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53"/>
  </p:notesMasterIdLst>
  <p:handoutMasterIdLst>
    <p:handoutMasterId r:id="rId54"/>
  </p:handoutMasterIdLst>
  <p:sldIdLst>
    <p:sldId id="619" r:id="rId2"/>
    <p:sldId id="689" r:id="rId3"/>
    <p:sldId id="690" r:id="rId4"/>
    <p:sldId id="721" r:id="rId5"/>
    <p:sldId id="692" r:id="rId6"/>
    <p:sldId id="723" r:id="rId7"/>
    <p:sldId id="722" r:id="rId8"/>
    <p:sldId id="693" r:id="rId9"/>
    <p:sldId id="694" r:id="rId10"/>
    <p:sldId id="729" r:id="rId11"/>
    <p:sldId id="730" r:id="rId12"/>
    <p:sldId id="728" r:id="rId13"/>
    <p:sldId id="696" r:id="rId14"/>
    <p:sldId id="731" r:id="rId15"/>
    <p:sldId id="733" r:id="rId16"/>
    <p:sldId id="734" r:id="rId17"/>
    <p:sldId id="735" r:id="rId18"/>
    <p:sldId id="736" r:id="rId19"/>
    <p:sldId id="732" r:id="rId20"/>
    <p:sldId id="737" r:id="rId21"/>
    <p:sldId id="700" r:id="rId22"/>
    <p:sldId id="738" r:id="rId23"/>
    <p:sldId id="739" r:id="rId24"/>
    <p:sldId id="740" r:id="rId25"/>
    <p:sldId id="741" r:id="rId26"/>
    <p:sldId id="742" r:id="rId27"/>
    <p:sldId id="706" r:id="rId28"/>
    <p:sldId id="743" r:id="rId29"/>
    <p:sldId id="707" r:id="rId30"/>
    <p:sldId id="744" r:id="rId31"/>
    <p:sldId id="746" r:id="rId32"/>
    <p:sldId id="747" r:id="rId33"/>
    <p:sldId id="750" r:id="rId34"/>
    <p:sldId id="748" r:id="rId35"/>
    <p:sldId id="709" r:id="rId36"/>
    <p:sldId id="751" r:id="rId37"/>
    <p:sldId id="752" r:id="rId38"/>
    <p:sldId id="753" r:id="rId39"/>
    <p:sldId id="755" r:id="rId40"/>
    <p:sldId id="756" r:id="rId41"/>
    <p:sldId id="757" r:id="rId42"/>
    <p:sldId id="758" r:id="rId43"/>
    <p:sldId id="759" r:id="rId44"/>
    <p:sldId id="760" r:id="rId45"/>
    <p:sldId id="761" r:id="rId46"/>
    <p:sldId id="762" r:id="rId47"/>
    <p:sldId id="763" r:id="rId48"/>
    <p:sldId id="764" r:id="rId49"/>
    <p:sldId id="765" r:id="rId50"/>
    <p:sldId id="716" r:id="rId51"/>
    <p:sldId id="681" r:id="rId52"/>
  </p:sldIdLst>
  <p:sldSz cx="9144000" cy="6858000" type="screen4x3"/>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p15:clr>
            <a:srgbClr val="A4A3A4"/>
          </p15:clr>
        </p15:guide>
        <p15:guide id="2" orient="horz" pos="175">
          <p15:clr>
            <a:srgbClr val="A4A3A4"/>
          </p15:clr>
        </p15:guide>
        <p15:guide id="3" orient="horz" pos="4142">
          <p15:clr>
            <a:srgbClr val="A4A3A4"/>
          </p15:clr>
        </p15:guide>
        <p15:guide id="4" orient="horz" pos="1352">
          <p15:clr>
            <a:srgbClr val="A4A3A4"/>
          </p15:clr>
        </p15:guide>
        <p15:guide id="5" orient="horz" pos="480">
          <p15:clr>
            <a:srgbClr val="A4A3A4"/>
          </p15:clr>
        </p15:guide>
        <p15:guide id="6" orient="horz" pos="96">
          <p15:clr>
            <a:srgbClr val="A4A3A4"/>
          </p15:clr>
        </p15:guide>
        <p15:guide id="7" orient="horz" pos="3936">
          <p15:clr>
            <a:srgbClr val="A4A3A4"/>
          </p15:clr>
        </p15:guide>
        <p15:guide id="8" orient="horz" pos="4107">
          <p15:clr>
            <a:srgbClr val="A4A3A4"/>
          </p15:clr>
        </p15:guide>
        <p15:guide id="9" orient="horz" pos="1488">
          <p15:clr>
            <a:srgbClr val="A4A3A4"/>
          </p15:clr>
        </p15:guide>
        <p15:guide id="10" pos="2544">
          <p15:clr>
            <a:srgbClr val="A4A3A4"/>
          </p15:clr>
        </p15:guide>
        <p15:guide id="11" pos="276">
          <p15:clr>
            <a:srgbClr val="A4A3A4"/>
          </p15:clr>
        </p15:guide>
        <p15:guide id="12" pos="5472">
          <p15:clr>
            <a:srgbClr val="A4A3A4"/>
          </p15:clr>
        </p15:guide>
        <p15:guide id="13" pos="432">
          <p15:clr>
            <a:srgbClr val="A4A3A4"/>
          </p15:clr>
        </p15:guide>
      </p15:sldGuideLst>
    </p:ext>
    <p:ext uri="{2D200454-40CA-4A62-9FC3-DE9A4176ACB9}">
      <p15:notesGuideLst xmlns:p15="http://schemas.microsoft.com/office/powerpoint/2012/main">
        <p15:guide id="1" orient="horz" pos="2908">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61468B"/>
    <a:srgbClr val="F4CD15"/>
    <a:srgbClr val="DCDEDF"/>
    <a:srgbClr val="CFC7DC"/>
    <a:srgbClr val="7F8283"/>
    <a:srgbClr val="D4D5D6"/>
    <a:srgbClr val="63599E"/>
    <a:srgbClr val="A9ABAC"/>
    <a:srgbClr val="8A83B6"/>
    <a:srgbClr val="D0CD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7" autoAdjust="0"/>
    <p:restoredTop sz="79767" autoAdjust="0"/>
  </p:normalViewPr>
  <p:slideViewPr>
    <p:cSldViewPr showGuides="1">
      <p:cViewPr varScale="1">
        <p:scale>
          <a:sx n="102" d="100"/>
          <a:sy n="102" d="100"/>
        </p:scale>
        <p:origin x="1788" y="72"/>
      </p:cViewPr>
      <p:guideLst>
        <p:guide orient="horz" pos="4032"/>
        <p:guide orient="horz" pos="175"/>
        <p:guide orient="horz" pos="4142"/>
        <p:guide orient="horz" pos="1352"/>
        <p:guide orient="horz" pos="480"/>
        <p:guide orient="horz" pos="96"/>
        <p:guide orient="horz" pos="3936"/>
        <p:guide orient="horz" pos="4107"/>
        <p:guide orient="horz" pos="1488"/>
        <p:guide pos="2544"/>
        <p:guide pos="276"/>
        <p:guide pos="5472"/>
        <p:guide pos="4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69" d="100"/>
          <a:sy n="69" d="100"/>
        </p:scale>
        <p:origin x="-2962" y="-91"/>
      </p:cViewPr>
      <p:guideLst>
        <p:guide orient="horz" pos="2908"/>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B3521E-5505-4D5F-B0FD-8546747F030A}" type="doc">
      <dgm:prSet loTypeId="urn:microsoft.com/office/officeart/2009/3/layout/PlusandMinus" loCatId="relationship" qsTypeId="urn:microsoft.com/office/officeart/2005/8/quickstyle/3d2" qsCatId="3D" csTypeId="urn:microsoft.com/office/officeart/2005/8/colors/accent2_2" csCatId="accent2" phldr="1"/>
      <dgm:spPr/>
      <dgm:t>
        <a:bodyPr/>
        <a:lstStyle/>
        <a:p>
          <a:endParaRPr lang="en-US"/>
        </a:p>
      </dgm:t>
    </dgm:pt>
    <dgm:pt modelId="{043C185B-31E5-40B2-B89A-5400EC4F35AA}">
      <dgm:prSet phldrT="[Text]" custT="1"/>
      <dgm:spPr/>
      <dgm:t>
        <a:bodyPr/>
        <a:lstStyle/>
        <a:p>
          <a:endParaRPr lang="en-US" sz="1800" dirty="0" smtClean="0"/>
        </a:p>
        <a:p>
          <a:endParaRPr lang="en-US" sz="1800" dirty="0" smtClean="0"/>
        </a:p>
        <a:p>
          <a:r>
            <a:rPr lang="en-US" sz="1800" dirty="0" smtClean="0"/>
            <a:t>Donald M Lloyd-Jones</a:t>
          </a:r>
        </a:p>
        <a:p>
          <a:r>
            <a:rPr lang="en-US" sz="1800" dirty="0" smtClean="0"/>
            <a:t>Department of Preventive Medicine</a:t>
          </a:r>
        </a:p>
        <a:p>
          <a:r>
            <a:rPr lang="en-US" sz="1800" dirty="0" smtClean="0"/>
            <a:t>Northwestern University Feinberg School of Medicine</a:t>
          </a:r>
        </a:p>
        <a:p>
          <a:r>
            <a:rPr lang="en-US" sz="1800" dirty="0" smtClean="0"/>
            <a:t>680 North Lake Shore Drive, Suite 1400 </a:t>
          </a:r>
        </a:p>
        <a:p>
          <a:r>
            <a:rPr lang="en-US" sz="1800" dirty="0" smtClean="0"/>
            <a:t>Chicago, Illinois 60611</a:t>
          </a:r>
          <a:br>
            <a:rPr lang="en-US" sz="1800" dirty="0" smtClean="0"/>
          </a:br>
          <a:r>
            <a:rPr lang="en-US" sz="1800" dirty="0" smtClean="0"/>
            <a:t>United States of America</a:t>
          </a:r>
          <a:endParaRPr lang="en-US" sz="1800" dirty="0"/>
        </a:p>
      </dgm:t>
    </dgm:pt>
    <dgm:pt modelId="{A48FF05D-E91B-4985-96E4-18E37494B34E}" type="parTrans" cxnId="{051314E9-DFC3-468F-86A2-FA7303EFDB38}">
      <dgm:prSet/>
      <dgm:spPr/>
      <dgm:t>
        <a:bodyPr/>
        <a:lstStyle/>
        <a:p>
          <a:endParaRPr lang="en-US"/>
        </a:p>
      </dgm:t>
    </dgm:pt>
    <dgm:pt modelId="{06769EE5-2C96-40F8-A3F4-18FF057FFCA3}" type="sibTrans" cxnId="{051314E9-DFC3-468F-86A2-FA7303EFDB38}">
      <dgm:prSet/>
      <dgm:spPr/>
      <dgm:t>
        <a:bodyPr/>
        <a:lstStyle/>
        <a:p>
          <a:endParaRPr lang="en-US"/>
        </a:p>
      </dgm:t>
    </dgm:pt>
    <dgm:pt modelId="{4A310320-F4F6-44F6-9C7C-61B90A0849F9}">
      <dgm:prSet phldrT="[Text]" custT="1"/>
      <dgm:spPr/>
      <dgm:t>
        <a:bodyPr/>
        <a:lstStyle/>
        <a:p>
          <a:pPr algn="l"/>
          <a:endParaRPr lang="en-US" sz="1800" dirty="0" smtClean="0"/>
        </a:p>
        <a:p>
          <a:pPr algn="l"/>
          <a:endParaRPr lang="en-US" sz="1800" dirty="0" smtClean="0"/>
        </a:p>
        <a:p>
          <a:pPr algn="l"/>
          <a:endParaRPr lang="en-US" sz="1800" dirty="0" smtClean="0"/>
        </a:p>
        <a:p>
          <a:pPr algn="l"/>
          <a:r>
            <a:rPr lang="en-US" sz="1800" dirty="0" smtClean="0"/>
            <a:t>D. Lloyd-Jones</a:t>
          </a:r>
          <a:br>
            <a:rPr lang="en-US" sz="1800" dirty="0" smtClean="0"/>
          </a:br>
          <a:r>
            <a:rPr lang="en-US" sz="1800" dirty="0" smtClean="0"/>
            <a:t>Dept. of Prev. Med.</a:t>
          </a:r>
        </a:p>
        <a:p>
          <a:pPr algn="l"/>
          <a:r>
            <a:rPr lang="en-US" sz="1800" dirty="0" smtClean="0"/>
            <a:t>NU FSM</a:t>
          </a:r>
          <a:br>
            <a:rPr lang="en-US" sz="1800" dirty="0" smtClean="0"/>
          </a:br>
          <a:r>
            <a:rPr lang="en-US" sz="1800" dirty="0" smtClean="0"/>
            <a:t>680 N. Lake Shore Dr.</a:t>
          </a:r>
          <a:br>
            <a:rPr lang="en-US" sz="1800" dirty="0" smtClean="0"/>
          </a:br>
          <a:r>
            <a:rPr lang="en-US" sz="1800" dirty="0" smtClean="0"/>
            <a:t>Chicago, IL</a:t>
          </a:r>
          <a:endParaRPr lang="en-US" sz="1800" dirty="0"/>
        </a:p>
      </dgm:t>
    </dgm:pt>
    <dgm:pt modelId="{5369A24A-DA9A-4461-A727-8E2ABB890F9D}" type="parTrans" cxnId="{BFB1232E-94BE-440F-BA98-F0646BAAD65E}">
      <dgm:prSet/>
      <dgm:spPr/>
      <dgm:t>
        <a:bodyPr/>
        <a:lstStyle/>
        <a:p>
          <a:endParaRPr lang="en-US"/>
        </a:p>
      </dgm:t>
    </dgm:pt>
    <dgm:pt modelId="{E463B23D-D527-420A-A731-6151E1007A58}" type="sibTrans" cxnId="{BFB1232E-94BE-440F-BA98-F0646BAAD65E}">
      <dgm:prSet/>
      <dgm:spPr/>
      <dgm:t>
        <a:bodyPr/>
        <a:lstStyle/>
        <a:p>
          <a:endParaRPr lang="en-US"/>
        </a:p>
      </dgm:t>
    </dgm:pt>
    <dgm:pt modelId="{7FE68EC7-3190-48E6-B7DE-2A246469CE33}" type="pres">
      <dgm:prSet presAssocID="{B4B3521E-5505-4D5F-B0FD-8546747F030A}" presName="Name0" presStyleCnt="0">
        <dgm:presLayoutVars>
          <dgm:chMax val="2"/>
          <dgm:chPref val="2"/>
          <dgm:dir/>
          <dgm:animOne/>
          <dgm:resizeHandles val="exact"/>
        </dgm:presLayoutVars>
      </dgm:prSet>
      <dgm:spPr/>
      <dgm:t>
        <a:bodyPr/>
        <a:lstStyle/>
        <a:p>
          <a:endParaRPr lang="en-US"/>
        </a:p>
      </dgm:t>
    </dgm:pt>
    <dgm:pt modelId="{51ECAFA1-6406-412F-868A-BD9E045565CF}" type="pres">
      <dgm:prSet presAssocID="{B4B3521E-5505-4D5F-B0FD-8546747F030A}" presName="Background" presStyleLbl="bgImgPlace1" presStyleIdx="0" presStyleCnt="1" custLinFactNeighborX="-262" custLinFactNeighborY="-5129"/>
      <dgm:spPr/>
      <dgm:t>
        <a:bodyPr/>
        <a:lstStyle/>
        <a:p>
          <a:endParaRPr lang="en-US"/>
        </a:p>
      </dgm:t>
    </dgm:pt>
    <dgm:pt modelId="{14BA3A10-D91B-4CC6-A780-AE72B1F34FAD}" type="pres">
      <dgm:prSet presAssocID="{B4B3521E-5505-4D5F-B0FD-8546747F030A}" presName="ParentText1" presStyleLbl="revTx" presStyleIdx="0" presStyleCnt="2" custScaleX="125811" custScaleY="115916" custLinFactNeighborX="12419" custLinFactNeighborY="-306">
        <dgm:presLayoutVars>
          <dgm:chMax val="0"/>
          <dgm:chPref val="0"/>
          <dgm:bulletEnabled val="1"/>
        </dgm:presLayoutVars>
      </dgm:prSet>
      <dgm:spPr/>
      <dgm:t>
        <a:bodyPr/>
        <a:lstStyle/>
        <a:p>
          <a:endParaRPr lang="en-US"/>
        </a:p>
      </dgm:t>
    </dgm:pt>
    <dgm:pt modelId="{449E1A82-C921-4453-82F9-86E5C9E796D1}" type="pres">
      <dgm:prSet presAssocID="{B4B3521E-5505-4D5F-B0FD-8546747F030A}" presName="ParentText2" presStyleLbl="revTx" presStyleIdx="1" presStyleCnt="2" custScaleX="94086" custLinFactNeighborX="24605" custLinFactNeighborY="-8264">
        <dgm:presLayoutVars>
          <dgm:chMax val="0"/>
          <dgm:chPref val="0"/>
          <dgm:bulletEnabled val="1"/>
        </dgm:presLayoutVars>
      </dgm:prSet>
      <dgm:spPr/>
      <dgm:t>
        <a:bodyPr/>
        <a:lstStyle/>
        <a:p>
          <a:endParaRPr lang="en-US"/>
        </a:p>
      </dgm:t>
    </dgm:pt>
    <dgm:pt modelId="{556F4E81-64FD-40D8-A694-25DB947A82A8}" type="pres">
      <dgm:prSet presAssocID="{B4B3521E-5505-4D5F-B0FD-8546747F030A}" presName="Plus" presStyleLbl="alignNode1" presStyleIdx="0" presStyleCnt="2"/>
      <dgm:spPr/>
      <dgm:t>
        <a:bodyPr/>
        <a:lstStyle/>
        <a:p>
          <a:endParaRPr lang="en-US"/>
        </a:p>
      </dgm:t>
    </dgm:pt>
    <dgm:pt modelId="{E181DE66-A408-4612-8B51-AEC8C2E6B192}" type="pres">
      <dgm:prSet presAssocID="{B4B3521E-5505-4D5F-B0FD-8546747F030A}" presName="Minus" presStyleLbl="alignNode1" presStyleIdx="1" presStyleCnt="2"/>
      <dgm:spPr/>
      <dgm:t>
        <a:bodyPr/>
        <a:lstStyle/>
        <a:p>
          <a:endParaRPr lang="en-US"/>
        </a:p>
      </dgm:t>
    </dgm:pt>
    <dgm:pt modelId="{43B3C6E3-A850-4888-9EB3-DBBDF09E37F7}" type="pres">
      <dgm:prSet presAssocID="{B4B3521E-5505-4D5F-B0FD-8546747F030A}" presName="Divider" presStyleLbl="parChTrans1D1" presStyleIdx="0" presStyleCnt="1" custLinFactX="40100000" custLinFactNeighborX="40163272" custLinFactNeighborY="-9089"/>
      <dgm:spPr/>
    </dgm:pt>
  </dgm:ptLst>
  <dgm:cxnLst>
    <dgm:cxn modelId="{BF70BFEB-7C16-8744-BEEB-AB645EF559FD}" type="presOf" srcId="{043C185B-31E5-40B2-B89A-5400EC4F35AA}" destId="{14BA3A10-D91B-4CC6-A780-AE72B1F34FAD}" srcOrd="0" destOrd="0" presId="urn:microsoft.com/office/officeart/2009/3/layout/PlusandMinus"/>
    <dgm:cxn modelId="{931094A9-74ED-BB42-8270-71B610080353}" type="presOf" srcId="{4A310320-F4F6-44F6-9C7C-61B90A0849F9}" destId="{449E1A82-C921-4453-82F9-86E5C9E796D1}" srcOrd="0" destOrd="0" presId="urn:microsoft.com/office/officeart/2009/3/layout/PlusandMinus"/>
    <dgm:cxn modelId="{BFB1232E-94BE-440F-BA98-F0646BAAD65E}" srcId="{B4B3521E-5505-4D5F-B0FD-8546747F030A}" destId="{4A310320-F4F6-44F6-9C7C-61B90A0849F9}" srcOrd="1" destOrd="0" parTransId="{5369A24A-DA9A-4461-A727-8E2ABB890F9D}" sibTransId="{E463B23D-D527-420A-A731-6151E1007A58}"/>
    <dgm:cxn modelId="{F62E592C-4288-4F45-9C5C-5498490A5D8D}" type="presOf" srcId="{B4B3521E-5505-4D5F-B0FD-8546747F030A}" destId="{7FE68EC7-3190-48E6-B7DE-2A246469CE33}" srcOrd="0" destOrd="0" presId="urn:microsoft.com/office/officeart/2009/3/layout/PlusandMinus"/>
    <dgm:cxn modelId="{051314E9-DFC3-468F-86A2-FA7303EFDB38}" srcId="{B4B3521E-5505-4D5F-B0FD-8546747F030A}" destId="{043C185B-31E5-40B2-B89A-5400EC4F35AA}" srcOrd="0" destOrd="0" parTransId="{A48FF05D-E91B-4985-96E4-18E37494B34E}" sibTransId="{06769EE5-2C96-40F8-A3F4-18FF057FFCA3}"/>
    <dgm:cxn modelId="{5CE4EF05-3733-FD40-BB63-82A88C854589}" type="presParOf" srcId="{7FE68EC7-3190-48E6-B7DE-2A246469CE33}" destId="{51ECAFA1-6406-412F-868A-BD9E045565CF}" srcOrd="0" destOrd="0" presId="urn:microsoft.com/office/officeart/2009/3/layout/PlusandMinus"/>
    <dgm:cxn modelId="{9CE8CDFE-A265-D547-A9B5-E8EA7D690335}" type="presParOf" srcId="{7FE68EC7-3190-48E6-B7DE-2A246469CE33}" destId="{14BA3A10-D91B-4CC6-A780-AE72B1F34FAD}" srcOrd="1" destOrd="0" presId="urn:microsoft.com/office/officeart/2009/3/layout/PlusandMinus"/>
    <dgm:cxn modelId="{686893DC-7404-E84F-9D4F-0E5708F834EF}" type="presParOf" srcId="{7FE68EC7-3190-48E6-B7DE-2A246469CE33}" destId="{449E1A82-C921-4453-82F9-86E5C9E796D1}" srcOrd="2" destOrd="0" presId="urn:microsoft.com/office/officeart/2009/3/layout/PlusandMinus"/>
    <dgm:cxn modelId="{533549E1-D6E0-4240-AACC-1E89C35F6F38}" type="presParOf" srcId="{7FE68EC7-3190-48E6-B7DE-2A246469CE33}" destId="{556F4E81-64FD-40D8-A694-25DB947A82A8}" srcOrd="3" destOrd="0" presId="urn:microsoft.com/office/officeart/2009/3/layout/PlusandMinus"/>
    <dgm:cxn modelId="{973E4B11-D89F-4F4B-85F7-3BE264552F28}" type="presParOf" srcId="{7FE68EC7-3190-48E6-B7DE-2A246469CE33}" destId="{E181DE66-A408-4612-8B51-AEC8C2E6B192}" srcOrd="4" destOrd="0" presId="urn:microsoft.com/office/officeart/2009/3/layout/PlusandMinus"/>
    <dgm:cxn modelId="{7B05A0D7-038A-5B4C-A6FC-1A85F0B2B814}" type="presParOf" srcId="{7FE68EC7-3190-48E6-B7DE-2A246469CE33}" destId="{43B3C6E3-A850-4888-9EB3-DBBDF09E37F7}" srcOrd="5" destOrd="0" presId="urn:microsoft.com/office/officeart/2009/3/layout/PlusandMinu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ECAFA1-6406-412F-868A-BD9E045565CF}">
      <dsp:nvSpPr>
        <dsp:cNvPr id="0" name=""/>
        <dsp:cNvSpPr/>
      </dsp:nvSpPr>
      <dsp:spPr>
        <a:xfrm>
          <a:off x="762011" y="660418"/>
          <a:ext cx="7557516" cy="3905678"/>
        </a:xfrm>
        <a:prstGeom prst="rect">
          <a:avLst/>
        </a:prstGeom>
        <a:solidFill>
          <a:schemeClr val="accent2">
            <a:tint val="50000"/>
            <a:hueOff val="0"/>
            <a:satOff val="0"/>
            <a:lumOff val="0"/>
            <a:alphaOff val="0"/>
          </a:schemeClr>
        </a:solidFill>
        <a:ln>
          <a:noFill/>
        </a:ln>
        <a:effectLst/>
        <a:scene3d>
          <a:camera prst="orthographicFront"/>
          <a:lightRig rig="threePt" dir="t">
            <a:rot lat="0" lon="0" rev="7500000"/>
          </a:lightRig>
        </a:scene3d>
        <a:sp3d z="-152400" extrusionH="63500" contourW="12700" prstMaterial="matte">
          <a:contourClr>
            <a:schemeClr val="lt1"/>
          </a:contourClr>
        </a:sp3d>
      </dsp:spPr>
      <dsp:style>
        <a:lnRef idx="0">
          <a:scrgbClr r="0" g="0" b="0"/>
        </a:lnRef>
        <a:fillRef idx="1">
          <a:scrgbClr r="0" g="0" b="0"/>
        </a:fillRef>
        <a:effectRef idx="0">
          <a:scrgbClr r="0" g="0" b="0"/>
        </a:effectRef>
        <a:fontRef idx="minor"/>
      </dsp:style>
    </dsp:sp>
    <dsp:sp modelId="{14BA3A10-D91B-4CC6-A780-AE72B1F34FAD}">
      <dsp:nvSpPr>
        <dsp:cNvPr id="0" name=""/>
        <dsp:cNvSpPr/>
      </dsp:nvSpPr>
      <dsp:spPr>
        <a:xfrm>
          <a:off x="990595" y="1041392"/>
          <a:ext cx="4415295" cy="3873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lvl="0" algn="l" defTabSz="800100">
            <a:lnSpc>
              <a:spcPct val="90000"/>
            </a:lnSpc>
            <a:spcBef>
              <a:spcPct val="0"/>
            </a:spcBef>
            <a:spcAft>
              <a:spcPct val="35000"/>
            </a:spcAft>
          </a:pPr>
          <a:endParaRPr lang="en-US" sz="1800" kern="1200" dirty="0" smtClean="0"/>
        </a:p>
        <a:p>
          <a:pPr lvl="0" algn="l" defTabSz="800100">
            <a:lnSpc>
              <a:spcPct val="90000"/>
            </a:lnSpc>
            <a:spcBef>
              <a:spcPct val="0"/>
            </a:spcBef>
            <a:spcAft>
              <a:spcPct val="35000"/>
            </a:spcAft>
          </a:pPr>
          <a:endParaRPr lang="en-US" sz="1800" kern="1200" dirty="0" smtClean="0"/>
        </a:p>
        <a:p>
          <a:pPr lvl="0" algn="l" defTabSz="800100">
            <a:lnSpc>
              <a:spcPct val="90000"/>
            </a:lnSpc>
            <a:spcBef>
              <a:spcPct val="0"/>
            </a:spcBef>
            <a:spcAft>
              <a:spcPct val="35000"/>
            </a:spcAft>
          </a:pPr>
          <a:r>
            <a:rPr lang="en-US" sz="1800" kern="1200" dirty="0" smtClean="0"/>
            <a:t>Donald M Lloyd-Jones</a:t>
          </a:r>
        </a:p>
        <a:p>
          <a:pPr lvl="0" algn="l" defTabSz="800100">
            <a:lnSpc>
              <a:spcPct val="90000"/>
            </a:lnSpc>
            <a:spcBef>
              <a:spcPct val="0"/>
            </a:spcBef>
            <a:spcAft>
              <a:spcPct val="35000"/>
            </a:spcAft>
          </a:pPr>
          <a:r>
            <a:rPr lang="en-US" sz="1800" kern="1200" dirty="0" smtClean="0"/>
            <a:t>Department of Preventive Medicine</a:t>
          </a:r>
        </a:p>
        <a:p>
          <a:pPr lvl="0" algn="l" defTabSz="800100">
            <a:lnSpc>
              <a:spcPct val="90000"/>
            </a:lnSpc>
            <a:spcBef>
              <a:spcPct val="0"/>
            </a:spcBef>
            <a:spcAft>
              <a:spcPct val="35000"/>
            </a:spcAft>
          </a:pPr>
          <a:r>
            <a:rPr lang="en-US" sz="1800" kern="1200" dirty="0" smtClean="0"/>
            <a:t>Northwestern University Feinberg School of Medicine</a:t>
          </a:r>
        </a:p>
        <a:p>
          <a:pPr lvl="0" algn="l" defTabSz="800100">
            <a:lnSpc>
              <a:spcPct val="90000"/>
            </a:lnSpc>
            <a:spcBef>
              <a:spcPct val="0"/>
            </a:spcBef>
            <a:spcAft>
              <a:spcPct val="35000"/>
            </a:spcAft>
          </a:pPr>
          <a:r>
            <a:rPr lang="en-US" sz="1800" kern="1200" dirty="0" smtClean="0"/>
            <a:t>680 North Lake Shore Drive, Suite 1400 </a:t>
          </a:r>
        </a:p>
        <a:p>
          <a:pPr lvl="0" algn="l" defTabSz="800100">
            <a:lnSpc>
              <a:spcPct val="90000"/>
            </a:lnSpc>
            <a:spcBef>
              <a:spcPct val="0"/>
            </a:spcBef>
            <a:spcAft>
              <a:spcPct val="35000"/>
            </a:spcAft>
          </a:pPr>
          <a:r>
            <a:rPr lang="en-US" sz="1800" kern="1200" dirty="0" smtClean="0"/>
            <a:t>Chicago, Illinois 60611</a:t>
          </a:r>
          <a:br>
            <a:rPr lang="en-US" sz="1800" kern="1200" dirty="0" smtClean="0"/>
          </a:br>
          <a:r>
            <a:rPr lang="en-US" sz="1800" kern="1200" dirty="0" smtClean="0"/>
            <a:t>United States of America</a:t>
          </a:r>
          <a:endParaRPr lang="en-US" sz="1800" kern="1200" dirty="0"/>
        </a:p>
      </dsp:txBody>
      <dsp:txXfrm>
        <a:off x="990595" y="1041392"/>
        <a:ext cx="4415295" cy="3873055"/>
      </dsp:txXfrm>
    </dsp:sp>
    <dsp:sp modelId="{449E1A82-C921-4453-82F9-86E5C9E796D1}">
      <dsp:nvSpPr>
        <dsp:cNvPr id="0" name=""/>
        <dsp:cNvSpPr/>
      </dsp:nvSpPr>
      <dsp:spPr>
        <a:xfrm>
          <a:off x="5384882" y="1041392"/>
          <a:ext cx="3301917" cy="3341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lvl="0" algn="l" defTabSz="800100">
            <a:lnSpc>
              <a:spcPct val="90000"/>
            </a:lnSpc>
            <a:spcBef>
              <a:spcPct val="0"/>
            </a:spcBef>
            <a:spcAft>
              <a:spcPct val="35000"/>
            </a:spcAft>
          </a:pPr>
          <a:endParaRPr lang="en-US" sz="1800" kern="1200" dirty="0" smtClean="0"/>
        </a:p>
        <a:p>
          <a:pPr lvl="0" algn="l" defTabSz="800100">
            <a:lnSpc>
              <a:spcPct val="90000"/>
            </a:lnSpc>
            <a:spcBef>
              <a:spcPct val="0"/>
            </a:spcBef>
            <a:spcAft>
              <a:spcPct val="35000"/>
            </a:spcAft>
          </a:pPr>
          <a:endParaRPr lang="en-US" sz="1800" kern="1200" dirty="0" smtClean="0"/>
        </a:p>
        <a:p>
          <a:pPr lvl="0" algn="l" defTabSz="800100">
            <a:lnSpc>
              <a:spcPct val="90000"/>
            </a:lnSpc>
            <a:spcBef>
              <a:spcPct val="0"/>
            </a:spcBef>
            <a:spcAft>
              <a:spcPct val="35000"/>
            </a:spcAft>
          </a:pPr>
          <a:endParaRPr lang="en-US" sz="1800" kern="1200" dirty="0" smtClean="0"/>
        </a:p>
        <a:p>
          <a:pPr lvl="0" algn="l" defTabSz="800100">
            <a:lnSpc>
              <a:spcPct val="90000"/>
            </a:lnSpc>
            <a:spcBef>
              <a:spcPct val="0"/>
            </a:spcBef>
            <a:spcAft>
              <a:spcPct val="35000"/>
            </a:spcAft>
          </a:pPr>
          <a:r>
            <a:rPr lang="en-US" sz="1800" kern="1200" dirty="0" smtClean="0"/>
            <a:t>D. Lloyd-Jones</a:t>
          </a:r>
          <a:br>
            <a:rPr lang="en-US" sz="1800" kern="1200" dirty="0" smtClean="0"/>
          </a:br>
          <a:r>
            <a:rPr lang="en-US" sz="1800" kern="1200" dirty="0" smtClean="0"/>
            <a:t>Dept. of Prev. Med.</a:t>
          </a:r>
        </a:p>
        <a:p>
          <a:pPr lvl="0" algn="l" defTabSz="800100">
            <a:lnSpc>
              <a:spcPct val="90000"/>
            </a:lnSpc>
            <a:spcBef>
              <a:spcPct val="0"/>
            </a:spcBef>
            <a:spcAft>
              <a:spcPct val="35000"/>
            </a:spcAft>
          </a:pPr>
          <a:r>
            <a:rPr lang="en-US" sz="1800" kern="1200" dirty="0" smtClean="0"/>
            <a:t>NU FSM</a:t>
          </a:r>
          <a:br>
            <a:rPr lang="en-US" sz="1800" kern="1200" dirty="0" smtClean="0"/>
          </a:br>
          <a:r>
            <a:rPr lang="en-US" sz="1800" kern="1200" dirty="0" smtClean="0"/>
            <a:t>680 N. Lake Shore Dr.</a:t>
          </a:r>
          <a:br>
            <a:rPr lang="en-US" sz="1800" kern="1200" dirty="0" smtClean="0"/>
          </a:br>
          <a:r>
            <a:rPr lang="en-US" sz="1800" kern="1200" dirty="0" smtClean="0"/>
            <a:t>Chicago, IL</a:t>
          </a:r>
          <a:endParaRPr lang="en-US" sz="1800" kern="1200" dirty="0"/>
        </a:p>
      </dsp:txBody>
      <dsp:txXfrm>
        <a:off x="5384882" y="1041392"/>
        <a:ext cx="3301917" cy="3341260"/>
      </dsp:txXfrm>
    </dsp:sp>
    <dsp:sp modelId="{556F4E81-64FD-40D8-A694-25DB947A82A8}">
      <dsp:nvSpPr>
        <dsp:cNvPr id="0" name=""/>
        <dsp:cNvSpPr/>
      </dsp:nvSpPr>
      <dsp:spPr>
        <a:xfrm>
          <a:off x="0" y="79128"/>
          <a:ext cx="1476756" cy="1476756"/>
        </a:xfrm>
        <a:prstGeom prst="plus">
          <a:avLst>
            <a:gd name="adj" fmla="val 328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181DE66-A408-4612-8B51-AEC8C2E6B192}">
      <dsp:nvSpPr>
        <dsp:cNvPr id="0" name=""/>
        <dsp:cNvSpPr/>
      </dsp:nvSpPr>
      <dsp:spPr>
        <a:xfrm>
          <a:off x="7296912" y="610205"/>
          <a:ext cx="1389888" cy="476302"/>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3C6E3-A850-4888-9EB3-DBBDF09E37F7}">
      <dsp:nvSpPr>
        <dsp:cNvPr id="0" name=""/>
        <dsp:cNvSpPr/>
      </dsp:nvSpPr>
      <dsp:spPr>
        <a:xfrm>
          <a:off x="5257800" y="1034608"/>
          <a:ext cx="868" cy="3191224"/>
        </a:xfrm>
        <a:prstGeom prst="line">
          <a:avLst/>
        </a:pr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804"/>
          </a:xfrm>
          <a:prstGeom prst="rect">
            <a:avLst/>
          </a:prstGeom>
        </p:spPr>
        <p:txBody>
          <a:bodyPr vert="horz" lIns="90986" tIns="45492" rIns="90986" bIns="45492" rtlCol="0"/>
          <a:lstStyle>
            <a:lvl1pPr algn="l">
              <a:defRPr sz="1200"/>
            </a:lvl1pPr>
          </a:lstStyle>
          <a:p>
            <a:endParaRPr lang="en-US"/>
          </a:p>
        </p:txBody>
      </p:sp>
      <p:sp>
        <p:nvSpPr>
          <p:cNvPr id="3" name="Date Placeholder 2"/>
          <p:cNvSpPr>
            <a:spLocks noGrp="1"/>
          </p:cNvSpPr>
          <p:nvPr>
            <p:ph type="dt" sz="quarter" idx="1"/>
          </p:nvPr>
        </p:nvSpPr>
        <p:spPr>
          <a:xfrm>
            <a:off x="3927184" y="1"/>
            <a:ext cx="3005448" cy="461804"/>
          </a:xfrm>
          <a:prstGeom prst="rect">
            <a:avLst/>
          </a:prstGeom>
        </p:spPr>
        <p:txBody>
          <a:bodyPr vert="horz" lIns="90986" tIns="45492" rIns="90986" bIns="45492" rtlCol="0"/>
          <a:lstStyle>
            <a:lvl1pPr algn="r">
              <a:defRPr sz="1200"/>
            </a:lvl1pPr>
          </a:lstStyle>
          <a:p>
            <a:fld id="{F35AC1A4-BE0D-49E7-9347-99EBFE8E8BC9}" type="datetimeFigureOut">
              <a:rPr lang="en-US" smtClean="0"/>
              <a:pPr/>
              <a:t>11/20/2015</a:t>
            </a:fld>
            <a:endParaRPr lang="en-US"/>
          </a:p>
        </p:txBody>
      </p:sp>
      <p:sp>
        <p:nvSpPr>
          <p:cNvPr id="4" name="Footer Placeholder 3"/>
          <p:cNvSpPr>
            <a:spLocks noGrp="1"/>
          </p:cNvSpPr>
          <p:nvPr>
            <p:ph type="ftr" sz="quarter" idx="2"/>
          </p:nvPr>
        </p:nvSpPr>
        <p:spPr>
          <a:xfrm>
            <a:off x="2" y="8769510"/>
            <a:ext cx="3005448" cy="461804"/>
          </a:xfrm>
          <a:prstGeom prst="rect">
            <a:avLst/>
          </a:prstGeom>
        </p:spPr>
        <p:txBody>
          <a:bodyPr vert="horz" lIns="90986" tIns="45492" rIns="90986" bIns="45492" rtlCol="0" anchor="b"/>
          <a:lstStyle>
            <a:lvl1pPr algn="l">
              <a:defRPr sz="1200"/>
            </a:lvl1pPr>
          </a:lstStyle>
          <a:p>
            <a:endParaRPr lang="en-US"/>
          </a:p>
        </p:txBody>
      </p:sp>
      <p:sp>
        <p:nvSpPr>
          <p:cNvPr id="5" name="Slide Number Placeholder 4"/>
          <p:cNvSpPr>
            <a:spLocks noGrp="1"/>
          </p:cNvSpPr>
          <p:nvPr>
            <p:ph type="sldNum" sz="quarter" idx="3"/>
          </p:nvPr>
        </p:nvSpPr>
        <p:spPr>
          <a:xfrm>
            <a:off x="3927184" y="8769510"/>
            <a:ext cx="3005448" cy="461804"/>
          </a:xfrm>
          <a:prstGeom prst="rect">
            <a:avLst/>
          </a:prstGeom>
        </p:spPr>
        <p:txBody>
          <a:bodyPr vert="horz" lIns="90986" tIns="45492" rIns="90986" bIns="45492" rtlCol="0" anchor="b"/>
          <a:lstStyle>
            <a:lvl1pPr algn="r">
              <a:defRPr sz="1200"/>
            </a:lvl1pPr>
          </a:lstStyle>
          <a:p>
            <a:fld id="{5A6982BA-8E65-43F5-A169-0A825F430828}" type="slidenum">
              <a:rPr lang="en-US" smtClean="0"/>
              <a:pPr/>
              <a:t>‹#›</a:t>
            </a:fld>
            <a:endParaRPr lang="en-US"/>
          </a:p>
        </p:txBody>
      </p:sp>
    </p:spTree>
    <p:extLst>
      <p:ext uri="{BB962C8B-B14F-4D97-AF65-F5344CB8AC3E}">
        <p14:creationId xmlns:p14="http://schemas.microsoft.com/office/powerpoint/2010/main" val="3920299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4820" cy="461645"/>
          </a:xfrm>
          <a:prstGeom prst="rect">
            <a:avLst/>
          </a:prstGeom>
        </p:spPr>
        <p:txBody>
          <a:bodyPr vert="horz" lIns="92368" tIns="46184" rIns="92368" bIns="46184" rtlCol="0"/>
          <a:lstStyle>
            <a:lvl1pPr algn="l">
              <a:defRPr sz="1200"/>
            </a:lvl1pPr>
          </a:lstStyle>
          <a:p>
            <a:endParaRPr lang="en-US"/>
          </a:p>
        </p:txBody>
      </p:sp>
      <p:sp>
        <p:nvSpPr>
          <p:cNvPr id="3" name="Date Placeholder 2"/>
          <p:cNvSpPr>
            <a:spLocks noGrp="1"/>
          </p:cNvSpPr>
          <p:nvPr>
            <p:ph type="dt" idx="1"/>
          </p:nvPr>
        </p:nvSpPr>
        <p:spPr>
          <a:xfrm>
            <a:off x="3927776" y="1"/>
            <a:ext cx="3004820" cy="461645"/>
          </a:xfrm>
          <a:prstGeom prst="rect">
            <a:avLst/>
          </a:prstGeom>
        </p:spPr>
        <p:txBody>
          <a:bodyPr vert="horz" lIns="92368" tIns="46184" rIns="92368" bIns="46184" rtlCol="0"/>
          <a:lstStyle>
            <a:lvl1pPr algn="r">
              <a:defRPr sz="1200"/>
            </a:lvl1pPr>
          </a:lstStyle>
          <a:p>
            <a:fld id="{96FCCE9C-97C6-4127-8839-CAB1314A3683}" type="datetimeFigureOut">
              <a:rPr lang="en-US" smtClean="0"/>
              <a:pPr/>
              <a:t>11/20/2015</a:t>
            </a:fld>
            <a:endParaRPr lang="en-US"/>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2368" tIns="46184" rIns="92368" bIns="46184" rtlCol="0" anchor="ctr"/>
          <a:lstStyle/>
          <a:p>
            <a:endParaRPr lang="en-US"/>
          </a:p>
        </p:txBody>
      </p:sp>
      <p:sp>
        <p:nvSpPr>
          <p:cNvPr id="5" name="Notes Placeholder 4"/>
          <p:cNvSpPr>
            <a:spLocks noGrp="1"/>
          </p:cNvSpPr>
          <p:nvPr>
            <p:ph type="body" sz="quarter" idx="3"/>
          </p:nvPr>
        </p:nvSpPr>
        <p:spPr>
          <a:xfrm>
            <a:off x="693420" y="4385628"/>
            <a:ext cx="5547360" cy="4154805"/>
          </a:xfrm>
          <a:prstGeom prst="rect">
            <a:avLst/>
          </a:prstGeom>
        </p:spPr>
        <p:txBody>
          <a:bodyPr vert="horz" lIns="92368" tIns="46184" rIns="92368" bIns="4618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9652"/>
            <a:ext cx="3004820" cy="461645"/>
          </a:xfrm>
          <a:prstGeom prst="rect">
            <a:avLst/>
          </a:prstGeom>
        </p:spPr>
        <p:txBody>
          <a:bodyPr vert="horz" lIns="92368" tIns="46184" rIns="92368" bIns="46184" rtlCol="0" anchor="b"/>
          <a:lstStyle>
            <a:lvl1pPr algn="l">
              <a:defRPr sz="1200"/>
            </a:lvl1pPr>
          </a:lstStyle>
          <a:p>
            <a:endParaRPr lang="en-US"/>
          </a:p>
        </p:txBody>
      </p:sp>
      <p:sp>
        <p:nvSpPr>
          <p:cNvPr id="7" name="Slide Number Placeholder 6"/>
          <p:cNvSpPr>
            <a:spLocks noGrp="1"/>
          </p:cNvSpPr>
          <p:nvPr>
            <p:ph type="sldNum" sz="quarter" idx="5"/>
          </p:nvPr>
        </p:nvSpPr>
        <p:spPr>
          <a:xfrm>
            <a:off x="3927776" y="8769652"/>
            <a:ext cx="3004820" cy="461645"/>
          </a:xfrm>
          <a:prstGeom prst="rect">
            <a:avLst/>
          </a:prstGeom>
        </p:spPr>
        <p:txBody>
          <a:bodyPr vert="horz" lIns="92368" tIns="46184" rIns="92368" bIns="46184" rtlCol="0" anchor="b"/>
          <a:lstStyle>
            <a:lvl1pPr algn="r">
              <a:defRPr sz="1200"/>
            </a:lvl1pPr>
          </a:lstStyle>
          <a:p>
            <a:fld id="{AF3C882C-6931-48D7-9B18-809CA6FAEAE8}" type="slidenum">
              <a:rPr lang="en-US" smtClean="0"/>
              <a:pPr/>
              <a:t>‹#›</a:t>
            </a:fld>
            <a:endParaRPr lang="en-US"/>
          </a:p>
        </p:txBody>
      </p:sp>
    </p:spTree>
    <p:extLst>
      <p:ext uri="{BB962C8B-B14F-4D97-AF65-F5344CB8AC3E}">
        <p14:creationId xmlns:p14="http://schemas.microsoft.com/office/powerpoint/2010/main" val="2483730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ben.edu/library/help/glossary.htm"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about.orcid.org/"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orcid.org/organizations/integrators/integration-chart" TargetMode="External"/><Relationship Id="rId4" Type="http://schemas.openxmlformats.org/officeDocument/2006/relationships/hyperlink" Target="http://orcid.org/organizations/integrators/current"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wiley.com/legacy/wileyblackwell/pdf/SEOforAuthorsLINKSrev.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consort-statement.org/resources/downloads/extensions/consort-extension-for-abstracts-2008pdf"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www.wiley.com/legacy/wileyblackwell/pdf/SEOforAuthorsLINKSrev.pdf" TargetMode="External"/><Relationship Id="rId4" Type="http://schemas.openxmlformats.org/officeDocument/2006/relationships/hyperlink" Target="http://muse.jhu.edu/journals/journal_of_scholarly_publishing/v041/41.2.beel.html#f13"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wiley.com/legacy/wileyblackwell/pdf/SEOforAuthorsLINKSrev.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consort-statement.org/resources/downloads/extensions/consort-extension-for-abstracts-2008pdf"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www.wiley.com/legacy/wileyblackwell/pdf/SEOforAuthorsLINKSrev.pdf" TargetMode="External"/><Relationship Id="rId4" Type="http://schemas.openxmlformats.org/officeDocument/2006/relationships/hyperlink" Target="http://muse.jhu.edu/journals/journal_of_scholarly_publishing/v041/41.2.beel.html#f13"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editorial-unit.cochrane.org/mecir"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www.equator-network.org/"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eurekalert.org/calendar.php"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www.conferencealerts.com/" TargetMode="External"/><Relationship Id="rId4" Type="http://schemas.openxmlformats.org/officeDocument/2006/relationships/hyperlink" Target="http://www.webofconferences.org/"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arxiv.org/"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digitalhub.northwestern.edu/" TargetMode="External"/><Relationship Id="rId4" Type="http://schemas.openxmlformats.org/officeDocument/2006/relationships/hyperlink" Target="http://biorxiv.org/"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biomedcentral.com/"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www.doaj.org/" TargetMode="External"/><Relationship Id="rId4" Type="http://schemas.openxmlformats.org/officeDocument/2006/relationships/hyperlink" Target="http://www.plos.org/"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cholars.northwestern.edu/"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eaLnBrk="1" hangingPunct="1">
              <a:buNone/>
            </a:pPr>
            <a:r>
              <a:rPr lang="en-US" dirty="0" smtClean="0"/>
              <a:t>Improving access and retrieval of your research study is the surest way to enhance its impact. </a:t>
            </a:r>
          </a:p>
          <a:p>
            <a:pPr algn="l" eaLnBrk="1" hangingPunct="1">
              <a:buNone/>
            </a:pPr>
            <a:endParaRPr lang="en-US" dirty="0" smtClean="0"/>
          </a:p>
          <a:p>
            <a:pPr algn="l" eaLnBrk="1" hangingPunct="1">
              <a:buNone/>
            </a:pPr>
            <a:r>
              <a:rPr lang="en-US" dirty="0" smtClean="0"/>
              <a:t>Repetition, consistency, and an awareness of the intended audience form the basis of most the strategies.</a:t>
            </a:r>
          </a:p>
          <a:p>
            <a:pPr algn="l"/>
            <a:endParaRPr lang="en-US" dirty="0"/>
          </a:p>
        </p:txBody>
      </p:sp>
      <p:sp>
        <p:nvSpPr>
          <p:cNvPr id="4" name="Slide Number Placeholder 3"/>
          <p:cNvSpPr>
            <a:spLocks noGrp="1"/>
          </p:cNvSpPr>
          <p:nvPr>
            <p:ph type="sldNum" sz="quarter" idx="10"/>
          </p:nvPr>
        </p:nvSpPr>
        <p:spPr/>
        <p:txBody>
          <a:bodyPr/>
          <a:lstStyle/>
          <a:p>
            <a:fld id="{6BD1BF4C-831C-468F-B4FE-91DE492A6E06}" type="slidenum">
              <a:rPr lang="en-US" smtClean="0"/>
              <a:t>8</a:t>
            </a:fld>
            <a:endParaRPr lang="en-US"/>
          </a:p>
        </p:txBody>
      </p:sp>
    </p:spTree>
    <p:extLst>
      <p:ext uri="{BB962C8B-B14F-4D97-AF65-F5344CB8AC3E}">
        <p14:creationId xmlns:p14="http://schemas.microsoft.com/office/powerpoint/2010/main" val="2361597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 name is a common name, consider adding your full middle name to distinguish it from other authors. </a:t>
            </a:r>
            <a:endParaRPr lang="en-US"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10</a:t>
            </a:fld>
            <a:endParaRPr lang="en-US" dirty="0"/>
          </a:p>
        </p:txBody>
      </p:sp>
    </p:spTree>
    <p:extLst>
      <p:ext uri="{BB962C8B-B14F-4D97-AF65-F5344CB8AC3E}">
        <p14:creationId xmlns:p14="http://schemas.microsoft.com/office/powerpoint/2010/main" val="3089229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 name is a common name, consider adding your full middle name to distinguish it from other authors. </a:t>
            </a:r>
            <a:endParaRPr lang="en-US"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11</a:t>
            </a:fld>
            <a:endParaRPr lang="en-US" dirty="0"/>
          </a:p>
        </p:txBody>
      </p:sp>
    </p:spTree>
    <p:extLst>
      <p:ext uri="{BB962C8B-B14F-4D97-AF65-F5344CB8AC3E}">
        <p14:creationId xmlns:p14="http://schemas.microsoft.com/office/powerpoint/2010/main" val="3201089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 name is a common name, consider adding your full middle name to distinguish it from other authors. </a:t>
            </a:r>
            <a:endParaRPr lang="en-US"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12</a:t>
            </a:fld>
            <a:endParaRPr lang="en-US" dirty="0"/>
          </a:p>
        </p:txBody>
      </p:sp>
    </p:spTree>
    <p:extLst>
      <p:ext uri="{BB962C8B-B14F-4D97-AF65-F5344CB8AC3E}">
        <p14:creationId xmlns:p14="http://schemas.microsoft.com/office/powerpoint/2010/main" val="4291453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 name is a common name, consider adding your full middle name to distinguish it from other authors. </a:t>
            </a:r>
            <a:endParaRPr lang="en-US"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13</a:t>
            </a:fld>
            <a:endParaRPr lang="en-US" dirty="0"/>
          </a:p>
        </p:txBody>
      </p:sp>
    </p:spTree>
    <p:extLst>
      <p:ext uri="{BB962C8B-B14F-4D97-AF65-F5344CB8AC3E}">
        <p14:creationId xmlns:p14="http://schemas.microsoft.com/office/powerpoint/2010/main" val="1203407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3818" eaLnBrk="0" fontAlgn="base" hangingPunct="0">
              <a:spcBef>
                <a:spcPct val="30000"/>
              </a:spcBef>
              <a:spcAft>
                <a:spcPct val="0"/>
              </a:spcAft>
              <a:defRPr/>
            </a:pPr>
            <a:r>
              <a:rPr lang="en-US" dirty="0" smtClean="0"/>
              <a:t>"Corporate body credited with authorship of a published work. A Corporate Body is a group of persons identified by name which acts as a single entity. Corporate bodies include associations, conferences, institutions, business firms, and government agencies."  (</a:t>
            </a:r>
            <a:r>
              <a:rPr lang="en-US" u="sng" dirty="0" smtClean="0">
                <a:hlinkClick r:id="rId3"/>
              </a:rPr>
              <a:t>http://www.ben.edu/library/help/glossary.htm</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14</a:t>
            </a:fld>
            <a:endParaRPr lang="en-US" dirty="0"/>
          </a:p>
        </p:txBody>
      </p:sp>
    </p:spTree>
    <p:extLst>
      <p:ext uri="{BB962C8B-B14F-4D97-AF65-F5344CB8AC3E}">
        <p14:creationId xmlns:p14="http://schemas.microsoft.com/office/powerpoint/2010/main" val="1813989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Register for an </a:t>
            </a:r>
            <a:r>
              <a:rPr lang="en-US" sz="1200" dirty="0" smtClean="0">
                <a:hlinkClick r:id="rId3"/>
              </a:rPr>
              <a:t>ORCID</a:t>
            </a:r>
            <a:r>
              <a:rPr lang="en-US" sz="1200" dirty="0" smtClean="0"/>
              <a:t> </a:t>
            </a:r>
            <a:r>
              <a:rPr lang="en-US" sz="1200" dirty="0" err="1" smtClean="0"/>
              <a:t>iD</a:t>
            </a:r>
            <a:r>
              <a:rPr lang="en-US" sz="1200" dirty="0" smtClean="0"/>
              <a:t> and curate your ORCID record with your scholarly contributions. ORCID identifiers provide you a way to differentiate yourself and highlight your professional activities. </a:t>
            </a:r>
          </a:p>
          <a:p>
            <a:pPr marL="0" indent="0">
              <a:buNone/>
            </a:pPr>
            <a:endParaRPr lang="en-US" sz="1200" b="1" dirty="0" smtClean="0"/>
          </a:p>
          <a:p>
            <a:pPr marL="0" indent="0">
              <a:buNone/>
            </a:pPr>
            <a:endParaRPr lang="en-US" sz="1200" b="1" dirty="0" smtClean="0"/>
          </a:p>
          <a:p>
            <a:pPr marL="0" indent="0">
              <a:buNone/>
            </a:pPr>
            <a:r>
              <a:rPr lang="en-US" sz="1200" b="1" dirty="0" smtClean="0"/>
              <a:t>What is ORCID?</a:t>
            </a:r>
          </a:p>
          <a:p>
            <a:r>
              <a:rPr lang="en-US" sz="1200" dirty="0" smtClean="0"/>
              <a:t>ORCID provides a persistent digital identifier that distinguishes you from every other researcher and, through integration in key research workflows such as manuscript and grant submission, supports automated linkages between you and your professional activities ensuring that your work is recognized.</a:t>
            </a:r>
          </a:p>
          <a:p>
            <a:pPr marL="0" indent="0">
              <a:buNone/>
            </a:pPr>
            <a:endParaRPr lang="en-US" sz="1200" dirty="0" smtClean="0"/>
          </a:p>
          <a:p>
            <a:pPr marL="0" indent="0">
              <a:buNone/>
            </a:pPr>
            <a:r>
              <a:rPr lang="en-US" sz="1200" b="1" dirty="0" smtClean="0"/>
              <a:t>Why do you want an ORCID </a:t>
            </a:r>
            <a:r>
              <a:rPr lang="en-US" sz="1200" b="1" dirty="0" err="1" smtClean="0"/>
              <a:t>iD</a:t>
            </a:r>
            <a:r>
              <a:rPr lang="en-US" sz="1200" b="1" dirty="0" smtClean="0"/>
              <a:t>?</a:t>
            </a:r>
          </a:p>
          <a:p>
            <a:r>
              <a:rPr lang="en-US" sz="1200" dirty="0" smtClean="0"/>
              <a:t>Include your ORCID identifier on your Webpage, when you submit publications, apply for grants, and in any research workflow to ensure you get credit for your work. </a:t>
            </a:r>
          </a:p>
          <a:p>
            <a:endParaRPr lang="en-US" sz="1200" dirty="0" smtClean="0"/>
          </a:p>
          <a:p>
            <a:r>
              <a:rPr lang="en-US" sz="2000" dirty="0" smtClean="0"/>
              <a:t>View the ORCID integration information to see how you can use your ORCID </a:t>
            </a:r>
            <a:r>
              <a:rPr lang="en-US" sz="2000" dirty="0" err="1" smtClean="0"/>
              <a:t>iD</a:t>
            </a:r>
            <a:endParaRPr lang="en-US" sz="2000" dirty="0" smtClean="0"/>
          </a:p>
          <a:p>
            <a:pPr lvl="1"/>
            <a:r>
              <a:rPr lang="en-US" sz="1800" dirty="0" smtClean="0"/>
              <a:t>Current integrations </a:t>
            </a:r>
            <a:r>
              <a:rPr lang="en-US" sz="1800" dirty="0" smtClean="0">
                <a:hlinkClick r:id="rId4"/>
              </a:rPr>
              <a:t>http://orcid.org/organizations/integrators/current</a:t>
            </a:r>
            <a:r>
              <a:rPr lang="en-US" sz="1800" dirty="0" smtClean="0"/>
              <a:t> </a:t>
            </a:r>
          </a:p>
          <a:p>
            <a:pPr lvl="1"/>
            <a:r>
              <a:rPr lang="en-US" sz="1800" dirty="0" smtClean="0"/>
              <a:t>Planned/in-progress work</a:t>
            </a:r>
          </a:p>
          <a:p>
            <a:pPr lvl="1"/>
            <a:r>
              <a:rPr lang="en-US" sz="1800" dirty="0" smtClean="0">
                <a:hlinkClick r:id="rId5"/>
              </a:rPr>
              <a:t>http://orcid.org/organizations/integrators/integration-chart</a:t>
            </a:r>
            <a:r>
              <a:rPr lang="en-US" sz="1800" dirty="0" smtClean="0"/>
              <a:t> </a:t>
            </a:r>
          </a:p>
          <a:p>
            <a:endParaRPr lang="en-US" sz="1200"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15</a:t>
            </a:fld>
            <a:endParaRPr lang="en-US" dirty="0"/>
          </a:p>
        </p:txBody>
      </p:sp>
    </p:spTree>
    <p:extLst>
      <p:ext uri="{BB962C8B-B14F-4D97-AF65-F5344CB8AC3E}">
        <p14:creationId xmlns:p14="http://schemas.microsoft.com/office/powerpoint/2010/main" val="153791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 name is a common name, consider adding your full middle name to distinguish it from other authors. </a:t>
            </a:r>
            <a:endParaRPr lang="en-US"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16</a:t>
            </a:fld>
            <a:endParaRPr lang="en-US" dirty="0"/>
          </a:p>
        </p:txBody>
      </p:sp>
    </p:spTree>
    <p:extLst>
      <p:ext uri="{BB962C8B-B14F-4D97-AF65-F5344CB8AC3E}">
        <p14:creationId xmlns:p14="http://schemas.microsoft.com/office/powerpoint/2010/main" val="386689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Academic Search Engine Optimization (ASEO): Optimizing Scholarly Literature for Google Scholar and CO.</a:t>
            </a:r>
          </a:p>
          <a:p>
            <a:r>
              <a:rPr lang="en-US" dirty="0" smtClean="0"/>
              <a:t>http://www.sciplore.org/publications/2010-ASEO--preprint.pdf</a:t>
            </a:r>
          </a:p>
          <a:p>
            <a:endParaRPr lang="en-US" dirty="0" smtClean="0"/>
          </a:p>
          <a:p>
            <a:r>
              <a:rPr lang="en-US" sz="1200" kern="1200" dirty="0" smtClean="0">
                <a:solidFill>
                  <a:schemeClr val="tx1"/>
                </a:solidFill>
                <a:effectLst/>
                <a:latin typeface="+mn-lt"/>
                <a:ea typeface="+mn-ea"/>
                <a:cs typeface="+mn-cs"/>
              </a:rPr>
              <a:t>In Google Scholar, the most important factors are relevance, citation count, author name(s), and name of publication.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Once the keywords are chosen, they need to be mentioned in the right places: in the title, and as often as possible in the abstract and the body of the text (but, of course, not so often as to annoy readers). Although in general titles should be fairly short, we suggest choosing a longer title if there are many relevant keywords.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[ASEO] is about helping academic search engines to understand the content of research papers and, thus, about how to make this content more widely and easily available.</a:t>
            </a:r>
          </a:p>
          <a:p>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Search Engine Optimization and Your Journal Article: Do you want the bad news first?</a:t>
            </a:r>
          </a:p>
          <a:p>
            <a:r>
              <a:rPr lang="en-US" dirty="0" smtClean="0"/>
              <a:t>So what do you need to do?  We’ve created an </a:t>
            </a:r>
            <a:r>
              <a:rPr lang="en-US" dirty="0" smtClean="0">
                <a:hlinkClick r:id="rId3"/>
              </a:rPr>
              <a:t>SEO for Authors tips sheet</a:t>
            </a:r>
            <a:r>
              <a:rPr lang="en-US" dirty="0" smtClean="0"/>
              <a:t> to give authors an at-a-glance guide to optimizing their papers.  Here are some highlights:</a:t>
            </a:r>
          </a:p>
          <a:p>
            <a:r>
              <a:rPr lang="en-US" dirty="0" smtClean="0"/>
              <a:t>Carefully select relevant keywords</a:t>
            </a:r>
          </a:p>
          <a:p>
            <a:r>
              <a:rPr lang="en-US" dirty="0" smtClean="0"/>
              <a:t>Lead with keywords in the article title</a:t>
            </a:r>
          </a:p>
          <a:p>
            <a:r>
              <a:rPr lang="en-US" dirty="0" smtClean="0"/>
              <a:t>Repeat keywords 3-4 times throughout the abstract</a:t>
            </a:r>
          </a:p>
          <a:p>
            <a:r>
              <a:rPr lang="en-US" dirty="0" smtClean="0"/>
              <a:t>Use headings throughout the article</a:t>
            </a:r>
          </a:p>
          <a:p>
            <a:r>
              <a:rPr lang="en-US" dirty="0" smtClean="0"/>
              <a:t>Include at least 5 keywords and synonyms in the keyword field</a:t>
            </a:r>
          </a:p>
          <a:p>
            <a:r>
              <a:rPr lang="en-US" dirty="0" smtClean="0"/>
              <a:t>Link to the published article on social media, blogs and academic websites</a:t>
            </a:r>
          </a:p>
          <a:p>
            <a:r>
              <a:rPr lang="en-US" dirty="0" smtClean="0"/>
              <a:t> from : http://exchanges.wiley.com/blog/2013/07/23/search-engine-optimization-and-your-journal-article-do-you-want-the-bad-news-first/</a:t>
            </a:r>
            <a:endParaRPr lang="en-US"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18</a:t>
            </a:fld>
            <a:endParaRPr lang="en-US" dirty="0"/>
          </a:p>
        </p:txBody>
      </p:sp>
    </p:spTree>
    <p:extLst>
      <p:ext uri="{BB962C8B-B14F-4D97-AF65-F5344CB8AC3E}">
        <p14:creationId xmlns:p14="http://schemas.microsoft.com/office/powerpoint/2010/main" val="780792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mj-lt"/>
              <a:buNone/>
            </a:pPr>
            <a:r>
              <a:rPr lang="en-US" b="1" dirty="0" smtClean="0"/>
              <a:t>8 tips for journal</a:t>
            </a:r>
            <a:r>
              <a:rPr lang="en-US" b="1" baseline="0" dirty="0" smtClean="0"/>
              <a:t> article titles</a:t>
            </a:r>
            <a:endParaRPr lang="en-US" b="1" dirty="0" smtClean="0"/>
          </a:p>
          <a:p>
            <a:pPr marL="0" indent="0">
              <a:buFont typeface="+mj-lt"/>
              <a:buNone/>
            </a:pPr>
            <a:endParaRPr lang="en-US" dirty="0" smtClean="0"/>
          </a:p>
          <a:p>
            <a:pPr marL="228600" indent="-228600">
              <a:buFont typeface="+mj-lt"/>
              <a:buAutoNum type="arabicPeriod"/>
            </a:pPr>
            <a:r>
              <a:rPr lang="en-US" dirty="0" smtClean="0"/>
              <a:t>Write a title using keywords that will echo throughout the manuscript—its primary concepts and variables, its headings and subheadings, and its tables and figures.</a:t>
            </a:r>
          </a:p>
          <a:p>
            <a:pPr marL="228600" indent="-228600">
              <a:buFont typeface="+mj-lt"/>
              <a:buAutoNum type="arabicPeriod"/>
            </a:pPr>
            <a:r>
              <a:rPr lang="en-US" dirty="0" smtClean="0"/>
              <a:t>Write a title that triages the manuscript for readers wanting research or clinical focus or a highly relevant methodology.</a:t>
            </a:r>
          </a:p>
          <a:p>
            <a:pPr marL="228600" indent="-228600">
              <a:buFont typeface="+mj-lt"/>
              <a:buAutoNum type="arabicPeriod"/>
            </a:pPr>
            <a:r>
              <a:rPr lang="en-US" dirty="0" smtClean="0"/>
              <a:t>Follow the specific instructions of the appropriate style manual.</a:t>
            </a:r>
          </a:p>
          <a:p>
            <a:pPr marL="228600" indent="-228600">
              <a:buFont typeface="+mj-lt"/>
              <a:buAutoNum type="arabicPeriod"/>
            </a:pPr>
            <a:r>
              <a:rPr lang="en-US" dirty="0" smtClean="0"/>
              <a:t>Search for the words of your title in the “controlled vocabularies” of the major indexes, i.e., the Subject Headings in CINAHL and Keywords in </a:t>
            </a:r>
            <a:r>
              <a:rPr lang="en-US" dirty="0" err="1" smtClean="0"/>
              <a:t>MeSH</a:t>
            </a:r>
            <a:r>
              <a:rPr lang="en-US" dirty="0" smtClean="0"/>
              <a:t>, to confirm whether a reader's search will likely retrieve your title as relevant.</a:t>
            </a:r>
          </a:p>
          <a:p>
            <a:pPr marL="228600" indent="-228600">
              <a:buFont typeface="+mj-lt"/>
              <a:buAutoNum type="arabicPeriod"/>
            </a:pPr>
            <a:r>
              <a:rPr lang="en-US" dirty="0" smtClean="0"/>
              <a:t>Write a series of possible titles based on the taxonomy of title types listed above, analyzing how each may function in the community of discourse.</a:t>
            </a:r>
          </a:p>
          <a:p>
            <a:pPr marL="228600" indent="-228600">
              <a:buFont typeface="+mj-lt"/>
              <a:buAutoNum type="arabicPeriod"/>
            </a:pPr>
            <a:r>
              <a:rPr lang="en-US" dirty="0" smtClean="0"/>
              <a:t>If tempted by a colon or gerund, re-write the title without these elements to see whether some crucial information is lost.</a:t>
            </a:r>
          </a:p>
          <a:p>
            <a:pPr marL="228600" indent="-228600">
              <a:buFont typeface="+mj-lt"/>
              <a:buAutoNum type="arabicPeriod"/>
            </a:pPr>
            <a:r>
              <a:rPr lang="en-US" dirty="0" smtClean="0"/>
              <a:t>Identify the population and place in the title.</a:t>
            </a:r>
          </a:p>
          <a:p>
            <a:pPr marL="228600" indent="-228600">
              <a:buFont typeface="+mj-lt"/>
              <a:buAutoNum type="arabicPeriod"/>
            </a:pPr>
            <a:r>
              <a:rPr lang="en-US" dirty="0" smtClean="0"/>
              <a:t>Make every word in the title work hard.</a:t>
            </a:r>
          </a:p>
          <a:p>
            <a:pPr marL="0" indent="0">
              <a:buFont typeface="+mj-lt"/>
              <a:buNone/>
            </a:pPr>
            <a:endParaRPr lang="en-US" dirty="0" smtClean="0"/>
          </a:p>
          <a:p>
            <a:pPr marL="0" indent="0">
              <a:buFont typeface="+mj-lt"/>
              <a:buNone/>
            </a:pPr>
            <a:r>
              <a:rPr lang="en-US" b="1" dirty="0" smtClean="0"/>
              <a:t>From:  </a:t>
            </a:r>
            <a:r>
              <a:rPr lang="en-US" dirty="0" smtClean="0">
                <a:effectLst/>
              </a:rPr>
              <a:t>Hays JC. Eight Recommendations for Writing Titles of Scientific Manuscripts. </a:t>
            </a:r>
            <a:r>
              <a:rPr lang="en-US" i="1" dirty="0" smtClean="0">
                <a:effectLst/>
              </a:rPr>
              <a:t>Public Health Nursing</a:t>
            </a:r>
            <a:r>
              <a:rPr lang="en-US" dirty="0" smtClean="0">
                <a:effectLst/>
              </a:rPr>
              <a:t>. 2010;27(2):101-103. doi:10.1111/j.1525-1446.2010.00832.x. (http://onlinelibrary.wiley.com/doi/10.1111/j.1525-1446.2010.00832.x/full)</a:t>
            </a:r>
          </a:p>
          <a:p>
            <a:pPr marL="0" indent="0">
              <a:buFont typeface="+mj-lt"/>
              <a:buNone/>
            </a:pPr>
            <a:endParaRPr lang="en-US" dirty="0" smtClean="0"/>
          </a:p>
          <a:p>
            <a:endParaRPr lang="en-US" b="1" dirty="0" smtClean="0">
              <a:effectLst/>
            </a:endParaRPr>
          </a:p>
          <a:p>
            <a:r>
              <a:rPr lang="en-US" dirty="0" smtClean="0"/>
              <a:t>Google Scholar focuses strongly on document titles. Documents containing the search term in the title are likely to be positioned near the top of the results list. Google Scholar also seems to consider the length of a title: In a search for the term 'SEO,' a document titled 'SEO: An Overview' would be ranked higher than one titled 'Search Engine Optimization (SEO): A Literature Survey of the Current State of the Art.‘</a:t>
            </a:r>
          </a:p>
          <a:p>
            <a:endParaRPr lang="en-US" b="1" dirty="0" smtClean="0">
              <a:effectLst/>
            </a:endParaRPr>
          </a:p>
          <a:p>
            <a:r>
              <a:rPr lang="en-US" dirty="0" smtClean="0">
                <a:effectLst/>
              </a:rPr>
              <a:t>From:</a:t>
            </a:r>
            <a:r>
              <a:rPr lang="en-US" baseline="0" dirty="0" smtClean="0">
                <a:effectLst/>
              </a:rPr>
              <a:t> </a:t>
            </a:r>
            <a:r>
              <a:rPr lang="en-US" dirty="0" err="1" smtClean="0">
                <a:effectLst/>
              </a:rPr>
              <a:t>Beel</a:t>
            </a:r>
            <a:r>
              <a:rPr lang="en-US" dirty="0" smtClean="0">
                <a:effectLst/>
              </a:rPr>
              <a:t> J, </a:t>
            </a:r>
            <a:r>
              <a:rPr lang="en-US" dirty="0" err="1" smtClean="0">
                <a:effectLst/>
              </a:rPr>
              <a:t>Gipp</a:t>
            </a:r>
            <a:r>
              <a:rPr lang="en-US" dirty="0" smtClean="0">
                <a:effectLst/>
              </a:rPr>
              <a:t> B, </a:t>
            </a:r>
            <a:r>
              <a:rPr lang="en-US" dirty="0" err="1" smtClean="0">
                <a:effectLst/>
              </a:rPr>
              <a:t>Eilde</a:t>
            </a:r>
            <a:r>
              <a:rPr lang="en-US" dirty="0" smtClean="0">
                <a:effectLst/>
              </a:rPr>
              <a:t> E. Academic Search Engine Optimization (ASEO): Optimizing Scholarly Literature for Google Scholar &amp; Co. </a:t>
            </a:r>
            <a:r>
              <a:rPr lang="en-US" i="1" dirty="0" smtClean="0">
                <a:effectLst/>
              </a:rPr>
              <a:t>Journal of Scholarly Publishing</a:t>
            </a:r>
            <a:r>
              <a:rPr lang="en-US" dirty="0" smtClean="0">
                <a:effectLst/>
              </a:rPr>
              <a:t>. 2010;41(2):176-190. doi:10.1353/scp.0.0082. (http://muse.jhu.edu/journals/journal_of_scholarly_publishing/v041/41.2.beel.html)</a:t>
            </a:r>
          </a:p>
          <a:p>
            <a:endParaRPr lang="en-US" b="1" dirty="0" smtClean="0">
              <a:effectLst/>
            </a:endParaRPr>
          </a:p>
          <a:p>
            <a:r>
              <a:rPr lang="en-US" b="1" dirty="0" smtClean="0">
                <a:effectLst/>
              </a:rPr>
              <a:t>Also see: </a:t>
            </a:r>
          </a:p>
          <a:p>
            <a:r>
              <a:rPr lang="en-US" dirty="0" err="1" smtClean="0">
                <a:effectLst/>
              </a:rPr>
              <a:t>Demner-Fushman</a:t>
            </a:r>
            <a:r>
              <a:rPr lang="en-US" dirty="0" smtClean="0">
                <a:effectLst/>
              </a:rPr>
              <a:t> D, Hauser S, </a:t>
            </a:r>
            <a:r>
              <a:rPr lang="en-US" dirty="0" err="1" smtClean="0">
                <a:effectLst/>
              </a:rPr>
              <a:t>Thoma</a:t>
            </a:r>
            <a:r>
              <a:rPr lang="en-US" dirty="0" smtClean="0">
                <a:effectLst/>
              </a:rPr>
              <a:t> G. The Role of Title, Metadata and Abstract in Identifying Clinically Relevant Journal Articles. </a:t>
            </a:r>
            <a:r>
              <a:rPr lang="en-US" i="1" dirty="0" smtClean="0">
                <a:effectLst/>
              </a:rPr>
              <a:t>AMIA </a:t>
            </a:r>
            <a:r>
              <a:rPr lang="en-US" i="1" dirty="0" err="1" smtClean="0">
                <a:effectLst/>
              </a:rPr>
              <a:t>Annu</a:t>
            </a:r>
            <a:r>
              <a:rPr lang="en-US" i="1" dirty="0" smtClean="0">
                <a:effectLst/>
              </a:rPr>
              <a:t> </a:t>
            </a:r>
            <a:r>
              <a:rPr lang="en-US" i="1" dirty="0" err="1" smtClean="0">
                <a:effectLst/>
              </a:rPr>
              <a:t>Symp</a:t>
            </a:r>
            <a:r>
              <a:rPr lang="en-US" i="1" dirty="0" smtClean="0">
                <a:effectLst/>
              </a:rPr>
              <a:t> Proc</a:t>
            </a:r>
            <a:r>
              <a:rPr lang="en-US" dirty="0" smtClean="0">
                <a:effectLst/>
              </a:rPr>
              <a:t>. 2005;2005:191-195. (http://www.ncbi.nlm.nih.gov/pmc/articles/PMC1560462/)</a:t>
            </a:r>
          </a:p>
          <a:p>
            <a:endParaRPr lang="en-US"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effectLst/>
              </a:rPr>
              <a:t>Example</a:t>
            </a:r>
            <a:r>
              <a:rPr lang="en-US" b="1" baseline="0" dirty="0" smtClean="0">
                <a:effectLst/>
              </a:rPr>
              <a:t> of unclear or humorous title: </a:t>
            </a:r>
            <a:r>
              <a:rPr lang="en-US" dirty="0" smtClean="0">
                <a:effectLst/>
              </a:rPr>
              <a:t>Spitz DJ, Spitz WU. Killer pop machines. </a:t>
            </a:r>
            <a:r>
              <a:rPr lang="en-US" i="1" dirty="0" smtClean="0">
                <a:effectLst/>
              </a:rPr>
              <a:t>J Forensic Sci</a:t>
            </a:r>
            <a:r>
              <a:rPr lang="en-US" dirty="0" smtClean="0">
                <a:effectLst/>
              </a:rPr>
              <a:t>. 1990;35(2):490-492.</a:t>
            </a:r>
          </a:p>
          <a:p>
            <a:endParaRPr lang="en-US" dirty="0" smtClean="0">
              <a:effectLst/>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19</a:t>
            </a:fld>
            <a:endParaRPr lang="en-US" dirty="0"/>
          </a:p>
        </p:txBody>
      </p:sp>
    </p:spTree>
    <p:extLst>
      <p:ext uri="{BB962C8B-B14F-4D97-AF65-F5344CB8AC3E}">
        <p14:creationId xmlns:p14="http://schemas.microsoft.com/office/powerpoint/2010/main" val="3170122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Reiterate</a:t>
            </a:r>
            <a:r>
              <a:rPr lang="en-US" b="1" baseline="0" dirty="0" smtClean="0"/>
              <a:t> 4-5 keywords throughout abstract and text of article. </a:t>
            </a:r>
            <a:endParaRPr lang="en-US" b="1" dirty="0" smtClean="0"/>
          </a:p>
          <a:p>
            <a:endParaRPr lang="en-US" b="1" dirty="0" smtClean="0"/>
          </a:p>
          <a:p>
            <a:r>
              <a:rPr lang="en-US" b="1" dirty="0" smtClean="0"/>
              <a:t>ICMJE International</a:t>
            </a:r>
            <a:r>
              <a:rPr lang="en-US" b="1" baseline="0" dirty="0" smtClean="0"/>
              <a:t> Committee of Medical Journal Editors Recommendations  for Abstracts</a:t>
            </a:r>
            <a:endParaRPr lang="en-US" b="1" dirty="0" smtClean="0"/>
          </a:p>
          <a:p>
            <a:endParaRPr lang="en-US" dirty="0" smtClean="0"/>
          </a:p>
          <a:p>
            <a:pPr marL="171450" indent="-171450">
              <a:buFont typeface="Arial" panose="020B0604020202020204" pitchFamily="34" charset="0"/>
              <a:buChar char="•"/>
            </a:pPr>
            <a:r>
              <a:rPr lang="en-US" dirty="0" smtClean="0"/>
              <a:t>Clinical trial abstracts should include items that the CONSORT group has identified as </a:t>
            </a:r>
            <a:r>
              <a:rPr lang="en-US" dirty="0" smtClean="0">
                <a:hlinkClick r:id="rId3"/>
              </a:rPr>
              <a:t>essential</a:t>
            </a:r>
            <a:r>
              <a:rPr lang="en-US" dirty="0" smtClean="0"/>
              <a:t>. </a:t>
            </a:r>
          </a:p>
          <a:p>
            <a:pPr marL="171450" indent="-171450">
              <a:buFont typeface="Arial" panose="020B0604020202020204" pitchFamily="34" charset="0"/>
              <a:buChar char="•"/>
            </a:pPr>
            <a:r>
              <a:rPr lang="en-US" dirty="0" smtClean="0"/>
              <a:t>Funding sources should be listed separately after the Abstract to facilitate proper display and indexing for search retrieval by MEDLINE. </a:t>
            </a:r>
          </a:p>
          <a:p>
            <a:pPr marL="171450" indent="-171450">
              <a:buFont typeface="Arial" panose="020B0604020202020204" pitchFamily="34" charset="0"/>
              <a:buChar char="•"/>
            </a:pPr>
            <a:r>
              <a:rPr lang="en-US" dirty="0" smtClean="0"/>
              <a:t>The ICMJE recommends that journals publish the clinical trial registration number at the end of the abstract.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(from http://www.icmje.org/recommendations/browse/manuscript-preparation/preparing-for-submission.html#b)</a:t>
            </a:r>
          </a:p>
          <a:p>
            <a:endParaRPr lang="en-US" dirty="0" smtClean="0"/>
          </a:p>
          <a:p>
            <a:endParaRPr lang="en-US" dirty="0" smtClean="0"/>
          </a:p>
          <a:p>
            <a:r>
              <a:rPr lang="en-US" dirty="0" smtClean="0"/>
              <a:t>“Generally speaking, the more often a search term occurs in the document, and the more important the document field is in which the term occurs, the more relevant the document is considered.</a:t>
            </a:r>
            <a:r>
              <a:rPr lang="en-US" baseline="30000" dirty="0" smtClean="0">
                <a:hlinkClick r:id="rId4"/>
              </a:rPr>
              <a:t>13</a:t>
            </a:r>
            <a:r>
              <a:rPr lang="en-US" dirty="0" smtClean="0"/>
              <a:t> </a:t>
            </a:r>
            <a:r>
              <a:rPr lang="en-US" b="1" dirty="0" smtClean="0"/>
              <a:t>This means that an occurrence in the title is weighted more heavily than an occurrence in the abstract</a:t>
            </a:r>
            <a:r>
              <a:rPr lang="en-US" dirty="0" smtClean="0"/>
              <a:t>, which carries more weight than an occurrence in a (sub)heading, than in the body text, and so on.”</a:t>
            </a:r>
          </a:p>
          <a:p>
            <a:endParaRPr lang="en-US" dirty="0" smtClean="0">
              <a:effectLst/>
            </a:endParaRPr>
          </a:p>
          <a:p>
            <a:r>
              <a:rPr lang="en-US" dirty="0" smtClean="0">
                <a:effectLst/>
              </a:rPr>
              <a:t>From: </a:t>
            </a:r>
            <a:r>
              <a:rPr lang="en-US" dirty="0" err="1" smtClean="0">
                <a:effectLst/>
              </a:rPr>
              <a:t>Beel</a:t>
            </a:r>
            <a:r>
              <a:rPr lang="en-US" dirty="0" smtClean="0">
                <a:effectLst/>
              </a:rPr>
              <a:t> J, </a:t>
            </a:r>
            <a:r>
              <a:rPr lang="en-US" dirty="0" err="1" smtClean="0">
                <a:effectLst/>
              </a:rPr>
              <a:t>Gipp</a:t>
            </a:r>
            <a:r>
              <a:rPr lang="en-US" dirty="0" smtClean="0">
                <a:effectLst/>
              </a:rPr>
              <a:t> B, </a:t>
            </a:r>
            <a:r>
              <a:rPr lang="en-US" dirty="0" err="1" smtClean="0">
                <a:effectLst/>
              </a:rPr>
              <a:t>Eilde</a:t>
            </a:r>
            <a:r>
              <a:rPr lang="en-US" dirty="0" smtClean="0">
                <a:effectLst/>
              </a:rPr>
              <a:t> E. Academic Search Engine Optimization (ASEO): Optimizing Scholarly Literature for Google Scholar &amp; Co. </a:t>
            </a:r>
            <a:r>
              <a:rPr lang="en-US" i="1" dirty="0" smtClean="0">
                <a:effectLst/>
              </a:rPr>
              <a:t>Journal of Scholarly Publishing</a:t>
            </a:r>
            <a:r>
              <a:rPr lang="en-US" dirty="0" smtClean="0">
                <a:effectLst/>
              </a:rPr>
              <a:t>. 2010;41(2):176-190. doi:10.1353/scp.0.0082.  (http://muse.jhu.edu/journals/journal_of_scholarly_publishing/v041/41.2.beel.html)</a:t>
            </a:r>
          </a:p>
          <a:p>
            <a:endParaRPr lang="en-US" b="1" dirty="0" smtClean="0"/>
          </a:p>
          <a:p>
            <a:r>
              <a:rPr lang="en-US" b="1" dirty="0" smtClean="0"/>
              <a:t>Medical Subject Headings (</a:t>
            </a:r>
            <a:r>
              <a:rPr lang="en-US" b="1" dirty="0" err="1" smtClean="0"/>
              <a:t>MeSH</a:t>
            </a:r>
            <a:r>
              <a:rPr lang="en-US" b="1" dirty="0" smtClean="0"/>
              <a:t>®)</a:t>
            </a:r>
          </a:p>
          <a:p>
            <a:r>
              <a:rPr lang="en-US" b="1" dirty="0" smtClean="0"/>
              <a:t>The Thesaurus</a:t>
            </a:r>
          </a:p>
          <a:p>
            <a:r>
              <a:rPr lang="en-US" dirty="0" err="1" smtClean="0"/>
              <a:t>MeSH</a:t>
            </a:r>
            <a:r>
              <a:rPr lang="en-US" dirty="0" smtClean="0"/>
              <a:t> is the National Library of Medicine's controlled vocabulary thesaurus. It consists of sets of terms naming descriptors in a hierarchical structure that permits searching at various levels of specificity.</a:t>
            </a:r>
          </a:p>
          <a:p>
            <a:r>
              <a:rPr lang="en-US" dirty="0" err="1" smtClean="0"/>
              <a:t>MeSH</a:t>
            </a:r>
            <a:r>
              <a:rPr lang="en-US" dirty="0" smtClean="0"/>
              <a:t> descriptors are arranged in both an alphabetic and a hierarchical structure. At the most general level of the hierarchical structure are very broad headings such as "Anatomy" or "Mental Disorders." More specific headings are found at more narrow levels of the eleven-level hierarchy, such as "Ankle" and "Conduct Disorder." There are 25,186 descriptors in 2009 </a:t>
            </a:r>
            <a:r>
              <a:rPr lang="en-US" dirty="0" err="1" smtClean="0"/>
              <a:t>MeSH</a:t>
            </a:r>
            <a:r>
              <a:rPr lang="en-US" dirty="0" smtClean="0"/>
              <a:t>. There are also over 160,000 entry terms that assist in finding the most appropriate </a:t>
            </a:r>
            <a:r>
              <a:rPr lang="en-US" dirty="0" err="1" smtClean="0"/>
              <a:t>MeSH</a:t>
            </a:r>
            <a:r>
              <a:rPr lang="en-US" dirty="0" smtClean="0"/>
              <a:t> Heading, for example, "Vitamin C" is an entry term to "Ascorbic Acid." In addition to these headings, there are more than 180,000 headings called Supplementary Concept Records (formerly Supplementary Chemical Records) within a separate thesaurus.</a:t>
            </a:r>
          </a:p>
          <a:p>
            <a:endParaRPr lang="en-US" dirty="0" smtClean="0"/>
          </a:p>
          <a:p>
            <a:r>
              <a:rPr lang="en-US" b="1" dirty="0" err="1" smtClean="0"/>
              <a:t>MeSH</a:t>
            </a:r>
            <a:r>
              <a:rPr lang="en-US" b="1" dirty="0" smtClean="0"/>
              <a:t> Applications</a:t>
            </a:r>
          </a:p>
          <a:p>
            <a:r>
              <a:rPr lang="en-US" dirty="0" smtClean="0"/>
              <a:t>The </a:t>
            </a:r>
            <a:r>
              <a:rPr lang="en-US" dirty="0" err="1" smtClean="0"/>
              <a:t>MeSH</a:t>
            </a:r>
            <a:r>
              <a:rPr lang="en-US" dirty="0" smtClean="0"/>
              <a:t> thesaurus is used by NLM for indexing articles from 5,200 of the world's leading biomedical journals for the MEDLINE/</a:t>
            </a:r>
            <a:r>
              <a:rPr lang="en-US" dirty="0" err="1" smtClean="0"/>
              <a:t>PubMED</a:t>
            </a:r>
            <a:r>
              <a:rPr lang="en-US" dirty="0" smtClean="0"/>
              <a:t>® database. It is also used for the NLM-produced database that includes cataloging of books, documents, and audiovisuals acquired by the Library. Each bibliographic reference is associated with a set of </a:t>
            </a:r>
            <a:r>
              <a:rPr lang="en-US" dirty="0" err="1" smtClean="0"/>
              <a:t>MeSH</a:t>
            </a:r>
            <a:r>
              <a:rPr lang="en-US" dirty="0" smtClean="0"/>
              <a:t> terms that describe the content of the item. Similarly, search queries use </a:t>
            </a:r>
            <a:r>
              <a:rPr lang="en-US" dirty="0" err="1" smtClean="0"/>
              <a:t>MeSH</a:t>
            </a:r>
            <a:r>
              <a:rPr lang="en-US" dirty="0" smtClean="0"/>
              <a:t> vocabulary to find items on a desired topic.</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Author Keywords in Biomedical Journal Articles</a:t>
            </a:r>
          </a:p>
          <a:p>
            <a:r>
              <a:rPr lang="en-US" dirty="0" smtClean="0"/>
              <a:t>Typically, authors are asked to choose a small number of keywords, without reference to a controlled vocabulary; whereas indexers are trained to select indexing terms from </a:t>
            </a:r>
            <a:r>
              <a:rPr lang="en-US" dirty="0" err="1" smtClean="0"/>
              <a:t>MeSH</a:t>
            </a:r>
            <a:r>
              <a:rPr lang="en-US" dirty="0" smtClean="0"/>
              <a:t> according to a specific protocol.</a:t>
            </a:r>
          </a:p>
          <a:p>
            <a:r>
              <a:rPr lang="en-US" dirty="0" smtClean="0"/>
              <a:t>Information retrieval via a search engine relies on the representation of meaning in texts such as user queries and document content. </a:t>
            </a:r>
          </a:p>
          <a:p>
            <a:r>
              <a:rPr lang="en-US" dirty="0" smtClean="0"/>
              <a:t>From: http://www.ncbi.nlm.nih.gov/pmc/articles/PMC3041277/</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Search Engine Optimization and Your Journal Article: Do you want the bad news first?</a:t>
            </a:r>
          </a:p>
          <a:p>
            <a:r>
              <a:rPr lang="en-US" dirty="0" smtClean="0"/>
              <a:t>So what do you need to do?  We’ve created an </a:t>
            </a:r>
            <a:r>
              <a:rPr lang="en-US" dirty="0" smtClean="0">
                <a:hlinkClick r:id="rId5"/>
              </a:rPr>
              <a:t>SEO for Authors tips sheet</a:t>
            </a:r>
            <a:r>
              <a:rPr lang="en-US" dirty="0" smtClean="0"/>
              <a:t> to give authors an at-a-glance guide to optimizing their papers.  Here are some highlights:</a:t>
            </a:r>
          </a:p>
          <a:p>
            <a:r>
              <a:rPr lang="en-US" dirty="0" smtClean="0"/>
              <a:t>Carefully select relevant keywords</a:t>
            </a:r>
          </a:p>
          <a:p>
            <a:r>
              <a:rPr lang="en-US" dirty="0" smtClean="0"/>
              <a:t>Lead with keywords in the article title</a:t>
            </a:r>
          </a:p>
          <a:p>
            <a:r>
              <a:rPr lang="en-US" dirty="0" smtClean="0"/>
              <a:t>Repeat keywords 3-4 times throughout the abstract</a:t>
            </a:r>
          </a:p>
          <a:p>
            <a:r>
              <a:rPr lang="en-US" dirty="0" smtClean="0"/>
              <a:t>Use headings throughout the article</a:t>
            </a:r>
          </a:p>
          <a:p>
            <a:r>
              <a:rPr lang="en-US" dirty="0" smtClean="0"/>
              <a:t>Include at least 5 keywords and synonyms in the keyword field</a:t>
            </a:r>
          </a:p>
          <a:p>
            <a:r>
              <a:rPr lang="en-US" dirty="0" smtClean="0"/>
              <a:t>Link to the published article on social media, blogs and academic websites</a:t>
            </a:r>
          </a:p>
          <a:p>
            <a:r>
              <a:rPr lang="en-US" dirty="0" smtClean="0"/>
              <a:t>From : http://exchanges.wiley.com/blog/2013/07/23/search-engine-optimization-and-your-journal-article-do-you-want-the-bad-news-first/</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20</a:t>
            </a:fld>
            <a:endParaRPr lang="en-US" dirty="0"/>
          </a:p>
        </p:txBody>
      </p:sp>
    </p:spTree>
    <p:extLst>
      <p:ext uri="{BB962C8B-B14F-4D97-AF65-F5344CB8AC3E}">
        <p14:creationId xmlns:p14="http://schemas.microsoft.com/office/powerpoint/2010/main" val="3589868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smtClean="0"/>
              <a:t>Academic Search Engine Optimization (ASEO): Optimizing Scholarly Literature for Google Scholar and CO.</a:t>
            </a:r>
          </a:p>
          <a:p>
            <a:r>
              <a:rPr lang="en-US" dirty="0" smtClean="0"/>
              <a:t>http://www.sciplore.org/publications/2010-ASEO--preprint.pdf</a:t>
            </a:r>
          </a:p>
          <a:p>
            <a:endParaRPr lang="en-US" dirty="0" smtClean="0"/>
          </a:p>
          <a:p>
            <a:r>
              <a:rPr lang="en-US" sz="1200" kern="1200" dirty="0" smtClean="0">
                <a:solidFill>
                  <a:schemeClr val="tx1"/>
                </a:solidFill>
                <a:effectLst/>
                <a:latin typeface="+mn-lt"/>
                <a:ea typeface="+mn-ea"/>
                <a:cs typeface="+mn-cs"/>
              </a:rPr>
              <a:t>In Google Scholar, the most important factors are relevance, citation count, author name(s), and name of publication.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Once the keywords are chosen, they need to be mentioned in the right places: in the title, and as often as possible in the abstract and the body of the text (but, of course, not so often as to annoy readers). Although in general titles should be fairly short, we suggest choosing a longer title if there are many relevant keywords.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[ASEO] is about helping academic search engines to understand the content of research papers and, thus, about how to make this content more widely and easily available.</a:t>
            </a:r>
          </a:p>
          <a:p>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Search Engine Optimization and Your Journal Article: Do you want the bad news first?</a:t>
            </a:r>
          </a:p>
          <a:p>
            <a:r>
              <a:rPr lang="en-US" dirty="0" smtClean="0"/>
              <a:t>So what do you need to do?  We’ve created an </a:t>
            </a:r>
            <a:r>
              <a:rPr lang="en-US" dirty="0" smtClean="0">
                <a:hlinkClick r:id="rId3"/>
              </a:rPr>
              <a:t>SEO for Authors tips sheet</a:t>
            </a:r>
            <a:r>
              <a:rPr lang="en-US" dirty="0" smtClean="0"/>
              <a:t> to give authors an at-a-glance guide to optimizing their papers.  Here are some highlights:</a:t>
            </a:r>
          </a:p>
          <a:p>
            <a:r>
              <a:rPr lang="en-US" dirty="0" smtClean="0"/>
              <a:t>Carefully select relevant keywords</a:t>
            </a:r>
          </a:p>
          <a:p>
            <a:r>
              <a:rPr lang="en-US" dirty="0" smtClean="0"/>
              <a:t>Lead with keywords in the article title</a:t>
            </a:r>
          </a:p>
          <a:p>
            <a:r>
              <a:rPr lang="en-US" dirty="0" smtClean="0"/>
              <a:t>Repeat keywords 3-4 times throughout the abstract</a:t>
            </a:r>
          </a:p>
          <a:p>
            <a:r>
              <a:rPr lang="en-US" dirty="0" smtClean="0"/>
              <a:t>Use headings throughout the article</a:t>
            </a:r>
          </a:p>
          <a:p>
            <a:r>
              <a:rPr lang="en-US" dirty="0" smtClean="0"/>
              <a:t>Include at least 5 keywords and synonyms in the keyword field</a:t>
            </a:r>
          </a:p>
          <a:p>
            <a:r>
              <a:rPr lang="en-US" dirty="0" smtClean="0"/>
              <a:t>Link to the published article on social media, blogs and academic websites</a:t>
            </a:r>
          </a:p>
          <a:p>
            <a:r>
              <a:rPr lang="en-US" dirty="0" smtClean="0"/>
              <a:t> from : http://exchanges.wiley.com/blog/2013/07/23/search-engine-optimization-and-your-journal-article-do-you-want-the-bad-news-first/</a:t>
            </a:r>
            <a:endParaRPr lang="en-US"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21</a:t>
            </a:fld>
            <a:endParaRPr lang="en-US" dirty="0"/>
          </a:p>
        </p:txBody>
      </p:sp>
    </p:spTree>
    <p:extLst>
      <p:ext uri="{BB962C8B-B14F-4D97-AF65-F5344CB8AC3E}">
        <p14:creationId xmlns:p14="http://schemas.microsoft.com/office/powerpoint/2010/main" val="2832914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Reiterate</a:t>
            </a:r>
            <a:r>
              <a:rPr lang="en-US" b="1" baseline="0" dirty="0" smtClean="0"/>
              <a:t> 4-5 keywords throughout abstract and text of article. </a:t>
            </a:r>
            <a:endParaRPr lang="en-US" b="1" dirty="0" smtClean="0"/>
          </a:p>
          <a:p>
            <a:endParaRPr lang="en-US" b="1" dirty="0" smtClean="0"/>
          </a:p>
          <a:p>
            <a:r>
              <a:rPr lang="en-US" b="1" dirty="0" smtClean="0"/>
              <a:t>ICMJE International</a:t>
            </a:r>
            <a:r>
              <a:rPr lang="en-US" b="1" baseline="0" dirty="0" smtClean="0"/>
              <a:t> Committee of Medical Journal Editors Recommendations  for Abstracts</a:t>
            </a:r>
            <a:endParaRPr lang="en-US" b="1" dirty="0" smtClean="0"/>
          </a:p>
          <a:p>
            <a:endParaRPr lang="en-US" dirty="0" smtClean="0"/>
          </a:p>
          <a:p>
            <a:pPr marL="171450" indent="-171450">
              <a:buFont typeface="Arial" panose="020B0604020202020204" pitchFamily="34" charset="0"/>
              <a:buChar char="•"/>
            </a:pPr>
            <a:r>
              <a:rPr lang="en-US" dirty="0" smtClean="0"/>
              <a:t>Clinical trial abstracts should include items that the CONSORT group has identified as </a:t>
            </a:r>
            <a:r>
              <a:rPr lang="en-US" dirty="0" smtClean="0">
                <a:hlinkClick r:id="rId3"/>
              </a:rPr>
              <a:t>essential</a:t>
            </a:r>
            <a:r>
              <a:rPr lang="en-US" dirty="0" smtClean="0"/>
              <a:t>. </a:t>
            </a:r>
          </a:p>
          <a:p>
            <a:pPr marL="171450" indent="-171450">
              <a:buFont typeface="Arial" panose="020B0604020202020204" pitchFamily="34" charset="0"/>
              <a:buChar char="•"/>
            </a:pPr>
            <a:r>
              <a:rPr lang="en-US" dirty="0" smtClean="0"/>
              <a:t>Funding sources should be listed separately after the Abstract to facilitate proper display and indexing for search retrieval by MEDLINE. </a:t>
            </a:r>
          </a:p>
          <a:p>
            <a:pPr marL="171450" indent="-171450">
              <a:buFont typeface="Arial" panose="020B0604020202020204" pitchFamily="34" charset="0"/>
              <a:buChar char="•"/>
            </a:pPr>
            <a:r>
              <a:rPr lang="en-US" dirty="0" smtClean="0"/>
              <a:t>The ICMJE recommends that journals publish the clinical trial registration number at the end of the abstract.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(from http://www.icmje.org/recommendations/browse/manuscript-preparation/preparing-for-submission.html#b)</a:t>
            </a:r>
          </a:p>
          <a:p>
            <a:endParaRPr lang="en-US" dirty="0" smtClean="0"/>
          </a:p>
          <a:p>
            <a:endParaRPr lang="en-US" dirty="0" smtClean="0"/>
          </a:p>
          <a:p>
            <a:r>
              <a:rPr lang="en-US" dirty="0" smtClean="0"/>
              <a:t>“Generally speaking, the more often a search term occurs in the document, and the more important the document field is in which the term occurs, the more relevant the document is considered.</a:t>
            </a:r>
            <a:r>
              <a:rPr lang="en-US" baseline="30000" dirty="0" smtClean="0">
                <a:hlinkClick r:id="rId4"/>
              </a:rPr>
              <a:t>13</a:t>
            </a:r>
            <a:r>
              <a:rPr lang="en-US" dirty="0" smtClean="0"/>
              <a:t> </a:t>
            </a:r>
            <a:r>
              <a:rPr lang="en-US" b="1" dirty="0" smtClean="0"/>
              <a:t>This means that an occurrence in the title is weighted more heavily than an occurrence in the abstract</a:t>
            </a:r>
            <a:r>
              <a:rPr lang="en-US" dirty="0" smtClean="0"/>
              <a:t>, which carries more weight than an occurrence in a (sub)heading, than in the body text, and so on.”</a:t>
            </a:r>
          </a:p>
          <a:p>
            <a:endParaRPr lang="en-US" dirty="0" smtClean="0">
              <a:effectLst/>
            </a:endParaRPr>
          </a:p>
          <a:p>
            <a:r>
              <a:rPr lang="en-US" dirty="0" smtClean="0">
                <a:effectLst/>
              </a:rPr>
              <a:t>From: </a:t>
            </a:r>
            <a:r>
              <a:rPr lang="en-US" dirty="0" err="1" smtClean="0">
                <a:effectLst/>
              </a:rPr>
              <a:t>Beel</a:t>
            </a:r>
            <a:r>
              <a:rPr lang="en-US" dirty="0" smtClean="0">
                <a:effectLst/>
              </a:rPr>
              <a:t> J, </a:t>
            </a:r>
            <a:r>
              <a:rPr lang="en-US" dirty="0" err="1" smtClean="0">
                <a:effectLst/>
              </a:rPr>
              <a:t>Gipp</a:t>
            </a:r>
            <a:r>
              <a:rPr lang="en-US" dirty="0" smtClean="0">
                <a:effectLst/>
              </a:rPr>
              <a:t> B, </a:t>
            </a:r>
            <a:r>
              <a:rPr lang="en-US" dirty="0" err="1" smtClean="0">
                <a:effectLst/>
              </a:rPr>
              <a:t>Eilde</a:t>
            </a:r>
            <a:r>
              <a:rPr lang="en-US" dirty="0" smtClean="0">
                <a:effectLst/>
              </a:rPr>
              <a:t> E. Academic Search Engine Optimization (ASEO): Optimizing Scholarly Literature for Google Scholar &amp; Co. </a:t>
            </a:r>
            <a:r>
              <a:rPr lang="en-US" i="1" dirty="0" smtClean="0">
                <a:effectLst/>
              </a:rPr>
              <a:t>Journal of Scholarly Publishing</a:t>
            </a:r>
            <a:r>
              <a:rPr lang="en-US" dirty="0" smtClean="0">
                <a:effectLst/>
              </a:rPr>
              <a:t>. 2010;41(2):176-190. doi:10.1353/scp.0.0082.  (http://muse.jhu.edu/journals/journal_of_scholarly_publishing/v041/41.2.beel.html)</a:t>
            </a:r>
          </a:p>
          <a:p>
            <a:endParaRPr lang="en-US" b="1" dirty="0" smtClean="0"/>
          </a:p>
          <a:p>
            <a:r>
              <a:rPr lang="en-US" b="1" dirty="0" smtClean="0"/>
              <a:t>Medical Subject Headings (</a:t>
            </a:r>
            <a:r>
              <a:rPr lang="en-US" b="1" dirty="0" err="1" smtClean="0"/>
              <a:t>MeSH</a:t>
            </a:r>
            <a:r>
              <a:rPr lang="en-US" b="1" dirty="0" smtClean="0"/>
              <a:t>®)</a:t>
            </a:r>
          </a:p>
          <a:p>
            <a:r>
              <a:rPr lang="en-US" b="1" dirty="0" smtClean="0"/>
              <a:t>The Thesaurus</a:t>
            </a:r>
          </a:p>
          <a:p>
            <a:r>
              <a:rPr lang="en-US" dirty="0" err="1" smtClean="0"/>
              <a:t>MeSH</a:t>
            </a:r>
            <a:r>
              <a:rPr lang="en-US" dirty="0" smtClean="0"/>
              <a:t> is the National Library of Medicine's controlled vocabulary thesaurus. It consists of sets of terms naming descriptors in a hierarchical structure that permits searching at various levels of specificity.</a:t>
            </a:r>
          </a:p>
          <a:p>
            <a:r>
              <a:rPr lang="en-US" dirty="0" err="1" smtClean="0"/>
              <a:t>MeSH</a:t>
            </a:r>
            <a:r>
              <a:rPr lang="en-US" dirty="0" smtClean="0"/>
              <a:t> descriptors are arranged in both an alphabetic and a hierarchical structure. At the most general level of the hierarchical structure are very broad headings such as "Anatomy" or "Mental Disorders." More specific headings are found at more narrow levels of the eleven-level hierarchy, such as "Ankle" and "Conduct Disorder." There are 25,186 descriptors in 2009 </a:t>
            </a:r>
            <a:r>
              <a:rPr lang="en-US" dirty="0" err="1" smtClean="0"/>
              <a:t>MeSH</a:t>
            </a:r>
            <a:r>
              <a:rPr lang="en-US" dirty="0" smtClean="0"/>
              <a:t>. There are also over 160,000 entry terms that assist in finding the most appropriate </a:t>
            </a:r>
            <a:r>
              <a:rPr lang="en-US" dirty="0" err="1" smtClean="0"/>
              <a:t>MeSH</a:t>
            </a:r>
            <a:r>
              <a:rPr lang="en-US" dirty="0" smtClean="0"/>
              <a:t> Heading, for example, "Vitamin C" is an entry term to "Ascorbic Acid." In addition to these headings, there are more than 180,000 headings called Supplementary Concept Records (formerly Supplementary Chemical Records) within a separate thesaurus.</a:t>
            </a:r>
          </a:p>
          <a:p>
            <a:endParaRPr lang="en-US" dirty="0" smtClean="0"/>
          </a:p>
          <a:p>
            <a:r>
              <a:rPr lang="en-US" b="1" dirty="0" err="1" smtClean="0"/>
              <a:t>MeSH</a:t>
            </a:r>
            <a:r>
              <a:rPr lang="en-US" b="1" dirty="0" smtClean="0"/>
              <a:t> Applications</a:t>
            </a:r>
          </a:p>
          <a:p>
            <a:r>
              <a:rPr lang="en-US" dirty="0" smtClean="0"/>
              <a:t>The </a:t>
            </a:r>
            <a:r>
              <a:rPr lang="en-US" dirty="0" err="1" smtClean="0"/>
              <a:t>MeSH</a:t>
            </a:r>
            <a:r>
              <a:rPr lang="en-US" dirty="0" smtClean="0"/>
              <a:t> thesaurus is used by NLM for indexing articles from 5,200 of the world's leading biomedical journals for the MEDLINE/</a:t>
            </a:r>
            <a:r>
              <a:rPr lang="en-US" dirty="0" err="1" smtClean="0"/>
              <a:t>PubMED</a:t>
            </a:r>
            <a:r>
              <a:rPr lang="en-US" dirty="0" smtClean="0"/>
              <a:t>® database. It is also used for the NLM-produced database that includes cataloging of books, documents, and audiovisuals acquired by the Library. Each bibliographic reference is associated with a set of </a:t>
            </a:r>
            <a:r>
              <a:rPr lang="en-US" dirty="0" err="1" smtClean="0"/>
              <a:t>MeSH</a:t>
            </a:r>
            <a:r>
              <a:rPr lang="en-US" dirty="0" smtClean="0"/>
              <a:t> terms that describe the content of the item. Similarly, search queries use </a:t>
            </a:r>
            <a:r>
              <a:rPr lang="en-US" dirty="0" err="1" smtClean="0"/>
              <a:t>MeSH</a:t>
            </a:r>
            <a:r>
              <a:rPr lang="en-US" dirty="0" smtClean="0"/>
              <a:t> vocabulary to find items on a desired topic.</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Author Keywords in Biomedical Journal Articles</a:t>
            </a:r>
          </a:p>
          <a:p>
            <a:r>
              <a:rPr lang="en-US" dirty="0" smtClean="0"/>
              <a:t>Typically, authors are asked to choose a small number of keywords, without reference to a controlled vocabulary; whereas indexers are trained to select indexing terms from </a:t>
            </a:r>
            <a:r>
              <a:rPr lang="en-US" dirty="0" err="1" smtClean="0"/>
              <a:t>MeSH</a:t>
            </a:r>
            <a:r>
              <a:rPr lang="en-US" dirty="0" smtClean="0"/>
              <a:t> according to a specific protocol.</a:t>
            </a:r>
          </a:p>
          <a:p>
            <a:r>
              <a:rPr lang="en-US" dirty="0" smtClean="0"/>
              <a:t>Information retrieval via a search engine relies on the representation of meaning in texts such as user queries and document content. </a:t>
            </a:r>
          </a:p>
          <a:p>
            <a:r>
              <a:rPr lang="en-US" dirty="0" smtClean="0"/>
              <a:t>From: http://www.ncbi.nlm.nih.gov/pmc/articles/PMC3041277/</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Search Engine Optimization and Your Journal Article: Do you want the bad news first?</a:t>
            </a:r>
          </a:p>
          <a:p>
            <a:r>
              <a:rPr lang="en-US" dirty="0" smtClean="0"/>
              <a:t>So what do you need to do?  We’ve created an </a:t>
            </a:r>
            <a:r>
              <a:rPr lang="en-US" dirty="0" smtClean="0">
                <a:hlinkClick r:id="rId5"/>
              </a:rPr>
              <a:t>SEO for Authors tips sheet</a:t>
            </a:r>
            <a:r>
              <a:rPr lang="en-US" dirty="0" smtClean="0"/>
              <a:t> to give authors an at-a-glance guide to optimizing their papers.  Here are some highlights:</a:t>
            </a:r>
          </a:p>
          <a:p>
            <a:r>
              <a:rPr lang="en-US" dirty="0" smtClean="0"/>
              <a:t>Carefully select relevant keywords</a:t>
            </a:r>
          </a:p>
          <a:p>
            <a:r>
              <a:rPr lang="en-US" dirty="0" smtClean="0"/>
              <a:t>Lead with keywords in the article title</a:t>
            </a:r>
          </a:p>
          <a:p>
            <a:r>
              <a:rPr lang="en-US" dirty="0" smtClean="0"/>
              <a:t>Repeat keywords 3-4 times throughout the abstract</a:t>
            </a:r>
          </a:p>
          <a:p>
            <a:r>
              <a:rPr lang="en-US" dirty="0" smtClean="0"/>
              <a:t>Use headings throughout the article</a:t>
            </a:r>
          </a:p>
          <a:p>
            <a:r>
              <a:rPr lang="en-US" dirty="0" smtClean="0"/>
              <a:t>Include at least 5 keywords and synonyms in the keyword field</a:t>
            </a:r>
          </a:p>
          <a:p>
            <a:r>
              <a:rPr lang="en-US" dirty="0" smtClean="0"/>
              <a:t>Link to the published article on social media, blogs and academic websites</a:t>
            </a:r>
          </a:p>
          <a:p>
            <a:r>
              <a:rPr lang="en-US" dirty="0" smtClean="0"/>
              <a:t>From : http://exchanges.wiley.com/blog/2013/07/23/search-engine-optimization-and-your-journal-article-do-you-want-the-bad-news-first/</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22</a:t>
            </a:fld>
            <a:endParaRPr lang="en-US" dirty="0"/>
          </a:p>
        </p:txBody>
      </p:sp>
    </p:spTree>
    <p:extLst>
      <p:ext uri="{BB962C8B-B14F-4D97-AF65-F5344CB8AC3E}">
        <p14:creationId xmlns:p14="http://schemas.microsoft.com/office/powerpoint/2010/main" val="3374445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Reporting guidelines</a:t>
            </a:r>
          </a:p>
          <a:p>
            <a:r>
              <a:rPr lang="en-US" b="1" dirty="0" smtClean="0">
                <a:hlinkClick r:id="rId3"/>
              </a:rPr>
              <a:t>MECIR</a:t>
            </a:r>
            <a:r>
              <a:rPr lang="en-US" b="1" dirty="0" smtClean="0"/>
              <a:t> - Methodological Expectations of Cochrane Intervention Reviews</a:t>
            </a:r>
          </a:p>
          <a:p>
            <a:r>
              <a:rPr lang="en-US" b="1" dirty="0" smtClean="0">
                <a:hlinkClick r:id="rId4"/>
              </a:rPr>
              <a:t>Equator Network</a:t>
            </a:r>
            <a:r>
              <a:rPr lang="en-US" b="1" dirty="0" smtClean="0"/>
              <a:t> - Enhancing the </a:t>
            </a:r>
            <a:r>
              <a:rPr lang="en-US" b="1" dirty="0" err="1" smtClean="0"/>
              <a:t>QUAlity</a:t>
            </a:r>
            <a:r>
              <a:rPr lang="en-US" b="1" dirty="0" smtClean="0"/>
              <a:t> and Transparency Of health Research</a:t>
            </a:r>
          </a:p>
          <a:p>
            <a:r>
              <a:rPr lang="en-US" dirty="0" smtClean="0"/>
              <a:t>The EQUATOR Network maintains the </a:t>
            </a:r>
            <a:r>
              <a:rPr lang="en-US" i="1" dirty="0" smtClean="0"/>
              <a:t>Library for health research reporting</a:t>
            </a:r>
            <a:r>
              <a:rPr lang="en-US" dirty="0" smtClean="0"/>
              <a:t> providing direct links to the following key reporting guidelines, also including their bibliographic references, lists of all relevant literature, and links to all available translations.</a:t>
            </a:r>
          </a:p>
          <a:p>
            <a:endParaRPr lang="en-US" dirty="0" smtClean="0"/>
          </a:p>
          <a:p>
            <a:r>
              <a:rPr lang="en-US" dirty="0" smtClean="0"/>
              <a:t>http://www.cochrane.org/about-us/evidence-based-health-care/webliography/books/reporting</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23</a:t>
            </a:fld>
            <a:endParaRPr lang="en-US" dirty="0"/>
          </a:p>
        </p:txBody>
      </p:sp>
    </p:spTree>
    <p:extLst>
      <p:ext uri="{BB962C8B-B14F-4D97-AF65-F5344CB8AC3E}">
        <p14:creationId xmlns:p14="http://schemas.microsoft.com/office/powerpoint/2010/main" val="3882890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Take every opportunity to present your work at meetings, department seminars, journal clubs and events for the general public.</a:t>
            </a:r>
          </a:p>
          <a:p>
            <a:endParaRPr lang="en-US" dirty="0" smtClean="0"/>
          </a:p>
          <a:p>
            <a:endParaRPr lang="en-US" dirty="0" smtClean="0"/>
          </a:p>
          <a:p>
            <a:r>
              <a:rPr lang="en-US" dirty="0" smtClean="0"/>
              <a:t>How to find a conference:</a:t>
            </a:r>
          </a:p>
          <a:p>
            <a:r>
              <a:rPr lang="en-US" dirty="0" err="1" smtClean="0">
                <a:hlinkClick r:id="rId3"/>
              </a:rPr>
              <a:t>EurekAlert</a:t>
            </a:r>
            <a:r>
              <a:rPr lang="en-US" dirty="0" smtClean="0">
                <a:hlinkClick r:id="rId3"/>
              </a:rPr>
              <a:t>! Meeting Calendar</a:t>
            </a:r>
            <a:endParaRPr lang="en-US" dirty="0" smtClean="0"/>
          </a:p>
          <a:p>
            <a:r>
              <a:rPr lang="en-US" dirty="0" smtClean="0">
                <a:hlinkClick r:id="rId4"/>
              </a:rPr>
              <a:t>Web of Conferences</a:t>
            </a:r>
            <a:endParaRPr lang="en-US" dirty="0" smtClean="0"/>
          </a:p>
          <a:p>
            <a:r>
              <a:rPr lang="en-US" dirty="0" smtClean="0">
                <a:hlinkClick r:id="rId5"/>
              </a:rPr>
              <a:t>Conference Alerts</a:t>
            </a:r>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25</a:t>
            </a:fld>
            <a:endParaRPr lang="en-US" dirty="0"/>
          </a:p>
        </p:txBody>
      </p:sp>
    </p:spTree>
    <p:extLst>
      <p:ext uri="{BB962C8B-B14F-4D97-AF65-F5344CB8AC3E}">
        <p14:creationId xmlns:p14="http://schemas.microsoft.com/office/powerpoint/2010/main" val="442571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Share your research data</a:t>
            </a:r>
          </a:p>
          <a:p>
            <a:pPr lvl="1"/>
            <a:r>
              <a:rPr lang="en-US" sz="1800" dirty="0" smtClean="0"/>
              <a:t>Deposit research data in appropriate repositories such as </a:t>
            </a:r>
            <a:r>
              <a:rPr lang="en-US" sz="1800" dirty="0" err="1" smtClean="0"/>
              <a:t>GenBank</a:t>
            </a:r>
            <a:r>
              <a:rPr lang="en-US" sz="1800" dirty="0" smtClean="0"/>
              <a:t>  or GEO at NCBI or with publishers of journals who are willing to post the data. </a:t>
            </a:r>
          </a:p>
          <a:p>
            <a:pPr lvl="1"/>
            <a:r>
              <a:rPr lang="en-US" sz="1800" dirty="0" smtClean="0"/>
              <a:t>Sharing of research data can lead to more rapid analysis and identification of genetic contributions to diseases and medical conditions. </a:t>
            </a:r>
          </a:p>
          <a:p>
            <a:r>
              <a:rPr lang="en-US" sz="2000" dirty="0" smtClean="0"/>
              <a:t>Submit the manuscript to a digital subject repository such as </a:t>
            </a:r>
            <a:r>
              <a:rPr lang="en-US" sz="2000" dirty="0" err="1" smtClean="0">
                <a:hlinkClick r:id="rId3"/>
              </a:rPr>
              <a:t>arXiv</a:t>
            </a:r>
            <a:r>
              <a:rPr lang="en-US" sz="2000" dirty="0" smtClean="0"/>
              <a:t>, </a:t>
            </a:r>
            <a:r>
              <a:rPr lang="en-US" sz="2000" dirty="0" err="1" smtClean="0">
                <a:hlinkClick r:id="rId4"/>
              </a:rPr>
              <a:t>bioRxiv</a:t>
            </a:r>
            <a:r>
              <a:rPr lang="en-US" sz="2000" dirty="0" smtClean="0"/>
              <a:t>, or to the </a:t>
            </a:r>
            <a:r>
              <a:rPr lang="en-US" sz="2000" b="1" dirty="0" smtClean="0"/>
              <a:t>Northwestern Medicine’s institutional repository, </a:t>
            </a:r>
            <a:r>
              <a:rPr lang="en-US" sz="2000" b="1" dirty="0" err="1" smtClean="0">
                <a:hlinkClick r:id="rId5"/>
              </a:rPr>
              <a:t>DigitalHub</a:t>
            </a:r>
            <a:r>
              <a:rPr lang="en-US" sz="2000" b="1" dirty="0" smtClean="0"/>
              <a:t>.</a:t>
            </a:r>
          </a:p>
          <a:p>
            <a:pPr lvl="1"/>
            <a:endParaRPr lang="en-US" sz="1800" dirty="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26</a:t>
            </a:fld>
            <a:endParaRPr lang="en-US" dirty="0"/>
          </a:p>
        </p:txBody>
      </p:sp>
    </p:spTree>
    <p:extLst>
      <p:ext uri="{BB962C8B-B14F-4D97-AF65-F5344CB8AC3E}">
        <p14:creationId xmlns:p14="http://schemas.microsoft.com/office/powerpoint/2010/main" val="34646913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432" indent="-346432" defTabSz="923818" eaLnBrk="0" fontAlgn="base" hangingPunct="0">
              <a:spcBef>
                <a:spcPct val="20000"/>
              </a:spcBef>
              <a:spcAft>
                <a:spcPct val="0"/>
              </a:spcAft>
              <a:buFont typeface="Arial" charset="0"/>
              <a:buChar char="•"/>
              <a:defRPr/>
            </a:pPr>
            <a:r>
              <a:rPr lang="en-US" dirty="0" smtClean="0"/>
              <a:t>Open Access publishers include </a:t>
            </a:r>
            <a:r>
              <a:rPr lang="en-US" dirty="0" err="1" smtClean="0">
                <a:hlinkClick r:id="rId3"/>
              </a:rPr>
              <a:t>BioMed</a:t>
            </a:r>
            <a:r>
              <a:rPr lang="en-US" dirty="0" smtClean="0">
                <a:hlinkClick r:id="rId3"/>
              </a:rPr>
              <a:t> Central</a:t>
            </a:r>
            <a:r>
              <a:rPr lang="en-US" dirty="0" smtClean="0"/>
              <a:t> </a:t>
            </a:r>
            <a:r>
              <a:rPr lang="en-US" dirty="0" err="1" smtClean="0"/>
              <a:t>and</a:t>
            </a:r>
            <a:r>
              <a:rPr lang="en-US" dirty="0" err="1" smtClean="0">
                <a:hlinkClick r:id="rId4"/>
              </a:rPr>
              <a:t>PLoS</a:t>
            </a:r>
            <a:endParaRPr lang="en-US" dirty="0" smtClean="0"/>
          </a:p>
          <a:p>
            <a:pPr marL="346432" indent="-346432" defTabSz="923818" eaLnBrk="0" fontAlgn="base" hangingPunct="0">
              <a:spcBef>
                <a:spcPct val="20000"/>
              </a:spcBef>
              <a:spcAft>
                <a:spcPct val="0"/>
              </a:spcAft>
              <a:buFont typeface="Arial" charset="0"/>
              <a:buChar char="•"/>
              <a:defRPr/>
            </a:pPr>
            <a:r>
              <a:rPr lang="en-US" dirty="0" smtClean="0"/>
              <a:t>For a listing of Open Access Journals, see the </a:t>
            </a:r>
            <a:r>
              <a:rPr lang="en-US" dirty="0" smtClean="0">
                <a:hlinkClick r:id="rId5"/>
              </a:rPr>
              <a:t>Directory of Open Access Journals</a:t>
            </a:r>
            <a:r>
              <a:rPr lang="en-US" dirty="0" smtClean="0"/>
              <a:t> (DOAJ)</a:t>
            </a:r>
          </a:p>
          <a:p>
            <a:endParaRPr lang="en-US" dirty="0"/>
          </a:p>
        </p:txBody>
      </p:sp>
      <p:sp>
        <p:nvSpPr>
          <p:cNvPr id="4" name="Slide Number Placeholder 3"/>
          <p:cNvSpPr>
            <a:spLocks noGrp="1"/>
          </p:cNvSpPr>
          <p:nvPr>
            <p:ph type="sldNum" sz="quarter" idx="10"/>
          </p:nvPr>
        </p:nvSpPr>
        <p:spPr/>
        <p:txBody>
          <a:bodyPr/>
          <a:lstStyle/>
          <a:p>
            <a:fld id="{6BD1BF4C-831C-468F-B4FE-91DE492A6E06}" type="slidenum">
              <a:rPr lang="en-US" smtClean="0"/>
              <a:t>27</a:t>
            </a:fld>
            <a:endParaRPr lang="en-US"/>
          </a:p>
        </p:txBody>
      </p:sp>
    </p:spTree>
    <p:extLst>
      <p:ext uri="{BB962C8B-B14F-4D97-AF65-F5344CB8AC3E}">
        <p14:creationId xmlns:p14="http://schemas.microsoft.com/office/powerpoint/2010/main" val="1301842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Research Blogging: Do you write about peer-reviewed research in your blog? Use ResearchBlogging.org to make it easy for your readers — and others from around the world — to find your serious posts about academic research. If you don't have a blog, you can still use our site to learn about fascinating developments in cutting-edge research from around the world. (http://researchblogging.org/post-list/list/date/all)</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28</a:t>
            </a:fld>
            <a:endParaRPr lang="en-US" dirty="0"/>
          </a:p>
        </p:txBody>
      </p:sp>
    </p:spTree>
    <p:extLst>
      <p:ext uri="{BB962C8B-B14F-4D97-AF65-F5344CB8AC3E}">
        <p14:creationId xmlns:p14="http://schemas.microsoft.com/office/powerpoint/2010/main" val="4110375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30</a:t>
            </a:fld>
            <a:endParaRPr lang="en-US" dirty="0"/>
          </a:p>
        </p:txBody>
      </p:sp>
    </p:spTree>
    <p:extLst>
      <p:ext uri="{BB962C8B-B14F-4D97-AF65-F5344CB8AC3E}">
        <p14:creationId xmlns:p14="http://schemas.microsoft.com/office/powerpoint/2010/main" val="3196440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“Hence the OA Advantage is real, independent and causal. It is indeed true that the size of the advantage is correlated with quality, just as citations themselves are correlated with quality (the top 20% of articles receiving about 80% of all citations); but we infer that the real cause of the higher OA advantage for the more citable articles is not a quality bias from author self-selection but the quality advantage of the more citable articles, an advantage that OA </a:t>
            </a:r>
            <a:r>
              <a:rPr lang="en-US" i="1" dirty="0" smtClean="0"/>
              <a:t>enhances</a:t>
            </a:r>
            <a:r>
              <a:rPr lang="en-US" dirty="0" smtClean="0"/>
              <a:t> by maximizing accessibility, and thereby also </a:t>
            </a:r>
            <a:r>
              <a:rPr lang="en-US" dirty="0" err="1" smtClean="0"/>
              <a:t>citability</a:t>
            </a:r>
            <a:r>
              <a:rPr lang="en-US" dirty="0" smtClean="0"/>
              <a:t>. On a playing field leveled by OA, users can selectively access, use and cite those articles that they judge to be of the highest relevance and quality, no longer constrained by their accessibility.”</a:t>
            </a:r>
          </a:p>
          <a:p>
            <a:endParaRPr lang="en-US" dirty="0" smtClean="0"/>
          </a:p>
          <a:p>
            <a:r>
              <a:rPr lang="en-US" dirty="0" err="1" smtClean="0"/>
              <a:t>Gargouri</a:t>
            </a:r>
            <a:r>
              <a:rPr lang="en-US" dirty="0" smtClean="0"/>
              <a:t> Y, </a:t>
            </a:r>
            <a:r>
              <a:rPr lang="en-US" dirty="0" err="1" smtClean="0"/>
              <a:t>Hajjem</a:t>
            </a:r>
            <a:r>
              <a:rPr lang="en-US" dirty="0" smtClean="0"/>
              <a:t> C, </a:t>
            </a:r>
            <a:r>
              <a:rPr lang="en-US" dirty="0" err="1" smtClean="0"/>
              <a:t>Larivière</a:t>
            </a:r>
            <a:r>
              <a:rPr lang="en-US" dirty="0" smtClean="0"/>
              <a:t> V, et al. Self-Selected or Mandated, Open Access Increases Citation Impact for Higher Quality Research. </a:t>
            </a:r>
            <a:r>
              <a:rPr lang="en-US" dirty="0" err="1" smtClean="0"/>
              <a:t>PLoS</a:t>
            </a:r>
            <a:r>
              <a:rPr lang="en-US" dirty="0" smtClean="0"/>
              <a:t> ONE. 2010;5(10):e13636. doi:10.1371/journal.pone.0013636. (http://www.plosone.org/article/info%3Adoi%2F10.1371%2Fjournal.pone.0013636)</a:t>
            </a:r>
          </a:p>
          <a:p>
            <a:endParaRPr lang="en-US" dirty="0" smtClean="0"/>
          </a:p>
          <a:p>
            <a:endParaRPr lang="en-US" dirty="0" smtClean="0"/>
          </a:p>
          <a:p>
            <a:r>
              <a:rPr lang="en-US" b="1" dirty="0" smtClean="0"/>
              <a:t>Is an open access work protected by copyright?</a:t>
            </a:r>
            <a:endParaRPr lang="en-US" dirty="0" smtClean="0"/>
          </a:p>
          <a:p>
            <a:r>
              <a:rPr lang="en-US" dirty="0" smtClean="0"/>
              <a:t>Yes. An author can retain any or all copyrights (reproduce, distribute, publicly display and perform work) in his or her work in an open access publication, by using a Creative Commons license or negotiating rights directly with the publisher.</a:t>
            </a:r>
          </a:p>
          <a:p>
            <a:endParaRPr lang="en-US" dirty="0" smtClean="0"/>
          </a:p>
          <a:p>
            <a:r>
              <a:rPr lang="en-US" b="1" dirty="0" smtClean="0"/>
              <a:t>Are open access publications peer-reviewed?</a:t>
            </a:r>
            <a:endParaRPr lang="en-US" dirty="0" smtClean="0"/>
          </a:p>
          <a:p>
            <a:r>
              <a:rPr lang="en-US" dirty="0" smtClean="0"/>
              <a:t>Many, though not all, open access publications are peer reviewed. Authors should always check with the journal publisher.</a:t>
            </a:r>
          </a:p>
          <a:p>
            <a:r>
              <a:rPr lang="en-US" b="1" dirty="0" smtClean="0"/>
              <a:t> </a:t>
            </a:r>
            <a:endParaRPr lang="en-US" dirty="0" smtClean="0"/>
          </a:p>
          <a:p>
            <a:r>
              <a:rPr lang="en-US" b="1" dirty="0" smtClean="0"/>
              <a:t>How is open access publishing funded?</a:t>
            </a:r>
            <a:endParaRPr lang="en-US" dirty="0" smtClean="0"/>
          </a:p>
          <a:p>
            <a:r>
              <a:rPr lang="en-US" dirty="0" smtClean="0"/>
              <a:t>Open access publishing is funded in a number of ways, such as foundation grants, individual gifts, annual institutional memberships, article processing and author page charges, tax payer support, and in some cases a combination of several of these means. Faculty and students can designate amounts from research grants to cover relevant publication fees.</a:t>
            </a:r>
          </a:p>
          <a:p>
            <a:endParaRPr lang="en-US" dirty="0" smtClean="0"/>
          </a:p>
          <a:p>
            <a:r>
              <a:rPr lang="en-US" dirty="0" smtClean="0"/>
              <a:t>From Northwestern University Open Access week 2013 (http://www.library.northwestern.edu/openaccess)</a:t>
            </a:r>
          </a:p>
          <a:p>
            <a:endParaRPr lang="en-US" dirty="0" smtClean="0"/>
          </a:p>
          <a:p>
            <a:r>
              <a:rPr lang="en-US" sz="1200" kern="1200" dirty="0" smtClean="0">
                <a:solidFill>
                  <a:schemeClr val="tx1"/>
                </a:solidFill>
                <a:effectLst/>
                <a:latin typeface="+mn-lt"/>
                <a:ea typeface="+mn-ea"/>
                <a:cs typeface="+mn-cs"/>
              </a:rPr>
              <a:t>Northwestern University Library is initiating and will manage this pilot open access fund during the 2013-2014 academic year to support and promote gold open access publishing of articles by Northwestern authors. The gold open access model allows for freely available access to an online article immediately upon publication. The pilot policy also stipulates that there be no embargo on any part of the content. The pilot has modest funding to pay for article processing costs so that the article may be published as gold open access. The funding is available for authors who do not have other sources of funding to cover publications costs, such as research grants. There are limits on the amount and frequency of fund support.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From Northwestern Open Access Fund (</a:t>
            </a:r>
            <a:r>
              <a:rPr lang="en-US" dirty="0" smtClean="0"/>
              <a:t>http://libguides.northwestern.edu/oafund)</a:t>
            </a:r>
          </a:p>
          <a:p>
            <a:endParaRPr lang="en-US" dirty="0" smtClean="0"/>
          </a:p>
          <a:p>
            <a:r>
              <a:rPr lang="en-US" dirty="0" smtClean="0"/>
              <a:t>DOAJ is an online directory that indexes and provides access to quality open access, peer-reviewed journals.</a:t>
            </a:r>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31</a:t>
            </a:fld>
            <a:endParaRPr lang="en-US" dirty="0"/>
          </a:p>
        </p:txBody>
      </p:sp>
    </p:spTree>
    <p:extLst>
      <p:ext uri="{BB962C8B-B14F-4D97-AF65-F5344CB8AC3E}">
        <p14:creationId xmlns:p14="http://schemas.microsoft.com/office/powerpoint/2010/main" val="60336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Retain rights to manuscripts that allow for maximum flexibility to re-use the work. Some rights include:</a:t>
            </a:r>
          </a:p>
          <a:p>
            <a:pPr lvl="1"/>
            <a:r>
              <a:rPr lang="en-US" sz="1600" dirty="0" smtClean="0"/>
              <a:t>Post on an institutional website such as a laboratory or research study website</a:t>
            </a:r>
          </a:p>
          <a:p>
            <a:pPr lvl="1"/>
            <a:r>
              <a:rPr lang="en-US" sz="1600" dirty="0" smtClean="0"/>
              <a:t>Post on an institutional or subject repository</a:t>
            </a:r>
          </a:p>
          <a:p>
            <a:pPr lvl="1"/>
            <a:r>
              <a:rPr lang="en-US" sz="1600" dirty="0" smtClean="0"/>
              <a:t>Present the work at a meeting or conference</a:t>
            </a:r>
          </a:p>
          <a:p>
            <a:pPr lvl="1"/>
            <a:r>
              <a:rPr lang="en-US" sz="1600" dirty="0" smtClean="0"/>
              <a:t>Distribute copies to colleagues</a:t>
            </a:r>
          </a:p>
          <a:p>
            <a:pPr lvl="1"/>
            <a:r>
              <a:rPr lang="en-US" sz="1600" dirty="0" smtClean="0"/>
              <a:t>Include the work in a thesis or dissertation</a:t>
            </a:r>
          </a:p>
          <a:p>
            <a:pPr lvl="1"/>
            <a:r>
              <a:rPr lang="en-US" sz="1600" dirty="0" smtClean="0"/>
              <a:t>Prepare derivative works</a:t>
            </a:r>
          </a:p>
          <a:p>
            <a:pPr lvl="1"/>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According to many standard publication agreements, all rights—including copyright—go to the journal. Signing a restrictive publication agreement can limit your scholarly universe and lessen your impact as an author.</a:t>
            </a:r>
          </a:p>
          <a:p>
            <a:endParaRPr lang="en-US" dirty="0" smtClean="0"/>
          </a:p>
          <a:p>
            <a:r>
              <a:rPr lang="en-US" dirty="0" smtClean="0"/>
              <a:t>(If the right to post a manuscript on an institutional or laboratory website cannot be obtained, create links to the manuscript from your website using the PMID from a PubMed citation or persistent URLs/DOIs that link directly to the publisher’s website. Check with the library staff of the affiliate organization for more information on how to create links to content)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SPARC®, the Scholarly Publishing and Academic Resources Coalition, is an international alliance of academic and research libraries working to create a more open system of scholarly communication. - See more at: http://www.sparc.arl.org/about#sthash.KbAkiCHT.dpuf</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32</a:t>
            </a:fld>
            <a:endParaRPr lang="en-US" dirty="0"/>
          </a:p>
        </p:txBody>
      </p:sp>
    </p:spTree>
    <p:extLst>
      <p:ext uri="{BB962C8B-B14F-4D97-AF65-F5344CB8AC3E}">
        <p14:creationId xmlns:p14="http://schemas.microsoft.com/office/powerpoint/2010/main" val="2749541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Topic-specific journals or journals published by a specialized society, such as </a:t>
            </a:r>
            <a:r>
              <a:rPr lang="en-US" i="1" dirty="0" smtClean="0"/>
              <a:t>RNA</a:t>
            </a:r>
            <a:r>
              <a:rPr lang="en-US" dirty="0" smtClean="0"/>
              <a:t> or </a:t>
            </a:r>
            <a:r>
              <a:rPr lang="en-US" i="1" dirty="0" smtClean="0"/>
              <a:t>Journal of Clinical Investigation</a:t>
            </a:r>
            <a:r>
              <a:rPr lang="en-US" dirty="0" smtClean="0"/>
              <a:t>, may disseminate research results more efficiently to a desired audience than general science journals, such as  or </a:t>
            </a:r>
            <a:r>
              <a:rPr lang="en-US" i="1" dirty="0" smtClean="0"/>
              <a:t>Journal of the American Medical Association</a:t>
            </a:r>
            <a:r>
              <a:rPr lang="en-US" dirty="0" smtClean="0"/>
              <a:t>. </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33</a:t>
            </a:fld>
            <a:endParaRPr lang="en-US" dirty="0"/>
          </a:p>
        </p:txBody>
      </p:sp>
    </p:spTree>
    <p:extLst>
      <p:ext uri="{BB962C8B-B14F-4D97-AF65-F5344CB8AC3E}">
        <p14:creationId xmlns:p14="http://schemas.microsoft.com/office/powerpoint/2010/main" val="323204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Publishing in the Psychological Sciences: Enhancing Journal Impact While Decreasing Author Fatigue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Emphasize translational implications, if any, of results. Impact of journal articles will be improved if they provide a direct line of reasoning for how findings might translate into useful information for real-world behaviors or technologies. This will enhance the probability that the article will affect public policy and thus increase its impact. </a:t>
            </a:r>
            <a:endParaRPr lang="en-US" b="1" dirty="0" smtClean="0"/>
          </a:p>
          <a:p>
            <a:r>
              <a:rPr lang="en-US" dirty="0" smtClean="0"/>
              <a:t>From: http://pps.sagepub.com/content/4/1/36.full</a:t>
            </a:r>
          </a:p>
          <a:p>
            <a:endParaRPr lang="en-US" dirty="0" smtClean="0"/>
          </a:p>
          <a:p>
            <a:r>
              <a:rPr lang="en-US" dirty="0" smtClean="0"/>
              <a:t>One study, “</a:t>
            </a:r>
            <a:r>
              <a:rPr lang="en-US" i="1" dirty="0" smtClean="0"/>
              <a:t>Translation of highly promising basic science research into clinical applications</a:t>
            </a:r>
            <a:r>
              <a:rPr lang="en-US" dirty="0" smtClean="0"/>
              <a:t>,” found that some form of industry involvement in the basic science publication was the strongest predictor of clinical experimentation, accelerating the process by about eightfold when an author had industry affiliations. </a:t>
            </a:r>
          </a:p>
          <a:p>
            <a:r>
              <a:rPr lang="en-US" dirty="0" smtClean="0"/>
              <a:t>From: http://www.ncbi.nlm.nih.gov/pubmed/12731504</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34</a:t>
            </a:fld>
            <a:endParaRPr lang="en-US" dirty="0"/>
          </a:p>
        </p:txBody>
      </p:sp>
    </p:spTree>
    <p:extLst>
      <p:ext uri="{BB962C8B-B14F-4D97-AF65-F5344CB8AC3E}">
        <p14:creationId xmlns:p14="http://schemas.microsoft.com/office/powerpoint/2010/main" val="2923282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sz="2000" b="1" dirty="0" smtClean="0"/>
              <a:t>Put your best foot forward</a:t>
            </a:r>
          </a:p>
          <a:p>
            <a:endParaRPr lang="en-US" sz="2000" b="1" dirty="0" smtClean="0"/>
          </a:p>
          <a:p>
            <a:r>
              <a:rPr lang="en-US" sz="2000" b="1" dirty="0" smtClean="0"/>
              <a:t>Keep your profile data up to date and consistent across </a:t>
            </a:r>
            <a:r>
              <a:rPr lang="en-US" sz="2000" dirty="0" smtClean="0"/>
              <a:t>social networking sites aimed at scientists, researchers and/or physicians. </a:t>
            </a:r>
          </a:p>
          <a:p>
            <a:pPr marL="0" indent="0">
              <a:buNone/>
            </a:pPr>
            <a:endParaRPr lang="en-US" sz="2000" dirty="0" smtClean="0"/>
          </a:p>
          <a:p>
            <a:pPr lvl="1"/>
            <a:r>
              <a:rPr lang="en-US" sz="1800" dirty="0" smtClean="0"/>
              <a:t>Some highly adopted institution-wide platforms include </a:t>
            </a:r>
            <a:r>
              <a:rPr lang="en-US" sz="1800" dirty="0" smtClean="0">
                <a:hlinkClick r:id="rId3"/>
              </a:rPr>
              <a:t>Northwestern Scholars</a:t>
            </a:r>
            <a:r>
              <a:rPr lang="en-US" sz="1800" dirty="0" smtClean="0"/>
              <a:t>  </a:t>
            </a:r>
          </a:p>
          <a:p>
            <a:pPr lvl="1"/>
            <a:r>
              <a:rPr lang="en-US" sz="1800" dirty="0" smtClean="0"/>
              <a:t>These institutional efforts leverage structured data about researchers to provide current and validated data which can be used to visualize your efforts and identify new collaborators.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36</a:t>
            </a:fld>
            <a:endParaRPr lang="en-US" dirty="0"/>
          </a:p>
        </p:txBody>
      </p:sp>
    </p:spTree>
    <p:extLst>
      <p:ext uri="{BB962C8B-B14F-4D97-AF65-F5344CB8AC3E}">
        <p14:creationId xmlns:p14="http://schemas.microsoft.com/office/powerpoint/2010/main" val="19140013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37</a:t>
            </a:fld>
            <a:endParaRPr lang="en-US" dirty="0"/>
          </a:p>
        </p:txBody>
      </p:sp>
    </p:spTree>
    <p:extLst>
      <p:ext uri="{BB962C8B-B14F-4D97-AF65-F5344CB8AC3E}">
        <p14:creationId xmlns:p14="http://schemas.microsoft.com/office/powerpoint/2010/main" val="248470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38</a:t>
            </a:fld>
            <a:endParaRPr lang="en-US" dirty="0"/>
          </a:p>
        </p:txBody>
      </p:sp>
    </p:spTree>
    <p:extLst>
      <p:ext uri="{BB962C8B-B14F-4D97-AF65-F5344CB8AC3E}">
        <p14:creationId xmlns:p14="http://schemas.microsoft.com/office/powerpoint/2010/main" val="2751447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39</a:t>
            </a:fld>
            <a:endParaRPr lang="en-US" dirty="0"/>
          </a:p>
        </p:txBody>
      </p:sp>
    </p:spTree>
    <p:extLst>
      <p:ext uri="{BB962C8B-B14F-4D97-AF65-F5344CB8AC3E}">
        <p14:creationId xmlns:p14="http://schemas.microsoft.com/office/powerpoint/2010/main" val="19224107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40</a:t>
            </a:fld>
            <a:endParaRPr lang="en-US" dirty="0"/>
          </a:p>
        </p:txBody>
      </p:sp>
    </p:spTree>
    <p:extLst>
      <p:ext uri="{BB962C8B-B14F-4D97-AF65-F5344CB8AC3E}">
        <p14:creationId xmlns:p14="http://schemas.microsoft.com/office/powerpoint/2010/main" val="27571497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41</a:t>
            </a:fld>
            <a:endParaRPr lang="en-US" dirty="0"/>
          </a:p>
        </p:txBody>
      </p:sp>
    </p:spTree>
    <p:extLst>
      <p:ext uri="{BB962C8B-B14F-4D97-AF65-F5344CB8AC3E}">
        <p14:creationId xmlns:p14="http://schemas.microsoft.com/office/powerpoint/2010/main" val="16737298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42</a:t>
            </a:fld>
            <a:endParaRPr lang="en-US" dirty="0"/>
          </a:p>
        </p:txBody>
      </p:sp>
    </p:spTree>
    <p:extLst>
      <p:ext uri="{BB962C8B-B14F-4D97-AF65-F5344CB8AC3E}">
        <p14:creationId xmlns:p14="http://schemas.microsoft.com/office/powerpoint/2010/main" val="132619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43</a:t>
            </a:fld>
            <a:endParaRPr lang="en-US" dirty="0"/>
          </a:p>
        </p:txBody>
      </p:sp>
    </p:spTree>
    <p:extLst>
      <p:ext uri="{BB962C8B-B14F-4D97-AF65-F5344CB8AC3E}">
        <p14:creationId xmlns:p14="http://schemas.microsoft.com/office/powerpoint/2010/main" val="19792475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44</a:t>
            </a:fld>
            <a:endParaRPr lang="en-US" dirty="0"/>
          </a:p>
        </p:txBody>
      </p:sp>
    </p:spTree>
    <p:extLst>
      <p:ext uri="{BB962C8B-B14F-4D97-AF65-F5344CB8AC3E}">
        <p14:creationId xmlns:p14="http://schemas.microsoft.com/office/powerpoint/2010/main" val="36817330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45</a:t>
            </a:fld>
            <a:endParaRPr lang="en-US" dirty="0"/>
          </a:p>
        </p:txBody>
      </p:sp>
    </p:spTree>
    <p:extLst>
      <p:ext uri="{BB962C8B-B14F-4D97-AF65-F5344CB8AC3E}">
        <p14:creationId xmlns:p14="http://schemas.microsoft.com/office/powerpoint/2010/main" val="35712669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46</a:t>
            </a:fld>
            <a:endParaRPr lang="en-US" dirty="0"/>
          </a:p>
        </p:txBody>
      </p:sp>
    </p:spTree>
    <p:extLst>
      <p:ext uri="{BB962C8B-B14F-4D97-AF65-F5344CB8AC3E}">
        <p14:creationId xmlns:p14="http://schemas.microsoft.com/office/powerpoint/2010/main" val="646457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47</a:t>
            </a:fld>
            <a:endParaRPr lang="en-US" dirty="0"/>
          </a:p>
        </p:txBody>
      </p:sp>
    </p:spTree>
    <p:extLst>
      <p:ext uri="{BB962C8B-B14F-4D97-AF65-F5344CB8AC3E}">
        <p14:creationId xmlns:p14="http://schemas.microsoft.com/office/powerpoint/2010/main" val="6463733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Curator from Latin “curare” meaning</a:t>
            </a:r>
            <a:r>
              <a:rPr lang="en-US" baseline="0" dirty="0" smtClean="0"/>
              <a:t> “take care”. From Wikipedia, http://en.wikipedia.org/wiki/Curator</a:t>
            </a:r>
          </a:p>
          <a:p>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48</a:t>
            </a:fld>
            <a:endParaRPr lang="en-US" dirty="0"/>
          </a:p>
        </p:txBody>
      </p:sp>
    </p:spTree>
    <p:extLst>
      <p:ext uri="{BB962C8B-B14F-4D97-AF65-F5344CB8AC3E}">
        <p14:creationId xmlns:p14="http://schemas.microsoft.com/office/powerpoint/2010/main" val="26947964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Becker Model</a:t>
            </a:r>
          </a:p>
          <a:p>
            <a:endParaRPr lang="en-US" sz="2000" dirty="0" smtClean="0"/>
          </a:p>
          <a:p>
            <a:r>
              <a:rPr lang="en-US" sz="2000" dirty="0" smtClean="0"/>
              <a:t>Provides a supplement to publication analysis to provide a more robust and comprehensive perspective of biomedical research impact.</a:t>
            </a:r>
          </a:p>
          <a:p>
            <a:pPr lvl="1"/>
            <a:r>
              <a:rPr lang="en-US" sz="1800" dirty="0" smtClean="0"/>
              <a:t>reporting templates, glossary of resources and terms, examples of relevant indicators of impact across the research process, and readings</a:t>
            </a:r>
          </a:p>
          <a:p>
            <a:pPr marL="274320" lvl="1" indent="0">
              <a:buNone/>
            </a:pPr>
            <a:endParaRPr lang="en-US" sz="1800" dirty="0" smtClean="0"/>
          </a:p>
          <a:p>
            <a:r>
              <a:rPr lang="en-US" sz="2000" dirty="0" smtClean="0"/>
              <a:t>Straightforward framework for tracking diffusion of research outputs and activities to locate indicators that demonstrate evidence of biomedical research impact</a:t>
            </a:r>
          </a:p>
          <a:p>
            <a:pPr lvl="1"/>
            <a:r>
              <a:rPr lang="en-US" sz="1800" dirty="0" smtClean="0"/>
              <a:t>individual, core, and institutional-level</a:t>
            </a:r>
          </a:p>
          <a:p>
            <a:pPr marL="274320" lvl="1" indent="0">
              <a:buNone/>
            </a:pPr>
            <a:endParaRPr lang="en-US" sz="1800" dirty="0" smtClean="0"/>
          </a:p>
          <a:p>
            <a:r>
              <a:rPr lang="en-US" sz="2000" dirty="0" smtClean="0"/>
              <a:t>Guidance for quantifying and documenting research impact as well as resources for locating evidence of impact.</a:t>
            </a:r>
          </a:p>
          <a:p>
            <a:r>
              <a:rPr lang="en-US" sz="2000" dirty="0" smtClean="0"/>
              <a:t>Even more strategies for </a:t>
            </a:r>
            <a:r>
              <a:rPr lang="en-US" sz="2000" i="1" dirty="0" smtClean="0"/>
              <a:t>enhancing </a:t>
            </a:r>
            <a:r>
              <a:rPr lang="en-US" sz="2000" dirty="0" smtClean="0"/>
              <a:t>the impact of research. </a:t>
            </a:r>
            <a:endParaRPr lang="en-US" dirty="0" smtClean="0"/>
          </a:p>
        </p:txBody>
      </p:sp>
      <p:sp>
        <p:nvSpPr>
          <p:cNvPr id="4" name="Slide Number Placeholder 3"/>
          <p:cNvSpPr>
            <a:spLocks noGrp="1"/>
          </p:cNvSpPr>
          <p:nvPr>
            <p:ph type="sldNum" sz="quarter" idx="10"/>
          </p:nvPr>
        </p:nvSpPr>
        <p:spPr/>
        <p:txBody>
          <a:bodyPr/>
          <a:lstStyle/>
          <a:p>
            <a:pPr>
              <a:defRPr/>
            </a:pPr>
            <a:fld id="{A8F07E13-6F65-48D7-8FF0-AD5EE2193403}" type="slidenum">
              <a:rPr lang="en-US" smtClean="0"/>
              <a:pPr>
                <a:defRPr/>
              </a:pPr>
              <a:t>49</a:t>
            </a:fld>
            <a:endParaRPr lang="en-US" dirty="0"/>
          </a:p>
        </p:txBody>
      </p:sp>
    </p:spTree>
    <p:extLst>
      <p:ext uri="{BB962C8B-B14F-4D97-AF65-F5344CB8AC3E}">
        <p14:creationId xmlns:p14="http://schemas.microsoft.com/office/powerpoint/2010/main" val="37042572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51</a:t>
            </a:fld>
            <a:endParaRPr lang="en-US"/>
          </a:p>
        </p:txBody>
      </p:sp>
    </p:spTree>
    <p:extLst>
      <p:ext uri="{BB962C8B-B14F-4D97-AF65-F5344CB8AC3E}">
        <p14:creationId xmlns:p14="http://schemas.microsoft.com/office/powerpoint/2010/main" val="4736973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555104_NMgradientLH_RGB_102313.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hasCustomPrompt="1"/>
          </p:nvPr>
        </p:nvSpPr>
        <p:spPr bwMode="gray">
          <a:xfrm>
            <a:off x="1423524" y="2212882"/>
            <a:ext cx="6722378" cy="876329"/>
          </a:xfrm>
        </p:spPr>
        <p:txBody>
          <a:bodyPr rIns="0" bIns="0" anchor="b" anchorCtr="0"/>
          <a:lstStyle>
            <a:lvl1pPr>
              <a:lnSpc>
                <a:spcPct val="90000"/>
              </a:lnSpc>
              <a:defRPr sz="40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1423524" y="3166257"/>
            <a:ext cx="6400800" cy="685800"/>
          </a:xfr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sp>
        <p:nvSpPr>
          <p:cNvPr id="4" name="Date Placeholder 3"/>
          <p:cNvSpPr>
            <a:spLocks noGrp="1"/>
          </p:cNvSpPr>
          <p:nvPr>
            <p:ph type="dt" sz="half" idx="10"/>
          </p:nvPr>
        </p:nvSpPr>
        <p:spPr bwMode="gray">
          <a:xfrm>
            <a:off x="1423524" y="6528816"/>
            <a:ext cx="850392" cy="168275"/>
          </a:xfrm>
        </p:spPr>
        <p:txBody>
          <a:bodyPr/>
          <a:lstStyle>
            <a:lvl1pPr>
              <a:defRPr>
                <a:solidFill>
                  <a:schemeClr val="bg1"/>
                </a:solidFill>
              </a:defRPr>
            </a:lvl1pPr>
          </a:lstStyle>
          <a:p>
            <a:fld id="{9623C80F-5998-4C5A-8426-1B9517C724DD}" type="datetimeFigureOut">
              <a:rPr lang="en-US" smtClean="0">
                <a:solidFill>
                  <a:prstClr val="white"/>
                </a:solidFill>
              </a:rPr>
              <a:pPr/>
              <a:t>11/20/2015</a:t>
            </a:fld>
            <a:endParaRPr lang="en-US">
              <a:solidFill>
                <a:prstClr val="white"/>
              </a:solidFill>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4345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87835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Section Header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3796987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Section Header 3">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2415703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Section Header 4">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2438762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Section Header 5">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2649407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Section Header 6">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4018191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Section Header 7">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583110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Section Header 8">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354102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Section Header 9">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77492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Section Header 10">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3730927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Section Header 1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4034240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Section Header Your Photo">
    <p:bg bwMode="gray">
      <p:bgPr>
        <a:solidFill>
          <a:schemeClr val="tx2">
            <a:lumMod val="75000"/>
          </a:schemeClr>
        </a:solidFill>
        <a:effectLst/>
      </p:bgPr>
    </p:bg>
    <p:spTree>
      <p:nvGrpSpPr>
        <p:cNvPr id="1" name=""/>
        <p:cNvGrpSpPr/>
        <p:nvPr/>
      </p:nvGrpSpPr>
      <p:grpSpPr>
        <a:xfrm>
          <a:off x="0" y="0"/>
          <a:ext cx="0" cy="0"/>
          <a:chOff x="0" y="0"/>
          <a:chExt cx="0" cy="0"/>
        </a:xfrm>
      </p:grpSpPr>
      <p:pic>
        <p:nvPicPr>
          <p:cNvPr id="5" name="Picture 4" descr="Spec Col ola in display.jpg"/>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l="17133" t="17056"/>
          <a:stretch/>
        </p:blipFill>
        <p:spPr>
          <a:xfrm rot="10800000">
            <a:off x="-2" y="-2"/>
            <a:ext cx="9144002" cy="6864442"/>
          </a:xfrm>
          <a:prstGeom prst="rect">
            <a:avLst/>
          </a:prstGeom>
        </p:spPr>
      </p:pic>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8075"/>
          <a:stretch/>
        </p:blipFill>
        <p:spPr bwMode="gray">
          <a:xfrm>
            <a:off x="-15318" y="0"/>
            <a:ext cx="7041616"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
        <p:nvSpPr>
          <p:cNvPr id="4" name="TextBox 3"/>
          <p:cNvSpPr txBox="1"/>
          <p:nvPr userDrawn="1"/>
        </p:nvSpPr>
        <p:spPr>
          <a:xfrm>
            <a:off x="7850599" y="2279987"/>
            <a:ext cx="914400" cy="914400"/>
          </a:xfrm>
          <a:prstGeom prst="rect">
            <a:avLst/>
          </a:prstGeom>
          <a:noFill/>
        </p:spPr>
        <p:txBody>
          <a:bodyPr wrap="none" lIns="0" tIns="0" rIns="0" bIns="0" rtlCol="0">
            <a:noAutofit/>
          </a:bodyPr>
          <a:lstStyle/>
          <a:p>
            <a:pPr>
              <a:lnSpc>
                <a:spcPct val="90000"/>
              </a:lnSpc>
              <a:spcBef>
                <a:spcPts val="600"/>
              </a:spcBef>
            </a:pPr>
            <a:endParaRPr lang="en-US" sz="1850" spc="-50" dirty="0"/>
          </a:p>
        </p:txBody>
      </p:sp>
    </p:spTree>
    <p:extLst>
      <p:ext uri="{BB962C8B-B14F-4D97-AF65-F5344CB8AC3E}">
        <p14:creationId xmlns:p14="http://schemas.microsoft.com/office/powerpoint/2010/main" val="116100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1_Section Header Your Photo">
    <p:bg bwMode="gray">
      <p:bgPr>
        <a:solidFill>
          <a:schemeClr val="tx2">
            <a:lumMod val="75000"/>
          </a:schemeClr>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alphaModFix/>
            <a:lum bright="-7000" contrast="2000"/>
          </a:blip>
          <a:srcRect b="24784"/>
          <a:stretch/>
        </p:blipFill>
        <p:spPr>
          <a:xfrm rot="10800000">
            <a:off x="0" y="0"/>
            <a:ext cx="9144000" cy="6858000"/>
          </a:xfrm>
          <a:prstGeom prst="rect">
            <a:avLst/>
          </a:prstGeom>
        </p:spPr>
      </p:pic>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8075"/>
          <a:stretch/>
        </p:blipFill>
        <p:spPr bwMode="gray">
          <a:xfrm>
            <a:off x="-15318" y="0"/>
            <a:ext cx="7041616"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
        <p:nvSpPr>
          <p:cNvPr id="4" name="TextBox 3"/>
          <p:cNvSpPr txBox="1"/>
          <p:nvPr userDrawn="1"/>
        </p:nvSpPr>
        <p:spPr>
          <a:xfrm>
            <a:off x="7850599" y="2279987"/>
            <a:ext cx="914400" cy="914400"/>
          </a:xfrm>
          <a:prstGeom prst="rect">
            <a:avLst/>
          </a:prstGeom>
          <a:noFill/>
        </p:spPr>
        <p:txBody>
          <a:bodyPr wrap="none" lIns="0" tIns="0" rIns="0" bIns="0" rtlCol="0">
            <a:noAutofit/>
          </a:bodyPr>
          <a:lstStyle/>
          <a:p>
            <a:pPr>
              <a:lnSpc>
                <a:spcPct val="90000"/>
              </a:lnSpc>
              <a:spcBef>
                <a:spcPts val="600"/>
              </a:spcBef>
            </a:pPr>
            <a:endParaRPr lang="en-US" sz="1850" spc="-50" dirty="0"/>
          </a:p>
        </p:txBody>
      </p:sp>
    </p:spTree>
    <p:extLst>
      <p:ext uri="{BB962C8B-B14F-4D97-AF65-F5344CB8AC3E}">
        <p14:creationId xmlns:p14="http://schemas.microsoft.com/office/powerpoint/2010/main" val="2786432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2_Section Header Your Photo">
    <p:bg bwMode="gray">
      <p:bgPr>
        <a:solidFill>
          <a:schemeClr val="tx2">
            <a:lumMod val="7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rot="10800000">
            <a:off x="-8467" y="-6350"/>
            <a:ext cx="9152467" cy="6864350"/>
          </a:xfrm>
          <a:prstGeom prst="rect">
            <a:avLst/>
          </a:prstGeom>
        </p:spPr>
      </p:pic>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8075"/>
          <a:stretch/>
        </p:blipFill>
        <p:spPr bwMode="gray">
          <a:xfrm>
            <a:off x="-15318" y="0"/>
            <a:ext cx="7041616"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
        <p:nvSpPr>
          <p:cNvPr id="4" name="TextBox 3"/>
          <p:cNvSpPr txBox="1"/>
          <p:nvPr userDrawn="1"/>
        </p:nvSpPr>
        <p:spPr>
          <a:xfrm>
            <a:off x="7850599" y="2279987"/>
            <a:ext cx="914400" cy="914400"/>
          </a:xfrm>
          <a:prstGeom prst="rect">
            <a:avLst/>
          </a:prstGeom>
          <a:noFill/>
        </p:spPr>
        <p:txBody>
          <a:bodyPr wrap="none" lIns="0" tIns="0" rIns="0" bIns="0" rtlCol="0">
            <a:noAutofit/>
          </a:bodyPr>
          <a:lstStyle/>
          <a:p>
            <a:pPr>
              <a:lnSpc>
                <a:spcPct val="90000"/>
              </a:lnSpc>
              <a:spcBef>
                <a:spcPts val="600"/>
              </a:spcBef>
            </a:pPr>
            <a:endParaRPr lang="en-US" sz="1850" spc="-50" dirty="0"/>
          </a:p>
        </p:txBody>
      </p:sp>
    </p:spTree>
    <p:extLst>
      <p:ext uri="{BB962C8B-B14F-4D97-AF65-F5344CB8AC3E}">
        <p14:creationId xmlns:p14="http://schemas.microsoft.com/office/powerpoint/2010/main" val="12927117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11/20/2015</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7642960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64941" y="198701"/>
            <a:ext cx="7713969" cy="762000"/>
          </a:xfrm>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11/20/2015</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80831"/>
            <a:ext cx="6854952" cy="457200"/>
          </a:xfrm>
        </p:spPr>
        <p:txBody>
          <a:bodyPr/>
          <a:lstStyle>
            <a:lvl1pPr marL="0" indent="0">
              <a:lnSpc>
                <a:spcPct val="85000"/>
              </a:lnSpc>
              <a:spcBef>
                <a:spcPts val="0"/>
              </a:spcBef>
              <a:buNone/>
              <a:defRPr sz="2000" spc="-80" baseline="0">
                <a:solidFill>
                  <a:schemeClr val="tx1"/>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2" name="Text Placeholder 11"/>
          <p:cNvSpPr>
            <a:spLocks noGrp="1"/>
          </p:cNvSpPr>
          <p:nvPr>
            <p:ph type="body" sz="quarter" idx="14" hasCustomPrompt="1"/>
          </p:nvPr>
        </p:nvSpPr>
        <p:spPr>
          <a:xfrm>
            <a:off x="990600" y="347871"/>
            <a:ext cx="4419600" cy="337929"/>
          </a:xfrm>
        </p:spPr>
        <p:txBody>
          <a:bodyPr/>
          <a:lstStyle>
            <a:lvl1pPr marL="0" indent="0">
              <a:buNone/>
              <a:defRPr sz="1000" b="1" kern="1000" cap="all" spc="50">
                <a:solidFill>
                  <a:schemeClr val="bg2"/>
                </a:solidFill>
              </a:defRPr>
            </a:lvl1pPr>
          </a:lstStyle>
          <a:p>
            <a:pPr lvl="0"/>
            <a:r>
              <a:rPr lang="en-US" dirty="0" smtClean="0"/>
              <a:t>SUBTITLE</a:t>
            </a:r>
            <a:endParaRPr lang="en-US" dirty="0"/>
          </a:p>
        </p:txBody>
      </p:sp>
    </p:spTree>
    <p:extLst>
      <p:ext uri="{BB962C8B-B14F-4D97-AF65-F5344CB8AC3E}">
        <p14:creationId xmlns:p14="http://schemas.microsoft.com/office/powerpoint/2010/main" val="16047995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01197" y="1621971"/>
            <a:ext cx="3767328" cy="4093029"/>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00422" y="1621971"/>
            <a:ext cx="3767328" cy="4093029"/>
          </a:xfr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9623C80F-5998-4C5A-8426-1B9517C724DD}" type="datetimeFigureOut">
              <a:rPr lang="en-US" smtClean="0">
                <a:solidFill>
                  <a:srgbClr val="605F62"/>
                </a:solidFill>
              </a:rPr>
              <a:pPr/>
              <a:t>11/20/2015</a:t>
            </a:fld>
            <a:endParaRPr lang="en-US">
              <a:solidFill>
                <a:srgbClr val="605F62"/>
              </a:solidFill>
            </a:endParaRPr>
          </a:p>
        </p:txBody>
      </p:sp>
      <p:sp>
        <p:nvSpPr>
          <p:cNvPr id="6" name="Footer Placeholder 5"/>
          <p:cNvSpPr>
            <a:spLocks noGrp="1"/>
          </p:cNvSpPr>
          <p:nvPr>
            <p:ph type="ftr" sz="quarter" idx="11"/>
          </p:nvPr>
        </p:nvSpPr>
        <p:spPr/>
        <p:txBody>
          <a:bodyPr/>
          <a:lstStyle/>
          <a:p>
            <a:endParaRPr lang="en-US">
              <a:solidFill>
                <a:srgbClr val="605F62"/>
              </a:solidFill>
            </a:endParaRPr>
          </a:p>
        </p:txBody>
      </p:sp>
      <p:sp>
        <p:nvSpPr>
          <p:cNvPr id="7" name="Slide Number Placeholder 6"/>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599" y="914400"/>
            <a:ext cx="6857999"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967830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600" y="1624012"/>
            <a:ext cx="3581400" cy="357187"/>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68895" cy="3733800"/>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908036" y="1624012"/>
            <a:ext cx="3770375" cy="357188"/>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27124" y="1981200"/>
            <a:ext cx="3770375" cy="3733800"/>
          </a:xfr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9623C80F-5998-4C5A-8426-1B9517C724DD}" type="datetimeFigureOut">
              <a:rPr lang="en-US" smtClean="0">
                <a:solidFill>
                  <a:srgbClr val="605F62"/>
                </a:solidFill>
              </a:rPr>
              <a:pPr/>
              <a:t>11/20/2015</a:t>
            </a:fld>
            <a:endParaRPr lang="en-US">
              <a:solidFill>
                <a:srgbClr val="605F62"/>
              </a:solidFill>
            </a:endParaRPr>
          </a:p>
        </p:txBody>
      </p:sp>
      <p:sp>
        <p:nvSpPr>
          <p:cNvPr id="8" name="Footer Placeholder 7"/>
          <p:cNvSpPr>
            <a:spLocks noGrp="1"/>
          </p:cNvSpPr>
          <p:nvPr>
            <p:ph type="ftr" sz="quarter" idx="11"/>
          </p:nvPr>
        </p:nvSpPr>
        <p:spPr/>
        <p:txBody>
          <a:bodyPr/>
          <a:lstStyle/>
          <a:p>
            <a:endParaRPr lang="en-US">
              <a:solidFill>
                <a:srgbClr val="605F62"/>
              </a:solidFill>
            </a:endParaRPr>
          </a:p>
        </p:txBody>
      </p:sp>
      <p:sp>
        <p:nvSpPr>
          <p:cNvPr id="9" name="Slide Number Placeholder 8"/>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474714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w/image to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85157" y="3724712"/>
            <a:ext cx="3586843" cy="347472"/>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990600" y="4038600"/>
            <a:ext cx="3579492" cy="1676400"/>
          </a:xfr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smtClean="0"/>
              <a:t>Click to edit Master text styles</a:t>
            </a:r>
          </a:p>
        </p:txBody>
      </p:sp>
      <p:sp>
        <p:nvSpPr>
          <p:cNvPr id="5" name="Text Placeholder 4"/>
          <p:cNvSpPr>
            <a:spLocks noGrp="1"/>
          </p:cNvSpPr>
          <p:nvPr>
            <p:ph type="body" sz="quarter" idx="3"/>
          </p:nvPr>
        </p:nvSpPr>
        <p:spPr>
          <a:xfrm>
            <a:off x="4908036" y="3724712"/>
            <a:ext cx="3584448" cy="347472"/>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908036" y="4038600"/>
            <a:ext cx="3580898" cy="1676400"/>
          </a:xfrm>
        </p:spPr>
        <p:txBody>
          <a:bodyPr vert="horz" lIns="0" tIns="0" rIns="91440" bIns="45720" rtlCol="0">
            <a:noAutofit/>
          </a:bodyPr>
          <a:lstStyle>
            <a:lvl1pPr marL="0" indent="0">
              <a:buNone/>
              <a:defRPr lang="en-US" dirty="0" smtClean="0"/>
            </a:lvl1pPr>
            <a:lvl2pPr marL="206375" indent="0">
              <a:buNone/>
              <a:defRPr lang="en-US" dirty="0" smtClean="0"/>
            </a:lvl2pPr>
            <a:lvl3pPr marL="457200" indent="0">
              <a:buNone/>
              <a:defRPr lang="en-US" dirty="0" smtClean="0"/>
            </a:lvl3pPr>
            <a:lvl4pPr marL="631825" indent="0">
              <a:buNone/>
              <a:defRPr lang="en-US" dirty="0" smtClean="0"/>
            </a:lvl4pPr>
            <a:lvl5pPr marL="804862" indent="0">
              <a:buNone/>
              <a:defRPr lang="en-US" dirty="0"/>
            </a:lvl5pPr>
          </a:lstStyle>
          <a:p>
            <a:pPr lvl="0"/>
            <a:r>
              <a:rPr lang="en-US" dirty="0" smtClean="0"/>
              <a:t>Click to edit Master text styles</a:t>
            </a:r>
          </a:p>
        </p:txBody>
      </p:sp>
      <p:sp>
        <p:nvSpPr>
          <p:cNvPr id="7" name="Date Placeholder 6"/>
          <p:cNvSpPr>
            <a:spLocks noGrp="1"/>
          </p:cNvSpPr>
          <p:nvPr>
            <p:ph type="dt" sz="half" idx="10"/>
          </p:nvPr>
        </p:nvSpPr>
        <p:spPr/>
        <p:txBody>
          <a:bodyPr/>
          <a:lstStyle/>
          <a:p>
            <a:fld id="{9623C80F-5998-4C5A-8426-1B9517C724DD}" type="datetimeFigureOut">
              <a:rPr lang="en-US" smtClean="0">
                <a:solidFill>
                  <a:srgbClr val="605F62"/>
                </a:solidFill>
              </a:rPr>
              <a:pPr/>
              <a:t>11/20/2015</a:t>
            </a:fld>
            <a:endParaRPr lang="en-US">
              <a:solidFill>
                <a:srgbClr val="605F62"/>
              </a:solidFill>
            </a:endParaRPr>
          </a:p>
        </p:txBody>
      </p:sp>
      <p:sp>
        <p:nvSpPr>
          <p:cNvPr id="8" name="Footer Placeholder 7"/>
          <p:cNvSpPr>
            <a:spLocks noGrp="1"/>
          </p:cNvSpPr>
          <p:nvPr>
            <p:ph type="ftr" sz="quarter" idx="11"/>
          </p:nvPr>
        </p:nvSpPr>
        <p:spPr/>
        <p:txBody>
          <a:bodyPr/>
          <a:lstStyle/>
          <a:p>
            <a:endParaRPr lang="en-US">
              <a:solidFill>
                <a:srgbClr val="605F62"/>
              </a:solidFill>
            </a:endParaRPr>
          </a:p>
        </p:txBody>
      </p:sp>
      <p:sp>
        <p:nvSpPr>
          <p:cNvPr id="9" name="Slide Number Placeholder 8"/>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3" name="Picture Placeholder 12"/>
          <p:cNvSpPr>
            <a:spLocks noGrp="1"/>
          </p:cNvSpPr>
          <p:nvPr>
            <p:ph type="pic" sz="quarter" idx="14" hasCustomPrompt="1"/>
          </p:nvPr>
        </p:nvSpPr>
        <p:spPr>
          <a:xfrm>
            <a:off x="990600" y="1622424"/>
            <a:ext cx="3429000" cy="1994355"/>
          </a:xfrm>
        </p:spPr>
        <p:txBody>
          <a:bodyPr anchor="ctr"/>
          <a:lstStyle>
            <a:lvl1pPr marL="0" indent="0" algn="ctr">
              <a:buNone/>
              <a:defRPr/>
            </a:lvl1pPr>
          </a:lstStyle>
          <a:p>
            <a:r>
              <a:rPr lang="en-US" dirty="0" smtClean="0"/>
              <a:t>Insert image</a:t>
            </a:r>
            <a:endParaRPr lang="en-US" dirty="0"/>
          </a:p>
        </p:txBody>
      </p:sp>
      <p:sp>
        <p:nvSpPr>
          <p:cNvPr id="15" name="Picture Placeholder 12"/>
          <p:cNvSpPr>
            <a:spLocks noGrp="1"/>
          </p:cNvSpPr>
          <p:nvPr>
            <p:ph type="pic" sz="quarter" idx="15" hasCustomPrompt="1"/>
          </p:nvPr>
        </p:nvSpPr>
        <p:spPr>
          <a:xfrm>
            <a:off x="4908036" y="1622424"/>
            <a:ext cx="3429000" cy="1994355"/>
          </a:xfrm>
        </p:spPr>
        <p:txBody>
          <a:bodyPr anchor="ctr"/>
          <a:lstStyle>
            <a:lvl1pPr marL="0" indent="0" algn="ctr">
              <a:buNone/>
              <a:defRPr/>
            </a:lvl1pPr>
          </a:lstStyle>
          <a:p>
            <a:r>
              <a:rPr lang="en-US" dirty="0" smtClean="0"/>
              <a:t>Insert image</a:t>
            </a:r>
            <a:endParaRPr lang="en-US" dirty="0"/>
          </a:p>
        </p:txBody>
      </p:sp>
    </p:spTree>
    <p:extLst>
      <p:ext uri="{BB962C8B-B14F-4D97-AF65-F5344CB8AC3E}">
        <p14:creationId xmlns:p14="http://schemas.microsoft.com/office/powerpoint/2010/main" val="6399496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cked Two Content + Side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990600" y="1624012"/>
            <a:ext cx="3581400" cy="357187"/>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73089" cy="1711325"/>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990599" y="3652124"/>
            <a:ext cx="3581401" cy="349526"/>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803911" y="4012035"/>
            <a:ext cx="3770375" cy="1558925"/>
          </a:xfr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9623C80F-5998-4C5A-8426-1B9517C724DD}" type="datetimeFigureOut">
              <a:rPr lang="en-US" smtClean="0">
                <a:solidFill>
                  <a:srgbClr val="605F62"/>
                </a:solidFill>
              </a:rPr>
              <a:pPr/>
              <a:t>11/20/2015</a:t>
            </a:fld>
            <a:endParaRPr lang="en-US">
              <a:solidFill>
                <a:srgbClr val="605F62"/>
              </a:solidFill>
            </a:endParaRPr>
          </a:p>
        </p:txBody>
      </p:sp>
      <p:sp>
        <p:nvSpPr>
          <p:cNvPr id="8" name="Footer Placeholder 7"/>
          <p:cNvSpPr>
            <a:spLocks noGrp="1"/>
          </p:cNvSpPr>
          <p:nvPr>
            <p:ph type="ftr" sz="quarter" idx="11"/>
          </p:nvPr>
        </p:nvSpPr>
        <p:spPr/>
        <p:txBody>
          <a:bodyPr/>
          <a:lstStyle/>
          <a:p>
            <a:endParaRPr lang="en-US">
              <a:solidFill>
                <a:srgbClr val="605F62"/>
              </a:solidFill>
            </a:endParaRPr>
          </a:p>
        </p:txBody>
      </p:sp>
      <p:sp>
        <p:nvSpPr>
          <p:cNvPr id="9" name="Slide Number Placeholder 8"/>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Content Placeholder 13"/>
          <p:cNvSpPr>
            <a:spLocks noGrp="1"/>
          </p:cNvSpPr>
          <p:nvPr>
            <p:ph sz="quarter" idx="13"/>
          </p:nvPr>
        </p:nvSpPr>
        <p:spPr>
          <a:xfrm>
            <a:off x="5209563" y="1676400"/>
            <a:ext cx="3934437"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ext Placeholder 10"/>
          <p:cNvSpPr>
            <a:spLocks noGrp="1"/>
          </p:cNvSpPr>
          <p:nvPr>
            <p:ph type="body" sz="quarter" idx="14" hasCustomPrompt="1"/>
          </p:nvPr>
        </p:nvSpPr>
        <p:spPr>
          <a:xfrm>
            <a:off x="990600" y="914400"/>
            <a:ext cx="6858000"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671935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spTree>
      <p:nvGrpSpPr>
        <p:cNvPr id="1" name=""/>
        <p:cNvGrpSpPr/>
        <p:nvPr/>
      </p:nvGrpSpPr>
      <p:grpSpPr>
        <a:xfrm>
          <a:off x="0" y="0"/>
          <a:ext cx="0" cy="0"/>
          <a:chOff x="0" y="0"/>
          <a:chExt cx="0" cy="0"/>
        </a:xfrm>
      </p:grpSpPr>
      <p:pic>
        <p:nvPicPr>
          <p:cNvPr id="17" name="Picture 16" descr="555104_NMgradientLH_RGB_102313.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bwMode="gray">
          <a:xfrm>
            <a:off x="990599" y="155448"/>
            <a:ext cx="7713969" cy="762000"/>
          </a:xfrm>
        </p:spPr>
        <p:txBody>
          <a:bodyPr/>
          <a:lstStyle>
            <a:lvl1pPr>
              <a:defRPr>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990599" y="1624013"/>
            <a:ext cx="2438401" cy="349526"/>
          </a:xfrm>
        </p:spPr>
        <p:txBody>
          <a:bodyPr anchor="b"/>
          <a:lstStyle>
            <a:lvl1pPr marL="0" indent="0">
              <a:buNone/>
              <a:defRPr sz="185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4" name="Content Placeholder 3"/>
          <p:cNvSpPr>
            <a:spLocks noGrp="1"/>
          </p:cNvSpPr>
          <p:nvPr>
            <p:ph sz="half" idx="2"/>
          </p:nvPr>
        </p:nvSpPr>
        <p:spPr bwMode="gray">
          <a:xfrm>
            <a:off x="801197" y="1981200"/>
            <a:ext cx="2399203" cy="3733800"/>
          </a:xfrm>
        </p:spPr>
        <p:txBody>
          <a:bodyPr vert="horz" lIns="0" tIns="0" rIns="91440" bIns="45720" rtlCol="0">
            <a:noAutofit/>
          </a:bodyPr>
          <a:lstStyle>
            <a:lvl1pPr>
              <a:buClr>
                <a:schemeClr val="bg1"/>
              </a:buClr>
              <a:defRPr lang="en-US" sz="1850" smtClean="0">
                <a:solidFill>
                  <a:schemeClr val="bg1"/>
                </a:solidFill>
              </a:defRPr>
            </a:lvl1pPr>
            <a:lvl2pPr>
              <a:buClr>
                <a:schemeClr val="bg1"/>
              </a:buClr>
              <a:defRPr lang="en-US" sz="1850" smtClean="0">
                <a:solidFill>
                  <a:schemeClr val="bg1"/>
                </a:solidFill>
              </a:defRPr>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p:txBody>
      </p:sp>
      <p:sp>
        <p:nvSpPr>
          <p:cNvPr id="7" name="Date Placeholder 6"/>
          <p:cNvSpPr>
            <a:spLocks noGrp="1"/>
          </p:cNvSpPr>
          <p:nvPr>
            <p:ph type="dt" sz="half" idx="10"/>
          </p:nvPr>
        </p:nvSpPr>
        <p:spPr bwMode="gray"/>
        <p:txBody>
          <a:bodyPr/>
          <a:lstStyle>
            <a:lvl1pPr>
              <a:defRPr>
                <a:solidFill>
                  <a:schemeClr val="bg1"/>
                </a:solidFill>
              </a:defRPr>
            </a:lvl1pPr>
          </a:lstStyle>
          <a:p>
            <a:fld id="{9623C80F-5998-4C5A-8426-1B9517C724DD}" type="datetimeFigureOut">
              <a:rPr lang="en-US" smtClean="0">
                <a:solidFill>
                  <a:prstClr val="white"/>
                </a:solidFill>
              </a:rPr>
              <a:pPr/>
              <a:t>11/20/2015</a:t>
            </a:fld>
            <a:endParaRPr lang="en-US">
              <a:solidFill>
                <a:prstClr val="white"/>
              </a:solidFill>
            </a:endParaRPr>
          </a:p>
        </p:txBody>
      </p:sp>
      <p:sp>
        <p:nvSpPr>
          <p:cNvPr id="8" name="Footer Placeholder 7"/>
          <p:cNvSpPr>
            <a:spLocks noGrp="1"/>
          </p:cNvSpPr>
          <p:nvPr>
            <p:ph type="ftr" sz="quarter" idx="11"/>
          </p:nvPr>
        </p:nvSpPr>
        <p:spPr bwMode="gray"/>
        <p:txBody>
          <a:bodyPr/>
          <a:lstStyle>
            <a:lvl1pPr>
              <a:defRPr>
                <a:solidFill>
                  <a:schemeClr val="bg1"/>
                </a:solidFill>
              </a:defRPr>
            </a:lvl1pPr>
          </a:lstStyle>
          <a:p>
            <a:endParaRPr lang="en-US">
              <a:solidFill>
                <a:prstClr val="white"/>
              </a:solidFill>
            </a:endParaRPr>
          </a:p>
        </p:txBody>
      </p:sp>
      <p:sp>
        <p:nvSpPr>
          <p:cNvPr id="9" name="Slide Number Placeholder 8"/>
          <p:cNvSpPr>
            <a:spLocks noGrp="1"/>
          </p:cNvSpPr>
          <p:nvPr>
            <p:ph type="sldNum" sz="quarter" idx="12"/>
          </p:nvPr>
        </p:nvSpPr>
        <p:spPr bwMode="gray"/>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5" name="Text Placeholder 10"/>
          <p:cNvSpPr>
            <a:spLocks noGrp="1"/>
          </p:cNvSpPr>
          <p:nvPr>
            <p:ph type="body" sz="quarter" idx="14" hasCustomPrompt="1"/>
          </p:nvPr>
        </p:nvSpPr>
        <p:spPr bwMode="gray">
          <a:xfrm>
            <a:off x="990600" y="914400"/>
            <a:ext cx="6858000" cy="457200"/>
          </a:xfrm>
        </p:spPr>
        <p:txBody>
          <a:bodyPr/>
          <a:lstStyle>
            <a:lvl1pPr marL="0" indent="0">
              <a:lnSpc>
                <a:spcPct val="85000"/>
              </a:lnSpc>
              <a:spcBef>
                <a:spcPts val="0"/>
              </a:spcBef>
              <a:buNone/>
              <a:defRPr sz="2000" spc="-80" baseline="0">
                <a:solidFill>
                  <a:schemeClr val="bg1"/>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2" name="Picture Placeholder 11"/>
          <p:cNvSpPr>
            <a:spLocks noGrp="1"/>
          </p:cNvSpPr>
          <p:nvPr>
            <p:ph type="pic" sz="quarter" idx="15" hasCustomPrompt="1"/>
          </p:nvPr>
        </p:nvSpPr>
        <p:spPr bwMode="gray">
          <a:xfrm>
            <a:off x="3505200" y="1622425"/>
            <a:ext cx="2209800" cy="3657600"/>
          </a:xfr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6" name="Picture Placeholder 11"/>
          <p:cNvSpPr>
            <a:spLocks noGrp="1"/>
          </p:cNvSpPr>
          <p:nvPr>
            <p:ph type="pic" sz="quarter" idx="16" hasCustomPrompt="1"/>
          </p:nvPr>
        </p:nvSpPr>
        <p:spPr bwMode="gray">
          <a:xfrm>
            <a:off x="6019800" y="1622425"/>
            <a:ext cx="2209800" cy="3657600"/>
          </a:xfrm>
        </p:spPr>
        <p:txBody>
          <a:bodyPr anchor="ctr"/>
          <a:lstStyle>
            <a:lvl1pPr marL="0" indent="0" algn="ctr">
              <a:buNone/>
              <a:defRPr>
                <a:solidFill>
                  <a:schemeClr val="bg1"/>
                </a:solidFill>
              </a:defRPr>
            </a:lvl1pPr>
          </a:lstStyle>
          <a:p>
            <a:r>
              <a:rPr lang="en-US" dirty="0" smtClean="0"/>
              <a:t>Insert image</a:t>
            </a: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38167659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9623C80F-5998-4C5A-8426-1B9517C724DD}" type="datetimeFigureOut">
              <a:rPr lang="en-US" smtClean="0">
                <a:solidFill>
                  <a:srgbClr val="605F62"/>
                </a:solidFill>
              </a:rPr>
              <a:pPr/>
              <a:t>11/20/2015</a:t>
            </a:fld>
            <a:endParaRPr lang="en-US">
              <a:solidFill>
                <a:srgbClr val="605F62"/>
              </a:solidFill>
            </a:endParaRPr>
          </a:p>
        </p:txBody>
      </p:sp>
      <p:sp>
        <p:nvSpPr>
          <p:cNvPr id="4" name="Footer Placeholder 3"/>
          <p:cNvSpPr>
            <a:spLocks noGrp="1"/>
          </p:cNvSpPr>
          <p:nvPr>
            <p:ph type="ftr" sz="quarter" idx="11"/>
          </p:nvPr>
        </p:nvSpPr>
        <p:spPr/>
        <p:txBody>
          <a:bodyPr/>
          <a:lstStyle/>
          <a:p>
            <a:endParaRPr lang="en-US">
              <a:solidFill>
                <a:srgbClr val="605F62"/>
              </a:solidFill>
            </a:endParaRPr>
          </a:p>
        </p:txBody>
      </p:sp>
      <p:sp>
        <p:nvSpPr>
          <p:cNvPr id="5" name="Slide Number Placeholder 4"/>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7" name="Text Placeholder 10"/>
          <p:cNvSpPr>
            <a:spLocks noGrp="1"/>
          </p:cNvSpPr>
          <p:nvPr>
            <p:ph type="body" sz="quarter" idx="13" hasCustomPrompt="1"/>
          </p:nvPr>
        </p:nvSpPr>
        <p:spPr>
          <a:xfrm>
            <a:off x="990600" y="914400"/>
            <a:ext cx="6858000"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0661913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3C80F-5998-4C5A-8426-1B9517C724DD}" type="datetimeFigureOut">
              <a:rPr lang="en-US" smtClean="0">
                <a:solidFill>
                  <a:srgbClr val="605F62"/>
                </a:solidFill>
              </a:rPr>
              <a:pPr/>
              <a:t>11/20/2015</a:t>
            </a:fld>
            <a:endParaRPr lang="en-US">
              <a:solidFill>
                <a:srgbClr val="605F62"/>
              </a:solidFill>
            </a:endParaRPr>
          </a:p>
        </p:txBody>
      </p:sp>
      <p:sp>
        <p:nvSpPr>
          <p:cNvPr id="3" name="Footer Placeholder 2"/>
          <p:cNvSpPr>
            <a:spLocks noGrp="1"/>
          </p:cNvSpPr>
          <p:nvPr>
            <p:ph type="ftr" sz="quarter" idx="11"/>
          </p:nvPr>
        </p:nvSpPr>
        <p:spPr/>
        <p:txBody>
          <a:bodyPr/>
          <a:lstStyle/>
          <a:p>
            <a:endParaRPr lang="en-US">
              <a:solidFill>
                <a:srgbClr val="605F62"/>
              </a:solidFill>
            </a:endParaRPr>
          </a:p>
        </p:txBody>
      </p:sp>
      <p:sp>
        <p:nvSpPr>
          <p:cNvPr id="4" name="Slide Number Placeholder 3"/>
          <p:cNvSpPr>
            <a:spLocks noGrp="1"/>
          </p:cNvSpPr>
          <p:nvPr>
            <p:ph type="sldNum" sz="quarter" idx="12"/>
          </p:nvPr>
        </p:nvSpPr>
        <p:spPr/>
        <p:txBody>
          <a:bodyPr/>
          <a:lstStyle>
            <a:lvl1pPr>
              <a:defRPr>
                <a:solidFill>
                  <a:schemeClr val="accent2"/>
                </a:solidFill>
              </a:defRPr>
            </a:lvl1pPr>
          </a:lstStyle>
          <a:p>
            <a:fld id="{0D558541-60C9-42A2-8392-FF12533A6B7A}"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5924" y="6400799"/>
            <a:ext cx="1422024" cy="265285"/>
          </a:xfrm>
          <a:prstGeom prst="rect">
            <a:avLst/>
          </a:prstGeom>
        </p:spPr>
      </p:pic>
    </p:spTree>
    <p:extLst>
      <p:ext uri="{BB962C8B-B14F-4D97-AF65-F5344CB8AC3E}">
        <p14:creationId xmlns:p14="http://schemas.microsoft.com/office/powerpoint/2010/main" val="2690744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Blank No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3C80F-5998-4C5A-8426-1B9517C724DD}" type="datetimeFigureOut">
              <a:rPr lang="en-US" smtClean="0">
                <a:solidFill>
                  <a:srgbClr val="605F62"/>
                </a:solidFill>
              </a:rPr>
              <a:pPr/>
              <a:t>11/20/2015</a:t>
            </a:fld>
            <a:endParaRPr lang="en-US">
              <a:solidFill>
                <a:srgbClr val="605F62"/>
              </a:solidFill>
            </a:endParaRPr>
          </a:p>
        </p:txBody>
      </p:sp>
      <p:sp>
        <p:nvSpPr>
          <p:cNvPr id="3" name="Footer Placeholder 2"/>
          <p:cNvSpPr>
            <a:spLocks noGrp="1"/>
          </p:cNvSpPr>
          <p:nvPr>
            <p:ph type="ftr" sz="quarter" idx="11"/>
          </p:nvPr>
        </p:nvSpPr>
        <p:spPr/>
        <p:txBody>
          <a:bodyPr/>
          <a:lstStyle/>
          <a:p>
            <a:endParaRPr lang="en-US">
              <a:solidFill>
                <a:srgbClr val="605F62"/>
              </a:solidFill>
            </a:endParaRPr>
          </a:p>
        </p:txBody>
      </p:sp>
      <p:sp>
        <p:nvSpPr>
          <p:cNvPr id="4" name="Slide Number Placeholder 3"/>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3412212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End Slide">
    <p:spTree>
      <p:nvGrpSpPr>
        <p:cNvPr id="1" name=""/>
        <p:cNvGrpSpPr/>
        <p:nvPr/>
      </p:nvGrpSpPr>
      <p:grpSpPr>
        <a:xfrm>
          <a:off x="0" y="0"/>
          <a:ext cx="0" cy="0"/>
          <a:chOff x="0" y="0"/>
          <a:chExt cx="0" cy="0"/>
        </a:xfrm>
      </p:grpSpPr>
      <p:pic>
        <p:nvPicPr>
          <p:cNvPr id="9" name="Picture 8" descr="555104_NMgradientLH_RGB_102313.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hasCustomPrompt="1"/>
          </p:nvPr>
        </p:nvSpPr>
        <p:spPr bwMode="gray">
          <a:xfrm>
            <a:off x="990600" y="2731512"/>
            <a:ext cx="6722378" cy="876329"/>
          </a:xfrm>
        </p:spPr>
        <p:txBody>
          <a:bodyPr rIns="0" bIns="0" anchor="b" anchorCtr="0"/>
          <a:lstStyle>
            <a:lvl1pPr>
              <a:lnSpc>
                <a:spcPct val="90000"/>
              </a:lnSpc>
              <a:defRPr sz="66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990600" y="3581400"/>
            <a:ext cx="6400800" cy="685800"/>
          </a:xfr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sp>
        <p:nvSpPr>
          <p:cNvPr id="8" name="Date Placeholder 6"/>
          <p:cNvSpPr>
            <a:spLocks noGrp="1"/>
          </p:cNvSpPr>
          <p:nvPr>
            <p:ph type="dt" sz="half" idx="10"/>
          </p:nvPr>
        </p:nvSpPr>
        <p:spPr bwMode="gray">
          <a:xfrm>
            <a:off x="6855794" y="6232524"/>
            <a:ext cx="1447800" cy="168275"/>
          </a:xfrm>
        </p:spPr>
        <p:txBody>
          <a:bodyPr/>
          <a:lstStyle>
            <a:lvl1pPr>
              <a:defRPr>
                <a:solidFill>
                  <a:schemeClr val="bg1"/>
                </a:solidFill>
              </a:defRPr>
            </a:lvl1pPr>
          </a:lstStyle>
          <a:p>
            <a:fld id="{9623C80F-5998-4C5A-8426-1B9517C724DD}" type="datetimeFigureOut">
              <a:rPr lang="en-US" smtClean="0">
                <a:solidFill>
                  <a:prstClr val="white"/>
                </a:solidFill>
              </a:rPr>
              <a:pPr/>
              <a:t>11/20/2015</a:t>
            </a:fld>
            <a:endParaRPr lang="en-US">
              <a:solidFill>
                <a:prstClr val="white"/>
              </a:solidFill>
            </a:endParaRPr>
          </a:p>
        </p:txBody>
      </p:sp>
      <p:sp>
        <p:nvSpPr>
          <p:cNvPr id="10" name="Footer Placeholder 7"/>
          <p:cNvSpPr>
            <a:spLocks noGrp="1"/>
          </p:cNvSpPr>
          <p:nvPr>
            <p:ph type="ftr" sz="quarter" idx="11"/>
          </p:nvPr>
        </p:nvSpPr>
        <p:spPr bwMode="gray">
          <a:xfrm>
            <a:off x="3121994" y="6397689"/>
            <a:ext cx="5181600" cy="231266"/>
          </a:xfrm>
        </p:spPr>
        <p:txBody>
          <a:bodyPr/>
          <a:lstStyle>
            <a:lvl1pPr>
              <a:defRPr>
                <a:solidFill>
                  <a:schemeClr val="bg1"/>
                </a:solidFill>
              </a:defRPr>
            </a:lvl1pPr>
          </a:lstStyle>
          <a:p>
            <a:endParaRPr lang="en-US">
              <a:solidFill>
                <a:prstClr val="white"/>
              </a:solidFill>
            </a:endParaRPr>
          </a:p>
        </p:txBody>
      </p:sp>
      <p:sp>
        <p:nvSpPr>
          <p:cNvPr id="11" name="Slide Number Placeholder 8"/>
          <p:cNvSpPr>
            <a:spLocks noGrp="1"/>
          </p:cNvSpPr>
          <p:nvPr>
            <p:ph type="sldNum" sz="quarter" idx="12"/>
          </p:nvPr>
        </p:nvSpPr>
        <p:spPr bwMode="gray">
          <a:xfrm>
            <a:off x="8305799" y="6397689"/>
            <a:ext cx="346745" cy="231266"/>
          </a:xfr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27289578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A0E34D-DDD7-4042-9CB1-63C1F9FC5B49}" type="datetimeFigureOut">
              <a:rPr lang="en-US" smtClean="0"/>
              <a:pPr/>
              <a:t>11/20/2015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57A445-1B53-4402-ABB1-9B34EDA4EBCA}"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2514600"/>
            <a:ext cx="8229600" cy="3553505"/>
          </a:xfrm>
        </p:spPr>
        <p:txBody>
          <a:bodyPr/>
          <a:lstStyle>
            <a:lvl1pPr>
              <a:lnSpc>
                <a:spcPts val="3300"/>
              </a:lnSpc>
              <a:spcBef>
                <a:spcPts val="0"/>
              </a:spcBef>
              <a:spcAft>
                <a:spcPts val="2300"/>
              </a:spcAft>
              <a:defRPr sz="2800"/>
            </a:lvl1pPr>
            <a:lvl2pPr>
              <a:lnSpc>
                <a:spcPts val="2200"/>
              </a:lnSpc>
              <a:spcAft>
                <a:spcPts val="600"/>
              </a:spcAft>
              <a:defRPr sz="2000"/>
            </a:lvl2pPr>
            <a:lvl3pPr>
              <a:lnSpc>
                <a:spcPts val="2200"/>
              </a:lnSpc>
              <a:spcAft>
                <a:spcPts val="600"/>
              </a:spcAft>
              <a:defRPr sz="1600"/>
            </a:lvl3pPr>
            <a:lvl4pPr>
              <a:lnSpc>
                <a:spcPts val="2200"/>
              </a:lnSpc>
              <a:spcAft>
                <a:spcPts val="600"/>
              </a:spcAft>
              <a:defRPr sz="1600"/>
            </a:lvl4pPr>
            <a:lvl5pPr>
              <a:lnSpc>
                <a:spcPts val="2200"/>
              </a:lnSpc>
              <a:spcAft>
                <a:spcPts val="6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 2 point text</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fld id="{C3D122C2-FDCC-4D41-9CB0-ECBFB7B7A781}" type="slidenum">
              <a:rPr lang="en-US"/>
              <a:pPr/>
              <a:t>‹#›</a:t>
            </a:fld>
            <a:endParaRPr lang="en-US"/>
          </a:p>
        </p:txBody>
      </p:sp>
    </p:spTree>
    <p:extLst>
      <p:ext uri="{BB962C8B-B14F-4D97-AF65-F5344CB8AC3E}">
        <p14:creationId xmlns:p14="http://schemas.microsoft.com/office/powerpoint/2010/main" val="22179771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lean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9329279"/>
      </p:ext>
    </p:extLst>
  </p:cSld>
  <p:clrMapOvr>
    <a:masterClrMapping/>
  </p:clrMapOvr>
  <p:transition>
    <p:fade thruBlk="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2514600"/>
            <a:ext cx="8229600" cy="3553505"/>
          </a:xfrm>
        </p:spPr>
        <p:txBody>
          <a:bodyPr/>
          <a:lstStyle>
            <a:lvl1pPr>
              <a:lnSpc>
                <a:spcPts val="3300"/>
              </a:lnSpc>
              <a:spcBef>
                <a:spcPts val="0"/>
              </a:spcBef>
              <a:spcAft>
                <a:spcPts val="2300"/>
              </a:spcAft>
              <a:defRPr sz="2800"/>
            </a:lvl1pPr>
            <a:lvl2pPr>
              <a:lnSpc>
                <a:spcPts val="2200"/>
              </a:lnSpc>
              <a:spcAft>
                <a:spcPts val="600"/>
              </a:spcAft>
              <a:defRPr sz="2000"/>
            </a:lvl2pPr>
            <a:lvl3pPr>
              <a:lnSpc>
                <a:spcPts val="2200"/>
              </a:lnSpc>
              <a:spcAft>
                <a:spcPts val="600"/>
              </a:spcAft>
              <a:defRPr sz="1600"/>
            </a:lvl3pPr>
            <a:lvl4pPr>
              <a:lnSpc>
                <a:spcPts val="2200"/>
              </a:lnSpc>
              <a:spcAft>
                <a:spcPts val="600"/>
              </a:spcAft>
              <a:defRPr sz="1600"/>
            </a:lvl4pPr>
            <a:lvl5pPr>
              <a:lnSpc>
                <a:spcPts val="2200"/>
              </a:lnSpc>
              <a:spcAft>
                <a:spcPts val="6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 2 point text</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n-US"/>
              <a:t>Galter Health Sciences Library</a:t>
            </a:r>
          </a:p>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4F681A63-24BE-234D-9A7A-1756CFEC1F5A}" type="slidenum">
              <a:rPr lang="en-US"/>
              <a:pPr>
                <a:defRPr/>
              </a:pPr>
              <a:t>‹#›</a:t>
            </a:fld>
            <a:endParaRPr lang="en-US"/>
          </a:p>
        </p:txBody>
      </p:sp>
    </p:spTree>
    <p:extLst>
      <p:ext uri="{BB962C8B-B14F-4D97-AF65-F5344CB8AC3E}">
        <p14:creationId xmlns:p14="http://schemas.microsoft.com/office/powerpoint/2010/main" val="17598989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2514600"/>
            <a:ext cx="8229600" cy="3553505"/>
          </a:xfrm>
        </p:spPr>
        <p:txBody>
          <a:bodyPr/>
          <a:lstStyle>
            <a:lvl1pPr>
              <a:lnSpc>
                <a:spcPts val="3300"/>
              </a:lnSpc>
              <a:spcBef>
                <a:spcPts val="0"/>
              </a:spcBef>
              <a:spcAft>
                <a:spcPts val="2300"/>
              </a:spcAft>
              <a:defRPr sz="2800"/>
            </a:lvl1pPr>
            <a:lvl2pPr>
              <a:lnSpc>
                <a:spcPts val="2200"/>
              </a:lnSpc>
              <a:spcAft>
                <a:spcPts val="600"/>
              </a:spcAft>
              <a:defRPr sz="2000"/>
            </a:lvl2pPr>
            <a:lvl3pPr>
              <a:lnSpc>
                <a:spcPts val="2200"/>
              </a:lnSpc>
              <a:spcAft>
                <a:spcPts val="600"/>
              </a:spcAft>
              <a:defRPr sz="1600"/>
            </a:lvl3pPr>
            <a:lvl4pPr>
              <a:lnSpc>
                <a:spcPts val="2200"/>
              </a:lnSpc>
              <a:spcAft>
                <a:spcPts val="600"/>
              </a:spcAft>
              <a:defRPr sz="1600"/>
            </a:lvl4pPr>
            <a:lvl5pPr>
              <a:lnSpc>
                <a:spcPts val="2200"/>
              </a:lnSpc>
              <a:spcAft>
                <a:spcPts val="6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 2 point text</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n-US"/>
              <a:t>Galter Health Sciences Library</a:t>
            </a:r>
          </a:p>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4F681A63-24BE-234D-9A7A-1756CFEC1F5A}" type="slidenum">
              <a:rPr lang="en-US"/>
              <a:pPr>
                <a:defRPr/>
              </a:pPr>
              <a:t>‹#›</a:t>
            </a:fld>
            <a:endParaRPr lang="en-US"/>
          </a:p>
        </p:txBody>
      </p:sp>
    </p:spTree>
    <p:extLst>
      <p:ext uri="{BB962C8B-B14F-4D97-AF65-F5344CB8AC3E}">
        <p14:creationId xmlns:p14="http://schemas.microsoft.com/office/powerpoint/2010/main" val="38182435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2514600"/>
            <a:ext cx="8229600" cy="3553505"/>
          </a:xfrm>
        </p:spPr>
        <p:txBody>
          <a:bodyPr/>
          <a:lstStyle>
            <a:lvl1pPr>
              <a:lnSpc>
                <a:spcPts val="3300"/>
              </a:lnSpc>
              <a:spcBef>
                <a:spcPts val="0"/>
              </a:spcBef>
              <a:spcAft>
                <a:spcPts val="2300"/>
              </a:spcAft>
              <a:defRPr sz="2800"/>
            </a:lvl1pPr>
            <a:lvl2pPr>
              <a:lnSpc>
                <a:spcPts val="2200"/>
              </a:lnSpc>
              <a:spcAft>
                <a:spcPts val="600"/>
              </a:spcAft>
              <a:defRPr sz="2000"/>
            </a:lvl2pPr>
            <a:lvl3pPr>
              <a:lnSpc>
                <a:spcPts val="2200"/>
              </a:lnSpc>
              <a:spcAft>
                <a:spcPts val="600"/>
              </a:spcAft>
              <a:defRPr sz="1600"/>
            </a:lvl3pPr>
            <a:lvl4pPr>
              <a:lnSpc>
                <a:spcPts val="2200"/>
              </a:lnSpc>
              <a:spcAft>
                <a:spcPts val="600"/>
              </a:spcAft>
              <a:defRPr sz="1600"/>
            </a:lvl4pPr>
            <a:lvl5pPr>
              <a:lnSpc>
                <a:spcPts val="2200"/>
              </a:lnSpc>
              <a:spcAft>
                <a:spcPts val="6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 2 point text</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n-US"/>
              <a:t>Galter Health Sciences Library</a:t>
            </a:r>
          </a:p>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4F681A63-24BE-234D-9A7A-1756CFEC1F5A}" type="slidenum">
              <a:rPr lang="en-US"/>
              <a:pPr>
                <a:defRPr/>
              </a:pPr>
              <a:t>‹#›</a:t>
            </a:fld>
            <a:endParaRPr lang="en-US"/>
          </a:p>
        </p:txBody>
      </p:sp>
    </p:spTree>
    <p:extLst>
      <p:ext uri="{BB962C8B-B14F-4D97-AF65-F5344CB8AC3E}">
        <p14:creationId xmlns:p14="http://schemas.microsoft.com/office/powerpoint/2010/main" val="15176597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0CC2026-E15E-41AB-86CC-92DEAD272DD1}" type="datetimeFigureOut">
              <a:rPr lang="en-US" smtClean="0"/>
              <a:t>11/20/2015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4CDF74-28E6-478C-9A31-85F48553659B}" type="slidenum">
              <a:rPr lang="en-US" smtClean="0"/>
              <a:t>‹#›</a:t>
            </a:fld>
            <a:endParaRPr lang="en-US"/>
          </a:p>
        </p:txBody>
      </p:sp>
    </p:spTree>
    <p:extLst>
      <p:ext uri="{BB962C8B-B14F-4D97-AF65-F5344CB8AC3E}">
        <p14:creationId xmlns:p14="http://schemas.microsoft.com/office/powerpoint/2010/main" val="23817407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2514600"/>
            <a:ext cx="8229600" cy="3553505"/>
          </a:xfrm>
        </p:spPr>
        <p:txBody>
          <a:bodyPr/>
          <a:lstStyle>
            <a:lvl1pPr>
              <a:lnSpc>
                <a:spcPct val="100000"/>
              </a:lnSpc>
              <a:spcBef>
                <a:spcPts val="0"/>
              </a:spcBef>
              <a:spcAft>
                <a:spcPts val="1100"/>
              </a:spcAft>
              <a:defRPr sz="2800"/>
            </a:lvl1pPr>
            <a:lvl2pPr>
              <a:lnSpc>
                <a:spcPts val="2200"/>
              </a:lnSpc>
              <a:spcAft>
                <a:spcPts val="600"/>
              </a:spcAft>
              <a:defRPr sz="2000"/>
            </a:lvl2pPr>
            <a:lvl3pPr>
              <a:lnSpc>
                <a:spcPts val="2200"/>
              </a:lnSpc>
              <a:spcAft>
                <a:spcPts val="600"/>
              </a:spcAft>
              <a:defRPr sz="1600"/>
            </a:lvl3pPr>
            <a:lvl4pPr>
              <a:lnSpc>
                <a:spcPts val="2200"/>
              </a:lnSpc>
              <a:spcAft>
                <a:spcPts val="600"/>
              </a:spcAft>
              <a:defRPr sz="1600"/>
            </a:lvl4pPr>
            <a:lvl5pPr>
              <a:lnSpc>
                <a:spcPts val="2200"/>
              </a:lnSpc>
              <a:spcAft>
                <a:spcPts val="6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 2 point text</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4DBF91DD-78C5-C145-A438-F36D5831D1DC}" type="slidenum">
              <a:rPr lang="en-US"/>
              <a:pPr>
                <a:defRPr/>
              </a:pPr>
              <a:t>‹#›</a:t>
            </a:fld>
            <a:endParaRPr lang="en-US"/>
          </a:p>
        </p:txBody>
      </p:sp>
    </p:spTree>
    <p:extLst>
      <p:ext uri="{BB962C8B-B14F-4D97-AF65-F5344CB8AC3E}">
        <p14:creationId xmlns:p14="http://schemas.microsoft.com/office/powerpoint/2010/main" val="78294066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0599" y="228600"/>
            <a:ext cx="7713969" cy="762000"/>
          </a:xfrm>
          <a:prstGeom prst="rect">
            <a:avLst/>
          </a:prstGeom>
        </p:spPr>
        <p:txBody>
          <a:bodyPr vert="horz" lIns="0" tIns="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01197" y="1621971"/>
            <a:ext cx="7049689" cy="4093029"/>
          </a:xfrm>
          <a:prstGeom prst="rect">
            <a:avLst/>
          </a:prstGeom>
        </p:spPr>
        <p:txBody>
          <a:bodyPr vert="horz" lIns="0" tIns="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350008" y="6528816"/>
            <a:ext cx="850392" cy="168275"/>
          </a:xfrm>
          <a:prstGeom prst="rect">
            <a:avLst/>
          </a:prstGeom>
        </p:spPr>
        <p:txBody>
          <a:bodyPr vert="horz" wrap="none" lIns="0" tIns="0" rIns="0" bIns="0" rtlCol="0" anchor="b"/>
          <a:lstStyle>
            <a:lvl1pPr>
              <a:defRPr lang="en-US" sz="800" smtClean="0"/>
            </a:lvl1pPr>
          </a:lstStyle>
          <a:p>
            <a:fld id="{9623C80F-5998-4C5A-8426-1B9517C724DD}" type="datetimeFigureOut">
              <a:rPr lang="en-US" smtClean="0"/>
              <a:pPr/>
              <a:t>11/20/2015</a:t>
            </a:fld>
            <a:endParaRPr lang="en-US"/>
          </a:p>
        </p:txBody>
      </p:sp>
      <p:sp>
        <p:nvSpPr>
          <p:cNvPr id="5" name="Footer Placeholder 4"/>
          <p:cNvSpPr>
            <a:spLocks noGrp="1"/>
          </p:cNvSpPr>
          <p:nvPr>
            <p:ph type="ftr" sz="quarter" idx="3"/>
          </p:nvPr>
        </p:nvSpPr>
        <p:spPr>
          <a:xfrm>
            <a:off x="3121994" y="6485609"/>
            <a:ext cx="5181600" cy="231266"/>
          </a:xfrm>
          <a:prstGeom prst="rect">
            <a:avLst/>
          </a:prstGeom>
        </p:spPr>
        <p:txBody>
          <a:bodyPr vert="horz" lIns="0" tIns="0" rIns="0" bIns="0" rtlCol="0" anchor="b"/>
          <a:lstStyle>
            <a:lvl1pPr algn="r">
              <a:defRPr sz="1400">
                <a:solidFill>
                  <a:schemeClr val="tx1"/>
                </a:solidFill>
              </a:defRPr>
            </a:lvl1pPr>
          </a:lstStyle>
          <a:p>
            <a:endParaRPr lang="en-US" dirty="0">
              <a:solidFill>
                <a:srgbClr val="605F62"/>
              </a:solidFill>
            </a:endParaRPr>
          </a:p>
        </p:txBody>
      </p:sp>
      <p:sp>
        <p:nvSpPr>
          <p:cNvPr id="6" name="Slide Number Placeholder 5"/>
          <p:cNvSpPr>
            <a:spLocks noGrp="1"/>
          </p:cNvSpPr>
          <p:nvPr>
            <p:ph type="sldNum" sz="quarter" idx="4"/>
          </p:nvPr>
        </p:nvSpPr>
        <p:spPr>
          <a:xfrm>
            <a:off x="8305799" y="6485609"/>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pic>
        <p:nvPicPr>
          <p:cNvPr id="12" name="Picture 11"/>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11097" y="550415"/>
            <a:ext cx="883922" cy="304801"/>
          </a:xfrm>
          <a:prstGeom prst="rect">
            <a:avLst/>
          </a:prstGeom>
        </p:spPr>
      </p:pic>
      <p:pic>
        <p:nvPicPr>
          <p:cNvPr id="10" name="Picture 9"/>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545924" y="6400799"/>
            <a:ext cx="1422024" cy="265285"/>
          </a:xfrm>
          <a:prstGeom prst="rect">
            <a:avLst/>
          </a:prstGeom>
        </p:spPr>
      </p:pic>
    </p:spTree>
    <p:extLst>
      <p:ext uri="{BB962C8B-B14F-4D97-AF65-F5344CB8AC3E}">
        <p14:creationId xmlns:p14="http://schemas.microsoft.com/office/powerpoint/2010/main" val="1014940469"/>
      </p:ext>
    </p:extLst>
  </p:cSld>
  <p:clrMap bg1="lt1" tx1="dk1" bg2="lt2" tx2="dk2" accent1="accent1" accent2="accent2" accent3="accent3" accent4="accent4" accent5="accent5" accent6="accent6" hlink="hlink" folHlink="folHlink"/>
  <p:sldLayoutIdLst>
    <p:sldLayoutId id="2147483678"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20" r:id="rId13"/>
    <p:sldLayoutId id="2147483748" r:id="rId14"/>
    <p:sldLayoutId id="2147483768" r:id="rId15"/>
    <p:sldLayoutId id="2147483685" r:id="rId16"/>
    <p:sldLayoutId id="2147483723"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721" r:id="rId26"/>
    <p:sldLayoutId id="2147483722" r:id="rId27"/>
    <p:sldLayoutId id="2147483736" r:id="rId28"/>
    <p:sldLayoutId id="2147483746" r:id="rId29"/>
    <p:sldLayoutId id="2147483764" r:id="rId30"/>
    <p:sldLayoutId id="2147483765" r:id="rId31"/>
    <p:sldLayoutId id="2147483766" r:id="rId32"/>
    <p:sldLayoutId id="2147483769" r:id="rId33"/>
    <p:sldLayoutId id="2147483770" r:id="rId34"/>
  </p:sldLayoutIdLst>
  <p:txStyles>
    <p:titleStyle>
      <a:lvl1pPr algn="l" defTabSz="914400" rtl="0" eaLnBrk="1" latinLnBrk="0" hangingPunct="1">
        <a:lnSpc>
          <a:spcPct val="85000"/>
        </a:lnSpc>
        <a:spcBef>
          <a:spcPct val="0"/>
        </a:spcBef>
        <a:buNone/>
        <a:defRPr sz="2800" kern="1200" spc="-50" baseline="0">
          <a:solidFill>
            <a:schemeClr val="tx2"/>
          </a:solidFill>
          <a:latin typeface="+mj-lt"/>
          <a:ea typeface="+mj-ea"/>
          <a:cs typeface="+mj-cs"/>
        </a:defRPr>
      </a:lvl1pPr>
    </p:titleStyle>
    <p:body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hyperlink" Target="https://becker.wustl.edu/impact-assessment/model" TargetMode="Externa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hyperlink" Target="https://becker.wustl.edu/impact-assessment/model" TargetMode="Externa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hyperlink" Target="http://www.ncbi.nlm.nih.gov/pubmed/?term=Ocular%20Hypertension%20Treatment%20Study%20Group%5bCorporate%20Author%5d" TargetMode="External"/><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hyperlink" Target="https://www.nlm.nih.gov/pubs/factsheets/authorship.html" TargetMode="External"/><Relationship Id="rId5" Type="http://schemas.openxmlformats.org/officeDocument/2006/relationships/image" Target="../media/image31.jpeg"/><Relationship Id="rId4" Type="http://schemas.openxmlformats.org/officeDocument/2006/relationships/hyperlink" Target="http://100musicalfootsteps.files.wordpress.com/2009/04/crowd-of-people.jp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7.xml"/><Relationship Id="rId5" Type="http://schemas.openxmlformats.org/officeDocument/2006/relationships/hyperlink" Target="https://orcid.org/register" TargetMode="Externa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26.png"/><Relationship Id="rId7" Type="http://schemas.openxmlformats.org/officeDocument/2006/relationships/image" Target="../media/image36.gif"/><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gif"/><Relationship Id="rId9"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7.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7.xml"/><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6.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7.xml"/><Relationship Id="rId6" Type="http://schemas.openxmlformats.org/officeDocument/2006/relationships/hyperlink" Target="http://datadryad.org/" TargetMode="External"/><Relationship Id="rId5" Type="http://schemas.openxmlformats.org/officeDocument/2006/relationships/hyperlink" Target="http://www.figshare.com/" TargetMode="External"/><Relationship Id="rId4" Type="http://schemas.openxmlformats.org/officeDocument/2006/relationships/hyperlink" Target="http://www.slideshare.net/" TargetMode="External"/><Relationship Id="rId9"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27.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7.xml"/><Relationship Id="rId5" Type="http://schemas.openxmlformats.org/officeDocument/2006/relationships/image" Target="../media/image49.png"/><Relationship Id="rId4" Type="http://schemas.openxmlformats.org/officeDocument/2006/relationships/image" Target="../media/image48.jpeg"/></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7.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7.xml"/><Relationship Id="rId6" Type="http://schemas.openxmlformats.org/officeDocument/2006/relationships/hyperlink" Target="http://www.joaj.org/" TargetMode="External"/><Relationship Id="rId5" Type="http://schemas.openxmlformats.org/officeDocument/2006/relationships/hyperlink" Target="http://libguides.northwestern.edu/oafund" TargetMode="External"/><Relationship Id="rId4" Type="http://schemas.openxmlformats.org/officeDocument/2006/relationships/image" Target="../media/image54.jpe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7.xml"/><Relationship Id="rId5" Type="http://schemas.openxmlformats.org/officeDocument/2006/relationships/image" Target="../media/image56.jpeg"/><Relationship Id="rId4" Type="http://schemas.openxmlformats.org/officeDocument/2006/relationships/image" Target="../media/image55.jpe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7.xml"/><Relationship Id="rId5" Type="http://schemas.openxmlformats.org/officeDocument/2006/relationships/image" Target="../media/image60.jpeg"/><Relationship Id="rId4" Type="http://schemas.openxmlformats.org/officeDocument/2006/relationships/hyperlink" Target="http://www.nature.com/nature/journal/v454/n7202/images/454274b-i1.0.jpg"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7.xml"/><Relationship Id="rId5" Type="http://schemas.openxmlformats.org/officeDocument/2006/relationships/image" Target="../media/image62.png"/><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7.xml"/><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7.xml"/><Relationship Id="rId4" Type="http://schemas.openxmlformats.org/officeDocument/2006/relationships/image" Target="../media/image63.png"/></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7.xml"/><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26.png"/><Relationship Id="rId7"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7.xml"/><Relationship Id="rId6" Type="http://schemas.openxmlformats.org/officeDocument/2006/relationships/image" Target="../media/image68.jpeg"/><Relationship Id="rId5" Type="http://schemas.openxmlformats.org/officeDocument/2006/relationships/image" Target="../media/image45.jpeg"/><Relationship Id="rId4" Type="http://schemas.openxmlformats.org/officeDocument/2006/relationships/image" Target="../media/image48.jpeg"/></Relationships>
</file>

<file path=ppt/slides/_rels/slide45.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6.png"/><Relationship Id="rId7"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27.xml"/><Relationship Id="rId6" Type="http://schemas.openxmlformats.org/officeDocument/2006/relationships/hyperlink" Target="https://impactstory.org/" TargetMode="External"/><Relationship Id="rId5" Type="http://schemas.openxmlformats.org/officeDocument/2006/relationships/hyperlink" Target="http://www.plumanalytics.com/" TargetMode="External"/><Relationship Id="rId4" Type="http://schemas.openxmlformats.org/officeDocument/2006/relationships/hyperlink" Target="http://www.altmetric.com/bookmarklet.php" TargetMode="External"/><Relationship Id="rId9" Type="http://schemas.openxmlformats.org/officeDocument/2006/relationships/image" Target="../media/image71.png"/></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27.xml"/><Relationship Id="rId4" Type="http://schemas.openxmlformats.org/officeDocument/2006/relationships/image" Target="../media/image72.png"/></Relationships>
</file>

<file path=ppt/slides/_rels/slide5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6096000"/>
            <a:ext cx="9448800" cy="9144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04949" y="6307861"/>
            <a:ext cx="2090262" cy="3684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descr="Screen Shot 2015-04-27 at 7.31.4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92672"/>
            <a:ext cx="2971800" cy="598795"/>
          </a:xfrm>
          <a:prstGeom prst="rect">
            <a:avLst/>
          </a:prstGeom>
        </p:spPr>
      </p:pic>
      <p:pic>
        <p:nvPicPr>
          <p:cNvPr id="7" name="Picture 6" descr="Screen Shot 2015-04-27 at 7.31.28 A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8360" y="6300502"/>
            <a:ext cx="3291840" cy="383135"/>
          </a:xfrm>
          <a:prstGeom prst="rect">
            <a:avLst/>
          </a:prstGeom>
        </p:spPr>
      </p:pic>
      <p:sp>
        <p:nvSpPr>
          <p:cNvPr id="10" name="Subtitle 2"/>
          <p:cNvSpPr>
            <a:spLocks noGrp="1"/>
          </p:cNvSpPr>
          <p:nvPr>
            <p:ph type="subTitle" idx="1"/>
          </p:nvPr>
        </p:nvSpPr>
        <p:spPr>
          <a:xfrm>
            <a:off x="228600" y="5257800"/>
            <a:ext cx="7162800" cy="533400"/>
          </a:xfrm>
        </p:spPr>
        <p:txBody>
          <a:bodyPr/>
          <a:lstStyle/>
          <a:p>
            <a:pPr eaLnBrk="1" hangingPunct="1"/>
            <a:r>
              <a:rPr lang="en-US" sz="2000" dirty="0" smtClean="0">
                <a:latin typeface="Arial" charset="0"/>
              </a:rPr>
              <a:t>October 20, 2015</a:t>
            </a:r>
          </a:p>
        </p:txBody>
      </p:sp>
      <p:sp>
        <p:nvSpPr>
          <p:cNvPr id="11" name="Title 1"/>
          <p:cNvSpPr>
            <a:spLocks noGrp="1"/>
          </p:cNvSpPr>
          <p:nvPr>
            <p:ph type="ctrTitle"/>
          </p:nvPr>
        </p:nvSpPr>
        <p:spPr>
          <a:xfrm>
            <a:off x="228600" y="2590800"/>
            <a:ext cx="4191000" cy="876329"/>
          </a:xfrm>
        </p:spPr>
        <p:txBody>
          <a:bodyPr/>
          <a:lstStyle/>
          <a:p>
            <a:r>
              <a:rPr lang="en-US" dirty="0"/>
              <a:t>Enhancing the Visibility and Impact of Your Research</a:t>
            </a:r>
          </a:p>
        </p:txBody>
      </p:sp>
      <p:sp>
        <p:nvSpPr>
          <p:cNvPr id="12" name="Subtitle 2"/>
          <p:cNvSpPr txBox="1">
            <a:spLocks/>
          </p:cNvSpPr>
          <p:nvPr/>
        </p:nvSpPr>
        <p:spPr bwMode="gray">
          <a:xfrm>
            <a:off x="228600" y="3657600"/>
            <a:ext cx="5105400" cy="1219200"/>
          </a:xfrm>
          <a:prstGeom prst="rect">
            <a:avLst/>
          </a:prstGeom>
        </p:spPr>
        <p:txBody>
          <a:bodyPr vert="horz" lIns="0" tIns="0" rIns="91440" bIns="45720" rtlCol="0">
            <a:noAutofit/>
          </a:bodyPr>
          <a:lstStyle>
            <a:lvl1pPr marL="0" indent="0" algn="l" defTabSz="914400" rtl="0" eaLnBrk="1" latinLnBrk="0" hangingPunct="1">
              <a:lnSpc>
                <a:spcPct val="90000"/>
              </a:lnSpc>
              <a:spcBef>
                <a:spcPts val="0"/>
              </a:spcBef>
              <a:buClr>
                <a:schemeClr val="accent1"/>
              </a:buClr>
              <a:buFont typeface="Arial" pitchFamily="34" charset="0"/>
              <a:buNone/>
              <a:defRPr sz="2400" kern="1200" spc="-50" baseline="0">
                <a:solidFill>
                  <a:schemeClr val="bg1"/>
                </a:solidFill>
                <a:latin typeface="+mn-lt"/>
                <a:ea typeface="+mn-ea"/>
                <a:cs typeface="+mn-cs"/>
              </a:defRPr>
            </a:lvl1pPr>
            <a:lvl2pPr marL="457200" indent="0" algn="ctr" defTabSz="914400" rtl="0" eaLnBrk="1" latinLnBrk="0" hangingPunct="1">
              <a:spcBef>
                <a:spcPct val="20000"/>
              </a:spcBef>
              <a:buClr>
                <a:srgbClr val="605F62"/>
              </a:buClr>
              <a:buFont typeface="Symbol" pitchFamily="18" charset="2"/>
              <a:buNone/>
              <a:defRPr sz="1850" kern="1200" spc="-50" baseline="0">
                <a:solidFill>
                  <a:schemeClr val="tx1">
                    <a:tint val="75000"/>
                  </a:schemeClr>
                </a:solidFill>
                <a:latin typeface="+mn-lt"/>
                <a:ea typeface="+mn-ea"/>
                <a:cs typeface="+mn-cs"/>
              </a:defRPr>
            </a:lvl2pPr>
            <a:lvl3pPr marL="9144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3pPr>
            <a:lvl4pPr marL="13716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4pPr>
            <a:lvl5pPr marL="18288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000" i="1" dirty="0" smtClean="0"/>
              <a:t>Karen </a:t>
            </a:r>
            <a:r>
              <a:rPr lang="en-US" sz="2000" i="1" dirty="0" err="1" smtClean="0"/>
              <a:t>Gutzman</a:t>
            </a:r>
            <a:endParaRPr lang="en-US" sz="2000" i="1" dirty="0" smtClean="0"/>
          </a:p>
          <a:p>
            <a:r>
              <a:rPr lang="en-US" sz="2000" i="1" dirty="0" smtClean="0"/>
              <a:t>Impact and Evaluation Librarian</a:t>
            </a:r>
          </a:p>
          <a:p>
            <a:r>
              <a:rPr lang="en-US" sz="2000" i="1" dirty="0" smtClean="0"/>
              <a:t>Galter </a:t>
            </a:r>
            <a:r>
              <a:rPr lang="en-US" sz="2000" i="1" dirty="0"/>
              <a:t>Health Sciences Library</a:t>
            </a:r>
            <a:br>
              <a:rPr lang="en-US" sz="2000" i="1" dirty="0"/>
            </a:br>
            <a:endParaRPr lang="en-US" sz="2000" dirty="0"/>
          </a:p>
        </p:txBody>
      </p:sp>
    </p:spTree>
    <p:extLst>
      <p:ext uri="{BB962C8B-B14F-4D97-AF65-F5344CB8AC3E}">
        <p14:creationId xmlns:p14="http://schemas.microsoft.com/office/powerpoint/2010/main" val="22996057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21190" b="22303"/>
          <a:stretch/>
        </p:blipFill>
        <p:spPr>
          <a:xfrm>
            <a:off x="-29217" y="990600"/>
            <a:ext cx="4876800" cy="1828800"/>
          </a:xfrm>
          <a:prstGeom prst="rect">
            <a:avLst/>
          </a:prstGeom>
        </p:spPr>
      </p:pic>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533400" y="2743200"/>
            <a:ext cx="8001000" cy="4572001"/>
          </a:xfrm>
        </p:spPr>
        <p:txBody>
          <a:bodyPr/>
          <a:lstStyle/>
          <a:p>
            <a:r>
              <a:rPr lang="en-US" sz="2400" dirty="0" smtClean="0"/>
              <a:t>What is research impact?</a:t>
            </a:r>
          </a:p>
          <a:p>
            <a:r>
              <a:rPr lang="en-US" sz="2400" dirty="0" smtClean="0"/>
              <a:t>What are some strategies for enhancing research impact?</a:t>
            </a:r>
          </a:p>
          <a:p>
            <a:pPr marL="369888" lvl="2" indent="0">
              <a:buNone/>
            </a:pPr>
            <a:r>
              <a:rPr lang="en-US" sz="1950" dirty="0" smtClean="0"/>
              <a:t>Establish Presence</a:t>
            </a:r>
          </a:p>
          <a:p>
            <a:pPr marL="369888" lvl="2" indent="0">
              <a:buNone/>
            </a:pPr>
            <a:r>
              <a:rPr lang="en-US" sz="1950" dirty="0" smtClean="0"/>
              <a:t>Enhance Discovery</a:t>
            </a:r>
          </a:p>
          <a:p>
            <a:pPr marL="369888" lvl="2" indent="0">
              <a:buNone/>
            </a:pPr>
            <a:r>
              <a:rPr lang="en-US" sz="1950" dirty="0" smtClean="0"/>
              <a:t>Increase Dissemination</a:t>
            </a:r>
          </a:p>
          <a:p>
            <a:pPr marL="369888" lvl="2" indent="0">
              <a:buNone/>
            </a:pPr>
            <a:r>
              <a:rPr lang="en-US" sz="1950" dirty="0" smtClean="0"/>
              <a:t>Tell your story</a:t>
            </a:r>
          </a:p>
          <a:p>
            <a:r>
              <a:rPr lang="en-US" sz="2400" dirty="0" smtClean="0"/>
              <a:t>Tell your story: documenting and reporting research impact?</a:t>
            </a:r>
            <a:endParaRPr lang="en-US" sz="2400" dirty="0"/>
          </a:p>
        </p:txBody>
      </p:sp>
    </p:spTree>
    <p:extLst>
      <p:ext uri="{BB962C8B-B14F-4D97-AF65-F5344CB8AC3E}">
        <p14:creationId xmlns:p14="http://schemas.microsoft.com/office/powerpoint/2010/main" val="2291156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 is research </a:t>
            </a:r>
            <a:r>
              <a:rPr lang="en-US" dirty="0" smtClean="0"/>
              <a:t>impact?</a:t>
            </a:r>
            <a:endParaRPr lang="en-US" dirty="0"/>
          </a:p>
        </p:txBody>
      </p:sp>
    </p:spTree>
    <p:extLst>
      <p:ext uri="{BB962C8B-B14F-4D97-AF65-F5344CB8AC3E}">
        <p14:creationId xmlns:p14="http://schemas.microsoft.com/office/powerpoint/2010/main" val="28355320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1159"/>
            <a:ext cx="8229600" cy="769441"/>
          </a:xfrm>
        </p:spPr>
        <p:txBody>
          <a:bodyPr/>
          <a:lstStyle/>
          <a:p>
            <a:r>
              <a:rPr lang="en-US" sz="3200" dirty="0" smtClean="0"/>
              <a:t>What is research impact?</a:t>
            </a:r>
            <a:endParaRPr lang="en-US" sz="3200" dirty="0"/>
          </a:p>
        </p:txBody>
      </p:sp>
      <p:sp>
        <p:nvSpPr>
          <p:cNvPr id="3" name="Content Placeholder 2"/>
          <p:cNvSpPr>
            <a:spLocks noGrp="1"/>
          </p:cNvSpPr>
          <p:nvPr>
            <p:ph sz="half" idx="1"/>
          </p:nvPr>
        </p:nvSpPr>
        <p:spPr>
          <a:xfrm>
            <a:off x="474132" y="1524000"/>
            <a:ext cx="8229600" cy="1371600"/>
          </a:xfrm>
        </p:spPr>
        <p:style>
          <a:lnRef idx="1">
            <a:schemeClr val="dk1"/>
          </a:lnRef>
          <a:fillRef idx="2">
            <a:schemeClr val="dk1"/>
          </a:fillRef>
          <a:effectRef idx="1">
            <a:schemeClr val="dk1"/>
          </a:effectRef>
          <a:fontRef idx="minor">
            <a:schemeClr val="dk1"/>
          </a:fontRef>
        </p:style>
        <p:txBody>
          <a:bodyPr/>
          <a:lstStyle/>
          <a:p>
            <a:pPr marL="182880" indent="0">
              <a:spcAft>
                <a:spcPts val="500"/>
              </a:spcAft>
              <a:buNone/>
            </a:pPr>
            <a:r>
              <a:rPr lang="en-US" sz="1800" b="1" dirty="0" smtClean="0">
                <a:solidFill>
                  <a:schemeClr val="accent1">
                    <a:lumMod val="75000"/>
                  </a:schemeClr>
                </a:solidFill>
              </a:rPr>
              <a:t>A Definition </a:t>
            </a:r>
            <a:r>
              <a:rPr lang="en-US" sz="1800" b="1" dirty="0">
                <a:solidFill>
                  <a:schemeClr val="accent1">
                    <a:lumMod val="75000"/>
                  </a:schemeClr>
                </a:solidFill>
              </a:rPr>
              <a:t>of Research Impact </a:t>
            </a:r>
          </a:p>
          <a:p>
            <a:pPr marL="466344" indent="0">
              <a:spcAft>
                <a:spcPts val="500"/>
              </a:spcAft>
              <a:buNone/>
            </a:pPr>
            <a:r>
              <a:rPr lang="en-US" sz="1800" dirty="0" smtClean="0">
                <a:solidFill>
                  <a:schemeClr val="accent1">
                    <a:lumMod val="75000"/>
                  </a:schemeClr>
                </a:solidFill>
              </a:rPr>
              <a:t>Research </a:t>
            </a:r>
            <a:r>
              <a:rPr lang="en-US" sz="1800" dirty="0">
                <a:solidFill>
                  <a:schemeClr val="accent1">
                    <a:lumMod val="75000"/>
                  </a:schemeClr>
                </a:solidFill>
              </a:rPr>
              <a:t>impact is the demonstrable contribution that research makes to the economy, society, culture, national security, public policy or services, health, the environment, or quality of life, beyond contributions to academia. </a:t>
            </a:r>
          </a:p>
        </p:txBody>
      </p:sp>
      <p:sp>
        <p:nvSpPr>
          <p:cNvPr id="6" name="Content Placeholder 2"/>
          <p:cNvSpPr txBox="1">
            <a:spLocks/>
          </p:cNvSpPr>
          <p:nvPr/>
        </p:nvSpPr>
        <p:spPr bwMode="auto">
          <a:xfrm>
            <a:off x="457200" y="3581400"/>
            <a:ext cx="8229600" cy="2067580"/>
          </a:xfrm>
          <a:prstGeom prst="rect">
            <a:avLst/>
          </a:prstGeom>
          <a:ln/>
          <a:extLst>
            <a:ext uri="{FAA26D3D-D897-4be2-8F04-BA451C77F1D7}">
              <ma14:placeholderFlag xmlns="" xmlns:ma14="http://schemas.microsoft.com/office/mac/drawingml/2011/main" val="1"/>
            </a:ext>
          </a:extLst>
        </p:spPr>
        <p:style>
          <a:lnRef idx="1">
            <a:schemeClr val="dk1"/>
          </a:lnRef>
          <a:fillRef idx="2">
            <a:schemeClr val="dk1"/>
          </a:fillRef>
          <a:effectRef idx="1">
            <a:schemeClr val="dk1"/>
          </a:effectRef>
          <a:fontRef idx="minor">
            <a:schemeClr val="dk1"/>
          </a:fontRef>
        </p:style>
        <p:txBody>
          <a:bodyPr vert="horz" wrap="square" lIns="0" tIns="0" rIns="0" bIns="0" numCol="1" anchor="t" anchorCtr="0" compatLnSpc="1">
            <a:prstTxWarp prst="textNoShape">
              <a:avLst/>
            </a:prstTxWarp>
          </a:bodyPr>
          <a:lstStyle>
            <a:lvl1pPr marL="342900" indent="-342900" algn="l" defTabSz="457200" rtl="0" eaLnBrk="0" fontAlgn="base" hangingPunct="0">
              <a:lnSpc>
                <a:spcPct val="100000"/>
              </a:lnSpc>
              <a:spcBef>
                <a:spcPts val="0"/>
              </a:spcBef>
              <a:spcAft>
                <a:spcPts val="1100"/>
              </a:spcAft>
              <a:buFont typeface="Arial" charset="0"/>
              <a:defRPr sz="2800" kern="1200">
                <a:solidFill>
                  <a:srgbClr val="6E055C"/>
                </a:solidFill>
                <a:latin typeface="Arial"/>
                <a:ea typeface="ＭＳ Ｐゴシック" charset="0"/>
                <a:cs typeface="Arial"/>
              </a:defRPr>
            </a:lvl1pPr>
            <a:lvl2pPr marL="115888" indent="-115888" algn="l" defTabSz="457200" rtl="0" eaLnBrk="0" fontAlgn="base" hangingPunct="0">
              <a:lnSpc>
                <a:spcPts val="2200"/>
              </a:lnSpc>
              <a:spcBef>
                <a:spcPct val="0"/>
              </a:spcBef>
              <a:spcAft>
                <a:spcPts val="600"/>
              </a:spcAft>
              <a:buFont typeface="Arial" charset="0"/>
              <a:buChar char="•"/>
              <a:defRPr sz="2000" kern="1200">
                <a:solidFill>
                  <a:srgbClr val="545454"/>
                </a:solidFill>
                <a:latin typeface="Arial"/>
                <a:ea typeface="Arial" charset="0"/>
                <a:cs typeface="Arial"/>
              </a:defRPr>
            </a:lvl2pPr>
            <a:lvl3pPr marL="230188" indent="-114300" algn="l" defTabSz="457200" rtl="0" eaLnBrk="0" fontAlgn="base" hangingPunct="0">
              <a:lnSpc>
                <a:spcPts val="2200"/>
              </a:lnSpc>
              <a:spcBef>
                <a:spcPct val="0"/>
              </a:spcBef>
              <a:spcAft>
                <a:spcPts val="600"/>
              </a:spcAft>
              <a:buFont typeface="Lucida Grande" charset="0"/>
              <a:buChar char="-"/>
              <a:defRPr sz="1600" kern="1200">
                <a:solidFill>
                  <a:srgbClr val="545454"/>
                </a:solidFill>
                <a:latin typeface="Arial"/>
                <a:ea typeface="Arial" charset="0"/>
                <a:cs typeface="Arial"/>
              </a:defRPr>
            </a:lvl3pPr>
            <a:lvl4pPr marL="346075" indent="-115888" algn="l" defTabSz="457200" rtl="0" eaLnBrk="0" fontAlgn="base" hangingPunct="0">
              <a:lnSpc>
                <a:spcPts val="2200"/>
              </a:lnSpc>
              <a:spcBef>
                <a:spcPct val="0"/>
              </a:spcBef>
              <a:spcAft>
                <a:spcPts val="600"/>
              </a:spcAft>
              <a:buFont typeface="Arial" charset="0"/>
              <a:buChar char="•"/>
              <a:defRPr sz="1600" kern="1200">
                <a:solidFill>
                  <a:srgbClr val="545454"/>
                </a:solidFill>
                <a:latin typeface="Arial"/>
                <a:ea typeface="Arial" charset="0"/>
                <a:cs typeface="Arial"/>
              </a:defRPr>
            </a:lvl4pPr>
            <a:lvl5pPr marL="454025" indent="-107950" algn="l" defTabSz="457200" rtl="0" eaLnBrk="0" fontAlgn="base" hangingPunct="0">
              <a:lnSpc>
                <a:spcPts val="2200"/>
              </a:lnSpc>
              <a:spcBef>
                <a:spcPct val="0"/>
              </a:spcBef>
              <a:spcAft>
                <a:spcPts val="600"/>
              </a:spcAft>
              <a:buFont typeface="Lucida Grande" charset="0"/>
              <a:buChar char="-"/>
              <a:defRPr sz="1600" kern="1200">
                <a:solidFill>
                  <a:srgbClr val="545454"/>
                </a:solidFill>
                <a:latin typeface="Arial"/>
                <a:ea typeface="Arial" charset="0"/>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438912">
              <a:spcBef>
                <a:spcPts val="600"/>
              </a:spcBef>
              <a:spcAft>
                <a:spcPts val="600"/>
              </a:spcAft>
            </a:pPr>
            <a:r>
              <a:rPr lang="en-US" sz="1500" b="1" i="1" dirty="0" smtClean="0">
                <a:solidFill>
                  <a:srgbClr val="493568"/>
                </a:solidFill>
              </a:rPr>
              <a:t>Academic impact</a:t>
            </a:r>
            <a:r>
              <a:rPr lang="en-US" sz="1500" i="1" dirty="0" smtClean="0">
                <a:solidFill>
                  <a:srgbClr val="493568"/>
                </a:solidFill>
              </a:rPr>
              <a:t/>
            </a:r>
            <a:br>
              <a:rPr lang="en-US" sz="1500" i="1" dirty="0" smtClean="0">
                <a:solidFill>
                  <a:srgbClr val="493568"/>
                </a:solidFill>
              </a:rPr>
            </a:br>
            <a:r>
              <a:rPr lang="en-US" sz="1500" i="1" dirty="0" smtClean="0">
                <a:solidFill>
                  <a:srgbClr val="493568"/>
                </a:solidFill>
              </a:rPr>
              <a:t>The demonstrable contribution that excellent research makes to academic advances, across and within disciplines, including significant advances in understanding, methods, theory and application.</a:t>
            </a:r>
          </a:p>
          <a:p>
            <a:pPr marL="438912">
              <a:spcBef>
                <a:spcPts val="600"/>
              </a:spcBef>
              <a:spcAft>
                <a:spcPts val="600"/>
              </a:spcAft>
            </a:pPr>
            <a:r>
              <a:rPr lang="en-US" sz="1500" b="1" i="1" dirty="0" smtClean="0">
                <a:solidFill>
                  <a:srgbClr val="493568"/>
                </a:solidFill>
              </a:rPr>
              <a:t>Economic and societal impacts</a:t>
            </a:r>
            <a:r>
              <a:rPr lang="en-US" sz="1500" i="1" dirty="0" smtClean="0">
                <a:solidFill>
                  <a:srgbClr val="493568"/>
                </a:solidFill>
              </a:rPr>
              <a:t/>
            </a:r>
            <a:br>
              <a:rPr lang="en-US" sz="1500" i="1" dirty="0" smtClean="0">
                <a:solidFill>
                  <a:srgbClr val="493568"/>
                </a:solidFill>
              </a:rPr>
            </a:br>
            <a:r>
              <a:rPr lang="en-US" sz="1500" i="1" dirty="0" smtClean="0">
                <a:solidFill>
                  <a:srgbClr val="493568"/>
                </a:solidFill>
              </a:rPr>
              <a:t>The demonstrable contribution that excellent research makes to society and the economy. Economic and societal impacts embrace all the extremely diverse ways in which research-related knowledge and skills benefit individuals, organizations and nations</a:t>
            </a:r>
          </a:p>
        </p:txBody>
      </p:sp>
      <p:sp>
        <p:nvSpPr>
          <p:cNvPr id="7" name="TextBox 6"/>
          <p:cNvSpPr txBox="1"/>
          <p:nvPr/>
        </p:nvSpPr>
        <p:spPr>
          <a:xfrm>
            <a:off x="1981199" y="2895600"/>
            <a:ext cx="6722533" cy="461665"/>
          </a:xfrm>
          <a:prstGeom prst="rect">
            <a:avLst/>
          </a:prstGeom>
          <a:noFill/>
        </p:spPr>
        <p:txBody>
          <a:bodyPr wrap="square" rtlCol="0">
            <a:spAutoFit/>
          </a:bodyPr>
          <a:lstStyle/>
          <a:p>
            <a:pPr algn="r"/>
            <a:r>
              <a:rPr lang="en-US" sz="1200" b="1" dirty="0" smtClean="0"/>
              <a:t>Research Impact Principles and Framework, </a:t>
            </a:r>
            <a:r>
              <a:rPr lang="en-US" sz="1200" dirty="0" smtClean="0"/>
              <a:t>Australian Research Council</a:t>
            </a:r>
            <a:endParaRPr lang="en-US" sz="1200" dirty="0"/>
          </a:p>
          <a:p>
            <a:pPr algn="r"/>
            <a:r>
              <a:rPr lang="en-US" sz="1200" dirty="0" smtClean="0"/>
              <a:t>http://www.arc.gov.au/general/impact.htm </a:t>
            </a:r>
            <a:endParaRPr lang="en-US" sz="1200" dirty="0"/>
          </a:p>
        </p:txBody>
      </p:sp>
      <p:sp>
        <p:nvSpPr>
          <p:cNvPr id="8" name="TextBox 7"/>
          <p:cNvSpPr txBox="1"/>
          <p:nvPr/>
        </p:nvSpPr>
        <p:spPr>
          <a:xfrm>
            <a:off x="1888067" y="5648980"/>
            <a:ext cx="6722533" cy="461665"/>
          </a:xfrm>
          <a:prstGeom prst="rect">
            <a:avLst/>
          </a:prstGeom>
          <a:noFill/>
        </p:spPr>
        <p:txBody>
          <a:bodyPr wrap="square" rtlCol="0">
            <a:spAutoFit/>
          </a:bodyPr>
          <a:lstStyle/>
          <a:p>
            <a:pPr algn="r"/>
            <a:r>
              <a:rPr lang="en-US" sz="1200" b="1" dirty="0" smtClean="0"/>
              <a:t>Pathways to Impacts, </a:t>
            </a:r>
            <a:r>
              <a:rPr lang="en-US" sz="1200" dirty="0" smtClean="0"/>
              <a:t>Research Councils UK</a:t>
            </a:r>
            <a:endParaRPr lang="en-US" sz="1200" dirty="0"/>
          </a:p>
          <a:p>
            <a:pPr algn="r"/>
            <a:r>
              <a:rPr lang="en-US" sz="1200" dirty="0" smtClean="0"/>
              <a:t>http://</a:t>
            </a:r>
            <a:r>
              <a:rPr lang="en-US" sz="1200" dirty="0" err="1" smtClean="0"/>
              <a:t>www.rcuk.ac.uk</a:t>
            </a:r>
            <a:r>
              <a:rPr lang="en-US" sz="1200" dirty="0" smtClean="0"/>
              <a:t>/</a:t>
            </a:r>
            <a:r>
              <a:rPr lang="en-US" sz="1200" dirty="0" err="1" smtClean="0"/>
              <a:t>ke</a:t>
            </a:r>
            <a:r>
              <a:rPr lang="en-US" sz="1200" dirty="0" smtClean="0"/>
              <a:t>/impacts/</a:t>
            </a:r>
            <a:endParaRPr lang="en-US" sz="1200" dirty="0"/>
          </a:p>
        </p:txBody>
      </p:sp>
    </p:spTree>
    <p:extLst>
      <p:ext uri="{BB962C8B-B14F-4D97-AF65-F5344CB8AC3E}">
        <p14:creationId xmlns:p14="http://schemas.microsoft.com/office/powerpoint/2010/main" val="3245175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do we need to think about research impact?</a:t>
            </a:r>
            <a:endParaRPr lang="en-US" dirty="0"/>
          </a:p>
        </p:txBody>
      </p:sp>
      <p:sp>
        <p:nvSpPr>
          <p:cNvPr id="3" name="Content Placeholder 2"/>
          <p:cNvSpPr>
            <a:spLocks noGrp="1"/>
          </p:cNvSpPr>
          <p:nvPr>
            <p:ph sz="half" idx="1"/>
          </p:nvPr>
        </p:nvSpPr>
        <p:spPr>
          <a:xfrm>
            <a:off x="457200" y="1738354"/>
            <a:ext cx="4038600" cy="4718304"/>
          </a:xfrm>
        </p:spPr>
        <p:txBody>
          <a:bodyPr>
            <a:normAutofit fontScale="77500" lnSpcReduction="20000"/>
          </a:bodyPr>
          <a:lstStyle/>
          <a:p>
            <a:r>
              <a:rPr lang="en-US" dirty="0"/>
              <a:t>Quantify and document research impact</a:t>
            </a:r>
          </a:p>
          <a:p>
            <a:r>
              <a:rPr lang="en-US" dirty="0"/>
              <a:t>Justify future requests for funding</a:t>
            </a:r>
          </a:p>
          <a:p>
            <a:r>
              <a:rPr lang="en-US" dirty="0"/>
              <a:t>Quantify return on research investment</a:t>
            </a:r>
          </a:p>
          <a:p>
            <a:r>
              <a:rPr lang="en-US" dirty="0"/>
              <a:t>Discover how research findings are being </a:t>
            </a:r>
            <a:r>
              <a:rPr lang="en-US" dirty="0" smtClean="0"/>
              <a:t>used</a:t>
            </a:r>
            <a:endParaRPr lang="en-US" dirty="0"/>
          </a:p>
          <a:p>
            <a:r>
              <a:rPr lang="en-US" dirty="0"/>
              <a:t>Identify similar research projects</a:t>
            </a:r>
          </a:p>
          <a:p>
            <a:r>
              <a:rPr lang="en-US" dirty="0"/>
              <a:t>Identify possible collaborators</a:t>
            </a:r>
          </a:p>
          <a:p>
            <a:r>
              <a:rPr lang="en-US" dirty="0"/>
              <a:t>Determine if research findings are duplicated, confirmed, corrected, improved or </a:t>
            </a:r>
            <a:r>
              <a:rPr lang="en-US" dirty="0" smtClean="0"/>
              <a:t>repudiated</a:t>
            </a:r>
            <a:endParaRPr lang="en-US" dirty="0"/>
          </a:p>
        </p:txBody>
      </p:sp>
      <p:sp>
        <p:nvSpPr>
          <p:cNvPr id="4" name="Content Placeholder 3"/>
          <p:cNvSpPr>
            <a:spLocks noGrp="1"/>
          </p:cNvSpPr>
          <p:nvPr>
            <p:ph sz="half" idx="2"/>
          </p:nvPr>
        </p:nvSpPr>
        <p:spPr>
          <a:xfrm>
            <a:off x="4572000" y="1738354"/>
            <a:ext cx="4038600" cy="4718304"/>
          </a:xfrm>
        </p:spPr>
        <p:txBody>
          <a:bodyPr>
            <a:normAutofit fontScale="77500" lnSpcReduction="20000"/>
          </a:bodyPr>
          <a:lstStyle/>
          <a:p>
            <a:r>
              <a:rPr lang="en-US" dirty="0"/>
              <a:t>Determine if research findings were extended (different human populations, different animal models/species, etc.)</a:t>
            </a:r>
          </a:p>
          <a:p>
            <a:r>
              <a:rPr lang="en-US" dirty="0"/>
              <a:t>Confirm that research findings were properly attributed/credited</a:t>
            </a:r>
          </a:p>
          <a:p>
            <a:r>
              <a:rPr lang="en-US" dirty="0"/>
              <a:t>Demonstrate that research findings are resulting in meaningful health outcomes</a:t>
            </a:r>
          </a:p>
          <a:p>
            <a:r>
              <a:rPr lang="en-US" dirty="0"/>
              <a:t>Discover community benefit as a result of research findings</a:t>
            </a:r>
          </a:p>
          <a:p>
            <a:r>
              <a:rPr lang="en-US" dirty="0"/>
              <a:t>Progress reports</a:t>
            </a:r>
          </a:p>
          <a:p>
            <a:r>
              <a:rPr lang="en-US" dirty="0"/>
              <a:t>Tenure</a:t>
            </a:r>
          </a:p>
          <a:p>
            <a:r>
              <a:rPr lang="en-US" dirty="0"/>
              <a:t>Promotion dossiers</a:t>
            </a:r>
          </a:p>
          <a:p>
            <a:endParaRPr lang="en-US" dirty="0"/>
          </a:p>
        </p:txBody>
      </p:sp>
      <p:sp>
        <p:nvSpPr>
          <p:cNvPr id="5" name="TextBox 4"/>
          <p:cNvSpPr txBox="1"/>
          <p:nvPr/>
        </p:nvSpPr>
        <p:spPr>
          <a:xfrm>
            <a:off x="3505200" y="6400800"/>
            <a:ext cx="5562600" cy="307777"/>
          </a:xfrm>
          <a:prstGeom prst="rect">
            <a:avLst/>
          </a:prstGeom>
          <a:noFill/>
        </p:spPr>
        <p:txBody>
          <a:bodyPr wrap="square" rtlCol="0">
            <a:spAutoFit/>
          </a:bodyPr>
          <a:lstStyle/>
          <a:p>
            <a:pPr algn="r"/>
            <a:r>
              <a:rPr lang="en-US" sz="1400" dirty="0" smtClean="0">
                <a:hlinkClick r:id="rId2"/>
              </a:rPr>
              <a:t>https://becker.wustl.edu/impact-assessment/model</a:t>
            </a:r>
            <a:r>
              <a:rPr lang="en-US" sz="1400" dirty="0" smtClean="0"/>
              <a:t> </a:t>
            </a:r>
            <a:endParaRPr lang="en-US" sz="1400" dirty="0"/>
          </a:p>
        </p:txBody>
      </p:sp>
    </p:spTree>
    <p:extLst>
      <p:ext uri="{BB962C8B-B14F-4D97-AF65-F5344CB8AC3E}">
        <p14:creationId xmlns:p14="http://schemas.microsoft.com/office/powerpoint/2010/main" val="598114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do we need to think about research impact?</a:t>
            </a:r>
            <a:endParaRPr lang="en-US" dirty="0"/>
          </a:p>
        </p:txBody>
      </p:sp>
      <p:sp>
        <p:nvSpPr>
          <p:cNvPr id="3" name="Content Placeholder 2"/>
          <p:cNvSpPr>
            <a:spLocks noGrp="1"/>
          </p:cNvSpPr>
          <p:nvPr>
            <p:ph sz="half" idx="1"/>
          </p:nvPr>
        </p:nvSpPr>
        <p:spPr>
          <a:xfrm>
            <a:off x="457200" y="1738354"/>
            <a:ext cx="4038600" cy="4718304"/>
          </a:xfrm>
        </p:spPr>
        <p:txBody>
          <a:bodyPr>
            <a:normAutofit fontScale="77500" lnSpcReduction="20000"/>
          </a:bodyPr>
          <a:lstStyle/>
          <a:p>
            <a:r>
              <a:rPr lang="en-US" dirty="0"/>
              <a:t>Quantify and document research impact</a:t>
            </a:r>
          </a:p>
          <a:p>
            <a:r>
              <a:rPr lang="en-US" dirty="0"/>
              <a:t>Justify future requests for funding</a:t>
            </a:r>
          </a:p>
          <a:p>
            <a:r>
              <a:rPr lang="en-US" dirty="0"/>
              <a:t>Quantify return on research investment</a:t>
            </a:r>
          </a:p>
          <a:p>
            <a:r>
              <a:rPr lang="en-US" dirty="0"/>
              <a:t>Discover how research findings are being </a:t>
            </a:r>
            <a:r>
              <a:rPr lang="en-US" dirty="0" smtClean="0"/>
              <a:t>used</a:t>
            </a:r>
            <a:endParaRPr lang="en-US" dirty="0"/>
          </a:p>
          <a:p>
            <a:r>
              <a:rPr lang="en-US" dirty="0"/>
              <a:t>Identify similar research projects</a:t>
            </a:r>
          </a:p>
          <a:p>
            <a:r>
              <a:rPr lang="en-US" dirty="0"/>
              <a:t>Identify possible collaborators</a:t>
            </a:r>
          </a:p>
          <a:p>
            <a:r>
              <a:rPr lang="en-US" dirty="0"/>
              <a:t>Determine if research findings are duplicated, confirmed, corrected, improved or </a:t>
            </a:r>
            <a:r>
              <a:rPr lang="en-US" dirty="0" smtClean="0"/>
              <a:t>repudiated</a:t>
            </a:r>
            <a:endParaRPr lang="en-US" dirty="0"/>
          </a:p>
        </p:txBody>
      </p:sp>
      <p:sp>
        <p:nvSpPr>
          <p:cNvPr id="4" name="Content Placeholder 3"/>
          <p:cNvSpPr>
            <a:spLocks noGrp="1"/>
          </p:cNvSpPr>
          <p:nvPr>
            <p:ph sz="half" idx="2"/>
          </p:nvPr>
        </p:nvSpPr>
        <p:spPr>
          <a:xfrm>
            <a:off x="4572000" y="1738354"/>
            <a:ext cx="4038600" cy="4718304"/>
          </a:xfrm>
        </p:spPr>
        <p:txBody>
          <a:bodyPr>
            <a:normAutofit fontScale="77500" lnSpcReduction="20000"/>
          </a:bodyPr>
          <a:lstStyle/>
          <a:p>
            <a:r>
              <a:rPr lang="en-US" dirty="0"/>
              <a:t>Determine if research findings were extended (different human populations, different animal models/species, etc.)</a:t>
            </a:r>
          </a:p>
          <a:p>
            <a:r>
              <a:rPr lang="en-US" dirty="0"/>
              <a:t>Confirm that research findings were properly attributed/credited</a:t>
            </a:r>
          </a:p>
          <a:p>
            <a:r>
              <a:rPr lang="en-US" dirty="0"/>
              <a:t>Demonstrate that research findings are resulting in meaningful health outcomes</a:t>
            </a:r>
          </a:p>
          <a:p>
            <a:r>
              <a:rPr lang="en-US" dirty="0"/>
              <a:t>Discover community benefit as a result of research findings</a:t>
            </a:r>
          </a:p>
          <a:p>
            <a:r>
              <a:rPr lang="en-US" dirty="0"/>
              <a:t>Progress reports</a:t>
            </a:r>
          </a:p>
          <a:p>
            <a:r>
              <a:rPr lang="en-US" dirty="0"/>
              <a:t>Tenure</a:t>
            </a:r>
          </a:p>
          <a:p>
            <a:r>
              <a:rPr lang="en-US" dirty="0"/>
              <a:t>Promotion dossiers</a:t>
            </a:r>
          </a:p>
          <a:p>
            <a:endParaRPr lang="en-US" dirty="0"/>
          </a:p>
        </p:txBody>
      </p:sp>
      <p:sp>
        <p:nvSpPr>
          <p:cNvPr id="5" name="TextBox 4"/>
          <p:cNvSpPr txBox="1"/>
          <p:nvPr/>
        </p:nvSpPr>
        <p:spPr>
          <a:xfrm>
            <a:off x="3505200" y="6400800"/>
            <a:ext cx="5562600" cy="307777"/>
          </a:xfrm>
          <a:prstGeom prst="rect">
            <a:avLst/>
          </a:prstGeom>
          <a:noFill/>
        </p:spPr>
        <p:txBody>
          <a:bodyPr wrap="square" rtlCol="0">
            <a:spAutoFit/>
          </a:bodyPr>
          <a:lstStyle/>
          <a:p>
            <a:pPr algn="r"/>
            <a:r>
              <a:rPr lang="en-US" sz="1400" dirty="0" smtClean="0">
                <a:hlinkClick r:id="rId2"/>
              </a:rPr>
              <a:t>https://becker.wustl.edu/impact-assessment/model</a:t>
            </a:r>
            <a:r>
              <a:rPr lang="en-US" sz="1400" dirty="0" smtClean="0"/>
              <a:t> </a:t>
            </a:r>
            <a:endParaRPr lang="en-US" sz="1400" dirty="0"/>
          </a:p>
        </p:txBody>
      </p:sp>
      <p:sp>
        <p:nvSpPr>
          <p:cNvPr id="6" name="Rectangle 5"/>
          <p:cNvSpPr/>
          <p:nvPr/>
        </p:nvSpPr>
        <p:spPr>
          <a:xfrm>
            <a:off x="304800" y="2286000"/>
            <a:ext cx="4153546" cy="6096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458346" y="5133187"/>
            <a:ext cx="4076054" cy="42941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04800" y="3519093"/>
            <a:ext cx="4153546" cy="595707"/>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76057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600200"/>
            <a:ext cx="9144000" cy="19812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1" name="Content Placeholder 2"/>
          <p:cNvSpPr txBox="1">
            <a:spLocks/>
          </p:cNvSpPr>
          <p:nvPr/>
        </p:nvSpPr>
        <p:spPr bwMode="auto">
          <a:xfrm>
            <a:off x="4481513" y="3784600"/>
            <a:ext cx="4891087" cy="307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1313" indent="-341313" defTabSz="912813" eaLnBrk="0" hangingPunct="0">
              <a:defRPr sz="2400">
                <a:solidFill>
                  <a:schemeClr val="tx1"/>
                </a:solidFill>
                <a:latin typeface="Arial" charset="0"/>
                <a:ea typeface="ＭＳ Ｐゴシック" charset="0"/>
                <a:cs typeface="ＭＳ Ｐゴシック" charset="0"/>
              </a:defRPr>
            </a:lvl1pPr>
            <a:lvl2pPr marL="742950" indent="-285750" defTabSz="912813" eaLnBrk="0" hangingPunct="0">
              <a:defRPr sz="2400">
                <a:solidFill>
                  <a:schemeClr val="tx1"/>
                </a:solidFill>
                <a:latin typeface="Arial" charset="0"/>
                <a:ea typeface="ＭＳ Ｐゴシック" charset="0"/>
              </a:defRPr>
            </a:lvl2pPr>
            <a:lvl3pPr marL="1143000" indent="-228600" defTabSz="912813" eaLnBrk="0" hangingPunct="0">
              <a:defRPr sz="2400">
                <a:solidFill>
                  <a:schemeClr val="tx1"/>
                </a:solidFill>
                <a:latin typeface="Arial" charset="0"/>
                <a:ea typeface="ＭＳ Ｐゴシック" charset="0"/>
              </a:defRPr>
            </a:lvl3pPr>
            <a:lvl4pPr marL="1600200" indent="-228600" defTabSz="912813" eaLnBrk="0" hangingPunct="0">
              <a:defRPr sz="2400">
                <a:solidFill>
                  <a:schemeClr val="tx1"/>
                </a:solidFill>
                <a:latin typeface="Arial" charset="0"/>
                <a:ea typeface="ＭＳ Ｐゴシック" charset="0"/>
              </a:defRPr>
            </a:lvl4pPr>
            <a:lvl5pPr marL="2057400" indent="-228600" defTabSz="912813"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Arial" charset="0"/>
              <a:buChar char="•"/>
            </a:pPr>
            <a:r>
              <a:rPr lang="en-US" sz="1800" dirty="0">
                <a:solidFill>
                  <a:schemeClr val="accent1">
                    <a:lumMod val="75000"/>
                  </a:schemeClr>
                </a:solidFill>
                <a:latin typeface="Calibri" charset="0"/>
              </a:rPr>
              <a:t>Measurement instruments</a:t>
            </a:r>
          </a:p>
          <a:p>
            <a:pPr eaLnBrk="1" hangingPunct="1">
              <a:buFont typeface="Arial" charset="0"/>
              <a:buChar char="•"/>
            </a:pPr>
            <a:r>
              <a:rPr lang="en-US" sz="1800" dirty="0">
                <a:solidFill>
                  <a:schemeClr val="accent1">
                    <a:lumMod val="75000"/>
                  </a:schemeClr>
                </a:solidFill>
                <a:latin typeface="Calibri" charset="0"/>
              </a:rPr>
              <a:t>Continuing education materials</a:t>
            </a:r>
          </a:p>
          <a:p>
            <a:pPr eaLnBrk="1" hangingPunct="1">
              <a:buFont typeface="Arial" charset="0"/>
              <a:buChar char="•"/>
            </a:pPr>
            <a:r>
              <a:rPr lang="en-US" sz="1800" dirty="0">
                <a:solidFill>
                  <a:schemeClr val="accent1">
                    <a:lumMod val="75000"/>
                  </a:schemeClr>
                </a:solidFill>
                <a:latin typeface="Calibri" charset="0"/>
              </a:rPr>
              <a:t>Quality measure </a:t>
            </a:r>
            <a:r>
              <a:rPr lang="en-US" sz="1800" dirty="0" smtClean="0">
                <a:solidFill>
                  <a:schemeClr val="accent1">
                    <a:lumMod val="75000"/>
                  </a:schemeClr>
                </a:solidFill>
                <a:latin typeface="Calibri" charset="0"/>
              </a:rPr>
              <a:t>guidelines</a:t>
            </a:r>
          </a:p>
          <a:p>
            <a:pPr eaLnBrk="1" hangingPunct="1">
              <a:buFont typeface="Arial" charset="0"/>
              <a:buChar char="•"/>
            </a:pPr>
            <a:r>
              <a:rPr lang="en-US" sz="1800" dirty="0" smtClean="0">
                <a:solidFill>
                  <a:schemeClr val="accent1">
                    <a:lumMod val="75000"/>
                  </a:schemeClr>
                </a:solidFill>
                <a:latin typeface="Calibri" charset="0"/>
              </a:rPr>
              <a:t>Cost</a:t>
            </a:r>
            <a:r>
              <a:rPr lang="en-US" sz="1800" dirty="0">
                <a:solidFill>
                  <a:schemeClr val="accent1">
                    <a:lumMod val="75000"/>
                  </a:schemeClr>
                </a:solidFill>
                <a:latin typeface="Calibri" charset="0"/>
              </a:rPr>
              <a:t>-effective intervention</a:t>
            </a:r>
          </a:p>
          <a:p>
            <a:pPr eaLnBrk="1" hangingPunct="1">
              <a:buFont typeface="Arial" charset="0"/>
              <a:buChar char="•"/>
            </a:pPr>
            <a:r>
              <a:rPr lang="en-US" sz="1800" dirty="0">
                <a:solidFill>
                  <a:schemeClr val="accent1">
                    <a:lumMod val="75000"/>
                  </a:schemeClr>
                </a:solidFill>
                <a:latin typeface="Calibri" charset="0"/>
              </a:rPr>
              <a:t>Consensus development conferences </a:t>
            </a:r>
          </a:p>
          <a:p>
            <a:pPr eaLnBrk="1" hangingPunct="1">
              <a:buFont typeface="Arial" charset="0"/>
              <a:buChar char="•"/>
            </a:pPr>
            <a:r>
              <a:rPr lang="en-US" sz="1800" dirty="0">
                <a:solidFill>
                  <a:schemeClr val="accent1">
                    <a:lumMod val="75000"/>
                  </a:schemeClr>
                </a:solidFill>
                <a:latin typeface="Calibri" charset="0"/>
              </a:rPr>
              <a:t>American Medical Association Current Procedural Terminology (CPT) codes</a:t>
            </a:r>
          </a:p>
          <a:p>
            <a:pPr eaLnBrk="1" hangingPunct="1">
              <a:buFont typeface="Arial" charset="0"/>
              <a:buChar char="•"/>
            </a:pPr>
            <a:r>
              <a:rPr lang="en-US" sz="1800" dirty="0">
                <a:solidFill>
                  <a:schemeClr val="accent1">
                    <a:lumMod val="75000"/>
                  </a:schemeClr>
                </a:solidFill>
                <a:latin typeface="Calibri" charset="0"/>
              </a:rPr>
              <a:t>Change in delivery of healthcare services</a:t>
            </a:r>
          </a:p>
          <a:p>
            <a:pPr eaLnBrk="1" hangingPunct="1">
              <a:buFont typeface="Arial" charset="0"/>
              <a:buChar char="•"/>
            </a:pPr>
            <a:r>
              <a:rPr lang="en-US" sz="1800" dirty="0">
                <a:solidFill>
                  <a:schemeClr val="accent1">
                    <a:lumMod val="75000"/>
                  </a:schemeClr>
                </a:solidFill>
                <a:latin typeface="Calibri" charset="0"/>
              </a:rPr>
              <a:t>Gray literature</a:t>
            </a:r>
          </a:p>
        </p:txBody>
      </p:sp>
      <p:sp>
        <p:nvSpPr>
          <p:cNvPr id="30723" name="Title 1"/>
          <p:cNvSpPr>
            <a:spLocks noGrp="1"/>
          </p:cNvSpPr>
          <p:nvPr>
            <p:ph type="title"/>
          </p:nvPr>
        </p:nvSpPr>
        <p:spPr>
          <a:xfrm>
            <a:off x="990600" y="152401"/>
            <a:ext cx="7862888" cy="1066800"/>
          </a:xfrm>
        </p:spPr>
        <p:txBody>
          <a:bodyPr/>
          <a:lstStyle/>
          <a:p>
            <a:pPr eaLnBrk="1" hangingPunct="1"/>
            <a:r>
              <a:rPr lang="en-US" dirty="0">
                <a:latin typeface="Arial" charset="0"/>
              </a:rPr>
              <a:t>Going beyond </a:t>
            </a:r>
            <a:r>
              <a:rPr lang="en-US" dirty="0" smtClean="0">
                <a:latin typeface="Arial" charset="0"/>
              </a:rPr>
              <a:t>the counts </a:t>
            </a:r>
            <a:r>
              <a:rPr lang="en-US" dirty="0">
                <a:latin typeface="Arial" charset="0"/>
              </a:rPr>
              <a:t>to find evidence of meaningful impact</a:t>
            </a:r>
          </a:p>
        </p:txBody>
      </p:sp>
      <p:pic>
        <p:nvPicPr>
          <p:cNvPr id="3072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5715000" cy="1973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25" name="Content Placeholder 2"/>
          <p:cNvSpPr txBox="1">
            <a:spLocks/>
          </p:cNvSpPr>
          <p:nvPr/>
        </p:nvSpPr>
        <p:spPr bwMode="auto">
          <a:xfrm>
            <a:off x="315913" y="3784600"/>
            <a:ext cx="4332287" cy="307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1313" indent="-341313" defTabSz="912813" eaLnBrk="0" hangingPunct="0">
              <a:defRPr sz="2400">
                <a:solidFill>
                  <a:schemeClr val="tx1"/>
                </a:solidFill>
                <a:latin typeface="Arial" charset="0"/>
                <a:ea typeface="ＭＳ Ｐゴシック" charset="0"/>
                <a:cs typeface="ＭＳ Ｐゴシック" charset="0"/>
              </a:defRPr>
            </a:lvl1pPr>
            <a:lvl2pPr marL="742950" indent="-285750" defTabSz="912813" eaLnBrk="0" hangingPunct="0">
              <a:defRPr sz="2400">
                <a:solidFill>
                  <a:schemeClr val="tx1"/>
                </a:solidFill>
                <a:latin typeface="Arial" charset="0"/>
                <a:ea typeface="ＭＳ Ｐゴシック" charset="0"/>
              </a:defRPr>
            </a:lvl2pPr>
            <a:lvl3pPr marL="1143000" indent="-228600" defTabSz="912813" eaLnBrk="0" hangingPunct="0">
              <a:defRPr sz="2400">
                <a:solidFill>
                  <a:schemeClr val="tx1"/>
                </a:solidFill>
                <a:latin typeface="Arial" charset="0"/>
                <a:ea typeface="ＭＳ Ｐゴシック" charset="0"/>
              </a:defRPr>
            </a:lvl3pPr>
            <a:lvl4pPr marL="1600200" indent="-228600" defTabSz="912813" eaLnBrk="0" hangingPunct="0">
              <a:defRPr sz="2400">
                <a:solidFill>
                  <a:schemeClr val="tx1"/>
                </a:solidFill>
                <a:latin typeface="Arial" charset="0"/>
                <a:ea typeface="ＭＳ Ｐゴシック" charset="0"/>
              </a:defRPr>
            </a:lvl4pPr>
            <a:lvl5pPr marL="2057400" indent="-228600" defTabSz="912813"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Arial" charset="0"/>
              <a:buChar char="•"/>
            </a:pPr>
            <a:r>
              <a:rPr lang="en-US" sz="1800" dirty="0">
                <a:solidFill>
                  <a:schemeClr val="accent1">
                    <a:lumMod val="75000"/>
                  </a:schemeClr>
                </a:solidFill>
                <a:latin typeface="Calibri" charset="0"/>
              </a:rPr>
              <a:t>New experimental methods</a:t>
            </a:r>
            <a:r>
              <a:rPr lang="en-US" sz="1800" dirty="0" smtClean="0">
                <a:solidFill>
                  <a:schemeClr val="accent1">
                    <a:lumMod val="75000"/>
                  </a:schemeClr>
                </a:solidFill>
                <a:latin typeface="Calibri" charset="0"/>
              </a:rPr>
              <a:t>, data models, databases, </a:t>
            </a:r>
            <a:r>
              <a:rPr lang="en-US" sz="1800" dirty="0">
                <a:solidFill>
                  <a:schemeClr val="accent1">
                    <a:lumMod val="75000"/>
                  </a:schemeClr>
                </a:solidFill>
                <a:latin typeface="Calibri" charset="0"/>
              </a:rPr>
              <a:t>or software tools</a:t>
            </a:r>
          </a:p>
          <a:p>
            <a:pPr eaLnBrk="1" hangingPunct="1">
              <a:buFont typeface="Arial" charset="0"/>
              <a:buChar char="•"/>
            </a:pPr>
            <a:r>
              <a:rPr lang="en-US" sz="1800" dirty="0">
                <a:solidFill>
                  <a:schemeClr val="accent1">
                    <a:lumMod val="75000"/>
                  </a:schemeClr>
                </a:solidFill>
                <a:latin typeface="Calibri" charset="0"/>
              </a:rPr>
              <a:t>New diagnostic criteria </a:t>
            </a:r>
            <a:endParaRPr lang="en-US" sz="1800" dirty="0" smtClean="0">
              <a:solidFill>
                <a:schemeClr val="accent1">
                  <a:lumMod val="75000"/>
                </a:schemeClr>
              </a:solidFill>
              <a:latin typeface="Calibri" charset="0"/>
            </a:endParaRPr>
          </a:p>
          <a:p>
            <a:pPr eaLnBrk="1" hangingPunct="1">
              <a:buFont typeface="Arial" charset="0"/>
              <a:buChar char="•"/>
            </a:pPr>
            <a:r>
              <a:rPr lang="en-US" sz="1800" dirty="0" smtClean="0">
                <a:solidFill>
                  <a:schemeClr val="accent1">
                    <a:lumMod val="75000"/>
                  </a:schemeClr>
                </a:solidFill>
                <a:latin typeface="Calibri" charset="0"/>
              </a:rPr>
              <a:t>New standards </a:t>
            </a:r>
            <a:r>
              <a:rPr lang="en-US" sz="1800" dirty="0">
                <a:solidFill>
                  <a:schemeClr val="accent1">
                    <a:lumMod val="75000"/>
                  </a:schemeClr>
                </a:solidFill>
                <a:latin typeface="Calibri" charset="0"/>
              </a:rPr>
              <a:t>of care</a:t>
            </a:r>
          </a:p>
          <a:p>
            <a:pPr eaLnBrk="1" hangingPunct="1">
              <a:buFont typeface="Arial" charset="0"/>
              <a:buChar char="•"/>
            </a:pPr>
            <a:r>
              <a:rPr lang="en-US" sz="1800" dirty="0" smtClean="0">
                <a:solidFill>
                  <a:schemeClr val="accent1">
                    <a:lumMod val="75000"/>
                  </a:schemeClr>
                </a:solidFill>
                <a:latin typeface="Calibri" charset="0"/>
              </a:rPr>
              <a:t>Biological materials or animal models</a:t>
            </a:r>
            <a:endParaRPr lang="en-US" sz="1800" dirty="0">
              <a:solidFill>
                <a:schemeClr val="accent1">
                  <a:lumMod val="75000"/>
                </a:schemeClr>
              </a:solidFill>
              <a:latin typeface="Calibri" charset="0"/>
            </a:endParaRPr>
          </a:p>
          <a:p>
            <a:pPr eaLnBrk="1" hangingPunct="1">
              <a:buFont typeface="Arial" charset="0"/>
              <a:buChar char="•"/>
            </a:pPr>
            <a:r>
              <a:rPr lang="en-US" sz="1800" dirty="0" smtClean="0">
                <a:solidFill>
                  <a:schemeClr val="accent1">
                    <a:lumMod val="75000"/>
                  </a:schemeClr>
                </a:solidFill>
                <a:latin typeface="Calibri" charset="0"/>
              </a:rPr>
              <a:t>Consent documents</a:t>
            </a:r>
            <a:endParaRPr lang="en-US" sz="1800" dirty="0">
              <a:solidFill>
                <a:schemeClr val="accent1">
                  <a:lumMod val="75000"/>
                </a:schemeClr>
              </a:solidFill>
              <a:latin typeface="Calibri" charset="0"/>
            </a:endParaRPr>
          </a:p>
          <a:p>
            <a:pPr eaLnBrk="1" hangingPunct="1">
              <a:buFont typeface="Arial" charset="0"/>
              <a:buChar char="•"/>
            </a:pPr>
            <a:r>
              <a:rPr lang="en-US" sz="1800" dirty="0">
                <a:solidFill>
                  <a:schemeClr val="accent1">
                    <a:lumMod val="75000"/>
                  </a:schemeClr>
                </a:solidFill>
                <a:latin typeface="Calibri" charset="0"/>
              </a:rPr>
              <a:t>Clinical/practice guidelines</a:t>
            </a:r>
          </a:p>
          <a:p>
            <a:pPr eaLnBrk="1" hangingPunct="1">
              <a:buFont typeface="Arial" charset="0"/>
              <a:buChar char="•"/>
            </a:pPr>
            <a:r>
              <a:rPr lang="en-US" sz="1800" dirty="0">
                <a:solidFill>
                  <a:schemeClr val="accent1">
                    <a:lumMod val="75000"/>
                  </a:schemeClr>
                </a:solidFill>
                <a:latin typeface="Calibri" charset="0"/>
              </a:rPr>
              <a:t>Quality measure guidelines</a:t>
            </a:r>
          </a:p>
        </p:txBody>
      </p:sp>
      <p:sp>
        <p:nvSpPr>
          <p:cNvPr id="30726" name="TextBox 7"/>
          <p:cNvSpPr txBox="1">
            <a:spLocks noChangeArrowheads="1"/>
          </p:cNvSpPr>
          <p:nvPr/>
        </p:nvSpPr>
        <p:spPr bwMode="auto">
          <a:xfrm>
            <a:off x="5029200" y="6400800"/>
            <a:ext cx="41148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200" dirty="0"/>
              <a:t>https://becker.wustl.edu/impact-</a:t>
            </a:r>
            <a:r>
              <a:rPr lang="en-US" sz="1200" dirty="0" smtClean="0"/>
              <a:t>assessment </a:t>
            </a:r>
          </a:p>
          <a:p>
            <a:pPr algn="r" eaLnBrk="1" hangingPunct="1"/>
            <a:r>
              <a:rPr lang="en-US" sz="1200" dirty="0" smtClean="0"/>
              <a:t>http</a:t>
            </a:r>
            <a:r>
              <a:rPr lang="en-US" sz="1200" dirty="0"/>
              <a:t>://nucats.northwestern.edu</a:t>
            </a:r>
            <a:r>
              <a:rPr lang="en-US" sz="1200" dirty="0" smtClean="0"/>
              <a:t>/ </a:t>
            </a:r>
            <a:endParaRPr lang="en-US" sz="1200" dirty="0"/>
          </a:p>
        </p:txBody>
      </p:sp>
      <p:sp>
        <p:nvSpPr>
          <p:cNvPr id="10" name="TextBox 9"/>
          <p:cNvSpPr txBox="1"/>
          <p:nvPr/>
        </p:nvSpPr>
        <p:spPr>
          <a:xfrm>
            <a:off x="6096000" y="1752600"/>
            <a:ext cx="2895600" cy="1661993"/>
          </a:xfrm>
          <a:prstGeom prst="rect">
            <a:avLst/>
          </a:prstGeom>
          <a:noFill/>
        </p:spPr>
        <p:txBody>
          <a:bodyPr wrap="square" rtlCol="0">
            <a:spAutoFit/>
          </a:bodyPr>
          <a:lstStyle/>
          <a:p>
            <a:pPr algn="ctr"/>
            <a:r>
              <a:rPr lang="en-US" sz="2400" dirty="0" smtClean="0">
                <a:solidFill>
                  <a:schemeClr val="tx1">
                    <a:lumMod val="75000"/>
                  </a:schemeClr>
                </a:solidFill>
              </a:rPr>
              <a:t>Diverse outputs</a:t>
            </a:r>
          </a:p>
          <a:p>
            <a:pPr algn="ctr"/>
            <a:r>
              <a:rPr lang="en-US" sz="2400" dirty="0" smtClean="0">
                <a:solidFill>
                  <a:schemeClr val="tx1">
                    <a:lumMod val="75000"/>
                  </a:schemeClr>
                </a:solidFill>
              </a:rPr>
              <a:t> Diverse impacts</a:t>
            </a:r>
          </a:p>
          <a:p>
            <a:pPr algn="ctr"/>
            <a:r>
              <a:rPr lang="en-US" sz="2400" dirty="0">
                <a:solidFill>
                  <a:schemeClr val="tx1">
                    <a:lumMod val="75000"/>
                  </a:schemeClr>
                </a:solidFill>
              </a:rPr>
              <a:t>D</a:t>
            </a:r>
            <a:r>
              <a:rPr lang="en-US" sz="2400" dirty="0" smtClean="0">
                <a:solidFill>
                  <a:schemeClr val="tx1">
                    <a:lumMod val="75000"/>
                  </a:schemeClr>
                </a:solidFill>
              </a:rPr>
              <a:t>iverse roles</a:t>
            </a:r>
          </a:p>
          <a:p>
            <a:pPr algn="ctr"/>
            <a:endParaRPr lang="en-US" sz="200" dirty="0">
              <a:solidFill>
                <a:schemeClr val="tx1">
                  <a:lumMod val="75000"/>
                </a:schemeClr>
              </a:solidFill>
            </a:endParaRPr>
          </a:p>
          <a:p>
            <a:pPr algn="ctr"/>
            <a:r>
              <a:rPr lang="en-US" sz="1400" dirty="0" smtClean="0">
                <a:solidFill>
                  <a:schemeClr val="tx1">
                    <a:lumMod val="75000"/>
                  </a:schemeClr>
                </a:solidFill>
              </a:rPr>
              <a:t>Each a critical component of the research process</a:t>
            </a:r>
            <a:endParaRPr lang="en-US" sz="1400" dirty="0">
              <a:solidFill>
                <a:schemeClr val="tx1">
                  <a:lumMod val="75000"/>
                </a:schemeClr>
              </a:solidFill>
            </a:endParaRPr>
          </a:p>
        </p:txBody>
      </p:sp>
    </p:spTree>
    <p:extLst>
      <p:ext uri="{BB962C8B-B14F-4D97-AF65-F5344CB8AC3E}">
        <p14:creationId xmlns:p14="http://schemas.microsoft.com/office/powerpoint/2010/main" val="23336577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4256" y="2590800"/>
            <a:ext cx="3886200" cy="1143000"/>
          </a:xfrm>
        </p:spPr>
        <p:txBody>
          <a:bodyPr>
            <a:normAutofit fontScale="90000"/>
          </a:bodyPr>
          <a:lstStyle/>
          <a:p>
            <a:r>
              <a:rPr lang="en-US" dirty="0" smtClean="0"/>
              <a:t>Strategies for </a:t>
            </a:r>
            <a:br>
              <a:rPr lang="en-US" dirty="0" smtClean="0"/>
            </a:br>
            <a:r>
              <a:rPr lang="en-US" dirty="0" smtClean="0"/>
              <a:t>enhancing research impact</a:t>
            </a:r>
            <a:endParaRPr lang="en-US" dirty="0"/>
          </a:p>
        </p:txBody>
      </p:sp>
      <p:sp>
        <p:nvSpPr>
          <p:cNvPr id="3" name="Text Placeholder 2"/>
          <p:cNvSpPr>
            <a:spLocks noGrp="1"/>
          </p:cNvSpPr>
          <p:nvPr>
            <p:ph type="body" idx="1"/>
          </p:nvPr>
        </p:nvSpPr>
        <p:spPr>
          <a:xfrm>
            <a:off x="1676400" y="3962400"/>
            <a:ext cx="4386944" cy="935515"/>
          </a:xfrm>
        </p:spPr>
        <p:txBody>
          <a:bodyPr>
            <a:normAutofit/>
          </a:bodyPr>
          <a:lstStyle/>
          <a:p>
            <a:pPr>
              <a:buClr>
                <a:schemeClr val="bg1"/>
              </a:buClr>
            </a:pPr>
            <a:r>
              <a:rPr lang="en-US" sz="2000" dirty="0" smtClean="0"/>
              <a:t>Establish presence</a:t>
            </a:r>
            <a:endParaRPr lang="en-US" sz="2000" dirty="0"/>
          </a:p>
          <a:p>
            <a:pPr>
              <a:buClr>
                <a:schemeClr val="bg1"/>
              </a:buClr>
            </a:pPr>
            <a:r>
              <a:rPr lang="en-US" sz="2000" dirty="0" smtClean="0"/>
              <a:t>Enhance discovery</a:t>
            </a:r>
            <a:endParaRPr lang="en-US" sz="2000" dirty="0"/>
          </a:p>
          <a:p>
            <a:pPr>
              <a:buClr>
                <a:schemeClr val="bg1"/>
              </a:buClr>
            </a:pPr>
            <a:r>
              <a:rPr lang="en-US" sz="2000" dirty="0" smtClean="0"/>
              <a:t>Increase dissemination</a:t>
            </a:r>
          </a:p>
          <a:p>
            <a:pPr>
              <a:buClr>
                <a:schemeClr val="bg1"/>
              </a:buClr>
            </a:pPr>
            <a:r>
              <a:rPr lang="en-US" dirty="0" smtClean="0"/>
              <a:t>Tell your story</a:t>
            </a:r>
            <a:endParaRPr lang="en-US" sz="2000" dirty="0"/>
          </a:p>
        </p:txBody>
      </p:sp>
    </p:spTree>
    <p:extLst>
      <p:ext uri="{BB962C8B-B14F-4D97-AF65-F5344CB8AC3E}">
        <p14:creationId xmlns:p14="http://schemas.microsoft.com/office/powerpoint/2010/main" val="7309248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smtClean="0"/>
              <a:t>Strategies for </a:t>
            </a:r>
            <a:br>
              <a:rPr lang="en-US" sz="3600" dirty="0" smtClean="0"/>
            </a:br>
            <a:r>
              <a:rPr lang="en-US" sz="3600" dirty="0" smtClean="0"/>
              <a:t>enhancing research impact</a:t>
            </a:r>
            <a:endParaRPr lang="en-US" sz="3600" dirty="0"/>
          </a:p>
        </p:txBody>
      </p:sp>
      <p:sp>
        <p:nvSpPr>
          <p:cNvPr id="6" name="Subtitle 5"/>
          <p:cNvSpPr>
            <a:spLocks noGrp="1"/>
          </p:cNvSpPr>
          <p:nvPr>
            <p:ph type="subTitle" idx="1"/>
          </p:nvPr>
        </p:nvSpPr>
        <p:spPr>
          <a:xfrm>
            <a:off x="1423524" y="3276600"/>
            <a:ext cx="6400800" cy="685800"/>
          </a:xfrm>
        </p:spPr>
        <p:txBody>
          <a:bodyPr>
            <a:normAutofit/>
          </a:bodyPr>
          <a:lstStyle/>
          <a:p>
            <a:r>
              <a:rPr lang="en-US" i="1" dirty="0" smtClean="0"/>
              <a:t>Establishing your presence as an author</a:t>
            </a:r>
            <a:endParaRPr lang="en-US" i="1" dirty="0"/>
          </a:p>
        </p:txBody>
      </p:sp>
    </p:spTree>
    <p:extLst>
      <p:ext uri="{BB962C8B-B14F-4D97-AF65-F5344CB8AC3E}">
        <p14:creationId xmlns:p14="http://schemas.microsoft.com/office/powerpoint/2010/main" val="37822587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054325" y="5950475"/>
            <a:ext cx="5029200" cy="533400"/>
          </a:xfrm>
        </p:spPr>
        <p:txBody>
          <a:bodyPr>
            <a:normAutofit/>
            <a:scene3d>
              <a:camera prst="orthographicFront"/>
              <a:lightRig rig="soft" dir="t">
                <a:rot lat="0" lon="0" rev="10800000"/>
              </a:lightRig>
            </a:scene3d>
            <a:sp3d>
              <a:bevelT w="27940" h="12700"/>
              <a:contourClr>
                <a:srgbClr val="DDDDDD"/>
              </a:contourClr>
            </a:sp3d>
          </a:bodyPr>
          <a:lstStyle/>
          <a:p>
            <a:pPr algn="ctr">
              <a:buNone/>
            </a:pPr>
            <a:r>
              <a:rPr lang="en-US" sz="2400" b="1" dirty="0" smtClean="0">
                <a:solidFill>
                  <a:schemeClr val="tx2"/>
                </a:solidFill>
              </a:rPr>
              <a:t>Consistency </a:t>
            </a:r>
            <a:r>
              <a:rPr lang="en-US" sz="2400" b="1" dirty="0">
                <a:solidFill>
                  <a:schemeClr val="tx2"/>
                </a:solidFill>
              </a:rPr>
              <a:t>enhances retrieval.</a:t>
            </a:r>
          </a:p>
        </p:txBody>
      </p:sp>
      <p:sp>
        <p:nvSpPr>
          <p:cNvPr id="4" name="Title 3"/>
          <p:cNvSpPr>
            <a:spLocks noGrp="1"/>
          </p:cNvSpPr>
          <p:nvPr>
            <p:ph type="title"/>
          </p:nvPr>
        </p:nvSpPr>
        <p:spPr>
          <a:xfrm>
            <a:off x="990600" y="121763"/>
            <a:ext cx="7713969" cy="762000"/>
          </a:xfrm>
        </p:spPr>
        <p:txBody>
          <a:bodyPr/>
          <a:lstStyle/>
          <a:p>
            <a:r>
              <a:rPr lang="en-US" dirty="0" smtClean="0"/>
              <a:t>Author name variants</a:t>
            </a:r>
            <a:endParaRPr lang="en-US" dirty="0"/>
          </a:p>
        </p:txBody>
      </p:sp>
      <p:sp>
        <p:nvSpPr>
          <p:cNvPr id="5" name="Content Placeholder 2"/>
          <p:cNvSpPr txBox="1">
            <a:spLocks/>
          </p:cNvSpPr>
          <p:nvPr/>
        </p:nvSpPr>
        <p:spPr>
          <a:xfrm>
            <a:off x="2514600" y="1342612"/>
            <a:ext cx="6418569" cy="943388"/>
          </a:xfrm>
          <a:prstGeom prst="rect">
            <a:avLst/>
          </a:prstGeom>
        </p:spPr>
        <p:txBody>
          <a:bodyPr vert="horz" lIns="0" tIns="0" rIns="91440" bIns="45720" rtlCol="0">
            <a:normAutofit/>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buClr>
                <a:schemeClr val="accent1"/>
              </a:buClr>
              <a:buFont typeface="Arial" pitchFamily="34" charset="0"/>
              <a:buChar char="•"/>
            </a:pPr>
            <a:r>
              <a:rPr lang="en-US" sz="2000" b="1" dirty="0">
                <a:solidFill>
                  <a:schemeClr val="accent1"/>
                </a:solidFill>
              </a:rPr>
              <a:t>Use the same name variant consistently</a:t>
            </a:r>
          </a:p>
          <a:p>
            <a:pPr marL="174625" lvl="1" indent="-174625">
              <a:buClr>
                <a:schemeClr val="accent1"/>
              </a:buClr>
              <a:buFont typeface="Arial" pitchFamily="34" charset="0"/>
              <a:buChar char="•"/>
            </a:pPr>
            <a:r>
              <a:rPr lang="en-US" sz="2000" b="1" dirty="0">
                <a:solidFill>
                  <a:schemeClr val="accent1"/>
                </a:solidFill>
              </a:rPr>
              <a:t>Check your name in Scopus or </a:t>
            </a:r>
            <a:r>
              <a:rPr lang="en-US" sz="2000" b="1" dirty="0" smtClean="0">
                <a:solidFill>
                  <a:schemeClr val="accent1"/>
                </a:solidFill>
              </a:rPr>
              <a:t>PubMed</a:t>
            </a:r>
            <a:endParaRPr lang="en-US" dirty="0">
              <a:solidFill>
                <a:schemeClr val="tx2"/>
              </a:solidFill>
            </a:endParaRPr>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Use one name</a:t>
            </a:r>
            <a:endParaRPr lang="en-US" dirty="0">
              <a:solidFill>
                <a:schemeClr val="bg1">
                  <a:lumMod val="50000"/>
                </a:schemeClr>
              </a:solidFill>
            </a:endParaRPr>
          </a:p>
        </p:txBody>
      </p:sp>
      <p:pic>
        <p:nvPicPr>
          <p:cNvPr id="1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11642" r="38672" b="52511"/>
          <a:stretch/>
        </p:blipFill>
        <p:spPr bwMode="auto">
          <a:xfrm>
            <a:off x="2420404" y="2388114"/>
            <a:ext cx="6299876" cy="2945885"/>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7" name="TextBox 16"/>
          <p:cNvSpPr txBox="1"/>
          <p:nvPr/>
        </p:nvSpPr>
        <p:spPr>
          <a:xfrm>
            <a:off x="66773" y="951211"/>
            <a:ext cx="2438400" cy="369332"/>
          </a:xfrm>
          <a:prstGeom prst="rect">
            <a:avLst/>
          </a:prstGeom>
          <a:noFill/>
        </p:spPr>
        <p:txBody>
          <a:bodyPr wrap="square" rtlCol="0">
            <a:spAutoFit/>
          </a:bodyPr>
          <a:lstStyle/>
          <a:p>
            <a:r>
              <a:rPr lang="en-US" b="1" dirty="0" smtClean="0">
                <a:solidFill>
                  <a:schemeClr val="bg2">
                    <a:lumMod val="75000"/>
                  </a:schemeClr>
                </a:solidFill>
              </a:rPr>
              <a:t>Establish presence</a:t>
            </a:r>
            <a:endParaRPr lang="en-US" b="1" dirty="0">
              <a:solidFill>
                <a:schemeClr val="bg2">
                  <a:lumMod val="75000"/>
                </a:schemeClr>
              </a:solidFill>
            </a:endParaRPr>
          </a:p>
        </p:txBody>
      </p:sp>
    </p:spTree>
    <p:extLst>
      <p:ext uri="{BB962C8B-B14F-4D97-AF65-F5344CB8AC3E}">
        <p14:creationId xmlns:p14="http://schemas.microsoft.com/office/powerpoint/2010/main" val="2757523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054325" y="5950475"/>
            <a:ext cx="5029200" cy="533400"/>
          </a:xfrm>
        </p:spPr>
        <p:txBody>
          <a:bodyPr>
            <a:normAutofit/>
            <a:scene3d>
              <a:camera prst="orthographicFront"/>
              <a:lightRig rig="soft" dir="t">
                <a:rot lat="0" lon="0" rev="10800000"/>
              </a:lightRig>
            </a:scene3d>
            <a:sp3d>
              <a:bevelT w="27940" h="12700"/>
              <a:contourClr>
                <a:srgbClr val="DDDDDD"/>
              </a:contourClr>
            </a:sp3d>
          </a:bodyPr>
          <a:lstStyle/>
          <a:p>
            <a:pPr algn="ctr">
              <a:buNone/>
            </a:pPr>
            <a:r>
              <a:rPr lang="en-US" sz="2400" b="1" dirty="0" smtClean="0">
                <a:solidFill>
                  <a:schemeClr val="tx2"/>
                </a:solidFill>
              </a:rPr>
              <a:t>Consistency </a:t>
            </a:r>
            <a:r>
              <a:rPr lang="en-US" sz="2400" b="1" dirty="0">
                <a:solidFill>
                  <a:schemeClr val="tx2"/>
                </a:solidFill>
              </a:rPr>
              <a:t>enhances retrieval.</a:t>
            </a:r>
          </a:p>
        </p:txBody>
      </p:sp>
      <p:sp>
        <p:nvSpPr>
          <p:cNvPr id="4" name="Title 3"/>
          <p:cNvSpPr>
            <a:spLocks noGrp="1"/>
          </p:cNvSpPr>
          <p:nvPr>
            <p:ph type="title"/>
          </p:nvPr>
        </p:nvSpPr>
        <p:spPr>
          <a:xfrm>
            <a:off x="990600" y="121763"/>
            <a:ext cx="7713969" cy="762000"/>
          </a:xfrm>
        </p:spPr>
        <p:txBody>
          <a:bodyPr/>
          <a:lstStyle/>
          <a:p>
            <a:r>
              <a:rPr lang="en-US" dirty="0" smtClean="0"/>
              <a:t>Author name variants</a:t>
            </a:r>
            <a:endParaRPr lang="en-US" dirty="0"/>
          </a:p>
        </p:txBody>
      </p:sp>
      <p:sp>
        <p:nvSpPr>
          <p:cNvPr id="5" name="Content Placeholder 2"/>
          <p:cNvSpPr txBox="1">
            <a:spLocks/>
          </p:cNvSpPr>
          <p:nvPr/>
        </p:nvSpPr>
        <p:spPr>
          <a:xfrm>
            <a:off x="2514600" y="1342612"/>
            <a:ext cx="6418569" cy="943388"/>
          </a:xfrm>
          <a:prstGeom prst="rect">
            <a:avLst/>
          </a:prstGeom>
        </p:spPr>
        <p:txBody>
          <a:bodyPr vert="horz" lIns="0" tIns="0" rIns="91440" bIns="45720" rtlCol="0">
            <a:normAutofit/>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buClr>
                <a:schemeClr val="accent1"/>
              </a:buClr>
              <a:buFont typeface="Arial" pitchFamily="34" charset="0"/>
              <a:buChar char="•"/>
            </a:pPr>
            <a:r>
              <a:rPr lang="en-US" sz="2000" b="1" dirty="0">
                <a:solidFill>
                  <a:schemeClr val="accent1"/>
                </a:solidFill>
              </a:rPr>
              <a:t>Use the same name variant consistently</a:t>
            </a:r>
          </a:p>
          <a:p>
            <a:pPr marL="174625" lvl="1" indent="-174625">
              <a:buClr>
                <a:schemeClr val="accent1"/>
              </a:buClr>
              <a:buFont typeface="Arial" pitchFamily="34" charset="0"/>
              <a:buChar char="•"/>
            </a:pPr>
            <a:r>
              <a:rPr lang="en-US" sz="2000" b="1" dirty="0">
                <a:solidFill>
                  <a:schemeClr val="accent1"/>
                </a:solidFill>
              </a:rPr>
              <a:t>Check your name in Scopus or </a:t>
            </a:r>
            <a:r>
              <a:rPr lang="en-US" sz="2000" b="1" dirty="0" smtClean="0">
                <a:solidFill>
                  <a:schemeClr val="accent1"/>
                </a:solidFill>
              </a:rPr>
              <a:t>PubMed</a:t>
            </a:r>
            <a:endParaRPr lang="en-US" dirty="0">
              <a:solidFill>
                <a:schemeClr val="tx2"/>
              </a:solidFill>
            </a:endParaRPr>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Use one name</a:t>
            </a:r>
            <a:endParaRPr lang="en-US" dirty="0">
              <a:solidFill>
                <a:schemeClr val="bg1">
                  <a:lumMod val="50000"/>
                </a:schemeClr>
              </a:solidFill>
            </a:endParaRPr>
          </a:p>
        </p:txBody>
      </p: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7657" t="57172" r="18915" b="3621"/>
          <a:stretch/>
        </p:blipFill>
        <p:spPr bwMode="auto">
          <a:xfrm>
            <a:off x="2535025" y="2598101"/>
            <a:ext cx="5638800" cy="2788396"/>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5"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3313" t="29518" r="43733" b="68482"/>
          <a:stretch/>
        </p:blipFill>
        <p:spPr bwMode="auto">
          <a:xfrm>
            <a:off x="2523241" y="2166594"/>
            <a:ext cx="2348427" cy="290061"/>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2" name="TextBox 11"/>
          <p:cNvSpPr txBox="1"/>
          <p:nvPr/>
        </p:nvSpPr>
        <p:spPr>
          <a:xfrm>
            <a:off x="66773" y="951211"/>
            <a:ext cx="2438400" cy="369332"/>
          </a:xfrm>
          <a:prstGeom prst="rect">
            <a:avLst/>
          </a:prstGeom>
          <a:noFill/>
        </p:spPr>
        <p:txBody>
          <a:bodyPr wrap="square" rtlCol="0">
            <a:spAutoFit/>
          </a:bodyPr>
          <a:lstStyle/>
          <a:p>
            <a:r>
              <a:rPr lang="en-US" b="1" dirty="0" smtClean="0">
                <a:solidFill>
                  <a:schemeClr val="bg2">
                    <a:lumMod val="75000"/>
                  </a:schemeClr>
                </a:solidFill>
              </a:rPr>
              <a:t>Establish presence</a:t>
            </a:r>
            <a:endParaRPr lang="en-US" b="1" dirty="0">
              <a:solidFill>
                <a:schemeClr val="bg2">
                  <a:lumMod val="75000"/>
                </a:schemeClr>
              </a:solidFill>
            </a:endParaRPr>
          </a:p>
        </p:txBody>
      </p:sp>
    </p:spTree>
    <p:extLst>
      <p:ext uri="{BB962C8B-B14F-4D97-AF65-F5344CB8AC3E}">
        <p14:creationId xmlns:p14="http://schemas.microsoft.com/office/powerpoint/2010/main" val="20347264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054325" y="5950475"/>
            <a:ext cx="5029200" cy="533400"/>
          </a:xfrm>
        </p:spPr>
        <p:txBody>
          <a:bodyPr>
            <a:normAutofit/>
            <a:scene3d>
              <a:camera prst="orthographicFront"/>
              <a:lightRig rig="soft" dir="t">
                <a:rot lat="0" lon="0" rev="10800000"/>
              </a:lightRig>
            </a:scene3d>
            <a:sp3d>
              <a:bevelT w="27940" h="12700"/>
              <a:contourClr>
                <a:srgbClr val="DDDDDD"/>
              </a:contourClr>
            </a:sp3d>
          </a:bodyPr>
          <a:lstStyle/>
          <a:p>
            <a:pPr algn="ctr">
              <a:buNone/>
            </a:pPr>
            <a:r>
              <a:rPr lang="en-US" sz="2400" b="1" dirty="0" smtClean="0">
                <a:solidFill>
                  <a:schemeClr val="tx2"/>
                </a:solidFill>
              </a:rPr>
              <a:t>Consistency </a:t>
            </a:r>
            <a:r>
              <a:rPr lang="en-US" sz="2400" b="1" dirty="0">
                <a:solidFill>
                  <a:schemeClr val="tx2"/>
                </a:solidFill>
              </a:rPr>
              <a:t>enhances retrieval.</a:t>
            </a:r>
          </a:p>
        </p:txBody>
      </p:sp>
      <p:sp>
        <p:nvSpPr>
          <p:cNvPr id="4" name="Title 3"/>
          <p:cNvSpPr>
            <a:spLocks noGrp="1"/>
          </p:cNvSpPr>
          <p:nvPr>
            <p:ph type="title"/>
          </p:nvPr>
        </p:nvSpPr>
        <p:spPr>
          <a:xfrm>
            <a:off x="990600" y="121763"/>
            <a:ext cx="7713969" cy="762000"/>
          </a:xfrm>
        </p:spPr>
        <p:txBody>
          <a:bodyPr/>
          <a:lstStyle/>
          <a:p>
            <a:r>
              <a:rPr lang="en-US" dirty="0" smtClean="0"/>
              <a:t>Confirm your affiliation</a:t>
            </a:r>
            <a:endParaRPr lang="en-US" dirty="0"/>
          </a:p>
        </p:txBody>
      </p:sp>
      <p:sp>
        <p:nvSpPr>
          <p:cNvPr id="5" name="Content Placeholder 2"/>
          <p:cNvSpPr txBox="1">
            <a:spLocks/>
          </p:cNvSpPr>
          <p:nvPr/>
        </p:nvSpPr>
        <p:spPr>
          <a:xfrm>
            <a:off x="2514600" y="1342612"/>
            <a:ext cx="6418569" cy="1828488"/>
          </a:xfrm>
          <a:prstGeom prst="rect">
            <a:avLst/>
          </a:prstGeom>
        </p:spPr>
        <p:txBody>
          <a:bodyPr vert="horz" lIns="0" tIns="0" rIns="91440" bIns="45720" rtlCol="0">
            <a:normAutofit/>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lnSpc>
                <a:spcPct val="90000"/>
              </a:lnSpc>
              <a:buClr>
                <a:schemeClr val="accent1"/>
              </a:buClr>
              <a:buFont typeface="Arial" pitchFamily="34" charset="0"/>
              <a:buChar char="•"/>
            </a:pPr>
            <a:r>
              <a:rPr lang="en-US" sz="2000" b="1" dirty="0">
                <a:solidFill>
                  <a:schemeClr val="accent1"/>
                </a:solidFill>
              </a:rPr>
              <a:t>Official name: Northwestern University Feinberg School of Medicine</a:t>
            </a:r>
          </a:p>
          <a:p>
            <a:pPr marL="174625" lvl="1" indent="-174625">
              <a:lnSpc>
                <a:spcPct val="90000"/>
              </a:lnSpc>
              <a:buClr>
                <a:schemeClr val="accent1"/>
              </a:buClr>
              <a:buFont typeface="Arial" pitchFamily="34" charset="0"/>
              <a:buChar char="•"/>
            </a:pPr>
            <a:r>
              <a:rPr lang="en-US" sz="2000" b="1" dirty="0">
                <a:solidFill>
                  <a:schemeClr val="accent1"/>
                </a:solidFill>
              </a:rPr>
              <a:t>Variant names: </a:t>
            </a:r>
          </a:p>
          <a:p>
            <a:pPr marL="347663" lvl="3" indent="0">
              <a:lnSpc>
                <a:spcPct val="90000"/>
              </a:lnSpc>
              <a:buClr>
                <a:schemeClr val="accent1"/>
              </a:buClr>
              <a:buNone/>
            </a:pPr>
            <a:r>
              <a:rPr lang="en-US" sz="1800" dirty="0">
                <a:solidFill>
                  <a:schemeClr val="accent1"/>
                </a:solidFill>
              </a:rPr>
              <a:t>Northwestern University Medical School</a:t>
            </a:r>
          </a:p>
          <a:p>
            <a:pPr marL="347663" lvl="3" indent="0">
              <a:lnSpc>
                <a:spcPct val="90000"/>
              </a:lnSpc>
              <a:buClr>
                <a:schemeClr val="accent1"/>
              </a:buClr>
              <a:buNone/>
            </a:pPr>
            <a:r>
              <a:rPr lang="en-US" sz="1800" dirty="0">
                <a:solidFill>
                  <a:schemeClr val="accent1"/>
                </a:solidFill>
              </a:rPr>
              <a:t>Northwestern University</a:t>
            </a:r>
          </a:p>
          <a:p>
            <a:pPr marL="174625" lvl="1" indent="-174625">
              <a:buClr>
                <a:schemeClr val="accent1"/>
              </a:buClr>
              <a:buFont typeface="Arial" pitchFamily="34" charset="0"/>
              <a:buChar char="•"/>
            </a:pPr>
            <a:endParaRPr lang="en-US" sz="4200" dirty="0">
              <a:solidFill>
                <a:schemeClr val="accent1"/>
              </a:solidFill>
            </a:endParaRPr>
          </a:p>
          <a:p>
            <a:pPr marL="174625" lvl="1" indent="-174625">
              <a:buClr>
                <a:schemeClr val="accent1"/>
              </a:buClr>
              <a:buFont typeface="Arial" pitchFamily="34" charset="0"/>
              <a:buChar char="•"/>
            </a:pPr>
            <a:endParaRPr lang="en-US" sz="3000" dirty="0">
              <a:solidFill>
                <a:schemeClr val="accent1"/>
              </a:solidFill>
            </a:endParaRPr>
          </a:p>
          <a:p>
            <a:endParaRPr lang="en-US" dirty="0">
              <a:solidFill>
                <a:schemeClr val="tx2"/>
              </a:solidFill>
            </a:endParaRPr>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Use one name</a:t>
            </a:r>
            <a:endParaRPr lang="en-US" dirty="0">
              <a:solidFill>
                <a:schemeClr val="bg1">
                  <a:lumMod val="50000"/>
                </a:schemeClr>
              </a:solidFill>
            </a:endParaRPr>
          </a:p>
        </p:txBody>
      </p:sp>
      <p:pic>
        <p:nvPicPr>
          <p:cNvPr id="1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196" t="27852" r="30807" b="50000"/>
          <a:stretch/>
        </p:blipFill>
        <p:spPr bwMode="auto">
          <a:xfrm>
            <a:off x="2491819" y="3107778"/>
            <a:ext cx="6154212" cy="1541011"/>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3" name="TextBox 12"/>
          <p:cNvSpPr txBox="1"/>
          <p:nvPr/>
        </p:nvSpPr>
        <p:spPr>
          <a:xfrm>
            <a:off x="5867400" y="4739486"/>
            <a:ext cx="3696478" cy="738664"/>
          </a:xfrm>
          <a:prstGeom prst="rect">
            <a:avLst/>
          </a:prstGeom>
          <a:noFill/>
        </p:spPr>
        <p:txBody>
          <a:bodyPr wrap="square" rtlCol="0">
            <a:spAutoFit/>
          </a:bodyPr>
          <a:lstStyle/>
          <a:p>
            <a:r>
              <a:rPr lang="en-US" sz="1400" i="1" dirty="0" smtClean="0"/>
              <a:t>(above) screenshot of  search for </a:t>
            </a:r>
          </a:p>
          <a:p>
            <a:r>
              <a:rPr lang="en-US" sz="1400" i="1" dirty="0" smtClean="0"/>
              <a:t> AFFIL(Northwestern University )</a:t>
            </a:r>
          </a:p>
          <a:p>
            <a:r>
              <a:rPr lang="en-US" sz="1400" i="1" dirty="0" smtClean="0"/>
              <a:t> in Elsevier’s Scopus database</a:t>
            </a:r>
            <a:endParaRPr lang="en-US" sz="1400" i="1" dirty="0"/>
          </a:p>
        </p:txBody>
      </p:sp>
      <p:sp>
        <p:nvSpPr>
          <p:cNvPr id="14" name="TextBox 13"/>
          <p:cNvSpPr txBox="1"/>
          <p:nvPr/>
        </p:nvSpPr>
        <p:spPr>
          <a:xfrm>
            <a:off x="-21210" y="2145268"/>
            <a:ext cx="22860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chemeClr val="bg1">
                    <a:lumMod val="50000"/>
                  </a:schemeClr>
                </a:solidFill>
              </a:rPr>
              <a:t>Confirm affiliation</a:t>
            </a:r>
          </a:p>
        </p:txBody>
      </p:sp>
      <p:sp>
        <p:nvSpPr>
          <p:cNvPr id="16" name="TextBox 15"/>
          <p:cNvSpPr txBox="1"/>
          <p:nvPr/>
        </p:nvSpPr>
        <p:spPr>
          <a:xfrm>
            <a:off x="66773" y="951211"/>
            <a:ext cx="2438400" cy="369332"/>
          </a:xfrm>
          <a:prstGeom prst="rect">
            <a:avLst/>
          </a:prstGeom>
          <a:noFill/>
        </p:spPr>
        <p:txBody>
          <a:bodyPr wrap="square" rtlCol="0">
            <a:spAutoFit/>
          </a:bodyPr>
          <a:lstStyle/>
          <a:p>
            <a:r>
              <a:rPr lang="en-US" b="1" dirty="0" smtClean="0">
                <a:solidFill>
                  <a:schemeClr val="bg2">
                    <a:lumMod val="75000"/>
                  </a:schemeClr>
                </a:solidFill>
              </a:rPr>
              <a:t>Establish presence</a:t>
            </a:r>
            <a:endParaRPr lang="en-US" b="1" dirty="0">
              <a:solidFill>
                <a:schemeClr val="bg2">
                  <a:lumMod val="75000"/>
                </a:schemeClr>
              </a:solidFill>
            </a:endParaRPr>
          </a:p>
        </p:txBody>
      </p:sp>
    </p:spTree>
    <p:extLst>
      <p:ext uri="{BB962C8B-B14F-4D97-AF65-F5344CB8AC3E}">
        <p14:creationId xmlns:p14="http://schemas.microsoft.com/office/powerpoint/2010/main" val="38156700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433513255"/>
              </p:ext>
            </p:extLst>
          </p:nvPr>
        </p:nvGraphicFramePr>
        <p:xfrm>
          <a:off x="228600" y="1295400"/>
          <a:ext cx="8686800" cy="500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381000" y="1981200"/>
            <a:ext cx="1219200" cy="338554"/>
          </a:xfrm>
          <a:prstGeom prst="rect">
            <a:avLst/>
          </a:prstGeom>
          <a:noFill/>
        </p:spPr>
        <p:txBody>
          <a:bodyPr wrap="square" rtlCol="0">
            <a:spAutoFit/>
          </a:bodyPr>
          <a:lstStyle/>
          <a:p>
            <a:r>
              <a:rPr lang="en-US" sz="1600" b="1" dirty="0" smtClean="0"/>
              <a:t>USE THIS</a:t>
            </a:r>
            <a:endParaRPr lang="en-US" sz="1600" b="1" dirty="0"/>
          </a:p>
        </p:txBody>
      </p:sp>
      <p:sp>
        <p:nvSpPr>
          <p:cNvPr id="8" name="TextBox 7"/>
          <p:cNvSpPr txBox="1"/>
          <p:nvPr/>
        </p:nvSpPr>
        <p:spPr>
          <a:xfrm>
            <a:off x="7696200" y="1981200"/>
            <a:ext cx="1219200" cy="338554"/>
          </a:xfrm>
          <a:prstGeom prst="rect">
            <a:avLst/>
          </a:prstGeom>
          <a:noFill/>
        </p:spPr>
        <p:txBody>
          <a:bodyPr wrap="square" rtlCol="0">
            <a:spAutoFit/>
          </a:bodyPr>
          <a:lstStyle/>
          <a:p>
            <a:r>
              <a:rPr lang="en-US" sz="1600" b="1" dirty="0" smtClean="0"/>
              <a:t>NOT THIS</a:t>
            </a:r>
            <a:endParaRPr lang="en-US" sz="1600" b="1" dirty="0"/>
          </a:p>
        </p:txBody>
      </p:sp>
      <p:sp>
        <p:nvSpPr>
          <p:cNvPr id="9" name="Title 3"/>
          <p:cNvSpPr>
            <a:spLocks noGrp="1"/>
          </p:cNvSpPr>
          <p:nvPr>
            <p:ph type="title"/>
          </p:nvPr>
        </p:nvSpPr>
        <p:spPr>
          <a:xfrm>
            <a:off x="990599" y="228600"/>
            <a:ext cx="7713969" cy="762000"/>
          </a:xfrm>
        </p:spPr>
        <p:txBody>
          <a:bodyPr/>
          <a:lstStyle/>
          <a:p>
            <a:r>
              <a:rPr lang="en-US" dirty="0" smtClean="0"/>
              <a:t>Example</a:t>
            </a:r>
            <a:endParaRPr lang="en-US" dirty="0"/>
          </a:p>
        </p:txBody>
      </p:sp>
    </p:spTree>
    <p:extLst>
      <p:ext uri="{BB962C8B-B14F-4D97-AF65-F5344CB8AC3E}">
        <p14:creationId xmlns:p14="http://schemas.microsoft.com/office/powerpoint/2010/main" val="33944109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054325" y="5950475"/>
            <a:ext cx="5029200" cy="533400"/>
          </a:xfrm>
        </p:spPr>
        <p:txBody>
          <a:bodyPr>
            <a:normAutofit/>
            <a:scene3d>
              <a:camera prst="orthographicFront"/>
              <a:lightRig rig="soft" dir="t">
                <a:rot lat="0" lon="0" rev="10800000"/>
              </a:lightRig>
            </a:scene3d>
            <a:sp3d>
              <a:bevelT w="27940" h="12700"/>
              <a:contourClr>
                <a:srgbClr val="DDDDDD"/>
              </a:contourClr>
            </a:sp3d>
          </a:bodyPr>
          <a:lstStyle/>
          <a:p>
            <a:pPr algn="ctr">
              <a:buNone/>
            </a:pPr>
            <a:r>
              <a:rPr lang="en-US" sz="2400" b="1" dirty="0" smtClean="0">
                <a:solidFill>
                  <a:schemeClr val="tx2"/>
                </a:solidFill>
              </a:rPr>
              <a:t>Consistency </a:t>
            </a:r>
            <a:r>
              <a:rPr lang="en-US" sz="2400" b="1" dirty="0">
                <a:solidFill>
                  <a:schemeClr val="tx2"/>
                </a:solidFill>
              </a:rPr>
              <a:t>enhances retrieval.</a:t>
            </a:r>
          </a:p>
        </p:txBody>
      </p:sp>
      <p:sp>
        <p:nvSpPr>
          <p:cNvPr id="4" name="Title 3"/>
          <p:cNvSpPr>
            <a:spLocks noGrp="1"/>
          </p:cNvSpPr>
          <p:nvPr>
            <p:ph type="title"/>
          </p:nvPr>
        </p:nvSpPr>
        <p:spPr>
          <a:xfrm>
            <a:off x="990600" y="121763"/>
            <a:ext cx="7713969" cy="762000"/>
          </a:xfrm>
        </p:spPr>
        <p:txBody>
          <a:bodyPr/>
          <a:lstStyle/>
          <a:p>
            <a:r>
              <a:rPr lang="en-US" dirty="0" smtClean="0"/>
              <a:t>Corporate Authorship</a:t>
            </a:r>
            <a:endParaRPr lang="en-US" dirty="0"/>
          </a:p>
        </p:txBody>
      </p:sp>
      <p:sp>
        <p:nvSpPr>
          <p:cNvPr id="5" name="Content Placeholder 2"/>
          <p:cNvSpPr txBox="1">
            <a:spLocks/>
          </p:cNvSpPr>
          <p:nvPr/>
        </p:nvSpPr>
        <p:spPr>
          <a:xfrm>
            <a:off x="2514600" y="1342612"/>
            <a:ext cx="5568925" cy="1828488"/>
          </a:xfrm>
          <a:prstGeom prst="rect">
            <a:avLst/>
          </a:prstGeom>
        </p:spPr>
        <p:txBody>
          <a:bodyPr vert="horz" lIns="0" tIns="0" rIns="91440" bIns="45720" rtlCol="0">
            <a:normAutofit fontScale="70000" lnSpcReduction="20000"/>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lnSpc>
                <a:spcPct val="110000"/>
              </a:lnSpc>
              <a:buClr>
                <a:schemeClr val="accent1"/>
              </a:buClr>
              <a:buFont typeface="Arial" pitchFamily="34" charset="0"/>
              <a:buChar char="•"/>
            </a:pPr>
            <a:r>
              <a:rPr lang="en-US" sz="2900" b="1" dirty="0" smtClean="0">
                <a:solidFill>
                  <a:schemeClr val="accent1"/>
                </a:solidFill>
              </a:rPr>
              <a:t>To help in tracking, consider adding as a corporate author </a:t>
            </a:r>
            <a:r>
              <a:rPr lang="en-US" sz="2900" b="1" dirty="0">
                <a:solidFill>
                  <a:schemeClr val="accent1"/>
                </a:solidFill>
              </a:rPr>
              <a:t>the name of the:</a:t>
            </a:r>
          </a:p>
          <a:p>
            <a:pPr marL="522288" lvl="3" indent="-174625">
              <a:lnSpc>
                <a:spcPct val="110000"/>
              </a:lnSpc>
              <a:buClr>
                <a:schemeClr val="accent1"/>
              </a:buClr>
            </a:pPr>
            <a:r>
              <a:rPr lang="en-US" sz="2450" dirty="0" smtClean="0">
                <a:solidFill>
                  <a:schemeClr val="accent1"/>
                </a:solidFill>
              </a:rPr>
              <a:t>research study </a:t>
            </a:r>
          </a:p>
          <a:p>
            <a:pPr marL="522288" lvl="3" indent="-174625">
              <a:lnSpc>
                <a:spcPct val="110000"/>
              </a:lnSpc>
              <a:buClr>
                <a:schemeClr val="accent1"/>
              </a:buClr>
            </a:pPr>
            <a:r>
              <a:rPr lang="en-US" sz="2450" dirty="0" smtClean="0">
                <a:solidFill>
                  <a:schemeClr val="accent1"/>
                </a:solidFill>
              </a:rPr>
              <a:t>center or institute</a:t>
            </a:r>
          </a:p>
          <a:p>
            <a:pPr marL="522288" lvl="3" indent="-174625">
              <a:lnSpc>
                <a:spcPct val="110000"/>
              </a:lnSpc>
              <a:buClr>
                <a:schemeClr val="accent1"/>
              </a:buClr>
            </a:pPr>
            <a:r>
              <a:rPr lang="en-US" sz="2450" dirty="0" smtClean="0">
                <a:solidFill>
                  <a:schemeClr val="accent1"/>
                </a:solidFill>
              </a:rPr>
              <a:t>division or program </a:t>
            </a:r>
          </a:p>
          <a:p>
            <a:pPr marL="0" lvl="1" indent="0">
              <a:lnSpc>
                <a:spcPct val="110000"/>
              </a:lnSpc>
              <a:buClr>
                <a:schemeClr val="accent1"/>
              </a:buClr>
              <a:buNone/>
            </a:pPr>
            <a:r>
              <a:rPr lang="en-US" sz="2900" b="1" dirty="0">
                <a:solidFill>
                  <a:schemeClr val="accent1"/>
                </a:solidFill>
              </a:rPr>
              <a:t>	</a:t>
            </a:r>
            <a:endParaRPr lang="en-US" sz="4200" dirty="0">
              <a:solidFill>
                <a:schemeClr val="accent1"/>
              </a:solidFill>
            </a:endParaRPr>
          </a:p>
          <a:p>
            <a:pPr marL="174625" lvl="1" indent="-174625">
              <a:buClr>
                <a:schemeClr val="accent1"/>
              </a:buClr>
              <a:buFont typeface="Arial" pitchFamily="34" charset="0"/>
              <a:buChar char="•"/>
            </a:pPr>
            <a:endParaRPr lang="en-US" sz="3000" dirty="0">
              <a:solidFill>
                <a:schemeClr val="accent1"/>
              </a:solidFill>
            </a:endParaRPr>
          </a:p>
          <a:p>
            <a:endParaRPr lang="en-US" dirty="0">
              <a:solidFill>
                <a:schemeClr val="tx2"/>
              </a:solidFill>
            </a:endParaRPr>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Use one name</a:t>
            </a:r>
            <a:endParaRPr lang="en-US" dirty="0">
              <a:solidFill>
                <a:schemeClr val="bg1">
                  <a:lumMod val="50000"/>
                </a:schemeClr>
              </a:solidFill>
            </a:endParaRPr>
          </a:p>
        </p:txBody>
      </p:sp>
      <p:sp>
        <p:nvSpPr>
          <p:cNvPr id="14" name="TextBox 13"/>
          <p:cNvSpPr txBox="1"/>
          <p:nvPr/>
        </p:nvSpPr>
        <p:spPr>
          <a:xfrm>
            <a:off x="-21210" y="2145268"/>
            <a:ext cx="22860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chemeClr val="bg1">
                    <a:lumMod val="50000"/>
                  </a:schemeClr>
                </a:solidFill>
              </a:rPr>
              <a:t>Confirm affiliation</a:t>
            </a:r>
          </a:p>
        </p:txBody>
      </p:sp>
      <p:sp>
        <p:nvSpPr>
          <p:cNvPr id="10" name="TextBox 9"/>
          <p:cNvSpPr txBox="1"/>
          <p:nvPr/>
        </p:nvSpPr>
        <p:spPr>
          <a:xfrm>
            <a:off x="0" y="2831068"/>
            <a:ext cx="22860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Corporate Author</a:t>
            </a:r>
            <a:endParaRPr lang="en-US" dirty="0">
              <a:solidFill>
                <a:schemeClr val="bg1">
                  <a:lumMod val="50000"/>
                </a:schemeClr>
              </a:solidFill>
            </a:endParaRPr>
          </a:p>
        </p:txBody>
      </p:sp>
      <p:pic>
        <p:nvPicPr>
          <p:cNvPr id="15" name="Picture 2" descr="crowd-of-people">
            <a:hlinkClick r:id="rId4"/>
          </p:cNvPr>
          <p:cNvPicPr>
            <a:picLocks noChangeAspect="1" noChangeArrowheads="1"/>
          </p:cNvPicPr>
          <p:nvPr/>
        </p:nvPicPr>
        <p:blipFill>
          <a:blip r:embed="rId5" cstate="print"/>
          <a:srcRect/>
          <a:stretch>
            <a:fillRect/>
          </a:stretch>
        </p:blipFill>
        <p:spPr bwMode="auto">
          <a:xfrm>
            <a:off x="6400800" y="1905936"/>
            <a:ext cx="2455756" cy="1528026"/>
          </a:xfrm>
          <a:prstGeom prst="rect">
            <a:avLst/>
          </a:prstGeom>
          <a:noFill/>
          <a:effectLst/>
        </p:spPr>
      </p:pic>
      <p:sp>
        <p:nvSpPr>
          <p:cNvPr id="2" name="Rectangle 1"/>
          <p:cNvSpPr/>
          <p:nvPr/>
        </p:nvSpPr>
        <p:spPr>
          <a:xfrm>
            <a:off x="2332778" y="2895600"/>
            <a:ext cx="5515822" cy="1520416"/>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Authorship in Medline includes:</a:t>
            </a:r>
          </a:p>
          <a:p>
            <a:pPr marL="631825" lvl="2" indent="-174625">
              <a:lnSpc>
                <a:spcPct val="90000"/>
              </a:lnSpc>
              <a:spcBef>
                <a:spcPct val="20000"/>
              </a:spcBef>
              <a:buClr>
                <a:schemeClr val="accent1"/>
              </a:buClr>
              <a:buFont typeface="Arial" pitchFamily="34" charset="0"/>
              <a:buChar char="•"/>
            </a:pPr>
            <a:r>
              <a:rPr lang="en-US" sz="1700" spc="-50" dirty="0">
                <a:solidFill>
                  <a:schemeClr val="accent1"/>
                </a:solidFill>
              </a:rPr>
              <a:t>Personal Author Names, search [au]</a:t>
            </a:r>
          </a:p>
          <a:p>
            <a:pPr marL="631825" lvl="2" indent="-174625">
              <a:lnSpc>
                <a:spcPct val="90000"/>
              </a:lnSpc>
              <a:spcBef>
                <a:spcPct val="20000"/>
              </a:spcBef>
              <a:buClr>
                <a:schemeClr val="accent1"/>
              </a:buClr>
              <a:buFont typeface="Arial" pitchFamily="34" charset="0"/>
              <a:buChar char="•"/>
            </a:pPr>
            <a:r>
              <a:rPr lang="en-US" sz="1700" spc="-50" dirty="0">
                <a:solidFill>
                  <a:schemeClr val="accent1"/>
                </a:solidFill>
              </a:rPr>
              <a:t>Group (Corporate) Authorship, search [</a:t>
            </a:r>
            <a:r>
              <a:rPr lang="en-US" sz="1700" spc="-50" dirty="0" err="1">
                <a:solidFill>
                  <a:schemeClr val="accent1"/>
                </a:solidFill>
              </a:rPr>
              <a:t>cn</a:t>
            </a:r>
            <a:r>
              <a:rPr lang="en-US" sz="1700" spc="-50" dirty="0">
                <a:solidFill>
                  <a:schemeClr val="accent1"/>
                </a:solidFill>
              </a:rPr>
              <a:t>]</a:t>
            </a:r>
          </a:p>
          <a:p>
            <a:pPr marL="631825" lvl="2" indent="-174625">
              <a:lnSpc>
                <a:spcPct val="90000"/>
              </a:lnSpc>
              <a:spcBef>
                <a:spcPct val="20000"/>
              </a:spcBef>
              <a:buClr>
                <a:schemeClr val="accent1"/>
              </a:buClr>
              <a:buFont typeface="Arial" pitchFamily="34" charset="0"/>
              <a:buChar char="•"/>
            </a:pPr>
            <a:r>
              <a:rPr lang="en-US" sz="1700" spc="-50" dirty="0">
                <a:solidFill>
                  <a:schemeClr val="accent1"/>
                </a:solidFill>
              </a:rPr>
              <a:t>Collaborator Names, search [</a:t>
            </a:r>
            <a:r>
              <a:rPr lang="en-US" sz="1700" spc="-50" dirty="0" err="1">
                <a:solidFill>
                  <a:schemeClr val="accent1"/>
                </a:solidFill>
              </a:rPr>
              <a:t>ir</a:t>
            </a:r>
            <a:r>
              <a:rPr lang="en-US" sz="1700" spc="-50" dirty="0">
                <a:solidFill>
                  <a:schemeClr val="accent1"/>
                </a:solidFill>
              </a:rPr>
              <a:t>]</a:t>
            </a:r>
          </a:p>
          <a:p>
            <a:pPr marL="631825" lvl="2" indent="-174625">
              <a:lnSpc>
                <a:spcPct val="90000"/>
              </a:lnSpc>
              <a:spcBef>
                <a:spcPct val="20000"/>
              </a:spcBef>
              <a:buClr>
                <a:schemeClr val="accent1"/>
              </a:buClr>
              <a:buFont typeface="Arial" pitchFamily="34" charset="0"/>
              <a:buChar char="•"/>
            </a:pPr>
            <a:r>
              <a:rPr lang="en-US" sz="1700" spc="-50" dirty="0">
                <a:solidFill>
                  <a:schemeClr val="accent1"/>
                </a:solidFill>
              </a:rPr>
              <a:t>See</a:t>
            </a:r>
            <a:r>
              <a:rPr lang="en-US" sz="1700" dirty="0"/>
              <a:t> </a:t>
            </a:r>
            <a:r>
              <a:rPr lang="en-US" sz="1700" dirty="0">
                <a:hlinkClick r:id="rId6"/>
              </a:rPr>
              <a:t>here for more information</a:t>
            </a:r>
            <a:r>
              <a:rPr lang="en-US" sz="1700" dirty="0"/>
              <a:t>. </a:t>
            </a:r>
          </a:p>
        </p:txBody>
      </p:sp>
      <p:sp>
        <p:nvSpPr>
          <p:cNvPr id="6" name="Rectangle 5"/>
          <p:cNvSpPr/>
          <p:nvPr/>
        </p:nvSpPr>
        <p:spPr>
          <a:xfrm>
            <a:off x="2438399" y="4572000"/>
            <a:ext cx="6266169" cy="1221873"/>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Clinical trials and scientific research teams are already using the corporate author concept </a:t>
            </a:r>
          </a:p>
          <a:p>
            <a:pPr marL="631825" lvl="2" indent="-174625">
              <a:lnSpc>
                <a:spcPct val="90000"/>
              </a:lnSpc>
              <a:spcBef>
                <a:spcPct val="20000"/>
              </a:spcBef>
              <a:buClr>
                <a:schemeClr val="accent1"/>
              </a:buClr>
              <a:buFont typeface="Arial" pitchFamily="34" charset="0"/>
              <a:buChar char="•"/>
            </a:pPr>
            <a:r>
              <a:rPr lang="en-US" sz="1700" spc="-50" dirty="0">
                <a:solidFill>
                  <a:schemeClr val="accent1"/>
                </a:solidFill>
              </a:rPr>
              <a:t>The Ocular Hypertension Treatment Study Group </a:t>
            </a:r>
          </a:p>
          <a:p>
            <a:pPr marL="631825" lvl="2" indent="-174625">
              <a:lnSpc>
                <a:spcPct val="90000"/>
              </a:lnSpc>
              <a:spcBef>
                <a:spcPct val="20000"/>
              </a:spcBef>
              <a:buClr>
                <a:schemeClr val="accent1"/>
              </a:buClr>
              <a:buFont typeface="Arial" pitchFamily="34" charset="0"/>
              <a:buChar char="•"/>
            </a:pPr>
            <a:r>
              <a:rPr lang="en-US" sz="1700" spc="-50" dirty="0">
                <a:solidFill>
                  <a:schemeClr val="accent1"/>
                </a:solidFill>
              </a:rPr>
              <a:t>See </a:t>
            </a:r>
            <a:r>
              <a:rPr lang="en-US" sz="1700" spc="-50" dirty="0">
                <a:solidFill>
                  <a:schemeClr val="accent1"/>
                </a:solidFill>
                <a:hlinkClick r:id="rId7"/>
              </a:rPr>
              <a:t>corporate author in PubMed</a:t>
            </a:r>
            <a:r>
              <a:rPr lang="en-US" sz="1700" spc="-50" dirty="0">
                <a:solidFill>
                  <a:schemeClr val="accent1"/>
                </a:solidFill>
              </a:rPr>
              <a:t>  </a:t>
            </a:r>
          </a:p>
        </p:txBody>
      </p:sp>
      <p:sp>
        <p:nvSpPr>
          <p:cNvPr id="17" name="TextBox 16"/>
          <p:cNvSpPr txBox="1"/>
          <p:nvPr/>
        </p:nvSpPr>
        <p:spPr>
          <a:xfrm>
            <a:off x="66773" y="951211"/>
            <a:ext cx="2438400" cy="369332"/>
          </a:xfrm>
          <a:prstGeom prst="rect">
            <a:avLst/>
          </a:prstGeom>
          <a:noFill/>
        </p:spPr>
        <p:txBody>
          <a:bodyPr wrap="square" rtlCol="0">
            <a:spAutoFit/>
          </a:bodyPr>
          <a:lstStyle/>
          <a:p>
            <a:r>
              <a:rPr lang="en-US" b="1" dirty="0" smtClean="0">
                <a:solidFill>
                  <a:schemeClr val="bg2">
                    <a:lumMod val="75000"/>
                  </a:schemeClr>
                </a:solidFill>
              </a:rPr>
              <a:t>Establish presence</a:t>
            </a:r>
            <a:endParaRPr lang="en-US" b="1" dirty="0">
              <a:solidFill>
                <a:schemeClr val="bg2">
                  <a:lumMod val="75000"/>
                </a:schemeClr>
              </a:solidFill>
            </a:endParaRPr>
          </a:p>
        </p:txBody>
      </p:sp>
    </p:spTree>
    <p:extLst>
      <p:ext uri="{BB962C8B-B14F-4D97-AF65-F5344CB8AC3E}">
        <p14:creationId xmlns:p14="http://schemas.microsoft.com/office/powerpoint/2010/main" val="10304842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Register for </a:t>
            </a:r>
            <a:r>
              <a:rPr lang="en-US" dirty="0" err="1" smtClean="0"/>
              <a:t>ORCiD</a:t>
            </a:r>
            <a:r>
              <a:rPr lang="en-US" dirty="0" smtClean="0"/>
              <a:t> ID</a:t>
            </a:r>
            <a:endParaRPr lang="en-US" dirty="0"/>
          </a:p>
        </p:txBody>
      </p:sp>
      <p:sp>
        <p:nvSpPr>
          <p:cNvPr id="5" name="Content Placeholder 2"/>
          <p:cNvSpPr txBox="1">
            <a:spLocks/>
          </p:cNvSpPr>
          <p:nvPr/>
        </p:nvSpPr>
        <p:spPr>
          <a:xfrm>
            <a:off x="2514600" y="1342612"/>
            <a:ext cx="6096000" cy="3534188"/>
          </a:xfrm>
          <a:prstGeom prst="rect">
            <a:avLst/>
          </a:prstGeom>
        </p:spPr>
        <p:txBody>
          <a:bodyPr vert="horz" lIns="0" tIns="0" rIns="91440" bIns="45720" rtlCol="0">
            <a:normAutofit/>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lnSpc>
                <a:spcPct val="110000"/>
              </a:lnSpc>
              <a:buClr>
                <a:schemeClr val="accent1"/>
              </a:buClr>
              <a:buFont typeface="Arial" pitchFamily="34" charset="0"/>
              <a:buChar char="•"/>
            </a:pPr>
            <a:r>
              <a:rPr lang="en-US" sz="2000" dirty="0">
                <a:solidFill>
                  <a:schemeClr val="accent1"/>
                </a:solidFill>
              </a:rPr>
              <a:t>The </a:t>
            </a:r>
            <a:r>
              <a:rPr lang="en-US" sz="2000" b="1" dirty="0">
                <a:solidFill>
                  <a:schemeClr val="accent1"/>
                </a:solidFill>
              </a:rPr>
              <a:t>Open Researcher and Contributor ID (</a:t>
            </a:r>
            <a:r>
              <a:rPr lang="en-US" sz="2000" b="1" dirty="0" err="1" smtClean="0">
                <a:solidFill>
                  <a:schemeClr val="accent1"/>
                </a:solidFill>
              </a:rPr>
              <a:t>ORCiD</a:t>
            </a:r>
            <a:r>
              <a:rPr lang="en-US" sz="2000" b="1" dirty="0">
                <a:solidFill>
                  <a:schemeClr val="accent1"/>
                </a:solidFill>
              </a:rPr>
              <a:t>) </a:t>
            </a:r>
            <a:r>
              <a:rPr lang="en-US" sz="2000" dirty="0">
                <a:solidFill>
                  <a:schemeClr val="accent1"/>
                </a:solidFill>
              </a:rPr>
              <a:t>is an open source, non-profit, community-based effort to maintain a registry of unique identifiers numbers for authors/investigators. </a:t>
            </a:r>
          </a:p>
          <a:p>
            <a:pPr marL="174625" lvl="1" indent="-174625">
              <a:lnSpc>
                <a:spcPct val="110000"/>
              </a:lnSpc>
              <a:buClr>
                <a:schemeClr val="accent1"/>
              </a:buClr>
              <a:buFont typeface="Arial" pitchFamily="34" charset="0"/>
              <a:buChar char="•"/>
            </a:pPr>
            <a:r>
              <a:rPr lang="en-US" sz="2000" dirty="0" err="1" smtClean="0">
                <a:solidFill>
                  <a:schemeClr val="accent1"/>
                </a:solidFill>
              </a:rPr>
              <a:t>ORCiD</a:t>
            </a:r>
            <a:r>
              <a:rPr lang="en-US" sz="2000" dirty="0" smtClean="0">
                <a:solidFill>
                  <a:schemeClr val="accent1"/>
                </a:solidFill>
              </a:rPr>
              <a:t> </a:t>
            </a:r>
            <a:r>
              <a:rPr lang="en-US" sz="2000" dirty="0">
                <a:solidFill>
                  <a:schemeClr val="accent1"/>
                </a:solidFill>
              </a:rPr>
              <a:t>provides a </a:t>
            </a:r>
            <a:r>
              <a:rPr lang="en-US" sz="2000" b="1" dirty="0">
                <a:solidFill>
                  <a:schemeClr val="accent1"/>
                </a:solidFill>
              </a:rPr>
              <a:t>persistent </a:t>
            </a:r>
            <a:r>
              <a:rPr lang="en-US" sz="2000" dirty="0">
                <a:solidFill>
                  <a:schemeClr val="accent1"/>
                </a:solidFill>
              </a:rPr>
              <a:t>digital identifier and a </a:t>
            </a:r>
            <a:r>
              <a:rPr lang="en-US" sz="2000" b="1" dirty="0">
                <a:solidFill>
                  <a:schemeClr val="accent1"/>
                </a:solidFill>
              </a:rPr>
              <a:t>unique identifier </a:t>
            </a:r>
            <a:r>
              <a:rPr lang="en-US" sz="2000" dirty="0">
                <a:solidFill>
                  <a:schemeClr val="accent1"/>
                </a:solidFill>
              </a:rPr>
              <a:t>number for authors/investigators. </a:t>
            </a:r>
            <a:endParaRPr lang="en-US" sz="2000" dirty="0" smtClean="0">
              <a:solidFill>
                <a:schemeClr val="accent1"/>
              </a:solidFill>
            </a:endParaRPr>
          </a:p>
          <a:p>
            <a:pPr marL="0" lvl="1" indent="0">
              <a:lnSpc>
                <a:spcPct val="110000"/>
              </a:lnSpc>
              <a:buClr>
                <a:schemeClr val="accent1"/>
              </a:buClr>
              <a:buNone/>
            </a:pPr>
            <a:r>
              <a:rPr lang="en-US" sz="2000" b="1" dirty="0">
                <a:solidFill>
                  <a:schemeClr val="accent1"/>
                </a:solidFill>
              </a:rPr>
              <a:t>	</a:t>
            </a:r>
            <a:endParaRPr lang="en-US" sz="2000" dirty="0">
              <a:solidFill>
                <a:schemeClr val="accent1"/>
              </a:solidFill>
            </a:endParaRPr>
          </a:p>
          <a:p>
            <a:pPr marL="174625" lvl="1" indent="-174625">
              <a:buClr>
                <a:schemeClr val="accent1"/>
              </a:buClr>
              <a:buFont typeface="Arial" pitchFamily="34" charset="0"/>
              <a:buChar char="•"/>
            </a:pPr>
            <a:endParaRPr lang="en-US" sz="3000" dirty="0">
              <a:solidFill>
                <a:schemeClr val="accent1"/>
              </a:solidFill>
            </a:endParaRPr>
          </a:p>
          <a:p>
            <a:endParaRPr lang="en-US" dirty="0">
              <a:solidFill>
                <a:schemeClr val="tx2"/>
              </a:solidFill>
            </a:endParaRPr>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Use one name</a:t>
            </a:r>
            <a:endParaRPr lang="en-US" dirty="0">
              <a:solidFill>
                <a:schemeClr val="bg1">
                  <a:lumMod val="50000"/>
                </a:schemeClr>
              </a:solidFill>
            </a:endParaRPr>
          </a:p>
        </p:txBody>
      </p:sp>
      <p:sp>
        <p:nvSpPr>
          <p:cNvPr id="14" name="TextBox 13"/>
          <p:cNvSpPr txBox="1"/>
          <p:nvPr/>
        </p:nvSpPr>
        <p:spPr>
          <a:xfrm>
            <a:off x="-21210" y="2145268"/>
            <a:ext cx="22860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chemeClr val="bg1">
                    <a:lumMod val="50000"/>
                  </a:schemeClr>
                </a:solidFill>
              </a:rPr>
              <a:t>Confirm affiliation</a:t>
            </a:r>
          </a:p>
        </p:txBody>
      </p:sp>
      <p:sp>
        <p:nvSpPr>
          <p:cNvPr id="10" name="TextBox 9"/>
          <p:cNvSpPr txBox="1"/>
          <p:nvPr/>
        </p:nvSpPr>
        <p:spPr>
          <a:xfrm>
            <a:off x="0" y="2831068"/>
            <a:ext cx="22860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Corporate Author</a:t>
            </a:r>
            <a:endParaRPr lang="en-US" dirty="0">
              <a:solidFill>
                <a:schemeClr val="bg1">
                  <a:lumMod val="50000"/>
                </a:schemeClr>
              </a:solidFill>
            </a:endParaRPr>
          </a:p>
        </p:txBody>
      </p:sp>
      <p:sp>
        <p:nvSpPr>
          <p:cNvPr id="13" name="TextBox 12"/>
          <p:cNvSpPr txBox="1"/>
          <p:nvPr/>
        </p:nvSpPr>
        <p:spPr>
          <a:xfrm>
            <a:off x="5093" y="3551987"/>
            <a:ext cx="2585707"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Register for </a:t>
            </a:r>
            <a:r>
              <a:rPr lang="en-US" sz="1400" dirty="0" err="1" smtClean="0">
                <a:solidFill>
                  <a:schemeClr val="bg1">
                    <a:lumMod val="50000"/>
                  </a:schemeClr>
                </a:solidFill>
              </a:rPr>
              <a:t>ORCiD</a:t>
            </a:r>
            <a:endParaRPr lang="en-US" sz="1400" dirty="0">
              <a:solidFill>
                <a:schemeClr val="bg1">
                  <a:lumMod val="50000"/>
                </a:schemeClr>
              </a:solidFill>
            </a:endParaRPr>
          </a:p>
        </p:txBody>
      </p:sp>
      <p:sp>
        <p:nvSpPr>
          <p:cNvPr id="16" name="TextBox 15"/>
          <p:cNvSpPr txBox="1"/>
          <p:nvPr/>
        </p:nvSpPr>
        <p:spPr>
          <a:xfrm>
            <a:off x="66773" y="951211"/>
            <a:ext cx="2438400" cy="369332"/>
          </a:xfrm>
          <a:prstGeom prst="rect">
            <a:avLst/>
          </a:prstGeom>
          <a:noFill/>
        </p:spPr>
        <p:txBody>
          <a:bodyPr wrap="square" rtlCol="0">
            <a:spAutoFit/>
          </a:bodyPr>
          <a:lstStyle/>
          <a:p>
            <a:r>
              <a:rPr lang="en-US" b="1" dirty="0" smtClean="0">
                <a:solidFill>
                  <a:schemeClr val="bg2">
                    <a:lumMod val="75000"/>
                  </a:schemeClr>
                </a:solidFill>
              </a:rPr>
              <a:t>Establish presence</a:t>
            </a:r>
            <a:endParaRPr lang="en-US" b="1" dirty="0">
              <a:solidFill>
                <a:schemeClr val="bg2">
                  <a:lumMod val="75000"/>
                </a:schemeClr>
              </a:solidFill>
            </a:endParaRPr>
          </a:p>
        </p:txBody>
      </p:sp>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3651419"/>
            <a:ext cx="2579656" cy="742059"/>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8" name="TextBox 17"/>
          <p:cNvSpPr txBox="1"/>
          <p:nvPr/>
        </p:nvSpPr>
        <p:spPr>
          <a:xfrm>
            <a:off x="2514600" y="4490113"/>
            <a:ext cx="3355910" cy="2003625"/>
          </a:xfrm>
          <a:prstGeom prst="rect">
            <a:avLst/>
          </a:prstGeom>
          <a:noFill/>
        </p:spPr>
        <p:txBody>
          <a:bodyPr wrap="square" rtlCol="0">
            <a:spAutoFit/>
          </a:bodyPr>
          <a:lstStyle/>
          <a:p>
            <a:r>
              <a:rPr lang="en-US" b="1" dirty="0" smtClean="0"/>
              <a:t>Two easy steps</a:t>
            </a:r>
          </a:p>
          <a:p>
            <a:pPr marL="174625" lvl="1" indent="-174625">
              <a:lnSpc>
                <a:spcPct val="110000"/>
              </a:lnSpc>
              <a:spcBef>
                <a:spcPct val="20000"/>
              </a:spcBef>
              <a:buClr>
                <a:schemeClr val="accent1"/>
              </a:buClr>
              <a:buFont typeface="Arial" pitchFamily="34" charset="0"/>
              <a:buChar char="•"/>
            </a:pPr>
            <a:r>
              <a:rPr lang="en-US" spc="-50" dirty="0">
                <a:solidFill>
                  <a:schemeClr val="accent1"/>
                </a:solidFill>
              </a:rPr>
              <a:t>Register for an ID: </a:t>
            </a:r>
            <a:r>
              <a:rPr lang="en-US" spc="-50" dirty="0">
                <a:solidFill>
                  <a:schemeClr val="accent1"/>
                </a:solidFill>
                <a:hlinkClick r:id="rId5"/>
              </a:rPr>
              <a:t>https://orcid.org/register</a:t>
            </a:r>
            <a:endParaRPr lang="en-US" spc="-50" dirty="0">
              <a:solidFill>
                <a:schemeClr val="accent1"/>
              </a:solidFill>
            </a:endParaRPr>
          </a:p>
          <a:p>
            <a:pPr marL="174625" lvl="1" indent="-174625">
              <a:lnSpc>
                <a:spcPct val="110000"/>
              </a:lnSpc>
              <a:spcBef>
                <a:spcPct val="20000"/>
              </a:spcBef>
              <a:buClr>
                <a:schemeClr val="accent1"/>
              </a:buClr>
              <a:buFont typeface="Arial" pitchFamily="34" charset="0"/>
              <a:buChar char="•"/>
            </a:pPr>
            <a:r>
              <a:rPr lang="en-US" spc="-50" dirty="0">
                <a:solidFill>
                  <a:schemeClr val="accent1"/>
                </a:solidFill>
              </a:rPr>
              <a:t>Automatically add publications to </a:t>
            </a:r>
            <a:r>
              <a:rPr lang="en-US" spc="-50" dirty="0" err="1" smtClean="0">
                <a:solidFill>
                  <a:schemeClr val="accent1"/>
                </a:solidFill>
              </a:rPr>
              <a:t>ORCiD</a:t>
            </a:r>
            <a:r>
              <a:rPr lang="en-US" spc="-50" dirty="0" smtClean="0">
                <a:solidFill>
                  <a:schemeClr val="accent1"/>
                </a:solidFill>
              </a:rPr>
              <a:t> </a:t>
            </a:r>
            <a:r>
              <a:rPr lang="en-US" spc="-50" dirty="0">
                <a:solidFill>
                  <a:schemeClr val="accent1"/>
                </a:solidFill>
              </a:rPr>
              <a:t>profile using Scopus or Web of Science</a:t>
            </a:r>
          </a:p>
        </p:txBody>
      </p:sp>
      <p:sp>
        <p:nvSpPr>
          <p:cNvPr id="8" name="Oval 7"/>
          <p:cNvSpPr/>
          <p:nvPr/>
        </p:nvSpPr>
        <p:spPr>
          <a:xfrm>
            <a:off x="5715000" y="3505200"/>
            <a:ext cx="5067300" cy="3505200"/>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TextBox 18"/>
          <p:cNvSpPr txBox="1"/>
          <p:nvPr/>
        </p:nvSpPr>
        <p:spPr>
          <a:xfrm>
            <a:off x="6502555" y="4059226"/>
            <a:ext cx="2641445" cy="2536079"/>
          </a:xfrm>
          <a:prstGeom prst="rect">
            <a:avLst/>
          </a:prstGeom>
          <a:noFill/>
        </p:spPr>
        <p:txBody>
          <a:bodyPr wrap="square" rtlCol="0">
            <a:spAutoFit/>
          </a:bodyPr>
          <a:lstStyle/>
          <a:p>
            <a:r>
              <a:rPr lang="en-US" sz="1600" b="1" dirty="0" smtClean="0"/>
              <a:t>Used by: </a:t>
            </a:r>
          </a:p>
          <a:p>
            <a:pPr marL="174625" lvl="1" indent="-174625">
              <a:lnSpc>
                <a:spcPct val="110000"/>
              </a:lnSpc>
              <a:spcBef>
                <a:spcPct val="20000"/>
              </a:spcBef>
              <a:buClr>
                <a:schemeClr val="accent1"/>
              </a:buClr>
              <a:buFont typeface="Arial" pitchFamily="34" charset="0"/>
              <a:buChar char="•"/>
            </a:pPr>
            <a:r>
              <a:rPr lang="en-US" sz="1400" spc="-50" dirty="0">
                <a:solidFill>
                  <a:schemeClr val="accent1"/>
                </a:solidFill>
              </a:rPr>
              <a:t>Databases </a:t>
            </a:r>
          </a:p>
          <a:p>
            <a:pPr marL="169863" lvl="1">
              <a:lnSpc>
                <a:spcPct val="110000"/>
              </a:lnSpc>
              <a:spcBef>
                <a:spcPct val="20000"/>
              </a:spcBef>
              <a:buClr>
                <a:schemeClr val="accent1"/>
              </a:buClr>
            </a:pPr>
            <a:r>
              <a:rPr lang="en-US" sz="1400" spc="-50" dirty="0" smtClean="0">
                <a:solidFill>
                  <a:schemeClr val="accent1"/>
                </a:solidFill>
              </a:rPr>
              <a:t>(</a:t>
            </a:r>
            <a:r>
              <a:rPr lang="en-US" sz="1400" spc="-50" dirty="0">
                <a:solidFill>
                  <a:schemeClr val="accent1"/>
                </a:solidFill>
              </a:rPr>
              <a:t>Scopus, PubMed, Web of Science, etc.)</a:t>
            </a:r>
          </a:p>
          <a:p>
            <a:pPr marL="174625" lvl="1" indent="-174625">
              <a:lnSpc>
                <a:spcPct val="110000"/>
              </a:lnSpc>
              <a:spcBef>
                <a:spcPct val="20000"/>
              </a:spcBef>
              <a:buClr>
                <a:schemeClr val="accent1"/>
              </a:buClr>
              <a:buFont typeface="Arial" pitchFamily="34" charset="0"/>
              <a:buChar char="•"/>
            </a:pPr>
            <a:r>
              <a:rPr lang="en-US" sz="1400" spc="-50" dirty="0">
                <a:solidFill>
                  <a:schemeClr val="accent1"/>
                </a:solidFill>
              </a:rPr>
              <a:t>Publishing Platforms </a:t>
            </a:r>
          </a:p>
          <a:p>
            <a:pPr marL="169863" lvl="1">
              <a:lnSpc>
                <a:spcPct val="110000"/>
              </a:lnSpc>
              <a:spcBef>
                <a:spcPct val="20000"/>
              </a:spcBef>
              <a:buClr>
                <a:schemeClr val="accent1"/>
              </a:buClr>
            </a:pPr>
            <a:r>
              <a:rPr lang="en-US" sz="1400" spc="-50" dirty="0">
                <a:solidFill>
                  <a:schemeClr val="accent1"/>
                </a:solidFill>
              </a:rPr>
              <a:t>(ScholarONE)</a:t>
            </a:r>
          </a:p>
          <a:p>
            <a:pPr marL="174625" lvl="1" indent="-174625">
              <a:lnSpc>
                <a:spcPct val="110000"/>
              </a:lnSpc>
              <a:spcBef>
                <a:spcPct val="20000"/>
              </a:spcBef>
              <a:buClr>
                <a:schemeClr val="accent1"/>
              </a:buClr>
              <a:buFont typeface="Arial" pitchFamily="34" charset="0"/>
              <a:buChar char="•"/>
            </a:pPr>
            <a:r>
              <a:rPr lang="en-US" sz="1400" spc="-50" dirty="0">
                <a:solidFill>
                  <a:schemeClr val="accent1"/>
                </a:solidFill>
              </a:rPr>
              <a:t>Funding Agencies </a:t>
            </a:r>
          </a:p>
          <a:p>
            <a:pPr marL="169863" lvl="1">
              <a:lnSpc>
                <a:spcPct val="110000"/>
              </a:lnSpc>
              <a:spcBef>
                <a:spcPct val="20000"/>
              </a:spcBef>
              <a:buClr>
                <a:schemeClr val="accent1"/>
              </a:buClr>
            </a:pPr>
            <a:r>
              <a:rPr lang="en-US" sz="1400" spc="-50" dirty="0">
                <a:solidFill>
                  <a:schemeClr val="accent1"/>
                </a:solidFill>
              </a:rPr>
              <a:t>(NIH, CERN, etc. )</a:t>
            </a:r>
          </a:p>
          <a:p>
            <a:pPr marL="174625" lvl="1" indent="-174625">
              <a:lnSpc>
                <a:spcPct val="110000"/>
              </a:lnSpc>
              <a:spcBef>
                <a:spcPct val="20000"/>
              </a:spcBef>
              <a:buClr>
                <a:schemeClr val="accent1"/>
              </a:buClr>
              <a:buFont typeface="Arial" pitchFamily="34" charset="0"/>
              <a:buChar char="•"/>
            </a:pPr>
            <a:r>
              <a:rPr lang="en-US" sz="1400" spc="-50" dirty="0">
                <a:solidFill>
                  <a:schemeClr val="accent1"/>
                </a:solidFill>
              </a:rPr>
              <a:t>and more…</a:t>
            </a:r>
          </a:p>
        </p:txBody>
      </p:sp>
    </p:spTree>
    <p:extLst>
      <p:ext uri="{BB962C8B-B14F-4D97-AF65-F5344CB8AC3E}">
        <p14:creationId xmlns:p14="http://schemas.microsoft.com/office/powerpoint/2010/main" val="27953331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Complete Author Profiles</a:t>
            </a:r>
            <a:endParaRPr lang="en-US" dirty="0"/>
          </a:p>
        </p:txBody>
      </p:sp>
      <p:sp>
        <p:nvSpPr>
          <p:cNvPr id="5" name="Content Placeholder 2"/>
          <p:cNvSpPr txBox="1">
            <a:spLocks/>
          </p:cNvSpPr>
          <p:nvPr/>
        </p:nvSpPr>
        <p:spPr>
          <a:xfrm>
            <a:off x="2514600" y="1342612"/>
            <a:ext cx="5867400" cy="3534188"/>
          </a:xfrm>
          <a:prstGeom prst="rect">
            <a:avLst/>
          </a:prstGeom>
        </p:spPr>
        <p:txBody>
          <a:bodyPr vert="horz" lIns="0" tIns="0" rIns="91440" bIns="45720" rtlCol="0">
            <a:normAutofit/>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lnSpc>
                <a:spcPct val="120000"/>
              </a:lnSpc>
              <a:buClr>
                <a:schemeClr val="accent1"/>
              </a:buClr>
              <a:buFont typeface="Arial" pitchFamily="34" charset="0"/>
              <a:buChar char="•"/>
            </a:pPr>
            <a:r>
              <a:rPr lang="en-US" sz="2000" b="1" dirty="0">
                <a:solidFill>
                  <a:schemeClr val="accent1"/>
                </a:solidFill>
              </a:rPr>
              <a:t>Researcher ID ( from Thomson Reuters)</a:t>
            </a:r>
          </a:p>
          <a:p>
            <a:pPr marL="174625" lvl="1" indent="-174625">
              <a:lnSpc>
                <a:spcPct val="120000"/>
              </a:lnSpc>
              <a:buClr>
                <a:schemeClr val="accent1"/>
              </a:buClr>
              <a:buFont typeface="Arial" pitchFamily="34" charset="0"/>
              <a:buChar char="•"/>
            </a:pPr>
            <a:r>
              <a:rPr lang="en-US" sz="2000" b="1" dirty="0">
                <a:solidFill>
                  <a:schemeClr val="accent1"/>
                </a:solidFill>
              </a:rPr>
              <a:t>Scopus author ID</a:t>
            </a:r>
          </a:p>
          <a:p>
            <a:pPr marL="174625" lvl="1" indent="-174625">
              <a:lnSpc>
                <a:spcPct val="120000"/>
              </a:lnSpc>
              <a:buClr>
                <a:schemeClr val="accent1"/>
              </a:buClr>
              <a:buFont typeface="Arial" pitchFamily="34" charset="0"/>
              <a:buChar char="•"/>
            </a:pPr>
            <a:r>
              <a:rPr lang="en-US" sz="2000" b="1" dirty="0">
                <a:solidFill>
                  <a:schemeClr val="accent1"/>
                </a:solidFill>
              </a:rPr>
              <a:t>ORCID</a:t>
            </a:r>
          </a:p>
          <a:p>
            <a:pPr marL="174625" lvl="1" indent="-174625">
              <a:lnSpc>
                <a:spcPct val="120000"/>
              </a:lnSpc>
              <a:buClr>
                <a:schemeClr val="accent1"/>
              </a:buClr>
              <a:buFont typeface="Arial" pitchFamily="34" charset="0"/>
              <a:buChar char="•"/>
            </a:pPr>
            <a:r>
              <a:rPr lang="en-US" sz="2000" b="1" dirty="0">
                <a:solidFill>
                  <a:schemeClr val="accent1"/>
                </a:solidFill>
              </a:rPr>
              <a:t>Google Scholar</a:t>
            </a:r>
          </a:p>
          <a:p>
            <a:pPr marL="174625" lvl="1" indent="-174625">
              <a:lnSpc>
                <a:spcPct val="120000"/>
              </a:lnSpc>
              <a:buClr>
                <a:schemeClr val="accent1"/>
              </a:buClr>
              <a:buFont typeface="Arial" pitchFamily="34" charset="0"/>
              <a:buChar char="•"/>
            </a:pPr>
            <a:r>
              <a:rPr lang="en-US" sz="2000" b="1" dirty="0">
                <a:solidFill>
                  <a:schemeClr val="accent1"/>
                </a:solidFill>
              </a:rPr>
              <a:t>Linked In</a:t>
            </a:r>
          </a:p>
          <a:p>
            <a:pPr marL="0" lvl="1" indent="0">
              <a:lnSpc>
                <a:spcPct val="110000"/>
              </a:lnSpc>
              <a:buClr>
                <a:schemeClr val="accent1"/>
              </a:buClr>
              <a:buNone/>
            </a:pPr>
            <a:endParaRPr lang="en-US" sz="2000" dirty="0" smtClean="0">
              <a:solidFill>
                <a:schemeClr val="accent1"/>
              </a:solidFill>
            </a:endParaRPr>
          </a:p>
          <a:p>
            <a:pPr marL="0" lvl="1" indent="0">
              <a:lnSpc>
                <a:spcPct val="110000"/>
              </a:lnSpc>
              <a:buClr>
                <a:schemeClr val="accent1"/>
              </a:buClr>
              <a:buNone/>
            </a:pPr>
            <a:r>
              <a:rPr lang="en-US" sz="2000" b="1" dirty="0">
                <a:solidFill>
                  <a:schemeClr val="accent1"/>
                </a:solidFill>
              </a:rPr>
              <a:t>	</a:t>
            </a:r>
            <a:endParaRPr lang="en-US" sz="2000" dirty="0">
              <a:solidFill>
                <a:schemeClr val="accent1"/>
              </a:solidFill>
            </a:endParaRPr>
          </a:p>
          <a:p>
            <a:pPr marL="174625" lvl="1" indent="-174625">
              <a:buClr>
                <a:schemeClr val="accent1"/>
              </a:buClr>
              <a:buFont typeface="Arial" pitchFamily="34" charset="0"/>
              <a:buChar char="•"/>
            </a:pPr>
            <a:endParaRPr lang="en-US" sz="3000" dirty="0">
              <a:solidFill>
                <a:schemeClr val="accent1"/>
              </a:solidFill>
            </a:endParaRPr>
          </a:p>
          <a:p>
            <a:endParaRPr lang="en-US" dirty="0">
              <a:solidFill>
                <a:schemeClr val="tx2"/>
              </a:solidFill>
            </a:endParaRPr>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Use one name</a:t>
            </a:r>
            <a:endParaRPr lang="en-US" dirty="0">
              <a:solidFill>
                <a:schemeClr val="bg1">
                  <a:lumMod val="50000"/>
                </a:schemeClr>
              </a:solidFill>
            </a:endParaRPr>
          </a:p>
        </p:txBody>
      </p:sp>
      <p:sp>
        <p:nvSpPr>
          <p:cNvPr id="14" name="TextBox 13"/>
          <p:cNvSpPr txBox="1"/>
          <p:nvPr/>
        </p:nvSpPr>
        <p:spPr>
          <a:xfrm>
            <a:off x="-21210" y="2145268"/>
            <a:ext cx="22860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chemeClr val="bg1">
                    <a:lumMod val="50000"/>
                  </a:schemeClr>
                </a:solidFill>
              </a:rPr>
              <a:t>Confirm affiliation</a:t>
            </a:r>
          </a:p>
        </p:txBody>
      </p:sp>
      <p:sp>
        <p:nvSpPr>
          <p:cNvPr id="10" name="TextBox 9"/>
          <p:cNvSpPr txBox="1"/>
          <p:nvPr/>
        </p:nvSpPr>
        <p:spPr>
          <a:xfrm>
            <a:off x="0" y="2831068"/>
            <a:ext cx="22860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Corporate Author</a:t>
            </a:r>
            <a:endParaRPr lang="en-US" dirty="0">
              <a:solidFill>
                <a:schemeClr val="bg1">
                  <a:lumMod val="50000"/>
                </a:schemeClr>
              </a:solidFill>
            </a:endParaRPr>
          </a:p>
        </p:txBody>
      </p:sp>
      <p:sp>
        <p:nvSpPr>
          <p:cNvPr id="13" name="TextBox 12"/>
          <p:cNvSpPr txBox="1"/>
          <p:nvPr/>
        </p:nvSpPr>
        <p:spPr>
          <a:xfrm>
            <a:off x="5093" y="3551987"/>
            <a:ext cx="2585707"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Register for </a:t>
            </a:r>
            <a:r>
              <a:rPr lang="en-US" sz="1400" dirty="0" err="1" smtClean="0">
                <a:solidFill>
                  <a:schemeClr val="bg1">
                    <a:lumMod val="50000"/>
                  </a:schemeClr>
                </a:solidFill>
              </a:rPr>
              <a:t>ORCiD</a:t>
            </a:r>
            <a:endParaRPr lang="en-US" sz="1400" dirty="0">
              <a:solidFill>
                <a:schemeClr val="bg1">
                  <a:lumMod val="50000"/>
                </a:schemeClr>
              </a:solidFill>
            </a:endParaRPr>
          </a:p>
        </p:txBody>
      </p:sp>
      <p:sp>
        <p:nvSpPr>
          <p:cNvPr id="16" name="TextBox 15"/>
          <p:cNvSpPr txBox="1"/>
          <p:nvPr/>
        </p:nvSpPr>
        <p:spPr>
          <a:xfrm>
            <a:off x="66773" y="951211"/>
            <a:ext cx="2438400" cy="369332"/>
          </a:xfrm>
          <a:prstGeom prst="rect">
            <a:avLst/>
          </a:prstGeom>
          <a:noFill/>
        </p:spPr>
        <p:txBody>
          <a:bodyPr wrap="square" rtlCol="0">
            <a:spAutoFit/>
          </a:bodyPr>
          <a:lstStyle/>
          <a:p>
            <a:r>
              <a:rPr lang="en-US" b="1" dirty="0" smtClean="0">
                <a:solidFill>
                  <a:schemeClr val="bg2">
                    <a:lumMod val="75000"/>
                  </a:schemeClr>
                </a:solidFill>
              </a:rPr>
              <a:t>Establish presence</a:t>
            </a:r>
            <a:endParaRPr lang="en-US" b="1" dirty="0">
              <a:solidFill>
                <a:schemeClr val="bg2">
                  <a:lumMod val="75000"/>
                </a:schemeClr>
              </a:solidFill>
            </a:endParaRPr>
          </a:p>
        </p:txBody>
      </p:sp>
      <p:sp>
        <p:nvSpPr>
          <p:cNvPr id="8" name="Oval 7"/>
          <p:cNvSpPr/>
          <p:nvPr/>
        </p:nvSpPr>
        <p:spPr>
          <a:xfrm>
            <a:off x="3886200" y="2479633"/>
            <a:ext cx="6972300" cy="4724400"/>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TextBox 14"/>
          <p:cNvSpPr txBox="1"/>
          <p:nvPr/>
        </p:nvSpPr>
        <p:spPr>
          <a:xfrm>
            <a:off x="-33007" y="4195502"/>
            <a:ext cx="2585707"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Complete author</a:t>
            </a:r>
            <a:r>
              <a:rPr lang="en-US" sz="1400" dirty="0">
                <a:solidFill>
                  <a:schemeClr val="bg1">
                    <a:lumMod val="50000"/>
                  </a:schemeClr>
                </a:solidFill>
              </a:rPr>
              <a:t> </a:t>
            </a:r>
            <a:r>
              <a:rPr lang="en-US" dirty="0">
                <a:solidFill>
                  <a:schemeClr val="bg1">
                    <a:lumMod val="50000"/>
                  </a:schemeClr>
                </a:solidFill>
              </a:rPr>
              <a:t>profiles</a:t>
            </a:r>
          </a:p>
        </p:txBody>
      </p:sp>
      <p:pic>
        <p:nvPicPr>
          <p:cNvPr id="20" name="Picture 2" descr="ResearcherI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3004" y="4231996"/>
            <a:ext cx="4012422" cy="46174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Select to go to the Scopus main search p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2804604"/>
            <a:ext cx="2092349" cy="63591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ORCID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33215" y="4799597"/>
            <a:ext cx="2097173" cy="64413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Google Schola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02802" y="5919598"/>
            <a:ext cx="1952825" cy="77830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0" descr="http://blogs-images.forbes.com/tomiogeron/files/2011/10/linkedin_logo_11.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0482" t="28191" r="10794" b="38487"/>
          <a:stretch/>
        </p:blipFill>
        <p:spPr bwMode="auto">
          <a:xfrm>
            <a:off x="4814732" y="3356084"/>
            <a:ext cx="2099400" cy="6661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a/aa/ResearchGate_Logo.png/260px-ResearchGate_Logo.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49881" y="5066408"/>
            <a:ext cx="2228013" cy="69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489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smtClean="0"/>
              <a:t>Strategies for </a:t>
            </a:r>
            <a:br>
              <a:rPr lang="en-US" sz="3600" dirty="0" smtClean="0"/>
            </a:br>
            <a:r>
              <a:rPr lang="en-US" sz="3600" dirty="0" smtClean="0"/>
              <a:t>enhancing research impact</a:t>
            </a:r>
            <a:endParaRPr lang="en-US" sz="3600" dirty="0"/>
          </a:p>
        </p:txBody>
      </p:sp>
      <p:sp>
        <p:nvSpPr>
          <p:cNvPr id="6" name="Subtitle 5"/>
          <p:cNvSpPr>
            <a:spLocks noGrp="1"/>
          </p:cNvSpPr>
          <p:nvPr>
            <p:ph type="subTitle" idx="1"/>
          </p:nvPr>
        </p:nvSpPr>
        <p:spPr>
          <a:xfrm>
            <a:off x="1423524" y="3276600"/>
            <a:ext cx="6400800" cy="685800"/>
          </a:xfrm>
        </p:spPr>
        <p:txBody>
          <a:bodyPr>
            <a:normAutofit/>
          </a:bodyPr>
          <a:lstStyle/>
          <a:p>
            <a:r>
              <a:rPr lang="en-US" i="1" dirty="0" smtClean="0"/>
              <a:t>Enhancing the discovery of your work</a:t>
            </a:r>
            <a:endParaRPr lang="en-US" i="1" dirty="0"/>
          </a:p>
        </p:txBody>
      </p:sp>
    </p:spTree>
    <p:extLst>
      <p:ext uri="{BB962C8B-B14F-4D97-AF65-F5344CB8AC3E}">
        <p14:creationId xmlns:p14="http://schemas.microsoft.com/office/powerpoint/2010/main" val="38165328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Search Engine Optimization</a:t>
            </a:r>
            <a:endParaRPr lang="en-US" dirty="0"/>
          </a:p>
        </p:txBody>
      </p:sp>
      <p:sp>
        <p:nvSpPr>
          <p:cNvPr id="5" name="Content Placeholder 2"/>
          <p:cNvSpPr txBox="1">
            <a:spLocks/>
          </p:cNvSpPr>
          <p:nvPr/>
        </p:nvSpPr>
        <p:spPr>
          <a:xfrm>
            <a:off x="2514600" y="1342612"/>
            <a:ext cx="6189969" cy="5210588"/>
          </a:xfrm>
          <a:prstGeom prst="rect">
            <a:avLst/>
          </a:prstGeom>
        </p:spPr>
        <p:txBody>
          <a:bodyPr vert="horz" lIns="0" tIns="0" rIns="91440" bIns="45720" rtlCol="0">
            <a:normAutofit/>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lnSpc>
                <a:spcPct val="110000"/>
              </a:lnSpc>
              <a:buClr>
                <a:schemeClr val="accent1"/>
              </a:buClr>
              <a:buFont typeface="Arial" pitchFamily="34" charset="0"/>
              <a:buChar char="•"/>
            </a:pPr>
            <a:r>
              <a:rPr lang="en-US" sz="2000" b="1" dirty="0">
                <a:solidFill>
                  <a:schemeClr val="accent1"/>
                </a:solidFill>
              </a:rPr>
              <a:t>Search Engine Optimization is the process of identifying factors which impact search engine accessibility </a:t>
            </a:r>
          </a:p>
          <a:p>
            <a:pPr marL="174625" lvl="1" indent="-174625">
              <a:lnSpc>
                <a:spcPct val="110000"/>
              </a:lnSpc>
              <a:buClr>
                <a:schemeClr val="accent1"/>
              </a:buClr>
              <a:buFont typeface="Arial" pitchFamily="34" charset="0"/>
              <a:buChar char="•"/>
            </a:pPr>
            <a:endParaRPr lang="en-US" sz="2000" b="1" dirty="0">
              <a:solidFill>
                <a:schemeClr val="accent1"/>
              </a:solidFill>
            </a:endParaRPr>
          </a:p>
          <a:p>
            <a:pPr marL="174625" lvl="1" indent="-174625">
              <a:lnSpc>
                <a:spcPct val="110000"/>
              </a:lnSpc>
              <a:buClr>
                <a:schemeClr val="accent1"/>
              </a:buClr>
              <a:buFont typeface="Arial" pitchFamily="34" charset="0"/>
              <a:buChar char="•"/>
            </a:pPr>
            <a:r>
              <a:rPr lang="en-US" sz="2000" b="1" dirty="0">
                <a:solidFill>
                  <a:schemeClr val="accent1"/>
                </a:solidFill>
              </a:rPr>
              <a:t>Consider publishing your works in journals index by PubMed</a:t>
            </a:r>
          </a:p>
          <a:p>
            <a:pPr marL="519113" lvl="2" indent="0">
              <a:lnSpc>
                <a:spcPct val="110000"/>
              </a:lnSpc>
              <a:buClr>
                <a:schemeClr val="accent1"/>
              </a:buClr>
              <a:buNone/>
            </a:pPr>
            <a:r>
              <a:rPr lang="en-US" sz="1800" b="1" dirty="0">
                <a:solidFill>
                  <a:schemeClr val="accent1"/>
                </a:solidFill>
              </a:rPr>
              <a:t>Indexing increases discoverability</a:t>
            </a:r>
          </a:p>
          <a:p>
            <a:pPr marL="519113" lvl="2" indent="0">
              <a:lnSpc>
                <a:spcPct val="110000"/>
              </a:lnSpc>
              <a:buClr>
                <a:schemeClr val="accent1"/>
              </a:buClr>
              <a:buNone/>
            </a:pPr>
            <a:r>
              <a:rPr lang="en-US" sz="1800" b="1" dirty="0">
                <a:solidFill>
                  <a:schemeClr val="accent1"/>
                </a:solidFill>
              </a:rPr>
              <a:t>PubMed is crawled by Google and Google Scholar</a:t>
            </a:r>
          </a:p>
          <a:p>
            <a:pPr marL="174625" lvl="1" indent="-174625">
              <a:lnSpc>
                <a:spcPct val="110000"/>
              </a:lnSpc>
              <a:buClr>
                <a:schemeClr val="accent1"/>
              </a:buClr>
              <a:buFont typeface="Arial" pitchFamily="34" charset="0"/>
              <a:buChar char="•"/>
            </a:pPr>
            <a:endParaRPr lang="en-US" sz="2000" b="1" dirty="0">
              <a:solidFill>
                <a:schemeClr val="accent1"/>
              </a:solidFill>
            </a:endParaRPr>
          </a:p>
          <a:p>
            <a:pPr marL="174625" lvl="1" indent="-174625">
              <a:lnSpc>
                <a:spcPct val="110000"/>
              </a:lnSpc>
              <a:buClr>
                <a:schemeClr val="accent1"/>
              </a:buClr>
              <a:buFont typeface="Arial" pitchFamily="34" charset="0"/>
              <a:buChar char="•"/>
            </a:pPr>
            <a:r>
              <a:rPr lang="en-US" sz="2000" b="1" dirty="0">
                <a:solidFill>
                  <a:schemeClr val="accent1"/>
                </a:solidFill>
              </a:rPr>
              <a:t>Consider the text of your title and abstract</a:t>
            </a:r>
          </a:p>
          <a:p>
            <a:pPr marL="0" lvl="1" indent="0">
              <a:lnSpc>
                <a:spcPct val="110000"/>
              </a:lnSpc>
              <a:buClr>
                <a:schemeClr val="accent1"/>
              </a:buClr>
              <a:buNone/>
            </a:pPr>
            <a:r>
              <a:rPr lang="en-US" sz="2900" b="1" dirty="0">
                <a:solidFill>
                  <a:schemeClr val="accent1"/>
                </a:solidFill>
              </a:rPr>
              <a:t>	</a:t>
            </a:r>
            <a:endParaRPr lang="en-US" sz="4200" dirty="0">
              <a:solidFill>
                <a:schemeClr val="accent1"/>
              </a:solidFill>
            </a:endParaRPr>
          </a:p>
          <a:p>
            <a:pPr marL="174625" lvl="1" indent="-174625">
              <a:buClr>
                <a:schemeClr val="accent1"/>
              </a:buClr>
              <a:buFont typeface="Arial" pitchFamily="34" charset="0"/>
              <a:buChar char="•"/>
            </a:pPr>
            <a:endParaRPr lang="en-US" sz="3000" dirty="0">
              <a:solidFill>
                <a:schemeClr val="accent1"/>
              </a:solidFill>
            </a:endParaRPr>
          </a:p>
          <a:p>
            <a:endParaRPr lang="en-US" dirty="0">
              <a:solidFill>
                <a:schemeClr val="tx2"/>
              </a:solidFill>
            </a:endParaRPr>
          </a:p>
        </p:txBody>
      </p:sp>
      <p:sp>
        <p:nvSpPr>
          <p:cNvPr id="11" name="TextBox 10"/>
          <p:cNvSpPr txBox="1"/>
          <p:nvPr/>
        </p:nvSpPr>
        <p:spPr>
          <a:xfrm>
            <a:off x="0" y="1459468"/>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Optimize for searching</a:t>
            </a:r>
            <a:endParaRPr lang="en-US" dirty="0">
              <a:solidFill>
                <a:schemeClr val="bg1">
                  <a:lumMod val="50000"/>
                </a:schemeClr>
              </a:solidFill>
            </a:endParaRPr>
          </a:p>
        </p:txBody>
      </p:sp>
      <p:sp>
        <p:nvSpPr>
          <p:cNvPr id="13" name="TextBox 12"/>
          <p:cNvSpPr txBox="1"/>
          <p:nvPr/>
        </p:nvSpPr>
        <p:spPr>
          <a:xfrm>
            <a:off x="66773" y="951211"/>
            <a:ext cx="2438400" cy="369332"/>
          </a:xfrm>
          <a:prstGeom prst="rect">
            <a:avLst/>
          </a:prstGeom>
          <a:noFill/>
        </p:spPr>
        <p:txBody>
          <a:bodyPr wrap="square" rtlCol="0">
            <a:spAutoFit/>
          </a:bodyPr>
          <a:lstStyle/>
          <a:p>
            <a:r>
              <a:rPr lang="en-US" b="1" dirty="0" smtClean="0">
                <a:solidFill>
                  <a:schemeClr val="bg2">
                    <a:lumMod val="75000"/>
                  </a:schemeClr>
                </a:solidFill>
              </a:rPr>
              <a:t>Enhance discovery</a:t>
            </a:r>
            <a:endParaRPr lang="en-US" b="1" dirty="0">
              <a:solidFill>
                <a:schemeClr val="bg2">
                  <a:lumMod val="75000"/>
                </a:schemeClr>
              </a:solidFill>
            </a:endParaRPr>
          </a:p>
        </p:txBody>
      </p:sp>
    </p:spTree>
    <p:extLst>
      <p:ext uri="{BB962C8B-B14F-4D97-AF65-F5344CB8AC3E}">
        <p14:creationId xmlns:p14="http://schemas.microsoft.com/office/powerpoint/2010/main" val="13256642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Well-constructed titles</a:t>
            </a:r>
            <a:endParaRPr lang="en-US" dirty="0"/>
          </a:p>
        </p:txBody>
      </p:sp>
      <p:sp>
        <p:nvSpPr>
          <p:cNvPr id="5" name="Content Placeholder 2"/>
          <p:cNvSpPr txBox="1">
            <a:spLocks/>
          </p:cNvSpPr>
          <p:nvPr/>
        </p:nvSpPr>
        <p:spPr>
          <a:xfrm>
            <a:off x="2514600" y="1342612"/>
            <a:ext cx="5568925" cy="4829588"/>
          </a:xfrm>
          <a:prstGeom prst="rect">
            <a:avLst/>
          </a:prstGeom>
        </p:spPr>
        <p:txBody>
          <a:bodyPr vert="horz" lIns="0" tIns="0" rIns="91440" bIns="45720" rtlCol="0">
            <a:normAutofit/>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lnSpc>
                <a:spcPct val="110000"/>
              </a:lnSpc>
              <a:buClr>
                <a:schemeClr val="accent1"/>
              </a:buClr>
              <a:buFont typeface="Arial" pitchFamily="34" charset="0"/>
              <a:buChar char="•"/>
            </a:pPr>
            <a:r>
              <a:rPr lang="en-US" sz="2000" b="1" dirty="0">
                <a:solidFill>
                  <a:schemeClr val="accent1"/>
                </a:solidFill>
              </a:rPr>
              <a:t>Avoid punctuation marks       :  ;  &amp;  /  ?</a:t>
            </a:r>
          </a:p>
          <a:p>
            <a:pPr marL="174625" lvl="1" indent="-174625">
              <a:lnSpc>
                <a:spcPct val="110000"/>
              </a:lnSpc>
              <a:buClr>
                <a:schemeClr val="accent1"/>
              </a:buClr>
              <a:buFont typeface="Arial" pitchFamily="34" charset="0"/>
              <a:buChar char="•"/>
            </a:pPr>
            <a:r>
              <a:rPr lang="en-US" sz="2000" b="1" dirty="0">
                <a:solidFill>
                  <a:schemeClr val="accent1"/>
                </a:solidFill>
              </a:rPr>
              <a:t>Use a clear, descriptive title</a:t>
            </a:r>
          </a:p>
          <a:p>
            <a:pPr marL="174625" lvl="1" indent="-174625">
              <a:lnSpc>
                <a:spcPct val="110000"/>
              </a:lnSpc>
              <a:buClr>
                <a:schemeClr val="accent1"/>
              </a:buClr>
              <a:buFont typeface="Arial" pitchFamily="34" charset="0"/>
              <a:buChar char="•"/>
            </a:pPr>
            <a:r>
              <a:rPr lang="en-US" sz="2000" b="1" dirty="0">
                <a:solidFill>
                  <a:schemeClr val="accent1"/>
                </a:solidFill>
              </a:rPr>
              <a:t>Avoid humorous titles </a:t>
            </a:r>
          </a:p>
          <a:p>
            <a:pPr marL="174625" lvl="1" indent="-174625">
              <a:lnSpc>
                <a:spcPct val="110000"/>
              </a:lnSpc>
              <a:buClr>
                <a:schemeClr val="accent1"/>
              </a:buClr>
              <a:buFont typeface="Arial" pitchFamily="34" charset="0"/>
              <a:buChar char="•"/>
            </a:pPr>
            <a:r>
              <a:rPr lang="en-US" sz="2000" b="1" dirty="0">
                <a:solidFill>
                  <a:schemeClr val="accent1"/>
                </a:solidFill>
              </a:rPr>
              <a:t>Reiterate phrases or words from abstract</a:t>
            </a:r>
          </a:p>
          <a:p>
            <a:pPr marL="174625" lvl="1" indent="-174625">
              <a:lnSpc>
                <a:spcPct val="110000"/>
              </a:lnSpc>
              <a:buClr>
                <a:schemeClr val="accent1"/>
              </a:buClr>
              <a:buFont typeface="Arial" pitchFamily="34" charset="0"/>
              <a:buChar char="•"/>
            </a:pPr>
            <a:r>
              <a:rPr lang="en-US" sz="2000" b="1" dirty="0">
                <a:solidFill>
                  <a:schemeClr val="accent1"/>
                </a:solidFill>
              </a:rPr>
              <a:t>Use subject-specific acronyms</a:t>
            </a:r>
          </a:p>
          <a:p>
            <a:pPr marL="174625" lvl="1" indent="-174625">
              <a:lnSpc>
                <a:spcPct val="110000"/>
              </a:lnSpc>
              <a:buClr>
                <a:schemeClr val="accent1"/>
              </a:buClr>
              <a:buFont typeface="Arial" pitchFamily="34" charset="0"/>
              <a:buChar char="•"/>
            </a:pPr>
            <a:r>
              <a:rPr lang="en-US" sz="2000" b="1" dirty="0">
                <a:solidFill>
                  <a:schemeClr val="accent1"/>
                </a:solidFill>
              </a:rPr>
              <a:t>Search for words of your title in “controlled vocabularies” such as PubMed’s Medical Subject Headings (</a:t>
            </a:r>
            <a:r>
              <a:rPr lang="en-US" sz="2000" b="1" dirty="0" err="1">
                <a:solidFill>
                  <a:schemeClr val="accent1"/>
                </a:solidFill>
              </a:rPr>
              <a:t>MeSH</a:t>
            </a:r>
            <a:r>
              <a:rPr lang="en-US" sz="2000" b="1" dirty="0">
                <a:solidFill>
                  <a:schemeClr val="accent1"/>
                </a:solidFill>
              </a:rPr>
              <a:t>)</a:t>
            </a:r>
          </a:p>
          <a:p>
            <a:pPr marL="0" lvl="1" indent="0">
              <a:lnSpc>
                <a:spcPct val="110000"/>
              </a:lnSpc>
              <a:buClr>
                <a:schemeClr val="accent1"/>
              </a:buClr>
              <a:buNone/>
            </a:pPr>
            <a:r>
              <a:rPr lang="en-US" sz="2900" b="1" dirty="0">
                <a:solidFill>
                  <a:schemeClr val="accent1"/>
                </a:solidFill>
              </a:rPr>
              <a:t>	</a:t>
            </a:r>
            <a:endParaRPr lang="en-US" sz="4200" dirty="0">
              <a:solidFill>
                <a:schemeClr val="accent1"/>
              </a:solidFill>
            </a:endParaRPr>
          </a:p>
          <a:p>
            <a:pPr marL="174625" lvl="1" indent="-174625">
              <a:buClr>
                <a:schemeClr val="accent1"/>
              </a:buClr>
              <a:buFont typeface="Arial" pitchFamily="34" charset="0"/>
              <a:buChar char="•"/>
            </a:pPr>
            <a:endParaRPr lang="en-US" sz="3000" dirty="0">
              <a:solidFill>
                <a:schemeClr val="accent1"/>
              </a:solidFill>
            </a:endParaRPr>
          </a:p>
          <a:p>
            <a:endParaRPr lang="en-US" dirty="0">
              <a:solidFill>
                <a:schemeClr val="tx2"/>
              </a:solidFill>
            </a:endParaRPr>
          </a:p>
        </p:txBody>
      </p:sp>
      <p:sp>
        <p:nvSpPr>
          <p:cNvPr id="11" name="TextBox 10"/>
          <p:cNvSpPr txBox="1"/>
          <p:nvPr/>
        </p:nvSpPr>
        <p:spPr>
          <a:xfrm>
            <a:off x="0" y="1459468"/>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Optimize for searching through:</a:t>
            </a:r>
            <a:endParaRPr lang="en-US" dirty="0">
              <a:solidFill>
                <a:schemeClr val="bg1">
                  <a:lumMod val="50000"/>
                </a:schemeClr>
              </a:solidFill>
            </a:endParaRPr>
          </a:p>
        </p:txBody>
      </p:sp>
      <p:sp>
        <p:nvSpPr>
          <p:cNvPr id="13" name="TextBox 12"/>
          <p:cNvSpPr txBox="1"/>
          <p:nvPr/>
        </p:nvSpPr>
        <p:spPr>
          <a:xfrm>
            <a:off x="66773" y="951211"/>
            <a:ext cx="2438400" cy="369332"/>
          </a:xfrm>
          <a:prstGeom prst="rect">
            <a:avLst/>
          </a:prstGeom>
          <a:noFill/>
        </p:spPr>
        <p:txBody>
          <a:bodyPr wrap="square" rtlCol="0">
            <a:spAutoFit/>
          </a:bodyPr>
          <a:lstStyle/>
          <a:p>
            <a:r>
              <a:rPr lang="en-US" b="1" dirty="0" smtClean="0">
                <a:solidFill>
                  <a:schemeClr val="bg2">
                    <a:lumMod val="75000"/>
                  </a:schemeClr>
                </a:solidFill>
              </a:rPr>
              <a:t>Enhance discovery</a:t>
            </a:r>
            <a:endParaRPr lang="en-US" b="1" dirty="0">
              <a:solidFill>
                <a:schemeClr val="bg2">
                  <a:lumMod val="75000"/>
                </a:schemeClr>
              </a:solidFill>
            </a:endParaRPr>
          </a:p>
        </p:txBody>
      </p:sp>
      <p:sp>
        <p:nvSpPr>
          <p:cNvPr id="16" name="TextBox 15"/>
          <p:cNvSpPr txBox="1"/>
          <p:nvPr/>
        </p:nvSpPr>
        <p:spPr>
          <a:xfrm>
            <a:off x="-21210" y="2145268"/>
            <a:ext cx="2286000" cy="584775"/>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Well-constructed titles</a:t>
            </a:r>
            <a:endParaRPr lang="en-US" sz="1600" dirty="0">
              <a:solidFill>
                <a:schemeClr val="bg1">
                  <a:lumMod val="50000"/>
                </a:schemeClr>
              </a:solidFill>
            </a:endParaRPr>
          </a:p>
        </p:txBody>
      </p:sp>
      <p:pic>
        <p:nvPicPr>
          <p:cNvPr id="1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556" t="11984" r="5006" b="50103"/>
          <a:stretch/>
        </p:blipFill>
        <p:spPr bwMode="auto">
          <a:xfrm>
            <a:off x="2900469" y="4545643"/>
            <a:ext cx="5158703" cy="1626557"/>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655880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Robust Abstracts</a:t>
            </a:r>
            <a:endParaRPr lang="en-US" dirty="0"/>
          </a:p>
        </p:txBody>
      </p:sp>
      <p:sp>
        <p:nvSpPr>
          <p:cNvPr id="5" name="Content Placeholder 2"/>
          <p:cNvSpPr txBox="1">
            <a:spLocks/>
          </p:cNvSpPr>
          <p:nvPr/>
        </p:nvSpPr>
        <p:spPr>
          <a:xfrm>
            <a:off x="2514600" y="1342612"/>
            <a:ext cx="5568925" cy="4829588"/>
          </a:xfrm>
          <a:prstGeom prst="rect">
            <a:avLst/>
          </a:prstGeom>
        </p:spPr>
        <p:txBody>
          <a:bodyPr vert="horz" lIns="0" tIns="0" rIns="91440" bIns="45720" rtlCol="0">
            <a:normAutofit/>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lnSpc>
                <a:spcPct val="110000"/>
              </a:lnSpc>
              <a:buClr>
                <a:schemeClr val="accent1"/>
              </a:buClr>
              <a:buFont typeface="Arial" pitchFamily="34" charset="0"/>
              <a:buChar char="•"/>
            </a:pPr>
            <a:r>
              <a:rPr lang="en-US" sz="2000" b="1" dirty="0">
                <a:solidFill>
                  <a:schemeClr val="accent1"/>
                </a:solidFill>
              </a:rPr>
              <a:t>Use Medical Subject Heading (</a:t>
            </a:r>
            <a:r>
              <a:rPr lang="en-US" sz="2000" b="1" dirty="0" err="1">
                <a:solidFill>
                  <a:schemeClr val="accent1"/>
                </a:solidFill>
              </a:rPr>
              <a:t>MeSH</a:t>
            </a:r>
            <a:r>
              <a:rPr lang="en-US" sz="2000" b="1" dirty="0">
                <a:solidFill>
                  <a:schemeClr val="accent1"/>
                </a:solidFill>
              </a:rPr>
              <a:t>) terms and natural language keywords</a:t>
            </a:r>
          </a:p>
          <a:p>
            <a:pPr marL="174625" lvl="1" indent="-174625">
              <a:lnSpc>
                <a:spcPct val="110000"/>
              </a:lnSpc>
              <a:buClr>
                <a:schemeClr val="accent1"/>
              </a:buClr>
              <a:buFont typeface="Arial" pitchFamily="34" charset="0"/>
              <a:buChar char="•"/>
            </a:pPr>
            <a:endParaRPr lang="en-US" sz="2000" b="1" dirty="0">
              <a:solidFill>
                <a:schemeClr val="accent1"/>
              </a:solidFill>
            </a:endParaRPr>
          </a:p>
          <a:p>
            <a:pPr marL="174625" lvl="1" indent="-174625">
              <a:lnSpc>
                <a:spcPct val="110000"/>
              </a:lnSpc>
              <a:buClr>
                <a:schemeClr val="accent1"/>
              </a:buClr>
              <a:buFont typeface="Arial" pitchFamily="34" charset="0"/>
              <a:buChar char="•"/>
            </a:pPr>
            <a:r>
              <a:rPr lang="en-US" sz="2000" b="1" dirty="0">
                <a:solidFill>
                  <a:schemeClr val="accent1"/>
                </a:solidFill>
              </a:rPr>
              <a:t>Repeat significant keywords or descriptive phrases </a:t>
            </a:r>
            <a:r>
              <a:rPr lang="en-US" sz="2000" b="1" dirty="0" smtClean="0">
                <a:solidFill>
                  <a:schemeClr val="accent1"/>
                </a:solidFill>
              </a:rPr>
              <a:t>several times</a:t>
            </a:r>
            <a:endParaRPr lang="en-US" sz="2000" b="1" dirty="0">
              <a:solidFill>
                <a:schemeClr val="accent1"/>
              </a:solidFill>
            </a:endParaRPr>
          </a:p>
          <a:p>
            <a:pPr marL="174625" lvl="1" indent="-174625">
              <a:lnSpc>
                <a:spcPct val="110000"/>
              </a:lnSpc>
              <a:buClr>
                <a:schemeClr val="accent1"/>
              </a:buClr>
              <a:buFont typeface="Arial" pitchFamily="34" charset="0"/>
              <a:buChar char="•"/>
            </a:pPr>
            <a:endParaRPr lang="en-US" sz="2000" b="1" dirty="0">
              <a:solidFill>
                <a:schemeClr val="accent1"/>
              </a:solidFill>
            </a:endParaRPr>
          </a:p>
          <a:p>
            <a:pPr marL="174625" lvl="1" indent="-174625">
              <a:lnSpc>
                <a:spcPct val="110000"/>
              </a:lnSpc>
              <a:buClr>
                <a:schemeClr val="accent1"/>
              </a:buClr>
              <a:buFont typeface="Arial" pitchFamily="34" charset="0"/>
              <a:buChar char="•"/>
            </a:pPr>
            <a:r>
              <a:rPr lang="en-US" sz="2000" b="1" dirty="0">
                <a:solidFill>
                  <a:schemeClr val="accent1"/>
                </a:solidFill>
              </a:rPr>
              <a:t>Include relevant unique identifiers or accession numbers linking to information on entities (genes, proteins, disease, etc.) or structures deposited in public databases</a:t>
            </a:r>
          </a:p>
          <a:p>
            <a:pPr marL="0" lvl="1" indent="0">
              <a:lnSpc>
                <a:spcPct val="110000"/>
              </a:lnSpc>
              <a:buClr>
                <a:schemeClr val="accent1"/>
              </a:buClr>
              <a:buNone/>
            </a:pPr>
            <a:r>
              <a:rPr lang="en-US" sz="2900" b="1" dirty="0">
                <a:solidFill>
                  <a:schemeClr val="accent1"/>
                </a:solidFill>
              </a:rPr>
              <a:t>	</a:t>
            </a:r>
            <a:endParaRPr lang="en-US" sz="4200" dirty="0">
              <a:solidFill>
                <a:schemeClr val="accent1"/>
              </a:solidFill>
            </a:endParaRPr>
          </a:p>
          <a:p>
            <a:pPr marL="174625" lvl="1" indent="-174625">
              <a:buClr>
                <a:schemeClr val="accent1"/>
              </a:buClr>
              <a:buFont typeface="Arial" pitchFamily="34" charset="0"/>
              <a:buChar char="•"/>
            </a:pPr>
            <a:endParaRPr lang="en-US" sz="3000" dirty="0">
              <a:solidFill>
                <a:schemeClr val="accent1"/>
              </a:solidFill>
            </a:endParaRPr>
          </a:p>
          <a:p>
            <a:endParaRPr lang="en-US" dirty="0">
              <a:solidFill>
                <a:schemeClr val="tx2"/>
              </a:solidFill>
            </a:endParaRPr>
          </a:p>
        </p:txBody>
      </p:sp>
      <p:sp>
        <p:nvSpPr>
          <p:cNvPr id="11" name="TextBox 10"/>
          <p:cNvSpPr txBox="1"/>
          <p:nvPr/>
        </p:nvSpPr>
        <p:spPr>
          <a:xfrm>
            <a:off x="0" y="1459468"/>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Optimize for searching through:</a:t>
            </a:r>
            <a:endParaRPr lang="en-US" dirty="0">
              <a:solidFill>
                <a:schemeClr val="bg1">
                  <a:lumMod val="50000"/>
                </a:schemeClr>
              </a:solidFill>
            </a:endParaRPr>
          </a:p>
        </p:txBody>
      </p:sp>
      <p:sp>
        <p:nvSpPr>
          <p:cNvPr id="13" name="TextBox 12"/>
          <p:cNvSpPr txBox="1"/>
          <p:nvPr/>
        </p:nvSpPr>
        <p:spPr>
          <a:xfrm>
            <a:off x="66773" y="951211"/>
            <a:ext cx="2438400" cy="369332"/>
          </a:xfrm>
          <a:prstGeom prst="rect">
            <a:avLst/>
          </a:prstGeom>
          <a:noFill/>
        </p:spPr>
        <p:txBody>
          <a:bodyPr wrap="square" rtlCol="0">
            <a:spAutoFit/>
          </a:bodyPr>
          <a:lstStyle/>
          <a:p>
            <a:r>
              <a:rPr lang="en-US" b="1" dirty="0" smtClean="0">
                <a:solidFill>
                  <a:schemeClr val="bg2">
                    <a:lumMod val="75000"/>
                  </a:schemeClr>
                </a:solidFill>
              </a:rPr>
              <a:t>Enhance discovery</a:t>
            </a:r>
            <a:endParaRPr lang="en-US" b="1" dirty="0">
              <a:solidFill>
                <a:schemeClr val="bg2">
                  <a:lumMod val="75000"/>
                </a:schemeClr>
              </a:solidFill>
            </a:endParaRPr>
          </a:p>
        </p:txBody>
      </p:sp>
      <p:sp>
        <p:nvSpPr>
          <p:cNvPr id="16" name="TextBox 15"/>
          <p:cNvSpPr txBox="1"/>
          <p:nvPr/>
        </p:nvSpPr>
        <p:spPr>
          <a:xfrm>
            <a:off x="-21210" y="2145268"/>
            <a:ext cx="2286000" cy="584775"/>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Well-constructed titles</a:t>
            </a:r>
            <a:endParaRPr lang="en-US" sz="1600" dirty="0">
              <a:solidFill>
                <a:schemeClr val="bg1">
                  <a:lumMod val="50000"/>
                </a:schemeClr>
              </a:solidFill>
            </a:endParaRPr>
          </a:p>
        </p:txBody>
      </p:sp>
      <p:sp>
        <p:nvSpPr>
          <p:cNvPr id="9" name="TextBox 8"/>
          <p:cNvSpPr txBox="1"/>
          <p:nvPr/>
        </p:nvSpPr>
        <p:spPr>
          <a:xfrm>
            <a:off x="-50276" y="2730043"/>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Robust abstracts</a:t>
            </a:r>
            <a:endParaRPr lang="en-US" sz="1600" dirty="0">
              <a:solidFill>
                <a:schemeClr val="bg1">
                  <a:lumMod val="50000"/>
                </a:schemeClr>
              </a:solidFill>
            </a:endParaRPr>
          </a:p>
        </p:txBody>
      </p:sp>
      <p:sp>
        <p:nvSpPr>
          <p:cNvPr id="10" name="Rectangle 9"/>
          <p:cNvSpPr/>
          <p:nvPr/>
        </p:nvSpPr>
        <p:spPr>
          <a:xfrm>
            <a:off x="3505200" y="6172200"/>
            <a:ext cx="8382000" cy="369332"/>
          </a:xfrm>
          <a:prstGeom prst="rect">
            <a:avLst/>
          </a:prstGeom>
        </p:spPr>
        <p:txBody>
          <a:bodyPr wrap="square">
            <a:spAutoFit/>
          </a:bodyPr>
          <a:lstStyle/>
          <a:p>
            <a:r>
              <a:rPr lang="en-US" sz="1600" i="1" dirty="0"/>
              <a:t>Contact </a:t>
            </a:r>
            <a:r>
              <a:rPr lang="en-US" sz="1600" i="1" dirty="0" err="1"/>
              <a:t>Galter</a:t>
            </a:r>
            <a:r>
              <a:rPr lang="en-US" sz="1600" i="1" dirty="0"/>
              <a:t> Library for assistance with </a:t>
            </a:r>
            <a:r>
              <a:rPr lang="en-US" sz="1600" i="1" dirty="0" err="1"/>
              <a:t>MeSH</a:t>
            </a:r>
            <a:r>
              <a:rPr lang="en-US" sz="1600" i="1" dirty="0"/>
              <a:t> terms</a:t>
            </a:r>
            <a:r>
              <a:rPr lang="en-US" dirty="0"/>
              <a:t>.</a:t>
            </a:r>
          </a:p>
        </p:txBody>
      </p:sp>
    </p:spTree>
    <p:extLst>
      <p:ext uri="{BB962C8B-B14F-4D97-AF65-F5344CB8AC3E}">
        <p14:creationId xmlns:p14="http://schemas.microsoft.com/office/powerpoint/2010/main" val="40992091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a:t>
            </a:r>
            <a:endParaRPr lang="en-US" dirty="0"/>
          </a:p>
        </p:txBody>
      </p:sp>
      <p:sp>
        <p:nvSpPr>
          <p:cNvPr id="4" name="TextBox 3"/>
          <p:cNvSpPr txBox="1"/>
          <p:nvPr/>
        </p:nvSpPr>
        <p:spPr>
          <a:xfrm>
            <a:off x="170348" y="1319867"/>
            <a:ext cx="4343400" cy="4562788"/>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100" b="1" dirty="0" smtClean="0"/>
              <a:t>Differential </a:t>
            </a:r>
            <a:r>
              <a:rPr lang="en-US" sz="1100" b="1" dirty="0"/>
              <a:t>Glutamate Dehydrogenase Activity Profile in Patients with TLE</a:t>
            </a:r>
          </a:p>
          <a:p>
            <a:r>
              <a:rPr lang="en-US" sz="1000" b="1" dirty="0"/>
              <a:t>Summary: </a:t>
            </a:r>
            <a:r>
              <a:rPr lang="en-US" sz="1000" dirty="0"/>
              <a:t>Purpose: </a:t>
            </a:r>
            <a:r>
              <a:rPr lang="en-US" sz="1000" dirty="0" err="1"/>
              <a:t>Pathophysiologic</a:t>
            </a:r>
            <a:r>
              <a:rPr lang="en-US" sz="1000" dirty="0"/>
              <a:t> mechanisms underlying TLE are still poorly understood. One major hypothesis links alterations in energy metabolism to glutamate </a:t>
            </a:r>
            <a:r>
              <a:rPr lang="en-US" sz="1000" dirty="0" err="1"/>
              <a:t>excitotoxicity</a:t>
            </a:r>
            <a:r>
              <a:rPr lang="en-US" sz="1000" dirty="0"/>
              <a:t> associated with seizures in TLE. The purpose of this study was to determine whether changes in the activities of enzymes critical in energy and neurotransmitter metabolism contributed to the alterations in metabolic status leading to the </a:t>
            </a:r>
            <a:r>
              <a:rPr lang="en-US" sz="1000" dirty="0" err="1"/>
              <a:t>excitotoxic</a:t>
            </a:r>
            <a:r>
              <a:rPr lang="en-US" sz="1000" dirty="0"/>
              <a:t> effects of glutamate. </a:t>
            </a:r>
            <a:br>
              <a:rPr lang="en-US" sz="1000" dirty="0"/>
            </a:br>
            <a:r>
              <a:rPr lang="en-US" sz="1000" b="1" dirty="0"/>
              <a:t>Methods</a:t>
            </a:r>
            <a:r>
              <a:rPr lang="en-US" sz="1000" dirty="0"/>
              <a:t>: Activities of four key enzymes involved in energy metabolism and glutamate cycling in the brain [</a:t>
            </a:r>
            <a:r>
              <a:rPr lang="en-US" sz="1000" dirty="0" err="1"/>
              <a:t>aspartate</a:t>
            </a:r>
            <a:r>
              <a:rPr lang="en-US" sz="1000" dirty="0"/>
              <a:t> </a:t>
            </a:r>
            <a:r>
              <a:rPr lang="en-US" sz="1000" dirty="0" err="1"/>
              <a:t>aminotransferase</a:t>
            </a:r>
            <a:r>
              <a:rPr lang="en-US" sz="1000" dirty="0"/>
              <a:t> (AAT), citrate </a:t>
            </a:r>
            <a:r>
              <a:rPr lang="en-US" sz="1000" dirty="0" err="1"/>
              <a:t>synthase</a:t>
            </a:r>
            <a:r>
              <a:rPr lang="en-US" sz="1000" dirty="0"/>
              <a:t> (CS), glutamate </a:t>
            </a:r>
            <a:r>
              <a:rPr lang="en-US" sz="1000" dirty="0" err="1"/>
              <a:t>dehydrogenase</a:t>
            </a:r>
            <a:r>
              <a:rPr lang="en-US" sz="1000" dirty="0"/>
              <a:t> (</a:t>
            </a:r>
            <a:r>
              <a:rPr lang="en-US" sz="1000" b="1" dirty="0">
                <a:solidFill>
                  <a:srgbClr val="FF0000"/>
                </a:solidFill>
              </a:rPr>
              <a:t>GDH</a:t>
            </a:r>
            <a:r>
              <a:rPr lang="en-US" sz="1000" dirty="0"/>
              <a:t>), and lactate </a:t>
            </a:r>
            <a:r>
              <a:rPr lang="en-US" sz="1000" dirty="0" err="1"/>
              <a:t>dehydrogenase</a:t>
            </a:r>
            <a:r>
              <a:rPr lang="en-US" sz="1000" dirty="0"/>
              <a:t> (LDH)] were measured in </a:t>
            </a:r>
            <a:r>
              <a:rPr lang="en-US" sz="1000" dirty="0" err="1"/>
              <a:t>anterolateral</a:t>
            </a:r>
            <a:r>
              <a:rPr lang="en-US" sz="1000" dirty="0"/>
              <a:t> temporal neocortical and </a:t>
            </a:r>
            <a:r>
              <a:rPr lang="en-US" sz="1000" dirty="0" err="1"/>
              <a:t>hippocampal</a:t>
            </a:r>
            <a:r>
              <a:rPr lang="en-US" sz="1000" dirty="0"/>
              <a:t> tissues obtained from three different groups of medically intractable epilepsy patients having either MTLE, PTLE, or </a:t>
            </a:r>
            <a:r>
              <a:rPr lang="en-US" sz="1000" dirty="0" err="1"/>
              <a:t>MaTLE</a:t>
            </a:r>
            <a:r>
              <a:rPr lang="en-US" sz="1000" dirty="0"/>
              <a:t>, respectively. </a:t>
            </a:r>
            <a:br>
              <a:rPr lang="en-US" sz="1000" dirty="0"/>
            </a:br>
            <a:r>
              <a:rPr lang="en-US" sz="1000" b="1" dirty="0"/>
              <a:t>Results:</a:t>
            </a:r>
            <a:r>
              <a:rPr lang="en-US" sz="1000" dirty="0"/>
              <a:t> We found that activity was significantly decreased in the temporal cortex mainly in the MTLE group. A similar trend was recognized in the hippocampus of the MTLE. In all three patient groups, this activity was considerably lower, and AAT and LDH activities were higher in cortex of MTLE as compared with the corresponding activities in hippocampus (p &lt; 0.05). In the MTLE cortex and hippocampus, GDH activities were negatively correlated with the duration since the first intractable seizure. </a:t>
            </a:r>
            <a:br>
              <a:rPr lang="en-US" sz="1000" dirty="0"/>
            </a:br>
            <a:r>
              <a:rPr lang="en-US" sz="1000" dirty="0"/>
              <a:t>Conclusions: Our results support the hypothesis suggesting major alteration in activity mainly in the MTLE group. It is proposed that significant alterations in the enzyme activities may be contributing to decreased metabolism of glutamate, leading to its accumulation</a:t>
            </a:r>
          </a:p>
          <a:p>
            <a:endParaRPr lang="en-US" sz="1000" dirty="0"/>
          </a:p>
        </p:txBody>
      </p:sp>
      <p:sp>
        <p:nvSpPr>
          <p:cNvPr id="6" name="TextBox 5"/>
          <p:cNvSpPr txBox="1"/>
          <p:nvPr/>
        </p:nvSpPr>
        <p:spPr>
          <a:xfrm>
            <a:off x="676608" y="1036889"/>
            <a:ext cx="3733321" cy="380999"/>
          </a:xfrm>
          <a:prstGeom prst="rect">
            <a:avLst/>
          </a:prstGeom>
          <a:noFill/>
        </p:spPr>
        <p:txBody>
          <a:bodyPr wrap="square" lIns="0" tIns="0" rIns="0" bIns="0" rtlCol="0">
            <a:noAutofit/>
          </a:bodyPr>
          <a:lstStyle/>
          <a:p>
            <a:pPr>
              <a:lnSpc>
                <a:spcPct val="90000"/>
              </a:lnSpc>
              <a:spcBef>
                <a:spcPts val="600"/>
              </a:spcBef>
            </a:pPr>
            <a:r>
              <a:rPr lang="en-US" b="1" dirty="0"/>
              <a:t>Poorly Optimized </a:t>
            </a:r>
            <a:r>
              <a:rPr lang="en-US" b="1" dirty="0" smtClean="0"/>
              <a:t>Abstract</a:t>
            </a:r>
            <a:r>
              <a:rPr lang="en-US" sz="2000" b="1" dirty="0"/>
              <a:t> </a:t>
            </a:r>
          </a:p>
          <a:p>
            <a:pPr>
              <a:lnSpc>
                <a:spcPct val="90000"/>
              </a:lnSpc>
              <a:spcBef>
                <a:spcPts val="600"/>
              </a:spcBef>
            </a:pPr>
            <a:endParaRPr lang="en-US" sz="1850" spc="-50" dirty="0"/>
          </a:p>
        </p:txBody>
      </p:sp>
      <p:sp>
        <p:nvSpPr>
          <p:cNvPr id="7" name="Rectangle 6"/>
          <p:cNvSpPr/>
          <p:nvPr/>
        </p:nvSpPr>
        <p:spPr>
          <a:xfrm>
            <a:off x="5282002" y="969578"/>
            <a:ext cx="2980368" cy="369332"/>
          </a:xfrm>
          <a:prstGeom prst="rect">
            <a:avLst/>
          </a:prstGeom>
        </p:spPr>
        <p:txBody>
          <a:bodyPr wrap="none">
            <a:spAutoFit/>
          </a:bodyPr>
          <a:lstStyle/>
          <a:p>
            <a:r>
              <a:rPr lang="en-US" b="1" dirty="0"/>
              <a:t>Well-Optimized </a:t>
            </a:r>
            <a:r>
              <a:rPr lang="en-US" b="1" dirty="0" smtClean="0"/>
              <a:t>Abstract</a:t>
            </a:r>
            <a:r>
              <a:rPr lang="en-US" b="1" dirty="0"/>
              <a:t> </a:t>
            </a:r>
          </a:p>
        </p:txBody>
      </p:sp>
      <p:sp>
        <p:nvSpPr>
          <p:cNvPr id="8" name="Rectangle 7"/>
          <p:cNvSpPr/>
          <p:nvPr/>
        </p:nvSpPr>
        <p:spPr>
          <a:xfrm>
            <a:off x="2286325" y="6480544"/>
            <a:ext cx="6478657" cy="261610"/>
          </a:xfrm>
          <a:prstGeom prst="rect">
            <a:avLst/>
          </a:prstGeom>
        </p:spPr>
        <p:txBody>
          <a:bodyPr wrap="square">
            <a:spAutoFit/>
          </a:bodyPr>
          <a:lstStyle/>
          <a:p>
            <a:r>
              <a:rPr lang="en-US" sz="1100" i="1" dirty="0"/>
              <a:t>This abstract appears on the first page of results in Google for </a:t>
            </a:r>
            <a:r>
              <a:rPr lang="en-US" sz="1100" i="1" dirty="0" err="1"/>
              <a:t>GDH+epilepsy</a:t>
            </a:r>
            <a:r>
              <a:rPr lang="en-US" sz="1100" i="1" dirty="0"/>
              <a:t>.</a:t>
            </a:r>
          </a:p>
        </p:txBody>
      </p:sp>
      <p:cxnSp>
        <p:nvCxnSpPr>
          <p:cNvPr id="21" name="Straight Arrow Connector 20"/>
          <p:cNvCxnSpPr/>
          <p:nvPr/>
        </p:nvCxnSpPr>
        <p:spPr>
          <a:xfrm>
            <a:off x="2428786" y="2462596"/>
            <a:ext cx="542097" cy="663778"/>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4600486" y="1319452"/>
            <a:ext cx="4343400" cy="4739759"/>
            <a:chOff x="4580283" y="1030310"/>
            <a:chExt cx="4343400" cy="4739759"/>
          </a:xfrm>
        </p:grpSpPr>
        <p:sp>
          <p:nvSpPr>
            <p:cNvPr id="5" name="TextBox 4"/>
            <p:cNvSpPr txBox="1"/>
            <p:nvPr/>
          </p:nvSpPr>
          <p:spPr>
            <a:xfrm>
              <a:off x="4580283" y="1030310"/>
              <a:ext cx="4343400" cy="4739759"/>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100" b="1" dirty="0" smtClean="0"/>
                <a:t>Differential </a:t>
              </a:r>
              <a:r>
                <a:rPr lang="en-US" sz="1100" b="1" dirty="0"/>
                <a:t>Glutamate Dehydrogenase (</a:t>
              </a:r>
              <a:r>
                <a:rPr lang="en-US" sz="1100" b="1" dirty="0">
                  <a:solidFill>
                    <a:srgbClr val="FF0000"/>
                  </a:solidFill>
                </a:rPr>
                <a:t>GDH</a:t>
              </a:r>
              <a:r>
                <a:rPr lang="en-US" sz="1100" b="1" dirty="0"/>
                <a:t>) Activity Profile in Patients with Temporal Lobe Epilepsy</a:t>
              </a:r>
            </a:p>
            <a:p>
              <a:r>
                <a:rPr lang="en-US" sz="1000" b="1" dirty="0"/>
                <a:t>Summary:</a:t>
              </a:r>
              <a:r>
                <a:rPr lang="en-US" sz="1000" dirty="0"/>
                <a:t> Purpose: </a:t>
              </a:r>
              <a:r>
                <a:rPr lang="en-US" sz="1000" dirty="0" err="1"/>
                <a:t>Pathophysiologic</a:t>
              </a:r>
              <a:r>
                <a:rPr lang="en-US" sz="1000" dirty="0"/>
                <a:t> mechanisms underlying temporal lobe epilepsy (TLE) are still poorly understood. One major hypothesis links alterations in energy metabolism to glutamate </a:t>
              </a:r>
              <a:r>
                <a:rPr lang="en-US" sz="1000" dirty="0" err="1"/>
                <a:t>excitotoxicity</a:t>
              </a:r>
              <a:r>
                <a:rPr lang="en-US" sz="1000" dirty="0"/>
                <a:t> associated with seizures in TLE. The purpose of this study was to determine whether changes in the activities of enzymes critical in energy and neurotransmitter metabolism contributed to the alterations in metabolic status leading to the </a:t>
              </a:r>
              <a:r>
                <a:rPr lang="en-US" sz="1000" dirty="0" err="1"/>
                <a:t>excitotoxic</a:t>
              </a:r>
              <a:r>
                <a:rPr lang="en-US" sz="1000" dirty="0"/>
                <a:t> effects of glutamate. </a:t>
              </a:r>
              <a:br>
                <a:rPr lang="en-US" sz="1000" dirty="0"/>
              </a:br>
              <a:r>
                <a:rPr lang="en-US" sz="1000" b="1" dirty="0"/>
                <a:t>Methods</a:t>
              </a:r>
              <a:r>
                <a:rPr lang="en-US" sz="1000" dirty="0"/>
                <a:t>: Activities of four key enzymes involved in energy metabolism and glutamate cycling in the brain [</a:t>
              </a:r>
              <a:r>
                <a:rPr lang="en-US" sz="1000" dirty="0" err="1"/>
                <a:t>aspartate</a:t>
              </a:r>
              <a:r>
                <a:rPr lang="en-US" sz="1000" dirty="0"/>
                <a:t> </a:t>
              </a:r>
              <a:r>
                <a:rPr lang="en-US" sz="1000" dirty="0" err="1"/>
                <a:t>aminotransferase</a:t>
              </a:r>
              <a:r>
                <a:rPr lang="en-US" sz="1000" dirty="0"/>
                <a:t> (AAT), citrate </a:t>
              </a:r>
              <a:r>
                <a:rPr lang="en-US" sz="1000" dirty="0" err="1"/>
                <a:t>synthase</a:t>
              </a:r>
              <a:r>
                <a:rPr lang="en-US" sz="1000" dirty="0"/>
                <a:t> (CS), glutamate </a:t>
              </a:r>
              <a:r>
                <a:rPr lang="en-US" sz="1000" dirty="0" err="1"/>
                <a:t>dehydrogenase</a:t>
              </a:r>
              <a:r>
                <a:rPr lang="en-US" sz="1000" dirty="0"/>
                <a:t> (</a:t>
              </a:r>
              <a:r>
                <a:rPr lang="en-US" sz="1000" b="1" dirty="0">
                  <a:solidFill>
                    <a:srgbClr val="FF0000"/>
                  </a:solidFill>
                </a:rPr>
                <a:t>GDH</a:t>
              </a:r>
              <a:r>
                <a:rPr lang="en-US" sz="1000" dirty="0"/>
                <a:t>), and lactate </a:t>
              </a:r>
              <a:r>
                <a:rPr lang="en-US" sz="1000" dirty="0" err="1"/>
                <a:t>dehydrogenase</a:t>
              </a:r>
              <a:r>
                <a:rPr lang="en-US" sz="1000" dirty="0"/>
                <a:t> (LDH)] were measured in </a:t>
              </a:r>
              <a:r>
                <a:rPr lang="en-US" sz="1000" dirty="0" err="1"/>
                <a:t>anterolateral</a:t>
              </a:r>
              <a:r>
                <a:rPr lang="en-US" sz="1000" dirty="0"/>
                <a:t> temporal neocortical and </a:t>
              </a:r>
              <a:r>
                <a:rPr lang="en-US" sz="1000" dirty="0" err="1"/>
                <a:t>hippocampal</a:t>
              </a:r>
              <a:r>
                <a:rPr lang="en-US" sz="1000" dirty="0"/>
                <a:t> tissues obtained from three different groups of medically intractable epilepsy patients having either </a:t>
              </a:r>
              <a:r>
                <a:rPr lang="en-US" sz="1000" dirty="0" err="1"/>
                <a:t>mesial</a:t>
              </a:r>
              <a:r>
                <a:rPr lang="en-US" sz="1000" dirty="0"/>
                <a:t>, paradoxical, or mass </a:t>
              </a:r>
              <a:r>
                <a:rPr lang="en-US" sz="1000" dirty="0" err="1"/>
                <a:t>lesionassociated</a:t>
              </a:r>
              <a:r>
                <a:rPr lang="en-US" sz="1000" dirty="0"/>
                <a:t> temporal lobe </a:t>
              </a:r>
              <a:r>
                <a:rPr lang="en-US" sz="1000" b="1" dirty="0">
                  <a:solidFill>
                    <a:srgbClr val="FF0000"/>
                  </a:solidFill>
                </a:rPr>
                <a:t>epilepsy</a:t>
              </a:r>
              <a:r>
                <a:rPr lang="en-US" sz="1000" dirty="0"/>
                <a:t> (MTLE, PTLE, </a:t>
              </a:r>
              <a:r>
                <a:rPr lang="en-US" sz="1000" dirty="0" err="1"/>
                <a:t>MaTLE</a:t>
              </a:r>
              <a:r>
                <a:rPr lang="en-US" sz="1000" dirty="0"/>
                <a:t>), respectively. </a:t>
              </a:r>
              <a:br>
                <a:rPr lang="en-US" sz="1000" dirty="0"/>
              </a:br>
              <a:r>
                <a:rPr lang="en-US" sz="1000" b="1" dirty="0"/>
                <a:t>Results: </a:t>
              </a:r>
              <a:r>
                <a:rPr lang="en-US" sz="1000" dirty="0"/>
                <a:t>We found that </a:t>
              </a:r>
              <a:r>
                <a:rPr lang="en-US" sz="1000" b="1" dirty="0">
                  <a:solidFill>
                    <a:srgbClr val="FF0000"/>
                  </a:solidFill>
                </a:rPr>
                <a:t>GDH</a:t>
              </a:r>
              <a:r>
                <a:rPr lang="en-US" sz="1000" dirty="0"/>
                <a:t> activity was significantly decreased in the temporal cortex mainly in the MTLE group. A similar trend was recognized in the hippocampus of the MTLE. In all three patient groups, </a:t>
              </a:r>
              <a:r>
                <a:rPr lang="en-US" sz="1000" b="1" dirty="0">
                  <a:solidFill>
                    <a:srgbClr val="FF0000"/>
                  </a:solidFill>
                </a:rPr>
                <a:t>GDH</a:t>
              </a:r>
              <a:r>
                <a:rPr lang="en-US" sz="1000" dirty="0"/>
                <a:t> activity was considerably lower, and AAT and LDH activities were higher in cortex of MTLE as compared with the corresponding activities in hippocampus (p &lt; 0.05). In the MTLE cortex and hippocampus, </a:t>
              </a:r>
              <a:r>
                <a:rPr lang="en-US" sz="1000" b="1" dirty="0">
                  <a:solidFill>
                    <a:srgbClr val="FF0000"/>
                  </a:solidFill>
                </a:rPr>
                <a:t>GDH</a:t>
              </a:r>
              <a:r>
                <a:rPr lang="en-US" sz="1000" dirty="0"/>
                <a:t> activities were negatively correlated with the duration since the first intractable seizure. </a:t>
              </a:r>
              <a:br>
                <a:rPr lang="en-US" sz="1000" dirty="0"/>
              </a:br>
              <a:r>
                <a:rPr lang="en-US" sz="1000" dirty="0"/>
                <a:t>Conclusions: Our results support the hypothesis suggesting major alteration in </a:t>
              </a:r>
              <a:r>
                <a:rPr lang="en-US" sz="1000" b="1" dirty="0">
                  <a:solidFill>
                    <a:srgbClr val="FF0000"/>
                  </a:solidFill>
                </a:rPr>
                <a:t>GDH </a:t>
              </a:r>
              <a:r>
                <a:rPr lang="en-US" sz="1000" dirty="0"/>
                <a:t>activity mainly in the MTLE group. It is proposed that significant alterations in the enzyme activities may be contributing to decreased metabolism of glutamate, leading to its accumulation. </a:t>
              </a:r>
            </a:p>
            <a:p>
              <a:endParaRPr lang="en-US" sz="1000" dirty="0" smtClean="0"/>
            </a:p>
            <a:p>
              <a:endParaRPr lang="en-US" sz="1000" dirty="0"/>
            </a:p>
          </p:txBody>
        </p:sp>
        <p:cxnSp>
          <p:nvCxnSpPr>
            <p:cNvPr id="23" name="Straight Arrow Connector 22"/>
            <p:cNvCxnSpPr/>
            <p:nvPr/>
          </p:nvCxnSpPr>
          <p:spPr>
            <a:xfrm flipV="1">
              <a:off x="7144439" y="1270050"/>
              <a:ext cx="304800" cy="810274"/>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738431" y="2318983"/>
              <a:ext cx="609600" cy="560494"/>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6099569" y="2863678"/>
              <a:ext cx="49192" cy="764234"/>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6687239" y="4584221"/>
              <a:ext cx="609600" cy="503859"/>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4827380" y="4230995"/>
              <a:ext cx="619214" cy="673585"/>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8192477" y="3238420"/>
              <a:ext cx="276213" cy="743279"/>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6751983" y="3150387"/>
              <a:ext cx="837272" cy="259531"/>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381000" y="5697009"/>
            <a:ext cx="1032579" cy="367748"/>
          </a:xfrm>
          <a:prstGeom prst="rect">
            <a:avLst/>
          </a:prstGeom>
          <a:scene3d>
            <a:camera prst="orthographicFront"/>
            <a:lightRig rig="threePt" dir="t">
              <a:rot lat="0" lon="0" rev="7500000"/>
            </a:lightRig>
          </a:scene3d>
          <a:sp3d prstMaterial="plastic">
            <a:bevelT w="127000" h="25400" prst="relaxedInset"/>
          </a:sp3d>
        </p:spPr>
        <p:style>
          <a:lnRef idx="0">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4" name="Cross 13"/>
          <p:cNvSpPr/>
          <p:nvPr/>
        </p:nvSpPr>
        <p:spPr>
          <a:xfrm>
            <a:off x="8090398" y="5637879"/>
            <a:ext cx="999394" cy="964096"/>
          </a:xfrm>
          <a:prstGeom prst="plus">
            <a:avLst>
              <a:gd name="adj" fmla="val 32810"/>
            </a:avLst>
          </a:prstGeom>
          <a:scene3d>
            <a:camera prst="orthographicFront"/>
            <a:lightRig rig="threePt" dir="t">
              <a:rot lat="0" lon="0" rev="7500000"/>
            </a:lightRig>
          </a:scene3d>
          <a:sp3d prstMaterial="plastic">
            <a:bevelT w="127000" h="25400" prst="relaxedInset"/>
          </a:sp3d>
        </p:spPr>
        <p:style>
          <a:lnRef idx="0">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Tree>
    <p:extLst>
      <p:ext uri="{BB962C8B-B14F-4D97-AF65-F5344CB8AC3E}">
        <p14:creationId xmlns:p14="http://schemas.microsoft.com/office/powerpoint/2010/main" val="29755365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Acknowledge Grant Funding</a:t>
            </a:r>
            <a:endParaRPr lang="en-US" dirty="0"/>
          </a:p>
        </p:txBody>
      </p:sp>
      <p:sp>
        <p:nvSpPr>
          <p:cNvPr id="5" name="Content Placeholder 2"/>
          <p:cNvSpPr txBox="1">
            <a:spLocks/>
          </p:cNvSpPr>
          <p:nvPr/>
        </p:nvSpPr>
        <p:spPr>
          <a:xfrm>
            <a:off x="2514600" y="1342612"/>
            <a:ext cx="5568925" cy="4829588"/>
          </a:xfrm>
          <a:prstGeom prst="rect">
            <a:avLst/>
          </a:prstGeom>
        </p:spPr>
        <p:txBody>
          <a:bodyPr vert="horz" lIns="0" tIns="0" rIns="91440" bIns="45720" rtlCol="0">
            <a:normAutofit/>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lnSpc>
                <a:spcPct val="120000"/>
              </a:lnSpc>
              <a:buClr>
                <a:schemeClr val="accent1"/>
              </a:buClr>
              <a:buFont typeface="Arial" pitchFamily="34" charset="0"/>
              <a:buChar char="•"/>
            </a:pPr>
            <a:r>
              <a:rPr lang="en-US" sz="2000" b="1" dirty="0">
                <a:solidFill>
                  <a:schemeClr val="accent1"/>
                </a:solidFill>
              </a:rPr>
              <a:t>Allows for greater discoverability of works generated by grant support</a:t>
            </a:r>
          </a:p>
          <a:p>
            <a:pPr marL="174625" lvl="1" indent="-174625">
              <a:lnSpc>
                <a:spcPct val="120000"/>
              </a:lnSpc>
              <a:buClr>
                <a:schemeClr val="accent1"/>
              </a:buClr>
              <a:buFont typeface="Arial" pitchFamily="34" charset="0"/>
              <a:buChar char="•"/>
            </a:pPr>
            <a:r>
              <a:rPr lang="en-US" sz="2000" b="1" dirty="0">
                <a:solidFill>
                  <a:schemeClr val="accent1"/>
                </a:solidFill>
              </a:rPr>
              <a:t>Good practice for Responsible Conduct of Research</a:t>
            </a:r>
          </a:p>
          <a:p>
            <a:pPr marL="174625" lvl="1" indent="-174625">
              <a:lnSpc>
                <a:spcPct val="120000"/>
              </a:lnSpc>
              <a:buClr>
                <a:schemeClr val="accent1"/>
              </a:buClr>
              <a:buFont typeface="Arial" pitchFamily="34" charset="0"/>
              <a:buChar char="•"/>
            </a:pPr>
            <a:r>
              <a:rPr lang="en-US" sz="2000" b="1" dirty="0">
                <a:solidFill>
                  <a:schemeClr val="accent1"/>
                </a:solidFill>
              </a:rPr>
              <a:t>Required by funding agencies</a:t>
            </a:r>
          </a:p>
          <a:p>
            <a:pPr marL="174625" lvl="1" indent="-174625">
              <a:lnSpc>
                <a:spcPct val="120000"/>
              </a:lnSpc>
              <a:buClr>
                <a:schemeClr val="accent1"/>
              </a:buClr>
              <a:buFont typeface="Arial" pitchFamily="34" charset="0"/>
              <a:buChar char="•"/>
            </a:pPr>
            <a:endParaRPr lang="en-US" sz="2000" b="1" dirty="0">
              <a:solidFill>
                <a:schemeClr val="accent1"/>
              </a:solidFill>
            </a:endParaRPr>
          </a:p>
          <a:p>
            <a:pPr marL="0" lvl="1" indent="0">
              <a:lnSpc>
                <a:spcPct val="110000"/>
              </a:lnSpc>
              <a:buClr>
                <a:schemeClr val="accent1"/>
              </a:buClr>
              <a:buNone/>
            </a:pPr>
            <a:r>
              <a:rPr lang="en-US" sz="2900" b="1" dirty="0">
                <a:solidFill>
                  <a:schemeClr val="accent1"/>
                </a:solidFill>
              </a:rPr>
              <a:t>	</a:t>
            </a:r>
            <a:endParaRPr lang="en-US" sz="4200" dirty="0">
              <a:solidFill>
                <a:schemeClr val="accent1"/>
              </a:solidFill>
            </a:endParaRPr>
          </a:p>
          <a:p>
            <a:pPr marL="174625" lvl="1" indent="-174625">
              <a:buClr>
                <a:schemeClr val="accent1"/>
              </a:buClr>
              <a:buFont typeface="Arial" pitchFamily="34" charset="0"/>
              <a:buChar char="•"/>
            </a:pPr>
            <a:endParaRPr lang="en-US" sz="3000" dirty="0">
              <a:solidFill>
                <a:schemeClr val="accent1"/>
              </a:solidFill>
            </a:endParaRPr>
          </a:p>
          <a:p>
            <a:endParaRPr lang="en-US" dirty="0">
              <a:solidFill>
                <a:schemeClr val="tx2"/>
              </a:solidFill>
            </a:endParaRPr>
          </a:p>
        </p:txBody>
      </p:sp>
      <p:sp>
        <p:nvSpPr>
          <p:cNvPr id="11" name="TextBox 10"/>
          <p:cNvSpPr txBox="1"/>
          <p:nvPr/>
        </p:nvSpPr>
        <p:spPr>
          <a:xfrm>
            <a:off x="0" y="1459468"/>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Optimize for searching through:</a:t>
            </a:r>
            <a:endParaRPr lang="en-US" dirty="0">
              <a:solidFill>
                <a:schemeClr val="bg1">
                  <a:lumMod val="50000"/>
                </a:schemeClr>
              </a:solidFill>
            </a:endParaRPr>
          </a:p>
        </p:txBody>
      </p:sp>
      <p:sp>
        <p:nvSpPr>
          <p:cNvPr id="13" name="TextBox 12"/>
          <p:cNvSpPr txBox="1"/>
          <p:nvPr/>
        </p:nvSpPr>
        <p:spPr>
          <a:xfrm>
            <a:off x="66773" y="951211"/>
            <a:ext cx="2438400" cy="369332"/>
          </a:xfrm>
          <a:prstGeom prst="rect">
            <a:avLst/>
          </a:prstGeom>
          <a:noFill/>
        </p:spPr>
        <p:txBody>
          <a:bodyPr wrap="square" rtlCol="0">
            <a:spAutoFit/>
          </a:bodyPr>
          <a:lstStyle/>
          <a:p>
            <a:r>
              <a:rPr lang="en-US" b="1" dirty="0" smtClean="0">
                <a:solidFill>
                  <a:schemeClr val="bg2">
                    <a:lumMod val="75000"/>
                  </a:schemeClr>
                </a:solidFill>
              </a:rPr>
              <a:t>Enhance discovery</a:t>
            </a:r>
            <a:endParaRPr lang="en-US" b="1" dirty="0">
              <a:solidFill>
                <a:schemeClr val="bg2">
                  <a:lumMod val="75000"/>
                </a:schemeClr>
              </a:solidFill>
            </a:endParaRPr>
          </a:p>
        </p:txBody>
      </p:sp>
      <p:sp>
        <p:nvSpPr>
          <p:cNvPr id="16" name="TextBox 15"/>
          <p:cNvSpPr txBox="1"/>
          <p:nvPr/>
        </p:nvSpPr>
        <p:spPr>
          <a:xfrm>
            <a:off x="-21210" y="2145268"/>
            <a:ext cx="2286000" cy="584775"/>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Well-constructed titles</a:t>
            </a:r>
            <a:endParaRPr lang="en-US" sz="1600" dirty="0">
              <a:solidFill>
                <a:schemeClr val="bg1">
                  <a:lumMod val="50000"/>
                </a:schemeClr>
              </a:solidFill>
            </a:endParaRPr>
          </a:p>
        </p:txBody>
      </p:sp>
      <p:sp>
        <p:nvSpPr>
          <p:cNvPr id="9" name="TextBox 8"/>
          <p:cNvSpPr txBox="1"/>
          <p:nvPr/>
        </p:nvSpPr>
        <p:spPr>
          <a:xfrm>
            <a:off x="-50276" y="2730043"/>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Robust abstracts</a:t>
            </a:r>
            <a:endParaRPr lang="en-US" sz="1600" dirty="0">
              <a:solidFill>
                <a:schemeClr val="bg1">
                  <a:lumMod val="50000"/>
                </a:schemeClr>
              </a:solidFill>
            </a:endParaRPr>
          </a:p>
        </p:txBody>
      </p:sp>
      <p:sp>
        <p:nvSpPr>
          <p:cNvPr id="14" name="TextBox 13"/>
          <p:cNvSpPr txBox="1"/>
          <p:nvPr/>
        </p:nvSpPr>
        <p:spPr>
          <a:xfrm>
            <a:off x="0" y="3111075"/>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Acknowledge funding</a:t>
            </a:r>
            <a:endParaRPr lang="en-US" dirty="0">
              <a:solidFill>
                <a:schemeClr val="bg1">
                  <a:lumMod val="50000"/>
                </a:schemeClr>
              </a:solidFill>
            </a:endParaRPr>
          </a:p>
        </p:txBody>
      </p:sp>
      <p:pic>
        <p:nvPicPr>
          <p:cNvPr id="1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8472" r="25810" b="49554"/>
          <a:stretch/>
        </p:blipFill>
        <p:spPr bwMode="auto">
          <a:xfrm>
            <a:off x="2548379" y="3505200"/>
            <a:ext cx="5963931" cy="1975960"/>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2514600" y="5578321"/>
            <a:ext cx="6324600" cy="600164"/>
          </a:xfrm>
          <a:prstGeom prst="rect">
            <a:avLst/>
          </a:prstGeom>
        </p:spPr>
        <p:txBody>
          <a:bodyPr wrap="square">
            <a:spAutoFit/>
          </a:bodyPr>
          <a:lstStyle/>
          <a:p>
            <a:r>
              <a:rPr lang="en-US" sz="1100" i="1" dirty="0"/>
              <a:t>(above) screenshot of  search for </a:t>
            </a:r>
          </a:p>
          <a:p>
            <a:r>
              <a:rPr lang="en-US" sz="1100" i="1" dirty="0"/>
              <a:t> AFFIL(Northwestern University) AND FUND-SPONSOR (National Science Foundation)</a:t>
            </a:r>
          </a:p>
          <a:p>
            <a:r>
              <a:rPr lang="en-US" sz="1100" i="1" dirty="0"/>
              <a:t> from Elsevier’s Scopus database</a:t>
            </a:r>
          </a:p>
        </p:txBody>
      </p:sp>
    </p:spTree>
    <p:extLst>
      <p:ext uri="{BB962C8B-B14F-4D97-AF65-F5344CB8AC3E}">
        <p14:creationId xmlns:p14="http://schemas.microsoft.com/office/powerpoint/2010/main" val="8108641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Follow Reporting Guidelines</a:t>
            </a:r>
            <a:endParaRPr lang="en-US" dirty="0"/>
          </a:p>
        </p:txBody>
      </p:sp>
      <p:sp>
        <p:nvSpPr>
          <p:cNvPr id="5" name="Content Placeholder 2"/>
          <p:cNvSpPr txBox="1">
            <a:spLocks/>
          </p:cNvSpPr>
          <p:nvPr/>
        </p:nvSpPr>
        <p:spPr>
          <a:xfrm>
            <a:off x="2514600" y="1342612"/>
            <a:ext cx="5568925" cy="4829588"/>
          </a:xfrm>
          <a:prstGeom prst="rect">
            <a:avLst/>
          </a:prstGeom>
        </p:spPr>
        <p:txBody>
          <a:bodyPr vert="horz" lIns="0" tIns="0" rIns="91440" bIns="45720" rtlCol="0">
            <a:normAutofit/>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lnSpc>
                <a:spcPct val="120000"/>
              </a:lnSpc>
              <a:buClr>
                <a:schemeClr val="accent1"/>
              </a:buClr>
              <a:buFont typeface="Arial" pitchFamily="34" charset="0"/>
              <a:buChar char="•"/>
            </a:pPr>
            <a:r>
              <a:rPr lang="en-US" sz="2000" b="1" dirty="0">
                <a:solidFill>
                  <a:schemeClr val="accent1"/>
                </a:solidFill>
              </a:rPr>
              <a:t>Equator network maintains a library for health research reporting</a:t>
            </a:r>
          </a:p>
          <a:p>
            <a:pPr marL="174625" lvl="1" indent="-174625">
              <a:lnSpc>
                <a:spcPct val="120000"/>
              </a:lnSpc>
              <a:buClr>
                <a:schemeClr val="accent1"/>
              </a:buClr>
              <a:buFont typeface="Arial" pitchFamily="34" charset="0"/>
              <a:buChar char="•"/>
            </a:pPr>
            <a:endParaRPr lang="en-US" sz="2000" b="1" dirty="0">
              <a:solidFill>
                <a:schemeClr val="accent1"/>
              </a:solidFill>
            </a:endParaRPr>
          </a:p>
          <a:p>
            <a:pPr marL="0" lvl="1" indent="0">
              <a:lnSpc>
                <a:spcPct val="110000"/>
              </a:lnSpc>
              <a:buClr>
                <a:schemeClr val="accent1"/>
              </a:buClr>
              <a:buNone/>
            </a:pPr>
            <a:r>
              <a:rPr lang="en-US" sz="2900" b="1" dirty="0">
                <a:solidFill>
                  <a:schemeClr val="accent1"/>
                </a:solidFill>
              </a:rPr>
              <a:t>	</a:t>
            </a:r>
            <a:endParaRPr lang="en-US" sz="4200" dirty="0">
              <a:solidFill>
                <a:schemeClr val="accent1"/>
              </a:solidFill>
            </a:endParaRPr>
          </a:p>
          <a:p>
            <a:pPr marL="174625" lvl="1" indent="-174625">
              <a:buClr>
                <a:schemeClr val="accent1"/>
              </a:buClr>
              <a:buFont typeface="Arial" pitchFamily="34" charset="0"/>
              <a:buChar char="•"/>
            </a:pPr>
            <a:endParaRPr lang="en-US" sz="3000" dirty="0">
              <a:solidFill>
                <a:schemeClr val="accent1"/>
              </a:solidFill>
            </a:endParaRPr>
          </a:p>
          <a:p>
            <a:endParaRPr lang="en-US" dirty="0">
              <a:solidFill>
                <a:schemeClr val="tx2"/>
              </a:solidFill>
            </a:endParaRPr>
          </a:p>
        </p:txBody>
      </p:sp>
      <p:sp>
        <p:nvSpPr>
          <p:cNvPr id="11" name="TextBox 10"/>
          <p:cNvSpPr txBox="1"/>
          <p:nvPr/>
        </p:nvSpPr>
        <p:spPr>
          <a:xfrm>
            <a:off x="0" y="1459468"/>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Optimize for searching through:</a:t>
            </a:r>
            <a:endParaRPr lang="en-US" dirty="0">
              <a:solidFill>
                <a:schemeClr val="bg1">
                  <a:lumMod val="50000"/>
                </a:schemeClr>
              </a:solidFill>
            </a:endParaRPr>
          </a:p>
        </p:txBody>
      </p:sp>
      <p:sp>
        <p:nvSpPr>
          <p:cNvPr id="13" name="TextBox 12"/>
          <p:cNvSpPr txBox="1"/>
          <p:nvPr/>
        </p:nvSpPr>
        <p:spPr>
          <a:xfrm>
            <a:off x="66773" y="951211"/>
            <a:ext cx="2438400" cy="369332"/>
          </a:xfrm>
          <a:prstGeom prst="rect">
            <a:avLst/>
          </a:prstGeom>
          <a:noFill/>
        </p:spPr>
        <p:txBody>
          <a:bodyPr wrap="square" rtlCol="0">
            <a:spAutoFit/>
          </a:bodyPr>
          <a:lstStyle/>
          <a:p>
            <a:r>
              <a:rPr lang="en-US" b="1" dirty="0" smtClean="0">
                <a:solidFill>
                  <a:schemeClr val="bg2">
                    <a:lumMod val="75000"/>
                  </a:schemeClr>
                </a:solidFill>
              </a:rPr>
              <a:t>Enhance discovery</a:t>
            </a:r>
            <a:endParaRPr lang="en-US" b="1" dirty="0">
              <a:solidFill>
                <a:schemeClr val="bg2">
                  <a:lumMod val="75000"/>
                </a:schemeClr>
              </a:solidFill>
            </a:endParaRPr>
          </a:p>
        </p:txBody>
      </p:sp>
      <p:sp>
        <p:nvSpPr>
          <p:cNvPr id="16" name="TextBox 15"/>
          <p:cNvSpPr txBox="1"/>
          <p:nvPr/>
        </p:nvSpPr>
        <p:spPr>
          <a:xfrm>
            <a:off x="-21210" y="2145268"/>
            <a:ext cx="2286000" cy="584775"/>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Well-constructed titles</a:t>
            </a:r>
            <a:endParaRPr lang="en-US" sz="1600" dirty="0">
              <a:solidFill>
                <a:schemeClr val="bg1">
                  <a:lumMod val="50000"/>
                </a:schemeClr>
              </a:solidFill>
            </a:endParaRPr>
          </a:p>
        </p:txBody>
      </p:sp>
      <p:sp>
        <p:nvSpPr>
          <p:cNvPr id="9" name="TextBox 8"/>
          <p:cNvSpPr txBox="1"/>
          <p:nvPr/>
        </p:nvSpPr>
        <p:spPr>
          <a:xfrm>
            <a:off x="-50276" y="2730043"/>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Robust abstracts</a:t>
            </a:r>
            <a:endParaRPr lang="en-US" sz="1600" dirty="0">
              <a:solidFill>
                <a:schemeClr val="bg1">
                  <a:lumMod val="50000"/>
                </a:schemeClr>
              </a:solidFill>
            </a:endParaRPr>
          </a:p>
        </p:txBody>
      </p:sp>
      <p:sp>
        <p:nvSpPr>
          <p:cNvPr id="14" name="TextBox 13"/>
          <p:cNvSpPr txBox="1"/>
          <p:nvPr/>
        </p:nvSpPr>
        <p:spPr>
          <a:xfrm>
            <a:off x="0" y="3111075"/>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Acknowledge funding</a:t>
            </a:r>
            <a:endParaRPr lang="en-US" dirty="0">
              <a:solidFill>
                <a:schemeClr val="bg1">
                  <a:lumMod val="50000"/>
                </a:schemeClr>
              </a:solidFill>
            </a:endParaRPr>
          </a:p>
        </p:txBody>
      </p:sp>
      <p:sp>
        <p:nvSpPr>
          <p:cNvPr id="12" name="TextBox 11"/>
          <p:cNvSpPr txBox="1"/>
          <p:nvPr/>
        </p:nvSpPr>
        <p:spPr>
          <a:xfrm>
            <a:off x="-47098" y="3815272"/>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Follow reporting guidelines</a:t>
            </a:r>
            <a:endParaRPr lang="en-US" dirty="0">
              <a:solidFill>
                <a:schemeClr val="bg1">
                  <a:lumMod val="50000"/>
                </a:schemeClr>
              </a:solidFill>
            </a:endParaRPr>
          </a:p>
        </p:txBody>
      </p:sp>
      <p:pic>
        <p:nvPicPr>
          <p:cNvPr id="18" name="Picture 5" descr="http://www.equator-network.org/wp-content/themes/equator/images/equator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0025" y="2419349"/>
            <a:ext cx="2952750" cy="85725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2438400" y="3352800"/>
            <a:ext cx="6858000" cy="2419124"/>
          </a:xfrm>
          <a:prstGeom prst="rect">
            <a:avLst/>
          </a:prstGeom>
          <a:noFill/>
        </p:spPr>
        <p:txBody>
          <a:bodyPr wrap="square" rtlCol="0">
            <a:spAutoFit/>
          </a:bodyPr>
          <a:lstStyle/>
          <a:p>
            <a:pPr>
              <a:lnSpc>
                <a:spcPct val="90000"/>
              </a:lnSpc>
              <a:spcBef>
                <a:spcPct val="20000"/>
              </a:spcBef>
            </a:pPr>
            <a:r>
              <a:rPr lang="en-US" sz="1400" b="1" dirty="0"/>
              <a:t>CONSORT </a:t>
            </a:r>
            <a:r>
              <a:rPr lang="en-US" sz="1400" dirty="0"/>
              <a:t>Consolidated Standards of Reporting Trials</a:t>
            </a:r>
          </a:p>
          <a:p>
            <a:pPr>
              <a:lnSpc>
                <a:spcPct val="90000"/>
              </a:lnSpc>
              <a:spcBef>
                <a:spcPct val="20000"/>
              </a:spcBef>
            </a:pPr>
            <a:r>
              <a:rPr lang="en-US" sz="1400" b="1" dirty="0"/>
              <a:t>STROBE</a:t>
            </a:r>
            <a:r>
              <a:rPr lang="en-US" sz="1400" dirty="0"/>
              <a:t> Strengthening the Reporting of Observational studies in Epidemiology</a:t>
            </a:r>
          </a:p>
          <a:p>
            <a:pPr>
              <a:lnSpc>
                <a:spcPct val="90000"/>
              </a:lnSpc>
              <a:spcBef>
                <a:spcPct val="20000"/>
              </a:spcBef>
            </a:pPr>
            <a:r>
              <a:rPr lang="en-US" sz="1400" b="1" dirty="0"/>
              <a:t>PRISMA</a:t>
            </a:r>
            <a:r>
              <a:rPr lang="en-US" sz="1400" dirty="0"/>
              <a:t> Preferred Reporting Items for Systematic Reviews and Meta-Analyses</a:t>
            </a:r>
          </a:p>
          <a:p>
            <a:pPr>
              <a:lnSpc>
                <a:spcPct val="90000"/>
              </a:lnSpc>
              <a:spcBef>
                <a:spcPct val="20000"/>
              </a:spcBef>
            </a:pPr>
            <a:r>
              <a:rPr lang="en-US" sz="1400" b="1" dirty="0"/>
              <a:t>STARD </a:t>
            </a:r>
            <a:r>
              <a:rPr lang="en-US" sz="1400" dirty="0"/>
              <a:t>Standards for Reporting Studies of Diagnostic Accuracy</a:t>
            </a:r>
          </a:p>
          <a:p>
            <a:pPr>
              <a:lnSpc>
                <a:spcPct val="90000"/>
              </a:lnSpc>
              <a:spcBef>
                <a:spcPct val="20000"/>
              </a:spcBef>
            </a:pPr>
            <a:r>
              <a:rPr lang="en-US" sz="1400" b="1" dirty="0"/>
              <a:t>COREQ</a:t>
            </a:r>
            <a:r>
              <a:rPr lang="en-US" sz="1400" dirty="0"/>
              <a:t> Consolidated criteria for reporting Qualitative Research</a:t>
            </a:r>
          </a:p>
          <a:p>
            <a:pPr>
              <a:lnSpc>
                <a:spcPct val="90000"/>
              </a:lnSpc>
              <a:spcBef>
                <a:spcPct val="20000"/>
              </a:spcBef>
            </a:pPr>
            <a:r>
              <a:rPr lang="en-US" sz="1400" b="1" dirty="0"/>
              <a:t>ENTREQ</a:t>
            </a:r>
            <a:r>
              <a:rPr lang="en-US" sz="1400" dirty="0"/>
              <a:t> Enhancing transparency in reporting the synthesis of qualitative research</a:t>
            </a:r>
          </a:p>
          <a:p>
            <a:pPr>
              <a:lnSpc>
                <a:spcPct val="90000"/>
              </a:lnSpc>
              <a:spcBef>
                <a:spcPct val="20000"/>
              </a:spcBef>
            </a:pPr>
            <a:r>
              <a:rPr lang="en-US" sz="1400" b="1" dirty="0"/>
              <a:t>SQUIRE</a:t>
            </a:r>
            <a:r>
              <a:rPr lang="en-US" sz="1400" dirty="0"/>
              <a:t> Publication guidelines for quality improvement in health care</a:t>
            </a:r>
          </a:p>
          <a:p>
            <a:pPr>
              <a:lnSpc>
                <a:spcPct val="90000"/>
              </a:lnSpc>
              <a:spcBef>
                <a:spcPct val="20000"/>
              </a:spcBef>
            </a:pPr>
            <a:r>
              <a:rPr lang="en-US" sz="1400" b="1" dirty="0"/>
              <a:t>CHEERS</a:t>
            </a:r>
            <a:r>
              <a:rPr lang="en-US" sz="1400" dirty="0"/>
              <a:t> Consolidated Health Economic Evaluation Reporting Standards</a:t>
            </a:r>
          </a:p>
          <a:p>
            <a:pPr>
              <a:lnSpc>
                <a:spcPct val="90000"/>
              </a:lnSpc>
              <a:spcBef>
                <a:spcPct val="20000"/>
              </a:spcBef>
            </a:pPr>
            <a:r>
              <a:rPr lang="en-US" sz="1400" b="1" dirty="0"/>
              <a:t>CARE</a:t>
            </a:r>
            <a:r>
              <a:rPr lang="en-US" sz="1400" dirty="0"/>
              <a:t> Consensus-based Clinical Case Reporting Guidelines Development</a:t>
            </a:r>
          </a:p>
          <a:p>
            <a:pPr>
              <a:lnSpc>
                <a:spcPct val="90000"/>
              </a:lnSpc>
              <a:spcBef>
                <a:spcPct val="20000"/>
              </a:spcBef>
            </a:pPr>
            <a:r>
              <a:rPr lang="en-US" sz="1400" b="1" dirty="0"/>
              <a:t>SAMPL </a:t>
            </a:r>
            <a:r>
              <a:rPr lang="en-US" sz="1400" dirty="0"/>
              <a:t>Basic Statistical Reporting for Articles Published in Biomedical Journals</a:t>
            </a:r>
          </a:p>
        </p:txBody>
      </p:sp>
      <p:sp>
        <p:nvSpPr>
          <p:cNvPr id="20" name="Rectangle 19"/>
          <p:cNvSpPr/>
          <p:nvPr/>
        </p:nvSpPr>
        <p:spPr>
          <a:xfrm>
            <a:off x="2680113" y="5878254"/>
            <a:ext cx="6009850" cy="307777"/>
          </a:xfrm>
          <a:prstGeom prst="rect">
            <a:avLst/>
          </a:prstGeom>
        </p:spPr>
        <p:txBody>
          <a:bodyPr wrap="none">
            <a:spAutoFit/>
          </a:bodyPr>
          <a:lstStyle/>
          <a:p>
            <a:r>
              <a:rPr lang="en-US" sz="1400" i="1" dirty="0" smtClean="0"/>
              <a:t>(above) List of reporting guidelines from http</a:t>
            </a:r>
            <a:r>
              <a:rPr lang="en-US" sz="1400" i="1" dirty="0"/>
              <a:t>://www.equator-network.org/</a:t>
            </a:r>
          </a:p>
        </p:txBody>
      </p:sp>
    </p:spTree>
    <p:extLst>
      <p:ext uri="{BB962C8B-B14F-4D97-AF65-F5344CB8AC3E}">
        <p14:creationId xmlns:p14="http://schemas.microsoft.com/office/powerpoint/2010/main" val="31150909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smtClean="0"/>
              <a:t>Strategies for </a:t>
            </a:r>
            <a:br>
              <a:rPr lang="en-US" sz="3600" dirty="0" smtClean="0"/>
            </a:br>
            <a:r>
              <a:rPr lang="en-US" sz="3600" dirty="0" smtClean="0"/>
              <a:t>enhancing research impact</a:t>
            </a:r>
            <a:endParaRPr lang="en-US" sz="3600" dirty="0"/>
          </a:p>
        </p:txBody>
      </p:sp>
      <p:sp>
        <p:nvSpPr>
          <p:cNvPr id="6" name="Subtitle 5"/>
          <p:cNvSpPr>
            <a:spLocks noGrp="1"/>
          </p:cNvSpPr>
          <p:nvPr>
            <p:ph type="subTitle" idx="1"/>
          </p:nvPr>
        </p:nvSpPr>
        <p:spPr>
          <a:xfrm>
            <a:off x="1423524" y="3276600"/>
            <a:ext cx="6400800" cy="685800"/>
          </a:xfrm>
        </p:spPr>
        <p:txBody>
          <a:bodyPr>
            <a:normAutofit/>
          </a:bodyPr>
          <a:lstStyle/>
          <a:p>
            <a:r>
              <a:rPr lang="en-US" i="1" dirty="0" smtClean="0"/>
              <a:t>Increase the dissemination of your work</a:t>
            </a:r>
            <a:endParaRPr lang="en-US" i="1" dirty="0"/>
          </a:p>
        </p:txBody>
      </p:sp>
    </p:spTree>
    <p:extLst>
      <p:ext uri="{BB962C8B-B14F-4D97-AF65-F5344CB8AC3E}">
        <p14:creationId xmlns:p14="http://schemas.microsoft.com/office/powerpoint/2010/main" val="22993111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Increase Dissemination</a:t>
            </a:r>
            <a:endParaRPr lang="en-US" dirty="0"/>
          </a:p>
        </p:txBody>
      </p:sp>
      <p:sp>
        <p:nvSpPr>
          <p:cNvPr id="5" name="Content Placeholder 2"/>
          <p:cNvSpPr txBox="1">
            <a:spLocks/>
          </p:cNvSpPr>
          <p:nvPr/>
        </p:nvSpPr>
        <p:spPr>
          <a:xfrm>
            <a:off x="2521671" y="1676400"/>
            <a:ext cx="3429000" cy="4829588"/>
          </a:xfrm>
          <a:prstGeom prst="rect">
            <a:avLst/>
          </a:prstGeom>
        </p:spPr>
        <p:txBody>
          <a:bodyPr vert="horz" lIns="0" tIns="0" rIns="91440" bIns="45720" rtlCol="0">
            <a:normAutofit fontScale="92500" lnSpcReduction="20000"/>
            <a:scene3d>
              <a:camera prst="orthographicFront"/>
              <a:lightRig rig="soft" dir="t">
                <a:rot lat="0" lon="0" rev="10800000"/>
              </a:lightRig>
            </a:scene3d>
            <a:sp3d>
              <a:bevelT w="27940" h="12700"/>
              <a:contourClr>
                <a:srgbClr val="DDDDDD"/>
              </a:contourClr>
            </a:sp3d>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lnSpc>
                <a:spcPct val="120000"/>
              </a:lnSpc>
              <a:buClr>
                <a:schemeClr val="accent1"/>
              </a:buClr>
              <a:buFont typeface="Arial" pitchFamily="34" charset="0"/>
              <a:buChar char="•"/>
            </a:pPr>
            <a:r>
              <a:rPr lang="en-US" sz="2000" b="1" dirty="0" smtClean="0">
                <a:solidFill>
                  <a:schemeClr val="accent1"/>
                </a:solidFill>
              </a:rPr>
              <a:t>Join </a:t>
            </a:r>
            <a:r>
              <a:rPr lang="en-US" sz="2000" b="1" dirty="0">
                <a:solidFill>
                  <a:schemeClr val="accent1"/>
                </a:solidFill>
              </a:rPr>
              <a:t>professional organizations</a:t>
            </a:r>
          </a:p>
          <a:p>
            <a:pPr marL="174625" lvl="1" indent="-174625">
              <a:lnSpc>
                <a:spcPct val="120000"/>
              </a:lnSpc>
              <a:buClr>
                <a:schemeClr val="accent1"/>
              </a:buClr>
              <a:buFont typeface="Arial" pitchFamily="34" charset="0"/>
              <a:buChar char="•"/>
            </a:pPr>
            <a:r>
              <a:rPr lang="en-US" sz="2000" b="1" dirty="0">
                <a:solidFill>
                  <a:schemeClr val="accent1"/>
                </a:solidFill>
              </a:rPr>
              <a:t>Participate in committees</a:t>
            </a:r>
          </a:p>
          <a:p>
            <a:pPr marL="174625" lvl="1" indent="-174625">
              <a:lnSpc>
                <a:spcPct val="120000"/>
              </a:lnSpc>
              <a:buClr>
                <a:schemeClr val="accent1"/>
              </a:buClr>
              <a:buFont typeface="Arial" pitchFamily="34" charset="0"/>
              <a:buChar char="•"/>
            </a:pPr>
            <a:r>
              <a:rPr lang="en-US" sz="2000" b="1" dirty="0">
                <a:solidFill>
                  <a:schemeClr val="accent1"/>
                </a:solidFill>
              </a:rPr>
              <a:t>Volunteer for conference activities</a:t>
            </a:r>
          </a:p>
          <a:p>
            <a:pPr marL="174625" lvl="1" indent="-174625">
              <a:lnSpc>
                <a:spcPct val="120000"/>
              </a:lnSpc>
              <a:buClr>
                <a:schemeClr val="accent1"/>
              </a:buClr>
              <a:buFont typeface="Arial" pitchFamily="34" charset="0"/>
              <a:buChar char="•"/>
            </a:pPr>
            <a:r>
              <a:rPr lang="en-US" sz="2000" b="1" dirty="0">
                <a:solidFill>
                  <a:schemeClr val="accent1"/>
                </a:solidFill>
              </a:rPr>
              <a:t>Teach CE courses</a:t>
            </a:r>
          </a:p>
          <a:p>
            <a:pPr marL="174625" lvl="1" indent="-174625">
              <a:lnSpc>
                <a:spcPct val="120000"/>
              </a:lnSpc>
              <a:buClr>
                <a:schemeClr val="accent1"/>
              </a:buClr>
              <a:buFont typeface="Arial" pitchFamily="34" charset="0"/>
              <a:buChar char="•"/>
            </a:pPr>
            <a:r>
              <a:rPr lang="en-US" sz="2000" b="1" dirty="0">
                <a:solidFill>
                  <a:schemeClr val="accent1"/>
                </a:solidFill>
              </a:rPr>
              <a:t>Serve as a reviewer for a journal</a:t>
            </a:r>
          </a:p>
          <a:p>
            <a:pPr marL="174625" lvl="1" indent="-174625">
              <a:lnSpc>
                <a:spcPct val="120000"/>
              </a:lnSpc>
              <a:buClr>
                <a:schemeClr val="accent1"/>
              </a:buClr>
              <a:buFont typeface="Arial" pitchFamily="34" charset="0"/>
              <a:buChar char="•"/>
            </a:pPr>
            <a:r>
              <a:rPr lang="en-US" sz="2000" b="1" dirty="0">
                <a:solidFill>
                  <a:schemeClr val="accent1"/>
                </a:solidFill>
              </a:rPr>
              <a:t>Serve on IRBs</a:t>
            </a:r>
          </a:p>
          <a:p>
            <a:pPr marL="174625" lvl="1" indent="-174625">
              <a:lnSpc>
                <a:spcPct val="120000"/>
              </a:lnSpc>
              <a:buClr>
                <a:schemeClr val="accent1"/>
              </a:buClr>
              <a:buFont typeface="Arial" pitchFamily="34" charset="0"/>
              <a:buChar char="•"/>
            </a:pPr>
            <a:r>
              <a:rPr lang="en-US" sz="2000" b="1" dirty="0">
                <a:solidFill>
                  <a:schemeClr val="accent1"/>
                </a:solidFill>
              </a:rPr>
              <a:t>Build relationships with policy-makers and grant funding officials</a:t>
            </a:r>
          </a:p>
          <a:p>
            <a:pPr marL="174625" lvl="1" indent="-174625">
              <a:lnSpc>
                <a:spcPct val="120000"/>
              </a:lnSpc>
              <a:buClr>
                <a:schemeClr val="accent1"/>
              </a:buClr>
              <a:buFont typeface="Arial" pitchFamily="34" charset="0"/>
              <a:buChar char="•"/>
            </a:pPr>
            <a:endParaRPr lang="en-US" sz="2000" b="1" dirty="0">
              <a:solidFill>
                <a:schemeClr val="accent1"/>
              </a:solidFill>
            </a:endParaRPr>
          </a:p>
          <a:p>
            <a:pPr marL="0" lvl="1" indent="0">
              <a:lnSpc>
                <a:spcPct val="110000"/>
              </a:lnSpc>
              <a:buClr>
                <a:schemeClr val="accent1"/>
              </a:buClr>
              <a:buNone/>
            </a:pPr>
            <a:r>
              <a:rPr lang="en-US" sz="2900" b="1" dirty="0">
                <a:solidFill>
                  <a:schemeClr val="accent1"/>
                </a:solidFill>
              </a:rPr>
              <a:t>	</a:t>
            </a:r>
            <a:endParaRPr lang="en-US" sz="4200" dirty="0">
              <a:solidFill>
                <a:schemeClr val="accent1"/>
              </a:solidFill>
            </a:endParaRPr>
          </a:p>
          <a:p>
            <a:pPr marL="174625" lvl="1" indent="-174625">
              <a:buClr>
                <a:schemeClr val="accent1"/>
              </a:buClr>
              <a:buFont typeface="Arial" pitchFamily="34" charset="0"/>
              <a:buChar char="•"/>
            </a:pPr>
            <a:endParaRPr lang="en-US" sz="3000" dirty="0">
              <a:solidFill>
                <a:schemeClr val="accent1"/>
              </a:solidFill>
            </a:endParaRPr>
          </a:p>
          <a:p>
            <a:endParaRPr lang="en-US" dirty="0">
              <a:solidFill>
                <a:schemeClr val="tx2"/>
              </a:solidFill>
            </a:endParaRPr>
          </a:p>
        </p:txBody>
      </p:sp>
      <p:sp>
        <p:nvSpPr>
          <p:cNvPr id="11" name="TextBox 10"/>
          <p:cNvSpPr txBox="1"/>
          <p:nvPr/>
        </p:nvSpPr>
        <p:spPr>
          <a:xfrm>
            <a:off x="0" y="1459468"/>
            <a:ext cx="2438400" cy="923330"/>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Be active: participate, present, and share</a:t>
            </a:r>
            <a:endParaRPr lang="en-US" dirty="0">
              <a:solidFill>
                <a:schemeClr val="bg1">
                  <a:lumMod val="50000"/>
                </a:schemeClr>
              </a:solidFill>
            </a:endParaRPr>
          </a:p>
        </p:txBody>
      </p:sp>
      <p:sp>
        <p:nvSpPr>
          <p:cNvPr id="13" name="TextBox 12"/>
          <p:cNvSpPr txBox="1"/>
          <p:nvPr/>
        </p:nvSpPr>
        <p:spPr>
          <a:xfrm>
            <a:off x="66773" y="951211"/>
            <a:ext cx="2438400" cy="646331"/>
          </a:xfrm>
          <a:prstGeom prst="rect">
            <a:avLst/>
          </a:prstGeom>
          <a:noFill/>
        </p:spPr>
        <p:txBody>
          <a:bodyPr wrap="square" rtlCol="0">
            <a:spAutoFit/>
          </a:bodyPr>
          <a:lstStyle/>
          <a:p>
            <a:pPr algn="ctr"/>
            <a:r>
              <a:rPr lang="en-US" b="1" dirty="0" smtClean="0">
                <a:solidFill>
                  <a:schemeClr val="bg2">
                    <a:lumMod val="75000"/>
                  </a:schemeClr>
                </a:solidFill>
              </a:rPr>
              <a:t>Increase dissemination</a:t>
            </a:r>
            <a:endParaRPr lang="en-US" b="1" dirty="0">
              <a:solidFill>
                <a:schemeClr val="bg2">
                  <a:lumMod val="75000"/>
                </a:schemeClr>
              </a:solidFill>
            </a:endParaRPr>
          </a:p>
        </p:txBody>
      </p:sp>
      <p:sp>
        <p:nvSpPr>
          <p:cNvPr id="2" name="Rectangle 1"/>
          <p:cNvSpPr/>
          <p:nvPr/>
        </p:nvSpPr>
        <p:spPr>
          <a:xfrm>
            <a:off x="5950671" y="1723674"/>
            <a:ext cx="2971800" cy="2372957"/>
          </a:xfrm>
          <a:prstGeom prst="rect">
            <a:avLst/>
          </a:prstGeom>
        </p:spPr>
        <p:txBody>
          <a:bodyPr wrap="square">
            <a:spAutoFit/>
          </a:bodyPr>
          <a:lstStyle/>
          <a:p>
            <a:pPr marL="174625" lvl="1" indent="-174625">
              <a:spcBef>
                <a:spcPct val="20000"/>
              </a:spcBef>
              <a:buClr>
                <a:schemeClr val="accent1"/>
              </a:buClr>
              <a:buFont typeface="Arial" pitchFamily="34" charset="0"/>
              <a:buChar char="•"/>
            </a:pPr>
            <a:r>
              <a:rPr lang="en-US" sz="1900" b="1" spc="-50" dirty="0">
                <a:solidFill>
                  <a:schemeClr val="accent1"/>
                </a:solidFill>
              </a:rPr>
              <a:t>Professional conferences </a:t>
            </a:r>
          </a:p>
          <a:p>
            <a:pPr marL="174625" lvl="1" indent="-174625">
              <a:spcBef>
                <a:spcPct val="20000"/>
              </a:spcBef>
              <a:buClr>
                <a:schemeClr val="accent1"/>
              </a:buClr>
              <a:buFont typeface="Arial" pitchFamily="34" charset="0"/>
              <a:buChar char="•"/>
            </a:pPr>
            <a:r>
              <a:rPr lang="en-US" sz="1900" b="1" spc="-50" dirty="0">
                <a:solidFill>
                  <a:schemeClr val="accent1"/>
                </a:solidFill>
              </a:rPr>
              <a:t>Meetings</a:t>
            </a:r>
          </a:p>
          <a:p>
            <a:pPr marL="174625" lvl="1" indent="-174625">
              <a:spcBef>
                <a:spcPct val="20000"/>
              </a:spcBef>
              <a:buClr>
                <a:schemeClr val="accent1"/>
              </a:buClr>
              <a:buFont typeface="Arial" pitchFamily="34" charset="0"/>
              <a:buChar char="•"/>
            </a:pPr>
            <a:r>
              <a:rPr lang="en-US" sz="1900" b="1" spc="-50" dirty="0">
                <a:solidFill>
                  <a:schemeClr val="accent1"/>
                </a:solidFill>
              </a:rPr>
              <a:t>Department seminars </a:t>
            </a:r>
          </a:p>
          <a:p>
            <a:pPr marL="174625" lvl="1" indent="-174625">
              <a:spcBef>
                <a:spcPct val="20000"/>
              </a:spcBef>
              <a:buClr>
                <a:schemeClr val="accent1"/>
              </a:buClr>
              <a:buFont typeface="Arial" pitchFamily="34" charset="0"/>
              <a:buChar char="•"/>
            </a:pPr>
            <a:r>
              <a:rPr lang="en-US" sz="1900" b="1" spc="-50" dirty="0">
                <a:solidFill>
                  <a:schemeClr val="accent1"/>
                </a:solidFill>
              </a:rPr>
              <a:t>Journal clubs </a:t>
            </a:r>
          </a:p>
          <a:p>
            <a:pPr marL="174625" lvl="1" indent="-174625">
              <a:spcBef>
                <a:spcPct val="20000"/>
              </a:spcBef>
              <a:buClr>
                <a:schemeClr val="accent1"/>
              </a:buClr>
              <a:buFont typeface="Arial" pitchFamily="34" charset="0"/>
              <a:buChar char="•"/>
            </a:pPr>
            <a:r>
              <a:rPr lang="en-US" sz="1900" b="1" spc="-50" dirty="0">
                <a:solidFill>
                  <a:schemeClr val="accent1"/>
                </a:solidFill>
              </a:rPr>
              <a:t>Outreach events for the general public </a:t>
            </a:r>
          </a:p>
        </p:txBody>
      </p:sp>
      <p:sp>
        <p:nvSpPr>
          <p:cNvPr id="15" name="TextBox 14"/>
          <p:cNvSpPr txBox="1"/>
          <p:nvPr/>
        </p:nvSpPr>
        <p:spPr>
          <a:xfrm>
            <a:off x="2521671" y="1072886"/>
            <a:ext cx="29718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Participate</a:t>
            </a:r>
            <a:endParaRPr lang="en-US" sz="2400" dirty="0"/>
          </a:p>
        </p:txBody>
      </p:sp>
      <p:sp>
        <p:nvSpPr>
          <p:cNvPr id="21" name="TextBox 20"/>
          <p:cNvSpPr txBox="1"/>
          <p:nvPr/>
        </p:nvSpPr>
        <p:spPr>
          <a:xfrm>
            <a:off x="5715000" y="1075150"/>
            <a:ext cx="28575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Present</a:t>
            </a:r>
            <a:endParaRPr lang="en-US" sz="2400" dirty="0"/>
          </a:p>
        </p:txBody>
      </p:sp>
      <p:pic>
        <p:nvPicPr>
          <p:cNvPr id="22" name="Picture 4" descr="http://www.icts.wustl.edu/mm/images/mainhome_posterda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08969" y="4283490"/>
            <a:ext cx="2895600" cy="1820092"/>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4648200" y="6178209"/>
            <a:ext cx="4114800" cy="215444"/>
          </a:xfrm>
          <a:prstGeom prst="rect">
            <a:avLst/>
          </a:prstGeom>
          <a:noFill/>
        </p:spPr>
        <p:txBody>
          <a:bodyPr wrap="square" rtlCol="0">
            <a:spAutoFit/>
          </a:bodyPr>
          <a:lstStyle/>
          <a:p>
            <a:pPr algn="r"/>
            <a:r>
              <a:rPr lang="en-US" sz="800" dirty="0">
                <a:solidFill>
                  <a:schemeClr val="bg1">
                    <a:lumMod val="65000"/>
                  </a:schemeClr>
                </a:solidFill>
              </a:rPr>
              <a:t>http://www.icts.wustl.edu/mm/images/mainhome_posterday.jpg</a:t>
            </a:r>
          </a:p>
        </p:txBody>
      </p:sp>
    </p:spTree>
    <p:extLst>
      <p:ext uri="{BB962C8B-B14F-4D97-AF65-F5344CB8AC3E}">
        <p14:creationId xmlns:p14="http://schemas.microsoft.com/office/powerpoint/2010/main" val="1202458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Increase Dissemination</a:t>
            </a:r>
            <a:endParaRPr lang="en-US" dirty="0"/>
          </a:p>
        </p:txBody>
      </p:sp>
      <p:sp>
        <p:nvSpPr>
          <p:cNvPr id="11" name="TextBox 10"/>
          <p:cNvSpPr txBox="1"/>
          <p:nvPr/>
        </p:nvSpPr>
        <p:spPr>
          <a:xfrm>
            <a:off x="0" y="1459468"/>
            <a:ext cx="2438400" cy="923330"/>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Be active: participate, present, and share</a:t>
            </a:r>
            <a:endParaRPr lang="en-US" dirty="0">
              <a:solidFill>
                <a:schemeClr val="bg1">
                  <a:lumMod val="50000"/>
                </a:schemeClr>
              </a:solidFill>
            </a:endParaRPr>
          </a:p>
        </p:txBody>
      </p:sp>
      <p:sp>
        <p:nvSpPr>
          <p:cNvPr id="13" name="TextBox 12"/>
          <p:cNvSpPr txBox="1"/>
          <p:nvPr/>
        </p:nvSpPr>
        <p:spPr>
          <a:xfrm>
            <a:off x="66773" y="951211"/>
            <a:ext cx="2438400" cy="646331"/>
          </a:xfrm>
          <a:prstGeom prst="rect">
            <a:avLst/>
          </a:prstGeom>
          <a:noFill/>
        </p:spPr>
        <p:txBody>
          <a:bodyPr wrap="square" rtlCol="0">
            <a:spAutoFit/>
          </a:bodyPr>
          <a:lstStyle/>
          <a:p>
            <a:pPr algn="ctr"/>
            <a:r>
              <a:rPr lang="en-US" b="1" dirty="0" smtClean="0">
                <a:solidFill>
                  <a:schemeClr val="bg2">
                    <a:lumMod val="75000"/>
                  </a:schemeClr>
                </a:solidFill>
              </a:rPr>
              <a:t>Increase dissemination</a:t>
            </a:r>
            <a:endParaRPr lang="en-US" b="1" dirty="0">
              <a:solidFill>
                <a:schemeClr val="bg2">
                  <a:lumMod val="75000"/>
                </a:schemeClr>
              </a:solidFill>
            </a:endParaRPr>
          </a:p>
        </p:txBody>
      </p:sp>
      <p:sp>
        <p:nvSpPr>
          <p:cNvPr id="3" name="Rectangle 2"/>
          <p:cNvSpPr/>
          <p:nvPr/>
        </p:nvSpPr>
        <p:spPr>
          <a:xfrm>
            <a:off x="2632826" y="1596744"/>
            <a:ext cx="5676114" cy="4122667"/>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Submit manuscript </a:t>
            </a:r>
            <a:r>
              <a:rPr lang="en-US" sz="1900" b="1" spc="-50" dirty="0" smtClean="0">
                <a:solidFill>
                  <a:schemeClr val="accent1"/>
                </a:solidFill>
              </a:rPr>
              <a:t>to Northwestern Medicine institutional repository:</a:t>
            </a:r>
          </a:p>
          <a:p>
            <a:pPr marL="0" lvl="1" algn="ctr">
              <a:lnSpc>
                <a:spcPct val="90000"/>
              </a:lnSpc>
              <a:spcBef>
                <a:spcPct val="20000"/>
              </a:spcBef>
              <a:buClr>
                <a:schemeClr val="accent1"/>
              </a:buClr>
            </a:pPr>
            <a:r>
              <a:rPr lang="en-US" sz="1900" b="1" spc="-50" dirty="0" smtClean="0">
                <a:solidFill>
                  <a:schemeClr val="accent1"/>
                </a:solidFill>
              </a:rPr>
              <a:t> </a:t>
            </a:r>
            <a:r>
              <a:rPr lang="en-US" sz="2800" b="1" spc="-50" dirty="0" err="1">
                <a:solidFill>
                  <a:schemeClr val="accent1"/>
                </a:solidFill>
              </a:rPr>
              <a:t>DigitalHub</a:t>
            </a:r>
            <a:endParaRPr lang="en-US" sz="2800" b="1" spc="-50" dirty="0">
              <a:solidFill>
                <a:schemeClr val="accent1"/>
              </a:solidFill>
            </a:endParaRPr>
          </a:p>
          <a:p>
            <a:pPr marL="0" lvl="1" algn="ctr">
              <a:lnSpc>
                <a:spcPct val="90000"/>
              </a:lnSpc>
              <a:spcBef>
                <a:spcPct val="20000"/>
              </a:spcBef>
              <a:buClr>
                <a:schemeClr val="accent1"/>
              </a:buClr>
            </a:pPr>
            <a:r>
              <a:rPr lang="en-US" sz="2800" b="1" spc="-50" dirty="0" smtClean="0">
                <a:solidFill>
                  <a:schemeClr val="accent1"/>
                </a:solidFill>
              </a:rPr>
              <a:t>digitalhub.northwestern.edu</a:t>
            </a:r>
          </a:p>
          <a:p>
            <a:pPr marL="0" lvl="1" algn="ctr">
              <a:lnSpc>
                <a:spcPct val="90000"/>
              </a:lnSpc>
              <a:spcBef>
                <a:spcPct val="20000"/>
              </a:spcBef>
              <a:buClr>
                <a:schemeClr val="accent1"/>
              </a:buClr>
            </a:pPr>
            <a:endParaRPr lang="en-US" sz="12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1900" b="1" spc="-50" dirty="0" smtClean="0">
                <a:solidFill>
                  <a:schemeClr val="accent1"/>
                </a:solidFill>
              </a:rPr>
              <a:t>Save </a:t>
            </a:r>
            <a:r>
              <a:rPr lang="en-US" sz="1900" b="1" spc="-50" dirty="0">
                <a:solidFill>
                  <a:schemeClr val="accent1"/>
                </a:solidFill>
              </a:rPr>
              <a:t>your final, peer-reviewed </a:t>
            </a:r>
            <a:r>
              <a:rPr lang="en-US" sz="1900" b="1" spc="-50" dirty="0" smtClean="0">
                <a:solidFill>
                  <a:schemeClr val="accent1"/>
                </a:solidFill>
              </a:rPr>
              <a:t>manuscript</a:t>
            </a:r>
          </a:p>
          <a:p>
            <a:pPr marL="174625" lvl="1" indent="-174625">
              <a:lnSpc>
                <a:spcPct val="90000"/>
              </a:lnSpc>
              <a:spcBef>
                <a:spcPct val="20000"/>
              </a:spcBef>
              <a:buClr>
                <a:schemeClr val="accent1"/>
              </a:buClr>
              <a:buFont typeface="Arial" pitchFamily="34" charset="0"/>
              <a:buChar char="•"/>
            </a:pPr>
            <a:endParaRPr lang="en-US" sz="1000" b="1"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1900" b="1" spc="-50" dirty="0" smtClean="0">
                <a:solidFill>
                  <a:schemeClr val="accent1"/>
                </a:solidFill>
              </a:rPr>
              <a:t>Deposit </a:t>
            </a:r>
            <a:r>
              <a:rPr lang="en-US" sz="1900" b="1" spc="-50" dirty="0">
                <a:solidFill>
                  <a:schemeClr val="accent1"/>
                </a:solidFill>
              </a:rPr>
              <a:t>research data in appropriate </a:t>
            </a:r>
            <a:r>
              <a:rPr lang="en-US" sz="1900" b="1" spc="-50" dirty="0" smtClean="0">
                <a:solidFill>
                  <a:schemeClr val="accent1"/>
                </a:solidFill>
              </a:rPr>
              <a:t>repository</a:t>
            </a:r>
          </a:p>
          <a:p>
            <a:pPr marL="174625" lvl="1" indent="-174625">
              <a:lnSpc>
                <a:spcPct val="90000"/>
              </a:lnSpc>
              <a:spcBef>
                <a:spcPct val="20000"/>
              </a:spcBef>
              <a:buClr>
                <a:schemeClr val="accent1"/>
              </a:buClr>
              <a:buFont typeface="Arial" pitchFamily="34" charset="0"/>
              <a:buChar char="•"/>
            </a:pPr>
            <a:endParaRPr lang="en-US" b="1"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1900" b="1" spc="-50" dirty="0" smtClean="0">
                <a:solidFill>
                  <a:schemeClr val="accent1"/>
                </a:solidFill>
              </a:rPr>
              <a:t>Other </a:t>
            </a:r>
            <a:r>
              <a:rPr lang="en-US" sz="1900" b="1" spc="-50" dirty="0">
                <a:solidFill>
                  <a:schemeClr val="accent1"/>
                </a:solidFill>
              </a:rPr>
              <a:t>options for sharing include:</a:t>
            </a:r>
          </a:p>
          <a:p>
            <a:pPr marL="457200" lvl="2">
              <a:lnSpc>
                <a:spcPct val="90000"/>
              </a:lnSpc>
              <a:spcBef>
                <a:spcPct val="20000"/>
              </a:spcBef>
              <a:buClr>
                <a:schemeClr val="accent1"/>
              </a:buClr>
            </a:pPr>
            <a:r>
              <a:rPr lang="en-US" b="1" spc="-50" dirty="0" err="1">
                <a:solidFill>
                  <a:schemeClr val="accent1"/>
                </a:solidFill>
              </a:rPr>
              <a:t>Slideshare</a:t>
            </a:r>
            <a:r>
              <a:rPr lang="en-US" b="1" spc="-50" dirty="0">
                <a:solidFill>
                  <a:schemeClr val="accent1"/>
                </a:solidFill>
              </a:rPr>
              <a:t>: </a:t>
            </a:r>
            <a:r>
              <a:rPr lang="en-US" b="1" spc="-50" dirty="0">
                <a:solidFill>
                  <a:schemeClr val="accent1"/>
                </a:solidFill>
                <a:hlinkClick r:id="rId4"/>
              </a:rPr>
              <a:t>http://www.slideshare.net</a:t>
            </a:r>
            <a:endParaRPr lang="en-US" b="1" spc="-50" dirty="0">
              <a:solidFill>
                <a:schemeClr val="accent1"/>
              </a:solidFill>
            </a:endParaRPr>
          </a:p>
          <a:p>
            <a:pPr marL="457200" lvl="2">
              <a:lnSpc>
                <a:spcPct val="90000"/>
              </a:lnSpc>
              <a:spcBef>
                <a:spcPct val="20000"/>
              </a:spcBef>
              <a:buClr>
                <a:schemeClr val="accent1"/>
              </a:buClr>
            </a:pPr>
            <a:r>
              <a:rPr lang="en-US" b="1" spc="-50" dirty="0" err="1">
                <a:solidFill>
                  <a:schemeClr val="accent1"/>
                </a:solidFill>
              </a:rPr>
              <a:t>Figshare</a:t>
            </a:r>
            <a:r>
              <a:rPr lang="en-US" b="1" spc="-50" dirty="0">
                <a:solidFill>
                  <a:schemeClr val="accent1"/>
                </a:solidFill>
              </a:rPr>
              <a:t>: </a:t>
            </a:r>
            <a:r>
              <a:rPr lang="en-US" b="1" spc="-50" dirty="0">
                <a:solidFill>
                  <a:schemeClr val="accent1"/>
                </a:solidFill>
                <a:hlinkClick r:id="rId5"/>
              </a:rPr>
              <a:t>http://www.figshare.com</a:t>
            </a:r>
            <a:endParaRPr lang="en-US" b="1" spc="-50" dirty="0">
              <a:solidFill>
                <a:schemeClr val="accent1"/>
              </a:solidFill>
            </a:endParaRPr>
          </a:p>
          <a:p>
            <a:pPr marL="457200" lvl="2">
              <a:lnSpc>
                <a:spcPct val="90000"/>
              </a:lnSpc>
              <a:spcBef>
                <a:spcPct val="20000"/>
              </a:spcBef>
              <a:buClr>
                <a:schemeClr val="accent1"/>
              </a:buClr>
            </a:pPr>
            <a:r>
              <a:rPr lang="en-US" b="1" spc="-50" dirty="0">
                <a:solidFill>
                  <a:schemeClr val="accent1"/>
                </a:solidFill>
              </a:rPr>
              <a:t>Dryad: </a:t>
            </a:r>
            <a:r>
              <a:rPr lang="en-US" b="1" spc="-50" dirty="0">
                <a:solidFill>
                  <a:schemeClr val="accent1"/>
                </a:solidFill>
                <a:hlinkClick r:id="rId6"/>
              </a:rPr>
              <a:t>http://datadryad.org</a:t>
            </a:r>
            <a:endParaRPr lang="en-US" b="1" spc="-50" dirty="0">
              <a:solidFill>
                <a:schemeClr val="accent1"/>
              </a:solidFill>
            </a:endParaRPr>
          </a:p>
        </p:txBody>
      </p:sp>
      <p:sp>
        <p:nvSpPr>
          <p:cNvPr id="6" name="Oval 5"/>
          <p:cNvSpPr/>
          <p:nvPr/>
        </p:nvSpPr>
        <p:spPr>
          <a:xfrm>
            <a:off x="6781800" y="4191000"/>
            <a:ext cx="4800600" cy="3429000"/>
          </a:xfrm>
          <a:prstGeom prst="ellipse">
            <a:avLst/>
          </a:prstGeom>
          <a:noFill/>
          <a:ln w="57150">
            <a:solidFill>
              <a:srgbClr val="614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2" descr="http://wiki.creativecommons.org/images/9/91/Dryad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18955" y="4713104"/>
            <a:ext cx="991151" cy="55399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SlideShare 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399" y="5486400"/>
            <a:ext cx="1605449" cy="31241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ttps://encrypted-tbn2.gstatic.com/images?q=tbn:ANd9GcSoS_rjvscQAGssjGMLO6d4jzCMr4Gv0UItTu6rHccbKYItygPo"/>
          <p:cNvPicPr>
            <a:picLocks noChangeAspect="1" noChangeArrowheads="1"/>
          </p:cNvPicPr>
          <p:nvPr/>
        </p:nvPicPr>
        <p:blipFill rotWithShape="1">
          <a:blip r:embed="rId9">
            <a:extLst>
              <a:ext uri="{28A0092B-C50C-407E-A947-70E740481C1C}">
                <a14:useLocalDpi xmlns:a14="http://schemas.microsoft.com/office/drawing/2010/main" val="0"/>
              </a:ext>
            </a:extLst>
          </a:blip>
          <a:srcRect l="16192" t="24825" r="17522" b="24501"/>
          <a:stretch/>
        </p:blipFill>
        <p:spPr bwMode="auto">
          <a:xfrm>
            <a:off x="7318927" y="6068847"/>
            <a:ext cx="1485348" cy="46260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2594727" y="997803"/>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Share</a:t>
            </a:r>
            <a:endParaRPr lang="en-US" sz="2400" dirty="0"/>
          </a:p>
        </p:txBody>
      </p:sp>
    </p:spTree>
    <p:extLst>
      <p:ext uri="{BB962C8B-B14F-4D97-AF65-F5344CB8AC3E}">
        <p14:creationId xmlns:p14="http://schemas.microsoft.com/office/powerpoint/2010/main" val="14096865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4" name="Picture 2" descr="http://openaccessenvironmentalist.files.wordpress.com/2009/04/424px-open_access_logo_plossvg.png?w=424&amp;h=600"/>
          <p:cNvPicPr>
            <a:picLocks noChangeAspect="1" noChangeArrowheads="1"/>
          </p:cNvPicPr>
          <p:nvPr/>
        </p:nvPicPr>
        <p:blipFill>
          <a:blip r:embed="rId3" cstate="print"/>
          <a:srcRect/>
          <a:stretch>
            <a:fillRect/>
          </a:stretch>
        </p:blipFill>
        <p:spPr bwMode="auto">
          <a:xfrm>
            <a:off x="7942586" y="762000"/>
            <a:ext cx="835152" cy="1181819"/>
          </a:xfrm>
          <a:prstGeom prst="rect">
            <a:avLst/>
          </a:prstGeom>
          <a:noFill/>
          <a:effectLst>
            <a:reflection blurRad="6350" stA="52000" endA="300" endPos="35000" dir="5400000" sy="-100000" algn="bl" rotWithShape="0"/>
          </a:effectLst>
        </p:spPr>
      </p:pic>
      <p:pic>
        <p:nvPicPr>
          <p:cNvPr id="3" name="Picture 2"/>
          <p:cNvPicPr>
            <a:picLocks noChangeAspect="1"/>
          </p:cNvPicPr>
          <p:nvPr/>
        </p:nvPicPr>
        <p:blipFill rotWithShape="1">
          <a:blip r:embed="rId4"/>
          <a:srcRect l="20124" t="10273" r="20955" b="8851"/>
          <a:stretch/>
        </p:blipFill>
        <p:spPr>
          <a:xfrm>
            <a:off x="1371600" y="994372"/>
            <a:ext cx="6237908" cy="5187016"/>
          </a:xfrm>
          <a:prstGeom prst="rect">
            <a:avLst/>
          </a:prstGeom>
          <a:ln w="19050">
            <a:solidFill>
              <a:schemeClr val="bg2"/>
            </a:solidFill>
          </a:ln>
        </p:spPr>
      </p:pic>
    </p:spTree>
    <p:extLst>
      <p:ext uri="{BB962C8B-B14F-4D97-AF65-F5344CB8AC3E}">
        <p14:creationId xmlns:p14="http://schemas.microsoft.com/office/powerpoint/2010/main" val="31294080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Increase Dissemination</a:t>
            </a:r>
            <a:endParaRPr lang="en-US" dirty="0"/>
          </a:p>
        </p:txBody>
      </p:sp>
      <p:sp>
        <p:nvSpPr>
          <p:cNvPr id="11" name="TextBox 10"/>
          <p:cNvSpPr txBox="1"/>
          <p:nvPr/>
        </p:nvSpPr>
        <p:spPr>
          <a:xfrm>
            <a:off x="0" y="1459468"/>
            <a:ext cx="2438400" cy="923330"/>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Be active: participate, present, and share</a:t>
            </a:r>
            <a:endParaRPr lang="en-US" dirty="0">
              <a:solidFill>
                <a:schemeClr val="bg1">
                  <a:lumMod val="50000"/>
                </a:schemeClr>
              </a:solidFill>
            </a:endParaRPr>
          </a:p>
        </p:txBody>
      </p:sp>
      <p:sp>
        <p:nvSpPr>
          <p:cNvPr id="13" name="TextBox 12"/>
          <p:cNvSpPr txBox="1"/>
          <p:nvPr/>
        </p:nvSpPr>
        <p:spPr>
          <a:xfrm>
            <a:off x="66773" y="951211"/>
            <a:ext cx="2438400" cy="646331"/>
          </a:xfrm>
          <a:prstGeom prst="rect">
            <a:avLst/>
          </a:prstGeom>
          <a:noFill/>
        </p:spPr>
        <p:txBody>
          <a:bodyPr wrap="square" rtlCol="0">
            <a:spAutoFit/>
          </a:bodyPr>
          <a:lstStyle/>
          <a:p>
            <a:pPr algn="ctr"/>
            <a:r>
              <a:rPr lang="en-US" b="1" dirty="0" smtClean="0">
                <a:solidFill>
                  <a:schemeClr val="bg2">
                    <a:lumMod val="75000"/>
                  </a:schemeClr>
                </a:solidFill>
              </a:rPr>
              <a:t>Increase dissemination</a:t>
            </a:r>
            <a:endParaRPr lang="en-US" b="1" dirty="0">
              <a:solidFill>
                <a:schemeClr val="bg2">
                  <a:lumMod val="75000"/>
                </a:schemeClr>
              </a:solidFill>
            </a:endParaRPr>
          </a:p>
        </p:txBody>
      </p:sp>
      <p:sp>
        <p:nvSpPr>
          <p:cNvPr id="3" name="Rectangle 2"/>
          <p:cNvSpPr/>
          <p:nvPr/>
        </p:nvSpPr>
        <p:spPr>
          <a:xfrm>
            <a:off x="2632826" y="1596744"/>
            <a:ext cx="5215774" cy="3573286"/>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Start a blog and write about:</a:t>
            </a:r>
          </a:p>
          <a:p>
            <a:pPr marL="457200" lvl="2">
              <a:lnSpc>
                <a:spcPct val="90000"/>
              </a:lnSpc>
              <a:spcBef>
                <a:spcPct val="20000"/>
              </a:spcBef>
              <a:buClr>
                <a:schemeClr val="accent1"/>
              </a:buClr>
            </a:pPr>
            <a:r>
              <a:rPr lang="en-US" spc="-50" dirty="0">
                <a:solidFill>
                  <a:schemeClr val="accent1"/>
                </a:solidFill>
              </a:rPr>
              <a:t>Research findings</a:t>
            </a:r>
          </a:p>
          <a:p>
            <a:pPr marL="457200" lvl="2">
              <a:lnSpc>
                <a:spcPct val="90000"/>
              </a:lnSpc>
              <a:spcBef>
                <a:spcPct val="20000"/>
              </a:spcBef>
              <a:buClr>
                <a:schemeClr val="accent1"/>
              </a:buClr>
            </a:pPr>
            <a:r>
              <a:rPr lang="en-US" spc="-50" dirty="0">
                <a:solidFill>
                  <a:schemeClr val="accent1"/>
                </a:solidFill>
              </a:rPr>
              <a:t>Questions about your area of research</a:t>
            </a:r>
          </a:p>
          <a:p>
            <a:pPr marL="457200" lvl="2">
              <a:lnSpc>
                <a:spcPct val="90000"/>
              </a:lnSpc>
              <a:spcBef>
                <a:spcPct val="20000"/>
              </a:spcBef>
              <a:buClr>
                <a:schemeClr val="accent1"/>
              </a:buClr>
            </a:pPr>
            <a:r>
              <a:rPr lang="en-US" spc="-50" dirty="0">
                <a:solidFill>
                  <a:schemeClr val="accent1"/>
                </a:solidFill>
              </a:rPr>
              <a:t>Comments on publications by other authors</a:t>
            </a:r>
          </a:p>
          <a:p>
            <a:pPr marL="457200" lvl="2">
              <a:lnSpc>
                <a:spcPct val="90000"/>
              </a:lnSpc>
              <a:spcBef>
                <a:spcPct val="20000"/>
              </a:spcBef>
              <a:buClr>
                <a:schemeClr val="accent1"/>
              </a:buClr>
            </a:pPr>
            <a:r>
              <a:rPr lang="en-US" spc="-50" dirty="0">
                <a:solidFill>
                  <a:schemeClr val="accent1"/>
                </a:solidFill>
              </a:rPr>
              <a:t>Recap of conferences attended</a:t>
            </a:r>
          </a:p>
          <a:p>
            <a:pPr marL="0" lvl="1" algn="ctr">
              <a:lnSpc>
                <a:spcPct val="90000"/>
              </a:lnSpc>
              <a:spcBef>
                <a:spcPct val="20000"/>
              </a:spcBef>
              <a:buClr>
                <a:schemeClr val="accent1"/>
              </a:buClr>
            </a:pPr>
            <a:endParaRPr lang="en-US" sz="12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Partner with the library or other organization to create podcasts or videos</a:t>
            </a: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Remember, research outputs are not confined to text and figures</a:t>
            </a:r>
          </a:p>
          <a:p>
            <a:pPr marL="174625" lvl="1" indent="-174625">
              <a:lnSpc>
                <a:spcPct val="90000"/>
              </a:lnSpc>
              <a:spcBef>
                <a:spcPct val="20000"/>
              </a:spcBef>
              <a:buClr>
                <a:schemeClr val="accent1"/>
              </a:buClr>
              <a:buFont typeface="Arial" pitchFamily="34" charset="0"/>
              <a:buChar char="•"/>
            </a:pPr>
            <a:endParaRPr lang="en-US" b="1" spc="-50" dirty="0">
              <a:solidFill>
                <a:schemeClr val="accent1"/>
              </a:solidFill>
            </a:endParaRPr>
          </a:p>
        </p:txBody>
      </p:sp>
      <p:sp>
        <p:nvSpPr>
          <p:cNvPr id="6" name="Oval 5"/>
          <p:cNvSpPr/>
          <p:nvPr/>
        </p:nvSpPr>
        <p:spPr>
          <a:xfrm>
            <a:off x="6781800" y="4191000"/>
            <a:ext cx="4800600" cy="3429000"/>
          </a:xfrm>
          <a:prstGeom prst="ellipse">
            <a:avLst/>
          </a:prstGeom>
          <a:noFill/>
          <a:ln w="57150">
            <a:solidFill>
              <a:srgbClr val="614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2594727" y="997803"/>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Share</a:t>
            </a:r>
            <a:endParaRPr lang="en-US" sz="2400" dirty="0"/>
          </a:p>
        </p:txBody>
      </p:sp>
      <p:pic>
        <p:nvPicPr>
          <p:cNvPr id="12" name="Picture 4" descr="http://scienceofblogging.com/wp-content/uploads/2010/11/Research-blogging-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4857452"/>
            <a:ext cx="1273720" cy="55274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www.massbio.org/writable/images/Logos/jove_logo_copy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21164" y="5754172"/>
            <a:ext cx="1260836" cy="731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150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0800000"/>
              </a:lightRig>
            </a:scene3d>
            <a:sp3d>
              <a:bevelT w="27940" h="12700"/>
              <a:contourClr>
                <a:srgbClr val="DDDDDD"/>
              </a:contourClr>
            </a:sp3d>
          </a:bodyPr>
          <a:lstStyle/>
          <a:p>
            <a:r>
              <a:rPr lang="en-US" dirty="0" smtClean="0"/>
              <a:t>Example</a:t>
            </a: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1471" y="1219200"/>
            <a:ext cx="5591966" cy="441960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Lst>
        </p:spPr>
      </p:pic>
      <p:sp>
        <p:nvSpPr>
          <p:cNvPr id="5" name="Content Placeholder 2"/>
          <p:cNvSpPr txBox="1">
            <a:spLocks/>
          </p:cNvSpPr>
          <p:nvPr/>
        </p:nvSpPr>
        <p:spPr>
          <a:xfrm>
            <a:off x="6172200" y="2133600"/>
            <a:ext cx="3200400" cy="2362200"/>
          </a:xfrm>
          <a:prstGeom prst="rect">
            <a:avLst/>
          </a:prstGeom>
        </p:spPr>
        <p:txBody>
          <a:bodyPr vert="horz" lIns="91440" tIns="45720" rIns="91440" bIns="45720" rtlCol="0">
            <a:normAutofit/>
            <a:scene3d>
              <a:camera prst="orthographicFront"/>
              <a:lightRig rig="soft" dir="t">
                <a:rot lat="0" lon="0" rev="10800000"/>
              </a:lightRig>
            </a:scene3d>
            <a:sp3d>
              <a:bevelT w="27940" h="12700"/>
              <a:contourClr>
                <a:srgbClr val="DDDDDD"/>
              </a:contourClr>
            </a:sp3d>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sz="1800" dirty="0" smtClean="0"/>
              <a:t>News articles</a:t>
            </a:r>
          </a:p>
          <a:p>
            <a:r>
              <a:rPr lang="en-US" sz="1800" dirty="0" smtClean="0"/>
              <a:t>Press releases</a:t>
            </a:r>
          </a:p>
          <a:p>
            <a:r>
              <a:rPr lang="en-US" sz="1800" dirty="0" smtClean="0"/>
              <a:t>Citing articles</a:t>
            </a:r>
          </a:p>
          <a:p>
            <a:r>
              <a:rPr lang="en-US" sz="1800" dirty="0" smtClean="0"/>
              <a:t>Events</a:t>
            </a:r>
          </a:p>
          <a:p>
            <a:r>
              <a:rPr lang="en-US" sz="1800" dirty="0" smtClean="0"/>
              <a:t>Blog for announcements</a:t>
            </a:r>
          </a:p>
          <a:p>
            <a:r>
              <a:rPr lang="en-US" sz="1800" dirty="0" smtClean="0"/>
              <a:t>“About” information </a:t>
            </a:r>
          </a:p>
          <a:p>
            <a:r>
              <a:rPr lang="en-US" sz="1800" dirty="0" smtClean="0"/>
              <a:t>Contact information </a:t>
            </a:r>
            <a:endParaRPr lang="en-US" sz="1800" dirty="0"/>
          </a:p>
        </p:txBody>
      </p:sp>
    </p:spTree>
    <p:extLst>
      <p:ext uri="{BB962C8B-B14F-4D97-AF65-F5344CB8AC3E}">
        <p14:creationId xmlns:p14="http://schemas.microsoft.com/office/powerpoint/2010/main" val="33223310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Increase Dissemination</a:t>
            </a:r>
            <a:endParaRPr lang="en-US" dirty="0"/>
          </a:p>
        </p:txBody>
      </p:sp>
      <p:sp>
        <p:nvSpPr>
          <p:cNvPr id="11" name="TextBox 10"/>
          <p:cNvSpPr txBox="1"/>
          <p:nvPr/>
        </p:nvSpPr>
        <p:spPr>
          <a:xfrm>
            <a:off x="0" y="1459468"/>
            <a:ext cx="2438400" cy="923330"/>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Be active: participate, present, and share</a:t>
            </a:r>
            <a:endParaRPr lang="en-US" dirty="0">
              <a:solidFill>
                <a:schemeClr val="bg1">
                  <a:lumMod val="50000"/>
                </a:schemeClr>
              </a:solidFill>
            </a:endParaRPr>
          </a:p>
        </p:txBody>
      </p:sp>
      <p:sp>
        <p:nvSpPr>
          <p:cNvPr id="13" name="TextBox 12"/>
          <p:cNvSpPr txBox="1"/>
          <p:nvPr/>
        </p:nvSpPr>
        <p:spPr>
          <a:xfrm>
            <a:off x="66773" y="951211"/>
            <a:ext cx="2438400" cy="646331"/>
          </a:xfrm>
          <a:prstGeom prst="rect">
            <a:avLst/>
          </a:prstGeom>
          <a:noFill/>
        </p:spPr>
        <p:txBody>
          <a:bodyPr wrap="square" rtlCol="0">
            <a:spAutoFit/>
          </a:bodyPr>
          <a:lstStyle/>
          <a:p>
            <a:pPr algn="ctr"/>
            <a:r>
              <a:rPr lang="en-US" b="1" dirty="0" smtClean="0">
                <a:solidFill>
                  <a:schemeClr val="bg2">
                    <a:lumMod val="75000"/>
                  </a:schemeClr>
                </a:solidFill>
              </a:rPr>
              <a:t>Increase dissemination</a:t>
            </a:r>
            <a:endParaRPr lang="en-US" b="1" dirty="0">
              <a:solidFill>
                <a:schemeClr val="bg2">
                  <a:lumMod val="75000"/>
                </a:schemeClr>
              </a:solidFill>
            </a:endParaRPr>
          </a:p>
        </p:txBody>
      </p:sp>
      <p:sp>
        <p:nvSpPr>
          <p:cNvPr id="3" name="Rectangle 2"/>
          <p:cNvSpPr/>
          <p:nvPr/>
        </p:nvSpPr>
        <p:spPr>
          <a:xfrm>
            <a:off x="2632826" y="1596744"/>
            <a:ext cx="5215774" cy="2734595"/>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Consider writing about your research in a trade publication to reach: </a:t>
            </a:r>
          </a:p>
          <a:p>
            <a:pPr marL="457200" lvl="2">
              <a:lnSpc>
                <a:spcPct val="90000"/>
              </a:lnSpc>
              <a:spcBef>
                <a:spcPct val="20000"/>
              </a:spcBef>
              <a:buClr>
                <a:schemeClr val="accent1"/>
              </a:buClr>
            </a:pPr>
            <a:r>
              <a:rPr lang="en-US" sz="1900" spc="-50" dirty="0">
                <a:solidFill>
                  <a:schemeClr val="accent1"/>
                </a:solidFill>
              </a:rPr>
              <a:t>Clinicians</a:t>
            </a:r>
          </a:p>
          <a:p>
            <a:pPr marL="457200" lvl="2">
              <a:lnSpc>
                <a:spcPct val="90000"/>
              </a:lnSpc>
              <a:spcBef>
                <a:spcPct val="20000"/>
              </a:spcBef>
              <a:buClr>
                <a:schemeClr val="accent1"/>
              </a:buClr>
            </a:pPr>
            <a:r>
              <a:rPr lang="en-US" sz="1900" spc="-50" dirty="0">
                <a:solidFill>
                  <a:schemeClr val="accent1"/>
                </a:solidFill>
              </a:rPr>
              <a:t>Consumers</a:t>
            </a:r>
          </a:p>
          <a:p>
            <a:pPr marL="457200" lvl="2">
              <a:lnSpc>
                <a:spcPct val="90000"/>
              </a:lnSpc>
              <a:spcBef>
                <a:spcPct val="20000"/>
              </a:spcBef>
              <a:buClr>
                <a:schemeClr val="accent1"/>
              </a:buClr>
            </a:pPr>
            <a:r>
              <a:rPr lang="en-US" sz="1900" spc="-50" dirty="0">
                <a:solidFill>
                  <a:schemeClr val="accent1"/>
                </a:solidFill>
              </a:rPr>
              <a:t>Policy-makers </a:t>
            </a:r>
          </a:p>
          <a:p>
            <a:pPr marL="457200" lvl="2">
              <a:lnSpc>
                <a:spcPct val="90000"/>
              </a:lnSpc>
              <a:spcBef>
                <a:spcPct val="20000"/>
              </a:spcBef>
              <a:buClr>
                <a:schemeClr val="accent1"/>
              </a:buClr>
            </a:pPr>
            <a:r>
              <a:rPr lang="en-US" sz="1900" spc="-50" dirty="0">
                <a:solidFill>
                  <a:schemeClr val="accent1"/>
                </a:solidFill>
              </a:rPr>
              <a:t>Industry</a:t>
            </a:r>
          </a:p>
          <a:p>
            <a:pPr marL="0" lvl="1" algn="ctr">
              <a:lnSpc>
                <a:spcPct val="90000"/>
              </a:lnSpc>
              <a:spcBef>
                <a:spcPct val="20000"/>
              </a:spcBef>
              <a:buClr>
                <a:schemeClr val="accent1"/>
              </a:buClr>
            </a:pPr>
            <a:endParaRPr lang="en-US" sz="12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b="1" spc="-50" dirty="0">
              <a:solidFill>
                <a:schemeClr val="accent1"/>
              </a:solidFill>
            </a:endParaRPr>
          </a:p>
        </p:txBody>
      </p:sp>
      <p:sp>
        <p:nvSpPr>
          <p:cNvPr id="6" name="Oval 5"/>
          <p:cNvSpPr/>
          <p:nvPr/>
        </p:nvSpPr>
        <p:spPr>
          <a:xfrm>
            <a:off x="5715000" y="3505200"/>
            <a:ext cx="5867400" cy="4114800"/>
          </a:xfrm>
          <a:prstGeom prst="ellipse">
            <a:avLst/>
          </a:prstGeom>
          <a:noFill/>
          <a:ln w="57150">
            <a:solidFill>
              <a:srgbClr val="614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2594727" y="997803"/>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Share</a:t>
            </a:r>
            <a:endParaRPr lang="en-US" sz="2400" dirty="0"/>
          </a:p>
        </p:txBody>
      </p:sp>
      <p:pic>
        <p:nvPicPr>
          <p:cNvPr id="14" name="Picture 2" descr="Ho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5791408"/>
            <a:ext cx="2454946" cy="69214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Outpatient Surgery Magaz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3319" y="4010226"/>
            <a:ext cx="1645868" cy="6966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Health Data Managemen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5061083"/>
            <a:ext cx="1766100" cy="427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4962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Consider Open Access</a:t>
            </a:r>
            <a:endParaRPr lang="en-US" dirty="0"/>
          </a:p>
        </p:txBody>
      </p:sp>
      <p:sp>
        <p:nvSpPr>
          <p:cNvPr id="11" name="TextBox 10"/>
          <p:cNvSpPr txBox="1"/>
          <p:nvPr/>
        </p:nvSpPr>
        <p:spPr>
          <a:xfrm>
            <a:off x="0" y="1459468"/>
            <a:ext cx="2438400" cy="923330"/>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Be active: participate, present, and share</a:t>
            </a:r>
            <a:endParaRPr lang="en-US" dirty="0">
              <a:solidFill>
                <a:schemeClr val="bg1">
                  <a:lumMod val="50000"/>
                </a:schemeClr>
              </a:solidFill>
            </a:endParaRPr>
          </a:p>
        </p:txBody>
      </p:sp>
      <p:sp>
        <p:nvSpPr>
          <p:cNvPr id="13" name="TextBox 12"/>
          <p:cNvSpPr txBox="1"/>
          <p:nvPr/>
        </p:nvSpPr>
        <p:spPr>
          <a:xfrm>
            <a:off x="66773" y="951211"/>
            <a:ext cx="2438400" cy="646331"/>
          </a:xfrm>
          <a:prstGeom prst="rect">
            <a:avLst/>
          </a:prstGeom>
          <a:noFill/>
        </p:spPr>
        <p:txBody>
          <a:bodyPr wrap="square" rtlCol="0">
            <a:spAutoFit/>
          </a:bodyPr>
          <a:lstStyle/>
          <a:p>
            <a:pPr algn="ctr"/>
            <a:r>
              <a:rPr lang="en-US" b="1" dirty="0" smtClean="0">
                <a:solidFill>
                  <a:schemeClr val="bg2">
                    <a:lumMod val="75000"/>
                  </a:schemeClr>
                </a:solidFill>
              </a:rPr>
              <a:t>Increase dissemination</a:t>
            </a:r>
            <a:endParaRPr lang="en-US" b="1" dirty="0">
              <a:solidFill>
                <a:schemeClr val="bg2">
                  <a:lumMod val="75000"/>
                </a:schemeClr>
              </a:solidFill>
            </a:endParaRPr>
          </a:p>
        </p:txBody>
      </p:sp>
      <p:sp>
        <p:nvSpPr>
          <p:cNvPr id="3" name="Rectangle 2"/>
          <p:cNvSpPr/>
          <p:nvPr/>
        </p:nvSpPr>
        <p:spPr>
          <a:xfrm>
            <a:off x="2667000" y="1063631"/>
            <a:ext cx="5215774" cy="3377848"/>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Open access  (OA) publications are:</a:t>
            </a:r>
          </a:p>
          <a:p>
            <a:pPr lvl="1">
              <a:lnSpc>
                <a:spcPct val="90000"/>
              </a:lnSpc>
              <a:spcBef>
                <a:spcPct val="20000"/>
              </a:spcBef>
            </a:pPr>
            <a:r>
              <a:rPr lang="en-US" sz="1900" spc="-50" dirty="0">
                <a:solidFill>
                  <a:schemeClr val="accent1"/>
                </a:solidFill>
              </a:rPr>
              <a:t>free to readers</a:t>
            </a:r>
          </a:p>
          <a:p>
            <a:pPr lvl="1">
              <a:lnSpc>
                <a:spcPct val="90000"/>
              </a:lnSpc>
              <a:spcBef>
                <a:spcPct val="20000"/>
              </a:spcBef>
            </a:pPr>
            <a:r>
              <a:rPr lang="en-US" sz="1900" spc="-50" dirty="0">
                <a:solidFill>
                  <a:schemeClr val="accent1"/>
                </a:solidFill>
              </a:rPr>
              <a:t>do not have as many copyright restrictions on their use as traditional publications</a:t>
            </a:r>
          </a:p>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OA publications generally:</a:t>
            </a:r>
          </a:p>
          <a:p>
            <a:pPr lvl="1">
              <a:lnSpc>
                <a:spcPct val="90000"/>
              </a:lnSpc>
              <a:spcBef>
                <a:spcPct val="20000"/>
              </a:spcBef>
            </a:pPr>
            <a:r>
              <a:rPr lang="en-US" sz="1900" spc="-50" dirty="0">
                <a:solidFill>
                  <a:schemeClr val="accent1"/>
                </a:solidFill>
              </a:rPr>
              <a:t>receive </a:t>
            </a:r>
            <a:r>
              <a:rPr lang="en-US" sz="1900" b="1" spc="-50" dirty="0">
                <a:solidFill>
                  <a:schemeClr val="accent1"/>
                </a:solidFill>
              </a:rPr>
              <a:t>higher visibility </a:t>
            </a:r>
          </a:p>
          <a:p>
            <a:pPr lvl="1">
              <a:lnSpc>
                <a:spcPct val="90000"/>
              </a:lnSpc>
              <a:spcBef>
                <a:spcPct val="20000"/>
              </a:spcBef>
            </a:pPr>
            <a:r>
              <a:rPr lang="en-US" sz="1900" spc="-50" dirty="0">
                <a:solidFill>
                  <a:schemeClr val="accent1"/>
                </a:solidFill>
              </a:rPr>
              <a:t>generate </a:t>
            </a:r>
            <a:r>
              <a:rPr lang="en-US" sz="1900" b="1" spc="-50" dirty="0">
                <a:solidFill>
                  <a:schemeClr val="accent1"/>
                </a:solidFill>
              </a:rPr>
              <a:t>more citations </a:t>
            </a:r>
          </a:p>
          <a:p>
            <a:pPr lvl="1">
              <a:lnSpc>
                <a:spcPct val="90000"/>
              </a:lnSpc>
              <a:spcBef>
                <a:spcPct val="20000"/>
              </a:spcBef>
            </a:pPr>
            <a:r>
              <a:rPr lang="en-US" sz="1900" spc="-50" dirty="0">
                <a:solidFill>
                  <a:schemeClr val="accent1"/>
                </a:solidFill>
              </a:rPr>
              <a:t>allow authors to </a:t>
            </a:r>
            <a:r>
              <a:rPr lang="en-US" sz="1900" b="1" spc="-50" dirty="0">
                <a:solidFill>
                  <a:schemeClr val="accent1"/>
                </a:solidFill>
              </a:rPr>
              <a:t>retain copyrights</a:t>
            </a:r>
          </a:p>
          <a:p>
            <a:pPr marL="0" lvl="1" algn="ctr">
              <a:lnSpc>
                <a:spcPct val="90000"/>
              </a:lnSpc>
              <a:spcBef>
                <a:spcPct val="20000"/>
              </a:spcBef>
              <a:buClr>
                <a:schemeClr val="accent1"/>
              </a:buClr>
            </a:pPr>
            <a:endParaRPr lang="en-US" sz="12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b="1" spc="-50" dirty="0">
              <a:solidFill>
                <a:schemeClr val="accent1"/>
              </a:solidFill>
            </a:endParaRPr>
          </a:p>
        </p:txBody>
      </p:sp>
      <p:sp>
        <p:nvSpPr>
          <p:cNvPr id="12" name="TextBox 11"/>
          <p:cNvSpPr txBox="1"/>
          <p:nvPr/>
        </p:nvSpPr>
        <p:spPr>
          <a:xfrm>
            <a:off x="-57274" y="2429390"/>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Consider Open Access</a:t>
            </a:r>
            <a:endParaRPr lang="en-US" dirty="0">
              <a:solidFill>
                <a:schemeClr val="bg1">
                  <a:lumMod val="50000"/>
                </a:schemeClr>
              </a:solidFill>
            </a:endParaRPr>
          </a:p>
        </p:txBody>
      </p:sp>
      <p:pic>
        <p:nvPicPr>
          <p:cNvPr id="15" name="Picture 2" descr="OA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600" y="5377853"/>
            <a:ext cx="1806403" cy="652886"/>
          </a:xfrm>
          <a:prstGeom prst="rect">
            <a:avLst/>
          </a:prstGeom>
          <a:noFill/>
          <a:extLst>
            <a:ext uri="{909E8E84-426E-40DD-AFC4-6F175D3DCCD1}">
              <a14:hiddenFill xmlns:a14="http://schemas.microsoft.com/office/drawing/2010/main">
                <a:solidFill>
                  <a:srgbClr val="FFFFFF"/>
                </a:solidFill>
              </a14:hiddenFill>
            </a:ext>
          </a:extLst>
        </p:spPr>
      </p:pic>
      <p:sp>
        <p:nvSpPr>
          <p:cNvPr id="20" name="Oval 19"/>
          <p:cNvSpPr/>
          <p:nvPr/>
        </p:nvSpPr>
        <p:spPr>
          <a:xfrm>
            <a:off x="6781800" y="4191000"/>
            <a:ext cx="4800600" cy="3429000"/>
          </a:xfrm>
          <a:prstGeom prst="ellipse">
            <a:avLst/>
          </a:prstGeom>
          <a:noFill/>
          <a:ln w="57150">
            <a:solidFill>
              <a:srgbClr val="614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2701780" y="3530279"/>
            <a:ext cx="4730255" cy="2182136"/>
          </a:xfrm>
          <a:prstGeom prst="rect">
            <a:avLst/>
          </a:prstGeom>
          <a:noFill/>
        </p:spPr>
        <p:txBody>
          <a:bodyPr wrap="square" rtlCol="0">
            <a:spAutoFit/>
          </a:bodyPr>
          <a:lstStyle/>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Resources: </a:t>
            </a:r>
          </a:p>
          <a:p>
            <a:pPr marL="457200" lvl="2">
              <a:lnSpc>
                <a:spcPct val="90000"/>
              </a:lnSpc>
              <a:spcBef>
                <a:spcPct val="20000"/>
              </a:spcBef>
              <a:buClr>
                <a:schemeClr val="accent1"/>
              </a:buClr>
            </a:pPr>
            <a:r>
              <a:rPr lang="en-US" sz="1900" spc="-50" dirty="0" smtClean="0">
                <a:solidFill>
                  <a:schemeClr val="accent1"/>
                </a:solidFill>
              </a:rPr>
              <a:t>Northwestern </a:t>
            </a:r>
            <a:r>
              <a:rPr lang="en-US" sz="1900" spc="-50" dirty="0">
                <a:solidFill>
                  <a:schemeClr val="accent1"/>
                </a:solidFill>
              </a:rPr>
              <a:t>Open Access Fund</a:t>
            </a:r>
          </a:p>
          <a:p>
            <a:pPr marL="457200" lvl="2">
              <a:lnSpc>
                <a:spcPct val="90000"/>
              </a:lnSpc>
              <a:spcBef>
                <a:spcPct val="20000"/>
              </a:spcBef>
              <a:buClr>
                <a:schemeClr val="accent1"/>
              </a:buClr>
            </a:pPr>
            <a:r>
              <a:rPr lang="en-US" sz="1900" spc="-50" dirty="0">
                <a:solidFill>
                  <a:schemeClr val="accent1"/>
                </a:solidFill>
                <a:hlinkClick r:id="rId5"/>
              </a:rPr>
              <a:t>http://libguides.northwestern.edu/oafund</a:t>
            </a:r>
            <a:endParaRPr lang="en-US" sz="1900" spc="-50" dirty="0">
              <a:solidFill>
                <a:schemeClr val="accent1"/>
              </a:solidFill>
            </a:endParaRPr>
          </a:p>
          <a:p>
            <a:pPr marL="457200" lvl="2">
              <a:lnSpc>
                <a:spcPct val="90000"/>
              </a:lnSpc>
              <a:spcBef>
                <a:spcPct val="20000"/>
              </a:spcBef>
              <a:buClr>
                <a:schemeClr val="accent1"/>
              </a:buClr>
            </a:pPr>
            <a:r>
              <a:rPr lang="en-US" sz="1900" spc="-50" dirty="0" smtClean="0">
                <a:solidFill>
                  <a:schemeClr val="accent1"/>
                </a:solidFill>
              </a:rPr>
              <a:t>Directory </a:t>
            </a:r>
            <a:r>
              <a:rPr lang="en-US" sz="1900" spc="-50" dirty="0">
                <a:solidFill>
                  <a:schemeClr val="accent1"/>
                </a:solidFill>
              </a:rPr>
              <a:t>of Open Access Journals (DOAJ)</a:t>
            </a:r>
          </a:p>
          <a:p>
            <a:pPr marL="457200" lvl="2">
              <a:lnSpc>
                <a:spcPct val="90000"/>
              </a:lnSpc>
              <a:spcBef>
                <a:spcPct val="20000"/>
              </a:spcBef>
              <a:buClr>
                <a:schemeClr val="accent1"/>
              </a:buClr>
            </a:pPr>
            <a:r>
              <a:rPr lang="en-US" sz="1900" spc="-50" dirty="0">
                <a:solidFill>
                  <a:schemeClr val="accent1"/>
                </a:solidFill>
                <a:hlinkClick r:id="rId6"/>
              </a:rPr>
              <a:t>http://www.joaj.org/</a:t>
            </a:r>
            <a:endParaRPr lang="en-US" sz="1900" spc="-50" dirty="0">
              <a:solidFill>
                <a:schemeClr val="accent1"/>
              </a:solidFill>
            </a:endParaRPr>
          </a:p>
          <a:p>
            <a:endParaRPr lang="en-US" dirty="0"/>
          </a:p>
        </p:txBody>
      </p:sp>
    </p:spTree>
    <p:extLst>
      <p:ext uri="{BB962C8B-B14F-4D97-AF65-F5344CB8AC3E}">
        <p14:creationId xmlns:p14="http://schemas.microsoft.com/office/powerpoint/2010/main" val="11019858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Consider Copyright – know your rights</a:t>
            </a:r>
            <a:endParaRPr lang="en-US" dirty="0"/>
          </a:p>
        </p:txBody>
      </p:sp>
      <p:sp>
        <p:nvSpPr>
          <p:cNvPr id="11" name="TextBox 10"/>
          <p:cNvSpPr txBox="1"/>
          <p:nvPr/>
        </p:nvSpPr>
        <p:spPr>
          <a:xfrm>
            <a:off x="0" y="1459468"/>
            <a:ext cx="2438400" cy="923330"/>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Be active: participate, present, and share</a:t>
            </a:r>
            <a:endParaRPr lang="en-US" dirty="0">
              <a:solidFill>
                <a:schemeClr val="bg1">
                  <a:lumMod val="50000"/>
                </a:schemeClr>
              </a:solidFill>
            </a:endParaRPr>
          </a:p>
        </p:txBody>
      </p:sp>
      <p:sp>
        <p:nvSpPr>
          <p:cNvPr id="13" name="TextBox 12"/>
          <p:cNvSpPr txBox="1"/>
          <p:nvPr/>
        </p:nvSpPr>
        <p:spPr>
          <a:xfrm>
            <a:off x="66773" y="951211"/>
            <a:ext cx="2438400" cy="646331"/>
          </a:xfrm>
          <a:prstGeom prst="rect">
            <a:avLst/>
          </a:prstGeom>
          <a:noFill/>
        </p:spPr>
        <p:txBody>
          <a:bodyPr wrap="square" rtlCol="0">
            <a:spAutoFit/>
          </a:bodyPr>
          <a:lstStyle/>
          <a:p>
            <a:pPr algn="ctr"/>
            <a:r>
              <a:rPr lang="en-US" b="1" dirty="0" smtClean="0">
                <a:solidFill>
                  <a:schemeClr val="bg2">
                    <a:lumMod val="75000"/>
                  </a:schemeClr>
                </a:solidFill>
              </a:rPr>
              <a:t>Increase dissemination</a:t>
            </a:r>
            <a:endParaRPr lang="en-US" b="1" dirty="0">
              <a:solidFill>
                <a:schemeClr val="bg2">
                  <a:lumMod val="75000"/>
                </a:schemeClr>
              </a:solidFill>
            </a:endParaRPr>
          </a:p>
        </p:txBody>
      </p:sp>
      <p:sp>
        <p:nvSpPr>
          <p:cNvPr id="3" name="Rectangle 2"/>
          <p:cNvSpPr/>
          <p:nvPr/>
        </p:nvSpPr>
        <p:spPr>
          <a:xfrm>
            <a:off x="2667000" y="1063631"/>
            <a:ext cx="5215774" cy="4187300"/>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Academic authors have various tools to negotiate with publishers to retain the rights they may need after their work is published</a:t>
            </a: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Committee on Institutional Cooperation (CIC) Provosts have approved a copyright </a:t>
            </a:r>
            <a:r>
              <a:rPr lang="en-US" sz="1900" b="1" spc="-50" dirty="0" smtClean="0">
                <a:solidFill>
                  <a:schemeClr val="accent1"/>
                </a:solidFill>
              </a:rPr>
              <a:t>addendum (of which NU is a member)</a:t>
            </a:r>
            <a:endParaRPr lang="en-US" sz="1900" b="1" spc="-50" dirty="0">
              <a:solidFill>
                <a:schemeClr val="accent1"/>
              </a:solidFill>
            </a:endParaRPr>
          </a:p>
          <a:p>
            <a:pPr marL="457200" lvl="2">
              <a:lnSpc>
                <a:spcPct val="90000"/>
              </a:lnSpc>
              <a:spcBef>
                <a:spcPct val="20000"/>
              </a:spcBef>
              <a:buClr>
                <a:schemeClr val="accent1"/>
              </a:buClr>
            </a:pPr>
            <a:r>
              <a:rPr lang="en-US" sz="1600" spc="-50" dirty="0">
                <a:solidFill>
                  <a:schemeClr val="accent1"/>
                </a:solidFill>
              </a:rPr>
              <a:t>http://www.cic.net/projects/library/scholarly-communication/introduction</a:t>
            </a:r>
          </a:p>
          <a:p>
            <a:pPr marL="0" lvl="1" algn="ctr">
              <a:lnSpc>
                <a:spcPct val="90000"/>
              </a:lnSpc>
              <a:spcBef>
                <a:spcPct val="20000"/>
              </a:spcBef>
              <a:buClr>
                <a:schemeClr val="accent1"/>
              </a:buClr>
            </a:pPr>
            <a:endParaRPr lang="en-US" sz="12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SPARC Copyright </a:t>
            </a:r>
            <a:r>
              <a:rPr lang="en-US" sz="1900" b="1" spc="-50" dirty="0" smtClean="0">
                <a:solidFill>
                  <a:schemeClr val="accent1"/>
                </a:solidFill>
              </a:rPr>
              <a:t>Addendum</a:t>
            </a:r>
          </a:p>
          <a:p>
            <a:pPr marL="457200" lvl="2">
              <a:lnSpc>
                <a:spcPct val="90000"/>
              </a:lnSpc>
              <a:spcBef>
                <a:spcPct val="20000"/>
              </a:spcBef>
              <a:buClr>
                <a:schemeClr val="accent1"/>
              </a:buClr>
            </a:pPr>
            <a:r>
              <a:rPr lang="en-US" sz="1600" spc="-50" dirty="0">
                <a:solidFill>
                  <a:schemeClr val="accent1"/>
                </a:solidFill>
              </a:rPr>
              <a:t>http://www.sparc.arl.org/sites/default/files/Access-Reuse_Addendum.pdf</a:t>
            </a: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b="1" spc="-50" dirty="0">
              <a:solidFill>
                <a:schemeClr val="accent1"/>
              </a:solidFill>
            </a:endParaRPr>
          </a:p>
        </p:txBody>
      </p:sp>
      <p:sp>
        <p:nvSpPr>
          <p:cNvPr id="12" name="TextBox 11"/>
          <p:cNvSpPr txBox="1"/>
          <p:nvPr/>
        </p:nvSpPr>
        <p:spPr>
          <a:xfrm>
            <a:off x="-57274" y="2429390"/>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Consider Open Access</a:t>
            </a:r>
            <a:endParaRPr lang="en-US" dirty="0">
              <a:solidFill>
                <a:schemeClr val="bg1">
                  <a:lumMod val="50000"/>
                </a:schemeClr>
              </a:solidFill>
            </a:endParaRPr>
          </a:p>
        </p:txBody>
      </p:sp>
      <p:sp>
        <p:nvSpPr>
          <p:cNvPr id="20" name="Oval 19"/>
          <p:cNvSpPr/>
          <p:nvPr/>
        </p:nvSpPr>
        <p:spPr>
          <a:xfrm>
            <a:off x="6781800" y="4191000"/>
            <a:ext cx="4800600" cy="3429000"/>
          </a:xfrm>
          <a:prstGeom prst="ellipse">
            <a:avLst/>
          </a:prstGeom>
          <a:noFill/>
          <a:ln w="57150">
            <a:solidFill>
              <a:srgbClr val="614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2572805" y="4713364"/>
            <a:ext cx="4285196" cy="3439403"/>
          </a:xfrm>
          <a:prstGeom prst="rect">
            <a:avLst/>
          </a:prstGeom>
          <a:noFill/>
        </p:spPr>
        <p:txBody>
          <a:bodyPr wrap="square" rtlCol="0">
            <a:spAutoFit/>
          </a:bodyPr>
          <a:lstStyle/>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Creative Commons licenses allow a creator to simply identify the types of uses that are allowed and those that are prohibited.</a:t>
            </a:r>
          </a:p>
          <a:p>
            <a:pPr marL="400050" lvl="1" indent="0">
              <a:lnSpc>
                <a:spcPct val="90000"/>
              </a:lnSpc>
              <a:buNone/>
            </a:pPr>
            <a:r>
              <a:rPr lang="en-US" sz="1900" spc="-50" dirty="0">
                <a:solidFill>
                  <a:schemeClr val="accent1"/>
                </a:solidFill>
              </a:rPr>
              <a:t>http://creativecommons.org/</a:t>
            </a:r>
          </a:p>
          <a:p>
            <a:endParaRPr lang="en-US" dirty="0" smtClean="0"/>
          </a:p>
          <a:p>
            <a:r>
              <a:rPr lang="en-US" sz="1200" i="1" dirty="0"/>
              <a:t>For more information see NU Libraries Author Rights </a:t>
            </a:r>
            <a:r>
              <a:rPr lang="en-US" sz="1200" i="1" dirty="0" smtClean="0"/>
              <a:t>guide:</a:t>
            </a:r>
          </a:p>
          <a:p>
            <a:r>
              <a:rPr lang="en-US" sz="1200" i="1" dirty="0"/>
              <a:t>http://libguides.northwestern.edu/scholcomm/authorrights</a:t>
            </a:r>
          </a:p>
          <a:p>
            <a:endParaRPr lang="en-US" dirty="0" smtClean="0"/>
          </a:p>
          <a:p>
            <a:endParaRPr lang="en-US" dirty="0" smtClean="0"/>
          </a:p>
          <a:p>
            <a:endParaRPr lang="en-US" dirty="0"/>
          </a:p>
          <a:p>
            <a:endParaRPr lang="en-US" dirty="0" smtClean="0"/>
          </a:p>
          <a:p>
            <a:endParaRPr lang="en-US" dirty="0"/>
          </a:p>
        </p:txBody>
      </p:sp>
      <p:sp>
        <p:nvSpPr>
          <p:cNvPr id="14" name="TextBox 13"/>
          <p:cNvSpPr txBox="1"/>
          <p:nvPr/>
        </p:nvSpPr>
        <p:spPr>
          <a:xfrm>
            <a:off x="-57274" y="3106358"/>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Consider  Copyright</a:t>
            </a:r>
            <a:endParaRPr lang="en-US" dirty="0">
              <a:solidFill>
                <a:schemeClr val="bg1">
                  <a:lumMod val="50000"/>
                </a:schemeClr>
              </a:solidFill>
            </a:endParaRPr>
          </a:p>
        </p:txBody>
      </p:sp>
      <p:pic>
        <p:nvPicPr>
          <p:cNvPr id="16" name="Picture 2" descr="http://www.dw.de/image/0,,16539303_303,0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962" b="36969"/>
          <a:stretch/>
        </p:blipFill>
        <p:spPr bwMode="auto">
          <a:xfrm>
            <a:off x="7010400" y="5557017"/>
            <a:ext cx="2057866" cy="5683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sparc.arl.org/sites/default/files/SPARC%20ful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65190" y="4926571"/>
            <a:ext cx="1680760" cy="50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3191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Choosing a journal</a:t>
            </a:r>
            <a:endParaRPr lang="en-US" dirty="0"/>
          </a:p>
        </p:txBody>
      </p:sp>
      <p:sp>
        <p:nvSpPr>
          <p:cNvPr id="11" name="TextBox 10"/>
          <p:cNvSpPr txBox="1"/>
          <p:nvPr/>
        </p:nvSpPr>
        <p:spPr>
          <a:xfrm>
            <a:off x="0" y="1459468"/>
            <a:ext cx="2438400" cy="923330"/>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Be active: participate, present, and share</a:t>
            </a:r>
            <a:endParaRPr lang="en-US" dirty="0">
              <a:solidFill>
                <a:schemeClr val="bg1">
                  <a:lumMod val="50000"/>
                </a:schemeClr>
              </a:solidFill>
            </a:endParaRPr>
          </a:p>
        </p:txBody>
      </p:sp>
      <p:sp>
        <p:nvSpPr>
          <p:cNvPr id="13" name="TextBox 12"/>
          <p:cNvSpPr txBox="1"/>
          <p:nvPr/>
        </p:nvSpPr>
        <p:spPr>
          <a:xfrm>
            <a:off x="66773" y="951211"/>
            <a:ext cx="2438400" cy="646331"/>
          </a:xfrm>
          <a:prstGeom prst="rect">
            <a:avLst/>
          </a:prstGeom>
          <a:noFill/>
        </p:spPr>
        <p:txBody>
          <a:bodyPr wrap="square" rtlCol="0">
            <a:spAutoFit/>
          </a:bodyPr>
          <a:lstStyle/>
          <a:p>
            <a:pPr algn="ctr"/>
            <a:r>
              <a:rPr lang="en-US" b="1" dirty="0" smtClean="0">
                <a:solidFill>
                  <a:schemeClr val="bg2">
                    <a:lumMod val="75000"/>
                  </a:schemeClr>
                </a:solidFill>
              </a:rPr>
              <a:t>Increase dissemination</a:t>
            </a:r>
            <a:endParaRPr lang="en-US" b="1" dirty="0">
              <a:solidFill>
                <a:schemeClr val="bg2">
                  <a:lumMod val="75000"/>
                </a:schemeClr>
              </a:solidFill>
            </a:endParaRPr>
          </a:p>
        </p:txBody>
      </p:sp>
      <p:sp>
        <p:nvSpPr>
          <p:cNvPr id="3" name="Rectangle 2"/>
          <p:cNvSpPr/>
          <p:nvPr/>
        </p:nvSpPr>
        <p:spPr>
          <a:xfrm>
            <a:off x="2667000" y="1063631"/>
            <a:ext cx="5215774" cy="3279359"/>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Consider the desired audience when choosing a journal for publication. </a:t>
            </a:r>
          </a:p>
          <a:p>
            <a:pPr lvl="1"/>
            <a:r>
              <a:rPr lang="en-US" sz="1600" dirty="0"/>
              <a:t>More specialized journals, even with a potentially smaller readership, may offer an author broader dissemination of relevant research results to their peers in their specific field of research. </a:t>
            </a: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Publish your work in a journal currently indexed by PubMed. </a:t>
            </a:r>
          </a:p>
          <a:p>
            <a:pPr lvl="1"/>
            <a:r>
              <a:rPr lang="en-US" sz="1600" dirty="0"/>
              <a:t>Citations in PubMed are crawled by Google Scholar. Google Scholar can help promote visibility and accessibility</a:t>
            </a:r>
            <a:endParaRPr lang="en-US" b="1" spc="-50" dirty="0">
              <a:solidFill>
                <a:schemeClr val="accent1"/>
              </a:solidFill>
            </a:endParaRPr>
          </a:p>
        </p:txBody>
      </p:sp>
      <p:sp>
        <p:nvSpPr>
          <p:cNvPr id="12" name="TextBox 11"/>
          <p:cNvSpPr txBox="1"/>
          <p:nvPr/>
        </p:nvSpPr>
        <p:spPr>
          <a:xfrm>
            <a:off x="-57274" y="2429390"/>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Consider Open Access</a:t>
            </a:r>
            <a:endParaRPr lang="en-US" dirty="0">
              <a:solidFill>
                <a:schemeClr val="bg1">
                  <a:lumMod val="50000"/>
                </a:schemeClr>
              </a:solidFill>
            </a:endParaRPr>
          </a:p>
        </p:txBody>
      </p:sp>
      <p:sp>
        <p:nvSpPr>
          <p:cNvPr id="14" name="TextBox 13"/>
          <p:cNvSpPr txBox="1"/>
          <p:nvPr/>
        </p:nvSpPr>
        <p:spPr>
          <a:xfrm>
            <a:off x="-57274" y="3106358"/>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Consider  Copyright</a:t>
            </a:r>
            <a:endParaRPr lang="en-US" dirty="0">
              <a:solidFill>
                <a:schemeClr val="bg1">
                  <a:lumMod val="50000"/>
                </a:schemeClr>
              </a:solidFill>
            </a:endParaRPr>
          </a:p>
        </p:txBody>
      </p:sp>
      <p:sp>
        <p:nvSpPr>
          <p:cNvPr id="15" name="TextBox 14"/>
          <p:cNvSpPr txBox="1"/>
          <p:nvPr/>
        </p:nvSpPr>
        <p:spPr>
          <a:xfrm>
            <a:off x="-68272" y="3750332"/>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Consider journal audience</a:t>
            </a:r>
            <a:endParaRPr lang="en-US" dirty="0">
              <a:solidFill>
                <a:schemeClr val="bg1">
                  <a:lumMod val="50000"/>
                </a:schemeClr>
              </a:solidFill>
            </a:endParaRPr>
          </a:p>
        </p:txBody>
      </p:sp>
      <p:pic>
        <p:nvPicPr>
          <p:cNvPr id="1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3503" y="4396663"/>
            <a:ext cx="1581150" cy="2013208"/>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0874" y="4373754"/>
            <a:ext cx="1540456" cy="2059025"/>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94622" y="4396663"/>
            <a:ext cx="1588152" cy="2058020"/>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1546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Consider description of translation</a:t>
            </a:r>
            <a:endParaRPr lang="en-US" dirty="0"/>
          </a:p>
        </p:txBody>
      </p:sp>
      <p:sp>
        <p:nvSpPr>
          <p:cNvPr id="11" name="TextBox 10"/>
          <p:cNvSpPr txBox="1"/>
          <p:nvPr/>
        </p:nvSpPr>
        <p:spPr>
          <a:xfrm>
            <a:off x="0" y="1459468"/>
            <a:ext cx="2438400" cy="923330"/>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Be active: participate, present, and share</a:t>
            </a:r>
            <a:endParaRPr lang="en-US" dirty="0">
              <a:solidFill>
                <a:schemeClr val="bg1">
                  <a:lumMod val="50000"/>
                </a:schemeClr>
              </a:solidFill>
            </a:endParaRPr>
          </a:p>
        </p:txBody>
      </p:sp>
      <p:sp>
        <p:nvSpPr>
          <p:cNvPr id="13" name="TextBox 12"/>
          <p:cNvSpPr txBox="1"/>
          <p:nvPr/>
        </p:nvSpPr>
        <p:spPr>
          <a:xfrm>
            <a:off x="66773" y="951211"/>
            <a:ext cx="2438400" cy="646331"/>
          </a:xfrm>
          <a:prstGeom prst="rect">
            <a:avLst/>
          </a:prstGeom>
          <a:noFill/>
        </p:spPr>
        <p:txBody>
          <a:bodyPr wrap="square" rtlCol="0">
            <a:spAutoFit/>
          </a:bodyPr>
          <a:lstStyle/>
          <a:p>
            <a:pPr algn="ctr"/>
            <a:r>
              <a:rPr lang="en-US" b="1" dirty="0" smtClean="0">
                <a:solidFill>
                  <a:schemeClr val="bg2">
                    <a:lumMod val="75000"/>
                  </a:schemeClr>
                </a:solidFill>
              </a:rPr>
              <a:t>Increase dissemination</a:t>
            </a:r>
            <a:endParaRPr lang="en-US" b="1" dirty="0">
              <a:solidFill>
                <a:schemeClr val="bg2">
                  <a:lumMod val="75000"/>
                </a:schemeClr>
              </a:solidFill>
            </a:endParaRPr>
          </a:p>
        </p:txBody>
      </p:sp>
      <p:sp>
        <p:nvSpPr>
          <p:cNvPr id="3" name="Rectangle 2"/>
          <p:cNvSpPr/>
          <p:nvPr/>
        </p:nvSpPr>
        <p:spPr>
          <a:xfrm>
            <a:off x="2667000" y="1063631"/>
            <a:ext cx="5215774" cy="3202415"/>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Include a discussion of how your research could translate to clinical </a:t>
            </a:r>
            <a:r>
              <a:rPr lang="en-US" sz="1900" b="1" spc="-50" dirty="0" smtClean="0">
                <a:solidFill>
                  <a:schemeClr val="accent1"/>
                </a:solidFill>
              </a:rPr>
              <a:t>outcomes or technologies</a:t>
            </a:r>
          </a:p>
          <a:p>
            <a:pPr marL="174625" lvl="1" indent="-174625">
              <a:lnSpc>
                <a:spcPct val="90000"/>
              </a:lnSpc>
              <a:spcBef>
                <a:spcPct val="20000"/>
              </a:spcBef>
              <a:buClr>
                <a:schemeClr val="accent1"/>
              </a:buClr>
              <a:buFont typeface="Arial" pitchFamily="34" charset="0"/>
              <a:buChar char="•"/>
            </a:pPr>
            <a:endParaRPr lang="en-US" sz="19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1900" b="1" spc="-50" dirty="0" smtClean="0">
                <a:solidFill>
                  <a:schemeClr val="accent1"/>
                </a:solidFill>
              </a:rPr>
              <a:t>Could enhance </a:t>
            </a:r>
            <a:r>
              <a:rPr lang="en-US" sz="1900" b="1" spc="-50" dirty="0">
                <a:solidFill>
                  <a:schemeClr val="accent1"/>
                </a:solidFill>
              </a:rPr>
              <a:t>the probability that the article will affect public policy and thus increase its impact.</a:t>
            </a: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0" lvl="1" algn="ctr">
              <a:lnSpc>
                <a:spcPct val="90000"/>
              </a:lnSpc>
              <a:spcBef>
                <a:spcPct val="20000"/>
              </a:spcBef>
              <a:buClr>
                <a:schemeClr val="accent1"/>
              </a:buClr>
            </a:pPr>
            <a:endParaRPr lang="en-US" sz="12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b="1" spc="-50" dirty="0">
              <a:solidFill>
                <a:schemeClr val="accent1"/>
              </a:solidFill>
            </a:endParaRPr>
          </a:p>
        </p:txBody>
      </p:sp>
      <p:sp>
        <p:nvSpPr>
          <p:cNvPr id="12" name="TextBox 11"/>
          <p:cNvSpPr txBox="1"/>
          <p:nvPr/>
        </p:nvSpPr>
        <p:spPr>
          <a:xfrm>
            <a:off x="-57274" y="2429390"/>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Consider Open Access</a:t>
            </a:r>
            <a:endParaRPr lang="en-US" dirty="0">
              <a:solidFill>
                <a:schemeClr val="bg1">
                  <a:lumMod val="50000"/>
                </a:schemeClr>
              </a:solidFill>
            </a:endParaRPr>
          </a:p>
        </p:txBody>
      </p:sp>
      <p:sp>
        <p:nvSpPr>
          <p:cNvPr id="14" name="TextBox 13"/>
          <p:cNvSpPr txBox="1"/>
          <p:nvPr/>
        </p:nvSpPr>
        <p:spPr>
          <a:xfrm>
            <a:off x="-57274" y="3106358"/>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Consider  Copyright</a:t>
            </a:r>
            <a:endParaRPr lang="en-US" dirty="0">
              <a:solidFill>
                <a:schemeClr val="bg1">
                  <a:lumMod val="50000"/>
                </a:schemeClr>
              </a:solidFill>
            </a:endParaRPr>
          </a:p>
        </p:txBody>
      </p:sp>
      <p:sp>
        <p:nvSpPr>
          <p:cNvPr id="15" name="TextBox 14"/>
          <p:cNvSpPr txBox="1"/>
          <p:nvPr/>
        </p:nvSpPr>
        <p:spPr>
          <a:xfrm>
            <a:off x="-76200" y="4427300"/>
            <a:ext cx="2438400" cy="923330"/>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Consider  description of translation</a:t>
            </a:r>
            <a:endParaRPr lang="en-US" dirty="0">
              <a:solidFill>
                <a:schemeClr val="bg1">
                  <a:lumMod val="50000"/>
                </a:schemeClr>
              </a:solidFill>
            </a:endParaRPr>
          </a:p>
        </p:txBody>
      </p:sp>
      <p:pic>
        <p:nvPicPr>
          <p:cNvPr id="18" name="Picture 2" descr="http://www.nature.com/nature/journal/v454/n7202/images/454274b-i1.0.jpg">
            <a:hlinkClick r:id="rId4"/>
          </p:cNvPr>
          <p:cNvPicPr>
            <a:picLocks noChangeAspect="1" noChangeArrowheads="1"/>
          </p:cNvPicPr>
          <p:nvPr/>
        </p:nvPicPr>
        <p:blipFill>
          <a:blip r:embed="rId5" cstate="print"/>
          <a:srcRect/>
          <a:stretch>
            <a:fillRect/>
          </a:stretch>
        </p:blipFill>
        <p:spPr bwMode="auto">
          <a:xfrm>
            <a:off x="3674184" y="3106358"/>
            <a:ext cx="2955216" cy="3716185"/>
          </a:xfrm>
          <a:prstGeom prst="rect">
            <a:avLst/>
          </a:prstGeom>
          <a:noFill/>
          <a:ln>
            <a:solidFill>
              <a:schemeClr val="bg1"/>
            </a:solidFill>
          </a:ln>
          <a:effectLst/>
        </p:spPr>
      </p:pic>
      <p:sp>
        <p:nvSpPr>
          <p:cNvPr id="19" name="TextBox 18"/>
          <p:cNvSpPr txBox="1"/>
          <p:nvPr/>
        </p:nvSpPr>
        <p:spPr>
          <a:xfrm>
            <a:off x="5672974" y="6531081"/>
            <a:ext cx="2209800" cy="261610"/>
          </a:xfrm>
          <a:prstGeom prst="rect">
            <a:avLst/>
          </a:prstGeom>
          <a:noFill/>
        </p:spPr>
        <p:txBody>
          <a:bodyPr wrap="square" rtlCol="0">
            <a:spAutoFit/>
          </a:bodyPr>
          <a:lstStyle/>
          <a:p>
            <a:r>
              <a:rPr lang="en-US" sz="1100" i="1" dirty="0" smtClean="0">
                <a:solidFill>
                  <a:schemeClr val="tx2"/>
                </a:solidFill>
              </a:rPr>
              <a:t>Nature.com</a:t>
            </a:r>
            <a:endParaRPr lang="en-US" sz="1100" i="1" dirty="0">
              <a:solidFill>
                <a:schemeClr val="tx2"/>
              </a:solidFill>
            </a:endParaRPr>
          </a:p>
        </p:txBody>
      </p:sp>
      <p:sp>
        <p:nvSpPr>
          <p:cNvPr id="22" name="TextBox 21"/>
          <p:cNvSpPr txBox="1"/>
          <p:nvPr/>
        </p:nvSpPr>
        <p:spPr>
          <a:xfrm>
            <a:off x="-68272" y="3750332"/>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Consider journal audience</a:t>
            </a:r>
            <a:endParaRPr lang="en-US" dirty="0">
              <a:solidFill>
                <a:schemeClr val="bg1">
                  <a:lumMod val="50000"/>
                </a:schemeClr>
              </a:solidFill>
            </a:endParaRPr>
          </a:p>
        </p:txBody>
      </p:sp>
    </p:spTree>
    <p:extLst>
      <p:ext uri="{BB962C8B-B14F-4D97-AF65-F5344CB8AC3E}">
        <p14:creationId xmlns:p14="http://schemas.microsoft.com/office/powerpoint/2010/main" val="34449256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smtClean="0"/>
              <a:t>Strategies for </a:t>
            </a:r>
            <a:br>
              <a:rPr lang="en-US" sz="3600" dirty="0" smtClean="0"/>
            </a:br>
            <a:r>
              <a:rPr lang="en-US" sz="3600" dirty="0" smtClean="0"/>
              <a:t>enhancing research impact</a:t>
            </a:r>
            <a:endParaRPr lang="en-US" sz="3600" dirty="0"/>
          </a:p>
        </p:txBody>
      </p:sp>
      <p:sp>
        <p:nvSpPr>
          <p:cNvPr id="6" name="Subtitle 5"/>
          <p:cNvSpPr>
            <a:spLocks noGrp="1"/>
          </p:cNvSpPr>
          <p:nvPr>
            <p:ph type="subTitle" idx="1"/>
          </p:nvPr>
        </p:nvSpPr>
        <p:spPr/>
        <p:txBody>
          <a:bodyPr>
            <a:normAutofit/>
          </a:bodyPr>
          <a:lstStyle/>
          <a:p>
            <a:r>
              <a:rPr lang="en-US" i="1" dirty="0" smtClean="0"/>
              <a:t>Tell your story: documenting and reporting research impact</a:t>
            </a:r>
            <a:endParaRPr lang="en-US" i="1" dirty="0"/>
          </a:p>
        </p:txBody>
      </p:sp>
    </p:spTree>
    <p:extLst>
      <p:ext uri="{BB962C8B-B14F-4D97-AF65-F5344CB8AC3E}">
        <p14:creationId xmlns:p14="http://schemas.microsoft.com/office/powerpoint/2010/main" val="36672835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Curate your work</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3" name="Rectangle 2"/>
          <p:cNvSpPr/>
          <p:nvPr/>
        </p:nvSpPr>
        <p:spPr>
          <a:xfrm>
            <a:off x="2514600" y="1124481"/>
            <a:ext cx="5715000" cy="4195764"/>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1900" b="1" spc="-50" dirty="0">
                <a:solidFill>
                  <a:schemeClr val="accent1"/>
                </a:solidFill>
              </a:rPr>
              <a:t>Curate from Latin </a:t>
            </a:r>
            <a:r>
              <a:rPr lang="la-Latn" sz="1900" b="1" spc="-50" dirty="0">
                <a:solidFill>
                  <a:schemeClr val="accent1"/>
                </a:solidFill>
              </a:rPr>
              <a:t>curare meaning "take care</a:t>
            </a:r>
            <a:r>
              <a:rPr lang="en-US" sz="1900" b="1" spc="-50" dirty="0">
                <a:solidFill>
                  <a:schemeClr val="accent1"/>
                </a:solidFill>
              </a:rPr>
              <a:t>”</a:t>
            </a:r>
          </a:p>
          <a:p>
            <a:pPr marL="285750" lvl="1" indent="-285750">
              <a:lnSpc>
                <a:spcPct val="90000"/>
              </a:lnSpc>
              <a:spcBef>
                <a:spcPct val="20000"/>
              </a:spcBef>
              <a:buFont typeface="Arial" panose="020B0604020202020204" pitchFamily="34" charset="0"/>
              <a:buChar char="–"/>
            </a:pPr>
            <a:endParaRPr lang="en-US" sz="1050" dirty="0"/>
          </a:p>
          <a:p>
            <a:pPr marL="457200" lvl="2">
              <a:lnSpc>
                <a:spcPct val="90000"/>
              </a:lnSpc>
              <a:spcBef>
                <a:spcPct val="20000"/>
              </a:spcBef>
            </a:pPr>
            <a:r>
              <a:rPr lang="en-US" sz="2000" dirty="0"/>
              <a:t>Keep track of your author name and affiliation</a:t>
            </a:r>
          </a:p>
          <a:p>
            <a:pPr marL="457200" lvl="2">
              <a:lnSpc>
                <a:spcPct val="90000"/>
              </a:lnSpc>
              <a:spcBef>
                <a:spcPct val="20000"/>
              </a:spcBef>
            </a:pPr>
            <a:endParaRPr lang="en-US" sz="1100" dirty="0"/>
          </a:p>
          <a:p>
            <a:pPr marL="457200" lvl="2">
              <a:lnSpc>
                <a:spcPct val="90000"/>
              </a:lnSpc>
              <a:spcBef>
                <a:spcPct val="20000"/>
              </a:spcBef>
            </a:pPr>
            <a:r>
              <a:rPr lang="en-US" sz="2000" dirty="0"/>
              <a:t>Keep your author profiles updated</a:t>
            </a:r>
          </a:p>
          <a:p>
            <a:pPr marL="457200" lvl="2">
              <a:lnSpc>
                <a:spcPct val="90000"/>
              </a:lnSpc>
              <a:spcBef>
                <a:spcPct val="20000"/>
              </a:spcBef>
            </a:pPr>
            <a:endParaRPr lang="en-US" sz="1100" dirty="0"/>
          </a:p>
          <a:p>
            <a:pPr marL="457200" lvl="2">
              <a:lnSpc>
                <a:spcPct val="90000"/>
              </a:lnSpc>
              <a:spcBef>
                <a:spcPct val="20000"/>
              </a:spcBef>
            </a:pPr>
            <a:r>
              <a:rPr lang="en-US" sz="2000" dirty="0"/>
              <a:t>Use your ORCID </a:t>
            </a:r>
            <a:r>
              <a:rPr lang="en-US" sz="2000" dirty="0" err="1"/>
              <a:t>iD</a:t>
            </a:r>
            <a:endParaRPr lang="en-US" sz="2000" dirty="0"/>
          </a:p>
          <a:p>
            <a:pPr marL="457200" lvl="2">
              <a:lnSpc>
                <a:spcPct val="90000"/>
              </a:lnSpc>
              <a:spcBef>
                <a:spcPct val="20000"/>
              </a:spcBef>
            </a:pPr>
            <a:endParaRPr lang="en-US" sz="1100" dirty="0"/>
          </a:p>
          <a:p>
            <a:pPr marL="457200" lvl="2">
              <a:lnSpc>
                <a:spcPct val="90000"/>
              </a:lnSpc>
              <a:spcBef>
                <a:spcPct val="20000"/>
              </a:spcBef>
            </a:pPr>
            <a:r>
              <a:rPr lang="en-US" sz="2000" dirty="0"/>
              <a:t>Track your work</a:t>
            </a:r>
          </a:p>
          <a:p>
            <a:pPr marL="174625" lvl="1" indent="-174625">
              <a:lnSpc>
                <a:spcPct val="90000"/>
              </a:lnSpc>
              <a:spcBef>
                <a:spcPct val="20000"/>
              </a:spcBef>
              <a:buClr>
                <a:schemeClr val="accent1"/>
              </a:buClr>
              <a:buFont typeface="Arial" pitchFamily="34" charset="0"/>
              <a:buChar char="•"/>
            </a:pPr>
            <a:endParaRPr lang="en-US" sz="19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0" lvl="1" algn="ctr">
              <a:lnSpc>
                <a:spcPct val="90000"/>
              </a:lnSpc>
              <a:spcBef>
                <a:spcPct val="20000"/>
              </a:spcBef>
              <a:buClr>
                <a:schemeClr val="accent1"/>
              </a:buClr>
            </a:pPr>
            <a:endParaRPr lang="en-US" sz="12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b="1" spc="-50" dirty="0">
              <a:solidFill>
                <a:schemeClr val="accent1"/>
              </a:solidFill>
            </a:endParaRPr>
          </a:p>
        </p:txBody>
      </p:sp>
    </p:spTree>
    <p:extLst>
      <p:ext uri="{BB962C8B-B14F-4D97-AF65-F5344CB8AC3E}">
        <p14:creationId xmlns:p14="http://schemas.microsoft.com/office/powerpoint/2010/main" val="15542614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Track your work</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3" name="Rectangle 2"/>
          <p:cNvSpPr/>
          <p:nvPr/>
        </p:nvSpPr>
        <p:spPr>
          <a:xfrm>
            <a:off x="2659144" y="1662480"/>
            <a:ext cx="6787299" cy="4418902"/>
          </a:xfrm>
          <a:prstGeom prst="rect">
            <a:avLst/>
          </a:prstGeom>
        </p:spPr>
        <p:txBody>
          <a:bodyPr wrap="square">
            <a:spAutoFit/>
          </a:bodyPr>
          <a:lstStyle/>
          <a:p>
            <a:pPr marL="285750" lvl="1" indent="-285750">
              <a:lnSpc>
                <a:spcPct val="90000"/>
              </a:lnSpc>
              <a:spcBef>
                <a:spcPct val="20000"/>
              </a:spcBef>
              <a:buFont typeface="Arial" panose="020B0604020202020204" pitchFamily="34" charset="0"/>
              <a:buChar char="–"/>
            </a:pPr>
            <a:endParaRPr lang="en-US" sz="1050" dirty="0"/>
          </a:p>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To determine if findings are:</a:t>
            </a:r>
          </a:p>
          <a:p>
            <a:pPr marL="457200" lvl="2">
              <a:lnSpc>
                <a:spcPct val="90000"/>
              </a:lnSpc>
              <a:spcBef>
                <a:spcPct val="20000"/>
              </a:spcBef>
              <a:buClr>
                <a:schemeClr val="accent1"/>
              </a:buClr>
            </a:pPr>
            <a:r>
              <a:rPr lang="en-US" sz="2000" spc="-50" dirty="0">
                <a:solidFill>
                  <a:schemeClr val="accent1"/>
                </a:solidFill>
              </a:rPr>
              <a:t>properly attributed</a:t>
            </a:r>
          </a:p>
          <a:p>
            <a:pPr marL="457200" lvl="2">
              <a:lnSpc>
                <a:spcPct val="90000"/>
              </a:lnSpc>
              <a:spcBef>
                <a:spcPct val="20000"/>
              </a:spcBef>
              <a:buClr>
                <a:schemeClr val="accent1"/>
              </a:buClr>
            </a:pPr>
            <a:r>
              <a:rPr lang="en-US" sz="2000" spc="-50" dirty="0">
                <a:solidFill>
                  <a:schemeClr val="accent1"/>
                </a:solidFill>
              </a:rPr>
              <a:t>duplicated, improved, or repudiated</a:t>
            </a:r>
          </a:p>
          <a:p>
            <a:pPr marL="457200" lvl="2">
              <a:lnSpc>
                <a:spcPct val="90000"/>
              </a:lnSpc>
              <a:spcBef>
                <a:spcPct val="20000"/>
              </a:spcBef>
              <a:buClr>
                <a:schemeClr val="accent1"/>
              </a:buClr>
            </a:pPr>
            <a:r>
              <a:rPr lang="en-US" sz="2000" spc="-50" dirty="0">
                <a:solidFill>
                  <a:schemeClr val="accent1"/>
                </a:solidFill>
              </a:rPr>
              <a:t>extended </a:t>
            </a:r>
            <a:endParaRPr lang="en-US" sz="2000" spc="-50" dirty="0" smtClean="0">
              <a:solidFill>
                <a:schemeClr val="accent1"/>
              </a:solidFill>
            </a:endParaRPr>
          </a:p>
          <a:p>
            <a:pPr marL="457200" lvl="2">
              <a:lnSpc>
                <a:spcPct val="90000"/>
              </a:lnSpc>
              <a:spcBef>
                <a:spcPct val="20000"/>
              </a:spcBef>
              <a:buClr>
                <a:schemeClr val="accent1"/>
              </a:buClr>
            </a:pPr>
            <a:endParaRPr lang="en-US" sz="2000"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Discover clinical applications or community </a:t>
            </a:r>
            <a:r>
              <a:rPr lang="en-US" sz="2000" b="1" spc="-50" dirty="0" smtClean="0">
                <a:solidFill>
                  <a:schemeClr val="accent1"/>
                </a:solidFill>
              </a:rPr>
              <a:t>benefits</a:t>
            </a:r>
          </a:p>
          <a:p>
            <a:pPr marL="174625" lvl="1" indent="-174625">
              <a:lnSpc>
                <a:spcPct val="90000"/>
              </a:lnSpc>
              <a:spcBef>
                <a:spcPct val="20000"/>
              </a:spcBef>
              <a:buClr>
                <a:schemeClr val="accent1"/>
              </a:buClr>
              <a:buFont typeface="Arial" pitchFamily="34" charset="0"/>
              <a:buChar char="•"/>
            </a:pPr>
            <a:endParaRPr lang="en-US" sz="2000" b="1"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Identify similar research projects or collaborators</a:t>
            </a:r>
          </a:p>
          <a:p>
            <a:pPr marL="174625" lvl="1" indent="-174625">
              <a:lnSpc>
                <a:spcPct val="90000"/>
              </a:lnSpc>
              <a:spcBef>
                <a:spcPct val="20000"/>
              </a:spcBef>
              <a:buClr>
                <a:schemeClr val="accent1"/>
              </a:buClr>
              <a:buFont typeface="Arial" pitchFamily="34" charset="0"/>
              <a:buChar char="•"/>
            </a:pPr>
            <a:endParaRPr lang="en-US" sz="19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0" lvl="1" algn="ctr">
              <a:lnSpc>
                <a:spcPct val="90000"/>
              </a:lnSpc>
              <a:spcBef>
                <a:spcPct val="20000"/>
              </a:spcBef>
              <a:buClr>
                <a:schemeClr val="accent1"/>
              </a:buClr>
            </a:pPr>
            <a:endParaRPr lang="en-US" sz="12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b="1" spc="-50" dirty="0">
              <a:solidFill>
                <a:schemeClr val="accent1"/>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9" name="TextBox 8"/>
          <p:cNvSpPr txBox="1"/>
          <p:nvPr/>
        </p:nvSpPr>
        <p:spPr>
          <a:xfrm>
            <a:off x="2672499" y="997803"/>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Why?</a:t>
            </a:r>
            <a:endParaRPr lang="en-US" sz="2400" dirty="0"/>
          </a:p>
        </p:txBody>
      </p:sp>
    </p:spTree>
    <p:extLst>
      <p:ext uri="{BB962C8B-B14F-4D97-AF65-F5344CB8AC3E}">
        <p14:creationId xmlns:p14="http://schemas.microsoft.com/office/powerpoint/2010/main" val="1706958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Track your work</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3" name="Rectangle 2"/>
          <p:cNvSpPr/>
          <p:nvPr/>
        </p:nvSpPr>
        <p:spPr>
          <a:xfrm>
            <a:off x="2659144" y="1662480"/>
            <a:ext cx="6787299" cy="3403239"/>
          </a:xfrm>
          <a:prstGeom prst="rect">
            <a:avLst/>
          </a:prstGeom>
        </p:spPr>
        <p:txBody>
          <a:bodyPr wrap="square">
            <a:spAutoFit/>
          </a:bodyPr>
          <a:lstStyle/>
          <a:p>
            <a:pPr marL="285750" lvl="1" indent="-285750">
              <a:lnSpc>
                <a:spcPct val="90000"/>
              </a:lnSpc>
              <a:spcBef>
                <a:spcPct val="20000"/>
              </a:spcBef>
              <a:buFont typeface="Arial" panose="020B0604020202020204" pitchFamily="34" charset="0"/>
              <a:buChar char="–"/>
            </a:pPr>
            <a:endParaRPr lang="en-US" sz="1050" dirty="0"/>
          </a:p>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Set up alerts in: </a:t>
            </a:r>
          </a:p>
          <a:p>
            <a:pPr marL="457200" lvl="2">
              <a:lnSpc>
                <a:spcPct val="90000"/>
              </a:lnSpc>
              <a:spcBef>
                <a:spcPct val="20000"/>
              </a:spcBef>
            </a:pPr>
            <a:r>
              <a:rPr lang="en-US" sz="2000" dirty="0"/>
              <a:t>Scopus</a:t>
            </a:r>
          </a:p>
          <a:p>
            <a:pPr marL="457200" lvl="2">
              <a:lnSpc>
                <a:spcPct val="90000"/>
              </a:lnSpc>
              <a:spcBef>
                <a:spcPct val="20000"/>
              </a:spcBef>
            </a:pPr>
            <a:r>
              <a:rPr lang="en-US" sz="2000" dirty="0"/>
              <a:t>Google Scholar</a:t>
            </a:r>
          </a:p>
          <a:p>
            <a:pPr marL="457200" lvl="2">
              <a:lnSpc>
                <a:spcPct val="90000"/>
              </a:lnSpc>
              <a:spcBef>
                <a:spcPct val="20000"/>
              </a:spcBef>
            </a:pPr>
            <a:r>
              <a:rPr lang="en-US" sz="2000" dirty="0"/>
              <a:t>Web of Science</a:t>
            </a:r>
          </a:p>
          <a:p>
            <a:pPr marL="457200" lvl="2">
              <a:lnSpc>
                <a:spcPct val="90000"/>
              </a:lnSpc>
              <a:spcBef>
                <a:spcPct val="20000"/>
              </a:spcBef>
              <a:buClr>
                <a:schemeClr val="accent1"/>
              </a:buClr>
            </a:pPr>
            <a:endParaRPr lang="en-US" sz="2000" spc="-50" dirty="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0" lvl="1" algn="ctr">
              <a:lnSpc>
                <a:spcPct val="90000"/>
              </a:lnSpc>
              <a:spcBef>
                <a:spcPct val="20000"/>
              </a:spcBef>
              <a:buClr>
                <a:schemeClr val="accent1"/>
              </a:buClr>
            </a:pPr>
            <a:endParaRPr lang="en-US" sz="12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b="1" spc="-50" dirty="0">
              <a:solidFill>
                <a:schemeClr val="accent1"/>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9" name="TextBox 8"/>
          <p:cNvSpPr txBox="1"/>
          <p:nvPr/>
        </p:nvSpPr>
        <p:spPr>
          <a:xfrm>
            <a:off x="2672499" y="997803"/>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Why?</a:t>
            </a:r>
            <a:endParaRPr lang="en-US" sz="2400" dirty="0"/>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grpSp>
        <p:nvGrpSpPr>
          <p:cNvPr id="12" name="Group 11"/>
          <p:cNvGrpSpPr/>
          <p:nvPr/>
        </p:nvGrpSpPr>
        <p:grpSpPr>
          <a:xfrm>
            <a:off x="5257800" y="1869511"/>
            <a:ext cx="3382271" cy="2902871"/>
            <a:chOff x="5058302" y="2756297"/>
            <a:chExt cx="3382271" cy="2902871"/>
          </a:xfrm>
        </p:grpSpPr>
        <p:pic>
          <p:nvPicPr>
            <p:cNvPr id="1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1354" r="77999" b="82155"/>
            <a:stretch/>
          </p:blipFill>
          <p:spPr bwMode="auto">
            <a:xfrm>
              <a:off x="5058302" y="2756297"/>
              <a:ext cx="3342747" cy="809267"/>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5"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33125" t="11718" r="29758" b="62662"/>
            <a:stretch/>
          </p:blipFill>
          <p:spPr bwMode="auto">
            <a:xfrm>
              <a:off x="5058303" y="3791546"/>
              <a:ext cx="3382270" cy="1867622"/>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6" name="Oval 15"/>
            <p:cNvSpPr/>
            <p:nvPr/>
          </p:nvSpPr>
          <p:spPr>
            <a:xfrm>
              <a:off x="5867400" y="3200400"/>
              <a:ext cx="809098" cy="435977"/>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6506102" y="3886200"/>
              <a:ext cx="809098" cy="435977"/>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1868497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Track your work</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3" name="Rectangle 2"/>
          <p:cNvSpPr/>
          <p:nvPr/>
        </p:nvSpPr>
        <p:spPr>
          <a:xfrm>
            <a:off x="2659144" y="1662480"/>
            <a:ext cx="6787299" cy="3927998"/>
          </a:xfrm>
          <a:prstGeom prst="rect">
            <a:avLst/>
          </a:prstGeom>
        </p:spPr>
        <p:txBody>
          <a:bodyPr wrap="square">
            <a:spAutoFit/>
          </a:bodyPr>
          <a:lstStyle/>
          <a:p>
            <a:pPr marL="285750" lvl="1" indent="-285750">
              <a:lnSpc>
                <a:spcPct val="90000"/>
              </a:lnSpc>
              <a:spcBef>
                <a:spcPct val="20000"/>
              </a:spcBef>
              <a:buFont typeface="Arial" panose="020B0604020202020204" pitchFamily="34" charset="0"/>
              <a:buChar char="–"/>
            </a:pPr>
            <a:endParaRPr lang="en-US" sz="1050" dirty="0"/>
          </a:p>
          <a:p>
            <a:pPr marL="174625" lvl="1" indent="-174625">
              <a:lnSpc>
                <a:spcPct val="90000"/>
              </a:lnSpc>
              <a:spcBef>
                <a:spcPct val="20000"/>
              </a:spcBef>
              <a:buClr>
                <a:schemeClr val="accent1"/>
              </a:buClr>
              <a:buFont typeface="Arial" pitchFamily="34" charset="0"/>
              <a:buChar char="•"/>
            </a:pPr>
            <a:r>
              <a:rPr lang="en-US" sz="2000" b="1" spc="-50" dirty="0" smtClean="0">
                <a:solidFill>
                  <a:schemeClr val="accent1"/>
                </a:solidFill>
              </a:rPr>
              <a:t>Track </a:t>
            </a:r>
            <a:r>
              <a:rPr lang="en-US" sz="2000" b="1" spc="-50" dirty="0">
                <a:solidFill>
                  <a:schemeClr val="accent1"/>
                </a:solidFill>
              </a:rPr>
              <a:t>the scholarly use of your work through: </a:t>
            </a:r>
          </a:p>
          <a:p>
            <a:pPr marL="457200" lvl="2">
              <a:lnSpc>
                <a:spcPct val="90000"/>
              </a:lnSpc>
              <a:spcBef>
                <a:spcPct val="20000"/>
              </a:spcBef>
            </a:pPr>
            <a:endParaRPr lang="en-US" sz="1050" dirty="0"/>
          </a:p>
          <a:p>
            <a:pPr marL="457200" lvl="2">
              <a:lnSpc>
                <a:spcPct val="90000"/>
              </a:lnSpc>
              <a:spcBef>
                <a:spcPct val="20000"/>
              </a:spcBef>
            </a:pPr>
            <a:r>
              <a:rPr lang="en-US" sz="2000" dirty="0"/>
              <a:t>Number of citations (</a:t>
            </a:r>
            <a:r>
              <a:rPr lang="en-US" sz="2000" i="1" dirty="0"/>
              <a:t>see Scopus example</a:t>
            </a:r>
            <a:r>
              <a:rPr lang="en-US" sz="2000" dirty="0"/>
              <a:t>)</a:t>
            </a:r>
          </a:p>
          <a:p>
            <a:pPr marL="457200" lvl="2">
              <a:lnSpc>
                <a:spcPct val="90000"/>
              </a:lnSpc>
              <a:spcBef>
                <a:spcPct val="20000"/>
              </a:spcBef>
            </a:pPr>
            <a:endParaRPr lang="en-US" sz="1000" dirty="0"/>
          </a:p>
          <a:p>
            <a:pPr marL="457200" lvl="2">
              <a:lnSpc>
                <a:spcPct val="90000"/>
              </a:lnSpc>
              <a:spcBef>
                <a:spcPct val="20000"/>
              </a:spcBef>
            </a:pPr>
            <a:r>
              <a:rPr lang="en-US" sz="2000" dirty="0"/>
              <a:t>Views online </a:t>
            </a:r>
          </a:p>
          <a:p>
            <a:pPr marL="457200" lvl="2">
              <a:lnSpc>
                <a:spcPct val="90000"/>
              </a:lnSpc>
              <a:spcBef>
                <a:spcPct val="20000"/>
              </a:spcBef>
            </a:pPr>
            <a:endParaRPr lang="en-US" sz="1050" dirty="0"/>
          </a:p>
          <a:p>
            <a:pPr marL="457200" lvl="2">
              <a:lnSpc>
                <a:spcPct val="90000"/>
              </a:lnSpc>
              <a:spcBef>
                <a:spcPct val="20000"/>
              </a:spcBef>
            </a:pPr>
            <a:r>
              <a:rPr lang="en-US" sz="2000" dirty="0"/>
              <a:t>Downloads</a:t>
            </a:r>
          </a:p>
          <a:p>
            <a:pPr marL="457200" lvl="2">
              <a:lnSpc>
                <a:spcPct val="90000"/>
              </a:lnSpc>
              <a:spcBef>
                <a:spcPct val="20000"/>
              </a:spcBef>
              <a:buClr>
                <a:schemeClr val="accent1"/>
              </a:buClr>
            </a:pPr>
            <a:endParaRPr lang="en-US" sz="2000" spc="-50" dirty="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0" lvl="1" algn="ctr">
              <a:lnSpc>
                <a:spcPct val="90000"/>
              </a:lnSpc>
              <a:spcBef>
                <a:spcPct val="20000"/>
              </a:spcBef>
              <a:buClr>
                <a:schemeClr val="accent1"/>
              </a:buClr>
            </a:pPr>
            <a:endParaRPr lang="en-US" sz="12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1900" b="1" spc="-50" dirty="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b="1" spc="-50" dirty="0">
              <a:solidFill>
                <a:schemeClr val="accent1"/>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sp>
        <p:nvSpPr>
          <p:cNvPr id="20" name="TextBox 19"/>
          <p:cNvSpPr txBox="1"/>
          <p:nvPr/>
        </p:nvSpPr>
        <p:spPr>
          <a:xfrm>
            <a:off x="2743200" y="1016858"/>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Scholarly use</a:t>
            </a:r>
            <a:endParaRPr lang="en-US" sz="2400" dirty="0"/>
          </a:p>
        </p:txBody>
      </p:sp>
      <p:sp>
        <p:nvSpPr>
          <p:cNvPr id="21" name="TextBox 20"/>
          <p:cNvSpPr txBox="1"/>
          <p:nvPr/>
        </p:nvSpPr>
        <p:spPr>
          <a:xfrm>
            <a:off x="-13354" y="2642529"/>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Scholarly use</a:t>
            </a:r>
            <a:endParaRPr lang="en-US" sz="1600" dirty="0">
              <a:solidFill>
                <a:schemeClr val="bg1">
                  <a:lumMod val="50000"/>
                </a:schemeClr>
              </a:solidFill>
            </a:endParaRPr>
          </a:p>
        </p:txBody>
      </p:sp>
    </p:spTree>
    <p:extLst>
      <p:ext uri="{BB962C8B-B14F-4D97-AF65-F5344CB8AC3E}">
        <p14:creationId xmlns:p14="http://schemas.microsoft.com/office/powerpoint/2010/main" val="8412063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Track your work</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sp>
        <p:nvSpPr>
          <p:cNvPr id="21" name="TextBox 20"/>
          <p:cNvSpPr txBox="1"/>
          <p:nvPr/>
        </p:nvSpPr>
        <p:spPr>
          <a:xfrm>
            <a:off x="-13354" y="2642529"/>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Scholarly use</a:t>
            </a:r>
            <a:endParaRPr lang="en-US" sz="1600" dirty="0">
              <a:solidFill>
                <a:schemeClr val="bg1">
                  <a:lumMod val="50000"/>
                </a:schemeClr>
              </a:solidFill>
            </a:endParaRPr>
          </a:p>
        </p:txBody>
      </p:sp>
      <p:sp>
        <p:nvSpPr>
          <p:cNvPr id="12" name="TextBox 11"/>
          <p:cNvSpPr txBox="1"/>
          <p:nvPr/>
        </p:nvSpPr>
        <p:spPr>
          <a:xfrm>
            <a:off x="2819400" y="1041781"/>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Number of citations</a:t>
            </a:r>
            <a:endParaRPr lang="en-US" sz="2400" dirty="0"/>
          </a:p>
        </p:txBody>
      </p:sp>
      <p:pic>
        <p:nvPicPr>
          <p:cNvPr id="1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2017" r="52749" b="81557"/>
          <a:stretch/>
        </p:blipFill>
        <p:spPr bwMode="auto">
          <a:xfrm>
            <a:off x="2819400" y="1864936"/>
            <a:ext cx="5543550" cy="521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6448" r="52749" b="40660"/>
          <a:stretch/>
        </p:blipFill>
        <p:spPr bwMode="auto">
          <a:xfrm>
            <a:off x="2800350" y="2359199"/>
            <a:ext cx="5543550" cy="3087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2834326" y="2415292"/>
            <a:ext cx="3714750" cy="931277"/>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892257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Track your work</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sp>
        <p:nvSpPr>
          <p:cNvPr id="21" name="TextBox 20"/>
          <p:cNvSpPr txBox="1"/>
          <p:nvPr/>
        </p:nvSpPr>
        <p:spPr>
          <a:xfrm>
            <a:off x="-13354" y="2642529"/>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Scholarly use</a:t>
            </a:r>
            <a:endParaRPr lang="en-US" sz="1600" dirty="0">
              <a:solidFill>
                <a:schemeClr val="bg1">
                  <a:lumMod val="50000"/>
                </a:schemeClr>
              </a:solidFill>
            </a:endParaRPr>
          </a:p>
        </p:txBody>
      </p:sp>
      <p:sp>
        <p:nvSpPr>
          <p:cNvPr id="12" name="TextBox 11"/>
          <p:cNvSpPr txBox="1"/>
          <p:nvPr/>
        </p:nvSpPr>
        <p:spPr>
          <a:xfrm>
            <a:off x="2819400" y="1041781"/>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Number of citations</a:t>
            </a:r>
            <a:endParaRPr lang="en-US" sz="2400" dirty="0"/>
          </a:p>
        </p:txBody>
      </p:sp>
      <p:pic>
        <p:nvPicPr>
          <p:cNvPr id="1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2017" r="52749" b="81557"/>
          <a:stretch/>
        </p:blipFill>
        <p:spPr bwMode="auto">
          <a:xfrm>
            <a:off x="2819400" y="1864936"/>
            <a:ext cx="5543550" cy="521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6448" r="52749" b="40660"/>
          <a:stretch/>
        </p:blipFill>
        <p:spPr bwMode="auto">
          <a:xfrm>
            <a:off x="2800350" y="2359199"/>
            <a:ext cx="5543550" cy="3087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2800350" y="3396465"/>
            <a:ext cx="3714750" cy="870735"/>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39513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Track your work</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sp>
        <p:nvSpPr>
          <p:cNvPr id="21" name="TextBox 20"/>
          <p:cNvSpPr txBox="1"/>
          <p:nvPr/>
        </p:nvSpPr>
        <p:spPr>
          <a:xfrm>
            <a:off x="-13354" y="2642529"/>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Scholarly use</a:t>
            </a:r>
            <a:endParaRPr lang="en-US" sz="1600" dirty="0">
              <a:solidFill>
                <a:schemeClr val="bg1">
                  <a:lumMod val="50000"/>
                </a:schemeClr>
              </a:solidFill>
            </a:endParaRPr>
          </a:p>
        </p:txBody>
      </p:sp>
      <p:sp>
        <p:nvSpPr>
          <p:cNvPr id="12" name="TextBox 11"/>
          <p:cNvSpPr txBox="1"/>
          <p:nvPr/>
        </p:nvSpPr>
        <p:spPr>
          <a:xfrm>
            <a:off x="2819400" y="1041781"/>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Number of citations</a:t>
            </a:r>
            <a:endParaRPr lang="en-US" sz="2400" dirty="0"/>
          </a:p>
        </p:txBody>
      </p:sp>
      <p:pic>
        <p:nvPicPr>
          <p:cNvPr id="1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2017" r="52749" b="81557"/>
          <a:stretch/>
        </p:blipFill>
        <p:spPr bwMode="auto">
          <a:xfrm>
            <a:off x="2819400" y="1864936"/>
            <a:ext cx="5543550" cy="521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6448" r="52749" b="40660"/>
          <a:stretch/>
        </p:blipFill>
        <p:spPr bwMode="auto">
          <a:xfrm>
            <a:off x="2800350" y="2359199"/>
            <a:ext cx="5543550" cy="3087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6705600" y="3426736"/>
            <a:ext cx="1638300" cy="870735"/>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842686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Track your work</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sp>
        <p:nvSpPr>
          <p:cNvPr id="21" name="TextBox 20"/>
          <p:cNvSpPr txBox="1"/>
          <p:nvPr/>
        </p:nvSpPr>
        <p:spPr>
          <a:xfrm>
            <a:off x="-13354" y="2642529"/>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Scholarly use</a:t>
            </a:r>
          </a:p>
        </p:txBody>
      </p:sp>
      <p:sp>
        <p:nvSpPr>
          <p:cNvPr id="12" name="TextBox 11"/>
          <p:cNvSpPr txBox="1"/>
          <p:nvPr/>
        </p:nvSpPr>
        <p:spPr>
          <a:xfrm>
            <a:off x="2819400" y="1041781"/>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Social engagement</a:t>
            </a:r>
            <a:endParaRPr lang="en-US" sz="2400" dirty="0"/>
          </a:p>
        </p:txBody>
      </p:sp>
      <p:sp>
        <p:nvSpPr>
          <p:cNvPr id="14" name="TextBox 13"/>
          <p:cNvSpPr txBox="1"/>
          <p:nvPr/>
        </p:nvSpPr>
        <p:spPr>
          <a:xfrm>
            <a:off x="-32404" y="2971800"/>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Social engagement</a:t>
            </a:r>
          </a:p>
        </p:txBody>
      </p:sp>
      <p:sp>
        <p:nvSpPr>
          <p:cNvPr id="2" name="Rectangle 1"/>
          <p:cNvSpPr/>
          <p:nvPr/>
        </p:nvSpPr>
        <p:spPr>
          <a:xfrm>
            <a:off x="2561584" y="1708435"/>
            <a:ext cx="6472876" cy="3583289"/>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Track the social engagement of your work through: </a:t>
            </a:r>
          </a:p>
          <a:p>
            <a:pPr marL="457200" lvl="2">
              <a:lnSpc>
                <a:spcPct val="90000"/>
              </a:lnSpc>
              <a:spcBef>
                <a:spcPct val="20000"/>
              </a:spcBef>
            </a:pPr>
            <a:endParaRPr lang="en-US" sz="1200" b="1" dirty="0"/>
          </a:p>
          <a:p>
            <a:pPr marL="457200" lvl="2">
              <a:lnSpc>
                <a:spcPct val="90000"/>
              </a:lnSpc>
              <a:spcBef>
                <a:spcPct val="20000"/>
              </a:spcBef>
            </a:pPr>
            <a:r>
              <a:rPr lang="en-US" sz="2000" i="1" dirty="0"/>
              <a:t>(also known as “</a:t>
            </a:r>
            <a:r>
              <a:rPr lang="en-US" sz="2000" b="1" i="1" dirty="0" err="1"/>
              <a:t>altmetrics</a:t>
            </a:r>
            <a:r>
              <a:rPr lang="en-US" sz="2000" i="1" dirty="0"/>
              <a:t>”)</a:t>
            </a:r>
          </a:p>
          <a:p>
            <a:pPr marL="457200" lvl="2">
              <a:lnSpc>
                <a:spcPct val="90000"/>
              </a:lnSpc>
              <a:spcBef>
                <a:spcPct val="20000"/>
              </a:spcBef>
            </a:pPr>
            <a:endParaRPr lang="en-US" sz="2000" b="1" dirty="0"/>
          </a:p>
          <a:p>
            <a:pPr marL="457200" lvl="2">
              <a:lnSpc>
                <a:spcPct val="90000"/>
              </a:lnSpc>
              <a:spcBef>
                <a:spcPct val="20000"/>
              </a:spcBef>
            </a:pPr>
            <a:r>
              <a:rPr lang="en-US" sz="2000" b="1" dirty="0"/>
              <a:t>Bookmarks</a:t>
            </a:r>
            <a:r>
              <a:rPr lang="en-US" sz="2000" dirty="0"/>
              <a:t> or </a:t>
            </a:r>
            <a:r>
              <a:rPr lang="en-US" sz="2000" b="1" dirty="0"/>
              <a:t>Saves</a:t>
            </a:r>
            <a:r>
              <a:rPr lang="en-US" sz="2000" dirty="0"/>
              <a:t> to online reference management systems such as </a:t>
            </a:r>
            <a:r>
              <a:rPr lang="en-US" sz="2000" dirty="0" err="1"/>
              <a:t>Mendeley</a:t>
            </a:r>
            <a:endParaRPr lang="en-US" sz="2000" dirty="0"/>
          </a:p>
          <a:p>
            <a:pPr marL="457200" lvl="2">
              <a:lnSpc>
                <a:spcPct val="90000"/>
              </a:lnSpc>
              <a:spcBef>
                <a:spcPct val="20000"/>
              </a:spcBef>
            </a:pPr>
            <a:endParaRPr lang="en-US" sz="1100" b="1" dirty="0"/>
          </a:p>
          <a:p>
            <a:pPr marL="457200" lvl="2">
              <a:lnSpc>
                <a:spcPct val="90000"/>
              </a:lnSpc>
              <a:spcBef>
                <a:spcPct val="20000"/>
              </a:spcBef>
            </a:pPr>
            <a:r>
              <a:rPr lang="en-US" sz="2000" b="1" dirty="0"/>
              <a:t>Mentions</a:t>
            </a:r>
            <a:r>
              <a:rPr lang="en-US" sz="2000" dirty="0"/>
              <a:t> in social networking sites </a:t>
            </a:r>
          </a:p>
          <a:p>
            <a:pPr marL="457200" lvl="2">
              <a:lnSpc>
                <a:spcPct val="90000"/>
              </a:lnSpc>
              <a:spcBef>
                <a:spcPct val="20000"/>
              </a:spcBef>
            </a:pPr>
            <a:r>
              <a:rPr lang="en-US" sz="2000" dirty="0"/>
              <a:t>such as Twitter or Facebook</a:t>
            </a:r>
          </a:p>
          <a:p>
            <a:pPr marL="457200" lvl="2">
              <a:lnSpc>
                <a:spcPct val="90000"/>
              </a:lnSpc>
              <a:spcBef>
                <a:spcPct val="20000"/>
              </a:spcBef>
            </a:pPr>
            <a:endParaRPr lang="en-US" sz="1050" b="1" dirty="0"/>
          </a:p>
          <a:p>
            <a:pPr marL="457200" lvl="2">
              <a:lnSpc>
                <a:spcPct val="90000"/>
              </a:lnSpc>
              <a:spcBef>
                <a:spcPct val="20000"/>
              </a:spcBef>
            </a:pPr>
            <a:r>
              <a:rPr lang="en-US" sz="2000" b="1" dirty="0"/>
              <a:t>Favorites</a:t>
            </a:r>
            <a:r>
              <a:rPr lang="en-US" sz="2000" dirty="0"/>
              <a:t> in </a:t>
            </a:r>
            <a:r>
              <a:rPr lang="en-US" sz="2000" dirty="0" err="1"/>
              <a:t>Slideshare</a:t>
            </a:r>
            <a:r>
              <a:rPr lang="en-US" sz="2000" dirty="0"/>
              <a:t>,</a:t>
            </a:r>
          </a:p>
          <a:p>
            <a:pPr marL="457200" lvl="2">
              <a:lnSpc>
                <a:spcPct val="90000"/>
              </a:lnSpc>
              <a:spcBef>
                <a:spcPct val="20000"/>
              </a:spcBef>
            </a:pPr>
            <a:r>
              <a:rPr lang="en-US" sz="2000" dirty="0"/>
              <a:t>YouTube, or </a:t>
            </a:r>
            <a:r>
              <a:rPr lang="en-US" sz="2000" dirty="0" err="1"/>
              <a:t>Figshare</a:t>
            </a:r>
            <a:endParaRPr lang="en-US" sz="2000" dirty="0"/>
          </a:p>
        </p:txBody>
      </p:sp>
      <p:sp>
        <p:nvSpPr>
          <p:cNvPr id="22" name="Oval 21"/>
          <p:cNvSpPr/>
          <p:nvPr/>
        </p:nvSpPr>
        <p:spPr>
          <a:xfrm>
            <a:off x="6781800" y="4191000"/>
            <a:ext cx="4800600" cy="3429000"/>
          </a:xfrm>
          <a:prstGeom prst="ellipse">
            <a:avLst/>
          </a:prstGeom>
          <a:noFill/>
          <a:ln w="57150">
            <a:solidFill>
              <a:srgbClr val="614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 descr="Mendeley reference manager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4684582"/>
            <a:ext cx="1643060" cy="38576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https://www.facebook.com/images/fb_icon_325x32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39634" y="5160388"/>
            <a:ext cx="575766" cy="57576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https://pbs.twimg.com/profile_images/2284174758/v65oai7fxn47qv9nectx.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933" t="14001" r="8067" b="15549"/>
          <a:stretch/>
        </p:blipFill>
        <p:spPr bwMode="auto">
          <a:xfrm>
            <a:off x="7391400" y="5268099"/>
            <a:ext cx="635151" cy="54568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SlideShare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6250" y="5882417"/>
            <a:ext cx="1605449" cy="31241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descr="https://developers.google.com/youtube/images/YouTube_logo_standard_whit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63109" y="6297737"/>
            <a:ext cx="1371351" cy="41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9463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Track your work</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sp>
        <p:nvSpPr>
          <p:cNvPr id="21" name="TextBox 20"/>
          <p:cNvSpPr txBox="1"/>
          <p:nvPr/>
        </p:nvSpPr>
        <p:spPr>
          <a:xfrm>
            <a:off x="-13354" y="2642529"/>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Scholarly use</a:t>
            </a:r>
          </a:p>
        </p:txBody>
      </p:sp>
      <p:sp>
        <p:nvSpPr>
          <p:cNvPr id="12" name="TextBox 11"/>
          <p:cNvSpPr txBox="1"/>
          <p:nvPr/>
        </p:nvSpPr>
        <p:spPr>
          <a:xfrm>
            <a:off x="2819400" y="1041781"/>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Social engagement</a:t>
            </a:r>
            <a:endParaRPr lang="en-US" sz="2400" dirty="0"/>
          </a:p>
        </p:txBody>
      </p:sp>
      <p:sp>
        <p:nvSpPr>
          <p:cNvPr id="14" name="TextBox 13"/>
          <p:cNvSpPr txBox="1"/>
          <p:nvPr/>
        </p:nvSpPr>
        <p:spPr>
          <a:xfrm>
            <a:off x="-32404" y="2971800"/>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Social engagement</a:t>
            </a:r>
          </a:p>
        </p:txBody>
      </p:sp>
      <p:sp>
        <p:nvSpPr>
          <p:cNvPr id="2" name="Rectangle 1"/>
          <p:cNvSpPr/>
          <p:nvPr/>
        </p:nvSpPr>
        <p:spPr>
          <a:xfrm>
            <a:off x="2561584" y="1708435"/>
            <a:ext cx="6472876" cy="2586862"/>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Track the social engagement of your work through: </a:t>
            </a:r>
          </a:p>
          <a:p>
            <a:pPr marL="457200" lvl="2">
              <a:lnSpc>
                <a:spcPct val="90000"/>
              </a:lnSpc>
              <a:spcBef>
                <a:spcPct val="20000"/>
              </a:spcBef>
            </a:pPr>
            <a:endParaRPr lang="en-US" sz="1000" b="1" dirty="0"/>
          </a:p>
          <a:p>
            <a:pPr marL="457200" lvl="2">
              <a:lnSpc>
                <a:spcPct val="90000"/>
              </a:lnSpc>
              <a:spcBef>
                <a:spcPct val="20000"/>
              </a:spcBef>
            </a:pPr>
            <a:r>
              <a:rPr lang="en-US" sz="2000" b="1" dirty="0"/>
              <a:t>Recommendations</a:t>
            </a:r>
            <a:r>
              <a:rPr lang="en-US" sz="2000" dirty="0"/>
              <a:t> in </a:t>
            </a:r>
            <a:r>
              <a:rPr lang="en-US" sz="2000" dirty="0" err="1"/>
              <a:t>Figshare</a:t>
            </a:r>
            <a:endParaRPr lang="en-US" sz="2000" dirty="0"/>
          </a:p>
          <a:p>
            <a:pPr marL="457200" lvl="2">
              <a:lnSpc>
                <a:spcPct val="90000"/>
              </a:lnSpc>
              <a:spcBef>
                <a:spcPct val="20000"/>
              </a:spcBef>
            </a:pPr>
            <a:endParaRPr lang="en-US" sz="1050" b="1" dirty="0"/>
          </a:p>
          <a:p>
            <a:pPr marL="457200" lvl="2">
              <a:lnSpc>
                <a:spcPct val="90000"/>
              </a:lnSpc>
              <a:spcBef>
                <a:spcPct val="20000"/>
              </a:spcBef>
            </a:pPr>
            <a:r>
              <a:rPr lang="en-US" sz="2000" b="1" dirty="0"/>
              <a:t>Discussions</a:t>
            </a:r>
            <a:r>
              <a:rPr lang="en-US" sz="2000" dirty="0"/>
              <a:t> in blogs and media</a:t>
            </a:r>
          </a:p>
          <a:p>
            <a:pPr marL="457200" lvl="2">
              <a:lnSpc>
                <a:spcPct val="90000"/>
              </a:lnSpc>
              <a:spcBef>
                <a:spcPct val="20000"/>
              </a:spcBef>
            </a:pPr>
            <a:endParaRPr lang="en-US" sz="1050" b="1" dirty="0"/>
          </a:p>
          <a:p>
            <a:pPr marL="457200" lvl="2">
              <a:lnSpc>
                <a:spcPct val="90000"/>
              </a:lnSpc>
              <a:spcBef>
                <a:spcPct val="20000"/>
              </a:spcBef>
            </a:pPr>
            <a:r>
              <a:rPr lang="en-US" sz="2000" b="1" dirty="0"/>
              <a:t>Comments</a:t>
            </a:r>
            <a:r>
              <a:rPr lang="en-US" sz="2000" dirty="0"/>
              <a:t> or </a:t>
            </a:r>
            <a:r>
              <a:rPr lang="en-US" sz="2000" b="1" dirty="0"/>
              <a:t>Annotations</a:t>
            </a:r>
            <a:r>
              <a:rPr lang="en-US" sz="2000" dirty="0"/>
              <a:t> from </a:t>
            </a:r>
          </a:p>
          <a:p>
            <a:pPr marL="457200" lvl="2">
              <a:lnSpc>
                <a:spcPct val="90000"/>
              </a:lnSpc>
              <a:spcBef>
                <a:spcPct val="20000"/>
              </a:spcBef>
            </a:pPr>
            <a:r>
              <a:rPr lang="en-US" sz="2000" dirty="0"/>
              <a:t>readers on platforms such as </a:t>
            </a:r>
          </a:p>
          <a:p>
            <a:pPr marL="457200" lvl="2">
              <a:lnSpc>
                <a:spcPct val="90000"/>
              </a:lnSpc>
              <a:spcBef>
                <a:spcPct val="20000"/>
              </a:spcBef>
            </a:pPr>
            <a:r>
              <a:rPr lang="en-US" sz="2000" dirty="0"/>
              <a:t>PubMed </a:t>
            </a:r>
            <a:r>
              <a:rPr lang="en-US" sz="2000" dirty="0" smtClean="0"/>
              <a:t>Commons</a:t>
            </a:r>
            <a:endParaRPr lang="en-US" sz="2000" dirty="0"/>
          </a:p>
        </p:txBody>
      </p:sp>
      <p:sp>
        <p:nvSpPr>
          <p:cNvPr id="22" name="Oval 21"/>
          <p:cNvSpPr/>
          <p:nvPr/>
        </p:nvSpPr>
        <p:spPr>
          <a:xfrm>
            <a:off x="6781800" y="4191000"/>
            <a:ext cx="4800600" cy="3429000"/>
          </a:xfrm>
          <a:prstGeom prst="ellipse">
            <a:avLst/>
          </a:prstGeom>
          <a:noFill/>
          <a:ln w="57150">
            <a:solidFill>
              <a:srgbClr val="614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4" descr="http://scienceofblogging.com/wp-content/uploads/2010/11/Research-blogging-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9558" y="4640482"/>
            <a:ext cx="1104902" cy="47948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https://encrypted-tbn2.gstatic.com/images?q=tbn:ANd9GcSoS_rjvscQAGssjGMLO6d4jzCMr4Gv0UItTu6rHccbKYItygPo"/>
          <p:cNvPicPr>
            <a:picLocks noChangeAspect="1" noChangeArrowheads="1"/>
          </p:cNvPicPr>
          <p:nvPr/>
        </p:nvPicPr>
        <p:blipFill rotWithShape="1">
          <a:blip r:embed="rId5">
            <a:extLst>
              <a:ext uri="{28A0092B-C50C-407E-A947-70E740481C1C}">
                <a14:useLocalDpi xmlns:a14="http://schemas.microsoft.com/office/drawing/2010/main" val="0"/>
              </a:ext>
            </a:extLst>
          </a:blip>
          <a:srcRect l="16192" t="24825" r="17522" b="24501"/>
          <a:stretch/>
        </p:blipFill>
        <p:spPr bwMode="auto">
          <a:xfrm>
            <a:off x="7134136" y="5333550"/>
            <a:ext cx="1285964" cy="3622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www.ncbi.nlm.nih.gov/core/assets/pmcommons/images/pmcommons-banner.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59416" b="25777"/>
          <a:stretch/>
        </p:blipFill>
        <p:spPr bwMode="auto">
          <a:xfrm>
            <a:off x="7141608" y="6006640"/>
            <a:ext cx="1788727" cy="48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5620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Track your work</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sp>
        <p:nvSpPr>
          <p:cNvPr id="21" name="TextBox 20"/>
          <p:cNvSpPr txBox="1"/>
          <p:nvPr/>
        </p:nvSpPr>
        <p:spPr>
          <a:xfrm>
            <a:off x="-13354" y="2642529"/>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Scholarly use</a:t>
            </a:r>
          </a:p>
        </p:txBody>
      </p:sp>
      <p:sp>
        <p:nvSpPr>
          <p:cNvPr id="12" name="TextBox 11"/>
          <p:cNvSpPr txBox="1"/>
          <p:nvPr/>
        </p:nvSpPr>
        <p:spPr>
          <a:xfrm>
            <a:off x="2819400" y="1041781"/>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Social engagement</a:t>
            </a:r>
            <a:endParaRPr lang="en-US" sz="2400" dirty="0"/>
          </a:p>
        </p:txBody>
      </p:sp>
      <p:sp>
        <p:nvSpPr>
          <p:cNvPr id="14" name="TextBox 13"/>
          <p:cNvSpPr txBox="1"/>
          <p:nvPr/>
        </p:nvSpPr>
        <p:spPr>
          <a:xfrm>
            <a:off x="-32404" y="2971800"/>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Social engagement</a:t>
            </a:r>
          </a:p>
        </p:txBody>
      </p:sp>
      <p:sp>
        <p:nvSpPr>
          <p:cNvPr id="2" name="Rectangle 1"/>
          <p:cNvSpPr/>
          <p:nvPr/>
        </p:nvSpPr>
        <p:spPr>
          <a:xfrm>
            <a:off x="2561584" y="1708435"/>
            <a:ext cx="6472876" cy="3652538"/>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Platforms that help with this: </a:t>
            </a:r>
          </a:p>
          <a:p>
            <a:pPr marL="457200" lvl="2">
              <a:lnSpc>
                <a:spcPct val="90000"/>
              </a:lnSpc>
              <a:spcBef>
                <a:spcPct val="20000"/>
              </a:spcBef>
            </a:pPr>
            <a:endParaRPr lang="en-US" sz="1000" b="1" dirty="0"/>
          </a:p>
          <a:p>
            <a:pPr marL="457200" lvl="2">
              <a:lnSpc>
                <a:spcPct val="90000"/>
              </a:lnSpc>
              <a:spcBef>
                <a:spcPct val="20000"/>
              </a:spcBef>
            </a:pPr>
            <a:r>
              <a:rPr lang="en-US" sz="2000" b="1" dirty="0" err="1" smtClean="0"/>
              <a:t>Altmetric</a:t>
            </a:r>
            <a:endParaRPr lang="en-US" sz="2000" b="1" dirty="0"/>
          </a:p>
          <a:p>
            <a:pPr marL="914400" lvl="3">
              <a:lnSpc>
                <a:spcPct val="90000"/>
              </a:lnSpc>
              <a:spcBef>
                <a:spcPct val="20000"/>
              </a:spcBef>
            </a:pPr>
            <a:r>
              <a:rPr lang="en-US" sz="1400" dirty="0"/>
              <a:t>Consider the </a:t>
            </a:r>
            <a:r>
              <a:rPr lang="en-US" sz="1400" dirty="0" err="1"/>
              <a:t>Altmetric</a:t>
            </a:r>
            <a:r>
              <a:rPr lang="en-US" sz="1400" dirty="0"/>
              <a:t> </a:t>
            </a:r>
            <a:r>
              <a:rPr lang="en-US" sz="1400" dirty="0" err="1"/>
              <a:t>Bookmarklet</a:t>
            </a:r>
            <a:r>
              <a:rPr lang="en-US" sz="1400" dirty="0"/>
              <a:t> </a:t>
            </a:r>
            <a:r>
              <a:rPr lang="en-US" sz="1400" dirty="0">
                <a:hlinkClick r:id="rId4"/>
              </a:rPr>
              <a:t>http://www.altmetric.com/bookmarklet.php</a:t>
            </a:r>
            <a:endParaRPr lang="en-US" sz="1400" dirty="0"/>
          </a:p>
          <a:p>
            <a:pPr marL="457200" lvl="2">
              <a:lnSpc>
                <a:spcPct val="90000"/>
              </a:lnSpc>
              <a:spcBef>
                <a:spcPct val="20000"/>
              </a:spcBef>
            </a:pPr>
            <a:endParaRPr lang="en-US" sz="1050" b="1" dirty="0"/>
          </a:p>
          <a:p>
            <a:pPr marL="457200" lvl="2">
              <a:lnSpc>
                <a:spcPct val="90000"/>
              </a:lnSpc>
              <a:spcBef>
                <a:spcPct val="20000"/>
              </a:spcBef>
            </a:pPr>
            <a:r>
              <a:rPr lang="en-US" sz="2000" b="1" dirty="0"/>
              <a:t>Plum Analytics</a:t>
            </a:r>
          </a:p>
          <a:p>
            <a:pPr marL="914400" lvl="3">
              <a:lnSpc>
                <a:spcPct val="90000"/>
              </a:lnSpc>
              <a:spcBef>
                <a:spcPct val="20000"/>
              </a:spcBef>
            </a:pPr>
            <a:r>
              <a:rPr lang="en-US" sz="1400" dirty="0">
                <a:hlinkClick r:id="rId5"/>
              </a:rPr>
              <a:t>http://www.plumanalytics.com/</a:t>
            </a:r>
            <a:endParaRPr lang="en-US" sz="1400" dirty="0"/>
          </a:p>
          <a:p>
            <a:pPr marL="457200" lvl="2">
              <a:lnSpc>
                <a:spcPct val="90000"/>
              </a:lnSpc>
              <a:spcBef>
                <a:spcPct val="20000"/>
              </a:spcBef>
            </a:pPr>
            <a:endParaRPr lang="en-US" sz="1100" b="1" dirty="0"/>
          </a:p>
          <a:p>
            <a:pPr marL="457200" lvl="2">
              <a:lnSpc>
                <a:spcPct val="90000"/>
              </a:lnSpc>
              <a:spcBef>
                <a:spcPct val="20000"/>
              </a:spcBef>
            </a:pPr>
            <a:r>
              <a:rPr lang="en-US" sz="2000" b="1" dirty="0"/>
              <a:t>Impact Story</a:t>
            </a:r>
          </a:p>
          <a:p>
            <a:pPr marL="914400" lvl="3">
              <a:lnSpc>
                <a:spcPct val="90000"/>
              </a:lnSpc>
              <a:spcBef>
                <a:spcPct val="20000"/>
              </a:spcBef>
            </a:pPr>
            <a:r>
              <a:rPr lang="en-US" sz="1400" dirty="0">
                <a:hlinkClick r:id="rId6"/>
              </a:rPr>
              <a:t>https://impactstory.org/</a:t>
            </a:r>
            <a:endParaRPr lang="en-US" sz="1400" dirty="0"/>
          </a:p>
          <a:p>
            <a:pPr marL="914400" lvl="3">
              <a:lnSpc>
                <a:spcPct val="90000"/>
              </a:lnSpc>
              <a:spcBef>
                <a:spcPct val="20000"/>
              </a:spcBef>
            </a:pPr>
            <a:endParaRPr lang="en-US" sz="900" dirty="0"/>
          </a:p>
          <a:p>
            <a:pPr marL="457200" lvl="2">
              <a:lnSpc>
                <a:spcPct val="90000"/>
              </a:lnSpc>
              <a:spcBef>
                <a:spcPct val="20000"/>
              </a:spcBef>
            </a:pPr>
            <a:r>
              <a:rPr lang="en-US" sz="2000" dirty="0"/>
              <a:t>among others…</a:t>
            </a:r>
          </a:p>
          <a:p>
            <a:pPr marL="174625" lvl="1" indent="-174625">
              <a:lnSpc>
                <a:spcPct val="90000"/>
              </a:lnSpc>
              <a:spcBef>
                <a:spcPct val="20000"/>
              </a:spcBef>
              <a:buClr>
                <a:schemeClr val="accent1"/>
              </a:buClr>
              <a:buFont typeface="Arial" pitchFamily="34" charset="0"/>
              <a:buChar char="•"/>
            </a:pPr>
            <a:endParaRPr lang="en-US" sz="2000" b="1" spc="-50" dirty="0" smtClean="0">
              <a:solidFill>
                <a:schemeClr val="accent1"/>
              </a:solidFill>
            </a:endParaRPr>
          </a:p>
        </p:txBody>
      </p:sp>
      <p:sp>
        <p:nvSpPr>
          <p:cNvPr id="22" name="Oval 21"/>
          <p:cNvSpPr/>
          <p:nvPr/>
        </p:nvSpPr>
        <p:spPr>
          <a:xfrm>
            <a:off x="6781800" y="4191000"/>
            <a:ext cx="4800600" cy="3429000"/>
          </a:xfrm>
          <a:prstGeom prst="ellipse">
            <a:avLst/>
          </a:prstGeom>
          <a:noFill/>
          <a:ln w="57150">
            <a:solidFill>
              <a:srgbClr val="614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8" descr="Plum Analytics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6200" y="4648200"/>
            <a:ext cx="1199025" cy="5395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4" descr="altmetric_logo_600px"/>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30471" y="5243512"/>
            <a:ext cx="1864754" cy="66198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28269" y="5818173"/>
            <a:ext cx="876300" cy="701040"/>
          </a:xfrm>
          <a:prstGeom prst="rect">
            <a:avLst/>
          </a:prstGeom>
        </p:spPr>
      </p:pic>
    </p:spTree>
    <p:extLst>
      <p:ext uri="{BB962C8B-B14F-4D97-AF65-F5344CB8AC3E}">
        <p14:creationId xmlns:p14="http://schemas.microsoft.com/office/powerpoint/2010/main" val="40847460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Use the numbers</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sp>
        <p:nvSpPr>
          <p:cNvPr id="21" name="TextBox 20"/>
          <p:cNvSpPr txBox="1"/>
          <p:nvPr/>
        </p:nvSpPr>
        <p:spPr>
          <a:xfrm>
            <a:off x="-13354" y="2642529"/>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Scholarly use</a:t>
            </a:r>
          </a:p>
        </p:txBody>
      </p:sp>
      <p:sp>
        <p:nvSpPr>
          <p:cNvPr id="12" name="TextBox 11"/>
          <p:cNvSpPr txBox="1"/>
          <p:nvPr/>
        </p:nvSpPr>
        <p:spPr>
          <a:xfrm>
            <a:off x="2819400" y="1041781"/>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One researcher, Dr. ABC</a:t>
            </a:r>
            <a:endParaRPr lang="en-US" sz="2400" dirty="0"/>
          </a:p>
        </p:txBody>
      </p:sp>
      <p:sp>
        <p:nvSpPr>
          <p:cNvPr id="14" name="TextBox 13"/>
          <p:cNvSpPr txBox="1"/>
          <p:nvPr/>
        </p:nvSpPr>
        <p:spPr>
          <a:xfrm>
            <a:off x="-32404" y="2971800"/>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Social engagement</a:t>
            </a:r>
          </a:p>
        </p:txBody>
      </p:sp>
      <p:sp>
        <p:nvSpPr>
          <p:cNvPr id="2" name="Rectangle 1"/>
          <p:cNvSpPr/>
          <p:nvPr/>
        </p:nvSpPr>
        <p:spPr>
          <a:xfrm>
            <a:off x="2561584" y="1708435"/>
            <a:ext cx="6472876" cy="4592026"/>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pc="-50" dirty="0">
                <a:solidFill>
                  <a:schemeClr val="accent1"/>
                </a:solidFill>
              </a:rPr>
              <a:t>Dr. ABC has published 210 works since 1993. </a:t>
            </a:r>
          </a:p>
          <a:p>
            <a:pPr marL="174625" lvl="1" indent="-174625">
              <a:lnSpc>
                <a:spcPct val="90000"/>
              </a:lnSpc>
              <a:spcBef>
                <a:spcPct val="20000"/>
              </a:spcBef>
              <a:buClr>
                <a:schemeClr val="accent1"/>
              </a:buClr>
              <a:buFont typeface="Arial" pitchFamily="34" charset="0"/>
              <a:buChar char="•"/>
            </a:pPr>
            <a:endParaRPr lang="en-US"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pc="-50" dirty="0">
                <a:solidFill>
                  <a:schemeClr val="accent1"/>
                </a:solidFill>
              </a:rPr>
              <a:t>Since 1993, Dr. ABC has co-authored 210 works with over 500 unique co-authors from over 100 institutions representing industry, academic and private affiliations including two group/corporate authors from eight countries. </a:t>
            </a:r>
          </a:p>
          <a:p>
            <a:pPr marL="174625" lvl="1" indent="-174625">
              <a:lnSpc>
                <a:spcPct val="90000"/>
              </a:lnSpc>
              <a:spcBef>
                <a:spcPct val="20000"/>
              </a:spcBef>
              <a:buClr>
                <a:schemeClr val="accent1"/>
              </a:buClr>
              <a:buFont typeface="Arial" pitchFamily="34" charset="0"/>
              <a:buChar char="•"/>
            </a:pPr>
            <a:endParaRPr lang="en-US"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pc="-50" dirty="0">
                <a:solidFill>
                  <a:schemeClr val="accent1"/>
                </a:solidFill>
              </a:rPr>
              <a:t>Dr. ABC is first author on 53 works; last author on 100 works and sole author on ten works. The articles have been published in nearly 60 unique journals representing 26 research areas such as hematology, pathology, toxicology, etc. </a:t>
            </a:r>
          </a:p>
          <a:p>
            <a:pPr marL="174625" lvl="1" indent="-174625">
              <a:lnSpc>
                <a:spcPct val="90000"/>
              </a:lnSpc>
              <a:spcBef>
                <a:spcPct val="20000"/>
              </a:spcBef>
              <a:buClr>
                <a:schemeClr val="accent1"/>
              </a:buClr>
              <a:buFont typeface="Arial" pitchFamily="34" charset="0"/>
              <a:buChar char="•"/>
            </a:pPr>
            <a:endParaRPr lang="en-US"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pc="-50" dirty="0">
                <a:solidFill>
                  <a:schemeClr val="accent1"/>
                </a:solidFill>
              </a:rPr>
              <a:t>As of 2008, over 40 unique funding agencies are noted in the acknowledgement sections of Dr. ABC’s publications</a:t>
            </a:r>
          </a:p>
          <a:p>
            <a:pPr marL="174625" lvl="1" indent="-174625">
              <a:lnSpc>
                <a:spcPct val="90000"/>
              </a:lnSpc>
              <a:spcBef>
                <a:spcPct val="20000"/>
              </a:spcBef>
              <a:buClr>
                <a:schemeClr val="accent1"/>
              </a:buClr>
              <a:buFont typeface="Arial" pitchFamily="34" charset="0"/>
              <a:buChar char="•"/>
            </a:pPr>
            <a:endParaRPr lang="en-US" sz="20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2000" b="1" spc="-50" dirty="0" smtClean="0">
              <a:solidFill>
                <a:schemeClr val="accent1"/>
              </a:solidFill>
            </a:endParaRPr>
          </a:p>
        </p:txBody>
      </p:sp>
      <p:sp>
        <p:nvSpPr>
          <p:cNvPr id="18" name="TextBox 17"/>
          <p:cNvSpPr txBox="1"/>
          <p:nvPr/>
        </p:nvSpPr>
        <p:spPr>
          <a:xfrm>
            <a:off x="0" y="3334706"/>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Use the numbers</a:t>
            </a:r>
            <a:endParaRPr lang="en-US" dirty="0">
              <a:solidFill>
                <a:schemeClr val="bg1">
                  <a:lumMod val="50000"/>
                </a:schemeClr>
              </a:solidFill>
            </a:endParaRPr>
          </a:p>
        </p:txBody>
      </p:sp>
      <p:sp>
        <p:nvSpPr>
          <p:cNvPr id="19" name="TextBox 18"/>
          <p:cNvSpPr txBox="1"/>
          <p:nvPr/>
        </p:nvSpPr>
        <p:spPr>
          <a:xfrm>
            <a:off x="2459640" y="5867400"/>
            <a:ext cx="2798160" cy="261610"/>
          </a:xfrm>
          <a:prstGeom prst="rect">
            <a:avLst/>
          </a:prstGeom>
          <a:noFill/>
        </p:spPr>
        <p:txBody>
          <a:bodyPr wrap="square" rtlCol="0">
            <a:spAutoFit/>
          </a:bodyPr>
          <a:lstStyle/>
          <a:p>
            <a:r>
              <a:rPr lang="en-US" sz="1100" i="1" dirty="0" smtClean="0"/>
              <a:t>Data from Elsevier’s Scopus 7/2/2014</a:t>
            </a:r>
            <a:endParaRPr lang="en-US" sz="1100" i="1" dirty="0"/>
          </a:p>
        </p:txBody>
      </p:sp>
    </p:spTree>
    <p:extLst>
      <p:ext uri="{BB962C8B-B14F-4D97-AF65-F5344CB8AC3E}">
        <p14:creationId xmlns:p14="http://schemas.microsoft.com/office/powerpoint/2010/main" val="7674554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Use the numbers</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sp>
        <p:nvSpPr>
          <p:cNvPr id="21" name="TextBox 20"/>
          <p:cNvSpPr txBox="1"/>
          <p:nvPr/>
        </p:nvSpPr>
        <p:spPr>
          <a:xfrm>
            <a:off x="-13354" y="2642529"/>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Scholarly use</a:t>
            </a:r>
          </a:p>
        </p:txBody>
      </p:sp>
      <p:sp>
        <p:nvSpPr>
          <p:cNvPr id="12" name="TextBox 11"/>
          <p:cNvSpPr txBox="1"/>
          <p:nvPr/>
        </p:nvSpPr>
        <p:spPr>
          <a:xfrm>
            <a:off x="2819400" y="1041781"/>
            <a:ext cx="5600700" cy="461665"/>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One researcher, Dr. ABC</a:t>
            </a:r>
            <a:endParaRPr lang="en-US" sz="2400" dirty="0"/>
          </a:p>
        </p:txBody>
      </p:sp>
      <p:sp>
        <p:nvSpPr>
          <p:cNvPr id="14" name="TextBox 13"/>
          <p:cNvSpPr txBox="1"/>
          <p:nvPr/>
        </p:nvSpPr>
        <p:spPr>
          <a:xfrm>
            <a:off x="-32404" y="2971800"/>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Social engagement</a:t>
            </a:r>
          </a:p>
        </p:txBody>
      </p:sp>
      <p:sp>
        <p:nvSpPr>
          <p:cNvPr id="2" name="Rectangle 1"/>
          <p:cNvSpPr/>
          <p:nvPr/>
        </p:nvSpPr>
        <p:spPr>
          <a:xfrm>
            <a:off x="2561584" y="1708435"/>
            <a:ext cx="6472876" cy="4730526"/>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pc="-50" dirty="0">
                <a:solidFill>
                  <a:schemeClr val="accent1"/>
                </a:solidFill>
              </a:rPr>
              <a:t>Dr. ABC’s works have been cited 4,196 times. </a:t>
            </a:r>
          </a:p>
          <a:p>
            <a:pPr marL="174625" lvl="1" indent="-174625">
              <a:lnSpc>
                <a:spcPct val="90000"/>
              </a:lnSpc>
              <a:spcBef>
                <a:spcPct val="20000"/>
              </a:spcBef>
              <a:buClr>
                <a:schemeClr val="accent1"/>
              </a:buClr>
              <a:buFont typeface="Arial" pitchFamily="34" charset="0"/>
              <a:buChar char="•"/>
            </a:pPr>
            <a:endParaRPr lang="en-US"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pc="-50" dirty="0">
                <a:solidFill>
                  <a:schemeClr val="accent1"/>
                </a:solidFill>
              </a:rPr>
              <a:t>Dr. ABC’s 210 works  have been cited 4,195 times by 2,620 works (1,618 articles; 666 reviews; 104 editorials; 87 letters; 66 conference papers; 53 notes, and 26 short surveys), and published in 21 different languages by authors from 72 countries. </a:t>
            </a:r>
          </a:p>
          <a:p>
            <a:pPr marL="174625" lvl="1" indent="-174625">
              <a:lnSpc>
                <a:spcPct val="90000"/>
              </a:lnSpc>
              <a:spcBef>
                <a:spcPct val="20000"/>
              </a:spcBef>
              <a:buClr>
                <a:schemeClr val="accent1"/>
              </a:buClr>
              <a:buFont typeface="Arial" pitchFamily="34" charset="0"/>
              <a:buChar char="•"/>
            </a:pPr>
            <a:endParaRPr lang="en-US"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pc="-50" dirty="0">
                <a:solidFill>
                  <a:schemeClr val="accent1"/>
                </a:solidFill>
              </a:rPr>
              <a:t>Dr. ABC’s most highly cited work (Medicine, 2010) has been cited 344 times, viewed 8,000 times by online readers with 6,200 full text downloads. In addition, the work has been referred to by the news media outlets 24 times; tweeted by 13 tweeters, world-wide; saved in 28 </a:t>
            </a:r>
            <a:r>
              <a:rPr lang="en-US" spc="-50" dirty="0" err="1">
                <a:solidFill>
                  <a:schemeClr val="accent1"/>
                </a:solidFill>
              </a:rPr>
              <a:t>Mendeley</a:t>
            </a:r>
            <a:r>
              <a:rPr lang="en-US" spc="-50" dirty="0">
                <a:solidFill>
                  <a:schemeClr val="accent1"/>
                </a:solidFill>
              </a:rPr>
              <a:t> accounts; and commented upon in eight different blogs and in PubMed Commons. </a:t>
            </a:r>
          </a:p>
          <a:p>
            <a:pPr marL="174625" lvl="1" indent="-174625">
              <a:lnSpc>
                <a:spcPct val="90000"/>
              </a:lnSpc>
              <a:spcBef>
                <a:spcPct val="20000"/>
              </a:spcBef>
              <a:buClr>
                <a:schemeClr val="accent1"/>
              </a:buClr>
              <a:buFont typeface="Arial" pitchFamily="34" charset="0"/>
              <a:buChar char="•"/>
            </a:pPr>
            <a:endParaRPr lang="en-US" sz="2000" b="1" spc="-50" dirty="0" smtClean="0">
              <a:solidFill>
                <a:schemeClr val="accent1"/>
              </a:solidFill>
            </a:endParaRPr>
          </a:p>
          <a:p>
            <a:pPr marL="174625" lvl="1" indent="-174625">
              <a:lnSpc>
                <a:spcPct val="90000"/>
              </a:lnSpc>
              <a:spcBef>
                <a:spcPct val="20000"/>
              </a:spcBef>
              <a:buClr>
                <a:schemeClr val="accent1"/>
              </a:buClr>
              <a:buFont typeface="Arial" pitchFamily="34" charset="0"/>
              <a:buChar char="•"/>
            </a:pPr>
            <a:endParaRPr lang="en-US" sz="2000" b="1" spc="-50" dirty="0" smtClean="0">
              <a:solidFill>
                <a:schemeClr val="accent1"/>
              </a:solidFill>
            </a:endParaRPr>
          </a:p>
        </p:txBody>
      </p:sp>
      <p:sp>
        <p:nvSpPr>
          <p:cNvPr id="18" name="TextBox 17"/>
          <p:cNvSpPr txBox="1"/>
          <p:nvPr/>
        </p:nvSpPr>
        <p:spPr>
          <a:xfrm>
            <a:off x="0" y="3334706"/>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Use the numbers</a:t>
            </a:r>
            <a:endParaRPr lang="en-US" dirty="0">
              <a:solidFill>
                <a:schemeClr val="bg1">
                  <a:lumMod val="50000"/>
                </a:schemeClr>
              </a:solidFill>
            </a:endParaRPr>
          </a:p>
        </p:txBody>
      </p:sp>
      <p:sp>
        <p:nvSpPr>
          <p:cNvPr id="15" name="TextBox 14"/>
          <p:cNvSpPr txBox="1"/>
          <p:nvPr/>
        </p:nvSpPr>
        <p:spPr>
          <a:xfrm>
            <a:off x="2459640" y="5867400"/>
            <a:ext cx="4322160" cy="261610"/>
          </a:xfrm>
          <a:prstGeom prst="rect">
            <a:avLst/>
          </a:prstGeom>
          <a:noFill/>
        </p:spPr>
        <p:txBody>
          <a:bodyPr wrap="square" rtlCol="0">
            <a:spAutoFit/>
          </a:bodyPr>
          <a:lstStyle/>
          <a:p>
            <a:r>
              <a:rPr lang="en-US" sz="1100" i="1" dirty="0" smtClean="0"/>
              <a:t>Data from Elsevier’s Scopus and Altmetrics bookmarklet  2014</a:t>
            </a:r>
            <a:endParaRPr lang="en-US" sz="1100" i="1" dirty="0"/>
          </a:p>
        </p:txBody>
      </p:sp>
    </p:spTree>
    <p:extLst>
      <p:ext uri="{BB962C8B-B14F-4D97-AF65-F5344CB8AC3E}">
        <p14:creationId xmlns:p14="http://schemas.microsoft.com/office/powerpoint/2010/main" val="30965382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Go beyond the numbers</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sp>
        <p:nvSpPr>
          <p:cNvPr id="21" name="TextBox 20"/>
          <p:cNvSpPr txBox="1"/>
          <p:nvPr/>
        </p:nvSpPr>
        <p:spPr>
          <a:xfrm>
            <a:off x="-13354" y="2642529"/>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Scholarly use</a:t>
            </a:r>
          </a:p>
        </p:txBody>
      </p:sp>
      <p:sp>
        <p:nvSpPr>
          <p:cNvPr id="14" name="TextBox 13"/>
          <p:cNvSpPr txBox="1"/>
          <p:nvPr/>
        </p:nvSpPr>
        <p:spPr>
          <a:xfrm>
            <a:off x="-32404" y="2971800"/>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Social engagement</a:t>
            </a:r>
          </a:p>
        </p:txBody>
      </p:sp>
      <p:sp>
        <p:nvSpPr>
          <p:cNvPr id="18" name="TextBox 17"/>
          <p:cNvSpPr txBox="1"/>
          <p:nvPr/>
        </p:nvSpPr>
        <p:spPr>
          <a:xfrm>
            <a:off x="0" y="3334706"/>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Use the numbers</a:t>
            </a:r>
            <a:endParaRPr lang="en-US" dirty="0">
              <a:solidFill>
                <a:schemeClr val="bg1">
                  <a:lumMod val="50000"/>
                </a:schemeClr>
              </a:solidFill>
            </a:endParaRPr>
          </a:p>
        </p:txBody>
      </p:sp>
      <p:sp>
        <p:nvSpPr>
          <p:cNvPr id="3" name="Rectangle 2"/>
          <p:cNvSpPr/>
          <p:nvPr/>
        </p:nvSpPr>
        <p:spPr>
          <a:xfrm>
            <a:off x="2456468" y="1151976"/>
            <a:ext cx="6019800" cy="4121128"/>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What is the real story?</a:t>
            </a:r>
          </a:p>
          <a:p>
            <a:pPr marL="457200" lvl="2">
              <a:spcBef>
                <a:spcPct val="20000"/>
              </a:spcBef>
            </a:pPr>
            <a:r>
              <a:rPr lang="en-US" sz="1600" dirty="0"/>
              <a:t>Contributions to the knowledge base</a:t>
            </a:r>
          </a:p>
          <a:p>
            <a:pPr marL="457200" lvl="2">
              <a:spcBef>
                <a:spcPct val="20000"/>
              </a:spcBef>
            </a:pPr>
            <a:r>
              <a:rPr lang="en-US" sz="1600" dirty="0"/>
              <a:t>Change in understanding of disease, disorder or condition</a:t>
            </a:r>
          </a:p>
          <a:p>
            <a:pPr marL="457200" lvl="2">
              <a:spcBef>
                <a:spcPct val="20000"/>
              </a:spcBef>
            </a:pPr>
            <a:r>
              <a:rPr lang="en-US" sz="1600" dirty="0"/>
              <a:t>Change in clinical practice</a:t>
            </a:r>
          </a:p>
          <a:p>
            <a:pPr marL="457200" lvl="2">
              <a:spcBef>
                <a:spcPct val="20000"/>
              </a:spcBef>
            </a:pPr>
            <a:r>
              <a:rPr lang="en-US" sz="1600" dirty="0"/>
              <a:t>Change in community  health</a:t>
            </a:r>
          </a:p>
          <a:p>
            <a:pPr marL="457200" lvl="2">
              <a:spcBef>
                <a:spcPct val="20000"/>
              </a:spcBef>
            </a:pPr>
            <a:r>
              <a:rPr lang="en-US" sz="1600" dirty="0"/>
              <a:t>Change in public law or policy</a:t>
            </a:r>
          </a:p>
          <a:p>
            <a:pPr marL="0" lvl="1">
              <a:lnSpc>
                <a:spcPct val="90000"/>
              </a:lnSpc>
              <a:spcBef>
                <a:spcPct val="20000"/>
              </a:spcBef>
            </a:pPr>
            <a:endParaRPr lang="en-US" sz="1600" dirty="0"/>
          </a:p>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Why should we go beyond the numbers?</a:t>
            </a:r>
          </a:p>
          <a:p>
            <a:pPr marL="457200" lvl="2">
              <a:spcBef>
                <a:spcPct val="20000"/>
              </a:spcBef>
            </a:pPr>
            <a:r>
              <a:rPr lang="en-US" sz="1600" dirty="0"/>
              <a:t>Reporting of tangible and meaningful outcomes</a:t>
            </a:r>
          </a:p>
          <a:p>
            <a:pPr marL="457200" lvl="2">
              <a:spcBef>
                <a:spcPct val="20000"/>
              </a:spcBef>
            </a:pPr>
            <a:r>
              <a:rPr lang="en-US" sz="1600" dirty="0"/>
              <a:t>Demonstration of judicious use of taxpayer monies</a:t>
            </a:r>
          </a:p>
          <a:p>
            <a:pPr marL="457200" lvl="2">
              <a:spcBef>
                <a:spcPct val="20000"/>
              </a:spcBef>
            </a:pPr>
            <a:r>
              <a:rPr lang="en-US" sz="1600" dirty="0"/>
              <a:t>Allows funding bodies to reallocate resources for directions that are showing progress</a:t>
            </a:r>
          </a:p>
          <a:p>
            <a:pPr marL="457200" lvl="2">
              <a:spcBef>
                <a:spcPct val="20000"/>
              </a:spcBef>
            </a:pPr>
            <a:r>
              <a:rPr lang="en-US" sz="1600" dirty="0"/>
              <a:t>Inform the community of potential new health interventions</a:t>
            </a:r>
          </a:p>
          <a:p>
            <a:pPr marL="742950" lvl="2" indent="-285750">
              <a:lnSpc>
                <a:spcPct val="90000"/>
              </a:lnSpc>
              <a:spcBef>
                <a:spcPct val="20000"/>
              </a:spcBef>
              <a:buFont typeface="Arial" panose="020B0604020202020204" pitchFamily="34" charset="0"/>
              <a:buChar char="–"/>
            </a:pPr>
            <a:endParaRPr lang="en-US" sz="1400" b="1" dirty="0"/>
          </a:p>
        </p:txBody>
      </p:sp>
      <p:sp>
        <p:nvSpPr>
          <p:cNvPr id="16" name="TextBox 15"/>
          <p:cNvSpPr txBox="1"/>
          <p:nvPr/>
        </p:nvSpPr>
        <p:spPr>
          <a:xfrm>
            <a:off x="0" y="3731925"/>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Go beyond the numbers</a:t>
            </a:r>
            <a:endParaRPr lang="en-US" dirty="0">
              <a:solidFill>
                <a:schemeClr val="bg1">
                  <a:lumMod val="50000"/>
                </a:schemeClr>
              </a:solidFill>
            </a:endParaRPr>
          </a:p>
        </p:txBody>
      </p:sp>
    </p:spTree>
    <p:extLst>
      <p:ext uri="{BB962C8B-B14F-4D97-AF65-F5344CB8AC3E}">
        <p14:creationId xmlns:p14="http://schemas.microsoft.com/office/powerpoint/2010/main" val="24018133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ordning-reda.com/media/pic/products/large/OR12064-03L.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77" t="9550" r="19255" b="5235"/>
          <a:stretch/>
        </p:blipFill>
        <p:spPr bwMode="auto">
          <a:xfrm>
            <a:off x="0" y="914400"/>
            <a:ext cx="2344204"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90600" y="121763"/>
            <a:ext cx="7713969" cy="762000"/>
          </a:xfrm>
        </p:spPr>
        <p:txBody>
          <a:bodyPr/>
          <a:lstStyle/>
          <a:p>
            <a:r>
              <a:rPr lang="en-US" dirty="0" smtClean="0"/>
              <a:t>Measure what matters</a:t>
            </a:r>
            <a:endParaRPr lang="en-US" dirty="0"/>
          </a:p>
        </p:txBody>
      </p:sp>
      <p:sp>
        <p:nvSpPr>
          <p:cNvPr id="11" name="TextBox 10"/>
          <p:cNvSpPr txBox="1"/>
          <p:nvPr/>
        </p:nvSpPr>
        <p:spPr>
          <a:xfrm>
            <a:off x="0" y="1459468"/>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Curate your work</a:t>
            </a:r>
            <a:endParaRPr lang="en-US" dirty="0">
              <a:solidFill>
                <a:schemeClr val="bg1">
                  <a:lumMod val="50000"/>
                </a:schemeClr>
              </a:solidFill>
            </a:endParaRPr>
          </a:p>
        </p:txBody>
      </p:sp>
      <p:sp>
        <p:nvSpPr>
          <p:cNvPr id="13" name="TextBox 12"/>
          <p:cNvSpPr txBox="1"/>
          <p:nvPr/>
        </p:nvSpPr>
        <p:spPr>
          <a:xfrm>
            <a:off x="-78485" y="939815"/>
            <a:ext cx="2438400" cy="369332"/>
          </a:xfrm>
          <a:prstGeom prst="rect">
            <a:avLst/>
          </a:prstGeom>
          <a:noFill/>
        </p:spPr>
        <p:txBody>
          <a:bodyPr wrap="square" rtlCol="0">
            <a:spAutoFit/>
          </a:bodyPr>
          <a:lstStyle/>
          <a:p>
            <a:pPr algn="ctr"/>
            <a:r>
              <a:rPr lang="en-US" b="1" dirty="0" smtClean="0">
                <a:solidFill>
                  <a:schemeClr val="bg2">
                    <a:lumMod val="75000"/>
                  </a:schemeClr>
                </a:solidFill>
              </a:rPr>
              <a:t>Tell your story</a:t>
            </a:r>
            <a:endParaRPr lang="en-US" b="1" dirty="0">
              <a:solidFill>
                <a:schemeClr val="bg2">
                  <a:lumMod val="75000"/>
                </a:schemeClr>
              </a:solidFill>
            </a:endParaRPr>
          </a:p>
        </p:txBody>
      </p:sp>
      <p:sp>
        <p:nvSpPr>
          <p:cNvPr id="8" name="TextBox 7"/>
          <p:cNvSpPr txBox="1"/>
          <p:nvPr/>
        </p:nvSpPr>
        <p:spPr>
          <a:xfrm>
            <a:off x="0" y="1979121"/>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Track your work</a:t>
            </a:r>
            <a:endParaRPr lang="en-US" dirty="0">
              <a:solidFill>
                <a:schemeClr val="bg1">
                  <a:lumMod val="50000"/>
                </a:schemeClr>
              </a:solidFill>
            </a:endParaRPr>
          </a:p>
        </p:txBody>
      </p:sp>
      <p:sp>
        <p:nvSpPr>
          <p:cNvPr id="10" name="TextBox 9"/>
          <p:cNvSpPr txBox="1"/>
          <p:nvPr/>
        </p:nvSpPr>
        <p:spPr>
          <a:xfrm>
            <a:off x="-21210" y="2310825"/>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Set up alerts</a:t>
            </a:r>
            <a:endParaRPr lang="en-US" sz="1600" dirty="0">
              <a:solidFill>
                <a:schemeClr val="bg1">
                  <a:lumMod val="50000"/>
                </a:schemeClr>
              </a:solidFill>
            </a:endParaRPr>
          </a:p>
        </p:txBody>
      </p:sp>
      <p:sp>
        <p:nvSpPr>
          <p:cNvPr id="21" name="TextBox 20"/>
          <p:cNvSpPr txBox="1"/>
          <p:nvPr/>
        </p:nvSpPr>
        <p:spPr>
          <a:xfrm>
            <a:off x="-13354" y="2642529"/>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Scholarly use</a:t>
            </a:r>
          </a:p>
        </p:txBody>
      </p:sp>
      <p:sp>
        <p:nvSpPr>
          <p:cNvPr id="14" name="TextBox 13"/>
          <p:cNvSpPr txBox="1"/>
          <p:nvPr/>
        </p:nvSpPr>
        <p:spPr>
          <a:xfrm>
            <a:off x="-32404" y="2971800"/>
            <a:ext cx="2286000" cy="338554"/>
          </a:xfrm>
          <a:prstGeom prst="rect">
            <a:avLst/>
          </a:prstGeom>
          <a:noFill/>
        </p:spPr>
        <p:txBody>
          <a:bodyPr wrap="square" rtlCol="0">
            <a:spAutoFit/>
          </a:bodyPr>
          <a:lstStyle/>
          <a:p>
            <a:pPr marL="339725" indent="-169863">
              <a:buFont typeface="Arial" panose="020B0604020202020204" pitchFamily="34" charset="0"/>
              <a:buChar char="•"/>
            </a:pPr>
            <a:r>
              <a:rPr lang="en-US" sz="1600" dirty="0" smtClean="0">
                <a:solidFill>
                  <a:schemeClr val="bg1">
                    <a:lumMod val="50000"/>
                  </a:schemeClr>
                </a:solidFill>
              </a:rPr>
              <a:t>Social engagement</a:t>
            </a:r>
          </a:p>
        </p:txBody>
      </p:sp>
      <p:sp>
        <p:nvSpPr>
          <p:cNvPr id="18" name="TextBox 17"/>
          <p:cNvSpPr txBox="1"/>
          <p:nvPr/>
        </p:nvSpPr>
        <p:spPr>
          <a:xfrm>
            <a:off x="0" y="3334706"/>
            <a:ext cx="2438400" cy="369332"/>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Use the numbers</a:t>
            </a:r>
            <a:endParaRPr lang="en-US" dirty="0">
              <a:solidFill>
                <a:schemeClr val="bg1">
                  <a:lumMod val="50000"/>
                </a:schemeClr>
              </a:solidFill>
            </a:endParaRPr>
          </a:p>
        </p:txBody>
      </p:sp>
      <p:sp>
        <p:nvSpPr>
          <p:cNvPr id="3" name="Rectangle 2"/>
          <p:cNvSpPr/>
          <p:nvPr/>
        </p:nvSpPr>
        <p:spPr>
          <a:xfrm>
            <a:off x="2590800" y="1124481"/>
            <a:ext cx="6019800" cy="4356577"/>
          </a:xfrm>
          <a:prstGeom prst="rect">
            <a:avLst/>
          </a:prstGeom>
        </p:spPr>
        <p:txBody>
          <a:bodyPr wrap="square">
            <a:spAutoFit/>
          </a:bodyPr>
          <a:lstStyle/>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Becker Library Model for the Assessment of Research Impact</a:t>
            </a:r>
          </a:p>
          <a:p>
            <a:pPr marL="457200" lvl="2">
              <a:lnSpc>
                <a:spcPct val="90000"/>
              </a:lnSpc>
              <a:spcBef>
                <a:spcPct val="20000"/>
              </a:spcBef>
            </a:pPr>
            <a:endParaRPr lang="en-US" sz="1000" dirty="0"/>
          </a:p>
          <a:p>
            <a:pPr marL="457200" lvl="2">
              <a:lnSpc>
                <a:spcPct val="90000"/>
              </a:lnSpc>
              <a:spcBef>
                <a:spcPct val="20000"/>
              </a:spcBef>
            </a:pPr>
            <a:r>
              <a:rPr lang="en-US" sz="1600" dirty="0"/>
              <a:t>Resources for finding a meaningful narrative of impact</a:t>
            </a:r>
          </a:p>
          <a:p>
            <a:pPr marL="457200" lvl="2">
              <a:lnSpc>
                <a:spcPct val="90000"/>
              </a:lnSpc>
              <a:spcBef>
                <a:spcPct val="20000"/>
              </a:spcBef>
            </a:pPr>
            <a:endParaRPr lang="en-US" sz="700" dirty="0"/>
          </a:p>
          <a:p>
            <a:pPr marL="457200" lvl="2">
              <a:lnSpc>
                <a:spcPct val="90000"/>
              </a:lnSpc>
              <a:spcBef>
                <a:spcPct val="20000"/>
              </a:spcBef>
            </a:pPr>
            <a:r>
              <a:rPr lang="en-US" sz="1600" dirty="0"/>
              <a:t>Assist you in locating indicators that demonstrate evidence of biomedical research </a:t>
            </a:r>
            <a:r>
              <a:rPr lang="en-US" sz="1600" dirty="0" smtClean="0"/>
              <a:t>impact</a:t>
            </a:r>
            <a:endParaRPr lang="en-US" sz="1400" dirty="0" smtClean="0"/>
          </a:p>
          <a:p>
            <a:pPr marL="457200" lvl="2">
              <a:lnSpc>
                <a:spcPct val="90000"/>
              </a:lnSpc>
              <a:spcBef>
                <a:spcPct val="20000"/>
              </a:spcBef>
            </a:pPr>
            <a:endParaRPr lang="en-US" sz="1400" b="1" spc="-50" dirty="0">
              <a:solidFill>
                <a:schemeClr val="accent1"/>
              </a:solidFill>
            </a:endParaRPr>
          </a:p>
          <a:p>
            <a:pPr marL="174625" lvl="1" indent="-174625">
              <a:lnSpc>
                <a:spcPct val="90000"/>
              </a:lnSpc>
              <a:spcBef>
                <a:spcPct val="20000"/>
              </a:spcBef>
              <a:buClr>
                <a:schemeClr val="accent1"/>
              </a:buClr>
              <a:buFont typeface="Arial" pitchFamily="34" charset="0"/>
              <a:buChar char="•"/>
            </a:pPr>
            <a:r>
              <a:rPr lang="en-US" sz="2000" b="1" spc="-50" dirty="0">
                <a:solidFill>
                  <a:schemeClr val="accent1"/>
                </a:solidFill>
              </a:rPr>
              <a:t>Organized into the following pathways :</a:t>
            </a:r>
          </a:p>
          <a:p>
            <a:pPr marL="461963" lvl="2">
              <a:lnSpc>
                <a:spcPct val="150000"/>
              </a:lnSpc>
            </a:pPr>
            <a:r>
              <a:rPr lang="en-US" sz="1600" dirty="0"/>
              <a:t>Advancement of Knowledge</a:t>
            </a:r>
          </a:p>
          <a:p>
            <a:pPr marL="461963" lvl="2">
              <a:lnSpc>
                <a:spcPct val="150000"/>
              </a:lnSpc>
            </a:pPr>
            <a:r>
              <a:rPr lang="en-US" sz="1600" dirty="0"/>
              <a:t>Clinical Implementation</a:t>
            </a:r>
          </a:p>
          <a:p>
            <a:pPr marL="461963" lvl="2">
              <a:lnSpc>
                <a:spcPct val="150000"/>
              </a:lnSpc>
            </a:pPr>
            <a:r>
              <a:rPr lang="en-US" sz="1600" dirty="0"/>
              <a:t>Community Benefit</a:t>
            </a:r>
          </a:p>
          <a:p>
            <a:pPr marL="461963" lvl="2">
              <a:lnSpc>
                <a:spcPct val="150000"/>
              </a:lnSpc>
            </a:pPr>
            <a:r>
              <a:rPr lang="en-US" sz="1600" dirty="0"/>
              <a:t>Legislation and Policy</a:t>
            </a:r>
          </a:p>
          <a:p>
            <a:pPr marL="461963" lvl="2">
              <a:lnSpc>
                <a:spcPct val="150000"/>
              </a:lnSpc>
            </a:pPr>
            <a:r>
              <a:rPr lang="en-US" sz="1600" dirty="0"/>
              <a:t>Economic Benefit</a:t>
            </a:r>
          </a:p>
          <a:p>
            <a:pPr marL="742950" lvl="2" indent="-285750">
              <a:lnSpc>
                <a:spcPct val="90000"/>
              </a:lnSpc>
              <a:spcBef>
                <a:spcPct val="20000"/>
              </a:spcBef>
              <a:buFont typeface="Arial" panose="020B0604020202020204" pitchFamily="34" charset="0"/>
              <a:buChar char="–"/>
            </a:pPr>
            <a:endParaRPr lang="en-US" sz="1400" b="1" dirty="0"/>
          </a:p>
        </p:txBody>
      </p:sp>
      <p:sp>
        <p:nvSpPr>
          <p:cNvPr id="16" name="TextBox 15"/>
          <p:cNvSpPr txBox="1"/>
          <p:nvPr/>
        </p:nvSpPr>
        <p:spPr>
          <a:xfrm>
            <a:off x="0" y="3731925"/>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Go beyond the numbers</a:t>
            </a:r>
            <a:endParaRPr lang="en-US" dirty="0">
              <a:solidFill>
                <a:schemeClr val="bg1">
                  <a:lumMod val="50000"/>
                </a:schemeClr>
              </a:solidFill>
            </a:endParaRPr>
          </a:p>
        </p:txBody>
      </p:sp>
      <p:sp>
        <p:nvSpPr>
          <p:cNvPr id="15" name="TextBox 14"/>
          <p:cNvSpPr txBox="1"/>
          <p:nvPr/>
        </p:nvSpPr>
        <p:spPr>
          <a:xfrm>
            <a:off x="0" y="4326676"/>
            <a:ext cx="24384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solidFill>
                  <a:schemeClr val="bg1">
                    <a:lumMod val="50000"/>
                  </a:schemeClr>
                </a:solidFill>
              </a:rPr>
              <a:t>Measure what matters</a:t>
            </a:r>
            <a:endParaRPr lang="en-US" dirty="0">
              <a:solidFill>
                <a:schemeClr val="bg1">
                  <a:lumMod val="50000"/>
                </a:schemeClr>
              </a:solidFill>
            </a:endParaRP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29140" y="3406251"/>
            <a:ext cx="3433860" cy="2842149"/>
          </a:xfrm>
          <a:prstGeom prst="rect">
            <a:avLst/>
          </a:prstGeom>
        </p:spPr>
      </p:pic>
      <p:sp>
        <p:nvSpPr>
          <p:cNvPr id="20" name="Rectangle 19"/>
          <p:cNvSpPr/>
          <p:nvPr/>
        </p:nvSpPr>
        <p:spPr>
          <a:xfrm>
            <a:off x="2561584" y="6172200"/>
            <a:ext cx="5363216" cy="369332"/>
          </a:xfrm>
          <a:prstGeom prst="rect">
            <a:avLst/>
          </a:prstGeom>
        </p:spPr>
        <p:txBody>
          <a:bodyPr wrap="square">
            <a:spAutoFit/>
          </a:bodyPr>
          <a:lstStyle/>
          <a:p>
            <a:r>
              <a:rPr lang="en-US" dirty="0"/>
              <a:t>https://becker.wustl.edu/impact-assessment</a:t>
            </a:r>
          </a:p>
        </p:txBody>
      </p:sp>
    </p:spTree>
    <p:extLst>
      <p:ext uri="{BB962C8B-B14F-4D97-AF65-F5344CB8AC3E}">
        <p14:creationId xmlns:p14="http://schemas.microsoft.com/office/powerpoint/2010/main" val="39810322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farm4.staticflickr.com/3646/3467261923_1b59353179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5123"/>
            <a:ext cx="9753600" cy="73152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5638800" y="6488668"/>
            <a:ext cx="3505200" cy="369332"/>
          </a:xfrm>
          <a:prstGeom prst="rect">
            <a:avLst/>
          </a:prstGeom>
          <a:noFill/>
        </p:spPr>
        <p:txBody>
          <a:bodyPr wrap="square" rtlCol="0">
            <a:spAutoFit/>
          </a:bodyPr>
          <a:lstStyle/>
          <a:p>
            <a:pPr algn="r"/>
            <a:r>
              <a:rPr lang="en-US" sz="900" dirty="0" smtClean="0">
                <a:solidFill>
                  <a:schemeClr val="bg1"/>
                </a:solidFill>
              </a:rPr>
              <a:t>Absurdum14. “Pathway." 23 Apr 2009. </a:t>
            </a:r>
            <a:r>
              <a:rPr lang="en-US" sz="900" dirty="0">
                <a:solidFill>
                  <a:schemeClr val="bg1"/>
                </a:solidFill>
              </a:rPr>
              <a:t>Online image. </a:t>
            </a:r>
            <a:endParaRPr lang="en-US" sz="900" dirty="0" smtClean="0">
              <a:solidFill>
                <a:schemeClr val="bg1"/>
              </a:solidFill>
            </a:endParaRPr>
          </a:p>
          <a:p>
            <a:pPr algn="r"/>
            <a:r>
              <a:rPr lang="en-US" sz="900" dirty="0" smtClean="0">
                <a:solidFill>
                  <a:schemeClr val="bg1"/>
                </a:solidFill>
              </a:rPr>
              <a:t>Flickr</a:t>
            </a:r>
            <a:r>
              <a:rPr lang="en-US" sz="900" dirty="0">
                <a:solidFill>
                  <a:schemeClr val="bg1"/>
                </a:solidFill>
              </a:rPr>
              <a:t>. </a:t>
            </a:r>
            <a:r>
              <a:rPr lang="en-US" sz="900" dirty="0" smtClean="0">
                <a:solidFill>
                  <a:schemeClr val="bg1"/>
                </a:solidFill>
              </a:rPr>
              <a:t>20 Nov 2013. </a:t>
            </a:r>
            <a:r>
              <a:rPr lang="en-US" sz="900" dirty="0">
                <a:solidFill>
                  <a:schemeClr val="bg1"/>
                </a:solidFill>
              </a:rPr>
              <a:t>Available at http://goo.gl/PslmLh </a:t>
            </a:r>
          </a:p>
        </p:txBody>
      </p:sp>
    </p:spTree>
    <p:extLst>
      <p:ext uri="{BB962C8B-B14F-4D97-AF65-F5344CB8AC3E}">
        <p14:creationId xmlns:p14="http://schemas.microsoft.com/office/powerpoint/2010/main" val="15492678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563880" y="1524000"/>
            <a:ext cx="3886200" cy="1143000"/>
          </a:xfrm>
        </p:spPr>
        <p:txBody>
          <a:bodyPr/>
          <a:lstStyle/>
          <a:p>
            <a:r>
              <a:rPr lang="en-US" dirty="0" smtClean="0"/>
              <a:t>Thank you!</a:t>
            </a:r>
            <a:endParaRPr lang="en-US" dirty="0"/>
          </a:p>
        </p:txBody>
      </p:sp>
      <p:sp>
        <p:nvSpPr>
          <p:cNvPr id="5" name="Subtitle 2"/>
          <p:cNvSpPr>
            <a:spLocks noGrp="1"/>
          </p:cNvSpPr>
          <p:nvPr>
            <p:ph type="subTitle" idx="1"/>
          </p:nvPr>
        </p:nvSpPr>
        <p:spPr>
          <a:xfrm>
            <a:off x="563880" y="2878861"/>
            <a:ext cx="4386944" cy="914400"/>
          </a:xfrm>
        </p:spPr>
        <p:txBody>
          <a:bodyPr/>
          <a:lstStyle/>
          <a:p>
            <a:pPr>
              <a:spcAft>
                <a:spcPts val="0"/>
              </a:spcAft>
            </a:pPr>
            <a:r>
              <a:rPr lang="en-US" dirty="0" smtClean="0"/>
              <a:t>Karen </a:t>
            </a:r>
            <a:r>
              <a:rPr lang="en-US" dirty="0" err="1" smtClean="0"/>
              <a:t>Gutzman</a:t>
            </a:r>
            <a:endParaRPr lang="en-US" dirty="0" smtClean="0"/>
          </a:p>
          <a:p>
            <a:pPr>
              <a:spcAft>
                <a:spcPts val="0"/>
              </a:spcAft>
            </a:pPr>
            <a:r>
              <a:rPr lang="en-US" dirty="0" smtClean="0"/>
              <a:t>312-503-8121</a:t>
            </a:r>
          </a:p>
          <a:p>
            <a:pPr>
              <a:spcAft>
                <a:spcPts val="0"/>
              </a:spcAft>
            </a:pPr>
            <a:r>
              <a:rPr lang="en-US" dirty="0" err="1" smtClean="0"/>
              <a:t>karen.gutzman@northwestern.edu</a:t>
            </a:r>
            <a:endParaRPr lang="en-US" dirty="0"/>
          </a:p>
          <a:p>
            <a:endParaRPr lang="en-US" dirty="0"/>
          </a:p>
        </p:txBody>
      </p:sp>
      <p:sp>
        <p:nvSpPr>
          <p:cNvPr id="6" name="Rectangle 5"/>
          <p:cNvSpPr/>
          <p:nvPr/>
        </p:nvSpPr>
        <p:spPr>
          <a:xfrm>
            <a:off x="-152400" y="6096000"/>
            <a:ext cx="9448800" cy="9144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04949" y="6307861"/>
            <a:ext cx="2090262" cy="3684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7" descr="Screen Shot 2015-04-27 at 7.31.4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92672"/>
            <a:ext cx="2971800" cy="598795"/>
          </a:xfrm>
          <a:prstGeom prst="rect">
            <a:avLst/>
          </a:prstGeom>
        </p:spPr>
      </p:pic>
      <p:pic>
        <p:nvPicPr>
          <p:cNvPr id="9" name="Picture 8" descr="Screen Shot 2015-04-27 at 7.31.28 A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28360" y="6300502"/>
            <a:ext cx="3291840" cy="383135"/>
          </a:xfrm>
          <a:prstGeom prst="rect">
            <a:avLst/>
          </a:prstGeom>
        </p:spPr>
      </p:pic>
      <p:sp>
        <p:nvSpPr>
          <p:cNvPr id="2" name="TextBox 1"/>
          <p:cNvSpPr txBox="1"/>
          <p:nvPr/>
        </p:nvSpPr>
        <p:spPr>
          <a:xfrm>
            <a:off x="539527" y="5562600"/>
            <a:ext cx="5166360" cy="533400"/>
          </a:xfrm>
          <a:prstGeom prst="rect">
            <a:avLst/>
          </a:prstGeom>
          <a:noFill/>
        </p:spPr>
        <p:txBody>
          <a:bodyPr wrap="square" lIns="0" tIns="0" rIns="0" bIns="0" rtlCol="0">
            <a:noAutofit/>
          </a:bodyPr>
          <a:lstStyle/>
          <a:p>
            <a:pPr>
              <a:lnSpc>
                <a:spcPct val="90000"/>
              </a:lnSpc>
              <a:spcBef>
                <a:spcPts val="600"/>
              </a:spcBef>
            </a:pPr>
            <a:r>
              <a:rPr lang="en-US" sz="1200" spc="-50" dirty="0" smtClean="0">
                <a:solidFill>
                  <a:schemeClr val="bg1"/>
                </a:solidFill>
              </a:rPr>
              <a:t>Acknowledgements: </a:t>
            </a:r>
          </a:p>
          <a:p>
            <a:pPr>
              <a:lnSpc>
                <a:spcPct val="90000"/>
              </a:lnSpc>
              <a:spcBef>
                <a:spcPts val="600"/>
              </a:spcBef>
            </a:pPr>
            <a:r>
              <a:rPr lang="en-US" sz="1200" spc="-50" dirty="0" smtClean="0">
                <a:solidFill>
                  <a:schemeClr val="bg1"/>
                </a:solidFill>
              </a:rPr>
              <a:t>Content development assisted by Kristi Holmes and </a:t>
            </a:r>
            <a:r>
              <a:rPr lang="en-US" sz="1200" spc="-50" dirty="0" smtClean="0">
                <a:solidFill>
                  <a:schemeClr val="bg1"/>
                </a:solidFill>
              </a:rPr>
              <a:t>Cathy </a:t>
            </a:r>
            <a:r>
              <a:rPr lang="en-US" sz="1200" spc="-50" dirty="0" err="1" smtClean="0">
                <a:solidFill>
                  <a:schemeClr val="bg1"/>
                </a:solidFill>
              </a:rPr>
              <a:t>Sarli</a:t>
            </a:r>
            <a:r>
              <a:rPr lang="en-US" sz="1200" spc="-50" dirty="0" smtClean="0">
                <a:solidFill>
                  <a:schemeClr val="bg1"/>
                </a:solidFill>
              </a:rPr>
              <a:t>.  </a:t>
            </a:r>
            <a:endParaRPr lang="en-US" sz="1200" spc="-50" dirty="0">
              <a:solidFill>
                <a:schemeClr val="bg1"/>
              </a:solidFill>
            </a:endParaRPr>
          </a:p>
        </p:txBody>
      </p:sp>
    </p:spTree>
    <p:extLst>
      <p:ext uri="{BB962C8B-B14F-4D97-AF65-F5344CB8AC3E}">
        <p14:creationId xmlns:p14="http://schemas.microsoft.com/office/powerpoint/2010/main" val="4208441099"/>
      </p:ext>
    </p:extLst>
  </p:cSld>
  <p:clrMapOvr>
    <a:masterClrMapping/>
  </p:clrMapOvr>
  <p:timing>
    <p:tnLst>
      <p:par>
        <p:cTn id="1" dur="indefinite" restart="never" nodeType="tmRoot"/>
      </p:par>
    </p:tnLst>
  </p:timing>
</p:sld>
</file>

<file path=ppt/theme/theme1.xml><?xml version="1.0" encoding="utf-8"?>
<a:theme xmlns:a="http://schemas.openxmlformats.org/drawingml/2006/main" name="Northwestern Medicine High Brand">
  <a:themeElements>
    <a:clrScheme name="Custom 1">
      <a:dk1>
        <a:srgbClr val="54585A"/>
      </a:dk1>
      <a:lt1>
        <a:sysClr val="window" lastClr="FFFFFF"/>
      </a:lt1>
      <a:dk2>
        <a:srgbClr val="61468B"/>
      </a:dk2>
      <a:lt2>
        <a:srgbClr val="917EAE"/>
      </a:lt2>
      <a:accent1>
        <a:srgbClr val="61468B"/>
      </a:accent1>
      <a:accent2>
        <a:srgbClr val="B1ACCE"/>
      </a:accent2>
      <a:accent3>
        <a:srgbClr val="00A144"/>
      </a:accent3>
      <a:accent4>
        <a:srgbClr val="CFD641"/>
      </a:accent4>
      <a:accent5>
        <a:srgbClr val="DF6426"/>
      </a:accent5>
      <a:accent6>
        <a:srgbClr val="EDAC1A"/>
      </a:accent6>
      <a:hlink>
        <a:srgbClr val="B1ACCE"/>
      </a:hlink>
      <a:folHlink>
        <a:srgbClr val="A9AB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nSpc>
            <a:spcPct val="90000"/>
          </a:lnSpc>
          <a:spcBef>
            <a:spcPts val="600"/>
          </a:spcBef>
          <a:defRPr sz="1850" spc="-50"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18359</TotalTime>
  <Words>5837</Words>
  <Application>Microsoft Office PowerPoint</Application>
  <PresentationFormat>On-screen Show (4:3)</PresentationFormat>
  <Paragraphs>903</Paragraphs>
  <Slides>51</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ＭＳ Ｐゴシック</vt:lpstr>
      <vt:lpstr>Arial</vt:lpstr>
      <vt:lpstr>Calibri</vt:lpstr>
      <vt:lpstr>Symbol</vt:lpstr>
      <vt:lpstr>Wingdings</vt:lpstr>
      <vt:lpstr>Northwestern Medicine High Brand</vt:lpstr>
      <vt:lpstr>Enhancing the Visibility and Impact of Your Research</vt:lpstr>
      <vt:lpstr>Overview</vt:lpstr>
      <vt:lpstr>What is research impact?</vt:lpstr>
      <vt:lpstr>What is research impact?</vt:lpstr>
      <vt:lpstr>Why do we need to think about research impact?</vt:lpstr>
      <vt:lpstr>Why do we need to think about research impact?</vt:lpstr>
      <vt:lpstr>Going beyond the counts to find evidence of meaningful impact</vt:lpstr>
      <vt:lpstr>Strategies for  enhancing research impact</vt:lpstr>
      <vt:lpstr>Strategies for  enhancing research impact</vt:lpstr>
      <vt:lpstr>Author name variants</vt:lpstr>
      <vt:lpstr>Author name variants</vt:lpstr>
      <vt:lpstr>Confirm your affiliation</vt:lpstr>
      <vt:lpstr>Example</vt:lpstr>
      <vt:lpstr>Corporate Authorship</vt:lpstr>
      <vt:lpstr>Register for ORCiD ID</vt:lpstr>
      <vt:lpstr>Complete Author Profiles</vt:lpstr>
      <vt:lpstr>Strategies for  enhancing research impact</vt:lpstr>
      <vt:lpstr>Search Engine Optimization</vt:lpstr>
      <vt:lpstr>Well-constructed titles</vt:lpstr>
      <vt:lpstr>Robust Abstracts</vt:lpstr>
      <vt:lpstr>Example</vt:lpstr>
      <vt:lpstr>Acknowledge Grant Funding</vt:lpstr>
      <vt:lpstr>Follow Reporting Guidelines</vt:lpstr>
      <vt:lpstr>Strategies for  enhancing research impact</vt:lpstr>
      <vt:lpstr>Increase Dissemination</vt:lpstr>
      <vt:lpstr>Increase Dissemination</vt:lpstr>
      <vt:lpstr>Example</vt:lpstr>
      <vt:lpstr>Increase Dissemination</vt:lpstr>
      <vt:lpstr>Example</vt:lpstr>
      <vt:lpstr>Increase Dissemination</vt:lpstr>
      <vt:lpstr>Consider Open Access</vt:lpstr>
      <vt:lpstr>Consider Copyright – know your rights</vt:lpstr>
      <vt:lpstr>Choosing a journal</vt:lpstr>
      <vt:lpstr>Consider description of translation</vt:lpstr>
      <vt:lpstr>Strategies for  enhancing research impact</vt:lpstr>
      <vt:lpstr>Curate your work</vt:lpstr>
      <vt:lpstr>Track your work</vt:lpstr>
      <vt:lpstr>Track your work</vt:lpstr>
      <vt:lpstr>Track your work</vt:lpstr>
      <vt:lpstr>Track your work</vt:lpstr>
      <vt:lpstr>Track your work</vt:lpstr>
      <vt:lpstr>Track your work</vt:lpstr>
      <vt:lpstr>Track your work</vt:lpstr>
      <vt:lpstr>Track your work</vt:lpstr>
      <vt:lpstr>Track your work</vt:lpstr>
      <vt:lpstr>Use the numbers</vt:lpstr>
      <vt:lpstr>Use the numbers</vt:lpstr>
      <vt:lpstr>Go beyond the numbers</vt:lpstr>
      <vt:lpstr>Measure what matters</vt:lpstr>
      <vt:lpstr>PowerPoint Presentation</vt:lpstr>
      <vt:lpstr>Thank you!</vt:lpstr>
    </vt:vector>
  </TitlesOfParts>
  <Manager/>
  <Company>Microsoft</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Northwestern Medicine - Galter Library</dc:title>
  <dc:subject/>
  <dc:creator>Kristi Holmes</dc:creator>
  <cp:keywords/>
  <dc:description/>
  <cp:lastModifiedBy>Karen E Gutzman</cp:lastModifiedBy>
  <cp:revision>884</cp:revision>
  <cp:lastPrinted>2014-01-30T20:44:02Z</cp:lastPrinted>
  <dcterms:created xsi:type="dcterms:W3CDTF">2014-02-03T03:33:10Z</dcterms:created>
  <dcterms:modified xsi:type="dcterms:W3CDTF">2015-11-20T15:02:04Z</dcterms:modified>
  <cp:category/>
</cp:coreProperties>
</file>