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74" r:id="rId2"/>
    <p:sldId id="256" r:id="rId3"/>
    <p:sldId id="269" r:id="rId4"/>
    <p:sldId id="260" r:id="rId5"/>
    <p:sldId id="261" r:id="rId6"/>
    <p:sldId id="262" r:id="rId7"/>
    <p:sldId id="263" r:id="rId8"/>
    <p:sldId id="264" r:id="rId9"/>
    <p:sldId id="266" r:id="rId10"/>
    <p:sldId id="265" r:id="rId11"/>
    <p:sldId id="267" r:id="rId12"/>
    <p:sldId id="268"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B8D8"/>
    <a:srgbClr val="9D98BC"/>
    <a:srgbClr val="E8E8E8"/>
    <a:srgbClr val="5148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53"/>
    <p:restoredTop sz="94631"/>
  </p:normalViewPr>
  <p:slideViewPr>
    <p:cSldViewPr snapToGrid="0" snapToObjects="1">
      <p:cViewPr varScale="1">
        <p:scale>
          <a:sx n="123" d="100"/>
          <a:sy n="123" d="100"/>
        </p:scale>
        <p:origin x="2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8B732-08C6-8E4E-AFAE-3ABAECED7624}" type="datetimeFigureOut">
              <a:rPr lang="en-US" smtClean="0"/>
              <a:t>9/17/18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DF180-803D-2B49-84AF-AA049912DC75}" type="slidenum">
              <a:rPr lang="en-US" smtClean="0"/>
              <a:t>‹#›</a:t>
            </a:fld>
            <a:endParaRPr lang="en-US"/>
          </a:p>
        </p:txBody>
      </p:sp>
    </p:spTree>
    <p:extLst>
      <p:ext uri="{BB962C8B-B14F-4D97-AF65-F5344CB8AC3E}">
        <p14:creationId xmlns:p14="http://schemas.microsoft.com/office/powerpoint/2010/main" val="3297513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Northwestern University, in partnership with Oregon Health &amp; Science University, University of Washington, Johns Hopkins University School of Medicine, and Sage Bionetworks have collaboratively been awarded a $25 million grant. </a:t>
            </a:r>
          </a:p>
          <a:p>
            <a:r>
              <a:rPr lang="en-US" sz="1200" b="0" i="0" kern="1200" dirty="0">
                <a:solidFill>
                  <a:schemeClr val="tx1"/>
                </a:solidFill>
                <a:effectLst/>
                <a:latin typeface="+mn-lt"/>
                <a:ea typeface="+mn-ea"/>
                <a:cs typeface="+mn-cs"/>
              </a:rPr>
              <a:t>The award will coalesce and coordinate informatics activities across the Clinical and Translational Science Award (CTSA) Program, a network of more than 50 medical research institutions, to provide collaborative clinical and translational research infrastructure.</a:t>
            </a:r>
          </a:p>
          <a:p>
            <a:r>
              <a:rPr lang="en-US" sz="1200" b="0" i="0" kern="1200" dirty="0">
                <a:solidFill>
                  <a:schemeClr val="tx1"/>
                </a:solidFill>
                <a:effectLst/>
                <a:latin typeface="+mn-lt"/>
                <a:ea typeface="+mn-ea"/>
                <a:cs typeface="+mn-cs"/>
              </a:rPr>
              <a:t>promote data reuse and interoperability, tool sharing, informatics fluency, and collaboration. We are here to help by creating additional resources, building impactful infrastructure, and further coalescing the community to develop and implement innovative solutions</a:t>
            </a:r>
            <a:endParaRPr lang="en-US" dirty="0"/>
          </a:p>
        </p:txBody>
      </p:sp>
      <p:sp>
        <p:nvSpPr>
          <p:cNvPr id="4" name="Slide Number Placeholder 3"/>
          <p:cNvSpPr>
            <a:spLocks noGrp="1"/>
          </p:cNvSpPr>
          <p:nvPr>
            <p:ph type="sldNum" sz="quarter" idx="5"/>
          </p:nvPr>
        </p:nvSpPr>
        <p:spPr/>
        <p:txBody>
          <a:bodyPr/>
          <a:lstStyle/>
          <a:p>
            <a:fld id="{3BEDF180-803D-2B49-84AF-AA049912DC75}" type="slidenum">
              <a:rPr lang="en-US" smtClean="0"/>
              <a:t>13</a:t>
            </a:fld>
            <a:endParaRPr lang="en-US"/>
          </a:p>
        </p:txBody>
      </p:sp>
    </p:spTree>
    <p:extLst>
      <p:ext uri="{BB962C8B-B14F-4D97-AF65-F5344CB8AC3E}">
        <p14:creationId xmlns:p14="http://schemas.microsoft.com/office/powerpoint/2010/main" val="1257635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9D44B5-D730-AC43-B9B8-E05C68AEECCA}" type="datetimeFigureOut">
              <a:rPr lang="en-US" smtClean="0"/>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2230667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D44B5-D730-AC43-B9B8-E05C68AEECCA}" type="datetimeFigureOut">
              <a:rPr lang="en-US" smtClean="0"/>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384638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9D44B5-D730-AC43-B9B8-E05C68AEECCA}" type="datetimeFigureOut">
              <a:rPr lang="en-US" smtClean="0"/>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2499769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9D44B5-D730-AC43-B9B8-E05C68AEECCA}" type="datetimeFigureOut">
              <a:rPr lang="en-US" smtClean="0"/>
              <a:t>9/17/18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3783332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9D44B5-D730-AC43-B9B8-E05C68AEECCA}" type="datetimeFigureOut">
              <a:rPr lang="en-US" smtClean="0"/>
              <a:t>9/17/18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2029041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9D44B5-D730-AC43-B9B8-E05C68AEECCA}" type="datetimeFigureOut">
              <a:rPr lang="en-US" smtClean="0"/>
              <a:t>9/17/18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3752094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9D44B5-D730-AC43-B9B8-E05C68AEECCA}" type="datetimeFigureOut">
              <a:rPr lang="en-US" smtClean="0"/>
              <a:t>9/17/18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246706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9D44B5-D730-AC43-B9B8-E05C68AEECCA}" type="datetimeFigureOut">
              <a:rPr lang="en-US" smtClean="0"/>
              <a:t>9/17/18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1355316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9D44B5-D730-AC43-B9B8-E05C68AEECCA}" type="datetimeFigureOut">
              <a:rPr lang="en-US" smtClean="0"/>
              <a:t>9/17/18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778627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D44B5-D730-AC43-B9B8-E05C68AEECCA}" type="datetimeFigureOut">
              <a:rPr lang="en-US" smtClean="0"/>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206474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D44B5-D730-AC43-B9B8-E05C68AEECCA}" type="datetimeFigureOut">
              <a:rPr lang="en-US" smtClean="0"/>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FB1A7-C3B1-8049-B153-BF869CFE686C}" type="slidenum">
              <a:rPr lang="en-US" smtClean="0"/>
              <a:t>‹#›</a:t>
            </a:fld>
            <a:endParaRPr lang="en-US"/>
          </a:p>
        </p:txBody>
      </p:sp>
    </p:spTree>
    <p:extLst>
      <p:ext uri="{BB962C8B-B14F-4D97-AF65-F5344CB8AC3E}">
        <p14:creationId xmlns:p14="http://schemas.microsoft.com/office/powerpoint/2010/main" val="949523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9D44B5-D730-AC43-B9B8-E05C68AEECCA}" type="datetimeFigureOut">
              <a:rPr lang="en-US" smtClean="0"/>
              <a:t>9/17/18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FB1A7-C3B1-8049-B153-BF869CFE686C}" type="slidenum">
              <a:rPr lang="en-US" smtClean="0"/>
              <a:t>‹#›</a:t>
            </a:fld>
            <a:endParaRPr lang="en-US"/>
          </a:p>
        </p:txBody>
      </p:sp>
    </p:spTree>
    <p:extLst>
      <p:ext uri="{BB962C8B-B14F-4D97-AF65-F5344CB8AC3E}">
        <p14:creationId xmlns:p14="http://schemas.microsoft.com/office/powerpoint/2010/main" val="3350751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5.tiff"/><Relationship Id="rId3" Type="http://schemas.openxmlformats.org/officeDocument/2006/relationships/image" Target="../media/image20.tiff"/><Relationship Id="rId7" Type="http://schemas.openxmlformats.org/officeDocument/2006/relationships/image" Target="../media/image24.tiff"/><Relationship Id="rId2" Type="http://schemas.openxmlformats.org/officeDocument/2006/relationships/image" Target="../media/image19.tiff"/><Relationship Id="rId1" Type="http://schemas.openxmlformats.org/officeDocument/2006/relationships/slideLayout" Target="../slideLayouts/slideLayout7.xml"/><Relationship Id="rId6" Type="http://schemas.openxmlformats.org/officeDocument/2006/relationships/image" Target="../media/image23.tiff"/><Relationship Id="rId5" Type="http://schemas.openxmlformats.org/officeDocument/2006/relationships/image" Target="../media/image22.tiff"/><Relationship Id="rId4" Type="http://schemas.openxmlformats.org/officeDocument/2006/relationships/image" Target="../media/image21.tiff"/><Relationship Id="rId9" Type="http://schemas.openxmlformats.org/officeDocument/2006/relationships/image" Target="../media/image26.tiff"/></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ctsa.ncats.nih.gov/cd2h/" TargetMode="External"/><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79A9AF-BD6B-034F-B897-67DFEA0EDF84}"/>
              </a:ext>
            </a:extLst>
          </p:cNvPr>
          <p:cNvPicPr>
            <a:picLocks noChangeAspect="1"/>
          </p:cNvPicPr>
          <p:nvPr/>
        </p:nvPicPr>
        <p:blipFill>
          <a:blip r:embed="rId2"/>
          <a:stretch>
            <a:fillRect/>
          </a:stretch>
        </p:blipFill>
        <p:spPr>
          <a:xfrm>
            <a:off x="0" y="0"/>
            <a:ext cx="9144000" cy="6858000"/>
          </a:xfrm>
          <a:prstGeom prst="rect">
            <a:avLst/>
          </a:prstGeom>
        </p:spPr>
      </p:pic>
      <p:sp>
        <p:nvSpPr>
          <p:cNvPr id="7" name="Rectangle 6">
            <a:extLst>
              <a:ext uri="{FF2B5EF4-FFF2-40B4-BE49-F238E27FC236}">
                <a16:creationId xmlns:a16="http://schemas.microsoft.com/office/drawing/2014/main" id="{FC50CA55-6D48-5342-A2C1-9C4D6CBA614A}"/>
              </a:ext>
            </a:extLst>
          </p:cNvPr>
          <p:cNvSpPr/>
          <p:nvPr/>
        </p:nvSpPr>
        <p:spPr>
          <a:xfrm>
            <a:off x="2286000" y="4616073"/>
            <a:ext cx="4572000" cy="1200329"/>
          </a:xfrm>
          <a:prstGeom prst="rect">
            <a:avLst/>
          </a:prstGeom>
        </p:spPr>
        <p:txBody>
          <a:bodyPr>
            <a:spAutoFit/>
          </a:bodyPr>
          <a:lstStyle/>
          <a:p>
            <a:pPr algn="ctr"/>
            <a:r>
              <a:rPr lang="en-US" dirty="0">
                <a:solidFill>
                  <a:srgbClr val="B8B8D8"/>
                </a:solidFill>
                <a:latin typeface="Candara" panose="020E0502030303020204" pitchFamily="34" charset="0"/>
              </a:rPr>
              <a:t>Patty Smith, MLIS</a:t>
            </a:r>
          </a:p>
          <a:p>
            <a:pPr algn="ctr"/>
            <a:r>
              <a:rPr lang="en-US" dirty="0">
                <a:solidFill>
                  <a:srgbClr val="B8B8D8"/>
                </a:solidFill>
                <a:latin typeface="Candara" panose="020E0502030303020204" pitchFamily="34" charset="0"/>
              </a:rPr>
              <a:t>Research Impact Librarian</a:t>
            </a:r>
          </a:p>
          <a:p>
            <a:pPr algn="ctr"/>
            <a:r>
              <a:rPr lang="en-US" dirty="0">
                <a:solidFill>
                  <a:srgbClr val="B8B8D8"/>
                </a:solidFill>
                <a:latin typeface="Candara" panose="020E0502030303020204" pitchFamily="34" charset="0"/>
              </a:rPr>
              <a:t>@</a:t>
            </a:r>
            <a:r>
              <a:rPr lang="en-US" dirty="0" err="1">
                <a:solidFill>
                  <a:srgbClr val="B8B8D8"/>
                </a:solidFill>
                <a:latin typeface="Candara" panose="020E0502030303020204" pitchFamily="34" charset="0"/>
              </a:rPr>
              <a:t>psthelibrarian</a:t>
            </a:r>
            <a:endParaRPr lang="en-US" dirty="0">
              <a:solidFill>
                <a:srgbClr val="B8B8D8"/>
              </a:solidFill>
              <a:latin typeface="Candara" panose="020E0502030303020204" pitchFamily="34" charset="0"/>
            </a:endParaRPr>
          </a:p>
          <a:p>
            <a:pPr algn="ctr"/>
            <a:r>
              <a:rPr lang="en-US" dirty="0">
                <a:solidFill>
                  <a:srgbClr val="B8B8D8"/>
                </a:solidFill>
                <a:latin typeface="Candara" panose="020E0502030303020204" pitchFamily="34" charset="0"/>
              </a:rPr>
              <a:t>Slides: http://</a:t>
            </a:r>
            <a:r>
              <a:rPr lang="en-US" dirty="0" err="1">
                <a:solidFill>
                  <a:srgbClr val="B8B8D8"/>
                </a:solidFill>
                <a:latin typeface="Candara" panose="020E0502030303020204" pitchFamily="34" charset="0"/>
              </a:rPr>
              <a:t>bit.ly</a:t>
            </a:r>
            <a:r>
              <a:rPr lang="en-US" dirty="0">
                <a:solidFill>
                  <a:srgbClr val="B8B8D8"/>
                </a:solidFill>
                <a:latin typeface="Candara" panose="020E0502030303020204" pitchFamily="34" charset="0"/>
              </a:rPr>
              <a:t>/5amSmith</a:t>
            </a:r>
          </a:p>
        </p:txBody>
      </p:sp>
    </p:spTree>
    <p:extLst>
      <p:ext uri="{BB962C8B-B14F-4D97-AF65-F5344CB8AC3E}">
        <p14:creationId xmlns:p14="http://schemas.microsoft.com/office/powerpoint/2010/main" val="1612728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6C70F3-C80A-DB49-93E7-101E2D867F0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25795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4B76BA-775F-D247-A990-518B778DB125}"/>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88438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DF28C7-216E-3E4D-91E5-BAF246F8EECB}"/>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65480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9AD1A-B40D-AA4C-9CD0-6B8DBA8DDFD0}"/>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92329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A4D65E-601E-7C4D-81FB-DFFAA774058E}"/>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79393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03EB12-03BB-8C4F-A7B9-713F72628715}"/>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126415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722C3C-854C-344D-8B82-BA73D2B0C4E3}"/>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390866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AD2BEF-B2F4-D347-BCFC-6F00CC32F580}"/>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60485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FEACDE-6162-FE49-BC22-B89828BAC774}"/>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50BB456E-8C9B-3D4C-A9EA-6A029B86BBD6}"/>
              </a:ext>
            </a:extLst>
          </p:cNvPr>
          <p:cNvSpPr txBox="1"/>
          <p:nvPr/>
        </p:nvSpPr>
        <p:spPr>
          <a:xfrm>
            <a:off x="-40640" y="2951351"/>
            <a:ext cx="2001520" cy="1077218"/>
          </a:xfrm>
          <a:prstGeom prst="rect">
            <a:avLst/>
          </a:prstGeom>
          <a:noFill/>
        </p:spPr>
        <p:txBody>
          <a:bodyPr wrap="square" rtlCol="0">
            <a:spAutoFit/>
          </a:bodyPr>
          <a:lstStyle/>
          <a:p>
            <a:pPr algn="ctr"/>
            <a:r>
              <a:rPr lang="en-US" sz="2800" b="1" dirty="0">
                <a:solidFill>
                  <a:schemeClr val="bg1"/>
                </a:solidFill>
                <a:latin typeface="Candara" panose="020E0502030303020204" pitchFamily="34" charset="0"/>
              </a:rPr>
              <a:t>137</a:t>
            </a:r>
            <a:r>
              <a:rPr lang="en-US" sz="2800" dirty="0">
                <a:solidFill>
                  <a:schemeClr val="bg1"/>
                </a:solidFill>
                <a:latin typeface="Candara" panose="020E0502030303020204" pitchFamily="34" charset="0"/>
              </a:rPr>
              <a:t> </a:t>
            </a:r>
            <a:r>
              <a:rPr lang="en-US" sz="2800" b="1" dirty="0">
                <a:solidFill>
                  <a:schemeClr val="bg1"/>
                </a:solidFill>
                <a:latin typeface="Candara" panose="020E0502030303020204" pitchFamily="34" charset="0"/>
              </a:rPr>
              <a:t>papers</a:t>
            </a:r>
          </a:p>
          <a:p>
            <a:pPr algn="ctr"/>
            <a:r>
              <a:rPr lang="en-US" dirty="0">
                <a:solidFill>
                  <a:schemeClr val="bg1"/>
                </a:solidFill>
                <a:latin typeface="Candara" panose="020E0502030303020204" pitchFamily="34" charset="0"/>
              </a:rPr>
              <a:t>received </a:t>
            </a:r>
            <a:r>
              <a:rPr lang="en-US" dirty="0" err="1">
                <a:solidFill>
                  <a:schemeClr val="bg1"/>
                </a:solidFill>
                <a:latin typeface="Candara" panose="020E0502030303020204" pitchFamily="34" charset="0"/>
              </a:rPr>
              <a:t>Altmetric</a:t>
            </a:r>
            <a:r>
              <a:rPr lang="en-US" dirty="0">
                <a:solidFill>
                  <a:schemeClr val="bg1"/>
                </a:solidFill>
                <a:latin typeface="Candara" panose="020E0502030303020204" pitchFamily="34" charset="0"/>
              </a:rPr>
              <a:t> attention</a:t>
            </a:r>
          </a:p>
        </p:txBody>
      </p:sp>
      <p:sp>
        <p:nvSpPr>
          <p:cNvPr id="5" name="TextBox 4">
            <a:extLst>
              <a:ext uri="{FF2B5EF4-FFF2-40B4-BE49-F238E27FC236}">
                <a16:creationId xmlns:a16="http://schemas.microsoft.com/office/drawing/2014/main" id="{7EFFD7E8-0AC9-3C44-9590-2BB5D42A6CB5}"/>
              </a:ext>
            </a:extLst>
          </p:cNvPr>
          <p:cNvSpPr txBox="1"/>
          <p:nvPr/>
        </p:nvSpPr>
        <p:spPr>
          <a:xfrm>
            <a:off x="4043680" y="1518662"/>
            <a:ext cx="3048000" cy="461665"/>
          </a:xfrm>
          <a:prstGeom prst="rect">
            <a:avLst/>
          </a:prstGeom>
          <a:noFill/>
        </p:spPr>
        <p:txBody>
          <a:bodyPr wrap="square" rtlCol="0">
            <a:spAutoFit/>
          </a:bodyPr>
          <a:lstStyle/>
          <a:p>
            <a:pPr algn="ctr"/>
            <a:r>
              <a:rPr lang="en-US" sz="2400" b="1" dirty="0">
                <a:solidFill>
                  <a:srgbClr val="7F8283"/>
                </a:solidFill>
                <a:latin typeface="Candara" panose="020E0502030303020204" pitchFamily="34" charset="0"/>
              </a:rPr>
              <a:t>1080 news stories</a:t>
            </a:r>
            <a:endParaRPr lang="en-US" sz="2400" dirty="0">
              <a:solidFill>
                <a:srgbClr val="7F8283"/>
              </a:solidFill>
              <a:latin typeface="Candara" panose="020E0502030303020204" pitchFamily="34" charset="0"/>
            </a:endParaRPr>
          </a:p>
        </p:txBody>
      </p:sp>
      <p:sp>
        <p:nvSpPr>
          <p:cNvPr id="6" name="TextBox 5">
            <a:extLst>
              <a:ext uri="{FF2B5EF4-FFF2-40B4-BE49-F238E27FC236}">
                <a16:creationId xmlns:a16="http://schemas.microsoft.com/office/drawing/2014/main" id="{3F9A6837-53A1-1D4C-B471-C8304FB568FA}"/>
              </a:ext>
            </a:extLst>
          </p:cNvPr>
          <p:cNvSpPr txBox="1"/>
          <p:nvPr/>
        </p:nvSpPr>
        <p:spPr>
          <a:xfrm>
            <a:off x="4389120" y="3004664"/>
            <a:ext cx="3048000" cy="461665"/>
          </a:xfrm>
          <a:prstGeom prst="rect">
            <a:avLst/>
          </a:prstGeom>
          <a:noFill/>
        </p:spPr>
        <p:txBody>
          <a:bodyPr wrap="square" rtlCol="0">
            <a:spAutoFit/>
          </a:bodyPr>
          <a:lstStyle/>
          <a:p>
            <a:pPr algn="ctr"/>
            <a:r>
              <a:rPr lang="en-US" sz="2400" b="1" dirty="0">
                <a:solidFill>
                  <a:srgbClr val="7F8283"/>
                </a:solidFill>
                <a:latin typeface="Candara" panose="020E0502030303020204" pitchFamily="34" charset="0"/>
              </a:rPr>
              <a:t>4306 tweets</a:t>
            </a:r>
            <a:endParaRPr lang="en-US" sz="2400" dirty="0">
              <a:solidFill>
                <a:srgbClr val="7F8283"/>
              </a:solidFill>
              <a:latin typeface="Candara" panose="020E0502030303020204" pitchFamily="34" charset="0"/>
            </a:endParaRPr>
          </a:p>
        </p:txBody>
      </p:sp>
      <p:sp>
        <p:nvSpPr>
          <p:cNvPr id="7" name="TextBox 6">
            <a:extLst>
              <a:ext uri="{FF2B5EF4-FFF2-40B4-BE49-F238E27FC236}">
                <a16:creationId xmlns:a16="http://schemas.microsoft.com/office/drawing/2014/main" id="{7DA86B1D-EB97-1047-939C-9EBEF50B54AA}"/>
              </a:ext>
            </a:extLst>
          </p:cNvPr>
          <p:cNvSpPr txBox="1"/>
          <p:nvPr/>
        </p:nvSpPr>
        <p:spPr>
          <a:xfrm>
            <a:off x="4008176" y="4931332"/>
            <a:ext cx="3048000" cy="461665"/>
          </a:xfrm>
          <a:prstGeom prst="rect">
            <a:avLst/>
          </a:prstGeom>
          <a:noFill/>
        </p:spPr>
        <p:txBody>
          <a:bodyPr wrap="square" rtlCol="0">
            <a:spAutoFit/>
          </a:bodyPr>
          <a:lstStyle/>
          <a:p>
            <a:pPr algn="ctr"/>
            <a:r>
              <a:rPr lang="en-US" sz="2400" b="1" dirty="0">
                <a:solidFill>
                  <a:srgbClr val="7F8283"/>
                </a:solidFill>
                <a:latin typeface="Candara" panose="020E0502030303020204" pitchFamily="34" charset="0"/>
              </a:rPr>
              <a:t>178 </a:t>
            </a:r>
            <a:r>
              <a:rPr lang="en-US" sz="2400" b="1" dirty="0" err="1">
                <a:solidFill>
                  <a:srgbClr val="7F8283"/>
                </a:solidFill>
                <a:latin typeface="Candara" panose="020E0502030303020204" pitchFamily="34" charset="0"/>
              </a:rPr>
              <a:t>facebook</a:t>
            </a:r>
            <a:r>
              <a:rPr lang="en-US" sz="2400" b="1" dirty="0">
                <a:solidFill>
                  <a:srgbClr val="7F8283"/>
                </a:solidFill>
                <a:latin typeface="Candara" panose="020E0502030303020204" pitchFamily="34" charset="0"/>
              </a:rPr>
              <a:t> posts</a:t>
            </a:r>
            <a:endParaRPr lang="en-US" sz="2400" dirty="0">
              <a:solidFill>
                <a:srgbClr val="7F8283"/>
              </a:solidFill>
              <a:latin typeface="Candara" panose="020E0502030303020204" pitchFamily="34" charset="0"/>
            </a:endParaRPr>
          </a:p>
        </p:txBody>
      </p:sp>
    </p:spTree>
    <p:extLst>
      <p:ext uri="{BB962C8B-B14F-4D97-AF65-F5344CB8AC3E}">
        <p14:creationId xmlns:p14="http://schemas.microsoft.com/office/powerpoint/2010/main" val="66977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A8AF03-C06F-9442-8AA2-6D8C5B27264C}"/>
              </a:ext>
            </a:extLst>
          </p:cNvPr>
          <p:cNvGrpSpPr/>
          <p:nvPr/>
        </p:nvGrpSpPr>
        <p:grpSpPr>
          <a:xfrm>
            <a:off x="140678" y="278721"/>
            <a:ext cx="8949512" cy="4280615"/>
            <a:chOff x="315684" y="1334681"/>
            <a:chExt cx="9170687" cy="4376799"/>
          </a:xfrm>
        </p:grpSpPr>
        <p:sp>
          <p:nvSpPr>
            <p:cNvPr id="3" name="TextBox 2">
              <a:extLst>
                <a:ext uri="{FF2B5EF4-FFF2-40B4-BE49-F238E27FC236}">
                  <a16:creationId xmlns:a16="http://schemas.microsoft.com/office/drawing/2014/main" id="{91F832CF-BF18-6B48-B334-2D52D820B9D5}"/>
                </a:ext>
              </a:extLst>
            </p:cNvPr>
            <p:cNvSpPr txBox="1"/>
            <p:nvPr/>
          </p:nvSpPr>
          <p:spPr>
            <a:xfrm>
              <a:off x="989087" y="1334681"/>
              <a:ext cx="3475617" cy="975546"/>
            </a:xfrm>
            <a:prstGeom prst="rect">
              <a:avLst/>
            </a:prstGeom>
            <a:noFill/>
          </p:spPr>
          <p:txBody>
            <a:bodyPr wrap="square" rtlCol="0">
              <a:spAutoFit/>
            </a:bodyPr>
            <a:lstStyle/>
            <a:p>
              <a:r>
                <a:rPr lang="en-US" sz="1400" dirty="0">
                  <a:solidFill>
                    <a:srgbClr val="7F8283"/>
                  </a:solidFill>
                  <a:latin typeface="Candara" panose="020E0502030303020204" pitchFamily="34" charset="0"/>
                </a:rPr>
                <a:t>Association of a Negative Wealth Shock With All-Cause Mortality in Middle-aged and Older Adults in the United States</a:t>
              </a:r>
            </a:p>
            <a:p>
              <a:r>
                <a:rPr lang="en-US" sz="1400" b="1" dirty="0">
                  <a:solidFill>
                    <a:srgbClr val="7F8283"/>
                  </a:solidFill>
                  <a:latin typeface="Candara" panose="020E0502030303020204" pitchFamily="34" charset="0"/>
                </a:rPr>
                <a:t>NU Author: Lindsay Pool</a:t>
              </a:r>
            </a:p>
          </p:txBody>
        </p:sp>
        <p:cxnSp>
          <p:nvCxnSpPr>
            <p:cNvPr id="4" name="Elbow Connector 3">
              <a:extLst>
                <a:ext uri="{FF2B5EF4-FFF2-40B4-BE49-F238E27FC236}">
                  <a16:creationId xmlns:a16="http://schemas.microsoft.com/office/drawing/2014/main" id="{D13FB632-C476-F24A-B014-86C34F4FD6C5}"/>
                </a:ext>
              </a:extLst>
            </p:cNvPr>
            <p:cNvCxnSpPr>
              <a:cxnSpLocks/>
            </p:cNvCxnSpPr>
            <p:nvPr/>
          </p:nvCxnSpPr>
          <p:spPr>
            <a:xfrm rot="16200000" flipH="1">
              <a:off x="863036" y="1830671"/>
              <a:ext cx="400635" cy="1322614"/>
            </a:xfrm>
            <a:prstGeom prst="bentConnector2">
              <a:avLst/>
            </a:prstGeom>
            <a:ln w="38100">
              <a:solidFill>
                <a:srgbClr val="514888"/>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3B1ECA3-F985-894E-A415-B1B5A227E6A1}"/>
                </a:ext>
              </a:extLst>
            </p:cNvPr>
            <p:cNvSpPr txBox="1"/>
            <p:nvPr/>
          </p:nvSpPr>
          <p:spPr>
            <a:xfrm>
              <a:off x="2477407" y="2474728"/>
              <a:ext cx="2416628" cy="534977"/>
            </a:xfrm>
            <a:prstGeom prst="rect">
              <a:avLst/>
            </a:prstGeom>
            <a:noFill/>
          </p:spPr>
          <p:txBody>
            <a:bodyPr wrap="square" rtlCol="0">
              <a:spAutoFit/>
            </a:bodyPr>
            <a:lstStyle/>
            <a:p>
              <a:r>
                <a:rPr lang="en-US" sz="1400" dirty="0">
                  <a:solidFill>
                    <a:srgbClr val="7F8283"/>
                  </a:solidFill>
                  <a:latin typeface="Candara" panose="020E0502030303020204" pitchFamily="34" charset="0"/>
                </a:rPr>
                <a:t>Published in </a:t>
              </a:r>
              <a:r>
                <a:rPr lang="en-US" sz="1400" b="1" dirty="0">
                  <a:solidFill>
                    <a:srgbClr val="7F8283"/>
                  </a:solidFill>
                  <a:latin typeface="Candara" panose="020E0502030303020204" pitchFamily="34" charset="0"/>
                </a:rPr>
                <a:t>JAMA </a:t>
              </a:r>
              <a:r>
                <a:rPr lang="en-US" sz="1400" dirty="0">
                  <a:solidFill>
                    <a:srgbClr val="7F8283"/>
                  </a:solidFill>
                  <a:latin typeface="Candara" panose="020E0502030303020204" pitchFamily="34" charset="0"/>
                </a:rPr>
                <a:t>in April 2018</a:t>
              </a:r>
            </a:p>
          </p:txBody>
        </p:sp>
        <p:cxnSp>
          <p:nvCxnSpPr>
            <p:cNvPr id="6" name="Elbow Connector 5">
              <a:extLst>
                <a:ext uri="{FF2B5EF4-FFF2-40B4-BE49-F238E27FC236}">
                  <a16:creationId xmlns:a16="http://schemas.microsoft.com/office/drawing/2014/main" id="{731E2F39-BF96-BB49-8E3D-197904CDD52C}"/>
                </a:ext>
              </a:extLst>
            </p:cNvPr>
            <p:cNvCxnSpPr/>
            <p:nvPr/>
          </p:nvCxnSpPr>
          <p:spPr>
            <a:xfrm rot="16200000" flipH="1">
              <a:off x="2417784" y="2642150"/>
              <a:ext cx="400635" cy="1322614"/>
            </a:xfrm>
            <a:prstGeom prst="bentConnector2">
              <a:avLst/>
            </a:prstGeom>
            <a:ln w="38100">
              <a:solidFill>
                <a:srgbClr val="514888"/>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9F3FB40-C1BE-724E-8E91-315B6DAB8C00}"/>
                </a:ext>
              </a:extLst>
            </p:cNvPr>
            <p:cNvPicPr>
              <a:picLocks noChangeAspect="1"/>
            </p:cNvPicPr>
            <p:nvPr/>
          </p:nvPicPr>
          <p:blipFill rotWithShape="1">
            <a:blip r:embed="rId2"/>
            <a:srcRect l="19672" r="16913"/>
            <a:stretch/>
          </p:blipFill>
          <p:spPr>
            <a:xfrm>
              <a:off x="1750785" y="2403661"/>
              <a:ext cx="726621" cy="598786"/>
            </a:xfrm>
            <a:prstGeom prst="rect">
              <a:avLst/>
            </a:prstGeom>
          </p:spPr>
        </p:pic>
        <p:pic>
          <p:nvPicPr>
            <p:cNvPr id="8" name="Picture 7">
              <a:extLst>
                <a:ext uri="{FF2B5EF4-FFF2-40B4-BE49-F238E27FC236}">
                  <a16:creationId xmlns:a16="http://schemas.microsoft.com/office/drawing/2014/main" id="{0EBAF287-DADE-6942-8BF8-3C53DFB1EA05}"/>
                </a:ext>
              </a:extLst>
            </p:cNvPr>
            <p:cNvPicPr>
              <a:picLocks noChangeAspect="1"/>
            </p:cNvPicPr>
            <p:nvPr/>
          </p:nvPicPr>
          <p:blipFill rotWithShape="1">
            <a:blip r:embed="rId3"/>
            <a:srcRect l="15896" t="11035" b="13533"/>
            <a:stretch/>
          </p:blipFill>
          <p:spPr>
            <a:xfrm>
              <a:off x="3316133" y="2979153"/>
              <a:ext cx="1084768" cy="972906"/>
            </a:xfrm>
            <a:prstGeom prst="rect">
              <a:avLst/>
            </a:prstGeom>
          </p:spPr>
        </p:pic>
        <p:sp>
          <p:nvSpPr>
            <p:cNvPr id="9" name="TextBox 8">
              <a:extLst>
                <a:ext uri="{FF2B5EF4-FFF2-40B4-BE49-F238E27FC236}">
                  <a16:creationId xmlns:a16="http://schemas.microsoft.com/office/drawing/2014/main" id="{FB0B061A-9FA1-4845-8C3F-84C6B1D94861}"/>
                </a:ext>
              </a:extLst>
            </p:cNvPr>
            <p:cNvSpPr txBox="1"/>
            <p:nvPr/>
          </p:nvSpPr>
          <p:spPr>
            <a:xfrm>
              <a:off x="4240383" y="3071678"/>
              <a:ext cx="2416628" cy="755262"/>
            </a:xfrm>
            <a:prstGeom prst="rect">
              <a:avLst/>
            </a:prstGeom>
            <a:noFill/>
          </p:spPr>
          <p:txBody>
            <a:bodyPr wrap="square" rtlCol="0">
              <a:spAutoFit/>
            </a:bodyPr>
            <a:lstStyle/>
            <a:p>
              <a:r>
                <a:rPr lang="en-US" sz="1400" dirty="0">
                  <a:solidFill>
                    <a:srgbClr val="7F8283"/>
                  </a:solidFill>
                  <a:latin typeface="Candara" panose="020E0502030303020204" pitchFamily="34" charset="0"/>
                </a:rPr>
                <a:t>Tweeted by 343 people, </a:t>
              </a:r>
              <a:r>
                <a:rPr lang="en-US" sz="1400" b="1" dirty="0">
                  <a:solidFill>
                    <a:srgbClr val="7F8283"/>
                  </a:solidFill>
                  <a:latin typeface="Candara" panose="020E0502030303020204" pitchFamily="34" charset="0"/>
                </a:rPr>
                <a:t>reaching over 1.8 million </a:t>
              </a:r>
              <a:r>
                <a:rPr lang="en-US" sz="1400" dirty="0">
                  <a:solidFill>
                    <a:srgbClr val="7F8283"/>
                  </a:solidFill>
                  <a:latin typeface="Candara" panose="020E0502030303020204" pitchFamily="34" charset="0"/>
                </a:rPr>
                <a:t>twitter followers</a:t>
              </a:r>
            </a:p>
          </p:txBody>
        </p:sp>
        <p:cxnSp>
          <p:nvCxnSpPr>
            <p:cNvPr id="10" name="Elbow Connector 9">
              <a:extLst>
                <a:ext uri="{FF2B5EF4-FFF2-40B4-BE49-F238E27FC236}">
                  <a16:creationId xmlns:a16="http://schemas.microsoft.com/office/drawing/2014/main" id="{258E324F-C40F-D54A-B266-023323E743D0}"/>
                </a:ext>
              </a:extLst>
            </p:cNvPr>
            <p:cNvCxnSpPr>
              <a:cxnSpLocks/>
            </p:cNvCxnSpPr>
            <p:nvPr/>
          </p:nvCxnSpPr>
          <p:spPr>
            <a:xfrm rot="16200000" flipH="1">
              <a:off x="4215106" y="3441877"/>
              <a:ext cx="400635" cy="1322614"/>
            </a:xfrm>
            <a:prstGeom prst="bentConnector2">
              <a:avLst/>
            </a:prstGeom>
            <a:ln w="38100">
              <a:solidFill>
                <a:srgbClr val="514888"/>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08DD74C-2B20-8440-AF8A-7499F376BE60}"/>
                </a:ext>
              </a:extLst>
            </p:cNvPr>
            <p:cNvPicPr>
              <a:picLocks noChangeAspect="1"/>
            </p:cNvPicPr>
            <p:nvPr/>
          </p:nvPicPr>
          <p:blipFill>
            <a:blip r:embed="rId4"/>
            <a:stretch>
              <a:fillRect/>
            </a:stretch>
          </p:blipFill>
          <p:spPr>
            <a:xfrm>
              <a:off x="315684" y="1393841"/>
              <a:ext cx="609600" cy="850900"/>
            </a:xfrm>
            <a:prstGeom prst="rect">
              <a:avLst/>
            </a:prstGeom>
            <a:ln>
              <a:solidFill>
                <a:schemeClr val="bg1">
                  <a:lumMod val="50000"/>
                </a:schemeClr>
              </a:solidFill>
            </a:ln>
          </p:spPr>
        </p:pic>
        <p:sp>
          <p:nvSpPr>
            <p:cNvPr id="12" name="TextBox 11">
              <a:extLst>
                <a:ext uri="{FF2B5EF4-FFF2-40B4-BE49-F238E27FC236}">
                  <a16:creationId xmlns:a16="http://schemas.microsoft.com/office/drawing/2014/main" id="{36836BD2-6376-044E-B0AE-7030EEFB2A54}"/>
                </a:ext>
              </a:extLst>
            </p:cNvPr>
            <p:cNvSpPr txBox="1"/>
            <p:nvPr/>
          </p:nvSpPr>
          <p:spPr>
            <a:xfrm>
              <a:off x="6216347" y="4151199"/>
              <a:ext cx="2416628" cy="534977"/>
            </a:xfrm>
            <a:prstGeom prst="rect">
              <a:avLst/>
            </a:prstGeom>
            <a:noFill/>
          </p:spPr>
          <p:txBody>
            <a:bodyPr wrap="square" rtlCol="0">
              <a:spAutoFit/>
            </a:bodyPr>
            <a:lstStyle/>
            <a:p>
              <a:r>
                <a:rPr lang="en-US" sz="1400" dirty="0">
                  <a:solidFill>
                    <a:srgbClr val="7F8283"/>
                  </a:solidFill>
                  <a:latin typeface="Candara" panose="020E0502030303020204" pitchFamily="34" charset="0"/>
                </a:rPr>
                <a:t>Featured in over </a:t>
              </a:r>
              <a:r>
                <a:rPr lang="en-US" sz="1400" b="1" dirty="0">
                  <a:solidFill>
                    <a:srgbClr val="7F8283"/>
                  </a:solidFill>
                  <a:latin typeface="Candara" panose="020E0502030303020204" pitchFamily="34" charset="0"/>
                </a:rPr>
                <a:t>200 new stories</a:t>
              </a:r>
              <a:r>
                <a:rPr lang="en-US" sz="1400" dirty="0">
                  <a:solidFill>
                    <a:srgbClr val="7F8283"/>
                  </a:solidFill>
                  <a:latin typeface="Candara" panose="020E0502030303020204" pitchFamily="34" charset="0"/>
                </a:rPr>
                <a:t> around the world</a:t>
              </a:r>
            </a:p>
          </p:txBody>
        </p:sp>
        <p:grpSp>
          <p:nvGrpSpPr>
            <p:cNvPr id="13" name="Group 12">
              <a:extLst>
                <a:ext uri="{FF2B5EF4-FFF2-40B4-BE49-F238E27FC236}">
                  <a16:creationId xmlns:a16="http://schemas.microsoft.com/office/drawing/2014/main" id="{D4F7B864-AB50-0344-A697-3A8C6FBA2330}"/>
                </a:ext>
              </a:extLst>
            </p:cNvPr>
            <p:cNvGrpSpPr/>
            <p:nvPr/>
          </p:nvGrpSpPr>
          <p:grpSpPr>
            <a:xfrm>
              <a:off x="5225182" y="4000651"/>
              <a:ext cx="961850" cy="862793"/>
              <a:chOff x="5805406" y="4208710"/>
              <a:chExt cx="961850" cy="862793"/>
            </a:xfrm>
          </p:grpSpPr>
          <p:pic>
            <p:nvPicPr>
              <p:cNvPr id="16" name="Picture 15">
                <a:extLst>
                  <a:ext uri="{FF2B5EF4-FFF2-40B4-BE49-F238E27FC236}">
                    <a16:creationId xmlns:a16="http://schemas.microsoft.com/office/drawing/2014/main" id="{F8F04BA3-F2AC-0640-B28B-ED91A7ABABAD}"/>
                  </a:ext>
                </a:extLst>
              </p:cNvPr>
              <p:cNvPicPr>
                <a:picLocks noChangeAspect="1"/>
              </p:cNvPicPr>
              <p:nvPr/>
            </p:nvPicPr>
            <p:blipFill>
              <a:blip r:embed="rId5"/>
              <a:stretch>
                <a:fillRect/>
              </a:stretch>
            </p:blipFill>
            <p:spPr>
              <a:xfrm>
                <a:off x="5851435" y="4208710"/>
                <a:ext cx="869792" cy="246441"/>
              </a:xfrm>
              <a:prstGeom prst="rect">
                <a:avLst/>
              </a:prstGeom>
            </p:spPr>
          </p:pic>
          <p:pic>
            <p:nvPicPr>
              <p:cNvPr id="17" name="Picture 16">
                <a:extLst>
                  <a:ext uri="{FF2B5EF4-FFF2-40B4-BE49-F238E27FC236}">
                    <a16:creationId xmlns:a16="http://schemas.microsoft.com/office/drawing/2014/main" id="{361C6318-95D4-6C4D-8752-9F21862DD644}"/>
                  </a:ext>
                </a:extLst>
              </p:cNvPr>
              <p:cNvPicPr>
                <a:picLocks noChangeAspect="1"/>
              </p:cNvPicPr>
              <p:nvPr/>
            </p:nvPicPr>
            <p:blipFill>
              <a:blip r:embed="rId6"/>
              <a:stretch>
                <a:fillRect/>
              </a:stretch>
            </p:blipFill>
            <p:spPr>
              <a:xfrm>
                <a:off x="5869983" y="4743129"/>
                <a:ext cx="796058" cy="328374"/>
              </a:xfrm>
              <a:prstGeom prst="rect">
                <a:avLst/>
              </a:prstGeom>
            </p:spPr>
          </p:pic>
          <p:pic>
            <p:nvPicPr>
              <p:cNvPr id="18" name="Picture 17">
                <a:extLst>
                  <a:ext uri="{FF2B5EF4-FFF2-40B4-BE49-F238E27FC236}">
                    <a16:creationId xmlns:a16="http://schemas.microsoft.com/office/drawing/2014/main" id="{FA0276CD-720A-5543-8BDE-4702E76FF68F}"/>
                  </a:ext>
                </a:extLst>
              </p:cNvPr>
              <p:cNvPicPr>
                <a:picLocks noChangeAspect="1"/>
              </p:cNvPicPr>
              <p:nvPr/>
            </p:nvPicPr>
            <p:blipFill>
              <a:blip r:embed="rId7"/>
              <a:stretch>
                <a:fillRect/>
              </a:stretch>
            </p:blipFill>
            <p:spPr>
              <a:xfrm>
                <a:off x="5805406" y="4512660"/>
                <a:ext cx="961850" cy="216416"/>
              </a:xfrm>
              <a:prstGeom prst="rect">
                <a:avLst/>
              </a:prstGeom>
            </p:spPr>
          </p:pic>
        </p:grpSp>
        <p:cxnSp>
          <p:nvCxnSpPr>
            <p:cNvPr id="14" name="Elbow Connector 13">
              <a:extLst>
                <a:ext uri="{FF2B5EF4-FFF2-40B4-BE49-F238E27FC236}">
                  <a16:creationId xmlns:a16="http://schemas.microsoft.com/office/drawing/2014/main" id="{0A8431B0-7FF6-9C42-8BD1-2A5C37DB19E7}"/>
                </a:ext>
              </a:extLst>
            </p:cNvPr>
            <p:cNvCxnSpPr>
              <a:cxnSpLocks/>
            </p:cNvCxnSpPr>
            <p:nvPr/>
          </p:nvCxnSpPr>
          <p:spPr>
            <a:xfrm rot="16200000" flipH="1">
              <a:off x="5709564" y="4416507"/>
              <a:ext cx="400635" cy="1322614"/>
            </a:xfrm>
            <a:prstGeom prst="bentConnector2">
              <a:avLst/>
            </a:prstGeom>
            <a:ln w="38100">
              <a:solidFill>
                <a:srgbClr val="514888"/>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BAD56A1-AC93-C944-BCB6-C6D96802629D}"/>
                </a:ext>
              </a:extLst>
            </p:cNvPr>
            <p:cNvSpPr txBox="1"/>
            <p:nvPr/>
          </p:nvSpPr>
          <p:spPr>
            <a:xfrm>
              <a:off x="7480974" y="4956218"/>
              <a:ext cx="2005397" cy="755262"/>
            </a:xfrm>
            <a:prstGeom prst="rect">
              <a:avLst/>
            </a:prstGeom>
            <a:noFill/>
          </p:spPr>
          <p:txBody>
            <a:bodyPr wrap="square" rtlCol="0">
              <a:spAutoFit/>
            </a:bodyPr>
            <a:lstStyle/>
            <a:p>
              <a:r>
                <a:rPr lang="en-US" sz="1400" dirty="0">
                  <a:solidFill>
                    <a:srgbClr val="7F8283"/>
                  </a:solidFill>
                  <a:latin typeface="Candara" panose="020E0502030303020204" pitchFamily="34" charset="0"/>
                </a:rPr>
                <a:t>Paper is in the </a:t>
              </a:r>
              <a:r>
                <a:rPr lang="en-US" sz="1400" b="1" dirty="0">
                  <a:solidFill>
                    <a:srgbClr val="7F8283"/>
                  </a:solidFill>
                  <a:latin typeface="Candara" panose="020E0502030303020204" pitchFamily="34" charset="0"/>
                </a:rPr>
                <a:t>top 1%</a:t>
              </a:r>
              <a:r>
                <a:rPr lang="en-US" sz="1400" dirty="0">
                  <a:solidFill>
                    <a:srgbClr val="7F8283"/>
                  </a:solidFill>
                  <a:latin typeface="Candara" panose="020E0502030303020204" pitchFamily="34" charset="0"/>
                </a:rPr>
                <a:t> of JAMA papers tracked by </a:t>
              </a:r>
              <a:r>
                <a:rPr lang="en-US" sz="1400" dirty="0" err="1">
                  <a:solidFill>
                    <a:srgbClr val="7F8283"/>
                  </a:solidFill>
                  <a:latin typeface="Candara" panose="020E0502030303020204" pitchFamily="34" charset="0"/>
                </a:rPr>
                <a:t>Altmetric.com</a:t>
              </a:r>
              <a:endParaRPr lang="en-US" sz="1400" dirty="0">
                <a:solidFill>
                  <a:srgbClr val="7F8283"/>
                </a:solidFill>
                <a:latin typeface="Candara" panose="020E0502030303020204" pitchFamily="34" charset="0"/>
              </a:endParaRPr>
            </a:p>
          </p:txBody>
        </p:sp>
      </p:grpSp>
      <p:pic>
        <p:nvPicPr>
          <p:cNvPr id="19" name="Picture 18">
            <a:extLst>
              <a:ext uri="{FF2B5EF4-FFF2-40B4-BE49-F238E27FC236}">
                <a16:creationId xmlns:a16="http://schemas.microsoft.com/office/drawing/2014/main" id="{4E3D9DBB-5A48-7648-A71E-94A87EEE044B}"/>
              </a:ext>
            </a:extLst>
          </p:cNvPr>
          <p:cNvPicPr>
            <a:picLocks noChangeAspect="1"/>
          </p:cNvPicPr>
          <p:nvPr/>
        </p:nvPicPr>
        <p:blipFill>
          <a:blip r:embed="rId8"/>
          <a:stretch>
            <a:fillRect/>
          </a:stretch>
        </p:blipFill>
        <p:spPr>
          <a:xfrm>
            <a:off x="6285508" y="3711686"/>
            <a:ext cx="847650" cy="847650"/>
          </a:xfrm>
          <a:prstGeom prst="rect">
            <a:avLst/>
          </a:prstGeom>
        </p:spPr>
      </p:pic>
      <p:sp>
        <p:nvSpPr>
          <p:cNvPr id="20" name="Rectangle 19">
            <a:extLst>
              <a:ext uri="{FF2B5EF4-FFF2-40B4-BE49-F238E27FC236}">
                <a16:creationId xmlns:a16="http://schemas.microsoft.com/office/drawing/2014/main" id="{23CF4BA5-FFCA-1545-A95F-3A99177C3D7E}"/>
              </a:ext>
            </a:extLst>
          </p:cNvPr>
          <p:cNvSpPr/>
          <p:nvPr/>
        </p:nvSpPr>
        <p:spPr>
          <a:xfrm>
            <a:off x="-64400" y="4997303"/>
            <a:ext cx="9346019" cy="1860697"/>
          </a:xfrm>
          <a:prstGeom prst="rect">
            <a:avLst/>
          </a:prstGeom>
          <a:solidFill>
            <a:srgbClr val="5148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24A9598C-D8A3-124B-9D4B-E962766D80B3}"/>
              </a:ext>
            </a:extLst>
          </p:cNvPr>
          <p:cNvSpPr txBox="1"/>
          <p:nvPr/>
        </p:nvSpPr>
        <p:spPr>
          <a:xfrm>
            <a:off x="6289916" y="5837657"/>
            <a:ext cx="5600547" cy="769441"/>
          </a:xfrm>
          <a:prstGeom prst="rect">
            <a:avLst/>
          </a:prstGeom>
          <a:noFill/>
        </p:spPr>
        <p:txBody>
          <a:bodyPr wrap="square" rtlCol="0">
            <a:spAutoFit/>
          </a:bodyPr>
          <a:lstStyle/>
          <a:p>
            <a:r>
              <a:rPr lang="en-US" sz="4400" b="1" dirty="0">
                <a:solidFill>
                  <a:schemeClr val="bg1"/>
                </a:solidFill>
                <a:latin typeface="Candara" panose="020E0502030303020204" pitchFamily="34" charset="0"/>
              </a:rPr>
              <a:t>TIMELINE</a:t>
            </a:r>
          </a:p>
        </p:txBody>
      </p:sp>
      <p:pic>
        <p:nvPicPr>
          <p:cNvPr id="22" name="Picture 21">
            <a:extLst>
              <a:ext uri="{FF2B5EF4-FFF2-40B4-BE49-F238E27FC236}">
                <a16:creationId xmlns:a16="http://schemas.microsoft.com/office/drawing/2014/main" id="{D066AFFF-F68B-CC49-98D4-5587A845661E}"/>
              </a:ext>
            </a:extLst>
          </p:cNvPr>
          <p:cNvPicPr>
            <a:picLocks noChangeAspect="1"/>
          </p:cNvPicPr>
          <p:nvPr/>
        </p:nvPicPr>
        <p:blipFill>
          <a:blip r:embed="rId9"/>
          <a:stretch>
            <a:fillRect/>
          </a:stretch>
        </p:blipFill>
        <p:spPr>
          <a:xfrm>
            <a:off x="657063" y="2704045"/>
            <a:ext cx="1717221" cy="2193993"/>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3589296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CCBFEC3-C6B0-D74E-9AD2-BFE2A2334DCF}"/>
              </a:ext>
            </a:extLst>
          </p:cNvPr>
          <p:cNvSpPr/>
          <p:nvPr/>
        </p:nvSpPr>
        <p:spPr>
          <a:xfrm>
            <a:off x="-111682" y="-42221"/>
            <a:ext cx="9367363" cy="1977655"/>
          </a:xfrm>
          <a:prstGeom prst="rect">
            <a:avLst/>
          </a:prstGeom>
          <a:solidFill>
            <a:srgbClr val="514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DD168BB8-25F0-1D4E-BFC9-E69BF5FD9924}"/>
              </a:ext>
            </a:extLst>
          </p:cNvPr>
          <p:cNvGrpSpPr/>
          <p:nvPr/>
        </p:nvGrpSpPr>
        <p:grpSpPr>
          <a:xfrm>
            <a:off x="0" y="1631693"/>
            <a:ext cx="11629481" cy="4934430"/>
            <a:chOff x="23931" y="1270186"/>
            <a:chExt cx="11629481" cy="4934430"/>
          </a:xfrm>
        </p:grpSpPr>
        <p:grpSp>
          <p:nvGrpSpPr>
            <p:cNvPr id="70" name="Group 69">
              <a:extLst>
                <a:ext uri="{FF2B5EF4-FFF2-40B4-BE49-F238E27FC236}">
                  <a16:creationId xmlns:a16="http://schemas.microsoft.com/office/drawing/2014/main" id="{B7574480-9B35-B94D-8798-CE7C58F72AAC}"/>
                </a:ext>
              </a:extLst>
            </p:cNvPr>
            <p:cNvGrpSpPr/>
            <p:nvPr/>
          </p:nvGrpSpPr>
          <p:grpSpPr>
            <a:xfrm>
              <a:off x="23931" y="1270186"/>
              <a:ext cx="11629481" cy="4934430"/>
              <a:chOff x="23931" y="1270186"/>
              <a:chExt cx="11629481" cy="4934430"/>
            </a:xfrm>
          </p:grpSpPr>
          <p:sp>
            <p:nvSpPr>
              <p:cNvPr id="72" name="Rectangle 71">
                <a:extLst>
                  <a:ext uri="{FF2B5EF4-FFF2-40B4-BE49-F238E27FC236}">
                    <a16:creationId xmlns:a16="http://schemas.microsoft.com/office/drawing/2014/main" id="{B8812622-9CB0-3243-8999-DE420B848234}"/>
                  </a:ext>
                </a:extLst>
              </p:cNvPr>
              <p:cNvSpPr/>
              <p:nvPr/>
            </p:nvSpPr>
            <p:spPr>
              <a:xfrm>
                <a:off x="23931" y="1270186"/>
                <a:ext cx="9144001" cy="4884234"/>
              </a:xfrm>
              <a:prstGeom prst="rect">
                <a:avLst/>
              </a:prstGeom>
              <a:solidFill>
                <a:schemeClr val="bg1"/>
              </a:solidFill>
              <a:ln w="47625">
                <a:solidFill>
                  <a:srgbClr val="46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3" name="Group 72">
                <a:extLst>
                  <a:ext uri="{FF2B5EF4-FFF2-40B4-BE49-F238E27FC236}">
                    <a16:creationId xmlns:a16="http://schemas.microsoft.com/office/drawing/2014/main" id="{49391477-802B-0B4C-8788-50EB035DCA79}"/>
                  </a:ext>
                </a:extLst>
              </p:cNvPr>
              <p:cNvGrpSpPr/>
              <p:nvPr/>
            </p:nvGrpSpPr>
            <p:grpSpPr>
              <a:xfrm>
                <a:off x="23931" y="1476279"/>
                <a:ext cx="11629481" cy="4728337"/>
                <a:chOff x="23931" y="1476279"/>
                <a:chExt cx="11629481" cy="4728337"/>
              </a:xfrm>
            </p:grpSpPr>
            <p:pic>
              <p:nvPicPr>
                <p:cNvPr id="74" name="Picture 73">
                  <a:extLst>
                    <a:ext uri="{FF2B5EF4-FFF2-40B4-BE49-F238E27FC236}">
                      <a16:creationId xmlns:a16="http://schemas.microsoft.com/office/drawing/2014/main" id="{7F7EE74E-0698-3844-A1FA-0CE1F4173025}"/>
                    </a:ext>
                  </a:extLst>
                </p:cNvPr>
                <p:cNvPicPr>
                  <a:picLocks noChangeAspect="1"/>
                </p:cNvPicPr>
                <p:nvPr/>
              </p:nvPicPr>
              <p:blipFill>
                <a:blip r:embed="rId2"/>
                <a:stretch>
                  <a:fillRect/>
                </a:stretch>
              </p:blipFill>
              <p:spPr>
                <a:xfrm>
                  <a:off x="272839" y="1476279"/>
                  <a:ext cx="849907" cy="1189870"/>
                </a:xfrm>
                <a:prstGeom prst="rect">
                  <a:avLst/>
                </a:prstGeom>
                <a:effectLst>
                  <a:outerShdw blurRad="50800" dist="38100" dir="2700000" algn="tl" rotWithShape="0">
                    <a:prstClr val="black">
                      <a:alpha val="40000"/>
                    </a:prstClr>
                  </a:outerShdw>
                </a:effectLst>
              </p:spPr>
            </p:pic>
            <p:grpSp>
              <p:nvGrpSpPr>
                <p:cNvPr id="75" name="Group 74">
                  <a:extLst>
                    <a:ext uri="{FF2B5EF4-FFF2-40B4-BE49-F238E27FC236}">
                      <a16:creationId xmlns:a16="http://schemas.microsoft.com/office/drawing/2014/main" id="{AF04BC0D-99ED-1641-B345-2A788D6343A1}"/>
                    </a:ext>
                  </a:extLst>
                </p:cNvPr>
                <p:cNvGrpSpPr/>
                <p:nvPr/>
              </p:nvGrpSpPr>
              <p:grpSpPr>
                <a:xfrm>
                  <a:off x="23931" y="1691901"/>
                  <a:ext cx="11629481" cy="4512715"/>
                  <a:chOff x="23931" y="1691901"/>
                  <a:chExt cx="11629481" cy="4512715"/>
                </a:xfrm>
              </p:grpSpPr>
              <p:grpSp>
                <p:nvGrpSpPr>
                  <p:cNvPr id="76" name="Group 75">
                    <a:extLst>
                      <a:ext uri="{FF2B5EF4-FFF2-40B4-BE49-F238E27FC236}">
                        <a16:creationId xmlns:a16="http://schemas.microsoft.com/office/drawing/2014/main" id="{65DAB924-CAE4-FD42-9EDA-E3AE1372857F}"/>
                      </a:ext>
                    </a:extLst>
                  </p:cNvPr>
                  <p:cNvGrpSpPr/>
                  <p:nvPr/>
                </p:nvGrpSpPr>
                <p:grpSpPr>
                  <a:xfrm>
                    <a:off x="23931" y="1691901"/>
                    <a:ext cx="11629481" cy="4512715"/>
                    <a:chOff x="57385" y="468896"/>
                    <a:chExt cx="11629481" cy="4512715"/>
                  </a:xfrm>
                </p:grpSpPr>
                <p:grpSp>
                  <p:nvGrpSpPr>
                    <p:cNvPr id="83" name="Group 82">
                      <a:extLst>
                        <a:ext uri="{FF2B5EF4-FFF2-40B4-BE49-F238E27FC236}">
                          <a16:creationId xmlns:a16="http://schemas.microsoft.com/office/drawing/2014/main" id="{1EFBE386-2BF1-5D4D-8A1E-1F86685B8948}"/>
                        </a:ext>
                      </a:extLst>
                    </p:cNvPr>
                    <p:cNvGrpSpPr/>
                    <p:nvPr/>
                  </p:nvGrpSpPr>
                  <p:grpSpPr>
                    <a:xfrm>
                      <a:off x="2206568" y="468896"/>
                      <a:ext cx="7101222" cy="3665135"/>
                      <a:chOff x="1632563" y="2464420"/>
                      <a:chExt cx="7101222" cy="3665135"/>
                    </a:xfrm>
                  </p:grpSpPr>
                  <p:sp>
                    <p:nvSpPr>
                      <p:cNvPr id="87" name="TextBox 86">
                        <a:extLst>
                          <a:ext uri="{FF2B5EF4-FFF2-40B4-BE49-F238E27FC236}">
                            <a16:creationId xmlns:a16="http://schemas.microsoft.com/office/drawing/2014/main" id="{3FB7FCBB-D4AC-0E44-9310-3D1426546810}"/>
                          </a:ext>
                        </a:extLst>
                      </p:cNvPr>
                      <p:cNvSpPr txBox="1"/>
                      <p:nvPr/>
                    </p:nvSpPr>
                    <p:spPr>
                      <a:xfrm>
                        <a:off x="4024791" y="5470191"/>
                        <a:ext cx="4708994" cy="461665"/>
                      </a:xfrm>
                      <a:prstGeom prst="rect">
                        <a:avLst/>
                      </a:prstGeom>
                      <a:noFill/>
                    </p:spPr>
                    <p:txBody>
                      <a:bodyPr wrap="square" rtlCol="0">
                        <a:spAutoFit/>
                      </a:bodyPr>
                      <a:lstStyle/>
                      <a:p>
                        <a:r>
                          <a:rPr lang="en-US" sz="1200" b="1" dirty="0">
                            <a:latin typeface="Candara" panose="020E0502030303020204" pitchFamily="34" charset="0"/>
                          </a:rPr>
                          <a:t>Paper</a:t>
                        </a:r>
                        <a:r>
                          <a:rPr lang="en-US" sz="1200" dirty="0">
                            <a:latin typeface="Candara" panose="020E0502030303020204" pitchFamily="34" charset="0"/>
                          </a:rPr>
                          <a:t> </a:t>
                        </a:r>
                        <a:r>
                          <a:rPr lang="en-US" sz="1200" b="1" dirty="0">
                            <a:latin typeface="Candara" panose="020E0502030303020204" pitchFamily="34" charset="0"/>
                          </a:rPr>
                          <a:t>published in </a:t>
                        </a:r>
                        <a:r>
                          <a:rPr lang="en-US" sz="1200" b="1" i="1" dirty="0">
                            <a:latin typeface="Candara" panose="020E0502030303020204" pitchFamily="34" charset="0"/>
                          </a:rPr>
                          <a:t>Sleep Medicine: </a:t>
                        </a:r>
                        <a:r>
                          <a:rPr lang="en-US" sz="1200" dirty="0">
                            <a:latin typeface="Candara" panose="020E0502030303020204" pitchFamily="34" charset="0"/>
                          </a:rPr>
                          <a:t>Aerobic exercise improves self-reported sleep and quality of life in older adults with insomnia</a:t>
                        </a:r>
                        <a:endParaRPr lang="en-US" sz="1200" b="1" i="1" dirty="0">
                          <a:latin typeface="Candara" panose="020E0502030303020204" pitchFamily="34" charset="0"/>
                        </a:endParaRPr>
                      </a:p>
                    </p:txBody>
                  </p:sp>
                  <p:cxnSp>
                    <p:nvCxnSpPr>
                      <p:cNvPr id="88" name="Straight Connector 87">
                        <a:extLst>
                          <a:ext uri="{FF2B5EF4-FFF2-40B4-BE49-F238E27FC236}">
                            <a16:creationId xmlns:a16="http://schemas.microsoft.com/office/drawing/2014/main" id="{53FC57D5-EC67-924D-B970-E7859F7995A4}"/>
                          </a:ext>
                        </a:extLst>
                      </p:cNvPr>
                      <p:cNvCxnSpPr>
                        <a:cxnSpLocks/>
                      </p:cNvCxnSpPr>
                      <p:nvPr/>
                    </p:nvCxnSpPr>
                    <p:spPr>
                      <a:xfrm>
                        <a:off x="3100040" y="2464420"/>
                        <a:ext cx="0" cy="366513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C931C78-1B1D-8840-82CA-D79CD6B736CE}"/>
                          </a:ext>
                        </a:extLst>
                      </p:cNvPr>
                      <p:cNvCxnSpPr>
                        <a:cxnSpLocks/>
                      </p:cNvCxnSpPr>
                      <p:nvPr/>
                    </p:nvCxnSpPr>
                    <p:spPr>
                      <a:xfrm>
                        <a:off x="2863847" y="5727035"/>
                        <a:ext cx="472386"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77053B15-1293-7346-9D0D-553AD90532B1}"/>
                          </a:ext>
                        </a:extLst>
                      </p:cNvPr>
                      <p:cNvSpPr txBox="1"/>
                      <p:nvPr/>
                    </p:nvSpPr>
                    <p:spPr>
                      <a:xfrm>
                        <a:off x="1632563" y="5565394"/>
                        <a:ext cx="1471197" cy="338554"/>
                      </a:xfrm>
                      <a:prstGeom prst="rect">
                        <a:avLst/>
                      </a:prstGeom>
                      <a:noFill/>
                    </p:spPr>
                    <p:txBody>
                      <a:bodyPr wrap="square" rtlCol="0">
                        <a:spAutoFit/>
                      </a:bodyPr>
                      <a:lstStyle/>
                      <a:p>
                        <a:r>
                          <a:rPr lang="en-US" sz="1600" dirty="0">
                            <a:latin typeface="Candara" panose="020E0502030303020204" pitchFamily="34" charset="0"/>
                          </a:rPr>
                          <a:t>October 2010</a:t>
                        </a:r>
                      </a:p>
                    </p:txBody>
                  </p:sp>
                  <p:cxnSp>
                    <p:nvCxnSpPr>
                      <p:cNvPr id="91" name="Straight Connector 90">
                        <a:extLst>
                          <a:ext uri="{FF2B5EF4-FFF2-40B4-BE49-F238E27FC236}">
                            <a16:creationId xmlns:a16="http://schemas.microsoft.com/office/drawing/2014/main" id="{868BF4B6-45FA-DB44-9195-D2981699E355}"/>
                          </a:ext>
                        </a:extLst>
                      </p:cNvPr>
                      <p:cNvCxnSpPr>
                        <a:cxnSpLocks/>
                      </p:cNvCxnSpPr>
                      <p:nvPr/>
                    </p:nvCxnSpPr>
                    <p:spPr>
                      <a:xfrm>
                        <a:off x="2870070" y="4972957"/>
                        <a:ext cx="472386"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9067464E-6716-B54D-93F3-A9E28C95C1AE}"/>
                          </a:ext>
                        </a:extLst>
                      </p:cNvPr>
                      <p:cNvSpPr txBox="1"/>
                      <p:nvPr/>
                    </p:nvSpPr>
                    <p:spPr>
                      <a:xfrm>
                        <a:off x="1684909" y="4806047"/>
                        <a:ext cx="1400261" cy="338554"/>
                      </a:xfrm>
                      <a:prstGeom prst="rect">
                        <a:avLst/>
                      </a:prstGeom>
                      <a:noFill/>
                    </p:spPr>
                    <p:txBody>
                      <a:bodyPr wrap="square" rtlCol="0">
                        <a:spAutoFit/>
                      </a:bodyPr>
                      <a:lstStyle/>
                      <a:p>
                        <a:r>
                          <a:rPr lang="en-US" sz="1600" dirty="0">
                            <a:latin typeface="Candara" panose="020E0502030303020204" pitchFamily="34" charset="0"/>
                          </a:rPr>
                          <a:t>January 2011</a:t>
                        </a:r>
                      </a:p>
                    </p:txBody>
                  </p:sp>
                  <p:sp>
                    <p:nvSpPr>
                      <p:cNvPr id="93" name="TextBox 92">
                        <a:extLst>
                          <a:ext uri="{FF2B5EF4-FFF2-40B4-BE49-F238E27FC236}">
                            <a16:creationId xmlns:a16="http://schemas.microsoft.com/office/drawing/2014/main" id="{631736A2-4AF8-5048-9A6E-A71DA94183D7}"/>
                          </a:ext>
                        </a:extLst>
                      </p:cNvPr>
                      <p:cNvSpPr txBox="1"/>
                      <p:nvPr/>
                    </p:nvSpPr>
                    <p:spPr>
                      <a:xfrm>
                        <a:off x="4913672" y="4668819"/>
                        <a:ext cx="3689777" cy="646331"/>
                      </a:xfrm>
                      <a:prstGeom prst="rect">
                        <a:avLst/>
                      </a:prstGeom>
                      <a:noFill/>
                    </p:spPr>
                    <p:txBody>
                      <a:bodyPr wrap="square" rtlCol="0">
                        <a:spAutoFit/>
                      </a:bodyPr>
                      <a:lstStyle/>
                      <a:p>
                        <a:r>
                          <a:rPr lang="en-US" sz="1200" b="1" dirty="0">
                            <a:latin typeface="Candara" panose="020E0502030303020204" pitchFamily="34" charset="0"/>
                          </a:rPr>
                          <a:t>Paper cited in the policy document “</a:t>
                        </a:r>
                        <a:r>
                          <a:rPr lang="en-US" sz="1200" dirty="0">
                            <a:latin typeface="Candara" panose="020E0502030303020204" pitchFamily="34" charset="0"/>
                          </a:rPr>
                          <a:t>Sleep Matters: The Impact Of Sleep On Health And Wellbeing” published by the Mental Health Foundation.</a:t>
                        </a:r>
                        <a:endParaRPr lang="en-US" sz="1200" i="1" dirty="0">
                          <a:latin typeface="Candara" panose="020E0502030303020204" pitchFamily="34" charset="0"/>
                        </a:endParaRPr>
                      </a:p>
                    </p:txBody>
                  </p:sp>
                  <p:cxnSp>
                    <p:nvCxnSpPr>
                      <p:cNvPr id="94" name="Straight Connector 93">
                        <a:extLst>
                          <a:ext uri="{FF2B5EF4-FFF2-40B4-BE49-F238E27FC236}">
                            <a16:creationId xmlns:a16="http://schemas.microsoft.com/office/drawing/2014/main" id="{4491FE08-0F9E-7246-9350-D57F347E08E1}"/>
                          </a:ext>
                        </a:extLst>
                      </p:cNvPr>
                      <p:cNvCxnSpPr>
                        <a:cxnSpLocks/>
                      </p:cNvCxnSpPr>
                      <p:nvPr/>
                    </p:nvCxnSpPr>
                    <p:spPr>
                      <a:xfrm>
                        <a:off x="2870070" y="3888529"/>
                        <a:ext cx="472386"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C8074216-1786-E042-AADF-A9B1492B2E15}"/>
                          </a:ext>
                        </a:extLst>
                      </p:cNvPr>
                      <p:cNvSpPr txBox="1"/>
                      <p:nvPr/>
                    </p:nvSpPr>
                    <p:spPr>
                      <a:xfrm>
                        <a:off x="1632563" y="3596142"/>
                        <a:ext cx="1329666" cy="584775"/>
                      </a:xfrm>
                      <a:prstGeom prst="rect">
                        <a:avLst/>
                      </a:prstGeom>
                      <a:noFill/>
                    </p:spPr>
                    <p:txBody>
                      <a:bodyPr wrap="square" rtlCol="0">
                        <a:spAutoFit/>
                      </a:bodyPr>
                      <a:lstStyle/>
                      <a:p>
                        <a:pPr algn="r"/>
                        <a:r>
                          <a:rPr lang="en-US" sz="1600" dirty="0">
                            <a:latin typeface="Candara" panose="020E0502030303020204" pitchFamily="34" charset="0"/>
                          </a:rPr>
                          <a:t>January 2015 &amp; 2016</a:t>
                        </a:r>
                      </a:p>
                    </p:txBody>
                  </p:sp>
                  <p:sp>
                    <p:nvSpPr>
                      <p:cNvPr id="96" name="TextBox 95">
                        <a:extLst>
                          <a:ext uri="{FF2B5EF4-FFF2-40B4-BE49-F238E27FC236}">
                            <a16:creationId xmlns:a16="http://schemas.microsoft.com/office/drawing/2014/main" id="{66CAEAF4-D5BB-1341-A001-717A9CC18C54}"/>
                          </a:ext>
                        </a:extLst>
                      </p:cNvPr>
                      <p:cNvSpPr txBox="1"/>
                      <p:nvPr/>
                    </p:nvSpPr>
                    <p:spPr>
                      <a:xfrm>
                        <a:off x="4940565" y="3462760"/>
                        <a:ext cx="3487823" cy="1015663"/>
                      </a:xfrm>
                      <a:prstGeom prst="rect">
                        <a:avLst/>
                      </a:prstGeom>
                      <a:noFill/>
                    </p:spPr>
                    <p:txBody>
                      <a:bodyPr wrap="square" rtlCol="0">
                        <a:spAutoFit/>
                      </a:bodyPr>
                      <a:lstStyle/>
                      <a:p>
                        <a:r>
                          <a:rPr lang="en-US" sz="1200" b="1" dirty="0">
                            <a:latin typeface="Candara" panose="020E0502030303020204" pitchFamily="34" charset="0"/>
                          </a:rPr>
                          <a:t>Paper cited in 2  policy documents </a:t>
                        </a:r>
                        <a:r>
                          <a:rPr lang="en-US" sz="1200" dirty="0">
                            <a:latin typeface="Candara" panose="020E0502030303020204" pitchFamily="34" charset="0"/>
                          </a:rPr>
                          <a:t>by the National Academies Press:</a:t>
                        </a:r>
                        <a:r>
                          <a:rPr lang="en-US" sz="1200" b="1" dirty="0">
                            <a:latin typeface="Candara" panose="020E0502030303020204" pitchFamily="34" charset="0"/>
                          </a:rPr>
                          <a:t>  </a:t>
                        </a:r>
                        <a:r>
                          <a:rPr lang="en-US" sz="1200" dirty="0">
                            <a:latin typeface="Candara" panose="020E0502030303020204" pitchFamily="34" charset="0"/>
                          </a:rPr>
                          <a:t>“Cognitive Aging: Progress in Understanding and Opportunities for Action” (2015) and “Enhancing Sleep Efficiency on Vessels in the Tug/Towboat/Barge Industry” (2016)</a:t>
                        </a:r>
                        <a:endParaRPr lang="en-US" sz="1200" i="1" dirty="0">
                          <a:latin typeface="Candara" panose="020E0502030303020204" pitchFamily="34" charset="0"/>
                        </a:endParaRPr>
                      </a:p>
                    </p:txBody>
                  </p:sp>
                  <p:sp>
                    <p:nvSpPr>
                      <p:cNvPr id="97" name="TextBox 96">
                        <a:extLst>
                          <a:ext uri="{FF2B5EF4-FFF2-40B4-BE49-F238E27FC236}">
                            <a16:creationId xmlns:a16="http://schemas.microsoft.com/office/drawing/2014/main" id="{27B3314D-FBB1-7A4F-A049-12F6A8473276}"/>
                          </a:ext>
                        </a:extLst>
                      </p:cNvPr>
                      <p:cNvSpPr txBox="1"/>
                      <p:nvPr/>
                    </p:nvSpPr>
                    <p:spPr>
                      <a:xfrm>
                        <a:off x="1952666" y="2728138"/>
                        <a:ext cx="1699192" cy="338554"/>
                      </a:xfrm>
                      <a:prstGeom prst="rect">
                        <a:avLst/>
                      </a:prstGeom>
                      <a:noFill/>
                    </p:spPr>
                    <p:txBody>
                      <a:bodyPr wrap="square" rtlCol="0">
                        <a:spAutoFit/>
                      </a:bodyPr>
                      <a:lstStyle/>
                      <a:p>
                        <a:r>
                          <a:rPr lang="en-US" sz="1600" dirty="0">
                            <a:latin typeface="Candara" panose="020E0502030303020204" pitchFamily="34" charset="0"/>
                          </a:rPr>
                          <a:t>May 2016</a:t>
                        </a:r>
                      </a:p>
                    </p:txBody>
                  </p:sp>
                  <p:sp>
                    <p:nvSpPr>
                      <p:cNvPr id="98" name="TextBox 97">
                        <a:extLst>
                          <a:ext uri="{FF2B5EF4-FFF2-40B4-BE49-F238E27FC236}">
                            <a16:creationId xmlns:a16="http://schemas.microsoft.com/office/drawing/2014/main" id="{696E2C9A-EB44-D04C-91B6-4E94EB5B2800}"/>
                          </a:ext>
                        </a:extLst>
                      </p:cNvPr>
                      <p:cNvSpPr txBox="1"/>
                      <p:nvPr/>
                    </p:nvSpPr>
                    <p:spPr>
                      <a:xfrm>
                        <a:off x="4136080" y="2493705"/>
                        <a:ext cx="3277545" cy="830997"/>
                      </a:xfrm>
                      <a:prstGeom prst="rect">
                        <a:avLst/>
                      </a:prstGeom>
                      <a:noFill/>
                    </p:spPr>
                    <p:txBody>
                      <a:bodyPr wrap="square" rtlCol="0">
                        <a:spAutoFit/>
                      </a:bodyPr>
                      <a:lstStyle/>
                      <a:p>
                        <a:r>
                          <a:rPr lang="en-US" sz="1200" b="1" dirty="0">
                            <a:latin typeface="Candara" panose="020E0502030303020204" pitchFamily="34" charset="0"/>
                          </a:rPr>
                          <a:t>Paper cited in the policy document </a:t>
                        </a:r>
                        <a:r>
                          <a:rPr lang="en-US" sz="1200" dirty="0">
                            <a:latin typeface="Candara" panose="020E0502030303020204" pitchFamily="34" charset="0"/>
                          </a:rPr>
                          <a:t>“Improving the physical health of people with mental health problems: Actions for mental health nurses” published by United Kingdom government</a:t>
                        </a:r>
                        <a:endParaRPr lang="en-US" sz="1200" i="1" dirty="0">
                          <a:latin typeface="Candara" panose="020E0502030303020204" pitchFamily="34" charset="0"/>
                        </a:endParaRPr>
                      </a:p>
                    </p:txBody>
                  </p:sp>
                  <p:cxnSp>
                    <p:nvCxnSpPr>
                      <p:cNvPr id="99" name="Straight Connector 98">
                        <a:extLst>
                          <a:ext uri="{FF2B5EF4-FFF2-40B4-BE49-F238E27FC236}">
                            <a16:creationId xmlns:a16="http://schemas.microsoft.com/office/drawing/2014/main" id="{BDAE4ADA-E4F0-AD44-9E8F-44D45FCC6A27}"/>
                          </a:ext>
                        </a:extLst>
                      </p:cNvPr>
                      <p:cNvCxnSpPr>
                        <a:cxnSpLocks/>
                      </p:cNvCxnSpPr>
                      <p:nvPr/>
                    </p:nvCxnSpPr>
                    <p:spPr>
                      <a:xfrm>
                        <a:off x="2858919" y="2875543"/>
                        <a:ext cx="472386"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4" name="TextBox 83">
                      <a:extLst>
                        <a:ext uri="{FF2B5EF4-FFF2-40B4-BE49-F238E27FC236}">
                          <a16:creationId xmlns:a16="http://schemas.microsoft.com/office/drawing/2014/main" id="{79DA964C-D07A-9649-A6B1-A2B265415F28}"/>
                        </a:ext>
                      </a:extLst>
                    </p:cNvPr>
                    <p:cNvSpPr txBox="1"/>
                    <p:nvPr/>
                  </p:nvSpPr>
                  <p:spPr>
                    <a:xfrm>
                      <a:off x="57385" y="3622942"/>
                      <a:ext cx="1790760" cy="276999"/>
                    </a:xfrm>
                    <a:prstGeom prst="rect">
                      <a:avLst/>
                    </a:prstGeom>
                    <a:noFill/>
                  </p:spPr>
                  <p:txBody>
                    <a:bodyPr wrap="square" rtlCol="0">
                      <a:spAutoFit/>
                    </a:bodyPr>
                    <a:lstStyle/>
                    <a:p>
                      <a:r>
                        <a:rPr lang="en-US" sz="1200" dirty="0"/>
                        <a:t>Shirley Baron, PhD</a:t>
                      </a:r>
                    </a:p>
                  </p:txBody>
                </p:sp>
                <p:sp>
                  <p:nvSpPr>
                    <p:cNvPr id="85" name="TextBox 84">
                      <a:extLst>
                        <a:ext uri="{FF2B5EF4-FFF2-40B4-BE49-F238E27FC236}">
                          <a16:creationId xmlns:a16="http://schemas.microsoft.com/office/drawing/2014/main" id="{C1E9431A-1800-A34A-A621-2E9A5687EA0F}"/>
                        </a:ext>
                      </a:extLst>
                    </p:cNvPr>
                    <p:cNvSpPr txBox="1"/>
                    <p:nvPr/>
                  </p:nvSpPr>
                  <p:spPr>
                    <a:xfrm>
                      <a:off x="89544" y="1475818"/>
                      <a:ext cx="1790760" cy="276999"/>
                    </a:xfrm>
                    <a:prstGeom prst="rect">
                      <a:avLst/>
                    </a:prstGeom>
                    <a:noFill/>
                  </p:spPr>
                  <p:txBody>
                    <a:bodyPr wrap="square" rtlCol="0">
                      <a:spAutoFit/>
                    </a:bodyPr>
                    <a:lstStyle/>
                    <a:p>
                      <a:r>
                        <a:rPr lang="en-US" sz="1200" dirty="0"/>
                        <a:t>Kathryn Reid, PhD</a:t>
                      </a:r>
                    </a:p>
                  </p:txBody>
                </p:sp>
                <p:sp>
                  <p:nvSpPr>
                    <p:cNvPr id="86" name="TextBox 85">
                      <a:extLst>
                        <a:ext uri="{FF2B5EF4-FFF2-40B4-BE49-F238E27FC236}">
                          <a16:creationId xmlns:a16="http://schemas.microsoft.com/office/drawing/2014/main" id="{98D52CC4-004D-2244-A0EA-C112E652408C}"/>
                        </a:ext>
                      </a:extLst>
                    </p:cNvPr>
                    <p:cNvSpPr txBox="1"/>
                    <p:nvPr/>
                  </p:nvSpPr>
                  <p:spPr>
                    <a:xfrm>
                      <a:off x="5365181" y="4396836"/>
                      <a:ext cx="6321685" cy="584775"/>
                    </a:xfrm>
                    <a:prstGeom prst="rect">
                      <a:avLst/>
                    </a:prstGeom>
                    <a:noFill/>
                  </p:spPr>
                  <p:txBody>
                    <a:bodyPr wrap="square" rtlCol="0">
                      <a:spAutoFit/>
                    </a:bodyPr>
                    <a:lstStyle/>
                    <a:p>
                      <a:r>
                        <a:rPr lang="en-US" sz="3200" b="1" i="1" dirty="0">
                          <a:solidFill>
                            <a:srgbClr val="46338D"/>
                          </a:solidFill>
                          <a:ea typeface="Krungthep" panose="02000400000000000000" pitchFamily="2" charset="-34"/>
                          <a:cs typeface="Krungthep" panose="02000400000000000000" pitchFamily="2" charset="-34"/>
                        </a:rPr>
                        <a:t>Translation in Action</a:t>
                      </a:r>
                    </a:p>
                  </p:txBody>
                </p:sp>
              </p:grpSp>
              <p:grpSp>
                <p:nvGrpSpPr>
                  <p:cNvPr id="77" name="Group 76">
                    <a:extLst>
                      <a:ext uri="{FF2B5EF4-FFF2-40B4-BE49-F238E27FC236}">
                        <a16:creationId xmlns:a16="http://schemas.microsoft.com/office/drawing/2014/main" id="{64B02635-E2B2-1042-8F4C-731AC51F2AB9}"/>
                      </a:ext>
                    </a:extLst>
                  </p:cNvPr>
                  <p:cNvGrpSpPr/>
                  <p:nvPr/>
                </p:nvGrpSpPr>
                <p:grpSpPr>
                  <a:xfrm>
                    <a:off x="183809" y="2603713"/>
                    <a:ext cx="2819687" cy="3092839"/>
                    <a:chOff x="183809" y="2603713"/>
                    <a:chExt cx="2819687" cy="3092839"/>
                  </a:xfrm>
                </p:grpSpPr>
                <p:pic>
                  <p:nvPicPr>
                    <p:cNvPr id="78" name="Picture 77">
                      <a:extLst>
                        <a:ext uri="{FF2B5EF4-FFF2-40B4-BE49-F238E27FC236}">
                          <a16:creationId xmlns:a16="http://schemas.microsoft.com/office/drawing/2014/main" id="{006AE285-E8C2-DF4B-AA36-4DB816C63720}"/>
                        </a:ext>
                      </a:extLst>
                    </p:cNvPr>
                    <p:cNvPicPr>
                      <a:picLocks noChangeAspect="1"/>
                    </p:cNvPicPr>
                    <p:nvPr/>
                  </p:nvPicPr>
                  <p:blipFill>
                    <a:blip r:embed="rId3"/>
                    <a:stretch>
                      <a:fillRect/>
                    </a:stretch>
                  </p:blipFill>
                  <p:spPr>
                    <a:xfrm>
                      <a:off x="1316238" y="4507832"/>
                      <a:ext cx="892935" cy="1188720"/>
                    </a:xfrm>
                    <a:prstGeom prst="rect">
                      <a:avLst/>
                    </a:prstGeom>
                    <a:effectLst>
                      <a:outerShdw blurRad="50800" dist="38100" dir="2700000" algn="tl" rotWithShape="0">
                        <a:prstClr val="black">
                          <a:alpha val="40000"/>
                        </a:prstClr>
                      </a:outerShdw>
                    </a:effectLst>
                  </p:spPr>
                </p:pic>
                <p:pic>
                  <p:nvPicPr>
                    <p:cNvPr id="79" name="Picture 78">
                      <a:extLst>
                        <a:ext uri="{FF2B5EF4-FFF2-40B4-BE49-F238E27FC236}">
                          <a16:creationId xmlns:a16="http://schemas.microsoft.com/office/drawing/2014/main" id="{9A0341D1-34B6-364F-A8E4-96E68FBA5402}"/>
                        </a:ext>
                      </a:extLst>
                    </p:cNvPr>
                    <p:cNvPicPr>
                      <a:picLocks noChangeAspect="1"/>
                    </p:cNvPicPr>
                    <p:nvPr/>
                  </p:nvPicPr>
                  <p:blipFill>
                    <a:blip r:embed="rId4"/>
                    <a:stretch>
                      <a:fillRect/>
                    </a:stretch>
                  </p:blipFill>
                  <p:spPr>
                    <a:xfrm>
                      <a:off x="183809" y="3606078"/>
                      <a:ext cx="849086" cy="1188720"/>
                    </a:xfrm>
                    <a:prstGeom prst="rect">
                      <a:avLst/>
                    </a:prstGeom>
                    <a:effectLst>
                      <a:outerShdw blurRad="50800" dist="38100" dir="2700000" algn="tl" rotWithShape="0">
                        <a:prstClr val="black">
                          <a:alpha val="40000"/>
                        </a:prstClr>
                      </a:outerShdw>
                    </a:effectLst>
                  </p:spPr>
                </p:pic>
                <p:grpSp>
                  <p:nvGrpSpPr>
                    <p:cNvPr id="80" name="Group 79">
                      <a:extLst>
                        <a:ext uri="{FF2B5EF4-FFF2-40B4-BE49-F238E27FC236}">
                          <a16:creationId xmlns:a16="http://schemas.microsoft.com/office/drawing/2014/main" id="{5E2E565B-E70C-A547-8B62-AE9035C60951}"/>
                        </a:ext>
                      </a:extLst>
                    </p:cNvPr>
                    <p:cNvGrpSpPr/>
                    <p:nvPr/>
                  </p:nvGrpSpPr>
                  <p:grpSpPr>
                    <a:xfrm>
                      <a:off x="1212736" y="2603713"/>
                      <a:ext cx="1790760" cy="1481444"/>
                      <a:chOff x="1212736" y="2592562"/>
                      <a:chExt cx="1790760" cy="1481444"/>
                    </a:xfrm>
                  </p:grpSpPr>
                  <p:pic>
                    <p:nvPicPr>
                      <p:cNvPr id="81" name="Picture 80">
                        <a:extLst>
                          <a:ext uri="{FF2B5EF4-FFF2-40B4-BE49-F238E27FC236}">
                            <a16:creationId xmlns:a16="http://schemas.microsoft.com/office/drawing/2014/main" id="{1EB77CB0-2516-F44C-BAF9-3A54C37CA22A}"/>
                          </a:ext>
                        </a:extLst>
                      </p:cNvPr>
                      <p:cNvPicPr>
                        <a:picLocks noChangeAspect="1"/>
                      </p:cNvPicPr>
                      <p:nvPr/>
                    </p:nvPicPr>
                    <p:blipFill rotWithShape="1">
                      <a:blip r:embed="rId5"/>
                      <a:srcRect t="8202"/>
                      <a:stretch/>
                    </p:blipFill>
                    <p:spPr>
                      <a:xfrm>
                        <a:off x="1316238" y="2592562"/>
                        <a:ext cx="863287" cy="1188720"/>
                      </a:xfrm>
                      <a:prstGeom prst="rect">
                        <a:avLst/>
                      </a:prstGeom>
                      <a:effectLst>
                        <a:outerShdw blurRad="50800" dist="38100" dir="2700000" algn="tl" rotWithShape="0">
                          <a:prstClr val="black">
                            <a:alpha val="40000"/>
                          </a:prstClr>
                        </a:outerShdw>
                      </a:effectLst>
                    </p:spPr>
                  </p:pic>
                  <p:sp>
                    <p:nvSpPr>
                      <p:cNvPr id="82" name="TextBox 81">
                        <a:extLst>
                          <a:ext uri="{FF2B5EF4-FFF2-40B4-BE49-F238E27FC236}">
                            <a16:creationId xmlns:a16="http://schemas.microsoft.com/office/drawing/2014/main" id="{7A0F0B89-39B7-6941-A439-22A7B090ADA3}"/>
                          </a:ext>
                        </a:extLst>
                      </p:cNvPr>
                      <p:cNvSpPr txBox="1"/>
                      <p:nvPr/>
                    </p:nvSpPr>
                    <p:spPr>
                      <a:xfrm>
                        <a:off x="1212736" y="3797007"/>
                        <a:ext cx="1790760" cy="276999"/>
                      </a:xfrm>
                      <a:prstGeom prst="rect">
                        <a:avLst/>
                      </a:prstGeom>
                      <a:noFill/>
                    </p:spPr>
                    <p:txBody>
                      <a:bodyPr wrap="square" rtlCol="0">
                        <a:spAutoFit/>
                      </a:bodyPr>
                      <a:lstStyle/>
                      <a:p>
                        <a:r>
                          <a:rPr lang="en-US" sz="1200" dirty="0"/>
                          <a:t>Lisa Wolfe, MD</a:t>
                        </a:r>
                      </a:p>
                    </p:txBody>
                  </p:sp>
                </p:grpSp>
              </p:grpSp>
            </p:grpSp>
          </p:grpSp>
        </p:grpSp>
        <p:sp>
          <p:nvSpPr>
            <p:cNvPr id="71" name="TextBox 70">
              <a:extLst>
                <a:ext uri="{FF2B5EF4-FFF2-40B4-BE49-F238E27FC236}">
                  <a16:creationId xmlns:a16="http://schemas.microsoft.com/office/drawing/2014/main" id="{52820A77-D66D-1C4A-9E61-62E2817549D4}"/>
                </a:ext>
              </a:extLst>
            </p:cNvPr>
            <p:cNvSpPr txBox="1"/>
            <p:nvPr/>
          </p:nvSpPr>
          <p:spPr>
            <a:xfrm>
              <a:off x="1057578" y="5759464"/>
              <a:ext cx="1790760" cy="276999"/>
            </a:xfrm>
            <a:prstGeom prst="rect">
              <a:avLst/>
            </a:prstGeom>
            <a:noFill/>
          </p:spPr>
          <p:txBody>
            <a:bodyPr wrap="square" rtlCol="0">
              <a:spAutoFit/>
            </a:bodyPr>
            <a:lstStyle/>
            <a:p>
              <a:r>
                <a:rPr lang="en-US" sz="1200" dirty="0"/>
                <a:t>Phyllis Zee, MD, PhD</a:t>
              </a:r>
            </a:p>
          </p:txBody>
        </p:sp>
      </p:grpSp>
      <p:pic>
        <p:nvPicPr>
          <p:cNvPr id="100" name="Picture 99">
            <a:extLst>
              <a:ext uri="{FF2B5EF4-FFF2-40B4-BE49-F238E27FC236}">
                <a16:creationId xmlns:a16="http://schemas.microsoft.com/office/drawing/2014/main" id="{CBF0BDAB-F4A6-5E4E-91F9-CAA946883F06}"/>
              </a:ext>
            </a:extLst>
          </p:cNvPr>
          <p:cNvPicPr>
            <a:picLocks noChangeAspect="1"/>
          </p:cNvPicPr>
          <p:nvPr/>
        </p:nvPicPr>
        <p:blipFill>
          <a:blip r:embed="rId6"/>
          <a:stretch>
            <a:fillRect/>
          </a:stretch>
        </p:blipFill>
        <p:spPr>
          <a:xfrm>
            <a:off x="3907667" y="4993528"/>
            <a:ext cx="543925" cy="704850"/>
          </a:xfrm>
          <a:prstGeom prst="rect">
            <a:avLst/>
          </a:prstGeom>
        </p:spPr>
      </p:pic>
      <p:pic>
        <p:nvPicPr>
          <p:cNvPr id="101" name="Picture 100">
            <a:extLst>
              <a:ext uri="{FF2B5EF4-FFF2-40B4-BE49-F238E27FC236}">
                <a16:creationId xmlns:a16="http://schemas.microsoft.com/office/drawing/2014/main" id="{D746A3B5-0CE9-E444-BD13-FC35F2357BD0}"/>
              </a:ext>
            </a:extLst>
          </p:cNvPr>
          <p:cNvPicPr>
            <a:picLocks noChangeAspect="1"/>
          </p:cNvPicPr>
          <p:nvPr/>
        </p:nvPicPr>
        <p:blipFill>
          <a:blip r:embed="rId7"/>
          <a:stretch>
            <a:fillRect/>
          </a:stretch>
        </p:blipFill>
        <p:spPr>
          <a:xfrm>
            <a:off x="3968609" y="4343735"/>
            <a:ext cx="1507273" cy="430649"/>
          </a:xfrm>
          <a:prstGeom prst="rect">
            <a:avLst/>
          </a:prstGeom>
        </p:spPr>
      </p:pic>
      <p:pic>
        <p:nvPicPr>
          <p:cNvPr id="102" name="Picture 101">
            <a:extLst>
              <a:ext uri="{FF2B5EF4-FFF2-40B4-BE49-F238E27FC236}">
                <a16:creationId xmlns:a16="http://schemas.microsoft.com/office/drawing/2014/main" id="{B4E1E2DB-6DFB-7341-A96A-1AFDD7B7AFD6}"/>
              </a:ext>
            </a:extLst>
          </p:cNvPr>
          <p:cNvPicPr>
            <a:picLocks noChangeAspect="1"/>
          </p:cNvPicPr>
          <p:nvPr/>
        </p:nvPicPr>
        <p:blipFill>
          <a:blip r:embed="rId8"/>
          <a:stretch>
            <a:fillRect/>
          </a:stretch>
        </p:blipFill>
        <p:spPr>
          <a:xfrm>
            <a:off x="3914227" y="3241787"/>
            <a:ext cx="1459089" cy="438747"/>
          </a:xfrm>
          <a:prstGeom prst="rect">
            <a:avLst/>
          </a:prstGeom>
          <a:ln>
            <a:solidFill>
              <a:schemeClr val="bg1">
                <a:lumMod val="50000"/>
              </a:schemeClr>
            </a:solidFill>
          </a:ln>
        </p:spPr>
      </p:pic>
      <p:pic>
        <p:nvPicPr>
          <p:cNvPr id="103" name="Picture 102">
            <a:extLst>
              <a:ext uri="{FF2B5EF4-FFF2-40B4-BE49-F238E27FC236}">
                <a16:creationId xmlns:a16="http://schemas.microsoft.com/office/drawing/2014/main" id="{BABEC7FB-B438-C44F-9675-3FAFD13A14F0}"/>
              </a:ext>
            </a:extLst>
          </p:cNvPr>
          <p:cNvPicPr>
            <a:picLocks noChangeAspect="1"/>
          </p:cNvPicPr>
          <p:nvPr/>
        </p:nvPicPr>
        <p:blipFill rotWithShape="1">
          <a:blip r:embed="rId9"/>
          <a:srcRect l="48678" r="3799"/>
          <a:stretch/>
        </p:blipFill>
        <p:spPr>
          <a:xfrm>
            <a:off x="3914227" y="2091835"/>
            <a:ext cx="738473" cy="731819"/>
          </a:xfrm>
          <a:prstGeom prst="rect">
            <a:avLst/>
          </a:prstGeom>
        </p:spPr>
      </p:pic>
      <p:sp>
        <p:nvSpPr>
          <p:cNvPr id="104" name="Rectangle 103">
            <a:extLst>
              <a:ext uri="{FF2B5EF4-FFF2-40B4-BE49-F238E27FC236}">
                <a16:creationId xmlns:a16="http://schemas.microsoft.com/office/drawing/2014/main" id="{080FD556-4DB4-194C-BC0D-AC9B138D2E5C}"/>
              </a:ext>
            </a:extLst>
          </p:cNvPr>
          <p:cNvSpPr/>
          <p:nvPr/>
        </p:nvSpPr>
        <p:spPr>
          <a:xfrm>
            <a:off x="-39911" y="6520235"/>
            <a:ext cx="9367363" cy="542469"/>
          </a:xfrm>
          <a:prstGeom prst="rect">
            <a:avLst/>
          </a:prstGeom>
          <a:solidFill>
            <a:srgbClr val="514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TextBox 105">
            <a:extLst>
              <a:ext uri="{FF2B5EF4-FFF2-40B4-BE49-F238E27FC236}">
                <a16:creationId xmlns:a16="http://schemas.microsoft.com/office/drawing/2014/main" id="{D67A679F-A7FE-F943-B8DB-6360D6F86326}"/>
              </a:ext>
            </a:extLst>
          </p:cNvPr>
          <p:cNvSpPr txBox="1"/>
          <p:nvPr/>
        </p:nvSpPr>
        <p:spPr>
          <a:xfrm>
            <a:off x="-39911" y="463901"/>
            <a:ext cx="5600547" cy="769441"/>
          </a:xfrm>
          <a:prstGeom prst="rect">
            <a:avLst/>
          </a:prstGeom>
          <a:noFill/>
        </p:spPr>
        <p:txBody>
          <a:bodyPr wrap="square" rtlCol="0">
            <a:spAutoFit/>
          </a:bodyPr>
          <a:lstStyle/>
          <a:p>
            <a:r>
              <a:rPr lang="en-US" sz="4400" b="1" dirty="0">
                <a:solidFill>
                  <a:schemeClr val="bg1"/>
                </a:solidFill>
                <a:latin typeface="Candara" panose="020E0502030303020204" pitchFamily="34" charset="0"/>
              </a:rPr>
              <a:t>TIMELINE</a:t>
            </a:r>
          </a:p>
        </p:txBody>
      </p:sp>
    </p:spTree>
    <p:extLst>
      <p:ext uri="{BB962C8B-B14F-4D97-AF65-F5344CB8AC3E}">
        <p14:creationId xmlns:p14="http://schemas.microsoft.com/office/powerpoint/2010/main" val="3018084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E93048-2020-2E4D-9074-0F5B3C174C48}"/>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080786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1A950A-EC0F-504F-A78E-28F412FEE837}"/>
              </a:ext>
            </a:extLst>
          </p:cNvPr>
          <p:cNvPicPr>
            <a:picLocks noChangeAspect="1"/>
          </p:cNvPicPr>
          <p:nvPr/>
        </p:nvPicPr>
        <p:blipFill>
          <a:blip r:embed="rId2"/>
          <a:stretch>
            <a:fillRect/>
          </a:stretch>
        </p:blipFill>
        <p:spPr>
          <a:xfrm>
            <a:off x="0" y="0"/>
            <a:ext cx="9144000" cy="6858000"/>
          </a:xfrm>
          <a:prstGeom prst="rect">
            <a:avLst/>
          </a:prstGeom>
        </p:spPr>
      </p:pic>
      <p:sp>
        <p:nvSpPr>
          <p:cNvPr id="4" name="Rectangle 3">
            <a:extLst>
              <a:ext uri="{FF2B5EF4-FFF2-40B4-BE49-F238E27FC236}">
                <a16:creationId xmlns:a16="http://schemas.microsoft.com/office/drawing/2014/main" id="{C91F797A-A14E-B444-AEAE-0D83F85F3A92}"/>
              </a:ext>
            </a:extLst>
          </p:cNvPr>
          <p:cNvSpPr/>
          <p:nvPr/>
        </p:nvSpPr>
        <p:spPr>
          <a:xfrm>
            <a:off x="4344129" y="5457597"/>
            <a:ext cx="2579104" cy="307777"/>
          </a:xfrm>
          <a:prstGeom prst="rect">
            <a:avLst/>
          </a:prstGeom>
        </p:spPr>
        <p:txBody>
          <a:bodyPr wrap="none">
            <a:spAutoFit/>
          </a:bodyPr>
          <a:lstStyle/>
          <a:p>
            <a:r>
              <a:rPr lang="en-US" sz="1400" dirty="0">
                <a:solidFill>
                  <a:schemeClr val="tx1">
                    <a:lumMod val="50000"/>
                  </a:schemeClr>
                </a:solidFill>
                <a:cs typeface="Arial Narrow" panose="020B0604020202020204" pitchFamily="34" charset="0"/>
                <a:hlinkClick r:id="rId3"/>
              </a:rPr>
              <a:t>https://ctsa.ncats.nih.gov/cd2h/</a:t>
            </a:r>
            <a:r>
              <a:rPr lang="en-US" sz="1400" dirty="0">
                <a:solidFill>
                  <a:schemeClr val="tx1">
                    <a:lumMod val="50000"/>
                  </a:schemeClr>
                </a:solidFill>
                <a:cs typeface="Arial Narrow" panose="020B0604020202020204" pitchFamily="34" charset="0"/>
              </a:rPr>
              <a:t> </a:t>
            </a:r>
            <a:endParaRPr lang="en-US" sz="1400" dirty="0"/>
          </a:p>
        </p:txBody>
      </p:sp>
    </p:spTree>
    <p:extLst>
      <p:ext uri="{BB962C8B-B14F-4D97-AF65-F5344CB8AC3E}">
        <p14:creationId xmlns:p14="http://schemas.microsoft.com/office/powerpoint/2010/main" val="2037203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0B6453-B55B-9A40-8618-F3B894B8C99B}"/>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043447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82B8F-B069-A54E-B3BB-E6CC3D48DC0D}"/>
              </a:ext>
            </a:extLst>
          </p:cNvPr>
          <p:cNvPicPr>
            <a:picLocks noChangeAspect="1"/>
          </p:cNvPicPr>
          <p:nvPr/>
        </p:nvPicPr>
        <p:blipFill>
          <a:blip r:embed="rId2"/>
          <a:stretch>
            <a:fillRect/>
          </a:stretch>
        </p:blipFill>
        <p:spPr>
          <a:xfrm>
            <a:off x="0" y="0"/>
            <a:ext cx="9144000" cy="6858000"/>
          </a:xfrm>
          <a:prstGeom prst="rect">
            <a:avLst/>
          </a:prstGeom>
        </p:spPr>
      </p:pic>
      <p:sp>
        <p:nvSpPr>
          <p:cNvPr id="7" name="Rectangle 6">
            <a:extLst>
              <a:ext uri="{FF2B5EF4-FFF2-40B4-BE49-F238E27FC236}">
                <a16:creationId xmlns:a16="http://schemas.microsoft.com/office/drawing/2014/main" id="{A30E38FF-6354-8347-A715-CCF317510E56}"/>
              </a:ext>
            </a:extLst>
          </p:cNvPr>
          <p:cNvSpPr/>
          <p:nvPr/>
        </p:nvSpPr>
        <p:spPr>
          <a:xfrm>
            <a:off x="1683328" y="3746792"/>
            <a:ext cx="6338455" cy="2031325"/>
          </a:xfrm>
          <a:prstGeom prst="rect">
            <a:avLst/>
          </a:prstGeom>
        </p:spPr>
        <p:txBody>
          <a:bodyPr wrap="square">
            <a:spAutoFit/>
          </a:bodyPr>
          <a:lstStyle/>
          <a:p>
            <a:r>
              <a:rPr lang="en-US" dirty="0">
                <a:solidFill>
                  <a:srgbClr val="B8B8D8"/>
                </a:solidFill>
                <a:latin typeface="Candara" panose="020E0502030303020204" pitchFamily="34" charset="0"/>
              </a:rPr>
              <a:t>Acknowledgements: </a:t>
            </a:r>
          </a:p>
          <a:p>
            <a:r>
              <a:rPr lang="en-US" dirty="0">
                <a:solidFill>
                  <a:srgbClr val="B8B8D8"/>
                </a:solidFill>
                <a:latin typeface="Candara" panose="020E0502030303020204" pitchFamily="34" charset="0"/>
              </a:rPr>
              <a:t>Kristi Holmes and the team at </a:t>
            </a:r>
            <a:r>
              <a:rPr lang="en-US" dirty="0" err="1">
                <a:solidFill>
                  <a:srgbClr val="B8B8D8"/>
                </a:solidFill>
                <a:latin typeface="Candara" panose="020E0502030303020204" pitchFamily="34" charset="0"/>
              </a:rPr>
              <a:t>Galter</a:t>
            </a:r>
            <a:r>
              <a:rPr lang="en-US" dirty="0">
                <a:solidFill>
                  <a:srgbClr val="B8B8D8"/>
                </a:solidFill>
                <a:latin typeface="Candara" panose="020E0502030303020204" pitchFamily="34" charset="0"/>
              </a:rPr>
              <a:t> Health Sciences Library, Northwestern University</a:t>
            </a:r>
          </a:p>
          <a:p>
            <a:r>
              <a:rPr lang="en-US" dirty="0">
                <a:solidFill>
                  <a:srgbClr val="B8B8D8"/>
                </a:solidFill>
                <a:latin typeface="Candara" panose="020E0502030303020204" pitchFamily="34" charset="0"/>
              </a:rPr>
              <a:t>Cathy </a:t>
            </a:r>
            <a:r>
              <a:rPr lang="en-US" dirty="0" err="1">
                <a:solidFill>
                  <a:srgbClr val="B8B8D8"/>
                </a:solidFill>
                <a:latin typeface="Candara" panose="020E0502030303020204" pitchFamily="34" charset="0"/>
              </a:rPr>
              <a:t>Sarli</a:t>
            </a:r>
            <a:r>
              <a:rPr lang="en-US" dirty="0">
                <a:solidFill>
                  <a:srgbClr val="B8B8D8"/>
                </a:solidFill>
                <a:latin typeface="Candara" panose="020E0502030303020204" pitchFamily="34" charset="0"/>
              </a:rPr>
              <a:t> and the team at Becker Medical Library, </a:t>
            </a:r>
          </a:p>
          <a:p>
            <a:r>
              <a:rPr lang="en-US" dirty="0">
                <a:solidFill>
                  <a:srgbClr val="B8B8D8"/>
                </a:solidFill>
                <a:latin typeface="Candara" panose="020E0502030303020204" pitchFamily="34" charset="0"/>
              </a:rPr>
              <a:t>Washington University in St. Louis </a:t>
            </a:r>
          </a:p>
          <a:p>
            <a:endParaRPr lang="en-US" dirty="0">
              <a:solidFill>
                <a:srgbClr val="B8B8D8"/>
              </a:solidFill>
              <a:latin typeface="Candara" panose="020E0502030303020204" pitchFamily="34" charset="0"/>
            </a:endParaRPr>
          </a:p>
          <a:p>
            <a:r>
              <a:rPr lang="en-US" dirty="0">
                <a:solidFill>
                  <a:srgbClr val="B8B8D8"/>
                </a:solidFill>
                <a:latin typeface="Candara" panose="020E0502030303020204" pitchFamily="34" charset="0"/>
              </a:rPr>
              <a:t>Slides: http://</a:t>
            </a:r>
            <a:r>
              <a:rPr lang="en-US" dirty="0" err="1">
                <a:solidFill>
                  <a:srgbClr val="B8B8D8"/>
                </a:solidFill>
                <a:latin typeface="Candara" panose="020E0502030303020204" pitchFamily="34" charset="0"/>
              </a:rPr>
              <a:t>bit.ly</a:t>
            </a:r>
            <a:r>
              <a:rPr lang="en-US">
                <a:solidFill>
                  <a:srgbClr val="B8B8D8"/>
                </a:solidFill>
                <a:latin typeface="Candara" panose="020E0502030303020204" pitchFamily="34" charset="0"/>
              </a:rPr>
              <a:t>/5amSmith</a:t>
            </a:r>
            <a:endParaRPr lang="en-US" dirty="0">
              <a:solidFill>
                <a:srgbClr val="B8B8D8"/>
              </a:solidFill>
              <a:latin typeface="Candara" panose="020E0502030303020204" pitchFamily="34" charset="0"/>
            </a:endParaRPr>
          </a:p>
        </p:txBody>
      </p:sp>
    </p:spTree>
    <p:extLst>
      <p:ext uri="{BB962C8B-B14F-4D97-AF65-F5344CB8AC3E}">
        <p14:creationId xmlns:p14="http://schemas.microsoft.com/office/powerpoint/2010/main" val="37992217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307</TotalTime>
  <Words>417</Words>
  <Application>Microsoft Macintosh PowerPoint</Application>
  <PresentationFormat>On-screen Show (4:3)</PresentationFormat>
  <Paragraphs>41</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Narrow</vt:lpstr>
      <vt:lpstr>Calibri</vt:lpstr>
      <vt:lpstr>Calibri Light</vt:lpstr>
      <vt:lpstr>Candara</vt:lpstr>
      <vt:lpstr>Krungthep</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23</cp:revision>
  <dcterms:created xsi:type="dcterms:W3CDTF">2018-09-12T18:07:13Z</dcterms:created>
  <dcterms:modified xsi:type="dcterms:W3CDTF">2018-09-17T17:35:46Z</dcterms:modified>
</cp:coreProperties>
</file>