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3" r:id="rId2"/>
    <p:sldId id="272" r:id="rId3"/>
    <p:sldId id="274" r:id="rId4"/>
    <p:sldId id="276" r:id="rId5"/>
    <p:sldId id="278" r:id="rId6"/>
    <p:sldId id="280" r:id="rId7"/>
    <p:sldId id="283" r:id="rId8"/>
    <p:sldId id="284" r:id="rId9"/>
    <p:sldId id="285" r:id="rId10"/>
    <p:sldId id="282" r:id="rId11"/>
    <p:sldId id="287" r:id="rId12"/>
    <p:sldId id="288" r:id="rId13"/>
    <p:sldId id="286" r:id="rId14"/>
    <p:sldId id="290" r:id="rId15"/>
    <p:sldId id="297" r:id="rId16"/>
    <p:sldId id="291" r:id="rId17"/>
    <p:sldId id="292" r:id="rId18"/>
    <p:sldId id="298" r:id="rId19"/>
    <p:sldId id="299" r:id="rId20"/>
    <p:sldId id="301" r:id="rId21"/>
    <p:sldId id="307" r:id="rId22"/>
    <p:sldId id="302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4">
          <p15:clr>
            <a:srgbClr val="A4A3A4"/>
          </p15:clr>
        </p15:guide>
        <p15:guide id="2" orient="horz" pos="932">
          <p15:clr>
            <a:srgbClr val="A4A3A4"/>
          </p15:clr>
        </p15:guide>
        <p15:guide id="3" orient="horz" pos="484">
          <p15:clr>
            <a:srgbClr val="A4A3A4"/>
          </p15:clr>
        </p15:guide>
        <p15:guide id="4" orient="horz" pos="198">
          <p15:clr>
            <a:srgbClr val="A4A3A4"/>
          </p15:clr>
        </p15:guide>
        <p15:guide id="5" orient="horz" pos="3053">
          <p15:clr>
            <a:srgbClr val="A4A3A4"/>
          </p15:clr>
        </p15:guide>
        <p15:guide id="6" orient="horz" pos="1792">
          <p15:clr>
            <a:srgbClr val="A4A3A4"/>
          </p15:clr>
        </p15:guide>
        <p15:guide id="7" orient="horz" pos="3139">
          <p15:clr>
            <a:srgbClr val="A4A3A4"/>
          </p15:clr>
        </p15:guide>
        <p15:guide id="8" pos="2956">
          <p15:clr>
            <a:srgbClr val="A4A3A4"/>
          </p15:clr>
        </p15:guide>
        <p15:guide id="9" pos="5215">
          <p15:clr>
            <a:srgbClr val="A4A3A4"/>
          </p15:clr>
        </p15:guide>
        <p15:guide id="10" pos="1793">
          <p15:clr>
            <a:srgbClr val="A4A3A4"/>
          </p15:clr>
        </p15:guide>
        <p15:guide id="11" pos="2848">
          <p15:clr>
            <a:srgbClr val="A4A3A4"/>
          </p15:clr>
        </p15:guide>
        <p15:guide id="12" pos="3064">
          <p15:clr>
            <a:srgbClr val="A4A3A4"/>
          </p15:clr>
        </p15:guide>
        <p15:guide id="13" pos="2172">
          <p15:clr>
            <a:srgbClr val="A4A3A4"/>
          </p15:clr>
        </p15:guide>
        <p15:guide id="14" pos="697">
          <p15:clr>
            <a:srgbClr val="A4A3A4"/>
          </p15:clr>
        </p15:guide>
        <p15:guide id="15" pos="4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514689"/>
    <a:srgbClr val="51468B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8" autoAdjust="0"/>
    <p:restoredTop sz="72695" autoAdjust="0"/>
  </p:normalViewPr>
  <p:slideViewPr>
    <p:cSldViewPr snapToGrid="0" showGuides="1">
      <p:cViewPr varScale="1">
        <p:scale>
          <a:sx n="98" d="100"/>
          <a:sy n="98" d="100"/>
        </p:scale>
        <p:origin x="600" y="84"/>
      </p:cViewPr>
      <p:guideLst>
        <p:guide orient="horz" pos="2974"/>
        <p:guide orient="horz" pos="932"/>
        <p:guide orient="horz" pos="484"/>
        <p:guide orient="horz" pos="198"/>
        <p:guide orient="horz" pos="3053"/>
        <p:guide orient="horz" pos="1792"/>
        <p:guide orient="horz" pos="3139"/>
        <p:guide pos="2956"/>
        <p:guide pos="5215"/>
        <p:guide pos="1793"/>
        <p:guide pos="2848"/>
        <p:guide pos="3064"/>
        <p:guide pos="2172"/>
        <p:guide pos="697"/>
        <p:guide pos="40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73D619-4283-4569-8006-BD912CC12A9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039815-DCE6-4938-8870-82085CBCED10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Put the relationship before the mentorship</a:t>
          </a:r>
          <a:endParaRPr lang="en-US" dirty="0"/>
        </a:p>
      </dgm:t>
    </dgm:pt>
    <dgm:pt modelId="{FFEC8E7F-DFF7-4E70-BE5C-704DC3C457B8}" type="parTrans" cxnId="{23927A2E-4F01-4069-9F9E-26A81110CC2E}">
      <dgm:prSet/>
      <dgm:spPr/>
      <dgm:t>
        <a:bodyPr/>
        <a:lstStyle/>
        <a:p>
          <a:endParaRPr lang="en-US"/>
        </a:p>
      </dgm:t>
    </dgm:pt>
    <dgm:pt modelId="{662E4370-C805-4042-9E69-1630EF2F90C6}" type="sibTrans" cxnId="{23927A2E-4F01-4069-9F9E-26A81110CC2E}">
      <dgm:prSet/>
      <dgm:spPr/>
      <dgm:t>
        <a:bodyPr/>
        <a:lstStyle/>
        <a:p>
          <a:endParaRPr lang="en-US"/>
        </a:p>
      </dgm:t>
    </dgm:pt>
    <dgm:pt modelId="{9ED7F23B-72D1-497A-BCEE-6F7F273EE3B2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Focus on character rather than competency. </a:t>
          </a:r>
          <a:endParaRPr lang="en-US" dirty="0"/>
        </a:p>
      </dgm:t>
    </dgm:pt>
    <dgm:pt modelId="{2EF6F51A-7C79-488C-9B19-385E966D54CA}" type="parTrans" cxnId="{858D0C1F-FF47-4A1C-BD86-34672876BE6C}">
      <dgm:prSet/>
      <dgm:spPr/>
      <dgm:t>
        <a:bodyPr/>
        <a:lstStyle/>
        <a:p>
          <a:endParaRPr lang="en-US"/>
        </a:p>
      </dgm:t>
    </dgm:pt>
    <dgm:pt modelId="{42B981EB-629F-4972-9E98-571DB1F88E7A}" type="sibTrans" cxnId="{858D0C1F-FF47-4A1C-BD86-34672876BE6C}">
      <dgm:prSet/>
      <dgm:spPr/>
      <dgm:t>
        <a:bodyPr/>
        <a:lstStyle/>
        <a:p>
          <a:endParaRPr lang="en-US"/>
        </a:p>
      </dgm:t>
    </dgm:pt>
    <dgm:pt modelId="{ED92F5EA-5BBE-4037-B4F9-9848D0B42419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Shout loudly with your optimism, and keep quiet with your cynicism.</a:t>
          </a:r>
        </a:p>
      </dgm:t>
    </dgm:pt>
    <dgm:pt modelId="{F40198B5-A9EE-4CBA-A918-19D2EC516994}" type="parTrans" cxnId="{6B6E59D4-F95C-4D76-B456-1D18F4FCF15D}">
      <dgm:prSet/>
      <dgm:spPr/>
      <dgm:t>
        <a:bodyPr/>
        <a:lstStyle/>
        <a:p>
          <a:endParaRPr lang="en-US"/>
        </a:p>
      </dgm:t>
    </dgm:pt>
    <dgm:pt modelId="{663223B1-E5C1-4D49-BC35-7148736A0661}" type="sibTrans" cxnId="{6B6E59D4-F95C-4D76-B456-1D18F4FCF15D}">
      <dgm:prSet/>
      <dgm:spPr/>
      <dgm:t>
        <a:bodyPr/>
        <a:lstStyle/>
        <a:p>
          <a:endParaRPr lang="en-US"/>
        </a:p>
      </dgm:t>
    </dgm:pt>
    <dgm:pt modelId="{87A85F07-FE6B-4D67-8B85-78D89E8DE215}">
      <dgm:prSet phldrT="[Text]"/>
      <dgm:spPr/>
      <dgm:t>
        <a:bodyPr/>
        <a:lstStyle/>
        <a:p>
          <a:r>
            <a:rPr lang="en-US" smtClean="0">
              <a:solidFill>
                <a:schemeClr val="bg1"/>
              </a:solidFill>
            </a:rPr>
            <a:t>Be more loyal to your mentee than you are to your company.</a:t>
          </a:r>
          <a:endParaRPr lang="en-US" dirty="0" smtClean="0">
            <a:solidFill>
              <a:schemeClr val="bg1"/>
            </a:solidFill>
          </a:endParaRPr>
        </a:p>
      </dgm:t>
    </dgm:pt>
    <dgm:pt modelId="{FFB9FBED-88FD-4413-A6A4-CEADDF90269D}" type="parTrans" cxnId="{1E2F3068-9B92-438C-84F7-883FC3580B5A}">
      <dgm:prSet/>
      <dgm:spPr/>
      <dgm:t>
        <a:bodyPr/>
        <a:lstStyle/>
        <a:p>
          <a:endParaRPr lang="en-US"/>
        </a:p>
      </dgm:t>
    </dgm:pt>
    <dgm:pt modelId="{8F7FEE13-70F3-48FA-8A92-013451ACE343}" type="sibTrans" cxnId="{1E2F3068-9B92-438C-84F7-883FC3580B5A}">
      <dgm:prSet/>
      <dgm:spPr/>
      <dgm:t>
        <a:bodyPr/>
        <a:lstStyle/>
        <a:p>
          <a:endParaRPr lang="en-US"/>
        </a:p>
      </dgm:t>
    </dgm:pt>
    <dgm:pt modelId="{7B5FE903-5CF5-40B5-8067-03363881D2C8}" type="pres">
      <dgm:prSet presAssocID="{5173D619-4283-4569-8006-BD912CC12A9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F4C58D3-5B78-4573-BE00-7C988E7338DF}" type="pres">
      <dgm:prSet presAssocID="{5173D619-4283-4569-8006-BD912CC12A98}" presName="Name1" presStyleCnt="0"/>
      <dgm:spPr/>
    </dgm:pt>
    <dgm:pt modelId="{C258F2BB-10A7-4AFA-8D79-263538284A7D}" type="pres">
      <dgm:prSet presAssocID="{5173D619-4283-4569-8006-BD912CC12A98}" presName="cycle" presStyleCnt="0"/>
      <dgm:spPr/>
    </dgm:pt>
    <dgm:pt modelId="{74723DB4-A720-4E34-983A-63137E5809B1}" type="pres">
      <dgm:prSet presAssocID="{5173D619-4283-4569-8006-BD912CC12A98}" presName="srcNode" presStyleLbl="node1" presStyleIdx="0" presStyleCnt="4"/>
      <dgm:spPr/>
    </dgm:pt>
    <dgm:pt modelId="{C9A0703A-A9C0-45DB-B882-F97F298D6370}" type="pres">
      <dgm:prSet presAssocID="{5173D619-4283-4569-8006-BD912CC12A98}" presName="conn" presStyleLbl="parChTrans1D2" presStyleIdx="0" presStyleCnt="1"/>
      <dgm:spPr/>
      <dgm:t>
        <a:bodyPr/>
        <a:lstStyle/>
        <a:p>
          <a:endParaRPr lang="en-US"/>
        </a:p>
      </dgm:t>
    </dgm:pt>
    <dgm:pt modelId="{BB96BCC1-21D0-402D-AADD-04EFAA6E12B3}" type="pres">
      <dgm:prSet presAssocID="{5173D619-4283-4569-8006-BD912CC12A98}" presName="extraNode" presStyleLbl="node1" presStyleIdx="0" presStyleCnt="4"/>
      <dgm:spPr/>
    </dgm:pt>
    <dgm:pt modelId="{69BA808E-CE1D-4DCC-917E-4FA55E301A44}" type="pres">
      <dgm:prSet presAssocID="{5173D619-4283-4569-8006-BD912CC12A98}" presName="dstNode" presStyleLbl="node1" presStyleIdx="0" presStyleCnt="4"/>
      <dgm:spPr/>
    </dgm:pt>
    <dgm:pt modelId="{47E76632-ADE2-4E84-B3E0-23FA4FFE770A}" type="pres">
      <dgm:prSet presAssocID="{5B039815-DCE6-4938-8870-82085CBCED10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A76AC9-1F9C-4C55-8420-4D8E2F204606}" type="pres">
      <dgm:prSet presAssocID="{5B039815-DCE6-4938-8870-82085CBCED10}" presName="accent_1" presStyleCnt="0"/>
      <dgm:spPr/>
    </dgm:pt>
    <dgm:pt modelId="{FA00A862-882B-4298-989E-B23BDACB7783}" type="pres">
      <dgm:prSet presAssocID="{5B039815-DCE6-4938-8870-82085CBCED10}" presName="accentRepeatNode" presStyleLbl="solidFgAcc1" presStyleIdx="0" presStyleCnt="4"/>
      <dgm:spPr/>
    </dgm:pt>
    <dgm:pt modelId="{4CC86448-1B1C-455B-89B2-0142DF3F1820}" type="pres">
      <dgm:prSet presAssocID="{9ED7F23B-72D1-497A-BCEE-6F7F273EE3B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33096A-A4BA-4C27-8BF8-29996C618DBF}" type="pres">
      <dgm:prSet presAssocID="{9ED7F23B-72D1-497A-BCEE-6F7F273EE3B2}" presName="accent_2" presStyleCnt="0"/>
      <dgm:spPr/>
    </dgm:pt>
    <dgm:pt modelId="{E25540A1-1B9B-45E0-B637-312C311E4E6D}" type="pres">
      <dgm:prSet presAssocID="{9ED7F23B-72D1-497A-BCEE-6F7F273EE3B2}" presName="accentRepeatNode" presStyleLbl="solidFgAcc1" presStyleIdx="1" presStyleCnt="4"/>
      <dgm:spPr/>
    </dgm:pt>
    <dgm:pt modelId="{023FFFED-48A3-4494-8385-692D4AEBC5F7}" type="pres">
      <dgm:prSet presAssocID="{ED92F5EA-5BBE-4037-B4F9-9848D0B4241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B3C7C9-DD8C-4E82-8701-52738B00D399}" type="pres">
      <dgm:prSet presAssocID="{ED92F5EA-5BBE-4037-B4F9-9848D0B42419}" presName="accent_3" presStyleCnt="0"/>
      <dgm:spPr/>
    </dgm:pt>
    <dgm:pt modelId="{8061F668-2D1E-45D9-83CA-DBDB4B238C3A}" type="pres">
      <dgm:prSet presAssocID="{ED92F5EA-5BBE-4037-B4F9-9848D0B42419}" presName="accentRepeatNode" presStyleLbl="solidFgAcc1" presStyleIdx="2" presStyleCnt="4"/>
      <dgm:spPr/>
    </dgm:pt>
    <dgm:pt modelId="{4667F0B5-35BD-4E52-B294-A91A08417F31}" type="pres">
      <dgm:prSet presAssocID="{87A85F07-FE6B-4D67-8B85-78D89E8DE215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A43146-4026-43B7-8A23-13D810E466ED}" type="pres">
      <dgm:prSet presAssocID="{87A85F07-FE6B-4D67-8B85-78D89E8DE215}" presName="accent_4" presStyleCnt="0"/>
      <dgm:spPr/>
    </dgm:pt>
    <dgm:pt modelId="{770E5532-9BB1-466F-9C93-A6A087D58A86}" type="pres">
      <dgm:prSet presAssocID="{87A85F07-FE6B-4D67-8B85-78D89E8DE215}" presName="accentRepeatNode" presStyleLbl="solidFgAcc1" presStyleIdx="3" presStyleCnt="4"/>
      <dgm:spPr/>
    </dgm:pt>
  </dgm:ptLst>
  <dgm:cxnLst>
    <dgm:cxn modelId="{6B6E59D4-F95C-4D76-B456-1D18F4FCF15D}" srcId="{5173D619-4283-4569-8006-BD912CC12A98}" destId="{ED92F5EA-5BBE-4037-B4F9-9848D0B42419}" srcOrd="2" destOrd="0" parTransId="{F40198B5-A9EE-4CBA-A918-19D2EC516994}" sibTransId="{663223B1-E5C1-4D49-BC35-7148736A0661}"/>
    <dgm:cxn modelId="{DA5CF090-9E57-458E-B725-AFE5D7CF13F4}" type="presOf" srcId="{5B039815-DCE6-4938-8870-82085CBCED10}" destId="{47E76632-ADE2-4E84-B3E0-23FA4FFE770A}" srcOrd="0" destOrd="0" presId="urn:microsoft.com/office/officeart/2008/layout/VerticalCurvedList"/>
    <dgm:cxn modelId="{939B8597-72C9-451F-8354-C9E11B652E8B}" type="presOf" srcId="{662E4370-C805-4042-9E69-1630EF2F90C6}" destId="{C9A0703A-A9C0-45DB-B882-F97F298D6370}" srcOrd="0" destOrd="0" presId="urn:microsoft.com/office/officeart/2008/layout/VerticalCurvedList"/>
    <dgm:cxn modelId="{23927A2E-4F01-4069-9F9E-26A81110CC2E}" srcId="{5173D619-4283-4569-8006-BD912CC12A98}" destId="{5B039815-DCE6-4938-8870-82085CBCED10}" srcOrd="0" destOrd="0" parTransId="{FFEC8E7F-DFF7-4E70-BE5C-704DC3C457B8}" sibTransId="{662E4370-C805-4042-9E69-1630EF2F90C6}"/>
    <dgm:cxn modelId="{858D0C1F-FF47-4A1C-BD86-34672876BE6C}" srcId="{5173D619-4283-4569-8006-BD912CC12A98}" destId="{9ED7F23B-72D1-497A-BCEE-6F7F273EE3B2}" srcOrd="1" destOrd="0" parTransId="{2EF6F51A-7C79-488C-9B19-385E966D54CA}" sibTransId="{42B981EB-629F-4972-9E98-571DB1F88E7A}"/>
    <dgm:cxn modelId="{4193C65E-9AEC-45CC-8135-16617788A4D4}" type="presOf" srcId="{9ED7F23B-72D1-497A-BCEE-6F7F273EE3B2}" destId="{4CC86448-1B1C-455B-89B2-0142DF3F1820}" srcOrd="0" destOrd="0" presId="urn:microsoft.com/office/officeart/2008/layout/VerticalCurvedList"/>
    <dgm:cxn modelId="{B7623D91-7E89-48E8-9D03-D4CC704A0B2C}" type="presOf" srcId="{87A85F07-FE6B-4D67-8B85-78D89E8DE215}" destId="{4667F0B5-35BD-4E52-B294-A91A08417F31}" srcOrd="0" destOrd="0" presId="urn:microsoft.com/office/officeart/2008/layout/VerticalCurvedList"/>
    <dgm:cxn modelId="{CDDFE522-F9EF-4321-A70F-0DCFF28023C4}" type="presOf" srcId="{5173D619-4283-4569-8006-BD912CC12A98}" destId="{7B5FE903-5CF5-40B5-8067-03363881D2C8}" srcOrd="0" destOrd="0" presId="urn:microsoft.com/office/officeart/2008/layout/VerticalCurvedList"/>
    <dgm:cxn modelId="{BD69D506-F52C-45EA-9BCA-272A70DB7D53}" type="presOf" srcId="{ED92F5EA-5BBE-4037-B4F9-9848D0B42419}" destId="{023FFFED-48A3-4494-8385-692D4AEBC5F7}" srcOrd="0" destOrd="0" presId="urn:microsoft.com/office/officeart/2008/layout/VerticalCurvedList"/>
    <dgm:cxn modelId="{1E2F3068-9B92-438C-84F7-883FC3580B5A}" srcId="{5173D619-4283-4569-8006-BD912CC12A98}" destId="{87A85F07-FE6B-4D67-8B85-78D89E8DE215}" srcOrd="3" destOrd="0" parTransId="{FFB9FBED-88FD-4413-A6A4-CEADDF90269D}" sibTransId="{8F7FEE13-70F3-48FA-8A92-013451ACE343}"/>
    <dgm:cxn modelId="{23A41CC3-1138-4AA3-94AB-8AE716D1400F}" type="presParOf" srcId="{7B5FE903-5CF5-40B5-8067-03363881D2C8}" destId="{7F4C58D3-5B78-4573-BE00-7C988E7338DF}" srcOrd="0" destOrd="0" presId="urn:microsoft.com/office/officeart/2008/layout/VerticalCurvedList"/>
    <dgm:cxn modelId="{4963D3B0-95F3-405F-AEF3-286E3035996E}" type="presParOf" srcId="{7F4C58D3-5B78-4573-BE00-7C988E7338DF}" destId="{C258F2BB-10A7-4AFA-8D79-263538284A7D}" srcOrd="0" destOrd="0" presId="urn:microsoft.com/office/officeart/2008/layout/VerticalCurvedList"/>
    <dgm:cxn modelId="{5DB94626-8823-4081-9C25-A7BABE6A83FD}" type="presParOf" srcId="{C258F2BB-10A7-4AFA-8D79-263538284A7D}" destId="{74723DB4-A720-4E34-983A-63137E5809B1}" srcOrd="0" destOrd="0" presId="urn:microsoft.com/office/officeart/2008/layout/VerticalCurvedList"/>
    <dgm:cxn modelId="{EA189512-7E04-4DB3-B0A1-AD45B3B312F0}" type="presParOf" srcId="{C258F2BB-10A7-4AFA-8D79-263538284A7D}" destId="{C9A0703A-A9C0-45DB-B882-F97F298D6370}" srcOrd="1" destOrd="0" presId="urn:microsoft.com/office/officeart/2008/layout/VerticalCurvedList"/>
    <dgm:cxn modelId="{E3528CF0-D0C5-4B9E-9D7B-61B666E94523}" type="presParOf" srcId="{C258F2BB-10A7-4AFA-8D79-263538284A7D}" destId="{BB96BCC1-21D0-402D-AADD-04EFAA6E12B3}" srcOrd="2" destOrd="0" presId="urn:microsoft.com/office/officeart/2008/layout/VerticalCurvedList"/>
    <dgm:cxn modelId="{8FD14056-DD43-4BD7-80FF-3BFD06AB2C7A}" type="presParOf" srcId="{C258F2BB-10A7-4AFA-8D79-263538284A7D}" destId="{69BA808E-CE1D-4DCC-917E-4FA55E301A44}" srcOrd="3" destOrd="0" presId="urn:microsoft.com/office/officeart/2008/layout/VerticalCurvedList"/>
    <dgm:cxn modelId="{05CF1EC9-E328-4332-9606-DDB79B228E0F}" type="presParOf" srcId="{7F4C58D3-5B78-4573-BE00-7C988E7338DF}" destId="{47E76632-ADE2-4E84-B3E0-23FA4FFE770A}" srcOrd="1" destOrd="0" presId="urn:microsoft.com/office/officeart/2008/layout/VerticalCurvedList"/>
    <dgm:cxn modelId="{9C68B1B0-E0E3-4812-BB2B-76BFAE287901}" type="presParOf" srcId="{7F4C58D3-5B78-4573-BE00-7C988E7338DF}" destId="{B4A76AC9-1F9C-4C55-8420-4D8E2F204606}" srcOrd="2" destOrd="0" presId="urn:microsoft.com/office/officeart/2008/layout/VerticalCurvedList"/>
    <dgm:cxn modelId="{251FC85F-00DE-44A3-9133-46C7BB7DE2EC}" type="presParOf" srcId="{B4A76AC9-1F9C-4C55-8420-4D8E2F204606}" destId="{FA00A862-882B-4298-989E-B23BDACB7783}" srcOrd="0" destOrd="0" presId="urn:microsoft.com/office/officeart/2008/layout/VerticalCurvedList"/>
    <dgm:cxn modelId="{DADF411C-F20B-4C45-AC7F-EAD2E84F9050}" type="presParOf" srcId="{7F4C58D3-5B78-4573-BE00-7C988E7338DF}" destId="{4CC86448-1B1C-455B-89B2-0142DF3F1820}" srcOrd="3" destOrd="0" presId="urn:microsoft.com/office/officeart/2008/layout/VerticalCurvedList"/>
    <dgm:cxn modelId="{8CB4A0ED-EBB4-4A60-A028-C9B3A8B7D14C}" type="presParOf" srcId="{7F4C58D3-5B78-4573-BE00-7C988E7338DF}" destId="{2433096A-A4BA-4C27-8BF8-29996C618DBF}" srcOrd="4" destOrd="0" presId="urn:microsoft.com/office/officeart/2008/layout/VerticalCurvedList"/>
    <dgm:cxn modelId="{C50DC175-845A-4A7D-B797-631C792290E7}" type="presParOf" srcId="{2433096A-A4BA-4C27-8BF8-29996C618DBF}" destId="{E25540A1-1B9B-45E0-B637-312C311E4E6D}" srcOrd="0" destOrd="0" presId="urn:microsoft.com/office/officeart/2008/layout/VerticalCurvedList"/>
    <dgm:cxn modelId="{93955F9F-C686-4527-96BC-4D4A88B78DA9}" type="presParOf" srcId="{7F4C58D3-5B78-4573-BE00-7C988E7338DF}" destId="{023FFFED-48A3-4494-8385-692D4AEBC5F7}" srcOrd="5" destOrd="0" presId="urn:microsoft.com/office/officeart/2008/layout/VerticalCurvedList"/>
    <dgm:cxn modelId="{54C3B92A-C8E8-4B3C-857A-F9D600C3DDD6}" type="presParOf" srcId="{7F4C58D3-5B78-4573-BE00-7C988E7338DF}" destId="{4AB3C7C9-DD8C-4E82-8701-52738B00D399}" srcOrd="6" destOrd="0" presId="urn:microsoft.com/office/officeart/2008/layout/VerticalCurvedList"/>
    <dgm:cxn modelId="{C13DFBE4-00F6-4B8E-8B5C-6952D8FAFD7E}" type="presParOf" srcId="{4AB3C7C9-DD8C-4E82-8701-52738B00D399}" destId="{8061F668-2D1E-45D9-83CA-DBDB4B238C3A}" srcOrd="0" destOrd="0" presId="urn:microsoft.com/office/officeart/2008/layout/VerticalCurvedList"/>
    <dgm:cxn modelId="{1FF9C8CC-C7EA-4D76-AFC6-FC50B13BE4C2}" type="presParOf" srcId="{7F4C58D3-5B78-4573-BE00-7C988E7338DF}" destId="{4667F0B5-35BD-4E52-B294-A91A08417F31}" srcOrd="7" destOrd="0" presId="urn:microsoft.com/office/officeart/2008/layout/VerticalCurvedList"/>
    <dgm:cxn modelId="{41484568-2A0A-4B6D-B820-070250542479}" type="presParOf" srcId="{7F4C58D3-5B78-4573-BE00-7C988E7338DF}" destId="{9CA43146-4026-43B7-8A23-13D810E466ED}" srcOrd="8" destOrd="0" presId="urn:microsoft.com/office/officeart/2008/layout/VerticalCurvedList"/>
    <dgm:cxn modelId="{64D0AFE2-D954-4B5A-B4A9-649816BE098C}" type="presParOf" srcId="{9CA43146-4026-43B7-8A23-13D810E466ED}" destId="{770E5532-9BB1-466F-9C93-A6A087D58A8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A0703A-A9C0-45DB-B882-F97F298D6370}">
      <dsp:nvSpPr>
        <dsp:cNvPr id="0" name=""/>
        <dsp:cNvSpPr/>
      </dsp:nvSpPr>
      <dsp:spPr>
        <a:xfrm>
          <a:off x="-3364029" y="-517368"/>
          <a:ext cx="4011300" cy="4011300"/>
        </a:xfrm>
        <a:prstGeom prst="blockArc">
          <a:avLst>
            <a:gd name="adj1" fmla="val 18900000"/>
            <a:gd name="adj2" fmla="val 2700000"/>
            <a:gd name="adj3" fmla="val 53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E76632-ADE2-4E84-B3E0-23FA4FFE770A}">
      <dsp:nvSpPr>
        <dsp:cNvPr id="0" name=""/>
        <dsp:cNvSpPr/>
      </dsp:nvSpPr>
      <dsp:spPr>
        <a:xfrm>
          <a:off x="339416" y="228838"/>
          <a:ext cx="6969521" cy="457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47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bg1"/>
              </a:solidFill>
            </a:rPr>
            <a:t>Put the relationship before the mentorship</a:t>
          </a:r>
          <a:endParaRPr lang="en-US" sz="1700" kern="1200" dirty="0"/>
        </a:p>
      </dsp:txBody>
      <dsp:txXfrm>
        <a:off x="339416" y="228838"/>
        <a:ext cx="6969521" cy="457914"/>
      </dsp:txXfrm>
    </dsp:sp>
    <dsp:sp modelId="{FA00A862-882B-4298-989E-B23BDACB7783}">
      <dsp:nvSpPr>
        <dsp:cNvPr id="0" name=""/>
        <dsp:cNvSpPr/>
      </dsp:nvSpPr>
      <dsp:spPr>
        <a:xfrm>
          <a:off x="53220" y="171598"/>
          <a:ext cx="572393" cy="572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C86448-1B1C-455B-89B2-0142DF3F1820}">
      <dsp:nvSpPr>
        <dsp:cNvPr id="0" name=""/>
        <dsp:cNvSpPr/>
      </dsp:nvSpPr>
      <dsp:spPr>
        <a:xfrm>
          <a:off x="601949" y="915828"/>
          <a:ext cx="6706988" cy="457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47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bg1"/>
              </a:solidFill>
            </a:rPr>
            <a:t>Focus on character rather than competency. </a:t>
          </a:r>
          <a:endParaRPr lang="en-US" sz="1700" kern="1200" dirty="0"/>
        </a:p>
      </dsp:txBody>
      <dsp:txXfrm>
        <a:off x="601949" y="915828"/>
        <a:ext cx="6706988" cy="457914"/>
      </dsp:txXfrm>
    </dsp:sp>
    <dsp:sp modelId="{E25540A1-1B9B-45E0-B637-312C311E4E6D}">
      <dsp:nvSpPr>
        <dsp:cNvPr id="0" name=""/>
        <dsp:cNvSpPr/>
      </dsp:nvSpPr>
      <dsp:spPr>
        <a:xfrm>
          <a:off x="315752" y="858589"/>
          <a:ext cx="572393" cy="572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FFFED-48A3-4494-8385-692D4AEBC5F7}">
      <dsp:nvSpPr>
        <dsp:cNvPr id="0" name=""/>
        <dsp:cNvSpPr/>
      </dsp:nvSpPr>
      <dsp:spPr>
        <a:xfrm>
          <a:off x="601949" y="1602819"/>
          <a:ext cx="6706988" cy="457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47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bg1"/>
              </a:solidFill>
            </a:rPr>
            <a:t>Shout loudly with your optimism, and keep quiet with your cynicism.</a:t>
          </a:r>
        </a:p>
      </dsp:txBody>
      <dsp:txXfrm>
        <a:off x="601949" y="1602819"/>
        <a:ext cx="6706988" cy="457914"/>
      </dsp:txXfrm>
    </dsp:sp>
    <dsp:sp modelId="{8061F668-2D1E-45D9-83CA-DBDB4B238C3A}">
      <dsp:nvSpPr>
        <dsp:cNvPr id="0" name=""/>
        <dsp:cNvSpPr/>
      </dsp:nvSpPr>
      <dsp:spPr>
        <a:xfrm>
          <a:off x="315752" y="1545580"/>
          <a:ext cx="572393" cy="572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7F0B5-35BD-4E52-B294-A91A08417F31}">
      <dsp:nvSpPr>
        <dsp:cNvPr id="0" name=""/>
        <dsp:cNvSpPr/>
      </dsp:nvSpPr>
      <dsp:spPr>
        <a:xfrm>
          <a:off x="339416" y="2289810"/>
          <a:ext cx="6969521" cy="457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47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>
              <a:solidFill>
                <a:schemeClr val="bg1"/>
              </a:solidFill>
            </a:rPr>
            <a:t>Be more loyal to your mentee than you are to your company.</a:t>
          </a:r>
          <a:endParaRPr lang="en-US" sz="1700" kern="1200" dirty="0" smtClean="0">
            <a:solidFill>
              <a:schemeClr val="bg1"/>
            </a:solidFill>
          </a:endParaRPr>
        </a:p>
      </dsp:txBody>
      <dsp:txXfrm>
        <a:off x="339416" y="2289810"/>
        <a:ext cx="6969521" cy="457914"/>
      </dsp:txXfrm>
    </dsp:sp>
    <dsp:sp modelId="{770E5532-9BB1-466F-9C93-A6A087D58A86}">
      <dsp:nvSpPr>
        <dsp:cNvPr id="0" name=""/>
        <dsp:cNvSpPr/>
      </dsp:nvSpPr>
      <dsp:spPr>
        <a:xfrm>
          <a:off x="53220" y="2232571"/>
          <a:ext cx="572393" cy="572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B8D27-857B-1D46-9882-5AD2AC5949D5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C21C2-727B-8F4B-AE82-FA71E01AE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249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516FD-B34A-B148-AC4C-9AC1B5900D58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E7591-D03B-AB48-97D7-CE06F147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253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83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27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11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94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7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44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49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23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76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20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38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84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  <a:p>
            <a:r>
              <a:rPr lang="en-US" sz="2000" dirty="0" smtClean="0"/>
              <a:t> </a:t>
            </a:r>
            <a:r>
              <a:rPr lang="en-US" dirty="0" smtClean="0"/>
              <a:t> </a:t>
            </a:r>
            <a:endParaRPr lang="en-US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31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953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57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26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849615" y="1422113"/>
            <a:ext cx="6302198" cy="1520204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77586" y="3001044"/>
            <a:ext cx="6274227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Document Title</a:t>
            </a:r>
          </a:p>
        </p:txBody>
      </p:sp>
      <p:pic>
        <p:nvPicPr>
          <p:cNvPr id="2" name="Picture 1" descr="PPT-RGB-Shapes2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615" y="281213"/>
            <a:ext cx="2247900" cy="2717800"/>
          </a:xfrm>
          <a:prstGeom prst="rect">
            <a:avLst/>
          </a:prstGeom>
        </p:spPr>
      </p:pic>
      <p:pic>
        <p:nvPicPr>
          <p:cNvPr id="10" name="Picture 9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06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2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/>
          <a:stretch/>
        </p:blipFill>
        <p:spPr>
          <a:xfrm>
            <a:off x="-32776" y="-32487"/>
            <a:ext cx="10097502" cy="5200569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7" name="Picture 6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97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4" t="2644" r="7527" b="460"/>
          <a:stretch/>
        </p:blipFill>
        <p:spPr>
          <a:xfrm>
            <a:off x="-32777" y="-32487"/>
            <a:ext cx="9176777" cy="5175987"/>
          </a:xfrm>
          <a:prstGeom prst="rect">
            <a:avLst/>
          </a:prstGeom>
        </p:spPr>
      </p:pic>
      <p:sp>
        <p:nvSpPr>
          <p:cNvPr id="9" name="Freeform 8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10" name="Picture 9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27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2" t="2831" r="646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 bwMode="gray">
          <a:xfrm>
            <a:off x="-5344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51468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475488"/>
            <a:ext cx="3886200" cy="559732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E10C1-D323-1B48-B6DC-7DD7F60EE6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1889125"/>
            <a:ext cx="4387850" cy="1076325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8259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9" t="2644" r="7527"/>
          <a:stretch/>
        </p:blipFill>
        <p:spPr>
          <a:xfrm>
            <a:off x="0" y="-32486"/>
            <a:ext cx="9144000" cy="5200570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 bwMode="gray">
          <a:xfrm>
            <a:off x="-14488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51468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475488"/>
            <a:ext cx="3886200" cy="559732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3A10C-2C54-EB45-A8EF-4E20CB6ECB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1881188"/>
            <a:ext cx="4387850" cy="1084262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Your Photo">
    <p:bg>
      <p:bgPr>
        <a:solidFill>
          <a:srgbClr val="514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 noChangeAspect="1"/>
          </p:cNvSpPr>
          <p:nvPr userDrawn="1"/>
        </p:nvSpPr>
        <p:spPr bwMode="gray">
          <a:xfrm>
            <a:off x="-87553" y="-30323"/>
            <a:ext cx="7166088" cy="5198405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864148 w 9529912"/>
              <a:gd name="connsiteY0" fmla="*/ -1 h 6939642"/>
              <a:gd name="connsiteX1" fmla="*/ 9529912 w 9529912"/>
              <a:gd name="connsiteY1" fmla="*/ 6939642 h 6939642"/>
              <a:gd name="connsiteX2" fmla="*/ 598251 w 9529912"/>
              <a:gd name="connsiteY2" fmla="*/ 6928589 h 6939642"/>
              <a:gd name="connsiteX3" fmla="*/ 0 w 9529912"/>
              <a:gd name="connsiteY3" fmla="*/ 9315 h 6939642"/>
              <a:gd name="connsiteX4" fmla="*/ 5864148 w 9529912"/>
              <a:gd name="connsiteY4" fmla="*/ -1 h 6939642"/>
              <a:gd name="connsiteX0" fmla="*/ 5900652 w 9566416"/>
              <a:gd name="connsiteY0" fmla="*/ 0 h 6939643"/>
              <a:gd name="connsiteX1" fmla="*/ 9566416 w 9566416"/>
              <a:gd name="connsiteY1" fmla="*/ 6939643 h 6939643"/>
              <a:gd name="connsiteX2" fmla="*/ 0 w 9566416"/>
              <a:gd name="connsiteY2" fmla="*/ 6916384 h 6939643"/>
              <a:gd name="connsiteX3" fmla="*/ 36504 w 9566416"/>
              <a:gd name="connsiteY3" fmla="*/ 9316 h 6939643"/>
              <a:gd name="connsiteX4" fmla="*/ 5900652 w 9566416"/>
              <a:gd name="connsiteY4" fmla="*/ 0 h 69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66416" h="6939643">
                <a:moveTo>
                  <a:pt x="5900652" y="0"/>
                </a:moveTo>
                <a:lnTo>
                  <a:pt x="9566416" y="6939643"/>
                </a:lnTo>
                <a:lnTo>
                  <a:pt x="0" y="6916384"/>
                </a:lnTo>
                <a:cubicBezTo>
                  <a:pt x="-39" y="4602245"/>
                  <a:pt x="36543" y="2323455"/>
                  <a:pt x="36504" y="9316"/>
                </a:cubicBezTo>
                <a:lnTo>
                  <a:pt x="59006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rgbClr val="514689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8" name="Picture 7" descr="NM-Logo-Stacked-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0" y="1231343"/>
            <a:ext cx="3481260" cy="119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54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9" name="Picture 8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4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7" name="Picture 6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65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9212" y="4271027"/>
            <a:ext cx="4386944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3" name="Picture 2" descr="PPT-RGB-Shapes3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2745014"/>
            <a:ext cx="9144000" cy="142212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6799" y="2844801"/>
            <a:ext cx="7282544" cy="1196676"/>
          </a:xfrm>
          <a:prstGeom prst="rect">
            <a:avLst/>
          </a:prstGeom>
        </p:spPr>
        <p:txBody>
          <a:bodyPr rIns="0" bIns="0" anchor="ctr" anchorCtr="0"/>
          <a:lstStyle>
            <a:lvl1pPr>
              <a:lnSpc>
                <a:spcPct val="90000"/>
              </a:lnSpc>
              <a:defRPr sz="28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Page Title Goes Here</a:t>
            </a:r>
          </a:p>
        </p:txBody>
      </p:sp>
      <p:pic>
        <p:nvPicPr>
          <p:cNvPr id="6" name="Picture 5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46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31380" y="1526709"/>
            <a:ext cx="7347440" cy="2976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6" y="896882"/>
            <a:ext cx="7180263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119473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7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8"/>
          </p:nvPr>
        </p:nvSpPr>
        <p:spPr>
          <a:xfrm>
            <a:off x="932494" y="1799760"/>
            <a:ext cx="3587119" cy="2697161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1107414" y="1523713"/>
            <a:ext cx="3412205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6" y="896882"/>
            <a:ext cx="7180264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9"/>
          </p:nvPr>
        </p:nvSpPr>
        <p:spPr>
          <a:xfrm>
            <a:off x="4688513" y="1799760"/>
            <a:ext cx="3587119" cy="2697161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0"/>
          </p:nvPr>
        </p:nvSpPr>
        <p:spPr>
          <a:xfrm>
            <a:off x="4863433" y="1523713"/>
            <a:ext cx="3412205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946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cked Two Content +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12"/>
          <p:cNvSpPr>
            <a:spLocks noGrp="1"/>
          </p:cNvSpPr>
          <p:nvPr>
            <p:ph type="ftr" sz="quarter" idx="23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2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5195169" y="1524466"/>
            <a:ext cx="3948831" cy="2971333"/>
          </a:xfrm>
        </p:spPr>
        <p:txBody>
          <a:bodyPr vert="horz" lIns="0" tIns="0" rIns="91440" bIns="45720" rtlCol="0">
            <a:noAutofit/>
          </a:bodyPr>
          <a:lstStyle>
            <a:lvl1pPr marL="0" indent="0"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7" y="896882"/>
            <a:ext cx="7180263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half" idx="18"/>
          </p:nvPr>
        </p:nvSpPr>
        <p:spPr>
          <a:xfrm>
            <a:off x="932494" y="1799760"/>
            <a:ext cx="3931606" cy="1087903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1107414" y="1523713"/>
            <a:ext cx="3756686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sz="half" idx="25"/>
          </p:nvPr>
        </p:nvSpPr>
        <p:spPr>
          <a:xfrm>
            <a:off x="932494" y="3301348"/>
            <a:ext cx="3931606" cy="1087903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6"/>
          </p:nvPr>
        </p:nvSpPr>
        <p:spPr>
          <a:xfrm>
            <a:off x="1107414" y="3025301"/>
            <a:ext cx="3756686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9090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07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 bwMode="gray">
          <a:xfrm>
            <a:off x="1095194" y="2069851"/>
            <a:ext cx="6722378" cy="87632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117607" y="2989589"/>
            <a:ext cx="6400800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</a:t>
            </a:r>
          </a:p>
        </p:txBody>
      </p:sp>
      <p:sp>
        <p:nvSpPr>
          <p:cNvPr id="18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9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NM-Logo-Stacked-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1" y="4712251"/>
            <a:ext cx="1451553" cy="27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32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14300"/>
            <a:ext cx="7713969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8" y="1216478"/>
            <a:ext cx="7049689" cy="30697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4952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2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76739" y="4863096"/>
            <a:ext cx="4626855" cy="1734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4863095"/>
            <a:ext cx="346745" cy="17345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050">
                <a:solidFill>
                  <a:schemeClr val="accent2"/>
                </a:solidFill>
              </a:defRPr>
            </a:lvl1pPr>
          </a:lstStyle>
          <a:p>
            <a:fld id="{70A6CCDF-EE61-4FC3-B500-537375B09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6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B05F-34A7-4F83-A303-B4C76287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00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B05F-34A7-4F83-A303-B4C76287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14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1100604" y="126213"/>
            <a:ext cx="7159932" cy="762000"/>
          </a:xfrm>
          <a:prstGeom prst="rect">
            <a:avLst/>
          </a:prstGeom>
        </p:spPr>
        <p:txBody>
          <a:bodyPr vert="horz" lIns="0" tIns="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932609" y="1524784"/>
            <a:ext cx="7350339" cy="2978954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799" y="4787034"/>
            <a:ext cx="346745" cy="231266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PPT-RGB-Shapes.ai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913" y="398399"/>
            <a:ext cx="1509391" cy="527794"/>
          </a:xfrm>
          <a:prstGeom prst="rect">
            <a:avLst/>
          </a:prstGeom>
        </p:spPr>
      </p:pic>
      <p:pic>
        <p:nvPicPr>
          <p:cNvPr id="2" name="Picture 1" descr="NM-Logo-Stacked-RGB.jpg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9" y="4759647"/>
            <a:ext cx="1246599" cy="2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0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8" r:id="rId3"/>
    <p:sldLayoutId id="2147483663" r:id="rId4"/>
    <p:sldLayoutId id="2147483675" r:id="rId5"/>
    <p:sldLayoutId id="2147483662" r:id="rId6"/>
    <p:sldLayoutId id="2147483652" r:id="rId7"/>
    <p:sldLayoutId id="2147483656" r:id="rId8"/>
    <p:sldLayoutId id="2147483664" r:id="rId9"/>
    <p:sldLayoutId id="2147483665" r:id="rId10"/>
    <p:sldLayoutId id="2147483667" r:id="rId11"/>
    <p:sldLayoutId id="2147483669" r:id="rId12"/>
    <p:sldLayoutId id="2147483673" r:id="rId13"/>
    <p:sldLayoutId id="2147483674" r:id="rId14"/>
    <p:sldLayoutId id="2147483676" r:id="rId15"/>
    <p:sldLayoutId id="2147483677" r:id="rId16"/>
    <p:sldLayoutId id="2147483678" r:id="rId17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514689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228600" algn="l" defTabSz="457200" rtl="0" eaLnBrk="1" latinLnBrk="0" hangingPunct="1">
        <a:spcBef>
          <a:spcPct val="20000"/>
        </a:spcBef>
        <a:buFont typeface="Lucida Grande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38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96925" indent="-16668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cats.northwestern.edu/education-and-career-development/investigator-development/mentoring/workshops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gms.nih.gov/training/strategicplanimplementationblueprint/pages/EvidenceBasedMentoring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nap.edu/resource/25568/interactive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arnethon@northwestern.edu" TargetMode="External"/><Relationship Id="rId2" Type="http://schemas.openxmlformats.org/officeDocument/2006/relationships/hyperlink" Target="mailto:k-Cameron@northwestern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ucats.northwestern.edu/education-and-career-development/investigator-development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Introductions/Workshop Background</a:t>
            </a:r>
          </a:p>
          <a:p>
            <a:r>
              <a:rPr lang="en-US" dirty="0" smtClean="0"/>
              <a:t>Learning Objectives</a:t>
            </a:r>
          </a:p>
          <a:p>
            <a:r>
              <a:rPr lang="en-US" dirty="0" smtClean="0"/>
              <a:t>Defining Mentoring</a:t>
            </a:r>
          </a:p>
          <a:p>
            <a:r>
              <a:rPr lang="en-US" dirty="0" smtClean="0"/>
              <a:t>Mentoring for What? Articulating your Mentoring Needs and Goals</a:t>
            </a:r>
          </a:p>
          <a:p>
            <a:r>
              <a:rPr lang="en-US" dirty="0" smtClean="0"/>
              <a:t>Skills to be an Effective Mentee</a:t>
            </a:r>
          </a:p>
          <a:p>
            <a:r>
              <a:rPr lang="en-US" dirty="0" smtClean="0"/>
              <a:t>Wrap up and 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8556" y="127411"/>
            <a:ext cx="7455239" cy="762000"/>
          </a:xfrm>
        </p:spPr>
        <p:txBody>
          <a:bodyPr/>
          <a:lstStyle/>
          <a:p>
            <a:r>
              <a:rPr lang="en-US" dirty="0" smtClean="0"/>
              <a:t>Mentor: “A wise and trusted counselor or teacher”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7568" y="1186353"/>
            <a:ext cx="4773501" cy="2866119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790" y="1186353"/>
            <a:ext cx="3023754" cy="28661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38102" y="4164676"/>
            <a:ext cx="6733309" cy="83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spc="-50" dirty="0">
                <a:solidFill>
                  <a:srgbClr val="514689"/>
                </a:solidFill>
              </a:rPr>
              <a:t>What do I need from my mentor(s)?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spc="-50" dirty="0">
                <a:solidFill>
                  <a:srgbClr val="514689"/>
                </a:solidFill>
              </a:rPr>
              <a:t>What do I need to succeed</a:t>
            </a:r>
            <a:r>
              <a:rPr lang="en-US" sz="2400" spc="-50" dirty="0" smtClean="0">
                <a:solidFill>
                  <a:srgbClr val="514689"/>
                </a:solidFill>
              </a:rPr>
              <a:t>?</a:t>
            </a:r>
            <a:endParaRPr lang="en-US" sz="2400" spc="-50" dirty="0">
              <a:solidFill>
                <a:srgbClr val="5146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2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NUCATS Mentoring Workshop Background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Entering Mentoring/Mentor Training for Clinical and Translational Researchers</a:t>
            </a:r>
          </a:p>
          <a:p>
            <a:r>
              <a:rPr lang="en-US" dirty="0"/>
              <a:t>National CTSA mentor working group led by Fleming from 2009-2013</a:t>
            </a:r>
          </a:p>
          <a:p>
            <a:pPr lvl="1"/>
            <a:r>
              <a:rPr lang="en-US" dirty="0" smtClean="0"/>
              <a:t>26 members from 16 level 1 universities</a:t>
            </a:r>
          </a:p>
          <a:p>
            <a:pPr lvl="1"/>
            <a:r>
              <a:rPr lang="en-US" dirty="0" smtClean="0"/>
              <a:t>Met </a:t>
            </a:r>
            <a:r>
              <a:rPr lang="en-US" dirty="0"/>
              <a:t>for 4 years, wrote 13 papers, developed and tested a mentor training curriculum</a:t>
            </a:r>
          </a:p>
          <a:p>
            <a:pPr lvl="1"/>
            <a:r>
              <a:rPr lang="en-US" dirty="0"/>
              <a:t>Came to a consensus on “best mentoring practices”</a:t>
            </a:r>
          </a:p>
          <a:p>
            <a:r>
              <a:rPr lang="en-US" dirty="0"/>
              <a:t>Delivered training to over 700 faculty at NU</a:t>
            </a:r>
          </a:p>
          <a:p>
            <a:r>
              <a:rPr lang="en-US" dirty="0"/>
              <a:t>Evolution to enhance efficiency of delivery and respond to requests for specific content</a:t>
            </a:r>
          </a:p>
          <a:p>
            <a:r>
              <a:rPr lang="en-US" dirty="0"/>
              <a:t>Broaden the focus: Mentoring for What?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37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8556" y="127411"/>
            <a:ext cx="7553987" cy="762000"/>
          </a:xfrm>
        </p:spPr>
        <p:txBody>
          <a:bodyPr/>
          <a:lstStyle/>
          <a:p>
            <a:r>
              <a:rPr lang="en-US" dirty="0"/>
              <a:t>NUCATS Series on Developing and Enhancing Mentoring </a:t>
            </a:r>
            <a:r>
              <a:rPr lang="en-US" dirty="0" smtClean="0"/>
              <a:t>Relationships </a:t>
            </a:r>
            <a:r>
              <a:rPr lang="en-US" sz="1600" dirty="0" smtClean="0">
                <a:solidFill>
                  <a:schemeClr val="accent2"/>
                </a:solidFill>
              </a:rPr>
              <a:t>(</a:t>
            </a:r>
            <a:r>
              <a:rPr lang="en-US" sz="1600" dirty="0">
                <a:solidFill>
                  <a:schemeClr val="accent2"/>
                </a:solidFill>
              </a:rPr>
              <a:t>reimagined Mentor Development Workshop</a:t>
            </a:r>
            <a:r>
              <a:rPr lang="en-US" sz="1600" dirty="0" smtClean="0">
                <a:solidFill>
                  <a:schemeClr val="accent2"/>
                </a:solidFill>
              </a:rPr>
              <a:t>)</a:t>
            </a:r>
            <a:endParaRPr lang="en-US" sz="3200" dirty="0">
              <a:solidFill>
                <a:schemeClr val="accent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4105729"/>
              </p:ext>
            </p:extLst>
          </p:nvPr>
        </p:nvGraphicFramePr>
        <p:xfrm>
          <a:off x="1098556" y="857773"/>
          <a:ext cx="7815891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015">
                  <a:extLst>
                    <a:ext uri="{9D8B030D-6E8A-4147-A177-3AD203B41FA5}">
                      <a16:colId xmlns:a16="http://schemas.microsoft.com/office/drawing/2014/main" val="3163556955"/>
                    </a:ext>
                  </a:extLst>
                </a:gridCol>
                <a:gridCol w="6452876">
                  <a:extLst>
                    <a:ext uri="{9D8B030D-6E8A-4147-A177-3AD203B41FA5}">
                      <a16:colId xmlns:a16="http://schemas.microsoft.com/office/drawing/2014/main" val="363909844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1700" dirty="0" smtClean="0"/>
                        <a:t>All scheduled</a:t>
                      </a:r>
                      <a:r>
                        <a:rPr lang="en-US" sz="1700" baseline="0" dirty="0" smtClean="0"/>
                        <a:t> for 7:30 – 9:00 AM on Thursdays via Zoom until further notice</a:t>
                      </a:r>
                    </a:p>
                    <a:p>
                      <a:r>
                        <a:rPr lang="en-US" sz="1700" baseline="0" dirty="0" smtClean="0"/>
                        <a:t>Beginning Jan, is always 1</a:t>
                      </a:r>
                      <a:r>
                        <a:rPr lang="en-US" sz="1700" baseline="30000" dirty="0" smtClean="0"/>
                        <a:t>st</a:t>
                      </a:r>
                      <a:r>
                        <a:rPr lang="en-US" sz="1700" baseline="0" dirty="0" smtClean="0"/>
                        <a:t> Thurs of the month </a:t>
                      </a:r>
                      <a:endParaRPr lang="en-US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52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10/29/2020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Articulating your</a:t>
                      </a:r>
                      <a:r>
                        <a:rPr lang="en-US" sz="1700" baseline="0" dirty="0" smtClean="0"/>
                        <a:t> Mentoring Needs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2627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12/10/2020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Establishing and Aligning Expectations</a:t>
                      </a:r>
                      <a:r>
                        <a:rPr lang="en-US" sz="1700" baseline="0" dirty="0" smtClean="0"/>
                        <a:t> in Mentoring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240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01/07/2021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Maintaining</a:t>
                      </a:r>
                      <a:r>
                        <a:rPr lang="en-US" sz="1700" baseline="0" dirty="0" smtClean="0"/>
                        <a:t> Effective Communication/Difficult Conversations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728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02/04/2021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Cultural Awareness in Mentoring across Differences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9255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03/04/2021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i="0" dirty="0" smtClean="0"/>
                        <a:t>Creating SMART Goals for Your Feinberg Faculty Portal and Your Career Development Plan 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86611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04/01/2021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Mentor Mapping and</a:t>
                      </a:r>
                      <a:r>
                        <a:rPr lang="en-US" sz="1700" baseline="0" dirty="0" smtClean="0"/>
                        <a:t> Mentor Networks</a:t>
                      </a:r>
                      <a:endParaRPr lang="en-US" sz="1700" dirty="0" smtClean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2847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05/06/2021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i="0" dirty="0" smtClean="0"/>
                        <a:t>Evaluating</a:t>
                      </a:r>
                      <a:r>
                        <a:rPr lang="en-US" sz="1700" i="0" baseline="0" dirty="0" smtClean="0"/>
                        <a:t> Your Goals/Evaluating Your Mentee’s Goals</a:t>
                      </a:r>
                      <a:endParaRPr lang="en-US" sz="1700" i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8169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06/03/2021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i="0" dirty="0" smtClean="0"/>
                        <a:t>Articulating Your</a:t>
                      </a:r>
                      <a:r>
                        <a:rPr lang="en-US" sz="1700" i="0" baseline="0" dirty="0" smtClean="0"/>
                        <a:t> Mentoring Philosophy and Plan </a:t>
                      </a:r>
                      <a:endParaRPr lang="en-US" sz="1700" i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869840435"/>
                  </a:ext>
                </a:extLst>
              </a:tr>
            </a:tbl>
          </a:graphicData>
        </a:graphic>
      </p:graphicFrame>
      <p:sp>
        <p:nvSpPr>
          <p:cNvPr id="9" name="Footer Placeholder 8"/>
          <p:cNvSpPr txBox="1">
            <a:spLocks noGrp="1"/>
          </p:cNvSpPr>
          <p:nvPr>
            <p:ph type="ftr" sz="quarter" idx="15"/>
          </p:nvPr>
        </p:nvSpPr>
        <p:spPr>
          <a:xfrm>
            <a:off x="1584960" y="4824450"/>
            <a:ext cx="7254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https://www.nucats.northwestern.edu/education-and-career-development/investigator-development/mentoring/workshops.html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569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Articulating your Mentoring </a:t>
            </a:r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>
              <a:spcAft>
                <a:spcPts val="1200"/>
              </a:spcAft>
            </a:pPr>
            <a:r>
              <a:rPr lang="en-US" dirty="0" smtClean="0"/>
              <a:t>By the conclusion of this workshop, attendees will: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Identify 2-3 specific areas in which they are individually seeking mentoring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Describe at least 3 qualities of being an effective mentee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List 2-3 individual behavior changes that, if integrated into their mentoring relationships, could enhance mutual satisfaction with the relationship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123331" y="858882"/>
            <a:ext cx="7180263" cy="45720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86805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/>
          <a:p>
            <a:r>
              <a:rPr lang="en-US" dirty="0"/>
              <a:t>Mentoring Defined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4743" y="899571"/>
            <a:ext cx="5869977" cy="300082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“…a </a:t>
            </a:r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relationship between a more experienced person, the mentor, and a less experienced person, the mentee or trainee, within which</a:t>
            </a:r>
            <a:r>
              <a:rPr lang="en-US" sz="17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7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 career skills are transferred from one to the other</a:t>
            </a:r>
            <a:r>
              <a:rPr lang="en-US" sz="17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mentoring relationship is </a:t>
            </a:r>
            <a:r>
              <a:rPr lang="en-US" sz="17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agreement </a:t>
            </a:r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two people that the mentor will take a long-term interest in the career development and aspirations of the mentee. This is a serious responsibility for the mentor, who must accept that he or she has taken on an important, perhaps life-long, role in another's career." </a:t>
            </a:r>
            <a:endParaRPr lang="en-US" sz="17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 Institute of General Medical Sciences</a:t>
            </a:r>
          </a:p>
          <a:p>
            <a:r>
              <a:rPr lang="en-US" sz="1200" dirty="0" smtClean="0">
                <a:hlinkClick r:id="rId3"/>
              </a:rPr>
              <a:t>https</a:t>
            </a:r>
            <a:r>
              <a:rPr lang="en-US" sz="1200" dirty="0">
                <a:hlinkClick r:id="rId3"/>
              </a:rPr>
              <a:t>://</a:t>
            </a:r>
            <a:r>
              <a:rPr lang="en-US" sz="1200" dirty="0" smtClean="0">
                <a:hlinkClick r:id="rId3"/>
              </a:rPr>
              <a:t>www.nigms.nih.gov/training/strategicplanimplementationblueprint/pages/EvidenceBasedMentoring.aspx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207759" y="438465"/>
            <a:ext cx="2662972" cy="34470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</a:rPr>
              <a:t>“</a:t>
            </a:r>
            <a:r>
              <a:rPr lang="en-US" sz="1700" dirty="0">
                <a:solidFill>
                  <a:schemeClr val="bg1"/>
                </a:solidFill>
              </a:rPr>
              <a:t>Within this framework, we consider mentoring to be a </a:t>
            </a:r>
            <a:r>
              <a:rPr lang="en-US" sz="1700" b="1" u="sng" dirty="0">
                <a:solidFill>
                  <a:schemeClr val="bg1"/>
                </a:solidFill>
              </a:rPr>
              <a:t>dynamic, reciprocal relationship</a:t>
            </a:r>
            <a:r>
              <a:rPr lang="en-US" sz="1700" u="sng" dirty="0">
                <a:solidFill>
                  <a:schemeClr val="bg1"/>
                </a:solidFill>
              </a:rPr>
              <a:t> </a:t>
            </a:r>
            <a:r>
              <a:rPr lang="en-US" sz="1700" dirty="0">
                <a:solidFill>
                  <a:schemeClr val="bg1"/>
                </a:solidFill>
              </a:rPr>
              <a:t>in a work environment </a:t>
            </a:r>
            <a:r>
              <a:rPr lang="en-US" sz="1700" dirty="0" smtClean="0">
                <a:solidFill>
                  <a:schemeClr val="bg1"/>
                </a:solidFill>
              </a:rPr>
              <a:t>between </a:t>
            </a:r>
            <a:r>
              <a:rPr lang="en-US" sz="1700" dirty="0">
                <a:solidFill>
                  <a:schemeClr val="bg1"/>
                </a:solidFill>
              </a:rPr>
              <a:t>an advanced career incumbent (mentor) and a </a:t>
            </a:r>
            <a:r>
              <a:rPr lang="en-US" sz="1700" dirty="0" smtClean="0">
                <a:solidFill>
                  <a:schemeClr val="bg1"/>
                </a:solidFill>
              </a:rPr>
              <a:t>beginner </a:t>
            </a:r>
            <a:r>
              <a:rPr lang="en-US" sz="1700" dirty="0">
                <a:solidFill>
                  <a:schemeClr val="bg1"/>
                </a:solidFill>
              </a:rPr>
              <a:t>(</a:t>
            </a:r>
            <a:r>
              <a:rPr lang="en-US" sz="1700" dirty="0" err="1">
                <a:solidFill>
                  <a:schemeClr val="bg1"/>
                </a:solidFill>
              </a:rPr>
              <a:t>protege</a:t>
            </a:r>
            <a:r>
              <a:rPr lang="en-US" sz="1700" dirty="0">
                <a:solidFill>
                  <a:schemeClr val="bg1"/>
                </a:solidFill>
              </a:rPr>
              <a:t>) aimed at promoting the career development of both.”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Healy </a:t>
            </a:r>
            <a:r>
              <a:rPr lang="en-US" sz="1200" dirty="0">
                <a:solidFill>
                  <a:schemeClr val="bg1"/>
                </a:solidFill>
              </a:rPr>
              <a:t>CC, </a:t>
            </a:r>
            <a:r>
              <a:rPr lang="en-US" sz="1200" dirty="0" err="1">
                <a:solidFill>
                  <a:schemeClr val="bg1"/>
                </a:solidFill>
              </a:rPr>
              <a:t>Welchert</a:t>
            </a:r>
            <a:r>
              <a:rPr lang="en-US" sz="1200" dirty="0">
                <a:solidFill>
                  <a:schemeClr val="bg1"/>
                </a:solidFill>
              </a:rPr>
              <a:t> AJ. Mentoring relationships: a definition to advance research and practice. Educational Researcher 1999; 19(9): 17–21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743" y="4009205"/>
            <a:ext cx="8725988" cy="10926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700" i="1" dirty="0"/>
              <a:t>“Mentorship is a professional, working alliance in which individuals work together over time to </a:t>
            </a:r>
            <a:r>
              <a:rPr lang="en-US" sz="1700" i="1" u="sng" dirty="0"/>
              <a:t>support the personal and professional growth</a:t>
            </a:r>
            <a:r>
              <a:rPr lang="en-US" sz="1700" i="1" dirty="0"/>
              <a:t>, development, and success of the relational partners through the provision of career and psychosocial support.” </a:t>
            </a:r>
            <a:endParaRPr lang="en-US" sz="1700" i="1" dirty="0" smtClean="0"/>
          </a:p>
          <a:p>
            <a:r>
              <a:rPr lang="en-US" sz="1200" dirty="0"/>
              <a:t>National Academies of Sciences Engineering </a:t>
            </a:r>
            <a:r>
              <a:rPr lang="en-US" sz="1200" dirty="0" smtClean="0"/>
              <a:t>Medicine </a:t>
            </a:r>
            <a:r>
              <a:rPr lang="en-US" sz="1200" dirty="0" smtClean="0">
                <a:hlinkClick r:id="rId4"/>
              </a:rPr>
              <a:t>https</a:t>
            </a:r>
            <a:r>
              <a:rPr lang="en-US" sz="1200" dirty="0">
                <a:hlinkClick r:id="rId4"/>
              </a:rPr>
              <a:t>://www.nap.edu/resource/25568/interactive</a:t>
            </a:r>
            <a:r>
              <a:rPr lang="en-US" sz="1200" dirty="0" smtClean="0">
                <a:hlinkClick r:id="rId4"/>
              </a:rPr>
              <a:t>/</a:t>
            </a:r>
            <a:r>
              <a:rPr lang="en-US" sz="1200" dirty="0" smtClean="0"/>
              <a:t> 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09206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30338" y="114300"/>
            <a:ext cx="7713662" cy="5715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makes a great mentor?</a:t>
            </a:r>
          </a:p>
        </p:txBody>
      </p:sp>
    </p:spTree>
    <p:extLst>
      <p:ext uri="{BB962C8B-B14F-4D97-AF65-F5344CB8AC3E}">
        <p14:creationId xmlns:p14="http://schemas.microsoft.com/office/powerpoint/2010/main" val="12184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the Best Mentors Do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366287"/>
              </p:ext>
            </p:extLst>
          </p:nvPr>
        </p:nvGraphicFramePr>
        <p:xfrm>
          <a:off x="931863" y="1527175"/>
          <a:ext cx="7346950" cy="2976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Footer Placeholder 7"/>
          <p:cNvSpPr txBox="1">
            <a:spLocks noGrp="1"/>
          </p:cNvSpPr>
          <p:nvPr>
            <p:ph type="ftr" sz="quarter" idx="15"/>
          </p:nvPr>
        </p:nvSpPr>
        <p:spPr>
          <a:xfrm>
            <a:off x="1991360" y="4675897"/>
            <a:ext cx="6312234" cy="3360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100" i="1" dirty="0" err="1">
                <a:solidFill>
                  <a:schemeClr val="tx2"/>
                </a:solidFill>
              </a:rPr>
              <a:t>Tjan</a:t>
            </a:r>
            <a:r>
              <a:rPr lang="en-US" sz="1100" i="1" dirty="0">
                <a:solidFill>
                  <a:schemeClr val="tx2"/>
                </a:solidFill>
              </a:rPr>
              <a:t> AK. What the best mentors do. Harvard Business Review. 2017; https://hbr.org/2017/02/what-the-best-mentors-do.  </a:t>
            </a:r>
            <a:r>
              <a:rPr lang="en-US" sz="1100" i="1" dirty="0" smtClean="0">
                <a:solidFill>
                  <a:schemeClr val="tx2"/>
                </a:solidFill>
              </a:rPr>
              <a:t>February </a:t>
            </a:r>
            <a:r>
              <a:rPr lang="en-US" sz="1100" i="1" dirty="0">
                <a:solidFill>
                  <a:schemeClr val="tx2"/>
                </a:solidFill>
              </a:rPr>
              <a:t>27, </a:t>
            </a:r>
            <a:r>
              <a:rPr lang="en-US" sz="1100" i="1" dirty="0" smtClean="0">
                <a:solidFill>
                  <a:schemeClr val="tx2"/>
                </a:solidFill>
              </a:rPr>
              <a:t>2017.  Accessed </a:t>
            </a:r>
            <a:r>
              <a:rPr lang="en-US" sz="1100" i="1" dirty="0">
                <a:solidFill>
                  <a:schemeClr val="tx2"/>
                </a:solidFill>
              </a:rPr>
              <a:t>October 15, 2018.</a:t>
            </a:r>
            <a:endParaRPr lang="en-US" sz="1100" b="1" i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600" i="1" spc="-5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1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32" y="591769"/>
            <a:ext cx="6621424" cy="441650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93183" y="187249"/>
            <a:ext cx="1912513" cy="1017179"/>
          </a:xfrm>
          <a:prstGeom prst="wedgeRoundRectCallout">
            <a:avLst>
              <a:gd name="adj1" fmla="val 110985"/>
              <a:gd name="adj2" fmla="val 88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(what is she thinking?)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7196071" y="315785"/>
            <a:ext cx="1796603" cy="888643"/>
          </a:xfrm>
          <a:prstGeom prst="wedgeRoundRectCallout">
            <a:avLst>
              <a:gd name="adj1" fmla="val -165532"/>
              <a:gd name="adj2" fmla="val 13967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Will you be my mentor?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7508240" y="3972560"/>
            <a:ext cx="1484434" cy="1035712"/>
          </a:xfrm>
          <a:prstGeom prst="roundRect">
            <a:avLst/>
          </a:prstGeom>
          <a:solidFill>
            <a:srgbClr val="51468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responses in chat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76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A6CCDF-EE61-4FC3-B500-537375B0937A}" type="slidenum">
              <a:rPr lang="en-US" smtClean="0"/>
              <a:t>10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300480" y="1405433"/>
            <a:ext cx="6725920" cy="2763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41120" y="1833085"/>
            <a:ext cx="664464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“Effective Mentorship cannot exist without </a:t>
            </a:r>
            <a:r>
              <a:rPr lang="en-US" sz="3200" b="1" dirty="0" err="1"/>
              <a:t>menteeship</a:t>
            </a:r>
            <a:r>
              <a:rPr lang="en-US" sz="3200" b="1" dirty="0"/>
              <a:t>”</a:t>
            </a:r>
          </a:p>
          <a:p>
            <a:pPr algn="ct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Chopra, Woods, Saint, BMK, 2016</a:t>
            </a:r>
          </a:p>
        </p:txBody>
      </p:sp>
    </p:spTree>
    <p:extLst>
      <p:ext uri="{BB962C8B-B14F-4D97-AF65-F5344CB8AC3E}">
        <p14:creationId xmlns:p14="http://schemas.microsoft.com/office/powerpoint/2010/main" val="16612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A6CCDF-EE61-4FC3-B500-537375B0937A}" type="slidenum">
              <a:rPr lang="en-US" smtClean="0"/>
              <a:t>11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300480" y="1405433"/>
            <a:ext cx="6725920" cy="276352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41120" y="2402472"/>
            <a:ext cx="66446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Mentoring for What?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7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35" y="208189"/>
            <a:ext cx="7713969" cy="571500"/>
          </a:xfrm>
        </p:spPr>
        <p:txBody>
          <a:bodyPr/>
          <a:lstStyle/>
          <a:p>
            <a:r>
              <a:rPr lang="en-US" dirty="0" smtClean="0"/>
              <a:t>BREAKOUT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8" y="1000238"/>
            <a:ext cx="7601122" cy="1830843"/>
          </a:xfrm>
          <a:solidFill>
            <a:srgbClr val="51468B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10 minutes total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Introduce yourself (BRIEFLY: Name, Division, Primary Role – e.g., research, teaching, clinical, administrative)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Each member to present their responses, others ask questions/offer feedback to help clarify and specify areas/skills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REMEMBER YOUR GROUP NUMBER/ Identify spokesperson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026415" y="705957"/>
            <a:ext cx="6854952" cy="342900"/>
          </a:xfrm>
        </p:spPr>
        <p:txBody>
          <a:bodyPr/>
          <a:lstStyle/>
          <a:p>
            <a:r>
              <a:rPr lang="en-US" sz="2000" dirty="0"/>
              <a:t>Articulating Your Mentoring Needs and Goals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A6CCDF-EE61-4FC3-B500-537375B0937A}" type="slidenum">
              <a:rPr lang="en-US" smtClean="0"/>
              <a:t>12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01198" y="2904380"/>
            <a:ext cx="7589520" cy="1783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36550" lvl="2" indent="-336550"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Identify 2 – 3 areas </a:t>
            </a:r>
            <a:r>
              <a:rPr lang="en-US" dirty="0">
                <a:solidFill>
                  <a:srgbClr val="000000"/>
                </a:solidFill>
              </a:rPr>
              <a:t>in which you are looking for mentoring, i.e., what is the ultimate goal of your mentoring needs? </a:t>
            </a:r>
            <a:endParaRPr lang="en-US" dirty="0" smtClean="0">
              <a:solidFill>
                <a:srgbClr val="000000"/>
              </a:solidFill>
            </a:endParaRPr>
          </a:p>
          <a:p>
            <a:pPr marL="336550" lvl="2" indent="-336550"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Identify </a:t>
            </a:r>
            <a:r>
              <a:rPr lang="en-US" dirty="0">
                <a:solidFill>
                  <a:srgbClr val="000000"/>
                </a:solidFill>
              </a:rPr>
              <a:t>2 - 3 </a:t>
            </a:r>
            <a:r>
              <a:rPr lang="en-US" dirty="0" smtClean="0">
                <a:solidFill>
                  <a:srgbClr val="000000"/>
                </a:solidFill>
              </a:rPr>
              <a:t>skills* </a:t>
            </a:r>
            <a:r>
              <a:rPr lang="en-US" dirty="0">
                <a:solidFill>
                  <a:srgbClr val="000000"/>
                </a:solidFill>
              </a:rPr>
              <a:t>you are seeking to develop/improve through </a:t>
            </a:r>
            <a:r>
              <a:rPr lang="en-US" dirty="0" smtClean="0">
                <a:solidFill>
                  <a:srgbClr val="000000"/>
                </a:solidFill>
              </a:rPr>
              <a:t>mentoring</a:t>
            </a:r>
          </a:p>
          <a:p>
            <a:pPr marL="0" lvl="2">
              <a:spcAft>
                <a:spcPts val="600"/>
              </a:spcAft>
            </a:pPr>
            <a:r>
              <a:rPr lang="en-US" i="1" dirty="0" smtClean="0">
                <a:solidFill>
                  <a:srgbClr val="000000"/>
                </a:solidFill>
              </a:rPr>
              <a:t>*Specify the time frame for developing and implementing each </a:t>
            </a:r>
            <a:r>
              <a:rPr lang="en-US" i="1" dirty="0">
                <a:solidFill>
                  <a:srgbClr val="000000"/>
                </a:solidFill>
              </a:rPr>
              <a:t>skill you identified </a:t>
            </a:r>
            <a:r>
              <a:rPr lang="en-US" sz="1400" i="1" dirty="0">
                <a:solidFill>
                  <a:srgbClr val="000000"/>
                </a:solidFill>
              </a:rPr>
              <a:t> 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13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3629" y="492969"/>
            <a:ext cx="3158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BREAKOUT GROUPS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3508" y="1323234"/>
            <a:ext cx="50422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Take 1 </a:t>
            </a: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minute 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to think and write down your needs before sharing with group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17029" y="613954"/>
            <a:ext cx="3278777" cy="17731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60-seconds to think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88274" y="2740400"/>
            <a:ext cx="7589520" cy="1783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36550" lvl="2" indent="-336550"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Identify 2 – 3 areas </a:t>
            </a:r>
            <a:r>
              <a:rPr lang="en-US" dirty="0">
                <a:solidFill>
                  <a:srgbClr val="000000"/>
                </a:solidFill>
              </a:rPr>
              <a:t>in which you are looking for mentoring, i.e., what is the ultimate goal of your mentoring needs? </a:t>
            </a:r>
            <a:endParaRPr lang="en-US" dirty="0" smtClean="0">
              <a:solidFill>
                <a:srgbClr val="000000"/>
              </a:solidFill>
            </a:endParaRPr>
          </a:p>
          <a:p>
            <a:pPr marL="336550" lvl="2" indent="-336550"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Identify </a:t>
            </a:r>
            <a:r>
              <a:rPr lang="en-US" dirty="0">
                <a:solidFill>
                  <a:srgbClr val="000000"/>
                </a:solidFill>
              </a:rPr>
              <a:t>2 - 3 skills you are seeking to develop/improve through </a:t>
            </a:r>
            <a:r>
              <a:rPr lang="en-US" dirty="0" smtClean="0">
                <a:solidFill>
                  <a:srgbClr val="000000"/>
                </a:solidFill>
              </a:rPr>
              <a:t>mentoring</a:t>
            </a:r>
          </a:p>
          <a:p>
            <a:pPr marL="0" lvl="2">
              <a:spcAft>
                <a:spcPts val="600"/>
              </a:spcAft>
            </a:pPr>
            <a:r>
              <a:rPr lang="en-US" i="1" dirty="0">
                <a:solidFill>
                  <a:srgbClr val="000000"/>
                </a:solidFill>
              </a:rPr>
              <a:t>*Specify the time frame for developing and implementing each skill you identified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61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9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9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55" y="141012"/>
            <a:ext cx="6545785" cy="1591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9280" y="4681542"/>
            <a:ext cx="718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/>
              <a:t>Chopra V, Arora VM, Saint S. Will You Be My Mentor?—Four Archetypes to Help Mentees Succeed in Academic Medicine. </a:t>
            </a:r>
            <a:r>
              <a:rPr lang="en-US" sz="1050" i="1" dirty="0"/>
              <a:t>JAMA Intern Med.</a:t>
            </a:r>
            <a:r>
              <a:rPr lang="en-US" sz="1050" dirty="0"/>
              <a:t> 2018;178(2):175–176. doi:10.1001/jamainternmed.2017.6537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430726" y="1899865"/>
            <a:ext cx="3429000" cy="1243231"/>
            <a:chOff x="6512944" y="1056267"/>
            <a:chExt cx="4572000" cy="1667462"/>
          </a:xfrm>
        </p:grpSpPr>
        <p:sp>
          <p:nvSpPr>
            <p:cNvPr id="9" name="Rectangle 8"/>
            <p:cNvSpPr/>
            <p:nvPr/>
          </p:nvSpPr>
          <p:spPr>
            <a:xfrm>
              <a:off x="6512944" y="1056267"/>
              <a:ext cx="4572000" cy="166746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Coach</a:t>
              </a:r>
              <a:endParaRPr lang="en-US" sz="375" dirty="0"/>
            </a:p>
            <a:p>
              <a:pPr algn="ctr"/>
              <a:endParaRPr lang="en-US" sz="375" dirty="0"/>
            </a:p>
            <a:p>
              <a:pPr algn="ctr"/>
              <a:r>
                <a:rPr lang="en-US" sz="1500" dirty="0"/>
                <a:t>Issue-focused</a:t>
              </a:r>
            </a:p>
            <a:p>
              <a:pPr algn="ctr"/>
              <a:r>
                <a:rPr lang="en-US" sz="1500" dirty="0"/>
                <a:t>Short-term</a:t>
              </a:r>
            </a:p>
            <a:p>
              <a:pPr algn="ctr"/>
              <a:endParaRPr lang="en-US" sz="15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/>
            <a:srcRect r="14645"/>
            <a:stretch/>
          </p:blipFill>
          <p:spPr>
            <a:xfrm>
              <a:off x="10084867" y="1229281"/>
              <a:ext cx="905358" cy="1354080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440389" y="3226082"/>
            <a:ext cx="3429000" cy="1284384"/>
            <a:chOff x="6706127" y="4272785"/>
            <a:chExt cx="4572000" cy="1736932"/>
          </a:xfrm>
        </p:grpSpPr>
        <p:sp>
          <p:nvSpPr>
            <p:cNvPr id="11" name="Rectangle 10"/>
            <p:cNvSpPr/>
            <p:nvPr/>
          </p:nvSpPr>
          <p:spPr>
            <a:xfrm>
              <a:off x="6706127" y="4272785"/>
              <a:ext cx="4572000" cy="173693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Connector</a:t>
              </a:r>
              <a:endParaRPr lang="en-US" sz="1500" dirty="0"/>
            </a:p>
            <a:p>
              <a:pPr algn="ctr"/>
              <a:r>
                <a:rPr lang="en-US" sz="1500" dirty="0"/>
                <a:t>Link mentees with others</a:t>
              </a:r>
            </a:p>
            <a:p>
              <a:pPr algn="ctr"/>
              <a:r>
                <a:rPr lang="en-US" sz="1500" dirty="0"/>
                <a:t>Create networks</a:t>
              </a:r>
            </a:p>
            <a:p>
              <a:pPr algn="ctr"/>
              <a:r>
                <a:rPr lang="en-US" sz="1500" dirty="0"/>
                <a:t>Focused on their field</a:t>
              </a:r>
              <a:endParaRPr lang="en-US" sz="24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/>
            <a:srcRect r="25459"/>
            <a:stretch/>
          </p:blipFill>
          <p:spPr>
            <a:xfrm>
              <a:off x="10417071" y="4529226"/>
              <a:ext cx="766337" cy="123863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747628" y="3238006"/>
            <a:ext cx="3429000" cy="1284384"/>
            <a:chOff x="1399847" y="4433818"/>
            <a:chExt cx="4572000" cy="1712512"/>
          </a:xfrm>
        </p:grpSpPr>
        <p:sp>
          <p:nvSpPr>
            <p:cNvPr id="10" name="Rectangle 9"/>
            <p:cNvSpPr/>
            <p:nvPr/>
          </p:nvSpPr>
          <p:spPr>
            <a:xfrm>
              <a:off x="1399847" y="4433818"/>
              <a:ext cx="4572000" cy="171251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Sponsor</a:t>
              </a:r>
              <a:endParaRPr lang="en-US" sz="2400" dirty="0"/>
            </a:p>
            <a:p>
              <a:pPr algn="ctr"/>
              <a:r>
                <a:rPr lang="en-US" sz="1500" dirty="0"/>
                <a:t>Influential</a:t>
              </a:r>
            </a:p>
            <a:p>
              <a:pPr algn="ctr"/>
              <a:r>
                <a:rPr lang="en-US" sz="1500" dirty="0"/>
                <a:t>Visibility-focused</a:t>
              </a:r>
            </a:p>
            <a:p>
              <a:pPr algn="ctr"/>
              <a:r>
                <a:rPr lang="en-US" sz="1500" dirty="0"/>
                <a:t>  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71195" y="4558237"/>
              <a:ext cx="951777" cy="1431877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747628" y="1904363"/>
            <a:ext cx="3429000" cy="1238733"/>
            <a:chOff x="1386894" y="1074144"/>
            <a:chExt cx="4572000" cy="1651644"/>
          </a:xfrm>
        </p:grpSpPr>
        <p:sp>
          <p:nvSpPr>
            <p:cNvPr id="8" name="Rectangle 7"/>
            <p:cNvSpPr/>
            <p:nvPr/>
          </p:nvSpPr>
          <p:spPr>
            <a:xfrm>
              <a:off x="1386894" y="1074144"/>
              <a:ext cx="4572000" cy="1651644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	Traditional Mentor</a:t>
              </a:r>
            </a:p>
            <a:p>
              <a:pPr algn="ctr"/>
              <a:r>
                <a:rPr lang="en-US" sz="1500" dirty="0"/>
                <a:t>	Formal, Career-focused</a:t>
              </a:r>
            </a:p>
            <a:p>
              <a:pPr algn="ctr"/>
              <a:r>
                <a:rPr lang="en-US" sz="1500" dirty="0"/>
                <a:t>Long-term</a:t>
              </a:r>
            </a:p>
            <a:p>
              <a:pPr algn="ctr"/>
              <a:r>
                <a:rPr lang="en-US" sz="1500" dirty="0"/>
                <a:t>Reciprocal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7"/>
            <a:srcRect r="14406"/>
            <a:stretch/>
          </p:blipFill>
          <p:spPr>
            <a:xfrm>
              <a:off x="1458242" y="1201332"/>
              <a:ext cx="880429" cy="13972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577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Mentee Missteps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pPr marL="0" indent="0" algn="ctr">
              <a:buNone/>
            </a:pPr>
            <a:endParaRPr lang="en-US" sz="3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Mentee gaffes or missteps that you know of/have heard of/have experienced?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Share in Chat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0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35" y="208189"/>
            <a:ext cx="7713969" cy="571500"/>
          </a:xfrm>
        </p:spPr>
        <p:txBody>
          <a:bodyPr/>
          <a:lstStyle/>
          <a:p>
            <a:r>
              <a:rPr lang="en-US" dirty="0" smtClean="0"/>
              <a:t>BREAKOUT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8" y="1000238"/>
            <a:ext cx="7601122" cy="3603850"/>
          </a:xfrm>
          <a:solidFill>
            <a:srgbClr val="51468B"/>
          </a:solidFill>
        </p:spPr>
        <p:txBody>
          <a:bodyPr/>
          <a:lstStyle/>
          <a:p>
            <a:pPr marL="233363" lvl="1" indent="0">
              <a:lnSpc>
                <a:spcPct val="100000"/>
              </a:lnSpc>
              <a:spcAft>
                <a:spcPts val="600"/>
              </a:spcAft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690563" lvl="1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800" dirty="0" smtClean="0">
                <a:solidFill>
                  <a:schemeClr val="bg1"/>
                </a:solidFill>
              </a:rPr>
              <a:t>What </a:t>
            </a:r>
            <a:r>
              <a:rPr lang="en-US" sz="1800" dirty="0">
                <a:solidFill>
                  <a:schemeClr val="bg1"/>
                </a:solidFill>
              </a:rPr>
              <a:t>skills do you need to be an effective mentee? </a:t>
            </a:r>
          </a:p>
          <a:p>
            <a:pPr marL="857250" lvl="3" indent="-457200">
              <a:spcAft>
                <a:spcPts val="600"/>
              </a:spcAft>
              <a:buAutoNum type="alphaLcPeriod"/>
            </a:pPr>
            <a:r>
              <a:rPr lang="en-US" sz="1600" dirty="0" smtClean="0">
                <a:solidFill>
                  <a:schemeClr val="bg1"/>
                </a:solidFill>
              </a:rPr>
              <a:t>what </a:t>
            </a:r>
            <a:r>
              <a:rPr lang="en-US" sz="1600" dirty="0">
                <a:solidFill>
                  <a:schemeClr val="bg1"/>
                </a:solidFill>
              </a:rPr>
              <a:t>skills do you already have and which might you need to work on? </a:t>
            </a:r>
          </a:p>
          <a:p>
            <a:pPr marL="690563" lvl="1" indent="-4572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How would you define a “great mentee”? What are the qualities of a </a:t>
            </a:r>
            <a:r>
              <a:rPr lang="en-US" sz="1800" dirty="0" smtClean="0">
                <a:solidFill>
                  <a:schemeClr val="bg1"/>
                </a:solidFill>
              </a:rPr>
              <a:t>“great </a:t>
            </a:r>
            <a:r>
              <a:rPr lang="en-US" sz="1800" dirty="0">
                <a:solidFill>
                  <a:schemeClr val="bg1"/>
                </a:solidFill>
              </a:rPr>
              <a:t>mentee”?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	REMEMBER YOUR GROUP NUMBER/ Identify spokesperson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995935" y="695797"/>
            <a:ext cx="6854952" cy="342900"/>
          </a:xfrm>
        </p:spPr>
        <p:txBody>
          <a:bodyPr/>
          <a:lstStyle/>
          <a:p>
            <a:r>
              <a:rPr lang="en-US" sz="2000" dirty="0" smtClean="0"/>
              <a:t>Mentee Skills (5 minutes)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A6CCDF-EE61-4FC3-B500-537375B0937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5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17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7367" y="523449"/>
            <a:ext cx="4938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BREAKOUT GROUPS (5 minutes)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3508" y="1323234"/>
            <a:ext cx="50422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Take 1 </a:t>
            </a: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minute 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to think and write down your needs before sharing with group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17029" y="613954"/>
            <a:ext cx="3278777" cy="17731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60-second timer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88274" y="2740400"/>
            <a:ext cx="7589520" cy="1783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0563" lvl="1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skills do you need to be an effective mentee? </a:t>
            </a:r>
          </a:p>
          <a:p>
            <a:pPr marL="400050" lvl="3">
              <a:spcAft>
                <a:spcPts val="60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		What </a:t>
            </a:r>
            <a:r>
              <a:rPr lang="en-US" sz="1600" dirty="0">
                <a:solidFill>
                  <a:srgbClr val="000000"/>
                </a:solidFill>
              </a:rPr>
              <a:t>skills do you already have and which might you need to work on? </a:t>
            </a:r>
          </a:p>
          <a:p>
            <a:pPr marL="690563" lvl="1" indent="-4572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How would you define a “great mentee”? What are the qualities of a </a:t>
            </a:r>
            <a:r>
              <a:rPr lang="en-US" dirty="0" smtClean="0">
                <a:solidFill>
                  <a:srgbClr val="000000"/>
                </a:solidFill>
              </a:rPr>
              <a:t>“great </a:t>
            </a:r>
            <a:r>
              <a:rPr lang="en-US" dirty="0">
                <a:solidFill>
                  <a:srgbClr val="000000"/>
                </a:solidFill>
              </a:rPr>
              <a:t>mentee”? </a:t>
            </a:r>
          </a:p>
        </p:txBody>
      </p:sp>
    </p:spTree>
    <p:extLst>
      <p:ext uri="{BB962C8B-B14F-4D97-AF65-F5344CB8AC3E}">
        <p14:creationId xmlns:p14="http://schemas.microsoft.com/office/powerpoint/2010/main" val="16781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9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9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8"/>
          </p:nvPr>
        </p:nvSpPr>
        <p:spPr>
          <a:xfrm>
            <a:off x="932494" y="1528354"/>
            <a:ext cx="3587119" cy="2968567"/>
          </a:xfrm>
        </p:spPr>
        <p:txBody>
          <a:bodyPr/>
          <a:lstStyle/>
          <a:p>
            <a:r>
              <a:rPr lang="en-US" dirty="0"/>
              <a:t>Communicate openly and honestly</a:t>
            </a:r>
          </a:p>
          <a:p>
            <a:r>
              <a:rPr lang="en-US" dirty="0"/>
              <a:t>Develop realistic goals and set expectations</a:t>
            </a:r>
          </a:p>
          <a:p>
            <a:r>
              <a:rPr lang="en-US" dirty="0"/>
              <a:t>Communicate agenda and goals with mentor prior to meeting; Arrive at each meeting with clear goals/objectives for discussion</a:t>
            </a:r>
          </a:p>
          <a:p>
            <a:r>
              <a:rPr lang="en-US" dirty="0"/>
              <a:t>Be respectful of mentor’s time</a:t>
            </a:r>
          </a:p>
          <a:p>
            <a:r>
              <a:rPr lang="en-US" dirty="0"/>
              <a:t>Set small milestones in order to achieve larger goal over time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 Best Practices for Mentees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19"/>
          </p:nvPr>
        </p:nvSpPr>
        <p:spPr>
          <a:xfrm>
            <a:off x="4688513" y="1528354"/>
            <a:ext cx="3587119" cy="2968567"/>
          </a:xfrm>
        </p:spPr>
        <p:txBody>
          <a:bodyPr/>
          <a:lstStyle/>
          <a:p>
            <a:r>
              <a:rPr lang="en-US" dirty="0"/>
              <a:t>Follow through on commitments</a:t>
            </a:r>
          </a:p>
          <a:p>
            <a:r>
              <a:rPr lang="en-US" dirty="0"/>
              <a:t>Practice Self-reflection</a:t>
            </a:r>
          </a:p>
          <a:p>
            <a:r>
              <a:rPr lang="en-US" dirty="0"/>
              <a:t>Support your peers</a:t>
            </a:r>
          </a:p>
          <a:p>
            <a:r>
              <a:rPr lang="en-US" dirty="0"/>
              <a:t>Ask questions and solicit constructive feedback</a:t>
            </a:r>
          </a:p>
          <a:p>
            <a:r>
              <a:rPr lang="en-US" dirty="0"/>
              <a:t>Have multiple mentors</a:t>
            </a:r>
          </a:p>
          <a:p>
            <a:r>
              <a:rPr lang="en-US" dirty="0"/>
              <a:t>Be Proactive / Take initiative</a:t>
            </a:r>
          </a:p>
          <a:p>
            <a:r>
              <a:rPr lang="en-US" dirty="0"/>
              <a:t>Recognize Mentoring Relationships do not need to be forever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82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8"/>
          </p:nvPr>
        </p:nvSpPr>
        <p:spPr>
          <a:xfrm>
            <a:off x="932494" y="1354082"/>
            <a:ext cx="3587119" cy="3142839"/>
          </a:xfrm>
        </p:spPr>
        <p:txBody>
          <a:bodyPr/>
          <a:lstStyle/>
          <a:p>
            <a:r>
              <a:rPr lang="en-US" dirty="0"/>
              <a:t>Interested in developing your career </a:t>
            </a:r>
          </a:p>
          <a:p>
            <a:r>
              <a:rPr lang="en-US" dirty="0"/>
              <a:t>Commitment to mentoring  </a:t>
            </a:r>
          </a:p>
          <a:p>
            <a:r>
              <a:rPr lang="en-US" dirty="0"/>
              <a:t>Match your emotional needs  </a:t>
            </a:r>
          </a:p>
          <a:p>
            <a:pPr lvl="1"/>
            <a:r>
              <a:rPr lang="en-US" dirty="0"/>
              <a:t>Do you need more support and praise or more challenge? </a:t>
            </a:r>
          </a:p>
          <a:p>
            <a:r>
              <a:rPr lang="en-US" dirty="0"/>
              <a:t> Match with your professional needs </a:t>
            </a:r>
          </a:p>
          <a:p>
            <a:pPr lvl="1"/>
            <a:r>
              <a:rPr lang="en-US" dirty="0"/>
              <a:t>Help with writing? </a:t>
            </a:r>
          </a:p>
          <a:p>
            <a:pPr lvl="1"/>
            <a:r>
              <a:rPr lang="en-US" dirty="0"/>
              <a:t>Methodological skills? </a:t>
            </a:r>
          </a:p>
          <a:p>
            <a:pPr lvl="1"/>
            <a:r>
              <a:rPr lang="en-US" dirty="0"/>
              <a:t>Research/scholarly interests 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Mentor </a:t>
            </a:r>
            <a:r>
              <a:rPr lang="en-US" dirty="0" smtClean="0"/>
              <a:t>Aligned with your Needs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Chose a mentor with the following qualities: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9"/>
          </p:nvPr>
        </p:nvSpPr>
        <p:spPr>
          <a:xfrm>
            <a:off x="4688513" y="1389080"/>
            <a:ext cx="3587119" cy="3107842"/>
          </a:xfrm>
        </p:spPr>
        <p:txBody>
          <a:bodyPr/>
          <a:lstStyle/>
          <a:p>
            <a:r>
              <a:rPr lang="en-US" dirty="0"/>
              <a:t>A successful track record </a:t>
            </a:r>
          </a:p>
          <a:p>
            <a:r>
              <a:rPr lang="en-US" dirty="0"/>
              <a:t>Good communication skills </a:t>
            </a:r>
          </a:p>
          <a:p>
            <a:r>
              <a:rPr lang="en-US" dirty="0"/>
              <a:t>Will provide networking opportunities </a:t>
            </a:r>
          </a:p>
          <a:p>
            <a:r>
              <a:rPr lang="en-US" dirty="0"/>
              <a:t>Is institutionally savvy </a:t>
            </a:r>
          </a:p>
          <a:p>
            <a:r>
              <a:rPr lang="en-US" dirty="0"/>
              <a:t>Expresses interest in you as a person </a:t>
            </a:r>
          </a:p>
          <a:p>
            <a:r>
              <a:rPr lang="en-US" dirty="0"/>
              <a:t>There is potential for reciprocity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0957" y="4655394"/>
            <a:ext cx="6779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Copyright © 2010 The Regents of the University of California</a:t>
            </a:r>
          </a:p>
          <a:p>
            <a:pPr algn="r"/>
            <a:r>
              <a:rPr lang="en-US" sz="1200" dirty="0" smtClean="0"/>
              <a:t>Created </a:t>
            </a:r>
            <a:r>
              <a:rPr lang="en-US" sz="1200" dirty="0"/>
              <a:t>by Mitchell D. Feldman, MD, MPhil UCSF Faculty Mentoring </a:t>
            </a:r>
            <a:r>
              <a:rPr lang="en-US" sz="1200" dirty="0" smtClean="0"/>
              <a:t>Program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8081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Mentoring is an evolving experience (you are a mentee and mentor)</a:t>
            </a:r>
          </a:p>
          <a:p>
            <a:endParaRPr lang="en-US" dirty="0" smtClean="0"/>
          </a:p>
          <a:p>
            <a:r>
              <a:rPr lang="en-US" dirty="0" smtClean="0"/>
              <a:t>Think of type of mentee you would like to have and pattern yourself accordingly</a:t>
            </a:r>
          </a:p>
          <a:p>
            <a:endParaRPr lang="en-US" dirty="0" smtClean="0"/>
          </a:p>
          <a:p>
            <a:r>
              <a:rPr lang="en-US" dirty="0" smtClean="0"/>
              <a:t>Consider how can you better articulate your own goals</a:t>
            </a:r>
          </a:p>
          <a:p>
            <a:endParaRPr lang="en-US" dirty="0" smtClean="0"/>
          </a:p>
          <a:p>
            <a:r>
              <a:rPr lang="en-US" dirty="0" smtClean="0"/>
              <a:t>Look at upcoming Sessions – choose which will best fit your needs</a:t>
            </a:r>
          </a:p>
          <a:p>
            <a:pPr lvl="1"/>
            <a:r>
              <a:rPr lang="en-US" dirty="0" smtClean="0"/>
              <a:t>December 10, 2020: Establishing and Aligning Expectations in Mentoring</a:t>
            </a:r>
          </a:p>
        </p:txBody>
      </p:sp>
    </p:spTree>
    <p:extLst>
      <p:ext uri="{BB962C8B-B14F-4D97-AF65-F5344CB8AC3E}">
        <p14:creationId xmlns:p14="http://schemas.microsoft.com/office/powerpoint/2010/main" val="312003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your own Take Away?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aspect of how you have approached your mentoring relationship do you plan to change moving forward?</a:t>
            </a:r>
          </a:p>
          <a:p>
            <a:pPr lvl="1"/>
            <a:r>
              <a:rPr lang="en-US" dirty="0" smtClean="0"/>
              <a:t>That is, what individual behavior change could you integrate into your mentoring relationship that could enhance mutual satisfaction with the relationship?</a:t>
            </a:r>
          </a:p>
          <a:p>
            <a:pPr lvl="2"/>
            <a:r>
              <a:rPr lang="en-US" sz="1800" b="1" dirty="0" smtClean="0"/>
              <a:t>Share in chat if willing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smtClean="0"/>
              <a:t>What is the time frame in which you intend to make that change?</a:t>
            </a:r>
          </a:p>
        </p:txBody>
      </p:sp>
    </p:spTree>
    <p:extLst>
      <p:ext uri="{BB962C8B-B14F-4D97-AF65-F5344CB8AC3E}">
        <p14:creationId xmlns:p14="http://schemas.microsoft.com/office/powerpoint/2010/main" val="398251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377" y="964812"/>
            <a:ext cx="3886200" cy="1143000"/>
          </a:xfrm>
        </p:spPr>
        <p:txBody>
          <a:bodyPr/>
          <a:lstStyle/>
          <a:p>
            <a:r>
              <a:rPr lang="en-US" dirty="0" smtClean="0"/>
              <a:t>Thank You for Attending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550377" y="2107812"/>
            <a:ext cx="4549944" cy="935515"/>
          </a:xfrm>
        </p:spPr>
        <p:txBody>
          <a:bodyPr/>
          <a:lstStyle/>
          <a:p>
            <a:r>
              <a:rPr lang="en-US" dirty="0" smtClean="0"/>
              <a:t>Please Complete Brief Evaluation via </a:t>
            </a:r>
            <a:r>
              <a:rPr lang="en-US" dirty="0" err="1" smtClean="0"/>
              <a:t>REDCap</a:t>
            </a:r>
            <a:r>
              <a:rPr lang="en-US" dirty="0" smtClean="0"/>
              <a:t> (will be emailed to you)</a:t>
            </a:r>
          </a:p>
          <a:p>
            <a:endParaRPr lang="en-US" sz="600" dirty="0" smtClean="0"/>
          </a:p>
          <a:p>
            <a:r>
              <a:rPr lang="en-US" dirty="0" smtClean="0"/>
              <a:t>Questions: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Kenzie A. Cameron </a:t>
            </a:r>
            <a:r>
              <a:rPr lang="en-US" sz="1600" dirty="0" smtClean="0">
                <a:hlinkClick r:id="rId2"/>
              </a:rPr>
              <a:t>k-cameron@northwestern.edu</a:t>
            </a:r>
            <a:endParaRPr lang="en-US" sz="1600" dirty="0" smtClean="0"/>
          </a:p>
          <a:p>
            <a:pPr>
              <a:spcAft>
                <a:spcPts val="600"/>
              </a:spcAft>
            </a:pPr>
            <a:r>
              <a:rPr lang="en-US" sz="1600" dirty="0" smtClean="0"/>
              <a:t>Mercedes </a:t>
            </a:r>
            <a:r>
              <a:rPr lang="en-US" sz="1600" dirty="0" err="1" smtClean="0"/>
              <a:t>Carnethon</a:t>
            </a:r>
            <a:r>
              <a:rPr lang="en-US" sz="1600" dirty="0"/>
              <a:t> </a:t>
            </a:r>
            <a:r>
              <a:rPr lang="en-US" sz="1600" dirty="0" smtClean="0">
                <a:hlinkClick r:id="rId3"/>
              </a:rPr>
              <a:t>carnethon@northwestern.edu</a:t>
            </a:r>
            <a:endParaRPr lang="en-US" sz="1600" dirty="0" smtClean="0"/>
          </a:p>
          <a:p>
            <a:pPr>
              <a:spcAft>
                <a:spcPts val="600"/>
              </a:spcAft>
            </a:pPr>
            <a:endParaRPr lang="en-US" sz="1600" dirty="0"/>
          </a:p>
          <a:p>
            <a:pPr>
              <a:spcAft>
                <a:spcPts val="600"/>
              </a:spcAft>
            </a:pPr>
            <a:r>
              <a:rPr lang="en-US" sz="1600" dirty="0" smtClean="0"/>
              <a:t>Resources and Opportunities on Website: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www.nucats.northwestern.edu/education-and-career-development/investigator-development/index.html</a:t>
            </a:r>
            <a:r>
              <a:rPr lang="en-US" sz="1600" dirty="0" smtClean="0"/>
              <a:t>   </a:t>
            </a:r>
            <a:endParaRPr lang="en-US" sz="16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rthwestern Medicine Low Brand">
  <a:themeElements>
    <a:clrScheme name="NM Colors">
      <a:dk1>
        <a:srgbClr val="54585A"/>
      </a:dk1>
      <a:lt1>
        <a:sysClr val="window" lastClr="FFFFFF"/>
      </a:lt1>
      <a:dk2>
        <a:srgbClr val="61468B"/>
      </a:dk2>
      <a:lt2>
        <a:srgbClr val="CFC7DC"/>
      </a:lt2>
      <a:accent1>
        <a:srgbClr val="917EAE"/>
      </a:accent1>
      <a:accent2>
        <a:srgbClr val="B0A2C5"/>
      </a:accent2>
      <a:accent3>
        <a:srgbClr val="00A144"/>
      </a:accent3>
      <a:accent4>
        <a:srgbClr val="CFD641"/>
      </a:accent4>
      <a:accent5>
        <a:srgbClr val="EDAC1A"/>
      </a:accent5>
      <a:accent6>
        <a:srgbClr val="DF6426"/>
      </a:accent6>
      <a:hlink>
        <a:srgbClr val="B1ACCE"/>
      </a:hlink>
      <a:folHlink>
        <a:srgbClr val="D4D5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6314</TotalTime>
  <Words>1407</Words>
  <Application>Microsoft Office PowerPoint</Application>
  <PresentationFormat>On-screen Show (16:9)</PresentationFormat>
  <Paragraphs>211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Lucida Grande</vt:lpstr>
      <vt:lpstr>Neo Sans Pro</vt:lpstr>
      <vt:lpstr>Times New Roman</vt:lpstr>
      <vt:lpstr>Northwestern Medicine Low Brand</vt:lpstr>
      <vt:lpstr>Agenda</vt:lpstr>
      <vt:lpstr>Mentor: “A wise and trusted counselor or teacher”</vt:lpstr>
      <vt:lpstr>NUCATS Mentoring Workshop Background</vt:lpstr>
      <vt:lpstr>NUCATS Series on Developing and Enhancing Mentoring Relationships (reimagined Mentor Development Workshop)</vt:lpstr>
      <vt:lpstr>Articulating your Mentoring Needs</vt:lpstr>
      <vt:lpstr>Mentoring Defined</vt:lpstr>
      <vt:lpstr>What makes a great mentor?</vt:lpstr>
      <vt:lpstr>What the Best Mentors Do</vt:lpstr>
      <vt:lpstr>PowerPoint Presentation</vt:lpstr>
      <vt:lpstr>PowerPoint Presentation</vt:lpstr>
      <vt:lpstr>PowerPoint Presentation</vt:lpstr>
      <vt:lpstr>BREAKOUT GROUPS</vt:lpstr>
      <vt:lpstr>PowerPoint Presentation</vt:lpstr>
      <vt:lpstr>PowerPoint Presentation</vt:lpstr>
      <vt:lpstr>Mentee Missteps</vt:lpstr>
      <vt:lpstr>BREAKOUT GROUPS</vt:lpstr>
      <vt:lpstr>PowerPoint Presentation</vt:lpstr>
      <vt:lpstr>Mentoring Best Practices for Mentees</vt:lpstr>
      <vt:lpstr>Choosing a Mentor Aligned with your Needs</vt:lpstr>
      <vt:lpstr>Remember….</vt:lpstr>
      <vt:lpstr>What is your own Take Away?</vt:lpstr>
      <vt:lpstr>Thank You for Attending </vt:lpstr>
    </vt:vector>
  </TitlesOfParts>
  <Company>Liska +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SunJoo</dc:creator>
  <cp:lastModifiedBy>Kenzie A Cameron</cp:lastModifiedBy>
  <cp:revision>127</cp:revision>
  <cp:lastPrinted>2014-06-10T20:21:59Z</cp:lastPrinted>
  <dcterms:created xsi:type="dcterms:W3CDTF">2014-06-10T15:03:59Z</dcterms:created>
  <dcterms:modified xsi:type="dcterms:W3CDTF">2020-10-29T14:22:57Z</dcterms:modified>
</cp:coreProperties>
</file>