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handoutMasterIdLst>
    <p:handoutMasterId r:id="rId39"/>
  </p:handoutMasterIdLst>
  <p:sldIdLst>
    <p:sldId id="256" r:id="rId2"/>
    <p:sldId id="269" r:id="rId3"/>
    <p:sldId id="270" r:id="rId4"/>
    <p:sldId id="311" r:id="rId5"/>
    <p:sldId id="280" r:id="rId6"/>
    <p:sldId id="281" r:id="rId7"/>
    <p:sldId id="282" r:id="rId8"/>
    <p:sldId id="283" r:id="rId9"/>
    <p:sldId id="284" r:id="rId10"/>
    <p:sldId id="285" r:id="rId11"/>
    <p:sldId id="286" r:id="rId12"/>
    <p:sldId id="287" r:id="rId13"/>
    <p:sldId id="288" r:id="rId14"/>
    <p:sldId id="289" r:id="rId15"/>
    <p:sldId id="290" r:id="rId16"/>
    <p:sldId id="310" r:id="rId17"/>
    <p:sldId id="292" r:id="rId18"/>
    <p:sldId id="293" r:id="rId19"/>
    <p:sldId id="295" r:id="rId20"/>
    <p:sldId id="296" r:id="rId21"/>
    <p:sldId id="294" r:id="rId22"/>
    <p:sldId id="297" r:id="rId23"/>
    <p:sldId id="300" r:id="rId24"/>
    <p:sldId id="298" r:id="rId25"/>
    <p:sldId id="299" r:id="rId26"/>
    <p:sldId id="301" r:id="rId27"/>
    <p:sldId id="302" r:id="rId28"/>
    <p:sldId id="303" r:id="rId29"/>
    <p:sldId id="304" r:id="rId30"/>
    <p:sldId id="305" r:id="rId31"/>
    <p:sldId id="306" r:id="rId32"/>
    <p:sldId id="307" r:id="rId33"/>
    <p:sldId id="308" r:id="rId34"/>
    <p:sldId id="309" r:id="rId35"/>
    <p:sldId id="279" r:id="rId36"/>
    <p:sldId id="312" r:id="rId3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73">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83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689"/>
    <a:srgbClr val="645B9B"/>
    <a:srgbClr val="61468B"/>
    <a:srgbClr val="5146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907" autoAdjust="0"/>
    <p:restoredTop sz="94721" autoAdjust="0"/>
  </p:normalViewPr>
  <p:slideViewPr>
    <p:cSldViewPr snapToGrid="0" showGuides="1">
      <p:cViewPr varScale="1">
        <p:scale>
          <a:sx n="149" d="100"/>
          <a:sy n="149" d="100"/>
        </p:scale>
        <p:origin x="126" y="402"/>
      </p:cViewPr>
      <p:guideLst>
        <p:guide orient="horz" pos="2973"/>
        <p:guide orient="horz" pos="3138"/>
        <p:guide orient="horz" pos="200"/>
        <p:guide orient="horz" pos="1791"/>
        <p:guide orient="horz" pos="283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5/1/2017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5/1/2017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Networked Knowledge Organization Systems/Services/Structures (NKOS) Task Group Web site.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currently many different KOS,</a:t>
            </a:r>
            <a:r>
              <a:rPr lang="en-US" baseline="0" dirty="0" smtClean="0"/>
              <a:t> which have been developed for use by different agencies and information systems. Each KOS uses its own unique terminology, syntax and semantics to serve its particular purpose and subject domain. This slide shows how the same subject is treated differently by different subject and classification systems. Users trying to discover information and knowledge in multiple databases using different KOS are faced with the challenge of navigating the different systems. While a KOS promotes consistency within the system it is designed for, using different and discordant KOS tend to reduce intersystem and database compatibility. Consequently a user attempting to access an ever expanding base of knowledge involving multiple KOS is met with increasing noise and silence.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4</a:t>
            </a:fld>
            <a:endParaRPr lang="en-US"/>
          </a:p>
        </p:txBody>
      </p:sp>
    </p:spTree>
    <p:extLst>
      <p:ext uri="{BB962C8B-B14F-4D97-AF65-F5344CB8AC3E}">
        <p14:creationId xmlns:p14="http://schemas.microsoft.com/office/powerpoint/2010/main" val="1915825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number of projects have been developed to integrate and make interoperable different KOS. One such project is the National Library of Medicine’s Unified Medical Language System, which</a:t>
            </a:r>
            <a:r>
              <a:rPr lang="en-US" baseline="0" dirty="0" smtClean="0"/>
              <a:t> was </a:t>
            </a:r>
            <a:r>
              <a:rPr lang="en-US" dirty="0" smtClean="0"/>
              <a:t>one of the first and most comprehensive projects to deal with multiple KOS. The UMLS</a:t>
            </a:r>
            <a:r>
              <a:rPr lang="en-US" baseline="0" dirty="0" smtClean="0"/>
              <a:t> integrates multiple KOS into a single system.</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5</a:t>
            </a:fld>
            <a:endParaRPr lang="en-US"/>
          </a:p>
        </p:txBody>
      </p:sp>
    </p:spTree>
    <p:extLst>
      <p:ext uri="{BB962C8B-B14F-4D97-AF65-F5344CB8AC3E}">
        <p14:creationId xmlns:p14="http://schemas.microsoft.com/office/powerpoint/2010/main" val="53067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UMLS consists of three</a:t>
            </a:r>
            <a:r>
              <a:rPr lang="en-US" baseline="0" dirty="0" smtClean="0"/>
              <a:t> knowledge sources: The </a:t>
            </a:r>
            <a:r>
              <a:rPr lang="en-US" baseline="0" dirty="0" err="1" smtClean="0"/>
              <a:t>Metathesaurus</a:t>
            </a:r>
            <a:r>
              <a:rPr lang="en-US" baseline="0" dirty="0" smtClean="0"/>
              <a:t>, Semantic Network, and SPECIALIST Lexicon.</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3225863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different approach to making KOS interoperable is exemplified by the MACS project. This project links corresponding subject headings in four KOS used by four national libraries in Europe, while keeping the KOS autonomous </a:t>
            </a:r>
            <a:r>
              <a:rPr lang="en-US" smtClean="0"/>
              <a:t>and equivalent.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121391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Northwestern University uses both NLM’s Medical Subject Headings thesaurus and the Library of Congress Subject Headings system in its catalog. We were (and are) faced with the conflicts and incompatibilities that arise from using </a:t>
            </a:r>
            <a:r>
              <a:rPr lang="en-US" baseline="0" dirty="0" err="1" smtClean="0"/>
              <a:t>MeSH</a:t>
            </a:r>
            <a:r>
              <a:rPr lang="en-US" baseline="0" dirty="0" smtClean="0"/>
              <a:t> and LCSH in the same online catalog. Furthermore, we want to lead users to resources that are described by one of the systems, but not the other. (I.e., if we have a record for a resource which only has </a:t>
            </a:r>
            <a:r>
              <a:rPr lang="en-US" baseline="0" dirty="0" err="1" smtClean="0"/>
              <a:t>MeSH</a:t>
            </a:r>
            <a:r>
              <a:rPr lang="en-US" baseline="0" dirty="0" smtClean="0"/>
              <a:t> headings, we want users searching with LCSH to find that resource by linking LCSH headings to their corresponding </a:t>
            </a:r>
            <a:r>
              <a:rPr lang="en-US" baseline="0" dirty="0" err="1" smtClean="0"/>
              <a:t>MeSH</a:t>
            </a:r>
            <a:r>
              <a:rPr lang="en-US" baseline="0" dirty="0" smtClean="0"/>
              <a:t> headings.) The approach that Northwestern has taken is similar to that followed by the MACS project.</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297926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Phase 1 of the project was funded in part by a grant from the College Library Technology and Cooperation Grants Program of the U.S. Department of Education. This phase of the project was completed in 1991, and is described </a:t>
            </a:r>
            <a:r>
              <a:rPr lang="en-US" dirty="0" smtClean="0"/>
              <a:t>in </a:t>
            </a:r>
            <a:r>
              <a:rPr lang="en-US" dirty="0" smtClean="0"/>
              <a:t>an article written by Tony Olson and Gary Strawn in </a:t>
            </a:r>
            <a:r>
              <a:rPr lang="en-US" i="1" dirty="0" smtClean="0"/>
              <a:t>Information Technology and Libraries</a:t>
            </a:r>
            <a:r>
              <a:rPr lang="en-US" baseline="0" dirty="0" smtClean="0"/>
              <a:t> in 1997.</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4143909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we had to be careful with homonyms. E.g., the </a:t>
            </a:r>
            <a:r>
              <a:rPr lang="en-US" dirty="0" err="1" smtClean="0"/>
              <a:t>MeSH</a:t>
            </a:r>
            <a:r>
              <a:rPr lang="en-US" dirty="0" smtClean="0"/>
              <a:t> heading for Crowns is not used for the same concept as the identical LCSH heading. The LCSH heading is used for royal headgear, but the </a:t>
            </a:r>
            <a:r>
              <a:rPr lang="en-US" dirty="0" err="1" smtClean="0"/>
              <a:t>MeSH</a:t>
            </a:r>
            <a:r>
              <a:rPr lang="en-US" dirty="0" smtClean="0"/>
              <a:t> heading is used for dental crowns. So</a:t>
            </a:r>
            <a:r>
              <a:rPr lang="en-US" baseline="0" dirty="0" smtClean="0"/>
              <a:t> the </a:t>
            </a:r>
            <a:r>
              <a:rPr lang="en-US" baseline="0" dirty="0" err="1" smtClean="0"/>
              <a:t>MeSH</a:t>
            </a:r>
            <a:r>
              <a:rPr lang="en-US" baseline="0" dirty="0" smtClean="0"/>
              <a:t> heading is mapped to its corresponding LCSH heading, Crowns (Dentistry)</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2078392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and the ones following it show examples of mappings between corresponding </a:t>
            </a:r>
            <a:r>
              <a:rPr lang="en-US" dirty="0" err="1" smtClean="0"/>
              <a:t>MeSH</a:t>
            </a:r>
            <a:r>
              <a:rPr lang="en-US" dirty="0" smtClean="0"/>
              <a:t> and LCSH headings.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1333631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a substantial majority of the correspondences</a:t>
            </a:r>
            <a:r>
              <a:rPr lang="en-US" baseline="0" dirty="0" smtClean="0"/>
              <a:t> between subject terms and phrases are one-to-one, there are a fairly large number of correspondences that involve mapping a heading in one system to two or more headings in the other system. This is probably the most difficult problem that projects mapping multiple KOS have to solve. This example and the following examples show how Northwestern attempted to solve the problem. In this example LCSH uses one heading to represent a number of narrower terms. Instead of mapping each narrower </a:t>
            </a:r>
            <a:r>
              <a:rPr lang="en-US" baseline="0" dirty="0" err="1" smtClean="0"/>
              <a:t>MeSH</a:t>
            </a:r>
            <a:r>
              <a:rPr lang="en-US" baseline="0" dirty="0" smtClean="0"/>
              <a:t> heading to the LCSH broader heading, we map only the two corresponding </a:t>
            </a:r>
            <a:r>
              <a:rPr lang="en-US" baseline="0" dirty="0" err="1" smtClean="0"/>
              <a:t>MeSH</a:t>
            </a:r>
            <a:r>
              <a:rPr lang="en-US" baseline="0" dirty="0" smtClean="0"/>
              <a:t> and LCSH headings, Dental Health Surveys and Dental surveys. We rely on the syndetic structure of </a:t>
            </a:r>
            <a:r>
              <a:rPr lang="en-US" baseline="0" dirty="0" err="1" smtClean="0"/>
              <a:t>MeSH</a:t>
            </a:r>
            <a:r>
              <a:rPr lang="en-US" baseline="0" dirty="0" smtClean="0"/>
              <a:t> to supply the relationship of the narrower </a:t>
            </a:r>
            <a:r>
              <a:rPr lang="en-US" baseline="0" dirty="0" err="1" smtClean="0"/>
              <a:t>MeSH</a:t>
            </a:r>
            <a:r>
              <a:rPr lang="en-US" baseline="0" dirty="0" smtClean="0"/>
              <a:t> headings to their corresponding broader LCSH heading.</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3586059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these examples a heading in one system is mapped explicitly to two (or more) headings in the other system in which there is no explicit relationship between the headings.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546288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 two </a:t>
            </a:r>
            <a:r>
              <a:rPr lang="en-US" dirty="0" err="1" smtClean="0"/>
              <a:t>MeSH</a:t>
            </a:r>
            <a:r>
              <a:rPr lang="en-US" dirty="0" smtClean="0"/>
              <a:t> headings (used together in the same record) are mapped to a single LCSH heading,</a:t>
            </a:r>
            <a:r>
              <a:rPr lang="en-US" baseline="0" dirty="0" smtClean="0"/>
              <a:t> but the LCSH heading is not mapped to the two </a:t>
            </a:r>
            <a:r>
              <a:rPr lang="en-US" baseline="0" dirty="0" err="1" smtClean="0"/>
              <a:t>MeSH</a:t>
            </a:r>
            <a:r>
              <a:rPr lang="en-US" baseline="0" dirty="0" smtClean="0"/>
              <a:t> headings.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3112113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664097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two</a:t>
            </a:r>
            <a:r>
              <a:rPr lang="en-US" baseline="0" dirty="0" smtClean="0"/>
              <a:t> examples the headings were not mapped, because they were both main heading/subheading combinations. One of the basic guidelines for the project is to map only at the main heading level, and only map a main heading/subheading combination to a corresponding main heading phrase. In the third example, the </a:t>
            </a:r>
            <a:r>
              <a:rPr lang="en-US" baseline="0" dirty="0" err="1" smtClean="0"/>
              <a:t>MeSH</a:t>
            </a:r>
            <a:r>
              <a:rPr lang="en-US" baseline="0" dirty="0" smtClean="0"/>
              <a:t> heading and the LCSH heading </a:t>
            </a:r>
            <a:r>
              <a:rPr lang="en-US" baseline="0" dirty="0" smtClean="0"/>
              <a:t>do not correspond</a:t>
            </a:r>
            <a:r>
              <a:rPr lang="en-US" baseline="0" dirty="0" smtClean="0"/>
              <a:t>. The </a:t>
            </a:r>
            <a:r>
              <a:rPr lang="en-US" baseline="0" dirty="0" err="1" smtClean="0"/>
              <a:t>MeSH</a:t>
            </a:r>
            <a:r>
              <a:rPr lang="en-US" baseline="0" dirty="0" smtClean="0"/>
              <a:t> heading is used for resources </a:t>
            </a:r>
            <a:r>
              <a:rPr lang="en-US" b="1" i="1" baseline="0" dirty="0" smtClean="0"/>
              <a:t>about</a:t>
            </a:r>
            <a:r>
              <a:rPr lang="en-US" baseline="0" dirty="0" smtClean="0"/>
              <a:t> population characteristics and statistics, whereas the LCSH heading is used for </a:t>
            </a:r>
            <a:r>
              <a:rPr lang="en-US" b="1" i="1" baseline="0" dirty="0" smtClean="0"/>
              <a:t>compilations</a:t>
            </a:r>
            <a:r>
              <a:rPr lang="en-US" baseline="0" dirty="0" smtClean="0"/>
              <a:t> of population statistics as indicated by the LCSH form subheading that has been added to the main LCSH heading Population. </a:t>
            </a:r>
          </a:p>
          <a:p>
            <a:endParaRPr lang="en-US" baseline="0" dirty="0" smtClean="0"/>
          </a:p>
          <a:p>
            <a:r>
              <a:rPr lang="en-US" baseline="0" dirty="0" smtClean="0"/>
              <a:t>In the third example the two headings are not mapped because that do not actually correspond. The </a:t>
            </a:r>
            <a:r>
              <a:rPr lang="en-US" baseline="0" dirty="0" err="1" smtClean="0"/>
              <a:t>MeSH</a:t>
            </a:r>
            <a:r>
              <a:rPr lang="en-US" baseline="0" dirty="0" smtClean="0"/>
              <a:t> is used for resources that are about population characteristics, i.e., how to compile them and analyze them, etc. Whereas the LCSH heading is used for resources that are compilations of population </a:t>
            </a:r>
            <a:r>
              <a:rPr lang="en-US" baseline="0" dirty="0" err="1" smtClean="0"/>
              <a:t>statistcs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1249772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mapping data is recorded in 7XX linking</a:t>
            </a:r>
            <a:r>
              <a:rPr lang="en-US" baseline="0" dirty="0" smtClean="0"/>
              <a:t> entry fields in MARC21 authority records. This is an example of a </a:t>
            </a:r>
            <a:r>
              <a:rPr lang="en-US" baseline="0" dirty="0" err="1" smtClean="0"/>
              <a:t>MeSH</a:t>
            </a:r>
            <a:r>
              <a:rPr lang="en-US" baseline="0" dirty="0" smtClean="0"/>
              <a:t> authority record (indicated by a value of </a:t>
            </a:r>
            <a:r>
              <a:rPr lang="en-US" b="1" baseline="0" dirty="0" smtClean="0">
                <a:solidFill>
                  <a:srgbClr val="FF0000"/>
                </a:solidFill>
              </a:rPr>
              <a:t>c</a:t>
            </a:r>
            <a:r>
              <a:rPr lang="en-US" baseline="0" dirty="0" smtClean="0"/>
              <a:t> in the 008/11 byte) with the corresponding LCSH heading in the 750 field. (The indicator 2 value of 0 in the 750 field is the code for an LCSH heading.) Note that in addition to recording the text string for the LCSH heading, its identifier is recorded in the $0 subfield of the 750 field. This provides a way in which to link the headings using computer methods.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474459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recording of LCSH (</a:t>
            </a:r>
            <a:r>
              <a:rPr lang="en-US" dirty="0" smtClean="0">
                <a:solidFill>
                  <a:srgbClr val="FF0000"/>
                </a:solidFill>
              </a:rPr>
              <a:t>red</a:t>
            </a:r>
            <a:r>
              <a:rPr lang="en-US" dirty="0" smtClean="0"/>
              <a:t>) and </a:t>
            </a:r>
            <a:r>
              <a:rPr lang="en-US" dirty="0" err="1" smtClean="0"/>
              <a:t>MeSH</a:t>
            </a:r>
            <a:r>
              <a:rPr lang="en-US" dirty="0" smtClean="0"/>
              <a:t> (green) identifiers in the 750 $0 subfields.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2154529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alternative is </a:t>
            </a:r>
            <a:r>
              <a:rPr lang="en-US" dirty="0" smtClean="0"/>
              <a:t>to record </a:t>
            </a:r>
            <a:r>
              <a:rPr lang="en-US" dirty="0" smtClean="0"/>
              <a:t>the URIs of subject headings instead of just their identifiers. This will enable the use of linked data technologies</a:t>
            </a:r>
            <a:r>
              <a:rPr lang="en-US" baseline="0" dirty="0" smtClean="0"/>
              <a:t> to link the corresponding headings in a Semantic Web application.</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4100414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and the next show an example of linking a </a:t>
            </a:r>
            <a:r>
              <a:rPr lang="en-US" dirty="0" err="1" smtClean="0"/>
              <a:t>MeSH</a:t>
            </a:r>
            <a:r>
              <a:rPr lang="en-US" dirty="0" smtClean="0"/>
              <a:t> heading to its corresponding LCSH heading, Dental surveys. The </a:t>
            </a:r>
            <a:r>
              <a:rPr lang="en-US" dirty="0" err="1" smtClean="0"/>
              <a:t>MeSH</a:t>
            </a:r>
            <a:r>
              <a:rPr lang="en-US" dirty="0" smtClean="0"/>
              <a:t> heading is also a broader term for 5 narrower terms and a narrower term</a:t>
            </a:r>
            <a:r>
              <a:rPr lang="en-US" baseline="0" dirty="0" smtClean="0"/>
              <a:t> for 3 broader terms </a:t>
            </a:r>
            <a:r>
              <a:rPr lang="en-US" dirty="0" smtClean="0"/>
              <a:t>(recorded in the 550 fields of the authority record). However, the 5 narrower terms are not linked to the broader LCSH term. Instead the syndetic structure of </a:t>
            </a:r>
            <a:r>
              <a:rPr lang="en-US" dirty="0" err="1" smtClean="0"/>
              <a:t>MeSH</a:t>
            </a:r>
            <a:r>
              <a:rPr lang="en-US" dirty="0" smtClean="0"/>
              <a:t> is used to provide the linking. Note that this broader-narrower term relationship is not explicit in </a:t>
            </a:r>
            <a:r>
              <a:rPr lang="en-US" dirty="0" err="1" smtClean="0"/>
              <a:t>MeSH</a:t>
            </a:r>
            <a:r>
              <a:rPr lang="en-US" dirty="0" smtClean="0"/>
              <a:t>, but implicit through the </a:t>
            </a:r>
            <a:r>
              <a:rPr lang="en-US" dirty="0" err="1" smtClean="0"/>
              <a:t>MeSH</a:t>
            </a:r>
            <a:r>
              <a:rPr lang="en-US" dirty="0" smtClean="0"/>
              <a:t> tree structures. Gary Strawn has</a:t>
            </a:r>
            <a:r>
              <a:rPr lang="en-US" baseline="0" dirty="0" smtClean="0"/>
              <a:t> written a program using the </a:t>
            </a:r>
            <a:r>
              <a:rPr lang="en-US" baseline="0" dirty="0" err="1" smtClean="0"/>
              <a:t>MeSH</a:t>
            </a:r>
            <a:r>
              <a:rPr lang="en-US" baseline="0" dirty="0" smtClean="0"/>
              <a:t> tree numbers that converts the relationships expressed by the </a:t>
            </a:r>
            <a:r>
              <a:rPr lang="en-US" baseline="0" dirty="0" err="1" smtClean="0"/>
              <a:t>MeSH</a:t>
            </a:r>
            <a:r>
              <a:rPr lang="en-US" baseline="0" dirty="0" smtClean="0"/>
              <a:t> tree numbers into explicit broader/narrower 550 fields in </a:t>
            </a:r>
            <a:r>
              <a:rPr lang="en-US" baseline="0" dirty="0" err="1" smtClean="0"/>
              <a:t>MeSH</a:t>
            </a:r>
            <a:r>
              <a:rPr lang="en-US" baseline="0" dirty="0" smtClean="0"/>
              <a:t> authority records. (The codes g and h in the 550 $w subfields indicate broader and narrower terms respectively.)</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27</a:t>
            </a:fld>
            <a:endParaRPr lang="en-US"/>
          </a:p>
        </p:txBody>
      </p:sp>
    </p:spTree>
    <p:extLst>
      <p:ext uri="{BB962C8B-B14F-4D97-AF65-F5344CB8AC3E}">
        <p14:creationId xmlns:p14="http://schemas.microsoft.com/office/powerpoint/2010/main" val="2595778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LCSH heading is not mapped to the five narrower </a:t>
            </a:r>
            <a:r>
              <a:rPr lang="en-US" dirty="0" err="1" smtClean="0"/>
              <a:t>MeSH</a:t>
            </a:r>
            <a:r>
              <a:rPr lang="en-US" dirty="0" smtClean="0"/>
              <a:t> terms shown in the previous slide..</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28</a:t>
            </a:fld>
            <a:endParaRPr lang="en-US"/>
          </a:p>
        </p:txBody>
      </p:sp>
    </p:spTree>
    <p:extLst>
      <p:ext uri="{BB962C8B-B14F-4D97-AF65-F5344CB8AC3E}">
        <p14:creationId xmlns:p14="http://schemas.microsoft.com/office/powerpoint/2010/main" val="221002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and the next show an example of a case in which there is no corresponding LCSH</a:t>
            </a:r>
            <a:r>
              <a:rPr lang="en-US" baseline="0" dirty="0" smtClean="0"/>
              <a:t> heading to the </a:t>
            </a:r>
            <a:r>
              <a:rPr lang="en-US" baseline="0" dirty="0" err="1" smtClean="0"/>
              <a:t>MeSH</a:t>
            </a:r>
            <a:r>
              <a:rPr lang="en-US" baseline="0" dirty="0" smtClean="0"/>
              <a:t> heading Body, Physical Appearance. However, there is a narrower LCSH heading, Physical-appearance-based bias, that is </a:t>
            </a:r>
            <a:r>
              <a:rPr lang="en-US" b="1" i="1" baseline="0" dirty="0" smtClean="0"/>
              <a:t>related</a:t>
            </a:r>
            <a:r>
              <a:rPr lang="en-US" baseline="0" dirty="0" smtClean="0"/>
              <a:t> to the </a:t>
            </a:r>
            <a:r>
              <a:rPr lang="en-US" baseline="0" dirty="0" err="1" smtClean="0"/>
              <a:t>MeSH</a:t>
            </a:r>
            <a:r>
              <a:rPr lang="en-US" baseline="0" dirty="0" smtClean="0"/>
              <a:t> heading. So the narrower LCSH heading is linked to the broader </a:t>
            </a:r>
            <a:r>
              <a:rPr lang="en-US" baseline="0" dirty="0" err="1" smtClean="0"/>
              <a:t>MeSH</a:t>
            </a:r>
            <a:r>
              <a:rPr lang="en-US" baseline="0" dirty="0" smtClean="0"/>
              <a:t> heading; and two </a:t>
            </a:r>
            <a:r>
              <a:rPr lang="en-US" baseline="0" dirty="0" err="1" smtClean="0"/>
              <a:t>MeSH</a:t>
            </a:r>
            <a:r>
              <a:rPr lang="en-US" baseline="0" dirty="0" smtClean="0"/>
              <a:t> headings are linked to the LCSH narrower heading with note stating that the two </a:t>
            </a:r>
            <a:r>
              <a:rPr lang="en-US" baseline="0" dirty="0" err="1" smtClean="0"/>
              <a:t>MeSH</a:t>
            </a:r>
            <a:r>
              <a:rPr lang="en-US" baseline="0" dirty="0" smtClean="0"/>
              <a:t> headings should be used together in the same record.</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29</a:t>
            </a:fld>
            <a:endParaRPr lang="en-US"/>
          </a:p>
        </p:txBody>
      </p:sp>
    </p:spTree>
    <p:extLst>
      <p:ext uri="{BB962C8B-B14F-4D97-AF65-F5344CB8AC3E}">
        <p14:creationId xmlns:p14="http://schemas.microsoft.com/office/powerpoint/2010/main" val="1579079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30</a:t>
            </a:fld>
            <a:endParaRPr lang="en-US"/>
          </a:p>
        </p:txBody>
      </p:sp>
    </p:spTree>
    <p:extLst>
      <p:ext uri="{BB962C8B-B14F-4D97-AF65-F5344CB8AC3E}">
        <p14:creationId xmlns:p14="http://schemas.microsoft.com/office/powerpoint/2010/main" val="3116284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one of the goals of the project is to share the mapping data, we have made the </a:t>
            </a:r>
            <a:r>
              <a:rPr lang="en-US" dirty="0" err="1" smtClean="0"/>
              <a:t>MeSH</a:t>
            </a:r>
            <a:r>
              <a:rPr lang="en-US" dirty="0" smtClean="0"/>
              <a:t> and LCSH MARC authority records with the mapping data publicly available on a Web site at Northwestern University,</a:t>
            </a:r>
            <a:r>
              <a:rPr lang="en-US" baseline="0" dirty="0" smtClean="0"/>
              <a:t> where anyone can get and download the files. Although the data is in the MARC21 format, it can easily be converted to other more user friendly schemes (such as XML) using recently developed tools (such as </a:t>
            </a:r>
            <a:r>
              <a:rPr lang="en-US" baseline="0" dirty="0" err="1" smtClean="0"/>
              <a:t>MarcEdit</a:t>
            </a:r>
            <a:r>
              <a:rPr lang="en-US" baseline="0" dirty="0" smtClean="0"/>
              <a:t>) to read and manipulate the MARC data in the authority records.</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33</a:t>
            </a:fld>
            <a:endParaRPr lang="en-US"/>
          </a:p>
        </p:txBody>
      </p:sp>
    </p:spTree>
    <p:extLst>
      <p:ext uri="{BB962C8B-B14F-4D97-AF65-F5344CB8AC3E}">
        <p14:creationId xmlns:p14="http://schemas.microsoft.com/office/powerpoint/2010/main" val="3941907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6" name="Rectangle 6"/>
          <p:cNvSpPr/>
          <p:nvPr userDrawn="1"/>
        </p:nvSpPr>
        <p:spPr>
          <a:xfrm>
            <a:off x="0" y="4078"/>
            <a:ext cx="3033057" cy="5139422"/>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1"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22"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558398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283" t="1833" r="60099" b="41331"/>
          <a:stretch/>
        </p:blipFill>
        <p:spPr>
          <a:xfrm>
            <a:off x="3610421" y="-1"/>
            <a:ext cx="5533579" cy="5143501"/>
          </a:xfrm>
          <a:prstGeom prst="rect">
            <a:avLst/>
          </a:prstGeom>
        </p:spPr>
      </p:pic>
      <p:sp>
        <p:nvSpPr>
          <p:cNvPr id="14" name="Freeform 13"/>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7"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1507789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descr="Cadence image1rgb 16x9.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319" y="0"/>
            <a:ext cx="9119681" cy="5143500"/>
          </a:xfrm>
          <a:prstGeom prst="rect">
            <a:avLst/>
          </a:prstGeom>
        </p:spPr>
      </p:pic>
      <p:sp>
        <p:nvSpPr>
          <p:cNvPr id="7" name="Freeform 6"/>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7008045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sp>
        <p:nvSpPr>
          <p:cNvPr id="8" name="Freeform 7"/>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7"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938419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8" name="Freeform 7"/>
          <p:cNvSpPr/>
          <p:nvPr userDrawn="1"/>
        </p:nvSpPr>
        <p:spPr bwMode="gray">
          <a:xfrm>
            <a:off x="-32776" y="-1"/>
            <a:ext cx="6690687" cy="5143501"/>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5330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6">
    <p:bg>
      <p:bgPr>
        <a:gradFill>
          <a:gsLst>
            <a:gs pos="0">
              <a:srgbClr val="514689"/>
            </a:gs>
            <a:gs pos="100000">
              <a:schemeClr val="accent1"/>
            </a:gs>
          </a:gsLst>
        </a:gradFill>
        <a:effectLst/>
      </p:bgPr>
    </p:bg>
    <p:spTree>
      <p:nvGrpSpPr>
        <p:cNvPr id="1" name=""/>
        <p:cNvGrpSpPr/>
        <p:nvPr/>
      </p:nvGrpSpPr>
      <p:grpSpPr>
        <a:xfrm>
          <a:off x="0" y="0"/>
          <a:ext cx="0" cy="0"/>
          <a:chOff x="0" y="0"/>
          <a:chExt cx="0" cy="0"/>
        </a:xfrm>
      </p:grpSpPr>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
        <p:nvSpPr>
          <p:cNvPr id="9" name="Title 1"/>
          <p:cNvSpPr>
            <a:spLocks noGrp="1"/>
          </p:cNvSpPr>
          <p:nvPr>
            <p:ph type="ctrTitle" hasCustomPrompt="1"/>
          </p:nvPr>
        </p:nvSpPr>
        <p:spPr bwMode="gray">
          <a:xfrm>
            <a:off x="1104050" y="1767083"/>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104050" y="2965167"/>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410062793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2" name="Picture 1" descr="Cadence image2rgb 16x9.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319" y="0"/>
            <a:ext cx="9119681" cy="5143500"/>
          </a:xfrm>
          <a:prstGeom prst="rect">
            <a:avLst/>
          </a:prstGeom>
        </p:spPr>
      </p:pic>
      <p:sp>
        <p:nvSpPr>
          <p:cNvPr id="7" name="Freeform 6"/>
          <p:cNvSpPr/>
          <p:nvPr userDrawn="1"/>
        </p:nvSpPr>
        <p:spPr bwMode="gray">
          <a:xfrm>
            <a:off x="-32777" y="-5055"/>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806932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9">
    <p:bg>
      <p:bgPr>
        <a:gradFill>
          <a:gsLst>
            <a:gs pos="0">
              <a:srgbClr val="514689"/>
            </a:gs>
            <a:gs pos="100000">
              <a:schemeClr val="accent1"/>
            </a:gs>
          </a:gsLst>
        </a:gradFill>
        <a:effectLst/>
      </p:bgPr>
    </p:bg>
    <p:spTree>
      <p:nvGrpSpPr>
        <p:cNvPr id="1" name=""/>
        <p:cNvGrpSpPr/>
        <p:nvPr/>
      </p:nvGrpSpPr>
      <p:grpSpPr>
        <a:xfrm>
          <a:off x="0" y="0"/>
          <a:ext cx="0" cy="0"/>
          <a:chOff x="0" y="0"/>
          <a:chExt cx="0" cy="0"/>
        </a:xfrm>
      </p:grpSpPr>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120626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7">
    <p:bg>
      <p:bgPr>
        <a:gradFill>
          <a:gsLst>
            <a:gs pos="0">
              <a:srgbClr val="645B9B"/>
            </a:gs>
            <a:gs pos="100000">
              <a:schemeClr val="accent1"/>
            </a:gs>
          </a:gsLst>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hasCustomPrompt="1"/>
          </p:nvPr>
        </p:nvSpPr>
        <p:spPr bwMode="gray">
          <a:xfrm>
            <a:off x="680356" y="1868713"/>
            <a:ext cx="4309893" cy="1041369"/>
          </a:xfrm>
          <a:prstGeom prst="rect">
            <a:avLst/>
          </a:prstGeom>
        </p:spPr>
        <p:txBody>
          <a:bodyPr lIns="0"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2" name="Subtitle 2"/>
          <p:cNvSpPr>
            <a:spLocks noGrp="1"/>
          </p:cNvSpPr>
          <p:nvPr>
            <p:ph type="subTitle" idx="1" hasCustomPrompt="1"/>
          </p:nvPr>
        </p:nvSpPr>
        <p:spPr bwMode="gray">
          <a:xfrm>
            <a:off x="671286" y="2965167"/>
            <a:ext cx="4819708"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868419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p:bgPr>
        <a:gradFill flip="none" rotWithShape="1">
          <a:gsLst>
            <a:gs pos="0">
              <a:srgbClr val="645B9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TextBox 9"/>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smtClean="0">
                <a:solidFill>
                  <a:schemeClr val="bg1"/>
                </a:solidFill>
              </a:rPr>
              <a:t>How to put in your own Photo:</a:t>
            </a:r>
          </a:p>
          <a:p>
            <a:pPr>
              <a:lnSpc>
                <a:spcPct val="90000"/>
              </a:lnSpc>
              <a:spcBef>
                <a:spcPts val="600"/>
              </a:spcBef>
            </a:pPr>
            <a:r>
              <a:rPr lang="en-US" sz="1200" spc="-50" dirty="0" smtClean="0">
                <a:solidFill>
                  <a:schemeClr val="bg1"/>
                </a:solidFill>
              </a:rPr>
              <a:t>Go to ‘View-Slide Master’</a:t>
            </a:r>
          </a:p>
          <a:p>
            <a:pPr>
              <a:lnSpc>
                <a:spcPct val="90000"/>
              </a:lnSpc>
              <a:spcBef>
                <a:spcPts val="600"/>
              </a:spcBef>
            </a:pPr>
            <a:r>
              <a:rPr lang="en-US" sz="1200" spc="-50" dirty="0" smtClean="0">
                <a:solidFill>
                  <a:schemeClr val="bg1"/>
                </a:solidFill>
              </a:rPr>
              <a:t>Go to ‘Insert-Picture’</a:t>
            </a:r>
          </a:p>
          <a:p>
            <a:pPr>
              <a:lnSpc>
                <a:spcPct val="90000"/>
              </a:lnSpc>
              <a:spcBef>
                <a:spcPts val="600"/>
              </a:spcBef>
            </a:pPr>
            <a:r>
              <a:rPr lang="en-US" sz="1200" spc="-50" dirty="0" smtClean="0">
                <a:solidFill>
                  <a:schemeClr val="bg1"/>
                </a:solidFill>
              </a:rPr>
              <a:t>Browse to the</a:t>
            </a:r>
            <a:r>
              <a:rPr lang="en-US" sz="1200" spc="-50" baseline="0" dirty="0" smtClean="0">
                <a:solidFill>
                  <a:schemeClr val="bg1"/>
                </a:solidFill>
              </a:rPr>
              <a:t> image you would like to place. Image should be 1024x768, 1200x900, or other 4:3 aspect ratio</a:t>
            </a:r>
          </a:p>
          <a:p>
            <a:pPr>
              <a:lnSpc>
                <a:spcPct val="90000"/>
              </a:lnSpc>
              <a:spcBef>
                <a:spcPts val="600"/>
              </a:spcBef>
            </a:pPr>
            <a:r>
              <a:rPr lang="en-US" sz="1200" spc="-50" dirty="0" smtClean="0">
                <a:solidFill>
                  <a:schemeClr val="bg1"/>
                </a:solidFill>
              </a:rPr>
              <a:t>Select image and click OK</a:t>
            </a:r>
          </a:p>
          <a:p>
            <a:pPr>
              <a:lnSpc>
                <a:spcPct val="90000"/>
              </a:lnSpc>
              <a:spcBef>
                <a:spcPts val="600"/>
              </a:spcBef>
            </a:pPr>
            <a:r>
              <a:rPr lang="en-US" sz="1200" spc="-50" dirty="0" smtClean="0">
                <a:solidFill>
                  <a:schemeClr val="bg1"/>
                </a:solidFill>
              </a:rPr>
              <a:t>Scale to full screen size if necessary.</a:t>
            </a:r>
          </a:p>
          <a:p>
            <a:pPr>
              <a:lnSpc>
                <a:spcPct val="90000"/>
              </a:lnSpc>
              <a:spcBef>
                <a:spcPts val="600"/>
              </a:spcBef>
            </a:pPr>
            <a:r>
              <a:rPr lang="en-US" sz="1200" spc="-50" dirty="0" smtClean="0">
                <a:solidFill>
                  <a:schemeClr val="bg1"/>
                </a:solidFill>
              </a:rPr>
              <a:t>Click image, go</a:t>
            </a:r>
            <a:r>
              <a:rPr lang="en-US" sz="1200" spc="-50" baseline="0" dirty="0" smtClean="0">
                <a:solidFill>
                  <a:schemeClr val="bg1"/>
                </a:solidFill>
              </a:rPr>
              <a:t> to ‘Format-</a:t>
            </a:r>
            <a:r>
              <a:rPr lang="en-US" sz="1200" spc="-50" dirty="0" smtClean="0">
                <a:solidFill>
                  <a:schemeClr val="bg1"/>
                </a:solidFill>
              </a:rPr>
              <a:t>Send to Back’</a:t>
            </a:r>
          </a:p>
          <a:p>
            <a:pPr>
              <a:lnSpc>
                <a:spcPct val="90000"/>
              </a:lnSpc>
              <a:spcBef>
                <a:spcPts val="600"/>
              </a:spcBef>
            </a:pPr>
            <a:r>
              <a:rPr lang="en-US" sz="1200" spc="-50" dirty="0" smtClean="0">
                <a:solidFill>
                  <a:schemeClr val="bg1"/>
                </a:solidFill>
              </a:rPr>
              <a:t>Go to ‘View-Normal’ to return to slides</a:t>
            </a:r>
          </a:p>
        </p:txBody>
      </p:sp>
      <p:sp>
        <p:nvSpPr>
          <p:cNvPr id="7" name="Freeform 6"/>
          <p:cNvSpPr/>
          <p:nvPr userDrawn="1"/>
        </p:nvSpPr>
        <p:spPr bwMode="gray">
          <a:xfrm>
            <a:off x="-32777" y="4089"/>
            <a:ext cx="6693408" cy="5148072"/>
          </a:xfrm>
          <a:custGeom>
            <a:avLst/>
            <a:gdLst>
              <a:gd name="connsiteX0" fmla="*/ 3453493 w 7119257"/>
              <a:gd name="connsiteY0" fmla="*/ 0 h 6939643"/>
              <a:gd name="connsiteX1" fmla="*/ 7119257 w 7119257"/>
              <a:gd name="connsiteY1" fmla="*/ 6939643 h 6939643"/>
              <a:gd name="connsiteX2" fmla="*/ 0 w 7119257"/>
              <a:gd name="connsiteY2" fmla="*/ 6939643 h 6939643"/>
              <a:gd name="connsiteX3" fmla="*/ 0 w 7119257"/>
              <a:gd name="connsiteY3" fmla="*/ 8164 h 6939643"/>
              <a:gd name="connsiteX4" fmla="*/ 3453493 w 7119257"/>
              <a:gd name="connsiteY4" fmla="*/ 0 h 6939643"/>
              <a:gd name="connsiteX0" fmla="*/ 5222260 w 8888024"/>
              <a:gd name="connsiteY0" fmla="*/ 2891 h 6942534"/>
              <a:gd name="connsiteX1" fmla="*/ 8888024 w 8888024"/>
              <a:gd name="connsiteY1" fmla="*/ 6942534 h 6942534"/>
              <a:gd name="connsiteX2" fmla="*/ 1768767 w 8888024"/>
              <a:gd name="connsiteY2" fmla="*/ 6942534 h 6942534"/>
              <a:gd name="connsiteX3" fmla="*/ 0 w 8888024"/>
              <a:gd name="connsiteY3" fmla="*/ 0 h 6942534"/>
              <a:gd name="connsiteX4" fmla="*/ 5222260 w 8888024"/>
              <a:gd name="connsiteY4" fmla="*/ 2891 h 6942534"/>
              <a:gd name="connsiteX0" fmla="*/ 5222260 w 8888024"/>
              <a:gd name="connsiteY0" fmla="*/ 2891 h 6953589"/>
              <a:gd name="connsiteX1" fmla="*/ 8888024 w 8888024"/>
              <a:gd name="connsiteY1" fmla="*/ 6942534 h 6953589"/>
              <a:gd name="connsiteX2" fmla="*/ 0 w 8888024"/>
              <a:gd name="connsiteY2" fmla="*/ 6953589 h 6953589"/>
              <a:gd name="connsiteX3" fmla="*/ 0 w 8888024"/>
              <a:gd name="connsiteY3" fmla="*/ 0 h 6953589"/>
              <a:gd name="connsiteX4" fmla="*/ 5222260 w 8888024"/>
              <a:gd name="connsiteY4" fmla="*/ 2891 h 6953589"/>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22260 w 8888024"/>
              <a:gd name="connsiteY0" fmla="*/ 2891 h 6942534"/>
              <a:gd name="connsiteX1" fmla="*/ 8888024 w 8888024"/>
              <a:gd name="connsiteY1" fmla="*/ 6942534 h 6942534"/>
              <a:gd name="connsiteX2" fmla="*/ 11054 w 8888024"/>
              <a:gd name="connsiteY2" fmla="*/ 6931480 h 6942534"/>
              <a:gd name="connsiteX3" fmla="*/ 0 w 8888024"/>
              <a:gd name="connsiteY3" fmla="*/ 0 h 6942534"/>
              <a:gd name="connsiteX4" fmla="*/ 5222260 w 8888024"/>
              <a:gd name="connsiteY4" fmla="*/ 2891 h 6942534"/>
              <a:gd name="connsiteX0" fmla="*/ 5265897 w 8931661"/>
              <a:gd name="connsiteY0" fmla="*/ 2891 h 6942534"/>
              <a:gd name="connsiteX1" fmla="*/ 8931661 w 8931661"/>
              <a:gd name="connsiteY1" fmla="*/ 6942534 h 6942534"/>
              <a:gd name="connsiteX2" fmla="*/ 0 w 8931661"/>
              <a:gd name="connsiteY2" fmla="*/ 6931481 h 6942534"/>
              <a:gd name="connsiteX3" fmla="*/ 43637 w 8931661"/>
              <a:gd name="connsiteY3" fmla="*/ 0 h 6942534"/>
              <a:gd name="connsiteX4" fmla="*/ 5265897 w 8931661"/>
              <a:gd name="connsiteY4" fmla="*/ 2891 h 6942534"/>
              <a:gd name="connsiteX0" fmla="*/ 5266013 w 8931777"/>
              <a:gd name="connsiteY0" fmla="*/ 13828 h 6953471"/>
              <a:gd name="connsiteX1" fmla="*/ 8931777 w 8931777"/>
              <a:gd name="connsiteY1" fmla="*/ 6953471 h 6953471"/>
              <a:gd name="connsiteX2" fmla="*/ 116 w 8931777"/>
              <a:gd name="connsiteY2" fmla="*/ 6942418 h 6953471"/>
              <a:gd name="connsiteX3" fmla="*/ 0 w 8931777"/>
              <a:gd name="connsiteY3" fmla="*/ 0 h 6953471"/>
              <a:gd name="connsiteX4" fmla="*/ 5266013 w 8931777"/>
              <a:gd name="connsiteY4" fmla="*/ 13828 h 6953471"/>
              <a:gd name="connsiteX0" fmla="*/ 5266013 w 8931777"/>
              <a:gd name="connsiteY0" fmla="*/ 2891 h 6942534"/>
              <a:gd name="connsiteX1" fmla="*/ 8931777 w 8931777"/>
              <a:gd name="connsiteY1" fmla="*/ 6942534 h 6942534"/>
              <a:gd name="connsiteX2" fmla="*/ 116 w 8931777"/>
              <a:gd name="connsiteY2" fmla="*/ 6931481 h 6942534"/>
              <a:gd name="connsiteX3" fmla="*/ 0 w 8931777"/>
              <a:gd name="connsiteY3" fmla="*/ 0 h 6942534"/>
              <a:gd name="connsiteX4" fmla="*/ 5266013 w 8931777"/>
              <a:gd name="connsiteY4" fmla="*/ 2891 h 69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1777" h="6942534">
                <a:moveTo>
                  <a:pt x="5266013" y="2891"/>
                </a:moveTo>
                <a:lnTo>
                  <a:pt x="8931777" y="6942534"/>
                </a:lnTo>
                <a:lnTo>
                  <a:pt x="116" y="6931481"/>
                </a:lnTo>
                <a:cubicBezTo>
                  <a:pt x="77" y="4617342"/>
                  <a:pt x="39" y="2314139"/>
                  <a:pt x="0" y="0"/>
                </a:cubicBezTo>
                <a:lnTo>
                  <a:pt x="5266013" y="289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
        <p:nvSpPr>
          <p:cNvPr id="9" name="Title 1"/>
          <p:cNvSpPr>
            <a:spLocks noGrp="1"/>
          </p:cNvSpPr>
          <p:nvPr>
            <p:ph type="ctrTitle" hasCustomPrompt="1"/>
          </p:nvPr>
        </p:nvSpPr>
        <p:spPr bwMode="gray">
          <a:xfrm>
            <a:off x="1104050" y="1767083"/>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104050" y="2965167"/>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spTree>
    <p:extLst>
      <p:ext uri="{BB962C8B-B14F-4D97-AF65-F5344CB8AC3E}">
        <p14:creationId xmlns:p14="http://schemas.microsoft.com/office/powerpoint/2010/main" val="136476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282859"/>
            <a:ext cx="7180264" cy="752292"/>
          </a:xfrm>
          <a:prstGeom prst="rect">
            <a:avLst/>
          </a:prstGeom>
        </p:spPr>
        <p:txBody>
          <a:bodyPr lIns="0"/>
          <a:lstStyle>
            <a:lvl1pPr>
              <a:lnSpc>
                <a:spcPct val="90000"/>
              </a:lnSpc>
              <a:defRPr>
                <a:solidFill>
                  <a:srgbClr val="514689"/>
                </a:solidFill>
              </a:defRPr>
            </a:lvl1pPr>
          </a:lstStyle>
          <a:p>
            <a:r>
              <a:rPr lang="en-US" dirty="0" smtClean="0"/>
              <a:t>Click to edit Master title style</a:t>
            </a:r>
            <a:endParaRPr lang="en-US" dirty="0"/>
          </a:p>
        </p:txBody>
      </p:sp>
      <p:sp>
        <p:nvSpPr>
          <p:cNvPr id="9" name="Content Placeholder 2"/>
          <p:cNvSpPr>
            <a:spLocks noGrp="1"/>
          </p:cNvSpPr>
          <p:nvPr>
            <p:ph idx="1"/>
          </p:nvPr>
        </p:nvSpPr>
        <p:spPr>
          <a:xfrm>
            <a:off x="1088570" y="1526709"/>
            <a:ext cx="7190249" cy="2976561"/>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3" hasCustomPrompt="1"/>
          </p:nvPr>
        </p:nvSpPr>
        <p:spPr>
          <a:xfrm>
            <a:off x="1088572" y="1035152"/>
            <a:ext cx="7190248"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5" name="Date Placeholder 11"/>
          <p:cNvSpPr>
            <a:spLocks noGrp="1"/>
          </p:cNvSpPr>
          <p:nvPr>
            <p:ph type="dt" sz="half" idx="14"/>
          </p:nvPr>
        </p:nvSpPr>
        <p:spPr>
          <a:xfrm>
            <a:off x="2830750" y="4780683"/>
            <a:ext cx="440597" cy="231266"/>
          </a:xfrm>
          <a:prstGeom prst="rect">
            <a:avLst/>
          </a:prstGeom>
        </p:spPr>
        <p:txBody>
          <a:bodyPr/>
          <a:lstStyle/>
          <a:p>
            <a:fld id="{4221F580-C0C7-FE4A-BB06-8E6F259722CB}" type="datetime1">
              <a:rPr lang="en-US" smtClean="0"/>
              <a:t>5/1/2017</a:t>
            </a:fld>
            <a:endParaRPr lang="en-US" dirty="0"/>
          </a:p>
        </p:txBody>
      </p:sp>
      <p:sp>
        <p:nvSpPr>
          <p:cNvPr id="16" name="Footer Placeholder 12"/>
          <p:cNvSpPr>
            <a:spLocks noGrp="1"/>
          </p:cNvSpPr>
          <p:nvPr>
            <p:ph type="ftr" sz="quarter" idx="15"/>
          </p:nvPr>
        </p:nvSpPr>
        <p:spPr>
          <a:xfrm>
            <a:off x="3273552" y="4780683"/>
            <a:ext cx="5030042"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4" name="Content Placeholder 2"/>
          <p:cNvSpPr>
            <a:spLocks noGrp="1"/>
          </p:cNvSpPr>
          <p:nvPr>
            <p:ph sz="half" idx="1"/>
          </p:nvPr>
        </p:nvSpPr>
        <p:spPr>
          <a:xfrm>
            <a:off x="931380" y="1526710"/>
            <a:ext cx="3577127" cy="29765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11"/>
          <p:cNvSpPr>
            <a:spLocks noGrp="1"/>
          </p:cNvSpPr>
          <p:nvPr>
            <p:ph type="dt" sz="half" idx="14"/>
          </p:nvPr>
        </p:nvSpPr>
        <p:spPr>
          <a:xfrm>
            <a:off x="2779776" y="4780682"/>
            <a:ext cx="492673" cy="231267"/>
          </a:xfrm>
          <a:prstGeom prst="rect">
            <a:avLst/>
          </a:prstGeom>
        </p:spPr>
        <p:txBody>
          <a:bodyPr/>
          <a:lstStyle/>
          <a:p>
            <a:fld id="{B62F187D-5CCE-2540-89F0-172D7E4DA3AC}" type="datetime1">
              <a:rPr lang="en-US" smtClean="0"/>
              <a:t>5/1/2017</a:t>
            </a:fld>
            <a:endParaRPr lang="en-US" dirty="0"/>
          </a:p>
        </p:txBody>
      </p:sp>
      <p:sp>
        <p:nvSpPr>
          <p:cNvPr id="17"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9" name="Content Placeholder 2"/>
          <p:cNvSpPr>
            <a:spLocks noGrp="1"/>
          </p:cNvSpPr>
          <p:nvPr>
            <p:ph sz="half" idx="17"/>
          </p:nvPr>
        </p:nvSpPr>
        <p:spPr>
          <a:xfrm>
            <a:off x="4695833" y="1524606"/>
            <a:ext cx="3582987" cy="297866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10"/>
          <p:cNvSpPr>
            <a:spLocks noGrp="1"/>
          </p:cNvSpPr>
          <p:nvPr>
            <p:ph type="body" sz="quarter" idx="18"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18651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Content Placeholder 2"/>
          <p:cNvSpPr>
            <a:spLocks noGrp="1"/>
          </p:cNvSpPr>
          <p:nvPr>
            <p:ph sz="half" idx="18"/>
          </p:nvPr>
        </p:nvSpPr>
        <p:spPr>
          <a:xfrm>
            <a:off x="932494" y="1799760"/>
            <a:ext cx="3587119" cy="26971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ext Placeholder 2"/>
          <p:cNvSpPr>
            <a:spLocks noGrp="1"/>
          </p:cNvSpPr>
          <p:nvPr>
            <p:ph type="body" idx="1"/>
          </p:nvPr>
        </p:nvSpPr>
        <p:spPr>
          <a:xfrm>
            <a:off x="1107414" y="1523713"/>
            <a:ext cx="3412205"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Date Placeholder 11"/>
          <p:cNvSpPr>
            <a:spLocks noGrp="1"/>
          </p:cNvSpPr>
          <p:nvPr>
            <p:ph type="dt" sz="half" idx="14"/>
          </p:nvPr>
        </p:nvSpPr>
        <p:spPr>
          <a:xfrm>
            <a:off x="2798064" y="4780482"/>
            <a:ext cx="473282" cy="231267"/>
          </a:xfrm>
          <a:prstGeom prst="rect">
            <a:avLst/>
          </a:prstGeom>
        </p:spPr>
        <p:txBody>
          <a:bodyPr/>
          <a:lstStyle/>
          <a:p>
            <a:fld id="{7390B150-5DE9-D249-9EDB-A4FEB84366A7}" type="datetime1">
              <a:rPr lang="en-US" smtClean="0"/>
              <a:t>5/1/2017</a:t>
            </a:fld>
            <a:endParaRPr lang="en-US" dirty="0"/>
          </a:p>
        </p:txBody>
      </p:sp>
      <p:sp>
        <p:nvSpPr>
          <p:cNvPr id="21"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2"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1" name="Content Placeholder 2"/>
          <p:cNvSpPr>
            <a:spLocks noGrp="1"/>
          </p:cNvSpPr>
          <p:nvPr>
            <p:ph sz="half" idx="19"/>
          </p:nvPr>
        </p:nvSpPr>
        <p:spPr>
          <a:xfrm>
            <a:off x="4688513" y="1799760"/>
            <a:ext cx="3587119" cy="2697161"/>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20"/>
          </p:nvPr>
        </p:nvSpPr>
        <p:spPr>
          <a:xfrm>
            <a:off x="4863433" y="1523713"/>
            <a:ext cx="3412205"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23" name="Text Placeholder 10"/>
          <p:cNvSpPr>
            <a:spLocks noGrp="1"/>
          </p:cNvSpPr>
          <p:nvPr>
            <p:ph type="body" sz="quarter" idx="21"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03314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 image top">
    <p:spTree>
      <p:nvGrpSpPr>
        <p:cNvPr id="1" name=""/>
        <p:cNvGrpSpPr/>
        <p:nvPr/>
      </p:nvGrpSpPr>
      <p:grpSpPr>
        <a:xfrm>
          <a:off x="0" y="0"/>
          <a:ext cx="0" cy="0"/>
          <a:chOff x="0" y="0"/>
          <a:chExt cx="0" cy="0"/>
        </a:xfrm>
      </p:grpSpPr>
      <p:sp>
        <p:nvSpPr>
          <p:cNvPr id="18" name="Text Placeholder 2"/>
          <p:cNvSpPr>
            <a:spLocks noGrp="1"/>
          </p:cNvSpPr>
          <p:nvPr>
            <p:ph type="body" idx="1"/>
          </p:nvPr>
        </p:nvSpPr>
        <p:spPr>
          <a:xfrm>
            <a:off x="1105814" y="3148557"/>
            <a:ext cx="3413806" cy="347472"/>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Content Placeholder 3"/>
          <p:cNvSpPr>
            <a:spLocks noGrp="1"/>
          </p:cNvSpPr>
          <p:nvPr>
            <p:ph sz="half" idx="2"/>
          </p:nvPr>
        </p:nvSpPr>
        <p:spPr>
          <a:xfrm>
            <a:off x="1104906" y="3418648"/>
            <a:ext cx="3414713" cy="1064379"/>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23" name="Picture Placeholder 12"/>
          <p:cNvSpPr>
            <a:spLocks noGrp="1"/>
          </p:cNvSpPr>
          <p:nvPr>
            <p:ph type="pic" sz="quarter" idx="14" hasCustomPrompt="1"/>
          </p:nvPr>
        </p:nvSpPr>
        <p:spPr>
          <a:xfrm>
            <a:off x="1108075" y="1526709"/>
            <a:ext cx="3411545" cy="1546280"/>
          </a:xfrm>
          <a:prstGeom prst="rect">
            <a:avLst/>
          </a:prstGeom>
        </p:spPr>
        <p:txBody>
          <a:bodyPr anchor="ctr"/>
          <a:lstStyle>
            <a:lvl1pPr marL="0" indent="0" algn="ctr">
              <a:buNone/>
              <a:defRPr/>
            </a:lvl1pPr>
          </a:lstStyle>
          <a:p>
            <a:r>
              <a:rPr lang="en-US" dirty="0" smtClean="0"/>
              <a:t>Insert image</a:t>
            </a:r>
            <a:endParaRPr lang="en-US" dirty="0"/>
          </a:p>
        </p:txBody>
      </p:sp>
      <p:sp>
        <p:nvSpPr>
          <p:cNvPr id="25" name="Date Placeholder 11"/>
          <p:cNvSpPr>
            <a:spLocks noGrp="1"/>
          </p:cNvSpPr>
          <p:nvPr>
            <p:ph type="dt" sz="half" idx="16"/>
          </p:nvPr>
        </p:nvSpPr>
        <p:spPr>
          <a:xfrm>
            <a:off x="2603835" y="4779052"/>
            <a:ext cx="667512" cy="231266"/>
          </a:xfrm>
          <a:prstGeom prst="rect">
            <a:avLst/>
          </a:prstGeom>
        </p:spPr>
        <p:txBody>
          <a:bodyPr/>
          <a:lstStyle/>
          <a:p>
            <a:fld id="{482CC369-25CA-A140-8CA0-FF7FC94DB54C}" type="datetime1">
              <a:rPr lang="en-US" smtClean="0"/>
              <a:t>5/1/2017</a:t>
            </a:fld>
            <a:endParaRPr lang="en-US" dirty="0"/>
          </a:p>
        </p:txBody>
      </p:sp>
      <p:sp>
        <p:nvSpPr>
          <p:cNvPr id="26" name="Footer Placeholder 12"/>
          <p:cNvSpPr>
            <a:spLocks noGrp="1"/>
          </p:cNvSpPr>
          <p:nvPr>
            <p:ph type="ftr" sz="quarter" idx="17"/>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7" name="Slide Number Placeholder 13"/>
          <p:cNvSpPr>
            <a:spLocks noGrp="1"/>
          </p:cNvSpPr>
          <p:nvPr>
            <p:ph type="sldNum" sz="quarter" idx="18"/>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14" name="Text Placeholder 2"/>
          <p:cNvSpPr>
            <a:spLocks noGrp="1"/>
          </p:cNvSpPr>
          <p:nvPr>
            <p:ph type="body" idx="19"/>
          </p:nvPr>
        </p:nvSpPr>
        <p:spPr>
          <a:xfrm>
            <a:off x="4865008" y="3148557"/>
            <a:ext cx="3413806" cy="347472"/>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Content Placeholder 3"/>
          <p:cNvSpPr>
            <a:spLocks noGrp="1"/>
          </p:cNvSpPr>
          <p:nvPr>
            <p:ph sz="half" idx="20"/>
          </p:nvPr>
        </p:nvSpPr>
        <p:spPr>
          <a:xfrm>
            <a:off x="4864100" y="3418648"/>
            <a:ext cx="3414713" cy="1064379"/>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16" name="Picture Placeholder 12"/>
          <p:cNvSpPr>
            <a:spLocks noGrp="1"/>
          </p:cNvSpPr>
          <p:nvPr>
            <p:ph type="pic" sz="quarter" idx="21" hasCustomPrompt="1"/>
          </p:nvPr>
        </p:nvSpPr>
        <p:spPr>
          <a:xfrm>
            <a:off x="4867269" y="1526709"/>
            <a:ext cx="3411545" cy="1546280"/>
          </a:xfrm>
          <a:prstGeom prst="rect">
            <a:avLst/>
          </a:prstGeom>
        </p:spPr>
        <p:txBody>
          <a:bodyPr anchor="ctr"/>
          <a:lstStyle>
            <a:lvl1pPr marL="0" indent="0" algn="ctr">
              <a:buNone/>
              <a:defRPr/>
            </a:lvl1pPr>
          </a:lstStyle>
          <a:p>
            <a:r>
              <a:rPr lang="en-US" dirty="0" smtClean="0"/>
              <a:t>Insert image</a:t>
            </a:r>
            <a:endParaRPr lang="en-US" dirty="0"/>
          </a:p>
        </p:txBody>
      </p:sp>
      <p:sp>
        <p:nvSpPr>
          <p:cNvPr id="21"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24" name="Text Placeholder 10"/>
          <p:cNvSpPr>
            <a:spLocks noGrp="1"/>
          </p:cNvSpPr>
          <p:nvPr>
            <p:ph type="body" sz="quarter" idx="22"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5087949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cked Two Content + Side">
    <p:spTree>
      <p:nvGrpSpPr>
        <p:cNvPr id="1" name=""/>
        <p:cNvGrpSpPr/>
        <p:nvPr/>
      </p:nvGrpSpPr>
      <p:grpSpPr>
        <a:xfrm>
          <a:off x="0" y="0"/>
          <a:ext cx="0" cy="0"/>
          <a:chOff x="0" y="0"/>
          <a:chExt cx="0" cy="0"/>
        </a:xfrm>
      </p:grpSpPr>
      <p:sp>
        <p:nvSpPr>
          <p:cNvPr id="23" name="Date Placeholder 11"/>
          <p:cNvSpPr>
            <a:spLocks noGrp="1"/>
          </p:cNvSpPr>
          <p:nvPr>
            <p:ph type="dt" sz="half" idx="22"/>
          </p:nvPr>
        </p:nvSpPr>
        <p:spPr>
          <a:xfrm>
            <a:off x="2807208" y="4780682"/>
            <a:ext cx="466344" cy="231267"/>
          </a:xfrm>
          <a:prstGeom prst="rect">
            <a:avLst/>
          </a:prstGeom>
        </p:spPr>
        <p:txBody>
          <a:bodyPr/>
          <a:lstStyle/>
          <a:p>
            <a:fld id="{D84B06E5-F86A-B54A-BD79-1396288F3124}" type="datetime1">
              <a:rPr lang="en-US" smtClean="0"/>
              <a:t>5/1/2017</a:t>
            </a:fld>
            <a:endParaRPr lang="en-US" dirty="0"/>
          </a:p>
        </p:txBody>
      </p:sp>
      <p:sp>
        <p:nvSpPr>
          <p:cNvPr id="24" name="Footer Placeholder 12"/>
          <p:cNvSpPr>
            <a:spLocks noGrp="1"/>
          </p:cNvSpPr>
          <p:nvPr>
            <p:ph type="ftr" sz="quarter" idx="23"/>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25"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26" name="Content Placeholder 2"/>
          <p:cNvSpPr>
            <a:spLocks noGrp="1"/>
          </p:cNvSpPr>
          <p:nvPr>
            <p:ph sz="half" idx="24" hasCustomPrompt="1"/>
          </p:nvPr>
        </p:nvSpPr>
        <p:spPr>
          <a:xfrm>
            <a:off x="5195169" y="1524466"/>
            <a:ext cx="3948831" cy="2971333"/>
          </a:xfrm>
          <a:prstGeom prst="rect">
            <a:avLst/>
          </a:prstGeom>
        </p:spPr>
        <p:txBody>
          <a:bodyPr vert="horz" lIns="0" tIns="0" rIns="91440" bIns="45720" rtlCol="0">
            <a:noAutofit/>
          </a:bodyPr>
          <a:lstStyle>
            <a:lvl1pPr marL="0" indent="0">
              <a:buNone/>
              <a:defRPr lang="en-US" smtClean="0"/>
            </a:lvl1pPr>
            <a:lvl2pPr>
              <a:defRPr lang="en-US" smtClean="0"/>
            </a:lvl2pPr>
            <a:lvl3pPr>
              <a:defRPr lang="en-US" smtClean="0"/>
            </a:lvl3pPr>
            <a:lvl4pPr>
              <a:defRPr lang="en-US" smtClean="0"/>
            </a:lvl4pPr>
            <a:lvl5pPr>
              <a:defRPr lang="en-US"/>
            </a:lvl5pPr>
          </a:lstStyle>
          <a:p>
            <a:pPr lvl="0"/>
            <a:r>
              <a:rPr lang="en-US" dirty="0" smtClean="0"/>
              <a:t>Placeholder</a:t>
            </a:r>
          </a:p>
        </p:txBody>
      </p:sp>
      <p:sp>
        <p:nvSpPr>
          <p:cNvPr id="14" name="Content Placeholder 2"/>
          <p:cNvSpPr>
            <a:spLocks noGrp="1"/>
          </p:cNvSpPr>
          <p:nvPr>
            <p:ph sz="half" idx="18"/>
          </p:nvPr>
        </p:nvSpPr>
        <p:spPr>
          <a:xfrm>
            <a:off x="932494" y="1799760"/>
            <a:ext cx="3931606" cy="108790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Text Placeholder 2"/>
          <p:cNvSpPr>
            <a:spLocks noGrp="1"/>
          </p:cNvSpPr>
          <p:nvPr>
            <p:ph type="body" idx="1"/>
          </p:nvPr>
        </p:nvSpPr>
        <p:spPr>
          <a:xfrm>
            <a:off x="1107414" y="1523713"/>
            <a:ext cx="3756686"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2" name="Content Placeholder 2"/>
          <p:cNvSpPr>
            <a:spLocks noGrp="1"/>
          </p:cNvSpPr>
          <p:nvPr>
            <p:ph sz="half" idx="25"/>
          </p:nvPr>
        </p:nvSpPr>
        <p:spPr>
          <a:xfrm>
            <a:off x="932494" y="3301348"/>
            <a:ext cx="3931606" cy="1087903"/>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7" name="Text Placeholder 2"/>
          <p:cNvSpPr>
            <a:spLocks noGrp="1"/>
          </p:cNvSpPr>
          <p:nvPr>
            <p:ph type="body" idx="26"/>
          </p:nvPr>
        </p:nvSpPr>
        <p:spPr>
          <a:xfrm>
            <a:off x="1107414" y="3025301"/>
            <a:ext cx="3756686" cy="295195"/>
          </a:xfrm>
          <a:prstGeom prst="rect">
            <a:avLst/>
          </a:prstGeom>
        </p:spPr>
        <p:txBody>
          <a:bodyPr anchor="b"/>
          <a:lstStyle>
            <a:lvl1pPr marL="0" indent="0">
              <a:buNone/>
              <a:defRPr sz="1700" b="0">
                <a:solidFill>
                  <a:srgbClr val="5146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7" name="Text Placeholder 10"/>
          <p:cNvSpPr>
            <a:spLocks noGrp="1"/>
          </p:cNvSpPr>
          <p:nvPr>
            <p:ph type="body" sz="quarter" idx="27"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4000161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645B9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0" y="0"/>
            <a:ext cx="3033057" cy="514350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7" name="Picture Placeholder 11"/>
          <p:cNvSpPr>
            <a:spLocks noGrp="1"/>
          </p:cNvSpPr>
          <p:nvPr>
            <p:ph type="pic" sz="quarter" idx="15" hasCustomPrompt="1"/>
          </p:nvPr>
        </p:nvSpPr>
        <p:spPr bwMode="gray">
          <a:xfrm>
            <a:off x="3654424" y="1525450"/>
            <a:ext cx="2209800" cy="297035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8" name="Picture Placeholder 11"/>
          <p:cNvSpPr>
            <a:spLocks noGrp="1"/>
          </p:cNvSpPr>
          <p:nvPr>
            <p:ph type="pic" sz="quarter" idx="16" hasCustomPrompt="1"/>
          </p:nvPr>
        </p:nvSpPr>
        <p:spPr bwMode="gray">
          <a:xfrm>
            <a:off x="6065837" y="1525450"/>
            <a:ext cx="2209800" cy="297035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9" name="Date Placeholder 11"/>
          <p:cNvSpPr>
            <a:spLocks noGrp="1"/>
          </p:cNvSpPr>
          <p:nvPr>
            <p:ph type="dt" sz="half" idx="17"/>
          </p:nvPr>
        </p:nvSpPr>
        <p:spPr>
          <a:xfrm>
            <a:off x="2763741" y="4784799"/>
            <a:ext cx="507606" cy="237452"/>
          </a:xfrm>
          <a:prstGeom prst="rect">
            <a:avLst/>
          </a:prstGeom>
        </p:spPr>
        <p:txBody>
          <a:bodyPr/>
          <a:lstStyle>
            <a:lvl1pPr>
              <a:defRPr>
                <a:solidFill>
                  <a:schemeClr val="bg1"/>
                </a:solidFill>
              </a:defRPr>
            </a:lvl1pPr>
          </a:lstStyle>
          <a:p>
            <a:fld id="{84DE7821-82FA-5D47-A338-FEE7FB12F249}" type="datetime1">
              <a:rPr lang="en-US" smtClean="0"/>
              <a:pPr/>
              <a:t>5/1/2017</a:t>
            </a:fld>
            <a:endParaRPr lang="en-US" dirty="0"/>
          </a:p>
        </p:txBody>
      </p:sp>
      <p:sp>
        <p:nvSpPr>
          <p:cNvPr id="22" name="Text Placeholder 2"/>
          <p:cNvSpPr>
            <a:spLocks noGrp="1"/>
          </p:cNvSpPr>
          <p:nvPr>
            <p:ph type="body" idx="20"/>
          </p:nvPr>
        </p:nvSpPr>
        <p:spPr>
          <a:xfrm>
            <a:off x="1111702" y="1523713"/>
            <a:ext cx="2338565" cy="295195"/>
          </a:xfrm>
          <a:prstGeom prst="rect">
            <a:avLst/>
          </a:prstGeom>
        </p:spPr>
        <p:txBody>
          <a:bodyPr anchor="b"/>
          <a:lstStyle>
            <a:lvl1pPr marL="0" indent="0">
              <a:buNone/>
              <a:defRPr sz="1700" b="0">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23" name="Content Placeholder 2"/>
          <p:cNvSpPr>
            <a:spLocks noGrp="1"/>
          </p:cNvSpPr>
          <p:nvPr>
            <p:ph sz="half" idx="21"/>
          </p:nvPr>
        </p:nvSpPr>
        <p:spPr>
          <a:xfrm>
            <a:off x="935667" y="1803966"/>
            <a:ext cx="2514600" cy="2691834"/>
          </a:xfrm>
          <a:prstGeom prst="rect">
            <a:avLst/>
          </a:prstGeom>
        </p:spPr>
        <p:txBody>
          <a:bodyPr vert="horz" lIns="0" tIns="0" rIns="91440" bIns="45720" rtlCol="0">
            <a:noAutofit/>
          </a:bodyPr>
          <a:lstStyle>
            <a:lvl1pPr>
              <a:buClrTx/>
              <a:defRPr lang="en-US" smtClean="0">
                <a:solidFill>
                  <a:srgbClr val="FFFFFF"/>
                </a:solidFill>
              </a:defRPr>
            </a:lvl1pPr>
            <a:lvl2pPr>
              <a:defRPr lang="en-US" smtClean="0">
                <a:solidFill>
                  <a:srgbClr val="FFFFFF"/>
                </a:solidFill>
              </a:defRPr>
            </a:lvl2pPr>
            <a:lvl3pPr>
              <a:defRPr lang="en-US" smtClean="0">
                <a:solidFill>
                  <a:srgbClr val="FFFFFF"/>
                </a:solidFill>
              </a:defRPr>
            </a:lvl3pPr>
            <a:lvl4pPr>
              <a:defRPr lang="en-US" smtClean="0">
                <a:solidFill>
                  <a:srgbClr val="FFFFFF"/>
                </a:solidFill>
              </a:defRPr>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4" name="Title 1"/>
          <p:cNvSpPr>
            <a:spLocks noGrp="1"/>
          </p:cNvSpPr>
          <p:nvPr>
            <p:ph type="title"/>
          </p:nvPr>
        </p:nvSpPr>
        <p:spPr>
          <a:xfrm>
            <a:off x="1102845" y="127411"/>
            <a:ext cx="7180264"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25" name="Text Placeholder 10"/>
          <p:cNvSpPr>
            <a:spLocks noGrp="1"/>
          </p:cNvSpPr>
          <p:nvPr>
            <p:ph type="body" sz="quarter" idx="14" hasCustomPrompt="1"/>
          </p:nvPr>
        </p:nvSpPr>
        <p:spPr>
          <a:xfrm>
            <a:off x="1102844" y="896882"/>
            <a:ext cx="7180263" cy="457200"/>
          </a:xfrm>
          <a:prstGeom prst="rect">
            <a:avLst/>
          </a:prstGeom>
        </p:spPr>
        <p:txBody>
          <a:bodyPr/>
          <a:lstStyle>
            <a:lvl1pPr marL="0" indent="0">
              <a:lnSpc>
                <a:spcPct val="85000"/>
              </a:lnSpc>
              <a:spcBef>
                <a:spcPts val="0"/>
              </a:spcBef>
              <a:buNone/>
              <a:defRPr sz="2000" spc="-80" baseline="0">
                <a:solidFill>
                  <a:srgbClr val="FFFFFF"/>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27" name="Footer Placeholder 7"/>
          <p:cNvSpPr>
            <a:spLocks noGrp="1"/>
          </p:cNvSpPr>
          <p:nvPr>
            <p:ph type="ftr" sz="quarter" idx="11"/>
          </p:nvPr>
        </p:nvSpPr>
        <p:spPr bwMode="gray">
          <a:xfrm>
            <a:off x="3273552" y="4782239"/>
            <a:ext cx="5030042" cy="23126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28"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3332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Date Placeholder 11"/>
          <p:cNvSpPr>
            <a:spLocks noGrp="1"/>
          </p:cNvSpPr>
          <p:nvPr>
            <p:ph type="dt" sz="half" idx="14"/>
          </p:nvPr>
        </p:nvSpPr>
        <p:spPr>
          <a:xfrm>
            <a:off x="2667843" y="4780682"/>
            <a:ext cx="603504" cy="231267"/>
          </a:xfrm>
          <a:prstGeom prst="rect">
            <a:avLst/>
          </a:prstGeom>
        </p:spPr>
        <p:txBody>
          <a:bodyPr/>
          <a:lstStyle/>
          <a:p>
            <a:fld id="{6E460D88-FDEE-654D-9AC4-EB2542DECCF3}" type="datetime1">
              <a:rPr lang="en-US" smtClean="0"/>
              <a:t>5/1/2017</a:t>
            </a:fld>
            <a:endParaRPr lang="en-US" dirty="0"/>
          </a:p>
        </p:txBody>
      </p:sp>
      <p:sp>
        <p:nvSpPr>
          <p:cNvPr id="15"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16"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
        <p:nvSpPr>
          <p:cNvPr id="9" name="Title 1"/>
          <p:cNvSpPr>
            <a:spLocks noGrp="1"/>
          </p:cNvSpPr>
          <p:nvPr>
            <p:ph type="title"/>
          </p:nvPr>
        </p:nvSpPr>
        <p:spPr>
          <a:xfrm>
            <a:off x="1098557" y="292002"/>
            <a:ext cx="7178040" cy="749808"/>
          </a:xfrm>
          <a:prstGeom prst="rect">
            <a:avLst/>
          </a:prstGeom>
        </p:spPr>
        <p:txBody>
          <a:bodyPr/>
          <a:lstStyle>
            <a:lvl1pPr>
              <a:lnSpc>
                <a:spcPct val="90000"/>
              </a:lnSpc>
              <a:defRPr>
                <a:solidFill>
                  <a:srgbClr val="514689"/>
                </a:solidFill>
              </a:defRPr>
            </a:lvl1pPr>
          </a:lstStyle>
          <a:p>
            <a:r>
              <a:rPr lang="en-US" dirty="0" smtClean="0"/>
              <a:t>Click to edit Master title style</a:t>
            </a:r>
            <a:endParaRPr lang="en-US" dirty="0"/>
          </a:p>
        </p:txBody>
      </p:sp>
      <p:sp>
        <p:nvSpPr>
          <p:cNvPr id="10" name="Text Placeholder 10"/>
          <p:cNvSpPr>
            <a:spLocks noGrp="1"/>
          </p:cNvSpPr>
          <p:nvPr>
            <p:ph type="body" sz="quarter" idx="18" hasCustomPrompt="1"/>
          </p:nvPr>
        </p:nvSpPr>
        <p:spPr>
          <a:xfrm>
            <a:off x="1098556" y="1035152"/>
            <a:ext cx="7180263" cy="391312"/>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659358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78106" y="4780683"/>
            <a:ext cx="593241" cy="231266"/>
          </a:xfrm>
          <a:prstGeom prst="rect">
            <a:avLst/>
          </a:prstGeom>
        </p:spPr>
        <p:txBody>
          <a:bodyPr/>
          <a:lstStyle/>
          <a:p>
            <a:fld id="{6E460D88-FDEE-654D-9AC4-EB2542DECCF3}" type="datetime1">
              <a:rPr lang="en-US" smtClean="0"/>
              <a:t>5/1/2017</a:t>
            </a:fld>
            <a:endParaRPr lang="en-US" dirty="0"/>
          </a:p>
        </p:txBody>
      </p:sp>
      <p:sp>
        <p:nvSpPr>
          <p:cNvPr id="7" name="Footer Placeholder 12"/>
          <p:cNvSpPr>
            <a:spLocks noGrp="1"/>
          </p:cNvSpPr>
          <p:nvPr>
            <p:ph type="ftr" sz="quarter" idx="15"/>
          </p:nvPr>
        </p:nvSpPr>
        <p:spPr>
          <a:xfrm>
            <a:off x="3273552" y="4780683"/>
            <a:ext cx="5030042"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7662" y="4740418"/>
            <a:ext cx="1693981" cy="321439"/>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423160" y="4780682"/>
            <a:ext cx="850392" cy="215061"/>
          </a:xfrm>
          <a:prstGeom prst="rect">
            <a:avLst/>
          </a:prstGeom>
        </p:spPr>
        <p:txBody>
          <a:bodyPr/>
          <a:lstStyle/>
          <a:p>
            <a:fld id="{6E460D88-FDEE-654D-9AC4-EB2542DECCF3}" type="datetime1">
              <a:rPr lang="en-US" smtClean="0"/>
              <a:t>5/1/2017</a:t>
            </a:fld>
            <a:endParaRPr lang="en-US" dirty="0"/>
          </a:p>
        </p:txBody>
      </p:sp>
      <p:sp>
        <p:nvSpPr>
          <p:cNvPr id="7" name="Footer Placeholder 12"/>
          <p:cNvSpPr>
            <a:spLocks noGrp="1"/>
          </p:cNvSpPr>
          <p:nvPr>
            <p:ph type="ftr" sz="quarter" idx="15"/>
          </p:nvPr>
        </p:nvSpPr>
        <p:spPr>
          <a:xfrm>
            <a:off x="3273552" y="4780683"/>
            <a:ext cx="5030042"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727820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4" name="Rectangle 6"/>
          <p:cNvSpPr/>
          <p:nvPr userDrawn="1"/>
        </p:nvSpPr>
        <p:spPr>
          <a:xfrm>
            <a:off x="0" y="0"/>
            <a:ext cx="3033057" cy="514350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Date Placeholder 6"/>
          <p:cNvSpPr>
            <a:spLocks noGrp="1"/>
          </p:cNvSpPr>
          <p:nvPr>
            <p:ph type="dt" sz="half" idx="10"/>
          </p:nvPr>
        </p:nvSpPr>
        <p:spPr bwMode="gray">
          <a:xfrm>
            <a:off x="6855794" y="4626218"/>
            <a:ext cx="1447800" cy="168275"/>
          </a:xfrm>
          <a:prstGeom prst="rect">
            <a:avLst/>
          </a:prstGeom>
        </p:spPr>
        <p:txBody>
          <a:bodyPr/>
          <a:lstStyle>
            <a:lvl1pPr>
              <a:defRPr>
                <a:solidFill>
                  <a:schemeClr val="bg1"/>
                </a:solidFill>
              </a:defRPr>
            </a:lvl1pPr>
          </a:lstStyle>
          <a:p>
            <a:fld id="{0A38EC05-E3EA-C649-9CE5-71E503F74839}" type="datetime1">
              <a:rPr lang="en-US" smtClean="0">
                <a:solidFill>
                  <a:prstClr val="white"/>
                </a:solidFill>
              </a:rPr>
              <a:t>5/1/2017</a:t>
            </a:fld>
            <a:endParaRPr lang="en-US">
              <a:solidFill>
                <a:prstClr val="white"/>
              </a:solidFill>
            </a:endParaRPr>
          </a:p>
        </p:txBody>
      </p:sp>
      <p:sp>
        <p:nvSpPr>
          <p:cNvPr id="10" name="Footer Placeholder 7"/>
          <p:cNvSpPr>
            <a:spLocks noGrp="1"/>
          </p:cNvSpPr>
          <p:nvPr>
            <p:ph type="ftr" sz="quarter" idx="11"/>
          </p:nvPr>
        </p:nvSpPr>
        <p:spPr bwMode="gray">
          <a:xfrm>
            <a:off x="3273552" y="4789710"/>
            <a:ext cx="5030042" cy="231266"/>
          </a:xfrm>
          <a:prstGeom prst="rect">
            <a:avLst/>
          </a:prstGeom>
        </p:spPr>
        <p:txBody>
          <a:bodyPr/>
          <a:lstStyle>
            <a:lvl1pPr>
              <a:defRPr>
                <a:solidFill>
                  <a:schemeClr val="bg1"/>
                </a:solidFill>
              </a:defRPr>
            </a:lvl1pPr>
          </a:lstStyle>
          <a:p>
            <a:r>
              <a:rPr lang="en-US" smtClean="0">
                <a:solidFill>
                  <a:prstClr val="white"/>
                </a:solidFill>
              </a:rPr>
              <a:t>Presentation or Section Title</a:t>
            </a:r>
            <a:endParaRPr lang="en-US">
              <a:solidFill>
                <a:prstClr val="white"/>
              </a:solidFill>
            </a:endParaRPr>
          </a:p>
        </p:txBody>
      </p:sp>
      <p:sp>
        <p:nvSpPr>
          <p:cNvPr id="11" name="Slide Number Placeholder 8"/>
          <p:cNvSpPr>
            <a:spLocks noGrp="1"/>
          </p:cNvSpPr>
          <p:nvPr>
            <p:ph type="sldNum" sz="quarter" idx="12"/>
          </p:nvPr>
        </p:nvSpPr>
        <p:spPr bwMode="gray">
          <a:xfrm>
            <a:off x="8305799" y="4789710"/>
            <a:ext cx="346745" cy="231265"/>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dirty="0">
              <a:solidFill>
                <a:prstClr val="white"/>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285" y="373884"/>
            <a:ext cx="2488753" cy="351646"/>
          </a:xfrm>
          <a:prstGeom prst="rect">
            <a:avLst/>
          </a:prstGeom>
        </p:spPr>
      </p:pic>
      <p:sp>
        <p:nvSpPr>
          <p:cNvPr id="15" name="Title 1"/>
          <p:cNvSpPr>
            <a:spLocks noGrp="1"/>
          </p:cNvSpPr>
          <p:nvPr>
            <p:ph type="ctrTitle" hasCustomPrompt="1"/>
          </p:nvPr>
        </p:nvSpPr>
        <p:spPr bwMode="gray">
          <a:xfrm>
            <a:off x="2408321" y="1541795"/>
            <a:ext cx="5411472" cy="876329"/>
          </a:xfrm>
          <a:prstGeom prst="rect">
            <a:avLst/>
          </a:prstGeom>
        </p:spPr>
        <p:txBody>
          <a:bodyPr lIns="0"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18" name="Subtitle 2"/>
          <p:cNvSpPr>
            <a:spLocks noGrp="1"/>
          </p:cNvSpPr>
          <p:nvPr>
            <p:ph type="subTitle" idx="1" hasCustomPrompt="1"/>
          </p:nvPr>
        </p:nvSpPr>
        <p:spPr bwMode="gray">
          <a:xfrm>
            <a:off x="2403929" y="2469119"/>
            <a:ext cx="5393680" cy="1576738"/>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Tree>
    <p:extLst>
      <p:ext uri="{BB962C8B-B14F-4D97-AF65-F5344CB8AC3E}">
        <p14:creationId xmlns:p14="http://schemas.microsoft.com/office/powerpoint/2010/main" val="14881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1052286" y="1524784"/>
            <a:ext cx="7230662" cy="2978954"/>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Date Placeholder 3"/>
          <p:cNvSpPr>
            <a:spLocks noGrp="1"/>
          </p:cNvSpPr>
          <p:nvPr>
            <p:ph type="dt" sz="half" idx="2"/>
          </p:nvPr>
        </p:nvSpPr>
        <p:spPr>
          <a:xfrm>
            <a:off x="2697479" y="4787032"/>
            <a:ext cx="573867" cy="231267"/>
          </a:xfrm>
          <a:prstGeom prst="rect">
            <a:avLst/>
          </a:prstGeom>
        </p:spPr>
        <p:txBody>
          <a:bodyPr vert="horz" wrap="none" lIns="0" tIns="0" rIns="0" bIns="0" rtlCol="0" anchor="b"/>
          <a:lstStyle>
            <a:lvl1pPr algn="r">
              <a:defRPr lang="en-US" sz="800" smtClean="0"/>
            </a:lvl1pPr>
          </a:lstStyle>
          <a:p>
            <a:fld id="{4DD056AA-046F-1E41-8A7D-BECBA863898E}" type="datetime1">
              <a:rPr lang="en-US" smtClean="0"/>
              <a:pPr/>
              <a:t>5/1/2017</a:t>
            </a:fld>
            <a:endParaRPr lang="en-US" dirty="0"/>
          </a:p>
        </p:txBody>
      </p:sp>
      <p:sp>
        <p:nvSpPr>
          <p:cNvPr id="17" name="Footer Placeholder 4"/>
          <p:cNvSpPr>
            <a:spLocks noGrp="1"/>
          </p:cNvSpPr>
          <p:nvPr>
            <p:ph type="ftr" sz="quarter" idx="3"/>
          </p:nvPr>
        </p:nvSpPr>
        <p:spPr>
          <a:xfrm>
            <a:off x="3273552" y="4787033"/>
            <a:ext cx="5030042" cy="231266"/>
          </a:xfrm>
          <a:prstGeom prst="rect">
            <a:avLst/>
          </a:prstGeom>
        </p:spPr>
        <p:txBody>
          <a:bodyPr vert="horz" lIns="0" tIns="0" rIns="0" bIns="0" rtlCol="0" anchor="b"/>
          <a:lstStyle>
            <a:lvl1pPr algn="r">
              <a:defRPr sz="1400">
                <a:solidFill>
                  <a:schemeClr val="tx1"/>
                </a:solidFill>
              </a:defRPr>
            </a:lvl1pPr>
          </a:lstStyle>
          <a:p>
            <a:r>
              <a:rPr lang="en-US" smtClean="0">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9" name="Rectangle 6"/>
          <p:cNvSpPr/>
          <p:nvPr userDrawn="1"/>
        </p:nvSpPr>
        <p:spPr>
          <a:xfrm>
            <a:off x="-5927" y="470648"/>
            <a:ext cx="998038" cy="306244"/>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260237 w 1259183"/>
              <a:gd name="connsiteY0" fmla="*/ 0 h 381000"/>
              <a:gd name="connsiteX1" fmla="*/ 1054494 w 1259183"/>
              <a:gd name="connsiteY1" fmla="*/ 0 h 381000"/>
              <a:gd name="connsiteX2" fmla="*/ 1259183 w 1259183"/>
              <a:gd name="connsiteY2" fmla="*/ 381000 h 381000"/>
              <a:gd name="connsiteX3" fmla="*/ 0 w 1259183"/>
              <a:gd name="connsiteY3" fmla="*/ 381000 h 381000"/>
              <a:gd name="connsiteX4" fmla="*/ 260237 w 1259183"/>
              <a:gd name="connsiteY4" fmla="*/ 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0 w 1261140"/>
              <a:gd name="connsiteY0" fmla="*/ 6900 h 381000"/>
              <a:gd name="connsiteX1" fmla="*/ 1056451 w 1261140"/>
              <a:gd name="connsiteY1" fmla="*/ 0 h 381000"/>
              <a:gd name="connsiteX2" fmla="*/ 1261140 w 1261140"/>
              <a:gd name="connsiteY2" fmla="*/ 381000 h 381000"/>
              <a:gd name="connsiteX3" fmla="*/ 1957 w 1261140"/>
              <a:gd name="connsiteY3" fmla="*/ 381000 h 381000"/>
              <a:gd name="connsiteX4" fmla="*/ 0 w 1261140"/>
              <a:gd name="connsiteY4" fmla="*/ 6900 h 381000"/>
              <a:gd name="connsiteX0" fmla="*/ 2151 w 1259341"/>
              <a:gd name="connsiteY0" fmla="*/ 0 h 382000"/>
              <a:gd name="connsiteX1" fmla="*/ 1054652 w 1259341"/>
              <a:gd name="connsiteY1" fmla="*/ 1000 h 382000"/>
              <a:gd name="connsiteX2" fmla="*/ 1259341 w 1259341"/>
              <a:gd name="connsiteY2" fmla="*/ 382000 h 382000"/>
              <a:gd name="connsiteX3" fmla="*/ 158 w 1259341"/>
              <a:gd name="connsiteY3" fmla="*/ 382000 h 382000"/>
              <a:gd name="connsiteX4" fmla="*/ 2151 w 1259341"/>
              <a:gd name="connsiteY4" fmla="*/ 0 h 382000"/>
              <a:gd name="connsiteX0" fmla="*/ 2151 w 1259341"/>
              <a:gd name="connsiteY0" fmla="*/ 2950 h 381000"/>
              <a:gd name="connsiteX1" fmla="*/ 1054652 w 1259341"/>
              <a:gd name="connsiteY1" fmla="*/ 0 h 381000"/>
              <a:gd name="connsiteX2" fmla="*/ 1259341 w 1259341"/>
              <a:gd name="connsiteY2" fmla="*/ 381000 h 381000"/>
              <a:gd name="connsiteX3" fmla="*/ 158 w 1259341"/>
              <a:gd name="connsiteY3" fmla="*/ 381000 h 381000"/>
              <a:gd name="connsiteX4" fmla="*/ 2151 w 1259341"/>
              <a:gd name="connsiteY4" fmla="*/ 2950 h 381000"/>
              <a:gd name="connsiteX0" fmla="*/ 2258 w 1259448"/>
              <a:gd name="connsiteY0" fmla="*/ 2950 h 381000"/>
              <a:gd name="connsiteX1" fmla="*/ 1054759 w 1259448"/>
              <a:gd name="connsiteY1" fmla="*/ 0 h 381000"/>
              <a:gd name="connsiteX2" fmla="*/ 1259448 w 1259448"/>
              <a:gd name="connsiteY2" fmla="*/ 381000 h 381000"/>
              <a:gd name="connsiteX3" fmla="*/ 265 w 1259448"/>
              <a:gd name="connsiteY3" fmla="*/ 381000 h 381000"/>
              <a:gd name="connsiteX4" fmla="*/ 2258 w 1259448"/>
              <a:gd name="connsiteY4" fmla="*/ 2950 h 381000"/>
              <a:gd name="connsiteX0" fmla="*/ 17832 w 1259222"/>
              <a:gd name="connsiteY0" fmla="*/ 2950 h 381000"/>
              <a:gd name="connsiteX1" fmla="*/ 1054533 w 1259222"/>
              <a:gd name="connsiteY1" fmla="*/ 0 h 381000"/>
              <a:gd name="connsiteX2" fmla="*/ 1259222 w 1259222"/>
              <a:gd name="connsiteY2" fmla="*/ 381000 h 381000"/>
              <a:gd name="connsiteX3" fmla="*/ 39 w 1259222"/>
              <a:gd name="connsiteY3" fmla="*/ 381000 h 381000"/>
              <a:gd name="connsiteX4" fmla="*/ 17832 w 1259222"/>
              <a:gd name="connsiteY4" fmla="*/ 2950 h 381000"/>
              <a:gd name="connsiteX0" fmla="*/ 274 w 1241664"/>
              <a:gd name="connsiteY0" fmla="*/ 2950 h 381000"/>
              <a:gd name="connsiteX1" fmla="*/ 1036975 w 1241664"/>
              <a:gd name="connsiteY1" fmla="*/ 0 h 381000"/>
              <a:gd name="connsiteX2" fmla="*/ 1241664 w 1241664"/>
              <a:gd name="connsiteY2" fmla="*/ 381000 h 381000"/>
              <a:gd name="connsiteX3" fmla="*/ 2231 w 1241664"/>
              <a:gd name="connsiteY3" fmla="*/ 381000 h 381000"/>
              <a:gd name="connsiteX4" fmla="*/ 274 w 1241664"/>
              <a:gd name="connsiteY4" fmla="*/ 295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664" h="381000">
                <a:moveTo>
                  <a:pt x="274" y="2950"/>
                </a:moveTo>
                <a:lnTo>
                  <a:pt x="1036975" y="0"/>
                </a:lnTo>
                <a:lnTo>
                  <a:pt x="1241664" y="381000"/>
                </a:lnTo>
                <a:lnTo>
                  <a:pt x="2231" y="381000"/>
                </a:lnTo>
                <a:cubicBezTo>
                  <a:pt x="1252" y="193950"/>
                  <a:pt x="-723" y="191975"/>
                  <a:pt x="274" y="2950"/>
                </a:cubicBezTo>
                <a:close/>
              </a:path>
            </a:pathLst>
          </a:custGeom>
          <a:gradFill flip="none" rotWithShape="1">
            <a:gsLst>
              <a:gs pos="0">
                <a:srgbClr val="514689"/>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645B9B"/>
                </a:solidFill>
              </a:rPr>
              <a:t>  </a:t>
            </a:r>
            <a:endParaRPr lang="en-US" dirty="0">
              <a:solidFill>
                <a:srgbClr val="645B9B"/>
              </a:solidFill>
            </a:endParaRPr>
          </a:p>
        </p:txBody>
      </p:sp>
      <p:sp>
        <p:nvSpPr>
          <p:cNvPr id="2" name="Title Placeholder 1"/>
          <p:cNvSpPr>
            <a:spLocks noGrp="1"/>
          </p:cNvSpPr>
          <p:nvPr>
            <p:ph type="title"/>
          </p:nvPr>
        </p:nvSpPr>
        <p:spPr>
          <a:xfrm>
            <a:off x="1049274" y="183198"/>
            <a:ext cx="7886700" cy="91408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9" name="Picture 8"/>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27662" y="4740418"/>
            <a:ext cx="1693981" cy="321439"/>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50" r:id="rId4"/>
    <p:sldLayoutId id="2147483652" r:id="rId5"/>
    <p:sldLayoutId id="2147483655" r:id="rId6"/>
    <p:sldLayoutId id="2147483651" r:id="rId7"/>
    <p:sldLayoutId id="2147483658" r:id="rId8"/>
    <p:sldLayoutId id="2147483656"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Lst>
  <p:hf hdr="0"/>
  <p:txStyles>
    <p:titleStyle>
      <a:lvl1pPr algn="l" defTabSz="457200" rtl="0" eaLnBrk="1" latinLnBrk="0" hangingPunct="1">
        <a:lnSpc>
          <a:spcPct val="90000"/>
        </a:lnSpc>
        <a:spcBef>
          <a:spcPct val="0"/>
        </a:spcBef>
        <a:buNone/>
        <a:tabLst/>
        <a:defRPr sz="2800" kern="1200">
          <a:solidFill>
            <a:srgbClr val="514689"/>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234120" y="1432347"/>
            <a:ext cx="7609342" cy="985777"/>
          </a:xfrm>
        </p:spPr>
        <p:txBody>
          <a:bodyPr>
            <a:normAutofit fontScale="90000"/>
          </a:bodyPr>
          <a:lstStyle/>
          <a:p>
            <a:pPr algn="ctr"/>
            <a:r>
              <a:rPr lang="en-US" dirty="0" smtClean="0">
                <a:latin typeface="Arial" panose="020B0604020202020204" pitchFamily="34" charset="0"/>
                <a:cs typeface="Arial" panose="020B0604020202020204" pitchFamily="34" charset="0"/>
              </a:rPr>
              <a:t>Interoperability Among Knowledge Organization Systems</a:t>
            </a:r>
            <a:endParaRPr lang="en-US" dirty="0"/>
          </a:p>
        </p:txBody>
      </p:sp>
      <p:sp>
        <p:nvSpPr>
          <p:cNvPr id="6" name="Subtitle 5"/>
          <p:cNvSpPr>
            <a:spLocks noGrp="1"/>
          </p:cNvSpPr>
          <p:nvPr>
            <p:ph type="subTitle" idx="1"/>
          </p:nvPr>
        </p:nvSpPr>
        <p:spPr>
          <a:xfrm>
            <a:off x="1630573" y="2469119"/>
            <a:ext cx="6912352" cy="2627222"/>
          </a:xfrm>
        </p:spPr>
        <p:txBody>
          <a:bodyPr/>
          <a:lstStyle/>
          <a:p>
            <a:pPr algn="ctr"/>
            <a:r>
              <a:rPr lang="en-US" dirty="0" smtClean="0">
                <a:latin typeface="Arial" panose="020B0604020202020204" pitchFamily="34" charset="0"/>
                <a:cs typeface="Arial" panose="020B0604020202020204" pitchFamily="34" charset="0"/>
              </a:rPr>
              <a:t>Mapping the </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and LCSH Systems</a:t>
            </a:r>
          </a:p>
          <a:p>
            <a:endParaRPr lang="en-US" dirty="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APLIC 50</a:t>
            </a:r>
            <a:r>
              <a:rPr lang="en-US" baseline="30000" dirty="0" smtClean="0">
                <a:latin typeface="Arial" panose="020B0604020202020204" pitchFamily="34" charset="0"/>
                <a:cs typeface="Arial" panose="020B0604020202020204" pitchFamily="34" charset="0"/>
              </a:rPr>
              <a:t>th</a:t>
            </a:r>
            <a:r>
              <a:rPr lang="en-US" dirty="0" smtClean="0">
                <a:latin typeface="Arial" panose="020B0604020202020204" pitchFamily="34" charset="0"/>
                <a:cs typeface="Arial" panose="020B0604020202020204" pitchFamily="34" charset="0"/>
              </a:rPr>
              <a:t> Annual Conference</a:t>
            </a:r>
          </a:p>
          <a:p>
            <a:pPr algn="ctr"/>
            <a:r>
              <a:rPr lang="en-US" dirty="0" smtClean="0">
                <a:latin typeface="Arial" panose="020B0604020202020204" pitchFamily="34" charset="0"/>
                <a:cs typeface="Arial" panose="020B0604020202020204" pitchFamily="34" charset="0"/>
              </a:rPr>
              <a:t>April 25, 2017</a:t>
            </a:r>
          </a:p>
          <a:p>
            <a:pPr algn="ctr"/>
            <a:r>
              <a:rPr lang="en-US" dirty="0" smtClean="0">
                <a:latin typeface="Arial" panose="020B0604020202020204" pitchFamily="34" charset="0"/>
                <a:cs typeface="Arial" panose="020B0604020202020204" pitchFamily="34" charset="0"/>
              </a:rPr>
              <a:t>Tony Olson</a:t>
            </a:r>
          </a:p>
          <a:p>
            <a:pPr algn="ctr"/>
            <a:r>
              <a:rPr lang="en-US" dirty="0" err="1" smtClean="0">
                <a:latin typeface="Arial" panose="020B0604020202020204" pitchFamily="34" charset="0"/>
                <a:cs typeface="Arial" panose="020B0604020202020204" pitchFamily="34" charset="0"/>
              </a:rPr>
              <a:t>Galter</a:t>
            </a:r>
            <a:r>
              <a:rPr lang="en-US" dirty="0" smtClean="0">
                <a:latin typeface="Arial" panose="020B0604020202020204" pitchFamily="34" charset="0"/>
                <a:cs typeface="Arial" panose="020B0604020202020204" pitchFamily="34" charset="0"/>
              </a:rPr>
              <a:t> Health Sciences Library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197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anose="020B0604020202020204" pitchFamily="34" charset="0"/>
                <a:cs typeface="Arial" panose="020B0604020202020204" pitchFamily="34" charset="0"/>
              </a:rPr>
              <a:t>Knowledge Organization Systems (KOS)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816011"/>
            <a:ext cx="7190249" cy="2687259"/>
          </a:xfrm>
        </p:spPr>
        <p:txBody>
          <a:bodyPr/>
          <a:lstStyle/>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Term lists</a:t>
            </a:r>
          </a:p>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Thesauri</a:t>
            </a:r>
          </a:p>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Subject heading systems</a:t>
            </a:r>
          </a:p>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Classification systems</a:t>
            </a:r>
          </a:p>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Taxonomies</a:t>
            </a:r>
          </a:p>
          <a:p>
            <a:pPr lvl="1">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Ontologies</a:t>
            </a:r>
          </a:p>
        </p:txBody>
      </p:sp>
      <p:sp>
        <p:nvSpPr>
          <p:cNvPr id="4" name="Text Placeholder 3"/>
          <p:cNvSpPr>
            <a:spLocks noGrp="1"/>
          </p:cNvSpPr>
          <p:nvPr>
            <p:ph type="body" sz="quarter" idx="13"/>
          </p:nvPr>
        </p:nvSpPr>
        <p:spPr>
          <a:xfrm>
            <a:off x="1088572" y="1035152"/>
            <a:ext cx="7190248" cy="576238"/>
          </a:xfrm>
        </p:spPr>
        <p:txBody>
          <a:bodyPr/>
          <a:lstStyle/>
          <a:p>
            <a:r>
              <a:rPr lang="en-US" sz="2200" dirty="0" smtClean="0">
                <a:solidFill>
                  <a:schemeClr val="tx1"/>
                </a:solidFill>
                <a:latin typeface="Arial" panose="020B0604020202020204" pitchFamily="34" charset="0"/>
                <a:cs typeface="Arial" panose="020B0604020202020204" pitchFamily="34" charset="0"/>
              </a:rPr>
              <a:t>“The term encompasses all types of schemes for organizing information and promoting knowledge management.”</a:t>
            </a:r>
            <a:endParaRPr lang="en-US" sz="2200"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p>
        </p:txBody>
      </p:sp>
      <p:sp>
        <p:nvSpPr>
          <p:cNvPr id="7" name="Footer Placeholder 6"/>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8" name="Slide Number Placeholder 7"/>
          <p:cNvSpPr>
            <a:spLocks noGrp="1"/>
          </p:cNvSpPr>
          <p:nvPr>
            <p:ph type="sldNum" sz="quarter" idx="16"/>
          </p:nvPr>
        </p:nvSpPr>
        <p:spPr/>
        <p:txBody>
          <a:bodyPr/>
          <a:lstStyle/>
          <a:p>
            <a:fld id="{0D558541-60C9-42A2-8392-FF12533A6B7A}" type="slidenum">
              <a:rPr lang="en-US" smtClean="0">
                <a:solidFill>
                  <a:srgbClr val="7030A0"/>
                </a:solidFill>
              </a:rPr>
              <a:pPr/>
              <a:t>2</a:t>
            </a:fld>
            <a:endParaRPr lang="en-US" dirty="0">
              <a:solidFill>
                <a:srgbClr val="7030A0"/>
              </a:solidFill>
            </a:endParaRPr>
          </a:p>
        </p:txBody>
      </p:sp>
    </p:spTree>
    <p:extLst>
      <p:ext uri="{BB962C8B-B14F-4D97-AF65-F5344CB8AC3E}">
        <p14:creationId xmlns:p14="http://schemas.microsoft.com/office/powerpoint/2010/main" val="1317864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586780"/>
          </a:xfrm>
        </p:spPr>
        <p:txBody>
          <a:bodyPr/>
          <a:lstStyle/>
          <a:p>
            <a:r>
              <a:rPr lang="en-US" dirty="0" smtClean="0">
                <a:latin typeface="Arial" panose="020B0604020202020204" pitchFamily="34" charset="0"/>
                <a:cs typeface="Arial" panose="020B0604020202020204" pitchFamily="34" charset="0"/>
              </a:rPr>
              <a:t>Examples of KOS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175016"/>
            <a:ext cx="7281707" cy="3269096"/>
          </a:xfrm>
        </p:spPr>
        <p:txBody>
          <a:bodyPr/>
          <a:lstStyle/>
          <a:p>
            <a:r>
              <a:rPr lang="en-US" sz="2000" b="1" dirty="0" smtClean="0">
                <a:latin typeface="Arial" panose="020B0604020202020204" pitchFamily="34" charset="0"/>
                <a:cs typeface="Arial" panose="020B0604020202020204" pitchFamily="34" charset="0"/>
              </a:rPr>
              <a:t>Medical Subject Headings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a:t>
            </a:r>
          </a:p>
          <a:p>
            <a:r>
              <a:rPr lang="en-US" sz="2000" b="1" dirty="0" smtClean="0">
                <a:latin typeface="Arial" panose="020B0604020202020204" pitchFamily="34" charset="0"/>
                <a:cs typeface="Arial" panose="020B0604020202020204" pitchFamily="34" charset="0"/>
              </a:rPr>
              <a:t>Library of Congress Subject Headings (LCSH)</a:t>
            </a:r>
          </a:p>
          <a:p>
            <a:r>
              <a:rPr lang="en-US" sz="2000" b="1" dirty="0" smtClean="0">
                <a:latin typeface="Arial" panose="020B0604020202020204" pitchFamily="34" charset="0"/>
                <a:cs typeface="Arial" panose="020B0604020202020204" pitchFamily="34" charset="0"/>
              </a:rPr>
              <a:t>Sears List of Subject Headings</a:t>
            </a:r>
          </a:p>
          <a:p>
            <a:r>
              <a:rPr lang="en-US" sz="2000" b="1" dirty="0" err="1" smtClean="0">
                <a:latin typeface="Arial" panose="020B0604020202020204" pitchFamily="34" charset="0"/>
                <a:cs typeface="Arial" panose="020B0604020202020204" pitchFamily="34" charset="0"/>
              </a:rPr>
              <a:t>Gemeinsame</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Normdatei</a:t>
            </a:r>
            <a:r>
              <a:rPr lang="en-US" sz="2000" b="1" dirty="0" smtClean="0">
                <a:latin typeface="Arial" panose="020B0604020202020204" pitchFamily="34" charset="0"/>
                <a:cs typeface="Arial" panose="020B0604020202020204" pitchFamily="34" charset="0"/>
              </a:rPr>
              <a:t> (GND) {German National Library}</a:t>
            </a:r>
          </a:p>
          <a:p>
            <a:r>
              <a:rPr lang="en-US" sz="2000" b="1" dirty="0" smtClean="0">
                <a:latin typeface="Arial" panose="020B0604020202020204" pitchFamily="34" charset="0"/>
                <a:cs typeface="Arial" panose="020B0604020202020204" pitchFamily="34" charset="0"/>
              </a:rPr>
              <a:t>National Library of Medicine Classification</a:t>
            </a:r>
          </a:p>
          <a:p>
            <a:r>
              <a:rPr lang="en-US" sz="2000" b="1" dirty="0" smtClean="0">
                <a:latin typeface="Arial" panose="020B0604020202020204" pitchFamily="34" charset="0"/>
                <a:cs typeface="Arial" panose="020B0604020202020204" pitchFamily="34" charset="0"/>
              </a:rPr>
              <a:t>Library of </a:t>
            </a:r>
            <a:r>
              <a:rPr lang="en-US" sz="2000" b="1" dirty="0">
                <a:latin typeface="Arial" panose="020B0604020202020204" pitchFamily="34" charset="0"/>
                <a:cs typeface="Arial" panose="020B0604020202020204" pitchFamily="34" charset="0"/>
              </a:rPr>
              <a:t>C</a:t>
            </a:r>
            <a:r>
              <a:rPr lang="en-US" sz="2000" b="1" dirty="0" smtClean="0">
                <a:latin typeface="Arial" panose="020B0604020202020204" pitchFamily="34" charset="0"/>
                <a:cs typeface="Arial" panose="020B0604020202020204" pitchFamily="34" charset="0"/>
              </a:rPr>
              <a:t>ongress Classification (LCC)</a:t>
            </a:r>
          </a:p>
          <a:p>
            <a:r>
              <a:rPr lang="en-US" sz="2000" b="1" dirty="0" smtClean="0">
                <a:latin typeface="Arial" panose="020B0604020202020204" pitchFamily="34" charset="0"/>
                <a:cs typeface="Arial" panose="020B0604020202020204" pitchFamily="34" charset="0"/>
              </a:rPr>
              <a:t>Dewey Decimal Classification System (DDC)</a:t>
            </a:r>
          </a:p>
        </p:txBody>
      </p:sp>
      <p:sp>
        <p:nvSpPr>
          <p:cNvPr id="4" name="Text Placeholder 3"/>
          <p:cNvSpPr>
            <a:spLocks noGrp="1"/>
          </p:cNvSpPr>
          <p:nvPr>
            <p:ph type="body" sz="quarter" idx="13"/>
          </p:nvPr>
        </p:nvSpPr>
        <p:spPr>
          <a:xfrm>
            <a:off x="1088570" y="890050"/>
            <a:ext cx="7190248" cy="124690"/>
          </a:xfrm>
        </p:spPr>
        <p:txBody>
          <a:bodyPr/>
          <a:lstStyle/>
          <a:p>
            <a:endParaRPr lang="en-US" dirty="0"/>
          </a:p>
          <a:p>
            <a:endParaRPr lang="en-US" dirty="0"/>
          </a:p>
        </p:txBody>
      </p:sp>
      <p:sp>
        <p:nvSpPr>
          <p:cNvPr id="7" name="Slide Number Placeholder 6"/>
          <p:cNvSpPr>
            <a:spLocks noGrp="1"/>
          </p:cNvSpPr>
          <p:nvPr>
            <p:ph type="sldNum" sz="quarter" idx="16"/>
          </p:nvPr>
        </p:nvSpPr>
        <p:spPr>
          <a:xfrm>
            <a:off x="5345723" y="4793473"/>
            <a:ext cx="3409131" cy="231266"/>
          </a:xfrm>
        </p:spPr>
        <p:txBody>
          <a:bodyPr/>
          <a:lstStyle/>
          <a:p>
            <a:pPr algn="l"/>
            <a:r>
              <a:rPr lang="en-US" dirty="0" smtClean="0">
                <a:solidFill>
                  <a:srgbClr val="7030A0"/>
                </a:solidFill>
              </a:rPr>
              <a:t>		</a:t>
            </a:r>
            <a:r>
              <a:rPr lang="en-US" dirty="0" err="1" smtClean="0">
                <a:solidFill>
                  <a:srgbClr val="7030A0"/>
                </a:solidFill>
              </a:rPr>
              <a:t>Galter</a:t>
            </a:r>
            <a:r>
              <a:rPr lang="en-US" dirty="0" smtClean="0">
                <a:solidFill>
                  <a:srgbClr val="7030A0"/>
                </a:solidFill>
              </a:rPr>
              <a:t> Health Sciences Library	</a:t>
            </a:r>
            <a:fld id="{0D558541-60C9-42A2-8392-FF12533A6B7A}" type="slidenum">
              <a:rPr lang="en-US" smtClean="0">
                <a:solidFill>
                  <a:schemeClr val="tx2">
                    <a:lumMod val="40000"/>
                    <a:lumOff val="60000"/>
                  </a:schemeClr>
                </a:solidFill>
              </a:rPr>
              <a:pPr algn="l"/>
              <a:t>3</a:t>
            </a:fld>
            <a:endParaRPr lang="en-US" dirty="0">
              <a:solidFill>
                <a:schemeClr val="tx2">
                  <a:lumMod val="40000"/>
                  <a:lumOff val="60000"/>
                </a:schemeClr>
              </a:solidFill>
            </a:endParaRPr>
          </a:p>
        </p:txBody>
      </p:sp>
    </p:spTree>
    <p:extLst>
      <p:ext uri="{BB962C8B-B14F-4D97-AF65-F5344CB8AC3E}">
        <p14:creationId xmlns:p14="http://schemas.microsoft.com/office/powerpoint/2010/main" val="587025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Knowledge Organization Systems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27727"/>
            <a:ext cx="7467145" cy="3275544"/>
          </a:xfrm>
        </p:spPr>
        <p:txBody>
          <a:bodyPr/>
          <a:lstStyle/>
          <a:p>
            <a:pPr marL="0" indent="0">
              <a:buNone/>
            </a:pPr>
            <a:r>
              <a:rPr lang="en-US" sz="2200" b="1" dirty="0" smtClean="0">
                <a:latin typeface="Arial" panose="020B0604020202020204" pitchFamily="34" charset="0"/>
                <a:cs typeface="Arial" panose="020B0604020202020204" pitchFamily="34" charset="0"/>
              </a:rPr>
              <a:t>Treatment of Kidney Diseases</a:t>
            </a:r>
          </a:p>
          <a:p>
            <a:pPr marL="0" indent="0">
              <a:buNone/>
            </a:pPr>
            <a:endParaRPr lang="en-US" sz="2200" b="1" dirty="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Kidney Diseases--therapy		Kidneys--Diseases--Treatment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u="sng" dirty="0" smtClean="0">
                <a:latin typeface="Arial" panose="020B0604020202020204" pitchFamily="34" charset="0"/>
                <a:cs typeface="Arial" panose="020B0604020202020204" pitchFamily="34" charset="0"/>
              </a:rPr>
              <a:t>NLM Classification</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 Classification</a:t>
            </a:r>
            <a:r>
              <a:rPr lang="en-US" sz="2000" dirty="0" smtClean="0">
                <a:latin typeface="Arial" panose="020B0604020202020204" pitchFamily="34" charset="0"/>
                <a:cs typeface="Arial" panose="020B0604020202020204" pitchFamily="34" charset="0"/>
              </a:rPr>
              <a:t>	</a:t>
            </a:r>
          </a:p>
          <a:p>
            <a:pPr marL="0" indent="0">
              <a:buNone/>
            </a:pPr>
            <a:r>
              <a:rPr lang="en-US" sz="2000" b="1" dirty="0" smtClean="0">
                <a:latin typeface="Arial" panose="020B0604020202020204" pitchFamily="34" charset="0"/>
                <a:cs typeface="Arial" panose="020B0604020202020204" pitchFamily="34" charset="0"/>
              </a:rPr>
              <a:t>WJ 300							RC 902</a:t>
            </a:r>
            <a:endParaRPr lang="en-US" sz="20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40"/>
            <a:ext cx="7190248" cy="367676"/>
          </a:xfrm>
        </p:spPr>
        <p:txBody>
          <a:bodyPr/>
          <a:lstStyle/>
          <a:p>
            <a:r>
              <a:rPr lang="en-US" sz="2200" dirty="0" smtClean="0">
                <a:solidFill>
                  <a:srgbClr val="7030A0"/>
                </a:solidFill>
                <a:latin typeface="Arial" panose="020B0604020202020204" pitchFamily="34" charset="0"/>
                <a:cs typeface="Arial" panose="020B0604020202020204" pitchFamily="34" charset="0"/>
              </a:rPr>
              <a:t>Differences in Terminology, Syntax and Structure</a:t>
            </a:r>
            <a:endParaRPr lang="en-US" sz="22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430344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Unified Medical Language System (UMLS)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526709"/>
            <a:ext cx="7190249" cy="3064474"/>
          </a:xfrm>
        </p:spPr>
        <p:txBody>
          <a:bodyPr/>
          <a:lstStyle/>
          <a:p>
            <a:r>
              <a:rPr lang="en-US" sz="2000" b="1" dirty="0" smtClean="0">
                <a:latin typeface="Arial" panose="020B0604020202020204" pitchFamily="34" charset="0"/>
                <a:cs typeface="Arial" panose="020B0604020202020204" pitchFamily="34" charset="0"/>
              </a:rPr>
              <a:t>A set of files and software that brings together many health, biomedical and some general KOS and standards to enable interoperability between computer systems.</a:t>
            </a:r>
          </a:p>
          <a:p>
            <a:r>
              <a:rPr lang="en-US" sz="2000" b="1" dirty="0" smtClean="0">
                <a:latin typeface="Arial" panose="020B0604020202020204" pitchFamily="34" charset="0"/>
                <a:cs typeface="Arial" panose="020B0604020202020204" pitchFamily="34" charset="0"/>
              </a:rPr>
              <a:t>It has been used to enhance and develop many applications:</a:t>
            </a:r>
          </a:p>
          <a:p>
            <a:pPr lvl="1"/>
            <a:r>
              <a:rPr lang="en-US" sz="2000" b="1" dirty="0" smtClean="0">
                <a:latin typeface="Arial" panose="020B0604020202020204" pitchFamily="34" charset="0"/>
                <a:cs typeface="Arial" panose="020B0604020202020204" pitchFamily="34" charset="0"/>
              </a:rPr>
              <a:t>Electronic patient records</a:t>
            </a:r>
          </a:p>
          <a:p>
            <a:pPr lvl="1"/>
            <a:r>
              <a:rPr lang="en-US" sz="2000" b="1" dirty="0" smtClean="0">
                <a:latin typeface="Arial" panose="020B0604020202020204" pitchFamily="34" charset="0"/>
                <a:cs typeface="Arial" panose="020B0604020202020204" pitchFamily="34" charset="0"/>
              </a:rPr>
              <a:t>Classification tools</a:t>
            </a:r>
          </a:p>
          <a:p>
            <a:pPr lvl="1"/>
            <a:r>
              <a:rPr lang="en-US" sz="2000" b="1" dirty="0" smtClean="0">
                <a:latin typeface="Arial" panose="020B0604020202020204" pitchFamily="34" charset="0"/>
                <a:cs typeface="Arial" panose="020B0604020202020204" pitchFamily="34" charset="0"/>
              </a:rPr>
              <a:t>Special vocabularies</a:t>
            </a:r>
          </a:p>
          <a:p>
            <a:pPr lvl="1"/>
            <a:r>
              <a:rPr lang="en-US" sz="2000" b="1" dirty="0" smtClean="0">
                <a:latin typeface="Arial" panose="020B0604020202020204" pitchFamily="34" charset="0"/>
                <a:cs typeface="Arial" panose="020B0604020202020204" pitchFamily="34" charset="0"/>
              </a:rPr>
              <a:t>Language translators</a:t>
            </a:r>
          </a:p>
          <a:p>
            <a:pPr marL="0" indent="0">
              <a:buNone/>
            </a:pPr>
            <a:endParaRPr lang="en-US" dirty="0"/>
          </a:p>
        </p:txBody>
      </p:sp>
      <p:sp>
        <p:nvSpPr>
          <p:cNvPr id="4" name="Text Placeholder 3"/>
          <p:cNvSpPr>
            <a:spLocks noGrp="1"/>
          </p:cNvSpPr>
          <p:nvPr>
            <p:ph type="body" sz="quarter" idx="13"/>
          </p:nvPr>
        </p:nvSpPr>
        <p:spPr/>
        <p:txBody>
          <a:bodyPr/>
          <a:lstStyle/>
          <a:p>
            <a:r>
              <a:rPr lang="en-US" sz="2200" dirty="0" smtClean="0">
                <a:solidFill>
                  <a:srgbClr val="7030A0"/>
                </a:solidFill>
                <a:latin typeface="Arial" panose="020B0604020202020204" pitchFamily="34" charset="0"/>
                <a:cs typeface="Arial" panose="020B0604020202020204" pitchFamily="34" charset="0"/>
              </a:rPr>
              <a:t>National Library of Medicine</a:t>
            </a:r>
            <a:endParaRPr lang="en-US" sz="22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5</a:t>
            </a:fld>
            <a:endParaRPr lang="en-US" dirty="0"/>
          </a:p>
        </p:txBody>
      </p:sp>
    </p:spTree>
    <p:extLst>
      <p:ext uri="{BB962C8B-B14F-4D97-AF65-F5344CB8AC3E}">
        <p14:creationId xmlns:p14="http://schemas.microsoft.com/office/powerpoint/2010/main" val="628577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rmAutofit fontScale="90000"/>
          </a:bodyPr>
          <a:lstStyle/>
          <a:p>
            <a:r>
              <a:rPr lang="en-US" dirty="0" smtClean="0">
                <a:latin typeface="Arial" panose="020B0604020202020204" pitchFamily="34" charset="0"/>
                <a:cs typeface="Arial" panose="020B0604020202020204" pitchFamily="34" charset="0"/>
              </a:rPr>
              <a:t>UMLS Knowledge Sources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US" sz="1800" b="1" dirty="0" smtClean="0">
                <a:latin typeface="Arial" panose="020B0604020202020204" pitchFamily="34" charset="0"/>
                <a:cs typeface="Arial" panose="020B0604020202020204" pitchFamily="34" charset="0"/>
              </a:rPr>
              <a:t>A compilation of multipurpose and multilingual biomedical and health science terms from over 150 KOS with links between alternative names and views of the same concept. It also identifies useful relationships between different concepts. A few of the KOS in the </a:t>
            </a:r>
            <a:r>
              <a:rPr lang="en-US" sz="1800" b="1" dirty="0" err="1" smtClean="0">
                <a:latin typeface="Arial" panose="020B0604020202020204" pitchFamily="34" charset="0"/>
                <a:cs typeface="Arial" panose="020B0604020202020204" pitchFamily="34" charset="0"/>
              </a:rPr>
              <a:t>Metathesaurus</a:t>
            </a:r>
            <a:r>
              <a:rPr lang="en-US" sz="1800" b="1" dirty="0" smtClean="0">
                <a:latin typeface="Arial" panose="020B0604020202020204" pitchFamily="34" charset="0"/>
                <a:cs typeface="Arial" panose="020B0604020202020204" pitchFamily="34" charset="0"/>
              </a:rPr>
              <a:t> are listed below.</a:t>
            </a:r>
          </a:p>
          <a:p>
            <a:r>
              <a:rPr lang="en-US" sz="1800" b="1" dirty="0" err="1" smtClean="0">
                <a:latin typeface="Arial" panose="020B0604020202020204" pitchFamily="34" charset="0"/>
                <a:cs typeface="Arial" panose="020B0604020202020204" pitchFamily="34" charset="0"/>
              </a:rPr>
              <a:t>MeSH</a:t>
            </a:r>
            <a:r>
              <a:rPr lang="en-US" sz="1800" b="1" dirty="0" smtClean="0">
                <a:latin typeface="Arial" panose="020B0604020202020204" pitchFamily="34" charset="0"/>
                <a:cs typeface="Arial" panose="020B0604020202020204" pitchFamily="34" charset="0"/>
              </a:rPr>
              <a:t> (and its various translations)</a:t>
            </a:r>
          </a:p>
          <a:p>
            <a:r>
              <a:rPr lang="en-US" sz="1800" b="1" dirty="0" smtClean="0">
                <a:latin typeface="Arial" panose="020B0604020202020204" pitchFamily="34" charset="0"/>
                <a:cs typeface="Arial" panose="020B0604020202020204" pitchFamily="34" charset="0"/>
              </a:rPr>
              <a:t>LCSH</a:t>
            </a:r>
          </a:p>
          <a:p>
            <a:r>
              <a:rPr lang="en-US" sz="1800" b="1" dirty="0" smtClean="0">
                <a:latin typeface="Arial" panose="020B0604020202020204" pitchFamily="34" charset="0"/>
                <a:cs typeface="Arial" panose="020B0604020202020204" pitchFamily="34" charset="0"/>
              </a:rPr>
              <a:t>CPT®</a:t>
            </a:r>
          </a:p>
          <a:p>
            <a:r>
              <a:rPr lang="en-US" sz="1800" b="1" dirty="0" smtClean="0">
                <a:latin typeface="Arial" panose="020B0604020202020204" pitchFamily="34" charset="0"/>
                <a:cs typeface="Arial" panose="020B0604020202020204" pitchFamily="34" charset="0"/>
              </a:rPr>
              <a:t>SNOMED Clinical Terms</a:t>
            </a:r>
          </a:p>
          <a:p>
            <a:r>
              <a:rPr lang="en-US" sz="1800" b="1" dirty="0" smtClean="0">
                <a:latin typeface="Arial" panose="020B0604020202020204" pitchFamily="34" charset="0"/>
                <a:cs typeface="Arial" panose="020B0604020202020204" pitchFamily="34" charset="0"/>
              </a:rPr>
              <a:t>OMIM® (Online Mendelian Inheritance in Man)</a:t>
            </a:r>
            <a:endParaRPr lang="en-US" sz="18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p:txBody>
          <a:bodyPr/>
          <a:lstStyle/>
          <a:p>
            <a:r>
              <a:rPr lang="en-US" sz="2400" b="1" dirty="0" err="1" smtClean="0">
                <a:solidFill>
                  <a:schemeClr val="tx1"/>
                </a:solidFill>
                <a:latin typeface="Arial" panose="020B0604020202020204" pitchFamily="34" charset="0"/>
                <a:cs typeface="Arial" panose="020B0604020202020204" pitchFamily="34" charset="0"/>
              </a:rPr>
              <a:t>Metathesaurus</a:t>
            </a:r>
            <a:r>
              <a:rPr lang="en-US" sz="2400" b="1" dirty="0" smtClean="0">
                <a:solidFill>
                  <a:schemeClr val="tx1"/>
                </a:solidFill>
                <a:latin typeface="Arial" panose="020B0604020202020204" pitchFamily="34" charset="0"/>
                <a:cs typeface="Arial" panose="020B0604020202020204" pitchFamily="34" charset="0"/>
              </a:rPr>
              <a:t>®</a:t>
            </a:r>
            <a:endParaRPr lang="en-US" sz="2400" b="1" dirty="0">
              <a:solidFill>
                <a:schemeClr val="tx1"/>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3667564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UMLS Knowledge Sources (continued)</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850456"/>
            <a:ext cx="7190249" cy="3798277"/>
          </a:xfrm>
        </p:spPr>
        <p:txBody>
          <a:bodyPr/>
          <a:lstStyle/>
          <a:p>
            <a:pPr marL="0" indent="0">
              <a:buNone/>
            </a:pPr>
            <a:r>
              <a:rPr lang="en-US" sz="2400" b="1" dirty="0" smtClean="0">
                <a:latin typeface="Arial" panose="020B0604020202020204" pitchFamily="34" charset="0"/>
                <a:cs typeface="Arial" panose="020B0604020202020204" pitchFamily="34" charset="0"/>
              </a:rPr>
              <a:t>Semantic Network:</a:t>
            </a:r>
          </a:p>
          <a:p>
            <a:pPr marL="0" indent="0">
              <a:buNone/>
            </a:pPr>
            <a:r>
              <a:rPr lang="en-US" sz="1800" b="1" dirty="0" smtClean="0">
                <a:latin typeface="Arial" panose="020B0604020202020204" pitchFamily="34" charset="0"/>
                <a:cs typeface="Arial" panose="020B0604020202020204" pitchFamily="34" charset="0"/>
              </a:rPr>
              <a:t>Consists of a set of broad subject categories (or semantic types) that provide a consistent categorization of all concepts represented in the UMLS </a:t>
            </a:r>
            <a:r>
              <a:rPr lang="en-US" sz="1800" b="1" dirty="0" err="1" smtClean="0">
                <a:latin typeface="Arial" panose="020B0604020202020204" pitchFamily="34" charset="0"/>
                <a:cs typeface="Arial" panose="020B0604020202020204" pitchFamily="34" charset="0"/>
              </a:rPr>
              <a:t>Metathesaurus</a:t>
            </a:r>
            <a:r>
              <a:rPr lang="en-US" sz="1800" b="1" dirty="0" smtClean="0">
                <a:latin typeface="Arial" panose="020B0604020202020204" pitchFamily="34" charset="0"/>
                <a:cs typeface="Arial" panose="020B0604020202020204" pitchFamily="34" charset="0"/>
              </a:rPr>
              <a:t>, as well as a set of semantic relationships that exist between semantic types.</a:t>
            </a:r>
          </a:p>
          <a:p>
            <a:pPr marL="0" indent="0">
              <a:buNone/>
            </a:pPr>
            <a:r>
              <a:rPr lang="en-US" sz="2400" b="1" dirty="0" smtClean="0">
                <a:latin typeface="Arial" panose="020B0604020202020204" pitchFamily="34" charset="0"/>
                <a:cs typeface="Arial" panose="020B0604020202020204" pitchFamily="34" charset="0"/>
              </a:rPr>
              <a:t>SPECIALIST Lexicon:</a:t>
            </a:r>
          </a:p>
          <a:p>
            <a:pPr marL="0" indent="0">
              <a:buNone/>
            </a:pPr>
            <a:r>
              <a:rPr lang="en-US" sz="1800" b="1" dirty="0" smtClean="0">
                <a:latin typeface="Arial" panose="020B0604020202020204" pitchFamily="34" charset="0"/>
                <a:cs typeface="Arial" panose="020B0604020202020204" pitchFamily="34" charset="0"/>
              </a:rPr>
              <a:t>Provides the word usage information needed for the SPECIALIST Natural Language Processing System, which facilitates natural language processing by helping application developers with lexical variants and text analysis tasks in the biomedical domain.</a:t>
            </a:r>
            <a:endParaRPr lang="en-US" sz="18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1" y="757739"/>
            <a:ext cx="7190248" cy="278155"/>
          </a:xfrm>
        </p:spPr>
        <p:txBody>
          <a:bodyPr/>
          <a:lstStyle/>
          <a:p>
            <a:r>
              <a:rPr lang="en-US" dirty="0" smtClean="0"/>
              <a:t>             </a:t>
            </a:r>
            <a:endParaRPr lang="en-US" dirty="0"/>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3183898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570" y="259565"/>
            <a:ext cx="7180264" cy="386270"/>
          </a:xfrm>
        </p:spPr>
        <p:txBody>
          <a:bodyPr>
            <a:noAutofit/>
          </a:bodyPr>
          <a:lstStyle/>
          <a:p>
            <a:r>
              <a:rPr lang="en-US" dirty="0" smtClean="0">
                <a:latin typeface="Arial" panose="020B0604020202020204" pitchFamily="34" charset="0"/>
                <a:cs typeface="Arial" panose="020B0604020202020204" pitchFamily="34" charset="0"/>
              </a:rPr>
              <a:t>Multilingual Access to Subjects (MACS)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46909"/>
            <a:ext cx="7190249" cy="3256361"/>
          </a:xfrm>
        </p:spPr>
        <p:txBody>
          <a:bodyPr/>
          <a:lstStyle/>
          <a:p>
            <a:pPr marL="0" indent="0">
              <a:buNone/>
            </a:pPr>
            <a:r>
              <a:rPr lang="en-US" sz="1800" b="1" dirty="0" smtClean="0">
                <a:latin typeface="Arial" panose="020B0604020202020204" pitchFamily="34" charset="0"/>
                <a:cs typeface="Arial" panose="020B0604020202020204" pitchFamily="34" charset="0"/>
              </a:rPr>
              <a:t>Provides links between corresponding subject terms in four KOS used by four national libraries in Europe.</a:t>
            </a:r>
          </a:p>
          <a:p>
            <a:r>
              <a:rPr lang="en-US" sz="1800" b="1" dirty="0" smtClean="0">
                <a:latin typeface="Arial" panose="020B0604020202020204" pitchFamily="34" charset="0"/>
                <a:cs typeface="Arial" panose="020B0604020202020204" pitchFamily="34" charset="0"/>
              </a:rPr>
              <a:t>British National Library {LCSH</a:t>
            </a:r>
            <a:r>
              <a:rPr lang="en-US" sz="1800" b="1" dirty="0">
                <a:latin typeface="Arial" panose="020B0604020202020204" pitchFamily="34" charset="0"/>
                <a:cs typeface="Arial" panose="020B0604020202020204" pitchFamily="34" charset="0"/>
              </a:rPr>
              <a:t>}</a:t>
            </a:r>
            <a:endParaRPr lang="en-US" sz="1800" b="1" dirty="0" smtClean="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French National Library {</a:t>
            </a:r>
            <a:r>
              <a:rPr lang="en-US" sz="1800" b="1" i="1" dirty="0" err="1" smtClean="0">
                <a:latin typeface="Arial" panose="020B0604020202020204" pitchFamily="34" charset="0"/>
                <a:cs typeface="Arial" panose="020B0604020202020204" pitchFamily="34" charset="0"/>
              </a:rPr>
              <a:t>Répertoire</a:t>
            </a:r>
            <a:r>
              <a:rPr lang="en-US" sz="1800" b="1" i="1" dirty="0" smtClean="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d'autorité-matière</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encyclopédique</a:t>
            </a:r>
            <a:r>
              <a:rPr lang="en-US" sz="1800" b="1" i="1" dirty="0">
                <a:latin typeface="Arial" panose="020B0604020202020204" pitchFamily="34" charset="0"/>
                <a:cs typeface="Arial" panose="020B0604020202020204" pitchFamily="34" charset="0"/>
              </a:rPr>
              <a:t> et </a:t>
            </a:r>
            <a:r>
              <a:rPr lang="en-US" sz="1800" b="1" i="1" dirty="0" err="1">
                <a:latin typeface="Arial" panose="020B0604020202020204" pitchFamily="34" charset="0"/>
                <a:cs typeface="Arial" panose="020B0604020202020204" pitchFamily="34" charset="0"/>
              </a:rPr>
              <a:t>alphabétique</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unifié</a:t>
            </a:r>
            <a:r>
              <a:rPr lang="en-US" sz="1800" b="1" i="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(RAMEAU)}</a:t>
            </a:r>
          </a:p>
          <a:p>
            <a:r>
              <a:rPr lang="en-US" sz="1800" b="1" dirty="0" smtClean="0">
                <a:latin typeface="Arial" panose="020B0604020202020204" pitchFamily="34" charset="0"/>
                <a:cs typeface="Arial" panose="020B0604020202020204" pitchFamily="34" charset="0"/>
              </a:rPr>
              <a:t>Swiss National Library {</a:t>
            </a:r>
            <a:r>
              <a:rPr lang="en-US" sz="1800" b="1" i="1" dirty="0" err="1" smtClean="0">
                <a:latin typeface="Arial" panose="020B0604020202020204" pitchFamily="34" charset="0"/>
                <a:cs typeface="Arial" panose="020B0604020202020204" pitchFamily="34" charset="0"/>
              </a:rPr>
              <a:t>Schlagwortnormdatei</a:t>
            </a:r>
            <a:r>
              <a:rPr lang="en-US" sz="1800" b="1" i="1" dirty="0" smtClean="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(SWD)}</a:t>
            </a:r>
          </a:p>
          <a:p>
            <a:r>
              <a:rPr lang="en-US" sz="1800" b="1" dirty="0" smtClean="0">
                <a:latin typeface="Arial" panose="020B0604020202020204" pitchFamily="34" charset="0"/>
                <a:cs typeface="Arial" panose="020B0604020202020204" pitchFamily="34" charset="0"/>
              </a:rPr>
              <a:t>German National Library {</a:t>
            </a:r>
            <a:r>
              <a:rPr lang="en-US" sz="1800" b="1" i="1" dirty="0" err="1" smtClean="0">
                <a:latin typeface="Arial" panose="020B0604020202020204" pitchFamily="34" charset="0"/>
                <a:cs typeface="Arial" panose="020B0604020202020204" pitchFamily="34" charset="0"/>
              </a:rPr>
              <a:t>Gemeinsame</a:t>
            </a:r>
            <a:r>
              <a:rPr lang="en-US" sz="1800" b="1" i="1" dirty="0" smtClean="0">
                <a:latin typeface="Arial" panose="020B0604020202020204" pitchFamily="34" charset="0"/>
                <a:cs typeface="Arial" panose="020B0604020202020204" pitchFamily="34" charset="0"/>
              </a:rPr>
              <a:t> </a:t>
            </a:r>
            <a:r>
              <a:rPr lang="en-US" sz="1800" b="1" i="1" dirty="0" err="1" smtClean="0">
                <a:latin typeface="Arial" panose="020B0604020202020204" pitchFamily="34" charset="0"/>
                <a:cs typeface="Arial" panose="020B0604020202020204" pitchFamily="34" charset="0"/>
              </a:rPr>
              <a:t>Normdatei</a:t>
            </a:r>
            <a:r>
              <a:rPr lang="en-US" sz="1800" b="1" i="1" dirty="0" smtClean="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(GND)}</a:t>
            </a:r>
            <a:endParaRPr lang="en-US" sz="18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78586" y="645835"/>
            <a:ext cx="7190248" cy="391312"/>
          </a:xfrm>
        </p:spPr>
        <p:txBody>
          <a:bodyPr/>
          <a:lstStyle/>
          <a:p>
            <a:r>
              <a:rPr lang="en-US" sz="2200" dirty="0" smtClean="0">
                <a:solidFill>
                  <a:srgbClr val="7030A0"/>
                </a:solidFill>
                <a:latin typeface="Arial" panose="020B0604020202020204" pitchFamily="34" charset="0"/>
                <a:cs typeface="Arial" panose="020B0604020202020204" pitchFamily="34" charset="0"/>
              </a:rPr>
              <a:t>Conference of European Librarians</a:t>
            </a:r>
            <a:endParaRPr lang="en-US" sz="22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2638441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8"/>
            <a:ext cx="7180264" cy="548415"/>
          </a:xfrm>
        </p:spPr>
        <p:txBody>
          <a:bodyPr>
            <a:noAutofit/>
          </a:bodyPr>
          <a:lstStyle/>
          <a:p>
            <a:r>
              <a:rPr lang="en-US" dirty="0" smtClean="0">
                <a:latin typeface="Arial" panose="020B0604020202020204" pitchFamily="34" charset="0"/>
                <a:cs typeface="Arial" panose="020B0604020202020204" pitchFamily="34" charset="0"/>
              </a:rPr>
              <a:t>Mapping KOS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336431"/>
            <a:ext cx="7190249" cy="3166839"/>
          </a:xfrm>
        </p:spPr>
        <p:txBody>
          <a:bodyPr/>
          <a:lstStyle/>
          <a:p>
            <a:pPr marL="0" indent="0">
              <a:buNone/>
            </a:pPr>
            <a:r>
              <a:rPr lang="en-US" sz="2400" b="1" dirty="0" smtClean="0">
                <a:latin typeface="Arial" panose="020B0604020202020204" pitchFamily="34" charset="0"/>
                <a:cs typeface="Arial" panose="020B0604020202020204" pitchFamily="34" charset="0"/>
              </a:rPr>
              <a:t>The essential feature that is common to all of the projects that are attempting to integrate or make interoperable different KOS is the mapping of equivalent or corresponding subject headings and classifications between the various systems.</a:t>
            </a:r>
            <a:endParaRPr lang="en-US" sz="24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60934"/>
            <a:ext cx="7190248" cy="204621"/>
          </a:xfrm>
        </p:spPr>
        <p:txBody>
          <a:bodyPr/>
          <a:lstStyle/>
          <a:p>
            <a:r>
              <a:rPr lang="en-US" dirty="0" smtClean="0"/>
              <a:t>         </a:t>
            </a:r>
            <a:endParaRPr lang="en-US" dirty="0"/>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1906031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72487"/>
            <a:ext cx="7735710" cy="3325091"/>
          </a:xfrm>
        </p:spPr>
        <p:txBody>
          <a:bodyPr/>
          <a:lstStyle/>
          <a:p>
            <a:r>
              <a:rPr lang="en-US" sz="2000" b="1" dirty="0" smtClean="0">
                <a:latin typeface="Arial" panose="020B0604020202020204" pitchFamily="34" charset="0"/>
                <a:cs typeface="Arial" panose="020B0604020202020204" pitchFamily="34" charset="0"/>
              </a:rPr>
              <a:t>Began in 1990 and continues today.</a:t>
            </a:r>
          </a:p>
          <a:p>
            <a:r>
              <a:rPr lang="en-US" sz="2000" b="1" dirty="0" smtClean="0">
                <a:latin typeface="Arial" panose="020B0604020202020204" pitchFamily="34" charset="0"/>
                <a:cs typeface="Arial" panose="020B0604020202020204" pitchFamily="34" charset="0"/>
              </a:rPr>
              <a:t>Goals of the project:</a:t>
            </a:r>
          </a:p>
          <a:p>
            <a:pPr lvl="1"/>
            <a:r>
              <a:rPr lang="en-US" sz="2000" b="1" dirty="0">
                <a:latin typeface="Arial" panose="020B0604020202020204" pitchFamily="34" charset="0"/>
                <a:cs typeface="Arial" panose="020B0604020202020204" pitchFamily="34" charset="0"/>
              </a:rPr>
              <a:t>M</a:t>
            </a:r>
            <a:r>
              <a:rPr lang="en-US" sz="2000" b="1" dirty="0" smtClean="0">
                <a:latin typeface="Arial" panose="020B0604020202020204" pitchFamily="34" charset="0"/>
                <a:cs typeface="Arial" panose="020B0604020202020204" pitchFamily="34" charset="0"/>
              </a:rPr>
              <a:t>ap the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systems.</a:t>
            </a:r>
          </a:p>
          <a:p>
            <a:pPr lvl="1"/>
            <a:r>
              <a:rPr lang="en-US" sz="2000" b="1" dirty="0" smtClean="0">
                <a:latin typeface="Arial" panose="020B0604020202020204" pitchFamily="34" charset="0"/>
                <a:cs typeface="Arial" panose="020B0604020202020204" pitchFamily="34" charset="0"/>
              </a:rPr>
              <a:t>Based on the mapping, link corresponding subject headings in the two systems.</a:t>
            </a:r>
          </a:p>
          <a:p>
            <a:pPr lvl="1"/>
            <a:r>
              <a:rPr lang="en-US" sz="2000" b="1" dirty="0" smtClean="0">
                <a:latin typeface="Arial" panose="020B0604020202020204" pitchFamily="34" charset="0"/>
                <a:cs typeface="Arial" panose="020B0604020202020204" pitchFamily="34" charset="0"/>
              </a:rPr>
              <a:t>Make the systems interoperable, but at the same time keep the two systems autonomous and equivalent.</a:t>
            </a:r>
          </a:p>
          <a:p>
            <a:pPr lvl="1"/>
            <a:r>
              <a:rPr lang="en-US" sz="2000" b="1" dirty="0" smtClean="0">
                <a:latin typeface="Arial" panose="020B0604020202020204" pitchFamily="34" charset="0"/>
                <a:cs typeface="Arial" panose="020B0604020202020204" pitchFamily="34" charset="0"/>
              </a:rPr>
              <a:t>Share the mapping data with other libraries, agencies and information systems.</a:t>
            </a: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831273"/>
            <a:ext cx="7190248" cy="306931"/>
          </a:xfrm>
        </p:spPr>
        <p:txBody>
          <a:bodyPr/>
          <a:lstStyle/>
          <a:p>
            <a:r>
              <a:rPr lang="en-US" sz="2400" dirty="0" smtClean="0">
                <a:solidFill>
                  <a:srgbClr val="7030A0"/>
                </a:solidFill>
                <a:latin typeface="Arial" panose="020B0604020202020204" pitchFamily="34" charset="0"/>
                <a:cs typeface="Arial" panose="020B0604020202020204" pitchFamily="34" charset="0"/>
              </a:rPr>
              <a:t>Northwestern University Libraries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3304842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01342"/>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349220"/>
            <a:ext cx="7190249" cy="3154050"/>
          </a:xfrm>
        </p:spPr>
        <p:txBody>
          <a:bodyPr/>
          <a:lstStyle/>
          <a:p>
            <a:r>
              <a:rPr lang="en-US" sz="1800" b="1" dirty="0" smtClean="0">
                <a:latin typeface="Arial" panose="020B0604020202020204" pitchFamily="34" charset="0"/>
                <a:cs typeface="Arial" panose="020B0604020202020204" pitchFamily="34" charset="0"/>
              </a:rPr>
              <a:t>Only topical subject headings are mapped. Personal names, corporate bodies, geographic places and subject headings containing form/genre subheadings are not mapped.</a:t>
            </a:r>
          </a:p>
          <a:p>
            <a:r>
              <a:rPr lang="en-US" sz="1800" b="1" dirty="0" smtClean="0">
                <a:latin typeface="Arial" panose="020B0604020202020204" pitchFamily="34" charset="0"/>
                <a:cs typeface="Arial" panose="020B0604020202020204" pitchFamily="34" charset="0"/>
              </a:rPr>
              <a:t>Main heading--subheading combinations are not mapped.</a:t>
            </a:r>
          </a:p>
          <a:p>
            <a:r>
              <a:rPr lang="en-US" sz="1800" b="1" dirty="0" smtClean="0">
                <a:latin typeface="Arial" panose="020B0604020202020204" pitchFamily="34" charset="0"/>
                <a:cs typeface="Arial" panose="020B0604020202020204" pitchFamily="34" charset="0"/>
              </a:rPr>
              <a:t>A Main heading--subheading combination is mapped to a corresponding main heading phrase in the other system.</a:t>
            </a:r>
          </a:p>
          <a:p>
            <a:r>
              <a:rPr lang="en-US" sz="1800" b="1" dirty="0" smtClean="0">
                <a:latin typeface="Arial" panose="020B0604020202020204" pitchFamily="34" charset="0"/>
                <a:cs typeface="Arial" panose="020B0604020202020204" pitchFamily="34" charset="0"/>
              </a:rPr>
              <a:t>One-to-one mapping of corresponding headings is preferred, but there are numerous exceptions.</a:t>
            </a:r>
          </a:p>
          <a:p>
            <a:r>
              <a:rPr lang="en-US" sz="1800" b="1" dirty="0" smtClean="0">
                <a:latin typeface="Arial" panose="020B0604020202020204" pitchFamily="34" charset="0"/>
                <a:cs typeface="Arial" panose="020B0604020202020204" pitchFamily="34" charset="0"/>
              </a:rPr>
              <a:t>With one exception the mappings are reciprocal. </a:t>
            </a:r>
            <a:r>
              <a:rPr lang="en-US" sz="1800" b="1" dirty="0" err="1" smtClean="0">
                <a:latin typeface="Arial" panose="020B0604020202020204" pitchFamily="34" charset="0"/>
                <a:cs typeface="Arial" panose="020B0604020202020204" pitchFamily="34" charset="0"/>
              </a:rPr>
              <a:t>MeSH</a:t>
            </a:r>
            <a:r>
              <a:rPr lang="en-US" sz="1800" b="1" dirty="0" smtClean="0">
                <a:latin typeface="Arial" panose="020B0604020202020204" pitchFamily="34" charset="0"/>
                <a:cs typeface="Arial" panose="020B0604020202020204" pitchFamily="34" charset="0"/>
              </a:rPr>
              <a:t> headings are mapped to their corresponding LCSH headings and vice versa.</a:t>
            </a:r>
            <a:endParaRPr lang="en-US" sz="18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92906"/>
            <a:ext cx="7190248" cy="358087"/>
          </a:xfrm>
        </p:spPr>
        <p:txBody>
          <a:bodyPr/>
          <a:lstStyle/>
          <a:p>
            <a:r>
              <a:rPr lang="en-US" sz="2400" dirty="0" smtClean="0">
                <a:solidFill>
                  <a:srgbClr val="7030A0"/>
                </a:solidFill>
                <a:latin typeface="Arial" panose="020B0604020202020204" pitchFamily="34" charset="0"/>
                <a:cs typeface="Arial" panose="020B0604020202020204" pitchFamily="34" charset="0"/>
              </a:rPr>
              <a:t>Basic Guidelines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fld id="{4221F580-C0C7-FE4A-BB06-8E6F259722CB}" type="datetime1">
              <a:rPr lang="en-US" smtClean="0"/>
              <a:t>5/1/2017</a:t>
            </a:fld>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2366052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382159"/>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342825"/>
            <a:ext cx="7190249" cy="3160446"/>
          </a:xfrm>
        </p:spPr>
        <p:txBody>
          <a:bodyPr/>
          <a:lstStyle/>
          <a:p>
            <a:r>
              <a:rPr lang="en-US" sz="2000" b="1" dirty="0" smtClean="0">
                <a:latin typeface="Arial" panose="020B0604020202020204" pitchFamily="34" charset="0"/>
                <a:cs typeface="Arial" panose="020B0604020202020204" pitchFamily="34" charset="0"/>
              </a:rPr>
              <a:t>Using a combination of machine methods and human editorial review,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(as they existed in 1990) were mapped.</a:t>
            </a:r>
          </a:p>
          <a:p>
            <a:pPr marL="0" indent="0">
              <a:buNone/>
            </a:pPr>
            <a:endParaRPr lang="en-US" sz="2000" b="1" dirty="0" smtClean="0">
              <a:latin typeface="Arial" panose="020B0604020202020204" pitchFamily="34" charset="0"/>
              <a:cs typeface="Arial" panose="020B0604020202020204" pitchFamily="34" charset="0"/>
            </a:endParaRPr>
          </a:p>
          <a:p>
            <a:r>
              <a:rPr lang="en-US" sz="2000" b="1" dirty="0" smtClean="0">
                <a:latin typeface="Arial" panose="020B0604020202020204" pitchFamily="34" charset="0"/>
                <a:cs typeface="Arial" panose="020B0604020202020204" pitchFamily="34" charset="0"/>
              </a:rPr>
              <a:t>About 11,000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headings were mapped to their corresponding LCSH headings, and slightly more LCSH headings were mapped to their corresponding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headings.</a:t>
            </a:r>
            <a:endParaRPr lang="en-US" sz="20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22568"/>
            <a:ext cx="7190248" cy="338903"/>
          </a:xfrm>
        </p:spPr>
        <p:txBody>
          <a:bodyPr/>
          <a:lstStyle/>
          <a:p>
            <a:r>
              <a:rPr lang="en-US" sz="2400" dirty="0" smtClean="0">
                <a:solidFill>
                  <a:srgbClr val="7030A0"/>
                </a:solidFill>
                <a:latin typeface="Arial" panose="020B0604020202020204" pitchFamily="34" charset="0"/>
                <a:cs typeface="Arial" panose="020B0604020202020204" pitchFamily="34" charset="0"/>
              </a:rPr>
              <a:t>Phase 1</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4121083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32619"/>
            <a:ext cx="7190249" cy="3467269"/>
          </a:xfrm>
        </p:spPr>
        <p:txBody>
          <a:bodyPr/>
          <a:lstStyle/>
          <a:p>
            <a:r>
              <a:rPr lang="en-US" sz="2000" b="1" dirty="0" smtClean="0">
                <a:latin typeface="Arial" panose="020B0604020202020204" pitchFamily="34" charset="0"/>
                <a:cs typeface="Arial" panose="020B0604020202020204" pitchFamily="34" charset="0"/>
              </a:rPr>
              <a:t>Since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are not static, but are constantly changing, the LCSH/</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mapping data has to be continually updated.</a:t>
            </a:r>
          </a:p>
          <a:p>
            <a:r>
              <a:rPr lang="en-US" sz="2000" b="1" dirty="0" smtClean="0">
                <a:latin typeface="Arial" panose="020B0604020202020204" pitchFamily="34" charset="0"/>
                <a:cs typeface="Arial" panose="020B0604020202020204" pitchFamily="34" charset="0"/>
              </a:rPr>
              <a:t>This is done by staff at the Northwestern University libraries, who review the annual updates to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the monthly updates to LCSH, and make changes to the mappings as needed.</a:t>
            </a:r>
          </a:p>
          <a:p>
            <a:r>
              <a:rPr lang="en-US" sz="2000" b="1" dirty="0" smtClean="0">
                <a:latin typeface="Arial" panose="020B0604020202020204" pitchFamily="34" charset="0"/>
                <a:cs typeface="Arial" panose="020B0604020202020204" pitchFamily="34" charset="0"/>
              </a:rPr>
              <a:t>The mapping data is up-to-date with the 2015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We are currently updating the mapping data to take into account the changes in the 2016 and 2017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a:t>
            </a:r>
            <a:endParaRPr lang="en-US" sz="20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342099"/>
          </a:xfrm>
        </p:spPr>
        <p:txBody>
          <a:bodyPr/>
          <a:lstStyle/>
          <a:p>
            <a:r>
              <a:rPr lang="en-US" sz="2400" dirty="0" smtClean="0">
                <a:solidFill>
                  <a:srgbClr val="7030A0"/>
                </a:solidFill>
                <a:latin typeface="Arial" panose="020B0604020202020204" pitchFamily="34" charset="0"/>
                <a:cs typeface="Arial" panose="020B0604020202020204" pitchFamily="34" charset="0"/>
              </a:rPr>
              <a:t>Phase 2</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1046623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356582"/>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40517"/>
            <a:ext cx="7190249" cy="3262753"/>
          </a:xfrm>
        </p:spPr>
        <p:txBody>
          <a:bodyPr/>
          <a:lstStyle/>
          <a:p>
            <a:pPr marL="0" indent="0">
              <a:buNone/>
            </a:pPr>
            <a:r>
              <a:rPr lang="en-US" sz="2000" b="1" dirty="0" smtClean="0">
                <a:latin typeface="Arial" panose="020B0604020202020204" pitchFamily="34" charset="0"/>
                <a:cs typeface="Arial" panose="020B0604020202020204" pitchFamily="34" charset="0"/>
              </a:rPr>
              <a:t>About 50% of the mappings are accounted for by correspondences between identical headings in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except for differences in capitalization and punctuation.</a:t>
            </a:r>
          </a:p>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Genetics					Genetics</a:t>
            </a:r>
          </a:p>
          <a:p>
            <a:pPr marL="0" indent="0">
              <a:buNone/>
            </a:pPr>
            <a:r>
              <a:rPr lang="en-US" sz="2000" b="1" dirty="0" smtClean="0">
                <a:latin typeface="Arial" panose="020B0604020202020204" pitchFamily="34" charset="0"/>
                <a:cs typeface="Arial" panose="020B0604020202020204" pitchFamily="34" charset="0"/>
              </a:rPr>
              <a:t>Mental Health Services	Mental health services			</a:t>
            </a:r>
            <a:endParaRPr lang="en-US" sz="20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67330"/>
            <a:ext cx="7190248" cy="345298"/>
          </a:xfrm>
        </p:spPr>
        <p:txBody>
          <a:bodyPr/>
          <a:lstStyle/>
          <a:p>
            <a:r>
              <a:rPr lang="en-US" sz="2400" dirty="0" smtClean="0">
                <a:solidFill>
                  <a:srgbClr val="7030A0"/>
                </a:solidFill>
                <a:latin typeface="Arial" panose="020B0604020202020204" pitchFamily="34" charset="0"/>
                <a:cs typeface="Arial" panose="020B0604020202020204" pitchFamily="34" charset="0"/>
              </a:rPr>
              <a:t>Identical Headings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14</a:t>
            </a:fld>
            <a:endParaRPr lang="en-US" dirty="0"/>
          </a:p>
        </p:txBody>
      </p:sp>
      <p:cxnSp>
        <p:nvCxnSpPr>
          <p:cNvPr id="9" name="Straight Arrow Connector 8"/>
          <p:cNvCxnSpPr/>
          <p:nvPr/>
        </p:nvCxnSpPr>
        <p:spPr>
          <a:xfrm>
            <a:off x="2225253" y="3427401"/>
            <a:ext cx="2071788" cy="63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2231648" y="3433796"/>
            <a:ext cx="1784039" cy="63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3875010" y="3772699"/>
            <a:ext cx="422031" cy="127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3875010" y="3779094"/>
            <a:ext cx="313326" cy="63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00122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394948"/>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393980"/>
            <a:ext cx="7190249" cy="3109290"/>
          </a:xfrm>
        </p:spPr>
        <p:txBody>
          <a:bodyPr/>
          <a:lstStyle/>
          <a:p>
            <a:pPr marL="0" indent="0">
              <a:buNone/>
            </a:pPr>
            <a:r>
              <a:rPr lang="en-US" sz="2400" b="1" dirty="0" smtClean="0">
                <a:solidFill>
                  <a:srgbClr val="7030A0"/>
                </a:solidFill>
                <a:latin typeface="Arial" panose="020B0604020202020204" pitchFamily="34" charset="0"/>
                <a:cs typeface="Arial" panose="020B0604020202020204" pitchFamily="34" charset="0"/>
              </a:rPr>
              <a:t>Not Mapped</a:t>
            </a:r>
            <a:endParaRPr lang="en-US" sz="2400" dirty="0" smtClean="0">
              <a:solidFill>
                <a:srgbClr val="7030A0"/>
              </a:solidFill>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Crowns			Crowns {Royal headgear}</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400" b="1" dirty="0" smtClean="0">
                <a:solidFill>
                  <a:srgbClr val="7030A0"/>
                </a:solidFill>
                <a:latin typeface="Arial" panose="020B0604020202020204" pitchFamily="34" charset="0"/>
                <a:cs typeface="Arial" panose="020B0604020202020204" pitchFamily="34" charset="0"/>
              </a:rPr>
              <a:t>Mapped</a:t>
            </a:r>
          </a:p>
          <a:p>
            <a:pPr marL="0" indent="0">
              <a:buNone/>
            </a:pPr>
            <a:r>
              <a:rPr lang="en-US" sz="2000" b="1" u="sng"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Crowns			Crowns (Dentistry)</a:t>
            </a:r>
            <a:endParaRPr lang="en-US" sz="2000" b="1"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60934"/>
            <a:ext cx="7190248" cy="294143"/>
          </a:xfrm>
        </p:spPr>
        <p:txBody>
          <a:bodyPr/>
          <a:lstStyle/>
          <a:p>
            <a:r>
              <a:rPr lang="en-US" sz="2400" dirty="0" smtClean="0">
                <a:solidFill>
                  <a:srgbClr val="7030A0"/>
                </a:solidFill>
                <a:latin typeface="Arial" panose="020B0604020202020204" pitchFamily="34" charset="0"/>
                <a:cs typeface="Arial" panose="020B0604020202020204" pitchFamily="34" charset="0"/>
              </a:rPr>
              <a:t>Homonyms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277458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07737"/>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304459"/>
            <a:ext cx="7190249" cy="3198811"/>
          </a:xfrm>
        </p:spPr>
        <p:txBody>
          <a:bodyPr/>
          <a:lstStyle/>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endParaRPr lang="en-US" b="1" u="sng" dirty="0" smtClean="0"/>
          </a:p>
          <a:p>
            <a:pPr marL="0" indent="0">
              <a:buNone/>
            </a:pPr>
            <a:r>
              <a:rPr lang="en-US" sz="2000" dirty="0" smtClean="0">
                <a:latin typeface="Arial" panose="020B0604020202020204" pitchFamily="34" charset="0"/>
                <a:cs typeface="Arial" panose="020B0604020202020204" pitchFamily="34" charset="0"/>
              </a:rPr>
              <a:t>Genetics, Population					</a:t>
            </a:r>
            <a:r>
              <a:rPr lang="en-US" sz="2000" dirty="0" smtClean="0">
                <a:solidFill>
                  <a:srgbClr val="00B050"/>
                </a:solidFill>
                <a:latin typeface="Arial" panose="020B0604020202020204" pitchFamily="34" charset="0"/>
                <a:cs typeface="Arial" panose="020B0604020202020204" pitchFamily="34" charset="0"/>
              </a:rPr>
              <a:t>Population genetics</a:t>
            </a:r>
          </a:p>
          <a:p>
            <a:pPr marL="0" indent="0">
              <a:buNone/>
            </a:pPr>
            <a:r>
              <a:rPr lang="en-US" sz="2000" dirty="0" smtClean="0">
                <a:latin typeface="Arial" panose="020B0604020202020204" pitchFamily="34" charset="0"/>
                <a:cs typeface="Arial" panose="020B0604020202020204" pitchFamily="34" charset="0"/>
              </a:rPr>
              <a:t>Used for: </a:t>
            </a:r>
            <a:r>
              <a:rPr lang="en-US" sz="2000" dirty="0" smtClean="0">
                <a:solidFill>
                  <a:srgbClr val="00B050"/>
                </a:solidFill>
                <a:latin typeface="Arial" panose="020B0604020202020204" pitchFamily="34" charset="0"/>
                <a:cs typeface="Arial" panose="020B0604020202020204" pitchFamily="34" charset="0"/>
              </a:rPr>
              <a:t>Population Genetics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dirty="0" smtClean="0">
                <a:latin typeface="Arial" panose="020B0604020202020204" pitchFamily="34" charset="0"/>
                <a:cs typeface="Arial" panose="020B0604020202020204" pitchFamily="34" charset="0"/>
              </a:rPr>
              <a:t>African Continental Ancestry Group			</a:t>
            </a:r>
            <a:r>
              <a:rPr lang="en-US" sz="2000" dirty="0" smtClean="0">
                <a:solidFill>
                  <a:srgbClr val="00B050"/>
                </a:solidFill>
                <a:latin typeface="Arial" panose="020B0604020202020204" pitchFamily="34" charset="0"/>
                <a:cs typeface="Arial" panose="020B0604020202020204" pitchFamily="34" charset="0"/>
              </a:rPr>
              <a:t>Blacks</a:t>
            </a:r>
          </a:p>
          <a:p>
            <a:pPr marL="0" indent="0">
              <a:buNone/>
            </a:pPr>
            <a:r>
              <a:rPr lang="en-US" sz="2000" dirty="0" smtClean="0">
                <a:latin typeface="Arial" panose="020B0604020202020204" pitchFamily="34" charset="0"/>
                <a:cs typeface="Arial" panose="020B0604020202020204" pitchFamily="34" charset="0"/>
              </a:rPr>
              <a:t>Used for: </a:t>
            </a:r>
            <a:r>
              <a:rPr lang="en-US" sz="2000" dirty="0" smtClean="0">
                <a:solidFill>
                  <a:srgbClr val="00B050"/>
                </a:solidFill>
                <a:latin typeface="Arial" panose="020B0604020202020204" pitchFamily="34" charset="0"/>
                <a:cs typeface="Arial" panose="020B0604020202020204" pitchFamily="34" charset="0"/>
              </a:rPr>
              <a:t>Blacks</a:t>
            </a:r>
            <a:r>
              <a:rPr lang="en-US" sz="2000" dirty="0" smtClean="0">
                <a:latin typeface="Arial" panose="020B0604020202020204" pitchFamily="34" charset="0"/>
                <a:cs typeface="Arial" panose="020B0604020202020204" pitchFamily="34" charset="0"/>
              </a:rPr>
              <a:t> </a:t>
            </a:r>
          </a:p>
        </p:txBody>
      </p:sp>
      <p:sp>
        <p:nvSpPr>
          <p:cNvPr id="4" name="Text Placeholder 3"/>
          <p:cNvSpPr>
            <a:spLocks noGrp="1"/>
          </p:cNvSpPr>
          <p:nvPr>
            <p:ph type="body" sz="quarter" idx="13"/>
          </p:nvPr>
        </p:nvSpPr>
        <p:spPr>
          <a:xfrm>
            <a:off x="1088570" y="786417"/>
            <a:ext cx="7190248" cy="338998"/>
          </a:xfrm>
        </p:spPr>
        <p:txBody>
          <a:bodyPr/>
          <a:lstStyle/>
          <a:p>
            <a:r>
              <a:rPr lang="en-US" dirty="0" smtClean="0">
                <a:solidFill>
                  <a:srgbClr val="7030A0"/>
                </a:solidFill>
              </a:rPr>
              <a:t>Used for Reference Corresponds to a Preferred Heading</a:t>
            </a:r>
            <a:endParaRPr lang="en-US" dirty="0">
              <a:solidFill>
                <a:srgbClr val="7030A0"/>
              </a:solidFill>
            </a:endParaRPr>
          </a:p>
        </p:txBody>
      </p:sp>
      <p:sp>
        <p:nvSpPr>
          <p:cNvPr id="5" name="Date Placeholder 4"/>
          <p:cNvSpPr>
            <a:spLocks noGrp="1"/>
          </p:cNvSpPr>
          <p:nvPr>
            <p:ph type="dt" sz="half" idx="14"/>
          </p:nvPr>
        </p:nvSpPr>
        <p:spPr/>
        <p:txBody>
          <a:bodyPr/>
          <a:lstStyle/>
          <a:p>
            <a:fld id="{4221F580-C0C7-FE4A-BB06-8E6F259722CB}" type="datetime1">
              <a:rPr lang="en-US" smtClean="0"/>
              <a:t>5/1/2017</a:t>
            </a:fld>
            <a:endParaRPr lang="en-US" dirty="0"/>
          </a:p>
        </p:txBody>
      </p:sp>
      <p:sp>
        <p:nvSpPr>
          <p:cNvPr id="6" name="Footer Placeholder 5"/>
          <p:cNvSpPr>
            <a:spLocks noGrp="1"/>
          </p:cNvSpPr>
          <p:nvPr>
            <p:ph type="ftr" sz="quarter" idx="15"/>
          </p:nvPr>
        </p:nvSpPr>
        <p:spPr/>
        <p:txBody>
          <a:bodyPr/>
          <a:lstStyle/>
          <a:p>
            <a:r>
              <a:rPr lang="en-US" smtClean="0">
                <a:solidFill>
                  <a:srgbClr val="605F62"/>
                </a:solidFill>
              </a:rPr>
              <a:t>Presentation or Section Title</a:t>
            </a:r>
            <a:endParaRPr lang="en-US" dirty="0">
              <a:solidFill>
                <a:srgbClr val="605F62"/>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16</a:t>
            </a:fld>
            <a:endParaRPr lang="en-US" dirty="0"/>
          </a:p>
        </p:txBody>
      </p:sp>
      <p:cxnSp>
        <p:nvCxnSpPr>
          <p:cNvPr id="9" name="Straight Arrow Connector 8"/>
          <p:cNvCxnSpPr/>
          <p:nvPr/>
        </p:nvCxnSpPr>
        <p:spPr>
          <a:xfrm>
            <a:off x="3484742" y="1841587"/>
            <a:ext cx="2180493" cy="63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3484742" y="1841587"/>
            <a:ext cx="2014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5436880" y="3321897"/>
            <a:ext cx="7033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5026002" y="3321897"/>
            <a:ext cx="556314" cy="63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8765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98065"/>
            <a:ext cx="7190249" cy="3205206"/>
          </a:xfrm>
        </p:spPr>
        <p:txBody>
          <a:bodyPr/>
          <a:lstStyle/>
          <a:p>
            <a:pPr marL="0" indent="0">
              <a:buNone/>
            </a:pPr>
            <a:r>
              <a:rPr lang="en-US" sz="2000" b="1" dirty="0" smtClean="0">
                <a:latin typeface="Arial" panose="020B0604020202020204" pitchFamily="34" charset="0"/>
                <a:cs typeface="Arial" panose="020B0604020202020204" pitchFamily="34" charset="0"/>
              </a:rPr>
              <a:t>Phrase headings in one system correspond to a</a:t>
            </a:r>
          </a:p>
          <a:p>
            <a:pPr marL="0" indent="0">
              <a:buNone/>
            </a:pPr>
            <a:r>
              <a:rPr lang="en-US" sz="2000" b="1" dirty="0" smtClean="0">
                <a:latin typeface="Arial" panose="020B0604020202020204" pitchFamily="34" charset="0"/>
                <a:cs typeface="Arial" panose="020B0604020202020204" pitchFamily="34" charset="0"/>
              </a:rPr>
              <a:t>main--heading subheading combination in the other system.</a:t>
            </a:r>
          </a:p>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Heart Diseases				Heart--Diseases</a:t>
            </a:r>
          </a:p>
          <a:p>
            <a:pPr marL="0" indent="0">
              <a:buNone/>
            </a:pPr>
            <a:r>
              <a:rPr lang="en-US" sz="2000" b="1" dirty="0" smtClean="0">
                <a:latin typeface="Arial" panose="020B0604020202020204" pitchFamily="34" charset="0"/>
                <a:cs typeface="Arial" panose="020B0604020202020204" pitchFamily="34" charset="0"/>
              </a:rPr>
              <a:t>Kidney Diseases			Kidneys--Diseases</a:t>
            </a:r>
          </a:p>
          <a:p>
            <a:pPr marL="0" indent="0">
              <a:buNone/>
            </a:pP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Differences in Syntax</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3246735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98065"/>
            <a:ext cx="7435173" cy="3205206"/>
          </a:xfrm>
        </p:spPr>
        <p:txBody>
          <a:bodyPr/>
          <a:lstStyle/>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1800" b="1" dirty="0" smtClean="0">
                <a:latin typeface="Arial" panose="020B0604020202020204" pitchFamily="34" charset="0"/>
                <a:cs typeface="Arial" panose="020B0604020202020204" pitchFamily="34" charset="0"/>
              </a:rPr>
              <a:t>Alcohol Drinking in College		College Students--Alcohol use</a:t>
            </a: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Differences in Terminology and Syntax</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690165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98065"/>
            <a:ext cx="7435173" cy="3205206"/>
          </a:xfrm>
        </p:spPr>
        <p:txBody>
          <a:bodyPr/>
          <a:lstStyle/>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Dental Health Surveys						Dental surveys</a:t>
            </a:r>
          </a:p>
          <a:p>
            <a:pPr marL="0" indent="0">
              <a:buNone/>
            </a:pPr>
            <a:r>
              <a:rPr lang="en-US" sz="2000" b="1" dirty="0" smtClean="0">
                <a:latin typeface="Arial" panose="020B0604020202020204" pitchFamily="34" charset="0"/>
                <a:cs typeface="Arial" panose="020B0604020202020204" pitchFamily="34" charset="0"/>
              </a:rPr>
              <a:t>NT: Dental Plaque Index</a:t>
            </a:r>
          </a:p>
          <a:p>
            <a:pPr marL="0" indent="0">
              <a:buNone/>
            </a:pPr>
            <a:r>
              <a:rPr lang="en-US" sz="2000" b="1" dirty="0" smtClean="0">
                <a:latin typeface="Arial" panose="020B0604020202020204" pitchFamily="34" charset="0"/>
                <a:cs typeface="Arial" panose="020B0604020202020204" pitchFamily="34" charset="0"/>
              </a:rPr>
              <a:t>NT: DMF Index</a:t>
            </a:r>
          </a:p>
          <a:p>
            <a:pPr marL="0" indent="0">
              <a:buNone/>
            </a:pPr>
            <a:r>
              <a:rPr lang="en-US" sz="2000" b="1" dirty="0" smtClean="0">
                <a:latin typeface="Arial" panose="020B0604020202020204" pitchFamily="34" charset="0"/>
                <a:cs typeface="Arial" panose="020B0604020202020204" pitchFamily="34" charset="0"/>
              </a:rPr>
              <a:t>NT: Index of Orthodontic Treatment Need</a:t>
            </a:r>
          </a:p>
          <a:p>
            <a:pPr marL="0" indent="0">
              <a:buNone/>
            </a:pPr>
            <a:r>
              <a:rPr lang="en-US" sz="2000" b="1" dirty="0" smtClean="0">
                <a:latin typeface="Arial" panose="020B0604020202020204" pitchFamily="34" charset="0"/>
                <a:cs typeface="Arial" panose="020B0604020202020204" pitchFamily="34" charset="0"/>
              </a:rPr>
              <a:t>NT: Oral Hygiene Index</a:t>
            </a:r>
          </a:p>
          <a:p>
            <a:pPr marL="0" indent="0">
              <a:buNone/>
            </a:pPr>
            <a:r>
              <a:rPr lang="en-US" sz="2000" b="1" dirty="0" smtClean="0">
                <a:latin typeface="Arial" panose="020B0604020202020204" pitchFamily="34" charset="0"/>
                <a:cs typeface="Arial" panose="020B0604020202020204" pitchFamily="34" charset="0"/>
              </a:rPr>
              <a:t>NT: Periodontal Index </a:t>
            </a: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One-to-many correspondences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19</a:t>
            </a:fld>
            <a:endParaRPr lang="en-US" dirty="0"/>
          </a:p>
        </p:txBody>
      </p:sp>
      <p:cxnSp>
        <p:nvCxnSpPr>
          <p:cNvPr id="9" name="Straight Arrow Connector 8"/>
          <p:cNvCxnSpPr/>
          <p:nvPr/>
        </p:nvCxnSpPr>
        <p:spPr>
          <a:xfrm>
            <a:off x="3843038" y="2206070"/>
            <a:ext cx="2270014" cy="127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3823855" y="2206070"/>
            <a:ext cx="11701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730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98065"/>
            <a:ext cx="7435173" cy="3205206"/>
          </a:xfrm>
        </p:spPr>
        <p:txBody>
          <a:bodyPr/>
          <a:lstStyle/>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Neoplasms						Cancer</a:t>
            </a:r>
          </a:p>
          <a:p>
            <a:pPr marL="0" indent="0">
              <a:buNone/>
            </a:pPr>
            <a:r>
              <a:rPr lang="en-US" sz="2000" dirty="0" smtClean="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Tumors</a:t>
            </a:r>
          </a:p>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Population						Population</a:t>
            </a:r>
          </a:p>
          <a:p>
            <a:pPr marL="0" indent="0">
              <a:buNone/>
            </a:pPr>
            <a:r>
              <a:rPr lang="en-US" sz="2000" b="1" dirty="0" smtClean="0">
                <a:latin typeface="Arial" panose="020B0604020202020204" pitchFamily="34" charset="0"/>
                <a:cs typeface="Arial" panose="020B0604020202020204" pitchFamily="34" charset="0"/>
              </a:rPr>
              <a:t>Population Growth</a:t>
            </a:r>
          </a:p>
          <a:p>
            <a:pPr marL="0" indent="0">
              <a:buNone/>
            </a:pPr>
            <a:r>
              <a:rPr lang="en-US" sz="2000" dirty="0" smtClean="0">
                <a:latin typeface="Arial" panose="020B0604020202020204" pitchFamily="34" charset="0"/>
                <a:cs typeface="Arial" panose="020B0604020202020204" pitchFamily="34" charset="0"/>
              </a:rPr>
              <a:t> </a:t>
            </a: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One-to-many correspondences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20</a:t>
            </a:fld>
            <a:endParaRPr lang="en-US" dirty="0"/>
          </a:p>
        </p:txBody>
      </p:sp>
      <p:cxnSp>
        <p:nvCxnSpPr>
          <p:cNvPr id="9" name="Straight Arrow Connector 8"/>
          <p:cNvCxnSpPr/>
          <p:nvPr/>
        </p:nvCxnSpPr>
        <p:spPr>
          <a:xfrm>
            <a:off x="2474635" y="1841589"/>
            <a:ext cx="22572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2449057" y="1841589"/>
            <a:ext cx="1125416" cy="63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2474635" y="1841589"/>
            <a:ext cx="2257225" cy="3644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683178" y="2039815"/>
            <a:ext cx="1048682" cy="1662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449057" y="3318697"/>
            <a:ext cx="2282803" cy="127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2449057" y="3325091"/>
            <a:ext cx="1125416" cy="127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3414613" y="3331485"/>
            <a:ext cx="1317247" cy="3452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3389035" y="3529712"/>
            <a:ext cx="652229" cy="1534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64208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98065"/>
            <a:ext cx="7435173" cy="3205206"/>
          </a:xfrm>
        </p:spPr>
        <p:txBody>
          <a:bodyPr/>
          <a:lstStyle/>
          <a:p>
            <a:pPr marL="0" indent="0">
              <a:buNone/>
            </a:pPr>
            <a:r>
              <a:rPr lang="en-US" sz="2000" b="1" dirty="0" err="1" smtClean="0">
                <a:latin typeface="Arial" panose="020B0604020202020204" pitchFamily="34" charset="0"/>
                <a:cs typeface="Arial" panose="020B0604020202020204" pitchFamily="34" charset="0"/>
              </a:rPr>
              <a:t>Precoordinated</a:t>
            </a:r>
            <a:r>
              <a:rPr lang="en-US" sz="2000" b="1" dirty="0" smtClean="0">
                <a:latin typeface="Arial" panose="020B0604020202020204" pitchFamily="34" charset="0"/>
                <a:cs typeface="Arial" panose="020B0604020202020204" pitchFamily="34" charset="0"/>
              </a:rPr>
              <a:t> heading corresponds to two or more</a:t>
            </a:r>
          </a:p>
          <a:p>
            <a:pPr marL="0" indent="0">
              <a:buNone/>
            </a:pPr>
            <a:r>
              <a:rPr lang="en-US" sz="2000" b="1" dirty="0" smtClean="0">
                <a:latin typeface="Arial" panose="020B0604020202020204" pitchFamily="34" charset="0"/>
                <a:cs typeface="Arial" panose="020B0604020202020204" pitchFamily="34" charset="0"/>
              </a:rPr>
              <a:t>Post-coordinated headings</a:t>
            </a: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dirty="0" smtClean="0">
                <a:latin typeface="Arial" panose="020B0604020202020204" pitchFamily="34" charset="0"/>
                <a:cs typeface="Arial" panose="020B0604020202020204" pitchFamily="34" charset="0"/>
              </a:rPr>
              <a:t>Mental Health Services 			Child </a:t>
            </a:r>
            <a:r>
              <a:rPr lang="en-US" sz="2000" dirty="0">
                <a:latin typeface="Arial" panose="020B0604020202020204" pitchFamily="34" charset="0"/>
                <a:cs typeface="Arial" panose="020B0604020202020204" pitchFamily="34" charset="0"/>
              </a:rPr>
              <a:t>m</a:t>
            </a:r>
            <a:r>
              <a:rPr lang="en-US" sz="2000" dirty="0" smtClean="0">
                <a:latin typeface="Arial" panose="020B0604020202020204" pitchFamily="34" charset="0"/>
                <a:cs typeface="Arial" panose="020B0604020202020204" pitchFamily="34" charset="0"/>
              </a:rPr>
              <a:t>ental health services</a:t>
            </a:r>
          </a:p>
          <a:p>
            <a:pPr marL="0" indent="0">
              <a:buNone/>
            </a:pPr>
            <a:r>
              <a:rPr lang="en-US" sz="2000" dirty="0" smtClean="0">
                <a:latin typeface="Arial" panose="020B0604020202020204" pitchFamily="34" charset="0"/>
                <a:cs typeface="Arial" panose="020B0604020202020204" pitchFamily="34" charset="0"/>
              </a:rPr>
              <a:t>Child</a:t>
            </a:r>
          </a:p>
          <a:p>
            <a:pPr marL="0" indent="0">
              <a:buNone/>
            </a:pPr>
            <a:r>
              <a:rPr lang="en-US" sz="2000" dirty="0" smtClean="0">
                <a:latin typeface="Arial" panose="020B0604020202020204" pitchFamily="34" charset="0"/>
                <a:cs typeface="Arial" panose="020B0604020202020204" pitchFamily="34" charset="0"/>
              </a:rPr>
              <a:t>(used together in the same record)</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dirty="0" smtClean="0">
                <a:latin typeface="Arial" panose="020B0604020202020204" pitchFamily="34" charset="0"/>
                <a:cs typeface="Arial" panose="020B0604020202020204" pitchFamily="34" charset="0"/>
              </a:rPr>
              <a:t>Example of the one exception to the reciprocal mapping guideline.</a:t>
            </a: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One to Many Correspondences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21</a:t>
            </a:fld>
            <a:endParaRPr lang="en-US" dirty="0"/>
          </a:p>
        </p:txBody>
      </p:sp>
      <p:cxnSp>
        <p:nvCxnSpPr>
          <p:cNvPr id="9" name="Straight Arrow Connector 8"/>
          <p:cNvCxnSpPr/>
          <p:nvPr/>
        </p:nvCxnSpPr>
        <p:spPr>
          <a:xfrm>
            <a:off x="3721544" y="2544973"/>
            <a:ext cx="10231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707306" y="2596128"/>
            <a:ext cx="3037343" cy="3197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01608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69" y="1298065"/>
            <a:ext cx="7914754" cy="3205206"/>
          </a:xfrm>
        </p:spPr>
        <p:txBody>
          <a:bodyPr/>
          <a:lstStyle/>
          <a:p>
            <a:pPr marL="0" indent="0">
              <a:buNone/>
            </a:pPr>
            <a:r>
              <a:rPr lang="en-US" sz="2000" dirty="0" err="1" smtClean="0">
                <a:latin typeface="Arial" panose="020B0604020202020204" pitchFamily="34" charset="0"/>
                <a:cs typeface="Arial" panose="020B0604020202020204" pitchFamily="34" charset="0"/>
              </a:rPr>
              <a:t>Precoordinated</a:t>
            </a:r>
            <a:r>
              <a:rPr lang="en-US" sz="2000" dirty="0" smtClean="0">
                <a:latin typeface="Arial" panose="020B0604020202020204" pitchFamily="34" charset="0"/>
                <a:cs typeface="Arial" panose="020B0604020202020204" pitchFamily="34" charset="0"/>
              </a:rPr>
              <a:t> heading corresponds to two or more</a:t>
            </a:r>
          </a:p>
          <a:p>
            <a:pPr marL="0" indent="0">
              <a:buNone/>
            </a:pPr>
            <a:r>
              <a:rPr lang="en-US" sz="2000" dirty="0" smtClean="0">
                <a:latin typeface="Arial" panose="020B0604020202020204" pitchFamily="34" charset="0"/>
                <a:cs typeface="Arial" panose="020B0604020202020204" pitchFamily="34" charset="0"/>
              </a:rPr>
              <a:t>Post-coordinated headings</a:t>
            </a: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dirty="0" smtClean="0">
                <a:latin typeface="Arial" panose="020B0604020202020204" pitchFamily="34" charset="0"/>
                <a:cs typeface="Arial" panose="020B0604020202020204" pitchFamily="34" charset="0"/>
              </a:rPr>
              <a:t>Body, Physical Appearance 		NT: Physical-appearance-based bias</a:t>
            </a:r>
          </a:p>
          <a:p>
            <a:pPr marL="0" indent="0">
              <a:buNone/>
            </a:pPr>
            <a:r>
              <a:rPr lang="en-US" sz="2000" dirty="0" smtClean="0">
                <a:latin typeface="Arial" panose="020B0604020202020204" pitchFamily="34" charset="0"/>
                <a:cs typeface="Arial" panose="020B0604020202020204" pitchFamily="34" charset="0"/>
              </a:rPr>
              <a:t>Social Discrimination			BT: Discrimination</a:t>
            </a:r>
          </a:p>
          <a:p>
            <a:pPr marL="0" indent="0">
              <a:buNone/>
            </a:pPr>
            <a:r>
              <a:rPr lang="en-US" sz="2000" dirty="0" smtClean="0">
                <a:latin typeface="Arial" panose="020B0604020202020204" pitchFamily="34" charset="0"/>
                <a:cs typeface="Arial" panose="020B0604020202020204" pitchFamily="34" charset="0"/>
              </a:rPr>
              <a:t>(used together in the same record)</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Example of a complex mapping from a broader heading to a narrower heading. In this case the mappings are reciprocal.</a:t>
            </a:r>
          </a:p>
        </p:txBody>
      </p:sp>
      <p:sp>
        <p:nvSpPr>
          <p:cNvPr id="4" name="Text Placeholder 3"/>
          <p:cNvSpPr>
            <a:spLocks noGrp="1"/>
          </p:cNvSpPr>
          <p:nvPr>
            <p:ph type="body" sz="quarter" idx="13"/>
          </p:nvPr>
        </p:nvSpPr>
        <p:spPr>
          <a:xfrm>
            <a:off x="1088572" y="805695"/>
            <a:ext cx="7190248" cy="390059"/>
          </a:xfrm>
        </p:spPr>
        <p:txBody>
          <a:bodyPr/>
          <a:lstStyle/>
          <a:p>
            <a:r>
              <a:rPr lang="en-US" sz="2400" dirty="0" smtClean="0">
                <a:solidFill>
                  <a:srgbClr val="7030A0"/>
                </a:solidFill>
                <a:latin typeface="Arial" panose="020B0604020202020204" pitchFamily="34" charset="0"/>
                <a:cs typeface="Arial" panose="020B0604020202020204" pitchFamily="34" charset="0"/>
              </a:rPr>
              <a:t>One to Many Correspondences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22</a:t>
            </a:fld>
            <a:endParaRPr lang="en-US" dirty="0"/>
          </a:p>
        </p:txBody>
      </p:sp>
      <p:cxnSp>
        <p:nvCxnSpPr>
          <p:cNvPr id="9" name="Straight Arrow Connector 8"/>
          <p:cNvCxnSpPr/>
          <p:nvPr/>
        </p:nvCxnSpPr>
        <p:spPr>
          <a:xfrm>
            <a:off x="4117997" y="2564156"/>
            <a:ext cx="62025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3452979" y="2611679"/>
            <a:ext cx="1291671" cy="3349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4117997" y="2564156"/>
            <a:ext cx="4987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3446584" y="2923958"/>
            <a:ext cx="129167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3452979" y="2924262"/>
            <a:ext cx="1259698" cy="156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73697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388554"/>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221331"/>
            <a:ext cx="7684554" cy="3281939"/>
          </a:xfrm>
        </p:spPr>
        <p:txBody>
          <a:bodyPr/>
          <a:lstStyle/>
          <a:p>
            <a:pPr marL="0" indent="0">
              <a:buNone/>
            </a:pPr>
            <a:r>
              <a:rPr lang="en-US" sz="2000" b="1"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Demography--history			Demography--History</a:t>
            </a:r>
          </a:p>
          <a:p>
            <a:pPr marL="0" indent="0">
              <a:buNone/>
            </a:pPr>
            <a:r>
              <a:rPr lang="en-US" sz="2000" b="1" dirty="0" smtClean="0">
                <a:latin typeface="Arial" panose="020B0604020202020204" pitchFamily="34" charset="0"/>
                <a:cs typeface="Arial" panose="020B0604020202020204" pitchFamily="34" charset="0"/>
              </a:rPr>
              <a:t>Neoplasms--therapy			Cancer--Treatment</a:t>
            </a:r>
          </a:p>
          <a:p>
            <a:pPr marL="0" indent="0">
              <a:buNone/>
            </a:pPr>
            <a:endParaRPr lang="en-US" sz="2000" dirty="0" smtClean="0">
              <a:latin typeface="Arial" panose="020B0604020202020204" pitchFamily="34" charset="0"/>
              <a:cs typeface="Arial" panose="020B0604020202020204" pitchFamily="34" charset="0"/>
            </a:endParaRPr>
          </a:p>
          <a:p>
            <a:pPr marL="0" indent="0">
              <a:buNone/>
            </a:pPr>
            <a:r>
              <a:rPr lang="en-US" sz="2000" b="1" u="sng" dirty="0" err="1" smtClean="0">
                <a:latin typeface="Arial" panose="020B0604020202020204" pitchFamily="34" charset="0"/>
                <a:cs typeface="Arial" panose="020B0604020202020204" pitchFamily="34" charset="0"/>
              </a:rPr>
              <a:t>MeSH</a:t>
            </a:r>
            <a:r>
              <a:rPr lang="en-US" sz="200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Population Characteristics		Population--Statistics</a:t>
            </a:r>
          </a:p>
          <a:p>
            <a:pPr marL="0" indent="0">
              <a:buNone/>
            </a:pPr>
            <a:r>
              <a:rPr lang="en-US" sz="2000" b="1" dirty="0" smtClean="0">
                <a:latin typeface="Arial" panose="020B0604020202020204" pitchFamily="34" charset="0"/>
                <a:cs typeface="Arial" panose="020B0604020202020204" pitchFamily="34" charset="0"/>
              </a:rPr>
              <a:t>Used for: Population Statistics	(LCSH subheading is a form</a:t>
            </a:r>
          </a:p>
          <a:p>
            <a:pPr marL="0" indent="0">
              <a:buNone/>
            </a:pPr>
            <a:r>
              <a:rPr lang="en-US" sz="2000" b="1" dirty="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								subheading)</a:t>
            </a: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812090"/>
            <a:ext cx="7190248" cy="319720"/>
          </a:xfrm>
        </p:spPr>
        <p:txBody>
          <a:bodyPr/>
          <a:lstStyle/>
          <a:p>
            <a:r>
              <a:rPr lang="en-US" sz="2400" dirty="0" smtClean="0">
                <a:solidFill>
                  <a:srgbClr val="7030A0"/>
                </a:solidFill>
                <a:latin typeface="Arial" panose="020B0604020202020204" pitchFamily="34" charset="0"/>
                <a:cs typeface="Arial" panose="020B0604020202020204" pitchFamily="34" charset="0"/>
              </a:rPr>
              <a:t>Headings Not Mapped</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23</a:t>
            </a:fld>
            <a:endParaRPr lang="en-US" dirty="0"/>
          </a:p>
        </p:txBody>
      </p:sp>
    </p:spTree>
    <p:extLst>
      <p:ext uri="{BB962C8B-B14F-4D97-AF65-F5344CB8AC3E}">
        <p14:creationId xmlns:p14="http://schemas.microsoft.com/office/powerpoint/2010/main" val="40152389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356582"/>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pic>
        <p:nvPicPr>
          <p:cNvPr id="8" name="Content Placeholder 7" descr="Untitled - Paint"/>
          <p:cNvPicPr>
            <a:picLocks noGrp="1" noChangeAspect="1"/>
          </p:cNvPicPr>
          <p:nvPr>
            <p:ph idx="1"/>
          </p:nvPr>
        </p:nvPicPr>
        <p:blipFill rotWithShape="1">
          <a:blip r:embed="rId3">
            <a:extLst>
              <a:ext uri="{28A0092B-C50C-407E-A947-70E740481C1C}">
                <a14:useLocalDpi xmlns:a14="http://schemas.microsoft.com/office/drawing/2010/main" val="0"/>
              </a:ext>
            </a:extLst>
          </a:blip>
          <a:srcRect l="4382" t="30035" r="53385" b="7052"/>
          <a:stretch/>
        </p:blipFill>
        <p:spPr>
          <a:xfrm>
            <a:off x="1011839" y="1252137"/>
            <a:ext cx="5243412" cy="3337880"/>
          </a:xfrm>
        </p:spPr>
      </p:pic>
      <p:sp>
        <p:nvSpPr>
          <p:cNvPr id="4" name="Text Placeholder 3"/>
          <p:cNvSpPr>
            <a:spLocks noGrp="1"/>
          </p:cNvSpPr>
          <p:nvPr>
            <p:ph type="body" sz="quarter" idx="13"/>
          </p:nvPr>
        </p:nvSpPr>
        <p:spPr>
          <a:xfrm>
            <a:off x="1088572" y="696990"/>
            <a:ext cx="7190248" cy="364481"/>
          </a:xfrm>
        </p:spPr>
        <p:txBody>
          <a:bodyPr/>
          <a:lstStyle/>
          <a:p>
            <a:r>
              <a:rPr lang="en-US" sz="2400" dirty="0" smtClean="0">
                <a:solidFill>
                  <a:srgbClr val="7030A0"/>
                </a:solidFill>
                <a:latin typeface="Arial" panose="020B0604020202020204" pitchFamily="34" charset="0"/>
                <a:cs typeface="Arial" panose="020B0604020202020204" pitchFamily="34" charset="0"/>
              </a:rPr>
              <a:t>Mapping Data Recorded in MARC Authority Records</a:t>
            </a:r>
            <a:endParaRPr lang="en-US" sz="2400" dirty="0">
              <a:solidFill>
                <a:srgbClr val="7030A0"/>
              </a:solidFill>
              <a:latin typeface="Arial" panose="020B0604020202020204" pitchFamily="34" charset="0"/>
              <a:cs typeface="Arial" panose="020B0604020202020204" pitchFamily="34" charset="0"/>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3553522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8570" y="1163783"/>
            <a:ext cx="7377623" cy="3339488"/>
          </a:xfrm>
        </p:spPr>
        <p:txBody>
          <a:bodyPr/>
          <a:lstStyle/>
          <a:p>
            <a:pPr marL="0" indent="0">
              <a:buNone/>
            </a:pPr>
            <a:r>
              <a:rPr lang="en-US" sz="2000" b="1" u="sng" dirty="0" err="1" smtClean="0">
                <a:latin typeface="Arial" panose="020B0604020202020204" pitchFamily="34" charset="0"/>
                <a:cs typeface="Arial" panose="020B0604020202020204" pitchFamily="34" charset="0"/>
              </a:rPr>
              <a:t>MeSH</a:t>
            </a:r>
            <a:endParaRPr lang="en-US" sz="2000" b="1" u="sng" dirty="0" smtClean="0">
              <a:latin typeface="Arial" panose="020B0604020202020204" pitchFamily="34" charset="0"/>
              <a:cs typeface="Arial" panose="020B0604020202020204" pitchFamily="34" charset="0"/>
            </a:endParaRPr>
          </a:p>
          <a:p>
            <a:pPr marL="0" indent="0">
              <a:buNone/>
            </a:pPr>
            <a:r>
              <a:rPr lang="en-US" sz="1800" b="1" dirty="0" smtClean="0">
                <a:latin typeface="Arial" panose="020B0604020202020204" pitchFamily="34" charset="0"/>
                <a:cs typeface="Arial" panose="020B0604020202020204" pitchFamily="34" charset="0"/>
              </a:rPr>
              <a:t>035:  :‡a </a:t>
            </a:r>
            <a:r>
              <a:rPr lang="en-US" sz="1800" b="1" dirty="0" smtClean="0">
                <a:solidFill>
                  <a:srgbClr val="00B050"/>
                </a:solidFill>
                <a:latin typeface="Arial" panose="020B0604020202020204" pitchFamily="34" charset="0"/>
                <a:cs typeface="Arial" panose="020B0604020202020204" pitchFamily="34" charset="0"/>
              </a:rPr>
              <a:t>(DNLM)D000067292</a:t>
            </a:r>
          </a:p>
          <a:p>
            <a:pPr marL="0" indent="0">
              <a:buNone/>
            </a:pPr>
            <a:r>
              <a:rPr lang="en-US" sz="1800" b="1" dirty="0" smtClean="0">
                <a:latin typeface="Arial" panose="020B0604020202020204" pitchFamily="34" charset="0"/>
                <a:cs typeface="Arial" panose="020B0604020202020204" pitchFamily="34" charset="0"/>
              </a:rPr>
              <a:t>150:  :</a:t>
            </a:r>
            <a:r>
              <a:rPr lang="en-US" sz="1800" b="1" dirty="0">
                <a:latin typeface="Arial" panose="020B0604020202020204" pitchFamily="34" charset="0"/>
                <a:cs typeface="Arial" panose="020B0604020202020204" pitchFamily="34" charset="0"/>
              </a:rPr>
              <a:t>‡</a:t>
            </a:r>
            <a:r>
              <a:rPr lang="en-US" sz="1800" b="1" dirty="0" smtClean="0">
                <a:latin typeface="Arial" panose="020B0604020202020204" pitchFamily="34" charset="0"/>
                <a:cs typeface="Arial" panose="020B0604020202020204" pitchFamily="34" charset="0"/>
              </a:rPr>
              <a:t>a Alcohol Drinking in College</a:t>
            </a:r>
          </a:p>
          <a:p>
            <a:pPr marL="0" indent="0">
              <a:buNone/>
            </a:pPr>
            <a:r>
              <a:rPr lang="en-US" sz="1800" b="1" dirty="0" smtClean="0">
                <a:latin typeface="Arial" panose="020B0604020202020204" pitchFamily="34" charset="0"/>
                <a:cs typeface="Arial" panose="020B0604020202020204" pitchFamily="34" charset="0"/>
              </a:rPr>
              <a:t>750: 0:‡a College students ‡x Alcohol use ‡0 </a:t>
            </a:r>
            <a:r>
              <a:rPr lang="en-US" sz="1800" b="1" dirty="0">
                <a:solidFill>
                  <a:srgbClr val="FF0000"/>
                </a:solidFill>
              </a:rPr>
              <a:t>(</a:t>
            </a:r>
            <a:r>
              <a:rPr lang="en-US" sz="1800" b="1" dirty="0" smtClean="0">
                <a:solidFill>
                  <a:srgbClr val="FF0000"/>
                </a:solidFill>
              </a:rPr>
              <a:t>DLC)sh2008007970</a:t>
            </a:r>
          </a:p>
          <a:p>
            <a:pPr marL="0" indent="0">
              <a:buNone/>
            </a:pPr>
            <a:endParaRPr lang="en-US" sz="2000" dirty="0">
              <a:solidFill>
                <a:srgbClr val="FF0000"/>
              </a:solidFill>
              <a:latin typeface="Arial" panose="020B0604020202020204" pitchFamily="34" charset="0"/>
              <a:cs typeface="Arial" panose="020B0604020202020204" pitchFamily="34" charset="0"/>
            </a:endParaRPr>
          </a:p>
          <a:p>
            <a:pPr marL="0" indent="0">
              <a:buNone/>
            </a:pPr>
            <a:r>
              <a:rPr lang="en-US" sz="2000" b="1" u="sng" dirty="0" smtClean="0">
                <a:latin typeface="Arial" panose="020B0604020202020204" pitchFamily="34" charset="0"/>
                <a:cs typeface="Arial" panose="020B0604020202020204" pitchFamily="34" charset="0"/>
              </a:rPr>
              <a:t>LCSH</a:t>
            </a:r>
          </a:p>
          <a:p>
            <a:pPr marL="0" indent="0">
              <a:buNone/>
            </a:pPr>
            <a:r>
              <a:rPr lang="en-US" sz="1800" b="1" dirty="0" smtClean="0">
                <a:latin typeface="Arial" panose="020B0604020202020204" pitchFamily="34" charset="0"/>
                <a:cs typeface="Arial" panose="020B0604020202020204" pitchFamily="34" charset="0"/>
              </a:rPr>
              <a:t>010:  :‡a </a:t>
            </a:r>
            <a:r>
              <a:rPr lang="en-US" sz="1800" b="1" dirty="0" smtClean="0">
                <a:solidFill>
                  <a:srgbClr val="FF0000"/>
                </a:solidFill>
                <a:latin typeface="Arial" panose="020B0604020202020204" pitchFamily="34" charset="0"/>
                <a:cs typeface="Arial" panose="020B0604020202020204" pitchFamily="34" charset="0"/>
              </a:rPr>
              <a:t>sh2008007970</a:t>
            </a:r>
          </a:p>
          <a:p>
            <a:pPr marL="0" indent="0">
              <a:buNone/>
            </a:pPr>
            <a:r>
              <a:rPr lang="en-US" sz="1800" b="1" dirty="0" smtClean="0">
                <a:latin typeface="Arial" panose="020B0604020202020204" pitchFamily="34" charset="0"/>
                <a:cs typeface="Arial" panose="020B0604020202020204" pitchFamily="34" charset="0"/>
              </a:rPr>
              <a:t>150:  :</a:t>
            </a:r>
            <a:r>
              <a:rPr lang="en-US" sz="1800" b="1" dirty="0">
                <a:latin typeface="Arial" panose="020B0604020202020204" pitchFamily="34" charset="0"/>
                <a:cs typeface="Arial" panose="020B0604020202020204" pitchFamily="34" charset="0"/>
              </a:rPr>
              <a:t>‡a </a:t>
            </a:r>
            <a:r>
              <a:rPr lang="en-US" sz="1800" b="1" dirty="0" smtClean="0">
                <a:latin typeface="Arial" panose="020B0604020202020204" pitchFamily="34" charset="0"/>
                <a:cs typeface="Arial" panose="020B0604020202020204" pitchFamily="34" charset="0"/>
              </a:rPr>
              <a:t>College students ‡x Alcohol use</a:t>
            </a:r>
          </a:p>
          <a:p>
            <a:pPr marL="0" indent="0">
              <a:buNone/>
            </a:pPr>
            <a:r>
              <a:rPr lang="en-US" sz="1800" b="1" dirty="0" smtClean="0">
                <a:latin typeface="Arial" panose="020B0604020202020204" pitchFamily="34" charset="0"/>
                <a:cs typeface="Arial" panose="020B0604020202020204" pitchFamily="34" charset="0"/>
              </a:rPr>
              <a:t>750: 2:</a:t>
            </a:r>
            <a:r>
              <a:rPr lang="en-US" sz="1800" b="1" dirty="0">
                <a:latin typeface="Arial" panose="020B0604020202020204" pitchFamily="34" charset="0"/>
                <a:cs typeface="Arial" panose="020B0604020202020204" pitchFamily="34" charset="0"/>
              </a:rPr>
              <a:t>‡a </a:t>
            </a:r>
            <a:r>
              <a:rPr lang="en-US" sz="1800" b="1" dirty="0" smtClean="0">
                <a:latin typeface="Arial" panose="020B0604020202020204" pitchFamily="34" charset="0"/>
                <a:cs typeface="Arial" panose="020B0604020202020204" pitchFamily="34" charset="0"/>
              </a:rPr>
              <a:t>Alcohol Drinking in College ‡0 </a:t>
            </a:r>
            <a:r>
              <a:rPr lang="en-US" sz="1800" b="1" dirty="0">
                <a:solidFill>
                  <a:srgbClr val="00B050"/>
                </a:solidFill>
                <a:latin typeface="Arial" panose="020B0604020202020204" pitchFamily="34" charset="0"/>
                <a:cs typeface="Arial" panose="020B0604020202020204" pitchFamily="34" charset="0"/>
              </a:rPr>
              <a:t>(DNLM)D000067292</a:t>
            </a: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Mapping Data Recorded in MARC Authority Records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22190090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163783"/>
            <a:ext cx="8523743" cy="3339488"/>
          </a:xfrm>
        </p:spPr>
        <p:txBody>
          <a:bodyPr/>
          <a:lstStyle/>
          <a:p>
            <a:pPr marL="0" indent="0">
              <a:buNone/>
            </a:pPr>
            <a:r>
              <a:rPr lang="en-US" sz="2000" b="1" u="sng" dirty="0" err="1" smtClean="0">
                <a:latin typeface="Arial" panose="020B0604020202020204" pitchFamily="34" charset="0"/>
                <a:cs typeface="Arial" panose="020B0604020202020204" pitchFamily="34" charset="0"/>
              </a:rPr>
              <a:t>MeSH</a:t>
            </a:r>
            <a:endParaRPr lang="en-US" sz="2000" b="1" u="sng" dirty="0" smtClean="0">
              <a:latin typeface="Arial" panose="020B0604020202020204" pitchFamily="34" charset="0"/>
              <a:cs typeface="Arial" panose="020B0604020202020204" pitchFamily="34" charset="0"/>
            </a:endParaRPr>
          </a:p>
          <a:p>
            <a:pPr marL="0" indent="0">
              <a:buNone/>
            </a:pPr>
            <a:r>
              <a:rPr lang="en-US" sz="1600" b="1" dirty="0" smtClean="0">
                <a:latin typeface="Arial" panose="020B0604020202020204" pitchFamily="34" charset="0"/>
                <a:cs typeface="Arial" panose="020B0604020202020204" pitchFamily="34" charset="0"/>
              </a:rPr>
              <a:t>035:  :‡a </a:t>
            </a:r>
            <a:r>
              <a:rPr lang="en-US" sz="1600" b="1" dirty="0" smtClean="0">
                <a:solidFill>
                  <a:srgbClr val="00B050"/>
                </a:solidFill>
                <a:latin typeface="Arial" panose="020B0604020202020204" pitchFamily="34" charset="0"/>
                <a:cs typeface="Arial" panose="020B0604020202020204" pitchFamily="34" charset="0"/>
              </a:rPr>
              <a:t>(DNLM)D007674</a:t>
            </a:r>
          </a:p>
          <a:p>
            <a:pPr marL="0" indent="0">
              <a:buNone/>
            </a:pPr>
            <a:r>
              <a:rPr lang="en-US" sz="1600" b="1" dirty="0" smtClean="0">
                <a:latin typeface="Arial" panose="020B0604020202020204" pitchFamily="34" charset="0"/>
                <a:cs typeface="Arial" panose="020B0604020202020204" pitchFamily="34" charset="0"/>
              </a:rPr>
              <a:t>150:  :</a:t>
            </a:r>
            <a:r>
              <a:rPr lang="en-US" sz="1600" b="1" dirty="0">
                <a:latin typeface="Arial" panose="020B0604020202020204" pitchFamily="34" charset="0"/>
                <a:cs typeface="Arial" panose="020B0604020202020204" pitchFamily="34" charset="0"/>
              </a:rPr>
              <a:t>‡</a:t>
            </a:r>
            <a:r>
              <a:rPr lang="en-US" sz="1600" b="1" dirty="0" smtClean="0">
                <a:latin typeface="Arial" panose="020B0604020202020204" pitchFamily="34" charset="0"/>
                <a:cs typeface="Arial" panose="020B0604020202020204" pitchFamily="34" charset="0"/>
              </a:rPr>
              <a:t>a Kidney Diseases</a:t>
            </a:r>
          </a:p>
          <a:p>
            <a:pPr marL="0" indent="0">
              <a:buNone/>
            </a:pPr>
            <a:r>
              <a:rPr lang="en-US" sz="1600" b="1" dirty="0" smtClean="0">
                <a:latin typeface="Arial" panose="020B0604020202020204" pitchFamily="34" charset="0"/>
                <a:cs typeface="Arial" panose="020B0604020202020204" pitchFamily="34" charset="0"/>
              </a:rPr>
              <a:t>750: 0:‡a Kidneys ‡x Diseases ‡0 </a:t>
            </a:r>
            <a:r>
              <a:rPr lang="en-US" sz="1600" b="1" dirty="0" smtClean="0">
                <a:solidFill>
                  <a:srgbClr val="FF0000"/>
                </a:solidFill>
                <a:latin typeface="Arial" panose="020B0604020202020204" pitchFamily="34" charset="0"/>
                <a:cs typeface="Arial" panose="020B0604020202020204" pitchFamily="34" charset="0"/>
              </a:rPr>
              <a:t>http://id.loc.gov/authorities/subjects/sh85072261</a:t>
            </a:r>
            <a:endParaRPr lang="en-US" sz="1600" b="1" dirty="0" smtClean="0">
              <a:solidFill>
                <a:srgbClr val="FF0000"/>
              </a:solidFill>
            </a:endParaRPr>
          </a:p>
          <a:p>
            <a:pPr marL="0" indent="0">
              <a:buNone/>
            </a:pPr>
            <a:endParaRPr lang="en-US" sz="2000" dirty="0">
              <a:solidFill>
                <a:srgbClr val="FF0000"/>
              </a:solidFill>
              <a:latin typeface="Arial" panose="020B0604020202020204" pitchFamily="34" charset="0"/>
              <a:cs typeface="Arial" panose="020B0604020202020204" pitchFamily="34" charset="0"/>
            </a:endParaRPr>
          </a:p>
          <a:p>
            <a:pPr marL="0" indent="0">
              <a:buNone/>
            </a:pPr>
            <a:r>
              <a:rPr lang="en-US" sz="2000" b="1" u="sng" dirty="0" smtClean="0">
                <a:latin typeface="Arial" panose="020B0604020202020204" pitchFamily="34" charset="0"/>
                <a:cs typeface="Arial" panose="020B0604020202020204" pitchFamily="34" charset="0"/>
              </a:rPr>
              <a:t>LCSH</a:t>
            </a:r>
          </a:p>
          <a:p>
            <a:pPr marL="0" indent="0">
              <a:buNone/>
            </a:pPr>
            <a:r>
              <a:rPr lang="en-US" sz="1600" b="1" dirty="0" smtClean="0">
                <a:latin typeface="Arial" panose="020B0604020202020204" pitchFamily="34" charset="0"/>
                <a:cs typeface="Arial" panose="020B0604020202020204" pitchFamily="34" charset="0"/>
              </a:rPr>
              <a:t>010:  :‡a </a:t>
            </a:r>
            <a:r>
              <a:rPr lang="en-US" sz="1600" b="1" dirty="0" smtClean="0">
                <a:solidFill>
                  <a:srgbClr val="FF0000"/>
                </a:solidFill>
                <a:latin typeface="Arial" panose="020B0604020202020204" pitchFamily="34" charset="0"/>
                <a:cs typeface="Arial" panose="020B0604020202020204" pitchFamily="34" charset="0"/>
              </a:rPr>
              <a:t>sh85072261</a:t>
            </a:r>
          </a:p>
          <a:p>
            <a:pPr marL="0" indent="0">
              <a:buNone/>
            </a:pPr>
            <a:r>
              <a:rPr lang="en-US" sz="1600" b="1" dirty="0" smtClean="0">
                <a:latin typeface="Arial" panose="020B0604020202020204" pitchFamily="34" charset="0"/>
                <a:cs typeface="Arial" panose="020B0604020202020204" pitchFamily="34" charset="0"/>
              </a:rPr>
              <a:t>150:  :</a:t>
            </a:r>
            <a:r>
              <a:rPr lang="en-US" sz="1600" b="1" dirty="0">
                <a:latin typeface="Arial" panose="020B0604020202020204" pitchFamily="34" charset="0"/>
                <a:cs typeface="Arial" panose="020B0604020202020204" pitchFamily="34" charset="0"/>
              </a:rPr>
              <a:t>‡a </a:t>
            </a:r>
            <a:r>
              <a:rPr lang="en-US" sz="1600" b="1" dirty="0" smtClean="0">
                <a:latin typeface="Arial" panose="020B0604020202020204" pitchFamily="34" charset="0"/>
                <a:cs typeface="Arial" panose="020B0604020202020204" pitchFamily="34" charset="0"/>
              </a:rPr>
              <a:t>Kidneys ‡x Diseases</a:t>
            </a:r>
          </a:p>
          <a:p>
            <a:pPr marL="0" indent="0">
              <a:buNone/>
            </a:pPr>
            <a:r>
              <a:rPr lang="en-US" sz="1600" b="1" dirty="0" smtClean="0">
                <a:latin typeface="Arial" panose="020B0604020202020204" pitchFamily="34" charset="0"/>
                <a:cs typeface="Arial" panose="020B0604020202020204" pitchFamily="34" charset="0"/>
              </a:rPr>
              <a:t>750: 2:</a:t>
            </a:r>
            <a:r>
              <a:rPr lang="en-US" sz="1600" b="1" dirty="0">
                <a:latin typeface="Arial" panose="020B0604020202020204" pitchFamily="34" charset="0"/>
                <a:cs typeface="Arial" panose="020B0604020202020204" pitchFamily="34" charset="0"/>
              </a:rPr>
              <a:t>‡a </a:t>
            </a:r>
            <a:r>
              <a:rPr lang="en-US" sz="1600" b="1" dirty="0" smtClean="0">
                <a:latin typeface="Arial" panose="020B0604020202020204" pitchFamily="34" charset="0"/>
                <a:cs typeface="Arial" panose="020B0604020202020204" pitchFamily="34" charset="0"/>
              </a:rPr>
              <a:t>Kidney Diseases ‡0 </a:t>
            </a:r>
            <a:r>
              <a:rPr lang="en-US" sz="1600" b="1" dirty="0" smtClean="0">
                <a:solidFill>
                  <a:srgbClr val="00B050"/>
                </a:solidFill>
                <a:latin typeface="Arial" panose="020B0604020202020204" pitchFamily="34" charset="0"/>
                <a:cs typeface="Arial" panose="020B0604020202020204" pitchFamily="34" charset="0"/>
              </a:rPr>
              <a:t>http://id.nlm.nih.gov/mesh/D007674</a:t>
            </a:r>
            <a:endParaRPr lang="en-US" sz="1600" b="1" dirty="0">
              <a:solidFill>
                <a:srgbClr val="00B050"/>
              </a:solidFill>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Mapping Data Recorded in MARC Authority Records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26</a:t>
            </a:fld>
            <a:endParaRPr lang="en-US" dirty="0"/>
          </a:p>
        </p:txBody>
      </p:sp>
    </p:spTree>
    <p:extLst>
      <p:ext uri="{BB962C8B-B14F-4D97-AF65-F5344CB8AC3E}">
        <p14:creationId xmlns:p14="http://schemas.microsoft.com/office/powerpoint/2010/main" val="3214550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163782"/>
            <a:ext cx="8523743" cy="3536105"/>
          </a:xfrm>
        </p:spPr>
        <p:txBody>
          <a:bodyPr/>
          <a:lstStyle/>
          <a:p>
            <a:pPr marL="0" indent="0">
              <a:buNone/>
            </a:pPr>
            <a:r>
              <a:rPr lang="en-US" sz="1200" b="1" dirty="0" smtClean="0">
                <a:latin typeface="Arial" panose="020B0604020202020204" pitchFamily="34" charset="0"/>
                <a:cs typeface="Arial" panose="020B0604020202020204" pitchFamily="34" charset="0"/>
              </a:rPr>
              <a:t>035:  :‡a </a:t>
            </a:r>
            <a:r>
              <a:rPr lang="en-US" sz="1200" b="1" dirty="0" smtClean="0">
                <a:solidFill>
                  <a:srgbClr val="00B050"/>
                </a:solidFill>
                <a:latin typeface="Arial" panose="020B0604020202020204" pitchFamily="34" charset="0"/>
                <a:cs typeface="Arial" panose="020B0604020202020204" pitchFamily="34" charset="0"/>
              </a:rPr>
              <a:t>(DNLM)D003753</a:t>
            </a:r>
          </a:p>
          <a:p>
            <a:pPr marL="0" indent="0">
              <a:buNone/>
            </a:pPr>
            <a:r>
              <a:rPr lang="en-US" sz="1200" b="1" dirty="0" smtClean="0">
                <a:latin typeface="Arial" panose="020B0604020202020204" pitchFamily="34" charset="0"/>
                <a:cs typeface="Arial" panose="020B0604020202020204" pitchFamily="34" charset="0"/>
              </a:rPr>
              <a:t>072:  :‡a E5. ‡x 318.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980.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438.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300</a:t>
            </a:r>
          </a:p>
          <a:p>
            <a:pPr marL="0" indent="0">
              <a:buNone/>
            </a:pPr>
            <a:r>
              <a:rPr lang="en-US" sz="1200" b="1" dirty="0" smtClean="0">
                <a:latin typeface="Arial" panose="020B0604020202020204" pitchFamily="34" charset="0"/>
                <a:cs typeface="Arial" panose="020B0604020202020204" pitchFamily="34" charset="0"/>
              </a:rPr>
              <a:t>072:  :‡a E6.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208</a:t>
            </a:r>
          </a:p>
          <a:p>
            <a:pPr marL="0" indent="0">
              <a:buNone/>
            </a:pPr>
            <a:r>
              <a:rPr lang="en-US" sz="1200" b="1" dirty="0">
                <a:latin typeface="Arial" panose="020B0604020202020204" pitchFamily="34" charset="0"/>
                <a:cs typeface="Arial" panose="020B0604020202020204" pitchFamily="34" charset="0"/>
              </a:rPr>
              <a:t>072:  </a:t>
            </a:r>
            <a:r>
              <a:rPr lang="en-US" sz="1200" b="1" dirty="0" smtClean="0">
                <a:latin typeface="Arial" panose="020B0604020202020204" pitchFamily="34" charset="0"/>
                <a:cs typeface="Arial" panose="020B0604020202020204" pitchFamily="34" charset="0"/>
              </a:rPr>
              <a:t>:‡a N5.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715.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360.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800.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438.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300</a:t>
            </a:r>
          </a:p>
          <a:p>
            <a:pPr marL="0" indent="0">
              <a:buNone/>
            </a:pPr>
            <a:r>
              <a:rPr lang="en-US" sz="1200" b="1" dirty="0">
                <a:latin typeface="Arial" panose="020B0604020202020204" pitchFamily="34" charset="0"/>
                <a:cs typeface="Arial" panose="020B0604020202020204" pitchFamily="34" charset="0"/>
              </a:rPr>
              <a:t>072:  </a:t>
            </a:r>
            <a:r>
              <a:rPr lang="en-US" sz="1200" b="1" dirty="0" smtClean="0">
                <a:latin typeface="Arial" panose="020B0604020202020204" pitchFamily="34" charset="0"/>
                <a:cs typeface="Arial" panose="020B0604020202020204" pitchFamily="34" charset="0"/>
              </a:rPr>
              <a:t>:‡a N6.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850.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520.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980.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438.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300</a:t>
            </a:r>
          </a:p>
          <a:p>
            <a:pPr marL="0" indent="0">
              <a:buNone/>
            </a:pPr>
            <a:r>
              <a:rPr lang="en-US" sz="1200" b="1" dirty="0">
                <a:latin typeface="Arial" panose="020B0604020202020204" pitchFamily="34" charset="0"/>
                <a:cs typeface="Arial" panose="020B0604020202020204" pitchFamily="34" charset="0"/>
              </a:rPr>
              <a:t>072:  </a:t>
            </a:r>
            <a:r>
              <a:rPr lang="en-US" sz="1200" b="1" dirty="0" smtClean="0">
                <a:latin typeface="Arial" panose="020B0604020202020204" pitchFamily="34" charset="0"/>
                <a:cs typeface="Arial" panose="020B0604020202020204" pitchFamily="34" charset="0"/>
              </a:rPr>
              <a:t>:‡a N6.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x890.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x 160</a:t>
            </a:r>
          </a:p>
          <a:p>
            <a:pPr marL="0" indent="0">
              <a:buNone/>
            </a:pPr>
            <a:r>
              <a:rPr lang="en-US" sz="1200" b="1" dirty="0" smtClean="0">
                <a:latin typeface="Arial" panose="020B0604020202020204" pitchFamily="34" charset="0"/>
                <a:cs typeface="Arial" panose="020B0604020202020204" pitchFamily="34" charset="0"/>
              </a:rPr>
              <a:t>150: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a Dental Health Surveys</a:t>
            </a:r>
          </a:p>
          <a:p>
            <a:pPr marL="0" indent="0">
              <a:buNone/>
            </a:pPr>
            <a:r>
              <a:rPr lang="en-US" sz="1200" b="1" dirty="0" smtClean="0">
                <a:latin typeface="Arial" panose="020B0604020202020204" pitchFamily="34" charset="0"/>
                <a:cs typeface="Arial" panose="020B0604020202020204" pitchFamily="34" charset="0"/>
              </a:rPr>
              <a:t>550:  :‡</a:t>
            </a:r>
            <a:r>
              <a:rPr lang="en-US" sz="1200" b="1" dirty="0">
                <a:latin typeface="Arial" panose="020B0604020202020204" pitchFamily="34" charset="0"/>
                <a:cs typeface="Arial" panose="020B0604020202020204" pitchFamily="34" charset="0"/>
              </a:rPr>
              <a:t>w g ‡a </a:t>
            </a:r>
            <a:r>
              <a:rPr lang="en-US" sz="1200" b="1" dirty="0" smtClean="0">
                <a:latin typeface="Arial" panose="020B0604020202020204" pitchFamily="34" charset="0"/>
                <a:cs typeface="Arial" panose="020B0604020202020204" pitchFamily="34" charset="0"/>
              </a:rPr>
              <a:t>Dentistry</a:t>
            </a:r>
          </a:p>
          <a:p>
            <a:pPr marL="0" indent="0">
              <a:buNone/>
            </a:pPr>
            <a:r>
              <a:rPr lang="en-US" sz="1200" b="1" dirty="0">
                <a:latin typeface="Arial" panose="020B0604020202020204" pitchFamily="34" charset="0"/>
                <a:cs typeface="Arial" panose="020B0604020202020204" pitchFamily="34" charset="0"/>
              </a:rPr>
              <a:t>550:  :‡w g ‡a Health </a:t>
            </a:r>
            <a:r>
              <a:rPr lang="en-US" sz="1200" b="1" dirty="0" smtClean="0">
                <a:latin typeface="Arial" panose="020B0604020202020204" pitchFamily="34" charset="0"/>
                <a:cs typeface="Arial" panose="020B0604020202020204" pitchFamily="34" charset="0"/>
              </a:rPr>
              <a:t>Surveys</a:t>
            </a:r>
          </a:p>
          <a:p>
            <a:pPr marL="0" indent="0">
              <a:buNone/>
            </a:pPr>
            <a:r>
              <a:rPr lang="en-US" sz="1200" b="1" dirty="0" smtClean="0">
                <a:latin typeface="Arial" panose="020B0604020202020204" pitchFamily="34" charset="0"/>
                <a:cs typeface="Arial" panose="020B0604020202020204" pitchFamily="34" charset="0"/>
              </a:rPr>
              <a:t>550:  :</a:t>
            </a:r>
            <a:r>
              <a:rPr lang="en-US" sz="1200" b="1" dirty="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w g ‡a Public Health Dentistry</a:t>
            </a:r>
            <a:endParaRPr lang="en-US" sz="1200" b="1" dirty="0">
              <a:latin typeface="Arial" panose="020B0604020202020204" pitchFamily="34" charset="0"/>
              <a:cs typeface="Arial" panose="020B0604020202020204" pitchFamily="34" charset="0"/>
            </a:endParaRPr>
          </a:p>
          <a:p>
            <a:pPr marL="0" indent="0">
              <a:buNone/>
            </a:pPr>
            <a:r>
              <a:rPr lang="en-US" sz="1200" b="1" dirty="0" smtClean="0">
                <a:latin typeface="Arial" panose="020B0604020202020204" pitchFamily="34" charset="0"/>
                <a:cs typeface="Arial" panose="020B0604020202020204" pitchFamily="34" charset="0"/>
              </a:rPr>
              <a:t>550</a:t>
            </a:r>
            <a:r>
              <a:rPr lang="en-US" sz="1200" b="1" dirty="0">
                <a:latin typeface="Arial" panose="020B0604020202020204" pitchFamily="34" charset="0"/>
                <a:cs typeface="Arial" panose="020B0604020202020204" pitchFamily="34" charset="0"/>
              </a:rPr>
              <a:t>:  :‡w h ‡a Dental Plaque Index</a:t>
            </a:r>
          </a:p>
          <a:p>
            <a:pPr marL="0" indent="0">
              <a:buNone/>
            </a:pPr>
            <a:r>
              <a:rPr lang="en-US" sz="1200" b="1" dirty="0">
                <a:latin typeface="Arial" panose="020B0604020202020204" pitchFamily="34" charset="0"/>
                <a:cs typeface="Arial" panose="020B0604020202020204" pitchFamily="34" charset="0"/>
              </a:rPr>
              <a:t>550:  :‡w h ‡a </a:t>
            </a:r>
            <a:r>
              <a:rPr lang="en-US" sz="1200" b="1" dirty="0" smtClean="0">
                <a:latin typeface="Arial" panose="020B0604020202020204" pitchFamily="34" charset="0"/>
                <a:cs typeface="Arial" panose="020B0604020202020204" pitchFamily="34" charset="0"/>
              </a:rPr>
              <a:t>DMF </a:t>
            </a:r>
            <a:r>
              <a:rPr lang="en-US" sz="1200" b="1" dirty="0">
                <a:latin typeface="Arial" panose="020B0604020202020204" pitchFamily="34" charset="0"/>
                <a:cs typeface="Arial" panose="020B0604020202020204" pitchFamily="34" charset="0"/>
              </a:rPr>
              <a:t>Index</a:t>
            </a:r>
          </a:p>
          <a:p>
            <a:pPr marL="0" indent="0">
              <a:buNone/>
            </a:pPr>
            <a:r>
              <a:rPr lang="en-US" sz="1200" b="1" dirty="0">
                <a:latin typeface="Arial" panose="020B0604020202020204" pitchFamily="34" charset="0"/>
                <a:cs typeface="Arial" panose="020B0604020202020204" pitchFamily="34" charset="0"/>
              </a:rPr>
              <a:t>550:  :‡w h ‡a </a:t>
            </a:r>
            <a:r>
              <a:rPr lang="en-US" sz="1200" b="1" dirty="0" smtClean="0">
                <a:latin typeface="Arial" panose="020B0604020202020204" pitchFamily="34" charset="0"/>
                <a:cs typeface="Arial" panose="020B0604020202020204" pitchFamily="34" charset="0"/>
              </a:rPr>
              <a:t>Index of Orthodontic Treatment Need</a:t>
            </a:r>
            <a:endParaRPr lang="en-US" sz="1200" b="1" dirty="0">
              <a:latin typeface="Arial" panose="020B0604020202020204" pitchFamily="34" charset="0"/>
              <a:cs typeface="Arial" panose="020B0604020202020204" pitchFamily="34" charset="0"/>
            </a:endParaRPr>
          </a:p>
          <a:p>
            <a:pPr marL="0" indent="0">
              <a:buNone/>
            </a:pPr>
            <a:r>
              <a:rPr lang="en-US" sz="1200" b="1" dirty="0">
                <a:latin typeface="Arial" panose="020B0604020202020204" pitchFamily="34" charset="0"/>
                <a:cs typeface="Arial" panose="020B0604020202020204" pitchFamily="34" charset="0"/>
              </a:rPr>
              <a:t>550:  :‡w h ‡a </a:t>
            </a:r>
            <a:r>
              <a:rPr lang="en-US" sz="1200" b="1" dirty="0" smtClean="0">
                <a:latin typeface="Arial" panose="020B0604020202020204" pitchFamily="34" charset="0"/>
                <a:cs typeface="Arial" panose="020B0604020202020204" pitchFamily="34" charset="0"/>
              </a:rPr>
              <a:t>Oral Hygiene </a:t>
            </a:r>
            <a:r>
              <a:rPr lang="en-US" sz="1200" b="1" dirty="0">
                <a:latin typeface="Arial" panose="020B0604020202020204" pitchFamily="34" charset="0"/>
                <a:cs typeface="Arial" panose="020B0604020202020204" pitchFamily="34" charset="0"/>
              </a:rPr>
              <a:t>Index</a:t>
            </a:r>
          </a:p>
          <a:p>
            <a:pPr marL="0" indent="0">
              <a:buNone/>
            </a:pPr>
            <a:r>
              <a:rPr lang="en-US" sz="1200" b="1" dirty="0">
                <a:latin typeface="Arial" panose="020B0604020202020204" pitchFamily="34" charset="0"/>
                <a:cs typeface="Arial" panose="020B0604020202020204" pitchFamily="34" charset="0"/>
              </a:rPr>
              <a:t>550:  :‡w h ‡a </a:t>
            </a:r>
            <a:r>
              <a:rPr lang="en-US" sz="1200" b="1" dirty="0" smtClean="0">
                <a:latin typeface="Arial" panose="020B0604020202020204" pitchFamily="34" charset="0"/>
                <a:cs typeface="Arial" panose="020B0604020202020204" pitchFamily="34" charset="0"/>
              </a:rPr>
              <a:t>Periodontal </a:t>
            </a:r>
            <a:r>
              <a:rPr lang="en-US" sz="1200" b="1" dirty="0">
                <a:latin typeface="Arial" panose="020B0604020202020204" pitchFamily="34" charset="0"/>
                <a:cs typeface="Arial" panose="020B0604020202020204" pitchFamily="34" charset="0"/>
              </a:rPr>
              <a:t>Index</a:t>
            </a:r>
          </a:p>
          <a:p>
            <a:pPr marL="0" indent="0">
              <a:buNone/>
            </a:pPr>
            <a:r>
              <a:rPr lang="en-US" sz="1200" b="1" dirty="0" smtClean="0">
                <a:latin typeface="Arial" panose="020B0604020202020204" pitchFamily="34" charset="0"/>
                <a:cs typeface="Arial" panose="020B0604020202020204" pitchFamily="34" charset="0"/>
              </a:rPr>
              <a:t>750: 0:‡a Dental surveys ‡0 </a:t>
            </a:r>
            <a:r>
              <a:rPr lang="en-US" sz="1200" b="1" dirty="0" smtClean="0">
                <a:solidFill>
                  <a:srgbClr val="FF0000"/>
                </a:solidFill>
                <a:latin typeface="Arial" panose="020B0604020202020204" pitchFamily="34" charset="0"/>
                <a:cs typeface="Arial" panose="020B0604020202020204" pitchFamily="34" charset="0"/>
              </a:rPr>
              <a:t>(DLC)</a:t>
            </a:r>
            <a:r>
              <a:rPr lang="en-US" sz="1200" b="1" dirty="0" err="1" smtClean="0">
                <a:solidFill>
                  <a:srgbClr val="FF0000"/>
                </a:solidFill>
                <a:latin typeface="Arial" panose="020B0604020202020204" pitchFamily="34" charset="0"/>
                <a:cs typeface="Arial" panose="020B0604020202020204" pitchFamily="34" charset="0"/>
              </a:rPr>
              <a:t>sh</a:t>
            </a:r>
            <a:r>
              <a:rPr lang="en-US" sz="1200" b="1" dirty="0" smtClean="0">
                <a:solidFill>
                  <a:srgbClr val="FF0000"/>
                </a:solidFill>
                <a:latin typeface="Arial" panose="020B0604020202020204" pitchFamily="34" charset="0"/>
                <a:cs typeface="Arial" panose="020B0604020202020204" pitchFamily="34" charset="0"/>
              </a:rPr>
              <a:t> 85036936</a:t>
            </a:r>
            <a:endParaRPr lang="en-US" sz="1200" b="1" dirty="0" smtClean="0">
              <a:solidFill>
                <a:srgbClr val="FF0000"/>
              </a:solidFill>
            </a:endParaRPr>
          </a:p>
          <a:p>
            <a:pPr marL="0" indent="0">
              <a:buNone/>
            </a:pPr>
            <a:endParaRPr lang="en-US" sz="2000" dirty="0">
              <a:solidFill>
                <a:srgbClr val="FF0000"/>
              </a:solidFill>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err="1" smtClean="0">
                <a:solidFill>
                  <a:srgbClr val="7030A0"/>
                </a:solidFill>
              </a:rPr>
              <a:t>MeSH</a:t>
            </a:r>
            <a:r>
              <a:rPr lang="en-US" dirty="0" smtClean="0">
                <a:solidFill>
                  <a:srgbClr val="7030A0"/>
                </a:solidFill>
              </a:rPr>
              <a:t> Authority Record with Explicit Broader and Narrower Terms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27</a:t>
            </a:fld>
            <a:endParaRPr lang="en-US" dirty="0"/>
          </a:p>
        </p:txBody>
      </p:sp>
    </p:spTree>
    <p:extLst>
      <p:ext uri="{BB962C8B-B14F-4D97-AF65-F5344CB8AC3E}">
        <p14:creationId xmlns:p14="http://schemas.microsoft.com/office/powerpoint/2010/main" val="479723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406769"/>
            <a:ext cx="8523743" cy="3096502"/>
          </a:xfrm>
        </p:spPr>
        <p:txBody>
          <a:bodyPr/>
          <a:lstStyle/>
          <a:p>
            <a:pPr marL="0" indent="0">
              <a:buNone/>
            </a:pP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010:  :‡a </a:t>
            </a:r>
            <a:r>
              <a:rPr lang="en-US" sz="2000" b="1" dirty="0" smtClean="0">
                <a:solidFill>
                  <a:srgbClr val="FF0000"/>
                </a:solidFill>
                <a:latin typeface="Arial" panose="020B0604020202020204" pitchFamily="34" charset="0"/>
                <a:cs typeface="Arial" panose="020B0604020202020204" pitchFamily="34" charset="0"/>
              </a:rPr>
              <a:t>(DLC)</a:t>
            </a:r>
            <a:r>
              <a:rPr lang="en-US" sz="2000" b="1" dirty="0" err="1" smtClean="0">
                <a:solidFill>
                  <a:srgbClr val="FF0000"/>
                </a:solidFill>
                <a:latin typeface="Arial" panose="020B0604020202020204" pitchFamily="34" charset="0"/>
                <a:cs typeface="Arial" panose="020B0604020202020204" pitchFamily="34" charset="0"/>
              </a:rPr>
              <a:t>sh</a:t>
            </a:r>
            <a:r>
              <a:rPr lang="en-US" sz="2000" b="1" dirty="0" smtClean="0">
                <a:solidFill>
                  <a:srgbClr val="FF0000"/>
                </a:solidFill>
                <a:latin typeface="Arial" panose="020B0604020202020204" pitchFamily="34" charset="0"/>
                <a:cs typeface="Arial" panose="020B0604020202020204" pitchFamily="34" charset="0"/>
              </a:rPr>
              <a:t> 85036936</a:t>
            </a:r>
          </a:p>
          <a:p>
            <a:pPr marL="0" indent="0">
              <a:buNone/>
            </a:pPr>
            <a:r>
              <a:rPr lang="en-US" sz="2000" b="1" dirty="0" smtClean="0">
                <a:latin typeface="Arial" panose="020B0604020202020204" pitchFamily="34" charset="0"/>
                <a:cs typeface="Arial" panose="020B0604020202020204" pitchFamily="34" charset="0"/>
              </a:rPr>
              <a:t>150: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Dental surveys</a:t>
            </a:r>
          </a:p>
          <a:p>
            <a:pPr marL="0" indent="0">
              <a:buNone/>
            </a:pPr>
            <a:r>
              <a:rPr lang="en-US" sz="2000" b="1" dirty="0" smtClean="0">
                <a:latin typeface="Arial" panose="020B0604020202020204" pitchFamily="34" charset="0"/>
                <a:cs typeface="Arial" panose="020B0604020202020204" pitchFamily="34" charset="0"/>
              </a:rPr>
              <a:t>750: 2:‡a Dental Health Surveys ‡0 </a:t>
            </a:r>
            <a:r>
              <a:rPr lang="en-US" sz="2000" b="1" dirty="0" smtClean="0">
                <a:solidFill>
                  <a:srgbClr val="00B050"/>
                </a:solidFill>
                <a:latin typeface="Arial" panose="020B0604020202020204" pitchFamily="34" charset="0"/>
                <a:cs typeface="Arial" panose="020B0604020202020204" pitchFamily="34" charset="0"/>
              </a:rPr>
              <a:t>(DNLM)D003753</a:t>
            </a:r>
            <a:endParaRPr lang="en-US" sz="2000" b="1" dirty="0">
              <a:solidFill>
                <a:srgbClr val="00B050"/>
              </a:solidFill>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Mapping Data Recorded in MARC Authority Records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28</a:t>
            </a:fld>
            <a:endParaRPr lang="en-US" dirty="0"/>
          </a:p>
        </p:txBody>
      </p:sp>
    </p:spTree>
    <p:extLst>
      <p:ext uri="{BB962C8B-B14F-4D97-AF65-F5344CB8AC3E}">
        <p14:creationId xmlns:p14="http://schemas.microsoft.com/office/powerpoint/2010/main" val="3709795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099838"/>
            <a:ext cx="8523743" cy="3516923"/>
          </a:xfrm>
        </p:spPr>
        <p:txBody>
          <a:bodyPr/>
          <a:lstStyle/>
          <a:p>
            <a:pPr marL="0" indent="0">
              <a:buNone/>
            </a:pPr>
            <a:r>
              <a:rPr lang="en-US" sz="2000" b="1" u="sng" dirty="0" err="1" smtClean="0">
                <a:latin typeface="Arial" panose="020B0604020202020204" pitchFamily="34" charset="0"/>
                <a:cs typeface="Arial" panose="020B0604020202020204" pitchFamily="34" charset="0"/>
              </a:rPr>
              <a:t>MeSH</a:t>
            </a:r>
            <a:endParaRPr lang="en-US" sz="2000" b="1" u="sng" dirty="0" smtClean="0">
              <a:latin typeface="Arial" panose="020B0604020202020204" pitchFamily="34" charset="0"/>
              <a:cs typeface="Arial" panose="020B0604020202020204" pitchFamily="34" charset="0"/>
            </a:endParaRPr>
          </a:p>
          <a:p>
            <a:pPr marL="0" indent="0">
              <a:buNone/>
            </a:pPr>
            <a:r>
              <a:rPr lang="en-US" sz="2000" b="1" dirty="0" smtClean="0">
                <a:latin typeface="Arial" panose="020B0604020202020204" pitchFamily="34" charset="0"/>
                <a:cs typeface="Arial" panose="020B0604020202020204" pitchFamily="34" charset="0"/>
              </a:rPr>
              <a:t>035:  :‡a </a:t>
            </a:r>
            <a:r>
              <a:rPr lang="en-US" sz="2000" b="1" dirty="0" smtClean="0">
                <a:solidFill>
                  <a:srgbClr val="00B050"/>
                </a:solidFill>
                <a:latin typeface="Arial" panose="020B0604020202020204" pitchFamily="34" charset="0"/>
                <a:cs typeface="Arial" panose="020B0604020202020204" pitchFamily="34" charset="0"/>
              </a:rPr>
              <a:t>(DNLM)000067029</a:t>
            </a:r>
          </a:p>
          <a:p>
            <a:pPr marL="0" indent="0">
              <a:buNone/>
            </a:pPr>
            <a:r>
              <a:rPr lang="en-US" sz="2000" b="1" dirty="0" smtClean="0">
                <a:latin typeface="Arial" panose="020B0604020202020204" pitchFamily="34" charset="0"/>
                <a:cs typeface="Arial" panose="020B0604020202020204" pitchFamily="34" charset="0"/>
              </a:rPr>
              <a:t>150: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Body, Physical Appearance</a:t>
            </a:r>
          </a:p>
          <a:p>
            <a:pPr marL="0" indent="0">
              <a:buNone/>
            </a:pPr>
            <a:r>
              <a:rPr lang="en-US" sz="2000" b="1" dirty="0" smtClean="0">
                <a:latin typeface="Arial" panose="020B0604020202020204" pitchFamily="34" charset="0"/>
                <a:cs typeface="Arial" panose="020B0604020202020204" pitchFamily="34" charset="0"/>
              </a:rPr>
              <a:t>750: 0:‡</a:t>
            </a:r>
            <a:r>
              <a:rPr lang="en-US" sz="2000" b="1" dirty="0" err="1" smtClean="0">
                <a:latin typeface="Arial" panose="020B0604020202020204" pitchFamily="34" charset="0"/>
                <a:cs typeface="Arial" panose="020B0604020202020204" pitchFamily="34" charset="0"/>
              </a:rPr>
              <a:t>i</a:t>
            </a:r>
            <a:r>
              <a:rPr lang="en-US" sz="2000" b="1" dirty="0" smtClean="0">
                <a:latin typeface="Arial" panose="020B0604020202020204" pitchFamily="34" charset="0"/>
                <a:cs typeface="Arial" panose="020B0604020202020204" pitchFamily="34" charset="0"/>
              </a:rPr>
              <a:t> Narrower mapping ‡a Physical-appearance-based bias ‡0 </a:t>
            </a:r>
            <a:r>
              <a:rPr lang="en-US" sz="2000" b="1" dirty="0" smtClean="0">
                <a:solidFill>
                  <a:srgbClr val="FF0000"/>
                </a:solidFill>
                <a:latin typeface="Arial" panose="020B0604020202020204" pitchFamily="34" charset="0"/>
                <a:cs typeface="Arial" panose="020B0604020202020204" pitchFamily="34" charset="0"/>
              </a:rPr>
              <a:t>(DLC)sh96011401</a:t>
            </a:r>
            <a:r>
              <a:rPr lang="en-US" sz="2000" b="1" dirty="0" smtClean="0">
                <a:solidFill>
                  <a:srgbClr val="00B050"/>
                </a:solidFill>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‡4 NM</a:t>
            </a:r>
            <a:endParaRPr lang="en-US" sz="2000" b="1" dirty="0">
              <a:solidFill>
                <a:srgbClr val="00B050"/>
              </a:solidFill>
              <a:latin typeface="Arial" panose="020B0604020202020204" pitchFamily="34" charset="0"/>
              <a:cs typeface="Arial" panose="020B0604020202020204" pitchFamily="34" charset="0"/>
            </a:endParaRPr>
          </a:p>
          <a:p>
            <a:pPr marL="0" indent="0">
              <a:buNone/>
            </a:pPr>
            <a:endParaRPr lang="en-US" sz="2000" b="1" dirty="0" smtClean="0">
              <a:latin typeface="Arial" panose="020B0604020202020204" pitchFamily="34" charset="0"/>
              <a:cs typeface="Arial" panose="020B0604020202020204" pitchFamily="34" charset="0"/>
            </a:endParaRPr>
          </a:p>
          <a:p>
            <a:pPr marL="0" indent="0">
              <a:buNone/>
            </a:pPr>
            <a:r>
              <a:rPr lang="en-US" sz="2000" b="1" dirty="0" err="1" smtClean="0">
                <a:latin typeface="Arial" panose="020B0604020202020204" pitchFamily="34" charset="0"/>
                <a:cs typeface="Arial" panose="020B0604020202020204" pitchFamily="34" charset="0"/>
              </a:rPr>
              <a:t>MeSH</a:t>
            </a:r>
            <a:endParaRPr lang="en-US" sz="2000" b="1" dirty="0" smtClean="0">
              <a:latin typeface="Arial" panose="020B0604020202020204" pitchFamily="34" charset="0"/>
              <a:cs typeface="Arial" panose="020B0604020202020204" pitchFamily="34" charset="0"/>
            </a:endParaRPr>
          </a:p>
          <a:p>
            <a:pPr marL="0" indent="0">
              <a:buNone/>
            </a:pPr>
            <a:r>
              <a:rPr lang="en-US" sz="2000" b="1" dirty="0" smtClean="0">
                <a:latin typeface="Arial" panose="020B0604020202020204" pitchFamily="34" charset="0"/>
                <a:cs typeface="Arial" panose="020B0604020202020204" pitchFamily="34" charset="0"/>
              </a:rPr>
              <a:t>035: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(DNLM)063508</a:t>
            </a:r>
          </a:p>
          <a:p>
            <a:pPr marL="0" indent="0">
              <a:buNone/>
            </a:pPr>
            <a:r>
              <a:rPr lang="en-US" sz="2000" b="1" dirty="0" smtClean="0">
                <a:latin typeface="Arial" panose="020B0604020202020204" pitchFamily="34" charset="0"/>
                <a:cs typeface="Arial" panose="020B0604020202020204" pitchFamily="34" charset="0"/>
              </a:rPr>
              <a:t>150: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Social Discrimination</a:t>
            </a:r>
          </a:p>
          <a:p>
            <a:pPr marL="0" indent="0">
              <a:buNone/>
            </a:pPr>
            <a:r>
              <a:rPr lang="en-US" sz="2000" b="1" dirty="0" smtClean="0">
                <a:latin typeface="Arial" panose="020B0604020202020204" pitchFamily="34" charset="0"/>
                <a:cs typeface="Arial" panose="020B0604020202020204" pitchFamily="34" charset="0"/>
              </a:rPr>
              <a:t>750: 0:</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Discrimination ‡0 </a:t>
            </a:r>
            <a:r>
              <a:rPr lang="en-US" sz="2000" b="1" dirty="0" smtClean="0">
                <a:solidFill>
                  <a:srgbClr val="FF0000"/>
                </a:solidFill>
                <a:latin typeface="Arial" panose="020B0604020202020204" pitchFamily="34" charset="0"/>
                <a:cs typeface="Arial" panose="020B0604020202020204" pitchFamily="34" charset="0"/>
              </a:rPr>
              <a:t>(DLC)sh85038376</a:t>
            </a:r>
            <a:endParaRPr lang="en-US" sz="2000" b="1" dirty="0">
              <a:solidFill>
                <a:srgbClr val="FF0000"/>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Mapping Data Recorded in MARC Authority Records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29</a:t>
            </a:fld>
            <a:endParaRPr lang="en-US" dirty="0"/>
          </a:p>
        </p:txBody>
      </p:sp>
    </p:spTree>
    <p:extLst>
      <p:ext uri="{BB962C8B-B14F-4D97-AF65-F5344CB8AC3E}">
        <p14:creationId xmlns:p14="http://schemas.microsoft.com/office/powerpoint/2010/main" val="3806697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099838"/>
            <a:ext cx="8523743" cy="3516923"/>
          </a:xfrm>
        </p:spPr>
        <p:txBody>
          <a:bodyPr/>
          <a:lstStyle/>
          <a:p>
            <a:pPr marL="0" indent="0">
              <a:buNone/>
            </a:pPr>
            <a:r>
              <a:rPr lang="en-US" sz="2000" b="1" u="sng" dirty="0" smtClean="0">
                <a:latin typeface="Arial" panose="020B0604020202020204" pitchFamily="34" charset="0"/>
                <a:cs typeface="Arial" panose="020B0604020202020204" pitchFamily="34" charset="0"/>
              </a:rPr>
              <a:t>LCSH</a:t>
            </a:r>
          </a:p>
          <a:p>
            <a:pPr marL="0" indent="0">
              <a:buNone/>
            </a:pPr>
            <a:r>
              <a:rPr lang="en-US" sz="2000" b="1" dirty="0" smtClean="0">
                <a:latin typeface="Arial" panose="020B0604020202020204" pitchFamily="34" charset="0"/>
                <a:cs typeface="Arial" panose="020B0604020202020204" pitchFamily="34" charset="0"/>
              </a:rPr>
              <a:t>035:  :‡a </a:t>
            </a:r>
            <a:r>
              <a:rPr lang="en-US" sz="2000" b="1" dirty="0">
                <a:solidFill>
                  <a:srgbClr val="FF0000"/>
                </a:solidFill>
                <a:latin typeface="Arial" panose="020B0604020202020204" pitchFamily="34" charset="0"/>
                <a:cs typeface="Arial" panose="020B0604020202020204" pitchFamily="34" charset="0"/>
              </a:rPr>
              <a:t>(</a:t>
            </a:r>
            <a:r>
              <a:rPr lang="en-US" sz="2000" b="1" dirty="0" smtClean="0">
                <a:solidFill>
                  <a:srgbClr val="FF0000"/>
                </a:solidFill>
                <a:latin typeface="Arial" panose="020B0604020202020204" pitchFamily="34" charset="0"/>
                <a:cs typeface="Arial" panose="020B0604020202020204" pitchFamily="34" charset="0"/>
              </a:rPr>
              <a:t>DLC)sh96011401</a:t>
            </a:r>
            <a:endParaRPr lang="en-US" sz="2000" b="1" dirty="0" smtClean="0">
              <a:solidFill>
                <a:srgbClr val="00B050"/>
              </a:solidFill>
              <a:latin typeface="Arial" panose="020B0604020202020204" pitchFamily="34" charset="0"/>
              <a:cs typeface="Arial" panose="020B0604020202020204" pitchFamily="34" charset="0"/>
            </a:endParaRPr>
          </a:p>
          <a:p>
            <a:pPr marL="0" indent="0">
              <a:buNone/>
            </a:pPr>
            <a:r>
              <a:rPr lang="en-US" sz="2000" b="1" dirty="0" smtClean="0">
                <a:latin typeface="Arial" panose="020B0604020202020204" pitchFamily="34" charset="0"/>
                <a:cs typeface="Arial" panose="020B0604020202020204" pitchFamily="34" charset="0"/>
              </a:rPr>
              <a:t>150: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Physical-appearance-based bias</a:t>
            </a:r>
          </a:p>
          <a:p>
            <a:pPr marL="0" indent="0">
              <a:buNone/>
            </a:pPr>
            <a:r>
              <a:rPr lang="en-US" sz="2000" b="1" dirty="0" smtClean="0">
                <a:latin typeface="Arial" panose="020B0604020202020204" pitchFamily="34" charset="0"/>
                <a:cs typeface="Arial" panose="020B0604020202020204" pitchFamily="34" charset="0"/>
              </a:rPr>
              <a:t>750: 2:‡8 1 ‡</a:t>
            </a:r>
            <a:r>
              <a:rPr lang="en-US" sz="2000" b="1" dirty="0" err="1" smtClean="0">
                <a:latin typeface="Arial" panose="020B0604020202020204" pitchFamily="34" charset="0"/>
                <a:cs typeface="Arial" panose="020B0604020202020204" pitchFamily="34" charset="0"/>
              </a:rPr>
              <a:t>i</a:t>
            </a:r>
            <a:r>
              <a:rPr lang="en-US" sz="2000" b="1" dirty="0" smtClean="0">
                <a:latin typeface="Arial" panose="020B0604020202020204" pitchFamily="34" charset="0"/>
                <a:cs typeface="Arial" panose="020B0604020202020204" pitchFamily="34" charset="0"/>
              </a:rPr>
              <a:t> Broader mapping ‡a Body, Physical Appearance ‡0 </a:t>
            </a:r>
            <a:r>
              <a:rPr lang="en-US" sz="2000" b="1" dirty="0" smtClean="0">
                <a:solidFill>
                  <a:srgbClr val="00B050"/>
                </a:solidFill>
                <a:latin typeface="Arial" panose="020B0604020202020204" pitchFamily="34" charset="0"/>
                <a:cs typeface="Arial" panose="020B0604020202020204" pitchFamily="34" charset="0"/>
              </a:rPr>
              <a:t>(DNLM)000067029 </a:t>
            </a:r>
            <a:r>
              <a:rPr lang="en-US" sz="2000" b="1" dirty="0" smtClean="0">
                <a:latin typeface="Arial" panose="020B0604020202020204" pitchFamily="34" charset="0"/>
                <a:cs typeface="Arial" panose="020B0604020202020204" pitchFamily="34" charset="0"/>
              </a:rPr>
              <a:t>‡4 BM</a:t>
            </a:r>
            <a:endParaRPr lang="en-US" sz="2000" b="1" dirty="0">
              <a:solidFill>
                <a:srgbClr val="00B050"/>
              </a:solidFill>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750: 2:‡8 1 </a:t>
            </a:r>
            <a:r>
              <a:rPr lang="en-US" sz="2000" b="1" dirty="0" smtClean="0">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a </a:t>
            </a:r>
            <a:r>
              <a:rPr lang="en-US" sz="2000" b="1" dirty="0" smtClean="0">
                <a:latin typeface="Arial" panose="020B0604020202020204" pitchFamily="34" charset="0"/>
                <a:cs typeface="Arial" panose="020B0604020202020204" pitchFamily="34" charset="0"/>
              </a:rPr>
              <a:t>Social Discrimination </a:t>
            </a:r>
            <a:r>
              <a:rPr lang="en-US" sz="2000" b="1" dirty="0">
                <a:latin typeface="Arial" panose="020B0604020202020204" pitchFamily="34" charset="0"/>
                <a:cs typeface="Arial" panose="020B0604020202020204" pitchFamily="34" charset="0"/>
              </a:rPr>
              <a:t>‡0 </a:t>
            </a:r>
            <a:r>
              <a:rPr lang="en-US" sz="2000" b="1" dirty="0">
                <a:solidFill>
                  <a:srgbClr val="00B050"/>
                </a:solidFill>
                <a:latin typeface="Arial" panose="020B0604020202020204" pitchFamily="34" charset="0"/>
                <a:cs typeface="Arial" panose="020B0604020202020204" pitchFamily="34" charset="0"/>
              </a:rPr>
              <a:t>(</a:t>
            </a:r>
            <a:r>
              <a:rPr lang="en-US" sz="2000" b="1" dirty="0" smtClean="0">
                <a:solidFill>
                  <a:srgbClr val="00B050"/>
                </a:solidFill>
                <a:latin typeface="Arial" panose="020B0604020202020204" pitchFamily="34" charset="0"/>
                <a:cs typeface="Arial" panose="020B0604020202020204" pitchFamily="34" charset="0"/>
              </a:rPr>
              <a:t>DNLM)000067029</a:t>
            </a:r>
          </a:p>
          <a:p>
            <a:pPr marL="0" indent="0">
              <a:buNone/>
            </a:pPr>
            <a:r>
              <a:rPr lang="en-US" sz="2000" b="1" dirty="0" smtClean="0">
                <a:latin typeface="Arial" panose="020B0604020202020204" pitchFamily="34" charset="0"/>
                <a:cs typeface="Arial" panose="020B0604020202020204" pitchFamily="34" charset="0"/>
              </a:rPr>
              <a:t>788: 2:‡</a:t>
            </a:r>
            <a:r>
              <a:rPr lang="en-US" sz="2000" b="1" dirty="0" err="1" smtClean="0">
                <a:latin typeface="Arial" panose="020B0604020202020204" pitchFamily="34" charset="0"/>
                <a:cs typeface="Arial" panose="020B0604020202020204" pitchFamily="34" charset="0"/>
              </a:rPr>
              <a:t>i</a:t>
            </a:r>
            <a:r>
              <a:rPr lang="en-US" sz="2000" b="1" dirty="0" smtClean="0">
                <a:latin typeface="Arial" panose="020B0604020202020204" pitchFamily="34" charset="0"/>
                <a:cs typeface="Arial" panose="020B0604020202020204" pitchFamily="34" charset="0"/>
              </a:rPr>
              <a:t> Search also under the following headings used together in the same record: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Body, Physical Appearance ‡</a:t>
            </a:r>
            <a:r>
              <a:rPr lang="en-US" sz="2000" b="1" dirty="0" err="1" smtClean="0">
                <a:latin typeface="Arial" panose="020B0604020202020204" pitchFamily="34" charset="0"/>
                <a:cs typeface="Arial" panose="020B0604020202020204" pitchFamily="34" charset="0"/>
              </a:rPr>
              <a:t>i</a:t>
            </a:r>
            <a:r>
              <a:rPr lang="en-US" sz="2000" b="1" dirty="0" smtClean="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a:t>
            </a:r>
            <a:r>
              <a:rPr lang="en-US" sz="2000" b="1" dirty="0" smtClean="0">
                <a:latin typeface="Arial" panose="020B0604020202020204" pitchFamily="34" charset="0"/>
                <a:cs typeface="Arial" panose="020B0604020202020204" pitchFamily="34" charset="0"/>
              </a:rPr>
              <a:t>a Social Discrimination</a:t>
            </a:r>
            <a:endParaRPr lang="en-US" sz="2000" b="1" dirty="0">
              <a:solidFill>
                <a:srgbClr val="00B050"/>
              </a:solidFill>
              <a:latin typeface="Arial" panose="020B0604020202020204" pitchFamily="34" charset="0"/>
              <a:cs typeface="Arial" panose="020B0604020202020204" pitchFamily="34" charset="0"/>
            </a:endParaRPr>
          </a:p>
          <a:p>
            <a:pPr marL="0" indent="0">
              <a:buNone/>
            </a:pPr>
            <a:endParaRPr lang="en-US" sz="2000" dirty="0">
              <a:solidFill>
                <a:srgbClr val="00B050"/>
              </a:solidFill>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Mapping Data Recorded in MARC Authority Records</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30</a:t>
            </a:fld>
            <a:endParaRPr lang="en-US" dirty="0"/>
          </a:p>
        </p:txBody>
      </p:sp>
    </p:spTree>
    <p:extLst>
      <p:ext uri="{BB962C8B-B14F-4D97-AF65-F5344CB8AC3E}">
        <p14:creationId xmlns:p14="http://schemas.microsoft.com/office/powerpoint/2010/main" val="15010564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232619"/>
            <a:ext cx="8523743" cy="3384142"/>
          </a:xfrm>
        </p:spPr>
        <p:txBody>
          <a:bodyPr/>
          <a:lstStyle/>
          <a:p>
            <a:r>
              <a:rPr lang="en-US" sz="1800" b="1" dirty="0" smtClean="0">
                <a:latin typeface="Arial" panose="020B0604020202020204" pitchFamily="34" charset="0"/>
                <a:cs typeface="Arial" panose="020B0604020202020204" pitchFamily="34" charset="0"/>
              </a:rPr>
              <a:t>In traditional online library catalogs that use multiple KOS, the mapping data can be used to supply see also references between corresponding headings.</a:t>
            </a:r>
          </a:p>
          <a:p>
            <a:r>
              <a:rPr lang="en-US" sz="1800" b="1" dirty="0" smtClean="0">
                <a:latin typeface="Arial" panose="020B0604020202020204" pitchFamily="34" charset="0"/>
                <a:cs typeface="Arial" panose="020B0604020202020204" pitchFamily="34" charset="0"/>
              </a:rPr>
              <a:t>In current library discovery systems the mapping data could be harvested and indexed. The data could then be used in several different ways such as:</a:t>
            </a:r>
            <a:endParaRPr lang="en-US" sz="1800" b="1" dirty="0">
              <a:latin typeface="Arial" panose="020B0604020202020204" pitchFamily="34" charset="0"/>
              <a:cs typeface="Arial" panose="020B0604020202020204" pitchFamily="34" charset="0"/>
            </a:endParaRPr>
          </a:p>
          <a:p>
            <a:pPr lvl="1"/>
            <a:r>
              <a:rPr lang="en-US" sz="1800" b="1" dirty="0" smtClean="0">
                <a:latin typeface="Arial" panose="020B0604020202020204" pitchFamily="34" charset="0"/>
                <a:cs typeface="Arial" panose="020B0604020202020204" pitchFamily="34" charset="0"/>
              </a:rPr>
              <a:t>To include searches of corresponding headings from different KOS when a user searches with a heading from one of the KOS.</a:t>
            </a:r>
            <a:endParaRPr lang="en-US" sz="1800" b="1" dirty="0" smtClean="0">
              <a:solidFill>
                <a:srgbClr val="00B050"/>
              </a:solidFill>
              <a:latin typeface="Arial" panose="020B0604020202020204" pitchFamily="34" charset="0"/>
              <a:cs typeface="Arial" panose="020B0604020202020204" pitchFamily="34" charset="0"/>
            </a:endParaRPr>
          </a:p>
          <a:p>
            <a:pPr lvl="1"/>
            <a:r>
              <a:rPr lang="en-US" sz="1800" b="1" dirty="0" smtClean="0">
                <a:latin typeface="Arial" panose="020B0604020202020204" pitchFamily="34" charset="0"/>
                <a:cs typeface="Arial" panose="020B0604020202020204" pitchFamily="34" charset="0"/>
              </a:rPr>
              <a:t>To suggest new searches using corresponding headings from different KOS.</a:t>
            </a:r>
            <a:endParaRPr lang="en-US" sz="1800" b="1" dirty="0">
              <a:latin typeface="Arial" panose="020B0604020202020204" pitchFamily="34" charset="0"/>
              <a:cs typeface="Arial" panose="020B0604020202020204" pitchFamily="34" charset="0"/>
            </a:endParaRPr>
          </a:p>
          <a:p>
            <a:pPr marL="0" indent="0">
              <a:buNone/>
            </a:pPr>
            <a:r>
              <a:rPr lang="en-US" sz="2000" b="1" dirty="0" smtClean="0">
                <a:solidFill>
                  <a:srgbClr val="FF0000"/>
                </a:solidFill>
                <a:latin typeface="Arial" panose="020B0604020202020204" pitchFamily="34" charset="0"/>
                <a:cs typeface="Arial" panose="020B0604020202020204" pitchFamily="34" charset="0"/>
              </a:rPr>
              <a:t>But unfortunately vendors of online catalogs and discovery systems have not yet used the mapping data in their systems!</a:t>
            </a:r>
            <a:endParaRPr lang="en-US" sz="2000" b="1" dirty="0">
              <a:solidFill>
                <a:srgbClr val="FF0000"/>
              </a:solidFill>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Possible Uses of the Mapping Data </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31</a:t>
            </a:fld>
            <a:endParaRPr lang="en-US" dirty="0"/>
          </a:p>
        </p:txBody>
      </p:sp>
    </p:spTree>
    <p:extLst>
      <p:ext uri="{BB962C8B-B14F-4D97-AF65-F5344CB8AC3E}">
        <p14:creationId xmlns:p14="http://schemas.microsoft.com/office/powerpoint/2010/main" val="23121001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393979"/>
            <a:ext cx="8523743" cy="3222781"/>
          </a:xfrm>
        </p:spPr>
        <p:txBody>
          <a:bodyPr/>
          <a:lstStyle/>
          <a:p>
            <a:r>
              <a:rPr lang="en-US" sz="2000" b="1" dirty="0" smtClean="0">
                <a:latin typeface="Arial" panose="020B0604020202020204" pitchFamily="34" charset="0"/>
                <a:cs typeface="Arial" panose="020B0604020202020204" pitchFamily="34" charset="0"/>
              </a:rPr>
              <a:t>Assist catalogers in the assignment of </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and LCSH headings.</a:t>
            </a:r>
          </a:p>
          <a:p>
            <a:r>
              <a:rPr lang="en-US" sz="2000" b="1" dirty="0" smtClean="0">
                <a:latin typeface="Arial" panose="020B0604020202020204" pitchFamily="34" charset="0"/>
                <a:cs typeface="Arial" panose="020B0604020202020204" pitchFamily="34" charset="0"/>
              </a:rPr>
              <a:t>Use the mapping data in other projects that integrate or make KOS interoperable.</a:t>
            </a:r>
            <a:endParaRPr lang="en-US" sz="2000" b="1" dirty="0">
              <a:latin typeface="Arial" panose="020B0604020202020204" pitchFamily="34" charset="0"/>
              <a:cs typeface="Arial" panose="020B0604020202020204" pitchFamily="34" charset="0"/>
            </a:endParaRPr>
          </a:p>
          <a:p>
            <a:pPr lvl="1"/>
            <a:r>
              <a:rPr lang="en-US" sz="2000" b="1" dirty="0" smtClean="0">
                <a:latin typeface="Arial" panose="020B0604020202020204" pitchFamily="34" charset="0"/>
                <a:cs typeface="Arial" panose="020B0604020202020204" pitchFamily="34" charset="0"/>
              </a:rPr>
              <a:t>NLM uses the Northwestern LCSH/</a:t>
            </a:r>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mapping in their UMLS.</a:t>
            </a:r>
            <a:endParaRPr lang="en-US" sz="2000" b="1" dirty="0" smtClean="0">
              <a:solidFill>
                <a:srgbClr val="00B050"/>
              </a:solidFill>
              <a:latin typeface="Arial" panose="020B0604020202020204" pitchFamily="34" charset="0"/>
              <a:cs typeface="Arial" panose="020B0604020202020204" pitchFamily="34" charset="0"/>
            </a:endParaRPr>
          </a:p>
          <a:p>
            <a:r>
              <a:rPr lang="en-US" sz="2000" b="1" dirty="0" smtClean="0">
                <a:latin typeface="Arial" panose="020B0604020202020204" pitchFamily="34" charset="0"/>
                <a:cs typeface="Arial" panose="020B0604020202020204" pitchFamily="34" charset="0"/>
              </a:rPr>
              <a:t>Since URIs can be assigned to each subject heading, use the mapping data in linked data projects.</a:t>
            </a:r>
            <a:endParaRPr lang="en-US" sz="2000" b="1"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Other Possible Uses of the Mapping Data </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32</a:t>
            </a:fld>
            <a:endParaRPr lang="en-US" dirty="0"/>
          </a:p>
        </p:txBody>
      </p:sp>
    </p:spTree>
    <p:extLst>
      <p:ext uri="{BB962C8B-B14F-4D97-AF65-F5344CB8AC3E}">
        <p14:creationId xmlns:p14="http://schemas.microsoft.com/office/powerpoint/2010/main" val="33994198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393979"/>
            <a:ext cx="8523743" cy="3222781"/>
          </a:xfrm>
        </p:spPr>
        <p:txBody>
          <a:bodyPr/>
          <a:lstStyle/>
          <a:p>
            <a:r>
              <a:rPr lang="en-US" sz="2000" b="1" dirty="0" smtClean="0">
                <a:latin typeface="Arial" panose="020B0604020202020204" pitchFamily="34" charset="0"/>
                <a:cs typeface="Arial" panose="020B0604020202020204" pitchFamily="34" charset="0"/>
              </a:rPr>
              <a:t>The mapping data through 2015 is available for downloading on a public Web site at Northwestern University (</a:t>
            </a:r>
            <a:r>
              <a:rPr lang="en-US" sz="2000" b="1" u="sng" dirty="0" smtClean="0">
                <a:solidFill>
                  <a:srgbClr val="0070C0"/>
                </a:solidFill>
                <a:latin typeface="Arial" panose="020B0604020202020204" pitchFamily="34" charset="0"/>
                <a:cs typeface="Arial" panose="020B0604020202020204" pitchFamily="34" charset="0"/>
              </a:rPr>
              <a:t>http://files.library.northwestern.edu/public/lcshmesh/</a:t>
            </a:r>
            <a:r>
              <a:rPr lang="en-US" sz="2000" b="1" dirty="0" smtClean="0">
                <a:latin typeface="Arial" panose="020B0604020202020204" pitchFamily="34" charset="0"/>
                <a:cs typeface="Arial" panose="020B0604020202020204" pitchFamily="34" charset="0"/>
              </a:rPr>
              <a:t>)</a:t>
            </a:r>
          </a:p>
          <a:p>
            <a:r>
              <a:rPr lang="en-US" sz="2000" b="1" dirty="0" smtClean="0">
                <a:latin typeface="Arial" panose="020B0604020202020204" pitchFamily="34" charset="0"/>
                <a:cs typeface="Arial" panose="020B0604020202020204" pitchFamily="34" charset="0"/>
              </a:rPr>
              <a:t>The files are in the MARC21 authority format. Their sizes are</a:t>
            </a:r>
          </a:p>
          <a:p>
            <a:pPr lvl="1"/>
            <a:r>
              <a:rPr lang="en-US" sz="2000" b="1" dirty="0" err="1" smtClean="0">
                <a:latin typeface="Arial" panose="020B0604020202020204" pitchFamily="34" charset="0"/>
                <a:cs typeface="Arial" panose="020B0604020202020204" pitchFamily="34" charset="0"/>
              </a:rPr>
              <a:t>MeSH</a:t>
            </a:r>
            <a:r>
              <a:rPr lang="en-US" sz="2000" b="1" dirty="0" smtClean="0">
                <a:latin typeface="Arial" panose="020B0604020202020204" pitchFamily="34" charset="0"/>
                <a:cs typeface="Arial" panose="020B0604020202020204" pitchFamily="34" charset="0"/>
              </a:rPr>
              <a:t>: 12,673 records (14 MB)</a:t>
            </a:r>
          </a:p>
          <a:p>
            <a:pPr lvl="1"/>
            <a:r>
              <a:rPr lang="en-US" sz="2000" b="1" dirty="0" smtClean="0">
                <a:latin typeface="Arial" panose="020B0604020202020204" pitchFamily="34" charset="0"/>
                <a:cs typeface="Arial" panose="020B0604020202020204" pitchFamily="34" charset="0"/>
              </a:rPr>
              <a:t>LCSH: 13,516 records (8.7 MB)</a:t>
            </a:r>
            <a:endParaRPr lang="en-US" sz="2000" b="1"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Availability of the Mapping Data </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33</a:t>
            </a:fld>
            <a:endParaRPr lang="en-US" dirty="0"/>
          </a:p>
        </p:txBody>
      </p:sp>
    </p:spTree>
    <p:extLst>
      <p:ext uri="{BB962C8B-B14F-4D97-AF65-F5344CB8AC3E}">
        <p14:creationId xmlns:p14="http://schemas.microsoft.com/office/powerpoint/2010/main" val="10650254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282859"/>
            <a:ext cx="7180264" cy="474880"/>
          </a:xfrm>
        </p:spPr>
        <p:txBody>
          <a:bodyPr>
            <a:noAutofit/>
          </a:bodyPr>
          <a:lstStyle/>
          <a:p>
            <a:r>
              <a:rPr lang="en-US" dirty="0" smtClean="0">
                <a:latin typeface="Arial" panose="020B0604020202020204" pitchFamily="34" charset="0"/>
                <a:cs typeface="Arial" panose="020B0604020202020204" pitchFamily="34" charset="0"/>
              </a:rPr>
              <a:t>LCSH/</a:t>
            </a:r>
            <a:r>
              <a:rPr lang="en-US" dirty="0" err="1" smtClean="0">
                <a:latin typeface="Arial" panose="020B0604020202020204" pitchFamily="34" charset="0"/>
                <a:cs typeface="Arial" panose="020B0604020202020204" pitchFamily="34" charset="0"/>
              </a:rPr>
              <a:t>MeSH</a:t>
            </a:r>
            <a:r>
              <a:rPr lang="en-US" dirty="0" smtClean="0">
                <a:latin typeface="Arial" panose="020B0604020202020204" pitchFamily="34" charset="0"/>
                <a:cs typeface="Arial" panose="020B0604020202020204" pitchFamily="34" charset="0"/>
              </a:rPr>
              <a:t> Mapping Project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45298" y="1232619"/>
            <a:ext cx="8523743" cy="3384141"/>
          </a:xfrm>
        </p:spPr>
        <p:txBody>
          <a:bodyPr/>
          <a:lstStyle/>
          <a:p>
            <a:r>
              <a:rPr lang="en-US" sz="1600" b="1" dirty="0" smtClean="0">
                <a:latin typeface="Arial" panose="020B0604020202020204" pitchFamily="34" charset="0"/>
                <a:cs typeface="Arial" panose="020B0604020202020204" pitchFamily="34" charset="0"/>
              </a:rPr>
              <a:t>Brief description of the mapping project on the </a:t>
            </a:r>
            <a:r>
              <a:rPr lang="en-US" sz="1600" b="1" dirty="0" err="1" smtClean="0">
                <a:latin typeface="Arial" panose="020B0604020202020204" pitchFamily="34" charset="0"/>
                <a:cs typeface="Arial" panose="020B0604020202020204" pitchFamily="34" charset="0"/>
              </a:rPr>
              <a:t>Galter</a:t>
            </a:r>
            <a:r>
              <a:rPr lang="en-US" sz="1600" b="1" dirty="0" smtClean="0">
                <a:latin typeface="Arial" panose="020B0604020202020204" pitchFamily="34" charset="0"/>
                <a:cs typeface="Arial" panose="020B0604020202020204" pitchFamily="34" charset="0"/>
              </a:rPr>
              <a:t> Library’s Web site: (</a:t>
            </a:r>
            <a:r>
              <a:rPr lang="en-US" sz="1600" b="1" u="sng" dirty="0" smtClean="0">
                <a:solidFill>
                  <a:srgbClr val="0070C0"/>
                </a:solidFill>
                <a:latin typeface="Arial" panose="020B0604020202020204" pitchFamily="34" charset="0"/>
                <a:cs typeface="Arial" panose="020B0604020202020204" pitchFamily="34" charset="0"/>
              </a:rPr>
              <a:t>https://galter.northwestern.edu/about-us/northwestern-university-libraries-lcsh-mesh-mapping-project</a:t>
            </a:r>
            <a:r>
              <a:rPr lang="en-US" sz="1600" b="1" dirty="0" smtClean="0">
                <a:latin typeface="Arial" panose="020B0604020202020204" pitchFamily="34" charset="0"/>
                <a:cs typeface="Arial" panose="020B0604020202020204" pitchFamily="34" charset="0"/>
              </a:rPr>
              <a:t>)</a:t>
            </a:r>
          </a:p>
          <a:p>
            <a:r>
              <a:rPr lang="en-US" sz="1600" b="1" dirty="0" smtClean="0">
                <a:latin typeface="Arial" panose="020B0604020202020204" pitchFamily="34" charset="0"/>
                <a:cs typeface="Arial" panose="020B0604020202020204" pitchFamily="34" charset="0"/>
              </a:rPr>
              <a:t>Journal article on Phase 1 of the mapping project:</a:t>
            </a:r>
          </a:p>
          <a:p>
            <a:pPr lvl="1"/>
            <a:r>
              <a:rPr lang="en-US" sz="1600" b="1" dirty="0" smtClean="0">
                <a:latin typeface="Arial" panose="020B0604020202020204" pitchFamily="34" charset="0"/>
                <a:cs typeface="Arial" panose="020B0604020202020204" pitchFamily="34" charset="0"/>
              </a:rPr>
              <a:t>Olson, Tony &amp; Strawn, Gary. Mapping the LCSH and </a:t>
            </a:r>
            <a:r>
              <a:rPr lang="en-US" sz="1600" b="1" dirty="0" err="1" smtClean="0">
                <a:latin typeface="Arial" panose="020B0604020202020204" pitchFamily="34" charset="0"/>
                <a:cs typeface="Arial" panose="020B0604020202020204" pitchFamily="34" charset="0"/>
              </a:rPr>
              <a:t>MeSH</a:t>
            </a:r>
            <a:r>
              <a:rPr lang="en-US" sz="1600" b="1" dirty="0" smtClean="0">
                <a:latin typeface="Arial" panose="020B0604020202020204" pitchFamily="34" charset="0"/>
                <a:cs typeface="Arial" panose="020B0604020202020204" pitchFamily="34" charset="0"/>
              </a:rPr>
              <a:t> systems. </a:t>
            </a:r>
            <a:r>
              <a:rPr lang="en-US" sz="1600" b="1" i="1" dirty="0" smtClean="0">
                <a:latin typeface="Arial" panose="020B0604020202020204" pitchFamily="34" charset="0"/>
                <a:cs typeface="Arial" panose="020B0604020202020204" pitchFamily="34" charset="0"/>
              </a:rPr>
              <a:t>Information Technology and Libraries.</a:t>
            </a:r>
            <a:r>
              <a:rPr lang="en-US" sz="1600" b="1" dirty="0" smtClean="0">
                <a:latin typeface="Arial" panose="020B0604020202020204" pitchFamily="34" charset="0"/>
                <a:cs typeface="Arial" panose="020B0604020202020204" pitchFamily="34" charset="0"/>
              </a:rPr>
              <a:t> 16(1) (March 1997) p. 5-19.</a:t>
            </a:r>
          </a:p>
          <a:p>
            <a:r>
              <a:rPr lang="en-US" sz="1600" b="1" dirty="0" smtClean="0">
                <a:latin typeface="Arial" panose="020B0604020202020204" pitchFamily="34" charset="0"/>
                <a:cs typeface="Arial" panose="020B0604020202020204" pitchFamily="34" charset="0"/>
              </a:rPr>
              <a:t>NLM Unified Medical </a:t>
            </a:r>
            <a:r>
              <a:rPr lang="en-US" sz="1600" b="1" dirty="0">
                <a:latin typeface="Arial" panose="020B0604020202020204" pitchFamily="34" charset="0"/>
                <a:cs typeface="Arial" panose="020B0604020202020204" pitchFamily="34" charset="0"/>
              </a:rPr>
              <a:t>Language </a:t>
            </a:r>
            <a:r>
              <a:rPr lang="en-US" sz="1600" b="1" dirty="0" smtClean="0">
                <a:latin typeface="Arial" panose="020B0604020202020204" pitchFamily="34" charset="0"/>
                <a:cs typeface="Arial" panose="020B0604020202020204" pitchFamily="34" charset="0"/>
              </a:rPr>
              <a:t>System: (</a:t>
            </a:r>
            <a:r>
              <a:rPr lang="en-US" sz="1600" b="1" u="sng" dirty="0" smtClean="0">
                <a:solidFill>
                  <a:srgbClr val="0070C0"/>
                </a:solidFill>
                <a:latin typeface="Arial" panose="020B0604020202020204" pitchFamily="34" charset="0"/>
                <a:cs typeface="Arial" panose="020B0604020202020204" pitchFamily="34" charset="0"/>
              </a:rPr>
              <a:t>https</a:t>
            </a:r>
            <a:r>
              <a:rPr lang="en-US" sz="1600" b="1" u="sng" dirty="0">
                <a:solidFill>
                  <a:srgbClr val="0070C0"/>
                </a:solidFill>
                <a:latin typeface="Arial" panose="020B0604020202020204" pitchFamily="34" charset="0"/>
                <a:cs typeface="Arial" panose="020B0604020202020204" pitchFamily="34" charset="0"/>
              </a:rPr>
              <a:t>://www.nlm.nih.gov/research/umls</a:t>
            </a:r>
            <a:r>
              <a:rPr lang="en-US" sz="1600" b="1" u="sng" dirty="0" smtClean="0">
                <a:solidFill>
                  <a:srgbClr val="0070C0"/>
                </a:solidFill>
                <a:latin typeface="Arial" panose="020B0604020202020204" pitchFamily="34" charset="0"/>
                <a:cs typeface="Arial" panose="020B0604020202020204" pitchFamily="34" charset="0"/>
              </a:rPr>
              <a:t>/</a:t>
            </a:r>
            <a:r>
              <a:rPr lang="en-US" sz="1600" b="1" dirty="0" smtClean="0">
                <a:latin typeface="Arial" panose="020B0604020202020204" pitchFamily="34" charset="0"/>
                <a:cs typeface="Arial" panose="020B0604020202020204" pitchFamily="34" charset="0"/>
              </a:rPr>
              <a:t>)</a:t>
            </a:r>
          </a:p>
          <a:p>
            <a:r>
              <a:rPr lang="en-US" sz="1600" b="1" dirty="0" err="1" smtClean="0">
                <a:latin typeface="Arial" panose="020B0604020202020204" pitchFamily="34" charset="0"/>
                <a:cs typeface="Arial" panose="020B0604020202020204" pitchFamily="34" charset="0"/>
              </a:rPr>
              <a:t>Clevel-Merrin</a:t>
            </a:r>
            <a:r>
              <a:rPr lang="en-US" sz="1600" b="1" dirty="0" smtClean="0">
                <a:latin typeface="Arial" panose="020B0604020202020204" pitchFamily="34" charset="0"/>
                <a:cs typeface="Arial" panose="020B0604020202020204" pitchFamily="34" charset="0"/>
              </a:rPr>
              <a:t>, Genevieve. MACS (Multilingual Access to Subjects). </a:t>
            </a:r>
            <a:r>
              <a:rPr lang="en-US" sz="1600" b="1" i="1" dirty="0" smtClean="0">
                <a:latin typeface="Arial" panose="020B0604020202020204" pitchFamily="34" charset="0"/>
                <a:cs typeface="Arial" panose="020B0604020202020204" pitchFamily="34" charset="0"/>
              </a:rPr>
              <a:t>Cataloging and Classification Quarterly</a:t>
            </a:r>
            <a:r>
              <a:rPr lang="en-US" sz="1600" b="1" dirty="0" smtClean="0">
                <a:latin typeface="Arial" panose="020B0604020202020204" pitchFamily="34" charset="0"/>
                <a:cs typeface="Arial" panose="020B0604020202020204" pitchFamily="34" charset="0"/>
              </a:rPr>
              <a:t>. 39(1/2) (2004) p. 323-330.</a:t>
            </a:r>
          </a:p>
          <a:p>
            <a:r>
              <a:rPr lang="en-US" sz="1600" b="1" dirty="0" smtClean="0">
                <a:latin typeface="Arial" panose="020B0604020202020204" pitchFamily="34" charset="0"/>
                <a:cs typeface="Arial" panose="020B0604020202020204" pitchFamily="34" charset="0"/>
              </a:rPr>
              <a:t>Networked Knowledge Organization Systems/Services/Structures (NKOS) (</a:t>
            </a:r>
            <a:r>
              <a:rPr lang="en-US" sz="1600" b="1" dirty="0" smtClean="0">
                <a:solidFill>
                  <a:srgbClr val="0070C0"/>
                </a:solidFill>
                <a:latin typeface="Arial" panose="020B0604020202020204" pitchFamily="34" charset="0"/>
                <a:cs typeface="Arial" panose="020B0604020202020204" pitchFamily="34" charset="0"/>
              </a:rPr>
              <a:t>http://dublincore.org/groups/nkos</a:t>
            </a:r>
            <a:r>
              <a:rPr lang="en-US" sz="1600" b="1" dirty="0" smtClean="0">
                <a:latin typeface="Arial" panose="020B0604020202020204" pitchFamily="34" charset="0"/>
                <a:cs typeface="Arial" panose="020B0604020202020204" pitchFamily="34" charset="0"/>
              </a:rPr>
              <a:t>)</a:t>
            </a:r>
          </a:p>
          <a:p>
            <a:endParaRPr lang="en-US" sz="1800" b="1"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3"/>
          </p:nvPr>
        </p:nvSpPr>
        <p:spPr>
          <a:xfrm>
            <a:off x="1088572" y="757739"/>
            <a:ext cx="7190248" cy="277413"/>
          </a:xfrm>
        </p:spPr>
        <p:txBody>
          <a:bodyPr/>
          <a:lstStyle/>
          <a:p>
            <a:r>
              <a:rPr lang="en-US" dirty="0" smtClean="0">
                <a:solidFill>
                  <a:srgbClr val="7030A0"/>
                </a:solidFill>
              </a:rPr>
              <a:t>Resources </a:t>
            </a:r>
            <a:endParaRPr lang="en-US" dirty="0">
              <a:solidFill>
                <a:srgbClr val="7030A0"/>
              </a:solidFill>
            </a:endParaRPr>
          </a:p>
        </p:txBody>
      </p:sp>
      <p:sp>
        <p:nvSpPr>
          <p:cNvPr id="5" name="Date Placeholder 4"/>
          <p:cNvSpPr>
            <a:spLocks noGrp="1"/>
          </p:cNvSpPr>
          <p:nvPr>
            <p:ph type="dt" sz="half" idx="14"/>
          </p:nvPr>
        </p:nvSpPr>
        <p:spPr/>
        <p:txBody>
          <a:bodyPr/>
          <a:lstStyle/>
          <a:p>
            <a:endParaRPr lang="en-US" dirty="0"/>
          </a:p>
        </p:txBody>
      </p:sp>
      <p:sp>
        <p:nvSpPr>
          <p:cNvPr id="6" name="Footer Placeholder 5"/>
          <p:cNvSpPr>
            <a:spLocks noGrp="1"/>
          </p:cNvSpPr>
          <p:nvPr>
            <p:ph type="ftr" sz="quarter" idx="15"/>
          </p:nvPr>
        </p:nvSpPr>
        <p:spPr/>
        <p:txBody>
          <a:bodyPr/>
          <a:lstStyle/>
          <a:p>
            <a:r>
              <a:rPr lang="en-US" dirty="0" err="1" smtClean="0">
                <a:solidFill>
                  <a:srgbClr val="7030A0"/>
                </a:solidFill>
              </a:rPr>
              <a:t>Galter</a:t>
            </a:r>
            <a:r>
              <a:rPr lang="en-US" dirty="0" smtClean="0">
                <a:solidFill>
                  <a:srgbClr val="7030A0"/>
                </a:solidFill>
              </a:rPr>
              <a:t> Health Sciences Library</a:t>
            </a:r>
            <a:endParaRPr lang="en-US" dirty="0">
              <a:solidFill>
                <a:srgbClr val="7030A0"/>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34</a:t>
            </a:fld>
            <a:endParaRPr lang="en-US" dirty="0"/>
          </a:p>
        </p:txBody>
      </p:sp>
    </p:spTree>
    <p:extLst>
      <p:ext uri="{BB962C8B-B14F-4D97-AF65-F5344CB8AC3E}">
        <p14:creationId xmlns:p14="http://schemas.microsoft.com/office/powerpoint/2010/main" val="16960927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08321" y="876034"/>
            <a:ext cx="5411472" cy="1330036"/>
          </a:xfrm>
        </p:spPr>
        <p:txBody>
          <a:bodyPr>
            <a:normAutofit fontScale="90000"/>
          </a:bodyPr>
          <a:lstStyle/>
          <a:p>
            <a:r>
              <a:rPr lang="en-US" sz="3200" dirty="0" smtClean="0"/>
              <a:t>I would like to acknowledge Gary Strawn, who was my co-worker on the project</a:t>
            </a:r>
            <a:endParaRPr lang="en-US" sz="3200" dirty="0"/>
          </a:p>
        </p:txBody>
      </p:sp>
      <p:sp>
        <p:nvSpPr>
          <p:cNvPr id="3" name="Subtitle 2"/>
          <p:cNvSpPr>
            <a:spLocks noGrp="1"/>
          </p:cNvSpPr>
          <p:nvPr>
            <p:ph type="subTitle" idx="1"/>
          </p:nvPr>
        </p:nvSpPr>
        <p:spPr>
          <a:xfrm>
            <a:off x="2403929" y="2469119"/>
            <a:ext cx="5550712" cy="1576738"/>
          </a:xfrm>
        </p:spPr>
        <p:txBody>
          <a:bodyPr/>
          <a:lstStyle/>
          <a:p>
            <a:r>
              <a:rPr lang="en-US" dirty="0" smtClean="0"/>
              <a:t>Gary has done all of the computer programming that is needed for the project, and assisted with the editorial review in both Phase 1 and Phase 2 of the project</a:t>
            </a:r>
            <a:endParaRPr lang="en-US" dirty="0"/>
          </a:p>
        </p:txBody>
      </p:sp>
    </p:spTree>
    <p:extLst>
      <p:ext uri="{BB962C8B-B14F-4D97-AF65-F5344CB8AC3E}">
        <p14:creationId xmlns:p14="http://schemas.microsoft.com/office/powerpoint/2010/main" val="19808180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r>
              <a:rPr lang="en-US" dirty="0" smtClean="0"/>
              <a:t>Tony Olson</a:t>
            </a:r>
          </a:p>
          <a:p>
            <a:r>
              <a:rPr lang="en-US" dirty="0" smtClean="0"/>
              <a:t>ajolson@northwestern.edu</a:t>
            </a:r>
            <a:endParaRPr lang="en-US" dirty="0"/>
          </a:p>
        </p:txBody>
      </p:sp>
    </p:spTree>
    <p:extLst>
      <p:ext uri="{BB962C8B-B14F-4D97-AF65-F5344CB8AC3E}">
        <p14:creationId xmlns:p14="http://schemas.microsoft.com/office/powerpoint/2010/main" val="2638182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SM">
      <a:dk1>
        <a:srgbClr val="54585A"/>
      </a:dk1>
      <a:lt1>
        <a:srgbClr val="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28677</TotalTime>
  <Words>3447</Words>
  <Application>Microsoft Office PowerPoint</Application>
  <PresentationFormat>On-screen Show (16:9)</PresentationFormat>
  <Paragraphs>388</Paragraphs>
  <Slides>36</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Lucida Grande</vt:lpstr>
      <vt:lpstr>Office Theme</vt:lpstr>
      <vt:lpstr>Interoperability Among Knowledge Organization Systems</vt:lpstr>
      <vt:lpstr>Knowledge Organization Systems (KOS)</vt:lpstr>
      <vt:lpstr>Examples of KOS</vt:lpstr>
      <vt:lpstr>Knowledge Organization Systems</vt:lpstr>
      <vt:lpstr>Unified Medical Language System (UMLS)</vt:lpstr>
      <vt:lpstr>UMLS Knowledge Sources</vt:lpstr>
      <vt:lpstr>UMLS Knowledge Sources (continued)</vt:lpstr>
      <vt:lpstr>Multilingual Access to Subjects (MACS)</vt:lpstr>
      <vt:lpstr>Mapping KOS</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LCSH/MeSH Mapping Project</vt:lpstr>
      <vt:lpstr>I would like to acknowledge Gary Strawn, who was my co-worker on the project</vt:lpstr>
      <vt:lpstr>Thank You</vt:lpstr>
    </vt:vector>
  </TitlesOfParts>
  <Company>Liska + Associates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Anton J Olson</cp:lastModifiedBy>
  <cp:revision>213</cp:revision>
  <cp:lastPrinted>2014-06-11T14:40:11Z</cp:lastPrinted>
  <dcterms:created xsi:type="dcterms:W3CDTF">2014-06-09T22:24:31Z</dcterms:created>
  <dcterms:modified xsi:type="dcterms:W3CDTF">2017-05-01T17:34:27Z</dcterms:modified>
</cp:coreProperties>
</file>