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8"/>
  </p:notesMasterIdLst>
  <p:handoutMasterIdLst>
    <p:handoutMasterId r:id="rId39"/>
  </p:handoutMasterIdLst>
  <p:sldIdLst>
    <p:sldId id="256" r:id="rId2"/>
    <p:sldId id="312" r:id="rId3"/>
    <p:sldId id="307" r:id="rId4"/>
    <p:sldId id="313" r:id="rId5"/>
    <p:sldId id="308" r:id="rId6"/>
    <p:sldId id="309" r:id="rId7"/>
    <p:sldId id="310" r:id="rId8"/>
    <p:sldId id="315" r:id="rId9"/>
    <p:sldId id="317" r:id="rId10"/>
    <p:sldId id="314" r:id="rId11"/>
    <p:sldId id="303" r:id="rId12"/>
    <p:sldId id="311" r:id="rId13"/>
    <p:sldId id="316" r:id="rId14"/>
    <p:sldId id="318" r:id="rId15"/>
    <p:sldId id="319" r:id="rId16"/>
    <p:sldId id="320" r:id="rId17"/>
    <p:sldId id="305" r:id="rId18"/>
    <p:sldId id="321" r:id="rId19"/>
    <p:sldId id="260" r:id="rId20"/>
    <p:sldId id="261" r:id="rId21"/>
    <p:sldId id="283" r:id="rId22"/>
    <p:sldId id="284" r:id="rId23"/>
    <p:sldId id="285" r:id="rId24"/>
    <p:sldId id="286" r:id="rId25"/>
    <p:sldId id="289" r:id="rId26"/>
    <p:sldId id="290" r:id="rId27"/>
    <p:sldId id="291" r:id="rId28"/>
    <p:sldId id="292" r:id="rId29"/>
    <p:sldId id="293" r:id="rId30"/>
    <p:sldId id="297" r:id="rId31"/>
    <p:sldId id="294" r:id="rId32"/>
    <p:sldId id="296" r:id="rId33"/>
    <p:sldId id="295" r:id="rId34"/>
    <p:sldId id="301" r:id="rId35"/>
    <p:sldId id="302" r:id="rId36"/>
    <p:sldId id="274" r:id="rId3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44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E Gutzman" initials="KEG" lastIdx="1" clrIdx="0">
    <p:extLst>
      <p:ext uri="{19B8F6BF-5375-455C-9EA6-DF929625EA0E}">
        <p15:presenceInfo xmlns:p15="http://schemas.microsoft.com/office/powerpoint/2012/main" userId="S-1-5-21-2086500257-1188392490-3880406080-320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0063"/>
    <a:srgbClr val="7610A5"/>
    <a:srgbClr val="43327C"/>
    <a:srgbClr val="3C227E"/>
    <a:srgbClr val="1A0046"/>
    <a:srgbClr val="43337C"/>
    <a:srgbClr val="391C7F"/>
    <a:srgbClr val="545454"/>
    <a:srgbClr val="6E055C"/>
    <a:srgbClr val="2308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72801" autoAdjust="0"/>
  </p:normalViewPr>
  <p:slideViewPr>
    <p:cSldViewPr snapToGrid="0">
      <p:cViewPr varScale="1">
        <p:scale>
          <a:sx n="93" d="100"/>
          <a:sy n="93" d="100"/>
        </p:scale>
        <p:origin x="1344" y="78"/>
      </p:cViewPr>
      <p:guideLst>
        <p:guide orient="horz" pos="144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FDE0073-FFF2-48A3-A24D-222C65D158F1}" type="datetimeFigureOut">
              <a:rPr lang="en-US"/>
              <a:pPr>
                <a:defRPr/>
              </a:pPr>
              <a:t>10/13/2015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0F7F6B6A-E60E-4C00-9CC2-AB45BF862357}" type="slidenum">
              <a:rPr lang="en-US" altLang="en-US"/>
              <a:pPr/>
              <a:t>‹#›</a:t>
            </a:fld>
            <a:endParaRPr lang="en-US" altLang="en-US"/>
          </a:p>
        </p:txBody>
      </p:sp>
    </p:spTree>
    <p:extLst>
      <p:ext uri="{BB962C8B-B14F-4D97-AF65-F5344CB8AC3E}">
        <p14:creationId xmlns:p14="http://schemas.microsoft.com/office/powerpoint/2010/main" val="40121527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994D197-59D1-4D01-8F16-846EF0C7EA3F}" type="datetimeFigureOut">
              <a:rPr lang="en-US"/>
              <a:pPr>
                <a:defRPr/>
              </a:pPr>
              <a:t>10/13/2015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467C4BCD-17B1-40AC-8CC6-D5B9C99FFDF4}" type="slidenum">
              <a:rPr lang="en-US" altLang="en-US"/>
              <a:pPr/>
              <a:t>‹#›</a:t>
            </a:fld>
            <a:endParaRPr lang="en-US" altLang="en-US"/>
          </a:p>
        </p:txBody>
      </p:sp>
    </p:spTree>
    <p:extLst>
      <p:ext uri="{BB962C8B-B14F-4D97-AF65-F5344CB8AC3E}">
        <p14:creationId xmlns:p14="http://schemas.microsoft.com/office/powerpoint/2010/main" val="3325249373"/>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biomedcentral.com/mostviewed"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www.malariajournal.com/mostviewed/alltime" TargetMode="External"/><Relationship Id="rId5" Type="http://schemas.openxmlformats.org/officeDocument/2006/relationships/hyperlink" Target="http://www.malariajournal.com/mostviewed" TargetMode="External"/><Relationship Id="rId4" Type="http://schemas.openxmlformats.org/officeDocument/2006/relationships/hyperlink" Target="http://www.biomedcentral.com/mostviewed/alltim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7C4BCD-17B1-40AC-8CC6-D5B9C99FFDF4}" type="slidenum">
              <a:rPr lang="en-US" altLang="en-US" smtClean="0"/>
              <a:pPr/>
              <a:t>17</a:t>
            </a:fld>
            <a:endParaRPr lang="en-US" altLang="en-US"/>
          </a:p>
        </p:txBody>
      </p:sp>
    </p:spTree>
    <p:extLst>
      <p:ext uri="{BB962C8B-B14F-4D97-AF65-F5344CB8AC3E}">
        <p14:creationId xmlns:p14="http://schemas.microsoft.com/office/powerpoint/2010/main" val="3776739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7C4BCD-17B1-40AC-8CC6-D5B9C99FFDF4}" type="slidenum">
              <a:rPr lang="en-US" altLang="en-US" smtClean="0"/>
              <a:pPr/>
              <a:t>20</a:t>
            </a:fld>
            <a:endParaRPr lang="en-US" altLang="en-US"/>
          </a:p>
        </p:txBody>
      </p:sp>
    </p:spTree>
    <p:extLst>
      <p:ext uri="{BB962C8B-B14F-4D97-AF65-F5344CB8AC3E}">
        <p14:creationId xmlns:p14="http://schemas.microsoft.com/office/powerpoint/2010/main" val="4024646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smtClean="0"/>
              <a:t>Biomed Central</a:t>
            </a:r>
          </a:p>
          <a:p>
            <a:r>
              <a:rPr lang="en-US" dirty="0" smtClean="0"/>
              <a:t>Highly Accessed Articles (graphic</a:t>
            </a:r>
            <a:r>
              <a:rPr lang="en-US" baseline="0" dirty="0" smtClean="0"/>
              <a:t> appears in journal table of contents). </a:t>
            </a:r>
            <a:r>
              <a:rPr lang="en-US" dirty="0" smtClean="0"/>
              <a:t>Articles must be at least 14 days old in order to acquire the designation: 'Highly accessed'. Once an article has qualified as 'Highly accessed' it will remain permanently flagged as such, and so authors may make reference to this designation when listing their publications.</a:t>
            </a:r>
          </a:p>
          <a:p>
            <a:endParaRPr lang="en-US" dirty="0" smtClean="0"/>
          </a:p>
          <a:p>
            <a:r>
              <a:rPr lang="en-US" b="1" dirty="0" smtClean="0"/>
              <a:t>List of most viewed articles on </a:t>
            </a:r>
            <a:r>
              <a:rPr lang="en-US" b="1" dirty="0" err="1" smtClean="0"/>
              <a:t>BioMed</a:t>
            </a:r>
            <a:r>
              <a:rPr lang="en-US" b="1" dirty="0" smtClean="0"/>
              <a:t> Central</a:t>
            </a:r>
          </a:p>
          <a:p>
            <a:r>
              <a:rPr lang="en-US" dirty="0" smtClean="0"/>
              <a:t>A list of the most viewed articles published by </a:t>
            </a:r>
            <a:r>
              <a:rPr lang="en-US" dirty="0" err="1" smtClean="0"/>
              <a:t>BioMed</a:t>
            </a:r>
            <a:r>
              <a:rPr lang="en-US" dirty="0" smtClean="0"/>
              <a:t> Central is available: </a:t>
            </a:r>
            <a:r>
              <a:rPr lang="en-US" dirty="0" smtClean="0">
                <a:hlinkClick r:id="rId3"/>
              </a:rPr>
              <a:t>last 30 days</a:t>
            </a:r>
            <a:r>
              <a:rPr lang="en-US" dirty="0" smtClean="0"/>
              <a:t> / </a:t>
            </a:r>
            <a:r>
              <a:rPr lang="en-US" dirty="0" smtClean="0">
                <a:hlinkClick r:id="rId4"/>
              </a:rPr>
              <a:t>all time</a:t>
            </a:r>
            <a:r>
              <a:rPr lang="en-US" dirty="0" smtClean="0"/>
              <a:t>.</a:t>
            </a:r>
          </a:p>
          <a:p>
            <a:r>
              <a:rPr lang="en-US" b="1" dirty="0" smtClean="0"/>
              <a:t>List of most viewed articles for a specific journal</a:t>
            </a:r>
          </a:p>
          <a:p>
            <a:r>
              <a:rPr lang="en-US" dirty="0" smtClean="0"/>
              <a:t>Each journal also has its own most viewed articles pages: </a:t>
            </a:r>
            <a:r>
              <a:rPr lang="en-US" i="1" dirty="0" smtClean="0"/>
              <a:t>e.g.</a:t>
            </a:r>
            <a:r>
              <a:rPr lang="en-US" dirty="0" smtClean="0"/>
              <a:t> for </a:t>
            </a:r>
            <a:r>
              <a:rPr lang="en-US" i="1" dirty="0" smtClean="0"/>
              <a:t>Malaria Journal</a:t>
            </a:r>
            <a:r>
              <a:rPr lang="en-US" dirty="0" smtClean="0"/>
              <a:t>: </a:t>
            </a:r>
            <a:r>
              <a:rPr lang="en-US" dirty="0" smtClean="0">
                <a:hlinkClick r:id="rId5"/>
              </a:rPr>
              <a:t>last 30 days</a:t>
            </a:r>
            <a:r>
              <a:rPr lang="en-US" dirty="0" smtClean="0"/>
              <a:t> / </a:t>
            </a:r>
            <a:r>
              <a:rPr lang="en-US" dirty="0" smtClean="0">
                <a:hlinkClick r:id="rId6"/>
              </a:rPr>
              <a:t>all time</a:t>
            </a:r>
            <a:r>
              <a:rPr lang="en-US" dirty="0" smtClean="0"/>
              <a:t>.</a:t>
            </a:r>
          </a:p>
          <a:p>
            <a:endParaRPr lang="en-US" dirty="0" smtClean="0"/>
          </a:p>
          <a:p>
            <a:r>
              <a:rPr lang="en-US" dirty="0" smtClean="0"/>
              <a:t>http://www.biomedcentral.com/about/mostviewed/</a:t>
            </a:r>
          </a:p>
          <a:p>
            <a:endParaRPr lang="en-US" dirty="0" smtClean="0"/>
          </a:p>
          <a:p>
            <a:r>
              <a:rPr lang="en-US" dirty="0" smtClean="0"/>
              <a:t>PLOS</a:t>
            </a:r>
            <a:r>
              <a:rPr lang="en-US" baseline="0" dirty="0" smtClean="0"/>
              <a:t> one</a:t>
            </a:r>
          </a:p>
          <a:p>
            <a:r>
              <a:rPr lang="en-US" baseline="0" dirty="0" smtClean="0"/>
              <a:t>Has views “saves”, views, citations, shares. </a:t>
            </a:r>
          </a:p>
          <a:p>
            <a:r>
              <a:rPr lang="en-US" dirty="0" smtClean="0"/>
              <a:t>http://article-level-metrics.plos.org/</a:t>
            </a:r>
          </a:p>
          <a:p>
            <a:endParaRPr lang="en-US" dirty="0"/>
          </a:p>
        </p:txBody>
      </p:sp>
      <p:sp>
        <p:nvSpPr>
          <p:cNvPr id="4" name="Slide Number Placeholder 3"/>
          <p:cNvSpPr>
            <a:spLocks noGrp="1"/>
          </p:cNvSpPr>
          <p:nvPr>
            <p:ph type="sldNum" sz="quarter" idx="10"/>
          </p:nvPr>
        </p:nvSpPr>
        <p:spPr/>
        <p:txBody>
          <a:bodyPr/>
          <a:lstStyle/>
          <a:p>
            <a:fld id="{467C4BCD-17B1-40AC-8CC6-D5B9C99FFDF4}" type="slidenum">
              <a:rPr lang="en-US" altLang="en-US" smtClean="0"/>
              <a:pPr/>
              <a:t>24</a:t>
            </a:fld>
            <a:endParaRPr lang="en-US" altLang="en-US"/>
          </a:p>
        </p:txBody>
      </p:sp>
    </p:spTree>
    <p:extLst>
      <p:ext uri="{BB962C8B-B14F-4D97-AF65-F5344CB8AC3E}">
        <p14:creationId xmlns:p14="http://schemas.microsoft.com/office/powerpoint/2010/main" val="10802334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p:nvPr userDrawn="1"/>
        </p:nvSpPr>
        <p:spPr>
          <a:xfrm>
            <a:off x="457200" y="1981200"/>
            <a:ext cx="4648200" cy="215900"/>
          </a:xfrm>
          <a:prstGeom prst="rect">
            <a:avLst/>
          </a:prstGeom>
          <a:noFill/>
        </p:spPr>
        <p:txBody>
          <a:bodyPr lIns="0" tIns="0" rIns="0" bIns="0"/>
          <a:lstStyle/>
          <a:p>
            <a:pPr fontAlgn="auto">
              <a:spcBef>
                <a:spcPts val="0"/>
              </a:spcBef>
              <a:spcAft>
                <a:spcPts val="0"/>
              </a:spcAft>
              <a:defRPr/>
            </a:pPr>
            <a:r>
              <a:rPr lang="en-US" sz="1300" b="1" dirty="0">
                <a:solidFill>
                  <a:srgbClr val="545454"/>
                </a:solidFill>
                <a:latin typeface="Arial"/>
                <a:cs typeface="Arial"/>
              </a:rPr>
              <a:t>Northwestern University Feinberg School of Medicine</a:t>
            </a:r>
          </a:p>
        </p:txBody>
      </p:sp>
      <p:cxnSp>
        <p:nvCxnSpPr>
          <p:cNvPr id="6" name="Straight Connector 5"/>
          <p:cNvCxnSpPr/>
          <p:nvPr userDrawn="1"/>
        </p:nvCxnSpPr>
        <p:spPr>
          <a:xfrm>
            <a:off x="457200" y="4343400"/>
            <a:ext cx="8231188" cy="1588"/>
          </a:xfrm>
          <a:prstGeom prst="line">
            <a:avLst/>
          </a:prstGeom>
          <a:ln w="19050" cap="flat" cmpd="sng" algn="ctr">
            <a:solidFill>
              <a:srgbClr val="230872"/>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7" name="Straight Connector 6"/>
          <p:cNvCxnSpPr/>
          <p:nvPr userDrawn="1"/>
        </p:nvCxnSpPr>
        <p:spPr>
          <a:xfrm>
            <a:off x="457200" y="2333625"/>
            <a:ext cx="8221663" cy="1588"/>
          </a:xfrm>
          <a:prstGeom prst="line">
            <a:avLst/>
          </a:prstGeom>
          <a:ln w="95250" cap="flat" cmpd="sng" algn="ctr">
            <a:solidFill>
              <a:srgbClr val="230872"/>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pic>
        <p:nvPicPr>
          <p:cNvPr id="8" name="Picture 13" descr="feinberg-titleslide-onwhit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02463" y="5791200"/>
            <a:ext cx="1676400" cy="688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14" descr="mark.jpg"/>
          <p:cNvPicPr>
            <a:picLocks noChangeAspect="1"/>
          </p:cNvPicPr>
          <p:nvPr userDrawn="1"/>
        </p:nvPicPr>
        <p:blipFill>
          <a:blip r:embed="rId3">
            <a:extLst>
              <a:ext uri="{28A0092B-C50C-407E-A947-70E740481C1C}">
                <a14:useLocalDpi xmlns:a14="http://schemas.microsoft.com/office/drawing/2010/main" val="0"/>
              </a:ext>
            </a:extLst>
          </a:blip>
          <a:srcRect l="47124" t="41112" r="41373" b="47495"/>
          <a:stretch>
            <a:fillRect/>
          </a:stretch>
        </p:blipFill>
        <p:spPr bwMode="auto">
          <a:xfrm>
            <a:off x="8001000" y="1295400"/>
            <a:ext cx="712788"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457200" y="2465162"/>
            <a:ext cx="8229600" cy="1985283"/>
          </a:xfrm>
        </p:spPr>
        <p:txBody>
          <a:bodyPr/>
          <a:lstStyle>
            <a:lvl1pPr>
              <a:lnSpc>
                <a:spcPts val="6800"/>
              </a:lnSpc>
              <a:defRPr sz="6600" b="0" i="0">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4572000"/>
            <a:ext cx="6400800" cy="1752600"/>
          </a:xfrm>
        </p:spPr>
        <p:txBody>
          <a:bodyPr/>
          <a:lstStyle>
            <a:lvl1pPr marL="0" indent="0" algn="l">
              <a:buNone/>
              <a:defRPr>
                <a:solidFill>
                  <a:srgbClr val="23087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53931627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4"/>
          <p:cNvCxnSpPr/>
          <p:nvPr userDrawn="1"/>
        </p:nvCxnSpPr>
        <p:spPr>
          <a:xfrm>
            <a:off x="457200" y="2333625"/>
            <a:ext cx="8248650" cy="1588"/>
          </a:xfrm>
          <a:prstGeom prst="line">
            <a:avLst/>
          </a:prstGeom>
          <a:ln w="95250" cap="flat" cmpd="sng" algn="ctr">
            <a:solidFill>
              <a:srgbClr val="230872"/>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pic>
        <p:nvPicPr>
          <p:cNvPr id="6" name="Picture 11" descr="mark.jpg"/>
          <p:cNvPicPr>
            <a:picLocks noChangeAspect="1"/>
          </p:cNvPicPr>
          <p:nvPr userDrawn="1"/>
        </p:nvPicPr>
        <p:blipFill>
          <a:blip r:embed="rId2">
            <a:extLst>
              <a:ext uri="{28A0092B-C50C-407E-A947-70E740481C1C}">
                <a14:useLocalDpi xmlns:a14="http://schemas.microsoft.com/office/drawing/2010/main" val="0"/>
              </a:ext>
            </a:extLst>
          </a:blip>
          <a:srcRect l="47124" t="41112" r="41373" b="47495"/>
          <a:stretch>
            <a:fillRect/>
          </a:stretch>
        </p:blipFill>
        <p:spPr bwMode="auto">
          <a:xfrm>
            <a:off x="8050213" y="1295400"/>
            <a:ext cx="712787"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12" descr="feinberg-titleslide-onwhite.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29450" y="5791200"/>
            <a:ext cx="1676400" cy="688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457200" y="2468880"/>
            <a:ext cx="8229600" cy="1219200"/>
          </a:xfrm>
        </p:spPr>
        <p:txBody>
          <a:bodyPr/>
          <a:lstStyle>
            <a:lvl1pPr algn="l">
              <a:lnSpc>
                <a:spcPts val="6800"/>
              </a:lnSpc>
              <a:defRPr sz="6600" b="0" cap="none" baseline="0">
                <a:latin typeface="Arial"/>
                <a:cs typeface="Arial"/>
              </a:defRPr>
            </a:lvl1pPr>
          </a:lstStyle>
          <a:p>
            <a:r>
              <a:rPr lang="en-US" smtClean="0"/>
              <a:t>Click to edit Master title style</a:t>
            </a:r>
            <a:endParaRPr lang="en-US" dirty="0"/>
          </a:p>
        </p:txBody>
      </p:sp>
      <p:sp>
        <p:nvSpPr>
          <p:cNvPr id="17" name="Text Placeholder 16"/>
          <p:cNvSpPr>
            <a:spLocks noGrp="1"/>
          </p:cNvSpPr>
          <p:nvPr>
            <p:ph type="body" sz="quarter" idx="10"/>
          </p:nvPr>
        </p:nvSpPr>
        <p:spPr>
          <a:xfrm>
            <a:off x="476612" y="3505200"/>
            <a:ext cx="8229600" cy="19050"/>
          </a:xfrm>
          <a:solidFill>
            <a:srgbClr val="230872"/>
          </a:solidFill>
          <a:ln>
            <a:noFill/>
          </a:ln>
        </p:spPr>
        <p:txBody>
          <a:bodyPr/>
          <a:lstStyle>
            <a:lvl1pPr>
              <a:defRPr sz="200" b="0" baseline="-25000">
                <a:ln>
                  <a:noFill/>
                </a:ln>
                <a:solidFill>
                  <a:srgbClr val="3C227E"/>
                </a:solidFill>
              </a:defRPr>
            </a:lvl1pPr>
          </a:lstStyle>
          <a:p>
            <a:pPr lvl="0"/>
            <a:endParaRPr lang="en-US"/>
          </a:p>
        </p:txBody>
      </p:sp>
    </p:spTree>
    <p:extLst>
      <p:ext uri="{BB962C8B-B14F-4D97-AF65-F5344CB8AC3E}">
        <p14:creationId xmlns:p14="http://schemas.microsoft.com/office/powerpoint/2010/main" val="3841718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9" name="Text Placeholder 28"/>
          <p:cNvSpPr>
            <a:spLocks noGrp="1"/>
          </p:cNvSpPr>
          <p:nvPr>
            <p:ph type="body" sz="quarter" idx="14"/>
          </p:nvPr>
        </p:nvSpPr>
        <p:spPr>
          <a:xfrm>
            <a:off x="3819525" y="5544458"/>
            <a:ext cx="1828800" cy="45720"/>
          </a:xfrm>
          <a:solidFill>
            <a:srgbClr val="FFFFFF"/>
          </a:solidFill>
        </p:spPr>
        <p:txBody>
          <a:bodyPr/>
          <a:lstStyle>
            <a:lvl1pPr>
              <a:defRPr sz="200">
                <a:solidFill>
                  <a:srgbClr val="43327C"/>
                </a:solidFill>
              </a:defRPr>
            </a:lvl1pPr>
          </a:lstStyle>
          <a:p>
            <a:pPr lvl="0"/>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6" name="Content Placeholder 5"/>
          <p:cNvSpPr>
            <a:spLocks noGrp="1"/>
          </p:cNvSpPr>
          <p:nvPr>
            <p:ph sz="quarter" idx="4"/>
          </p:nvPr>
        </p:nvSpPr>
        <p:spPr>
          <a:xfrm>
            <a:off x="3819270" y="2514600"/>
            <a:ext cx="4867530" cy="295365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31" name="Text Placeholder 30"/>
          <p:cNvSpPr>
            <a:spLocks noGrp="1"/>
          </p:cNvSpPr>
          <p:nvPr>
            <p:ph type="body" sz="quarter" idx="15"/>
          </p:nvPr>
        </p:nvSpPr>
        <p:spPr>
          <a:xfrm>
            <a:off x="3819525" y="5638800"/>
            <a:ext cx="4867275" cy="685800"/>
          </a:xfrm>
        </p:spPr>
        <p:txBody>
          <a:bodyPr/>
          <a:lstStyle>
            <a:lvl1pPr>
              <a:lnSpc>
                <a:spcPts val="1300"/>
              </a:lnSpc>
              <a:spcBef>
                <a:spcPts val="0"/>
              </a:spcBef>
              <a:spcAft>
                <a:spcPts val="0"/>
              </a:spcAft>
              <a:defRPr sz="1200" b="0">
                <a:latin typeface="Arial Narrow"/>
                <a:cs typeface="Arial Narrow"/>
              </a:defRPr>
            </a:lvl1pPr>
          </a:lstStyle>
          <a:p>
            <a:pPr lvl="0"/>
            <a:r>
              <a:rPr lang="en-US" dirty="0" smtClean="0"/>
              <a:t>Click to edit Master text styles</a:t>
            </a:r>
            <a:endParaRPr lang="en-US" dirty="0"/>
          </a:p>
        </p:txBody>
      </p:sp>
      <p:sp>
        <p:nvSpPr>
          <p:cNvPr id="33" name="Content Placeholder 32"/>
          <p:cNvSpPr>
            <a:spLocks noGrp="1"/>
          </p:cNvSpPr>
          <p:nvPr>
            <p:ph sz="quarter" idx="16"/>
          </p:nvPr>
        </p:nvSpPr>
        <p:spPr>
          <a:xfrm>
            <a:off x="457201" y="2514600"/>
            <a:ext cx="3200400" cy="381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7"/>
          </p:nvPr>
        </p:nvSpPr>
        <p:spPr/>
        <p:txBody>
          <a:bodyPr/>
          <a:lstStyle>
            <a:lvl1pPr>
              <a:defRPr/>
            </a:lvl1pPr>
          </a:lstStyle>
          <a:p>
            <a:pPr>
              <a:defRPr/>
            </a:pPr>
            <a:endParaRPr lang="en-US"/>
          </a:p>
        </p:txBody>
      </p:sp>
      <p:sp>
        <p:nvSpPr>
          <p:cNvPr id="8" name="Slide Number Placeholder 5"/>
          <p:cNvSpPr>
            <a:spLocks noGrp="1"/>
          </p:cNvSpPr>
          <p:nvPr>
            <p:ph type="sldNum" sz="quarter" idx="18"/>
          </p:nvPr>
        </p:nvSpPr>
        <p:spPr/>
        <p:txBody>
          <a:bodyPr/>
          <a:lstStyle>
            <a:lvl1pPr>
              <a:defRPr/>
            </a:lvl1pPr>
          </a:lstStyle>
          <a:p>
            <a:fld id="{96937453-C6D6-4F4E-8159-5D616914BA67}" type="slidenum">
              <a:rPr lang="en-US" altLang="en-US"/>
              <a:pPr/>
              <a:t>‹#›</a:t>
            </a:fld>
            <a:endParaRPr lang="en-US" altLang="en-US"/>
          </a:p>
        </p:txBody>
      </p:sp>
    </p:spTree>
    <p:extLst>
      <p:ext uri="{BB962C8B-B14F-4D97-AF65-F5344CB8AC3E}">
        <p14:creationId xmlns:p14="http://schemas.microsoft.com/office/powerpoint/2010/main" val="831361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8001000" y="-1577182"/>
            <a:ext cx="8229600" cy="4221163"/>
          </a:xfrm>
        </p:spPr>
        <p:txBody>
          <a:bodyPr/>
          <a:lstStyle>
            <a:lvl1pPr>
              <a:spcBef>
                <a:spcPts val="0"/>
              </a:spcBef>
              <a:spcAft>
                <a:spcPts val="2600"/>
              </a:spcAft>
              <a:defRPr sz="2800"/>
            </a:lvl1pPr>
            <a:lvl2pPr>
              <a:lnSpc>
                <a:spcPts val="1900"/>
              </a:lnSpc>
              <a:spcAft>
                <a:spcPts val="900"/>
              </a:spcAft>
              <a:defRPr sz="2000"/>
            </a:lvl2pPr>
            <a:lvl3pPr>
              <a:lnSpc>
                <a:spcPts val="1900"/>
              </a:lnSpc>
              <a:spcAft>
                <a:spcPts val="900"/>
              </a:spcAft>
              <a:defRPr sz="1600"/>
            </a:lvl3pPr>
            <a:lvl4pPr>
              <a:lnSpc>
                <a:spcPts val="1900"/>
              </a:lnSpc>
              <a:spcAft>
                <a:spcPts val="900"/>
              </a:spcAft>
              <a:defRPr sz="1600"/>
            </a:lvl4pPr>
            <a:lvl5pPr>
              <a:lnSpc>
                <a:spcPts val="1900"/>
              </a:lnSpc>
              <a:spcAft>
                <a:spcPts val="900"/>
              </a:spcAft>
              <a:defRPr sz="1600"/>
            </a:lvl5pPr>
          </a:lstStyle>
          <a:p>
            <a:pPr lvl="0"/>
            <a:r>
              <a:rPr lang="en-US" dirty="0" smtClean="0"/>
              <a:t>Click to edit Master text styles</a:t>
            </a:r>
          </a:p>
          <a:p>
            <a:pPr lvl="1"/>
            <a:r>
              <a:rPr lang="en-US" dirty="0" smtClean="0"/>
              <a:t>Second level 20 point text</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fld id="{C70BDEB1-A666-442F-9C55-ADA19ACDF11B}" type="slidenum">
              <a:rPr lang="en-US" altLang="en-US"/>
              <a:pPr/>
              <a:t>‹#›</a:t>
            </a:fld>
            <a:endParaRPr lang="en-US" altLang="en-US"/>
          </a:p>
        </p:txBody>
      </p:sp>
    </p:spTree>
    <p:extLst>
      <p:ext uri="{BB962C8B-B14F-4D97-AF65-F5344CB8AC3E}">
        <p14:creationId xmlns:p14="http://schemas.microsoft.com/office/powerpoint/2010/main" val="1697404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2514600"/>
            <a:ext cx="8229600" cy="3553505"/>
          </a:xfrm>
        </p:spPr>
        <p:txBody>
          <a:bodyPr/>
          <a:lstStyle>
            <a:lvl1pPr>
              <a:lnSpc>
                <a:spcPts val="3300"/>
              </a:lnSpc>
              <a:spcBef>
                <a:spcPts val="0"/>
              </a:spcBef>
              <a:spcAft>
                <a:spcPts val="2300"/>
              </a:spcAft>
              <a:defRPr sz="2800"/>
            </a:lvl1pPr>
            <a:lvl2pPr>
              <a:lnSpc>
                <a:spcPts val="2200"/>
              </a:lnSpc>
              <a:spcAft>
                <a:spcPts val="600"/>
              </a:spcAft>
              <a:defRPr sz="2000"/>
            </a:lvl2pPr>
            <a:lvl3pPr>
              <a:lnSpc>
                <a:spcPts val="2200"/>
              </a:lnSpc>
              <a:spcAft>
                <a:spcPts val="600"/>
              </a:spcAft>
              <a:defRPr sz="1600"/>
            </a:lvl3pPr>
            <a:lvl4pPr>
              <a:lnSpc>
                <a:spcPts val="2200"/>
              </a:lnSpc>
              <a:spcAft>
                <a:spcPts val="600"/>
              </a:spcAft>
              <a:defRPr sz="1600"/>
            </a:lvl4pPr>
            <a:lvl5pPr>
              <a:lnSpc>
                <a:spcPts val="2200"/>
              </a:lnSpc>
              <a:spcAft>
                <a:spcPts val="6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 2 point text</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fld id="{0CF93AF1-7319-4649-AE26-EB9F8B93326A}" type="slidenum">
              <a:rPr lang="en-US" altLang="en-US"/>
              <a:pPr/>
              <a:t>‹#›</a:t>
            </a:fld>
            <a:endParaRPr lang="en-US" altLang="en-US"/>
          </a:p>
        </p:txBody>
      </p:sp>
    </p:spTree>
    <p:extLst>
      <p:ext uri="{BB962C8B-B14F-4D97-AF65-F5344CB8AC3E}">
        <p14:creationId xmlns:p14="http://schemas.microsoft.com/office/powerpoint/2010/main" val="16430611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533400"/>
            <a:ext cx="8229600" cy="1538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smtClean="0"/>
              <a:t>Click to edit Master </a:t>
            </a:r>
            <a:br>
              <a:rPr lang="en-US" altLang="en-US" smtClean="0"/>
            </a:br>
            <a:r>
              <a:rPr lang="en-US" altLang="en-US" smtClean="0"/>
              <a:t>title style</a:t>
            </a:r>
          </a:p>
        </p:txBody>
      </p:sp>
      <p:sp>
        <p:nvSpPr>
          <p:cNvPr id="1027" name="Text Placeholder 2"/>
          <p:cNvSpPr>
            <a:spLocks noGrp="1"/>
          </p:cNvSpPr>
          <p:nvPr>
            <p:ph type="body" idx="1"/>
          </p:nvPr>
        </p:nvSpPr>
        <p:spPr bwMode="auto">
          <a:xfrm>
            <a:off x="457200" y="2590800"/>
            <a:ext cx="8229600"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 name="Footer Placeholder 4"/>
          <p:cNvSpPr>
            <a:spLocks noGrp="1"/>
          </p:cNvSpPr>
          <p:nvPr>
            <p:ph type="ftr" sz="quarter" idx="3"/>
          </p:nvPr>
        </p:nvSpPr>
        <p:spPr>
          <a:xfrm>
            <a:off x="5791200" y="6408738"/>
            <a:ext cx="2895600" cy="365125"/>
          </a:xfrm>
          <a:prstGeom prst="rect">
            <a:avLst/>
          </a:prstGeom>
        </p:spPr>
        <p:txBody>
          <a:bodyPr vert="horz" lIns="0" tIns="27432" rIns="0" bIns="0" rtlCol="0" anchor="t" anchorCtr="0"/>
          <a:lstStyle>
            <a:lvl1pPr algn="r" fontAlgn="auto">
              <a:spcBef>
                <a:spcPts val="0"/>
              </a:spcBef>
              <a:spcAft>
                <a:spcPts val="0"/>
              </a:spcAft>
              <a:defRPr sz="800" dirty="0">
                <a:solidFill>
                  <a:srgbClr val="230872"/>
                </a:solidFill>
                <a:latin typeface="Arial"/>
                <a:cs typeface="Arial"/>
              </a:defRPr>
            </a:lvl1pPr>
          </a:lstStyle>
          <a:p>
            <a:pPr>
              <a:defRPr/>
            </a:pPr>
            <a:endParaRPr lang="en-US"/>
          </a:p>
        </p:txBody>
      </p:sp>
      <p:sp>
        <p:nvSpPr>
          <p:cNvPr id="6" name="Slide Number Placeholder 5"/>
          <p:cNvSpPr>
            <a:spLocks noGrp="1"/>
          </p:cNvSpPr>
          <p:nvPr>
            <p:ph type="sldNum" sz="quarter" idx="4"/>
          </p:nvPr>
        </p:nvSpPr>
        <p:spPr>
          <a:xfrm>
            <a:off x="457200" y="6408738"/>
            <a:ext cx="2133600" cy="365125"/>
          </a:xfrm>
          <a:prstGeom prst="rect">
            <a:avLst/>
          </a:prstGeom>
        </p:spPr>
        <p:txBody>
          <a:bodyPr vert="horz" wrap="square" lIns="0" tIns="27432" rIns="0" bIns="0" numCol="1" anchor="t" anchorCtr="0" compatLnSpc="1">
            <a:prstTxWarp prst="textNoShape">
              <a:avLst/>
            </a:prstTxWarp>
          </a:bodyPr>
          <a:lstStyle>
            <a:lvl1pPr>
              <a:defRPr sz="800" b="1">
                <a:solidFill>
                  <a:srgbClr val="230872"/>
                </a:solidFill>
              </a:defRPr>
            </a:lvl1pPr>
          </a:lstStyle>
          <a:p>
            <a:fld id="{927EABD7-5F68-40E4-921F-F8A22FA2681C}" type="slidenum">
              <a:rPr lang="en-US" altLang="en-US"/>
              <a:pPr/>
              <a:t>‹#›</a:t>
            </a:fld>
            <a:endParaRPr lang="en-US" altLang="en-US"/>
          </a:p>
        </p:txBody>
      </p:sp>
      <p:cxnSp>
        <p:nvCxnSpPr>
          <p:cNvPr id="10" name="Straight Connector 9"/>
          <p:cNvCxnSpPr/>
          <p:nvPr userDrawn="1"/>
        </p:nvCxnSpPr>
        <p:spPr>
          <a:xfrm>
            <a:off x="457200" y="6400800"/>
            <a:ext cx="8229600" cy="1588"/>
          </a:xfrm>
          <a:prstGeom prst="line">
            <a:avLst/>
          </a:prstGeom>
          <a:ln w="12700" cap="flat" cmpd="sng" algn="ctr">
            <a:solidFill>
              <a:srgbClr val="230872"/>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pic>
        <p:nvPicPr>
          <p:cNvPr id="1031" name="Picture 8" descr="mark.jpg"/>
          <p:cNvPicPr>
            <a:picLocks noChangeAspect="1"/>
          </p:cNvPicPr>
          <p:nvPr userDrawn="1"/>
        </p:nvPicPr>
        <p:blipFill>
          <a:blip r:embed="rId7">
            <a:extLst>
              <a:ext uri="{28A0092B-C50C-407E-A947-70E740481C1C}">
                <a14:useLocalDpi xmlns:a14="http://schemas.microsoft.com/office/drawing/2010/main" val="0"/>
              </a:ext>
            </a:extLst>
          </a:blip>
          <a:srcRect l="47124" t="41112" r="41373" b="46667"/>
          <a:stretch>
            <a:fillRect/>
          </a:stretch>
        </p:blipFill>
        <p:spPr bwMode="auto">
          <a:xfrm>
            <a:off x="8382000" y="304800"/>
            <a:ext cx="347663" cy="479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9" r:id="rId1"/>
    <p:sldLayoutId id="2147483660" r:id="rId2"/>
    <p:sldLayoutId id="2147483656" r:id="rId3"/>
    <p:sldLayoutId id="2147483657" r:id="rId4"/>
    <p:sldLayoutId id="2147483658" r:id="rId5"/>
  </p:sldLayoutIdLst>
  <p:hf hdr="0" dt="0"/>
  <p:txStyles>
    <p:titleStyle>
      <a:lvl1pPr algn="l" defTabSz="457200" rtl="0" fontAlgn="base">
        <a:spcBef>
          <a:spcPct val="0"/>
        </a:spcBef>
        <a:spcAft>
          <a:spcPct val="0"/>
        </a:spcAft>
        <a:defRPr sz="5000" b="1" kern="1200">
          <a:solidFill>
            <a:srgbClr val="230872"/>
          </a:solidFill>
          <a:latin typeface="Arial"/>
          <a:ea typeface="+mj-ea"/>
          <a:cs typeface="Arial"/>
        </a:defRPr>
      </a:lvl1pPr>
      <a:lvl2pPr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2pPr>
      <a:lvl3pPr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3pPr>
      <a:lvl4pPr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4pPr>
      <a:lvl5pPr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5pPr>
      <a:lvl6pPr marL="457200"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6pPr>
      <a:lvl7pPr marL="914400"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7pPr>
      <a:lvl8pPr marL="1371600"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8pPr>
      <a:lvl9pPr marL="1828800"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9pPr>
    </p:titleStyle>
    <p:bodyStyle>
      <a:lvl1pPr algn="l" defTabSz="457200" rtl="0" fontAlgn="base">
        <a:spcBef>
          <a:spcPct val="0"/>
        </a:spcBef>
        <a:spcAft>
          <a:spcPts val="12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spcBef>
          <a:spcPct val="0"/>
        </a:spcBef>
        <a:spcAft>
          <a:spcPts val="12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spcBef>
          <a:spcPct val="0"/>
        </a:spcBef>
        <a:spcAft>
          <a:spcPts val="1200"/>
        </a:spcAft>
        <a:buFont typeface="Lucida Grande"/>
        <a:buChar char="-"/>
        <a:defRPr sz="1600" kern="1200">
          <a:solidFill>
            <a:srgbClr val="545454"/>
          </a:solidFill>
          <a:latin typeface="Arial"/>
          <a:ea typeface="+mn-ea"/>
          <a:cs typeface="Arial"/>
        </a:defRPr>
      </a:lvl3pPr>
      <a:lvl4pPr marL="346075" indent="-115888" algn="l" defTabSz="457200" rtl="0" fontAlgn="base">
        <a:spcBef>
          <a:spcPct val="0"/>
        </a:spcBef>
        <a:spcAft>
          <a:spcPts val="12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spcBef>
          <a:spcPct val="0"/>
        </a:spcBef>
        <a:spcAft>
          <a:spcPts val="12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hyperlink" Target="http://grants.nih.gov/grants/policy/faq_biosketches.htm#4576" TargetMode="External"/><Relationship Id="rId5" Type="http://schemas.openxmlformats.org/officeDocument/2006/relationships/image" Target="../media/image6.jpe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hyperlink" Target="http://www.ncbi.nlm.nih.gov/books/NBK53595/" TargetMode="External"/><Relationship Id="rId2" Type="http://schemas.openxmlformats.org/officeDocument/2006/relationships/hyperlink" Target="http://www.ncbi.nlm.nih.gov/sites/myncbi/collections/public/1PgT7IEFIAJBtGMRDdWFmjWAO/?sort=date&amp;direction=ascendin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8" Type="http://schemas.openxmlformats.org/officeDocument/2006/relationships/hyperlink" Target="http://grants.nih.gov/grants/policy/faq_biosketches.htm" TargetMode="External"/><Relationship Id="rId3" Type="http://schemas.openxmlformats.org/officeDocument/2006/relationships/image" Target="../media/image4.jpg"/><Relationship Id="rId7" Type="http://schemas.openxmlformats.org/officeDocument/2006/relationships/hyperlink" Target="http://grants.nih.gov/grants/funding/424/SF424R-R_biosketchsample_VerC.docx" TargetMode="Externa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hyperlink" Target="http://grants.nih.gov/grants/funding/424/SF424R-R_biosketch_VerC.docx" TargetMode="External"/><Relationship Id="rId5" Type="http://schemas.openxmlformats.org/officeDocument/2006/relationships/image" Target="../media/image6.jpeg"/><Relationship Id="rId4" Type="http://schemas.openxmlformats.org/officeDocument/2006/relationships/image" Target="../media/image5.jpg"/><Relationship Id="rId9" Type="http://schemas.openxmlformats.org/officeDocument/2006/relationships/hyperlink" Target="http://www.ncbi.nlm.nih.gov/sciencv/"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hyperlink" Target="http://grants.nih.gov/grants/policy/faq_biosketches.htm#4578" TargetMode="External"/><Relationship Id="rId5" Type="http://schemas.openxmlformats.org/officeDocument/2006/relationships/image" Target="../media/image6.jpeg"/><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hyperlink" Target="http://www.ncbi.nlm.nih.gov/sciencv/" TargetMode="External"/><Relationship Id="rId2" Type="http://schemas.openxmlformats.org/officeDocument/2006/relationships/hyperlink" Target="http://orcid.org/"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hyperlink" Target="http://grants.nih.gov/grants/policy/faq_biosketches.htm#4574"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jp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image" Target="../media/image5.jp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image" Target="../media/image5.jp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image" Target="../media/image5.jpg"/></Relationships>
</file>

<file path=ppt/slides/_rels/slide24.xml.rels><?xml version="1.0" encoding="UTF-8" standalone="yes"?>
<Relationships xmlns="http://schemas.openxmlformats.org/package/2006/relationships"><Relationship Id="rId8" Type="http://schemas.openxmlformats.org/officeDocument/2006/relationships/hyperlink" Target="http://www.biomedcentral.com/about/mostviewed/" TargetMode="External"/><Relationship Id="rId3" Type="http://schemas.openxmlformats.org/officeDocument/2006/relationships/image" Target="../media/image3.jpg"/><Relationship Id="rId7" Type="http://schemas.openxmlformats.org/officeDocument/2006/relationships/hyperlink" Target="http://article-level-metrics.plos.org/"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6.jpeg"/><Relationship Id="rId11" Type="http://schemas.openxmlformats.org/officeDocument/2006/relationships/hyperlink" Target="https://scholar.google.com/" TargetMode="External"/><Relationship Id="rId5" Type="http://schemas.openxmlformats.org/officeDocument/2006/relationships/image" Target="../media/image5.jpg"/><Relationship Id="rId10" Type="http://schemas.openxmlformats.org/officeDocument/2006/relationships/hyperlink" Target="google" TargetMode="External"/><Relationship Id="rId4" Type="http://schemas.openxmlformats.org/officeDocument/2006/relationships/image" Target="../media/image4.jpg"/><Relationship Id="rId9" Type="http://schemas.openxmlformats.org/officeDocument/2006/relationships/hyperlink" Target="http://ncbiinsights.ncbi.nlm.nih.gov/2015/04/24/nihms-users-do-you-know-how-often-your-paper-is-being-accessed-via-pmc-heres-how-to-find-out/"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g"/></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g"/></Relationships>
</file>

<file path=ppt/slides/_rels/slide3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4.jpg"/><Relationship Id="rId7" Type="http://schemas.openxmlformats.org/officeDocument/2006/relationships/hyperlink" Target="mailto:Karen.gutzman@northwestern.edu" TargetMode="External"/><Relationship Id="rId2" Type="http://schemas.openxmlformats.org/officeDocument/2006/relationships/image" Target="../media/image3.jpg"/><Relationship Id="rId1" Type="http://schemas.openxmlformats.org/officeDocument/2006/relationships/slideLayout" Target="../slideLayouts/slideLayout5.xml"/><Relationship Id="rId6" Type="http://schemas.openxmlformats.org/officeDocument/2006/relationships/hyperlink" Target="mailto:p-shaw2@northwestern.edu" TargetMode="External"/><Relationship Id="rId5" Type="http://schemas.openxmlformats.org/officeDocument/2006/relationships/image" Target="../media/image6.jpeg"/><Relationship Id="rId4" Type="http://schemas.openxmlformats.org/officeDocument/2006/relationships/image" Target="../media/image5.jpg"/><Relationship Id="rId9"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28861" y="2971800"/>
            <a:ext cx="8686800" cy="811697"/>
          </a:xfrm>
        </p:spPr>
        <p:txBody>
          <a:bodyPr/>
          <a:lstStyle/>
          <a:p>
            <a:r>
              <a:rPr lang="en-US" altLang="en-US" sz="5400" dirty="0" smtClean="0">
                <a:latin typeface="Arial" panose="020B0604020202020204" pitchFamily="34" charset="0"/>
                <a:cs typeface="Arial" panose="020B0604020202020204" pitchFamily="34" charset="0"/>
              </a:rPr>
              <a:t>The New NIH </a:t>
            </a:r>
            <a:r>
              <a:rPr lang="en-US" altLang="en-US" sz="5400" dirty="0" err="1" smtClean="0">
                <a:latin typeface="Arial" panose="020B0604020202020204" pitchFamily="34" charset="0"/>
                <a:cs typeface="Arial" panose="020B0604020202020204" pitchFamily="34" charset="0"/>
              </a:rPr>
              <a:t>Biosketch</a:t>
            </a:r>
            <a:endParaRPr lang="en-US" altLang="en-US" sz="5400" dirty="0" smtClean="0">
              <a:latin typeface="Arial" panose="020B0604020202020204" pitchFamily="34" charset="0"/>
              <a:cs typeface="Arial" panose="020B0604020202020204" pitchFamily="34" charset="0"/>
            </a:endParaRPr>
          </a:p>
        </p:txBody>
      </p:sp>
      <p:sp>
        <p:nvSpPr>
          <p:cNvPr id="4099" name="Subtitle 2"/>
          <p:cNvSpPr>
            <a:spLocks noGrp="1"/>
          </p:cNvSpPr>
          <p:nvPr>
            <p:ph type="subTitle" idx="1"/>
          </p:nvPr>
        </p:nvSpPr>
        <p:spPr>
          <a:xfrm>
            <a:off x="457200" y="4572000"/>
            <a:ext cx="8001000" cy="1752600"/>
          </a:xfrm>
        </p:spPr>
        <p:txBody>
          <a:bodyPr/>
          <a:lstStyle/>
          <a:p>
            <a:r>
              <a:rPr lang="en-US" altLang="en-US" sz="1400" dirty="0" smtClean="0">
                <a:latin typeface="Arial" panose="020B0604020202020204" pitchFamily="34" charset="0"/>
                <a:cs typeface="Arial" panose="020B0604020202020204" pitchFamily="34" charset="0"/>
              </a:rPr>
              <a:t>Pamela Shaw, Biosciences and Bioinformatics Librarian</a:t>
            </a:r>
          </a:p>
          <a:p>
            <a:r>
              <a:rPr lang="en-US" altLang="en-US" sz="1400" dirty="0" smtClean="0">
                <a:latin typeface="Arial" panose="020B0604020202020204" pitchFamily="34" charset="0"/>
                <a:cs typeface="Arial" panose="020B0604020202020204" pitchFamily="34" charset="0"/>
              </a:rPr>
              <a:t>Karen </a:t>
            </a:r>
            <a:r>
              <a:rPr lang="en-US" altLang="en-US" sz="1400" dirty="0" err="1" smtClean="0">
                <a:latin typeface="Arial" panose="020B0604020202020204" pitchFamily="34" charset="0"/>
                <a:cs typeface="Arial" panose="020B0604020202020204" pitchFamily="34" charset="0"/>
              </a:rPr>
              <a:t>Gutzman</a:t>
            </a:r>
            <a:r>
              <a:rPr lang="en-US" altLang="en-US" sz="1400" dirty="0" smtClean="0">
                <a:latin typeface="Arial" panose="020B0604020202020204" pitchFamily="34" charset="0"/>
                <a:cs typeface="Arial" panose="020B0604020202020204" pitchFamily="34" charset="0"/>
              </a:rPr>
              <a:t>, Impact and Evaluation Librarian</a:t>
            </a:r>
          </a:p>
          <a:p>
            <a:r>
              <a:rPr lang="en-US" altLang="en-US" sz="1400" dirty="0" err="1" smtClean="0">
                <a:latin typeface="Arial" panose="020B0604020202020204" pitchFamily="34" charset="0"/>
                <a:cs typeface="Arial" panose="020B0604020202020204" pitchFamily="34" charset="0"/>
              </a:rPr>
              <a:t>Galter</a:t>
            </a:r>
            <a:r>
              <a:rPr lang="en-US" altLang="en-US" sz="1400" dirty="0" smtClean="0">
                <a:latin typeface="Arial" panose="020B0604020202020204" pitchFamily="34" charset="0"/>
                <a:cs typeface="Arial" panose="020B0604020202020204" pitchFamily="34" charset="0"/>
              </a:rPr>
              <a:t> Health Sciences Library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solidFill>
            <a:schemeClr val="bg1"/>
          </a:solidFill>
          <a:ln>
            <a:solidFill>
              <a:srgbClr val="52006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0" name="Group 9"/>
          <p:cNvGrpSpPr/>
          <p:nvPr/>
        </p:nvGrpSpPr>
        <p:grpSpPr>
          <a:xfrm>
            <a:off x="0" y="-17395"/>
            <a:ext cx="9136173" cy="3183082"/>
            <a:chOff x="-76203" y="-9082"/>
            <a:chExt cx="9136173" cy="3183082"/>
          </a:xfrm>
        </p:grpSpPr>
        <p:sp>
          <p:nvSpPr>
            <p:cNvPr id="24" name="Rectangle 23"/>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9" name="Group 8"/>
            <p:cNvGrpSpPr/>
            <p:nvPr/>
          </p:nvGrpSpPr>
          <p:grpSpPr>
            <a:xfrm>
              <a:off x="6374446" y="-9082"/>
              <a:ext cx="2685524" cy="3183082"/>
              <a:chOff x="6374446" y="7544"/>
              <a:chExt cx="2685524" cy="3183082"/>
            </a:xfrm>
          </p:grpSpPr>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19" name="Picture 18"/>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1028"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392920" y="342832"/>
            <a:ext cx="6160280" cy="1654492"/>
          </a:xfrm>
          <a:ln>
            <a:noFill/>
          </a:ln>
        </p:spPr>
        <p:txBody>
          <a:bodyPr/>
          <a:lstStyle/>
          <a:p>
            <a:r>
              <a:rPr lang="en-US" altLang="en-US" sz="4400" dirty="0" smtClean="0">
                <a:ln w="0"/>
                <a:solidFill>
                  <a:schemeClr val="bg1"/>
                </a:solidFill>
                <a:latin typeface="Arial" panose="020B0604020202020204" pitchFamily="34" charset="0"/>
                <a:cs typeface="Arial" panose="020B0604020202020204" pitchFamily="34" charset="0"/>
              </a:rPr>
              <a:t>FAQs from researchers</a:t>
            </a:r>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r>
            <a:b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endParaRPr lang="en-US" altLang="en-US" sz="4400" dirty="0" smtClean="0">
              <a:ln w="0"/>
              <a:solidFill>
                <a:schemeClr val="bg1"/>
              </a:solidFill>
              <a:effectLst>
                <a:outerShdw blurRad="38100" dist="19050" dir="2700000" algn="tl" rotWithShape="0">
                  <a:schemeClr val="dk1">
                    <a:alpha val="40000"/>
                  </a:schemeClr>
                </a:outerShdw>
              </a:effectLst>
            </a:endParaRPr>
          </a:p>
        </p:txBody>
      </p:sp>
      <p:sp>
        <p:nvSpPr>
          <p:cNvPr id="42" name="TextBox 41"/>
          <p:cNvSpPr txBox="1"/>
          <p:nvPr/>
        </p:nvSpPr>
        <p:spPr>
          <a:xfrm>
            <a:off x="332436" y="1667726"/>
            <a:ext cx="5777949" cy="523220"/>
          </a:xfrm>
          <a:prstGeom prst="rect">
            <a:avLst/>
          </a:prstGeom>
          <a:noFill/>
        </p:spPr>
        <p:txBody>
          <a:bodyPr wrap="square" rtlCol="0">
            <a:spAutoFit/>
          </a:bodyPr>
          <a:lstStyle/>
          <a:p>
            <a:pPr>
              <a:spcAft>
                <a:spcPts val="900"/>
              </a:spcAft>
            </a:pPr>
            <a:r>
              <a:rPr lang="en-US" sz="2800" b="1" dirty="0" smtClean="0"/>
              <a:t>Why the change?!?!</a:t>
            </a:r>
          </a:p>
        </p:txBody>
      </p:sp>
    </p:spTree>
    <p:extLst>
      <p:ext uri="{BB962C8B-B14F-4D97-AF65-F5344CB8AC3E}">
        <p14:creationId xmlns:p14="http://schemas.microsoft.com/office/powerpoint/2010/main" val="33699394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1"/>
            <a:ext cx="9144000" cy="685800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17395"/>
            <a:ext cx="9136173" cy="3183082"/>
            <a:chOff x="-76203" y="-9082"/>
            <a:chExt cx="9136173" cy="3183082"/>
          </a:xfrm>
        </p:grpSpPr>
        <p:sp>
          <p:nvSpPr>
            <p:cNvPr id="34" name="Rectangle 33"/>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36" name="Group 35"/>
            <p:cNvGrpSpPr/>
            <p:nvPr/>
          </p:nvGrpSpPr>
          <p:grpSpPr>
            <a:xfrm>
              <a:off x="6374446" y="-9082"/>
              <a:ext cx="2685524" cy="3183082"/>
              <a:chOff x="6374446" y="7544"/>
              <a:chExt cx="2685524" cy="3183082"/>
            </a:xfrm>
          </p:grpSpPr>
          <p:pic>
            <p:nvPicPr>
              <p:cNvPr id="37" name="Picture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38" name="Picture 37"/>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39" name="Picture 38"/>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40"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423462" y="171883"/>
            <a:ext cx="6372015" cy="1045810"/>
          </a:xfrm>
          <a:ln>
            <a:noFill/>
          </a:ln>
        </p:spPr>
        <p:txBody>
          <a:bodyPr anchor="b">
            <a:normAutofit/>
          </a:bodyPr>
          <a:lstStyle/>
          <a:p>
            <a:r>
              <a:rPr lang="en-US" altLang="en-US" sz="4400" dirty="0" smtClean="0">
                <a:ln w="0"/>
                <a:solidFill>
                  <a:schemeClr val="bg1"/>
                </a:solidFill>
                <a:effectLst>
                  <a:outerShdw blurRad="38100" dist="19050" dir="2700000" algn="tl" rotWithShape="0">
                    <a:schemeClr val="dk1">
                      <a:alpha val="40000"/>
                    </a:schemeClr>
                  </a:outerShdw>
                </a:effectLst>
              </a:rPr>
              <a:t>Why the change?</a:t>
            </a:r>
          </a:p>
        </p:txBody>
      </p:sp>
      <p:sp>
        <p:nvSpPr>
          <p:cNvPr id="12" name="Content Placeholder 2"/>
          <p:cNvSpPr txBox="1">
            <a:spLocks/>
          </p:cNvSpPr>
          <p:nvPr/>
        </p:nvSpPr>
        <p:spPr>
          <a:xfrm>
            <a:off x="350073" y="1736779"/>
            <a:ext cx="6016066" cy="4209097"/>
          </a:xfrm>
          <a:prstGeom prst="rect">
            <a:avLst/>
          </a:prstGeom>
        </p:spPr>
        <p:txBody>
          <a:bodyPr/>
          <a:lstStyle>
            <a:lvl1pPr algn="l" defTabSz="457200" rtl="0" fontAlgn="base">
              <a:spcBef>
                <a:spcPct val="0"/>
              </a:spcBef>
              <a:spcAft>
                <a:spcPts val="12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spcBef>
                <a:spcPct val="0"/>
              </a:spcBef>
              <a:spcAft>
                <a:spcPts val="12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spcBef>
                <a:spcPct val="0"/>
              </a:spcBef>
              <a:spcAft>
                <a:spcPts val="1200"/>
              </a:spcAft>
              <a:buFont typeface="Lucida Grande"/>
              <a:buChar char="-"/>
              <a:defRPr sz="1600" kern="1200">
                <a:solidFill>
                  <a:srgbClr val="545454"/>
                </a:solidFill>
                <a:latin typeface="Arial"/>
                <a:ea typeface="+mn-ea"/>
                <a:cs typeface="Arial"/>
              </a:defRPr>
            </a:lvl3pPr>
            <a:lvl4pPr marL="346075" indent="-115888" algn="l" defTabSz="457200" rtl="0" fontAlgn="base">
              <a:spcBef>
                <a:spcPct val="0"/>
              </a:spcBef>
              <a:spcAft>
                <a:spcPts val="12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spcBef>
                <a:spcPct val="0"/>
              </a:spcBef>
              <a:spcAft>
                <a:spcPts val="12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2000" b="1" dirty="0" smtClean="0">
                <a:solidFill>
                  <a:schemeClr val="tx1"/>
                </a:solidFill>
              </a:rPr>
              <a:t>The NIH believes the new format will allow researchers to highlight their accomplishments better by including more objects of scholarly productivity than just journal-published manuscripts.</a:t>
            </a:r>
          </a:p>
          <a:p>
            <a:pPr marL="465138" lvl="2" indent="-342900" eaLnBrk="1" hangingPunct="1">
              <a:spcAft>
                <a:spcPts val="0"/>
              </a:spcAft>
              <a:buFont typeface="Arial"/>
              <a:buChar char="•"/>
            </a:pPr>
            <a:r>
              <a:rPr lang="en-US" sz="1800" b="1" dirty="0">
                <a:solidFill>
                  <a:schemeClr val="bg1">
                    <a:lumMod val="50000"/>
                  </a:schemeClr>
                </a:solidFill>
                <a:latin typeface="Arial" charset="0"/>
                <a:cs typeface="Arial" charset="0"/>
              </a:rPr>
              <a:t>audio or video products</a:t>
            </a:r>
          </a:p>
          <a:p>
            <a:pPr marL="465138" lvl="2" indent="-342900" eaLnBrk="1" hangingPunct="1">
              <a:spcAft>
                <a:spcPts val="0"/>
              </a:spcAft>
              <a:buFont typeface="Arial"/>
              <a:buChar char="•"/>
            </a:pPr>
            <a:r>
              <a:rPr lang="en-US" sz="1800" b="1" dirty="0">
                <a:solidFill>
                  <a:schemeClr val="bg1">
                    <a:lumMod val="50000"/>
                  </a:schemeClr>
                </a:solidFill>
                <a:latin typeface="Arial" charset="0"/>
                <a:cs typeface="Arial" charset="0"/>
              </a:rPr>
              <a:t>patents</a:t>
            </a:r>
          </a:p>
          <a:p>
            <a:pPr marL="465138" lvl="2" indent="-342900" eaLnBrk="1" hangingPunct="1">
              <a:spcAft>
                <a:spcPts val="0"/>
              </a:spcAft>
              <a:buFont typeface="Arial"/>
              <a:buChar char="•"/>
            </a:pPr>
            <a:r>
              <a:rPr lang="en-US" sz="1800" b="1" dirty="0">
                <a:solidFill>
                  <a:schemeClr val="bg1">
                    <a:lumMod val="50000"/>
                  </a:schemeClr>
                </a:solidFill>
                <a:latin typeface="Arial" charset="0"/>
                <a:cs typeface="Arial" charset="0"/>
              </a:rPr>
              <a:t>data and research materials</a:t>
            </a:r>
          </a:p>
          <a:p>
            <a:pPr marL="465138" lvl="2" indent="-342900" eaLnBrk="1" hangingPunct="1">
              <a:spcAft>
                <a:spcPts val="0"/>
              </a:spcAft>
              <a:buFont typeface="Arial"/>
              <a:buChar char="•"/>
            </a:pPr>
            <a:r>
              <a:rPr lang="en-US" sz="1800" b="1" dirty="0">
                <a:solidFill>
                  <a:schemeClr val="bg1">
                    <a:lumMod val="50000"/>
                  </a:schemeClr>
                </a:solidFill>
                <a:latin typeface="Arial" charset="0"/>
                <a:cs typeface="Arial" charset="0"/>
              </a:rPr>
              <a:t>databases</a:t>
            </a:r>
          </a:p>
          <a:p>
            <a:pPr marL="465138" lvl="2" indent="-342900" eaLnBrk="1" hangingPunct="1">
              <a:spcAft>
                <a:spcPts val="0"/>
              </a:spcAft>
              <a:buFont typeface="Arial"/>
              <a:buChar char="•"/>
            </a:pPr>
            <a:r>
              <a:rPr lang="en-US" sz="1800" b="1" dirty="0">
                <a:solidFill>
                  <a:schemeClr val="bg1">
                    <a:lumMod val="50000"/>
                  </a:schemeClr>
                </a:solidFill>
                <a:latin typeface="Arial" charset="0"/>
                <a:cs typeface="Arial" charset="0"/>
              </a:rPr>
              <a:t>educational aids or curricula</a:t>
            </a:r>
          </a:p>
          <a:p>
            <a:pPr marL="465138" lvl="2" indent="-342900" eaLnBrk="1" hangingPunct="1">
              <a:spcAft>
                <a:spcPts val="0"/>
              </a:spcAft>
              <a:buFont typeface="Arial"/>
              <a:buChar char="•"/>
            </a:pPr>
            <a:r>
              <a:rPr lang="en-US" sz="1800" b="1" dirty="0">
                <a:solidFill>
                  <a:schemeClr val="bg1">
                    <a:lumMod val="50000"/>
                  </a:schemeClr>
                </a:solidFill>
                <a:latin typeface="Arial" charset="0"/>
                <a:cs typeface="Arial" charset="0"/>
              </a:rPr>
              <a:t>instruments or equipment</a:t>
            </a:r>
          </a:p>
          <a:p>
            <a:pPr marL="465138" lvl="2" indent="-342900" eaLnBrk="1" hangingPunct="1">
              <a:spcAft>
                <a:spcPts val="0"/>
              </a:spcAft>
              <a:buFont typeface="Arial"/>
              <a:buChar char="•"/>
            </a:pPr>
            <a:r>
              <a:rPr lang="en-US" sz="1800" b="1" dirty="0">
                <a:solidFill>
                  <a:schemeClr val="bg1">
                    <a:lumMod val="50000"/>
                  </a:schemeClr>
                </a:solidFill>
                <a:latin typeface="Arial" charset="0"/>
                <a:cs typeface="Arial" charset="0"/>
              </a:rPr>
              <a:t>models</a:t>
            </a:r>
          </a:p>
          <a:p>
            <a:pPr marL="465138" lvl="2" indent="-342900" eaLnBrk="1" hangingPunct="1">
              <a:spcAft>
                <a:spcPts val="0"/>
              </a:spcAft>
              <a:buFont typeface="Arial"/>
              <a:buChar char="•"/>
            </a:pPr>
            <a:r>
              <a:rPr lang="en-US" sz="1800" b="1" dirty="0">
                <a:solidFill>
                  <a:schemeClr val="bg1">
                    <a:lumMod val="50000"/>
                  </a:schemeClr>
                </a:solidFill>
                <a:latin typeface="Arial" charset="0"/>
                <a:cs typeface="Arial" charset="0"/>
              </a:rPr>
              <a:t>protocols</a:t>
            </a:r>
          </a:p>
          <a:p>
            <a:pPr marL="465138" lvl="2" indent="-342900" eaLnBrk="1" hangingPunct="1">
              <a:spcAft>
                <a:spcPts val="0"/>
              </a:spcAft>
              <a:buFont typeface="Arial"/>
              <a:buChar char="•"/>
            </a:pPr>
            <a:r>
              <a:rPr lang="en-US" sz="1800" b="1" dirty="0">
                <a:solidFill>
                  <a:schemeClr val="bg1">
                    <a:lumMod val="50000"/>
                  </a:schemeClr>
                </a:solidFill>
                <a:latin typeface="Arial" charset="0"/>
                <a:cs typeface="Arial" charset="0"/>
              </a:rPr>
              <a:t>software or </a:t>
            </a:r>
            <a:r>
              <a:rPr lang="en-US" sz="1800" b="1" dirty="0" err="1">
                <a:solidFill>
                  <a:schemeClr val="bg1">
                    <a:lumMod val="50000"/>
                  </a:schemeClr>
                </a:solidFill>
                <a:latin typeface="Arial" charset="0"/>
                <a:cs typeface="Arial" charset="0"/>
              </a:rPr>
              <a:t>netware</a:t>
            </a:r>
            <a:endParaRPr lang="en-US" sz="1800" b="1" dirty="0">
              <a:solidFill>
                <a:schemeClr val="bg1">
                  <a:lumMod val="50000"/>
                </a:schemeClr>
              </a:solidFill>
              <a:latin typeface="Arial" charset="0"/>
              <a:cs typeface="Arial" charset="0"/>
            </a:endParaRPr>
          </a:p>
        </p:txBody>
      </p:sp>
      <p:sp>
        <p:nvSpPr>
          <p:cNvPr id="13" name="Content Placeholder 2"/>
          <p:cNvSpPr txBox="1">
            <a:spLocks/>
          </p:cNvSpPr>
          <p:nvPr/>
        </p:nvSpPr>
        <p:spPr>
          <a:xfrm>
            <a:off x="1162695" y="3652763"/>
            <a:ext cx="6016066" cy="3205237"/>
          </a:xfrm>
          <a:prstGeom prst="rect">
            <a:avLst/>
          </a:prstGeom>
        </p:spPr>
        <p:txBody>
          <a:bodyPr/>
          <a:lstStyle>
            <a:lvl1pPr algn="l" defTabSz="457200" rtl="0" fontAlgn="base">
              <a:spcBef>
                <a:spcPct val="0"/>
              </a:spcBef>
              <a:spcAft>
                <a:spcPts val="12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spcBef>
                <a:spcPct val="0"/>
              </a:spcBef>
              <a:spcAft>
                <a:spcPts val="12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spcBef>
                <a:spcPct val="0"/>
              </a:spcBef>
              <a:spcAft>
                <a:spcPts val="1200"/>
              </a:spcAft>
              <a:buFont typeface="Lucida Grande"/>
              <a:buChar char="-"/>
              <a:defRPr sz="1600" kern="1200">
                <a:solidFill>
                  <a:srgbClr val="545454"/>
                </a:solidFill>
                <a:latin typeface="Arial"/>
                <a:ea typeface="+mn-ea"/>
                <a:cs typeface="Arial"/>
              </a:defRPr>
            </a:lvl3pPr>
            <a:lvl4pPr marL="346075" indent="-115888" algn="l" defTabSz="457200" rtl="0" fontAlgn="base">
              <a:spcBef>
                <a:spcPct val="0"/>
              </a:spcBef>
              <a:spcAft>
                <a:spcPts val="12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spcBef>
                <a:spcPct val="0"/>
              </a:spcBef>
              <a:spcAft>
                <a:spcPts val="12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endParaRPr lang="en-US" sz="1800" dirty="0" smtClean="0"/>
          </a:p>
        </p:txBody>
      </p:sp>
      <p:sp>
        <p:nvSpPr>
          <p:cNvPr id="17" name="Content Placeholder 2"/>
          <p:cNvSpPr txBox="1">
            <a:spLocks/>
          </p:cNvSpPr>
          <p:nvPr/>
        </p:nvSpPr>
        <p:spPr>
          <a:xfrm>
            <a:off x="350203" y="6055708"/>
            <a:ext cx="8260413" cy="644087"/>
          </a:xfrm>
          <a:prstGeom prst="rect">
            <a:avLst/>
          </a:prstGeom>
        </p:spPr>
        <p:txBody>
          <a:bodyPr/>
          <a:lstStyle>
            <a:lvl1pPr algn="l" defTabSz="457200" rtl="0" fontAlgn="base">
              <a:spcBef>
                <a:spcPct val="0"/>
              </a:spcBef>
              <a:spcAft>
                <a:spcPts val="12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spcBef>
                <a:spcPct val="0"/>
              </a:spcBef>
              <a:spcAft>
                <a:spcPts val="12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spcBef>
                <a:spcPct val="0"/>
              </a:spcBef>
              <a:spcAft>
                <a:spcPts val="1200"/>
              </a:spcAft>
              <a:buFont typeface="Lucida Grande"/>
              <a:buChar char="-"/>
              <a:defRPr sz="1600" kern="1200">
                <a:solidFill>
                  <a:srgbClr val="545454"/>
                </a:solidFill>
                <a:latin typeface="Arial"/>
                <a:ea typeface="+mn-ea"/>
                <a:cs typeface="Arial"/>
              </a:defRPr>
            </a:lvl3pPr>
            <a:lvl4pPr marL="346075" indent="-115888" algn="l" defTabSz="457200" rtl="0" fontAlgn="base">
              <a:spcBef>
                <a:spcPct val="0"/>
              </a:spcBef>
              <a:spcAft>
                <a:spcPts val="12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spcBef>
                <a:spcPct val="0"/>
              </a:spcBef>
              <a:spcAft>
                <a:spcPts val="12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defRPr/>
            </a:pPr>
            <a:r>
              <a:rPr lang="en-US" sz="2000" b="1" dirty="0">
                <a:solidFill>
                  <a:srgbClr val="000000"/>
                </a:solidFill>
              </a:rPr>
              <a:t>Also, to give researchers involved in team science an opportunity to describe their roles in collaborative projects</a:t>
            </a:r>
          </a:p>
        </p:txBody>
      </p:sp>
    </p:spTree>
    <p:extLst>
      <p:ext uri="{BB962C8B-B14F-4D97-AF65-F5344CB8AC3E}">
        <p14:creationId xmlns:p14="http://schemas.microsoft.com/office/powerpoint/2010/main" val="788959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1" name="Group 10"/>
          <p:cNvGrpSpPr/>
          <p:nvPr/>
        </p:nvGrpSpPr>
        <p:grpSpPr>
          <a:xfrm>
            <a:off x="0" y="-17395"/>
            <a:ext cx="9136173" cy="3183082"/>
            <a:chOff x="-76203" y="-9082"/>
            <a:chExt cx="9136173" cy="3183082"/>
          </a:xfrm>
        </p:grpSpPr>
        <p:sp>
          <p:nvSpPr>
            <p:cNvPr id="12" name="Rectangle 11"/>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3" name="Group 12"/>
            <p:cNvGrpSpPr/>
            <p:nvPr/>
          </p:nvGrpSpPr>
          <p:grpSpPr>
            <a:xfrm>
              <a:off x="6374446" y="-9082"/>
              <a:ext cx="2685524" cy="3183082"/>
              <a:chOff x="6374446" y="7544"/>
              <a:chExt cx="2685524" cy="3183082"/>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17"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392920" y="342832"/>
            <a:ext cx="6160280" cy="906871"/>
          </a:xfrm>
          <a:ln>
            <a:noFill/>
          </a:ln>
        </p:spPr>
        <p:txBody>
          <a:bodyPr/>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FAQs from researchers</a:t>
            </a:r>
            <a:b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endParaRPr lang="en-US" altLang="en-US" sz="4400" dirty="0" smtClean="0">
              <a:ln w="0"/>
              <a:solidFill>
                <a:schemeClr val="tx1"/>
              </a:solidFill>
              <a:effectLst>
                <a:outerShdw blurRad="38100" dist="19050" dir="2700000" algn="tl" rotWithShape="0">
                  <a:schemeClr val="dk1">
                    <a:alpha val="40000"/>
                  </a:schemeClr>
                </a:outerShdw>
              </a:effectLst>
            </a:endParaRPr>
          </a:p>
        </p:txBody>
      </p:sp>
      <p:sp>
        <p:nvSpPr>
          <p:cNvPr id="42" name="TextBox 41"/>
          <p:cNvSpPr txBox="1"/>
          <p:nvPr/>
        </p:nvSpPr>
        <p:spPr>
          <a:xfrm>
            <a:off x="332436" y="1685729"/>
            <a:ext cx="5777949" cy="523220"/>
          </a:xfrm>
          <a:prstGeom prst="rect">
            <a:avLst/>
          </a:prstGeom>
          <a:noFill/>
        </p:spPr>
        <p:txBody>
          <a:bodyPr wrap="square" rtlCol="0">
            <a:spAutoFit/>
          </a:bodyPr>
          <a:lstStyle/>
          <a:p>
            <a:pPr>
              <a:spcAft>
                <a:spcPts val="900"/>
              </a:spcAft>
            </a:pPr>
            <a:r>
              <a:rPr lang="en-US" sz="2800" b="1" dirty="0" smtClean="0"/>
              <a:t>What is different?</a:t>
            </a:r>
          </a:p>
        </p:txBody>
      </p:sp>
    </p:spTree>
    <p:extLst>
      <p:ext uri="{BB962C8B-B14F-4D97-AF65-F5344CB8AC3E}">
        <p14:creationId xmlns:p14="http://schemas.microsoft.com/office/powerpoint/2010/main" val="1050326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1"/>
            <a:ext cx="9144000" cy="685800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p:cNvSpPr/>
          <p:nvPr/>
        </p:nvSpPr>
        <p:spPr>
          <a:xfrm>
            <a:off x="1921" y="1212"/>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7170" name="Title 1"/>
          <p:cNvSpPr>
            <a:spLocks noGrp="1"/>
          </p:cNvSpPr>
          <p:nvPr>
            <p:ph type="title"/>
          </p:nvPr>
        </p:nvSpPr>
        <p:spPr>
          <a:xfrm>
            <a:off x="441954" y="175884"/>
            <a:ext cx="6372015" cy="1045810"/>
          </a:xfrm>
          <a:ln>
            <a:noFill/>
          </a:ln>
        </p:spPr>
        <p:txBody>
          <a:bodyPr anchor="b">
            <a:normAutofit/>
          </a:bodyPr>
          <a:lstStyle/>
          <a:p>
            <a:r>
              <a:rPr lang="en-US" altLang="en-US" sz="4400" dirty="0" smtClean="0">
                <a:ln w="0"/>
                <a:solidFill>
                  <a:schemeClr val="bg1"/>
                </a:solidFill>
                <a:effectLst>
                  <a:outerShdw blurRad="38100" dist="19050" dir="2700000" algn="tl" rotWithShape="0">
                    <a:schemeClr val="dk1">
                      <a:alpha val="40000"/>
                    </a:schemeClr>
                  </a:outerShdw>
                </a:effectLst>
              </a:rPr>
              <a:t>What is different?</a:t>
            </a:r>
          </a:p>
        </p:txBody>
      </p:sp>
      <p:pic>
        <p:nvPicPr>
          <p:cNvPr id="1028" name="Picture 4" descr="http://smallbusiness.chron.com/DM-Resize/photos.demandstudios.com/getty/article/81/128/87512962.jpg?w=650&amp;h=406&amp;keep_ratio=1&amp;webp=1"/>
          <p:cNvPicPr>
            <a:picLocks noChangeAspect="1" noChangeArrowheads="1"/>
          </p:cNvPicPr>
          <p:nvPr/>
        </p:nvPicPr>
        <p:blipFill rotWithShape="1">
          <a:blip r:embed="rId2">
            <a:extLst>
              <a:ext uri="{28A0092B-C50C-407E-A947-70E740481C1C}">
                <a14:useLocalDpi xmlns:a14="http://schemas.microsoft.com/office/drawing/2010/main" val="0"/>
              </a:ext>
            </a:extLst>
          </a:blip>
          <a:srcRect l="1822" t="2955" b="37931"/>
          <a:stretch/>
        </p:blipFill>
        <p:spPr bwMode="auto">
          <a:xfrm>
            <a:off x="6400800" y="685800"/>
            <a:ext cx="1524000" cy="1211272"/>
          </a:xfrm>
          <a:prstGeom prst="hexagon">
            <a:avLst/>
          </a:prstGeom>
          <a:noFill/>
          <a:ln w="38100">
            <a:solidFill>
              <a:schemeClr val="tx1"/>
            </a:solidFill>
          </a:ln>
          <a:extLst>
            <a:ext uri="{909E8E84-426E-40dd-AFC4-6F175D3DCCD1}">
              <a14:hiddenFill xmlns:a14="http://schemas.microsoft.com/office/drawing/2010/main" xmlns="">
                <a:solidFill>
                  <a:srgbClr val="FFFFFF"/>
                </a:solidFill>
              </a14:hiddenFill>
            </a:ext>
          </a:extLst>
        </p:spPr>
      </p:pic>
      <p:sp>
        <p:nvSpPr>
          <p:cNvPr id="13" name="Content Placeholder 2"/>
          <p:cNvSpPr txBox="1">
            <a:spLocks/>
          </p:cNvSpPr>
          <p:nvPr/>
        </p:nvSpPr>
        <p:spPr>
          <a:xfrm>
            <a:off x="1162695" y="3652763"/>
            <a:ext cx="6016066" cy="3205237"/>
          </a:xfrm>
          <a:prstGeom prst="rect">
            <a:avLst/>
          </a:prstGeom>
        </p:spPr>
        <p:txBody>
          <a:bodyPr/>
          <a:lstStyle>
            <a:lvl1pPr algn="l" defTabSz="457200" rtl="0" fontAlgn="base">
              <a:spcBef>
                <a:spcPct val="0"/>
              </a:spcBef>
              <a:spcAft>
                <a:spcPts val="12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spcBef>
                <a:spcPct val="0"/>
              </a:spcBef>
              <a:spcAft>
                <a:spcPts val="12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spcBef>
                <a:spcPct val="0"/>
              </a:spcBef>
              <a:spcAft>
                <a:spcPts val="1200"/>
              </a:spcAft>
              <a:buFont typeface="Lucida Grande"/>
              <a:buChar char="-"/>
              <a:defRPr sz="1600" kern="1200">
                <a:solidFill>
                  <a:srgbClr val="545454"/>
                </a:solidFill>
                <a:latin typeface="Arial"/>
                <a:ea typeface="+mn-ea"/>
                <a:cs typeface="Arial"/>
              </a:defRPr>
            </a:lvl3pPr>
            <a:lvl4pPr marL="346075" indent="-115888" algn="l" defTabSz="457200" rtl="0" fontAlgn="base">
              <a:spcBef>
                <a:spcPct val="0"/>
              </a:spcBef>
              <a:spcAft>
                <a:spcPts val="12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spcBef>
                <a:spcPct val="0"/>
              </a:spcBef>
              <a:spcAft>
                <a:spcPts val="12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endParaRPr lang="en-US" sz="1800" dirty="0" smtClean="0"/>
          </a:p>
        </p:txBody>
      </p:sp>
      <p:pic>
        <p:nvPicPr>
          <p:cNvPr id="4" name="Picture 3"/>
          <p:cNvPicPr>
            <a:picLocks noChangeAspect="1"/>
          </p:cNvPicPr>
          <p:nvPr/>
        </p:nvPicPr>
        <p:blipFill rotWithShape="1">
          <a:blip r:embed="rId3"/>
          <a:srcRect l="11140" t="20314" r="11124" b="44735"/>
          <a:stretch/>
        </p:blipFill>
        <p:spPr>
          <a:xfrm>
            <a:off x="282940" y="1393110"/>
            <a:ext cx="8074947" cy="5308186"/>
          </a:xfrm>
          <a:prstGeom prst="rect">
            <a:avLst/>
          </a:prstGeom>
        </p:spPr>
      </p:pic>
      <p:sp>
        <p:nvSpPr>
          <p:cNvPr id="15" name="Rounded Rectangular Callout 14"/>
          <p:cNvSpPr/>
          <p:nvPr/>
        </p:nvSpPr>
        <p:spPr>
          <a:xfrm>
            <a:off x="5361709" y="282633"/>
            <a:ext cx="3667991" cy="4136966"/>
          </a:xfrm>
          <a:prstGeom prst="wedgeRoundRectCallout">
            <a:avLst>
              <a:gd name="adj1" fmla="val -110857"/>
              <a:gd name="adj2" fmla="val 23319"/>
              <a:gd name="adj3" fmla="val 16667"/>
            </a:avLst>
          </a:pr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rtlCol="0" anchor="ctr"/>
          <a:lstStyle/>
          <a:p>
            <a:r>
              <a:rPr lang="en-US" sz="1700" b="1" dirty="0">
                <a:solidFill>
                  <a:schemeClr val="tx1"/>
                </a:solidFill>
              </a:rPr>
              <a:t>Describe why you are well-</a:t>
            </a:r>
            <a:r>
              <a:rPr lang="en-US" sz="1700" b="1" dirty="0" smtClean="0">
                <a:solidFill>
                  <a:schemeClr val="tx1"/>
                </a:solidFill>
              </a:rPr>
              <a:t>suited for </a:t>
            </a:r>
            <a:r>
              <a:rPr lang="en-US" sz="1700" b="1" dirty="0">
                <a:solidFill>
                  <a:schemeClr val="tx1"/>
                </a:solidFill>
              </a:rPr>
              <a:t>your role </a:t>
            </a:r>
            <a:r>
              <a:rPr lang="en-US" sz="1700" dirty="0">
                <a:solidFill>
                  <a:schemeClr val="tx1"/>
                </a:solidFill>
              </a:rPr>
              <a:t>in the </a:t>
            </a:r>
            <a:r>
              <a:rPr lang="en-US" sz="1700" dirty="0" smtClean="0">
                <a:solidFill>
                  <a:schemeClr val="tx1"/>
                </a:solidFill>
              </a:rPr>
              <a:t>project described </a:t>
            </a:r>
            <a:r>
              <a:rPr lang="en-US" sz="1700" dirty="0">
                <a:solidFill>
                  <a:schemeClr val="tx1"/>
                </a:solidFill>
              </a:rPr>
              <a:t>in this application.</a:t>
            </a:r>
          </a:p>
          <a:p>
            <a:r>
              <a:rPr lang="en-US" sz="1700" dirty="0">
                <a:solidFill>
                  <a:schemeClr val="tx1"/>
                </a:solidFill>
              </a:rPr>
              <a:t>Relevant factors may include:</a:t>
            </a:r>
          </a:p>
          <a:p>
            <a:r>
              <a:rPr lang="en-US" sz="1700" dirty="0">
                <a:solidFill>
                  <a:schemeClr val="tx1"/>
                </a:solidFill>
              </a:rPr>
              <a:t>aspects of your training;</a:t>
            </a:r>
          </a:p>
          <a:p>
            <a:pPr marL="285750" indent="-285750">
              <a:buFont typeface="Arial"/>
              <a:buChar char="•"/>
            </a:pPr>
            <a:r>
              <a:rPr lang="en-US" sz="1700" dirty="0" smtClean="0">
                <a:solidFill>
                  <a:schemeClr val="tx1"/>
                </a:solidFill>
              </a:rPr>
              <a:t>previous </a:t>
            </a:r>
            <a:r>
              <a:rPr lang="en-US" sz="1700" dirty="0">
                <a:solidFill>
                  <a:schemeClr val="tx1"/>
                </a:solidFill>
              </a:rPr>
              <a:t>experimental </a:t>
            </a:r>
            <a:r>
              <a:rPr lang="en-US" sz="1700" dirty="0" smtClean="0">
                <a:solidFill>
                  <a:schemeClr val="tx1"/>
                </a:solidFill>
              </a:rPr>
              <a:t>work on </a:t>
            </a:r>
            <a:r>
              <a:rPr lang="en-US" sz="1700" dirty="0">
                <a:solidFill>
                  <a:schemeClr val="tx1"/>
                </a:solidFill>
              </a:rPr>
              <a:t>this or related topics;</a:t>
            </a:r>
          </a:p>
          <a:p>
            <a:pPr marL="285750" indent="-285750">
              <a:buFont typeface="Arial"/>
              <a:buChar char="•"/>
            </a:pPr>
            <a:r>
              <a:rPr lang="en-US" sz="1700" dirty="0" smtClean="0">
                <a:solidFill>
                  <a:schemeClr val="tx1"/>
                </a:solidFill>
              </a:rPr>
              <a:t>technical </a:t>
            </a:r>
            <a:r>
              <a:rPr lang="en-US" sz="1700" dirty="0">
                <a:solidFill>
                  <a:schemeClr val="tx1"/>
                </a:solidFill>
              </a:rPr>
              <a:t>expertise</a:t>
            </a:r>
            <a:r>
              <a:rPr lang="en-US" sz="1700" dirty="0" smtClean="0">
                <a:solidFill>
                  <a:schemeClr val="tx1"/>
                </a:solidFill>
              </a:rPr>
              <a:t>; </a:t>
            </a:r>
          </a:p>
          <a:p>
            <a:pPr marL="285750" indent="-285750">
              <a:buFont typeface="Arial"/>
              <a:buChar char="•"/>
            </a:pPr>
            <a:r>
              <a:rPr lang="en-US" sz="1700" dirty="0" smtClean="0">
                <a:solidFill>
                  <a:schemeClr val="tx1"/>
                </a:solidFill>
              </a:rPr>
              <a:t>collaborators </a:t>
            </a:r>
            <a:r>
              <a:rPr lang="en-US" sz="1700" dirty="0">
                <a:solidFill>
                  <a:schemeClr val="tx1"/>
                </a:solidFill>
              </a:rPr>
              <a:t>or </a:t>
            </a:r>
            <a:r>
              <a:rPr lang="en-US" sz="1700" dirty="0" smtClean="0">
                <a:solidFill>
                  <a:schemeClr val="tx1"/>
                </a:solidFill>
              </a:rPr>
              <a:t>scientific environment</a:t>
            </a:r>
            <a:r>
              <a:rPr lang="en-US" sz="1700" dirty="0">
                <a:solidFill>
                  <a:schemeClr val="tx1"/>
                </a:solidFill>
              </a:rPr>
              <a:t>;</a:t>
            </a:r>
          </a:p>
          <a:p>
            <a:pPr marL="285750" indent="-285750">
              <a:buFont typeface="Arial"/>
              <a:buChar char="•"/>
            </a:pPr>
            <a:r>
              <a:rPr lang="en-US" sz="1700" dirty="0" smtClean="0">
                <a:solidFill>
                  <a:schemeClr val="tx1"/>
                </a:solidFill>
              </a:rPr>
              <a:t>past </a:t>
            </a:r>
            <a:r>
              <a:rPr lang="en-US" sz="1700" dirty="0">
                <a:solidFill>
                  <a:schemeClr val="tx1"/>
                </a:solidFill>
              </a:rPr>
              <a:t>performance in this </a:t>
            </a:r>
            <a:r>
              <a:rPr lang="en-US" sz="1700" dirty="0" smtClean="0">
                <a:solidFill>
                  <a:schemeClr val="tx1"/>
                </a:solidFill>
              </a:rPr>
              <a:t>or related </a:t>
            </a:r>
            <a:r>
              <a:rPr lang="en-US" sz="1700" dirty="0">
                <a:solidFill>
                  <a:schemeClr val="tx1"/>
                </a:solidFill>
              </a:rPr>
              <a:t>fields</a:t>
            </a:r>
          </a:p>
          <a:p>
            <a:r>
              <a:rPr lang="en-US" sz="1700" dirty="0">
                <a:solidFill>
                  <a:schemeClr val="tx1"/>
                </a:solidFill>
              </a:rPr>
              <a:t>(you may mention specific</a:t>
            </a:r>
          </a:p>
          <a:p>
            <a:r>
              <a:rPr lang="en-US" sz="1700" dirty="0">
                <a:solidFill>
                  <a:schemeClr val="tx1"/>
                </a:solidFill>
              </a:rPr>
              <a:t>contributions to science that </a:t>
            </a:r>
            <a:r>
              <a:rPr lang="en-US" sz="1700" dirty="0" smtClean="0">
                <a:solidFill>
                  <a:schemeClr val="tx1"/>
                </a:solidFill>
              </a:rPr>
              <a:t>are not </a:t>
            </a:r>
            <a:r>
              <a:rPr lang="en-US" sz="1700" dirty="0">
                <a:solidFill>
                  <a:schemeClr val="tx1"/>
                </a:solidFill>
              </a:rPr>
              <a:t>included in Section C).</a:t>
            </a:r>
          </a:p>
        </p:txBody>
      </p:sp>
      <p:sp>
        <p:nvSpPr>
          <p:cNvPr id="16" name="Rounded Rectangular Callout 15"/>
          <p:cNvSpPr/>
          <p:nvPr/>
        </p:nvSpPr>
        <p:spPr>
          <a:xfrm>
            <a:off x="4533900" y="4495800"/>
            <a:ext cx="4495800" cy="1295400"/>
          </a:xfrm>
          <a:prstGeom prst="wedgeRoundRectCallout">
            <a:avLst>
              <a:gd name="adj1" fmla="val -85370"/>
              <a:gd name="adj2" fmla="val -66465"/>
              <a:gd name="adj3" fmla="val 16667"/>
            </a:avLst>
          </a:pr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rtlCol="0" anchor="ctr"/>
          <a:lstStyle/>
          <a:p>
            <a:r>
              <a:rPr lang="en-US" sz="1700" dirty="0">
                <a:solidFill>
                  <a:schemeClr val="tx1"/>
                </a:solidFill>
              </a:rPr>
              <a:t>If you wish to </a:t>
            </a:r>
            <a:r>
              <a:rPr lang="en-US" sz="1700" b="1" dirty="0">
                <a:solidFill>
                  <a:schemeClr val="tx1"/>
                </a:solidFill>
              </a:rPr>
              <a:t>explain impediments to </a:t>
            </a:r>
            <a:r>
              <a:rPr lang="en-US" sz="1700" b="1" dirty="0" smtClean="0">
                <a:solidFill>
                  <a:schemeClr val="tx1"/>
                </a:solidFill>
              </a:rPr>
              <a:t>your past </a:t>
            </a:r>
            <a:r>
              <a:rPr lang="en-US" sz="1700" b="1" dirty="0">
                <a:solidFill>
                  <a:schemeClr val="tx1"/>
                </a:solidFill>
              </a:rPr>
              <a:t>productivity</a:t>
            </a:r>
            <a:r>
              <a:rPr lang="en-US" sz="1700" dirty="0">
                <a:solidFill>
                  <a:schemeClr val="tx1"/>
                </a:solidFill>
              </a:rPr>
              <a:t>, you may include </a:t>
            </a:r>
            <a:r>
              <a:rPr lang="en-US" sz="1700" dirty="0" smtClean="0">
                <a:solidFill>
                  <a:schemeClr val="tx1"/>
                </a:solidFill>
              </a:rPr>
              <a:t>a description </a:t>
            </a:r>
            <a:r>
              <a:rPr lang="en-US" sz="1700" dirty="0">
                <a:solidFill>
                  <a:schemeClr val="tx1"/>
                </a:solidFill>
              </a:rPr>
              <a:t>of factors such as family </a:t>
            </a:r>
            <a:r>
              <a:rPr lang="en-US" sz="1700" dirty="0" smtClean="0">
                <a:solidFill>
                  <a:schemeClr val="tx1"/>
                </a:solidFill>
              </a:rPr>
              <a:t>care responsibilities</a:t>
            </a:r>
            <a:r>
              <a:rPr lang="en-US" sz="1700" dirty="0">
                <a:solidFill>
                  <a:schemeClr val="tx1"/>
                </a:solidFill>
              </a:rPr>
              <a:t>, illness, disability, and </a:t>
            </a:r>
            <a:r>
              <a:rPr lang="en-US" sz="1700" dirty="0" smtClean="0">
                <a:solidFill>
                  <a:schemeClr val="tx1"/>
                </a:solidFill>
              </a:rPr>
              <a:t>active duty </a:t>
            </a:r>
            <a:r>
              <a:rPr lang="en-US" sz="1700" dirty="0">
                <a:solidFill>
                  <a:schemeClr val="tx1"/>
                </a:solidFill>
              </a:rPr>
              <a:t>military service.</a:t>
            </a:r>
          </a:p>
        </p:txBody>
      </p:sp>
      <p:sp>
        <p:nvSpPr>
          <p:cNvPr id="21" name="Rounded Rectangular Callout 20"/>
          <p:cNvSpPr/>
          <p:nvPr/>
        </p:nvSpPr>
        <p:spPr>
          <a:xfrm>
            <a:off x="4533900" y="5943600"/>
            <a:ext cx="4495800" cy="856956"/>
          </a:xfrm>
          <a:prstGeom prst="wedgeRoundRectCallout">
            <a:avLst>
              <a:gd name="adj1" fmla="val -87800"/>
              <a:gd name="adj2" fmla="val -69156"/>
              <a:gd name="adj3" fmla="val 16667"/>
            </a:avLst>
          </a:pr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rtlCol="0" anchor="ctr"/>
          <a:lstStyle/>
          <a:p>
            <a:r>
              <a:rPr lang="en-US" sz="1700" dirty="0">
                <a:solidFill>
                  <a:schemeClr val="tx1"/>
                </a:solidFill>
              </a:rPr>
              <a:t>You may identify up to four </a:t>
            </a:r>
            <a:r>
              <a:rPr lang="en-US" sz="1700" b="1" dirty="0">
                <a:solidFill>
                  <a:schemeClr val="tx1"/>
                </a:solidFill>
              </a:rPr>
              <a:t>peer </a:t>
            </a:r>
            <a:r>
              <a:rPr lang="en-US" sz="1700" b="1" dirty="0" smtClean="0">
                <a:solidFill>
                  <a:schemeClr val="tx1"/>
                </a:solidFill>
              </a:rPr>
              <a:t>reviewed publications</a:t>
            </a:r>
            <a:r>
              <a:rPr lang="en-US" sz="1700" dirty="0" smtClean="0">
                <a:solidFill>
                  <a:schemeClr val="tx1"/>
                </a:solidFill>
              </a:rPr>
              <a:t> </a:t>
            </a:r>
            <a:r>
              <a:rPr lang="en-US" sz="1700" dirty="0">
                <a:solidFill>
                  <a:schemeClr val="tx1"/>
                </a:solidFill>
              </a:rPr>
              <a:t>that specifically highlight </a:t>
            </a:r>
            <a:r>
              <a:rPr lang="en-US" sz="1700" dirty="0" smtClean="0">
                <a:solidFill>
                  <a:schemeClr val="tx1"/>
                </a:solidFill>
              </a:rPr>
              <a:t>your experience </a:t>
            </a:r>
            <a:r>
              <a:rPr lang="en-US" sz="1700" dirty="0">
                <a:solidFill>
                  <a:schemeClr val="tx1"/>
                </a:solidFill>
              </a:rPr>
              <a:t>and qualifications for this project.</a:t>
            </a:r>
          </a:p>
        </p:txBody>
      </p:sp>
      <p:sp>
        <p:nvSpPr>
          <p:cNvPr id="2" name="Rectangle 1"/>
          <p:cNvSpPr/>
          <p:nvPr/>
        </p:nvSpPr>
        <p:spPr>
          <a:xfrm>
            <a:off x="389215" y="1495546"/>
            <a:ext cx="2130442" cy="32779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04655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1"/>
            <a:ext cx="9144000" cy="685800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p:cNvSpPr/>
          <p:nvPr/>
        </p:nvSpPr>
        <p:spPr>
          <a:xfrm>
            <a:off x="1921" y="1212"/>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7170" name="Title 1"/>
          <p:cNvSpPr>
            <a:spLocks noGrp="1"/>
          </p:cNvSpPr>
          <p:nvPr>
            <p:ph type="title"/>
          </p:nvPr>
        </p:nvSpPr>
        <p:spPr>
          <a:xfrm>
            <a:off x="415635" y="196372"/>
            <a:ext cx="6372015" cy="1045810"/>
          </a:xfrm>
          <a:ln>
            <a:noFill/>
          </a:ln>
        </p:spPr>
        <p:txBody>
          <a:bodyPr anchor="b">
            <a:normAutofit/>
          </a:bodyPr>
          <a:lstStyle/>
          <a:p>
            <a:r>
              <a:rPr lang="en-US" altLang="en-US" sz="4400" dirty="0" smtClean="0">
                <a:ln w="0"/>
                <a:solidFill>
                  <a:schemeClr val="bg1"/>
                </a:solidFill>
                <a:effectLst>
                  <a:outerShdw blurRad="38100" dist="19050" dir="2700000" algn="tl" rotWithShape="0">
                    <a:schemeClr val="dk1">
                      <a:alpha val="40000"/>
                    </a:schemeClr>
                  </a:outerShdw>
                </a:effectLst>
              </a:rPr>
              <a:t>What is different?</a:t>
            </a:r>
          </a:p>
        </p:txBody>
      </p:sp>
      <p:sp>
        <p:nvSpPr>
          <p:cNvPr id="13" name="Content Placeholder 2"/>
          <p:cNvSpPr txBox="1">
            <a:spLocks/>
          </p:cNvSpPr>
          <p:nvPr/>
        </p:nvSpPr>
        <p:spPr>
          <a:xfrm>
            <a:off x="1162695" y="3652763"/>
            <a:ext cx="6016066" cy="3205237"/>
          </a:xfrm>
          <a:prstGeom prst="rect">
            <a:avLst/>
          </a:prstGeom>
        </p:spPr>
        <p:txBody>
          <a:bodyPr/>
          <a:lstStyle>
            <a:lvl1pPr algn="l" defTabSz="457200" rtl="0" fontAlgn="base">
              <a:spcBef>
                <a:spcPct val="0"/>
              </a:spcBef>
              <a:spcAft>
                <a:spcPts val="12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spcBef>
                <a:spcPct val="0"/>
              </a:spcBef>
              <a:spcAft>
                <a:spcPts val="12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spcBef>
                <a:spcPct val="0"/>
              </a:spcBef>
              <a:spcAft>
                <a:spcPts val="1200"/>
              </a:spcAft>
              <a:buFont typeface="Lucida Grande"/>
              <a:buChar char="-"/>
              <a:defRPr sz="1600" kern="1200">
                <a:solidFill>
                  <a:srgbClr val="545454"/>
                </a:solidFill>
                <a:latin typeface="Arial"/>
                <a:ea typeface="+mn-ea"/>
                <a:cs typeface="Arial"/>
              </a:defRPr>
            </a:lvl3pPr>
            <a:lvl4pPr marL="346075" indent="-115888" algn="l" defTabSz="457200" rtl="0" fontAlgn="base">
              <a:spcBef>
                <a:spcPct val="0"/>
              </a:spcBef>
              <a:spcAft>
                <a:spcPts val="12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spcBef>
                <a:spcPct val="0"/>
              </a:spcBef>
              <a:spcAft>
                <a:spcPts val="12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endParaRPr lang="en-US" sz="1800" dirty="0" smtClean="0"/>
          </a:p>
        </p:txBody>
      </p:sp>
      <p:pic>
        <p:nvPicPr>
          <p:cNvPr id="18" name="Picture 17"/>
          <p:cNvPicPr>
            <a:picLocks noChangeAspect="1"/>
          </p:cNvPicPr>
          <p:nvPr/>
        </p:nvPicPr>
        <p:blipFill>
          <a:blip r:embed="rId2"/>
          <a:stretch>
            <a:fillRect/>
          </a:stretch>
        </p:blipFill>
        <p:spPr>
          <a:xfrm>
            <a:off x="219304" y="1447800"/>
            <a:ext cx="8705392" cy="4927408"/>
          </a:xfrm>
          <a:prstGeom prst="rect">
            <a:avLst/>
          </a:prstGeom>
        </p:spPr>
      </p:pic>
      <p:sp>
        <p:nvSpPr>
          <p:cNvPr id="11" name="Rounded Rectangular Callout 10"/>
          <p:cNvSpPr/>
          <p:nvPr/>
        </p:nvSpPr>
        <p:spPr>
          <a:xfrm>
            <a:off x="5638800" y="2376484"/>
            <a:ext cx="3390900" cy="1270190"/>
          </a:xfrm>
          <a:prstGeom prst="wedgeRoundRectCallout">
            <a:avLst>
              <a:gd name="adj1" fmla="val -110857"/>
              <a:gd name="adj2" fmla="val 23319"/>
              <a:gd name="adj3" fmla="val 16667"/>
            </a:avLst>
          </a:pr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rtlCol="0" anchor="ctr"/>
          <a:lstStyle/>
          <a:p>
            <a:r>
              <a:rPr lang="en-US" dirty="0">
                <a:solidFill>
                  <a:schemeClr val="tx1"/>
                </a:solidFill>
              </a:rPr>
              <a:t>Briefly </a:t>
            </a:r>
            <a:r>
              <a:rPr lang="en-US" b="1" dirty="0">
                <a:solidFill>
                  <a:schemeClr val="tx1"/>
                </a:solidFill>
              </a:rPr>
              <a:t>describe up to five </a:t>
            </a:r>
            <a:r>
              <a:rPr lang="en-US" b="1" dirty="0" smtClean="0">
                <a:solidFill>
                  <a:schemeClr val="tx1"/>
                </a:solidFill>
              </a:rPr>
              <a:t>of your </a:t>
            </a:r>
            <a:r>
              <a:rPr lang="en-US" b="1" dirty="0">
                <a:solidFill>
                  <a:schemeClr val="tx1"/>
                </a:solidFill>
              </a:rPr>
              <a:t>most </a:t>
            </a:r>
            <a:r>
              <a:rPr lang="en-US" b="1" dirty="0" smtClean="0">
                <a:solidFill>
                  <a:schemeClr val="tx1"/>
                </a:solidFill>
              </a:rPr>
              <a:t>significant contributions </a:t>
            </a:r>
            <a:r>
              <a:rPr lang="en-US" b="1" dirty="0">
                <a:solidFill>
                  <a:schemeClr val="tx1"/>
                </a:solidFill>
              </a:rPr>
              <a:t>to science</a:t>
            </a:r>
            <a:r>
              <a:rPr lang="en-US" dirty="0" smtClean="0">
                <a:solidFill>
                  <a:schemeClr val="tx1"/>
                </a:solidFill>
              </a:rPr>
              <a:t>.</a:t>
            </a:r>
            <a:endParaRPr lang="en-US" dirty="0">
              <a:solidFill>
                <a:schemeClr val="tx1"/>
              </a:solidFill>
            </a:endParaRPr>
          </a:p>
        </p:txBody>
      </p:sp>
      <p:sp>
        <p:nvSpPr>
          <p:cNvPr id="12" name="Rectangle 11"/>
          <p:cNvSpPr/>
          <p:nvPr/>
        </p:nvSpPr>
        <p:spPr>
          <a:xfrm>
            <a:off x="76200" y="5029200"/>
            <a:ext cx="4648200" cy="1744662"/>
          </a:xfrm>
          <a:prstGeom prst="rect">
            <a:avLst/>
          </a:prstGeom>
          <a:solidFill>
            <a:schemeClr val="accent4"/>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This is a perfect opportunity to incorporate citation metrics or social media metrics (from </a:t>
            </a:r>
            <a:r>
              <a:rPr lang="en-US" dirty="0" err="1" smtClean="0"/>
              <a:t>altmetric.com</a:t>
            </a:r>
            <a:r>
              <a:rPr lang="en-US" dirty="0" smtClean="0"/>
              <a:t>, a citation index like Scopus, or the publisher’s page) to indicate dissemination and reach, especially if your work influences the public.</a:t>
            </a:r>
            <a:endParaRPr lang="en-US" dirty="0"/>
          </a:p>
        </p:txBody>
      </p:sp>
      <p:sp>
        <p:nvSpPr>
          <p:cNvPr id="17" name="Rounded Rectangular Callout 16"/>
          <p:cNvSpPr/>
          <p:nvPr/>
        </p:nvSpPr>
        <p:spPr>
          <a:xfrm>
            <a:off x="5105400" y="4495799"/>
            <a:ext cx="3924300" cy="2278063"/>
          </a:xfrm>
          <a:prstGeom prst="wedgeRoundRectCallout">
            <a:avLst>
              <a:gd name="adj1" fmla="val -93373"/>
              <a:gd name="adj2" fmla="val -35297"/>
              <a:gd name="adj3" fmla="val 16667"/>
            </a:avLst>
          </a:pr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lIns="91440" rIns="0" rtlCol="0" anchor="ctr"/>
          <a:lstStyle/>
          <a:p>
            <a:r>
              <a:rPr lang="en-US" dirty="0">
                <a:solidFill>
                  <a:schemeClr val="tx1"/>
                </a:solidFill>
              </a:rPr>
              <a:t>For each of these contributions</a:t>
            </a:r>
            <a:r>
              <a:rPr lang="en-US" dirty="0" smtClean="0">
                <a:solidFill>
                  <a:schemeClr val="tx1"/>
                </a:solidFill>
              </a:rPr>
              <a:t>, reference </a:t>
            </a:r>
            <a:r>
              <a:rPr lang="en-US" dirty="0">
                <a:solidFill>
                  <a:schemeClr val="tx1"/>
                </a:solidFill>
              </a:rPr>
              <a:t>up to 4 </a:t>
            </a:r>
            <a:r>
              <a:rPr lang="en-US" b="1" dirty="0">
                <a:solidFill>
                  <a:schemeClr val="tx1"/>
                </a:solidFill>
              </a:rPr>
              <a:t>relevant </a:t>
            </a:r>
            <a:r>
              <a:rPr lang="en-US" b="1" dirty="0" smtClean="0">
                <a:solidFill>
                  <a:schemeClr val="tx1"/>
                </a:solidFill>
              </a:rPr>
              <a:t>peer-reviewed publications </a:t>
            </a:r>
            <a:r>
              <a:rPr lang="en-US" b="1" dirty="0">
                <a:solidFill>
                  <a:schemeClr val="tx1"/>
                </a:solidFill>
              </a:rPr>
              <a:t>or </a:t>
            </a:r>
            <a:r>
              <a:rPr lang="en-US" b="1" dirty="0" smtClean="0">
                <a:solidFill>
                  <a:schemeClr val="tx1"/>
                </a:solidFill>
              </a:rPr>
              <a:t>non-publication research </a:t>
            </a:r>
            <a:r>
              <a:rPr lang="en-US" b="1" dirty="0">
                <a:solidFill>
                  <a:schemeClr val="tx1"/>
                </a:solidFill>
              </a:rPr>
              <a:t>products</a:t>
            </a:r>
            <a:r>
              <a:rPr lang="en-US" dirty="0">
                <a:solidFill>
                  <a:schemeClr val="tx1"/>
                </a:solidFill>
              </a:rPr>
              <a:t>.</a:t>
            </a:r>
          </a:p>
          <a:p>
            <a:endParaRPr lang="en-US" sz="1000" dirty="0" smtClean="0">
              <a:solidFill>
                <a:schemeClr val="tx1"/>
              </a:solidFill>
            </a:endParaRPr>
          </a:p>
          <a:p>
            <a:r>
              <a:rPr lang="en-US" dirty="0" smtClean="0">
                <a:solidFill>
                  <a:schemeClr val="tx1"/>
                </a:solidFill>
              </a:rPr>
              <a:t>The </a:t>
            </a:r>
            <a:r>
              <a:rPr lang="en-US" dirty="0">
                <a:solidFill>
                  <a:schemeClr val="tx1"/>
                </a:solidFill>
              </a:rPr>
              <a:t>description of </a:t>
            </a:r>
            <a:r>
              <a:rPr lang="en-US" dirty="0" smtClean="0">
                <a:solidFill>
                  <a:schemeClr val="tx1"/>
                </a:solidFill>
              </a:rPr>
              <a:t>each contribution </a:t>
            </a:r>
            <a:r>
              <a:rPr lang="en-US" dirty="0">
                <a:solidFill>
                  <a:schemeClr val="tx1"/>
                </a:solidFill>
              </a:rPr>
              <a:t>should be </a:t>
            </a:r>
            <a:r>
              <a:rPr lang="en-US" dirty="0" smtClean="0">
                <a:solidFill>
                  <a:schemeClr val="tx1"/>
                </a:solidFill>
              </a:rPr>
              <a:t>no longer </a:t>
            </a:r>
            <a:r>
              <a:rPr lang="en-US" dirty="0">
                <a:solidFill>
                  <a:schemeClr val="tx1"/>
                </a:solidFill>
              </a:rPr>
              <a:t>than ½ page </a:t>
            </a:r>
            <a:r>
              <a:rPr lang="en-US" dirty="0" smtClean="0">
                <a:solidFill>
                  <a:schemeClr val="tx1"/>
                </a:solidFill>
              </a:rPr>
              <a:t>including figures </a:t>
            </a:r>
            <a:r>
              <a:rPr lang="en-US" dirty="0">
                <a:solidFill>
                  <a:schemeClr val="tx1"/>
                </a:solidFill>
              </a:rPr>
              <a:t>and citations. </a:t>
            </a:r>
          </a:p>
        </p:txBody>
      </p:sp>
      <p:sp>
        <p:nvSpPr>
          <p:cNvPr id="10" name="Rectangle 9"/>
          <p:cNvSpPr/>
          <p:nvPr/>
        </p:nvSpPr>
        <p:spPr>
          <a:xfrm>
            <a:off x="163880" y="1413598"/>
            <a:ext cx="2355777" cy="40973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67154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1"/>
            <a:ext cx="9144000" cy="685800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p:cNvSpPr/>
          <p:nvPr/>
        </p:nvSpPr>
        <p:spPr>
          <a:xfrm>
            <a:off x="1921" y="1212"/>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7170" name="Title 1"/>
          <p:cNvSpPr>
            <a:spLocks noGrp="1"/>
          </p:cNvSpPr>
          <p:nvPr>
            <p:ph type="title"/>
          </p:nvPr>
        </p:nvSpPr>
        <p:spPr>
          <a:xfrm>
            <a:off x="421291" y="36081"/>
            <a:ext cx="6535895" cy="1126781"/>
          </a:xfrm>
          <a:ln>
            <a:noFill/>
          </a:ln>
        </p:spPr>
        <p:txBody>
          <a:bodyPr anchor="b">
            <a:noAutofit/>
          </a:bodyPr>
          <a:lstStyle/>
          <a:p>
            <a:pPr>
              <a:lnSpc>
                <a:spcPct val="100000"/>
              </a:lnSpc>
            </a:pPr>
            <a:r>
              <a:rPr lang="en-US" altLang="en-US" sz="4400" dirty="0" smtClean="0">
                <a:ln w="0"/>
                <a:solidFill>
                  <a:schemeClr val="bg1"/>
                </a:solidFill>
                <a:effectLst>
                  <a:outerShdw blurRad="38100" dist="19050" dir="2700000" algn="tl" rotWithShape="0">
                    <a:schemeClr val="dk1">
                      <a:alpha val="40000"/>
                    </a:schemeClr>
                  </a:outerShdw>
                </a:effectLst>
              </a:rPr>
              <a:t>What is different?</a:t>
            </a:r>
          </a:p>
        </p:txBody>
      </p:sp>
      <p:sp>
        <p:nvSpPr>
          <p:cNvPr id="13" name="Content Placeholder 2"/>
          <p:cNvSpPr txBox="1">
            <a:spLocks/>
          </p:cNvSpPr>
          <p:nvPr/>
        </p:nvSpPr>
        <p:spPr>
          <a:xfrm>
            <a:off x="1162695" y="3652763"/>
            <a:ext cx="6016066" cy="3205237"/>
          </a:xfrm>
          <a:prstGeom prst="rect">
            <a:avLst/>
          </a:prstGeom>
        </p:spPr>
        <p:txBody>
          <a:bodyPr/>
          <a:lstStyle>
            <a:lvl1pPr algn="l" defTabSz="457200" rtl="0" fontAlgn="base">
              <a:spcBef>
                <a:spcPct val="0"/>
              </a:spcBef>
              <a:spcAft>
                <a:spcPts val="12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spcBef>
                <a:spcPct val="0"/>
              </a:spcBef>
              <a:spcAft>
                <a:spcPts val="12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spcBef>
                <a:spcPct val="0"/>
              </a:spcBef>
              <a:spcAft>
                <a:spcPts val="1200"/>
              </a:spcAft>
              <a:buFont typeface="Lucida Grande"/>
              <a:buChar char="-"/>
              <a:defRPr sz="1600" kern="1200">
                <a:solidFill>
                  <a:srgbClr val="545454"/>
                </a:solidFill>
                <a:latin typeface="Arial"/>
                <a:ea typeface="+mn-ea"/>
                <a:cs typeface="Arial"/>
              </a:defRPr>
            </a:lvl3pPr>
            <a:lvl4pPr marL="346075" indent="-115888" algn="l" defTabSz="457200" rtl="0" fontAlgn="base">
              <a:spcBef>
                <a:spcPct val="0"/>
              </a:spcBef>
              <a:spcAft>
                <a:spcPts val="12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spcBef>
                <a:spcPct val="0"/>
              </a:spcBef>
              <a:spcAft>
                <a:spcPts val="12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endParaRPr lang="en-US" sz="1800" dirty="0" smtClean="0"/>
          </a:p>
        </p:txBody>
      </p:sp>
      <p:sp>
        <p:nvSpPr>
          <p:cNvPr id="14" name="Content Placeholder 2"/>
          <p:cNvSpPr txBox="1">
            <a:spLocks/>
          </p:cNvSpPr>
          <p:nvPr/>
        </p:nvSpPr>
        <p:spPr>
          <a:xfrm>
            <a:off x="419100" y="1778173"/>
            <a:ext cx="8229600" cy="3553505"/>
          </a:xfrm>
          <a:prstGeom prst="rect">
            <a:avLst/>
          </a:prstGeom>
          <a:solidFill>
            <a:schemeClr val="bg1"/>
          </a:solidFill>
        </p:spPr>
        <p:txBody>
          <a:bodyPr/>
          <a:lstStyle>
            <a:lvl1pPr algn="l" defTabSz="457200" rtl="0" fontAlgn="base">
              <a:spcBef>
                <a:spcPct val="0"/>
              </a:spcBef>
              <a:spcAft>
                <a:spcPts val="12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spcBef>
                <a:spcPct val="0"/>
              </a:spcBef>
              <a:spcAft>
                <a:spcPts val="12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spcBef>
                <a:spcPct val="0"/>
              </a:spcBef>
              <a:spcAft>
                <a:spcPts val="1200"/>
              </a:spcAft>
              <a:buFont typeface="Lucida Grande"/>
              <a:buChar char="-"/>
              <a:defRPr sz="1600" kern="1200">
                <a:solidFill>
                  <a:srgbClr val="545454"/>
                </a:solidFill>
                <a:latin typeface="Arial"/>
                <a:ea typeface="+mn-ea"/>
                <a:cs typeface="Arial"/>
              </a:defRPr>
            </a:lvl3pPr>
            <a:lvl4pPr marL="346075" indent="-115888" algn="l" defTabSz="457200" rtl="0" fontAlgn="base">
              <a:spcBef>
                <a:spcPct val="0"/>
              </a:spcBef>
              <a:spcAft>
                <a:spcPts val="12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spcBef>
                <a:spcPct val="0"/>
              </a:spcBef>
              <a:spcAft>
                <a:spcPts val="12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rgbClr val="FF0000"/>
                </a:solidFill>
              </a:rPr>
              <a:t>My early publications directly addressed the fact that substance abuse is often overlooked in older adults. However, because many older adults were raised during an era of increased drug and alcohol use, there are reasons to believe that this will become an increasing issue as the population ages.   </a:t>
            </a:r>
            <a:r>
              <a:rPr lang="en-US" sz="2000" dirty="0" smtClean="0">
                <a:solidFill>
                  <a:srgbClr val="3366FF"/>
                </a:solidFill>
              </a:rPr>
              <a:t>These publications found that older adults appear in a variety of primary care settings or seek mental health providers to deal with emerging addiction problems.  These publications document this emerging problem but guide primary care providers and geriatric mental health providers to recognize symptoms, assess the nature of the problem and apply the necessary interventions.   </a:t>
            </a:r>
            <a:r>
              <a:rPr lang="en-US" sz="2000" dirty="0" smtClean="0">
                <a:solidFill>
                  <a:srgbClr val="7610A5"/>
                </a:solidFill>
              </a:rPr>
              <a:t>By providing evidence and simple clinical approaches, this body of work has changed the standards of care for addicted older adults and will continue to provide assistance in relevant medical settings well into the future</a:t>
            </a:r>
            <a:r>
              <a:rPr lang="en-US" sz="2000" dirty="0" smtClean="0">
                <a:solidFill>
                  <a:srgbClr val="008000"/>
                </a:solidFill>
              </a:rPr>
              <a:t>.  I served as the primary investigator or co-investigator in all of these studies. </a:t>
            </a:r>
            <a:endParaRPr lang="en-US" sz="2000" dirty="0">
              <a:solidFill>
                <a:srgbClr val="008000"/>
              </a:solidFill>
            </a:endParaRPr>
          </a:p>
        </p:txBody>
      </p:sp>
      <p:sp>
        <p:nvSpPr>
          <p:cNvPr id="15" name="Rounded Rectangular Callout 14"/>
          <p:cNvSpPr/>
          <p:nvPr/>
        </p:nvSpPr>
        <p:spPr>
          <a:xfrm>
            <a:off x="5873289" y="1498017"/>
            <a:ext cx="2590800" cy="1295400"/>
          </a:xfrm>
          <a:prstGeom prst="wedgeRoundRectCallout">
            <a:avLst>
              <a:gd name="adj1" fmla="val -94192"/>
              <a:gd name="adj2" fmla="val 33904"/>
              <a:gd name="adj3" fmla="val 16667"/>
            </a:avLst>
          </a:prstGeom>
          <a:solidFill>
            <a:schemeClr val="accent2">
              <a:lumMod val="20000"/>
              <a:lumOff val="80000"/>
            </a:scheme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Describe the historical background that frames the problem </a:t>
            </a:r>
            <a:endParaRPr lang="en-US" b="1" dirty="0">
              <a:solidFill>
                <a:schemeClr val="tx1"/>
              </a:solidFill>
            </a:endParaRPr>
          </a:p>
        </p:txBody>
      </p:sp>
      <p:sp>
        <p:nvSpPr>
          <p:cNvPr id="16" name="Rounded Rectangular Callout 15"/>
          <p:cNvSpPr/>
          <p:nvPr/>
        </p:nvSpPr>
        <p:spPr>
          <a:xfrm>
            <a:off x="459230" y="3372196"/>
            <a:ext cx="2362200" cy="895004"/>
          </a:xfrm>
          <a:prstGeom prst="wedgeRoundRectCallout">
            <a:avLst>
              <a:gd name="adj1" fmla="val 100481"/>
              <a:gd name="adj2" fmla="val 49219"/>
              <a:gd name="adj3" fmla="val 16667"/>
            </a:avLst>
          </a:prstGeom>
          <a:solidFill>
            <a:schemeClr val="accent1">
              <a:lumMod val="20000"/>
              <a:lumOff val="80000"/>
            </a:schemeClr>
          </a:solidFill>
          <a:ln w="19050">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Describe the central findings</a:t>
            </a:r>
            <a:endParaRPr lang="en-US" b="1" dirty="0">
              <a:solidFill>
                <a:schemeClr val="tx1"/>
              </a:solidFill>
            </a:endParaRPr>
          </a:p>
        </p:txBody>
      </p:sp>
      <p:sp>
        <p:nvSpPr>
          <p:cNvPr id="21" name="Rounded Rectangular Callout 20"/>
          <p:cNvSpPr/>
          <p:nvPr/>
        </p:nvSpPr>
        <p:spPr>
          <a:xfrm>
            <a:off x="5943600" y="4267200"/>
            <a:ext cx="2437141" cy="1371600"/>
          </a:xfrm>
          <a:prstGeom prst="wedgeRoundRectCallout">
            <a:avLst>
              <a:gd name="adj1" fmla="val -94192"/>
              <a:gd name="adj2" fmla="val 33904"/>
              <a:gd name="adj3" fmla="val 16667"/>
            </a:avLst>
          </a:prstGeom>
          <a:solidFill>
            <a:schemeClr val="accent4">
              <a:lumMod val="20000"/>
              <a:lumOff val="80000"/>
            </a:schemeClr>
          </a:solidFill>
          <a:ln w="19050">
            <a:solidFill>
              <a:srgbClr val="7610A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Describe the influence of these findings on progress in health or technology </a:t>
            </a:r>
            <a:endParaRPr lang="en-US" b="1" dirty="0">
              <a:solidFill>
                <a:schemeClr val="tx1"/>
              </a:solidFill>
            </a:endParaRPr>
          </a:p>
        </p:txBody>
      </p:sp>
      <p:sp>
        <p:nvSpPr>
          <p:cNvPr id="23" name="Rounded Rectangular Callout 22"/>
          <p:cNvSpPr/>
          <p:nvPr/>
        </p:nvSpPr>
        <p:spPr>
          <a:xfrm>
            <a:off x="527858" y="5675422"/>
            <a:ext cx="2362200" cy="914400"/>
          </a:xfrm>
          <a:prstGeom prst="wedgeRoundRectCallout">
            <a:avLst>
              <a:gd name="adj1" fmla="val 83368"/>
              <a:gd name="adj2" fmla="val 4973"/>
              <a:gd name="adj3" fmla="val 16667"/>
            </a:avLst>
          </a:prstGeom>
          <a:solidFill>
            <a:schemeClr val="accent3">
              <a:lumMod val="20000"/>
              <a:lumOff val="80000"/>
            </a:schemeClr>
          </a:solidFill>
          <a:ln w="1905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Describe your role in the work</a:t>
            </a:r>
            <a:endParaRPr lang="en-US" b="1" dirty="0">
              <a:solidFill>
                <a:schemeClr val="tx1"/>
              </a:solidFill>
            </a:endParaRPr>
          </a:p>
        </p:txBody>
      </p:sp>
      <p:sp>
        <p:nvSpPr>
          <p:cNvPr id="2" name="TextBox 1"/>
          <p:cNvSpPr txBox="1"/>
          <p:nvPr/>
        </p:nvSpPr>
        <p:spPr>
          <a:xfrm>
            <a:off x="388041" y="1418009"/>
            <a:ext cx="5411586" cy="369332"/>
          </a:xfrm>
          <a:prstGeom prst="rect">
            <a:avLst/>
          </a:prstGeom>
          <a:noFill/>
        </p:spPr>
        <p:txBody>
          <a:bodyPr wrap="square" rtlCol="0">
            <a:spAutoFit/>
          </a:bodyPr>
          <a:lstStyle/>
          <a:p>
            <a:r>
              <a:rPr lang="en-US" b="1" dirty="0" smtClean="0"/>
              <a:t>Section C. Contribution to Science</a:t>
            </a:r>
            <a:endParaRPr lang="en-US" b="1" dirty="0"/>
          </a:p>
        </p:txBody>
      </p:sp>
    </p:spTree>
    <p:extLst>
      <p:ext uri="{BB962C8B-B14F-4D97-AF65-F5344CB8AC3E}">
        <p14:creationId xmlns:p14="http://schemas.microsoft.com/office/powerpoint/2010/main" val="13927620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3" name="Group 12"/>
          <p:cNvGrpSpPr/>
          <p:nvPr/>
        </p:nvGrpSpPr>
        <p:grpSpPr>
          <a:xfrm>
            <a:off x="0" y="-17395"/>
            <a:ext cx="9136173" cy="3183082"/>
            <a:chOff x="-76203" y="-9082"/>
            <a:chExt cx="9136173" cy="3183082"/>
          </a:xfrm>
        </p:grpSpPr>
        <p:sp>
          <p:nvSpPr>
            <p:cNvPr id="14" name="Rectangle 13"/>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5" name="Group 14"/>
            <p:cNvGrpSpPr/>
            <p:nvPr/>
          </p:nvGrpSpPr>
          <p:grpSpPr>
            <a:xfrm>
              <a:off x="6374446" y="-9082"/>
              <a:ext cx="2685524" cy="3183082"/>
              <a:chOff x="6374446" y="7544"/>
              <a:chExt cx="2685524" cy="3183082"/>
            </a:xfrm>
          </p:grpSpPr>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21" name="Picture 20"/>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23"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392920" y="359458"/>
            <a:ext cx="6160280" cy="906871"/>
          </a:xfrm>
          <a:ln>
            <a:noFill/>
          </a:ln>
        </p:spPr>
        <p:txBody>
          <a:bodyPr/>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FAQs from researchers</a:t>
            </a:r>
            <a:b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endParaRPr lang="en-US" altLang="en-US" sz="4400" dirty="0" smtClean="0">
              <a:ln w="0"/>
              <a:solidFill>
                <a:schemeClr val="tx1"/>
              </a:solidFill>
              <a:effectLst>
                <a:outerShdw blurRad="38100" dist="19050" dir="2700000" algn="tl" rotWithShape="0">
                  <a:schemeClr val="dk1">
                    <a:alpha val="40000"/>
                  </a:schemeClr>
                </a:outerShdw>
              </a:effectLst>
            </a:endParaRPr>
          </a:p>
        </p:txBody>
      </p:sp>
      <p:sp>
        <p:nvSpPr>
          <p:cNvPr id="42" name="TextBox 41"/>
          <p:cNvSpPr txBox="1"/>
          <p:nvPr/>
        </p:nvSpPr>
        <p:spPr>
          <a:xfrm>
            <a:off x="320890" y="1662118"/>
            <a:ext cx="5555560" cy="1500411"/>
          </a:xfrm>
          <a:prstGeom prst="rect">
            <a:avLst/>
          </a:prstGeom>
          <a:noFill/>
        </p:spPr>
        <p:txBody>
          <a:bodyPr wrap="square" rtlCol="0">
            <a:spAutoFit/>
          </a:bodyPr>
          <a:lstStyle/>
          <a:p>
            <a:pPr>
              <a:spcAft>
                <a:spcPts val="900"/>
              </a:spcAft>
            </a:pPr>
            <a:r>
              <a:rPr lang="en-US" sz="2800" b="1" dirty="0" smtClean="0"/>
              <a:t>Do I have to provide a link to my full body of work?</a:t>
            </a:r>
          </a:p>
          <a:p>
            <a:pPr marL="450850" indent="-450850">
              <a:spcAft>
                <a:spcPts val="900"/>
              </a:spcAft>
            </a:pPr>
            <a:r>
              <a:rPr lang="en-US" sz="2800" b="1" dirty="0"/>
              <a:t>	</a:t>
            </a:r>
            <a:endParaRPr lang="en-US" sz="2800" b="1" dirty="0" smtClean="0"/>
          </a:p>
        </p:txBody>
      </p:sp>
      <p:sp>
        <p:nvSpPr>
          <p:cNvPr id="12" name="Rectangle 11"/>
          <p:cNvSpPr/>
          <p:nvPr/>
        </p:nvSpPr>
        <p:spPr>
          <a:xfrm>
            <a:off x="388041" y="2982058"/>
            <a:ext cx="8174068" cy="1708160"/>
          </a:xfrm>
          <a:prstGeom prst="rect">
            <a:avLst/>
          </a:prstGeom>
        </p:spPr>
        <p:txBody>
          <a:bodyPr wrap="square">
            <a:spAutoFit/>
          </a:bodyPr>
          <a:lstStyle/>
          <a:p>
            <a:pPr>
              <a:spcAft>
                <a:spcPts val="900"/>
              </a:spcAft>
            </a:pPr>
            <a:r>
              <a:rPr lang="en-US" b="1" dirty="0" smtClean="0">
                <a:solidFill>
                  <a:schemeClr val="bg1">
                    <a:lumMod val="50000"/>
                  </a:schemeClr>
                </a:solidFill>
              </a:rPr>
              <a:t>No (source: </a:t>
            </a:r>
            <a:r>
              <a:rPr lang="en-US" b="1" dirty="0" smtClean="0">
                <a:solidFill>
                  <a:schemeClr val="bg1">
                    <a:lumMod val="50000"/>
                  </a:schemeClr>
                </a:solidFill>
                <a:hlinkClick r:id="rId6"/>
              </a:rPr>
              <a:t>NIH </a:t>
            </a:r>
            <a:r>
              <a:rPr lang="en-US" b="1" dirty="0" err="1" smtClean="0">
                <a:solidFill>
                  <a:schemeClr val="bg1">
                    <a:lumMod val="50000"/>
                  </a:schemeClr>
                </a:solidFill>
                <a:hlinkClick r:id="rId6"/>
              </a:rPr>
              <a:t>biosketch</a:t>
            </a:r>
            <a:r>
              <a:rPr lang="en-US" b="1" dirty="0" smtClean="0">
                <a:solidFill>
                  <a:schemeClr val="bg1">
                    <a:lumMod val="50000"/>
                  </a:schemeClr>
                </a:solidFill>
                <a:hlinkClick r:id="rId6"/>
              </a:rPr>
              <a:t> FAQs</a:t>
            </a:r>
            <a:r>
              <a:rPr lang="en-US" b="1" dirty="0" smtClean="0">
                <a:solidFill>
                  <a:schemeClr val="bg1">
                    <a:lumMod val="50000"/>
                  </a:schemeClr>
                </a:solidFill>
              </a:rPr>
              <a:t>)</a:t>
            </a:r>
          </a:p>
          <a:p>
            <a:pPr>
              <a:spcAft>
                <a:spcPts val="900"/>
              </a:spcAft>
            </a:pPr>
            <a:endParaRPr lang="en-US" b="1" dirty="0" smtClean="0">
              <a:solidFill>
                <a:srgbClr val="545454"/>
              </a:solidFill>
            </a:endParaRPr>
          </a:p>
          <a:p>
            <a:pPr>
              <a:spcAft>
                <a:spcPts val="900"/>
              </a:spcAft>
            </a:pPr>
            <a:r>
              <a:rPr lang="en-US" b="1" u="sng" dirty="0" smtClean="0">
                <a:solidFill>
                  <a:schemeClr val="bg1">
                    <a:lumMod val="50000"/>
                  </a:schemeClr>
                </a:solidFill>
              </a:rPr>
              <a:t>However</a:t>
            </a:r>
            <a:r>
              <a:rPr lang="en-US" b="1" dirty="0" smtClean="0">
                <a:solidFill>
                  <a:schemeClr val="bg1">
                    <a:lumMod val="50000"/>
                  </a:schemeClr>
                </a:solidFill>
              </a:rPr>
              <a:t> since the total number of listed citations is a maximum of 24 on your </a:t>
            </a:r>
            <a:r>
              <a:rPr lang="en-US" b="1" dirty="0" err="1" smtClean="0">
                <a:solidFill>
                  <a:schemeClr val="bg1">
                    <a:lumMod val="50000"/>
                  </a:schemeClr>
                </a:solidFill>
              </a:rPr>
              <a:t>biosketch</a:t>
            </a:r>
            <a:r>
              <a:rPr lang="en-US" b="1" dirty="0" smtClean="0">
                <a:solidFill>
                  <a:schemeClr val="bg1">
                    <a:lumMod val="50000"/>
                  </a:schemeClr>
                </a:solidFill>
              </a:rPr>
              <a:t>, if you have published 200 manuscripts, providing this link gives evidence of successful scholarly output.</a:t>
            </a:r>
          </a:p>
        </p:txBody>
      </p:sp>
    </p:spTree>
    <p:extLst>
      <p:ext uri="{BB962C8B-B14F-4D97-AF65-F5344CB8AC3E}">
        <p14:creationId xmlns:p14="http://schemas.microsoft.com/office/powerpoint/2010/main" val="24434058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1"/>
            <a:ext cx="9144000" cy="685800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p:cNvSpPr/>
          <p:nvPr/>
        </p:nvSpPr>
        <p:spPr>
          <a:xfrm>
            <a:off x="1921" y="1212"/>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7170" name="Title 1"/>
          <p:cNvSpPr>
            <a:spLocks noGrp="1"/>
          </p:cNvSpPr>
          <p:nvPr>
            <p:ph type="title"/>
          </p:nvPr>
        </p:nvSpPr>
        <p:spPr>
          <a:xfrm>
            <a:off x="390696" y="30721"/>
            <a:ext cx="8864024" cy="1126781"/>
          </a:xfrm>
          <a:ln>
            <a:noFill/>
          </a:ln>
        </p:spPr>
        <p:txBody>
          <a:bodyPr anchor="b">
            <a:noAutofit/>
          </a:bodyPr>
          <a:lstStyle/>
          <a:p>
            <a:pPr>
              <a:lnSpc>
                <a:spcPct val="100000"/>
              </a:lnSpc>
            </a:pPr>
            <a:r>
              <a:rPr lang="en-US" altLang="en-US" sz="4400" dirty="0" smtClean="0">
                <a:ln w="0"/>
                <a:solidFill>
                  <a:schemeClr val="bg1"/>
                </a:solidFill>
                <a:effectLst>
                  <a:outerShdw blurRad="38100" dist="19050" dir="2700000" algn="tl" rotWithShape="0">
                    <a:schemeClr val="dk1">
                      <a:alpha val="40000"/>
                    </a:schemeClr>
                  </a:outerShdw>
                </a:effectLst>
              </a:rPr>
              <a:t>Link to published works</a:t>
            </a:r>
          </a:p>
        </p:txBody>
      </p:sp>
      <p:sp>
        <p:nvSpPr>
          <p:cNvPr id="13" name="Content Placeholder 2"/>
          <p:cNvSpPr txBox="1">
            <a:spLocks/>
          </p:cNvSpPr>
          <p:nvPr/>
        </p:nvSpPr>
        <p:spPr>
          <a:xfrm>
            <a:off x="1162695" y="3652763"/>
            <a:ext cx="6016066" cy="3205237"/>
          </a:xfrm>
          <a:prstGeom prst="rect">
            <a:avLst/>
          </a:prstGeom>
        </p:spPr>
        <p:txBody>
          <a:bodyPr/>
          <a:lstStyle>
            <a:lvl1pPr algn="l" defTabSz="457200" rtl="0" fontAlgn="base">
              <a:spcBef>
                <a:spcPct val="0"/>
              </a:spcBef>
              <a:spcAft>
                <a:spcPts val="12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spcBef>
                <a:spcPct val="0"/>
              </a:spcBef>
              <a:spcAft>
                <a:spcPts val="12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spcBef>
                <a:spcPct val="0"/>
              </a:spcBef>
              <a:spcAft>
                <a:spcPts val="1200"/>
              </a:spcAft>
              <a:buFont typeface="Lucida Grande"/>
              <a:buChar char="-"/>
              <a:defRPr sz="1600" kern="1200">
                <a:solidFill>
                  <a:srgbClr val="545454"/>
                </a:solidFill>
                <a:latin typeface="Arial"/>
                <a:ea typeface="+mn-ea"/>
                <a:cs typeface="Arial"/>
              </a:defRPr>
            </a:lvl3pPr>
            <a:lvl4pPr marL="346075" indent="-115888" algn="l" defTabSz="457200" rtl="0" fontAlgn="base">
              <a:spcBef>
                <a:spcPct val="0"/>
              </a:spcBef>
              <a:spcAft>
                <a:spcPts val="12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spcBef>
                <a:spcPct val="0"/>
              </a:spcBef>
              <a:spcAft>
                <a:spcPts val="12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endParaRPr lang="en-US" sz="1800" dirty="0" smtClean="0"/>
          </a:p>
        </p:txBody>
      </p:sp>
      <p:sp>
        <p:nvSpPr>
          <p:cNvPr id="17" name="Content Placeholder 9"/>
          <p:cNvSpPr txBox="1">
            <a:spLocks/>
          </p:cNvSpPr>
          <p:nvPr/>
        </p:nvSpPr>
        <p:spPr>
          <a:xfrm>
            <a:off x="457200" y="3049373"/>
            <a:ext cx="8229600" cy="1343705"/>
          </a:xfrm>
          <a:prstGeom prst="rect">
            <a:avLst/>
          </a:prstGeom>
        </p:spPr>
        <p:txBody>
          <a:bodyPr/>
          <a:lstStyle>
            <a:lvl1pPr algn="l" defTabSz="457200" rtl="0" fontAlgn="base">
              <a:spcBef>
                <a:spcPct val="0"/>
              </a:spcBef>
              <a:spcAft>
                <a:spcPts val="12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spcBef>
                <a:spcPct val="0"/>
              </a:spcBef>
              <a:spcAft>
                <a:spcPts val="12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spcBef>
                <a:spcPct val="0"/>
              </a:spcBef>
              <a:spcAft>
                <a:spcPts val="1200"/>
              </a:spcAft>
              <a:buFont typeface="Lucida Grande"/>
              <a:buChar char="-"/>
              <a:defRPr sz="1600" kern="1200">
                <a:solidFill>
                  <a:srgbClr val="545454"/>
                </a:solidFill>
                <a:latin typeface="Arial"/>
                <a:ea typeface="+mn-ea"/>
                <a:cs typeface="Arial"/>
              </a:defRPr>
            </a:lvl3pPr>
            <a:lvl4pPr marL="346075" indent="-115888" algn="l" defTabSz="457200" rtl="0" fontAlgn="base">
              <a:spcBef>
                <a:spcPct val="0"/>
              </a:spcBef>
              <a:spcAft>
                <a:spcPts val="12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spcBef>
                <a:spcPct val="0"/>
              </a:spcBef>
              <a:spcAft>
                <a:spcPts val="12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1200"/>
              </a:spcBef>
              <a:spcAft>
                <a:spcPts val="0"/>
              </a:spcAft>
            </a:pPr>
            <a:r>
              <a:rPr lang="en-US" sz="1800" b="1" u="sng" dirty="0" smtClean="0">
                <a:solidFill>
                  <a:schemeClr val="tx1"/>
                </a:solidFill>
              </a:rPr>
              <a:t>Complete List of Published Work in </a:t>
            </a:r>
            <a:r>
              <a:rPr lang="en-US" sz="1800" b="1" u="sng" dirty="0" err="1" smtClean="0">
                <a:solidFill>
                  <a:schemeClr val="tx1"/>
                </a:solidFill>
              </a:rPr>
              <a:t>MyBibliography</a:t>
            </a:r>
            <a:r>
              <a:rPr lang="en-US" sz="1800" b="1" u="sng" dirty="0" smtClean="0">
                <a:solidFill>
                  <a:schemeClr val="tx1"/>
                </a:solidFill>
              </a:rPr>
              <a:t>:   </a:t>
            </a:r>
            <a:r>
              <a:rPr lang="en-US" sz="1800" b="1" u="sng" dirty="0" smtClean="0">
                <a:solidFill>
                  <a:srgbClr val="0000FF"/>
                </a:solidFill>
                <a:hlinkClick r:id="rId2"/>
              </a:rPr>
              <a:t>http://www.ncbi.nlm.nih.gov/sites/myncbi/collections/public/1PgT7IEFIAJBtGMRDdWFmjWAO/?sort=date&amp;direction=ascending</a:t>
            </a:r>
            <a:endParaRPr lang="en-US" sz="1800" b="1" u="sng" dirty="0" smtClean="0"/>
          </a:p>
          <a:p>
            <a:endParaRPr lang="en-US" dirty="0"/>
          </a:p>
        </p:txBody>
      </p:sp>
      <p:sp>
        <p:nvSpPr>
          <p:cNvPr id="25" name="Rounded Rectangular Callout 24"/>
          <p:cNvSpPr/>
          <p:nvPr/>
        </p:nvSpPr>
        <p:spPr>
          <a:xfrm>
            <a:off x="4047766" y="1529687"/>
            <a:ext cx="4772038" cy="1523504"/>
          </a:xfrm>
          <a:prstGeom prst="wedgeRoundRectCallout">
            <a:avLst>
              <a:gd name="adj1" fmla="val -96111"/>
              <a:gd name="adj2" fmla="val 51987"/>
              <a:gd name="adj3" fmla="val 16667"/>
            </a:avLst>
          </a:prstGeom>
          <a:solidFill>
            <a:schemeClr val="accent4">
              <a:lumMod val="40000"/>
              <a:lumOff val="60000"/>
            </a:schemeClr>
          </a:solidFill>
          <a:ln>
            <a:solidFill>
              <a:schemeClr val="tx1"/>
            </a:solidFill>
          </a:ln>
        </p:spPr>
        <p:style>
          <a:lnRef idx="1">
            <a:schemeClr val="accent4"/>
          </a:lnRef>
          <a:fillRef idx="3">
            <a:schemeClr val="accent4"/>
          </a:fillRef>
          <a:effectRef idx="2">
            <a:schemeClr val="accent4"/>
          </a:effectRef>
          <a:fontRef idx="minor">
            <a:schemeClr val="lt1"/>
          </a:fontRef>
        </p:style>
        <p:txBody>
          <a:bodyPr lIns="91440" rIns="0" rtlCol="0" anchor="ctr"/>
          <a:lstStyle/>
          <a:p>
            <a:r>
              <a:rPr lang="en-US" dirty="0" smtClean="0">
                <a:solidFill>
                  <a:schemeClr val="tx1"/>
                </a:solidFill>
              </a:rPr>
              <a:t>Provide a URL to a full list of your publications found in a publicly accessible digital database such as </a:t>
            </a:r>
            <a:r>
              <a:rPr lang="en-US" dirty="0" err="1" smtClean="0">
                <a:solidFill>
                  <a:schemeClr val="tx1"/>
                </a:solidFill>
              </a:rPr>
              <a:t>SciENcv</a:t>
            </a:r>
            <a:r>
              <a:rPr lang="en-US" dirty="0" smtClean="0">
                <a:solidFill>
                  <a:schemeClr val="tx1"/>
                </a:solidFill>
              </a:rPr>
              <a:t> or My Bibliography (maintained by the US National Library of Medicine).</a:t>
            </a:r>
          </a:p>
        </p:txBody>
      </p:sp>
      <p:sp>
        <p:nvSpPr>
          <p:cNvPr id="26" name="TextBox 25"/>
          <p:cNvSpPr txBox="1"/>
          <p:nvPr/>
        </p:nvSpPr>
        <p:spPr>
          <a:xfrm>
            <a:off x="457200" y="4307738"/>
            <a:ext cx="8229600" cy="2123658"/>
          </a:xfrm>
          <a:prstGeom prst="rect">
            <a:avLst/>
          </a:prstGeom>
          <a:noFill/>
        </p:spPr>
        <p:txBody>
          <a:bodyPr wrap="square" rtlCol="0">
            <a:spAutoFit/>
          </a:bodyPr>
          <a:lstStyle/>
          <a:p>
            <a:r>
              <a:rPr lang="en-US" b="1" dirty="0" smtClean="0">
                <a:solidFill>
                  <a:schemeClr val="bg1">
                    <a:lumMod val="50000"/>
                  </a:schemeClr>
                </a:solidFill>
              </a:rPr>
              <a:t>You can also use your Google Scholar page (for example), but the NIH recommends an NIH link. </a:t>
            </a:r>
          </a:p>
          <a:p>
            <a:endParaRPr lang="en-US" b="1" dirty="0">
              <a:solidFill>
                <a:schemeClr val="bg1">
                  <a:lumMod val="50000"/>
                </a:schemeClr>
              </a:solidFill>
            </a:endParaRPr>
          </a:p>
          <a:p>
            <a:r>
              <a:rPr lang="en-US" b="1" dirty="0" smtClean="0">
                <a:solidFill>
                  <a:schemeClr val="bg1">
                    <a:lumMod val="50000"/>
                  </a:schemeClr>
                </a:solidFill>
              </a:rPr>
              <a:t>This is the ONLY active link that is allowed in a </a:t>
            </a:r>
            <a:r>
              <a:rPr lang="en-US" b="1" dirty="0" err="1" smtClean="0">
                <a:solidFill>
                  <a:schemeClr val="bg1">
                    <a:lumMod val="50000"/>
                  </a:schemeClr>
                </a:solidFill>
              </a:rPr>
              <a:t>biosketch</a:t>
            </a:r>
            <a:r>
              <a:rPr lang="en-US" b="1" dirty="0" smtClean="0">
                <a:solidFill>
                  <a:schemeClr val="bg1">
                    <a:lumMod val="50000"/>
                  </a:schemeClr>
                </a:solidFill>
              </a:rPr>
              <a:t>.</a:t>
            </a:r>
          </a:p>
          <a:p>
            <a:endParaRPr lang="en-US" b="1" dirty="0" smtClean="0">
              <a:solidFill>
                <a:schemeClr val="bg1">
                  <a:lumMod val="50000"/>
                </a:schemeClr>
              </a:solidFill>
            </a:endParaRPr>
          </a:p>
          <a:p>
            <a:r>
              <a:rPr lang="en-US" b="1" dirty="0" smtClean="0">
                <a:solidFill>
                  <a:schemeClr val="bg1">
                    <a:lumMod val="50000"/>
                  </a:schemeClr>
                </a:solidFill>
              </a:rPr>
              <a:t>Don’t </a:t>
            </a:r>
            <a:r>
              <a:rPr lang="en-US" b="1" dirty="0">
                <a:solidFill>
                  <a:schemeClr val="bg1">
                    <a:lumMod val="50000"/>
                  </a:schemeClr>
                </a:solidFill>
              </a:rPr>
              <a:t>know how to create a “My Bibliography” in My NCBI? Use the helpful </a:t>
            </a:r>
            <a:r>
              <a:rPr lang="en-US" b="1" dirty="0">
                <a:solidFill>
                  <a:schemeClr val="bg1">
                    <a:lumMod val="50000"/>
                  </a:schemeClr>
                </a:solidFill>
                <a:hlinkClick r:id="rId3"/>
              </a:rPr>
              <a:t>My Bibliography guide</a:t>
            </a:r>
            <a:r>
              <a:rPr lang="en-US" b="1" dirty="0">
                <a:solidFill>
                  <a:schemeClr val="bg1">
                    <a:lumMod val="50000"/>
                  </a:schemeClr>
                </a:solidFill>
              </a:rPr>
              <a:t> at the NCBI website</a:t>
            </a:r>
            <a:r>
              <a:rPr lang="en-US" b="1" dirty="0" smtClean="0">
                <a:solidFill>
                  <a:schemeClr val="bg1">
                    <a:lumMod val="50000"/>
                  </a:schemeClr>
                </a:solidFill>
              </a:rPr>
              <a:t>.</a:t>
            </a:r>
            <a:endParaRPr lang="en-US" sz="2400" b="1" dirty="0">
              <a:solidFill>
                <a:schemeClr val="bg1">
                  <a:lumMod val="50000"/>
                </a:schemeClr>
              </a:solidFill>
            </a:endParaRPr>
          </a:p>
        </p:txBody>
      </p:sp>
    </p:spTree>
    <p:extLst>
      <p:ext uri="{BB962C8B-B14F-4D97-AF65-F5344CB8AC3E}">
        <p14:creationId xmlns:p14="http://schemas.microsoft.com/office/powerpoint/2010/main" val="697459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1" name="Group 10"/>
          <p:cNvGrpSpPr/>
          <p:nvPr/>
        </p:nvGrpSpPr>
        <p:grpSpPr>
          <a:xfrm>
            <a:off x="0" y="-17395"/>
            <a:ext cx="9136173" cy="3183082"/>
            <a:chOff x="-76203" y="-9082"/>
            <a:chExt cx="9136173" cy="3183082"/>
          </a:xfrm>
        </p:grpSpPr>
        <p:sp>
          <p:nvSpPr>
            <p:cNvPr id="12" name="Rectangle 11"/>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3" name="Group 12"/>
            <p:cNvGrpSpPr/>
            <p:nvPr/>
          </p:nvGrpSpPr>
          <p:grpSpPr>
            <a:xfrm>
              <a:off x="6374446" y="-9082"/>
              <a:ext cx="2685524" cy="3183082"/>
              <a:chOff x="6374446" y="7544"/>
              <a:chExt cx="2685524" cy="3183082"/>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17"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392920" y="359458"/>
            <a:ext cx="6160280" cy="906871"/>
          </a:xfrm>
          <a:ln>
            <a:noFill/>
          </a:ln>
        </p:spPr>
        <p:txBody>
          <a:bodyPr/>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FAQs from researchers</a:t>
            </a:r>
            <a:b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endParaRPr lang="en-US" altLang="en-US" sz="4400" dirty="0" smtClean="0">
              <a:ln w="0"/>
              <a:solidFill>
                <a:schemeClr val="tx1"/>
              </a:solidFill>
              <a:effectLst>
                <a:outerShdw blurRad="38100" dist="19050" dir="2700000" algn="tl" rotWithShape="0">
                  <a:schemeClr val="dk1">
                    <a:alpha val="40000"/>
                  </a:schemeClr>
                </a:outerShdw>
              </a:effectLst>
            </a:endParaRPr>
          </a:p>
        </p:txBody>
      </p:sp>
      <p:sp>
        <p:nvSpPr>
          <p:cNvPr id="42" name="TextBox 41"/>
          <p:cNvSpPr txBox="1"/>
          <p:nvPr/>
        </p:nvSpPr>
        <p:spPr>
          <a:xfrm>
            <a:off x="318767" y="1638766"/>
            <a:ext cx="6675007" cy="1615827"/>
          </a:xfrm>
          <a:prstGeom prst="rect">
            <a:avLst/>
          </a:prstGeom>
          <a:noFill/>
        </p:spPr>
        <p:txBody>
          <a:bodyPr wrap="square" rtlCol="0">
            <a:spAutoFit/>
          </a:bodyPr>
          <a:lstStyle/>
          <a:p>
            <a:pPr>
              <a:spcAft>
                <a:spcPts val="900"/>
              </a:spcAft>
            </a:pPr>
            <a:r>
              <a:rPr lang="en-US" sz="3200" b="1" dirty="0" smtClean="0"/>
              <a:t>How can I start: </a:t>
            </a:r>
          </a:p>
          <a:p>
            <a:pPr lvl="1">
              <a:spcAft>
                <a:spcPts val="900"/>
              </a:spcAft>
            </a:pPr>
            <a:r>
              <a:rPr lang="en-US" sz="2400" b="1" dirty="0" smtClean="0">
                <a:solidFill>
                  <a:schemeClr val="bg1">
                    <a:lumMod val="50000"/>
                  </a:schemeClr>
                </a:solidFill>
              </a:rPr>
              <a:t>If I have a current </a:t>
            </a:r>
            <a:r>
              <a:rPr lang="en-US" sz="2400" b="1" dirty="0" err="1" smtClean="0">
                <a:solidFill>
                  <a:schemeClr val="bg1">
                    <a:lumMod val="50000"/>
                  </a:schemeClr>
                </a:solidFill>
              </a:rPr>
              <a:t>biosketch</a:t>
            </a:r>
            <a:r>
              <a:rPr lang="en-US" sz="2400" b="1" dirty="0" smtClean="0">
                <a:solidFill>
                  <a:schemeClr val="bg1">
                    <a:lumMod val="50000"/>
                  </a:schemeClr>
                </a:solidFill>
              </a:rPr>
              <a:t>?</a:t>
            </a:r>
          </a:p>
          <a:p>
            <a:pPr lvl="1">
              <a:spcAft>
                <a:spcPts val="900"/>
              </a:spcAft>
            </a:pPr>
            <a:r>
              <a:rPr lang="en-US" sz="2400" b="1" dirty="0" smtClean="0">
                <a:solidFill>
                  <a:schemeClr val="bg1">
                    <a:lumMod val="50000"/>
                  </a:schemeClr>
                </a:solidFill>
              </a:rPr>
              <a:t>If I have never made one before?</a:t>
            </a:r>
          </a:p>
        </p:txBody>
      </p:sp>
    </p:spTree>
    <p:extLst>
      <p:ext uri="{BB962C8B-B14F-4D97-AF65-F5344CB8AC3E}">
        <p14:creationId xmlns:p14="http://schemas.microsoft.com/office/powerpoint/2010/main" val="8445350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p:cNvGrpSpPr/>
          <p:nvPr/>
        </p:nvGrpSpPr>
        <p:grpSpPr>
          <a:xfrm>
            <a:off x="0" y="-17395"/>
            <a:ext cx="9136173" cy="3183082"/>
            <a:chOff x="-76203" y="-9082"/>
            <a:chExt cx="9136173" cy="3183082"/>
          </a:xfrm>
        </p:grpSpPr>
        <p:sp>
          <p:nvSpPr>
            <p:cNvPr id="12" name="Rectangle 11"/>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3" name="Group 12"/>
            <p:cNvGrpSpPr/>
            <p:nvPr/>
          </p:nvGrpSpPr>
          <p:grpSpPr>
            <a:xfrm>
              <a:off x="6374446" y="-9082"/>
              <a:ext cx="2685524" cy="3183082"/>
              <a:chOff x="6374446" y="7544"/>
              <a:chExt cx="2685524" cy="3183082"/>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17"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389215" y="345086"/>
            <a:ext cx="7886556" cy="782458"/>
          </a:xfrm>
          <a:ln>
            <a:noFill/>
          </a:ln>
        </p:spPr>
        <p:txBody>
          <a:bodyPr anchor="t"/>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Starting a </a:t>
            </a:r>
            <a:r>
              <a:rPr lang="en-US" altLang="en-US" sz="4400" dirty="0" err="1"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biosketch</a:t>
            </a:r>
            <a:endParaRPr lang="en-US" altLang="en-US" sz="4400" dirty="0" smtClean="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305263" y="1664053"/>
            <a:ext cx="6247931" cy="1015663"/>
          </a:xfrm>
          <a:prstGeom prst="rect">
            <a:avLst/>
          </a:prstGeom>
        </p:spPr>
        <p:txBody>
          <a:bodyPr wrap="square">
            <a:spAutoFit/>
          </a:bodyPr>
          <a:lstStyle/>
          <a:p>
            <a:r>
              <a:rPr lang="en-US" sz="2800" b="1" dirty="0">
                <a:latin typeface="Arial" charset="0"/>
              </a:rPr>
              <a:t>Investigators have two </a:t>
            </a:r>
            <a:r>
              <a:rPr lang="en-US" sz="2800" b="1" dirty="0" smtClean="0">
                <a:latin typeface="Arial" charset="0"/>
              </a:rPr>
              <a:t>options:</a:t>
            </a:r>
          </a:p>
          <a:p>
            <a:endParaRPr lang="en-US" sz="3200" dirty="0">
              <a:latin typeface="Arial" charset="0"/>
            </a:endParaRPr>
          </a:p>
        </p:txBody>
      </p:sp>
      <p:sp>
        <p:nvSpPr>
          <p:cNvPr id="2" name="TextBox 1"/>
          <p:cNvSpPr txBox="1"/>
          <p:nvPr/>
        </p:nvSpPr>
        <p:spPr>
          <a:xfrm>
            <a:off x="415635" y="2592731"/>
            <a:ext cx="5561216" cy="2031325"/>
          </a:xfrm>
          <a:prstGeom prst="rect">
            <a:avLst/>
          </a:prstGeom>
          <a:noFill/>
        </p:spPr>
        <p:txBody>
          <a:bodyPr wrap="square" rtlCol="0">
            <a:spAutoFit/>
          </a:bodyPr>
          <a:lstStyle/>
          <a:p>
            <a:r>
              <a:rPr lang="en-US" b="1" dirty="0" smtClean="0">
                <a:latin typeface="Arial" charset="0"/>
              </a:rPr>
              <a:t>Use a </a:t>
            </a:r>
            <a:r>
              <a:rPr lang="en-US" b="1" dirty="0">
                <a:latin typeface="Arial" charset="0"/>
                <a:hlinkClick r:id="rId6"/>
              </a:rPr>
              <a:t>Word templates</a:t>
            </a:r>
            <a:r>
              <a:rPr lang="en-US" b="1" dirty="0">
                <a:latin typeface="Arial" charset="0"/>
              </a:rPr>
              <a:t> </a:t>
            </a:r>
            <a:endParaRPr lang="en-US" b="1" dirty="0" smtClean="0">
              <a:latin typeface="Arial" charset="0"/>
            </a:endParaRPr>
          </a:p>
          <a:p>
            <a:pPr marL="457200"/>
            <a:r>
              <a:rPr lang="en-US" b="1" dirty="0" smtClean="0">
                <a:solidFill>
                  <a:schemeClr val="bg1">
                    <a:lumMod val="50000"/>
                  </a:schemeClr>
                </a:solidFill>
                <a:latin typeface="Arial" charset="0"/>
              </a:rPr>
              <a:t>see </a:t>
            </a:r>
            <a:r>
              <a:rPr lang="en-US" b="1" dirty="0" smtClean="0">
                <a:solidFill>
                  <a:schemeClr val="bg1">
                    <a:lumMod val="50000"/>
                  </a:schemeClr>
                </a:solidFill>
                <a:latin typeface="Arial" charset="0"/>
                <a:hlinkClick r:id="rId7"/>
              </a:rPr>
              <a:t>instructions</a:t>
            </a:r>
            <a:r>
              <a:rPr lang="en-US" b="1" dirty="0" smtClean="0">
                <a:solidFill>
                  <a:schemeClr val="bg1">
                    <a:lumMod val="50000"/>
                  </a:schemeClr>
                </a:solidFill>
                <a:latin typeface="Arial" charset="0"/>
              </a:rPr>
              <a:t> and </a:t>
            </a:r>
            <a:r>
              <a:rPr lang="en-US" b="1" dirty="0" smtClean="0">
                <a:solidFill>
                  <a:schemeClr val="bg1">
                    <a:lumMod val="50000"/>
                  </a:schemeClr>
                </a:solidFill>
                <a:latin typeface="Arial" charset="0"/>
                <a:cs typeface="Arial" charset="0"/>
              </a:rPr>
              <a:t>NIH </a:t>
            </a:r>
            <a:r>
              <a:rPr lang="en-US" b="1" dirty="0">
                <a:solidFill>
                  <a:schemeClr val="bg1">
                    <a:lumMod val="50000"/>
                  </a:schemeClr>
                </a:solidFill>
                <a:latin typeface="Arial" charset="0"/>
                <a:cs typeface="Arial" charset="0"/>
                <a:hlinkClick r:id="rId8"/>
              </a:rPr>
              <a:t>FAQ page</a:t>
            </a:r>
            <a:r>
              <a:rPr lang="en-US" b="1" dirty="0">
                <a:solidFill>
                  <a:schemeClr val="bg1">
                    <a:lumMod val="50000"/>
                  </a:schemeClr>
                </a:solidFill>
                <a:latin typeface="Arial" charset="0"/>
                <a:cs typeface="Arial" charset="0"/>
              </a:rPr>
              <a:t> on using the templates for the new </a:t>
            </a:r>
            <a:r>
              <a:rPr lang="en-US" b="1" dirty="0" err="1">
                <a:solidFill>
                  <a:schemeClr val="bg1">
                    <a:lumMod val="50000"/>
                  </a:schemeClr>
                </a:solidFill>
                <a:latin typeface="Arial" charset="0"/>
                <a:cs typeface="Arial" charset="0"/>
              </a:rPr>
              <a:t>biosketch</a:t>
            </a:r>
            <a:r>
              <a:rPr lang="en-US" b="1" dirty="0">
                <a:solidFill>
                  <a:schemeClr val="bg1">
                    <a:lumMod val="50000"/>
                  </a:schemeClr>
                </a:solidFill>
                <a:latin typeface="Arial" charset="0"/>
                <a:cs typeface="Arial" charset="0"/>
              </a:rPr>
              <a:t> format</a:t>
            </a:r>
          </a:p>
          <a:p>
            <a:pPr lvl="1" eaLnBrk="1" hangingPunct="1"/>
            <a:endParaRPr lang="en-US" dirty="0" smtClean="0">
              <a:latin typeface="Arial" charset="0"/>
              <a:cs typeface="Arial" charset="0"/>
            </a:endParaRPr>
          </a:p>
          <a:p>
            <a:pPr lvl="1" eaLnBrk="1" hangingPunct="1"/>
            <a:endParaRPr lang="en-US" dirty="0">
              <a:latin typeface="Arial" charset="0"/>
              <a:cs typeface="Arial" charset="0"/>
            </a:endParaRPr>
          </a:p>
          <a:p>
            <a:r>
              <a:rPr lang="en-US" b="1" dirty="0" smtClean="0">
                <a:latin typeface="Arial" charset="0"/>
              </a:rPr>
              <a:t>Use </a:t>
            </a:r>
            <a:r>
              <a:rPr lang="en-US" b="1" dirty="0">
                <a:latin typeface="Arial" charset="0"/>
              </a:rPr>
              <a:t>the </a:t>
            </a:r>
            <a:r>
              <a:rPr lang="en-US" b="1" dirty="0" err="1">
                <a:latin typeface="Arial" charset="0"/>
              </a:rPr>
              <a:t>SciENcv</a:t>
            </a:r>
            <a:r>
              <a:rPr lang="en-US" b="1" dirty="0">
                <a:latin typeface="Arial" charset="0"/>
              </a:rPr>
              <a:t> tool in </a:t>
            </a:r>
            <a:r>
              <a:rPr lang="en-US" b="1" dirty="0" err="1">
                <a:latin typeface="Arial" charset="0"/>
                <a:hlinkClick r:id="rId9"/>
              </a:rPr>
              <a:t>MyNCBI</a:t>
            </a:r>
            <a:endParaRPr lang="en-US" b="1" dirty="0">
              <a:latin typeface="Arial" charset="0"/>
              <a:cs typeface="Arial" charset="0"/>
            </a:endParaRPr>
          </a:p>
          <a:p>
            <a:endParaRPr lang="en-US" dirty="0"/>
          </a:p>
        </p:txBody>
      </p:sp>
    </p:spTree>
    <p:extLst>
      <p:ext uri="{BB962C8B-B14F-4D97-AF65-F5344CB8AC3E}">
        <p14:creationId xmlns:p14="http://schemas.microsoft.com/office/powerpoint/2010/main" val="21559984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58189"/>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4" name="Group 13"/>
          <p:cNvGrpSpPr/>
          <p:nvPr/>
        </p:nvGrpSpPr>
        <p:grpSpPr>
          <a:xfrm>
            <a:off x="0" y="-17395"/>
            <a:ext cx="9136173" cy="3183082"/>
            <a:chOff x="-76203" y="-9082"/>
            <a:chExt cx="9136173" cy="3183082"/>
          </a:xfrm>
        </p:grpSpPr>
        <p:sp>
          <p:nvSpPr>
            <p:cNvPr id="15" name="Rectangle 14"/>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6" name="Group 15"/>
            <p:cNvGrpSpPr/>
            <p:nvPr/>
          </p:nvGrpSpPr>
          <p:grpSpPr>
            <a:xfrm>
              <a:off x="6374446" y="-9082"/>
              <a:ext cx="2685524" cy="3183082"/>
              <a:chOff x="6374446" y="7544"/>
              <a:chExt cx="2685524" cy="3183082"/>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21" name="Picture 20"/>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23" name="Picture 22"/>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25"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392920" y="373654"/>
            <a:ext cx="6160280" cy="906871"/>
          </a:xfrm>
          <a:ln>
            <a:noFill/>
          </a:ln>
        </p:spPr>
        <p:txBody>
          <a:bodyPr/>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FAQs from researchers</a:t>
            </a:r>
            <a:b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endParaRPr lang="en-US" altLang="en-US" sz="4400" dirty="0" smtClean="0">
              <a:ln w="0"/>
              <a:solidFill>
                <a:schemeClr val="tx1"/>
              </a:solidFill>
              <a:effectLst>
                <a:outerShdw blurRad="38100" dist="19050" dir="2700000" algn="tl" rotWithShape="0">
                  <a:schemeClr val="dk1">
                    <a:alpha val="40000"/>
                  </a:schemeClr>
                </a:outerShdw>
              </a:effectLst>
            </a:endParaRPr>
          </a:p>
        </p:txBody>
      </p:sp>
      <p:sp>
        <p:nvSpPr>
          <p:cNvPr id="42" name="TextBox 41"/>
          <p:cNvSpPr txBox="1"/>
          <p:nvPr/>
        </p:nvSpPr>
        <p:spPr>
          <a:xfrm>
            <a:off x="332436" y="1657708"/>
            <a:ext cx="5777949" cy="1500411"/>
          </a:xfrm>
          <a:prstGeom prst="rect">
            <a:avLst/>
          </a:prstGeom>
          <a:noFill/>
        </p:spPr>
        <p:txBody>
          <a:bodyPr wrap="square" rtlCol="0">
            <a:spAutoFit/>
          </a:bodyPr>
          <a:lstStyle/>
          <a:p>
            <a:pPr>
              <a:spcAft>
                <a:spcPts val="900"/>
              </a:spcAft>
            </a:pPr>
            <a:r>
              <a:rPr lang="en-US" sz="2800" b="1" dirty="0" smtClean="0"/>
              <a:t>Do I have to be an author on papers in my contributions? </a:t>
            </a:r>
          </a:p>
          <a:p>
            <a:pPr marL="450850" indent="-450850">
              <a:spcAft>
                <a:spcPts val="900"/>
              </a:spcAft>
            </a:pPr>
            <a:r>
              <a:rPr lang="en-US" sz="2800" b="1" dirty="0"/>
              <a:t>	</a:t>
            </a:r>
            <a:endParaRPr lang="en-US" sz="2800" b="1" dirty="0" smtClean="0"/>
          </a:p>
        </p:txBody>
      </p:sp>
      <p:sp>
        <p:nvSpPr>
          <p:cNvPr id="3" name="Rectangle 2"/>
          <p:cNvSpPr/>
          <p:nvPr/>
        </p:nvSpPr>
        <p:spPr>
          <a:xfrm>
            <a:off x="361275" y="2609970"/>
            <a:ext cx="6089374" cy="1477328"/>
          </a:xfrm>
          <a:prstGeom prst="rect">
            <a:avLst/>
          </a:prstGeom>
        </p:spPr>
        <p:txBody>
          <a:bodyPr wrap="square">
            <a:spAutoFit/>
          </a:bodyPr>
          <a:lstStyle/>
          <a:p>
            <a:pPr>
              <a:spcAft>
                <a:spcPts val="900"/>
              </a:spcAft>
            </a:pPr>
            <a:r>
              <a:rPr lang="en-US" b="1" dirty="0">
                <a:solidFill>
                  <a:schemeClr val="bg1">
                    <a:lumMod val="50000"/>
                  </a:schemeClr>
                </a:solidFill>
              </a:rPr>
              <a:t>Answer: No, you don’t need to be an </a:t>
            </a:r>
            <a:r>
              <a:rPr lang="en-US" b="1" dirty="0" smtClean="0">
                <a:solidFill>
                  <a:schemeClr val="bg1">
                    <a:lumMod val="50000"/>
                  </a:schemeClr>
                </a:solidFill>
              </a:rPr>
              <a:t>author </a:t>
            </a:r>
            <a:r>
              <a:rPr lang="en-US" b="1" dirty="0">
                <a:solidFill>
                  <a:schemeClr val="bg1">
                    <a:lumMod val="50000"/>
                  </a:schemeClr>
                </a:solidFill>
              </a:rPr>
              <a:t>(source: </a:t>
            </a:r>
            <a:r>
              <a:rPr lang="en-US" b="1" dirty="0">
                <a:solidFill>
                  <a:schemeClr val="bg1">
                    <a:lumMod val="50000"/>
                  </a:schemeClr>
                </a:solidFill>
                <a:hlinkClick r:id="rId6"/>
              </a:rPr>
              <a:t>NIH </a:t>
            </a:r>
            <a:r>
              <a:rPr lang="en-US" b="1" dirty="0" err="1">
                <a:solidFill>
                  <a:schemeClr val="bg1">
                    <a:lumMod val="50000"/>
                  </a:schemeClr>
                </a:solidFill>
                <a:hlinkClick r:id="rId6"/>
              </a:rPr>
              <a:t>biosketch</a:t>
            </a:r>
            <a:r>
              <a:rPr lang="en-US" b="1" dirty="0">
                <a:solidFill>
                  <a:schemeClr val="bg1">
                    <a:lumMod val="50000"/>
                  </a:schemeClr>
                </a:solidFill>
                <a:hlinkClick r:id="rId6"/>
              </a:rPr>
              <a:t> FAQs</a:t>
            </a:r>
            <a:r>
              <a:rPr lang="en-US" b="1" dirty="0">
                <a:solidFill>
                  <a:schemeClr val="bg1">
                    <a:lumMod val="50000"/>
                  </a:schemeClr>
                </a:solidFill>
              </a:rPr>
              <a:t>)</a:t>
            </a:r>
            <a:r>
              <a:rPr lang="en-US" b="1" dirty="0" smtClean="0">
                <a:solidFill>
                  <a:schemeClr val="bg1">
                    <a:lumMod val="50000"/>
                  </a:schemeClr>
                </a:solidFill>
              </a:rPr>
              <a:t>. Examples: technicians, statisticians who provide analysis, mentors who list trainees’ publications under a contribution on mentorship.</a:t>
            </a:r>
          </a:p>
        </p:txBody>
      </p:sp>
      <p:sp>
        <p:nvSpPr>
          <p:cNvPr id="2" name="TextBox 1"/>
          <p:cNvSpPr txBox="1"/>
          <p:nvPr/>
        </p:nvSpPr>
        <p:spPr>
          <a:xfrm>
            <a:off x="332436" y="4181862"/>
            <a:ext cx="8104909" cy="1231106"/>
          </a:xfrm>
          <a:prstGeom prst="rect">
            <a:avLst/>
          </a:prstGeom>
          <a:noFill/>
        </p:spPr>
        <p:txBody>
          <a:bodyPr wrap="square" rtlCol="0">
            <a:spAutoFit/>
          </a:bodyPr>
          <a:lstStyle/>
          <a:p>
            <a:r>
              <a:rPr lang="en-US" sz="2800" b="1" dirty="0"/>
              <a:t>Can I provide metrics of impact for papers that I am not a co-author on?</a:t>
            </a:r>
          </a:p>
          <a:p>
            <a:endParaRPr lang="en-US" dirty="0"/>
          </a:p>
        </p:txBody>
      </p:sp>
      <p:sp>
        <p:nvSpPr>
          <p:cNvPr id="4" name="TextBox 3"/>
          <p:cNvSpPr txBox="1"/>
          <p:nvPr/>
        </p:nvSpPr>
        <p:spPr>
          <a:xfrm>
            <a:off x="332436" y="5163156"/>
            <a:ext cx="8528858" cy="1200329"/>
          </a:xfrm>
          <a:prstGeom prst="rect">
            <a:avLst/>
          </a:prstGeom>
          <a:noFill/>
        </p:spPr>
        <p:txBody>
          <a:bodyPr wrap="square" rtlCol="0">
            <a:spAutoFit/>
          </a:bodyPr>
          <a:lstStyle/>
          <a:p>
            <a:r>
              <a:rPr lang="en-US" b="1" dirty="0" smtClean="0">
                <a:solidFill>
                  <a:schemeClr val="bg1">
                    <a:lumMod val="50000"/>
                  </a:schemeClr>
                </a:solidFill>
              </a:rPr>
              <a:t>Answer: Even </a:t>
            </a:r>
            <a:r>
              <a:rPr lang="en-US" b="1" dirty="0">
                <a:solidFill>
                  <a:schemeClr val="bg1">
                    <a:lumMod val="50000"/>
                  </a:schemeClr>
                </a:solidFill>
              </a:rPr>
              <a:t>if you’re not an author, providing metrics of impact for publications to which you’ve contributed is a valuable way to demonstrate the effect and reach of your contribution.</a:t>
            </a:r>
          </a:p>
          <a:p>
            <a:endParaRPr lang="en-US" dirty="0"/>
          </a:p>
        </p:txBody>
      </p:sp>
    </p:spTree>
    <p:extLst>
      <p:ext uri="{BB962C8B-B14F-4D97-AF65-F5344CB8AC3E}">
        <p14:creationId xmlns:p14="http://schemas.microsoft.com/office/powerpoint/2010/main" val="22254847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1" name="Group 10"/>
          <p:cNvGrpSpPr/>
          <p:nvPr/>
        </p:nvGrpSpPr>
        <p:grpSpPr>
          <a:xfrm>
            <a:off x="0" y="-17395"/>
            <a:ext cx="9136173" cy="3183082"/>
            <a:chOff x="-76203" y="-9082"/>
            <a:chExt cx="9136173" cy="3183082"/>
          </a:xfrm>
        </p:grpSpPr>
        <p:sp>
          <p:nvSpPr>
            <p:cNvPr id="12" name="Rectangle 11"/>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3" name="Group 12"/>
            <p:cNvGrpSpPr/>
            <p:nvPr/>
          </p:nvGrpSpPr>
          <p:grpSpPr>
            <a:xfrm>
              <a:off x="6374446" y="-9082"/>
              <a:ext cx="2685524" cy="3183082"/>
              <a:chOff x="6374446" y="7544"/>
              <a:chExt cx="2685524" cy="3183082"/>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17"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392920" y="359458"/>
            <a:ext cx="6160280" cy="906871"/>
          </a:xfrm>
          <a:ln>
            <a:noFill/>
          </a:ln>
        </p:spPr>
        <p:txBody>
          <a:bodyPr/>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FAQs from researchers</a:t>
            </a:r>
            <a:b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endParaRPr lang="en-US" altLang="en-US" sz="4400" dirty="0" smtClean="0">
              <a:ln w="0"/>
              <a:solidFill>
                <a:schemeClr val="tx1"/>
              </a:solidFill>
              <a:effectLst>
                <a:outerShdw blurRad="38100" dist="19050" dir="2700000" algn="tl" rotWithShape="0">
                  <a:schemeClr val="dk1">
                    <a:alpha val="40000"/>
                  </a:schemeClr>
                </a:outerShdw>
              </a:effectLst>
            </a:endParaRPr>
          </a:p>
        </p:txBody>
      </p:sp>
      <p:sp>
        <p:nvSpPr>
          <p:cNvPr id="42" name="TextBox 41"/>
          <p:cNvSpPr txBox="1"/>
          <p:nvPr/>
        </p:nvSpPr>
        <p:spPr>
          <a:xfrm>
            <a:off x="343588" y="1665910"/>
            <a:ext cx="6088960" cy="1500411"/>
          </a:xfrm>
          <a:prstGeom prst="rect">
            <a:avLst/>
          </a:prstGeom>
          <a:noFill/>
        </p:spPr>
        <p:txBody>
          <a:bodyPr wrap="square" rtlCol="0">
            <a:spAutoFit/>
          </a:bodyPr>
          <a:lstStyle/>
          <a:p>
            <a:pPr>
              <a:spcAft>
                <a:spcPts val="900"/>
              </a:spcAft>
            </a:pPr>
            <a:r>
              <a:rPr lang="en-US" sz="2800" b="1" dirty="0" smtClean="0"/>
              <a:t>What about non-PubMed publications?</a:t>
            </a:r>
          </a:p>
          <a:p>
            <a:pPr marL="450850" indent="-450850">
              <a:spcAft>
                <a:spcPts val="900"/>
              </a:spcAft>
            </a:pPr>
            <a:r>
              <a:rPr lang="en-US" sz="2800" b="1" dirty="0"/>
              <a:t>	</a:t>
            </a:r>
            <a:endParaRPr lang="en-US" sz="2800" b="1" dirty="0" smtClean="0"/>
          </a:p>
        </p:txBody>
      </p:sp>
    </p:spTree>
    <p:extLst>
      <p:ext uri="{BB962C8B-B14F-4D97-AF65-F5344CB8AC3E}">
        <p14:creationId xmlns:p14="http://schemas.microsoft.com/office/powerpoint/2010/main" val="7924868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p:cNvSpPr/>
          <p:nvPr/>
        </p:nvSpPr>
        <p:spPr>
          <a:xfrm>
            <a:off x="1921" y="1212"/>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7170" name="Title 1"/>
          <p:cNvSpPr>
            <a:spLocks noGrp="1"/>
          </p:cNvSpPr>
          <p:nvPr>
            <p:ph type="title"/>
          </p:nvPr>
        </p:nvSpPr>
        <p:spPr>
          <a:xfrm>
            <a:off x="392919" y="342832"/>
            <a:ext cx="7404419" cy="1642822"/>
          </a:xfrm>
          <a:ln>
            <a:noFill/>
          </a:ln>
        </p:spPr>
        <p:txBody>
          <a:bodyPr/>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Create a sketch from </a:t>
            </a:r>
            <a:r>
              <a:rPr lang="en-US" altLang="en-US" sz="4400" dirty="0" err="1"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ORCiD</a:t>
            </a:r>
            <a:endParaRPr lang="en-US" altLang="en-US" sz="4400" dirty="0" smtClean="0">
              <a:ln w="0"/>
              <a:solidFill>
                <a:schemeClr val="tx1"/>
              </a:solidFill>
              <a:effectLst>
                <a:outerShdw blurRad="38100" dist="19050" dir="2700000" algn="tl" rotWithShape="0">
                  <a:schemeClr val="dk1">
                    <a:alpha val="40000"/>
                  </a:schemeClr>
                </a:outerShdw>
              </a:effectLst>
            </a:endParaRPr>
          </a:p>
        </p:txBody>
      </p:sp>
      <p:sp>
        <p:nvSpPr>
          <p:cNvPr id="11" name="Rectangle 10"/>
          <p:cNvSpPr/>
          <p:nvPr/>
        </p:nvSpPr>
        <p:spPr>
          <a:xfrm>
            <a:off x="392920" y="5693841"/>
            <a:ext cx="8210787" cy="707886"/>
          </a:xfrm>
          <a:prstGeom prst="rect">
            <a:avLst/>
          </a:prstGeom>
        </p:spPr>
        <p:txBody>
          <a:bodyPr wrap="square">
            <a:spAutoFit/>
          </a:bodyPr>
          <a:lstStyle/>
          <a:p>
            <a:pPr>
              <a:spcAft>
                <a:spcPts val="900"/>
              </a:spcAft>
            </a:pPr>
            <a:r>
              <a:rPr lang="en-US" sz="2000" b="1" dirty="0" smtClean="0">
                <a:solidFill>
                  <a:srgbClr val="545454"/>
                </a:solidFill>
              </a:rPr>
              <a:t>Try creating an </a:t>
            </a:r>
            <a:r>
              <a:rPr lang="en-US" sz="2000" b="1" dirty="0" err="1" smtClean="0">
                <a:solidFill>
                  <a:srgbClr val="545454"/>
                </a:solidFill>
                <a:hlinkClick r:id="rId2"/>
              </a:rPr>
              <a:t>ORCiD</a:t>
            </a:r>
            <a:r>
              <a:rPr lang="en-US" sz="2000" b="1" dirty="0" smtClean="0">
                <a:solidFill>
                  <a:srgbClr val="545454"/>
                </a:solidFill>
                <a:hlinkClick r:id="rId2"/>
              </a:rPr>
              <a:t> profile</a:t>
            </a:r>
            <a:r>
              <a:rPr lang="en-US" sz="2000" b="1" dirty="0" smtClean="0">
                <a:solidFill>
                  <a:srgbClr val="545454"/>
                </a:solidFill>
              </a:rPr>
              <a:t>, then building a new </a:t>
            </a:r>
            <a:r>
              <a:rPr lang="en-US" sz="2000" b="1" dirty="0" err="1" smtClean="0">
                <a:solidFill>
                  <a:srgbClr val="545454"/>
                </a:solidFill>
              </a:rPr>
              <a:t>biosketch</a:t>
            </a:r>
            <a:r>
              <a:rPr lang="en-US" sz="2000" b="1" dirty="0" smtClean="0">
                <a:solidFill>
                  <a:srgbClr val="545454"/>
                </a:solidFill>
              </a:rPr>
              <a:t> in </a:t>
            </a:r>
            <a:r>
              <a:rPr lang="en-US" sz="2000" b="1" dirty="0" err="1" smtClean="0">
                <a:solidFill>
                  <a:srgbClr val="545454"/>
                </a:solidFill>
                <a:hlinkClick r:id="rId3"/>
              </a:rPr>
              <a:t>SciENcv</a:t>
            </a:r>
            <a:r>
              <a:rPr lang="en-US" sz="2000" b="1" dirty="0" smtClean="0">
                <a:solidFill>
                  <a:srgbClr val="545454"/>
                </a:solidFill>
              </a:rPr>
              <a:t>, importing from </a:t>
            </a:r>
            <a:r>
              <a:rPr lang="en-US" sz="2000" b="1" dirty="0" err="1" smtClean="0">
                <a:solidFill>
                  <a:srgbClr val="545454"/>
                </a:solidFill>
              </a:rPr>
              <a:t>ORCiD</a:t>
            </a:r>
            <a:endParaRPr lang="en-US" sz="2800" b="1" dirty="0"/>
          </a:p>
        </p:txBody>
      </p:sp>
      <p:pic>
        <p:nvPicPr>
          <p:cNvPr id="2" name="Picture 1"/>
          <p:cNvPicPr>
            <a:picLocks noChangeAspect="1"/>
          </p:cNvPicPr>
          <p:nvPr/>
        </p:nvPicPr>
        <p:blipFill>
          <a:blip r:embed="rId4"/>
          <a:stretch>
            <a:fillRect/>
          </a:stretch>
        </p:blipFill>
        <p:spPr>
          <a:xfrm>
            <a:off x="3213100" y="3187700"/>
            <a:ext cx="2717800" cy="469900"/>
          </a:xfrm>
          <a:prstGeom prst="rect">
            <a:avLst/>
          </a:prstGeom>
        </p:spPr>
      </p:pic>
      <p:pic>
        <p:nvPicPr>
          <p:cNvPr id="3" name="Picture 2"/>
          <p:cNvPicPr>
            <a:picLocks noChangeAspect="1"/>
          </p:cNvPicPr>
          <p:nvPr/>
        </p:nvPicPr>
        <p:blipFill rotWithShape="1">
          <a:blip r:embed="rId5"/>
          <a:srcRect t="18521" r="2613" b="39656"/>
          <a:stretch/>
        </p:blipFill>
        <p:spPr>
          <a:xfrm>
            <a:off x="378130" y="1516033"/>
            <a:ext cx="8082183" cy="2868170"/>
          </a:xfrm>
          <a:prstGeom prst="rect">
            <a:avLst/>
          </a:prstGeom>
        </p:spPr>
      </p:pic>
      <p:pic>
        <p:nvPicPr>
          <p:cNvPr id="4" name="Picture 3"/>
          <p:cNvPicPr>
            <a:picLocks noChangeAspect="1"/>
          </p:cNvPicPr>
          <p:nvPr/>
        </p:nvPicPr>
        <p:blipFill rotWithShape="1">
          <a:blip r:embed="rId5"/>
          <a:srcRect l="16671" t="82748" r="42354" b="11277"/>
          <a:stretch/>
        </p:blipFill>
        <p:spPr>
          <a:xfrm>
            <a:off x="1556862" y="4507124"/>
            <a:ext cx="3400513" cy="409739"/>
          </a:xfrm>
          <a:prstGeom prst="rect">
            <a:avLst/>
          </a:prstGeom>
        </p:spPr>
      </p:pic>
      <p:sp>
        <p:nvSpPr>
          <p:cNvPr id="15" name="Rectangle 14"/>
          <p:cNvSpPr/>
          <p:nvPr/>
        </p:nvSpPr>
        <p:spPr>
          <a:xfrm>
            <a:off x="245820" y="1495546"/>
            <a:ext cx="2355777" cy="40973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2028017" y="4507125"/>
            <a:ext cx="2355777" cy="40973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77597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p:cNvSpPr/>
          <p:nvPr/>
        </p:nvSpPr>
        <p:spPr>
          <a:xfrm>
            <a:off x="1921" y="1212"/>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983281" y="5693841"/>
            <a:ext cx="7620426" cy="707886"/>
          </a:xfrm>
          <a:prstGeom prst="rect">
            <a:avLst/>
          </a:prstGeom>
        </p:spPr>
        <p:txBody>
          <a:bodyPr wrap="square">
            <a:spAutoFit/>
          </a:bodyPr>
          <a:lstStyle/>
          <a:p>
            <a:pPr>
              <a:spcAft>
                <a:spcPts val="900"/>
              </a:spcAft>
            </a:pPr>
            <a:r>
              <a:rPr lang="en-US" sz="2000" b="1" dirty="0" smtClean="0">
                <a:solidFill>
                  <a:srgbClr val="545454"/>
                </a:solidFill>
              </a:rPr>
              <a:t>Try creating an </a:t>
            </a:r>
            <a:r>
              <a:rPr lang="en-US" sz="2000" b="1" dirty="0" err="1" smtClean="0">
                <a:solidFill>
                  <a:srgbClr val="545454"/>
                </a:solidFill>
              </a:rPr>
              <a:t>ORCiD</a:t>
            </a:r>
            <a:r>
              <a:rPr lang="en-US" sz="2000" b="1" dirty="0" smtClean="0">
                <a:solidFill>
                  <a:srgbClr val="545454"/>
                </a:solidFill>
              </a:rPr>
              <a:t> profile, then building a new </a:t>
            </a:r>
            <a:r>
              <a:rPr lang="en-US" sz="2000" b="1" dirty="0" err="1" smtClean="0">
                <a:solidFill>
                  <a:srgbClr val="545454"/>
                </a:solidFill>
              </a:rPr>
              <a:t>biosketch</a:t>
            </a:r>
            <a:r>
              <a:rPr lang="en-US" sz="2000" b="1" dirty="0" smtClean="0">
                <a:solidFill>
                  <a:srgbClr val="545454"/>
                </a:solidFill>
              </a:rPr>
              <a:t> in </a:t>
            </a:r>
            <a:r>
              <a:rPr lang="en-US" sz="2000" b="1" dirty="0" err="1" smtClean="0">
                <a:solidFill>
                  <a:srgbClr val="545454"/>
                </a:solidFill>
              </a:rPr>
              <a:t>SciENcv</a:t>
            </a:r>
            <a:r>
              <a:rPr lang="en-US" sz="2000" b="1" dirty="0" smtClean="0">
                <a:solidFill>
                  <a:srgbClr val="545454"/>
                </a:solidFill>
              </a:rPr>
              <a:t>, importing from </a:t>
            </a:r>
            <a:r>
              <a:rPr lang="en-US" sz="2000" b="1" dirty="0" err="1" smtClean="0">
                <a:solidFill>
                  <a:srgbClr val="545454"/>
                </a:solidFill>
              </a:rPr>
              <a:t>ORCiD</a:t>
            </a:r>
            <a:endParaRPr lang="en-US" sz="2800" b="1" dirty="0"/>
          </a:p>
        </p:txBody>
      </p:sp>
      <p:pic>
        <p:nvPicPr>
          <p:cNvPr id="2" name="Picture 1"/>
          <p:cNvPicPr>
            <a:picLocks noChangeAspect="1"/>
          </p:cNvPicPr>
          <p:nvPr/>
        </p:nvPicPr>
        <p:blipFill>
          <a:blip r:embed="rId2"/>
          <a:stretch>
            <a:fillRect/>
          </a:stretch>
        </p:blipFill>
        <p:spPr>
          <a:xfrm>
            <a:off x="3213100" y="3187700"/>
            <a:ext cx="2717800" cy="469900"/>
          </a:xfrm>
          <a:prstGeom prst="rect">
            <a:avLst/>
          </a:prstGeom>
        </p:spPr>
      </p:pic>
      <p:sp>
        <p:nvSpPr>
          <p:cNvPr id="16" name="Rectangle 15"/>
          <p:cNvSpPr/>
          <p:nvPr/>
        </p:nvSpPr>
        <p:spPr>
          <a:xfrm>
            <a:off x="2028017" y="4507125"/>
            <a:ext cx="2355777" cy="40973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3"/>
          <a:srcRect l="493" t="19174" r="3719" b="5302"/>
          <a:stretch/>
        </p:blipFill>
        <p:spPr>
          <a:xfrm>
            <a:off x="654339" y="1417392"/>
            <a:ext cx="7949368" cy="5179400"/>
          </a:xfrm>
          <a:prstGeom prst="rect">
            <a:avLst/>
          </a:prstGeom>
          <a:ln>
            <a:solidFill>
              <a:schemeClr val="tx1"/>
            </a:solidFill>
          </a:ln>
        </p:spPr>
      </p:pic>
      <p:sp>
        <p:nvSpPr>
          <p:cNvPr id="21" name="Title 1"/>
          <p:cNvSpPr txBox="1">
            <a:spLocks/>
          </p:cNvSpPr>
          <p:nvPr/>
        </p:nvSpPr>
        <p:spPr bwMode="auto">
          <a:xfrm>
            <a:off x="392919" y="342832"/>
            <a:ext cx="7736927" cy="8720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l" defTabSz="457200" rtl="0" fontAlgn="base">
              <a:lnSpc>
                <a:spcPts val="6800"/>
              </a:lnSpc>
              <a:spcBef>
                <a:spcPct val="0"/>
              </a:spcBef>
              <a:spcAft>
                <a:spcPct val="0"/>
              </a:spcAft>
              <a:defRPr sz="6600" b="0" kern="1200" cap="none" baseline="0">
                <a:solidFill>
                  <a:srgbClr val="230872"/>
                </a:solidFill>
                <a:latin typeface="Arial"/>
                <a:ea typeface="+mj-ea"/>
                <a:cs typeface="Arial"/>
              </a:defRPr>
            </a:lvl1pPr>
            <a:lvl2pPr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2pPr>
            <a:lvl3pPr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3pPr>
            <a:lvl4pPr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4pPr>
            <a:lvl5pPr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5pPr>
            <a:lvl6pPr marL="457200"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6pPr>
            <a:lvl7pPr marL="914400"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7pPr>
            <a:lvl8pPr marL="1371600"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8pPr>
            <a:lvl9pPr marL="1828800" algn="l" defTabSz="457200" rtl="0" fontAlgn="base">
              <a:spcBef>
                <a:spcPct val="0"/>
              </a:spcBef>
              <a:spcAft>
                <a:spcPct val="0"/>
              </a:spcAft>
              <a:defRPr sz="5000" b="1">
                <a:solidFill>
                  <a:srgbClr val="230872"/>
                </a:solidFill>
                <a:latin typeface="Arial" panose="020B0604020202020204" pitchFamily="34" charset="0"/>
                <a:cs typeface="Arial" panose="020B0604020202020204" pitchFamily="34" charset="0"/>
              </a:defRPr>
            </a:lvl9pPr>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Create a sketch from </a:t>
            </a:r>
            <a:r>
              <a:rPr lang="en-US" altLang="en-US" sz="4400" dirty="0" err="1"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ORCiD</a:t>
            </a:r>
            <a:endParaRPr lang="en-US" altLang="en-US" sz="4400" dirty="0" smtClean="0">
              <a:ln w="0"/>
              <a:solidFill>
                <a:schemeClr val="tx1"/>
              </a:solidFill>
              <a:effectLst>
                <a:outerShdw blurRad="38100" dist="19050" dir="2700000" algn="tl" rotWithShape="0">
                  <a:schemeClr val="dk1">
                    <a:alpha val="40000"/>
                  </a:schemeClr>
                </a:outerShdw>
              </a:effectLst>
            </a:endParaRPr>
          </a:p>
        </p:txBody>
      </p:sp>
      <p:sp>
        <p:nvSpPr>
          <p:cNvPr id="15" name="Rectangle 14"/>
          <p:cNvSpPr/>
          <p:nvPr/>
        </p:nvSpPr>
        <p:spPr>
          <a:xfrm>
            <a:off x="696491" y="1352138"/>
            <a:ext cx="2540142" cy="34827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1823166" y="2212588"/>
            <a:ext cx="1700257" cy="49168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3134209" y="4527612"/>
            <a:ext cx="2826932" cy="65558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3257118" y="5900237"/>
            <a:ext cx="983282" cy="52116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41622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1" name="Group 10"/>
          <p:cNvGrpSpPr/>
          <p:nvPr/>
        </p:nvGrpSpPr>
        <p:grpSpPr>
          <a:xfrm>
            <a:off x="0" y="-17395"/>
            <a:ext cx="9136173" cy="3183082"/>
            <a:chOff x="-76203" y="-9082"/>
            <a:chExt cx="9136173" cy="3183082"/>
          </a:xfrm>
        </p:grpSpPr>
        <p:sp>
          <p:nvSpPr>
            <p:cNvPr id="12" name="Rectangle 11"/>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3" name="Group 12"/>
            <p:cNvGrpSpPr/>
            <p:nvPr/>
          </p:nvGrpSpPr>
          <p:grpSpPr>
            <a:xfrm>
              <a:off x="6374446" y="-9082"/>
              <a:ext cx="2685524" cy="3183082"/>
              <a:chOff x="6374446" y="7544"/>
              <a:chExt cx="2685524" cy="3183082"/>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17"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392920" y="342832"/>
            <a:ext cx="6160280" cy="906871"/>
          </a:xfrm>
          <a:ln>
            <a:noFill/>
          </a:ln>
        </p:spPr>
        <p:txBody>
          <a:bodyPr/>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FAQs from researchers</a:t>
            </a:r>
            <a:b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endParaRPr lang="en-US" altLang="en-US" sz="4400" dirty="0" smtClean="0">
              <a:ln w="0"/>
              <a:solidFill>
                <a:schemeClr val="tx1"/>
              </a:solidFill>
              <a:effectLst>
                <a:outerShdw blurRad="38100" dist="19050" dir="2700000" algn="tl" rotWithShape="0">
                  <a:schemeClr val="dk1">
                    <a:alpha val="40000"/>
                  </a:schemeClr>
                </a:outerShdw>
              </a:effectLst>
            </a:endParaRPr>
          </a:p>
        </p:txBody>
      </p:sp>
      <p:sp>
        <p:nvSpPr>
          <p:cNvPr id="42" name="TextBox 41"/>
          <p:cNvSpPr txBox="1"/>
          <p:nvPr/>
        </p:nvSpPr>
        <p:spPr>
          <a:xfrm>
            <a:off x="332436" y="1685729"/>
            <a:ext cx="5777949" cy="1931298"/>
          </a:xfrm>
          <a:prstGeom prst="rect">
            <a:avLst/>
          </a:prstGeom>
          <a:noFill/>
        </p:spPr>
        <p:txBody>
          <a:bodyPr wrap="square" rtlCol="0">
            <a:spAutoFit/>
          </a:bodyPr>
          <a:lstStyle/>
          <a:p>
            <a:pPr>
              <a:spcAft>
                <a:spcPts val="900"/>
              </a:spcAft>
            </a:pPr>
            <a:r>
              <a:rPr lang="en-US" sz="2800" b="1" dirty="0" smtClean="0"/>
              <a:t>I’m a new researcher and don’t have a lot of contributions. What should I do?</a:t>
            </a:r>
          </a:p>
          <a:p>
            <a:pPr marL="450850" indent="-450850">
              <a:spcAft>
                <a:spcPts val="900"/>
              </a:spcAft>
            </a:pPr>
            <a:r>
              <a:rPr lang="en-US" sz="2800" b="1" dirty="0"/>
              <a:t>	</a:t>
            </a:r>
            <a:endParaRPr lang="en-US" sz="2800" b="1" dirty="0" smtClean="0"/>
          </a:p>
        </p:txBody>
      </p:sp>
    </p:spTree>
    <p:extLst>
      <p:ext uri="{BB962C8B-B14F-4D97-AF65-F5344CB8AC3E}">
        <p14:creationId xmlns:p14="http://schemas.microsoft.com/office/powerpoint/2010/main" val="2856513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 name="Group 24"/>
          <p:cNvGrpSpPr/>
          <p:nvPr/>
        </p:nvGrpSpPr>
        <p:grpSpPr>
          <a:xfrm>
            <a:off x="-2447" y="-10274"/>
            <a:ext cx="9136173" cy="3183082"/>
            <a:chOff x="-76203" y="-9082"/>
            <a:chExt cx="9136173" cy="3183082"/>
          </a:xfrm>
        </p:grpSpPr>
        <p:sp>
          <p:nvSpPr>
            <p:cNvPr id="26" name="Rectangle 25"/>
            <p:cNvSpPr/>
            <p:nvPr/>
          </p:nvSpPr>
          <p:spPr>
            <a:xfrm>
              <a:off x="-76203" y="-906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27" name="Group 26"/>
            <p:cNvGrpSpPr/>
            <p:nvPr/>
          </p:nvGrpSpPr>
          <p:grpSpPr>
            <a:xfrm>
              <a:off x="6374446" y="-9082"/>
              <a:ext cx="2685524" cy="3183082"/>
              <a:chOff x="6374446" y="7544"/>
              <a:chExt cx="2685524" cy="3183082"/>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29" name="Picture 28"/>
              <p:cNvPicPr>
                <a:picLocks noChangeAspect="1"/>
              </p:cNvPicPr>
              <p:nvPr/>
            </p:nvPicPr>
            <p:blipFill rotWithShape="1">
              <a:blip r:embed="rId4">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30" name="Picture 29"/>
              <p:cNvPicPr>
                <a:picLocks noChangeAspect="1"/>
              </p:cNvPicPr>
              <p:nvPr/>
            </p:nvPicPr>
            <p:blipFill rotWithShape="1">
              <a:blip r:embed="rId5">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31" name="Picture 4" descr="http://smallbusiness.chron.com/DM-Resize/photos.demandstudios.com/getty/article/81/128/87512962.jpg?w=650&amp;h=406&amp;keep_ratio=1&amp;webp=1"/>
              <p:cNvPicPr>
                <a:picLocks noChangeAspect="1" noChangeArrowheads="1"/>
              </p:cNvPicPr>
              <p:nvPr/>
            </p:nvPicPr>
            <p:blipFill rotWithShape="1">
              <a:blip r:embed="rId6">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392920" y="342832"/>
            <a:ext cx="6160280" cy="872034"/>
          </a:xfrm>
          <a:ln>
            <a:noFill/>
          </a:ln>
        </p:spPr>
        <p:txBody>
          <a:bodyPr/>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New researcher advice</a:t>
            </a:r>
            <a:endParaRPr lang="en-US" altLang="en-US" sz="44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4" name="TextBox 3"/>
          <p:cNvSpPr txBox="1"/>
          <p:nvPr/>
        </p:nvSpPr>
        <p:spPr>
          <a:xfrm>
            <a:off x="373522" y="2153404"/>
            <a:ext cx="5935562" cy="1862048"/>
          </a:xfrm>
          <a:prstGeom prst="rect">
            <a:avLst/>
          </a:prstGeom>
          <a:noFill/>
        </p:spPr>
        <p:txBody>
          <a:bodyPr wrap="square" rtlCol="0">
            <a:spAutoFit/>
          </a:bodyPr>
          <a:lstStyle/>
          <a:p>
            <a:r>
              <a:rPr lang="en-US" dirty="0" smtClean="0"/>
              <a:t>It </a:t>
            </a:r>
            <a:r>
              <a:rPr lang="en-US" dirty="0"/>
              <a:t>is a little early to tell how each discipline will judge its new scientists. You might want to </a:t>
            </a:r>
            <a:r>
              <a:rPr lang="en-US" b="1" dirty="0"/>
              <a:t>consult with your colleagues </a:t>
            </a:r>
            <a:r>
              <a:rPr lang="en-US" dirty="0"/>
              <a:t>who serve as reviewers in your area of science. In general, reviewers base their expectations for contributions based on the seniority of the person filling out the </a:t>
            </a:r>
            <a:r>
              <a:rPr lang="en-US" dirty="0" err="1"/>
              <a:t>biosketch</a:t>
            </a:r>
            <a:r>
              <a:rPr lang="en-US" dirty="0"/>
              <a:t>. </a:t>
            </a:r>
            <a:endParaRPr lang="en-US" dirty="0" smtClean="0"/>
          </a:p>
          <a:p>
            <a:endParaRPr lang="en-US" sz="700" dirty="0" smtClean="0"/>
          </a:p>
        </p:txBody>
      </p:sp>
      <p:sp>
        <p:nvSpPr>
          <p:cNvPr id="3" name="TextBox 2"/>
          <p:cNvSpPr txBox="1"/>
          <p:nvPr/>
        </p:nvSpPr>
        <p:spPr>
          <a:xfrm>
            <a:off x="348590" y="3951167"/>
            <a:ext cx="8335444" cy="2885405"/>
          </a:xfrm>
          <a:prstGeom prst="rect">
            <a:avLst/>
          </a:prstGeom>
          <a:noFill/>
        </p:spPr>
        <p:txBody>
          <a:bodyPr wrap="square" rtlCol="0">
            <a:spAutoFit/>
          </a:bodyPr>
          <a:lstStyle/>
          <a:p>
            <a:r>
              <a:rPr lang="en-US" dirty="0"/>
              <a:t>A </a:t>
            </a:r>
            <a:r>
              <a:rPr lang="en-US" b="1" dirty="0"/>
              <a:t>scientist with one publication </a:t>
            </a:r>
            <a:r>
              <a:rPr lang="en-US" dirty="0"/>
              <a:t>may want to summarize the key finding of the paper and its importance in a short contribution. </a:t>
            </a:r>
          </a:p>
          <a:p>
            <a:endParaRPr lang="en-US" sz="900" dirty="0"/>
          </a:p>
          <a:p>
            <a:r>
              <a:rPr lang="en-US" b="1" dirty="0"/>
              <a:t>Scientists with no publications </a:t>
            </a:r>
            <a:r>
              <a:rPr lang="en-US" dirty="0"/>
              <a:t>may wish to provide a contribution describing their efforts on other peoples’ papers and projects (e.g., I used this method, I conducted the literature review for this paper, I care for all the animals in this lab, etc.). </a:t>
            </a:r>
            <a:endParaRPr lang="en-US" dirty="0" smtClean="0"/>
          </a:p>
          <a:p>
            <a:endParaRPr lang="en-US" sz="900" dirty="0"/>
          </a:p>
          <a:p>
            <a:r>
              <a:rPr lang="en-US" dirty="0" smtClean="0"/>
              <a:t>If </a:t>
            </a:r>
            <a:r>
              <a:rPr lang="en-US" dirty="0"/>
              <a:t>a new scientist has </a:t>
            </a:r>
            <a:r>
              <a:rPr lang="en-US" b="1" i="1" dirty="0"/>
              <a:t>no</a:t>
            </a:r>
            <a:r>
              <a:rPr lang="en-US" b="1" dirty="0"/>
              <a:t> actual research or thesis experience</a:t>
            </a:r>
            <a:r>
              <a:rPr lang="en-US" dirty="0"/>
              <a:t>, they might just want to list one contribution about their training to date. </a:t>
            </a:r>
          </a:p>
          <a:p>
            <a:endParaRPr lang="en-US" dirty="0"/>
          </a:p>
        </p:txBody>
      </p:sp>
      <p:sp>
        <p:nvSpPr>
          <p:cNvPr id="5" name="TextBox 4"/>
          <p:cNvSpPr txBox="1"/>
          <p:nvPr/>
        </p:nvSpPr>
        <p:spPr>
          <a:xfrm>
            <a:off x="348590" y="1771165"/>
            <a:ext cx="5586152" cy="646331"/>
          </a:xfrm>
          <a:prstGeom prst="rect">
            <a:avLst/>
          </a:prstGeom>
          <a:noFill/>
        </p:spPr>
        <p:txBody>
          <a:bodyPr wrap="square" rtlCol="0">
            <a:spAutoFit/>
          </a:bodyPr>
          <a:lstStyle/>
          <a:p>
            <a:r>
              <a:rPr lang="en-US" dirty="0" smtClean="0"/>
              <a:t>Answer: </a:t>
            </a:r>
            <a:r>
              <a:rPr lang="en-US" dirty="0"/>
              <a:t>(source: </a:t>
            </a:r>
            <a:r>
              <a:rPr lang="en-US" dirty="0">
                <a:hlinkClick r:id="rId7"/>
              </a:rPr>
              <a:t>NIH </a:t>
            </a:r>
            <a:r>
              <a:rPr lang="en-US" dirty="0" err="1">
                <a:hlinkClick r:id="rId7"/>
              </a:rPr>
              <a:t>Biosketch</a:t>
            </a:r>
            <a:r>
              <a:rPr lang="en-US" dirty="0">
                <a:hlinkClick r:id="rId7"/>
              </a:rPr>
              <a:t> FAQ</a:t>
            </a:r>
            <a:r>
              <a:rPr lang="en-US" dirty="0"/>
              <a:t>)</a:t>
            </a:r>
          </a:p>
          <a:p>
            <a:endParaRPr lang="en-US" dirty="0"/>
          </a:p>
        </p:txBody>
      </p:sp>
    </p:spTree>
    <p:extLst>
      <p:ext uri="{BB962C8B-B14F-4D97-AF65-F5344CB8AC3E}">
        <p14:creationId xmlns:p14="http://schemas.microsoft.com/office/powerpoint/2010/main" val="5689531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5" name="Group 14"/>
          <p:cNvGrpSpPr/>
          <p:nvPr/>
        </p:nvGrpSpPr>
        <p:grpSpPr>
          <a:xfrm>
            <a:off x="-2447" y="-10274"/>
            <a:ext cx="9136173" cy="3183082"/>
            <a:chOff x="-76203" y="-9082"/>
            <a:chExt cx="9136173" cy="3183082"/>
          </a:xfrm>
        </p:grpSpPr>
        <p:sp>
          <p:nvSpPr>
            <p:cNvPr id="16" name="Rectangle 15"/>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7" name="Group 16"/>
            <p:cNvGrpSpPr/>
            <p:nvPr/>
          </p:nvGrpSpPr>
          <p:grpSpPr>
            <a:xfrm>
              <a:off x="6374446" y="-9082"/>
              <a:ext cx="2685524" cy="3183082"/>
              <a:chOff x="6374446" y="7544"/>
              <a:chExt cx="2685524" cy="3183082"/>
            </a:xfrm>
          </p:grpSpPr>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26"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392920" y="342832"/>
            <a:ext cx="6160280" cy="906871"/>
          </a:xfrm>
          <a:ln>
            <a:noFill/>
          </a:ln>
        </p:spPr>
        <p:txBody>
          <a:bodyPr/>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FAQs from researchers</a:t>
            </a:r>
            <a:b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endParaRPr lang="en-US" altLang="en-US" sz="4400" dirty="0" smtClean="0">
              <a:ln w="0"/>
              <a:solidFill>
                <a:schemeClr val="tx1"/>
              </a:solidFill>
              <a:effectLst>
                <a:outerShdw blurRad="38100" dist="19050" dir="2700000" algn="tl" rotWithShape="0">
                  <a:schemeClr val="dk1">
                    <a:alpha val="40000"/>
                  </a:schemeClr>
                </a:outerShdw>
              </a:effectLst>
            </a:endParaRPr>
          </a:p>
        </p:txBody>
      </p:sp>
      <p:sp>
        <p:nvSpPr>
          <p:cNvPr id="42" name="TextBox 41"/>
          <p:cNvSpPr txBox="1"/>
          <p:nvPr/>
        </p:nvSpPr>
        <p:spPr>
          <a:xfrm>
            <a:off x="321478" y="1664652"/>
            <a:ext cx="5998912" cy="2362185"/>
          </a:xfrm>
          <a:prstGeom prst="rect">
            <a:avLst/>
          </a:prstGeom>
          <a:noFill/>
        </p:spPr>
        <p:txBody>
          <a:bodyPr wrap="square" rtlCol="0">
            <a:spAutoFit/>
          </a:bodyPr>
          <a:lstStyle/>
          <a:p>
            <a:pPr>
              <a:spcAft>
                <a:spcPts val="900"/>
              </a:spcAft>
            </a:pPr>
            <a:r>
              <a:rPr lang="en-US" sz="2800" b="1" dirty="0" smtClean="0"/>
              <a:t>How should I break up my contributions to science, or in what </a:t>
            </a:r>
            <a:r>
              <a:rPr lang="en-US" sz="2800" b="1" dirty="0" smtClean="0"/>
              <a:t>order should I </a:t>
            </a:r>
            <a:r>
              <a:rPr lang="en-US" sz="2800" b="1" dirty="0" smtClean="0"/>
              <a:t>present them?</a:t>
            </a:r>
            <a:endParaRPr lang="en-US" sz="2800" b="1" dirty="0" smtClean="0"/>
          </a:p>
          <a:p>
            <a:pPr marL="450850" indent="-450850">
              <a:spcAft>
                <a:spcPts val="900"/>
              </a:spcAft>
            </a:pPr>
            <a:r>
              <a:rPr lang="en-US" sz="2800" b="1" dirty="0"/>
              <a:t>	</a:t>
            </a:r>
            <a:endParaRPr lang="en-US" sz="2800" b="1" dirty="0" smtClean="0"/>
          </a:p>
        </p:txBody>
      </p:sp>
    </p:spTree>
    <p:extLst>
      <p:ext uri="{BB962C8B-B14F-4D97-AF65-F5344CB8AC3E}">
        <p14:creationId xmlns:p14="http://schemas.microsoft.com/office/powerpoint/2010/main" val="1783520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en-US" altLang="en-US" smtClean="0">
              <a:solidFill>
                <a:srgbClr val="230872"/>
              </a:solidFill>
              <a:latin typeface="Arial" panose="020B0604020202020204" pitchFamily="34" charset="0"/>
              <a:cs typeface="Arial" panose="020B0604020202020204" pitchFamily="34" charset="0"/>
            </a:endParaRPr>
          </a:p>
        </p:txBody>
      </p:sp>
      <p:sp>
        <p:nvSpPr>
          <p:cNvPr id="6149" name="Slide Number Placeholder 4"/>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fld id="{C9C0AC44-0C62-4FD4-B66A-E168E55753B6}" type="slidenum">
              <a:rPr lang="en-US" altLang="en-US">
                <a:solidFill>
                  <a:srgbClr val="230872"/>
                </a:solidFill>
                <a:latin typeface="Arial" panose="020B0604020202020204" pitchFamily="34" charset="0"/>
              </a:rPr>
              <a:pPr/>
              <a:t>19</a:t>
            </a:fld>
            <a:endParaRPr lang="en-US" altLang="en-US">
              <a:solidFill>
                <a:srgbClr val="230872"/>
              </a:solidFill>
              <a:latin typeface="Arial" panose="020B0604020202020204" pitchFamily="34" charset="0"/>
            </a:endParaRPr>
          </a:p>
        </p:txBody>
      </p:sp>
      <p:sp>
        <p:nvSpPr>
          <p:cNvPr id="14" name="Rectangle 13"/>
          <p:cNvSpPr/>
          <p:nvPr/>
        </p:nvSpPr>
        <p:spPr>
          <a:xfrm>
            <a:off x="5635"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grpSp>
        <p:nvGrpSpPr>
          <p:cNvPr id="17" name="Group 16"/>
          <p:cNvGrpSpPr/>
          <p:nvPr/>
        </p:nvGrpSpPr>
        <p:grpSpPr>
          <a:xfrm>
            <a:off x="0" y="-17395"/>
            <a:ext cx="9136173" cy="3183082"/>
            <a:chOff x="-76203" y="-9082"/>
            <a:chExt cx="9136173" cy="3183082"/>
          </a:xfrm>
        </p:grpSpPr>
        <p:sp>
          <p:nvSpPr>
            <p:cNvPr id="18" name="Rectangle 17"/>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9" name="Group 18"/>
            <p:cNvGrpSpPr/>
            <p:nvPr/>
          </p:nvGrpSpPr>
          <p:grpSpPr>
            <a:xfrm>
              <a:off x="6374446" y="-9082"/>
              <a:ext cx="2685524" cy="3183082"/>
              <a:chOff x="6374446" y="7544"/>
              <a:chExt cx="2685524" cy="3183082"/>
            </a:xfrm>
          </p:grpSpPr>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21" name="Picture 20"/>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23"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3" name="TextBox 2"/>
          <p:cNvSpPr txBox="1"/>
          <p:nvPr/>
        </p:nvSpPr>
        <p:spPr>
          <a:xfrm>
            <a:off x="308734" y="434826"/>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Breaking it </a:t>
            </a:r>
            <a:r>
              <a:rPr lang="en-US" sz="4400" dirty="0" smtClean="0">
                <a:ln w="0"/>
                <a:solidFill>
                  <a:schemeClr val="bg1"/>
                </a:solidFill>
                <a:effectLst>
                  <a:outerShdw blurRad="38100" dist="19050" dir="2700000" algn="tl" rotWithShape="0">
                    <a:schemeClr val="dk1">
                      <a:alpha val="40000"/>
                    </a:schemeClr>
                  </a:outerShdw>
                </a:effectLst>
                <a:ea typeface="+mj-ea"/>
              </a:rPr>
              <a:t>up </a:t>
            </a:r>
            <a:endParaRPr lang="en-US" sz="4400" dirty="0">
              <a:ln w="0"/>
              <a:solidFill>
                <a:schemeClr val="bg1"/>
              </a:solidFill>
              <a:effectLst>
                <a:outerShdw blurRad="38100" dist="19050" dir="2700000" algn="tl" rotWithShape="0">
                  <a:schemeClr val="dk1">
                    <a:alpha val="40000"/>
                  </a:schemeClr>
                </a:outerShdw>
              </a:effectLst>
              <a:ea typeface="+mj-ea"/>
            </a:endParaRPr>
          </a:p>
        </p:txBody>
      </p:sp>
      <p:sp>
        <p:nvSpPr>
          <p:cNvPr id="15" name="TextBox 14"/>
          <p:cNvSpPr txBox="1"/>
          <p:nvPr/>
        </p:nvSpPr>
        <p:spPr>
          <a:xfrm>
            <a:off x="746912" y="2605901"/>
            <a:ext cx="5705674" cy="1477328"/>
          </a:xfrm>
          <a:prstGeom prst="rect">
            <a:avLst/>
          </a:prstGeom>
          <a:noFill/>
        </p:spPr>
        <p:txBody>
          <a:bodyPr wrap="square" rtlCol="0">
            <a:spAutoFit/>
          </a:bodyPr>
          <a:lstStyle/>
          <a:p>
            <a:pPr>
              <a:spcAft>
                <a:spcPts val="0"/>
              </a:spcAft>
            </a:pPr>
            <a:r>
              <a:rPr lang="en-US" b="1" dirty="0"/>
              <a:t>career trajectory </a:t>
            </a:r>
          </a:p>
          <a:p>
            <a:pPr>
              <a:spcAft>
                <a:spcPts val="0"/>
              </a:spcAft>
            </a:pPr>
            <a:r>
              <a:rPr lang="en-US" b="1" dirty="0">
                <a:solidFill>
                  <a:schemeClr val="bg1">
                    <a:lumMod val="50000"/>
                  </a:schemeClr>
                </a:solidFill>
              </a:rPr>
              <a:t>undergraduate, graduate or postdoctoral work, early career, </a:t>
            </a:r>
            <a:r>
              <a:rPr lang="en-US" b="1" dirty="0" smtClean="0">
                <a:solidFill>
                  <a:schemeClr val="bg1">
                    <a:lumMod val="50000"/>
                  </a:schemeClr>
                </a:solidFill>
              </a:rPr>
              <a:t>mid-career </a:t>
            </a:r>
            <a:endParaRPr lang="en-US" b="1" dirty="0" smtClean="0">
              <a:solidFill>
                <a:schemeClr val="bg1">
                  <a:lumMod val="50000"/>
                </a:schemeClr>
              </a:solidFill>
            </a:endParaRPr>
          </a:p>
          <a:p>
            <a:pPr>
              <a:spcAft>
                <a:spcPts val="0"/>
              </a:spcAft>
            </a:pPr>
            <a:endParaRPr lang="en-US" b="1" dirty="0" smtClean="0">
              <a:solidFill>
                <a:schemeClr val="bg1">
                  <a:lumMod val="50000"/>
                </a:schemeClr>
              </a:solidFill>
            </a:endParaRPr>
          </a:p>
          <a:p>
            <a:pPr>
              <a:spcAft>
                <a:spcPts val="0"/>
              </a:spcAft>
            </a:pPr>
            <a:r>
              <a:rPr lang="en-US" b="1" dirty="0" smtClean="0">
                <a:solidFill>
                  <a:schemeClr val="bg1">
                    <a:lumMod val="50000"/>
                  </a:schemeClr>
                </a:solidFill>
              </a:rPr>
              <a:t>consider ordering based on </a:t>
            </a:r>
            <a:r>
              <a:rPr lang="en-US" b="1" dirty="0" smtClean="0">
                <a:solidFill>
                  <a:schemeClr val="bg1">
                    <a:lumMod val="50000"/>
                  </a:schemeClr>
                </a:solidFill>
              </a:rPr>
              <a:t>timeline of events</a:t>
            </a:r>
            <a:endParaRPr lang="en-US" dirty="0"/>
          </a:p>
        </p:txBody>
      </p:sp>
      <p:sp>
        <p:nvSpPr>
          <p:cNvPr id="16" name="TextBox 15"/>
          <p:cNvSpPr txBox="1"/>
          <p:nvPr/>
        </p:nvSpPr>
        <p:spPr>
          <a:xfrm>
            <a:off x="312307" y="1623357"/>
            <a:ext cx="7011346" cy="954107"/>
          </a:xfrm>
          <a:prstGeom prst="rect">
            <a:avLst/>
          </a:prstGeom>
          <a:noFill/>
        </p:spPr>
        <p:txBody>
          <a:bodyPr wrap="square" rtlCol="0">
            <a:spAutoFit/>
          </a:bodyPr>
          <a:lstStyle/>
          <a:p>
            <a:r>
              <a:rPr lang="en-US" sz="2800" b="1" dirty="0" smtClean="0"/>
              <a:t>consider how you naturally </a:t>
            </a:r>
            <a:r>
              <a:rPr lang="en-US" sz="2800" b="1" dirty="0"/>
              <a:t>speak </a:t>
            </a:r>
            <a:endParaRPr lang="en-US" sz="2800" b="1" dirty="0" smtClean="0"/>
          </a:p>
          <a:p>
            <a:r>
              <a:rPr lang="en-US" sz="2800" b="1" dirty="0" smtClean="0"/>
              <a:t>about </a:t>
            </a:r>
            <a:r>
              <a:rPr lang="en-US" sz="2800" b="1" dirty="0"/>
              <a:t>your </a:t>
            </a:r>
            <a:r>
              <a:rPr lang="en-US" sz="2800" b="1" dirty="0" smtClean="0"/>
              <a:t>work</a:t>
            </a:r>
            <a:endParaRPr lang="en-US" sz="2000" dirty="0"/>
          </a:p>
        </p:txBody>
      </p:sp>
      <p:sp>
        <p:nvSpPr>
          <p:cNvPr id="5" name="TextBox 4"/>
          <p:cNvSpPr txBox="1"/>
          <p:nvPr/>
        </p:nvSpPr>
        <p:spPr>
          <a:xfrm>
            <a:off x="746912" y="4175994"/>
            <a:ext cx="7554607" cy="2031325"/>
          </a:xfrm>
          <a:prstGeom prst="rect">
            <a:avLst/>
          </a:prstGeom>
          <a:noFill/>
        </p:spPr>
        <p:txBody>
          <a:bodyPr wrap="square" rtlCol="0">
            <a:spAutoFit/>
          </a:bodyPr>
          <a:lstStyle/>
          <a:p>
            <a:pPr>
              <a:spcAft>
                <a:spcPts val="0"/>
              </a:spcAft>
            </a:pPr>
            <a:r>
              <a:rPr lang="en-US" b="1" dirty="0"/>
              <a:t>other categories</a:t>
            </a:r>
            <a:r>
              <a:rPr lang="en-US" b="1" dirty="0">
                <a:solidFill>
                  <a:schemeClr val="bg1">
                    <a:lumMod val="50000"/>
                  </a:schemeClr>
                </a:solidFill>
              </a:rPr>
              <a:t> </a:t>
            </a:r>
          </a:p>
          <a:p>
            <a:pPr>
              <a:spcAft>
                <a:spcPts val="0"/>
              </a:spcAft>
            </a:pPr>
            <a:r>
              <a:rPr lang="en-US" b="1" dirty="0">
                <a:solidFill>
                  <a:schemeClr val="bg1">
                    <a:lumMod val="50000"/>
                  </a:schemeClr>
                </a:solidFill>
              </a:rPr>
              <a:t>disease etiology, treatment options, diagnostic imaging techniques, novel technology projects, development of </a:t>
            </a:r>
            <a:r>
              <a:rPr lang="en-US" b="1" dirty="0" smtClean="0">
                <a:solidFill>
                  <a:schemeClr val="bg1">
                    <a:lumMod val="50000"/>
                  </a:schemeClr>
                </a:solidFill>
              </a:rPr>
              <a:t>protocols</a:t>
            </a:r>
          </a:p>
          <a:p>
            <a:pPr>
              <a:spcAft>
                <a:spcPts val="0"/>
              </a:spcAft>
            </a:pPr>
            <a:endParaRPr lang="en-US" b="1" dirty="0">
              <a:solidFill>
                <a:schemeClr val="bg1">
                  <a:lumMod val="50000"/>
                </a:schemeClr>
              </a:solidFill>
            </a:endParaRPr>
          </a:p>
          <a:p>
            <a:pPr>
              <a:spcAft>
                <a:spcPts val="0"/>
              </a:spcAft>
            </a:pPr>
            <a:r>
              <a:rPr lang="en-US" b="1" dirty="0" smtClean="0">
                <a:solidFill>
                  <a:schemeClr val="bg1">
                    <a:lumMod val="50000"/>
                  </a:schemeClr>
                </a:solidFill>
              </a:rPr>
              <a:t>consider ordering based on most important or relevant contributions to the grant</a:t>
            </a:r>
            <a:endParaRPr lang="en-US" b="1" dirty="0">
              <a:solidFill>
                <a:schemeClr val="bg1">
                  <a:lumMod val="50000"/>
                </a:schemeClr>
              </a:solidFill>
            </a:endParaRP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pattFill prst="diagBrick">
          <a:fgClr>
            <a:schemeClr val="accent4">
              <a:lumMod val="20000"/>
              <a:lumOff val="8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sp>
        <p:nvSpPr>
          <p:cNvPr id="22" name="Rectangle 21"/>
          <p:cNvSpPr/>
          <p:nvPr/>
        </p:nvSpPr>
        <p:spPr>
          <a:xfrm>
            <a:off x="0" y="18288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458788" lvl="1" indent="-342900">
              <a:spcAft>
                <a:spcPts val="1800"/>
              </a:spcAft>
            </a:pPr>
            <a:r>
              <a:rPr lang="en-US" b="1" dirty="0" smtClean="0"/>
              <a:t>Consider first person voice </a:t>
            </a:r>
          </a:p>
          <a:p>
            <a:pPr marL="458788" lvl="1" indent="-342900">
              <a:spcAft>
                <a:spcPts val="1800"/>
              </a:spcAft>
            </a:pPr>
            <a:endParaRPr lang="en-US" b="1" dirty="0" smtClean="0"/>
          </a:p>
          <a:p>
            <a:pPr marL="458788" lvl="1" indent="-342900">
              <a:spcAft>
                <a:spcPts val="1800"/>
              </a:spcAft>
            </a:pPr>
            <a:r>
              <a:rPr lang="en-US" b="1" dirty="0" smtClean="0"/>
              <a:t>Consider “headers” or “leading statements”  for each contribution</a:t>
            </a:r>
          </a:p>
          <a:p>
            <a:pPr marL="458788" lvl="1" indent="-342900">
              <a:spcAft>
                <a:spcPts val="1800"/>
              </a:spcAft>
            </a:pPr>
            <a:endParaRPr lang="en-US" b="1" dirty="0" smtClean="0"/>
          </a:p>
          <a:p>
            <a:pPr marL="458788" lvl="1" indent="-342900">
              <a:spcAft>
                <a:spcPts val="1800"/>
              </a:spcAft>
            </a:pPr>
            <a:endParaRPr lang="en-US" b="1" dirty="0" smtClean="0"/>
          </a:p>
          <a:p>
            <a:pPr marL="458788" lvl="1" indent="-342900">
              <a:spcAft>
                <a:spcPts val="1800"/>
              </a:spcAft>
            </a:pPr>
            <a:r>
              <a:rPr lang="en-US" b="1" dirty="0" smtClean="0"/>
              <a:t>Ask mentors for advice on balance between impressive and too much</a:t>
            </a:r>
            <a:endParaRPr lang="en-US" b="1" dirty="0"/>
          </a:p>
        </p:txBody>
      </p:sp>
      <p:grpSp>
        <p:nvGrpSpPr>
          <p:cNvPr id="27" name="Group 26"/>
          <p:cNvGrpSpPr/>
          <p:nvPr/>
        </p:nvGrpSpPr>
        <p:grpSpPr>
          <a:xfrm>
            <a:off x="0" y="-17395"/>
            <a:ext cx="9136173" cy="3183082"/>
            <a:chOff x="-76203" y="-9082"/>
            <a:chExt cx="9136173" cy="3183082"/>
          </a:xfrm>
        </p:grpSpPr>
        <p:sp>
          <p:nvSpPr>
            <p:cNvPr id="28" name="Rectangle 27"/>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29" name="Group 28"/>
            <p:cNvGrpSpPr/>
            <p:nvPr/>
          </p:nvGrpSpPr>
          <p:grpSpPr>
            <a:xfrm>
              <a:off x="6374446" y="-9082"/>
              <a:ext cx="2685524" cy="3183082"/>
              <a:chOff x="6374446" y="7544"/>
              <a:chExt cx="2685524" cy="3183082"/>
            </a:xfrm>
          </p:grpSpPr>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34" name="Picture 33"/>
              <p:cNvPicPr>
                <a:picLocks noChangeAspect="1"/>
              </p:cNvPicPr>
              <p:nvPr/>
            </p:nvPicPr>
            <p:blipFill rotWithShape="1">
              <a:blip r:embed="rId4">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36" name="Picture 35"/>
              <p:cNvPicPr>
                <a:picLocks noChangeAspect="1"/>
              </p:cNvPicPr>
              <p:nvPr/>
            </p:nvPicPr>
            <p:blipFill rotWithShape="1">
              <a:blip r:embed="rId5">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37" name="Picture 4" descr="http://smallbusiness.chron.com/DM-Resize/photos.demandstudios.com/getty/article/81/128/87512962.jpg?w=650&amp;h=406&amp;keep_ratio=1&amp;webp=1"/>
              <p:cNvPicPr>
                <a:picLocks noChangeAspect="1" noChangeArrowheads="1"/>
              </p:cNvPicPr>
              <p:nvPr/>
            </p:nvPicPr>
            <p:blipFill rotWithShape="1">
              <a:blip r:embed="rId6">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7170" name="Title 1"/>
          <p:cNvSpPr>
            <a:spLocks noGrp="1"/>
          </p:cNvSpPr>
          <p:nvPr>
            <p:ph type="title"/>
          </p:nvPr>
        </p:nvSpPr>
        <p:spPr>
          <a:xfrm>
            <a:off x="392920" y="342832"/>
            <a:ext cx="6160280" cy="872034"/>
          </a:xfrm>
          <a:ln>
            <a:noFill/>
          </a:ln>
        </p:spPr>
        <p:txBody>
          <a:bodyPr/>
          <a:lstStyle/>
          <a:p>
            <a:r>
              <a:rPr lang="en-US" altLang="en-US" sz="4400"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General observations</a:t>
            </a:r>
            <a:endParaRPr lang="en-US" altLang="en-US" sz="4000" dirty="0" smtClean="0">
              <a:ln w="0"/>
              <a:solidFill>
                <a:schemeClr val="tx1"/>
              </a:solidFill>
              <a:effectLst>
                <a:outerShdw blurRad="38100" dist="19050" dir="2700000" algn="tl" rotWithShape="0">
                  <a:schemeClr val="dk1">
                    <a:alpha val="40000"/>
                  </a:schemeClr>
                </a:outerShdw>
              </a:effectLst>
            </a:endParaRPr>
          </a:p>
        </p:txBody>
      </p:sp>
      <p:sp>
        <p:nvSpPr>
          <p:cNvPr id="42" name="TextBox 41"/>
          <p:cNvSpPr txBox="1"/>
          <p:nvPr/>
        </p:nvSpPr>
        <p:spPr>
          <a:xfrm>
            <a:off x="337479" y="1681054"/>
            <a:ext cx="1676400" cy="523220"/>
          </a:xfrm>
          <a:prstGeom prst="rect">
            <a:avLst/>
          </a:prstGeom>
          <a:noFill/>
        </p:spPr>
        <p:txBody>
          <a:bodyPr wrap="square" rtlCol="0">
            <a:spAutoFit/>
          </a:bodyPr>
          <a:lstStyle/>
          <a:p>
            <a:r>
              <a:rPr lang="en-US" sz="2800" b="1" dirty="0"/>
              <a:t>clear</a:t>
            </a:r>
          </a:p>
        </p:txBody>
      </p:sp>
      <p:sp>
        <p:nvSpPr>
          <p:cNvPr id="31" name="TextBox 30"/>
          <p:cNvSpPr txBox="1"/>
          <p:nvPr/>
        </p:nvSpPr>
        <p:spPr>
          <a:xfrm>
            <a:off x="317428" y="2413441"/>
            <a:ext cx="1676400" cy="523220"/>
          </a:xfrm>
          <a:prstGeom prst="rect">
            <a:avLst/>
          </a:prstGeom>
          <a:noFill/>
        </p:spPr>
        <p:txBody>
          <a:bodyPr wrap="square" rtlCol="0">
            <a:spAutoFit/>
          </a:bodyPr>
          <a:lstStyle/>
          <a:p>
            <a:r>
              <a:rPr lang="en-US" sz="2800" b="1" dirty="0"/>
              <a:t>concise</a:t>
            </a:r>
          </a:p>
        </p:txBody>
      </p:sp>
      <p:sp>
        <p:nvSpPr>
          <p:cNvPr id="43" name="TextBox 42"/>
          <p:cNvSpPr txBox="1"/>
          <p:nvPr/>
        </p:nvSpPr>
        <p:spPr>
          <a:xfrm>
            <a:off x="325741" y="4737695"/>
            <a:ext cx="1676400" cy="523220"/>
          </a:xfrm>
          <a:prstGeom prst="rect">
            <a:avLst/>
          </a:prstGeom>
          <a:noFill/>
        </p:spPr>
        <p:txBody>
          <a:bodyPr wrap="square" rtlCol="0">
            <a:spAutoFit/>
          </a:bodyPr>
          <a:lstStyle/>
          <a:p>
            <a:r>
              <a:rPr lang="en-US" sz="2800" b="1" dirty="0" smtClean="0"/>
              <a:t>impact</a:t>
            </a:r>
            <a:endParaRPr lang="en-US" sz="2800" b="1" dirty="0"/>
          </a:p>
        </p:txBody>
      </p:sp>
      <p:sp>
        <p:nvSpPr>
          <p:cNvPr id="32" name="TextBox 31"/>
          <p:cNvSpPr txBox="1"/>
          <p:nvPr/>
        </p:nvSpPr>
        <p:spPr>
          <a:xfrm>
            <a:off x="340614" y="2064683"/>
            <a:ext cx="6177229" cy="369332"/>
          </a:xfrm>
          <a:prstGeom prst="rect">
            <a:avLst/>
          </a:prstGeom>
          <a:noFill/>
        </p:spPr>
        <p:txBody>
          <a:bodyPr wrap="square" rtlCol="0">
            <a:spAutoFit/>
          </a:bodyPr>
          <a:lstStyle/>
          <a:p>
            <a:r>
              <a:rPr lang="en-US" b="1" dirty="0" smtClean="0">
                <a:solidFill>
                  <a:schemeClr val="bg1">
                    <a:lumMod val="50000"/>
                  </a:schemeClr>
                </a:solidFill>
              </a:rPr>
              <a:t>reviewer may not be familiar with your area of research</a:t>
            </a:r>
            <a:endParaRPr lang="en-US" b="1" dirty="0">
              <a:solidFill>
                <a:schemeClr val="bg1">
                  <a:lumMod val="50000"/>
                </a:schemeClr>
              </a:solidFill>
            </a:endParaRPr>
          </a:p>
        </p:txBody>
      </p:sp>
      <p:sp>
        <p:nvSpPr>
          <p:cNvPr id="47" name="TextBox 46"/>
          <p:cNvSpPr txBox="1"/>
          <p:nvPr/>
        </p:nvSpPr>
        <p:spPr>
          <a:xfrm>
            <a:off x="317428" y="2773344"/>
            <a:ext cx="6748232" cy="369332"/>
          </a:xfrm>
          <a:prstGeom prst="rect">
            <a:avLst/>
          </a:prstGeom>
          <a:noFill/>
        </p:spPr>
        <p:txBody>
          <a:bodyPr wrap="square" rtlCol="0">
            <a:spAutoFit/>
          </a:bodyPr>
          <a:lstStyle/>
          <a:p>
            <a:r>
              <a:rPr lang="en-US" b="1" dirty="0">
                <a:solidFill>
                  <a:schemeClr val="bg1">
                    <a:lumMod val="50000"/>
                  </a:schemeClr>
                </a:solidFill>
              </a:rPr>
              <a:t>each contribution is limited to a half page with citations</a:t>
            </a:r>
          </a:p>
        </p:txBody>
      </p:sp>
      <p:sp>
        <p:nvSpPr>
          <p:cNvPr id="48" name="TextBox 47"/>
          <p:cNvSpPr txBox="1"/>
          <p:nvPr/>
        </p:nvSpPr>
        <p:spPr>
          <a:xfrm>
            <a:off x="325741" y="5110381"/>
            <a:ext cx="8796143" cy="369332"/>
          </a:xfrm>
          <a:prstGeom prst="rect">
            <a:avLst/>
          </a:prstGeom>
          <a:noFill/>
        </p:spPr>
        <p:txBody>
          <a:bodyPr wrap="square" rtlCol="0">
            <a:spAutoFit/>
          </a:bodyPr>
          <a:lstStyle/>
          <a:p>
            <a:r>
              <a:rPr lang="en-US" b="1" dirty="0">
                <a:solidFill>
                  <a:schemeClr val="bg1">
                    <a:lumMod val="50000"/>
                  </a:schemeClr>
                </a:solidFill>
              </a:rPr>
              <a:t>consider statements that may demonstrate your </a:t>
            </a:r>
            <a:r>
              <a:rPr lang="en-US" b="1" dirty="0" smtClean="0">
                <a:solidFill>
                  <a:schemeClr val="bg1">
                    <a:lumMod val="50000"/>
                  </a:schemeClr>
                </a:solidFill>
              </a:rPr>
              <a:t>impact </a:t>
            </a:r>
            <a:r>
              <a:rPr lang="en-US" sz="1200" b="1" i="1" dirty="0" smtClean="0">
                <a:solidFill>
                  <a:schemeClr val="bg1">
                    <a:lumMod val="50000"/>
                  </a:schemeClr>
                </a:solidFill>
              </a:rPr>
              <a:t>(examples in upcoming slides)</a:t>
            </a:r>
            <a:endParaRPr lang="en-US" sz="1200" b="1" i="1" dirty="0">
              <a:solidFill>
                <a:schemeClr val="bg1">
                  <a:lumMod val="50000"/>
                </a:schemeClr>
              </a:solidFill>
            </a:endParaRPr>
          </a:p>
        </p:txBody>
      </p:sp>
      <p:sp>
        <p:nvSpPr>
          <p:cNvPr id="3" name="Rectangle 2"/>
          <p:cNvSpPr/>
          <p:nvPr/>
        </p:nvSpPr>
        <p:spPr>
          <a:xfrm>
            <a:off x="212811" y="3880503"/>
            <a:ext cx="1724892" cy="523220"/>
          </a:xfrm>
          <a:prstGeom prst="rect">
            <a:avLst/>
          </a:prstGeom>
        </p:spPr>
        <p:txBody>
          <a:bodyPr wrap="square">
            <a:spAutoFit/>
          </a:bodyPr>
          <a:lstStyle/>
          <a:p>
            <a:pPr marL="458788" lvl="1" indent="-342900">
              <a:spcAft>
                <a:spcPts val="1800"/>
              </a:spcAft>
            </a:pPr>
            <a:r>
              <a:rPr lang="en-US" sz="2800" b="1" dirty="0" smtClean="0"/>
              <a:t>focus</a:t>
            </a:r>
          </a:p>
        </p:txBody>
      </p:sp>
      <p:sp>
        <p:nvSpPr>
          <p:cNvPr id="4" name="TextBox 3"/>
          <p:cNvSpPr txBox="1"/>
          <p:nvPr/>
        </p:nvSpPr>
        <p:spPr>
          <a:xfrm>
            <a:off x="361043" y="5817875"/>
            <a:ext cx="10829262" cy="646331"/>
          </a:xfrm>
          <a:prstGeom prst="rect">
            <a:avLst/>
          </a:prstGeom>
          <a:noFill/>
        </p:spPr>
        <p:txBody>
          <a:bodyPr wrap="square" rtlCol="0">
            <a:spAutoFit/>
          </a:bodyPr>
          <a:lstStyle/>
          <a:p>
            <a:pPr marL="0" lvl="1"/>
            <a:r>
              <a:rPr lang="en-US" b="1" dirty="0" smtClean="0">
                <a:solidFill>
                  <a:schemeClr val="bg1">
                    <a:lumMod val="50000"/>
                  </a:schemeClr>
                </a:solidFill>
              </a:rPr>
              <a:t>ask mentors </a:t>
            </a:r>
            <a:r>
              <a:rPr lang="en-US" b="1" dirty="0">
                <a:solidFill>
                  <a:schemeClr val="bg1">
                    <a:lumMod val="50000"/>
                  </a:schemeClr>
                </a:solidFill>
              </a:rPr>
              <a:t>for advice on balance between impressive and too much</a:t>
            </a:r>
          </a:p>
          <a:p>
            <a:endParaRPr lang="en-US" dirty="0"/>
          </a:p>
        </p:txBody>
      </p:sp>
      <p:sp>
        <p:nvSpPr>
          <p:cNvPr id="5" name="TextBox 4"/>
          <p:cNvSpPr txBox="1"/>
          <p:nvPr/>
        </p:nvSpPr>
        <p:spPr>
          <a:xfrm>
            <a:off x="337479" y="5459877"/>
            <a:ext cx="2069869" cy="523220"/>
          </a:xfrm>
          <a:prstGeom prst="rect">
            <a:avLst/>
          </a:prstGeom>
          <a:noFill/>
        </p:spPr>
        <p:txBody>
          <a:bodyPr wrap="square" rtlCol="0">
            <a:spAutoFit/>
          </a:bodyPr>
          <a:lstStyle/>
          <a:p>
            <a:pPr marL="0" lvl="1"/>
            <a:r>
              <a:rPr lang="en-US" sz="2800" b="1" dirty="0" smtClean="0"/>
              <a:t>advice</a:t>
            </a:r>
            <a:endParaRPr lang="en-US" sz="2800" b="1" dirty="0"/>
          </a:p>
        </p:txBody>
      </p:sp>
      <p:sp>
        <p:nvSpPr>
          <p:cNvPr id="6" name="TextBox 5"/>
          <p:cNvSpPr txBox="1"/>
          <p:nvPr/>
        </p:nvSpPr>
        <p:spPr>
          <a:xfrm>
            <a:off x="332762" y="4266860"/>
            <a:ext cx="8046058" cy="646331"/>
          </a:xfrm>
          <a:prstGeom prst="rect">
            <a:avLst/>
          </a:prstGeom>
          <a:noFill/>
        </p:spPr>
        <p:txBody>
          <a:bodyPr wrap="square" rtlCol="0">
            <a:spAutoFit/>
          </a:bodyPr>
          <a:lstStyle/>
          <a:p>
            <a:pPr marL="0" lvl="1"/>
            <a:r>
              <a:rPr lang="en-US" b="1" dirty="0" smtClean="0">
                <a:solidFill>
                  <a:schemeClr val="bg1">
                    <a:lumMod val="50000"/>
                  </a:schemeClr>
                </a:solidFill>
              </a:rPr>
              <a:t>consider “headers</a:t>
            </a:r>
            <a:r>
              <a:rPr lang="en-US" b="1" dirty="0">
                <a:solidFill>
                  <a:schemeClr val="bg1">
                    <a:lumMod val="50000"/>
                  </a:schemeClr>
                </a:solidFill>
              </a:rPr>
              <a:t>” or “leading statements”  for each contribution</a:t>
            </a:r>
          </a:p>
          <a:p>
            <a:endParaRPr lang="en-US" dirty="0"/>
          </a:p>
        </p:txBody>
      </p:sp>
      <p:sp>
        <p:nvSpPr>
          <p:cNvPr id="7" name="TextBox 6"/>
          <p:cNvSpPr txBox="1"/>
          <p:nvPr/>
        </p:nvSpPr>
        <p:spPr>
          <a:xfrm>
            <a:off x="337776" y="3150344"/>
            <a:ext cx="2011680" cy="523220"/>
          </a:xfrm>
          <a:prstGeom prst="rect">
            <a:avLst/>
          </a:prstGeom>
          <a:noFill/>
        </p:spPr>
        <p:txBody>
          <a:bodyPr wrap="square" rtlCol="0">
            <a:spAutoFit/>
          </a:bodyPr>
          <a:lstStyle/>
          <a:p>
            <a:pPr marL="0" lvl="1"/>
            <a:r>
              <a:rPr lang="en-US" sz="2800" b="1" dirty="0" smtClean="0"/>
              <a:t>voice</a:t>
            </a:r>
            <a:endParaRPr lang="en-US" sz="2800" dirty="0"/>
          </a:p>
        </p:txBody>
      </p:sp>
      <p:sp>
        <p:nvSpPr>
          <p:cNvPr id="8" name="TextBox 7"/>
          <p:cNvSpPr txBox="1"/>
          <p:nvPr/>
        </p:nvSpPr>
        <p:spPr>
          <a:xfrm>
            <a:off x="317428" y="3528494"/>
            <a:ext cx="7747462" cy="369332"/>
          </a:xfrm>
          <a:prstGeom prst="rect">
            <a:avLst/>
          </a:prstGeom>
          <a:noFill/>
        </p:spPr>
        <p:txBody>
          <a:bodyPr wrap="square" rtlCol="0">
            <a:spAutoFit/>
          </a:bodyPr>
          <a:lstStyle/>
          <a:p>
            <a:r>
              <a:rPr lang="en-US" b="1" dirty="0" smtClean="0">
                <a:solidFill>
                  <a:schemeClr val="bg1">
                    <a:lumMod val="50000"/>
                  </a:schemeClr>
                </a:solidFill>
              </a:rPr>
              <a:t>consider </a:t>
            </a:r>
            <a:r>
              <a:rPr lang="en-US" b="1" dirty="0">
                <a:solidFill>
                  <a:schemeClr val="bg1">
                    <a:lumMod val="50000"/>
                  </a:schemeClr>
                </a:solidFill>
              </a:rPr>
              <a:t>using first person voice “I did this” or “We did that”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21</a:t>
            </a:fld>
            <a:endParaRPr lang="en-US" altLang="en-US"/>
          </a:p>
        </p:txBody>
      </p:sp>
      <p:sp>
        <p:nvSpPr>
          <p:cNvPr id="6" name="Rectangle 5"/>
          <p:cNvSpPr/>
          <p:nvPr/>
        </p:nvSpPr>
        <p:spPr>
          <a:xfrm>
            <a:off x="5635"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grpSp>
        <p:nvGrpSpPr>
          <p:cNvPr id="16" name="Group 15"/>
          <p:cNvGrpSpPr/>
          <p:nvPr/>
        </p:nvGrpSpPr>
        <p:grpSpPr>
          <a:xfrm>
            <a:off x="0" y="-17395"/>
            <a:ext cx="9136173" cy="3183082"/>
            <a:chOff x="-76203" y="-9082"/>
            <a:chExt cx="9136173" cy="3183082"/>
          </a:xfrm>
        </p:grpSpPr>
        <p:sp>
          <p:nvSpPr>
            <p:cNvPr id="17" name="Rectangle 16"/>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8" name="Group 17"/>
            <p:cNvGrpSpPr/>
            <p:nvPr/>
          </p:nvGrpSpPr>
          <p:grpSpPr>
            <a:xfrm>
              <a:off x="6374446" y="-9082"/>
              <a:ext cx="2685524" cy="3183082"/>
              <a:chOff x="6374446" y="7544"/>
              <a:chExt cx="2685524" cy="3183082"/>
            </a:xfrm>
          </p:grpSpPr>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20" name="Picture 19"/>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21" name="Picture 20"/>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22"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13" name="TextBox 12"/>
          <p:cNvSpPr txBox="1"/>
          <p:nvPr/>
        </p:nvSpPr>
        <p:spPr>
          <a:xfrm>
            <a:off x="288866" y="433273"/>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Highlight options</a:t>
            </a:r>
            <a:endParaRPr lang="en-US" sz="4400" dirty="0">
              <a:ln w="0"/>
              <a:solidFill>
                <a:schemeClr val="bg1"/>
              </a:solidFill>
              <a:effectLst>
                <a:outerShdw blurRad="38100" dist="19050" dir="2700000" algn="tl" rotWithShape="0">
                  <a:schemeClr val="dk1">
                    <a:alpha val="40000"/>
                  </a:schemeClr>
                </a:outerShdw>
              </a:effectLst>
              <a:ea typeface="+mj-ea"/>
            </a:endParaRPr>
          </a:p>
        </p:txBody>
      </p:sp>
      <p:sp>
        <p:nvSpPr>
          <p:cNvPr id="14" name="Content Placeholder 2"/>
          <p:cNvSpPr txBox="1">
            <a:spLocks/>
          </p:cNvSpPr>
          <p:nvPr/>
        </p:nvSpPr>
        <p:spPr bwMode="auto">
          <a:xfrm>
            <a:off x="450067" y="1493309"/>
            <a:ext cx="6194314" cy="34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algn="l" defTabSz="457200" rtl="0" fontAlgn="base">
              <a:lnSpc>
                <a:spcPts val="3300"/>
              </a:lnSpc>
              <a:spcBef>
                <a:spcPts val="0"/>
              </a:spcBef>
              <a:spcAft>
                <a:spcPts val="23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lnSpc>
                <a:spcPts val="2200"/>
              </a:lnSpc>
              <a:spcBef>
                <a:spcPct val="0"/>
              </a:spcBef>
              <a:spcAft>
                <a:spcPts val="6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lnSpc>
                <a:spcPts val="2200"/>
              </a:lnSpc>
              <a:spcBef>
                <a:spcPct val="0"/>
              </a:spcBef>
              <a:spcAft>
                <a:spcPts val="600"/>
              </a:spcAft>
              <a:buFont typeface="Lucida Grande"/>
              <a:buChar char="-"/>
              <a:defRPr sz="1600" kern="1200">
                <a:solidFill>
                  <a:srgbClr val="545454"/>
                </a:solidFill>
                <a:latin typeface="Arial"/>
                <a:ea typeface="+mn-ea"/>
                <a:cs typeface="Arial"/>
              </a:defRPr>
            </a:lvl3pPr>
            <a:lvl4pPr marL="346075" indent="-115888" algn="l" defTabSz="457200" rtl="0" fontAlgn="base">
              <a:lnSpc>
                <a:spcPts val="2200"/>
              </a:lnSpc>
              <a:spcBef>
                <a:spcPct val="0"/>
              </a:spcBef>
              <a:spcAft>
                <a:spcPts val="6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lnSpc>
                <a:spcPts val="2200"/>
              </a:lnSpc>
              <a:spcBef>
                <a:spcPct val="0"/>
              </a:spcBef>
              <a:spcAft>
                <a:spcPts val="6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120000"/>
              </a:lnSpc>
              <a:spcAft>
                <a:spcPts val="0"/>
              </a:spcAft>
            </a:pPr>
            <a:endParaRPr lang="en-US" sz="1400" dirty="0" smtClean="0"/>
          </a:p>
          <a:p>
            <a:pPr>
              <a:lnSpc>
                <a:spcPct val="100000"/>
              </a:lnSpc>
              <a:spcAft>
                <a:spcPts val="0"/>
              </a:spcAft>
            </a:pPr>
            <a:r>
              <a:rPr lang="en-US" b="1" dirty="0" smtClean="0">
                <a:solidFill>
                  <a:schemeClr val="tx1"/>
                </a:solidFill>
              </a:rPr>
              <a:t>full range of outputs</a:t>
            </a:r>
          </a:p>
          <a:p>
            <a:pPr marL="460375">
              <a:lnSpc>
                <a:spcPct val="100000"/>
              </a:lnSpc>
              <a:spcAft>
                <a:spcPts val="0"/>
              </a:spcAft>
            </a:pPr>
            <a:r>
              <a:rPr lang="en-US" sz="1800" b="1" dirty="0" smtClean="0">
                <a:solidFill>
                  <a:schemeClr val="bg1">
                    <a:lumMod val="50000"/>
                  </a:schemeClr>
                </a:solidFill>
                <a:latin typeface="Arial" panose="020B0604020202020204" pitchFamily="34" charset="0"/>
                <a:cs typeface="Arial" panose="020B0604020202020204" pitchFamily="34" charset="0"/>
              </a:rPr>
              <a:t>“</a:t>
            </a:r>
            <a:r>
              <a:rPr lang="en-US" sz="1800" b="1" dirty="0">
                <a:solidFill>
                  <a:schemeClr val="bg1">
                    <a:lumMod val="50000"/>
                  </a:schemeClr>
                </a:solidFill>
                <a:latin typeface="Arial" panose="020B0604020202020204" pitchFamily="34" charset="0"/>
                <a:cs typeface="Arial" panose="020B0604020202020204" pitchFamily="34" charset="0"/>
              </a:rPr>
              <a:t>this work resulted in 2 international and 3 national presentations, 3 published manuscripts, 1 manuscript under revision.”</a:t>
            </a:r>
          </a:p>
          <a:p>
            <a:pPr>
              <a:lnSpc>
                <a:spcPct val="100000"/>
              </a:lnSpc>
              <a:spcAft>
                <a:spcPts val="0"/>
              </a:spcAft>
            </a:pPr>
            <a:endParaRPr lang="en-US" sz="1800" b="1" dirty="0" smtClean="0">
              <a:solidFill>
                <a:schemeClr val="bg1">
                  <a:lumMod val="50000"/>
                </a:schemeClr>
              </a:solidFill>
            </a:endParaRPr>
          </a:p>
          <a:p>
            <a:pPr marL="460375">
              <a:lnSpc>
                <a:spcPct val="100000"/>
              </a:lnSpc>
              <a:spcAft>
                <a:spcPts val="0"/>
              </a:spcAft>
            </a:pPr>
            <a:r>
              <a:rPr lang="en-US" sz="1800" b="1" dirty="0">
                <a:solidFill>
                  <a:schemeClr val="bg1">
                    <a:lumMod val="50000"/>
                  </a:schemeClr>
                </a:solidFill>
                <a:latin typeface="Arial" panose="020B0604020202020204" pitchFamily="34" charset="0"/>
                <a:cs typeface="Arial" panose="020B0604020202020204" pitchFamily="34" charset="0"/>
              </a:rPr>
              <a:t>“This project produced 11 non peer-reviewed articles, 2 reports for policy makers, 4 magazine articles, 3 local newspaper articles, </a:t>
            </a:r>
            <a:r>
              <a:rPr lang="en-US" sz="1800" b="1" dirty="0" smtClean="0">
                <a:solidFill>
                  <a:schemeClr val="bg1">
                    <a:lumMod val="50000"/>
                  </a:schemeClr>
                </a:solidFill>
                <a:latin typeface="Arial" panose="020B0604020202020204" pitchFamily="34" charset="0"/>
                <a:cs typeface="Arial" panose="020B0604020202020204" pitchFamily="34" charset="0"/>
              </a:rPr>
              <a:t>6 </a:t>
            </a:r>
            <a:r>
              <a:rPr lang="en-US" sz="1800" b="1" dirty="0">
                <a:solidFill>
                  <a:schemeClr val="bg1">
                    <a:lumMod val="50000"/>
                  </a:schemeClr>
                </a:solidFill>
                <a:latin typeface="Arial" panose="020B0604020202020204" pitchFamily="34" charset="0"/>
                <a:cs typeface="Arial" panose="020B0604020202020204" pitchFamily="34" charset="0"/>
              </a:rPr>
              <a:t>presentations to a variety of policy and academic audiences, and 2 book chapters.”</a:t>
            </a:r>
          </a:p>
          <a:p>
            <a:pPr marL="227013" indent="-227013">
              <a:lnSpc>
                <a:spcPct val="100000"/>
              </a:lnSpc>
              <a:spcAft>
                <a:spcPts val="0"/>
              </a:spcAft>
              <a:buFont typeface="Arial" panose="020B0604020202020204" pitchFamily="34" charset="0"/>
              <a:buChar char="•"/>
            </a:pPr>
            <a:endParaRPr lang="en-US" sz="1800" b="1" dirty="0" smtClean="0"/>
          </a:p>
          <a:p>
            <a:pPr marL="460375">
              <a:lnSpc>
                <a:spcPct val="120000"/>
              </a:lnSpc>
              <a:spcAft>
                <a:spcPts val="600"/>
              </a:spcAft>
            </a:pPr>
            <a:endParaRPr lang="en-US" sz="1800" dirty="0" smtClean="0">
              <a:solidFill>
                <a:srgbClr val="545454"/>
              </a:solidFill>
              <a:latin typeface="Arial" panose="020B0604020202020204" pitchFamily="34" charset="0"/>
              <a:cs typeface="Arial" panose="020B0604020202020204" pitchFamily="34" charset="0"/>
            </a:endParaRPr>
          </a:p>
          <a:p>
            <a:pPr marL="460375">
              <a:lnSpc>
                <a:spcPct val="120000"/>
              </a:lnSpc>
              <a:spcAft>
                <a:spcPts val="600"/>
              </a:spcAft>
            </a:pPr>
            <a:endParaRPr lang="en-US" sz="1800" dirty="0" smtClean="0">
              <a:solidFill>
                <a:srgbClr val="545454"/>
              </a:solidFill>
              <a:latin typeface="Arial" panose="020B0604020202020204" pitchFamily="34" charset="0"/>
              <a:cs typeface="Arial" panose="020B0604020202020204" pitchFamily="34" charset="0"/>
            </a:endParaRPr>
          </a:p>
          <a:p>
            <a:endParaRPr lang="en-US" dirty="0" smtClean="0"/>
          </a:p>
          <a:p>
            <a:endParaRPr lang="en-US" dirty="0" smtClean="0"/>
          </a:p>
          <a:p>
            <a:endParaRPr lang="en-US" dirty="0" smtClean="0"/>
          </a:p>
          <a:p>
            <a:endParaRPr lang="en-US" dirty="0"/>
          </a:p>
        </p:txBody>
      </p:sp>
      <p:sp>
        <p:nvSpPr>
          <p:cNvPr id="15" name="TextBox 14"/>
          <p:cNvSpPr txBox="1"/>
          <p:nvPr/>
        </p:nvSpPr>
        <p:spPr>
          <a:xfrm>
            <a:off x="363916" y="4742224"/>
            <a:ext cx="8783782" cy="2262158"/>
          </a:xfrm>
          <a:prstGeom prst="rect">
            <a:avLst/>
          </a:prstGeom>
          <a:noFill/>
        </p:spPr>
        <p:txBody>
          <a:bodyPr wrap="square" rtlCol="0">
            <a:spAutoFit/>
          </a:bodyPr>
          <a:lstStyle/>
          <a:p>
            <a:pPr>
              <a:lnSpc>
                <a:spcPct val="100000"/>
              </a:lnSpc>
              <a:spcAft>
                <a:spcPts val="0"/>
              </a:spcAft>
            </a:pPr>
            <a:r>
              <a:rPr lang="en-US" sz="2800" b="1" dirty="0"/>
              <a:t>impact of one or more outputs</a:t>
            </a:r>
          </a:p>
          <a:p>
            <a:pPr marL="460375">
              <a:lnSpc>
                <a:spcPct val="100000"/>
              </a:lnSpc>
              <a:spcAft>
                <a:spcPts val="600"/>
              </a:spcAft>
            </a:pPr>
            <a:r>
              <a:rPr lang="en-US" b="1" dirty="0" smtClean="0">
                <a:solidFill>
                  <a:schemeClr val="bg1">
                    <a:lumMod val="50000"/>
                  </a:schemeClr>
                </a:solidFill>
              </a:rPr>
              <a:t>“</a:t>
            </a:r>
            <a:r>
              <a:rPr lang="en-US" b="1" dirty="0">
                <a:solidFill>
                  <a:schemeClr val="bg1">
                    <a:lumMod val="50000"/>
                  </a:schemeClr>
                </a:solidFill>
              </a:rPr>
              <a:t>The paper describing this work is listed below (and has been cited &gt;700 </a:t>
            </a:r>
            <a:r>
              <a:rPr lang="en-US" b="1" dirty="0" smtClean="0">
                <a:solidFill>
                  <a:schemeClr val="bg1">
                    <a:lumMod val="50000"/>
                  </a:schemeClr>
                </a:solidFill>
              </a:rPr>
              <a:t>times, </a:t>
            </a:r>
            <a:r>
              <a:rPr lang="en-US" b="1" dirty="0" err="1" smtClean="0">
                <a:solidFill>
                  <a:schemeClr val="bg1">
                    <a:lumMod val="50000"/>
                  </a:schemeClr>
                </a:solidFill>
              </a:rPr>
              <a:t>WoS</a:t>
            </a:r>
            <a:r>
              <a:rPr lang="en-US" b="1" dirty="0" smtClean="0">
                <a:solidFill>
                  <a:schemeClr val="bg1">
                    <a:lumMod val="50000"/>
                  </a:schemeClr>
                </a:solidFill>
              </a:rPr>
              <a:t>), </a:t>
            </a:r>
            <a:r>
              <a:rPr lang="en-US" b="1" dirty="0">
                <a:solidFill>
                  <a:schemeClr val="bg1">
                    <a:lumMod val="50000"/>
                  </a:schemeClr>
                </a:solidFill>
              </a:rPr>
              <a:t>along with selected papers on ….”</a:t>
            </a:r>
          </a:p>
          <a:p>
            <a:pPr marL="460375">
              <a:lnSpc>
                <a:spcPct val="100000"/>
              </a:lnSpc>
              <a:spcAft>
                <a:spcPts val="0"/>
              </a:spcAft>
            </a:pPr>
            <a:endParaRPr lang="en-US" b="1" dirty="0">
              <a:solidFill>
                <a:schemeClr val="bg1">
                  <a:lumMod val="50000"/>
                </a:schemeClr>
              </a:solidFill>
            </a:endParaRPr>
          </a:p>
          <a:p>
            <a:pPr marL="460375">
              <a:lnSpc>
                <a:spcPct val="100000"/>
              </a:lnSpc>
              <a:spcAft>
                <a:spcPts val="0"/>
              </a:spcAft>
            </a:pPr>
            <a:r>
              <a:rPr lang="en-US" b="1" dirty="0">
                <a:solidFill>
                  <a:schemeClr val="bg1">
                    <a:lumMod val="50000"/>
                  </a:schemeClr>
                </a:solidFill>
              </a:rPr>
              <a:t>“collectively the 4 papers listed below have been cited more than 500 times (Scopus).”</a:t>
            </a:r>
          </a:p>
          <a:p>
            <a:endParaRPr lang="en-US" dirty="0"/>
          </a:p>
        </p:txBody>
      </p:sp>
    </p:spTree>
    <p:extLst>
      <p:ext uri="{BB962C8B-B14F-4D97-AF65-F5344CB8AC3E}">
        <p14:creationId xmlns:p14="http://schemas.microsoft.com/office/powerpoint/2010/main" val="83044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22</a:t>
            </a:fld>
            <a:endParaRPr lang="en-US" altLang="en-US"/>
          </a:p>
        </p:txBody>
      </p:sp>
      <p:sp>
        <p:nvSpPr>
          <p:cNvPr id="6" name="Rectangle 5"/>
          <p:cNvSpPr/>
          <p:nvPr/>
        </p:nvSpPr>
        <p:spPr>
          <a:xfrm>
            <a:off x="3778"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grpSp>
        <p:nvGrpSpPr>
          <p:cNvPr id="16" name="Group 15"/>
          <p:cNvGrpSpPr/>
          <p:nvPr/>
        </p:nvGrpSpPr>
        <p:grpSpPr>
          <a:xfrm>
            <a:off x="0" y="-17395"/>
            <a:ext cx="9136173" cy="3183082"/>
            <a:chOff x="-76203" y="-9082"/>
            <a:chExt cx="9136173" cy="3183082"/>
          </a:xfrm>
        </p:grpSpPr>
        <p:sp>
          <p:nvSpPr>
            <p:cNvPr id="17" name="Rectangle 16"/>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8" name="Group 17"/>
            <p:cNvGrpSpPr/>
            <p:nvPr/>
          </p:nvGrpSpPr>
          <p:grpSpPr>
            <a:xfrm>
              <a:off x="6374446" y="-9082"/>
              <a:ext cx="2685524" cy="3183082"/>
              <a:chOff x="6374446" y="7544"/>
              <a:chExt cx="2685524" cy="3183082"/>
            </a:xfrm>
          </p:grpSpPr>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20" name="Picture 19"/>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21" name="Picture 20"/>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22"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13" name="TextBox 12"/>
          <p:cNvSpPr txBox="1"/>
          <p:nvPr/>
        </p:nvSpPr>
        <p:spPr>
          <a:xfrm>
            <a:off x="291886" y="428194"/>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Highlight options</a:t>
            </a:r>
            <a:endParaRPr lang="en-US" sz="4400" dirty="0">
              <a:ln w="0"/>
              <a:solidFill>
                <a:schemeClr val="bg1"/>
              </a:solidFill>
              <a:effectLst>
                <a:outerShdw blurRad="38100" dist="19050" dir="2700000" algn="tl" rotWithShape="0">
                  <a:schemeClr val="dk1">
                    <a:alpha val="40000"/>
                  </a:schemeClr>
                </a:outerShdw>
              </a:effectLst>
              <a:ea typeface="+mj-ea"/>
            </a:endParaRPr>
          </a:p>
        </p:txBody>
      </p:sp>
      <p:sp>
        <p:nvSpPr>
          <p:cNvPr id="14" name="Content Placeholder 2"/>
          <p:cNvSpPr txBox="1">
            <a:spLocks/>
          </p:cNvSpPr>
          <p:nvPr/>
        </p:nvSpPr>
        <p:spPr bwMode="auto">
          <a:xfrm>
            <a:off x="439738" y="1460724"/>
            <a:ext cx="6194314" cy="19045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algn="l" defTabSz="457200" rtl="0" fontAlgn="base">
              <a:lnSpc>
                <a:spcPts val="3300"/>
              </a:lnSpc>
              <a:spcBef>
                <a:spcPts val="0"/>
              </a:spcBef>
              <a:spcAft>
                <a:spcPts val="23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lnSpc>
                <a:spcPts val="2200"/>
              </a:lnSpc>
              <a:spcBef>
                <a:spcPct val="0"/>
              </a:spcBef>
              <a:spcAft>
                <a:spcPts val="6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lnSpc>
                <a:spcPts val="2200"/>
              </a:lnSpc>
              <a:spcBef>
                <a:spcPct val="0"/>
              </a:spcBef>
              <a:spcAft>
                <a:spcPts val="600"/>
              </a:spcAft>
              <a:buFont typeface="Lucida Grande"/>
              <a:buChar char="-"/>
              <a:defRPr sz="1600" kern="1200">
                <a:solidFill>
                  <a:srgbClr val="545454"/>
                </a:solidFill>
                <a:latin typeface="Arial"/>
                <a:ea typeface="+mn-ea"/>
                <a:cs typeface="Arial"/>
              </a:defRPr>
            </a:lvl3pPr>
            <a:lvl4pPr marL="346075" indent="-115888" algn="l" defTabSz="457200" rtl="0" fontAlgn="base">
              <a:lnSpc>
                <a:spcPts val="2200"/>
              </a:lnSpc>
              <a:spcBef>
                <a:spcPct val="0"/>
              </a:spcBef>
              <a:spcAft>
                <a:spcPts val="6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lnSpc>
                <a:spcPts val="2200"/>
              </a:lnSpc>
              <a:spcBef>
                <a:spcPct val="0"/>
              </a:spcBef>
              <a:spcAft>
                <a:spcPts val="6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120000"/>
              </a:lnSpc>
              <a:spcAft>
                <a:spcPts val="0"/>
              </a:spcAft>
            </a:pPr>
            <a:endParaRPr lang="en-US" sz="1400" dirty="0" smtClean="0"/>
          </a:p>
          <a:p>
            <a:pPr>
              <a:lnSpc>
                <a:spcPct val="100000"/>
              </a:lnSpc>
              <a:spcAft>
                <a:spcPts val="0"/>
              </a:spcAft>
            </a:pPr>
            <a:r>
              <a:rPr lang="en-US" b="1" dirty="0">
                <a:solidFill>
                  <a:schemeClr val="tx1"/>
                </a:solidFill>
              </a:rPr>
              <a:t>a successful dissemination method</a:t>
            </a:r>
          </a:p>
          <a:p>
            <a:pPr marL="460375">
              <a:lnSpc>
                <a:spcPct val="100000"/>
              </a:lnSpc>
              <a:spcAft>
                <a:spcPts val="600"/>
              </a:spcAft>
            </a:pPr>
            <a:r>
              <a:rPr lang="en-US" sz="1800" b="1" dirty="0" smtClean="0">
                <a:solidFill>
                  <a:schemeClr val="bg1">
                    <a:lumMod val="50000"/>
                  </a:schemeClr>
                </a:solidFill>
                <a:latin typeface="Arial" panose="020B0604020202020204" pitchFamily="34" charset="0"/>
                <a:cs typeface="Arial" panose="020B0604020202020204" pitchFamily="34" charset="0"/>
              </a:rPr>
              <a:t>The </a:t>
            </a:r>
            <a:r>
              <a:rPr lang="en-US" sz="1800" b="1" dirty="0">
                <a:solidFill>
                  <a:schemeClr val="bg1">
                    <a:lumMod val="50000"/>
                  </a:schemeClr>
                </a:solidFill>
                <a:latin typeface="Arial" panose="020B0604020202020204" pitchFamily="34" charset="0"/>
                <a:cs typeface="Arial" panose="020B0604020202020204" pitchFamily="34" charset="0"/>
              </a:rPr>
              <a:t>21 publications resulting from this work have been cited by 750 subsequent works by investigators in 47 countries, and in 7 languages around the world (Scopus</a:t>
            </a:r>
            <a:r>
              <a:rPr lang="en-US" sz="1800" b="1" dirty="0" smtClean="0">
                <a:solidFill>
                  <a:schemeClr val="bg1">
                    <a:lumMod val="50000"/>
                  </a:schemeClr>
                </a:solidFill>
                <a:latin typeface="Arial" panose="020B0604020202020204" pitchFamily="34" charset="0"/>
                <a:cs typeface="Arial" panose="020B0604020202020204" pitchFamily="34" charset="0"/>
              </a:rPr>
              <a:t>).</a:t>
            </a:r>
            <a:endParaRPr lang="en-US" sz="1800" dirty="0" smtClean="0">
              <a:solidFill>
                <a:srgbClr val="545454"/>
              </a:solidFill>
              <a:latin typeface="Arial" panose="020B0604020202020204" pitchFamily="34" charset="0"/>
              <a:cs typeface="Arial" panose="020B0604020202020204" pitchFamily="34" charset="0"/>
            </a:endParaRPr>
          </a:p>
          <a:p>
            <a:endParaRPr lang="en-US" dirty="0" smtClean="0"/>
          </a:p>
          <a:p>
            <a:endParaRPr lang="en-US" dirty="0" smtClean="0"/>
          </a:p>
          <a:p>
            <a:endParaRPr lang="en-US" dirty="0" smtClean="0"/>
          </a:p>
          <a:p>
            <a:endParaRPr lang="en-US" dirty="0"/>
          </a:p>
        </p:txBody>
      </p:sp>
      <p:sp>
        <p:nvSpPr>
          <p:cNvPr id="15" name="TextBox 14"/>
          <p:cNvSpPr txBox="1"/>
          <p:nvPr/>
        </p:nvSpPr>
        <p:spPr>
          <a:xfrm>
            <a:off x="328402" y="3601070"/>
            <a:ext cx="8735291" cy="2970044"/>
          </a:xfrm>
          <a:prstGeom prst="rect">
            <a:avLst/>
          </a:prstGeom>
          <a:noFill/>
        </p:spPr>
        <p:txBody>
          <a:bodyPr wrap="square" rtlCol="0">
            <a:spAutoFit/>
          </a:bodyPr>
          <a:lstStyle/>
          <a:p>
            <a:pPr>
              <a:lnSpc>
                <a:spcPct val="100000"/>
              </a:lnSpc>
              <a:spcAft>
                <a:spcPts val="0"/>
              </a:spcAft>
            </a:pPr>
            <a:r>
              <a:rPr lang="en-US" sz="2800" b="1" dirty="0" smtClean="0"/>
              <a:t>consumption </a:t>
            </a:r>
            <a:r>
              <a:rPr lang="en-US" sz="2800" b="1" dirty="0"/>
              <a:t>by stakeholders</a:t>
            </a:r>
          </a:p>
          <a:p>
            <a:pPr marL="460375">
              <a:lnSpc>
                <a:spcPct val="100000"/>
              </a:lnSpc>
              <a:spcAft>
                <a:spcPts val="600"/>
              </a:spcAft>
            </a:pPr>
            <a:r>
              <a:rPr lang="en-US" b="1" dirty="0" smtClean="0">
                <a:solidFill>
                  <a:schemeClr val="bg1">
                    <a:lumMod val="50000"/>
                  </a:schemeClr>
                </a:solidFill>
              </a:rPr>
              <a:t>“</a:t>
            </a:r>
            <a:r>
              <a:rPr lang="en-US" b="1" dirty="0">
                <a:solidFill>
                  <a:schemeClr val="bg1">
                    <a:lumMod val="50000"/>
                  </a:schemeClr>
                </a:solidFill>
              </a:rPr>
              <a:t>There was considerable media coverage of this project, with 10 articles in national newspapers and 6 other media appearances.”</a:t>
            </a:r>
          </a:p>
          <a:p>
            <a:pPr marL="460375">
              <a:lnSpc>
                <a:spcPct val="100000"/>
              </a:lnSpc>
              <a:spcAft>
                <a:spcPts val="600"/>
              </a:spcAft>
            </a:pPr>
            <a:endParaRPr lang="en-US" b="1" dirty="0">
              <a:solidFill>
                <a:schemeClr val="bg1">
                  <a:lumMod val="50000"/>
                </a:schemeClr>
              </a:solidFill>
            </a:endParaRPr>
          </a:p>
          <a:p>
            <a:pPr marL="460375">
              <a:lnSpc>
                <a:spcPct val="100000"/>
              </a:lnSpc>
              <a:spcAft>
                <a:spcPts val="600"/>
              </a:spcAft>
            </a:pPr>
            <a:r>
              <a:rPr lang="en-US" b="1" dirty="0">
                <a:solidFill>
                  <a:schemeClr val="bg1">
                    <a:lumMod val="50000"/>
                  </a:schemeClr>
                </a:solidFill>
              </a:rPr>
              <a:t>“The 4 papers describing this work were referred to by news media outlets 24 times; tweeted 13 times worldwide, including tweets from the National Cancer Institute, and commented on 8 times in PubMed Commons.”</a:t>
            </a:r>
          </a:p>
          <a:p>
            <a:endParaRPr lang="en-US" dirty="0"/>
          </a:p>
        </p:txBody>
      </p:sp>
    </p:spTree>
    <p:extLst>
      <p:ext uri="{BB962C8B-B14F-4D97-AF65-F5344CB8AC3E}">
        <p14:creationId xmlns:p14="http://schemas.microsoft.com/office/powerpoint/2010/main" val="26899595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23</a:t>
            </a:fld>
            <a:endParaRPr lang="en-US" altLang="en-US"/>
          </a:p>
        </p:txBody>
      </p:sp>
      <p:sp>
        <p:nvSpPr>
          <p:cNvPr id="6" name="Rectangle 5"/>
          <p:cNvSpPr/>
          <p:nvPr/>
        </p:nvSpPr>
        <p:spPr>
          <a:xfrm>
            <a:off x="5635"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grpSp>
        <p:nvGrpSpPr>
          <p:cNvPr id="15" name="Group 14"/>
          <p:cNvGrpSpPr/>
          <p:nvPr/>
        </p:nvGrpSpPr>
        <p:grpSpPr>
          <a:xfrm>
            <a:off x="0" y="-17395"/>
            <a:ext cx="9136173" cy="3183082"/>
            <a:chOff x="-76203" y="-9082"/>
            <a:chExt cx="9136173" cy="3183082"/>
          </a:xfrm>
        </p:grpSpPr>
        <p:sp>
          <p:nvSpPr>
            <p:cNvPr id="16" name="Rectangle 15"/>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7" name="Group 16"/>
            <p:cNvGrpSpPr/>
            <p:nvPr/>
          </p:nvGrpSpPr>
          <p:grpSpPr>
            <a:xfrm>
              <a:off x="6374446" y="-9082"/>
              <a:ext cx="2685524" cy="3183082"/>
              <a:chOff x="6374446" y="7544"/>
              <a:chExt cx="2685524" cy="3183082"/>
            </a:xfrm>
          </p:grpSpPr>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19" name="Picture 18"/>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21"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13" name="TextBox 12"/>
          <p:cNvSpPr txBox="1"/>
          <p:nvPr/>
        </p:nvSpPr>
        <p:spPr>
          <a:xfrm>
            <a:off x="300421" y="428194"/>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Highlight options</a:t>
            </a:r>
            <a:endParaRPr lang="en-US" sz="4400" dirty="0">
              <a:ln w="0"/>
              <a:solidFill>
                <a:schemeClr val="bg1"/>
              </a:solidFill>
              <a:effectLst>
                <a:outerShdw blurRad="38100" dist="19050" dir="2700000" algn="tl" rotWithShape="0">
                  <a:schemeClr val="dk1">
                    <a:alpha val="40000"/>
                  </a:schemeClr>
                </a:outerShdw>
              </a:effectLst>
              <a:ea typeface="+mj-ea"/>
            </a:endParaRPr>
          </a:p>
        </p:txBody>
      </p:sp>
      <p:sp>
        <p:nvSpPr>
          <p:cNvPr id="14" name="Content Placeholder 2"/>
          <p:cNvSpPr txBox="1">
            <a:spLocks/>
          </p:cNvSpPr>
          <p:nvPr/>
        </p:nvSpPr>
        <p:spPr bwMode="auto">
          <a:xfrm>
            <a:off x="435191" y="1452489"/>
            <a:ext cx="6032714" cy="3426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algn="l" defTabSz="457200" rtl="0" fontAlgn="base">
              <a:lnSpc>
                <a:spcPts val="3300"/>
              </a:lnSpc>
              <a:spcBef>
                <a:spcPts val="0"/>
              </a:spcBef>
              <a:spcAft>
                <a:spcPts val="23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lnSpc>
                <a:spcPts val="2200"/>
              </a:lnSpc>
              <a:spcBef>
                <a:spcPct val="0"/>
              </a:spcBef>
              <a:spcAft>
                <a:spcPts val="6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lnSpc>
                <a:spcPts val="2200"/>
              </a:lnSpc>
              <a:spcBef>
                <a:spcPct val="0"/>
              </a:spcBef>
              <a:spcAft>
                <a:spcPts val="600"/>
              </a:spcAft>
              <a:buFont typeface="Lucida Grande"/>
              <a:buChar char="-"/>
              <a:defRPr sz="1600" kern="1200">
                <a:solidFill>
                  <a:srgbClr val="545454"/>
                </a:solidFill>
                <a:latin typeface="Arial"/>
                <a:ea typeface="+mn-ea"/>
                <a:cs typeface="Arial"/>
              </a:defRPr>
            </a:lvl3pPr>
            <a:lvl4pPr marL="346075" indent="-115888" algn="l" defTabSz="457200" rtl="0" fontAlgn="base">
              <a:lnSpc>
                <a:spcPts val="2200"/>
              </a:lnSpc>
              <a:spcBef>
                <a:spcPct val="0"/>
              </a:spcBef>
              <a:spcAft>
                <a:spcPts val="6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lnSpc>
                <a:spcPts val="2200"/>
              </a:lnSpc>
              <a:spcBef>
                <a:spcPct val="0"/>
              </a:spcBef>
              <a:spcAft>
                <a:spcPts val="6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120000"/>
              </a:lnSpc>
              <a:spcAft>
                <a:spcPts val="0"/>
              </a:spcAft>
            </a:pPr>
            <a:endParaRPr lang="en-US" sz="1400" dirty="0" smtClean="0"/>
          </a:p>
          <a:p>
            <a:pPr>
              <a:lnSpc>
                <a:spcPct val="100000"/>
              </a:lnSpc>
              <a:spcAft>
                <a:spcPts val="0"/>
              </a:spcAft>
            </a:pPr>
            <a:r>
              <a:rPr lang="en-US" b="1" dirty="0">
                <a:solidFill>
                  <a:schemeClr val="tx1"/>
                </a:solidFill>
              </a:rPr>
              <a:t>successful mentees </a:t>
            </a:r>
          </a:p>
          <a:p>
            <a:pPr marL="460375">
              <a:lnSpc>
                <a:spcPct val="100000"/>
              </a:lnSpc>
              <a:spcAft>
                <a:spcPts val="0"/>
              </a:spcAft>
            </a:pPr>
            <a:r>
              <a:rPr lang="en-US" sz="1800" b="1" dirty="0" smtClean="0">
                <a:solidFill>
                  <a:schemeClr val="bg1">
                    <a:lumMod val="50000"/>
                  </a:schemeClr>
                </a:solidFill>
                <a:latin typeface="Arial" panose="020B0604020202020204" pitchFamily="34" charset="0"/>
                <a:cs typeface="Arial" panose="020B0604020202020204" pitchFamily="34" charset="0"/>
              </a:rPr>
              <a:t>“</a:t>
            </a:r>
            <a:r>
              <a:rPr lang="en-US" sz="1800" b="1" dirty="0">
                <a:solidFill>
                  <a:schemeClr val="bg1">
                    <a:lumMod val="50000"/>
                  </a:schemeClr>
                </a:solidFill>
                <a:latin typeface="Arial" panose="020B0604020202020204" pitchFamily="34" charset="0"/>
                <a:cs typeface="Arial" panose="020B0604020202020204" pitchFamily="34" charset="0"/>
              </a:rPr>
              <a:t>In the last 5 years, primary mentees have first-authored 20 manuscripts with me, many in top-tier journals, and presented &gt;40 abstracts at national meetings.”</a:t>
            </a:r>
          </a:p>
          <a:p>
            <a:pPr marL="460375">
              <a:lnSpc>
                <a:spcPct val="100000"/>
              </a:lnSpc>
              <a:spcAft>
                <a:spcPts val="0"/>
              </a:spcAft>
            </a:pPr>
            <a:endParaRPr lang="en-US" sz="1800" b="1" dirty="0">
              <a:solidFill>
                <a:schemeClr val="bg1">
                  <a:lumMod val="50000"/>
                </a:schemeClr>
              </a:solidFill>
              <a:latin typeface="Arial" panose="020B0604020202020204" pitchFamily="34" charset="0"/>
              <a:cs typeface="Arial" panose="020B0604020202020204" pitchFamily="34" charset="0"/>
            </a:endParaRPr>
          </a:p>
          <a:p>
            <a:pPr marL="460375">
              <a:lnSpc>
                <a:spcPct val="100000"/>
              </a:lnSpc>
              <a:spcAft>
                <a:spcPts val="0"/>
              </a:spcAft>
            </a:pPr>
            <a:r>
              <a:rPr lang="en-US" sz="1800" b="1" dirty="0">
                <a:solidFill>
                  <a:schemeClr val="bg1">
                    <a:lumMod val="50000"/>
                  </a:schemeClr>
                </a:solidFill>
                <a:latin typeface="Arial" panose="020B0604020202020204" pitchFamily="34" charset="0"/>
                <a:cs typeface="Arial" panose="020B0604020202020204" pitchFamily="34" charset="0"/>
              </a:rPr>
              <a:t>“Primary mentees underlined in citations”</a:t>
            </a:r>
          </a:p>
          <a:p>
            <a:pPr marL="460375">
              <a:lnSpc>
                <a:spcPct val="120000"/>
              </a:lnSpc>
              <a:spcAft>
                <a:spcPts val="600"/>
              </a:spcAft>
            </a:pPr>
            <a:endParaRPr lang="en-US" sz="1800" dirty="0" smtClean="0">
              <a:solidFill>
                <a:srgbClr val="545454"/>
              </a:solidFill>
              <a:latin typeface="Arial" panose="020B0604020202020204" pitchFamily="34" charset="0"/>
              <a:cs typeface="Arial" panose="020B0604020202020204" pitchFamily="34"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1269006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24</a:t>
            </a:fld>
            <a:endParaRPr lang="en-US" altLang="en-US"/>
          </a:p>
        </p:txBody>
      </p:sp>
      <p:sp>
        <p:nvSpPr>
          <p:cNvPr id="6" name="Rectangle 5"/>
          <p:cNvSpPr/>
          <p:nvPr/>
        </p:nvSpPr>
        <p:spPr>
          <a:xfrm>
            <a:off x="-25187"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grpSp>
        <p:nvGrpSpPr>
          <p:cNvPr id="17" name="Group 16"/>
          <p:cNvGrpSpPr/>
          <p:nvPr/>
        </p:nvGrpSpPr>
        <p:grpSpPr>
          <a:xfrm>
            <a:off x="0" y="-17395"/>
            <a:ext cx="9136173" cy="3183082"/>
            <a:chOff x="-76203" y="-9082"/>
            <a:chExt cx="9136173" cy="3183082"/>
          </a:xfrm>
        </p:grpSpPr>
        <p:sp>
          <p:nvSpPr>
            <p:cNvPr id="18" name="Rectangle 17"/>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9" name="Group 18"/>
            <p:cNvGrpSpPr/>
            <p:nvPr/>
          </p:nvGrpSpPr>
          <p:grpSpPr>
            <a:xfrm>
              <a:off x="6374446" y="-9082"/>
              <a:ext cx="2685524" cy="3183082"/>
              <a:chOff x="6374446" y="7544"/>
              <a:chExt cx="2685524" cy="3183082"/>
            </a:xfrm>
          </p:grpSpPr>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21" name="Picture 20"/>
              <p:cNvPicPr>
                <a:picLocks noChangeAspect="1"/>
              </p:cNvPicPr>
              <p:nvPr/>
            </p:nvPicPr>
            <p:blipFill rotWithShape="1">
              <a:blip r:embed="rId4">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22" name="Picture 21"/>
              <p:cNvPicPr>
                <a:picLocks noChangeAspect="1"/>
              </p:cNvPicPr>
              <p:nvPr/>
            </p:nvPicPr>
            <p:blipFill rotWithShape="1">
              <a:blip r:embed="rId5">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23" name="Picture 4" descr="http://smallbusiness.chron.com/DM-Resize/photos.demandstudios.com/getty/article/81/128/87512962.jpg?w=650&amp;h=406&amp;keep_ratio=1&amp;webp=1"/>
              <p:cNvPicPr>
                <a:picLocks noChangeAspect="1" noChangeArrowheads="1"/>
              </p:cNvPicPr>
              <p:nvPr/>
            </p:nvPicPr>
            <p:blipFill rotWithShape="1">
              <a:blip r:embed="rId6">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13" name="TextBox 12"/>
          <p:cNvSpPr txBox="1"/>
          <p:nvPr/>
        </p:nvSpPr>
        <p:spPr>
          <a:xfrm>
            <a:off x="291886" y="428194"/>
            <a:ext cx="5562600" cy="769441"/>
          </a:xfrm>
          <a:prstGeom prst="rect">
            <a:avLst/>
          </a:prstGeom>
          <a:noFill/>
          <a:ln>
            <a:noFill/>
          </a:ln>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Finding metrics</a:t>
            </a:r>
            <a:endParaRPr lang="en-US" sz="4400" dirty="0">
              <a:ln w="0"/>
              <a:solidFill>
                <a:schemeClr val="bg1"/>
              </a:solidFill>
              <a:effectLst>
                <a:outerShdw blurRad="38100" dist="19050" dir="2700000" algn="tl" rotWithShape="0">
                  <a:schemeClr val="dk1">
                    <a:alpha val="40000"/>
                  </a:schemeClr>
                </a:outerShdw>
              </a:effectLst>
              <a:ea typeface="+mj-ea"/>
            </a:endParaRPr>
          </a:p>
        </p:txBody>
      </p:sp>
      <p:sp>
        <p:nvSpPr>
          <p:cNvPr id="14" name="Content Placeholder 2"/>
          <p:cNvSpPr txBox="1">
            <a:spLocks/>
          </p:cNvSpPr>
          <p:nvPr/>
        </p:nvSpPr>
        <p:spPr bwMode="auto">
          <a:xfrm>
            <a:off x="415766" y="1462188"/>
            <a:ext cx="5878733" cy="18939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algn="l" defTabSz="457200" rtl="0" fontAlgn="base">
              <a:lnSpc>
                <a:spcPts val="3300"/>
              </a:lnSpc>
              <a:spcBef>
                <a:spcPts val="0"/>
              </a:spcBef>
              <a:spcAft>
                <a:spcPts val="2300"/>
              </a:spcAft>
              <a:buFont typeface="Arial" panose="020B0604020202020204" pitchFamily="34" charset="0"/>
              <a:defRPr sz="2800" kern="1200">
                <a:solidFill>
                  <a:srgbClr val="6E055C"/>
                </a:solidFill>
                <a:latin typeface="Arial"/>
                <a:ea typeface="+mn-ea"/>
                <a:cs typeface="Arial"/>
              </a:defRPr>
            </a:lvl1pPr>
            <a:lvl2pPr marL="115888" indent="-115888" algn="l" defTabSz="457200" rtl="0" fontAlgn="base">
              <a:lnSpc>
                <a:spcPts val="2200"/>
              </a:lnSpc>
              <a:spcBef>
                <a:spcPct val="0"/>
              </a:spcBef>
              <a:spcAft>
                <a:spcPts val="600"/>
              </a:spcAft>
              <a:buFont typeface="Arial" panose="020B0604020202020204" pitchFamily="34" charset="0"/>
              <a:buChar char="•"/>
              <a:defRPr sz="2000" kern="1200">
                <a:solidFill>
                  <a:srgbClr val="545454"/>
                </a:solidFill>
                <a:latin typeface="Arial"/>
                <a:ea typeface="+mn-ea"/>
                <a:cs typeface="Arial"/>
              </a:defRPr>
            </a:lvl2pPr>
            <a:lvl3pPr marL="230188" indent="-114300" algn="l" defTabSz="457200" rtl="0" fontAlgn="base">
              <a:lnSpc>
                <a:spcPts val="2200"/>
              </a:lnSpc>
              <a:spcBef>
                <a:spcPct val="0"/>
              </a:spcBef>
              <a:spcAft>
                <a:spcPts val="600"/>
              </a:spcAft>
              <a:buFont typeface="Lucida Grande"/>
              <a:buChar char="-"/>
              <a:defRPr sz="1600" kern="1200">
                <a:solidFill>
                  <a:srgbClr val="545454"/>
                </a:solidFill>
                <a:latin typeface="Arial"/>
                <a:ea typeface="+mn-ea"/>
                <a:cs typeface="Arial"/>
              </a:defRPr>
            </a:lvl3pPr>
            <a:lvl4pPr marL="346075" indent="-115888" algn="l" defTabSz="457200" rtl="0" fontAlgn="base">
              <a:lnSpc>
                <a:spcPts val="2200"/>
              </a:lnSpc>
              <a:spcBef>
                <a:spcPct val="0"/>
              </a:spcBef>
              <a:spcAft>
                <a:spcPts val="600"/>
              </a:spcAft>
              <a:buFont typeface="Arial" panose="020B0604020202020204" pitchFamily="34" charset="0"/>
              <a:buChar char="•"/>
              <a:defRPr sz="1600" kern="1200">
                <a:solidFill>
                  <a:srgbClr val="545454"/>
                </a:solidFill>
                <a:latin typeface="Arial"/>
                <a:ea typeface="+mn-ea"/>
                <a:cs typeface="Arial"/>
              </a:defRPr>
            </a:lvl4pPr>
            <a:lvl5pPr marL="454025" indent="-107950" algn="l" defTabSz="457200" rtl="0" fontAlgn="base">
              <a:lnSpc>
                <a:spcPts val="2200"/>
              </a:lnSpc>
              <a:spcBef>
                <a:spcPct val="0"/>
              </a:spcBef>
              <a:spcAft>
                <a:spcPts val="600"/>
              </a:spcAft>
              <a:buFont typeface="Lucida Grande"/>
              <a:buChar char="-"/>
              <a:defRPr sz="1600" kern="1200">
                <a:solidFill>
                  <a:srgbClr val="545454"/>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120000"/>
              </a:lnSpc>
              <a:spcAft>
                <a:spcPts val="0"/>
              </a:spcAft>
            </a:pPr>
            <a:endParaRPr lang="en-US" sz="1400" dirty="0" smtClean="0"/>
          </a:p>
          <a:p>
            <a:pPr>
              <a:spcAft>
                <a:spcPts val="1200"/>
              </a:spcAft>
            </a:pPr>
            <a:r>
              <a:rPr lang="en-US" b="1" dirty="0" smtClean="0">
                <a:solidFill>
                  <a:schemeClr val="tx1"/>
                </a:solidFill>
              </a:rPr>
              <a:t>article-level </a:t>
            </a:r>
            <a:r>
              <a:rPr lang="en-US" b="1" dirty="0">
                <a:solidFill>
                  <a:schemeClr val="tx1"/>
                </a:solidFill>
              </a:rPr>
              <a:t>metrics </a:t>
            </a:r>
          </a:p>
          <a:p>
            <a:pPr marL="457200" lvl="1" indent="0">
              <a:buNone/>
            </a:pPr>
            <a:r>
              <a:rPr lang="en-US" sz="1800" b="1" dirty="0">
                <a:solidFill>
                  <a:schemeClr val="bg1">
                    <a:lumMod val="50000"/>
                  </a:schemeClr>
                </a:solidFill>
              </a:rPr>
              <a:t>measure impact at the article level using traditional and emerging data sources</a:t>
            </a:r>
            <a:endParaRPr lang="en-US" sz="1600" b="1" dirty="0" smtClean="0">
              <a:solidFill>
                <a:schemeClr val="bg1">
                  <a:lumMod val="50000"/>
                </a:schemeClr>
              </a:solidFill>
              <a:latin typeface="Arial" panose="020B0604020202020204" pitchFamily="34" charset="0"/>
              <a:cs typeface="Arial" panose="020B0604020202020204" pitchFamily="34" charset="0"/>
            </a:endParaRPr>
          </a:p>
          <a:p>
            <a:endParaRPr lang="en-US" dirty="0" smtClean="0"/>
          </a:p>
          <a:p>
            <a:endParaRPr lang="en-US" dirty="0" smtClean="0"/>
          </a:p>
          <a:p>
            <a:endParaRPr lang="en-US" dirty="0" smtClean="0"/>
          </a:p>
          <a:p>
            <a:endParaRPr lang="en-US" dirty="0"/>
          </a:p>
        </p:txBody>
      </p:sp>
      <p:sp>
        <p:nvSpPr>
          <p:cNvPr id="15" name="TextBox 14"/>
          <p:cNvSpPr txBox="1"/>
          <p:nvPr/>
        </p:nvSpPr>
        <p:spPr>
          <a:xfrm>
            <a:off x="291886" y="2883656"/>
            <a:ext cx="6816058" cy="3370153"/>
          </a:xfrm>
          <a:prstGeom prst="rect">
            <a:avLst/>
          </a:prstGeom>
          <a:noFill/>
        </p:spPr>
        <p:txBody>
          <a:bodyPr wrap="square" rtlCol="0">
            <a:spAutoFit/>
          </a:bodyPr>
          <a:lstStyle/>
          <a:p>
            <a:pPr>
              <a:spcAft>
                <a:spcPts val="1200"/>
              </a:spcAft>
            </a:pPr>
            <a:r>
              <a:rPr lang="en-US" sz="2800" b="1" dirty="0" smtClean="0">
                <a:latin typeface="Arial"/>
                <a:cs typeface="Arial"/>
              </a:rPr>
              <a:t>data sources</a:t>
            </a:r>
          </a:p>
          <a:p>
            <a:pPr marL="517525">
              <a:spcAft>
                <a:spcPts val="1200"/>
              </a:spcAft>
            </a:pPr>
            <a:r>
              <a:rPr lang="en-US" b="1" dirty="0" smtClean="0">
                <a:solidFill>
                  <a:schemeClr val="bg1">
                    <a:lumMod val="50000"/>
                  </a:schemeClr>
                </a:solidFill>
                <a:latin typeface="Arial"/>
                <a:cs typeface="Arial"/>
              </a:rPr>
              <a:t>Scopus </a:t>
            </a:r>
            <a:r>
              <a:rPr lang="en-US" b="1" dirty="0">
                <a:solidFill>
                  <a:schemeClr val="bg1">
                    <a:lumMod val="50000"/>
                  </a:schemeClr>
                </a:solidFill>
                <a:latin typeface="Arial"/>
                <a:cs typeface="Arial"/>
              </a:rPr>
              <a:t>(Elsevier) </a:t>
            </a:r>
            <a:r>
              <a:rPr lang="en-US" sz="1400" i="1" dirty="0" smtClean="0">
                <a:solidFill>
                  <a:schemeClr val="bg1">
                    <a:lumMod val="50000"/>
                  </a:schemeClr>
                </a:solidFill>
                <a:latin typeface="Arial"/>
                <a:cs typeface="Arial"/>
              </a:rPr>
              <a:t>and Altmetric.com </a:t>
            </a:r>
            <a:endParaRPr lang="en-US" i="1" dirty="0">
              <a:solidFill>
                <a:schemeClr val="bg1">
                  <a:lumMod val="50000"/>
                </a:schemeClr>
              </a:solidFill>
              <a:latin typeface="Arial"/>
              <a:cs typeface="Arial"/>
            </a:endParaRPr>
          </a:p>
          <a:p>
            <a:pPr marL="515938" lvl="4">
              <a:lnSpc>
                <a:spcPct val="150000"/>
              </a:lnSpc>
              <a:spcBef>
                <a:spcPts val="0"/>
              </a:spcBef>
              <a:tabLst>
                <a:tab pos="515938" algn="l"/>
              </a:tabLst>
            </a:pPr>
            <a:r>
              <a:rPr lang="en-US" b="1" dirty="0" smtClean="0">
                <a:solidFill>
                  <a:schemeClr val="bg1">
                    <a:lumMod val="50000"/>
                  </a:schemeClr>
                </a:solidFill>
                <a:latin typeface="Arial"/>
                <a:cs typeface="Arial"/>
              </a:rPr>
              <a:t>Web </a:t>
            </a:r>
            <a:r>
              <a:rPr lang="en-US" b="1" dirty="0">
                <a:solidFill>
                  <a:schemeClr val="bg1">
                    <a:lumMod val="50000"/>
                  </a:schemeClr>
                </a:solidFill>
                <a:latin typeface="Arial"/>
                <a:cs typeface="Arial"/>
              </a:rPr>
              <a:t>of Science (Thomson Reuters)</a:t>
            </a:r>
          </a:p>
          <a:p>
            <a:pPr marL="515938" lvl="4">
              <a:lnSpc>
                <a:spcPct val="150000"/>
              </a:lnSpc>
              <a:spcBef>
                <a:spcPts val="0"/>
              </a:spcBef>
              <a:tabLst>
                <a:tab pos="515938" algn="l"/>
              </a:tabLst>
            </a:pPr>
            <a:r>
              <a:rPr lang="en-US" b="1" dirty="0" smtClean="0">
                <a:solidFill>
                  <a:schemeClr val="bg1">
                    <a:lumMod val="50000"/>
                  </a:schemeClr>
                </a:solidFill>
                <a:latin typeface="Arial"/>
                <a:cs typeface="Arial"/>
              </a:rPr>
              <a:t>Journals/Publishers (ex. </a:t>
            </a:r>
            <a:r>
              <a:rPr lang="en-US" dirty="0" err="1" smtClean="0">
                <a:solidFill>
                  <a:schemeClr val="bg1">
                    <a:lumMod val="50000"/>
                  </a:schemeClr>
                </a:solidFill>
                <a:latin typeface="Arial"/>
                <a:cs typeface="Arial"/>
                <a:hlinkClick r:id="rId7"/>
              </a:rPr>
              <a:t>PLoS</a:t>
            </a:r>
            <a:r>
              <a:rPr lang="en-US" dirty="0" smtClean="0">
                <a:solidFill>
                  <a:schemeClr val="bg1">
                    <a:lumMod val="50000"/>
                  </a:schemeClr>
                </a:solidFill>
                <a:latin typeface="Arial"/>
                <a:cs typeface="Arial"/>
                <a:hlinkClick r:id="rId7"/>
              </a:rPr>
              <a:t> </a:t>
            </a:r>
            <a:r>
              <a:rPr lang="en-US" dirty="0" smtClean="0">
                <a:solidFill>
                  <a:schemeClr val="bg1">
                    <a:lumMod val="50000"/>
                  </a:schemeClr>
                </a:solidFill>
                <a:latin typeface="Arial"/>
                <a:cs typeface="Arial"/>
                <a:hlinkClick r:id="rId7"/>
              </a:rPr>
              <a:t>One</a:t>
            </a:r>
            <a:r>
              <a:rPr lang="en-US" dirty="0">
                <a:solidFill>
                  <a:schemeClr val="bg1">
                    <a:lumMod val="50000"/>
                  </a:schemeClr>
                </a:solidFill>
                <a:latin typeface="Arial"/>
                <a:cs typeface="Arial"/>
              </a:rPr>
              <a:t>, </a:t>
            </a:r>
            <a:r>
              <a:rPr lang="en-US" dirty="0" err="1">
                <a:solidFill>
                  <a:schemeClr val="bg1">
                    <a:lumMod val="50000"/>
                  </a:schemeClr>
                </a:solidFill>
                <a:latin typeface="Arial"/>
                <a:cs typeface="Arial"/>
                <a:hlinkClick r:id="rId8"/>
              </a:rPr>
              <a:t>BioMed</a:t>
            </a:r>
            <a:r>
              <a:rPr lang="en-US" dirty="0">
                <a:solidFill>
                  <a:schemeClr val="bg1">
                    <a:lumMod val="50000"/>
                  </a:schemeClr>
                </a:solidFill>
                <a:latin typeface="Arial"/>
                <a:cs typeface="Arial"/>
                <a:hlinkClick r:id="rId8"/>
              </a:rPr>
              <a:t> Central</a:t>
            </a:r>
            <a:r>
              <a:rPr lang="en-US" b="1" dirty="0" smtClean="0">
                <a:solidFill>
                  <a:schemeClr val="bg1">
                    <a:lumMod val="50000"/>
                  </a:schemeClr>
                </a:solidFill>
                <a:latin typeface="Arial"/>
                <a:cs typeface="Arial"/>
              </a:rPr>
              <a:t>)</a:t>
            </a:r>
          </a:p>
          <a:p>
            <a:pPr marL="515938" lvl="4">
              <a:lnSpc>
                <a:spcPct val="150000"/>
              </a:lnSpc>
              <a:spcBef>
                <a:spcPts val="0"/>
              </a:spcBef>
              <a:tabLst>
                <a:tab pos="515938" algn="l"/>
              </a:tabLst>
            </a:pPr>
            <a:r>
              <a:rPr lang="en-US" b="1" dirty="0" smtClean="0">
                <a:solidFill>
                  <a:schemeClr val="bg1">
                    <a:lumMod val="50000"/>
                  </a:schemeClr>
                </a:solidFill>
                <a:latin typeface="Arial"/>
                <a:cs typeface="Arial"/>
              </a:rPr>
              <a:t>Institutional Repositories </a:t>
            </a:r>
            <a:endParaRPr lang="en-US" b="1" dirty="0" smtClean="0">
              <a:solidFill>
                <a:schemeClr val="bg1">
                  <a:lumMod val="50000"/>
                </a:schemeClr>
              </a:solidFill>
              <a:latin typeface="Arial"/>
              <a:cs typeface="Arial"/>
            </a:endParaRPr>
          </a:p>
          <a:p>
            <a:pPr marL="515938" lvl="4">
              <a:lnSpc>
                <a:spcPct val="150000"/>
              </a:lnSpc>
              <a:spcBef>
                <a:spcPts val="0"/>
              </a:spcBef>
              <a:tabLst>
                <a:tab pos="515938" algn="l"/>
              </a:tabLst>
            </a:pPr>
            <a:r>
              <a:rPr lang="en-US" dirty="0" smtClean="0">
                <a:solidFill>
                  <a:schemeClr val="bg1">
                    <a:lumMod val="50000"/>
                  </a:schemeClr>
                </a:solidFill>
                <a:hlinkClick r:id="rId9"/>
              </a:rPr>
              <a:t>PMC Access Statistics</a:t>
            </a:r>
            <a:endParaRPr lang="en-US" dirty="0" smtClean="0">
              <a:solidFill>
                <a:schemeClr val="bg1">
                  <a:lumMod val="50000"/>
                </a:schemeClr>
              </a:solidFill>
            </a:endParaRPr>
          </a:p>
          <a:p>
            <a:pPr marL="515938" lvl="4">
              <a:lnSpc>
                <a:spcPct val="150000"/>
              </a:lnSpc>
              <a:spcBef>
                <a:spcPts val="0"/>
              </a:spcBef>
              <a:tabLst>
                <a:tab pos="515938" algn="l"/>
              </a:tabLst>
            </a:pPr>
            <a:r>
              <a:rPr lang="en-US" dirty="0" smtClean="0">
                <a:solidFill>
                  <a:schemeClr val="bg1">
                    <a:lumMod val="50000"/>
                  </a:schemeClr>
                </a:solidFill>
                <a:hlinkClick r:id="rId10" action="ppaction://hlinkfile"/>
              </a:rPr>
              <a:t>Google</a:t>
            </a:r>
            <a:r>
              <a:rPr lang="en-US" dirty="0" smtClean="0">
                <a:solidFill>
                  <a:schemeClr val="bg1">
                    <a:lumMod val="50000"/>
                  </a:schemeClr>
                </a:solidFill>
              </a:rPr>
              <a:t> </a:t>
            </a:r>
            <a:r>
              <a:rPr lang="en-US" b="1" dirty="0" smtClean="0">
                <a:solidFill>
                  <a:schemeClr val="bg1">
                    <a:lumMod val="50000"/>
                  </a:schemeClr>
                </a:solidFill>
              </a:rPr>
              <a:t>and/or </a:t>
            </a:r>
            <a:r>
              <a:rPr lang="en-US" dirty="0" smtClean="0">
                <a:solidFill>
                  <a:schemeClr val="bg1">
                    <a:lumMod val="50000"/>
                  </a:schemeClr>
                </a:solidFill>
                <a:hlinkClick r:id="rId11"/>
              </a:rPr>
              <a:t>Google </a:t>
            </a:r>
            <a:r>
              <a:rPr lang="en-US" dirty="0">
                <a:solidFill>
                  <a:schemeClr val="bg1">
                    <a:lumMod val="50000"/>
                  </a:schemeClr>
                </a:solidFill>
                <a:hlinkClick r:id="rId11"/>
              </a:rPr>
              <a:t>Scholar</a:t>
            </a:r>
            <a:endParaRPr lang="en-US" dirty="0">
              <a:solidFill>
                <a:schemeClr val="bg1">
                  <a:lumMod val="50000"/>
                </a:schemeClr>
              </a:solidFill>
            </a:endParaRPr>
          </a:p>
          <a:p>
            <a:pPr marL="515938"/>
            <a:r>
              <a:rPr lang="en-US" sz="1200" dirty="0" smtClean="0"/>
              <a:t>For example: in Google search for a research study or author name, then select “news”</a:t>
            </a:r>
            <a:endParaRPr lang="en-US" sz="1200" dirty="0"/>
          </a:p>
        </p:txBody>
      </p:sp>
      <p:sp>
        <p:nvSpPr>
          <p:cNvPr id="16" name="TextBox 15"/>
          <p:cNvSpPr txBox="1"/>
          <p:nvPr/>
        </p:nvSpPr>
        <p:spPr>
          <a:xfrm>
            <a:off x="328711" y="6118764"/>
            <a:ext cx="7924800" cy="523220"/>
          </a:xfrm>
          <a:prstGeom prst="rect">
            <a:avLst/>
          </a:prstGeom>
          <a:noFill/>
        </p:spPr>
        <p:txBody>
          <a:bodyPr wrap="square" rtlCol="0">
            <a:spAutoFit/>
          </a:bodyPr>
          <a:lstStyle/>
          <a:p>
            <a:r>
              <a:rPr lang="en-US" sz="2800" b="1" dirty="0">
                <a:latin typeface="Arial"/>
                <a:cs typeface="Arial"/>
              </a:rPr>
              <a:t>h</a:t>
            </a:r>
            <a:r>
              <a:rPr lang="en-US" sz="2800" b="1" dirty="0" smtClean="0">
                <a:latin typeface="Arial"/>
                <a:cs typeface="Arial"/>
              </a:rPr>
              <a:t>ands on demonstration: Scopus</a:t>
            </a:r>
            <a:endParaRPr lang="en-US" sz="2800" b="1" dirty="0">
              <a:latin typeface="Arial"/>
              <a:cs typeface="Arial"/>
            </a:endParaRPr>
          </a:p>
        </p:txBody>
      </p:sp>
    </p:spTree>
    <p:extLst>
      <p:ext uri="{BB962C8B-B14F-4D97-AF65-F5344CB8AC3E}">
        <p14:creationId xmlns:p14="http://schemas.microsoft.com/office/powerpoint/2010/main" val="39731529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 name="Content Placeholder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7336" y="2514600"/>
            <a:ext cx="6789328" cy="3552825"/>
          </a:xfrm>
        </p:spPr>
      </p:pic>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25</a:t>
            </a:fld>
            <a:endParaRPr lang="en-US" altLang="en-US"/>
          </a:p>
        </p:txBody>
      </p:sp>
      <p:sp>
        <p:nvSpPr>
          <p:cNvPr id="6" name="Rectangle 5"/>
          <p:cNvSpPr/>
          <p:nvPr/>
        </p:nvSpPr>
        <p:spPr>
          <a:xfrm>
            <a:off x="3778"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sp>
        <p:nvSpPr>
          <p:cNvPr id="7" name="Rectangle 6"/>
          <p:cNvSpPr/>
          <p:nvPr/>
        </p:nvSpPr>
        <p:spPr>
          <a:xfrm>
            <a:off x="1921" y="-3874"/>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p:cNvSpPr txBox="1"/>
          <p:nvPr/>
        </p:nvSpPr>
        <p:spPr>
          <a:xfrm>
            <a:off x="322118" y="430429"/>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Author Search</a:t>
            </a:r>
            <a:endParaRPr lang="en-US" sz="4400" dirty="0">
              <a:ln w="0"/>
              <a:solidFill>
                <a:schemeClr val="bg1"/>
              </a:solidFill>
              <a:effectLst>
                <a:outerShdw blurRad="38100" dist="19050" dir="2700000" algn="tl" rotWithShape="0">
                  <a:schemeClr val="dk1">
                    <a:alpha val="40000"/>
                  </a:schemeClr>
                </a:outerShdw>
              </a:effectLst>
              <a:ea typeface="+mj-ea"/>
            </a:endParaRPr>
          </a:p>
        </p:txBody>
      </p:sp>
      <p:pic>
        <p:nvPicPr>
          <p:cNvPr id="3" name="Picture 2" descr="Scopus - Author search - Mozilla Firefox"/>
          <p:cNvPicPr>
            <a:picLocks noChangeAspect="1"/>
          </p:cNvPicPr>
          <p:nvPr/>
        </p:nvPicPr>
        <p:blipFill rotWithShape="1">
          <a:blip r:embed="rId3">
            <a:extLst>
              <a:ext uri="{28A0092B-C50C-407E-A947-70E740481C1C}">
                <a14:useLocalDpi xmlns:a14="http://schemas.microsoft.com/office/drawing/2010/main" val="0"/>
              </a:ext>
            </a:extLst>
          </a:blip>
          <a:srcRect l="8181" t="11138" r="50273" b="49638"/>
          <a:stretch/>
        </p:blipFill>
        <p:spPr>
          <a:xfrm>
            <a:off x="415635" y="1791906"/>
            <a:ext cx="6083875" cy="3607723"/>
          </a:xfrm>
          <a:prstGeom prst="rect">
            <a:avLst/>
          </a:prstGeom>
        </p:spPr>
      </p:pic>
      <p:sp>
        <p:nvSpPr>
          <p:cNvPr id="19" name="Rectangle 18"/>
          <p:cNvSpPr/>
          <p:nvPr/>
        </p:nvSpPr>
        <p:spPr>
          <a:xfrm>
            <a:off x="1638993" y="3232851"/>
            <a:ext cx="990600" cy="180975"/>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61313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 name="Content Placeholder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7336" y="2514600"/>
            <a:ext cx="6789328" cy="3552825"/>
          </a:xfrm>
        </p:spPr>
      </p:pic>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26</a:t>
            </a:fld>
            <a:endParaRPr lang="en-US" altLang="en-US"/>
          </a:p>
        </p:txBody>
      </p:sp>
      <p:sp>
        <p:nvSpPr>
          <p:cNvPr id="6" name="Rectangle 5"/>
          <p:cNvSpPr/>
          <p:nvPr/>
        </p:nvSpPr>
        <p:spPr>
          <a:xfrm>
            <a:off x="3778"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sp>
        <p:nvSpPr>
          <p:cNvPr id="7" name="Rectangle 6"/>
          <p:cNvSpPr/>
          <p:nvPr/>
        </p:nvSpPr>
        <p:spPr>
          <a:xfrm>
            <a:off x="1921" y="-3874"/>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p:cNvSpPr txBox="1"/>
          <p:nvPr/>
        </p:nvSpPr>
        <p:spPr>
          <a:xfrm>
            <a:off x="368876" y="426583"/>
            <a:ext cx="5562600" cy="769441"/>
          </a:xfrm>
          <a:prstGeom prst="rect">
            <a:avLst/>
          </a:prstGeom>
          <a:noFill/>
          <a:ln>
            <a:noFill/>
          </a:ln>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Author Profile</a:t>
            </a:r>
            <a:endParaRPr lang="en-US" sz="4400" dirty="0">
              <a:ln w="0"/>
              <a:solidFill>
                <a:schemeClr val="bg1"/>
              </a:solidFill>
              <a:effectLst>
                <a:outerShdw blurRad="38100" dist="19050" dir="2700000" algn="tl" rotWithShape="0">
                  <a:schemeClr val="dk1">
                    <a:alpha val="40000"/>
                  </a:schemeClr>
                </a:outerShdw>
              </a:effectLst>
              <a:ea typeface="+mj-ea"/>
            </a:endParaRPr>
          </a:p>
        </p:txBody>
      </p:sp>
      <p:pic>
        <p:nvPicPr>
          <p:cNvPr id="14" name="Picture 13" descr="Scopus - Author search results - Mozilla Firefox"/>
          <p:cNvPicPr>
            <a:picLocks noChangeAspect="1"/>
          </p:cNvPicPr>
          <p:nvPr/>
        </p:nvPicPr>
        <p:blipFill rotWithShape="1">
          <a:blip r:embed="rId3">
            <a:extLst>
              <a:ext uri="{28A0092B-C50C-407E-A947-70E740481C1C}">
                <a14:useLocalDpi xmlns:a14="http://schemas.microsoft.com/office/drawing/2010/main" val="0"/>
              </a:ext>
            </a:extLst>
          </a:blip>
          <a:srcRect l="8212" t="11949" r="44389" b="48047"/>
          <a:stretch/>
        </p:blipFill>
        <p:spPr>
          <a:xfrm>
            <a:off x="415635" y="1786609"/>
            <a:ext cx="7510549" cy="3981308"/>
          </a:xfrm>
          <a:prstGeom prst="rect">
            <a:avLst/>
          </a:prstGeom>
        </p:spPr>
      </p:pic>
      <p:sp>
        <p:nvSpPr>
          <p:cNvPr id="19" name="Rectangle 18"/>
          <p:cNvSpPr/>
          <p:nvPr/>
        </p:nvSpPr>
        <p:spPr>
          <a:xfrm>
            <a:off x="2388176" y="3512012"/>
            <a:ext cx="1524000" cy="315008"/>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54402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 name="Content Placeholder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7336" y="2514600"/>
            <a:ext cx="6789328" cy="3552825"/>
          </a:xfrm>
        </p:spPr>
      </p:pic>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27</a:t>
            </a:fld>
            <a:endParaRPr lang="en-US" altLang="en-US"/>
          </a:p>
        </p:txBody>
      </p:sp>
      <p:sp>
        <p:nvSpPr>
          <p:cNvPr id="6" name="Rectangle 5"/>
          <p:cNvSpPr/>
          <p:nvPr/>
        </p:nvSpPr>
        <p:spPr>
          <a:xfrm>
            <a:off x="3778"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sp>
        <p:nvSpPr>
          <p:cNvPr id="7" name="Rectangle 6"/>
          <p:cNvSpPr/>
          <p:nvPr/>
        </p:nvSpPr>
        <p:spPr>
          <a:xfrm>
            <a:off x="1921" y="-3874"/>
            <a:ext cx="9142079" cy="1249176"/>
          </a:xfrm>
          <a:prstGeom prst="rect">
            <a:avLst/>
          </a:prstGeom>
          <a:solidFill>
            <a:srgbClr val="52006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p:cNvSpPr txBox="1"/>
          <p:nvPr/>
        </p:nvSpPr>
        <p:spPr>
          <a:xfrm>
            <a:off x="340822" y="439896"/>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Author Profile</a:t>
            </a:r>
            <a:endParaRPr lang="en-US" sz="4400" dirty="0">
              <a:ln w="0"/>
              <a:solidFill>
                <a:schemeClr val="bg1"/>
              </a:solidFill>
              <a:effectLst>
                <a:outerShdw blurRad="38100" dist="19050" dir="2700000" algn="tl" rotWithShape="0">
                  <a:schemeClr val="dk1">
                    <a:alpha val="40000"/>
                  </a:schemeClr>
                </a:outerShdw>
              </a:effectLst>
              <a:ea typeface="+mj-ea"/>
            </a:endParaRPr>
          </a:p>
        </p:txBody>
      </p:sp>
      <p:pic>
        <p:nvPicPr>
          <p:cNvPr id="3" name="Picture 2" descr="Scopus - Author details (Collins, Francis S.) - Mozilla Firefox"/>
          <p:cNvPicPr>
            <a:picLocks noChangeAspect="1"/>
          </p:cNvPicPr>
          <p:nvPr/>
        </p:nvPicPr>
        <p:blipFill rotWithShape="1">
          <a:blip r:embed="rId3">
            <a:extLst>
              <a:ext uri="{28A0092B-C50C-407E-A947-70E740481C1C}">
                <a14:useLocalDpi xmlns:a14="http://schemas.microsoft.com/office/drawing/2010/main" val="0"/>
              </a:ext>
            </a:extLst>
          </a:blip>
          <a:srcRect l="6909" t="10560" r="7273" b="21704"/>
          <a:stretch/>
        </p:blipFill>
        <p:spPr>
          <a:xfrm>
            <a:off x="340822" y="1837357"/>
            <a:ext cx="8695113" cy="4310712"/>
          </a:xfrm>
          <a:prstGeom prst="rect">
            <a:avLst/>
          </a:prstGeom>
        </p:spPr>
      </p:pic>
      <p:sp>
        <p:nvSpPr>
          <p:cNvPr id="19" name="Rectangle 18"/>
          <p:cNvSpPr/>
          <p:nvPr/>
        </p:nvSpPr>
        <p:spPr>
          <a:xfrm>
            <a:off x="533400" y="2950995"/>
            <a:ext cx="6391102" cy="1330059"/>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04951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 name="Content Placeholder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7336" y="2514600"/>
            <a:ext cx="6789328" cy="3552825"/>
          </a:xfrm>
        </p:spPr>
      </p:pic>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28</a:t>
            </a:fld>
            <a:endParaRPr lang="en-US" altLang="en-US"/>
          </a:p>
        </p:txBody>
      </p:sp>
      <p:sp>
        <p:nvSpPr>
          <p:cNvPr id="6" name="Rectangle 5"/>
          <p:cNvSpPr/>
          <p:nvPr/>
        </p:nvSpPr>
        <p:spPr>
          <a:xfrm>
            <a:off x="3778"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sp>
        <p:nvSpPr>
          <p:cNvPr id="7" name="Rectangle 6"/>
          <p:cNvSpPr/>
          <p:nvPr/>
        </p:nvSpPr>
        <p:spPr>
          <a:xfrm>
            <a:off x="1921" y="-3874"/>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p:cNvSpPr txBox="1"/>
          <p:nvPr/>
        </p:nvSpPr>
        <p:spPr>
          <a:xfrm>
            <a:off x="322118" y="438902"/>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Author Profile</a:t>
            </a:r>
            <a:endParaRPr lang="en-US" sz="4400" dirty="0">
              <a:ln w="0"/>
              <a:solidFill>
                <a:schemeClr val="bg1"/>
              </a:solidFill>
              <a:effectLst>
                <a:outerShdw blurRad="38100" dist="19050" dir="2700000" algn="tl" rotWithShape="0">
                  <a:schemeClr val="dk1">
                    <a:alpha val="40000"/>
                  </a:schemeClr>
                </a:outerShdw>
              </a:effectLst>
              <a:ea typeface="+mj-ea"/>
            </a:endParaRPr>
          </a:p>
        </p:txBody>
      </p:sp>
      <p:pic>
        <p:nvPicPr>
          <p:cNvPr id="22" name="Picture 21" descr="Scopus - Author details (Collins, Francis S.) - Mozilla Firefox"/>
          <p:cNvPicPr>
            <a:picLocks noChangeAspect="1"/>
          </p:cNvPicPr>
          <p:nvPr/>
        </p:nvPicPr>
        <p:blipFill rotWithShape="1">
          <a:blip r:embed="rId3">
            <a:extLst>
              <a:ext uri="{28A0092B-C50C-407E-A947-70E740481C1C}">
                <a14:useLocalDpi xmlns:a14="http://schemas.microsoft.com/office/drawing/2010/main" val="0"/>
              </a:ext>
            </a:extLst>
          </a:blip>
          <a:srcRect l="6909" t="10560" r="7273" b="21704"/>
          <a:stretch/>
        </p:blipFill>
        <p:spPr>
          <a:xfrm>
            <a:off x="415635" y="1802200"/>
            <a:ext cx="8695113" cy="4310712"/>
          </a:xfrm>
          <a:prstGeom prst="rect">
            <a:avLst/>
          </a:prstGeom>
        </p:spPr>
      </p:pic>
      <p:sp>
        <p:nvSpPr>
          <p:cNvPr id="19" name="Rectangle 18"/>
          <p:cNvSpPr/>
          <p:nvPr/>
        </p:nvSpPr>
        <p:spPr>
          <a:xfrm>
            <a:off x="6941444" y="2867534"/>
            <a:ext cx="1978112" cy="1712779"/>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22798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 name="Content Placeholder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7336" y="2514600"/>
            <a:ext cx="6789328" cy="3552825"/>
          </a:xfrm>
        </p:spPr>
      </p:pic>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29</a:t>
            </a:fld>
            <a:endParaRPr lang="en-US" altLang="en-US"/>
          </a:p>
        </p:txBody>
      </p:sp>
      <p:sp>
        <p:nvSpPr>
          <p:cNvPr id="6" name="Rectangle 5"/>
          <p:cNvSpPr/>
          <p:nvPr/>
        </p:nvSpPr>
        <p:spPr>
          <a:xfrm>
            <a:off x="3778" y="10294"/>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sp>
        <p:nvSpPr>
          <p:cNvPr id="7" name="Rectangle 6"/>
          <p:cNvSpPr/>
          <p:nvPr/>
        </p:nvSpPr>
        <p:spPr>
          <a:xfrm>
            <a:off x="1921" y="-3874"/>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p:cNvSpPr txBox="1"/>
          <p:nvPr/>
        </p:nvSpPr>
        <p:spPr>
          <a:xfrm>
            <a:off x="322118" y="446903"/>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Article Metrics</a:t>
            </a:r>
            <a:endParaRPr lang="en-US" sz="4400" dirty="0">
              <a:ln w="0"/>
              <a:solidFill>
                <a:schemeClr val="bg1"/>
              </a:solidFill>
              <a:effectLst>
                <a:outerShdw blurRad="38100" dist="19050" dir="2700000" algn="tl" rotWithShape="0">
                  <a:schemeClr val="dk1">
                    <a:alpha val="40000"/>
                  </a:schemeClr>
                </a:outerShdw>
              </a:effectLst>
              <a:ea typeface="+mj-ea"/>
            </a:endParaRPr>
          </a:p>
        </p:txBody>
      </p:sp>
      <p:sp>
        <p:nvSpPr>
          <p:cNvPr id="18" name="TextBox 17"/>
          <p:cNvSpPr txBox="1"/>
          <p:nvPr/>
        </p:nvSpPr>
        <p:spPr>
          <a:xfrm>
            <a:off x="457200" y="6197036"/>
            <a:ext cx="8487295" cy="461665"/>
          </a:xfrm>
          <a:prstGeom prst="rect">
            <a:avLst/>
          </a:prstGeom>
          <a:noFill/>
        </p:spPr>
        <p:txBody>
          <a:bodyPr wrap="square" rtlCol="0">
            <a:spAutoFit/>
          </a:bodyPr>
          <a:lstStyle/>
          <a:p>
            <a:r>
              <a:rPr lang="en-US" sz="1200" b="1" dirty="0" smtClean="0"/>
              <a:t>See more publications in Scopus than in PubMed? Add them to your </a:t>
            </a:r>
            <a:r>
              <a:rPr lang="en-US" sz="1200" b="1" dirty="0" err="1" smtClean="0"/>
              <a:t>MyBibliography</a:t>
            </a:r>
            <a:r>
              <a:rPr lang="en-US" sz="1200" b="1" dirty="0" smtClean="0"/>
              <a:t> manually!</a:t>
            </a:r>
          </a:p>
          <a:p>
            <a:r>
              <a:rPr lang="en-US" sz="1200" b="1" dirty="0" smtClean="0"/>
              <a:t>(remember to check other databases, such as Web </a:t>
            </a:r>
            <a:r>
              <a:rPr lang="en-US" sz="1200" b="1" dirty="0"/>
              <a:t>of </a:t>
            </a:r>
            <a:r>
              <a:rPr lang="en-US" sz="1200" b="1" dirty="0" smtClean="0"/>
              <a:t>Science)</a:t>
            </a:r>
            <a:endParaRPr lang="en-US" sz="1600" b="1" dirty="0"/>
          </a:p>
        </p:txBody>
      </p:sp>
      <p:pic>
        <p:nvPicPr>
          <p:cNvPr id="20" name="Picture 19" descr="Scopus - Author details (Collins, Francis S.) - Mozilla Firefox"/>
          <p:cNvPicPr>
            <a:picLocks noChangeAspect="1"/>
          </p:cNvPicPr>
          <p:nvPr/>
        </p:nvPicPr>
        <p:blipFill rotWithShape="1">
          <a:blip r:embed="rId3">
            <a:extLst>
              <a:ext uri="{28A0092B-C50C-407E-A947-70E740481C1C}">
                <a14:useLocalDpi xmlns:a14="http://schemas.microsoft.com/office/drawing/2010/main" val="0"/>
              </a:ext>
            </a:extLst>
          </a:blip>
          <a:srcRect l="6909" t="10560" r="7273" b="21704"/>
          <a:stretch/>
        </p:blipFill>
        <p:spPr>
          <a:xfrm>
            <a:off x="322118" y="1781676"/>
            <a:ext cx="8755380" cy="4340590"/>
          </a:xfrm>
          <a:prstGeom prst="rect">
            <a:avLst/>
          </a:prstGeom>
        </p:spPr>
      </p:pic>
      <p:sp>
        <p:nvSpPr>
          <p:cNvPr id="19" name="Rectangle 18"/>
          <p:cNvSpPr/>
          <p:nvPr/>
        </p:nvSpPr>
        <p:spPr>
          <a:xfrm>
            <a:off x="457200" y="4729942"/>
            <a:ext cx="6450676" cy="547562"/>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3026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 name="Content Placeholder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7336" y="2514600"/>
            <a:ext cx="6789328" cy="3552825"/>
          </a:xfrm>
        </p:spPr>
      </p:pic>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30</a:t>
            </a:fld>
            <a:endParaRPr lang="en-US" altLang="en-US"/>
          </a:p>
        </p:txBody>
      </p:sp>
      <p:sp>
        <p:nvSpPr>
          <p:cNvPr id="6" name="Rectangle 5"/>
          <p:cNvSpPr/>
          <p:nvPr/>
        </p:nvSpPr>
        <p:spPr>
          <a:xfrm>
            <a:off x="3778"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sp>
        <p:nvSpPr>
          <p:cNvPr id="7" name="Rectangle 6"/>
          <p:cNvSpPr/>
          <p:nvPr/>
        </p:nvSpPr>
        <p:spPr>
          <a:xfrm>
            <a:off x="1921" y="-3874"/>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p:cNvSpPr txBox="1"/>
          <p:nvPr/>
        </p:nvSpPr>
        <p:spPr>
          <a:xfrm>
            <a:off x="322118" y="464147"/>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Article Metrics</a:t>
            </a:r>
            <a:endParaRPr lang="en-US" sz="4400" dirty="0">
              <a:ln w="0"/>
              <a:solidFill>
                <a:schemeClr val="bg1"/>
              </a:solidFill>
              <a:effectLst>
                <a:outerShdw blurRad="38100" dist="19050" dir="2700000" algn="tl" rotWithShape="0">
                  <a:schemeClr val="dk1">
                    <a:alpha val="40000"/>
                  </a:schemeClr>
                </a:outerShdw>
              </a:effectLst>
              <a:ea typeface="+mj-ea"/>
            </a:endParaRPr>
          </a:p>
        </p:txBody>
      </p:sp>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2605" r="2571" b="89885"/>
          <a:stretch/>
        </p:blipFill>
        <p:spPr>
          <a:xfrm>
            <a:off x="289521" y="1411101"/>
            <a:ext cx="8054379" cy="5355586"/>
          </a:xfrm>
          <a:prstGeom prst="rect">
            <a:avLst/>
          </a:prstGeom>
          <a:ln w="19050">
            <a:solidFill>
              <a:schemeClr val="tx1"/>
            </a:solidFill>
          </a:ln>
        </p:spPr>
      </p:pic>
      <p:sp>
        <p:nvSpPr>
          <p:cNvPr id="19" name="Rectangle 18"/>
          <p:cNvSpPr/>
          <p:nvPr/>
        </p:nvSpPr>
        <p:spPr>
          <a:xfrm>
            <a:off x="990600" y="2140941"/>
            <a:ext cx="990600" cy="145059"/>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43576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 name="Content Placeholder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7336" y="2514600"/>
            <a:ext cx="6789328" cy="3552825"/>
          </a:xfrm>
        </p:spPr>
      </p:pic>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31</a:t>
            </a:fld>
            <a:endParaRPr lang="en-US" altLang="en-US"/>
          </a:p>
        </p:txBody>
      </p:sp>
      <p:sp>
        <p:nvSpPr>
          <p:cNvPr id="6" name="Rectangle 5"/>
          <p:cNvSpPr/>
          <p:nvPr/>
        </p:nvSpPr>
        <p:spPr>
          <a:xfrm>
            <a:off x="3778"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sp>
        <p:nvSpPr>
          <p:cNvPr id="7" name="Rectangle 6"/>
          <p:cNvSpPr/>
          <p:nvPr/>
        </p:nvSpPr>
        <p:spPr>
          <a:xfrm>
            <a:off x="1921" y="-3874"/>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p:cNvSpPr txBox="1"/>
          <p:nvPr/>
        </p:nvSpPr>
        <p:spPr>
          <a:xfrm>
            <a:off x="379571" y="456037"/>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Article Metrics</a:t>
            </a:r>
            <a:endParaRPr lang="en-US" sz="4400" dirty="0">
              <a:ln w="0"/>
              <a:solidFill>
                <a:schemeClr val="bg1"/>
              </a:solidFill>
              <a:effectLst>
                <a:outerShdw blurRad="38100" dist="19050" dir="2700000" algn="tl" rotWithShape="0">
                  <a:schemeClr val="dk1">
                    <a:alpha val="40000"/>
                  </a:schemeClr>
                </a:outerShdw>
              </a:effectLst>
              <a:ea typeface="+mj-ea"/>
            </a:endParaRPr>
          </a:p>
        </p:txBody>
      </p:sp>
      <p:pic>
        <p:nvPicPr>
          <p:cNvPr id="3" name="Picture 2" descr="Scopus - Document details - Mozilla Firefox"/>
          <p:cNvPicPr>
            <a:picLocks noChangeAspect="1"/>
          </p:cNvPicPr>
          <p:nvPr/>
        </p:nvPicPr>
        <p:blipFill rotWithShape="1">
          <a:blip r:embed="rId3">
            <a:extLst>
              <a:ext uri="{28A0092B-C50C-407E-A947-70E740481C1C}">
                <a14:useLocalDpi xmlns:a14="http://schemas.microsoft.com/office/drawing/2010/main" val="0"/>
              </a:ext>
            </a:extLst>
          </a:blip>
          <a:srcRect l="7191" t="10153" r="8652" b="19874"/>
          <a:stretch/>
        </p:blipFill>
        <p:spPr>
          <a:xfrm>
            <a:off x="415635" y="1814408"/>
            <a:ext cx="8521619" cy="4450342"/>
          </a:xfrm>
          <a:prstGeom prst="rect">
            <a:avLst/>
          </a:prstGeom>
        </p:spPr>
      </p:pic>
      <p:sp>
        <p:nvSpPr>
          <p:cNvPr id="19" name="Rectangle 18"/>
          <p:cNvSpPr/>
          <p:nvPr/>
        </p:nvSpPr>
        <p:spPr>
          <a:xfrm>
            <a:off x="7057722" y="2858085"/>
            <a:ext cx="1817883" cy="1310134"/>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55588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 name="Content Placeholder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7336" y="2514600"/>
            <a:ext cx="6789328" cy="3552825"/>
          </a:xfrm>
        </p:spPr>
      </p:pic>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32</a:t>
            </a:fld>
            <a:endParaRPr lang="en-US" altLang="en-US"/>
          </a:p>
        </p:txBody>
      </p:sp>
      <p:sp>
        <p:nvSpPr>
          <p:cNvPr id="6" name="Rectangle 5"/>
          <p:cNvSpPr/>
          <p:nvPr/>
        </p:nvSpPr>
        <p:spPr>
          <a:xfrm>
            <a:off x="3778"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sp>
        <p:nvSpPr>
          <p:cNvPr id="7" name="Rectangle 6"/>
          <p:cNvSpPr/>
          <p:nvPr/>
        </p:nvSpPr>
        <p:spPr>
          <a:xfrm>
            <a:off x="1921" y="-3874"/>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p:cNvSpPr txBox="1"/>
          <p:nvPr/>
        </p:nvSpPr>
        <p:spPr>
          <a:xfrm>
            <a:off x="338191" y="436073"/>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Article Metrics</a:t>
            </a:r>
            <a:endParaRPr lang="en-US" sz="4400" dirty="0">
              <a:ln w="0"/>
              <a:solidFill>
                <a:schemeClr val="bg1"/>
              </a:solidFill>
              <a:effectLst>
                <a:outerShdw blurRad="38100" dist="19050" dir="2700000" algn="tl" rotWithShape="0">
                  <a:schemeClr val="dk1">
                    <a:alpha val="40000"/>
                  </a:schemeClr>
                </a:outerShdw>
              </a:effectLst>
              <a:ea typeface="+mj-ea"/>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7509" r="7893" b="83210"/>
          <a:stretch/>
        </p:blipFill>
        <p:spPr>
          <a:xfrm>
            <a:off x="457200" y="1259997"/>
            <a:ext cx="7371708" cy="5620054"/>
          </a:xfrm>
          <a:prstGeom prst="rect">
            <a:avLst/>
          </a:prstGeom>
        </p:spPr>
      </p:pic>
      <p:sp>
        <p:nvSpPr>
          <p:cNvPr id="19" name="Rectangle 18"/>
          <p:cNvSpPr/>
          <p:nvPr/>
        </p:nvSpPr>
        <p:spPr>
          <a:xfrm>
            <a:off x="6115057" y="5114925"/>
            <a:ext cx="1713851" cy="1542729"/>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6216087" y="6441441"/>
            <a:ext cx="677873" cy="299717"/>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08622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 name="Content Placeholder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7336" y="2514600"/>
            <a:ext cx="6789328" cy="3552825"/>
          </a:xfrm>
        </p:spPr>
      </p:pic>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33</a:t>
            </a:fld>
            <a:endParaRPr lang="en-US" altLang="en-US"/>
          </a:p>
        </p:txBody>
      </p:sp>
      <p:sp>
        <p:nvSpPr>
          <p:cNvPr id="6" name="Rectangle 5"/>
          <p:cNvSpPr/>
          <p:nvPr/>
        </p:nvSpPr>
        <p:spPr>
          <a:xfrm>
            <a:off x="3778"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sp>
        <p:nvSpPr>
          <p:cNvPr id="7" name="Rectangle 6"/>
          <p:cNvSpPr/>
          <p:nvPr/>
        </p:nvSpPr>
        <p:spPr>
          <a:xfrm>
            <a:off x="1921" y="-3874"/>
            <a:ext cx="9142079" cy="1249176"/>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p:cNvSpPr txBox="1"/>
          <p:nvPr/>
        </p:nvSpPr>
        <p:spPr>
          <a:xfrm>
            <a:off x="352620" y="427650"/>
            <a:ext cx="5562600"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Article Metrics</a:t>
            </a:r>
            <a:endParaRPr lang="en-US" sz="4400" dirty="0">
              <a:ln w="0"/>
              <a:solidFill>
                <a:schemeClr val="bg1"/>
              </a:solidFill>
              <a:effectLst>
                <a:outerShdw blurRad="38100" dist="19050" dir="2700000" algn="tl" rotWithShape="0">
                  <a:schemeClr val="dk1">
                    <a:alpha val="40000"/>
                  </a:schemeClr>
                </a:outerShdw>
              </a:effectLst>
              <a:ea typeface="+mj-ea"/>
            </a:endParaRPr>
          </a:p>
        </p:txBody>
      </p:sp>
      <p:pic>
        <p:nvPicPr>
          <p:cNvPr id="3" name="Picture 2" descr="Scopus - Metrics Page - Mozilla Firefox"/>
          <p:cNvPicPr>
            <a:picLocks noChangeAspect="1"/>
          </p:cNvPicPr>
          <p:nvPr/>
        </p:nvPicPr>
        <p:blipFill rotWithShape="1">
          <a:blip r:embed="rId3">
            <a:extLst>
              <a:ext uri="{28A0092B-C50C-407E-A947-70E740481C1C}">
                <a14:useLocalDpi xmlns:a14="http://schemas.microsoft.com/office/drawing/2010/main" val="0"/>
              </a:ext>
            </a:extLst>
          </a:blip>
          <a:srcRect l="7979" t="10153" r="8427" b="4657"/>
          <a:stretch/>
        </p:blipFill>
        <p:spPr>
          <a:xfrm>
            <a:off x="457200" y="1302544"/>
            <a:ext cx="8334180" cy="5334562"/>
          </a:xfrm>
          <a:prstGeom prst="rect">
            <a:avLst/>
          </a:prstGeom>
        </p:spPr>
      </p:pic>
    </p:spTree>
    <p:extLst>
      <p:ext uri="{BB962C8B-B14F-4D97-AF65-F5344CB8AC3E}">
        <p14:creationId xmlns:p14="http://schemas.microsoft.com/office/powerpoint/2010/main" val="493856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 name="Content Placeholder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7336" y="2514600"/>
            <a:ext cx="6789328" cy="3552825"/>
          </a:xfrm>
        </p:spPr>
      </p:pic>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34</a:t>
            </a:fld>
            <a:endParaRPr lang="en-US" altLang="en-US"/>
          </a:p>
        </p:txBody>
      </p:sp>
      <p:sp>
        <p:nvSpPr>
          <p:cNvPr id="6" name="Rectangle 5"/>
          <p:cNvSpPr/>
          <p:nvPr/>
        </p:nvSpPr>
        <p:spPr>
          <a:xfrm>
            <a:off x="3778"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grpSp>
        <p:nvGrpSpPr>
          <p:cNvPr id="15" name="Group 14"/>
          <p:cNvGrpSpPr/>
          <p:nvPr/>
        </p:nvGrpSpPr>
        <p:grpSpPr>
          <a:xfrm>
            <a:off x="0" y="-17395"/>
            <a:ext cx="9136173" cy="3183082"/>
            <a:chOff x="-76203" y="-9082"/>
            <a:chExt cx="9136173" cy="3183082"/>
          </a:xfrm>
        </p:grpSpPr>
        <p:sp>
          <p:nvSpPr>
            <p:cNvPr id="16" name="Rectangle 15"/>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8" name="Group 17"/>
            <p:cNvGrpSpPr/>
            <p:nvPr/>
          </p:nvGrpSpPr>
          <p:grpSpPr>
            <a:xfrm>
              <a:off x="6374446" y="-9082"/>
              <a:ext cx="2685524" cy="3183082"/>
              <a:chOff x="6374446" y="7544"/>
              <a:chExt cx="2685524" cy="3183082"/>
            </a:xfrm>
          </p:grpSpPr>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21" name="Picture 20"/>
              <p:cNvPicPr>
                <a:picLocks noChangeAspect="1"/>
              </p:cNvPicPr>
              <p:nvPr/>
            </p:nvPicPr>
            <p:blipFill rotWithShape="1">
              <a:blip r:embed="rId5">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22" name="Picture 4" descr="http://smallbusiness.chron.com/DM-Resize/photos.demandstudios.com/getty/article/81/128/87512962.jpg?w=650&amp;h=406&amp;keep_ratio=1&amp;webp=1"/>
              <p:cNvPicPr>
                <a:picLocks noChangeAspect="1" noChangeArrowheads="1"/>
              </p:cNvPicPr>
              <p:nvPr/>
            </p:nvPicPr>
            <p:blipFill rotWithShape="1">
              <a:blip r:embed="rId6">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13" name="TextBox 12"/>
          <p:cNvSpPr txBox="1"/>
          <p:nvPr/>
        </p:nvSpPr>
        <p:spPr>
          <a:xfrm>
            <a:off x="300177" y="435862"/>
            <a:ext cx="5842468" cy="769441"/>
          </a:xfrm>
          <a:prstGeom prst="rect">
            <a:avLst/>
          </a:prstGeom>
          <a:noFill/>
        </p:spPr>
        <p:txBody>
          <a:bodyPr wrap="square" rtlCol="0">
            <a:spAutoFit/>
          </a:bodyPr>
          <a:lstStyle/>
          <a:p>
            <a:r>
              <a:rPr lang="en-US" sz="4400" dirty="0" smtClean="0">
                <a:ln w="0"/>
                <a:solidFill>
                  <a:schemeClr val="bg1"/>
                </a:solidFill>
                <a:effectLst>
                  <a:outerShdw blurRad="38100" dist="19050" dir="2700000" algn="tl" rotWithShape="0">
                    <a:schemeClr val="dk1">
                      <a:alpha val="40000"/>
                    </a:schemeClr>
                  </a:outerShdw>
                </a:effectLst>
                <a:ea typeface="+mj-ea"/>
              </a:rPr>
              <a:t>Research Outputs</a:t>
            </a:r>
            <a:endParaRPr lang="en-US" sz="4400" dirty="0">
              <a:ln w="0"/>
              <a:solidFill>
                <a:schemeClr val="bg1"/>
              </a:solidFill>
              <a:effectLst>
                <a:outerShdw blurRad="38100" dist="19050" dir="2700000" algn="tl" rotWithShape="0">
                  <a:schemeClr val="dk1">
                    <a:alpha val="40000"/>
                  </a:schemeClr>
                </a:outerShdw>
              </a:effectLst>
              <a:ea typeface="+mj-ea"/>
            </a:endParaRPr>
          </a:p>
        </p:txBody>
      </p:sp>
      <p:sp>
        <p:nvSpPr>
          <p:cNvPr id="14" name="Rectangle 13"/>
          <p:cNvSpPr/>
          <p:nvPr/>
        </p:nvSpPr>
        <p:spPr>
          <a:xfrm>
            <a:off x="330778" y="1702709"/>
            <a:ext cx="7041970" cy="3877985"/>
          </a:xfrm>
          <a:prstGeom prst="rect">
            <a:avLst/>
          </a:prstGeom>
        </p:spPr>
        <p:txBody>
          <a:bodyPr wrap="square">
            <a:spAutoFit/>
          </a:bodyPr>
          <a:lstStyle/>
          <a:p>
            <a:r>
              <a:rPr lang="en-US" sz="2800" b="1" dirty="0" smtClean="0"/>
              <a:t>Track your research outputs</a:t>
            </a:r>
          </a:p>
          <a:p>
            <a:pPr marL="457200"/>
            <a:endParaRPr lang="en-US" b="1" dirty="0" smtClean="0">
              <a:solidFill>
                <a:schemeClr val="bg1">
                  <a:lumMod val="50000"/>
                </a:schemeClr>
              </a:solidFill>
            </a:endParaRPr>
          </a:p>
          <a:p>
            <a:pPr marL="457200"/>
            <a:r>
              <a:rPr lang="en-US" b="1" dirty="0" smtClean="0">
                <a:solidFill>
                  <a:schemeClr val="bg1">
                    <a:lumMod val="50000"/>
                  </a:schemeClr>
                </a:solidFill>
              </a:rPr>
              <a:t>What types of outputs have you created?</a:t>
            </a:r>
          </a:p>
          <a:p>
            <a:pPr marL="457200"/>
            <a:r>
              <a:rPr lang="en-US" b="1" dirty="0" smtClean="0">
                <a:solidFill>
                  <a:schemeClr val="bg1">
                    <a:lumMod val="50000"/>
                  </a:schemeClr>
                </a:solidFill>
              </a:rPr>
              <a:t>How are people using your work?</a:t>
            </a:r>
          </a:p>
          <a:p>
            <a:pPr marL="457200"/>
            <a:r>
              <a:rPr lang="en-US" b="1" dirty="0" smtClean="0">
                <a:solidFill>
                  <a:schemeClr val="bg1">
                    <a:lumMod val="50000"/>
                  </a:schemeClr>
                </a:solidFill>
              </a:rPr>
              <a:t>Where have your outputs garnered attention?</a:t>
            </a:r>
          </a:p>
          <a:p>
            <a:endParaRPr lang="en-US" b="1" dirty="0" smtClean="0"/>
          </a:p>
          <a:p>
            <a:endParaRPr lang="en-US" b="1" dirty="0" smtClean="0"/>
          </a:p>
          <a:p>
            <a:r>
              <a:rPr lang="en-US" sz="2800" b="1" dirty="0" smtClean="0"/>
              <a:t>Jog your memory for research outputs</a:t>
            </a:r>
          </a:p>
          <a:p>
            <a:endParaRPr lang="en-US" b="1" dirty="0" smtClean="0"/>
          </a:p>
          <a:p>
            <a:pPr marL="457200"/>
            <a:r>
              <a:rPr lang="en-US" b="1" dirty="0">
                <a:solidFill>
                  <a:schemeClr val="bg1">
                    <a:lumMod val="50000"/>
                  </a:schemeClr>
                </a:solidFill>
              </a:rPr>
              <a:t>B</a:t>
            </a:r>
            <a:r>
              <a:rPr lang="en-US" b="1" dirty="0" smtClean="0">
                <a:solidFill>
                  <a:schemeClr val="bg1">
                    <a:lumMod val="50000"/>
                  </a:schemeClr>
                </a:solidFill>
              </a:rPr>
              <a:t>ecker </a:t>
            </a:r>
            <a:r>
              <a:rPr lang="en-US" b="1" dirty="0">
                <a:solidFill>
                  <a:schemeClr val="bg1">
                    <a:lumMod val="50000"/>
                  </a:schemeClr>
                </a:solidFill>
              </a:rPr>
              <a:t>Model for Assessing Research Impact</a:t>
            </a:r>
          </a:p>
          <a:p>
            <a:pPr marL="457200">
              <a:spcAft>
                <a:spcPts val="1200"/>
              </a:spcAft>
            </a:pPr>
            <a:r>
              <a:rPr lang="en-US" sz="1400" b="1" dirty="0" smtClean="0">
                <a:solidFill>
                  <a:schemeClr val="bg1">
                    <a:lumMod val="50000"/>
                  </a:schemeClr>
                </a:solidFill>
              </a:rPr>
              <a:t>https</a:t>
            </a:r>
            <a:r>
              <a:rPr lang="en-US" sz="1400" b="1" dirty="0">
                <a:solidFill>
                  <a:schemeClr val="bg1">
                    <a:lumMod val="50000"/>
                  </a:schemeClr>
                </a:solidFill>
              </a:rPr>
              <a:t>://becker.wustl.edu/impact-assessment</a:t>
            </a:r>
          </a:p>
          <a:p>
            <a:pPr>
              <a:spcAft>
                <a:spcPts val="1200"/>
              </a:spcAft>
            </a:pPr>
            <a:endParaRPr lang="en-US" dirty="0"/>
          </a:p>
        </p:txBody>
      </p:sp>
    </p:spTree>
    <p:extLst>
      <p:ext uri="{BB962C8B-B14F-4D97-AF65-F5344CB8AC3E}">
        <p14:creationId xmlns:p14="http://schemas.microsoft.com/office/powerpoint/2010/main" val="1600654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 name="Content Placeholder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7336" y="2514600"/>
            <a:ext cx="6789328" cy="3552825"/>
          </a:xfrm>
        </p:spPr>
      </p:pic>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35</a:t>
            </a:fld>
            <a:endParaRPr lang="en-US" altLang="en-US"/>
          </a:p>
        </p:txBody>
      </p:sp>
      <p:sp>
        <p:nvSpPr>
          <p:cNvPr id="6" name="Rectangle 5"/>
          <p:cNvSpPr/>
          <p:nvPr/>
        </p:nvSpPr>
        <p:spPr>
          <a:xfrm>
            <a:off x="3778" y="21316"/>
            <a:ext cx="9140222"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Aft>
                <a:spcPts val="1200"/>
              </a:spcAft>
            </a:pPr>
            <a:endParaRPr lang="en-US" b="1" dirty="0">
              <a:solidFill>
                <a:schemeClr val="tx1"/>
              </a:solidFill>
            </a:endParaRPr>
          </a:p>
        </p:txBody>
      </p:sp>
      <p:grpSp>
        <p:nvGrpSpPr>
          <p:cNvPr id="18" name="Group 17"/>
          <p:cNvGrpSpPr/>
          <p:nvPr/>
        </p:nvGrpSpPr>
        <p:grpSpPr>
          <a:xfrm>
            <a:off x="7827" y="-17395"/>
            <a:ext cx="9136173" cy="3183082"/>
            <a:chOff x="-76203" y="-9082"/>
            <a:chExt cx="9136173" cy="3183082"/>
          </a:xfrm>
        </p:grpSpPr>
        <p:sp>
          <p:nvSpPr>
            <p:cNvPr id="19" name="Rectangle 18"/>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20" name="Group 19"/>
            <p:cNvGrpSpPr/>
            <p:nvPr/>
          </p:nvGrpSpPr>
          <p:grpSpPr>
            <a:xfrm>
              <a:off x="6374446" y="-9082"/>
              <a:ext cx="2685524" cy="3183082"/>
              <a:chOff x="6374446" y="7544"/>
              <a:chExt cx="2685524" cy="3183082"/>
            </a:xfrm>
          </p:grpSpPr>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23" name="Picture 22"/>
              <p:cNvPicPr>
                <a:picLocks noChangeAspect="1"/>
              </p:cNvPicPr>
              <p:nvPr/>
            </p:nvPicPr>
            <p:blipFill rotWithShape="1">
              <a:blip r:embed="rId5">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24" name="Picture 4" descr="http://smallbusiness.chron.com/DM-Resize/photos.demandstudios.com/getty/article/81/128/87512962.jpg?w=650&amp;h=406&amp;keep_ratio=1&amp;webp=1"/>
              <p:cNvPicPr>
                <a:picLocks noChangeAspect="1" noChangeArrowheads="1"/>
              </p:cNvPicPr>
              <p:nvPr/>
            </p:nvPicPr>
            <p:blipFill rotWithShape="1">
              <a:blip r:embed="rId6">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13" name="TextBox 12"/>
          <p:cNvSpPr txBox="1"/>
          <p:nvPr/>
        </p:nvSpPr>
        <p:spPr>
          <a:xfrm>
            <a:off x="291625" y="393125"/>
            <a:ext cx="6324600" cy="830997"/>
          </a:xfrm>
          <a:prstGeom prst="rect">
            <a:avLst/>
          </a:prstGeom>
          <a:noFill/>
        </p:spPr>
        <p:txBody>
          <a:bodyPr wrap="square" rtlCol="0">
            <a:spAutoFit/>
          </a:bodyPr>
          <a:lstStyle/>
          <a:p>
            <a:r>
              <a:rPr lang="en-US" sz="4800" dirty="0" smtClean="0">
                <a:ln w="0"/>
                <a:solidFill>
                  <a:schemeClr val="bg1"/>
                </a:solidFill>
                <a:effectLst>
                  <a:outerShdw blurRad="38100" dist="19050" dir="2700000" algn="tl" rotWithShape="0">
                    <a:schemeClr val="dk1">
                      <a:alpha val="40000"/>
                    </a:schemeClr>
                  </a:outerShdw>
                </a:effectLst>
                <a:ea typeface="+mj-ea"/>
              </a:rPr>
              <a:t>Enhance your impact</a:t>
            </a:r>
            <a:endParaRPr lang="en-US" sz="4800" dirty="0">
              <a:ln w="0"/>
              <a:solidFill>
                <a:schemeClr val="bg1"/>
              </a:solidFill>
              <a:effectLst>
                <a:outerShdw blurRad="38100" dist="19050" dir="2700000" algn="tl" rotWithShape="0">
                  <a:schemeClr val="dk1">
                    <a:alpha val="40000"/>
                  </a:schemeClr>
                </a:outerShdw>
              </a:effectLst>
              <a:ea typeface="+mj-ea"/>
            </a:endParaRPr>
          </a:p>
        </p:txBody>
      </p:sp>
      <p:sp>
        <p:nvSpPr>
          <p:cNvPr id="14" name="Rectangle 13"/>
          <p:cNvSpPr/>
          <p:nvPr/>
        </p:nvSpPr>
        <p:spPr>
          <a:xfrm>
            <a:off x="330667" y="1807341"/>
            <a:ext cx="6311201" cy="1938992"/>
          </a:xfrm>
          <a:prstGeom prst="rect">
            <a:avLst/>
          </a:prstGeom>
        </p:spPr>
        <p:txBody>
          <a:bodyPr wrap="square">
            <a:spAutoFit/>
          </a:bodyPr>
          <a:lstStyle/>
          <a:p>
            <a:pPr>
              <a:lnSpc>
                <a:spcPts val="2000"/>
              </a:lnSpc>
              <a:spcAft>
                <a:spcPts val="0"/>
              </a:spcAft>
            </a:pPr>
            <a:r>
              <a:rPr lang="en-US" sz="2400" b="1" dirty="0"/>
              <a:t>Use same </a:t>
            </a:r>
            <a:r>
              <a:rPr lang="en-US" sz="2400" b="1" dirty="0" smtClean="0"/>
              <a:t>name consistently</a:t>
            </a:r>
          </a:p>
          <a:p>
            <a:pPr>
              <a:lnSpc>
                <a:spcPts val="2000"/>
              </a:lnSpc>
              <a:spcAft>
                <a:spcPts val="0"/>
              </a:spcAft>
            </a:pPr>
            <a:endParaRPr lang="en-US" sz="2000" b="1" dirty="0"/>
          </a:p>
          <a:p>
            <a:pPr>
              <a:lnSpc>
                <a:spcPts val="2000"/>
              </a:lnSpc>
              <a:spcAft>
                <a:spcPts val="0"/>
              </a:spcAft>
            </a:pPr>
            <a:r>
              <a:rPr lang="en-US" sz="2400" b="1" dirty="0"/>
              <a:t>Make research findings available </a:t>
            </a:r>
            <a:r>
              <a:rPr lang="en-US" sz="2400" b="1" dirty="0" smtClean="0"/>
              <a:t>online </a:t>
            </a:r>
          </a:p>
          <a:p>
            <a:pPr marL="457200">
              <a:lnSpc>
                <a:spcPts val="2000"/>
              </a:lnSpc>
              <a:spcAft>
                <a:spcPts val="0"/>
              </a:spcAft>
            </a:pPr>
            <a:r>
              <a:rPr lang="en-US" b="1" dirty="0" err="1" smtClean="0">
                <a:solidFill>
                  <a:schemeClr val="bg1">
                    <a:lumMod val="50000"/>
                  </a:schemeClr>
                </a:solidFill>
              </a:rPr>
              <a:t>FigShare</a:t>
            </a:r>
            <a:r>
              <a:rPr lang="en-US" b="1" dirty="0">
                <a:solidFill>
                  <a:schemeClr val="bg1">
                    <a:lumMod val="50000"/>
                  </a:schemeClr>
                </a:solidFill>
              </a:rPr>
              <a:t>, </a:t>
            </a:r>
            <a:r>
              <a:rPr lang="en-US" b="1" dirty="0" err="1">
                <a:solidFill>
                  <a:schemeClr val="bg1">
                    <a:lumMod val="50000"/>
                  </a:schemeClr>
                </a:solidFill>
              </a:rPr>
              <a:t>SlideShare</a:t>
            </a:r>
            <a:r>
              <a:rPr lang="en-US" b="1" dirty="0">
                <a:solidFill>
                  <a:schemeClr val="bg1">
                    <a:lumMod val="50000"/>
                  </a:schemeClr>
                </a:solidFill>
              </a:rPr>
              <a:t>, </a:t>
            </a:r>
            <a:r>
              <a:rPr lang="en-US" b="1" dirty="0" err="1" smtClean="0">
                <a:solidFill>
                  <a:schemeClr val="bg1">
                    <a:lumMod val="50000"/>
                  </a:schemeClr>
                </a:solidFill>
              </a:rPr>
              <a:t>arXiv</a:t>
            </a:r>
            <a:r>
              <a:rPr lang="en-US" b="1" dirty="0" smtClean="0">
                <a:solidFill>
                  <a:schemeClr val="bg1">
                    <a:lumMod val="50000"/>
                  </a:schemeClr>
                </a:solidFill>
              </a:rPr>
              <a:t> or other online repository</a:t>
            </a:r>
          </a:p>
          <a:p>
            <a:pPr>
              <a:lnSpc>
                <a:spcPts val="2000"/>
              </a:lnSpc>
              <a:spcAft>
                <a:spcPts val="0"/>
              </a:spcAft>
            </a:pPr>
            <a:endParaRPr lang="en-US" sz="2000" b="1" dirty="0" smtClean="0"/>
          </a:p>
          <a:p>
            <a:pPr>
              <a:spcAft>
                <a:spcPts val="1200"/>
              </a:spcAft>
            </a:pPr>
            <a:endParaRPr lang="en-US" sz="2000" dirty="0"/>
          </a:p>
        </p:txBody>
      </p:sp>
      <p:sp>
        <p:nvSpPr>
          <p:cNvPr id="15" name="TextBox 14"/>
          <p:cNvSpPr txBox="1"/>
          <p:nvPr/>
        </p:nvSpPr>
        <p:spPr>
          <a:xfrm>
            <a:off x="330667" y="3287304"/>
            <a:ext cx="8661182" cy="2451953"/>
          </a:xfrm>
          <a:prstGeom prst="rect">
            <a:avLst/>
          </a:prstGeom>
          <a:noFill/>
        </p:spPr>
        <p:txBody>
          <a:bodyPr wrap="square" rtlCol="0">
            <a:spAutoFit/>
          </a:bodyPr>
          <a:lstStyle/>
          <a:p>
            <a:pPr>
              <a:lnSpc>
                <a:spcPts val="2000"/>
              </a:lnSpc>
              <a:spcAft>
                <a:spcPts val="0"/>
              </a:spcAft>
            </a:pPr>
            <a:r>
              <a:rPr lang="en-US" sz="2400" b="1" dirty="0" smtClean="0"/>
              <a:t>Leverage social media</a:t>
            </a:r>
          </a:p>
          <a:p>
            <a:pPr marL="457200">
              <a:lnSpc>
                <a:spcPts val="2000"/>
              </a:lnSpc>
              <a:spcAft>
                <a:spcPts val="0"/>
              </a:spcAft>
            </a:pPr>
            <a:r>
              <a:rPr lang="en-US" b="1" dirty="0" smtClean="0">
                <a:solidFill>
                  <a:schemeClr val="bg1">
                    <a:lumMod val="50000"/>
                  </a:schemeClr>
                </a:solidFill>
              </a:rPr>
              <a:t>Twitter, Blogger, Facebook, Kudos</a:t>
            </a:r>
            <a:endParaRPr lang="en-US" b="1" dirty="0">
              <a:solidFill>
                <a:schemeClr val="bg1">
                  <a:lumMod val="50000"/>
                </a:schemeClr>
              </a:solidFill>
            </a:endParaRPr>
          </a:p>
          <a:p>
            <a:pPr>
              <a:lnSpc>
                <a:spcPts val="2000"/>
              </a:lnSpc>
              <a:spcAft>
                <a:spcPts val="0"/>
              </a:spcAft>
            </a:pPr>
            <a:endParaRPr lang="en-US" sz="2000" b="1" dirty="0"/>
          </a:p>
          <a:p>
            <a:pPr>
              <a:lnSpc>
                <a:spcPts val="2000"/>
              </a:lnSpc>
              <a:spcAft>
                <a:spcPts val="0"/>
              </a:spcAft>
            </a:pPr>
            <a:r>
              <a:rPr lang="en-US" sz="2400" b="1" dirty="0"/>
              <a:t>Keep </a:t>
            </a:r>
            <a:r>
              <a:rPr lang="en-US" sz="2400" b="1" dirty="0" smtClean="0"/>
              <a:t>up your online presence </a:t>
            </a:r>
          </a:p>
          <a:p>
            <a:pPr marL="457200">
              <a:lnSpc>
                <a:spcPts val="2000"/>
              </a:lnSpc>
              <a:spcAft>
                <a:spcPts val="0"/>
              </a:spcAft>
            </a:pPr>
            <a:r>
              <a:rPr lang="en-US" b="1" dirty="0" smtClean="0">
                <a:solidFill>
                  <a:schemeClr val="bg1">
                    <a:lumMod val="50000"/>
                  </a:schemeClr>
                </a:solidFill>
              </a:rPr>
              <a:t>Scopus, </a:t>
            </a:r>
            <a:r>
              <a:rPr lang="en-US" b="1" dirty="0">
                <a:solidFill>
                  <a:schemeClr val="bg1">
                    <a:lumMod val="50000"/>
                  </a:schemeClr>
                </a:solidFill>
              </a:rPr>
              <a:t>Researcher </a:t>
            </a:r>
            <a:r>
              <a:rPr lang="en-US" b="1" dirty="0" smtClean="0">
                <a:solidFill>
                  <a:schemeClr val="bg1">
                    <a:lumMod val="50000"/>
                  </a:schemeClr>
                </a:solidFill>
              </a:rPr>
              <a:t>ID, </a:t>
            </a:r>
            <a:r>
              <a:rPr lang="en-US" b="1" dirty="0" err="1" smtClean="0">
                <a:solidFill>
                  <a:schemeClr val="bg1">
                    <a:lumMod val="50000"/>
                  </a:schemeClr>
                </a:solidFill>
              </a:rPr>
              <a:t>ORCiD</a:t>
            </a:r>
            <a:r>
              <a:rPr lang="en-US" b="1" dirty="0" smtClean="0">
                <a:solidFill>
                  <a:schemeClr val="bg1">
                    <a:lumMod val="50000"/>
                  </a:schemeClr>
                </a:solidFill>
              </a:rPr>
              <a:t>, Google </a:t>
            </a:r>
            <a:r>
              <a:rPr lang="en-US" b="1" dirty="0">
                <a:solidFill>
                  <a:schemeClr val="bg1">
                    <a:lumMod val="50000"/>
                  </a:schemeClr>
                </a:solidFill>
              </a:rPr>
              <a:t>Scholar, </a:t>
            </a:r>
            <a:r>
              <a:rPr lang="en-US" b="1" dirty="0" err="1" smtClean="0">
                <a:solidFill>
                  <a:schemeClr val="bg1">
                    <a:lumMod val="50000"/>
                  </a:schemeClr>
                </a:solidFill>
              </a:rPr>
              <a:t>ResearchGate</a:t>
            </a:r>
            <a:endParaRPr lang="en-US" b="1" dirty="0">
              <a:solidFill>
                <a:schemeClr val="bg1">
                  <a:lumMod val="50000"/>
                </a:schemeClr>
              </a:solidFill>
            </a:endParaRPr>
          </a:p>
          <a:p>
            <a:pPr>
              <a:lnSpc>
                <a:spcPts val="2000"/>
              </a:lnSpc>
              <a:spcAft>
                <a:spcPts val="0"/>
              </a:spcAft>
            </a:pPr>
            <a:endParaRPr lang="en-US" b="1" dirty="0"/>
          </a:p>
          <a:p>
            <a:pPr>
              <a:lnSpc>
                <a:spcPts val="2000"/>
              </a:lnSpc>
              <a:spcAft>
                <a:spcPts val="0"/>
              </a:spcAft>
            </a:pPr>
            <a:r>
              <a:rPr lang="en-US" sz="2400" b="1" dirty="0"/>
              <a:t>Register for an </a:t>
            </a:r>
            <a:r>
              <a:rPr lang="en-US" sz="2400" b="1" dirty="0" err="1" smtClean="0"/>
              <a:t>ORCiD</a:t>
            </a:r>
            <a:r>
              <a:rPr lang="en-US" sz="2400" b="1" dirty="0" smtClean="0"/>
              <a:t> </a:t>
            </a:r>
            <a:r>
              <a:rPr lang="en-US" sz="2400" b="1" dirty="0"/>
              <a:t>identifier to better track your scholarly outputs</a:t>
            </a:r>
          </a:p>
          <a:p>
            <a:endParaRPr lang="en-US" sz="2000" dirty="0"/>
          </a:p>
        </p:txBody>
      </p:sp>
    </p:spTree>
    <p:extLst>
      <p:ext uri="{BB962C8B-B14F-4D97-AF65-F5344CB8AC3E}">
        <p14:creationId xmlns:p14="http://schemas.microsoft.com/office/powerpoint/2010/main" val="38492847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7827" y="-17395"/>
            <a:ext cx="9136173" cy="3183082"/>
            <a:chOff x="-76203" y="-9082"/>
            <a:chExt cx="9136173" cy="3183082"/>
          </a:xfrm>
        </p:grpSpPr>
        <p:sp>
          <p:nvSpPr>
            <p:cNvPr id="13" name="Rectangle 12"/>
            <p:cNvSpPr/>
            <p:nvPr/>
          </p:nvSpPr>
          <p:spPr>
            <a:xfrm>
              <a:off x="-76203" y="1212"/>
              <a:ext cx="8050881" cy="1271959"/>
            </a:xfrm>
            <a:prstGeom prst="rect">
              <a:avLst/>
            </a:prstGeom>
            <a:solidFill>
              <a:srgbClr val="520063"/>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schemeClr val="bg1"/>
                </a:solidFill>
              </a:endParaRPr>
            </a:p>
          </p:txBody>
        </p:sp>
        <p:grpSp>
          <p:nvGrpSpPr>
            <p:cNvPr id="14" name="Group 13"/>
            <p:cNvGrpSpPr/>
            <p:nvPr/>
          </p:nvGrpSpPr>
          <p:grpSpPr>
            <a:xfrm>
              <a:off x="6374446" y="-9082"/>
              <a:ext cx="2685524" cy="3183082"/>
              <a:chOff x="6374446" y="7544"/>
              <a:chExt cx="2685524" cy="3183082"/>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446" y="641142"/>
                <a:ext cx="1495452" cy="1283650"/>
              </a:xfrm>
              <a:prstGeom prst="hexagon">
                <a:avLst/>
              </a:prstGeom>
              <a:ln w="19050">
                <a:solidFill>
                  <a:srgbClr val="520063"/>
                </a:solidFill>
              </a:ln>
            </p:spPr>
          </p:pic>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l="2000" r="16666"/>
              <a:stretch/>
            </p:blipFill>
            <p:spPr>
              <a:xfrm>
                <a:off x="6379200" y="1940128"/>
                <a:ext cx="1490698" cy="1250498"/>
              </a:xfrm>
              <a:prstGeom prst="hexagon">
                <a:avLst/>
              </a:prstGeom>
              <a:ln w="12700">
                <a:solidFill>
                  <a:srgbClr val="520063"/>
                </a:solidFill>
              </a:ln>
            </p:spPr>
          </p:pic>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l="10212" r="10296"/>
              <a:stretch/>
            </p:blipFill>
            <p:spPr>
              <a:xfrm>
                <a:off x="7533077" y="7544"/>
                <a:ext cx="1512604" cy="1267196"/>
              </a:xfrm>
              <a:prstGeom prst="hexagon">
                <a:avLst/>
              </a:prstGeom>
              <a:ln w="12700">
                <a:solidFill>
                  <a:srgbClr val="520063"/>
                </a:solidFill>
              </a:ln>
            </p:spPr>
          </p:pic>
          <p:pic>
            <p:nvPicPr>
              <p:cNvPr id="18" name="Picture 4" descr="http://smallbusiness.chron.com/DM-Resize/photos.demandstudios.com/getty/article/81/128/87512962.jpg?w=650&amp;h=406&amp;keep_ratio=1&amp;webp=1"/>
              <p:cNvPicPr>
                <a:picLocks noChangeAspect="1" noChangeArrowheads="1"/>
              </p:cNvPicPr>
              <p:nvPr/>
            </p:nvPicPr>
            <p:blipFill rotWithShape="1">
              <a:blip r:embed="rId5">
                <a:extLst>
                  <a:ext uri="{28A0092B-C50C-407E-A947-70E740481C1C}">
                    <a14:useLocalDpi xmlns:a14="http://schemas.microsoft.com/office/drawing/2010/main" val="0"/>
                  </a:ext>
                </a:extLst>
              </a:blip>
              <a:srcRect l="1822" t="2955" b="37931"/>
              <a:stretch/>
            </p:blipFill>
            <p:spPr bwMode="auto">
              <a:xfrm>
                <a:off x="7537107" y="1288748"/>
                <a:ext cx="1522863" cy="1272087"/>
              </a:xfrm>
              <a:prstGeom prst="hexagon">
                <a:avLst/>
              </a:prstGeom>
              <a:noFill/>
              <a:ln w="12700">
                <a:solidFill>
                  <a:srgbClr val="520063"/>
                </a:solidFill>
              </a:ln>
              <a:extLst>
                <a:ext uri="{909E8E84-426E-40dd-AFC4-6F175D3DCCD1}">
                  <a14:hiddenFill xmlns:a14="http://schemas.microsoft.com/office/drawing/2010/main" xmlns="">
                    <a:solidFill>
                      <a:srgbClr val="FFFFFF"/>
                    </a:solidFill>
                  </a14:hiddenFill>
                </a:ext>
              </a:extLst>
            </p:spPr>
          </p:pic>
        </p:grpSp>
      </p:grpSp>
      <p:sp>
        <p:nvSpPr>
          <p:cNvPr id="2" name="Title 1"/>
          <p:cNvSpPr>
            <a:spLocks noGrp="1"/>
          </p:cNvSpPr>
          <p:nvPr>
            <p:ph type="title"/>
          </p:nvPr>
        </p:nvSpPr>
        <p:spPr>
          <a:xfrm>
            <a:off x="423462" y="477616"/>
            <a:ext cx="8229600" cy="677108"/>
          </a:xfrm>
        </p:spPr>
        <p:txBody>
          <a:bodyPr/>
          <a:lstStyle/>
          <a:p>
            <a:r>
              <a:rPr lang="en-US" sz="4400" b="0" dirty="0" smtClean="0">
                <a:solidFill>
                  <a:schemeClr val="bg1"/>
                </a:solidFill>
              </a:rPr>
              <a:t>Thank you</a:t>
            </a:r>
            <a:endParaRPr lang="en-US" sz="4400" b="0" dirty="0">
              <a:solidFill>
                <a:schemeClr val="bg1"/>
              </a:solidFill>
            </a:endParaRPr>
          </a:p>
        </p:txBody>
      </p:sp>
      <p:sp>
        <p:nvSpPr>
          <p:cNvPr id="3" name="Content Placeholder 2"/>
          <p:cNvSpPr>
            <a:spLocks noGrp="1"/>
          </p:cNvSpPr>
          <p:nvPr>
            <p:ph sz="half" idx="1"/>
          </p:nvPr>
        </p:nvSpPr>
        <p:spPr>
          <a:xfrm>
            <a:off x="423462" y="1917216"/>
            <a:ext cx="8229600" cy="3553505"/>
          </a:xfrm>
        </p:spPr>
        <p:txBody>
          <a:bodyPr/>
          <a:lstStyle/>
          <a:p>
            <a:r>
              <a:rPr lang="en-US" dirty="0" smtClean="0">
                <a:solidFill>
                  <a:schemeClr val="tx1"/>
                </a:solidFill>
              </a:rPr>
              <a:t>Questions?</a:t>
            </a:r>
          </a:p>
          <a:p>
            <a:pPr marL="460375">
              <a:lnSpc>
                <a:spcPct val="100000"/>
              </a:lnSpc>
              <a:spcAft>
                <a:spcPts val="0"/>
              </a:spcAft>
            </a:pPr>
            <a:r>
              <a:rPr lang="en-US" sz="1800" dirty="0" smtClean="0">
                <a:solidFill>
                  <a:srgbClr val="545454"/>
                </a:solidFill>
                <a:latin typeface="Arial" panose="020B0604020202020204" pitchFamily="34" charset="0"/>
                <a:cs typeface="Arial" panose="020B0604020202020204" pitchFamily="34" charset="0"/>
              </a:rPr>
              <a:t>Pamela </a:t>
            </a:r>
            <a:r>
              <a:rPr lang="en-US" sz="1800" dirty="0">
                <a:solidFill>
                  <a:srgbClr val="545454"/>
                </a:solidFill>
                <a:latin typeface="Arial" panose="020B0604020202020204" pitchFamily="34" charset="0"/>
                <a:cs typeface="Arial" panose="020B0604020202020204" pitchFamily="34" charset="0"/>
              </a:rPr>
              <a:t>Shaw</a:t>
            </a:r>
            <a:r>
              <a:rPr lang="en-US" sz="1800" dirty="0" smtClean="0">
                <a:solidFill>
                  <a:srgbClr val="545454"/>
                </a:solidFill>
                <a:latin typeface="Arial" panose="020B0604020202020204" pitchFamily="34" charset="0"/>
                <a:cs typeface="Arial" panose="020B0604020202020204" pitchFamily="34" charset="0"/>
              </a:rPr>
              <a:t>, </a:t>
            </a:r>
            <a:r>
              <a:rPr lang="en-US" altLang="en-US" sz="1800" dirty="0" smtClean="0">
                <a:solidFill>
                  <a:srgbClr val="545454"/>
                </a:solidFill>
                <a:latin typeface="Arial" panose="020B0604020202020204" pitchFamily="34" charset="0"/>
                <a:cs typeface="Arial" panose="020B0604020202020204" pitchFamily="34" charset="0"/>
              </a:rPr>
              <a:t>Biosciences </a:t>
            </a:r>
            <a:r>
              <a:rPr lang="en-US" altLang="en-US" sz="1800" dirty="0">
                <a:solidFill>
                  <a:srgbClr val="545454"/>
                </a:solidFill>
                <a:latin typeface="Arial" panose="020B0604020202020204" pitchFamily="34" charset="0"/>
                <a:cs typeface="Arial" panose="020B0604020202020204" pitchFamily="34" charset="0"/>
              </a:rPr>
              <a:t>and Bioinformatics Librarian</a:t>
            </a:r>
          </a:p>
          <a:p>
            <a:pPr marL="460375">
              <a:lnSpc>
                <a:spcPct val="100000"/>
              </a:lnSpc>
              <a:spcAft>
                <a:spcPts val="0"/>
              </a:spcAft>
            </a:pPr>
            <a:r>
              <a:rPr lang="en-US" altLang="en-US" sz="1800" dirty="0">
                <a:solidFill>
                  <a:srgbClr val="545454"/>
                </a:solidFill>
                <a:latin typeface="Arial" panose="020B0604020202020204" pitchFamily="34" charset="0"/>
                <a:cs typeface="Arial" panose="020B0604020202020204" pitchFamily="34" charset="0"/>
                <a:hlinkClick r:id="rId6"/>
              </a:rPr>
              <a:t>p-shaw2@northwestern.edu</a:t>
            </a:r>
            <a:endParaRPr lang="en-US" altLang="en-US" sz="1800" dirty="0">
              <a:solidFill>
                <a:srgbClr val="545454"/>
              </a:solidFill>
              <a:latin typeface="Arial" panose="020B0604020202020204" pitchFamily="34" charset="0"/>
              <a:cs typeface="Arial" panose="020B0604020202020204" pitchFamily="34" charset="0"/>
            </a:endParaRPr>
          </a:p>
          <a:p>
            <a:pPr marL="460375">
              <a:lnSpc>
                <a:spcPct val="100000"/>
              </a:lnSpc>
              <a:spcAft>
                <a:spcPts val="0"/>
              </a:spcAft>
            </a:pPr>
            <a:r>
              <a:rPr lang="en-US" sz="1800" dirty="0" smtClean="0">
                <a:solidFill>
                  <a:srgbClr val="545454"/>
                </a:solidFill>
                <a:latin typeface="Arial" panose="020B0604020202020204" pitchFamily="34" charset="0"/>
                <a:cs typeface="Arial" panose="020B0604020202020204" pitchFamily="34" charset="0"/>
              </a:rPr>
              <a:t>312-503-8689</a:t>
            </a:r>
          </a:p>
          <a:p>
            <a:pPr marL="460375">
              <a:lnSpc>
                <a:spcPct val="100000"/>
              </a:lnSpc>
              <a:spcAft>
                <a:spcPts val="0"/>
              </a:spcAft>
            </a:pPr>
            <a:endParaRPr lang="en-US" altLang="en-US" sz="1800" dirty="0" smtClean="0">
              <a:solidFill>
                <a:srgbClr val="545454"/>
              </a:solidFill>
              <a:latin typeface="Arial" panose="020B0604020202020204" pitchFamily="34" charset="0"/>
              <a:cs typeface="Arial" panose="020B0604020202020204" pitchFamily="34" charset="0"/>
            </a:endParaRPr>
          </a:p>
          <a:p>
            <a:pPr marL="460375">
              <a:lnSpc>
                <a:spcPct val="100000"/>
              </a:lnSpc>
              <a:spcAft>
                <a:spcPts val="0"/>
              </a:spcAft>
            </a:pPr>
            <a:endParaRPr lang="en-US" altLang="en-US" sz="1800" dirty="0">
              <a:solidFill>
                <a:srgbClr val="545454"/>
              </a:solidFill>
              <a:latin typeface="Arial" panose="020B0604020202020204" pitchFamily="34" charset="0"/>
              <a:cs typeface="Arial" panose="020B0604020202020204" pitchFamily="34" charset="0"/>
            </a:endParaRPr>
          </a:p>
          <a:p>
            <a:pPr marL="460375">
              <a:lnSpc>
                <a:spcPct val="100000"/>
              </a:lnSpc>
              <a:spcAft>
                <a:spcPts val="0"/>
              </a:spcAft>
            </a:pPr>
            <a:r>
              <a:rPr lang="en-US" sz="1800" dirty="0">
                <a:solidFill>
                  <a:srgbClr val="545454"/>
                </a:solidFill>
                <a:latin typeface="Arial" panose="020B0604020202020204" pitchFamily="34" charset="0"/>
                <a:cs typeface="Arial" panose="020B0604020202020204" pitchFamily="34" charset="0"/>
              </a:rPr>
              <a:t>Karen </a:t>
            </a:r>
            <a:r>
              <a:rPr lang="en-US" sz="1800" dirty="0" err="1">
                <a:solidFill>
                  <a:srgbClr val="545454"/>
                </a:solidFill>
                <a:latin typeface="Arial" panose="020B0604020202020204" pitchFamily="34" charset="0"/>
                <a:cs typeface="Arial" panose="020B0604020202020204" pitchFamily="34" charset="0"/>
              </a:rPr>
              <a:t>Gutzman</a:t>
            </a:r>
            <a:r>
              <a:rPr lang="en-US" sz="1800" dirty="0">
                <a:solidFill>
                  <a:srgbClr val="545454"/>
                </a:solidFill>
                <a:latin typeface="Arial" panose="020B0604020202020204" pitchFamily="34" charset="0"/>
                <a:cs typeface="Arial" panose="020B0604020202020204" pitchFamily="34" charset="0"/>
              </a:rPr>
              <a:t>, Impact and Evaluation Librarian</a:t>
            </a:r>
          </a:p>
          <a:p>
            <a:pPr marL="460375">
              <a:lnSpc>
                <a:spcPct val="100000"/>
              </a:lnSpc>
              <a:spcAft>
                <a:spcPts val="0"/>
              </a:spcAft>
            </a:pPr>
            <a:r>
              <a:rPr lang="en-US" sz="1800" dirty="0">
                <a:solidFill>
                  <a:srgbClr val="545454"/>
                </a:solidFill>
                <a:latin typeface="Arial" panose="020B0604020202020204" pitchFamily="34" charset="0"/>
                <a:cs typeface="Arial" panose="020B0604020202020204" pitchFamily="34" charset="0"/>
                <a:hlinkClick r:id="rId7"/>
              </a:rPr>
              <a:t>Karen.gutzman@northwestern.edu</a:t>
            </a:r>
            <a:endParaRPr lang="en-US" sz="1800" dirty="0">
              <a:solidFill>
                <a:srgbClr val="545454"/>
              </a:solidFill>
              <a:latin typeface="Arial" panose="020B0604020202020204" pitchFamily="34" charset="0"/>
              <a:cs typeface="Arial" panose="020B0604020202020204" pitchFamily="34" charset="0"/>
            </a:endParaRPr>
          </a:p>
          <a:p>
            <a:pPr marL="460375">
              <a:lnSpc>
                <a:spcPct val="100000"/>
              </a:lnSpc>
              <a:spcAft>
                <a:spcPts val="0"/>
              </a:spcAft>
            </a:pPr>
            <a:r>
              <a:rPr lang="en-US" sz="1800" dirty="0">
                <a:solidFill>
                  <a:srgbClr val="545454"/>
                </a:solidFill>
                <a:latin typeface="Arial" panose="020B0604020202020204" pitchFamily="34" charset="0"/>
                <a:cs typeface="Arial" panose="020B0604020202020204" pitchFamily="34" charset="0"/>
              </a:rPr>
              <a:t>312-503-8121</a:t>
            </a:r>
          </a:p>
          <a:p>
            <a:pPr marL="460375">
              <a:lnSpc>
                <a:spcPct val="100000"/>
              </a:lnSpc>
              <a:spcAft>
                <a:spcPts val="0"/>
              </a:spcAft>
            </a:pPr>
            <a:endParaRPr lang="en-US" altLang="en-US" sz="1800" dirty="0">
              <a:solidFill>
                <a:srgbClr val="545454"/>
              </a:solidFill>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1"/>
          </p:nvPr>
        </p:nvSpPr>
        <p:spPr/>
        <p:txBody>
          <a:bodyPr/>
          <a:lstStyle/>
          <a:p>
            <a:fld id="{0CF93AF1-7319-4649-AE26-EB9F8B93326A}" type="slidenum">
              <a:rPr lang="en-US" altLang="en-US" smtClean="0"/>
              <a:pPr/>
              <a:t>36</a:t>
            </a:fld>
            <a:endParaRPr lang="en-US" altLang="en-US"/>
          </a:p>
        </p:txBody>
      </p:sp>
      <p:pic>
        <p:nvPicPr>
          <p:cNvPr id="2050" name="Picture 2" descr="Pamela Shaw"/>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87982" y="3039225"/>
            <a:ext cx="914400" cy="914400"/>
          </a:xfrm>
          <a:prstGeom prst="hexagon">
            <a:avLst/>
          </a:prstGeom>
          <a:noFill/>
          <a:ln w="12700">
            <a:solidFill>
              <a:schemeClr val="tx1"/>
            </a:solidFill>
          </a:ln>
          <a:extLst>
            <a:ext uri="{909E8E84-426E-40dd-AFC4-6F175D3DCCD1}">
              <a14:hiddenFill xmlns:a14="http://schemas.microsoft.com/office/drawing/2010/main" xmlns="">
                <a:solidFill>
                  <a:srgbClr val="FFFFFF"/>
                </a:solidFill>
              </a14:hiddenFill>
            </a:ext>
          </a:extLst>
        </p:spPr>
      </p:pic>
      <p:pic>
        <p:nvPicPr>
          <p:cNvPr id="2052" name="Picture 4" descr="Karen Gutzma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87982" y="4539632"/>
            <a:ext cx="944217" cy="954947"/>
          </a:xfrm>
          <a:prstGeom prst="hexagon">
            <a:avLst/>
          </a:prstGeom>
          <a:noFill/>
          <a:ln w="12700">
            <a:solidFill>
              <a:schemeClr val="tx1"/>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8017291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2054</TotalTime>
  <Words>1926</Words>
  <Application>Microsoft Office PowerPoint</Application>
  <PresentationFormat>On-screen Show (4:3)</PresentationFormat>
  <Paragraphs>254</Paragraphs>
  <Slides>36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Arial Narrow</vt:lpstr>
      <vt:lpstr>Calibri</vt:lpstr>
      <vt:lpstr>Lucida Grande</vt:lpstr>
      <vt:lpstr>Office Theme</vt:lpstr>
      <vt:lpstr>The New NIH Biosketch</vt:lpstr>
      <vt:lpstr>FAQs from researchers </vt:lpstr>
      <vt:lpstr>Why the change?</vt:lpstr>
      <vt:lpstr>FAQs from researchers </vt:lpstr>
      <vt:lpstr>What is different?</vt:lpstr>
      <vt:lpstr>What is different?</vt:lpstr>
      <vt:lpstr>What is different?</vt:lpstr>
      <vt:lpstr>FAQs from researchers </vt:lpstr>
      <vt:lpstr>Link to published works</vt:lpstr>
      <vt:lpstr>FAQs from researchers </vt:lpstr>
      <vt:lpstr>Starting a biosketch</vt:lpstr>
      <vt:lpstr>FAQs from researchers </vt:lpstr>
      <vt:lpstr>FAQs from researchers </vt:lpstr>
      <vt:lpstr>Create a sketch from ORCiD</vt:lpstr>
      <vt:lpstr>PowerPoint Presentation</vt:lpstr>
      <vt:lpstr>FAQs from researchers </vt:lpstr>
      <vt:lpstr>New researcher advice</vt:lpstr>
      <vt:lpstr>FAQs from researchers </vt:lpstr>
      <vt:lpstr>PowerPoint Presentation</vt:lpstr>
      <vt:lpstr>General observations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Feinberg School of Medicine</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Feinberg School of Medicine - MASTER - color</dc:title>
  <dc:creator>Feinberg School of Medicine</dc:creator>
  <cp:lastModifiedBy>Karen E Gutzman</cp:lastModifiedBy>
  <cp:revision>181</cp:revision>
  <dcterms:created xsi:type="dcterms:W3CDTF">2010-02-05T18:18:35Z</dcterms:created>
  <dcterms:modified xsi:type="dcterms:W3CDTF">2015-10-13T17:31:39Z</dcterms:modified>
</cp:coreProperties>
</file>