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8" r:id="rId2"/>
    <p:sldMasterId id="2147483761" r:id="rId3"/>
  </p:sldMasterIdLst>
  <p:notesMasterIdLst>
    <p:notesMasterId r:id="rId44"/>
  </p:notesMasterIdLst>
  <p:handoutMasterIdLst>
    <p:handoutMasterId r:id="rId45"/>
  </p:handoutMasterIdLst>
  <p:sldIdLst>
    <p:sldId id="366" r:id="rId4"/>
    <p:sldId id="380" r:id="rId5"/>
    <p:sldId id="268" r:id="rId6"/>
    <p:sldId id="417" r:id="rId7"/>
    <p:sldId id="388" r:id="rId8"/>
    <p:sldId id="420" r:id="rId9"/>
    <p:sldId id="387" r:id="rId10"/>
    <p:sldId id="389" r:id="rId11"/>
    <p:sldId id="390" r:id="rId12"/>
    <p:sldId id="426" r:id="rId13"/>
    <p:sldId id="434" r:id="rId14"/>
    <p:sldId id="432" r:id="rId15"/>
    <p:sldId id="392" r:id="rId16"/>
    <p:sldId id="435" r:id="rId17"/>
    <p:sldId id="430" r:id="rId18"/>
    <p:sldId id="436" r:id="rId19"/>
    <p:sldId id="394" r:id="rId20"/>
    <p:sldId id="395" r:id="rId21"/>
    <p:sldId id="398" r:id="rId22"/>
    <p:sldId id="397" r:id="rId23"/>
    <p:sldId id="396" r:id="rId24"/>
    <p:sldId id="399" r:id="rId25"/>
    <p:sldId id="401" r:id="rId26"/>
    <p:sldId id="400" r:id="rId27"/>
    <p:sldId id="405" r:id="rId28"/>
    <p:sldId id="403" r:id="rId29"/>
    <p:sldId id="402" r:id="rId30"/>
    <p:sldId id="422" r:id="rId31"/>
    <p:sldId id="428" r:id="rId32"/>
    <p:sldId id="425" r:id="rId33"/>
    <p:sldId id="404" r:id="rId34"/>
    <p:sldId id="409" r:id="rId35"/>
    <p:sldId id="410" r:id="rId36"/>
    <p:sldId id="411" r:id="rId37"/>
    <p:sldId id="412" r:id="rId38"/>
    <p:sldId id="414" r:id="rId39"/>
    <p:sldId id="415" r:id="rId40"/>
    <p:sldId id="416" r:id="rId41"/>
    <p:sldId id="437" r:id="rId42"/>
    <p:sldId id="376" r:id="rId4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8" userDrawn="1">
          <p15:clr>
            <a:srgbClr val="A4A3A4"/>
          </p15:clr>
        </p15:guide>
        <p15:guide id="2" orient="horz" pos="3888" userDrawn="1">
          <p15:clr>
            <a:srgbClr val="A4A3A4"/>
          </p15:clr>
        </p15:guide>
        <p15:guide id="3" orient="horz" pos="223" userDrawn="1">
          <p15:clr>
            <a:srgbClr val="A4A3A4"/>
          </p15:clr>
        </p15:guide>
        <p15:guide id="4" orient="horz" pos="4032" userDrawn="1">
          <p15:clr>
            <a:srgbClr val="A4A3A4"/>
          </p15:clr>
        </p15:guide>
        <p15:guide id="5" orient="horz" pos="488" userDrawn="1">
          <p15:clr>
            <a:srgbClr val="A4A3A4"/>
          </p15:clr>
        </p15:guide>
        <p15:guide id="6" orient="horz" pos="96" userDrawn="1">
          <p15:clr>
            <a:srgbClr val="A4A3A4"/>
          </p15:clr>
        </p15:guide>
        <p15:guide id="7" orient="horz" pos="3600" userDrawn="1">
          <p15:clr>
            <a:srgbClr val="A4A3A4"/>
          </p15:clr>
        </p15:guide>
        <p15:guide id="8" orient="horz" pos="4203" userDrawn="1">
          <p15:clr>
            <a:srgbClr val="A4A3A4"/>
          </p15:clr>
        </p15:guide>
        <p15:guide id="9" orient="horz" pos="1248" userDrawn="1">
          <p15:clr>
            <a:srgbClr val="A4A3A4"/>
          </p15:clr>
        </p15:guide>
        <p15:guide id="10" pos="2880" userDrawn="1">
          <p15:clr>
            <a:srgbClr val="A4A3A4"/>
          </p15:clr>
        </p15:guide>
        <p15:guide id="11" pos="432" userDrawn="1">
          <p15:clr>
            <a:srgbClr val="A4A3A4"/>
          </p15:clr>
        </p15:guide>
        <p15:guide id="12" pos="54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468B"/>
    <a:srgbClr val="9586BE"/>
    <a:srgbClr val="B0A2B1"/>
    <a:srgbClr val="FFFFFF"/>
    <a:srgbClr val="CCCCCC"/>
    <a:srgbClr val="9C9C9C"/>
    <a:srgbClr val="6B6B6B"/>
    <a:srgbClr val="6B7DFF"/>
    <a:srgbClr val="C4C2FF"/>
    <a:srgbClr val="C4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51" autoAdjust="0"/>
    <p:restoredTop sz="80493" autoAdjust="0"/>
  </p:normalViewPr>
  <p:slideViewPr>
    <p:cSldViewPr showGuides="1">
      <p:cViewPr varScale="1">
        <p:scale>
          <a:sx n="96" d="100"/>
          <a:sy n="96" d="100"/>
        </p:scale>
        <p:origin x="1134" y="72"/>
      </p:cViewPr>
      <p:guideLst>
        <p:guide orient="horz" pos="2688"/>
        <p:guide orient="horz" pos="3888"/>
        <p:guide orient="horz" pos="223"/>
        <p:guide orient="horz" pos="4032"/>
        <p:guide orient="horz" pos="488"/>
        <p:guide orient="horz" pos="96"/>
        <p:guide orient="horz" pos="3600"/>
        <p:guide orient="horz" pos="4203"/>
        <p:guide orient="horz" pos="1248"/>
        <p:guide pos="2880"/>
        <p:guide pos="432"/>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2" d="100"/>
        <a:sy n="8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1BD6D0B3-A8AC-1F4F-9659-78B6C33AA49D}" type="datetimeFigureOut">
              <a:rPr lang="en-US" smtClean="0"/>
              <a:pPr/>
              <a:t>7/14/2022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45E2E28A-62F3-AA44-99B8-647DE55633C7}" type="slidenum">
              <a:rPr lang="en-US" smtClean="0"/>
              <a:pPr/>
              <a:t>‹#›</a:t>
            </a:fld>
            <a:endParaRPr lang="en-US"/>
          </a:p>
        </p:txBody>
      </p:sp>
    </p:spTree>
    <p:extLst>
      <p:ext uri="{BB962C8B-B14F-4D97-AF65-F5344CB8AC3E}">
        <p14:creationId xmlns:p14="http://schemas.microsoft.com/office/powerpoint/2010/main" val="811067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6FCCE9C-97C6-4127-8839-CAB1314A3683}" type="datetimeFigureOut">
              <a:rPr lang="en-US" smtClean="0"/>
              <a:pPr/>
              <a:t>7/14/2022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F3C882C-6931-48D7-9B18-809CA6FAEAE8}" type="slidenum">
              <a:rPr lang="en-US" smtClean="0"/>
              <a:pPr/>
              <a:t>‹#›</a:t>
            </a:fld>
            <a:endParaRPr lang="en-US"/>
          </a:p>
        </p:txBody>
      </p:sp>
    </p:spTree>
    <p:extLst>
      <p:ext uri="{BB962C8B-B14F-4D97-AF65-F5344CB8AC3E}">
        <p14:creationId xmlns:p14="http://schemas.microsoft.com/office/powerpoint/2010/main" val="2483730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orcid.org/organizations/integrators/integration-chart"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baseline="0" dirty="0"/>
              <a:t>The idea of research data is deceptively simple. Within the brief OMB definition is included many types and formats of data, such as:</a:t>
            </a:r>
          </a:p>
          <a:p>
            <a:endParaRPr lang="en-US" baseline="0" dirty="0"/>
          </a:p>
          <a:p>
            <a:r>
              <a:rPr lang="en-US" dirty="0">
                <a:latin typeface="Microsoft Sans Serif" pitchFamily="34" charset="0"/>
                <a:cs typeface="Microsoft Sans Serif" pitchFamily="34" charset="0"/>
              </a:rPr>
              <a:t>“Documents (text, Word), spreadsheets</a:t>
            </a:r>
          </a:p>
          <a:p>
            <a:r>
              <a:rPr lang="en-US" dirty="0">
                <a:latin typeface="Microsoft Sans Serif" pitchFamily="34" charset="0"/>
                <a:cs typeface="Microsoft Sans Serif" pitchFamily="34" charset="0"/>
              </a:rPr>
              <a:t>Laboratory notebooks, field notebooks, diaries</a:t>
            </a:r>
          </a:p>
          <a:p>
            <a:r>
              <a:rPr lang="en-US" dirty="0">
                <a:latin typeface="Microsoft Sans Serif" pitchFamily="34" charset="0"/>
                <a:cs typeface="Microsoft Sans Serif" pitchFamily="34" charset="0"/>
              </a:rPr>
              <a:t>Questionnaires, Survey responses, transcripts, codebooks</a:t>
            </a:r>
          </a:p>
          <a:p>
            <a:r>
              <a:rPr lang="en-US" dirty="0">
                <a:latin typeface="Microsoft Sans Serif" pitchFamily="34" charset="0"/>
                <a:cs typeface="Microsoft Sans Serif" pitchFamily="34" charset="0"/>
              </a:rPr>
              <a:t>Health indicators such as blood cell counts, vital signs</a:t>
            </a:r>
          </a:p>
          <a:p>
            <a:r>
              <a:rPr lang="en-US" dirty="0">
                <a:latin typeface="Microsoft Sans Serif" pitchFamily="34" charset="0"/>
                <a:cs typeface="Microsoft Sans Serif" pitchFamily="34" charset="0"/>
              </a:rPr>
              <a:t>Audio and video recordings</a:t>
            </a:r>
          </a:p>
          <a:p>
            <a:r>
              <a:rPr lang="en-US" dirty="0">
                <a:latin typeface="Microsoft Sans Serif" pitchFamily="34" charset="0"/>
                <a:cs typeface="Microsoft Sans Serif" pitchFamily="34" charset="0"/>
              </a:rPr>
              <a:t>Images, films</a:t>
            </a:r>
          </a:p>
          <a:p>
            <a:r>
              <a:rPr lang="en-US" dirty="0">
                <a:latin typeface="Microsoft Sans Serif" pitchFamily="34" charset="0"/>
                <a:cs typeface="Microsoft Sans Serif" pitchFamily="34" charset="0"/>
              </a:rPr>
              <a:t>Protein or genetic sequences</a:t>
            </a:r>
          </a:p>
          <a:p>
            <a:r>
              <a:rPr lang="en-US" dirty="0">
                <a:latin typeface="Microsoft Sans Serif" pitchFamily="34" charset="0"/>
                <a:cs typeface="Microsoft Sans Serif" pitchFamily="34" charset="0"/>
              </a:rPr>
              <a:t>Test responses</a:t>
            </a:r>
          </a:p>
          <a:p>
            <a:r>
              <a:rPr lang="en-US" dirty="0">
                <a:latin typeface="Microsoft Sans Serif" pitchFamily="34" charset="0"/>
                <a:cs typeface="Microsoft Sans Serif" pitchFamily="34" charset="0"/>
              </a:rPr>
              <a:t>Slides, artifacts, specimens, samples</a:t>
            </a:r>
          </a:p>
          <a:p>
            <a:r>
              <a:rPr lang="en-US" dirty="0">
                <a:latin typeface="Microsoft Sans Serif" pitchFamily="34" charset="0"/>
                <a:cs typeface="Microsoft Sans Serif" pitchFamily="34" charset="0"/>
              </a:rPr>
              <a:t>Database contents (video, audio, text, images)</a:t>
            </a:r>
          </a:p>
          <a:p>
            <a:r>
              <a:rPr lang="en-US" dirty="0">
                <a:latin typeface="Microsoft Sans Serif" pitchFamily="34" charset="0"/>
                <a:cs typeface="Microsoft Sans Serif" pitchFamily="34" charset="0"/>
              </a:rPr>
              <a:t>Models, algorithms, scripts</a:t>
            </a:r>
          </a:p>
          <a:p>
            <a:r>
              <a:rPr lang="en-US" dirty="0">
                <a:latin typeface="Microsoft Sans Serif" pitchFamily="34" charset="0"/>
                <a:cs typeface="Microsoft Sans Serif" pitchFamily="34" charset="0"/>
              </a:rPr>
              <a:t>Software code, software for simulation</a:t>
            </a:r>
          </a:p>
          <a:p>
            <a:r>
              <a:rPr lang="en-US" dirty="0">
                <a:latin typeface="Microsoft Sans Serif" pitchFamily="34" charset="0"/>
                <a:cs typeface="Microsoft Sans Serif" pitchFamily="34" charset="0"/>
              </a:rPr>
              <a:t>Methodologies and workflows” </a:t>
            </a:r>
          </a:p>
          <a:p>
            <a:r>
              <a:rPr lang="en-US" dirty="0">
                <a:latin typeface="Microsoft Sans Serif" pitchFamily="34" charset="0"/>
                <a:cs typeface="Microsoft Sans Serif" pitchFamily="34" charset="0"/>
              </a:rPr>
              <a:t>(credit: http://library.uoregon.edu/datamanagement/datadefined.html).</a:t>
            </a:r>
          </a:p>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3</a:t>
            </a:fld>
            <a:endParaRPr lang="en-US"/>
          </a:p>
        </p:txBody>
      </p:sp>
    </p:spTree>
    <p:extLst>
      <p:ext uri="{BB962C8B-B14F-4D97-AF65-F5344CB8AC3E}">
        <p14:creationId xmlns:p14="http://schemas.microsoft.com/office/powerpoint/2010/main" val="590531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Standard Operating Procedure documents can be as long or short as you’d like to make them. Here is a</a:t>
            </a:r>
            <a:r>
              <a:rPr lang="en-US" baseline="0" dirty="0"/>
              <a:t> sample one-page SOP I</a:t>
            </a:r>
            <a:r>
              <a:rPr lang="en-US" dirty="0"/>
              <a:t> created to</a:t>
            </a:r>
            <a:r>
              <a:rPr lang="en-US" baseline="0" dirty="0"/>
              <a:t> document the procedures for naming files in a systematic review. It’s a good inspiration for how to approach SOP’s. Break down the big task of data management by dividing into smaller chunks of tasks, all of which can be governed by a short SOP. Write one for data entry, one for file naming, one for data storage procedures, etc.</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05B34-4EC6-4A5C-B6E9-FF87224BB3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8653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13</a:t>
            </a:fld>
            <a:endParaRPr lang="en-US"/>
          </a:p>
        </p:txBody>
      </p:sp>
    </p:spTree>
    <p:extLst>
      <p:ext uri="{BB962C8B-B14F-4D97-AF65-F5344CB8AC3E}">
        <p14:creationId xmlns:p14="http://schemas.microsoft.com/office/powerpoint/2010/main" val="1799972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baseline="0" dirty="0"/>
              <a:t>Modern operating systems can handle filenames up to 255 characters, which allows for creation of a descriptive filename (however, don’t make them overly-long!). Avoid using special characters in filenames like slashes, hash signs and question marks. And don’t rely on a nesting folder structure in lieu of a descriptive filename. Folder structures can easily be manipulated, and may not remain in their current state forever. Without a descriptive title, a file in the wrong folder is essentially “lost.”</a:t>
            </a:r>
          </a:p>
          <a:p>
            <a:endParaRPr lang="en-US" baseline="0" dirty="0"/>
          </a:p>
          <a:p>
            <a:r>
              <a:rPr lang="en-US" dirty="0"/>
              <a:t>Things to consider in a multi-part filename for research data:</a:t>
            </a:r>
          </a:p>
          <a:p>
            <a:endParaRPr lang="en-US" dirty="0"/>
          </a:p>
          <a:p>
            <a:pPr lvl="1"/>
            <a:r>
              <a:rPr lang="en-US" sz="1600" dirty="0"/>
              <a:t>Project or experiment name or acronym</a:t>
            </a:r>
          </a:p>
          <a:p>
            <a:pPr lvl="1"/>
            <a:r>
              <a:rPr lang="en-US" sz="1600" dirty="0"/>
              <a:t>Location/spatial coordinates</a:t>
            </a:r>
          </a:p>
          <a:p>
            <a:pPr lvl="1"/>
            <a:r>
              <a:rPr lang="en-US" sz="1600" dirty="0"/>
              <a:t>Researcher name/initials</a:t>
            </a:r>
          </a:p>
          <a:p>
            <a:pPr lvl="1"/>
            <a:r>
              <a:rPr lang="en-US" sz="1600" dirty="0"/>
              <a:t>Date or date range of the experiment</a:t>
            </a:r>
          </a:p>
          <a:p>
            <a:pPr lvl="1"/>
            <a:r>
              <a:rPr lang="en-US" sz="1600" dirty="0"/>
              <a:t>Type of data</a:t>
            </a:r>
          </a:p>
          <a:p>
            <a:pPr lvl="1"/>
            <a:r>
              <a:rPr lang="en-US" sz="1600" dirty="0"/>
              <a:t>Conditions</a:t>
            </a:r>
          </a:p>
          <a:p>
            <a:pPr lvl="1"/>
            <a:r>
              <a:rPr lang="en-US" sz="1600" dirty="0"/>
              <a:t>Version number of the file</a:t>
            </a:r>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a:t>
            </a:r>
            <a:r>
              <a:rPr lang="en-US" baseline="0" dirty="0"/>
              <a:t> you find you need to batch re-name files, try the following tools: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Windows bulk Rename Utility: https://www.bulkrenameutility.co.uk/Main_Intro.php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Mac: https://renamer.com/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Linux, Mac, or Windows, Free: https://www.powersurgepub.com/products/psrenamer/index.html</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3C882C-6931-48D7-9B18-809CA6FAEAE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0541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File characteristics:</a:t>
            </a:r>
          </a:p>
          <a:p>
            <a:pPr lvl="1"/>
            <a:r>
              <a:rPr lang="en-US" dirty="0"/>
              <a:t>PDF files scanned from paper surveys completed by study participants reporting the effect of everyday stress on their health (“</a:t>
            </a:r>
            <a:r>
              <a:rPr lang="en-US" dirty="0" err="1"/>
              <a:t>StrsHlth</a:t>
            </a:r>
            <a:r>
              <a:rPr lang="en-US" dirty="0"/>
              <a:t>” is the shortened study title)</a:t>
            </a:r>
          </a:p>
          <a:p>
            <a:pPr lvl="1"/>
            <a:r>
              <a:rPr lang="en-US" dirty="0"/>
              <a:t>There</a:t>
            </a:r>
            <a:r>
              <a:rPr lang="en-US" baseline="0" dirty="0"/>
              <a:t> was more than one survey instrument (we focus on Survey1 here)</a:t>
            </a:r>
            <a:endParaRPr lang="en-US" dirty="0"/>
          </a:p>
          <a:p>
            <a:pPr lvl="1"/>
            <a:r>
              <a:rPr lang="en-US" dirty="0"/>
              <a:t>Each survey was completed with a member of the research staff present (initials KGH), who administered the questions verbally (“verbal” as a condition of the data collection)</a:t>
            </a:r>
          </a:p>
          <a:p>
            <a:pPr lvl="1"/>
            <a:r>
              <a:rPr lang="en-US" dirty="0"/>
              <a:t>Each interviewe</a:t>
            </a:r>
            <a:r>
              <a:rPr lang="en-US" baseline="0" dirty="0"/>
              <a:t>e was de-identified (five-digit code numbers)</a:t>
            </a:r>
            <a:endParaRPr lang="en-US" dirty="0"/>
          </a:p>
          <a:p>
            <a:endParaRPr lang="en-US" baseline="0" dirty="0"/>
          </a:p>
          <a:p>
            <a:r>
              <a:rPr lang="en-US" baseline="0" dirty="0"/>
              <a:t>A note about automatic versioning: </a:t>
            </a:r>
            <a:r>
              <a:rPr lang="en-US" sz="1200" spc="-50" dirty="0"/>
              <a:t>Document storage services like OneDrive or Google Drive often save version information, but make sure the information travels with the files, or is embedded or documented somewhere, before transferring files away from storage services and into repositories or other storage</a:t>
            </a: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3C882C-6931-48D7-9B18-809CA6FAEAE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1038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0" indent="0">
              <a:buNone/>
            </a:pPr>
            <a:r>
              <a:rPr lang="en-US" sz="1200" b="1" dirty="0"/>
              <a:t>Best practices for folders</a:t>
            </a:r>
          </a:p>
          <a:p>
            <a:r>
              <a:rPr lang="en-US" sz="1200" dirty="0"/>
              <a:t>- Have a strategy for folder naming and use, and document it in your standard operating procedures. You can base folder organization around data type, activities, by research products, or whatever makes sense to your team</a:t>
            </a:r>
          </a:p>
          <a:p>
            <a:r>
              <a:rPr lang="en-US" sz="1200" dirty="0"/>
              <a:t>- Try to avoid having long chains of sub-folders</a:t>
            </a:r>
          </a:p>
          <a:p>
            <a:r>
              <a:rPr lang="en-US" sz="1200" dirty="0"/>
              <a:t>- Avoid duplication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3C882C-6931-48D7-9B18-809CA6FAEAE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9339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17</a:t>
            </a:fld>
            <a:endParaRPr lang="en-US"/>
          </a:p>
        </p:txBody>
      </p:sp>
    </p:spTree>
    <p:extLst>
      <p:ext uri="{BB962C8B-B14F-4D97-AF65-F5344CB8AC3E}">
        <p14:creationId xmlns:p14="http://schemas.microsoft.com/office/powerpoint/2010/main" val="2877438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18</a:t>
            </a:fld>
            <a:endParaRPr lang="en-US"/>
          </a:p>
        </p:txBody>
      </p:sp>
    </p:spTree>
    <p:extLst>
      <p:ext uri="{BB962C8B-B14F-4D97-AF65-F5344CB8AC3E}">
        <p14:creationId xmlns:p14="http://schemas.microsoft.com/office/powerpoint/2010/main" val="3211267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Metadata is part</a:t>
            </a:r>
            <a:r>
              <a:rPr lang="en-US" baseline="0" dirty="0"/>
              <a:t> of a project from the beginning of data collection, from the moment you name a data receptacle, which can be something as simple as a column in a spreadsheet. Here is</a:t>
            </a:r>
            <a:r>
              <a:rPr lang="en-US" dirty="0"/>
              <a:t> an example of research data, taken from one worksheet in an Excel file. What problems do you see with what’s recorded here?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and</a:t>
            </a:r>
            <a:r>
              <a:rPr lang="en-US" baseline="0" dirty="0"/>
              <a:t> most glaringly, there are 8 data tables in </a:t>
            </a:r>
            <a:r>
              <a:rPr lang="en-US" dirty="0"/>
              <a:t>one worksheet. Excel formulas</a:t>
            </a:r>
            <a:r>
              <a:rPr lang="en-US" baseline="0" dirty="0"/>
              <a:t> are more likely to go awry or be corrupted when there’s more than one table per sheet. Column headers aren’t used consistently. There is one instance of highlighting used in the spreadsheet, but what was that meant to convey? Is it documented? And all those zeroes – did they really all represent a zero reading, or were they stand-ins for null? Is that documented anywhere? </a:t>
            </a:r>
          </a:p>
          <a:p>
            <a:r>
              <a:rPr lang="en-US" baseline="0" dirty="0"/>
              <a:t> </a:t>
            </a: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19</a:t>
            </a:fld>
            <a:endParaRPr lang="en-US"/>
          </a:p>
        </p:txBody>
      </p:sp>
    </p:spTree>
    <p:extLst>
      <p:ext uri="{BB962C8B-B14F-4D97-AF65-F5344CB8AC3E}">
        <p14:creationId xmlns:p14="http://schemas.microsoft.com/office/powerpoint/2010/main" val="3429697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baseline="0" dirty="0"/>
              <a:t>Above is a list of best practices for working with data in spreadsheet programs. Below is an example of tidy data. In this table there is one column per variable, no reliance on formatting, and in this instance the research team decided to use “NA” to represent the null value. The headers beginning with “</a:t>
            </a:r>
            <a:r>
              <a:rPr lang="en-US" baseline="0" dirty="0" err="1"/>
              <a:t>new_sp</a:t>
            </a:r>
            <a:r>
              <a:rPr lang="en-US" baseline="0" dirty="0"/>
              <a:t>” are study variables named according to the team’s naming convention. As with a well-formatted file name, these headers’ elements are broken up by underscores, and the sequence of letters and numbers has some meaning to the team, which is ideally documented in a data dictionary. For advice on creating a data dictionary, see OSF Guide’s “How to Make a Data Dictionary” at: http://help.osf.io/m/bestpractices/l/618767-how-to-make-a-data-dictionary</a:t>
            </a:r>
          </a:p>
        </p:txBody>
      </p:sp>
      <p:sp>
        <p:nvSpPr>
          <p:cNvPr id="4" name="Slide Number Placeholder 3"/>
          <p:cNvSpPr>
            <a:spLocks noGrp="1"/>
          </p:cNvSpPr>
          <p:nvPr>
            <p:ph type="sldNum" sz="quarter" idx="10"/>
          </p:nvPr>
        </p:nvSpPr>
        <p:spPr/>
        <p:txBody>
          <a:bodyPr/>
          <a:lstStyle/>
          <a:p>
            <a:fld id="{AF3C882C-6931-48D7-9B18-809CA6FAEAE8}" type="slidenum">
              <a:rPr lang="en-US" smtClean="0"/>
              <a:pPr/>
              <a:t>20</a:t>
            </a:fld>
            <a:endParaRPr lang="en-US"/>
          </a:p>
        </p:txBody>
      </p:sp>
    </p:spTree>
    <p:extLst>
      <p:ext uri="{BB962C8B-B14F-4D97-AF65-F5344CB8AC3E}">
        <p14:creationId xmlns:p14="http://schemas.microsoft.com/office/powerpoint/2010/main" val="1559912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study is over and ready to be described for access by others, describe 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a clear, consistent way that adheres to metadata standards. </a:t>
            </a:r>
          </a:p>
          <a:p>
            <a:endParaRPr lang="en-US" dirty="0"/>
          </a:p>
          <a:p>
            <a:r>
              <a:rPr lang="en-US" dirty="0"/>
              <a:t>An institutional</a:t>
            </a:r>
            <a:r>
              <a:rPr lang="en-US" baseline="0" dirty="0"/>
              <a:t> repository is a collection of records representing research outputs, each of which is described using fields that adhere to metadata standards.</a:t>
            </a:r>
          </a:p>
          <a:p>
            <a:endParaRPr lang="en-US" baseline="0" dirty="0"/>
          </a:p>
          <a:p>
            <a:r>
              <a:rPr lang="en-US" baseline="0" dirty="0"/>
              <a:t>The metadata that is applied to your deposit of materials into a repository like </a:t>
            </a:r>
            <a:r>
              <a:rPr lang="en-US" baseline="0" dirty="0" err="1"/>
              <a:t>DigitalHub</a:t>
            </a:r>
            <a:r>
              <a:rPr lang="en-US" baseline="0" dirty="0"/>
              <a:t> is the information that allows a user to search by Title, Subject, Creator, etc. Databases don’t necessarily search on full-text, so the careful choice and application of descriptive metadata is crucial for any resource that you want to preserve and retrieve in the future.</a:t>
            </a: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21</a:t>
            </a:fld>
            <a:endParaRPr lang="en-US"/>
          </a:p>
        </p:txBody>
      </p:sp>
    </p:spTree>
    <p:extLst>
      <p:ext uri="{BB962C8B-B14F-4D97-AF65-F5344CB8AC3E}">
        <p14:creationId xmlns:p14="http://schemas.microsoft.com/office/powerpoint/2010/main" val="274175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4</a:t>
            </a:fld>
            <a:endParaRPr lang="en-US"/>
          </a:p>
        </p:txBody>
      </p:sp>
    </p:spTree>
    <p:extLst>
      <p:ext uri="{BB962C8B-B14F-4D97-AF65-F5344CB8AC3E}">
        <p14:creationId xmlns:p14="http://schemas.microsoft.com/office/powerpoint/2010/main" val="2575645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baseline="0" dirty="0"/>
              <a:t>Simply stated, metadata standards help to provide consistency and standardization when you want to describe your digital research outputs in another forum, like a repository. More standardization = greater chance of records being found and accessed by more people. By applying multiple standards to one item, you can ensure that the item will be brought up in a search in many different contexts, all on the basis of its associated metadata. Standards are simple to apply, once you know a few basic rules about the ones you’ll use most often.</a:t>
            </a:r>
          </a:p>
          <a:p>
            <a:endParaRPr lang="en-US" baseline="0" dirty="0"/>
          </a:p>
          <a:p>
            <a:pPr marL="171450" indent="-171450">
              <a:buFont typeface="Arial" panose="020B0604020202020204" pitchFamily="34" charset="0"/>
              <a:buChar char="•"/>
            </a:pPr>
            <a:r>
              <a:rPr lang="en-US" baseline="0" dirty="0"/>
              <a:t>Location: Library of Congress subject headings can be used to express locations. ISO standards can also be used.</a:t>
            </a:r>
          </a:p>
          <a:p>
            <a:pPr marL="171450" indent="-171450">
              <a:buFont typeface="Arial" panose="020B0604020202020204" pitchFamily="34" charset="0"/>
              <a:buChar char="•"/>
            </a:pPr>
            <a:r>
              <a:rPr lang="en-US" baseline="0" dirty="0"/>
              <a:t>Dates: </a:t>
            </a:r>
            <a:r>
              <a:rPr lang="en-US" sz="1200" kern="1200" dirty="0">
                <a:solidFill>
                  <a:schemeClr val="tx1"/>
                </a:solidFill>
                <a:effectLst/>
                <a:latin typeface="+mn-lt"/>
                <a:ea typeface="+mn-ea"/>
                <a:cs typeface="+mn-cs"/>
              </a:rPr>
              <a:t>The ISO standard 8601 recommends stating dates in the format YYYY-MM-DD, in order to avoid confusion between regions</a:t>
            </a:r>
            <a:r>
              <a:rPr lang="en-US" sz="1200" kern="1200" baseline="0" dirty="0">
                <a:solidFill>
                  <a:schemeClr val="tx1"/>
                </a:solidFill>
                <a:effectLst/>
                <a:latin typeface="+mn-lt"/>
                <a:ea typeface="+mn-ea"/>
                <a:cs typeface="+mn-cs"/>
              </a:rPr>
              <a:t> that express dates differently</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Keywords and controlled subject listings: Keywords are free-text, which may be the best way to describe a resource. But it’s also advisable to assign some subject terms from controlled lists, like the Medical Subject Headings or Library of Congress. These standards are widely used, so if you use tags from these standards, then your records are findable alongside those of everyone else who tagged records with the same standardized terms.</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Personal Names</a:t>
            </a:r>
            <a:endParaRPr lang="en-US" baseline="0"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22</a:t>
            </a:fld>
            <a:endParaRPr lang="en-US"/>
          </a:p>
        </p:txBody>
      </p:sp>
    </p:spTree>
    <p:extLst>
      <p:ext uri="{BB962C8B-B14F-4D97-AF65-F5344CB8AC3E}">
        <p14:creationId xmlns:p14="http://schemas.microsoft.com/office/powerpoint/2010/main" val="1552725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800" dirty="0"/>
              <a:t>ORCID is an independent organization that maintains a registry of unique identifiers, called ORCID </a:t>
            </a:r>
            <a:r>
              <a:rPr lang="en-US" sz="800" dirty="0" err="1"/>
              <a:t>iDs</a:t>
            </a:r>
            <a:r>
              <a:rPr lang="en-US" sz="800" dirty="0"/>
              <a:t>, for researchers and scholars.</a:t>
            </a:r>
          </a:p>
          <a:p>
            <a:pPr marL="172924" indent="-172924">
              <a:buFont typeface="Arial" panose="020B0604020202020204" pitchFamily="34" charset="0"/>
              <a:buChar char="•"/>
            </a:pPr>
            <a:r>
              <a:rPr lang="en-US" sz="800" dirty="0"/>
              <a:t>When you use your ORCID </a:t>
            </a:r>
            <a:r>
              <a:rPr lang="en-US" sz="800" dirty="0" err="1"/>
              <a:t>iD</a:t>
            </a:r>
            <a:r>
              <a:rPr lang="en-US" sz="800" dirty="0"/>
              <a:t> in a grant proposal, a publication submission etc., it can be easily associated with you.</a:t>
            </a:r>
          </a:p>
          <a:p>
            <a:pPr marL="172924" indent="-172924">
              <a:buFont typeface="Arial" panose="020B0604020202020204" pitchFamily="34" charset="0"/>
              <a:buChar char="•"/>
            </a:pPr>
            <a:r>
              <a:rPr lang="en-US" sz="800" dirty="0"/>
              <a:t>When you move from one employer to another, the history of your scholarly outputs persists in ORCID with no manual re-work. </a:t>
            </a:r>
          </a:p>
          <a:p>
            <a:endParaRPr lang="en-US" sz="800" dirty="0"/>
          </a:p>
          <a:p>
            <a:r>
              <a:rPr lang="en-US" sz="800" b="1" dirty="0"/>
              <a:t>Incentives:</a:t>
            </a:r>
          </a:p>
          <a:p>
            <a:pPr marL="172924" indent="-172924" fontAlgn="base">
              <a:buFont typeface="Arial" panose="020B0604020202020204" pitchFamily="34" charset="0"/>
              <a:buChar char="•"/>
            </a:pPr>
            <a:r>
              <a:rPr lang="en-US" sz="800" dirty="0"/>
              <a:t>Author disambiguation; follows you your entire career no matter where go</a:t>
            </a:r>
          </a:p>
          <a:p>
            <a:pPr marL="172924" indent="-172924" fontAlgn="base">
              <a:buFont typeface="Arial" panose="020B0604020202020204" pitchFamily="34" charset="0"/>
              <a:buChar char="•"/>
            </a:pPr>
            <a:r>
              <a:rPr lang="en-US" sz="800" dirty="0"/>
              <a:t>ORCID has the potential to significantly help tracking research outputs at university, department, and college levels.</a:t>
            </a:r>
          </a:p>
          <a:p>
            <a:pPr marL="172924" indent="-172924" fontAlgn="base">
              <a:buFont typeface="Arial" panose="020B0604020202020204" pitchFamily="34" charset="0"/>
              <a:buChar char="•"/>
            </a:pPr>
            <a:r>
              <a:rPr lang="en-US" sz="800" dirty="0"/>
              <a:t>Funders are embedding ORCID identifies in their grant submission systems. Governmental organizations, such as NIH, OSTI, and CERN are supporting this effort.</a:t>
            </a:r>
          </a:p>
          <a:p>
            <a:pPr marL="172924" indent="-172924" fontAlgn="base">
              <a:buFont typeface="Arial" panose="020B0604020202020204" pitchFamily="34" charset="0"/>
              <a:buChar char="•"/>
            </a:pPr>
            <a:r>
              <a:rPr lang="en-US" sz="800" dirty="0"/>
              <a:t>Associations are integrating into membership renewal, publishing, and meeting registration. It is supported by major professional organizations, including MLA, APA,AAAS, AGU, ACS, IEEE, AMS, and many others.</a:t>
            </a:r>
          </a:p>
          <a:p>
            <a:pPr marL="172924" indent="-172924" fontAlgn="base">
              <a:buFont typeface="Arial" panose="020B0604020202020204" pitchFamily="34" charset="0"/>
              <a:buChar char="•"/>
            </a:pPr>
            <a:r>
              <a:rPr lang="en-US" sz="800" dirty="0"/>
              <a:t>Publishers (e.g., </a:t>
            </a:r>
            <a:r>
              <a:rPr lang="en-US" sz="800" dirty="0" err="1"/>
              <a:t>PLoS</a:t>
            </a:r>
            <a:r>
              <a:rPr lang="en-US" sz="800" dirty="0"/>
              <a:t>, Springer/Nature) are integrating into manuscript submission and author/reviewer databases. A complete list can be found at: </a:t>
            </a:r>
            <a:r>
              <a:rPr lang="en-US" sz="800" b="1" u="sng" dirty="0">
                <a:hlinkClick r:id="rId3" tooltip=" (non-libraries link)"/>
              </a:rPr>
              <a:t>http://orcid.org/organizations/integrators/integration-chart .</a:t>
            </a:r>
            <a:endParaRPr lang="en-US" sz="800" dirty="0"/>
          </a:p>
          <a:p>
            <a:pPr marL="172924" indent="-172924" fontAlgn="base">
              <a:buFont typeface="Arial" panose="020B0604020202020204" pitchFamily="34" charset="0"/>
              <a:buChar char="•"/>
            </a:pPr>
            <a:r>
              <a:rPr lang="en-US" sz="800" dirty="0"/>
              <a:t>Repositories are linking with deposition, search, and updating.</a:t>
            </a:r>
          </a:p>
          <a:p>
            <a:pPr marL="172924" indent="-172924" fontAlgn="base">
              <a:buFont typeface="Arial" panose="020B0604020202020204" pitchFamily="34" charset="0"/>
              <a:buChar char="•"/>
            </a:pPr>
            <a:r>
              <a:rPr lang="en-US" sz="800" dirty="0"/>
              <a:t>ORCID supporters include all of the major science and technology publishers, including Elsevier, Wiley, Nature, Thomsen Reuters, and more.</a:t>
            </a:r>
          </a:p>
          <a:p>
            <a:endParaRPr lang="en-US" sz="8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3C882C-6931-48D7-9B18-809CA6FAEA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2974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The reason that repositories like </a:t>
            </a:r>
            <a:r>
              <a:rPr lang="en-US" dirty="0" err="1"/>
              <a:t>DigitalHub</a:t>
            </a:r>
            <a:r>
              <a:rPr lang="en-US" dirty="0"/>
              <a:t> use both keywords and controlled</a:t>
            </a:r>
            <a:r>
              <a:rPr lang="en-US" baseline="0" dirty="0"/>
              <a:t> lists of words like </a:t>
            </a:r>
            <a:r>
              <a:rPr lang="en-US" baseline="0" dirty="0" err="1"/>
              <a:t>MeSH</a:t>
            </a:r>
            <a:r>
              <a:rPr lang="en-US" baseline="0" dirty="0"/>
              <a:t> is to allow for keywords that the researchers assign themselves, words that may be unique and not easily mapped to any existing controlled vocabularies. But it’s good to include terms from controlled vocabs as well. Above are some common controlled vocabularies that Northwestern researchers may or may not be using to describe their digital products. </a:t>
            </a:r>
          </a:p>
          <a:p>
            <a:endParaRPr lang="en-US" baseline="0" dirty="0"/>
          </a:p>
          <a:p>
            <a:r>
              <a:rPr lang="en-US" baseline="0" dirty="0"/>
              <a:t>Controlled vocabularies have a similar function to the old library card catalog. The card catalog used to be the only way to find books in a library, before the catalog went online. And it was cumbersome, having the same information, the cards with some “metadata” about the books, repeated three times. First, it was organized by Author last name (and even back then, consistent spellings and use of names was important!). Then, the books were all listed again by Title. Finally, another whole series of the cards was organized by subjects/Dewey Decimal number. So if books got tagged with the exact same subject, spelled and used the same way consistently, then it was easy to find all the books on the same subject.</a:t>
            </a:r>
          </a:p>
          <a:p>
            <a:endParaRPr lang="en-US" baseline="0" dirty="0"/>
          </a:p>
          <a:p>
            <a:r>
              <a:rPr lang="en-US" baseline="0" dirty="0"/>
              <a:t>The same is true in online databases. By tagging your digital objects with standardized subject words or “controlled vocabularies,” you help ensure that a search for a subject will bring up the record you tagged with that subject, along with every other resource that was tagged with the identical, standard, and often internationally-used subject term. And that makes your resource more findable, useable and cite-able than if it were only tagged with keywords that might be unique to your research team.</a:t>
            </a:r>
          </a:p>
          <a:p>
            <a:endParaRPr lang="en-US" baseline="0" dirty="0"/>
          </a:p>
          <a:p>
            <a:r>
              <a:rPr lang="en-US" baseline="0" dirty="0"/>
              <a:t>Please reach out to the Galter Library (https://galter.northwestern.edu/) if you need any assistance in assigning controlled subject terms to your research products.</a:t>
            </a: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24</a:t>
            </a:fld>
            <a:endParaRPr lang="en-US"/>
          </a:p>
        </p:txBody>
      </p:sp>
    </p:spTree>
    <p:extLst>
      <p:ext uri="{BB962C8B-B14F-4D97-AF65-F5344CB8AC3E}">
        <p14:creationId xmlns:p14="http://schemas.microsoft.com/office/powerpoint/2010/main" val="3427191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One form of data documentation</a:t>
            </a:r>
            <a:r>
              <a:rPr lang="en-US" baseline="0" dirty="0"/>
              <a:t> that occurs at the beginning of a project, usually when submitting the grant application, is the creation of a Data Management Plan (DMP). In its simplest form, a DMP should document what types of data will be created, in what quantities, who has access to it, and how it will be preserved, accessed, and kept safe/confidential throughout the data lifecycle. For a brief outline of how to create a DMP, see OSF Guides’ </a:t>
            </a:r>
            <a:r>
              <a:rPr lang="en-US" b="1" baseline="0" dirty="0"/>
              <a:t>Creating a data management plan </a:t>
            </a:r>
            <a:r>
              <a:rPr lang="en-US" baseline="0" dirty="0"/>
              <a:t>at: http://help.osf.io/m/bestpractices/l/618674-creating-a-data-management-plan-dmp</a:t>
            </a:r>
          </a:p>
          <a:p>
            <a:endParaRPr lang="en-US" baseline="0" dirty="0"/>
          </a:p>
          <a:p>
            <a:r>
              <a:rPr lang="en-US" baseline="0" dirty="0"/>
              <a:t>In addition, NU Libraries offer an online tool to help you construct a DMP, which you can find via the URL above or through dmptool.org. By signing in as a staff member of Northwestern, you can tailor your plan to this institution, and also to individual funders’ requirements.</a:t>
            </a: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25</a:t>
            </a:fld>
            <a:endParaRPr lang="en-US"/>
          </a:p>
        </p:txBody>
      </p:sp>
    </p:spTree>
    <p:extLst>
      <p:ext uri="{BB962C8B-B14F-4D97-AF65-F5344CB8AC3E}">
        <p14:creationId xmlns:p14="http://schemas.microsoft.com/office/powerpoint/2010/main" val="3143936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baseline="0" dirty="0"/>
              <a:t>A memorandum was released in </a:t>
            </a:r>
            <a:r>
              <a:rPr lang="en-US" dirty="0"/>
              <a:t>February 2013</a:t>
            </a:r>
            <a:r>
              <a:rPr lang="en-US" baseline="0" dirty="0"/>
              <a:t> by</a:t>
            </a:r>
            <a:r>
              <a:rPr lang="en-US" dirty="0"/>
              <a:t> the White House’s Office of Science and Technology Policy (OSTP) directing federal</a:t>
            </a:r>
            <a:r>
              <a:rPr lang="en-US" baseline="0" dirty="0"/>
              <a:t> research funding agencies to make </a:t>
            </a:r>
            <a:r>
              <a:rPr lang="en-US" b="1" baseline="0" dirty="0"/>
              <a:t>publications</a:t>
            </a:r>
            <a:r>
              <a:rPr lang="en-US" baseline="0" dirty="0"/>
              <a:t> resulting from federal funds publicly available within one year of publication. Each agency’s requirement for open access to articles published through federally-funded projects is slightly different. To check NIH’s and other agencies’ publication-sharing requirements, see SPARC’s federal funder public access requirements look-up tool at: datasharing.sparcopen.org</a:t>
            </a: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26</a:t>
            </a:fld>
            <a:endParaRPr lang="en-US"/>
          </a:p>
        </p:txBody>
      </p:sp>
    </p:spTree>
    <p:extLst>
      <p:ext uri="{BB962C8B-B14F-4D97-AF65-F5344CB8AC3E}">
        <p14:creationId xmlns:p14="http://schemas.microsoft.com/office/powerpoint/2010/main" val="404421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The 2013 OSTP memo also includes a requirement</a:t>
            </a:r>
            <a:r>
              <a:rPr lang="en-US" baseline="0" dirty="0"/>
              <a:t> for making data from federally-funded research publicly accessible.</a:t>
            </a:r>
          </a:p>
          <a:p>
            <a:endParaRPr lang="en-US" baseline="0" dirty="0"/>
          </a:p>
          <a:p>
            <a:r>
              <a:rPr lang="en-US" baseline="0" dirty="0"/>
              <a:t>Late in 2020, the NIH released its final Policy for Data Management and Sharing (https://grants.nih.gov/grants/guide/notice-files/NOT-OD-21-013.html). Going into effect on Jan 25, 2023, it will require submission of a data management plan with grant applications, sharing of data and metadata to established repositories, and timely sharing of data no later than the time of publication or the end of the performance period. Read more about the upcoming requirements here: https://galter.northwestern.edu/News/nih-announces-final-policy-for-data-management-and-sharing. Galter Library is ready to assist with consultations on data management plans. </a:t>
            </a:r>
          </a:p>
          <a:p>
            <a:endParaRPr lang="en-US" baseline="0" dirty="0"/>
          </a:p>
          <a:p>
            <a:r>
              <a:rPr lang="en-US" baseline="0" dirty="0"/>
              <a:t>How does one meet other funders’ data sharing requirements? Unfortunately, not all federal funders have the same requirements in terms of when to publicly share publications and data, through which repositories to share data, and exactly what is required to constitute sharing (just the raw data? Data and code? Data and code and software?). Check your award agreement and the agency’s website for your funder’s requirements. For online references, see the SPARC website referenced here.</a:t>
            </a: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27</a:t>
            </a:fld>
            <a:endParaRPr lang="en-US"/>
          </a:p>
        </p:txBody>
      </p:sp>
    </p:spTree>
    <p:extLst>
      <p:ext uri="{BB962C8B-B14F-4D97-AF65-F5344CB8AC3E}">
        <p14:creationId xmlns:p14="http://schemas.microsoft.com/office/powerpoint/2010/main" val="1957059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Some of the publishers listed here are among</a:t>
            </a:r>
            <a:r>
              <a:rPr lang="en-US" baseline="0" dirty="0"/>
              <a:t> those that deposit papers automatically to PubMed Central. But beyond the consideration of federally-mandated data sharing, another motivation to prepare one’s data for sharing is increasing scholarly journal requirements to </a:t>
            </a:r>
            <a:r>
              <a:rPr lang="en-US" b="1" baseline="0" dirty="0"/>
              <a:t>submit supporting data along with papers for publication</a:t>
            </a:r>
            <a:r>
              <a:rPr lang="en-US" baseline="0" dirty="0"/>
              <a:t>. The publications that require this supplemental information each have their own policies. See MIT Library’s guide to journal data sharing requirements as a helpful resource.</a:t>
            </a: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28</a:t>
            </a:fld>
            <a:endParaRPr lang="en-US"/>
          </a:p>
        </p:txBody>
      </p:sp>
    </p:spTree>
    <p:extLst>
      <p:ext uri="{BB962C8B-B14F-4D97-AF65-F5344CB8AC3E}">
        <p14:creationId xmlns:p14="http://schemas.microsoft.com/office/powerpoint/2010/main" val="2552095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err="1"/>
              <a:t>SpringerNature</a:t>
            </a:r>
            <a:r>
              <a:rPr lang="en-US" baseline="0" dirty="0"/>
              <a:t> offers a breakdown of different levels of data sharing with their research data policy templates. Some of their journals conform to these templates, and in addition they offer the templates online for any journal to adopt and shape for their own purposes. Many scholarly journals now require data sharing in a way that conforms to one or more of these levels. The requirements increase in terms of what is needed from Level 1 to Level 4, or from data sharing merely being encouraged, to data sharing being required, along with provision of a DOI and a dataset citation in the paper, and provision of a Data Availability Statement along with manuscript submission.</a:t>
            </a: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29</a:t>
            </a:fld>
            <a:endParaRPr lang="en-US"/>
          </a:p>
        </p:txBody>
      </p:sp>
    </p:spTree>
    <p:extLst>
      <p:ext uri="{BB962C8B-B14F-4D97-AF65-F5344CB8AC3E}">
        <p14:creationId xmlns:p14="http://schemas.microsoft.com/office/powerpoint/2010/main" val="2044335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PLOS is an Open Access publisher with a commitment to data sharing for all</a:t>
            </a:r>
            <a:r>
              <a:rPr lang="en-US" baseline="0" dirty="0"/>
              <a:t> its publications. The recommendations PLOS provides for choosing a data repository serve as a helpful guide to anyone interested in depositing data in a well-used, well-maintained, and interoperable and accessible data repository.</a:t>
            </a: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30</a:t>
            </a:fld>
            <a:endParaRPr lang="en-US"/>
          </a:p>
        </p:txBody>
      </p:sp>
    </p:spTree>
    <p:extLst>
      <p:ext uri="{BB962C8B-B14F-4D97-AF65-F5344CB8AC3E}">
        <p14:creationId xmlns:p14="http://schemas.microsoft.com/office/powerpoint/2010/main" val="2405430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Exciting new</a:t>
            </a:r>
            <a:r>
              <a:rPr lang="en-US" baseline="0" dirty="0"/>
              <a:t> discoveries can come from pooled and shared data. In many cases, larger datasets are more beneficial to modern analysis techniques.</a:t>
            </a: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31</a:t>
            </a:fld>
            <a:endParaRPr lang="en-US"/>
          </a:p>
        </p:txBody>
      </p:sp>
    </p:spTree>
    <p:extLst>
      <p:ext uri="{BB962C8B-B14F-4D97-AF65-F5344CB8AC3E}">
        <p14:creationId xmlns:p14="http://schemas.microsoft.com/office/powerpoint/2010/main" val="2959982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baseline="0" dirty="0"/>
              <a:t>The most important reason to practice RDM: data is a valuable asset.</a:t>
            </a:r>
          </a:p>
          <a:p>
            <a:endParaRPr lang="en-US" baseline="0" dirty="0"/>
          </a:p>
          <a:p>
            <a:r>
              <a:rPr lang="en-US" baseline="0" dirty="0"/>
              <a:t>Other reasons:</a:t>
            </a:r>
          </a:p>
          <a:p>
            <a:r>
              <a:rPr lang="en-US" baseline="0" dirty="0"/>
              <a:t>RDM is part of the responsible conduct of science</a:t>
            </a:r>
          </a:p>
          <a:p>
            <a:r>
              <a:rPr lang="en-US" baseline="0" dirty="0"/>
              <a:t>RDM facilitates reproducibility for yourself and others</a:t>
            </a:r>
          </a:p>
          <a:p>
            <a:r>
              <a:rPr lang="en-US" baseline="0" dirty="0"/>
              <a:t>RDM can lead to data sharing and fruitful collaborations for future research</a:t>
            </a:r>
          </a:p>
          <a:p>
            <a:r>
              <a:rPr lang="en-US" baseline="0" dirty="0"/>
              <a:t>Consistently applied RDM can ease day-to-day workflows in the lab or office.</a:t>
            </a: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5</a:t>
            </a:fld>
            <a:endParaRPr lang="en-US"/>
          </a:p>
        </p:txBody>
      </p:sp>
    </p:spTree>
    <p:extLst>
      <p:ext uri="{BB962C8B-B14F-4D97-AF65-F5344CB8AC3E}">
        <p14:creationId xmlns:p14="http://schemas.microsoft.com/office/powerpoint/2010/main" val="3317601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Exciting new</a:t>
            </a:r>
            <a:r>
              <a:rPr lang="en-US" baseline="0" dirty="0"/>
              <a:t> discoveries can come from analyzing secondary datasets, or, datasets that you did not collect yourself. A good place to start when considering harvesting data can be government datasets such as those provided at Data.gov, datasets resulting from Federally-funded clinical trials such as those held by ClinicalTrials.gov, and dataset repositories developed by or with University collaborators for the purpose of providing global access to large-scale or longitudinal studies, such as ICPSR. </a:t>
            </a: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32</a:t>
            </a:fld>
            <a:endParaRPr lang="en-US"/>
          </a:p>
        </p:txBody>
      </p:sp>
    </p:spTree>
    <p:extLst>
      <p:ext uri="{BB962C8B-B14F-4D97-AF65-F5344CB8AC3E}">
        <p14:creationId xmlns:p14="http://schemas.microsoft.com/office/powerpoint/2010/main" val="28194824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Data sharing wins include:</a:t>
            </a:r>
            <a:endParaRPr lang="en-US" baseline="0" dirty="0"/>
          </a:p>
          <a:p>
            <a:pPr marL="228600" indent="-228600">
              <a:buAutoNum type="arabicParenR"/>
            </a:pPr>
            <a:r>
              <a:rPr lang="en-US" baseline="0" dirty="0"/>
              <a:t>Fulfilling funder or publisher requirements</a:t>
            </a:r>
          </a:p>
          <a:p>
            <a:pPr marL="228600" indent="-228600">
              <a:buAutoNum type="arabicParenR"/>
            </a:pPr>
            <a:r>
              <a:rPr lang="en-US" baseline="0" dirty="0"/>
              <a:t>Contributing to the scientific data that is publicly available in the world</a:t>
            </a:r>
          </a:p>
          <a:p>
            <a:pPr marL="228600" indent="-228600">
              <a:buAutoNum type="arabicParenR"/>
            </a:pPr>
            <a:r>
              <a:rPr lang="en-US" baseline="0" dirty="0"/>
              <a:t>Sharing data creates additional routes through which your work can receive citations and Internet exposure through social media</a:t>
            </a: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33</a:t>
            </a:fld>
            <a:endParaRPr lang="en-US"/>
          </a:p>
        </p:txBody>
      </p:sp>
    </p:spTree>
    <p:extLst>
      <p:ext uri="{BB962C8B-B14F-4D97-AF65-F5344CB8AC3E}">
        <p14:creationId xmlns:p14="http://schemas.microsoft.com/office/powerpoint/2010/main" val="35845794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baseline="0" dirty="0"/>
              <a:t>Data repositories each have their good and bad points. We can explore by choosing a few of the databases listed here and:</a:t>
            </a:r>
          </a:p>
          <a:p>
            <a:pPr marL="228600" indent="-228600">
              <a:buAutoNum type="arabicParenR"/>
            </a:pPr>
            <a:r>
              <a:rPr lang="en-US" baseline="0" dirty="0"/>
              <a:t>Search the same terms in each one and see how the results views differ</a:t>
            </a:r>
          </a:p>
          <a:p>
            <a:pPr marL="228600" indent="-228600">
              <a:buAutoNum type="arabicParenR"/>
            </a:pPr>
            <a:r>
              <a:rPr lang="en-US" baseline="0" dirty="0"/>
              <a:t>Compare how easy/not easy it is to obtain the data from one platform to the next</a:t>
            </a:r>
          </a:p>
          <a:p>
            <a:pPr marL="228600" indent="-228600">
              <a:buAutoNum type="arabicParenR"/>
            </a:pPr>
            <a:r>
              <a:rPr lang="en-US" baseline="0" dirty="0"/>
              <a:t>Compare analytics across the platforms</a:t>
            </a:r>
          </a:p>
          <a:p>
            <a:pPr marL="228600" indent="-228600">
              <a:buAutoNum type="arabicParenR"/>
            </a:pPr>
            <a:r>
              <a:rPr lang="en-US" baseline="0" dirty="0"/>
              <a:t>Compare displays, ease of navigation</a:t>
            </a: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34</a:t>
            </a:fld>
            <a:endParaRPr lang="en-US"/>
          </a:p>
        </p:txBody>
      </p:sp>
    </p:spTree>
    <p:extLst>
      <p:ext uri="{BB962C8B-B14F-4D97-AF65-F5344CB8AC3E}">
        <p14:creationId xmlns:p14="http://schemas.microsoft.com/office/powerpoint/2010/main" val="31119536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35</a:t>
            </a:fld>
            <a:endParaRPr lang="en-US"/>
          </a:p>
        </p:txBody>
      </p:sp>
    </p:spTree>
    <p:extLst>
      <p:ext uri="{BB962C8B-B14F-4D97-AF65-F5344CB8AC3E}">
        <p14:creationId xmlns:p14="http://schemas.microsoft.com/office/powerpoint/2010/main" val="37351168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3C882C-6931-48D7-9B18-809CA6FAEAE8}" type="slidenum">
              <a:rPr lang="en-US" smtClean="0"/>
              <a:pPr/>
              <a:t>38</a:t>
            </a:fld>
            <a:endParaRPr lang="en-US"/>
          </a:p>
        </p:txBody>
      </p:sp>
    </p:spTree>
    <p:extLst>
      <p:ext uri="{BB962C8B-B14F-4D97-AF65-F5344CB8AC3E}">
        <p14:creationId xmlns:p14="http://schemas.microsoft.com/office/powerpoint/2010/main" val="820730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baseline="0" dirty="0"/>
              <a:t>Awareness of and planning for research data retention, in the sense of records retention, is not only a best practice, but is required by Northwestern. </a:t>
            </a:r>
          </a:p>
        </p:txBody>
      </p:sp>
      <p:sp>
        <p:nvSpPr>
          <p:cNvPr id="4" name="Slide Number Placeholder 3"/>
          <p:cNvSpPr>
            <a:spLocks noGrp="1"/>
          </p:cNvSpPr>
          <p:nvPr>
            <p:ph type="sldNum" sz="quarter" idx="10"/>
          </p:nvPr>
        </p:nvSpPr>
        <p:spPr/>
        <p:txBody>
          <a:bodyPr/>
          <a:lstStyle/>
          <a:p>
            <a:fld id="{AF3C882C-6931-48D7-9B18-809CA6FAEAE8}" type="slidenum">
              <a:rPr lang="en-US" smtClean="0"/>
              <a:pPr/>
              <a:t>6</a:t>
            </a:fld>
            <a:endParaRPr lang="en-US"/>
          </a:p>
        </p:txBody>
      </p:sp>
    </p:spTree>
    <p:extLst>
      <p:ext uri="{BB962C8B-B14F-4D97-AF65-F5344CB8AC3E}">
        <p14:creationId xmlns:p14="http://schemas.microsoft.com/office/powerpoint/2010/main" val="229609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Sometimes</a:t>
            </a:r>
            <a:r>
              <a:rPr lang="en-US" baseline="0" dirty="0"/>
              <a:t> a project is underway, but research </a:t>
            </a:r>
            <a:r>
              <a:rPr lang="en-US" dirty="0"/>
              <a:t>data management practices need to align better with what was outlined in the grant application’s DMP, or you want to establish a new plan or more comprehensive data documentation, but don’t know</a:t>
            </a:r>
            <a:r>
              <a:rPr lang="en-US" baseline="0" dirty="0"/>
              <a:t> where to start. A data inventory is a great place to start, because it allows you to get a big picture view of what you’re currently doing with data so all activities and procedures can be documented. At a minimum, a data inventory should include the what, who, where, how, and when questions surrounding your work with research data.</a:t>
            </a: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7</a:t>
            </a:fld>
            <a:endParaRPr lang="en-US"/>
          </a:p>
        </p:txBody>
      </p:sp>
    </p:spTree>
    <p:extLst>
      <p:ext uri="{BB962C8B-B14F-4D97-AF65-F5344CB8AC3E}">
        <p14:creationId xmlns:p14="http://schemas.microsoft.com/office/powerpoint/2010/main" val="1562238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When we defined</a:t>
            </a:r>
            <a:r>
              <a:rPr lang="en-US" baseline="0" dirty="0"/>
              <a:t> research data management we mentioned the research cycle of data. While not every project will conform neatly to this exact flow, research projects in general will move from record, or in the case of research, data creation, to use and dissemination (in the form of publication or data sharing), maintenance and protection of data while it’s being worked with, then either destruction or a planned move to an archival preservation platform when day-to-day use of the data is no longer required.</a:t>
            </a:r>
          </a:p>
          <a:p>
            <a:endParaRPr lang="en-US" baseline="0" dirty="0"/>
          </a:p>
          <a:p>
            <a:r>
              <a:rPr lang="en-US" dirty="0"/>
              <a:t>A Project Data Manager is the ideal person to keep track of all your data documentation,</a:t>
            </a:r>
            <a:r>
              <a:rPr lang="en-US" baseline="0" dirty="0"/>
              <a:t> and all procedures going forward.</a:t>
            </a:r>
            <a:r>
              <a:rPr lang="en-US" dirty="0"/>
              <a:t> This person documents, disseminates, enforces,</a:t>
            </a:r>
            <a:r>
              <a:rPr lang="en-US" baseline="0" dirty="0"/>
              <a:t> and updates the project’s data procedures. </a:t>
            </a: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8</a:t>
            </a:fld>
            <a:endParaRPr lang="en-US"/>
          </a:p>
        </p:txBody>
      </p:sp>
    </p:spTree>
    <p:extLst>
      <p:ext uri="{BB962C8B-B14F-4D97-AF65-F5344CB8AC3E}">
        <p14:creationId xmlns:p14="http://schemas.microsoft.com/office/powerpoint/2010/main" val="3757097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Your data should be kept in three locations – the original, one local backup, and one offsite or cloud-based backup. Original might be your own hard drive, a local backup might be on a removable hard drive or on </a:t>
            </a:r>
            <a:r>
              <a:rPr lang="en-US" baseline="0" dirty="0" err="1"/>
              <a:t>Northwestern’s</a:t>
            </a:r>
            <a:r>
              <a:rPr lang="en-US" baseline="0" dirty="0"/>
              <a:t> servers, and a remote backup could be a hard drive that’s physically removed, or, increasingly, cloud storage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Recommendations: </a:t>
            </a:r>
            <a:r>
              <a:rPr lang="en-US" b="0" baseline="0" dirty="0"/>
              <a:t>B</a:t>
            </a:r>
            <a:r>
              <a:rPr lang="en-US" baseline="0" dirty="0"/>
              <a:t>ackup consistently per your procedures – set your backup utility to back up automatically at logical intervals. A best practice is to be able to go back at least one month to older versions of your data. Versions older than one month can be deleted unless you need them; only use optical storage in the short-term or as a last resort, because these devices break down over time </a:t>
            </a:r>
            <a:endParaRPr lang="en-US" dirty="0"/>
          </a:p>
        </p:txBody>
      </p:sp>
      <p:sp>
        <p:nvSpPr>
          <p:cNvPr id="4" name="Slide Number Placeholder 3"/>
          <p:cNvSpPr>
            <a:spLocks noGrp="1"/>
          </p:cNvSpPr>
          <p:nvPr>
            <p:ph type="sldNum" sz="quarter" idx="10"/>
          </p:nvPr>
        </p:nvSpPr>
        <p:spPr/>
        <p:txBody>
          <a:bodyPr/>
          <a:lstStyle/>
          <a:p>
            <a:fld id="{AF3C882C-6931-48D7-9B18-809CA6FAEAE8}" type="slidenum">
              <a:rPr lang="en-US" smtClean="0"/>
              <a:pPr/>
              <a:t>9</a:t>
            </a:fld>
            <a:endParaRPr lang="en-US"/>
          </a:p>
        </p:txBody>
      </p:sp>
    </p:spTree>
    <p:extLst>
      <p:ext uri="{BB962C8B-B14F-4D97-AF65-F5344CB8AC3E}">
        <p14:creationId xmlns:p14="http://schemas.microsoft.com/office/powerpoint/2010/main" val="2542932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b="1" baseline="0" dirty="0"/>
              <a:t>Northwestern SharePoint </a:t>
            </a:r>
            <a:r>
              <a:rPr lang="en-US" baseline="0" dirty="0"/>
              <a:t>features and benefits: 1) </a:t>
            </a:r>
            <a:r>
              <a:rPr lang="en-US" baseline="0" dirty="0" err="1"/>
              <a:t>customizeable</a:t>
            </a:r>
            <a:r>
              <a:rPr lang="en-US" baseline="0" dirty="0"/>
              <a:t> web forms 2) file versioning for collaboration  3) online discussion forums  4) sub-sites for teams and projects  5) Team calendaring with Outlook integration  6) simultaneous user collaboration on Office Documents. </a:t>
            </a:r>
            <a:r>
              <a:rPr lang="en-US" b="1" baseline="0" dirty="0"/>
              <a:t>NU SharePoint</a:t>
            </a:r>
            <a:r>
              <a:rPr lang="en-US" b="0" baseline="0" dirty="0"/>
              <a:t> is approved for storing sensitive data when used with the appropriate settings.  (Adapted from NUIT SharePoint Overview, https://www.it.northwestern.edu/collaborate/sharepoint/index.html)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3C882C-6931-48D7-9B18-809CA6FAEAE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2915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SOP’s are a good guideline</a:t>
            </a:r>
            <a:r>
              <a:rPr lang="en-US" baseline="0" dirty="0"/>
              <a:t> or jumping-off point to document and disseminate your team’s data management best practices. They can outline who is responsible for collecting data and what methods they will use, where data will be stored, and how it will be processed. The templates are only a guide; an SOP can be as detailed as needed in order for the data to be properly described and preserved. Things to describe in SOP’s include file formats in which the data will be stored, software and methodologies that will be used for aggregation and analysis, plans for backups and long-term preservation, and even plans for sharing data.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3C882C-6931-48D7-9B18-809CA6FAEAE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2525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Master" Target="../slideMasters/slideMaster3.xml"/><Relationship Id="rId4" Type="http://schemas.openxmlformats.org/officeDocument/2006/relationships/image" Target="../media/image3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jpg"/><Relationship Id="rId1" Type="http://schemas.openxmlformats.org/officeDocument/2006/relationships/slideMaster" Target="../slideMasters/slideMaster3.xml"/><Relationship Id="rId4" Type="http://schemas.openxmlformats.org/officeDocument/2006/relationships/image" Target="../media/image3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jpeg"/><Relationship Id="rId1" Type="http://schemas.openxmlformats.org/officeDocument/2006/relationships/slideMaster" Target="../slideMasters/slideMaster3.xml"/><Relationship Id="rId4" Type="http://schemas.openxmlformats.org/officeDocument/2006/relationships/image" Target="../media/image3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1.jpeg"/><Relationship Id="rId1" Type="http://schemas.openxmlformats.org/officeDocument/2006/relationships/slideMaster" Target="../slideMasters/slideMaster3.xml"/><Relationship Id="rId4" Type="http://schemas.openxmlformats.org/officeDocument/2006/relationships/image" Target="../media/image35.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2.jpg"/><Relationship Id="rId1" Type="http://schemas.openxmlformats.org/officeDocument/2006/relationships/slideMaster" Target="../slideMasters/slideMaster3.xml"/><Relationship Id="rId4" Type="http://schemas.openxmlformats.org/officeDocument/2006/relationships/image" Target="../media/image3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64422" y="2243956"/>
            <a:ext cx="6722378" cy="1520204"/>
          </a:xfrm>
        </p:spPr>
        <p:txBody>
          <a:bodyPr rIns="0" bIns="0" anchor="b" anchorCtr="0"/>
          <a:lstStyle>
            <a:lvl1pPr>
              <a:lnSpc>
                <a:spcPct val="90000"/>
              </a:lnSpc>
              <a:defRPr sz="4000" b="0">
                <a:solidFill>
                  <a:srgbClr val="61468B"/>
                </a:solidFill>
              </a:defRPr>
            </a:lvl1pPr>
          </a:lstStyle>
          <a:p>
            <a:r>
              <a:rPr lang="en-US" dirty="0"/>
              <a:t>Document Title</a:t>
            </a:r>
          </a:p>
        </p:txBody>
      </p:sp>
      <p:sp>
        <p:nvSpPr>
          <p:cNvPr id="3" name="Subtitle 2"/>
          <p:cNvSpPr>
            <a:spLocks noGrp="1"/>
          </p:cNvSpPr>
          <p:nvPr>
            <p:ph type="subTitle" idx="1" hasCustomPrompt="1"/>
          </p:nvPr>
        </p:nvSpPr>
        <p:spPr>
          <a:xfrm>
            <a:off x="1964422" y="3821621"/>
            <a:ext cx="6400800" cy="685800"/>
          </a:xfrm>
        </p:spPr>
        <p:txBody>
          <a:bodyPr/>
          <a:lstStyle>
            <a:lvl1pPr marL="0" indent="0" algn="l">
              <a:lnSpc>
                <a:spcPct val="9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Document Title</a:t>
            </a:r>
          </a:p>
        </p:txBody>
      </p:sp>
      <p:sp>
        <p:nvSpPr>
          <p:cNvPr id="4" name="Date Placeholder 3"/>
          <p:cNvSpPr>
            <a:spLocks noGrp="1"/>
          </p:cNvSpPr>
          <p:nvPr>
            <p:ph type="dt" sz="half" idx="10"/>
          </p:nvPr>
        </p:nvSpPr>
        <p:spPr>
          <a:xfrm>
            <a:off x="1964423" y="6525843"/>
            <a:ext cx="857339" cy="168275"/>
          </a:xfrm>
        </p:spPr>
        <p:txBody>
          <a:bodyPr/>
          <a:lstStyle>
            <a:lvl1pPr>
              <a:defRPr>
                <a:solidFill>
                  <a:schemeClr val="tx1"/>
                </a:solidFill>
              </a:defRPr>
            </a:lvl1pPr>
          </a:lstStyle>
          <a:p>
            <a:fld id="{9623C80F-5998-4C5A-8426-1B9517C724DD}" type="datetimeFigureOut">
              <a:rPr lang="en-US" smtClean="0"/>
              <a:pPr/>
              <a:t>7/14/2022</a:t>
            </a:fld>
            <a:endParaRPr lang="en-US"/>
          </a:p>
        </p:txBody>
      </p:sp>
      <p:pic>
        <p:nvPicPr>
          <p:cNvPr id="5" name="Picture 4" descr="NM-Logo-Stacked-RGB.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19200" y="905167"/>
            <a:ext cx="2514600" cy="469315"/>
          </a:xfrm>
          <a:prstGeom prst="rect">
            <a:avLst/>
          </a:prstGeom>
        </p:spPr>
      </p:pic>
      <p:pic>
        <p:nvPicPr>
          <p:cNvPr id="7" name="Picture 6" descr="PPT-RGB-Shapes2.ai"/>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4800" y="863600"/>
            <a:ext cx="2247900" cy="2717800"/>
          </a:xfrm>
          <a:prstGeom prst="rect">
            <a:avLst/>
          </a:prstGeom>
        </p:spPr>
      </p:pic>
    </p:spTree>
    <p:extLst>
      <p:ext uri="{BB962C8B-B14F-4D97-AF65-F5344CB8AC3E}">
        <p14:creationId xmlns:p14="http://schemas.microsoft.com/office/powerpoint/2010/main" val="2063167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Section Header 9">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Freeform 6"/>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404256" y="4134997"/>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9" name="Picture 8"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9655" y="905167"/>
            <a:ext cx="2514600" cy="469315"/>
          </a:xfrm>
          <a:prstGeom prst="rect">
            <a:avLst/>
          </a:prstGeom>
        </p:spPr>
      </p:pic>
    </p:spTree>
    <p:extLst>
      <p:ext uri="{BB962C8B-B14F-4D97-AF65-F5344CB8AC3E}">
        <p14:creationId xmlns:p14="http://schemas.microsoft.com/office/powerpoint/2010/main" val="298125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_Section Header Your Photo">
    <p:bg bwMode="gray">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Freeform 7"/>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404256" y="4134997"/>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7" name="Picture 6"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5800" y="905167"/>
            <a:ext cx="2514600" cy="469315"/>
          </a:xfrm>
          <a:prstGeom prst="rect">
            <a:avLst/>
          </a:prstGeom>
        </p:spPr>
      </p:pic>
    </p:spTree>
    <p:extLst>
      <p:ext uri="{BB962C8B-B14F-4D97-AF65-F5344CB8AC3E}">
        <p14:creationId xmlns:p14="http://schemas.microsoft.com/office/powerpoint/2010/main" val="902541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2_Section Header Your Photo">
    <p:bg bwMode="gray">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Freeform 7"/>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404256" y="4134997"/>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7" name="Picture 6" descr="NM_Logo_RGB.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7122" y="914402"/>
            <a:ext cx="2438400" cy="457619"/>
          </a:xfrm>
          <a:prstGeom prst="rect">
            <a:avLst/>
          </a:prstGeom>
        </p:spPr>
      </p:pic>
    </p:spTree>
    <p:extLst>
      <p:ext uri="{BB962C8B-B14F-4D97-AF65-F5344CB8AC3E}">
        <p14:creationId xmlns:p14="http://schemas.microsoft.com/office/powerpoint/2010/main" val="902541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reaker Page">
    <p:spTree>
      <p:nvGrpSpPr>
        <p:cNvPr id="1" name=""/>
        <p:cNvGrpSpPr/>
        <p:nvPr/>
      </p:nvGrpSpPr>
      <p:grpSpPr>
        <a:xfrm>
          <a:off x="0" y="0"/>
          <a:ext cx="0" cy="0"/>
          <a:chOff x="0" y="0"/>
          <a:chExt cx="0" cy="0"/>
        </a:xfrm>
      </p:grpSpPr>
      <p:pic>
        <p:nvPicPr>
          <p:cNvPr id="5" name="Picture 4" descr="PPT-RGB-Shapes3.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600" y="4172527"/>
            <a:ext cx="9144000" cy="1422123"/>
          </a:xfrm>
          <a:prstGeom prst="rect">
            <a:avLst/>
          </a:prstGeom>
        </p:spPr>
      </p:pic>
      <p:sp>
        <p:nvSpPr>
          <p:cNvPr id="3" name="Subtitle 2"/>
          <p:cNvSpPr>
            <a:spLocks noGrp="1"/>
          </p:cNvSpPr>
          <p:nvPr>
            <p:ph type="subTitle" idx="1" hasCustomPrompt="1"/>
          </p:nvPr>
        </p:nvSpPr>
        <p:spPr>
          <a:xfrm>
            <a:off x="1404256" y="5584368"/>
            <a:ext cx="4386944" cy="685800"/>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
        <p:nvSpPr>
          <p:cNvPr id="2" name="Title 1"/>
          <p:cNvSpPr>
            <a:spLocks noGrp="1"/>
          </p:cNvSpPr>
          <p:nvPr>
            <p:ph type="ctrTitle" hasCustomPrompt="1"/>
          </p:nvPr>
        </p:nvSpPr>
        <p:spPr>
          <a:xfrm>
            <a:off x="1408875" y="4292600"/>
            <a:ext cx="7282544" cy="1193800"/>
          </a:xfrm>
        </p:spPr>
        <p:txBody>
          <a:bodyPr rIns="0" bIns="0" anchor="ctr" anchorCtr="0"/>
          <a:lstStyle>
            <a:lvl1pPr>
              <a:lnSpc>
                <a:spcPct val="90000"/>
              </a:lnSpc>
              <a:defRPr sz="2800" b="0" baseline="0">
                <a:solidFill>
                  <a:schemeClr val="bg1"/>
                </a:solidFill>
              </a:defRPr>
            </a:lvl1pPr>
          </a:lstStyle>
          <a:p>
            <a:r>
              <a:rPr lang="en-US" dirty="0"/>
              <a:t>Breaker Page Title Goes Here</a:t>
            </a:r>
          </a:p>
        </p:txBody>
      </p:sp>
      <p:pic>
        <p:nvPicPr>
          <p:cNvPr id="8" name="Picture 7" descr="NM_Logo_RGB.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7122" y="914402"/>
            <a:ext cx="2438400" cy="457619"/>
          </a:xfrm>
          <a:prstGeom prst="rect">
            <a:avLst/>
          </a:prstGeom>
        </p:spPr>
      </p:pic>
    </p:spTree>
    <p:extLst>
      <p:ext uri="{BB962C8B-B14F-4D97-AF65-F5344CB8AC3E}">
        <p14:creationId xmlns:p14="http://schemas.microsoft.com/office/powerpoint/2010/main" val="1544994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37160"/>
            <a:ext cx="7713969" cy="762000"/>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23C80F-5998-4C5A-8426-1B9517C724DD}" type="datetimeFigureOut">
              <a:rPr lang="en-US" smtClean="0"/>
              <a:pPr/>
              <a:t>7/14/2022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a:p>
        </p:txBody>
      </p:sp>
      <p:sp>
        <p:nvSpPr>
          <p:cNvPr id="11" name="Text Placeholder 10"/>
          <p:cNvSpPr>
            <a:spLocks noGrp="1"/>
          </p:cNvSpPr>
          <p:nvPr>
            <p:ph type="body" sz="quarter" idx="13" hasCustomPrompt="1"/>
          </p:nvPr>
        </p:nvSpPr>
        <p:spPr>
          <a:xfrm>
            <a:off x="990600" y="914400"/>
            <a:ext cx="6854952"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
        <p:nvSpPr>
          <p:cNvPr id="7" name="TextBox 6"/>
          <p:cNvSpPr txBox="1"/>
          <p:nvPr userDrawn="1"/>
        </p:nvSpPr>
        <p:spPr>
          <a:xfrm>
            <a:off x="1905000" y="6465455"/>
            <a:ext cx="914400" cy="914400"/>
          </a:xfrm>
          <a:prstGeom prst="rect">
            <a:avLst/>
          </a:prstGeom>
          <a:noFill/>
        </p:spPr>
        <p:txBody>
          <a:bodyPr wrap="none" lIns="0" tIns="0" rIns="0" bIns="0" rtlCol="0">
            <a:noAutofit/>
          </a:bodyPr>
          <a:lstStyle/>
          <a:p>
            <a:pPr>
              <a:lnSpc>
                <a:spcPct val="90000"/>
              </a:lnSpc>
              <a:spcBef>
                <a:spcPts val="600"/>
              </a:spcBef>
            </a:pPr>
            <a:endParaRPr lang="en-US" sz="1850" spc="-5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37160"/>
            <a:ext cx="7713969" cy="762000"/>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801197" y="1621971"/>
            <a:ext cx="3767328" cy="4093029"/>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00422" y="1621971"/>
            <a:ext cx="3767328" cy="4093029"/>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623C80F-5998-4C5A-8426-1B9517C724DD}" type="datetimeFigureOut">
              <a:rPr lang="en-US" smtClean="0"/>
              <a:pPr/>
              <a:t>7/14/2022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a:p>
        </p:txBody>
      </p:sp>
      <p:sp>
        <p:nvSpPr>
          <p:cNvPr id="9" name="Text Placeholder 10"/>
          <p:cNvSpPr>
            <a:spLocks noGrp="1"/>
          </p:cNvSpPr>
          <p:nvPr>
            <p:ph type="body" sz="quarter" idx="13" hasCustomPrompt="1"/>
          </p:nvPr>
        </p:nvSpPr>
        <p:spPr>
          <a:xfrm>
            <a:off x="990600" y="914400"/>
            <a:ext cx="6854952"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1468B"/>
                </a:solidFill>
              </a:defRPr>
            </a:lvl1pPr>
          </a:lstStyle>
          <a:p>
            <a:r>
              <a:rPr lang="en-US" dirty="0"/>
              <a:t>Click to edit Master title style</a:t>
            </a:r>
          </a:p>
        </p:txBody>
      </p:sp>
      <p:sp>
        <p:nvSpPr>
          <p:cNvPr id="3" name="Text Placeholder 2"/>
          <p:cNvSpPr>
            <a:spLocks noGrp="1"/>
          </p:cNvSpPr>
          <p:nvPr>
            <p:ph type="body" idx="1"/>
          </p:nvPr>
        </p:nvSpPr>
        <p:spPr>
          <a:xfrm>
            <a:off x="990600" y="1622424"/>
            <a:ext cx="3581400" cy="358775"/>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01198" y="1981200"/>
            <a:ext cx="3768895" cy="3733800"/>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908037" y="1624014"/>
            <a:ext cx="3770375" cy="357187"/>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7125" y="1981200"/>
            <a:ext cx="3770375" cy="3733800"/>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623C80F-5998-4C5A-8426-1B9517C724DD}" type="datetimeFigureOut">
              <a:rPr lang="en-US" smtClean="0"/>
              <a:pPr/>
              <a:t>7/14/2022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a:p>
        </p:txBody>
      </p:sp>
      <p:sp>
        <p:nvSpPr>
          <p:cNvPr id="11" name="Text Placeholder 10"/>
          <p:cNvSpPr>
            <a:spLocks noGrp="1"/>
          </p:cNvSpPr>
          <p:nvPr>
            <p:ph type="body" sz="quarter" idx="13" hasCustomPrompt="1"/>
          </p:nvPr>
        </p:nvSpPr>
        <p:spPr>
          <a:xfrm>
            <a:off x="990600" y="914400"/>
            <a:ext cx="6854952"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w/image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985158" y="3724712"/>
            <a:ext cx="3586843" cy="347472"/>
          </a:xfrm>
        </p:spPr>
        <p:txBody>
          <a:bodyPr anchor="b"/>
          <a:lstStyle>
            <a:lvl1pPr marL="0" indent="0">
              <a:buNone/>
              <a:defRPr sz="1850" b="0">
                <a:solidFill>
                  <a:srgbClr val="917EA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990600" y="4038600"/>
            <a:ext cx="3579492" cy="1676400"/>
          </a:xfrm>
        </p:spPr>
        <p:txBody>
          <a:bodyPr vert="horz" lIns="0" tIns="0" rIns="91440" bIns="45720" rtlCol="0">
            <a:noAutofit/>
          </a:bodyPr>
          <a:lstStyle>
            <a:lvl1pPr marL="0" indent="0">
              <a:buNone/>
              <a:defRPr lang="en-US" smtClean="0"/>
            </a:lvl1pPr>
            <a:lvl2pPr marL="206375" indent="0">
              <a:buNone/>
              <a:defRPr lang="en-US" smtClean="0"/>
            </a:lvl2pPr>
            <a:lvl3pPr marL="457200" indent="0">
              <a:buNone/>
              <a:defRPr lang="en-US" smtClean="0"/>
            </a:lvl3pPr>
            <a:lvl4pPr marL="631825" indent="0">
              <a:buNone/>
              <a:defRPr lang="en-US" smtClean="0"/>
            </a:lvl4pPr>
            <a:lvl5pPr marL="804862" indent="0">
              <a:buNone/>
              <a:defRPr lang="en-US"/>
            </a:lvl5pPr>
          </a:lstStyle>
          <a:p>
            <a:pPr lvl="0"/>
            <a:r>
              <a:rPr lang="en-US" dirty="0"/>
              <a:t>Click to edit Master text styles</a:t>
            </a:r>
          </a:p>
        </p:txBody>
      </p:sp>
      <p:sp>
        <p:nvSpPr>
          <p:cNvPr id="5" name="Text Placeholder 4"/>
          <p:cNvSpPr>
            <a:spLocks noGrp="1"/>
          </p:cNvSpPr>
          <p:nvPr>
            <p:ph type="body" sz="quarter" idx="3"/>
          </p:nvPr>
        </p:nvSpPr>
        <p:spPr>
          <a:xfrm>
            <a:off x="4908036" y="3724712"/>
            <a:ext cx="3584448" cy="347472"/>
          </a:xfrm>
        </p:spPr>
        <p:txBody>
          <a:bodyPr anchor="b"/>
          <a:lstStyle>
            <a:lvl1pPr marL="0" indent="0">
              <a:buNone/>
              <a:defRPr sz="1850" b="0">
                <a:solidFill>
                  <a:srgbClr val="917EA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908037" y="4038600"/>
            <a:ext cx="3580898" cy="1676400"/>
          </a:xfrm>
        </p:spPr>
        <p:txBody>
          <a:bodyPr vert="horz" lIns="0" tIns="0" rIns="91440" bIns="45720" rtlCol="0">
            <a:noAutofit/>
          </a:bodyPr>
          <a:lstStyle>
            <a:lvl1pPr marL="0" indent="0">
              <a:buNone/>
              <a:defRPr lang="en-US" dirty="0" smtClean="0"/>
            </a:lvl1pPr>
            <a:lvl2pPr marL="206375" indent="0">
              <a:buNone/>
              <a:defRPr lang="en-US" dirty="0" smtClean="0"/>
            </a:lvl2pPr>
            <a:lvl3pPr marL="457200" indent="0">
              <a:buNone/>
              <a:defRPr lang="en-US" dirty="0" smtClean="0"/>
            </a:lvl3pPr>
            <a:lvl4pPr marL="631825" indent="0">
              <a:buNone/>
              <a:defRPr lang="en-US" dirty="0" smtClean="0"/>
            </a:lvl4pPr>
            <a:lvl5pPr marL="804862" indent="0">
              <a:buNone/>
              <a:defRPr lang="en-US" dirty="0"/>
            </a:lvl5pPr>
          </a:lstStyle>
          <a:p>
            <a:pPr lvl="0"/>
            <a:r>
              <a:rPr lang="en-US" dirty="0"/>
              <a:t>Click to edit Master text styles</a:t>
            </a:r>
          </a:p>
        </p:txBody>
      </p:sp>
      <p:sp>
        <p:nvSpPr>
          <p:cNvPr id="7" name="Date Placeholder 6"/>
          <p:cNvSpPr>
            <a:spLocks noGrp="1"/>
          </p:cNvSpPr>
          <p:nvPr>
            <p:ph type="dt" sz="half" idx="10"/>
          </p:nvPr>
        </p:nvSpPr>
        <p:spPr/>
        <p:txBody>
          <a:bodyPr/>
          <a:lstStyle/>
          <a:p>
            <a:fld id="{9623C80F-5998-4C5A-8426-1B9517C724DD}" type="datetimeFigureOut">
              <a:rPr lang="en-US" smtClean="0"/>
              <a:pPr/>
              <a:t>7/14/2022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a:p>
        </p:txBody>
      </p:sp>
      <p:sp>
        <p:nvSpPr>
          <p:cNvPr id="13" name="Picture Placeholder 12"/>
          <p:cNvSpPr>
            <a:spLocks noGrp="1"/>
          </p:cNvSpPr>
          <p:nvPr>
            <p:ph type="pic" sz="quarter" idx="14" hasCustomPrompt="1"/>
          </p:nvPr>
        </p:nvSpPr>
        <p:spPr>
          <a:xfrm>
            <a:off x="990600" y="1622426"/>
            <a:ext cx="3429000" cy="1994355"/>
          </a:xfrm>
        </p:spPr>
        <p:txBody>
          <a:bodyPr anchor="ctr"/>
          <a:lstStyle>
            <a:lvl1pPr marL="0" indent="0" algn="ctr">
              <a:buNone/>
              <a:defRPr/>
            </a:lvl1pPr>
          </a:lstStyle>
          <a:p>
            <a:r>
              <a:rPr lang="en-US" dirty="0"/>
              <a:t>Insert image</a:t>
            </a:r>
          </a:p>
        </p:txBody>
      </p:sp>
      <p:sp>
        <p:nvSpPr>
          <p:cNvPr id="15" name="Picture Placeholder 12"/>
          <p:cNvSpPr>
            <a:spLocks noGrp="1"/>
          </p:cNvSpPr>
          <p:nvPr>
            <p:ph type="pic" sz="quarter" idx="15" hasCustomPrompt="1"/>
          </p:nvPr>
        </p:nvSpPr>
        <p:spPr>
          <a:xfrm>
            <a:off x="4908036" y="1622426"/>
            <a:ext cx="3429000" cy="1994355"/>
          </a:xfrm>
        </p:spPr>
        <p:txBody>
          <a:bodyPr anchor="ctr"/>
          <a:lstStyle>
            <a:lvl1pPr marL="0" indent="0" algn="ctr">
              <a:buNone/>
              <a:defRPr/>
            </a:lvl1pPr>
          </a:lstStyle>
          <a:p>
            <a:r>
              <a:rPr lang="en-US" dirty="0"/>
              <a:t>Insert image</a:t>
            </a:r>
          </a:p>
        </p:txBody>
      </p:sp>
      <p:sp>
        <p:nvSpPr>
          <p:cNvPr id="16" name="Text Placeholder 10"/>
          <p:cNvSpPr>
            <a:spLocks noGrp="1"/>
          </p:cNvSpPr>
          <p:nvPr>
            <p:ph type="body" sz="quarter" idx="13" hasCustomPrompt="1"/>
          </p:nvPr>
        </p:nvSpPr>
        <p:spPr>
          <a:xfrm>
            <a:off x="990600" y="914400"/>
            <a:ext cx="6854952" cy="457200"/>
          </a:xfrm>
        </p:spPr>
        <p:txBody>
          <a:bodyPr/>
          <a:lstStyle>
            <a:lvl1pPr marL="0" indent="0">
              <a:lnSpc>
                <a:spcPct val="85000"/>
              </a:lnSpc>
              <a:spcBef>
                <a:spcPts val="0"/>
              </a:spcBef>
              <a:buNone/>
              <a:defRPr sz="2000" spc="-80" baseline="0">
                <a:solidFill>
                  <a:srgbClr val="917EAE"/>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3755198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cked Two Content + Side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37160"/>
            <a:ext cx="7713969" cy="762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990600" y="1622424"/>
            <a:ext cx="3581400" cy="358775"/>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01198" y="1981202"/>
            <a:ext cx="3773089" cy="1711325"/>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990599" y="3652124"/>
            <a:ext cx="3581401" cy="349526"/>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803912" y="4012037"/>
            <a:ext cx="3770375" cy="1558925"/>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623C80F-5998-4C5A-8426-1B9517C724DD}" type="datetimeFigureOut">
              <a:rPr lang="en-US" smtClean="0"/>
              <a:pPr/>
              <a:t>7/14/2022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a:p>
        </p:txBody>
      </p:sp>
      <p:sp>
        <p:nvSpPr>
          <p:cNvPr id="14" name="Content Placeholder 13"/>
          <p:cNvSpPr>
            <a:spLocks noGrp="1"/>
          </p:cNvSpPr>
          <p:nvPr>
            <p:ph sz="quarter" idx="13"/>
          </p:nvPr>
        </p:nvSpPr>
        <p:spPr>
          <a:xfrm>
            <a:off x="5209564" y="1676400"/>
            <a:ext cx="3934437"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0"/>
          <p:cNvSpPr>
            <a:spLocks noGrp="1"/>
          </p:cNvSpPr>
          <p:nvPr>
            <p:ph type="body" sz="quarter" idx="14" hasCustomPrompt="1"/>
          </p:nvPr>
        </p:nvSpPr>
        <p:spPr>
          <a:xfrm>
            <a:off x="990600" y="914400"/>
            <a:ext cx="6854952" cy="457200"/>
          </a:xfrm>
        </p:spPr>
        <p:txBody>
          <a:bodyPr/>
          <a:lstStyle>
            <a:lvl1pPr marL="0" indent="0">
              <a:lnSpc>
                <a:spcPct val="85000"/>
              </a:lnSpc>
              <a:spcBef>
                <a:spcPts val="0"/>
              </a:spcBef>
              <a:buNone/>
              <a:defRPr sz="2000" spc="-80" baseline="0">
                <a:solidFill>
                  <a:srgbClr val="917EAE"/>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2937213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Facts + Side Images">
    <p:spTree>
      <p:nvGrpSpPr>
        <p:cNvPr id="1" name=""/>
        <p:cNvGrpSpPr/>
        <p:nvPr/>
      </p:nvGrpSpPr>
      <p:grpSpPr>
        <a:xfrm>
          <a:off x="0" y="0"/>
          <a:ext cx="0" cy="0"/>
          <a:chOff x="0" y="0"/>
          <a:chExt cx="0" cy="0"/>
        </a:xfrm>
      </p:grpSpPr>
      <p:sp>
        <p:nvSpPr>
          <p:cNvPr id="2" name="Title 1"/>
          <p:cNvSpPr>
            <a:spLocks noGrp="1"/>
          </p:cNvSpPr>
          <p:nvPr>
            <p:ph type="title"/>
          </p:nvPr>
        </p:nvSpPr>
        <p:spPr>
          <a:xfrm>
            <a:off x="990599" y="137160"/>
            <a:ext cx="7713969" cy="762000"/>
          </a:xfrm>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990600" y="1624014"/>
            <a:ext cx="2438400" cy="357187"/>
          </a:xfrm>
        </p:spPr>
        <p:txBody>
          <a:bodyPr anchor="b"/>
          <a:lstStyle>
            <a:lvl1pPr marL="0" indent="0">
              <a:buNone/>
              <a:defRPr sz="1850" b="0">
                <a:solidFill>
                  <a:srgbClr val="917EA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801198" y="1981200"/>
            <a:ext cx="2399203" cy="3733800"/>
          </a:xfrm>
        </p:spPr>
        <p:txBody>
          <a:bodyPr vert="horz" lIns="0" tIns="0" rIns="91440" bIns="45720" rtlCol="0">
            <a:noAutofit/>
          </a:bodyPr>
          <a:lstStyle>
            <a:lvl1pPr>
              <a:defRPr lang="en-US" sz="1850" smtClean="0"/>
            </a:lvl1pPr>
            <a:lvl2pPr>
              <a:defRPr lang="en-US" sz="1850"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p:txBody>
      </p:sp>
      <p:sp>
        <p:nvSpPr>
          <p:cNvPr id="7" name="Date Placeholder 6"/>
          <p:cNvSpPr>
            <a:spLocks noGrp="1"/>
          </p:cNvSpPr>
          <p:nvPr>
            <p:ph type="dt" sz="half" idx="10"/>
          </p:nvPr>
        </p:nvSpPr>
        <p:spPr/>
        <p:txBody>
          <a:bodyPr/>
          <a:lstStyle/>
          <a:p>
            <a:fld id="{9623C80F-5998-4C5A-8426-1B9517C724DD}" type="datetimeFigureOut">
              <a:rPr lang="en-US" smtClean="0"/>
              <a:pPr/>
              <a:t>7/14/2022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a:p>
        </p:txBody>
      </p:sp>
      <p:sp>
        <p:nvSpPr>
          <p:cNvPr id="12" name="Picture Placeholder 11"/>
          <p:cNvSpPr>
            <a:spLocks noGrp="1"/>
          </p:cNvSpPr>
          <p:nvPr>
            <p:ph type="pic" sz="quarter" idx="15" hasCustomPrompt="1"/>
          </p:nvPr>
        </p:nvSpPr>
        <p:spPr>
          <a:xfrm>
            <a:off x="3505200" y="1622425"/>
            <a:ext cx="2209800" cy="3657600"/>
          </a:xfrm>
        </p:spPr>
        <p:txBody>
          <a:bodyPr anchor="ctr"/>
          <a:lstStyle>
            <a:lvl1pPr marL="0" indent="0" algn="ctr">
              <a:buNone/>
              <a:defRPr/>
            </a:lvl1pPr>
          </a:lstStyle>
          <a:p>
            <a:r>
              <a:rPr lang="en-US" dirty="0"/>
              <a:t>Insert image</a:t>
            </a:r>
          </a:p>
        </p:txBody>
      </p:sp>
      <p:sp>
        <p:nvSpPr>
          <p:cNvPr id="16" name="Picture Placeholder 11"/>
          <p:cNvSpPr>
            <a:spLocks noGrp="1"/>
          </p:cNvSpPr>
          <p:nvPr>
            <p:ph type="pic" sz="quarter" idx="16" hasCustomPrompt="1"/>
          </p:nvPr>
        </p:nvSpPr>
        <p:spPr>
          <a:xfrm>
            <a:off x="6019800" y="1622425"/>
            <a:ext cx="2209800" cy="3657600"/>
          </a:xfrm>
        </p:spPr>
        <p:txBody>
          <a:bodyPr anchor="ctr"/>
          <a:lstStyle>
            <a:lvl1pPr marL="0" indent="0" algn="ctr">
              <a:buNone/>
              <a:defRPr/>
            </a:lvl1pPr>
          </a:lstStyle>
          <a:p>
            <a:r>
              <a:rPr lang="en-US" dirty="0"/>
              <a:t>Insert image</a:t>
            </a:r>
          </a:p>
        </p:txBody>
      </p:sp>
      <p:sp>
        <p:nvSpPr>
          <p:cNvPr id="11" name="Text Placeholder 10"/>
          <p:cNvSpPr>
            <a:spLocks noGrp="1"/>
          </p:cNvSpPr>
          <p:nvPr>
            <p:ph type="body" sz="quarter" idx="13" hasCustomPrompt="1"/>
          </p:nvPr>
        </p:nvSpPr>
        <p:spPr>
          <a:xfrm>
            <a:off x="990600" y="914400"/>
            <a:ext cx="6854952"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2564487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Freeform 8"/>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404256" y="4134997"/>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0" name="Picture 9"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5800" y="905167"/>
            <a:ext cx="2514600" cy="469315"/>
          </a:xfrm>
          <a:prstGeom prst="rect">
            <a:avLst/>
          </a:prstGeom>
        </p:spPr>
      </p:pic>
    </p:spTree>
    <p:extLst>
      <p:ext uri="{BB962C8B-B14F-4D97-AF65-F5344CB8AC3E}">
        <p14:creationId xmlns:p14="http://schemas.microsoft.com/office/powerpoint/2010/main" val="2874909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3C80F-5998-4C5A-8426-1B9517C724DD}" type="datetimeFigureOut">
              <a:rPr lang="en-US" smtClean="0"/>
              <a:pPr/>
              <a:t>7/14/2022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a:p>
        </p:txBody>
      </p:sp>
      <p:sp>
        <p:nvSpPr>
          <p:cNvPr id="8" name="Text Placeholder 10"/>
          <p:cNvSpPr>
            <a:spLocks noGrp="1"/>
          </p:cNvSpPr>
          <p:nvPr>
            <p:ph type="body" sz="quarter" idx="13" hasCustomPrompt="1"/>
          </p:nvPr>
        </p:nvSpPr>
        <p:spPr>
          <a:xfrm>
            <a:off x="990600" y="914400"/>
            <a:ext cx="6854952"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3C80F-5998-4C5A-8426-1B9517C724DD}" type="datetimeFigureOut">
              <a:rPr lang="en-US" smtClean="0"/>
              <a:pPr/>
              <a:t>7/14/2022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558541-60C9-42A2-8392-FF12533A6B7A}" type="slidenum">
              <a:rPr lang="en-US" smtClean="0"/>
              <a:pPr/>
              <a:t>‹#›</a:t>
            </a:fld>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5924" y="6400801"/>
            <a:ext cx="1422024" cy="265285"/>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 name="Title 1"/>
          <p:cNvSpPr>
            <a:spLocks noGrp="1"/>
          </p:cNvSpPr>
          <p:nvPr>
            <p:ph type="title"/>
          </p:nvPr>
        </p:nvSpPr>
        <p:spPr>
          <a:xfrm>
            <a:off x="990599" y="2542593"/>
            <a:ext cx="7713969" cy="762000"/>
          </a:xfrm>
        </p:spPr>
        <p:txBody>
          <a:bodyPr/>
          <a:lstStyle>
            <a:lvl1pPr>
              <a:defRPr sz="4400"/>
            </a:lvl1pPr>
          </a:lstStyle>
          <a:p>
            <a:r>
              <a:rPr lang="en-US" dirty="0"/>
              <a:t>Click to edit Master title style</a:t>
            </a:r>
          </a:p>
        </p:txBody>
      </p:sp>
      <p:sp>
        <p:nvSpPr>
          <p:cNvPr id="3" name="Date Placeholder 2"/>
          <p:cNvSpPr>
            <a:spLocks noGrp="1"/>
          </p:cNvSpPr>
          <p:nvPr>
            <p:ph type="dt" sz="half" idx="10"/>
          </p:nvPr>
        </p:nvSpPr>
        <p:spPr/>
        <p:txBody>
          <a:bodyPr/>
          <a:lstStyle/>
          <a:p>
            <a:fld id="{9623C80F-5998-4C5A-8426-1B9517C724DD}" type="datetimeFigureOut">
              <a:rPr lang="en-US" smtClean="0"/>
              <a:pPr/>
              <a:t>7/14/2022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a:p>
        </p:txBody>
      </p:sp>
      <p:sp>
        <p:nvSpPr>
          <p:cNvPr id="7" name="Text Placeholder 10"/>
          <p:cNvSpPr>
            <a:spLocks noGrp="1"/>
          </p:cNvSpPr>
          <p:nvPr>
            <p:ph type="body" sz="quarter" idx="13" hasCustomPrompt="1"/>
          </p:nvPr>
        </p:nvSpPr>
        <p:spPr>
          <a:xfrm>
            <a:off x="990600" y="3429000"/>
            <a:ext cx="6858000" cy="457200"/>
          </a:xfrm>
        </p:spPr>
        <p:txBody>
          <a:bodyPr/>
          <a:lstStyle>
            <a:lvl1pPr marL="0" indent="0">
              <a:lnSpc>
                <a:spcPct val="85000"/>
              </a:lnSpc>
              <a:spcBef>
                <a:spcPts val="0"/>
              </a:spcBef>
              <a:buNone/>
              <a:defRPr sz="2000" spc="-80" baseline="0">
                <a:solidFill>
                  <a:srgbClr val="54585A"/>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 title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5924" y="6400801"/>
            <a:ext cx="1422024" cy="265285"/>
          </a:xfrm>
          <a:prstGeom prst="rect">
            <a:avLst/>
          </a:prstGeom>
        </p:spPr>
      </p:pic>
    </p:spTree>
    <p:extLst>
      <p:ext uri="{BB962C8B-B14F-4D97-AF65-F5344CB8AC3E}">
        <p14:creationId xmlns:p14="http://schemas.microsoft.com/office/powerpoint/2010/main" val="1290607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555104_NMgradientLH_RGB_10231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bwMode="gray">
          <a:xfrm>
            <a:off x="1423525" y="2212884"/>
            <a:ext cx="6722378" cy="876329"/>
          </a:xfrm>
        </p:spPr>
        <p:txBody>
          <a:bodyPr rIns="0" bIns="0" anchor="b" anchorCtr="0"/>
          <a:lstStyle>
            <a:lvl1pPr>
              <a:lnSpc>
                <a:spcPct val="90000"/>
              </a:lnSpc>
              <a:defRPr sz="4000" b="0">
                <a:solidFill>
                  <a:schemeClr val="bg1"/>
                </a:solidFill>
              </a:defRPr>
            </a:lvl1pPr>
          </a:lstStyle>
          <a:p>
            <a:r>
              <a:rPr lang="en-US" dirty="0"/>
              <a:t>Document Title</a:t>
            </a:r>
          </a:p>
        </p:txBody>
      </p:sp>
      <p:sp>
        <p:nvSpPr>
          <p:cNvPr id="3" name="Subtitle 2"/>
          <p:cNvSpPr>
            <a:spLocks noGrp="1"/>
          </p:cNvSpPr>
          <p:nvPr>
            <p:ph type="subTitle" idx="1" hasCustomPrompt="1"/>
          </p:nvPr>
        </p:nvSpPr>
        <p:spPr bwMode="gray">
          <a:xfrm>
            <a:off x="1423524" y="3166257"/>
            <a:ext cx="6400800" cy="685800"/>
          </a:xfrm>
        </p:spPr>
        <p:txBody>
          <a:bodyPr/>
          <a:lstStyle>
            <a:lvl1pPr marL="0" indent="0" algn="l">
              <a:lnSpc>
                <a:spcPct val="90000"/>
              </a:lnSpc>
              <a:spcBef>
                <a:spcPts val="0"/>
              </a:spcBef>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Document Title</a:t>
            </a:r>
          </a:p>
        </p:txBody>
      </p:sp>
      <p:sp>
        <p:nvSpPr>
          <p:cNvPr id="4" name="Date Placeholder 3"/>
          <p:cNvSpPr>
            <a:spLocks noGrp="1"/>
          </p:cNvSpPr>
          <p:nvPr>
            <p:ph type="dt" sz="half" idx="10"/>
          </p:nvPr>
        </p:nvSpPr>
        <p:spPr bwMode="gray">
          <a:xfrm>
            <a:off x="1423524" y="6528818"/>
            <a:ext cx="850392" cy="168275"/>
          </a:xfrm>
        </p:spPr>
        <p:txBody>
          <a:bodyPr/>
          <a:lstStyle>
            <a:lvl1pPr>
              <a:defRPr>
                <a:solidFill>
                  <a:schemeClr val="bg1"/>
                </a:solidFill>
              </a:defRPr>
            </a:lvl1pPr>
          </a:lstStyle>
          <a:p>
            <a:fld id="{15DEBF4B-31EA-6941-9ABD-C1395346BE3D}" type="datetime1">
              <a:rPr lang="en-US" smtClean="0">
                <a:solidFill>
                  <a:prstClr val="white"/>
                </a:solidFill>
              </a:rPr>
              <a:t>7/14/2022</a:t>
            </a:fld>
            <a:endParaRPr lang="en-US">
              <a:solidFill>
                <a:prstClr val="white"/>
              </a:solidFill>
            </a:endParaRP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4" y="911860"/>
            <a:ext cx="2488753" cy="464290"/>
          </a:xfrm>
          <a:prstGeom prst="rect">
            <a:avLst/>
          </a:prstGeom>
        </p:spPr>
      </p:pic>
    </p:spTree>
    <p:extLst>
      <p:ext uri="{BB962C8B-B14F-4D97-AF65-F5344CB8AC3E}">
        <p14:creationId xmlns:p14="http://schemas.microsoft.com/office/powerpoint/2010/main" val="109095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bwMode="gray">
          <a:xfrm>
            <a:off x="1404256" y="2936911"/>
            <a:ext cx="3886200" cy="1143000"/>
          </a:xfrm>
        </p:spPr>
        <p:txBody>
          <a:bodyPr rIns="0" bIns="0" anchor="b" anchorCtr="0"/>
          <a:lstStyle>
            <a:lvl1pPr>
              <a:lnSpc>
                <a:spcPct val="90000"/>
              </a:lnSpc>
              <a:defRPr sz="2800" b="0">
                <a:solidFill>
                  <a:schemeClr val="bg1"/>
                </a:solidFill>
              </a:defRPr>
            </a:lvl1pPr>
          </a:lstStyle>
          <a:p>
            <a:r>
              <a:rPr lang="en-US" dirty="0"/>
              <a:t>Section Title</a:t>
            </a:r>
          </a:p>
        </p:txBody>
      </p:sp>
      <p:sp>
        <p:nvSpPr>
          <p:cNvPr id="3" name="Subtitle 2"/>
          <p:cNvSpPr>
            <a:spLocks noGrp="1"/>
          </p:cNvSpPr>
          <p:nvPr>
            <p:ph type="subTitle" idx="1" hasCustomPrompt="1"/>
          </p:nvPr>
        </p:nvSpPr>
        <p:spPr bwMode="gray">
          <a:xfrm>
            <a:off x="1404256" y="4134997"/>
            <a:ext cx="4386944" cy="935515"/>
          </a:xfr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4" y="911860"/>
            <a:ext cx="2488753" cy="464290"/>
          </a:xfrm>
          <a:prstGeom prst="rect">
            <a:avLst/>
          </a:prstGeom>
        </p:spPr>
      </p:pic>
    </p:spTree>
    <p:extLst>
      <p:ext uri="{BB962C8B-B14F-4D97-AF65-F5344CB8AC3E}">
        <p14:creationId xmlns:p14="http://schemas.microsoft.com/office/powerpoint/2010/main" val="30375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Section Hea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4" y="911860"/>
            <a:ext cx="2488753" cy="464290"/>
          </a:xfrm>
          <a:prstGeom prst="rect">
            <a:avLst/>
          </a:prstGeom>
        </p:spPr>
      </p:pic>
      <p:sp>
        <p:nvSpPr>
          <p:cNvPr id="2" name="Title 1"/>
          <p:cNvSpPr>
            <a:spLocks noGrp="1"/>
          </p:cNvSpPr>
          <p:nvPr>
            <p:ph type="ctrTitle" hasCustomPrompt="1"/>
          </p:nvPr>
        </p:nvSpPr>
        <p:spPr bwMode="gray">
          <a:xfrm>
            <a:off x="1404256" y="2936911"/>
            <a:ext cx="3886200" cy="1143000"/>
          </a:xfrm>
        </p:spPr>
        <p:txBody>
          <a:bodyPr rIns="0" bIns="0" anchor="b" anchorCtr="0"/>
          <a:lstStyle>
            <a:lvl1pPr>
              <a:lnSpc>
                <a:spcPct val="90000"/>
              </a:lnSpc>
              <a:defRPr sz="2800" b="0">
                <a:solidFill>
                  <a:schemeClr val="bg1"/>
                </a:solidFill>
              </a:defRPr>
            </a:lvl1pPr>
          </a:lstStyle>
          <a:p>
            <a:r>
              <a:rPr lang="en-US" dirty="0"/>
              <a:t>Section Title</a:t>
            </a:r>
          </a:p>
        </p:txBody>
      </p:sp>
      <p:sp>
        <p:nvSpPr>
          <p:cNvPr id="3" name="Subtitle 2"/>
          <p:cNvSpPr>
            <a:spLocks noGrp="1"/>
          </p:cNvSpPr>
          <p:nvPr>
            <p:ph type="subTitle" idx="1" hasCustomPrompt="1"/>
          </p:nvPr>
        </p:nvSpPr>
        <p:spPr bwMode="gray">
          <a:xfrm>
            <a:off x="1404256" y="4134997"/>
            <a:ext cx="4386944" cy="935515"/>
          </a:xfr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380924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Section Hea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4" y="911860"/>
            <a:ext cx="2488753" cy="464290"/>
          </a:xfrm>
          <a:prstGeom prst="rect">
            <a:avLst/>
          </a:prstGeom>
        </p:spPr>
      </p:pic>
      <p:sp>
        <p:nvSpPr>
          <p:cNvPr id="2" name="Title 1"/>
          <p:cNvSpPr>
            <a:spLocks noGrp="1"/>
          </p:cNvSpPr>
          <p:nvPr>
            <p:ph type="ctrTitle" hasCustomPrompt="1"/>
          </p:nvPr>
        </p:nvSpPr>
        <p:spPr bwMode="gray">
          <a:xfrm>
            <a:off x="1404256" y="2936911"/>
            <a:ext cx="3886200" cy="1143000"/>
          </a:xfrm>
        </p:spPr>
        <p:txBody>
          <a:bodyPr rIns="0" bIns="0" anchor="b" anchorCtr="0"/>
          <a:lstStyle>
            <a:lvl1pPr>
              <a:lnSpc>
                <a:spcPct val="90000"/>
              </a:lnSpc>
              <a:defRPr sz="2800" b="0">
                <a:solidFill>
                  <a:schemeClr val="bg1"/>
                </a:solidFill>
              </a:defRPr>
            </a:lvl1pPr>
          </a:lstStyle>
          <a:p>
            <a:r>
              <a:rPr lang="en-US" dirty="0"/>
              <a:t>Section Title</a:t>
            </a:r>
          </a:p>
        </p:txBody>
      </p:sp>
      <p:sp>
        <p:nvSpPr>
          <p:cNvPr id="3" name="Subtitle 2"/>
          <p:cNvSpPr>
            <a:spLocks noGrp="1"/>
          </p:cNvSpPr>
          <p:nvPr>
            <p:ph type="subTitle" idx="1" hasCustomPrompt="1"/>
          </p:nvPr>
        </p:nvSpPr>
        <p:spPr bwMode="gray">
          <a:xfrm>
            <a:off x="1404256" y="4134997"/>
            <a:ext cx="4386944" cy="935515"/>
          </a:xfr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216695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Section Header 4">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4" y="911860"/>
            <a:ext cx="2488753" cy="464290"/>
          </a:xfrm>
          <a:prstGeom prst="rect">
            <a:avLst/>
          </a:prstGeom>
        </p:spPr>
      </p:pic>
      <p:sp>
        <p:nvSpPr>
          <p:cNvPr id="2" name="Title 1"/>
          <p:cNvSpPr>
            <a:spLocks noGrp="1"/>
          </p:cNvSpPr>
          <p:nvPr>
            <p:ph type="ctrTitle" hasCustomPrompt="1"/>
          </p:nvPr>
        </p:nvSpPr>
        <p:spPr bwMode="gray">
          <a:xfrm>
            <a:off x="1404256" y="2936911"/>
            <a:ext cx="3886200" cy="1143000"/>
          </a:xfrm>
        </p:spPr>
        <p:txBody>
          <a:bodyPr rIns="0" bIns="0" anchor="b" anchorCtr="0"/>
          <a:lstStyle>
            <a:lvl1pPr>
              <a:lnSpc>
                <a:spcPct val="90000"/>
              </a:lnSpc>
              <a:defRPr sz="2800" b="0">
                <a:solidFill>
                  <a:schemeClr val="bg1"/>
                </a:solidFill>
              </a:defRPr>
            </a:lvl1pPr>
          </a:lstStyle>
          <a:p>
            <a:r>
              <a:rPr lang="en-US" dirty="0"/>
              <a:t>Section Title</a:t>
            </a:r>
          </a:p>
        </p:txBody>
      </p:sp>
      <p:sp>
        <p:nvSpPr>
          <p:cNvPr id="3" name="Subtitle 2"/>
          <p:cNvSpPr>
            <a:spLocks noGrp="1"/>
          </p:cNvSpPr>
          <p:nvPr>
            <p:ph type="subTitle" idx="1" hasCustomPrompt="1"/>
          </p:nvPr>
        </p:nvSpPr>
        <p:spPr bwMode="gray">
          <a:xfrm>
            <a:off x="1404256" y="4134997"/>
            <a:ext cx="4386944" cy="935515"/>
          </a:xfr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371806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Section Header 5">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4" y="911860"/>
            <a:ext cx="2488753" cy="464290"/>
          </a:xfrm>
          <a:prstGeom prst="rect">
            <a:avLst/>
          </a:prstGeom>
        </p:spPr>
      </p:pic>
      <p:sp>
        <p:nvSpPr>
          <p:cNvPr id="2" name="Title 1"/>
          <p:cNvSpPr>
            <a:spLocks noGrp="1"/>
          </p:cNvSpPr>
          <p:nvPr>
            <p:ph type="ctrTitle" hasCustomPrompt="1"/>
          </p:nvPr>
        </p:nvSpPr>
        <p:spPr bwMode="gray">
          <a:xfrm>
            <a:off x="1404256" y="2936911"/>
            <a:ext cx="3886200" cy="1143000"/>
          </a:xfrm>
        </p:spPr>
        <p:txBody>
          <a:bodyPr rIns="0" bIns="0" anchor="b" anchorCtr="0"/>
          <a:lstStyle>
            <a:lvl1pPr>
              <a:lnSpc>
                <a:spcPct val="90000"/>
              </a:lnSpc>
              <a:defRPr sz="2800" b="0">
                <a:solidFill>
                  <a:schemeClr val="bg1"/>
                </a:solidFill>
              </a:defRPr>
            </a:lvl1pPr>
          </a:lstStyle>
          <a:p>
            <a:r>
              <a:rPr lang="en-US" dirty="0"/>
              <a:t>Section Title</a:t>
            </a:r>
          </a:p>
        </p:txBody>
      </p:sp>
      <p:sp>
        <p:nvSpPr>
          <p:cNvPr id="3" name="Subtitle 2"/>
          <p:cNvSpPr>
            <a:spLocks noGrp="1"/>
          </p:cNvSpPr>
          <p:nvPr>
            <p:ph type="subTitle" idx="1" hasCustomPrompt="1"/>
          </p:nvPr>
        </p:nvSpPr>
        <p:spPr bwMode="gray">
          <a:xfrm>
            <a:off x="1404256" y="4134997"/>
            <a:ext cx="4386944" cy="935515"/>
          </a:xfr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72400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6">
    <p:spTree>
      <p:nvGrpSpPr>
        <p:cNvPr id="1" name=""/>
        <p:cNvGrpSpPr/>
        <p:nvPr/>
      </p:nvGrpSpPr>
      <p:grpSpPr>
        <a:xfrm>
          <a:off x="0" y="0"/>
          <a:ext cx="0" cy="0"/>
          <a:chOff x="0" y="0"/>
          <a:chExt cx="0" cy="0"/>
        </a:xfrm>
      </p:grpSpPr>
      <p:pic>
        <p:nvPicPr>
          <p:cNvPr id="6" name="Picture 5" descr="skyline_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89"/>
            <a:ext cx="9144000" cy="6857422"/>
          </a:xfrm>
          <a:prstGeom prst="rect">
            <a:avLst/>
          </a:prstGeom>
        </p:spPr>
      </p:pic>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l="8075"/>
          <a:stretch/>
        </p:blipFill>
        <p:spPr bwMode="gray">
          <a:xfrm>
            <a:off x="0" y="0"/>
            <a:ext cx="7041616" cy="6858000"/>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60634" y="911860"/>
            <a:ext cx="2488753" cy="464290"/>
          </a:xfrm>
          <a:prstGeom prst="rect">
            <a:avLst/>
          </a:prstGeom>
        </p:spPr>
      </p:pic>
      <p:sp>
        <p:nvSpPr>
          <p:cNvPr id="9" name="Title 1"/>
          <p:cNvSpPr>
            <a:spLocks noGrp="1"/>
          </p:cNvSpPr>
          <p:nvPr>
            <p:ph type="ctrTitle" hasCustomPrompt="1"/>
          </p:nvPr>
        </p:nvSpPr>
        <p:spPr bwMode="gray">
          <a:xfrm>
            <a:off x="1404256" y="2936911"/>
            <a:ext cx="3886200" cy="1143000"/>
          </a:xfrm>
        </p:spPr>
        <p:txBody>
          <a:bodyPr rIns="0" bIns="0" anchor="b" anchorCtr="0"/>
          <a:lstStyle>
            <a:lvl1pPr>
              <a:lnSpc>
                <a:spcPct val="90000"/>
              </a:lnSpc>
              <a:defRPr sz="2800" b="0">
                <a:solidFill>
                  <a:schemeClr val="bg1"/>
                </a:solidFill>
              </a:defRPr>
            </a:lvl1pPr>
          </a:lstStyle>
          <a:p>
            <a:r>
              <a:rPr lang="en-US" dirty="0"/>
              <a:t>Section Title</a:t>
            </a:r>
          </a:p>
        </p:txBody>
      </p:sp>
      <p:sp>
        <p:nvSpPr>
          <p:cNvPr id="11" name="Subtitle 2"/>
          <p:cNvSpPr>
            <a:spLocks noGrp="1"/>
          </p:cNvSpPr>
          <p:nvPr>
            <p:ph type="subTitle" idx="1" hasCustomPrompt="1"/>
          </p:nvPr>
        </p:nvSpPr>
        <p:spPr bwMode="gray">
          <a:xfrm>
            <a:off x="1404256" y="4134997"/>
            <a:ext cx="4386944" cy="935515"/>
          </a:xfr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276152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ection Header 2">
    <p:spTree>
      <p:nvGrpSpPr>
        <p:cNvPr id="1" name=""/>
        <p:cNvGrpSpPr/>
        <p:nvPr/>
      </p:nvGrpSpPr>
      <p:grpSpPr>
        <a:xfrm>
          <a:off x="0" y="0"/>
          <a:ext cx="0" cy="0"/>
          <a:chOff x="0" y="0"/>
          <a:chExt cx="0" cy="0"/>
        </a:xfrm>
      </p:grpSpPr>
      <p:pic>
        <p:nvPicPr>
          <p:cNvPr id="4" name="Picture 3" descr="Cadence image 2rgb.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Freeform 9"/>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404256" y="4134997"/>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8" name="Picture 7"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5800" y="905167"/>
            <a:ext cx="2514600" cy="469315"/>
          </a:xfrm>
          <a:prstGeom prst="rect">
            <a:avLst/>
          </a:prstGeom>
        </p:spPr>
      </p:pic>
    </p:spTree>
    <p:extLst>
      <p:ext uri="{BB962C8B-B14F-4D97-AF65-F5344CB8AC3E}">
        <p14:creationId xmlns:p14="http://schemas.microsoft.com/office/powerpoint/2010/main" val="933355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Section Header 7">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4" y="911860"/>
            <a:ext cx="2488753" cy="464290"/>
          </a:xfrm>
          <a:prstGeom prst="rect">
            <a:avLst/>
          </a:prstGeom>
        </p:spPr>
      </p:pic>
      <p:sp>
        <p:nvSpPr>
          <p:cNvPr id="2" name="Title 1"/>
          <p:cNvSpPr>
            <a:spLocks noGrp="1"/>
          </p:cNvSpPr>
          <p:nvPr>
            <p:ph type="ctrTitle" hasCustomPrompt="1"/>
          </p:nvPr>
        </p:nvSpPr>
        <p:spPr bwMode="gray">
          <a:xfrm>
            <a:off x="1404256" y="2936911"/>
            <a:ext cx="3886200" cy="1143000"/>
          </a:xfrm>
        </p:spPr>
        <p:txBody>
          <a:bodyPr rIns="0" bIns="0" anchor="b" anchorCtr="0"/>
          <a:lstStyle>
            <a:lvl1pPr>
              <a:lnSpc>
                <a:spcPct val="90000"/>
              </a:lnSpc>
              <a:defRPr sz="2800" b="0">
                <a:solidFill>
                  <a:schemeClr val="bg1"/>
                </a:solidFill>
              </a:defRPr>
            </a:lvl1pPr>
          </a:lstStyle>
          <a:p>
            <a:r>
              <a:rPr lang="en-US" dirty="0"/>
              <a:t>Section Title</a:t>
            </a:r>
          </a:p>
        </p:txBody>
      </p:sp>
      <p:sp>
        <p:nvSpPr>
          <p:cNvPr id="3" name="Subtitle 2"/>
          <p:cNvSpPr>
            <a:spLocks noGrp="1"/>
          </p:cNvSpPr>
          <p:nvPr>
            <p:ph type="subTitle" idx="1" hasCustomPrompt="1"/>
          </p:nvPr>
        </p:nvSpPr>
        <p:spPr bwMode="gray">
          <a:xfrm>
            <a:off x="1404256" y="4134997"/>
            <a:ext cx="4386944" cy="935515"/>
          </a:xfr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179034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Section Header 8">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4" y="911860"/>
            <a:ext cx="2488753" cy="464290"/>
          </a:xfrm>
          <a:prstGeom prst="rect">
            <a:avLst/>
          </a:prstGeom>
        </p:spPr>
      </p:pic>
      <p:sp>
        <p:nvSpPr>
          <p:cNvPr id="2" name="Title 1"/>
          <p:cNvSpPr>
            <a:spLocks noGrp="1"/>
          </p:cNvSpPr>
          <p:nvPr>
            <p:ph type="ctrTitle" hasCustomPrompt="1"/>
          </p:nvPr>
        </p:nvSpPr>
        <p:spPr bwMode="gray">
          <a:xfrm>
            <a:off x="1404256" y="2936911"/>
            <a:ext cx="3886200" cy="1143000"/>
          </a:xfrm>
        </p:spPr>
        <p:txBody>
          <a:bodyPr rIns="0" bIns="0" anchor="b" anchorCtr="0"/>
          <a:lstStyle>
            <a:lvl1pPr>
              <a:lnSpc>
                <a:spcPct val="90000"/>
              </a:lnSpc>
              <a:defRPr sz="2800" b="0">
                <a:solidFill>
                  <a:schemeClr val="bg1"/>
                </a:solidFill>
              </a:defRPr>
            </a:lvl1pPr>
          </a:lstStyle>
          <a:p>
            <a:r>
              <a:rPr lang="en-US" dirty="0"/>
              <a:t>Section Title</a:t>
            </a:r>
          </a:p>
        </p:txBody>
      </p:sp>
      <p:sp>
        <p:nvSpPr>
          <p:cNvPr id="3" name="Subtitle 2"/>
          <p:cNvSpPr>
            <a:spLocks noGrp="1"/>
          </p:cNvSpPr>
          <p:nvPr>
            <p:ph type="subTitle" idx="1" hasCustomPrompt="1"/>
          </p:nvPr>
        </p:nvSpPr>
        <p:spPr bwMode="gray">
          <a:xfrm>
            <a:off x="1404256" y="4134997"/>
            <a:ext cx="4386944" cy="935515"/>
          </a:xfr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194042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Section Header 9">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4" y="911860"/>
            <a:ext cx="2488753" cy="464290"/>
          </a:xfrm>
          <a:prstGeom prst="rect">
            <a:avLst/>
          </a:prstGeom>
        </p:spPr>
      </p:pic>
      <p:sp>
        <p:nvSpPr>
          <p:cNvPr id="2" name="Title 1"/>
          <p:cNvSpPr>
            <a:spLocks noGrp="1"/>
          </p:cNvSpPr>
          <p:nvPr>
            <p:ph type="ctrTitle" hasCustomPrompt="1"/>
          </p:nvPr>
        </p:nvSpPr>
        <p:spPr bwMode="gray">
          <a:xfrm>
            <a:off x="1404256" y="2936911"/>
            <a:ext cx="3886200" cy="1143000"/>
          </a:xfrm>
        </p:spPr>
        <p:txBody>
          <a:bodyPr rIns="0" bIns="0" anchor="b" anchorCtr="0"/>
          <a:lstStyle>
            <a:lvl1pPr>
              <a:lnSpc>
                <a:spcPct val="90000"/>
              </a:lnSpc>
              <a:defRPr sz="2800" b="0">
                <a:solidFill>
                  <a:schemeClr val="bg1"/>
                </a:solidFill>
              </a:defRPr>
            </a:lvl1pPr>
          </a:lstStyle>
          <a:p>
            <a:r>
              <a:rPr lang="en-US" dirty="0"/>
              <a:t>Section Title</a:t>
            </a:r>
          </a:p>
        </p:txBody>
      </p:sp>
      <p:sp>
        <p:nvSpPr>
          <p:cNvPr id="3" name="Subtitle 2"/>
          <p:cNvSpPr>
            <a:spLocks noGrp="1"/>
          </p:cNvSpPr>
          <p:nvPr>
            <p:ph type="subTitle" idx="1" hasCustomPrompt="1"/>
          </p:nvPr>
        </p:nvSpPr>
        <p:spPr bwMode="gray">
          <a:xfrm>
            <a:off x="1404256" y="4134997"/>
            <a:ext cx="4386944" cy="935515"/>
          </a:xfr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66812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Section Header 10">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4" y="911860"/>
            <a:ext cx="2488753" cy="464290"/>
          </a:xfrm>
          <a:prstGeom prst="rect">
            <a:avLst/>
          </a:prstGeom>
        </p:spPr>
      </p:pic>
      <p:sp>
        <p:nvSpPr>
          <p:cNvPr id="2" name="Title 1"/>
          <p:cNvSpPr>
            <a:spLocks noGrp="1"/>
          </p:cNvSpPr>
          <p:nvPr>
            <p:ph type="ctrTitle" hasCustomPrompt="1"/>
          </p:nvPr>
        </p:nvSpPr>
        <p:spPr bwMode="gray">
          <a:xfrm>
            <a:off x="1404256" y="2936911"/>
            <a:ext cx="3886200" cy="1143000"/>
          </a:xfrm>
        </p:spPr>
        <p:txBody>
          <a:bodyPr rIns="0" bIns="0" anchor="b" anchorCtr="0"/>
          <a:lstStyle>
            <a:lvl1pPr>
              <a:lnSpc>
                <a:spcPct val="90000"/>
              </a:lnSpc>
              <a:defRPr sz="2800" b="0">
                <a:solidFill>
                  <a:schemeClr val="bg1"/>
                </a:solidFill>
              </a:defRPr>
            </a:lvl1pPr>
          </a:lstStyle>
          <a:p>
            <a:r>
              <a:rPr lang="en-US" dirty="0"/>
              <a:t>Section Title</a:t>
            </a:r>
          </a:p>
        </p:txBody>
      </p:sp>
      <p:sp>
        <p:nvSpPr>
          <p:cNvPr id="3" name="Subtitle 2"/>
          <p:cNvSpPr>
            <a:spLocks noGrp="1"/>
          </p:cNvSpPr>
          <p:nvPr>
            <p:ph type="subTitle" idx="1" hasCustomPrompt="1"/>
          </p:nvPr>
        </p:nvSpPr>
        <p:spPr bwMode="gray">
          <a:xfrm>
            <a:off x="1404256" y="4134997"/>
            <a:ext cx="4386944" cy="935515"/>
          </a:xfr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3379336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Section Header 1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4" y="911860"/>
            <a:ext cx="2488753" cy="464290"/>
          </a:xfrm>
          <a:prstGeom prst="rect">
            <a:avLst/>
          </a:prstGeom>
        </p:spPr>
      </p:pic>
      <p:sp>
        <p:nvSpPr>
          <p:cNvPr id="2" name="Title 1"/>
          <p:cNvSpPr>
            <a:spLocks noGrp="1"/>
          </p:cNvSpPr>
          <p:nvPr>
            <p:ph type="ctrTitle" hasCustomPrompt="1"/>
          </p:nvPr>
        </p:nvSpPr>
        <p:spPr bwMode="gray">
          <a:xfrm>
            <a:off x="1404256" y="2936911"/>
            <a:ext cx="3886200" cy="1143000"/>
          </a:xfrm>
        </p:spPr>
        <p:txBody>
          <a:bodyPr rIns="0" bIns="0" anchor="b" anchorCtr="0"/>
          <a:lstStyle>
            <a:lvl1pPr>
              <a:lnSpc>
                <a:spcPct val="90000"/>
              </a:lnSpc>
              <a:defRPr sz="2800" b="0">
                <a:solidFill>
                  <a:schemeClr val="bg1"/>
                </a:solidFill>
              </a:defRPr>
            </a:lvl1pPr>
          </a:lstStyle>
          <a:p>
            <a:r>
              <a:rPr lang="en-US" dirty="0"/>
              <a:t>Section Title</a:t>
            </a:r>
          </a:p>
        </p:txBody>
      </p:sp>
      <p:sp>
        <p:nvSpPr>
          <p:cNvPr id="3" name="Subtitle 2"/>
          <p:cNvSpPr>
            <a:spLocks noGrp="1"/>
          </p:cNvSpPr>
          <p:nvPr>
            <p:ph type="subTitle" idx="1" hasCustomPrompt="1"/>
          </p:nvPr>
        </p:nvSpPr>
        <p:spPr bwMode="gray">
          <a:xfrm>
            <a:off x="1404256" y="4134997"/>
            <a:ext cx="4386944" cy="935515"/>
          </a:xfr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3079630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Section Header Your Photo">
    <p:bg bwMode="gray">
      <p:bgPr>
        <a:solidFill>
          <a:schemeClr val="tx2">
            <a:lumMod val="75000"/>
          </a:schemeClr>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l="8075"/>
          <a:stretch/>
        </p:blipFill>
        <p:spPr bwMode="gray">
          <a:xfrm>
            <a:off x="0" y="0"/>
            <a:ext cx="7041616" cy="6858000"/>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4" y="911860"/>
            <a:ext cx="2488753" cy="464290"/>
          </a:xfrm>
          <a:prstGeom prst="rect">
            <a:avLst/>
          </a:prstGeom>
        </p:spPr>
      </p:pic>
      <p:sp>
        <p:nvSpPr>
          <p:cNvPr id="2" name="Title 1"/>
          <p:cNvSpPr>
            <a:spLocks noGrp="1"/>
          </p:cNvSpPr>
          <p:nvPr>
            <p:ph type="ctrTitle" hasCustomPrompt="1"/>
          </p:nvPr>
        </p:nvSpPr>
        <p:spPr bwMode="gray">
          <a:xfrm>
            <a:off x="1404256" y="2936911"/>
            <a:ext cx="3886200" cy="1143000"/>
          </a:xfrm>
        </p:spPr>
        <p:txBody>
          <a:bodyPr rIns="0" bIns="0" anchor="b" anchorCtr="0"/>
          <a:lstStyle>
            <a:lvl1pPr>
              <a:lnSpc>
                <a:spcPct val="90000"/>
              </a:lnSpc>
              <a:defRPr sz="2800" b="0">
                <a:solidFill>
                  <a:schemeClr val="bg1"/>
                </a:solidFill>
              </a:defRPr>
            </a:lvl1pPr>
          </a:lstStyle>
          <a:p>
            <a:r>
              <a:rPr lang="en-US" dirty="0"/>
              <a:t>Section Title</a:t>
            </a:r>
          </a:p>
        </p:txBody>
      </p:sp>
      <p:sp>
        <p:nvSpPr>
          <p:cNvPr id="3" name="Subtitle 2"/>
          <p:cNvSpPr>
            <a:spLocks noGrp="1"/>
          </p:cNvSpPr>
          <p:nvPr>
            <p:ph type="subTitle" idx="1" hasCustomPrompt="1"/>
          </p:nvPr>
        </p:nvSpPr>
        <p:spPr bwMode="gray">
          <a:xfrm>
            <a:off x="1404256" y="4134997"/>
            <a:ext cx="4386944" cy="935515"/>
          </a:xfr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
        <p:nvSpPr>
          <p:cNvPr id="9" name="TextBox 8"/>
          <p:cNvSpPr txBox="1"/>
          <p:nvPr userDrawn="1"/>
        </p:nvSpPr>
        <p:spPr>
          <a:xfrm>
            <a:off x="9220200" y="877304"/>
            <a:ext cx="1642462" cy="3237496"/>
          </a:xfrm>
          <a:prstGeom prst="rect">
            <a:avLst/>
          </a:prstGeom>
          <a:solidFill>
            <a:schemeClr val="tx1">
              <a:lumMod val="60000"/>
              <a:lumOff val="40000"/>
            </a:schemeClr>
          </a:solidFill>
        </p:spPr>
        <p:txBody>
          <a:bodyPr wrap="square" lIns="0" tIns="0" rIns="0" bIns="0" rtlCol="0">
            <a:noAutofit/>
          </a:bodyPr>
          <a:lstStyle/>
          <a:p>
            <a:pPr>
              <a:lnSpc>
                <a:spcPct val="90000"/>
              </a:lnSpc>
              <a:spcBef>
                <a:spcPts val="600"/>
              </a:spcBef>
            </a:pPr>
            <a:r>
              <a:rPr lang="en-US" sz="1200" spc="-50" dirty="0">
                <a:solidFill>
                  <a:schemeClr val="bg1"/>
                </a:solidFill>
              </a:rPr>
              <a:t>How to put in your own Photo:</a:t>
            </a:r>
          </a:p>
          <a:p>
            <a:pPr>
              <a:lnSpc>
                <a:spcPct val="90000"/>
              </a:lnSpc>
              <a:spcBef>
                <a:spcPts val="600"/>
              </a:spcBef>
            </a:pPr>
            <a:r>
              <a:rPr lang="en-US" sz="1200" spc="-50" dirty="0">
                <a:solidFill>
                  <a:schemeClr val="bg1"/>
                </a:solidFill>
              </a:rPr>
              <a:t>Go to ‘View-Slide Master’</a:t>
            </a:r>
          </a:p>
          <a:p>
            <a:pPr>
              <a:lnSpc>
                <a:spcPct val="90000"/>
              </a:lnSpc>
              <a:spcBef>
                <a:spcPts val="600"/>
              </a:spcBef>
            </a:pPr>
            <a:r>
              <a:rPr lang="en-US" sz="1200" spc="-50" dirty="0">
                <a:solidFill>
                  <a:schemeClr val="bg1"/>
                </a:solidFill>
              </a:rPr>
              <a:t>Go to ‘Insert-Picture’</a:t>
            </a:r>
          </a:p>
          <a:p>
            <a:pPr>
              <a:lnSpc>
                <a:spcPct val="90000"/>
              </a:lnSpc>
              <a:spcBef>
                <a:spcPts val="600"/>
              </a:spcBef>
            </a:pPr>
            <a:r>
              <a:rPr lang="en-US" sz="1200" spc="-50" dirty="0">
                <a:solidFill>
                  <a:schemeClr val="bg1"/>
                </a:solidFill>
              </a:rPr>
              <a:t>Browse to the</a:t>
            </a:r>
            <a:r>
              <a:rPr lang="en-US" sz="1200" spc="-50" baseline="0" dirty="0">
                <a:solidFill>
                  <a:schemeClr val="bg1"/>
                </a:solidFill>
              </a:rPr>
              <a:t> image you would like to place. Image should be 1024x768, 1200x900, or other 4:3 aspect ratio</a:t>
            </a:r>
          </a:p>
          <a:p>
            <a:pPr>
              <a:lnSpc>
                <a:spcPct val="90000"/>
              </a:lnSpc>
              <a:spcBef>
                <a:spcPts val="600"/>
              </a:spcBef>
            </a:pPr>
            <a:r>
              <a:rPr lang="en-US" sz="1200" spc="-50" dirty="0">
                <a:solidFill>
                  <a:schemeClr val="bg1"/>
                </a:solidFill>
              </a:rPr>
              <a:t>Select image and click OK</a:t>
            </a:r>
          </a:p>
          <a:p>
            <a:pPr>
              <a:lnSpc>
                <a:spcPct val="90000"/>
              </a:lnSpc>
              <a:spcBef>
                <a:spcPts val="600"/>
              </a:spcBef>
            </a:pPr>
            <a:r>
              <a:rPr lang="en-US" sz="1200" spc="-50" dirty="0">
                <a:solidFill>
                  <a:schemeClr val="bg1"/>
                </a:solidFill>
              </a:rPr>
              <a:t>Scale to full screen size if necessary.</a:t>
            </a:r>
          </a:p>
          <a:p>
            <a:pPr>
              <a:lnSpc>
                <a:spcPct val="90000"/>
              </a:lnSpc>
              <a:spcBef>
                <a:spcPts val="600"/>
              </a:spcBef>
            </a:pPr>
            <a:r>
              <a:rPr lang="en-US" sz="1200" spc="-50" dirty="0">
                <a:solidFill>
                  <a:schemeClr val="bg1"/>
                </a:solidFill>
              </a:rPr>
              <a:t>Click image, go</a:t>
            </a:r>
            <a:r>
              <a:rPr lang="en-US" sz="1200" spc="-50" baseline="0" dirty="0">
                <a:solidFill>
                  <a:schemeClr val="bg1"/>
                </a:solidFill>
              </a:rPr>
              <a:t> to ‘Format-</a:t>
            </a:r>
            <a:r>
              <a:rPr lang="en-US" sz="1200" spc="-50" dirty="0">
                <a:solidFill>
                  <a:schemeClr val="bg1"/>
                </a:solidFill>
              </a:rPr>
              <a:t>Send to Back’</a:t>
            </a:r>
          </a:p>
          <a:p>
            <a:pPr>
              <a:lnSpc>
                <a:spcPct val="90000"/>
              </a:lnSpc>
              <a:spcBef>
                <a:spcPts val="600"/>
              </a:spcBef>
            </a:pPr>
            <a:r>
              <a:rPr lang="en-US" sz="1200" spc="-50" dirty="0">
                <a:solidFill>
                  <a:schemeClr val="bg1"/>
                </a:solidFill>
              </a:rPr>
              <a:t>Go to ‘View-Normal’ to return to slides</a:t>
            </a:r>
          </a:p>
        </p:txBody>
      </p:sp>
    </p:spTree>
    <p:extLst>
      <p:ext uri="{BB962C8B-B14F-4D97-AF65-F5344CB8AC3E}">
        <p14:creationId xmlns:p14="http://schemas.microsoft.com/office/powerpoint/2010/main" val="730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6125EFA-14D5-E441-AD31-D6F296082D78}" type="datetime1">
              <a:rPr lang="en-US" smtClean="0">
                <a:solidFill>
                  <a:srgbClr val="605F62"/>
                </a:solidFill>
              </a:rPr>
              <a:t>7/14/2022</a:t>
            </a:fld>
            <a:endParaRPr lang="en-US">
              <a:solidFill>
                <a:srgbClr val="605F62"/>
              </a:solidFill>
            </a:endParaRPr>
          </a:p>
        </p:txBody>
      </p:sp>
      <p:sp>
        <p:nvSpPr>
          <p:cNvPr id="5" name="Footer Placeholder 4"/>
          <p:cNvSpPr>
            <a:spLocks noGrp="1"/>
          </p:cNvSpPr>
          <p:nvPr>
            <p:ph type="ftr" sz="quarter" idx="11"/>
          </p:nvPr>
        </p:nvSpPr>
        <p:spPr/>
        <p:txBody>
          <a:bodyPr/>
          <a:lstStyle/>
          <a:p>
            <a:endParaRPr lang="en-US">
              <a:solidFill>
                <a:srgbClr val="605F62"/>
              </a:solidFill>
            </a:endParaRPr>
          </a:p>
        </p:txBody>
      </p:sp>
      <p:sp>
        <p:nvSpPr>
          <p:cNvPr id="6" name="Slide Number Placeholder 5"/>
          <p:cNvSpPr>
            <a:spLocks noGrp="1"/>
          </p:cNvSpPr>
          <p:nvPr>
            <p:ph type="sldNum" sz="quarter" idx="12"/>
          </p:nvPr>
        </p:nvSpPr>
        <p:spPr/>
        <p:txBody>
          <a:bodyPr/>
          <a:lstStyle>
            <a:lvl1pPr>
              <a:defRPr>
                <a:solidFill>
                  <a:srgbClr val="B1ACCE"/>
                </a:solidFill>
              </a:defRPr>
            </a:lvl1pPr>
          </a:lstStyle>
          <a:p>
            <a:fld id="{0D558541-60C9-42A2-8392-FF12533A6B7A}" type="slidenum">
              <a:rPr lang="en-US" smtClean="0"/>
              <a:pPr/>
              <a:t>‹#›</a:t>
            </a:fld>
            <a:endParaRPr lang="en-US" dirty="0"/>
          </a:p>
        </p:txBody>
      </p:sp>
      <p:sp>
        <p:nvSpPr>
          <p:cNvPr id="11" name="Text Placeholder 10"/>
          <p:cNvSpPr>
            <a:spLocks noGrp="1"/>
          </p:cNvSpPr>
          <p:nvPr>
            <p:ph type="body" sz="quarter" idx="13" hasCustomPrompt="1"/>
          </p:nvPr>
        </p:nvSpPr>
        <p:spPr>
          <a:xfrm>
            <a:off x="990600" y="914400"/>
            <a:ext cx="6854952" cy="457200"/>
          </a:xfr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346858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p:spPr>
        <p:txBody>
          <a:bodyPr/>
          <a:lstStyle/>
          <a:p>
            <a:r>
              <a:rPr lang="en-US" dirty="0"/>
              <a:t>Click to edit Master title style</a:t>
            </a:r>
          </a:p>
        </p:txBody>
      </p:sp>
      <p:sp>
        <p:nvSpPr>
          <p:cNvPr id="3" name="Content Placeholder 2"/>
          <p:cNvSpPr>
            <a:spLocks noGrp="1"/>
          </p:cNvSpPr>
          <p:nvPr>
            <p:ph sz="half" idx="1"/>
          </p:nvPr>
        </p:nvSpPr>
        <p:spPr>
          <a:xfrm>
            <a:off x="801197" y="1621971"/>
            <a:ext cx="3767328" cy="4093029"/>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00422" y="1621971"/>
            <a:ext cx="3767328" cy="4093029"/>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5C1E2FB-F495-C14C-B673-379867D604E2}" type="datetime1">
              <a:rPr lang="en-US" smtClean="0">
                <a:solidFill>
                  <a:srgbClr val="605F62"/>
                </a:solidFill>
              </a:rPr>
              <a:t>7/14/2022</a:t>
            </a:fld>
            <a:endParaRPr lang="en-US">
              <a:solidFill>
                <a:srgbClr val="605F62"/>
              </a:solidFill>
            </a:endParaRPr>
          </a:p>
        </p:txBody>
      </p:sp>
      <p:sp>
        <p:nvSpPr>
          <p:cNvPr id="6" name="Footer Placeholder 5"/>
          <p:cNvSpPr>
            <a:spLocks noGrp="1"/>
          </p:cNvSpPr>
          <p:nvPr>
            <p:ph type="ftr" sz="quarter" idx="11"/>
          </p:nvPr>
        </p:nvSpPr>
        <p:spPr/>
        <p:txBody>
          <a:bodyPr/>
          <a:lstStyle/>
          <a:p>
            <a:endParaRPr lang="en-US">
              <a:solidFill>
                <a:srgbClr val="605F62"/>
              </a:solidFill>
            </a:endParaRPr>
          </a:p>
        </p:txBody>
      </p:sp>
      <p:sp>
        <p:nvSpPr>
          <p:cNvPr id="7" name="Slide Number Placeholder 6"/>
          <p:cNvSpPr>
            <a:spLocks noGrp="1"/>
          </p:cNvSpPr>
          <p:nvPr>
            <p:ph type="sldNum" sz="quarter" idx="12"/>
          </p:nvPr>
        </p:nvSpPr>
        <p:spPr/>
        <p:txBody>
          <a:bodyPr/>
          <a:lstStyle>
            <a:lvl1pPr>
              <a:defRPr>
                <a:solidFill>
                  <a:srgbClr val="B1ACCE"/>
                </a:solidFill>
              </a:defRPr>
            </a:lvl1pPr>
          </a:lstStyle>
          <a:p>
            <a:fld id="{0D558541-60C9-42A2-8392-FF12533A6B7A}" type="slidenum">
              <a:rPr lang="en-US" smtClean="0"/>
              <a:pPr/>
              <a:t>‹#›</a:t>
            </a:fld>
            <a:endParaRPr lang="en-US" dirty="0"/>
          </a:p>
        </p:txBody>
      </p:sp>
      <p:sp>
        <p:nvSpPr>
          <p:cNvPr id="11" name="Text Placeholder 10"/>
          <p:cNvSpPr>
            <a:spLocks noGrp="1"/>
          </p:cNvSpPr>
          <p:nvPr>
            <p:ph type="body" sz="quarter" idx="13" hasCustomPrompt="1"/>
          </p:nvPr>
        </p:nvSpPr>
        <p:spPr>
          <a:xfrm>
            <a:off x="990600" y="914400"/>
            <a:ext cx="6857999" cy="457200"/>
          </a:xfr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44438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90600" y="1624014"/>
            <a:ext cx="3581400" cy="357187"/>
          </a:xfr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01198" y="1981200"/>
            <a:ext cx="3768895" cy="3733800"/>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908037" y="1624012"/>
            <a:ext cx="3770375" cy="357188"/>
          </a:xfr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7125" y="1981200"/>
            <a:ext cx="3770375" cy="3733800"/>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5D7C28-05A7-F547-BB71-42C1DF7CE3B8}" type="datetime1">
              <a:rPr lang="en-US" smtClean="0">
                <a:solidFill>
                  <a:srgbClr val="605F62"/>
                </a:solidFill>
              </a:rPr>
              <a:t>7/14/2022</a:t>
            </a:fld>
            <a:endParaRPr lang="en-US">
              <a:solidFill>
                <a:srgbClr val="605F62"/>
              </a:solidFill>
            </a:endParaRPr>
          </a:p>
        </p:txBody>
      </p:sp>
      <p:sp>
        <p:nvSpPr>
          <p:cNvPr id="8" name="Footer Placeholder 7"/>
          <p:cNvSpPr>
            <a:spLocks noGrp="1"/>
          </p:cNvSpPr>
          <p:nvPr>
            <p:ph type="ftr" sz="quarter" idx="11"/>
          </p:nvPr>
        </p:nvSpPr>
        <p:spPr/>
        <p:txBody>
          <a:bodyPr/>
          <a:lstStyle/>
          <a:p>
            <a:endParaRPr lang="en-US">
              <a:solidFill>
                <a:srgbClr val="605F62"/>
              </a:solidFill>
            </a:endParaRPr>
          </a:p>
        </p:txBody>
      </p:sp>
      <p:sp>
        <p:nvSpPr>
          <p:cNvPr id="9" name="Slide Number Placeholder 8"/>
          <p:cNvSpPr>
            <a:spLocks noGrp="1"/>
          </p:cNvSpPr>
          <p:nvPr>
            <p:ph type="sldNum" sz="quarter" idx="12"/>
          </p:nvPr>
        </p:nvSpPr>
        <p:spPr/>
        <p:txBody>
          <a:bodyPr/>
          <a:lstStyle>
            <a:lvl1pPr>
              <a:defRPr>
                <a:solidFill>
                  <a:srgbClr val="B1ACCE"/>
                </a:solidFill>
              </a:defRPr>
            </a:lvl1pPr>
          </a:lstStyle>
          <a:p>
            <a:fld id="{0D558541-60C9-42A2-8392-FF12533A6B7A}" type="slidenum">
              <a:rPr lang="en-US" smtClean="0"/>
              <a:pPr/>
              <a:t>‹#›</a:t>
            </a:fld>
            <a:endParaRPr lang="en-US" dirty="0"/>
          </a:p>
        </p:txBody>
      </p:sp>
      <p:sp>
        <p:nvSpPr>
          <p:cNvPr id="14" name="Text Placeholder 10"/>
          <p:cNvSpPr>
            <a:spLocks noGrp="1"/>
          </p:cNvSpPr>
          <p:nvPr>
            <p:ph type="body" sz="quarter" idx="13" hasCustomPrompt="1"/>
          </p:nvPr>
        </p:nvSpPr>
        <p:spPr>
          <a:xfrm>
            <a:off x="990600" y="914400"/>
            <a:ext cx="6852557" cy="457200"/>
          </a:xfr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404886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w/image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85158" y="3724712"/>
            <a:ext cx="3586843" cy="347472"/>
          </a:xfr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990600" y="4038600"/>
            <a:ext cx="3579492" cy="1676400"/>
          </a:xfrm>
        </p:spPr>
        <p:txBody>
          <a:bodyPr vert="horz" lIns="0" tIns="0" rIns="91440" bIns="45720" rtlCol="0">
            <a:noAutofit/>
          </a:bodyPr>
          <a:lstStyle>
            <a:lvl1pPr marL="0" indent="0">
              <a:buNone/>
              <a:defRPr lang="en-US" smtClean="0"/>
            </a:lvl1pPr>
            <a:lvl2pPr marL="206375" indent="0">
              <a:buNone/>
              <a:defRPr lang="en-US" smtClean="0"/>
            </a:lvl2pPr>
            <a:lvl3pPr marL="457200" indent="0">
              <a:buNone/>
              <a:defRPr lang="en-US" smtClean="0"/>
            </a:lvl3pPr>
            <a:lvl4pPr marL="631825" indent="0">
              <a:buNone/>
              <a:defRPr lang="en-US" smtClean="0"/>
            </a:lvl4pPr>
            <a:lvl5pPr marL="804862" indent="0">
              <a:buNone/>
              <a:defRPr lang="en-US"/>
            </a:lvl5pPr>
          </a:lstStyle>
          <a:p>
            <a:pPr lvl="0"/>
            <a:r>
              <a:rPr lang="en-US" dirty="0"/>
              <a:t>Click to edit Master text styles</a:t>
            </a:r>
          </a:p>
        </p:txBody>
      </p:sp>
      <p:sp>
        <p:nvSpPr>
          <p:cNvPr id="5" name="Text Placeholder 4"/>
          <p:cNvSpPr>
            <a:spLocks noGrp="1"/>
          </p:cNvSpPr>
          <p:nvPr>
            <p:ph type="body" sz="quarter" idx="3"/>
          </p:nvPr>
        </p:nvSpPr>
        <p:spPr>
          <a:xfrm>
            <a:off x="4908036" y="3724712"/>
            <a:ext cx="3584448" cy="347472"/>
          </a:xfr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908037" y="4038600"/>
            <a:ext cx="3580898" cy="1676400"/>
          </a:xfrm>
        </p:spPr>
        <p:txBody>
          <a:bodyPr vert="horz" lIns="0" tIns="0" rIns="91440" bIns="45720" rtlCol="0">
            <a:noAutofit/>
          </a:bodyPr>
          <a:lstStyle>
            <a:lvl1pPr marL="0" indent="0">
              <a:buNone/>
              <a:defRPr lang="en-US" dirty="0" smtClean="0"/>
            </a:lvl1pPr>
            <a:lvl2pPr marL="206375" indent="0">
              <a:buNone/>
              <a:defRPr lang="en-US" dirty="0" smtClean="0"/>
            </a:lvl2pPr>
            <a:lvl3pPr marL="457200" indent="0">
              <a:buNone/>
              <a:defRPr lang="en-US" dirty="0" smtClean="0"/>
            </a:lvl3pPr>
            <a:lvl4pPr marL="631825" indent="0">
              <a:buNone/>
              <a:defRPr lang="en-US" dirty="0" smtClean="0"/>
            </a:lvl4pPr>
            <a:lvl5pPr marL="804862" indent="0">
              <a:buNone/>
              <a:defRPr lang="en-US" dirty="0"/>
            </a:lvl5pPr>
          </a:lstStyle>
          <a:p>
            <a:pPr lvl="0"/>
            <a:r>
              <a:rPr lang="en-US" dirty="0"/>
              <a:t>Click to edit Master text styles</a:t>
            </a:r>
          </a:p>
        </p:txBody>
      </p:sp>
      <p:sp>
        <p:nvSpPr>
          <p:cNvPr id="7" name="Date Placeholder 6"/>
          <p:cNvSpPr>
            <a:spLocks noGrp="1"/>
          </p:cNvSpPr>
          <p:nvPr>
            <p:ph type="dt" sz="half" idx="10"/>
          </p:nvPr>
        </p:nvSpPr>
        <p:spPr/>
        <p:txBody>
          <a:bodyPr/>
          <a:lstStyle/>
          <a:p>
            <a:fld id="{C760F639-C917-F146-82D8-A63E813338AE}" type="datetime1">
              <a:rPr lang="en-US" smtClean="0">
                <a:solidFill>
                  <a:srgbClr val="605F62"/>
                </a:solidFill>
              </a:rPr>
              <a:t>7/14/2022</a:t>
            </a:fld>
            <a:endParaRPr lang="en-US">
              <a:solidFill>
                <a:srgbClr val="605F62"/>
              </a:solidFill>
            </a:endParaRPr>
          </a:p>
        </p:txBody>
      </p:sp>
      <p:sp>
        <p:nvSpPr>
          <p:cNvPr id="8" name="Footer Placeholder 7"/>
          <p:cNvSpPr>
            <a:spLocks noGrp="1"/>
          </p:cNvSpPr>
          <p:nvPr>
            <p:ph type="ftr" sz="quarter" idx="11"/>
          </p:nvPr>
        </p:nvSpPr>
        <p:spPr/>
        <p:txBody>
          <a:bodyPr/>
          <a:lstStyle/>
          <a:p>
            <a:endParaRPr lang="en-US">
              <a:solidFill>
                <a:srgbClr val="605F62"/>
              </a:solidFill>
            </a:endParaRPr>
          </a:p>
        </p:txBody>
      </p:sp>
      <p:sp>
        <p:nvSpPr>
          <p:cNvPr id="9" name="Slide Number Placeholder 8"/>
          <p:cNvSpPr>
            <a:spLocks noGrp="1"/>
          </p:cNvSpPr>
          <p:nvPr>
            <p:ph type="sldNum" sz="quarter" idx="12"/>
          </p:nvPr>
        </p:nvSpPr>
        <p:spPr/>
        <p:txBody>
          <a:bodyPr/>
          <a:lstStyle>
            <a:lvl1pPr>
              <a:defRPr>
                <a:solidFill>
                  <a:srgbClr val="B1ACCE"/>
                </a:solidFill>
              </a:defRPr>
            </a:lvl1pPr>
          </a:lstStyle>
          <a:p>
            <a:fld id="{0D558541-60C9-42A2-8392-FF12533A6B7A}" type="slidenum">
              <a:rPr lang="en-US" smtClean="0"/>
              <a:pPr/>
              <a:t>‹#›</a:t>
            </a:fld>
            <a:endParaRPr lang="en-US" dirty="0"/>
          </a:p>
        </p:txBody>
      </p:sp>
      <p:sp>
        <p:nvSpPr>
          <p:cNvPr id="14" name="Text Placeholder 10"/>
          <p:cNvSpPr>
            <a:spLocks noGrp="1"/>
          </p:cNvSpPr>
          <p:nvPr>
            <p:ph type="body" sz="quarter" idx="13" hasCustomPrompt="1"/>
          </p:nvPr>
        </p:nvSpPr>
        <p:spPr>
          <a:xfrm>
            <a:off x="990600" y="914400"/>
            <a:ext cx="6852557" cy="457200"/>
          </a:xfr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
        <p:nvSpPr>
          <p:cNvPr id="13" name="Picture Placeholder 12"/>
          <p:cNvSpPr>
            <a:spLocks noGrp="1"/>
          </p:cNvSpPr>
          <p:nvPr>
            <p:ph type="pic" sz="quarter" idx="14" hasCustomPrompt="1"/>
          </p:nvPr>
        </p:nvSpPr>
        <p:spPr>
          <a:xfrm>
            <a:off x="990600" y="1622426"/>
            <a:ext cx="3429000" cy="1994355"/>
          </a:xfrm>
        </p:spPr>
        <p:txBody>
          <a:bodyPr anchor="ctr"/>
          <a:lstStyle>
            <a:lvl1pPr marL="0" indent="0" algn="ctr">
              <a:buNone/>
              <a:defRPr/>
            </a:lvl1pPr>
          </a:lstStyle>
          <a:p>
            <a:r>
              <a:rPr lang="en-US" dirty="0"/>
              <a:t>Insert image</a:t>
            </a:r>
          </a:p>
        </p:txBody>
      </p:sp>
      <p:sp>
        <p:nvSpPr>
          <p:cNvPr id="15" name="Picture Placeholder 12"/>
          <p:cNvSpPr>
            <a:spLocks noGrp="1"/>
          </p:cNvSpPr>
          <p:nvPr>
            <p:ph type="pic" sz="quarter" idx="15" hasCustomPrompt="1"/>
          </p:nvPr>
        </p:nvSpPr>
        <p:spPr>
          <a:xfrm>
            <a:off x="4908036" y="1622426"/>
            <a:ext cx="3429000" cy="1994355"/>
          </a:xfrm>
        </p:spPr>
        <p:txBody>
          <a:bodyPr anchor="ctr"/>
          <a:lstStyle>
            <a:lvl1pPr marL="0" indent="0" algn="ctr">
              <a:buNone/>
              <a:defRPr/>
            </a:lvl1pPr>
          </a:lstStyle>
          <a:p>
            <a:r>
              <a:rPr lang="en-US" dirty="0"/>
              <a:t>Insert image</a:t>
            </a:r>
          </a:p>
        </p:txBody>
      </p:sp>
    </p:spTree>
    <p:extLst>
      <p:ext uri="{BB962C8B-B14F-4D97-AF65-F5344CB8AC3E}">
        <p14:creationId xmlns:p14="http://schemas.microsoft.com/office/powerpoint/2010/main" val="333632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Section Header 4">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Freeform 8"/>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404256" y="4134997"/>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
        <p:nvSpPr>
          <p:cNvPr id="4" name="TextBox 3"/>
          <p:cNvSpPr txBox="1"/>
          <p:nvPr userDrawn="1"/>
        </p:nvSpPr>
        <p:spPr>
          <a:xfrm>
            <a:off x="7181273" y="2286000"/>
            <a:ext cx="914400" cy="914400"/>
          </a:xfrm>
          <a:prstGeom prst="rect">
            <a:avLst/>
          </a:prstGeom>
          <a:noFill/>
        </p:spPr>
        <p:txBody>
          <a:bodyPr wrap="none" lIns="0" tIns="0" rIns="0" bIns="0" rtlCol="0">
            <a:noAutofit/>
          </a:bodyPr>
          <a:lstStyle/>
          <a:p>
            <a:pPr>
              <a:lnSpc>
                <a:spcPct val="90000"/>
              </a:lnSpc>
              <a:spcBef>
                <a:spcPts val="600"/>
              </a:spcBef>
            </a:pPr>
            <a:endParaRPr lang="en-US" sz="1850" spc="-50" dirty="0"/>
          </a:p>
        </p:txBody>
      </p:sp>
      <p:pic>
        <p:nvPicPr>
          <p:cNvPr id="8" name="Picture 7"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4273" y="905167"/>
            <a:ext cx="2514600" cy="469315"/>
          </a:xfrm>
          <a:prstGeom prst="rect">
            <a:avLst/>
          </a:prstGeom>
        </p:spPr>
      </p:pic>
    </p:spTree>
    <p:extLst>
      <p:ext uri="{BB962C8B-B14F-4D97-AF65-F5344CB8AC3E}">
        <p14:creationId xmlns:p14="http://schemas.microsoft.com/office/powerpoint/2010/main" val="14681406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cked Two Content + Side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990600" y="1624014"/>
            <a:ext cx="3581400" cy="357187"/>
          </a:xfr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01198" y="1981202"/>
            <a:ext cx="3773089" cy="1711325"/>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990599" y="3652124"/>
            <a:ext cx="3581401" cy="349526"/>
          </a:xfr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803912" y="4012037"/>
            <a:ext cx="3770375" cy="1558925"/>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A0815D5-1961-874D-AF37-A588EE22E174}" type="datetime1">
              <a:rPr lang="en-US" smtClean="0">
                <a:solidFill>
                  <a:srgbClr val="605F62"/>
                </a:solidFill>
              </a:rPr>
              <a:t>7/14/2022</a:t>
            </a:fld>
            <a:endParaRPr lang="en-US">
              <a:solidFill>
                <a:srgbClr val="605F62"/>
              </a:solidFill>
            </a:endParaRPr>
          </a:p>
        </p:txBody>
      </p:sp>
      <p:sp>
        <p:nvSpPr>
          <p:cNvPr id="8" name="Footer Placeholder 7"/>
          <p:cNvSpPr>
            <a:spLocks noGrp="1"/>
          </p:cNvSpPr>
          <p:nvPr>
            <p:ph type="ftr" sz="quarter" idx="11"/>
          </p:nvPr>
        </p:nvSpPr>
        <p:spPr/>
        <p:txBody>
          <a:bodyPr/>
          <a:lstStyle/>
          <a:p>
            <a:endParaRPr lang="en-US">
              <a:solidFill>
                <a:srgbClr val="605F62"/>
              </a:solidFill>
            </a:endParaRPr>
          </a:p>
        </p:txBody>
      </p:sp>
      <p:sp>
        <p:nvSpPr>
          <p:cNvPr id="9" name="Slide Number Placeholder 8"/>
          <p:cNvSpPr>
            <a:spLocks noGrp="1"/>
          </p:cNvSpPr>
          <p:nvPr>
            <p:ph type="sldNum" sz="quarter" idx="12"/>
          </p:nvPr>
        </p:nvSpPr>
        <p:spPr/>
        <p:txBody>
          <a:bodyPr/>
          <a:lstStyle>
            <a:lvl1pPr>
              <a:defRPr>
                <a:solidFill>
                  <a:srgbClr val="B1ACCE"/>
                </a:solidFill>
              </a:defRPr>
            </a:lvl1pPr>
          </a:lstStyle>
          <a:p>
            <a:fld id="{0D558541-60C9-42A2-8392-FF12533A6B7A}" type="slidenum">
              <a:rPr lang="en-US" smtClean="0"/>
              <a:pPr/>
              <a:t>‹#›</a:t>
            </a:fld>
            <a:endParaRPr lang="en-US" dirty="0"/>
          </a:p>
        </p:txBody>
      </p:sp>
      <p:sp>
        <p:nvSpPr>
          <p:cNvPr id="14" name="Content Placeholder 13"/>
          <p:cNvSpPr>
            <a:spLocks noGrp="1"/>
          </p:cNvSpPr>
          <p:nvPr>
            <p:ph sz="quarter" idx="13"/>
          </p:nvPr>
        </p:nvSpPr>
        <p:spPr>
          <a:xfrm>
            <a:off x="5209564" y="1676400"/>
            <a:ext cx="3934437"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0"/>
          <p:cNvSpPr>
            <a:spLocks noGrp="1"/>
          </p:cNvSpPr>
          <p:nvPr>
            <p:ph type="body" sz="quarter" idx="14" hasCustomPrompt="1"/>
          </p:nvPr>
        </p:nvSpPr>
        <p:spPr>
          <a:xfrm>
            <a:off x="990600" y="914400"/>
            <a:ext cx="6858000" cy="457200"/>
          </a:xfr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4136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Key Facts + Side Images">
    <p:spTree>
      <p:nvGrpSpPr>
        <p:cNvPr id="1" name=""/>
        <p:cNvGrpSpPr/>
        <p:nvPr/>
      </p:nvGrpSpPr>
      <p:grpSpPr>
        <a:xfrm>
          <a:off x="0" y="0"/>
          <a:ext cx="0" cy="0"/>
          <a:chOff x="0" y="0"/>
          <a:chExt cx="0" cy="0"/>
        </a:xfrm>
      </p:grpSpPr>
      <p:pic>
        <p:nvPicPr>
          <p:cNvPr id="17" name="Picture 16" descr="555104_NMgradientLH_RGB_10231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bwMode="gray">
          <a:xfrm>
            <a:off x="990599" y="155448"/>
            <a:ext cx="7713969" cy="762000"/>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bwMode="gray">
          <a:xfrm>
            <a:off x="990600" y="1624013"/>
            <a:ext cx="2438401" cy="349526"/>
          </a:xfrm>
        </p:spPr>
        <p:txBody>
          <a:bodyPr anchor="b"/>
          <a:lstStyle>
            <a:lvl1pPr marL="0" indent="0">
              <a:buNone/>
              <a:defRPr sz="185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bwMode="gray">
          <a:xfrm>
            <a:off x="801198" y="1981200"/>
            <a:ext cx="2399203" cy="3733800"/>
          </a:xfrm>
        </p:spPr>
        <p:txBody>
          <a:bodyPr vert="horz" lIns="0" tIns="0" rIns="91440" bIns="45720" rtlCol="0">
            <a:noAutofit/>
          </a:bodyPr>
          <a:lstStyle>
            <a:lvl1pPr>
              <a:buClr>
                <a:schemeClr val="bg1"/>
              </a:buClr>
              <a:defRPr lang="en-US" sz="1850" smtClean="0">
                <a:solidFill>
                  <a:schemeClr val="bg1"/>
                </a:solidFill>
              </a:defRPr>
            </a:lvl1pPr>
            <a:lvl2pPr>
              <a:buClr>
                <a:schemeClr val="bg1"/>
              </a:buClr>
              <a:defRPr lang="en-US" sz="1850" smtClean="0">
                <a:solidFill>
                  <a:schemeClr val="bg1"/>
                </a:solidFill>
              </a:defRPr>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p:txBody>
      </p:sp>
      <p:sp>
        <p:nvSpPr>
          <p:cNvPr id="7" name="Date Placeholder 6"/>
          <p:cNvSpPr>
            <a:spLocks noGrp="1"/>
          </p:cNvSpPr>
          <p:nvPr>
            <p:ph type="dt" sz="half" idx="10"/>
          </p:nvPr>
        </p:nvSpPr>
        <p:spPr bwMode="gray"/>
        <p:txBody>
          <a:bodyPr/>
          <a:lstStyle>
            <a:lvl1pPr>
              <a:defRPr>
                <a:solidFill>
                  <a:schemeClr val="bg1"/>
                </a:solidFill>
              </a:defRPr>
            </a:lvl1pPr>
          </a:lstStyle>
          <a:p>
            <a:fld id="{74A3F347-D8EC-9547-B163-A8D702992299}" type="datetime1">
              <a:rPr lang="en-US" smtClean="0">
                <a:solidFill>
                  <a:prstClr val="white"/>
                </a:solidFill>
              </a:rPr>
              <a:t>7/14/2022</a:t>
            </a:fld>
            <a:endParaRPr lang="en-US">
              <a:solidFill>
                <a:prstClr val="white"/>
              </a:solidFill>
            </a:endParaRPr>
          </a:p>
        </p:txBody>
      </p:sp>
      <p:sp>
        <p:nvSpPr>
          <p:cNvPr id="8" name="Footer Placeholder 7"/>
          <p:cNvSpPr>
            <a:spLocks noGrp="1"/>
          </p:cNvSpPr>
          <p:nvPr>
            <p:ph type="ftr" sz="quarter" idx="11"/>
          </p:nvPr>
        </p:nvSpPr>
        <p:spPr bwMode="gray"/>
        <p:txBody>
          <a:bodyPr/>
          <a:lstStyle>
            <a:lvl1pPr>
              <a:defRPr>
                <a:solidFill>
                  <a:schemeClr val="bg1"/>
                </a:solidFill>
              </a:defRPr>
            </a:lvl1pPr>
          </a:lstStyle>
          <a:p>
            <a:endParaRPr lang="en-US">
              <a:solidFill>
                <a:prstClr val="white"/>
              </a:solidFill>
            </a:endParaRPr>
          </a:p>
        </p:txBody>
      </p:sp>
      <p:sp>
        <p:nvSpPr>
          <p:cNvPr id="9" name="Slide Number Placeholder 8"/>
          <p:cNvSpPr>
            <a:spLocks noGrp="1"/>
          </p:cNvSpPr>
          <p:nvPr>
            <p:ph type="sldNum" sz="quarter" idx="12"/>
          </p:nvPr>
        </p:nvSpPr>
        <p:spPr bwMode="gray"/>
        <p:txBody>
          <a:bodyPr/>
          <a:lstStyle>
            <a:lvl1pPr>
              <a:defRPr>
                <a:solidFill>
                  <a:schemeClr val="bg1"/>
                </a:solidFill>
              </a:defRPr>
            </a:lvl1pPr>
          </a:lstStyle>
          <a:p>
            <a:fld id="{0D558541-60C9-42A2-8392-FF12533A6B7A}" type="slidenum">
              <a:rPr lang="en-US" smtClean="0">
                <a:solidFill>
                  <a:prstClr val="white"/>
                </a:solidFill>
              </a:rPr>
              <a:pPr/>
              <a:t>‹#›</a:t>
            </a:fld>
            <a:endParaRPr lang="en-US">
              <a:solidFill>
                <a:prstClr val="white"/>
              </a:solidFill>
            </a:endParaRPr>
          </a:p>
        </p:txBody>
      </p:sp>
      <p:sp>
        <p:nvSpPr>
          <p:cNvPr id="15" name="Text Placeholder 10"/>
          <p:cNvSpPr>
            <a:spLocks noGrp="1"/>
          </p:cNvSpPr>
          <p:nvPr>
            <p:ph type="body" sz="quarter" idx="14" hasCustomPrompt="1"/>
          </p:nvPr>
        </p:nvSpPr>
        <p:spPr bwMode="gray">
          <a:xfrm>
            <a:off x="990600" y="914400"/>
            <a:ext cx="6858000" cy="457200"/>
          </a:xfrm>
        </p:spPr>
        <p:txBody>
          <a:bodyPr/>
          <a:lstStyle>
            <a:lvl1pPr marL="0" indent="0">
              <a:lnSpc>
                <a:spcPct val="85000"/>
              </a:lnSpc>
              <a:spcBef>
                <a:spcPts val="0"/>
              </a:spcBef>
              <a:buNone/>
              <a:defRPr sz="2000" spc="-80" baseline="0">
                <a:solidFill>
                  <a:schemeClr val="bg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
        <p:nvSpPr>
          <p:cNvPr id="12" name="Picture Placeholder 11"/>
          <p:cNvSpPr>
            <a:spLocks noGrp="1"/>
          </p:cNvSpPr>
          <p:nvPr>
            <p:ph type="pic" sz="quarter" idx="15" hasCustomPrompt="1"/>
          </p:nvPr>
        </p:nvSpPr>
        <p:spPr bwMode="gray">
          <a:xfrm>
            <a:off x="3505200" y="1622425"/>
            <a:ext cx="2209800" cy="3657600"/>
          </a:xfrm>
        </p:spPr>
        <p:txBody>
          <a:bodyPr anchor="ctr"/>
          <a:lstStyle>
            <a:lvl1pPr marL="0" indent="0" algn="ctr">
              <a:buNone/>
              <a:defRPr>
                <a:solidFill>
                  <a:schemeClr val="bg1"/>
                </a:solidFill>
              </a:defRPr>
            </a:lvl1pPr>
          </a:lstStyle>
          <a:p>
            <a:r>
              <a:rPr lang="en-US" dirty="0"/>
              <a:t>Insert image</a:t>
            </a:r>
          </a:p>
        </p:txBody>
      </p:sp>
      <p:sp>
        <p:nvSpPr>
          <p:cNvPr id="16" name="Picture Placeholder 11"/>
          <p:cNvSpPr>
            <a:spLocks noGrp="1"/>
          </p:cNvSpPr>
          <p:nvPr>
            <p:ph type="pic" sz="quarter" idx="16" hasCustomPrompt="1"/>
          </p:nvPr>
        </p:nvSpPr>
        <p:spPr bwMode="gray">
          <a:xfrm>
            <a:off x="6019800" y="1622425"/>
            <a:ext cx="2209800" cy="3657600"/>
          </a:xfrm>
        </p:spPr>
        <p:txBody>
          <a:bodyPr anchor="ctr"/>
          <a:lstStyle>
            <a:lvl1pPr marL="0" indent="0" algn="ctr">
              <a:buNone/>
              <a:defRPr>
                <a:solidFill>
                  <a:schemeClr val="bg1"/>
                </a:solidFill>
              </a:defRPr>
            </a:lvl1pPr>
          </a:lstStyle>
          <a:p>
            <a:r>
              <a:rPr lang="en-US" dirty="0"/>
              <a:t>Insert image</a:t>
            </a:r>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5927" y="6400801"/>
            <a:ext cx="1422018" cy="265285"/>
          </a:xfrm>
          <a:prstGeom prst="rect">
            <a:avLst/>
          </a:prstGeom>
        </p:spPr>
      </p:pic>
    </p:spTree>
    <p:extLst>
      <p:ext uri="{BB962C8B-B14F-4D97-AF65-F5344CB8AC3E}">
        <p14:creationId xmlns:p14="http://schemas.microsoft.com/office/powerpoint/2010/main" val="363289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D25837B-4631-A648-8BB5-B149E15C616B}" type="datetime1">
              <a:rPr lang="en-US" smtClean="0">
                <a:solidFill>
                  <a:srgbClr val="605F62"/>
                </a:solidFill>
              </a:rPr>
              <a:t>7/14/2022</a:t>
            </a:fld>
            <a:endParaRPr lang="en-US">
              <a:solidFill>
                <a:srgbClr val="605F62"/>
              </a:solidFill>
            </a:endParaRPr>
          </a:p>
        </p:txBody>
      </p:sp>
      <p:sp>
        <p:nvSpPr>
          <p:cNvPr id="4" name="Footer Placeholder 3"/>
          <p:cNvSpPr>
            <a:spLocks noGrp="1"/>
          </p:cNvSpPr>
          <p:nvPr>
            <p:ph type="ftr" sz="quarter" idx="11"/>
          </p:nvPr>
        </p:nvSpPr>
        <p:spPr/>
        <p:txBody>
          <a:bodyPr/>
          <a:lstStyle/>
          <a:p>
            <a:endParaRPr lang="en-US">
              <a:solidFill>
                <a:srgbClr val="605F62"/>
              </a:solidFill>
            </a:endParaRPr>
          </a:p>
        </p:txBody>
      </p:sp>
      <p:sp>
        <p:nvSpPr>
          <p:cNvPr id="5" name="Slide Number Placeholder 4"/>
          <p:cNvSpPr>
            <a:spLocks noGrp="1"/>
          </p:cNvSpPr>
          <p:nvPr>
            <p:ph type="sldNum" sz="quarter" idx="12"/>
          </p:nvPr>
        </p:nvSpPr>
        <p:spPr/>
        <p:txBody>
          <a:bodyPr/>
          <a:lstStyle>
            <a:lvl1pPr>
              <a:defRPr>
                <a:solidFill>
                  <a:srgbClr val="B1ACCE"/>
                </a:solidFill>
              </a:defRPr>
            </a:lvl1pPr>
          </a:lstStyle>
          <a:p>
            <a:fld id="{0D558541-60C9-42A2-8392-FF12533A6B7A}" type="slidenum">
              <a:rPr lang="en-US" smtClean="0"/>
              <a:pPr/>
              <a:t>‹#›</a:t>
            </a:fld>
            <a:endParaRPr lang="en-US" dirty="0"/>
          </a:p>
        </p:txBody>
      </p:sp>
      <p:sp>
        <p:nvSpPr>
          <p:cNvPr id="7" name="Text Placeholder 10"/>
          <p:cNvSpPr>
            <a:spLocks noGrp="1"/>
          </p:cNvSpPr>
          <p:nvPr>
            <p:ph type="body" sz="quarter" idx="13" hasCustomPrompt="1"/>
          </p:nvPr>
        </p:nvSpPr>
        <p:spPr>
          <a:xfrm>
            <a:off x="990600" y="914400"/>
            <a:ext cx="6858000" cy="457200"/>
          </a:xfr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129669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DDC55-850A-8B46-AD44-653C04B8BF14}" type="datetime1">
              <a:rPr lang="en-US" smtClean="0">
                <a:solidFill>
                  <a:srgbClr val="605F62"/>
                </a:solidFill>
              </a:rPr>
              <a:t>7/14/2022</a:t>
            </a:fld>
            <a:endParaRPr lang="en-US">
              <a:solidFill>
                <a:srgbClr val="605F62"/>
              </a:solidFill>
            </a:endParaRPr>
          </a:p>
        </p:txBody>
      </p:sp>
      <p:sp>
        <p:nvSpPr>
          <p:cNvPr id="3" name="Footer Placeholder 2"/>
          <p:cNvSpPr>
            <a:spLocks noGrp="1"/>
          </p:cNvSpPr>
          <p:nvPr>
            <p:ph type="ftr" sz="quarter" idx="11"/>
          </p:nvPr>
        </p:nvSpPr>
        <p:spPr/>
        <p:txBody>
          <a:bodyPr/>
          <a:lstStyle/>
          <a:p>
            <a:endParaRPr lang="en-US">
              <a:solidFill>
                <a:srgbClr val="605F62"/>
              </a:solidFill>
            </a:endParaRPr>
          </a:p>
        </p:txBody>
      </p:sp>
      <p:sp>
        <p:nvSpPr>
          <p:cNvPr id="4" name="Slide Number Placeholder 3"/>
          <p:cNvSpPr>
            <a:spLocks noGrp="1"/>
          </p:cNvSpPr>
          <p:nvPr>
            <p:ph type="sldNum" sz="quarter" idx="12"/>
          </p:nvPr>
        </p:nvSpPr>
        <p:spPr/>
        <p:txBody>
          <a:bodyPr/>
          <a:lstStyle>
            <a:lvl1pPr>
              <a:defRPr>
                <a:solidFill>
                  <a:schemeClr val="accent2"/>
                </a:solidFill>
              </a:defRPr>
            </a:lvl1pPr>
          </a:lstStyle>
          <a:p>
            <a:fld id="{0D558541-60C9-42A2-8392-FF12533A6B7A}" type="slidenum">
              <a:rPr lang="en-US" smtClean="0"/>
              <a:pPr/>
              <a:t>‹#›</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5924" y="6400801"/>
            <a:ext cx="1422024" cy="265285"/>
          </a:xfrm>
          <a:prstGeom prst="rect">
            <a:avLst/>
          </a:prstGeom>
        </p:spPr>
      </p:pic>
    </p:spTree>
    <p:extLst>
      <p:ext uri="{BB962C8B-B14F-4D97-AF65-F5344CB8AC3E}">
        <p14:creationId xmlns:p14="http://schemas.microsoft.com/office/powerpoint/2010/main" val="99095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No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9C7DE-0DD4-EB42-AADE-7F159F88247C}" type="datetime1">
              <a:rPr lang="en-US" smtClean="0">
                <a:solidFill>
                  <a:srgbClr val="605F62"/>
                </a:solidFill>
              </a:rPr>
              <a:t>7/14/2022</a:t>
            </a:fld>
            <a:endParaRPr lang="en-US">
              <a:solidFill>
                <a:srgbClr val="605F62"/>
              </a:solidFill>
            </a:endParaRPr>
          </a:p>
        </p:txBody>
      </p:sp>
      <p:sp>
        <p:nvSpPr>
          <p:cNvPr id="3" name="Footer Placeholder 2"/>
          <p:cNvSpPr>
            <a:spLocks noGrp="1"/>
          </p:cNvSpPr>
          <p:nvPr>
            <p:ph type="ftr" sz="quarter" idx="11"/>
          </p:nvPr>
        </p:nvSpPr>
        <p:spPr/>
        <p:txBody>
          <a:bodyPr/>
          <a:lstStyle/>
          <a:p>
            <a:endParaRPr lang="en-US">
              <a:solidFill>
                <a:srgbClr val="605F62"/>
              </a:solidFill>
            </a:endParaRPr>
          </a:p>
        </p:txBody>
      </p:sp>
      <p:sp>
        <p:nvSpPr>
          <p:cNvPr id="4" name="Slide Number Placeholder 3"/>
          <p:cNvSpPr>
            <a:spLocks noGrp="1"/>
          </p:cNvSpPr>
          <p:nvPr>
            <p:ph type="sldNum" sz="quarter" idx="12"/>
          </p:nvPr>
        </p:nvSpPr>
        <p:spPr/>
        <p:txBody>
          <a:bodyPr/>
          <a:lstStyle>
            <a:lvl1pPr>
              <a:defRPr>
                <a:solidFill>
                  <a:srgbClr val="B1ACCE"/>
                </a:solidFill>
              </a:defRPr>
            </a:lvl1p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284112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End Slide">
    <p:spTree>
      <p:nvGrpSpPr>
        <p:cNvPr id="1" name=""/>
        <p:cNvGrpSpPr/>
        <p:nvPr/>
      </p:nvGrpSpPr>
      <p:grpSpPr>
        <a:xfrm>
          <a:off x="0" y="0"/>
          <a:ext cx="0" cy="0"/>
          <a:chOff x="0" y="0"/>
          <a:chExt cx="0" cy="0"/>
        </a:xfrm>
      </p:grpSpPr>
      <p:pic>
        <p:nvPicPr>
          <p:cNvPr id="9" name="Picture 8" descr="555104_NMgradientLH_RGB_10231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bwMode="gray">
          <a:xfrm>
            <a:off x="990601" y="2731514"/>
            <a:ext cx="6722378" cy="876329"/>
          </a:xfrm>
        </p:spPr>
        <p:txBody>
          <a:bodyPr rIns="0" bIns="0" anchor="b" anchorCtr="0"/>
          <a:lstStyle>
            <a:lvl1pPr>
              <a:lnSpc>
                <a:spcPct val="90000"/>
              </a:lnSpc>
              <a:defRPr sz="6600" b="0">
                <a:solidFill>
                  <a:schemeClr val="bg1"/>
                </a:solidFill>
              </a:defRPr>
            </a:lvl1pPr>
          </a:lstStyle>
          <a:p>
            <a:r>
              <a:rPr lang="en-US" dirty="0"/>
              <a:t>Document Title</a:t>
            </a:r>
          </a:p>
        </p:txBody>
      </p:sp>
      <p:sp>
        <p:nvSpPr>
          <p:cNvPr id="3" name="Subtitle 2"/>
          <p:cNvSpPr>
            <a:spLocks noGrp="1"/>
          </p:cNvSpPr>
          <p:nvPr>
            <p:ph type="subTitle" idx="1" hasCustomPrompt="1"/>
          </p:nvPr>
        </p:nvSpPr>
        <p:spPr bwMode="gray">
          <a:xfrm>
            <a:off x="990600" y="3581400"/>
            <a:ext cx="6400800" cy="685800"/>
          </a:xfrm>
        </p:spPr>
        <p:txBody>
          <a:bodyPr/>
          <a:lstStyle>
            <a:lvl1pPr marL="0" indent="0" algn="l">
              <a:lnSpc>
                <a:spcPct val="90000"/>
              </a:lnSpc>
              <a:spcBef>
                <a:spcPts val="0"/>
              </a:spcBef>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Document Title</a:t>
            </a:r>
          </a:p>
        </p:txBody>
      </p:sp>
      <p:sp>
        <p:nvSpPr>
          <p:cNvPr id="8" name="Date Placeholder 6"/>
          <p:cNvSpPr>
            <a:spLocks noGrp="1"/>
          </p:cNvSpPr>
          <p:nvPr>
            <p:ph type="dt" sz="half" idx="10"/>
          </p:nvPr>
        </p:nvSpPr>
        <p:spPr bwMode="gray">
          <a:xfrm>
            <a:off x="6855794" y="6232526"/>
            <a:ext cx="1447800" cy="168275"/>
          </a:xfrm>
        </p:spPr>
        <p:txBody>
          <a:bodyPr/>
          <a:lstStyle>
            <a:lvl1pPr>
              <a:defRPr>
                <a:solidFill>
                  <a:schemeClr val="bg1"/>
                </a:solidFill>
              </a:defRPr>
            </a:lvl1pPr>
          </a:lstStyle>
          <a:p>
            <a:fld id="{D2D79D24-6EF7-8545-A3BF-6E6F4A2FA4F6}" type="datetime1">
              <a:rPr lang="en-US" smtClean="0">
                <a:solidFill>
                  <a:prstClr val="white"/>
                </a:solidFill>
              </a:rPr>
              <a:t>7/14/2022</a:t>
            </a:fld>
            <a:endParaRPr lang="en-US">
              <a:solidFill>
                <a:prstClr val="white"/>
              </a:solidFill>
            </a:endParaRPr>
          </a:p>
        </p:txBody>
      </p:sp>
      <p:sp>
        <p:nvSpPr>
          <p:cNvPr id="10" name="Footer Placeholder 7"/>
          <p:cNvSpPr>
            <a:spLocks noGrp="1"/>
          </p:cNvSpPr>
          <p:nvPr>
            <p:ph type="ftr" sz="quarter" idx="11"/>
          </p:nvPr>
        </p:nvSpPr>
        <p:spPr bwMode="gray">
          <a:xfrm>
            <a:off x="3121994" y="6397689"/>
            <a:ext cx="5181600" cy="231266"/>
          </a:xfrm>
        </p:spPr>
        <p:txBody>
          <a:bodyPr/>
          <a:lstStyle>
            <a:lvl1pPr>
              <a:defRPr>
                <a:solidFill>
                  <a:schemeClr val="bg1"/>
                </a:solidFill>
              </a:defRPr>
            </a:lvl1pPr>
          </a:lstStyle>
          <a:p>
            <a:endParaRPr lang="en-US">
              <a:solidFill>
                <a:prstClr val="white"/>
              </a:solidFill>
            </a:endParaRPr>
          </a:p>
        </p:txBody>
      </p:sp>
      <p:sp>
        <p:nvSpPr>
          <p:cNvPr id="11" name="Slide Number Placeholder 8"/>
          <p:cNvSpPr>
            <a:spLocks noGrp="1"/>
          </p:cNvSpPr>
          <p:nvPr>
            <p:ph type="sldNum" sz="quarter" idx="12"/>
          </p:nvPr>
        </p:nvSpPr>
        <p:spPr bwMode="gray">
          <a:xfrm>
            <a:off x="8305800" y="6397689"/>
            <a:ext cx="346745" cy="231266"/>
          </a:xfrm>
        </p:spPr>
        <p:txBody>
          <a:bodyPr/>
          <a:lstStyle>
            <a:lvl1pPr>
              <a:defRPr>
                <a:solidFill>
                  <a:schemeClr val="bg1"/>
                </a:solidFill>
              </a:defRPr>
            </a:lvl1pPr>
          </a:lstStyle>
          <a:p>
            <a:fld id="{0D558541-60C9-42A2-8392-FF12533A6B7A}" type="slidenum">
              <a:rPr lang="en-US" smtClean="0">
                <a:solidFill>
                  <a:prstClr val="white"/>
                </a:solidFill>
              </a:rPr>
              <a:pPr/>
              <a:t>‹#›</a:t>
            </a:fld>
            <a:endParaRPr lang="en-US">
              <a:solidFill>
                <a:prstClr val="white"/>
              </a:solidFill>
            </a:endParaRP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5927" y="6400801"/>
            <a:ext cx="1422018" cy="265285"/>
          </a:xfrm>
          <a:prstGeom prst="rect">
            <a:avLst/>
          </a:prstGeom>
        </p:spPr>
      </p:pic>
    </p:spTree>
    <p:extLst>
      <p:ext uri="{BB962C8B-B14F-4D97-AF65-F5344CB8AC3E}">
        <p14:creationId xmlns:p14="http://schemas.microsoft.com/office/powerpoint/2010/main" val="341523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693304CD-7B24-0E43-83EE-CBD18DF4E612}" type="datetime1">
              <a:rPr lang="en-US" smtClean="0"/>
              <a:t>7/14/2022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976F9-02E5-4AAB-9A5B-26961C25BFDC}"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278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053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64422" y="1980504"/>
            <a:ext cx="6722378" cy="876329"/>
          </a:xfrm>
        </p:spPr>
        <p:txBody>
          <a:bodyPr rIns="0" bIns="0" anchor="t" anchorCtr="0"/>
          <a:lstStyle>
            <a:lvl1pPr>
              <a:lnSpc>
                <a:spcPct val="90000"/>
              </a:lnSpc>
              <a:defRPr sz="4950" b="0">
                <a:solidFill>
                  <a:schemeClr val="tx2"/>
                </a:solidFill>
              </a:defRPr>
            </a:lvl1pPr>
          </a:lstStyle>
          <a:p>
            <a:r>
              <a:rPr lang="en-US" dirty="0"/>
              <a:t>Document Title</a:t>
            </a:r>
          </a:p>
        </p:txBody>
      </p:sp>
      <p:sp>
        <p:nvSpPr>
          <p:cNvPr id="3" name="Subtitle 2"/>
          <p:cNvSpPr>
            <a:spLocks noGrp="1"/>
          </p:cNvSpPr>
          <p:nvPr>
            <p:ph type="subTitle" idx="1" hasCustomPrompt="1"/>
          </p:nvPr>
        </p:nvSpPr>
        <p:spPr>
          <a:xfrm>
            <a:off x="1964422" y="2852956"/>
            <a:ext cx="6400800" cy="685800"/>
          </a:xfrm>
        </p:spPr>
        <p:txBody>
          <a:bodyPr/>
          <a:lstStyle>
            <a:lvl1pPr marL="0" indent="0" algn="l">
              <a:lnSpc>
                <a:spcPct val="90000"/>
              </a:lnSpc>
              <a:spcBef>
                <a:spcPts val="0"/>
              </a:spcBef>
              <a:buNone/>
              <a:defRPr sz="270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Secondary Document Title</a:t>
            </a:r>
          </a:p>
        </p:txBody>
      </p:sp>
      <p:sp>
        <p:nvSpPr>
          <p:cNvPr id="4" name="Date Placeholder 3"/>
          <p:cNvSpPr>
            <a:spLocks noGrp="1"/>
          </p:cNvSpPr>
          <p:nvPr>
            <p:ph type="dt" sz="half" idx="10"/>
          </p:nvPr>
        </p:nvSpPr>
        <p:spPr/>
        <p:txBody>
          <a:bodyPr/>
          <a:lstStyle>
            <a:lvl1pPr>
              <a:defRPr>
                <a:solidFill>
                  <a:schemeClr val="tx1">
                    <a:lumMod val="60000"/>
                    <a:lumOff val="40000"/>
                  </a:schemeClr>
                </a:solidFill>
              </a:defRPr>
            </a:lvl1pPr>
          </a:lstStyle>
          <a:p>
            <a:fld id="{05DA7E77-1A99-7D47-A7C2-811E6DEC7A88}" type="datetime1">
              <a:rPr lang="en-US" smtClean="0"/>
              <a:t>7/14/2022</a:t>
            </a:fld>
            <a:endParaRPr lang="en-US"/>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58301" y="911860"/>
            <a:ext cx="2488752" cy="464290"/>
          </a:xfrm>
          <a:prstGeom prst="rect">
            <a:avLst/>
          </a:prstGeom>
        </p:spPr>
      </p:pic>
      <p:pic>
        <p:nvPicPr>
          <p:cNvPr id="5" name="Picture 4"/>
          <p:cNvPicPr>
            <a:picLocks noChangeAspect="1"/>
          </p:cNvPicPr>
          <p:nvPr userDrawn="1"/>
        </p:nvPicPr>
        <p:blipFill rotWithShape="1">
          <a:blip r:embed="rId3" cstate="email">
            <a:extLst>
              <a:ext uri="{28A0092B-C50C-407E-A947-70E740481C1C}">
                <a14:useLocalDpi xmlns:a14="http://schemas.microsoft.com/office/drawing/2010/main"/>
              </a:ext>
            </a:extLst>
          </a:blip>
          <a:srcRect r="-4"/>
          <a:stretch/>
        </p:blipFill>
        <p:spPr>
          <a:xfrm>
            <a:off x="1" y="917303"/>
            <a:ext cx="1638518" cy="2341712"/>
          </a:xfrm>
          <a:prstGeom prst="rect">
            <a:avLst/>
          </a:prstGeom>
        </p:spPr>
      </p:pic>
    </p:spTree>
    <p:extLst>
      <p:ext uri="{BB962C8B-B14F-4D97-AF65-F5344CB8AC3E}">
        <p14:creationId xmlns:p14="http://schemas.microsoft.com/office/powerpoint/2010/main" val="335334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7041616" cy="685800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60637" y="911863"/>
            <a:ext cx="2488747" cy="464289"/>
          </a:xfrm>
          <a:prstGeom prst="rect">
            <a:avLst/>
          </a:prstGeom>
        </p:spPr>
      </p:pic>
      <p:sp>
        <p:nvSpPr>
          <p:cNvPr id="2" name="Title 1"/>
          <p:cNvSpPr>
            <a:spLocks noGrp="1"/>
          </p:cNvSpPr>
          <p:nvPr>
            <p:ph type="ctrTitle" hasCustomPrompt="1"/>
          </p:nvPr>
        </p:nvSpPr>
        <p:spPr>
          <a:xfrm>
            <a:off x="1404256" y="3505203"/>
            <a:ext cx="3886200" cy="1701567"/>
          </a:xfrm>
        </p:spPr>
        <p:txBody>
          <a:bodyPr rIns="0" bIns="0" anchor="t" anchorCtr="0"/>
          <a:lstStyle>
            <a:lvl1pPr>
              <a:lnSpc>
                <a:spcPct val="90000"/>
              </a:lnSpc>
              <a:defRPr sz="30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404256" y="5099960"/>
            <a:ext cx="4386944" cy="685800"/>
          </a:xfrm>
        </p:spPr>
        <p:txBody>
          <a:bodyPr/>
          <a:lstStyle>
            <a:lvl1pPr marL="0" indent="0" algn="l">
              <a:lnSpc>
                <a:spcPct val="90000"/>
              </a:lnSpc>
              <a:spcBef>
                <a:spcPts val="0"/>
              </a:spcBef>
              <a:buNone/>
              <a:defRPr sz="18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941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pic>
        <p:nvPicPr>
          <p:cNvPr id="9" name="Picture 8" descr="Cadence Building rgb.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438400" y="0"/>
            <a:ext cx="6705600" cy="6858000"/>
          </a:xfrm>
          <a:prstGeom prst="rect">
            <a:avLst/>
          </a:prstGeom>
        </p:spPr>
      </p:pic>
      <p:sp>
        <p:nvSpPr>
          <p:cNvPr id="10" name="Freeform 9"/>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404256" y="4134997"/>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8" name="Picture 7"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5800" y="905167"/>
            <a:ext cx="2514600" cy="469315"/>
          </a:xfrm>
          <a:prstGeom prst="rect">
            <a:avLst/>
          </a:prstGeom>
        </p:spPr>
      </p:pic>
    </p:spTree>
    <p:extLst>
      <p:ext uri="{BB962C8B-B14F-4D97-AF65-F5344CB8AC3E}">
        <p14:creationId xmlns:p14="http://schemas.microsoft.com/office/powerpoint/2010/main" val="9433251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Section Header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8201" y="-93166"/>
            <a:ext cx="10566848" cy="7027367"/>
          </a:xfrm>
          <a:prstGeom prst="rect">
            <a:avLst/>
          </a:prstGeom>
        </p:spPr>
      </p:pic>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7041616" cy="6858000"/>
          </a:xfrm>
          <a:prstGeom prst="rect">
            <a:avLst/>
          </a:prstGeom>
        </p:spPr>
      </p:pic>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60637" y="911863"/>
            <a:ext cx="2488747" cy="464289"/>
          </a:xfrm>
          <a:prstGeom prst="rect">
            <a:avLst/>
          </a:prstGeom>
        </p:spPr>
      </p:pic>
      <p:sp>
        <p:nvSpPr>
          <p:cNvPr id="2" name="Title 1"/>
          <p:cNvSpPr>
            <a:spLocks noGrp="1"/>
          </p:cNvSpPr>
          <p:nvPr>
            <p:ph type="ctrTitle" hasCustomPrompt="1"/>
          </p:nvPr>
        </p:nvSpPr>
        <p:spPr>
          <a:xfrm>
            <a:off x="1404256" y="3505203"/>
            <a:ext cx="3886200" cy="1701567"/>
          </a:xfrm>
        </p:spPr>
        <p:txBody>
          <a:bodyPr rIns="0" bIns="0" anchor="t" anchorCtr="0"/>
          <a:lstStyle>
            <a:lvl1pPr>
              <a:lnSpc>
                <a:spcPct val="90000"/>
              </a:lnSpc>
              <a:defRPr sz="30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404256" y="5099960"/>
            <a:ext cx="4386944" cy="685800"/>
          </a:xfrm>
        </p:spPr>
        <p:txBody>
          <a:bodyPr/>
          <a:lstStyle>
            <a:lvl1pPr marL="0" indent="0" algn="l">
              <a:lnSpc>
                <a:spcPct val="90000"/>
              </a:lnSpc>
              <a:spcBef>
                <a:spcPts val="0"/>
              </a:spcBef>
              <a:buNone/>
              <a:defRPr sz="18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177367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Section Header 3">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33600" y="0"/>
            <a:ext cx="7768066" cy="6858000"/>
          </a:xfrm>
          <a:prstGeom prst="rect">
            <a:avLst/>
          </a:prstGeom>
        </p:spPr>
      </p:pic>
      <p:pic>
        <p:nvPicPr>
          <p:cNvPr id="13" name="Picture 1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7041616" cy="6858000"/>
          </a:xfrm>
          <a:prstGeom prst="rect">
            <a:avLst/>
          </a:prstGeom>
        </p:spPr>
      </p:pic>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60637" y="911863"/>
            <a:ext cx="2488747" cy="464289"/>
          </a:xfrm>
          <a:prstGeom prst="rect">
            <a:avLst/>
          </a:prstGeom>
        </p:spPr>
      </p:pic>
      <p:sp>
        <p:nvSpPr>
          <p:cNvPr id="2" name="Title 1"/>
          <p:cNvSpPr>
            <a:spLocks noGrp="1"/>
          </p:cNvSpPr>
          <p:nvPr>
            <p:ph type="ctrTitle" hasCustomPrompt="1"/>
          </p:nvPr>
        </p:nvSpPr>
        <p:spPr>
          <a:xfrm>
            <a:off x="1404256" y="3505203"/>
            <a:ext cx="3886200" cy="1701567"/>
          </a:xfrm>
        </p:spPr>
        <p:txBody>
          <a:bodyPr rIns="0" bIns="0" anchor="t" anchorCtr="0"/>
          <a:lstStyle>
            <a:lvl1pPr>
              <a:lnSpc>
                <a:spcPct val="90000"/>
              </a:lnSpc>
              <a:defRPr sz="30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404256" y="5099960"/>
            <a:ext cx="4386944" cy="685800"/>
          </a:xfrm>
        </p:spPr>
        <p:txBody>
          <a:bodyPr/>
          <a:lstStyle>
            <a:lvl1pPr marL="0" indent="0" algn="l">
              <a:lnSpc>
                <a:spcPct val="90000"/>
              </a:lnSpc>
              <a:spcBef>
                <a:spcPts val="0"/>
              </a:spcBef>
              <a:buNone/>
              <a:defRPr sz="18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308304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Section Hea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6245" y="-304800"/>
            <a:ext cx="10767157" cy="7162800"/>
          </a:xfrm>
          <a:prstGeom prst="rect">
            <a:avLst/>
          </a:prstGeom>
        </p:spPr>
      </p:pic>
      <p:pic>
        <p:nvPicPr>
          <p:cNvPr id="13" name="Picture 1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0816" y="0"/>
            <a:ext cx="7041616" cy="6858000"/>
          </a:xfrm>
          <a:prstGeom prst="rect">
            <a:avLst/>
          </a:prstGeom>
        </p:spPr>
      </p:pic>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3402" y="911863"/>
            <a:ext cx="2488747" cy="464289"/>
          </a:xfrm>
          <a:prstGeom prst="rect">
            <a:avLst/>
          </a:prstGeom>
        </p:spPr>
      </p:pic>
      <p:sp>
        <p:nvSpPr>
          <p:cNvPr id="2" name="Title 1"/>
          <p:cNvSpPr>
            <a:spLocks noGrp="1"/>
          </p:cNvSpPr>
          <p:nvPr>
            <p:ph type="ctrTitle" hasCustomPrompt="1"/>
          </p:nvPr>
        </p:nvSpPr>
        <p:spPr>
          <a:xfrm>
            <a:off x="1371600" y="3505203"/>
            <a:ext cx="3080656" cy="1701567"/>
          </a:xfrm>
        </p:spPr>
        <p:txBody>
          <a:bodyPr rIns="0" bIns="0" anchor="t" anchorCtr="0"/>
          <a:lstStyle>
            <a:lvl1pPr>
              <a:lnSpc>
                <a:spcPct val="90000"/>
              </a:lnSpc>
              <a:defRPr sz="30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475397" y="5099960"/>
            <a:ext cx="3477604" cy="685800"/>
          </a:xfrm>
        </p:spPr>
        <p:txBody>
          <a:bodyPr/>
          <a:lstStyle>
            <a:lvl1pPr marL="0" indent="0" algn="l">
              <a:lnSpc>
                <a:spcPct val="90000"/>
              </a:lnSpc>
              <a:spcBef>
                <a:spcPts val="0"/>
              </a:spcBef>
              <a:buNone/>
              <a:defRPr sz="18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71214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Section Header 5">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26633" y="-76200"/>
            <a:ext cx="10427368" cy="6934200"/>
          </a:xfrm>
          <a:prstGeom prst="rect">
            <a:avLst/>
          </a:prstGeom>
        </p:spPr>
      </p:pic>
      <p:pic>
        <p:nvPicPr>
          <p:cNvPr id="14" name="Picture 1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7041616" cy="6858000"/>
          </a:xfrm>
          <a:prstGeom prst="rect">
            <a:avLst/>
          </a:prstGeom>
        </p:spPr>
      </p:pic>
      <p:pic>
        <p:nvPicPr>
          <p:cNvPr id="15" name="Picture 1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60637" y="911863"/>
            <a:ext cx="2488747" cy="464289"/>
          </a:xfrm>
          <a:prstGeom prst="rect">
            <a:avLst/>
          </a:prstGeom>
        </p:spPr>
      </p:pic>
      <p:sp>
        <p:nvSpPr>
          <p:cNvPr id="2" name="Title 1"/>
          <p:cNvSpPr>
            <a:spLocks noGrp="1"/>
          </p:cNvSpPr>
          <p:nvPr>
            <p:ph type="ctrTitle" hasCustomPrompt="1"/>
          </p:nvPr>
        </p:nvSpPr>
        <p:spPr>
          <a:xfrm>
            <a:off x="1404256" y="3505203"/>
            <a:ext cx="3886200" cy="1701567"/>
          </a:xfrm>
        </p:spPr>
        <p:txBody>
          <a:bodyPr rIns="0" bIns="0" anchor="t" anchorCtr="0"/>
          <a:lstStyle>
            <a:lvl1pPr>
              <a:lnSpc>
                <a:spcPct val="90000"/>
              </a:lnSpc>
              <a:defRPr sz="30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404256" y="5099960"/>
            <a:ext cx="4386944" cy="685800"/>
          </a:xfrm>
        </p:spPr>
        <p:txBody>
          <a:bodyPr/>
          <a:lstStyle>
            <a:lvl1pPr marL="0" indent="0" algn="l">
              <a:lnSpc>
                <a:spcPct val="90000"/>
              </a:lnSpc>
              <a:spcBef>
                <a:spcPts val="0"/>
              </a:spcBef>
              <a:buNone/>
              <a:defRPr sz="18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12986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ection Header Your Photo">
    <p:bg>
      <p:bgPr>
        <a:solidFill>
          <a:schemeClr val="tx2"/>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7041616" cy="6858000"/>
          </a:xfrm>
          <a:prstGeom prst="rect">
            <a:avLst/>
          </a:prstGeom>
        </p:spPr>
      </p:pic>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0637" y="911863"/>
            <a:ext cx="2488747" cy="464289"/>
          </a:xfrm>
          <a:prstGeom prst="rect">
            <a:avLst/>
          </a:prstGeom>
        </p:spPr>
      </p:pic>
      <p:sp>
        <p:nvSpPr>
          <p:cNvPr id="2" name="Title 1"/>
          <p:cNvSpPr>
            <a:spLocks noGrp="1"/>
          </p:cNvSpPr>
          <p:nvPr>
            <p:ph type="ctrTitle" hasCustomPrompt="1"/>
          </p:nvPr>
        </p:nvSpPr>
        <p:spPr>
          <a:xfrm>
            <a:off x="1404256" y="3505203"/>
            <a:ext cx="3886200" cy="1701567"/>
          </a:xfrm>
        </p:spPr>
        <p:txBody>
          <a:bodyPr rIns="0" bIns="0" anchor="t" anchorCtr="0"/>
          <a:lstStyle>
            <a:lvl1pPr>
              <a:lnSpc>
                <a:spcPct val="90000"/>
              </a:lnSpc>
              <a:defRPr sz="30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404256" y="5099960"/>
            <a:ext cx="4386944" cy="685800"/>
          </a:xfrm>
        </p:spPr>
        <p:txBody>
          <a:bodyPr/>
          <a:lstStyle>
            <a:lvl1pPr marL="0" indent="0" algn="l">
              <a:lnSpc>
                <a:spcPct val="90000"/>
              </a:lnSpc>
              <a:spcBef>
                <a:spcPts val="0"/>
              </a:spcBef>
              <a:buNone/>
              <a:defRPr sz="18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Secondary Text Goes here</a:t>
            </a:r>
          </a:p>
        </p:txBody>
      </p:sp>
      <p:sp>
        <p:nvSpPr>
          <p:cNvPr id="7" name="TextBox 6"/>
          <p:cNvSpPr txBox="1"/>
          <p:nvPr userDrawn="1"/>
        </p:nvSpPr>
        <p:spPr>
          <a:xfrm>
            <a:off x="9220200" y="877304"/>
            <a:ext cx="1642462" cy="2856496"/>
          </a:xfrm>
          <a:prstGeom prst="rect">
            <a:avLst/>
          </a:prstGeom>
          <a:solidFill>
            <a:schemeClr val="tx1">
              <a:lumMod val="60000"/>
              <a:lumOff val="40000"/>
            </a:schemeClr>
          </a:solidFill>
        </p:spPr>
        <p:txBody>
          <a:bodyPr wrap="square" lIns="0" tIns="0" rIns="0" bIns="0" rtlCol="0">
            <a:noAutofit/>
          </a:bodyPr>
          <a:lstStyle/>
          <a:p>
            <a:pPr>
              <a:lnSpc>
                <a:spcPct val="90000"/>
              </a:lnSpc>
              <a:spcBef>
                <a:spcPts val="450"/>
              </a:spcBef>
            </a:pPr>
            <a:r>
              <a:rPr lang="en-US" sz="900" spc="-38" dirty="0">
                <a:solidFill>
                  <a:schemeClr val="bg1"/>
                </a:solidFill>
              </a:rPr>
              <a:t>How to put in your own Photo:</a:t>
            </a:r>
          </a:p>
          <a:p>
            <a:pPr>
              <a:lnSpc>
                <a:spcPct val="90000"/>
              </a:lnSpc>
              <a:spcBef>
                <a:spcPts val="450"/>
              </a:spcBef>
            </a:pPr>
            <a:r>
              <a:rPr lang="en-US" sz="900" spc="-38" dirty="0">
                <a:solidFill>
                  <a:schemeClr val="bg1"/>
                </a:solidFill>
              </a:rPr>
              <a:t>Go to ‘View-Slide Master’</a:t>
            </a:r>
          </a:p>
          <a:p>
            <a:pPr>
              <a:lnSpc>
                <a:spcPct val="90000"/>
              </a:lnSpc>
              <a:spcBef>
                <a:spcPts val="450"/>
              </a:spcBef>
            </a:pPr>
            <a:r>
              <a:rPr lang="en-US" sz="900" spc="-38" dirty="0">
                <a:solidFill>
                  <a:schemeClr val="bg1"/>
                </a:solidFill>
              </a:rPr>
              <a:t>Go to ‘Insert-Picture’</a:t>
            </a:r>
          </a:p>
          <a:p>
            <a:pPr>
              <a:lnSpc>
                <a:spcPct val="90000"/>
              </a:lnSpc>
              <a:spcBef>
                <a:spcPts val="450"/>
              </a:spcBef>
            </a:pPr>
            <a:r>
              <a:rPr lang="en-US" sz="900" spc="-38" dirty="0">
                <a:solidFill>
                  <a:schemeClr val="bg1"/>
                </a:solidFill>
              </a:rPr>
              <a:t>Browse to the</a:t>
            </a:r>
            <a:r>
              <a:rPr lang="en-US" sz="900" spc="-38" baseline="0" dirty="0">
                <a:solidFill>
                  <a:schemeClr val="bg1"/>
                </a:solidFill>
              </a:rPr>
              <a:t> image you would like to place. Image should be 1024x768, 1200x900, or other 4:3 aspect ratio</a:t>
            </a:r>
          </a:p>
          <a:p>
            <a:pPr>
              <a:lnSpc>
                <a:spcPct val="90000"/>
              </a:lnSpc>
              <a:spcBef>
                <a:spcPts val="450"/>
              </a:spcBef>
            </a:pPr>
            <a:r>
              <a:rPr lang="en-US" sz="900" spc="-38" dirty="0">
                <a:solidFill>
                  <a:schemeClr val="bg1"/>
                </a:solidFill>
              </a:rPr>
              <a:t>Select image and click OK</a:t>
            </a:r>
          </a:p>
          <a:p>
            <a:pPr>
              <a:lnSpc>
                <a:spcPct val="90000"/>
              </a:lnSpc>
              <a:spcBef>
                <a:spcPts val="450"/>
              </a:spcBef>
            </a:pPr>
            <a:r>
              <a:rPr lang="en-US" sz="900" spc="-38" dirty="0">
                <a:solidFill>
                  <a:schemeClr val="bg1"/>
                </a:solidFill>
              </a:rPr>
              <a:t>Scale to full screen size if necessary.</a:t>
            </a:r>
          </a:p>
          <a:p>
            <a:pPr>
              <a:lnSpc>
                <a:spcPct val="90000"/>
              </a:lnSpc>
              <a:spcBef>
                <a:spcPts val="450"/>
              </a:spcBef>
            </a:pPr>
            <a:r>
              <a:rPr lang="en-US" sz="900" spc="-38" dirty="0">
                <a:solidFill>
                  <a:schemeClr val="bg1"/>
                </a:solidFill>
              </a:rPr>
              <a:t>Click image, go</a:t>
            </a:r>
            <a:r>
              <a:rPr lang="en-US" sz="900" spc="-38" baseline="0" dirty="0">
                <a:solidFill>
                  <a:schemeClr val="bg1"/>
                </a:solidFill>
              </a:rPr>
              <a:t> to ‘Format-</a:t>
            </a:r>
            <a:r>
              <a:rPr lang="en-US" sz="900" spc="-38" dirty="0">
                <a:solidFill>
                  <a:schemeClr val="bg1"/>
                </a:solidFill>
              </a:rPr>
              <a:t>Send to Back’</a:t>
            </a:r>
          </a:p>
        </p:txBody>
      </p:sp>
    </p:spTree>
    <p:extLst>
      <p:ext uri="{BB962C8B-B14F-4D97-AF65-F5344CB8AC3E}">
        <p14:creationId xmlns:p14="http://schemas.microsoft.com/office/powerpoint/2010/main" val="4014648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Breaker Pag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4267200"/>
            <a:ext cx="4386944" cy="685800"/>
          </a:xfrm>
        </p:spPr>
        <p:txBody>
          <a:bodyPr/>
          <a:lstStyle>
            <a:lvl1pPr marL="0" indent="0" algn="l">
              <a:lnSpc>
                <a:spcPct val="90000"/>
              </a:lnSpc>
              <a:spcBef>
                <a:spcPts val="0"/>
              </a:spcBef>
              <a:buNone/>
              <a:defRPr sz="1800" baseline="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Secondary Text Goes here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0637" y="911863"/>
            <a:ext cx="2488747" cy="464289"/>
          </a:xfrm>
          <a:prstGeom prst="rect">
            <a:avLst/>
          </a:prstGeom>
        </p:spPr>
      </p:pic>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82073" y="2916348"/>
            <a:ext cx="8548677" cy="1227364"/>
          </a:xfrm>
          <a:prstGeom prst="rect">
            <a:avLst/>
          </a:prstGeom>
        </p:spPr>
      </p:pic>
      <p:sp>
        <p:nvSpPr>
          <p:cNvPr id="2" name="Title 1"/>
          <p:cNvSpPr>
            <a:spLocks noGrp="1"/>
          </p:cNvSpPr>
          <p:nvPr>
            <p:ph type="ctrTitle" hasCustomPrompt="1"/>
          </p:nvPr>
        </p:nvSpPr>
        <p:spPr>
          <a:xfrm>
            <a:off x="1371601" y="3026235"/>
            <a:ext cx="7282544" cy="993991"/>
          </a:xfrm>
        </p:spPr>
        <p:txBody>
          <a:bodyPr rIns="0" bIns="0" anchor="ctr" anchorCtr="0"/>
          <a:lstStyle>
            <a:lvl1pPr>
              <a:lnSpc>
                <a:spcPct val="90000"/>
              </a:lnSpc>
              <a:defRPr sz="2700" b="0" baseline="0">
                <a:solidFill>
                  <a:schemeClr val="bg1"/>
                </a:solidFill>
              </a:defRPr>
            </a:lvl1pPr>
          </a:lstStyle>
          <a:p>
            <a:r>
              <a:rPr lang="en-US" dirty="0"/>
              <a:t>Breaker Page Title Goes Here</a:t>
            </a:r>
          </a:p>
        </p:txBody>
      </p:sp>
    </p:spTree>
    <p:extLst>
      <p:ext uri="{BB962C8B-B14F-4D97-AF65-F5344CB8AC3E}">
        <p14:creationId xmlns:p14="http://schemas.microsoft.com/office/powerpoint/2010/main" val="234478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1" y="339954"/>
            <a:ext cx="7713969" cy="574446"/>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05F4C6-151F-C84E-9538-2FD76C1478F1}" type="datetime1">
              <a:rPr lang="en-US" smtClean="0"/>
              <a:t>7/14/2022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558541-60C9-42A2-8392-FF12533A6B7A}" type="slidenum">
              <a:rPr lang="en-US" smtClean="0"/>
              <a:t>‹#›</a:t>
            </a:fld>
            <a:endParaRPr lang="en-US"/>
          </a:p>
        </p:txBody>
      </p:sp>
      <p:sp>
        <p:nvSpPr>
          <p:cNvPr id="11" name="Text Placeholder 10"/>
          <p:cNvSpPr>
            <a:spLocks noGrp="1"/>
          </p:cNvSpPr>
          <p:nvPr>
            <p:ph type="body" sz="quarter" idx="13" hasCustomPrompt="1"/>
          </p:nvPr>
        </p:nvSpPr>
        <p:spPr>
          <a:xfrm>
            <a:off x="987552" y="914400"/>
            <a:ext cx="6858000" cy="457200"/>
          </a:xfrm>
        </p:spPr>
        <p:txBody>
          <a:bodyPr/>
          <a:lstStyle>
            <a:lvl1pPr marL="0" indent="0">
              <a:buNone/>
              <a:defRPr sz="1763" spc="-60" baseline="0">
                <a:solidFill>
                  <a:schemeClr val="accent2"/>
                </a:solidFill>
              </a:defRPr>
            </a:lvl1pPr>
            <a:lvl2pPr marL="154782" indent="0">
              <a:buNone/>
              <a:defRPr/>
            </a:lvl2pPr>
            <a:lvl3pPr marL="342900" indent="0">
              <a:buNone/>
              <a:defRPr/>
            </a:lvl3pPr>
            <a:lvl4pPr marL="473869" indent="0">
              <a:buNone/>
              <a:defRPr/>
            </a:lvl4pPr>
            <a:lvl5pPr marL="603647" indent="0">
              <a:buNone/>
              <a:defRPr/>
            </a:lvl5pPr>
          </a:lstStyle>
          <a:p>
            <a:pPr lvl="0"/>
            <a:r>
              <a:rPr lang="en-US" dirty="0"/>
              <a:t>Slide Subtitle</a:t>
            </a:r>
          </a:p>
        </p:txBody>
      </p:sp>
    </p:spTree>
    <p:extLst>
      <p:ext uri="{BB962C8B-B14F-4D97-AF65-F5344CB8AC3E}">
        <p14:creationId xmlns:p14="http://schemas.microsoft.com/office/powerpoint/2010/main" val="317542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1197" y="1621971"/>
            <a:ext cx="3767328" cy="4093029"/>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00422" y="1621971"/>
            <a:ext cx="3767328" cy="4093029"/>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1178052-E085-194C-ACF0-A86903D44C88}" type="datetime1">
              <a:rPr lang="en-US" smtClean="0"/>
              <a:t>7/14/2022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558541-60C9-42A2-8392-FF12533A6B7A}" type="slidenum">
              <a:rPr lang="en-US" smtClean="0"/>
              <a:t>‹#›</a:t>
            </a:fld>
            <a:endParaRPr lang="en-US"/>
          </a:p>
        </p:txBody>
      </p:sp>
      <p:sp>
        <p:nvSpPr>
          <p:cNvPr id="11" name="Text Placeholder 10"/>
          <p:cNvSpPr>
            <a:spLocks noGrp="1"/>
          </p:cNvSpPr>
          <p:nvPr>
            <p:ph type="body" sz="quarter" idx="13" hasCustomPrompt="1"/>
          </p:nvPr>
        </p:nvSpPr>
        <p:spPr>
          <a:xfrm>
            <a:off x="990600" y="914400"/>
            <a:ext cx="6858000" cy="457200"/>
          </a:xfrm>
        </p:spPr>
        <p:txBody>
          <a:bodyPr/>
          <a:lstStyle>
            <a:lvl1pPr marL="0" indent="0">
              <a:buNone/>
              <a:defRPr sz="1763" spc="-60" baseline="0">
                <a:solidFill>
                  <a:schemeClr val="accent2"/>
                </a:solidFill>
              </a:defRPr>
            </a:lvl1pPr>
            <a:lvl2pPr marL="154782" indent="0">
              <a:buNone/>
              <a:defRPr/>
            </a:lvl2pPr>
            <a:lvl3pPr marL="342900" indent="0">
              <a:buNone/>
              <a:defRPr/>
            </a:lvl3pPr>
            <a:lvl4pPr marL="473869" indent="0">
              <a:buNone/>
              <a:defRPr/>
            </a:lvl4pPr>
            <a:lvl5pPr marL="603647" indent="0">
              <a:buNone/>
              <a:defRPr/>
            </a:lvl5pPr>
          </a:lstStyle>
          <a:p>
            <a:pPr lvl="0"/>
            <a:r>
              <a:rPr lang="en-US" dirty="0"/>
              <a:t>Slide Subtitle</a:t>
            </a:r>
          </a:p>
        </p:txBody>
      </p:sp>
    </p:spTree>
    <p:extLst>
      <p:ext uri="{BB962C8B-B14F-4D97-AF65-F5344CB8AC3E}">
        <p14:creationId xmlns:p14="http://schemas.microsoft.com/office/powerpoint/2010/main" val="249647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85159" y="1624013"/>
            <a:ext cx="3586843" cy="347472"/>
          </a:xfrm>
        </p:spPr>
        <p:txBody>
          <a:bodyPr anchor="b"/>
          <a:lstStyle>
            <a:lvl1pPr marL="0" indent="0">
              <a:buNone/>
              <a:defRPr sz="1388"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801199" y="1981200"/>
            <a:ext cx="3768895" cy="3733800"/>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908038" y="1624013"/>
            <a:ext cx="3770375" cy="347472"/>
          </a:xfrm>
        </p:spPr>
        <p:txBody>
          <a:bodyPr anchor="b"/>
          <a:lstStyle>
            <a:lvl1pPr marL="0" indent="0">
              <a:buNone/>
              <a:defRPr sz="1388"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727126" y="1981200"/>
            <a:ext cx="3770375" cy="3733800"/>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5BC93FC-4221-D74C-A7F2-181B122A7E12}" type="datetime1">
              <a:rPr lang="en-US" smtClean="0"/>
              <a:t>7/14/2022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558541-60C9-42A2-8392-FF12533A6B7A}" type="slidenum">
              <a:rPr lang="en-US" smtClean="0"/>
              <a:t>‹#›</a:t>
            </a:fld>
            <a:endParaRPr lang="en-US"/>
          </a:p>
        </p:txBody>
      </p:sp>
      <p:sp>
        <p:nvSpPr>
          <p:cNvPr id="14" name="Text Placeholder 10"/>
          <p:cNvSpPr>
            <a:spLocks noGrp="1"/>
          </p:cNvSpPr>
          <p:nvPr>
            <p:ph type="body" sz="quarter" idx="13" hasCustomPrompt="1"/>
          </p:nvPr>
        </p:nvSpPr>
        <p:spPr>
          <a:xfrm>
            <a:off x="985157" y="914400"/>
            <a:ext cx="6858000" cy="457200"/>
          </a:xfrm>
        </p:spPr>
        <p:txBody>
          <a:bodyPr/>
          <a:lstStyle>
            <a:lvl1pPr marL="0" indent="0">
              <a:buNone/>
              <a:defRPr sz="1763" spc="-60" baseline="0">
                <a:solidFill>
                  <a:schemeClr val="accent2"/>
                </a:solidFill>
              </a:defRPr>
            </a:lvl1pPr>
            <a:lvl2pPr marL="154782" indent="0">
              <a:buNone/>
              <a:defRPr/>
            </a:lvl2pPr>
            <a:lvl3pPr marL="342900" indent="0">
              <a:buNone/>
              <a:defRPr/>
            </a:lvl3pPr>
            <a:lvl4pPr marL="473869" indent="0">
              <a:buNone/>
              <a:defRPr/>
            </a:lvl4pPr>
            <a:lvl5pPr marL="603647" indent="0">
              <a:buNone/>
              <a:defRPr/>
            </a:lvl5pPr>
          </a:lstStyle>
          <a:p>
            <a:pPr lvl="0"/>
            <a:r>
              <a:rPr lang="en-US" dirty="0"/>
              <a:t>Slide Subtitle</a:t>
            </a:r>
          </a:p>
        </p:txBody>
      </p:sp>
    </p:spTree>
    <p:extLst>
      <p:ext uri="{BB962C8B-B14F-4D97-AF65-F5344CB8AC3E}">
        <p14:creationId xmlns:p14="http://schemas.microsoft.com/office/powerpoint/2010/main" val="104381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mparison w/image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85159" y="3724712"/>
            <a:ext cx="3586843" cy="347472"/>
          </a:xfrm>
        </p:spPr>
        <p:txBody>
          <a:bodyPr anchor="b"/>
          <a:lstStyle>
            <a:lvl1pPr marL="0" indent="0">
              <a:buNone/>
              <a:defRPr sz="1388"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990600" y="4038600"/>
            <a:ext cx="3579492" cy="1676400"/>
          </a:xfrm>
        </p:spPr>
        <p:txBody>
          <a:bodyPr vert="horz" lIns="0" tIns="0" rIns="91440" bIns="45720" rtlCol="0">
            <a:noAutofit/>
          </a:bodyPr>
          <a:lstStyle>
            <a:lvl1pPr marL="0" indent="0">
              <a:buNone/>
              <a:defRPr lang="en-US" smtClean="0"/>
            </a:lvl1pPr>
            <a:lvl2pPr marL="154782" indent="0">
              <a:buNone/>
              <a:defRPr lang="en-US" smtClean="0"/>
            </a:lvl2pPr>
            <a:lvl3pPr marL="342900" indent="0">
              <a:buNone/>
              <a:defRPr lang="en-US" smtClean="0"/>
            </a:lvl3pPr>
            <a:lvl4pPr marL="473869" indent="0">
              <a:buNone/>
              <a:defRPr lang="en-US" smtClean="0"/>
            </a:lvl4pPr>
            <a:lvl5pPr marL="603647" indent="0">
              <a:buNone/>
              <a:defRPr lang="en-US"/>
            </a:lvl5pPr>
          </a:lstStyle>
          <a:p>
            <a:pPr lvl="0"/>
            <a:r>
              <a:rPr lang="en-US" dirty="0"/>
              <a:t>Click to edit Master text styles</a:t>
            </a:r>
          </a:p>
        </p:txBody>
      </p:sp>
      <p:sp>
        <p:nvSpPr>
          <p:cNvPr id="5" name="Text Placeholder 4"/>
          <p:cNvSpPr>
            <a:spLocks noGrp="1"/>
          </p:cNvSpPr>
          <p:nvPr>
            <p:ph type="body" sz="quarter" idx="3"/>
          </p:nvPr>
        </p:nvSpPr>
        <p:spPr>
          <a:xfrm>
            <a:off x="4908036" y="3724712"/>
            <a:ext cx="3584448" cy="347472"/>
          </a:xfrm>
        </p:spPr>
        <p:txBody>
          <a:bodyPr anchor="b"/>
          <a:lstStyle>
            <a:lvl1pPr marL="0" indent="0">
              <a:buNone/>
              <a:defRPr sz="1388"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908037" y="4038600"/>
            <a:ext cx="3580898" cy="1676400"/>
          </a:xfrm>
        </p:spPr>
        <p:txBody>
          <a:bodyPr vert="horz" lIns="0" tIns="0" rIns="91440" bIns="45720" rtlCol="0">
            <a:noAutofit/>
          </a:bodyPr>
          <a:lstStyle>
            <a:lvl1pPr marL="0" indent="0">
              <a:buNone/>
              <a:defRPr lang="en-US" dirty="0" smtClean="0"/>
            </a:lvl1pPr>
            <a:lvl2pPr marL="154782" indent="0">
              <a:buNone/>
              <a:defRPr lang="en-US" dirty="0" smtClean="0"/>
            </a:lvl2pPr>
            <a:lvl3pPr marL="342900" indent="0">
              <a:buNone/>
              <a:defRPr lang="en-US" dirty="0" smtClean="0"/>
            </a:lvl3pPr>
            <a:lvl4pPr marL="473869" indent="0">
              <a:buNone/>
              <a:defRPr lang="en-US" dirty="0" smtClean="0"/>
            </a:lvl4pPr>
            <a:lvl5pPr marL="603647" indent="0">
              <a:buNone/>
              <a:defRPr lang="en-US" dirty="0"/>
            </a:lvl5pPr>
          </a:lstStyle>
          <a:p>
            <a:pPr lvl="0"/>
            <a:r>
              <a:rPr lang="en-US" dirty="0"/>
              <a:t>Click to edit Master text styles</a:t>
            </a:r>
          </a:p>
        </p:txBody>
      </p:sp>
      <p:sp>
        <p:nvSpPr>
          <p:cNvPr id="7" name="Date Placeholder 6"/>
          <p:cNvSpPr>
            <a:spLocks noGrp="1"/>
          </p:cNvSpPr>
          <p:nvPr>
            <p:ph type="dt" sz="half" idx="10"/>
          </p:nvPr>
        </p:nvSpPr>
        <p:spPr/>
        <p:txBody>
          <a:bodyPr/>
          <a:lstStyle/>
          <a:p>
            <a:fld id="{C03C2A52-02BA-904A-B985-8149FC4C153B}" type="datetime1">
              <a:rPr lang="en-US" smtClean="0"/>
              <a:t>7/14/2022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558541-60C9-42A2-8392-FF12533A6B7A}" type="slidenum">
              <a:rPr lang="en-US" smtClean="0"/>
              <a:t>‹#›</a:t>
            </a:fld>
            <a:endParaRPr lang="en-US"/>
          </a:p>
        </p:txBody>
      </p:sp>
      <p:sp>
        <p:nvSpPr>
          <p:cNvPr id="14" name="Text Placeholder 10"/>
          <p:cNvSpPr>
            <a:spLocks noGrp="1"/>
          </p:cNvSpPr>
          <p:nvPr>
            <p:ph type="body" sz="quarter" idx="13" hasCustomPrompt="1"/>
          </p:nvPr>
        </p:nvSpPr>
        <p:spPr>
          <a:xfrm>
            <a:off x="985157" y="914400"/>
            <a:ext cx="6858000" cy="457200"/>
          </a:xfrm>
        </p:spPr>
        <p:txBody>
          <a:bodyPr/>
          <a:lstStyle>
            <a:lvl1pPr marL="0" indent="0">
              <a:buNone/>
              <a:defRPr sz="1763" spc="-60" baseline="0">
                <a:solidFill>
                  <a:schemeClr val="accent2"/>
                </a:solidFill>
              </a:defRPr>
            </a:lvl1pPr>
            <a:lvl2pPr marL="154782" indent="0">
              <a:buNone/>
              <a:defRPr/>
            </a:lvl2pPr>
            <a:lvl3pPr marL="342900" indent="0">
              <a:buNone/>
              <a:defRPr/>
            </a:lvl3pPr>
            <a:lvl4pPr marL="473869" indent="0">
              <a:buNone/>
              <a:defRPr/>
            </a:lvl4pPr>
            <a:lvl5pPr marL="603647" indent="0">
              <a:buNone/>
              <a:defRPr/>
            </a:lvl5pPr>
          </a:lstStyle>
          <a:p>
            <a:pPr lvl="0"/>
            <a:r>
              <a:rPr lang="en-US" dirty="0"/>
              <a:t>Slide Subtitle</a:t>
            </a:r>
          </a:p>
        </p:txBody>
      </p:sp>
      <p:sp>
        <p:nvSpPr>
          <p:cNvPr id="13" name="Picture Placeholder 12"/>
          <p:cNvSpPr>
            <a:spLocks noGrp="1"/>
          </p:cNvSpPr>
          <p:nvPr>
            <p:ph type="pic" sz="quarter" idx="14" hasCustomPrompt="1"/>
          </p:nvPr>
        </p:nvSpPr>
        <p:spPr>
          <a:xfrm>
            <a:off x="990600" y="1622427"/>
            <a:ext cx="3429000" cy="1994355"/>
          </a:xfrm>
        </p:spPr>
        <p:txBody>
          <a:bodyPr anchor="ctr"/>
          <a:lstStyle>
            <a:lvl1pPr marL="0" indent="0" algn="ctr">
              <a:buNone/>
              <a:defRPr/>
            </a:lvl1pPr>
          </a:lstStyle>
          <a:p>
            <a:r>
              <a:rPr lang="en-US" dirty="0"/>
              <a:t>Insert image</a:t>
            </a:r>
          </a:p>
        </p:txBody>
      </p:sp>
      <p:sp>
        <p:nvSpPr>
          <p:cNvPr id="15" name="Picture Placeholder 12"/>
          <p:cNvSpPr>
            <a:spLocks noGrp="1"/>
          </p:cNvSpPr>
          <p:nvPr>
            <p:ph type="pic" sz="quarter" idx="15" hasCustomPrompt="1"/>
          </p:nvPr>
        </p:nvSpPr>
        <p:spPr>
          <a:xfrm>
            <a:off x="4908036" y="1622427"/>
            <a:ext cx="3429000" cy="1994355"/>
          </a:xfrm>
        </p:spPr>
        <p:txBody>
          <a:bodyPr anchor="ctr"/>
          <a:lstStyle>
            <a:lvl1pPr marL="0" indent="0" algn="ctr">
              <a:buNone/>
              <a:defRPr/>
            </a:lvl1pPr>
          </a:lstStyle>
          <a:p>
            <a:r>
              <a:rPr lang="en-US" dirty="0"/>
              <a:t>Insert image</a:t>
            </a:r>
          </a:p>
        </p:txBody>
      </p:sp>
    </p:spTree>
    <p:extLst>
      <p:ext uri="{BB962C8B-B14F-4D97-AF65-F5344CB8AC3E}">
        <p14:creationId xmlns:p14="http://schemas.microsoft.com/office/powerpoint/2010/main" val="366774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Section Header 3">
    <p:spTree>
      <p:nvGrpSpPr>
        <p:cNvPr id="1" name=""/>
        <p:cNvGrpSpPr/>
        <p:nvPr/>
      </p:nvGrpSpPr>
      <p:grpSpPr>
        <a:xfrm>
          <a:off x="0" y="0"/>
          <a:ext cx="0" cy="0"/>
          <a:chOff x="0" y="0"/>
          <a:chExt cx="0" cy="0"/>
        </a:xfrm>
      </p:grpSpPr>
      <p:pic>
        <p:nvPicPr>
          <p:cNvPr id="4" name="Picture 3" descr="Cadence image 1rgb.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Freeform 8"/>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404256" y="4134997"/>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8" name="Picture 7"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8109" y="905167"/>
            <a:ext cx="2514600" cy="469315"/>
          </a:xfrm>
          <a:prstGeom prst="rect">
            <a:avLst/>
          </a:prstGeom>
        </p:spPr>
      </p:pic>
    </p:spTree>
    <p:extLst>
      <p:ext uri="{BB962C8B-B14F-4D97-AF65-F5344CB8AC3E}">
        <p14:creationId xmlns:p14="http://schemas.microsoft.com/office/powerpoint/2010/main" val="33452883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tacked Two Content + Side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1" y="339954"/>
            <a:ext cx="7713969" cy="57444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90599" y="1624014"/>
            <a:ext cx="3581401" cy="349526"/>
          </a:xfrm>
        </p:spPr>
        <p:txBody>
          <a:bodyPr anchor="b"/>
          <a:lstStyle>
            <a:lvl1pPr marL="0" indent="0">
              <a:buNone/>
              <a:defRPr sz="1388"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801199" y="1981203"/>
            <a:ext cx="3773089" cy="1711325"/>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990599" y="3652124"/>
            <a:ext cx="3581401" cy="349526"/>
          </a:xfrm>
        </p:spPr>
        <p:txBody>
          <a:bodyPr anchor="b"/>
          <a:lstStyle>
            <a:lvl1pPr marL="0" indent="0">
              <a:buNone/>
              <a:defRPr sz="1388"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803913" y="4012038"/>
            <a:ext cx="3770375" cy="1558925"/>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9BE16A6-9E18-EE46-B749-A9632788BD84}" type="datetime1">
              <a:rPr lang="en-US" smtClean="0"/>
              <a:t>7/14/2022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558541-60C9-42A2-8392-FF12533A6B7A}" type="slidenum">
              <a:rPr lang="en-US" smtClean="0"/>
              <a:t>‹#›</a:t>
            </a:fld>
            <a:endParaRPr lang="en-US"/>
          </a:p>
        </p:txBody>
      </p:sp>
      <p:sp>
        <p:nvSpPr>
          <p:cNvPr id="14" name="Content Placeholder 13"/>
          <p:cNvSpPr>
            <a:spLocks noGrp="1"/>
          </p:cNvSpPr>
          <p:nvPr>
            <p:ph sz="quarter" idx="13"/>
          </p:nvPr>
        </p:nvSpPr>
        <p:spPr>
          <a:xfrm>
            <a:off x="5209565" y="1676400"/>
            <a:ext cx="3934437"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0"/>
          <p:cNvSpPr>
            <a:spLocks noGrp="1"/>
          </p:cNvSpPr>
          <p:nvPr>
            <p:ph type="body" sz="quarter" idx="14" hasCustomPrompt="1"/>
          </p:nvPr>
        </p:nvSpPr>
        <p:spPr>
          <a:xfrm>
            <a:off x="990600" y="914400"/>
            <a:ext cx="6858000" cy="457200"/>
          </a:xfrm>
        </p:spPr>
        <p:txBody>
          <a:bodyPr/>
          <a:lstStyle>
            <a:lvl1pPr marL="0" indent="0">
              <a:buNone/>
              <a:defRPr sz="1763" spc="-60" baseline="0">
                <a:solidFill>
                  <a:schemeClr val="accent2"/>
                </a:solidFill>
              </a:defRPr>
            </a:lvl1pPr>
            <a:lvl2pPr marL="154782" indent="0">
              <a:buNone/>
              <a:defRPr/>
            </a:lvl2pPr>
            <a:lvl3pPr marL="342900" indent="0">
              <a:buNone/>
              <a:defRPr/>
            </a:lvl3pPr>
            <a:lvl4pPr marL="473869" indent="0">
              <a:buNone/>
              <a:defRPr/>
            </a:lvl4pPr>
            <a:lvl5pPr marL="603647" indent="0">
              <a:buNone/>
              <a:defRPr/>
            </a:lvl5pPr>
          </a:lstStyle>
          <a:p>
            <a:pPr lvl="0"/>
            <a:r>
              <a:rPr lang="en-US" dirty="0"/>
              <a:t>Slide Subtitle</a:t>
            </a:r>
          </a:p>
        </p:txBody>
      </p:sp>
    </p:spTree>
    <p:extLst>
      <p:ext uri="{BB962C8B-B14F-4D97-AF65-F5344CB8AC3E}">
        <p14:creationId xmlns:p14="http://schemas.microsoft.com/office/powerpoint/2010/main" val="175099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Key Facts + Side Images">
    <p:spTree>
      <p:nvGrpSpPr>
        <p:cNvPr id="1" name=""/>
        <p:cNvGrpSpPr/>
        <p:nvPr/>
      </p:nvGrpSpPr>
      <p:grpSpPr>
        <a:xfrm>
          <a:off x="0" y="0"/>
          <a:ext cx="0" cy="0"/>
          <a:chOff x="0" y="0"/>
          <a:chExt cx="0" cy="0"/>
        </a:xfrm>
      </p:grpSpPr>
      <p:sp>
        <p:nvSpPr>
          <p:cNvPr id="2" name="Title 1"/>
          <p:cNvSpPr>
            <a:spLocks noGrp="1"/>
          </p:cNvSpPr>
          <p:nvPr>
            <p:ph type="title"/>
          </p:nvPr>
        </p:nvSpPr>
        <p:spPr>
          <a:xfrm>
            <a:off x="990601" y="339954"/>
            <a:ext cx="7713969" cy="57444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90601" y="1624014"/>
            <a:ext cx="2438401" cy="349526"/>
          </a:xfrm>
        </p:spPr>
        <p:txBody>
          <a:bodyPr anchor="b"/>
          <a:lstStyle>
            <a:lvl1pPr marL="0" indent="0">
              <a:buNone/>
              <a:defRPr sz="1388"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a:t>
            </a:r>
          </a:p>
        </p:txBody>
      </p:sp>
      <p:sp>
        <p:nvSpPr>
          <p:cNvPr id="4" name="Content Placeholder 3"/>
          <p:cNvSpPr>
            <a:spLocks noGrp="1"/>
          </p:cNvSpPr>
          <p:nvPr>
            <p:ph sz="half" idx="2"/>
          </p:nvPr>
        </p:nvSpPr>
        <p:spPr>
          <a:xfrm>
            <a:off x="801199" y="1981200"/>
            <a:ext cx="2399203" cy="3733800"/>
          </a:xfrm>
        </p:spPr>
        <p:txBody>
          <a:bodyPr vert="horz" lIns="0" tIns="0" rIns="91440" bIns="45720" rtlCol="0">
            <a:noAutofit/>
          </a:bodyPr>
          <a:lstStyle>
            <a:lvl1pPr>
              <a:defRPr lang="en-US" sz="1388" smtClean="0"/>
            </a:lvl1pPr>
            <a:lvl2pPr>
              <a:defRPr lang="en-US" sz="1388"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p:txBody>
      </p:sp>
      <p:sp>
        <p:nvSpPr>
          <p:cNvPr id="7" name="Date Placeholder 6"/>
          <p:cNvSpPr>
            <a:spLocks noGrp="1"/>
          </p:cNvSpPr>
          <p:nvPr>
            <p:ph type="dt" sz="half" idx="10"/>
          </p:nvPr>
        </p:nvSpPr>
        <p:spPr/>
        <p:txBody>
          <a:bodyPr/>
          <a:lstStyle/>
          <a:p>
            <a:fld id="{ADF45344-517B-3447-AF52-A19252634E7F}" type="datetime1">
              <a:rPr lang="en-US" smtClean="0"/>
              <a:t>7/14/2022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558541-60C9-42A2-8392-FF12533A6B7A}" type="slidenum">
              <a:rPr lang="en-US" smtClean="0"/>
              <a:t>‹#›</a:t>
            </a:fld>
            <a:endParaRPr lang="en-US"/>
          </a:p>
        </p:txBody>
      </p:sp>
      <p:sp>
        <p:nvSpPr>
          <p:cNvPr id="15" name="Text Placeholder 10"/>
          <p:cNvSpPr>
            <a:spLocks noGrp="1"/>
          </p:cNvSpPr>
          <p:nvPr>
            <p:ph type="body" sz="quarter" idx="14" hasCustomPrompt="1"/>
          </p:nvPr>
        </p:nvSpPr>
        <p:spPr>
          <a:xfrm>
            <a:off x="990600" y="914400"/>
            <a:ext cx="6858000" cy="457200"/>
          </a:xfrm>
        </p:spPr>
        <p:txBody>
          <a:bodyPr/>
          <a:lstStyle>
            <a:lvl1pPr marL="0" indent="0">
              <a:buNone/>
              <a:defRPr sz="1763" spc="-60" baseline="0">
                <a:solidFill>
                  <a:schemeClr val="accent2"/>
                </a:solidFill>
              </a:defRPr>
            </a:lvl1pPr>
            <a:lvl2pPr marL="154782" indent="0">
              <a:buNone/>
              <a:defRPr/>
            </a:lvl2pPr>
            <a:lvl3pPr marL="342900" indent="0">
              <a:buNone/>
              <a:defRPr/>
            </a:lvl3pPr>
            <a:lvl4pPr marL="473869" indent="0">
              <a:buNone/>
              <a:defRPr/>
            </a:lvl4pPr>
            <a:lvl5pPr marL="603647" indent="0">
              <a:buNone/>
              <a:defRPr/>
            </a:lvl5pPr>
          </a:lstStyle>
          <a:p>
            <a:pPr lvl="0"/>
            <a:r>
              <a:rPr lang="en-US" dirty="0"/>
              <a:t>Slide Subtitle</a:t>
            </a:r>
          </a:p>
        </p:txBody>
      </p:sp>
      <p:sp>
        <p:nvSpPr>
          <p:cNvPr id="12" name="Picture Placeholder 11"/>
          <p:cNvSpPr>
            <a:spLocks noGrp="1"/>
          </p:cNvSpPr>
          <p:nvPr>
            <p:ph type="pic" sz="quarter" idx="15" hasCustomPrompt="1"/>
          </p:nvPr>
        </p:nvSpPr>
        <p:spPr>
          <a:xfrm>
            <a:off x="3505200" y="1622425"/>
            <a:ext cx="2209800" cy="3657600"/>
          </a:xfrm>
        </p:spPr>
        <p:txBody>
          <a:bodyPr anchor="ctr"/>
          <a:lstStyle>
            <a:lvl1pPr marL="0" indent="0" algn="ctr">
              <a:buNone/>
              <a:defRPr/>
            </a:lvl1pPr>
          </a:lstStyle>
          <a:p>
            <a:r>
              <a:rPr lang="en-US" dirty="0"/>
              <a:t>Insert image</a:t>
            </a:r>
          </a:p>
        </p:txBody>
      </p:sp>
      <p:sp>
        <p:nvSpPr>
          <p:cNvPr id="16" name="Picture Placeholder 11"/>
          <p:cNvSpPr>
            <a:spLocks noGrp="1"/>
          </p:cNvSpPr>
          <p:nvPr>
            <p:ph type="pic" sz="quarter" idx="16" hasCustomPrompt="1"/>
          </p:nvPr>
        </p:nvSpPr>
        <p:spPr>
          <a:xfrm>
            <a:off x="6019800" y="1622425"/>
            <a:ext cx="2209800" cy="3657600"/>
          </a:xfrm>
        </p:spPr>
        <p:txBody>
          <a:bodyPr anchor="ctr"/>
          <a:lstStyle>
            <a:lvl1pPr marL="0" indent="0" algn="ctr">
              <a:buNone/>
              <a:defRPr/>
            </a:lvl1pPr>
          </a:lstStyle>
          <a:p>
            <a:r>
              <a:rPr lang="en-US" dirty="0"/>
              <a:t>Insert image</a:t>
            </a:r>
          </a:p>
        </p:txBody>
      </p:sp>
    </p:spTree>
    <p:extLst>
      <p:ext uri="{BB962C8B-B14F-4D97-AF65-F5344CB8AC3E}">
        <p14:creationId xmlns:p14="http://schemas.microsoft.com/office/powerpoint/2010/main" val="65148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7020E-E0F0-B840-9997-E51BF373E6D3}" type="datetime1">
              <a:rPr lang="en-US" smtClean="0"/>
              <a:t>7/14/2022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558541-60C9-42A2-8392-FF12533A6B7A}" type="slidenum">
              <a:rPr lang="en-US" smtClean="0"/>
              <a:t>‹#›</a:t>
            </a:fld>
            <a:endParaRPr lang="en-US"/>
          </a:p>
        </p:txBody>
      </p:sp>
      <p:sp>
        <p:nvSpPr>
          <p:cNvPr id="7" name="Text Placeholder 10"/>
          <p:cNvSpPr>
            <a:spLocks noGrp="1"/>
          </p:cNvSpPr>
          <p:nvPr>
            <p:ph type="body" sz="quarter" idx="13" hasCustomPrompt="1"/>
          </p:nvPr>
        </p:nvSpPr>
        <p:spPr>
          <a:xfrm>
            <a:off x="990600" y="914400"/>
            <a:ext cx="6858000" cy="457200"/>
          </a:xfrm>
        </p:spPr>
        <p:txBody>
          <a:bodyPr/>
          <a:lstStyle>
            <a:lvl1pPr marL="0" indent="0">
              <a:buNone/>
              <a:defRPr sz="1763" spc="-60" baseline="0">
                <a:solidFill>
                  <a:schemeClr val="accent2"/>
                </a:solidFill>
              </a:defRPr>
            </a:lvl1pPr>
            <a:lvl2pPr marL="154782" indent="0">
              <a:buNone/>
              <a:defRPr/>
            </a:lvl2pPr>
            <a:lvl3pPr marL="342900" indent="0">
              <a:buNone/>
              <a:defRPr/>
            </a:lvl3pPr>
            <a:lvl4pPr marL="473869" indent="0">
              <a:buNone/>
              <a:defRPr/>
            </a:lvl4pPr>
            <a:lvl5pPr marL="603647" indent="0">
              <a:buNone/>
              <a:defRPr/>
            </a:lvl5pPr>
          </a:lstStyle>
          <a:p>
            <a:pPr lvl="0"/>
            <a:r>
              <a:rPr lang="en-US" dirty="0"/>
              <a:t>Slide Subtitle</a:t>
            </a:r>
          </a:p>
        </p:txBody>
      </p:sp>
    </p:spTree>
    <p:extLst>
      <p:ext uri="{BB962C8B-B14F-4D97-AF65-F5344CB8AC3E}">
        <p14:creationId xmlns:p14="http://schemas.microsoft.com/office/powerpoint/2010/main" val="53966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D945AA-5CEF-BF4F-A278-2DBBE3FE8EE7}" type="datetime1">
              <a:rPr lang="en-US" smtClean="0"/>
              <a:t>7/14/2022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558541-60C9-42A2-8392-FF12533A6B7A}" type="slidenum">
              <a:rPr lang="en-US" smtClean="0"/>
              <a:t>‹#›</a:t>
            </a:fld>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3159" y="6096909"/>
            <a:ext cx="1790391" cy="334007"/>
          </a:xfrm>
          <a:prstGeom prst="rect">
            <a:avLst/>
          </a:prstGeom>
        </p:spPr>
      </p:pic>
    </p:spTree>
    <p:extLst>
      <p:ext uri="{BB962C8B-B14F-4D97-AF65-F5344CB8AC3E}">
        <p14:creationId xmlns:p14="http://schemas.microsoft.com/office/powerpoint/2010/main" val="10064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No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75366F-EB47-CA45-8142-921C3BFC4C60}" type="datetime1">
              <a:rPr lang="en-US" smtClean="0"/>
              <a:t>7/14/2022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558541-60C9-42A2-8392-FF12533A6B7A}" type="slidenum">
              <a:rPr lang="en-US" smtClean="0"/>
              <a:t>‹#›</a:t>
            </a:fld>
            <a:endParaRPr lang="en-US"/>
          </a:p>
        </p:txBody>
      </p:sp>
    </p:spTree>
    <p:extLst>
      <p:ext uri="{BB962C8B-B14F-4D97-AF65-F5344CB8AC3E}">
        <p14:creationId xmlns:p14="http://schemas.microsoft.com/office/powerpoint/2010/main" val="371239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5ABBAB-A13A-E64C-AE0E-7B415D2FE5E7}" type="datetime1">
              <a:rPr lang="en-US" smtClean="0"/>
              <a:t>7/14/2022</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96031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924800" cy="553998"/>
          </a:xfrm>
        </p:spPr>
        <p:txBody>
          <a:bodyPr/>
          <a:lstStyle>
            <a:lvl1pPr>
              <a:defRPr sz="2700">
                <a:solidFill>
                  <a:srgbClr val="FFFF00"/>
                </a:solidFill>
              </a:defRPr>
            </a:lvl1pPr>
          </a:lstStyle>
          <a:p>
            <a:r>
              <a:rPr lang="en-US" dirty="0"/>
              <a:t>Click to edit Master title style</a:t>
            </a:r>
          </a:p>
        </p:txBody>
      </p:sp>
      <p:sp>
        <p:nvSpPr>
          <p:cNvPr id="3" name="Content Placeholder 2"/>
          <p:cNvSpPr>
            <a:spLocks noGrp="1"/>
          </p:cNvSpPr>
          <p:nvPr>
            <p:ph idx="1"/>
          </p:nvPr>
        </p:nvSpPr>
        <p:spPr>
          <a:xfrm>
            <a:off x="457200" y="1524002"/>
            <a:ext cx="3962400" cy="4884738"/>
          </a:xfrm>
        </p:spPr>
        <p:txBody>
          <a:bodyPr/>
          <a:lstStyle>
            <a:lvl1pPr marL="169069" indent="-169069">
              <a:lnSpc>
                <a:spcPct val="100000"/>
              </a:lnSpc>
              <a:spcBef>
                <a:spcPts val="0"/>
              </a:spcBef>
              <a:spcAft>
                <a:spcPts val="450"/>
              </a:spcAft>
              <a:buFont typeface="Arial" pitchFamily="34" charset="0"/>
              <a:buChar char="•"/>
              <a:defRPr sz="2400"/>
            </a:lvl1pPr>
            <a:lvl2pPr marL="255985" indent="176213">
              <a:lnSpc>
                <a:spcPct val="100000"/>
              </a:lnSpc>
              <a:spcBef>
                <a:spcPts val="0"/>
              </a:spcBef>
              <a:spcAft>
                <a:spcPts val="450"/>
              </a:spcAft>
              <a:buFont typeface="Wingdings" pitchFamily="2" charset="2"/>
              <a:buChar char="§"/>
              <a:defRPr sz="2100"/>
            </a:lvl2pPr>
            <a:lvl3pPr marL="432198" indent="169069">
              <a:lnSpc>
                <a:spcPct val="100000"/>
              </a:lnSpc>
              <a:spcBef>
                <a:spcPts val="0"/>
              </a:spcBef>
              <a:spcAft>
                <a:spcPts val="450"/>
              </a:spcAft>
              <a:buFont typeface="Arial" pitchFamily="34" charset="0"/>
              <a:buChar char="-"/>
              <a:defRPr sz="1800"/>
            </a:lvl3pPr>
            <a:lvl4pPr marL="601266" indent="169069">
              <a:lnSpc>
                <a:spcPct val="100000"/>
              </a:lnSpc>
              <a:spcBef>
                <a:spcPts val="0"/>
              </a:spcBef>
              <a:spcAft>
                <a:spcPts val="450"/>
              </a:spcAft>
              <a:defRPr sz="1500"/>
            </a:lvl4pPr>
            <a:lvl5pPr>
              <a:lnSpc>
                <a:spcPct val="100000"/>
              </a:lnSpc>
              <a:spcBef>
                <a:spcPts val="0"/>
              </a:spcBef>
              <a:spcAft>
                <a:spcPts val="45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2"/>
          <p:cNvSpPr>
            <a:spLocks noGrp="1"/>
          </p:cNvSpPr>
          <p:nvPr>
            <p:ph idx="12"/>
          </p:nvPr>
        </p:nvSpPr>
        <p:spPr>
          <a:xfrm>
            <a:off x="4724400" y="1524000"/>
            <a:ext cx="3962400" cy="4884738"/>
          </a:xfrm>
        </p:spPr>
        <p:txBody>
          <a:bodyPr/>
          <a:lstStyle>
            <a:lvl1pPr marL="169069" indent="-169069">
              <a:lnSpc>
                <a:spcPct val="100000"/>
              </a:lnSpc>
              <a:spcBef>
                <a:spcPts val="0"/>
              </a:spcBef>
              <a:spcAft>
                <a:spcPts val="450"/>
              </a:spcAft>
              <a:buFont typeface="Arial" pitchFamily="34" charset="0"/>
              <a:buChar char="•"/>
              <a:defRPr sz="2400"/>
            </a:lvl1pPr>
            <a:lvl2pPr marL="255985" indent="176213">
              <a:lnSpc>
                <a:spcPct val="100000"/>
              </a:lnSpc>
              <a:spcBef>
                <a:spcPts val="0"/>
              </a:spcBef>
              <a:spcAft>
                <a:spcPts val="450"/>
              </a:spcAft>
              <a:buFont typeface="Wingdings" pitchFamily="2" charset="2"/>
              <a:buChar char="§"/>
              <a:defRPr sz="2100"/>
            </a:lvl2pPr>
            <a:lvl3pPr marL="432198" indent="169069">
              <a:lnSpc>
                <a:spcPct val="100000"/>
              </a:lnSpc>
              <a:spcBef>
                <a:spcPts val="0"/>
              </a:spcBef>
              <a:spcAft>
                <a:spcPts val="450"/>
              </a:spcAft>
              <a:buFont typeface="Arial" pitchFamily="34" charset="0"/>
              <a:buChar char="-"/>
              <a:defRPr sz="1800"/>
            </a:lvl3pPr>
            <a:lvl4pPr marL="601266" indent="169069">
              <a:lnSpc>
                <a:spcPct val="100000"/>
              </a:lnSpc>
              <a:spcBef>
                <a:spcPts val="0"/>
              </a:spcBef>
              <a:spcAft>
                <a:spcPts val="450"/>
              </a:spcAft>
              <a:defRPr sz="1500"/>
            </a:lvl4pPr>
            <a:lvl5pPr>
              <a:lnSpc>
                <a:spcPct val="100000"/>
              </a:lnSpc>
              <a:spcBef>
                <a:spcPts val="0"/>
              </a:spcBef>
              <a:spcAft>
                <a:spcPts val="45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13"/>
          </p:nvPr>
        </p:nvSpPr>
        <p:spPr/>
        <p:txBody>
          <a:bodyPr/>
          <a:lstStyle>
            <a:lvl1pPr>
              <a:defRPr sz="1200"/>
            </a:lvl1pPr>
          </a:lstStyle>
          <a:p>
            <a:pPr>
              <a:defRPr/>
            </a:pPr>
            <a:endParaRPr lang="en-US"/>
          </a:p>
        </p:txBody>
      </p:sp>
      <p:sp>
        <p:nvSpPr>
          <p:cNvPr id="7" name="Slide Number Placeholder 5"/>
          <p:cNvSpPr>
            <a:spLocks noGrp="1"/>
          </p:cNvSpPr>
          <p:nvPr>
            <p:ph type="sldNum" sz="quarter" idx="14"/>
          </p:nvPr>
        </p:nvSpPr>
        <p:spPr/>
        <p:txBody>
          <a:bodyPr/>
          <a:lstStyle>
            <a:lvl1pPr>
              <a:defRPr sz="900"/>
            </a:lvl1pPr>
          </a:lstStyle>
          <a:p>
            <a:fld id="{1BDF026E-1755-427D-9174-5616155C4B63}" type="slidenum">
              <a:rPr lang="en-US" altLang="en-US"/>
              <a:pPr/>
              <a:t>‹#›</a:t>
            </a:fld>
            <a:endParaRPr lang="en-US" altLang="en-US"/>
          </a:p>
        </p:txBody>
      </p:sp>
    </p:spTree>
    <p:extLst>
      <p:ext uri="{BB962C8B-B14F-4D97-AF65-F5344CB8AC3E}">
        <p14:creationId xmlns:p14="http://schemas.microsoft.com/office/powerpoint/2010/main" val="26323851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1"/>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6"/>
            <a:ext cx="2133600" cy="476250"/>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6"/>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6"/>
            <a:ext cx="2133600" cy="476250"/>
          </a:xfrm>
        </p:spPr>
        <p:txBody>
          <a:bodyPr/>
          <a:lstStyle>
            <a:lvl1pPr>
              <a:defRPr/>
            </a:lvl1pPr>
          </a:lstStyle>
          <a:p>
            <a:fld id="{A7616FC8-DB7F-4833-AA75-358C94E1C582}" type="slidenum">
              <a:rPr lang="en-US" altLang="en-US"/>
              <a:pPr/>
              <a:t>‹#›</a:t>
            </a:fld>
            <a:endParaRPr lang="en-US" altLang="en-US"/>
          </a:p>
        </p:txBody>
      </p:sp>
    </p:spTree>
    <p:extLst>
      <p:ext uri="{BB962C8B-B14F-4D97-AF65-F5344CB8AC3E}">
        <p14:creationId xmlns:p14="http://schemas.microsoft.com/office/powerpoint/2010/main" val="13264276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1" y="339954"/>
            <a:ext cx="7713969" cy="574446"/>
          </a:xfrm>
        </p:spPr>
        <p:txBody>
          <a:bodyPr/>
          <a:lstStyle/>
          <a:p>
            <a:r>
              <a:rPr lang="en-US" dirty="0"/>
              <a:t>Click to edit Master title style</a:t>
            </a:r>
          </a:p>
        </p:txBody>
      </p:sp>
      <p:sp>
        <p:nvSpPr>
          <p:cNvPr id="3" name="Content Placeholder 2"/>
          <p:cNvSpPr>
            <a:spLocks noGrp="1"/>
          </p:cNvSpPr>
          <p:nvPr>
            <p:ph idx="1"/>
          </p:nvPr>
        </p:nvSpPr>
        <p:spPr>
          <a:xfrm>
            <a:off x="685802" y="1621974"/>
            <a:ext cx="7924799" cy="4245429"/>
          </a:xfrm>
        </p:spPr>
        <p:txBody>
          <a:bodyPr/>
          <a:lstStyle>
            <a:lvl1pPr marL="169069" indent="-169069">
              <a:spcBef>
                <a:spcPts val="0"/>
              </a:spcBef>
              <a:defRPr sz="2100"/>
            </a:lvl1pPr>
            <a:lvl2pPr marL="427435" indent="-209550">
              <a:spcBef>
                <a:spcPts val="0"/>
              </a:spcBef>
              <a:defRPr sz="2100"/>
            </a:lvl2pPr>
            <a:lvl3pPr marL="596504" indent="-169069">
              <a:spcBef>
                <a:spcPts val="0"/>
              </a:spcBef>
              <a:defRPr sz="18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endParaRPr lang="en-US">
              <a:solidFill>
                <a:srgbClr val="605F62"/>
              </a:solidFill>
            </a:endParaRPr>
          </a:p>
        </p:txBody>
      </p:sp>
      <p:sp>
        <p:nvSpPr>
          <p:cNvPr id="5" name="Footer Placeholder 4"/>
          <p:cNvSpPr>
            <a:spLocks noGrp="1"/>
          </p:cNvSpPr>
          <p:nvPr>
            <p:ph type="ftr" sz="quarter" idx="11"/>
          </p:nvPr>
        </p:nvSpPr>
        <p:spPr/>
        <p:txBody>
          <a:bodyPr/>
          <a:lstStyle/>
          <a:p>
            <a:endParaRPr lang="en-US">
              <a:solidFill>
                <a:srgbClr val="605F62"/>
              </a:solidFill>
            </a:endParaRPr>
          </a:p>
        </p:txBody>
      </p:sp>
      <p:sp>
        <p:nvSpPr>
          <p:cNvPr id="6" name="Slide Number Placeholder 5"/>
          <p:cNvSpPr>
            <a:spLocks noGrp="1"/>
          </p:cNvSpPr>
          <p:nvPr>
            <p:ph type="sldNum" sz="quarter" idx="12"/>
          </p:nvPr>
        </p:nvSpPr>
        <p:spPr/>
        <p:txBody>
          <a:bodyPr/>
          <a:lstStyle/>
          <a:p>
            <a:fld id="{0D558541-60C9-42A2-8392-FF12533A6B7A}" type="slidenum">
              <a:rPr lang="en-US" smtClean="0">
                <a:solidFill>
                  <a:srgbClr val="97ACD9"/>
                </a:solidFill>
              </a:rPr>
              <a:pPr/>
              <a:t>‹#›</a:t>
            </a:fld>
            <a:endParaRPr lang="en-US">
              <a:solidFill>
                <a:srgbClr val="97ACD9"/>
              </a:solidFill>
            </a:endParaRPr>
          </a:p>
        </p:txBody>
      </p:sp>
    </p:spTree>
    <p:extLst>
      <p:ext uri="{BB962C8B-B14F-4D97-AF65-F5344CB8AC3E}">
        <p14:creationId xmlns:p14="http://schemas.microsoft.com/office/powerpoint/2010/main" val="234503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1_Section Header 5">
    <p:spTree>
      <p:nvGrpSpPr>
        <p:cNvPr id="1" name=""/>
        <p:cNvGrpSpPr/>
        <p:nvPr/>
      </p:nvGrpSpPr>
      <p:grpSpPr>
        <a:xfrm>
          <a:off x="0" y="0"/>
          <a:ext cx="0" cy="0"/>
          <a:chOff x="0" y="0"/>
          <a:chExt cx="0" cy="0"/>
        </a:xfrm>
      </p:grpSpPr>
      <p:pic>
        <p:nvPicPr>
          <p:cNvPr id="5" name="Picture 4" descr="Lake Forestrgb.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Freeform 8"/>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404256" y="4134997"/>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8" name="Picture 7"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5800" y="905167"/>
            <a:ext cx="2514600" cy="469315"/>
          </a:xfrm>
          <a:prstGeom prst="rect">
            <a:avLst/>
          </a:prstGeom>
        </p:spPr>
      </p:pic>
    </p:spTree>
    <p:extLst>
      <p:ext uri="{BB962C8B-B14F-4D97-AF65-F5344CB8AC3E}">
        <p14:creationId xmlns:p14="http://schemas.microsoft.com/office/powerpoint/2010/main" val="4185450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 7">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Freeform 8"/>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404256" y="4134997"/>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0" name="Picture 9"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5800" y="905167"/>
            <a:ext cx="2514600" cy="469315"/>
          </a:xfrm>
          <a:prstGeom prst="rect">
            <a:avLst/>
          </a:prstGeom>
        </p:spPr>
      </p:pic>
    </p:spTree>
    <p:extLst>
      <p:ext uri="{BB962C8B-B14F-4D97-AF65-F5344CB8AC3E}">
        <p14:creationId xmlns:p14="http://schemas.microsoft.com/office/powerpoint/2010/main" val="4007785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Section Header 8">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Freeform 8"/>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404256" y="4134997"/>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0" name="Picture 9"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5800" y="905167"/>
            <a:ext cx="2514600" cy="469315"/>
          </a:xfrm>
          <a:prstGeom prst="rect">
            <a:avLst/>
          </a:prstGeom>
        </p:spPr>
      </p:pic>
    </p:spTree>
    <p:extLst>
      <p:ext uri="{BB962C8B-B14F-4D97-AF65-F5344CB8AC3E}">
        <p14:creationId xmlns:p14="http://schemas.microsoft.com/office/powerpoint/2010/main" val="2843161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theme" Target="../theme/theme2.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image" Target="../media/image17.png"/><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image" Target="../media/image1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image" Target="../media/image34.png"/><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image" Target="../media/image33.png"/><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NM_Logo_RGB.eps"/>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533400" y="6400383"/>
            <a:ext cx="1447800" cy="271711"/>
          </a:xfrm>
          <a:prstGeom prst="rect">
            <a:avLst/>
          </a:prstGeom>
        </p:spPr>
      </p:pic>
      <p:sp>
        <p:nvSpPr>
          <p:cNvPr id="2" name="Title Placeholder 1"/>
          <p:cNvSpPr>
            <a:spLocks noGrp="1"/>
          </p:cNvSpPr>
          <p:nvPr>
            <p:ph type="title"/>
          </p:nvPr>
        </p:nvSpPr>
        <p:spPr>
          <a:xfrm>
            <a:off x="990599" y="137160"/>
            <a:ext cx="7713969" cy="762000"/>
          </a:xfrm>
          <a:prstGeom prst="rect">
            <a:avLst/>
          </a:prstGeom>
        </p:spPr>
        <p:txBody>
          <a:bodyPr vert="horz" lIns="0" tIns="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01198" y="1621971"/>
            <a:ext cx="7049689" cy="4093029"/>
          </a:xfrm>
          <a:prstGeom prst="rect">
            <a:avLst/>
          </a:prstGeom>
        </p:spPr>
        <p:txBody>
          <a:bodyPr vert="horz" lIns="0" tIns="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351532" y="6525843"/>
            <a:ext cx="857339" cy="168275"/>
          </a:xfrm>
          <a:prstGeom prst="rect">
            <a:avLst/>
          </a:prstGeom>
        </p:spPr>
        <p:txBody>
          <a:bodyPr vert="horz" wrap="none" lIns="0" tIns="0" rIns="0" bIns="0" rtlCol="0" anchor="b"/>
          <a:lstStyle>
            <a:lvl1pPr algn="l">
              <a:defRPr sz="800">
                <a:solidFill>
                  <a:schemeClr val="tx1"/>
                </a:solidFill>
              </a:defRPr>
            </a:lvl1pPr>
          </a:lstStyle>
          <a:p>
            <a:fld id="{9623C80F-5998-4C5A-8426-1B9517C724DD}" type="datetimeFigureOut">
              <a:rPr lang="en-US" smtClean="0"/>
              <a:pPr/>
              <a:t>7/14/2022</a:t>
            </a:fld>
            <a:endParaRPr lang="en-US" dirty="0"/>
          </a:p>
        </p:txBody>
      </p:sp>
      <p:sp>
        <p:nvSpPr>
          <p:cNvPr id="5" name="Footer Placeholder 4"/>
          <p:cNvSpPr>
            <a:spLocks noGrp="1"/>
          </p:cNvSpPr>
          <p:nvPr>
            <p:ph type="ftr" sz="quarter" idx="3"/>
          </p:nvPr>
        </p:nvSpPr>
        <p:spPr>
          <a:xfrm>
            <a:off x="3121994" y="6484127"/>
            <a:ext cx="5181600" cy="231266"/>
          </a:xfrm>
          <a:prstGeom prst="rect">
            <a:avLst/>
          </a:prstGeom>
        </p:spPr>
        <p:txBody>
          <a:bodyPr vert="horz" lIns="0" tIns="0" rIns="0" bIns="0" rtlCol="0" anchor="b"/>
          <a:lstStyle>
            <a:lvl1pPr algn="r">
              <a:defRPr sz="1400">
                <a:solidFill>
                  <a:schemeClr val="tx1"/>
                </a:solidFill>
              </a:defRPr>
            </a:lvl1pPr>
          </a:lstStyle>
          <a:p>
            <a:endParaRPr lang="en-US" dirty="0"/>
          </a:p>
        </p:txBody>
      </p:sp>
      <p:sp>
        <p:nvSpPr>
          <p:cNvPr id="6" name="Slide Number Placeholder 5"/>
          <p:cNvSpPr>
            <a:spLocks noGrp="1"/>
          </p:cNvSpPr>
          <p:nvPr>
            <p:ph type="sldNum" sz="quarter" idx="4"/>
          </p:nvPr>
        </p:nvSpPr>
        <p:spPr>
          <a:xfrm>
            <a:off x="8305800" y="6484127"/>
            <a:ext cx="346745" cy="231266"/>
          </a:xfrm>
          <a:prstGeom prst="rect">
            <a:avLst/>
          </a:prstGeom>
        </p:spPr>
        <p:txBody>
          <a:bodyPr vert="horz" wrap="none" lIns="0" tIns="0" rIns="0" bIns="0" rtlCol="0" anchor="b"/>
          <a:lstStyle>
            <a:lvl1pPr algn="r">
              <a:defRPr sz="1400">
                <a:solidFill>
                  <a:schemeClr val="accent2"/>
                </a:solidFill>
              </a:defRPr>
            </a:lvl1pPr>
          </a:lstStyle>
          <a:p>
            <a:fld id="{0D558541-60C9-42A2-8392-FF12533A6B7A}" type="slidenum">
              <a:rPr lang="en-US" smtClean="0"/>
              <a:pPr/>
              <a:t>‹#›</a:t>
            </a:fld>
            <a:endParaRPr lang="en-US" dirty="0"/>
          </a:p>
        </p:txBody>
      </p:sp>
      <p:sp>
        <p:nvSpPr>
          <p:cNvPr id="10" name="Rectangle 6"/>
          <p:cNvSpPr/>
          <p:nvPr userDrawn="1"/>
        </p:nvSpPr>
        <p:spPr>
          <a:xfrm>
            <a:off x="0" y="515328"/>
            <a:ext cx="685800" cy="261565"/>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946" h="381000">
                <a:moveTo>
                  <a:pt x="0" y="0"/>
                </a:moveTo>
                <a:lnTo>
                  <a:pt x="794257" y="0"/>
                </a:lnTo>
                <a:lnTo>
                  <a:pt x="998946" y="381000"/>
                </a:lnTo>
                <a:lnTo>
                  <a:pt x="0" y="381000"/>
                </a:lnTo>
                <a:lnTo>
                  <a:pt x="0" y="0"/>
                </a:lnTo>
                <a:close/>
              </a:path>
            </a:pathLst>
          </a:custGeom>
          <a:gradFill flip="none" rotWithShape="1">
            <a:gsLst>
              <a:gs pos="0">
                <a:schemeClr val="tx2"/>
              </a:gs>
              <a:gs pos="100000">
                <a:schemeClr val="accent1"/>
              </a:gs>
            </a:gsLst>
            <a:lin ang="145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2"/>
                </a:solidFill>
              </a:rPr>
              <a:t>  </a:t>
            </a:r>
          </a:p>
        </p:txBody>
      </p:sp>
    </p:spTree>
  </p:cSld>
  <p:clrMap bg1="lt1" tx1="dk1" bg2="lt2" tx2="dk2" accent1="accent1" accent2="accent2" accent3="accent3" accent4="accent4" accent5="accent5" accent6="accent6" hlink="hlink" folHlink="folHlink"/>
  <p:sldLayoutIdLst>
    <p:sldLayoutId id="2147483674" r:id="rId1"/>
    <p:sldLayoutId id="2147483697" r:id="rId2"/>
    <p:sldLayoutId id="2147483694" r:id="rId3"/>
    <p:sldLayoutId id="2147483696" r:id="rId4"/>
    <p:sldLayoutId id="2147483660" r:id="rId5"/>
    <p:sldLayoutId id="2147483695" r:id="rId6"/>
    <p:sldLayoutId id="2147483726" r:id="rId7"/>
    <p:sldLayoutId id="2147483699" r:id="rId8"/>
    <p:sldLayoutId id="2147483700" r:id="rId9"/>
    <p:sldLayoutId id="2147483701" r:id="rId10"/>
    <p:sldLayoutId id="2147483724" r:id="rId11"/>
    <p:sldLayoutId id="2147483725" r:id="rId12"/>
    <p:sldLayoutId id="2147483675" r:id="rId13"/>
    <p:sldLayoutId id="2147483650" r:id="rId14"/>
    <p:sldLayoutId id="2147483652" r:id="rId15"/>
    <p:sldLayoutId id="2147483653" r:id="rId16"/>
    <p:sldLayoutId id="2147483663" r:id="rId17"/>
    <p:sldLayoutId id="2147483662" r:id="rId18"/>
    <p:sldLayoutId id="2147483676" r:id="rId19"/>
    <p:sldLayoutId id="2147483654" r:id="rId20"/>
    <p:sldLayoutId id="2147483655" r:id="rId21"/>
    <p:sldLayoutId id="2147483723" r:id="rId22"/>
  </p:sldLayoutIdLst>
  <p:txStyles>
    <p:titleStyle>
      <a:lvl1pPr algn="l" defTabSz="914400" rtl="0" eaLnBrk="1" latinLnBrk="0" hangingPunct="1">
        <a:lnSpc>
          <a:spcPct val="85000"/>
        </a:lnSpc>
        <a:spcBef>
          <a:spcPct val="0"/>
        </a:spcBef>
        <a:buNone/>
        <a:defRPr sz="2800" kern="1200" spc="-50" baseline="0">
          <a:solidFill>
            <a:schemeClr val="tx2"/>
          </a:solidFill>
          <a:latin typeface="+mj-lt"/>
          <a:ea typeface="+mj-ea"/>
          <a:cs typeface="+mj-cs"/>
        </a:defRPr>
      </a:lvl1pPr>
    </p:titleStyle>
    <p:bodyStyle>
      <a:lvl1pPr marL="174625" indent="-174625" algn="l" defTabSz="914400" rtl="0" eaLnBrk="1" latinLnBrk="0" hangingPunct="1">
        <a:spcBef>
          <a:spcPct val="20000"/>
        </a:spcBef>
        <a:buClr>
          <a:schemeClr val="accent1"/>
        </a:buClr>
        <a:buFont typeface="Arial" pitchFamily="34" charset="0"/>
        <a:buChar char="•"/>
        <a:defRPr sz="1850" kern="1200" spc="-50" baseline="0">
          <a:solidFill>
            <a:schemeClr val="tx1"/>
          </a:solidFill>
          <a:latin typeface="+mn-lt"/>
          <a:ea typeface="+mn-ea"/>
          <a:cs typeface="+mn-cs"/>
        </a:defRPr>
      </a:lvl1pPr>
      <a:lvl2pPr marL="457200" indent="-250825" algn="l" defTabSz="914400" rtl="0" eaLnBrk="1" latinLnBrk="0" hangingPunct="1">
        <a:spcBef>
          <a:spcPct val="20000"/>
        </a:spcBef>
        <a:buClr>
          <a:srgbClr val="605F62"/>
        </a:buClr>
        <a:buFont typeface="Symbol" pitchFamily="18" charset="2"/>
        <a:buChar char="-"/>
        <a:defRPr sz="1850" kern="1200" spc="-50" baseline="0">
          <a:solidFill>
            <a:schemeClr val="tx1"/>
          </a:solidFill>
          <a:latin typeface="+mn-lt"/>
          <a:ea typeface="+mn-ea"/>
          <a:cs typeface="+mn-cs"/>
        </a:defRPr>
      </a:lvl2pPr>
      <a:lvl3pPr marL="620713"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3pPr>
      <a:lvl4pPr marL="804863" indent="-173038"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4pPr>
      <a:lvl5pPr marL="968375"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599" y="152400"/>
            <a:ext cx="7713969" cy="762000"/>
          </a:xfrm>
          <a:prstGeom prst="rect">
            <a:avLst/>
          </a:prstGeom>
        </p:spPr>
        <p:txBody>
          <a:bodyPr vert="horz" lIns="0" tIns="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01198" y="1621971"/>
            <a:ext cx="7049689" cy="4093029"/>
          </a:xfrm>
          <a:prstGeom prst="rect">
            <a:avLst/>
          </a:prstGeom>
        </p:spPr>
        <p:txBody>
          <a:bodyPr vert="horz" lIns="0" tIns="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350008" y="6528818"/>
            <a:ext cx="850392" cy="168275"/>
          </a:xfrm>
          <a:prstGeom prst="rect">
            <a:avLst/>
          </a:prstGeom>
        </p:spPr>
        <p:txBody>
          <a:bodyPr vert="horz" wrap="none" lIns="0" tIns="0" rIns="0" bIns="0" rtlCol="0" anchor="b"/>
          <a:lstStyle>
            <a:lvl1pPr>
              <a:defRPr lang="en-US" sz="800" smtClean="0"/>
            </a:lvl1pPr>
          </a:lstStyle>
          <a:p>
            <a:fld id="{17B36F8C-2114-254F-A5F0-A833B63C9BE2}" type="datetime1">
              <a:rPr lang="en-US" smtClean="0"/>
              <a:t>7/14/2022</a:t>
            </a:fld>
            <a:endParaRPr lang="en-US"/>
          </a:p>
        </p:txBody>
      </p:sp>
      <p:sp>
        <p:nvSpPr>
          <p:cNvPr id="5" name="Footer Placeholder 4"/>
          <p:cNvSpPr>
            <a:spLocks noGrp="1"/>
          </p:cNvSpPr>
          <p:nvPr>
            <p:ph type="ftr" sz="quarter" idx="3"/>
          </p:nvPr>
        </p:nvSpPr>
        <p:spPr>
          <a:xfrm>
            <a:off x="3121994" y="6485609"/>
            <a:ext cx="5181600" cy="231266"/>
          </a:xfrm>
          <a:prstGeom prst="rect">
            <a:avLst/>
          </a:prstGeom>
        </p:spPr>
        <p:txBody>
          <a:bodyPr vert="horz" lIns="0" tIns="0" rIns="0" bIns="0" rtlCol="0" anchor="b"/>
          <a:lstStyle>
            <a:lvl1pPr algn="r">
              <a:defRPr sz="1400">
                <a:solidFill>
                  <a:schemeClr val="tx1"/>
                </a:solidFill>
              </a:defRPr>
            </a:lvl1pPr>
          </a:lstStyle>
          <a:p>
            <a:endParaRPr lang="en-US" dirty="0">
              <a:solidFill>
                <a:srgbClr val="605F62"/>
              </a:solidFill>
            </a:endParaRPr>
          </a:p>
        </p:txBody>
      </p:sp>
      <p:sp>
        <p:nvSpPr>
          <p:cNvPr id="6" name="Slide Number Placeholder 5"/>
          <p:cNvSpPr>
            <a:spLocks noGrp="1"/>
          </p:cNvSpPr>
          <p:nvPr>
            <p:ph type="sldNum" sz="quarter" idx="4"/>
          </p:nvPr>
        </p:nvSpPr>
        <p:spPr>
          <a:xfrm>
            <a:off x="8305800" y="6485609"/>
            <a:ext cx="346745" cy="231266"/>
          </a:xfrm>
          <a:prstGeom prst="rect">
            <a:avLst/>
          </a:prstGeom>
        </p:spPr>
        <p:txBody>
          <a:bodyPr vert="horz" wrap="none" lIns="0" tIns="0" rIns="0" bIns="0" rtlCol="0" anchor="b"/>
          <a:lstStyle>
            <a:lvl1pPr algn="r">
              <a:defRPr sz="1400">
                <a:solidFill>
                  <a:schemeClr val="accent2"/>
                </a:solidFill>
              </a:defRPr>
            </a:lvl1pPr>
          </a:lstStyle>
          <a:p>
            <a:fld id="{0D558541-60C9-42A2-8392-FF12533A6B7A}" type="slidenum">
              <a:rPr lang="en-US" smtClean="0"/>
              <a:pPr/>
              <a:t>‹#›</a:t>
            </a:fld>
            <a:endParaRPr lang="en-US" dirty="0"/>
          </a:p>
        </p:txBody>
      </p:sp>
      <p:pic>
        <p:nvPicPr>
          <p:cNvPr id="12" name="Picture 11"/>
          <p:cNvPicPr>
            <a:picLocks noChangeAspect="1"/>
          </p:cNvPicPr>
          <p:nvPr userDrawn="1"/>
        </p:nvPicPr>
        <p:blipFill>
          <a:blip r:embed="rId27" cstate="email">
            <a:extLst>
              <a:ext uri="{28A0092B-C50C-407E-A947-70E740481C1C}">
                <a14:useLocalDpi xmlns:a14="http://schemas.microsoft.com/office/drawing/2010/main"/>
              </a:ext>
            </a:extLst>
          </a:blip>
          <a:stretch>
            <a:fillRect/>
          </a:stretch>
        </p:blipFill>
        <p:spPr>
          <a:xfrm>
            <a:off x="-11097" y="474217"/>
            <a:ext cx="883922" cy="304801"/>
          </a:xfrm>
          <a:prstGeom prst="rect">
            <a:avLst/>
          </a:prstGeom>
        </p:spPr>
      </p:pic>
      <p:pic>
        <p:nvPicPr>
          <p:cNvPr id="10" name="Picture 9"/>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545924" y="6400801"/>
            <a:ext cx="1422024" cy="265285"/>
          </a:xfrm>
          <a:prstGeom prst="rect">
            <a:avLst/>
          </a:prstGeom>
        </p:spPr>
      </p:pic>
    </p:spTree>
    <p:extLst>
      <p:ext uri="{BB962C8B-B14F-4D97-AF65-F5344CB8AC3E}">
        <p14:creationId xmlns:p14="http://schemas.microsoft.com/office/powerpoint/2010/main" val="83337898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5000"/>
        </a:lnSpc>
        <a:spcBef>
          <a:spcPct val="0"/>
        </a:spcBef>
        <a:buNone/>
        <a:defRPr sz="2800" kern="1200" spc="-50" baseline="0">
          <a:solidFill>
            <a:schemeClr val="tx2"/>
          </a:solidFill>
          <a:latin typeface="+mj-lt"/>
          <a:ea typeface="+mj-ea"/>
          <a:cs typeface="+mj-cs"/>
        </a:defRPr>
      </a:lvl1pPr>
    </p:titleStyle>
    <p:bodyStyle>
      <a:lvl1pPr marL="174625" indent="-174625" algn="l" defTabSz="914400" rtl="0" eaLnBrk="1" latinLnBrk="0" hangingPunct="1">
        <a:spcBef>
          <a:spcPct val="20000"/>
        </a:spcBef>
        <a:buClr>
          <a:schemeClr val="accent1"/>
        </a:buClr>
        <a:buFont typeface="Arial" pitchFamily="34" charset="0"/>
        <a:buChar char="•"/>
        <a:defRPr sz="1850" kern="1200" spc="-50" baseline="0">
          <a:solidFill>
            <a:schemeClr val="tx1"/>
          </a:solidFill>
          <a:latin typeface="+mn-lt"/>
          <a:ea typeface="+mn-ea"/>
          <a:cs typeface="+mn-cs"/>
        </a:defRPr>
      </a:lvl1pPr>
      <a:lvl2pPr marL="457200" indent="-250825" algn="l" defTabSz="914400" rtl="0" eaLnBrk="1" latinLnBrk="0" hangingPunct="1">
        <a:spcBef>
          <a:spcPct val="20000"/>
        </a:spcBef>
        <a:buClr>
          <a:srgbClr val="605F62"/>
        </a:buClr>
        <a:buFont typeface="Symbol" pitchFamily="18" charset="2"/>
        <a:buChar char="-"/>
        <a:defRPr sz="1850" kern="1200" spc="-50" baseline="0">
          <a:solidFill>
            <a:schemeClr val="tx1"/>
          </a:solidFill>
          <a:latin typeface="+mn-lt"/>
          <a:ea typeface="+mn-ea"/>
          <a:cs typeface="+mn-cs"/>
        </a:defRPr>
      </a:lvl2pPr>
      <a:lvl3pPr marL="620713"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3pPr>
      <a:lvl4pPr marL="804863" indent="-173038"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4pPr>
      <a:lvl5pPr marL="968375"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601" y="339954"/>
            <a:ext cx="7713969" cy="574446"/>
          </a:xfrm>
          <a:prstGeom prst="rect">
            <a:avLst/>
          </a:prstGeom>
        </p:spPr>
        <p:txBody>
          <a:bodyPr vert="horz" lIns="0" tIns="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01199" y="1621971"/>
            <a:ext cx="7049689" cy="4093029"/>
          </a:xfrm>
          <a:prstGeom prst="rect">
            <a:avLst/>
          </a:prstGeom>
        </p:spPr>
        <p:txBody>
          <a:bodyPr vert="horz" lIns="0" tIns="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5795" y="6545264"/>
            <a:ext cx="1831006" cy="160338"/>
          </a:xfrm>
          <a:prstGeom prst="rect">
            <a:avLst/>
          </a:prstGeom>
        </p:spPr>
        <p:txBody>
          <a:bodyPr vert="horz" wrap="none" lIns="0" tIns="0" rIns="0" bIns="0" rtlCol="0" anchor="b"/>
          <a:lstStyle>
            <a:lvl1pPr algn="r">
              <a:defRPr sz="600">
                <a:solidFill>
                  <a:schemeClr val="tx1"/>
                </a:solidFill>
              </a:defRPr>
            </a:lvl1pPr>
          </a:lstStyle>
          <a:p>
            <a:fld id="{F132AA0B-ACA3-414D-B2D8-6949D5D2344C}" type="datetime1">
              <a:rPr lang="en-US" smtClean="0"/>
              <a:t>7/14/2022</a:t>
            </a:fld>
            <a:endParaRPr lang="en-US"/>
          </a:p>
        </p:txBody>
      </p:sp>
      <p:sp>
        <p:nvSpPr>
          <p:cNvPr id="5" name="Footer Placeholder 4"/>
          <p:cNvSpPr>
            <a:spLocks noGrp="1"/>
          </p:cNvSpPr>
          <p:nvPr>
            <p:ph type="ftr" sz="quarter" idx="3"/>
          </p:nvPr>
        </p:nvSpPr>
        <p:spPr>
          <a:xfrm>
            <a:off x="3121994" y="6251558"/>
            <a:ext cx="5181600" cy="231266"/>
          </a:xfrm>
          <a:prstGeom prst="rect">
            <a:avLst/>
          </a:prstGeom>
        </p:spPr>
        <p:txBody>
          <a:bodyPr vert="horz" lIns="0" tIns="0" rIns="0" bIns="0" rtlCol="0" anchor="b"/>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8305801" y="6251558"/>
            <a:ext cx="346745" cy="231266"/>
          </a:xfrm>
          <a:prstGeom prst="rect">
            <a:avLst/>
          </a:prstGeom>
        </p:spPr>
        <p:txBody>
          <a:bodyPr vert="horz" wrap="none" lIns="0" tIns="0" rIns="0" bIns="0" rtlCol="0" anchor="b"/>
          <a:lstStyle>
            <a:lvl1pPr algn="r">
              <a:defRPr sz="1050">
                <a:solidFill>
                  <a:schemeClr val="accent2"/>
                </a:solidFill>
              </a:defRPr>
            </a:lvl1pPr>
          </a:lstStyle>
          <a:p>
            <a:fld id="{0D558541-60C9-42A2-8392-FF12533A6B7A}" type="slidenum">
              <a:rPr lang="en-US" smtClean="0"/>
              <a:pPr/>
              <a:t>‹#›</a:t>
            </a:fld>
            <a:endParaRPr lang="en-US" dirty="0"/>
          </a:p>
        </p:txBody>
      </p:sp>
      <p:pic>
        <p:nvPicPr>
          <p:cNvPr id="9" name="Picture 8"/>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2734" y="474219"/>
            <a:ext cx="883922" cy="304801"/>
          </a:xfrm>
          <a:prstGeom prst="rect">
            <a:avLst/>
          </a:prstGeom>
        </p:spPr>
      </p:pic>
      <p:pic>
        <p:nvPicPr>
          <p:cNvPr id="10" name="Picture 9"/>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433159" y="6096909"/>
            <a:ext cx="1790391" cy="334007"/>
          </a:xfrm>
          <a:prstGeom prst="rect">
            <a:avLst/>
          </a:prstGeom>
        </p:spPr>
      </p:pic>
    </p:spTree>
    <p:extLst>
      <p:ext uri="{BB962C8B-B14F-4D97-AF65-F5344CB8AC3E}">
        <p14:creationId xmlns:p14="http://schemas.microsoft.com/office/powerpoint/2010/main" val="383271009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p:txStyles>
    <p:titleStyle>
      <a:lvl1pPr algn="l" defTabSz="685800" rtl="0" eaLnBrk="1" latinLnBrk="0" hangingPunct="1">
        <a:spcBef>
          <a:spcPct val="0"/>
        </a:spcBef>
        <a:buNone/>
        <a:defRPr sz="2700" kern="1200" spc="-38" baseline="0">
          <a:solidFill>
            <a:schemeClr val="tx2"/>
          </a:solidFill>
          <a:latin typeface="+mj-lt"/>
          <a:ea typeface="+mj-ea"/>
          <a:cs typeface="+mj-cs"/>
        </a:defRPr>
      </a:lvl1pPr>
    </p:titleStyle>
    <p:bodyStyle>
      <a:lvl1pPr marL="130969" indent="-130969" algn="l" defTabSz="685800" rtl="0" eaLnBrk="1" latinLnBrk="0" hangingPunct="1">
        <a:spcBef>
          <a:spcPts val="0"/>
        </a:spcBef>
        <a:buClr>
          <a:schemeClr val="accent1"/>
        </a:buClr>
        <a:buFont typeface="Arial" pitchFamily="34" charset="0"/>
        <a:buChar char="•"/>
        <a:defRPr sz="2100" kern="1200" spc="-38" baseline="0">
          <a:solidFill>
            <a:schemeClr val="tx1"/>
          </a:solidFill>
          <a:latin typeface="+mn-lt"/>
          <a:ea typeface="+mn-ea"/>
          <a:cs typeface="+mn-cs"/>
        </a:defRPr>
      </a:lvl1pPr>
      <a:lvl2pPr marL="342900" indent="-188119" algn="l" defTabSz="685800" rtl="0" eaLnBrk="1" latinLnBrk="0" hangingPunct="1">
        <a:spcBef>
          <a:spcPts val="0"/>
        </a:spcBef>
        <a:buClr>
          <a:srgbClr val="605F62"/>
        </a:buClr>
        <a:buFont typeface="Symbol" pitchFamily="18" charset="2"/>
        <a:buChar char="-"/>
        <a:defRPr sz="1800" kern="1200" spc="-38" baseline="0">
          <a:solidFill>
            <a:schemeClr val="tx1"/>
          </a:solidFill>
          <a:latin typeface="+mn-lt"/>
          <a:ea typeface="+mn-ea"/>
          <a:cs typeface="+mn-cs"/>
        </a:defRPr>
      </a:lvl2pPr>
      <a:lvl3pPr marL="465535" indent="-122635" algn="l" defTabSz="685800" rtl="0" eaLnBrk="1" latinLnBrk="0" hangingPunct="1">
        <a:spcBef>
          <a:spcPts val="0"/>
        </a:spcBef>
        <a:buClr>
          <a:srgbClr val="605F62"/>
        </a:buClr>
        <a:buFont typeface="Arial" pitchFamily="34" charset="0"/>
        <a:buChar char="•"/>
        <a:defRPr sz="1500" kern="1200" spc="-38" baseline="0">
          <a:solidFill>
            <a:schemeClr val="tx1"/>
          </a:solidFill>
          <a:latin typeface="+mn-lt"/>
          <a:ea typeface="+mn-ea"/>
          <a:cs typeface="+mn-cs"/>
        </a:defRPr>
      </a:lvl3pPr>
      <a:lvl4pPr marL="603648" indent="-129779" algn="l" defTabSz="685800" rtl="0" eaLnBrk="1" latinLnBrk="0" hangingPunct="1">
        <a:spcBef>
          <a:spcPts val="0"/>
        </a:spcBef>
        <a:buClr>
          <a:srgbClr val="605F62"/>
        </a:buClr>
        <a:buFont typeface="Arial" pitchFamily="34" charset="0"/>
        <a:buChar char="•"/>
        <a:defRPr sz="1050" kern="1200" spc="-38" baseline="0">
          <a:solidFill>
            <a:schemeClr val="tx1"/>
          </a:solidFill>
          <a:latin typeface="+mn-lt"/>
          <a:ea typeface="+mn-ea"/>
          <a:cs typeface="+mn-cs"/>
        </a:defRPr>
      </a:lvl4pPr>
      <a:lvl5pPr marL="726282" indent="-122635" algn="l" defTabSz="685800" rtl="0" eaLnBrk="1" latinLnBrk="0" hangingPunct="1">
        <a:spcBef>
          <a:spcPts val="0"/>
        </a:spcBef>
        <a:buClr>
          <a:srgbClr val="605F62"/>
        </a:buClr>
        <a:buFont typeface="Arial" pitchFamily="34" charset="0"/>
        <a:buChar char="•"/>
        <a:defRPr sz="1050" kern="1200" spc="-38" baseline="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einberg.northwestern.edu/it/policies/file-storage.html" TargetMode="External"/><Relationship Id="rId7" Type="http://schemas.openxmlformats.org/officeDocument/2006/relationships/hyperlink" Target="https://www.it.northwestern.edu/service-catalog/device-management/endpoint-infrastructure/backup.html"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hyperlink" Target="https://www.it.northwestern.edu/collaborate/sharepoint/index.html" TargetMode="External"/><Relationship Id="rId5" Type="http://schemas.openxmlformats.org/officeDocument/2006/relationships/hyperlink" Target="mailto:fsmhelp@northwestern.edu" TargetMode="External"/><Relationship Id="rId4" Type="http://schemas.openxmlformats.org/officeDocument/2006/relationships/hyperlink" Target="https://tix.nubic.northwestern.edu/logi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s://data.research.cornell.edu/content/writing-metadata"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hyperlink" Target="https://librarycarpentry.github.io/lc-spreadsheets/02-common-mistak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hyperlink" Target="http://garrettgman.github.io/tidyi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hyperlink" Target="https://www.digitalhub.northwestern.ed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hyperlink" Target="https://www.flickr.com/photos/john-norris/586546984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orcid.it.northwestern.edu/" TargetMode="External"/><Relationship Id="rId7" Type="http://schemas.openxmlformats.org/officeDocument/2006/relationships/hyperlink" Target="https://galter.northwestern.edu/galterguides?url=https%3A%2F%2Flibguides.galter.northwestern.edu%2Fc.php%3Fg%3D848495%26p%3D7644246" TargetMode="External"/><Relationship Id="rId2" Type="http://schemas.openxmlformats.org/officeDocument/2006/relationships/notesSlide" Target="../notesSlides/notesSlide21.xml"/><Relationship Id="rId1" Type="http://schemas.openxmlformats.org/officeDocument/2006/relationships/slideLayout" Target="../slideLayouts/slideLayout3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hyperlink" Target="https://www.nlm.nih.gov/mesh/" TargetMode="External"/><Relationship Id="rId7"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hyperlink" Target="https://sdmx.org/?page_id=16#package" TargetMode="External"/><Relationship Id="rId5" Type="http://schemas.openxmlformats.org/officeDocument/2006/relationships/hyperlink" Target="http://www.apa.org/pubs/databases/training/thesaurus.aspx" TargetMode="External"/><Relationship Id="rId4" Type="http://schemas.openxmlformats.org/officeDocument/2006/relationships/hyperlink" Target="http://id.loc.gov/authorities/subjects.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libguides.northwestern.edu/datamanagement/datamanagementplans" TargetMode="External"/><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hyperlink" Target="http://datasharing.sparcopen.org/articles" TargetMode="External"/><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hyperlink" Target="https://www.science.gov/docs/ostp_public_access_memo_2013.pdf" TargetMode="External"/><Relationship Id="rId2" Type="http://schemas.openxmlformats.org/officeDocument/2006/relationships/notesSlide" Target="../notesSlides/notesSlide25.xml"/><Relationship Id="rId1" Type="http://schemas.openxmlformats.org/officeDocument/2006/relationships/slideLayout" Target="../slideLayouts/slideLayout18.xml"/><Relationship Id="rId5" Type="http://schemas.openxmlformats.org/officeDocument/2006/relationships/hyperlink" Target="http://datasharing.sparcopen.org/data" TargetMode="External"/><Relationship Id="rId4" Type="http://schemas.openxmlformats.org/officeDocument/2006/relationships/hyperlink" Target="https://grants.nih.gov/grants/guide/notice-files/NOT-OD-21-013.html"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libraries.mit.edu/data-management/share/journal-requirements/" TargetMode="External"/><Relationship Id="rId3" Type="http://schemas.openxmlformats.org/officeDocument/2006/relationships/hyperlink" Target="https://www.plos.org/editorial-publishing-policies" TargetMode="External"/><Relationship Id="rId7" Type="http://schemas.openxmlformats.org/officeDocument/2006/relationships/hyperlink" Target="https://authorservices.wiley.com/author-resources/Journal-Authors/licensing-and-open-access/open-access/data-sharing.html" TargetMode="External"/><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hyperlink" Target="http://www.springernature.com/gp/group/data-policy/faq" TargetMode="External"/><Relationship Id="rId5" Type="http://schemas.openxmlformats.org/officeDocument/2006/relationships/hyperlink" Target="http://www.sciencemag.org/authors/science-editorial-policies" TargetMode="External"/><Relationship Id="rId4" Type="http://schemas.openxmlformats.org/officeDocument/2006/relationships/hyperlink" Target="https://us.sagepub.com/en-us/nam/journal/big-data-society#submission-guideline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springernature.com/gp/authors/research-data-policy/data-policy-types/12327096" TargetMode="External"/><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papahanaumokuakea/35643392263/"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4.jpeg"/></Relationships>
</file>

<file path=ppt/slides/_rels/slide30.xml.rels><?xml version="1.0" encoding="UTF-8" standalone="yes"?>
<Relationships xmlns="http://schemas.openxmlformats.org/package/2006/relationships"><Relationship Id="rId3" Type="http://schemas.openxmlformats.org/officeDocument/2006/relationships/hyperlink" Target="https://journals.plos.org/plosone/s/data-availability" TargetMode="External"/><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hyperlink" Target="http://www.sciencedaily.com/releases/2018/07/180710104628.htm" TargetMode="External"/><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hyperlink" Target="https://www.flickr.com/photos/thadz/14996908380/" TargetMode="External"/><Relationship Id="rId5" Type="http://schemas.openxmlformats.org/officeDocument/2006/relationships/image" Target="../media/image64.jpeg"/><Relationship Id="rId4" Type="http://schemas.openxmlformats.org/officeDocument/2006/relationships/hyperlink" Target="https://www.nichd.nih.gov/news/releases/032018-DASH"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ncbi.nlm.nih.gov/" TargetMode="External"/><Relationship Id="rId3" Type="http://schemas.openxmlformats.org/officeDocument/2006/relationships/hyperlink" Target="https://www.sciencedirect.com/science/book/9780123821676" TargetMode="External"/><Relationship Id="rId7" Type="http://schemas.openxmlformats.org/officeDocument/2006/relationships/hyperlink" Target="https://www.icpsr.umich.edu/web/pages/" TargetMode="External"/><Relationship Id="rId12" Type="http://schemas.openxmlformats.org/officeDocument/2006/relationships/image" Target="../media/image67.png"/><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hyperlink" Target="https://www.data.gov/" TargetMode="External"/><Relationship Id="rId11" Type="http://schemas.openxmlformats.org/officeDocument/2006/relationships/image" Target="../media/image66.png"/><Relationship Id="rId5" Type="http://schemas.openxmlformats.org/officeDocument/2006/relationships/hyperlink" Target="https://dash.nichd.nih.gov/" TargetMode="External"/><Relationship Id="rId10" Type="http://schemas.openxmlformats.org/officeDocument/2006/relationships/image" Target="../media/image65.png"/><Relationship Id="rId4" Type="http://schemas.openxmlformats.org/officeDocument/2006/relationships/hyperlink" Target="https://clinicaltrials.gov/" TargetMode="External"/><Relationship Id="rId9" Type="http://schemas.openxmlformats.org/officeDocument/2006/relationships/hyperlink" Target="https://www.cdc.gov/nchs/nhanes/index.htm"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osf.io/" TargetMode="External"/><Relationship Id="rId13" Type="http://schemas.openxmlformats.org/officeDocument/2006/relationships/image" Target="../media/image68.jpeg"/><Relationship Id="rId3" Type="http://schemas.openxmlformats.org/officeDocument/2006/relationships/hyperlink" Target="https://doi.org/10.1371/journal.pone.0000308" TargetMode="External"/><Relationship Id="rId7" Type="http://schemas.openxmlformats.org/officeDocument/2006/relationships/hyperlink" Target="https://www.icpsr.umich.edu/web/pages/" TargetMode="External"/><Relationship Id="rId12" Type="http://schemas.openxmlformats.org/officeDocument/2006/relationships/hyperlink" Target="https://owl.excelsior.edu/citation-and-documentation/" TargetMode="External"/><Relationship Id="rId2" Type="http://schemas.openxmlformats.org/officeDocument/2006/relationships/notesSlide" Target="../notesSlides/notesSlide31.xml"/><Relationship Id="rId1" Type="http://schemas.openxmlformats.org/officeDocument/2006/relationships/slideLayout" Target="../slideLayouts/slideLayout18.xml"/><Relationship Id="rId6" Type="http://schemas.openxmlformats.org/officeDocument/2006/relationships/hyperlink" Target="https://dataverse.harvard.edu/" TargetMode="External"/><Relationship Id="rId11" Type="http://schemas.openxmlformats.org/officeDocument/2006/relationships/hyperlink" Target="https://digitalhub.northwestern.edu/" TargetMode="External"/><Relationship Id="rId5" Type="http://schemas.openxmlformats.org/officeDocument/2006/relationships/hyperlink" Target="https://figshare.com/" TargetMode="External"/><Relationship Id="rId10" Type="http://schemas.openxmlformats.org/officeDocument/2006/relationships/hyperlink" Target="https://www.scholars.northwestern.edu/" TargetMode="External"/><Relationship Id="rId4" Type="http://schemas.openxmlformats.org/officeDocument/2006/relationships/hyperlink" Target="https://datadryad.org/stash" TargetMode="External"/><Relationship Id="rId9" Type="http://schemas.openxmlformats.org/officeDocument/2006/relationships/hyperlink" Target="https://zenodo.org/"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dataverse.harvard.edu/" TargetMode="External"/><Relationship Id="rId13" Type="http://schemas.openxmlformats.org/officeDocument/2006/relationships/hyperlink" Target="https://osf.io/" TargetMode="External"/><Relationship Id="rId3" Type="http://schemas.openxmlformats.org/officeDocument/2006/relationships/hyperlink" Target="https://www.cancerimagingarchive.net/" TargetMode="External"/><Relationship Id="rId7" Type="http://schemas.openxmlformats.org/officeDocument/2006/relationships/hyperlink" Target="https://figshare.com/" TargetMode="External"/><Relationship Id="rId12" Type="http://schemas.openxmlformats.org/officeDocument/2006/relationships/hyperlink" Target="https://www.cdc.gov/nchs/nhanes/index.htm" TargetMode="External"/><Relationship Id="rId2" Type="http://schemas.openxmlformats.org/officeDocument/2006/relationships/notesSlide" Target="../notesSlides/notesSlide32.xml"/><Relationship Id="rId16" Type="http://schemas.openxmlformats.org/officeDocument/2006/relationships/hyperlink" Target="https://digitalhub.northwestern.edu/" TargetMode="External"/><Relationship Id="rId1" Type="http://schemas.openxmlformats.org/officeDocument/2006/relationships/slideLayout" Target="../slideLayouts/slideLayout18.xml"/><Relationship Id="rId6" Type="http://schemas.openxmlformats.org/officeDocument/2006/relationships/hyperlink" Target="https://datadryad.org/stash" TargetMode="External"/><Relationship Id="rId11" Type="http://schemas.openxmlformats.org/officeDocument/2006/relationships/hyperlink" Target="https://www.ncbi.nlm.nih.gov/" TargetMode="External"/><Relationship Id="rId5" Type="http://schemas.openxmlformats.org/officeDocument/2006/relationships/hyperlink" Target="https://www.data.gov/" TargetMode="External"/><Relationship Id="rId15" Type="http://schemas.openxmlformats.org/officeDocument/2006/relationships/hyperlink" Target="https://www.scholars.northwestern.edu/" TargetMode="External"/><Relationship Id="rId10" Type="http://schemas.openxmlformats.org/officeDocument/2006/relationships/hyperlink" Target="https://nda.nih.gov/" TargetMode="External"/><Relationship Id="rId4" Type="http://schemas.openxmlformats.org/officeDocument/2006/relationships/hyperlink" Target="https://dash.nichd.nih.gov/" TargetMode="External"/><Relationship Id="rId9" Type="http://schemas.openxmlformats.org/officeDocument/2006/relationships/hyperlink" Target="https://www.icpsr.umich.edu/web/pages/" TargetMode="External"/><Relationship Id="rId14" Type="http://schemas.openxmlformats.org/officeDocument/2006/relationships/hyperlink" Target="https://zenodo.org/"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inveniosoftware.org/products/rdm/" TargetMode="External"/><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8" Type="http://schemas.openxmlformats.org/officeDocument/2006/relationships/hyperlink" Target="https://www.scholars.northwestern.edu/" TargetMode="External"/><Relationship Id="rId3" Type="http://schemas.openxmlformats.org/officeDocument/2006/relationships/hyperlink" Target="https://www.library.northwestern.edu/" TargetMode="External"/><Relationship Id="rId7" Type="http://schemas.openxmlformats.org/officeDocument/2006/relationships/hyperlink" Target="https://orcid.it.northwestern.edu/" TargetMode="External"/><Relationship Id="rId2" Type="http://schemas.openxmlformats.org/officeDocument/2006/relationships/hyperlink" Target="https://libguides.northwestern.edu/datamanagement" TargetMode="External"/><Relationship Id="rId1" Type="http://schemas.openxmlformats.org/officeDocument/2006/relationships/slideLayout" Target="../slideLayouts/slideLayout18.xml"/><Relationship Id="rId6" Type="http://schemas.openxmlformats.org/officeDocument/2006/relationships/hyperlink" Target="https://digitalhub.northwestern.edu/" TargetMode="External"/><Relationship Id="rId5" Type="http://schemas.openxmlformats.org/officeDocument/2006/relationships/hyperlink" Target="https://galter.northwestern.edu/" TargetMode="External"/><Relationship Id="rId4" Type="http://schemas.openxmlformats.org/officeDocument/2006/relationships/hyperlink" Target="https://arch.library.northwestern.edu/?locale=en"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it.northwestern.edu/security/backup/index.html" TargetMode="External"/><Relationship Id="rId3" Type="http://schemas.openxmlformats.org/officeDocument/2006/relationships/hyperlink" Target="https://irb.northwestern.edu/resources-guidance/" TargetMode="External"/><Relationship Id="rId7" Type="http://schemas.openxmlformats.org/officeDocument/2006/relationships/hyperlink" Target="https://www.northwestern.edu/procurement/policies-forms/record-retention.html" TargetMode="External"/><Relationship Id="rId2" Type="http://schemas.openxmlformats.org/officeDocument/2006/relationships/hyperlink" Target="https://irb.northwestern.edu/" TargetMode="External"/><Relationship Id="rId1" Type="http://schemas.openxmlformats.org/officeDocument/2006/relationships/slideLayout" Target="../slideLayouts/slideLayout18.xml"/><Relationship Id="rId6" Type="http://schemas.openxmlformats.org/officeDocument/2006/relationships/hyperlink" Target="https://osr.northwestern.edu/files/2020/02/Research_Data_Policy.pdf" TargetMode="External"/><Relationship Id="rId5" Type="http://schemas.openxmlformats.org/officeDocument/2006/relationships/hyperlink" Target="https://osr.northwestern.edu/dua/" TargetMode="External"/><Relationship Id="rId4" Type="http://schemas.openxmlformats.org/officeDocument/2006/relationships/hyperlink" Target="https://osr.northwestern.edu/" TargetMode="External"/><Relationship Id="rId9" Type="http://schemas.openxmlformats.org/officeDocument/2006/relationships/hyperlink" Target="https://www.it.northwestern.edu/service-catalog/device-management/endpoint-infrastructure/backup.html"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www.feinberg.northwestern.edu/it/policies/index.html" TargetMode="External"/><Relationship Id="rId3" Type="http://schemas.openxmlformats.org/officeDocument/2006/relationships/hyperlink" Target="https://www.it.northwestern.edu/service-catalog/infrastructure/datacenter/index.html" TargetMode="External"/><Relationship Id="rId7" Type="http://schemas.openxmlformats.org/officeDocument/2006/relationships/hyperlink" Target="https://www.feinberg.northwestern.edu/it/policies/information-security/index.html" TargetMode="External"/><Relationship Id="rId2" Type="http://schemas.openxmlformats.org/officeDocument/2006/relationships/notesSlide" Target="../notesSlides/notesSlide34.xml"/><Relationship Id="rId1" Type="http://schemas.openxmlformats.org/officeDocument/2006/relationships/slideLayout" Target="../slideLayouts/slideLayout18.xml"/><Relationship Id="rId6" Type="http://schemas.openxmlformats.org/officeDocument/2006/relationships/hyperlink" Target="https://www.feinberg.northwestern.edu/it/" TargetMode="External"/><Relationship Id="rId5" Type="http://schemas.openxmlformats.org/officeDocument/2006/relationships/hyperlink" Target="https://www.it.northwestern.edu/policies/index.html" TargetMode="External"/><Relationship Id="rId10" Type="http://schemas.openxmlformats.org/officeDocument/2006/relationships/hyperlink" Target="https://www.feinberg.northwestern.edu/it/policies/information-security/data-security-plans.html" TargetMode="External"/><Relationship Id="rId4" Type="http://schemas.openxmlformats.org/officeDocument/2006/relationships/hyperlink" Target="https://www.nucats.northwestern.edu/resources/data-science-and-informatics/security-and-privacy.html" TargetMode="External"/><Relationship Id="rId9" Type="http://schemas.openxmlformats.org/officeDocument/2006/relationships/hyperlink" Target="https://www.feinberg.northwestern.edu/it/policies/file-storage.html"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sara.gonzales2@northwestern.edu" TargetMode="External"/><Relationship Id="rId2" Type="http://schemas.openxmlformats.org/officeDocument/2006/relationships/image" Target="../media/image69.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hyperlink" Target="https://www2.le.ac.uk/services/research-data/rdm/what-is-rdm"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hyperlink" Target="http://www.dataone.org/sites/all/documents/L01_DataManagement.pptx" TargetMode="External"/><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osr.northwestern.edu/files/2020/02/Research_Data_Policy.pdf"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hyperlink" Target="https://www.flickr.com/photos/roland/141339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hyperlink" Target="https://slcoarchives.wordpress.com/2012/04/13/managing-records-now-for-the-futur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hyperlink" Target="http://www.freepik.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4422" y="2209800"/>
            <a:ext cx="6722378" cy="1520204"/>
          </a:xfrm>
        </p:spPr>
        <p:txBody>
          <a:bodyPr/>
          <a:lstStyle/>
          <a:p>
            <a:r>
              <a:rPr lang="en-US" dirty="0"/>
              <a:t>Best Practices in Research Data Management and Data Sharing</a:t>
            </a:r>
            <a:endParaRPr lang="en-US" dirty="0">
              <a:solidFill>
                <a:srgbClr val="61468B"/>
              </a:solidFill>
            </a:endParaRPr>
          </a:p>
        </p:txBody>
      </p:sp>
      <p:sp>
        <p:nvSpPr>
          <p:cNvPr id="3" name="Subtitle 2"/>
          <p:cNvSpPr>
            <a:spLocks noGrp="1"/>
          </p:cNvSpPr>
          <p:nvPr>
            <p:ph type="subTitle" idx="1"/>
          </p:nvPr>
        </p:nvSpPr>
        <p:spPr>
          <a:xfrm>
            <a:off x="1964422" y="3810000"/>
            <a:ext cx="6400800" cy="2209800"/>
          </a:xfrm>
        </p:spPr>
        <p:txBody>
          <a:bodyPr/>
          <a:lstStyle/>
          <a:p>
            <a:r>
              <a:rPr lang="en-US" dirty="0"/>
              <a:t>An Introduction</a:t>
            </a:r>
          </a:p>
          <a:p>
            <a:endParaRPr lang="en-US" dirty="0"/>
          </a:p>
          <a:p>
            <a:pPr>
              <a:spcBef>
                <a:spcPts val="600"/>
              </a:spcBef>
            </a:pPr>
            <a:r>
              <a:rPr lang="en-US" sz="1800" dirty="0">
                <a:solidFill>
                  <a:srgbClr val="61468B"/>
                </a:solidFill>
              </a:rPr>
              <a:t>Sara Gonzales, MLIS</a:t>
            </a:r>
          </a:p>
          <a:p>
            <a:pPr>
              <a:spcBef>
                <a:spcPts val="600"/>
              </a:spcBef>
            </a:pPr>
            <a:r>
              <a:rPr lang="en-US" sz="1800" dirty="0">
                <a:solidFill>
                  <a:srgbClr val="61468B"/>
                </a:solidFill>
              </a:rPr>
              <a:t>Data Librarian</a:t>
            </a:r>
          </a:p>
          <a:p>
            <a:pPr>
              <a:spcBef>
                <a:spcPts val="600"/>
              </a:spcBef>
            </a:pPr>
            <a:r>
              <a:rPr lang="en-US" sz="1800" dirty="0">
                <a:solidFill>
                  <a:srgbClr val="61468B"/>
                </a:solidFill>
              </a:rPr>
              <a:t>Galter Health Sciences Library &amp; Learning Center</a:t>
            </a:r>
          </a:p>
          <a:p>
            <a:endParaRPr lang="en-US" sz="1800" dirty="0"/>
          </a:p>
        </p:txBody>
      </p:sp>
    </p:spTree>
    <p:extLst>
      <p:ext uri="{BB962C8B-B14F-4D97-AF65-F5344CB8AC3E}">
        <p14:creationId xmlns:p14="http://schemas.microsoft.com/office/powerpoint/2010/main" val="2313668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426" y="354577"/>
            <a:ext cx="7848601" cy="472440"/>
          </a:xfrm>
        </p:spPr>
        <p:txBody>
          <a:bodyPr/>
          <a:lstStyle/>
          <a:p>
            <a:r>
              <a:rPr lang="en-US" dirty="0"/>
              <a:t>Data Storage &amp; Backups</a:t>
            </a:r>
          </a:p>
        </p:txBody>
      </p:sp>
      <p:sp>
        <p:nvSpPr>
          <p:cNvPr id="5" name="Content Placeholder 3"/>
          <p:cNvSpPr>
            <a:spLocks noGrp="1"/>
          </p:cNvSpPr>
          <p:nvPr>
            <p:ph sz="half" idx="2"/>
          </p:nvPr>
        </p:nvSpPr>
        <p:spPr>
          <a:xfrm>
            <a:off x="228602" y="1143000"/>
            <a:ext cx="3773089" cy="381000"/>
          </a:xfrm>
        </p:spPr>
        <p:txBody>
          <a:bodyPr/>
          <a:lstStyle/>
          <a:p>
            <a:pPr marL="0" indent="0">
              <a:lnSpc>
                <a:spcPct val="90000"/>
              </a:lnSpc>
              <a:spcBef>
                <a:spcPts val="600"/>
              </a:spcBef>
              <a:buClrTx/>
              <a:buNone/>
              <a:defRPr/>
            </a:pPr>
            <a:r>
              <a:rPr lang="en-US" b="1" dirty="0">
                <a:solidFill>
                  <a:srgbClr val="9586BE"/>
                </a:solidFill>
              </a:rPr>
              <a:t>Northwestern Recommendations</a:t>
            </a:r>
          </a:p>
        </p:txBody>
      </p:sp>
      <p:sp>
        <p:nvSpPr>
          <p:cNvPr id="6" name="Content Placeholder 3"/>
          <p:cNvSpPr>
            <a:spLocks noGrp="1"/>
          </p:cNvSpPr>
          <p:nvPr>
            <p:ph sz="half" idx="2"/>
          </p:nvPr>
        </p:nvSpPr>
        <p:spPr>
          <a:xfrm>
            <a:off x="381002" y="1524000"/>
            <a:ext cx="8597815" cy="4800600"/>
          </a:xfrm>
        </p:spPr>
        <p:txBody>
          <a:bodyPr/>
          <a:lstStyle/>
          <a:p>
            <a:pPr marL="0" indent="0">
              <a:lnSpc>
                <a:spcPct val="90000"/>
              </a:lnSpc>
              <a:spcBef>
                <a:spcPts val="600"/>
              </a:spcBef>
              <a:buClrTx/>
              <a:buNone/>
              <a:defRPr/>
            </a:pPr>
            <a:r>
              <a:rPr lang="en-US" b="1" dirty="0">
                <a:solidFill>
                  <a:srgbClr val="54585A"/>
                </a:solidFill>
              </a:rPr>
              <a:t>FSM File Storage</a:t>
            </a:r>
          </a:p>
          <a:p>
            <a:pPr marL="342900" indent="-342900">
              <a:lnSpc>
                <a:spcPct val="90000"/>
              </a:lnSpc>
              <a:spcBef>
                <a:spcPts val="600"/>
              </a:spcBef>
              <a:buClr>
                <a:srgbClr val="917EAE"/>
              </a:buClr>
              <a:defRPr/>
            </a:pPr>
            <a:r>
              <a:rPr lang="en-US" dirty="0">
                <a:solidFill>
                  <a:srgbClr val="54585A"/>
                </a:solidFill>
              </a:rPr>
              <a:t>See </a:t>
            </a:r>
            <a:r>
              <a:rPr lang="en-US" dirty="0">
                <a:solidFill>
                  <a:srgbClr val="54585A"/>
                </a:solidFill>
                <a:hlinkClick r:id="rId3"/>
              </a:rPr>
              <a:t>FSMIT’s Data Storage Policy</a:t>
            </a:r>
            <a:endParaRPr lang="en-US" dirty="0">
              <a:solidFill>
                <a:srgbClr val="54585A"/>
              </a:solidFill>
            </a:endParaRPr>
          </a:p>
          <a:p>
            <a:pPr marL="342900" indent="-342900">
              <a:lnSpc>
                <a:spcPct val="90000"/>
              </a:lnSpc>
              <a:spcBef>
                <a:spcPts val="600"/>
              </a:spcBef>
              <a:buClr>
                <a:srgbClr val="917EAE"/>
              </a:buClr>
              <a:defRPr/>
            </a:pPr>
            <a:r>
              <a:rPr lang="en-US" dirty="0">
                <a:solidFill>
                  <a:srgbClr val="54585A"/>
                </a:solidFill>
              </a:rPr>
              <a:t>Requirements for secure storage for data containing PHI</a:t>
            </a:r>
          </a:p>
          <a:p>
            <a:pPr marL="631825" lvl="1" indent="-174625">
              <a:lnSpc>
                <a:spcPct val="90000"/>
              </a:lnSpc>
              <a:buClr>
                <a:srgbClr val="917EAE"/>
              </a:buClr>
              <a:buFont typeface="Arial" pitchFamily="34" charset="0"/>
              <a:buChar char="•"/>
              <a:defRPr/>
            </a:pPr>
            <a:r>
              <a:rPr lang="en-US" dirty="0">
                <a:solidFill>
                  <a:srgbClr val="54585A"/>
                </a:solidFill>
              </a:rPr>
              <a:t>Links to </a:t>
            </a:r>
            <a:r>
              <a:rPr lang="en-US" dirty="0">
                <a:solidFill>
                  <a:srgbClr val="54585A"/>
                </a:solidFill>
                <a:hlinkClick r:id="rId4"/>
              </a:rPr>
              <a:t>requests for storage </a:t>
            </a:r>
            <a:r>
              <a:rPr lang="en-US" dirty="0">
                <a:solidFill>
                  <a:srgbClr val="54585A"/>
                </a:solidFill>
              </a:rPr>
              <a:t>and </a:t>
            </a:r>
            <a:r>
              <a:rPr lang="en-US" dirty="0">
                <a:solidFill>
                  <a:srgbClr val="54585A"/>
                </a:solidFill>
                <a:hlinkClick r:id="rId5"/>
              </a:rPr>
              <a:t>fsmhelp@northwestern.edu</a:t>
            </a:r>
            <a:r>
              <a:rPr lang="en-US" dirty="0">
                <a:solidFill>
                  <a:srgbClr val="54585A"/>
                </a:solidFill>
              </a:rPr>
              <a:t> for questions</a:t>
            </a:r>
          </a:p>
          <a:p>
            <a:pPr lvl="1" indent="0">
              <a:lnSpc>
                <a:spcPct val="90000"/>
              </a:lnSpc>
              <a:spcBef>
                <a:spcPts val="600"/>
              </a:spcBef>
              <a:buClr>
                <a:srgbClr val="917EAE"/>
              </a:buClr>
              <a:buNone/>
              <a:defRPr/>
            </a:pPr>
            <a:endParaRPr lang="en-US" sz="800" dirty="0">
              <a:solidFill>
                <a:srgbClr val="54585A"/>
              </a:solidFill>
            </a:endParaRPr>
          </a:p>
          <a:p>
            <a:pPr marL="0" lvl="1" indent="0">
              <a:lnSpc>
                <a:spcPct val="90000"/>
              </a:lnSpc>
              <a:spcBef>
                <a:spcPts val="600"/>
              </a:spcBef>
              <a:buClr>
                <a:srgbClr val="917EAE"/>
              </a:buClr>
              <a:buNone/>
              <a:defRPr/>
            </a:pPr>
            <a:r>
              <a:rPr lang="en-US" b="1" dirty="0">
                <a:solidFill>
                  <a:srgbClr val="54585A"/>
                </a:solidFill>
              </a:rPr>
              <a:t>Northwestern-approved external backup options</a:t>
            </a:r>
          </a:p>
          <a:p>
            <a:pPr lvl="0">
              <a:lnSpc>
                <a:spcPct val="90000"/>
              </a:lnSpc>
              <a:buClr>
                <a:srgbClr val="917EAE"/>
              </a:buClr>
              <a:defRPr/>
            </a:pPr>
            <a:r>
              <a:rPr lang="en-US" dirty="0">
                <a:solidFill>
                  <a:srgbClr val="54585A"/>
                </a:solidFill>
              </a:rPr>
              <a:t>File storage, server: </a:t>
            </a:r>
            <a:r>
              <a:rPr lang="en-US" dirty="0" err="1">
                <a:solidFill>
                  <a:srgbClr val="54585A"/>
                </a:solidFill>
              </a:rPr>
              <a:t>FSMResFiles</a:t>
            </a:r>
            <a:r>
              <a:rPr lang="en-US" dirty="0">
                <a:solidFill>
                  <a:srgbClr val="54585A"/>
                </a:solidFill>
              </a:rPr>
              <a:t> (approved for sensitive data)</a:t>
            </a:r>
          </a:p>
          <a:p>
            <a:pPr lvl="0">
              <a:lnSpc>
                <a:spcPct val="90000"/>
              </a:lnSpc>
              <a:buClr>
                <a:srgbClr val="917EAE"/>
              </a:buClr>
              <a:defRPr/>
            </a:pPr>
            <a:r>
              <a:rPr lang="en-US" dirty="0">
                <a:solidFill>
                  <a:srgbClr val="54585A"/>
                </a:solidFill>
              </a:rPr>
              <a:t>File storage, cloud:</a:t>
            </a:r>
          </a:p>
          <a:p>
            <a:pPr marL="631825" lvl="1" indent="-174625">
              <a:lnSpc>
                <a:spcPct val="90000"/>
              </a:lnSpc>
              <a:buClr>
                <a:srgbClr val="917EAE"/>
              </a:buClr>
              <a:buFont typeface="Arial" pitchFamily="34" charset="0"/>
              <a:buChar char="•"/>
              <a:defRPr/>
            </a:pPr>
            <a:r>
              <a:rPr lang="en-US" dirty="0">
                <a:solidFill>
                  <a:srgbClr val="54585A"/>
                </a:solidFill>
                <a:hlinkClick r:id="rId6"/>
              </a:rPr>
              <a:t>Northwestern SharePoint</a:t>
            </a:r>
            <a:endParaRPr lang="en-US" dirty="0">
              <a:solidFill>
                <a:srgbClr val="54585A"/>
              </a:solidFill>
            </a:endParaRPr>
          </a:p>
          <a:p>
            <a:pPr lvl="1" indent="0">
              <a:lnSpc>
                <a:spcPct val="90000"/>
              </a:lnSpc>
              <a:buClr>
                <a:srgbClr val="917EAE"/>
              </a:buClr>
              <a:buNone/>
              <a:defRPr/>
            </a:pPr>
            <a:endParaRPr lang="en-US" dirty="0">
              <a:solidFill>
                <a:srgbClr val="54585A"/>
              </a:solidFill>
            </a:endParaRPr>
          </a:p>
          <a:p>
            <a:pPr lvl="0">
              <a:lnSpc>
                <a:spcPct val="90000"/>
              </a:lnSpc>
              <a:buClr>
                <a:srgbClr val="917EAE"/>
              </a:buClr>
              <a:defRPr/>
            </a:pPr>
            <a:r>
              <a:rPr lang="en-US" dirty="0">
                <a:solidFill>
                  <a:srgbClr val="54585A"/>
                </a:solidFill>
              </a:rPr>
              <a:t>File backup, secure cloud </a:t>
            </a:r>
            <a:r>
              <a:rPr lang="en-US" dirty="0">
                <a:solidFill>
                  <a:srgbClr val="54585A"/>
                </a:solidFill>
                <a:hlinkClick r:id="rId7"/>
              </a:rPr>
              <a:t>Northwestern Endpoint Device Backup</a:t>
            </a:r>
            <a:endParaRPr lang="en-US" dirty="0">
              <a:solidFill>
                <a:srgbClr val="54585A"/>
              </a:solidFill>
            </a:endParaRPr>
          </a:p>
          <a:p>
            <a:pPr marL="631825" lvl="1" indent="-174625">
              <a:lnSpc>
                <a:spcPct val="90000"/>
              </a:lnSpc>
              <a:buClr>
                <a:srgbClr val="917EAE"/>
              </a:buClr>
              <a:buFont typeface="Arial" pitchFamily="34" charset="0"/>
              <a:buChar char="•"/>
              <a:defRPr/>
            </a:pPr>
            <a:r>
              <a:rPr lang="en-US" dirty="0">
                <a:solidFill>
                  <a:srgbClr val="54585A"/>
                </a:solidFill>
              </a:rPr>
              <a:t>Free, secure cloud-based backup available to all FSM departments</a:t>
            </a:r>
          </a:p>
          <a:p>
            <a:pPr marL="631825" lvl="1" indent="-174625">
              <a:lnSpc>
                <a:spcPct val="90000"/>
              </a:lnSpc>
              <a:buClr>
                <a:srgbClr val="917EAE"/>
              </a:buClr>
              <a:buFont typeface="Arial" pitchFamily="34" charset="0"/>
              <a:buChar char="•"/>
              <a:defRPr/>
            </a:pPr>
            <a:r>
              <a:rPr lang="en-US" dirty="0">
                <a:solidFill>
                  <a:srgbClr val="54585A"/>
                </a:solidFill>
              </a:rPr>
              <a:t>Individually select files or folders to backup, or your whole hard drive</a:t>
            </a:r>
          </a:p>
          <a:p>
            <a:pPr marL="631825" lvl="1" indent="-174625">
              <a:lnSpc>
                <a:spcPct val="90000"/>
              </a:lnSpc>
              <a:buClr>
                <a:srgbClr val="917EAE"/>
              </a:buClr>
              <a:buFont typeface="Arial" pitchFamily="34" charset="0"/>
              <a:buChar char="•"/>
              <a:defRPr/>
            </a:pPr>
            <a:r>
              <a:rPr lang="en-US" dirty="0">
                <a:solidFill>
                  <a:srgbClr val="54585A"/>
                </a:solidFill>
              </a:rPr>
              <a:t>Restore on your own at any time</a:t>
            </a:r>
          </a:p>
          <a:p>
            <a:pPr marL="0" indent="0">
              <a:buNone/>
            </a:pPr>
            <a:endParaRPr lang="en-US" sz="1400" dirty="0"/>
          </a:p>
        </p:txBody>
      </p:sp>
      <p:sp>
        <p:nvSpPr>
          <p:cNvPr id="7" name="Slide Number Placeholder 2">
            <a:extLst>
              <a:ext uri="{FF2B5EF4-FFF2-40B4-BE49-F238E27FC236}">
                <a16:creationId xmlns:a16="http://schemas.microsoft.com/office/drawing/2014/main" id="{4001154F-FD2A-4AF5-8335-7A8A870813A2}"/>
              </a:ext>
            </a:extLst>
          </p:cNvPr>
          <p:cNvSpPr>
            <a:spLocks noGrp="1"/>
          </p:cNvSpPr>
          <p:nvPr>
            <p:ph type="sldNum" sz="quarter" idx="12"/>
          </p:nvPr>
        </p:nvSpPr>
        <p:spPr>
          <a:xfrm>
            <a:off x="8568655" y="6484127"/>
            <a:ext cx="346745" cy="231266"/>
          </a:xfrm>
        </p:spPr>
        <p:txBody>
          <a:bodyPr/>
          <a:lstStyle/>
          <a:p>
            <a:fld id="{0D558541-60C9-42A2-8392-FF12533A6B7A}" type="slidenum">
              <a:rPr lang="en-US" smtClean="0"/>
              <a:pPr/>
              <a:t>10</a:t>
            </a:fld>
            <a:endParaRPr lang="en-US" dirty="0"/>
          </a:p>
        </p:txBody>
      </p:sp>
    </p:spTree>
    <p:extLst>
      <p:ext uri="{BB962C8B-B14F-4D97-AF65-F5344CB8AC3E}">
        <p14:creationId xmlns:p14="http://schemas.microsoft.com/office/powerpoint/2010/main" val="3423959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Text, letter&#10;&#10;Standard Operating Procedures">
            <a:extLst>
              <a:ext uri="{C183D7F6-B498-43B3-948B-1728B52AA6E4}">
                <adec:decorative xmlns:adec="http://schemas.microsoft.com/office/drawing/2017/decorative" val="0"/>
              </a:ext>
            </a:extLst>
          </p:cNvPr>
          <p:cNvPicPr>
            <a:picLocks noChangeAspect="1"/>
          </p:cNvPicPr>
          <p:nvPr/>
        </p:nvPicPr>
        <p:blipFill rotWithShape="1">
          <a:blip r:embed="rId3" cstate="email">
            <a:duotone>
              <a:schemeClr val="bg2">
                <a:shade val="45000"/>
                <a:satMod val="135000"/>
              </a:schemeClr>
              <a:prstClr val="white"/>
            </a:duotone>
            <a:extLst>
              <a:ext uri="{BEBA8EAE-BF5A-486C-A8C5-ECC9F3942E4B}">
                <a14:imgProps xmlns:a14="http://schemas.microsoft.com/office/drawing/2010/main">
                  <a14:imgLayer r:embed="rId4">
                    <a14:imgEffect>
                      <a14:brightnessContrast bright="65000"/>
                    </a14:imgEffect>
                  </a14:imgLayer>
                </a14:imgProps>
              </a:ext>
              <a:ext uri="{28A0092B-C50C-407E-A947-70E740481C1C}">
                <a14:useLocalDpi xmlns:a14="http://schemas.microsoft.com/office/drawing/2010/main"/>
              </a:ext>
            </a:extLst>
          </a:blip>
          <a:srcRect t="6738" b="7081"/>
          <a:stretch/>
        </p:blipFill>
        <p:spPr>
          <a:xfrm>
            <a:off x="381000" y="76201"/>
            <a:ext cx="8229600" cy="6781801"/>
          </a:xfrm>
          <a:prstGeom prst="rect">
            <a:avLst/>
          </a:prstGeom>
          <a:ln w="41275">
            <a:solidFill>
              <a:schemeClr val="accent1"/>
            </a:solidFill>
          </a:ln>
        </p:spPr>
      </p:pic>
      <p:sp>
        <p:nvSpPr>
          <p:cNvPr id="2" name="Title 1"/>
          <p:cNvSpPr>
            <a:spLocks noGrp="1"/>
          </p:cNvSpPr>
          <p:nvPr>
            <p:ph type="title"/>
          </p:nvPr>
        </p:nvSpPr>
        <p:spPr>
          <a:xfrm>
            <a:off x="762001" y="449580"/>
            <a:ext cx="7848601" cy="472440"/>
          </a:xfrm>
        </p:spPr>
        <p:txBody>
          <a:bodyPr/>
          <a:lstStyle/>
          <a:p>
            <a:r>
              <a:rPr lang="en-US" dirty="0">
                <a:solidFill>
                  <a:schemeClr val="tx1"/>
                </a:solidFill>
              </a:rPr>
              <a:t>Standard Operating Procedures</a:t>
            </a:r>
          </a:p>
        </p:txBody>
      </p:sp>
      <p:sp>
        <p:nvSpPr>
          <p:cNvPr id="5" name="Google Shape;367;p31"/>
          <p:cNvSpPr txBox="1">
            <a:spLocks noGrp="1"/>
          </p:cNvSpPr>
          <p:nvPr>
            <p:ph type="body" idx="2"/>
          </p:nvPr>
        </p:nvSpPr>
        <p:spPr>
          <a:xfrm>
            <a:off x="444811" y="1478917"/>
            <a:ext cx="2145991" cy="3474085"/>
          </a:xfrm>
          <a:prstGeom prst="rect">
            <a:avLst/>
          </a:prstGeom>
          <a:ln w="41275">
            <a:solidFill>
              <a:schemeClr val="accent1"/>
            </a:solidFill>
          </a:ln>
        </p:spPr>
        <p:txBody>
          <a:bodyPr spcFirstLastPara="1" vert="horz" wrap="square" lIns="91425" tIns="91425" rIns="91425" bIns="91425" rtlCol="0" anchor="t" anchorCtr="0">
            <a:noAutofit/>
          </a:bodyPr>
          <a:lstStyle/>
          <a:p>
            <a:pPr marL="0" indent="0">
              <a:spcBef>
                <a:spcPts val="600"/>
              </a:spcBef>
              <a:buNone/>
            </a:pPr>
            <a:r>
              <a:rPr lang="en" b="1" dirty="0"/>
              <a:t>Step-by-step Procedures</a:t>
            </a:r>
            <a:endParaRPr b="1" dirty="0"/>
          </a:p>
          <a:p>
            <a:pPr marL="0" marR="15558" indent="0" defTabSz="457200">
              <a:lnSpc>
                <a:spcPct val="116100"/>
              </a:lnSpc>
              <a:spcBef>
                <a:spcPts val="345"/>
              </a:spcBef>
              <a:buNone/>
            </a:pPr>
            <a:r>
              <a:rPr lang="en-US" dirty="0"/>
              <a:t>List all the steps to thoroughly outline a daily operational practice, noting what is to be completed and who is responsible for completing it</a:t>
            </a:r>
          </a:p>
        </p:txBody>
      </p:sp>
      <p:sp>
        <p:nvSpPr>
          <p:cNvPr id="14" name="Google Shape;367;p31"/>
          <p:cNvSpPr txBox="1">
            <a:spLocks noGrp="1"/>
          </p:cNvSpPr>
          <p:nvPr>
            <p:ph type="body" idx="2"/>
          </p:nvPr>
        </p:nvSpPr>
        <p:spPr>
          <a:xfrm>
            <a:off x="6096002" y="1524000"/>
            <a:ext cx="2433739" cy="1905000"/>
          </a:xfrm>
          <a:prstGeom prst="rect">
            <a:avLst/>
          </a:prstGeom>
          <a:ln w="41275">
            <a:solidFill>
              <a:schemeClr val="accent1"/>
            </a:solidFill>
          </a:ln>
        </p:spPr>
        <p:txBody>
          <a:bodyPr spcFirstLastPara="1" vert="horz" wrap="square" lIns="91425" tIns="91425" rIns="91425" bIns="91425" rtlCol="0" anchor="t" anchorCtr="0">
            <a:noAutofit/>
          </a:bodyPr>
          <a:lstStyle/>
          <a:p>
            <a:pPr marL="0" indent="0">
              <a:spcBef>
                <a:spcPts val="600"/>
              </a:spcBef>
              <a:buNone/>
            </a:pPr>
            <a:r>
              <a:rPr lang="en-US" b="1" dirty="0"/>
              <a:t>Define the Procedure</a:t>
            </a:r>
            <a:endParaRPr b="1" dirty="0"/>
          </a:p>
          <a:p>
            <a:pPr marL="0" marR="15558" indent="0" defTabSz="457200">
              <a:lnSpc>
                <a:spcPct val="116100"/>
              </a:lnSpc>
              <a:spcBef>
                <a:spcPts val="345"/>
              </a:spcBef>
              <a:buNone/>
            </a:pPr>
            <a:r>
              <a:rPr lang="en-US" dirty="0"/>
              <a:t>Give your procedure a name and a definition or purpose to avoid confusion</a:t>
            </a:r>
          </a:p>
        </p:txBody>
      </p:sp>
      <p:sp>
        <p:nvSpPr>
          <p:cNvPr id="15" name="Google Shape;367;p31"/>
          <p:cNvSpPr txBox="1">
            <a:spLocks noGrp="1"/>
          </p:cNvSpPr>
          <p:nvPr>
            <p:ph type="body" idx="2"/>
          </p:nvPr>
        </p:nvSpPr>
        <p:spPr>
          <a:xfrm>
            <a:off x="6553200" y="3810001"/>
            <a:ext cx="1976540" cy="2819400"/>
          </a:xfrm>
          <a:prstGeom prst="rect">
            <a:avLst/>
          </a:prstGeom>
          <a:ln w="41275">
            <a:solidFill>
              <a:schemeClr val="accent1"/>
            </a:solidFill>
          </a:ln>
        </p:spPr>
        <p:txBody>
          <a:bodyPr spcFirstLastPara="1" vert="horz" wrap="square" lIns="91425" tIns="91425" rIns="91425" bIns="91425" rtlCol="0" anchor="t" anchorCtr="0">
            <a:noAutofit/>
          </a:bodyPr>
          <a:lstStyle/>
          <a:p>
            <a:pPr marL="0" indent="0">
              <a:spcBef>
                <a:spcPts val="600"/>
              </a:spcBef>
              <a:buNone/>
            </a:pPr>
            <a:r>
              <a:rPr lang="en-US" b="1" dirty="0"/>
              <a:t>Who Maintains the Procedure?</a:t>
            </a:r>
            <a:endParaRPr b="1" dirty="0"/>
          </a:p>
          <a:p>
            <a:pPr marL="0" marR="2540" indent="0" defTabSz="457200">
              <a:lnSpc>
                <a:spcPct val="116100"/>
              </a:lnSpc>
              <a:spcBef>
                <a:spcPts val="345"/>
              </a:spcBef>
              <a:buNone/>
            </a:pPr>
            <a:r>
              <a:rPr lang="en-US" dirty="0"/>
              <a:t>List the name or title of the person responsible for upkeep and enforcement of the procedure</a:t>
            </a:r>
          </a:p>
        </p:txBody>
      </p:sp>
      <p:sp>
        <p:nvSpPr>
          <p:cNvPr id="16" name="Google Shape;367;p31"/>
          <p:cNvSpPr txBox="1">
            <a:spLocks noGrp="1"/>
          </p:cNvSpPr>
          <p:nvPr>
            <p:ph type="body" idx="2"/>
          </p:nvPr>
        </p:nvSpPr>
        <p:spPr>
          <a:xfrm>
            <a:off x="444810" y="5181600"/>
            <a:ext cx="2145991" cy="1219200"/>
          </a:xfrm>
          <a:prstGeom prst="rect">
            <a:avLst/>
          </a:prstGeom>
          <a:ln w="41275">
            <a:solidFill>
              <a:schemeClr val="accent1"/>
            </a:solidFill>
          </a:ln>
        </p:spPr>
        <p:txBody>
          <a:bodyPr spcFirstLastPara="1" vert="horz" wrap="square" lIns="91425" tIns="91425" rIns="91425" bIns="91425" rtlCol="0" anchor="t" anchorCtr="0">
            <a:noAutofit/>
          </a:bodyPr>
          <a:lstStyle/>
          <a:p>
            <a:pPr marL="0" indent="0">
              <a:spcBef>
                <a:spcPts val="600"/>
              </a:spcBef>
              <a:buNone/>
            </a:pPr>
            <a:r>
              <a:rPr lang="en-US" b="1" dirty="0"/>
              <a:t>Definitions</a:t>
            </a:r>
            <a:endParaRPr b="1" dirty="0"/>
          </a:p>
          <a:p>
            <a:pPr marL="0" marR="15558" indent="0" defTabSz="457200">
              <a:lnSpc>
                <a:spcPct val="116100"/>
              </a:lnSpc>
              <a:spcBef>
                <a:spcPts val="345"/>
              </a:spcBef>
              <a:buNone/>
            </a:pPr>
            <a:r>
              <a:rPr lang="en-US" dirty="0"/>
              <a:t>Describe any jargon or acronyms used</a:t>
            </a:r>
          </a:p>
        </p:txBody>
      </p:sp>
      <p:sp>
        <p:nvSpPr>
          <p:cNvPr id="17" name="Google Shape;367;p31"/>
          <p:cNvSpPr txBox="1">
            <a:spLocks noGrp="1"/>
          </p:cNvSpPr>
          <p:nvPr>
            <p:ph type="body" idx="2"/>
          </p:nvPr>
        </p:nvSpPr>
        <p:spPr>
          <a:xfrm>
            <a:off x="3124200" y="4572000"/>
            <a:ext cx="2514601" cy="1828800"/>
          </a:xfrm>
          <a:prstGeom prst="rect">
            <a:avLst/>
          </a:prstGeom>
          <a:ln w="41275">
            <a:solidFill>
              <a:schemeClr val="accent1"/>
            </a:solidFill>
          </a:ln>
        </p:spPr>
        <p:txBody>
          <a:bodyPr spcFirstLastPara="1" vert="horz" wrap="square" lIns="91425" tIns="91425" rIns="91425" bIns="91425" rtlCol="0" anchor="t" anchorCtr="0">
            <a:noAutofit/>
          </a:bodyPr>
          <a:lstStyle/>
          <a:p>
            <a:pPr marL="0" indent="0">
              <a:spcBef>
                <a:spcPts val="600"/>
              </a:spcBef>
              <a:buNone/>
            </a:pPr>
            <a:r>
              <a:rPr lang="en-US" b="1" dirty="0"/>
              <a:t>Incorporate a Date and </a:t>
            </a:r>
            <a:r>
              <a:rPr lang="en-US" b="1"/>
              <a:t>Review Regularly</a:t>
            </a:r>
          </a:p>
          <a:p>
            <a:pPr marL="0" marR="15558" indent="0" defTabSz="457200">
              <a:lnSpc>
                <a:spcPct val="116100"/>
              </a:lnSpc>
              <a:spcBef>
                <a:spcPts val="345"/>
              </a:spcBef>
              <a:buNone/>
            </a:pPr>
            <a:r>
              <a:rPr lang="en-US"/>
              <a:t>Procedures are more likely to be followed if they’re regularly updated</a:t>
            </a:r>
            <a:endParaRPr lang="en-US" dirty="0"/>
          </a:p>
        </p:txBody>
      </p:sp>
      <p:sp>
        <p:nvSpPr>
          <p:cNvPr id="10" name="Slide Number Placeholder 2">
            <a:extLst>
              <a:ext uri="{FF2B5EF4-FFF2-40B4-BE49-F238E27FC236}">
                <a16:creationId xmlns:a16="http://schemas.microsoft.com/office/drawing/2014/main" id="{EEC6EA96-0A67-4217-9A62-69B3E36C2EE8}"/>
              </a:ext>
            </a:extLst>
          </p:cNvPr>
          <p:cNvSpPr>
            <a:spLocks noGrp="1"/>
          </p:cNvSpPr>
          <p:nvPr>
            <p:ph type="sldNum" sz="quarter" idx="12"/>
          </p:nvPr>
        </p:nvSpPr>
        <p:spPr>
          <a:xfrm>
            <a:off x="8644855" y="6484127"/>
            <a:ext cx="346745" cy="231266"/>
          </a:xfrm>
        </p:spPr>
        <p:txBody>
          <a:bodyPr/>
          <a:lstStyle/>
          <a:p>
            <a:fld id="{0D558541-60C9-42A2-8392-FF12533A6B7A}" type="slidenum">
              <a:rPr lang="en-US" smtClean="0"/>
              <a:pPr/>
              <a:t>11</a:t>
            </a:fld>
            <a:endParaRPr lang="en-US" dirty="0"/>
          </a:p>
        </p:txBody>
      </p:sp>
    </p:spTree>
    <p:extLst>
      <p:ext uri="{BB962C8B-B14F-4D97-AF65-F5344CB8AC3E}">
        <p14:creationId xmlns:p14="http://schemas.microsoft.com/office/powerpoint/2010/main" val="2251268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Operating Procedure to apply a file naming convention</a:t>
            </a:r>
          </a:p>
        </p:txBody>
      </p:sp>
      <p:sp>
        <p:nvSpPr>
          <p:cNvPr id="6" name="Content Placeholder 5"/>
          <p:cNvSpPr>
            <a:spLocks noGrp="1"/>
          </p:cNvSpPr>
          <p:nvPr>
            <p:ph idx="1"/>
          </p:nvPr>
        </p:nvSpPr>
        <p:spPr>
          <a:xfrm>
            <a:off x="228600" y="1295400"/>
            <a:ext cx="8610600" cy="4724400"/>
          </a:xfrm>
          <a:ln>
            <a:solidFill>
              <a:schemeClr val="accent1"/>
            </a:solidFill>
          </a:ln>
        </p:spPr>
        <p:txBody>
          <a:bodyPr/>
          <a:lstStyle/>
          <a:p>
            <a:pPr marL="427435" lvl="2" indent="0">
              <a:buNone/>
            </a:pPr>
            <a:r>
              <a:rPr lang="en-US" sz="1600" b="1" dirty="0"/>
              <a:t>SOP Title</a:t>
            </a:r>
            <a:r>
              <a:rPr lang="en-US" sz="1600" dirty="0"/>
              <a:t>: Naming files per the SR naming convention		</a:t>
            </a:r>
            <a:r>
              <a:rPr lang="en-US" sz="1600" b="1" dirty="0"/>
              <a:t>              Date: </a:t>
            </a:r>
            <a:r>
              <a:rPr lang="en-US" sz="1600" dirty="0"/>
              <a:t>2019-02-01</a:t>
            </a:r>
          </a:p>
          <a:p>
            <a:pPr marL="427435" lvl="2" indent="0">
              <a:buNone/>
            </a:pPr>
            <a:r>
              <a:rPr lang="en-US" sz="1600" b="1" dirty="0"/>
              <a:t>Purpose: </a:t>
            </a:r>
            <a:r>
              <a:rPr lang="en-US" sz="1600" dirty="0"/>
              <a:t>To consistently name all SR files according to the naming convention</a:t>
            </a:r>
          </a:p>
          <a:p>
            <a:pPr marL="427435" lvl="2" indent="0">
              <a:buNone/>
            </a:pPr>
            <a:r>
              <a:rPr lang="en-US" sz="1600" b="1" dirty="0"/>
              <a:t>Responsibility: </a:t>
            </a:r>
            <a:r>
              <a:rPr lang="en-US" sz="1600" dirty="0"/>
              <a:t>Head, Research and Information Services</a:t>
            </a:r>
          </a:p>
          <a:p>
            <a:pPr marL="427435" lvl="2" indent="0">
              <a:buNone/>
            </a:pPr>
            <a:endParaRPr lang="en-US" sz="1600" dirty="0"/>
          </a:p>
          <a:p>
            <a:pPr marL="427435" lvl="2" indent="0">
              <a:buNone/>
            </a:pPr>
            <a:r>
              <a:rPr lang="en-US" sz="1600" b="1" dirty="0"/>
              <a:t>Definitions: </a:t>
            </a:r>
          </a:p>
          <a:p>
            <a:pPr marL="427435" lvl="2" indent="0">
              <a:buNone/>
            </a:pPr>
            <a:r>
              <a:rPr lang="en-US" sz="1600" dirty="0"/>
              <a:t>	1) SR Naming Convention: the format for naming files agreed upon by the SR workgroup. This format consists of a multi-part name separated by underscores. The first three parts of any folder or filename are always: Date (YYYYMMDD)_</a:t>
            </a:r>
            <a:r>
              <a:rPr lang="en-US" sz="1600" dirty="0" err="1"/>
              <a:t>InvestigatorSurname</a:t>
            </a:r>
            <a:r>
              <a:rPr lang="en-US" sz="1600" dirty="0"/>
              <a:t>_(Subject)SR</a:t>
            </a:r>
          </a:p>
          <a:p>
            <a:pPr marL="427435" lvl="2" indent="0">
              <a:buNone/>
            </a:pPr>
            <a:endParaRPr lang="en-US" sz="1600" dirty="0"/>
          </a:p>
          <a:p>
            <a:pPr marL="427435" lvl="2" indent="0">
              <a:buNone/>
            </a:pPr>
            <a:r>
              <a:rPr lang="en-US" sz="1600" b="1" dirty="0"/>
              <a:t>Procedure:</a:t>
            </a:r>
          </a:p>
          <a:p>
            <a:pPr marL="656035" lvl="2" indent="-228600">
              <a:buFont typeface="+mj-lt"/>
              <a:buAutoNum type="arabicPeriod"/>
            </a:pPr>
            <a:r>
              <a:rPr lang="en-US" sz="1600" dirty="0"/>
              <a:t>Make sure that you are storing your file in the appropriate folder (see folder creation SOP).</a:t>
            </a:r>
          </a:p>
          <a:p>
            <a:pPr marL="656035" lvl="2" indent="-228600">
              <a:buFont typeface="+mj-lt"/>
              <a:buAutoNum type="arabicPeriod"/>
            </a:pPr>
            <a:r>
              <a:rPr lang="en-US" sz="1600" dirty="0"/>
              <a:t>Make a multi-part filename, with the parts separated by underscores, in the following format:  Date (YYYYMMDD)_InvestigatorSurname_(Subject)SR_SearchStrategy.docx</a:t>
            </a:r>
          </a:p>
          <a:p>
            <a:pPr marL="656035" lvl="2" indent="-228600">
              <a:buFont typeface="+mj-lt"/>
              <a:buAutoNum type="arabicPeriod"/>
            </a:pPr>
            <a:r>
              <a:rPr lang="en-US" sz="1600" dirty="0"/>
              <a:t>The fourth part in the multi-part filename should always refer to a term from the Systematic Review process. If more detail is needed to describe the file, include this detail in a fifth part.</a:t>
            </a:r>
          </a:p>
          <a:p>
            <a:pPr marL="656035" lvl="2" indent="-228600">
              <a:buFont typeface="+mj-lt"/>
              <a:buAutoNum type="arabicPeriod"/>
            </a:pPr>
            <a:r>
              <a:rPr lang="en-US" sz="1600" dirty="0"/>
              <a:t>If there is more than one word in one of the parts, demarcate a new word with capital letters (see “</a:t>
            </a:r>
            <a:r>
              <a:rPr lang="en-US" sz="1600" dirty="0" err="1"/>
              <a:t>SearchStrategy</a:t>
            </a:r>
            <a:r>
              <a:rPr lang="en-US" sz="1600" dirty="0"/>
              <a:t>” in the example in step 2.</a:t>
            </a:r>
          </a:p>
          <a:p>
            <a:pPr marL="656035" lvl="2" indent="-228600">
              <a:buFont typeface="+mj-lt"/>
              <a:buAutoNum type="arabicPeriod"/>
            </a:pPr>
            <a:r>
              <a:rPr lang="en-US" sz="1600" dirty="0"/>
              <a:t>Do not give two files exactly the same name. Differentiate them with “v02” for version 2 at the end of the filename, or another appropriate designation.</a:t>
            </a:r>
          </a:p>
        </p:txBody>
      </p:sp>
      <p:sp>
        <p:nvSpPr>
          <p:cNvPr id="4" name="Slide Number Placeholder 2">
            <a:extLst>
              <a:ext uri="{FF2B5EF4-FFF2-40B4-BE49-F238E27FC236}">
                <a16:creationId xmlns:a16="http://schemas.microsoft.com/office/drawing/2014/main" id="{86C5CBF9-B319-4C5F-8D94-0B0392D999A9}"/>
              </a:ext>
            </a:extLst>
          </p:cNvPr>
          <p:cNvSpPr>
            <a:spLocks noGrp="1"/>
          </p:cNvSpPr>
          <p:nvPr>
            <p:ph type="sldNum" sz="quarter" idx="12"/>
          </p:nvPr>
        </p:nvSpPr>
        <p:spPr>
          <a:xfrm>
            <a:off x="8568655" y="6484127"/>
            <a:ext cx="346745" cy="231266"/>
          </a:xfrm>
        </p:spPr>
        <p:txBody>
          <a:bodyPr/>
          <a:lstStyle/>
          <a:p>
            <a:fld id="{0D558541-60C9-42A2-8392-FF12533A6B7A}" type="slidenum">
              <a:rPr lang="en-US" smtClean="0"/>
              <a:pPr/>
              <a:t>12</a:t>
            </a:fld>
            <a:endParaRPr lang="en-US" dirty="0"/>
          </a:p>
        </p:txBody>
      </p:sp>
    </p:spTree>
    <p:extLst>
      <p:ext uri="{BB962C8B-B14F-4D97-AF65-F5344CB8AC3E}">
        <p14:creationId xmlns:p14="http://schemas.microsoft.com/office/powerpoint/2010/main" val="2086118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1" y="137160"/>
            <a:ext cx="7848601" cy="762000"/>
          </a:xfrm>
        </p:spPr>
        <p:txBody>
          <a:bodyPr/>
          <a:lstStyle/>
          <a:p>
            <a:r>
              <a:rPr lang="en-US" dirty="0"/>
              <a:t>Best practices in research data management</a:t>
            </a:r>
          </a:p>
        </p:txBody>
      </p:sp>
      <p:sp>
        <p:nvSpPr>
          <p:cNvPr id="8" name="Text Placeholder 7"/>
          <p:cNvSpPr>
            <a:spLocks noGrp="1"/>
          </p:cNvSpPr>
          <p:nvPr>
            <p:ph type="body" sz="quarter" idx="14"/>
          </p:nvPr>
        </p:nvSpPr>
        <p:spPr>
          <a:xfrm>
            <a:off x="838200" y="1219200"/>
            <a:ext cx="6854952" cy="457200"/>
          </a:xfrm>
        </p:spPr>
        <p:txBody>
          <a:bodyPr/>
          <a:lstStyle/>
          <a:p>
            <a:r>
              <a:rPr lang="en-US" dirty="0"/>
              <a:t>File Naming Conventions and Best Practices</a:t>
            </a:r>
          </a:p>
        </p:txBody>
      </p:sp>
      <p:pic>
        <p:nvPicPr>
          <p:cNvPr id="6" name="Picture 5" descr="Screen Clipping showing random file names" title="Decorativ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800" y="1905001"/>
            <a:ext cx="8761776" cy="3048000"/>
          </a:xfrm>
          <a:prstGeom prst="rect">
            <a:avLst/>
          </a:prstGeom>
        </p:spPr>
      </p:pic>
      <p:sp>
        <p:nvSpPr>
          <p:cNvPr id="5" name="Slide Number Placeholder 2">
            <a:extLst>
              <a:ext uri="{FF2B5EF4-FFF2-40B4-BE49-F238E27FC236}">
                <a16:creationId xmlns:a16="http://schemas.microsoft.com/office/drawing/2014/main" id="{3E76D150-C6B4-462C-9006-62198A5C088F}"/>
              </a:ext>
            </a:extLst>
          </p:cNvPr>
          <p:cNvSpPr>
            <a:spLocks noGrp="1"/>
          </p:cNvSpPr>
          <p:nvPr>
            <p:ph type="sldNum" sz="quarter" idx="12"/>
          </p:nvPr>
        </p:nvSpPr>
        <p:spPr>
          <a:xfrm>
            <a:off x="8568655" y="6484127"/>
            <a:ext cx="346745" cy="231266"/>
          </a:xfrm>
        </p:spPr>
        <p:txBody>
          <a:bodyPr/>
          <a:lstStyle/>
          <a:p>
            <a:fld id="{0D558541-60C9-42A2-8392-FF12533A6B7A}" type="slidenum">
              <a:rPr lang="en-US" smtClean="0"/>
              <a:pPr/>
              <a:t>13</a:t>
            </a:fld>
            <a:endParaRPr lang="en-US" dirty="0"/>
          </a:p>
        </p:txBody>
      </p:sp>
    </p:spTree>
    <p:extLst>
      <p:ext uri="{BB962C8B-B14F-4D97-AF65-F5344CB8AC3E}">
        <p14:creationId xmlns:p14="http://schemas.microsoft.com/office/powerpoint/2010/main" val="3427517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540" y="402102"/>
            <a:ext cx="7848601" cy="472440"/>
          </a:xfrm>
        </p:spPr>
        <p:txBody>
          <a:bodyPr/>
          <a:lstStyle/>
          <a:p>
            <a:r>
              <a:rPr lang="en-US" dirty="0"/>
              <a:t>File Naming Conventions and Best Practices</a:t>
            </a:r>
          </a:p>
        </p:txBody>
      </p:sp>
      <p:sp>
        <p:nvSpPr>
          <p:cNvPr id="5" name="Google Shape;367;p31"/>
          <p:cNvSpPr txBox="1">
            <a:spLocks noGrp="1"/>
          </p:cNvSpPr>
          <p:nvPr>
            <p:ph type="body" idx="2"/>
          </p:nvPr>
        </p:nvSpPr>
        <p:spPr>
          <a:xfrm>
            <a:off x="228601" y="1250316"/>
            <a:ext cx="2362200" cy="2632397"/>
          </a:xfrm>
          <a:prstGeom prst="rect">
            <a:avLst/>
          </a:prstGeom>
          <a:ln w="41275">
            <a:solidFill>
              <a:schemeClr val="accent1"/>
            </a:solidFill>
          </a:ln>
        </p:spPr>
        <p:txBody>
          <a:bodyPr spcFirstLastPara="1" vert="horz" wrap="square" lIns="91425" tIns="91425" rIns="91425" bIns="91425" rtlCol="0" anchor="t" anchorCtr="0">
            <a:noAutofit/>
          </a:bodyPr>
          <a:lstStyle/>
          <a:p>
            <a:pPr marL="0" indent="0">
              <a:spcBef>
                <a:spcPts val="600"/>
              </a:spcBef>
              <a:buNone/>
            </a:pPr>
            <a:r>
              <a:rPr lang="en" b="1" dirty="0"/>
              <a:t>Multi-Part Filenames</a:t>
            </a:r>
            <a:endParaRPr b="1" dirty="0"/>
          </a:p>
          <a:p>
            <a:pPr marL="0" marR="15558" indent="0" defTabSz="457200">
              <a:lnSpc>
                <a:spcPct val="116100"/>
              </a:lnSpc>
              <a:spcBef>
                <a:spcPts val="345"/>
              </a:spcBef>
              <a:buNone/>
            </a:pPr>
            <a:r>
              <a:rPr lang="en-US" dirty="0"/>
              <a:t>-Each section represents something  important about the file</a:t>
            </a:r>
          </a:p>
          <a:p>
            <a:pPr marL="0" marR="15558" indent="0" defTabSz="457200">
              <a:lnSpc>
                <a:spcPct val="116100"/>
              </a:lnSpc>
              <a:spcBef>
                <a:spcPts val="345"/>
              </a:spcBef>
              <a:buNone/>
            </a:pPr>
            <a:r>
              <a:rPr lang="en-US" dirty="0"/>
              <a:t>-Run the sections together or break  with underscores</a:t>
            </a:r>
          </a:p>
        </p:txBody>
      </p:sp>
      <p:sp>
        <p:nvSpPr>
          <p:cNvPr id="16" name="Google Shape;367;p31"/>
          <p:cNvSpPr txBox="1">
            <a:spLocks noGrp="1"/>
          </p:cNvSpPr>
          <p:nvPr>
            <p:ph type="body" idx="2"/>
          </p:nvPr>
        </p:nvSpPr>
        <p:spPr>
          <a:xfrm>
            <a:off x="228601" y="4114801"/>
            <a:ext cx="2362198" cy="1905000"/>
          </a:xfrm>
          <a:prstGeom prst="rect">
            <a:avLst/>
          </a:prstGeom>
          <a:ln w="41275">
            <a:solidFill>
              <a:schemeClr val="accent1"/>
            </a:solidFill>
          </a:ln>
        </p:spPr>
        <p:txBody>
          <a:bodyPr spcFirstLastPara="1" vert="horz" wrap="square" lIns="91425" tIns="91425" rIns="91425" bIns="91425" rtlCol="0" anchor="t" anchorCtr="0">
            <a:noAutofit/>
          </a:bodyPr>
          <a:lstStyle/>
          <a:p>
            <a:pPr marL="0" indent="0">
              <a:spcBef>
                <a:spcPts val="600"/>
              </a:spcBef>
              <a:buNone/>
            </a:pPr>
            <a:r>
              <a:rPr lang="en-US" b="1" dirty="0"/>
              <a:t>Be Descriptive</a:t>
            </a:r>
          </a:p>
          <a:p>
            <a:pPr marL="0" marR="15558" indent="0" defTabSz="457200">
              <a:lnSpc>
                <a:spcPct val="116100"/>
              </a:lnSpc>
              <a:spcBef>
                <a:spcPts val="345"/>
              </a:spcBef>
              <a:buNone/>
            </a:pPr>
            <a:r>
              <a:rPr lang="en-US" dirty="0"/>
              <a:t>Make the parts of the filename something everyone who uses the file will understand</a:t>
            </a:r>
          </a:p>
        </p:txBody>
      </p:sp>
      <p:sp>
        <p:nvSpPr>
          <p:cNvPr id="17" name="Google Shape;367;p31"/>
          <p:cNvSpPr txBox="1">
            <a:spLocks noGrp="1"/>
          </p:cNvSpPr>
          <p:nvPr>
            <p:ph type="body" idx="2"/>
          </p:nvPr>
        </p:nvSpPr>
        <p:spPr>
          <a:xfrm>
            <a:off x="3030948" y="2898937"/>
            <a:ext cx="2607852" cy="1520665"/>
          </a:xfrm>
          <a:prstGeom prst="rect">
            <a:avLst/>
          </a:prstGeom>
          <a:ln w="41275">
            <a:solidFill>
              <a:schemeClr val="accent1"/>
            </a:solidFill>
          </a:ln>
        </p:spPr>
        <p:txBody>
          <a:bodyPr spcFirstLastPara="1" vert="horz" wrap="square" lIns="91425" tIns="91425" rIns="91425" bIns="91425" rtlCol="0" anchor="t" anchorCtr="0">
            <a:noAutofit/>
          </a:bodyPr>
          <a:lstStyle/>
          <a:p>
            <a:pPr marL="0" indent="0">
              <a:spcBef>
                <a:spcPts val="600"/>
              </a:spcBef>
              <a:buNone/>
            </a:pPr>
            <a:r>
              <a:rPr lang="en-US" b="1" dirty="0"/>
              <a:t>Sort by Date</a:t>
            </a:r>
            <a:endParaRPr b="1" dirty="0"/>
          </a:p>
          <a:p>
            <a:pPr marL="0" marR="15558" indent="0" defTabSz="457200">
              <a:lnSpc>
                <a:spcPct val="116100"/>
              </a:lnSpc>
              <a:spcBef>
                <a:spcPts val="345"/>
              </a:spcBef>
              <a:buNone/>
            </a:pPr>
            <a:r>
              <a:rPr lang="en-US" dirty="0"/>
              <a:t>-Put the date at the beginning of the filename in YYYYMMDD format</a:t>
            </a:r>
          </a:p>
        </p:txBody>
      </p:sp>
      <p:sp>
        <p:nvSpPr>
          <p:cNvPr id="14" name="Google Shape;367;p31"/>
          <p:cNvSpPr txBox="1">
            <a:spLocks noGrp="1"/>
          </p:cNvSpPr>
          <p:nvPr>
            <p:ph type="body" idx="2"/>
          </p:nvPr>
        </p:nvSpPr>
        <p:spPr>
          <a:xfrm>
            <a:off x="3030948" y="4800600"/>
            <a:ext cx="2607852" cy="1828800"/>
          </a:xfrm>
          <a:prstGeom prst="rect">
            <a:avLst/>
          </a:prstGeom>
          <a:ln w="41275">
            <a:solidFill>
              <a:schemeClr val="accent1"/>
            </a:solidFill>
          </a:ln>
        </p:spPr>
        <p:txBody>
          <a:bodyPr spcFirstLastPara="1" vert="horz" wrap="square" lIns="91425" tIns="91425" rIns="91425" bIns="91425" rtlCol="0" anchor="t" anchorCtr="0">
            <a:noAutofit/>
          </a:bodyPr>
          <a:lstStyle/>
          <a:p>
            <a:pPr marL="0" indent="0">
              <a:spcBef>
                <a:spcPts val="600"/>
              </a:spcBef>
              <a:buNone/>
            </a:pPr>
            <a:r>
              <a:rPr lang="en-US" b="1" dirty="0"/>
              <a:t>Version Information</a:t>
            </a:r>
            <a:endParaRPr b="1" dirty="0"/>
          </a:p>
          <a:p>
            <a:pPr marL="0" marR="15558" indent="0" defTabSz="457200">
              <a:lnSpc>
                <a:spcPct val="116100"/>
              </a:lnSpc>
              <a:spcBef>
                <a:spcPts val="345"/>
              </a:spcBef>
              <a:buNone/>
            </a:pPr>
            <a:r>
              <a:rPr lang="en-US" dirty="0"/>
              <a:t>-Add “v01” or “v02” to the end of a filename</a:t>
            </a:r>
          </a:p>
          <a:p>
            <a:pPr marL="0" marR="15558" indent="0" defTabSz="457200">
              <a:lnSpc>
                <a:spcPct val="116100"/>
              </a:lnSpc>
              <a:spcBef>
                <a:spcPts val="345"/>
              </a:spcBef>
              <a:buNone/>
            </a:pPr>
            <a:r>
              <a:rPr lang="en-US" dirty="0"/>
              <a:t>-Leading zeroes are important!</a:t>
            </a:r>
          </a:p>
        </p:txBody>
      </p:sp>
      <p:sp>
        <p:nvSpPr>
          <p:cNvPr id="15" name="Google Shape;367;p31"/>
          <p:cNvSpPr txBox="1">
            <a:spLocks noGrp="1"/>
          </p:cNvSpPr>
          <p:nvPr>
            <p:ph type="body" idx="2"/>
          </p:nvPr>
        </p:nvSpPr>
        <p:spPr>
          <a:xfrm>
            <a:off x="6171947" y="1478914"/>
            <a:ext cx="2819655" cy="2178686"/>
          </a:xfrm>
          <a:prstGeom prst="rect">
            <a:avLst/>
          </a:prstGeom>
          <a:ln w="41275">
            <a:solidFill>
              <a:schemeClr val="accent1"/>
            </a:solidFill>
          </a:ln>
        </p:spPr>
        <p:txBody>
          <a:bodyPr spcFirstLastPara="1" vert="horz" wrap="square" lIns="91425" tIns="91425" rIns="91425" bIns="91425" rtlCol="0" anchor="t" anchorCtr="0">
            <a:noAutofit/>
          </a:bodyPr>
          <a:lstStyle/>
          <a:p>
            <a:pPr marL="0" indent="0">
              <a:spcBef>
                <a:spcPts val="600"/>
              </a:spcBef>
              <a:buNone/>
            </a:pPr>
            <a:r>
              <a:rPr lang="en-US" b="1" dirty="0"/>
              <a:t>Quality Control</a:t>
            </a:r>
            <a:endParaRPr b="1" dirty="0"/>
          </a:p>
          <a:p>
            <a:pPr marL="0" marR="15558" indent="0" defTabSz="457200">
              <a:lnSpc>
                <a:spcPct val="116100"/>
              </a:lnSpc>
              <a:spcBef>
                <a:spcPts val="345"/>
              </a:spcBef>
              <a:buNone/>
            </a:pPr>
            <a:r>
              <a:rPr lang="en-US" dirty="0"/>
              <a:t>-Train new staff in the file naming convention</a:t>
            </a:r>
          </a:p>
          <a:p>
            <a:pPr marL="0" marR="15558" indent="0" defTabSz="457200">
              <a:lnSpc>
                <a:spcPct val="116100"/>
              </a:lnSpc>
              <a:spcBef>
                <a:spcPts val="345"/>
              </a:spcBef>
              <a:buNone/>
            </a:pPr>
            <a:r>
              <a:rPr lang="en-US" dirty="0"/>
              <a:t>-Apply conventions consistently and run periodic checks for compliance</a:t>
            </a:r>
          </a:p>
        </p:txBody>
      </p:sp>
      <p:sp>
        <p:nvSpPr>
          <p:cNvPr id="11" name="Google Shape;367;p31"/>
          <p:cNvSpPr txBox="1">
            <a:spLocks noGrp="1"/>
          </p:cNvSpPr>
          <p:nvPr>
            <p:ph type="body" idx="2"/>
          </p:nvPr>
        </p:nvSpPr>
        <p:spPr>
          <a:xfrm>
            <a:off x="6172200" y="4084322"/>
            <a:ext cx="2819400" cy="1935481"/>
          </a:xfrm>
          <a:prstGeom prst="rect">
            <a:avLst/>
          </a:prstGeom>
          <a:ln w="41275">
            <a:solidFill>
              <a:schemeClr val="accent1"/>
            </a:solidFill>
          </a:ln>
        </p:spPr>
        <p:txBody>
          <a:bodyPr spcFirstLastPara="1" vert="horz" wrap="square" lIns="91425" tIns="91425" rIns="91425" bIns="91425" rtlCol="0" anchor="t" anchorCtr="0">
            <a:noAutofit/>
          </a:bodyPr>
          <a:lstStyle/>
          <a:p>
            <a:pPr marL="0" indent="0">
              <a:spcBef>
                <a:spcPts val="600"/>
              </a:spcBef>
              <a:buNone/>
            </a:pPr>
            <a:r>
              <a:rPr lang="en-US" b="1" dirty="0"/>
              <a:t>Standard Operating Procedure</a:t>
            </a:r>
            <a:endParaRPr b="1" dirty="0"/>
          </a:p>
          <a:p>
            <a:pPr marL="0" marR="15558" indent="0" defTabSz="457200">
              <a:lnSpc>
                <a:spcPct val="116100"/>
              </a:lnSpc>
              <a:spcBef>
                <a:spcPts val="345"/>
              </a:spcBef>
              <a:buNone/>
            </a:pPr>
            <a:r>
              <a:rPr lang="en-US" dirty="0"/>
              <a:t>-Document and share with all file users the procedure for naming new files</a:t>
            </a:r>
          </a:p>
        </p:txBody>
      </p:sp>
      <p:pic>
        <p:nvPicPr>
          <p:cNvPr id="3" name="Picture 2" descr="Diagram of a filename&#10;&#10;Filename &quot;image.jpg&quot; with three parts labeled: the filename (image), the period aka dot, and the file extension (.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95346" y="1330960"/>
            <a:ext cx="2972054" cy="1259840"/>
          </a:xfrm>
          <a:prstGeom prst="rect">
            <a:avLst/>
          </a:prstGeom>
        </p:spPr>
      </p:pic>
      <p:sp>
        <p:nvSpPr>
          <p:cNvPr id="12" name="Slide Number Placeholder 2">
            <a:extLst>
              <a:ext uri="{FF2B5EF4-FFF2-40B4-BE49-F238E27FC236}">
                <a16:creationId xmlns:a16="http://schemas.microsoft.com/office/drawing/2014/main" id="{9FBFA662-4CC4-481A-813B-6205A0AA1FA0}"/>
              </a:ext>
            </a:extLst>
          </p:cNvPr>
          <p:cNvSpPr>
            <a:spLocks noGrp="1"/>
          </p:cNvSpPr>
          <p:nvPr>
            <p:ph type="sldNum" sz="quarter" idx="12"/>
          </p:nvPr>
        </p:nvSpPr>
        <p:spPr>
          <a:xfrm>
            <a:off x="8568655" y="6484127"/>
            <a:ext cx="346745" cy="231266"/>
          </a:xfrm>
        </p:spPr>
        <p:txBody>
          <a:bodyPr/>
          <a:lstStyle/>
          <a:p>
            <a:fld id="{0D558541-60C9-42A2-8392-FF12533A6B7A}" type="slidenum">
              <a:rPr lang="en-US" smtClean="0"/>
              <a:pPr/>
              <a:t>14</a:t>
            </a:fld>
            <a:endParaRPr lang="en-US" dirty="0"/>
          </a:p>
        </p:txBody>
      </p:sp>
    </p:spTree>
    <p:extLst>
      <p:ext uri="{BB962C8B-B14F-4D97-AF65-F5344CB8AC3E}">
        <p14:creationId xmlns:p14="http://schemas.microsoft.com/office/powerpoint/2010/main" val="3899280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369" y="365760"/>
            <a:ext cx="7924801" cy="548640"/>
          </a:xfrm>
        </p:spPr>
        <p:txBody>
          <a:bodyPr/>
          <a:lstStyle/>
          <a:p>
            <a:r>
              <a:rPr lang="en-US" dirty="0"/>
              <a:t>Sample filenames for data files from a study</a:t>
            </a:r>
          </a:p>
        </p:txBody>
      </p:sp>
      <p:sp>
        <p:nvSpPr>
          <p:cNvPr id="8" name="Text Placeholder 7"/>
          <p:cNvSpPr>
            <a:spLocks noGrp="1"/>
          </p:cNvSpPr>
          <p:nvPr>
            <p:ph type="body" sz="quarter" idx="14"/>
          </p:nvPr>
        </p:nvSpPr>
        <p:spPr>
          <a:xfrm>
            <a:off x="1066800" y="1295400"/>
            <a:ext cx="6854952" cy="2667000"/>
          </a:xfrm>
        </p:spPr>
        <p:txBody>
          <a:bodyPr/>
          <a:lstStyle/>
          <a:p>
            <a:endParaRPr lang="en-US" dirty="0"/>
          </a:p>
          <a:p>
            <a:pPr marL="174625" lvl="1" indent="-174625">
              <a:buClr>
                <a:schemeClr val="accent1"/>
              </a:buClr>
              <a:buFont typeface="Arial" pitchFamily="34" charset="0"/>
              <a:buChar char="•"/>
            </a:pPr>
            <a:r>
              <a:rPr lang="en-US" dirty="0"/>
              <a:t>KGH_verbal_StrsHlth_23745_Survey1_20180817.pdf</a:t>
            </a:r>
          </a:p>
          <a:p>
            <a:pPr marL="174625" lvl="1" indent="-174625">
              <a:buClr>
                <a:schemeClr val="accent1"/>
              </a:buClr>
              <a:buFont typeface="Arial" pitchFamily="34" charset="0"/>
              <a:buChar char="•"/>
            </a:pPr>
            <a:endParaRPr lang="en-US" dirty="0"/>
          </a:p>
          <a:p>
            <a:pPr marL="174625" lvl="1" indent="-174625">
              <a:buClr>
                <a:schemeClr val="accent1"/>
              </a:buClr>
              <a:buFont typeface="Arial" pitchFamily="34" charset="0"/>
              <a:buChar char="•"/>
            </a:pPr>
            <a:r>
              <a:rPr lang="en-US" dirty="0"/>
              <a:t>23846_StrsHlth_Survey1_KGH_verbal_20180817_v01.pdf</a:t>
            </a:r>
          </a:p>
          <a:p>
            <a:pPr marL="174625" lvl="1" indent="-174625">
              <a:buClr>
                <a:schemeClr val="accent1"/>
              </a:buClr>
              <a:buFont typeface="Arial" pitchFamily="34" charset="0"/>
              <a:buChar char="•"/>
            </a:pPr>
            <a:endParaRPr lang="en-US" dirty="0"/>
          </a:p>
          <a:p>
            <a:pPr marL="174625" lvl="1" indent="-174625">
              <a:buClr>
                <a:schemeClr val="accent1"/>
              </a:buClr>
              <a:buFont typeface="Arial" pitchFamily="34" charset="0"/>
              <a:buChar char="•"/>
            </a:pPr>
            <a:r>
              <a:rPr lang="en-US" dirty="0"/>
              <a:t>20180817_StrsHlth_Survey1_43584_KGH_verbal.pdf</a:t>
            </a:r>
          </a:p>
        </p:txBody>
      </p:sp>
      <p:sp>
        <p:nvSpPr>
          <p:cNvPr id="5" name="Slide Number Placeholder 2">
            <a:extLst>
              <a:ext uri="{FF2B5EF4-FFF2-40B4-BE49-F238E27FC236}">
                <a16:creationId xmlns:a16="http://schemas.microsoft.com/office/drawing/2014/main" id="{0B38DEA8-452D-4B84-B415-1C513F648345}"/>
              </a:ext>
            </a:extLst>
          </p:cNvPr>
          <p:cNvSpPr>
            <a:spLocks noGrp="1"/>
          </p:cNvSpPr>
          <p:nvPr>
            <p:ph type="sldNum" sz="quarter" idx="12"/>
          </p:nvPr>
        </p:nvSpPr>
        <p:spPr>
          <a:xfrm>
            <a:off x="8568655" y="6484127"/>
            <a:ext cx="346745" cy="231266"/>
          </a:xfrm>
        </p:spPr>
        <p:txBody>
          <a:bodyPr/>
          <a:lstStyle/>
          <a:p>
            <a:fld id="{0D558541-60C9-42A2-8392-FF12533A6B7A}" type="slidenum">
              <a:rPr lang="en-US" smtClean="0"/>
              <a:pPr/>
              <a:t>15</a:t>
            </a:fld>
            <a:endParaRPr lang="en-US" dirty="0"/>
          </a:p>
        </p:txBody>
      </p:sp>
    </p:spTree>
    <p:extLst>
      <p:ext uri="{BB962C8B-B14F-4D97-AF65-F5344CB8AC3E}">
        <p14:creationId xmlns:p14="http://schemas.microsoft.com/office/powerpoint/2010/main" val="3315460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365760"/>
            <a:ext cx="7848601" cy="472440"/>
          </a:xfrm>
        </p:spPr>
        <p:txBody>
          <a:bodyPr/>
          <a:lstStyle/>
          <a:p>
            <a:r>
              <a:rPr lang="en-US" dirty="0"/>
              <a:t>Folder Naming and Organization Best Practices</a:t>
            </a:r>
          </a:p>
        </p:txBody>
      </p:sp>
      <p:sp>
        <p:nvSpPr>
          <p:cNvPr id="5" name="Google Shape;367;p31"/>
          <p:cNvSpPr txBox="1">
            <a:spLocks noGrp="1"/>
          </p:cNvSpPr>
          <p:nvPr>
            <p:ph type="body" idx="2"/>
          </p:nvPr>
        </p:nvSpPr>
        <p:spPr>
          <a:xfrm>
            <a:off x="228600" y="1219200"/>
            <a:ext cx="2590800" cy="2559686"/>
          </a:xfrm>
          <a:prstGeom prst="rect">
            <a:avLst/>
          </a:prstGeom>
          <a:ln w="41275">
            <a:solidFill>
              <a:schemeClr val="accent1"/>
            </a:solidFill>
          </a:ln>
        </p:spPr>
        <p:txBody>
          <a:bodyPr spcFirstLastPara="1" vert="horz" wrap="square" lIns="91425" tIns="91425" rIns="91425" bIns="91425" rtlCol="0" anchor="t" anchorCtr="0">
            <a:noAutofit/>
          </a:bodyPr>
          <a:lstStyle/>
          <a:p>
            <a:pPr marL="0" indent="0">
              <a:spcBef>
                <a:spcPts val="600"/>
              </a:spcBef>
              <a:buNone/>
            </a:pPr>
            <a:r>
              <a:rPr lang="en" b="1" dirty="0"/>
              <a:t>Start with the Top-Level Hierarchy</a:t>
            </a:r>
            <a:endParaRPr b="1" dirty="0"/>
          </a:p>
          <a:p>
            <a:pPr marL="0" marR="15558" indent="0" defTabSz="457200">
              <a:lnSpc>
                <a:spcPct val="116100"/>
              </a:lnSpc>
              <a:spcBef>
                <a:spcPts val="345"/>
              </a:spcBef>
              <a:buNone/>
            </a:pPr>
            <a:r>
              <a:rPr lang="en-US" dirty="0"/>
              <a:t>The highest level should be a grouping of topics or functional areas that are most important to the project.</a:t>
            </a:r>
          </a:p>
        </p:txBody>
      </p:sp>
      <p:sp>
        <p:nvSpPr>
          <p:cNvPr id="16" name="Google Shape;367;p31"/>
          <p:cNvSpPr txBox="1">
            <a:spLocks noGrp="1"/>
          </p:cNvSpPr>
          <p:nvPr>
            <p:ph type="body" idx="2"/>
          </p:nvPr>
        </p:nvSpPr>
        <p:spPr>
          <a:xfrm>
            <a:off x="228602" y="3886200"/>
            <a:ext cx="2590799" cy="2438400"/>
          </a:xfrm>
          <a:prstGeom prst="rect">
            <a:avLst/>
          </a:prstGeom>
          <a:ln w="41275">
            <a:solidFill>
              <a:schemeClr val="accent1"/>
            </a:solidFill>
          </a:ln>
        </p:spPr>
        <p:txBody>
          <a:bodyPr spcFirstLastPara="1" vert="horz" wrap="square" lIns="91425" tIns="91425" rIns="91425" bIns="91425" rtlCol="0" anchor="t" anchorCtr="0">
            <a:noAutofit/>
          </a:bodyPr>
          <a:lstStyle/>
          <a:p>
            <a:pPr marL="0" indent="0">
              <a:spcBef>
                <a:spcPts val="600"/>
              </a:spcBef>
              <a:buNone/>
            </a:pPr>
            <a:r>
              <a:rPr lang="en-US" b="1" dirty="0"/>
              <a:t>Decide on a Naming Convention</a:t>
            </a:r>
          </a:p>
          <a:p>
            <a:pPr marL="0" marR="15558" indent="0" defTabSz="457200">
              <a:lnSpc>
                <a:spcPct val="116100"/>
              </a:lnSpc>
              <a:spcBef>
                <a:spcPts val="345"/>
              </a:spcBef>
              <a:buNone/>
            </a:pPr>
            <a:r>
              <a:rPr lang="en-US" dirty="0"/>
              <a:t>Name folders consistently and according to a documented standard. Apply this rule to all levels of folders</a:t>
            </a:r>
          </a:p>
        </p:txBody>
      </p:sp>
      <p:sp>
        <p:nvSpPr>
          <p:cNvPr id="14" name="Google Shape;367;p31"/>
          <p:cNvSpPr txBox="1">
            <a:spLocks noGrp="1"/>
          </p:cNvSpPr>
          <p:nvPr>
            <p:ph type="body" idx="2"/>
          </p:nvPr>
        </p:nvSpPr>
        <p:spPr>
          <a:xfrm>
            <a:off x="3183348" y="4137660"/>
            <a:ext cx="2607852" cy="2491740"/>
          </a:xfrm>
          <a:prstGeom prst="rect">
            <a:avLst/>
          </a:prstGeom>
          <a:ln w="41275">
            <a:solidFill>
              <a:schemeClr val="accent1"/>
            </a:solidFill>
          </a:ln>
        </p:spPr>
        <p:txBody>
          <a:bodyPr spcFirstLastPara="1" vert="horz" wrap="square" lIns="91425" tIns="91425" rIns="91425" bIns="91425" rtlCol="0" anchor="t" anchorCtr="0">
            <a:noAutofit/>
          </a:bodyPr>
          <a:lstStyle/>
          <a:p>
            <a:pPr marL="0" indent="0">
              <a:spcBef>
                <a:spcPts val="600"/>
              </a:spcBef>
              <a:buNone/>
            </a:pPr>
            <a:r>
              <a:rPr lang="en-US" b="1" dirty="0"/>
              <a:t>Include a README file</a:t>
            </a:r>
            <a:endParaRPr b="1" dirty="0"/>
          </a:p>
          <a:p>
            <a:pPr marL="0" marR="2540" indent="0" defTabSz="457200">
              <a:lnSpc>
                <a:spcPct val="116100"/>
              </a:lnSpc>
              <a:spcBef>
                <a:spcPts val="345"/>
              </a:spcBef>
              <a:buNone/>
            </a:pPr>
            <a:r>
              <a:rPr lang="en-US" dirty="0"/>
              <a:t>A README file stored on its own, outside the highest level of the folder hierarchy, can explain to new users the folder organization</a:t>
            </a:r>
          </a:p>
        </p:txBody>
      </p:sp>
      <p:sp>
        <p:nvSpPr>
          <p:cNvPr id="15" name="Google Shape;367;p31"/>
          <p:cNvSpPr txBox="1">
            <a:spLocks noGrp="1"/>
          </p:cNvSpPr>
          <p:nvPr>
            <p:ph type="body" idx="2"/>
          </p:nvPr>
        </p:nvSpPr>
        <p:spPr>
          <a:xfrm>
            <a:off x="6171947" y="990600"/>
            <a:ext cx="2819655" cy="2788286"/>
          </a:xfrm>
          <a:prstGeom prst="rect">
            <a:avLst/>
          </a:prstGeom>
          <a:ln w="41275">
            <a:solidFill>
              <a:schemeClr val="accent1"/>
            </a:solidFill>
          </a:ln>
        </p:spPr>
        <p:txBody>
          <a:bodyPr spcFirstLastPara="1" vert="horz" wrap="square" lIns="91425" tIns="91425" rIns="91425" bIns="91425" rtlCol="0" anchor="t" anchorCtr="0">
            <a:noAutofit/>
          </a:bodyPr>
          <a:lstStyle/>
          <a:p>
            <a:pPr marL="0" indent="0">
              <a:spcBef>
                <a:spcPts val="600"/>
              </a:spcBef>
              <a:buNone/>
            </a:pPr>
            <a:r>
              <a:rPr lang="en-US" b="1" dirty="0"/>
              <a:t>Incorporate Dates as Needed</a:t>
            </a:r>
            <a:endParaRPr b="1" dirty="0"/>
          </a:p>
          <a:p>
            <a:pPr marL="0" marR="15558" indent="0" defTabSz="457200">
              <a:lnSpc>
                <a:spcPct val="116100"/>
              </a:lnSpc>
              <a:spcBef>
                <a:spcPts val="345"/>
              </a:spcBef>
              <a:buNone/>
            </a:pPr>
            <a:r>
              <a:rPr lang="en-US" dirty="0"/>
              <a:t>As with naming a file, incorporate the date in YYYYMMDD format into your folder names, at any level, when lining up by date is needed.</a:t>
            </a:r>
          </a:p>
        </p:txBody>
      </p:sp>
      <p:sp>
        <p:nvSpPr>
          <p:cNvPr id="11" name="Google Shape;367;p31"/>
          <p:cNvSpPr txBox="1">
            <a:spLocks noGrp="1"/>
          </p:cNvSpPr>
          <p:nvPr>
            <p:ph type="body" idx="2"/>
          </p:nvPr>
        </p:nvSpPr>
        <p:spPr>
          <a:xfrm>
            <a:off x="6172200" y="3931286"/>
            <a:ext cx="2819400" cy="2850514"/>
          </a:xfrm>
          <a:prstGeom prst="rect">
            <a:avLst/>
          </a:prstGeom>
          <a:ln w="41275">
            <a:solidFill>
              <a:schemeClr val="accent1"/>
            </a:solidFill>
          </a:ln>
        </p:spPr>
        <p:txBody>
          <a:bodyPr spcFirstLastPara="1" vert="horz" wrap="square" lIns="91425" tIns="91425" rIns="91425" bIns="91425" rtlCol="0" anchor="t" anchorCtr="0">
            <a:noAutofit/>
          </a:bodyPr>
          <a:lstStyle/>
          <a:p>
            <a:pPr marL="0" indent="0">
              <a:spcBef>
                <a:spcPts val="600"/>
              </a:spcBef>
              <a:buNone/>
            </a:pPr>
            <a:r>
              <a:rPr lang="en-US" b="1" dirty="0"/>
              <a:t>File Everything</a:t>
            </a:r>
            <a:endParaRPr b="1" dirty="0"/>
          </a:p>
          <a:p>
            <a:pPr marL="0" marR="2540" indent="0" defTabSz="457200">
              <a:lnSpc>
                <a:spcPct val="116100"/>
              </a:lnSpc>
              <a:spcBef>
                <a:spcPts val="345"/>
              </a:spcBef>
              <a:buNone/>
            </a:pPr>
            <a:r>
              <a:rPr lang="en-US" dirty="0"/>
              <a:t>Once a folder structure is created, don’t let any orphan files exist outside this structure. File individual files in the most appropriate folder, and if one does not already exist, create it.</a:t>
            </a:r>
          </a:p>
        </p:txBody>
      </p:sp>
      <p:pic>
        <p:nvPicPr>
          <p:cNvPr id="12" name="Picture 11" descr="Decorative&#10;&#10;Image of a computer file fol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3351" y="1315721"/>
            <a:ext cx="2607851" cy="2607851"/>
          </a:xfrm>
          <a:prstGeom prst="rect">
            <a:avLst/>
          </a:prstGeom>
          <a:ln w="41275">
            <a:solidFill>
              <a:schemeClr val="tx1"/>
            </a:solidFill>
          </a:ln>
          <a:effectLst>
            <a:outerShdw blurRad="50800" dist="50800" dir="5400000" algn="ctr" rotWithShape="0">
              <a:schemeClr val="bg1">
                <a:lumMod val="65000"/>
              </a:schemeClr>
            </a:outerShdw>
            <a:softEdge rad="12700"/>
          </a:effectLst>
        </p:spPr>
      </p:pic>
      <p:sp>
        <p:nvSpPr>
          <p:cNvPr id="10" name="Slide Number Placeholder 2">
            <a:extLst>
              <a:ext uri="{FF2B5EF4-FFF2-40B4-BE49-F238E27FC236}">
                <a16:creationId xmlns:a16="http://schemas.microsoft.com/office/drawing/2014/main" id="{ECDB6F80-8C42-4634-90E8-84162BE147A2}"/>
              </a:ext>
            </a:extLst>
          </p:cNvPr>
          <p:cNvSpPr>
            <a:spLocks noGrp="1"/>
          </p:cNvSpPr>
          <p:nvPr>
            <p:ph type="sldNum" sz="quarter" idx="12"/>
          </p:nvPr>
        </p:nvSpPr>
        <p:spPr>
          <a:xfrm>
            <a:off x="8568655" y="6484127"/>
            <a:ext cx="346745" cy="231266"/>
          </a:xfrm>
        </p:spPr>
        <p:txBody>
          <a:bodyPr/>
          <a:lstStyle/>
          <a:p>
            <a:fld id="{0D558541-60C9-42A2-8392-FF12533A6B7A}" type="slidenum">
              <a:rPr lang="en-US" smtClean="0"/>
              <a:pPr/>
              <a:t>16</a:t>
            </a:fld>
            <a:endParaRPr lang="en-US" dirty="0"/>
          </a:p>
        </p:txBody>
      </p:sp>
    </p:spTree>
    <p:extLst>
      <p:ext uri="{BB962C8B-B14F-4D97-AF65-F5344CB8AC3E}">
        <p14:creationId xmlns:p14="http://schemas.microsoft.com/office/powerpoint/2010/main" val="4074080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579" y="359730"/>
            <a:ext cx="8077201" cy="548640"/>
          </a:xfrm>
        </p:spPr>
        <p:txBody>
          <a:bodyPr/>
          <a:lstStyle/>
          <a:p>
            <a:r>
              <a:rPr lang="en-US" dirty="0"/>
              <a:t>File Format Best Practices</a:t>
            </a:r>
          </a:p>
        </p:txBody>
      </p:sp>
      <p:sp>
        <p:nvSpPr>
          <p:cNvPr id="3" name="Text Placeholder 2"/>
          <p:cNvSpPr>
            <a:spLocks noGrp="1"/>
          </p:cNvSpPr>
          <p:nvPr>
            <p:ph type="body" idx="1"/>
          </p:nvPr>
        </p:nvSpPr>
        <p:spPr>
          <a:xfrm>
            <a:off x="5486400" y="1981200"/>
            <a:ext cx="3581400" cy="3581400"/>
          </a:xfrm>
        </p:spPr>
        <p:txBody>
          <a:bodyPr/>
          <a:lstStyle/>
          <a:p>
            <a:r>
              <a:rPr lang="en-US" sz="2000" b="1" dirty="0">
                <a:solidFill>
                  <a:schemeClr val="tx1"/>
                </a:solidFill>
              </a:rPr>
              <a:t>File formats</a:t>
            </a:r>
          </a:p>
          <a:p>
            <a:pPr marL="174625" indent="-174625">
              <a:buFont typeface="Arial" pitchFamily="34" charset="0"/>
              <a:buChar char="•"/>
            </a:pPr>
            <a:r>
              <a:rPr lang="en-US" dirty="0">
                <a:solidFill>
                  <a:schemeClr val="tx1"/>
                </a:solidFill>
              </a:rPr>
              <a:t>Choose file formats that ensure long-term access </a:t>
            </a:r>
          </a:p>
          <a:p>
            <a:pPr marL="174625" indent="-174625">
              <a:buFont typeface="Arial" pitchFamily="34" charset="0"/>
              <a:buChar char="•"/>
            </a:pPr>
            <a:r>
              <a:rPr lang="en-US" dirty="0">
                <a:solidFill>
                  <a:schemeClr val="tx1"/>
                </a:solidFill>
              </a:rPr>
              <a:t>Open-source formats are preferred to proprietary. They are likely to last longer due to wider buy-in, and their documentation tends to be published and publicly available</a:t>
            </a:r>
          </a:p>
          <a:p>
            <a:pPr marL="174625" indent="-174625">
              <a:buFont typeface="Arial" pitchFamily="34" charset="0"/>
              <a:buChar char="•"/>
            </a:pPr>
            <a:r>
              <a:rPr lang="en-US" dirty="0">
                <a:solidFill>
                  <a:schemeClr val="tx1"/>
                </a:solidFill>
              </a:rPr>
              <a:t>Choose loss-less over </a:t>
            </a:r>
            <a:r>
              <a:rPr lang="en-US" dirty="0" err="1">
                <a:solidFill>
                  <a:schemeClr val="tx1"/>
                </a:solidFill>
              </a:rPr>
              <a:t>lossy</a:t>
            </a:r>
            <a:r>
              <a:rPr lang="en-US" dirty="0">
                <a:solidFill>
                  <a:schemeClr val="tx1"/>
                </a:solidFill>
              </a:rPr>
              <a:t> files (no bit loss due to compression): e.g., choose TIFF over JPG</a:t>
            </a:r>
          </a:p>
          <a:p>
            <a:endParaRPr lang="en-US" dirty="0">
              <a:solidFill>
                <a:schemeClr val="tx1"/>
              </a:solidFill>
            </a:endParaRPr>
          </a:p>
        </p:txBody>
      </p:sp>
      <p:pic>
        <p:nvPicPr>
          <p:cNvPr id="6" name="Content Placeholder 5" descr="Image of icons representing popular file types" title="Decorative"/>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76202" y="1600202"/>
            <a:ext cx="5178425" cy="5178425"/>
          </a:xfrm>
        </p:spPr>
      </p:pic>
      <p:sp>
        <p:nvSpPr>
          <p:cNvPr id="7" name="TextBox 6"/>
          <p:cNvSpPr txBox="1"/>
          <p:nvPr/>
        </p:nvSpPr>
        <p:spPr>
          <a:xfrm>
            <a:off x="5791200" y="6397625"/>
            <a:ext cx="2895600" cy="381000"/>
          </a:xfrm>
          <a:prstGeom prst="rect">
            <a:avLst/>
          </a:prstGeom>
          <a:noFill/>
        </p:spPr>
        <p:txBody>
          <a:bodyPr wrap="square" lIns="0" tIns="0" rIns="0" bIns="0" rtlCol="0">
            <a:noAutofit/>
          </a:bodyPr>
          <a:lstStyle/>
          <a:p>
            <a:pPr>
              <a:lnSpc>
                <a:spcPct val="90000"/>
              </a:lnSpc>
              <a:spcBef>
                <a:spcPts val="600"/>
              </a:spcBef>
            </a:pPr>
            <a:r>
              <a:rPr lang="en-US" sz="1600" spc="-50" dirty="0"/>
              <a:t>Image: http://www.freepik.com</a:t>
            </a:r>
          </a:p>
        </p:txBody>
      </p:sp>
      <p:sp>
        <p:nvSpPr>
          <p:cNvPr id="9" name="Slide Number Placeholder 2">
            <a:extLst>
              <a:ext uri="{FF2B5EF4-FFF2-40B4-BE49-F238E27FC236}">
                <a16:creationId xmlns:a16="http://schemas.microsoft.com/office/drawing/2014/main" id="{D95A66B8-CAED-419A-8088-2D9D4D67BBD2}"/>
              </a:ext>
            </a:extLst>
          </p:cNvPr>
          <p:cNvSpPr>
            <a:spLocks noGrp="1"/>
          </p:cNvSpPr>
          <p:nvPr>
            <p:ph type="sldNum" sz="quarter" idx="12"/>
          </p:nvPr>
        </p:nvSpPr>
        <p:spPr>
          <a:xfrm>
            <a:off x="8568655" y="6484127"/>
            <a:ext cx="346745" cy="231266"/>
          </a:xfrm>
        </p:spPr>
        <p:txBody>
          <a:bodyPr/>
          <a:lstStyle/>
          <a:p>
            <a:fld id="{0D558541-60C9-42A2-8392-FF12533A6B7A}" type="slidenum">
              <a:rPr lang="en-US" smtClean="0"/>
              <a:pPr/>
              <a:t>17</a:t>
            </a:fld>
            <a:endParaRPr lang="en-US" dirty="0"/>
          </a:p>
        </p:txBody>
      </p:sp>
    </p:spTree>
    <p:extLst>
      <p:ext uri="{BB962C8B-B14F-4D97-AF65-F5344CB8AC3E}">
        <p14:creationId xmlns:p14="http://schemas.microsoft.com/office/powerpoint/2010/main" val="2138843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228600"/>
            <a:ext cx="8001001" cy="701040"/>
          </a:xfrm>
        </p:spPr>
        <p:txBody>
          <a:bodyPr/>
          <a:lstStyle/>
          <a:p>
            <a:r>
              <a:rPr lang="en-US" dirty="0"/>
              <a:t>Metadata</a:t>
            </a:r>
          </a:p>
        </p:txBody>
      </p:sp>
      <p:sp>
        <p:nvSpPr>
          <p:cNvPr id="3" name="Text Placeholder 2"/>
          <p:cNvSpPr>
            <a:spLocks noGrp="1"/>
          </p:cNvSpPr>
          <p:nvPr>
            <p:ph type="body" idx="1"/>
          </p:nvPr>
        </p:nvSpPr>
        <p:spPr>
          <a:xfrm>
            <a:off x="838200" y="1600200"/>
            <a:ext cx="7866368" cy="2971800"/>
          </a:xfrm>
        </p:spPr>
        <p:txBody>
          <a:bodyPr/>
          <a:lstStyle/>
          <a:p>
            <a:r>
              <a:rPr lang="en-US" sz="1800" b="1" dirty="0">
                <a:solidFill>
                  <a:schemeClr val="tx1"/>
                </a:solidFill>
              </a:rPr>
              <a:t>What is metadata?</a:t>
            </a:r>
          </a:p>
          <a:p>
            <a:r>
              <a:rPr lang="en-US" sz="1800" dirty="0">
                <a:solidFill>
                  <a:schemeClr val="tx1"/>
                </a:solidFill>
              </a:rPr>
              <a:t>Metadata is documentation that describes data.</a:t>
            </a:r>
          </a:p>
          <a:p>
            <a:r>
              <a:rPr lang="en-US" sz="1800" dirty="0">
                <a:solidFill>
                  <a:schemeClr val="tx1"/>
                </a:solidFill>
              </a:rPr>
              <a:t>Properly describing and documenting data allows users (yourself included) to understand and track important details of the work. Having metadata about the data also facilitates search and retrieval of the data when deposited in a data repository.</a:t>
            </a:r>
          </a:p>
          <a:p>
            <a:r>
              <a:rPr lang="en-US" sz="1400" i="1" dirty="0">
                <a:solidFill>
                  <a:schemeClr val="tx1"/>
                </a:solidFill>
              </a:rPr>
              <a:t>Research Data Management Services Group, Cornell University, </a:t>
            </a:r>
            <a:r>
              <a:rPr lang="en-US" sz="1400" i="1" dirty="0">
                <a:solidFill>
                  <a:schemeClr val="tx1"/>
                </a:solidFill>
                <a:hlinkClick r:id="rId3"/>
              </a:rPr>
              <a:t>https://data.research.cornell.edu/content/writing-metadata</a:t>
            </a:r>
            <a:r>
              <a:rPr lang="en-US" sz="1400" i="1" dirty="0">
                <a:solidFill>
                  <a:schemeClr val="tx1"/>
                </a:solidFill>
              </a:rPr>
              <a:t>.</a:t>
            </a:r>
          </a:p>
          <a:p>
            <a:endParaRPr lang="en-US" sz="1800" b="1" dirty="0">
              <a:solidFill>
                <a:schemeClr val="tx1"/>
              </a:solidFill>
            </a:endParaRPr>
          </a:p>
          <a:p>
            <a:r>
              <a:rPr lang="en-US" sz="1800" dirty="0">
                <a:solidFill>
                  <a:schemeClr val="tx1"/>
                </a:solidFill>
              </a:rPr>
              <a:t>Metadata is a more formalized outline and definition of the data descriptors that the research team uses on a day-to-day basis.</a:t>
            </a:r>
          </a:p>
        </p:txBody>
      </p:sp>
      <p:sp>
        <p:nvSpPr>
          <p:cNvPr id="5" name="Slide Number Placeholder 2">
            <a:extLst>
              <a:ext uri="{FF2B5EF4-FFF2-40B4-BE49-F238E27FC236}">
                <a16:creationId xmlns:a16="http://schemas.microsoft.com/office/drawing/2014/main" id="{826D1CB6-A554-4AD1-B1D3-44EE1E3EED60}"/>
              </a:ext>
            </a:extLst>
          </p:cNvPr>
          <p:cNvSpPr>
            <a:spLocks noGrp="1"/>
          </p:cNvSpPr>
          <p:nvPr>
            <p:ph type="sldNum" sz="quarter" idx="12"/>
          </p:nvPr>
        </p:nvSpPr>
        <p:spPr>
          <a:xfrm>
            <a:off x="8568655" y="6484127"/>
            <a:ext cx="346745" cy="231266"/>
          </a:xfrm>
        </p:spPr>
        <p:txBody>
          <a:bodyPr/>
          <a:lstStyle/>
          <a:p>
            <a:fld id="{0D558541-60C9-42A2-8392-FF12533A6B7A}" type="slidenum">
              <a:rPr lang="en-US" smtClean="0"/>
              <a:pPr/>
              <a:t>18</a:t>
            </a:fld>
            <a:endParaRPr lang="en-US" dirty="0"/>
          </a:p>
        </p:txBody>
      </p:sp>
    </p:spTree>
    <p:extLst>
      <p:ext uri="{BB962C8B-B14F-4D97-AF65-F5344CB8AC3E}">
        <p14:creationId xmlns:p14="http://schemas.microsoft.com/office/powerpoint/2010/main" val="1270175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210461"/>
            <a:ext cx="8001001" cy="632460"/>
          </a:xfrm>
        </p:spPr>
        <p:txBody>
          <a:bodyPr/>
          <a:lstStyle/>
          <a:p>
            <a:r>
              <a:rPr lang="en-US" dirty="0"/>
              <a:t>Metadata</a:t>
            </a:r>
          </a:p>
        </p:txBody>
      </p:sp>
      <p:pic>
        <p:nvPicPr>
          <p:cNvPr id="10" name="Content Placeholder 9" descr="Untidy spreadsheet&#10;&#10;Image showing a spreadsheet with the following tidy data errors: &#10;1. multiple tables stored in one worksheet&#10;2. calculations stored next to raw data&#10;3. inconsistency in column naming&#10;4. Highlighting / conditional formatting&#10;5. Null value is undefined"/>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102931" y="1066800"/>
            <a:ext cx="8904270" cy="4953000"/>
          </a:xfrm>
        </p:spPr>
      </p:pic>
      <p:sp>
        <p:nvSpPr>
          <p:cNvPr id="11" name="TextBox 10"/>
          <p:cNvSpPr txBox="1"/>
          <p:nvPr/>
        </p:nvSpPr>
        <p:spPr>
          <a:xfrm>
            <a:off x="2971800" y="6327499"/>
            <a:ext cx="3841787" cy="320040"/>
          </a:xfrm>
          <a:prstGeom prst="rect">
            <a:avLst/>
          </a:prstGeom>
          <a:noFill/>
        </p:spPr>
        <p:txBody>
          <a:bodyPr wrap="square" lIns="0" tIns="0" rIns="0" bIns="0" rtlCol="0">
            <a:noAutofit/>
          </a:bodyPr>
          <a:lstStyle/>
          <a:p>
            <a:pPr>
              <a:lnSpc>
                <a:spcPct val="90000"/>
              </a:lnSpc>
              <a:spcBef>
                <a:spcPts val="600"/>
              </a:spcBef>
            </a:pPr>
            <a:r>
              <a:rPr lang="en-US" sz="1100" spc="-50" dirty="0"/>
              <a:t>Image: </a:t>
            </a:r>
            <a:r>
              <a:rPr lang="en-US" sz="1100" spc="-50" dirty="0">
                <a:hlinkClick r:id="rId4"/>
              </a:rPr>
              <a:t>Tidy Data for Librarians: Formatting Problems</a:t>
            </a:r>
            <a:r>
              <a:rPr lang="en-US" sz="1100" spc="-50" dirty="0"/>
              <a:t>. Library Carpentry</a:t>
            </a:r>
          </a:p>
        </p:txBody>
      </p:sp>
      <p:sp>
        <p:nvSpPr>
          <p:cNvPr id="6" name="Slide Number Placeholder 2">
            <a:extLst>
              <a:ext uri="{FF2B5EF4-FFF2-40B4-BE49-F238E27FC236}">
                <a16:creationId xmlns:a16="http://schemas.microsoft.com/office/drawing/2014/main" id="{DD273EB2-2799-4453-9176-D232C8B8D9CF}"/>
              </a:ext>
            </a:extLst>
          </p:cNvPr>
          <p:cNvSpPr>
            <a:spLocks noGrp="1"/>
          </p:cNvSpPr>
          <p:nvPr>
            <p:ph type="sldNum" sz="quarter" idx="12"/>
          </p:nvPr>
        </p:nvSpPr>
        <p:spPr>
          <a:xfrm>
            <a:off x="8568655" y="6484127"/>
            <a:ext cx="346745" cy="231266"/>
          </a:xfrm>
        </p:spPr>
        <p:txBody>
          <a:bodyPr/>
          <a:lstStyle/>
          <a:p>
            <a:fld id="{0D558541-60C9-42A2-8392-FF12533A6B7A}" type="slidenum">
              <a:rPr lang="en-US" smtClean="0"/>
              <a:pPr/>
              <a:t>19</a:t>
            </a:fld>
            <a:endParaRPr lang="en-US" dirty="0"/>
          </a:p>
        </p:txBody>
      </p:sp>
    </p:spTree>
    <p:extLst>
      <p:ext uri="{BB962C8B-B14F-4D97-AF65-F5344CB8AC3E}">
        <p14:creationId xmlns:p14="http://schemas.microsoft.com/office/powerpoint/2010/main" val="1128012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1" y="137160"/>
            <a:ext cx="7713969" cy="762000"/>
          </a:xfrm>
        </p:spPr>
        <p:txBody>
          <a:bodyPr/>
          <a:lstStyle/>
          <a:p>
            <a:r>
              <a:rPr lang="en-US" dirty="0"/>
              <a:t>Topics we will cover:</a:t>
            </a:r>
          </a:p>
        </p:txBody>
      </p:sp>
      <p:sp>
        <p:nvSpPr>
          <p:cNvPr id="6" name="Content Placeholder 5"/>
          <p:cNvSpPr>
            <a:spLocks noGrp="1"/>
          </p:cNvSpPr>
          <p:nvPr>
            <p:ph idx="1"/>
          </p:nvPr>
        </p:nvSpPr>
        <p:spPr>
          <a:xfrm>
            <a:off x="381002" y="1524000"/>
            <a:ext cx="8271543" cy="4572000"/>
          </a:xfrm>
        </p:spPr>
        <p:txBody>
          <a:bodyPr/>
          <a:lstStyle/>
          <a:p>
            <a:r>
              <a:rPr lang="en-US" sz="2000" dirty="0"/>
              <a:t>What are best practices for research data management?</a:t>
            </a:r>
          </a:p>
          <a:p>
            <a:endParaRPr lang="en-US" sz="2000" dirty="0"/>
          </a:p>
          <a:p>
            <a:r>
              <a:rPr lang="en-US" sz="2000" dirty="0"/>
              <a:t>What are the benefits of data sharing?</a:t>
            </a:r>
          </a:p>
          <a:p>
            <a:endParaRPr lang="en-US" sz="2000" dirty="0"/>
          </a:p>
          <a:p>
            <a:r>
              <a:rPr lang="en-US" sz="2000" dirty="0"/>
              <a:t>Where should I consider data sharing?</a:t>
            </a:r>
          </a:p>
          <a:p>
            <a:endParaRPr lang="en-US" sz="2000" dirty="0"/>
          </a:p>
          <a:p>
            <a:r>
              <a:rPr lang="en-US" sz="2000" dirty="0"/>
              <a:t>What resources are available through Northwestern to help me with data management and data sharing?</a:t>
            </a:r>
            <a:br>
              <a:rPr lang="en-US" sz="2000" dirty="0"/>
            </a:br>
            <a:endParaRPr lang="en-US" dirty="0"/>
          </a:p>
        </p:txBody>
      </p:sp>
      <p:sp>
        <p:nvSpPr>
          <p:cNvPr id="3" name="Slide Number Placeholder 2"/>
          <p:cNvSpPr>
            <a:spLocks noGrp="1"/>
          </p:cNvSpPr>
          <p:nvPr>
            <p:ph type="sldNum" sz="quarter" idx="12"/>
          </p:nvPr>
        </p:nvSpPr>
        <p:spPr/>
        <p:txBody>
          <a:bodyPr/>
          <a:lstStyle/>
          <a:p>
            <a:fld id="{0D558541-60C9-42A2-8392-FF12533A6B7A}" type="slidenum">
              <a:rPr lang="en-US" smtClean="0"/>
              <a:pPr/>
              <a:t>2</a:t>
            </a:fld>
            <a:endParaRPr lang="en-US"/>
          </a:p>
        </p:txBody>
      </p:sp>
    </p:spTree>
    <p:extLst>
      <p:ext uri="{BB962C8B-B14F-4D97-AF65-F5344CB8AC3E}">
        <p14:creationId xmlns:p14="http://schemas.microsoft.com/office/powerpoint/2010/main" val="6139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483" y="239555"/>
            <a:ext cx="7924801" cy="624840"/>
          </a:xfrm>
        </p:spPr>
        <p:txBody>
          <a:bodyPr/>
          <a:lstStyle/>
          <a:p>
            <a:r>
              <a:rPr lang="en-US" dirty="0"/>
              <a:t>Metadata</a:t>
            </a:r>
          </a:p>
        </p:txBody>
      </p:sp>
      <p:sp>
        <p:nvSpPr>
          <p:cNvPr id="4" name="Content Placeholder 3"/>
          <p:cNvSpPr>
            <a:spLocks noGrp="1"/>
          </p:cNvSpPr>
          <p:nvPr>
            <p:ph sz="half" idx="2"/>
          </p:nvPr>
        </p:nvSpPr>
        <p:spPr>
          <a:xfrm>
            <a:off x="609600" y="990600"/>
            <a:ext cx="7772400" cy="2286000"/>
          </a:xfrm>
        </p:spPr>
        <p:txBody>
          <a:bodyPr/>
          <a:lstStyle/>
          <a:p>
            <a:pPr marL="0" indent="0">
              <a:buNone/>
            </a:pPr>
            <a:r>
              <a:rPr lang="en-US" sz="1600" b="1" dirty="0"/>
              <a:t>Best practices for metadata in the data management stage</a:t>
            </a:r>
          </a:p>
          <a:p>
            <a:r>
              <a:rPr lang="en-US" sz="1500" dirty="0"/>
              <a:t>Best practice for spreadsheets: columns are the variables, rows are the instances of observation</a:t>
            </a:r>
          </a:p>
          <a:p>
            <a:r>
              <a:rPr lang="en-US" sz="1500" dirty="0"/>
              <a:t>Name column headers in spreadsheets in a consistent, documented way</a:t>
            </a:r>
          </a:p>
          <a:p>
            <a:r>
              <a:rPr lang="en-US" sz="1500" dirty="0"/>
              <a:t>Don’t store multiple tables in one worksheet</a:t>
            </a:r>
          </a:p>
          <a:p>
            <a:r>
              <a:rPr lang="en-US" sz="1500" dirty="0"/>
              <a:t>Don’t store graphs or visualizations directly in a spreadsheet – they are easily corrupted</a:t>
            </a:r>
          </a:p>
          <a:p>
            <a:r>
              <a:rPr lang="en-US" sz="1500" dirty="0"/>
              <a:t>Don’t use a column or cell earmarked for one purpose for a different purpose</a:t>
            </a:r>
          </a:p>
          <a:p>
            <a:r>
              <a:rPr lang="en-US" sz="1500" dirty="0"/>
              <a:t>Don’t use formatting (highlights, etc.) as the only method to convey information</a:t>
            </a:r>
          </a:p>
          <a:p>
            <a:r>
              <a:rPr lang="en-US" sz="1500" dirty="0"/>
              <a:t>Define the null value (numerical, like 0 or 999, works best in spreadsheets)</a:t>
            </a:r>
          </a:p>
          <a:p>
            <a:r>
              <a:rPr lang="en-US" sz="1500" dirty="0"/>
              <a:t>Create a data dictionary</a:t>
            </a:r>
          </a:p>
          <a:p>
            <a:pPr marL="0" indent="0">
              <a:buNone/>
            </a:pPr>
            <a:endParaRPr lang="en-US" sz="1600" dirty="0"/>
          </a:p>
        </p:txBody>
      </p:sp>
      <p:pic>
        <p:nvPicPr>
          <p:cNvPr id="7" name="Picture 6" descr="Tidy spreadsheet example&#10;&#10;Tidier spreadsheet example showing:&#10;1. columns named according to a naming convention&#10;2. All cells filled, N/A used for the null value when no value has been provided&#10;3. Granular separation of values - cells have not been used to hold two types of values at onc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33600" y="3834767"/>
            <a:ext cx="6934200" cy="2745249"/>
          </a:xfrm>
          <a:prstGeom prst="rect">
            <a:avLst/>
          </a:prstGeom>
        </p:spPr>
      </p:pic>
      <p:sp>
        <p:nvSpPr>
          <p:cNvPr id="9" name="TextBox 8"/>
          <p:cNvSpPr txBox="1"/>
          <p:nvPr/>
        </p:nvSpPr>
        <p:spPr>
          <a:xfrm>
            <a:off x="228602" y="4648200"/>
            <a:ext cx="1828799" cy="904790"/>
          </a:xfrm>
          <a:prstGeom prst="rect">
            <a:avLst/>
          </a:prstGeom>
          <a:noFill/>
        </p:spPr>
        <p:txBody>
          <a:bodyPr wrap="square" lIns="0" tIns="0" rIns="0" bIns="0" rtlCol="0">
            <a:noAutofit/>
          </a:bodyPr>
          <a:lstStyle/>
          <a:p>
            <a:pPr>
              <a:lnSpc>
                <a:spcPct val="90000"/>
              </a:lnSpc>
              <a:spcBef>
                <a:spcPts val="600"/>
              </a:spcBef>
            </a:pPr>
            <a:r>
              <a:rPr lang="en-US" sz="1200" spc="-50" dirty="0"/>
              <a:t>A much tidier data table. From Data Science with R by Garrett </a:t>
            </a:r>
            <a:r>
              <a:rPr lang="en-US" sz="1200" spc="-50" dirty="0" err="1"/>
              <a:t>Grolemund</a:t>
            </a:r>
            <a:r>
              <a:rPr lang="en-US" sz="1200" spc="-50" dirty="0"/>
              <a:t>: Data Tidying. </a:t>
            </a:r>
            <a:r>
              <a:rPr lang="en-US" sz="1200" spc="-50" dirty="0">
                <a:hlinkClick r:id="rId4"/>
              </a:rPr>
              <a:t>http://garrettgman.github.io/tidying/</a:t>
            </a:r>
            <a:r>
              <a:rPr lang="en-US" sz="1200" spc="-50" dirty="0"/>
              <a:t>.</a:t>
            </a:r>
          </a:p>
        </p:txBody>
      </p:sp>
      <p:sp>
        <p:nvSpPr>
          <p:cNvPr id="10" name="Slide Number Placeholder 2">
            <a:extLst>
              <a:ext uri="{FF2B5EF4-FFF2-40B4-BE49-F238E27FC236}">
                <a16:creationId xmlns:a16="http://schemas.microsoft.com/office/drawing/2014/main" id="{B84BD6B8-3184-4AAF-9C98-8B1ECA2775D3}"/>
              </a:ext>
            </a:extLst>
          </p:cNvPr>
          <p:cNvSpPr>
            <a:spLocks noGrp="1"/>
          </p:cNvSpPr>
          <p:nvPr>
            <p:ph type="sldNum" sz="quarter" idx="12"/>
          </p:nvPr>
        </p:nvSpPr>
        <p:spPr>
          <a:xfrm>
            <a:off x="8568655" y="6550534"/>
            <a:ext cx="346745" cy="231266"/>
          </a:xfrm>
        </p:spPr>
        <p:txBody>
          <a:bodyPr/>
          <a:lstStyle/>
          <a:p>
            <a:fld id="{0D558541-60C9-42A2-8392-FF12533A6B7A}" type="slidenum">
              <a:rPr lang="en-US" smtClean="0"/>
              <a:pPr/>
              <a:t>20</a:t>
            </a:fld>
            <a:endParaRPr lang="en-US" dirty="0"/>
          </a:p>
        </p:txBody>
      </p:sp>
    </p:spTree>
    <p:extLst>
      <p:ext uri="{BB962C8B-B14F-4D97-AF65-F5344CB8AC3E}">
        <p14:creationId xmlns:p14="http://schemas.microsoft.com/office/powerpoint/2010/main" val="832134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7897"/>
            <a:ext cx="8001001" cy="624840"/>
          </a:xfrm>
        </p:spPr>
        <p:txBody>
          <a:bodyPr/>
          <a:lstStyle/>
          <a:p>
            <a:r>
              <a:rPr lang="en-US" dirty="0"/>
              <a:t>Metadata for preservation and access</a:t>
            </a:r>
          </a:p>
        </p:txBody>
      </p:sp>
      <p:pic>
        <p:nvPicPr>
          <p:cNvPr id="6" name="Picture 5" descr="Institutional repository example&#10;&#10;Screen Clipping of the homepage of Feinberg School of Medicine's institutional repository, DigitalHub"/>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8602" y="1219200"/>
            <a:ext cx="6711741" cy="5491200"/>
          </a:xfrm>
          <a:prstGeom prst="rect">
            <a:avLst/>
          </a:prstGeom>
        </p:spPr>
      </p:pic>
      <p:sp>
        <p:nvSpPr>
          <p:cNvPr id="5" name="TextBox 4"/>
          <p:cNvSpPr txBox="1"/>
          <p:nvPr/>
        </p:nvSpPr>
        <p:spPr>
          <a:xfrm>
            <a:off x="7162800" y="5791200"/>
            <a:ext cx="1981200" cy="762000"/>
          </a:xfrm>
          <a:prstGeom prst="rect">
            <a:avLst/>
          </a:prstGeom>
          <a:noFill/>
        </p:spPr>
        <p:txBody>
          <a:bodyPr wrap="square" lIns="0" tIns="0" rIns="0" bIns="0" rtlCol="0">
            <a:noAutofit/>
          </a:bodyPr>
          <a:lstStyle/>
          <a:p>
            <a:pPr>
              <a:lnSpc>
                <a:spcPct val="90000"/>
              </a:lnSpc>
              <a:spcBef>
                <a:spcPts val="600"/>
              </a:spcBef>
            </a:pPr>
            <a:r>
              <a:rPr lang="en-US" sz="1400" spc="-50" dirty="0"/>
              <a:t>Image: </a:t>
            </a:r>
            <a:r>
              <a:rPr lang="en-US" sz="1400" spc="-50" dirty="0">
                <a:hlinkClick r:id="rId4"/>
              </a:rPr>
              <a:t>digitalhub.northwestern.edu</a:t>
            </a:r>
            <a:r>
              <a:rPr lang="en-US" sz="1400" spc="-50" dirty="0"/>
              <a:t> </a:t>
            </a:r>
          </a:p>
        </p:txBody>
      </p:sp>
      <p:sp>
        <p:nvSpPr>
          <p:cNvPr id="7" name="Slide Number Placeholder 2">
            <a:extLst>
              <a:ext uri="{FF2B5EF4-FFF2-40B4-BE49-F238E27FC236}">
                <a16:creationId xmlns:a16="http://schemas.microsoft.com/office/drawing/2014/main" id="{DE513C30-9C8F-4264-9AA2-9D173363BB8A}"/>
              </a:ext>
            </a:extLst>
          </p:cNvPr>
          <p:cNvSpPr>
            <a:spLocks noGrp="1"/>
          </p:cNvSpPr>
          <p:nvPr>
            <p:ph type="sldNum" sz="quarter" idx="12"/>
          </p:nvPr>
        </p:nvSpPr>
        <p:spPr>
          <a:xfrm>
            <a:off x="8568655" y="6484127"/>
            <a:ext cx="346745" cy="231266"/>
          </a:xfrm>
        </p:spPr>
        <p:txBody>
          <a:bodyPr/>
          <a:lstStyle/>
          <a:p>
            <a:fld id="{0D558541-60C9-42A2-8392-FF12533A6B7A}" type="slidenum">
              <a:rPr lang="en-US" smtClean="0"/>
              <a:pPr/>
              <a:t>21</a:t>
            </a:fld>
            <a:endParaRPr lang="en-US" dirty="0"/>
          </a:p>
        </p:txBody>
      </p:sp>
    </p:spTree>
    <p:extLst>
      <p:ext uri="{BB962C8B-B14F-4D97-AF65-F5344CB8AC3E}">
        <p14:creationId xmlns:p14="http://schemas.microsoft.com/office/powerpoint/2010/main" val="3339988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999" y="245401"/>
            <a:ext cx="8001001" cy="624840"/>
          </a:xfrm>
        </p:spPr>
        <p:txBody>
          <a:bodyPr/>
          <a:lstStyle/>
          <a:p>
            <a:r>
              <a:rPr lang="en-US" dirty="0"/>
              <a:t>Metadata for preservation and access</a:t>
            </a:r>
          </a:p>
        </p:txBody>
      </p:sp>
      <p:pic>
        <p:nvPicPr>
          <p:cNvPr id="6" name="Content Placeholder 5" descr="Folders vs Metadata&#10;&#10;Comic illustrating storage of knowledge (files) in physical folders, which can store information according to only one category at a time, vs tagging knowledge (or, files) with metadata, which allows for tagging a digital object with as many subject terms as apply to it." title="Folders vs Metadata"/>
          <p:cNvPicPr>
            <a:picLocks noGrp="1" noChangeAspect="1"/>
          </p:cNvPicPr>
          <p:nvPr>
            <p:ph sz="quarter" idx="13"/>
          </p:nvPr>
        </p:nvPicPr>
        <p:blipFill>
          <a:blip r:embed="rId3">
            <a:extLst>
              <a:ext uri="{28A0092B-C50C-407E-A947-70E740481C1C}">
                <a14:useLocalDpi xmlns:a14="http://schemas.microsoft.com/office/drawing/2010/main"/>
              </a:ext>
            </a:extLst>
          </a:blip>
          <a:stretch>
            <a:fillRect/>
          </a:stretch>
        </p:blipFill>
        <p:spPr>
          <a:xfrm>
            <a:off x="529917" y="1152181"/>
            <a:ext cx="6480485" cy="5528664"/>
          </a:xfrm>
        </p:spPr>
      </p:pic>
      <p:sp>
        <p:nvSpPr>
          <p:cNvPr id="7" name="Text Placeholder 6"/>
          <p:cNvSpPr>
            <a:spLocks noGrp="1"/>
          </p:cNvSpPr>
          <p:nvPr>
            <p:ph type="body" sz="quarter" idx="3"/>
          </p:nvPr>
        </p:nvSpPr>
        <p:spPr>
          <a:xfrm>
            <a:off x="7010400" y="5648315"/>
            <a:ext cx="1981200" cy="651864"/>
          </a:xfrm>
        </p:spPr>
        <p:txBody>
          <a:bodyPr/>
          <a:lstStyle/>
          <a:p>
            <a:r>
              <a:rPr lang="en-US" sz="1200" dirty="0">
                <a:hlinkClick r:id="rId4"/>
              </a:rPr>
              <a:t>https://www.flickr.com/photos/john-norris/5865469840/</a:t>
            </a:r>
            <a:r>
              <a:rPr lang="en-US" sz="1200" dirty="0"/>
              <a:t> </a:t>
            </a:r>
            <a:r>
              <a:rPr lang="en-US" sz="1200" dirty="0">
                <a:solidFill>
                  <a:schemeClr val="tx1"/>
                </a:solidFill>
              </a:rPr>
              <a:t>(CC BY-SA 2.0)</a:t>
            </a:r>
          </a:p>
        </p:txBody>
      </p:sp>
      <p:sp>
        <p:nvSpPr>
          <p:cNvPr id="9" name="Slide Number Placeholder 2">
            <a:extLst>
              <a:ext uri="{FF2B5EF4-FFF2-40B4-BE49-F238E27FC236}">
                <a16:creationId xmlns:a16="http://schemas.microsoft.com/office/drawing/2014/main" id="{BA0B9633-9362-4C8A-BE0F-5FB624669304}"/>
              </a:ext>
            </a:extLst>
          </p:cNvPr>
          <p:cNvSpPr>
            <a:spLocks noGrp="1"/>
          </p:cNvSpPr>
          <p:nvPr>
            <p:ph type="sldNum" sz="quarter" idx="12"/>
          </p:nvPr>
        </p:nvSpPr>
        <p:spPr>
          <a:xfrm>
            <a:off x="8568655" y="6484127"/>
            <a:ext cx="346745" cy="231266"/>
          </a:xfrm>
        </p:spPr>
        <p:txBody>
          <a:bodyPr/>
          <a:lstStyle/>
          <a:p>
            <a:fld id="{0D558541-60C9-42A2-8392-FF12533A6B7A}" type="slidenum">
              <a:rPr lang="en-US" smtClean="0"/>
              <a:pPr/>
              <a:t>22</a:t>
            </a:fld>
            <a:endParaRPr lang="en-US" dirty="0"/>
          </a:p>
        </p:txBody>
      </p:sp>
    </p:spTree>
    <p:extLst>
      <p:ext uri="{BB962C8B-B14F-4D97-AF65-F5344CB8AC3E}">
        <p14:creationId xmlns:p14="http://schemas.microsoft.com/office/powerpoint/2010/main" val="2789754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0DD5A-399C-5A44-B3FA-B573334BE1C7}"/>
              </a:ext>
            </a:extLst>
          </p:cNvPr>
          <p:cNvSpPr>
            <a:spLocks noGrp="1"/>
          </p:cNvSpPr>
          <p:nvPr>
            <p:ph type="title"/>
          </p:nvPr>
        </p:nvSpPr>
        <p:spPr/>
        <p:txBody>
          <a:bodyPr/>
          <a:lstStyle/>
          <a:p>
            <a:r>
              <a:rPr lang="en-US" dirty="0"/>
              <a:t>Open Researcher and Contributor </a:t>
            </a:r>
            <a:r>
              <a:rPr lang="en-US" dirty="0" err="1"/>
              <a:t>iD</a:t>
            </a:r>
            <a:r>
              <a:rPr lang="en-US" dirty="0"/>
              <a:t> (ORCiD)</a:t>
            </a:r>
          </a:p>
        </p:txBody>
      </p:sp>
      <p:sp>
        <p:nvSpPr>
          <p:cNvPr id="5" name="Text Placeholder 4">
            <a:extLst>
              <a:ext uri="{FF2B5EF4-FFF2-40B4-BE49-F238E27FC236}">
                <a16:creationId xmlns:a16="http://schemas.microsoft.com/office/drawing/2014/main" id="{AF9E0CD0-37E5-B840-A833-284FE38267DD}"/>
              </a:ext>
            </a:extLst>
          </p:cNvPr>
          <p:cNvSpPr>
            <a:spLocks noGrp="1"/>
          </p:cNvSpPr>
          <p:nvPr>
            <p:ph type="body" sz="quarter" idx="13"/>
          </p:nvPr>
        </p:nvSpPr>
        <p:spPr/>
        <p:txBody>
          <a:bodyPr/>
          <a:lstStyle/>
          <a:p>
            <a:r>
              <a:rPr lang="en-US" u="sng" dirty="0">
                <a:solidFill>
                  <a:srgbClr val="0000FF"/>
                </a:solidFill>
                <a:latin typeface="Calibri" panose="020F0502020204030204" pitchFamily="34" charset="0"/>
                <a:ea typeface="Times New Roman" panose="02020603050405020304" pitchFamily="18" charset="0"/>
                <a:hlinkClick r:id="rId3"/>
              </a:rPr>
              <a:t>orcid.it.northwestern.edu/</a:t>
            </a:r>
            <a:r>
              <a:rPr lang="en-US" dirty="0"/>
              <a:t> </a:t>
            </a:r>
          </a:p>
        </p:txBody>
      </p:sp>
      <p:pic>
        <p:nvPicPr>
          <p:cNvPr id="7" name="Content Placeholder 6" descr="Screenshot of ORCiD homepage">
            <a:extLst>
              <a:ext uri="{FF2B5EF4-FFF2-40B4-BE49-F238E27FC236}">
                <a16:creationId xmlns:a16="http://schemas.microsoft.com/office/drawing/2014/main" id="{1EF87CE7-6655-5047-8833-7738762C0896}"/>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530553" y="1371602"/>
            <a:ext cx="4332270" cy="4092575"/>
          </a:xfrm>
        </p:spPr>
      </p:pic>
      <p:pic>
        <p:nvPicPr>
          <p:cNvPr id="10" name="Picture 9">
            <a:extLst>
              <a:ext uri="{FF2B5EF4-FFF2-40B4-BE49-F238E27FC236}">
                <a16:creationId xmlns:a16="http://schemas.microsoft.com/office/drawing/2014/main" id="{2D662EB1-338B-8E43-9208-5C8A8183DF03}"/>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28114" y="1171929"/>
            <a:ext cx="812800" cy="812800"/>
          </a:xfrm>
          <a:prstGeom prst="rect">
            <a:avLst/>
          </a:prstGeom>
        </p:spPr>
      </p:pic>
      <p:pic>
        <p:nvPicPr>
          <p:cNvPr id="14" name="Picture 13" descr="ORCiD welcome page&#10;&#10;Screenshot of the welcome page for creating an ORCiD as part of a member organization" title="ORCiD welcome pages">
            <a:extLst>
              <a:ext uri="{FF2B5EF4-FFF2-40B4-BE49-F238E27FC236}">
                <a16:creationId xmlns:a16="http://schemas.microsoft.com/office/drawing/2014/main" id="{C2BE61B2-9EEF-7045-8479-B989F1D8BCF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64644" y="2346395"/>
            <a:ext cx="4787900" cy="3310593"/>
          </a:xfrm>
          <a:prstGeom prst="rect">
            <a:avLst/>
          </a:prstGeom>
        </p:spPr>
      </p:pic>
      <p:sp>
        <p:nvSpPr>
          <p:cNvPr id="12" name="Rectangle 11">
            <a:extLst>
              <a:ext uri="{FF2B5EF4-FFF2-40B4-BE49-F238E27FC236}">
                <a16:creationId xmlns:a16="http://schemas.microsoft.com/office/drawing/2014/main" id="{74ECE7AF-E31A-BC4C-A26F-CEACCD9A53E9}"/>
              </a:ext>
            </a:extLst>
          </p:cNvPr>
          <p:cNvSpPr/>
          <p:nvPr/>
        </p:nvSpPr>
        <p:spPr>
          <a:xfrm>
            <a:off x="3200400" y="6147352"/>
            <a:ext cx="3637312" cy="307777"/>
          </a:xfrm>
          <a:prstGeom prst="rect">
            <a:avLst/>
          </a:prstGeom>
        </p:spPr>
        <p:txBody>
          <a:bodyPr wrap="square">
            <a:spAutoFit/>
          </a:bodyPr>
          <a:lstStyle/>
          <a:p>
            <a:pPr>
              <a:defRPr/>
            </a:pPr>
            <a:r>
              <a:rPr lang="en-US" sz="1400" dirty="0">
                <a:solidFill>
                  <a:srgbClr val="54585A"/>
                </a:solidFill>
                <a:latin typeface="Calibri"/>
                <a:hlinkClick r:id="rId7"/>
              </a:rPr>
              <a:t>ORCiD </a:t>
            </a:r>
            <a:r>
              <a:rPr lang="en-US" sz="1400" dirty="0" err="1">
                <a:solidFill>
                  <a:srgbClr val="54585A"/>
                </a:solidFill>
                <a:latin typeface="Calibri"/>
                <a:hlinkClick r:id="rId7"/>
              </a:rPr>
              <a:t>LibGuide</a:t>
            </a:r>
            <a:r>
              <a:rPr lang="en-US" sz="1400" dirty="0">
                <a:solidFill>
                  <a:srgbClr val="54585A"/>
                </a:solidFill>
                <a:latin typeface="Calibri"/>
                <a:hlinkClick r:id="rId7"/>
              </a:rPr>
              <a:t> available from Galter Library</a:t>
            </a:r>
            <a:endParaRPr lang="en-US" sz="1400" dirty="0">
              <a:solidFill>
                <a:srgbClr val="54585A"/>
              </a:solidFill>
              <a:latin typeface="Calibri"/>
            </a:endParaRPr>
          </a:p>
        </p:txBody>
      </p:sp>
      <p:sp>
        <p:nvSpPr>
          <p:cNvPr id="4" name="Slide Number Placeholder 3">
            <a:extLst>
              <a:ext uri="{FF2B5EF4-FFF2-40B4-BE49-F238E27FC236}">
                <a16:creationId xmlns:a16="http://schemas.microsoft.com/office/drawing/2014/main" id="{C38BC832-DBCC-C040-B88A-B0A8FB7EDBB2}"/>
              </a:ext>
            </a:extLst>
          </p:cNvPr>
          <p:cNvSpPr>
            <a:spLocks noGrp="1"/>
          </p:cNvSpPr>
          <p:nvPr>
            <p:ph type="sldNum" sz="quarter" idx="12"/>
          </p:nvPr>
        </p:nvSpPr>
        <p:spPr/>
        <p:txBody>
          <a:bodyPr/>
          <a:lstStyle/>
          <a:p>
            <a:pPr>
              <a:defRPr/>
            </a:pPr>
            <a:fld id="{0D558541-60C9-42A2-8392-FF12533A6B7A}" type="slidenum">
              <a:rPr lang="en-US">
                <a:latin typeface="Calibri"/>
              </a:rPr>
              <a:pPr>
                <a:defRPr/>
              </a:pPr>
              <a:t>23</a:t>
            </a:fld>
            <a:endParaRPr lang="en-US" dirty="0">
              <a:latin typeface="Calibri"/>
            </a:endParaRPr>
          </a:p>
        </p:txBody>
      </p:sp>
    </p:spTree>
    <p:extLst>
      <p:ext uri="{BB962C8B-B14F-4D97-AF65-F5344CB8AC3E}">
        <p14:creationId xmlns:p14="http://schemas.microsoft.com/office/powerpoint/2010/main" val="143415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901" y="266086"/>
            <a:ext cx="8001001" cy="624840"/>
          </a:xfrm>
        </p:spPr>
        <p:txBody>
          <a:bodyPr/>
          <a:lstStyle/>
          <a:p>
            <a:r>
              <a:rPr lang="en-US" dirty="0"/>
              <a:t>Metadata</a:t>
            </a:r>
          </a:p>
        </p:txBody>
      </p:sp>
      <p:sp>
        <p:nvSpPr>
          <p:cNvPr id="3" name="Text Placeholder 2"/>
          <p:cNvSpPr>
            <a:spLocks noGrp="1"/>
          </p:cNvSpPr>
          <p:nvPr>
            <p:ph type="body" idx="1"/>
          </p:nvPr>
        </p:nvSpPr>
        <p:spPr>
          <a:xfrm>
            <a:off x="541200" y="1200720"/>
            <a:ext cx="5715000" cy="358775"/>
          </a:xfrm>
        </p:spPr>
        <p:txBody>
          <a:bodyPr/>
          <a:lstStyle/>
          <a:p>
            <a:r>
              <a:rPr lang="en-US" sz="2000" dirty="0"/>
              <a:t>Keywords vs. Controlled Vocabularies</a:t>
            </a:r>
          </a:p>
        </p:txBody>
      </p:sp>
      <p:sp>
        <p:nvSpPr>
          <p:cNvPr id="4" name="Content Placeholder 3"/>
          <p:cNvSpPr>
            <a:spLocks noGrp="1"/>
          </p:cNvSpPr>
          <p:nvPr>
            <p:ph sz="half" idx="2"/>
          </p:nvPr>
        </p:nvSpPr>
        <p:spPr>
          <a:xfrm>
            <a:off x="990601" y="1859280"/>
            <a:ext cx="5638801" cy="3946794"/>
          </a:xfrm>
        </p:spPr>
        <p:txBody>
          <a:bodyPr/>
          <a:lstStyle/>
          <a:p>
            <a:pPr marL="0" indent="0">
              <a:buNone/>
            </a:pPr>
            <a:r>
              <a:rPr lang="en-US" dirty="0" err="1"/>
              <a:t>MeSH</a:t>
            </a:r>
            <a:r>
              <a:rPr lang="en-US" dirty="0"/>
              <a:t> (Medical Subject Headings)</a:t>
            </a:r>
          </a:p>
          <a:p>
            <a:pPr marL="0" indent="0">
              <a:buNone/>
            </a:pPr>
            <a:r>
              <a:rPr lang="en-US" dirty="0">
                <a:hlinkClick r:id="rId3"/>
              </a:rPr>
              <a:t>nlm.nih.gov/mesh/</a:t>
            </a:r>
            <a:endParaRPr lang="en-US" dirty="0"/>
          </a:p>
          <a:p>
            <a:pPr marL="0" indent="0">
              <a:buNone/>
            </a:pPr>
            <a:endParaRPr lang="en-US" dirty="0"/>
          </a:p>
          <a:p>
            <a:pPr marL="0" indent="0">
              <a:buNone/>
            </a:pPr>
            <a:r>
              <a:rPr lang="en-US" dirty="0"/>
              <a:t>Library of Congress Subject Headings:</a:t>
            </a:r>
          </a:p>
          <a:p>
            <a:pPr marL="0" indent="0">
              <a:buNone/>
            </a:pPr>
            <a:r>
              <a:rPr lang="en-US" dirty="0">
                <a:hlinkClick r:id="rId4"/>
              </a:rPr>
              <a:t>id.loc.gov/authorities/subjects.html</a:t>
            </a:r>
            <a:endParaRPr lang="en-US" dirty="0"/>
          </a:p>
          <a:p>
            <a:pPr marL="0" indent="0">
              <a:buNone/>
            </a:pPr>
            <a:endParaRPr lang="en-US" dirty="0"/>
          </a:p>
          <a:p>
            <a:pPr marL="0" indent="0">
              <a:buNone/>
            </a:pPr>
            <a:r>
              <a:rPr lang="en-US" dirty="0"/>
              <a:t>Thesaurus of Psychological Index Terms</a:t>
            </a:r>
          </a:p>
          <a:p>
            <a:pPr marL="0" indent="0">
              <a:buNone/>
            </a:pPr>
            <a:r>
              <a:rPr lang="en-US" dirty="0">
                <a:hlinkClick r:id="rId5"/>
              </a:rPr>
              <a:t>apa.org/pubs/databases/training/thesaurus.aspx</a:t>
            </a:r>
            <a:endParaRPr lang="en-US" dirty="0"/>
          </a:p>
          <a:p>
            <a:pPr marL="0" indent="0">
              <a:buNone/>
            </a:pPr>
            <a:endParaRPr lang="en-US" dirty="0"/>
          </a:p>
          <a:p>
            <a:pPr marL="0" indent="0">
              <a:buNone/>
            </a:pPr>
            <a:r>
              <a:rPr lang="en-US" dirty="0"/>
              <a:t>Statistical Data and Metadata Exchange:</a:t>
            </a:r>
          </a:p>
          <a:p>
            <a:pPr marL="0" indent="0">
              <a:buNone/>
            </a:pPr>
            <a:r>
              <a:rPr lang="en-US" dirty="0">
                <a:hlinkClick r:id="rId6"/>
              </a:rPr>
              <a:t>sdmx.org/?</a:t>
            </a:r>
            <a:r>
              <a:rPr lang="en-US" dirty="0" err="1">
                <a:hlinkClick r:id="rId6"/>
              </a:rPr>
              <a:t>page_id</a:t>
            </a:r>
            <a:r>
              <a:rPr lang="en-US" dirty="0">
                <a:hlinkClick r:id="rId6"/>
              </a:rPr>
              <a:t>=16#package</a:t>
            </a:r>
            <a:r>
              <a:rPr lang="en-US" dirty="0"/>
              <a:t> </a:t>
            </a:r>
          </a:p>
        </p:txBody>
      </p:sp>
      <p:pic>
        <p:nvPicPr>
          <p:cNvPr id="9" name="Picture 8" descr="Decorative&#10;&#10;Image of a drawer marked &quot;D-K&quot; from a library card catalog." title="Decorativ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81600" y="1241425"/>
            <a:ext cx="3695502" cy="2971800"/>
          </a:xfrm>
          <a:prstGeom prst="rect">
            <a:avLst/>
          </a:prstGeom>
        </p:spPr>
      </p:pic>
      <p:sp>
        <p:nvSpPr>
          <p:cNvPr id="10" name="TextBox 9"/>
          <p:cNvSpPr txBox="1"/>
          <p:nvPr/>
        </p:nvSpPr>
        <p:spPr>
          <a:xfrm>
            <a:off x="6248400" y="6096000"/>
            <a:ext cx="2895600" cy="304800"/>
          </a:xfrm>
          <a:prstGeom prst="rect">
            <a:avLst/>
          </a:prstGeom>
          <a:noFill/>
        </p:spPr>
        <p:txBody>
          <a:bodyPr wrap="square" lIns="0" tIns="0" rIns="0" bIns="0" rtlCol="0">
            <a:noAutofit/>
          </a:bodyPr>
          <a:lstStyle/>
          <a:p>
            <a:pPr>
              <a:lnSpc>
                <a:spcPct val="90000"/>
              </a:lnSpc>
              <a:spcBef>
                <a:spcPts val="600"/>
              </a:spcBef>
            </a:pPr>
            <a:r>
              <a:rPr lang="en-US" sz="1200" spc="-50" dirty="0"/>
              <a:t>Image: openclipart.org. Accessed August 16, 2018.</a:t>
            </a:r>
          </a:p>
        </p:txBody>
      </p:sp>
      <p:sp>
        <p:nvSpPr>
          <p:cNvPr id="11" name="Slide Number Placeholder 3">
            <a:extLst>
              <a:ext uri="{FF2B5EF4-FFF2-40B4-BE49-F238E27FC236}">
                <a16:creationId xmlns:a16="http://schemas.microsoft.com/office/drawing/2014/main" id="{56CB71B5-E68F-449E-983D-8AE9CC51B99E}"/>
              </a:ext>
            </a:extLst>
          </p:cNvPr>
          <p:cNvSpPr>
            <a:spLocks noGrp="1"/>
          </p:cNvSpPr>
          <p:nvPr>
            <p:ph type="sldNum" sz="quarter" idx="12"/>
          </p:nvPr>
        </p:nvSpPr>
        <p:spPr>
          <a:xfrm>
            <a:off x="8305800" y="6485609"/>
            <a:ext cx="346745" cy="231266"/>
          </a:xfrm>
        </p:spPr>
        <p:txBody>
          <a:bodyPr/>
          <a:lstStyle/>
          <a:p>
            <a:pPr>
              <a:defRPr/>
            </a:pPr>
            <a:fld id="{0D558541-60C9-42A2-8392-FF12533A6B7A}" type="slidenum">
              <a:rPr lang="en-US">
                <a:latin typeface="Calibri"/>
              </a:rPr>
              <a:pPr>
                <a:defRPr/>
              </a:pPr>
              <a:t>24</a:t>
            </a:fld>
            <a:endParaRPr lang="en-US" dirty="0">
              <a:latin typeface="Calibri"/>
            </a:endParaRPr>
          </a:p>
        </p:txBody>
      </p:sp>
    </p:spTree>
    <p:extLst>
      <p:ext uri="{BB962C8B-B14F-4D97-AF65-F5344CB8AC3E}">
        <p14:creationId xmlns:p14="http://schemas.microsoft.com/office/powerpoint/2010/main" val="1455474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1" y="137160"/>
            <a:ext cx="8001001" cy="624840"/>
          </a:xfrm>
        </p:spPr>
        <p:txBody>
          <a:bodyPr/>
          <a:lstStyle/>
          <a:p>
            <a:r>
              <a:rPr lang="en-US" dirty="0"/>
              <a:t>Best practices in research data management</a:t>
            </a:r>
          </a:p>
        </p:txBody>
      </p:sp>
      <p:sp>
        <p:nvSpPr>
          <p:cNvPr id="8" name="Text Placeholder 7"/>
          <p:cNvSpPr>
            <a:spLocks noGrp="1"/>
          </p:cNvSpPr>
          <p:nvPr>
            <p:ph type="body" sz="quarter" idx="14"/>
          </p:nvPr>
        </p:nvSpPr>
        <p:spPr>
          <a:xfrm>
            <a:off x="152400" y="990600"/>
            <a:ext cx="8001000" cy="457200"/>
          </a:xfrm>
        </p:spPr>
        <p:txBody>
          <a:bodyPr/>
          <a:lstStyle/>
          <a:p>
            <a:r>
              <a:rPr lang="en-US" dirty="0"/>
              <a:t>Data Management Plans (</a:t>
            </a:r>
            <a:r>
              <a:rPr lang="en-US" dirty="0">
                <a:hlinkClick r:id="rId3" action="ppaction://hlinkfile"/>
              </a:rPr>
              <a:t>Northwestern </a:t>
            </a:r>
            <a:r>
              <a:rPr lang="en-US" dirty="0" err="1">
                <a:hlinkClick r:id="rId3" action="ppaction://hlinkfile"/>
              </a:rPr>
              <a:t>LibGuide</a:t>
            </a:r>
            <a:r>
              <a:rPr lang="en-US" dirty="0"/>
              <a:t>)</a:t>
            </a:r>
          </a:p>
        </p:txBody>
      </p:sp>
      <p:pic>
        <p:nvPicPr>
          <p:cNvPr id="9" name="Content Placeholder 8" descr="Data management plan resources&#10;&#10;Screenshot from the Data Management Plans LibGuide at Northwestern University, showing a link to the DMPTool home page"/>
          <p:cNvPicPr>
            <a:picLocks noGrp="1" noChangeAspect="1"/>
          </p:cNvPicPr>
          <p:nvPr>
            <p:ph sz="quarter" idx="13"/>
          </p:nvPr>
        </p:nvPicPr>
        <p:blipFill rotWithShape="1">
          <a:blip r:embed="rId4" cstate="email">
            <a:extLst>
              <a:ext uri="{28A0092B-C50C-407E-A947-70E740481C1C}">
                <a14:useLocalDpi xmlns:a14="http://schemas.microsoft.com/office/drawing/2010/main"/>
              </a:ext>
            </a:extLst>
          </a:blip>
          <a:srcRect/>
          <a:stretch/>
        </p:blipFill>
        <p:spPr>
          <a:xfrm>
            <a:off x="2286000" y="1295400"/>
            <a:ext cx="6324600" cy="5611074"/>
          </a:xfrm>
        </p:spPr>
      </p:pic>
      <p:sp>
        <p:nvSpPr>
          <p:cNvPr id="5" name="Slide Number Placeholder 3">
            <a:extLst>
              <a:ext uri="{FF2B5EF4-FFF2-40B4-BE49-F238E27FC236}">
                <a16:creationId xmlns:a16="http://schemas.microsoft.com/office/drawing/2014/main" id="{456059B2-D20A-4A12-8336-00C8A8B1B396}"/>
              </a:ext>
            </a:extLst>
          </p:cNvPr>
          <p:cNvSpPr>
            <a:spLocks noGrp="1"/>
          </p:cNvSpPr>
          <p:nvPr>
            <p:ph type="sldNum" sz="quarter" idx="12"/>
          </p:nvPr>
        </p:nvSpPr>
        <p:spPr>
          <a:xfrm>
            <a:off x="8568655" y="6485609"/>
            <a:ext cx="346745" cy="231266"/>
          </a:xfrm>
        </p:spPr>
        <p:txBody>
          <a:bodyPr/>
          <a:lstStyle/>
          <a:p>
            <a:pPr>
              <a:defRPr/>
            </a:pPr>
            <a:fld id="{0D558541-60C9-42A2-8392-FF12533A6B7A}" type="slidenum">
              <a:rPr lang="en-US">
                <a:latin typeface="Calibri"/>
              </a:rPr>
              <a:pPr>
                <a:defRPr/>
              </a:pPr>
              <a:t>25</a:t>
            </a:fld>
            <a:endParaRPr lang="en-US" dirty="0">
              <a:latin typeface="Calibri"/>
            </a:endParaRPr>
          </a:p>
        </p:txBody>
      </p:sp>
    </p:spTree>
    <p:extLst>
      <p:ext uri="{BB962C8B-B14F-4D97-AF65-F5344CB8AC3E}">
        <p14:creationId xmlns:p14="http://schemas.microsoft.com/office/powerpoint/2010/main" val="2517281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Sharing</a:t>
            </a:r>
          </a:p>
        </p:txBody>
      </p:sp>
      <p:sp>
        <p:nvSpPr>
          <p:cNvPr id="8" name="Text Placeholder 7"/>
          <p:cNvSpPr>
            <a:spLocks noGrp="1"/>
          </p:cNvSpPr>
          <p:nvPr>
            <p:ph type="body" sz="quarter" idx="14"/>
          </p:nvPr>
        </p:nvSpPr>
        <p:spPr>
          <a:xfrm>
            <a:off x="723900" y="1005206"/>
            <a:ext cx="7467600" cy="2423794"/>
          </a:xfrm>
        </p:spPr>
        <p:txBody>
          <a:bodyPr/>
          <a:lstStyle/>
          <a:p>
            <a:r>
              <a:rPr lang="en-US" dirty="0"/>
              <a:t>Federal Scholarly Publication Sharing Requirements</a:t>
            </a:r>
          </a:p>
          <a:p>
            <a:endParaRPr lang="en-US" sz="800" dirty="0"/>
          </a:p>
          <a:p>
            <a:endParaRPr lang="en-US" sz="800" dirty="0"/>
          </a:p>
          <a:p>
            <a:pPr lvl="0">
              <a:lnSpc>
                <a:spcPct val="100000"/>
              </a:lnSpc>
              <a:buClrTx/>
            </a:pPr>
            <a:r>
              <a:rPr lang="en-US" sz="1800" spc="0" dirty="0">
                <a:solidFill>
                  <a:srgbClr val="54585A"/>
                </a:solidFill>
              </a:rPr>
              <a:t>Most Federal funders have specific requirements for making scholarly articles resulting from Federally-funded projects publicly available.</a:t>
            </a:r>
          </a:p>
          <a:p>
            <a:pPr lvl="0">
              <a:lnSpc>
                <a:spcPct val="100000"/>
              </a:lnSpc>
              <a:buClrTx/>
            </a:pPr>
            <a:endParaRPr lang="en-US" sz="1800" spc="0" dirty="0">
              <a:solidFill>
                <a:srgbClr val="54585A"/>
              </a:solidFill>
            </a:endParaRPr>
          </a:p>
          <a:p>
            <a:pPr lvl="0">
              <a:lnSpc>
                <a:spcPct val="100000"/>
              </a:lnSpc>
              <a:buClrTx/>
            </a:pPr>
            <a:r>
              <a:rPr lang="en-US" sz="1800" spc="0" dirty="0">
                <a:solidFill>
                  <a:srgbClr val="54585A"/>
                </a:solidFill>
              </a:rPr>
              <a:t>The Scholarly Publishing and Academic Resources Coalition (SPARC) Article Sharing Policies Comparison Tool: </a:t>
            </a:r>
            <a:r>
              <a:rPr lang="en-US" sz="1800" u="sng" spc="0" dirty="0">
                <a:solidFill>
                  <a:srgbClr val="54585A"/>
                </a:solidFill>
                <a:hlinkClick r:id="rId3">
                  <a:extLst>
                    <a:ext uri="{A12FA001-AC4F-418D-AE19-62706E023703}">
                      <ahyp:hlinkClr xmlns:ahyp="http://schemas.microsoft.com/office/drawing/2018/hyperlinkcolor" val="tx"/>
                    </a:ext>
                  </a:extLst>
                </a:hlinkClick>
              </a:rPr>
              <a:t>datasharing.sparcopen.org/articles</a:t>
            </a:r>
            <a:r>
              <a:rPr lang="en-US" sz="1800" u="sng" spc="0" dirty="0">
                <a:solidFill>
                  <a:srgbClr val="54585A"/>
                </a:solidFill>
              </a:rPr>
              <a:t> </a:t>
            </a:r>
            <a:r>
              <a:rPr lang="en-US" sz="1800" spc="0" dirty="0">
                <a:solidFill>
                  <a:srgbClr val="54585A"/>
                </a:solidFill>
              </a:rPr>
              <a:t>can keep you up-to-date on these requirements.</a:t>
            </a:r>
            <a:endParaRPr lang="en-US" sz="1800" u="sng" spc="0" dirty="0">
              <a:solidFill>
                <a:srgbClr val="54585A"/>
              </a:solidFill>
            </a:endParaRPr>
          </a:p>
          <a:p>
            <a:endParaRPr lang="en-US" dirty="0"/>
          </a:p>
        </p:txBody>
      </p:sp>
      <p:pic>
        <p:nvPicPr>
          <p:cNvPr id="5" name="Picture 4" descr="SPARC article sharing requirements by federal agency page&#10;&#10;Screenshot of the SPARC article sharing requirements by federal agency page" title="SPARC article sharing requirements by federal agency page"/>
          <p:cNvPicPr>
            <a:picLocks noChangeAspect="1"/>
          </p:cNvPicPr>
          <p:nvPr/>
        </p:nvPicPr>
        <p:blipFill rotWithShape="1">
          <a:blip r:embed="rId4" cstate="email">
            <a:extLst>
              <a:ext uri="{28A0092B-C50C-407E-A947-70E740481C1C}">
                <a14:useLocalDpi xmlns:a14="http://schemas.microsoft.com/office/drawing/2010/main"/>
              </a:ext>
            </a:extLst>
          </a:blip>
          <a:srcRect t="-2"/>
          <a:stretch/>
        </p:blipFill>
        <p:spPr>
          <a:xfrm>
            <a:off x="510055" y="3352800"/>
            <a:ext cx="8182048" cy="3483446"/>
          </a:xfrm>
          <a:prstGeom prst="rect">
            <a:avLst/>
          </a:prstGeom>
        </p:spPr>
      </p:pic>
      <p:sp>
        <p:nvSpPr>
          <p:cNvPr id="11" name="Slide Number Placeholder 3">
            <a:extLst>
              <a:ext uri="{FF2B5EF4-FFF2-40B4-BE49-F238E27FC236}">
                <a16:creationId xmlns:a16="http://schemas.microsoft.com/office/drawing/2014/main" id="{1A2442AB-348D-4D70-8D3A-C88F0E0CEC33}"/>
              </a:ext>
            </a:extLst>
          </p:cNvPr>
          <p:cNvSpPr>
            <a:spLocks noGrp="1"/>
          </p:cNvSpPr>
          <p:nvPr>
            <p:ph type="sldNum" sz="quarter" idx="12"/>
          </p:nvPr>
        </p:nvSpPr>
        <p:spPr>
          <a:xfrm>
            <a:off x="8568655" y="6485609"/>
            <a:ext cx="346745" cy="231266"/>
          </a:xfrm>
        </p:spPr>
        <p:txBody>
          <a:bodyPr/>
          <a:lstStyle/>
          <a:p>
            <a:pPr>
              <a:defRPr/>
            </a:pPr>
            <a:fld id="{0D558541-60C9-42A2-8392-FF12533A6B7A}" type="slidenum">
              <a:rPr lang="en-US">
                <a:latin typeface="Calibri"/>
              </a:rPr>
              <a:pPr>
                <a:defRPr/>
              </a:pPr>
              <a:t>26</a:t>
            </a:fld>
            <a:endParaRPr lang="en-US" dirty="0">
              <a:latin typeface="Calibri"/>
            </a:endParaRPr>
          </a:p>
        </p:txBody>
      </p:sp>
    </p:spTree>
    <p:extLst>
      <p:ext uri="{BB962C8B-B14F-4D97-AF65-F5344CB8AC3E}">
        <p14:creationId xmlns:p14="http://schemas.microsoft.com/office/powerpoint/2010/main" val="441641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Funder Data Sharing Requirements</a:t>
            </a:r>
          </a:p>
        </p:txBody>
      </p:sp>
      <p:sp>
        <p:nvSpPr>
          <p:cNvPr id="5" name="Text Placeholder 4"/>
          <p:cNvSpPr>
            <a:spLocks noGrp="1"/>
          </p:cNvSpPr>
          <p:nvPr>
            <p:ph type="body" sz="quarter" idx="3"/>
          </p:nvPr>
        </p:nvSpPr>
        <p:spPr>
          <a:xfrm>
            <a:off x="304800" y="990600"/>
            <a:ext cx="8610600" cy="4419601"/>
          </a:xfrm>
        </p:spPr>
        <p:txBody>
          <a:bodyPr/>
          <a:lstStyle/>
          <a:p>
            <a:r>
              <a:rPr lang="en-US" sz="1800" b="1" dirty="0">
                <a:solidFill>
                  <a:schemeClr val="tx1"/>
                </a:solidFill>
              </a:rPr>
              <a:t>OSTP-Mandated Funder Data Sharing Plans </a:t>
            </a:r>
          </a:p>
          <a:p>
            <a:r>
              <a:rPr lang="en-US" sz="1800" dirty="0">
                <a:solidFill>
                  <a:schemeClr val="tx1"/>
                </a:solidFill>
              </a:rPr>
              <a:t>In February 2013 the White House Office of Science and Technology Policy (OSTP) released a </a:t>
            </a:r>
            <a:r>
              <a:rPr lang="en-US" sz="1800" dirty="0">
                <a:solidFill>
                  <a:schemeClr val="tx1"/>
                </a:solidFill>
                <a:hlinkClick r:id="rId3"/>
              </a:rPr>
              <a:t>memorandum</a:t>
            </a:r>
            <a:r>
              <a:rPr lang="en-US" sz="1800" dirty="0">
                <a:solidFill>
                  <a:schemeClr val="tx1"/>
                </a:solidFill>
              </a:rPr>
              <a:t> requiring federal agencies supporting research to create plans for increased public access to research data. Several funding agencies in the United States have established data sharing or data management policies, but since the OSTP memo release, many more funding agencies have implemented or are in the process of implementing data sharing and data management plan (DMP) requirements.</a:t>
            </a:r>
          </a:p>
          <a:p>
            <a:endParaRPr lang="en-US" sz="1800" dirty="0">
              <a:solidFill>
                <a:srgbClr val="61468B"/>
              </a:solidFill>
            </a:endParaRPr>
          </a:p>
          <a:p>
            <a:r>
              <a:rPr lang="en-US" sz="1800" b="1" dirty="0">
                <a:solidFill>
                  <a:schemeClr val="tx1"/>
                </a:solidFill>
              </a:rPr>
              <a:t>NIH Final Policy for Data Management and Sharing</a:t>
            </a:r>
          </a:p>
          <a:p>
            <a:r>
              <a:rPr lang="en-US" sz="1800" dirty="0">
                <a:solidFill>
                  <a:schemeClr val="tx1"/>
                </a:solidFill>
              </a:rPr>
              <a:t>In late 2020 the NIH released its </a:t>
            </a:r>
            <a:r>
              <a:rPr lang="en-US" sz="1800" dirty="0">
                <a:solidFill>
                  <a:schemeClr val="tx1"/>
                </a:solidFill>
                <a:hlinkClick r:id="rId4"/>
              </a:rPr>
              <a:t>data policy</a:t>
            </a:r>
            <a:r>
              <a:rPr lang="en-US" sz="1800" dirty="0">
                <a:solidFill>
                  <a:schemeClr val="tx1"/>
                </a:solidFill>
              </a:rPr>
              <a:t>, applicable to all awards after Jan 25, 2023:</a:t>
            </a:r>
          </a:p>
          <a:p>
            <a:pPr marL="285750" indent="-285750">
              <a:buFont typeface="Arial" panose="020B0604020202020204" pitchFamily="34" charset="0"/>
              <a:buChar char="•"/>
            </a:pPr>
            <a:r>
              <a:rPr lang="en-US" sz="1800" dirty="0">
                <a:solidFill>
                  <a:schemeClr val="tx1"/>
                </a:solidFill>
              </a:rPr>
              <a:t>2-page data management and sharing plan must be submitted with application</a:t>
            </a:r>
          </a:p>
          <a:p>
            <a:pPr marL="285750" indent="-285750">
              <a:buFont typeface="Arial" panose="020B0604020202020204" pitchFamily="34" charset="0"/>
              <a:buChar char="•"/>
            </a:pPr>
            <a:r>
              <a:rPr lang="en-US" sz="1800" dirty="0">
                <a:solidFill>
                  <a:schemeClr val="tx1"/>
                </a:solidFill>
              </a:rPr>
              <a:t>Encourages data/metadata sharing to established repositories (respecting privacy restrictions)</a:t>
            </a:r>
          </a:p>
          <a:p>
            <a:pPr marL="285750" indent="-285750">
              <a:buFont typeface="Arial" panose="020B0604020202020204" pitchFamily="34" charset="0"/>
              <a:buChar char="•"/>
            </a:pPr>
            <a:r>
              <a:rPr lang="en-US" sz="1800" dirty="0">
                <a:solidFill>
                  <a:schemeClr val="tx1"/>
                </a:solidFill>
              </a:rPr>
              <a:t>Data must be shared as soon as possible, no later than publication or end of performance period</a:t>
            </a:r>
          </a:p>
        </p:txBody>
      </p:sp>
      <p:sp>
        <p:nvSpPr>
          <p:cNvPr id="6" name="Content Placeholder 5"/>
          <p:cNvSpPr>
            <a:spLocks noGrp="1"/>
          </p:cNvSpPr>
          <p:nvPr>
            <p:ph sz="quarter" idx="4"/>
          </p:nvPr>
        </p:nvSpPr>
        <p:spPr>
          <a:xfrm>
            <a:off x="312432" y="5562600"/>
            <a:ext cx="8450568" cy="685800"/>
          </a:xfrm>
        </p:spPr>
        <p:txBody>
          <a:bodyPr/>
          <a:lstStyle/>
          <a:p>
            <a:pPr marL="0" indent="0">
              <a:spcBef>
                <a:spcPts val="0"/>
              </a:spcBef>
              <a:buNone/>
            </a:pPr>
            <a:r>
              <a:rPr lang="en-US" sz="1800" b="1" dirty="0"/>
              <a:t>Keep up to date on funder requirements:</a:t>
            </a:r>
          </a:p>
          <a:p>
            <a:pPr marL="0" indent="0">
              <a:spcBef>
                <a:spcPts val="0"/>
              </a:spcBef>
              <a:buNone/>
            </a:pPr>
            <a:r>
              <a:rPr lang="en-US" sz="1800" dirty="0"/>
              <a:t>SPARC’s list of Data Sharing Requirements by Federal Agency: </a:t>
            </a:r>
            <a:r>
              <a:rPr lang="en-US" sz="1800" dirty="0">
                <a:hlinkClick r:id="rId5"/>
              </a:rPr>
              <a:t>datasharing.sparcopen.org/data</a:t>
            </a:r>
            <a:endParaRPr lang="en-US" sz="1800" dirty="0"/>
          </a:p>
          <a:p>
            <a:pPr marL="0" indent="0">
              <a:spcBef>
                <a:spcPts val="0"/>
              </a:spcBef>
              <a:buNone/>
            </a:pPr>
            <a:endParaRPr lang="en-US" sz="1800" dirty="0"/>
          </a:p>
        </p:txBody>
      </p:sp>
      <p:sp>
        <p:nvSpPr>
          <p:cNvPr id="11" name="Slide Number Placeholder 3">
            <a:extLst>
              <a:ext uri="{FF2B5EF4-FFF2-40B4-BE49-F238E27FC236}">
                <a16:creationId xmlns:a16="http://schemas.microsoft.com/office/drawing/2014/main" id="{7664637F-A338-42B0-AF8F-44879AE46935}"/>
              </a:ext>
            </a:extLst>
          </p:cNvPr>
          <p:cNvSpPr>
            <a:spLocks noGrp="1"/>
          </p:cNvSpPr>
          <p:nvPr>
            <p:ph type="sldNum" sz="quarter" idx="12"/>
          </p:nvPr>
        </p:nvSpPr>
        <p:spPr>
          <a:xfrm>
            <a:off x="8568655" y="6485609"/>
            <a:ext cx="346745" cy="231266"/>
          </a:xfrm>
        </p:spPr>
        <p:txBody>
          <a:bodyPr/>
          <a:lstStyle/>
          <a:p>
            <a:pPr>
              <a:defRPr/>
            </a:pPr>
            <a:fld id="{0D558541-60C9-42A2-8392-FF12533A6B7A}" type="slidenum">
              <a:rPr lang="en-US">
                <a:latin typeface="Calibri"/>
              </a:rPr>
              <a:pPr>
                <a:defRPr/>
              </a:pPr>
              <a:t>27</a:t>
            </a:fld>
            <a:endParaRPr lang="en-US" dirty="0">
              <a:latin typeface="Calibri"/>
            </a:endParaRPr>
          </a:p>
        </p:txBody>
      </p:sp>
    </p:spTree>
    <p:extLst>
      <p:ext uri="{BB962C8B-B14F-4D97-AF65-F5344CB8AC3E}">
        <p14:creationId xmlns:p14="http://schemas.microsoft.com/office/powerpoint/2010/main" val="2384164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Scholarly Publisher Data Sharing Requirements</a:t>
            </a:r>
          </a:p>
        </p:txBody>
      </p:sp>
      <p:sp>
        <p:nvSpPr>
          <p:cNvPr id="6" name="Content Placeholder 5"/>
          <p:cNvSpPr>
            <a:spLocks noGrp="1"/>
          </p:cNvSpPr>
          <p:nvPr>
            <p:ph sz="quarter" idx="4"/>
          </p:nvPr>
        </p:nvSpPr>
        <p:spPr>
          <a:xfrm>
            <a:off x="990599" y="1504466"/>
            <a:ext cx="7710068" cy="4362933"/>
          </a:xfrm>
        </p:spPr>
        <p:txBody>
          <a:bodyPr/>
          <a:lstStyle/>
          <a:p>
            <a:pPr marL="0" indent="0">
              <a:buNone/>
            </a:pPr>
            <a:r>
              <a:rPr lang="en-US" sz="1800" b="1" dirty="0"/>
              <a:t>Journal Data Sharing Requirements:</a:t>
            </a:r>
          </a:p>
          <a:p>
            <a:pPr marL="0" indent="0">
              <a:buNone/>
            </a:pPr>
            <a:r>
              <a:rPr lang="en-US" sz="1800" dirty="0"/>
              <a:t>The following scholarly publishers require that the author submit underlying research data in addition to their paper:</a:t>
            </a:r>
          </a:p>
          <a:p>
            <a:pPr marL="0" indent="0">
              <a:buNone/>
            </a:pPr>
            <a:endParaRPr lang="en-US" sz="1800" dirty="0"/>
          </a:p>
          <a:p>
            <a:pPr marL="973138" lvl="3" indent="-342900"/>
            <a:r>
              <a:rPr lang="en-US" sz="2000" dirty="0"/>
              <a:t>PLOS: </a:t>
            </a:r>
            <a:r>
              <a:rPr lang="en-US" sz="2000" dirty="0">
                <a:hlinkClick r:id="rId3"/>
              </a:rPr>
              <a:t>Editorial and Publishing Policies</a:t>
            </a:r>
            <a:endParaRPr lang="en-US" sz="2000" dirty="0"/>
          </a:p>
          <a:p>
            <a:pPr marL="973138" lvl="3" indent="-342900"/>
            <a:r>
              <a:rPr lang="en-US" sz="2000" dirty="0"/>
              <a:t>Sage: </a:t>
            </a:r>
            <a:r>
              <a:rPr lang="en-US" sz="2000" dirty="0">
                <a:hlinkClick r:id="rId4"/>
              </a:rPr>
              <a:t>data submission guidelines</a:t>
            </a:r>
            <a:endParaRPr lang="en-US" sz="2000" dirty="0"/>
          </a:p>
          <a:p>
            <a:pPr marL="973138" lvl="3" indent="-342900"/>
            <a:r>
              <a:rPr lang="en-US" sz="2000" dirty="0"/>
              <a:t>Science: </a:t>
            </a:r>
            <a:r>
              <a:rPr lang="en-US" sz="2000" dirty="0">
                <a:hlinkClick r:id="rId5"/>
              </a:rPr>
              <a:t>Data Deposition and Availability of Data</a:t>
            </a:r>
            <a:endParaRPr lang="en-US" sz="2000" dirty="0"/>
          </a:p>
          <a:p>
            <a:pPr marL="973138" lvl="3" indent="-342900"/>
            <a:r>
              <a:rPr lang="en-US" sz="2000" dirty="0" err="1"/>
              <a:t>SpringerNature</a:t>
            </a:r>
            <a:r>
              <a:rPr lang="en-US" sz="2000" dirty="0"/>
              <a:t>: </a:t>
            </a:r>
            <a:r>
              <a:rPr lang="en-US" sz="2000" dirty="0">
                <a:hlinkClick r:id="rId6"/>
              </a:rPr>
              <a:t>research data policies</a:t>
            </a:r>
            <a:endParaRPr lang="en-US" sz="2000" dirty="0"/>
          </a:p>
          <a:p>
            <a:pPr marL="973138" lvl="3" indent="-342900"/>
            <a:r>
              <a:rPr lang="en-US" sz="2000" dirty="0"/>
              <a:t>Wiley: </a:t>
            </a:r>
            <a:r>
              <a:rPr lang="en-US" sz="2000" dirty="0">
                <a:hlinkClick r:id="rId7"/>
              </a:rPr>
              <a:t>Data Sharing Service</a:t>
            </a:r>
            <a:endParaRPr lang="en-US" sz="2000" dirty="0"/>
          </a:p>
          <a:p>
            <a:pPr marL="0" indent="0">
              <a:buNone/>
            </a:pPr>
            <a:endParaRPr lang="en-US" sz="1800" dirty="0"/>
          </a:p>
          <a:p>
            <a:pPr marL="0" indent="0">
              <a:lnSpc>
                <a:spcPct val="90000"/>
              </a:lnSpc>
              <a:spcBef>
                <a:spcPts val="600"/>
              </a:spcBef>
              <a:buNone/>
            </a:pPr>
            <a:r>
              <a:rPr lang="en-US" sz="1800" b="1" dirty="0"/>
              <a:t>Resource:</a:t>
            </a:r>
            <a:r>
              <a:rPr lang="en-US" sz="1800" dirty="0"/>
              <a:t> MIT Library’s Data Management Guide, Journal Requirements Section</a:t>
            </a:r>
          </a:p>
          <a:p>
            <a:pPr marL="0" indent="0">
              <a:lnSpc>
                <a:spcPct val="90000"/>
              </a:lnSpc>
              <a:spcBef>
                <a:spcPts val="600"/>
              </a:spcBef>
              <a:buNone/>
            </a:pPr>
            <a:r>
              <a:rPr lang="en-US" sz="1800" dirty="0">
                <a:hlinkClick r:id="rId8"/>
              </a:rPr>
              <a:t>libraries.mit.edu/data-management/share/journal-requirements</a:t>
            </a:r>
            <a:endParaRPr lang="en-US" sz="1800" dirty="0"/>
          </a:p>
          <a:p>
            <a:pPr marL="342900" indent="-342900"/>
            <a:endParaRPr lang="en-US" sz="1800" dirty="0"/>
          </a:p>
          <a:p>
            <a:pPr marL="0" indent="0">
              <a:buNone/>
            </a:pPr>
            <a:endParaRPr lang="en-US" sz="1800" dirty="0"/>
          </a:p>
        </p:txBody>
      </p:sp>
      <p:sp>
        <p:nvSpPr>
          <p:cNvPr id="10" name="Slide Number Placeholder 3">
            <a:extLst>
              <a:ext uri="{FF2B5EF4-FFF2-40B4-BE49-F238E27FC236}">
                <a16:creationId xmlns:a16="http://schemas.microsoft.com/office/drawing/2014/main" id="{3EBB3185-262B-4574-8E45-DADA82900923}"/>
              </a:ext>
            </a:extLst>
          </p:cNvPr>
          <p:cNvSpPr>
            <a:spLocks noGrp="1"/>
          </p:cNvSpPr>
          <p:nvPr>
            <p:ph type="sldNum" sz="quarter" idx="12"/>
          </p:nvPr>
        </p:nvSpPr>
        <p:spPr>
          <a:xfrm>
            <a:off x="8568655" y="6485609"/>
            <a:ext cx="346745" cy="231266"/>
          </a:xfrm>
        </p:spPr>
        <p:txBody>
          <a:bodyPr/>
          <a:lstStyle/>
          <a:p>
            <a:pPr>
              <a:defRPr/>
            </a:pPr>
            <a:fld id="{0D558541-60C9-42A2-8392-FF12533A6B7A}" type="slidenum">
              <a:rPr lang="en-US">
                <a:latin typeface="Calibri"/>
              </a:rPr>
              <a:pPr>
                <a:defRPr/>
              </a:pPr>
              <a:t>28</a:t>
            </a:fld>
            <a:endParaRPr lang="en-US" dirty="0">
              <a:latin typeface="Calibri"/>
            </a:endParaRPr>
          </a:p>
        </p:txBody>
      </p:sp>
    </p:spTree>
    <p:extLst>
      <p:ext uri="{BB962C8B-B14F-4D97-AF65-F5344CB8AC3E}">
        <p14:creationId xmlns:p14="http://schemas.microsoft.com/office/powerpoint/2010/main" val="2429423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52400"/>
            <a:ext cx="8153401" cy="762000"/>
          </a:xfrm>
        </p:spPr>
        <p:txBody>
          <a:bodyPr/>
          <a:lstStyle/>
          <a:p>
            <a:r>
              <a:rPr lang="en-US" dirty="0"/>
              <a:t>Levels of Scholarly Publishing Data Sharing Requirements</a:t>
            </a:r>
          </a:p>
        </p:txBody>
      </p:sp>
      <p:sp>
        <p:nvSpPr>
          <p:cNvPr id="6" name="Content Placeholder 5"/>
          <p:cNvSpPr>
            <a:spLocks noGrp="1"/>
          </p:cNvSpPr>
          <p:nvPr>
            <p:ph sz="quarter" idx="4"/>
          </p:nvPr>
        </p:nvSpPr>
        <p:spPr>
          <a:xfrm>
            <a:off x="457200" y="1056582"/>
            <a:ext cx="8534400" cy="5271890"/>
          </a:xfrm>
        </p:spPr>
        <p:txBody>
          <a:bodyPr/>
          <a:lstStyle/>
          <a:p>
            <a:pPr marL="0" indent="0">
              <a:buNone/>
            </a:pPr>
            <a:r>
              <a:rPr lang="en-US" sz="1800" b="1" dirty="0">
                <a:hlinkClick r:id="rId3"/>
              </a:rPr>
              <a:t>SpringerNature’s Research Data Policy Types</a:t>
            </a:r>
            <a:r>
              <a:rPr lang="en-US" sz="1800" b="1" dirty="0"/>
              <a:t>:</a:t>
            </a:r>
          </a:p>
          <a:p>
            <a:pPr marL="0" indent="0">
              <a:buNone/>
            </a:pPr>
            <a:endParaRPr lang="en-US" sz="1800" dirty="0"/>
          </a:p>
          <a:p>
            <a:pPr marL="342900" indent="-342900"/>
            <a:r>
              <a:rPr lang="en-US" sz="1800" dirty="0"/>
              <a:t>Level 1: Dataset sharing to a public repository is encouraged</a:t>
            </a:r>
          </a:p>
          <a:p>
            <a:pPr marL="342900" indent="-342900"/>
            <a:endParaRPr lang="en-US" sz="1800" dirty="0"/>
          </a:p>
          <a:p>
            <a:pPr marL="342900" indent="-342900"/>
            <a:r>
              <a:rPr lang="en-US" sz="1800" dirty="0"/>
              <a:t>Level 2: Dataset sharing to a public repository is encouraged for most types of data, and required for others (protein sequences, DNA and RNA, etc.). Dataset identifier (DOI) is required for the required shared datasets. </a:t>
            </a:r>
          </a:p>
          <a:p>
            <a:pPr marL="342900" indent="-342900"/>
            <a:endParaRPr lang="en-US" sz="1800" dirty="0"/>
          </a:p>
          <a:p>
            <a:pPr marL="342900" indent="-342900"/>
            <a:r>
              <a:rPr lang="en-US" sz="1800" dirty="0"/>
              <a:t>Level 3: Dataset sharing to a public repository is strongly encouraged for all data types, and required for others (protein sequences, DNA and RNA, etc.). Dataset identifier (DOI) is required for the required shared datasets. Data availability statements are required with the submitted manuscript</a:t>
            </a:r>
          </a:p>
          <a:p>
            <a:pPr marL="342900" indent="-342900"/>
            <a:endParaRPr lang="en-US" sz="1800" dirty="0"/>
          </a:p>
          <a:p>
            <a:pPr marL="342900" indent="-342900"/>
            <a:r>
              <a:rPr lang="en-US" sz="1800" dirty="0"/>
              <a:t>Level 4: Dataset sharing is required in all but rare cases. Dataset citations and DOI’s should be included in the paper, a Data Availability Statement is required, and the data should be deposited in a journal-approved or public repository.</a:t>
            </a:r>
          </a:p>
          <a:p>
            <a:pPr marL="0" indent="0">
              <a:buNone/>
            </a:pPr>
            <a:endParaRPr lang="en-US" sz="1800" dirty="0"/>
          </a:p>
        </p:txBody>
      </p:sp>
      <p:sp>
        <p:nvSpPr>
          <p:cNvPr id="5" name="Slide Number Placeholder 3">
            <a:extLst>
              <a:ext uri="{FF2B5EF4-FFF2-40B4-BE49-F238E27FC236}">
                <a16:creationId xmlns:a16="http://schemas.microsoft.com/office/drawing/2014/main" id="{9891734E-B28E-40DB-BE8F-C45E2F1C9575}"/>
              </a:ext>
            </a:extLst>
          </p:cNvPr>
          <p:cNvSpPr>
            <a:spLocks noGrp="1"/>
          </p:cNvSpPr>
          <p:nvPr>
            <p:ph type="sldNum" sz="quarter" idx="12"/>
          </p:nvPr>
        </p:nvSpPr>
        <p:spPr>
          <a:xfrm>
            <a:off x="8568655" y="6485609"/>
            <a:ext cx="346745" cy="231266"/>
          </a:xfrm>
        </p:spPr>
        <p:txBody>
          <a:bodyPr/>
          <a:lstStyle/>
          <a:p>
            <a:pPr>
              <a:defRPr/>
            </a:pPr>
            <a:fld id="{0D558541-60C9-42A2-8392-FF12533A6B7A}" type="slidenum">
              <a:rPr lang="en-US">
                <a:latin typeface="Calibri"/>
              </a:rPr>
              <a:pPr>
                <a:defRPr/>
              </a:pPr>
              <a:t>29</a:t>
            </a:fld>
            <a:endParaRPr lang="en-US" dirty="0">
              <a:latin typeface="Calibri"/>
            </a:endParaRPr>
          </a:p>
        </p:txBody>
      </p:sp>
    </p:spTree>
    <p:extLst>
      <p:ext uri="{BB962C8B-B14F-4D97-AF65-F5344CB8AC3E}">
        <p14:creationId xmlns:p14="http://schemas.microsoft.com/office/powerpoint/2010/main" val="1269122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45269"/>
            <a:ext cx="7772400" cy="762000"/>
          </a:xfrm>
        </p:spPr>
        <p:txBody>
          <a:bodyPr/>
          <a:lstStyle/>
          <a:p>
            <a:r>
              <a:rPr lang="en-US" dirty="0"/>
              <a:t>What is Research Data?</a:t>
            </a:r>
          </a:p>
        </p:txBody>
      </p:sp>
      <p:sp>
        <p:nvSpPr>
          <p:cNvPr id="8" name="Content Placeholder 5"/>
          <p:cNvSpPr>
            <a:spLocks noGrp="1"/>
          </p:cNvSpPr>
          <p:nvPr>
            <p:ph idx="1"/>
          </p:nvPr>
        </p:nvSpPr>
        <p:spPr>
          <a:xfrm>
            <a:off x="457202" y="1163647"/>
            <a:ext cx="8541943" cy="2201859"/>
          </a:xfrm>
        </p:spPr>
        <p:txBody>
          <a:bodyPr/>
          <a:lstStyle/>
          <a:p>
            <a:pPr>
              <a:spcBef>
                <a:spcPts val="0"/>
              </a:spcBef>
              <a:buClrTx/>
            </a:pPr>
            <a:r>
              <a:rPr lang="en-US" sz="2000" spc="0" dirty="0">
                <a:solidFill>
                  <a:srgbClr val="54585A"/>
                </a:solidFill>
              </a:rPr>
              <a:t>Research data is defined as “</a:t>
            </a:r>
            <a:r>
              <a:rPr lang="en-US" sz="2000" b="1" spc="0" dirty="0">
                <a:solidFill>
                  <a:srgbClr val="54585A"/>
                </a:solidFill>
              </a:rPr>
              <a:t>the recorded factual material commonly accepted in the scientific community as necessary to validate research findings</a:t>
            </a:r>
            <a:r>
              <a:rPr lang="en-US" sz="2000" spc="0" dirty="0">
                <a:solidFill>
                  <a:srgbClr val="54585A"/>
                </a:solidFill>
              </a:rPr>
              <a:t>” (Excerpted from OMB Circular A-110 36.d.2.i).</a:t>
            </a:r>
          </a:p>
          <a:p>
            <a:pPr>
              <a:spcBef>
                <a:spcPts val="0"/>
              </a:spcBef>
              <a:buClrTx/>
            </a:pPr>
            <a:endParaRPr lang="en-US" sz="2000" spc="0" dirty="0">
              <a:solidFill>
                <a:srgbClr val="54585A"/>
              </a:solidFill>
            </a:endParaRPr>
          </a:p>
          <a:p>
            <a:pPr>
              <a:spcBef>
                <a:spcPts val="0"/>
              </a:spcBef>
              <a:buClrTx/>
            </a:pPr>
            <a:r>
              <a:rPr lang="en-US" sz="2000" spc="0" dirty="0">
                <a:solidFill>
                  <a:srgbClr val="54585A"/>
                </a:solidFill>
              </a:rPr>
              <a:t>Research data can be analog or digital, and exists in many different styles, structures and formats.</a:t>
            </a:r>
          </a:p>
        </p:txBody>
      </p:sp>
      <p:sp>
        <p:nvSpPr>
          <p:cNvPr id="14" name="TextBox 13"/>
          <p:cNvSpPr txBox="1"/>
          <p:nvPr/>
        </p:nvSpPr>
        <p:spPr>
          <a:xfrm>
            <a:off x="3779562" y="6344555"/>
            <a:ext cx="4847583" cy="268176"/>
          </a:xfrm>
          <a:prstGeom prst="rect">
            <a:avLst/>
          </a:prstGeom>
          <a:noFill/>
        </p:spPr>
        <p:txBody>
          <a:bodyPr wrap="square" lIns="0" tIns="0" rIns="0" bIns="0" rtlCol="0">
            <a:noAutofit/>
          </a:bodyPr>
          <a:lstStyle/>
          <a:p>
            <a:pPr>
              <a:lnSpc>
                <a:spcPct val="90000"/>
              </a:lnSpc>
              <a:spcBef>
                <a:spcPts val="600"/>
              </a:spcBef>
            </a:pPr>
            <a:r>
              <a:rPr lang="en-US" sz="1200" spc="-50" dirty="0">
                <a:hlinkClick r:id="rId3"/>
              </a:rPr>
              <a:t>https://www.flickr.com/photos/papahanaumokuakea/35643392263/</a:t>
            </a:r>
            <a:r>
              <a:rPr lang="en-US" sz="1200" spc="-50" dirty="0"/>
              <a:t> (Public Domain)</a:t>
            </a:r>
          </a:p>
        </p:txBody>
      </p:sp>
      <p:pic>
        <p:nvPicPr>
          <p:cNvPr id="7" name="Picture 6" descr="Image of map-based data represented as points">
            <a:extLs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2802" y="3505202"/>
            <a:ext cx="5646343" cy="2699657"/>
          </a:xfrm>
          <a:prstGeom prst="rect">
            <a:avLst/>
          </a:prstGeom>
        </p:spPr>
      </p:pic>
      <p:sp>
        <p:nvSpPr>
          <p:cNvPr id="3" name="Slide Number Placeholder 2"/>
          <p:cNvSpPr>
            <a:spLocks noGrp="1"/>
          </p:cNvSpPr>
          <p:nvPr>
            <p:ph type="sldNum" sz="quarter" idx="12"/>
          </p:nvPr>
        </p:nvSpPr>
        <p:spPr/>
        <p:txBody>
          <a:bodyPr/>
          <a:lstStyle/>
          <a:p>
            <a:fld id="{0D558541-60C9-42A2-8392-FF12533A6B7A}" type="slidenum">
              <a:rPr lang="en-US" smtClean="0"/>
              <a:pPr/>
              <a:t>3</a:t>
            </a:fld>
            <a:endParaRPr lang="en-US"/>
          </a:p>
        </p:txBody>
      </p:sp>
    </p:spTree>
    <p:extLst>
      <p:ext uri="{BB962C8B-B14F-4D97-AF65-F5344CB8AC3E}">
        <p14:creationId xmlns:p14="http://schemas.microsoft.com/office/powerpoint/2010/main" val="3088796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6781801" cy="518160"/>
          </a:xfrm>
        </p:spPr>
        <p:txBody>
          <a:bodyPr/>
          <a:lstStyle/>
          <a:p>
            <a:r>
              <a:rPr lang="en-US" dirty="0"/>
              <a:t>Scholarly Publishing Data Sharing Requirements: Choosing a Repository</a:t>
            </a:r>
          </a:p>
        </p:txBody>
      </p:sp>
      <p:sp>
        <p:nvSpPr>
          <p:cNvPr id="4" name="Content Placeholder 3"/>
          <p:cNvSpPr>
            <a:spLocks noGrp="1"/>
          </p:cNvSpPr>
          <p:nvPr>
            <p:ph sz="half" idx="2"/>
          </p:nvPr>
        </p:nvSpPr>
        <p:spPr>
          <a:xfrm>
            <a:off x="685800" y="1447800"/>
            <a:ext cx="8077200" cy="4572000"/>
          </a:xfrm>
        </p:spPr>
        <p:txBody>
          <a:bodyPr/>
          <a:lstStyle/>
          <a:p>
            <a:pPr marL="0" lvl="1" indent="0">
              <a:buClr>
                <a:schemeClr val="accent1"/>
              </a:buClr>
              <a:buNone/>
            </a:pPr>
            <a:r>
              <a:rPr lang="en-US" b="1" dirty="0"/>
              <a:t>If your funder or publisher allows you the choice of repository to deposit your data, consider following these criteria for acceptable data repositories from PLOS:</a:t>
            </a:r>
          </a:p>
          <a:p>
            <a:pPr lvl="1"/>
            <a:r>
              <a:rPr lang="en-US" dirty="0"/>
              <a:t>Seven criteria</a:t>
            </a:r>
          </a:p>
          <a:p>
            <a:pPr lvl="2"/>
            <a:r>
              <a:rPr lang="en-US" sz="1800" dirty="0"/>
              <a:t>Allows open access to the data for all</a:t>
            </a:r>
          </a:p>
          <a:p>
            <a:pPr lvl="2"/>
            <a:r>
              <a:rPr lang="en-US" sz="1800" dirty="0"/>
              <a:t>Assigns a DOI or other permanent digital identifier</a:t>
            </a:r>
          </a:p>
          <a:p>
            <a:pPr lvl="2"/>
            <a:r>
              <a:rPr lang="en-US" sz="1800" dirty="0"/>
              <a:t>Allows for the data to be made available under CC0 or CC BY licenses</a:t>
            </a:r>
          </a:p>
          <a:p>
            <a:pPr lvl="2"/>
            <a:r>
              <a:rPr lang="en-US" sz="1800" dirty="0"/>
              <a:t>No cost to access the data and no registration requirement</a:t>
            </a:r>
          </a:p>
          <a:p>
            <a:pPr lvl="2"/>
            <a:r>
              <a:rPr lang="en-US" sz="1800" dirty="0"/>
              <a:t>Repository must have a long-term data management plan</a:t>
            </a:r>
          </a:p>
          <a:p>
            <a:pPr lvl="2"/>
            <a:r>
              <a:rPr lang="en-US" sz="1800" dirty="0"/>
              <a:t>Repository should demonstrate acceptance and use within the relevant research community</a:t>
            </a:r>
          </a:p>
          <a:p>
            <a:pPr lvl="2"/>
            <a:r>
              <a:rPr lang="en-US" sz="1800" dirty="0"/>
              <a:t>The repository has an entry in FAIRsharing.org</a:t>
            </a:r>
          </a:p>
          <a:p>
            <a:pPr lvl="2"/>
            <a:endParaRPr lang="en-US" sz="1800" dirty="0"/>
          </a:p>
          <a:p>
            <a:pPr marL="0" lvl="0" indent="0" algn="ctr">
              <a:lnSpc>
                <a:spcPct val="90000"/>
              </a:lnSpc>
              <a:spcBef>
                <a:spcPts val="600"/>
              </a:spcBef>
              <a:buClrTx/>
              <a:buNone/>
            </a:pPr>
            <a:r>
              <a:rPr lang="en-US" sz="1400" dirty="0">
                <a:solidFill>
                  <a:srgbClr val="54585A"/>
                </a:solidFill>
              </a:rPr>
              <a:t>Adapted from </a:t>
            </a:r>
            <a:r>
              <a:rPr lang="en-US" sz="1400" i="1" dirty="0">
                <a:solidFill>
                  <a:srgbClr val="54585A"/>
                </a:solidFill>
                <a:hlinkClick r:id="rId3"/>
              </a:rPr>
              <a:t>PLOS One: Data Availability</a:t>
            </a:r>
            <a:r>
              <a:rPr lang="en-US" sz="1400" dirty="0">
                <a:solidFill>
                  <a:srgbClr val="54585A"/>
                </a:solidFill>
              </a:rPr>
              <a:t>. </a:t>
            </a:r>
          </a:p>
          <a:p>
            <a:pPr marL="457200" lvl="2" indent="0">
              <a:buNone/>
            </a:pPr>
            <a:endParaRPr lang="en-US" sz="1800" dirty="0"/>
          </a:p>
          <a:p>
            <a:pPr lvl="1"/>
            <a:endParaRPr lang="en-US" dirty="0"/>
          </a:p>
        </p:txBody>
      </p:sp>
      <p:sp>
        <p:nvSpPr>
          <p:cNvPr id="5" name="Slide Number Placeholder 3">
            <a:extLst>
              <a:ext uri="{FF2B5EF4-FFF2-40B4-BE49-F238E27FC236}">
                <a16:creationId xmlns:a16="http://schemas.microsoft.com/office/drawing/2014/main" id="{3584DEC4-28EB-4A2F-810B-ECBEF359B19A}"/>
              </a:ext>
            </a:extLst>
          </p:cNvPr>
          <p:cNvSpPr>
            <a:spLocks noGrp="1"/>
          </p:cNvSpPr>
          <p:nvPr>
            <p:ph type="sldNum" sz="quarter" idx="12"/>
          </p:nvPr>
        </p:nvSpPr>
        <p:spPr>
          <a:xfrm>
            <a:off x="8568655" y="6485609"/>
            <a:ext cx="346745" cy="231266"/>
          </a:xfrm>
        </p:spPr>
        <p:txBody>
          <a:bodyPr/>
          <a:lstStyle/>
          <a:p>
            <a:pPr>
              <a:defRPr/>
            </a:pPr>
            <a:fld id="{0D558541-60C9-42A2-8392-FF12533A6B7A}" type="slidenum">
              <a:rPr lang="en-US">
                <a:latin typeface="Calibri"/>
              </a:rPr>
              <a:pPr>
                <a:defRPr/>
              </a:pPr>
              <a:t>30</a:t>
            </a:fld>
            <a:endParaRPr lang="en-US" dirty="0">
              <a:latin typeface="Calibri"/>
            </a:endParaRPr>
          </a:p>
        </p:txBody>
      </p:sp>
    </p:spTree>
    <p:extLst>
      <p:ext uri="{BB962C8B-B14F-4D97-AF65-F5344CB8AC3E}">
        <p14:creationId xmlns:p14="http://schemas.microsoft.com/office/powerpoint/2010/main" val="1256149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965" y="462741"/>
            <a:ext cx="4800600" cy="1066800"/>
          </a:xfrm>
        </p:spPr>
        <p:txBody>
          <a:bodyPr/>
          <a:lstStyle/>
          <a:p>
            <a:pPr lvl="0">
              <a:spcBef>
                <a:spcPts val="0"/>
              </a:spcBef>
              <a:buClr>
                <a:srgbClr val="917EAE"/>
              </a:buClr>
            </a:pPr>
            <a:r>
              <a:rPr lang="en-US" dirty="0"/>
              <a:t>Why share data?</a:t>
            </a:r>
            <a:br>
              <a:rPr lang="en-US" dirty="0"/>
            </a:br>
            <a:br>
              <a:rPr lang="en-US" sz="800" dirty="0"/>
            </a:br>
            <a:r>
              <a:rPr lang="en-US" sz="2000" spc="-80" dirty="0">
                <a:solidFill>
                  <a:srgbClr val="917EAE"/>
                </a:solidFill>
                <a:ea typeface="+mn-ea"/>
                <a:cs typeface="+mn-cs"/>
              </a:rPr>
              <a:t>To advance scientific discovery</a:t>
            </a:r>
            <a:br>
              <a:rPr lang="en-US" sz="2000" spc="-80" dirty="0">
                <a:solidFill>
                  <a:srgbClr val="917EAE"/>
                </a:solidFill>
                <a:ea typeface="+mn-ea"/>
                <a:cs typeface="+mn-cs"/>
              </a:rPr>
            </a:br>
            <a:endParaRPr lang="en-US" dirty="0"/>
          </a:p>
        </p:txBody>
      </p:sp>
      <p:sp>
        <p:nvSpPr>
          <p:cNvPr id="3" name="Text Placeholder 2"/>
          <p:cNvSpPr>
            <a:spLocks noGrp="1"/>
          </p:cNvSpPr>
          <p:nvPr>
            <p:ph type="body" idx="1"/>
          </p:nvPr>
        </p:nvSpPr>
        <p:spPr>
          <a:xfrm>
            <a:off x="136629" y="1249229"/>
            <a:ext cx="5257800" cy="358775"/>
          </a:xfrm>
        </p:spPr>
        <p:txBody>
          <a:bodyPr/>
          <a:lstStyle/>
          <a:p>
            <a:r>
              <a:rPr lang="en-US" dirty="0"/>
              <a:t>Success stories in data sharing</a:t>
            </a:r>
          </a:p>
        </p:txBody>
      </p:sp>
      <p:sp>
        <p:nvSpPr>
          <p:cNvPr id="6" name="Content Placeholder 5"/>
          <p:cNvSpPr>
            <a:spLocks noGrp="1"/>
          </p:cNvSpPr>
          <p:nvPr>
            <p:ph sz="quarter" idx="4"/>
          </p:nvPr>
        </p:nvSpPr>
        <p:spPr>
          <a:xfrm>
            <a:off x="381000" y="1686975"/>
            <a:ext cx="8686800" cy="4708284"/>
          </a:xfrm>
        </p:spPr>
        <p:txBody>
          <a:bodyPr/>
          <a:lstStyle/>
          <a:p>
            <a:r>
              <a:rPr lang="en-US" sz="1600" b="1" dirty="0"/>
              <a:t>Big Data analysis identifies new cancer risk genes</a:t>
            </a:r>
          </a:p>
          <a:p>
            <a:pPr marL="0" indent="0">
              <a:buNone/>
            </a:pPr>
            <a:r>
              <a:rPr lang="en-US" sz="1600" dirty="0"/>
              <a:t>(Center for Genomic Regulation study, as reported in ScienceDaily.com </a:t>
            </a:r>
            <a:r>
              <a:rPr lang="en-US" sz="1600" dirty="0">
                <a:hlinkClick r:id="rId3"/>
              </a:rPr>
              <a:t>www.sciencedaily.com/releases/2018/07/180710104628.htm</a:t>
            </a:r>
            <a:r>
              <a:rPr lang="en-US" sz="1600" dirty="0"/>
              <a:t>)</a:t>
            </a:r>
          </a:p>
          <a:p>
            <a:pPr marL="0" indent="0">
              <a:buNone/>
            </a:pPr>
            <a:endParaRPr lang="en-US" sz="1200" dirty="0"/>
          </a:p>
          <a:p>
            <a:r>
              <a:rPr lang="en-US" sz="1600" b="1" dirty="0"/>
              <a:t>Assessment of the impact of shared brain imaging data on the scientific literature</a:t>
            </a:r>
          </a:p>
          <a:p>
            <a:pPr marL="0" indent="0">
              <a:buNone/>
            </a:pPr>
            <a:r>
              <a:rPr lang="en-US" sz="1600" dirty="0"/>
              <a:t>(</a:t>
            </a:r>
            <a:r>
              <a:rPr lang="en-US" sz="1600" dirty="0" err="1"/>
              <a:t>Milham</a:t>
            </a:r>
            <a:r>
              <a:rPr lang="en-US" sz="1600" dirty="0"/>
              <a:t>, M.P. et al in Nature Communications (2018)9:2818, DOI: 10.1038/s41467-018-04976-1)</a:t>
            </a:r>
          </a:p>
          <a:p>
            <a:pPr marL="0" indent="0">
              <a:buNone/>
            </a:pPr>
            <a:endParaRPr lang="en-US" sz="1200" dirty="0"/>
          </a:p>
          <a:p>
            <a:r>
              <a:rPr lang="en-US" sz="1600" b="1" dirty="0"/>
              <a:t>Item of Interest: NICHD reports success of data sharing resource (DASH), two years after launch</a:t>
            </a:r>
          </a:p>
          <a:p>
            <a:pPr marL="0" indent="0">
              <a:buNone/>
            </a:pPr>
            <a:r>
              <a:rPr lang="en-US" sz="1600" dirty="0"/>
              <a:t>(NICHD Press Office, National Institute of Child Health and Human Development Newsroom, </a:t>
            </a:r>
            <a:r>
              <a:rPr lang="en-US" sz="1600" dirty="0">
                <a:hlinkClick r:id="rId4"/>
              </a:rPr>
              <a:t>nichd.nih.gov/news/releases/032018-DASH</a:t>
            </a:r>
            <a:r>
              <a:rPr lang="en-US" sz="1600" dirty="0"/>
              <a:t>)</a:t>
            </a:r>
          </a:p>
          <a:p>
            <a:pPr marL="0" indent="0">
              <a:buNone/>
            </a:pPr>
            <a:r>
              <a:rPr lang="en-US" sz="1600" dirty="0"/>
              <a:t>-Two years after inception, 73 data access requests have been made to DASH and 3 new publications have resulted from re-use of data</a:t>
            </a:r>
          </a:p>
          <a:p>
            <a:pPr marL="0" indent="0">
              <a:buNone/>
            </a:pPr>
            <a:endParaRPr lang="en-US" sz="1200" dirty="0"/>
          </a:p>
          <a:p>
            <a:r>
              <a:rPr lang="en-US" sz="1600" b="1" dirty="0"/>
              <a:t>Antidepressant drug effects and depression severity: a patient-level meta-analysis</a:t>
            </a:r>
          </a:p>
          <a:p>
            <a:pPr marL="0" indent="0">
              <a:buNone/>
            </a:pPr>
            <a:r>
              <a:rPr lang="en-US" sz="1600" dirty="0"/>
              <a:t>(Fournier, J.C. et al in Journal of the American Medical Association 303, 47-53 (2010))</a:t>
            </a:r>
          </a:p>
          <a:p>
            <a:pPr marL="0" indent="0">
              <a:buNone/>
            </a:pPr>
            <a:r>
              <a:rPr lang="en-US" sz="1600" dirty="0"/>
              <a:t>“A mega-analytic approach [of data from multiple studies] is more appropriate and more powerful than a standard meta-analysis when original data are available and a fine-grained multivariate analysis is desired.”</a:t>
            </a:r>
          </a:p>
        </p:txBody>
      </p:sp>
      <p:pic>
        <p:nvPicPr>
          <p:cNvPr id="9" name="Picture 8" descr="Image of a double-helix representig genomic data" title="Decorativ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6714077" y="-276406"/>
            <a:ext cx="1788288" cy="2798300"/>
          </a:xfrm>
          <a:prstGeom prst="rect">
            <a:avLst/>
          </a:prstGeom>
        </p:spPr>
      </p:pic>
      <p:sp>
        <p:nvSpPr>
          <p:cNvPr id="11" name="TextBox 10"/>
          <p:cNvSpPr txBox="1"/>
          <p:nvPr/>
        </p:nvSpPr>
        <p:spPr>
          <a:xfrm>
            <a:off x="2667000" y="6552693"/>
            <a:ext cx="4724400" cy="228600"/>
          </a:xfrm>
          <a:prstGeom prst="rect">
            <a:avLst/>
          </a:prstGeom>
          <a:noFill/>
        </p:spPr>
        <p:txBody>
          <a:bodyPr wrap="square" lIns="0" tIns="0" rIns="0" bIns="0" rtlCol="0">
            <a:noAutofit/>
          </a:bodyPr>
          <a:lstStyle/>
          <a:p>
            <a:pPr>
              <a:lnSpc>
                <a:spcPct val="90000"/>
              </a:lnSpc>
              <a:spcBef>
                <a:spcPts val="600"/>
              </a:spcBef>
            </a:pPr>
            <a:r>
              <a:rPr lang="en-US" sz="1400" i="1" spc="-50" dirty="0">
                <a:hlinkClick r:id="rId6"/>
              </a:rPr>
              <a:t>https://www.flickr.com/photos/thadz/14996908380/</a:t>
            </a:r>
            <a:r>
              <a:rPr lang="en-US" sz="1400" i="1" spc="-50" dirty="0"/>
              <a:t>. Public Domain.</a:t>
            </a:r>
          </a:p>
        </p:txBody>
      </p:sp>
      <p:sp>
        <p:nvSpPr>
          <p:cNvPr id="7" name="Slide Number Placeholder 3">
            <a:extLst>
              <a:ext uri="{FF2B5EF4-FFF2-40B4-BE49-F238E27FC236}">
                <a16:creationId xmlns:a16="http://schemas.microsoft.com/office/drawing/2014/main" id="{8215FC53-FFD4-4017-A3F2-3E03DA8071A4}"/>
              </a:ext>
            </a:extLst>
          </p:cNvPr>
          <p:cNvSpPr>
            <a:spLocks noGrp="1"/>
          </p:cNvSpPr>
          <p:nvPr>
            <p:ph type="sldNum" sz="quarter" idx="12"/>
          </p:nvPr>
        </p:nvSpPr>
        <p:spPr>
          <a:xfrm>
            <a:off x="8568655" y="6485609"/>
            <a:ext cx="346745" cy="231266"/>
          </a:xfrm>
        </p:spPr>
        <p:txBody>
          <a:bodyPr/>
          <a:lstStyle/>
          <a:p>
            <a:pPr>
              <a:defRPr/>
            </a:pPr>
            <a:fld id="{0D558541-60C9-42A2-8392-FF12533A6B7A}" type="slidenum">
              <a:rPr lang="en-US">
                <a:latin typeface="Calibri"/>
              </a:rPr>
              <a:pPr>
                <a:defRPr/>
              </a:pPr>
              <a:t>31</a:t>
            </a:fld>
            <a:endParaRPr lang="en-US" dirty="0">
              <a:latin typeface="Calibri"/>
            </a:endParaRPr>
          </a:p>
        </p:txBody>
      </p:sp>
    </p:spTree>
    <p:extLst>
      <p:ext uri="{BB962C8B-B14F-4D97-AF65-F5344CB8AC3E}">
        <p14:creationId xmlns:p14="http://schemas.microsoft.com/office/powerpoint/2010/main" val="3104745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16466"/>
            <a:ext cx="7713969" cy="1132108"/>
          </a:xfrm>
        </p:spPr>
        <p:txBody>
          <a:bodyPr/>
          <a:lstStyle/>
          <a:p>
            <a:pPr lvl="0">
              <a:spcBef>
                <a:spcPts val="0"/>
              </a:spcBef>
              <a:buClr>
                <a:srgbClr val="917EAE"/>
              </a:buClr>
            </a:pPr>
            <a:r>
              <a:rPr lang="en-US" dirty="0"/>
              <a:t>Why share data?</a:t>
            </a:r>
            <a:br>
              <a:rPr lang="en-US" dirty="0"/>
            </a:br>
            <a:br>
              <a:rPr lang="en-US" sz="800" dirty="0"/>
            </a:br>
            <a:r>
              <a:rPr lang="en-US" sz="2000" spc="-80" dirty="0">
                <a:solidFill>
                  <a:srgbClr val="917EAE"/>
                </a:solidFill>
                <a:ea typeface="+mn-ea"/>
                <a:cs typeface="+mn-cs"/>
              </a:rPr>
              <a:t>Sharing win: </a:t>
            </a:r>
            <a:r>
              <a:rPr lang="en-US" sz="2000" b="1" spc="-80" dirty="0">
                <a:solidFill>
                  <a:srgbClr val="917EAE"/>
                </a:solidFill>
                <a:ea typeface="+mn-ea"/>
                <a:cs typeface="+mn-cs"/>
              </a:rPr>
              <a:t>Harvesting</a:t>
            </a:r>
            <a:r>
              <a:rPr lang="en-US" sz="2000" spc="-80" dirty="0">
                <a:solidFill>
                  <a:srgbClr val="917EAE"/>
                </a:solidFill>
                <a:ea typeface="+mn-ea"/>
                <a:cs typeface="+mn-cs"/>
              </a:rPr>
              <a:t> existing datasets</a:t>
            </a:r>
            <a:br>
              <a:rPr lang="en-US" sz="2000" spc="-80" dirty="0">
                <a:solidFill>
                  <a:srgbClr val="917EAE"/>
                </a:solidFill>
                <a:ea typeface="+mn-ea"/>
                <a:cs typeface="+mn-cs"/>
              </a:rPr>
            </a:br>
            <a:endParaRPr lang="en-US" dirty="0"/>
          </a:p>
        </p:txBody>
      </p:sp>
      <p:sp>
        <p:nvSpPr>
          <p:cNvPr id="6" name="Content Placeholder 5" descr="NHANES: National Health and Nutrition Examination Survey logo"/>
          <p:cNvSpPr>
            <a:spLocks noGrp="1"/>
          </p:cNvSpPr>
          <p:nvPr>
            <p:ph sz="quarter" idx="4"/>
          </p:nvPr>
        </p:nvSpPr>
        <p:spPr>
          <a:xfrm>
            <a:off x="278057" y="1219200"/>
            <a:ext cx="8587885" cy="5085656"/>
          </a:xfrm>
        </p:spPr>
        <p:txBody>
          <a:bodyPr numCol="1"/>
          <a:lstStyle/>
          <a:p>
            <a:pPr marL="0" lvl="0" indent="0">
              <a:lnSpc>
                <a:spcPct val="90000"/>
              </a:lnSpc>
              <a:spcBef>
                <a:spcPts val="600"/>
              </a:spcBef>
              <a:buClrTx/>
              <a:buNone/>
            </a:pPr>
            <a:r>
              <a:rPr lang="en-US" dirty="0">
                <a:solidFill>
                  <a:srgbClr val="917EAE"/>
                </a:solidFill>
              </a:rPr>
              <a:t>Benefits</a:t>
            </a:r>
            <a:r>
              <a:rPr lang="en-US" dirty="0">
                <a:solidFill>
                  <a:srgbClr val="54585A"/>
                </a:solidFill>
              </a:rPr>
              <a:t>:</a:t>
            </a:r>
          </a:p>
          <a:p>
            <a:pPr marL="0" lvl="0" indent="0">
              <a:lnSpc>
                <a:spcPct val="90000"/>
              </a:lnSpc>
              <a:spcBef>
                <a:spcPts val="600"/>
              </a:spcBef>
              <a:buClrTx/>
              <a:buNone/>
            </a:pPr>
            <a:endParaRPr lang="en-US" sz="400" dirty="0">
              <a:solidFill>
                <a:srgbClr val="54585A"/>
              </a:solidFill>
            </a:endParaRPr>
          </a:p>
          <a:p>
            <a:pPr marL="342900" lvl="0" indent="-342900">
              <a:lnSpc>
                <a:spcPct val="90000"/>
              </a:lnSpc>
              <a:spcBef>
                <a:spcPts val="600"/>
              </a:spcBef>
              <a:buClrTx/>
            </a:pPr>
            <a:r>
              <a:rPr lang="en-US" sz="1600" dirty="0">
                <a:solidFill>
                  <a:srgbClr val="54585A"/>
                </a:solidFill>
              </a:rPr>
              <a:t>Affordability</a:t>
            </a:r>
          </a:p>
          <a:p>
            <a:pPr marL="342900" lvl="0" indent="-342900">
              <a:lnSpc>
                <a:spcPct val="90000"/>
              </a:lnSpc>
              <a:spcBef>
                <a:spcPts val="600"/>
              </a:spcBef>
              <a:buClrTx/>
            </a:pPr>
            <a:r>
              <a:rPr lang="en-US" sz="1600" dirty="0">
                <a:solidFill>
                  <a:srgbClr val="54585A"/>
                </a:solidFill>
              </a:rPr>
              <a:t>Graduate student first research projects</a:t>
            </a:r>
          </a:p>
          <a:p>
            <a:pPr marL="342900" lvl="0" indent="-342900">
              <a:lnSpc>
                <a:spcPct val="90000"/>
              </a:lnSpc>
              <a:spcBef>
                <a:spcPts val="600"/>
              </a:spcBef>
              <a:buClrTx/>
            </a:pPr>
            <a:r>
              <a:rPr lang="en-US" sz="1600" dirty="0">
                <a:solidFill>
                  <a:srgbClr val="54585A"/>
                </a:solidFill>
              </a:rPr>
              <a:t>Studying changes occurring over time and/or to large populations</a:t>
            </a:r>
          </a:p>
          <a:p>
            <a:pPr marL="342900" lvl="0" indent="-342900">
              <a:lnSpc>
                <a:spcPct val="90000"/>
              </a:lnSpc>
              <a:spcBef>
                <a:spcPts val="600"/>
              </a:spcBef>
              <a:buClrTx/>
            </a:pPr>
            <a:r>
              <a:rPr lang="en-US" sz="1600" dirty="0">
                <a:solidFill>
                  <a:srgbClr val="54585A"/>
                </a:solidFill>
              </a:rPr>
              <a:t>Leveraging Federally-funded clinical trial studies and data</a:t>
            </a:r>
          </a:p>
          <a:p>
            <a:pPr marL="0" lvl="0" indent="0">
              <a:lnSpc>
                <a:spcPct val="90000"/>
              </a:lnSpc>
              <a:spcBef>
                <a:spcPts val="600"/>
              </a:spcBef>
              <a:buClrTx/>
              <a:buNone/>
            </a:pPr>
            <a:endParaRPr lang="en-US" sz="800" spc="0" dirty="0">
              <a:solidFill>
                <a:srgbClr val="54585A"/>
              </a:solidFill>
            </a:endParaRPr>
          </a:p>
          <a:p>
            <a:pPr marL="0" lvl="0" indent="0">
              <a:lnSpc>
                <a:spcPct val="90000"/>
              </a:lnSpc>
              <a:spcBef>
                <a:spcPts val="600"/>
              </a:spcBef>
              <a:buClrTx/>
              <a:buNone/>
            </a:pPr>
            <a:r>
              <a:rPr lang="en-US" sz="1200" spc="0" dirty="0">
                <a:solidFill>
                  <a:srgbClr val="54585A"/>
                </a:solidFill>
              </a:rPr>
              <a:t>Leighton, Chan, and Patrick </a:t>
            </a:r>
            <a:r>
              <a:rPr lang="en-US" sz="1200" spc="0" dirty="0" err="1">
                <a:solidFill>
                  <a:srgbClr val="54585A"/>
                </a:solidFill>
              </a:rPr>
              <a:t>McGarey</a:t>
            </a:r>
            <a:r>
              <a:rPr lang="en-US" sz="1200" spc="0" dirty="0">
                <a:solidFill>
                  <a:srgbClr val="54585A"/>
                </a:solidFill>
              </a:rPr>
              <a:t>. </a:t>
            </a:r>
            <a:r>
              <a:rPr lang="en-US" sz="1200" b="1" spc="0" dirty="0">
                <a:solidFill>
                  <a:srgbClr val="54585A"/>
                </a:solidFill>
              </a:rPr>
              <a:t>Using Large Data Sets for Population-Based Health Research</a:t>
            </a:r>
            <a:r>
              <a:rPr lang="en-US" sz="1200" dirty="0">
                <a:solidFill>
                  <a:srgbClr val="54585A"/>
                </a:solidFill>
              </a:rPr>
              <a:t>. In </a:t>
            </a:r>
            <a:r>
              <a:rPr lang="en-US" sz="1200" i="1" spc="0" dirty="0">
                <a:solidFill>
                  <a:srgbClr val="54585A"/>
                </a:solidFill>
                <a:hlinkClick r:id="rId3">
                  <a:extLst>
                    <a:ext uri="{A12FA001-AC4F-418D-AE19-62706E023703}">
                      <ahyp:hlinkClr xmlns:ahyp="http://schemas.microsoft.com/office/drawing/2018/hyperlinkcolor" val="tx"/>
                    </a:ext>
                  </a:extLst>
                </a:hlinkClick>
              </a:rPr>
              <a:t>Principles and Practice of Clinical Research (Third Edition</a:t>
            </a:r>
            <a:r>
              <a:rPr lang="en-US" sz="1200" spc="0" dirty="0">
                <a:solidFill>
                  <a:srgbClr val="54585A"/>
                </a:solidFill>
                <a:hlinkClick r:id="rId3">
                  <a:extLst>
                    <a:ext uri="{A12FA001-AC4F-418D-AE19-62706E023703}">
                      <ahyp:hlinkClr xmlns:ahyp="http://schemas.microsoft.com/office/drawing/2018/hyperlinkcolor" val="tx"/>
                    </a:ext>
                  </a:extLst>
                </a:hlinkClick>
              </a:rPr>
              <a:t>)</a:t>
            </a:r>
            <a:r>
              <a:rPr lang="en-US" sz="1200" spc="0" dirty="0">
                <a:solidFill>
                  <a:srgbClr val="54585A"/>
                </a:solidFill>
              </a:rPr>
              <a:t>, 2012</a:t>
            </a:r>
            <a:endParaRPr lang="en-US" sz="1200" b="1" spc="0" dirty="0">
              <a:solidFill>
                <a:srgbClr val="54585A"/>
              </a:solidFill>
            </a:endParaRPr>
          </a:p>
          <a:p>
            <a:pPr marL="0" lvl="0" indent="0">
              <a:lnSpc>
                <a:spcPct val="90000"/>
              </a:lnSpc>
              <a:spcBef>
                <a:spcPts val="600"/>
              </a:spcBef>
              <a:buClrTx/>
              <a:buNone/>
            </a:pPr>
            <a:endParaRPr lang="en-US" sz="800" dirty="0">
              <a:solidFill>
                <a:srgbClr val="917EAE"/>
              </a:solidFill>
            </a:endParaRPr>
          </a:p>
          <a:p>
            <a:pPr marL="0" lvl="0" indent="0">
              <a:lnSpc>
                <a:spcPct val="90000"/>
              </a:lnSpc>
              <a:spcBef>
                <a:spcPts val="600"/>
              </a:spcBef>
              <a:buClrTx/>
              <a:buNone/>
            </a:pPr>
            <a:r>
              <a:rPr lang="en-US" dirty="0">
                <a:solidFill>
                  <a:srgbClr val="917EAE"/>
                </a:solidFill>
              </a:rPr>
              <a:t>Sources for large scale and longitudinal study datasets in the biomedical and social sciences:</a:t>
            </a:r>
          </a:p>
          <a:p>
            <a:pPr marL="0" indent="0">
              <a:buNone/>
            </a:pPr>
            <a:endParaRPr lang="en-US" sz="800" dirty="0"/>
          </a:p>
          <a:p>
            <a:r>
              <a:rPr lang="en-US" sz="1600" dirty="0">
                <a:hlinkClick r:id="rId4"/>
              </a:rPr>
              <a:t>ClinicalTrials.gov</a:t>
            </a:r>
            <a:endParaRPr lang="en-US" sz="1600" dirty="0"/>
          </a:p>
          <a:p>
            <a:r>
              <a:rPr lang="en-US" sz="1600" dirty="0">
                <a:hlinkClick r:id="rId5"/>
              </a:rPr>
              <a:t>DASH</a:t>
            </a:r>
            <a:r>
              <a:rPr lang="en-US" sz="1600" dirty="0"/>
              <a:t> (NIH’s Data and Specimen Hub)</a:t>
            </a:r>
          </a:p>
          <a:p>
            <a:r>
              <a:rPr lang="en-US" sz="1600" dirty="0">
                <a:hlinkClick r:id="rId6"/>
              </a:rPr>
              <a:t>Data.gov</a:t>
            </a:r>
            <a:endParaRPr lang="en-US" sz="1600" dirty="0"/>
          </a:p>
          <a:p>
            <a:r>
              <a:rPr lang="en-US" sz="1600" dirty="0">
                <a:hlinkClick r:id="rId7"/>
              </a:rPr>
              <a:t>ICPSR</a:t>
            </a:r>
            <a:r>
              <a:rPr lang="en-US" sz="1600" dirty="0"/>
              <a:t> (Inter-University Consortium for Political &amp; Science Research)</a:t>
            </a:r>
          </a:p>
          <a:p>
            <a:r>
              <a:rPr lang="en-US" sz="1600" dirty="0">
                <a:hlinkClick r:id="rId8"/>
              </a:rPr>
              <a:t>NCBI</a:t>
            </a:r>
            <a:r>
              <a:rPr lang="en-US" sz="1600" dirty="0"/>
              <a:t> (National Center for Biotechnology Information)</a:t>
            </a:r>
            <a:endParaRPr lang="en-US" sz="1600" b="1" dirty="0"/>
          </a:p>
          <a:p>
            <a:r>
              <a:rPr lang="en-US" sz="1600" dirty="0">
                <a:hlinkClick r:id="rId9"/>
              </a:rPr>
              <a:t>NHANES</a:t>
            </a:r>
            <a:r>
              <a:rPr lang="en-US" sz="1600" dirty="0"/>
              <a:t> (CDC’s National Health and Nutrition Examination Survey)</a:t>
            </a:r>
          </a:p>
          <a:p>
            <a:pPr marL="0" indent="0">
              <a:buNone/>
            </a:pPr>
            <a:endParaRPr lang="en-US" sz="1600" dirty="0"/>
          </a:p>
        </p:txBody>
      </p:sp>
      <p:pic>
        <p:nvPicPr>
          <p:cNvPr id="15" name="Picture 14" descr="DASH logo"/>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5334000" y="3918140"/>
            <a:ext cx="3095625" cy="819150"/>
          </a:xfrm>
          <a:prstGeom prst="rect">
            <a:avLst/>
          </a:prstGeom>
        </p:spPr>
      </p:pic>
      <p:pic>
        <p:nvPicPr>
          <p:cNvPr id="14" name="Content Placeholder 13" descr="ICPSR logo"/>
          <p:cNvPicPr>
            <a:picLocks noGrp="1" noChangeAspect="1"/>
          </p:cNvPicPr>
          <p:nvPr>
            <p:ph sz="half" idx="2"/>
          </p:nvPr>
        </p:nvPicPr>
        <p:blipFill>
          <a:blip r:embed="rId11" cstate="email">
            <a:extLst>
              <a:ext uri="{28A0092B-C50C-407E-A947-70E740481C1C}">
                <a14:useLocalDpi xmlns:a14="http://schemas.microsoft.com/office/drawing/2010/main"/>
              </a:ext>
            </a:extLst>
          </a:blip>
          <a:stretch>
            <a:fillRect/>
          </a:stretch>
        </p:blipFill>
        <p:spPr>
          <a:xfrm>
            <a:off x="5791200" y="5131078"/>
            <a:ext cx="2859088" cy="507722"/>
          </a:xfrm>
          <a:prstGeom prst="rect">
            <a:avLst/>
          </a:prstGeom>
        </p:spPr>
      </p:pic>
      <p:pic>
        <p:nvPicPr>
          <p:cNvPr id="7" name="Picture 6" descr="National Health and Nutrition Examination Survey logo"/>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743200" y="6226290"/>
            <a:ext cx="5486398" cy="588780"/>
          </a:xfrm>
          <a:prstGeom prst="rect">
            <a:avLst/>
          </a:prstGeom>
        </p:spPr>
      </p:pic>
      <p:sp>
        <p:nvSpPr>
          <p:cNvPr id="8" name="Slide Number Placeholder 3">
            <a:extLst>
              <a:ext uri="{FF2B5EF4-FFF2-40B4-BE49-F238E27FC236}">
                <a16:creationId xmlns:a16="http://schemas.microsoft.com/office/drawing/2014/main" id="{BD4288CB-ED94-44BE-88D8-48972A0D45CF}"/>
              </a:ext>
            </a:extLst>
          </p:cNvPr>
          <p:cNvSpPr>
            <a:spLocks noGrp="1"/>
          </p:cNvSpPr>
          <p:nvPr>
            <p:ph type="sldNum" sz="quarter" idx="12"/>
          </p:nvPr>
        </p:nvSpPr>
        <p:spPr>
          <a:xfrm>
            <a:off x="8568655" y="6485609"/>
            <a:ext cx="346745" cy="231266"/>
          </a:xfrm>
        </p:spPr>
        <p:txBody>
          <a:bodyPr/>
          <a:lstStyle/>
          <a:p>
            <a:pPr>
              <a:defRPr/>
            </a:pPr>
            <a:fld id="{0D558541-60C9-42A2-8392-FF12533A6B7A}" type="slidenum">
              <a:rPr lang="en-US">
                <a:latin typeface="Calibri"/>
              </a:rPr>
              <a:pPr>
                <a:defRPr/>
              </a:pPr>
              <a:t>32</a:t>
            </a:fld>
            <a:endParaRPr lang="en-US" dirty="0">
              <a:latin typeface="Calibri"/>
            </a:endParaRPr>
          </a:p>
        </p:txBody>
      </p:sp>
    </p:spTree>
    <p:extLst>
      <p:ext uri="{BB962C8B-B14F-4D97-AF65-F5344CB8AC3E}">
        <p14:creationId xmlns:p14="http://schemas.microsoft.com/office/powerpoint/2010/main" val="1182130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share data?</a:t>
            </a:r>
          </a:p>
        </p:txBody>
      </p:sp>
      <p:sp>
        <p:nvSpPr>
          <p:cNvPr id="8" name="Text Placeholder 7"/>
          <p:cNvSpPr>
            <a:spLocks noGrp="1"/>
          </p:cNvSpPr>
          <p:nvPr>
            <p:ph type="body" sz="quarter" idx="14"/>
          </p:nvPr>
        </p:nvSpPr>
        <p:spPr>
          <a:xfrm>
            <a:off x="304800" y="957964"/>
            <a:ext cx="8399768" cy="5214236"/>
          </a:xfrm>
        </p:spPr>
        <p:txBody>
          <a:bodyPr/>
          <a:lstStyle/>
          <a:p>
            <a:r>
              <a:rPr lang="en-US" dirty="0"/>
              <a:t>Sharing win: The benefits of </a:t>
            </a:r>
            <a:r>
              <a:rPr lang="en-US" b="1" dirty="0"/>
              <a:t>sharing </a:t>
            </a:r>
            <a:r>
              <a:rPr lang="en-US" dirty="0"/>
              <a:t>your data</a:t>
            </a:r>
          </a:p>
          <a:p>
            <a:endParaRPr lang="en-US" dirty="0"/>
          </a:p>
          <a:p>
            <a:pPr lvl="0">
              <a:lnSpc>
                <a:spcPct val="90000"/>
              </a:lnSpc>
              <a:spcBef>
                <a:spcPts val="600"/>
              </a:spcBef>
              <a:buClrTx/>
            </a:pPr>
            <a:r>
              <a:rPr lang="en-US" sz="1600" i="1" spc="0" dirty="0">
                <a:solidFill>
                  <a:srgbClr val="54585A"/>
                </a:solidFill>
              </a:rPr>
              <a:t>“Publicly available data was significantly (p = 0.006) associated with a 69% increase in citations, independently of journal impact factor, date of publication, and author country of origin using linear regression.” </a:t>
            </a:r>
            <a:r>
              <a:rPr lang="en-US" sz="1600" spc="0" dirty="0">
                <a:solidFill>
                  <a:srgbClr val="54585A"/>
                </a:solidFill>
              </a:rPr>
              <a:t>Piwowar, Heather A. et al. </a:t>
            </a:r>
            <a:r>
              <a:rPr lang="en-US" sz="1600" b="1" spc="0" dirty="0">
                <a:solidFill>
                  <a:srgbClr val="54585A"/>
                </a:solidFill>
              </a:rPr>
              <a:t>Sharing Detailed Research Data Is Associated with Increased Citation Rate. </a:t>
            </a:r>
            <a:r>
              <a:rPr lang="en-US" sz="1600" spc="0" dirty="0">
                <a:solidFill>
                  <a:srgbClr val="54585A"/>
                </a:solidFill>
              </a:rPr>
              <a:t>Published March 21, 2007. </a:t>
            </a:r>
            <a:r>
              <a:rPr lang="en-US" sz="1600" spc="0" dirty="0">
                <a:solidFill>
                  <a:srgbClr val="54585A"/>
                </a:solidFill>
                <a:hlinkClick r:id="rId3">
                  <a:extLst>
                    <a:ext uri="{A12FA001-AC4F-418D-AE19-62706E023703}">
                      <ahyp:hlinkClr xmlns:ahyp="http://schemas.microsoft.com/office/drawing/2018/hyperlinkcolor" val="tx"/>
                    </a:ext>
                  </a:extLst>
                </a:hlinkClick>
              </a:rPr>
              <a:t>https://doi.org/10.1371/journal.pone.0000308</a:t>
            </a:r>
            <a:r>
              <a:rPr lang="en-US" sz="1600" spc="0" dirty="0">
                <a:solidFill>
                  <a:srgbClr val="54585A"/>
                </a:solidFill>
              </a:rPr>
              <a:t>.</a:t>
            </a:r>
          </a:p>
          <a:p>
            <a:pPr lvl="0">
              <a:lnSpc>
                <a:spcPct val="90000"/>
              </a:lnSpc>
              <a:spcBef>
                <a:spcPts val="600"/>
              </a:spcBef>
              <a:buClrTx/>
            </a:pPr>
            <a:endParaRPr lang="en-US" sz="1600" spc="0" dirty="0">
              <a:solidFill>
                <a:srgbClr val="54585A"/>
              </a:solidFill>
            </a:endParaRPr>
          </a:p>
          <a:p>
            <a:pPr>
              <a:lnSpc>
                <a:spcPct val="90000"/>
              </a:lnSpc>
              <a:spcBef>
                <a:spcPts val="600"/>
              </a:spcBef>
              <a:buClrTx/>
            </a:pPr>
            <a:r>
              <a:rPr lang="en-US" sz="1600" spc="-50" dirty="0"/>
              <a:t>Data repositories with at least one of the following analytics capabilities: view, download, citation, and social media:</a:t>
            </a:r>
          </a:p>
          <a:p>
            <a:pPr marL="2743200" lvl="0" indent="-342900">
              <a:lnSpc>
                <a:spcPct val="90000"/>
              </a:lnSpc>
              <a:spcBef>
                <a:spcPts val="600"/>
              </a:spcBef>
              <a:buClrTx/>
              <a:buFont typeface="Arial" panose="020B0604020202020204" pitchFamily="34" charset="0"/>
              <a:buChar char="•"/>
            </a:pPr>
            <a:r>
              <a:rPr lang="en-US" sz="1600" spc="-50" dirty="0">
                <a:solidFill>
                  <a:srgbClr val="54585A"/>
                </a:solidFill>
                <a:hlinkClick r:id="rId4"/>
              </a:rPr>
              <a:t>Dryad</a:t>
            </a:r>
            <a:endParaRPr lang="en-US" sz="1600" spc="-50" dirty="0">
              <a:solidFill>
                <a:srgbClr val="54585A"/>
              </a:solidFill>
            </a:endParaRPr>
          </a:p>
          <a:p>
            <a:pPr marL="2743200" lvl="0" indent="-342900">
              <a:lnSpc>
                <a:spcPct val="90000"/>
              </a:lnSpc>
              <a:spcBef>
                <a:spcPts val="600"/>
              </a:spcBef>
              <a:buClrTx/>
              <a:buFont typeface="Arial" panose="020B0604020202020204" pitchFamily="34" charset="0"/>
              <a:buChar char="•"/>
            </a:pPr>
            <a:r>
              <a:rPr lang="en-US" sz="1600" spc="-50" dirty="0">
                <a:solidFill>
                  <a:srgbClr val="54585A"/>
                </a:solidFill>
                <a:hlinkClick r:id="rId5"/>
              </a:rPr>
              <a:t>Figshare</a:t>
            </a:r>
            <a:endParaRPr lang="en-US" sz="1600" spc="-50" dirty="0">
              <a:solidFill>
                <a:srgbClr val="54585A"/>
              </a:solidFill>
            </a:endParaRPr>
          </a:p>
          <a:p>
            <a:pPr marL="2743200" lvl="0" indent="-342900">
              <a:lnSpc>
                <a:spcPct val="90000"/>
              </a:lnSpc>
              <a:spcBef>
                <a:spcPts val="600"/>
              </a:spcBef>
              <a:buClrTx/>
              <a:buFont typeface="Arial" panose="020B0604020202020204" pitchFamily="34" charset="0"/>
              <a:buChar char="•"/>
            </a:pPr>
            <a:r>
              <a:rPr lang="en-US" sz="1600" spc="-50" dirty="0">
                <a:solidFill>
                  <a:srgbClr val="54585A"/>
                </a:solidFill>
                <a:hlinkClick r:id="rId6"/>
              </a:rPr>
              <a:t>Harvard Dataverse </a:t>
            </a:r>
            <a:endParaRPr lang="en-US" sz="1600" spc="-50" dirty="0">
              <a:solidFill>
                <a:srgbClr val="54585A"/>
              </a:solidFill>
            </a:endParaRPr>
          </a:p>
          <a:p>
            <a:pPr marL="2743200" lvl="0" indent="-342900">
              <a:lnSpc>
                <a:spcPct val="90000"/>
              </a:lnSpc>
              <a:spcBef>
                <a:spcPts val="600"/>
              </a:spcBef>
              <a:buClrTx/>
              <a:buFont typeface="Arial" panose="020B0604020202020204" pitchFamily="34" charset="0"/>
              <a:buChar char="•"/>
            </a:pPr>
            <a:r>
              <a:rPr lang="en-US" sz="1600" spc="-50" dirty="0">
                <a:solidFill>
                  <a:srgbClr val="54585A"/>
                </a:solidFill>
                <a:hlinkClick r:id="rId7"/>
              </a:rPr>
              <a:t>ICPSR</a:t>
            </a:r>
            <a:endParaRPr lang="en-US" sz="1600" spc="-50" dirty="0">
              <a:solidFill>
                <a:srgbClr val="54585A"/>
              </a:solidFill>
            </a:endParaRPr>
          </a:p>
          <a:p>
            <a:pPr marL="2743200" lvl="0" indent="-342900">
              <a:lnSpc>
                <a:spcPct val="90000"/>
              </a:lnSpc>
              <a:spcBef>
                <a:spcPts val="600"/>
              </a:spcBef>
              <a:buClrTx/>
              <a:buFont typeface="Arial" panose="020B0604020202020204" pitchFamily="34" charset="0"/>
              <a:buChar char="•"/>
            </a:pPr>
            <a:r>
              <a:rPr lang="en-US" sz="1600" spc="-50" dirty="0">
                <a:solidFill>
                  <a:srgbClr val="54585A"/>
                </a:solidFill>
                <a:hlinkClick r:id="rId8"/>
              </a:rPr>
              <a:t>Open Science Framework</a:t>
            </a:r>
            <a:endParaRPr lang="en-US" sz="1600" spc="-50" dirty="0">
              <a:solidFill>
                <a:srgbClr val="54585A"/>
              </a:solidFill>
            </a:endParaRPr>
          </a:p>
          <a:p>
            <a:pPr marL="2743200" lvl="0" indent="-342900">
              <a:lnSpc>
                <a:spcPct val="90000"/>
              </a:lnSpc>
              <a:spcBef>
                <a:spcPts val="600"/>
              </a:spcBef>
              <a:buClrTx/>
              <a:buFont typeface="Arial" panose="020B0604020202020204" pitchFamily="34" charset="0"/>
              <a:buChar char="•"/>
            </a:pPr>
            <a:r>
              <a:rPr lang="en-US" sz="1600" spc="-50" dirty="0">
                <a:solidFill>
                  <a:srgbClr val="54585A"/>
                </a:solidFill>
                <a:hlinkClick r:id="rId9"/>
              </a:rPr>
              <a:t>Zenodo</a:t>
            </a:r>
            <a:endParaRPr lang="en-US" sz="1600" spc="-50" dirty="0">
              <a:solidFill>
                <a:srgbClr val="54585A"/>
              </a:solidFill>
            </a:endParaRPr>
          </a:p>
          <a:p>
            <a:pPr marL="2743200" lvl="0" indent="-342900">
              <a:lnSpc>
                <a:spcPct val="90000"/>
              </a:lnSpc>
              <a:spcBef>
                <a:spcPts val="600"/>
              </a:spcBef>
              <a:buClrTx/>
              <a:buFont typeface="Arial" panose="020B0604020202020204" pitchFamily="34" charset="0"/>
              <a:buChar char="•"/>
            </a:pPr>
            <a:r>
              <a:rPr lang="en-US" sz="1600" spc="-50" dirty="0">
                <a:solidFill>
                  <a:srgbClr val="54585A"/>
                </a:solidFill>
                <a:hlinkClick r:id="rId10"/>
              </a:rPr>
              <a:t>Northwestern Scholars </a:t>
            </a:r>
            <a:endParaRPr lang="en-US" sz="1600" spc="-50" dirty="0">
              <a:solidFill>
                <a:srgbClr val="54585A"/>
              </a:solidFill>
            </a:endParaRPr>
          </a:p>
          <a:p>
            <a:pPr marL="2743200" lvl="0" indent="-342900">
              <a:lnSpc>
                <a:spcPct val="90000"/>
              </a:lnSpc>
              <a:spcBef>
                <a:spcPts val="600"/>
              </a:spcBef>
              <a:buClrTx/>
              <a:buFont typeface="Arial" panose="020B0604020202020204" pitchFamily="34" charset="0"/>
              <a:buChar char="•"/>
            </a:pPr>
            <a:r>
              <a:rPr lang="en-US" sz="1600" spc="-50" dirty="0">
                <a:solidFill>
                  <a:srgbClr val="54585A"/>
                </a:solidFill>
                <a:hlinkClick r:id="rId11"/>
              </a:rPr>
              <a:t>FSM’s </a:t>
            </a:r>
            <a:r>
              <a:rPr lang="en-US" sz="1600" spc="-50" dirty="0" err="1">
                <a:solidFill>
                  <a:srgbClr val="54585A"/>
                </a:solidFill>
                <a:hlinkClick r:id="rId11"/>
              </a:rPr>
              <a:t>DigitalHub</a:t>
            </a:r>
            <a:r>
              <a:rPr lang="en-US" sz="1600" spc="-50" dirty="0">
                <a:solidFill>
                  <a:srgbClr val="54585A"/>
                </a:solidFill>
                <a:hlinkClick r:id="rId11"/>
              </a:rPr>
              <a:t> </a:t>
            </a:r>
            <a:endParaRPr lang="en-US" sz="1200" spc="-50" dirty="0">
              <a:solidFill>
                <a:srgbClr val="54585A"/>
              </a:solidFill>
            </a:endParaRPr>
          </a:p>
          <a:p>
            <a:pPr lvl="0" algn="ctr">
              <a:lnSpc>
                <a:spcPct val="90000"/>
              </a:lnSpc>
              <a:spcBef>
                <a:spcPts val="600"/>
              </a:spcBef>
              <a:buClrTx/>
            </a:pPr>
            <a:endParaRPr lang="en-US" sz="1200" i="1" spc="-50" dirty="0">
              <a:solidFill>
                <a:srgbClr val="54585A"/>
              </a:solidFill>
              <a:hlinkClick r:id="rId12"/>
            </a:endParaRPr>
          </a:p>
          <a:p>
            <a:pPr lvl="0" algn="ctr">
              <a:lnSpc>
                <a:spcPct val="90000"/>
              </a:lnSpc>
              <a:spcBef>
                <a:spcPts val="600"/>
              </a:spcBef>
              <a:buClrTx/>
            </a:pPr>
            <a:r>
              <a:rPr lang="en-US" sz="1200" i="1" spc="-50" dirty="0">
                <a:solidFill>
                  <a:srgbClr val="54585A"/>
                </a:solidFill>
                <a:hlinkClick r:id="rId12"/>
              </a:rPr>
              <a:t>Image: Excelsior Online Writing Lab</a:t>
            </a:r>
            <a:endParaRPr lang="en-US" sz="1200" i="1" spc="-50" dirty="0">
              <a:solidFill>
                <a:srgbClr val="54585A"/>
              </a:solidFill>
            </a:endParaRPr>
          </a:p>
          <a:p>
            <a:pPr>
              <a:lnSpc>
                <a:spcPct val="90000"/>
              </a:lnSpc>
              <a:spcBef>
                <a:spcPts val="600"/>
              </a:spcBef>
              <a:buClrTx/>
            </a:pPr>
            <a:endParaRPr lang="en-US" sz="1600" spc="-50" dirty="0"/>
          </a:p>
          <a:p>
            <a:pPr>
              <a:lnSpc>
                <a:spcPct val="90000"/>
              </a:lnSpc>
              <a:spcBef>
                <a:spcPts val="600"/>
              </a:spcBef>
              <a:buClrTx/>
            </a:pPr>
            <a:endParaRPr lang="en-US" sz="1600" spc="-50" dirty="0"/>
          </a:p>
          <a:p>
            <a:pPr>
              <a:lnSpc>
                <a:spcPct val="90000"/>
              </a:lnSpc>
              <a:spcBef>
                <a:spcPts val="600"/>
              </a:spcBef>
              <a:buClrTx/>
            </a:pPr>
            <a:endParaRPr lang="en-US" sz="1600" spc="-50" dirty="0"/>
          </a:p>
          <a:p>
            <a:pPr lvl="0">
              <a:lnSpc>
                <a:spcPct val="90000"/>
              </a:lnSpc>
              <a:spcBef>
                <a:spcPts val="600"/>
              </a:spcBef>
              <a:buClrTx/>
            </a:pPr>
            <a:endParaRPr lang="en-US" sz="1600" spc="0" dirty="0">
              <a:solidFill>
                <a:srgbClr val="54585A"/>
              </a:solidFill>
            </a:endParaRPr>
          </a:p>
          <a:p>
            <a:endParaRPr lang="en-US" dirty="0"/>
          </a:p>
          <a:p>
            <a:endParaRPr lang="en-US" dirty="0"/>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715000" y="3327264"/>
            <a:ext cx="2585426" cy="2520091"/>
          </a:xfrm>
          <a:prstGeom prst="rect">
            <a:avLst/>
          </a:prstGeom>
        </p:spPr>
      </p:pic>
      <p:sp>
        <p:nvSpPr>
          <p:cNvPr id="3" name="TextBox 2">
            <a:extLst>
              <a:ext uri="{FF2B5EF4-FFF2-40B4-BE49-F238E27FC236}">
                <a16:creationId xmlns:a16="http://schemas.microsoft.com/office/drawing/2014/main" id="{5AB616B3-4D54-4DC6-98BD-36CEC8368E56}"/>
              </a:ext>
              <a:ext uri="{C183D7F6-B498-43B3-948B-1728B52AA6E4}">
                <adec:decorative xmlns:adec="http://schemas.microsoft.com/office/drawing/2017/decorative" val="1"/>
              </a:ext>
            </a:extLst>
          </p:cNvPr>
          <p:cNvSpPr txBox="1"/>
          <p:nvPr/>
        </p:nvSpPr>
        <p:spPr>
          <a:xfrm>
            <a:off x="6858000" y="3281545"/>
            <a:ext cx="45719" cy="45719"/>
          </a:xfrm>
          <a:prstGeom prst="rect">
            <a:avLst/>
          </a:prstGeom>
          <a:noFill/>
        </p:spPr>
        <p:txBody>
          <a:bodyPr wrap="square" lIns="0" tIns="0" rIns="0" bIns="0" rtlCol="0">
            <a:noAutofit/>
          </a:bodyPr>
          <a:lstStyle/>
          <a:p>
            <a:pPr>
              <a:lnSpc>
                <a:spcPct val="90000"/>
              </a:lnSpc>
              <a:spcBef>
                <a:spcPts val="600"/>
              </a:spcBef>
            </a:pPr>
            <a:endParaRPr lang="en-US" sz="1850" spc="-50" dirty="0"/>
          </a:p>
        </p:txBody>
      </p:sp>
      <p:sp>
        <p:nvSpPr>
          <p:cNvPr id="6" name="Slide Number Placeholder 3">
            <a:extLst>
              <a:ext uri="{FF2B5EF4-FFF2-40B4-BE49-F238E27FC236}">
                <a16:creationId xmlns:a16="http://schemas.microsoft.com/office/drawing/2014/main" id="{27283463-EF39-4C68-BB46-D042FE0AB597}"/>
              </a:ext>
            </a:extLst>
          </p:cNvPr>
          <p:cNvSpPr>
            <a:spLocks noGrp="1"/>
          </p:cNvSpPr>
          <p:nvPr>
            <p:ph type="sldNum" sz="quarter" idx="12"/>
          </p:nvPr>
        </p:nvSpPr>
        <p:spPr>
          <a:xfrm>
            <a:off x="8568655" y="6485609"/>
            <a:ext cx="346745" cy="231266"/>
          </a:xfrm>
        </p:spPr>
        <p:txBody>
          <a:bodyPr/>
          <a:lstStyle/>
          <a:p>
            <a:pPr>
              <a:defRPr/>
            </a:pPr>
            <a:fld id="{0D558541-60C9-42A2-8392-FF12533A6B7A}" type="slidenum">
              <a:rPr lang="en-US">
                <a:latin typeface="Calibri"/>
              </a:rPr>
              <a:pPr>
                <a:defRPr/>
              </a:pPr>
              <a:t>33</a:t>
            </a:fld>
            <a:endParaRPr lang="en-US" dirty="0">
              <a:latin typeface="Calibri"/>
            </a:endParaRPr>
          </a:p>
        </p:txBody>
      </p:sp>
    </p:spTree>
    <p:extLst>
      <p:ext uri="{BB962C8B-B14F-4D97-AF65-F5344CB8AC3E}">
        <p14:creationId xmlns:p14="http://schemas.microsoft.com/office/powerpoint/2010/main" val="3398351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1" y="137160"/>
            <a:ext cx="7543801" cy="762000"/>
          </a:xfrm>
        </p:spPr>
        <p:txBody>
          <a:bodyPr/>
          <a:lstStyle/>
          <a:p>
            <a:r>
              <a:rPr lang="en-US" dirty="0"/>
              <a:t>Where to harvest and share data?</a:t>
            </a:r>
          </a:p>
        </p:txBody>
      </p:sp>
      <p:sp>
        <p:nvSpPr>
          <p:cNvPr id="8" name="Text Placeholder 7"/>
          <p:cNvSpPr>
            <a:spLocks noGrp="1"/>
          </p:cNvSpPr>
          <p:nvPr>
            <p:ph type="body" sz="quarter" idx="14"/>
          </p:nvPr>
        </p:nvSpPr>
        <p:spPr>
          <a:xfrm>
            <a:off x="990600" y="1038642"/>
            <a:ext cx="7543801" cy="5562600"/>
          </a:xfrm>
        </p:spPr>
        <p:txBody>
          <a:bodyPr/>
          <a:lstStyle/>
          <a:p>
            <a:r>
              <a:rPr lang="en-US" dirty="0"/>
              <a:t>Data Repository Exercise</a:t>
            </a:r>
          </a:p>
          <a:p>
            <a:pPr marL="342900" lvl="0" indent="-342900">
              <a:lnSpc>
                <a:spcPct val="100000"/>
              </a:lnSpc>
              <a:spcBef>
                <a:spcPts val="600"/>
              </a:spcBef>
              <a:buClrTx/>
              <a:buFont typeface="Arial" panose="020B0604020202020204" pitchFamily="34" charset="0"/>
              <a:buChar char="•"/>
            </a:pPr>
            <a:r>
              <a:rPr lang="en-US" sz="1600" spc="-50" dirty="0">
                <a:solidFill>
                  <a:srgbClr val="54585A"/>
                </a:solidFill>
                <a:hlinkClick r:id="rId3"/>
              </a:rPr>
              <a:t>The Cancer Imaging Archive </a:t>
            </a:r>
            <a:endParaRPr lang="en-US" sz="1600" spc="-50" dirty="0">
              <a:solidFill>
                <a:srgbClr val="54585A"/>
              </a:solidFill>
            </a:endParaRPr>
          </a:p>
          <a:p>
            <a:pPr marL="342900" lvl="0" indent="-342900">
              <a:lnSpc>
                <a:spcPct val="100000"/>
              </a:lnSpc>
              <a:spcBef>
                <a:spcPts val="600"/>
              </a:spcBef>
              <a:buClrTx/>
              <a:buFont typeface="Arial" panose="020B0604020202020204" pitchFamily="34" charset="0"/>
              <a:buChar char="•"/>
            </a:pPr>
            <a:r>
              <a:rPr lang="en-US" sz="1600" spc="-50" dirty="0">
                <a:solidFill>
                  <a:srgbClr val="54585A"/>
                </a:solidFill>
                <a:hlinkClick r:id="rId4"/>
              </a:rPr>
              <a:t>DASH</a:t>
            </a:r>
            <a:r>
              <a:rPr lang="en-US" sz="1600" spc="-50" dirty="0">
                <a:solidFill>
                  <a:srgbClr val="54585A"/>
                </a:solidFill>
              </a:rPr>
              <a:t> </a:t>
            </a:r>
          </a:p>
          <a:p>
            <a:pPr marL="342900" lvl="0" indent="-342900">
              <a:lnSpc>
                <a:spcPct val="100000"/>
              </a:lnSpc>
              <a:spcBef>
                <a:spcPts val="600"/>
              </a:spcBef>
              <a:buClrTx/>
              <a:buFont typeface="Arial" panose="020B0604020202020204" pitchFamily="34" charset="0"/>
              <a:buChar char="•"/>
            </a:pPr>
            <a:r>
              <a:rPr lang="en-US" sz="1600" spc="-50" dirty="0">
                <a:solidFill>
                  <a:srgbClr val="54585A"/>
                </a:solidFill>
                <a:hlinkClick r:id="rId5"/>
              </a:rPr>
              <a:t>Data.gov</a:t>
            </a:r>
            <a:endParaRPr lang="en-US" sz="1600" spc="-50" dirty="0">
              <a:solidFill>
                <a:srgbClr val="54585A"/>
              </a:solidFill>
            </a:endParaRPr>
          </a:p>
          <a:p>
            <a:pPr marL="342900" lvl="0" indent="-342900">
              <a:lnSpc>
                <a:spcPct val="100000"/>
              </a:lnSpc>
              <a:spcBef>
                <a:spcPts val="600"/>
              </a:spcBef>
              <a:buClrTx/>
              <a:buFont typeface="Arial" panose="020B0604020202020204" pitchFamily="34" charset="0"/>
              <a:buChar char="•"/>
            </a:pPr>
            <a:r>
              <a:rPr lang="en-US" sz="1600" spc="-50" dirty="0">
                <a:solidFill>
                  <a:srgbClr val="54585A"/>
                </a:solidFill>
                <a:hlinkClick r:id="rId6"/>
              </a:rPr>
              <a:t>Dryad</a:t>
            </a:r>
            <a:r>
              <a:rPr lang="en-US" sz="1600" spc="-50" dirty="0">
                <a:solidFill>
                  <a:srgbClr val="54585A"/>
                </a:solidFill>
              </a:rPr>
              <a:t> </a:t>
            </a:r>
          </a:p>
          <a:p>
            <a:pPr marL="342900" lvl="0" indent="-342900">
              <a:lnSpc>
                <a:spcPct val="100000"/>
              </a:lnSpc>
              <a:spcBef>
                <a:spcPts val="600"/>
              </a:spcBef>
              <a:buClrTx/>
              <a:buFont typeface="Arial" panose="020B0604020202020204" pitchFamily="34" charset="0"/>
              <a:buChar char="•"/>
            </a:pPr>
            <a:r>
              <a:rPr lang="en-US" sz="1600" spc="-50" dirty="0">
                <a:solidFill>
                  <a:srgbClr val="54585A"/>
                </a:solidFill>
                <a:hlinkClick r:id="rId7"/>
              </a:rPr>
              <a:t>Figshare</a:t>
            </a:r>
            <a:r>
              <a:rPr lang="en-US" sz="1600" spc="-50" dirty="0">
                <a:solidFill>
                  <a:srgbClr val="54585A"/>
                </a:solidFill>
              </a:rPr>
              <a:t> </a:t>
            </a:r>
          </a:p>
          <a:p>
            <a:pPr marL="342900" lvl="0" indent="-342900">
              <a:lnSpc>
                <a:spcPct val="100000"/>
              </a:lnSpc>
              <a:spcBef>
                <a:spcPts val="600"/>
              </a:spcBef>
              <a:buClrTx/>
              <a:buFont typeface="Arial" panose="020B0604020202020204" pitchFamily="34" charset="0"/>
              <a:buChar char="•"/>
            </a:pPr>
            <a:r>
              <a:rPr lang="en-US" sz="1600" spc="-50" dirty="0">
                <a:solidFill>
                  <a:srgbClr val="54585A"/>
                </a:solidFill>
                <a:hlinkClick r:id="rId8"/>
              </a:rPr>
              <a:t>Harvard Dataverse </a:t>
            </a:r>
            <a:endParaRPr lang="en-US" sz="1600" spc="-50" dirty="0">
              <a:solidFill>
                <a:srgbClr val="54585A"/>
              </a:solidFill>
            </a:endParaRPr>
          </a:p>
          <a:p>
            <a:pPr marL="342900" lvl="0" indent="-342900">
              <a:lnSpc>
                <a:spcPct val="100000"/>
              </a:lnSpc>
              <a:spcBef>
                <a:spcPts val="600"/>
              </a:spcBef>
              <a:buClrTx/>
              <a:buFont typeface="Arial" panose="020B0604020202020204" pitchFamily="34" charset="0"/>
              <a:buChar char="•"/>
            </a:pPr>
            <a:r>
              <a:rPr lang="en-US" sz="1600" spc="-50" dirty="0">
                <a:solidFill>
                  <a:srgbClr val="54585A"/>
                </a:solidFill>
                <a:hlinkClick r:id="rId9"/>
              </a:rPr>
              <a:t>ICPSR</a:t>
            </a:r>
            <a:r>
              <a:rPr lang="en-US" sz="1600" spc="-50" dirty="0">
                <a:solidFill>
                  <a:srgbClr val="54585A"/>
                </a:solidFill>
              </a:rPr>
              <a:t> (Inter-University Consortium for Political &amp; Science Research)</a:t>
            </a:r>
          </a:p>
          <a:p>
            <a:pPr marL="342900" lvl="0" indent="-342900">
              <a:lnSpc>
                <a:spcPct val="100000"/>
              </a:lnSpc>
              <a:spcBef>
                <a:spcPts val="600"/>
              </a:spcBef>
              <a:buClrTx/>
              <a:buFont typeface="Arial" panose="020B0604020202020204" pitchFamily="34" charset="0"/>
              <a:buChar char="•"/>
            </a:pPr>
            <a:r>
              <a:rPr lang="en-US" sz="1600" spc="-50" dirty="0">
                <a:solidFill>
                  <a:srgbClr val="54585A"/>
                </a:solidFill>
              </a:rPr>
              <a:t>National Institute of Mental Health’s </a:t>
            </a:r>
            <a:r>
              <a:rPr lang="en-US" sz="1600" spc="-50" dirty="0">
                <a:solidFill>
                  <a:srgbClr val="54585A"/>
                </a:solidFill>
                <a:hlinkClick r:id="rId10"/>
              </a:rPr>
              <a:t>National Database for Autism Research </a:t>
            </a:r>
            <a:endParaRPr lang="en-US" sz="1600" spc="-50" dirty="0">
              <a:solidFill>
                <a:srgbClr val="54585A"/>
              </a:solidFill>
            </a:endParaRPr>
          </a:p>
          <a:p>
            <a:pPr marL="342900" lvl="0" indent="-342900">
              <a:lnSpc>
                <a:spcPct val="100000"/>
              </a:lnSpc>
              <a:spcBef>
                <a:spcPts val="600"/>
              </a:spcBef>
              <a:buClrTx/>
              <a:buFont typeface="Arial" panose="020B0604020202020204" pitchFamily="34" charset="0"/>
              <a:buChar char="•"/>
            </a:pPr>
            <a:r>
              <a:rPr lang="en-US" sz="1600" spc="-50" dirty="0">
                <a:solidFill>
                  <a:srgbClr val="54585A"/>
                </a:solidFill>
                <a:hlinkClick r:id="rId11"/>
              </a:rPr>
              <a:t>NCBI</a:t>
            </a:r>
            <a:r>
              <a:rPr lang="en-US" sz="1600" spc="-50" dirty="0">
                <a:solidFill>
                  <a:srgbClr val="54585A"/>
                </a:solidFill>
              </a:rPr>
              <a:t> (National Center for Biotechnology Information)</a:t>
            </a:r>
          </a:p>
          <a:p>
            <a:pPr marL="342900" lvl="0" indent="-342900">
              <a:lnSpc>
                <a:spcPct val="100000"/>
              </a:lnSpc>
              <a:spcBef>
                <a:spcPts val="600"/>
              </a:spcBef>
              <a:buClrTx/>
              <a:buFont typeface="Arial" panose="020B0604020202020204" pitchFamily="34" charset="0"/>
              <a:buChar char="•"/>
            </a:pPr>
            <a:r>
              <a:rPr lang="en-US" sz="1600" spc="0" dirty="0">
                <a:solidFill>
                  <a:srgbClr val="54585A"/>
                </a:solidFill>
                <a:hlinkClick r:id="rId12"/>
              </a:rPr>
              <a:t>NHANES</a:t>
            </a:r>
            <a:r>
              <a:rPr lang="en-US" sz="1600" spc="0" dirty="0">
                <a:solidFill>
                  <a:srgbClr val="54585A"/>
                </a:solidFill>
              </a:rPr>
              <a:t> (CDC’s National Health and Nutrition Examination Survey)</a:t>
            </a:r>
            <a:endParaRPr lang="en-US" sz="1600" spc="-50" dirty="0">
              <a:solidFill>
                <a:srgbClr val="54585A"/>
              </a:solidFill>
            </a:endParaRPr>
          </a:p>
          <a:p>
            <a:pPr marL="342900" lvl="0" indent="-342900">
              <a:lnSpc>
                <a:spcPct val="100000"/>
              </a:lnSpc>
              <a:spcBef>
                <a:spcPts val="600"/>
              </a:spcBef>
              <a:buClrTx/>
              <a:buFont typeface="Arial" panose="020B0604020202020204" pitchFamily="34" charset="0"/>
              <a:buChar char="•"/>
            </a:pPr>
            <a:r>
              <a:rPr lang="en-US" sz="1600" spc="-50" dirty="0">
                <a:solidFill>
                  <a:srgbClr val="54585A"/>
                </a:solidFill>
                <a:hlinkClick r:id="rId13"/>
              </a:rPr>
              <a:t>Open Science Framework</a:t>
            </a:r>
            <a:r>
              <a:rPr lang="en-US" sz="1600" spc="-50" dirty="0">
                <a:solidFill>
                  <a:srgbClr val="54585A"/>
                </a:solidFill>
              </a:rPr>
              <a:t> </a:t>
            </a:r>
          </a:p>
          <a:p>
            <a:pPr marL="342900" lvl="0" indent="-342900">
              <a:lnSpc>
                <a:spcPct val="100000"/>
              </a:lnSpc>
              <a:spcBef>
                <a:spcPts val="600"/>
              </a:spcBef>
              <a:buClrTx/>
              <a:buFont typeface="Arial" panose="020B0604020202020204" pitchFamily="34" charset="0"/>
              <a:buChar char="•"/>
            </a:pPr>
            <a:r>
              <a:rPr lang="en-US" sz="1600" spc="-50" dirty="0">
                <a:solidFill>
                  <a:srgbClr val="54585A"/>
                </a:solidFill>
                <a:hlinkClick r:id="rId14"/>
              </a:rPr>
              <a:t>Zenodo</a:t>
            </a:r>
            <a:r>
              <a:rPr lang="en-US" sz="1600" spc="-50" dirty="0">
                <a:solidFill>
                  <a:srgbClr val="54585A"/>
                </a:solidFill>
              </a:rPr>
              <a:t> </a:t>
            </a:r>
          </a:p>
          <a:p>
            <a:pPr marL="342900" lvl="0" indent="-342900">
              <a:lnSpc>
                <a:spcPct val="100000"/>
              </a:lnSpc>
              <a:spcBef>
                <a:spcPts val="600"/>
              </a:spcBef>
              <a:buClrTx/>
              <a:buFont typeface="Arial" panose="020B0604020202020204" pitchFamily="34" charset="0"/>
              <a:buChar char="•"/>
            </a:pPr>
            <a:r>
              <a:rPr lang="en-US" sz="1600" spc="-50" dirty="0">
                <a:solidFill>
                  <a:srgbClr val="54585A"/>
                </a:solidFill>
                <a:hlinkClick r:id="rId15"/>
              </a:rPr>
              <a:t>Northwestern Scholars </a:t>
            </a:r>
            <a:endParaRPr lang="en-US" sz="1600" spc="-50" dirty="0">
              <a:solidFill>
                <a:srgbClr val="54585A"/>
              </a:solidFill>
            </a:endParaRPr>
          </a:p>
          <a:p>
            <a:pPr marL="342900" lvl="0" indent="-342900">
              <a:lnSpc>
                <a:spcPct val="100000"/>
              </a:lnSpc>
              <a:spcBef>
                <a:spcPts val="600"/>
              </a:spcBef>
              <a:buClrTx/>
              <a:buFont typeface="Arial" panose="020B0604020202020204" pitchFamily="34" charset="0"/>
              <a:buChar char="•"/>
            </a:pPr>
            <a:r>
              <a:rPr lang="en-US" sz="1600" spc="-50" dirty="0">
                <a:solidFill>
                  <a:srgbClr val="54585A"/>
                </a:solidFill>
                <a:hlinkClick r:id="rId16"/>
              </a:rPr>
              <a:t>FSM’s </a:t>
            </a:r>
            <a:r>
              <a:rPr lang="en-US" sz="1600" spc="-50" dirty="0" err="1">
                <a:solidFill>
                  <a:srgbClr val="54585A"/>
                </a:solidFill>
                <a:hlinkClick r:id="rId16"/>
              </a:rPr>
              <a:t>DigitalHub</a:t>
            </a:r>
            <a:r>
              <a:rPr lang="en-US" sz="1600" spc="-50" dirty="0">
                <a:solidFill>
                  <a:srgbClr val="54585A"/>
                </a:solidFill>
                <a:hlinkClick r:id="rId16"/>
              </a:rPr>
              <a:t> </a:t>
            </a:r>
            <a:endParaRPr lang="en-US" dirty="0"/>
          </a:p>
          <a:p>
            <a:endParaRPr lang="en-US" dirty="0"/>
          </a:p>
        </p:txBody>
      </p:sp>
      <p:sp>
        <p:nvSpPr>
          <p:cNvPr id="4" name="Slide Number Placeholder 3">
            <a:extLst>
              <a:ext uri="{FF2B5EF4-FFF2-40B4-BE49-F238E27FC236}">
                <a16:creationId xmlns:a16="http://schemas.microsoft.com/office/drawing/2014/main" id="{25B7C55E-4246-499B-AA00-5C9465E69394}"/>
              </a:ext>
            </a:extLst>
          </p:cNvPr>
          <p:cNvSpPr>
            <a:spLocks noGrp="1"/>
          </p:cNvSpPr>
          <p:nvPr>
            <p:ph type="sldNum" sz="quarter" idx="12"/>
          </p:nvPr>
        </p:nvSpPr>
        <p:spPr>
          <a:xfrm>
            <a:off x="8568655" y="6485609"/>
            <a:ext cx="346745" cy="231266"/>
          </a:xfrm>
        </p:spPr>
        <p:txBody>
          <a:bodyPr/>
          <a:lstStyle/>
          <a:p>
            <a:pPr>
              <a:defRPr/>
            </a:pPr>
            <a:fld id="{0D558541-60C9-42A2-8392-FF12533A6B7A}" type="slidenum">
              <a:rPr lang="en-US">
                <a:latin typeface="Calibri"/>
              </a:rPr>
              <a:pPr>
                <a:defRPr/>
              </a:pPr>
              <a:t>34</a:t>
            </a:fld>
            <a:endParaRPr lang="en-US" dirty="0">
              <a:latin typeface="Calibri"/>
            </a:endParaRPr>
          </a:p>
        </p:txBody>
      </p:sp>
    </p:spTree>
    <p:extLst>
      <p:ext uri="{BB962C8B-B14F-4D97-AF65-F5344CB8AC3E}">
        <p14:creationId xmlns:p14="http://schemas.microsoft.com/office/powerpoint/2010/main" val="3794394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915" y="1066800"/>
            <a:ext cx="8066485" cy="762000"/>
          </a:xfrm>
        </p:spPr>
        <p:txBody>
          <a:bodyPr/>
          <a:lstStyle/>
          <a:p>
            <a:pPr lvl="0">
              <a:spcBef>
                <a:spcPts val="0"/>
              </a:spcBef>
              <a:buClr>
                <a:srgbClr val="917EAE"/>
              </a:buClr>
            </a:pPr>
            <a:r>
              <a:rPr lang="en-US" dirty="0"/>
              <a:t>Where to share data?</a:t>
            </a:r>
            <a:br>
              <a:rPr lang="en-US" dirty="0"/>
            </a:br>
            <a:br>
              <a:rPr lang="en-US" sz="2000" dirty="0"/>
            </a:br>
            <a:r>
              <a:rPr lang="en-US" sz="2000" spc="-80" dirty="0">
                <a:solidFill>
                  <a:srgbClr val="917EAE"/>
                </a:solidFill>
                <a:ea typeface="+mn-ea"/>
                <a:cs typeface="+mn-cs"/>
              </a:rPr>
              <a:t>New repository being developed at Galter Health Sciences Library &amp; Learning Center</a:t>
            </a:r>
            <a:br>
              <a:rPr lang="en-US" sz="2000" spc="-80" dirty="0">
                <a:solidFill>
                  <a:srgbClr val="917EAE"/>
                </a:solidFill>
                <a:ea typeface="+mn-ea"/>
                <a:cs typeface="+mn-cs"/>
              </a:rPr>
            </a:br>
            <a:endParaRPr lang="en-US" sz="2000" dirty="0"/>
          </a:p>
        </p:txBody>
      </p:sp>
      <p:sp>
        <p:nvSpPr>
          <p:cNvPr id="4" name="Content Placeholder 3"/>
          <p:cNvSpPr>
            <a:spLocks noGrp="1"/>
          </p:cNvSpPr>
          <p:nvPr>
            <p:ph sz="half" idx="2"/>
          </p:nvPr>
        </p:nvSpPr>
        <p:spPr>
          <a:xfrm>
            <a:off x="801199" y="1981200"/>
            <a:ext cx="7809403" cy="1219200"/>
          </a:xfrm>
        </p:spPr>
        <p:txBody>
          <a:bodyPr/>
          <a:lstStyle/>
          <a:p>
            <a:pPr marL="0" indent="0">
              <a:buNone/>
            </a:pPr>
            <a:r>
              <a:rPr lang="en-US" dirty="0"/>
              <a:t>GHSL is involved in a new initiative to create a next-generation institutional repository to assist researchers in sharing and re-using data and identifying potential collaborators on interdisciplinary projects.</a:t>
            </a:r>
          </a:p>
          <a:p>
            <a:pPr marL="0" indent="0">
              <a:buNone/>
            </a:pPr>
            <a:endParaRPr lang="en-US" dirty="0"/>
          </a:p>
          <a:p>
            <a:pPr marL="0" indent="0">
              <a:buNone/>
            </a:pPr>
            <a:r>
              <a:rPr lang="en-US" dirty="0"/>
              <a:t>An improvement on FSM’s existing repository, </a:t>
            </a:r>
            <a:r>
              <a:rPr lang="en-US" dirty="0" err="1"/>
              <a:t>DigitalHub</a:t>
            </a:r>
            <a:r>
              <a:rPr lang="en-US" dirty="0"/>
              <a:t>, the repository will make dataset records findable, accessible, interoperable, and re-useable by minting DOI’s for each deposit, encouraging the use of robust metadata to describe records, and providing the latest in use and re-use analytics.</a:t>
            </a:r>
          </a:p>
        </p:txBody>
      </p:sp>
      <p:sp>
        <p:nvSpPr>
          <p:cNvPr id="6" name="Content Placeholder 5"/>
          <p:cNvSpPr>
            <a:spLocks noGrp="1"/>
          </p:cNvSpPr>
          <p:nvPr>
            <p:ph sz="quarter" idx="4"/>
          </p:nvPr>
        </p:nvSpPr>
        <p:spPr>
          <a:xfrm>
            <a:off x="801199" y="4626146"/>
            <a:ext cx="7580803" cy="990599"/>
          </a:xfrm>
        </p:spPr>
        <p:txBody>
          <a:bodyPr/>
          <a:lstStyle/>
          <a:p>
            <a:pPr marL="0" indent="0">
              <a:buNone/>
            </a:pPr>
            <a:r>
              <a:rPr lang="en-US" dirty="0"/>
              <a:t>Follow the development at the </a:t>
            </a:r>
            <a:r>
              <a:rPr lang="en-US" dirty="0">
                <a:hlinkClick r:id="rId3"/>
              </a:rPr>
              <a:t>InvenioRDM product site </a:t>
            </a:r>
            <a:endParaRPr lang="en-US" dirty="0"/>
          </a:p>
        </p:txBody>
      </p:sp>
      <p:sp>
        <p:nvSpPr>
          <p:cNvPr id="5" name="Slide Number Placeholder 3">
            <a:extLst>
              <a:ext uri="{FF2B5EF4-FFF2-40B4-BE49-F238E27FC236}">
                <a16:creationId xmlns:a16="http://schemas.microsoft.com/office/drawing/2014/main" id="{683FF1EC-18D4-4600-9785-4B75783CF0C2}"/>
              </a:ext>
            </a:extLst>
          </p:cNvPr>
          <p:cNvSpPr>
            <a:spLocks noGrp="1"/>
          </p:cNvSpPr>
          <p:nvPr>
            <p:ph type="sldNum" sz="quarter" idx="12"/>
          </p:nvPr>
        </p:nvSpPr>
        <p:spPr>
          <a:xfrm>
            <a:off x="8568655" y="6485609"/>
            <a:ext cx="346745" cy="231266"/>
          </a:xfrm>
        </p:spPr>
        <p:txBody>
          <a:bodyPr/>
          <a:lstStyle/>
          <a:p>
            <a:pPr>
              <a:defRPr/>
            </a:pPr>
            <a:fld id="{0D558541-60C9-42A2-8392-FF12533A6B7A}" type="slidenum">
              <a:rPr lang="en-US">
                <a:latin typeface="Calibri"/>
              </a:rPr>
              <a:pPr>
                <a:defRPr/>
              </a:pPr>
              <a:t>35</a:t>
            </a:fld>
            <a:endParaRPr lang="en-US" dirty="0">
              <a:latin typeface="Calibri"/>
            </a:endParaRPr>
          </a:p>
        </p:txBody>
      </p:sp>
    </p:spTree>
    <p:extLst>
      <p:ext uri="{BB962C8B-B14F-4D97-AF65-F5344CB8AC3E}">
        <p14:creationId xmlns:p14="http://schemas.microsoft.com/office/powerpoint/2010/main" val="3111615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2" y="304800"/>
            <a:ext cx="7713969" cy="899160"/>
          </a:xfrm>
        </p:spPr>
        <p:txBody>
          <a:bodyPr/>
          <a:lstStyle/>
          <a:p>
            <a:r>
              <a:rPr lang="en-US" sz="2400" dirty="0"/>
              <a:t>Northwestern resources on data management and data sharing</a:t>
            </a:r>
            <a:br>
              <a:rPr lang="en-US" sz="1800" dirty="0"/>
            </a:br>
            <a:endParaRPr lang="en-US" sz="1800" dirty="0"/>
          </a:p>
        </p:txBody>
      </p:sp>
      <p:sp>
        <p:nvSpPr>
          <p:cNvPr id="4" name="Content Placeholder 3"/>
          <p:cNvSpPr>
            <a:spLocks noGrp="1"/>
          </p:cNvSpPr>
          <p:nvPr>
            <p:ph sz="half" idx="2"/>
          </p:nvPr>
        </p:nvSpPr>
        <p:spPr>
          <a:xfrm>
            <a:off x="829314" y="1447800"/>
            <a:ext cx="7391400" cy="3581400"/>
          </a:xfrm>
        </p:spPr>
        <p:txBody>
          <a:bodyPr/>
          <a:lstStyle/>
          <a:p>
            <a:pPr marL="0" lvl="0" indent="0">
              <a:lnSpc>
                <a:spcPct val="85000"/>
              </a:lnSpc>
              <a:spcBef>
                <a:spcPts val="0"/>
              </a:spcBef>
              <a:buClr>
                <a:srgbClr val="917EAE"/>
              </a:buClr>
              <a:buNone/>
            </a:pPr>
            <a:r>
              <a:rPr lang="en-US" sz="2000" spc="-80" dirty="0">
                <a:solidFill>
                  <a:srgbClr val="917EAE"/>
                </a:solidFill>
              </a:rPr>
              <a:t>Northwestern Library and Repository Resources</a:t>
            </a:r>
            <a:endParaRPr lang="en-US" dirty="0">
              <a:hlinkClick r:id="rId2"/>
            </a:endParaRPr>
          </a:p>
          <a:p>
            <a:endParaRPr lang="en-US" dirty="0">
              <a:hlinkClick r:id="rId2"/>
            </a:endParaRPr>
          </a:p>
          <a:p>
            <a:r>
              <a:rPr lang="en-US" dirty="0">
                <a:hlinkClick r:id="rId2"/>
              </a:rPr>
              <a:t>Data Management </a:t>
            </a:r>
            <a:r>
              <a:rPr lang="en-US" dirty="0" err="1">
                <a:hlinkClick r:id="rId2"/>
              </a:rPr>
              <a:t>LibGuide</a:t>
            </a:r>
            <a:r>
              <a:rPr lang="en-US" dirty="0">
                <a:hlinkClick r:id="rId2"/>
              </a:rPr>
              <a:t> </a:t>
            </a:r>
            <a:r>
              <a:rPr lang="en-US" dirty="0"/>
              <a:t>by Data Management Librarian Cunera Buys 	- (includes link to the Data Management Plan Tool)</a:t>
            </a:r>
          </a:p>
          <a:p>
            <a:pPr marL="174625" lvl="1" indent="-174625">
              <a:buClr>
                <a:schemeClr val="accent1"/>
              </a:buClr>
              <a:buFont typeface="Arial" pitchFamily="34" charset="0"/>
              <a:buChar char="•"/>
            </a:pPr>
            <a:r>
              <a:rPr lang="en-US" dirty="0">
                <a:hlinkClick r:id="rId3"/>
              </a:rPr>
              <a:t>Northwestern Libraries</a:t>
            </a:r>
            <a:endParaRPr lang="en-US" dirty="0"/>
          </a:p>
          <a:p>
            <a:pPr marL="174625" lvl="1" indent="-174625">
              <a:buClr>
                <a:schemeClr val="accent1"/>
              </a:buClr>
              <a:buFont typeface="Arial" pitchFamily="34" charset="0"/>
              <a:buChar char="•"/>
            </a:pPr>
            <a:r>
              <a:rPr lang="en-US" dirty="0"/>
              <a:t>NUL’s </a:t>
            </a:r>
            <a:r>
              <a:rPr lang="en-US" dirty="0">
                <a:hlinkClick r:id="rId4"/>
              </a:rPr>
              <a:t>Arch repository </a:t>
            </a:r>
            <a:endParaRPr lang="en-US" dirty="0"/>
          </a:p>
          <a:p>
            <a:pPr marL="174625" lvl="1" indent="-174625">
              <a:buClr>
                <a:schemeClr val="accent1"/>
              </a:buClr>
              <a:buFont typeface="Arial" pitchFamily="34" charset="0"/>
              <a:buChar char="•"/>
            </a:pPr>
            <a:r>
              <a:rPr lang="en-US" dirty="0">
                <a:hlinkClick r:id="rId5"/>
              </a:rPr>
              <a:t>Galter Health Sciences Library &amp; Learning Center</a:t>
            </a:r>
            <a:endParaRPr lang="en-US" dirty="0"/>
          </a:p>
          <a:p>
            <a:pPr marL="174625" lvl="1" indent="-174625">
              <a:buClr>
                <a:schemeClr val="accent1"/>
              </a:buClr>
              <a:buFont typeface="Arial" pitchFamily="34" charset="0"/>
              <a:buChar char="•"/>
            </a:pPr>
            <a:r>
              <a:rPr lang="en-US" dirty="0">
                <a:hlinkClick r:id="rId6"/>
              </a:rPr>
              <a:t>Digital Hub</a:t>
            </a:r>
            <a:endParaRPr lang="en-US" dirty="0"/>
          </a:p>
          <a:p>
            <a:pPr marL="174625" lvl="1" indent="-174625">
              <a:buClr>
                <a:schemeClr val="accent1"/>
              </a:buClr>
              <a:buFont typeface="Arial" pitchFamily="34" charset="0"/>
              <a:buChar char="•"/>
            </a:pPr>
            <a:r>
              <a:rPr lang="en-US" dirty="0"/>
              <a:t>Link </a:t>
            </a:r>
            <a:r>
              <a:rPr lang="en-US" dirty="0">
                <a:hlinkClick r:id="rId7"/>
              </a:rPr>
              <a:t>ORCiD</a:t>
            </a:r>
            <a:r>
              <a:rPr lang="en-US" dirty="0"/>
              <a:t> to your Northwestern profile</a:t>
            </a:r>
          </a:p>
          <a:p>
            <a:pPr marL="174625" lvl="1" indent="-174625">
              <a:buClr>
                <a:schemeClr val="accent1"/>
              </a:buClr>
              <a:buFont typeface="Arial" pitchFamily="34" charset="0"/>
              <a:buChar char="•"/>
            </a:pPr>
            <a:r>
              <a:rPr lang="en-US" dirty="0">
                <a:hlinkClick r:id="rId8"/>
              </a:rPr>
              <a:t>Northwestern Scholars</a:t>
            </a:r>
            <a:endParaRPr lang="en-US" dirty="0"/>
          </a:p>
        </p:txBody>
      </p:sp>
      <p:sp>
        <p:nvSpPr>
          <p:cNvPr id="5" name="Slide Number Placeholder 3">
            <a:extLst>
              <a:ext uri="{FF2B5EF4-FFF2-40B4-BE49-F238E27FC236}">
                <a16:creationId xmlns:a16="http://schemas.microsoft.com/office/drawing/2014/main" id="{74609D36-F761-4B5C-81B7-3B07FF7F821C}"/>
              </a:ext>
            </a:extLst>
          </p:cNvPr>
          <p:cNvSpPr>
            <a:spLocks noGrp="1"/>
          </p:cNvSpPr>
          <p:nvPr>
            <p:ph type="sldNum" sz="quarter" idx="12"/>
          </p:nvPr>
        </p:nvSpPr>
        <p:spPr>
          <a:xfrm>
            <a:off x="8568655" y="6485609"/>
            <a:ext cx="346745" cy="231266"/>
          </a:xfrm>
        </p:spPr>
        <p:txBody>
          <a:bodyPr/>
          <a:lstStyle/>
          <a:p>
            <a:pPr>
              <a:defRPr/>
            </a:pPr>
            <a:fld id="{0D558541-60C9-42A2-8392-FF12533A6B7A}" type="slidenum">
              <a:rPr lang="en-US">
                <a:latin typeface="Calibri"/>
              </a:rPr>
              <a:pPr>
                <a:defRPr/>
              </a:pPr>
              <a:t>36</a:t>
            </a:fld>
            <a:endParaRPr lang="en-US" dirty="0">
              <a:latin typeface="Calibri"/>
            </a:endParaRPr>
          </a:p>
        </p:txBody>
      </p:sp>
    </p:spTree>
    <p:extLst>
      <p:ext uri="{BB962C8B-B14F-4D97-AF65-F5344CB8AC3E}">
        <p14:creationId xmlns:p14="http://schemas.microsoft.com/office/powerpoint/2010/main" val="4071418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2" y="167640"/>
            <a:ext cx="7713969" cy="899160"/>
          </a:xfrm>
        </p:spPr>
        <p:txBody>
          <a:bodyPr/>
          <a:lstStyle/>
          <a:p>
            <a:r>
              <a:rPr lang="en-US" sz="2400" dirty="0"/>
              <a:t>Northwestern resources on data management and data sharing</a:t>
            </a:r>
            <a:br>
              <a:rPr lang="en-US" sz="1800" dirty="0"/>
            </a:br>
            <a:endParaRPr lang="en-US" sz="1800" dirty="0"/>
          </a:p>
        </p:txBody>
      </p:sp>
      <p:sp>
        <p:nvSpPr>
          <p:cNvPr id="4" name="Content Placeholder 3"/>
          <p:cNvSpPr>
            <a:spLocks noGrp="1"/>
          </p:cNvSpPr>
          <p:nvPr>
            <p:ph sz="half" idx="2"/>
          </p:nvPr>
        </p:nvSpPr>
        <p:spPr>
          <a:xfrm>
            <a:off x="990602" y="1143000"/>
            <a:ext cx="7400283" cy="3962400"/>
          </a:xfrm>
        </p:spPr>
        <p:txBody>
          <a:bodyPr/>
          <a:lstStyle/>
          <a:p>
            <a:pPr marL="0" lvl="0" indent="0">
              <a:lnSpc>
                <a:spcPct val="85000"/>
              </a:lnSpc>
              <a:spcBef>
                <a:spcPts val="0"/>
              </a:spcBef>
              <a:buClr>
                <a:srgbClr val="917EAE"/>
              </a:buClr>
              <a:buNone/>
            </a:pPr>
            <a:r>
              <a:rPr lang="en-US" sz="2000" spc="-80" dirty="0">
                <a:solidFill>
                  <a:srgbClr val="917EAE"/>
                </a:solidFill>
              </a:rPr>
              <a:t>Northwestern University Offices, Policies and Procedures for Researchers </a:t>
            </a:r>
            <a:endParaRPr lang="en-US" dirty="0"/>
          </a:p>
          <a:p>
            <a:endParaRPr lang="en-US" dirty="0"/>
          </a:p>
          <a:p>
            <a:r>
              <a:rPr lang="en-US" dirty="0">
                <a:hlinkClick r:id="rId2"/>
              </a:rPr>
              <a:t>Northwestern Institutional Review Board </a:t>
            </a:r>
            <a:r>
              <a:rPr lang="en-US" dirty="0"/>
              <a:t>(NU IRB)</a:t>
            </a:r>
          </a:p>
          <a:p>
            <a:r>
              <a:rPr lang="en-US" dirty="0">
                <a:hlinkClick r:id="rId3"/>
              </a:rPr>
              <a:t>NU IRB Resources and Guidance </a:t>
            </a:r>
            <a:r>
              <a:rPr lang="en-US" dirty="0"/>
              <a:t>(contains protocol templates and forms, SOPs)</a:t>
            </a:r>
          </a:p>
          <a:p>
            <a:r>
              <a:rPr lang="en-US" dirty="0">
                <a:hlinkClick r:id="rId4"/>
              </a:rPr>
              <a:t>Northwestern Office of Sponsored Research </a:t>
            </a:r>
            <a:r>
              <a:rPr lang="en-US" dirty="0"/>
              <a:t>(OSR)</a:t>
            </a:r>
          </a:p>
          <a:p>
            <a:r>
              <a:rPr lang="en-US" dirty="0">
                <a:hlinkClick r:id="rId5"/>
              </a:rPr>
              <a:t>OSR Data Use Agreement </a:t>
            </a:r>
            <a:r>
              <a:rPr lang="en-US" dirty="0"/>
              <a:t>(DUA)</a:t>
            </a:r>
          </a:p>
          <a:p>
            <a:r>
              <a:rPr lang="en-US" dirty="0">
                <a:hlinkClick r:id="rId6"/>
              </a:rPr>
              <a:t>OSR Data Retention Policy</a:t>
            </a:r>
            <a:r>
              <a:rPr lang="en-US" dirty="0"/>
              <a:t> (</a:t>
            </a:r>
            <a:r>
              <a:rPr lang="en-US" sz="1800" dirty="0"/>
              <a:t>Northwestern University, Research Data: Ownership, Retention, and Access Policy)</a:t>
            </a:r>
          </a:p>
          <a:p>
            <a:r>
              <a:rPr lang="en-US" sz="1800" dirty="0">
                <a:hlinkClick r:id="rId7"/>
              </a:rPr>
              <a:t>Northwestern Retention of University Records Policy</a:t>
            </a:r>
            <a:endParaRPr lang="en-US" sz="1800" dirty="0"/>
          </a:p>
          <a:p>
            <a:r>
              <a:rPr lang="en-US" dirty="0">
                <a:hlinkClick r:id="rId8"/>
              </a:rPr>
              <a:t>Backing up Data at Northwestern</a:t>
            </a:r>
            <a:endParaRPr lang="en-US" dirty="0"/>
          </a:p>
          <a:p>
            <a:r>
              <a:rPr lang="en-US" dirty="0">
                <a:hlinkClick r:id="rId9"/>
              </a:rPr>
              <a:t>NU IT Endpoint Device Backup</a:t>
            </a:r>
            <a:endParaRPr lang="en-US" dirty="0"/>
          </a:p>
        </p:txBody>
      </p:sp>
      <p:sp>
        <p:nvSpPr>
          <p:cNvPr id="5" name="Slide Number Placeholder 3">
            <a:extLst>
              <a:ext uri="{FF2B5EF4-FFF2-40B4-BE49-F238E27FC236}">
                <a16:creationId xmlns:a16="http://schemas.microsoft.com/office/drawing/2014/main" id="{A5186082-AFAA-4AE3-8659-84F5DB9D8C5A}"/>
              </a:ext>
            </a:extLst>
          </p:cNvPr>
          <p:cNvSpPr>
            <a:spLocks noGrp="1"/>
          </p:cNvSpPr>
          <p:nvPr>
            <p:ph type="sldNum" sz="quarter" idx="12"/>
          </p:nvPr>
        </p:nvSpPr>
        <p:spPr>
          <a:xfrm>
            <a:off x="8568655" y="6485609"/>
            <a:ext cx="346745" cy="231266"/>
          </a:xfrm>
        </p:spPr>
        <p:txBody>
          <a:bodyPr/>
          <a:lstStyle/>
          <a:p>
            <a:pPr>
              <a:defRPr/>
            </a:pPr>
            <a:fld id="{0D558541-60C9-42A2-8392-FF12533A6B7A}" type="slidenum">
              <a:rPr lang="en-US">
                <a:latin typeface="Calibri"/>
              </a:rPr>
              <a:pPr>
                <a:defRPr/>
              </a:pPr>
              <a:t>37</a:t>
            </a:fld>
            <a:endParaRPr lang="en-US" dirty="0">
              <a:latin typeface="Calibri"/>
            </a:endParaRPr>
          </a:p>
        </p:txBody>
      </p:sp>
    </p:spTree>
    <p:extLst>
      <p:ext uri="{BB962C8B-B14F-4D97-AF65-F5344CB8AC3E}">
        <p14:creationId xmlns:p14="http://schemas.microsoft.com/office/powerpoint/2010/main" val="42810227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49400"/>
            <a:ext cx="7713968" cy="899160"/>
          </a:xfrm>
        </p:spPr>
        <p:txBody>
          <a:bodyPr/>
          <a:lstStyle/>
          <a:p>
            <a:r>
              <a:rPr lang="en-US" sz="2400" dirty="0"/>
              <a:t>Northwestern resources on data management and data sharing</a:t>
            </a:r>
            <a:br>
              <a:rPr lang="en-US" sz="1800" dirty="0"/>
            </a:br>
            <a:endParaRPr lang="en-US" sz="1800" dirty="0"/>
          </a:p>
        </p:txBody>
      </p:sp>
      <p:sp>
        <p:nvSpPr>
          <p:cNvPr id="4" name="Content Placeholder 3"/>
          <p:cNvSpPr>
            <a:spLocks noGrp="1"/>
          </p:cNvSpPr>
          <p:nvPr>
            <p:ph sz="half" idx="2"/>
          </p:nvPr>
        </p:nvSpPr>
        <p:spPr>
          <a:xfrm>
            <a:off x="762000" y="1048560"/>
            <a:ext cx="8229600" cy="4648200"/>
          </a:xfrm>
        </p:spPr>
        <p:txBody>
          <a:bodyPr/>
          <a:lstStyle/>
          <a:p>
            <a:pPr marL="0" lvl="0" indent="0">
              <a:lnSpc>
                <a:spcPct val="85000"/>
              </a:lnSpc>
              <a:spcBef>
                <a:spcPts val="0"/>
              </a:spcBef>
              <a:buClr>
                <a:srgbClr val="917EAE"/>
              </a:buClr>
              <a:buNone/>
            </a:pPr>
            <a:r>
              <a:rPr lang="en-US" sz="2000" spc="-80" dirty="0">
                <a:solidFill>
                  <a:srgbClr val="917EAE"/>
                </a:solidFill>
              </a:rPr>
              <a:t>Northwestern University Resources for Confidentiality and Data Security </a:t>
            </a:r>
            <a:endParaRPr lang="en-US" dirty="0"/>
          </a:p>
          <a:p>
            <a:pPr marL="0" lvl="0" indent="0">
              <a:buNone/>
            </a:pPr>
            <a:endParaRPr lang="en-US" sz="800" dirty="0"/>
          </a:p>
          <a:p>
            <a:pPr lvl="0"/>
            <a:r>
              <a:rPr lang="en-US" dirty="0">
                <a:hlinkClick r:id="rId3"/>
              </a:rPr>
              <a:t>NU IT Data Center Services</a:t>
            </a:r>
            <a:endParaRPr lang="en-US" u="sng" dirty="0"/>
          </a:p>
          <a:p>
            <a:pPr lvl="0"/>
            <a:r>
              <a:rPr lang="en-US" dirty="0">
                <a:hlinkClick r:id="rId4"/>
              </a:rPr>
              <a:t>NUCATS Data Security &amp; Privacy page</a:t>
            </a:r>
            <a:endParaRPr lang="en-US" dirty="0"/>
          </a:p>
          <a:p>
            <a:pPr lvl="0"/>
            <a:r>
              <a:rPr lang="en-US" dirty="0">
                <a:hlinkClick r:id="rId5"/>
              </a:rPr>
              <a:t>Northwestern University Information Technology (NUIT) Policies for the Protection of Data</a:t>
            </a:r>
            <a:endParaRPr lang="en-US" dirty="0"/>
          </a:p>
          <a:p>
            <a:r>
              <a:rPr lang="en-US" dirty="0">
                <a:hlinkClick r:id="rId6"/>
              </a:rPr>
              <a:t>Feinberg School of Medicine Information Technology (FSMIT)</a:t>
            </a:r>
            <a:endParaRPr lang="en-US" u="sng" dirty="0"/>
          </a:p>
          <a:p>
            <a:r>
              <a:rPr lang="en-US" dirty="0">
                <a:hlinkClick r:id="rId7"/>
              </a:rPr>
              <a:t>FSMIT Policies on Information Security</a:t>
            </a:r>
            <a:endParaRPr lang="en-US" dirty="0"/>
          </a:p>
          <a:p>
            <a:r>
              <a:rPr lang="en-US" dirty="0">
                <a:hlinkClick r:id="rId8"/>
              </a:rPr>
              <a:t>FSMIT Policies, general</a:t>
            </a:r>
            <a:endParaRPr lang="en-US" u="sng" dirty="0"/>
          </a:p>
          <a:p>
            <a:r>
              <a:rPr lang="en-US" dirty="0">
                <a:hlinkClick r:id="rId9"/>
              </a:rPr>
              <a:t>FSMIT Guidelines for file storage</a:t>
            </a:r>
            <a:endParaRPr lang="en-US" u="sng" dirty="0"/>
          </a:p>
          <a:p>
            <a:r>
              <a:rPr lang="en-US" dirty="0">
                <a:hlinkClick r:id="rId10"/>
              </a:rPr>
              <a:t>FSMIT Data Security Plan for information used in clinical research</a:t>
            </a:r>
            <a:endParaRPr lang="en-US" dirty="0"/>
          </a:p>
          <a:p>
            <a:endParaRPr lang="en-US" dirty="0"/>
          </a:p>
        </p:txBody>
      </p:sp>
      <p:sp>
        <p:nvSpPr>
          <p:cNvPr id="5" name="Slide Number Placeholder 3">
            <a:extLst>
              <a:ext uri="{FF2B5EF4-FFF2-40B4-BE49-F238E27FC236}">
                <a16:creationId xmlns:a16="http://schemas.microsoft.com/office/drawing/2014/main" id="{DAE3EAED-729F-4329-B439-1EEAC874962A}"/>
              </a:ext>
            </a:extLst>
          </p:cNvPr>
          <p:cNvSpPr>
            <a:spLocks noGrp="1"/>
          </p:cNvSpPr>
          <p:nvPr>
            <p:ph type="sldNum" sz="quarter" idx="12"/>
          </p:nvPr>
        </p:nvSpPr>
        <p:spPr>
          <a:xfrm>
            <a:off x="8568655" y="6485609"/>
            <a:ext cx="346745" cy="231266"/>
          </a:xfrm>
        </p:spPr>
        <p:txBody>
          <a:bodyPr/>
          <a:lstStyle/>
          <a:p>
            <a:pPr>
              <a:defRPr/>
            </a:pPr>
            <a:fld id="{0D558541-60C9-42A2-8392-FF12533A6B7A}" type="slidenum">
              <a:rPr lang="en-US">
                <a:latin typeface="Calibri"/>
              </a:rPr>
              <a:pPr>
                <a:defRPr/>
              </a:pPr>
              <a:t>38</a:t>
            </a:fld>
            <a:endParaRPr lang="en-US" dirty="0">
              <a:latin typeface="Calibri"/>
            </a:endParaRPr>
          </a:p>
        </p:txBody>
      </p:sp>
    </p:spTree>
    <p:extLst>
      <p:ext uri="{BB962C8B-B14F-4D97-AF65-F5344CB8AC3E}">
        <p14:creationId xmlns:p14="http://schemas.microsoft.com/office/powerpoint/2010/main" val="1483876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B5FC-4083-4EE2-82F6-0F2D3C306863}"/>
              </a:ext>
            </a:extLst>
          </p:cNvPr>
          <p:cNvSpPr>
            <a:spLocks noGrp="1"/>
          </p:cNvSpPr>
          <p:nvPr>
            <p:ph type="title"/>
          </p:nvPr>
        </p:nvSpPr>
        <p:spPr/>
        <p:txBody>
          <a:bodyPr/>
          <a:lstStyle/>
          <a:p>
            <a:r>
              <a:rPr lang="en-US" spc="-80" dirty="0">
                <a:solidFill>
                  <a:srgbClr val="917EAE"/>
                </a:solidFill>
              </a:rPr>
              <a:t>Galter Health Sciences Library &amp; Learning Center</a:t>
            </a:r>
            <a:endParaRPr lang="en-US" dirty="0"/>
          </a:p>
        </p:txBody>
      </p:sp>
      <p:pic>
        <p:nvPicPr>
          <p:cNvPr id="12" name="Content Placeholder 11" descr="Galter Health Sciences Library and Learning Center website homepage screenshot">
            <a:extLst>
              <a:ext uri="{FF2B5EF4-FFF2-40B4-BE49-F238E27FC236}">
                <a16:creationId xmlns:a16="http://schemas.microsoft.com/office/drawing/2014/main" id="{04E6DC2E-8E5D-47F7-B9E2-E071F73813CE}"/>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19148" y="1283156"/>
            <a:ext cx="9105703" cy="3735673"/>
          </a:xfrm>
        </p:spPr>
      </p:pic>
      <p:sp>
        <p:nvSpPr>
          <p:cNvPr id="3" name="Text Placeholder 2">
            <a:extLst>
              <a:ext uri="{FF2B5EF4-FFF2-40B4-BE49-F238E27FC236}">
                <a16:creationId xmlns:a16="http://schemas.microsoft.com/office/drawing/2014/main" id="{EA2C117E-9357-4EAB-A14A-FDFEF4186400}"/>
              </a:ext>
            </a:extLst>
          </p:cNvPr>
          <p:cNvSpPr>
            <a:spLocks noGrp="1"/>
          </p:cNvSpPr>
          <p:nvPr>
            <p:ph type="body" idx="1"/>
          </p:nvPr>
        </p:nvSpPr>
        <p:spPr>
          <a:xfrm>
            <a:off x="2555810" y="5417574"/>
            <a:ext cx="4218964" cy="609602"/>
          </a:xfrm>
        </p:spPr>
        <p:txBody>
          <a:bodyPr/>
          <a:lstStyle/>
          <a:p>
            <a:pPr algn="ctr">
              <a:lnSpc>
                <a:spcPct val="90000"/>
              </a:lnSpc>
              <a:spcBef>
                <a:spcPts val="600"/>
              </a:spcBef>
            </a:pPr>
            <a:r>
              <a:rPr lang="en-US" sz="1800" dirty="0">
                <a:solidFill>
                  <a:schemeClr val="tx1"/>
                </a:solidFill>
              </a:rPr>
              <a:t>Please contact me with any questions at:</a:t>
            </a:r>
          </a:p>
          <a:p>
            <a:pPr algn="ctr">
              <a:lnSpc>
                <a:spcPct val="90000"/>
              </a:lnSpc>
              <a:spcBef>
                <a:spcPts val="600"/>
              </a:spcBef>
            </a:pPr>
            <a:r>
              <a:rPr lang="en-US" sz="1800" dirty="0">
                <a:hlinkClick r:id="rId3"/>
              </a:rPr>
              <a:t>sara.gonzales2@northwestern.edu</a:t>
            </a:r>
            <a:r>
              <a:rPr lang="en-US" sz="1800" dirty="0"/>
              <a:t> </a:t>
            </a:r>
          </a:p>
        </p:txBody>
      </p:sp>
      <p:sp>
        <p:nvSpPr>
          <p:cNvPr id="15" name="Slide Number Placeholder 3">
            <a:extLst>
              <a:ext uri="{FF2B5EF4-FFF2-40B4-BE49-F238E27FC236}">
                <a16:creationId xmlns:a16="http://schemas.microsoft.com/office/drawing/2014/main" id="{27B37C21-E0D9-4305-9190-CDCD73F025D0}"/>
              </a:ext>
            </a:extLst>
          </p:cNvPr>
          <p:cNvSpPr>
            <a:spLocks noGrp="1"/>
          </p:cNvSpPr>
          <p:nvPr>
            <p:ph type="sldNum" sz="quarter" idx="12"/>
          </p:nvPr>
        </p:nvSpPr>
        <p:spPr>
          <a:xfrm>
            <a:off x="8568655" y="6485609"/>
            <a:ext cx="346745" cy="231266"/>
          </a:xfrm>
        </p:spPr>
        <p:txBody>
          <a:bodyPr/>
          <a:lstStyle/>
          <a:p>
            <a:pPr>
              <a:defRPr/>
            </a:pPr>
            <a:fld id="{0D558541-60C9-42A2-8392-FF12533A6B7A}" type="slidenum">
              <a:rPr lang="en-US">
                <a:latin typeface="Calibri"/>
              </a:rPr>
              <a:pPr>
                <a:defRPr/>
              </a:pPr>
              <a:t>39</a:t>
            </a:fld>
            <a:endParaRPr lang="en-US" dirty="0">
              <a:latin typeface="Calibri"/>
            </a:endParaRPr>
          </a:p>
        </p:txBody>
      </p:sp>
    </p:spTree>
    <p:extLst>
      <p:ext uri="{BB962C8B-B14F-4D97-AF65-F5344CB8AC3E}">
        <p14:creationId xmlns:p14="http://schemas.microsoft.com/office/powerpoint/2010/main" val="1794528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Research Data Management?</a:t>
            </a:r>
          </a:p>
        </p:txBody>
      </p:sp>
      <p:sp>
        <p:nvSpPr>
          <p:cNvPr id="10" name="Content Placeholder 9"/>
          <p:cNvSpPr>
            <a:spLocks noGrp="1"/>
          </p:cNvSpPr>
          <p:nvPr>
            <p:ph sz="half" idx="2"/>
          </p:nvPr>
        </p:nvSpPr>
        <p:spPr>
          <a:xfrm>
            <a:off x="801199" y="1066802"/>
            <a:ext cx="4075603" cy="2625725"/>
          </a:xfrm>
        </p:spPr>
        <p:txBody>
          <a:bodyPr/>
          <a:lstStyle/>
          <a:p>
            <a:pPr marL="0" indent="0">
              <a:buNone/>
            </a:pPr>
            <a:r>
              <a:rPr lang="en-US" sz="1800" dirty="0"/>
              <a:t>“</a:t>
            </a:r>
            <a:r>
              <a:rPr lang="en-US" sz="1800" b="1" dirty="0"/>
              <a:t>Research data management </a:t>
            </a:r>
            <a:r>
              <a:rPr lang="en-US" sz="1800" dirty="0"/>
              <a:t>concerns the organization of data, from its entry to the research cycle through to the dissemination and archiving of valuable results. </a:t>
            </a:r>
          </a:p>
          <a:p>
            <a:pPr marL="0" indent="0">
              <a:buNone/>
            </a:pPr>
            <a:endParaRPr lang="en-US" sz="1800" dirty="0"/>
          </a:p>
          <a:p>
            <a:pPr marL="0" indent="0">
              <a:buNone/>
            </a:pPr>
            <a:r>
              <a:rPr lang="en-US" sz="1800" dirty="0"/>
              <a:t>Research Data Management is part of the research process, and aims to make the research process as efficient as possible, and meet expectations and requirements of the university, research funders, and legislation”</a:t>
            </a:r>
          </a:p>
          <a:p>
            <a:endParaRPr lang="en-US" dirty="0"/>
          </a:p>
        </p:txBody>
      </p:sp>
      <p:sp>
        <p:nvSpPr>
          <p:cNvPr id="12" name="Content Placeholder 11"/>
          <p:cNvSpPr>
            <a:spLocks noGrp="1"/>
          </p:cNvSpPr>
          <p:nvPr>
            <p:ph sz="quarter" idx="4"/>
          </p:nvPr>
        </p:nvSpPr>
        <p:spPr>
          <a:xfrm>
            <a:off x="790313" y="5105400"/>
            <a:ext cx="4075603" cy="521844"/>
          </a:xfrm>
        </p:spPr>
        <p:txBody>
          <a:bodyPr/>
          <a:lstStyle/>
          <a:p>
            <a:pPr marL="0" indent="0">
              <a:buNone/>
            </a:pPr>
            <a:r>
              <a:rPr lang="en-US" sz="1200" dirty="0"/>
              <a:t>From </a:t>
            </a:r>
            <a:r>
              <a:rPr lang="en-US" sz="1200" dirty="0">
                <a:hlinkClick r:id="rId3"/>
              </a:rPr>
              <a:t>“What is Research Data Management.” </a:t>
            </a:r>
            <a:r>
              <a:rPr lang="en-US" sz="1200" dirty="0"/>
              <a:t>University of Leicester, guide on Research Data.</a:t>
            </a:r>
          </a:p>
          <a:p>
            <a:pPr marL="0" indent="0">
              <a:buNone/>
            </a:pPr>
            <a:endParaRPr lang="en-US" dirty="0"/>
          </a:p>
        </p:txBody>
      </p:sp>
      <p:pic>
        <p:nvPicPr>
          <p:cNvPr id="4" name="Picture 3" descr="Decorative&#10;&#10;Robot looking at a file folder">
            <a:extLs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95548" y="997364"/>
            <a:ext cx="3872253" cy="4840317"/>
          </a:xfrm>
          <a:prstGeom prst="rect">
            <a:avLst/>
          </a:prstGeom>
        </p:spPr>
      </p:pic>
      <p:sp>
        <p:nvSpPr>
          <p:cNvPr id="14" name="TextBox 13"/>
          <p:cNvSpPr txBox="1"/>
          <p:nvPr/>
        </p:nvSpPr>
        <p:spPr>
          <a:xfrm>
            <a:off x="5486400" y="5927228"/>
            <a:ext cx="3429000" cy="231266"/>
          </a:xfrm>
          <a:prstGeom prst="rect">
            <a:avLst/>
          </a:prstGeom>
          <a:noFill/>
        </p:spPr>
        <p:txBody>
          <a:bodyPr wrap="square" lIns="0" tIns="0" rIns="0" bIns="0" rtlCol="0">
            <a:noAutofit/>
          </a:bodyPr>
          <a:lstStyle/>
          <a:p>
            <a:pPr>
              <a:lnSpc>
                <a:spcPct val="90000"/>
              </a:lnSpc>
              <a:spcBef>
                <a:spcPts val="600"/>
              </a:spcBef>
            </a:pPr>
            <a:r>
              <a:rPr lang="en-US" sz="1200" spc="-50" dirty="0"/>
              <a:t>Designed by </a:t>
            </a:r>
            <a:r>
              <a:rPr lang="en-US" sz="1200" spc="-50" dirty="0" err="1"/>
              <a:t>kjpargeter</a:t>
            </a:r>
            <a:r>
              <a:rPr lang="en-US" sz="1200" spc="-50" dirty="0"/>
              <a:t> / </a:t>
            </a:r>
            <a:r>
              <a:rPr lang="en-US" sz="1200" spc="-50" dirty="0" err="1"/>
              <a:t>Freepik</a:t>
            </a:r>
            <a:r>
              <a:rPr lang="en-US" sz="1200" spc="-50" dirty="0"/>
              <a:t>, http://www.freepik.com. </a:t>
            </a:r>
          </a:p>
        </p:txBody>
      </p:sp>
      <p:sp>
        <p:nvSpPr>
          <p:cNvPr id="3" name="Slide Number Placeholder 2"/>
          <p:cNvSpPr>
            <a:spLocks noGrp="1"/>
          </p:cNvSpPr>
          <p:nvPr>
            <p:ph type="sldNum" sz="quarter" idx="12"/>
          </p:nvPr>
        </p:nvSpPr>
        <p:spPr/>
        <p:txBody>
          <a:bodyPr/>
          <a:lstStyle/>
          <a:p>
            <a:fld id="{0D558541-60C9-42A2-8392-FF12533A6B7A}" type="slidenum">
              <a:rPr lang="en-US" smtClean="0"/>
              <a:pPr/>
              <a:t>4</a:t>
            </a:fld>
            <a:endParaRPr lang="en-US" dirty="0"/>
          </a:p>
        </p:txBody>
      </p:sp>
    </p:spTree>
    <p:extLst>
      <p:ext uri="{BB962C8B-B14F-4D97-AF65-F5344CB8AC3E}">
        <p14:creationId xmlns:p14="http://schemas.microsoft.com/office/powerpoint/2010/main" val="25448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2" y="1752602"/>
            <a:ext cx="7713969" cy="2923593"/>
          </a:xfrm>
        </p:spPr>
        <p:txBody>
          <a:bodyPr/>
          <a:lstStyle/>
          <a:p>
            <a:pPr algn="ctr"/>
            <a:r>
              <a:rPr lang="en-US" dirty="0"/>
              <a:t>Thank You!</a:t>
            </a:r>
            <a:br>
              <a:rPr lang="en-US" dirty="0"/>
            </a:br>
            <a:br>
              <a:rPr lang="en-US" dirty="0"/>
            </a:br>
            <a:r>
              <a:rPr lang="en-US" sz="2000" i="1" dirty="0">
                <a:latin typeface="+mn-lt"/>
              </a:rPr>
              <a:t>Developed resources reported in this presentation are supported by the National Library of Medicine (NLM), National Institutes of Health (NIH) under cooperative agreement number 1UG4LM012346. The content is solely the responsibility of the authors and does not necessarily represent the official views of the National Institutes of Health.</a:t>
            </a:r>
            <a:br>
              <a:rPr lang="en-US" sz="2000" dirty="0">
                <a:latin typeface="+mn-lt"/>
              </a:rPr>
            </a:br>
            <a:endParaRPr lang="en-US" sz="2000" dirty="0">
              <a:latin typeface="+mn-lt"/>
            </a:endParaRPr>
          </a:p>
        </p:txBody>
      </p:sp>
      <p:sp>
        <p:nvSpPr>
          <p:cNvPr id="3" name="Slide Number Placeholder 3">
            <a:extLst>
              <a:ext uri="{FF2B5EF4-FFF2-40B4-BE49-F238E27FC236}">
                <a16:creationId xmlns:a16="http://schemas.microsoft.com/office/drawing/2014/main" id="{B0D3DEE3-6498-49F0-AF9D-BD8B801DDAFE}"/>
              </a:ext>
            </a:extLst>
          </p:cNvPr>
          <p:cNvSpPr>
            <a:spLocks noGrp="1"/>
          </p:cNvSpPr>
          <p:nvPr>
            <p:ph type="sldNum" sz="quarter" idx="12"/>
          </p:nvPr>
        </p:nvSpPr>
        <p:spPr>
          <a:xfrm>
            <a:off x="8568655" y="6485609"/>
            <a:ext cx="346745" cy="231266"/>
          </a:xfrm>
        </p:spPr>
        <p:txBody>
          <a:bodyPr/>
          <a:lstStyle/>
          <a:p>
            <a:pPr>
              <a:defRPr/>
            </a:pPr>
            <a:fld id="{0D558541-60C9-42A2-8392-FF12533A6B7A}" type="slidenum">
              <a:rPr lang="en-US">
                <a:latin typeface="Calibri"/>
              </a:rPr>
              <a:pPr>
                <a:defRPr/>
              </a:pPr>
              <a:t>40</a:t>
            </a:fld>
            <a:endParaRPr lang="en-US" dirty="0">
              <a:latin typeface="Calibri"/>
            </a:endParaRPr>
          </a:p>
        </p:txBody>
      </p:sp>
    </p:spTree>
    <p:extLst>
      <p:ext uri="{BB962C8B-B14F-4D97-AF65-F5344CB8AC3E}">
        <p14:creationId xmlns:p14="http://schemas.microsoft.com/office/powerpoint/2010/main" val="1695591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2" y="609600"/>
            <a:ext cx="6172201" cy="441960"/>
          </a:xfrm>
        </p:spPr>
        <p:txBody>
          <a:bodyPr/>
          <a:lstStyle/>
          <a:p>
            <a:r>
              <a:rPr lang="en-US" dirty="0"/>
              <a:t>The value of data</a:t>
            </a:r>
          </a:p>
        </p:txBody>
      </p:sp>
      <p:sp>
        <p:nvSpPr>
          <p:cNvPr id="3" name="Text Placeholder 2"/>
          <p:cNvSpPr>
            <a:spLocks noGrp="1"/>
          </p:cNvSpPr>
          <p:nvPr>
            <p:ph type="body" idx="1"/>
          </p:nvPr>
        </p:nvSpPr>
        <p:spPr>
          <a:xfrm>
            <a:off x="0" y="1295400"/>
            <a:ext cx="9144000" cy="4511040"/>
          </a:xfrm>
        </p:spPr>
        <p:txBody>
          <a:bodyPr/>
          <a:lstStyle/>
          <a:p>
            <a:pPr marL="365760" indent="-256032">
              <a:spcBef>
                <a:spcPts val="400"/>
              </a:spcBef>
              <a:buClr>
                <a:srgbClr val="2DA2BF">
                  <a:lumMod val="75000"/>
                </a:srgbClr>
              </a:buClr>
              <a:buSzPct val="100000"/>
              <a:buFont typeface="Arial" pitchFamily="34" charset="0"/>
              <a:buChar char="•"/>
            </a:pPr>
            <a:r>
              <a:rPr lang="en-US" sz="2400" spc="0" dirty="0">
                <a:solidFill>
                  <a:prstClr val="black"/>
                </a:solidFill>
                <a:ea typeface="ＭＳ Ｐゴシック" pitchFamily="34" charset="-128"/>
              </a:rPr>
              <a:t>Data is a valuable asset. Large investments of funds and  researcher time are expended to collect data.</a:t>
            </a:r>
          </a:p>
          <a:p>
            <a:pPr marL="365760" indent="-256032">
              <a:spcBef>
                <a:spcPts val="400"/>
              </a:spcBef>
              <a:buClr>
                <a:srgbClr val="2DA2BF">
                  <a:lumMod val="75000"/>
                </a:srgbClr>
              </a:buClr>
              <a:buSzPct val="90000"/>
              <a:buFont typeface="Arial" pitchFamily="34" charset="0"/>
              <a:buChar char="•"/>
            </a:pPr>
            <a:r>
              <a:rPr lang="en-US" sz="2400" spc="0" dirty="0">
                <a:solidFill>
                  <a:prstClr val="black"/>
                </a:solidFill>
                <a:ea typeface="ＭＳ Ｐゴシック" pitchFamily="34" charset="-128"/>
              </a:rPr>
              <a:t>Data should be managed to:</a:t>
            </a:r>
          </a:p>
          <a:p>
            <a:pPr marL="621792" lvl="1" indent="-228600">
              <a:spcBef>
                <a:spcPts val="324"/>
              </a:spcBef>
              <a:buClr>
                <a:srgbClr val="2DA2BF">
                  <a:lumMod val="75000"/>
                </a:srgbClr>
              </a:buClr>
              <a:buSzPct val="90000"/>
              <a:buFont typeface="Courier New" pitchFamily="49" charset="0"/>
              <a:buChar char="o"/>
            </a:pPr>
            <a:r>
              <a:rPr lang="en-US" sz="2200" spc="0" dirty="0">
                <a:solidFill>
                  <a:prstClr val="black"/>
                </a:solidFill>
                <a:ea typeface="ＭＳ Ｐゴシック" pitchFamily="34" charset="-128"/>
              </a:rPr>
              <a:t>maximize the effective use and value </a:t>
            </a:r>
            <a:r>
              <a:rPr lang="en-US" sz="2200" b="0" spc="0" dirty="0">
                <a:solidFill>
                  <a:prstClr val="black"/>
                </a:solidFill>
                <a:ea typeface="ＭＳ Ｐゴシック" pitchFamily="34" charset="-128"/>
              </a:rPr>
              <a:t>of data and information assets</a:t>
            </a:r>
          </a:p>
          <a:p>
            <a:pPr marL="621792" lvl="1" indent="-228600">
              <a:spcBef>
                <a:spcPts val="324"/>
              </a:spcBef>
              <a:buClr>
                <a:srgbClr val="2DA2BF">
                  <a:lumMod val="75000"/>
                </a:srgbClr>
              </a:buClr>
              <a:buSzPct val="90000"/>
              <a:buFont typeface="Courier New" pitchFamily="49" charset="0"/>
              <a:buChar char="o"/>
            </a:pPr>
            <a:r>
              <a:rPr lang="en-US" sz="2200" b="0" spc="0" dirty="0">
                <a:solidFill>
                  <a:prstClr val="black"/>
                </a:solidFill>
                <a:ea typeface="ＭＳ Ｐゴシック" pitchFamily="34" charset="-128"/>
              </a:rPr>
              <a:t>ensure its </a:t>
            </a:r>
            <a:r>
              <a:rPr lang="en-US" sz="2200" spc="0" dirty="0">
                <a:solidFill>
                  <a:prstClr val="black"/>
                </a:solidFill>
                <a:ea typeface="ＭＳ Ｐゴシック" pitchFamily="34" charset="-128"/>
              </a:rPr>
              <a:t>provenance and authenticity </a:t>
            </a:r>
            <a:r>
              <a:rPr lang="en-US" sz="2200" b="0" spc="0" dirty="0">
                <a:solidFill>
                  <a:prstClr val="black"/>
                </a:solidFill>
                <a:ea typeface="ＭＳ Ｐゴシック" pitchFamily="34" charset="-128"/>
              </a:rPr>
              <a:t>by ensuring: data accuracy, integrity, integration, timeliness of data capture and presentation, relevance, and usefulness</a:t>
            </a:r>
          </a:p>
          <a:p>
            <a:pPr marL="621792" lvl="1" indent="-228600">
              <a:spcBef>
                <a:spcPts val="324"/>
              </a:spcBef>
              <a:buClr>
                <a:srgbClr val="2DA2BF">
                  <a:lumMod val="75000"/>
                </a:srgbClr>
              </a:buClr>
              <a:buSzPct val="90000"/>
              <a:buFont typeface="Courier New" pitchFamily="49" charset="0"/>
              <a:buChar char="o"/>
            </a:pPr>
            <a:r>
              <a:rPr lang="en-US" sz="2200" spc="0" dirty="0">
                <a:solidFill>
                  <a:prstClr val="black"/>
                </a:solidFill>
                <a:ea typeface="ＭＳ Ｐゴシック" pitchFamily="34" charset="-128"/>
              </a:rPr>
              <a:t>ensure appropriate use </a:t>
            </a:r>
            <a:r>
              <a:rPr lang="en-US" sz="2200" b="0" spc="0" dirty="0">
                <a:solidFill>
                  <a:prstClr val="black"/>
                </a:solidFill>
                <a:ea typeface="ＭＳ Ｐゴシック" pitchFamily="34" charset="-128"/>
              </a:rPr>
              <a:t>of data and information</a:t>
            </a:r>
          </a:p>
          <a:p>
            <a:pPr marL="621792" lvl="1" indent="-228600">
              <a:spcBef>
                <a:spcPts val="324"/>
              </a:spcBef>
              <a:buClr>
                <a:srgbClr val="2DA2BF">
                  <a:lumMod val="75000"/>
                </a:srgbClr>
              </a:buClr>
              <a:buSzPct val="90000"/>
              <a:buFont typeface="Courier New" pitchFamily="49" charset="0"/>
              <a:buChar char="o"/>
            </a:pPr>
            <a:r>
              <a:rPr lang="en-US" sz="2200" spc="0" dirty="0">
                <a:solidFill>
                  <a:prstClr val="black"/>
                </a:solidFill>
                <a:ea typeface="ＭＳ Ｐゴシック" pitchFamily="34" charset="-128"/>
              </a:rPr>
              <a:t>facilitate data sharing</a:t>
            </a:r>
          </a:p>
          <a:p>
            <a:pPr marL="621792" lvl="1" indent="-228600">
              <a:spcBef>
                <a:spcPts val="324"/>
              </a:spcBef>
              <a:buClr>
                <a:srgbClr val="2DA2BF">
                  <a:lumMod val="75000"/>
                </a:srgbClr>
              </a:buClr>
              <a:buSzPct val="90000"/>
              <a:buFont typeface="Courier New" pitchFamily="49" charset="0"/>
              <a:buChar char="o"/>
            </a:pPr>
            <a:r>
              <a:rPr lang="en-US" sz="2200" b="0" spc="0" dirty="0">
                <a:solidFill>
                  <a:prstClr val="black"/>
                </a:solidFill>
                <a:ea typeface="ＭＳ Ｐゴシック" pitchFamily="34" charset="-128"/>
              </a:rPr>
              <a:t>ensure </a:t>
            </a:r>
            <a:r>
              <a:rPr lang="en-US" sz="2200" spc="0" dirty="0">
                <a:solidFill>
                  <a:prstClr val="black"/>
                </a:solidFill>
                <a:ea typeface="ＭＳ Ｐゴシック" pitchFamily="34" charset="-128"/>
              </a:rPr>
              <a:t>sustainability and accessibility </a:t>
            </a:r>
            <a:r>
              <a:rPr lang="en-US" sz="2200" b="0" spc="0" dirty="0">
                <a:solidFill>
                  <a:prstClr val="black"/>
                </a:solidFill>
                <a:ea typeface="ＭＳ Ｐゴシック" pitchFamily="34" charset="-128"/>
              </a:rPr>
              <a:t>in long term for re-use in science</a:t>
            </a:r>
          </a:p>
          <a:p>
            <a:pPr marL="393192" lvl="1">
              <a:spcBef>
                <a:spcPts val="324"/>
              </a:spcBef>
              <a:buClr>
                <a:srgbClr val="2DA2BF">
                  <a:lumMod val="75000"/>
                </a:srgbClr>
              </a:buClr>
              <a:buSzPct val="90000"/>
            </a:pPr>
            <a:endParaRPr lang="en-US" sz="2200" b="0" spc="0" dirty="0">
              <a:solidFill>
                <a:prstClr val="black"/>
              </a:solidFill>
              <a:ea typeface="ＭＳ Ｐゴシック" pitchFamily="34" charset="-128"/>
            </a:endParaRPr>
          </a:p>
          <a:p>
            <a:pPr algn="ctr">
              <a:lnSpc>
                <a:spcPct val="90000"/>
              </a:lnSpc>
              <a:spcBef>
                <a:spcPts val="600"/>
              </a:spcBef>
              <a:buClrTx/>
            </a:pPr>
            <a:r>
              <a:rPr lang="en-US" sz="1200" spc="0" dirty="0">
                <a:solidFill>
                  <a:srgbClr val="54585A"/>
                </a:solidFill>
              </a:rPr>
              <a:t>Adapted from: </a:t>
            </a:r>
            <a:r>
              <a:rPr lang="en-US" sz="1200" spc="0" dirty="0">
                <a:solidFill>
                  <a:srgbClr val="54585A"/>
                </a:solidFill>
                <a:hlinkClick r:id="rId3"/>
              </a:rPr>
              <a:t>DataONE Education Module: Why Data Management?</a:t>
            </a:r>
            <a:endParaRPr lang="en-US" sz="2200" b="0" spc="0" dirty="0">
              <a:solidFill>
                <a:prstClr val="black"/>
              </a:solidFill>
              <a:ea typeface="ＭＳ Ｐゴシック" pitchFamily="34" charset="-128"/>
            </a:endParaRPr>
          </a:p>
        </p:txBody>
      </p:sp>
      <p:sp>
        <p:nvSpPr>
          <p:cNvPr id="4" name="Slide Number Placeholder 2">
            <a:extLst>
              <a:ext uri="{FF2B5EF4-FFF2-40B4-BE49-F238E27FC236}">
                <a16:creationId xmlns:a16="http://schemas.microsoft.com/office/drawing/2014/main" id="{F67E50FF-F29A-42FA-A9E8-7EC9E3C4D285}"/>
              </a:ext>
            </a:extLst>
          </p:cNvPr>
          <p:cNvSpPr>
            <a:spLocks noGrp="1"/>
          </p:cNvSpPr>
          <p:nvPr>
            <p:ph type="sldNum" sz="quarter" idx="12"/>
          </p:nvPr>
        </p:nvSpPr>
        <p:spPr>
          <a:xfrm>
            <a:off x="8305800" y="6484127"/>
            <a:ext cx="346745" cy="231266"/>
          </a:xfrm>
        </p:spPr>
        <p:txBody>
          <a:bodyPr/>
          <a:lstStyle/>
          <a:p>
            <a:fld id="{0D558541-60C9-42A2-8392-FF12533A6B7A}" type="slidenum">
              <a:rPr lang="en-US" smtClean="0"/>
              <a:pPr/>
              <a:t>5</a:t>
            </a:fld>
            <a:endParaRPr lang="en-US" dirty="0"/>
          </a:p>
        </p:txBody>
      </p:sp>
    </p:spTree>
    <p:extLst>
      <p:ext uri="{BB962C8B-B14F-4D97-AF65-F5344CB8AC3E}">
        <p14:creationId xmlns:p14="http://schemas.microsoft.com/office/powerpoint/2010/main" val="659724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and University requirements</a:t>
            </a:r>
          </a:p>
        </p:txBody>
      </p:sp>
      <p:sp>
        <p:nvSpPr>
          <p:cNvPr id="9" name="Text Placeholder 8"/>
          <p:cNvSpPr>
            <a:spLocks noGrp="1"/>
          </p:cNvSpPr>
          <p:nvPr>
            <p:ph type="body" idx="1"/>
          </p:nvPr>
        </p:nvSpPr>
        <p:spPr>
          <a:xfrm>
            <a:off x="275239" y="1148744"/>
            <a:ext cx="8681484" cy="1669273"/>
          </a:xfrm>
        </p:spPr>
        <p:txBody>
          <a:bodyPr/>
          <a:lstStyle/>
          <a:p>
            <a:r>
              <a:rPr lang="en-US" b="1" dirty="0">
                <a:solidFill>
                  <a:schemeClr val="tx1"/>
                </a:solidFill>
              </a:rPr>
              <a:t>NU Research Data: Ownership, Retention, and Access (policy effective January 2018):</a:t>
            </a:r>
          </a:p>
          <a:p>
            <a:r>
              <a:rPr lang="en-US" sz="2000" dirty="0">
                <a:solidFill>
                  <a:schemeClr val="tx1"/>
                </a:solidFill>
              </a:rPr>
              <a:t>“Research data must be retained for a minimum of </a:t>
            </a:r>
            <a:r>
              <a:rPr lang="en-US" sz="2000" b="1" dirty="0">
                <a:solidFill>
                  <a:schemeClr val="tx1"/>
                </a:solidFill>
              </a:rPr>
              <a:t>three years </a:t>
            </a:r>
            <a:r>
              <a:rPr lang="en-US" sz="2000" dirty="0">
                <a:solidFill>
                  <a:schemeClr val="tx1"/>
                </a:solidFill>
              </a:rPr>
              <a:t>after the financial report for the project period has been submitted or, for non-sponsored projects, a minimum of three years after the project has ended and, if applicable, the budget reconciled. In addition, any of the following circumstances may justify longer periods of retention</a:t>
            </a:r>
            <a:endParaRPr lang="en-US" b="1" dirty="0">
              <a:solidFill>
                <a:schemeClr val="tx1"/>
              </a:solidFill>
            </a:endParaRPr>
          </a:p>
        </p:txBody>
      </p:sp>
      <p:sp>
        <p:nvSpPr>
          <p:cNvPr id="5" name="Content Placeholder 4"/>
          <p:cNvSpPr>
            <a:spLocks noGrp="1"/>
          </p:cNvSpPr>
          <p:nvPr>
            <p:ph sz="half" idx="2"/>
          </p:nvPr>
        </p:nvSpPr>
        <p:spPr>
          <a:xfrm>
            <a:off x="279359" y="3088378"/>
            <a:ext cx="8373187" cy="2057400"/>
          </a:xfrm>
        </p:spPr>
        <p:txBody>
          <a:bodyPr/>
          <a:lstStyle/>
          <a:p>
            <a:pPr marL="0" indent="0">
              <a:buNone/>
            </a:pPr>
            <a:r>
              <a:rPr lang="en-US" b="1" dirty="0"/>
              <a:t>Reasons research data may need to be retained longer:</a:t>
            </a:r>
          </a:p>
          <a:p>
            <a:pPr marL="174625" lvl="1" indent="-174625">
              <a:buClr>
                <a:schemeClr val="accent1"/>
              </a:buClr>
              <a:buFont typeface="Arial" pitchFamily="34" charset="0"/>
              <a:buChar char="•"/>
            </a:pPr>
            <a:r>
              <a:rPr lang="en-US" sz="1600" dirty="0"/>
              <a:t>If needed to protect any intellectual property resulting from the work</a:t>
            </a:r>
            <a:endParaRPr lang="en-US" sz="1800" dirty="0"/>
          </a:p>
          <a:p>
            <a:pPr marL="174625" lvl="1" indent="-174625">
              <a:buClr>
                <a:schemeClr val="accent1"/>
              </a:buClr>
              <a:buFont typeface="Arial" pitchFamily="34" charset="0"/>
              <a:buChar char="•"/>
            </a:pPr>
            <a:r>
              <a:rPr lang="en-US" sz="1600" dirty="0"/>
              <a:t>If a student was involved, the data must be retained until the student’s degree is awarded and any resulting papers are published</a:t>
            </a:r>
          </a:p>
          <a:p>
            <a:pPr marL="174625" lvl="1" indent="-174625">
              <a:buClr>
                <a:schemeClr val="accent1"/>
              </a:buClr>
              <a:buFont typeface="Arial" pitchFamily="34" charset="0"/>
              <a:buChar char="•"/>
            </a:pPr>
            <a:r>
              <a:rPr lang="en-US" sz="1600" dirty="0"/>
              <a:t>If a funding award or contract with Northwestern specifically requires a longer retention period</a:t>
            </a:r>
          </a:p>
          <a:p>
            <a:pPr marL="174625" lvl="1" indent="-174625">
              <a:buClr>
                <a:schemeClr val="accent1"/>
              </a:buClr>
              <a:buFont typeface="Arial" pitchFamily="34" charset="0"/>
              <a:buChar char="•"/>
            </a:pPr>
            <a:r>
              <a:rPr lang="en-US" sz="1600" dirty="0"/>
              <a:t>If Federal oversight, regulations, sponsor policies, or journal publication guidelines require a longer retention period”</a:t>
            </a:r>
          </a:p>
        </p:txBody>
      </p:sp>
      <p:sp>
        <p:nvSpPr>
          <p:cNvPr id="8" name="Content Placeholder 4"/>
          <p:cNvSpPr>
            <a:spLocks noGrp="1"/>
          </p:cNvSpPr>
          <p:nvPr>
            <p:ph sz="half" idx="2"/>
          </p:nvPr>
        </p:nvSpPr>
        <p:spPr>
          <a:xfrm>
            <a:off x="1600200" y="5412295"/>
            <a:ext cx="6146645" cy="296961"/>
          </a:xfrm>
        </p:spPr>
        <p:txBody>
          <a:bodyPr/>
          <a:lstStyle/>
          <a:p>
            <a:pPr marL="0" indent="0">
              <a:lnSpc>
                <a:spcPct val="90000"/>
              </a:lnSpc>
              <a:spcBef>
                <a:spcPts val="600"/>
              </a:spcBef>
              <a:buNone/>
            </a:pPr>
            <a:r>
              <a:rPr lang="en-US" sz="1400" dirty="0"/>
              <a:t>From </a:t>
            </a:r>
            <a:r>
              <a:rPr lang="en-US" sz="1400" dirty="0">
                <a:hlinkClick r:id="rId3"/>
              </a:rPr>
              <a:t>Northwestern University, Research Data: Ownership, Retention, and Access Policy</a:t>
            </a:r>
            <a:endParaRPr lang="en-US" sz="1400" dirty="0"/>
          </a:p>
        </p:txBody>
      </p:sp>
      <p:sp>
        <p:nvSpPr>
          <p:cNvPr id="3" name="Slide Number Placeholder 2"/>
          <p:cNvSpPr>
            <a:spLocks noGrp="1"/>
          </p:cNvSpPr>
          <p:nvPr>
            <p:ph type="sldNum" sz="quarter" idx="12"/>
          </p:nvPr>
        </p:nvSpPr>
        <p:spPr/>
        <p:txBody>
          <a:bodyPr/>
          <a:lstStyle/>
          <a:p>
            <a:fld id="{0D558541-60C9-42A2-8392-FF12533A6B7A}" type="slidenum">
              <a:rPr lang="en-US" smtClean="0"/>
              <a:pPr/>
              <a:t>6</a:t>
            </a:fld>
            <a:endParaRPr lang="en-US"/>
          </a:p>
        </p:txBody>
      </p:sp>
    </p:spTree>
    <p:extLst>
      <p:ext uri="{BB962C8B-B14F-4D97-AF65-F5344CB8AC3E}">
        <p14:creationId xmlns:p14="http://schemas.microsoft.com/office/powerpoint/2010/main" val="3498261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909100" cy="548227"/>
          </a:xfrm>
        </p:spPr>
        <p:txBody>
          <a:bodyPr/>
          <a:lstStyle/>
          <a:p>
            <a:r>
              <a:rPr lang="en-US" dirty="0"/>
              <a:t>Data Inventories</a:t>
            </a:r>
          </a:p>
        </p:txBody>
      </p:sp>
      <p:sp>
        <p:nvSpPr>
          <p:cNvPr id="3" name="Text Placeholder 2"/>
          <p:cNvSpPr>
            <a:spLocks noGrp="1"/>
          </p:cNvSpPr>
          <p:nvPr>
            <p:ph type="body" idx="1"/>
          </p:nvPr>
        </p:nvSpPr>
        <p:spPr>
          <a:xfrm>
            <a:off x="339899" y="1441018"/>
            <a:ext cx="8354036" cy="594359"/>
          </a:xfrm>
        </p:spPr>
        <p:txBody>
          <a:bodyPr/>
          <a:lstStyle/>
          <a:p>
            <a:r>
              <a:rPr lang="en-US" dirty="0"/>
              <a:t>Data inventories seek to answer the what, who, where, how, and when questions surrounding data collection </a:t>
            </a:r>
          </a:p>
        </p:txBody>
      </p:sp>
      <p:sp>
        <p:nvSpPr>
          <p:cNvPr id="4" name="Content Placeholder 3"/>
          <p:cNvSpPr>
            <a:spLocks noGrp="1"/>
          </p:cNvSpPr>
          <p:nvPr>
            <p:ph sz="half" idx="2"/>
          </p:nvPr>
        </p:nvSpPr>
        <p:spPr>
          <a:xfrm>
            <a:off x="152402" y="2210638"/>
            <a:ext cx="3773089" cy="1676399"/>
          </a:xfrm>
        </p:spPr>
        <p:txBody>
          <a:bodyPr/>
          <a:lstStyle/>
          <a:p>
            <a:r>
              <a:rPr lang="en-US" dirty="0"/>
              <a:t>What is the data?</a:t>
            </a:r>
          </a:p>
          <a:p>
            <a:pPr lvl="1"/>
            <a:r>
              <a:rPr lang="en-US" sz="1400" dirty="0"/>
              <a:t>Title</a:t>
            </a:r>
          </a:p>
          <a:p>
            <a:pPr lvl="1"/>
            <a:r>
              <a:rPr lang="en-US" sz="1400" dirty="0"/>
              <a:t>Description</a:t>
            </a:r>
          </a:p>
          <a:p>
            <a:pPr lvl="1"/>
            <a:r>
              <a:rPr lang="en-US" sz="1400" dirty="0"/>
              <a:t>Number, format, and size of files</a:t>
            </a:r>
          </a:p>
          <a:p>
            <a:pPr lvl="1"/>
            <a:r>
              <a:rPr lang="en-US" sz="1400" dirty="0"/>
              <a:t>Rate of file growth</a:t>
            </a:r>
          </a:p>
          <a:p>
            <a:pPr lvl="1"/>
            <a:r>
              <a:rPr lang="en-US" sz="1400" dirty="0"/>
              <a:t>Versions of files</a:t>
            </a:r>
          </a:p>
        </p:txBody>
      </p:sp>
      <p:sp>
        <p:nvSpPr>
          <p:cNvPr id="6" name="Content Placeholder 5"/>
          <p:cNvSpPr>
            <a:spLocks noGrp="1"/>
          </p:cNvSpPr>
          <p:nvPr>
            <p:ph sz="quarter" idx="4"/>
          </p:nvPr>
        </p:nvSpPr>
        <p:spPr>
          <a:xfrm>
            <a:off x="152402" y="3982702"/>
            <a:ext cx="4072889" cy="2209376"/>
          </a:xfrm>
        </p:spPr>
        <p:txBody>
          <a:bodyPr/>
          <a:lstStyle/>
          <a:p>
            <a:r>
              <a:rPr lang="en-US" dirty="0"/>
              <a:t>Who created, accesses, and owns the data?</a:t>
            </a:r>
          </a:p>
          <a:p>
            <a:pPr lvl="1"/>
            <a:r>
              <a:rPr lang="en-US" sz="1400" dirty="0"/>
              <a:t>PI/Study lead/Contact</a:t>
            </a:r>
          </a:p>
          <a:p>
            <a:pPr lvl="1"/>
            <a:r>
              <a:rPr lang="en-US" sz="1400" dirty="0"/>
              <a:t>University, Department, Research Core, Research Team, Consortium or Group</a:t>
            </a:r>
          </a:p>
          <a:p>
            <a:pPr lvl="1"/>
            <a:r>
              <a:rPr lang="en-US" sz="1400" dirty="0"/>
              <a:t>Funder</a:t>
            </a:r>
          </a:p>
          <a:p>
            <a:pPr lvl="1"/>
            <a:r>
              <a:rPr lang="en-US" sz="1400" dirty="0"/>
              <a:t>Authentication levels/Restrictions </a:t>
            </a:r>
          </a:p>
          <a:p>
            <a:pPr lvl="1"/>
            <a:r>
              <a:rPr lang="en-US" sz="1400" dirty="0"/>
              <a:t>Outside requesters</a:t>
            </a:r>
          </a:p>
          <a:p>
            <a:endParaRPr lang="en-US" dirty="0"/>
          </a:p>
        </p:txBody>
      </p:sp>
      <p:pic>
        <p:nvPicPr>
          <p:cNvPr id="7" name="Content Placeholder 6" descr="Messy warehouse" title="Decorative"/>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3962401" y="2106217"/>
            <a:ext cx="5181600" cy="3886199"/>
          </a:xfrm>
        </p:spPr>
      </p:pic>
      <p:sp>
        <p:nvSpPr>
          <p:cNvPr id="11" name="TextBox 10"/>
          <p:cNvSpPr txBox="1"/>
          <p:nvPr/>
        </p:nvSpPr>
        <p:spPr>
          <a:xfrm>
            <a:off x="4403899" y="6172200"/>
            <a:ext cx="4495800" cy="304800"/>
          </a:xfrm>
          <a:prstGeom prst="rect">
            <a:avLst/>
          </a:prstGeom>
          <a:noFill/>
        </p:spPr>
        <p:txBody>
          <a:bodyPr wrap="square" lIns="0" tIns="0" rIns="0" bIns="0" rtlCol="0">
            <a:noAutofit/>
          </a:bodyPr>
          <a:lstStyle/>
          <a:p>
            <a:pPr>
              <a:lnSpc>
                <a:spcPct val="90000"/>
              </a:lnSpc>
              <a:spcBef>
                <a:spcPts val="600"/>
              </a:spcBef>
            </a:pPr>
            <a:r>
              <a:rPr lang="en-US" sz="1400" spc="-50" dirty="0">
                <a:hlinkClick r:id="rId4"/>
              </a:rPr>
              <a:t>https://www.flickr.com/photos/roland/1413399/</a:t>
            </a:r>
            <a:r>
              <a:rPr lang="en-US" sz="1400" spc="-50" dirty="0"/>
              <a:t> (Public Domain)</a:t>
            </a:r>
          </a:p>
        </p:txBody>
      </p:sp>
      <p:sp>
        <p:nvSpPr>
          <p:cNvPr id="9" name="Slide Number Placeholder 2">
            <a:extLst>
              <a:ext uri="{FF2B5EF4-FFF2-40B4-BE49-F238E27FC236}">
                <a16:creationId xmlns:a16="http://schemas.microsoft.com/office/drawing/2014/main" id="{DD606458-5976-48EF-9D6E-400A8EF1B440}"/>
              </a:ext>
            </a:extLst>
          </p:cNvPr>
          <p:cNvSpPr>
            <a:spLocks noGrp="1"/>
          </p:cNvSpPr>
          <p:nvPr>
            <p:ph type="sldNum" sz="quarter" idx="12"/>
          </p:nvPr>
        </p:nvSpPr>
        <p:spPr>
          <a:xfrm>
            <a:off x="8305800" y="6484127"/>
            <a:ext cx="346745" cy="231266"/>
          </a:xfrm>
        </p:spPr>
        <p:txBody>
          <a:bodyPr/>
          <a:lstStyle/>
          <a:p>
            <a:fld id="{0D558541-60C9-42A2-8392-FF12533A6B7A}" type="slidenum">
              <a:rPr lang="en-US" smtClean="0"/>
              <a:pPr/>
              <a:t>7</a:t>
            </a:fld>
            <a:endParaRPr lang="en-US"/>
          </a:p>
        </p:txBody>
      </p:sp>
    </p:spTree>
    <p:extLst>
      <p:ext uri="{BB962C8B-B14F-4D97-AF65-F5344CB8AC3E}">
        <p14:creationId xmlns:p14="http://schemas.microsoft.com/office/powerpoint/2010/main" val="1221296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122" y="343000"/>
            <a:ext cx="7848601" cy="581868"/>
          </a:xfrm>
        </p:spPr>
        <p:txBody>
          <a:bodyPr/>
          <a:lstStyle/>
          <a:p>
            <a:r>
              <a:rPr lang="en-US" dirty="0"/>
              <a:t>Data Inventories</a:t>
            </a:r>
          </a:p>
        </p:txBody>
      </p:sp>
      <p:sp>
        <p:nvSpPr>
          <p:cNvPr id="3" name="Text Placeholder 2"/>
          <p:cNvSpPr>
            <a:spLocks noGrp="1"/>
          </p:cNvSpPr>
          <p:nvPr>
            <p:ph type="body" idx="1"/>
          </p:nvPr>
        </p:nvSpPr>
        <p:spPr>
          <a:xfrm>
            <a:off x="568827" y="1121956"/>
            <a:ext cx="7820637" cy="616911"/>
          </a:xfrm>
        </p:spPr>
        <p:txBody>
          <a:bodyPr/>
          <a:lstStyle/>
          <a:p>
            <a:r>
              <a:rPr lang="en-US" dirty="0"/>
              <a:t>Data inventories seek to answer the what, who, where, how, and when questions surrounding data collection </a:t>
            </a:r>
          </a:p>
        </p:txBody>
      </p:sp>
      <p:sp>
        <p:nvSpPr>
          <p:cNvPr id="4" name="Content Placeholder 3"/>
          <p:cNvSpPr>
            <a:spLocks noGrp="1"/>
          </p:cNvSpPr>
          <p:nvPr>
            <p:ph sz="half" idx="2"/>
          </p:nvPr>
        </p:nvSpPr>
        <p:spPr>
          <a:xfrm>
            <a:off x="304802" y="2142921"/>
            <a:ext cx="3773089" cy="1676399"/>
          </a:xfrm>
        </p:spPr>
        <p:txBody>
          <a:bodyPr/>
          <a:lstStyle/>
          <a:p>
            <a:r>
              <a:rPr lang="en-US" dirty="0"/>
              <a:t>Where is the data stored?</a:t>
            </a:r>
          </a:p>
          <a:p>
            <a:pPr lvl="1"/>
            <a:r>
              <a:rPr lang="en-US" sz="1400" dirty="0"/>
              <a:t>Institutional servers or services (NU Box)</a:t>
            </a:r>
          </a:p>
          <a:p>
            <a:pPr lvl="1"/>
            <a:r>
              <a:rPr lang="en-US" sz="1400" dirty="0" err="1"/>
              <a:t>Filesharing</a:t>
            </a:r>
            <a:r>
              <a:rPr lang="en-US" sz="1400" dirty="0"/>
              <a:t> services</a:t>
            </a:r>
          </a:p>
          <a:p>
            <a:pPr lvl="1"/>
            <a:r>
              <a:rPr lang="en-US" sz="1400" dirty="0"/>
              <a:t>Personal account drives (Google)</a:t>
            </a:r>
          </a:p>
          <a:p>
            <a:pPr lvl="1"/>
            <a:r>
              <a:rPr lang="en-US" sz="1400" dirty="0"/>
              <a:t>Individuals’ computers</a:t>
            </a:r>
          </a:p>
          <a:p>
            <a:pPr lvl="1"/>
            <a:r>
              <a:rPr lang="en-US" sz="1400" dirty="0"/>
              <a:t>Backups</a:t>
            </a:r>
          </a:p>
        </p:txBody>
      </p:sp>
      <p:sp>
        <p:nvSpPr>
          <p:cNvPr id="6" name="Content Placeholder 5"/>
          <p:cNvSpPr>
            <a:spLocks noGrp="1"/>
          </p:cNvSpPr>
          <p:nvPr>
            <p:ph sz="quarter" idx="4"/>
          </p:nvPr>
        </p:nvSpPr>
        <p:spPr>
          <a:xfrm>
            <a:off x="298567" y="4014690"/>
            <a:ext cx="4072889" cy="2209376"/>
          </a:xfrm>
        </p:spPr>
        <p:txBody>
          <a:bodyPr/>
          <a:lstStyle/>
          <a:p>
            <a:r>
              <a:rPr lang="en-US" dirty="0"/>
              <a:t>How is data being created and manipulated?</a:t>
            </a:r>
          </a:p>
          <a:p>
            <a:pPr lvl="1"/>
            <a:r>
              <a:rPr lang="en-US" sz="1400" dirty="0"/>
              <a:t>Collection techniques and instruments</a:t>
            </a:r>
          </a:p>
          <a:p>
            <a:pPr lvl="1"/>
            <a:r>
              <a:rPr lang="en-US" sz="1400" dirty="0"/>
              <a:t>File naming</a:t>
            </a:r>
          </a:p>
          <a:p>
            <a:pPr lvl="1"/>
            <a:r>
              <a:rPr lang="en-US" sz="1400" dirty="0"/>
              <a:t>Workflows</a:t>
            </a:r>
          </a:p>
          <a:p>
            <a:pPr lvl="1"/>
            <a:r>
              <a:rPr lang="en-US" sz="1400" dirty="0"/>
              <a:t>Metadata</a:t>
            </a:r>
          </a:p>
          <a:p>
            <a:pPr lvl="1"/>
            <a:r>
              <a:rPr lang="en-US" sz="1400" dirty="0"/>
              <a:t>Analysis tools and software</a:t>
            </a:r>
          </a:p>
        </p:txBody>
      </p:sp>
      <p:sp>
        <p:nvSpPr>
          <p:cNvPr id="5" name="Content Placeholder 4"/>
          <p:cNvSpPr>
            <a:spLocks noGrp="1"/>
          </p:cNvSpPr>
          <p:nvPr>
            <p:ph sz="quarter" idx="13"/>
          </p:nvPr>
        </p:nvSpPr>
        <p:spPr>
          <a:xfrm>
            <a:off x="3733800" y="2111271"/>
            <a:ext cx="4479152" cy="2030836"/>
          </a:xfrm>
        </p:spPr>
        <p:txBody>
          <a:bodyPr/>
          <a:lstStyle/>
          <a:p>
            <a:r>
              <a:rPr lang="en-US" dirty="0"/>
              <a:t>When is data being collected, and what are the plans for its future?</a:t>
            </a:r>
          </a:p>
          <a:p>
            <a:pPr lvl="1"/>
            <a:r>
              <a:rPr lang="en-US" sz="1400" dirty="0"/>
              <a:t>Date created/modified</a:t>
            </a:r>
          </a:p>
          <a:p>
            <a:pPr lvl="1"/>
            <a:r>
              <a:rPr lang="en-US" sz="1400" dirty="0"/>
              <a:t>Attribution: who did what when?</a:t>
            </a:r>
          </a:p>
          <a:p>
            <a:pPr lvl="1"/>
            <a:r>
              <a:rPr lang="en-US" sz="1400" dirty="0"/>
              <a:t>Data Retention</a:t>
            </a:r>
          </a:p>
          <a:p>
            <a:pPr lvl="1"/>
            <a:r>
              <a:rPr lang="en-US" sz="1400" dirty="0"/>
              <a:t>File format migration</a:t>
            </a:r>
          </a:p>
          <a:p>
            <a:pPr lvl="1"/>
            <a:r>
              <a:rPr lang="en-US" sz="1400" dirty="0"/>
              <a:t>Long-term storage</a:t>
            </a:r>
          </a:p>
          <a:p>
            <a:pPr lvl="1"/>
            <a:endParaRPr lang="en-US" sz="1400" dirty="0"/>
          </a:p>
        </p:txBody>
      </p:sp>
      <p:pic>
        <p:nvPicPr>
          <p:cNvPr id="9" name="Picture 8" descr="An image of five circles labeled: Records Creation, Use and Disseminate, Maintain and Protect, Disposition- Destroy OR, Archives- Preservation and Access" title="The Records and Information Lifecyc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77208" y="3276600"/>
            <a:ext cx="3666791" cy="3581400"/>
          </a:xfrm>
          <a:prstGeom prst="rect">
            <a:avLst/>
          </a:prstGeom>
        </p:spPr>
      </p:pic>
      <p:sp>
        <p:nvSpPr>
          <p:cNvPr id="10" name="TextBox 9" title="The Records and Information Lifecycle"/>
          <p:cNvSpPr txBox="1"/>
          <p:nvPr/>
        </p:nvSpPr>
        <p:spPr>
          <a:xfrm>
            <a:off x="3770086" y="6003110"/>
            <a:ext cx="1828800" cy="690512"/>
          </a:xfrm>
          <a:prstGeom prst="rect">
            <a:avLst/>
          </a:prstGeom>
          <a:noFill/>
        </p:spPr>
        <p:txBody>
          <a:bodyPr wrap="square" lIns="0" tIns="0" rIns="0" bIns="0" rtlCol="0">
            <a:noAutofit/>
          </a:bodyPr>
          <a:lstStyle/>
          <a:p>
            <a:pPr>
              <a:lnSpc>
                <a:spcPct val="90000"/>
              </a:lnSpc>
              <a:spcBef>
                <a:spcPts val="600"/>
              </a:spcBef>
            </a:pPr>
            <a:r>
              <a:rPr lang="en-US" sz="1400" spc="-50" dirty="0"/>
              <a:t>Image: </a:t>
            </a:r>
            <a:r>
              <a:rPr lang="en-US" sz="1400" spc="-50" dirty="0">
                <a:hlinkClick r:id="rId4"/>
              </a:rPr>
              <a:t>The Records and Information Lifecycle</a:t>
            </a:r>
            <a:r>
              <a:rPr lang="en-US" sz="1400" spc="-50" dirty="0"/>
              <a:t>. Salt Lake County Archives</a:t>
            </a:r>
          </a:p>
        </p:txBody>
      </p:sp>
      <p:sp>
        <p:nvSpPr>
          <p:cNvPr id="12" name="Slide Number Placeholder 2">
            <a:extLst>
              <a:ext uri="{FF2B5EF4-FFF2-40B4-BE49-F238E27FC236}">
                <a16:creationId xmlns:a16="http://schemas.microsoft.com/office/drawing/2014/main" id="{5ABAC6C9-26B5-44C2-A3C7-25F55255BF87}"/>
              </a:ext>
            </a:extLst>
          </p:cNvPr>
          <p:cNvSpPr>
            <a:spLocks noGrp="1"/>
          </p:cNvSpPr>
          <p:nvPr>
            <p:ph type="sldNum" sz="quarter" idx="12"/>
          </p:nvPr>
        </p:nvSpPr>
        <p:spPr>
          <a:xfrm>
            <a:off x="8568655" y="6484127"/>
            <a:ext cx="346745" cy="231266"/>
          </a:xfrm>
        </p:spPr>
        <p:txBody>
          <a:bodyPr/>
          <a:lstStyle/>
          <a:p>
            <a:fld id="{0D558541-60C9-42A2-8392-FF12533A6B7A}" type="slidenum">
              <a:rPr lang="en-US" smtClean="0"/>
              <a:pPr/>
              <a:t>8</a:t>
            </a:fld>
            <a:endParaRPr lang="en-US" dirty="0"/>
          </a:p>
        </p:txBody>
      </p:sp>
    </p:spTree>
    <p:extLst>
      <p:ext uri="{BB962C8B-B14F-4D97-AF65-F5344CB8AC3E}">
        <p14:creationId xmlns:p14="http://schemas.microsoft.com/office/powerpoint/2010/main" val="358212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1" y="137160"/>
            <a:ext cx="7848601" cy="639508"/>
          </a:xfrm>
        </p:spPr>
        <p:txBody>
          <a:bodyPr/>
          <a:lstStyle/>
          <a:p>
            <a:r>
              <a:rPr lang="en-US" dirty="0"/>
              <a:t>Best practices in research data management</a:t>
            </a:r>
          </a:p>
        </p:txBody>
      </p:sp>
      <p:sp>
        <p:nvSpPr>
          <p:cNvPr id="3" name="Text Placeholder 2"/>
          <p:cNvSpPr>
            <a:spLocks noGrp="1"/>
          </p:cNvSpPr>
          <p:nvPr>
            <p:ph type="body" idx="1"/>
          </p:nvPr>
        </p:nvSpPr>
        <p:spPr>
          <a:xfrm>
            <a:off x="186293" y="1224372"/>
            <a:ext cx="8162439" cy="309124"/>
          </a:xfrm>
        </p:spPr>
        <p:txBody>
          <a:bodyPr/>
          <a:lstStyle/>
          <a:p>
            <a:r>
              <a:rPr lang="en-US" sz="2000" dirty="0"/>
              <a:t>Data Backups</a:t>
            </a:r>
          </a:p>
        </p:txBody>
      </p:sp>
      <p:sp>
        <p:nvSpPr>
          <p:cNvPr id="4" name="Content Placeholder 3"/>
          <p:cNvSpPr>
            <a:spLocks noGrp="1"/>
          </p:cNvSpPr>
          <p:nvPr>
            <p:ph sz="half" idx="2"/>
          </p:nvPr>
        </p:nvSpPr>
        <p:spPr>
          <a:xfrm>
            <a:off x="186293" y="1660666"/>
            <a:ext cx="8805309" cy="1945964"/>
          </a:xfrm>
        </p:spPr>
        <p:txBody>
          <a:bodyPr numCol="2"/>
          <a:lstStyle/>
          <a:p>
            <a:pPr marL="0" indent="0">
              <a:buNone/>
            </a:pPr>
            <a:r>
              <a:rPr lang="en-US" b="1" dirty="0"/>
              <a:t>Backup Best Practices:</a:t>
            </a:r>
          </a:p>
          <a:p>
            <a:r>
              <a:rPr lang="en-US" dirty="0"/>
              <a:t>3 copies: original, local/external, and offsite/external</a:t>
            </a:r>
          </a:p>
          <a:p>
            <a:r>
              <a:rPr lang="en-US" dirty="0"/>
              <a:t>Backup consistently: reminders or auto-backups</a:t>
            </a:r>
          </a:p>
          <a:p>
            <a:endParaRPr lang="en-US" dirty="0"/>
          </a:p>
          <a:p>
            <a:r>
              <a:rPr lang="en-US" dirty="0"/>
              <a:t>Be able to roll back changes for at least 1 month</a:t>
            </a:r>
          </a:p>
          <a:p>
            <a:r>
              <a:rPr lang="en-US" dirty="0"/>
              <a:t>Optical storage: removable hard drives, CDs, DVDs</a:t>
            </a:r>
          </a:p>
          <a:p>
            <a:r>
              <a:rPr lang="en-US" dirty="0"/>
              <a:t>Don’t use cloud storage for sensitive data</a:t>
            </a:r>
          </a:p>
        </p:txBody>
      </p:sp>
      <p:pic>
        <p:nvPicPr>
          <p:cNvPr id="8" name="Content Placeholder 7" descr="Decorative&#10;&#10;An external hard drive plugged into a computer."/>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2300599" y="3606630"/>
            <a:ext cx="3933825" cy="2625172"/>
          </a:xfrm>
        </p:spPr>
      </p:pic>
      <p:sp>
        <p:nvSpPr>
          <p:cNvPr id="10" name="TextBox 9"/>
          <p:cNvSpPr txBox="1"/>
          <p:nvPr/>
        </p:nvSpPr>
        <p:spPr>
          <a:xfrm>
            <a:off x="2667000" y="6400800"/>
            <a:ext cx="3429000" cy="228600"/>
          </a:xfrm>
          <a:prstGeom prst="rect">
            <a:avLst/>
          </a:prstGeom>
          <a:noFill/>
        </p:spPr>
        <p:txBody>
          <a:bodyPr wrap="square" lIns="0" tIns="0" rIns="0" bIns="0" rtlCol="0">
            <a:noAutofit/>
          </a:bodyPr>
          <a:lstStyle/>
          <a:p>
            <a:pPr>
              <a:lnSpc>
                <a:spcPct val="90000"/>
              </a:lnSpc>
              <a:spcBef>
                <a:spcPts val="600"/>
              </a:spcBef>
            </a:pPr>
            <a:r>
              <a:rPr lang="en-US" sz="1200" spc="-50" dirty="0"/>
              <a:t>Image: </a:t>
            </a:r>
            <a:r>
              <a:rPr lang="en-US" sz="1200" spc="-50" dirty="0">
                <a:hlinkClick r:id="rId4"/>
              </a:rPr>
              <a:t>http://www.freepik.com</a:t>
            </a:r>
            <a:r>
              <a:rPr lang="en-US" sz="1200" spc="-50" dirty="0"/>
              <a:t> Designed by rawpixel.com</a:t>
            </a:r>
          </a:p>
        </p:txBody>
      </p:sp>
      <p:sp>
        <p:nvSpPr>
          <p:cNvPr id="7" name="Slide Number Placeholder 2">
            <a:extLst>
              <a:ext uri="{FF2B5EF4-FFF2-40B4-BE49-F238E27FC236}">
                <a16:creationId xmlns:a16="http://schemas.microsoft.com/office/drawing/2014/main" id="{709F8AF6-6191-466B-8917-122FC97EE9FA}"/>
              </a:ext>
            </a:extLst>
          </p:cNvPr>
          <p:cNvSpPr>
            <a:spLocks noGrp="1"/>
          </p:cNvSpPr>
          <p:nvPr>
            <p:ph type="sldNum" sz="quarter" idx="12"/>
          </p:nvPr>
        </p:nvSpPr>
        <p:spPr>
          <a:xfrm>
            <a:off x="8568655" y="6484127"/>
            <a:ext cx="346745" cy="231266"/>
          </a:xfrm>
        </p:spPr>
        <p:txBody>
          <a:bodyPr/>
          <a:lstStyle/>
          <a:p>
            <a:fld id="{0D558541-60C9-42A2-8392-FF12533A6B7A}" type="slidenum">
              <a:rPr lang="en-US" smtClean="0"/>
              <a:pPr/>
              <a:t>9</a:t>
            </a:fld>
            <a:endParaRPr lang="en-US" dirty="0"/>
          </a:p>
        </p:txBody>
      </p:sp>
    </p:spTree>
    <p:extLst>
      <p:ext uri="{BB962C8B-B14F-4D97-AF65-F5344CB8AC3E}">
        <p14:creationId xmlns:p14="http://schemas.microsoft.com/office/powerpoint/2010/main" val="4201164538"/>
      </p:ext>
    </p:extLst>
  </p:cSld>
  <p:clrMapOvr>
    <a:masterClrMapping/>
  </p:clrMapOvr>
</p:sld>
</file>

<file path=ppt/theme/theme1.xml><?xml version="1.0" encoding="utf-8"?>
<a:theme xmlns:a="http://schemas.openxmlformats.org/drawingml/2006/main" name="Northwestern Medicine Low Brand">
  <a:themeElements>
    <a:clrScheme name="NM Colors">
      <a:dk1>
        <a:srgbClr val="54585A"/>
      </a:dk1>
      <a:lt1>
        <a:sysClr val="window" lastClr="FFFFFF"/>
      </a:lt1>
      <a:dk2>
        <a:srgbClr val="61468B"/>
      </a:dk2>
      <a:lt2>
        <a:srgbClr val="CFC7DC"/>
      </a:lt2>
      <a:accent1>
        <a:srgbClr val="917EAE"/>
      </a:accent1>
      <a:accent2>
        <a:srgbClr val="B0A2C5"/>
      </a:accent2>
      <a:accent3>
        <a:srgbClr val="00A144"/>
      </a:accent3>
      <a:accent4>
        <a:srgbClr val="CFD641"/>
      </a:accent4>
      <a:accent5>
        <a:srgbClr val="EDAC1A"/>
      </a:accent5>
      <a:accent6>
        <a:srgbClr val="DF6426"/>
      </a:accent6>
      <a:hlink>
        <a:srgbClr val="B1ACCE"/>
      </a:hlink>
      <a:folHlink>
        <a:srgbClr val="D4D5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nSpc>
            <a:spcPct val="90000"/>
          </a:lnSpc>
          <a:spcBef>
            <a:spcPts val="600"/>
          </a:spcBef>
          <a:defRPr sz="1850" spc="-50" dirty="0"/>
        </a:defPPr>
      </a:lstStyle>
    </a:txDef>
  </a:objectDefaults>
  <a:extraClrSchemeLst/>
</a:theme>
</file>

<file path=ppt/theme/theme2.xml><?xml version="1.0" encoding="utf-8"?>
<a:theme xmlns:a="http://schemas.openxmlformats.org/drawingml/2006/main" name="Northwestern Medicine High Brand">
  <a:themeElements>
    <a:clrScheme name="Custom 1">
      <a:dk1>
        <a:srgbClr val="54585A"/>
      </a:dk1>
      <a:lt1>
        <a:sysClr val="window" lastClr="FFFFFF"/>
      </a:lt1>
      <a:dk2>
        <a:srgbClr val="61468B"/>
      </a:dk2>
      <a:lt2>
        <a:srgbClr val="917EAE"/>
      </a:lt2>
      <a:accent1>
        <a:srgbClr val="61468B"/>
      </a:accent1>
      <a:accent2>
        <a:srgbClr val="B1ACCE"/>
      </a:accent2>
      <a:accent3>
        <a:srgbClr val="00A144"/>
      </a:accent3>
      <a:accent4>
        <a:srgbClr val="CFD641"/>
      </a:accent4>
      <a:accent5>
        <a:srgbClr val="DF6426"/>
      </a:accent5>
      <a:accent6>
        <a:srgbClr val="EDAC1A"/>
      </a:accent6>
      <a:hlink>
        <a:srgbClr val="B1ACCE"/>
      </a:hlink>
      <a:folHlink>
        <a:srgbClr val="A9ABA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nSpc>
            <a:spcPct val="90000"/>
          </a:lnSpc>
          <a:spcBef>
            <a:spcPts val="600"/>
          </a:spcBef>
          <a:defRPr sz="1850" spc="-50" dirty="0"/>
        </a:defPPr>
      </a:lstStyle>
    </a:txDef>
  </a:objectDefaults>
  <a:extraClrSchemeLst/>
</a:theme>
</file>

<file path=ppt/theme/theme3.xml><?xml version="1.0" encoding="utf-8"?>
<a:theme xmlns:a="http://schemas.openxmlformats.org/drawingml/2006/main" name="1_Northwestern Medicine Low Brand">
  <a:themeElements>
    <a:clrScheme name="Northwestern Medicine V05">
      <a:dk1>
        <a:srgbClr val="605F62"/>
      </a:dk1>
      <a:lt1>
        <a:sysClr val="window" lastClr="FFFFFF"/>
      </a:lt1>
      <a:dk2>
        <a:srgbClr val="603FB1"/>
      </a:dk2>
      <a:lt2>
        <a:srgbClr val="AC8DD7"/>
      </a:lt2>
      <a:accent1>
        <a:srgbClr val="603FB1"/>
      </a:accent1>
      <a:accent2>
        <a:srgbClr val="97ACD9"/>
      </a:accent2>
      <a:accent3>
        <a:srgbClr val="00A94F"/>
      </a:accent3>
      <a:accent4>
        <a:srgbClr val="D5E04E"/>
      </a:accent4>
      <a:accent5>
        <a:srgbClr val="F37321"/>
      </a:accent5>
      <a:accent6>
        <a:srgbClr val="FDB913"/>
      </a:accent6>
      <a:hlink>
        <a:srgbClr val="97ACD9"/>
      </a:hlink>
      <a:folHlink>
        <a:srgbClr val="AAAC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nSpc>
            <a:spcPct val="90000"/>
          </a:lnSpc>
          <a:spcBef>
            <a:spcPts val="600"/>
          </a:spcBef>
          <a:defRPr sz="1850" spc="-50" dirty="0"/>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9014</TotalTime>
  <Words>7147</Words>
  <Application>Microsoft Office PowerPoint</Application>
  <PresentationFormat>On-screen Show (4:3)</PresentationFormat>
  <Paragraphs>571</Paragraphs>
  <Slides>40</Slides>
  <Notes>34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40</vt:i4>
      </vt:variant>
    </vt:vector>
  </HeadingPairs>
  <TitlesOfParts>
    <vt:vector size="49" baseType="lpstr">
      <vt:lpstr>Arial</vt:lpstr>
      <vt:lpstr>Calibri</vt:lpstr>
      <vt:lpstr>Courier New</vt:lpstr>
      <vt:lpstr>Microsoft Sans Serif</vt:lpstr>
      <vt:lpstr>Symbol</vt:lpstr>
      <vt:lpstr>Wingdings</vt:lpstr>
      <vt:lpstr>Northwestern Medicine Low Brand</vt:lpstr>
      <vt:lpstr>Northwestern Medicine High Brand</vt:lpstr>
      <vt:lpstr>1_Northwestern Medicine Low Brand</vt:lpstr>
      <vt:lpstr>Best Practices in Research Data Management and Data Sharing</vt:lpstr>
      <vt:lpstr>Topics we will cover:</vt:lpstr>
      <vt:lpstr>What is Research Data?</vt:lpstr>
      <vt:lpstr>What is Research Data Management?</vt:lpstr>
      <vt:lpstr>The value of data</vt:lpstr>
      <vt:lpstr>Data and University requirements</vt:lpstr>
      <vt:lpstr>Data Inventories</vt:lpstr>
      <vt:lpstr>Data Inventories</vt:lpstr>
      <vt:lpstr>Best practices in research data management</vt:lpstr>
      <vt:lpstr>Data Storage &amp; Backups</vt:lpstr>
      <vt:lpstr>Standard Operating Procedures</vt:lpstr>
      <vt:lpstr>Standard Operating Procedure to apply a file naming convention</vt:lpstr>
      <vt:lpstr>Best practices in research data management</vt:lpstr>
      <vt:lpstr>File Naming Conventions and Best Practices</vt:lpstr>
      <vt:lpstr>Sample filenames for data files from a study</vt:lpstr>
      <vt:lpstr>Folder Naming and Organization Best Practices</vt:lpstr>
      <vt:lpstr>File Format Best Practices</vt:lpstr>
      <vt:lpstr>Metadata</vt:lpstr>
      <vt:lpstr>Metadata</vt:lpstr>
      <vt:lpstr>Metadata</vt:lpstr>
      <vt:lpstr>Metadata for preservation and access</vt:lpstr>
      <vt:lpstr>Metadata for preservation and access</vt:lpstr>
      <vt:lpstr>Open Researcher and Contributor iD (ORCiD)</vt:lpstr>
      <vt:lpstr>Metadata</vt:lpstr>
      <vt:lpstr>Best practices in research data management</vt:lpstr>
      <vt:lpstr>Data Sharing</vt:lpstr>
      <vt:lpstr>Federal Funder Data Sharing Requirements</vt:lpstr>
      <vt:lpstr>Scholarly Publisher Data Sharing Requirements</vt:lpstr>
      <vt:lpstr>Levels of Scholarly Publishing Data Sharing Requirements</vt:lpstr>
      <vt:lpstr>Scholarly Publishing Data Sharing Requirements: Choosing a Repository</vt:lpstr>
      <vt:lpstr>Why share data?  To advance scientific discovery </vt:lpstr>
      <vt:lpstr>Why share data?  Sharing win: Harvesting existing datasets </vt:lpstr>
      <vt:lpstr>Why share data?</vt:lpstr>
      <vt:lpstr>Where to harvest and share data?</vt:lpstr>
      <vt:lpstr>Where to share data?  New repository being developed at Galter Health Sciences Library &amp; Learning Center </vt:lpstr>
      <vt:lpstr>Northwestern resources on data management and data sharing </vt:lpstr>
      <vt:lpstr>Northwestern resources on data management and data sharing </vt:lpstr>
      <vt:lpstr>Northwestern resources on data management and data sharing </vt:lpstr>
      <vt:lpstr>Galter Health Sciences Library &amp; Learning Center</vt:lpstr>
      <vt:lpstr>Thank You!  Developed resources reported in this presentation are supported by the National Library of Medicine (NLM), National Institutes of Health (NIH) under cooperative agreement number 1UG4LM012346. The content is solely the responsibility of the authors and does not necessarily represent the official views of the National Institutes of Health.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Northwestern Medicine</dc:title>
  <dc:creator>Landor Associates Chicago</dc:creator>
  <cp:lastModifiedBy>Sara Gonzales</cp:lastModifiedBy>
  <cp:revision>588</cp:revision>
  <cp:lastPrinted>2013-12-16T14:56:04Z</cp:lastPrinted>
  <dcterms:created xsi:type="dcterms:W3CDTF">2013-12-16T14:50:03Z</dcterms:created>
  <dcterms:modified xsi:type="dcterms:W3CDTF">2022-07-14T18:23:33Z</dcterms:modified>
</cp:coreProperties>
</file>