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</p:sldIdLst>
  <p:sldSz cx="41148000" cy="3200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0" userDrawn="1">
          <p15:clr>
            <a:srgbClr val="A4A3A4"/>
          </p15:clr>
        </p15:guide>
        <p15:guide id="2" pos="140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7171"/>
    <a:srgbClr val="757575"/>
    <a:srgbClr val="777777"/>
    <a:srgbClr val="35BFBF"/>
    <a:srgbClr val="500496"/>
    <a:srgbClr val="58009A"/>
    <a:srgbClr val="9B1BB5"/>
    <a:srgbClr val="40066C"/>
    <a:srgbClr val="472476"/>
    <a:srgbClr val="F379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030" autoAdjust="0"/>
    <p:restoredTop sz="94660"/>
  </p:normalViewPr>
  <p:slideViewPr>
    <p:cSldViewPr snapToGrid="0">
      <p:cViewPr>
        <p:scale>
          <a:sx n="20" d="100"/>
          <a:sy n="20" d="100"/>
        </p:scale>
        <p:origin x="1568" y="288"/>
      </p:cViewPr>
      <p:guideLst>
        <p:guide orient="horz" pos="10080"/>
        <p:guide pos="140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microsoft.com/office/2016/11/relationships/changesInfo" Target="changesInfos/changesInfo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8DD9060F-E3F6-49A4-B868-158A059797A3}"/>
    <pc:docChg chg="modSld">
      <pc:chgData name="" userId="" providerId="" clId="Web-{8DD9060F-E3F6-49A4-B868-158A059797A3}" dt="2019-04-03T14:08:42.122" v="223" actId="20577"/>
      <pc:docMkLst>
        <pc:docMk/>
      </pc:docMkLst>
      <pc:sldChg chg="modSp">
        <pc:chgData name="" userId="" providerId="" clId="Web-{8DD9060F-E3F6-49A4-B868-158A059797A3}" dt="2019-04-03T14:08:42.122" v="223" actId="20577"/>
        <pc:sldMkLst>
          <pc:docMk/>
          <pc:sldMk cId="2708998057" sldId="256"/>
        </pc:sldMkLst>
        <pc:spChg chg="mod">
          <ac:chgData name="" userId="" providerId="" clId="Web-{8DD9060F-E3F6-49A4-B868-158A059797A3}" dt="2019-04-03T14:08:42.122" v="223" actId="20577"/>
          <ac:spMkLst>
            <pc:docMk/>
            <pc:sldMk cId="2708998057" sldId="256"/>
            <ac:spMk id="70" creationId="{00000000-0000-0000-0000-000000000000}"/>
          </ac:spMkLst>
        </pc:spChg>
      </pc:sldChg>
    </pc:docChg>
  </pc:docChgLst>
  <pc:docChgLst>
    <pc:chgData clId="Web-{4B4FECEE-6A39-476D-9A4E-14DEDAFEEBD9}"/>
    <pc:docChg chg="modSld">
      <pc:chgData name="" userId="" providerId="" clId="Web-{4B4FECEE-6A39-476D-9A4E-14DEDAFEEBD9}" dt="2019-04-04T16:36:50.968" v="15" actId="20577"/>
      <pc:docMkLst>
        <pc:docMk/>
      </pc:docMkLst>
      <pc:sldChg chg="modSp">
        <pc:chgData name="" userId="" providerId="" clId="Web-{4B4FECEE-6A39-476D-9A4E-14DEDAFEEBD9}" dt="2019-04-04T16:36:50.968" v="15" actId="20577"/>
        <pc:sldMkLst>
          <pc:docMk/>
          <pc:sldMk cId="2708998057" sldId="256"/>
        </pc:sldMkLst>
        <pc:spChg chg="mod">
          <ac:chgData name="" userId="" providerId="" clId="Web-{4B4FECEE-6A39-476D-9A4E-14DEDAFEEBD9}" dt="2019-04-04T16:36:50.968" v="15" actId="20577"/>
          <ac:spMkLst>
            <pc:docMk/>
            <pc:sldMk cId="2708998057" sldId="256"/>
            <ac:spMk id="70" creationId="{00000000-0000-0000-0000-000000000000}"/>
          </ac:spMkLst>
        </pc:spChg>
      </pc:sldChg>
    </pc:docChg>
  </pc:docChgLst>
  <pc:docChgLst>
    <pc:chgData clId="Web-{37B31337-DB18-4DFF-A437-770EDDEC8E7C}"/>
    <pc:docChg chg="modSld">
      <pc:chgData name="" userId="" providerId="" clId="Web-{37B31337-DB18-4DFF-A437-770EDDEC8E7C}" dt="2019-04-03T14:13:06.076" v="31" actId="20577"/>
      <pc:docMkLst>
        <pc:docMk/>
      </pc:docMkLst>
      <pc:sldChg chg="modSp">
        <pc:chgData name="" userId="" providerId="" clId="Web-{37B31337-DB18-4DFF-A437-770EDDEC8E7C}" dt="2019-04-03T14:13:06.076" v="31" actId="20577"/>
        <pc:sldMkLst>
          <pc:docMk/>
          <pc:sldMk cId="2708998057" sldId="256"/>
        </pc:sldMkLst>
        <pc:spChg chg="mod">
          <ac:chgData name="" userId="" providerId="" clId="Web-{37B31337-DB18-4DFF-A437-770EDDEC8E7C}" dt="2019-04-03T14:13:06.076" v="31" actId="20577"/>
          <ac:spMkLst>
            <pc:docMk/>
            <pc:sldMk cId="2708998057" sldId="256"/>
            <ac:spMk id="70" creationId="{00000000-0000-0000-0000-000000000000}"/>
          </ac:spMkLst>
        </pc:spChg>
      </pc:sldChg>
    </pc:docChg>
  </pc:docChgLst>
  <pc:docChgLst>
    <pc:chgData clId="Web-{BABC312E-9AD7-4B82-83CB-BE2FE6F49ED8}"/>
    <pc:docChg chg="modSld">
      <pc:chgData name="" userId="" providerId="" clId="Web-{BABC312E-9AD7-4B82-83CB-BE2FE6F49ED8}" dt="2019-04-18T17:04:03.201" v="9" actId="20577"/>
      <pc:docMkLst>
        <pc:docMk/>
      </pc:docMkLst>
      <pc:sldChg chg="modSp">
        <pc:chgData name="" userId="" providerId="" clId="Web-{BABC312E-9AD7-4B82-83CB-BE2FE6F49ED8}" dt="2019-04-18T17:04:03.201" v="9" actId="20577"/>
        <pc:sldMkLst>
          <pc:docMk/>
          <pc:sldMk cId="581295162" sldId="262"/>
        </pc:sldMkLst>
        <pc:spChg chg="mod">
          <ac:chgData name="" userId="" providerId="" clId="Web-{BABC312E-9AD7-4B82-83CB-BE2FE6F49ED8}" dt="2019-04-18T17:04:03.201" v="9" actId="20577"/>
          <ac:spMkLst>
            <pc:docMk/>
            <pc:sldMk cId="581295162" sldId="262"/>
            <ac:spMk id="2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237694"/>
            <a:ext cx="34975800" cy="11142133"/>
          </a:xfrm>
        </p:spPr>
        <p:txBody>
          <a:bodyPr anchor="b"/>
          <a:lstStyle>
            <a:lvl1pPr algn="ctr">
              <a:defRPr sz="27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0" y="16809511"/>
            <a:ext cx="30861000" cy="7726889"/>
          </a:xfrm>
        </p:spPr>
        <p:txBody>
          <a:bodyPr/>
          <a:lstStyle>
            <a:lvl1pPr marL="0" indent="0" algn="ctr">
              <a:buNone/>
              <a:defRPr sz="10800"/>
            </a:lvl1pPr>
            <a:lvl2pPr marL="2057400" indent="0" algn="ctr">
              <a:buNone/>
              <a:defRPr sz="9000"/>
            </a:lvl2pPr>
            <a:lvl3pPr marL="4114800" indent="0" algn="ctr">
              <a:buNone/>
              <a:defRPr sz="8100"/>
            </a:lvl3pPr>
            <a:lvl4pPr marL="6172200" indent="0" algn="ctr">
              <a:buNone/>
              <a:defRPr sz="7200"/>
            </a:lvl4pPr>
            <a:lvl5pPr marL="8229600" indent="0" algn="ctr">
              <a:buNone/>
              <a:defRPr sz="7200"/>
            </a:lvl5pPr>
            <a:lvl6pPr marL="10287000" indent="0" algn="ctr">
              <a:buNone/>
              <a:defRPr sz="7200"/>
            </a:lvl6pPr>
            <a:lvl7pPr marL="12344400" indent="0" algn="ctr">
              <a:buNone/>
              <a:defRPr sz="7200"/>
            </a:lvl7pPr>
            <a:lvl8pPr marL="14401800" indent="0" algn="ctr">
              <a:buNone/>
              <a:defRPr sz="7200"/>
            </a:lvl8pPr>
            <a:lvl9pPr marL="16459200" indent="0" algn="ctr">
              <a:buNone/>
              <a:defRPr sz="7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B067-3060-4AAD-B75C-0ACD3C38978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728E-705B-40EB-ADBB-3E0C51795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69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B067-3060-4AAD-B75C-0ACD3C38978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728E-705B-40EB-ADBB-3E0C51795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31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446540" y="1703917"/>
            <a:ext cx="8872538" cy="271219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28927" y="1703917"/>
            <a:ext cx="26103263" cy="2712191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B067-3060-4AAD-B75C-0ACD3C38978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728E-705B-40EB-ADBB-3E0C51795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13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B067-3060-4AAD-B75C-0ACD3C38978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728E-705B-40EB-ADBB-3E0C51795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21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7496" y="7978784"/>
            <a:ext cx="35490150" cy="13312773"/>
          </a:xfrm>
        </p:spPr>
        <p:txBody>
          <a:bodyPr anchor="b"/>
          <a:lstStyle>
            <a:lvl1pPr>
              <a:defRPr sz="27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07496" y="21417501"/>
            <a:ext cx="35490150" cy="7000873"/>
          </a:xfrm>
        </p:spPr>
        <p:txBody>
          <a:bodyPr/>
          <a:lstStyle>
            <a:lvl1pPr marL="0" indent="0">
              <a:buNone/>
              <a:defRPr sz="10800">
                <a:solidFill>
                  <a:schemeClr val="tx1"/>
                </a:solidFill>
              </a:defRPr>
            </a:lvl1pPr>
            <a:lvl2pPr marL="205740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2pPr>
            <a:lvl3pPr marL="411480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3pPr>
            <a:lvl4pPr marL="61722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4pPr>
            <a:lvl5pPr marL="82296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B067-3060-4AAD-B75C-0ACD3C38978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728E-705B-40EB-ADBB-3E0C51795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994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28925" y="8519583"/>
            <a:ext cx="17487900" cy="203062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31175" y="8519583"/>
            <a:ext cx="17487900" cy="203062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B067-3060-4AAD-B75C-0ACD3C38978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728E-705B-40EB-ADBB-3E0C51795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90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4285" y="1703924"/>
            <a:ext cx="35490150" cy="6185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34289" y="7845427"/>
            <a:ext cx="17407530" cy="3844923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34289" y="11690350"/>
            <a:ext cx="17407530" cy="171947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831177" y="7845427"/>
            <a:ext cx="17493260" cy="3844923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831177" y="11690350"/>
            <a:ext cx="17493260" cy="171947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B067-3060-4AAD-B75C-0ACD3C38978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728E-705B-40EB-ADBB-3E0C51795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91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B067-3060-4AAD-B75C-0ACD3C38978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728E-705B-40EB-ADBB-3E0C51795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32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B067-3060-4AAD-B75C-0ACD3C38978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728E-705B-40EB-ADBB-3E0C51795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910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4285" y="2133600"/>
            <a:ext cx="13271301" cy="7467600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93259" y="4607991"/>
            <a:ext cx="20831175" cy="22743583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34285" y="9601200"/>
            <a:ext cx="13271301" cy="17787411"/>
          </a:xfrm>
        </p:spPr>
        <p:txBody>
          <a:bodyPr/>
          <a:lstStyle>
            <a:lvl1pPr marL="0" indent="0">
              <a:buNone/>
              <a:defRPr sz="7200"/>
            </a:lvl1pPr>
            <a:lvl2pPr marL="2057400" indent="0">
              <a:buNone/>
              <a:defRPr sz="6300"/>
            </a:lvl2pPr>
            <a:lvl3pPr marL="4114800" indent="0">
              <a:buNone/>
              <a:defRPr sz="5400"/>
            </a:lvl3pPr>
            <a:lvl4pPr marL="6172200" indent="0">
              <a:buNone/>
              <a:defRPr sz="4500"/>
            </a:lvl4pPr>
            <a:lvl5pPr marL="8229600" indent="0">
              <a:buNone/>
              <a:defRPr sz="4500"/>
            </a:lvl5pPr>
            <a:lvl6pPr marL="10287000" indent="0">
              <a:buNone/>
              <a:defRPr sz="4500"/>
            </a:lvl6pPr>
            <a:lvl7pPr marL="12344400" indent="0">
              <a:buNone/>
              <a:defRPr sz="4500"/>
            </a:lvl7pPr>
            <a:lvl8pPr marL="14401800" indent="0">
              <a:buNone/>
              <a:defRPr sz="4500"/>
            </a:lvl8pPr>
            <a:lvl9pPr marL="16459200" indent="0">
              <a:buNone/>
              <a:defRPr sz="4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B067-3060-4AAD-B75C-0ACD3C38978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728E-705B-40EB-ADBB-3E0C51795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93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4285" y="2133600"/>
            <a:ext cx="13271301" cy="7467600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493259" y="4607991"/>
            <a:ext cx="20831175" cy="22743583"/>
          </a:xfrm>
        </p:spPr>
        <p:txBody>
          <a:bodyPr anchor="t"/>
          <a:lstStyle>
            <a:lvl1pPr marL="0" indent="0">
              <a:buNone/>
              <a:defRPr sz="14400"/>
            </a:lvl1pPr>
            <a:lvl2pPr marL="2057400" indent="0">
              <a:buNone/>
              <a:defRPr sz="12600"/>
            </a:lvl2pPr>
            <a:lvl3pPr marL="4114800" indent="0">
              <a:buNone/>
              <a:defRPr sz="10800"/>
            </a:lvl3pPr>
            <a:lvl4pPr marL="6172200" indent="0">
              <a:buNone/>
              <a:defRPr sz="9000"/>
            </a:lvl4pPr>
            <a:lvl5pPr marL="8229600" indent="0">
              <a:buNone/>
              <a:defRPr sz="9000"/>
            </a:lvl5pPr>
            <a:lvl6pPr marL="10287000" indent="0">
              <a:buNone/>
              <a:defRPr sz="9000"/>
            </a:lvl6pPr>
            <a:lvl7pPr marL="12344400" indent="0">
              <a:buNone/>
              <a:defRPr sz="9000"/>
            </a:lvl7pPr>
            <a:lvl8pPr marL="14401800" indent="0">
              <a:buNone/>
              <a:defRPr sz="9000"/>
            </a:lvl8pPr>
            <a:lvl9pPr marL="16459200" indent="0">
              <a:buNone/>
              <a:defRPr sz="9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34285" y="9601200"/>
            <a:ext cx="13271301" cy="17787411"/>
          </a:xfrm>
        </p:spPr>
        <p:txBody>
          <a:bodyPr/>
          <a:lstStyle>
            <a:lvl1pPr marL="0" indent="0">
              <a:buNone/>
              <a:defRPr sz="7200"/>
            </a:lvl1pPr>
            <a:lvl2pPr marL="2057400" indent="0">
              <a:buNone/>
              <a:defRPr sz="6300"/>
            </a:lvl2pPr>
            <a:lvl3pPr marL="4114800" indent="0">
              <a:buNone/>
              <a:defRPr sz="5400"/>
            </a:lvl3pPr>
            <a:lvl4pPr marL="6172200" indent="0">
              <a:buNone/>
              <a:defRPr sz="4500"/>
            </a:lvl4pPr>
            <a:lvl5pPr marL="8229600" indent="0">
              <a:buNone/>
              <a:defRPr sz="4500"/>
            </a:lvl5pPr>
            <a:lvl6pPr marL="10287000" indent="0">
              <a:buNone/>
              <a:defRPr sz="4500"/>
            </a:lvl6pPr>
            <a:lvl7pPr marL="12344400" indent="0">
              <a:buNone/>
              <a:defRPr sz="4500"/>
            </a:lvl7pPr>
            <a:lvl8pPr marL="14401800" indent="0">
              <a:buNone/>
              <a:defRPr sz="4500"/>
            </a:lvl8pPr>
            <a:lvl9pPr marL="16459200" indent="0">
              <a:buNone/>
              <a:defRPr sz="4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EB067-3060-4AAD-B75C-0ACD3C38978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728E-705B-40EB-ADBB-3E0C51795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708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28925" y="1703924"/>
            <a:ext cx="35490150" cy="6185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28925" y="8519583"/>
            <a:ext cx="35490150" cy="203062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28925" y="29662974"/>
            <a:ext cx="925830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EB067-3060-4AAD-B75C-0ACD3C38978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30275" y="29662974"/>
            <a:ext cx="1388745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060775" y="29662974"/>
            <a:ext cx="925830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5728E-705B-40EB-ADBB-3E0C51795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26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114800" rtl="0" eaLnBrk="1" latinLnBrk="0" hangingPunct="1">
        <a:lnSpc>
          <a:spcPct val="90000"/>
        </a:lnSpc>
        <a:spcBef>
          <a:spcPct val="0"/>
        </a:spcBef>
        <a:buNone/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28700" indent="-1028700" algn="l" defTabSz="4114800" rtl="0" eaLnBrk="1" latinLnBrk="0" hangingPunct="1">
        <a:lnSpc>
          <a:spcPct val="90000"/>
        </a:lnSpc>
        <a:spcBef>
          <a:spcPts val="4500"/>
        </a:spcBef>
        <a:buFont typeface="Arial" panose="020B0604020202020204" pitchFamily="34" charset="0"/>
        <a:buChar char="•"/>
        <a:defRPr sz="12600" kern="1200">
          <a:solidFill>
            <a:schemeClr val="tx1"/>
          </a:solidFill>
          <a:latin typeface="+mn-lt"/>
          <a:ea typeface="+mn-ea"/>
          <a:cs typeface="+mn-cs"/>
        </a:defRPr>
      </a:lvl1pPr>
      <a:lvl2pPr marL="3086100" indent="-1028700" algn="l" defTabSz="41148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0" indent="-1028700" algn="l" defTabSz="41148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0" indent="-1028700" algn="l" defTabSz="41148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0" indent="-1028700" algn="l" defTabSz="41148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indent="-1028700" algn="l" defTabSz="41148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0" indent="-1028700" algn="l" defTabSz="41148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0" indent="-1028700" algn="l" defTabSz="41148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900" indent="-1028700" algn="l" defTabSz="41148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microsoft.com/office/2007/relationships/hdphoto" Target="../media/hdphoto2.wdp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55219" y="4337139"/>
            <a:ext cx="14540490" cy="5223028"/>
          </a:xfrm>
          <a:prstGeom prst="rect">
            <a:avLst/>
          </a:prstGeom>
        </p:spPr>
      </p:pic>
      <p:sp>
        <p:nvSpPr>
          <p:cNvPr id="137" name="TextBox 136"/>
          <p:cNvSpPr txBox="1"/>
          <p:nvPr/>
        </p:nvSpPr>
        <p:spPr>
          <a:xfrm>
            <a:off x="36159797" y="20608178"/>
            <a:ext cx="4278086" cy="28085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200" b="1" dirty="0">
                <a:latin typeface="Bahnschrift SemiBold" panose="020B0502040204020203" pitchFamily="34" charset="0"/>
              </a:rPr>
              <a:t>Search </a:t>
            </a:r>
            <a:r>
              <a:rPr lang="en-US" sz="3200" b="1" dirty="0" smtClean="0">
                <a:latin typeface="Bahnschrift SemiBold" panose="020B0502040204020203" pitchFamily="34" charset="0"/>
              </a:rPr>
              <a:t>overview</a:t>
            </a:r>
          </a:p>
          <a:p>
            <a:pPr algn="ctr"/>
            <a:endParaRPr lang="en-US" sz="700" b="1" dirty="0"/>
          </a:p>
          <a:p>
            <a:pPr algn="ctr"/>
            <a:r>
              <a:rPr lang="en-US" sz="3000" dirty="0">
                <a:solidFill>
                  <a:srgbClr val="717171"/>
                </a:solidFill>
              </a:rPr>
              <a:t>Provide results and final search strategies for each database searched</a:t>
            </a:r>
          </a:p>
        </p:txBody>
      </p:sp>
      <p:pic>
        <p:nvPicPr>
          <p:cNvPr id="144" name="Picture 10" descr="Image result for overview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62315" y="19062009"/>
            <a:ext cx="1238592" cy="123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4" name="TextBox 133"/>
          <p:cNvSpPr txBox="1"/>
          <p:nvPr/>
        </p:nvSpPr>
        <p:spPr>
          <a:xfrm>
            <a:off x="31799953" y="20608178"/>
            <a:ext cx="3785721" cy="28085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200" b="1" dirty="0">
                <a:latin typeface="Bahnschrift SemiBold" panose="020B0502040204020203" pitchFamily="34" charset="0"/>
              </a:rPr>
              <a:t>Search </a:t>
            </a:r>
            <a:r>
              <a:rPr lang="en-US" sz="3200" b="1" dirty="0" smtClean="0">
                <a:latin typeface="Bahnschrift SemiBold" panose="020B0502040204020203" pitchFamily="34" charset="0"/>
              </a:rPr>
              <a:t>strategy</a:t>
            </a:r>
          </a:p>
          <a:p>
            <a:pPr algn="ctr"/>
            <a:endParaRPr lang="en-US" sz="700" b="1" dirty="0"/>
          </a:p>
          <a:p>
            <a:pPr algn="ctr"/>
            <a:r>
              <a:rPr lang="en-US" sz="3000" dirty="0">
                <a:solidFill>
                  <a:srgbClr val="717171"/>
                </a:solidFill>
              </a:rPr>
              <a:t>Describe the search strategy and submit candidate terms</a:t>
            </a:r>
          </a:p>
        </p:txBody>
      </p:sp>
      <p:pic>
        <p:nvPicPr>
          <p:cNvPr id="143" name="Picture 8" descr="Image result for search ic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15662" y="19057871"/>
            <a:ext cx="1320465" cy="1320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" name="TextBox 138"/>
          <p:cNvSpPr txBox="1"/>
          <p:nvPr/>
        </p:nvSpPr>
        <p:spPr>
          <a:xfrm>
            <a:off x="26947745" y="20608178"/>
            <a:ext cx="4278086" cy="28085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200" b="1" dirty="0" smtClean="0">
                <a:latin typeface="Bahnschrift SemiBold" panose="020B0502040204020203" pitchFamily="34" charset="0"/>
              </a:rPr>
              <a:t>Protocol</a:t>
            </a:r>
          </a:p>
          <a:p>
            <a:pPr algn="ctr"/>
            <a:endParaRPr lang="en-US" sz="700" b="1" dirty="0"/>
          </a:p>
          <a:p>
            <a:pPr algn="ctr"/>
            <a:r>
              <a:rPr lang="en-US" sz="3000" dirty="0">
                <a:solidFill>
                  <a:srgbClr val="717171"/>
                </a:solidFill>
              </a:rPr>
              <a:t>Literature about the protocol for teams with questions or concerns</a:t>
            </a:r>
          </a:p>
        </p:txBody>
      </p:sp>
      <p:pic>
        <p:nvPicPr>
          <p:cNvPr id="142" name="Picture 6" descr="Image result for protocol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7132" y="19026829"/>
            <a:ext cx="1379311" cy="1379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6" name="TextBox 135"/>
          <p:cNvSpPr txBox="1"/>
          <p:nvPr/>
        </p:nvSpPr>
        <p:spPr>
          <a:xfrm>
            <a:off x="22095537" y="20608178"/>
            <a:ext cx="4278086" cy="28085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200" b="1" dirty="0">
                <a:latin typeface="Bahnschrift SemiBold" panose="020B0502040204020203" pitchFamily="34" charset="0"/>
              </a:rPr>
              <a:t>First </a:t>
            </a:r>
            <a:r>
              <a:rPr lang="en-US" sz="3200" b="1" dirty="0" smtClean="0">
                <a:latin typeface="Bahnschrift SemiBold" panose="020B0502040204020203" pitchFamily="34" charset="0"/>
              </a:rPr>
              <a:t>email</a:t>
            </a:r>
          </a:p>
          <a:p>
            <a:pPr algn="ctr"/>
            <a:endParaRPr lang="en-US" sz="700" b="1" dirty="0"/>
          </a:p>
          <a:p>
            <a:pPr algn="ctr"/>
            <a:r>
              <a:rPr lang="en-US" sz="3000" dirty="0">
                <a:solidFill>
                  <a:srgbClr val="717171"/>
                </a:solidFill>
              </a:rPr>
              <a:t>Describe the librarian’s roles, share worksheet and provide information </a:t>
            </a:r>
          </a:p>
        </p:txBody>
      </p:sp>
      <p:pic>
        <p:nvPicPr>
          <p:cNvPr id="141" name="Picture 4" descr="Related imag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5860" y="19047297"/>
            <a:ext cx="1297441" cy="1297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11283211" y="3867834"/>
            <a:ext cx="9901737" cy="166809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4800" spc="300" dirty="0">
                <a:solidFill>
                  <a:srgbClr val="58009A"/>
                </a:solidFill>
                <a:latin typeface="Impact" panose="020B0806030902050204" pitchFamily="34" charset="0"/>
              </a:rPr>
              <a:t>Information Management</a:t>
            </a:r>
          </a:p>
          <a:p>
            <a:endParaRPr lang="en-US" sz="2400" dirty="0">
              <a:solidFill>
                <a:srgbClr val="472476"/>
              </a:solidFill>
              <a:latin typeface="Impact" panose="020B0806030902050204" pitchFamily="34" charset="0"/>
            </a:endParaRPr>
          </a:p>
          <a:p>
            <a:r>
              <a:rPr lang="en-US" sz="3200" dirty="0">
                <a:solidFill>
                  <a:srgbClr val="58009A"/>
                </a:solidFill>
                <a:latin typeface="Bahnschrift SemiBold" panose="020B0502040204020203" pitchFamily="34" charset="0"/>
              </a:rPr>
              <a:t>Recommended practices</a:t>
            </a:r>
          </a:p>
          <a:p>
            <a:r>
              <a:rPr lang="en-US" sz="3200" dirty="0">
                <a:solidFill>
                  <a:srgbClr val="9B1BB5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your workflow to organize information</a:t>
            </a:r>
          </a:p>
          <a:p>
            <a:endParaRPr lang="en-US" sz="3200" dirty="0">
              <a:solidFill>
                <a:srgbClr val="472476"/>
              </a:solidFill>
              <a:latin typeface="Bahnschrift SemiBold" panose="020B0502040204020203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600" b="1" dirty="0">
              <a:solidFill>
                <a:srgbClr val="9566B9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9B1BB5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Naming convention tips</a:t>
            </a:r>
            <a:r>
              <a:rPr lang="en-US" sz="3200" dirty="0" smtClean="0">
                <a:solidFill>
                  <a:srgbClr val="9B1BB5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endParaRPr lang="en-US" sz="800" dirty="0">
              <a:solidFill>
                <a:srgbClr val="7030A0"/>
              </a:solidFill>
              <a:latin typeface="Bahnschrift SemiBol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717171"/>
                </a:solidFill>
                <a:latin typeface="Calibri"/>
                <a:ea typeface="Calibri" panose="020F0502020204030204" pitchFamily="34" charset="0"/>
                <a:cs typeface="Times New Roman"/>
              </a:rPr>
              <a:t>Avoid the use of words like "final", "final-final", "</a:t>
            </a:r>
            <a:r>
              <a:rPr lang="en-US" sz="3200" dirty="0">
                <a:solidFill>
                  <a:srgbClr val="717171"/>
                </a:solidFill>
                <a:ea typeface="Calibri" panose="020F0502020204030204" pitchFamily="34" charset="0"/>
                <a:cs typeface="Times New Roman"/>
              </a:rPr>
              <a:t>new"</a:t>
            </a:r>
            <a:endParaRPr lang="en-US" sz="3200" dirty="0">
              <a:solidFill>
                <a:srgbClr val="717171"/>
              </a:solidFill>
              <a:latin typeface="Calibri"/>
              <a:ea typeface="Calibri" panose="020F0502020204030204" pitchFamily="34" charset="0"/>
              <a:cs typeface="Times New Roman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717171"/>
                </a:solidFill>
                <a:latin typeface="Calibri"/>
                <a:ea typeface="Calibri" panose="020F0502020204030204" pitchFamily="34" charset="0"/>
                <a:cs typeface="Calibri"/>
              </a:rPr>
              <a:t>Avoid spaces in filenames: </a:t>
            </a:r>
            <a:r>
              <a:rPr lang="en-US" sz="3200" dirty="0">
                <a:solidFill>
                  <a:srgbClr val="717171"/>
                </a:solidFill>
                <a:latin typeface="Calibri"/>
                <a:ea typeface="Calibri" panose="020F0502020204030204" pitchFamily="34" charset="0"/>
                <a:cs typeface="Times New Roman"/>
              </a:rPr>
              <a:t>Use underscores or dashes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versioning to track version changes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publications, use Author-Year-Title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files and folders, use Date-</a:t>
            </a:r>
            <a:r>
              <a:rPr lang="en-US" sz="3200" dirty="0" err="1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ReviewName</a:t>
            </a:r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-Author-…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files that are frequently updated, begin filename with YYYYMMDD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86227027-F558-48A1-8B4C-DBEA9F6F2953}"/>
              </a:ext>
            </a:extLst>
          </p:cNvPr>
          <p:cNvSpPr/>
          <p:nvPr/>
        </p:nvSpPr>
        <p:spPr>
          <a:xfrm>
            <a:off x="12935778" y="6613551"/>
            <a:ext cx="7113032" cy="91324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3200" b="1" dirty="0">
                <a:solidFill>
                  <a:schemeClr val="tx1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Systematic review folder</a:t>
            </a:r>
          </a:p>
          <a:p>
            <a:endParaRPr lang="en-US" sz="7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Place all content in a master Systematic Review </a:t>
            </a:r>
            <a:r>
              <a:rPr lang="en-US" sz="3200" dirty="0" smtClean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folder</a:t>
            </a:r>
            <a:endParaRPr lang="en-US" sz="3200" dirty="0">
              <a:solidFill>
                <a:srgbClr val="71717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chemeClr val="tx1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Commonly shared content</a:t>
            </a:r>
          </a:p>
          <a:p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Tracking Checklist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 Library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Templates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Reviews</a:t>
            </a:r>
          </a:p>
          <a:p>
            <a:pPr lvl="1"/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chemeClr val="tx1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folder for each review</a:t>
            </a:r>
          </a:p>
          <a:p>
            <a:endParaRPr lang="en-US" sz="7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completed worksheet or protocol acts as the “Readme” </a:t>
            </a:r>
            <a:r>
              <a:rPr lang="en-US" sz="3200" dirty="0" smtClean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 </a:t>
            </a:r>
            <a:endParaRPr lang="en-US" sz="3200" dirty="0">
              <a:solidFill>
                <a:srgbClr val="71717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26163" y="3459487"/>
            <a:ext cx="40599360" cy="0"/>
          </a:xfrm>
          <a:prstGeom prst="line">
            <a:avLst/>
          </a:prstGeom>
          <a:ln w="73025" cmpd="sng">
            <a:solidFill>
              <a:srgbClr val="3EAF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60365" y="3867834"/>
            <a:ext cx="10165341" cy="248962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274320" rtlCol="0" anchor="t"/>
          <a:lstStyle/>
          <a:p>
            <a:r>
              <a:rPr lang="en-US" sz="4800" spc="300" dirty="0">
                <a:solidFill>
                  <a:srgbClr val="58009A"/>
                </a:solidFill>
                <a:latin typeface="Impact" panose="020B0806030902050204" pitchFamily="34" charset="0"/>
              </a:rPr>
              <a:t>Background</a:t>
            </a:r>
          </a:p>
          <a:p>
            <a:endParaRPr lang="en-US" sz="2400" dirty="0">
              <a:solidFill>
                <a:srgbClr val="472476"/>
              </a:solidFill>
              <a:latin typeface="Impact" panose="020B0806030902050204" pitchFamily="34" charset="0"/>
            </a:endParaRPr>
          </a:p>
          <a:p>
            <a:r>
              <a:rPr lang="en-US" sz="3200" dirty="0">
                <a:solidFill>
                  <a:srgbClr val="58009A"/>
                </a:solidFill>
                <a:latin typeface="Bahnschrift SemiBold" panose="020B0502040204020203" pitchFamily="34" charset="0"/>
              </a:rPr>
              <a:t>Managing demands</a:t>
            </a:r>
          </a:p>
          <a:p>
            <a:r>
              <a:rPr lang="en-US" sz="3200" dirty="0">
                <a:solidFill>
                  <a:srgbClr val="9B1BB5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Librarians in the systematic review process</a:t>
            </a:r>
          </a:p>
          <a:p>
            <a:endParaRPr lang="en-US" sz="2400" dirty="0">
              <a:solidFill>
                <a:srgbClr val="472476"/>
              </a:solidFill>
              <a:latin typeface="Bahnschrift SemiBold" panose="020B0502040204020203" pitchFamily="34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challenges of managing multiple systematic  reviews have led to development of the Systematic Review Tracking Checklist and a system that incorporates additional recommendations including data management </a:t>
            </a:r>
            <a:r>
              <a:rPr lang="en-US" sz="3200" dirty="0" smtClean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practices</a:t>
            </a:r>
            <a:endParaRPr lang="en-US" sz="3200" dirty="0">
              <a:solidFill>
                <a:srgbClr val="71717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600" dirty="0">
              <a:solidFill>
                <a:srgbClr val="472476"/>
              </a:solidFill>
              <a:latin typeface="Impact" panose="020B0806030902050204" pitchFamily="34" charset="0"/>
            </a:endParaRPr>
          </a:p>
          <a:p>
            <a:r>
              <a:rPr lang="en-US" sz="4800" spc="300" dirty="0">
                <a:solidFill>
                  <a:srgbClr val="58009A"/>
                </a:solidFill>
                <a:latin typeface="Impact" panose="020B0806030902050204" pitchFamily="34" charset="0"/>
              </a:rPr>
              <a:t>The Process</a:t>
            </a:r>
          </a:p>
          <a:p>
            <a:endParaRPr lang="en-US" dirty="0">
              <a:solidFill>
                <a:srgbClr val="472476"/>
              </a:solidFill>
              <a:latin typeface="Impact" panose="020B0806030902050204" pitchFamily="34" charset="0"/>
            </a:endParaRPr>
          </a:p>
          <a:p>
            <a:r>
              <a:rPr lang="en-US" sz="3200" dirty="0">
                <a:solidFill>
                  <a:srgbClr val="58009A"/>
                </a:solidFill>
                <a:latin typeface="Bahnschrift SemiBold" panose="020B0502040204020203" pitchFamily="34" charset="0"/>
              </a:rPr>
              <a:t>Developing the system</a:t>
            </a:r>
          </a:p>
          <a:p>
            <a:r>
              <a:rPr lang="en-US" sz="3200" dirty="0">
                <a:solidFill>
                  <a:srgbClr val="9B1BB5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iterative process for practical application</a:t>
            </a:r>
          </a:p>
          <a:p>
            <a:endParaRPr lang="en-US" sz="3200" dirty="0">
              <a:solidFill>
                <a:srgbClr val="472476"/>
              </a:solidFill>
              <a:latin typeface="Bahnschrift SemiBold" panose="020B0502040204020203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rgbClr val="472476"/>
              </a:solidFill>
              <a:latin typeface="Bahnschrift SemiBold" panose="020B0502040204020203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rgbClr val="472476"/>
              </a:solidFill>
              <a:latin typeface="Bahnschrift SemiBold" panose="020B0502040204020203" pitchFamily="34" charset="0"/>
            </a:endParaRPr>
          </a:p>
          <a:p>
            <a:endParaRPr lang="en-US" sz="3200" dirty="0">
              <a:solidFill>
                <a:srgbClr val="472476"/>
              </a:solidFill>
              <a:latin typeface="Bahnschrift SemiBold" panose="020B0502040204020203" pitchFamily="34" charset="0"/>
            </a:endParaRPr>
          </a:p>
          <a:p>
            <a:endParaRPr lang="en-US" sz="3200" dirty="0">
              <a:solidFill>
                <a:srgbClr val="472476"/>
              </a:solidFill>
              <a:latin typeface="Bahnschrift SemiBold" panose="020B0502040204020203" pitchFamily="34" charset="0"/>
            </a:endParaRPr>
          </a:p>
          <a:p>
            <a:endParaRPr lang="en-US" sz="3200" dirty="0">
              <a:solidFill>
                <a:srgbClr val="472476"/>
              </a:solidFill>
              <a:latin typeface="Bahnschrift SemiBold" panose="020B0502040204020203" pitchFamily="34" charset="0"/>
            </a:endParaRPr>
          </a:p>
          <a:p>
            <a:endParaRPr lang="en-US" sz="3200" dirty="0">
              <a:solidFill>
                <a:srgbClr val="472476"/>
              </a:solidFill>
              <a:latin typeface="Bahnschrift SemiBold" panose="020B0502040204020203" pitchFamily="34" charset="0"/>
            </a:endParaRPr>
          </a:p>
          <a:p>
            <a:endParaRPr lang="en-US" sz="3200" dirty="0">
              <a:solidFill>
                <a:srgbClr val="472476"/>
              </a:solidFill>
              <a:latin typeface="Bahnschrift SemiBold" panose="020B0502040204020203" pitchFamily="34" charset="0"/>
            </a:endParaRPr>
          </a:p>
          <a:p>
            <a:endParaRPr lang="en-US" sz="5400" dirty="0">
              <a:solidFill>
                <a:srgbClr val="472476"/>
              </a:solidFill>
              <a:latin typeface="Bahnschrift SemiBold" panose="020B0502040204020203" pitchFamily="34" charset="0"/>
            </a:endParaRPr>
          </a:p>
          <a:p>
            <a:r>
              <a:rPr lang="en-US" sz="3200" dirty="0">
                <a:solidFill>
                  <a:srgbClr val="58009A"/>
                </a:solidFill>
                <a:latin typeface="Bahnschrift SemiBold" panose="020B0502040204020203" pitchFamily="34" charset="0"/>
              </a:rPr>
              <a:t>Finding Resources</a:t>
            </a:r>
          </a:p>
          <a:p>
            <a:r>
              <a:rPr lang="en-US" sz="3200" dirty="0">
                <a:solidFill>
                  <a:srgbClr val="9B1BB5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Seek additional tools and </a:t>
            </a:r>
            <a:r>
              <a:rPr lang="en-US" sz="3200" dirty="0" smtClean="0">
                <a:solidFill>
                  <a:srgbClr val="9B1BB5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training</a:t>
            </a:r>
          </a:p>
          <a:p>
            <a:endParaRPr lang="en-US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Existing guides and training will aid you in the </a:t>
            </a:r>
            <a:r>
              <a:rPr lang="en-US" sz="3200" dirty="0" smtClean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process </a:t>
            </a:r>
            <a:endParaRPr lang="en-US" sz="3200" dirty="0">
              <a:solidFill>
                <a:srgbClr val="71717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6510" y="8944922"/>
            <a:ext cx="9847361" cy="3056578"/>
          </a:xfrm>
          <a:prstGeom prst="rect">
            <a:avLst/>
          </a:prstGeom>
          <a:solidFill>
            <a:srgbClr val="58009A"/>
          </a:solidFill>
        </p:spPr>
        <p:txBody>
          <a:bodyPr wrap="square" lIns="3474720" tIns="182880" rIns="274320">
            <a:noAutofit/>
          </a:bodyPr>
          <a:lstStyle/>
          <a:p>
            <a:pPr algn="r"/>
            <a:r>
              <a:rPr lang="en-US" sz="4000" spc="300" dirty="0">
                <a:solidFill>
                  <a:schemeClr val="bg1"/>
                </a:solidFill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Aim</a:t>
            </a:r>
          </a:p>
          <a:p>
            <a:pPr algn="r"/>
            <a:endParaRPr lang="en-US" sz="2000" dirty="0">
              <a:solidFill>
                <a:schemeClr val="bg1"/>
              </a:solidFill>
              <a:latin typeface="Impact" panose="020B080603090205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Test, assess, and refine recommended practices and Systematic Review Tracking Checklist</a:t>
            </a:r>
          </a:p>
        </p:txBody>
      </p:sp>
      <p:sp>
        <p:nvSpPr>
          <p:cNvPr id="61" name="Rectangle 60"/>
          <p:cNvSpPr/>
          <p:nvPr/>
        </p:nvSpPr>
        <p:spPr>
          <a:xfrm>
            <a:off x="0" y="29319795"/>
            <a:ext cx="41148000" cy="2684206"/>
          </a:xfrm>
          <a:prstGeom prst="rect">
            <a:avLst/>
          </a:prstGeom>
          <a:solidFill>
            <a:srgbClr val="500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Ins="365760" rtlCol="0" anchor="ctr"/>
          <a:lstStyle/>
          <a:p>
            <a:pPr algn="r"/>
            <a:r>
              <a:rPr lang="en-US" sz="3200" baseline="30000" dirty="0">
                <a:solidFill>
                  <a:schemeClr val="bg1"/>
                </a:solidFill>
              </a:rPr>
              <a:t>1 </a:t>
            </a:r>
            <a:r>
              <a:rPr lang="en-US" sz="3200" dirty="0">
                <a:solidFill>
                  <a:schemeClr val="bg1"/>
                </a:solidFill>
              </a:rPr>
              <a:t>Galter Health Sciences Library and Learning Center, Feinberg School of Medicine Northwestern University</a:t>
            </a:r>
          </a:p>
          <a:p>
            <a:pPr algn="r"/>
            <a:r>
              <a:rPr lang="en-US" sz="3200" baseline="30000" dirty="0">
                <a:solidFill>
                  <a:schemeClr val="bg1"/>
                </a:solidFill>
              </a:rPr>
              <a:t>2 </a:t>
            </a:r>
            <a:r>
              <a:rPr lang="en-US" sz="3200" dirty="0">
                <a:solidFill>
                  <a:schemeClr val="bg1"/>
                </a:solidFill>
              </a:rPr>
              <a:t>Pritzker Research Library, Ann &amp; Robert H. Lurie Children's Hospital of Chicago</a:t>
            </a:r>
          </a:p>
        </p:txBody>
      </p:sp>
      <p:sp>
        <p:nvSpPr>
          <p:cNvPr id="62" name="Rectangle 61"/>
          <p:cNvSpPr/>
          <p:nvPr/>
        </p:nvSpPr>
        <p:spPr>
          <a:xfrm>
            <a:off x="0" y="29485340"/>
            <a:ext cx="41148000" cy="186331"/>
          </a:xfrm>
          <a:prstGeom prst="rect">
            <a:avLst/>
          </a:prstGeom>
          <a:solidFill>
            <a:srgbClr val="35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B9CA4281-568A-4131-B1DA-88CBA2173CD5}"/>
              </a:ext>
            </a:extLst>
          </p:cNvPr>
          <p:cNvGrpSpPr/>
          <p:nvPr/>
        </p:nvGrpSpPr>
        <p:grpSpPr>
          <a:xfrm>
            <a:off x="22380333" y="11009872"/>
            <a:ext cx="6547089" cy="5265020"/>
            <a:chOff x="1686445" y="1308500"/>
            <a:chExt cx="6547089" cy="5265020"/>
          </a:xfrm>
        </p:grpSpPr>
        <p:sp>
          <p:nvSpPr>
            <p:cNvPr id="95" name="Text Box 2">
              <a:extLst>
                <a:ext uri="{FF2B5EF4-FFF2-40B4-BE49-F238E27FC236}">
                  <a16:creationId xmlns:a16="http://schemas.microsoft.com/office/drawing/2014/main" id="{5A55807E-A364-4C1B-BB4C-3B4BE1F21C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6445" y="1323895"/>
              <a:ext cx="6543155" cy="52496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r">
                <a:spcBef>
                  <a:spcPts val="0"/>
                </a:spcBef>
                <a:spcAft>
                  <a:spcPts val="0"/>
                </a:spcAft>
              </a:pPr>
              <a:endPara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517525"/>
              <a:endParaRPr lang="en-US" sz="900" dirty="0"/>
            </a:p>
            <a:p>
              <a:pPr marL="517525"/>
              <a:endParaRPr lang="en-US" sz="1000" dirty="0"/>
            </a:p>
            <a:p>
              <a:pPr marL="517525"/>
              <a:r>
                <a:rPr lang="en-US" sz="2800" dirty="0">
                  <a:solidFill>
                    <a:srgbClr val="717171"/>
                  </a:solidFill>
                </a:rPr>
                <a:t>SR library guide	</a:t>
              </a:r>
            </a:p>
            <a:p>
              <a:pPr marL="517525"/>
              <a:r>
                <a:rPr lang="en-US" sz="2800" dirty="0">
                  <a:solidFill>
                    <a:srgbClr val="717171"/>
                  </a:solidFill>
                </a:rPr>
                <a:t>Background reading	</a:t>
              </a:r>
            </a:p>
            <a:p>
              <a:pPr marL="517525"/>
              <a:r>
                <a:rPr lang="en-US" sz="2800" dirty="0">
                  <a:solidFill>
                    <a:srgbClr val="717171"/>
                  </a:solidFill>
                </a:rPr>
                <a:t>SR Project Worksheet</a:t>
              </a:r>
            </a:p>
            <a:p>
              <a:pPr marL="517525"/>
              <a:r>
                <a:rPr lang="en-US" sz="2800" dirty="0">
                  <a:solidFill>
                    <a:srgbClr val="717171"/>
                  </a:solidFill>
                </a:rPr>
                <a:t>Proposed dates for consultation	</a:t>
              </a:r>
            </a:p>
            <a:p>
              <a:pPr marL="517525"/>
              <a:r>
                <a:rPr lang="en-US" sz="2800" dirty="0">
                  <a:solidFill>
                    <a:srgbClr val="717171"/>
                  </a:solidFill>
                </a:rPr>
                <a:t>Librarian's role: Consultant or Author</a:t>
              </a:r>
            </a:p>
            <a:p>
              <a:pPr marL="517525"/>
              <a:r>
                <a:rPr lang="en-US" sz="2800" dirty="0">
                  <a:solidFill>
                    <a:srgbClr val="717171"/>
                  </a:solidFill>
                </a:rPr>
                <a:t>Prisma-P checklist and primer	</a:t>
              </a:r>
            </a:p>
            <a:p>
              <a:pPr marL="517525"/>
              <a:r>
                <a:rPr lang="en-US" sz="2800" dirty="0">
                  <a:solidFill>
                    <a:srgbClr val="717171"/>
                  </a:solidFill>
                </a:rPr>
                <a:t>Link to PROSPERO	</a:t>
              </a:r>
            </a:p>
            <a:p>
              <a:pPr marL="517525"/>
              <a:r>
                <a:rPr lang="en-US" sz="2800" dirty="0">
                  <a:solidFill>
                    <a:srgbClr val="717171"/>
                  </a:solidFill>
                </a:rPr>
                <a:t>Link to </a:t>
              </a:r>
              <a:r>
                <a:rPr lang="en-US" sz="2800" dirty="0" err="1">
                  <a:solidFill>
                    <a:srgbClr val="717171"/>
                  </a:solidFill>
                </a:rPr>
                <a:t>Covidence</a:t>
              </a:r>
              <a:r>
                <a:rPr lang="en-US" sz="2800" dirty="0">
                  <a:solidFill>
                    <a:srgbClr val="717171"/>
                  </a:solidFill>
                </a:rPr>
                <a:t> or Rayyan	</a:t>
              </a:r>
            </a:p>
            <a:p>
              <a:pPr marL="517525"/>
              <a:r>
                <a:rPr lang="en-US" sz="2800" dirty="0">
                  <a:solidFill>
                    <a:srgbClr val="717171"/>
                  </a:solidFill>
                </a:rPr>
                <a:t>Search for existing SRs</a:t>
              </a:r>
            </a:p>
            <a:p>
              <a:pPr marL="517525"/>
              <a:r>
                <a:rPr lang="en-US" sz="2800" dirty="0">
                  <a:solidFill>
                    <a:srgbClr val="717171"/>
                  </a:solidFill>
                </a:rPr>
                <a:t>Projected timeline and next steps</a:t>
              </a: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66B85DEA-F597-4CD1-8644-3A7BFF1DEEA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1264" y="2140815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36AFA130-772D-4E5B-92C6-EABAC196DD9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1264" y="2568292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9E5EDD19-63BD-42A2-93BB-10DF296E5A0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1264" y="2995769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FB9FE9D5-DA8F-42D0-87CC-73650E4D888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1264" y="3423246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B10F9F9D-0DF7-4805-B8FB-C75D7CDC3F4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1264" y="3850723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568224F8-96E8-4D26-8374-03A047874B7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1264" y="4278200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A4FF6983-B8B3-4808-AFE9-CDC8113F6E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1264" y="4705677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33CA5B93-4E29-49C3-813E-503112F0C4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1264" y="5133154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9B1A769A-80FE-4ADF-AEE4-E285DDE3E58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1264" y="5560631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04A154B3-0A27-4B4D-9097-F409C798DE6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1264" y="5988108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A57FF131-D366-48EE-B8D7-E55A1711447A}"/>
                </a:ext>
              </a:extLst>
            </p:cNvPr>
            <p:cNvSpPr txBox="1"/>
            <p:nvPr/>
          </p:nvSpPr>
          <p:spPr>
            <a:xfrm>
              <a:off x="1688745" y="1308500"/>
              <a:ext cx="6544789" cy="584775"/>
            </a:xfrm>
            <a:prstGeom prst="rect">
              <a:avLst/>
            </a:prstGeom>
            <a:solidFill>
              <a:srgbClr val="58009A"/>
            </a:solidFill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</a:rPr>
                <a:t>Consultation</a:t>
              </a: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B70E6E79-666C-4D0D-8500-2F4A07DF0899}"/>
              </a:ext>
            </a:extLst>
          </p:cNvPr>
          <p:cNvGrpSpPr/>
          <p:nvPr/>
        </p:nvGrpSpPr>
        <p:grpSpPr>
          <a:xfrm>
            <a:off x="27827493" y="12273714"/>
            <a:ext cx="6925294" cy="5027682"/>
            <a:chOff x="5707140" y="741247"/>
            <a:chExt cx="6925294" cy="5027682"/>
          </a:xfrm>
        </p:grpSpPr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9438C124-083E-4A08-AFEC-FC74723693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07140" y="756477"/>
              <a:ext cx="6921740" cy="50124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r">
                <a:spcBef>
                  <a:spcPts val="0"/>
                </a:spcBef>
                <a:spcAft>
                  <a:spcPts val="0"/>
                </a:spcAft>
              </a:pP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r">
                <a:spcBef>
                  <a:spcPts val="0"/>
                </a:spcBef>
                <a:spcAft>
                  <a:spcPts val="0"/>
                </a:spcAft>
              </a:pP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r">
                <a:spcBef>
                  <a:spcPts val="0"/>
                </a:spcBef>
                <a:spcAft>
                  <a:spcPts val="0"/>
                </a:spcAft>
              </a:pPr>
              <a:endPara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Action Required</a:t>
              </a:r>
            </a:p>
            <a:p>
              <a:pPr marL="0" marR="0" algn="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(Team/Librarian)</a:t>
              </a:r>
            </a:p>
            <a:p>
              <a:pPr marL="0" marR="0" algn="r">
                <a:spcBef>
                  <a:spcPts val="0"/>
                </a:spcBef>
                <a:spcAft>
                  <a:spcPts val="0"/>
                </a:spcAft>
              </a:pPr>
              <a:endParaRPr lang="en-US" sz="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568325"/>
              <a:r>
                <a:rPr lang="en-US" sz="2800" dirty="0">
                  <a:solidFill>
                    <a:srgbClr val="717171"/>
                  </a:solidFill>
                </a:rPr>
                <a:t>Develop search strategy</a:t>
              </a:r>
            </a:p>
            <a:p>
              <a:pPr marL="568325"/>
              <a:r>
                <a:rPr lang="en-US" sz="2800" dirty="0">
                  <a:solidFill>
                    <a:srgbClr val="717171"/>
                  </a:solidFill>
                </a:rPr>
                <a:t>Protocol search strategy write up	</a:t>
              </a:r>
            </a:p>
            <a:p>
              <a:pPr marL="568325"/>
              <a:r>
                <a:rPr lang="en-US" sz="2800" dirty="0">
                  <a:solidFill>
                    <a:srgbClr val="717171"/>
                  </a:solidFill>
                </a:rPr>
                <a:t>Search strategy approval confirmation</a:t>
              </a:r>
            </a:p>
            <a:p>
              <a:pPr marL="568325"/>
              <a:r>
                <a:rPr lang="en-US" sz="2800" dirty="0">
                  <a:solidFill>
                    <a:srgbClr val="717171"/>
                  </a:solidFill>
                </a:rPr>
                <a:t>Translate search to databases	</a:t>
              </a:r>
            </a:p>
            <a:p>
              <a:pPr marL="568325"/>
              <a:r>
                <a:rPr lang="en-US" sz="2800" dirty="0">
                  <a:solidFill>
                    <a:srgbClr val="717171"/>
                  </a:solidFill>
                </a:rPr>
                <a:t>Remove duplicate results</a:t>
              </a:r>
            </a:p>
            <a:p>
              <a:pPr marL="568325"/>
              <a:r>
                <a:rPr lang="en-US" sz="2800" dirty="0">
                  <a:solidFill>
                    <a:srgbClr val="717171"/>
                  </a:solidFill>
                </a:rPr>
                <a:t>Upload records for pilot screening</a:t>
              </a:r>
            </a:p>
            <a:p>
              <a:pPr marL="568325"/>
              <a:r>
                <a:rPr lang="en-US" sz="2800" dirty="0">
                  <a:solidFill>
                    <a:srgbClr val="717171"/>
                  </a:solidFill>
                </a:rPr>
                <a:t>Upload records for screening</a:t>
              </a:r>
            </a:p>
            <a:p>
              <a:pPr marL="568325"/>
              <a:r>
                <a:rPr lang="en-US" sz="2800" dirty="0">
                  <a:solidFill>
                    <a:srgbClr val="717171"/>
                  </a:solidFill>
                </a:rPr>
                <a:t>Send search overview document</a:t>
              </a:r>
            </a:p>
            <a:p>
              <a:pPr marL="568325"/>
              <a:r>
                <a:rPr lang="en-US" sz="2800" dirty="0">
                  <a:solidFill>
                    <a:srgbClr val="717171"/>
                  </a:solidFill>
                </a:rPr>
                <a:t>Notify team of next steps and timeline</a:t>
              </a: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A7B205A2-6A80-40F2-96AC-2B8F823C8741}"/>
                </a:ext>
              </a:extLst>
            </p:cNvPr>
            <p:cNvSpPr txBox="1"/>
            <p:nvPr/>
          </p:nvSpPr>
          <p:spPr>
            <a:xfrm>
              <a:off x="5708964" y="741247"/>
              <a:ext cx="6923470" cy="584775"/>
            </a:xfrm>
            <a:prstGeom prst="rect">
              <a:avLst/>
            </a:prstGeom>
            <a:solidFill>
              <a:srgbClr val="58009A"/>
            </a:solidFill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</a:rPr>
                <a:t>Search</a:t>
              </a:r>
            </a:p>
          </p:txBody>
        </p: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88EC850E-420B-40E9-91A5-AFA11FB27706}"/>
                </a:ext>
              </a:extLst>
            </p:cNvPr>
            <p:cNvCxnSpPr/>
            <p:nvPr/>
          </p:nvCxnSpPr>
          <p:spPr>
            <a:xfrm>
              <a:off x="12009120" y="2180033"/>
              <a:ext cx="487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558B0DB7-2623-49D8-A3D3-D3B88FFCD59A}"/>
                </a:ext>
              </a:extLst>
            </p:cNvPr>
            <p:cNvCxnSpPr/>
            <p:nvPr/>
          </p:nvCxnSpPr>
          <p:spPr>
            <a:xfrm>
              <a:off x="12009120" y="2605065"/>
              <a:ext cx="487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D5A4BF53-69A2-4DBA-9781-D38D5DD1EF2E}"/>
                </a:ext>
              </a:extLst>
            </p:cNvPr>
            <p:cNvCxnSpPr/>
            <p:nvPr/>
          </p:nvCxnSpPr>
          <p:spPr>
            <a:xfrm>
              <a:off x="12009120" y="3030097"/>
              <a:ext cx="487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A9922793-DA09-4E97-8947-9531A8B1C8BF}"/>
                </a:ext>
              </a:extLst>
            </p:cNvPr>
            <p:cNvCxnSpPr/>
            <p:nvPr/>
          </p:nvCxnSpPr>
          <p:spPr>
            <a:xfrm>
              <a:off x="12009120" y="3455129"/>
              <a:ext cx="487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DD0FF4C2-D7D6-4D75-941A-7E0704865EE6}"/>
                </a:ext>
              </a:extLst>
            </p:cNvPr>
            <p:cNvCxnSpPr/>
            <p:nvPr/>
          </p:nvCxnSpPr>
          <p:spPr>
            <a:xfrm>
              <a:off x="12009120" y="3880161"/>
              <a:ext cx="487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1371A8FD-EA32-4E19-92D0-B70EE0353EDC}"/>
                </a:ext>
              </a:extLst>
            </p:cNvPr>
            <p:cNvCxnSpPr/>
            <p:nvPr/>
          </p:nvCxnSpPr>
          <p:spPr>
            <a:xfrm>
              <a:off x="12009120" y="4305193"/>
              <a:ext cx="487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1AEBD787-FC2E-4416-8E0C-DE4196EB3382}"/>
                </a:ext>
              </a:extLst>
            </p:cNvPr>
            <p:cNvCxnSpPr/>
            <p:nvPr/>
          </p:nvCxnSpPr>
          <p:spPr>
            <a:xfrm>
              <a:off x="12009120" y="4730225"/>
              <a:ext cx="487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A7A10C3B-E8D6-4136-97E8-BBFAB81CF5C2}"/>
                </a:ext>
              </a:extLst>
            </p:cNvPr>
            <p:cNvCxnSpPr/>
            <p:nvPr/>
          </p:nvCxnSpPr>
          <p:spPr>
            <a:xfrm>
              <a:off x="12009120" y="5155257"/>
              <a:ext cx="487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04E4451C-3913-4C86-BCC0-7516A7B0D867}"/>
                </a:ext>
              </a:extLst>
            </p:cNvPr>
            <p:cNvCxnSpPr/>
            <p:nvPr/>
          </p:nvCxnSpPr>
          <p:spPr>
            <a:xfrm>
              <a:off x="12009120" y="5580290"/>
              <a:ext cx="487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6241E4FD-5E04-4B85-BE51-14C57263DE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10072" y="1909550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BFBA8950-9779-4C8D-99D7-39623B43F1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10072" y="2337027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D7EB162B-5C96-4D41-83DC-C121785979B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10072" y="2764504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F4ACF5A1-DD25-40BD-9EB6-7A00C29506A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10072" y="3191981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787CDFB3-6FC3-42DB-A7AF-6E9AD254314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10072" y="3619458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339FAC0A-E052-4AC9-9FF1-4005B70C4B9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10072" y="4046935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3C7DE245-C1D7-4896-9203-BCF33D133F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10072" y="4474412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8853BDDB-F07C-4E56-9C0D-3E5FE0ADA58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10072" y="4901889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3F5D73E9-7772-4602-BA1D-02C76834E61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10072" y="5329366"/>
              <a:ext cx="310896" cy="3108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9" name="Rectangle 128"/>
          <p:cNvSpPr/>
          <p:nvPr/>
        </p:nvSpPr>
        <p:spPr>
          <a:xfrm>
            <a:off x="22186976" y="3867834"/>
            <a:ext cx="6523207" cy="2473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4800" spc="300" dirty="0">
                <a:solidFill>
                  <a:srgbClr val="58009A"/>
                </a:solidFill>
                <a:latin typeface="Impact" panose="020B0806030902050204" pitchFamily="34" charset="0"/>
              </a:rPr>
              <a:t>Systematic Review</a:t>
            </a:r>
          </a:p>
          <a:p>
            <a:r>
              <a:rPr lang="en-US" sz="4800" spc="300" dirty="0">
                <a:solidFill>
                  <a:srgbClr val="58009A"/>
                </a:solidFill>
                <a:latin typeface="Impact" panose="020B0806030902050204" pitchFamily="34" charset="0"/>
              </a:rPr>
              <a:t>Tracking Checklist</a:t>
            </a:r>
            <a:endParaRPr lang="en-US" sz="2800" spc="300" dirty="0">
              <a:solidFill>
                <a:srgbClr val="58009A"/>
              </a:solidFill>
              <a:latin typeface="Impact" panose="020B0806030902050204" pitchFamily="34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5391454" y="13731565"/>
            <a:ext cx="5443963" cy="37764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3200" dirty="0">
                <a:solidFill>
                  <a:srgbClr val="58009A"/>
                </a:solidFill>
                <a:latin typeface="Bahnschrift SemiBold" panose="020B0502040204020203" pitchFamily="34" charset="0"/>
              </a:rPr>
              <a:t>Customize for your situation</a:t>
            </a:r>
          </a:p>
          <a:p>
            <a:r>
              <a:rPr lang="en-US" sz="3200" dirty="0">
                <a:solidFill>
                  <a:srgbClr val="9B1BB5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Adapt the checklist </a:t>
            </a:r>
          </a:p>
          <a:p>
            <a:pPr algn="ctr"/>
            <a:endParaRPr lang="en-US" sz="1200" dirty="0">
              <a:solidFill>
                <a:srgbClr val="472476"/>
              </a:solidFill>
              <a:latin typeface="Bahnschrift SemiBold" panose="020B0502040204020203" pitchFamily="34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71717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Review and testing the showed we can group the pre- and </a:t>
            </a:r>
            <a:r>
              <a:rPr lang="en-US" sz="3200" dirty="0" smtClean="0">
                <a:solidFill>
                  <a:srgbClr val="71717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post-consultation </a:t>
            </a:r>
            <a:r>
              <a:rPr lang="en-US" sz="3200" dirty="0">
                <a:solidFill>
                  <a:srgbClr val="71717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tasks under </a:t>
            </a:r>
            <a:r>
              <a:rPr lang="en-US" sz="3200" dirty="0" smtClean="0">
                <a:solidFill>
                  <a:srgbClr val="717171"/>
                </a:solidFill>
                <a:ea typeface="Calibri" panose="020F0502020204030204" pitchFamily="34" charset="0"/>
                <a:cs typeface="Times New Roman"/>
              </a:rPr>
              <a:t>"</a:t>
            </a:r>
            <a:r>
              <a:rPr lang="en-US" sz="3200" dirty="0" smtClean="0">
                <a:solidFill>
                  <a:srgbClr val="71717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consultation</a:t>
            </a:r>
            <a:r>
              <a:rPr lang="en-US" sz="3200" dirty="0" smtClean="0">
                <a:solidFill>
                  <a:srgbClr val="717171"/>
                </a:solidFill>
                <a:ea typeface="Calibri" panose="020F0502020204030204" pitchFamily="34" charset="0"/>
                <a:cs typeface="Times New Roman"/>
              </a:rPr>
              <a:t>"</a:t>
            </a:r>
            <a:r>
              <a:rPr lang="en-US" sz="3200" dirty="0" smtClean="0">
                <a:solidFill>
                  <a:srgbClr val="71717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71717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2186976" y="23731138"/>
            <a:ext cx="9616752" cy="50825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4800" spc="300" dirty="0">
                <a:solidFill>
                  <a:srgbClr val="58009A"/>
                </a:solidFill>
                <a:latin typeface="Impact" panose="020B0806030902050204" pitchFamily="34" charset="0"/>
              </a:rPr>
              <a:t>Results</a:t>
            </a:r>
          </a:p>
          <a:p>
            <a:endParaRPr lang="en-US" sz="2400" dirty="0">
              <a:solidFill>
                <a:srgbClr val="472476"/>
              </a:solidFill>
              <a:latin typeface="Impact" panose="020B0806030902050204" pitchFamily="34" charset="0"/>
            </a:endParaRPr>
          </a:p>
          <a:p>
            <a:r>
              <a:rPr lang="en-US" sz="3200" dirty="0">
                <a:solidFill>
                  <a:srgbClr val="58009A"/>
                </a:solidFill>
                <a:latin typeface="Bahnschrift SemiBold" panose="020B0502040204020203" pitchFamily="34" charset="0"/>
              </a:rPr>
              <a:t>Testing the system</a:t>
            </a:r>
          </a:p>
          <a:p>
            <a:r>
              <a:rPr lang="en-US" sz="3200" dirty="0">
                <a:solidFill>
                  <a:srgbClr val="9B1BB5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Revisiting the development phase</a:t>
            </a:r>
          </a:p>
          <a:p>
            <a:endParaRPr lang="en-US" dirty="0">
              <a:solidFill>
                <a:srgbClr val="472476"/>
              </a:solidFill>
              <a:latin typeface="Bahnschrift SemiBold" panose="020B0502040204020203" pitchFamily="34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Testing the recommended practices and Systematic Review Tracking Checklist led us to identify resources and ways to improve our workflow, the checklist and data management </a:t>
            </a:r>
            <a:r>
              <a:rPr lang="en-US" sz="3200" dirty="0" smtClean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practices </a:t>
            </a:r>
            <a:endParaRPr lang="en-US" sz="3200" dirty="0">
              <a:solidFill>
                <a:srgbClr val="71717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2186976" y="17742537"/>
            <a:ext cx="31676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800" spc="300" dirty="0">
                <a:solidFill>
                  <a:srgbClr val="58009A"/>
                </a:solidFill>
                <a:latin typeface="Impact" panose="020B0806030902050204" pitchFamily="34" charset="0"/>
              </a:rPr>
              <a:t>Templates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5A7D83FC-D12C-41E0-B306-9CAF698C9487}"/>
              </a:ext>
            </a:extLst>
          </p:cNvPr>
          <p:cNvSpPr/>
          <p:nvPr/>
        </p:nvSpPr>
        <p:spPr>
          <a:xfrm>
            <a:off x="32719062" y="24177325"/>
            <a:ext cx="7673173" cy="4101090"/>
          </a:xfrm>
          <a:prstGeom prst="rect">
            <a:avLst/>
          </a:prstGeom>
          <a:solidFill>
            <a:srgbClr val="58009A"/>
          </a:solidFill>
        </p:spPr>
        <p:txBody>
          <a:bodyPr wrap="square" lIns="182880" tIns="274320" rIns="274320">
            <a:noAutofit/>
          </a:bodyPr>
          <a:lstStyle/>
          <a:p>
            <a:pPr algn="r"/>
            <a:r>
              <a:rPr lang="en-US" sz="4000" spc="300" dirty="0">
                <a:solidFill>
                  <a:schemeClr val="bg1"/>
                </a:solidFill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Moving forward</a:t>
            </a:r>
          </a:p>
          <a:p>
            <a:pPr algn="r"/>
            <a:endParaRPr lang="en-US" sz="2000" dirty="0">
              <a:solidFill>
                <a:schemeClr val="bg1"/>
              </a:solidFill>
              <a:latin typeface="Impact" panose="020B080603090205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incorporating our recommended practices and the Systematic Review Tracking Checklist, we anticipate that users will be able to plan as well as control the workload from systematic </a:t>
            </a:r>
            <a:r>
              <a:rPr lang="en-US" sz="32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reviews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2186976" y="5788179"/>
            <a:ext cx="7307704" cy="4189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3200" dirty="0">
                <a:solidFill>
                  <a:srgbClr val="58009A"/>
                </a:solidFill>
                <a:latin typeface="Bahnschrift SemiBold" panose="020B0502040204020203" pitchFamily="34" charset="0"/>
              </a:rPr>
              <a:t>Stay more organized</a:t>
            </a:r>
          </a:p>
          <a:p>
            <a:r>
              <a:rPr lang="en-US" sz="3200" dirty="0">
                <a:solidFill>
                  <a:srgbClr val="9B1BB5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 your progress </a:t>
            </a:r>
          </a:p>
          <a:p>
            <a:endParaRPr lang="en-US" sz="1100" dirty="0">
              <a:solidFill>
                <a:srgbClr val="472476"/>
              </a:solidFill>
              <a:latin typeface="Bahnschrift SemiBold" panose="020B0502040204020203" pitchFamily="34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the checklist </a:t>
            </a:r>
          </a:p>
          <a:p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keep track of </a:t>
            </a:r>
          </a:p>
          <a:p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various tasks </a:t>
            </a:r>
          </a:p>
          <a:p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ensure </a:t>
            </a:r>
          </a:p>
          <a:p>
            <a:r>
              <a:rPr lang="en-US" sz="3200" dirty="0">
                <a:solidFill>
                  <a:srgbClr val="71717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completeness</a:t>
            </a:r>
          </a:p>
        </p:txBody>
      </p:sp>
      <p:sp>
        <p:nvSpPr>
          <p:cNvPr id="92" name="Rectangle 91"/>
          <p:cNvSpPr/>
          <p:nvPr/>
        </p:nvSpPr>
        <p:spPr>
          <a:xfrm>
            <a:off x="371874" y="578925"/>
            <a:ext cx="3899151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600" dirty="0">
                <a:latin typeface="Impact" panose="020B0806030902050204" pitchFamily="34" charset="0"/>
              </a:rPr>
              <a:t>Managing Multiple Systematic Reviews: </a:t>
            </a:r>
          </a:p>
          <a:p>
            <a:r>
              <a:rPr lang="en-US" sz="6000" dirty="0">
                <a:latin typeface="Impact" panose="020B0806030902050204" pitchFamily="34" charset="0"/>
              </a:rPr>
              <a:t>Recommended Practices &amp; the Systematic Review Tracking Checklist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32288715" y="916332"/>
            <a:ext cx="8313431" cy="216298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lvl="0" algn="r"/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Q. Eileen Wafford</a:t>
            </a:r>
            <a:r>
              <a:rPr lang="en-US" sz="3200" baseline="30000" dirty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bg2">
                    <a:lumMod val="50000"/>
                  </a:schemeClr>
                </a:solidFill>
              </a:rPr>
              <a:t>MSt</a:t>
            </a:r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, MLIS</a:t>
            </a:r>
          </a:p>
          <a:p>
            <a:pPr lvl="0" algn="r"/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Peggy Murphy</a:t>
            </a:r>
            <a:r>
              <a:rPr lang="en-US" sz="3200" baseline="300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, MILS</a:t>
            </a:r>
          </a:p>
          <a:p>
            <a:pPr algn="r"/>
            <a:r>
              <a:rPr lang="en-US" sz="3200" dirty="0" err="1">
                <a:solidFill>
                  <a:schemeClr val="bg2">
                    <a:lumMod val="50000"/>
                  </a:schemeClr>
                </a:solidFill>
              </a:rPr>
              <a:t>Jonna</a:t>
            </a:r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 Peterson</a:t>
            </a:r>
            <a:r>
              <a:rPr lang="en-US" sz="3200" baseline="30000" dirty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, MLIS</a:t>
            </a:r>
          </a:p>
          <a:p>
            <a:pPr algn="r"/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Pamela L. Shaw</a:t>
            </a:r>
            <a:r>
              <a:rPr lang="en-US" sz="3200" baseline="30000" dirty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, MSLIS, MS</a:t>
            </a:r>
          </a:p>
          <a:p>
            <a:pPr lvl="0" algn="r"/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135" name="Straight Connector 134"/>
          <p:cNvCxnSpPr/>
          <p:nvPr/>
        </p:nvCxnSpPr>
        <p:spPr>
          <a:xfrm>
            <a:off x="26641252" y="20022874"/>
            <a:ext cx="0" cy="2188028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>
            <a:off x="35938314" y="20022874"/>
            <a:ext cx="0" cy="2188028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31418119" y="20022874"/>
            <a:ext cx="0" cy="2188028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617499" y="15466191"/>
            <a:ext cx="9618626" cy="1536192"/>
            <a:chOff x="529008" y="15525185"/>
            <a:chExt cx="9618626" cy="1536192"/>
          </a:xfrm>
        </p:grpSpPr>
        <p:sp>
          <p:nvSpPr>
            <p:cNvPr id="145" name="Rectangle 144"/>
            <p:cNvSpPr/>
            <p:nvPr/>
          </p:nvSpPr>
          <p:spPr>
            <a:xfrm>
              <a:off x="2482014" y="15525185"/>
              <a:ext cx="7665620" cy="1508105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lvl="0"/>
              <a:r>
                <a:rPr lang="en-US" sz="3200" b="1" dirty="0">
                  <a:solidFill>
                    <a:srgbClr val="222222"/>
                  </a:solidFill>
                  <a:latin typeface="Bahnschrift SemiBold" panose="020B0502040204020203" pitchFamily="34" charset="0"/>
                  <a:cs typeface="Calibri" panose="020F0502020204030204" pitchFamily="34" charset="0"/>
                </a:rPr>
                <a:t>Develop</a:t>
              </a:r>
            </a:p>
            <a:p>
              <a:pPr lvl="0"/>
              <a:endParaRPr lang="en-US" sz="400" b="1" dirty="0">
                <a:solidFill>
                  <a:srgbClr val="222222"/>
                </a:solidFill>
                <a:cs typeface="Calibri" panose="020F0502020204030204" pitchFamily="34" charset="0"/>
              </a:endParaRPr>
            </a:p>
            <a:p>
              <a:pPr lvl="0"/>
              <a:r>
                <a:rPr lang="en-US" sz="3200" dirty="0" smtClean="0">
                  <a:solidFill>
                    <a:srgbClr val="717171"/>
                  </a:solidFill>
                  <a:cs typeface="Calibri" panose="020F0502020204030204" pitchFamily="34" charset="0"/>
                </a:rPr>
                <a:t>Evaluate workflows, establish templates, </a:t>
              </a:r>
            </a:p>
            <a:p>
              <a:pPr lvl="0"/>
              <a:r>
                <a:rPr lang="en-US" sz="3200" dirty="0" smtClean="0">
                  <a:solidFill>
                    <a:srgbClr val="717171"/>
                  </a:solidFill>
                  <a:cs typeface="Calibri" panose="020F0502020204030204" pitchFamily="34" charset="0"/>
                </a:rPr>
                <a:t>and define recommendations</a:t>
              </a:r>
              <a:endParaRPr lang="en-US" sz="3200" dirty="0">
                <a:solidFill>
                  <a:srgbClr val="717171"/>
                </a:solidFill>
                <a:cs typeface="Calibri" panose="020F0502020204030204" pitchFamily="34" charset="0"/>
              </a:endParaRPr>
            </a:p>
          </p:txBody>
        </p:sp>
        <p:pic>
          <p:nvPicPr>
            <p:cNvPr id="150" name="Picture 6" descr="http://chittagongit.com/images/manufacturing-icon-vector/manufacturing-icon-vector-16.jpg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819" t="38019" r="39048" b="37861"/>
            <a:stretch/>
          </p:blipFill>
          <p:spPr bwMode="auto">
            <a:xfrm>
              <a:off x="529008" y="15525185"/>
              <a:ext cx="1499616" cy="153619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Group 16"/>
          <p:cNvGrpSpPr/>
          <p:nvPr/>
        </p:nvGrpSpPr>
        <p:grpSpPr>
          <a:xfrm>
            <a:off x="604638" y="23888279"/>
            <a:ext cx="9631487" cy="1508105"/>
            <a:chOff x="516147" y="23711297"/>
            <a:chExt cx="9631487" cy="1508105"/>
          </a:xfrm>
        </p:grpSpPr>
        <p:sp>
          <p:nvSpPr>
            <p:cNvPr id="149" name="Rectangle 148"/>
            <p:cNvSpPr/>
            <p:nvPr/>
          </p:nvSpPr>
          <p:spPr>
            <a:xfrm>
              <a:off x="2482014" y="23711297"/>
              <a:ext cx="7665620" cy="1508105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lvl="0"/>
              <a:r>
                <a:rPr lang="en-US" sz="3200" b="1" dirty="0">
                  <a:solidFill>
                    <a:srgbClr val="222222"/>
                  </a:solidFill>
                  <a:latin typeface="Bahnschrift SemiBold" panose="020B0502040204020203" pitchFamily="34" charset="0"/>
                </a:rPr>
                <a:t>Employ</a:t>
              </a:r>
            </a:p>
            <a:p>
              <a:pPr lvl="0"/>
              <a:endParaRPr lang="en-US" sz="400" b="1" dirty="0">
                <a:solidFill>
                  <a:srgbClr val="222222"/>
                </a:solidFill>
              </a:endParaRPr>
            </a:p>
            <a:p>
              <a:pPr lvl="0"/>
              <a:r>
                <a:rPr lang="en-US" sz="3200" dirty="0">
                  <a:solidFill>
                    <a:srgbClr val="717171"/>
                  </a:solidFill>
                </a:rPr>
                <a:t>Employ the Systematic Review Tracking Checklist and recommended practices</a:t>
              </a:r>
            </a:p>
          </p:txBody>
        </p:sp>
        <p:pic>
          <p:nvPicPr>
            <p:cNvPr id="151" name="Picture 6" descr="http://chittagongit.com/images/manufacturing-icon-vector/manufacturing-icon-vector-16.jpg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1867" t="5067" r="5363" b="71699"/>
            <a:stretch/>
          </p:blipFill>
          <p:spPr bwMode="auto">
            <a:xfrm>
              <a:off x="516147" y="23711297"/>
              <a:ext cx="1525339" cy="1463040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590067" y="17546731"/>
            <a:ext cx="9646058" cy="1508105"/>
            <a:chOff x="501576" y="17556642"/>
            <a:chExt cx="9646058" cy="1508105"/>
          </a:xfrm>
        </p:grpSpPr>
        <p:sp>
          <p:nvSpPr>
            <p:cNvPr id="146" name="Rectangle 145"/>
            <p:cNvSpPr/>
            <p:nvPr/>
          </p:nvSpPr>
          <p:spPr>
            <a:xfrm>
              <a:off x="2482014" y="17556642"/>
              <a:ext cx="7665620" cy="1508105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lvl="0"/>
              <a:r>
                <a:rPr lang="en-US" sz="3200" b="1" dirty="0">
                  <a:latin typeface="Bahnschrift SemiBold" panose="020B0502040204020203" pitchFamily="34" charset="0"/>
                </a:rPr>
                <a:t>Test</a:t>
              </a:r>
            </a:p>
            <a:p>
              <a:pPr lvl="0"/>
              <a:endParaRPr lang="en-US" sz="400" b="1" dirty="0">
                <a:solidFill>
                  <a:srgbClr val="717171"/>
                </a:solidFill>
              </a:endParaRPr>
            </a:p>
            <a:p>
              <a:pPr lvl="0"/>
              <a:r>
                <a:rPr lang="en-US" sz="3200" dirty="0">
                  <a:solidFill>
                    <a:srgbClr val="717171"/>
                  </a:solidFill>
                </a:rPr>
                <a:t>Recruit librarians and apply tools and recommendations</a:t>
              </a:r>
            </a:p>
          </p:txBody>
        </p:sp>
        <p:pic>
          <p:nvPicPr>
            <p:cNvPr id="152" name="Picture 6" descr="http://chittagongit.com/images/manufacturing-icon-vector/manufacturing-icon-vector-16.jpg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615" t="71631" r="38615" b="5135"/>
            <a:stretch/>
          </p:blipFill>
          <p:spPr bwMode="auto">
            <a:xfrm>
              <a:off x="501576" y="17556642"/>
              <a:ext cx="1554480" cy="1490991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Group 10"/>
          <p:cNvGrpSpPr/>
          <p:nvPr/>
        </p:nvGrpSpPr>
        <p:grpSpPr>
          <a:xfrm>
            <a:off x="519996" y="19599184"/>
            <a:ext cx="9716129" cy="1554480"/>
            <a:chOff x="431505" y="19542898"/>
            <a:chExt cx="9716129" cy="1554480"/>
          </a:xfrm>
        </p:grpSpPr>
        <p:sp>
          <p:nvSpPr>
            <p:cNvPr id="147" name="Rectangle 146"/>
            <p:cNvSpPr/>
            <p:nvPr/>
          </p:nvSpPr>
          <p:spPr>
            <a:xfrm>
              <a:off x="2482014" y="19542898"/>
              <a:ext cx="7665620" cy="1508760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lvl="0"/>
              <a:r>
                <a:rPr lang="en-US" sz="3200" b="1" dirty="0">
                  <a:solidFill>
                    <a:srgbClr val="222222"/>
                  </a:solidFill>
                  <a:latin typeface="Bahnschrift SemiBold" panose="020B0502040204020203" pitchFamily="34" charset="0"/>
                </a:rPr>
                <a:t>Refine</a:t>
              </a:r>
            </a:p>
            <a:p>
              <a:pPr lvl="0"/>
              <a:endParaRPr lang="en-US" sz="400" b="1" dirty="0">
                <a:solidFill>
                  <a:srgbClr val="222222"/>
                </a:solidFill>
              </a:endParaRPr>
            </a:p>
            <a:p>
              <a:pPr lvl="0"/>
              <a:r>
                <a:rPr lang="en-US" sz="3200" dirty="0">
                  <a:solidFill>
                    <a:srgbClr val="717171"/>
                  </a:solidFill>
                </a:rPr>
                <a:t>Survey librarians and make refinements as needed</a:t>
              </a:r>
            </a:p>
          </p:txBody>
        </p:sp>
        <p:pic>
          <p:nvPicPr>
            <p:cNvPr id="153" name="Picture 2" descr="http://chittagongit.com/images/icon-process/icon-process-27.jpg"/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00" t="36756" r="69972" b="36772"/>
            <a:stretch/>
          </p:blipFill>
          <p:spPr bwMode="auto">
            <a:xfrm>
              <a:off x="431505" y="19542898"/>
              <a:ext cx="1694623" cy="1554480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" name="Group 15"/>
          <p:cNvGrpSpPr/>
          <p:nvPr/>
        </p:nvGrpSpPr>
        <p:grpSpPr>
          <a:xfrm>
            <a:off x="518471" y="21698012"/>
            <a:ext cx="9717654" cy="1645920"/>
            <a:chOff x="429980" y="21592643"/>
            <a:chExt cx="9717654" cy="1645920"/>
          </a:xfrm>
        </p:grpSpPr>
        <p:sp>
          <p:nvSpPr>
            <p:cNvPr id="148" name="Rectangle 147"/>
            <p:cNvSpPr/>
            <p:nvPr/>
          </p:nvSpPr>
          <p:spPr>
            <a:xfrm>
              <a:off x="2482014" y="21592643"/>
              <a:ext cx="7665620" cy="1508760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lvl="0"/>
              <a:r>
                <a:rPr lang="en-US" sz="3200" b="1" dirty="0">
                  <a:solidFill>
                    <a:srgbClr val="222222"/>
                  </a:solidFill>
                  <a:latin typeface="Bahnschrift SemiBold" panose="020B0502040204020203" pitchFamily="34" charset="0"/>
                </a:rPr>
                <a:t>Retest </a:t>
              </a:r>
            </a:p>
            <a:p>
              <a:pPr lvl="0"/>
              <a:r>
                <a:rPr lang="en-US" sz="3200" dirty="0">
                  <a:solidFill>
                    <a:srgbClr val="717171"/>
                  </a:solidFill>
                </a:rPr>
                <a:t>Re-employ checklist, templates, and data management </a:t>
              </a:r>
              <a:r>
                <a:rPr lang="en-US" sz="3200" dirty="0" smtClean="0">
                  <a:solidFill>
                    <a:srgbClr val="717171"/>
                  </a:solidFill>
                </a:rPr>
                <a:t>practices</a:t>
              </a:r>
              <a:endParaRPr lang="en-US" sz="3200" dirty="0">
                <a:solidFill>
                  <a:srgbClr val="717171"/>
                </a:solidFill>
              </a:endParaRPr>
            </a:p>
          </p:txBody>
        </p:sp>
        <p:pic>
          <p:nvPicPr>
            <p:cNvPr id="154" name="Picture 2" descr="http://chittagongit.com/images/icon-process/icon-process-27.jpg"/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67" t="3772" r="70898" b="70202"/>
            <a:stretch/>
          </p:blipFill>
          <p:spPr bwMode="auto">
            <a:xfrm>
              <a:off x="429980" y="21592643"/>
              <a:ext cx="1697673" cy="1645920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55" name="Picture 2" descr="http://chittagongit.com/images/icon-process/icon-process-27.jpg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9087" t="70605" r="37562" b="5110"/>
          <a:stretch/>
        </p:blipFill>
        <p:spPr bwMode="auto">
          <a:xfrm>
            <a:off x="948870" y="9271957"/>
            <a:ext cx="2454073" cy="239913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8" name="Group 157"/>
          <p:cNvGrpSpPr/>
          <p:nvPr/>
        </p:nvGrpSpPr>
        <p:grpSpPr>
          <a:xfrm>
            <a:off x="11211110" y="6613551"/>
            <a:ext cx="1594447" cy="1720113"/>
            <a:chOff x="11122763" y="6569435"/>
            <a:chExt cx="1594447" cy="1720113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B07976FF-2438-4DF7-9376-ADBD660C5FC7}"/>
                </a:ext>
              </a:extLst>
            </p:cNvPr>
            <p:cNvGrpSpPr/>
            <p:nvPr/>
          </p:nvGrpSpPr>
          <p:grpSpPr>
            <a:xfrm>
              <a:off x="11122763" y="6569435"/>
              <a:ext cx="1594447" cy="1720113"/>
              <a:chOff x="11122763" y="6569435"/>
              <a:chExt cx="1594447" cy="1720113"/>
            </a:xfrm>
          </p:grpSpPr>
          <p:sp>
            <p:nvSpPr>
              <p:cNvPr id="161" name="TextBox 160">
                <a:extLst>
                  <a:ext uri="{FF2B5EF4-FFF2-40B4-BE49-F238E27FC236}">
                    <a16:creationId xmlns:a16="http://schemas.microsoft.com/office/drawing/2014/main" id="{472B9753-27E5-4FA1-A7D8-EED413CD3A42}"/>
                  </a:ext>
                </a:extLst>
              </p:cNvPr>
              <p:cNvSpPr txBox="1"/>
              <p:nvPr/>
            </p:nvSpPr>
            <p:spPr>
              <a:xfrm>
                <a:off x="11122763" y="6569435"/>
                <a:ext cx="1594447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000" b="1" dirty="0">
                    <a:solidFill>
                      <a:srgbClr val="7030A0"/>
                    </a:solidFill>
                    <a:latin typeface="Bahnschrift SemiBold" panose="020B0502040204020203" pitchFamily="34" charset="0"/>
                  </a:rPr>
                  <a:t>LEVEL 1</a:t>
                </a:r>
              </a:p>
            </p:txBody>
          </p:sp>
          <p:pic>
            <p:nvPicPr>
              <p:cNvPr id="162" name="Picture 10" descr="Image result for levels icon">
                <a:extLst>
                  <a:ext uri="{FF2B5EF4-FFF2-40B4-BE49-F238E27FC236}">
                    <a16:creationId xmlns:a16="http://schemas.microsoft.com/office/drawing/2014/main" id="{A8DA40B8-C7C6-4318-A344-DB6C42972F7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11356024" y="7217421"/>
                <a:ext cx="1127925" cy="107212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ED10B90A-9707-44A7-9978-87D93965BFF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395045" y="7301974"/>
              <a:ext cx="210312" cy="210312"/>
            </a:xfrm>
            <a:prstGeom prst="rect">
              <a:avLst/>
            </a:prstGeom>
            <a:solidFill>
              <a:srgbClr val="F2E600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11211110" y="8712462"/>
            <a:ext cx="1594447" cy="1690616"/>
            <a:chOff x="11044520" y="9021270"/>
            <a:chExt cx="1594447" cy="1690616"/>
          </a:xfrm>
        </p:grpSpPr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539BE512-0C48-4A38-9CA6-64C571EA3BDE}"/>
                </a:ext>
              </a:extLst>
            </p:cNvPr>
            <p:cNvGrpSpPr/>
            <p:nvPr/>
          </p:nvGrpSpPr>
          <p:grpSpPr>
            <a:xfrm>
              <a:off x="11044520" y="9021270"/>
              <a:ext cx="1594447" cy="1690616"/>
              <a:chOff x="11122763" y="6598932"/>
              <a:chExt cx="1594447" cy="1690616"/>
            </a:xfrm>
          </p:grpSpPr>
          <p:sp>
            <p:nvSpPr>
              <p:cNvPr id="166" name="TextBox 165">
                <a:extLst>
                  <a:ext uri="{FF2B5EF4-FFF2-40B4-BE49-F238E27FC236}">
                    <a16:creationId xmlns:a16="http://schemas.microsoft.com/office/drawing/2014/main" id="{3C0BEE78-ECEE-49C1-8310-606CBC78A36D}"/>
                  </a:ext>
                </a:extLst>
              </p:cNvPr>
              <p:cNvSpPr txBox="1"/>
              <p:nvPr/>
            </p:nvSpPr>
            <p:spPr>
              <a:xfrm>
                <a:off x="11122763" y="6598932"/>
                <a:ext cx="1594447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000" b="1" dirty="0">
                    <a:solidFill>
                      <a:srgbClr val="7030A0"/>
                    </a:solidFill>
                    <a:latin typeface="Bahnschrift SemiBold" panose="020B0502040204020203" pitchFamily="34" charset="0"/>
                  </a:rPr>
                  <a:t>LEVEL 2</a:t>
                </a:r>
              </a:p>
            </p:txBody>
          </p:sp>
          <p:pic>
            <p:nvPicPr>
              <p:cNvPr id="167" name="Picture 10" descr="Image result for levels icon">
                <a:extLst>
                  <a:ext uri="{FF2B5EF4-FFF2-40B4-BE49-F238E27FC236}">
                    <a16:creationId xmlns:a16="http://schemas.microsoft.com/office/drawing/2014/main" id="{3726406D-EF46-4885-9DE1-0E3CC41CA49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11356024" y="7217421"/>
                <a:ext cx="1127925" cy="107212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AF13EF35-1518-4E7C-AFD3-A8091F7969D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740870" y="10067391"/>
              <a:ext cx="210312" cy="210312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11211110" y="11708517"/>
            <a:ext cx="1594447" cy="1720113"/>
            <a:chOff x="11044520" y="11937277"/>
            <a:chExt cx="1594447" cy="1720113"/>
          </a:xfrm>
        </p:grpSpPr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00058379-7460-4FAE-B372-99CBEB578374}"/>
                </a:ext>
              </a:extLst>
            </p:cNvPr>
            <p:cNvGrpSpPr/>
            <p:nvPr/>
          </p:nvGrpSpPr>
          <p:grpSpPr>
            <a:xfrm>
              <a:off x="11044520" y="11937277"/>
              <a:ext cx="1594447" cy="1720113"/>
              <a:chOff x="11122763" y="6569435"/>
              <a:chExt cx="1594447" cy="1720113"/>
            </a:xfrm>
          </p:grpSpPr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A2521C73-3AD5-41DC-91AC-06C44D0F8486}"/>
                  </a:ext>
                </a:extLst>
              </p:cNvPr>
              <p:cNvSpPr txBox="1"/>
              <p:nvPr/>
            </p:nvSpPr>
            <p:spPr>
              <a:xfrm>
                <a:off x="11122763" y="6569435"/>
                <a:ext cx="1594447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000" b="1" dirty="0">
                    <a:solidFill>
                      <a:srgbClr val="7030A0"/>
                    </a:solidFill>
                    <a:latin typeface="Bahnschrift SemiBold" panose="020B0502040204020203" pitchFamily="34" charset="0"/>
                  </a:rPr>
                  <a:t>LEVEL 3</a:t>
                </a:r>
              </a:p>
            </p:txBody>
          </p:sp>
          <p:pic>
            <p:nvPicPr>
              <p:cNvPr id="172" name="Picture 10" descr="Image result for levels icon">
                <a:extLst>
                  <a:ext uri="{FF2B5EF4-FFF2-40B4-BE49-F238E27FC236}">
                    <a16:creationId xmlns:a16="http://schemas.microsoft.com/office/drawing/2014/main" id="{48A4A196-336F-4066-9DCE-5268ADB452B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11356024" y="7217421"/>
                <a:ext cx="1127925" cy="107212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E05DD052-70A5-49CE-B0CF-245AD71F4EA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154498" y="13361994"/>
              <a:ext cx="210312" cy="210312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2"/>
          <a:srcRect t="10746"/>
          <a:stretch/>
        </p:blipFill>
        <p:spPr>
          <a:xfrm>
            <a:off x="18042432" y="8434024"/>
            <a:ext cx="3131347" cy="2562577"/>
          </a:xfrm>
          <a:prstGeom prst="rect">
            <a:avLst/>
          </a:prstGeom>
          <a:ln w="3175">
            <a:solidFill>
              <a:srgbClr val="40066C"/>
            </a:solidFill>
          </a:ln>
        </p:spPr>
      </p:pic>
      <p:grpSp>
        <p:nvGrpSpPr>
          <p:cNvPr id="9" name="Group 8"/>
          <p:cNvGrpSpPr/>
          <p:nvPr/>
        </p:nvGrpSpPr>
        <p:grpSpPr>
          <a:xfrm>
            <a:off x="35670751" y="10980869"/>
            <a:ext cx="4619039" cy="2517682"/>
            <a:chOff x="35563626" y="10820744"/>
            <a:chExt cx="4619039" cy="2517682"/>
          </a:xfrm>
        </p:grpSpPr>
        <p:grpSp>
          <p:nvGrpSpPr>
            <p:cNvPr id="3" name="Group 2"/>
            <p:cNvGrpSpPr/>
            <p:nvPr/>
          </p:nvGrpSpPr>
          <p:grpSpPr>
            <a:xfrm>
              <a:off x="35563626" y="10820744"/>
              <a:ext cx="4619039" cy="2517682"/>
              <a:chOff x="35563626" y="10416919"/>
              <a:chExt cx="4619039" cy="2517682"/>
            </a:xfrm>
            <a:solidFill>
              <a:srgbClr val="40066C"/>
            </a:solidFill>
          </p:grpSpPr>
          <p:sp>
            <p:nvSpPr>
              <p:cNvPr id="4" name="Pentagon 3"/>
              <p:cNvSpPr/>
              <p:nvPr/>
            </p:nvSpPr>
            <p:spPr>
              <a:xfrm rot="5400000">
                <a:off x="36614305" y="9366240"/>
                <a:ext cx="2517682" cy="4619039"/>
              </a:xfrm>
              <a:prstGeom prst="homePlate">
                <a:avLst/>
              </a:prstGeom>
              <a:solidFill>
                <a:srgbClr val="58009A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35566139" y="10589857"/>
                <a:ext cx="4510496" cy="222383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US" sz="3200" dirty="0">
                    <a:solidFill>
                      <a:schemeClr val="bg1"/>
                    </a:solidFill>
                    <a:latin typeface="Impact" panose="020B0806030902050204" pitchFamily="34" charset="0"/>
                  </a:rPr>
                  <a:t>CUSTOMIZATIONS</a:t>
                </a:r>
              </a:p>
              <a:p>
                <a:endParaRPr lang="en-US" sz="1600" dirty="0">
                  <a:solidFill>
                    <a:srgbClr val="472476"/>
                  </a:solidFill>
                  <a:latin typeface="Impact" panose="020B0806030902050204" pitchFamily="34" charset="0"/>
                </a:endParaRPr>
              </a:p>
            </p:txBody>
          </p:sp>
        </p:grpSp>
        <p:pic>
          <p:nvPicPr>
            <p:cNvPr id="174" name="Picture 2" descr="http://chittagongit.com/images/icon-process/icon-process-27.jpg">
              <a:extLst>
                <a:ext uri="{FF2B5EF4-FFF2-40B4-BE49-F238E27FC236}">
                  <a16:creationId xmlns:a16="http://schemas.microsoft.com/office/drawing/2014/main" id="{279DC3DD-5CE6-4D87-9C1D-1B2AAE85FFA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373" t="37079" r="38276" b="38636"/>
            <a:stretch/>
          </p:blipFill>
          <p:spPr bwMode="auto">
            <a:xfrm>
              <a:off x="37262615" y="11642832"/>
              <a:ext cx="1221061" cy="1193724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00BAFA7-A221-4DF1-AFEF-0CA6EFF8B9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312038"/>
              </p:ext>
            </p:extLst>
          </p:nvPr>
        </p:nvGraphicFramePr>
        <p:xfrm>
          <a:off x="12975903" y="13478063"/>
          <a:ext cx="8046720" cy="2072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3590">
                  <a:extLst>
                    <a:ext uri="{9D8B030D-6E8A-4147-A177-3AD203B41FA5}">
                      <a16:colId xmlns:a16="http://schemas.microsoft.com/office/drawing/2014/main" val="1864082309"/>
                    </a:ext>
                  </a:extLst>
                </a:gridCol>
                <a:gridCol w="4833130">
                  <a:extLst>
                    <a:ext uri="{9D8B030D-6E8A-4147-A177-3AD203B41FA5}">
                      <a16:colId xmlns:a16="http://schemas.microsoft.com/office/drawing/2014/main" val="36847057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/>
                      <a:r>
                        <a:rPr lang="en-US" sz="2800" b="0" dirty="0">
                          <a:solidFill>
                            <a:srgbClr val="717171"/>
                          </a:solidFill>
                        </a:rPr>
                        <a:t>Files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2800" b="0" dirty="0">
                          <a:solidFill>
                            <a:srgbClr val="717171"/>
                          </a:solidFill>
                        </a:rPr>
                        <a:t>Folders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599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>
                          <a:solidFill>
                            <a:srgbClr val="717171"/>
                          </a:solidFill>
                        </a:rPr>
                        <a:t>Log</a:t>
                      </a:r>
                    </a:p>
                  </a:txBody>
                  <a:tcPr marL="3657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>
                          <a:solidFill>
                            <a:srgbClr val="717171"/>
                          </a:solidFill>
                        </a:rPr>
                        <a:t>Communications</a:t>
                      </a:r>
                    </a:p>
                  </a:txBody>
                  <a:tcPr marL="3657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92364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marR="0" lvl="0" indent="-457200" algn="l" defTabSz="4114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dirty="0">
                          <a:solidFill>
                            <a:srgbClr val="717171"/>
                          </a:solidFill>
                        </a:rPr>
                        <a:t>Worksheet</a:t>
                      </a:r>
                    </a:p>
                  </a:txBody>
                  <a:tcPr marL="3657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>
                          <a:solidFill>
                            <a:srgbClr val="717171"/>
                          </a:solidFill>
                        </a:rPr>
                        <a:t>Search</a:t>
                      </a:r>
                    </a:p>
                  </a:txBody>
                  <a:tcPr marL="3657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067931"/>
                  </a:ext>
                </a:extLst>
              </a:tr>
              <a:tr h="145941">
                <a:tc>
                  <a:txBody>
                    <a:bodyPr/>
                    <a:lstStyle/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>
                          <a:solidFill>
                            <a:srgbClr val="717171"/>
                          </a:solidFill>
                        </a:rPr>
                        <a:t>Protocol</a:t>
                      </a:r>
                    </a:p>
                  </a:txBody>
                  <a:tcPr marL="3657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>
                          <a:solidFill>
                            <a:srgbClr val="717171"/>
                          </a:solidFill>
                        </a:rPr>
                        <a:t>Retrieval </a:t>
                      </a:r>
                    </a:p>
                  </a:txBody>
                  <a:tcPr marL="3657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605956"/>
                  </a:ext>
                </a:extLst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11282000" y="21232858"/>
            <a:ext cx="3760870" cy="7166070"/>
            <a:chOff x="11288258" y="21521843"/>
            <a:chExt cx="3760870" cy="7166070"/>
          </a:xfrm>
        </p:grpSpPr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88959D1D-CD56-4B42-8E82-ADA7604FB68C}"/>
                </a:ext>
              </a:extLst>
            </p:cNvPr>
            <p:cNvSpPr/>
            <p:nvPr/>
          </p:nvSpPr>
          <p:spPr>
            <a:xfrm>
              <a:off x="11288258" y="21521843"/>
              <a:ext cx="3760870" cy="7166070"/>
            </a:xfrm>
            <a:prstGeom prst="rect">
              <a:avLst/>
            </a:prstGeom>
            <a:solidFill>
              <a:srgbClr val="58009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80" tIns="91440" rtlCol="0" anchor="t"/>
            <a:lstStyle/>
            <a:p>
              <a:pPr lvl="0"/>
              <a:r>
                <a:rPr lang="en-US" sz="4000" spc="300" dirty="0">
                  <a:solidFill>
                    <a:schemeClr val="bg1"/>
                  </a:solidFill>
                  <a:latin typeface="Impact" panose="020B0806030902050204" pitchFamily="34" charset="0"/>
                </a:rPr>
                <a:t>Document</a:t>
              </a:r>
            </a:p>
            <a:p>
              <a:pPr lvl="0"/>
              <a:r>
                <a:rPr lang="en-US" sz="4000" spc="300" dirty="0">
                  <a:solidFill>
                    <a:schemeClr val="bg1"/>
                  </a:solidFill>
                  <a:latin typeface="Impact" panose="020B0806030902050204" pitchFamily="34" charset="0"/>
                </a:rPr>
                <a:t>Library</a:t>
              </a: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5DAA21F8-8D45-4EE5-99F5-F329B0FDA6E9}"/>
                </a:ext>
              </a:extLst>
            </p:cNvPr>
            <p:cNvSpPr/>
            <p:nvPr/>
          </p:nvSpPr>
          <p:spPr>
            <a:xfrm>
              <a:off x="11395391" y="22995995"/>
              <a:ext cx="3551585" cy="5464302"/>
            </a:xfrm>
            <a:prstGeom prst="rect">
              <a:avLst/>
            </a:pr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2800" dirty="0">
                  <a:solidFill>
                    <a:srgbClr val="472476"/>
                  </a:solidFill>
                  <a:latin typeface="Impact" panose="020B0806030902050204" pitchFamily="34" charset="0"/>
                </a:rPr>
                <a:t> </a:t>
              </a:r>
            </a:p>
            <a:p>
              <a:r>
                <a:rPr lang="en-US" sz="3200" dirty="0">
                  <a:solidFill>
                    <a:srgbClr val="58009A"/>
                  </a:solidFill>
                  <a:latin typeface="Bahnschrift SemiBold" panose="020B0502040204020203" pitchFamily="34" charset="0"/>
                </a:rPr>
                <a:t>For commonly shared articles</a:t>
              </a:r>
            </a:p>
            <a:p>
              <a:endParaRPr lang="en-US" sz="3200" dirty="0">
                <a:solidFill>
                  <a:srgbClr val="7030A0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en-US" sz="3200" dirty="0">
                  <a:solidFill>
                    <a:srgbClr val="9B1BB5"/>
                  </a:solidFill>
                  <a:latin typeface="Bahnschrift SemiBold" panose="020B050204020402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Place these articles in the Document Library  folder for easy retrieval</a:t>
              </a:r>
            </a:p>
            <a:p>
              <a:endParaRPr lang="en-US" sz="3200" dirty="0">
                <a:solidFill>
                  <a:srgbClr val="7030A0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en-US" sz="3200" dirty="0">
                <a:solidFill>
                  <a:srgbClr val="472476"/>
                </a:solidFill>
                <a:latin typeface="Bahnschrift SemiBold" panose="020B0502040204020203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5355374" y="21016131"/>
            <a:ext cx="5818405" cy="774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29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1171</TotalTime>
  <Words>509</Words>
  <Application>Microsoft Office PowerPoint</Application>
  <PresentationFormat>Custom</PresentationFormat>
  <Paragraphs>204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Bahnschrift SemiBold</vt:lpstr>
      <vt:lpstr>Calibri</vt:lpstr>
      <vt:lpstr>Calibri Light</vt:lpstr>
      <vt:lpstr>Impact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Q. Eileen Wafford</dc:creator>
  <cp:lastModifiedBy>Q. Eileen Wafford</cp:lastModifiedBy>
  <cp:revision>165</cp:revision>
  <dcterms:created xsi:type="dcterms:W3CDTF">2019-03-29T17:21:33Z</dcterms:created>
  <dcterms:modified xsi:type="dcterms:W3CDTF">2019-04-22T17:04:51Z</dcterms:modified>
</cp:coreProperties>
</file>