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62" d="100"/>
          <a:sy n="162" d="100"/>
        </p:scale>
        <p:origin x="1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255872998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lm.nih.gov/medlineplus/understandingmedicalresearch.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kidshealth.org/parent/kh_misc/nemours_foundation.html" TargetMode="External"/><Relationship Id="rId3" Type="http://schemas.openxmlformats.org/officeDocument/2006/relationships/hyperlink" Target="http://kidshealth.org/parent/" TargetMode="External"/><Relationship Id="rId7" Type="http://schemas.openxmlformats.org/officeDocument/2006/relationships/hyperlink" Target="http://kidshealth.org/parent/misc/reviewers.html"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kidshealth.org/classroom/" TargetMode="External"/><Relationship Id="rId5" Type="http://schemas.openxmlformats.org/officeDocument/2006/relationships/hyperlink" Target="http://kidshealth.org/teen/" TargetMode="External"/><Relationship Id="rId4" Type="http://schemas.openxmlformats.org/officeDocument/2006/relationships/hyperlink" Target="http://kidshealth.org/kid/"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healthfinder.gov/aboutus/QualityGuidelines.aspx"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dc.gov/aging/healthybrain/index.htm"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cdc.gov/aging/services/index.ht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www.nia.nih.gov/about/living-long-well-21st-century-strategic-directions-research-aging" TargetMode="External"/><Relationship Id="rId3" Type="http://schemas.openxmlformats.org/officeDocument/2006/relationships/hyperlink" Target="http://www.nia.nih.gov/about/mission" TargetMode="External"/><Relationship Id="rId7" Type="http://schemas.openxmlformats.org/officeDocument/2006/relationships/hyperlink" Target="http://www.nia.nih.gov/research/funding"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www.nia.nih.gov/research" TargetMode="External"/><Relationship Id="rId5" Type="http://schemas.openxmlformats.org/officeDocument/2006/relationships/hyperlink" Target="http://www.nia.nih.gov/health" TargetMode="External"/><Relationship Id="rId4" Type="http://schemas.openxmlformats.org/officeDocument/2006/relationships/hyperlink" Target="http://www.nia.nih.gov/about/nia-initiatives" TargetMode="External"/><Relationship Id="rId9" Type="http://schemas.openxmlformats.org/officeDocument/2006/relationships/hyperlink" Target="http://www.nia.nih.gov/about/staff/office-director/richard-j-hodes-md"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nia.nih.gov/health"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pinalcountyaz.gov/Departments/Library/Pages/VirtualLibraryCardApplication.aspx"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Karen: Provide welcome and our names. </a:t>
            </a:r>
            <a:r>
              <a:rPr lang="en">
                <a:solidFill>
                  <a:schemeClr val="dk1"/>
                </a:solidFill>
              </a:rPr>
              <a:t>Glad you could join us today. Welcome to presentation….</a:t>
            </a:r>
          </a:p>
        </p:txBody>
      </p:sp>
    </p:spTree>
    <p:extLst>
      <p:ext uri="{BB962C8B-B14F-4D97-AF65-F5344CB8AC3E}">
        <p14:creationId xmlns:p14="http://schemas.microsoft.com/office/powerpoint/2010/main" val="679558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Karen to start. How we met, brief info, info about what we did there. Fun fact(s). </a:t>
            </a:r>
          </a:p>
          <a:p>
            <a:pPr rtl="0">
              <a:spcBef>
                <a:spcPts val="0"/>
              </a:spcBef>
              <a:buNone/>
            </a:pPr>
            <a:r>
              <a:rPr lang="en"/>
              <a:t>Founded in 1836. The world’s largest biomedical library.</a:t>
            </a:r>
          </a:p>
          <a:p>
            <a:pPr rtl="0">
              <a:spcBef>
                <a:spcPts val="0"/>
              </a:spcBef>
              <a:buNone/>
            </a:pPr>
            <a:endParaRPr/>
          </a:p>
          <a:p>
            <a:pPr lvl="0" rtl="0">
              <a:spcBef>
                <a:spcPts val="0"/>
              </a:spcBef>
              <a:buClr>
                <a:schemeClr val="dk1"/>
              </a:buClr>
              <a:buSzPct val="100000"/>
              <a:buFont typeface="Arial"/>
              <a:buNone/>
            </a:pPr>
            <a:r>
              <a:rPr lang="en">
                <a:solidFill>
                  <a:schemeClr val="dk1"/>
                </a:solidFill>
              </a:rPr>
              <a:t>The National Library of Medicine </a:t>
            </a:r>
            <a:r>
              <a:rPr lang="en" b="1">
                <a:solidFill>
                  <a:schemeClr val="dk1"/>
                </a:solidFill>
              </a:rPr>
              <a:t>Associate Fellowship is</a:t>
            </a:r>
            <a:r>
              <a:rPr lang="en">
                <a:solidFill>
                  <a:schemeClr val="dk1"/>
                </a:solidFill>
              </a:rPr>
              <a:t>:</a:t>
            </a:r>
          </a:p>
          <a:p>
            <a:pPr marL="457200" lvl="0" indent="-298450" rtl="0">
              <a:lnSpc>
                <a:spcPct val="115000"/>
              </a:lnSpc>
              <a:spcBef>
                <a:spcPts val="0"/>
              </a:spcBef>
              <a:buClr>
                <a:schemeClr val="dk1"/>
              </a:buClr>
              <a:buSzPct val="100000"/>
              <a:buFont typeface="Arial"/>
              <a:buChar char="●"/>
            </a:pPr>
            <a:r>
              <a:rPr lang="en">
                <a:solidFill>
                  <a:schemeClr val="dk1"/>
                </a:solidFill>
              </a:rPr>
              <a:t>A one-year residency program (with an optional second year) for recent library science graduates interested in a career in health sciences librarianship</a:t>
            </a:r>
          </a:p>
          <a:p>
            <a:pPr marL="457200" lvl="0" indent="-298450" rtl="0">
              <a:lnSpc>
                <a:spcPct val="115000"/>
              </a:lnSpc>
              <a:spcBef>
                <a:spcPts val="0"/>
              </a:spcBef>
              <a:buClr>
                <a:schemeClr val="dk1"/>
              </a:buClr>
              <a:buSzPct val="100000"/>
              <a:buFont typeface="Arial"/>
              <a:buChar char="●"/>
            </a:pPr>
            <a:r>
              <a:rPr lang="en">
                <a:solidFill>
                  <a:schemeClr val="dk1"/>
                </a:solidFill>
              </a:rPr>
              <a:t>A program combining curriculum and project work</a:t>
            </a:r>
          </a:p>
          <a:p>
            <a:pPr rtl="0">
              <a:lnSpc>
                <a:spcPct val="115000"/>
              </a:lnSpc>
              <a:spcBef>
                <a:spcPts val="0"/>
              </a:spcBef>
              <a:buNone/>
            </a:pPr>
            <a:endParaRPr>
              <a:solidFill>
                <a:schemeClr val="dk1"/>
              </a:solidFill>
            </a:endParaRPr>
          </a:p>
          <a:p>
            <a:pPr lvl="0" rtl="0">
              <a:lnSpc>
                <a:spcPct val="115000"/>
              </a:lnSpc>
              <a:spcBef>
                <a:spcPts val="0"/>
              </a:spcBef>
              <a:buClr>
                <a:schemeClr val="dk1"/>
              </a:buClr>
              <a:buSzPct val="100000"/>
              <a:buFont typeface="Arial"/>
              <a:buNone/>
            </a:pPr>
            <a:r>
              <a:rPr lang="en">
                <a:solidFill>
                  <a:schemeClr val="dk1"/>
                </a:solidFill>
              </a:rPr>
              <a:t>The </a:t>
            </a:r>
            <a:r>
              <a:rPr lang="en" b="1">
                <a:solidFill>
                  <a:schemeClr val="dk1"/>
                </a:solidFill>
              </a:rPr>
              <a:t>Associate Fellowship provides knowledge and skills</a:t>
            </a:r>
            <a:r>
              <a:rPr lang="en">
                <a:solidFill>
                  <a:schemeClr val="dk1"/>
                </a:solidFill>
              </a:rPr>
              <a:t> in project work ranging from:</a:t>
            </a:r>
          </a:p>
          <a:p>
            <a:pPr marL="457200" lvl="0" indent="-298450" rtl="0">
              <a:lnSpc>
                <a:spcPct val="115000"/>
              </a:lnSpc>
              <a:spcBef>
                <a:spcPts val="0"/>
              </a:spcBef>
              <a:buClr>
                <a:schemeClr val="dk1"/>
              </a:buClr>
              <a:buSzPct val="100000"/>
              <a:buFont typeface="Arial"/>
              <a:buChar char="●"/>
            </a:pPr>
            <a:r>
              <a:rPr lang="en">
                <a:solidFill>
                  <a:schemeClr val="dk1"/>
                </a:solidFill>
              </a:rPr>
              <a:t>Data analysis of programs and services such as extramural grants, indexed journal articles, controlled vocabularies, datasets, and customer inquiries</a:t>
            </a:r>
          </a:p>
          <a:p>
            <a:pPr marL="457200" lvl="0" indent="-298450" rtl="0">
              <a:lnSpc>
                <a:spcPct val="115000"/>
              </a:lnSpc>
              <a:spcBef>
                <a:spcPts val="0"/>
              </a:spcBef>
              <a:buClr>
                <a:schemeClr val="dk1"/>
              </a:buClr>
              <a:buSzPct val="100000"/>
              <a:buFont typeface="Arial"/>
              <a:buChar char="●"/>
            </a:pPr>
            <a:r>
              <a:rPr lang="en">
                <a:solidFill>
                  <a:schemeClr val="dk1"/>
                </a:solidFill>
              </a:rPr>
              <a:t>Creation of online tutorials and educational awareness videos</a:t>
            </a:r>
          </a:p>
          <a:p>
            <a:pPr marL="457200" lvl="0" indent="-298450" rtl="0">
              <a:lnSpc>
                <a:spcPct val="115000"/>
              </a:lnSpc>
              <a:spcBef>
                <a:spcPts val="0"/>
              </a:spcBef>
              <a:buClr>
                <a:schemeClr val="dk1"/>
              </a:buClr>
              <a:buSzPct val="100000"/>
              <a:buFont typeface="Arial"/>
              <a:buChar char="●"/>
            </a:pPr>
            <a:r>
              <a:rPr lang="en">
                <a:solidFill>
                  <a:schemeClr val="dk1"/>
                </a:solidFill>
              </a:rPr>
              <a:t>Social media outreach</a:t>
            </a:r>
          </a:p>
          <a:p>
            <a:pPr marL="457200" lvl="0" indent="-298450" rtl="0">
              <a:lnSpc>
                <a:spcPct val="115000"/>
              </a:lnSpc>
              <a:spcBef>
                <a:spcPts val="0"/>
              </a:spcBef>
              <a:buClr>
                <a:schemeClr val="dk1"/>
              </a:buClr>
              <a:buSzPct val="100000"/>
              <a:buFont typeface="Arial"/>
              <a:buChar char="●"/>
            </a:pPr>
            <a:r>
              <a:rPr lang="en">
                <a:solidFill>
                  <a:schemeClr val="dk1"/>
                </a:solidFill>
              </a:rPr>
              <a:t>And more, including legislative tracking, web site enhancement, disaster information outreach studies, and review of next generation discovery interfaces</a:t>
            </a:r>
          </a:p>
          <a:p>
            <a:pPr marL="457200" lvl="0" indent="-298450" rtl="0">
              <a:lnSpc>
                <a:spcPct val="115000"/>
              </a:lnSpc>
              <a:spcBef>
                <a:spcPts val="0"/>
              </a:spcBef>
              <a:buClr>
                <a:schemeClr val="dk1"/>
              </a:buClr>
              <a:buFont typeface="Arial"/>
              <a:buChar char="●"/>
            </a:pPr>
            <a:endParaRPr>
              <a:solidFill>
                <a:schemeClr val="dk1"/>
              </a:solidFill>
            </a:endParaRPr>
          </a:p>
          <a:p>
            <a:pPr lvl="0" rtl="0">
              <a:lnSpc>
                <a:spcPct val="115000"/>
              </a:lnSpc>
              <a:spcBef>
                <a:spcPts val="0"/>
              </a:spcBef>
              <a:buClr>
                <a:schemeClr val="dk1"/>
              </a:buClr>
              <a:buSzPct val="100000"/>
              <a:buFont typeface="Arial"/>
              <a:buNone/>
            </a:pPr>
            <a:r>
              <a:rPr lang="en">
                <a:solidFill>
                  <a:schemeClr val="dk1"/>
                </a:solidFill>
              </a:rPr>
              <a:t>The </a:t>
            </a:r>
            <a:r>
              <a:rPr lang="en" b="1">
                <a:solidFill>
                  <a:schemeClr val="dk1"/>
                </a:solidFill>
              </a:rPr>
              <a:t>Associate Fellowship offers</a:t>
            </a:r>
            <a:r>
              <a:rPr lang="en">
                <a:solidFill>
                  <a:schemeClr val="dk1"/>
                </a:solidFill>
              </a:rPr>
              <a:t> opportunities for professional development through:</a:t>
            </a:r>
          </a:p>
          <a:p>
            <a:pPr marL="457200" lvl="0" indent="-298450" rtl="0">
              <a:lnSpc>
                <a:spcPct val="115000"/>
              </a:lnSpc>
              <a:spcBef>
                <a:spcPts val="0"/>
              </a:spcBef>
              <a:buClr>
                <a:schemeClr val="dk1"/>
              </a:buClr>
              <a:buSzPct val="100000"/>
              <a:buFont typeface="Arial"/>
              <a:buChar char="●"/>
            </a:pPr>
            <a:r>
              <a:rPr lang="en">
                <a:solidFill>
                  <a:schemeClr val="dk1"/>
                </a:solidFill>
              </a:rPr>
              <a:t>Participation in lectures, exercises, conferences, short and extended visits to other health sciences libraries</a:t>
            </a:r>
          </a:p>
          <a:p>
            <a:pPr marL="457200" lvl="0" indent="-298450" rtl="0">
              <a:lnSpc>
                <a:spcPct val="115000"/>
              </a:lnSpc>
              <a:spcBef>
                <a:spcPts val="0"/>
              </a:spcBef>
              <a:buClr>
                <a:schemeClr val="dk1"/>
              </a:buClr>
              <a:buSzPct val="100000"/>
              <a:buFont typeface="Arial"/>
              <a:buChar char="●"/>
            </a:pPr>
            <a:r>
              <a:rPr lang="en">
                <a:solidFill>
                  <a:schemeClr val="dk1"/>
                </a:solidFill>
              </a:rPr>
              <a:t>Workshops on work style, resume review, negotiation, and presentation skills</a:t>
            </a:r>
          </a:p>
          <a:p>
            <a:pPr marL="457200" lvl="0" indent="-298450" rtl="0">
              <a:lnSpc>
                <a:spcPct val="115000"/>
              </a:lnSpc>
              <a:spcBef>
                <a:spcPts val="0"/>
              </a:spcBef>
              <a:buClr>
                <a:schemeClr val="dk1"/>
              </a:buClr>
              <a:buSzPct val="100000"/>
              <a:buFont typeface="Arial"/>
              <a:buChar char="●"/>
            </a:pPr>
            <a:r>
              <a:rPr lang="en">
                <a:solidFill>
                  <a:schemeClr val="dk1"/>
                </a:solidFill>
              </a:rPr>
              <a:t>Mentorship from a program coordinator and NLM staff who serve as preceptors</a:t>
            </a:r>
          </a:p>
          <a:p>
            <a:pPr lvl="0" rtl="0">
              <a:lnSpc>
                <a:spcPct val="115000"/>
              </a:lnSpc>
              <a:spcBef>
                <a:spcPts val="0"/>
              </a:spcBef>
              <a:buNone/>
            </a:pPr>
            <a:endParaRPr>
              <a:solidFill>
                <a:schemeClr val="dk1"/>
              </a:solidFill>
            </a:endParaRPr>
          </a:p>
          <a:p>
            <a:pPr>
              <a:spcBef>
                <a:spcPts val="0"/>
              </a:spcBef>
              <a:buNone/>
            </a:pPr>
            <a:endParaRPr/>
          </a:p>
        </p:txBody>
      </p:sp>
    </p:spTree>
    <p:extLst>
      <p:ext uri="{BB962C8B-B14F-4D97-AF65-F5344CB8AC3E}">
        <p14:creationId xmlns:p14="http://schemas.microsoft.com/office/powerpoint/2010/main" val="162603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5" name="Shape 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Diana. Give a few min; we passed out questionnaire at beginning but if you haven’t had a chance to fill one out, please take time to do it now. </a:t>
            </a:r>
          </a:p>
        </p:txBody>
      </p:sp>
    </p:spTree>
    <p:extLst>
      <p:ext uri="{BB962C8B-B14F-4D97-AF65-F5344CB8AC3E}">
        <p14:creationId xmlns:p14="http://schemas.microsoft.com/office/powerpoint/2010/main" val="1502477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4" name="Shape 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Karen. We know that people use the internet for finding health information. </a:t>
            </a:r>
            <a:r>
              <a:rPr lang="en">
                <a:solidFill>
                  <a:schemeClr val="dk1"/>
                </a:solidFill>
              </a:rPr>
              <a:t>Millions of consumers get health information from magazines, TV or the Internet.</a:t>
            </a:r>
          </a:p>
          <a:p>
            <a:pPr rtl="0">
              <a:spcBef>
                <a:spcPts val="0"/>
              </a:spcBef>
              <a:buNone/>
            </a:pPr>
            <a:endParaRPr/>
          </a:p>
          <a:p>
            <a:pPr>
              <a:spcBef>
                <a:spcPts val="0"/>
              </a:spcBef>
              <a:buNone/>
            </a:pPr>
            <a:r>
              <a:rPr lang="en"/>
              <a:t>Pew Research Study. http://www.pewinternet.org/2013/01/15/health-online-2013/</a:t>
            </a:r>
          </a:p>
        </p:txBody>
      </p:sp>
    </p:spTree>
    <p:extLst>
      <p:ext uri="{BB962C8B-B14F-4D97-AF65-F5344CB8AC3E}">
        <p14:creationId xmlns:p14="http://schemas.microsoft.com/office/powerpoint/2010/main" val="2039270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solidFill>
                  <a:schemeClr val="dk1"/>
                </a:solidFill>
              </a:rPr>
              <a:t>Karen. Some of the information is reliable and up to date; some is not. How can you tell the good from the bad?</a:t>
            </a:r>
          </a:p>
          <a:p>
            <a:pPr lvl="0" rtl="0">
              <a:spcBef>
                <a:spcPts val="0"/>
              </a:spcBef>
              <a:buClr>
                <a:schemeClr val="dk1"/>
              </a:buClr>
              <a:buSzPct val="100000"/>
              <a:buFont typeface="Arial"/>
              <a:buNone/>
            </a:pPr>
            <a:r>
              <a:rPr lang="en">
                <a:solidFill>
                  <a:schemeClr val="dk1"/>
                </a:solidFill>
              </a:rPr>
              <a:t>First, consider the source. If you use the Web, look for an "about us" page. Check to see who runs the site: Is it a branch of the government, a university, a health organization, a hospital or a business? Focus on quality. Does the site have an editorial board? Is the information reviewed before it is posted? Be skeptical. Things that sound too good to be true often are. You want current, unbiased information based on</a:t>
            </a:r>
            <a:r>
              <a:rPr lang="en">
                <a:solidFill>
                  <a:schemeClr val="dk1"/>
                </a:solidFill>
                <a:hlinkClick r:id="rId3"/>
              </a:rPr>
              <a:t> </a:t>
            </a:r>
            <a:r>
              <a:rPr lang="en" u="sng">
                <a:solidFill>
                  <a:schemeClr val="hlink"/>
                </a:solidFill>
                <a:hlinkClick r:id="rId3"/>
              </a:rPr>
              <a:t>research</a:t>
            </a:r>
            <a:r>
              <a:rPr lang="en">
                <a:solidFill>
                  <a:schemeClr val="dk1"/>
                </a:solidFill>
              </a:rPr>
              <a:t>.</a:t>
            </a:r>
          </a:p>
          <a:p>
            <a:pPr lvl="0" rtl="0">
              <a:spcBef>
                <a:spcPts val="0"/>
              </a:spcBef>
              <a:buNone/>
            </a:pPr>
            <a:r>
              <a:rPr lang="en">
                <a:solidFill>
                  <a:schemeClr val="dk1"/>
                </a:solidFill>
              </a:rPr>
              <a:t>NIH: National Library of Medicine</a:t>
            </a:r>
          </a:p>
          <a:p>
            <a:pPr lvl="0" rtl="0">
              <a:spcBef>
                <a:spcPts val="0"/>
              </a:spcBef>
              <a:buNone/>
            </a:pPr>
            <a:endParaRPr>
              <a:solidFill>
                <a:schemeClr val="dk1"/>
              </a:solidFill>
            </a:endParaRPr>
          </a:p>
          <a:p>
            <a:pPr lvl="0" rtl="0">
              <a:spcBef>
                <a:spcPts val="0"/>
              </a:spcBef>
              <a:buNone/>
            </a:pPr>
            <a:r>
              <a:rPr lang="en">
                <a:solidFill>
                  <a:schemeClr val="dk1"/>
                </a:solidFill>
              </a:rPr>
              <a:t>If it is overwhelming then be sure to </a:t>
            </a:r>
            <a:r>
              <a:rPr lang="en" b="1">
                <a:solidFill>
                  <a:schemeClr val="dk1"/>
                </a:solidFill>
              </a:rPr>
              <a:t>Consult with your health professional</a:t>
            </a:r>
            <a:r>
              <a:rPr lang="en">
                <a:solidFill>
                  <a:schemeClr val="dk1"/>
                </a:solidFill>
              </a:rPr>
              <a:t>--Patient/provider partnerships lead to the best medical decisions. </a:t>
            </a:r>
          </a:p>
          <a:p>
            <a:pPr lvl="0" rtl="0">
              <a:spcBef>
                <a:spcPts val="0"/>
              </a:spcBef>
              <a:buNone/>
            </a:pPr>
            <a:endParaRPr>
              <a:solidFill>
                <a:schemeClr val="dk1"/>
              </a:solidFill>
            </a:endParaRPr>
          </a:p>
          <a:p>
            <a:pPr lvl="0" rtl="0">
              <a:spcBef>
                <a:spcPts val="0"/>
              </a:spcBef>
              <a:buNone/>
            </a:pPr>
            <a:r>
              <a:rPr lang="en">
                <a:solidFill>
                  <a:schemeClr val="dk1"/>
                </a:solidFill>
              </a:rPr>
              <a:t>We are going to walk you through a few good places to start when looking for health information online. </a:t>
            </a:r>
          </a:p>
          <a:p>
            <a:pPr lvl="0" rtl="0">
              <a:spcBef>
                <a:spcPts val="0"/>
              </a:spcBef>
              <a:buClr>
                <a:schemeClr val="dk1"/>
              </a:buClr>
              <a:buFont typeface="Arial"/>
              <a:buNone/>
            </a:pPr>
            <a:endParaRPr>
              <a:solidFill>
                <a:schemeClr val="dk1"/>
              </a:solidFill>
            </a:endParaRPr>
          </a:p>
          <a:p>
            <a:pPr>
              <a:spcBef>
                <a:spcPts val="0"/>
              </a:spcBef>
              <a:buNone/>
            </a:pPr>
            <a:endParaRPr/>
          </a:p>
        </p:txBody>
      </p:sp>
    </p:spTree>
    <p:extLst>
      <p:ext uri="{BB962C8B-B14F-4D97-AF65-F5344CB8AC3E}">
        <p14:creationId xmlns:p14="http://schemas.microsoft.com/office/powerpoint/2010/main" val="3288488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Diana</a:t>
            </a:r>
          </a:p>
        </p:txBody>
      </p:sp>
    </p:spTree>
    <p:extLst>
      <p:ext uri="{BB962C8B-B14F-4D97-AF65-F5344CB8AC3E}">
        <p14:creationId xmlns:p14="http://schemas.microsoft.com/office/powerpoint/2010/main" val="925247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7" name="Shape 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solidFill>
                  <a:schemeClr val="dk1"/>
                </a:solidFill>
              </a:rPr>
              <a:t>If you're looking for information you can trust about kids and teens that's free of "doctor speak," you've come to the right place. KidsHealth is the most-visited site on the Web for information about health, behavior, and development from before birth through the teen years.</a:t>
            </a:r>
          </a:p>
          <a:p>
            <a:pPr lvl="0" rtl="0">
              <a:spcBef>
                <a:spcPts val="0"/>
              </a:spcBef>
              <a:buClr>
                <a:schemeClr val="dk1"/>
              </a:buClr>
              <a:buFont typeface="Arial"/>
              <a:buNone/>
            </a:pPr>
            <a:endParaRPr>
              <a:solidFill>
                <a:schemeClr val="dk1"/>
              </a:solidFill>
            </a:endParaRPr>
          </a:p>
          <a:p>
            <a:pPr lvl="0" rtl="0">
              <a:spcBef>
                <a:spcPts val="0"/>
              </a:spcBef>
              <a:buClr>
                <a:schemeClr val="dk1"/>
              </a:buClr>
              <a:buSzPct val="100000"/>
              <a:buFont typeface="Arial"/>
              <a:buNone/>
            </a:pPr>
            <a:r>
              <a:rPr lang="en">
                <a:solidFill>
                  <a:schemeClr val="dk1"/>
                </a:solidFill>
              </a:rPr>
              <a:t>On a typical weekday, KidsHealth gets as many as a million visits. One of the things that make KidsHealth special is that it's really four sites in one: with sections for</a:t>
            </a:r>
            <a:r>
              <a:rPr lang="en">
                <a:solidFill>
                  <a:schemeClr val="dk1"/>
                </a:solidFill>
                <a:hlinkClick r:id="rId3"/>
              </a:rPr>
              <a:t> </a:t>
            </a:r>
            <a:r>
              <a:rPr lang="en" u="sng">
                <a:solidFill>
                  <a:schemeClr val="hlink"/>
                </a:solidFill>
                <a:hlinkClick r:id="rId3"/>
              </a:rPr>
              <a:t>parents</a:t>
            </a:r>
            <a:r>
              <a:rPr lang="en">
                <a:solidFill>
                  <a:schemeClr val="dk1"/>
                </a:solidFill>
              </a:rPr>
              <a:t>, for</a:t>
            </a:r>
            <a:r>
              <a:rPr lang="en">
                <a:solidFill>
                  <a:schemeClr val="dk1"/>
                </a:solidFill>
                <a:hlinkClick r:id="rId4"/>
              </a:rPr>
              <a:t> </a:t>
            </a:r>
            <a:r>
              <a:rPr lang="en" u="sng">
                <a:solidFill>
                  <a:schemeClr val="hlink"/>
                </a:solidFill>
                <a:hlinkClick r:id="rId4"/>
              </a:rPr>
              <a:t>kids</a:t>
            </a:r>
            <a:r>
              <a:rPr lang="en">
                <a:solidFill>
                  <a:schemeClr val="dk1"/>
                </a:solidFill>
              </a:rPr>
              <a:t>, for</a:t>
            </a:r>
            <a:r>
              <a:rPr lang="en">
                <a:solidFill>
                  <a:schemeClr val="dk1"/>
                </a:solidFill>
                <a:hlinkClick r:id="rId5"/>
              </a:rPr>
              <a:t> </a:t>
            </a:r>
            <a:r>
              <a:rPr lang="en" u="sng">
                <a:solidFill>
                  <a:schemeClr val="hlink"/>
                </a:solidFill>
                <a:hlinkClick r:id="rId5"/>
              </a:rPr>
              <a:t>teens</a:t>
            </a:r>
            <a:r>
              <a:rPr lang="en">
                <a:solidFill>
                  <a:schemeClr val="dk1"/>
                </a:solidFill>
              </a:rPr>
              <a:t>, and for</a:t>
            </a:r>
            <a:r>
              <a:rPr lang="en">
                <a:solidFill>
                  <a:schemeClr val="dk1"/>
                </a:solidFill>
                <a:hlinkClick r:id="rId6"/>
              </a:rPr>
              <a:t> </a:t>
            </a:r>
            <a:r>
              <a:rPr lang="en" u="sng">
                <a:solidFill>
                  <a:schemeClr val="hlink"/>
                </a:solidFill>
                <a:hlinkClick r:id="rId6"/>
              </a:rPr>
              <a:t>educators</a:t>
            </a:r>
            <a:r>
              <a:rPr lang="en">
                <a:solidFill>
                  <a:schemeClr val="dk1"/>
                </a:solidFill>
              </a:rPr>
              <a:t>.</a:t>
            </a:r>
          </a:p>
          <a:p>
            <a:pPr lvl="0" rtl="0">
              <a:spcBef>
                <a:spcPts val="0"/>
              </a:spcBef>
              <a:buNone/>
            </a:pPr>
            <a:r>
              <a:rPr lang="en">
                <a:solidFill>
                  <a:schemeClr val="dk1"/>
                </a:solidFill>
              </a:rPr>
              <a:t>KidsHealth is more than just the facts about health. As part of The Nemours Foundation's Center for Children's Health Media, KidsHealth also provides families with perspective, advice, and comfort about a wide range of physical, emotional, and behavioral issues that affect children and teens.</a:t>
            </a:r>
          </a:p>
          <a:p>
            <a:pPr lvl="0" rtl="0">
              <a:spcBef>
                <a:spcPts val="0"/>
              </a:spcBef>
              <a:buNone/>
            </a:pPr>
            <a:endParaRPr>
              <a:solidFill>
                <a:schemeClr val="dk1"/>
              </a:solidFill>
            </a:endParaRPr>
          </a:p>
          <a:p>
            <a:pPr lvl="0" rtl="0">
              <a:spcBef>
                <a:spcPts val="0"/>
              </a:spcBef>
              <a:buNone/>
            </a:pPr>
            <a:r>
              <a:rPr lang="en">
                <a:solidFill>
                  <a:schemeClr val="dk1"/>
                </a:solidFill>
              </a:rPr>
              <a:t>And all KidsHealth articles, animations, games, and other content go through a rigorous medical review by</a:t>
            </a:r>
            <a:r>
              <a:rPr lang="en">
                <a:solidFill>
                  <a:schemeClr val="dk1"/>
                </a:solidFill>
                <a:hlinkClick r:id="rId7"/>
              </a:rPr>
              <a:t> </a:t>
            </a:r>
            <a:r>
              <a:rPr lang="en" u="sng">
                <a:solidFill>
                  <a:schemeClr val="hlink"/>
                </a:solidFill>
                <a:hlinkClick r:id="rId7"/>
              </a:rPr>
              <a:t>pediatricians and other medical experts</a:t>
            </a:r>
            <a:r>
              <a:rPr lang="en">
                <a:solidFill>
                  <a:schemeClr val="dk1"/>
                </a:solidFill>
              </a:rPr>
              <a:t>. </a:t>
            </a:r>
          </a:p>
          <a:p>
            <a:pPr lvl="0" rtl="0">
              <a:spcBef>
                <a:spcPts val="0"/>
              </a:spcBef>
              <a:buNone/>
            </a:pPr>
            <a:endParaRPr>
              <a:solidFill>
                <a:schemeClr val="dk1"/>
              </a:solidFill>
            </a:endParaRPr>
          </a:p>
          <a:p>
            <a:pPr lvl="0" rtl="0">
              <a:spcBef>
                <a:spcPts val="0"/>
              </a:spcBef>
              <a:buClr>
                <a:schemeClr val="dk1"/>
              </a:buClr>
              <a:buSzPct val="100000"/>
              <a:buFont typeface="Arial"/>
              <a:buNone/>
            </a:pPr>
            <a:r>
              <a:rPr lang="en">
                <a:solidFill>
                  <a:schemeClr val="dk1"/>
                </a:solidFill>
              </a:rPr>
              <a:t>The Nemours Center for Children's Health Media is a part of</a:t>
            </a:r>
            <a:r>
              <a:rPr lang="en">
                <a:solidFill>
                  <a:schemeClr val="dk1"/>
                </a:solidFill>
                <a:hlinkClick r:id="rId8"/>
              </a:rPr>
              <a:t> </a:t>
            </a:r>
            <a:r>
              <a:rPr lang="en" u="sng">
                <a:solidFill>
                  <a:schemeClr val="hlink"/>
                </a:solidFill>
                <a:hlinkClick r:id="rId8"/>
              </a:rPr>
              <a:t>The Nemours Foundation</a:t>
            </a:r>
            <a:r>
              <a:rPr lang="en">
                <a:solidFill>
                  <a:schemeClr val="dk1"/>
                </a:solidFill>
              </a:rPr>
              <a:t>, a nonprofit organization created by philanthropist Alfred I. duPont in 1936 and devoted to improving the health of children.</a:t>
            </a:r>
          </a:p>
          <a:p>
            <a:pPr>
              <a:spcBef>
                <a:spcPts val="0"/>
              </a:spcBef>
              <a:buNone/>
            </a:pPr>
            <a:endParaRPr/>
          </a:p>
        </p:txBody>
      </p:sp>
    </p:spTree>
    <p:extLst>
      <p:ext uri="{BB962C8B-B14F-4D97-AF65-F5344CB8AC3E}">
        <p14:creationId xmlns:p14="http://schemas.microsoft.com/office/powerpoint/2010/main" val="1984015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267221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Searched in Kids section for “chicken pox”. Can also search for “what’s a booger?”</a:t>
            </a:r>
          </a:p>
          <a:p>
            <a:pPr rtl="0">
              <a:spcBef>
                <a:spcPts val="0"/>
              </a:spcBef>
              <a:buNone/>
            </a:pPr>
            <a:endParaRPr/>
          </a:p>
          <a:p>
            <a:pPr>
              <a:spcBef>
                <a:spcPts val="0"/>
              </a:spcBef>
              <a:buNone/>
            </a:pPr>
            <a:r>
              <a:rPr lang="en"/>
              <a:t>Mention the “Kids Medical Dictionary”, Spanish pronunciations, quizzes, things they can vote on, etc. </a:t>
            </a:r>
          </a:p>
        </p:txBody>
      </p:sp>
    </p:spTree>
    <p:extLst>
      <p:ext uri="{BB962C8B-B14F-4D97-AF65-F5344CB8AC3E}">
        <p14:creationId xmlns:p14="http://schemas.microsoft.com/office/powerpoint/2010/main" val="1678995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Diana NIHSeniorHealth makes aging-related health information easily accessible for family members and friends seeking reliable, easy to understand online health information. This site was developed by the National Institute on Aging (NIA) and the National Library of Medicine (NLM) both part of the National Institutes of Health (NIH).</a:t>
            </a:r>
          </a:p>
          <a:p>
            <a:pPr lvl="0" rtl="0">
              <a:spcBef>
                <a:spcPts val="0"/>
              </a:spcBef>
              <a:buClr>
                <a:schemeClr val="dk1"/>
              </a:buClr>
              <a:buFont typeface="Arial"/>
              <a:buNone/>
            </a:pPr>
            <a:endParaRPr/>
          </a:p>
          <a:p>
            <a:pPr lvl="0" rtl="0">
              <a:spcBef>
                <a:spcPts val="0"/>
              </a:spcBef>
              <a:buNone/>
            </a:pPr>
            <a:r>
              <a:rPr lang="en"/>
              <a:t>NIHSeniorHealth features authoritative and up-to-date health information from Institutes and Centers at NIH. In addition, the American Geriatrics Society provides expert and independent review of some of the material found on this Web site. Health topics include general background information, open-captioned videos, quizzes and frequently asked questions (FAQs). New topics are added to the site on a regular basis.</a:t>
            </a:r>
          </a:p>
          <a:p>
            <a:pPr lvl="0" rtl="0">
              <a:spcBef>
                <a:spcPts val="0"/>
              </a:spcBef>
              <a:buNone/>
            </a:pPr>
            <a:endParaRPr/>
          </a:p>
          <a:p>
            <a:pPr lvl="0" rtl="0">
              <a:spcBef>
                <a:spcPts val="0"/>
              </a:spcBef>
              <a:buClr>
                <a:schemeClr val="dk1"/>
              </a:buClr>
              <a:buSzPct val="100000"/>
              <a:buFont typeface="Arial"/>
              <a:buNone/>
            </a:pPr>
            <a:r>
              <a:rPr lang="en"/>
              <a:t>Mention: Health Topics A-Z, Each topic has a “Learn more section” with a link out to MedlinePlus for more information. </a:t>
            </a:r>
          </a:p>
          <a:p>
            <a:pPr>
              <a:spcBef>
                <a:spcPts val="0"/>
              </a:spcBef>
              <a:buNone/>
            </a:pPr>
            <a:endParaRPr/>
          </a:p>
        </p:txBody>
      </p:sp>
    </p:spTree>
    <p:extLst>
      <p:ext uri="{BB962C8B-B14F-4D97-AF65-F5344CB8AC3E}">
        <p14:creationId xmlns:p14="http://schemas.microsoft.com/office/powerpoint/2010/main" val="799676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567810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DianaSearch for “staying healthy AND senior”</a:t>
            </a:r>
          </a:p>
        </p:txBody>
      </p:sp>
    </p:spTree>
    <p:extLst>
      <p:ext uri="{BB962C8B-B14F-4D97-AF65-F5344CB8AC3E}">
        <p14:creationId xmlns:p14="http://schemas.microsoft.com/office/powerpoint/2010/main" val="2844689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Diana: Can search for “Caregiver’s Resources”</a:t>
            </a:r>
          </a:p>
        </p:txBody>
      </p:sp>
    </p:spTree>
    <p:extLst>
      <p:ext uri="{BB962C8B-B14F-4D97-AF65-F5344CB8AC3E}">
        <p14:creationId xmlns:p14="http://schemas.microsoft.com/office/powerpoint/2010/main" val="3491851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Karen. When making decisions about your health, it’s important to know where to go to get the latest, most reliable information. healthfinder.gov has resources on a wide range of health topics selected from approximately 1,400 government and non-profit organizations to bring you the best, most reliable health information on the Internet.</a:t>
            </a:r>
          </a:p>
          <a:p>
            <a:pPr rtl="0">
              <a:spcBef>
                <a:spcPts val="0"/>
              </a:spcBef>
              <a:buNone/>
            </a:pPr>
            <a:endParaRPr/>
          </a:p>
          <a:p>
            <a:pPr rtl="0">
              <a:spcBef>
                <a:spcPts val="0"/>
              </a:spcBef>
              <a:buNone/>
            </a:pPr>
            <a:r>
              <a:rPr lang="en"/>
              <a:t>healthfinder.gov will review and consider organizations and sponsored resources that meet the following required quality guidelines: </a:t>
            </a:r>
            <a:r>
              <a:rPr lang="en" u="sng">
                <a:solidFill>
                  <a:schemeClr val="hlink"/>
                </a:solidFill>
                <a:hlinkClick r:id="rId3"/>
              </a:rPr>
              <a:t>http://healthfinder.gov/aboutus/QualityGuidelines.aspx</a:t>
            </a:r>
          </a:p>
          <a:p>
            <a:pPr rtl="0">
              <a:spcBef>
                <a:spcPts val="0"/>
              </a:spcBef>
              <a:buNone/>
            </a:pPr>
            <a:endParaRPr/>
          </a:p>
          <a:p>
            <a:pPr rtl="0">
              <a:spcBef>
                <a:spcPts val="0"/>
              </a:spcBef>
              <a:buNone/>
            </a:pPr>
            <a:endParaRPr/>
          </a:p>
          <a:p>
            <a:pPr rtl="0">
              <a:spcBef>
                <a:spcPts val="0"/>
              </a:spcBef>
              <a:buNone/>
            </a:pPr>
            <a:endParaRP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1692726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Karen. Go to healthfinders.gov. Choose “Health Topics”,  “Doctor Visits”, “Screening Tests”, “Cholesterol” and then select the “Take Action!” tab. Notice the PDF of questions to ask your doctor about cholesterol. </a:t>
            </a:r>
          </a:p>
        </p:txBody>
      </p:sp>
    </p:spTree>
    <p:extLst>
      <p:ext uri="{BB962C8B-B14F-4D97-AF65-F5344CB8AC3E}">
        <p14:creationId xmlns:p14="http://schemas.microsoft.com/office/powerpoint/2010/main" val="2008976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7" name="Shape 1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Karen. The Healthy Aging Program serves as the focal point at CDC for efforts to promote the health and quality of life of older Americans. Located within CDC’s National Center for Chronic Disease Prevention and Health Promotion, the Program focuses primarily on adults age 50 or older.</a:t>
            </a:r>
          </a:p>
          <a:p>
            <a:pPr rtl="0">
              <a:spcBef>
                <a:spcPts val="0"/>
              </a:spcBef>
              <a:buNone/>
            </a:pPr>
            <a:endParaRPr/>
          </a:p>
          <a:p>
            <a:pPr lvl="0" rtl="0">
              <a:spcBef>
                <a:spcPts val="0"/>
              </a:spcBef>
              <a:buClr>
                <a:schemeClr val="dk1"/>
              </a:buClr>
              <a:buSzPct val="100000"/>
              <a:buFont typeface="Arial"/>
              <a:buNone/>
            </a:pPr>
            <a:r>
              <a:rPr lang="en"/>
              <a:t>Our goals are to:</a:t>
            </a:r>
          </a:p>
          <a:p>
            <a:pPr marL="457200" lvl="0" indent="-298450" rtl="0">
              <a:lnSpc>
                <a:spcPct val="115000"/>
              </a:lnSpc>
              <a:spcBef>
                <a:spcPts val="0"/>
              </a:spcBef>
              <a:buClr>
                <a:schemeClr val="dk1"/>
              </a:buClr>
              <a:buSzPct val="100000"/>
              <a:buFont typeface="Arial"/>
              <a:buChar char="●"/>
            </a:pPr>
            <a:r>
              <a:rPr lang="en"/>
              <a:t>Enhance the ability of states and communities to identify and implement effective strategies and programs to promote and protect the health of older adults.</a:t>
            </a:r>
          </a:p>
          <a:p>
            <a:pPr marL="457200" lvl="0" indent="-298450" rtl="0">
              <a:lnSpc>
                <a:spcPct val="115000"/>
              </a:lnSpc>
              <a:spcBef>
                <a:spcPts val="0"/>
              </a:spcBef>
              <a:buClr>
                <a:schemeClr val="dk1"/>
              </a:buClr>
              <a:buSzPct val="100000"/>
              <a:buFont typeface="Arial"/>
              <a:buChar char="●"/>
            </a:pPr>
            <a:r>
              <a:rPr lang="en"/>
              <a:t>Expand integration of public health and aging services and enhance outreach for health promotion and disease prevention among older adults.</a:t>
            </a:r>
          </a:p>
          <a:p>
            <a:pPr marL="457200" lvl="0" indent="-298450" rtl="0">
              <a:lnSpc>
                <a:spcPct val="115000"/>
              </a:lnSpc>
              <a:spcBef>
                <a:spcPts val="0"/>
              </a:spcBef>
              <a:buClr>
                <a:schemeClr val="dk1"/>
              </a:buClr>
              <a:buSzPct val="100000"/>
              <a:buFont typeface="Arial"/>
              <a:buChar char="●"/>
            </a:pPr>
            <a:r>
              <a:rPr lang="en"/>
              <a:t>Promote health and preserve health-related quality of life for older adults through the health care system and other avenues.</a:t>
            </a:r>
          </a:p>
          <a:p>
            <a:pPr rtl="0">
              <a:spcBef>
                <a:spcPts val="0"/>
              </a:spcBef>
              <a:buNone/>
            </a:pPr>
            <a:endParaRPr/>
          </a:p>
          <a:p>
            <a:pPr lvl="0" rtl="0">
              <a:spcBef>
                <a:spcPts val="0"/>
              </a:spcBef>
              <a:buClr>
                <a:schemeClr val="dk1"/>
              </a:buClr>
              <a:buSzPct val="100000"/>
              <a:buFont typeface="Arial"/>
              <a:buNone/>
            </a:pPr>
            <a:r>
              <a:rPr lang="en">
                <a:solidFill>
                  <a:schemeClr val="dk1"/>
                </a:solidFill>
              </a:rPr>
              <a:t>Our current efforts focus on two important health issues for older adults:</a:t>
            </a:r>
          </a:p>
          <a:p>
            <a:pPr marL="457200" lvl="0" indent="-298450" rtl="0">
              <a:lnSpc>
                <a:spcPct val="115000"/>
              </a:lnSpc>
              <a:spcBef>
                <a:spcPts val="0"/>
              </a:spcBef>
              <a:buClr>
                <a:schemeClr val="dk1"/>
              </a:buClr>
              <a:buSzPct val="100000"/>
              <a:buFont typeface="Arial"/>
              <a:buChar char="●"/>
            </a:pPr>
            <a:r>
              <a:rPr lang="en" u="sng">
                <a:solidFill>
                  <a:schemeClr val="hlink"/>
                </a:solidFill>
                <a:hlinkClick r:id="rId3"/>
              </a:rPr>
              <a:t>Promote cognitive functioning and address impairment</a:t>
            </a:r>
          </a:p>
          <a:p>
            <a:pPr marL="457200" lvl="0" indent="-298450" rtl="0">
              <a:lnSpc>
                <a:spcPct val="115000"/>
              </a:lnSpc>
              <a:spcBef>
                <a:spcPts val="0"/>
              </a:spcBef>
              <a:buClr>
                <a:schemeClr val="dk1"/>
              </a:buClr>
              <a:buSzPct val="100000"/>
              <a:buFont typeface="Arial"/>
              <a:buChar char="●"/>
            </a:pPr>
            <a:r>
              <a:rPr lang="en" u="sng">
                <a:solidFill>
                  <a:schemeClr val="hlink"/>
                </a:solidFill>
                <a:hlinkClick r:id="rId4"/>
              </a:rPr>
              <a:t>Increasing the use of clinical preventive services</a:t>
            </a:r>
          </a:p>
          <a:p>
            <a:pPr rtl="0">
              <a:spcBef>
                <a:spcPts val="0"/>
              </a:spcBef>
              <a:buNone/>
            </a:pPr>
            <a:endParaRPr/>
          </a:p>
          <a:p>
            <a:pPr rtl="0">
              <a:spcBef>
                <a:spcPts val="0"/>
              </a:spcBef>
              <a:buNone/>
            </a:pPr>
            <a:endParaRP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4116040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2" name="Shape 1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Karen. Go to http://www.cdc.gov/aging/, click on “Access general health information for older adults.”</a:t>
            </a:r>
          </a:p>
        </p:txBody>
      </p:sp>
    </p:spTree>
    <p:extLst>
      <p:ext uri="{BB962C8B-B14F-4D97-AF65-F5344CB8AC3E}">
        <p14:creationId xmlns:p14="http://schemas.microsoft.com/office/powerpoint/2010/main" val="3074907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Karen. </a:t>
            </a:r>
          </a:p>
          <a:p>
            <a:pPr rtl="0">
              <a:spcBef>
                <a:spcPts val="0"/>
              </a:spcBef>
              <a:buNone/>
            </a:pPr>
            <a:endParaRPr/>
          </a:p>
          <a:p>
            <a:pPr rtl="0">
              <a:spcBef>
                <a:spcPts val="0"/>
              </a:spcBef>
              <a:buNone/>
            </a:pPr>
            <a:r>
              <a:rPr lang="en">
                <a:solidFill>
                  <a:schemeClr val="dk1"/>
                </a:solidFill>
              </a:rPr>
              <a:t>Data from the Census Bureau tell us that there are currently around 39 million Americans age 65 and older, up from 25.5 million just 30 years ago. This population explosion is unprecedented in history, and the resulting demographic shift is causing profound social and economic changes. At NIA, our</a:t>
            </a:r>
            <a:r>
              <a:rPr lang="en">
                <a:solidFill>
                  <a:schemeClr val="dk1"/>
                </a:solidFill>
                <a:hlinkClick r:id="rId3"/>
              </a:rPr>
              <a:t> </a:t>
            </a:r>
            <a:r>
              <a:rPr lang="en" u="sng">
                <a:solidFill>
                  <a:schemeClr val="hlink"/>
                </a:solidFill>
                <a:hlinkClick r:id="rId3"/>
              </a:rPr>
              <a:t>mission</a:t>
            </a:r>
            <a:r>
              <a:rPr lang="en">
                <a:solidFill>
                  <a:schemeClr val="dk1"/>
                </a:solidFill>
              </a:rPr>
              <a:t> is to discover what may contribute to a healthy old age as well as to understand and address the disease and disability sometimes associated with growing older. In pursuit of these goals, our research program covers a broad range of areas, from the study of basic cellular changes that occur with age to the examination of the biomedical, social, and behavioral aspects of age-related conditions, including Alzheimer’s disease.</a:t>
            </a:r>
          </a:p>
          <a:p>
            <a:pPr rtl="0">
              <a:spcBef>
                <a:spcPts val="0"/>
              </a:spcBef>
              <a:buNone/>
            </a:pPr>
            <a:endParaRPr>
              <a:solidFill>
                <a:schemeClr val="dk1"/>
              </a:solidFill>
            </a:endParaRPr>
          </a:p>
          <a:p>
            <a:pPr lvl="0" rtl="0">
              <a:spcBef>
                <a:spcPts val="0"/>
              </a:spcBef>
              <a:buClr>
                <a:schemeClr val="dk1"/>
              </a:buClr>
              <a:buSzPct val="100000"/>
              <a:buFont typeface="Arial"/>
              <a:buNone/>
            </a:pPr>
            <a:r>
              <a:rPr lang="en">
                <a:solidFill>
                  <a:schemeClr val="dk1"/>
                </a:solidFill>
              </a:rPr>
              <a:t>I invite you to explore our website and to learn more about the ground-breaking work of NIA researchers and the international community of scientists engaged in aging research. Take a look at some of the ways we are collaborating across the Institute and NIH on</a:t>
            </a:r>
            <a:r>
              <a:rPr lang="en">
                <a:solidFill>
                  <a:schemeClr val="dk1"/>
                </a:solidFill>
                <a:hlinkClick r:id="rId4"/>
              </a:rPr>
              <a:t> </a:t>
            </a:r>
            <a:r>
              <a:rPr lang="en" u="sng">
                <a:solidFill>
                  <a:schemeClr val="hlink"/>
                </a:solidFill>
                <a:hlinkClick r:id="rId4"/>
              </a:rPr>
              <a:t>initiatives</a:t>
            </a:r>
            <a:r>
              <a:rPr lang="en">
                <a:solidFill>
                  <a:schemeClr val="dk1"/>
                </a:solidFill>
              </a:rPr>
              <a:t> of special interest. For the general public and health professionals, we offer</a:t>
            </a:r>
            <a:r>
              <a:rPr lang="en">
                <a:solidFill>
                  <a:schemeClr val="dk1"/>
                </a:solidFill>
                <a:hlinkClick r:id="rId5"/>
              </a:rPr>
              <a:t> </a:t>
            </a:r>
            <a:r>
              <a:rPr lang="en" u="sng">
                <a:solidFill>
                  <a:schemeClr val="hlink"/>
                </a:solidFill>
                <a:hlinkClick r:id="rId5"/>
              </a:rPr>
              <a:t>consumer-oriented information</a:t>
            </a:r>
            <a:r>
              <a:rPr lang="en">
                <a:solidFill>
                  <a:schemeClr val="dk1"/>
                </a:solidFill>
              </a:rPr>
              <a:t> on a wide range of topics important to older people and their families. Scientists will find detailed information on</a:t>
            </a:r>
            <a:r>
              <a:rPr lang="en">
                <a:solidFill>
                  <a:schemeClr val="dk1"/>
                </a:solidFill>
                <a:hlinkClick r:id="rId6"/>
              </a:rPr>
              <a:t> </a:t>
            </a:r>
            <a:r>
              <a:rPr lang="en" u="sng">
                <a:solidFill>
                  <a:schemeClr val="hlink"/>
                </a:solidFill>
                <a:hlinkClick r:id="rId6"/>
              </a:rPr>
              <a:t>areas of research interest</a:t>
            </a:r>
            <a:r>
              <a:rPr lang="en">
                <a:solidFill>
                  <a:schemeClr val="dk1"/>
                </a:solidFill>
              </a:rPr>
              <a:t> and</a:t>
            </a:r>
            <a:r>
              <a:rPr lang="en">
                <a:solidFill>
                  <a:schemeClr val="dk1"/>
                </a:solidFill>
                <a:hlinkClick r:id="rId7"/>
              </a:rPr>
              <a:t> </a:t>
            </a:r>
            <a:r>
              <a:rPr lang="en" u="sng">
                <a:solidFill>
                  <a:schemeClr val="hlink"/>
                </a:solidFill>
                <a:hlinkClick r:id="rId7"/>
              </a:rPr>
              <a:t>funding opportunities</a:t>
            </a:r>
            <a:r>
              <a:rPr lang="en">
                <a:solidFill>
                  <a:schemeClr val="dk1"/>
                </a:solidFill>
              </a:rPr>
              <a:t>. If you're new to the NIA, our</a:t>
            </a:r>
            <a:r>
              <a:rPr lang="en">
                <a:solidFill>
                  <a:schemeClr val="dk1"/>
                </a:solidFill>
                <a:hlinkClick r:id="rId8"/>
              </a:rPr>
              <a:t> </a:t>
            </a:r>
            <a:r>
              <a:rPr lang="en" u="sng">
                <a:solidFill>
                  <a:schemeClr val="hlink"/>
                </a:solidFill>
                <a:hlinkClick r:id="rId8"/>
              </a:rPr>
              <a:t>Strategic Directions</a:t>
            </a:r>
            <a:r>
              <a:rPr lang="en">
                <a:solidFill>
                  <a:schemeClr val="dk1"/>
                </a:solidFill>
              </a:rPr>
              <a:t> document -- a road map for progress in aging research -- is a great place to start.</a:t>
            </a:r>
          </a:p>
          <a:p>
            <a:pPr lvl="0" rtl="0">
              <a:spcBef>
                <a:spcPts val="0"/>
              </a:spcBef>
              <a:buClr>
                <a:schemeClr val="dk1"/>
              </a:buClr>
              <a:buSzPct val="100000"/>
              <a:buFont typeface="Arial"/>
              <a:buNone/>
            </a:pPr>
            <a:r>
              <a:rPr lang="en">
                <a:solidFill>
                  <a:schemeClr val="dk1"/>
                </a:solidFill>
              </a:rPr>
              <a:t>	</a:t>
            </a:r>
          </a:p>
          <a:p>
            <a:pPr lvl="0" rtl="0">
              <a:spcBef>
                <a:spcPts val="0"/>
              </a:spcBef>
              <a:buClr>
                <a:schemeClr val="dk1"/>
              </a:buClr>
              <a:buSzPct val="100000"/>
              <a:buFont typeface="Arial"/>
              <a:buNone/>
            </a:pPr>
            <a:r>
              <a:rPr lang="en">
                <a:solidFill>
                  <a:schemeClr val="dk1"/>
                </a:solidFill>
              </a:rPr>
              <a:t>We thank you for your interest in aging research.</a:t>
            </a:r>
          </a:p>
          <a:p>
            <a:pPr lvl="0" rtl="0">
              <a:spcBef>
                <a:spcPts val="0"/>
              </a:spcBef>
              <a:buClr>
                <a:schemeClr val="dk1"/>
              </a:buClr>
              <a:buSzPct val="100000"/>
              <a:buFont typeface="Arial"/>
              <a:buNone/>
            </a:pPr>
            <a:r>
              <a:rPr lang="en">
                <a:solidFill>
                  <a:schemeClr val="dk1"/>
                </a:solidFill>
              </a:rPr>
              <a:t>	</a:t>
            </a:r>
          </a:p>
          <a:p>
            <a:pPr lvl="0" rtl="0">
              <a:spcBef>
                <a:spcPts val="0"/>
              </a:spcBef>
              <a:buClr>
                <a:schemeClr val="dk1"/>
              </a:buClr>
              <a:buSzPct val="100000"/>
              <a:buFont typeface="Arial"/>
              <a:buNone/>
            </a:pPr>
            <a:r>
              <a:rPr lang="en" u="sng">
                <a:solidFill>
                  <a:schemeClr val="hlink"/>
                </a:solidFill>
                <a:hlinkClick r:id="rId9"/>
              </a:rPr>
              <a:t>Richard J. Hodes, M.D.</a:t>
            </a:r>
          </a:p>
          <a:p>
            <a:pPr lvl="0" rtl="0">
              <a:spcBef>
                <a:spcPts val="0"/>
              </a:spcBef>
              <a:buClr>
                <a:schemeClr val="dk1"/>
              </a:buClr>
              <a:buSzPct val="100000"/>
              <a:buFont typeface="Arial"/>
              <a:buNone/>
            </a:pPr>
            <a:r>
              <a:rPr lang="en">
                <a:solidFill>
                  <a:schemeClr val="dk1"/>
                </a:solidFill>
              </a:rPr>
              <a:t>		Director, NIA</a:t>
            </a:r>
          </a:p>
          <a:p>
            <a:pPr>
              <a:spcBef>
                <a:spcPts val="0"/>
              </a:spcBef>
              <a:buNone/>
            </a:pPr>
            <a:endParaRPr>
              <a:solidFill>
                <a:schemeClr val="dk1"/>
              </a:solidFill>
            </a:endParaRPr>
          </a:p>
        </p:txBody>
      </p:sp>
    </p:spTree>
    <p:extLst>
      <p:ext uri="{BB962C8B-B14F-4D97-AF65-F5344CB8AC3E}">
        <p14:creationId xmlns:p14="http://schemas.microsoft.com/office/powerpoint/2010/main" val="294232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3" name="Shape 1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Go to </a:t>
            </a:r>
            <a:r>
              <a:rPr lang="en" u="sng">
                <a:solidFill>
                  <a:schemeClr val="hlink"/>
                </a:solidFill>
                <a:hlinkClick r:id="rId3"/>
              </a:rPr>
              <a:t>http://www.nia.nih.gov/health</a:t>
            </a:r>
            <a:r>
              <a:rPr lang="en"/>
              <a:t>, then click on “Memory/Cognitive health”</a:t>
            </a:r>
          </a:p>
          <a:p>
            <a:pPr>
              <a:spcBef>
                <a:spcPts val="0"/>
              </a:spcBef>
              <a:buNone/>
            </a:pPr>
            <a:endParaRPr/>
          </a:p>
        </p:txBody>
      </p:sp>
    </p:spTree>
    <p:extLst>
      <p:ext uri="{BB962C8B-B14F-4D97-AF65-F5344CB8AC3E}">
        <p14:creationId xmlns:p14="http://schemas.microsoft.com/office/powerpoint/2010/main" val="1563269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0" name="Shape 1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12 libraries located in the county. Apache Junction’s library is located at </a:t>
            </a:r>
            <a:r>
              <a:rPr lang="en">
                <a:solidFill>
                  <a:schemeClr val="dk1"/>
                </a:solidFill>
              </a:rPr>
              <a:t>1177 N. Idaho Rd. [Click on hours/locations &amp; on media bank icon]. To get a card, you need a photo ID and a document with your current address. You may also register for a virtual card, which will give you access to online material such as ebooks, audio books and other virtual media. </a:t>
            </a:r>
          </a:p>
        </p:txBody>
      </p:sp>
    </p:spTree>
    <p:extLst>
      <p:ext uri="{BB962C8B-B14F-4D97-AF65-F5344CB8AC3E}">
        <p14:creationId xmlns:p14="http://schemas.microsoft.com/office/powerpoint/2010/main" val="1566343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7" name="Shape 1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If you can’t get to a library, you may apply for a virtual library card. There is a short online application. Once you receive your virtual card, you will have access to research databases, ebooks, streaming media, audio books (MP3) and some magazines</a:t>
            </a:r>
          </a:p>
          <a:p>
            <a:pPr>
              <a:spcBef>
                <a:spcPts val="0"/>
              </a:spcBef>
              <a:buNone/>
            </a:pPr>
            <a:r>
              <a:rPr lang="en"/>
              <a:t>[Link is a little hard to find] </a:t>
            </a:r>
            <a:r>
              <a:rPr lang="en" u="sng">
                <a:solidFill>
                  <a:schemeClr val="hlink"/>
                </a:solidFill>
                <a:hlinkClick r:id="rId3"/>
              </a:rPr>
              <a:t>http://www.pinalcountyaz.gov/Departments/Library/Pages/VirtualLibraryCardApplication.aspx</a:t>
            </a:r>
          </a:p>
        </p:txBody>
      </p:sp>
    </p:spTree>
    <p:extLst>
      <p:ext uri="{BB962C8B-B14F-4D97-AF65-F5344CB8AC3E}">
        <p14:creationId xmlns:p14="http://schemas.microsoft.com/office/powerpoint/2010/main" val="3806851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5 CAC locations. Closest to you is likely SMC</a:t>
            </a:r>
          </a:p>
        </p:txBody>
      </p:sp>
    </p:spTree>
    <p:extLst>
      <p:ext uri="{BB962C8B-B14F-4D97-AF65-F5344CB8AC3E}">
        <p14:creationId xmlns:p14="http://schemas.microsoft.com/office/powerpoint/2010/main" val="297844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SMC</a:t>
            </a:r>
          </a:p>
        </p:txBody>
      </p:sp>
    </p:spTree>
    <p:extLst>
      <p:ext uri="{BB962C8B-B14F-4D97-AF65-F5344CB8AC3E}">
        <p14:creationId xmlns:p14="http://schemas.microsoft.com/office/powerpoint/2010/main" val="2169541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864039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4" name="Shape 1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Post questionnaire (place questionnaires in basket)</a:t>
            </a:r>
          </a:p>
        </p:txBody>
      </p:sp>
    </p:spTree>
    <p:extLst>
      <p:ext uri="{BB962C8B-B14F-4D97-AF65-F5344CB8AC3E}">
        <p14:creationId xmlns:p14="http://schemas.microsoft.com/office/powerpoint/2010/main" val="1822185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457200" y="563759"/>
            <a:ext cx="8229600" cy="3009600"/>
          </a:xfrm>
          <a:prstGeom prst="rect">
            <a:avLst/>
          </a:prstGeom>
        </p:spPr>
        <p:txBody>
          <a:bodyPr lIns="91425" tIns="91425" rIns="91425" bIns="91425" anchor="t" anchorCtr="0"/>
          <a:lstStyle>
            <a:lvl1pPr>
              <a:spcBef>
                <a:spcPts val="0"/>
              </a:spcBef>
              <a:buSzPct val="100000"/>
              <a:defRPr sz="7200"/>
            </a:lvl1pPr>
            <a:lvl2pPr>
              <a:spcBef>
                <a:spcPts val="0"/>
              </a:spcBef>
              <a:buSzPct val="100000"/>
              <a:defRPr sz="7200"/>
            </a:lvl2pPr>
            <a:lvl3pPr>
              <a:spcBef>
                <a:spcPts val="0"/>
              </a:spcBef>
              <a:buSzPct val="100000"/>
              <a:defRPr sz="7200"/>
            </a:lvl3pPr>
            <a:lvl4pPr>
              <a:spcBef>
                <a:spcPts val="0"/>
              </a:spcBef>
              <a:buSzPct val="100000"/>
              <a:defRPr sz="7200"/>
            </a:lvl4pPr>
            <a:lvl5pPr>
              <a:spcBef>
                <a:spcPts val="0"/>
              </a:spcBef>
              <a:buSzPct val="100000"/>
              <a:defRPr sz="7200"/>
            </a:lvl5pPr>
            <a:lvl6pPr>
              <a:spcBef>
                <a:spcPts val="0"/>
              </a:spcBef>
              <a:buSzPct val="100000"/>
              <a:defRPr sz="7200"/>
            </a:lvl6pPr>
            <a:lvl7pPr>
              <a:spcBef>
                <a:spcPts val="0"/>
              </a:spcBef>
              <a:buSzPct val="100000"/>
              <a:defRPr sz="7200"/>
            </a:lvl7pPr>
            <a:lvl8pPr>
              <a:spcBef>
                <a:spcPts val="0"/>
              </a:spcBef>
              <a:buSzPct val="100000"/>
              <a:defRPr sz="7200"/>
            </a:lvl8pPr>
            <a:lvl9pPr>
              <a:spcBef>
                <a:spcPts val="0"/>
              </a:spcBef>
              <a:buSzPct val="100000"/>
              <a:defRPr sz="7200"/>
            </a:lvl9pPr>
          </a:lstStyle>
          <a:p>
            <a:endParaRPr/>
          </a:p>
        </p:txBody>
      </p:sp>
      <p:sp>
        <p:nvSpPr>
          <p:cNvPr id="11" name="Shape 11"/>
          <p:cNvSpPr txBox="1">
            <a:spLocks noGrp="1"/>
          </p:cNvSpPr>
          <p:nvPr>
            <p:ph type="subTitle" idx="1"/>
          </p:nvPr>
        </p:nvSpPr>
        <p:spPr>
          <a:xfrm>
            <a:off x="457200" y="3716392"/>
            <a:ext cx="8229600" cy="1232699"/>
          </a:xfrm>
          <a:prstGeom prst="rect">
            <a:avLst/>
          </a:prstGeom>
        </p:spPr>
        <p:txBody>
          <a:bodyPr lIns="91425" tIns="91425" rIns="91425" bIns="91425" anchor="t" anchorCtr="0"/>
          <a:lstStyle>
            <a:lvl1pPr>
              <a:spcBef>
                <a:spcPts val="0"/>
              </a:spcBef>
              <a:buClr>
                <a:schemeClr val="dk2"/>
              </a:buClr>
              <a:buSzPct val="100000"/>
              <a:buNone/>
              <a:defRPr sz="4800">
                <a:solidFill>
                  <a:schemeClr val="dk2"/>
                </a:solidFill>
              </a:defRPr>
            </a:lvl1pPr>
            <a:lvl2pPr>
              <a:spcBef>
                <a:spcPts val="0"/>
              </a:spcBef>
              <a:buClr>
                <a:schemeClr val="dk2"/>
              </a:buClr>
              <a:buSzPct val="100000"/>
              <a:buNone/>
              <a:defRPr sz="4800">
                <a:solidFill>
                  <a:schemeClr val="dk2"/>
                </a:solidFill>
              </a:defRPr>
            </a:lvl2pPr>
            <a:lvl3pPr>
              <a:spcBef>
                <a:spcPts val="0"/>
              </a:spcBef>
              <a:buClr>
                <a:schemeClr val="dk2"/>
              </a:buClr>
              <a:buSzPct val="100000"/>
              <a:buNone/>
              <a:defRPr sz="4800">
                <a:solidFill>
                  <a:schemeClr val="dk2"/>
                </a:solidFill>
              </a:defRPr>
            </a:lvl3pPr>
            <a:lvl4pPr>
              <a:spcBef>
                <a:spcPts val="0"/>
              </a:spcBef>
              <a:buClr>
                <a:schemeClr val="dk2"/>
              </a:buClr>
              <a:buSzPct val="100000"/>
              <a:buNone/>
              <a:defRPr sz="4800">
                <a:solidFill>
                  <a:schemeClr val="dk2"/>
                </a:solidFill>
              </a:defRPr>
            </a:lvl4pPr>
            <a:lvl5pPr>
              <a:spcBef>
                <a:spcPts val="0"/>
              </a:spcBef>
              <a:buClr>
                <a:schemeClr val="dk2"/>
              </a:buClr>
              <a:buSzPct val="100000"/>
              <a:buNone/>
              <a:defRPr sz="4800">
                <a:solidFill>
                  <a:schemeClr val="dk2"/>
                </a:solidFill>
              </a:defRPr>
            </a:lvl5pPr>
            <a:lvl6pPr>
              <a:spcBef>
                <a:spcPts val="0"/>
              </a:spcBef>
              <a:buClr>
                <a:schemeClr val="dk2"/>
              </a:buClr>
              <a:buSzPct val="100000"/>
              <a:buNone/>
              <a:defRPr sz="4800">
                <a:solidFill>
                  <a:schemeClr val="dk2"/>
                </a:solidFill>
              </a:defRPr>
            </a:lvl6pPr>
            <a:lvl7pPr>
              <a:spcBef>
                <a:spcPts val="0"/>
              </a:spcBef>
              <a:buClr>
                <a:schemeClr val="dk2"/>
              </a:buClr>
              <a:buSzPct val="100000"/>
              <a:buNone/>
              <a:defRPr sz="4800">
                <a:solidFill>
                  <a:schemeClr val="dk2"/>
                </a:solidFill>
              </a:defRPr>
            </a:lvl7pPr>
            <a:lvl8pPr>
              <a:spcBef>
                <a:spcPts val="0"/>
              </a:spcBef>
              <a:buClr>
                <a:schemeClr val="dk2"/>
              </a:buClr>
              <a:buSzPct val="100000"/>
              <a:buNone/>
              <a:defRPr sz="4800">
                <a:solidFill>
                  <a:schemeClr val="dk2"/>
                </a:solidFill>
              </a:defRPr>
            </a:lvl8pPr>
            <a:lvl9pPr>
              <a:spcBef>
                <a:spcPts val="0"/>
              </a:spcBef>
              <a:buClr>
                <a:schemeClr val="dk2"/>
              </a:buClr>
              <a:buSzPct val="100000"/>
              <a:buNone/>
              <a:defRPr sz="4800">
                <a:solidFill>
                  <a:schemeClr val="dk2"/>
                </a:solidFill>
              </a:defRPr>
            </a:lvl9pPr>
          </a:lstStyle>
          <a:p>
            <a:endParaRPr/>
          </a:p>
        </p:txBody>
      </p:sp>
      <p:cxnSp>
        <p:nvCxnSpPr>
          <p:cNvPr id="12" name="Shape 12"/>
          <p:cNvCxnSpPr/>
          <p:nvPr/>
        </p:nvCxnSpPr>
        <p:spPr>
          <a:xfrm>
            <a:off x="457200" y="411479"/>
            <a:ext cx="8229600" cy="0"/>
          </a:xfrm>
          <a:prstGeom prst="straightConnector1">
            <a:avLst/>
          </a:prstGeom>
          <a:noFill/>
          <a:ln w="57150" cap="flat">
            <a:solidFill>
              <a:schemeClr val="accent1"/>
            </a:solidFill>
            <a:prstDash val="solid"/>
            <a:round/>
            <a:headEnd type="none" w="med" len="med"/>
            <a:tailEnd type="none" w="med" len="med"/>
          </a:ln>
        </p:spPr>
      </p:cxnSp>
      <p:cxnSp>
        <p:nvCxnSpPr>
          <p:cNvPr id="13" name="Shape 13"/>
          <p:cNvCxnSpPr/>
          <p:nvPr/>
        </p:nvCxnSpPr>
        <p:spPr>
          <a:xfrm>
            <a:off x="457200" y="3633382"/>
            <a:ext cx="8229600" cy="0"/>
          </a:xfrm>
          <a:prstGeom prst="straightConnector1">
            <a:avLst/>
          </a:prstGeom>
          <a:noFill/>
          <a:ln w="57150" cap="flat">
            <a:solidFill>
              <a:schemeClr val="accent1"/>
            </a:solidFill>
            <a:prstDash val="solid"/>
            <a:round/>
            <a:headEnd type="none" w="med" len="med"/>
            <a:tailEnd type="none" w="med" len="med"/>
          </a:ln>
        </p:spPr>
      </p:cxnSp>
      <p:sp>
        <p:nvSpPr>
          <p:cNvPr id="14" name="Shape 14"/>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solidFill>
                  <a:srgbClr val="DA0002"/>
                </a:solidFill>
              </a:defRPr>
            </a:lvl1pPr>
            <a:lvl2pPr>
              <a:spcBef>
                <a:spcPts val="0"/>
              </a:spcBef>
              <a:defRPr>
                <a:solidFill>
                  <a:srgbClr val="DA0002"/>
                </a:solidFill>
              </a:defRPr>
            </a:lvl2pPr>
            <a:lvl3pPr>
              <a:spcBef>
                <a:spcPts val="0"/>
              </a:spcBef>
              <a:defRPr>
                <a:solidFill>
                  <a:srgbClr val="DA0002"/>
                </a:solidFill>
              </a:defRPr>
            </a:lvl3pPr>
            <a:lvl4pPr>
              <a:spcBef>
                <a:spcPts val="0"/>
              </a:spcBef>
              <a:defRPr>
                <a:solidFill>
                  <a:srgbClr val="DA0002"/>
                </a:solidFill>
              </a:defRPr>
            </a:lvl4pPr>
            <a:lvl5pPr>
              <a:spcBef>
                <a:spcPts val="0"/>
              </a:spcBef>
              <a:defRPr>
                <a:solidFill>
                  <a:srgbClr val="DA0002"/>
                </a:solidFill>
              </a:defRPr>
            </a:lvl5pPr>
            <a:lvl6pPr>
              <a:spcBef>
                <a:spcPts val="0"/>
              </a:spcBef>
              <a:defRPr>
                <a:solidFill>
                  <a:srgbClr val="DA0002"/>
                </a:solidFill>
              </a:defRPr>
            </a:lvl6pPr>
            <a:lvl7pPr>
              <a:spcBef>
                <a:spcPts val="0"/>
              </a:spcBef>
              <a:defRPr>
                <a:solidFill>
                  <a:srgbClr val="DA0002"/>
                </a:solidFill>
              </a:defRPr>
            </a:lvl7pPr>
            <a:lvl8pPr>
              <a:spcBef>
                <a:spcPts val="0"/>
              </a:spcBef>
              <a:defRPr>
                <a:solidFill>
                  <a:srgbClr val="DA0002"/>
                </a:solidFill>
              </a:defRPr>
            </a:lvl8pPr>
            <a:lvl9pPr>
              <a:spcBef>
                <a:spcPts val="0"/>
              </a:spcBef>
              <a:defRPr>
                <a:solidFill>
                  <a:srgbClr val="DA0002"/>
                </a:solidFill>
              </a:defRPr>
            </a:lvl9pPr>
          </a:lstStyle>
          <a:p>
            <a:endParaRPr/>
          </a:p>
        </p:txBody>
      </p:sp>
      <p:sp>
        <p:nvSpPr>
          <p:cNvPr id="17" name="Shape 17"/>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cxnSp>
        <p:nvCxnSpPr>
          <p:cNvPr id="18" name="Shape 18"/>
          <p:cNvCxnSpPr/>
          <p:nvPr/>
        </p:nvCxnSpPr>
        <p:spPr>
          <a:xfrm>
            <a:off x="457200" y="1143000"/>
            <a:ext cx="8229600" cy="0"/>
          </a:xfrm>
          <a:prstGeom prst="straightConnector1">
            <a:avLst/>
          </a:prstGeom>
          <a:noFill/>
          <a:ln w="50800" cap="flat">
            <a:solidFill>
              <a:srgbClr val="DA0002"/>
            </a:solidFill>
            <a:prstDash val="solid"/>
            <a:round/>
            <a:headEnd type="none" w="med" len="med"/>
            <a:tailEnd type="none" w="med" len="med"/>
          </a:ln>
        </p:spPr>
      </p:cxnSp>
      <p:sp>
        <p:nvSpPr>
          <p:cNvPr id="19" name="Shape 1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solidFill>
                  <a:srgbClr val="DA0002"/>
                </a:solidFill>
              </a:defRPr>
            </a:lvl1pPr>
            <a:lvl2pPr>
              <a:spcBef>
                <a:spcPts val="0"/>
              </a:spcBef>
              <a:defRPr>
                <a:solidFill>
                  <a:srgbClr val="DA0002"/>
                </a:solidFill>
              </a:defRPr>
            </a:lvl2pPr>
            <a:lvl3pPr>
              <a:spcBef>
                <a:spcPts val="0"/>
              </a:spcBef>
              <a:defRPr>
                <a:solidFill>
                  <a:srgbClr val="DA0002"/>
                </a:solidFill>
              </a:defRPr>
            </a:lvl3pPr>
            <a:lvl4pPr>
              <a:spcBef>
                <a:spcPts val="0"/>
              </a:spcBef>
              <a:defRPr>
                <a:solidFill>
                  <a:srgbClr val="DA0002"/>
                </a:solidFill>
              </a:defRPr>
            </a:lvl4pPr>
            <a:lvl5pPr>
              <a:spcBef>
                <a:spcPts val="0"/>
              </a:spcBef>
              <a:defRPr>
                <a:solidFill>
                  <a:srgbClr val="DA0002"/>
                </a:solidFill>
              </a:defRPr>
            </a:lvl5pPr>
            <a:lvl6pPr>
              <a:spcBef>
                <a:spcPts val="0"/>
              </a:spcBef>
              <a:defRPr>
                <a:solidFill>
                  <a:srgbClr val="DA0002"/>
                </a:solidFill>
              </a:defRPr>
            </a:lvl6pPr>
            <a:lvl7pPr>
              <a:spcBef>
                <a:spcPts val="0"/>
              </a:spcBef>
              <a:defRPr>
                <a:solidFill>
                  <a:srgbClr val="DA0002"/>
                </a:solidFill>
              </a:defRPr>
            </a:lvl7pPr>
            <a:lvl8pPr>
              <a:spcBef>
                <a:spcPts val="0"/>
              </a:spcBef>
              <a:defRPr>
                <a:solidFill>
                  <a:srgbClr val="DA0002"/>
                </a:solidFill>
              </a:defRPr>
            </a:lvl8pPr>
            <a:lvl9pPr>
              <a:spcBef>
                <a:spcPts val="0"/>
              </a:spcBef>
              <a:defRPr>
                <a:solidFill>
                  <a:srgbClr val="DA0002"/>
                </a:solidFill>
              </a:defRPr>
            </a:lvl9pPr>
          </a:lstStyle>
          <a:p>
            <a:endParaRPr/>
          </a:p>
        </p:txBody>
      </p:sp>
      <p:sp>
        <p:nvSpPr>
          <p:cNvPr id="22" name="Shape 22"/>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cxnSp>
        <p:nvCxnSpPr>
          <p:cNvPr id="24" name="Shape 24"/>
          <p:cNvCxnSpPr/>
          <p:nvPr/>
        </p:nvCxnSpPr>
        <p:spPr>
          <a:xfrm>
            <a:off x="457200" y="1143000"/>
            <a:ext cx="8229600" cy="0"/>
          </a:xfrm>
          <a:prstGeom prst="straightConnector1">
            <a:avLst/>
          </a:prstGeom>
          <a:noFill/>
          <a:ln w="50800" cap="flat">
            <a:solidFill>
              <a:srgbClr val="DA0002"/>
            </a:solidFill>
            <a:prstDash val="solid"/>
            <a:round/>
            <a:headEnd type="none" w="med" len="med"/>
            <a:tailEnd type="none" w="med" len="med"/>
          </a:ln>
        </p:spPr>
      </p:cxnSp>
      <p:sp>
        <p:nvSpPr>
          <p:cNvPr id="25" name="Shape 25"/>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cxnSp>
        <p:nvCxnSpPr>
          <p:cNvPr id="28" name="Shape 28"/>
          <p:cNvCxnSpPr/>
          <p:nvPr/>
        </p:nvCxnSpPr>
        <p:spPr>
          <a:xfrm>
            <a:off x="457200" y="1143000"/>
            <a:ext cx="8229600" cy="0"/>
          </a:xfrm>
          <a:prstGeom prst="straightConnector1">
            <a:avLst/>
          </a:prstGeom>
          <a:noFill/>
          <a:ln w="50800" cap="flat">
            <a:solidFill>
              <a:schemeClr val="accent1"/>
            </a:solidFill>
            <a:prstDash val="solid"/>
            <a:round/>
            <a:headEnd type="none" w="med" len="med"/>
            <a:tailEnd type="none" w="med" len="med"/>
          </a:ln>
        </p:spPr>
      </p:cxnSp>
      <p:sp>
        <p:nvSpPr>
          <p:cNvPr id="29" name="Shape 2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0"/>
        <p:cNvGrpSpPr/>
        <p:nvPr/>
      </p:nvGrpSpPr>
      <p:grpSpPr>
        <a:xfrm>
          <a:off x="0" y="0"/>
          <a:ext cx="0" cy="0"/>
          <a:chOff x="0" y="0"/>
          <a:chExt cx="0" cy="0"/>
        </a:xfrm>
      </p:grpSpPr>
      <p:sp>
        <p:nvSpPr>
          <p:cNvPr id="31" name="Shape 31"/>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algn="ctr">
              <a:spcBef>
                <a:spcPts val="0"/>
              </a:spcBef>
              <a:buSzPct val="100000"/>
              <a:buNone/>
              <a:defRPr sz="1800"/>
            </a:lvl1pPr>
          </a:lstStyle>
          <a:p>
            <a:endParaRPr/>
          </a:p>
        </p:txBody>
      </p:sp>
      <p:cxnSp>
        <p:nvCxnSpPr>
          <p:cNvPr id="32" name="Shape 32"/>
          <p:cNvCxnSpPr/>
          <p:nvPr/>
        </p:nvCxnSpPr>
        <p:spPr>
          <a:xfrm>
            <a:off x="457200" y="4317760"/>
            <a:ext cx="8229600" cy="0"/>
          </a:xfrm>
          <a:prstGeom prst="straightConnector1">
            <a:avLst/>
          </a:prstGeom>
          <a:noFill/>
          <a:ln w="50800" cap="flat">
            <a:solidFill>
              <a:schemeClr val="lt2"/>
            </a:solidFill>
            <a:prstDash val="solid"/>
            <a:round/>
            <a:headEnd type="none" w="med" len="med"/>
            <a:tailEnd type="none" w="med" len="med"/>
          </a:ln>
        </p:spPr>
      </p:cxnSp>
      <p:sp>
        <p:nvSpPr>
          <p:cNvPr id="33" name="Shape 33"/>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4"/>
        <p:cNvGrpSpPr/>
        <p:nvPr/>
      </p:nvGrpSpPr>
      <p:grpSpPr>
        <a:xfrm>
          <a:off x="0" y="0"/>
          <a:ext cx="0" cy="0"/>
          <a:chOff x="0" y="0"/>
          <a:chExt cx="0" cy="0"/>
        </a:xfrm>
      </p:grpSpPr>
      <p:cxnSp>
        <p:nvCxnSpPr>
          <p:cNvPr id="35" name="Shape 35"/>
          <p:cNvCxnSpPr/>
          <p:nvPr/>
        </p:nvCxnSpPr>
        <p:spPr>
          <a:xfrm>
            <a:off x="457200" y="113139"/>
            <a:ext cx="8229600" cy="0"/>
          </a:xfrm>
          <a:prstGeom prst="straightConnector1">
            <a:avLst/>
          </a:prstGeom>
          <a:noFill/>
          <a:ln w="50800" cap="flat">
            <a:solidFill>
              <a:schemeClr val="lt2"/>
            </a:solidFill>
            <a:prstDash val="solid"/>
            <a:round/>
            <a:headEnd type="none" w="med" len="med"/>
            <a:tailEnd type="none" w="med" len="med"/>
          </a:ln>
        </p:spPr>
      </p:cxnSp>
      <p:sp>
        <p:nvSpPr>
          <p:cNvPr id="36" name="Shape 36"/>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a:spcBef>
                <a:spcPts val="0"/>
              </a:spcBef>
              <a:buClr>
                <a:schemeClr val="accent1"/>
              </a:buClr>
              <a:buSzPct val="100000"/>
              <a:buNone/>
              <a:defRPr sz="3600" b="1">
                <a:solidFill>
                  <a:schemeClr val="accent1"/>
                </a:solidFill>
              </a:defRPr>
            </a:lvl1pPr>
            <a:lvl2pPr>
              <a:spcBef>
                <a:spcPts val="0"/>
              </a:spcBef>
              <a:buClr>
                <a:schemeClr val="accent1"/>
              </a:buClr>
              <a:buSzPct val="100000"/>
              <a:buNone/>
              <a:defRPr sz="3600" b="1">
                <a:solidFill>
                  <a:schemeClr val="accent1"/>
                </a:solidFill>
              </a:defRPr>
            </a:lvl2pPr>
            <a:lvl3pPr>
              <a:spcBef>
                <a:spcPts val="0"/>
              </a:spcBef>
              <a:buClr>
                <a:schemeClr val="accent1"/>
              </a:buClr>
              <a:buSzPct val="100000"/>
              <a:buNone/>
              <a:defRPr sz="3600" b="1">
                <a:solidFill>
                  <a:schemeClr val="accent1"/>
                </a:solidFill>
              </a:defRPr>
            </a:lvl3pPr>
            <a:lvl4pPr>
              <a:spcBef>
                <a:spcPts val="0"/>
              </a:spcBef>
              <a:buClr>
                <a:schemeClr val="accent1"/>
              </a:buClr>
              <a:buSzPct val="100000"/>
              <a:buNone/>
              <a:defRPr sz="3600" b="1">
                <a:solidFill>
                  <a:schemeClr val="accent1"/>
                </a:solidFill>
              </a:defRPr>
            </a:lvl4pPr>
            <a:lvl5pPr>
              <a:spcBef>
                <a:spcPts val="0"/>
              </a:spcBef>
              <a:buClr>
                <a:schemeClr val="accent1"/>
              </a:buClr>
              <a:buSzPct val="100000"/>
              <a:buNone/>
              <a:defRPr sz="3600" b="1">
                <a:solidFill>
                  <a:schemeClr val="accent1"/>
                </a:solidFill>
              </a:defRPr>
            </a:lvl5pPr>
            <a:lvl6pPr>
              <a:spcBef>
                <a:spcPts val="0"/>
              </a:spcBef>
              <a:buClr>
                <a:schemeClr val="accent1"/>
              </a:buClr>
              <a:buSzPct val="100000"/>
              <a:buNone/>
              <a:defRPr sz="3600" b="1">
                <a:solidFill>
                  <a:schemeClr val="accent1"/>
                </a:solidFill>
              </a:defRPr>
            </a:lvl6pPr>
            <a:lvl7pPr>
              <a:spcBef>
                <a:spcPts val="0"/>
              </a:spcBef>
              <a:buClr>
                <a:schemeClr val="accent1"/>
              </a:buClr>
              <a:buSzPct val="100000"/>
              <a:buNone/>
              <a:defRPr sz="3600" b="1">
                <a:solidFill>
                  <a:schemeClr val="accent1"/>
                </a:solidFill>
              </a:defRPr>
            </a:lvl7pPr>
            <a:lvl8pPr>
              <a:spcBef>
                <a:spcPts val="0"/>
              </a:spcBef>
              <a:buClr>
                <a:schemeClr val="accent1"/>
              </a:buClr>
              <a:buSzPct val="100000"/>
              <a:buNone/>
              <a:defRPr sz="3600" b="1">
                <a:solidFill>
                  <a:schemeClr val="accent1"/>
                </a:solidFill>
              </a:defRPr>
            </a:lvl8pPr>
            <a:lvl9pPr>
              <a:spcBef>
                <a:spcPts val="0"/>
              </a:spcBef>
              <a:buClr>
                <a:schemeClr val="accent1"/>
              </a:buClr>
              <a:buSzPct val="100000"/>
              <a:buNone/>
              <a:defRPr sz="3600" b="1">
                <a:solidFill>
                  <a:schemeClr val="accent1"/>
                </a:solidFill>
              </a:defRPr>
            </a:lvl9pPr>
          </a:lstStyle>
          <a:p>
            <a:endParaRPr/>
          </a:p>
        </p:txBody>
      </p:sp>
      <p:sp>
        <p:nvSpPr>
          <p:cNvPr id="6" name="Shape 6"/>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cxnSp>
        <p:nvCxnSpPr>
          <p:cNvPr id="7" name="Shape 7"/>
          <p:cNvCxnSpPr/>
          <p:nvPr/>
        </p:nvCxnSpPr>
        <p:spPr>
          <a:xfrm>
            <a:off x="457200" y="5023259"/>
            <a:ext cx="8229600" cy="0"/>
          </a:xfrm>
          <a:prstGeom prst="straightConnector1">
            <a:avLst/>
          </a:prstGeom>
          <a:noFill/>
          <a:ln w="50800" cap="flat">
            <a:solidFill>
              <a:schemeClr val="lt2"/>
            </a:solidFill>
            <a:prstDash val="solid"/>
            <a:round/>
            <a:headEnd type="none" w="med" len="med"/>
            <a:tailEnd type="none" w="med" len="med"/>
          </a:ln>
        </p:spPr>
      </p:cxnSp>
      <p:sp>
        <p:nvSpPr>
          <p:cNvPr id="8" name="Shape 8"/>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lvl1pPr algn="r">
              <a:spcBef>
                <a:spcPts val="0"/>
              </a:spcBef>
              <a:buNone/>
              <a:defRPr sz="1300">
                <a:solidFill>
                  <a:schemeClr val="dk1"/>
                </a:solidFill>
              </a:defRPr>
            </a:lvl1pPr>
          </a:lstStyle>
          <a:p>
            <a:pPr>
              <a:spcBef>
                <a:spcPts val="0"/>
              </a:spcBef>
              <a:buNone/>
            </a:pPr>
            <a:fld id="{00000000-1234-1234-1234-123412341234}" type="slidenum">
              <a:rPr lang="en"/>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6.jpg"/><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8" Type="http://schemas.openxmlformats.org/officeDocument/2006/relationships/hyperlink" Target="http://nihseniorhealth.gov/" TargetMode="External"/><Relationship Id="rId3" Type="http://schemas.openxmlformats.org/officeDocument/2006/relationships/hyperlink" Target="http://www.cdc.gov/" TargetMode="External"/><Relationship Id="rId7" Type="http://schemas.openxmlformats.org/officeDocument/2006/relationships/hyperlink" Target="http://www.nia.nih.gov/"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nlm.nih.gov/medlineplus/" TargetMode="External"/><Relationship Id="rId11" Type="http://schemas.openxmlformats.org/officeDocument/2006/relationships/hyperlink" Target="http://www.usa.gov/Topics/Seniors.shtml" TargetMode="External"/><Relationship Id="rId5" Type="http://schemas.openxmlformats.org/officeDocument/2006/relationships/hyperlink" Target="http://healthfinder.gov/" TargetMode="External"/><Relationship Id="rId10" Type="http://schemas.openxmlformats.org/officeDocument/2006/relationships/hyperlink" Target="http://www.pinalcountyaz.gov/Departments/Library/Pages/default.aspx" TargetMode="External"/><Relationship Id="rId4" Type="http://schemas.openxmlformats.org/officeDocument/2006/relationships/hyperlink" Target="http://www.centralaz.edu/library/library.htm" TargetMode="External"/><Relationship Id="rId9" Type="http://schemas.openxmlformats.org/officeDocument/2006/relationships/hyperlink" Target="http://kidshealth.or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Shape 38"/>
          <p:cNvSpPr txBox="1">
            <a:spLocks noGrp="1"/>
          </p:cNvSpPr>
          <p:nvPr>
            <p:ph type="ctrTitle"/>
          </p:nvPr>
        </p:nvSpPr>
        <p:spPr>
          <a:xfrm>
            <a:off x="457200" y="411349"/>
            <a:ext cx="8229600" cy="2819999"/>
          </a:xfrm>
          <a:prstGeom prst="rect">
            <a:avLst/>
          </a:prstGeom>
        </p:spPr>
        <p:txBody>
          <a:bodyPr lIns="91425" tIns="91425" rIns="91425" bIns="91425" anchor="t" anchorCtr="0">
            <a:noAutofit/>
          </a:bodyPr>
          <a:lstStyle/>
          <a:p>
            <a:pPr rtl="0">
              <a:spcBef>
                <a:spcPts val="0"/>
              </a:spcBef>
              <a:buNone/>
            </a:pPr>
            <a:r>
              <a:rPr lang="en"/>
              <a:t>Beyond an </a:t>
            </a:r>
          </a:p>
          <a:p>
            <a:pPr marL="1371600" indent="457200">
              <a:spcBef>
                <a:spcPts val="0"/>
              </a:spcBef>
              <a:buNone/>
            </a:pPr>
            <a:r>
              <a:rPr lang="en"/>
              <a:t>Apple A Day</a:t>
            </a:r>
          </a:p>
        </p:txBody>
      </p:sp>
      <p:sp>
        <p:nvSpPr>
          <p:cNvPr id="39" name="Shape 39"/>
          <p:cNvSpPr txBox="1">
            <a:spLocks noGrp="1"/>
          </p:cNvSpPr>
          <p:nvPr>
            <p:ph type="subTitle" idx="1"/>
          </p:nvPr>
        </p:nvSpPr>
        <p:spPr>
          <a:xfrm>
            <a:off x="737825" y="2913567"/>
            <a:ext cx="8229600" cy="1232699"/>
          </a:xfrm>
          <a:prstGeom prst="rect">
            <a:avLst/>
          </a:prstGeom>
        </p:spPr>
        <p:txBody>
          <a:bodyPr lIns="91425" tIns="91425" rIns="91425" bIns="91425" anchor="t" anchorCtr="0">
            <a:noAutofit/>
          </a:bodyPr>
          <a:lstStyle/>
          <a:p>
            <a:pPr rtl="0">
              <a:spcBef>
                <a:spcPts val="0"/>
              </a:spcBef>
              <a:buNone/>
            </a:pPr>
            <a:r>
              <a:rPr lang="en" sz="3000"/>
              <a:t>Finding Reliable Health Information Online</a:t>
            </a:r>
          </a:p>
          <a:p>
            <a:pPr algn="r">
              <a:spcBef>
                <a:spcPts val="0"/>
              </a:spcBef>
              <a:buNone/>
            </a:pPr>
            <a:endParaRPr sz="1800"/>
          </a:p>
        </p:txBody>
      </p:sp>
      <p:sp>
        <p:nvSpPr>
          <p:cNvPr id="40" name="Shape 40"/>
          <p:cNvSpPr txBox="1"/>
          <p:nvPr/>
        </p:nvSpPr>
        <p:spPr>
          <a:xfrm>
            <a:off x="1695500" y="4089150"/>
            <a:ext cx="6990900" cy="840600"/>
          </a:xfrm>
          <a:prstGeom prst="rect">
            <a:avLst/>
          </a:prstGeom>
          <a:noFill/>
          <a:ln>
            <a:noFill/>
          </a:ln>
        </p:spPr>
        <p:txBody>
          <a:bodyPr lIns="91425" tIns="91425" rIns="91425" bIns="91425" anchor="t" anchorCtr="0">
            <a:noAutofit/>
          </a:bodyPr>
          <a:lstStyle/>
          <a:p>
            <a:pPr lvl="0" algn="r" rtl="0">
              <a:spcBef>
                <a:spcPts val="0"/>
              </a:spcBef>
              <a:buClr>
                <a:schemeClr val="dk1"/>
              </a:buClr>
              <a:buSzPct val="61111"/>
              <a:buFont typeface="Arial"/>
              <a:buNone/>
            </a:pPr>
            <a:r>
              <a:rPr lang="en" sz="1800">
                <a:solidFill>
                  <a:schemeClr val="dk2"/>
                </a:solidFill>
              </a:rPr>
              <a:t>Karen Gutzman, Librarian, Northwestern University</a:t>
            </a:r>
          </a:p>
          <a:p>
            <a:pPr lvl="0" algn="r" rtl="0">
              <a:spcBef>
                <a:spcPts val="0"/>
              </a:spcBef>
              <a:buClr>
                <a:schemeClr val="dk1"/>
              </a:buClr>
              <a:buSzPct val="61111"/>
              <a:buFont typeface="Arial"/>
              <a:buNone/>
            </a:pPr>
            <a:r>
              <a:rPr lang="en" sz="1800">
                <a:solidFill>
                  <a:schemeClr val="dk2"/>
                </a:solidFill>
              </a:rPr>
              <a:t>Diana Almader-Douglas, Librarian, Central Arizona College</a:t>
            </a:r>
          </a:p>
          <a:p>
            <a:pPr>
              <a:spcBef>
                <a:spcPts val="0"/>
              </a:spcBef>
              <a:buNone/>
            </a:pPr>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About Us</a:t>
            </a:r>
          </a:p>
        </p:txBody>
      </p:sp>
      <p:pic>
        <p:nvPicPr>
          <p:cNvPr id="46" name="Shape 46"/>
          <p:cNvPicPr preferRelativeResize="0"/>
          <p:nvPr/>
        </p:nvPicPr>
        <p:blipFill>
          <a:blip r:embed="rId3">
            <a:alphaModFix/>
          </a:blip>
          <a:stretch>
            <a:fillRect/>
          </a:stretch>
        </p:blipFill>
        <p:spPr>
          <a:xfrm>
            <a:off x="1626374" y="1159725"/>
            <a:ext cx="5625176" cy="3876899"/>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Agenda</a:t>
            </a:r>
          </a:p>
        </p:txBody>
      </p:sp>
      <p:sp>
        <p:nvSpPr>
          <p:cNvPr id="52" name="Shape 52"/>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lvl="0" rtl="0">
              <a:spcBef>
                <a:spcPts val="0"/>
              </a:spcBef>
              <a:buNone/>
            </a:pPr>
            <a:r>
              <a:rPr lang="en"/>
              <a:t>Pre-session questionnaire</a:t>
            </a:r>
          </a:p>
          <a:p>
            <a:pPr lvl="0" rtl="0">
              <a:spcBef>
                <a:spcPts val="0"/>
              </a:spcBef>
              <a:buNone/>
            </a:pPr>
            <a:r>
              <a:rPr lang="en"/>
              <a:t>Demonstration of MedlinePlus</a:t>
            </a:r>
          </a:p>
          <a:p>
            <a:pPr lvl="0" rtl="0">
              <a:spcBef>
                <a:spcPts val="0"/>
              </a:spcBef>
              <a:buNone/>
            </a:pPr>
            <a:r>
              <a:rPr lang="en"/>
              <a:t>Review of other resources </a:t>
            </a:r>
          </a:p>
          <a:p>
            <a:pPr lvl="0">
              <a:spcBef>
                <a:spcPts val="0"/>
              </a:spcBef>
              <a:buNone/>
            </a:pPr>
            <a:r>
              <a:rPr lang="en"/>
              <a:t>Post-session questionnaire</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Health Information online...</a:t>
            </a:r>
          </a:p>
        </p:txBody>
      </p:sp>
      <p:sp>
        <p:nvSpPr>
          <p:cNvPr id="58" name="Shape 58"/>
          <p:cNvSpPr txBox="1">
            <a:spLocks noGrp="1"/>
          </p:cNvSpPr>
          <p:nvPr>
            <p:ph type="body" idx="1"/>
          </p:nvPr>
        </p:nvSpPr>
        <p:spPr>
          <a:xfrm>
            <a:off x="1491350" y="1462825"/>
            <a:ext cx="6855299" cy="2553599"/>
          </a:xfrm>
          <a:prstGeom prst="rect">
            <a:avLst/>
          </a:prstGeom>
        </p:spPr>
        <p:txBody>
          <a:bodyPr lIns="91425" tIns="91425" rIns="91425" bIns="91425" anchor="t" anchorCtr="0">
            <a:noAutofit/>
          </a:bodyPr>
          <a:lstStyle/>
          <a:p>
            <a:pPr rtl="0">
              <a:spcBef>
                <a:spcPts val="0"/>
              </a:spcBef>
              <a:buNone/>
            </a:pPr>
            <a:r>
              <a:rPr lang="en" sz="3600" b="1"/>
              <a:t>72%</a:t>
            </a:r>
            <a:r>
              <a:rPr lang="en" sz="2400"/>
              <a:t> of internet users searched for health information within the past year</a:t>
            </a:r>
          </a:p>
          <a:p>
            <a:pPr rtl="0">
              <a:spcBef>
                <a:spcPts val="0"/>
              </a:spcBef>
              <a:buNone/>
            </a:pPr>
            <a:endParaRPr sz="1200"/>
          </a:p>
          <a:p>
            <a:pPr lvl="0" rtl="0">
              <a:spcBef>
                <a:spcPts val="0"/>
              </a:spcBef>
              <a:buNone/>
            </a:pPr>
            <a:r>
              <a:rPr lang="en" sz="3600" b="1"/>
              <a:t>35% </a:t>
            </a:r>
            <a:r>
              <a:rPr lang="en" sz="2400"/>
              <a:t>of American adults have gone online to figure out a possible diagnosis</a:t>
            </a:r>
          </a:p>
          <a:p>
            <a:pPr marL="0" indent="0">
              <a:spcBef>
                <a:spcPts val="0"/>
              </a:spcBef>
              <a:buNone/>
            </a:pPr>
            <a:endParaRPr/>
          </a:p>
        </p:txBody>
      </p:sp>
      <p:pic>
        <p:nvPicPr>
          <p:cNvPr id="59" name="Shape 59"/>
          <p:cNvPicPr preferRelativeResize="0"/>
          <p:nvPr/>
        </p:nvPicPr>
        <p:blipFill>
          <a:blip r:embed="rId3">
            <a:alphaModFix/>
          </a:blip>
          <a:stretch>
            <a:fillRect/>
          </a:stretch>
        </p:blipFill>
        <p:spPr>
          <a:xfrm>
            <a:off x="345900" y="1573000"/>
            <a:ext cx="950575" cy="1008500"/>
          </a:xfrm>
          <a:prstGeom prst="rect">
            <a:avLst/>
          </a:prstGeom>
          <a:noFill/>
          <a:ln>
            <a:noFill/>
          </a:ln>
        </p:spPr>
      </p:pic>
      <p:pic>
        <p:nvPicPr>
          <p:cNvPr id="60" name="Shape 60"/>
          <p:cNvPicPr preferRelativeResize="0"/>
          <p:nvPr/>
        </p:nvPicPr>
        <p:blipFill>
          <a:blip r:embed="rId4">
            <a:alphaModFix/>
          </a:blip>
          <a:stretch>
            <a:fillRect/>
          </a:stretch>
        </p:blipFill>
        <p:spPr>
          <a:xfrm>
            <a:off x="274575" y="2821725"/>
            <a:ext cx="1093225" cy="1093225"/>
          </a:xfrm>
          <a:prstGeom prst="rect">
            <a:avLst/>
          </a:prstGeom>
          <a:noFill/>
          <a:ln>
            <a:noFill/>
          </a:ln>
        </p:spPr>
      </p:pic>
      <p:sp>
        <p:nvSpPr>
          <p:cNvPr id="61" name="Shape 61"/>
          <p:cNvSpPr txBox="1"/>
          <p:nvPr/>
        </p:nvSpPr>
        <p:spPr>
          <a:xfrm>
            <a:off x="4609650" y="4474075"/>
            <a:ext cx="4407600" cy="423600"/>
          </a:xfrm>
          <a:prstGeom prst="rect">
            <a:avLst/>
          </a:prstGeom>
          <a:noFill/>
          <a:ln>
            <a:noFill/>
          </a:ln>
        </p:spPr>
        <p:txBody>
          <a:bodyPr lIns="91425" tIns="91425" rIns="91425" bIns="91425" anchor="t" anchorCtr="0">
            <a:noAutofit/>
          </a:bodyPr>
          <a:lstStyle/>
          <a:p>
            <a:pPr lvl="0" rtl="0">
              <a:spcBef>
                <a:spcPts val="0"/>
              </a:spcBef>
              <a:buClr>
                <a:schemeClr val="dk1"/>
              </a:buClr>
              <a:buSzPct val="91666"/>
              <a:buFont typeface="Arial"/>
              <a:buNone/>
            </a:pPr>
            <a:r>
              <a:rPr lang="en" sz="1200"/>
              <a:t>Health Online 2013. Pew Research Center. </a:t>
            </a:r>
            <a:r>
              <a:rPr lang="en" sz="1200">
                <a:solidFill>
                  <a:schemeClr val="dk1"/>
                </a:solidFill>
              </a:rPr>
              <a:t>http://www.pewinternet.org/2013/01/15/health-online-2013/</a:t>
            </a:r>
          </a:p>
          <a:p>
            <a:pPr>
              <a:spcBef>
                <a:spcPts val="0"/>
              </a:spcBef>
              <a:buNone/>
            </a:pP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dirty="0"/>
              <a:t>Is it reliable?</a:t>
            </a:r>
          </a:p>
        </p:txBody>
      </p:sp>
      <p:sp>
        <p:nvSpPr>
          <p:cNvPr id="67" name="Shape 67"/>
          <p:cNvSpPr txBox="1">
            <a:spLocks noGrp="1"/>
          </p:cNvSpPr>
          <p:nvPr>
            <p:ph type="body" idx="1"/>
          </p:nvPr>
        </p:nvSpPr>
        <p:spPr>
          <a:xfrm>
            <a:off x="457200" y="1200150"/>
            <a:ext cx="8229600" cy="1511399"/>
          </a:xfrm>
          <a:prstGeom prst="rect">
            <a:avLst/>
          </a:prstGeom>
        </p:spPr>
        <p:txBody>
          <a:bodyPr lIns="91425" tIns="91425" rIns="91425" bIns="91425" anchor="t" anchorCtr="0">
            <a:noAutofit/>
          </a:bodyPr>
          <a:lstStyle/>
          <a:p>
            <a:pPr lvl="0" rtl="0">
              <a:spcBef>
                <a:spcPts val="0"/>
              </a:spcBef>
              <a:buClr>
                <a:schemeClr val="dk1"/>
              </a:buClr>
              <a:buSzPct val="45833"/>
              <a:buFont typeface="Arial"/>
              <a:buNone/>
            </a:pPr>
            <a:r>
              <a:rPr lang="en" sz="2400"/>
              <a:t>Ask yourself:</a:t>
            </a:r>
          </a:p>
          <a:p>
            <a:pPr marL="457200" lvl="0" indent="0" rtl="0">
              <a:spcBef>
                <a:spcPts val="0"/>
              </a:spcBef>
              <a:buNone/>
            </a:pPr>
            <a:r>
              <a:rPr lang="en" sz="2400"/>
              <a:t>Who is responsible for the content of this website?</a:t>
            </a:r>
          </a:p>
          <a:p>
            <a:pPr marL="457200" lvl="0" indent="0" rtl="0">
              <a:spcBef>
                <a:spcPts val="0"/>
              </a:spcBef>
              <a:buNone/>
            </a:pPr>
            <a:r>
              <a:rPr lang="en" sz="2400"/>
              <a:t>How current is this information?</a:t>
            </a:r>
          </a:p>
          <a:p>
            <a:pPr>
              <a:spcBef>
                <a:spcPts val="0"/>
              </a:spcBef>
              <a:buNone/>
            </a:pPr>
            <a:endParaRPr/>
          </a:p>
        </p:txBody>
      </p:sp>
      <p:sp>
        <p:nvSpPr>
          <p:cNvPr id="68" name="Shape 68"/>
          <p:cNvSpPr txBox="1">
            <a:spLocks noGrp="1"/>
          </p:cNvSpPr>
          <p:nvPr>
            <p:ph type="title" idx="2"/>
          </p:nvPr>
        </p:nvSpPr>
        <p:spPr>
          <a:xfrm>
            <a:off x="457200" y="2570003"/>
            <a:ext cx="8229600" cy="857400"/>
          </a:xfrm>
          <a:prstGeom prst="rect">
            <a:avLst/>
          </a:prstGeom>
        </p:spPr>
        <p:txBody>
          <a:bodyPr lIns="91425" tIns="91425" rIns="91425" bIns="91425" anchor="b" anchorCtr="0">
            <a:noAutofit/>
          </a:bodyPr>
          <a:lstStyle/>
          <a:p>
            <a:pPr lvl="0" rtl="0">
              <a:spcBef>
                <a:spcPts val="0"/>
              </a:spcBef>
              <a:buNone/>
            </a:pPr>
            <a:r>
              <a:rPr lang="en" sz="3600" b="1" dirty="0">
                <a:solidFill>
                  <a:srgbClr val="DA0002"/>
                </a:solidFill>
              </a:rPr>
              <a:t>Is it overwhelming?</a:t>
            </a:r>
          </a:p>
        </p:txBody>
      </p:sp>
      <p:cxnSp>
        <p:nvCxnSpPr>
          <p:cNvPr id="69" name="Shape 69"/>
          <p:cNvCxnSpPr/>
          <p:nvPr/>
        </p:nvCxnSpPr>
        <p:spPr>
          <a:xfrm>
            <a:off x="483000" y="3448700"/>
            <a:ext cx="8177099" cy="0"/>
          </a:xfrm>
          <a:prstGeom prst="straightConnector1">
            <a:avLst/>
          </a:prstGeom>
          <a:noFill/>
          <a:ln w="38100" cap="flat">
            <a:solidFill>
              <a:srgbClr val="CC0000"/>
            </a:solidFill>
            <a:prstDash val="solid"/>
            <a:round/>
            <a:headEnd type="none" w="lg" len="lg"/>
            <a:tailEnd type="none" w="lg" len="lg"/>
          </a:ln>
        </p:spPr>
      </p:cxnSp>
      <p:pic>
        <p:nvPicPr>
          <p:cNvPr id="70" name="Shape 70"/>
          <p:cNvPicPr preferRelativeResize="0"/>
          <p:nvPr/>
        </p:nvPicPr>
        <p:blipFill>
          <a:blip r:embed="rId3">
            <a:alphaModFix/>
          </a:blip>
          <a:stretch>
            <a:fillRect/>
          </a:stretch>
        </p:blipFill>
        <p:spPr>
          <a:xfrm>
            <a:off x="6398425" y="3542100"/>
            <a:ext cx="1905525" cy="1288124"/>
          </a:xfrm>
          <a:prstGeom prst="rect">
            <a:avLst/>
          </a:prstGeom>
          <a:noFill/>
          <a:ln>
            <a:noFill/>
          </a:ln>
        </p:spPr>
      </p:pic>
      <p:sp>
        <p:nvSpPr>
          <p:cNvPr id="71" name="Shape 71"/>
          <p:cNvSpPr txBox="1"/>
          <p:nvPr/>
        </p:nvSpPr>
        <p:spPr>
          <a:xfrm>
            <a:off x="372850" y="3542100"/>
            <a:ext cx="4779000" cy="906599"/>
          </a:xfrm>
          <a:prstGeom prst="rect">
            <a:avLst/>
          </a:prstGeom>
          <a:noFill/>
          <a:ln>
            <a:noFill/>
          </a:ln>
        </p:spPr>
        <p:txBody>
          <a:bodyPr lIns="91425" tIns="91425" rIns="91425" bIns="91425" anchor="t" anchorCtr="0">
            <a:noAutofit/>
          </a:bodyPr>
          <a:lstStyle/>
          <a:p>
            <a:pPr>
              <a:spcBef>
                <a:spcPts val="0"/>
              </a:spcBef>
              <a:buNone/>
            </a:pPr>
            <a:r>
              <a:rPr lang="en" sz="2400" dirty="0"/>
              <a:t>Searching for health information online can be like trying to drink from a fire hydrant.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sz="3000"/>
              <a:t>MedlinePlus: Let’s Take a Virtual Tour</a:t>
            </a:r>
          </a:p>
        </p:txBody>
      </p:sp>
      <p:pic>
        <p:nvPicPr>
          <p:cNvPr id="77" name="Shape 77"/>
          <p:cNvPicPr preferRelativeResize="0"/>
          <p:nvPr/>
        </p:nvPicPr>
        <p:blipFill>
          <a:blip r:embed="rId3">
            <a:alphaModFix/>
          </a:blip>
          <a:stretch>
            <a:fillRect/>
          </a:stretch>
        </p:blipFill>
        <p:spPr>
          <a:xfrm>
            <a:off x="2080512" y="1296198"/>
            <a:ext cx="5201824" cy="2730949"/>
          </a:xfrm>
          <a:prstGeom prst="rect">
            <a:avLst/>
          </a:prstGeom>
          <a:noFill/>
          <a:ln>
            <a:noFill/>
          </a:ln>
        </p:spPr>
      </p:pic>
      <p:sp>
        <p:nvSpPr>
          <p:cNvPr id="78" name="Shape 78"/>
          <p:cNvSpPr txBox="1"/>
          <p:nvPr/>
        </p:nvSpPr>
        <p:spPr>
          <a:xfrm>
            <a:off x="2238675" y="3503200"/>
            <a:ext cx="4789500" cy="996300"/>
          </a:xfrm>
          <a:prstGeom prst="rect">
            <a:avLst/>
          </a:prstGeom>
          <a:solidFill>
            <a:schemeClr val="accent2"/>
          </a:solidFill>
          <a:ln>
            <a:noFill/>
          </a:ln>
        </p:spPr>
        <p:txBody>
          <a:bodyPr lIns="91425" tIns="91425" rIns="91425" bIns="91425" anchor="t" anchorCtr="0">
            <a:noAutofit/>
          </a:bodyPr>
          <a:lstStyle/>
          <a:p>
            <a:pPr algn="ctr" rtl="0">
              <a:spcBef>
                <a:spcPts val="0"/>
              </a:spcBef>
              <a:buNone/>
            </a:pPr>
            <a:r>
              <a:rPr lang="en" sz="1800">
                <a:solidFill>
                  <a:schemeClr val="lt1"/>
                </a:solidFill>
              </a:rPr>
              <a:t>A service of the </a:t>
            </a:r>
          </a:p>
          <a:p>
            <a:pPr algn="ctr" rtl="0">
              <a:spcBef>
                <a:spcPts val="0"/>
              </a:spcBef>
              <a:buNone/>
            </a:pPr>
            <a:r>
              <a:rPr lang="en" sz="1800">
                <a:solidFill>
                  <a:schemeClr val="lt1"/>
                </a:solidFill>
              </a:rPr>
              <a:t>U.S. National Library of Medicine</a:t>
            </a:r>
          </a:p>
          <a:p>
            <a:pPr algn="ctr">
              <a:spcBef>
                <a:spcPts val="0"/>
              </a:spcBef>
              <a:buNone/>
            </a:pPr>
            <a:r>
              <a:rPr lang="en" sz="1800">
                <a:solidFill>
                  <a:schemeClr val="lt1"/>
                </a:solidFill>
              </a:rPr>
              <a:t>NIH National Institutes of Health</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KidsHealth from Nemours</a:t>
            </a:r>
          </a:p>
        </p:txBody>
      </p:sp>
      <p:pic>
        <p:nvPicPr>
          <p:cNvPr id="84" name="Shape 84"/>
          <p:cNvPicPr preferRelativeResize="0"/>
          <p:nvPr/>
        </p:nvPicPr>
        <p:blipFill rotWithShape="1">
          <a:blip r:embed="rId3">
            <a:alphaModFix/>
          </a:blip>
          <a:srcRect l="30588" r="31147" b="32696"/>
          <a:stretch/>
        </p:blipFill>
        <p:spPr>
          <a:xfrm>
            <a:off x="2676775" y="1379750"/>
            <a:ext cx="3498998" cy="3349650"/>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l="34005" t="9764" r="31159" b="8596"/>
          <a:stretch/>
        </p:blipFill>
        <p:spPr>
          <a:xfrm>
            <a:off x="3012000" y="35600"/>
            <a:ext cx="3477923" cy="5073201"/>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Shape 94"/>
          <p:cNvPicPr preferRelativeResize="0"/>
          <p:nvPr/>
        </p:nvPicPr>
        <p:blipFill rotWithShape="1">
          <a:blip r:embed="rId3">
            <a:alphaModFix/>
          </a:blip>
          <a:srcRect l="33695" t="9572" r="25261" b="32090"/>
          <a:stretch/>
        </p:blipFill>
        <p:spPr>
          <a:xfrm>
            <a:off x="1881100" y="24937"/>
            <a:ext cx="5757499" cy="5093625"/>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NIH Senior Health</a:t>
            </a:r>
          </a:p>
        </p:txBody>
      </p:sp>
      <p:pic>
        <p:nvPicPr>
          <p:cNvPr id="100" name="Shape 100"/>
          <p:cNvPicPr preferRelativeResize="0"/>
          <p:nvPr/>
        </p:nvPicPr>
        <p:blipFill>
          <a:blip r:embed="rId3">
            <a:alphaModFix/>
          </a:blip>
          <a:stretch>
            <a:fillRect/>
          </a:stretch>
        </p:blipFill>
        <p:spPr>
          <a:xfrm>
            <a:off x="457200" y="1871759"/>
            <a:ext cx="8229599" cy="1399977"/>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Shape 105"/>
          <p:cNvPicPr preferRelativeResize="0"/>
          <p:nvPr/>
        </p:nvPicPr>
        <p:blipFill rotWithShape="1">
          <a:blip r:embed="rId3">
            <a:alphaModFix/>
          </a:blip>
          <a:srcRect l="23936" t="10073" r="24519" b="6745"/>
          <a:stretch/>
        </p:blipFill>
        <p:spPr>
          <a:xfrm>
            <a:off x="2239575" y="147175"/>
            <a:ext cx="4827750" cy="4849124"/>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USA.gov For Seniors</a:t>
            </a:r>
          </a:p>
        </p:txBody>
      </p:sp>
      <p:pic>
        <p:nvPicPr>
          <p:cNvPr id="111" name="Shape 111"/>
          <p:cNvPicPr preferRelativeResize="0"/>
          <p:nvPr/>
        </p:nvPicPr>
        <p:blipFill>
          <a:blip r:embed="rId3">
            <a:alphaModFix/>
          </a:blip>
          <a:stretch>
            <a:fillRect/>
          </a:stretch>
        </p:blipFill>
        <p:spPr>
          <a:xfrm>
            <a:off x="2430250" y="1253350"/>
            <a:ext cx="4283500" cy="3619300"/>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Shape 116"/>
          <p:cNvPicPr preferRelativeResize="0"/>
          <p:nvPr/>
        </p:nvPicPr>
        <p:blipFill rotWithShape="1">
          <a:blip r:embed="rId3">
            <a:alphaModFix/>
          </a:blip>
          <a:srcRect l="26663" t="9936" r="27020" b="2826"/>
          <a:stretch/>
        </p:blipFill>
        <p:spPr>
          <a:xfrm>
            <a:off x="2373300" y="245725"/>
            <a:ext cx="4178106" cy="4897776"/>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Healthfinder.gov</a:t>
            </a:r>
          </a:p>
        </p:txBody>
      </p:sp>
      <p:pic>
        <p:nvPicPr>
          <p:cNvPr id="122" name="Shape 122"/>
          <p:cNvPicPr preferRelativeResize="0"/>
          <p:nvPr/>
        </p:nvPicPr>
        <p:blipFill>
          <a:blip r:embed="rId3">
            <a:alphaModFix/>
          </a:blip>
          <a:stretch>
            <a:fillRect/>
          </a:stretch>
        </p:blipFill>
        <p:spPr>
          <a:xfrm>
            <a:off x="2415450" y="1063375"/>
            <a:ext cx="4453449" cy="4194850"/>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Shape 127"/>
          <p:cNvPicPr preferRelativeResize="0"/>
          <p:nvPr/>
        </p:nvPicPr>
        <p:blipFill rotWithShape="1">
          <a:blip r:embed="rId3">
            <a:alphaModFix/>
          </a:blip>
          <a:srcRect l="24523" t="16609" r="24766" b="3993"/>
          <a:stretch/>
        </p:blipFill>
        <p:spPr>
          <a:xfrm>
            <a:off x="2070300" y="40037"/>
            <a:ext cx="5195777" cy="5063424"/>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Centers For Disease Control (CDC)</a:t>
            </a:r>
          </a:p>
        </p:txBody>
      </p:sp>
      <p:pic>
        <p:nvPicPr>
          <p:cNvPr id="133" name="Shape 133"/>
          <p:cNvPicPr preferRelativeResize="0"/>
          <p:nvPr/>
        </p:nvPicPr>
        <p:blipFill>
          <a:blip r:embed="rId3">
            <a:alphaModFix/>
          </a:blip>
          <a:stretch>
            <a:fillRect/>
          </a:stretch>
        </p:blipFill>
        <p:spPr>
          <a:xfrm>
            <a:off x="2654700" y="1063375"/>
            <a:ext cx="4209224" cy="4187050"/>
          </a:xfrm>
          <a:prstGeom prst="rect">
            <a:avLst/>
          </a:prstGeom>
          <a:noFill/>
          <a:ln>
            <a:noFill/>
          </a:ln>
        </p:spPr>
      </p:pic>
      <p:pic>
        <p:nvPicPr>
          <p:cNvPr id="134" name="Shape 134"/>
          <p:cNvPicPr preferRelativeResize="0"/>
          <p:nvPr/>
        </p:nvPicPr>
        <p:blipFill>
          <a:blip r:embed="rId4">
            <a:alphaModFix/>
          </a:blip>
          <a:stretch>
            <a:fillRect/>
          </a:stretch>
        </p:blipFill>
        <p:spPr>
          <a:xfrm>
            <a:off x="152400" y="152400"/>
            <a:ext cx="95250" cy="95250"/>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Shape 139"/>
          <p:cNvPicPr preferRelativeResize="0"/>
          <p:nvPr/>
        </p:nvPicPr>
        <p:blipFill rotWithShape="1">
          <a:blip r:embed="rId3">
            <a:alphaModFix/>
          </a:blip>
          <a:srcRect l="23891" t="9931" r="24259" b="15285"/>
          <a:stretch/>
        </p:blipFill>
        <p:spPr>
          <a:xfrm>
            <a:off x="1847375" y="0"/>
            <a:ext cx="5610749" cy="5037051"/>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National Institute On Aging</a:t>
            </a:r>
          </a:p>
        </p:txBody>
      </p:sp>
      <p:pic>
        <p:nvPicPr>
          <p:cNvPr id="145" name="Shape 145"/>
          <p:cNvPicPr preferRelativeResize="0"/>
          <p:nvPr/>
        </p:nvPicPr>
        <p:blipFill>
          <a:blip r:embed="rId3">
            <a:alphaModFix/>
          </a:blip>
          <a:stretch>
            <a:fillRect/>
          </a:stretch>
        </p:blipFill>
        <p:spPr>
          <a:xfrm>
            <a:off x="2141275" y="1063374"/>
            <a:ext cx="4861450" cy="4170224"/>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Shape 150"/>
          <p:cNvPicPr preferRelativeResize="0"/>
          <p:nvPr/>
        </p:nvPicPr>
        <p:blipFill rotWithShape="1">
          <a:blip r:embed="rId3">
            <a:alphaModFix/>
          </a:blip>
          <a:srcRect l="24073" t="9888" r="24265" b="17883"/>
          <a:stretch/>
        </p:blipFill>
        <p:spPr>
          <a:xfrm>
            <a:off x="1836750" y="0"/>
            <a:ext cx="5861674" cy="5100749"/>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Pinal County Library District</a:t>
            </a:r>
          </a:p>
        </p:txBody>
      </p:sp>
      <p:pic>
        <p:nvPicPr>
          <p:cNvPr id="156" name="Shape 156"/>
          <p:cNvPicPr preferRelativeResize="0"/>
          <p:nvPr/>
        </p:nvPicPr>
        <p:blipFill>
          <a:blip r:embed="rId3">
            <a:alphaModFix/>
          </a:blip>
          <a:stretch>
            <a:fillRect/>
          </a:stretch>
        </p:blipFill>
        <p:spPr>
          <a:xfrm>
            <a:off x="1132144" y="1200149"/>
            <a:ext cx="6974117" cy="3725700"/>
          </a:xfrm>
          <a:prstGeom prst="rect">
            <a:avLst/>
          </a:prstGeom>
          <a:noFill/>
          <a:ln>
            <a:noFill/>
          </a:ln>
        </p:spPr>
      </p:pic>
      <p:pic>
        <p:nvPicPr>
          <p:cNvPr id="157" name="Shape 157"/>
          <p:cNvPicPr preferRelativeResize="0"/>
          <p:nvPr/>
        </p:nvPicPr>
        <p:blipFill>
          <a:blip r:embed="rId4">
            <a:alphaModFix/>
          </a:blip>
          <a:stretch>
            <a:fillRect/>
          </a:stretch>
        </p:blipFill>
        <p:spPr>
          <a:xfrm>
            <a:off x="2877725" y="1106524"/>
            <a:ext cx="3388549" cy="3870674"/>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56"/>
                                        </p:tgtEl>
                                      </p:cBhvr>
                                    </p:animEffect>
                                    <p:set>
                                      <p:cBhvr>
                                        <p:cTn id="7" dur="1" fill="hold">
                                          <p:stCondLst>
                                            <p:cond delay="1000"/>
                                          </p:stCondLst>
                                        </p:cTn>
                                        <p:tgtEl>
                                          <p:spTgt spid="15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gtEl>
                                        <p:attrNameLst>
                                          <p:attrName>style.visibility</p:attrName>
                                        </p:attrNameLst>
                                      </p:cBhvr>
                                      <p:to>
                                        <p:strVal val="visible"/>
                                      </p:to>
                                    </p:set>
                                    <p:animEffect transition="in" filter="fade">
                                      <p:cBhvr>
                                        <p:cTn id="12" dur="27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endParaRPr/>
          </a:p>
        </p:txBody>
      </p:sp>
      <p:sp>
        <p:nvSpPr>
          <p:cNvPr id="163" name="Shape 163"/>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a:spcBef>
                <a:spcPts val="0"/>
              </a:spcBef>
              <a:buNone/>
            </a:pPr>
            <a:endParaRPr/>
          </a:p>
        </p:txBody>
      </p:sp>
      <p:pic>
        <p:nvPicPr>
          <p:cNvPr id="164" name="Shape 164"/>
          <p:cNvPicPr preferRelativeResize="0"/>
          <p:nvPr/>
        </p:nvPicPr>
        <p:blipFill rotWithShape="1">
          <a:blip r:embed="rId3">
            <a:alphaModFix/>
          </a:blip>
          <a:srcRect l="2315" b="5908"/>
          <a:stretch/>
        </p:blipFill>
        <p:spPr>
          <a:xfrm>
            <a:off x="1922043" y="192612"/>
            <a:ext cx="5299913" cy="4758274"/>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Central Arizona College Libraries</a:t>
            </a:r>
          </a:p>
        </p:txBody>
      </p:sp>
      <p:pic>
        <p:nvPicPr>
          <p:cNvPr id="170" name="Shape 170"/>
          <p:cNvPicPr preferRelativeResize="0"/>
          <p:nvPr/>
        </p:nvPicPr>
        <p:blipFill>
          <a:blip r:embed="rId3">
            <a:alphaModFix/>
          </a:blip>
          <a:stretch>
            <a:fillRect/>
          </a:stretch>
        </p:blipFill>
        <p:spPr>
          <a:xfrm>
            <a:off x="2173825" y="1200150"/>
            <a:ext cx="4796349" cy="3649125"/>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body" idx="1"/>
          </p:nvPr>
        </p:nvSpPr>
        <p:spPr>
          <a:xfrm>
            <a:off x="457200" y="1200150"/>
            <a:ext cx="3994500" cy="3725699"/>
          </a:xfrm>
          <a:prstGeom prst="rect">
            <a:avLst/>
          </a:prstGeom>
        </p:spPr>
        <p:txBody>
          <a:bodyPr lIns="91425" tIns="91425" rIns="91425" bIns="91425" anchor="t" anchorCtr="0">
            <a:noAutofit/>
          </a:bodyPr>
          <a:lstStyle/>
          <a:p>
            <a:pPr>
              <a:spcBef>
                <a:spcPts val="0"/>
              </a:spcBef>
              <a:buNone/>
            </a:pPr>
            <a:endParaRPr/>
          </a:p>
        </p:txBody>
      </p:sp>
      <p:sp>
        <p:nvSpPr>
          <p:cNvPr id="176" name="Shape 176"/>
          <p:cNvSpPr txBox="1">
            <a:spLocks noGrp="1"/>
          </p:cNvSpPr>
          <p:nvPr>
            <p:ph type="body" idx="2"/>
          </p:nvPr>
        </p:nvSpPr>
        <p:spPr>
          <a:xfrm>
            <a:off x="4692273" y="1200150"/>
            <a:ext cx="3994500" cy="3725699"/>
          </a:xfrm>
          <a:prstGeom prst="rect">
            <a:avLst/>
          </a:prstGeom>
        </p:spPr>
        <p:txBody>
          <a:bodyPr lIns="91425" tIns="91425" rIns="91425" bIns="91425" anchor="t" anchorCtr="0">
            <a:noAutofit/>
          </a:bodyPr>
          <a:lstStyle/>
          <a:p>
            <a:pPr>
              <a:spcBef>
                <a:spcPts val="0"/>
              </a:spcBef>
              <a:buNone/>
            </a:pPr>
            <a:endParaRPr/>
          </a:p>
        </p:txBody>
      </p:sp>
      <p:pic>
        <p:nvPicPr>
          <p:cNvPr id="177" name="Shape 177"/>
          <p:cNvPicPr preferRelativeResize="0"/>
          <p:nvPr/>
        </p:nvPicPr>
        <p:blipFill>
          <a:blip r:embed="rId3">
            <a:alphaModFix/>
          </a:blip>
          <a:stretch>
            <a:fillRect/>
          </a:stretch>
        </p:blipFill>
        <p:spPr>
          <a:xfrm>
            <a:off x="5281025" y="1412645"/>
            <a:ext cx="2674400" cy="3388425"/>
          </a:xfrm>
          <a:prstGeom prst="rect">
            <a:avLst/>
          </a:prstGeom>
          <a:noFill/>
          <a:ln>
            <a:noFill/>
          </a:ln>
        </p:spPr>
      </p:pic>
      <p:pic>
        <p:nvPicPr>
          <p:cNvPr id="178" name="Shape 178"/>
          <p:cNvPicPr preferRelativeResize="0"/>
          <p:nvPr/>
        </p:nvPicPr>
        <p:blipFill>
          <a:blip r:embed="rId4">
            <a:alphaModFix/>
          </a:blip>
          <a:stretch>
            <a:fillRect/>
          </a:stretch>
        </p:blipFill>
        <p:spPr>
          <a:xfrm>
            <a:off x="457187" y="1200150"/>
            <a:ext cx="3933825" cy="1790700"/>
          </a:xfrm>
          <a:prstGeom prst="rect">
            <a:avLst/>
          </a:prstGeom>
          <a:noFill/>
          <a:ln>
            <a:noFill/>
          </a:ln>
        </p:spPr>
      </p:pic>
      <p:pic>
        <p:nvPicPr>
          <p:cNvPr id="179" name="Shape 179"/>
          <p:cNvPicPr preferRelativeResize="0"/>
          <p:nvPr/>
        </p:nvPicPr>
        <p:blipFill rotWithShape="1">
          <a:blip r:embed="rId5">
            <a:alphaModFix/>
          </a:blip>
          <a:srcRect l="10570" t="5248" b="40424"/>
          <a:stretch/>
        </p:blipFill>
        <p:spPr>
          <a:xfrm>
            <a:off x="956750" y="3083650"/>
            <a:ext cx="4386674" cy="1842200"/>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Featured Resources</a:t>
            </a:r>
          </a:p>
        </p:txBody>
      </p:sp>
      <p:sp>
        <p:nvSpPr>
          <p:cNvPr id="185" name="Shape 185"/>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marL="457200" lvl="0" indent="-342900" rtl="0">
              <a:lnSpc>
                <a:spcPct val="115000"/>
              </a:lnSpc>
              <a:spcBef>
                <a:spcPts val="0"/>
              </a:spcBef>
              <a:buClr>
                <a:schemeClr val="dk1"/>
              </a:buClr>
              <a:buSzPct val="100000"/>
              <a:buFont typeface="Arial"/>
              <a:buChar char="●"/>
            </a:pPr>
            <a:r>
              <a:rPr lang="en" sz="1800"/>
              <a:t>Centers for Disease Control (CDC): </a:t>
            </a:r>
            <a:r>
              <a:rPr lang="en" sz="1800" u="sng">
                <a:solidFill>
                  <a:schemeClr val="hlink"/>
                </a:solidFill>
                <a:hlinkClick r:id="rId3"/>
              </a:rPr>
              <a:t>http://www.cdc.gov/</a:t>
            </a:r>
            <a:r>
              <a:rPr lang="en" sz="1800"/>
              <a:t> </a:t>
            </a:r>
          </a:p>
          <a:p>
            <a:pPr marL="457200" lvl="0" indent="-342900" rtl="0">
              <a:lnSpc>
                <a:spcPct val="115000"/>
              </a:lnSpc>
              <a:spcBef>
                <a:spcPts val="0"/>
              </a:spcBef>
              <a:buClr>
                <a:schemeClr val="dk1"/>
              </a:buClr>
              <a:buSzPct val="100000"/>
              <a:buFont typeface="Arial"/>
              <a:buChar char="●"/>
            </a:pPr>
            <a:r>
              <a:rPr lang="en" sz="1800"/>
              <a:t>Central Arizona College Library: </a:t>
            </a:r>
            <a:r>
              <a:rPr lang="en" sz="1800" u="sng">
                <a:solidFill>
                  <a:schemeClr val="hlink"/>
                </a:solidFill>
                <a:hlinkClick r:id="rId4"/>
              </a:rPr>
              <a:t>http://www.centralaz.edu/library/library.htm</a:t>
            </a:r>
            <a:r>
              <a:rPr lang="en" sz="1800"/>
              <a:t> </a:t>
            </a:r>
          </a:p>
          <a:p>
            <a:pPr marL="457200" lvl="0" indent="-342900" rtl="0">
              <a:lnSpc>
                <a:spcPct val="115000"/>
              </a:lnSpc>
              <a:spcBef>
                <a:spcPts val="0"/>
              </a:spcBef>
              <a:buClr>
                <a:schemeClr val="dk1"/>
              </a:buClr>
              <a:buSzPct val="100000"/>
              <a:buFont typeface="Arial"/>
              <a:buChar char="●"/>
            </a:pPr>
            <a:r>
              <a:rPr lang="en" sz="1800"/>
              <a:t>Healthfinder.gov: </a:t>
            </a:r>
            <a:r>
              <a:rPr lang="en" sz="1800" u="sng">
                <a:solidFill>
                  <a:schemeClr val="hlink"/>
                </a:solidFill>
                <a:hlinkClick r:id="rId5"/>
              </a:rPr>
              <a:t>http://healthfinder.gov/</a:t>
            </a:r>
            <a:r>
              <a:rPr lang="en" sz="1800"/>
              <a:t> </a:t>
            </a:r>
          </a:p>
          <a:p>
            <a:pPr marL="457200" lvl="0" indent="-342900" rtl="0">
              <a:lnSpc>
                <a:spcPct val="115000"/>
              </a:lnSpc>
              <a:spcBef>
                <a:spcPts val="0"/>
              </a:spcBef>
              <a:buClr>
                <a:schemeClr val="dk1"/>
              </a:buClr>
              <a:buSzPct val="100000"/>
              <a:buFont typeface="Arial"/>
              <a:buChar char="●"/>
            </a:pPr>
            <a:r>
              <a:rPr lang="en" sz="1800"/>
              <a:t>MedlinePlus: </a:t>
            </a:r>
            <a:r>
              <a:rPr lang="en" sz="1800" u="sng">
                <a:solidFill>
                  <a:schemeClr val="hlink"/>
                </a:solidFill>
                <a:hlinkClick r:id="rId6"/>
              </a:rPr>
              <a:t>http://www.nlm.nih.gov/medlineplus/</a:t>
            </a:r>
            <a:r>
              <a:rPr lang="en" sz="1800"/>
              <a:t> </a:t>
            </a:r>
          </a:p>
          <a:p>
            <a:pPr marL="457200" lvl="0" indent="-342900" rtl="0">
              <a:lnSpc>
                <a:spcPct val="115000"/>
              </a:lnSpc>
              <a:spcBef>
                <a:spcPts val="0"/>
              </a:spcBef>
              <a:buClr>
                <a:schemeClr val="dk1"/>
              </a:buClr>
              <a:buSzPct val="100000"/>
              <a:buFont typeface="Arial"/>
              <a:buChar char="●"/>
            </a:pPr>
            <a:r>
              <a:rPr lang="en" sz="1800"/>
              <a:t>National Institute On Aging: </a:t>
            </a:r>
            <a:r>
              <a:rPr lang="en" sz="1800" u="sng">
                <a:solidFill>
                  <a:schemeClr val="hlink"/>
                </a:solidFill>
                <a:hlinkClick r:id="rId7"/>
              </a:rPr>
              <a:t>http://www.nia.nih.gov/</a:t>
            </a:r>
            <a:r>
              <a:rPr lang="en" sz="1800"/>
              <a:t> </a:t>
            </a:r>
          </a:p>
          <a:p>
            <a:pPr marL="457200" lvl="0" indent="-342900" rtl="0">
              <a:lnSpc>
                <a:spcPct val="115000"/>
              </a:lnSpc>
              <a:spcBef>
                <a:spcPts val="0"/>
              </a:spcBef>
              <a:buClr>
                <a:schemeClr val="dk1"/>
              </a:buClr>
              <a:buSzPct val="100000"/>
              <a:buFont typeface="Arial"/>
              <a:buChar char="●"/>
            </a:pPr>
            <a:r>
              <a:rPr lang="en" sz="1800"/>
              <a:t>NIH Senior Health: </a:t>
            </a:r>
            <a:r>
              <a:rPr lang="en" sz="1800" u="sng">
                <a:solidFill>
                  <a:schemeClr val="hlink"/>
                </a:solidFill>
                <a:hlinkClick r:id="rId8"/>
              </a:rPr>
              <a:t>http://nihseniorhealth.gov/</a:t>
            </a:r>
            <a:r>
              <a:rPr lang="en" sz="1800"/>
              <a:t> </a:t>
            </a:r>
          </a:p>
          <a:p>
            <a:pPr marL="457200" lvl="0" indent="-342900" rtl="0">
              <a:lnSpc>
                <a:spcPct val="115000"/>
              </a:lnSpc>
              <a:spcBef>
                <a:spcPts val="0"/>
              </a:spcBef>
              <a:buClr>
                <a:schemeClr val="dk1"/>
              </a:buClr>
              <a:buSzPct val="100000"/>
              <a:buFont typeface="Arial"/>
              <a:buChar char="●"/>
            </a:pPr>
            <a:r>
              <a:rPr lang="en" sz="1800"/>
              <a:t>KidsHealth from Nemours: </a:t>
            </a:r>
            <a:r>
              <a:rPr lang="en" sz="1800" u="sng">
                <a:solidFill>
                  <a:schemeClr val="hlink"/>
                </a:solidFill>
                <a:hlinkClick r:id="rId9"/>
              </a:rPr>
              <a:t>http://kidshealth.org/</a:t>
            </a:r>
          </a:p>
          <a:p>
            <a:pPr marL="457200" lvl="0" indent="-342900" rtl="0">
              <a:lnSpc>
                <a:spcPct val="115000"/>
              </a:lnSpc>
              <a:spcBef>
                <a:spcPts val="0"/>
              </a:spcBef>
              <a:buClr>
                <a:schemeClr val="dk1"/>
              </a:buClr>
              <a:buSzPct val="100000"/>
              <a:buFont typeface="Arial"/>
              <a:buChar char="●"/>
            </a:pPr>
            <a:r>
              <a:rPr lang="en" sz="1800"/>
              <a:t>Pinal County Library District: </a:t>
            </a:r>
            <a:r>
              <a:rPr lang="en" sz="1800" u="sng">
                <a:solidFill>
                  <a:schemeClr val="hlink"/>
                </a:solidFill>
                <a:hlinkClick r:id="rId10"/>
              </a:rPr>
              <a:t>http://www.pinalcountyaz.gov/Departments/Library/Pages/default.aspx</a:t>
            </a:r>
            <a:r>
              <a:rPr lang="en" sz="1800"/>
              <a:t> </a:t>
            </a:r>
          </a:p>
          <a:p>
            <a:pPr marL="457200" lvl="0" indent="-342900">
              <a:lnSpc>
                <a:spcPct val="115000"/>
              </a:lnSpc>
              <a:spcBef>
                <a:spcPts val="0"/>
              </a:spcBef>
              <a:buClr>
                <a:schemeClr val="dk1"/>
              </a:buClr>
              <a:buSzPct val="100000"/>
              <a:buFont typeface="Arial"/>
              <a:buChar char="●"/>
            </a:pPr>
            <a:r>
              <a:rPr lang="en" sz="1800"/>
              <a:t>USA.gov For Seniors: </a:t>
            </a:r>
            <a:r>
              <a:rPr lang="en" sz="1800" u="sng">
                <a:solidFill>
                  <a:schemeClr val="hlink"/>
                </a:solidFill>
                <a:hlinkClick r:id="rId11"/>
              </a:rPr>
              <a:t>http://www.usa.gov/Topics/Seniors.shtml</a:t>
            </a:r>
            <a:r>
              <a:rPr lang="en" sz="1800"/>
              <a:t>  </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en"/>
              <a:t>Questions?</a:t>
            </a:r>
          </a:p>
        </p:txBody>
      </p:sp>
      <p:sp>
        <p:nvSpPr>
          <p:cNvPr id="191" name="Shape 191"/>
          <p:cNvSpPr txBox="1">
            <a:spLocks noGrp="1"/>
          </p:cNvSpPr>
          <p:nvPr>
            <p:ph type="body" idx="1"/>
          </p:nvPr>
        </p:nvSpPr>
        <p:spPr>
          <a:xfrm>
            <a:off x="457200" y="1200150"/>
            <a:ext cx="8229600" cy="3725699"/>
          </a:xfrm>
          <a:prstGeom prst="rect">
            <a:avLst/>
          </a:prstGeom>
        </p:spPr>
        <p:txBody>
          <a:bodyPr lIns="91425" tIns="91425" rIns="91425" bIns="91425" anchor="ctr" anchorCtr="0">
            <a:noAutofit/>
          </a:bodyPr>
          <a:lstStyle/>
          <a:p>
            <a:pPr algn="ctr">
              <a:spcBef>
                <a:spcPts val="0"/>
              </a:spcBef>
              <a:buNone/>
            </a:pPr>
            <a:r>
              <a:rPr lang="en"/>
              <a:t>Thank You</a:t>
            </a:r>
          </a:p>
        </p:txBody>
      </p:sp>
    </p:spTree>
  </p:cSld>
  <p:clrMapOvr>
    <a:masterClrMapping/>
  </p:clrMapOvr>
  <p:transition spd="slow">
    <p:cut/>
  </p:transition>
</p:sld>
</file>

<file path=ppt/theme/theme1.xml><?xml version="1.0" encoding="utf-8"?>
<a:theme xmlns:a="http://schemas.openxmlformats.org/drawingml/2006/main"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1828</Words>
  <Application>Microsoft Office PowerPoint</Application>
  <PresentationFormat>On-screen Show (16:9)</PresentationFormat>
  <Paragraphs>131</Paragraphs>
  <Slides>25</Slides>
  <Notes>25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25</vt:i4>
      </vt:variant>
    </vt:vector>
  </HeadingPairs>
  <TitlesOfParts>
    <vt:vector size="27" baseType="lpstr">
      <vt:lpstr>Arial</vt:lpstr>
      <vt:lpstr>swiss</vt:lpstr>
      <vt:lpstr>Beyond an  Apple A Day</vt:lpstr>
      <vt:lpstr>About Us</vt:lpstr>
      <vt:lpstr>Agenda</vt:lpstr>
      <vt:lpstr>Health Information online...</vt:lpstr>
      <vt:lpstr>Is it reliable?</vt:lpstr>
      <vt:lpstr>MedlinePlus: Let’s Take a Virtual Tour</vt:lpstr>
      <vt:lpstr>KidsHealth from Nemours</vt:lpstr>
      <vt:lpstr>PowerPoint Presentation</vt:lpstr>
      <vt:lpstr>PowerPoint Presentation</vt:lpstr>
      <vt:lpstr>NIH Senior Health</vt:lpstr>
      <vt:lpstr>PowerPoint Presentation</vt:lpstr>
      <vt:lpstr>USA.gov For Seniors</vt:lpstr>
      <vt:lpstr>PowerPoint Presentation</vt:lpstr>
      <vt:lpstr>Healthfinder.gov</vt:lpstr>
      <vt:lpstr>PowerPoint Presentation</vt:lpstr>
      <vt:lpstr>Centers For Disease Control (CDC)</vt:lpstr>
      <vt:lpstr>PowerPoint Presentation</vt:lpstr>
      <vt:lpstr>National Institute On Aging</vt:lpstr>
      <vt:lpstr>PowerPoint Presentation</vt:lpstr>
      <vt:lpstr>Pinal County Library District</vt:lpstr>
      <vt:lpstr>PowerPoint Presentation</vt:lpstr>
      <vt:lpstr>Central Arizona College Libraries</vt:lpstr>
      <vt:lpstr>PowerPoint Presentation</vt:lpstr>
      <vt:lpstr>Featured Resources</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an  Apple A Day</dc:title>
  <dc:creator>Karen E Gutzman</dc:creator>
  <cp:lastModifiedBy>Karen E Gutzman</cp:lastModifiedBy>
  <cp:revision>1</cp:revision>
  <dcterms:modified xsi:type="dcterms:W3CDTF">2015-02-27T19:40:01Z</dcterms:modified>
</cp:coreProperties>
</file>