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0"/>
  </p:notesMasterIdLst>
  <p:handoutMasterIdLst>
    <p:handoutMasterId r:id="rId51"/>
  </p:handoutMasterIdLst>
  <p:sldIdLst>
    <p:sldId id="352" r:id="rId2"/>
    <p:sldId id="375" r:id="rId3"/>
    <p:sldId id="397" r:id="rId4"/>
    <p:sldId id="377" r:id="rId5"/>
    <p:sldId id="428" r:id="rId6"/>
    <p:sldId id="396" r:id="rId7"/>
    <p:sldId id="424" r:id="rId8"/>
    <p:sldId id="425" r:id="rId9"/>
    <p:sldId id="414" r:id="rId10"/>
    <p:sldId id="426" r:id="rId11"/>
    <p:sldId id="427" r:id="rId12"/>
    <p:sldId id="446" r:id="rId13"/>
    <p:sldId id="402" r:id="rId14"/>
    <p:sldId id="400" r:id="rId15"/>
    <p:sldId id="401" r:id="rId16"/>
    <p:sldId id="447" r:id="rId17"/>
    <p:sldId id="381" r:id="rId18"/>
    <p:sldId id="429" r:id="rId19"/>
    <p:sldId id="430" r:id="rId20"/>
    <p:sldId id="409" r:id="rId21"/>
    <p:sldId id="435" r:id="rId22"/>
    <p:sldId id="412" r:id="rId23"/>
    <p:sldId id="411" r:id="rId24"/>
    <p:sldId id="433" r:id="rId25"/>
    <p:sldId id="432" r:id="rId26"/>
    <p:sldId id="410" r:id="rId27"/>
    <p:sldId id="436" r:id="rId28"/>
    <p:sldId id="431" r:id="rId29"/>
    <p:sldId id="434" r:id="rId30"/>
    <p:sldId id="438" r:id="rId31"/>
    <p:sldId id="420" r:id="rId32"/>
    <p:sldId id="437" r:id="rId33"/>
    <p:sldId id="421" r:id="rId34"/>
    <p:sldId id="439" r:id="rId35"/>
    <p:sldId id="440" r:id="rId36"/>
    <p:sldId id="385" r:id="rId37"/>
    <p:sldId id="386" r:id="rId38"/>
    <p:sldId id="387" r:id="rId39"/>
    <p:sldId id="389" r:id="rId40"/>
    <p:sldId id="392" r:id="rId41"/>
    <p:sldId id="393" r:id="rId42"/>
    <p:sldId id="423" r:id="rId43"/>
    <p:sldId id="374" r:id="rId44"/>
    <p:sldId id="441" r:id="rId45"/>
    <p:sldId id="442" r:id="rId46"/>
    <p:sldId id="443" r:id="rId47"/>
    <p:sldId id="444" r:id="rId48"/>
    <p:sldId id="445"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223">
          <p15:clr>
            <a:srgbClr val="A4A3A4"/>
          </p15:clr>
        </p15:guide>
        <p15:guide id="4" orient="horz" pos="1022">
          <p15:clr>
            <a:srgbClr val="A4A3A4"/>
          </p15:clr>
        </p15:guide>
        <p15:guide id="5" orient="horz" pos="4032">
          <p15:clr>
            <a:srgbClr val="A4A3A4"/>
          </p15:clr>
        </p15:guide>
        <p15:guide id="6" orient="horz" pos="488">
          <p15:clr>
            <a:srgbClr val="A4A3A4"/>
          </p15:clr>
        </p15:guide>
        <p15:guide id="7" orient="horz" pos="576">
          <p15:clr>
            <a:srgbClr val="A4A3A4"/>
          </p15:clr>
        </p15:guide>
        <p15:guide id="8" orient="horz" pos="96">
          <p15:clr>
            <a:srgbClr val="A4A3A4"/>
          </p15:clr>
        </p15:guide>
        <p15:guide id="9" orient="horz" pos="3600">
          <p15:clr>
            <a:srgbClr val="A4A3A4"/>
          </p15:clr>
        </p15:guide>
        <p15:guide id="10" orient="horz" pos="4203">
          <p15:clr>
            <a:srgbClr val="A4A3A4"/>
          </p15:clr>
        </p15:guide>
        <p15:guide id="11" orient="horz" pos="1248">
          <p15:clr>
            <a:srgbClr val="A4A3A4"/>
          </p15:clr>
        </p15:guide>
        <p15:guide id="12" pos="2880">
          <p15:clr>
            <a:srgbClr val="A4A3A4"/>
          </p15:clr>
        </p15:guide>
        <p15:guide id="13" pos="624">
          <p15:clr>
            <a:srgbClr val="A4A3A4"/>
          </p15:clr>
        </p15:guide>
        <p15:guide id="14" pos="547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468B"/>
    <a:srgbClr val="63599E"/>
    <a:srgbClr val="A9ABAC"/>
    <a:srgbClr val="7F8283"/>
    <a:srgbClr val="8A83B6"/>
    <a:srgbClr val="D0CDE2"/>
    <a:srgbClr val="D4D5D6"/>
    <a:srgbClr val="CFC7DC"/>
    <a:srgbClr val="B0A2C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6" autoAdjust="0"/>
    <p:restoredTop sz="90192" autoAdjust="0"/>
  </p:normalViewPr>
  <p:slideViewPr>
    <p:cSldViewPr showGuides="1">
      <p:cViewPr varScale="1">
        <p:scale>
          <a:sx n="63" d="100"/>
          <a:sy n="63" d="100"/>
        </p:scale>
        <p:origin x="1722" y="48"/>
      </p:cViewPr>
      <p:guideLst>
        <p:guide orient="horz" pos="2160"/>
        <p:guide orient="horz" pos="3888"/>
        <p:guide orient="horz" pos="223"/>
        <p:guide orient="horz" pos="1022"/>
        <p:guide orient="horz" pos="4032"/>
        <p:guide orient="horz" pos="488"/>
        <p:guide orient="horz" pos="576"/>
        <p:guide orient="horz" pos="96"/>
        <p:guide orient="horz" pos="3600"/>
        <p:guide orient="horz" pos="4203"/>
        <p:guide orient="horz" pos="1248"/>
        <p:guide pos="2880"/>
        <p:guide pos="624"/>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2" d="100"/>
        <a:sy n="82" d="100"/>
      </p:scale>
      <p:origin x="0" y="0"/>
    </p:cViewPr>
  </p:sorterViewPr>
  <p:notesViewPr>
    <p:cSldViewPr showGuides="1">
      <p:cViewPr varScale="1">
        <p:scale>
          <a:sx n="69" d="100"/>
          <a:sy n="69" d="100"/>
        </p:scale>
        <p:origin x="-2962" y="-91"/>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8475" cy="464980"/>
          </a:xfrm>
          <a:prstGeom prst="rect">
            <a:avLst/>
          </a:prstGeom>
        </p:spPr>
        <p:txBody>
          <a:bodyPr vert="horz" lIns="91768" tIns="45883" rIns="91768" bIns="45883" rtlCol="0"/>
          <a:lstStyle>
            <a:lvl1pPr algn="l">
              <a:defRPr sz="1200"/>
            </a:lvl1pPr>
          </a:lstStyle>
          <a:p>
            <a:endParaRPr lang="en-US"/>
          </a:p>
        </p:txBody>
      </p:sp>
      <p:sp>
        <p:nvSpPr>
          <p:cNvPr id="3" name="Date Placeholder 2"/>
          <p:cNvSpPr>
            <a:spLocks noGrp="1"/>
          </p:cNvSpPr>
          <p:nvPr>
            <p:ph type="dt" sz="quarter" idx="1"/>
          </p:nvPr>
        </p:nvSpPr>
        <p:spPr>
          <a:xfrm>
            <a:off x="3970340" y="1"/>
            <a:ext cx="3038475" cy="464980"/>
          </a:xfrm>
          <a:prstGeom prst="rect">
            <a:avLst/>
          </a:prstGeom>
        </p:spPr>
        <p:txBody>
          <a:bodyPr vert="horz" lIns="91768" tIns="45883" rIns="91768" bIns="45883" rtlCol="0"/>
          <a:lstStyle>
            <a:lvl1pPr algn="r">
              <a:defRPr sz="1200"/>
            </a:lvl1pPr>
          </a:lstStyle>
          <a:p>
            <a:fld id="{F35AC1A4-BE0D-49E7-9347-99EBFE8E8BC9}" type="datetimeFigureOut">
              <a:rPr lang="en-US" smtClean="0"/>
              <a:pPr/>
              <a:t>7/19/2017</a:t>
            </a:fld>
            <a:endParaRPr lang="en-US"/>
          </a:p>
        </p:txBody>
      </p:sp>
      <p:sp>
        <p:nvSpPr>
          <p:cNvPr id="4" name="Footer Placeholder 3"/>
          <p:cNvSpPr>
            <a:spLocks noGrp="1"/>
          </p:cNvSpPr>
          <p:nvPr>
            <p:ph type="ftr" sz="quarter" idx="2"/>
          </p:nvPr>
        </p:nvSpPr>
        <p:spPr>
          <a:xfrm>
            <a:off x="2" y="8829823"/>
            <a:ext cx="3038475" cy="464980"/>
          </a:xfrm>
          <a:prstGeom prst="rect">
            <a:avLst/>
          </a:prstGeom>
        </p:spPr>
        <p:txBody>
          <a:bodyPr vert="horz" lIns="91768" tIns="45883" rIns="91768" bIns="45883" rtlCol="0" anchor="b"/>
          <a:lstStyle>
            <a:lvl1pPr algn="l">
              <a:defRPr sz="1200"/>
            </a:lvl1pPr>
          </a:lstStyle>
          <a:p>
            <a:endParaRPr lang="en-US"/>
          </a:p>
        </p:txBody>
      </p:sp>
      <p:sp>
        <p:nvSpPr>
          <p:cNvPr id="5" name="Slide Number Placeholder 4"/>
          <p:cNvSpPr>
            <a:spLocks noGrp="1"/>
          </p:cNvSpPr>
          <p:nvPr>
            <p:ph type="sldNum" sz="quarter" idx="3"/>
          </p:nvPr>
        </p:nvSpPr>
        <p:spPr>
          <a:xfrm>
            <a:off x="3970340" y="8829823"/>
            <a:ext cx="3038475" cy="464980"/>
          </a:xfrm>
          <a:prstGeom prst="rect">
            <a:avLst/>
          </a:prstGeom>
        </p:spPr>
        <p:txBody>
          <a:bodyPr vert="horz" lIns="91768" tIns="45883" rIns="91768" bIns="45883" rtlCol="0" anchor="b"/>
          <a:lstStyle>
            <a:lvl1pPr algn="r">
              <a:defRPr sz="1200"/>
            </a:lvl1pPr>
          </a:lstStyle>
          <a:p>
            <a:fld id="{5A6982BA-8E65-43F5-A169-0A825F430828}" type="slidenum">
              <a:rPr lang="en-US" smtClean="0"/>
              <a:pPr/>
              <a:t>‹#›</a:t>
            </a:fld>
            <a:endParaRPr lang="en-US"/>
          </a:p>
        </p:txBody>
      </p:sp>
    </p:spTree>
    <p:extLst>
      <p:ext uri="{BB962C8B-B14F-4D97-AF65-F5344CB8AC3E}">
        <p14:creationId xmlns:p14="http://schemas.microsoft.com/office/powerpoint/2010/main" val="3920299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4820"/>
          </a:xfrm>
          <a:prstGeom prst="rect">
            <a:avLst/>
          </a:prstGeom>
        </p:spPr>
        <p:txBody>
          <a:bodyPr vert="horz" lIns="93162" tIns="46581" rIns="93162" bIns="46581" rtlCol="0"/>
          <a:lstStyle>
            <a:lvl1pPr algn="l">
              <a:defRPr sz="1200"/>
            </a:lvl1pPr>
          </a:lstStyle>
          <a:p>
            <a:endParaRPr lang="en-US"/>
          </a:p>
        </p:txBody>
      </p:sp>
      <p:sp>
        <p:nvSpPr>
          <p:cNvPr id="3" name="Date Placeholder 2"/>
          <p:cNvSpPr>
            <a:spLocks noGrp="1"/>
          </p:cNvSpPr>
          <p:nvPr>
            <p:ph type="dt" idx="1"/>
          </p:nvPr>
        </p:nvSpPr>
        <p:spPr>
          <a:xfrm>
            <a:off x="3970938" y="2"/>
            <a:ext cx="3037840" cy="464820"/>
          </a:xfrm>
          <a:prstGeom prst="rect">
            <a:avLst/>
          </a:prstGeom>
        </p:spPr>
        <p:txBody>
          <a:bodyPr vert="horz" lIns="93162" tIns="46581" rIns="93162" bIns="46581" rtlCol="0"/>
          <a:lstStyle>
            <a:lvl1pPr algn="r">
              <a:defRPr sz="1200"/>
            </a:lvl1pPr>
          </a:lstStyle>
          <a:p>
            <a:fld id="{96FCCE9C-97C6-4127-8839-CAB1314A3683}" type="datetimeFigureOut">
              <a:rPr lang="en-US" smtClean="0"/>
              <a:pPr/>
              <a:t>7/19/2017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2" tIns="46581" rIns="93162" bIns="46581"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2" tIns="46581" rIns="93162" bIns="465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3162" tIns="46581" rIns="93162"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62" tIns="46581" rIns="93162" bIns="46581" rtlCol="0" anchor="b"/>
          <a:lstStyle>
            <a:lvl1pPr algn="r">
              <a:defRPr sz="1200"/>
            </a:lvl1pPr>
          </a:lstStyle>
          <a:p>
            <a:fld id="{AF3C882C-6931-48D7-9B18-809CA6FAEAE8}" type="slidenum">
              <a:rPr lang="en-US" smtClean="0"/>
              <a:pPr/>
              <a:t>‹#›</a:t>
            </a:fld>
            <a:endParaRPr lang="en-US"/>
          </a:p>
        </p:txBody>
      </p:sp>
    </p:spTree>
    <p:extLst>
      <p:ext uri="{BB962C8B-B14F-4D97-AF65-F5344CB8AC3E}">
        <p14:creationId xmlns:p14="http://schemas.microsoft.com/office/powerpoint/2010/main" val="2483730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bi.nlm.nih.gov/pubmed/15595944"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telar.edc.org/publications/itest-data-brief-itest-dissemination-strateg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a:t>2) STELAR </a:t>
            </a:r>
            <a:r>
              <a:rPr lang="en-US" dirty="0"/>
              <a:t>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a:t>
            </a:fld>
            <a:endParaRPr lang="en-US"/>
          </a:p>
        </p:txBody>
      </p:sp>
    </p:spTree>
    <p:extLst>
      <p:ext uri="{BB962C8B-B14F-4D97-AF65-F5344CB8AC3E}">
        <p14:creationId xmlns:p14="http://schemas.microsoft.com/office/powerpoint/2010/main" val="3643506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13</a:t>
            </a:fld>
            <a:endParaRPr lang="en-US"/>
          </a:p>
        </p:txBody>
      </p:sp>
    </p:spTree>
    <p:extLst>
      <p:ext uri="{BB962C8B-B14F-4D97-AF65-F5344CB8AC3E}">
        <p14:creationId xmlns:p14="http://schemas.microsoft.com/office/powerpoint/2010/main" val="2364670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14</a:t>
            </a:fld>
            <a:endParaRPr lang="en-US"/>
          </a:p>
        </p:txBody>
      </p:sp>
    </p:spTree>
    <p:extLst>
      <p:ext uri="{BB962C8B-B14F-4D97-AF65-F5344CB8AC3E}">
        <p14:creationId xmlns:p14="http://schemas.microsoft.com/office/powerpoint/2010/main" val="1116052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15</a:t>
            </a:fld>
            <a:endParaRPr lang="en-US"/>
          </a:p>
        </p:txBody>
      </p:sp>
    </p:spTree>
    <p:extLst>
      <p:ext uri="{BB962C8B-B14F-4D97-AF65-F5344CB8AC3E}">
        <p14:creationId xmlns:p14="http://schemas.microsoft.com/office/powerpoint/2010/main" val="2839045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social media tool(s) have you used most often for work?</a:t>
            </a:r>
          </a:p>
          <a:p>
            <a:r>
              <a:rPr lang="en-US" dirty="0" smtClean="0"/>
              <a:t>https://www.polleverywhere.com/free_text_polls/qsGAGOhS833Lte5</a:t>
            </a:r>
            <a:endParaRPr lang="en-US" dirty="0"/>
          </a:p>
        </p:txBody>
      </p:sp>
      <p:sp>
        <p:nvSpPr>
          <p:cNvPr id="4" name="Slide Number Placeholder 3"/>
          <p:cNvSpPr>
            <a:spLocks noGrp="1"/>
          </p:cNvSpPr>
          <p:nvPr>
            <p:ph type="sldNum" sz="quarter" idx="10"/>
          </p:nvPr>
        </p:nvSpPr>
        <p:spPr/>
        <p:txBody>
          <a:bodyPr/>
          <a:lstStyle/>
          <a:p>
            <a:fld id="{DF42203A-7DBE-B64F-981F-AA79EB6427D5}" type="slidenum">
              <a:rPr lang="en-US" smtClean="0"/>
              <a:t>16</a:t>
            </a:fld>
            <a:endParaRPr lang="en-US"/>
          </a:p>
        </p:txBody>
      </p:sp>
    </p:spTree>
    <p:extLst>
      <p:ext uri="{BB962C8B-B14F-4D97-AF65-F5344CB8AC3E}">
        <p14:creationId xmlns:p14="http://schemas.microsoft.com/office/powerpoint/2010/main" val="1380401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17</a:t>
            </a:fld>
            <a:endParaRPr lang="en-US"/>
          </a:p>
        </p:txBody>
      </p:sp>
    </p:spTree>
    <p:extLst>
      <p:ext uri="{BB962C8B-B14F-4D97-AF65-F5344CB8AC3E}">
        <p14:creationId xmlns:p14="http://schemas.microsoft.com/office/powerpoint/2010/main" val="4157252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18</a:t>
            </a:fld>
            <a:endParaRPr lang="en-US"/>
          </a:p>
        </p:txBody>
      </p:sp>
    </p:spTree>
    <p:extLst>
      <p:ext uri="{BB962C8B-B14F-4D97-AF65-F5344CB8AC3E}">
        <p14:creationId xmlns:p14="http://schemas.microsoft.com/office/powerpoint/2010/main" val="3130345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19</a:t>
            </a:fld>
            <a:endParaRPr lang="en-US"/>
          </a:p>
        </p:txBody>
      </p:sp>
    </p:spTree>
    <p:extLst>
      <p:ext uri="{BB962C8B-B14F-4D97-AF65-F5344CB8AC3E}">
        <p14:creationId xmlns:p14="http://schemas.microsoft.com/office/powerpoint/2010/main" val="223791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https://www.inc.com/brian-d-evans/how-to-get-100k-facebook-fans-in-30-days.html</a:t>
            </a:r>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20</a:t>
            </a:fld>
            <a:endParaRPr lang="en-US"/>
          </a:p>
        </p:txBody>
      </p:sp>
    </p:spTree>
    <p:extLst>
      <p:ext uri="{BB962C8B-B14F-4D97-AF65-F5344CB8AC3E}">
        <p14:creationId xmlns:p14="http://schemas.microsoft.com/office/powerpoint/2010/main" val="425147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https://www.inc.com/brian-d-evans/how-to-get-100k-facebook-fans-in-30-days.html</a:t>
            </a:r>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21</a:t>
            </a:fld>
            <a:endParaRPr lang="en-US"/>
          </a:p>
        </p:txBody>
      </p:sp>
    </p:spTree>
    <p:extLst>
      <p:ext uri="{BB962C8B-B14F-4D97-AF65-F5344CB8AC3E}">
        <p14:creationId xmlns:p14="http://schemas.microsoft.com/office/powerpoint/2010/main" val="3530114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http://press.quintly.com/100459-quintly-reveals-instagram-study-q1-2015</a:t>
            </a:r>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22</a:t>
            </a:fld>
            <a:endParaRPr lang="en-US"/>
          </a:p>
        </p:txBody>
      </p:sp>
    </p:spTree>
    <p:extLst>
      <p:ext uri="{BB962C8B-B14F-4D97-AF65-F5344CB8AC3E}">
        <p14:creationId xmlns:p14="http://schemas.microsoft.com/office/powerpoint/2010/main" val="4060431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dirty="0"/>
              <a:t>2) STELAR 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4</a:t>
            </a:fld>
            <a:endParaRPr lang="en-US"/>
          </a:p>
        </p:txBody>
      </p:sp>
    </p:spTree>
    <p:extLst>
      <p:ext uri="{BB962C8B-B14F-4D97-AF65-F5344CB8AC3E}">
        <p14:creationId xmlns:p14="http://schemas.microsoft.com/office/powerpoint/2010/main" val="3119291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26</a:t>
            </a:fld>
            <a:endParaRPr lang="en-US"/>
          </a:p>
        </p:txBody>
      </p:sp>
    </p:spTree>
    <p:extLst>
      <p:ext uri="{BB962C8B-B14F-4D97-AF65-F5344CB8AC3E}">
        <p14:creationId xmlns:p14="http://schemas.microsoft.com/office/powerpoint/2010/main" val="612436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27</a:t>
            </a:fld>
            <a:endParaRPr lang="en-US"/>
          </a:p>
        </p:txBody>
      </p:sp>
    </p:spTree>
    <p:extLst>
      <p:ext uri="{BB962C8B-B14F-4D97-AF65-F5344CB8AC3E}">
        <p14:creationId xmlns:p14="http://schemas.microsoft.com/office/powerpoint/2010/main" val="1980610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30</a:t>
            </a:fld>
            <a:endParaRPr lang="en-US"/>
          </a:p>
        </p:txBody>
      </p:sp>
    </p:spTree>
    <p:extLst>
      <p:ext uri="{BB962C8B-B14F-4D97-AF65-F5344CB8AC3E}">
        <p14:creationId xmlns:p14="http://schemas.microsoft.com/office/powerpoint/2010/main" val="535946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31</a:t>
            </a:fld>
            <a:endParaRPr lang="en-US"/>
          </a:p>
        </p:txBody>
      </p:sp>
    </p:spTree>
    <p:extLst>
      <p:ext uri="{BB962C8B-B14F-4D97-AF65-F5344CB8AC3E}">
        <p14:creationId xmlns:p14="http://schemas.microsoft.com/office/powerpoint/2010/main" val="1065029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32</a:t>
            </a:fld>
            <a:endParaRPr lang="en-US"/>
          </a:p>
        </p:txBody>
      </p:sp>
    </p:spTree>
    <p:extLst>
      <p:ext uri="{BB962C8B-B14F-4D97-AF65-F5344CB8AC3E}">
        <p14:creationId xmlns:p14="http://schemas.microsoft.com/office/powerpoint/2010/main" val="1050150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33</a:t>
            </a:fld>
            <a:endParaRPr lang="en-US"/>
          </a:p>
        </p:txBody>
      </p:sp>
    </p:spTree>
    <p:extLst>
      <p:ext uri="{BB962C8B-B14F-4D97-AF65-F5344CB8AC3E}">
        <p14:creationId xmlns:p14="http://schemas.microsoft.com/office/powerpoint/2010/main" val="3731248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34</a:t>
            </a:fld>
            <a:endParaRPr lang="en-US"/>
          </a:p>
        </p:txBody>
      </p:sp>
    </p:spTree>
    <p:extLst>
      <p:ext uri="{BB962C8B-B14F-4D97-AF65-F5344CB8AC3E}">
        <p14:creationId xmlns:p14="http://schemas.microsoft.com/office/powerpoint/2010/main" val="39461634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For example, if you are trying to reach teenagers in San Francisco to promote your project’s website about new mental health initiatives in the city, consider a targeted campaign using short video clips on platforms with large take-up by this group, such as Instagram and Snapchat. If, for the same project, you also want to raise awareness of your findings for teaching networks, consider a one-minute explainer video that could be shared in teacher Facebook groups and on resource websites. Again, for the same project, if you are looking to show the impact of your project to funders and how it was supported by local MPs and mentioned in a House of Commons debate, a 30-second slideshow of this footage to launch your report plus your other achievements might be part of the path to extra funding. Think about who will be interested in looking at and sharing your videos, photos and research, and map these out or list them – the more specific, the better.</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35</a:t>
            </a:fld>
            <a:endParaRPr lang="en-US"/>
          </a:p>
        </p:txBody>
      </p:sp>
    </p:spTree>
    <p:extLst>
      <p:ext uri="{BB962C8B-B14F-4D97-AF65-F5344CB8AC3E}">
        <p14:creationId xmlns:p14="http://schemas.microsoft.com/office/powerpoint/2010/main" val="3989959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environment,</a:t>
            </a:r>
            <a:r>
              <a:rPr lang="en-US" baseline="0" dirty="0" smtClean="0"/>
              <a:t> “standing out” requires a proactive approach – you can’t just publish, and expect that people will find, read and apply your work.</a:t>
            </a:r>
            <a:endParaRPr lang="en-US" dirty="0" smtClean="0"/>
          </a:p>
          <a:p>
            <a:r>
              <a:rPr lang="en-US" dirty="0" smtClean="0"/>
              <a:t>But the</a:t>
            </a:r>
            <a:r>
              <a:rPr lang="en-US" baseline="0" dirty="0" smtClean="0"/>
              <a:t> challenge is to know how to communicate – should you stick with email? If you experiment with social media or academic networks, which ones should you focus on?</a:t>
            </a:r>
          </a:p>
          <a:p>
            <a:r>
              <a:rPr lang="en-US" baseline="0" dirty="0" smtClean="0"/>
              <a:t>It’s hard to connect meaningful publication metrics back to your communications to know what is actually increasing readership.</a:t>
            </a:r>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38</a:t>
            </a:fld>
            <a:endParaRPr lang="en-US"/>
          </a:p>
        </p:txBody>
      </p:sp>
    </p:spTree>
    <p:extLst>
      <p:ext uri="{BB962C8B-B14F-4D97-AF65-F5344CB8AC3E}">
        <p14:creationId xmlns:p14="http://schemas.microsoft.com/office/powerpoint/2010/main" val="3261941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http://www.feinberg.northwestern.edu/communications/brand/social-media/index.html</a:t>
            </a:r>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40</a:t>
            </a:fld>
            <a:endParaRPr lang="en-US"/>
          </a:p>
        </p:txBody>
      </p:sp>
    </p:spTree>
    <p:extLst>
      <p:ext uri="{BB962C8B-B14F-4D97-AF65-F5344CB8AC3E}">
        <p14:creationId xmlns:p14="http://schemas.microsoft.com/office/powerpoint/2010/main" val="1096186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a:t>2) STELAR </a:t>
            </a:r>
            <a:r>
              <a:rPr lang="en-US" dirty="0"/>
              <a:t>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5</a:t>
            </a:fld>
            <a:endParaRPr lang="en-US"/>
          </a:p>
        </p:txBody>
      </p:sp>
    </p:spTree>
    <p:extLst>
      <p:ext uri="{BB962C8B-B14F-4D97-AF65-F5344CB8AC3E}">
        <p14:creationId xmlns:p14="http://schemas.microsoft.com/office/powerpoint/2010/main" val="993463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a:t>2) STELAR </a:t>
            </a:r>
            <a:r>
              <a:rPr lang="en-US" dirty="0"/>
              <a:t>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6</a:t>
            </a:fld>
            <a:endParaRPr lang="en-US"/>
          </a:p>
        </p:txBody>
      </p:sp>
    </p:spTree>
    <p:extLst>
      <p:ext uri="{BB962C8B-B14F-4D97-AF65-F5344CB8AC3E}">
        <p14:creationId xmlns:p14="http://schemas.microsoft.com/office/powerpoint/2010/main" val="2076835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a:t>2) STELAR </a:t>
            </a:r>
            <a:r>
              <a:rPr lang="en-US" dirty="0"/>
              <a:t>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7</a:t>
            </a:fld>
            <a:endParaRPr lang="en-US"/>
          </a:p>
        </p:txBody>
      </p:sp>
    </p:spTree>
    <p:extLst>
      <p:ext uri="{BB962C8B-B14F-4D97-AF65-F5344CB8AC3E}">
        <p14:creationId xmlns:p14="http://schemas.microsoft.com/office/powerpoint/2010/main" val="275066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pPr>
              <a:defRPr/>
            </a:pPr>
            <a:r>
              <a:rPr lang="en-US" dirty="0"/>
              <a:t>1) </a:t>
            </a:r>
            <a:r>
              <a:rPr lang="en-US" dirty="0" err="1"/>
              <a:t>Greenhalgh</a:t>
            </a:r>
            <a:r>
              <a:rPr lang="en-US" dirty="0"/>
              <a:t> T, Robert G, Macfarlane F, Bate P, </a:t>
            </a:r>
            <a:r>
              <a:rPr lang="en-US" dirty="0" err="1"/>
              <a:t>Kyriakidou</a:t>
            </a:r>
            <a:r>
              <a:rPr lang="en-US" dirty="0"/>
              <a:t> O. Diffusion of innovations in service organizations: systematic review and recommendations. Milbank Q 2004;82(4):581–629. Retrieved from: </a:t>
            </a:r>
            <a:r>
              <a:rPr lang="en-US" dirty="0">
                <a:hlinkClick r:id="rId3"/>
              </a:rPr>
              <a:t>https://www.ncbi.nlm.nih.gov/pubmed/15595944</a:t>
            </a:r>
            <a:endParaRPr lang="en-US" dirty="0"/>
          </a:p>
          <a:p>
            <a:pPr>
              <a:defRPr/>
            </a:pPr>
            <a:r>
              <a:rPr lang="en-US"/>
              <a:t>2) STELAR </a:t>
            </a:r>
            <a:r>
              <a:rPr lang="en-US" dirty="0"/>
              <a:t>Center. ITEST Data Brief. STELAR 2017 JAN; 3(4): 1-2. Retrieved from: </a:t>
            </a:r>
            <a:r>
              <a:rPr lang="en-US" dirty="0">
                <a:hlinkClick r:id="rId4"/>
              </a:rPr>
              <a:t>http://stelar.edc.org/publications/itest-data-brief-itest-dissemination-strategies</a:t>
            </a:r>
            <a:endParaRPr lang="en-US" dirty="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8</a:t>
            </a:fld>
            <a:endParaRPr lang="en-US"/>
          </a:p>
        </p:txBody>
      </p:sp>
    </p:spTree>
    <p:extLst>
      <p:ext uri="{BB962C8B-B14F-4D97-AF65-F5344CB8AC3E}">
        <p14:creationId xmlns:p14="http://schemas.microsoft.com/office/powerpoint/2010/main" val="227500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10</a:t>
            </a:fld>
            <a:endParaRPr lang="en-US"/>
          </a:p>
        </p:txBody>
      </p:sp>
    </p:spTree>
    <p:extLst>
      <p:ext uri="{BB962C8B-B14F-4D97-AF65-F5344CB8AC3E}">
        <p14:creationId xmlns:p14="http://schemas.microsoft.com/office/powerpoint/2010/main" val="3164676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11</a:t>
            </a:fld>
            <a:endParaRPr lang="en-US"/>
          </a:p>
        </p:txBody>
      </p:sp>
    </p:spTree>
    <p:extLst>
      <p:ext uri="{BB962C8B-B14F-4D97-AF65-F5344CB8AC3E}">
        <p14:creationId xmlns:p14="http://schemas.microsoft.com/office/powerpoint/2010/main" val="1017250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264">
              <a:defRPr/>
            </a:pPr>
            <a:r>
              <a:rPr lang="en-US" dirty="0" smtClean="0"/>
              <a:t>A general public awareness of your project can be achieved through a combined approach of mass and social media platforms to get you broad exposure, but if you are looking to change policy or </a:t>
            </a:r>
            <a:r>
              <a:rPr lang="en-US" dirty="0" err="1" smtClean="0"/>
              <a:t>behaviour</a:t>
            </a:r>
            <a:r>
              <a:rPr lang="en-US" dirty="0" smtClean="0"/>
              <a:t> in some substantial way, you will need to spend considerably more time understanding the motivations of the ecosystem of stakeholders, actively listening to the feedback and incorporating perspectives from these stakeholders into your research communication activity.</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12</a:t>
            </a:fld>
            <a:endParaRPr lang="en-US"/>
          </a:p>
        </p:txBody>
      </p:sp>
    </p:spTree>
    <p:extLst>
      <p:ext uri="{BB962C8B-B14F-4D97-AF65-F5344CB8AC3E}">
        <p14:creationId xmlns:p14="http://schemas.microsoft.com/office/powerpoint/2010/main" val="965701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0"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4" name="Date Placeholder 3"/>
          <p:cNvSpPr>
            <a:spLocks noGrp="1"/>
          </p:cNvSpPr>
          <p:nvPr>
            <p:ph type="dt" sz="half" idx="10"/>
          </p:nvPr>
        </p:nvSpPr>
        <p:spPr bwMode="gray">
          <a:xfrm>
            <a:off x="1423524" y="6528816"/>
            <a:ext cx="850392" cy="168275"/>
          </a:xfrm>
          <a:prstGeom prst="rect">
            <a:avLst/>
          </a:prstGeom>
        </p:spPr>
        <p:txBody>
          <a:bodyPr/>
          <a:lstStyle>
            <a:lvl1pPr>
              <a:defRPr>
                <a:solidFill>
                  <a:schemeClr val="bg1"/>
                </a:solidFill>
              </a:defRPr>
            </a:lvl1pPr>
          </a:lstStyle>
          <a:p>
            <a:fld id="{331E2EA2-DA83-4791-82E7-DBFB5CEF13A8}" type="datetime1">
              <a:rPr lang="en-US" smtClean="0">
                <a:solidFill>
                  <a:prstClr val="white"/>
                </a:solidFill>
              </a:rPr>
              <a:t>7/19/2017</a:t>
            </a:fld>
            <a:endParaRPr lang="en-US">
              <a:solidFill>
                <a:prstClr val="white"/>
              </a:solidFill>
            </a:endParaRPr>
          </a:p>
        </p:txBody>
      </p:sp>
      <p:sp>
        <p:nvSpPr>
          <p:cNvPr id="2" name="Title 1"/>
          <p:cNvSpPr>
            <a:spLocks noGrp="1"/>
          </p:cNvSpPr>
          <p:nvPr>
            <p:ph type="ctrTitle" hasCustomPrompt="1"/>
          </p:nvPr>
        </p:nvSpPr>
        <p:spPr bwMode="gray">
          <a:xfrm>
            <a:off x="1423524" y="2212882"/>
            <a:ext cx="6722378" cy="876329"/>
          </a:xfrm>
          <a:prstGeom prst="rect">
            <a:avLst/>
          </a:prstGeom>
        </p:spPr>
        <p:txBody>
          <a:bodyPr rIns="0" bIns="0" anchor="b" anchorCtr="0"/>
          <a:lstStyle>
            <a:lvl1pPr>
              <a:lnSpc>
                <a:spcPct val="90000"/>
              </a:lnSpc>
              <a:defRPr sz="4000" b="0">
                <a:solidFill>
                  <a:schemeClr val="bg1"/>
                </a:solidFill>
              </a:defRPr>
            </a:lvl1pPr>
          </a:lstStyle>
          <a:p>
            <a:r>
              <a:rPr lang="en-US" dirty="0" smtClean="0"/>
              <a:t>Document Title</a:t>
            </a:r>
            <a:endParaRPr lang="en-US" dirty="0"/>
          </a:p>
        </p:txBody>
      </p:sp>
      <p:sp>
        <p:nvSpPr>
          <p:cNvPr id="3" name="Subtitle 2"/>
          <p:cNvSpPr>
            <a:spLocks noGrp="1"/>
          </p:cNvSpPr>
          <p:nvPr>
            <p:ph type="subTitle" idx="1" hasCustomPrompt="1"/>
          </p:nvPr>
        </p:nvSpPr>
        <p:spPr bwMode="gray">
          <a:xfrm>
            <a:off x="1423524" y="3166257"/>
            <a:ext cx="6400800" cy="685800"/>
          </a:xfrm>
          <a:prstGeom prst="rect">
            <a:avLst/>
          </a:prstGeom>
        </p:spPr>
        <p:txBody>
          <a:bodyPr/>
          <a:lstStyle>
            <a:lvl1pPr marL="0" indent="0" algn="l">
              <a:lnSpc>
                <a:spcPct val="90000"/>
              </a:lnSpc>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Document Title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043450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9">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77492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1"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73092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4034240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Your Photo">
    <p:bg bwMode="gray">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9" name="TextBox 8"/>
          <p:cNvSpPr txBox="1"/>
          <p:nvPr userDrawn="1"/>
        </p:nvSpPr>
        <p:spPr>
          <a:xfrm>
            <a:off x="9220200" y="877304"/>
            <a:ext cx="1642462" cy="3237496"/>
          </a:xfrm>
          <a:prstGeom prst="rect">
            <a:avLst/>
          </a:prstGeom>
          <a:solidFill>
            <a:schemeClr val="tx1">
              <a:lumMod val="60000"/>
              <a:lumOff val="40000"/>
            </a:schemeClr>
          </a:solidFill>
        </p:spPr>
        <p:txBody>
          <a:bodyPr wrap="square" lIns="0" tIns="0" rIns="0" bIns="0" rtlCol="0">
            <a:noAutofit/>
          </a:bodyPr>
          <a:lstStyle/>
          <a:p>
            <a:pPr>
              <a:lnSpc>
                <a:spcPct val="90000"/>
              </a:lnSpc>
              <a:spcBef>
                <a:spcPts val="600"/>
              </a:spcBef>
            </a:pPr>
            <a:r>
              <a:rPr lang="en-US" sz="1200" spc="-50" dirty="0" smtClean="0">
                <a:solidFill>
                  <a:schemeClr val="bg1"/>
                </a:solidFill>
              </a:rPr>
              <a:t>How to put in your own Photo:</a:t>
            </a:r>
          </a:p>
          <a:p>
            <a:pPr>
              <a:lnSpc>
                <a:spcPct val="90000"/>
              </a:lnSpc>
              <a:spcBef>
                <a:spcPts val="600"/>
              </a:spcBef>
            </a:pPr>
            <a:r>
              <a:rPr lang="en-US" sz="1200" spc="-50" dirty="0" smtClean="0">
                <a:solidFill>
                  <a:schemeClr val="bg1"/>
                </a:solidFill>
              </a:rPr>
              <a:t>Go to ‘View-Slide Master’</a:t>
            </a:r>
          </a:p>
          <a:p>
            <a:pPr>
              <a:lnSpc>
                <a:spcPct val="90000"/>
              </a:lnSpc>
              <a:spcBef>
                <a:spcPts val="600"/>
              </a:spcBef>
            </a:pPr>
            <a:r>
              <a:rPr lang="en-US" sz="1200" spc="-50" dirty="0" smtClean="0">
                <a:solidFill>
                  <a:schemeClr val="bg1"/>
                </a:solidFill>
              </a:rPr>
              <a:t>Go to ‘Insert-Picture’</a:t>
            </a:r>
          </a:p>
          <a:p>
            <a:pPr>
              <a:lnSpc>
                <a:spcPct val="90000"/>
              </a:lnSpc>
              <a:spcBef>
                <a:spcPts val="600"/>
              </a:spcBef>
            </a:pPr>
            <a:r>
              <a:rPr lang="en-US" sz="1200" spc="-50" dirty="0" smtClean="0">
                <a:solidFill>
                  <a:schemeClr val="bg1"/>
                </a:solidFill>
              </a:rPr>
              <a:t>Browse to the</a:t>
            </a:r>
            <a:r>
              <a:rPr lang="en-US" sz="1200" spc="-50" baseline="0" dirty="0" smtClean="0">
                <a:solidFill>
                  <a:schemeClr val="bg1"/>
                </a:solidFill>
              </a:rPr>
              <a:t> image you would like to place. Image should be 1024x768, 1200x900, or other 4:3 aspect ratio</a:t>
            </a:r>
          </a:p>
          <a:p>
            <a:pPr>
              <a:lnSpc>
                <a:spcPct val="90000"/>
              </a:lnSpc>
              <a:spcBef>
                <a:spcPts val="600"/>
              </a:spcBef>
            </a:pPr>
            <a:r>
              <a:rPr lang="en-US" sz="1200" spc="-50" dirty="0" smtClean="0">
                <a:solidFill>
                  <a:schemeClr val="bg1"/>
                </a:solidFill>
              </a:rPr>
              <a:t>Select image and click OK</a:t>
            </a:r>
          </a:p>
          <a:p>
            <a:pPr>
              <a:lnSpc>
                <a:spcPct val="90000"/>
              </a:lnSpc>
              <a:spcBef>
                <a:spcPts val="600"/>
              </a:spcBef>
            </a:pPr>
            <a:r>
              <a:rPr lang="en-US" sz="1200" spc="-50" dirty="0" smtClean="0">
                <a:solidFill>
                  <a:schemeClr val="bg1"/>
                </a:solidFill>
              </a:rPr>
              <a:t>Scale to full screen size if necessary.</a:t>
            </a:r>
          </a:p>
          <a:p>
            <a:pPr>
              <a:lnSpc>
                <a:spcPct val="90000"/>
              </a:lnSpc>
              <a:spcBef>
                <a:spcPts val="600"/>
              </a:spcBef>
            </a:pPr>
            <a:r>
              <a:rPr lang="en-US" sz="1200" spc="-50" dirty="0" smtClean="0">
                <a:solidFill>
                  <a:schemeClr val="bg1"/>
                </a:solidFill>
              </a:rPr>
              <a:t>Click image, go</a:t>
            </a:r>
            <a:r>
              <a:rPr lang="en-US" sz="1200" spc="-50" baseline="0" dirty="0" smtClean="0">
                <a:solidFill>
                  <a:schemeClr val="bg1"/>
                </a:solidFill>
              </a:rPr>
              <a:t> to ‘Format-</a:t>
            </a:r>
            <a:r>
              <a:rPr lang="en-US" sz="1200" spc="-50" dirty="0" smtClean="0">
                <a:solidFill>
                  <a:schemeClr val="bg1"/>
                </a:solidFill>
              </a:rPr>
              <a:t>Send to Back’</a:t>
            </a:r>
          </a:p>
          <a:p>
            <a:pPr>
              <a:lnSpc>
                <a:spcPct val="90000"/>
              </a:lnSpc>
              <a:spcBef>
                <a:spcPts val="600"/>
              </a:spcBef>
            </a:pPr>
            <a:r>
              <a:rPr lang="en-US" sz="1200" spc="-50" dirty="0" smtClean="0">
                <a:solidFill>
                  <a:schemeClr val="bg1"/>
                </a:solidFill>
              </a:rPr>
              <a:t>Go to ‘View-Normal’ to return to slides</a:t>
            </a:r>
          </a:p>
        </p:txBody>
      </p:sp>
      <p:sp>
        <p:nvSpPr>
          <p:cNvPr id="18"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20"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116100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01197" y="1621971"/>
            <a:ext cx="7049689" cy="4093029"/>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350008" y="6528816"/>
            <a:ext cx="850392" cy="168275"/>
          </a:xfrm>
          <a:prstGeom prst="rect">
            <a:avLst/>
          </a:prstGeom>
        </p:spPr>
        <p:txBody>
          <a:bodyPr/>
          <a:lstStyle/>
          <a:p>
            <a:fld id="{FDA3A176-6449-4D89-A724-C9C435837C06}" type="datetime1">
              <a:rPr lang="en-US" smtClean="0">
                <a:solidFill>
                  <a:srgbClr val="605F62"/>
                </a:solidFill>
              </a:rPr>
              <a:t>7/19/2017</a:t>
            </a:fld>
            <a:endParaRPr lang="en-US">
              <a:solidFill>
                <a:srgbClr val="605F62"/>
              </a:solidFill>
            </a:endParaRPr>
          </a:p>
        </p:txBody>
      </p:sp>
      <p:sp>
        <p:nvSpPr>
          <p:cNvPr id="5" name="Footer Placeholder 4"/>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6" name="Slide Number Placeholder 5"/>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1" name="Text Placeholder 10"/>
          <p:cNvSpPr>
            <a:spLocks noGrp="1"/>
          </p:cNvSpPr>
          <p:nvPr>
            <p:ph type="body" sz="quarter" idx="13" hasCustomPrompt="1"/>
          </p:nvPr>
        </p:nvSpPr>
        <p:spPr>
          <a:xfrm>
            <a:off x="990600" y="914400"/>
            <a:ext cx="6854952"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1764296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801197" y="1621971"/>
            <a:ext cx="3767328" cy="4093029"/>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900422" y="1621971"/>
            <a:ext cx="3767328" cy="4093029"/>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2350008" y="6528816"/>
            <a:ext cx="850392" cy="168275"/>
          </a:xfrm>
          <a:prstGeom prst="rect">
            <a:avLst/>
          </a:prstGeom>
        </p:spPr>
        <p:txBody>
          <a:bodyPr/>
          <a:lstStyle/>
          <a:p>
            <a:fld id="{17637EF2-A0C0-40F2-8CE0-7EB06E098B75}" type="datetime1">
              <a:rPr lang="en-US" smtClean="0">
                <a:solidFill>
                  <a:srgbClr val="605F62"/>
                </a:solidFill>
              </a:rPr>
              <a:t>7/19/2017</a:t>
            </a:fld>
            <a:endParaRPr lang="en-US">
              <a:solidFill>
                <a:srgbClr val="605F62"/>
              </a:solidFill>
            </a:endParaRPr>
          </a:p>
        </p:txBody>
      </p:sp>
      <p:sp>
        <p:nvSpPr>
          <p:cNvPr id="6" name="Footer Placeholder 5"/>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7" name="Slide Number Placeholder 6"/>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1" name="Text Placeholder 10"/>
          <p:cNvSpPr>
            <a:spLocks noGrp="1"/>
          </p:cNvSpPr>
          <p:nvPr>
            <p:ph type="body" sz="quarter" idx="13" hasCustomPrompt="1"/>
          </p:nvPr>
        </p:nvSpPr>
        <p:spPr>
          <a:xfrm>
            <a:off x="990599" y="914400"/>
            <a:ext cx="6857999"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3967830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90600" y="1624012"/>
            <a:ext cx="3581400" cy="357187"/>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01197" y="1981200"/>
            <a:ext cx="3768895" cy="3733800"/>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908036" y="1624012"/>
            <a:ext cx="3770375" cy="357188"/>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7124" y="1981200"/>
            <a:ext cx="3770375" cy="3733800"/>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7F1001B8-8D7D-4823-A235-6F854208A0B0}" type="datetime1">
              <a:rPr lang="en-US" smtClean="0">
                <a:solidFill>
                  <a:srgbClr val="605F62"/>
                </a:solidFill>
              </a:rPr>
              <a:t>7/19/2017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Text Placeholder 10"/>
          <p:cNvSpPr>
            <a:spLocks noGrp="1"/>
          </p:cNvSpPr>
          <p:nvPr>
            <p:ph type="body" sz="quarter" idx="13" hasCustomPrompt="1"/>
          </p:nvPr>
        </p:nvSpPr>
        <p:spPr>
          <a:xfrm>
            <a:off x="990599" y="914400"/>
            <a:ext cx="6852557"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2474714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w/image top">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85157" y="3724712"/>
            <a:ext cx="3586843" cy="347472"/>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990600" y="4038600"/>
            <a:ext cx="3579492" cy="1676400"/>
          </a:xfrm>
          <a:prstGeom prst="rect">
            <a:avLst/>
          </a:prstGeom>
        </p:spPr>
        <p:txBody>
          <a:bodyPr vert="horz" lIns="0" tIns="0" rIns="91440" bIns="45720" rtlCol="0">
            <a:noAutofit/>
          </a:bodyPr>
          <a:lstStyle>
            <a:lvl1pPr marL="0" indent="0">
              <a:buNone/>
              <a:defRPr lang="en-US" smtClean="0"/>
            </a:lvl1pPr>
            <a:lvl2pPr marL="206375" indent="0">
              <a:buNone/>
              <a:defRPr lang="en-US" smtClean="0"/>
            </a:lvl2pPr>
            <a:lvl3pPr marL="457200" indent="0">
              <a:buNone/>
              <a:defRPr lang="en-US" smtClean="0"/>
            </a:lvl3pPr>
            <a:lvl4pPr marL="631825" indent="0">
              <a:buNone/>
              <a:defRPr lang="en-US" smtClean="0"/>
            </a:lvl4pPr>
            <a:lvl5pPr marL="804862" indent="0">
              <a:buNone/>
              <a:defRPr lang="en-US"/>
            </a:lvl5pPr>
          </a:lstStyle>
          <a:p>
            <a:pPr lvl="0"/>
            <a:r>
              <a:rPr lang="en-US" dirty="0" smtClean="0"/>
              <a:t>Click to edit Master text styles</a:t>
            </a:r>
          </a:p>
        </p:txBody>
      </p:sp>
      <p:sp>
        <p:nvSpPr>
          <p:cNvPr id="5" name="Text Placeholder 4"/>
          <p:cNvSpPr>
            <a:spLocks noGrp="1"/>
          </p:cNvSpPr>
          <p:nvPr>
            <p:ph type="body" sz="quarter" idx="3"/>
          </p:nvPr>
        </p:nvSpPr>
        <p:spPr>
          <a:xfrm>
            <a:off x="4908036" y="3724712"/>
            <a:ext cx="3584448" cy="347472"/>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908036" y="4038600"/>
            <a:ext cx="3580898" cy="1676400"/>
          </a:xfrm>
          <a:prstGeom prst="rect">
            <a:avLst/>
          </a:prstGeom>
        </p:spPr>
        <p:txBody>
          <a:bodyPr vert="horz" lIns="0" tIns="0" rIns="91440" bIns="45720" rtlCol="0">
            <a:noAutofit/>
          </a:bodyPr>
          <a:lstStyle>
            <a:lvl1pPr marL="0" indent="0">
              <a:buNone/>
              <a:defRPr lang="en-US" dirty="0" smtClean="0"/>
            </a:lvl1pPr>
            <a:lvl2pPr marL="206375" indent="0">
              <a:buNone/>
              <a:defRPr lang="en-US" dirty="0" smtClean="0"/>
            </a:lvl2pPr>
            <a:lvl3pPr marL="457200" indent="0">
              <a:buNone/>
              <a:defRPr lang="en-US" dirty="0" smtClean="0"/>
            </a:lvl3pPr>
            <a:lvl4pPr marL="631825" indent="0">
              <a:buNone/>
              <a:defRPr lang="en-US" dirty="0" smtClean="0"/>
            </a:lvl4pPr>
            <a:lvl5pPr marL="804862" indent="0">
              <a:buNone/>
              <a:defRPr lang="en-US" dirty="0"/>
            </a:lvl5pPr>
          </a:lstStyle>
          <a:p>
            <a:pPr lvl="0"/>
            <a:r>
              <a:rPr lang="en-US" dirty="0" smtClean="0"/>
              <a:t>Click to edit Master text styles</a:t>
            </a:r>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229BBCDD-06A3-4E7D-AF8A-1955E5D69065}" type="datetime1">
              <a:rPr lang="en-US" smtClean="0">
                <a:solidFill>
                  <a:srgbClr val="605F62"/>
                </a:solidFill>
              </a:rPr>
              <a:t>7/19/2017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Text Placeholder 10"/>
          <p:cNvSpPr>
            <a:spLocks noGrp="1"/>
          </p:cNvSpPr>
          <p:nvPr>
            <p:ph type="body" sz="quarter" idx="13" hasCustomPrompt="1"/>
          </p:nvPr>
        </p:nvSpPr>
        <p:spPr>
          <a:xfrm>
            <a:off x="990599" y="914400"/>
            <a:ext cx="6852557"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
        <p:nvSpPr>
          <p:cNvPr id="13" name="Picture Placeholder 12"/>
          <p:cNvSpPr>
            <a:spLocks noGrp="1"/>
          </p:cNvSpPr>
          <p:nvPr>
            <p:ph type="pic" sz="quarter" idx="14" hasCustomPrompt="1"/>
          </p:nvPr>
        </p:nvSpPr>
        <p:spPr>
          <a:xfrm>
            <a:off x="990600" y="1622424"/>
            <a:ext cx="3429000" cy="1994355"/>
          </a:xfrm>
          <a:prstGeom prst="rect">
            <a:avLst/>
          </a:prstGeom>
        </p:spPr>
        <p:txBody>
          <a:bodyPr anchor="ctr"/>
          <a:lstStyle>
            <a:lvl1pPr marL="0" indent="0" algn="ctr">
              <a:buNone/>
              <a:defRPr/>
            </a:lvl1pPr>
          </a:lstStyle>
          <a:p>
            <a:r>
              <a:rPr lang="en-US" dirty="0" smtClean="0"/>
              <a:t>Insert image</a:t>
            </a:r>
            <a:endParaRPr lang="en-US" dirty="0"/>
          </a:p>
        </p:txBody>
      </p:sp>
      <p:sp>
        <p:nvSpPr>
          <p:cNvPr id="15" name="Picture Placeholder 12"/>
          <p:cNvSpPr>
            <a:spLocks noGrp="1"/>
          </p:cNvSpPr>
          <p:nvPr>
            <p:ph type="pic" sz="quarter" idx="15" hasCustomPrompt="1"/>
          </p:nvPr>
        </p:nvSpPr>
        <p:spPr>
          <a:xfrm>
            <a:off x="4908036" y="1622424"/>
            <a:ext cx="3429000" cy="1994355"/>
          </a:xfrm>
          <a:prstGeom prst="rect">
            <a:avLst/>
          </a:prstGeom>
        </p:spPr>
        <p:txBody>
          <a:bodyPr anchor="ctr"/>
          <a:lstStyle>
            <a:lvl1pPr marL="0" indent="0" algn="ctr">
              <a:buNone/>
              <a:defRPr/>
            </a:lvl1pPr>
          </a:lstStyle>
          <a:p>
            <a:r>
              <a:rPr lang="en-US" dirty="0" smtClean="0"/>
              <a:t>Insert image</a:t>
            </a:r>
            <a:endParaRPr lang="en-US" dirty="0"/>
          </a:p>
        </p:txBody>
      </p:sp>
    </p:spTree>
    <p:extLst>
      <p:ext uri="{BB962C8B-B14F-4D97-AF65-F5344CB8AC3E}">
        <p14:creationId xmlns:p14="http://schemas.microsoft.com/office/powerpoint/2010/main" val="639949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cked Two Content + Side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90600" y="1624012"/>
            <a:ext cx="3581400" cy="357187"/>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01197" y="1981200"/>
            <a:ext cx="3773089" cy="171132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990599" y="3652124"/>
            <a:ext cx="3581401" cy="349526"/>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803911" y="4012035"/>
            <a:ext cx="3770375" cy="1558925"/>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6309C2E7-93A6-488A-9DA0-22FC36FFE578}" type="datetime1">
              <a:rPr lang="en-US" smtClean="0">
                <a:solidFill>
                  <a:srgbClr val="605F62"/>
                </a:solidFill>
              </a:rPr>
              <a:t>7/19/2017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Content Placeholder 13"/>
          <p:cNvSpPr>
            <a:spLocks noGrp="1"/>
          </p:cNvSpPr>
          <p:nvPr>
            <p:ph sz="quarter" idx="13"/>
          </p:nvPr>
        </p:nvSpPr>
        <p:spPr>
          <a:xfrm>
            <a:off x="5209563" y="1676400"/>
            <a:ext cx="3934437" cy="381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Text Placeholder 10"/>
          <p:cNvSpPr>
            <a:spLocks noGrp="1"/>
          </p:cNvSpPr>
          <p:nvPr>
            <p:ph type="body" sz="quarter" idx="14" hasCustomPrompt="1"/>
          </p:nvPr>
        </p:nvSpPr>
        <p:spPr>
          <a:xfrm>
            <a:off x="990600" y="914400"/>
            <a:ext cx="6858000"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671935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ey Facts + Side Images">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3"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title"/>
          </p:nvPr>
        </p:nvSpPr>
        <p:spPr bwMode="gray">
          <a:xfrm>
            <a:off x="990599" y="155448"/>
            <a:ext cx="7713969" cy="762000"/>
          </a:xfrm>
          <a:prstGeom prst="rect">
            <a:avLst/>
          </a:prstGeom>
        </p:spPr>
        <p:txBody>
          <a:bodyPr/>
          <a:lstStyle>
            <a:lvl1pPr>
              <a:defRPr>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bwMode="gray">
          <a:xfrm>
            <a:off x="990599" y="1624013"/>
            <a:ext cx="2438401" cy="349526"/>
          </a:xfrm>
          <a:prstGeom prst="rect">
            <a:avLst/>
          </a:prstGeom>
        </p:spPr>
        <p:txBody>
          <a:bodyPr anchor="b"/>
          <a:lstStyle>
            <a:lvl1pPr marL="0" indent="0">
              <a:buNone/>
              <a:defRPr sz="185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a:t>
            </a:r>
          </a:p>
        </p:txBody>
      </p:sp>
      <p:sp>
        <p:nvSpPr>
          <p:cNvPr id="4" name="Content Placeholder 3"/>
          <p:cNvSpPr>
            <a:spLocks noGrp="1"/>
          </p:cNvSpPr>
          <p:nvPr>
            <p:ph sz="half" idx="2"/>
          </p:nvPr>
        </p:nvSpPr>
        <p:spPr bwMode="gray">
          <a:xfrm>
            <a:off x="801197" y="1981200"/>
            <a:ext cx="2399203" cy="3733800"/>
          </a:xfrm>
          <a:prstGeom prst="rect">
            <a:avLst/>
          </a:prstGeom>
        </p:spPr>
        <p:txBody>
          <a:bodyPr vert="horz" lIns="0" tIns="0" rIns="91440" bIns="45720" rtlCol="0">
            <a:noAutofit/>
          </a:bodyPr>
          <a:lstStyle>
            <a:lvl1pPr>
              <a:buClr>
                <a:schemeClr val="bg1"/>
              </a:buClr>
              <a:defRPr lang="en-US" sz="1850" smtClean="0">
                <a:solidFill>
                  <a:schemeClr val="bg1"/>
                </a:solidFill>
              </a:defRPr>
            </a:lvl1pPr>
            <a:lvl2pPr>
              <a:buClr>
                <a:schemeClr val="bg1"/>
              </a:buClr>
              <a:defRPr lang="en-US" sz="1850" smtClean="0">
                <a:solidFill>
                  <a:schemeClr val="bg1"/>
                </a:solidFill>
              </a:defRPr>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p:txBody>
      </p:sp>
      <p:sp>
        <p:nvSpPr>
          <p:cNvPr id="7" name="Date Placeholder 6"/>
          <p:cNvSpPr>
            <a:spLocks noGrp="1"/>
          </p:cNvSpPr>
          <p:nvPr>
            <p:ph type="dt" sz="half" idx="10"/>
          </p:nvPr>
        </p:nvSpPr>
        <p:spPr bwMode="gray">
          <a:xfrm>
            <a:off x="2350008" y="6528816"/>
            <a:ext cx="850392" cy="168275"/>
          </a:xfrm>
          <a:prstGeom prst="rect">
            <a:avLst/>
          </a:prstGeom>
        </p:spPr>
        <p:txBody>
          <a:bodyPr/>
          <a:lstStyle>
            <a:lvl1pPr>
              <a:defRPr>
                <a:solidFill>
                  <a:schemeClr val="bg1"/>
                </a:solidFill>
              </a:defRPr>
            </a:lvl1pPr>
          </a:lstStyle>
          <a:p>
            <a:fld id="{19EC59AB-3BE9-4825-887E-795398BB77DE}" type="datetime1">
              <a:rPr lang="en-US" smtClean="0">
                <a:solidFill>
                  <a:prstClr val="white"/>
                </a:solidFill>
              </a:rPr>
              <a:t>7/19/2017</a:t>
            </a:fld>
            <a:endParaRPr lang="en-US">
              <a:solidFill>
                <a:prstClr val="white"/>
              </a:solidFill>
            </a:endParaRPr>
          </a:p>
        </p:txBody>
      </p:sp>
      <p:sp>
        <p:nvSpPr>
          <p:cNvPr id="8" name="Footer Placeholder 7"/>
          <p:cNvSpPr>
            <a:spLocks noGrp="1"/>
          </p:cNvSpPr>
          <p:nvPr>
            <p:ph type="ftr" sz="quarter" idx="11"/>
          </p:nvPr>
        </p:nvSpPr>
        <p:spPr bwMode="gray">
          <a:xfrm>
            <a:off x="3121994" y="6485609"/>
            <a:ext cx="5181600" cy="231266"/>
          </a:xfrm>
          <a:prstGeom prst="rect">
            <a:avLst/>
          </a:prstGeom>
        </p:spPr>
        <p:txBody>
          <a:bodyPr/>
          <a:lstStyle>
            <a:lvl1pPr>
              <a:defRPr>
                <a:solidFill>
                  <a:schemeClr val="bg1"/>
                </a:solidFill>
              </a:defRPr>
            </a:lvl1pPr>
          </a:lstStyle>
          <a:p>
            <a:endParaRPr lang="en-US">
              <a:solidFill>
                <a:prstClr val="white"/>
              </a:solidFill>
            </a:endParaRPr>
          </a:p>
        </p:txBody>
      </p:sp>
      <p:sp>
        <p:nvSpPr>
          <p:cNvPr id="9" name="Slide Number Placeholder 8"/>
          <p:cNvSpPr>
            <a:spLocks noGrp="1"/>
          </p:cNvSpPr>
          <p:nvPr>
            <p:ph type="sldNum" sz="quarter" idx="12"/>
          </p:nvPr>
        </p:nvSpPr>
        <p:spPr bwMode="gray">
          <a:xfrm>
            <a:off x="8305799" y="6485609"/>
            <a:ext cx="346745" cy="231266"/>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sp>
        <p:nvSpPr>
          <p:cNvPr id="15" name="Text Placeholder 10"/>
          <p:cNvSpPr>
            <a:spLocks noGrp="1"/>
          </p:cNvSpPr>
          <p:nvPr>
            <p:ph type="body" sz="quarter" idx="14" hasCustomPrompt="1"/>
          </p:nvPr>
        </p:nvSpPr>
        <p:spPr bwMode="gray">
          <a:xfrm>
            <a:off x="990600" y="914400"/>
            <a:ext cx="6858000" cy="457200"/>
          </a:xfrm>
          <a:prstGeom prst="rect">
            <a:avLst/>
          </a:prstGeom>
        </p:spPr>
        <p:txBody>
          <a:bodyPr/>
          <a:lstStyle>
            <a:lvl1pPr marL="0" indent="0">
              <a:lnSpc>
                <a:spcPct val="85000"/>
              </a:lnSpc>
              <a:spcBef>
                <a:spcPts val="0"/>
              </a:spcBef>
              <a:buNone/>
              <a:defRPr sz="2000" spc="-80" baseline="0">
                <a:solidFill>
                  <a:schemeClr val="bg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
        <p:nvSpPr>
          <p:cNvPr id="12" name="Picture Placeholder 11"/>
          <p:cNvSpPr>
            <a:spLocks noGrp="1"/>
          </p:cNvSpPr>
          <p:nvPr>
            <p:ph type="pic" sz="quarter" idx="15" hasCustomPrompt="1"/>
          </p:nvPr>
        </p:nvSpPr>
        <p:spPr bwMode="gray">
          <a:xfrm>
            <a:off x="3505200" y="1622425"/>
            <a:ext cx="2209800" cy="3657600"/>
          </a:xfrm>
          <a:prstGeom prst="rect">
            <a:avLst/>
          </a:prstGeom>
        </p:spPr>
        <p:txBody>
          <a:bodyPr anchor="ctr"/>
          <a:lstStyle>
            <a:lvl1pPr marL="0" indent="0" algn="ctr">
              <a:buNone/>
              <a:defRPr>
                <a:solidFill>
                  <a:schemeClr val="bg1"/>
                </a:solidFill>
              </a:defRPr>
            </a:lvl1pPr>
          </a:lstStyle>
          <a:p>
            <a:r>
              <a:rPr lang="en-US" dirty="0" smtClean="0"/>
              <a:t>Insert image</a:t>
            </a:r>
            <a:endParaRPr lang="en-US" dirty="0"/>
          </a:p>
        </p:txBody>
      </p:sp>
      <p:sp>
        <p:nvSpPr>
          <p:cNvPr id="16" name="Picture Placeholder 11"/>
          <p:cNvSpPr>
            <a:spLocks noGrp="1"/>
          </p:cNvSpPr>
          <p:nvPr>
            <p:ph type="pic" sz="quarter" idx="16" hasCustomPrompt="1"/>
          </p:nvPr>
        </p:nvSpPr>
        <p:spPr bwMode="gray">
          <a:xfrm>
            <a:off x="6019800" y="1622425"/>
            <a:ext cx="2209800" cy="3657600"/>
          </a:xfrm>
          <a:prstGeom prst="rect">
            <a:avLst/>
          </a:prstGeom>
        </p:spPr>
        <p:txBody>
          <a:bodyPr anchor="ctr"/>
          <a:lstStyle>
            <a:lvl1pPr marL="0" indent="0" algn="ctr">
              <a:buNone/>
              <a:defRPr>
                <a:solidFill>
                  <a:schemeClr val="bg1"/>
                </a:solidFill>
              </a:defRPr>
            </a:lvl1pPr>
          </a:lstStyle>
          <a:p>
            <a:r>
              <a:rPr lang="en-US" dirty="0" smtClean="0"/>
              <a:t>Insert image</a:t>
            </a: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5927" y="6400799"/>
            <a:ext cx="1422018" cy="265285"/>
          </a:xfrm>
          <a:prstGeom prst="rect">
            <a:avLst/>
          </a:prstGeom>
        </p:spPr>
      </p:pic>
    </p:spTree>
    <p:extLst>
      <p:ext uri="{BB962C8B-B14F-4D97-AF65-F5344CB8AC3E}">
        <p14:creationId xmlns:p14="http://schemas.microsoft.com/office/powerpoint/2010/main" val="3816765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1"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649407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2350008" y="6528816"/>
            <a:ext cx="850392" cy="168275"/>
          </a:xfrm>
          <a:prstGeom prst="rect">
            <a:avLst/>
          </a:prstGeom>
        </p:spPr>
        <p:txBody>
          <a:bodyPr/>
          <a:lstStyle/>
          <a:p>
            <a:fld id="{6EDA2A7A-F4EB-4351-AB4C-85EDBD6DF84C}" type="datetime1">
              <a:rPr lang="en-US" smtClean="0">
                <a:solidFill>
                  <a:srgbClr val="605F62"/>
                </a:solidFill>
              </a:rPr>
              <a:t>7/19/2017</a:t>
            </a:fld>
            <a:endParaRPr lang="en-US">
              <a:solidFill>
                <a:srgbClr val="605F62"/>
              </a:solidFill>
            </a:endParaRPr>
          </a:p>
        </p:txBody>
      </p:sp>
      <p:sp>
        <p:nvSpPr>
          <p:cNvPr id="4" name="Footer Placeholder 3"/>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5" name="Slide Number Placeholder 4"/>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7" name="Text Placeholder 10"/>
          <p:cNvSpPr>
            <a:spLocks noGrp="1"/>
          </p:cNvSpPr>
          <p:nvPr>
            <p:ph type="body" sz="quarter" idx="13" hasCustomPrompt="1"/>
          </p:nvPr>
        </p:nvSpPr>
        <p:spPr>
          <a:xfrm>
            <a:off x="990600" y="914400"/>
            <a:ext cx="6858000"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1066191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End Slide">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3"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ctrTitle" hasCustomPrompt="1"/>
          </p:nvPr>
        </p:nvSpPr>
        <p:spPr bwMode="gray">
          <a:xfrm>
            <a:off x="990600" y="2731512"/>
            <a:ext cx="6722378" cy="876329"/>
          </a:xfrm>
          <a:prstGeom prst="rect">
            <a:avLst/>
          </a:prstGeom>
        </p:spPr>
        <p:txBody>
          <a:bodyPr rIns="0" bIns="0" anchor="b" anchorCtr="0"/>
          <a:lstStyle>
            <a:lvl1pPr>
              <a:lnSpc>
                <a:spcPct val="90000"/>
              </a:lnSpc>
              <a:defRPr sz="6600" b="0">
                <a:solidFill>
                  <a:schemeClr val="bg1"/>
                </a:solidFill>
              </a:defRPr>
            </a:lvl1pPr>
          </a:lstStyle>
          <a:p>
            <a:r>
              <a:rPr lang="en-US" dirty="0" smtClean="0"/>
              <a:t>Document Title</a:t>
            </a:r>
            <a:endParaRPr lang="en-US" dirty="0"/>
          </a:p>
        </p:txBody>
      </p:sp>
      <p:sp>
        <p:nvSpPr>
          <p:cNvPr id="3" name="Subtitle 2"/>
          <p:cNvSpPr>
            <a:spLocks noGrp="1"/>
          </p:cNvSpPr>
          <p:nvPr>
            <p:ph type="subTitle" idx="1" hasCustomPrompt="1"/>
          </p:nvPr>
        </p:nvSpPr>
        <p:spPr bwMode="gray">
          <a:xfrm>
            <a:off x="990600" y="3581400"/>
            <a:ext cx="6400800" cy="685800"/>
          </a:xfrm>
          <a:prstGeom prst="rect">
            <a:avLst/>
          </a:prstGeom>
        </p:spPr>
        <p:txBody>
          <a:bodyPr/>
          <a:lstStyle>
            <a:lvl1pPr marL="0" indent="0" algn="l">
              <a:lnSpc>
                <a:spcPct val="90000"/>
              </a:lnSpc>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Document Title</a:t>
            </a:r>
            <a:endParaRPr lang="en-US" dirty="0"/>
          </a:p>
        </p:txBody>
      </p:sp>
      <p:sp>
        <p:nvSpPr>
          <p:cNvPr id="8" name="Date Placeholder 6"/>
          <p:cNvSpPr>
            <a:spLocks noGrp="1"/>
          </p:cNvSpPr>
          <p:nvPr>
            <p:ph type="dt" sz="half" idx="10"/>
          </p:nvPr>
        </p:nvSpPr>
        <p:spPr bwMode="gray">
          <a:xfrm>
            <a:off x="6855794" y="6232524"/>
            <a:ext cx="1447800" cy="168275"/>
          </a:xfrm>
          <a:prstGeom prst="rect">
            <a:avLst/>
          </a:prstGeom>
        </p:spPr>
        <p:txBody>
          <a:bodyPr/>
          <a:lstStyle>
            <a:lvl1pPr>
              <a:defRPr>
                <a:solidFill>
                  <a:schemeClr val="bg1"/>
                </a:solidFill>
              </a:defRPr>
            </a:lvl1pPr>
          </a:lstStyle>
          <a:p>
            <a:fld id="{163476DA-11D4-4509-88F6-45FC62CAC23D}" type="datetime1">
              <a:rPr lang="en-US" smtClean="0">
                <a:solidFill>
                  <a:prstClr val="white"/>
                </a:solidFill>
              </a:rPr>
              <a:t>7/19/2017</a:t>
            </a:fld>
            <a:endParaRPr lang="en-US">
              <a:solidFill>
                <a:prstClr val="white"/>
              </a:solidFill>
            </a:endParaRPr>
          </a:p>
        </p:txBody>
      </p:sp>
      <p:sp>
        <p:nvSpPr>
          <p:cNvPr id="10" name="Footer Placeholder 7"/>
          <p:cNvSpPr>
            <a:spLocks noGrp="1"/>
          </p:cNvSpPr>
          <p:nvPr>
            <p:ph type="ftr" sz="quarter" idx="11"/>
          </p:nvPr>
        </p:nvSpPr>
        <p:spPr bwMode="gray">
          <a:xfrm>
            <a:off x="3121994" y="6397689"/>
            <a:ext cx="5181600" cy="231266"/>
          </a:xfrm>
          <a:prstGeom prst="rect">
            <a:avLst/>
          </a:prstGeom>
        </p:spPr>
        <p:txBody>
          <a:bodyPr/>
          <a:lstStyle>
            <a:lvl1pPr>
              <a:defRPr>
                <a:solidFill>
                  <a:schemeClr val="bg1"/>
                </a:solidFill>
              </a:defRPr>
            </a:lvl1pPr>
          </a:lstStyle>
          <a:p>
            <a:endParaRPr lang="en-US">
              <a:solidFill>
                <a:prstClr val="white"/>
              </a:solidFill>
            </a:endParaRPr>
          </a:p>
        </p:txBody>
      </p:sp>
      <p:sp>
        <p:nvSpPr>
          <p:cNvPr id="11" name="Slide Number Placeholder 8"/>
          <p:cNvSpPr>
            <a:spLocks noGrp="1"/>
          </p:cNvSpPr>
          <p:nvPr>
            <p:ph type="sldNum" sz="quarter" idx="12"/>
          </p:nvPr>
        </p:nvSpPr>
        <p:spPr bwMode="gray">
          <a:xfrm>
            <a:off x="8305799" y="6397689"/>
            <a:ext cx="346745" cy="231266"/>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5927" y="6400799"/>
            <a:ext cx="1422018" cy="265285"/>
          </a:xfrm>
          <a:prstGeom prst="rect">
            <a:avLst/>
          </a:prstGeom>
        </p:spPr>
      </p:pic>
    </p:spTree>
    <p:extLst>
      <p:ext uri="{BB962C8B-B14F-4D97-AF65-F5344CB8AC3E}">
        <p14:creationId xmlns:p14="http://schemas.microsoft.com/office/powerpoint/2010/main" val="272895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pic>
        <p:nvPicPr>
          <p:cNvPr id="13" name="Picture 12" descr="Cadence image 2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7"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8"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79698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1"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41570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pic>
        <p:nvPicPr>
          <p:cNvPr id="4" name="Picture 3" descr="Cadence Building rgb.jpg"/>
          <p:cNvPicPr>
            <a:picLocks noChangeAspect="1"/>
          </p:cNvPicPr>
          <p:nvPr userDrawn="1"/>
        </p:nvPicPr>
        <p:blipFill rotWithShape="1">
          <a:blip r:embed="rId2">
            <a:extLst>
              <a:ext uri="{28A0092B-C50C-407E-A947-70E740481C1C}">
                <a14:useLocalDpi xmlns:a14="http://schemas.microsoft.com/office/drawing/2010/main"/>
              </a:ext>
            </a:extLst>
          </a:blip>
          <a:srcRect r="27500"/>
          <a:stretch/>
        </p:blipFill>
        <p:spPr>
          <a:xfrm>
            <a:off x="2514600" y="0"/>
            <a:ext cx="6629400" cy="6858000"/>
          </a:xfrm>
          <a:prstGeom prst="rect">
            <a:avLst/>
          </a:prstGeom>
        </p:spPr>
      </p:pic>
      <p:sp>
        <p:nvSpPr>
          <p:cNvPr id="6"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08783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pic>
        <p:nvPicPr>
          <p:cNvPr id="12" name="Picture 11" descr="Cadence image 1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438762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6">
    <p:spTree>
      <p:nvGrpSpPr>
        <p:cNvPr id="1" name=""/>
        <p:cNvGrpSpPr/>
        <p:nvPr/>
      </p:nvGrpSpPr>
      <p:grpSpPr>
        <a:xfrm>
          <a:off x="0" y="0"/>
          <a:ext cx="0" cy="0"/>
          <a:chOff x="0" y="0"/>
          <a:chExt cx="0" cy="0"/>
        </a:xfrm>
      </p:grpSpPr>
      <p:pic>
        <p:nvPicPr>
          <p:cNvPr id="2" name="Picture 1" descr="Lake Forest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3"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4"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4018191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7">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0"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58311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8">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54102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NM_Logo_RGB.eps"/>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533400" y="6400381"/>
            <a:ext cx="1447800" cy="271711"/>
          </a:xfrm>
          <a:prstGeom prst="rect">
            <a:avLst/>
          </a:prstGeom>
        </p:spPr>
      </p:pic>
      <p:sp>
        <p:nvSpPr>
          <p:cNvPr id="11" name="Title Placeholder 1"/>
          <p:cNvSpPr>
            <a:spLocks noGrp="1"/>
          </p:cNvSpPr>
          <p:nvPr>
            <p:ph type="title"/>
          </p:nvPr>
        </p:nvSpPr>
        <p:spPr>
          <a:xfrm>
            <a:off x="990599" y="137160"/>
            <a:ext cx="7713969" cy="762000"/>
          </a:xfrm>
          <a:prstGeom prst="rect">
            <a:avLst/>
          </a:prstGeom>
        </p:spPr>
        <p:txBody>
          <a:bodyPr vert="horz" lIns="0" tIns="0" rIns="91440" bIns="45720" rtlCol="0" anchor="b">
            <a:noAutofit/>
          </a:bodyPr>
          <a:lstStyle/>
          <a:p>
            <a:r>
              <a:rPr lang="en-US" dirty="0" smtClean="0"/>
              <a:t>Click to edit Master title style</a:t>
            </a:r>
            <a:endParaRPr lang="en-US" dirty="0"/>
          </a:p>
        </p:txBody>
      </p:sp>
      <p:sp>
        <p:nvSpPr>
          <p:cNvPr id="13" name="Text Placeholder 2"/>
          <p:cNvSpPr>
            <a:spLocks noGrp="1"/>
          </p:cNvSpPr>
          <p:nvPr>
            <p:ph type="body" idx="1"/>
          </p:nvPr>
        </p:nvSpPr>
        <p:spPr>
          <a:xfrm>
            <a:off x="801197" y="1621971"/>
            <a:ext cx="7049689" cy="4093029"/>
          </a:xfrm>
          <a:prstGeom prst="rect">
            <a:avLst/>
          </a:prstGeom>
        </p:spPr>
        <p:txBody>
          <a:bodyPr vert="horz" lIns="0" tIns="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Date Placeholder 3"/>
          <p:cNvSpPr>
            <a:spLocks noGrp="1"/>
          </p:cNvSpPr>
          <p:nvPr>
            <p:ph type="dt" sz="half" idx="2"/>
          </p:nvPr>
        </p:nvSpPr>
        <p:spPr>
          <a:xfrm>
            <a:off x="2351531" y="6525841"/>
            <a:ext cx="857339" cy="168275"/>
          </a:xfrm>
          <a:prstGeom prst="rect">
            <a:avLst/>
          </a:prstGeom>
        </p:spPr>
        <p:txBody>
          <a:bodyPr vert="horz" wrap="none" lIns="0" tIns="0" rIns="0" bIns="0" rtlCol="0" anchor="b"/>
          <a:lstStyle>
            <a:lvl1pPr algn="l">
              <a:defRPr sz="800">
                <a:solidFill>
                  <a:schemeClr val="tx1"/>
                </a:solidFill>
              </a:defRPr>
            </a:lvl1pPr>
          </a:lstStyle>
          <a:p>
            <a:fld id="{B14334A3-5CDA-4E29-8AB0-D56FA9A7C9B9}" type="datetime1">
              <a:rPr lang="en-US" smtClean="0"/>
              <a:t>7/19/2017</a:t>
            </a:fld>
            <a:endParaRPr lang="en-US" dirty="0"/>
          </a:p>
        </p:txBody>
      </p:sp>
      <p:sp>
        <p:nvSpPr>
          <p:cNvPr id="15" name="Footer Placeholder 4"/>
          <p:cNvSpPr>
            <a:spLocks noGrp="1"/>
          </p:cNvSpPr>
          <p:nvPr>
            <p:ph type="ftr" sz="quarter" idx="3"/>
          </p:nvPr>
        </p:nvSpPr>
        <p:spPr>
          <a:xfrm>
            <a:off x="3121994" y="6484127"/>
            <a:ext cx="5181600" cy="231266"/>
          </a:xfrm>
          <a:prstGeom prst="rect">
            <a:avLst/>
          </a:prstGeom>
        </p:spPr>
        <p:txBody>
          <a:bodyPr vert="horz" lIns="0" tIns="0" rIns="0" bIns="0" rtlCol="0" anchor="b"/>
          <a:lstStyle>
            <a:lvl1pPr algn="r">
              <a:defRPr sz="1400">
                <a:solidFill>
                  <a:schemeClr val="tx1"/>
                </a:solidFill>
              </a:defRPr>
            </a:lvl1pPr>
          </a:lstStyle>
          <a:p>
            <a:endParaRPr lang="en-US" dirty="0"/>
          </a:p>
        </p:txBody>
      </p:sp>
      <p:sp>
        <p:nvSpPr>
          <p:cNvPr id="16" name="Slide Number Placeholder 5"/>
          <p:cNvSpPr>
            <a:spLocks noGrp="1"/>
          </p:cNvSpPr>
          <p:nvPr>
            <p:ph type="sldNum" sz="quarter" idx="4"/>
          </p:nvPr>
        </p:nvSpPr>
        <p:spPr>
          <a:xfrm>
            <a:off x="8305799" y="6484127"/>
            <a:ext cx="346745" cy="231266"/>
          </a:xfrm>
          <a:prstGeom prst="rect">
            <a:avLst/>
          </a:prstGeom>
        </p:spPr>
        <p:txBody>
          <a:bodyPr vert="horz" wrap="none" lIns="0" tIns="0" rIns="0" bIns="0" rtlCol="0" anchor="b"/>
          <a:lstStyle>
            <a:lvl1pPr algn="r">
              <a:defRPr sz="1400">
                <a:solidFill>
                  <a:schemeClr val="accent2"/>
                </a:solidFill>
              </a:defRPr>
            </a:lvl1pPr>
          </a:lstStyle>
          <a:p>
            <a:fld id="{0D558541-60C9-42A2-8392-FF12533A6B7A}" type="slidenum">
              <a:rPr lang="en-US" smtClean="0"/>
              <a:pPr/>
              <a:t>‹#›</a:t>
            </a:fld>
            <a:endParaRPr lang="en-US" dirty="0"/>
          </a:p>
        </p:txBody>
      </p:sp>
      <p:sp>
        <p:nvSpPr>
          <p:cNvPr id="17" name="Rectangle 6"/>
          <p:cNvSpPr/>
          <p:nvPr userDrawn="1"/>
        </p:nvSpPr>
        <p:spPr>
          <a:xfrm>
            <a:off x="0" y="515326"/>
            <a:ext cx="685800" cy="261565"/>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946" h="381000">
                <a:moveTo>
                  <a:pt x="0" y="0"/>
                </a:moveTo>
                <a:lnTo>
                  <a:pt x="794257" y="0"/>
                </a:lnTo>
                <a:lnTo>
                  <a:pt x="998946" y="381000"/>
                </a:lnTo>
                <a:lnTo>
                  <a:pt x="0" y="381000"/>
                </a:lnTo>
                <a:lnTo>
                  <a:pt x="0" y="0"/>
                </a:lnTo>
                <a:close/>
              </a:path>
            </a:pathLst>
          </a:custGeom>
          <a:gradFill flip="none" rotWithShape="1">
            <a:gsLst>
              <a:gs pos="0">
                <a:schemeClr val="tx2"/>
              </a:gs>
              <a:gs pos="100000">
                <a:schemeClr val="accent1"/>
              </a:gs>
            </a:gsLst>
            <a:lin ang="145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  </a:t>
            </a:r>
            <a:endParaRPr lang="en-US" dirty="0">
              <a:solidFill>
                <a:schemeClr val="tx2"/>
              </a:solidFill>
            </a:endParaRPr>
          </a:p>
        </p:txBody>
      </p:sp>
    </p:spTree>
    <p:extLst>
      <p:ext uri="{BB962C8B-B14F-4D97-AF65-F5344CB8AC3E}">
        <p14:creationId xmlns:p14="http://schemas.microsoft.com/office/powerpoint/2010/main" val="1014940469"/>
      </p:ext>
    </p:extLst>
  </p:cSld>
  <p:clrMap bg1="lt1" tx1="dk1" bg2="lt2" tx2="dk2" accent1="accent1" accent2="accent2" accent3="accent3" accent4="accent4" accent5="accent5" accent6="accent6" hlink="hlink" folHlink="folHlink"/>
  <p:sldLayoutIdLst>
    <p:sldLayoutId id="2147483678" r:id="rId1"/>
    <p:sldLayoutId id="2147483711" r:id="rId2"/>
    <p:sldLayoutId id="2147483708" r:id="rId3"/>
    <p:sldLayoutId id="2147483709" r:id="rId4"/>
    <p:sldLayoutId id="2147483707" r:id="rId5"/>
    <p:sldLayoutId id="2147483710" r:id="rId6"/>
    <p:sldLayoutId id="2147483712" r:id="rId7"/>
    <p:sldLayoutId id="2147483713" r:id="rId8"/>
    <p:sldLayoutId id="2147483714" r:id="rId9"/>
    <p:sldLayoutId id="2147483715" r:id="rId10"/>
    <p:sldLayoutId id="2147483716" r:id="rId11"/>
    <p:sldLayoutId id="2147483717" r:id="rId12"/>
    <p:sldLayoutId id="2147483720" r:id="rId13"/>
    <p:sldLayoutId id="2147483685" r:id="rId14"/>
    <p:sldLayoutId id="2147483686" r:id="rId15"/>
    <p:sldLayoutId id="2147483687" r:id="rId16"/>
    <p:sldLayoutId id="2147483688" r:id="rId17"/>
    <p:sldLayoutId id="2147483689" r:id="rId18"/>
    <p:sldLayoutId id="2147483690" r:id="rId19"/>
    <p:sldLayoutId id="2147483691" r:id="rId20"/>
    <p:sldLayoutId id="2147483721" r:id="rId21"/>
  </p:sldLayoutIdLst>
  <p:hf hdr="0" ftr="0" dt="0"/>
  <p:txStyles>
    <p:title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p:titleStyle>
    <p:body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s://twitter.com/PLOSBiology/status/883007654154686464"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g"/><Relationship Id="rId18" Type="http://schemas.openxmlformats.org/officeDocument/2006/relationships/hyperlink" Target="http://www.pewinternet.org/fact-sheet/social-media/" TargetMode="Externa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2.xml"/><Relationship Id="rId16" Type="http://schemas.openxmlformats.org/officeDocument/2006/relationships/image" Target="../media/image33.png"/><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8.jpg"/><Relationship Id="rId5" Type="http://schemas.openxmlformats.org/officeDocument/2006/relationships/image" Target="../media/image22.jpg"/><Relationship Id="rId15" Type="http://schemas.openxmlformats.org/officeDocument/2006/relationships/image" Target="../media/image32.jp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hyperlink" Target="http://press.quintly.com/100459-quintly-reveals-instagram-study-q1-2015"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blog.growkudos.com/2015/12/04/explain-your-work-the-kudos-way/"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hashtagify.me/" TargetMode="External"/><Relationship Id="rId2" Type="http://schemas.openxmlformats.org/officeDocument/2006/relationships/hyperlink" Target="http://www.google.com/trends" TargetMode="External"/><Relationship Id="rId1" Type="http://schemas.openxmlformats.org/officeDocument/2006/relationships/slideLayout" Target="../slideLayouts/slideLayout14.xml"/><Relationship Id="rId5" Type="http://schemas.openxmlformats.org/officeDocument/2006/relationships/hyperlink" Target="https://blog.growkudos.com/2015/12/04/explain-your-work-the-kudos-way/" TargetMode="External"/><Relationship Id="rId4" Type="http://schemas.openxmlformats.org/officeDocument/2006/relationships/hyperlink" Target="https://ritetag.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hyperlink" Target="https://www.nami.org/Blogs/NAMI-Blog/July-2017/Breaking-Tradition" TargetMode="External"/><Relationship Id="rId4" Type="http://schemas.openxmlformats.org/officeDocument/2006/relationships/hyperlink" Target="https://www.nami.org/Learn-More/Public-Policy"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www.nami.org/Blogs/NAMI-Blog/July-2017/Breaking-Tradition" TargetMode="External"/><Relationship Id="rId5" Type="http://schemas.openxmlformats.org/officeDocument/2006/relationships/hyperlink" Target="https://www.nami.org/Learn-More/Public-Policy" TargetMode="Externa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hyperlink" Target="https://www.nami.org/Blogs/NAMI-Blog/July-2017/Breaking-Tradition"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hyperlink" Target="https://www.nami.org/Learn-More/Public-Policy" TargetMode="Externa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hootsuite.com/)" TargetMode="External"/><Relationship Id="rId1" Type="http://schemas.openxmlformats.org/officeDocument/2006/relationships/slideLayout" Target="../slideLayouts/slideLayout14.xml"/><Relationship Id="rId6" Type="http://schemas.openxmlformats.org/officeDocument/2006/relationships/image" Target="../media/image53.jpg"/><Relationship Id="rId5" Type="http://schemas.openxmlformats.org/officeDocument/2006/relationships/hyperlink" Target="https://www.growkudos.com/" TargetMode="Externa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hyperlink" Target="https://www.spredfast.com/social-marketing-platform" TargetMode="External"/><Relationship Id="rId7" Type="http://schemas.openxmlformats.org/officeDocument/2006/relationships/image" Target="../media/image56.png"/><Relationship Id="rId2" Type="http://schemas.openxmlformats.org/officeDocument/2006/relationships/hyperlink" Target="https://www.sprinklr.com/" TargetMode="External"/><Relationship Id="rId1" Type="http://schemas.openxmlformats.org/officeDocument/2006/relationships/slideLayout" Target="../slideLayouts/slideLayout14.xml"/><Relationship Id="rId6" Type="http://schemas.openxmlformats.org/officeDocument/2006/relationships/hyperlink" Target="http://sysomos.com/" TargetMode="External"/><Relationship Id="rId5" Type="http://schemas.openxmlformats.org/officeDocument/2006/relationships/hyperlink" Target="https://tweetdeck.twitter.com/" TargetMode="External"/><Relationship Id="rId10" Type="http://schemas.openxmlformats.org/officeDocument/2006/relationships/image" Target="../media/image59.jpeg"/><Relationship Id="rId4" Type="http://schemas.openxmlformats.org/officeDocument/2006/relationships/hyperlink" Target="https://buffer.com/" TargetMode="External"/><Relationship Id="rId9"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feinberg.northwestern.edu/communications/brand/social-media/index.html" TargetMode="External"/><Relationship Id="rId2" Type="http://schemas.openxmlformats.org/officeDocument/2006/relationships/hyperlink" Target="http://www.feinberg.northwestern.edu/sites/cch/" TargetMode="Externa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hyperlink" Target="http://www.thelancet.com/journals/lancet/article/PIIS0140-6736(16)30370-1/fulltext" TargetMode="Externa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hyperlink" Target="http://www.thelancet.com/journals/lancet/article/PIIS0140-6736(16)30370-1/fulltext" TargetMode="Externa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s://www.ahrq.gov/professionals/quality-patient-safety/patient-safety-resources/resources/advances-in-patient-safety/vol4/planningtool.html" TargetMode="External"/><Relationship Id="rId2" Type="http://schemas.openxmlformats.org/officeDocument/2006/relationships/hyperlink" Target="http://arccresources.net/category/dissemination-communication-tools/" TargetMode="External"/><Relationship Id="rId1" Type="http://schemas.openxmlformats.org/officeDocument/2006/relationships/slideLayout" Target="../slideLayouts/slideLayout14.xml"/><Relationship Id="rId5" Type="http://schemas.openxmlformats.org/officeDocument/2006/relationships/hyperlink" Target="https://caps.ucsf.edu/about/community-advisory-board/recommendations-for-research-dissemination/" TargetMode="External"/><Relationship Id="rId4" Type="http://schemas.openxmlformats.org/officeDocument/2006/relationships/hyperlink" Target="https://www.mathematica-mpr.com/our-publications-and-findings/projects/pcori-dissemination-and-implementation-framework-and-toolk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381000" y="2362200"/>
            <a:ext cx="4800600" cy="1143000"/>
          </a:xfrm>
        </p:spPr>
        <p:txBody>
          <a:bodyPr/>
          <a:lstStyle/>
          <a:p>
            <a:r>
              <a:rPr lang="en-US" sz="3600" b="1" dirty="0" smtClean="0"/>
              <a:t>Dissemination and Outreach: an overview</a:t>
            </a:r>
            <a:endParaRPr lang="en-US" sz="3600" b="1" dirty="0"/>
          </a:p>
        </p:txBody>
      </p:sp>
      <p:sp>
        <p:nvSpPr>
          <p:cNvPr id="2" name="TextBox 1"/>
          <p:cNvSpPr txBox="1"/>
          <p:nvPr/>
        </p:nvSpPr>
        <p:spPr>
          <a:xfrm>
            <a:off x="381000" y="4572000"/>
            <a:ext cx="5943600" cy="2133600"/>
          </a:xfrm>
          <a:prstGeom prst="rect">
            <a:avLst/>
          </a:prstGeom>
          <a:noFill/>
        </p:spPr>
        <p:txBody>
          <a:bodyPr wrap="square" lIns="0" tIns="0" rIns="0" bIns="0" rtlCol="0">
            <a:noAutofit/>
          </a:bodyPr>
          <a:lstStyle/>
          <a:p>
            <a:pPr>
              <a:lnSpc>
                <a:spcPct val="90000"/>
              </a:lnSpc>
              <a:spcBef>
                <a:spcPts val="600"/>
              </a:spcBef>
            </a:pPr>
            <a:r>
              <a:rPr lang="en-US" sz="2000" b="1" spc="-50" dirty="0" smtClean="0">
                <a:solidFill>
                  <a:schemeClr val="bg1"/>
                </a:solidFill>
              </a:rPr>
              <a:t>Karen </a:t>
            </a:r>
            <a:r>
              <a:rPr lang="en-US" sz="2000" b="1" spc="-50" dirty="0" err="1" smtClean="0">
                <a:solidFill>
                  <a:schemeClr val="bg1"/>
                </a:solidFill>
              </a:rPr>
              <a:t>Gutzman</a:t>
            </a:r>
            <a:r>
              <a:rPr lang="en-US" sz="2000" b="1" spc="-50" dirty="0" smtClean="0">
                <a:solidFill>
                  <a:schemeClr val="bg1"/>
                </a:solidFill>
              </a:rPr>
              <a:t>, Impact and Evaluation Librarian</a:t>
            </a:r>
            <a:endParaRPr lang="en-US" sz="1850" b="1" spc="-50" dirty="0" smtClean="0">
              <a:solidFill>
                <a:schemeClr val="bg1"/>
              </a:solidFill>
            </a:endParaRPr>
          </a:p>
          <a:p>
            <a:pPr>
              <a:lnSpc>
                <a:spcPct val="90000"/>
              </a:lnSpc>
            </a:pPr>
            <a:r>
              <a:rPr lang="en-US" sz="1850" spc="-50" dirty="0" err="1" smtClean="0">
                <a:solidFill>
                  <a:schemeClr val="bg1"/>
                </a:solidFill>
              </a:rPr>
              <a:t>Galter</a:t>
            </a:r>
            <a:r>
              <a:rPr lang="en-US" sz="1850" spc="-50" dirty="0" smtClean="0">
                <a:solidFill>
                  <a:schemeClr val="bg1"/>
                </a:solidFill>
              </a:rPr>
              <a:t> Health Sciences Library</a:t>
            </a:r>
          </a:p>
          <a:p>
            <a:pPr>
              <a:lnSpc>
                <a:spcPct val="90000"/>
              </a:lnSpc>
            </a:pPr>
            <a:r>
              <a:rPr lang="en-US" sz="1850" spc="-50" dirty="0" smtClean="0">
                <a:solidFill>
                  <a:schemeClr val="bg1"/>
                </a:solidFill>
              </a:rPr>
              <a:t>Northwestern University, Feinberg School of Medicine</a:t>
            </a:r>
          </a:p>
          <a:p>
            <a:pPr>
              <a:lnSpc>
                <a:spcPct val="90000"/>
              </a:lnSpc>
            </a:pPr>
            <a:endParaRPr lang="en-US" sz="1850" spc="-50" dirty="0">
              <a:solidFill>
                <a:schemeClr val="bg1"/>
              </a:solidFill>
            </a:endParaRPr>
          </a:p>
          <a:p>
            <a:pPr>
              <a:lnSpc>
                <a:spcPct val="90000"/>
              </a:lnSpc>
            </a:pPr>
            <a:r>
              <a:rPr lang="en-US" sz="1850" spc="-50" dirty="0" smtClean="0">
                <a:solidFill>
                  <a:schemeClr val="bg1"/>
                </a:solidFill>
              </a:rPr>
              <a:t>Presentation for: Dissemination, Impact, and Access Workshop</a:t>
            </a:r>
          </a:p>
          <a:p>
            <a:pPr>
              <a:lnSpc>
                <a:spcPct val="90000"/>
              </a:lnSpc>
            </a:pPr>
            <a:r>
              <a:rPr lang="en-US" sz="1850" spc="-50" dirty="0" smtClean="0">
                <a:solidFill>
                  <a:schemeClr val="bg1"/>
                </a:solidFill>
              </a:rPr>
              <a:t>Thursday, July 20, 2017</a:t>
            </a:r>
          </a:p>
          <a:p>
            <a:pPr>
              <a:lnSpc>
                <a:spcPct val="90000"/>
              </a:lnSpc>
            </a:pPr>
            <a:r>
              <a:rPr lang="en-US" sz="1850" spc="-50" dirty="0" smtClean="0">
                <a:solidFill>
                  <a:schemeClr val="bg1"/>
                </a:solidFill>
              </a:rPr>
              <a:t>10:00 am – 10:30 am </a:t>
            </a:r>
          </a:p>
          <a:p>
            <a:pPr>
              <a:lnSpc>
                <a:spcPct val="90000"/>
              </a:lnSpc>
            </a:pPr>
            <a:r>
              <a:rPr lang="en-US" sz="1850" spc="-50" dirty="0" smtClean="0">
                <a:solidFill>
                  <a:schemeClr val="bg1"/>
                </a:solidFill>
              </a:rPr>
              <a:t>Baldwin Auditorium</a:t>
            </a:r>
          </a:p>
          <a:p>
            <a:pPr>
              <a:lnSpc>
                <a:spcPct val="90000"/>
              </a:lnSpc>
            </a:pPr>
            <a:endParaRPr lang="en-US" sz="1850" spc="-50" dirty="0">
              <a:solidFill>
                <a:schemeClr val="bg1"/>
              </a:solidFill>
            </a:endParaRPr>
          </a:p>
        </p:txBody>
      </p:sp>
    </p:spTree>
    <p:extLst>
      <p:ext uri="{BB962C8B-B14F-4D97-AF65-F5344CB8AC3E}">
        <p14:creationId xmlns:p14="http://schemas.microsoft.com/office/powerpoint/2010/main" val="2063637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a plan for dissemination</a:t>
            </a:r>
            <a:endParaRPr lang="en-US" dirty="0"/>
          </a:p>
        </p:txBody>
      </p:sp>
      <p:sp>
        <p:nvSpPr>
          <p:cNvPr id="3" name="Content Placeholder 2"/>
          <p:cNvSpPr>
            <a:spLocks noGrp="1"/>
          </p:cNvSpPr>
          <p:nvPr>
            <p:ph idx="1"/>
          </p:nvPr>
        </p:nvSpPr>
        <p:spPr>
          <a:xfrm>
            <a:off x="999564" y="1143000"/>
            <a:ext cx="8247368" cy="4093029"/>
          </a:xfrm>
        </p:spPr>
        <p:txBody>
          <a:bodyPr/>
          <a:lstStyle/>
          <a:p>
            <a:r>
              <a:rPr lang="en-US" b="1" dirty="0"/>
              <a:t>What do you want to achieve? </a:t>
            </a:r>
            <a:endParaRPr lang="en-US" b="1" dirty="0" smtClean="0"/>
          </a:p>
          <a:p>
            <a:pPr lvl="1"/>
            <a:r>
              <a:rPr lang="en-US" dirty="0" smtClean="0"/>
              <a:t>Reach your audience in an eye catching way</a:t>
            </a:r>
          </a:p>
          <a:p>
            <a:pPr lvl="1"/>
            <a:r>
              <a:rPr lang="en-US" dirty="0" smtClean="0"/>
              <a:t>Make an impact on policy</a:t>
            </a:r>
          </a:p>
          <a:p>
            <a:pPr lvl="1"/>
            <a:r>
              <a:rPr lang="en-US" dirty="0" smtClean="0"/>
              <a:t>Expand your digital presence</a:t>
            </a:r>
          </a:p>
          <a:p>
            <a:pPr lvl="1"/>
            <a:r>
              <a:rPr lang="en-US" dirty="0" smtClean="0"/>
              <a:t>Reach non-academic audiences</a:t>
            </a:r>
          </a:p>
          <a:p>
            <a:pPr lvl="1"/>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10</a:t>
            </a:fld>
            <a:endParaRPr lang="en-US" dirty="0"/>
          </a:p>
        </p:txBody>
      </p:sp>
    </p:spTree>
    <p:extLst>
      <p:ext uri="{BB962C8B-B14F-4D97-AF65-F5344CB8AC3E}">
        <p14:creationId xmlns:p14="http://schemas.microsoft.com/office/powerpoint/2010/main" val="2109481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a plan for dissemination</a:t>
            </a:r>
            <a:endParaRPr lang="en-US" dirty="0"/>
          </a:p>
        </p:txBody>
      </p:sp>
      <p:pic>
        <p:nvPicPr>
          <p:cNvPr id="5" name="Picture 4"/>
          <p:cNvPicPr>
            <a:picLocks noChangeAspect="1"/>
          </p:cNvPicPr>
          <p:nvPr/>
        </p:nvPicPr>
        <p:blipFill rotWithShape="1">
          <a:blip r:embed="rId3"/>
          <a:srcRect l="34025" t="16413" r="33195" b="28863"/>
          <a:stretch/>
        </p:blipFill>
        <p:spPr>
          <a:xfrm>
            <a:off x="2286000" y="1143000"/>
            <a:ext cx="4326731"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2317376" y="5822576"/>
            <a:ext cx="4388224" cy="762000"/>
          </a:xfrm>
          <a:prstGeom prst="rect">
            <a:avLst/>
          </a:prstGeom>
          <a:noFill/>
        </p:spPr>
        <p:txBody>
          <a:bodyPr wrap="square" lIns="0" tIns="0" rIns="0" bIns="0" rtlCol="0">
            <a:noAutofit/>
          </a:bodyPr>
          <a:lstStyle/>
          <a:p>
            <a:pPr>
              <a:lnSpc>
                <a:spcPct val="90000"/>
              </a:lnSpc>
              <a:spcBef>
                <a:spcPts val="600"/>
              </a:spcBef>
            </a:pPr>
            <a:r>
              <a:rPr lang="en-US" sz="1600" i="1" spc="-50" dirty="0" smtClean="0"/>
              <a:t>(above) Example of an “eye catching” tweet that links to a research article by scientists at Lund University. </a:t>
            </a:r>
            <a:endParaRPr lang="en-US" sz="1600" i="1" spc="-50" dirty="0"/>
          </a:p>
        </p:txBody>
      </p:sp>
      <p:sp>
        <p:nvSpPr>
          <p:cNvPr id="8" name="Slide Number Placeholder 7"/>
          <p:cNvSpPr>
            <a:spLocks noGrp="1"/>
          </p:cNvSpPr>
          <p:nvPr>
            <p:ph type="sldNum" sz="quarter" idx="12"/>
          </p:nvPr>
        </p:nvSpPr>
        <p:spPr/>
        <p:txBody>
          <a:bodyPr/>
          <a:lstStyle/>
          <a:p>
            <a:fld id="{0D558541-60C9-42A2-8392-FF12533A6B7A}" type="slidenum">
              <a:rPr lang="en-US" smtClean="0"/>
              <a:pPr/>
              <a:t>11</a:t>
            </a:fld>
            <a:endParaRPr lang="en-US" dirty="0"/>
          </a:p>
        </p:txBody>
      </p:sp>
    </p:spTree>
    <p:extLst>
      <p:ext uri="{BB962C8B-B14F-4D97-AF65-F5344CB8AC3E}">
        <p14:creationId xmlns:p14="http://schemas.microsoft.com/office/powerpoint/2010/main" val="3586765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a plan for dissemination</a:t>
            </a:r>
            <a:endParaRPr lang="en-US" dirty="0"/>
          </a:p>
        </p:txBody>
      </p:sp>
      <p:sp>
        <p:nvSpPr>
          <p:cNvPr id="3" name="Content Placeholder 2"/>
          <p:cNvSpPr>
            <a:spLocks noGrp="1"/>
          </p:cNvSpPr>
          <p:nvPr>
            <p:ph idx="1"/>
          </p:nvPr>
        </p:nvSpPr>
        <p:spPr>
          <a:xfrm>
            <a:off x="999564" y="1143000"/>
            <a:ext cx="8247368" cy="4093029"/>
          </a:xfrm>
        </p:spPr>
        <p:txBody>
          <a:bodyPr/>
          <a:lstStyle/>
          <a:p>
            <a:r>
              <a:rPr lang="en-US" b="1" dirty="0"/>
              <a:t>What do you want to achieve? </a:t>
            </a:r>
            <a:endParaRPr lang="en-US" b="1" dirty="0" smtClean="0"/>
          </a:p>
          <a:p>
            <a:pPr lvl="1"/>
            <a:r>
              <a:rPr lang="en-US" dirty="0" smtClean="0"/>
              <a:t>Reach your audience in an eye catching way</a:t>
            </a:r>
          </a:p>
          <a:p>
            <a:pPr lvl="1"/>
            <a:r>
              <a:rPr lang="en-US" dirty="0" smtClean="0"/>
              <a:t>Make an impact on policy</a:t>
            </a:r>
          </a:p>
          <a:p>
            <a:pPr lvl="1"/>
            <a:r>
              <a:rPr lang="en-US" dirty="0" smtClean="0"/>
              <a:t>Expand your digital presence</a:t>
            </a:r>
          </a:p>
          <a:p>
            <a:pPr lvl="1"/>
            <a:r>
              <a:rPr lang="en-US" dirty="0" smtClean="0"/>
              <a:t>Reach non-academic audiences</a:t>
            </a:r>
          </a:p>
          <a:p>
            <a:pPr lvl="1"/>
            <a:endParaRPr lang="en-US" dirty="0"/>
          </a:p>
        </p:txBody>
      </p:sp>
      <p:sp>
        <p:nvSpPr>
          <p:cNvPr id="4" name="TextBox 3"/>
          <p:cNvSpPr txBox="1"/>
          <p:nvPr/>
        </p:nvSpPr>
        <p:spPr>
          <a:xfrm>
            <a:off x="1981200" y="3581400"/>
            <a:ext cx="5316232" cy="1066800"/>
          </a:xfrm>
          <a:prstGeom prst="rect">
            <a:avLst/>
          </a:prstGeom>
          <a:noFill/>
        </p:spPr>
        <p:txBody>
          <a:bodyPr wrap="square" lIns="0" tIns="0" rIns="0" bIns="0" rtlCol="0">
            <a:noAutofit/>
          </a:bodyPr>
          <a:lstStyle/>
          <a:p>
            <a:pPr algn="ctr">
              <a:lnSpc>
                <a:spcPct val="90000"/>
              </a:lnSpc>
              <a:spcBef>
                <a:spcPts val="600"/>
              </a:spcBef>
            </a:pPr>
            <a:r>
              <a:rPr lang="en-US" sz="2400" b="1" spc="-50" dirty="0" smtClean="0"/>
              <a:t>Whatever your goal is, make note of it to focus your work toward that goal. </a:t>
            </a:r>
            <a:endParaRPr lang="en-US" sz="2400" b="1" spc="-50"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12</a:t>
            </a:fld>
            <a:endParaRPr lang="en-US" dirty="0"/>
          </a:p>
        </p:txBody>
      </p:sp>
    </p:spTree>
    <p:extLst>
      <p:ext uri="{BB962C8B-B14F-4D97-AF65-F5344CB8AC3E}">
        <p14:creationId xmlns:p14="http://schemas.microsoft.com/office/powerpoint/2010/main" val="2282650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an audience</a:t>
            </a:r>
            <a:endParaRPr lang="en-US" dirty="0"/>
          </a:p>
        </p:txBody>
      </p:sp>
      <p:sp>
        <p:nvSpPr>
          <p:cNvPr id="3" name="Content Placeholder 2"/>
          <p:cNvSpPr>
            <a:spLocks noGrp="1"/>
          </p:cNvSpPr>
          <p:nvPr>
            <p:ph idx="1"/>
          </p:nvPr>
        </p:nvSpPr>
        <p:spPr>
          <a:xfrm>
            <a:off x="990599" y="1143000"/>
            <a:ext cx="6934201" cy="4093029"/>
          </a:xfrm>
        </p:spPr>
        <p:txBody>
          <a:bodyPr/>
          <a:lstStyle/>
          <a:p>
            <a:r>
              <a:rPr lang="en-US" b="1" dirty="0" smtClean="0"/>
              <a:t>Who is </a:t>
            </a:r>
            <a:r>
              <a:rPr lang="en-US" b="1" dirty="0"/>
              <a:t>your target </a:t>
            </a:r>
            <a:r>
              <a:rPr lang="en-US" b="1" dirty="0" smtClean="0"/>
              <a:t>audience(s)?</a:t>
            </a:r>
          </a:p>
          <a:p>
            <a:pPr marL="568325" lvl="1" indent="-285750"/>
            <a:r>
              <a:rPr lang="en-US" dirty="0"/>
              <a:t>Consider different types of audiences. Who would benefit from this information?</a:t>
            </a:r>
          </a:p>
          <a:p>
            <a:pPr marL="568325" lvl="1" indent="-285750"/>
            <a:r>
              <a:rPr lang="en-US" dirty="0"/>
              <a:t>Consider what motivates your audiences. Why should they be </a:t>
            </a:r>
            <a:r>
              <a:rPr lang="en-US" dirty="0" smtClean="0"/>
              <a:t>interested? </a:t>
            </a:r>
            <a:endParaRPr lang="en-US" dirty="0"/>
          </a:p>
          <a:p>
            <a:pPr marL="568325" lvl="1" indent="-285750"/>
            <a:r>
              <a:rPr lang="en-US" dirty="0" smtClean="0"/>
              <a:t>Consider how your audience should adopt </a:t>
            </a:r>
            <a:r>
              <a:rPr lang="en-US" dirty="0"/>
              <a:t>or act on your </a:t>
            </a:r>
            <a:r>
              <a:rPr lang="en-US" dirty="0" smtClean="0"/>
              <a:t>information. </a:t>
            </a:r>
            <a:endParaRPr lang="en-US" dirty="0"/>
          </a:p>
          <a:p>
            <a:pPr marL="568325" lvl="1" indent="-285750"/>
            <a:r>
              <a:rPr lang="en-US" dirty="0"/>
              <a:t>Actively </a:t>
            </a:r>
            <a:r>
              <a:rPr lang="en-US" dirty="0" smtClean="0"/>
              <a:t>listen </a:t>
            </a:r>
            <a:r>
              <a:rPr lang="en-US" dirty="0"/>
              <a:t>to their feedback and incorporate their perspectives. </a:t>
            </a:r>
          </a:p>
          <a:p>
            <a:endParaRPr lang="en-US" b="1" dirty="0"/>
          </a:p>
          <a:p>
            <a:endParaRPr lang="en-US" b="1"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13</a:t>
            </a:fld>
            <a:endParaRPr lang="en-US" dirty="0"/>
          </a:p>
        </p:txBody>
      </p:sp>
    </p:spTree>
    <p:extLst>
      <p:ext uri="{BB962C8B-B14F-4D97-AF65-F5344CB8AC3E}">
        <p14:creationId xmlns:p14="http://schemas.microsoft.com/office/powerpoint/2010/main" val="2472097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an audience</a:t>
            </a:r>
            <a:endParaRPr lang="en-US" dirty="0"/>
          </a:p>
        </p:txBody>
      </p:sp>
      <p:pic>
        <p:nvPicPr>
          <p:cNvPr id="4" name="Picture 3"/>
          <p:cNvPicPr>
            <a:picLocks noChangeAspect="1"/>
          </p:cNvPicPr>
          <p:nvPr/>
        </p:nvPicPr>
        <p:blipFill rotWithShape="1">
          <a:blip r:embed="rId3"/>
          <a:srcRect l="34855" t="30666" r="35221" b="30000"/>
          <a:stretch/>
        </p:blipFill>
        <p:spPr>
          <a:xfrm>
            <a:off x="1600200" y="1066800"/>
            <a:ext cx="5907052" cy="48326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2362200" y="6019800"/>
            <a:ext cx="5486400" cy="838200"/>
          </a:xfrm>
          <a:prstGeom prst="rect">
            <a:avLst/>
          </a:prstGeom>
          <a:noFill/>
        </p:spPr>
        <p:txBody>
          <a:bodyPr wrap="square" lIns="0" tIns="0" rIns="0" bIns="0" rtlCol="0">
            <a:noAutofit/>
          </a:bodyPr>
          <a:lstStyle/>
          <a:p>
            <a:pPr>
              <a:lnSpc>
                <a:spcPct val="90000"/>
              </a:lnSpc>
              <a:spcBef>
                <a:spcPts val="600"/>
              </a:spcBef>
            </a:pPr>
            <a:r>
              <a:rPr lang="en-US" sz="1400" i="1" spc="-50" dirty="0" smtClean="0"/>
              <a:t>(above) Screenshot of tweet aimed at four different audiences on importance of universally used data identifiers by </a:t>
            </a:r>
            <a:r>
              <a:rPr lang="en-US" sz="1400" i="1" spc="-50" dirty="0" err="1" smtClean="0"/>
              <a:t>PLoS</a:t>
            </a:r>
            <a:r>
              <a:rPr lang="en-US" sz="1400" i="1" spc="-50" dirty="0" smtClean="0"/>
              <a:t> Biology on July 6, 2017. </a:t>
            </a:r>
          </a:p>
          <a:p>
            <a:pPr>
              <a:lnSpc>
                <a:spcPct val="90000"/>
              </a:lnSpc>
              <a:spcBef>
                <a:spcPts val="600"/>
              </a:spcBef>
            </a:pPr>
            <a:r>
              <a:rPr lang="en-US" sz="1400" i="1" spc="-50" dirty="0">
                <a:hlinkClick r:id="rId4"/>
              </a:rPr>
              <a:t>https://</a:t>
            </a:r>
            <a:r>
              <a:rPr lang="en-US" sz="1400" i="1" spc="-50" dirty="0" smtClean="0">
                <a:hlinkClick r:id="rId4"/>
              </a:rPr>
              <a:t>twitter.com/PLOSBiology/status/883007654154686464</a:t>
            </a:r>
            <a:endParaRPr lang="en-US" sz="1400" i="1" spc="-50" dirty="0" smtClean="0"/>
          </a:p>
          <a:p>
            <a:pPr>
              <a:lnSpc>
                <a:spcPct val="90000"/>
              </a:lnSpc>
              <a:spcBef>
                <a:spcPts val="600"/>
              </a:spcBef>
            </a:pPr>
            <a:endParaRPr lang="en-US" sz="1850" spc="-50" dirty="0"/>
          </a:p>
        </p:txBody>
      </p:sp>
      <p:sp>
        <p:nvSpPr>
          <p:cNvPr id="8" name="Slide Number Placeholder 7"/>
          <p:cNvSpPr>
            <a:spLocks noGrp="1"/>
          </p:cNvSpPr>
          <p:nvPr>
            <p:ph type="sldNum" sz="quarter" idx="12"/>
          </p:nvPr>
        </p:nvSpPr>
        <p:spPr/>
        <p:txBody>
          <a:bodyPr/>
          <a:lstStyle/>
          <a:p>
            <a:fld id="{0D558541-60C9-42A2-8392-FF12533A6B7A}" type="slidenum">
              <a:rPr lang="en-US" smtClean="0"/>
              <a:pPr/>
              <a:t>14</a:t>
            </a:fld>
            <a:endParaRPr lang="en-US" dirty="0"/>
          </a:p>
        </p:txBody>
      </p:sp>
    </p:spTree>
    <p:extLst>
      <p:ext uri="{BB962C8B-B14F-4D97-AF65-F5344CB8AC3E}">
        <p14:creationId xmlns:p14="http://schemas.microsoft.com/office/powerpoint/2010/main" val="838379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a format or tool</a:t>
            </a:r>
            <a:endParaRPr lang="en-US" dirty="0"/>
          </a:p>
        </p:txBody>
      </p:sp>
      <p:sp>
        <p:nvSpPr>
          <p:cNvPr id="3" name="Content Placeholder 2"/>
          <p:cNvSpPr>
            <a:spLocks noGrp="1"/>
          </p:cNvSpPr>
          <p:nvPr>
            <p:ph idx="1"/>
          </p:nvPr>
        </p:nvSpPr>
        <p:spPr>
          <a:xfrm>
            <a:off x="980286" y="1004698"/>
            <a:ext cx="7049689" cy="372568"/>
          </a:xfrm>
        </p:spPr>
        <p:txBody>
          <a:bodyPr/>
          <a:lstStyle/>
          <a:p>
            <a:r>
              <a:rPr lang="en-US" b="1" dirty="0" smtClean="0"/>
              <a:t>What tool, resource, or format do you want to use?</a:t>
            </a:r>
          </a:p>
          <a:p>
            <a:pPr marL="206375" lvl="1" indent="0">
              <a:buNone/>
            </a:pPr>
            <a:endParaRPr lang="en-US" dirty="0" smtClean="0"/>
          </a:p>
          <a:p>
            <a:pPr marL="0" indent="0">
              <a:buNone/>
            </a:pPr>
            <a:endParaRPr lang="en-US" dirty="0"/>
          </a:p>
        </p:txBody>
      </p:sp>
      <p:sp>
        <p:nvSpPr>
          <p:cNvPr id="8" name="AutoShape 2" descr="Image result for pinterest"/>
          <p:cNvSpPr>
            <a:spLocks noChangeAspect="1" noChangeArrowheads="1"/>
          </p:cNvSpPr>
          <p:nvPr/>
        </p:nvSpPr>
        <p:spPr bwMode="auto">
          <a:xfrm>
            <a:off x="155575" y="-509588"/>
            <a:ext cx="4257675" cy="1076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AutoShape 10" descr="Image result for wikipedia logo"/>
          <p:cNvSpPr>
            <a:spLocks noChangeAspect="1" noChangeArrowheads="1"/>
          </p:cNvSpPr>
          <p:nvPr/>
        </p:nvSpPr>
        <p:spPr bwMode="auto">
          <a:xfrm>
            <a:off x="155575" y="-2865438"/>
            <a:ext cx="4886325" cy="59817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0" name="Group 39"/>
          <p:cNvGrpSpPr/>
          <p:nvPr/>
        </p:nvGrpSpPr>
        <p:grpSpPr>
          <a:xfrm>
            <a:off x="838200" y="1228726"/>
            <a:ext cx="7632444" cy="4577541"/>
            <a:chOff x="821619" y="1994116"/>
            <a:chExt cx="7632444" cy="4577541"/>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2632" r="2"/>
            <a:stretch/>
          </p:blipFill>
          <p:spPr>
            <a:xfrm>
              <a:off x="6320463" y="4177630"/>
              <a:ext cx="2133600" cy="563575"/>
            </a:xfrm>
            <a:prstGeom prst="rect">
              <a:avLst/>
            </a:prstGeom>
          </p:spPr>
        </p:pic>
        <p:pic>
          <p:nvPicPr>
            <p:cNvPr id="25" name="Picture 24"/>
            <p:cNvPicPr>
              <a:picLocks noChangeAspect="1"/>
            </p:cNvPicPr>
            <p:nvPr/>
          </p:nvPicPr>
          <p:blipFill rotWithShape="1">
            <a:blip r:embed="rId4" cstate="print">
              <a:extLst>
                <a:ext uri="{28A0092B-C50C-407E-A947-70E740481C1C}">
                  <a14:useLocalDpi xmlns:a14="http://schemas.microsoft.com/office/drawing/2010/main" val="0"/>
                </a:ext>
              </a:extLst>
            </a:blip>
            <a:srcRect t="18362" b="18362"/>
            <a:stretch/>
          </p:blipFill>
          <p:spPr>
            <a:xfrm>
              <a:off x="4930230" y="5762851"/>
              <a:ext cx="1805370" cy="808806"/>
            </a:xfrm>
            <a:prstGeom prst="rect">
              <a:avLst/>
            </a:prstGeom>
          </p:spPr>
        </p:pic>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6959" y="5617021"/>
              <a:ext cx="2287227" cy="764587"/>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3038" y="3137107"/>
              <a:ext cx="1113955" cy="1113955"/>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0559" y="4025758"/>
              <a:ext cx="1259891" cy="1446355"/>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1619" y="4644415"/>
              <a:ext cx="1187157" cy="1064950"/>
            </a:xfrm>
            <a:prstGeom prst="rect">
              <a:avLst/>
            </a:prstGeom>
          </p:spPr>
        </p:pic>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37467" y="3274438"/>
              <a:ext cx="2749380" cy="630983"/>
            </a:xfrm>
            <a:prstGeom prst="rect">
              <a:avLst/>
            </a:prstGeom>
          </p:spPr>
        </p:pic>
        <p:pic>
          <p:nvPicPr>
            <p:cNvPr id="33" name="Picture 32"/>
            <p:cNvPicPr>
              <a:picLocks noChangeAspect="1"/>
            </p:cNvPicPr>
            <p:nvPr/>
          </p:nvPicPr>
          <p:blipFill rotWithShape="1">
            <a:blip r:embed="rId10" cstate="print">
              <a:extLst>
                <a:ext uri="{28A0092B-C50C-407E-A947-70E740481C1C}">
                  <a14:useLocalDpi xmlns:a14="http://schemas.microsoft.com/office/drawing/2010/main" val="0"/>
                </a:ext>
              </a:extLst>
            </a:blip>
            <a:srcRect t="15682" b="21922"/>
            <a:stretch/>
          </p:blipFill>
          <p:spPr>
            <a:xfrm>
              <a:off x="5819468" y="1994116"/>
              <a:ext cx="1656199" cy="1033420"/>
            </a:xfrm>
            <a:prstGeom prst="rect">
              <a:avLst/>
            </a:prstGeom>
          </p:spPr>
        </p:pic>
        <p:pic>
          <p:nvPicPr>
            <p:cNvPr id="34" name="Picture 33"/>
            <p:cNvPicPr>
              <a:picLocks noChangeAspect="1"/>
            </p:cNvPicPr>
            <p:nvPr/>
          </p:nvPicPr>
          <p:blipFill rotWithShape="1">
            <a:blip r:embed="rId11" cstate="print">
              <a:extLst>
                <a:ext uri="{28A0092B-C50C-407E-A947-70E740481C1C}">
                  <a14:useLocalDpi xmlns:a14="http://schemas.microsoft.com/office/drawing/2010/main" val="0"/>
                </a:ext>
              </a:extLst>
            </a:blip>
            <a:srcRect t="31334" b="31333"/>
            <a:stretch/>
          </p:blipFill>
          <p:spPr>
            <a:xfrm>
              <a:off x="3513626" y="4916563"/>
              <a:ext cx="2343792" cy="875016"/>
            </a:xfrm>
            <a:prstGeom prst="rect">
              <a:avLst/>
            </a:prstGeom>
          </p:spPr>
        </p:pic>
        <p:pic>
          <p:nvPicPr>
            <p:cNvPr id="35" name="Picture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09144" y="4215130"/>
              <a:ext cx="2593695" cy="591363"/>
            </a:xfrm>
            <a:prstGeom prst="rect">
              <a:avLst/>
            </a:prstGeom>
          </p:spPr>
        </p:pic>
        <p:pic>
          <p:nvPicPr>
            <p:cNvPr id="36" name="Picture 35"/>
            <p:cNvPicPr>
              <a:picLocks noChangeAspect="1"/>
            </p:cNvPicPr>
            <p:nvPr/>
          </p:nvPicPr>
          <p:blipFill rotWithShape="1">
            <a:blip r:embed="rId13">
              <a:extLst>
                <a:ext uri="{28A0092B-C50C-407E-A947-70E740481C1C}">
                  <a14:useLocalDpi xmlns:a14="http://schemas.microsoft.com/office/drawing/2010/main" val="0"/>
                </a:ext>
              </a:extLst>
            </a:blip>
            <a:srcRect t="10720" b="9279"/>
            <a:stretch/>
          </p:blipFill>
          <p:spPr>
            <a:xfrm>
              <a:off x="2098468" y="3064542"/>
              <a:ext cx="2707524" cy="1007451"/>
            </a:xfrm>
            <a:prstGeom prst="rect">
              <a:avLst/>
            </a:prstGeom>
          </p:spPr>
        </p:pic>
        <p:pic>
          <p:nvPicPr>
            <p:cNvPr id="37" name="Picture 3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884235" y="5286403"/>
              <a:ext cx="1518425" cy="1138818"/>
            </a:xfrm>
            <a:prstGeom prst="rect">
              <a:avLst/>
            </a:prstGeom>
          </p:spPr>
        </p:pic>
        <p:pic>
          <p:nvPicPr>
            <p:cNvPr id="38" name="Picture 37"/>
            <p:cNvPicPr>
              <a:picLocks noChangeAspect="1"/>
            </p:cNvPicPr>
            <p:nvPr/>
          </p:nvPicPr>
          <p:blipFill rotWithShape="1">
            <a:blip r:embed="rId15">
              <a:extLst>
                <a:ext uri="{28A0092B-C50C-407E-A947-70E740481C1C}">
                  <a14:useLocalDpi xmlns:a14="http://schemas.microsoft.com/office/drawing/2010/main" val="0"/>
                </a:ext>
              </a:extLst>
            </a:blip>
            <a:srcRect t="27904" b="24748"/>
            <a:stretch/>
          </p:blipFill>
          <p:spPr>
            <a:xfrm>
              <a:off x="3124200" y="2231424"/>
              <a:ext cx="2379814" cy="632929"/>
            </a:xfrm>
            <a:prstGeom prst="rect">
              <a:avLst/>
            </a:prstGeom>
          </p:spPr>
        </p:pic>
        <p:pic>
          <p:nvPicPr>
            <p:cNvPr id="39" name="Picture 38"/>
            <p:cNvPicPr>
              <a:picLocks noChangeAspect="1"/>
            </p:cNvPicPr>
            <p:nvPr/>
          </p:nvPicPr>
          <p:blipFill rotWithShape="1">
            <a:blip r:embed="rId16">
              <a:extLst>
                <a:ext uri="{28A0092B-C50C-407E-A947-70E740481C1C}">
                  <a14:useLocalDpi xmlns:a14="http://schemas.microsoft.com/office/drawing/2010/main" val="0"/>
                </a:ext>
              </a:extLst>
            </a:blip>
            <a:srcRect b="51727"/>
            <a:stretch/>
          </p:blipFill>
          <p:spPr>
            <a:xfrm>
              <a:off x="821619" y="2260416"/>
              <a:ext cx="2043816" cy="618277"/>
            </a:xfrm>
            <a:prstGeom prst="rect">
              <a:avLst/>
            </a:prstGeom>
          </p:spPr>
        </p:pic>
        <p:pic>
          <p:nvPicPr>
            <p:cNvPr id="24" name="Picture 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03609" y="4927124"/>
              <a:ext cx="788486" cy="782241"/>
            </a:xfrm>
            <a:prstGeom prst="rect">
              <a:avLst/>
            </a:prstGeom>
          </p:spPr>
        </p:pic>
      </p:grpSp>
      <p:sp>
        <p:nvSpPr>
          <p:cNvPr id="41" name="Rectangle 40"/>
          <p:cNvSpPr/>
          <p:nvPr/>
        </p:nvSpPr>
        <p:spPr>
          <a:xfrm>
            <a:off x="2472648" y="5923080"/>
            <a:ext cx="5889698" cy="738664"/>
          </a:xfrm>
          <a:prstGeom prst="rect">
            <a:avLst/>
          </a:prstGeom>
        </p:spPr>
        <p:txBody>
          <a:bodyPr wrap="square">
            <a:spAutoFit/>
          </a:bodyPr>
          <a:lstStyle/>
          <a:p>
            <a:r>
              <a:rPr lang="en-US" sz="1400" dirty="0" smtClean="0"/>
              <a:t>A good resource for learning more about Social Media users: Pew </a:t>
            </a:r>
            <a:r>
              <a:rPr lang="en-US" sz="1400" dirty="0"/>
              <a:t>Research </a:t>
            </a:r>
            <a:r>
              <a:rPr lang="en-US" sz="1400" dirty="0" smtClean="0"/>
              <a:t>Center’s </a:t>
            </a:r>
            <a:r>
              <a:rPr lang="en-US" sz="1400" dirty="0"/>
              <a:t>“Social Media Fact Sheet” </a:t>
            </a:r>
            <a:r>
              <a:rPr lang="en-US" sz="1400" dirty="0" smtClean="0">
                <a:hlinkClick r:id="rId18"/>
              </a:rPr>
              <a:t>http</a:t>
            </a:r>
            <a:r>
              <a:rPr lang="en-US" sz="1400" dirty="0">
                <a:hlinkClick r:id="rId18"/>
              </a:rPr>
              <a:t>://www.pewinternet.org/fact-sheet/social-media/</a:t>
            </a:r>
            <a:endParaRPr lang="en-US" sz="1400" dirty="0"/>
          </a:p>
        </p:txBody>
      </p:sp>
      <p:sp>
        <p:nvSpPr>
          <p:cNvPr id="42" name="Slide Number Placeholder 41"/>
          <p:cNvSpPr>
            <a:spLocks noGrp="1"/>
          </p:cNvSpPr>
          <p:nvPr>
            <p:ph type="sldNum" sz="quarter" idx="12"/>
          </p:nvPr>
        </p:nvSpPr>
        <p:spPr/>
        <p:txBody>
          <a:bodyPr/>
          <a:lstStyle/>
          <a:p>
            <a:fld id="{0D558541-60C9-42A2-8392-FF12533A6B7A}" type="slidenum">
              <a:rPr lang="en-US" smtClean="0"/>
              <a:pPr/>
              <a:t>15</a:t>
            </a:fld>
            <a:endParaRPr lang="en-US" dirty="0"/>
          </a:p>
        </p:txBody>
      </p:sp>
    </p:spTree>
    <p:extLst>
      <p:ext uri="{BB962C8B-B14F-4D97-AF65-F5344CB8AC3E}">
        <p14:creationId xmlns:p14="http://schemas.microsoft.com/office/powerpoint/2010/main" val="18389417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BAE6E64E-C986-4DF9-A3B6-934AFB03B18A.png"/>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3052963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Media Platforms</a:t>
            </a:r>
            <a:endParaRPr lang="en-US" dirty="0"/>
          </a:p>
        </p:txBody>
      </p:sp>
      <p:grpSp>
        <p:nvGrpSpPr>
          <p:cNvPr id="3" name="Group 2"/>
          <p:cNvGrpSpPr/>
          <p:nvPr/>
        </p:nvGrpSpPr>
        <p:grpSpPr>
          <a:xfrm>
            <a:off x="2463371" y="838200"/>
            <a:ext cx="3284838" cy="5074555"/>
            <a:chOff x="3649363" y="792845"/>
            <a:chExt cx="3284838" cy="5074555"/>
          </a:xfrm>
        </p:grpSpPr>
        <p:sp>
          <p:nvSpPr>
            <p:cNvPr id="6" name="Rectangle 5"/>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737918" y="1543529"/>
              <a:ext cx="2096273" cy="338554"/>
            </a:xfrm>
            <a:prstGeom prst="rect">
              <a:avLst/>
            </a:prstGeom>
            <a:noFill/>
          </p:spPr>
          <p:txBody>
            <a:bodyPr wrap="square" rtlCol="0">
              <a:spAutoFit/>
            </a:bodyPr>
            <a:lstStyle/>
            <a:p>
              <a:r>
                <a:rPr lang="en-US" sz="1600" dirty="0" smtClean="0"/>
                <a:t>1.65 billion globally</a:t>
              </a:r>
              <a:endParaRPr lang="en-US" sz="1600" dirty="0"/>
            </a:p>
          </p:txBody>
        </p:sp>
        <p:sp>
          <p:nvSpPr>
            <p:cNvPr id="8" name="TextBox 7"/>
            <p:cNvSpPr txBox="1"/>
            <p:nvPr/>
          </p:nvSpPr>
          <p:spPr>
            <a:xfrm>
              <a:off x="3698791" y="2025884"/>
              <a:ext cx="3235410" cy="861774"/>
            </a:xfrm>
            <a:prstGeom prst="rect">
              <a:avLst/>
            </a:prstGeom>
            <a:noFill/>
          </p:spPr>
          <p:txBody>
            <a:bodyPr wrap="square" rtlCol="0">
              <a:spAutoFit/>
            </a:bodyPr>
            <a:lstStyle/>
            <a:p>
              <a:r>
                <a:rPr lang="en-US" sz="1600" dirty="0" smtClean="0"/>
                <a:t>87% of 18-29 year-olds world wide </a:t>
              </a:r>
            </a:p>
            <a:p>
              <a:r>
                <a:rPr lang="en-US" sz="1600" dirty="0" smtClean="0"/>
                <a:t>77% of adult women online</a:t>
              </a:r>
            </a:p>
            <a:p>
              <a:r>
                <a:rPr lang="en-US" sz="1600" dirty="0" smtClean="0"/>
                <a:t>66% of adult men online</a:t>
              </a:r>
              <a:endParaRPr lang="en-US" sz="1600" dirty="0"/>
            </a:p>
          </p:txBody>
        </p:sp>
        <p:sp>
          <p:nvSpPr>
            <p:cNvPr id="9" name="TextBox 8"/>
            <p:cNvSpPr txBox="1"/>
            <p:nvPr/>
          </p:nvSpPr>
          <p:spPr>
            <a:xfrm>
              <a:off x="3707027" y="3175260"/>
              <a:ext cx="2922373" cy="830997"/>
            </a:xfrm>
            <a:prstGeom prst="rect">
              <a:avLst/>
            </a:prstGeom>
            <a:noFill/>
          </p:spPr>
          <p:txBody>
            <a:bodyPr wrap="square" rtlCol="0">
              <a:spAutoFit/>
            </a:bodyPr>
            <a:lstStyle/>
            <a:p>
              <a:r>
                <a:rPr lang="en-US" sz="1600" dirty="0" smtClean="0"/>
                <a:t>Connecting personally with friends, family, and topics that we care about</a:t>
              </a:r>
              <a:endParaRPr lang="en-US" sz="1600" dirty="0"/>
            </a:p>
          </p:txBody>
        </p:sp>
        <p:sp>
          <p:nvSpPr>
            <p:cNvPr id="10" name="TextBox 9"/>
            <p:cNvSpPr txBox="1"/>
            <p:nvPr/>
          </p:nvSpPr>
          <p:spPr>
            <a:xfrm>
              <a:off x="3698789" y="4438441"/>
              <a:ext cx="2930611" cy="1077218"/>
            </a:xfrm>
            <a:prstGeom prst="rect">
              <a:avLst/>
            </a:prstGeom>
            <a:noFill/>
          </p:spPr>
          <p:txBody>
            <a:bodyPr wrap="square" rtlCol="0">
              <a:spAutoFit/>
            </a:bodyPr>
            <a:lstStyle/>
            <a:p>
              <a:r>
                <a:rPr lang="en-US" sz="1600" dirty="0" smtClean="0"/>
                <a:t>Huge user base. Great for building public and private groups around themed topics. Also great for sharing video.</a:t>
              </a:r>
              <a:endParaRPr lang="en-US" sz="1600" dirty="0"/>
            </a:p>
          </p:txBody>
        </p:sp>
        <p:sp>
          <p:nvSpPr>
            <p:cNvPr id="11" name="Rounded Rectangle 10"/>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0766" y="860237"/>
              <a:ext cx="1546655" cy="384945"/>
            </a:xfrm>
            <a:prstGeom prst="rect">
              <a:avLst/>
            </a:prstGeom>
          </p:spPr>
        </p:pic>
      </p:grpSp>
      <p:sp>
        <p:nvSpPr>
          <p:cNvPr id="13" name="TextBox 12"/>
          <p:cNvSpPr txBox="1"/>
          <p:nvPr/>
        </p:nvSpPr>
        <p:spPr>
          <a:xfrm>
            <a:off x="125501" y="1548825"/>
            <a:ext cx="2236699" cy="584775"/>
          </a:xfrm>
          <a:prstGeom prst="rect">
            <a:avLst/>
          </a:prstGeom>
          <a:noFill/>
        </p:spPr>
        <p:txBody>
          <a:bodyPr wrap="square" rtlCol="0">
            <a:spAutoFit/>
          </a:bodyPr>
          <a:lstStyle/>
          <a:p>
            <a:pPr algn="r"/>
            <a:r>
              <a:rPr lang="en-US" sz="1600" b="1" dirty="0" smtClean="0"/>
              <a:t>Number of active users (per month)</a:t>
            </a:r>
            <a:endParaRPr lang="en-US" sz="1600" b="1" dirty="0"/>
          </a:p>
        </p:txBody>
      </p:sp>
      <p:sp>
        <p:nvSpPr>
          <p:cNvPr id="14" name="TextBox 13"/>
          <p:cNvSpPr txBox="1"/>
          <p:nvPr/>
        </p:nvSpPr>
        <p:spPr>
          <a:xfrm>
            <a:off x="228600" y="2133600"/>
            <a:ext cx="2076554" cy="338554"/>
          </a:xfrm>
          <a:prstGeom prst="rect">
            <a:avLst/>
          </a:prstGeom>
          <a:noFill/>
        </p:spPr>
        <p:txBody>
          <a:bodyPr wrap="square" rtlCol="0">
            <a:spAutoFit/>
          </a:bodyPr>
          <a:lstStyle/>
          <a:p>
            <a:pPr algn="r"/>
            <a:r>
              <a:rPr lang="en-US" sz="1600" b="1" dirty="0" smtClean="0"/>
              <a:t>Key audiences</a:t>
            </a:r>
            <a:endParaRPr lang="en-US" sz="1600" b="1" dirty="0"/>
          </a:p>
        </p:txBody>
      </p:sp>
      <p:sp>
        <p:nvSpPr>
          <p:cNvPr id="15" name="TextBox 14"/>
          <p:cNvSpPr txBox="1"/>
          <p:nvPr/>
        </p:nvSpPr>
        <p:spPr>
          <a:xfrm>
            <a:off x="457199" y="3319046"/>
            <a:ext cx="1780401" cy="338554"/>
          </a:xfrm>
          <a:prstGeom prst="rect">
            <a:avLst/>
          </a:prstGeom>
          <a:noFill/>
        </p:spPr>
        <p:txBody>
          <a:bodyPr wrap="square" rtlCol="0">
            <a:spAutoFit/>
          </a:bodyPr>
          <a:lstStyle/>
          <a:p>
            <a:pPr algn="r"/>
            <a:r>
              <a:rPr lang="en-US" sz="1600" b="1" dirty="0" smtClean="0"/>
              <a:t>Used for</a:t>
            </a:r>
            <a:endParaRPr lang="en-US" sz="1600" b="1" dirty="0"/>
          </a:p>
        </p:txBody>
      </p:sp>
      <p:sp>
        <p:nvSpPr>
          <p:cNvPr id="16" name="TextBox 15"/>
          <p:cNvSpPr txBox="1"/>
          <p:nvPr/>
        </p:nvSpPr>
        <p:spPr>
          <a:xfrm>
            <a:off x="381000" y="4596825"/>
            <a:ext cx="1911464" cy="584775"/>
          </a:xfrm>
          <a:prstGeom prst="rect">
            <a:avLst/>
          </a:prstGeom>
          <a:noFill/>
        </p:spPr>
        <p:txBody>
          <a:bodyPr wrap="square" rtlCol="0">
            <a:spAutoFit/>
          </a:bodyPr>
          <a:lstStyle/>
          <a:p>
            <a:pPr algn="r"/>
            <a:r>
              <a:rPr lang="en-US" sz="1600" b="1" dirty="0" smtClean="0"/>
              <a:t>Why it is good for research</a:t>
            </a:r>
            <a:endParaRPr lang="en-US" sz="1600" b="1" dirty="0"/>
          </a:p>
        </p:txBody>
      </p:sp>
      <p:grpSp>
        <p:nvGrpSpPr>
          <p:cNvPr id="4" name="Group 3"/>
          <p:cNvGrpSpPr/>
          <p:nvPr/>
        </p:nvGrpSpPr>
        <p:grpSpPr>
          <a:xfrm>
            <a:off x="5741907" y="838200"/>
            <a:ext cx="3284838" cy="5074555"/>
            <a:chOff x="5741907" y="799527"/>
            <a:chExt cx="3284838" cy="5074555"/>
          </a:xfrm>
        </p:grpSpPr>
        <p:grpSp>
          <p:nvGrpSpPr>
            <p:cNvPr id="22" name="Group 21"/>
            <p:cNvGrpSpPr/>
            <p:nvPr/>
          </p:nvGrpSpPr>
          <p:grpSpPr>
            <a:xfrm>
              <a:off x="5741907" y="799527"/>
              <a:ext cx="3284838" cy="5074555"/>
              <a:chOff x="3649363" y="792845"/>
              <a:chExt cx="3284838" cy="5074555"/>
            </a:xfrm>
          </p:grpSpPr>
          <p:sp>
            <p:nvSpPr>
              <p:cNvPr id="23" name="Rectangle 22"/>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737918" y="1543529"/>
                <a:ext cx="1941937" cy="338554"/>
              </a:xfrm>
              <a:prstGeom prst="rect">
                <a:avLst/>
              </a:prstGeom>
              <a:noFill/>
            </p:spPr>
            <p:txBody>
              <a:bodyPr wrap="square" rtlCol="0">
                <a:spAutoFit/>
              </a:bodyPr>
              <a:lstStyle/>
              <a:p>
                <a:r>
                  <a:rPr lang="en-US" sz="1600" dirty="0" smtClean="0"/>
                  <a:t>310 million globally</a:t>
                </a:r>
                <a:endParaRPr lang="en-US" sz="1600" dirty="0"/>
              </a:p>
            </p:txBody>
          </p:sp>
          <p:sp>
            <p:nvSpPr>
              <p:cNvPr id="25" name="TextBox 24"/>
              <p:cNvSpPr txBox="1"/>
              <p:nvPr/>
            </p:nvSpPr>
            <p:spPr>
              <a:xfrm>
                <a:off x="3698791" y="2025884"/>
                <a:ext cx="3235410" cy="861774"/>
              </a:xfrm>
              <a:prstGeom prst="rect">
                <a:avLst/>
              </a:prstGeom>
              <a:noFill/>
            </p:spPr>
            <p:txBody>
              <a:bodyPr wrap="square" rtlCol="0">
                <a:spAutoFit/>
              </a:bodyPr>
              <a:lstStyle/>
              <a:p>
                <a:r>
                  <a:rPr lang="en-US" sz="1600" dirty="0" smtClean="0"/>
                  <a:t>37% of 18-29 year-olds world wide </a:t>
                </a:r>
              </a:p>
              <a:p>
                <a:r>
                  <a:rPr lang="en-US" sz="1600" dirty="0" smtClean="0"/>
                  <a:t>21% of adult women online</a:t>
                </a:r>
              </a:p>
              <a:p>
                <a:r>
                  <a:rPr lang="en-US" sz="1600" dirty="0" smtClean="0"/>
                  <a:t>24% of adult men online</a:t>
                </a:r>
                <a:endParaRPr lang="en-US" sz="1600" dirty="0"/>
              </a:p>
            </p:txBody>
          </p:sp>
          <p:sp>
            <p:nvSpPr>
              <p:cNvPr id="26" name="TextBox 25"/>
              <p:cNvSpPr txBox="1"/>
              <p:nvPr/>
            </p:nvSpPr>
            <p:spPr>
              <a:xfrm>
                <a:off x="3707027" y="3175260"/>
                <a:ext cx="2922373" cy="1077218"/>
              </a:xfrm>
              <a:prstGeom prst="rect">
                <a:avLst/>
              </a:prstGeom>
              <a:noFill/>
            </p:spPr>
            <p:txBody>
              <a:bodyPr wrap="square" rtlCol="0">
                <a:spAutoFit/>
              </a:bodyPr>
              <a:lstStyle/>
              <a:p>
                <a:r>
                  <a:rPr lang="en-US" sz="1600" dirty="0" smtClean="0"/>
                  <a:t>Finding news and entertainment, online networking, and feeling connected to large trending debates</a:t>
                </a:r>
                <a:endParaRPr lang="en-US" sz="1600" dirty="0"/>
              </a:p>
            </p:txBody>
          </p:sp>
          <p:sp>
            <p:nvSpPr>
              <p:cNvPr id="27" name="TextBox 26"/>
              <p:cNvSpPr txBox="1"/>
              <p:nvPr/>
            </p:nvSpPr>
            <p:spPr>
              <a:xfrm>
                <a:off x="3698789" y="4438441"/>
                <a:ext cx="2930611" cy="1323439"/>
              </a:xfrm>
              <a:prstGeom prst="rect">
                <a:avLst/>
              </a:prstGeom>
              <a:noFill/>
            </p:spPr>
            <p:txBody>
              <a:bodyPr wrap="square" rtlCol="0">
                <a:spAutoFit/>
              </a:bodyPr>
              <a:lstStyle/>
              <a:p>
                <a:r>
                  <a:rPr lang="en-US" sz="1600" dirty="0" smtClean="0"/>
                  <a:t>Very popular social media network for connecting with other researchers and also journalists. Follow hashtags around research interests.</a:t>
                </a:r>
                <a:endParaRPr lang="en-US" sz="1600" dirty="0"/>
              </a:p>
            </p:txBody>
          </p:sp>
          <p:sp>
            <p:nvSpPr>
              <p:cNvPr id="28" name="Rounded Rectangle 27"/>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p:cNvPicPr>
              <a:picLocks noChangeAspect="1"/>
            </p:cNvPicPr>
            <p:nvPr/>
          </p:nvPicPr>
          <p:blipFill rotWithShape="1">
            <a:blip r:embed="rId4">
              <a:extLst>
                <a:ext uri="{28A0092B-C50C-407E-A947-70E740481C1C}">
                  <a14:useLocalDpi xmlns:a14="http://schemas.microsoft.com/office/drawing/2010/main" val="0"/>
                </a:ext>
              </a:extLst>
            </a:blip>
            <a:srcRect t="27099" b="28616"/>
            <a:stretch/>
          </p:blipFill>
          <p:spPr>
            <a:xfrm>
              <a:off x="6561928" y="888458"/>
              <a:ext cx="1568673" cy="380590"/>
            </a:xfrm>
            <a:prstGeom prst="rect">
              <a:avLst/>
            </a:prstGeom>
          </p:spPr>
        </p:pic>
      </p:grpSp>
      <p:sp>
        <p:nvSpPr>
          <p:cNvPr id="31" name="Rectangle 30"/>
          <p:cNvSpPr/>
          <p:nvPr/>
        </p:nvSpPr>
        <p:spPr>
          <a:xfrm>
            <a:off x="2034932" y="5907310"/>
            <a:ext cx="6309602" cy="1123384"/>
          </a:xfrm>
          <a:prstGeom prst="rect">
            <a:avLst/>
          </a:prstGeom>
        </p:spPr>
        <p:txBody>
          <a:bodyPr wrap="square">
            <a:spAutoFit/>
          </a:bodyPr>
          <a:lstStyle/>
          <a:p>
            <a:r>
              <a:rPr lang="en-US" sz="1100" i="1" dirty="0" smtClean="0"/>
              <a:t>Adapted </a:t>
            </a:r>
            <a:r>
              <a:rPr lang="en-US" sz="1100" i="1" dirty="0"/>
              <a:t>from: </a:t>
            </a:r>
          </a:p>
          <a:p>
            <a:pPr>
              <a:spcBef>
                <a:spcPts val="0"/>
              </a:spcBef>
              <a:spcAft>
                <a:spcPts val="0"/>
              </a:spcAft>
            </a:pPr>
            <a:r>
              <a:rPr lang="en-US" sz="1100" i="1" dirty="0" smtClean="0"/>
              <a:t>1) </a:t>
            </a:r>
            <a:r>
              <a:rPr lang="en-US" sz="1100" i="1" dirty="0" err="1" smtClean="0"/>
              <a:t>Mollett</a:t>
            </a:r>
            <a:r>
              <a:rPr lang="en-US" sz="1100" i="1" dirty="0" smtClean="0"/>
              <a:t> </a:t>
            </a:r>
            <a:r>
              <a:rPr lang="en-US" sz="1100" i="1" dirty="0"/>
              <a:t>A, </a:t>
            </a:r>
            <a:r>
              <a:rPr lang="en-US" sz="1100" i="1" dirty="0" err="1"/>
              <a:t>Brumley</a:t>
            </a:r>
            <a:r>
              <a:rPr lang="en-US" sz="1100" i="1" dirty="0"/>
              <a:t> C, Gilson C, Williams S. Communicating Your Research with Social Media: A Practical Guide to Using Blogs, Podcasts, Data </a:t>
            </a:r>
            <a:r>
              <a:rPr lang="en-US" sz="1100" i="1" dirty="0" err="1"/>
              <a:t>Visualisations</a:t>
            </a:r>
            <a:r>
              <a:rPr lang="en-US" sz="1100" i="1" dirty="0"/>
              <a:t> and Video. SAGE; </a:t>
            </a:r>
            <a:r>
              <a:rPr lang="en-US" sz="1100" i="1" dirty="0" smtClean="0"/>
              <a:t>p. 297, 2017.</a:t>
            </a:r>
          </a:p>
          <a:p>
            <a:r>
              <a:rPr lang="en-US" sz="1100" i="1" dirty="0" smtClean="0"/>
              <a:t>2) Walters </a:t>
            </a:r>
            <a:r>
              <a:rPr lang="en-US" sz="1100" i="1" dirty="0"/>
              <a:t>K. 125+ Essential Social Media Statistics Every Marketer Should Know. </a:t>
            </a:r>
            <a:r>
              <a:rPr lang="en-US" sz="1100" i="1" dirty="0" err="1"/>
              <a:t>Hootsuite</a:t>
            </a:r>
            <a:r>
              <a:rPr lang="en-US" sz="1100" i="1" dirty="0"/>
              <a:t> Blogs. Retrieved from: https://blog.hootsuite.com/social-media-statistics-for-social-media-managers/</a:t>
            </a:r>
          </a:p>
          <a:p>
            <a:pPr>
              <a:spcBef>
                <a:spcPts val="0"/>
              </a:spcBef>
              <a:spcAft>
                <a:spcPts val="0"/>
              </a:spcAft>
            </a:pPr>
            <a:endParaRPr lang="en-US" sz="1200" dirty="0">
              <a:effectLst/>
            </a:endParaRPr>
          </a:p>
        </p:txBody>
      </p:sp>
      <p:sp>
        <p:nvSpPr>
          <p:cNvPr id="33" name="Slide Number Placeholder 32"/>
          <p:cNvSpPr>
            <a:spLocks noGrp="1"/>
          </p:cNvSpPr>
          <p:nvPr>
            <p:ph type="sldNum" sz="quarter" idx="12"/>
          </p:nvPr>
        </p:nvSpPr>
        <p:spPr/>
        <p:txBody>
          <a:bodyPr/>
          <a:lstStyle/>
          <a:p>
            <a:fld id="{0D558541-60C9-42A2-8392-FF12533A6B7A}" type="slidenum">
              <a:rPr lang="en-US" smtClean="0"/>
              <a:pPr/>
              <a:t>17</a:t>
            </a:fld>
            <a:endParaRPr lang="en-US" dirty="0"/>
          </a:p>
        </p:txBody>
      </p:sp>
    </p:spTree>
    <p:extLst>
      <p:ext uri="{BB962C8B-B14F-4D97-AF65-F5344CB8AC3E}">
        <p14:creationId xmlns:p14="http://schemas.microsoft.com/office/powerpoint/2010/main" val="1234923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Media Platforms</a:t>
            </a:r>
            <a:endParaRPr lang="en-US" dirty="0"/>
          </a:p>
        </p:txBody>
      </p:sp>
      <p:grpSp>
        <p:nvGrpSpPr>
          <p:cNvPr id="3" name="Group 2"/>
          <p:cNvGrpSpPr/>
          <p:nvPr/>
        </p:nvGrpSpPr>
        <p:grpSpPr>
          <a:xfrm>
            <a:off x="2463371" y="838200"/>
            <a:ext cx="3284838" cy="5074555"/>
            <a:chOff x="3649363" y="792845"/>
            <a:chExt cx="3284838" cy="5074555"/>
          </a:xfrm>
        </p:grpSpPr>
        <p:sp>
          <p:nvSpPr>
            <p:cNvPr id="6" name="Rectangle 5"/>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737918" y="1543529"/>
              <a:ext cx="2020073" cy="338554"/>
            </a:xfrm>
            <a:prstGeom prst="rect">
              <a:avLst/>
            </a:prstGeom>
            <a:noFill/>
          </p:spPr>
          <p:txBody>
            <a:bodyPr wrap="square" rtlCol="0">
              <a:spAutoFit/>
            </a:bodyPr>
            <a:lstStyle/>
            <a:p>
              <a:r>
                <a:rPr lang="en-US" sz="1600" dirty="0" smtClean="0"/>
                <a:t>100 million globally</a:t>
              </a:r>
              <a:endParaRPr lang="en-US" sz="1600" dirty="0"/>
            </a:p>
          </p:txBody>
        </p:sp>
        <p:sp>
          <p:nvSpPr>
            <p:cNvPr id="8" name="TextBox 7"/>
            <p:cNvSpPr txBox="1"/>
            <p:nvPr/>
          </p:nvSpPr>
          <p:spPr>
            <a:xfrm>
              <a:off x="3698791" y="2025884"/>
              <a:ext cx="3235410" cy="861774"/>
            </a:xfrm>
            <a:prstGeom prst="rect">
              <a:avLst/>
            </a:prstGeom>
            <a:noFill/>
          </p:spPr>
          <p:txBody>
            <a:bodyPr wrap="square" rtlCol="0">
              <a:spAutoFit/>
            </a:bodyPr>
            <a:lstStyle/>
            <a:p>
              <a:r>
                <a:rPr lang="en-US" sz="1600" dirty="0" smtClean="0"/>
                <a:t>31% of 30-49 year-olds world wide </a:t>
              </a:r>
            </a:p>
            <a:p>
              <a:r>
                <a:rPr lang="en-US" sz="1600" dirty="0" smtClean="0"/>
                <a:t>28% of adult women online</a:t>
              </a:r>
            </a:p>
            <a:p>
              <a:r>
                <a:rPr lang="en-US" sz="1600" dirty="0" smtClean="0"/>
                <a:t>27% of adult men online</a:t>
              </a:r>
              <a:endParaRPr lang="en-US" sz="1600" dirty="0"/>
            </a:p>
          </p:txBody>
        </p:sp>
        <p:sp>
          <p:nvSpPr>
            <p:cNvPr id="9" name="TextBox 8"/>
            <p:cNvSpPr txBox="1"/>
            <p:nvPr/>
          </p:nvSpPr>
          <p:spPr>
            <a:xfrm>
              <a:off x="3707027" y="3175260"/>
              <a:ext cx="2922373" cy="584775"/>
            </a:xfrm>
            <a:prstGeom prst="rect">
              <a:avLst/>
            </a:prstGeom>
            <a:noFill/>
          </p:spPr>
          <p:txBody>
            <a:bodyPr wrap="square" rtlCol="0">
              <a:spAutoFit/>
            </a:bodyPr>
            <a:lstStyle/>
            <a:p>
              <a:r>
                <a:rPr lang="en-US" sz="1600" dirty="0" smtClean="0"/>
                <a:t>Professional networking and job hunting; an online CV</a:t>
              </a:r>
              <a:endParaRPr lang="en-US" sz="1600" dirty="0"/>
            </a:p>
          </p:txBody>
        </p:sp>
        <p:sp>
          <p:nvSpPr>
            <p:cNvPr id="10" name="TextBox 9"/>
            <p:cNvSpPr txBox="1"/>
            <p:nvPr/>
          </p:nvSpPr>
          <p:spPr>
            <a:xfrm>
              <a:off x="3698789" y="4438441"/>
              <a:ext cx="2930611" cy="830997"/>
            </a:xfrm>
            <a:prstGeom prst="rect">
              <a:avLst/>
            </a:prstGeom>
            <a:noFill/>
          </p:spPr>
          <p:txBody>
            <a:bodyPr wrap="square" rtlCol="0">
              <a:spAutoFit/>
            </a:bodyPr>
            <a:lstStyle/>
            <a:p>
              <a:r>
                <a:rPr lang="en-US" sz="1600" dirty="0" smtClean="0"/>
                <a:t>Good for sharing blog posts, developing a professional network.</a:t>
              </a:r>
              <a:endParaRPr lang="en-US" sz="1600" dirty="0"/>
            </a:p>
          </p:txBody>
        </p:sp>
        <p:sp>
          <p:nvSpPr>
            <p:cNvPr id="11" name="Rounded Rectangle 10"/>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125501" y="1548825"/>
            <a:ext cx="2236699" cy="584775"/>
          </a:xfrm>
          <a:prstGeom prst="rect">
            <a:avLst/>
          </a:prstGeom>
          <a:noFill/>
        </p:spPr>
        <p:txBody>
          <a:bodyPr wrap="square" rtlCol="0">
            <a:spAutoFit/>
          </a:bodyPr>
          <a:lstStyle/>
          <a:p>
            <a:pPr algn="r"/>
            <a:r>
              <a:rPr lang="en-US" sz="1600" b="1" dirty="0" smtClean="0"/>
              <a:t>Number of active users (per month)</a:t>
            </a:r>
            <a:endParaRPr lang="en-US" sz="1600" b="1" dirty="0"/>
          </a:p>
        </p:txBody>
      </p:sp>
      <p:sp>
        <p:nvSpPr>
          <p:cNvPr id="14" name="TextBox 13"/>
          <p:cNvSpPr txBox="1"/>
          <p:nvPr/>
        </p:nvSpPr>
        <p:spPr>
          <a:xfrm>
            <a:off x="228600" y="2133600"/>
            <a:ext cx="2076554" cy="338554"/>
          </a:xfrm>
          <a:prstGeom prst="rect">
            <a:avLst/>
          </a:prstGeom>
          <a:noFill/>
        </p:spPr>
        <p:txBody>
          <a:bodyPr wrap="square" rtlCol="0">
            <a:spAutoFit/>
          </a:bodyPr>
          <a:lstStyle/>
          <a:p>
            <a:pPr algn="r"/>
            <a:r>
              <a:rPr lang="en-US" sz="1600" b="1" dirty="0" smtClean="0"/>
              <a:t>Key audiences</a:t>
            </a:r>
            <a:endParaRPr lang="en-US" sz="1600" b="1" dirty="0"/>
          </a:p>
        </p:txBody>
      </p:sp>
      <p:sp>
        <p:nvSpPr>
          <p:cNvPr id="15" name="TextBox 14"/>
          <p:cNvSpPr txBox="1"/>
          <p:nvPr/>
        </p:nvSpPr>
        <p:spPr>
          <a:xfrm>
            <a:off x="457199" y="3319046"/>
            <a:ext cx="1780401" cy="338554"/>
          </a:xfrm>
          <a:prstGeom prst="rect">
            <a:avLst/>
          </a:prstGeom>
          <a:noFill/>
        </p:spPr>
        <p:txBody>
          <a:bodyPr wrap="square" rtlCol="0">
            <a:spAutoFit/>
          </a:bodyPr>
          <a:lstStyle/>
          <a:p>
            <a:pPr algn="r"/>
            <a:r>
              <a:rPr lang="en-US" sz="1600" b="1" dirty="0" smtClean="0"/>
              <a:t>Used for</a:t>
            </a:r>
            <a:endParaRPr lang="en-US" sz="1600" b="1" dirty="0"/>
          </a:p>
        </p:txBody>
      </p:sp>
      <p:sp>
        <p:nvSpPr>
          <p:cNvPr id="16" name="TextBox 15"/>
          <p:cNvSpPr txBox="1"/>
          <p:nvPr/>
        </p:nvSpPr>
        <p:spPr>
          <a:xfrm>
            <a:off x="381000" y="4596825"/>
            <a:ext cx="1911464" cy="584775"/>
          </a:xfrm>
          <a:prstGeom prst="rect">
            <a:avLst/>
          </a:prstGeom>
          <a:noFill/>
        </p:spPr>
        <p:txBody>
          <a:bodyPr wrap="square" rtlCol="0">
            <a:spAutoFit/>
          </a:bodyPr>
          <a:lstStyle/>
          <a:p>
            <a:pPr algn="r"/>
            <a:r>
              <a:rPr lang="en-US" sz="1600" b="1" dirty="0" smtClean="0"/>
              <a:t>Why it is good for research</a:t>
            </a:r>
            <a:endParaRPr lang="en-US" sz="1600" b="1" dirty="0"/>
          </a:p>
        </p:txBody>
      </p:sp>
      <p:grpSp>
        <p:nvGrpSpPr>
          <p:cNvPr id="22" name="Group 21"/>
          <p:cNvGrpSpPr/>
          <p:nvPr/>
        </p:nvGrpSpPr>
        <p:grpSpPr>
          <a:xfrm>
            <a:off x="5741907" y="838200"/>
            <a:ext cx="3284838" cy="5074555"/>
            <a:chOff x="3649363" y="792845"/>
            <a:chExt cx="3284838" cy="5074555"/>
          </a:xfrm>
        </p:grpSpPr>
        <p:sp>
          <p:nvSpPr>
            <p:cNvPr id="23" name="Rectangle 22"/>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737918" y="1543529"/>
              <a:ext cx="1941937" cy="338554"/>
            </a:xfrm>
            <a:prstGeom prst="rect">
              <a:avLst/>
            </a:prstGeom>
            <a:noFill/>
          </p:spPr>
          <p:txBody>
            <a:bodyPr wrap="square" rtlCol="0">
              <a:spAutoFit/>
            </a:bodyPr>
            <a:lstStyle/>
            <a:p>
              <a:r>
                <a:rPr lang="en-US" sz="1600" dirty="0" smtClean="0"/>
                <a:t>100 million globally </a:t>
              </a:r>
              <a:endParaRPr lang="en-US" sz="1600" dirty="0"/>
            </a:p>
          </p:txBody>
        </p:sp>
        <p:sp>
          <p:nvSpPr>
            <p:cNvPr id="25" name="TextBox 24"/>
            <p:cNvSpPr txBox="1"/>
            <p:nvPr/>
          </p:nvSpPr>
          <p:spPr>
            <a:xfrm>
              <a:off x="3698791" y="2025884"/>
              <a:ext cx="3235410" cy="861774"/>
            </a:xfrm>
            <a:prstGeom prst="rect">
              <a:avLst/>
            </a:prstGeom>
            <a:noFill/>
          </p:spPr>
          <p:txBody>
            <a:bodyPr wrap="square" rtlCol="0">
              <a:spAutoFit/>
            </a:bodyPr>
            <a:lstStyle/>
            <a:p>
              <a:r>
                <a:rPr lang="en-US" sz="1600" dirty="0" smtClean="0"/>
                <a:t>34% of 18-29 year-olds world wide </a:t>
              </a:r>
            </a:p>
            <a:p>
              <a:r>
                <a:rPr lang="en-US" sz="1600" dirty="0" smtClean="0"/>
                <a:t>42% of adult women online</a:t>
              </a:r>
            </a:p>
            <a:p>
              <a:r>
                <a:rPr lang="en-US" sz="1600" dirty="0" smtClean="0"/>
                <a:t>13% of adult men online</a:t>
              </a:r>
              <a:endParaRPr lang="en-US" sz="1600" dirty="0"/>
            </a:p>
          </p:txBody>
        </p:sp>
        <p:sp>
          <p:nvSpPr>
            <p:cNvPr id="26" name="TextBox 25"/>
            <p:cNvSpPr txBox="1"/>
            <p:nvPr/>
          </p:nvSpPr>
          <p:spPr>
            <a:xfrm>
              <a:off x="3707027" y="3175260"/>
              <a:ext cx="2922373" cy="584775"/>
            </a:xfrm>
            <a:prstGeom prst="rect">
              <a:avLst/>
            </a:prstGeom>
            <a:noFill/>
          </p:spPr>
          <p:txBody>
            <a:bodyPr wrap="square" rtlCol="0">
              <a:spAutoFit/>
            </a:bodyPr>
            <a:lstStyle/>
            <a:p>
              <a:r>
                <a:rPr lang="en-US" sz="1600" dirty="0" smtClean="0"/>
                <a:t>Curating images connected to  hobbies, ideas, and aspirations</a:t>
              </a:r>
              <a:endParaRPr lang="en-US" sz="1600" dirty="0"/>
            </a:p>
          </p:txBody>
        </p:sp>
        <p:sp>
          <p:nvSpPr>
            <p:cNvPr id="27" name="TextBox 26"/>
            <p:cNvSpPr txBox="1"/>
            <p:nvPr/>
          </p:nvSpPr>
          <p:spPr>
            <a:xfrm>
              <a:off x="3698789" y="4438441"/>
              <a:ext cx="2930611" cy="1323439"/>
            </a:xfrm>
            <a:prstGeom prst="rect">
              <a:avLst/>
            </a:prstGeom>
            <a:noFill/>
          </p:spPr>
          <p:txBody>
            <a:bodyPr wrap="square" rtlCol="0">
              <a:spAutoFit/>
            </a:bodyPr>
            <a:lstStyle/>
            <a:p>
              <a:r>
                <a:rPr lang="en-US" sz="1600" dirty="0" smtClean="0"/>
                <a:t>For anyone working with infographics and images, this is a useful platform for connecting with students, colleagues, and smaller interest groups.</a:t>
              </a:r>
              <a:endParaRPr lang="en-US" sz="1600" dirty="0"/>
            </a:p>
          </p:txBody>
        </p:sp>
        <p:sp>
          <p:nvSpPr>
            <p:cNvPr id="28" name="Rounded Rectangle 27"/>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p:cNvSpPr/>
          <p:nvPr/>
        </p:nvSpPr>
        <p:spPr>
          <a:xfrm>
            <a:off x="2034932" y="5907310"/>
            <a:ext cx="6309602" cy="1123384"/>
          </a:xfrm>
          <a:prstGeom prst="rect">
            <a:avLst/>
          </a:prstGeom>
        </p:spPr>
        <p:txBody>
          <a:bodyPr wrap="square">
            <a:spAutoFit/>
          </a:bodyPr>
          <a:lstStyle/>
          <a:p>
            <a:r>
              <a:rPr lang="en-US" sz="1100" i="1" dirty="0" smtClean="0"/>
              <a:t>Adapted </a:t>
            </a:r>
            <a:r>
              <a:rPr lang="en-US" sz="1100" i="1" dirty="0"/>
              <a:t>from: </a:t>
            </a:r>
          </a:p>
          <a:p>
            <a:pPr>
              <a:spcBef>
                <a:spcPts val="0"/>
              </a:spcBef>
              <a:spcAft>
                <a:spcPts val="0"/>
              </a:spcAft>
            </a:pPr>
            <a:r>
              <a:rPr lang="en-US" sz="1100" i="1" dirty="0" smtClean="0"/>
              <a:t>1) </a:t>
            </a:r>
            <a:r>
              <a:rPr lang="en-US" sz="1100" i="1" dirty="0" err="1" smtClean="0"/>
              <a:t>Mollett</a:t>
            </a:r>
            <a:r>
              <a:rPr lang="en-US" sz="1100" i="1" dirty="0" smtClean="0"/>
              <a:t> </a:t>
            </a:r>
            <a:r>
              <a:rPr lang="en-US" sz="1100" i="1" dirty="0"/>
              <a:t>A, </a:t>
            </a:r>
            <a:r>
              <a:rPr lang="en-US" sz="1100" i="1" dirty="0" err="1"/>
              <a:t>Brumley</a:t>
            </a:r>
            <a:r>
              <a:rPr lang="en-US" sz="1100" i="1" dirty="0"/>
              <a:t> C, Gilson C, Williams S. Communicating Your Research with Social Media: A Practical Guide to Using Blogs, Podcasts, Data </a:t>
            </a:r>
            <a:r>
              <a:rPr lang="en-US" sz="1100" i="1" dirty="0" err="1"/>
              <a:t>Visualisations</a:t>
            </a:r>
            <a:r>
              <a:rPr lang="en-US" sz="1100" i="1" dirty="0"/>
              <a:t> and Video. SAGE; 2017</a:t>
            </a:r>
            <a:r>
              <a:rPr lang="en-US" sz="1100" i="1" dirty="0" smtClean="0"/>
              <a:t>.</a:t>
            </a:r>
          </a:p>
          <a:p>
            <a:r>
              <a:rPr lang="en-US" sz="1100" i="1" dirty="0" smtClean="0"/>
              <a:t>2) Walters </a:t>
            </a:r>
            <a:r>
              <a:rPr lang="en-US" sz="1100" i="1" dirty="0"/>
              <a:t>K. 125+ Essential Social Media Statistics Every Marketer Should Know. </a:t>
            </a:r>
            <a:r>
              <a:rPr lang="en-US" sz="1100" i="1" dirty="0" err="1"/>
              <a:t>Hootsuite</a:t>
            </a:r>
            <a:r>
              <a:rPr lang="en-US" sz="1100" i="1" dirty="0"/>
              <a:t> Blogs. Retrieved from: https://blog.hootsuite.com/social-media-statistics-for-social-media-managers/</a:t>
            </a:r>
          </a:p>
          <a:p>
            <a:pPr>
              <a:spcBef>
                <a:spcPts val="0"/>
              </a:spcBef>
              <a:spcAft>
                <a:spcPts val="0"/>
              </a:spcAft>
            </a:pPr>
            <a:endParaRPr lang="en-US" sz="1200" dirty="0">
              <a:effectLst/>
            </a:endParaRPr>
          </a:p>
        </p:txBody>
      </p:sp>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t="24144" b="32973"/>
          <a:stretch/>
        </p:blipFill>
        <p:spPr>
          <a:xfrm>
            <a:off x="3256164" y="887629"/>
            <a:ext cx="1458293" cy="469019"/>
          </a:xfrm>
          <a:prstGeom prst="rect">
            <a:avLst/>
          </a:prstGeom>
        </p:spPr>
      </p:pic>
      <p:pic>
        <p:nvPicPr>
          <p:cNvPr id="32" name="Picture 31"/>
          <p:cNvPicPr>
            <a:picLocks noChangeAspect="1"/>
          </p:cNvPicPr>
          <p:nvPr/>
        </p:nvPicPr>
        <p:blipFill rotWithShape="1">
          <a:blip r:embed="rId4" cstate="print">
            <a:extLst>
              <a:ext uri="{28A0092B-C50C-407E-A947-70E740481C1C}">
                <a14:useLocalDpi xmlns:a14="http://schemas.microsoft.com/office/drawing/2010/main" val="0"/>
              </a:ext>
            </a:extLst>
          </a:blip>
          <a:srcRect t="20540" b="28216"/>
          <a:stretch/>
        </p:blipFill>
        <p:spPr>
          <a:xfrm>
            <a:off x="6452783" y="914400"/>
            <a:ext cx="1766118" cy="399272"/>
          </a:xfrm>
          <a:prstGeom prst="rect">
            <a:avLst/>
          </a:prstGeom>
        </p:spPr>
      </p:pic>
      <p:sp>
        <p:nvSpPr>
          <p:cNvPr id="5" name="Slide Number Placeholder 4"/>
          <p:cNvSpPr>
            <a:spLocks noGrp="1"/>
          </p:cNvSpPr>
          <p:nvPr>
            <p:ph type="sldNum" sz="quarter" idx="12"/>
          </p:nvPr>
        </p:nvSpPr>
        <p:spPr/>
        <p:txBody>
          <a:bodyPr/>
          <a:lstStyle/>
          <a:p>
            <a:fld id="{0D558541-60C9-42A2-8392-FF12533A6B7A}" type="slidenum">
              <a:rPr lang="en-US" smtClean="0"/>
              <a:pPr/>
              <a:t>18</a:t>
            </a:fld>
            <a:endParaRPr lang="en-US" dirty="0"/>
          </a:p>
        </p:txBody>
      </p:sp>
    </p:spTree>
    <p:extLst>
      <p:ext uri="{BB962C8B-B14F-4D97-AF65-F5344CB8AC3E}">
        <p14:creationId xmlns:p14="http://schemas.microsoft.com/office/powerpoint/2010/main" val="31575910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Media Platforms</a:t>
            </a:r>
            <a:endParaRPr lang="en-US" dirty="0"/>
          </a:p>
        </p:txBody>
      </p:sp>
      <p:grpSp>
        <p:nvGrpSpPr>
          <p:cNvPr id="3" name="Group 2"/>
          <p:cNvGrpSpPr/>
          <p:nvPr/>
        </p:nvGrpSpPr>
        <p:grpSpPr>
          <a:xfrm>
            <a:off x="2463371" y="838200"/>
            <a:ext cx="3284838" cy="5074555"/>
            <a:chOff x="3649363" y="792845"/>
            <a:chExt cx="3284838" cy="5074555"/>
          </a:xfrm>
        </p:grpSpPr>
        <p:sp>
          <p:nvSpPr>
            <p:cNvPr id="6" name="Rectangle 5"/>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737918" y="1543529"/>
              <a:ext cx="2172473" cy="338554"/>
            </a:xfrm>
            <a:prstGeom prst="rect">
              <a:avLst/>
            </a:prstGeom>
            <a:noFill/>
          </p:spPr>
          <p:txBody>
            <a:bodyPr wrap="square" rtlCol="0">
              <a:spAutoFit/>
            </a:bodyPr>
            <a:lstStyle/>
            <a:p>
              <a:r>
                <a:rPr lang="en-US" sz="1600" dirty="0" smtClean="0"/>
                <a:t>400 million globally</a:t>
              </a:r>
              <a:endParaRPr lang="en-US" sz="1600" dirty="0"/>
            </a:p>
          </p:txBody>
        </p:sp>
        <p:sp>
          <p:nvSpPr>
            <p:cNvPr id="8" name="TextBox 7"/>
            <p:cNvSpPr txBox="1"/>
            <p:nvPr/>
          </p:nvSpPr>
          <p:spPr>
            <a:xfrm>
              <a:off x="3698791" y="2025884"/>
              <a:ext cx="3235410" cy="861774"/>
            </a:xfrm>
            <a:prstGeom prst="rect">
              <a:avLst/>
            </a:prstGeom>
            <a:noFill/>
          </p:spPr>
          <p:txBody>
            <a:bodyPr wrap="square" rtlCol="0">
              <a:spAutoFit/>
            </a:bodyPr>
            <a:lstStyle/>
            <a:p>
              <a:r>
                <a:rPr lang="en-US" sz="1600" dirty="0" smtClean="0"/>
                <a:t>53% of 18-29 year-olds world wide </a:t>
              </a:r>
            </a:p>
            <a:p>
              <a:r>
                <a:rPr lang="en-US" sz="1600" dirty="0" smtClean="0"/>
                <a:t>29% of adult women online</a:t>
              </a:r>
            </a:p>
            <a:p>
              <a:r>
                <a:rPr lang="en-US" sz="1600" dirty="0" smtClean="0"/>
                <a:t>22% of adult men online</a:t>
              </a:r>
              <a:endParaRPr lang="en-US" sz="1600" dirty="0"/>
            </a:p>
          </p:txBody>
        </p:sp>
        <p:sp>
          <p:nvSpPr>
            <p:cNvPr id="9" name="TextBox 8"/>
            <p:cNvSpPr txBox="1"/>
            <p:nvPr/>
          </p:nvSpPr>
          <p:spPr>
            <a:xfrm>
              <a:off x="3707027" y="3175260"/>
              <a:ext cx="2922373" cy="1077218"/>
            </a:xfrm>
            <a:prstGeom prst="rect">
              <a:avLst/>
            </a:prstGeom>
            <a:noFill/>
          </p:spPr>
          <p:txBody>
            <a:bodyPr wrap="square" rtlCol="0">
              <a:spAutoFit/>
            </a:bodyPr>
            <a:lstStyle/>
            <a:p>
              <a:r>
                <a:rPr lang="en-US" sz="1600" dirty="0" smtClean="0"/>
                <a:t>Popular network for instantly sharing photos and videos. Enormous user base among young people around the world</a:t>
              </a:r>
              <a:endParaRPr lang="en-US" sz="1600" dirty="0"/>
            </a:p>
          </p:txBody>
        </p:sp>
        <p:sp>
          <p:nvSpPr>
            <p:cNvPr id="10" name="TextBox 9"/>
            <p:cNvSpPr txBox="1"/>
            <p:nvPr/>
          </p:nvSpPr>
          <p:spPr>
            <a:xfrm>
              <a:off x="3698789" y="4438441"/>
              <a:ext cx="2930611" cy="1323439"/>
            </a:xfrm>
            <a:prstGeom prst="rect">
              <a:avLst/>
            </a:prstGeom>
            <a:noFill/>
          </p:spPr>
          <p:txBody>
            <a:bodyPr wrap="square" rtlCol="0">
              <a:spAutoFit/>
            </a:bodyPr>
            <a:lstStyle/>
            <a:p>
              <a:r>
                <a:rPr lang="en-US" sz="1600" dirty="0" smtClean="0"/>
                <a:t>Offers a light and accessible way of sharing photos and videos with younger audiences. At the forefront of social media photo sharing.</a:t>
              </a:r>
              <a:endParaRPr lang="en-US" sz="1600" dirty="0"/>
            </a:p>
          </p:txBody>
        </p:sp>
        <p:sp>
          <p:nvSpPr>
            <p:cNvPr id="11" name="Rounded Rectangle 10"/>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125501" y="1548825"/>
            <a:ext cx="2236699" cy="584775"/>
          </a:xfrm>
          <a:prstGeom prst="rect">
            <a:avLst/>
          </a:prstGeom>
          <a:noFill/>
        </p:spPr>
        <p:txBody>
          <a:bodyPr wrap="square" rtlCol="0">
            <a:spAutoFit/>
          </a:bodyPr>
          <a:lstStyle/>
          <a:p>
            <a:pPr algn="r"/>
            <a:r>
              <a:rPr lang="en-US" sz="1600" b="1" dirty="0" smtClean="0"/>
              <a:t>Number of active users (per month)</a:t>
            </a:r>
            <a:endParaRPr lang="en-US" sz="1600" b="1" dirty="0"/>
          </a:p>
        </p:txBody>
      </p:sp>
      <p:sp>
        <p:nvSpPr>
          <p:cNvPr id="14" name="TextBox 13"/>
          <p:cNvSpPr txBox="1"/>
          <p:nvPr/>
        </p:nvSpPr>
        <p:spPr>
          <a:xfrm>
            <a:off x="228600" y="2133600"/>
            <a:ext cx="2076554" cy="338554"/>
          </a:xfrm>
          <a:prstGeom prst="rect">
            <a:avLst/>
          </a:prstGeom>
          <a:noFill/>
        </p:spPr>
        <p:txBody>
          <a:bodyPr wrap="square" rtlCol="0">
            <a:spAutoFit/>
          </a:bodyPr>
          <a:lstStyle/>
          <a:p>
            <a:pPr algn="r"/>
            <a:r>
              <a:rPr lang="en-US" sz="1600" b="1" dirty="0" smtClean="0"/>
              <a:t>Key audiences</a:t>
            </a:r>
            <a:endParaRPr lang="en-US" sz="1600" b="1" dirty="0"/>
          </a:p>
        </p:txBody>
      </p:sp>
      <p:sp>
        <p:nvSpPr>
          <p:cNvPr id="15" name="TextBox 14"/>
          <p:cNvSpPr txBox="1"/>
          <p:nvPr/>
        </p:nvSpPr>
        <p:spPr>
          <a:xfrm>
            <a:off x="457199" y="3319046"/>
            <a:ext cx="1780401" cy="338554"/>
          </a:xfrm>
          <a:prstGeom prst="rect">
            <a:avLst/>
          </a:prstGeom>
          <a:noFill/>
        </p:spPr>
        <p:txBody>
          <a:bodyPr wrap="square" rtlCol="0">
            <a:spAutoFit/>
          </a:bodyPr>
          <a:lstStyle/>
          <a:p>
            <a:pPr algn="r"/>
            <a:r>
              <a:rPr lang="en-US" sz="1600" b="1" dirty="0" smtClean="0"/>
              <a:t>Used for</a:t>
            </a:r>
            <a:endParaRPr lang="en-US" sz="1600" b="1" dirty="0"/>
          </a:p>
        </p:txBody>
      </p:sp>
      <p:sp>
        <p:nvSpPr>
          <p:cNvPr id="16" name="TextBox 15"/>
          <p:cNvSpPr txBox="1"/>
          <p:nvPr/>
        </p:nvSpPr>
        <p:spPr>
          <a:xfrm>
            <a:off x="381000" y="4596825"/>
            <a:ext cx="1911464" cy="584775"/>
          </a:xfrm>
          <a:prstGeom prst="rect">
            <a:avLst/>
          </a:prstGeom>
          <a:noFill/>
        </p:spPr>
        <p:txBody>
          <a:bodyPr wrap="square" rtlCol="0">
            <a:spAutoFit/>
          </a:bodyPr>
          <a:lstStyle/>
          <a:p>
            <a:pPr algn="r"/>
            <a:r>
              <a:rPr lang="en-US" sz="1600" b="1" dirty="0" smtClean="0"/>
              <a:t>Why it is good for research</a:t>
            </a:r>
            <a:endParaRPr lang="en-US" sz="1600" b="1" dirty="0"/>
          </a:p>
        </p:txBody>
      </p:sp>
      <p:grpSp>
        <p:nvGrpSpPr>
          <p:cNvPr id="22" name="Group 21"/>
          <p:cNvGrpSpPr/>
          <p:nvPr/>
        </p:nvGrpSpPr>
        <p:grpSpPr>
          <a:xfrm>
            <a:off x="5741907" y="838200"/>
            <a:ext cx="3284838" cy="5074555"/>
            <a:chOff x="3649363" y="792845"/>
            <a:chExt cx="3284838" cy="5074555"/>
          </a:xfrm>
        </p:grpSpPr>
        <p:sp>
          <p:nvSpPr>
            <p:cNvPr id="23" name="Rectangle 22"/>
            <p:cNvSpPr/>
            <p:nvPr/>
          </p:nvSpPr>
          <p:spPr>
            <a:xfrm>
              <a:off x="3649363" y="1132031"/>
              <a:ext cx="3070655" cy="473536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737918" y="1543529"/>
              <a:ext cx="2399137" cy="338554"/>
            </a:xfrm>
            <a:prstGeom prst="rect">
              <a:avLst/>
            </a:prstGeom>
            <a:noFill/>
          </p:spPr>
          <p:txBody>
            <a:bodyPr wrap="square" rtlCol="0">
              <a:spAutoFit/>
            </a:bodyPr>
            <a:lstStyle/>
            <a:p>
              <a:r>
                <a:rPr lang="en-US" sz="1600" dirty="0" smtClean="0"/>
                <a:t>1 billion globally</a:t>
              </a:r>
              <a:endParaRPr lang="en-US" sz="1600" dirty="0"/>
            </a:p>
          </p:txBody>
        </p:sp>
        <p:sp>
          <p:nvSpPr>
            <p:cNvPr id="25" name="TextBox 24"/>
            <p:cNvSpPr txBox="1"/>
            <p:nvPr/>
          </p:nvSpPr>
          <p:spPr>
            <a:xfrm>
              <a:off x="3698791" y="2025884"/>
              <a:ext cx="3235410" cy="584775"/>
            </a:xfrm>
            <a:prstGeom prst="rect">
              <a:avLst/>
            </a:prstGeom>
            <a:noFill/>
          </p:spPr>
          <p:txBody>
            <a:bodyPr wrap="square" rtlCol="0">
              <a:spAutoFit/>
            </a:bodyPr>
            <a:lstStyle/>
            <a:p>
              <a:r>
                <a:rPr lang="en-US" sz="1600" dirty="0" smtClean="0"/>
                <a:t>Almost a third of all people on the internet are YouTube users</a:t>
              </a:r>
              <a:endParaRPr lang="en-US" sz="1600" dirty="0"/>
            </a:p>
          </p:txBody>
        </p:sp>
        <p:sp>
          <p:nvSpPr>
            <p:cNvPr id="26" name="TextBox 25"/>
            <p:cNvSpPr txBox="1"/>
            <p:nvPr/>
          </p:nvSpPr>
          <p:spPr>
            <a:xfrm>
              <a:off x="3707027" y="3175260"/>
              <a:ext cx="2922373" cy="1077218"/>
            </a:xfrm>
            <a:prstGeom prst="rect">
              <a:avLst/>
            </a:prstGeom>
            <a:noFill/>
          </p:spPr>
          <p:txBody>
            <a:bodyPr wrap="square" rtlCol="0">
              <a:spAutoFit/>
            </a:bodyPr>
            <a:lstStyle/>
            <a:p>
              <a:r>
                <a:rPr lang="en-US" sz="1600" dirty="0" smtClean="0"/>
                <a:t>Dedicated video platform where any individual, brand, or organization can show off their content in a sharable format</a:t>
              </a:r>
              <a:endParaRPr lang="en-US" sz="1600" dirty="0"/>
            </a:p>
          </p:txBody>
        </p:sp>
        <p:sp>
          <p:nvSpPr>
            <p:cNvPr id="27" name="TextBox 26"/>
            <p:cNvSpPr txBox="1"/>
            <p:nvPr/>
          </p:nvSpPr>
          <p:spPr>
            <a:xfrm>
              <a:off x="3698789" y="4438441"/>
              <a:ext cx="2930611" cy="1323439"/>
            </a:xfrm>
            <a:prstGeom prst="rect">
              <a:avLst/>
            </a:prstGeom>
            <a:noFill/>
          </p:spPr>
          <p:txBody>
            <a:bodyPr wrap="square" rtlCol="0">
              <a:spAutoFit/>
            </a:bodyPr>
            <a:lstStyle/>
            <a:p>
              <a:r>
                <a:rPr lang="en-US" sz="1600" dirty="0" smtClean="0"/>
                <a:t>Playlists show users more of your video content, and strong search and tagging function means your videos will be recommended to others.</a:t>
              </a:r>
              <a:endParaRPr lang="en-US" sz="1600" dirty="0"/>
            </a:p>
          </p:txBody>
        </p:sp>
        <p:sp>
          <p:nvSpPr>
            <p:cNvPr id="28" name="Rounded Rectangle 27"/>
            <p:cNvSpPr/>
            <p:nvPr/>
          </p:nvSpPr>
          <p:spPr>
            <a:xfrm>
              <a:off x="4038600" y="792845"/>
              <a:ext cx="2337125" cy="584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p:cNvSpPr/>
          <p:nvPr/>
        </p:nvSpPr>
        <p:spPr>
          <a:xfrm>
            <a:off x="2034932" y="5907310"/>
            <a:ext cx="6309602" cy="1123384"/>
          </a:xfrm>
          <a:prstGeom prst="rect">
            <a:avLst/>
          </a:prstGeom>
        </p:spPr>
        <p:txBody>
          <a:bodyPr wrap="square">
            <a:spAutoFit/>
          </a:bodyPr>
          <a:lstStyle/>
          <a:p>
            <a:r>
              <a:rPr lang="en-US" sz="1100" i="1" dirty="0" smtClean="0"/>
              <a:t>Adapted </a:t>
            </a:r>
            <a:r>
              <a:rPr lang="en-US" sz="1100" i="1" dirty="0"/>
              <a:t>from: </a:t>
            </a:r>
          </a:p>
          <a:p>
            <a:pPr>
              <a:spcBef>
                <a:spcPts val="0"/>
              </a:spcBef>
              <a:spcAft>
                <a:spcPts val="0"/>
              </a:spcAft>
            </a:pPr>
            <a:r>
              <a:rPr lang="en-US" sz="1100" i="1" dirty="0" smtClean="0"/>
              <a:t>1) </a:t>
            </a:r>
            <a:r>
              <a:rPr lang="en-US" sz="1100" i="1" dirty="0" err="1" smtClean="0"/>
              <a:t>Mollett</a:t>
            </a:r>
            <a:r>
              <a:rPr lang="en-US" sz="1100" i="1" dirty="0" smtClean="0"/>
              <a:t> </a:t>
            </a:r>
            <a:r>
              <a:rPr lang="en-US" sz="1100" i="1" dirty="0"/>
              <a:t>A, </a:t>
            </a:r>
            <a:r>
              <a:rPr lang="en-US" sz="1100" i="1" dirty="0" err="1"/>
              <a:t>Brumley</a:t>
            </a:r>
            <a:r>
              <a:rPr lang="en-US" sz="1100" i="1" dirty="0"/>
              <a:t> C, Gilson C, Williams S. Communicating Your Research with Social Media: A Practical Guide to Using Blogs, Podcasts, Data </a:t>
            </a:r>
            <a:r>
              <a:rPr lang="en-US" sz="1100" i="1" dirty="0" err="1"/>
              <a:t>Visualisations</a:t>
            </a:r>
            <a:r>
              <a:rPr lang="en-US" sz="1100" i="1" dirty="0"/>
              <a:t> and Video. SAGE; 2017</a:t>
            </a:r>
            <a:r>
              <a:rPr lang="en-US" sz="1100" i="1" dirty="0" smtClean="0"/>
              <a:t>.</a:t>
            </a:r>
          </a:p>
          <a:p>
            <a:r>
              <a:rPr lang="en-US" sz="1100" i="1" dirty="0" smtClean="0"/>
              <a:t>2) Walters </a:t>
            </a:r>
            <a:r>
              <a:rPr lang="en-US" sz="1100" i="1" dirty="0"/>
              <a:t>K. 125+ Essential Social Media Statistics Every Marketer Should Know. </a:t>
            </a:r>
            <a:r>
              <a:rPr lang="en-US" sz="1100" i="1" dirty="0" err="1"/>
              <a:t>Hootsuite</a:t>
            </a:r>
            <a:r>
              <a:rPr lang="en-US" sz="1100" i="1" dirty="0"/>
              <a:t> Blogs. Retrieved from: https://blog.hootsuite.com/social-media-statistics-for-social-media-managers/</a:t>
            </a:r>
          </a:p>
          <a:p>
            <a:pPr>
              <a:spcBef>
                <a:spcPts val="0"/>
              </a:spcBef>
              <a:spcAft>
                <a:spcPts val="0"/>
              </a:spcAft>
            </a:pPr>
            <a:endParaRPr lang="en-US" sz="1200" dirty="0">
              <a:effectLst/>
            </a:endParaRPr>
          </a:p>
        </p:txBody>
      </p:sp>
      <p:pic>
        <p:nvPicPr>
          <p:cNvPr id="30" name="Picture 29"/>
          <p:cNvPicPr>
            <a:picLocks noChangeAspect="1"/>
          </p:cNvPicPr>
          <p:nvPr/>
        </p:nvPicPr>
        <p:blipFill rotWithShape="1">
          <a:blip r:embed="rId3" cstate="print">
            <a:extLst>
              <a:ext uri="{28A0092B-C50C-407E-A947-70E740481C1C}">
                <a14:useLocalDpi xmlns:a14="http://schemas.microsoft.com/office/drawing/2010/main" val="0"/>
              </a:ext>
            </a:extLst>
          </a:blip>
          <a:srcRect t="28068" b="31067"/>
          <a:stretch/>
        </p:blipFill>
        <p:spPr>
          <a:xfrm>
            <a:off x="3276600" y="903047"/>
            <a:ext cx="1663992" cy="438702"/>
          </a:xfrm>
          <a:prstGeom prst="rect">
            <a:avLst/>
          </a:prstGeom>
        </p:spPr>
      </p:pic>
      <p:pic>
        <p:nvPicPr>
          <p:cNvPr id="33" name="Picture 32"/>
          <p:cNvPicPr>
            <a:picLocks noChangeAspect="1"/>
          </p:cNvPicPr>
          <p:nvPr/>
        </p:nvPicPr>
        <p:blipFill rotWithShape="1">
          <a:blip r:embed="rId4" cstate="print">
            <a:extLst>
              <a:ext uri="{28A0092B-C50C-407E-A947-70E740481C1C}">
                <a14:useLocalDpi xmlns:a14="http://schemas.microsoft.com/office/drawing/2010/main" val="0"/>
              </a:ext>
            </a:extLst>
          </a:blip>
          <a:srcRect l="15046" t="33513" r="14204" b="34175"/>
          <a:stretch/>
        </p:blipFill>
        <p:spPr>
          <a:xfrm>
            <a:off x="6743942" y="876044"/>
            <a:ext cx="1215454" cy="477736"/>
          </a:xfrm>
          <a:prstGeom prst="rect">
            <a:avLst/>
          </a:prstGeom>
        </p:spPr>
      </p:pic>
      <p:sp>
        <p:nvSpPr>
          <p:cNvPr id="4" name="Slide Number Placeholder 3"/>
          <p:cNvSpPr>
            <a:spLocks noGrp="1"/>
          </p:cNvSpPr>
          <p:nvPr>
            <p:ph type="sldNum" sz="quarter" idx="12"/>
          </p:nvPr>
        </p:nvSpPr>
        <p:spPr/>
        <p:txBody>
          <a:bodyPr/>
          <a:lstStyle/>
          <a:p>
            <a:fld id="{0D558541-60C9-42A2-8392-FF12533A6B7A}" type="slidenum">
              <a:rPr lang="en-US" smtClean="0"/>
              <a:pPr/>
              <a:t>19</a:t>
            </a:fld>
            <a:endParaRPr lang="en-US" dirty="0"/>
          </a:p>
        </p:txBody>
      </p:sp>
    </p:spTree>
    <p:extLst>
      <p:ext uri="{BB962C8B-B14F-4D97-AF65-F5344CB8AC3E}">
        <p14:creationId xmlns:p14="http://schemas.microsoft.com/office/powerpoint/2010/main" val="977114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Brief description of dissemination</a:t>
            </a:r>
          </a:p>
          <a:p>
            <a:r>
              <a:rPr lang="en-US" dirty="0" smtClean="0"/>
              <a:t>Review of dissemination plans</a:t>
            </a:r>
          </a:p>
          <a:p>
            <a:r>
              <a:rPr lang="en-US" dirty="0" smtClean="0"/>
              <a:t>Social Media Tools</a:t>
            </a:r>
          </a:p>
          <a:p>
            <a:r>
              <a:rPr lang="en-US" dirty="0" smtClean="0"/>
              <a:t>Considerations for generating content and users</a:t>
            </a:r>
          </a:p>
          <a:p>
            <a:r>
              <a:rPr lang="en-US" dirty="0" smtClean="0"/>
              <a:t>How to manage a social media </a:t>
            </a:r>
          </a:p>
          <a:p>
            <a:r>
              <a:rPr lang="en-US" dirty="0" smtClean="0"/>
              <a:t>Navigating Risks of Online Communication</a:t>
            </a:r>
          </a:p>
          <a:p>
            <a:pPr lvl="1"/>
            <a:endParaRPr lang="en-US" dirty="0" smtClean="0"/>
          </a:p>
          <a:p>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2</a:t>
            </a:fld>
            <a:endParaRPr lang="en-US" dirty="0"/>
          </a:p>
        </p:txBody>
      </p:sp>
    </p:spTree>
    <p:extLst>
      <p:ext uri="{BB962C8B-B14F-4D97-AF65-F5344CB8AC3E}">
        <p14:creationId xmlns:p14="http://schemas.microsoft.com/office/powerpoint/2010/main" val="508990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an audience</a:t>
            </a:r>
            <a:endParaRPr lang="en-US" dirty="0"/>
          </a:p>
        </p:txBody>
      </p:sp>
      <p:sp>
        <p:nvSpPr>
          <p:cNvPr id="3" name="Content Placeholder 2"/>
          <p:cNvSpPr>
            <a:spLocks noGrp="1"/>
          </p:cNvSpPr>
          <p:nvPr>
            <p:ph idx="1"/>
          </p:nvPr>
        </p:nvSpPr>
        <p:spPr>
          <a:xfrm>
            <a:off x="646175" y="914400"/>
            <a:ext cx="8957738" cy="4093029"/>
          </a:xfrm>
        </p:spPr>
        <p:txBody>
          <a:bodyPr/>
          <a:lstStyle/>
          <a:p>
            <a:r>
              <a:rPr lang="en-US" dirty="0" smtClean="0"/>
              <a:t>Ask “influencers” to share your content</a:t>
            </a:r>
          </a:p>
          <a:p>
            <a:r>
              <a:rPr lang="en-US" dirty="0"/>
              <a:t>Be responsive to </a:t>
            </a:r>
            <a:r>
              <a:rPr lang="en-US" dirty="0" smtClean="0"/>
              <a:t>users: shares</a:t>
            </a:r>
            <a:r>
              <a:rPr lang="en-US" dirty="0"/>
              <a:t>, likes, questions, and inquiries</a:t>
            </a:r>
          </a:p>
          <a:p>
            <a:r>
              <a:rPr lang="en-US" dirty="0" smtClean="0"/>
              <a:t>Consider timing:</a:t>
            </a:r>
          </a:p>
          <a:p>
            <a:pPr lvl="1"/>
            <a:r>
              <a:rPr lang="en-US" dirty="0" smtClean="0"/>
              <a:t>Tweet during a conference </a:t>
            </a:r>
            <a:r>
              <a:rPr lang="en-US" dirty="0"/>
              <a:t>using </a:t>
            </a:r>
            <a:r>
              <a:rPr lang="en-US" dirty="0" smtClean="0"/>
              <a:t>their hashtag</a:t>
            </a:r>
          </a:p>
          <a:p>
            <a:pPr lvl="1"/>
            <a:r>
              <a:rPr lang="en-US" dirty="0" smtClean="0"/>
              <a:t>Post to Facebook if there’s recent media attention </a:t>
            </a:r>
          </a:p>
          <a:p>
            <a:endParaRPr lang="en-US" dirty="0"/>
          </a:p>
          <a:p>
            <a:endParaRPr lang="en-US" dirty="0" smtClean="0"/>
          </a:p>
          <a:p>
            <a:endParaRPr lang="en-US" dirty="0"/>
          </a:p>
        </p:txBody>
      </p:sp>
      <p:sp>
        <p:nvSpPr>
          <p:cNvPr id="10" name="Slide Number Placeholder 9"/>
          <p:cNvSpPr>
            <a:spLocks noGrp="1"/>
          </p:cNvSpPr>
          <p:nvPr>
            <p:ph type="sldNum" sz="quarter" idx="12"/>
          </p:nvPr>
        </p:nvSpPr>
        <p:spPr/>
        <p:txBody>
          <a:bodyPr/>
          <a:lstStyle/>
          <a:p>
            <a:fld id="{0D558541-60C9-42A2-8392-FF12533A6B7A}" type="slidenum">
              <a:rPr lang="en-US" smtClean="0"/>
              <a:pPr/>
              <a:t>20</a:t>
            </a:fld>
            <a:endParaRPr lang="en-US" dirty="0"/>
          </a:p>
        </p:txBody>
      </p:sp>
    </p:spTree>
    <p:extLst>
      <p:ext uri="{BB962C8B-B14F-4D97-AF65-F5344CB8AC3E}">
        <p14:creationId xmlns:p14="http://schemas.microsoft.com/office/powerpoint/2010/main" val="347869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an audience</a:t>
            </a:r>
            <a:endParaRPr lang="en-US" dirty="0"/>
          </a:p>
        </p:txBody>
      </p:sp>
      <p:sp>
        <p:nvSpPr>
          <p:cNvPr id="3" name="Content Placeholder 2"/>
          <p:cNvSpPr>
            <a:spLocks noGrp="1"/>
          </p:cNvSpPr>
          <p:nvPr>
            <p:ph idx="1"/>
          </p:nvPr>
        </p:nvSpPr>
        <p:spPr>
          <a:xfrm>
            <a:off x="646175" y="914400"/>
            <a:ext cx="8957738" cy="4093029"/>
          </a:xfrm>
        </p:spPr>
        <p:txBody>
          <a:bodyPr/>
          <a:lstStyle/>
          <a:p>
            <a:r>
              <a:rPr lang="en-US" dirty="0" smtClean="0"/>
              <a:t>Ask “influencers” to share your content</a:t>
            </a:r>
          </a:p>
          <a:p>
            <a:r>
              <a:rPr lang="en-US" dirty="0"/>
              <a:t>Be responsive to users: shares, likes, questions, and inquiries</a:t>
            </a:r>
          </a:p>
          <a:p>
            <a:r>
              <a:rPr lang="en-US" dirty="0" smtClean="0"/>
              <a:t>Consider timing:</a:t>
            </a:r>
          </a:p>
          <a:p>
            <a:pPr lvl="1"/>
            <a:r>
              <a:rPr lang="en-US" dirty="0" smtClean="0"/>
              <a:t>Tweet during a conference </a:t>
            </a:r>
            <a:r>
              <a:rPr lang="en-US" dirty="0"/>
              <a:t>using </a:t>
            </a:r>
            <a:r>
              <a:rPr lang="en-US" dirty="0" smtClean="0"/>
              <a:t>their hashtag</a:t>
            </a:r>
          </a:p>
          <a:p>
            <a:pPr lvl="1"/>
            <a:r>
              <a:rPr lang="en-US" dirty="0" smtClean="0"/>
              <a:t>Post to Facebook if there’s recent media attention </a:t>
            </a:r>
          </a:p>
          <a:p>
            <a:r>
              <a:rPr lang="en-US" dirty="0" smtClean="0"/>
              <a:t>Many ideas online by searching “how to generate users for [social media platform]”</a:t>
            </a:r>
          </a:p>
          <a:p>
            <a:endParaRPr lang="en-US" dirty="0"/>
          </a:p>
          <a:p>
            <a:endParaRPr lang="en-US" dirty="0" smtClean="0"/>
          </a:p>
          <a:p>
            <a:endParaRPr lang="en-US" dirty="0"/>
          </a:p>
        </p:txBody>
      </p:sp>
      <p:pic>
        <p:nvPicPr>
          <p:cNvPr id="5" name="Picture 4"/>
          <p:cNvPicPr>
            <a:picLocks noChangeAspect="1"/>
          </p:cNvPicPr>
          <p:nvPr/>
        </p:nvPicPr>
        <p:blipFill rotWithShape="1">
          <a:blip r:embed="rId3"/>
          <a:srcRect l="28032" t="50121" r="45827" b="27212"/>
          <a:stretch/>
        </p:blipFill>
        <p:spPr>
          <a:xfrm>
            <a:off x="795863" y="3178629"/>
            <a:ext cx="48006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rotWithShape="1">
          <a:blip r:embed="rId4"/>
          <a:srcRect l="38405" t="24000" r="38774" b="40667"/>
          <a:stretch/>
        </p:blipFill>
        <p:spPr>
          <a:xfrm>
            <a:off x="5125044" y="3046566"/>
            <a:ext cx="3469180" cy="33430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p:nvPr/>
        </p:nvCxnSpPr>
        <p:spPr>
          <a:xfrm>
            <a:off x="1752600" y="3657600"/>
            <a:ext cx="2568107" cy="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95863" y="5883729"/>
            <a:ext cx="4495800" cy="685800"/>
          </a:xfrm>
          <a:prstGeom prst="rect">
            <a:avLst/>
          </a:prstGeom>
          <a:noFill/>
        </p:spPr>
        <p:txBody>
          <a:bodyPr wrap="square" lIns="0" tIns="0" rIns="0" bIns="0" rtlCol="0">
            <a:noAutofit/>
          </a:bodyPr>
          <a:lstStyle/>
          <a:p>
            <a:pPr>
              <a:lnSpc>
                <a:spcPct val="90000"/>
              </a:lnSpc>
              <a:spcBef>
                <a:spcPts val="600"/>
              </a:spcBef>
            </a:pPr>
            <a:r>
              <a:rPr lang="en-US" sz="1400" i="1" spc="-50" dirty="0" smtClean="0"/>
              <a:t>(above) screen shot of a Facebook post. Clicking on the 193 likes allows you to invite those users to follow your Facebook page. </a:t>
            </a:r>
            <a:endParaRPr lang="en-US" sz="1400" i="1" spc="-50" dirty="0"/>
          </a:p>
        </p:txBody>
      </p:sp>
      <p:sp>
        <p:nvSpPr>
          <p:cNvPr id="10" name="Slide Number Placeholder 9"/>
          <p:cNvSpPr>
            <a:spLocks noGrp="1"/>
          </p:cNvSpPr>
          <p:nvPr>
            <p:ph type="sldNum" sz="quarter" idx="12"/>
          </p:nvPr>
        </p:nvSpPr>
        <p:spPr/>
        <p:txBody>
          <a:bodyPr/>
          <a:lstStyle/>
          <a:p>
            <a:fld id="{0D558541-60C9-42A2-8392-FF12533A6B7A}" type="slidenum">
              <a:rPr lang="en-US" smtClean="0"/>
              <a:pPr/>
              <a:t>21</a:t>
            </a:fld>
            <a:endParaRPr lang="en-US" dirty="0"/>
          </a:p>
        </p:txBody>
      </p:sp>
    </p:spTree>
    <p:extLst>
      <p:ext uri="{BB962C8B-B14F-4D97-AF65-F5344CB8AC3E}">
        <p14:creationId xmlns:p14="http://schemas.microsoft.com/office/powerpoint/2010/main" val="23320102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 for generating an </a:t>
            </a:r>
            <a:r>
              <a:rPr lang="en-US" dirty="0" smtClean="0"/>
              <a:t>audience continued…</a:t>
            </a:r>
            <a:endParaRPr lang="en-US" dirty="0"/>
          </a:p>
        </p:txBody>
      </p:sp>
      <p:sp>
        <p:nvSpPr>
          <p:cNvPr id="4" name="Text Placeholder 3"/>
          <p:cNvSpPr>
            <a:spLocks noGrp="1"/>
          </p:cNvSpPr>
          <p:nvPr>
            <p:ph type="body" sz="quarter" idx="13"/>
          </p:nvPr>
        </p:nvSpPr>
        <p:spPr>
          <a:xfrm>
            <a:off x="990598" y="1121460"/>
            <a:ext cx="7010402" cy="457200"/>
          </a:xfrm>
        </p:spPr>
        <p:txBody>
          <a:bodyPr/>
          <a:lstStyle/>
          <a:p>
            <a:pPr marL="174625" indent="-174625">
              <a:spcBef>
                <a:spcPct val="20000"/>
              </a:spcBef>
              <a:buFont typeface="Arial" pitchFamily="34" charset="0"/>
              <a:buChar char="•"/>
            </a:pPr>
            <a:r>
              <a:rPr lang="en-US" sz="1850" spc="-50" dirty="0">
                <a:solidFill>
                  <a:schemeClr val="tx1"/>
                </a:solidFill>
              </a:rPr>
              <a:t>Be consistent with posting </a:t>
            </a:r>
            <a:r>
              <a:rPr lang="en-US" sz="1850" spc="-50" dirty="0" smtClean="0">
                <a:solidFill>
                  <a:schemeClr val="tx1"/>
                </a:solidFill>
              </a:rPr>
              <a:t>content. In </a:t>
            </a:r>
            <a:r>
              <a:rPr lang="en-US" sz="1850" spc="-50" dirty="0">
                <a:solidFill>
                  <a:schemeClr val="tx1"/>
                </a:solidFill>
              </a:rPr>
              <a:t>general, “more successful” accounts </a:t>
            </a:r>
            <a:r>
              <a:rPr lang="en-US" sz="1850" spc="-50" dirty="0" smtClean="0">
                <a:solidFill>
                  <a:schemeClr val="tx1"/>
                </a:solidFill>
              </a:rPr>
              <a:t>tend </a:t>
            </a:r>
            <a:r>
              <a:rPr lang="en-US" sz="1850" spc="-50" dirty="0">
                <a:solidFill>
                  <a:schemeClr val="tx1"/>
                </a:solidFill>
              </a:rPr>
              <a:t>to post with higher frequency. </a:t>
            </a:r>
          </a:p>
          <a:p>
            <a:pPr marL="174625" indent="-174625">
              <a:spcBef>
                <a:spcPct val="20000"/>
              </a:spcBef>
              <a:buFont typeface="Arial" pitchFamily="34" charset="0"/>
              <a:buChar char="•"/>
            </a:pPr>
            <a:endParaRPr lang="en-US" sz="1850" spc="-50" dirty="0">
              <a:solidFill>
                <a:schemeClr val="tx1"/>
              </a:solidFill>
            </a:endParaRP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231" y="1791540"/>
            <a:ext cx="7600950" cy="3609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514600" y="5578537"/>
            <a:ext cx="5929993" cy="830997"/>
          </a:xfrm>
          <a:prstGeom prst="rect">
            <a:avLst/>
          </a:prstGeom>
        </p:spPr>
        <p:txBody>
          <a:bodyPr wrap="square">
            <a:spAutoFit/>
          </a:bodyPr>
          <a:lstStyle/>
          <a:p>
            <a:r>
              <a:rPr lang="en-US" sz="1200" i="1" dirty="0" smtClean="0"/>
              <a:t>(above) Figure showing the frequency of how often Facebook Fan page admins and owners of Instagram profiles post on their accounts. </a:t>
            </a:r>
            <a:r>
              <a:rPr lang="en-US" sz="1200" i="1" dirty="0" err="1" smtClean="0"/>
              <a:t>Quintly</a:t>
            </a:r>
            <a:r>
              <a:rPr lang="en-US" sz="1200" i="1" dirty="0" smtClean="0"/>
              <a:t>. Instagram Study. 2015 Retrieve from: </a:t>
            </a:r>
            <a:r>
              <a:rPr lang="en-US" sz="1200" i="1" dirty="0" smtClean="0">
                <a:hlinkClick r:id="rId4"/>
              </a:rPr>
              <a:t>http</a:t>
            </a:r>
            <a:r>
              <a:rPr lang="en-US" sz="1200" i="1" dirty="0">
                <a:hlinkClick r:id="rId4"/>
              </a:rPr>
              <a:t>://</a:t>
            </a:r>
            <a:r>
              <a:rPr lang="en-US" sz="1200" i="1" dirty="0" smtClean="0">
                <a:hlinkClick r:id="rId4"/>
              </a:rPr>
              <a:t>press.quintly.com/100459-quintly-reveals-instagram-study-q1-2015</a:t>
            </a:r>
            <a:endParaRPr lang="en-US" sz="1200" i="1" dirty="0" smtClean="0"/>
          </a:p>
          <a:p>
            <a:endParaRPr lang="en-US" sz="1200" i="1"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22</a:t>
            </a:fld>
            <a:endParaRPr lang="en-US" dirty="0"/>
          </a:p>
        </p:txBody>
      </p:sp>
    </p:spTree>
    <p:extLst>
      <p:ext uri="{BB962C8B-B14F-4D97-AF65-F5344CB8AC3E}">
        <p14:creationId xmlns:p14="http://schemas.microsoft.com/office/powerpoint/2010/main" val="2193296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content</a:t>
            </a:r>
            <a:endParaRPr lang="en-US" dirty="0"/>
          </a:p>
        </p:txBody>
      </p:sp>
      <p:sp>
        <p:nvSpPr>
          <p:cNvPr id="12" name="Content Placeholder 2"/>
          <p:cNvSpPr txBox="1">
            <a:spLocks/>
          </p:cNvSpPr>
          <p:nvPr/>
        </p:nvSpPr>
        <p:spPr>
          <a:xfrm>
            <a:off x="839417" y="1122164"/>
            <a:ext cx="7049689" cy="1011435"/>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smtClean="0"/>
              <a:t>Do you have content, or does it need to be generated?</a:t>
            </a:r>
          </a:p>
          <a:p>
            <a:pPr lvl="1">
              <a:lnSpc>
                <a:spcPct val="90000"/>
              </a:lnSpc>
            </a:pPr>
            <a:r>
              <a:rPr lang="en-US" sz="1600" dirty="0"/>
              <a:t>Interesting quotes from published literature</a:t>
            </a:r>
          </a:p>
          <a:p>
            <a:pPr lvl="1">
              <a:lnSpc>
                <a:spcPct val="90000"/>
              </a:lnSpc>
            </a:pPr>
            <a:r>
              <a:rPr lang="en-US" sz="1600" dirty="0"/>
              <a:t>Presentation slides that can be easily shared</a:t>
            </a:r>
          </a:p>
          <a:p>
            <a:pPr marL="0" indent="0">
              <a:buNone/>
            </a:pPr>
            <a:endParaRPr lang="en-US" b="1" dirty="0" smtClean="0"/>
          </a:p>
        </p:txBody>
      </p:sp>
      <p:sp>
        <p:nvSpPr>
          <p:cNvPr id="13" name="Slide Number Placeholder 12"/>
          <p:cNvSpPr>
            <a:spLocks noGrp="1"/>
          </p:cNvSpPr>
          <p:nvPr>
            <p:ph type="sldNum" sz="quarter" idx="12"/>
          </p:nvPr>
        </p:nvSpPr>
        <p:spPr/>
        <p:txBody>
          <a:bodyPr/>
          <a:lstStyle/>
          <a:p>
            <a:fld id="{0D558541-60C9-42A2-8392-FF12533A6B7A}" type="slidenum">
              <a:rPr lang="en-US" smtClean="0"/>
              <a:pPr/>
              <a:t>23</a:t>
            </a:fld>
            <a:endParaRPr lang="en-US" dirty="0"/>
          </a:p>
        </p:txBody>
      </p:sp>
    </p:spTree>
    <p:extLst>
      <p:ext uri="{BB962C8B-B14F-4D97-AF65-F5344CB8AC3E}">
        <p14:creationId xmlns:p14="http://schemas.microsoft.com/office/powerpoint/2010/main" val="634705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content</a:t>
            </a:r>
            <a:endParaRPr lang="en-US" dirty="0"/>
          </a:p>
        </p:txBody>
      </p:sp>
      <p:sp>
        <p:nvSpPr>
          <p:cNvPr id="11" name="TextBox 10"/>
          <p:cNvSpPr txBox="1"/>
          <p:nvPr/>
        </p:nvSpPr>
        <p:spPr>
          <a:xfrm>
            <a:off x="853833" y="2210798"/>
            <a:ext cx="7391400" cy="1489206"/>
          </a:xfrm>
          <a:prstGeom prst="rect">
            <a:avLst/>
          </a:prstGeom>
          <a:noFill/>
        </p:spPr>
        <p:txBody>
          <a:bodyPr wrap="square" lIns="0" tIns="0" rIns="0" bIns="0" rtlCol="0">
            <a:noAutofit/>
          </a:bodyPr>
          <a:lstStyle/>
          <a:p>
            <a:pPr marL="174625" indent="-174625">
              <a:lnSpc>
                <a:spcPct val="90000"/>
              </a:lnSpc>
              <a:spcBef>
                <a:spcPct val="20000"/>
              </a:spcBef>
              <a:buClr>
                <a:schemeClr val="accent1"/>
              </a:buClr>
              <a:buFont typeface="Arial" pitchFamily="34" charset="0"/>
              <a:buChar char="•"/>
            </a:pPr>
            <a:r>
              <a:rPr lang="en-US" sz="1850" b="1" spc="-50" dirty="0"/>
              <a:t>Plan to have both real-time and evergreen content</a:t>
            </a:r>
          </a:p>
          <a:p>
            <a:pPr lvl="1" indent="-250825">
              <a:lnSpc>
                <a:spcPct val="90000"/>
              </a:lnSpc>
              <a:spcBef>
                <a:spcPct val="20000"/>
              </a:spcBef>
              <a:buClr>
                <a:srgbClr val="605F62"/>
              </a:buClr>
              <a:buFont typeface="Symbol" pitchFamily="18" charset="2"/>
              <a:buChar char="-"/>
            </a:pPr>
            <a:r>
              <a:rPr lang="en-US" sz="1600" b="1" spc="-50" dirty="0"/>
              <a:t>Real-time content </a:t>
            </a:r>
            <a:r>
              <a:rPr lang="en-US" sz="1600" spc="-50" dirty="0"/>
              <a:t>is connected to time-based events such as conferences, monthly themes, time-based statistics, current trends, etc. </a:t>
            </a:r>
          </a:p>
          <a:p>
            <a:pPr lvl="1" indent="-250825">
              <a:lnSpc>
                <a:spcPct val="90000"/>
              </a:lnSpc>
              <a:spcBef>
                <a:spcPct val="20000"/>
              </a:spcBef>
              <a:buClr>
                <a:srgbClr val="605F62"/>
              </a:buClr>
              <a:buFont typeface="Symbol" pitchFamily="18" charset="2"/>
              <a:buChar char="-"/>
            </a:pPr>
            <a:r>
              <a:rPr lang="en-US" sz="1600" b="1" spc="-50" dirty="0"/>
              <a:t>Evergreen content </a:t>
            </a:r>
            <a:r>
              <a:rPr lang="en-US" sz="1600" spc="-50" dirty="0"/>
              <a:t>stays continually relevant and lasting long past its publication, such as reviews, lists, videos, etc. </a:t>
            </a:r>
          </a:p>
        </p:txBody>
      </p:sp>
      <p:sp>
        <p:nvSpPr>
          <p:cNvPr id="12" name="Content Placeholder 2"/>
          <p:cNvSpPr txBox="1">
            <a:spLocks/>
          </p:cNvSpPr>
          <p:nvPr/>
        </p:nvSpPr>
        <p:spPr>
          <a:xfrm>
            <a:off x="839417" y="1122165"/>
            <a:ext cx="7049689" cy="381000"/>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smtClean="0"/>
              <a:t>Do you have content, or does it need to be generated?</a:t>
            </a:r>
          </a:p>
          <a:p>
            <a:pPr lvl="1">
              <a:lnSpc>
                <a:spcPct val="90000"/>
              </a:lnSpc>
            </a:pPr>
            <a:r>
              <a:rPr lang="en-US" sz="1600" dirty="0"/>
              <a:t>Interesting quotes from published literature</a:t>
            </a:r>
          </a:p>
          <a:p>
            <a:pPr lvl="1">
              <a:lnSpc>
                <a:spcPct val="90000"/>
              </a:lnSpc>
            </a:pPr>
            <a:r>
              <a:rPr lang="en-US" sz="1600" dirty="0"/>
              <a:t>Presentation slides that can be easily shared</a:t>
            </a:r>
          </a:p>
          <a:p>
            <a:endParaRPr lang="en-US" b="1" dirty="0" smtClean="0"/>
          </a:p>
        </p:txBody>
      </p:sp>
      <p:sp>
        <p:nvSpPr>
          <p:cNvPr id="13" name="Slide Number Placeholder 12"/>
          <p:cNvSpPr>
            <a:spLocks noGrp="1"/>
          </p:cNvSpPr>
          <p:nvPr>
            <p:ph type="sldNum" sz="quarter" idx="12"/>
          </p:nvPr>
        </p:nvSpPr>
        <p:spPr/>
        <p:txBody>
          <a:bodyPr/>
          <a:lstStyle/>
          <a:p>
            <a:fld id="{0D558541-60C9-42A2-8392-FF12533A6B7A}" type="slidenum">
              <a:rPr lang="en-US" smtClean="0"/>
              <a:pPr/>
              <a:t>24</a:t>
            </a:fld>
            <a:endParaRPr lang="en-US" dirty="0"/>
          </a:p>
        </p:txBody>
      </p:sp>
    </p:spTree>
    <p:extLst>
      <p:ext uri="{BB962C8B-B14F-4D97-AF65-F5344CB8AC3E}">
        <p14:creationId xmlns:p14="http://schemas.microsoft.com/office/powerpoint/2010/main" val="17803238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content</a:t>
            </a:r>
            <a:endParaRPr lang="en-US" dirty="0"/>
          </a:p>
        </p:txBody>
      </p:sp>
      <p:sp>
        <p:nvSpPr>
          <p:cNvPr id="5" name="Content Placeholder 4"/>
          <p:cNvSpPr>
            <a:spLocks noGrp="1"/>
          </p:cNvSpPr>
          <p:nvPr>
            <p:ph idx="1"/>
          </p:nvPr>
        </p:nvSpPr>
        <p:spPr>
          <a:xfrm>
            <a:off x="839417" y="3733800"/>
            <a:ext cx="8312821" cy="2198294"/>
          </a:xfrm>
          <a:prstGeom prst="rect">
            <a:avLst/>
          </a:prstGeom>
        </p:spPr>
        <p:txBody>
          <a:bodyPr wrap="square">
            <a:spAutoFit/>
          </a:bodyPr>
          <a:lstStyle/>
          <a:p>
            <a:pPr marL="174625" indent="-174625">
              <a:lnSpc>
                <a:spcPct val="90000"/>
              </a:lnSpc>
              <a:spcBef>
                <a:spcPct val="20000"/>
              </a:spcBef>
              <a:buClr>
                <a:schemeClr val="accent1"/>
              </a:buClr>
              <a:buFont typeface="Arial" pitchFamily="34" charset="0"/>
              <a:buChar char="•"/>
            </a:pPr>
            <a:r>
              <a:rPr lang="en-US" sz="1850" b="1" spc="-50" dirty="0" smtClean="0"/>
              <a:t>Consider content on these topics: </a:t>
            </a:r>
            <a:endParaRPr lang="en-US" sz="1850" b="1" spc="-50" dirty="0"/>
          </a:p>
          <a:p>
            <a:pPr lvl="1" indent="-250825">
              <a:lnSpc>
                <a:spcPct val="90000"/>
              </a:lnSpc>
              <a:spcBef>
                <a:spcPct val="20000"/>
              </a:spcBef>
              <a:buClr>
                <a:srgbClr val="605F62"/>
              </a:buClr>
              <a:buFont typeface="Symbol" pitchFamily="18" charset="2"/>
              <a:buChar char="-"/>
            </a:pPr>
            <a:r>
              <a:rPr lang="en-US" sz="1600" spc="-50" dirty="0" smtClean="0"/>
              <a:t>Discussion about research </a:t>
            </a:r>
            <a:r>
              <a:rPr lang="en-US" sz="1600" spc="-50" dirty="0"/>
              <a:t>findings</a:t>
            </a:r>
          </a:p>
          <a:p>
            <a:pPr lvl="1" indent="-250825">
              <a:lnSpc>
                <a:spcPct val="90000"/>
              </a:lnSpc>
              <a:spcBef>
                <a:spcPct val="20000"/>
              </a:spcBef>
              <a:buClr>
                <a:srgbClr val="605F62"/>
              </a:buClr>
              <a:buFont typeface="Symbol" pitchFamily="18" charset="2"/>
              <a:buChar char="-"/>
            </a:pPr>
            <a:r>
              <a:rPr lang="en-US" sz="1600" spc="-50" dirty="0" smtClean="0"/>
              <a:t>Raising questions </a:t>
            </a:r>
            <a:r>
              <a:rPr lang="en-US" sz="1600" spc="-50" dirty="0"/>
              <a:t>about </a:t>
            </a:r>
            <a:r>
              <a:rPr lang="en-US" sz="1600" spc="-50" dirty="0" smtClean="0"/>
              <a:t>an </a:t>
            </a:r>
            <a:r>
              <a:rPr lang="en-US" sz="1600" spc="-50" dirty="0"/>
              <a:t>area of research</a:t>
            </a:r>
          </a:p>
          <a:p>
            <a:pPr lvl="1" indent="-250825">
              <a:lnSpc>
                <a:spcPct val="90000"/>
              </a:lnSpc>
              <a:spcBef>
                <a:spcPct val="20000"/>
              </a:spcBef>
              <a:buClr>
                <a:srgbClr val="605F62"/>
              </a:buClr>
              <a:buFont typeface="Symbol" pitchFamily="18" charset="2"/>
              <a:buChar char="-"/>
            </a:pPr>
            <a:r>
              <a:rPr lang="en-US" sz="1600" spc="-50" dirty="0"/>
              <a:t>Comments on publications by other authors</a:t>
            </a:r>
          </a:p>
          <a:p>
            <a:pPr lvl="1" indent="-250825">
              <a:lnSpc>
                <a:spcPct val="90000"/>
              </a:lnSpc>
              <a:spcBef>
                <a:spcPct val="20000"/>
              </a:spcBef>
              <a:buClr>
                <a:srgbClr val="605F62"/>
              </a:buClr>
              <a:buFont typeface="Symbol" pitchFamily="18" charset="2"/>
              <a:buChar char="-"/>
            </a:pPr>
            <a:r>
              <a:rPr lang="en-US" sz="1600" spc="-50" dirty="0"/>
              <a:t>Recap of conferences </a:t>
            </a:r>
            <a:r>
              <a:rPr lang="en-US" sz="1600" spc="-50" dirty="0" smtClean="0"/>
              <a:t>attended</a:t>
            </a:r>
          </a:p>
          <a:p>
            <a:pPr lvl="1" indent="-250825">
              <a:lnSpc>
                <a:spcPct val="90000"/>
              </a:lnSpc>
              <a:spcBef>
                <a:spcPct val="20000"/>
              </a:spcBef>
              <a:buClr>
                <a:srgbClr val="605F62"/>
              </a:buClr>
              <a:buFont typeface="Symbol" pitchFamily="18" charset="2"/>
              <a:buChar char="-"/>
            </a:pPr>
            <a:r>
              <a:rPr lang="en-US" sz="1600" dirty="0" smtClean="0"/>
              <a:t>Description of how research can relate to public policy</a:t>
            </a:r>
          </a:p>
          <a:p>
            <a:pPr lvl="1" indent="-250825">
              <a:lnSpc>
                <a:spcPct val="90000"/>
              </a:lnSpc>
              <a:spcBef>
                <a:spcPct val="20000"/>
              </a:spcBef>
              <a:buClr>
                <a:srgbClr val="605F62"/>
              </a:buClr>
              <a:buFont typeface="Symbol" pitchFamily="18" charset="2"/>
              <a:buChar char="-"/>
            </a:pPr>
            <a:r>
              <a:rPr lang="en-US" sz="1600" dirty="0" smtClean="0"/>
              <a:t>Connection of current events (both public and research) to research area</a:t>
            </a:r>
          </a:p>
          <a:p>
            <a:pPr lvl="1" indent="-250825">
              <a:lnSpc>
                <a:spcPct val="90000"/>
              </a:lnSpc>
              <a:spcBef>
                <a:spcPct val="20000"/>
              </a:spcBef>
              <a:buClr>
                <a:srgbClr val="605F62"/>
              </a:buClr>
              <a:buFont typeface="Symbol" pitchFamily="18" charset="2"/>
              <a:buChar char="-"/>
            </a:pPr>
            <a:r>
              <a:rPr lang="en-US" sz="1600" dirty="0" smtClean="0"/>
              <a:t>Plain language summary of research articles</a:t>
            </a:r>
            <a:endParaRPr lang="en-US" b="1" spc="-50" dirty="0">
              <a:solidFill>
                <a:schemeClr val="accent1"/>
              </a:solidFill>
            </a:endParaRPr>
          </a:p>
        </p:txBody>
      </p:sp>
      <p:sp>
        <p:nvSpPr>
          <p:cNvPr id="11" name="TextBox 10"/>
          <p:cNvSpPr txBox="1"/>
          <p:nvPr/>
        </p:nvSpPr>
        <p:spPr>
          <a:xfrm>
            <a:off x="814703" y="2235217"/>
            <a:ext cx="7391400" cy="1489206"/>
          </a:xfrm>
          <a:prstGeom prst="rect">
            <a:avLst/>
          </a:prstGeom>
          <a:noFill/>
        </p:spPr>
        <p:txBody>
          <a:bodyPr wrap="square" lIns="0" tIns="0" rIns="0" bIns="0" rtlCol="0">
            <a:noAutofit/>
          </a:bodyPr>
          <a:lstStyle/>
          <a:p>
            <a:pPr marL="174625" indent="-174625">
              <a:lnSpc>
                <a:spcPct val="90000"/>
              </a:lnSpc>
              <a:spcBef>
                <a:spcPct val="20000"/>
              </a:spcBef>
              <a:buClr>
                <a:schemeClr val="accent1"/>
              </a:buClr>
              <a:buFont typeface="Arial" pitchFamily="34" charset="0"/>
              <a:buChar char="•"/>
            </a:pPr>
            <a:r>
              <a:rPr lang="en-US" sz="1850" b="1" spc="-50" dirty="0"/>
              <a:t>Plan to have both real-time and evergreen content</a:t>
            </a:r>
          </a:p>
          <a:p>
            <a:pPr lvl="1" indent="-250825">
              <a:lnSpc>
                <a:spcPct val="90000"/>
              </a:lnSpc>
              <a:spcBef>
                <a:spcPct val="20000"/>
              </a:spcBef>
              <a:buClr>
                <a:srgbClr val="605F62"/>
              </a:buClr>
              <a:buFont typeface="Symbol" pitchFamily="18" charset="2"/>
              <a:buChar char="-"/>
            </a:pPr>
            <a:r>
              <a:rPr lang="en-US" sz="1600" b="1" spc="-50" dirty="0"/>
              <a:t>Real-time content </a:t>
            </a:r>
            <a:r>
              <a:rPr lang="en-US" sz="1600" spc="-50" dirty="0"/>
              <a:t>is connected to time-based events such as conferences, monthly themes, time-based statistics, current trends, etc. </a:t>
            </a:r>
          </a:p>
          <a:p>
            <a:pPr lvl="1" indent="-250825">
              <a:lnSpc>
                <a:spcPct val="90000"/>
              </a:lnSpc>
              <a:spcBef>
                <a:spcPct val="20000"/>
              </a:spcBef>
              <a:buClr>
                <a:srgbClr val="605F62"/>
              </a:buClr>
              <a:buFont typeface="Symbol" pitchFamily="18" charset="2"/>
              <a:buChar char="-"/>
            </a:pPr>
            <a:r>
              <a:rPr lang="en-US" sz="1600" b="1" spc="-50" dirty="0"/>
              <a:t>Evergreen content </a:t>
            </a:r>
            <a:r>
              <a:rPr lang="en-US" sz="1600" spc="-50" dirty="0"/>
              <a:t>stays continually relevant and lasting long past its publication, such as reviews, lists, videos, etc. </a:t>
            </a:r>
          </a:p>
        </p:txBody>
      </p:sp>
      <p:sp>
        <p:nvSpPr>
          <p:cNvPr id="12" name="Content Placeholder 2"/>
          <p:cNvSpPr txBox="1">
            <a:spLocks/>
          </p:cNvSpPr>
          <p:nvPr/>
        </p:nvSpPr>
        <p:spPr>
          <a:xfrm>
            <a:off x="839417" y="1122164"/>
            <a:ext cx="7049689" cy="782835"/>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smtClean="0"/>
              <a:t>Do you have content, or does it need to be generated?</a:t>
            </a:r>
          </a:p>
          <a:p>
            <a:pPr lvl="1">
              <a:lnSpc>
                <a:spcPct val="90000"/>
              </a:lnSpc>
            </a:pPr>
            <a:r>
              <a:rPr lang="en-US" sz="1600" dirty="0"/>
              <a:t>Interesting quotes from published literature</a:t>
            </a:r>
          </a:p>
          <a:p>
            <a:pPr lvl="1">
              <a:lnSpc>
                <a:spcPct val="90000"/>
              </a:lnSpc>
            </a:pPr>
            <a:r>
              <a:rPr lang="en-US" sz="1600" dirty="0"/>
              <a:t>Presentation slides that can be easily shared</a:t>
            </a:r>
          </a:p>
        </p:txBody>
      </p:sp>
      <p:sp>
        <p:nvSpPr>
          <p:cNvPr id="13" name="Slide Number Placeholder 12"/>
          <p:cNvSpPr>
            <a:spLocks noGrp="1"/>
          </p:cNvSpPr>
          <p:nvPr>
            <p:ph type="sldNum" sz="quarter" idx="12"/>
          </p:nvPr>
        </p:nvSpPr>
        <p:spPr/>
        <p:txBody>
          <a:bodyPr/>
          <a:lstStyle/>
          <a:p>
            <a:fld id="{0D558541-60C9-42A2-8392-FF12533A6B7A}" type="slidenum">
              <a:rPr lang="en-US" smtClean="0"/>
              <a:pPr/>
              <a:t>25</a:t>
            </a:fld>
            <a:endParaRPr lang="en-US" dirty="0"/>
          </a:p>
        </p:txBody>
      </p:sp>
    </p:spTree>
    <p:extLst>
      <p:ext uri="{BB962C8B-B14F-4D97-AF65-F5344CB8AC3E}">
        <p14:creationId xmlns:p14="http://schemas.microsoft.com/office/powerpoint/2010/main" val="12205164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content continued…</a:t>
            </a:r>
            <a:endParaRPr lang="en-US" dirty="0"/>
          </a:p>
        </p:txBody>
      </p:sp>
      <p:sp>
        <p:nvSpPr>
          <p:cNvPr id="9" name="Content Placeholder 2"/>
          <p:cNvSpPr txBox="1">
            <a:spLocks/>
          </p:cNvSpPr>
          <p:nvPr/>
        </p:nvSpPr>
        <p:spPr>
          <a:xfrm>
            <a:off x="839417" y="1004112"/>
            <a:ext cx="7049689" cy="381000"/>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smtClean="0"/>
              <a:t>Create opportunities for wider sharing</a:t>
            </a:r>
          </a:p>
          <a:p>
            <a:pPr lvl="1"/>
            <a:r>
              <a:rPr lang="en-US" dirty="0" smtClean="0"/>
              <a:t>Ask popular bloggers if researchers can write a guest blog post</a:t>
            </a:r>
          </a:p>
          <a:p>
            <a:pPr lvl="1"/>
            <a:r>
              <a:rPr lang="en-US" dirty="0" smtClean="0"/>
              <a:t>Ask organizations with larger mailing lists to send your content</a:t>
            </a:r>
          </a:p>
        </p:txBody>
      </p:sp>
      <p:sp>
        <p:nvSpPr>
          <p:cNvPr id="10" name="Slide Number Placeholder 9"/>
          <p:cNvSpPr>
            <a:spLocks noGrp="1"/>
          </p:cNvSpPr>
          <p:nvPr>
            <p:ph type="sldNum" sz="quarter" idx="12"/>
          </p:nvPr>
        </p:nvSpPr>
        <p:spPr/>
        <p:txBody>
          <a:bodyPr/>
          <a:lstStyle/>
          <a:p>
            <a:fld id="{0D558541-60C9-42A2-8392-FF12533A6B7A}" type="slidenum">
              <a:rPr lang="en-US" smtClean="0"/>
              <a:pPr/>
              <a:t>26</a:t>
            </a:fld>
            <a:endParaRPr lang="en-US" dirty="0"/>
          </a:p>
        </p:txBody>
      </p:sp>
    </p:spTree>
    <p:extLst>
      <p:ext uri="{BB962C8B-B14F-4D97-AF65-F5344CB8AC3E}">
        <p14:creationId xmlns:p14="http://schemas.microsoft.com/office/powerpoint/2010/main" val="35842256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for generating content continued…</a:t>
            </a:r>
            <a:endParaRPr lang="en-US" dirty="0"/>
          </a:p>
        </p:txBody>
      </p:sp>
      <p:pic>
        <p:nvPicPr>
          <p:cNvPr id="4" name="Picture 3"/>
          <p:cNvPicPr>
            <a:picLocks noChangeAspect="1"/>
          </p:cNvPicPr>
          <p:nvPr/>
        </p:nvPicPr>
        <p:blipFill rotWithShape="1">
          <a:blip r:embed="rId3"/>
          <a:srcRect b="44622"/>
          <a:stretch/>
        </p:blipFill>
        <p:spPr>
          <a:xfrm>
            <a:off x="1066800" y="2209800"/>
            <a:ext cx="6934201" cy="37813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276600" y="6172200"/>
            <a:ext cx="5791200" cy="304800"/>
          </a:xfrm>
          <a:prstGeom prst="rect">
            <a:avLst/>
          </a:prstGeom>
          <a:noFill/>
        </p:spPr>
        <p:txBody>
          <a:bodyPr wrap="square" lIns="0" tIns="0" rIns="0" bIns="0" rtlCol="0">
            <a:noAutofit/>
          </a:bodyPr>
          <a:lstStyle/>
          <a:p>
            <a:pPr>
              <a:lnSpc>
                <a:spcPct val="90000"/>
              </a:lnSpc>
              <a:spcBef>
                <a:spcPts val="600"/>
              </a:spcBef>
            </a:pPr>
            <a:r>
              <a:rPr lang="en-US" sz="1400" i="1" spc="-50" dirty="0" smtClean="0"/>
              <a:t>(above) Email from NUCATS on content generated by the </a:t>
            </a:r>
            <a:r>
              <a:rPr lang="en-US" sz="1400" i="1" spc="-50" dirty="0" err="1" smtClean="0"/>
              <a:t>Galter</a:t>
            </a:r>
            <a:r>
              <a:rPr lang="en-US" sz="1400" i="1" spc="-50" dirty="0" smtClean="0"/>
              <a:t> Library</a:t>
            </a:r>
            <a:endParaRPr lang="en-US" sz="1400" i="1" spc="-50" dirty="0"/>
          </a:p>
        </p:txBody>
      </p:sp>
      <p:sp>
        <p:nvSpPr>
          <p:cNvPr id="9" name="Content Placeholder 2"/>
          <p:cNvSpPr txBox="1">
            <a:spLocks/>
          </p:cNvSpPr>
          <p:nvPr/>
        </p:nvSpPr>
        <p:spPr>
          <a:xfrm>
            <a:off x="839417" y="1004112"/>
            <a:ext cx="7049689" cy="381000"/>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smtClean="0"/>
              <a:t>Create opportunities for wider sharing</a:t>
            </a:r>
          </a:p>
          <a:p>
            <a:pPr lvl="1"/>
            <a:r>
              <a:rPr lang="en-US" dirty="0" smtClean="0"/>
              <a:t>Ask popular bloggers if researchers can write a guest blog post</a:t>
            </a:r>
          </a:p>
          <a:p>
            <a:pPr lvl="1"/>
            <a:r>
              <a:rPr lang="en-US" dirty="0" smtClean="0"/>
              <a:t>Ask organizations with larger mailing lists to send your content</a:t>
            </a:r>
          </a:p>
        </p:txBody>
      </p:sp>
      <p:sp>
        <p:nvSpPr>
          <p:cNvPr id="10" name="Slide Number Placeholder 9"/>
          <p:cNvSpPr>
            <a:spLocks noGrp="1"/>
          </p:cNvSpPr>
          <p:nvPr>
            <p:ph type="sldNum" sz="quarter" idx="12"/>
          </p:nvPr>
        </p:nvSpPr>
        <p:spPr/>
        <p:txBody>
          <a:bodyPr/>
          <a:lstStyle/>
          <a:p>
            <a:fld id="{0D558541-60C9-42A2-8392-FF12533A6B7A}" type="slidenum">
              <a:rPr lang="en-US" smtClean="0"/>
              <a:pPr/>
              <a:t>27</a:t>
            </a:fld>
            <a:endParaRPr lang="en-US" dirty="0"/>
          </a:p>
        </p:txBody>
      </p:sp>
    </p:spTree>
    <p:extLst>
      <p:ext uri="{BB962C8B-B14F-4D97-AF65-F5344CB8AC3E}">
        <p14:creationId xmlns:p14="http://schemas.microsoft.com/office/powerpoint/2010/main" val="38851784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 for generating </a:t>
            </a:r>
            <a:r>
              <a:rPr lang="en-US" dirty="0" smtClean="0"/>
              <a:t>content continued…</a:t>
            </a:r>
            <a:endParaRPr lang="en-US" dirty="0"/>
          </a:p>
        </p:txBody>
      </p:sp>
      <p:sp>
        <p:nvSpPr>
          <p:cNvPr id="5" name="Rectangle 4"/>
          <p:cNvSpPr/>
          <p:nvPr/>
        </p:nvSpPr>
        <p:spPr>
          <a:xfrm>
            <a:off x="914400" y="1143000"/>
            <a:ext cx="7543800" cy="1548886"/>
          </a:xfrm>
          <a:prstGeom prst="rect">
            <a:avLst/>
          </a:prstGeom>
        </p:spPr>
        <p:txBody>
          <a:bodyPr wrap="square">
            <a:spAutoFit/>
          </a:bodyPr>
          <a:lstStyle/>
          <a:p>
            <a:pPr marL="174625" lvl="2" indent="-174625">
              <a:lnSpc>
                <a:spcPct val="90000"/>
              </a:lnSpc>
              <a:spcBef>
                <a:spcPct val="20000"/>
              </a:spcBef>
              <a:buClr>
                <a:schemeClr val="accent1"/>
              </a:buClr>
              <a:buFont typeface="Arial" pitchFamily="34" charset="0"/>
              <a:buChar char="•"/>
            </a:pPr>
            <a:r>
              <a:rPr lang="en-US" sz="1850" b="1" spc="-50" dirty="0"/>
              <a:t>A few other things: </a:t>
            </a:r>
          </a:p>
          <a:p>
            <a:pPr lvl="1" indent="-250825">
              <a:lnSpc>
                <a:spcPct val="90000"/>
              </a:lnSpc>
              <a:spcBef>
                <a:spcPct val="20000"/>
              </a:spcBef>
              <a:buClr>
                <a:srgbClr val="605F62"/>
              </a:buClr>
              <a:buFont typeface="Symbol" pitchFamily="18" charset="2"/>
              <a:buChar char="-"/>
            </a:pPr>
            <a:r>
              <a:rPr lang="en-US" sz="1600" spc="-50" dirty="0"/>
              <a:t>Review advice </a:t>
            </a:r>
            <a:r>
              <a:rPr lang="en-US" sz="1600" spc="-50" dirty="0" smtClean="0"/>
              <a:t>for writing </a:t>
            </a:r>
            <a:r>
              <a:rPr lang="en-US" sz="1600" spc="-50" dirty="0"/>
              <a:t>plain </a:t>
            </a:r>
            <a:r>
              <a:rPr lang="en-US" sz="1600" spc="-50" dirty="0" smtClean="0"/>
              <a:t>language summaries: </a:t>
            </a:r>
            <a:r>
              <a:rPr lang="en-US" sz="1200" spc="-50" dirty="0">
                <a:hlinkClick r:id="rId2"/>
              </a:rPr>
              <a:t>https://blog.growkudos.com/2015/12/04/explain-your-work-the-kudos-way/</a:t>
            </a:r>
            <a:endParaRPr lang="en-US" sz="1200" spc="-50" dirty="0"/>
          </a:p>
          <a:p>
            <a:pPr lvl="1" indent="-250825">
              <a:lnSpc>
                <a:spcPct val="90000"/>
              </a:lnSpc>
              <a:spcBef>
                <a:spcPct val="20000"/>
              </a:spcBef>
              <a:buClr>
                <a:srgbClr val="605F62"/>
              </a:buClr>
              <a:buFont typeface="Symbol" pitchFamily="18" charset="2"/>
              <a:buChar char="-"/>
            </a:pPr>
            <a:r>
              <a:rPr lang="en-US" sz="1600" spc="-50" dirty="0"/>
              <a:t>Add links back to research articles, presentations, or other content housed in </a:t>
            </a:r>
            <a:r>
              <a:rPr lang="en-US" sz="1600" spc="-50" dirty="0" err="1"/>
              <a:t>DigitalHub</a:t>
            </a:r>
            <a:endParaRPr lang="en-US" sz="1600" spc="-50" dirty="0"/>
          </a:p>
          <a:p>
            <a:pPr lvl="1" indent="-250825">
              <a:lnSpc>
                <a:spcPct val="90000"/>
              </a:lnSpc>
              <a:spcBef>
                <a:spcPct val="20000"/>
              </a:spcBef>
              <a:buClr>
                <a:srgbClr val="605F62"/>
              </a:buClr>
              <a:buFont typeface="Symbol" pitchFamily="18" charset="2"/>
              <a:buChar char="-"/>
            </a:pPr>
            <a:r>
              <a:rPr lang="en-US" sz="1600" spc="-50" dirty="0"/>
              <a:t>Remember, you want to spark interest so people will consume, comment, like, or share your content.</a:t>
            </a:r>
          </a:p>
        </p:txBody>
      </p:sp>
      <p:sp>
        <p:nvSpPr>
          <p:cNvPr id="6" name="Slide Number Placeholder 5"/>
          <p:cNvSpPr>
            <a:spLocks noGrp="1"/>
          </p:cNvSpPr>
          <p:nvPr>
            <p:ph type="sldNum" sz="quarter" idx="12"/>
          </p:nvPr>
        </p:nvSpPr>
        <p:spPr/>
        <p:txBody>
          <a:bodyPr/>
          <a:lstStyle/>
          <a:p>
            <a:fld id="{0D558541-60C9-42A2-8392-FF12533A6B7A}" type="slidenum">
              <a:rPr lang="en-US" smtClean="0"/>
              <a:pPr/>
              <a:t>28</a:t>
            </a:fld>
            <a:endParaRPr lang="en-US" dirty="0"/>
          </a:p>
        </p:txBody>
      </p:sp>
    </p:spTree>
    <p:extLst>
      <p:ext uri="{BB962C8B-B14F-4D97-AF65-F5344CB8AC3E}">
        <p14:creationId xmlns:p14="http://schemas.microsoft.com/office/powerpoint/2010/main" val="33256233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 for generating </a:t>
            </a:r>
            <a:r>
              <a:rPr lang="en-US" dirty="0" smtClean="0"/>
              <a:t>content continued…</a:t>
            </a:r>
            <a:endParaRPr lang="en-US" dirty="0"/>
          </a:p>
        </p:txBody>
      </p:sp>
      <p:sp>
        <p:nvSpPr>
          <p:cNvPr id="3" name="Content Placeholder 2"/>
          <p:cNvSpPr>
            <a:spLocks noGrp="1"/>
          </p:cNvSpPr>
          <p:nvPr>
            <p:ph idx="1"/>
          </p:nvPr>
        </p:nvSpPr>
        <p:spPr>
          <a:xfrm>
            <a:off x="908222" y="3142085"/>
            <a:ext cx="9107089" cy="1066800"/>
          </a:xfrm>
        </p:spPr>
        <p:txBody>
          <a:bodyPr/>
          <a:lstStyle/>
          <a:p>
            <a:pPr marL="174625" lvl="2" indent="-174625">
              <a:lnSpc>
                <a:spcPct val="90000"/>
              </a:lnSpc>
              <a:buClr>
                <a:schemeClr val="accent1"/>
              </a:buClr>
            </a:pPr>
            <a:r>
              <a:rPr lang="en-US" sz="1850" b="1" dirty="0"/>
              <a:t>Identified relevant keywords and hashtags</a:t>
            </a:r>
          </a:p>
          <a:p>
            <a:pPr lvl="1">
              <a:lnSpc>
                <a:spcPct val="90000"/>
              </a:lnSpc>
            </a:pPr>
            <a:r>
              <a:rPr lang="en-US" sz="1600" dirty="0"/>
              <a:t>Google Trends (</a:t>
            </a:r>
            <a:r>
              <a:rPr lang="en-US" sz="1600" dirty="0">
                <a:hlinkClick r:id="rId2"/>
              </a:rPr>
              <a:t>www.google.com/trends</a:t>
            </a:r>
            <a:r>
              <a:rPr lang="en-US" sz="1600" dirty="0"/>
              <a:t>): find keywords that people use to query a specific topic</a:t>
            </a:r>
          </a:p>
          <a:p>
            <a:pPr lvl="1">
              <a:lnSpc>
                <a:spcPct val="90000"/>
              </a:lnSpc>
            </a:pPr>
            <a:r>
              <a:rPr lang="en-US" sz="1600" dirty="0"/>
              <a:t>Hashtagify.me (</a:t>
            </a:r>
            <a:r>
              <a:rPr lang="en-US" sz="1600" dirty="0">
                <a:hlinkClick r:id="rId3"/>
              </a:rPr>
              <a:t>http://hashtagify.me/</a:t>
            </a:r>
            <a:r>
              <a:rPr lang="en-US" sz="1600" dirty="0"/>
              <a:t>): search popularity of hashtags</a:t>
            </a:r>
          </a:p>
          <a:p>
            <a:pPr lvl="1">
              <a:lnSpc>
                <a:spcPct val="90000"/>
              </a:lnSpc>
            </a:pPr>
            <a:r>
              <a:rPr lang="en-US" sz="1600" dirty="0" err="1"/>
              <a:t>Ritetag</a:t>
            </a:r>
            <a:r>
              <a:rPr lang="en-US" sz="1600" dirty="0"/>
              <a:t> (</a:t>
            </a:r>
            <a:r>
              <a:rPr lang="en-US" sz="1600" dirty="0">
                <a:hlinkClick r:id="rId4"/>
              </a:rPr>
              <a:t>https://ritetag.com/</a:t>
            </a:r>
            <a:r>
              <a:rPr lang="en-US" sz="1600" dirty="0"/>
              <a:t>): </a:t>
            </a:r>
            <a:r>
              <a:rPr lang="en-US" sz="1600" dirty="0" smtClean="0"/>
              <a:t>search for trending hashtags</a:t>
            </a:r>
            <a:endParaRPr lang="en-US" sz="1600" dirty="0"/>
          </a:p>
        </p:txBody>
      </p:sp>
      <p:sp>
        <p:nvSpPr>
          <p:cNvPr id="5" name="Rectangle 4"/>
          <p:cNvSpPr/>
          <p:nvPr/>
        </p:nvSpPr>
        <p:spPr>
          <a:xfrm>
            <a:off x="914400" y="1143000"/>
            <a:ext cx="7620000" cy="1548886"/>
          </a:xfrm>
          <a:prstGeom prst="rect">
            <a:avLst/>
          </a:prstGeom>
        </p:spPr>
        <p:txBody>
          <a:bodyPr wrap="square">
            <a:spAutoFit/>
          </a:bodyPr>
          <a:lstStyle/>
          <a:p>
            <a:pPr marL="174625" lvl="2" indent="-174625">
              <a:lnSpc>
                <a:spcPct val="90000"/>
              </a:lnSpc>
              <a:spcBef>
                <a:spcPct val="20000"/>
              </a:spcBef>
              <a:buClr>
                <a:schemeClr val="accent1"/>
              </a:buClr>
              <a:buFont typeface="Arial" pitchFamily="34" charset="0"/>
              <a:buChar char="•"/>
            </a:pPr>
            <a:r>
              <a:rPr lang="en-US" sz="1850" b="1" spc="-50" dirty="0"/>
              <a:t>A few other things: </a:t>
            </a:r>
          </a:p>
          <a:p>
            <a:pPr lvl="1" indent="-250825">
              <a:lnSpc>
                <a:spcPct val="90000"/>
              </a:lnSpc>
              <a:spcBef>
                <a:spcPct val="20000"/>
              </a:spcBef>
              <a:buClr>
                <a:srgbClr val="605F62"/>
              </a:buClr>
              <a:buFont typeface="Symbol" pitchFamily="18" charset="2"/>
              <a:buChar char="-"/>
            </a:pPr>
            <a:r>
              <a:rPr lang="en-US" sz="1600" spc="-50" dirty="0"/>
              <a:t>Review advice for writing plain language summaries: </a:t>
            </a:r>
            <a:r>
              <a:rPr lang="en-US" sz="1200" spc="-50" dirty="0" smtClean="0">
                <a:hlinkClick r:id="rId5"/>
              </a:rPr>
              <a:t>https</a:t>
            </a:r>
            <a:r>
              <a:rPr lang="en-US" sz="1200" spc="-50" dirty="0">
                <a:hlinkClick r:id="rId5"/>
              </a:rPr>
              <a:t>://blog.growkudos.com/2015/12/04/explain-your-work-the-kudos-way/</a:t>
            </a:r>
            <a:endParaRPr lang="en-US" sz="1200" spc="-50" dirty="0"/>
          </a:p>
          <a:p>
            <a:pPr lvl="1" indent="-250825">
              <a:lnSpc>
                <a:spcPct val="90000"/>
              </a:lnSpc>
              <a:spcBef>
                <a:spcPct val="20000"/>
              </a:spcBef>
              <a:buClr>
                <a:srgbClr val="605F62"/>
              </a:buClr>
              <a:buFont typeface="Symbol" pitchFamily="18" charset="2"/>
              <a:buChar char="-"/>
            </a:pPr>
            <a:r>
              <a:rPr lang="en-US" sz="1600" spc="-50" dirty="0"/>
              <a:t>Add links back to research articles, presentations, or other content housed in </a:t>
            </a:r>
            <a:r>
              <a:rPr lang="en-US" sz="1600" spc="-50" dirty="0" err="1"/>
              <a:t>DigitalHub</a:t>
            </a:r>
            <a:endParaRPr lang="en-US" sz="1600" spc="-50" dirty="0"/>
          </a:p>
          <a:p>
            <a:pPr lvl="1" indent="-250825">
              <a:lnSpc>
                <a:spcPct val="90000"/>
              </a:lnSpc>
              <a:spcBef>
                <a:spcPct val="20000"/>
              </a:spcBef>
              <a:buClr>
                <a:srgbClr val="605F62"/>
              </a:buClr>
              <a:buFont typeface="Symbol" pitchFamily="18" charset="2"/>
              <a:buChar char="-"/>
            </a:pPr>
            <a:r>
              <a:rPr lang="en-US" sz="1600" spc="-50" dirty="0"/>
              <a:t>Remember, you want to spark interest so people will consume, comment, like, or share your content.</a:t>
            </a:r>
          </a:p>
        </p:txBody>
      </p:sp>
      <p:sp>
        <p:nvSpPr>
          <p:cNvPr id="6" name="Slide Number Placeholder 5"/>
          <p:cNvSpPr>
            <a:spLocks noGrp="1"/>
          </p:cNvSpPr>
          <p:nvPr>
            <p:ph type="sldNum" sz="quarter" idx="12"/>
          </p:nvPr>
        </p:nvSpPr>
        <p:spPr/>
        <p:txBody>
          <a:bodyPr/>
          <a:lstStyle/>
          <a:p>
            <a:fld id="{0D558541-60C9-42A2-8392-FF12533A6B7A}" type="slidenum">
              <a:rPr lang="en-US" smtClean="0"/>
              <a:pPr/>
              <a:t>29</a:t>
            </a:fld>
            <a:endParaRPr lang="en-US" dirty="0"/>
          </a:p>
        </p:txBody>
      </p:sp>
    </p:spTree>
    <p:extLst>
      <p:ext uri="{BB962C8B-B14F-4D97-AF65-F5344CB8AC3E}">
        <p14:creationId xmlns:p14="http://schemas.microsoft.com/office/powerpoint/2010/main" val="1923126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Slide Number Placeholder 4"/>
          <p:cNvSpPr>
            <a:spLocks noGrp="1"/>
          </p:cNvSpPr>
          <p:nvPr>
            <p:ph type="sldNum" sz="quarter" idx="12"/>
          </p:nvPr>
        </p:nvSpPr>
        <p:spPr/>
        <p:txBody>
          <a:bodyPr/>
          <a:lstStyle/>
          <a:p>
            <a:fld id="{0D558541-60C9-42A2-8392-FF12533A6B7A}" type="slidenum">
              <a:rPr lang="en-US" smtClean="0"/>
              <a:pPr/>
              <a:t>3</a:t>
            </a:fld>
            <a:endParaRPr lang="en-US" dirty="0"/>
          </a:p>
        </p:txBody>
      </p:sp>
    </p:spTree>
    <p:extLst>
      <p:ext uri="{BB962C8B-B14F-4D97-AF65-F5344CB8AC3E}">
        <p14:creationId xmlns:p14="http://schemas.microsoft.com/office/powerpoint/2010/main" val="4848830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sp>
        <p:nvSpPr>
          <p:cNvPr id="3" name="Slide Number Placeholder 2"/>
          <p:cNvSpPr>
            <a:spLocks noGrp="1"/>
          </p:cNvSpPr>
          <p:nvPr>
            <p:ph type="sldNum" sz="quarter" idx="12"/>
          </p:nvPr>
        </p:nvSpPr>
        <p:spPr/>
        <p:txBody>
          <a:bodyPr/>
          <a:lstStyle/>
          <a:p>
            <a:fld id="{0D558541-60C9-42A2-8392-FF12533A6B7A}" type="slidenum">
              <a:rPr lang="en-US" smtClean="0"/>
              <a:pPr/>
              <a:t>30</a:t>
            </a:fld>
            <a:endParaRPr lang="en-US" dirty="0"/>
          </a:p>
        </p:txBody>
      </p:sp>
    </p:spTree>
    <p:extLst>
      <p:ext uri="{BB962C8B-B14F-4D97-AF65-F5344CB8AC3E}">
        <p14:creationId xmlns:p14="http://schemas.microsoft.com/office/powerpoint/2010/main" val="38987469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sp>
        <p:nvSpPr>
          <p:cNvPr id="12" name="TextBox 11"/>
          <p:cNvSpPr txBox="1"/>
          <p:nvPr/>
        </p:nvSpPr>
        <p:spPr>
          <a:xfrm>
            <a:off x="489447" y="1661389"/>
            <a:ext cx="3493383" cy="1323438"/>
          </a:xfrm>
          <a:prstGeom prst="rect">
            <a:avLst/>
          </a:prstGeom>
          <a:noFill/>
        </p:spPr>
        <p:txBody>
          <a:bodyPr wrap="square" lIns="0" tIns="0" rIns="0" bIns="0" rtlCol="0">
            <a:noAutofit/>
          </a:bodyPr>
          <a:lstStyle/>
          <a:p>
            <a:pPr>
              <a:lnSpc>
                <a:spcPct val="90000"/>
              </a:lnSpc>
              <a:spcBef>
                <a:spcPts val="600"/>
              </a:spcBef>
            </a:pPr>
            <a:r>
              <a:rPr lang="en-US" sz="1850" spc="-50" dirty="0" smtClean="0"/>
              <a:t>Promote mental health initiatives to teens using short video clips on platforms such as Instagram and </a:t>
            </a:r>
            <a:r>
              <a:rPr lang="en-US" sz="1850" spc="-50" dirty="0" err="1" smtClean="0"/>
              <a:t>Snapchap</a:t>
            </a:r>
            <a:r>
              <a:rPr lang="en-US" sz="1850" spc="-50" dirty="0" smtClean="0"/>
              <a:t>.</a:t>
            </a:r>
            <a:endParaRPr lang="en-US" sz="1850" spc="-50" dirty="0"/>
          </a:p>
        </p:txBody>
      </p:sp>
      <p:pic>
        <p:nvPicPr>
          <p:cNvPr id="17" name="Picture 16"/>
          <p:cNvPicPr>
            <a:picLocks noChangeAspect="1"/>
          </p:cNvPicPr>
          <p:nvPr/>
        </p:nvPicPr>
        <p:blipFill rotWithShape="1">
          <a:blip r:embed="rId3"/>
          <a:srcRect l="23133" t="34021" r="25000" b="27449"/>
          <a:stretch/>
        </p:blipFill>
        <p:spPr>
          <a:xfrm>
            <a:off x="4419600" y="1616195"/>
            <a:ext cx="3396572" cy="1528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p:cNvSpPr txBox="1"/>
          <p:nvPr/>
        </p:nvSpPr>
        <p:spPr>
          <a:xfrm>
            <a:off x="489447" y="2834845"/>
            <a:ext cx="3581400" cy="457200"/>
          </a:xfrm>
          <a:prstGeom prst="rect">
            <a:avLst/>
          </a:prstGeom>
          <a:noFill/>
        </p:spPr>
        <p:txBody>
          <a:bodyPr wrap="square" lIns="0" tIns="0" rIns="0" bIns="0" rtlCol="0">
            <a:noAutofit/>
          </a:bodyPr>
          <a:lstStyle/>
          <a:p>
            <a:pPr>
              <a:lnSpc>
                <a:spcPct val="90000"/>
              </a:lnSpc>
              <a:spcBef>
                <a:spcPts val="600"/>
              </a:spcBef>
            </a:pPr>
            <a:r>
              <a:rPr lang="en-US" sz="1400" i="1" spc="-50" dirty="0" smtClean="0"/>
              <a:t>(right) Video on Instagram by National Alliance for Mental Health with 553 views #</a:t>
            </a:r>
            <a:r>
              <a:rPr lang="en-US" sz="1400" i="1" spc="-50" dirty="0" err="1" smtClean="0"/>
              <a:t>collegementalhealth</a:t>
            </a:r>
            <a:endParaRPr lang="en-US" sz="1400" i="1" spc="-50" dirty="0"/>
          </a:p>
        </p:txBody>
      </p:sp>
      <p:sp>
        <p:nvSpPr>
          <p:cNvPr id="3" name="Slide Number Placeholder 2"/>
          <p:cNvSpPr>
            <a:spLocks noGrp="1"/>
          </p:cNvSpPr>
          <p:nvPr>
            <p:ph type="sldNum" sz="quarter" idx="12"/>
          </p:nvPr>
        </p:nvSpPr>
        <p:spPr/>
        <p:txBody>
          <a:bodyPr/>
          <a:lstStyle/>
          <a:p>
            <a:fld id="{0D558541-60C9-42A2-8392-FF12533A6B7A}" type="slidenum">
              <a:rPr lang="en-US" smtClean="0"/>
              <a:pPr/>
              <a:t>31</a:t>
            </a:fld>
            <a:endParaRPr lang="en-US" dirty="0"/>
          </a:p>
        </p:txBody>
      </p:sp>
    </p:spTree>
    <p:extLst>
      <p:ext uri="{BB962C8B-B14F-4D97-AF65-F5344CB8AC3E}">
        <p14:creationId xmlns:p14="http://schemas.microsoft.com/office/powerpoint/2010/main" val="21421947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sp>
        <p:nvSpPr>
          <p:cNvPr id="12" name="TextBox 11"/>
          <p:cNvSpPr txBox="1"/>
          <p:nvPr/>
        </p:nvSpPr>
        <p:spPr>
          <a:xfrm>
            <a:off x="489447" y="1661389"/>
            <a:ext cx="3493383" cy="1323438"/>
          </a:xfrm>
          <a:prstGeom prst="rect">
            <a:avLst/>
          </a:prstGeom>
          <a:noFill/>
        </p:spPr>
        <p:txBody>
          <a:bodyPr wrap="square" lIns="0" tIns="0" rIns="0" bIns="0" rtlCol="0">
            <a:noAutofit/>
          </a:bodyPr>
          <a:lstStyle/>
          <a:p>
            <a:pPr>
              <a:lnSpc>
                <a:spcPct val="90000"/>
              </a:lnSpc>
              <a:spcBef>
                <a:spcPts val="600"/>
              </a:spcBef>
            </a:pPr>
            <a:r>
              <a:rPr lang="en-US" sz="1850" spc="-50" dirty="0" smtClean="0"/>
              <a:t>Promote mental health initiatives to teens using short video clips on platforms such as Instagram and </a:t>
            </a:r>
            <a:r>
              <a:rPr lang="en-US" sz="1850" spc="-50" dirty="0" err="1" smtClean="0"/>
              <a:t>Snapchap</a:t>
            </a:r>
            <a:r>
              <a:rPr lang="en-US" sz="1850" spc="-50" dirty="0" smtClean="0"/>
              <a:t>.</a:t>
            </a:r>
            <a:endParaRPr lang="en-US" sz="1850" spc="-50" dirty="0"/>
          </a:p>
        </p:txBody>
      </p:sp>
      <p:pic>
        <p:nvPicPr>
          <p:cNvPr id="17" name="Picture 16"/>
          <p:cNvPicPr>
            <a:picLocks noChangeAspect="1"/>
          </p:cNvPicPr>
          <p:nvPr/>
        </p:nvPicPr>
        <p:blipFill rotWithShape="1">
          <a:blip r:embed="rId3"/>
          <a:srcRect l="23133" t="34021" r="25000" b="27449"/>
          <a:stretch/>
        </p:blipFill>
        <p:spPr>
          <a:xfrm>
            <a:off x="4419600" y="1616195"/>
            <a:ext cx="3396572" cy="1528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p:cNvPicPr>
            <a:picLocks noChangeAspect="1"/>
          </p:cNvPicPr>
          <p:nvPr/>
        </p:nvPicPr>
        <p:blipFill rotWithShape="1">
          <a:blip r:embed="rId4"/>
          <a:srcRect l="27443" t="24699" r="29404" b="12821"/>
          <a:stretch/>
        </p:blipFill>
        <p:spPr>
          <a:xfrm>
            <a:off x="4419600" y="3403862"/>
            <a:ext cx="3396572" cy="2979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p:cNvSpPr txBox="1"/>
          <p:nvPr/>
        </p:nvSpPr>
        <p:spPr>
          <a:xfrm>
            <a:off x="489447" y="2834845"/>
            <a:ext cx="3581400" cy="457200"/>
          </a:xfrm>
          <a:prstGeom prst="rect">
            <a:avLst/>
          </a:prstGeom>
          <a:noFill/>
        </p:spPr>
        <p:txBody>
          <a:bodyPr wrap="square" lIns="0" tIns="0" rIns="0" bIns="0" rtlCol="0">
            <a:noAutofit/>
          </a:bodyPr>
          <a:lstStyle/>
          <a:p>
            <a:pPr>
              <a:lnSpc>
                <a:spcPct val="90000"/>
              </a:lnSpc>
              <a:spcBef>
                <a:spcPts val="600"/>
              </a:spcBef>
            </a:pPr>
            <a:r>
              <a:rPr lang="en-US" sz="1400" i="1" spc="-50" dirty="0" smtClean="0"/>
              <a:t>(right) Video on Instagram by National Alliance for Mental Health with 553 views #</a:t>
            </a:r>
            <a:r>
              <a:rPr lang="en-US" sz="1400" i="1" spc="-50" dirty="0" err="1" smtClean="0"/>
              <a:t>collegementalhealth</a:t>
            </a:r>
            <a:endParaRPr lang="en-US" sz="1400" i="1" spc="-50" dirty="0"/>
          </a:p>
        </p:txBody>
      </p:sp>
      <p:sp>
        <p:nvSpPr>
          <p:cNvPr id="20" name="TextBox 19"/>
          <p:cNvSpPr txBox="1"/>
          <p:nvPr/>
        </p:nvSpPr>
        <p:spPr>
          <a:xfrm>
            <a:off x="466684" y="3826655"/>
            <a:ext cx="3502699" cy="1066800"/>
          </a:xfrm>
          <a:prstGeom prst="rect">
            <a:avLst/>
          </a:prstGeom>
          <a:noFill/>
        </p:spPr>
        <p:txBody>
          <a:bodyPr wrap="square" lIns="0" tIns="0" rIns="0" bIns="0" rtlCol="0">
            <a:noAutofit/>
          </a:bodyPr>
          <a:lstStyle/>
          <a:p>
            <a:pPr>
              <a:lnSpc>
                <a:spcPct val="90000"/>
              </a:lnSpc>
              <a:spcBef>
                <a:spcPts val="600"/>
              </a:spcBef>
            </a:pPr>
            <a:r>
              <a:rPr lang="en-US" sz="1850" spc="-50" dirty="0" smtClean="0"/>
              <a:t>Promote plain language summaries of mental health research to the general public that can be shared in Facebook groups and on resource websites. </a:t>
            </a:r>
            <a:endParaRPr lang="en-US" sz="1850" spc="-50" dirty="0"/>
          </a:p>
        </p:txBody>
      </p:sp>
      <p:sp>
        <p:nvSpPr>
          <p:cNvPr id="21" name="TextBox 20"/>
          <p:cNvSpPr txBox="1"/>
          <p:nvPr/>
        </p:nvSpPr>
        <p:spPr>
          <a:xfrm>
            <a:off x="445438" y="5029200"/>
            <a:ext cx="3581400" cy="457200"/>
          </a:xfrm>
          <a:prstGeom prst="rect">
            <a:avLst/>
          </a:prstGeom>
          <a:noFill/>
        </p:spPr>
        <p:txBody>
          <a:bodyPr wrap="square" lIns="0" tIns="0" rIns="0" bIns="0" rtlCol="0">
            <a:noAutofit/>
          </a:bodyPr>
          <a:lstStyle/>
          <a:p>
            <a:pPr>
              <a:lnSpc>
                <a:spcPct val="90000"/>
              </a:lnSpc>
              <a:spcBef>
                <a:spcPts val="600"/>
              </a:spcBef>
            </a:pPr>
            <a:r>
              <a:rPr lang="en-US" sz="1400" i="1" spc="-50" dirty="0" smtClean="0"/>
              <a:t>(right) Short article on Facebook by National Alliance for Mental Health with 368 shares #</a:t>
            </a:r>
            <a:r>
              <a:rPr lang="en-US" sz="1400" i="1" spc="-50" dirty="0" err="1" smtClean="0"/>
              <a:t>StigmaFree</a:t>
            </a:r>
            <a:endParaRPr lang="en-US" sz="1400" i="1" spc="-50" dirty="0"/>
          </a:p>
        </p:txBody>
      </p:sp>
      <p:sp>
        <p:nvSpPr>
          <p:cNvPr id="3" name="Slide Number Placeholder 2"/>
          <p:cNvSpPr>
            <a:spLocks noGrp="1"/>
          </p:cNvSpPr>
          <p:nvPr>
            <p:ph type="sldNum" sz="quarter" idx="12"/>
          </p:nvPr>
        </p:nvSpPr>
        <p:spPr/>
        <p:txBody>
          <a:bodyPr/>
          <a:lstStyle/>
          <a:p>
            <a:fld id="{0D558541-60C9-42A2-8392-FF12533A6B7A}" type="slidenum">
              <a:rPr lang="en-US" smtClean="0"/>
              <a:pPr/>
              <a:t>32</a:t>
            </a:fld>
            <a:endParaRPr lang="en-US" dirty="0"/>
          </a:p>
        </p:txBody>
      </p:sp>
    </p:spTree>
    <p:extLst>
      <p:ext uri="{BB962C8B-B14F-4D97-AF65-F5344CB8AC3E}">
        <p14:creationId xmlns:p14="http://schemas.microsoft.com/office/powerpoint/2010/main" val="4126910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 continued…</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pic>
        <p:nvPicPr>
          <p:cNvPr id="10" name="Picture 9"/>
          <p:cNvPicPr>
            <a:picLocks noChangeAspect="1"/>
          </p:cNvPicPr>
          <p:nvPr/>
        </p:nvPicPr>
        <p:blipFill rotWithShape="1">
          <a:blip r:embed="rId3"/>
          <a:srcRect l="26971" t="26711" r="46485" b="10960"/>
          <a:stretch/>
        </p:blipFill>
        <p:spPr>
          <a:xfrm>
            <a:off x="249920" y="1568786"/>
            <a:ext cx="2474580" cy="352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782391" y="1568786"/>
            <a:ext cx="3168868" cy="1295400"/>
          </a:xfrm>
          <a:prstGeom prst="rect">
            <a:avLst/>
          </a:prstGeom>
          <a:noFill/>
        </p:spPr>
        <p:txBody>
          <a:bodyPr wrap="square" lIns="0" tIns="0" rIns="0" bIns="0" rtlCol="0">
            <a:noAutofit/>
          </a:bodyPr>
          <a:lstStyle/>
          <a:p>
            <a:pPr>
              <a:lnSpc>
                <a:spcPct val="90000"/>
              </a:lnSpc>
              <a:spcBef>
                <a:spcPts val="600"/>
              </a:spcBef>
            </a:pPr>
            <a:r>
              <a:rPr lang="en-US" sz="1850" spc="-50" dirty="0" smtClean="0"/>
              <a:t>Show the impact of work to funders and how it is supported by local policy makers with a short slideshow on Facebook. </a:t>
            </a:r>
          </a:p>
          <a:p>
            <a:pPr>
              <a:lnSpc>
                <a:spcPct val="90000"/>
              </a:lnSpc>
              <a:spcBef>
                <a:spcPts val="600"/>
              </a:spcBef>
            </a:pPr>
            <a:endParaRPr lang="en-US" sz="1850" spc="-50" dirty="0"/>
          </a:p>
        </p:txBody>
      </p:sp>
      <p:sp>
        <p:nvSpPr>
          <p:cNvPr id="7" name="TextBox 6"/>
          <p:cNvSpPr txBox="1"/>
          <p:nvPr/>
        </p:nvSpPr>
        <p:spPr>
          <a:xfrm>
            <a:off x="5257800" y="5031594"/>
            <a:ext cx="3446768" cy="1674005"/>
          </a:xfrm>
          <a:prstGeom prst="rect">
            <a:avLst/>
          </a:prstGeom>
          <a:noFill/>
        </p:spPr>
        <p:txBody>
          <a:bodyPr wrap="square" lIns="0" tIns="0" rIns="0" bIns="0" rtlCol="0">
            <a:noAutofit/>
          </a:bodyPr>
          <a:lstStyle/>
          <a:p>
            <a:pPr>
              <a:lnSpc>
                <a:spcPct val="90000"/>
              </a:lnSpc>
              <a:spcBef>
                <a:spcPts val="600"/>
              </a:spcBef>
            </a:pPr>
            <a:r>
              <a:rPr lang="en-US" sz="1200" i="1" spc="-50" dirty="0" smtClean="0"/>
              <a:t>(far right, top) White paper on Public Policy Platform of the National Alliance on Mental </a:t>
            </a:r>
            <a:r>
              <a:rPr lang="en-US" sz="1200" i="1" spc="-50" dirty="0"/>
              <a:t>Illness </a:t>
            </a:r>
            <a:r>
              <a:rPr lang="en-US" sz="1200" i="1" spc="-50" dirty="0">
                <a:hlinkClick r:id="rId4"/>
              </a:rPr>
              <a:t>https://</a:t>
            </a:r>
            <a:r>
              <a:rPr lang="en-US" sz="1200" i="1" spc="-50" dirty="0" smtClean="0">
                <a:hlinkClick r:id="rId4"/>
              </a:rPr>
              <a:t>www.nami.org/Learn-More/Public-Policy</a:t>
            </a:r>
            <a:endParaRPr lang="en-US" sz="1200" i="1" spc="-50" dirty="0" smtClean="0"/>
          </a:p>
          <a:p>
            <a:pPr>
              <a:lnSpc>
                <a:spcPct val="90000"/>
              </a:lnSpc>
              <a:spcBef>
                <a:spcPts val="600"/>
              </a:spcBef>
            </a:pPr>
            <a:r>
              <a:rPr lang="en-US" sz="1200" i="1" spc="-50" dirty="0" smtClean="0"/>
              <a:t>(far left, top) Facebook slideshow of National Alliance on Mental Illness meetings with US Senators #Act4MentalHealth</a:t>
            </a:r>
          </a:p>
          <a:p>
            <a:pPr>
              <a:lnSpc>
                <a:spcPct val="90000"/>
              </a:lnSpc>
              <a:spcBef>
                <a:spcPts val="600"/>
              </a:spcBef>
            </a:pPr>
            <a:r>
              <a:rPr lang="en-US" sz="1200" i="1" spc="-50" dirty="0" smtClean="0"/>
              <a:t>(middle, bottom) Blog post for National Alliance on Mental Illness by guest blogger AJ Mendez </a:t>
            </a:r>
            <a:r>
              <a:rPr lang="en-US" sz="1200" i="1" spc="-50" dirty="0" smtClean="0">
                <a:hlinkClick r:id="rId5"/>
              </a:rPr>
              <a:t>https://www.nami.org/Blogs/NAMI-Blog/July-2017/Breaking-Tradition</a:t>
            </a:r>
            <a:endParaRPr lang="en-US" sz="1200" i="1" spc="-50" dirty="0" smtClean="0"/>
          </a:p>
          <a:p>
            <a:pPr>
              <a:lnSpc>
                <a:spcPct val="90000"/>
              </a:lnSpc>
              <a:spcBef>
                <a:spcPts val="600"/>
              </a:spcBef>
            </a:pPr>
            <a:endParaRPr lang="en-US" sz="1850" spc="-50" dirty="0"/>
          </a:p>
        </p:txBody>
      </p:sp>
      <p:sp>
        <p:nvSpPr>
          <p:cNvPr id="9" name="Slide Number Placeholder 8"/>
          <p:cNvSpPr>
            <a:spLocks noGrp="1"/>
          </p:cNvSpPr>
          <p:nvPr>
            <p:ph type="sldNum" sz="quarter" idx="12"/>
          </p:nvPr>
        </p:nvSpPr>
        <p:spPr/>
        <p:txBody>
          <a:bodyPr/>
          <a:lstStyle/>
          <a:p>
            <a:fld id="{0D558541-60C9-42A2-8392-FF12533A6B7A}" type="slidenum">
              <a:rPr lang="en-US" smtClean="0"/>
              <a:pPr/>
              <a:t>33</a:t>
            </a:fld>
            <a:endParaRPr lang="en-US" dirty="0"/>
          </a:p>
        </p:txBody>
      </p:sp>
    </p:spTree>
    <p:extLst>
      <p:ext uri="{BB962C8B-B14F-4D97-AF65-F5344CB8AC3E}">
        <p14:creationId xmlns:p14="http://schemas.microsoft.com/office/powerpoint/2010/main" val="3236201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 continued…</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pic>
        <p:nvPicPr>
          <p:cNvPr id="10" name="Picture 9"/>
          <p:cNvPicPr>
            <a:picLocks noChangeAspect="1"/>
          </p:cNvPicPr>
          <p:nvPr/>
        </p:nvPicPr>
        <p:blipFill rotWithShape="1">
          <a:blip r:embed="rId3"/>
          <a:srcRect l="26971" t="26711" r="46485" b="10960"/>
          <a:stretch/>
        </p:blipFill>
        <p:spPr>
          <a:xfrm>
            <a:off x="249920" y="1568786"/>
            <a:ext cx="2474580" cy="352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4"/>
          <a:srcRect l="28509" t="13842" r="29710" b="825"/>
          <a:stretch/>
        </p:blipFill>
        <p:spPr>
          <a:xfrm>
            <a:off x="2916312" y="1574139"/>
            <a:ext cx="2590800" cy="32055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782391" y="1568786"/>
            <a:ext cx="3168868" cy="1295400"/>
          </a:xfrm>
          <a:prstGeom prst="rect">
            <a:avLst/>
          </a:prstGeom>
          <a:noFill/>
        </p:spPr>
        <p:txBody>
          <a:bodyPr wrap="square" lIns="0" tIns="0" rIns="0" bIns="0" rtlCol="0">
            <a:noAutofit/>
          </a:bodyPr>
          <a:lstStyle/>
          <a:p>
            <a:pPr>
              <a:lnSpc>
                <a:spcPct val="90000"/>
              </a:lnSpc>
              <a:spcBef>
                <a:spcPts val="600"/>
              </a:spcBef>
            </a:pPr>
            <a:r>
              <a:rPr lang="en-US" sz="1850" spc="-50" dirty="0" smtClean="0"/>
              <a:t>Show the impact of work to funders and how it is supported by local policy makers with a short slideshow on Facebook. </a:t>
            </a:r>
          </a:p>
          <a:p>
            <a:pPr>
              <a:lnSpc>
                <a:spcPct val="90000"/>
              </a:lnSpc>
              <a:spcBef>
                <a:spcPts val="600"/>
              </a:spcBef>
            </a:pPr>
            <a:endParaRPr lang="en-US" sz="1850" spc="-50" dirty="0"/>
          </a:p>
        </p:txBody>
      </p:sp>
      <p:sp>
        <p:nvSpPr>
          <p:cNvPr id="6" name="Rectangle 5"/>
          <p:cNvSpPr/>
          <p:nvPr/>
        </p:nvSpPr>
        <p:spPr>
          <a:xfrm>
            <a:off x="5698924" y="2756807"/>
            <a:ext cx="3216476" cy="840230"/>
          </a:xfrm>
          <a:prstGeom prst="rect">
            <a:avLst/>
          </a:prstGeom>
        </p:spPr>
        <p:txBody>
          <a:bodyPr wrap="square">
            <a:spAutoFit/>
          </a:bodyPr>
          <a:lstStyle/>
          <a:p>
            <a:pPr>
              <a:lnSpc>
                <a:spcPct val="90000"/>
              </a:lnSpc>
              <a:spcBef>
                <a:spcPts val="600"/>
              </a:spcBef>
            </a:pPr>
            <a:r>
              <a:rPr lang="en-US" spc="-50" dirty="0" smtClean="0"/>
              <a:t>Share </a:t>
            </a:r>
            <a:r>
              <a:rPr lang="en-US" spc="-50" dirty="0"/>
              <a:t>a white paper </a:t>
            </a:r>
            <a:r>
              <a:rPr lang="en-US" spc="-50" dirty="0" smtClean="0"/>
              <a:t>on a website with recommendations </a:t>
            </a:r>
            <a:r>
              <a:rPr lang="en-US" spc="-50" dirty="0"/>
              <a:t>for </a:t>
            </a:r>
            <a:r>
              <a:rPr lang="en-US" spc="-50" dirty="0" smtClean="0"/>
              <a:t>policy change.</a:t>
            </a:r>
            <a:endParaRPr lang="en-US" spc="-50" dirty="0"/>
          </a:p>
        </p:txBody>
      </p:sp>
      <p:sp>
        <p:nvSpPr>
          <p:cNvPr id="7" name="TextBox 6"/>
          <p:cNvSpPr txBox="1"/>
          <p:nvPr/>
        </p:nvSpPr>
        <p:spPr>
          <a:xfrm>
            <a:off x="5257800" y="5031594"/>
            <a:ext cx="3446768" cy="1674005"/>
          </a:xfrm>
          <a:prstGeom prst="rect">
            <a:avLst/>
          </a:prstGeom>
          <a:noFill/>
        </p:spPr>
        <p:txBody>
          <a:bodyPr wrap="square" lIns="0" tIns="0" rIns="0" bIns="0" rtlCol="0">
            <a:noAutofit/>
          </a:bodyPr>
          <a:lstStyle/>
          <a:p>
            <a:pPr>
              <a:lnSpc>
                <a:spcPct val="90000"/>
              </a:lnSpc>
              <a:spcBef>
                <a:spcPts val="600"/>
              </a:spcBef>
            </a:pPr>
            <a:r>
              <a:rPr lang="en-US" sz="1200" i="1" spc="-50" dirty="0" smtClean="0"/>
              <a:t>(far right, top) White paper on Public Policy Platform of the National Alliance on Mental </a:t>
            </a:r>
            <a:r>
              <a:rPr lang="en-US" sz="1200" i="1" spc="-50" dirty="0"/>
              <a:t>Illness </a:t>
            </a:r>
            <a:r>
              <a:rPr lang="en-US" sz="1200" i="1" spc="-50" dirty="0">
                <a:hlinkClick r:id="rId5"/>
              </a:rPr>
              <a:t>https://</a:t>
            </a:r>
            <a:r>
              <a:rPr lang="en-US" sz="1200" i="1" spc="-50" dirty="0" smtClean="0">
                <a:hlinkClick r:id="rId5"/>
              </a:rPr>
              <a:t>www.nami.org/Learn-More/Public-Policy</a:t>
            </a:r>
            <a:endParaRPr lang="en-US" sz="1200" i="1" spc="-50" dirty="0" smtClean="0"/>
          </a:p>
          <a:p>
            <a:pPr>
              <a:lnSpc>
                <a:spcPct val="90000"/>
              </a:lnSpc>
              <a:spcBef>
                <a:spcPts val="600"/>
              </a:spcBef>
            </a:pPr>
            <a:r>
              <a:rPr lang="en-US" sz="1200" i="1" spc="-50" dirty="0" smtClean="0"/>
              <a:t>(far left, top) Facebook slideshow of National Alliance on Mental Illness meetings with US Senators #Act4MentalHealth</a:t>
            </a:r>
          </a:p>
          <a:p>
            <a:pPr>
              <a:lnSpc>
                <a:spcPct val="90000"/>
              </a:lnSpc>
              <a:spcBef>
                <a:spcPts val="600"/>
              </a:spcBef>
            </a:pPr>
            <a:r>
              <a:rPr lang="en-US" sz="1200" i="1" spc="-50" dirty="0" smtClean="0"/>
              <a:t>(middle, bottom) Blog post for National Alliance on Mental Illness by </a:t>
            </a:r>
            <a:r>
              <a:rPr lang="en-US" sz="1200" i="1" spc="-50" dirty="0"/>
              <a:t>guest blogger AJ Mendez </a:t>
            </a:r>
            <a:r>
              <a:rPr lang="en-US" sz="1200" i="1" spc="-50" dirty="0">
                <a:hlinkClick r:id="rId6"/>
              </a:rPr>
              <a:t>https://</a:t>
            </a:r>
            <a:r>
              <a:rPr lang="en-US" sz="1200" i="1" spc="-50" dirty="0" smtClean="0">
                <a:hlinkClick r:id="rId6"/>
              </a:rPr>
              <a:t>www.nami.org/Blogs/NAMI-Blog/July-2017/Breaking-Tradition</a:t>
            </a:r>
            <a:endParaRPr lang="en-US" sz="1200" i="1" spc="-50" dirty="0" smtClean="0"/>
          </a:p>
          <a:p>
            <a:pPr>
              <a:lnSpc>
                <a:spcPct val="90000"/>
              </a:lnSpc>
              <a:spcBef>
                <a:spcPts val="600"/>
              </a:spcBef>
            </a:pPr>
            <a:endParaRPr lang="en-US" sz="1850" spc="-50" dirty="0"/>
          </a:p>
        </p:txBody>
      </p:sp>
      <p:sp>
        <p:nvSpPr>
          <p:cNvPr id="9" name="Slide Number Placeholder 8"/>
          <p:cNvSpPr>
            <a:spLocks noGrp="1"/>
          </p:cNvSpPr>
          <p:nvPr>
            <p:ph type="sldNum" sz="quarter" idx="12"/>
          </p:nvPr>
        </p:nvSpPr>
        <p:spPr/>
        <p:txBody>
          <a:bodyPr/>
          <a:lstStyle/>
          <a:p>
            <a:fld id="{0D558541-60C9-42A2-8392-FF12533A6B7A}" type="slidenum">
              <a:rPr lang="en-US" smtClean="0"/>
              <a:pPr/>
              <a:t>34</a:t>
            </a:fld>
            <a:endParaRPr lang="en-US" dirty="0"/>
          </a:p>
        </p:txBody>
      </p:sp>
    </p:spTree>
    <p:extLst>
      <p:ext uri="{BB962C8B-B14F-4D97-AF65-F5344CB8AC3E}">
        <p14:creationId xmlns:p14="http://schemas.microsoft.com/office/powerpoint/2010/main" val="864995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dissemination in action continued…</a:t>
            </a:r>
            <a:endParaRPr lang="en-US" dirty="0"/>
          </a:p>
        </p:txBody>
      </p:sp>
      <p:sp>
        <p:nvSpPr>
          <p:cNvPr id="8" name="TextBox 7"/>
          <p:cNvSpPr txBox="1"/>
          <p:nvPr/>
        </p:nvSpPr>
        <p:spPr>
          <a:xfrm>
            <a:off x="1008528" y="955739"/>
            <a:ext cx="7088084" cy="1459283"/>
          </a:xfrm>
          <a:prstGeom prst="rect">
            <a:avLst/>
          </a:prstGeom>
          <a:noFill/>
        </p:spPr>
        <p:txBody>
          <a:bodyPr wrap="square" lIns="0" tIns="0" rIns="0" bIns="0" rtlCol="0">
            <a:noAutofit/>
          </a:bodyPr>
          <a:lstStyle/>
          <a:p>
            <a:pPr>
              <a:lnSpc>
                <a:spcPct val="90000"/>
              </a:lnSpc>
              <a:spcBef>
                <a:spcPts val="600"/>
              </a:spcBef>
            </a:pPr>
            <a:r>
              <a:rPr lang="en-US" sz="1850" b="1" spc="-50" dirty="0" smtClean="0"/>
              <a:t>Let’s say your center works on mental health and wants promote their work to teens, general public, and to policy makers.</a:t>
            </a:r>
            <a:endParaRPr lang="en-US" sz="1850" b="1" spc="-50" dirty="0"/>
          </a:p>
        </p:txBody>
      </p:sp>
      <p:pic>
        <p:nvPicPr>
          <p:cNvPr id="10" name="Picture 9"/>
          <p:cNvPicPr>
            <a:picLocks noChangeAspect="1"/>
          </p:cNvPicPr>
          <p:nvPr/>
        </p:nvPicPr>
        <p:blipFill rotWithShape="1">
          <a:blip r:embed="rId3"/>
          <a:srcRect l="26971" t="26711" r="46485" b="10960"/>
          <a:stretch/>
        </p:blipFill>
        <p:spPr>
          <a:xfrm>
            <a:off x="249920" y="1568786"/>
            <a:ext cx="2474580" cy="352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4"/>
          <a:srcRect l="28509" t="13842" r="29710" b="825"/>
          <a:stretch/>
        </p:blipFill>
        <p:spPr>
          <a:xfrm>
            <a:off x="2916312" y="1574139"/>
            <a:ext cx="2590800" cy="32055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rotWithShape="1">
          <a:blip r:embed="rId5"/>
          <a:srcRect l="16892" t="8367" r="19439" b="5482"/>
          <a:stretch/>
        </p:blipFill>
        <p:spPr>
          <a:xfrm>
            <a:off x="1506856" y="3350376"/>
            <a:ext cx="3414721" cy="27991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782391" y="1568786"/>
            <a:ext cx="3168868" cy="1295400"/>
          </a:xfrm>
          <a:prstGeom prst="rect">
            <a:avLst/>
          </a:prstGeom>
          <a:noFill/>
        </p:spPr>
        <p:txBody>
          <a:bodyPr wrap="square" lIns="0" tIns="0" rIns="0" bIns="0" rtlCol="0">
            <a:noAutofit/>
          </a:bodyPr>
          <a:lstStyle/>
          <a:p>
            <a:pPr>
              <a:lnSpc>
                <a:spcPct val="90000"/>
              </a:lnSpc>
              <a:spcBef>
                <a:spcPts val="600"/>
              </a:spcBef>
            </a:pPr>
            <a:r>
              <a:rPr lang="en-US" sz="1850" spc="-50" dirty="0" smtClean="0"/>
              <a:t>Show the impact of work to funders and how it is supported by local policy makers with a short slideshow on Facebook. </a:t>
            </a:r>
          </a:p>
          <a:p>
            <a:pPr>
              <a:lnSpc>
                <a:spcPct val="90000"/>
              </a:lnSpc>
              <a:spcBef>
                <a:spcPts val="600"/>
              </a:spcBef>
            </a:pPr>
            <a:endParaRPr lang="en-US" sz="1850" spc="-50" dirty="0"/>
          </a:p>
        </p:txBody>
      </p:sp>
      <p:sp>
        <p:nvSpPr>
          <p:cNvPr id="6" name="Rectangle 5"/>
          <p:cNvSpPr/>
          <p:nvPr/>
        </p:nvSpPr>
        <p:spPr>
          <a:xfrm>
            <a:off x="5698924" y="2756807"/>
            <a:ext cx="3216476" cy="840230"/>
          </a:xfrm>
          <a:prstGeom prst="rect">
            <a:avLst/>
          </a:prstGeom>
        </p:spPr>
        <p:txBody>
          <a:bodyPr wrap="square">
            <a:spAutoFit/>
          </a:bodyPr>
          <a:lstStyle/>
          <a:p>
            <a:pPr>
              <a:lnSpc>
                <a:spcPct val="90000"/>
              </a:lnSpc>
              <a:spcBef>
                <a:spcPts val="600"/>
              </a:spcBef>
            </a:pPr>
            <a:r>
              <a:rPr lang="en-US" spc="-50" dirty="0" smtClean="0"/>
              <a:t>Share </a:t>
            </a:r>
            <a:r>
              <a:rPr lang="en-US" spc="-50" dirty="0"/>
              <a:t>a white paper </a:t>
            </a:r>
            <a:r>
              <a:rPr lang="en-US" spc="-50" dirty="0" smtClean="0"/>
              <a:t>on a website with recommendations </a:t>
            </a:r>
            <a:r>
              <a:rPr lang="en-US" spc="-50" dirty="0"/>
              <a:t>for </a:t>
            </a:r>
            <a:r>
              <a:rPr lang="en-US" spc="-50" dirty="0" smtClean="0"/>
              <a:t>policy change.</a:t>
            </a:r>
            <a:endParaRPr lang="en-US" spc="-50" dirty="0"/>
          </a:p>
        </p:txBody>
      </p:sp>
      <p:sp>
        <p:nvSpPr>
          <p:cNvPr id="15" name="Rectangle 14"/>
          <p:cNvSpPr/>
          <p:nvPr/>
        </p:nvSpPr>
        <p:spPr>
          <a:xfrm>
            <a:off x="5721336" y="3753978"/>
            <a:ext cx="3292676" cy="1089529"/>
          </a:xfrm>
          <a:prstGeom prst="rect">
            <a:avLst/>
          </a:prstGeom>
        </p:spPr>
        <p:txBody>
          <a:bodyPr wrap="square">
            <a:spAutoFit/>
          </a:bodyPr>
          <a:lstStyle/>
          <a:p>
            <a:pPr>
              <a:lnSpc>
                <a:spcPct val="90000"/>
              </a:lnSpc>
              <a:spcBef>
                <a:spcPts val="600"/>
              </a:spcBef>
            </a:pPr>
            <a:r>
              <a:rPr lang="en-US" spc="-50" dirty="0" smtClean="0"/>
              <a:t>Generate opportunities for researchers to be featured as guest bloggers on blogs of national organizations. </a:t>
            </a:r>
            <a:endParaRPr lang="en-US" spc="-50" dirty="0"/>
          </a:p>
        </p:txBody>
      </p:sp>
      <p:sp>
        <p:nvSpPr>
          <p:cNvPr id="7" name="TextBox 6"/>
          <p:cNvSpPr txBox="1"/>
          <p:nvPr/>
        </p:nvSpPr>
        <p:spPr>
          <a:xfrm>
            <a:off x="5257800" y="5031594"/>
            <a:ext cx="3446768" cy="1674005"/>
          </a:xfrm>
          <a:prstGeom prst="rect">
            <a:avLst/>
          </a:prstGeom>
          <a:noFill/>
        </p:spPr>
        <p:txBody>
          <a:bodyPr wrap="square" lIns="0" tIns="0" rIns="0" bIns="0" rtlCol="0">
            <a:noAutofit/>
          </a:bodyPr>
          <a:lstStyle/>
          <a:p>
            <a:pPr>
              <a:lnSpc>
                <a:spcPct val="90000"/>
              </a:lnSpc>
              <a:spcBef>
                <a:spcPts val="600"/>
              </a:spcBef>
            </a:pPr>
            <a:r>
              <a:rPr lang="en-US" sz="1200" i="1" spc="-50" dirty="0" smtClean="0"/>
              <a:t>(far right, top) White paper on Public Policy Platform of the National Alliance on Mental </a:t>
            </a:r>
            <a:r>
              <a:rPr lang="en-US" sz="1200" i="1" spc="-50" dirty="0"/>
              <a:t>Illness </a:t>
            </a:r>
            <a:r>
              <a:rPr lang="en-US" sz="1200" i="1" spc="-50" dirty="0">
                <a:hlinkClick r:id="rId6"/>
              </a:rPr>
              <a:t>https://</a:t>
            </a:r>
            <a:r>
              <a:rPr lang="en-US" sz="1200" i="1" spc="-50" dirty="0" smtClean="0">
                <a:hlinkClick r:id="rId6"/>
              </a:rPr>
              <a:t>www.nami.org/Learn-More/Public-Policy</a:t>
            </a:r>
            <a:endParaRPr lang="en-US" sz="1200" i="1" spc="-50" dirty="0" smtClean="0"/>
          </a:p>
          <a:p>
            <a:pPr>
              <a:lnSpc>
                <a:spcPct val="90000"/>
              </a:lnSpc>
              <a:spcBef>
                <a:spcPts val="600"/>
              </a:spcBef>
            </a:pPr>
            <a:r>
              <a:rPr lang="en-US" sz="1200" i="1" spc="-50" dirty="0" smtClean="0"/>
              <a:t>(far left, top) Facebook slideshow of National Alliance on Mental Illness meetings with US Senators #Act4MentalHealth</a:t>
            </a:r>
          </a:p>
          <a:p>
            <a:pPr>
              <a:lnSpc>
                <a:spcPct val="90000"/>
              </a:lnSpc>
              <a:spcBef>
                <a:spcPts val="600"/>
              </a:spcBef>
            </a:pPr>
            <a:r>
              <a:rPr lang="en-US" sz="1200" i="1" spc="-50" dirty="0" smtClean="0"/>
              <a:t>(middle, bottom) Blog post for National Alliance on Mental Illness by </a:t>
            </a:r>
            <a:r>
              <a:rPr lang="en-US" sz="1200" i="1" spc="-50" dirty="0"/>
              <a:t>guest blogger AJ Mendez </a:t>
            </a:r>
            <a:r>
              <a:rPr lang="en-US" sz="1200" i="1" spc="-50" dirty="0">
                <a:hlinkClick r:id="rId7"/>
              </a:rPr>
              <a:t>https://</a:t>
            </a:r>
            <a:r>
              <a:rPr lang="en-US" sz="1200" i="1" spc="-50" dirty="0" smtClean="0">
                <a:hlinkClick r:id="rId7"/>
              </a:rPr>
              <a:t>www.nami.org/Blogs/NAMI-Blog/July-2017/Breaking-Tradition</a:t>
            </a:r>
            <a:endParaRPr lang="en-US" sz="1200" i="1" spc="-50" dirty="0" smtClean="0"/>
          </a:p>
          <a:p>
            <a:pPr>
              <a:lnSpc>
                <a:spcPct val="90000"/>
              </a:lnSpc>
              <a:spcBef>
                <a:spcPts val="600"/>
              </a:spcBef>
            </a:pPr>
            <a:endParaRPr lang="en-US" sz="1850" spc="-50" dirty="0"/>
          </a:p>
        </p:txBody>
      </p:sp>
      <p:sp>
        <p:nvSpPr>
          <p:cNvPr id="9" name="Slide Number Placeholder 8"/>
          <p:cNvSpPr>
            <a:spLocks noGrp="1"/>
          </p:cNvSpPr>
          <p:nvPr>
            <p:ph type="sldNum" sz="quarter" idx="12"/>
          </p:nvPr>
        </p:nvSpPr>
        <p:spPr/>
        <p:txBody>
          <a:bodyPr/>
          <a:lstStyle/>
          <a:p>
            <a:fld id="{0D558541-60C9-42A2-8392-FF12533A6B7A}" type="slidenum">
              <a:rPr lang="en-US" smtClean="0"/>
              <a:pPr/>
              <a:t>35</a:t>
            </a:fld>
            <a:endParaRPr lang="en-US" dirty="0"/>
          </a:p>
        </p:txBody>
      </p:sp>
    </p:spTree>
    <p:extLst>
      <p:ext uri="{BB962C8B-B14F-4D97-AF65-F5344CB8AC3E}">
        <p14:creationId xmlns:p14="http://schemas.microsoft.com/office/powerpoint/2010/main" val="37530977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Social Media Content</a:t>
            </a:r>
            <a:endParaRPr lang="en-US" dirty="0"/>
          </a:p>
        </p:txBody>
      </p:sp>
      <p:sp>
        <p:nvSpPr>
          <p:cNvPr id="5" name="Content Placeholder 2"/>
          <p:cNvSpPr>
            <a:spLocks noGrp="1"/>
          </p:cNvSpPr>
          <p:nvPr>
            <p:ph idx="1"/>
          </p:nvPr>
        </p:nvSpPr>
        <p:spPr>
          <a:xfrm>
            <a:off x="788841" y="1143001"/>
            <a:ext cx="7745559" cy="1752600"/>
          </a:xfrm>
        </p:spPr>
        <p:txBody>
          <a:bodyPr/>
          <a:lstStyle/>
          <a:p>
            <a:r>
              <a:rPr lang="en-US" b="1" dirty="0" smtClean="0"/>
              <a:t>Three tools for managing social media content</a:t>
            </a:r>
          </a:p>
          <a:p>
            <a:pPr marL="0" indent="0">
              <a:buNone/>
            </a:pPr>
            <a:endParaRPr lang="en-US" sz="1100" b="1" dirty="0" smtClean="0"/>
          </a:p>
          <a:p>
            <a:pPr lvl="1"/>
            <a:r>
              <a:rPr lang="en-US" b="1" dirty="0" err="1" smtClean="0"/>
              <a:t>Hootsuite</a:t>
            </a:r>
            <a:r>
              <a:rPr lang="en-US" dirty="0" smtClean="0"/>
              <a:t> (</a:t>
            </a:r>
            <a:r>
              <a:rPr lang="en-US" dirty="0" smtClean="0">
                <a:hlinkClick r:id="rId2"/>
              </a:rPr>
              <a:t>https://hootsuite.com/</a:t>
            </a:r>
            <a:r>
              <a:rPr lang="en-US" dirty="0" smtClean="0"/>
              <a:t>)</a:t>
            </a:r>
          </a:p>
          <a:p>
            <a:pPr lvl="2"/>
            <a:r>
              <a:rPr lang="en-US" dirty="0" smtClean="0"/>
              <a:t>Free version for individual – only three social media networks (ex. Twitter, Facebook, Linked In)</a:t>
            </a:r>
          </a:p>
          <a:p>
            <a:pPr lvl="2"/>
            <a:r>
              <a:rPr lang="en-US" dirty="0" smtClean="0"/>
              <a:t>Monitor networks </a:t>
            </a:r>
          </a:p>
          <a:p>
            <a:pPr lvl="2"/>
            <a:r>
              <a:rPr lang="en-US" dirty="0" smtClean="0"/>
              <a:t>Publish to networks using a schedule</a:t>
            </a:r>
            <a:endParaRPr lang="en-US" dirty="0"/>
          </a:p>
        </p:txBody>
      </p:sp>
      <p:pic>
        <p:nvPicPr>
          <p:cNvPr id="6" name="Picture 2" descr="Kudo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069" y="5142744"/>
            <a:ext cx="1609083" cy="3973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s://supernovamedia.ca/wp-content/uploads/2013/02/hootsu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0857" y="4366060"/>
            <a:ext cx="1905000" cy="370772"/>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6304268" y="3810000"/>
            <a:ext cx="4800600" cy="3842780"/>
          </a:xfrm>
          <a:prstGeom prst="ellipse">
            <a:avLst/>
          </a:prstGeom>
          <a:noFill/>
          <a:ln w="57150">
            <a:solidFill>
              <a:srgbClr val="6146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76484" y="2895600"/>
            <a:ext cx="7224516" cy="1905000"/>
          </a:xfrm>
          <a:prstGeom prst="rect">
            <a:avLst/>
          </a:prstGeom>
          <a:noFill/>
        </p:spPr>
        <p:txBody>
          <a:bodyPr wrap="square" lIns="0" tIns="0" rIns="0" bIns="0" rtlCol="0">
            <a:noAutofit/>
          </a:bodyPr>
          <a:lstStyle/>
          <a:p>
            <a:pPr lvl="1" indent="-250825">
              <a:spcBef>
                <a:spcPct val="20000"/>
              </a:spcBef>
              <a:buClr>
                <a:srgbClr val="605F62"/>
              </a:buClr>
              <a:buFont typeface="Symbol" pitchFamily="18" charset="2"/>
              <a:buChar char="-"/>
            </a:pPr>
            <a:r>
              <a:rPr lang="en-US" sz="1850" b="1" spc="-50" dirty="0" smtClean="0"/>
              <a:t>Kudos </a:t>
            </a:r>
            <a:r>
              <a:rPr lang="en-US" sz="1850" spc="-50" dirty="0"/>
              <a:t>(</a:t>
            </a:r>
            <a:r>
              <a:rPr lang="en-US" sz="1850" spc="-50" dirty="0">
                <a:hlinkClick r:id="rId5"/>
              </a:rPr>
              <a:t>https://www.growkudos.com/</a:t>
            </a:r>
            <a:r>
              <a:rPr lang="en-US" sz="1850" spc="-50" dirty="0"/>
              <a:t>)</a:t>
            </a:r>
          </a:p>
          <a:p>
            <a:pPr marL="620713" lvl="2" indent="-163513">
              <a:spcBef>
                <a:spcPct val="20000"/>
              </a:spcBef>
              <a:buClr>
                <a:srgbClr val="605F62"/>
              </a:buClr>
              <a:buFont typeface="Arial" pitchFamily="34" charset="0"/>
              <a:buChar char="•"/>
            </a:pPr>
            <a:r>
              <a:rPr lang="en-US" sz="1400" spc="-50" dirty="0"/>
              <a:t>Free version for individual </a:t>
            </a:r>
            <a:r>
              <a:rPr lang="en-US" sz="1400" spc="-50" dirty="0" smtClean="0"/>
              <a:t>researcher</a:t>
            </a:r>
            <a:endParaRPr lang="en-US" sz="1400" spc="-50" dirty="0"/>
          </a:p>
          <a:p>
            <a:pPr marL="620713" lvl="2" indent="-163513">
              <a:spcBef>
                <a:spcPct val="20000"/>
              </a:spcBef>
              <a:buClr>
                <a:srgbClr val="605F62"/>
              </a:buClr>
              <a:buFont typeface="Arial" pitchFamily="34" charset="0"/>
              <a:buChar char="•"/>
            </a:pPr>
            <a:r>
              <a:rPr lang="en-US" sz="1400" spc="-50" dirty="0" smtClean="0"/>
              <a:t>Claim publications</a:t>
            </a:r>
            <a:r>
              <a:rPr lang="en-US" sz="1400" spc="-50" dirty="0"/>
              <a:t>, write </a:t>
            </a:r>
            <a:r>
              <a:rPr lang="en-US" sz="1400" spc="-50" dirty="0" smtClean="0"/>
              <a:t>plain language summaries</a:t>
            </a:r>
            <a:r>
              <a:rPr lang="en-US" sz="1400" spc="-50" dirty="0"/>
              <a:t>, and publish to Facebook, Twitter, </a:t>
            </a:r>
            <a:r>
              <a:rPr lang="en-US" sz="1400" spc="-50" dirty="0" smtClean="0"/>
              <a:t>Linked In</a:t>
            </a:r>
            <a:r>
              <a:rPr lang="en-US" sz="1400" spc="-50" dirty="0"/>
              <a:t>, or get a traceable link to share across your email, </a:t>
            </a:r>
            <a:r>
              <a:rPr lang="en-US" sz="1400" spc="-50" dirty="0" err="1"/>
              <a:t>Mendeley</a:t>
            </a:r>
            <a:r>
              <a:rPr lang="en-US" sz="1400" spc="-50" dirty="0"/>
              <a:t>, </a:t>
            </a:r>
            <a:r>
              <a:rPr lang="en-US" sz="1400" spc="-50" dirty="0" err="1"/>
              <a:t>ResearchGate</a:t>
            </a:r>
            <a:r>
              <a:rPr lang="en-US" sz="1400" spc="-50" dirty="0"/>
              <a:t>, Academia.edu</a:t>
            </a:r>
          </a:p>
          <a:p>
            <a:pPr marL="620713" lvl="2" indent="-163513">
              <a:spcBef>
                <a:spcPct val="20000"/>
              </a:spcBef>
              <a:buClr>
                <a:srgbClr val="605F62"/>
              </a:buClr>
              <a:buFont typeface="Arial" pitchFamily="34" charset="0"/>
              <a:buChar char="•"/>
            </a:pPr>
            <a:r>
              <a:rPr lang="en-US" sz="1400" spc="-50" dirty="0"/>
              <a:t>Tracks shares, mentions, readers, etc. across social media networks via </a:t>
            </a:r>
            <a:r>
              <a:rPr lang="en-US" sz="1400" spc="-50" dirty="0" err="1"/>
              <a:t>Altmetric</a:t>
            </a:r>
            <a:endParaRPr lang="en-US" sz="1400" spc="-50" dirty="0"/>
          </a:p>
          <a:p>
            <a:pPr>
              <a:lnSpc>
                <a:spcPct val="90000"/>
              </a:lnSpc>
              <a:spcBef>
                <a:spcPts val="600"/>
              </a:spcBef>
            </a:pPr>
            <a:endParaRPr lang="en-US" sz="1850" spc="-50" dirty="0"/>
          </a:p>
        </p:txBody>
      </p:sp>
      <p:sp>
        <p:nvSpPr>
          <p:cNvPr id="10" name="TextBox 9"/>
          <p:cNvSpPr txBox="1"/>
          <p:nvPr/>
        </p:nvSpPr>
        <p:spPr>
          <a:xfrm>
            <a:off x="804286" y="4400563"/>
            <a:ext cx="5817199" cy="1905000"/>
          </a:xfrm>
          <a:prstGeom prst="rect">
            <a:avLst/>
          </a:prstGeom>
          <a:noFill/>
        </p:spPr>
        <p:txBody>
          <a:bodyPr wrap="square" lIns="0" tIns="0" rIns="0" bIns="0" rtlCol="0">
            <a:noAutofit/>
          </a:bodyPr>
          <a:lstStyle/>
          <a:p>
            <a:pPr lvl="1" indent="-250825">
              <a:spcBef>
                <a:spcPct val="20000"/>
              </a:spcBef>
              <a:buClr>
                <a:srgbClr val="605F62"/>
              </a:buClr>
              <a:buFont typeface="Symbol" pitchFamily="18" charset="2"/>
              <a:buChar char="-"/>
            </a:pPr>
            <a:r>
              <a:rPr lang="en-US" sz="1850" b="1" spc="-50" dirty="0" smtClean="0"/>
              <a:t>Microsoft Excel</a:t>
            </a:r>
            <a:endParaRPr lang="en-US" sz="1850" spc="-50" dirty="0"/>
          </a:p>
          <a:p>
            <a:pPr marL="620713" lvl="2" indent="-163513">
              <a:spcBef>
                <a:spcPct val="20000"/>
              </a:spcBef>
              <a:buClr>
                <a:srgbClr val="605F62"/>
              </a:buClr>
              <a:buFont typeface="Arial" pitchFamily="34" charset="0"/>
              <a:buChar char="•"/>
            </a:pPr>
            <a:r>
              <a:rPr lang="en-US" sz="1400" spc="-50" dirty="0" smtClean="0"/>
              <a:t>Share a spreadsheet with people working on content</a:t>
            </a:r>
            <a:endParaRPr lang="en-US" sz="1400" spc="-50" dirty="0"/>
          </a:p>
          <a:p>
            <a:pPr marL="620713" lvl="2" indent="-163513">
              <a:spcBef>
                <a:spcPct val="20000"/>
              </a:spcBef>
              <a:buClr>
                <a:srgbClr val="605F62"/>
              </a:buClr>
              <a:buFont typeface="Arial" pitchFamily="34" charset="0"/>
              <a:buChar char="•"/>
            </a:pPr>
            <a:r>
              <a:rPr lang="en-US" sz="1400" spc="-50" dirty="0" smtClean="0"/>
              <a:t>Easily keep a schedule for content review and publishing</a:t>
            </a:r>
            <a:endParaRPr lang="en-US" sz="1400" spc="-50" dirty="0"/>
          </a:p>
          <a:p>
            <a:pPr marL="620713" lvl="2" indent="-163513">
              <a:spcBef>
                <a:spcPct val="20000"/>
              </a:spcBef>
              <a:buClr>
                <a:srgbClr val="605F62"/>
              </a:buClr>
              <a:buFont typeface="Arial" pitchFamily="34" charset="0"/>
              <a:buChar char="•"/>
            </a:pPr>
            <a:r>
              <a:rPr lang="en-US" sz="1400" spc="-50" dirty="0" smtClean="0"/>
              <a:t>Quickly find past content for re-publishing</a:t>
            </a:r>
            <a:endParaRPr lang="en-US" sz="1400" spc="-50" dirty="0"/>
          </a:p>
          <a:p>
            <a:pPr>
              <a:lnSpc>
                <a:spcPct val="90000"/>
              </a:lnSpc>
              <a:spcBef>
                <a:spcPts val="600"/>
              </a:spcBef>
            </a:pPr>
            <a:endParaRPr lang="en-US" sz="1850" spc="-50" dirty="0"/>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0663" y="5768648"/>
            <a:ext cx="1714500" cy="748145"/>
          </a:xfrm>
          <a:prstGeom prst="rect">
            <a:avLst/>
          </a:prstGeom>
        </p:spPr>
      </p:pic>
      <p:sp>
        <p:nvSpPr>
          <p:cNvPr id="12" name="Slide Number Placeholder 11"/>
          <p:cNvSpPr>
            <a:spLocks noGrp="1"/>
          </p:cNvSpPr>
          <p:nvPr>
            <p:ph type="sldNum" sz="quarter" idx="12"/>
          </p:nvPr>
        </p:nvSpPr>
        <p:spPr/>
        <p:txBody>
          <a:bodyPr/>
          <a:lstStyle/>
          <a:p>
            <a:fld id="{0D558541-60C9-42A2-8392-FF12533A6B7A}" type="slidenum">
              <a:rPr lang="en-US" smtClean="0"/>
              <a:pPr/>
              <a:t>36</a:t>
            </a:fld>
            <a:endParaRPr lang="en-US" dirty="0"/>
          </a:p>
        </p:txBody>
      </p:sp>
    </p:spTree>
    <p:extLst>
      <p:ext uri="{BB962C8B-B14F-4D97-AF65-F5344CB8AC3E}">
        <p14:creationId xmlns:p14="http://schemas.microsoft.com/office/powerpoint/2010/main" val="36606270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Hootsuite</a:t>
            </a:r>
            <a:endParaRPr lang="en-US" dirty="0"/>
          </a:p>
        </p:txBody>
      </p:sp>
      <p:sp>
        <p:nvSpPr>
          <p:cNvPr id="6" name="AutoShape 6" descr="Image result for hootsuite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rotWithShape="1">
          <a:blip r:embed="rId2"/>
          <a:srcRect t="10001" b="3332"/>
          <a:stretch/>
        </p:blipFill>
        <p:spPr>
          <a:xfrm>
            <a:off x="538083" y="1219200"/>
            <a:ext cx="8193258"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0D558541-60C9-42A2-8392-FF12533A6B7A}" type="slidenum">
              <a:rPr lang="en-US" smtClean="0"/>
              <a:pPr/>
              <a:t>37</a:t>
            </a:fld>
            <a:endParaRPr lang="en-US" dirty="0"/>
          </a:p>
        </p:txBody>
      </p:sp>
    </p:spTree>
    <p:extLst>
      <p:ext uri="{BB962C8B-B14F-4D97-AF65-F5344CB8AC3E}">
        <p14:creationId xmlns:p14="http://schemas.microsoft.com/office/powerpoint/2010/main" val="8278522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Kudos - Personal Dashboard</a:t>
            </a:r>
            <a:endParaRPr lang="en-US" dirty="0"/>
          </a:p>
        </p:txBody>
      </p:sp>
      <p:pic>
        <p:nvPicPr>
          <p:cNvPr id="5" name="Content Placeholder 4"/>
          <p:cNvPicPr>
            <a:picLocks noGrp="1" noChangeAspect="1"/>
          </p:cNvPicPr>
          <p:nvPr>
            <p:ph idx="1"/>
          </p:nvPr>
        </p:nvPicPr>
        <p:blipFill rotWithShape="1">
          <a:blip r:embed="rId3"/>
          <a:srcRect l="15975" t="-1" r="12018" b="43009"/>
          <a:stretch/>
        </p:blipFill>
        <p:spPr>
          <a:xfrm>
            <a:off x="990599" y="918519"/>
            <a:ext cx="6400800" cy="5735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0D558541-60C9-42A2-8392-FF12533A6B7A}" type="slidenum">
              <a:rPr lang="en-US" smtClean="0"/>
              <a:pPr/>
              <a:t>38</a:t>
            </a:fld>
            <a:endParaRPr lang="en-US" dirty="0"/>
          </a:p>
        </p:txBody>
      </p:sp>
    </p:spTree>
    <p:extLst>
      <p:ext uri="{BB962C8B-B14F-4D97-AF65-F5344CB8AC3E}">
        <p14:creationId xmlns:p14="http://schemas.microsoft.com/office/powerpoint/2010/main" val="10601539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Social Media </a:t>
            </a:r>
            <a:r>
              <a:rPr lang="en-US" dirty="0" smtClean="0"/>
              <a:t>Content continued…</a:t>
            </a:r>
            <a:endParaRPr lang="en-US" dirty="0"/>
          </a:p>
        </p:txBody>
      </p:sp>
      <p:sp>
        <p:nvSpPr>
          <p:cNvPr id="3" name="Content Placeholder 2"/>
          <p:cNvSpPr>
            <a:spLocks noGrp="1"/>
          </p:cNvSpPr>
          <p:nvPr>
            <p:ph idx="1"/>
          </p:nvPr>
        </p:nvSpPr>
        <p:spPr>
          <a:xfrm>
            <a:off x="762000" y="1143001"/>
            <a:ext cx="7049689" cy="2310666"/>
          </a:xfrm>
        </p:spPr>
        <p:txBody>
          <a:bodyPr/>
          <a:lstStyle/>
          <a:p>
            <a:r>
              <a:rPr lang="en-US" dirty="0" smtClean="0"/>
              <a:t>Other tools for managing or monitoring social media</a:t>
            </a:r>
          </a:p>
          <a:p>
            <a:pPr lvl="1"/>
            <a:r>
              <a:rPr lang="en-US" dirty="0" err="1" smtClean="0"/>
              <a:t>Sprinklr</a:t>
            </a:r>
            <a:r>
              <a:rPr lang="en-US" dirty="0"/>
              <a:t>: </a:t>
            </a:r>
            <a:r>
              <a:rPr lang="en-US" dirty="0">
                <a:hlinkClick r:id="rId2"/>
              </a:rPr>
              <a:t>https://www.sprinklr.com</a:t>
            </a:r>
            <a:r>
              <a:rPr lang="en-US" dirty="0" smtClean="0">
                <a:hlinkClick r:id="rId2"/>
              </a:rPr>
              <a:t>/</a:t>
            </a:r>
            <a:endParaRPr lang="en-US" dirty="0" smtClean="0"/>
          </a:p>
          <a:p>
            <a:pPr lvl="1"/>
            <a:r>
              <a:rPr lang="en-US" dirty="0" err="1" smtClean="0"/>
              <a:t>Spredfast</a:t>
            </a:r>
            <a:r>
              <a:rPr lang="en-US" dirty="0"/>
              <a:t>: </a:t>
            </a:r>
            <a:r>
              <a:rPr lang="en-US" dirty="0">
                <a:hlinkClick r:id="rId3"/>
              </a:rPr>
              <a:t>https://</a:t>
            </a:r>
            <a:r>
              <a:rPr lang="en-US" dirty="0" smtClean="0">
                <a:hlinkClick r:id="rId3"/>
              </a:rPr>
              <a:t>www.spredfast.com/social-marketing-platform</a:t>
            </a:r>
            <a:endParaRPr lang="en-US" dirty="0" smtClean="0"/>
          </a:p>
          <a:p>
            <a:pPr lvl="1"/>
            <a:r>
              <a:rPr lang="en-US" dirty="0" smtClean="0"/>
              <a:t>Buffer</a:t>
            </a:r>
            <a:r>
              <a:rPr lang="en-US" dirty="0"/>
              <a:t>: </a:t>
            </a:r>
            <a:r>
              <a:rPr lang="en-US" dirty="0">
                <a:hlinkClick r:id="rId4"/>
              </a:rPr>
              <a:t>https://buffer.com</a:t>
            </a:r>
            <a:r>
              <a:rPr lang="en-US" dirty="0" smtClean="0">
                <a:hlinkClick r:id="rId4"/>
              </a:rPr>
              <a:t>/</a:t>
            </a:r>
            <a:endParaRPr lang="en-US" dirty="0" smtClean="0"/>
          </a:p>
          <a:p>
            <a:pPr lvl="1"/>
            <a:r>
              <a:rPr lang="en-US" dirty="0" err="1" smtClean="0"/>
              <a:t>Tweetdeck</a:t>
            </a:r>
            <a:r>
              <a:rPr lang="en-US" dirty="0"/>
              <a:t>: </a:t>
            </a:r>
            <a:r>
              <a:rPr lang="en-US" dirty="0">
                <a:hlinkClick r:id="rId5"/>
              </a:rPr>
              <a:t>https://tweetdeck.twitter.com</a:t>
            </a:r>
            <a:r>
              <a:rPr lang="en-US" dirty="0" smtClean="0">
                <a:hlinkClick r:id="rId5"/>
              </a:rPr>
              <a:t>/</a:t>
            </a:r>
            <a:endParaRPr lang="en-US" dirty="0" smtClean="0"/>
          </a:p>
          <a:p>
            <a:pPr lvl="1"/>
            <a:r>
              <a:rPr lang="en-US" dirty="0" err="1"/>
              <a:t>Sysomos</a:t>
            </a:r>
            <a:r>
              <a:rPr lang="en-US" dirty="0"/>
              <a:t> </a:t>
            </a:r>
            <a:r>
              <a:rPr lang="en-US" u="sng" dirty="0">
                <a:hlinkClick r:id="rId6"/>
              </a:rPr>
              <a:t>http://sysomos.com</a:t>
            </a:r>
            <a:r>
              <a:rPr lang="en-US" u="sng" dirty="0" smtClean="0">
                <a:hlinkClick r:id="rId6"/>
              </a:rPr>
              <a:t>/</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25619" y="3505200"/>
            <a:ext cx="1495425" cy="658181"/>
          </a:xfrm>
          <a:prstGeom prst="rect">
            <a:avLst/>
          </a:prstGeom>
        </p:spPr>
      </p:pic>
      <p:sp>
        <p:nvSpPr>
          <p:cNvPr id="7" name="Oval 6"/>
          <p:cNvSpPr/>
          <p:nvPr/>
        </p:nvSpPr>
        <p:spPr>
          <a:xfrm>
            <a:off x="6019800" y="3124200"/>
            <a:ext cx="5085068" cy="4528580"/>
          </a:xfrm>
          <a:prstGeom prst="ellipse">
            <a:avLst/>
          </a:prstGeom>
          <a:noFill/>
          <a:ln w="57150">
            <a:solidFill>
              <a:srgbClr val="6146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8">
            <a:extLst>
              <a:ext uri="{28A0092B-C50C-407E-A947-70E740481C1C}">
                <a14:useLocalDpi xmlns:a14="http://schemas.microsoft.com/office/drawing/2010/main" val="0"/>
              </a:ext>
            </a:extLst>
          </a:blip>
          <a:srcRect t="27143" b="23333"/>
          <a:stretch/>
        </p:blipFill>
        <p:spPr>
          <a:xfrm>
            <a:off x="6629400" y="4425737"/>
            <a:ext cx="2238375" cy="622436"/>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59446" y="5300607"/>
            <a:ext cx="2202888" cy="439331"/>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71887" y="5937270"/>
            <a:ext cx="1657350" cy="743440"/>
          </a:xfrm>
          <a:prstGeom prst="rect">
            <a:avLst/>
          </a:prstGeom>
        </p:spPr>
      </p:pic>
      <p:sp>
        <p:nvSpPr>
          <p:cNvPr id="17" name="Slide Number Placeholder 16"/>
          <p:cNvSpPr>
            <a:spLocks noGrp="1"/>
          </p:cNvSpPr>
          <p:nvPr>
            <p:ph type="sldNum" sz="quarter" idx="12"/>
          </p:nvPr>
        </p:nvSpPr>
        <p:spPr/>
        <p:txBody>
          <a:bodyPr/>
          <a:lstStyle/>
          <a:p>
            <a:fld id="{0D558541-60C9-42A2-8392-FF12533A6B7A}" type="slidenum">
              <a:rPr lang="en-US" smtClean="0"/>
              <a:pPr/>
              <a:t>39</a:t>
            </a:fld>
            <a:endParaRPr lang="en-US" dirty="0"/>
          </a:p>
        </p:txBody>
      </p:sp>
    </p:spTree>
    <p:extLst>
      <p:ext uri="{BB962C8B-B14F-4D97-AF65-F5344CB8AC3E}">
        <p14:creationId xmlns:p14="http://schemas.microsoft.com/office/powerpoint/2010/main" val="1722145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27" name="Rectangle 26"/>
          <p:cNvSpPr/>
          <p:nvPr/>
        </p:nvSpPr>
        <p:spPr>
          <a:xfrm>
            <a:off x="413755" y="1817237"/>
            <a:ext cx="7635390" cy="400110"/>
          </a:xfrm>
          <a:prstGeom prst="rect">
            <a:avLst/>
          </a:prstGeom>
        </p:spPr>
        <p:txBody>
          <a:bodyPr wrap="square">
            <a:spAutoFit/>
          </a:bodyPr>
          <a:lstStyle/>
          <a:p>
            <a:r>
              <a:rPr lang="en-US" sz="2000" b="1" dirty="0" smtClean="0"/>
              <a:t>Why do dissemination? </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Rectangle 4"/>
          <p:cNvSpPr/>
          <p:nvPr/>
        </p:nvSpPr>
        <p:spPr>
          <a:xfrm>
            <a:off x="3720576" y="1786662"/>
            <a:ext cx="5105400" cy="923330"/>
          </a:xfrm>
          <a:prstGeom prst="rect">
            <a:avLst/>
          </a:prstGeom>
        </p:spPr>
        <p:txBody>
          <a:bodyPr wrap="square">
            <a:spAutoFit/>
          </a:bodyPr>
          <a:lstStyle/>
          <a:p>
            <a:r>
              <a:rPr lang="en-US" dirty="0"/>
              <a:t>With organizations under increasing pressure to </a:t>
            </a:r>
            <a:r>
              <a:rPr lang="en-US" b="1" dirty="0"/>
              <a:t>demonstrate</a:t>
            </a:r>
            <a:r>
              <a:rPr lang="en-US" dirty="0"/>
              <a:t> their </a:t>
            </a:r>
            <a:r>
              <a:rPr lang="en-US" b="1" dirty="0"/>
              <a:t>relevance</a:t>
            </a:r>
            <a:r>
              <a:rPr lang="en-US" dirty="0"/>
              <a:t> and </a:t>
            </a:r>
            <a:r>
              <a:rPr lang="en-US" b="1" dirty="0"/>
              <a:t>contribution to society</a:t>
            </a:r>
            <a:r>
              <a:rPr lang="en-US" dirty="0"/>
              <a:t>, a deliberate digital </a:t>
            </a:r>
            <a:r>
              <a:rPr lang="en-US" b="1" dirty="0"/>
              <a:t>strategy is vital</a:t>
            </a:r>
            <a:r>
              <a:rPr lang="en-US" dirty="0"/>
              <a:t>.</a:t>
            </a:r>
          </a:p>
        </p:txBody>
      </p:sp>
      <p:sp>
        <p:nvSpPr>
          <p:cNvPr id="6" name="Slide Number Placeholder 5"/>
          <p:cNvSpPr>
            <a:spLocks noGrp="1"/>
          </p:cNvSpPr>
          <p:nvPr>
            <p:ph type="sldNum" sz="quarter" idx="12"/>
          </p:nvPr>
        </p:nvSpPr>
        <p:spPr/>
        <p:txBody>
          <a:bodyPr/>
          <a:lstStyle/>
          <a:p>
            <a:fld id="{0D558541-60C9-42A2-8392-FF12533A6B7A}" type="slidenum">
              <a:rPr lang="en-US" smtClean="0"/>
              <a:pPr/>
              <a:t>4</a:t>
            </a:fld>
            <a:endParaRPr lang="en-US" dirty="0"/>
          </a:p>
        </p:txBody>
      </p:sp>
    </p:spTree>
    <p:extLst>
      <p:ext uri="{BB962C8B-B14F-4D97-AF65-F5344CB8AC3E}">
        <p14:creationId xmlns:p14="http://schemas.microsoft.com/office/powerpoint/2010/main" val="16891581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Navigating Risks of Online </a:t>
            </a:r>
            <a:r>
              <a:rPr lang="en-US" dirty="0" smtClean="0"/>
              <a:t>Communication</a:t>
            </a:r>
            <a:endParaRPr lang="en-US" dirty="0"/>
          </a:p>
        </p:txBody>
      </p:sp>
      <p:sp>
        <p:nvSpPr>
          <p:cNvPr id="3" name="Content Placeholder 2"/>
          <p:cNvSpPr>
            <a:spLocks noGrp="1"/>
          </p:cNvSpPr>
          <p:nvPr>
            <p:ph idx="1"/>
          </p:nvPr>
        </p:nvSpPr>
        <p:spPr>
          <a:xfrm>
            <a:off x="921938" y="1187892"/>
            <a:ext cx="7809403" cy="1524000"/>
          </a:xfrm>
        </p:spPr>
        <p:txBody>
          <a:bodyPr/>
          <a:lstStyle/>
          <a:p>
            <a:r>
              <a:rPr lang="en-US" sz="2000" b="1" dirty="0" smtClean="0"/>
              <a:t>Review of “terms of service”</a:t>
            </a:r>
          </a:p>
          <a:p>
            <a:pPr lvl="1"/>
            <a:r>
              <a:rPr lang="en-US" sz="2000" dirty="0" smtClean="0"/>
              <a:t>When you publish on Twitter, you do not own your content. </a:t>
            </a:r>
          </a:p>
          <a:p>
            <a:pPr lvl="1"/>
            <a:r>
              <a:rPr lang="en-US" sz="2000" dirty="0" smtClean="0"/>
              <a:t>For example, if you post plain language summaries of research, you grant Twitter the right to use/copy/reproduce/adapt/distribute (etc.) that content. </a:t>
            </a:r>
          </a:p>
          <a:p>
            <a:pPr marL="0" indent="0">
              <a:buNone/>
            </a:pPr>
            <a:endParaRPr lang="en-US" sz="2000" dirty="0"/>
          </a:p>
          <a:p>
            <a:pPr marL="0" indent="0">
              <a:buNone/>
            </a:pPr>
            <a:endParaRPr lang="en-US"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40</a:t>
            </a:fld>
            <a:endParaRPr lang="en-US" dirty="0"/>
          </a:p>
        </p:txBody>
      </p:sp>
      <p:sp>
        <p:nvSpPr>
          <p:cNvPr id="8" name="Rectangle 7"/>
          <p:cNvSpPr/>
          <p:nvPr/>
        </p:nvSpPr>
        <p:spPr>
          <a:xfrm>
            <a:off x="1447800" y="2877264"/>
            <a:ext cx="6096000" cy="800219"/>
          </a:xfrm>
          <a:prstGeom prst="rect">
            <a:avLst/>
          </a:prstGeom>
        </p:spPr>
        <p:txBody>
          <a:bodyPr wrap="square">
            <a:spAutoFit/>
          </a:bodyPr>
          <a:lstStyle/>
          <a:p>
            <a:pPr marL="457200" lvl="2" indent="0" defTabSz="828675">
              <a:buNone/>
              <a:tabLst>
                <a:tab pos="5773738" algn="l"/>
              </a:tabLst>
            </a:pPr>
            <a:r>
              <a:rPr lang="en-US" sz="1150" i="1" dirty="0"/>
              <a:t>“By submitting, posting or displaying Content on or through the Services, you grant us a worldwide, non-exclusive, royalty-free license (with the right to sublicense) to use, copy, reproduce, process, adapt, modify, publish, transmit, display and distribute such Content in any and all media or distribution methods (now known or later developed</a:t>
            </a:r>
            <a:r>
              <a:rPr lang="en-US" sz="1150" i="1" dirty="0" smtClean="0"/>
              <a:t>).” </a:t>
            </a:r>
            <a:r>
              <a:rPr lang="en-US" sz="1150" i="1" dirty="0"/>
              <a:t>(Twitter, 2016</a:t>
            </a:r>
            <a:r>
              <a:rPr lang="en-US" sz="1150" i="1" dirty="0" smtClean="0"/>
              <a:t>)</a:t>
            </a:r>
            <a:endParaRPr lang="en-US" sz="1150" i="1" dirty="0"/>
          </a:p>
        </p:txBody>
      </p:sp>
      <p:sp>
        <p:nvSpPr>
          <p:cNvPr id="9" name="Rectangle 8"/>
          <p:cNvSpPr/>
          <p:nvPr/>
        </p:nvSpPr>
        <p:spPr>
          <a:xfrm>
            <a:off x="1915407" y="3806617"/>
            <a:ext cx="5864352" cy="977191"/>
          </a:xfrm>
          <a:prstGeom prst="rect">
            <a:avLst/>
          </a:prstGeom>
        </p:spPr>
        <p:txBody>
          <a:bodyPr wrap="square">
            <a:spAutoFit/>
          </a:bodyPr>
          <a:lstStyle/>
          <a:p>
            <a:r>
              <a:rPr lang="en-US" sz="1150" i="1" dirty="0" smtClean="0"/>
              <a:t>“For </a:t>
            </a:r>
            <a:r>
              <a:rPr lang="en-US" sz="1150" i="1" dirty="0"/>
              <a:t>content that is covered by intellectual property rights, like photos and videos (IP content), you specifically give us the following permission, subject to your privacy and application settings: you grant us a non-exclusive, transferable, sub-licensable, royalty-free,  worldwide license to use any IP content that you post on or in connection with Facebook (IP License</a:t>
            </a:r>
            <a:r>
              <a:rPr lang="en-US" sz="1150" i="1" dirty="0" smtClean="0"/>
              <a:t>).” </a:t>
            </a:r>
            <a:r>
              <a:rPr lang="en-US" sz="1150" i="1" dirty="0"/>
              <a:t>(Facebook, 2016)</a:t>
            </a:r>
          </a:p>
        </p:txBody>
      </p:sp>
      <p:sp>
        <p:nvSpPr>
          <p:cNvPr id="10" name="Content Placeholder 2"/>
          <p:cNvSpPr txBox="1">
            <a:spLocks/>
          </p:cNvSpPr>
          <p:nvPr/>
        </p:nvSpPr>
        <p:spPr>
          <a:xfrm>
            <a:off x="843141" y="4783808"/>
            <a:ext cx="7809403" cy="1524000"/>
          </a:xfrm>
          <a:prstGeom prst="rect">
            <a:avLst/>
          </a:prstGeom>
        </p:spPr>
        <p:txBody>
          <a:bodyPr vert="horz" lIns="0" tIns="0" rIns="91440" bIns="45720" rtlCol="0">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smtClean="0"/>
              <a:t>Have a plan for negative comments or “trolls”</a:t>
            </a:r>
          </a:p>
          <a:p>
            <a:pPr lvl="1"/>
            <a:r>
              <a:rPr lang="en-US" sz="2000" dirty="0" smtClean="0"/>
              <a:t>Contact the Office of Communication (see link on upcoming slide) for any complaints about the school or crisis situations (e.g. a crime or accident related to a student on campus)</a:t>
            </a:r>
          </a:p>
          <a:p>
            <a:pPr lvl="1"/>
            <a:endParaRPr lang="en-US" sz="2000" b="1" dirty="0" smtClean="0"/>
          </a:p>
          <a:p>
            <a:pPr marL="0" indent="0">
              <a:buFont typeface="Arial" pitchFamily="34" charset="0"/>
              <a:buNone/>
            </a:pPr>
            <a:endParaRPr lang="en-US" sz="2000" dirty="0" smtClean="0"/>
          </a:p>
          <a:p>
            <a:pPr marL="0" indent="0">
              <a:buFont typeface="Arial" pitchFamily="34" charset="0"/>
              <a:buNone/>
            </a:pPr>
            <a:endParaRPr lang="en-US" dirty="0"/>
          </a:p>
        </p:txBody>
      </p:sp>
    </p:spTree>
    <p:extLst>
      <p:ext uri="{BB962C8B-B14F-4D97-AF65-F5344CB8AC3E}">
        <p14:creationId xmlns:p14="http://schemas.microsoft.com/office/powerpoint/2010/main" val="15359787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attention on social media</a:t>
            </a:r>
            <a:endParaRPr lang="en-US" dirty="0"/>
          </a:p>
        </p:txBody>
      </p:sp>
      <p:sp>
        <p:nvSpPr>
          <p:cNvPr id="3" name="Content Placeholder 2"/>
          <p:cNvSpPr>
            <a:spLocks noGrp="1"/>
          </p:cNvSpPr>
          <p:nvPr>
            <p:ph idx="1"/>
          </p:nvPr>
        </p:nvSpPr>
        <p:spPr>
          <a:xfrm>
            <a:off x="914400" y="1143000"/>
            <a:ext cx="7790168" cy="4093029"/>
          </a:xfrm>
        </p:spPr>
        <p:txBody>
          <a:bodyPr/>
          <a:lstStyle/>
          <a:p>
            <a:r>
              <a:rPr lang="en-US" dirty="0" smtClean="0"/>
              <a:t>Tracking social media through metrics</a:t>
            </a:r>
          </a:p>
          <a:p>
            <a:pPr lvl="1"/>
            <a:r>
              <a:rPr lang="en-US" dirty="0" smtClean="0"/>
              <a:t>How often are people viewing your articles?</a:t>
            </a:r>
          </a:p>
          <a:p>
            <a:pPr lvl="1"/>
            <a:r>
              <a:rPr lang="en-US" dirty="0" smtClean="0"/>
              <a:t>How often have people tweeted your articles?</a:t>
            </a:r>
          </a:p>
          <a:p>
            <a:pPr lvl="1"/>
            <a:r>
              <a:rPr lang="en-US" dirty="0" smtClean="0"/>
              <a:t>See upcoming session on: </a:t>
            </a:r>
            <a:r>
              <a:rPr lang="en-US" b="1" dirty="0" smtClean="0"/>
              <a:t>Tracking Outputs and Citation Impact</a:t>
            </a:r>
          </a:p>
          <a:p>
            <a:pPr marL="206375" lvl="1" indent="0">
              <a:buNone/>
            </a:pPr>
            <a:endParaRPr lang="en-US" b="1" dirty="0" smtClean="0"/>
          </a:p>
          <a:p>
            <a:r>
              <a:rPr lang="en-US" dirty="0" smtClean="0"/>
              <a:t>Where to host or collect scholarly content, if not on your webpage?</a:t>
            </a:r>
          </a:p>
          <a:p>
            <a:pPr lvl="1"/>
            <a:r>
              <a:rPr lang="en-US" dirty="0" smtClean="0"/>
              <a:t>See upcoming session on: </a:t>
            </a:r>
            <a:r>
              <a:rPr lang="en-US" b="1" dirty="0" err="1" smtClean="0"/>
              <a:t>DigitalHub</a:t>
            </a:r>
            <a:r>
              <a:rPr lang="en-US" b="1" dirty="0" smtClean="0"/>
              <a:t>: Making Research Open and Available</a:t>
            </a:r>
          </a:p>
          <a:p>
            <a:pPr lvl="1"/>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41</a:t>
            </a:fld>
            <a:endParaRPr lang="en-US" dirty="0"/>
          </a:p>
        </p:txBody>
      </p:sp>
    </p:spTree>
    <p:extLst>
      <p:ext uri="{BB962C8B-B14F-4D97-AF65-F5344CB8AC3E}">
        <p14:creationId xmlns:p14="http://schemas.microsoft.com/office/powerpoint/2010/main" val="4890804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at Northwestern </a:t>
            </a:r>
            <a:endParaRPr lang="en-US" dirty="0"/>
          </a:p>
        </p:txBody>
      </p:sp>
      <p:sp>
        <p:nvSpPr>
          <p:cNvPr id="3" name="Content Placeholder 2"/>
          <p:cNvSpPr>
            <a:spLocks noGrp="1"/>
          </p:cNvSpPr>
          <p:nvPr>
            <p:ph idx="1"/>
          </p:nvPr>
        </p:nvSpPr>
        <p:spPr>
          <a:xfrm>
            <a:off x="838200" y="1143000"/>
            <a:ext cx="7049689" cy="4093029"/>
          </a:xfrm>
        </p:spPr>
        <p:txBody>
          <a:bodyPr/>
          <a:lstStyle/>
          <a:p>
            <a:r>
              <a:rPr lang="en-US" b="1" dirty="0" smtClean="0"/>
              <a:t>Center </a:t>
            </a:r>
            <a:r>
              <a:rPr lang="en-US" b="1" dirty="0"/>
              <a:t>for Community </a:t>
            </a:r>
            <a:r>
              <a:rPr lang="en-US" b="1" dirty="0" smtClean="0"/>
              <a:t>Health</a:t>
            </a:r>
          </a:p>
          <a:p>
            <a:pPr marL="282575" lvl="1" indent="0">
              <a:buNone/>
            </a:pPr>
            <a:r>
              <a:rPr lang="en-US" dirty="0" smtClean="0">
                <a:hlinkClick r:id="rId2"/>
              </a:rPr>
              <a:t>http</a:t>
            </a:r>
            <a:r>
              <a:rPr lang="en-US" dirty="0">
                <a:hlinkClick r:id="rId2"/>
              </a:rPr>
              <a:t>://www.feinberg.northwestern.edu/sites/cch</a:t>
            </a:r>
            <a:r>
              <a:rPr lang="en-US" dirty="0" smtClean="0">
                <a:hlinkClick r:id="rId2"/>
              </a:rPr>
              <a:t>/</a:t>
            </a:r>
            <a:endParaRPr lang="en-US" dirty="0" smtClean="0"/>
          </a:p>
          <a:p>
            <a:pPr marL="282575" lvl="1" indent="0">
              <a:buNone/>
            </a:pPr>
            <a:r>
              <a:rPr lang="en-US" sz="1800" i="1" dirty="0" smtClean="0"/>
              <a:t>CCH’s mission is to catalyze </a:t>
            </a:r>
            <a:r>
              <a:rPr lang="en-US" sz="1800" i="1" dirty="0"/>
              <a:t>and support meaningful community and academic engagement across the research spectrum to improve health and health equity.</a:t>
            </a:r>
          </a:p>
          <a:p>
            <a:endParaRPr lang="en-US" dirty="0"/>
          </a:p>
          <a:p>
            <a:r>
              <a:rPr lang="en-US" b="1" dirty="0" smtClean="0"/>
              <a:t>NU </a:t>
            </a:r>
            <a:r>
              <a:rPr lang="en-US" b="1" dirty="0"/>
              <a:t>FSM Office of </a:t>
            </a:r>
            <a:r>
              <a:rPr lang="en-US" b="1" dirty="0" smtClean="0"/>
              <a:t>Communications: </a:t>
            </a:r>
            <a:r>
              <a:rPr lang="en-US" b="1" dirty="0"/>
              <a:t>Social Media Guidelines </a:t>
            </a:r>
            <a:r>
              <a:rPr lang="en-US" b="1" dirty="0" smtClean="0"/>
              <a:t> </a:t>
            </a:r>
          </a:p>
          <a:p>
            <a:pPr marL="282575" lvl="1" indent="0">
              <a:buNone/>
            </a:pPr>
            <a:r>
              <a:rPr lang="en-US" sz="2000" dirty="0" smtClean="0">
                <a:hlinkClick r:id="rId3"/>
              </a:rPr>
              <a:t>http</a:t>
            </a:r>
            <a:r>
              <a:rPr lang="en-US" sz="2000" dirty="0">
                <a:hlinkClick r:id="rId3"/>
              </a:rPr>
              <a:t>://</a:t>
            </a:r>
            <a:r>
              <a:rPr lang="en-US" sz="2000" dirty="0" smtClean="0">
                <a:hlinkClick r:id="rId3"/>
              </a:rPr>
              <a:t>www.feinberg.northwestern.edu/communications/brand/social-media/index.html</a:t>
            </a:r>
            <a:endParaRPr lang="en-US" sz="2000" dirty="0" smtClean="0"/>
          </a:p>
          <a:p>
            <a:pPr marL="282575" lvl="1" indent="0">
              <a:buNone/>
            </a:pPr>
            <a:r>
              <a:rPr lang="en-US" sz="1800" i="1" dirty="0"/>
              <a:t>Northwestern University Feinberg School of Medicine strongly encourages our Feinberg community members to engage, build networks of like-minded scholars, stay connected, share information, and help us promote the medical school's goals and vision.</a:t>
            </a:r>
          </a:p>
          <a:p>
            <a:pPr lvl="0"/>
            <a:endParaRPr lang="en-US" dirty="0"/>
          </a:p>
          <a:p>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42</a:t>
            </a:fld>
            <a:endParaRPr lang="en-US" dirty="0"/>
          </a:p>
        </p:txBody>
      </p:sp>
    </p:spTree>
    <p:extLst>
      <p:ext uri="{BB962C8B-B14F-4D97-AF65-F5344CB8AC3E}">
        <p14:creationId xmlns:p14="http://schemas.microsoft.com/office/powerpoint/2010/main" val="6777888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7" name="Subtitle 6"/>
          <p:cNvSpPr>
            <a:spLocks noGrp="1"/>
          </p:cNvSpPr>
          <p:nvPr>
            <p:ph type="subTitle" idx="1"/>
          </p:nvPr>
        </p:nvSpPr>
        <p:spPr/>
        <p:txBody>
          <a:bodyPr/>
          <a:lstStyle/>
          <a:p>
            <a:r>
              <a:rPr lang="en-US" dirty="0" smtClean="0"/>
              <a:t>Questions?</a:t>
            </a:r>
            <a:endParaRPr lang="en-US" dirty="0"/>
          </a:p>
        </p:txBody>
      </p:sp>
      <p:sp>
        <p:nvSpPr>
          <p:cNvPr id="3" name="Slide Number Placeholder 2"/>
          <p:cNvSpPr>
            <a:spLocks noGrp="1"/>
          </p:cNvSpPr>
          <p:nvPr>
            <p:ph type="sldNum" sz="quarter" idx="12"/>
          </p:nvPr>
        </p:nvSpPr>
        <p:spPr/>
        <p:txBody>
          <a:bodyPr/>
          <a:lstStyle/>
          <a:p>
            <a:fld id="{0D558541-60C9-42A2-8392-FF12533A6B7A}" type="slidenum">
              <a:rPr lang="en-US" smtClean="0">
                <a:solidFill>
                  <a:prstClr val="white"/>
                </a:solidFill>
              </a:rPr>
              <a:pPr/>
              <a:t>43</a:t>
            </a:fld>
            <a:endParaRPr lang="en-US">
              <a:solidFill>
                <a:prstClr val="white"/>
              </a:solidFill>
            </a:endParaRPr>
          </a:p>
        </p:txBody>
      </p:sp>
      <p:sp>
        <p:nvSpPr>
          <p:cNvPr id="5" name="Subtitle 6"/>
          <p:cNvSpPr txBox="1">
            <a:spLocks/>
          </p:cNvSpPr>
          <p:nvPr/>
        </p:nvSpPr>
        <p:spPr bwMode="gray">
          <a:xfrm>
            <a:off x="986481" y="5334000"/>
            <a:ext cx="6400800" cy="838200"/>
          </a:xfrm>
          <a:prstGeom prst="rect">
            <a:avLst/>
          </a:prstGeom>
        </p:spPr>
        <p:txBody>
          <a:bodyPr vert="horz" lIns="0" tIns="0" rIns="91440" bIns="45720" rtlCol="0">
            <a:noAutofit/>
          </a:bodyPr>
          <a:lstStyle>
            <a:lvl1pPr marL="0" indent="0" algn="l" defTabSz="914400" rtl="0" eaLnBrk="1" latinLnBrk="0" hangingPunct="1">
              <a:lnSpc>
                <a:spcPct val="90000"/>
              </a:lnSpc>
              <a:spcBef>
                <a:spcPts val="0"/>
              </a:spcBef>
              <a:buClr>
                <a:schemeClr val="accent1"/>
              </a:buClr>
              <a:buFont typeface="Arial" pitchFamily="34" charset="0"/>
              <a:buNone/>
              <a:defRPr sz="2400" kern="1200" spc="-50" baseline="0">
                <a:solidFill>
                  <a:schemeClr val="bg1"/>
                </a:solidFill>
                <a:latin typeface="+mn-lt"/>
                <a:ea typeface="+mn-ea"/>
                <a:cs typeface="+mn-cs"/>
              </a:defRPr>
            </a:lvl1pPr>
            <a:lvl2pPr marL="457200" indent="0" algn="ctr" defTabSz="914400" rtl="0" eaLnBrk="1" latinLnBrk="0" hangingPunct="1">
              <a:spcBef>
                <a:spcPct val="20000"/>
              </a:spcBef>
              <a:buClr>
                <a:srgbClr val="605F62"/>
              </a:buClr>
              <a:buFont typeface="Symbol" pitchFamily="18" charset="2"/>
              <a:buNone/>
              <a:defRPr sz="1850" kern="1200" spc="-50" baseline="0">
                <a:solidFill>
                  <a:schemeClr val="tx1">
                    <a:tint val="75000"/>
                  </a:schemeClr>
                </a:solidFill>
                <a:latin typeface="+mn-lt"/>
                <a:ea typeface="+mn-ea"/>
                <a:cs typeface="+mn-cs"/>
              </a:defRPr>
            </a:lvl2pPr>
            <a:lvl3pPr marL="914400" indent="0" algn="ctr" defTabSz="914400" rtl="0" eaLnBrk="1" latinLnBrk="0" hangingPunct="1">
              <a:spcBef>
                <a:spcPct val="20000"/>
              </a:spcBef>
              <a:buClr>
                <a:srgbClr val="605F62"/>
              </a:buClr>
              <a:buFont typeface="Arial" pitchFamily="34" charset="0"/>
              <a:buNone/>
              <a:defRPr sz="1400" kern="1200" spc="-50" baseline="0">
                <a:solidFill>
                  <a:schemeClr val="tx1">
                    <a:tint val="75000"/>
                  </a:schemeClr>
                </a:solidFill>
                <a:latin typeface="+mn-lt"/>
                <a:ea typeface="+mn-ea"/>
                <a:cs typeface="+mn-cs"/>
              </a:defRPr>
            </a:lvl3pPr>
            <a:lvl4pPr marL="1371600" indent="0" algn="ctr" defTabSz="914400" rtl="0" eaLnBrk="1" latinLnBrk="0" hangingPunct="1">
              <a:spcBef>
                <a:spcPct val="20000"/>
              </a:spcBef>
              <a:buClr>
                <a:srgbClr val="605F62"/>
              </a:buClr>
              <a:buFont typeface="Arial" pitchFamily="34" charset="0"/>
              <a:buNone/>
              <a:defRPr sz="1400" kern="1200" spc="-50" baseline="0">
                <a:solidFill>
                  <a:schemeClr val="tx1">
                    <a:tint val="75000"/>
                  </a:schemeClr>
                </a:solidFill>
                <a:latin typeface="+mn-lt"/>
                <a:ea typeface="+mn-ea"/>
                <a:cs typeface="+mn-cs"/>
              </a:defRPr>
            </a:lvl4pPr>
            <a:lvl5pPr marL="1828800" indent="0" algn="ctr" defTabSz="914400" rtl="0" eaLnBrk="1" latinLnBrk="0" hangingPunct="1">
              <a:spcBef>
                <a:spcPct val="20000"/>
              </a:spcBef>
              <a:buClr>
                <a:srgbClr val="605F62"/>
              </a:buClr>
              <a:buFont typeface="Arial" pitchFamily="34" charset="0"/>
              <a:buNone/>
              <a:defRPr sz="1400" kern="1200" spc="-50" baseline="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000" i="1" dirty="0" smtClean="0"/>
              <a:t>Thank you to Patty Smith and Linda </a:t>
            </a:r>
            <a:r>
              <a:rPr lang="en-US" sz="2000" i="1" dirty="0" err="1" smtClean="0"/>
              <a:t>O’Dywer</a:t>
            </a:r>
            <a:r>
              <a:rPr lang="en-US" sz="2000" i="1" dirty="0" smtClean="0"/>
              <a:t> for assisting with content development and reviewing slides. </a:t>
            </a:r>
          </a:p>
          <a:p>
            <a:endParaRPr lang="en-US" dirty="0"/>
          </a:p>
        </p:txBody>
      </p:sp>
    </p:spTree>
    <p:extLst>
      <p:ext uri="{BB962C8B-B14F-4D97-AF65-F5344CB8AC3E}">
        <p14:creationId xmlns:p14="http://schemas.microsoft.com/office/powerpoint/2010/main" val="35202153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Creating sharable content</a:t>
            </a:r>
            <a:endParaRPr lang="en-US" dirty="0"/>
          </a:p>
        </p:txBody>
      </p:sp>
      <p:sp>
        <p:nvSpPr>
          <p:cNvPr id="3" name="Content Placeholder 2"/>
          <p:cNvSpPr>
            <a:spLocks noGrp="1"/>
          </p:cNvSpPr>
          <p:nvPr>
            <p:ph idx="1"/>
          </p:nvPr>
        </p:nvSpPr>
        <p:spPr>
          <a:xfrm>
            <a:off x="533400" y="1371600"/>
            <a:ext cx="8458200" cy="5181600"/>
          </a:xfrm>
        </p:spPr>
        <p:txBody>
          <a:bodyPr/>
          <a:lstStyle/>
          <a:p>
            <a:r>
              <a:rPr lang="en-US" b="1" dirty="0"/>
              <a:t>What do you want to achieve? </a:t>
            </a:r>
            <a:endParaRPr lang="en-US" b="1" dirty="0" smtClean="0"/>
          </a:p>
          <a:p>
            <a:pPr lvl="1"/>
            <a:r>
              <a:rPr lang="en-US" dirty="0" smtClean="0"/>
              <a:t>Increase awareness of importance of daily physical activity</a:t>
            </a:r>
            <a:endParaRPr lang="en-US" dirty="0"/>
          </a:p>
          <a:p>
            <a:r>
              <a:rPr lang="en-US" b="1" dirty="0"/>
              <a:t>Who is your target audience(s)? </a:t>
            </a:r>
            <a:endParaRPr lang="en-US" b="1" dirty="0" smtClean="0"/>
          </a:p>
          <a:p>
            <a:pPr lvl="1"/>
            <a:r>
              <a:rPr lang="en-US" dirty="0" smtClean="0"/>
              <a:t>Workers who sit for 8 hours per day (i.e. office workers, transportation workers, etc.)</a:t>
            </a:r>
            <a:endParaRPr lang="en-US" dirty="0"/>
          </a:p>
          <a:p>
            <a:r>
              <a:rPr lang="en-US" b="1" dirty="0"/>
              <a:t>What format do you want to use</a:t>
            </a:r>
            <a:r>
              <a:rPr lang="en-US" b="1" dirty="0" smtClean="0"/>
              <a:t>?</a:t>
            </a:r>
          </a:p>
          <a:p>
            <a:pPr lvl="1"/>
            <a:r>
              <a:rPr lang="en-US" dirty="0" smtClean="0"/>
              <a:t>Facebook</a:t>
            </a:r>
            <a:endParaRPr lang="en-US" dirty="0"/>
          </a:p>
          <a:p>
            <a:r>
              <a:rPr lang="en-US" b="1" dirty="0"/>
              <a:t>Do </a:t>
            </a:r>
            <a:r>
              <a:rPr lang="en-US" b="1" dirty="0" smtClean="0"/>
              <a:t>you </a:t>
            </a:r>
            <a:r>
              <a:rPr lang="en-US" b="1" dirty="0"/>
              <a:t>have </a:t>
            </a:r>
            <a:r>
              <a:rPr lang="en-US" b="1" dirty="0" smtClean="0"/>
              <a:t>content, </a:t>
            </a:r>
            <a:r>
              <a:rPr lang="en-US" b="1" dirty="0"/>
              <a:t>or does it need to be generated</a:t>
            </a:r>
            <a:r>
              <a:rPr lang="en-US" b="1" dirty="0" smtClean="0"/>
              <a:t>?</a:t>
            </a:r>
          </a:p>
          <a:p>
            <a:pPr lvl="1"/>
            <a:r>
              <a:rPr lang="en-US" dirty="0" smtClean="0"/>
              <a:t>Yes! We have a recent study published about the health effects of prolonged sitting. </a:t>
            </a:r>
            <a:endParaRPr lang="en-US" dirty="0"/>
          </a:p>
          <a:p>
            <a:pPr marL="0" indent="0">
              <a:buNone/>
            </a:pPr>
            <a:endParaRPr lang="en-US" dirty="0"/>
          </a:p>
          <a:p>
            <a:endParaRPr lang="en-US" dirty="0"/>
          </a:p>
        </p:txBody>
      </p:sp>
      <p:sp>
        <p:nvSpPr>
          <p:cNvPr id="6" name="Rectangle 5"/>
          <p:cNvSpPr/>
          <p:nvPr/>
        </p:nvSpPr>
        <p:spPr>
          <a:xfrm>
            <a:off x="1371600" y="4419600"/>
            <a:ext cx="6629400" cy="116955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Bef>
                <a:spcPts val="0"/>
              </a:spcBef>
              <a:spcAft>
                <a:spcPts val="0"/>
              </a:spcAft>
            </a:pPr>
            <a:r>
              <a:rPr lang="en-US" sz="1400" dirty="0" err="1" smtClean="0"/>
              <a:t>Ekelund</a:t>
            </a:r>
            <a:r>
              <a:rPr lang="en-US" sz="1400" dirty="0" smtClean="0"/>
              <a:t> </a:t>
            </a:r>
            <a:r>
              <a:rPr lang="en-US" sz="1400" dirty="0"/>
              <a:t>U, </a:t>
            </a:r>
            <a:r>
              <a:rPr lang="en-US" sz="1400" dirty="0" err="1"/>
              <a:t>Steene-Johannessen</a:t>
            </a:r>
            <a:r>
              <a:rPr lang="en-US" sz="1400" dirty="0"/>
              <a:t> J, Brown WJ, </a:t>
            </a:r>
            <a:r>
              <a:rPr lang="en-US" sz="1400" dirty="0" err="1"/>
              <a:t>Fagerland</a:t>
            </a:r>
            <a:r>
              <a:rPr lang="en-US" sz="1400" dirty="0"/>
              <a:t> MW, Owen N, Powell KE, Bauman A, Lee I-M. </a:t>
            </a:r>
            <a:r>
              <a:rPr lang="en-US" sz="1400" b="1" dirty="0"/>
              <a:t>Does physical activity attenuate, or even eliminate, the detrimental association of sitting time with mortality? </a:t>
            </a:r>
            <a:r>
              <a:rPr lang="en-US" sz="1400" dirty="0"/>
              <a:t>A </a:t>
            </a:r>
            <a:r>
              <a:rPr lang="en-US" sz="1400" dirty="0" err="1"/>
              <a:t>harmonised</a:t>
            </a:r>
            <a:r>
              <a:rPr lang="en-US" sz="1400" dirty="0"/>
              <a:t> meta-analysis of data from more than 1 million men and women. The Lancet. 2016;388(10051):1302–1310</a:t>
            </a:r>
            <a:r>
              <a:rPr lang="en-US" sz="1400" dirty="0" smtClean="0"/>
              <a:t>.</a:t>
            </a:r>
          </a:p>
          <a:p>
            <a:pPr>
              <a:spcBef>
                <a:spcPts val="0"/>
              </a:spcBef>
              <a:spcAft>
                <a:spcPts val="0"/>
              </a:spcAft>
            </a:pPr>
            <a:r>
              <a:rPr lang="en-US" sz="1400" dirty="0">
                <a:hlinkClick r:id="rId2"/>
              </a:rPr>
              <a:t>http://</a:t>
            </a:r>
            <a:r>
              <a:rPr lang="en-US" sz="1400" dirty="0" smtClean="0">
                <a:hlinkClick r:id="rId2"/>
              </a:rPr>
              <a:t>www.thelancet.com/journals/lancet/article/PIIS0140-6736(16)30370-1/fulltext</a:t>
            </a:r>
            <a:endParaRPr lang="en-US" dirty="0">
              <a:effectLst/>
            </a:endParaRPr>
          </a:p>
        </p:txBody>
      </p:sp>
      <p:sp>
        <p:nvSpPr>
          <p:cNvPr id="4" name="Slide Number Placeholder 3"/>
          <p:cNvSpPr>
            <a:spLocks noGrp="1"/>
          </p:cNvSpPr>
          <p:nvPr>
            <p:ph type="sldNum" sz="quarter" idx="12"/>
          </p:nvPr>
        </p:nvSpPr>
        <p:spPr/>
        <p:txBody>
          <a:bodyPr/>
          <a:lstStyle/>
          <a:p>
            <a:fld id="{0D558541-60C9-42A2-8392-FF12533A6B7A}" type="slidenum">
              <a:rPr lang="en-US" smtClean="0"/>
              <a:pPr/>
              <a:t>44</a:t>
            </a:fld>
            <a:endParaRPr lang="en-US" dirty="0"/>
          </a:p>
        </p:txBody>
      </p:sp>
    </p:spTree>
    <p:extLst>
      <p:ext uri="{BB962C8B-B14F-4D97-AF65-F5344CB8AC3E}">
        <p14:creationId xmlns:p14="http://schemas.microsoft.com/office/powerpoint/2010/main" val="18219816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Create sharable content</a:t>
            </a:r>
            <a:endParaRPr lang="en-US" dirty="0"/>
          </a:p>
        </p:txBody>
      </p:sp>
      <p:sp>
        <p:nvSpPr>
          <p:cNvPr id="3" name="Content Placeholder 2"/>
          <p:cNvSpPr>
            <a:spLocks noGrp="1"/>
          </p:cNvSpPr>
          <p:nvPr>
            <p:ph idx="1"/>
          </p:nvPr>
        </p:nvSpPr>
        <p:spPr>
          <a:xfrm>
            <a:off x="381000" y="914400"/>
            <a:ext cx="8458200" cy="5181600"/>
          </a:xfrm>
        </p:spPr>
        <p:txBody>
          <a:bodyPr/>
          <a:lstStyle/>
          <a:p>
            <a:pPr marL="0" indent="0">
              <a:buNone/>
            </a:pPr>
            <a:r>
              <a:rPr lang="en-US" b="1" dirty="0" smtClean="0"/>
              <a:t>Article title</a:t>
            </a:r>
          </a:p>
          <a:p>
            <a:pPr marL="0" indent="0">
              <a:buNone/>
            </a:pPr>
            <a:r>
              <a:rPr lang="en-US" b="1" dirty="0" smtClean="0"/>
              <a:t>Does </a:t>
            </a:r>
            <a:r>
              <a:rPr lang="en-US" b="1" dirty="0"/>
              <a:t>physical activity attenuate, or even eliminate, the detrimental association of sitting time with mortality? A </a:t>
            </a:r>
            <a:r>
              <a:rPr lang="en-US" b="1" dirty="0" err="1"/>
              <a:t>harmonised</a:t>
            </a:r>
            <a:r>
              <a:rPr lang="en-US" b="1" dirty="0"/>
              <a:t> meta-analysis of data from more than 1 million men and women</a:t>
            </a:r>
          </a:p>
          <a:p>
            <a:pPr marL="0" indent="0">
              <a:buNone/>
            </a:pPr>
            <a:r>
              <a:rPr lang="en-US" b="1" dirty="0"/>
              <a:t>Background</a:t>
            </a:r>
          </a:p>
          <a:p>
            <a:pPr marL="0" indent="0">
              <a:buNone/>
            </a:pPr>
            <a:r>
              <a:rPr lang="en-US" dirty="0"/>
              <a:t>High amounts of sedentary </a:t>
            </a:r>
            <a:r>
              <a:rPr lang="en-US" dirty="0" err="1"/>
              <a:t>behaviour</a:t>
            </a:r>
            <a:r>
              <a:rPr lang="en-US" dirty="0"/>
              <a:t> have been associated with increased risks of several chronic conditions and mortality. However, it is unclear whether physical activity attenuates or even eliminates the detrimental effects of prolonged sitting. We examined the associations of sedentary </a:t>
            </a:r>
            <a:r>
              <a:rPr lang="en-US" dirty="0" err="1"/>
              <a:t>behaviour</a:t>
            </a:r>
            <a:r>
              <a:rPr lang="en-US" dirty="0"/>
              <a:t> and physical activity with all-cause mortality.</a:t>
            </a:r>
          </a:p>
          <a:p>
            <a:pPr marL="0" indent="0">
              <a:buNone/>
            </a:pPr>
            <a:r>
              <a:rPr lang="en-US" b="1" dirty="0" smtClean="0"/>
              <a:t>Interpretation</a:t>
            </a:r>
            <a:endParaRPr lang="en-US" b="1" dirty="0"/>
          </a:p>
          <a:p>
            <a:pPr marL="0" indent="0">
              <a:buNone/>
            </a:pPr>
            <a:r>
              <a:rPr lang="en-US" dirty="0"/>
              <a:t>High levels of moderate intensity physical activity (</a:t>
            </a:r>
            <a:r>
              <a:rPr lang="en-US" dirty="0" err="1"/>
              <a:t>ie</a:t>
            </a:r>
            <a:r>
              <a:rPr lang="en-US" dirty="0"/>
              <a:t>, about 60–75 min per day) seem to eliminate the increased risk of death associated with high sitting time. However, this high activity level attenuates, but does not eliminate the increased risk associated with high TV-viewing time. These results provide further evidence on the benefits of physical activity, particularly in societies where increasing numbers of people have to sit for long hours for work and may also inform future public health recommendations.</a:t>
            </a:r>
          </a:p>
          <a:p>
            <a:endParaRPr lang="en-US" dirty="0"/>
          </a:p>
        </p:txBody>
      </p:sp>
      <p:sp>
        <p:nvSpPr>
          <p:cNvPr id="6" name="Rectangle 5"/>
          <p:cNvSpPr/>
          <p:nvPr/>
        </p:nvSpPr>
        <p:spPr>
          <a:xfrm>
            <a:off x="2483224" y="5792941"/>
            <a:ext cx="6189968" cy="1215717"/>
          </a:xfrm>
          <a:prstGeom prst="rect">
            <a:avLst/>
          </a:prstGeom>
        </p:spPr>
        <p:txBody>
          <a:bodyPr wrap="square">
            <a:spAutoFit/>
          </a:bodyPr>
          <a:lstStyle/>
          <a:p>
            <a:pPr>
              <a:spcBef>
                <a:spcPts val="0"/>
              </a:spcBef>
              <a:spcAft>
                <a:spcPts val="0"/>
              </a:spcAft>
            </a:pPr>
            <a:r>
              <a:rPr lang="en-US" sz="1100" i="1" dirty="0" err="1" smtClean="0"/>
              <a:t>Ekelund</a:t>
            </a:r>
            <a:r>
              <a:rPr lang="en-US" sz="1100" i="1" dirty="0" smtClean="0"/>
              <a:t> </a:t>
            </a:r>
            <a:r>
              <a:rPr lang="en-US" sz="1100" i="1" dirty="0"/>
              <a:t>U, </a:t>
            </a:r>
            <a:r>
              <a:rPr lang="en-US" sz="1100" i="1" dirty="0" err="1"/>
              <a:t>Steene-Johannessen</a:t>
            </a:r>
            <a:r>
              <a:rPr lang="en-US" sz="1100" i="1" dirty="0"/>
              <a:t> J, Brown WJ, </a:t>
            </a:r>
            <a:r>
              <a:rPr lang="en-US" sz="1100" i="1" dirty="0" err="1"/>
              <a:t>Fagerland</a:t>
            </a:r>
            <a:r>
              <a:rPr lang="en-US" sz="1100" i="1" dirty="0"/>
              <a:t> MW, Owen N, Powell KE, Bauman A, Lee I-M. Does physical activity attenuate, or even eliminate, the detrimental association of sitting time with mortality? A </a:t>
            </a:r>
            <a:r>
              <a:rPr lang="en-US" sz="1100" i="1" dirty="0" err="1"/>
              <a:t>harmonised</a:t>
            </a:r>
            <a:r>
              <a:rPr lang="en-US" sz="1100" i="1" dirty="0"/>
              <a:t> meta-analysis of data from more than 1 million men and women. The Lancet. 2016;388(10051):1302–1310</a:t>
            </a:r>
            <a:r>
              <a:rPr lang="en-US" sz="1100" i="1" dirty="0" smtClean="0"/>
              <a:t>.</a:t>
            </a:r>
          </a:p>
          <a:p>
            <a:pPr>
              <a:spcBef>
                <a:spcPts val="0"/>
              </a:spcBef>
              <a:spcAft>
                <a:spcPts val="0"/>
              </a:spcAft>
            </a:pPr>
            <a:r>
              <a:rPr lang="en-US" sz="1100" i="1" dirty="0">
                <a:hlinkClick r:id="rId2"/>
              </a:rPr>
              <a:t>http://</a:t>
            </a:r>
            <a:r>
              <a:rPr lang="en-US" sz="1100" i="1" dirty="0" smtClean="0">
                <a:hlinkClick r:id="rId2"/>
              </a:rPr>
              <a:t>www.thelancet.com/journals/lancet/article/PIIS0140-6736(16)30370-1/fulltext</a:t>
            </a:r>
            <a:endParaRPr lang="en-US" sz="1100" i="1" dirty="0" smtClean="0"/>
          </a:p>
          <a:p>
            <a:pPr>
              <a:spcBef>
                <a:spcPts val="0"/>
              </a:spcBef>
              <a:spcAft>
                <a:spcPts val="0"/>
              </a:spcAft>
            </a:pPr>
            <a:endParaRPr lang="en-US" dirty="0">
              <a:effectLst/>
            </a:endParaRPr>
          </a:p>
        </p:txBody>
      </p:sp>
      <p:sp>
        <p:nvSpPr>
          <p:cNvPr id="7" name="Slide Number Placeholder 6"/>
          <p:cNvSpPr>
            <a:spLocks noGrp="1"/>
          </p:cNvSpPr>
          <p:nvPr>
            <p:ph type="sldNum" sz="quarter" idx="12"/>
          </p:nvPr>
        </p:nvSpPr>
        <p:spPr/>
        <p:txBody>
          <a:bodyPr/>
          <a:lstStyle/>
          <a:p>
            <a:fld id="{0D558541-60C9-42A2-8392-FF12533A6B7A}" type="slidenum">
              <a:rPr lang="en-US" smtClean="0"/>
              <a:pPr/>
              <a:t>45</a:t>
            </a:fld>
            <a:endParaRPr lang="en-US" dirty="0"/>
          </a:p>
        </p:txBody>
      </p:sp>
    </p:spTree>
    <p:extLst>
      <p:ext uri="{BB962C8B-B14F-4D97-AF65-F5344CB8AC3E}">
        <p14:creationId xmlns:p14="http://schemas.microsoft.com/office/powerpoint/2010/main" val="5510276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8008" t="25333" r="45436" b="20980"/>
          <a:stretch/>
        </p:blipFill>
        <p:spPr>
          <a:xfrm>
            <a:off x="2438400" y="304800"/>
            <a:ext cx="4953000" cy="6232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0D558541-60C9-42A2-8392-FF12533A6B7A}" type="slidenum">
              <a:rPr lang="en-US" smtClean="0"/>
              <a:pPr/>
              <a:t>46</a:t>
            </a:fld>
            <a:endParaRPr lang="en-US" dirty="0"/>
          </a:p>
        </p:txBody>
      </p:sp>
    </p:spTree>
    <p:extLst>
      <p:ext uri="{BB962C8B-B14F-4D97-AF65-F5344CB8AC3E}">
        <p14:creationId xmlns:p14="http://schemas.microsoft.com/office/powerpoint/2010/main" val="281453862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36514" t="30000" r="36514" b="22000"/>
          <a:stretch/>
        </p:blipFill>
        <p:spPr>
          <a:xfrm>
            <a:off x="1828800" y="304800"/>
            <a:ext cx="5211981" cy="57732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0D558541-60C9-42A2-8392-FF12533A6B7A}" type="slidenum">
              <a:rPr lang="en-US" smtClean="0"/>
              <a:pPr/>
              <a:t>47</a:t>
            </a:fld>
            <a:endParaRPr lang="en-US" dirty="0"/>
          </a:p>
        </p:txBody>
      </p:sp>
    </p:spTree>
    <p:extLst>
      <p:ext uri="{BB962C8B-B14F-4D97-AF65-F5344CB8AC3E}">
        <p14:creationId xmlns:p14="http://schemas.microsoft.com/office/powerpoint/2010/main" val="25929137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a:t>
            </a:r>
            <a:r>
              <a:rPr lang="en-US" dirty="0" smtClean="0"/>
              <a:t>Create sharable content</a:t>
            </a:r>
            <a:endParaRPr lang="en-US" dirty="0"/>
          </a:p>
        </p:txBody>
      </p:sp>
      <p:sp>
        <p:nvSpPr>
          <p:cNvPr id="3" name="Content Placeholder 2"/>
          <p:cNvSpPr>
            <a:spLocks noGrp="1"/>
          </p:cNvSpPr>
          <p:nvPr>
            <p:ph idx="1"/>
          </p:nvPr>
        </p:nvSpPr>
        <p:spPr>
          <a:xfrm>
            <a:off x="838200" y="1143000"/>
            <a:ext cx="7049689" cy="4550229"/>
          </a:xfrm>
        </p:spPr>
        <p:txBody>
          <a:bodyPr/>
          <a:lstStyle/>
          <a:p>
            <a:r>
              <a:rPr lang="en-US" dirty="0" smtClean="0"/>
              <a:t>Do you sit for more than 4 hour per day? You may be at risk for poor health. </a:t>
            </a:r>
          </a:p>
          <a:p>
            <a:pPr marL="0" indent="0">
              <a:buNone/>
            </a:pPr>
            <a:endParaRPr lang="en-US" dirty="0" smtClean="0"/>
          </a:p>
          <a:p>
            <a:r>
              <a:rPr lang="en-US" dirty="0" smtClean="0"/>
              <a:t>A brisk walk is just what the doctor ordered! Decrease your risk of sitting mortality through 60 minutes of moderate intensity activity every day. </a:t>
            </a:r>
          </a:p>
          <a:p>
            <a:pPr marL="0" indent="0">
              <a:buNone/>
            </a:pPr>
            <a:endParaRPr lang="en-US" dirty="0" smtClean="0"/>
          </a:p>
          <a:p>
            <a:r>
              <a:rPr lang="en-US" dirty="0" smtClean="0"/>
              <a:t>Feeling the effects of sitting all day long? Sitting for more than 4 hours a day is associated with increased mortality. Decrease your risk with 60 minutes of moderate exercise every day. </a:t>
            </a:r>
          </a:p>
          <a:p>
            <a:endParaRPr lang="en-US" dirty="0"/>
          </a:p>
          <a:p>
            <a:r>
              <a:rPr lang="en-US" dirty="0" smtClean="0"/>
              <a:t>Hashtags: </a:t>
            </a:r>
          </a:p>
          <a:p>
            <a:pPr lvl="1"/>
            <a:r>
              <a:rPr lang="en-US" dirty="0" smtClean="0"/>
              <a:t>#</a:t>
            </a:r>
            <a:r>
              <a:rPr lang="en-US" dirty="0" err="1" smtClean="0"/>
              <a:t>physicalactivity</a:t>
            </a:r>
            <a:endParaRPr lang="en-US" dirty="0" smtClean="0"/>
          </a:p>
          <a:p>
            <a:pPr lvl="1"/>
            <a:r>
              <a:rPr lang="en-US" dirty="0" smtClean="0"/>
              <a:t>#</a:t>
            </a:r>
            <a:r>
              <a:rPr lang="en-US" dirty="0" err="1" smtClean="0"/>
              <a:t>getfit</a:t>
            </a:r>
            <a:endParaRPr lang="en-US" dirty="0" smtClean="0"/>
          </a:p>
          <a:p>
            <a:pPr lvl="1"/>
            <a:r>
              <a:rPr lang="en-US" dirty="0" smtClean="0"/>
              <a:t>#wellness</a:t>
            </a:r>
          </a:p>
          <a:p>
            <a:pPr lvl="1"/>
            <a:r>
              <a:rPr lang="en-US" dirty="0" smtClean="0"/>
              <a:t>#walking</a:t>
            </a:r>
          </a:p>
          <a:p>
            <a:pPr lvl="1"/>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48</a:t>
            </a:fld>
            <a:endParaRPr lang="en-US" dirty="0"/>
          </a:p>
        </p:txBody>
      </p:sp>
    </p:spTree>
    <p:extLst>
      <p:ext uri="{BB962C8B-B14F-4D97-AF65-F5344CB8AC3E}">
        <p14:creationId xmlns:p14="http://schemas.microsoft.com/office/powerpoint/2010/main" val="3622704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27" name="Rectangle 26"/>
          <p:cNvSpPr/>
          <p:nvPr/>
        </p:nvSpPr>
        <p:spPr>
          <a:xfrm>
            <a:off x="413755" y="1817237"/>
            <a:ext cx="7635390" cy="400110"/>
          </a:xfrm>
          <a:prstGeom prst="rect">
            <a:avLst/>
          </a:prstGeom>
        </p:spPr>
        <p:txBody>
          <a:bodyPr wrap="square">
            <a:spAutoFit/>
          </a:bodyPr>
          <a:lstStyle/>
          <a:p>
            <a:r>
              <a:rPr lang="en-US" sz="2000" b="1" dirty="0" smtClean="0"/>
              <a:t>Why do dissemination? </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Rectangle 4"/>
          <p:cNvSpPr/>
          <p:nvPr/>
        </p:nvSpPr>
        <p:spPr>
          <a:xfrm>
            <a:off x="3720576" y="1786662"/>
            <a:ext cx="5105400" cy="923330"/>
          </a:xfrm>
          <a:prstGeom prst="rect">
            <a:avLst/>
          </a:prstGeom>
        </p:spPr>
        <p:txBody>
          <a:bodyPr wrap="square">
            <a:spAutoFit/>
          </a:bodyPr>
          <a:lstStyle/>
          <a:p>
            <a:r>
              <a:rPr lang="en-US" dirty="0"/>
              <a:t>With organizations under increasing pressure to </a:t>
            </a:r>
            <a:r>
              <a:rPr lang="en-US" b="1" dirty="0"/>
              <a:t>demonstrate</a:t>
            </a:r>
            <a:r>
              <a:rPr lang="en-US" dirty="0"/>
              <a:t> their </a:t>
            </a:r>
            <a:r>
              <a:rPr lang="en-US" b="1" dirty="0"/>
              <a:t>relevance</a:t>
            </a:r>
            <a:r>
              <a:rPr lang="en-US" dirty="0"/>
              <a:t> and </a:t>
            </a:r>
            <a:r>
              <a:rPr lang="en-US" b="1" dirty="0"/>
              <a:t>contribution to society</a:t>
            </a:r>
            <a:r>
              <a:rPr lang="en-US" dirty="0"/>
              <a:t>, a deliberate digital </a:t>
            </a:r>
            <a:r>
              <a:rPr lang="en-US" b="1" dirty="0"/>
              <a:t>strategy is vital</a:t>
            </a:r>
            <a:r>
              <a:rPr lang="en-US" dirty="0"/>
              <a:t>.</a:t>
            </a:r>
          </a:p>
        </p:txBody>
      </p:sp>
      <p:sp>
        <p:nvSpPr>
          <p:cNvPr id="23" name="Rectangle 22"/>
          <p:cNvSpPr/>
          <p:nvPr/>
        </p:nvSpPr>
        <p:spPr>
          <a:xfrm>
            <a:off x="413755" y="2822053"/>
            <a:ext cx="3950677" cy="400110"/>
          </a:xfrm>
          <a:prstGeom prst="rect">
            <a:avLst/>
          </a:prstGeom>
        </p:spPr>
        <p:txBody>
          <a:bodyPr wrap="square">
            <a:spAutoFit/>
          </a:bodyPr>
          <a:lstStyle/>
          <a:p>
            <a:r>
              <a:rPr lang="en-US" sz="2000" b="1" dirty="0" smtClean="0"/>
              <a:t>How does dissemination happen?</a:t>
            </a:r>
          </a:p>
        </p:txBody>
      </p:sp>
      <p:sp>
        <p:nvSpPr>
          <p:cNvPr id="6" name="Slide Number Placeholder 5"/>
          <p:cNvSpPr>
            <a:spLocks noGrp="1"/>
          </p:cNvSpPr>
          <p:nvPr>
            <p:ph type="sldNum" sz="quarter" idx="12"/>
          </p:nvPr>
        </p:nvSpPr>
        <p:spPr/>
        <p:txBody>
          <a:bodyPr/>
          <a:lstStyle/>
          <a:p>
            <a:fld id="{0D558541-60C9-42A2-8392-FF12533A6B7A}" type="slidenum">
              <a:rPr lang="en-US" smtClean="0"/>
              <a:pPr/>
              <a:t>5</a:t>
            </a:fld>
            <a:endParaRPr lang="en-US" dirty="0"/>
          </a:p>
        </p:txBody>
      </p:sp>
    </p:spTree>
    <p:extLst>
      <p:ext uri="{BB962C8B-B14F-4D97-AF65-F5344CB8AC3E}">
        <p14:creationId xmlns:p14="http://schemas.microsoft.com/office/powerpoint/2010/main" val="2780056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19" name="TextBox 18"/>
          <p:cNvSpPr txBox="1"/>
          <p:nvPr/>
        </p:nvSpPr>
        <p:spPr>
          <a:xfrm>
            <a:off x="963244" y="3359156"/>
            <a:ext cx="2248849" cy="304800"/>
          </a:xfrm>
          <a:prstGeom prst="rect">
            <a:avLst/>
          </a:prstGeom>
          <a:noFill/>
        </p:spPr>
        <p:txBody>
          <a:bodyPr wrap="square" lIns="0" tIns="0" rIns="0" bIns="0" rtlCol="0">
            <a:noAutofit/>
          </a:bodyPr>
          <a:lstStyle/>
          <a:p>
            <a:pPr>
              <a:lnSpc>
                <a:spcPct val="90000"/>
              </a:lnSpc>
              <a:spcBef>
                <a:spcPts val="600"/>
              </a:spcBef>
            </a:pPr>
            <a:r>
              <a:rPr lang="en-US" b="1" spc="-50" dirty="0" smtClean="0"/>
              <a:t>Online Strategies</a:t>
            </a:r>
          </a:p>
          <a:p>
            <a:pPr>
              <a:lnSpc>
                <a:spcPct val="90000"/>
              </a:lnSpc>
              <a:spcBef>
                <a:spcPts val="600"/>
              </a:spcBef>
            </a:pPr>
            <a:endParaRPr lang="en-US" sz="1850" spc="-50" dirty="0"/>
          </a:p>
        </p:txBody>
      </p:sp>
      <p:sp>
        <p:nvSpPr>
          <p:cNvPr id="20" name="TextBox 19"/>
          <p:cNvSpPr txBox="1"/>
          <p:nvPr/>
        </p:nvSpPr>
        <p:spPr>
          <a:xfrm>
            <a:off x="203560" y="4753903"/>
            <a:ext cx="2880955" cy="2166938"/>
          </a:xfrm>
          <a:prstGeom prst="rect">
            <a:avLst/>
          </a:prstGeom>
          <a:noFill/>
        </p:spPr>
        <p:txBody>
          <a:bodyPr wrap="square" lIns="0" tIns="0" rIns="0" bIns="0" rtlCol="0">
            <a:noAutofit/>
          </a:bodyPr>
          <a:lstStyle/>
          <a:p>
            <a:pPr algn="ctr">
              <a:lnSpc>
                <a:spcPct val="90000"/>
              </a:lnSpc>
              <a:spcBef>
                <a:spcPts val="600"/>
              </a:spcBef>
            </a:pPr>
            <a:r>
              <a:rPr lang="en-US" spc="-50" dirty="0" smtClean="0"/>
              <a:t>Website</a:t>
            </a:r>
          </a:p>
          <a:p>
            <a:pPr algn="ctr">
              <a:lnSpc>
                <a:spcPct val="90000"/>
              </a:lnSpc>
              <a:spcBef>
                <a:spcPts val="600"/>
              </a:spcBef>
            </a:pPr>
            <a:r>
              <a:rPr lang="en-US" spc="-50" dirty="0" smtClean="0"/>
              <a:t>Mailing Lists</a:t>
            </a:r>
          </a:p>
          <a:p>
            <a:pPr algn="ctr">
              <a:lnSpc>
                <a:spcPct val="90000"/>
              </a:lnSpc>
              <a:spcBef>
                <a:spcPts val="600"/>
              </a:spcBef>
            </a:pPr>
            <a:r>
              <a:rPr lang="en-US" spc="-50" dirty="0" smtClean="0"/>
              <a:t>Virtual Events</a:t>
            </a:r>
          </a:p>
          <a:p>
            <a:pPr algn="ctr">
              <a:lnSpc>
                <a:spcPct val="90000"/>
              </a:lnSpc>
              <a:spcBef>
                <a:spcPts val="600"/>
              </a:spcBef>
            </a:pPr>
            <a:r>
              <a:rPr lang="en-US" spc="-50" dirty="0" smtClean="0"/>
              <a:t>Social Media </a:t>
            </a:r>
          </a:p>
          <a:p>
            <a:pPr algn="ctr">
              <a:lnSpc>
                <a:spcPct val="90000"/>
              </a:lnSpc>
              <a:spcBef>
                <a:spcPts val="600"/>
              </a:spcBef>
            </a:pPr>
            <a:r>
              <a:rPr lang="en-US" sz="1400" spc="-50" dirty="0" smtClean="0"/>
              <a:t>(Twitter, Facebook, Podcasts, Blogs)</a:t>
            </a:r>
          </a:p>
          <a:p>
            <a:pPr>
              <a:lnSpc>
                <a:spcPct val="90000"/>
              </a:lnSpc>
              <a:spcBef>
                <a:spcPts val="600"/>
              </a:spcBef>
            </a:pPr>
            <a:endParaRPr lang="en-US" sz="1850" spc="-50" dirty="0" smtClean="0"/>
          </a:p>
        </p:txBody>
      </p:sp>
      <p:sp>
        <p:nvSpPr>
          <p:cNvPr id="27" name="Rectangle 26"/>
          <p:cNvSpPr/>
          <p:nvPr/>
        </p:nvSpPr>
        <p:spPr>
          <a:xfrm>
            <a:off x="413755" y="1817237"/>
            <a:ext cx="7635390" cy="400110"/>
          </a:xfrm>
          <a:prstGeom prst="rect">
            <a:avLst/>
          </a:prstGeom>
        </p:spPr>
        <p:txBody>
          <a:bodyPr wrap="square">
            <a:spAutoFit/>
          </a:bodyPr>
          <a:lstStyle/>
          <a:p>
            <a:r>
              <a:rPr lang="en-US" sz="2000" b="1" dirty="0" smtClean="0"/>
              <a:t>Why do dissemination? </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Rectangle 4"/>
          <p:cNvSpPr/>
          <p:nvPr/>
        </p:nvSpPr>
        <p:spPr>
          <a:xfrm>
            <a:off x="3720576" y="1786662"/>
            <a:ext cx="5105400" cy="923330"/>
          </a:xfrm>
          <a:prstGeom prst="rect">
            <a:avLst/>
          </a:prstGeom>
        </p:spPr>
        <p:txBody>
          <a:bodyPr wrap="square">
            <a:spAutoFit/>
          </a:bodyPr>
          <a:lstStyle/>
          <a:p>
            <a:r>
              <a:rPr lang="en-US" dirty="0"/>
              <a:t>With organizations under increasing pressure to </a:t>
            </a:r>
            <a:r>
              <a:rPr lang="en-US" b="1" dirty="0"/>
              <a:t>demonstrate</a:t>
            </a:r>
            <a:r>
              <a:rPr lang="en-US" dirty="0"/>
              <a:t> their </a:t>
            </a:r>
            <a:r>
              <a:rPr lang="en-US" b="1" dirty="0"/>
              <a:t>relevance</a:t>
            </a:r>
            <a:r>
              <a:rPr lang="en-US" dirty="0"/>
              <a:t> and </a:t>
            </a:r>
            <a:r>
              <a:rPr lang="en-US" b="1" dirty="0"/>
              <a:t>contribution to society</a:t>
            </a:r>
            <a:r>
              <a:rPr lang="en-US" dirty="0"/>
              <a:t>, a deliberate digital </a:t>
            </a:r>
            <a:r>
              <a:rPr lang="en-US" b="1" dirty="0"/>
              <a:t>strategy is vital</a:t>
            </a:r>
            <a:r>
              <a:rPr lang="en-US" dirty="0"/>
              <a:t>.</a:t>
            </a:r>
          </a:p>
        </p:txBody>
      </p:sp>
      <p:sp>
        <p:nvSpPr>
          <p:cNvPr id="23" name="Rectangle 22"/>
          <p:cNvSpPr/>
          <p:nvPr/>
        </p:nvSpPr>
        <p:spPr>
          <a:xfrm>
            <a:off x="413755" y="2822053"/>
            <a:ext cx="3950677" cy="400110"/>
          </a:xfrm>
          <a:prstGeom prst="rect">
            <a:avLst/>
          </a:prstGeom>
        </p:spPr>
        <p:txBody>
          <a:bodyPr wrap="square">
            <a:spAutoFit/>
          </a:bodyPr>
          <a:lstStyle/>
          <a:p>
            <a:r>
              <a:rPr lang="en-US" sz="2000" b="1" dirty="0" smtClean="0"/>
              <a:t>How does dissemination happen?</a:t>
            </a:r>
          </a:p>
        </p:txBody>
      </p:sp>
      <p:sp>
        <p:nvSpPr>
          <p:cNvPr id="9" name="Oval 8"/>
          <p:cNvSpPr/>
          <p:nvPr/>
        </p:nvSpPr>
        <p:spPr>
          <a:xfrm>
            <a:off x="1181441" y="3733286"/>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3946382"/>
            <a:ext cx="518001" cy="518001"/>
          </a:xfrm>
          <a:prstGeom prst="rect">
            <a:avLst/>
          </a:prstGeom>
        </p:spPr>
      </p:pic>
      <p:sp>
        <p:nvSpPr>
          <p:cNvPr id="6" name="Slide Number Placeholder 5"/>
          <p:cNvSpPr>
            <a:spLocks noGrp="1"/>
          </p:cNvSpPr>
          <p:nvPr>
            <p:ph type="sldNum" sz="quarter" idx="12"/>
          </p:nvPr>
        </p:nvSpPr>
        <p:spPr/>
        <p:txBody>
          <a:bodyPr/>
          <a:lstStyle/>
          <a:p>
            <a:fld id="{0D558541-60C9-42A2-8392-FF12533A6B7A}" type="slidenum">
              <a:rPr lang="en-US" smtClean="0"/>
              <a:pPr/>
              <a:t>6</a:t>
            </a:fld>
            <a:endParaRPr lang="en-US" dirty="0"/>
          </a:p>
        </p:txBody>
      </p:sp>
    </p:spTree>
    <p:extLst>
      <p:ext uri="{BB962C8B-B14F-4D97-AF65-F5344CB8AC3E}">
        <p14:creationId xmlns:p14="http://schemas.microsoft.com/office/powerpoint/2010/main" val="1178500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19" name="TextBox 18"/>
          <p:cNvSpPr txBox="1"/>
          <p:nvPr/>
        </p:nvSpPr>
        <p:spPr>
          <a:xfrm>
            <a:off x="963244" y="3359156"/>
            <a:ext cx="2248849" cy="304800"/>
          </a:xfrm>
          <a:prstGeom prst="rect">
            <a:avLst/>
          </a:prstGeom>
          <a:noFill/>
        </p:spPr>
        <p:txBody>
          <a:bodyPr wrap="square" lIns="0" tIns="0" rIns="0" bIns="0" rtlCol="0">
            <a:noAutofit/>
          </a:bodyPr>
          <a:lstStyle/>
          <a:p>
            <a:pPr>
              <a:lnSpc>
                <a:spcPct val="90000"/>
              </a:lnSpc>
              <a:spcBef>
                <a:spcPts val="600"/>
              </a:spcBef>
            </a:pPr>
            <a:r>
              <a:rPr lang="en-US" b="1" spc="-50" dirty="0" smtClean="0"/>
              <a:t>Online Strategies</a:t>
            </a:r>
          </a:p>
          <a:p>
            <a:pPr>
              <a:lnSpc>
                <a:spcPct val="90000"/>
              </a:lnSpc>
              <a:spcBef>
                <a:spcPts val="600"/>
              </a:spcBef>
            </a:pPr>
            <a:endParaRPr lang="en-US" sz="1850" spc="-50" dirty="0"/>
          </a:p>
        </p:txBody>
      </p:sp>
      <p:sp>
        <p:nvSpPr>
          <p:cNvPr id="20" name="TextBox 19"/>
          <p:cNvSpPr txBox="1"/>
          <p:nvPr/>
        </p:nvSpPr>
        <p:spPr>
          <a:xfrm>
            <a:off x="203560" y="4753903"/>
            <a:ext cx="2880955" cy="2166938"/>
          </a:xfrm>
          <a:prstGeom prst="rect">
            <a:avLst/>
          </a:prstGeom>
          <a:noFill/>
        </p:spPr>
        <p:txBody>
          <a:bodyPr wrap="square" lIns="0" tIns="0" rIns="0" bIns="0" rtlCol="0">
            <a:noAutofit/>
          </a:bodyPr>
          <a:lstStyle/>
          <a:p>
            <a:pPr algn="ctr">
              <a:lnSpc>
                <a:spcPct val="90000"/>
              </a:lnSpc>
              <a:spcBef>
                <a:spcPts val="600"/>
              </a:spcBef>
            </a:pPr>
            <a:r>
              <a:rPr lang="en-US" spc="-50" dirty="0" smtClean="0"/>
              <a:t>Website</a:t>
            </a:r>
          </a:p>
          <a:p>
            <a:pPr algn="ctr">
              <a:lnSpc>
                <a:spcPct val="90000"/>
              </a:lnSpc>
              <a:spcBef>
                <a:spcPts val="600"/>
              </a:spcBef>
            </a:pPr>
            <a:r>
              <a:rPr lang="en-US" spc="-50" dirty="0" smtClean="0"/>
              <a:t>Mailing Lists</a:t>
            </a:r>
          </a:p>
          <a:p>
            <a:pPr algn="ctr">
              <a:lnSpc>
                <a:spcPct val="90000"/>
              </a:lnSpc>
              <a:spcBef>
                <a:spcPts val="600"/>
              </a:spcBef>
            </a:pPr>
            <a:r>
              <a:rPr lang="en-US" spc="-50" dirty="0" smtClean="0"/>
              <a:t>Virtual Events</a:t>
            </a:r>
          </a:p>
          <a:p>
            <a:pPr algn="ctr">
              <a:lnSpc>
                <a:spcPct val="90000"/>
              </a:lnSpc>
              <a:spcBef>
                <a:spcPts val="600"/>
              </a:spcBef>
            </a:pPr>
            <a:r>
              <a:rPr lang="en-US" spc="-50" dirty="0" smtClean="0"/>
              <a:t>Social Media </a:t>
            </a:r>
          </a:p>
          <a:p>
            <a:pPr algn="ctr">
              <a:lnSpc>
                <a:spcPct val="90000"/>
              </a:lnSpc>
              <a:spcBef>
                <a:spcPts val="600"/>
              </a:spcBef>
            </a:pPr>
            <a:r>
              <a:rPr lang="en-US" sz="1400" spc="-50" dirty="0" smtClean="0"/>
              <a:t>(Twitter, Facebook, Podcasts, Blogs)</a:t>
            </a:r>
          </a:p>
          <a:p>
            <a:pPr>
              <a:lnSpc>
                <a:spcPct val="90000"/>
              </a:lnSpc>
              <a:spcBef>
                <a:spcPts val="600"/>
              </a:spcBef>
            </a:pPr>
            <a:endParaRPr lang="en-US" sz="1850" spc="-50" dirty="0" smtClean="0"/>
          </a:p>
        </p:txBody>
      </p:sp>
      <p:sp>
        <p:nvSpPr>
          <p:cNvPr id="21" name="TextBox 20"/>
          <p:cNvSpPr txBox="1"/>
          <p:nvPr/>
        </p:nvSpPr>
        <p:spPr>
          <a:xfrm>
            <a:off x="3631640" y="3346253"/>
            <a:ext cx="2251448" cy="304800"/>
          </a:xfrm>
          <a:prstGeom prst="rect">
            <a:avLst/>
          </a:prstGeom>
          <a:noFill/>
        </p:spPr>
        <p:txBody>
          <a:bodyPr wrap="square" lIns="0" tIns="0" rIns="0" bIns="0" rtlCol="0">
            <a:noAutofit/>
          </a:bodyPr>
          <a:lstStyle/>
          <a:p>
            <a:pPr>
              <a:lnSpc>
                <a:spcPct val="90000"/>
              </a:lnSpc>
              <a:spcBef>
                <a:spcPts val="600"/>
              </a:spcBef>
            </a:pPr>
            <a:r>
              <a:rPr lang="en-US" b="1" spc="-50" dirty="0" smtClean="0"/>
              <a:t>In-person Strategies</a:t>
            </a:r>
          </a:p>
          <a:p>
            <a:pPr>
              <a:lnSpc>
                <a:spcPct val="90000"/>
              </a:lnSpc>
              <a:spcBef>
                <a:spcPts val="600"/>
              </a:spcBef>
            </a:pPr>
            <a:endParaRPr lang="en-US" sz="1850" spc="-50" dirty="0"/>
          </a:p>
        </p:txBody>
      </p:sp>
      <p:sp>
        <p:nvSpPr>
          <p:cNvPr id="22" name="TextBox 21"/>
          <p:cNvSpPr txBox="1"/>
          <p:nvPr/>
        </p:nvSpPr>
        <p:spPr>
          <a:xfrm>
            <a:off x="3288075" y="4792808"/>
            <a:ext cx="2403848" cy="1089008"/>
          </a:xfrm>
          <a:prstGeom prst="rect">
            <a:avLst/>
          </a:prstGeom>
          <a:noFill/>
        </p:spPr>
        <p:txBody>
          <a:bodyPr wrap="square" lIns="0" tIns="0" rIns="0" bIns="0" rtlCol="0">
            <a:noAutofit/>
          </a:bodyPr>
          <a:lstStyle/>
          <a:p>
            <a:pPr algn="ctr">
              <a:lnSpc>
                <a:spcPct val="90000"/>
              </a:lnSpc>
              <a:spcBef>
                <a:spcPts val="600"/>
              </a:spcBef>
            </a:pPr>
            <a:r>
              <a:rPr lang="en-US" spc="-50" dirty="0" smtClean="0"/>
              <a:t>Networking</a:t>
            </a:r>
          </a:p>
          <a:p>
            <a:pPr algn="ctr">
              <a:lnSpc>
                <a:spcPct val="90000"/>
              </a:lnSpc>
              <a:spcBef>
                <a:spcPts val="600"/>
              </a:spcBef>
            </a:pPr>
            <a:r>
              <a:rPr lang="en-US" spc="-50" dirty="0" smtClean="0"/>
              <a:t>Workshops or training</a:t>
            </a:r>
          </a:p>
          <a:p>
            <a:pPr algn="ctr">
              <a:lnSpc>
                <a:spcPct val="90000"/>
              </a:lnSpc>
              <a:spcBef>
                <a:spcPts val="600"/>
              </a:spcBef>
            </a:pPr>
            <a:r>
              <a:rPr lang="en-US" spc="-50" dirty="0" smtClean="0"/>
              <a:t>Meetings</a:t>
            </a:r>
          </a:p>
          <a:p>
            <a:pPr algn="ctr">
              <a:lnSpc>
                <a:spcPct val="90000"/>
              </a:lnSpc>
              <a:spcBef>
                <a:spcPts val="600"/>
              </a:spcBef>
            </a:pPr>
            <a:r>
              <a:rPr lang="en-US" spc="-50" dirty="0" smtClean="0"/>
              <a:t>Conference Presentations</a:t>
            </a:r>
          </a:p>
          <a:p>
            <a:pPr>
              <a:lnSpc>
                <a:spcPct val="90000"/>
              </a:lnSpc>
              <a:spcBef>
                <a:spcPts val="600"/>
              </a:spcBef>
            </a:pPr>
            <a:endParaRPr lang="en-US" sz="1850" spc="-50" dirty="0" smtClean="0"/>
          </a:p>
          <a:p>
            <a:pPr>
              <a:lnSpc>
                <a:spcPct val="90000"/>
              </a:lnSpc>
              <a:spcBef>
                <a:spcPts val="600"/>
              </a:spcBef>
            </a:pPr>
            <a:endParaRPr lang="en-US" sz="1850" spc="-50" dirty="0" smtClean="0"/>
          </a:p>
        </p:txBody>
      </p:sp>
      <p:sp>
        <p:nvSpPr>
          <p:cNvPr id="27" name="Rectangle 26"/>
          <p:cNvSpPr/>
          <p:nvPr/>
        </p:nvSpPr>
        <p:spPr>
          <a:xfrm>
            <a:off x="413755" y="1817237"/>
            <a:ext cx="7635390" cy="400110"/>
          </a:xfrm>
          <a:prstGeom prst="rect">
            <a:avLst/>
          </a:prstGeom>
        </p:spPr>
        <p:txBody>
          <a:bodyPr wrap="square">
            <a:spAutoFit/>
          </a:bodyPr>
          <a:lstStyle/>
          <a:p>
            <a:r>
              <a:rPr lang="en-US" sz="2000" b="1" dirty="0" smtClean="0"/>
              <a:t>Why do dissemination? </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Rectangle 4"/>
          <p:cNvSpPr/>
          <p:nvPr/>
        </p:nvSpPr>
        <p:spPr>
          <a:xfrm>
            <a:off x="3720576" y="1786662"/>
            <a:ext cx="5105400" cy="923330"/>
          </a:xfrm>
          <a:prstGeom prst="rect">
            <a:avLst/>
          </a:prstGeom>
        </p:spPr>
        <p:txBody>
          <a:bodyPr wrap="square">
            <a:spAutoFit/>
          </a:bodyPr>
          <a:lstStyle/>
          <a:p>
            <a:r>
              <a:rPr lang="en-US" dirty="0"/>
              <a:t>With organizations under increasing pressure to </a:t>
            </a:r>
            <a:r>
              <a:rPr lang="en-US" b="1" dirty="0"/>
              <a:t>demonstrate</a:t>
            </a:r>
            <a:r>
              <a:rPr lang="en-US" dirty="0"/>
              <a:t> their </a:t>
            </a:r>
            <a:r>
              <a:rPr lang="en-US" b="1" dirty="0"/>
              <a:t>relevance</a:t>
            </a:r>
            <a:r>
              <a:rPr lang="en-US" dirty="0"/>
              <a:t> and </a:t>
            </a:r>
            <a:r>
              <a:rPr lang="en-US" b="1" dirty="0"/>
              <a:t>contribution to society</a:t>
            </a:r>
            <a:r>
              <a:rPr lang="en-US" dirty="0"/>
              <a:t>, a deliberate digital </a:t>
            </a:r>
            <a:r>
              <a:rPr lang="en-US" b="1" dirty="0"/>
              <a:t>strategy is vital</a:t>
            </a:r>
            <a:r>
              <a:rPr lang="en-US" dirty="0"/>
              <a:t>.</a:t>
            </a:r>
          </a:p>
        </p:txBody>
      </p:sp>
      <p:sp>
        <p:nvSpPr>
          <p:cNvPr id="23" name="Rectangle 22"/>
          <p:cNvSpPr/>
          <p:nvPr/>
        </p:nvSpPr>
        <p:spPr>
          <a:xfrm>
            <a:off x="413755" y="2822053"/>
            <a:ext cx="3950677" cy="400110"/>
          </a:xfrm>
          <a:prstGeom prst="rect">
            <a:avLst/>
          </a:prstGeom>
        </p:spPr>
        <p:txBody>
          <a:bodyPr wrap="square">
            <a:spAutoFit/>
          </a:bodyPr>
          <a:lstStyle/>
          <a:p>
            <a:r>
              <a:rPr lang="en-US" sz="2000" b="1" dirty="0" smtClean="0"/>
              <a:t>How does dissemination happen?</a:t>
            </a:r>
          </a:p>
        </p:txBody>
      </p:sp>
      <p:sp>
        <p:nvSpPr>
          <p:cNvPr id="9" name="Oval 8"/>
          <p:cNvSpPr/>
          <p:nvPr/>
        </p:nvSpPr>
        <p:spPr>
          <a:xfrm>
            <a:off x="1181441" y="3733286"/>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3946382"/>
            <a:ext cx="518001" cy="518001"/>
          </a:xfrm>
          <a:prstGeom prst="rect">
            <a:avLst/>
          </a:prstGeom>
        </p:spPr>
      </p:pic>
      <p:sp>
        <p:nvSpPr>
          <p:cNvPr id="28" name="Oval 27"/>
          <p:cNvSpPr/>
          <p:nvPr/>
        </p:nvSpPr>
        <p:spPr>
          <a:xfrm>
            <a:off x="4016803" y="3780739"/>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0" y="3946382"/>
            <a:ext cx="597999" cy="597999"/>
          </a:xfrm>
          <a:prstGeom prst="rect">
            <a:avLst/>
          </a:prstGeom>
        </p:spPr>
      </p:pic>
      <p:sp>
        <p:nvSpPr>
          <p:cNvPr id="6" name="Slide Number Placeholder 5"/>
          <p:cNvSpPr>
            <a:spLocks noGrp="1"/>
          </p:cNvSpPr>
          <p:nvPr>
            <p:ph type="sldNum" sz="quarter" idx="12"/>
          </p:nvPr>
        </p:nvSpPr>
        <p:spPr/>
        <p:txBody>
          <a:bodyPr/>
          <a:lstStyle/>
          <a:p>
            <a:fld id="{0D558541-60C9-42A2-8392-FF12533A6B7A}" type="slidenum">
              <a:rPr lang="en-US" smtClean="0"/>
              <a:pPr/>
              <a:t>7</a:t>
            </a:fld>
            <a:endParaRPr lang="en-US" dirty="0"/>
          </a:p>
        </p:txBody>
      </p:sp>
    </p:spTree>
    <p:extLst>
      <p:ext uri="{BB962C8B-B14F-4D97-AF65-F5344CB8AC3E}">
        <p14:creationId xmlns:p14="http://schemas.microsoft.com/office/powerpoint/2010/main" val="17697406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Dissemination</a:t>
            </a:r>
            <a:endParaRPr lang="en-US" dirty="0"/>
          </a:p>
        </p:txBody>
      </p:sp>
      <p:sp>
        <p:nvSpPr>
          <p:cNvPr id="3" name="Content Placeholder 2"/>
          <p:cNvSpPr>
            <a:spLocks noGrp="1"/>
          </p:cNvSpPr>
          <p:nvPr>
            <p:ph idx="1"/>
          </p:nvPr>
        </p:nvSpPr>
        <p:spPr>
          <a:xfrm>
            <a:off x="533400" y="1150799"/>
            <a:ext cx="2895600" cy="350149"/>
          </a:xfrm>
        </p:spPr>
        <p:txBody>
          <a:bodyPr/>
          <a:lstStyle/>
          <a:p>
            <a:pPr marL="0" indent="0">
              <a:buNone/>
            </a:pPr>
            <a:r>
              <a:rPr lang="en-US" sz="2000" b="1" dirty="0" smtClean="0"/>
              <a:t>What is dissemination?</a:t>
            </a:r>
          </a:p>
        </p:txBody>
      </p:sp>
      <p:sp>
        <p:nvSpPr>
          <p:cNvPr id="17" name="TextBox 16"/>
          <p:cNvSpPr txBox="1"/>
          <p:nvPr/>
        </p:nvSpPr>
        <p:spPr>
          <a:xfrm>
            <a:off x="6553200" y="3359156"/>
            <a:ext cx="1676400" cy="304800"/>
          </a:xfrm>
          <a:prstGeom prst="rect">
            <a:avLst/>
          </a:prstGeom>
          <a:noFill/>
        </p:spPr>
        <p:txBody>
          <a:bodyPr wrap="square" lIns="0" tIns="0" rIns="0" bIns="0" rtlCol="0">
            <a:noAutofit/>
          </a:bodyPr>
          <a:lstStyle/>
          <a:p>
            <a:pPr>
              <a:lnSpc>
                <a:spcPct val="90000"/>
              </a:lnSpc>
              <a:spcBef>
                <a:spcPts val="600"/>
              </a:spcBef>
            </a:pPr>
            <a:r>
              <a:rPr lang="en-US" b="1" spc="-50" dirty="0" smtClean="0"/>
              <a:t>Print Strategies</a:t>
            </a:r>
          </a:p>
          <a:p>
            <a:pPr>
              <a:lnSpc>
                <a:spcPct val="90000"/>
              </a:lnSpc>
              <a:spcBef>
                <a:spcPts val="600"/>
              </a:spcBef>
            </a:pPr>
            <a:endParaRPr lang="en-US" sz="1850" spc="-50" dirty="0"/>
          </a:p>
        </p:txBody>
      </p:sp>
      <p:sp>
        <p:nvSpPr>
          <p:cNvPr id="18" name="TextBox 17"/>
          <p:cNvSpPr txBox="1"/>
          <p:nvPr/>
        </p:nvSpPr>
        <p:spPr>
          <a:xfrm>
            <a:off x="6169030" y="4792808"/>
            <a:ext cx="2286000" cy="1181100"/>
          </a:xfrm>
          <a:prstGeom prst="rect">
            <a:avLst/>
          </a:prstGeom>
          <a:noFill/>
        </p:spPr>
        <p:txBody>
          <a:bodyPr wrap="square" lIns="0" tIns="0" rIns="0" bIns="0" rtlCol="0">
            <a:noAutofit/>
          </a:bodyPr>
          <a:lstStyle/>
          <a:p>
            <a:pPr algn="ctr">
              <a:lnSpc>
                <a:spcPct val="90000"/>
              </a:lnSpc>
              <a:spcBef>
                <a:spcPts val="600"/>
              </a:spcBef>
            </a:pPr>
            <a:r>
              <a:rPr lang="en-US" spc="-50" dirty="0" smtClean="0"/>
              <a:t>Peer-reviewed journals</a:t>
            </a:r>
          </a:p>
          <a:p>
            <a:pPr algn="ctr">
              <a:lnSpc>
                <a:spcPct val="90000"/>
              </a:lnSpc>
              <a:spcBef>
                <a:spcPts val="600"/>
              </a:spcBef>
            </a:pPr>
            <a:r>
              <a:rPr lang="en-US" spc="-50" dirty="0" smtClean="0"/>
              <a:t>Newsletters</a:t>
            </a:r>
          </a:p>
          <a:p>
            <a:pPr algn="ctr">
              <a:lnSpc>
                <a:spcPct val="90000"/>
              </a:lnSpc>
              <a:spcBef>
                <a:spcPts val="600"/>
              </a:spcBef>
            </a:pPr>
            <a:r>
              <a:rPr lang="en-US" spc="-50" dirty="0" smtClean="0"/>
              <a:t>White papers</a:t>
            </a:r>
          </a:p>
          <a:p>
            <a:pPr>
              <a:lnSpc>
                <a:spcPct val="90000"/>
              </a:lnSpc>
              <a:spcBef>
                <a:spcPts val="600"/>
              </a:spcBef>
            </a:pPr>
            <a:endParaRPr lang="en-US" sz="1850" spc="-50" dirty="0" smtClean="0"/>
          </a:p>
        </p:txBody>
      </p:sp>
      <p:sp>
        <p:nvSpPr>
          <p:cNvPr id="19" name="TextBox 18"/>
          <p:cNvSpPr txBox="1"/>
          <p:nvPr/>
        </p:nvSpPr>
        <p:spPr>
          <a:xfrm>
            <a:off x="963244" y="3359156"/>
            <a:ext cx="2248849" cy="304800"/>
          </a:xfrm>
          <a:prstGeom prst="rect">
            <a:avLst/>
          </a:prstGeom>
          <a:noFill/>
        </p:spPr>
        <p:txBody>
          <a:bodyPr wrap="square" lIns="0" tIns="0" rIns="0" bIns="0" rtlCol="0">
            <a:noAutofit/>
          </a:bodyPr>
          <a:lstStyle/>
          <a:p>
            <a:pPr>
              <a:lnSpc>
                <a:spcPct val="90000"/>
              </a:lnSpc>
              <a:spcBef>
                <a:spcPts val="600"/>
              </a:spcBef>
            </a:pPr>
            <a:r>
              <a:rPr lang="en-US" b="1" spc="-50" dirty="0" smtClean="0"/>
              <a:t>Online Strategies</a:t>
            </a:r>
          </a:p>
          <a:p>
            <a:pPr>
              <a:lnSpc>
                <a:spcPct val="90000"/>
              </a:lnSpc>
              <a:spcBef>
                <a:spcPts val="600"/>
              </a:spcBef>
            </a:pPr>
            <a:endParaRPr lang="en-US" sz="1850" spc="-50" dirty="0"/>
          </a:p>
        </p:txBody>
      </p:sp>
      <p:sp>
        <p:nvSpPr>
          <p:cNvPr id="20" name="TextBox 19"/>
          <p:cNvSpPr txBox="1"/>
          <p:nvPr/>
        </p:nvSpPr>
        <p:spPr>
          <a:xfrm>
            <a:off x="203560" y="4753903"/>
            <a:ext cx="2880955" cy="2166938"/>
          </a:xfrm>
          <a:prstGeom prst="rect">
            <a:avLst/>
          </a:prstGeom>
          <a:noFill/>
        </p:spPr>
        <p:txBody>
          <a:bodyPr wrap="square" lIns="0" tIns="0" rIns="0" bIns="0" rtlCol="0">
            <a:noAutofit/>
          </a:bodyPr>
          <a:lstStyle/>
          <a:p>
            <a:pPr algn="ctr">
              <a:lnSpc>
                <a:spcPct val="90000"/>
              </a:lnSpc>
              <a:spcBef>
                <a:spcPts val="600"/>
              </a:spcBef>
            </a:pPr>
            <a:r>
              <a:rPr lang="en-US" spc="-50" dirty="0" smtClean="0"/>
              <a:t>Website</a:t>
            </a:r>
          </a:p>
          <a:p>
            <a:pPr algn="ctr">
              <a:lnSpc>
                <a:spcPct val="90000"/>
              </a:lnSpc>
              <a:spcBef>
                <a:spcPts val="600"/>
              </a:spcBef>
            </a:pPr>
            <a:r>
              <a:rPr lang="en-US" spc="-50" dirty="0" smtClean="0"/>
              <a:t>Mailing Lists</a:t>
            </a:r>
          </a:p>
          <a:p>
            <a:pPr algn="ctr">
              <a:lnSpc>
                <a:spcPct val="90000"/>
              </a:lnSpc>
              <a:spcBef>
                <a:spcPts val="600"/>
              </a:spcBef>
            </a:pPr>
            <a:r>
              <a:rPr lang="en-US" spc="-50" dirty="0" smtClean="0"/>
              <a:t>Virtual Events</a:t>
            </a:r>
          </a:p>
          <a:p>
            <a:pPr algn="ctr">
              <a:lnSpc>
                <a:spcPct val="90000"/>
              </a:lnSpc>
              <a:spcBef>
                <a:spcPts val="600"/>
              </a:spcBef>
            </a:pPr>
            <a:r>
              <a:rPr lang="en-US" spc="-50" dirty="0" smtClean="0"/>
              <a:t>Social Media </a:t>
            </a:r>
          </a:p>
          <a:p>
            <a:pPr algn="ctr">
              <a:lnSpc>
                <a:spcPct val="90000"/>
              </a:lnSpc>
              <a:spcBef>
                <a:spcPts val="600"/>
              </a:spcBef>
            </a:pPr>
            <a:r>
              <a:rPr lang="en-US" sz="1400" spc="-50" dirty="0" smtClean="0"/>
              <a:t>(Twitter, Facebook, Podcasts, Blogs)</a:t>
            </a:r>
          </a:p>
          <a:p>
            <a:pPr>
              <a:lnSpc>
                <a:spcPct val="90000"/>
              </a:lnSpc>
              <a:spcBef>
                <a:spcPts val="600"/>
              </a:spcBef>
            </a:pPr>
            <a:endParaRPr lang="en-US" sz="1850" spc="-50" dirty="0" smtClean="0"/>
          </a:p>
        </p:txBody>
      </p:sp>
      <p:sp>
        <p:nvSpPr>
          <p:cNvPr id="21" name="TextBox 20"/>
          <p:cNvSpPr txBox="1"/>
          <p:nvPr/>
        </p:nvSpPr>
        <p:spPr>
          <a:xfrm>
            <a:off x="3631640" y="3346253"/>
            <a:ext cx="2251448" cy="304800"/>
          </a:xfrm>
          <a:prstGeom prst="rect">
            <a:avLst/>
          </a:prstGeom>
          <a:noFill/>
        </p:spPr>
        <p:txBody>
          <a:bodyPr wrap="square" lIns="0" tIns="0" rIns="0" bIns="0" rtlCol="0">
            <a:noAutofit/>
          </a:bodyPr>
          <a:lstStyle/>
          <a:p>
            <a:pPr>
              <a:lnSpc>
                <a:spcPct val="90000"/>
              </a:lnSpc>
              <a:spcBef>
                <a:spcPts val="600"/>
              </a:spcBef>
            </a:pPr>
            <a:r>
              <a:rPr lang="en-US" b="1" spc="-50" dirty="0" smtClean="0"/>
              <a:t>In-person Strategies</a:t>
            </a:r>
          </a:p>
          <a:p>
            <a:pPr>
              <a:lnSpc>
                <a:spcPct val="90000"/>
              </a:lnSpc>
              <a:spcBef>
                <a:spcPts val="600"/>
              </a:spcBef>
            </a:pPr>
            <a:endParaRPr lang="en-US" sz="1850" spc="-50" dirty="0"/>
          </a:p>
        </p:txBody>
      </p:sp>
      <p:sp>
        <p:nvSpPr>
          <p:cNvPr id="22" name="TextBox 21"/>
          <p:cNvSpPr txBox="1"/>
          <p:nvPr/>
        </p:nvSpPr>
        <p:spPr>
          <a:xfrm>
            <a:off x="3288075" y="4792808"/>
            <a:ext cx="2403848" cy="1066800"/>
          </a:xfrm>
          <a:prstGeom prst="rect">
            <a:avLst/>
          </a:prstGeom>
          <a:noFill/>
        </p:spPr>
        <p:txBody>
          <a:bodyPr wrap="square" lIns="0" tIns="0" rIns="0" bIns="0" rtlCol="0">
            <a:noAutofit/>
          </a:bodyPr>
          <a:lstStyle/>
          <a:p>
            <a:pPr algn="ctr">
              <a:lnSpc>
                <a:spcPct val="90000"/>
              </a:lnSpc>
              <a:spcBef>
                <a:spcPts val="600"/>
              </a:spcBef>
            </a:pPr>
            <a:r>
              <a:rPr lang="en-US" spc="-50" dirty="0" smtClean="0"/>
              <a:t>Networking</a:t>
            </a:r>
          </a:p>
          <a:p>
            <a:pPr algn="ctr">
              <a:lnSpc>
                <a:spcPct val="90000"/>
              </a:lnSpc>
              <a:spcBef>
                <a:spcPts val="600"/>
              </a:spcBef>
            </a:pPr>
            <a:r>
              <a:rPr lang="en-US" spc="-50" dirty="0" smtClean="0"/>
              <a:t>Workshops or training</a:t>
            </a:r>
          </a:p>
          <a:p>
            <a:pPr algn="ctr">
              <a:lnSpc>
                <a:spcPct val="90000"/>
              </a:lnSpc>
              <a:spcBef>
                <a:spcPts val="600"/>
              </a:spcBef>
            </a:pPr>
            <a:r>
              <a:rPr lang="en-US" spc="-50" dirty="0" smtClean="0"/>
              <a:t>Meetings</a:t>
            </a:r>
          </a:p>
          <a:p>
            <a:pPr algn="ctr">
              <a:lnSpc>
                <a:spcPct val="90000"/>
              </a:lnSpc>
              <a:spcBef>
                <a:spcPts val="600"/>
              </a:spcBef>
            </a:pPr>
            <a:r>
              <a:rPr lang="en-US" spc="-50" dirty="0" smtClean="0"/>
              <a:t>Conference Presentations</a:t>
            </a:r>
          </a:p>
          <a:p>
            <a:pPr>
              <a:lnSpc>
                <a:spcPct val="90000"/>
              </a:lnSpc>
              <a:spcBef>
                <a:spcPts val="600"/>
              </a:spcBef>
            </a:pPr>
            <a:endParaRPr lang="en-US" sz="1850" spc="-50" dirty="0" smtClean="0"/>
          </a:p>
          <a:p>
            <a:pPr>
              <a:lnSpc>
                <a:spcPct val="90000"/>
              </a:lnSpc>
              <a:spcBef>
                <a:spcPts val="600"/>
              </a:spcBef>
            </a:pPr>
            <a:endParaRPr lang="en-US" sz="1850" spc="-50" dirty="0" smtClean="0"/>
          </a:p>
        </p:txBody>
      </p:sp>
      <p:sp>
        <p:nvSpPr>
          <p:cNvPr id="27" name="Rectangle 26"/>
          <p:cNvSpPr/>
          <p:nvPr/>
        </p:nvSpPr>
        <p:spPr>
          <a:xfrm>
            <a:off x="413755" y="1817237"/>
            <a:ext cx="7635390" cy="400110"/>
          </a:xfrm>
          <a:prstGeom prst="rect">
            <a:avLst/>
          </a:prstGeom>
        </p:spPr>
        <p:txBody>
          <a:bodyPr wrap="square">
            <a:spAutoFit/>
          </a:bodyPr>
          <a:lstStyle/>
          <a:p>
            <a:r>
              <a:rPr lang="en-US" sz="2000" b="1" dirty="0" smtClean="0"/>
              <a:t>Why do dissemination? </a:t>
            </a:r>
          </a:p>
        </p:txBody>
      </p:sp>
      <p:sp>
        <p:nvSpPr>
          <p:cNvPr id="4" name="Rectangle 3"/>
          <p:cNvSpPr/>
          <p:nvPr/>
        </p:nvSpPr>
        <p:spPr>
          <a:xfrm>
            <a:off x="3720576" y="1055918"/>
            <a:ext cx="4876800" cy="646331"/>
          </a:xfrm>
          <a:prstGeom prst="rect">
            <a:avLst/>
          </a:prstGeom>
        </p:spPr>
        <p:txBody>
          <a:bodyPr wrap="square">
            <a:spAutoFit/>
          </a:bodyPr>
          <a:lstStyle/>
          <a:p>
            <a:r>
              <a:rPr lang="en-US" b="1" dirty="0"/>
              <a:t>Active</a:t>
            </a:r>
            <a:r>
              <a:rPr lang="en-US" dirty="0"/>
              <a:t> and </a:t>
            </a:r>
            <a:r>
              <a:rPr lang="en-US" b="1" dirty="0"/>
              <a:t>planned</a:t>
            </a:r>
            <a:r>
              <a:rPr lang="en-US" dirty="0"/>
              <a:t> efforts to </a:t>
            </a:r>
            <a:r>
              <a:rPr lang="en-US" b="1" dirty="0"/>
              <a:t>communicate</a:t>
            </a:r>
            <a:r>
              <a:rPr lang="en-US" dirty="0"/>
              <a:t> information to target</a:t>
            </a:r>
            <a:r>
              <a:rPr lang="en-US" b="1" dirty="0"/>
              <a:t> groups</a:t>
            </a:r>
            <a:r>
              <a:rPr lang="en-US" dirty="0"/>
              <a:t>.</a:t>
            </a:r>
          </a:p>
        </p:txBody>
      </p:sp>
      <p:sp>
        <p:nvSpPr>
          <p:cNvPr id="5" name="Rectangle 4"/>
          <p:cNvSpPr/>
          <p:nvPr/>
        </p:nvSpPr>
        <p:spPr>
          <a:xfrm>
            <a:off x="3720576" y="1786662"/>
            <a:ext cx="5105400" cy="923330"/>
          </a:xfrm>
          <a:prstGeom prst="rect">
            <a:avLst/>
          </a:prstGeom>
        </p:spPr>
        <p:txBody>
          <a:bodyPr wrap="square">
            <a:spAutoFit/>
          </a:bodyPr>
          <a:lstStyle/>
          <a:p>
            <a:r>
              <a:rPr lang="en-US" dirty="0"/>
              <a:t>With organizations under increasing pressure to </a:t>
            </a:r>
            <a:r>
              <a:rPr lang="en-US" b="1" dirty="0"/>
              <a:t>demonstrate</a:t>
            </a:r>
            <a:r>
              <a:rPr lang="en-US" dirty="0"/>
              <a:t> their </a:t>
            </a:r>
            <a:r>
              <a:rPr lang="en-US" b="1" dirty="0"/>
              <a:t>relevance</a:t>
            </a:r>
            <a:r>
              <a:rPr lang="en-US" dirty="0"/>
              <a:t> and </a:t>
            </a:r>
            <a:r>
              <a:rPr lang="en-US" b="1" dirty="0"/>
              <a:t>contribution to society</a:t>
            </a:r>
            <a:r>
              <a:rPr lang="en-US" dirty="0"/>
              <a:t>, a deliberate digital </a:t>
            </a:r>
            <a:r>
              <a:rPr lang="en-US" b="1" dirty="0"/>
              <a:t>strategy is vital</a:t>
            </a:r>
            <a:r>
              <a:rPr lang="en-US" dirty="0"/>
              <a:t>.</a:t>
            </a:r>
          </a:p>
        </p:txBody>
      </p:sp>
      <p:sp>
        <p:nvSpPr>
          <p:cNvPr id="23" name="Rectangle 22"/>
          <p:cNvSpPr/>
          <p:nvPr/>
        </p:nvSpPr>
        <p:spPr>
          <a:xfrm>
            <a:off x="413755" y="2822053"/>
            <a:ext cx="3950677" cy="400110"/>
          </a:xfrm>
          <a:prstGeom prst="rect">
            <a:avLst/>
          </a:prstGeom>
        </p:spPr>
        <p:txBody>
          <a:bodyPr wrap="square">
            <a:spAutoFit/>
          </a:bodyPr>
          <a:lstStyle/>
          <a:p>
            <a:r>
              <a:rPr lang="en-US" sz="2000" b="1" dirty="0" smtClean="0"/>
              <a:t>How does dissemination happen?</a:t>
            </a:r>
          </a:p>
        </p:txBody>
      </p:sp>
      <p:sp>
        <p:nvSpPr>
          <p:cNvPr id="9" name="Oval 8"/>
          <p:cNvSpPr/>
          <p:nvPr/>
        </p:nvSpPr>
        <p:spPr>
          <a:xfrm>
            <a:off x="1181441" y="3733286"/>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3946382"/>
            <a:ext cx="518001" cy="518001"/>
          </a:xfrm>
          <a:prstGeom prst="rect">
            <a:avLst/>
          </a:prstGeom>
        </p:spPr>
      </p:pic>
      <p:sp>
        <p:nvSpPr>
          <p:cNvPr id="28" name="Oval 27"/>
          <p:cNvSpPr/>
          <p:nvPr/>
        </p:nvSpPr>
        <p:spPr>
          <a:xfrm>
            <a:off x="4016803" y="3780739"/>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Oval 28"/>
          <p:cNvSpPr/>
          <p:nvPr/>
        </p:nvSpPr>
        <p:spPr>
          <a:xfrm>
            <a:off x="6816306" y="3751475"/>
            <a:ext cx="906228" cy="883963"/>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5281" y="3953287"/>
            <a:ext cx="528278" cy="52827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000" y="3946382"/>
            <a:ext cx="597999" cy="597999"/>
          </a:xfrm>
          <a:prstGeom prst="rect">
            <a:avLst/>
          </a:prstGeom>
        </p:spPr>
      </p:pic>
      <p:sp>
        <p:nvSpPr>
          <p:cNvPr id="6" name="TextBox 5"/>
          <p:cNvSpPr txBox="1"/>
          <p:nvPr/>
        </p:nvSpPr>
        <p:spPr>
          <a:xfrm>
            <a:off x="7005281" y="6259581"/>
            <a:ext cx="2060570" cy="304800"/>
          </a:xfrm>
          <a:prstGeom prst="rect">
            <a:avLst/>
          </a:prstGeom>
          <a:noFill/>
        </p:spPr>
        <p:txBody>
          <a:bodyPr wrap="square" lIns="0" tIns="0" rIns="0" bIns="0" rtlCol="0">
            <a:noAutofit/>
          </a:bodyPr>
          <a:lstStyle/>
          <a:p>
            <a:pPr>
              <a:lnSpc>
                <a:spcPct val="90000"/>
              </a:lnSpc>
              <a:spcBef>
                <a:spcPts val="600"/>
              </a:spcBef>
            </a:pPr>
            <a:r>
              <a:rPr lang="en-US" sz="1850" i="1" spc="-50" dirty="0"/>
              <a:t>a</a:t>
            </a:r>
            <a:r>
              <a:rPr lang="en-US" sz="1850" i="1" spc="-50" dirty="0" smtClean="0"/>
              <a:t>nd so much more…</a:t>
            </a:r>
            <a:endParaRPr lang="en-US" sz="1850" i="1" spc="-50" dirty="0"/>
          </a:p>
        </p:txBody>
      </p:sp>
      <p:sp>
        <p:nvSpPr>
          <p:cNvPr id="8" name="Slide Number Placeholder 7"/>
          <p:cNvSpPr>
            <a:spLocks noGrp="1"/>
          </p:cNvSpPr>
          <p:nvPr>
            <p:ph type="sldNum" sz="quarter" idx="12"/>
          </p:nvPr>
        </p:nvSpPr>
        <p:spPr/>
        <p:txBody>
          <a:bodyPr/>
          <a:lstStyle/>
          <a:p>
            <a:fld id="{0D558541-60C9-42A2-8392-FF12533A6B7A}" type="slidenum">
              <a:rPr lang="en-US" smtClean="0"/>
              <a:pPr/>
              <a:t>8</a:t>
            </a:fld>
            <a:endParaRPr lang="en-US" dirty="0"/>
          </a:p>
        </p:txBody>
      </p:sp>
    </p:spTree>
    <p:extLst>
      <p:ext uri="{BB962C8B-B14F-4D97-AF65-F5344CB8AC3E}">
        <p14:creationId xmlns:p14="http://schemas.microsoft.com/office/powerpoint/2010/main" val="2758228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a plan for dissemination</a:t>
            </a:r>
            <a:endParaRPr lang="en-US" dirty="0"/>
          </a:p>
        </p:txBody>
      </p:sp>
      <p:sp>
        <p:nvSpPr>
          <p:cNvPr id="3" name="Content Placeholder 2"/>
          <p:cNvSpPr>
            <a:spLocks noGrp="1"/>
          </p:cNvSpPr>
          <p:nvPr>
            <p:ph idx="1"/>
          </p:nvPr>
        </p:nvSpPr>
        <p:spPr>
          <a:xfrm>
            <a:off x="838200" y="1066800"/>
            <a:ext cx="7049689" cy="5257800"/>
          </a:xfrm>
        </p:spPr>
        <p:txBody>
          <a:bodyPr/>
          <a:lstStyle/>
          <a:p>
            <a:r>
              <a:rPr lang="en-US" b="1" dirty="0" smtClean="0"/>
              <a:t>A simple plan might include: </a:t>
            </a:r>
          </a:p>
          <a:p>
            <a:pPr lvl="1"/>
            <a:r>
              <a:rPr lang="en-US" dirty="0" smtClean="0"/>
              <a:t>What </a:t>
            </a:r>
            <a:r>
              <a:rPr lang="en-US" dirty="0"/>
              <a:t>do you want to achieve? </a:t>
            </a:r>
          </a:p>
          <a:p>
            <a:pPr lvl="1"/>
            <a:r>
              <a:rPr lang="en-US" dirty="0"/>
              <a:t>Who is your target audience(s)? </a:t>
            </a:r>
          </a:p>
          <a:p>
            <a:pPr lvl="1"/>
            <a:r>
              <a:rPr lang="en-US" dirty="0"/>
              <a:t>What tool, resource, or format do you want to use?</a:t>
            </a:r>
          </a:p>
          <a:p>
            <a:pPr lvl="1"/>
            <a:r>
              <a:rPr lang="en-US" dirty="0" smtClean="0"/>
              <a:t>Do </a:t>
            </a:r>
            <a:r>
              <a:rPr lang="en-US" dirty="0"/>
              <a:t>you have </a:t>
            </a:r>
            <a:r>
              <a:rPr lang="en-US" dirty="0" smtClean="0"/>
              <a:t>content, </a:t>
            </a:r>
            <a:r>
              <a:rPr lang="en-US" dirty="0"/>
              <a:t>or does it need to be generated</a:t>
            </a:r>
            <a:r>
              <a:rPr lang="en-US" dirty="0" smtClean="0"/>
              <a:t>?</a:t>
            </a:r>
          </a:p>
          <a:p>
            <a:pPr marL="0" indent="0">
              <a:buNone/>
            </a:pPr>
            <a:endParaRPr lang="en-US" dirty="0" smtClean="0"/>
          </a:p>
          <a:p>
            <a:r>
              <a:rPr lang="en-US" b="1" dirty="0" smtClean="0"/>
              <a:t>More detailed plans and tools: </a:t>
            </a:r>
            <a:endParaRPr lang="en-US" b="1" dirty="0"/>
          </a:p>
          <a:p>
            <a:pPr lvl="1"/>
            <a:r>
              <a:rPr lang="en-US" dirty="0"/>
              <a:t>Dissemination and Communication tools by Research Partnerships for Healthy Chicagoland Communities: </a:t>
            </a:r>
            <a:r>
              <a:rPr lang="en-US" sz="1200" u="sng" dirty="0">
                <a:hlinkClick r:id="rId2"/>
              </a:rPr>
              <a:t>http://arccresources.net/category/dissemination-communication-tools/</a:t>
            </a:r>
            <a:endParaRPr lang="en-US" sz="1200" u="sng" dirty="0"/>
          </a:p>
          <a:p>
            <a:pPr lvl="1"/>
            <a:r>
              <a:rPr lang="en-US" dirty="0" smtClean="0"/>
              <a:t>Dissemination </a:t>
            </a:r>
            <a:r>
              <a:rPr lang="en-US" dirty="0"/>
              <a:t>Planning </a:t>
            </a:r>
            <a:r>
              <a:rPr lang="en-US" dirty="0" smtClean="0"/>
              <a:t>Tool </a:t>
            </a:r>
            <a:r>
              <a:rPr lang="en-US" dirty="0"/>
              <a:t>by </a:t>
            </a:r>
            <a:r>
              <a:rPr lang="en-US" dirty="0" smtClean="0"/>
              <a:t>AHRQ: </a:t>
            </a:r>
            <a:r>
              <a:rPr lang="en-US" sz="1200" dirty="0" smtClean="0">
                <a:hlinkClick r:id="rId3"/>
              </a:rPr>
              <a:t>https</a:t>
            </a:r>
            <a:r>
              <a:rPr lang="en-US" sz="1200" dirty="0">
                <a:hlinkClick r:id="rId3"/>
              </a:rPr>
              <a:t>://</a:t>
            </a:r>
            <a:r>
              <a:rPr lang="en-US" sz="1200" dirty="0" smtClean="0">
                <a:hlinkClick r:id="rId3"/>
              </a:rPr>
              <a:t>www.ahrq.gov/professionals/quality-patient-safety/patient-safety-resources/resources/advances-in-patient-safety/vol4/planningtool.html</a:t>
            </a:r>
            <a:endParaRPr lang="en-US" sz="1200" dirty="0" smtClean="0"/>
          </a:p>
          <a:p>
            <a:pPr lvl="1"/>
            <a:r>
              <a:rPr lang="en-US" dirty="0"/>
              <a:t>Dissemination and Implementation Framework and </a:t>
            </a:r>
            <a:r>
              <a:rPr lang="en-US" dirty="0" smtClean="0"/>
              <a:t>Toolkit by PCORI: </a:t>
            </a:r>
            <a:r>
              <a:rPr lang="en-US" sz="1200" dirty="0" smtClean="0">
                <a:hlinkClick r:id="rId4"/>
              </a:rPr>
              <a:t>https</a:t>
            </a:r>
            <a:r>
              <a:rPr lang="en-US" sz="1200" dirty="0">
                <a:hlinkClick r:id="rId4"/>
              </a:rPr>
              <a:t>://</a:t>
            </a:r>
            <a:r>
              <a:rPr lang="en-US" sz="1200" dirty="0" smtClean="0">
                <a:hlinkClick r:id="rId4"/>
              </a:rPr>
              <a:t>www.mathematica-mpr.com/our-publications-and-findings/projects/pcori-dissemination-and-implementation-framework-and-toolkit</a:t>
            </a:r>
            <a:endParaRPr lang="en-US" sz="1200" dirty="0" smtClean="0"/>
          </a:p>
          <a:p>
            <a:pPr lvl="1"/>
            <a:r>
              <a:rPr lang="en-US" dirty="0"/>
              <a:t>Recommendations for Research </a:t>
            </a:r>
            <a:r>
              <a:rPr lang="en-US" dirty="0" smtClean="0"/>
              <a:t>Dissemination </a:t>
            </a:r>
            <a:r>
              <a:rPr lang="en-US" dirty="0"/>
              <a:t>by the Center for AIDS Prevention Studies at the University of California, San </a:t>
            </a:r>
            <a:r>
              <a:rPr lang="en-US" dirty="0" smtClean="0"/>
              <a:t>Francisco: </a:t>
            </a:r>
            <a:r>
              <a:rPr lang="en-US" sz="1200" dirty="0" smtClean="0">
                <a:hlinkClick r:id="rId5"/>
              </a:rPr>
              <a:t>https</a:t>
            </a:r>
            <a:r>
              <a:rPr lang="en-US" sz="1200" dirty="0">
                <a:hlinkClick r:id="rId5"/>
              </a:rPr>
              <a:t>://caps.ucsf.edu/about/community-advisory-board/recommendations-for-research-dissemination</a:t>
            </a:r>
            <a:r>
              <a:rPr lang="en-US" sz="1200" dirty="0" smtClean="0">
                <a:hlinkClick r:id="rId5"/>
              </a:rPr>
              <a:t>/</a:t>
            </a:r>
            <a:endParaRPr lang="en-US" sz="1200" dirty="0" smtClean="0"/>
          </a:p>
          <a:p>
            <a:pPr lvl="0"/>
            <a:endParaRPr lang="en-US" dirty="0"/>
          </a:p>
          <a:p>
            <a:pPr lvl="1"/>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9</a:t>
            </a:fld>
            <a:endParaRPr lang="en-US" dirty="0"/>
          </a:p>
        </p:txBody>
      </p:sp>
    </p:spTree>
    <p:extLst>
      <p:ext uri="{BB962C8B-B14F-4D97-AF65-F5344CB8AC3E}">
        <p14:creationId xmlns:p14="http://schemas.microsoft.com/office/powerpoint/2010/main" val="16176178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_PE_POLL_EMBED_ID" val="9fd0788f-abca-4e4e-90cb-b545691ca2cc"/>
</p:tagLst>
</file>

<file path=ppt/theme/theme1.xml><?xml version="1.0" encoding="utf-8"?>
<a:theme xmlns:a="http://schemas.openxmlformats.org/drawingml/2006/main" name="Northwestern Medicine High Brand">
  <a:themeElements>
    <a:clrScheme name="NM Colors">
      <a:dk1>
        <a:srgbClr val="54585A"/>
      </a:dk1>
      <a:lt1>
        <a:sysClr val="window" lastClr="FFFFFF"/>
      </a:lt1>
      <a:dk2>
        <a:srgbClr val="61468B"/>
      </a:dk2>
      <a:lt2>
        <a:srgbClr val="CFC7DC"/>
      </a:lt2>
      <a:accent1>
        <a:srgbClr val="917EAE"/>
      </a:accent1>
      <a:accent2>
        <a:srgbClr val="B0A2C5"/>
      </a:accent2>
      <a:accent3>
        <a:srgbClr val="00A144"/>
      </a:accent3>
      <a:accent4>
        <a:srgbClr val="CFD641"/>
      </a:accent4>
      <a:accent5>
        <a:srgbClr val="EDAC1A"/>
      </a:accent5>
      <a:accent6>
        <a:srgbClr val="DF6426"/>
      </a:accent6>
      <a:hlink>
        <a:srgbClr val="B1ACCE"/>
      </a:hlink>
      <a:folHlink>
        <a:srgbClr val="D4D5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nSpc>
            <a:spcPct val="90000"/>
          </a:lnSpc>
          <a:spcBef>
            <a:spcPts val="600"/>
          </a:spcBef>
          <a:defRPr sz="1850" spc="-50"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5987</TotalTime>
  <Words>6457</Words>
  <Application>Microsoft Office PowerPoint</Application>
  <PresentationFormat>On-screen Show (4:3)</PresentationFormat>
  <Paragraphs>484</Paragraphs>
  <Slides>48</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Symbol</vt:lpstr>
      <vt:lpstr>Northwestern Medicine High Brand</vt:lpstr>
      <vt:lpstr>Dissemination and Outreach: an overview</vt:lpstr>
      <vt:lpstr>Overview</vt:lpstr>
      <vt:lpstr>Let’s talk Dissemination</vt:lpstr>
      <vt:lpstr>Let’s talk Dissemination</vt:lpstr>
      <vt:lpstr>Let’s talk Dissemination</vt:lpstr>
      <vt:lpstr>Let’s talk Dissemination</vt:lpstr>
      <vt:lpstr>Let’s talk Dissemination</vt:lpstr>
      <vt:lpstr>Let’s talk Dissemination</vt:lpstr>
      <vt:lpstr>Make a plan for dissemination</vt:lpstr>
      <vt:lpstr>Make a plan for dissemination</vt:lpstr>
      <vt:lpstr>Make a plan for dissemination</vt:lpstr>
      <vt:lpstr>Make a plan for dissemination</vt:lpstr>
      <vt:lpstr>Choosing an audience</vt:lpstr>
      <vt:lpstr>Choosing an audience</vt:lpstr>
      <vt:lpstr>Choosing a format or tool</vt:lpstr>
      <vt:lpstr>PowerPoint Presentation</vt:lpstr>
      <vt:lpstr>Social Media Platforms</vt:lpstr>
      <vt:lpstr>Social Media Platforms</vt:lpstr>
      <vt:lpstr>Social Media Platforms</vt:lpstr>
      <vt:lpstr>Considerations for generating an audience</vt:lpstr>
      <vt:lpstr>Considerations for generating an audience</vt:lpstr>
      <vt:lpstr>Considerations for generating an audience continued…</vt:lpstr>
      <vt:lpstr>Considerations for generating content</vt:lpstr>
      <vt:lpstr>Considerations for generating content</vt:lpstr>
      <vt:lpstr>Considerations for generating content</vt:lpstr>
      <vt:lpstr>Considerations for generating content continued…</vt:lpstr>
      <vt:lpstr>Considerations for generating content continued…</vt:lpstr>
      <vt:lpstr>Considerations for generating content continued…</vt:lpstr>
      <vt:lpstr>Considerations for generating content continued…</vt:lpstr>
      <vt:lpstr>Example of dissemination in action</vt:lpstr>
      <vt:lpstr>Example of dissemination in action</vt:lpstr>
      <vt:lpstr>Example of dissemination in action</vt:lpstr>
      <vt:lpstr>Example of dissemination in action continued…</vt:lpstr>
      <vt:lpstr>Example of dissemination in action continued…</vt:lpstr>
      <vt:lpstr>Example of dissemination in action continued…</vt:lpstr>
      <vt:lpstr>Managing Social Media Content</vt:lpstr>
      <vt:lpstr>Hootsuite</vt:lpstr>
      <vt:lpstr>Kudos - Personal Dashboard</vt:lpstr>
      <vt:lpstr>Managing Social Media Content continued…</vt:lpstr>
      <vt:lpstr>Navigating Risks of Online Communication</vt:lpstr>
      <vt:lpstr>Tracking attention on social media</vt:lpstr>
      <vt:lpstr>Resources at Northwestern </vt:lpstr>
      <vt:lpstr>Thank You</vt:lpstr>
      <vt:lpstr>Activity: Creating sharable content</vt:lpstr>
      <vt:lpstr>Activity: Create sharable content</vt:lpstr>
      <vt:lpstr>PowerPoint Presentation</vt:lpstr>
      <vt:lpstr>PowerPoint Presentation</vt:lpstr>
      <vt:lpstr>Activity: Create sharable content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Northwestern Medicine</dc:title>
  <dc:creator>Landor Associates Chicago</dc:creator>
  <cp:lastModifiedBy>Karen E Gutzman</cp:lastModifiedBy>
  <cp:revision>455</cp:revision>
  <cp:lastPrinted>2017-07-13T14:50:35Z</cp:lastPrinted>
  <dcterms:created xsi:type="dcterms:W3CDTF">2013-10-23T14:57:36Z</dcterms:created>
  <dcterms:modified xsi:type="dcterms:W3CDTF">2017-07-19T20:36:20Z</dcterms:modified>
</cp:coreProperties>
</file>