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73" r:id="rId2"/>
    <p:sldId id="353" r:id="rId3"/>
    <p:sldId id="274" r:id="rId4"/>
    <p:sldId id="276" r:id="rId5"/>
    <p:sldId id="278" r:id="rId6"/>
    <p:sldId id="336" r:id="rId7"/>
    <p:sldId id="348" r:id="rId8"/>
    <p:sldId id="337" r:id="rId9"/>
    <p:sldId id="354" r:id="rId10"/>
    <p:sldId id="283" r:id="rId11"/>
    <p:sldId id="322" r:id="rId12"/>
    <p:sldId id="359" r:id="rId13"/>
    <p:sldId id="333" r:id="rId14"/>
    <p:sldId id="338" r:id="rId15"/>
    <p:sldId id="367" r:id="rId16"/>
    <p:sldId id="369" r:id="rId17"/>
    <p:sldId id="378" r:id="rId18"/>
    <p:sldId id="379" r:id="rId19"/>
    <p:sldId id="375" r:id="rId20"/>
    <p:sldId id="362" r:id="rId21"/>
    <p:sldId id="382" r:id="rId22"/>
    <p:sldId id="346" r:id="rId23"/>
    <p:sldId id="325" r:id="rId24"/>
    <p:sldId id="374" r:id="rId25"/>
    <p:sldId id="373" r:id="rId26"/>
    <p:sldId id="302" r:id="rId27"/>
    <p:sldId id="383" r:id="rId2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4">
          <p15:clr>
            <a:srgbClr val="A4A3A4"/>
          </p15:clr>
        </p15:guide>
        <p15:guide id="2" orient="horz" pos="932">
          <p15:clr>
            <a:srgbClr val="A4A3A4"/>
          </p15:clr>
        </p15:guide>
        <p15:guide id="3" orient="horz" pos="484">
          <p15:clr>
            <a:srgbClr val="A4A3A4"/>
          </p15:clr>
        </p15:guide>
        <p15:guide id="4" orient="horz" pos="198">
          <p15:clr>
            <a:srgbClr val="A4A3A4"/>
          </p15:clr>
        </p15:guide>
        <p15:guide id="5" orient="horz" pos="3053">
          <p15:clr>
            <a:srgbClr val="A4A3A4"/>
          </p15:clr>
        </p15:guide>
        <p15:guide id="6" orient="horz" pos="1792">
          <p15:clr>
            <a:srgbClr val="A4A3A4"/>
          </p15:clr>
        </p15:guide>
        <p15:guide id="7" orient="horz" pos="3139">
          <p15:clr>
            <a:srgbClr val="A4A3A4"/>
          </p15:clr>
        </p15:guide>
        <p15:guide id="8" pos="2956">
          <p15:clr>
            <a:srgbClr val="A4A3A4"/>
          </p15:clr>
        </p15:guide>
        <p15:guide id="9" pos="5215">
          <p15:clr>
            <a:srgbClr val="A4A3A4"/>
          </p15:clr>
        </p15:guide>
        <p15:guide id="10" pos="1793">
          <p15:clr>
            <a:srgbClr val="A4A3A4"/>
          </p15:clr>
        </p15:guide>
        <p15:guide id="11" pos="2848">
          <p15:clr>
            <a:srgbClr val="A4A3A4"/>
          </p15:clr>
        </p15:guide>
        <p15:guide id="12" pos="3064">
          <p15:clr>
            <a:srgbClr val="A4A3A4"/>
          </p15:clr>
        </p15:guide>
        <p15:guide id="13" pos="2172">
          <p15:clr>
            <a:srgbClr val="A4A3A4"/>
          </p15:clr>
        </p15:guide>
        <p15:guide id="14" pos="697">
          <p15:clr>
            <a:srgbClr val="A4A3A4"/>
          </p15:clr>
        </p15:guide>
        <p15:guide id="15" pos="4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14689"/>
    <a:srgbClr val="51468B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5" autoAdjust="0"/>
    <p:restoredTop sz="77419" autoAdjust="0"/>
  </p:normalViewPr>
  <p:slideViewPr>
    <p:cSldViewPr snapToGrid="0" showGuides="1">
      <p:cViewPr varScale="1">
        <p:scale>
          <a:sx n="105" d="100"/>
          <a:sy n="105" d="100"/>
        </p:scale>
        <p:origin x="132" y="108"/>
      </p:cViewPr>
      <p:guideLst>
        <p:guide orient="horz" pos="2974"/>
        <p:guide orient="horz" pos="932"/>
        <p:guide orient="horz" pos="484"/>
        <p:guide orient="horz" pos="198"/>
        <p:guide orient="horz" pos="3053"/>
        <p:guide orient="horz" pos="1792"/>
        <p:guide orient="horz" pos="3139"/>
        <p:guide pos="2956"/>
        <p:guide pos="5215"/>
        <p:guide pos="1793"/>
        <p:guide pos="2848"/>
        <p:guide pos="3064"/>
        <p:guide pos="2172"/>
        <p:guide pos="697"/>
        <p:guide pos="40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B8D27-857B-1D46-9882-5AD2AC5949D5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C21C2-727B-8F4B-AE82-FA71E01AE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249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516FD-B34A-B148-AC4C-9AC1B5900D58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E7591-D03B-AB48-97D7-CE06F1471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9253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283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805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11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294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37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3B66B-39CF-4CAB-B66C-48ABBDBFA57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332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8322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3B66B-39CF-4CAB-B66C-48ABBDBFA57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908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412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84542-9543-457D-99CC-432FAF7A9B6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3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619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00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962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FF0000"/>
              </a:solidFill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3B66B-39CF-4CAB-B66C-48ABBDBFA57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35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4613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489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84542-9543-457D-99CC-432FAF7A9B6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059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496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1374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3B66B-39CF-4CAB-B66C-48ABBDBFA57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638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1345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6420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1179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5184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035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849615" y="1422113"/>
            <a:ext cx="6302198" cy="1520204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Document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77586" y="3001044"/>
            <a:ext cx="6274227" cy="6858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Document Title</a:t>
            </a:r>
          </a:p>
        </p:txBody>
      </p:sp>
      <p:pic>
        <p:nvPicPr>
          <p:cNvPr id="2" name="Picture 1" descr="PPT-RGB-Shapes2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6615" y="281213"/>
            <a:ext cx="2247900" cy="2717800"/>
          </a:xfrm>
          <a:prstGeom prst="rect">
            <a:avLst/>
          </a:prstGeom>
        </p:spPr>
      </p:pic>
      <p:pic>
        <p:nvPicPr>
          <p:cNvPr id="10" name="Picture 9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06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026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9"/>
          <a:stretch/>
        </p:blipFill>
        <p:spPr>
          <a:xfrm>
            <a:off x="-32776" y="-32487"/>
            <a:ext cx="10097502" cy="5200569"/>
          </a:xfrm>
          <a:prstGeom prst="rect">
            <a:avLst/>
          </a:prstGeom>
        </p:spPr>
      </p:pic>
      <p:sp>
        <p:nvSpPr>
          <p:cNvPr id="16" name="Freeform 15"/>
          <p:cNvSpPr/>
          <p:nvPr userDrawn="1"/>
        </p:nvSpPr>
        <p:spPr bwMode="gray">
          <a:xfrm>
            <a:off x="-32776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1767452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7" name="Picture 6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397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4" t="2644" r="7527" b="460"/>
          <a:stretch/>
        </p:blipFill>
        <p:spPr>
          <a:xfrm>
            <a:off x="-32777" y="-32487"/>
            <a:ext cx="9176777" cy="5175987"/>
          </a:xfrm>
          <a:prstGeom prst="rect">
            <a:avLst/>
          </a:prstGeom>
        </p:spPr>
      </p:pic>
      <p:sp>
        <p:nvSpPr>
          <p:cNvPr id="9" name="Freeform 8"/>
          <p:cNvSpPr/>
          <p:nvPr userDrawn="1"/>
        </p:nvSpPr>
        <p:spPr bwMode="gray">
          <a:xfrm>
            <a:off x="-32776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1767452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10" name="Picture 9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32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Your Phot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2" t="2831" r="646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Freeform 7"/>
          <p:cNvSpPr/>
          <p:nvPr userDrawn="1"/>
        </p:nvSpPr>
        <p:spPr bwMode="gray">
          <a:xfrm>
            <a:off x="-5344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514689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475488"/>
            <a:ext cx="3886200" cy="559732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  <a:latin typeface="Neo Sans Pro" charset="0"/>
                <a:ea typeface="Neo Sans Pro" charset="0"/>
                <a:cs typeface="Neo Sans Pro" charset="0"/>
              </a:defRPr>
            </a:lvl1pPr>
          </a:lstStyle>
          <a:p>
            <a:r>
              <a:rPr lang="en-US" dirty="0"/>
              <a:t>NUCATS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E10C1-D323-1B48-B6DC-7DD7F60EE6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8550" y="1889125"/>
            <a:ext cx="4387850" cy="1076325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48259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 Your Phot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9" t="2644" r="7527"/>
          <a:stretch/>
        </p:blipFill>
        <p:spPr>
          <a:xfrm>
            <a:off x="0" y="-32486"/>
            <a:ext cx="9144000" cy="5200570"/>
          </a:xfrm>
          <a:prstGeom prst="rect">
            <a:avLst/>
          </a:prstGeom>
        </p:spPr>
      </p:pic>
      <p:sp>
        <p:nvSpPr>
          <p:cNvPr id="8" name="Freeform 7"/>
          <p:cNvSpPr/>
          <p:nvPr userDrawn="1"/>
        </p:nvSpPr>
        <p:spPr bwMode="gray">
          <a:xfrm>
            <a:off x="-14488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51468B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475488"/>
            <a:ext cx="3886200" cy="559732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  <a:latin typeface="Neo Sans Pro" charset="0"/>
                <a:ea typeface="Neo Sans Pro" charset="0"/>
                <a:cs typeface="Neo Sans Pro" charset="0"/>
              </a:defRPr>
            </a:lvl1pPr>
          </a:lstStyle>
          <a:p>
            <a:r>
              <a:rPr lang="en-US" dirty="0"/>
              <a:t>NUCATS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3A10C-2C54-EB45-A8EF-4E20CB6ECB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8550" y="1881188"/>
            <a:ext cx="4387850" cy="1084262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Your Photo">
    <p:bg>
      <p:bgPr>
        <a:solidFill>
          <a:srgbClr val="5146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 noChangeAspect="1"/>
          </p:cNvSpPr>
          <p:nvPr userDrawn="1"/>
        </p:nvSpPr>
        <p:spPr bwMode="gray">
          <a:xfrm>
            <a:off x="-87553" y="-30323"/>
            <a:ext cx="7166088" cy="5198405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  <a:gd name="connsiteX0" fmla="*/ 5864148 w 9529912"/>
              <a:gd name="connsiteY0" fmla="*/ -1 h 6939642"/>
              <a:gd name="connsiteX1" fmla="*/ 9529912 w 9529912"/>
              <a:gd name="connsiteY1" fmla="*/ 6939642 h 6939642"/>
              <a:gd name="connsiteX2" fmla="*/ 598251 w 9529912"/>
              <a:gd name="connsiteY2" fmla="*/ 6928589 h 6939642"/>
              <a:gd name="connsiteX3" fmla="*/ 0 w 9529912"/>
              <a:gd name="connsiteY3" fmla="*/ 9315 h 6939642"/>
              <a:gd name="connsiteX4" fmla="*/ 5864148 w 9529912"/>
              <a:gd name="connsiteY4" fmla="*/ -1 h 6939642"/>
              <a:gd name="connsiteX0" fmla="*/ 5900652 w 9566416"/>
              <a:gd name="connsiteY0" fmla="*/ 0 h 6939643"/>
              <a:gd name="connsiteX1" fmla="*/ 9566416 w 9566416"/>
              <a:gd name="connsiteY1" fmla="*/ 6939643 h 6939643"/>
              <a:gd name="connsiteX2" fmla="*/ 0 w 9566416"/>
              <a:gd name="connsiteY2" fmla="*/ 6916384 h 6939643"/>
              <a:gd name="connsiteX3" fmla="*/ 36504 w 9566416"/>
              <a:gd name="connsiteY3" fmla="*/ 9316 h 6939643"/>
              <a:gd name="connsiteX4" fmla="*/ 5900652 w 9566416"/>
              <a:gd name="connsiteY4" fmla="*/ 0 h 6939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66416" h="6939643">
                <a:moveTo>
                  <a:pt x="5900652" y="0"/>
                </a:moveTo>
                <a:lnTo>
                  <a:pt x="9566416" y="6939643"/>
                </a:lnTo>
                <a:lnTo>
                  <a:pt x="0" y="6916384"/>
                </a:lnTo>
                <a:cubicBezTo>
                  <a:pt x="-39" y="4602245"/>
                  <a:pt x="36543" y="2323455"/>
                  <a:pt x="36504" y="9316"/>
                </a:cubicBezTo>
                <a:lnTo>
                  <a:pt x="59006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1767452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rgbClr val="514689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8" name="Picture 7" descr="NM-Logo-Stacked-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00" y="1231343"/>
            <a:ext cx="3481260" cy="119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254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16" name="Freeform 15"/>
          <p:cNvSpPr/>
          <p:nvPr userDrawn="1"/>
        </p:nvSpPr>
        <p:spPr bwMode="gray">
          <a:xfrm>
            <a:off x="-32776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1767452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9" name="Picture 8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41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Freeform 15"/>
          <p:cNvSpPr/>
          <p:nvPr userDrawn="1"/>
        </p:nvSpPr>
        <p:spPr bwMode="gray">
          <a:xfrm>
            <a:off x="-32776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1767452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7" name="Picture 6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165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9212" y="4271027"/>
            <a:ext cx="4386944" cy="6858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3" name="Picture 2" descr="PPT-RGB-Shapes3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" y="2745014"/>
            <a:ext cx="9144000" cy="1422123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086799" y="2844801"/>
            <a:ext cx="7282544" cy="1196676"/>
          </a:xfrm>
          <a:prstGeom prst="rect">
            <a:avLst/>
          </a:prstGeom>
        </p:spPr>
        <p:txBody>
          <a:bodyPr rIns="0" bIns="0" anchor="ctr" anchorCtr="0"/>
          <a:lstStyle>
            <a:lvl1pPr>
              <a:lnSpc>
                <a:spcPct val="90000"/>
              </a:lnSpc>
              <a:defRPr sz="2800" b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Breaker Page Title Goes Here</a:t>
            </a:r>
          </a:p>
        </p:txBody>
      </p:sp>
      <p:pic>
        <p:nvPicPr>
          <p:cNvPr id="6" name="Picture 5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46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>
          <a:xfrm>
            <a:off x="3121994" y="4780683"/>
            <a:ext cx="5181600" cy="231266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98557" y="127411"/>
            <a:ext cx="7180264" cy="762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31380" y="1526709"/>
            <a:ext cx="7347440" cy="29765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098556" y="896882"/>
            <a:ext cx="7180263" cy="457200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</p:spTree>
    <p:extLst>
      <p:ext uri="{BB962C8B-B14F-4D97-AF65-F5344CB8AC3E}">
        <p14:creationId xmlns:p14="http://schemas.microsoft.com/office/powerpoint/2010/main" val="1194730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12"/>
          <p:cNvSpPr>
            <a:spLocks noGrp="1"/>
          </p:cNvSpPr>
          <p:nvPr>
            <p:ph type="ftr" sz="quarter" idx="15"/>
          </p:nvPr>
        </p:nvSpPr>
        <p:spPr>
          <a:xfrm>
            <a:off x="3121994" y="4780683"/>
            <a:ext cx="5181600" cy="231266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17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8"/>
          </p:nvPr>
        </p:nvSpPr>
        <p:spPr>
          <a:xfrm>
            <a:off x="932494" y="1799760"/>
            <a:ext cx="3587119" cy="2697161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098557" y="127411"/>
            <a:ext cx="7180264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1107414" y="1523713"/>
            <a:ext cx="3412205" cy="295195"/>
          </a:xfrm>
        </p:spPr>
        <p:txBody>
          <a:bodyPr anchor="b"/>
          <a:lstStyle>
            <a:lvl1pPr marL="0" indent="0">
              <a:buNone/>
              <a:defRPr sz="17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098556" y="896882"/>
            <a:ext cx="7180264" cy="457200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half" idx="19"/>
          </p:nvPr>
        </p:nvSpPr>
        <p:spPr>
          <a:xfrm>
            <a:off x="4688513" y="1799760"/>
            <a:ext cx="3587119" cy="2697161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0"/>
          </p:nvPr>
        </p:nvSpPr>
        <p:spPr>
          <a:xfrm>
            <a:off x="4863433" y="1523713"/>
            <a:ext cx="3412205" cy="295195"/>
          </a:xfrm>
        </p:spPr>
        <p:txBody>
          <a:bodyPr anchor="b"/>
          <a:lstStyle>
            <a:lvl1pPr marL="0" indent="0">
              <a:buNone/>
              <a:defRPr sz="17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9465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cked Two Content +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12"/>
          <p:cNvSpPr>
            <a:spLocks noGrp="1"/>
          </p:cNvSpPr>
          <p:nvPr>
            <p:ph type="ftr" sz="quarter" idx="23"/>
          </p:nvPr>
        </p:nvSpPr>
        <p:spPr>
          <a:xfrm>
            <a:off x="3121994" y="4780683"/>
            <a:ext cx="5181600" cy="231266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23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24" hasCustomPrompt="1"/>
          </p:nvPr>
        </p:nvSpPr>
        <p:spPr>
          <a:xfrm>
            <a:off x="5195169" y="1524466"/>
            <a:ext cx="3948831" cy="2971333"/>
          </a:xfrm>
        </p:spPr>
        <p:txBody>
          <a:bodyPr vert="horz" lIns="0" tIns="0" rIns="91440" bIns="45720" rtlCol="0">
            <a:noAutofit/>
          </a:bodyPr>
          <a:lstStyle>
            <a:lvl1pPr marL="0" indent="0">
              <a:buNone/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098557" y="127411"/>
            <a:ext cx="7180264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098557" y="896882"/>
            <a:ext cx="7180263" cy="457200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sz="half" idx="18"/>
          </p:nvPr>
        </p:nvSpPr>
        <p:spPr>
          <a:xfrm>
            <a:off x="932494" y="1799760"/>
            <a:ext cx="3931606" cy="1087903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"/>
          </p:nvPr>
        </p:nvSpPr>
        <p:spPr>
          <a:xfrm>
            <a:off x="1107414" y="1523713"/>
            <a:ext cx="3756686" cy="295195"/>
          </a:xfrm>
        </p:spPr>
        <p:txBody>
          <a:bodyPr anchor="b"/>
          <a:lstStyle>
            <a:lvl1pPr marL="0" indent="0">
              <a:buNone/>
              <a:defRPr sz="17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sz="half" idx="25"/>
          </p:nvPr>
        </p:nvSpPr>
        <p:spPr>
          <a:xfrm>
            <a:off x="932494" y="3301348"/>
            <a:ext cx="3931606" cy="1087903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6"/>
          </p:nvPr>
        </p:nvSpPr>
        <p:spPr>
          <a:xfrm>
            <a:off x="1107414" y="3025301"/>
            <a:ext cx="3756686" cy="295195"/>
          </a:xfrm>
        </p:spPr>
        <p:txBody>
          <a:bodyPr anchor="b"/>
          <a:lstStyle>
            <a:lvl1pPr marL="0" indent="0">
              <a:buNone/>
              <a:defRPr sz="17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9090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12"/>
          <p:cNvSpPr>
            <a:spLocks noGrp="1"/>
          </p:cNvSpPr>
          <p:nvPr>
            <p:ph type="ftr" sz="quarter" idx="15"/>
          </p:nvPr>
        </p:nvSpPr>
        <p:spPr>
          <a:xfrm>
            <a:off x="3121994" y="4780683"/>
            <a:ext cx="5181600" cy="231266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13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607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 bwMode="gray">
          <a:xfrm>
            <a:off x="1095194" y="2069851"/>
            <a:ext cx="6722378" cy="876329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117607" y="2989589"/>
            <a:ext cx="6400800" cy="6858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Subtitle</a:t>
            </a:r>
          </a:p>
        </p:txBody>
      </p:sp>
      <p:sp>
        <p:nvSpPr>
          <p:cNvPr id="18" name="Footer Placeholder 12"/>
          <p:cNvSpPr>
            <a:spLocks noGrp="1"/>
          </p:cNvSpPr>
          <p:nvPr>
            <p:ph type="ftr" sz="quarter" idx="15"/>
          </p:nvPr>
        </p:nvSpPr>
        <p:spPr>
          <a:xfrm>
            <a:off x="3121994" y="4780683"/>
            <a:ext cx="5181600" cy="231266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19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NM-Logo-Stacked-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01" y="4712251"/>
            <a:ext cx="1451553" cy="27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6328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99" y="114300"/>
            <a:ext cx="7713969" cy="571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198" y="1216478"/>
            <a:ext cx="7049689" cy="30697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90600" y="685800"/>
            <a:ext cx="6854952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500" spc="-60" baseline="0">
                <a:solidFill>
                  <a:schemeClr val="accent2"/>
                </a:solidFill>
              </a:defRPr>
            </a:lvl1pPr>
            <a:lvl2pPr marL="154781" indent="0">
              <a:buNone/>
              <a:defRPr/>
            </a:lvl2pPr>
            <a:lvl3pPr marL="342900" indent="0">
              <a:buNone/>
              <a:defRPr/>
            </a:lvl3pPr>
            <a:lvl4pPr marL="473869" indent="0">
              <a:buNone/>
              <a:defRPr/>
            </a:lvl4pPr>
            <a:lvl5pPr marL="603647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76739" y="4863096"/>
            <a:ext cx="4626855" cy="1734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4863095"/>
            <a:ext cx="346745" cy="173450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1050">
                <a:solidFill>
                  <a:schemeClr val="accent2"/>
                </a:solidFill>
              </a:defRPr>
            </a:lvl1pPr>
          </a:lstStyle>
          <a:p>
            <a:fld id="{70A6CCDF-EE61-4FC3-B500-537375B09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96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B05F-34A7-4F83-A303-B4C762877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014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1468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216819"/>
            <a:ext cx="3581400" cy="269081"/>
          </a:xfrm>
        </p:spPr>
        <p:txBody>
          <a:bodyPr anchor="b"/>
          <a:lstStyle>
            <a:lvl1pPr marL="0" indent="0">
              <a:buNone/>
              <a:defRPr sz="1388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198" y="1485900"/>
            <a:ext cx="3768895" cy="2800350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08037" y="1218010"/>
            <a:ext cx="3770375" cy="267890"/>
          </a:xfrm>
        </p:spPr>
        <p:txBody>
          <a:bodyPr anchor="b"/>
          <a:lstStyle>
            <a:lvl1pPr marL="0" indent="0">
              <a:buNone/>
              <a:defRPr sz="1388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7125" y="1485900"/>
            <a:ext cx="3770375" cy="2800350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90600" y="685800"/>
            <a:ext cx="6854952" cy="342900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500" spc="-60" baseline="0">
                <a:solidFill>
                  <a:schemeClr val="accent1"/>
                </a:solidFill>
              </a:defRPr>
            </a:lvl1pPr>
            <a:lvl2pPr marL="154781" indent="0">
              <a:buNone/>
              <a:defRPr/>
            </a:lvl2pPr>
            <a:lvl3pPr marL="342900" indent="0">
              <a:buNone/>
              <a:defRPr/>
            </a:lvl3pPr>
            <a:lvl4pPr marL="473869" indent="0">
              <a:buNone/>
              <a:defRPr/>
            </a:lvl4pPr>
            <a:lvl5pPr marL="603647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</p:spTree>
    <p:extLst>
      <p:ext uri="{BB962C8B-B14F-4D97-AF65-F5344CB8AC3E}">
        <p14:creationId xmlns:p14="http://schemas.microsoft.com/office/powerpoint/2010/main" val="6391917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99" y="114300"/>
            <a:ext cx="7713969" cy="571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1197" y="1216478"/>
            <a:ext cx="3767328" cy="3069772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0422" y="1216478"/>
            <a:ext cx="3767328" cy="3069772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90600" y="685800"/>
            <a:ext cx="6857999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500" spc="-60" baseline="0">
                <a:solidFill>
                  <a:schemeClr val="accent2"/>
                </a:solidFill>
              </a:defRPr>
            </a:lvl1pPr>
            <a:lvl2pPr marL="154781" indent="0">
              <a:buNone/>
              <a:defRPr/>
            </a:lvl2pPr>
            <a:lvl3pPr marL="342900" indent="0">
              <a:buNone/>
              <a:defRPr/>
            </a:lvl3pPr>
            <a:lvl4pPr marL="473869" indent="0">
              <a:buNone/>
              <a:defRPr/>
            </a:lvl4pPr>
            <a:lvl5pPr marL="603647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4"/>
          </p:nvPr>
        </p:nvSpPr>
        <p:spPr>
          <a:xfrm>
            <a:off x="2819401" y="4910340"/>
            <a:ext cx="857339" cy="126206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E806D6D-DBAA-4C83-BE5B-569E8D90518D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76739" y="4863096"/>
            <a:ext cx="4626855" cy="1734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4863095"/>
            <a:ext cx="346745" cy="173450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1050">
                <a:solidFill>
                  <a:schemeClr val="accent2"/>
                </a:solidFill>
              </a:defRPr>
            </a:lvl1pPr>
          </a:lstStyle>
          <a:p>
            <a:fld id="{70A6CCDF-EE61-4FC3-B500-537375B09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906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14300"/>
            <a:ext cx="7713969" cy="571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350008" y="4896613"/>
            <a:ext cx="850392" cy="126206"/>
          </a:xfrm>
          <a:prstGeom prst="rect">
            <a:avLst/>
          </a:prstGeom>
        </p:spPr>
        <p:txBody>
          <a:bodyPr/>
          <a:lstStyle/>
          <a:p>
            <a:fld id="{70E4D39A-779C-7A4F-B08E-DCF856AB7197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1994" y="4864207"/>
            <a:ext cx="5181600" cy="173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05800" y="4864207"/>
            <a:ext cx="346745" cy="1734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1ACCE"/>
                </a:solidFill>
              </a:defRPr>
            </a:lvl1pPr>
          </a:lstStyle>
          <a:p>
            <a:fld id="{F426342D-C89C-F24E-8DAC-A309541A3C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90600" y="685800"/>
            <a:ext cx="68580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500" spc="-60" baseline="0">
                <a:solidFill>
                  <a:schemeClr val="accent2"/>
                </a:solidFill>
              </a:defRPr>
            </a:lvl1pPr>
            <a:lvl2pPr marL="154781" indent="0">
              <a:buNone/>
              <a:defRPr/>
            </a:lvl2pPr>
            <a:lvl3pPr marL="342900" indent="0">
              <a:buNone/>
              <a:defRPr/>
            </a:lvl3pPr>
            <a:lvl4pPr marL="473869" indent="0">
              <a:buNone/>
              <a:defRPr/>
            </a:lvl4pPr>
            <a:lvl5pPr marL="603647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</p:spTree>
    <p:extLst>
      <p:ext uri="{BB962C8B-B14F-4D97-AF65-F5344CB8AC3E}">
        <p14:creationId xmlns:p14="http://schemas.microsoft.com/office/powerpoint/2010/main" val="3588817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1100604" y="126213"/>
            <a:ext cx="7159932" cy="762000"/>
          </a:xfrm>
          <a:prstGeom prst="rect">
            <a:avLst/>
          </a:prstGeom>
        </p:spPr>
        <p:txBody>
          <a:bodyPr vert="horz" lIns="0" tIns="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"/>
          </p:nvPr>
        </p:nvSpPr>
        <p:spPr>
          <a:xfrm>
            <a:off x="932609" y="1524784"/>
            <a:ext cx="7350339" cy="2978954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799" y="4787034"/>
            <a:ext cx="346745" cy="231266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1400">
                <a:solidFill>
                  <a:schemeClr val="accent2"/>
                </a:solidFill>
              </a:defRPr>
            </a:lvl1pPr>
          </a:lstStyle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PPT-RGB-Shapes.ai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913" y="398399"/>
            <a:ext cx="1509391" cy="527794"/>
          </a:xfrm>
          <a:prstGeom prst="rect">
            <a:avLst/>
          </a:prstGeom>
        </p:spPr>
      </p:pic>
      <p:pic>
        <p:nvPicPr>
          <p:cNvPr id="2" name="Picture 1" descr="NM-Logo-Stacked-RGB.jpg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09" y="4759647"/>
            <a:ext cx="1246599" cy="23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0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8" r:id="rId3"/>
    <p:sldLayoutId id="2147483663" r:id="rId4"/>
    <p:sldLayoutId id="2147483675" r:id="rId5"/>
    <p:sldLayoutId id="2147483662" r:id="rId6"/>
    <p:sldLayoutId id="2147483652" r:id="rId7"/>
    <p:sldLayoutId id="2147483656" r:id="rId8"/>
    <p:sldLayoutId id="2147483664" r:id="rId9"/>
    <p:sldLayoutId id="2147483665" r:id="rId10"/>
    <p:sldLayoutId id="2147483667" r:id="rId11"/>
    <p:sldLayoutId id="2147483669" r:id="rId12"/>
    <p:sldLayoutId id="2147483673" r:id="rId13"/>
    <p:sldLayoutId id="2147483674" r:id="rId14"/>
    <p:sldLayoutId id="2147483676" r:id="rId15"/>
    <p:sldLayoutId id="2147483678" r:id="rId16"/>
    <p:sldLayoutId id="2147483679" r:id="rId17"/>
    <p:sldLayoutId id="2147483680" r:id="rId18"/>
    <p:sldLayoutId id="2147483681" r:id="rId19"/>
  </p:sldLayoutIdLst>
  <p:hf hdr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514689"/>
          </a:solidFill>
          <a:latin typeface="+mj-lt"/>
          <a:ea typeface="+mj-ea"/>
          <a:cs typeface="+mj-cs"/>
        </a:defRPr>
      </a:lvl1pPr>
    </p:titleStyle>
    <p:bodyStyle>
      <a:lvl1pPr marL="174625" indent="-174625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03225" indent="-228600" algn="l" defTabSz="457200" rtl="0" eaLnBrk="1" latinLnBrk="0" hangingPunct="1">
        <a:spcBef>
          <a:spcPct val="20000"/>
        </a:spcBef>
        <a:buFont typeface="Lucida Grande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630238" indent="-174625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96925" indent="-166688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174625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ucats.northwestern.edu/education-and-career-development/investigator-development/mentoring/workshops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SMcColley@luriechildrens.org" TargetMode="External"/><Relationship Id="rId2" Type="http://schemas.openxmlformats.org/officeDocument/2006/relationships/hyperlink" Target="mailto:k-Cameron@northwestern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ucats.northwestern.edu/education-and-career-development/investigator-development/index.html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Introductions/Workshop Background</a:t>
            </a:r>
          </a:p>
          <a:p>
            <a:r>
              <a:rPr lang="en-US" dirty="0"/>
              <a:t>Learning Objectives</a:t>
            </a:r>
          </a:p>
          <a:p>
            <a:r>
              <a:rPr lang="en-US" dirty="0"/>
              <a:t>Defining Alignment/Why Align/What to Align in Mentoring Relationships?</a:t>
            </a:r>
          </a:p>
          <a:p>
            <a:r>
              <a:rPr lang="en-US" dirty="0"/>
              <a:t>Breakout #1: Identifying and Addressing Misalignment </a:t>
            </a:r>
          </a:p>
          <a:p>
            <a:r>
              <a:rPr lang="en-US" dirty="0"/>
              <a:t>Tools for Aligning Expectations</a:t>
            </a:r>
          </a:p>
          <a:p>
            <a:r>
              <a:rPr lang="en-US" dirty="0"/>
              <a:t>Breakout #2: Alignment in Multidisciplinary Mentoring Teams </a:t>
            </a:r>
          </a:p>
          <a:p>
            <a:r>
              <a:rPr lang="en-US" dirty="0"/>
              <a:t>Mentoring in Crisis: Realigning Expectations</a:t>
            </a:r>
          </a:p>
          <a:p>
            <a:r>
              <a:rPr lang="en-US" dirty="0"/>
              <a:t>Wrap up and Next Steps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79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83956" y="151265"/>
            <a:ext cx="7713969" cy="571500"/>
          </a:xfrm>
        </p:spPr>
        <p:txBody>
          <a:bodyPr/>
          <a:lstStyle/>
          <a:p>
            <a:r>
              <a:rPr lang="en-US" dirty="0"/>
              <a:t>Participation Notes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990599" y="722765"/>
            <a:ext cx="3767328" cy="363401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Workshop is for you – apply principles to your own experiences</a:t>
            </a:r>
          </a:p>
          <a:p>
            <a:pPr>
              <a:spcAft>
                <a:spcPts val="600"/>
              </a:spcAft>
            </a:pPr>
            <a:r>
              <a:rPr lang="en-US" dirty="0"/>
              <a:t>Zoom Etiquette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Videos on as possible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Mute in large group unless responding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 Unmute and engage in breakouts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Be inclusive!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Feel free to use chat and hand raise features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Use chat if needed for tech or background noise reasons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797925" y="4779963"/>
            <a:ext cx="346075" cy="231775"/>
          </a:xfrm>
        </p:spPr>
        <p:txBody>
          <a:bodyPr/>
          <a:lstStyle/>
          <a:p>
            <a:fld id="{0D558541-60C9-42A2-8392-FF12533A6B7A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53" y="1296300"/>
            <a:ext cx="4194009" cy="291012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8862FB5-4189-3841-BD8D-1671F8331852}"/>
              </a:ext>
            </a:extLst>
          </p:cNvPr>
          <p:cNvSpPr/>
          <p:nvPr/>
        </p:nvSpPr>
        <p:spPr>
          <a:xfrm>
            <a:off x="4667092" y="824866"/>
            <a:ext cx="2110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Be Mabel, not Olive!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97120" y="2651759"/>
            <a:ext cx="975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Mabel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77926" y="2672078"/>
            <a:ext cx="740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Olive</a:t>
            </a:r>
          </a:p>
        </p:txBody>
      </p:sp>
    </p:spTree>
    <p:extLst>
      <p:ext uri="{BB962C8B-B14F-4D97-AF65-F5344CB8AC3E}">
        <p14:creationId xmlns:p14="http://schemas.microsoft.com/office/powerpoint/2010/main" val="4192316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NUCATS Mentoring Workshop Background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31381" y="1178840"/>
            <a:ext cx="7347440" cy="2976561"/>
          </a:xfrm>
        </p:spPr>
        <p:txBody>
          <a:bodyPr/>
          <a:lstStyle/>
          <a:p>
            <a:r>
              <a:rPr lang="en-US" dirty="0"/>
              <a:t>Entering Mentoring/Mentor Training for Clinical and Translational Researchers</a:t>
            </a:r>
          </a:p>
          <a:p>
            <a:r>
              <a:rPr lang="en-US" dirty="0"/>
              <a:t>National CTSA mentor working group led by Fleming from 2009-2013</a:t>
            </a:r>
          </a:p>
          <a:p>
            <a:pPr lvl="1"/>
            <a:r>
              <a:rPr lang="en-US" dirty="0"/>
              <a:t>26 members from 16 level 1 universities</a:t>
            </a:r>
          </a:p>
          <a:p>
            <a:pPr lvl="1"/>
            <a:r>
              <a:rPr lang="en-US" dirty="0"/>
              <a:t>Met for 4 years, wrote 13 papers, developed and tested a mentor training curriculum</a:t>
            </a:r>
          </a:p>
          <a:p>
            <a:pPr lvl="1"/>
            <a:r>
              <a:rPr lang="en-US" dirty="0"/>
              <a:t>Came to a consensus on “best mentoring practices”</a:t>
            </a:r>
          </a:p>
          <a:p>
            <a:r>
              <a:rPr lang="en-US" dirty="0"/>
              <a:t>Delivered training to over 700 faculty at NU in half day live seminars</a:t>
            </a:r>
          </a:p>
          <a:p>
            <a:r>
              <a:rPr lang="en-US" dirty="0"/>
              <a:t>Evolved to enhance efficiency of delivery and requests for specific content</a:t>
            </a:r>
          </a:p>
          <a:p>
            <a:r>
              <a:rPr lang="en-US" dirty="0"/>
              <a:t>2020 – 2021: new NUCATS Series implemented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372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98556" y="127411"/>
            <a:ext cx="7553987" cy="762000"/>
          </a:xfrm>
        </p:spPr>
        <p:txBody>
          <a:bodyPr/>
          <a:lstStyle/>
          <a:p>
            <a:r>
              <a:rPr lang="en-US" dirty="0"/>
              <a:t>NUCATS Series on Developing and Enhancing Mentoring Relationships </a:t>
            </a:r>
            <a:r>
              <a:rPr lang="en-US" sz="1600" dirty="0">
                <a:solidFill>
                  <a:schemeClr val="accent2"/>
                </a:solidFill>
              </a:rPr>
              <a:t>(reimagined Mentor Development Workshop)</a:t>
            </a:r>
            <a:endParaRPr lang="en-US" sz="3200" dirty="0">
              <a:solidFill>
                <a:schemeClr val="accent2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3533182"/>
              </p:ext>
            </p:extLst>
          </p:nvPr>
        </p:nvGraphicFramePr>
        <p:xfrm>
          <a:off x="1098556" y="857773"/>
          <a:ext cx="7815891" cy="391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3015">
                  <a:extLst>
                    <a:ext uri="{9D8B030D-6E8A-4147-A177-3AD203B41FA5}">
                      <a16:colId xmlns:a16="http://schemas.microsoft.com/office/drawing/2014/main" val="3163556955"/>
                    </a:ext>
                  </a:extLst>
                </a:gridCol>
                <a:gridCol w="6452876">
                  <a:extLst>
                    <a:ext uri="{9D8B030D-6E8A-4147-A177-3AD203B41FA5}">
                      <a16:colId xmlns:a16="http://schemas.microsoft.com/office/drawing/2014/main" val="363909844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1700" dirty="0"/>
                        <a:t>All scheduled</a:t>
                      </a:r>
                      <a:r>
                        <a:rPr lang="en-US" sz="1700" baseline="0" dirty="0"/>
                        <a:t> for 7:30 – 9:00 AM on Thursdays via Zoom until further notice</a:t>
                      </a:r>
                    </a:p>
                    <a:p>
                      <a:r>
                        <a:rPr lang="en-US" sz="1700" baseline="0" dirty="0"/>
                        <a:t>Beginning Jan, is always 1</a:t>
                      </a:r>
                      <a:r>
                        <a:rPr lang="en-US" sz="1700" baseline="30000" dirty="0"/>
                        <a:t>st</a:t>
                      </a:r>
                      <a:r>
                        <a:rPr lang="en-US" sz="1700" baseline="0" dirty="0"/>
                        <a:t> Thurs of the month </a:t>
                      </a:r>
                      <a:endParaRPr lang="en-US" sz="1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528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10/29/2020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7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Articulating your</a:t>
                      </a:r>
                      <a:r>
                        <a:rPr lang="en-US" sz="1700" i="1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Mentoring Needs</a:t>
                      </a:r>
                      <a:endParaRPr lang="en-US" sz="170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26277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b="1" dirty="0"/>
                        <a:t>12/10/2020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700" b="1" dirty="0"/>
                        <a:t>Establishing and Aligning Expectations</a:t>
                      </a:r>
                      <a:r>
                        <a:rPr lang="en-US" sz="1700" b="1" baseline="0" dirty="0"/>
                        <a:t> in Mentoring</a:t>
                      </a:r>
                      <a:endParaRPr lang="en-US" sz="1700" b="1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240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/>
                        <a:t>01/07/2021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Maintaining</a:t>
                      </a:r>
                      <a:r>
                        <a:rPr lang="en-US" sz="1700" baseline="0" dirty="0"/>
                        <a:t> Effective Communication/Difficult Conversations</a:t>
                      </a:r>
                      <a:endParaRPr lang="en-US" sz="17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07286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/>
                        <a:t>02/04/2021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Cultural Awareness in Mentoring across Differences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9255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/>
                        <a:t>03/04/2021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i="0" dirty="0"/>
                        <a:t>Creating SMART Goals for Your Feinberg Faculty Portal and Your Career Development Plan 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86611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rgbClr val="FF0000"/>
                          </a:solidFill>
                        </a:rPr>
                        <a:t>04/08/2021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/>
                        <a:t>Mentor Mapping and</a:t>
                      </a:r>
                      <a:r>
                        <a:rPr lang="en-US" sz="1700" baseline="0" dirty="0"/>
                        <a:t> Mentor Networks</a:t>
                      </a:r>
                      <a:endParaRPr lang="en-US" sz="17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2847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/>
                        <a:t>05/06/2021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700" i="0" dirty="0"/>
                        <a:t>Evaluating</a:t>
                      </a:r>
                      <a:r>
                        <a:rPr lang="en-US" sz="1700" i="0" baseline="0" dirty="0"/>
                        <a:t> Your Goals/Evaluating Your Mentee’s Goals</a:t>
                      </a:r>
                      <a:endParaRPr lang="en-US" sz="1700" i="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68169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/>
                        <a:t>06/03/2021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700" i="0" dirty="0"/>
                        <a:t>Articulating Your</a:t>
                      </a:r>
                      <a:r>
                        <a:rPr lang="en-US" sz="1700" i="0" baseline="0" dirty="0"/>
                        <a:t> Mentoring Philosophy and Plan </a:t>
                      </a:r>
                      <a:endParaRPr lang="en-US" sz="1700" i="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869840435"/>
                  </a:ext>
                </a:extLst>
              </a:tr>
            </a:tbl>
          </a:graphicData>
        </a:graphic>
      </p:graphicFrame>
      <p:sp>
        <p:nvSpPr>
          <p:cNvPr id="9" name="Footer Placeholder 8"/>
          <p:cNvSpPr txBox="1">
            <a:spLocks noGrp="1"/>
          </p:cNvSpPr>
          <p:nvPr>
            <p:ph type="ftr" sz="quarter" idx="15"/>
          </p:nvPr>
        </p:nvSpPr>
        <p:spPr>
          <a:xfrm>
            <a:off x="1584960" y="4824450"/>
            <a:ext cx="7254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3"/>
              </a:rPr>
              <a:t>https://www.nucats.northwestern.edu/education-and-career-development/investigator-development/mentoring/workshops.html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5695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98557" y="66041"/>
            <a:ext cx="7553987" cy="762000"/>
          </a:xfrm>
        </p:spPr>
        <p:txBody>
          <a:bodyPr/>
          <a:lstStyle/>
          <a:p>
            <a:r>
              <a:rPr lang="en-US" dirty="0"/>
              <a:t>Establishing and Aligning Expectations in Mentoring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98557" y="1316082"/>
            <a:ext cx="7347440" cy="2976561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en-US" sz="1800" dirty="0"/>
              <a:t>By the conclusion of this workshop, attendees will:</a:t>
            </a:r>
          </a:p>
          <a:p>
            <a:pPr lvl="1">
              <a:spcAft>
                <a:spcPts val="800"/>
              </a:spcAft>
            </a:pPr>
            <a:r>
              <a:rPr lang="en-US" sz="1800" dirty="0"/>
              <a:t>Examine existing expectations in your current mentoring relationships; question which expectations need to be revisited or discussed. </a:t>
            </a:r>
          </a:p>
          <a:p>
            <a:pPr lvl="1">
              <a:spcAft>
                <a:spcPts val="800"/>
              </a:spcAft>
            </a:pPr>
            <a:r>
              <a:rPr lang="en-US" sz="1800" dirty="0"/>
              <a:t>Categorize your mentoring needs.  Clarify and differentiate your expectations among multiple mentors (including secondary, team and/or peer mentors; coaches; and sponsors) to result in mutually beneficial relationships.</a:t>
            </a:r>
          </a:p>
          <a:p>
            <a:pPr lvl="1">
              <a:spcAft>
                <a:spcPts val="800"/>
              </a:spcAft>
            </a:pPr>
            <a:r>
              <a:rPr lang="en-US" sz="1800" dirty="0"/>
              <a:t>Choose 1 – 2 behavior changes you can enact in the next 3 – 6 months to improve alignment in your mentoring relationships.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123331" y="858882"/>
            <a:ext cx="7180263" cy="457200"/>
          </a:xfrm>
        </p:spPr>
        <p:txBody>
          <a:bodyPr/>
          <a:lstStyle/>
          <a:p>
            <a:r>
              <a:rPr lang="en-US" dirty="0"/>
              <a:t>Learning Objectives</a:t>
            </a:r>
          </a:p>
        </p:txBody>
      </p:sp>
    </p:spTree>
    <p:extLst>
      <p:ext uri="{BB962C8B-B14F-4D97-AF65-F5344CB8AC3E}">
        <p14:creationId xmlns:p14="http://schemas.microsoft.com/office/powerpoint/2010/main" val="868056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034" y="279961"/>
            <a:ext cx="7713969" cy="571500"/>
          </a:xfrm>
        </p:spPr>
        <p:txBody>
          <a:bodyPr/>
          <a:lstStyle/>
          <a:p>
            <a:r>
              <a:rPr lang="en-US" dirty="0"/>
              <a:t>Aligning</a:t>
            </a:r>
            <a:r>
              <a:rPr lang="en-US" sz="2700" dirty="0"/>
              <a:t>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100" b="1" dirty="0"/>
              <a:t>Alignment</a:t>
            </a:r>
            <a:r>
              <a:rPr lang="en-US" sz="2100" dirty="0"/>
              <a:t>: an agreement between people or groups who want to work together because of shared interests or aims</a:t>
            </a:r>
          </a:p>
          <a:p>
            <a:endParaRPr lang="en-US" sz="2100" b="1" dirty="0"/>
          </a:p>
          <a:p>
            <a:r>
              <a:rPr lang="en-US" sz="2100" b="1" dirty="0"/>
              <a:t>Expectation</a:t>
            </a:r>
            <a:r>
              <a:rPr lang="en-US" sz="2100" dirty="0"/>
              <a:t>: the feeling or belief that something will or should happen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flipV="1">
            <a:off x="4084093" y="2518013"/>
            <a:ext cx="3132161" cy="85980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450"/>
              </a:spcBef>
            </a:pPr>
            <a:endParaRPr lang="en-US" sz="1388" spc="-38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525" y="1216478"/>
            <a:ext cx="4581078" cy="299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07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Communication Scientist’s Wedding Vows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8797925" y="4862513"/>
            <a:ext cx="346075" cy="174625"/>
          </a:xfrm>
        </p:spPr>
        <p:txBody>
          <a:bodyPr/>
          <a:lstStyle/>
          <a:p>
            <a:fld id="{70A6CCDF-EE61-4FC3-B500-537375B0937A}" type="slidenum">
              <a:rPr lang="en-US" smtClean="0"/>
              <a:t>7</a:t>
            </a:fld>
            <a:endParaRPr lang="en-US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78" y="1020184"/>
            <a:ext cx="5197321" cy="3479199"/>
          </a:xfrm>
          <a:prstGeom prst="rect">
            <a:avLst/>
          </a:prstGeom>
        </p:spPr>
      </p:pic>
      <p:sp>
        <p:nvSpPr>
          <p:cNvPr id="3" name="Rounded Rectangular Callout 2"/>
          <p:cNvSpPr/>
          <p:nvPr/>
        </p:nvSpPr>
        <p:spPr>
          <a:xfrm>
            <a:off x="6194323" y="1146046"/>
            <a:ext cx="2857026" cy="1728317"/>
          </a:xfrm>
          <a:prstGeom prst="wedgeRoundRectCallout">
            <a:avLst>
              <a:gd name="adj1" fmla="val -54597"/>
              <a:gd name="adj2" fmla="val 98546"/>
              <a:gd name="adj3" fmla="val 16667"/>
            </a:avLst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“And I love you because you know expectancy violation theory… and you use it!”</a:t>
            </a:r>
          </a:p>
          <a:p>
            <a:endParaRPr lang="en-US" dirty="0"/>
          </a:p>
          <a:p>
            <a:pPr algn="r"/>
            <a:r>
              <a:rPr lang="en-US" dirty="0"/>
              <a:t>April 26, 2008</a:t>
            </a:r>
          </a:p>
        </p:txBody>
      </p:sp>
    </p:spTree>
    <p:extLst>
      <p:ext uri="{BB962C8B-B14F-4D97-AF65-F5344CB8AC3E}">
        <p14:creationId xmlns:p14="http://schemas.microsoft.com/office/powerpoint/2010/main" val="322155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Align Expectations?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31381" y="1259484"/>
            <a:ext cx="7347440" cy="2976561"/>
          </a:xfrm>
        </p:spPr>
        <p:txBody>
          <a:bodyPr/>
          <a:lstStyle/>
          <a:p>
            <a:r>
              <a:rPr lang="en-US" sz="2100" dirty="0"/>
              <a:t>Avoid miscommunication around roles and responsibilities</a:t>
            </a:r>
          </a:p>
          <a:p>
            <a:r>
              <a:rPr lang="en-US" sz="2100" dirty="0"/>
              <a:t>Avoid negative expectancy violations</a:t>
            </a:r>
          </a:p>
          <a:p>
            <a:r>
              <a:rPr lang="en-US" sz="2100" dirty="0"/>
              <a:t>Identify and achieve mutually beneficial goals</a:t>
            </a:r>
          </a:p>
          <a:p>
            <a:r>
              <a:rPr lang="en-US" sz="2100" dirty="0"/>
              <a:t>Assure that institutional and discipline-specific norms and standards are communicated</a:t>
            </a:r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2314004" y="4606118"/>
            <a:ext cx="6390564" cy="3480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r">
              <a:defRPr/>
            </a:pPr>
            <a:r>
              <a:rPr lang="en-US" sz="900" dirty="0"/>
              <a:t>Abedin Z, et al. (2012). </a:t>
            </a:r>
            <a:r>
              <a:rPr lang="en-US" sz="900" i="1" dirty="0" err="1"/>
              <a:t>Clin</a:t>
            </a:r>
            <a:r>
              <a:rPr lang="en-US" sz="900" i="1" dirty="0"/>
              <a:t> Trans Sci</a:t>
            </a:r>
            <a:r>
              <a:rPr lang="en-US" sz="900" dirty="0"/>
              <a:t>.</a:t>
            </a:r>
          </a:p>
          <a:p>
            <a:pPr algn="r"/>
            <a:r>
              <a:rPr lang="en-US" sz="900" dirty="0"/>
              <a:t>Huskins WC et al. (2011). </a:t>
            </a:r>
            <a:r>
              <a:rPr lang="en-US" sz="900" i="1" dirty="0" err="1"/>
              <a:t>Clin</a:t>
            </a:r>
            <a:r>
              <a:rPr lang="en-US" sz="900" i="1" dirty="0"/>
              <a:t> Trans Sci.</a:t>
            </a:r>
          </a:p>
          <a:p>
            <a:pPr algn="r"/>
            <a:r>
              <a:rPr lang="en-US" sz="900" dirty="0" err="1"/>
              <a:t>Burgoon</a:t>
            </a:r>
            <a:r>
              <a:rPr lang="en-US" sz="900" dirty="0"/>
              <a:t>, </a:t>
            </a:r>
            <a:r>
              <a:rPr lang="en-US" sz="900" dirty="0" err="1"/>
              <a:t>Birk</a:t>
            </a:r>
            <a:r>
              <a:rPr lang="en-US" sz="900" dirty="0"/>
              <a:t>, Hall (1991). </a:t>
            </a:r>
            <a:r>
              <a:rPr lang="en-US" sz="900" i="1" dirty="0"/>
              <a:t>Human </a:t>
            </a:r>
            <a:r>
              <a:rPr lang="en-US" sz="900" i="1" dirty="0" err="1"/>
              <a:t>Comm</a:t>
            </a:r>
            <a:r>
              <a:rPr lang="en-US" sz="900" i="1" dirty="0"/>
              <a:t> Res</a:t>
            </a:r>
            <a:endParaRPr lang="en-US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1860614" y="3239578"/>
            <a:ext cx="4930857" cy="1283369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txBody>
          <a:bodyPr wrap="square" lIns="0" tIns="0" rIns="0" bIns="0" rtlCol="0">
            <a:noAutofit/>
          </a:bodyPr>
          <a:lstStyle/>
          <a:p>
            <a:pPr algn="ctr">
              <a:spcBef>
                <a:spcPts val="1200"/>
              </a:spcBef>
            </a:pPr>
            <a:r>
              <a:rPr lang="en-US" dirty="0"/>
              <a:t>“So if you don’t have your expectations explicit  up front, it makes it difficult to then go back and say, “Are you getting what you need?” </a:t>
            </a:r>
          </a:p>
          <a:p>
            <a:pPr algn="ctr">
              <a:spcBef>
                <a:spcPts val="900"/>
              </a:spcBef>
            </a:pPr>
            <a:r>
              <a:rPr lang="en-US" sz="1200" dirty="0"/>
              <a:t>[Huskins et al. 2011, p. 441]</a:t>
            </a:r>
          </a:p>
          <a:p>
            <a:pPr algn="ctr">
              <a:spcBef>
                <a:spcPts val="900"/>
              </a:spcBef>
            </a:pPr>
            <a:endParaRPr lang="en-US" sz="1500" dirty="0"/>
          </a:p>
          <a:p>
            <a:pPr>
              <a:lnSpc>
                <a:spcPct val="90000"/>
              </a:lnSpc>
              <a:spcBef>
                <a:spcPts val="450"/>
              </a:spcBef>
            </a:pPr>
            <a:endParaRPr lang="en-US" sz="1388" spc="-38" dirty="0"/>
          </a:p>
        </p:txBody>
      </p:sp>
    </p:spTree>
    <p:extLst>
      <p:ext uri="{BB962C8B-B14F-4D97-AF65-F5344CB8AC3E}">
        <p14:creationId xmlns:p14="http://schemas.microsoft.com/office/powerpoint/2010/main" val="251126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 in Action….Pre-Survey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(please complete after this session if you have not yet done so)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8556" y="1835236"/>
            <a:ext cx="7205037" cy="199962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What are you hoping to gain from participating in the NUCATS Mentoring Series? </a:t>
            </a:r>
          </a:p>
        </p:txBody>
      </p:sp>
    </p:spTree>
    <p:extLst>
      <p:ext uri="{BB962C8B-B14F-4D97-AF65-F5344CB8AC3E}">
        <p14:creationId xmlns:p14="http://schemas.microsoft.com/office/powerpoint/2010/main" val="2535307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4924" y="318581"/>
            <a:ext cx="8949075" cy="571500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WHAT to align in mentoring?</a:t>
            </a:r>
          </a:p>
        </p:txBody>
      </p:sp>
    </p:spTree>
    <p:extLst>
      <p:ext uri="{BB962C8B-B14F-4D97-AF65-F5344CB8AC3E}">
        <p14:creationId xmlns:p14="http://schemas.microsoft.com/office/powerpoint/2010/main" val="1218491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514689"/>
                </a:solidFill>
              </a:rPr>
              <a:t>WHAT is “Alignment”?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316774" y="964893"/>
            <a:ext cx="2686050" cy="269081"/>
          </a:xfrm>
        </p:spPr>
        <p:txBody>
          <a:bodyPr/>
          <a:lstStyle/>
          <a:p>
            <a:r>
              <a:rPr lang="en-US" sz="1800" b="1" dirty="0"/>
              <a:t>Ultimate Career Goals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749031" y="1222129"/>
            <a:ext cx="2989850" cy="3500649"/>
          </a:xfrm>
          <a:solidFill>
            <a:schemeClr val="tx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pPr marL="86915" indent="0">
              <a:buNone/>
            </a:pPr>
            <a:endParaRPr lang="en-US" sz="1500" dirty="0"/>
          </a:p>
          <a:p>
            <a:pPr marL="173831" indent="-86916"/>
            <a:r>
              <a:rPr lang="en-US" sz="1500" dirty="0"/>
              <a:t>Alignment challenges vary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50" dirty="0"/>
              <a:t>Faculty-student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50" dirty="0"/>
              <a:t>Faculty-postdoc/resident/fellow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50" dirty="0"/>
              <a:t>Senior-junior faculty</a:t>
            </a:r>
          </a:p>
          <a:p>
            <a:pPr marL="154781" lvl="1" indent="0">
              <a:buNone/>
            </a:pPr>
            <a:endParaRPr lang="en-US" sz="1500" dirty="0"/>
          </a:p>
          <a:p>
            <a:pPr marL="173831" indent="-86916"/>
            <a:r>
              <a:rPr lang="en-US" sz="1500" dirty="0"/>
              <a:t>Differing interests and needs, e.g.: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50" dirty="0"/>
              <a:t>Mentor: productivity, bandwidth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50" dirty="0"/>
              <a:t>Mentee: training, independence, promotion/tenure, independent productivity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6105794" y="921225"/>
            <a:ext cx="1129299" cy="267890"/>
          </a:xfrm>
        </p:spPr>
        <p:txBody>
          <a:bodyPr/>
          <a:lstStyle/>
          <a:p>
            <a:r>
              <a:rPr lang="en-US" sz="1800" b="1" dirty="0"/>
              <a:t>Process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3860800" y="1222128"/>
            <a:ext cx="4791744" cy="3500650"/>
          </a:xfrm>
          <a:solidFill>
            <a:schemeClr val="tx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pPr marL="86916" indent="0">
              <a:buNone/>
            </a:pPr>
            <a:r>
              <a:rPr lang="en-US" sz="1500" dirty="0"/>
              <a:t>Explicit agreement around expectations for factors central to a productive working relationship: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50" dirty="0"/>
              <a:t>Time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050" dirty="0"/>
              <a:t>Time spent together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050" dirty="0"/>
              <a:t>Response time (emails, manuscripts, etc.)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050" dirty="0"/>
              <a:t>Critical timelines/deadlines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50" dirty="0"/>
              <a:t>Pre-meeting work (e.g., agenda setting)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50" dirty="0"/>
              <a:t>Meeting roles (“active” vs. “passive” role for mentor/mentee)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50" dirty="0"/>
              <a:t>Mentoring goals: content, methods, networking, professional development, etc.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50" dirty="0"/>
              <a:t>Project management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50" dirty="0"/>
              <a:t>Professional relationship management (internal and external)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50" dirty="0"/>
              <a:t>Extent of personal relationship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50" dirty="0"/>
              <a:t>Addressing conflicts/challenges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50" dirty="0"/>
              <a:t>Realignment/Ending Mentoring Relationships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350" dirty="0"/>
          </a:p>
          <a:p>
            <a:endParaRPr lang="en-US" sz="13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47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uiExpand="1" build="p" animBg="1"/>
      <p:bldP spid="8" grpId="0" build="p"/>
      <p:bldP spid="9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16280" y="261396"/>
            <a:ext cx="7715250" cy="5715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BREAKOUT GROUPS – Misalignment (7 min)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16280" y="990600"/>
            <a:ext cx="7600950" cy="1830388"/>
          </a:xfrm>
          <a:solidFill>
            <a:schemeClr val="bg2"/>
          </a:solidFill>
        </p:spPr>
        <p:txBody>
          <a:bodyPr/>
          <a:lstStyle/>
          <a:p>
            <a:r>
              <a:rPr lang="en-US" sz="1800" dirty="0">
                <a:solidFill>
                  <a:srgbClr val="000000"/>
                </a:solidFill>
              </a:rPr>
              <a:t>Introduce yourself (BRIEFLY: Name, Division, Primary Role – e.g., research, teaching, clinical, administrative)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Choose scenario to focus on (30 seconds) </a:t>
            </a:r>
          </a:p>
          <a:p>
            <a:r>
              <a:rPr lang="en-US" sz="1800" dirty="0">
                <a:solidFill>
                  <a:srgbClr val="000000"/>
                </a:solidFill>
              </a:rPr>
              <a:t>If possible, have group member share screen to project case study ( link available in chat) </a:t>
            </a:r>
          </a:p>
          <a:p>
            <a:r>
              <a:rPr lang="en-US" sz="1800" dirty="0">
                <a:solidFill>
                  <a:srgbClr val="000000"/>
                </a:solidFill>
              </a:rPr>
              <a:t>Be prepared to share perspectives in larger group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797925" y="4862513"/>
            <a:ext cx="346075" cy="174625"/>
          </a:xfrm>
        </p:spPr>
        <p:txBody>
          <a:bodyPr/>
          <a:lstStyle/>
          <a:p>
            <a:fld id="{70A6CCDF-EE61-4FC3-B500-537375B0937A}" type="slidenum">
              <a:rPr lang="en-US" smtClean="0"/>
              <a:t>12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6280" y="2978692"/>
            <a:ext cx="7589520" cy="17940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What are the central challenges or themes raised in this case study? 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What could have been done to avoid this situation? 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Next steps:</a:t>
            </a:r>
          </a:p>
          <a:p>
            <a:r>
              <a:rPr lang="en-US" dirty="0">
                <a:solidFill>
                  <a:srgbClr val="000000"/>
                </a:solidFill>
              </a:rPr>
              <a:t>	a. What should the mentor do now? </a:t>
            </a:r>
          </a:p>
          <a:p>
            <a:r>
              <a:rPr lang="en-US" dirty="0">
                <a:solidFill>
                  <a:srgbClr val="000000"/>
                </a:solidFill>
              </a:rPr>
              <a:t>	b. What should the mentee do now?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00791" y="4464995"/>
            <a:ext cx="4405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Questions will be shared in the chat function</a:t>
            </a:r>
          </a:p>
        </p:txBody>
      </p:sp>
    </p:spTree>
    <p:extLst>
      <p:ext uri="{BB962C8B-B14F-4D97-AF65-F5344CB8AC3E}">
        <p14:creationId xmlns:p14="http://schemas.microsoft.com/office/powerpoint/2010/main" val="780938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797925" y="4862513"/>
            <a:ext cx="346075" cy="174625"/>
          </a:xfrm>
        </p:spPr>
        <p:txBody>
          <a:bodyPr/>
          <a:lstStyle/>
          <a:p>
            <a:fld id="{70A6CCDF-EE61-4FC3-B500-537375B0937A}" type="slidenum">
              <a:rPr lang="en-US" smtClean="0"/>
              <a:t>13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93629" y="492969"/>
            <a:ext cx="31586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j-lt"/>
              </a:rPr>
              <a:t>BREAKOUT GROUPS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88274" y="2740399"/>
            <a:ext cx="7589520" cy="179442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What are the central challenges or themes raised in this case study? 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What could have been done to avoid this situation? 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Next steps:</a:t>
            </a:r>
          </a:p>
          <a:p>
            <a:r>
              <a:rPr lang="en-US" dirty="0">
                <a:solidFill>
                  <a:srgbClr val="000000"/>
                </a:solidFill>
              </a:rPr>
              <a:t>	a. What should the mentor do now? </a:t>
            </a:r>
          </a:p>
          <a:p>
            <a:r>
              <a:rPr lang="en-US" dirty="0">
                <a:solidFill>
                  <a:srgbClr val="000000"/>
                </a:solidFill>
              </a:rPr>
              <a:t>	b. What should the mentee do now?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72785" y="4227051"/>
            <a:ext cx="4405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Questions will be shared in the chat function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1353312" y="1371600"/>
            <a:ext cx="1828800" cy="8503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“Inefficient” Clinician</a:t>
            </a:r>
          </a:p>
        </p:txBody>
      </p:sp>
      <p:sp>
        <p:nvSpPr>
          <p:cNvPr id="8" name="Rectangle 7"/>
          <p:cNvSpPr/>
          <p:nvPr/>
        </p:nvSpPr>
        <p:spPr>
          <a:xfrm>
            <a:off x="3910584" y="1371600"/>
            <a:ext cx="1828800" cy="8503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Passing the Torch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67856" y="1371600"/>
            <a:ext cx="1828800" cy="8503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Second-Year Blues</a:t>
            </a:r>
          </a:p>
        </p:txBody>
      </p:sp>
    </p:spTree>
    <p:extLst>
      <p:ext uri="{BB962C8B-B14F-4D97-AF65-F5344CB8AC3E}">
        <p14:creationId xmlns:p14="http://schemas.microsoft.com/office/powerpoint/2010/main" val="871283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align expectations?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931381" y="1087797"/>
            <a:ext cx="7347440" cy="2976561"/>
          </a:xfrm>
        </p:spPr>
        <p:txBody>
          <a:bodyPr vert="horz" lIns="0" tIns="0" rIns="68580" bIns="34290" rtlCol="0" anchor="t">
            <a:noAutofit/>
          </a:bodyPr>
          <a:lstStyle/>
          <a:p>
            <a:pPr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Explicitly state objectives of mentoring relationship </a:t>
            </a:r>
          </a:p>
          <a:p>
            <a:pPr lvl="1"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Include personal and career goals</a:t>
            </a:r>
          </a:p>
          <a:p>
            <a:pPr lvl="1"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Consider timeframes </a:t>
            </a:r>
          </a:p>
          <a:p>
            <a:pPr lvl="2">
              <a:spcBef>
                <a:spcPts val="200"/>
              </a:spcBef>
              <a:spcAft>
                <a:spcPts val="100"/>
              </a:spcAft>
            </a:pPr>
            <a:r>
              <a:rPr lang="en-US" sz="1500" dirty="0"/>
              <a:t>Of mentoring relationship </a:t>
            </a:r>
          </a:p>
          <a:p>
            <a:pPr lvl="2">
              <a:spcBef>
                <a:spcPts val="200"/>
              </a:spcBef>
              <a:spcAft>
                <a:spcPts val="100"/>
              </a:spcAft>
            </a:pPr>
            <a:r>
              <a:rPr lang="en-US" sz="1500" dirty="0"/>
              <a:t>Upcoming deadlines and their importance (e.g., conferences, application deadlines) – explicitly identify and don’t assume!</a:t>
            </a:r>
          </a:p>
          <a:p>
            <a:pPr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Be honest in your communication</a:t>
            </a:r>
          </a:p>
          <a:p>
            <a:pPr lvl="1"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what is asked and what is achievable (for both mentee and mentor)</a:t>
            </a:r>
          </a:p>
          <a:p>
            <a:pPr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Mutual accountability</a:t>
            </a:r>
          </a:p>
          <a:p>
            <a:pPr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Communicate </a:t>
            </a:r>
            <a:r>
              <a:rPr lang="en-US" sz="1800" u="sng" dirty="0"/>
              <a:t>regularly</a:t>
            </a:r>
          </a:p>
          <a:p>
            <a:pPr lvl="1"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Use agendas to streamline and focus meetings</a:t>
            </a:r>
          </a:p>
          <a:p>
            <a:pPr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Use alignment tools/checklists</a:t>
            </a:r>
          </a:p>
          <a:p>
            <a:pPr lvl="1"/>
            <a:endParaRPr lang="en-US" i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388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2406580" y="4713571"/>
            <a:ext cx="6243682" cy="379659"/>
          </a:xfrm>
        </p:spPr>
        <p:txBody>
          <a:bodyPr/>
          <a:lstStyle/>
          <a:p>
            <a:r>
              <a:rPr lang="en-US" sz="1200" dirty="0"/>
              <a:t>Examples available at: https://www.nucats.northwestern.edu/education-and-career-development/investigator-development/mentoring/toolbox.html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Aligning Expectations: Tools</a:t>
            </a:r>
          </a:p>
        </p:txBody>
      </p:sp>
      <p:sp>
        <p:nvSpPr>
          <p:cNvPr id="7" name="Rectangle 6"/>
          <p:cNvSpPr/>
          <p:nvPr/>
        </p:nvSpPr>
        <p:spPr>
          <a:xfrm>
            <a:off x="403608" y="1135464"/>
            <a:ext cx="3575539" cy="154344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Alignment Checklist(s)</a:t>
            </a:r>
          </a:p>
        </p:txBody>
      </p:sp>
      <p:sp>
        <p:nvSpPr>
          <p:cNvPr id="8" name="Rectangle 7"/>
          <p:cNvSpPr/>
          <p:nvPr/>
        </p:nvSpPr>
        <p:spPr>
          <a:xfrm>
            <a:off x="403608" y="2803490"/>
            <a:ext cx="3575539" cy="1910081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dirty="0"/>
              <a:t>Individual/Career Development Plan</a:t>
            </a:r>
          </a:p>
        </p:txBody>
      </p:sp>
      <p:sp>
        <p:nvSpPr>
          <p:cNvPr id="9" name="Rectangle 8"/>
          <p:cNvSpPr/>
          <p:nvPr/>
        </p:nvSpPr>
        <p:spPr>
          <a:xfrm>
            <a:off x="4300695" y="2803490"/>
            <a:ext cx="4556927" cy="1910081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dirty="0"/>
              <a:t>Compacts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Expectations to publish and present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Collaborations within group and beyond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Professional development (e.g., coursework, meeting training grant requirements)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Professional interactions (e.g., work hours, vacation, correspondence)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00695" y="1135464"/>
            <a:ext cx="4556925" cy="154344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en-US" sz="2400" dirty="0"/>
              <a:t>Feinberg Faculty Profile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Goals (Research/Scholarship, Education, Clinical)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Support/Professional Development Needs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Campus Service/Citizenship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86702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8823" y="156413"/>
            <a:ext cx="8595360" cy="4624272"/>
          </a:xfrm>
          <a:prstGeom prst="rect">
            <a:avLst/>
          </a:prstGeom>
          <a:noFill/>
        </p:spPr>
        <p:txBody>
          <a:bodyPr wrap="square" numCol="2" spcCol="274320" rtlCol="0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-BoldMT"/>
              </a:rPr>
              <a:t>Logistics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-BoldMT"/>
              </a:rPr>
              <a:t>Meeting duration/frequency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Preparation for meetings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Lead/response times for requests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Mentoring Relationships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Type (e.g., traditional mentor, coach, sponsor, connector)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Expected benefits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“Re-engage or Disengage” time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Career/Professional Development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Goals (Short, Medium, Long-Term)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Promotion/Tenure Recs, progress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Work-Life Integration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Education/Teaching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Curriculum development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Educational Scholarship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Research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Authorship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Research Independence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Clinical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Responsibilities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Challenges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Leadership opportunities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Service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Community/Extracurricular opportunities and involvement</a:t>
            </a:r>
          </a:p>
        </p:txBody>
      </p:sp>
    </p:spTree>
    <p:extLst>
      <p:ext uri="{BB962C8B-B14F-4D97-AF65-F5344CB8AC3E}">
        <p14:creationId xmlns:p14="http://schemas.microsoft.com/office/powerpoint/2010/main" val="2973714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59280" y="4681542"/>
            <a:ext cx="71819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/>
              <a:t>Chopra V, Arora VM, Saint S. Will You Be My Mentor?—Four Archetypes to Help Mentees Succeed in Academic Medicine. </a:t>
            </a:r>
            <a:r>
              <a:rPr lang="en-US" sz="1050" i="1" dirty="0"/>
              <a:t>JAMA Intern Med.</a:t>
            </a:r>
            <a:r>
              <a:rPr lang="en-US" sz="1050" dirty="0"/>
              <a:t> 2018;178(2):175–176. doi:10.1001/jamainternmed.2017.6537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4430726" y="1477834"/>
            <a:ext cx="3429000" cy="1243231"/>
            <a:chOff x="6512944" y="1056267"/>
            <a:chExt cx="4572000" cy="1667462"/>
          </a:xfrm>
        </p:grpSpPr>
        <p:sp>
          <p:nvSpPr>
            <p:cNvPr id="9" name="Rectangle 8"/>
            <p:cNvSpPr/>
            <p:nvPr/>
          </p:nvSpPr>
          <p:spPr>
            <a:xfrm>
              <a:off x="6512944" y="1056267"/>
              <a:ext cx="4572000" cy="166746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Coach</a:t>
              </a:r>
              <a:endParaRPr lang="en-US" sz="375" dirty="0"/>
            </a:p>
            <a:p>
              <a:pPr algn="ctr"/>
              <a:endParaRPr lang="en-US" sz="375" dirty="0"/>
            </a:p>
            <a:p>
              <a:pPr algn="ctr"/>
              <a:r>
                <a:rPr lang="en-US" sz="1500" dirty="0"/>
                <a:t>Issue-focused</a:t>
              </a:r>
            </a:p>
            <a:p>
              <a:pPr algn="ctr"/>
              <a:r>
                <a:rPr lang="en-US" sz="1500" dirty="0"/>
                <a:t>Short-term</a:t>
              </a:r>
            </a:p>
            <a:p>
              <a:pPr algn="ctr"/>
              <a:endParaRPr lang="en-US" sz="15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/>
            <a:srcRect r="14645"/>
            <a:stretch/>
          </p:blipFill>
          <p:spPr>
            <a:xfrm>
              <a:off x="10084867" y="1229281"/>
              <a:ext cx="905358" cy="1354080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4440389" y="2804051"/>
            <a:ext cx="3429000" cy="1284384"/>
            <a:chOff x="6706127" y="4272785"/>
            <a:chExt cx="4572000" cy="1736932"/>
          </a:xfrm>
        </p:grpSpPr>
        <p:sp>
          <p:nvSpPr>
            <p:cNvPr id="11" name="Rectangle 10"/>
            <p:cNvSpPr/>
            <p:nvPr/>
          </p:nvSpPr>
          <p:spPr>
            <a:xfrm>
              <a:off x="6706127" y="4272785"/>
              <a:ext cx="4572000" cy="173693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Connector</a:t>
              </a:r>
              <a:endParaRPr lang="en-US" sz="1500" dirty="0"/>
            </a:p>
            <a:p>
              <a:pPr algn="ctr"/>
              <a:r>
                <a:rPr lang="en-US" sz="1500" dirty="0"/>
                <a:t>Link mentees with others</a:t>
              </a:r>
            </a:p>
            <a:p>
              <a:pPr algn="ctr"/>
              <a:r>
                <a:rPr lang="en-US" sz="1500" dirty="0"/>
                <a:t>Create networks</a:t>
              </a:r>
            </a:p>
            <a:p>
              <a:pPr algn="ctr"/>
              <a:r>
                <a:rPr lang="en-US" sz="1500" dirty="0"/>
                <a:t>Focused on their field</a:t>
              </a:r>
              <a:endParaRPr lang="en-US" sz="240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/>
            <a:srcRect r="25459"/>
            <a:stretch/>
          </p:blipFill>
          <p:spPr>
            <a:xfrm>
              <a:off x="10417071" y="4529226"/>
              <a:ext cx="766337" cy="1238636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747628" y="2815975"/>
            <a:ext cx="3429000" cy="1284384"/>
            <a:chOff x="1399847" y="4433818"/>
            <a:chExt cx="4572000" cy="1712512"/>
          </a:xfrm>
        </p:grpSpPr>
        <p:sp>
          <p:nvSpPr>
            <p:cNvPr id="10" name="Rectangle 9"/>
            <p:cNvSpPr/>
            <p:nvPr/>
          </p:nvSpPr>
          <p:spPr>
            <a:xfrm>
              <a:off x="1399847" y="4433818"/>
              <a:ext cx="4572000" cy="171251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Sponsor</a:t>
              </a:r>
              <a:endParaRPr lang="en-US" sz="2400" dirty="0"/>
            </a:p>
            <a:p>
              <a:pPr algn="ctr"/>
              <a:r>
                <a:rPr lang="en-US" sz="1500" dirty="0"/>
                <a:t>Influential</a:t>
              </a:r>
            </a:p>
            <a:p>
              <a:pPr algn="ctr"/>
              <a:r>
                <a:rPr lang="en-US" sz="1500" dirty="0"/>
                <a:t>Visibility-focused</a:t>
              </a:r>
            </a:p>
            <a:p>
              <a:pPr algn="ctr"/>
              <a:r>
                <a:rPr lang="en-US" sz="1500" dirty="0"/>
                <a:t>  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71195" y="4558237"/>
              <a:ext cx="951777" cy="1431877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747628" y="1482332"/>
            <a:ext cx="3429000" cy="1238733"/>
            <a:chOff x="1386894" y="1074144"/>
            <a:chExt cx="4572000" cy="1651644"/>
          </a:xfrm>
        </p:grpSpPr>
        <p:sp>
          <p:nvSpPr>
            <p:cNvPr id="8" name="Rectangle 7"/>
            <p:cNvSpPr/>
            <p:nvPr/>
          </p:nvSpPr>
          <p:spPr>
            <a:xfrm>
              <a:off x="1386894" y="1074144"/>
              <a:ext cx="4572000" cy="1651644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	Traditional Mentor</a:t>
              </a:r>
            </a:p>
            <a:p>
              <a:pPr algn="ctr"/>
              <a:r>
                <a:rPr lang="en-US" sz="1500" dirty="0"/>
                <a:t>	Formal, Career-focused</a:t>
              </a:r>
            </a:p>
            <a:p>
              <a:pPr algn="ctr"/>
              <a:r>
                <a:rPr lang="en-US" sz="1500" dirty="0"/>
                <a:t>Long-term</a:t>
              </a:r>
            </a:p>
            <a:p>
              <a:pPr algn="ctr"/>
              <a:r>
                <a:rPr lang="en-US" sz="1500" dirty="0"/>
                <a:t>Reciprocal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6"/>
            <a:srcRect r="14406"/>
            <a:stretch/>
          </p:blipFill>
          <p:spPr>
            <a:xfrm>
              <a:off x="1458242" y="1201332"/>
              <a:ext cx="880429" cy="1397268"/>
            </a:xfrm>
            <a:prstGeom prst="rect">
              <a:avLst/>
            </a:prstGeom>
          </p:spPr>
        </p:pic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27176" y="311735"/>
            <a:ext cx="7713969" cy="571500"/>
          </a:xfrm>
        </p:spPr>
        <p:txBody>
          <a:bodyPr/>
          <a:lstStyle/>
          <a:p>
            <a:r>
              <a:rPr lang="en-US" dirty="0"/>
              <a:t>Alignment with Multiple Mentors</a:t>
            </a:r>
          </a:p>
        </p:txBody>
      </p:sp>
    </p:spTree>
    <p:extLst>
      <p:ext uri="{BB962C8B-B14F-4D97-AF65-F5344CB8AC3E}">
        <p14:creationId xmlns:p14="http://schemas.microsoft.com/office/powerpoint/2010/main" val="3629082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 among a Mentoring TEAM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Move away from “guru mentor” to team mentoring</a:t>
            </a:r>
          </a:p>
          <a:p>
            <a:r>
              <a:rPr lang="en-US" dirty="0"/>
              <a:t>Mentoring for career advancement and career and life goals</a:t>
            </a:r>
          </a:p>
          <a:p>
            <a:r>
              <a:rPr lang="en-US" dirty="0"/>
              <a:t>Experts in:</a:t>
            </a:r>
          </a:p>
          <a:p>
            <a:pPr lvl="1"/>
            <a:r>
              <a:rPr lang="en-US" dirty="0"/>
              <a:t>Content (scientific, clinical, educational) – </a:t>
            </a:r>
            <a:r>
              <a:rPr lang="en-US" i="1" dirty="0"/>
              <a:t>may be primary mentor</a:t>
            </a:r>
            <a:endParaRPr lang="en-US" dirty="0"/>
          </a:p>
          <a:p>
            <a:pPr lvl="1"/>
            <a:r>
              <a:rPr lang="en-US" dirty="0"/>
              <a:t>Methods </a:t>
            </a:r>
          </a:p>
          <a:p>
            <a:pPr lvl="1"/>
            <a:r>
              <a:rPr lang="en-US" dirty="0"/>
              <a:t>Career path you wish to emulate</a:t>
            </a:r>
          </a:p>
          <a:p>
            <a:pPr lvl="1"/>
            <a:r>
              <a:rPr lang="en-US" dirty="0"/>
              <a:t>Personal and Professional Roles</a:t>
            </a:r>
          </a:p>
          <a:p>
            <a:endParaRPr lang="en-US" dirty="0"/>
          </a:p>
          <a:p>
            <a:r>
              <a:rPr lang="en-US" dirty="0"/>
              <a:t>Alignment needed with each mentor – and across mentors as well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958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16280" y="261396"/>
            <a:ext cx="7715250" cy="5715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BREAKOUT GROUPS – 5 Minutes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16280" y="990600"/>
            <a:ext cx="7600950" cy="1830388"/>
          </a:xfrm>
          <a:solidFill>
            <a:schemeClr val="bg2"/>
          </a:solidFill>
        </p:spPr>
        <p:txBody>
          <a:bodyPr/>
          <a:lstStyle/>
          <a:p>
            <a:pPr marL="347663" indent="0">
              <a:buNone/>
            </a:pPr>
            <a:endParaRPr lang="en-US" sz="1800" dirty="0">
              <a:solidFill>
                <a:srgbClr val="000000"/>
              </a:solidFill>
            </a:endParaRPr>
          </a:p>
          <a:p>
            <a:pPr marL="347663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Alignment in Multidisciplinary Mentoring Teams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797925" y="4862513"/>
            <a:ext cx="346075" cy="174625"/>
          </a:xfrm>
        </p:spPr>
        <p:txBody>
          <a:bodyPr/>
          <a:lstStyle/>
          <a:p>
            <a:fld id="{70A6CCDF-EE61-4FC3-B500-537375B0937A}" type="slidenum">
              <a:rPr lang="en-US" smtClean="0"/>
              <a:t>19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6280" y="2978692"/>
            <a:ext cx="7589520" cy="17940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Tx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What challenges are faced when working with multiple mentors?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How do personal and professional differences influence expectations (including differences across disciplines)?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How could you preemptively address identified challenges?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00791" y="4464995"/>
            <a:ext cx="4405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Questions will be shared in the chat function</a:t>
            </a:r>
          </a:p>
        </p:txBody>
      </p:sp>
    </p:spTree>
    <p:extLst>
      <p:ext uri="{BB962C8B-B14F-4D97-AF65-F5344CB8AC3E}">
        <p14:creationId xmlns:p14="http://schemas.microsoft.com/office/powerpoint/2010/main" val="42882026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Realigning Expectations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 vert="horz" lIns="0" tIns="0" rIns="68580" bIns="34290" rtlCol="0" anchor="t">
            <a:noAutofit/>
          </a:bodyPr>
          <a:lstStyle/>
          <a:p>
            <a:r>
              <a:rPr lang="en-US" sz="1800" dirty="0"/>
              <a:t>Discuss </a:t>
            </a:r>
            <a:r>
              <a:rPr lang="en-US" sz="1800" u="sng" dirty="0"/>
              <a:t>and be willing to revise expectations</a:t>
            </a:r>
            <a:r>
              <a:rPr lang="en-US" sz="1800" dirty="0"/>
              <a:t> as needed</a:t>
            </a:r>
          </a:p>
          <a:p>
            <a:pPr lvl="1"/>
            <a:r>
              <a:rPr lang="en-US" sz="1500" dirty="0"/>
              <a:t>Discuss potential options if expectations are not met </a:t>
            </a:r>
            <a:r>
              <a:rPr lang="en-US" sz="1500" i="1" dirty="0"/>
              <a:t>before</a:t>
            </a:r>
            <a:r>
              <a:rPr lang="en-US" sz="1500" dirty="0"/>
              <a:t> it becomes an issue</a:t>
            </a:r>
          </a:p>
          <a:p>
            <a:pPr lvl="1"/>
            <a:r>
              <a:rPr lang="en-US" sz="1500" dirty="0"/>
              <a:t>Understand idea of expectancy violations (positive and negative)</a:t>
            </a:r>
          </a:p>
          <a:p>
            <a:endParaRPr lang="en-US" sz="1800" dirty="0"/>
          </a:p>
          <a:p>
            <a:r>
              <a:rPr lang="en-US" sz="1800" dirty="0"/>
              <a:t>Recognize that as a mentee – role is “to learn, not be perfect” </a:t>
            </a:r>
            <a:r>
              <a:rPr lang="en-US" sz="1050" dirty="0"/>
              <a:t>(Vaughn, Saint, Chopra, 2017, </a:t>
            </a:r>
            <a:r>
              <a:rPr lang="en-US" sz="1050" i="1" dirty="0"/>
              <a:t>JAMA</a:t>
            </a:r>
            <a:r>
              <a:rPr lang="en-US" sz="1050" dirty="0"/>
              <a:t>)</a:t>
            </a:r>
            <a:endParaRPr lang="en-US" sz="1800" dirty="0"/>
          </a:p>
          <a:p>
            <a:pPr lvl="1"/>
            <a:r>
              <a:rPr lang="en-US" sz="1500" i="1" dirty="0"/>
              <a:t>Reframe mistakes as improvement opportunities, not failures</a:t>
            </a:r>
          </a:p>
          <a:p>
            <a:pPr lvl="1"/>
            <a:r>
              <a:rPr lang="en-US" sz="1500" i="1" dirty="0"/>
              <a:t>Address missteps directly and with candor</a:t>
            </a:r>
          </a:p>
          <a:p>
            <a:pPr lvl="2"/>
            <a:r>
              <a:rPr lang="en-US" sz="1350" i="1" dirty="0"/>
              <a:t>Recognize such discussions can be learning opportunities for mentee and mentor</a:t>
            </a:r>
          </a:p>
          <a:p>
            <a:pPr lvl="1"/>
            <a:endParaRPr lang="en-US" i="1" dirty="0">
              <a:cs typeface="Calibri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5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Mentoring in Crisis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342D-C89C-F24E-8DAC-A309541A3C39}" type="slidenum">
              <a:rPr lang="en-US" smtClean="0"/>
              <a:t>21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51310" y="4142231"/>
            <a:ext cx="2971799" cy="439707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Realign Mentorship Expectations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92225" y="2099742"/>
            <a:ext cx="2089967" cy="944998"/>
          </a:xfrm>
          <a:prstGeom prst="rect">
            <a:avLst/>
          </a:prstGeom>
          <a:solidFill>
            <a:schemeClr val="tx2"/>
          </a:solidFill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Acknowledge Grief and Practice Compassion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79160" y="2105298"/>
            <a:ext cx="2086998" cy="940989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Validate Shifting Professional and Personal Roles and Responsibilities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0072" y="2094678"/>
            <a:ext cx="2089967" cy="950062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Recognize the World in Crisis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77847" y="4832604"/>
            <a:ext cx="2627953" cy="31089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450"/>
              </a:spcBef>
            </a:pPr>
            <a:r>
              <a:rPr lang="en-US" sz="1200" dirty="0"/>
              <a:t>Cameron, Daniels, </a:t>
            </a:r>
            <a:r>
              <a:rPr lang="en-US" sz="1200" dirty="0" err="1"/>
              <a:t>Traw</a:t>
            </a:r>
            <a:r>
              <a:rPr lang="en-US" sz="1200" dirty="0"/>
              <a:t>, McGee, 2020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9704" y="70154"/>
            <a:ext cx="4654296" cy="1191564"/>
          </a:xfrm>
          <a:prstGeom prst="rect">
            <a:avLst/>
          </a:prstGeom>
        </p:spPr>
      </p:pic>
      <p:cxnSp>
        <p:nvCxnSpPr>
          <p:cNvPr id="4" name="Straight Arrow Connector 3"/>
          <p:cNvCxnSpPr>
            <a:stCxn id="16" idx="2"/>
            <a:endCxn id="12" idx="0"/>
          </p:cNvCxnSpPr>
          <p:nvPr/>
        </p:nvCxnSpPr>
        <p:spPr>
          <a:xfrm>
            <a:off x="1815056" y="3044740"/>
            <a:ext cx="2722154" cy="1097491"/>
          </a:xfrm>
          <a:prstGeom prst="straightConnector1">
            <a:avLst/>
          </a:prstGeom>
          <a:ln w="47625">
            <a:solidFill>
              <a:schemeClr val="tx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593792" y="3044740"/>
            <a:ext cx="1" cy="1097491"/>
          </a:xfrm>
          <a:prstGeom prst="straightConnector1">
            <a:avLst/>
          </a:prstGeom>
          <a:ln w="50800">
            <a:solidFill>
              <a:schemeClr val="tx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5" idx="2"/>
          </p:cNvCxnSpPr>
          <p:nvPr/>
        </p:nvCxnSpPr>
        <p:spPr>
          <a:xfrm flipH="1">
            <a:off x="4650377" y="3046287"/>
            <a:ext cx="2372282" cy="1095944"/>
          </a:xfrm>
          <a:prstGeom prst="straightConnector1">
            <a:avLst/>
          </a:prstGeom>
          <a:ln w="50800">
            <a:solidFill>
              <a:schemeClr val="tx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31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Realign Mentorship Expectations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7574438"/>
              </p:ext>
            </p:extLst>
          </p:nvPr>
        </p:nvGraphicFramePr>
        <p:xfrm>
          <a:off x="1098556" y="1216817"/>
          <a:ext cx="7180264" cy="3499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0132">
                  <a:extLst>
                    <a:ext uri="{9D8B030D-6E8A-4147-A177-3AD203B41FA5}">
                      <a16:colId xmlns:a16="http://schemas.microsoft.com/office/drawing/2014/main" val="3000305889"/>
                    </a:ext>
                  </a:extLst>
                </a:gridCol>
                <a:gridCol w="3590132">
                  <a:extLst>
                    <a:ext uri="{9D8B030D-6E8A-4147-A177-3AD203B41FA5}">
                      <a16:colId xmlns:a16="http://schemas.microsoft.com/office/drawing/2014/main" val="623105536"/>
                    </a:ext>
                  </a:extLst>
                </a:gridCol>
              </a:tblGrid>
              <a:tr h="337457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Mentoring in Crisis</a:t>
                      </a: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Strategies</a:t>
                      </a: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333725"/>
                  </a:ext>
                </a:extLst>
              </a:tr>
              <a:tr h="5824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Acknowledge the importance of and need for reassessing goals</a:t>
                      </a:r>
                    </a:p>
                  </a:txBody>
                  <a:tcPr marL="68580" marR="68580" marT="34290" marB="34290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Identify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safe spaces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Practice mindful listening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46210151"/>
                  </a:ext>
                </a:extLst>
              </a:tr>
              <a:tr h="5824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Make time and space to engage in conversations with your mentees</a:t>
                      </a:r>
                    </a:p>
                  </a:txBody>
                  <a:tcPr marL="68580" marR="68580" marT="34290" marB="34290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21074815"/>
                  </a:ext>
                </a:extLst>
              </a:tr>
              <a:tr h="5824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Start the conversation with your mentee, then listen carefully</a:t>
                      </a:r>
                    </a:p>
                  </a:txBody>
                  <a:tcPr marL="68580" marR="68580" marT="34290" marB="34290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64583219"/>
                  </a:ext>
                </a:extLst>
              </a:tr>
              <a:tr h="582459">
                <a:tc>
                  <a:txBody>
                    <a:bodyPr/>
                    <a:lstStyle/>
                    <a:p>
                      <a:pPr algn="ctr">
                        <a:spcBef>
                          <a:spcPts val="1800"/>
                        </a:spcBef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Be open and honest with your mentee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Engage in open conversation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Share information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24780990"/>
                  </a:ext>
                </a:extLst>
              </a:tr>
              <a:tr h="8320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Be aware of the cultural differences and similarities between yourself and your mentees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Acknowledge diversity of person, position and life experiences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16506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5226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514689"/>
                </a:solidFill>
              </a:rPr>
              <a:t>Balancing Mentor and Mentee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8557" y="1216479"/>
            <a:ext cx="6572869" cy="3298372"/>
          </a:xfrm>
        </p:spPr>
        <p:txBody>
          <a:bodyPr/>
          <a:lstStyle/>
          <a:p>
            <a:r>
              <a:rPr lang="en-US" sz="1800" dirty="0"/>
              <a:t>Mentoring Relationships should:</a:t>
            </a:r>
          </a:p>
          <a:p>
            <a:pPr lvl="1"/>
            <a:r>
              <a:rPr lang="en-US" sz="1500" dirty="0"/>
              <a:t>Set Ground Rules (expectations)</a:t>
            </a:r>
          </a:p>
          <a:p>
            <a:pPr lvl="1"/>
            <a:r>
              <a:rPr lang="en-US" sz="1500" dirty="0"/>
              <a:t>Be led by Mentee’s initiative (mentor should not be expected to be one to keep relationship going)</a:t>
            </a:r>
          </a:p>
          <a:p>
            <a:pPr lvl="1"/>
            <a:r>
              <a:rPr lang="en-US" sz="1500" dirty="0"/>
              <a:t>Be mutually beneficial</a:t>
            </a:r>
          </a:p>
          <a:p>
            <a:pPr lvl="1"/>
            <a:r>
              <a:rPr lang="en-US" sz="1500" dirty="0"/>
              <a:t>Be a partnership</a:t>
            </a:r>
          </a:p>
          <a:p>
            <a:pPr lvl="1"/>
            <a:r>
              <a:rPr lang="en-US" sz="1500" dirty="0"/>
              <a:t>Meet mentors’ and mentee’s expectations for a productive relationship</a:t>
            </a:r>
          </a:p>
          <a:p>
            <a:pPr lvl="1"/>
            <a:r>
              <a:rPr lang="en-US" sz="1500" dirty="0"/>
              <a:t>Prioritize honest and open communication (key to mutual satisfaction)</a:t>
            </a:r>
          </a:p>
          <a:p>
            <a:pPr lvl="1"/>
            <a:r>
              <a:rPr lang="en-US" sz="1500" dirty="0"/>
              <a:t>View Alignment as a continuing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B3DEC51-CD00-3740-8490-52DD1FAB1C8B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60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198" y="1216478"/>
            <a:ext cx="7851347" cy="306977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Everyone enters interactions with expectations (conscious or unconscious)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Examine and reflect on your own expectations</a:t>
            </a:r>
          </a:p>
          <a:p>
            <a:pPr>
              <a:spcAft>
                <a:spcPts val="600"/>
              </a:spcAft>
            </a:pPr>
            <a:r>
              <a:rPr lang="en-US" dirty="0"/>
              <a:t>Aligning expectations early (and often) may prevent negative interactions</a:t>
            </a:r>
          </a:p>
          <a:p>
            <a:pPr>
              <a:spcAft>
                <a:spcPts val="600"/>
              </a:spcAft>
            </a:pPr>
            <a:r>
              <a:rPr lang="en-US" dirty="0"/>
              <a:t>Alignment is a joint process (team process if team of mentors)</a:t>
            </a:r>
          </a:p>
          <a:p>
            <a:pPr>
              <a:spcAft>
                <a:spcPts val="600"/>
              </a:spcAft>
            </a:pPr>
            <a:r>
              <a:rPr lang="en-US" dirty="0"/>
              <a:t>Alignment is not a one-time, static event – Realign, recognize changing contexts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Upcoming Sessions – choose which will best fit your needs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January 7, 2021: Maintaining Effective Communication/Difficult Conversations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A6CCDF-EE61-4FC3-B500-537375B0937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20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your own Take Away?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aspect of how you have approached aligning your mentoring relationship(s) do you plan to change moving forward?</a:t>
            </a:r>
          </a:p>
          <a:p>
            <a:pPr lvl="1"/>
            <a:r>
              <a:rPr lang="en-US" dirty="0"/>
              <a:t>i.e., what individual behavior change(s) could you enact to improve alignment in your mentoring relationships?</a:t>
            </a:r>
          </a:p>
          <a:p>
            <a:pPr lvl="2"/>
            <a:r>
              <a:rPr lang="en-US" sz="1800" b="1" dirty="0"/>
              <a:t>Share in chat if willing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What is the time frame in which you intend to make that change?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0735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0377" y="964812"/>
            <a:ext cx="3886200" cy="1143000"/>
          </a:xfrm>
        </p:spPr>
        <p:txBody>
          <a:bodyPr/>
          <a:lstStyle/>
          <a:p>
            <a:r>
              <a:rPr lang="en-US" dirty="0"/>
              <a:t>Thank You for Attending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550377" y="2107812"/>
            <a:ext cx="4549944" cy="935515"/>
          </a:xfrm>
        </p:spPr>
        <p:txBody>
          <a:bodyPr/>
          <a:lstStyle/>
          <a:p>
            <a:r>
              <a:rPr lang="en-US" dirty="0"/>
              <a:t>Please Complete Brief Evaluation via </a:t>
            </a:r>
            <a:r>
              <a:rPr lang="en-US" dirty="0" err="1"/>
              <a:t>REDCap</a:t>
            </a:r>
            <a:r>
              <a:rPr lang="en-US" dirty="0"/>
              <a:t> (will be emailed to you)</a:t>
            </a:r>
          </a:p>
          <a:p>
            <a:endParaRPr lang="en-US" sz="600" dirty="0"/>
          </a:p>
          <a:p>
            <a:r>
              <a:rPr lang="en-US" dirty="0"/>
              <a:t>Questions: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Kenzie A. Cameron </a:t>
            </a:r>
            <a:r>
              <a:rPr lang="en-US" sz="1600" dirty="0">
                <a:hlinkClick r:id="rId2"/>
              </a:rPr>
              <a:t>k-cameron@northwestern.edu</a:t>
            </a:r>
            <a:endParaRPr lang="en-US" sz="1600" dirty="0"/>
          </a:p>
          <a:p>
            <a:pPr>
              <a:spcAft>
                <a:spcPts val="600"/>
              </a:spcAft>
            </a:pPr>
            <a:r>
              <a:rPr lang="en-US" sz="1600" dirty="0"/>
              <a:t>Susanna </a:t>
            </a:r>
            <a:r>
              <a:rPr lang="en-US" sz="1600" dirty="0" err="1"/>
              <a:t>McColley</a:t>
            </a:r>
            <a:r>
              <a:rPr lang="en-US" sz="1600" dirty="0"/>
              <a:t> </a:t>
            </a:r>
            <a:r>
              <a:rPr lang="en-US" sz="1600" dirty="0">
                <a:hlinkClick r:id="rId3"/>
              </a:rPr>
              <a:t>SMcColley@luriechildrens.org</a:t>
            </a:r>
            <a:r>
              <a:rPr lang="en-US" sz="1600" dirty="0"/>
              <a:t> </a:t>
            </a:r>
          </a:p>
          <a:p>
            <a:pPr>
              <a:spcAft>
                <a:spcPts val="600"/>
              </a:spcAft>
            </a:pPr>
            <a:endParaRPr lang="en-US" sz="1600" dirty="0"/>
          </a:p>
          <a:p>
            <a:pPr>
              <a:spcAft>
                <a:spcPts val="600"/>
              </a:spcAft>
            </a:pPr>
            <a:r>
              <a:rPr lang="en-US" sz="1600" dirty="0"/>
              <a:t>Resources and Opportunities on Website: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hlinkClick r:id="rId4"/>
              </a:rPr>
              <a:t>https://www.nucats.northwestern.edu/education-and-career-development/investigator-development/index.html</a:t>
            </a:r>
            <a:r>
              <a:rPr lang="en-US" sz="1600" dirty="0"/>
              <a:t>  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7220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0377" y="964812"/>
            <a:ext cx="3886200" cy="1143000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290710170"/>
      </p:ext>
    </p:extLst>
  </p:cSld>
  <p:clrMapOvr>
    <a:masterClrMapping/>
  </p:clrMapOvr>
</p:sld>
</file>

<file path=ppt/theme/theme1.xml><?xml version="1.0" encoding="utf-8"?>
<a:theme xmlns:a="http://schemas.openxmlformats.org/drawingml/2006/main" name="Northwestern Medicine Low Brand">
  <a:themeElements>
    <a:clrScheme name="NM Colors">
      <a:dk1>
        <a:srgbClr val="54585A"/>
      </a:dk1>
      <a:lt1>
        <a:sysClr val="window" lastClr="FFFFFF"/>
      </a:lt1>
      <a:dk2>
        <a:srgbClr val="61468B"/>
      </a:dk2>
      <a:lt2>
        <a:srgbClr val="CFC7DC"/>
      </a:lt2>
      <a:accent1>
        <a:srgbClr val="917EAE"/>
      </a:accent1>
      <a:accent2>
        <a:srgbClr val="B0A2C5"/>
      </a:accent2>
      <a:accent3>
        <a:srgbClr val="00A144"/>
      </a:accent3>
      <a:accent4>
        <a:srgbClr val="CFD641"/>
      </a:accent4>
      <a:accent5>
        <a:srgbClr val="EDAC1A"/>
      </a:accent5>
      <a:accent6>
        <a:srgbClr val="DF6426"/>
      </a:accent6>
      <a:hlink>
        <a:srgbClr val="B1ACCE"/>
      </a:hlink>
      <a:folHlink>
        <a:srgbClr val="D4D5D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8799</TotalTime>
  <Words>1907</Words>
  <Application>Microsoft Office PowerPoint</Application>
  <PresentationFormat>On-screen Show (16:9)</PresentationFormat>
  <Paragraphs>320</Paragraphs>
  <Slides>27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Lucida Grande</vt:lpstr>
      <vt:lpstr>Neo Sans Pro</vt:lpstr>
      <vt:lpstr>Wingdings</vt:lpstr>
      <vt:lpstr>Northwestern Medicine Low Brand</vt:lpstr>
      <vt:lpstr>Agenda</vt:lpstr>
      <vt:lpstr>Participation Notes</vt:lpstr>
      <vt:lpstr>NUCATS Mentoring Workshop Background</vt:lpstr>
      <vt:lpstr>NUCATS Series on Developing and Enhancing Mentoring Relationships (reimagined Mentor Development Workshop)</vt:lpstr>
      <vt:lpstr>Establishing and Aligning Expectations in Mentoring</vt:lpstr>
      <vt:lpstr>Aligning Expectations</vt:lpstr>
      <vt:lpstr>A Communication Scientist’s Wedding Vows</vt:lpstr>
      <vt:lpstr>WHY Align Expectations?</vt:lpstr>
      <vt:lpstr>Alignment in Action….Pre-Survey</vt:lpstr>
      <vt:lpstr>WHAT to align in mentoring?</vt:lpstr>
      <vt:lpstr>WHAT is “Alignment”?</vt:lpstr>
      <vt:lpstr>BREAKOUT GROUPS – Misalignment (7 min)</vt:lpstr>
      <vt:lpstr>PowerPoint Presentation</vt:lpstr>
      <vt:lpstr>HOW to align expectations?</vt:lpstr>
      <vt:lpstr>Aligning Expectations: Tools</vt:lpstr>
      <vt:lpstr>PowerPoint Presentation</vt:lpstr>
      <vt:lpstr>Alignment with Multiple Mentors</vt:lpstr>
      <vt:lpstr>Alignment among a Mentoring TEAM</vt:lpstr>
      <vt:lpstr>BREAKOUT GROUPS – 5 Minutes</vt:lpstr>
      <vt:lpstr>Realigning Expectations</vt:lpstr>
      <vt:lpstr>Mentoring in Crisis</vt:lpstr>
      <vt:lpstr>Realign Mentorship Expectations</vt:lpstr>
      <vt:lpstr>Balancing Mentor and Mentee Expectations</vt:lpstr>
      <vt:lpstr>Remember…</vt:lpstr>
      <vt:lpstr>What is your own Take Away?</vt:lpstr>
      <vt:lpstr>Thank You for Attending </vt:lpstr>
      <vt:lpstr>Questions?</vt:lpstr>
    </vt:vector>
  </TitlesOfParts>
  <Company>Liska +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SunJoo</dc:creator>
  <cp:lastModifiedBy>Jaime Ziegler</cp:lastModifiedBy>
  <cp:revision>220</cp:revision>
  <cp:lastPrinted>2014-06-10T20:21:59Z</cp:lastPrinted>
  <dcterms:created xsi:type="dcterms:W3CDTF">2014-06-10T15:03:59Z</dcterms:created>
  <dcterms:modified xsi:type="dcterms:W3CDTF">2020-12-10T21:29:34Z</dcterms:modified>
</cp:coreProperties>
</file>