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38"/>
  </p:notesMasterIdLst>
  <p:handoutMasterIdLst>
    <p:handoutMasterId r:id="rId39"/>
  </p:handoutMasterIdLst>
  <p:sldIdLst>
    <p:sldId id="427" r:id="rId2"/>
    <p:sldId id="370" r:id="rId3"/>
    <p:sldId id="391" r:id="rId4"/>
    <p:sldId id="392" r:id="rId5"/>
    <p:sldId id="431" r:id="rId6"/>
    <p:sldId id="405" r:id="rId7"/>
    <p:sldId id="407" r:id="rId8"/>
    <p:sldId id="434" r:id="rId9"/>
    <p:sldId id="430" r:id="rId10"/>
    <p:sldId id="410" r:id="rId11"/>
    <p:sldId id="418" r:id="rId12"/>
    <p:sldId id="419" r:id="rId13"/>
    <p:sldId id="417" r:id="rId14"/>
    <p:sldId id="420" r:id="rId15"/>
    <p:sldId id="408" r:id="rId16"/>
    <p:sldId id="429" r:id="rId17"/>
    <p:sldId id="421" r:id="rId18"/>
    <p:sldId id="424" r:id="rId19"/>
    <p:sldId id="433" r:id="rId20"/>
    <p:sldId id="440" r:id="rId21"/>
    <p:sldId id="441" r:id="rId22"/>
    <p:sldId id="425" r:id="rId23"/>
    <p:sldId id="426" r:id="rId24"/>
    <p:sldId id="414" r:id="rId25"/>
    <p:sldId id="398" r:id="rId26"/>
    <p:sldId id="416" r:id="rId27"/>
    <p:sldId id="435" r:id="rId28"/>
    <p:sldId id="404" r:id="rId29"/>
    <p:sldId id="436" r:id="rId30"/>
    <p:sldId id="437" r:id="rId31"/>
    <p:sldId id="394" r:id="rId32"/>
    <p:sldId id="395" r:id="rId33"/>
    <p:sldId id="399" r:id="rId34"/>
    <p:sldId id="438" r:id="rId35"/>
    <p:sldId id="439" r:id="rId36"/>
    <p:sldId id="432" r:id="rId37"/>
  </p:sldIdLst>
  <p:sldSz cx="9144000" cy="6858000" type="screen4x3"/>
  <p:notesSz cx="6934200" cy="92329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orient="horz" pos="223">
          <p15:clr>
            <a:srgbClr val="A4A3A4"/>
          </p15:clr>
        </p15:guide>
        <p15:guide id="4" orient="horz" pos="1022">
          <p15:clr>
            <a:srgbClr val="A4A3A4"/>
          </p15:clr>
        </p15:guide>
        <p15:guide id="5" orient="horz" pos="4032">
          <p15:clr>
            <a:srgbClr val="A4A3A4"/>
          </p15:clr>
        </p15:guide>
        <p15:guide id="6" orient="horz" pos="488">
          <p15:clr>
            <a:srgbClr val="A4A3A4"/>
          </p15:clr>
        </p15:guide>
        <p15:guide id="7" orient="horz" pos="576">
          <p15:clr>
            <a:srgbClr val="A4A3A4"/>
          </p15:clr>
        </p15:guide>
        <p15:guide id="8" orient="horz" pos="96">
          <p15:clr>
            <a:srgbClr val="A4A3A4"/>
          </p15:clr>
        </p15:guide>
        <p15:guide id="9" orient="horz" pos="3600">
          <p15:clr>
            <a:srgbClr val="A4A3A4"/>
          </p15:clr>
        </p15:guide>
        <p15:guide id="10" orient="horz" pos="4203">
          <p15:clr>
            <a:srgbClr val="A4A3A4"/>
          </p15:clr>
        </p15:guide>
        <p15:guide id="11" orient="horz" pos="1248">
          <p15:clr>
            <a:srgbClr val="A4A3A4"/>
          </p15:clr>
        </p15:guide>
        <p15:guide id="12" pos="2880">
          <p15:clr>
            <a:srgbClr val="A4A3A4"/>
          </p15:clr>
        </p15:guide>
        <p15:guide id="13" pos="624">
          <p15:clr>
            <a:srgbClr val="A4A3A4"/>
          </p15:clr>
        </p15:guide>
        <p15:guide id="14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468B"/>
    <a:srgbClr val="63599E"/>
    <a:srgbClr val="A9ABAC"/>
    <a:srgbClr val="7F8283"/>
    <a:srgbClr val="8A83B6"/>
    <a:srgbClr val="D0CDE2"/>
    <a:srgbClr val="D4D5D6"/>
    <a:srgbClr val="CFC7DC"/>
    <a:srgbClr val="B0A2C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571" autoAdjust="0"/>
  </p:normalViewPr>
  <p:slideViewPr>
    <p:cSldViewPr showGuides="1">
      <p:cViewPr varScale="1">
        <p:scale>
          <a:sx n="122" d="100"/>
          <a:sy n="122" d="100"/>
        </p:scale>
        <p:origin x="1068" y="90"/>
      </p:cViewPr>
      <p:guideLst>
        <p:guide orient="horz" pos="2160"/>
        <p:guide orient="horz" pos="3888"/>
        <p:guide orient="horz" pos="223"/>
        <p:guide orient="horz" pos="1022"/>
        <p:guide orient="horz" pos="4032"/>
        <p:guide orient="horz" pos="488"/>
        <p:guide orient="horz" pos="576"/>
        <p:guide orient="horz" pos="96"/>
        <p:guide orient="horz" pos="3600"/>
        <p:guide orient="horz" pos="4203"/>
        <p:guide orient="horz" pos="1248"/>
        <p:guide pos="2880"/>
        <p:guide pos="624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16" y="72"/>
      </p:cViewPr>
      <p:guideLst>
        <p:guide orient="horz" pos="2908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804"/>
          </a:xfrm>
          <a:prstGeom prst="rect">
            <a:avLst/>
          </a:prstGeom>
        </p:spPr>
        <p:txBody>
          <a:bodyPr vert="horz" lIns="90986" tIns="45492" rIns="90986" bIns="4549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4" y="1"/>
            <a:ext cx="3005448" cy="461804"/>
          </a:xfrm>
          <a:prstGeom prst="rect">
            <a:avLst/>
          </a:prstGeom>
        </p:spPr>
        <p:txBody>
          <a:bodyPr vert="horz" lIns="90986" tIns="45492" rIns="90986" bIns="45492" rtlCol="0"/>
          <a:lstStyle>
            <a:lvl1pPr algn="r">
              <a:defRPr sz="1200"/>
            </a:lvl1pPr>
          </a:lstStyle>
          <a:p>
            <a:fld id="{F35AC1A4-BE0D-49E7-9347-99EBFE8E8BC9}" type="datetimeFigureOut">
              <a:rPr lang="en-US" smtClean="0"/>
              <a:pPr/>
              <a:t>5/11/2016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69510"/>
            <a:ext cx="3005448" cy="461804"/>
          </a:xfrm>
          <a:prstGeom prst="rect">
            <a:avLst/>
          </a:prstGeom>
        </p:spPr>
        <p:txBody>
          <a:bodyPr vert="horz" lIns="90986" tIns="45492" rIns="90986" bIns="4549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4" y="8769510"/>
            <a:ext cx="3005448" cy="461804"/>
          </a:xfrm>
          <a:prstGeom prst="rect">
            <a:avLst/>
          </a:prstGeom>
        </p:spPr>
        <p:txBody>
          <a:bodyPr vert="horz" lIns="90986" tIns="45492" rIns="90986" bIns="45492" rtlCol="0" anchor="b"/>
          <a:lstStyle>
            <a:lvl1pPr algn="r">
              <a:defRPr sz="1200"/>
            </a:lvl1pPr>
          </a:lstStyle>
          <a:p>
            <a:fld id="{5A6982BA-8E65-43F5-A169-0A825F43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99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4820" cy="461645"/>
          </a:xfrm>
          <a:prstGeom prst="rect">
            <a:avLst/>
          </a:prstGeom>
        </p:spPr>
        <p:txBody>
          <a:bodyPr vert="horz" lIns="92368" tIns="46184" rIns="92368" bIns="461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6" y="1"/>
            <a:ext cx="3004820" cy="461645"/>
          </a:xfrm>
          <a:prstGeom prst="rect">
            <a:avLst/>
          </a:prstGeom>
        </p:spPr>
        <p:txBody>
          <a:bodyPr vert="horz" lIns="92368" tIns="46184" rIns="92368" bIns="46184" rtlCol="0"/>
          <a:lstStyle>
            <a:lvl1pPr algn="r">
              <a:defRPr sz="1200"/>
            </a:lvl1pPr>
          </a:lstStyle>
          <a:p>
            <a:fld id="{96FCCE9C-97C6-4127-8839-CAB1314A3683}" type="datetimeFigureOut">
              <a:rPr lang="en-US" smtClean="0"/>
              <a:pPr/>
              <a:t>5/11/2016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68" tIns="46184" rIns="92368" bIns="461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85628"/>
            <a:ext cx="5547360" cy="4154805"/>
          </a:xfrm>
          <a:prstGeom prst="rect">
            <a:avLst/>
          </a:prstGeom>
        </p:spPr>
        <p:txBody>
          <a:bodyPr vert="horz" lIns="92368" tIns="46184" rIns="92368" bIns="4618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652"/>
            <a:ext cx="3004820" cy="461645"/>
          </a:xfrm>
          <a:prstGeom prst="rect">
            <a:avLst/>
          </a:prstGeom>
        </p:spPr>
        <p:txBody>
          <a:bodyPr vert="horz" lIns="92368" tIns="46184" rIns="92368" bIns="461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6" y="8769652"/>
            <a:ext cx="3004820" cy="461645"/>
          </a:xfrm>
          <a:prstGeom prst="rect">
            <a:avLst/>
          </a:prstGeom>
        </p:spPr>
        <p:txBody>
          <a:bodyPr vert="horz" lIns="92368" tIns="46184" rIns="92368" bIns="46184" rtlCol="0" anchor="b"/>
          <a:lstStyle>
            <a:lvl1pPr algn="r">
              <a:defRPr sz="1200"/>
            </a:lvl1pPr>
          </a:lstStyle>
          <a:p>
            <a:fld id="{AF3C882C-6931-48D7-9B18-809CA6FAE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30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i="1" kern="1200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The CARDIA Study examines the development and determinants of clinical and subclinical cardiovascular disease and its risk factors.</a:t>
            </a:r>
            <a:endParaRPr lang="en-US" sz="1000" b="1" kern="1200" dirty="0" smtClean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3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know they’re tracking: publications and conference presentations </a:t>
            </a:r>
          </a:p>
          <a:p>
            <a:pPr lvl="1"/>
            <a:r>
              <a:rPr lang="en-US" dirty="0" smtClean="0"/>
              <a:t>Researchers report these to a central office</a:t>
            </a:r>
          </a:p>
          <a:p>
            <a:pPr lvl="1"/>
            <a:r>
              <a:rPr lang="en-US" dirty="0" smtClean="0"/>
              <a:t>Use of “CARDIA Study” in title and/or abstract </a:t>
            </a:r>
          </a:p>
          <a:p>
            <a:r>
              <a:rPr lang="en-US" dirty="0" smtClean="0"/>
              <a:t>Output types</a:t>
            </a:r>
          </a:p>
          <a:p>
            <a:pPr lvl="1"/>
            <a:r>
              <a:rPr lang="en-US" dirty="0" smtClean="0"/>
              <a:t>Published articles</a:t>
            </a:r>
          </a:p>
          <a:p>
            <a:pPr lvl="1"/>
            <a:r>
              <a:rPr lang="en-US" dirty="0" smtClean="0"/>
              <a:t>Conference papers and posters</a:t>
            </a:r>
          </a:p>
          <a:p>
            <a:pPr lvl="1"/>
            <a:r>
              <a:rPr lang="en-US" dirty="0" smtClean="0"/>
              <a:t>Newsletters items</a:t>
            </a:r>
          </a:p>
          <a:p>
            <a:pPr lvl="1"/>
            <a:r>
              <a:rPr lang="en-US" dirty="0" smtClean="0"/>
              <a:t>Press Releases and News Items</a:t>
            </a:r>
          </a:p>
          <a:p>
            <a:pPr lvl="1"/>
            <a:r>
              <a:rPr lang="en-US" dirty="0" smtClean="0"/>
              <a:t>Lay Summaries</a:t>
            </a:r>
          </a:p>
          <a:p>
            <a:pPr lvl="1"/>
            <a:r>
              <a:rPr lang="en-US" dirty="0" smtClean="0"/>
              <a:t>Measurement Instruments</a:t>
            </a:r>
          </a:p>
          <a:p>
            <a:pPr lvl="1"/>
            <a:r>
              <a:rPr lang="en-US" dirty="0" smtClean="0"/>
              <a:t>Dissertations</a:t>
            </a:r>
          </a:p>
          <a:p>
            <a:pPr lvl="1"/>
            <a:r>
              <a:rPr lang="en-US" dirty="0" smtClean="0"/>
              <a:t>Data repository</a:t>
            </a:r>
          </a:p>
          <a:p>
            <a:r>
              <a:rPr lang="en-US" dirty="0" smtClean="0"/>
              <a:t>See a robust list of outputs and outcomes types:</a:t>
            </a:r>
          </a:p>
          <a:p>
            <a:pPr lvl="1"/>
            <a:r>
              <a:rPr lang="en-US" dirty="0" smtClean="0"/>
              <a:t>The Becker Model for Assessing the Impact of Research</a:t>
            </a:r>
          </a:p>
          <a:p>
            <a:pPr lvl="2"/>
            <a:r>
              <a:rPr lang="en-US" dirty="0" smtClean="0"/>
              <a:t>https://becker.wustl.edu/impact-assessment/information-resources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25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9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41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42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53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50" b="1" spc="-50" dirty="0" smtClean="0"/>
              <a:t>1997 National Collegiate Athletic Association (NCAA) Committee on Competitive Safeguards and Medical Aspects of Sports </a:t>
            </a:r>
          </a:p>
          <a:p>
            <a:pPr lvl="1">
              <a:lnSpc>
                <a:spcPct val="90000"/>
              </a:lnSpc>
            </a:pPr>
            <a:r>
              <a:rPr lang="en-US" sz="1850" i="1" spc="-50" dirty="0" smtClean="0"/>
              <a:t>expresses concerns about recommendation</a:t>
            </a:r>
          </a:p>
          <a:p>
            <a:pPr>
              <a:lnSpc>
                <a:spcPct val="90000"/>
              </a:lnSpc>
            </a:pPr>
            <a:endParaRPr lang="en-US" sz="700" b="1" spc="-50" dirty="0" smtClean="0"/>
          </a:p>
          <a:p>
            <a:pPr>
              <a:lnSpc>
                <a:spcPct val="90000"/>
              </a:lnSpc>
            </a:pPr>
            <a:r>
              <a:rPr lang="en-US" sz="1850" b="1" spc="-50" dirty="0" smtClean="0"/>
              <a:t>Cardiovascular Pre-participation Screening of Competitive Athletes (AHA)</a:t>
            </a:r>
          </a:p>
          <a:p>
            <a:pPr lvl="1">
              <a:lnSpc>
                <a:spcPct val="90000"/>
              </a:lnSpc>
            </a:pPr>
            <a:r>
              <a:rPr lang="en-US" sz="1850" i="1" spc="-50" dirty="0" smtClean="0"/>
              <a:t>responds to NCAA concerns with an addendum </a:t>
            </a:r>
            <a:r>
              <a:rPr lang="en-US" sz="700" i="1" spc="-50" dirty="0" smtClean="0"/>
              <a:t>(</a:t>
            </a:r>
            <a:r>
              <a:rPr lang="en-US" sz="700" i="1" spc="-50" dirty="0" err="1" smtClean="0"/>
              <a:t>Maron</a:t>
            </a:r>
            <a:r>
              <a:rPr lang="en-US" sz="700" i="1" spc="-50" dirty="0" smtClean="0"/>
              <a:t> BJ et al. 1997)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65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 smtClean="0"/>
              <a:t>2013 cited by National Center for Health Statistics Data Brief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Fryar, Cheryl, </a:t>
            </a:r>
            <a:r>
              <a:rPr lang="en-US" sz="1200" dirty="0" err="1" smtClean="0"/>
              <a:t>Bethene</a:t>
            </a:r>
            <a:r>
              <a:rPr lang="en-US" sz="1200" dirty="0" smtClean="0"/>
              <a:t> Ervin, R. Center for Disease Control and Prevention/ National Center for Health Statistics. Caloric Intake From Fast Food Among Adults: United States, 2007-2010. </a:t>
            </a:r>
            <a:r>
              <a:rPr lang="en-US" sz="1200" b="1" dirty="0" smtClean="0"/>
              <a:t>NCHS Data Brief </a:t>
            </a:r>
            <a:r>
              <a:rPr lang="en-US" sz="1200" dirty="0" smtClean="0"/>
              <a:t>No. 114, Feb. 2013. Available at: http://www.cdc.gov/nchs/data/databriefs/db114.htm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pc="-5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44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577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 from: http://er.educause.edu/articles/2016/3/the-use-of-altmetrics-in-promotion-and-tenure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C882C-6931-48D7-9B18-809CA6FAEAE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76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chemeClr val="tx2"/>
            </a:gs>
            <a:gs pos="100000">
              <a:schemeClr val="accent1"/>
            </a:gs>
          </a:gsLst>
          <a:lin ang="14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 userDrawn="1"/>
        </p:nvSpPr>
        <p:spPr>
          <a:xfrm>
            <a:off x="-45715" y="-4158"/>
            <a:ext cx="3968909" cy="6868473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22311 w 241956"/>
              <a:gd name="connsiteY3" fmla="*/ 380776 h 381336"/>
              <a:gd name="connsiteX4" fmla="*/ 0 w 241956"/>
              <a:gd name="connsiteY4" fmla="*/ 231 h 381336"/>
              <a:gd name="connsiteX0" fmla="*/ 0 w 241956"/>
              <a:gd name="connsiteY0" fmla="*/ 231 h 381687"/>
              <a:gd name="connsiteX1" fmla="*/ 41468 w 241956"/>
              <a:gd name="connsiteY1" fmla="*/ 0 h 381687"/>
              <a:gd name="connsiteX2" fmla="*/ 241956 w 241956"/>
              <a:gd name="connsiteY2" fmla="*/ 381336 h 381687"/>
              <a:gd name="connsiteX3" fmla="*/ 21400 w 241956"/>
              <a:gd name="connsiteY3" fmla="*/ 381687 h 381687"/>
              <a:gd name="connsiteX4" fmla="*/ 0 w 2419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56" h="381687">
                <a:moveTo>
                  <a:pt x="0" y="231"/>
                </a:moveTo>
                <a:lnTo>
                  <a:pt x="20068" y="0"/>
                </a:lnTo>
                <a:lnTo>
                  <a:pt x="220556" y="381336"/>
                </a:lnTo>
                <a:lnTo>
                  <a:pt x="0" y="381687"/>
                </a:lnTo>
                <a:lnTo>
                  <a:pt x="0" y="2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      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423524" y="6528816"/>
            <a:ext cx="850392" cy="1682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9D7A00-0DC9-4CC2-B3DD-2F35E280B273}" type="datetime1">
              <a:rPr lang="en-US" smtClean="0">
                <a:solidFill>
                  <a:prstClr val="white"/>
                </a:solidFill>
              </a:rPr>
              <a:t>5/11/2016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23524" y="2212882"/>
            <a:ext cx="6722378" cy="87632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23524" y="3166257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Document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5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25" y="798"/>
            <a:ext cx="10432925" cy="6882266"/>
          </a:xfrm>
          <a:prstGeom prst="rect">
            <a:avLst/>
          </a:prstGeom>
        </p:spPr>
      </p:pic>
      <p:sp>
        <p:nvSpPr>
          <p:cNvPr id="9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0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adence image 2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2" descr="http://blogs-images.forbes.com/insider/files/2014/11/social_media_strategy111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" r="230" b="-1"/>
          <a:stretch/>
        </p:blipFill>
        <p:spPr bwMode="auto">
          <a:xfrm>
            <a:off x="0" y="-7892"/>
            <a:ext cx="9144000" cy="686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8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bg>
      <p:bgPr>
        <a:gradFill>
          <a:gsLst>
            <a:gs pos="0">
              <a:srgbClr val="645B9B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2353" r="18332" b="2353"/>
          <a:stretch/>
        </p:blipFill>
        <p:spPr>
          <a:xfrm>
            <a:off x="146473" y="-14220"/>
            <a:ext cx="8997527" cy="6888929"/>
          </a:xfrm>
          <a:prstGeom prst="rect">
            <a:avLst/>
          </a:prstGeom>
        </p:spPr>
      </p:pic>
      <p:sp>
        <p:nvSpPr>
          <p:cNvPr id="8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0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79" y="-2"/>
            <a:ext cx="8604504" cy="6858665"/>
          </a:xfrm>
          <a:prstGeom prst="rect">
            <a:avLst/>
          </a:prstGeom>
        </p:spPr>
      </p:pic>
      <p:pic>
        <p:nvPicPr>
          <p:cNvPr id="2052" name="Picture 4" descr="https://upload.wikimedia.org/wikipedia/commons/b/b2/United_States_Capitol_-_west_front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4" t="7135" r="33665" b="7509"/>
          <a:stretch/>
        </p:blipFill>
        <p:spPr bwMode="auto">
          <a:xfrm>
            <a:off x="979403" y="-16048"/>
            <a:ext cx="9053000" cy="690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bg>
      <p:bgPr>
        <a:gradFill>
          <a:gsLst>
            <a:gs pos="0">
              <a:srgbClr val="514689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pixabay.com/static/uploads/photo/2015/07/08/19/16/gems-836763_960_7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8"/>
          <a:stretch/>
        </p:blipFill>
        <p:spPr bwMode="auto">
          <a:xfrm>
            <a:off x="140564" y="-7893"/>
            <a:ext cx="9003436" cy="688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6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91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7">
    <p:bg>
      <p:bgPr>
        <a:gradFill>
          <a:gsLst>
            <a:gs pos="0">
              <a:srgbClr val="514689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1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6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2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9">
    <p:bg>
      <p:bgPr>
        <a:gradFill>
          <a:gsLst>
            <a:gs pos="0">
              <a:srgbClr val="645B9B"/>
            </a:gs>
            <a:gs pos="100000">
              <a:schemeClr val="accent1"/>
            </a:gs>
          </a:gsLst>
          <a:lin ang="14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22"/>
          <a:stretch/>
        </p:blipFill>
        <p:spPr>
          <a:xfrm>
            <a:off x="550606" y="3563220"/>
            <a:ext cx="8610600" cy="3311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5"/>
          <a:stretch/>
        </p:blipFill>
        <p:spPr>
          <a:xfrm>
            <a:off x="548148" y="0"/>
            <a:ext cx="8610600" cy="386287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15915" y="-7892"/>
            <a:ext cx="7030689" cy="6882601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2016"/>
              <a:gd name="connsiteX1" fmla="*/ 194001 w 394489"/>
              <a:gd name="connsiteY1" fmla="*/ 680 h 382016"/>
              <a:gd name="connsiteX2" fmla="*/ 394489 w 394489"/>
              <a:gd name="connsiteY2" fmla="*/ 382016 h 382016"/>
              <a:gd name="connsiteX3" fmla="*/ 152533 w 394489"/>
              <a:gd name="connsiteY3" fmla="*/ 381911 h 382016"/>
              <a:gd name="connsiteX4" fmla="*/ 0 w 394489"/>
              <a:gd name="connsiteY4" fmla="*/ 0 h 382016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3732"/>
              <a:gd name="connsiteX1" fmla="*/ 194001 w 394489"/>
              <a:gd name="connsiteY1" fmla="*/ 680 h 383732"/>
              <a:gd name="connsiteX2" fmla="*/ 394489 w 394489"/>
              <a:gd name="connsiteY2" fmla="*/ 382016 h 383732"/>
              <a:gd name="connsiteX3" fmla="*/ 3187 w 394489"/>
              <a:gd name="connsiteY3" fmla="*/ 383732 h 383732"/>
              <a:gd name="connsiteX4" fmla="*/ 0 w 394489"/>
              <a:gd name="connsiteY4" fmla="*/ 0 h 383732"/>
              <a:gd name="connsiteX0" fmla="*/ 0 w 394489"/>
              <a:gd name="connsiteY0" fmla="*/ 0 h 384187"/>
              <a:gd name="connsiteX1" fmla="*/ 194001 w 394489"/>
              <a:gd name="connsiteY1" fmla="*/ 680 h 384187"/>
              <a:gd name="connsiteX2" fmla="*/ 394489 w 394489"/>
              <a:gd name="connsiteY2" fmla="*/ 382016 h 384187"/>
              <a:gd name="connsiteX3" fmla="*/ 910 w 394489"/>
              <a:gd name="connsiteY3" fmla="*/ 384187 h 384187"/>
              <a:gd name="connsiteX4" fmla="*/ 0 w 394489"/>
              <a:gd name="connsiteY4" fmla="*/ 0 h 384187"/>
              <a:gd name="connsiteX0" fmla="*/ 920 w 394043"/>
              <a:gd name="connsiteY0" fmla="*/ 0 h 384642"/>
              <a:gd name="connsiteX1" fmla="*/ 193555 w 394043"/>
              <a:gd name="connsiteY1" fmla="*/ 1135 h 384642"/>
              <a:gd name="connsiteX2" fmla="*/ 394043 w 394043"/>
              <a:gd name="connsiteY2" fmla="*/ 382471 h 384642"/>
              <a:gd name="connsiteX3" fmla="*/ 464 w 394043"/>
              <a:gd name="connsiteY3" fmla="*/ 384642 h 384642"/>
              <a:gd name="connsiteX4" fmla="*/ 920 w 394043"/>
              <a:gd name="connsiteY4" fmla="*/ 0 h 384642"/>
              <a:gd name="connsiteX0" fmla="*/ 920 w 394043"/>
              <a:gd name="connsiteY0" fmla="*/ 0 h 382471"/>
              <a:gd name="connsiteX1" fmla="*/ 193555 w 394043"/>
              <a:gd name="connsiteY1" fmla="*/ 1135 h 382471"/>
              <a:gd name="connsiteX2" fmla="*/ 394043 w 394043"/>
              <a:gd name="connsiteY2" fmla="*/ 382471 h 382471"/>
              <a:gd name="connsiteX3" fmla="*/ 464 w 394043"/>
              <a:gd name="connsiteY3" fmla="*/ 380999 h 382471"/>
              <a:gd name="connsiteX4" fmla="*/ 920 w 394043"/>
              <a:gd name="connsiteY4" fmla="*/ 0 h 382471"/>
              <a:gd name="connsiteX0" fmla="*/ 0 w 393123"/>
              <a:gd name="connsiteY0" fmla="*/ 0 h 382820"/>
              <a:gd name="connsiteX1" fmla="*/ 192635 w 393123"/>
              <a:gd name="connsiteY1" fmla="*/ 1135 h 382820"/>
              <a:gd name="connsiteX2" fmla="*/ 393123 w 393123"/>
              <a:gd name="connsiteY2" fmla="*/ 382471 h 382820"/>
              <a:gd name="connsiteX3" fmla="*/ 1365 w 393123"/>
              <a:gd name="connsiteY3" fmla="*/ 382820 h 382820"/>
              <a:gd name="connsiteX4" fmla="*/ 0 w 393123"/>
              <a:gd name="connsiteY4" fmla="*/ 0 h 382820"/>
              <a:gd name="connsiteX0" fmla="*/ 5761 w 391965"/>
              <a:gd name="connsiteY0" fmla="*/ 9589 h 381685"/>
              <a:gd name="connsiteX1" fmla="*/ 191477 w 391965"/>
              <a:gd name="connsiteY1" fmla="*/ 0 h 381685"/>
              <a:gd name="connsiteX2" fmla="*/ 391965 w 391965"/>
              <a:gd name="connsiteY2" fmla="*/ 381336 h 381685"/>
              <a:gd name="connsiteX3" fmla="*/ 207 w 391965"/>
              <a:gd name="connsiteY3" fmla="*/ 381685 h 381685"/>
              <a:gd name="connsiteX4" fmla="*/ 5761 w 391965"/>
              <a:gd name="connsiteY4" fmla="*/ 9589 h 381685"/>
              <a:gd name="connsiteX0" fmla="*/ 2099 w 392109"/>
              <a:gd name="connsiteY0" fmla="*/ 248 h 381685"/>
              <a:gd name="connsiteX1" fmla="*/ 191621 w 392109"/>
              <a:gd name="connsiteY1" fmla="*/ 0 h 381685"/>
              <a:gd name="connsiteX2" fmla="*/ 392109 w 392109"/>
              <a:gd name="connsiteY2" fmla="*/ 381336 h 381685"/>
              <a:gd name="connsiteX3" fmla="*/ 351 w 392109"/>
              <a:gd name="connsiteY3" fmla="*/ 381685 h 381685"/>
              <a:gd name="connsiteX4" fmla="*/ 2099 w 392109"/>
              <a:gd name="connsiteY4" fmla="*/ 248 h 381685"/>
              <a:gd name="connsiteX0" fmla="*/ 0 w 390010"/>
              <a:gd name="connsiteY0" fmla="*/ 248 h 381336"/>
              <a:gd name="connsiteX1" fmla="*/ 189522 w 390010"/>
              <a:gd name="connsiteY1" fmla="*/ 0 h 381336"/>
              <a:gd name="connsiteX2" fmla="*/ 390010 w 390010"/>
              <a:gd name="connsiteY2" fmla="*/ 381336 h 381336"/>
              <a:gd name="connsiteX3" fmla="*/ 26967 w 390010"/>
              <a:gd name="connsiteY3" fmla="*/ 356777 h 381336"/>
              <a:gd name="connsiteX4" fmla="*/ 0 w 390010"/>
              <a:gd name="connsiteY4" fmla="*/ 248 h 381336"/>
              <a:gd name="connsiteX0" fmla="*/ 250 w 390260"/>
              <a:gd name="connsiteY0" fmla="*/ 248 h 382031"/>
              <a:gd name="connsiteX1" fmla="*/ 189772 w 390260"/>
              <a:gd name="connsiteY1" fmla="*/ 0 h 382031"/>
              <a:gd name="connsiteX2" fmla="*/ 390260 w 390260"/>
              <a:gd name="connsiteY2" fmla="*/ 381336 h 382031"/>
              <a:gd name="connsiteX3" fmla="*/ 577 w 390260"/>
              <a:gd name="connsiteY3" fmla="*/ 382031 h 382031"/>
              <a:gd name="connsiteX4" fmla="*/ 250 w 390260"/>
              <a:gd name="connsiteY4" fmla="*/ 248 h 382031"/>
              <a:gd name="connsiteX0" fmla="*/ 839 w 390849"/>
              <a:gd name="connsiteY0" fmla="*/ 248 h 382031"/>
              <a:gd name="connsiteX1" fmla="*/ 190361 w 390849"/>
              <a:gd name="connsiteY1" fmla="*/ 0 h 382031"/>
              <a:gd name="connsiteX2" fmla="*/ 390849 w 390849"/>
              <a:gd name="connsiteY2" fmla="*/ 381336 h 382031"/>
              <a:gd name="connsiteX3" fmla="*/ 474 w 390849"/>
              <a:gd name="connsiteY3" fmla="*/ 382031 h 382031"/>
              <a:gd name="connsiteX4" fmla="*/ 839 w 390849"/>
              <a:gd name="connsiteY4" fmla="*/ 248 h 382031"/>
              <a:gd name="connsiteX0" fmla="*/ 839 w 390503"/>
              <a:gd name="connsiteY0" fmla="*/ 248 h 382374"/>
              <a:gd name="connsiteX1" fmla="*/ 190361 w 390503"/>
              <a:gd name="connsiteY1" fmla="*/ 0 h 382374"/>
              <a:gd name="connsiteX2" fmla="*/ 390503 w 390503"/>
              <a:gd name="connsiteY2" fmla="*/ 382374 h 382374"/>
              <a:gd name="connsiteX3" fmla="*/ 474 w 390503"/>
              <a:gd name="connsiteY3" fmla="*/ 382031 h 382374"/>
              <a:gd name="connsiteX4" fmla="*/ 839 w 390503"/>
              <a:gd name="connsiteY4" fmla="*/ 248 h 382374"/>
              <a:gd name="connsiteX0" fmla="*/ 0 w 390702"/>
              <a:gd name="connsiteY0" fmla="*/ 0 h 382472"/>
              <a:gd name="connsiteX1" fmla="*/ 190560 w 390702"/>
              <a:gd name="connsiteY1" fmla="*/ 98 h 382472"/>
              <a:gd name="connsiteX2" fmla="*/ 390702 w 390702"/>
              <a:gd name="connsiteY2" fmla="*/ 382472 h 382472"/>
              <a:gd name="connsiteX3" fmla="*/ 673 w 390702"/>
              <a:gd name="connsiteY3" fmla="*/ 382129 h 382472"/>
              <a:gd name="connsiteX4" fmla="*/ 0 w 390702"/>
              <a:gd name="connsiteY4" fmla="*/ 0 h 3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02" h="382472">
                <a:moveTo>
                  <a:pt x="0" y="0"/>
                </a:moveTo>
                <a:lnTo>
                  <a:pt x="190560" y="98"/>
                </a:lnTo>
                <a:lnTo>
                  <a:pt x="390702" y="382472"/>
                </a:lnTo>
                <a:lnTo>
                  <a:pt x="673" y="382129"/>
                </a:lnTo>
                <a:cubicBezTo>
                  <a:pt x="-921" y="190263"/>
                  <a:pt x="1062" y="127911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404256" y="2936911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404256" y="4134995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Text Goes here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8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2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7713969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7" y="1621971"/>
            <a:ext cx="7049689" cy="40930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/>
          <a:p>
            <a:fld id="{10267F69-AC5F-4FA5-BB0F-3D739CD983D7}" type="datetime1">
              <a:rPr lang="en-US" smtClean="0">
                <a:solidFill>
                  <a:srgbClr val="605F62"/>
                </a:solidFill>
              </a:rPr>
              <a:t>5/11/2016</a:t>
            </a:fld>
            <a:endParaRPr lang="en-US">
              <a:solidFill>
                <a:srgbClr val="605F6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914400"/>
            <a:ext cx="6854952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296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7713969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1197" y="1621971"/>
            <a:ext cx="3767328" cy="409302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422" y="1621971"/>
            <a:ext cx="3767328" cy="409302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/>
          <a:p>
            <a:fld id="{04A1785B-F6D9-4CA4-94E8-B75F58292E53}" type="datetime1">
              <a:rPr lang="en-US" smtClean="0">
                <a:solidFill>
                  <a:srgbClr val="605F62"/>
                </a:solidFill>
              </a:rPr>
              <a:t>5/11/2016</a:t>
            </a:fld>
            <a:endParaRPr lang="en-US">
              <a:solidFill>
                <a:srgbClr val="605F6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599" y="914400"/>
            <a:ext cx="6857999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830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7713969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624012"/>
            <a:ext cx="3581400" cy="357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197" y="1981200"/>
            <a:ext cx="3768895" cy="37338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8036" y="1624012"/>
            <a:ext cx="3770375" cy="3571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7124" y="1981200"/>
            <a:ext cx="3770375" cy="37338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/>
          <a:p>
            <a:fld id="{1FDCF049-13BB-4040-9FE4-08052EA10D89}" type="datetime1">
              <a:rPr lang="en-US" smtClean="0">
                <a:solidFill>
                  <a:srgbClr val="605F62"/>
                </a:solidFill>
              </a:rPr>
              <a:t>5/11/2016</a:t>
            </a:fld>
            <a:endParaRPr lang="en-US">
              <a:solidFill>
                <a:srgbClr val="605F6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599" y="914400"/>
            <a:ext cx="6852557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14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/imag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7713969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157" y="3724712"/>
            <a:ext cx="3586843" cy="34747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0600" y="4038600"/>
            <a:ext cx="3579492" cy="16764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>
              <a:buNone/>
              <a:defRPr lang="en-US" smtClean="0"/>
            </a:lvl1pPr>
            <a:lvl2pPr marL="206375" indent="0">
              <a:buNone/>
              <a:defRPr lang="en-US" smtClean="0"/>
            </a:lvl2pPr>
            <a:lvl3pPr marL="457200" indent="0">
              <a:buNone/>
              <a:defRPr lang="en-US" smtClean="0"/>
            </a:lvl3pPr>
            <a:lvl4pPr marL="631825" indent="0">
              <a:buNone/>
              <a:defRPr lang="en-US" smtClean="0"/>
            </a:lvl4pPr>
            <a:lvl5pPr marL="804862" indent="0">
              <a:buNone/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8036" y="3724712"/>
            <a:ext cx="3584448" cy="34747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8036" y="4038600"/>
            <a:ext cx="3580898" cy="16764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>
              <a:buNone/>
              <a:defRPr lang="en-US" dirty="0" smtClean="0"/>
            </a:lvl1pPr>
            <a:lvl2pPr marL="206375" indent="0">
              <a:buNone/>
              <a:defRPr lang="en-US" dirty="0" smtClean="0"/>
            </a:lvl2pPr>
            <a:lvl3pPr marL="457200" indent="0">
              <a:buNone/>
              <a:defRPr lang="en-US" dirty="0" smtClean="0"/>
            </a:lvl3pPr>
            <a:lvl4pPr marL="631825" indent="0">
              <a:buNone/>
              <a:defRPr lang="en-US" dirty="0" smtClean="0"/>
            </a:lvl4pPr>
            <a:lvl5pPr marL="804862" indent="0">
              <a:buNone/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/>
          <a:p>
            <a:fld id="{8C0581CE-6085-4F1B-A33F-CA7E386DBDF2}" type="datetime1">
              <a:rPr lang="en-US" smtClean="0">
                <a:solidFill>
                  <a:srgbClr val="605F62"/>
                </a:solidFill>
              </a:rPr>
              <a:t>5/11/2016</a:t>
            </a:fld>
            <a:endParaRPr lang="en-US">
              <a:solidFill>
                <a:srgbClr val="605F6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599" y="914400"/>
            <a:ext cx="6852557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990600" y="1622424"/>
            <a:ext cx="3429000" cy="19943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4908036" y="1622424"/>
            <a:ext cx="3429000" cy="19943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949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cked Two Content + Side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7713969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624012"/>
            <a:ext cx="3581400" cy="357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197" y="1981200"/>
            <a:ext cx="3773089" cy="1711325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90599" y="3652124"/>
            <a:ext cx="3581401" cy="3495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3911" y="4012035"/>
            <a:ext cx="3770375" cy="1558925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/>
          <a:p>
            <a:fld id="{50927ECF-1DB1-4D08-AF9C-C8A1544880D6}" type="datetime1">
              <a:rPr lang="en-US" smtClean="0">
                <a:solidFill>
                  <a:srgbClr val="605F62"/>
                </a:solidFill>
              </a:rPr>
              <a:t>5/11/2016</a:t>
            </a:fld>
            <a:endParaRPr lang="en-US">
              <a:solidFill>
                <a:srgbClr val="605F6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5209563" y="1676400"/>
            <a:ext cx="3934437" cy="381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990600" y="914400"/>
            <a:ext cx="6858000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35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Facts + Side Images">
    <p:bg>
      <p:bgPr>
        <a:gradFill flip="none" rotWithShape="1">
          <a:gsLst>
            <a:gs pos="0">
              <a:schemeClr val="tx2"/>
            </a:gs>
            <a:gs pos="100000">
              <a:schemeClr val="accent1"/>
            </a:gs>
          </a:gsLst>
          <a:lin ang="14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-45715" y="-4158"/>
            <a:ext cx="3968909" cy="6868473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22311 w 241956"/>
              <a:gd name="connsiteY3" fmla="*/ 380776 h 381336"/>
              <a:gd name="connsiteX4" fmla="*/ 0 w 241956"/>
              <a:gd name="connsiteY4" fmla="*/ 231 h 381336"/>
              <a:gd name="connsiteX0" fmla="*/ 0 w 241956"/>
              <a:gd name="connsiteY0" fmla="*/ 231 h 381687"/>
              <a:gd name="connsiteX1" fmla="*/ 41468 w 241956"/>
              <a:gd name="connsiteY1" fmla="*/ 0 h 381687"/>
              <a:gd name="connsiteX2" fmla="*/ 241956 w 241956"/>
              <a:gd name="connsiteY2" fmla="*/ 381336 h 381687"/>
              <a:gd name="connsiteX3" fmla="*/ 21400 w 241956"/>
              <a:gd name="connsiteY3" fmla="*/ 381687 h 381687"/>
              <a:gd name="connsiteX4" fmla="*/ 0 w 2419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56" h="381687">
                <a:moveTo>
                  <a:pt x="0" y="231"/>
                </a:moveTo>
                <a:lnTo>
                  <a:pt x="20068" y="0"/>
                </a:lnTo>
                <a:lnTo>
                  <a:pt x="220556" y="381336"/>
                </a:lnTo>
                <a:lnTo>
                  <a:pt x="0" y="381687"/>
                </a:lnTo>
                <a:lnTo>
                  <a:pt x="0" y="2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      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90599" y="155448"/>
            <a:ext cx="7713969" cy="76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990599" y="1624013"/>
            <a:ext cx="2438401" cy="3495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5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801197" y="1981200"/>
            <a:ext cx="2399203" cy="37338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buClr>
                <a:schemeClr val="bg1"/>
              </a:buClr>
              <a:defRPr lang="en-US" sz="1850" smtClean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sz="1850" smtClean="0">
                <a:solidFill>
                  <a:schemeClr val="bg1"/>
                </a:solidFill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gray"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51F6FF-5E48-44A7-AEE5-4A0C1A49C9CE}" type="datetime1">
              <a:rPr lang="en-US" smtClean="0">
                <a:solidFill>
                  <a:prstClr val="white"/>
                </a:solidFill>
              </a:rPr>
              <a:t>5/11/2016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gray"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All data are preliminary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gray"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558541-60C9-42A2-8392-FF12533A6B7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90600" y="914400"/>
            <a:ext cx="6858000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bg1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505200" y="1622425"/>
            <a:ext cx="22098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019800" y="1622425"/>
            <a:ext cx="22098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65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7713969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350008" y="6528816"/>
            <a:ext cx="850392" cy="168275"/>
          </a:xfrm>
          <a:prstGeom prst="rect">
            <a:avLst/>
          </a:prstGeom>
        </p:spPr>
        <p:txBody>
          <a:bodyPr/>
          <a:lstStyle/>
          <a:p>
            <a:fld id="{360E87BA-FED4-46C4-BB99-60FE0E6C1CB9}" type="datetime1">
              <a:rPr lang="en-US" smtClean="0">
                <a:solidFill>
                  <a:srgbClr val="605F62"/>
                </a:solidFill>
              </a:rPr>
              <a:t>5/11/2016</a:t>
            </a:fld>
            <a:endParaRPr lang="en-US">
              <a:solidFill>
                <a:srgbClr val="605F6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1994" y="6485609"/>
            <a:ext cx="5181600" cy="23126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799" y="648560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914400"/>
            <a:ext cx="6858000" cy="457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 smtClean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91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CBDB-1A72-446F-83D7-22BA7F031654}" type="datetime1">
              <a:rPr lang="en-US" smtClean="0"/>
              <a:t>5/11/2016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605F62"/>
                </a:solidFill>
              </a:rPr>
              <a:t>All data are preliminary</a:t>
            </a:r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52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gradFill flip="none" rotWithShape="1">
          <a:gsLst>
            <a:gs pos="0">
              <a:schemeClr val="tx2"/>
            </a:gs>
            <a:gs pos="100000">
              <a:schemeClr val="accent1"/>
            </a:gs>
          </a:gsLst>
          <a:lin ang="14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-45715" y="-4158"/>
            <a:ext cx="3968909" cy="6868473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  <a:gd name="connsiteX0" fmla="*/ 0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0 w 1001466"/>
              <a:gd name="connsiteY4" fmla="*/ 0 h 381000"/>
              <a:gd name="connsiteX0" fmla="*/ 411575 w 1001466"/>
              <a:gd name="connsiteY0" fmla="*/ 0 h 381000"/>
              <a:gd name="connsiteX1" fmla="*/ 794257 w 1001466"/>
              <a:gd name="connsiteY1" fmla="*/ 0 h 381000"/>
              <a:gd name="connsiteX2" fmla="*/ 1001466 w 1001466"/>
              <a:gd name="connsiteY2" fmla="*/ 381000 h 381000"/>
              <a:gd name="connsiteX3" fmla="*/ 0 w 1001466"/>
              <a:gd name="connsiteY3" fmla="*/ 381000 h 381000"/>
              <a:gd name="connsiteX4" fmla="*/ 411575 w 1001466"/>
              <a:gd name="connsiteY4" fmla="*/ 0 h 381000"/>
              <a:gd name="connsiteX0" fmla="*/ 0 w 589891"/>
              <a:gd name="connsiteY0" fmla="*/ 0 h 381000"/>
              <a:gd name="connsiteX1" fmla="*/ 382682 w 589891"/>
              <a:gd name="connsiteY1" fmla="*/ 0 h 381000"/>
              <a:gd name="connsiteX2" fmla="*/ 589891 w 589891"/>
              <a:gd name="connsiteY2" fmla="*/ 381000 h 381000"/>
              <a:gd name="connsiteX3" fmla="*/ 980 w 589891"/>
              <a:gd name="connsiteY3" fmla="*/ 379040 h 381000"/>
              <a:gd name="connsiteX4" fmla="*/ 0 w 589891"/>
              <a:gd name="connsiteY4" fmla="*/ 0 h 381000"/>
              <a:gd name="connsiteX0" fmla="*/ 1023 w 590914"/>
              <a:gd name="connsiteY0" fmla="*/ 0 h 381000"/>
              <a:gd name="connsiteX1" fmla="*/ 383705 w 590914"/>
              <a:gd name="connsiteY1" fmla="*/ 0 h 381000"/>
              <a:gd name="connsiteX2" fmla="*/ 590914 w 590914"/>
              <a:gd name="connsiteY2" fmla="*/ 381000 h 381000"/>
              <a:gd name="connsiteX3" fmla="*/ 43 w 590914"/>
              <a:gd name="connsiteY3" fmla="*/ 380020 h 381000"/>
              <a:gd name="connsiteX4" fmla="*/ 1023 w 590914"/>
              <a:gd name="connsiteY4" fmla="*/ 0 h 381000"/>
              <a:gd name="connsiteX0" fmla="*/ 294963 w 590872"/>
              <a:gd name="connsiteY0" fmla="*/ 980 h 381000"/>
              <a:gd name="connsiteX1" fmla="*/ 383663 w 590872"/>
              <a:gd name="connsiteY1" fmla="*/ 0 h 381000"/>
              <a:gd name="connsiteX2" fmla="*/ 590872 w 590872"/>
              <a:gd name="connsiteY2" fmla="*/ 381000 h 381000"/>
              <a:gd name="connsiteX3" fmla="*/ 1 w 590872"/>
              <a:gd name="connsiteY3" fmla="*/ 380020 h 381000"/>
              <a:gd name="connsiteX4" fmla="*/ 294963 w 590872"/>
              <a:gd name="connsiteY4" fmla="*/ 980 h 381000"/>
              <a:gd name="connsiteX0" fmla="*/ 0 w 295909"/>
              <a:gd name="connsiteY0" fmla="*/ 980 h 381000"/>
              <a:gd name="connsiteX1" fmla="*/ 88700 w 295909"/>
              <a:gd name="connsiteY1" fmla="*/ 0 h 381000"/>
              <a:gd name="connsiteX2" fmla="*/ 295909 w 295909"/>
              <a:gd name="connsiteY2" fmla="*/ 381000 h 381000"/>
              <a:gd name="connsiteX3" fmla="*/ 980 w 295909"/>
              <a:gd name="connsiteY3" fmla="*/ 380020 h 381000"/>
              <a:gd name="connsiteX4" fmla="*/ 0 w 295909"/>
              <a:gd name="connsiteY4" fmla="*/ 980 h 381000"/>
              <a:gd name="connsiteX0" fmla="*/ 51939 w 294931"/>
              <a:gd name="connsiteY0" fmla="*/ 0 h 381000"/>
              <a:gd name="connsiteX1" fmla="*/ 87722 w 294931"/>
              <a:gd name="connsiteY1" fmla="*/ 0 h 381000"/>
              <a:gd name="connsiteX2" fmla="*/ 294931 w 294931"/>
              <a:gd name="connsiteY2" fmla="*/ 381000 h 381000"/>
              <a:gd name="connsiteX3" fmla="*/ 2 w 294931"/>
              <a:gd name="connsiteY3" fmla="*/ 380020 h 381000"/>
              <a:gd name="connsiteX4" fmla="*/ 51939 w 294931"/>
              <a:gd name="connsiteY4" fmla="*/ 0 h 381000"/>
              <a:gd name="connsiteX0" fmla="*/ 1024 w 244016"/>
              <a:gd name="connsiteY0" fmla="*/ 0 h 381980"/>
              <a:gd name="connsiteX1" fmla="*/ 36807 w 244016"/>
              <a:gd name="connsiteY1" fmla="*/ 0 h 381980"/>
              <a:gd name="connsiteX2" fmla="*/ 244016 w 244016"/>
              <a:gd name="connsiteY2" fmla="*/ 381000 h 381980"/>
              <a:gd name="connsiteX3" fmla="*/ 44 w 244016"/>
              <a:gd name="connsiteY3" fmla="*/ 381980 h 381980"/>
              <a:gd name="connsiteX4" fmla="*/ 1024 w 244016"/>
              <a:gd name="connsiteY4" fmla="*/ 0 h 381980"/>
              <a:gd name="connsiteX0" fmla="*/ 94 w 244066"/>
              <a:gd name="connsiteY0" fmla="*/ 980 h 381980"/>
              <a:gd name="connsiteX1" fmla="*/ 36857 w 244066"/>
              <a:gd name="connsiteY1" fmla="*/ 0 h 381980"/>
              <a:gd name="connsiteX2" fmla="*/ 244066 w 244066"/>
              <a:gd name="connsiteY2" fmla="*/ 381000 h 381980"/>
              <a:gd name="connsiteX3" fmla="*/ 94 w 244066"/>
              <a:gd name="connsiteY3" fmla="*/ 381980 h 381980"/>
              <a:gd name="connsiteX4" fmla="*/ 94 w 244066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980 h 381980"/>
              <a:gd name="connsiteX1" fmla="*/ 36763 w 243972"/>
              <a:gd name="connsiteY1" fmla="*/ 0 h 381980"/>
              <a:gd name="connsiteX2" fmla="*/ 243972 w 243972"/>
              <a:gd name="connsiteY2" fmla="*/ 381000 h 381980"/>
              <a:gd name="connsiteX3" fmla="*/ 0 w 243972"/>
              <a:gd name="connsiteY3" fmla="*/ 381980 h 381980"/>
              <a:gd name="connsiteX4" fmla="*/ 0 w 243972"/>
              <a:gd name="connsiteY4" fmla="*/ 980 h 381980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3276"/>
              <a:gd name="connsiteX1" fmla="*/ 36763 w 243972"/>
              <a:gd name="connsiteY1" fmla="*/ 105 h 383276"/>
              <a:gd name="connsiteX2" fmla="*/ 243972 w 243972"/>
              <a:gd name="connsiteY2" fmla="*/ 383276 h 383276"/>
              <a:gd name="connsiteX3" fmla="*/ 0 w 243972"/>
              <a:gd name="connsiteY3" fmla="*/ 382085 h 383276"/>
              <a:gd name="connsiteX4" fmla="*/ 0 w 243972"/>
              <a:gd name="connsiteY4" fmla="*/ 0 h 383276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2085"/>
              <a:gd name="connsiteX1" fmla="*/ 36763 w 243972"/>
              <a:gd name="connsiteY1" fmla="*/ 105 h 382085"/>
              <a:gd name="connsiteX2" fmla="*/ 243972 w 243972"/>
              <a:gd name="connsiteY2" fmla="*/ 381105 h 382085"/>
              <a:gd name="connsiteX3" fmla="*/ 0 w 243972"/>
              <a:gd name="connsiteY3" fmla="*/ 382085 h 382085"/>
              <a:gd name="connsiteX4" fmla="*/ 0 w 243972"/>
              <a:gd name="connsiteY4" fmla="*/ 0 h 382085"/>
              <a:gd name="connsiteX0" fmla="*/ 0 w 243972"/>
              <a:gd name="connsiteY0" fmla="*/ 0 h 381105"/>
              <a:gd name="connsiteX1" fmla="*/ 36763 w 243972"/>
              <a:gd name="connsiteY1" fmla="*/ 105 h 381105"/>
              <a:gd name="connsiteX2" fmla="*/ 243972 w 243972"/>
              <a:gd name="connsiteY2" fmla="*/ 381105 h 381105"/>
              <a:gd name="connsiteX3" fmla="*/ 0 w 243972"/>
              <a:gd name="connsiteY3" fmla="*/ 381000 h 381105"/>
              <a:gd name="connsiteX4" fmla="*/ 0 w 243972"/>
              <a:gd name="connsiteY4" fmla="*/ 0 h 381105"/>
              <a:gd name="connsiteX0" fmla="*/ 0 w 241956"/>
              <a:gd name="connsiteY0" fmla="*/ 0 h 381105"/>
              <a:gd name="connsiteX1" fmla="*/ 36763 w 241956"/>
              <a:gd name="connsiteY1" fmla="*/ 105 h 381105"/>
              <a:gd name="connsiteX2" fmla="*/ 241956 w 241956"/>
              <a:gd name="connsiteY2" fmla="*/ 381105 h 381105"/>
              <a:gd name="connsiteX3" fmla="*/ 0 w 241956"/>
              <a:gd name="connsiteY3" fmla="*/ 381000 h 381105"/>
              <a:gd name="connsiteX4" fmla="*/ 0 w 241956"/>
              <a:gd name="connsiteY4" fmla="*/ 0 h 381105"/>
              <a:gd name="connsiteX0" fmla="*/ 0 w 241956"/>
              <a:gd name="connsiteY0" fmla="*/ 231 h 381336"/>
              <a:gd name="connsiteX1" fmla="*/ 37099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0 w 241956"/>
              <a:gd name="connsiteY3" fmla="*/ 381231 h 381336"/>
              <a:gd name="connsiteX4" fmla="*/ 0 w 241956"/>
              <a:gd name="connsiteY4" fmla="*/ 231 h 381336"/>
              <a:gd name="connsiteX0" fmla="*/ 0 w 241956"/>
              <a:gd name="connsiteY0" fmla="*/ 231 h 381336"/>
              <a:gd name="connsiteX1" fmla="*/ 41468 w 241956"/>
              <a:gd name="connsiteY1" fmla="*/ 0 h 381336"/>
              <a:gd name="connsiteX2" fmla="*/ 241956 w 241956"/>
              <a:gd name="connsiteY2" fmla="*/ 381336 h 381336"/>
              <a:gd name="connsiteX3" fmla="*/ 22311 w 241956"/>
              <a:gd name="connsiteY3" fmla="*/ 380776 h 381336"/>
              <a:gd name="connsiteX4" fmla="*/ 0 w 241956"/>
              <a:gd name="connsiteY4" fmla="*/ 231 h 381336"/>
              <a:gd name="connsiteX0" fmla="*/ 0 w 241956"/>
              <a:gd name="connsiteY0" fmla="*/ 231 h 381687"/>
              <a:gd name="connsiteX1" fmla="*/ 41468 w 241956"/>
              <a:gd name="connsiteY1" fmla="*/ 0 h 381687"/>
              <a:gd name="connsiteX2" fmla="*/ 241956 w 241956"/>
              <a:gd name="connsiteY2" fmla="*/ 381336 h 381687"/>
              <a:gd name="connsiteX3" fmla="*/ 21400 w 241956"/>
              <a:gd name="connsiteY3" fmla="*/ 381687 h 381687"/>
              <a:gd name="connsiteX4" fmla="*/ 0 w 2419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  <a:gd name="connsiteX0" fmla="*/ 0 w 220556"/>
              <a:gd name="connsiteY0" fmla="*/ 231 h 381687"/>
              <a:gd name="connsiteX1" fmla="*/ 20068 w 220556"/>
              <a:gd name="connsiteY1" fmla="*/ 0 h 381687"/>
              <a:gd name="connsiteX2" fmla="*/ 220556 w 220556"/>
              <a:gd name="connsiteY2" fmla="*/ 381336 h 381687"/>
              <a:gd name="connsiteX3" fmla="*/ 0 w 220556"/>
              <a:gd name="connsiteY3" fmla="*/ 381687 h 381687"/>
              <a:gd name="connsiteX4" fmla="*/ 0 w 220556"/>
              <a:gd name="connsiteY4" fmla="*/ 231 h 38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56" h="381687">
                <a:moveTo>
                  <a:pt x="0" y="231"/>
                </a:moveTo>
                <a:lnTo>
                  <a:pt x="20068" y="0"/>
                </a:lnTo>
                <a:lnTo>
                  <a:pt x="220556" y="381336"/>
                </a:lnTo>
                <a:lnTo>
                  <a:pt x="0" y="381687"/>
                </a:lnTo>
                <a:lnTo>
                  <a:pt x="0" y="2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kern="1200" dirty="0" smtClean="0">
                <a:solidFill>
                  <a:schemeClr val="tx2"/>
                </a:solidFill>
              </a:rPr>
              <a:t>            </a:t>
            </a:r>
            <a:endParaRPr lang="en-US" kern="120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990600" y="2731512"/>
            <a:ext cx="6722378" cy="87632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6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990600" y="3581400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Document Title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 bwMode="gray">
          <a:xfrm>
            <a:off x="6855794" y="6232524"/>
            <a:ext cx="1447800" cy="1682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66CCA7-4448-483C-850B-718BDFD93EC7}" type="datetime1">
              <a:rPr lang="en-US" smtClean="0">
                <a:solidFill>
                  <a:prstClr val="white"/>
                </a:solidFill>
              </a:rPr>
              <a:t>5/11/2016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gray">
          <a:xfrm>
            <a:off x="3121994" y="6397689"/>
            <a:ext cx="5181600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All data are preliminary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gray">
          <a:xfrm>
            <a:off x="8305799" y="6397689"/>
            <a:ext cx="346745" cy="2312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558541-60C9-42A2-8392-FF12533A6B7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5" y="373884"/>
            <a:ext cx="2488753" cy="3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57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852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90599" y="137160"/>
            <a:ext cx="7713969" cy="762000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801197" y="1621971"/>
            <a:ext cx="7049689" cy="409302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2351531" y="6525841"/>
            <a:ext cx="857339" cy="168275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1CB4F52F-547F-48CA-B7AA-478D3ABB72CA}" type="datetime1">
              <a:rPr lang="en-US" smtClean="0"/>
              <a:t>5/11/2016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1994" y="6484127"/>
            <a:ext cx="5181600" cy="23126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All data are preliminary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799" y="6484127"/>
            <a:ext cx="346745" cy="23126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6"/>
          <p:cNvSpPr/>
          <p:nvPr userDrawn="1"/>
        </p:nvSpPr>
        <p:spPr>
          <a:xfrm>
            <a:off x="0" y="515326"/>
            <a:ext cx="685800" cy="261565"/>
          </a:xfrm>
          <a:custGeom>
            <a:avLst/>
            <a:gdLst>
              <a:gd name="connsiteX0" fmla="*/ 0 w 990600"/>
              <a:gd name="connsiteY0" fmla="*/ 0 h 381000"/>
              <a:gd name="connsiteX1" fmla="*/ 990600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31308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800099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0600"/>
              <a:gd name="connsiteY0" fmla="*/ 0 h 381000"/>
              <a:gd name="connsiteX1" fmla="*/ 794257 w 990600"/>
              <a:gd name="connsiteY1" fmla="*/ 0 h 381000"/>
              <a:gd name="connsiteX2" fmla="*/ 990600 w 990600"/>
              <a:gd name="connsiteY2" fmla="*/ 381000 h 381000"/>
              <a:gd name="connsiteX3" fmla="*/ 0 w 990600"/>
              <a:gd name="connsiteY3" fmla="*/ 381000 h 381000"/>
              <a:gd name="connsiteX4" fmla="*/ 0 w 990600"/>
              <a:gd name="connsiteY4" fmla="*/ 0 h 381000"/>
              <a:gd name="connsiteX0" fmla="*/ 0 w 998946"/>
              <a:gd name="connsiteY0" fmla="*/ 0 h 381000"/>
              <a:gd name="connsiteX1" fmla="*/ 794257 w 998946"/>
              <a:gd name="connsiteY1" fmla="*/ 0 h 381000"/>
              <a:gd name="connsiteX2" fmla="*/ 998946 w 998946"/>
              <a:gd name="connsiteY2" fmla="*/ 381000 h 381000"/>
              <a:gd name="connsiteX3" fmla="*/ 0 w 998946"/>
              <a:gd name="connsiteY3" fmla="*/ 381000 h 381000"/>
              <a:gd name="connsiteX4" fmla="*/ 0 w 998946"/>
              <a:gd name="connsiteY4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946" h="381000">
                <a:moveTo>
                  <a:pt x="0" y="0"/>
                </a:moveTo>
                <a:lnTo>
                  <a:pt x="794257" y="0"/>
                </a:lnTo>
                <a:lnTo>
                  <a:pt x="998946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45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 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9" y="6469536"/>
            <a:ext cx="1693981" cy="32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4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11" r:id="rId2"/>
    <p:sldLayoutId id="2147483708" r:id="rId3"/>
    <p:sldLayoutId id="2147483709" r:id="rId4"/>
    <p:sldLayoutId id="2147483707" r:id="rId5"/>
    <p:sldLayoutId id="2147483710" r:id="rId6"/>
    <p:sldLayoutId id="2147483712" r:id="rId7"/>
    <p:sldLayoutId id="2147483713" r:id="rId8"/>
    <p:sldLayoutId id="2147483714" r:id="rId9"/>
    <p:sldLayoutId id="2147483715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723" r:id="rId18"/>
    <p:sldLayoutId id="2147483721" r:id="rId19"/>
    <p:sldLayoutId id="2147483724" r:id="rId20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kern="1200" spc="-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50" kern="1200" spc="-5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50825" algn="l" defTabSz="914400" rtl="0" eaLnBrk="1" latinLnBrk="0" hangingPunct="1">
        <a:spcBef>
          <a:spcPct val="20000"/>
        </a:spcBef>
        <a:buClr>
          <a:srgbClr val="605F62"/>
        </a:buClr>
        <a:buFont typeface="Symbol" pitchFamily="18" charset="2"/>
        <a:buChar char="-"/>
        <a:defRPr sz="1850" kern="1200" spc="-50" baseline="0">
          <a:solidFill>
            <a:schemeClr val="tx1"/>
          </a:solidFill>
          <a:latin typeface="+mn-lt"/>
          <a:ea typeface="+mn-ea"/>
          <a:cs typeface="+mn-cs"/>
        </a:defRPr>
      </a:lvl2pPr>
      <a:lvl3pPr marL="620713" indent="-163513" algn="l" defTabSz="914400" rtl="0" eaLnBrk="1" latinLnBrk="0" hangingPunct="1">
        <a:spcBef>
          <a:spcPct val="20000"/>
        </a:spcBef>
        <a:buClr>
          <a:srgbClr val="605F62"/>
        </a:buClr>
        <a:buFont typeface="Arial" pitchFamily="34" charset="0"/>
        <a:buChar char="•"/>
        <a:defRPr sz="1400" kern="1200" spc="-50" baseline="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73038" algn="l" defTabSz="914400" rtl="0" eaLnBrk="1" latinLnBrk="0" hangingPunct="1">
        <a:spcBef>
          <a:spcPct val="20000"/>
        </a:spcBef>
        <a:buClr>
          <a:srgbClr val="605F62"/>
        </a:buClr>
        <a:buFont typeface="Arial" pitchFamily="34" charset="0"/>
        <a:buChar char="•"/>
        <a:defRPr sz="1400" kern="1200" spc="-50" baseline="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63513" algn="l" defTabSz="914400" rtl="0" eaLnBrk="1" latinLnBrk="0" hangingPunct="1">
        <a:spcBef>
          <a:spcPct val="20000"/>
        </a:spcBef>
        <a:buClr>
          <a:srgbClr val="605F62"/>
        </a:buClr>
        <a:buFont typeface="Arial" pitchFamily="34" charset="0"/>
        <a:buChar char="•"/>
        <a:defRPr sz="1400" kern="1200" spc="-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hyperlink" Target="http://www.slate.com/articles/life/food/2014/02/food_deserts_and_fresh_food_access_aren_t_the_problem_poverty_not_obesity.html" TargetMode="External"/><Relationship Id="rId4" Type="http://schemas.openxmlformats.org/officeDocument/2006/relationships/hyperlink" Target="http://dish.andrewsullivan.com/2014/02/11/the-importance-of-food-deserts-is-a-mirage/?utm_source=feedburner&amp;utm_medium=feed&amp;utm_campaign=Feed:+andrewsullivan/rApM+(The+Dish)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708" y="1263761"/>
            <a:ext cx="3886200" cy="1143000"/>
          </a:xfrm>
        </p:spPr>
        <p:txBody>
          <a:bodyPr/>
          <a:lstStyle/>
          <a:p>
            <a:r>
              <a:rPr lang="en-US" sz="3600" dirty="0" smtClean="0"/>
              <a:t>Mining for Gems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46" y="2438400"/>
            <a:ext cx="4386944" cy="935515"/>
          </a:xfrm>
        </p:spPr>
        <p:txBody>
          <a:bodyPr/>
          <a:lstStyle/>
          <a:p>
            <a:r>
              <a:rPr lang="en-US" dirty="0" smtClean="0"/>
              <a:t>Gathering Research Impact Metrics</a:t>
            </a:r>
          </a:p>
          <a:p>
            <a:r>
              <a:rPr lang="en-US" dirty="0" smtClean="0"/>
              <a:t>with a DIY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2846" y="4038600"/>
            <a:ext cx="5486400" cy="24780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Karen </a:t>
            </a:r>
            <a:r>
              <a:rPr lang="en-US" sz="2000" b="1" dirty="0" err="1" smtClean="0">
                <a:solidFill>
                  <a:schemeClr val="bg1"/>
                </a:solidFill>
              </a:rPr>
              <a:t>Gutzman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chemeClr val="bg1"/>
                </a:solidFill>
              </a:rPr>
              <a:t>Galter</a:t>
            </a:r>
            <a:r>
              <a:rPr lang="en-US" dirty="0" smtClean="0">
                <a:solidFill>
                  <a:schemeClr val="bg1"/>
                </a:solidFill>
              </a:rPr>
              <a:t> Health Sciences Library, Northwestern University Feinberg School of Medicine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Pamela Shaw</a:t>
            </a: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chemeClr val="bg1"/>
                </a:solidFill>
              </a:rPr>
              <a:t>Galter</a:t>
            </a:r>
            <a:r>
              <a:rPr lang="en-US" dirty="0" smtClean="0">
                <a:solidFill>
                  <a:schemeClr val="bg1"/>
                </a:solidFill>
              </a:rPr>
              <a:t> Health Sciences Library, Northwestern University Feinberg School of Medicine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Stacy </a:t>
            </a:r>
            <a:r>
              <a:rPr lang="en-US" sz="2000" b="1" dirty="0" err="1" smtClean="0">
                <a:solidFill>
                  <a:schemeClr val="bg1"/>
                </a:solidFill>
              </a:rPr>
              <a:t>Konkiel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chemeClr val="bg1"/>
                </a:solidFill>
              </a:rPr>
              <a:t>Altmetric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6507406"/>
            <a:ext cx="2743200" cy="1889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100" i="1" spc="-50" dirty="0" smtClean="0">
                <a:solidFill>
                  <a:schemeClr val="bg1"/>
                </a:solidFill>
              </a:rPr>
              <a:t>Homestead Mine, South Dakota</a:t>
            </a:r>
          </a:p>
          <a:p>
            <a:pPr>
              <a:lnSpc>
                <a:spcPct val="90000"/>
              </a:lnSpc>
            </a:pPr>
            <a:r>
              <a:rPr lang="en-US" sz="1100" i="1" spc="-50" dirty="0" smtClean="0">
                <a:solidFill>
                  <a:schemeClr val="bg1"/>
                </a:solidFill>
              </a:rPr>
              <a:t>Photo by Bill </a:t>
            </a:r>
            <a:r>
              <a:rPr lang="en-US" sz="1100" i="1" spc="-50" dirty="0" err="1" smtClean="0">
                <a:solidFill>
                  <a:schemeClr val="bg1"/>
                </a:solidFill>
              </a:rPr>
              <a:t>Badzo</a:t>
            </a:r>
            <a:r>
              <a:rPr lang="en-US" sz="1100" i="1" spc="-50" dirty="0" smtClean="0">
                <a:solidFill>
                  <a:schemeClr val="bg1"/>
                </a:solidFill>
              </a:rPr>
              <a:t>, Flickr</a:t>
            </a:r>
            <a:endParaRPr lang="en-US" sz="1100" i="1" spc="-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case study: The CARDIA Study</a:t>
            </a:r>
          </a:p>
          <a:p>
            <a:r>
              <a:rPr lang="en-US" dirty="0" smtClean="0"/>
              <a:t>Discussion on the gems we found</a:t>
            </a:r>
          </a:p>
          <a:p>
            <a:pPr lvl="1"/>
            <a:r>
              <a:rPr lang="en-US" dirty="0" smtClean="0"/>
              <a:t>Literature </a:t>
            </a:r>
          </a:p>
          <a:p>
            <a:pPr lvl="1"/>
            <a:r>
              <a:rPr lang="en-US" dirty="0" smtClean="0"/>
              <a:t>Citations in policies and guidelines</a:t>
            </a:r>
          </a:p>
          <a:p>
            <a:pPr lvl="1"/>
            <a:r>
              <a:rPr lang="en-US" dirty="0" smtClean="0"/>
              <a:t>Attention in scholarly and social networks</a:t>
            </a:r>
          </a:p>
          <a:p>
            <a:r>
              <a:rPr lang="en-US" dirty="0" smtClean="0"/>
              <a:t>Organizing Information</a:t>
            </a:r>
          </a:p>
          <a:p>
            <a:r>
              <a:rPr lang="en-US" dirty="0" smtClean="0"/>
              <a:t>Considering Indicators</a:t>
            </a:r>
          </a:p>
          <a:p>
            <a:r>
              <a:rPr lang="en-US" dirty="0" smtClean="0"/>
              <a:t>Future Directions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CARDIA Study</a:t>
            </a:r>
            <a:endParaRPr lang="en-US" dirty="0"/>
          </a:p>
        </p:txBody>
      </p:sp>
      <p:pic>
        <p:nvPicPr>
          <p:cNvPr id="3074" name="Picture 2" descr="http://www.cardia.dopm.uab.edu/images/main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537" y="1077055"/>
            <a:ext cx="4398907" cy="1227778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96376" y="6147563"/>
            <a:ext cx="412324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i="1" dirty="0" smtClean="0"/>
              <a:t>Image from CARDIA project website: http</a:t>
            </a:r>
            <a:r>
              <a:rPr lang="en-US" sz="1050" i="1" dirty="0"/>
              <a:t>://www.cardia.dopm.uab.edu/</a:t>
            </a:r>
          </a:p>
        </p:txBody>
      </p:sp>
      <p:sp>
        <p:nvSpPr>
          <p:cNvPr id="8" name="Rectangle 7"/>
          <p:cNvSpPr/>
          <p:nvPr/>
        </p:nvSpPr>
        <p:spPr>
          <a:xfrm>
            <a:off x="634808" y="2454478"/>
            <a:ext cx="761999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CARDIA </a:t>
            </a:r>
            <a:r>
              <a:rPr lang="en-US" dirty="0"/>
              <a:t>examines how socio-economics, living habits, environment and several other factors affect wellness and </a:t>
            </a:r>
            <a:r>
              <a:rPr lang="en-US" dirty="0" smtClean="0"/>
              <a:t>aging</a:t>
            </a:r>
          </a:p>
          <a:p>
            <a:endParaRPr lang="en-US" b="1" dirty="0" smtClean="0">
              <a:latin typeface="+mj-lt"/>
            </a:endParaRPr>
          </a:p>
          <a:p>
            <a:r>
              <a:rPr lang="en-US" sz="1600" b="1" dirty="0" smtClean="0">
                <a:latin typeface="+mj-lt"/>
              </a:rPr>
              <a:t>Study Type</a:t>
            </a:r>
            <a:r>
              <a:rPr lang="en-US" sz="1600" b="1" dirty="0">
                <a:latin typeface="+mj-lt"/>
              </a:rPr>
              <a:t>: </a:t>
            </a:r>
            <a:r>
              <a:rPr lang="en-US" sz="1600" dirty="0" smtClean="0">
                <a:latin typeface="+mj-lt"/>
              </a:rPr>
              <a:t>population-based observational study</a:t>
            </a:r>
          </a:p>
          <a:p>
            <a:r>
              <a:rPr lang="en-US" sz="1600" b="1" dirty="0">
                <a:latin typeface="+mj-lt"/>
              </a:rPr>
              <a:t>T</a:t>
            </a:r>
            <a:r>
              <a:rPr lang="en-US" sz="1600" b="1" dirty="0" smtClean="0">
                <a:latin typeface="+mj-lt"/>
              </a:rPr>
              <a:t>i</a:t>
            </a:r>
            <a:r>
              <a:rPr lang="en-US" sz="1600" b="1" dirty="0">
                <a:latin typeface="+mj-lt"/>
              </a:rPr>
              <a:t>m</a:t>
            </a:r>
            <a:r>
              <a:rPr lang="en-US" sz="1600" b="1" dirty="0" smtClean="0">
                <a:latin typeface="+mj-lt"/>
              </a:rPr>
              <a:t>eline: </a:t>
            </a:r>
            <a:r>
              <a:rPr lang="en-US" sz="1600" dirty="0" smtClean="0">
                <a:latin typeface="+mj-lt"/>
              </a:rPr>
              <a:t>1985 to present</a:t>
            </a:r>
          </a:p>
          <a:p>
            <a:r>
              <a:rPr lang="en-US" sz="1600" b="1" dirty="0" smtClean="0">
                <a:latin typeface="+mj-lt"/>
              </a:rPr>
              <a:t>Includes</a:t>
            </a:r>
            <a:r>
              <a:rPr lang="en-US" sz="1600" b="1" dirty="0">
                <a:latin typeface="+mj-lt"/>
              </a:rPr>
              <a:t>:  </a:t>
            </a:r>
            <a:r>
              <a:rPr lang="en-US" sz="1600" dirty="0">
                <a:latin typeface="+mj-lt"/>
              </a:rPr>
              <a:t>5,115 black and white men and </a:t>
            </a:r>
            <a:r>
              <a:rPr lang="en-US" sz="1600" dirty="0" smtClean="0">
                <a:latin typeface="+mj-lt"/>
              </a:rPr>
              <a:t>women</a:t>
            </a:r>
          </a:p>
          <a:p>
            <a:r>
              <a:rPr lang="en-US" sz="1600" b="1" dirty="0" smtClean="0">
                <a:latin typeface="+mj-lt"/>
              </a:rPr>
              <a:t>Ages</a:t>
            </a:r>
            <a:r>
              <a:rPr lang="en-US" sz="1600" b="1" dirty="0">
                <a:latin typeface="+mj-lt"/>
              </a:rPr>
              <a:t>: </a:t>
            </a:r>
            <a:r>
              <a:rPr lang="en-US" sz="1600" dirty="0">
                <a:latin typeface="+mj-lt"/>
              </a:rPr>
              <a:t>18-30 years </a:t>
            </a:r>
            <a:r>
              <a:rPr lang="en-US" sz="1600" dirty="0" smtClean="0">
                <a:latin typeface="+mj-lt"/>
              </a:rPr>
              <a:t>old</a:t>
            </a:r>
          </a:p>
          <a:p>
            <a:r>
              <a:rPr lang="en-US" sz="1600" b="1" dirty="0" smtClean="0">
                <a:latin typeface="+mj-lt"/>
              </a:rPr>
              <a:t>Location: </a:t>
            </a:r>
            <a:r>
              <a:rPr lang="en-US" sz="1600" dirty="0" smtClean="0">
                <a:latin typeface="+mj-lt"/>
              </a:rPr>
              <a:t>Birmingham, AL; Chicago, IL; Minneapolis, MN; and Oakland, CA</a:t>
            </a:r>
          </a:p>
          <a:p>
            <a:endParaRPr lang="en-US" dirty="0">
              <a:latin typeface="+mj-lt"/>
            </a:endParaRPr>
          </a:p>
          <a:p>
            <a:endParaRPr lang="en-US" i="1" dirty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52600" y="5216264"/>
            <a:ext cx="7619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Question: </a:t>
            </a:r>
            <a:r>
              <a:rPr lang="en-US" dirty="0" smtClean="0"/>
              <a:t>What </a:t>
            </a:r>
            <a:r>
              <a:rPr lang="en-US" dirty="0"/>
              <a:t>kind of footprint </a:t>
            </a:r>
            <a:r>
              <a:rPr lang="en-US" dirty="0" smtClean="0"/>
              <a:t>has the study created?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4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990599" y="1219200"/>
            <a:ext cx="7049689" cy="5094515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174625" indent="-174625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50825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Symbol" pitchFamily="18" charset="2"/>
              <a:buChar char="-"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0713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4863" indent="-173038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Working in our favor</a:t>
            </a:r>
          </a:p>
          <a:p>
            <a:pPr lvl="1"/>
            <a:r>
              <a:rPr lang="en-US" dirty="0" smtClean="0"/>
              <a:t>Researchers report publications and </a:t>
            </a:r>
            <a:r>
              <a:rPr lang="en-US" dirty="0" smtClean="0"/>
              <a:t>presentations </a:t>
            </a:r>
            <a:r>
              <a:rPr lang="en-US" dirty="0" smtClean="0"/>
              <a:t>to a central office</a:t>
            </a:r>
          </a:p>
          <a:p>
            <a:pPr lvl="1"/>
            <a:r>
              <a:rPr lang="en-US" dirty="0" smtClean="0"/>
              <a:t>Use of “CARDIA Study” in title or abstract</a:t>
            </a:r>
          </a:p>
          <a:p>
            <a:pPr lvl="1"/>
            <a:r>
              <a:rPr lang="en-US" dirty="0" smtClean="0"/>
              <a:t>Many output types over the long term</a:t>
            </a:r>
          </a:p>
          <a:p>
            <a:pPr marL="206375" lvl="1" indent="0">
              <a:buNone/>
            </a:pPr>
            <a:endParaRPr lang="en-US" dirty="0" smtClean="0"/>
          </a:p>
          <a:p>
            <a:r>
              <a:rPr lang="en-US" dirty="0" smtClean="0"/>
              <a:t>Possible challenges</a:t>
            </a:r>
          </a:p>
          <a:p>
            <a:pPr lvl="1"/>
            <a:r>
              <a:rPr lang="en-US" dirty="0" smtClean="0"/>
              <a:t>Not everything gets reported to central office</a:t>
            </a:r>
          </a:p>
          <a:p>
            <a:pPr lvl="1"/>
            <a:r>
              <a:rPr lang="en-US" dirty="0" smtClean="0"/>
              <a:t>Not everyone remembers to use “CARDIA study” in title or abstract</a:t>
            </a:r>
          </a:p>
          <a:p>
            <a:pPr lvl="1"/>
            <a:r>
              <a:rPr lang="en-US" dirty="0" smtClean="0"/>
              <a:t>Large volume of outputs over a long span of time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447800" y="4800600"/>
            <a:ext cx="5486400" cy="609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Please note: all data is preliminary</a:t>
            </a:r>
            <a:endParaRPr lang="en-US" sz="1850" b="1" spc="-50" dirty="0"/>
          </a:p>
        </p:txBody>
      </p:sp>
    </p:spTree>
    <p:extLst>
      <p:ext uri="{BB962C8B-B14F-4D97-AF65-F5344CB8AC3E}">
        <p14:creationId xmlns:p14="http://schemas.microsoft.com/office/powerpoint/2010/main" val="40764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Literature 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62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Data Sources: Characteristics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324600" y="4495800"/>
            <a:ext cx="25603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6375" lvl="1" indent="0">
              <a:spcBef>
                <a:spcPts val="0"/>
              </a:spcBef>
              <a:buNone/>
            </a:pPr>
            <a:r>
              <a:rPr lang="en-US" sz="1100" dirty="0"/>
              <a:t>*provides limited </a:t>
            </a:r>
            <a:r>
              <a:rPr lang="en-US" sz="1100" dirty="0" smtClean="0"/>
              <a:t>citation </a:t>
            </a:r>
            <a:r>
              <a:rPr lang="en-US" sz="1100" dirty="0"/>
              <a:t>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925566"/>
              </p:ext>
            </p:extLst>
          </p:nvPr>
        </p:nvGraphicFramePr>
        <p:xfrm>
          <a:off x="381000" y="1447800"/>
          <a:ext cx="8458200" cy="2897620"/>
        </p:xfrm>
        <a:graphic>
          <a:graphicData uri="http://schemas.openxmlformats.org/drawingml/2006/table">
            <a:tbl>
              <a:tblPr/>
              <a:tblGrid>
                <a:gridCol w="1600200"/>
                <a:gridCol w="793024"/>
                <a:gridCol w="730976"/>
                <a:gridCol w="457200"/>
                <a:gridCol w="762000"/>
                <a:gridCol w="609600"/>
                <a:gridCol w="914400"/>
                <a:gridCol w="838200"/>
                <a:gridCol w="914400"/>
                <a:gridCol w="838200"/>
              </a:tblGrid>
              <a:tr h="4450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Publications </a:t>
                      </a:r>
                      <a:r>
                        <a:rPr lang="en-US" sz="105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(articles, reviews, editorials)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Conference Abstracts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Books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Reports, Magazines</a:t>
                      </a:r>
                      <a:r>
                        <a:rPr lang="en-US" sz="1200" b="1" i="0" u="none" strike="noStrike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smtClean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Pamphlets</a:t>
                      </a:r>
                      <a:endParaRPr lang="en-US" sz="1200" b="1" i="0" u="none" strike="noStrike" dirty="0">
                        <a:solidFill>
                          <a:srgbClr val="54585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News or Media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Dissertations or Thesis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Patent Information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Citation Information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Alternative Metrics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26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Academic Search Complete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45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err="1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Altmetric</a:t>
                      </a:r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 Explorer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1726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CINHAL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1726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Consumer Health Complete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26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err="1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Embase</a:t>
                      </a:r>
                      <a:endParaRPr lang="en-US" sz="1100" b="1" i="0" u="none" strike="noStrike" dirty="0">
                        <a:solidFill>
                          <a:srgbClr val="54585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1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Google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Google Scholar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>
                        <a:solidFill>
                          <a:srgbClr val="54585A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>
                        <a:solidFill>
                          <a:srgbClr val="54585A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LexisNexis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>
                        <a:solidFill>
                          <a:srgbClr val="54585A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26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err="1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PsychInfo</a:t>
                      </a:r>
                      <a:endParaRPr lang="en-US" sz="1100" b="1" i="0" u="none" strike="noStrike" dirty="0">
                        <a:solidFill>
                          <a:srgbClr val="54585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PubMed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Scopus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Web of Science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81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134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err="1">
                          <a:solidFill>
                            <a:srgbClr val="54585A"/>
                          </a:solidFill>
                          <a:effectLst/>
                          <a:latin typeface="Calibri" panose="020F0502020204030204" pitchFamily="34" charset="0"/>
                        </a:rPr>
                        <a:t>WorldCat</a:t>
                      </a:r>
                      <a:endParaRPr lang="en-US" sz="1100" b="1" i="0" u="none" strike="noStrike" dirty="0">
                        <a:solidFill>
                          <a:srgbClr val="54585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2E6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54585A"/>
                          </a:solidFill>
                          <a:effectLst/>
                          <a:latin typeface="Wingdings" panose="05000000000000000000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42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Data Sources: Coverage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59411" y="5184373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spcBef>
                <a:spcPts val="0"/>
              </a:spcBef>
            </a:pPr>
            <a:r>
              <a:rPr lang="en-US" sz="1600" b="1" dirty="0" smtClean="0"/>
              <a:t>Databases for future searching:</a:t>
            </a:r>
          </a:p>
          <a:p>
            <a:pPr lvl="1">
              <a:spcBef>
                <a:spcPts val="0"/>
              </a:spcBef>
            </a:pPr>
            <a:r>
              <a:rPr lang="en-US" sz="1600" dirty="0" err="1" smtClean="0"/>
              <a:t>Embase</a:t>
            </a:r>
            <a:endParaRPr lang="en-US" sz="1600" dirty="0" smtClean="0"/>
          </a:p>
          <a:p>
            <a:pPr lvl="1">
              <a:spcBef>
                <a:spcPts val="0"/>
              </a:spcBef>
            </a:pPr>
            <a:r>
              <a:rPr lang="en-US" sz="1600" dirty="0" smtClean="0"/>
              <a:t>CINHAL</a:t>
            </a:r>
            <a:endParaRPr lang="en-US" sz="1100" dirty="0" smtClean="0"/>
          </a:p>
          <a:p>
            <a:pPr lvl="1">
              <a:spcBef>
                <a:spcPts val="0"/>
              </a:spcBef>
            </a:pPr>
            <a:r>
              <a:rPr lang="en-US" sz="1600" dirty="0"/>
              <a:t>Google Scholar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243213" y="539407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spcBef>
                <a:spcPts val="0"/>
              </a:spcBef>
            </a:pPr>
            <a:r>
              <a:rPr lang="en-US" sz="1600" dirty="0" smtClean="0"/>
              <a:t>LexisNexis</a:t>
            </a:r>
            <a:endParaRPr lang="en-US" sz="1100" dirty="0"/>
          </a:p>
          <a:p>
            <a:pPr lvl="1">
              <a:spcBef>
                <a:spcPts val="0"/>
              </a:spcBef>
            </a:pPr>
            <a:r>
              <a:rPr lang="en-US" sz="1600" dirty="0" err="1"/>
              <a:t>WorldCat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7010400" y="1584083"/>
            <a:ext cx="762000" cy="32160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133600" y="1584082"/>
            <a:ext cx="704014" cy="321605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817088" y="1574111"/>
            <a:ext cx="4196385" cy="3216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9447" y="2774408"/>
            <a:ext cx="8905953" cy="289024"/>
            <a:chOff x="77496" y="1742080"/>
            <a:chExt cx="8905953" cy="289024"/>
          </a:xfrm>
        </p:grpSpPr>
        <p:sp>
          <p:nvSpPr>
            <p:cNvPr id="19" name="TextBox 18"/>
            <p:cNvSpPr txBox="1"/>
            <p:nvPr/>
          </p:nvSpPr>
          <p:spPr>
            <a:xfrm>
              <a:off x="77496" y="1798435"/>
              <a:ext cx="1905008" cy="1900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400" spc="-50" dirty="0" smtClean="0"/>
                <a:t>Consumer Health Complete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487292" y="1786334"/>
              <a:ext cx="675508" cy="24477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561480" y="1742080"/>
              <a:ext cx="421969" cy="2061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51</a:t>
              </a:r>
              <a:endParaRPr lang="en-US" sz="1850" spc="-5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56297" y="3124200"/>
            <a:ext cx="7959103" cy="299784"/>
            <a:chOff x="956297" y="3331520"/>
            <a:chExt cx="7959103" cy="299784"/>
          </a:xfrm>
        </p:grpSpPr>
        <p:sp>
          <p:nvSpPr>
            <p:cNvPr id="15" name="TextBox 14"/>
            <p:cNvSpPr txBox="1"/>
            <p:nvPr/>
          </p:nvSpPr>
          <p:spPr>
            <a:xfrm>
              <a:off x="956297" y="3331520"/>
              <a:ext cx="931239" cy="2628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  <a:spcBef>
                  <a:spcPts val="600"/>
                </a:spcBef>
              </a:pPr>
              <a:r>
                <a:rPr lang="en-US" sz="1400" spc="-50" dirty="0" err="1" smtClean="0"/>
                <a:t>PSYCHInfo</a:t>
              </a:r>
              <a:endParaRPr lang="en-US" sz="1400" spc="-50" dirty="0" smtClean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417231" y="3352579"/>
              <a:ext cx="498169" cy="1996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135</a:t>
              </a:r>
              <a:endParaRPr lang="en-US" sz="1850" spc="-5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1524" y="3381701"/>
              <a:ext cx="1091276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00507" y="3486950"/>
            <a:ext cx="8014893" cy="291611"/>
            <a:chOff x="899003" y="3720693"/>
            <a:chExt cx="8014893" cy="291611"/>
          </a:xfrm>
        </p:grpSpPr>
        <p:sp>
          <p:nvSpPr>
            <p:cNvPr id="16" name="TextBox 15"/>
            <p:cNvSpPr txBox="1"/>
            <p:nvPr/>
          </p:nvSpPr>
          <p:spPr>
            <a:xfrm>
              <a:off x="899003" y="3720693"/>
              <a:ext cx="988533" cy="2916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  <a:spcBef>
                  <a:spcPts val="600"/>
                </a:spcBef>
              </a:pPr>
              <a:r>
                <a:rPr lang="en-US" sz="1400" spc="-50" dirty="0" smtClean="0"/>
                <a:t>PubMed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415727" y="3773241"/>
              <a:ext cx="498169" cy="239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441</a:t>
              </a:r>
              <a:endParaRPr lang="en-US" sz="1850" spc="-5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240064" y="3762701"/>
              <a:ext cx="3535427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02001" y="2438400"/>
            <a:ext cx="7908125" cy="310269"/>
            <a:chOff x="950106" y="4116204"/>
            <a:chExt cx="7908125" cy="310269"/>
          </a:xfrm>
        </p:grpSpPr>
        <p:sp>
          <p:nvSpPr>
            <p:cNvPr id="17" name="TextBox 16"/>
            <p:cNvSpPr txBox="1"/>
            <p:nvPr/>
          </p:nvSpPr>
          <p:spPr>
            <a:xfrm>
              <a:off x="950106" y="4153298"/>
              <a:ext cx="914400" cy="2731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  <a:spcBef>
                  <a:spcPts val="600"/>
                </a:spcBef>
              </a:pPr>
              <a:r>
                <a:rPr lang="en-US" sz="1400" spc="-50" dirty="0" smtClean="0"/>
                <a:t>CINAHL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410201" y="4143701"/>
              <a:ext cx="1752600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30105" y="4116204"/>
              <a:ext cx="528126" cy="2343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235</a:t>
              </a:r>
              <a:endParaRPr lang="en-US" sz="1850" spc="-50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878456" y="1184237"/>
            <a:ext cx="2743200" cy="2722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b="1" spc="-50" dirty="0" smtClean="0"/>
              <a:t>CARDIA coverage in common</a:t>
            </a:r>
            <a:endParaRPr lang="en-US" sz="1600" b="1" spc="-50" dirty="0"/>
          </a:p>
        </p:txBody>
      </p:sp>
      <p:sp>
        <p:nvSpPr>
          <p:cNvPr id="44" name="TextBox 43"/>
          <p:cNvSpPr txBox="1"/>
          <p:nvPr/>
        </p:nvSpPr>
        <p:spPr>
          <a:xfrm>
            <a:off x="8018593" y="1113625"/>
            <a:ext cx="1082326" cy="4289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spc="-50" dirty="0" smtClean="0"/>
              <a:t>Total </a:t>
            </a:r>
          </a:p>
          <a:p>
            <a:pPr algn="ctr">
              <a:lnSpc>
                <a:spcPct val="90000"/>
              </a:lnSpc>
            </a:pPr>
            <a:r>
              <a:rPr lang="en-US" sz="1600" b="1" spc="-50" dirty="0" smtClean="0"/>
              <a:t>outputs</a:t>
            </a:r>
            <a:endParaRPr lang="en-US" sz="1600" b="1" spc="-50" dirty="0"/>
          </a:p>
        </p:txBody>
      </p:sp>
      <p:sp>
        <p:nvSpPr>
          <p:cNvPr id="53" name="TextBox 52"/>
          <p:cNvSpPr txBox="1"/>
          <p:nvPr/>
        </p:nvSpPr>
        <p:spPr>
          <a:xfrm>
            <a:off x="1887766" y="1152921"/>
            <a:ext cx="1308974" cy="38970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spc="-50" dirty="0" smtClean="0"/>
              <a:t>Article coverage </a:t>
            </a:r>
          </a:p>
          <a:p>
            <a:pPr algn="ctr">
              <a:lnSpc>
                <a:spcPct val="90000"/>
              </a:lnSpc>
            </a:pPr>
            <a:r>
              <a:rPr lang="en-US" sz="1400" b="1" spc="-50" dirty="0" smtClean="0"/>
              <a:t>not in common</a:t>
            </a:r>
            <a:endParaRPr lang="en-US" sz="1400" b="1" spc="-50" dirty="0"/>
          </a:p>
        </p:txBody>
      </p:sp>
      <p:sp>
        <p:nvSpPr>
          <p:cNvPr id="55" name="TextBox 54"/>
          <p:cNvSpPr txBox="1"/>
          <p:nvPr/>
        </p:nvSpPr>
        <p:spPr>
          <a:xfrm>
            <a:off x="6621656" y="1108375"/>
            <a:ext cx="1491865" cy="6733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400" b="1" spc="-50" dirty="0" smtClean="0"/>
              <a:t>Other output types not in common</a:t>
            </a:r>
            <a:endParaRPr lang="en-US" sz="1400" b="1" spc="-50" dirty="0"/>
          </a:p>
        </p:txBody>
      </p:sp>
      <p:sp>
        <p:nvSpPr>
          <p:cNvPr id="5" name="TextBox 4"/>
          <p:cNvSpPr txBox="1"/>
          <p:nvPr/>
        </p:nvSpPr>
        <p:spPr>
          <a:xfrm>
            <a:off x="4206160" y="4800600"/>
            <a:ext cx="3184332" cy="228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669 core articles </a:t>
            </a:r>
            <a:endParaRPr lang="en-US" sz="1850" b="1" spc="-50" dirty="0"/>
          </a:p>
        </p:txBody>
      </p:sp>
      <p:grpSp>
        <p:nvGrpSpPr>
          <p:cNvPr id="35" name="Group 34"/>
          <p:cNvGrpSpPr/>
          <p:nvPr/>
        </p:nvGrpSpPr>
        <p:grpSpPr>
          <a:xfrm>
            <a:off x="1074331" y="4322032"/>
            <a:ext cx="7841069" cy="326168"/>
            <a:chOff x="1056674" y="2564504"/>
            <a:chExt cx="7841069" cy="326168"/>
          </a:xfrm>
        </p:grpSpPr>
        <p:sp>
          <p:nvSpPr>
            <p:cNvPr id="14" name="TextBox 13"/>
            <p:cNvSpPr txBox="1"/>
            <p:nvPr/>
          </p:nvSpPr>
          <p:spPr>
            <a:xfrm>
              <a:off x="1056674" y="2600035"/>
              <a:ext cx="878887" cy="29063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  <a:spcBef>
                  <a:spcPts val="600"/>
                </a:spcBef>
              </a:pPr>
              <a:r>
                <a:rPr lang="en-US" sz="1400" spc="-50" dirty="0" smtClean="0"/>
                <a:t>Scopus</a:t>
              </a:r>
              <a:r>
                <a:rPr lang="en-US" sz="1600" spc="-50" dirty="0" smtClean="0"/>
                <a:t>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399574" y="2568961"/>
              <a:ext cx="498169" cy="2851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607</a:t>
              </a:r>
              <a:endParaRPr lang="en-US" sz="1850" spc="-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288325" y="2564504"/>
              <a:ext cx="4748177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-215893" y="1731048"/>
            <a:ext cx="9022309" cy="347784"/>
            <a:chOff x="-289668" y="2957053"/>
            <a:chExt cx="9022309" cy="347784"/>
          </a:xfrm>
        </p:grpSpPr>
        <p:sp>
          <p:nvSpPr>
            <p:cNvPr id="18" name="TextBox 17"/>
            <p:cNvSpPr txBox="1"/>
            <p:nvPr/>
          </p:nvSpPr>
          <p:spPr>
            <a:xfrm>
              <a:off x="-289668" y="3009508"/>
              <a:ext cx="2225229" cy="2738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400" spc="-50" dirty="0" smtClean="0"/>
                <a:t>Academic Search Complete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330191" y="2957053"/>
              <a:ext cx="402450" cy="347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312</a:t>
              </a:r>
              <a:endParaRPr lang="en-US" sz="1850" spc="-5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184119" y="3000701"/>
              <a:ext cx="3100999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73707" y="3896335"/>
            <a:ext cx="8365493" cy="326112"/>
            <a:chOff x="506717" y="2159920"/>
            <a:chExt cx="8365493" cy="326112"/>
          </a:xfrm>
        </p:grpSpPr>
        <p:sp>
          <p:nvSpPr>
            <p:cNvPr id="13" name="TextBox 12"/>
            <p:cNvSpPr txBox="1"/>
            <p:nvPr/>
          </p:nvSpPr>
          <p:spPr>
            <a:xfrm>
              <a:off x="506717" y="2207722"/>
              <a:ext cx="1465196" cy="2783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  <a:spcBef>
                  <a:spcPts val="600"/>
                </a:spcBef>
              </a:pPr>
              <a:r>
                <a:rPr lang="en-US" sz="1400" spc="-50" dirty="0" smtClean="0"/>
                <a:t>Web of Science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83328" y="2159920"/>
              <a:ext cx="388882" cy="2735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851</a:t>
              </a:r>
              <a:endParaRPr lang="en-US" sz="1850" spc="-5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776210" y="2183504"/>
              <a:ext cx="4947284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2001" y="2130397"/>
            <a:ext cx="7915532" cy="308003"/>
            <a:chOff x="935514" y="4478161"/>
            <a:chExt cx="7915532" cy="308003"/>
          </a:xfrm>
        </p:grpSpPr>
        <p:sp>
          <p:nvSpPr>
            <p:cNvPr id="39" name="Rectangle 38"/>
            <p:cNvSpPr/>
            <p:nvPr/>
          </p:nvSpPr>
          <p:spPr>
            <a:xfrm>
              <a:off x="3962400" y="4484478"/>
              <a:ext cx="1626699" cy="2496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35514" y="4512989"/>
              <a:ext cx="914400" cy="2731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>
                <a:lnSpc>
                  <a:spcPct val="90000"/>
                </a:lnSpc>
                <a:spcBef>
                  <a:spcPts val="600"/>
                </a:spcBef>
              </a:pPr>
              <a:r>
                <a:rPr lang="en-US" sz="1400" spc="-50" dirty="0" err="1" smtClean="0"/>
                <a:t>Altmetric</a:t>
              </a:r>
              <a:r>
                <a:rPr lang="en-US" sz="1400" spc="-50" dirty="0" smtClean="0"/>
                <a:t> Explorer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22920" y="4478161"/>
              <a:ext cx="528126" cy="2343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224</a:t>
              </a:r>
              <a:endParaRPr lang="en-US" sz="1850" spc="-5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332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Data Sources: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6742603" cy="4093029"/>
          </a:xfrm>
        </p:spPr>
        <p:txBody>
          <a:bodyPr/>
          <a:lstStyle/>
          <a:p>
            <a:pPr marL="206375" lvl="1" indent="0" fontAlgn="base">
              <a:buNone/>
            </a:pPr>
            <a:r>
              <a:rPr lang="en-US" b="1" dirty="0" smtClean="0"/>
              <a:t>General issues</a:t>
            </a:r>
          </a:p>
          <a:p>
            <a:pPr marL="554038" lvl="3" indent="0" fontAlgn="base">
              <a:buNone/>
            </a:pPr>
            <a:r>
              <a:rPr lang="en-US" sz="1600" dirty="0"/>
              <a:t>Not all databases have unique identifiers for articles</a:t>
            </a:r>
          </a:p>
          <a:p>
            <a:pPr marL="554038" lvl="3" indent="0" fontAlgn="base">
              <a:buNone/>
            </a:pPr>
            <a:r>
              <a:rPr lang="en-US" sz="1600" dirty="0"/>
              <a:t>Not all documents have DOIs</a:t>
            </a:r>
          </a:p>
          <a:p>
            <a:pPr marL="206375" lvl="1" indent="0" fontAlgn="base">
              <a:buNone/>
            </a:pPr>
            <a:endParaRPr lang="en-US" sz="800" b="1" dirty="0" smtClean="0"/>
          </a:p>
          <a:p>
            <a:pPr marL="206375" lvl="1" indent="0" fontAlgn="base">
              <a:buNone/>
            </a:pPr>
            <a:r>
              <a:rPr lang="en-US" b="1" dirty="0" smtClean="0"/>
              <a:t>Google Scholar</a:t>
            </a:r>
            <a:endParaRPr lang="en-US" dirty="0"/>
          </a:p>
          <a:p>
            <a:pPr lvl="2" indent="0" fontAlgn="base">
              <a:buNone/>
            </a:pPr>
            <a:r>
              <a:rPr lang="en-US" sz="1600" dirty="0"/>
              <a:t>Counts citations to non peer-reviewed literature</a:t>
            </a:r>
          </a:p>
          <a:p>
            <a:pPr lvl="2" indent="0" fontAlgn="base">
              <a:buNone/>
            </a:pPr>
            <a:r>
              <a:rPr lang="en-US" sz="1600" dirty="0"/>
              <a:t>Some erroneous or duplicate citations</a:t>
            </a:r>
          </a:p>
          <a:p>
            <a:pPr marL="206375" lvl="1" indent="0" fontAlgn="base">
              <a:buNone/>
            </a:pPr>
            <a:endParaRPr lang="en-US" sz="800" dirty="0"/>
          </a:p>
          <a:p>
            <a:pPr marL="206375" lvl="1" indent="0" fontAlgn="base">
              <a:buNone/>
            </a:pPr>
            <a:r>
              <a:rPr lang="en-US" b="1" dirty="0"/>
              <a:t>Scopus and Web of </a:t>
            </a:r>
            <a:r>
              <a:rPr lang="en-US" b="1" dirty="0" smtClean="0"/>
              <a:t>Science</a:t>
            </a:r>
            <a:endParaRPr lang="en-US" dirty="0"/>
          </a:p>
          <a:p>
            <a:pPr lvl="2" indent="0" fontAlgn="base">
              <a:buNone/>
            </a:pPr>
            <a:r>
              <a:rPr lang="en-US" sz="1600" dirty="0" smtClean="0"/>
              <a:t>Only </a:t>
            </a:r>
            <a:r>
              <a:rPr lang="en-US" sz="1600" dirty="0"/>
              <a:t>count citations from sources that they index</a:t>
            </a:r>
          </a:p>
          <a:p>
            <a:pPr lvl="2" indent="0" fontAlgn="base">
              <a:buNone/>
            </a:pPr>
            <a:r>
              <a:rPr lang="en-US" sz="1600" dirty="0"/>
              <a:t>Consider using “Cited Reference Search” in Web of Science to find citations beyond the “Core Collection”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4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Policy and 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and Guidelines: Web Sources, Scopus, </a:t>
            </a:r>
            <a:r>
              <a:rPr lang="en-US" dirty="0" err="1" smtClean="0"/>
              <a:t>Altmetric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6" name="AutoShape 18" descr="Image result for health.g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04473" y="978384"/>
            <a:ext cx="1419727" cy="228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Relevant Documents</a:t>
            </a:r>
            <a:endParaRPr lang="en-US" sz="1850" b="1" spc="-50" dirty="0"/>
          </a:p>
        </p:txBody>
      </p:sp>
      <p:sp>
        <p:nvSpPr>
          <p:cNvPr id="29" name="TextBox 28"/>
          <p:cNvSpPr txBox="1"/>
          <p:nvPr/>
        </p:nvSpPr>
        <p:spPr>
          <a:xfrm>
            <a:off x="4056928" y="1132453"/>
            <a:ext cx="2140683" cy="228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Data Source</a:t>
            </a:r>
            <a:endParaRPr lang="en-US" sz="1850" b="1" spc="-50" dirty="0"/>
          </a:p>
        </p:txBody>
      </p:sp>
      <p:sp>
        <p:nvSpPr>
          <p:cNvPr id="30" name="TextBox 29"/>
          <p:cNvSpPr txBox="1"/>
          <p:nvPr/>
        </p:nvSpPr>
        <p:spPr>
          <a:xfrm>
            <a:off x="307975" y="996428"/>
            <a:ext cx="1012377" cy="228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Search Results</a:t>
            </a:r>
            <a:endParaRPr lang="en-US" sz="1850" b="1" spc="-50" dirty="0"/>
          </a:p>
        </p:txBody>
      </p:sp>
      <p:sp>
        <p:nvSpPr>
          <p:cNvPr id="31" name="TextBox 30"/>
          <p:cNvSpPr txBox="1"/>
          <p:nvPr/>
        </p:nvSpPr>
        <p:spPr>
          <a:xfrm>
            <a:off x="7018356" y="988329"/>
            <a:ext cx="1287444" cy="228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Search Strategy</a:t>
            </a:r>
            <a:endParaRPr lang="en-US" sz="1850" b="1" spc="-50" dirty="0"/>
          </a:p>
        </p:txBody>
      </p:sp>
      <p:pic>
        <p:nvPicPr>
          <p:cNvPr id="1032" name="Picture 8" descr="MedlinePlus Trusted Health Information for Y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637" y="1598044"/>
            <a:ext cx="1477851" cy="30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931" y="4718926"/>
            <a:ext cx="905844" cy="517625"/>
          </a:xfrm>
          <a:prstGeom prst="rect">
            <a:avLst/>
          </a:prstGeom>
        </p:spPr>
      </p:pic>
      <p:pic>
        <p:nvPicPr>
          <p:cNvPr id="1040" name="Picture 16" descr="http://nuweb9.neu.edu/pharmcarebftutorial/wp-content/uploads/hp2020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170" y="3015585"/>
            <a:ext cx="948430" cy="48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calseafood.net/wp-content/uploads/2015/04/health-gov-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170" y="4208495"/>
            <a:ext cx="1429472" cy="37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phpartners.org/images/partners_s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36" y="3559758"/>
            <a:ext cx="2057400" cy="48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wyndelltapere.com/wp-content/uploads/2011/06/National-Academies-Pres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637" y="2039716"/>
            <a:ext cx="2471626" cy="37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://www.sshf.no/SiteCollectionImages/Medisinsk%20fag-%20og%20forskningsbibliotek/Databaser/NationalGuidelineClearinghous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238" y="2503619"/>
            <a:ext cx="1426225" cy="40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upload.wikimedia.org/wikipedia/en/archive/9/91/20130909101259%21Scopus_type_log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899838"/>
            <a:ext cx="1195488" cy="36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6491014" y="1608420"/>
            <a:ext cx="2376946" cy="5320846"/>
            <a:chOff x="6491014" y="1421477"/>
            <a:chExt cx="2376946" cy="5320846"/>
          </a:xfrm>
        </p:grpSpPr>
        <p:sp>
          <p:nvSpPr>
            <p:cNvPr id="20" name="TextBox 19"/>
            <p:cNvSpPr txBox="1"/>
            <p:nvPr/>
          </p:nvSpPr>
          <p:spPr>
            <a:xfrm>
              <a:off x="7162800" y="1421477"/>
              <a:ext cx="1541768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“CARDIA”</a:t>
              </a:r>
              <a:endParaRPr lang="en-US" sz="1850" spc="-5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491014" y="1767934"/>
              <a:ext cx="2376946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050" spc="-50" dirty="0"/>
                <a:t>under Food and Nutrition </a:t>
              </a:r>
              <a:r>
                <a:rPr lang="en-US" sz="1050" spc="-50" dirty="0" smtClean="0">
                  <a:sym typeface="Wingdings" panose="05000000000000000000" pitchFamily="2" charset="2"/>
                </a:rPr>
                <a:t></a:t>
              </a:r>
              <a:r>
                <a:rPr lang="en-US" sz="1050" spc="-50" dirty="0" smtClean="0"/>
                <a:t>Policy</a:t>
              </a:r>
              <a:r>
                <a:rPr lang="en-US" sz="1050" spc="-50" dirty="0"/>
                <a:t>, Reviews and Evaluations </a:t>
              </a:r>
              <a:r>
                <a:rPr lang="en-US" sz="1050" spc="-50" dirty="0" smtClean="0">
                  <a:sym typeface="Wingdings" panose="05000000000000000000" pitchFamily="2" charset="2"/>
                </a:rPr>
                <a:t></a:t>
              </a:r>
              <a:r>
                <a:rPr lang="en-US" sz="1050" spc="-50" dirty="0" smtClean="0"/>
                <a:t> </a:t>
              </a:r>
              <a:r>
                <a:rPr lang="en-US" sz="1050" spc="-50" dirty="0"/>
                <a:t>Diet and Health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178842" y="2453734"/>
              <a:ext cx="1541768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“CARDIA”</a:t>
              </a:r>
              <a:endParaRPr lang="en-US" sz="1850" spc="-5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178842" y="2910934"/>
              <a:ext cx="1541768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“CARDIA”</a:t>
              </a:r>
              <a:endParaRPr lang="en-US" sz="1850" spc="-5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87781" y="3520534"/>
              <a:ext cx="1541768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“CARDIA”</a:t>
              </a:r>
              <a:endParaRPr lang="en-US" sz="1850" spc="-5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187781" y="4080257"/>
              <a:ext cx="1541768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“CARDIA”</a:t>
              </a:r>
              <a:endParaRPr lang="en-US" sz="1850" spc="-5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78842" y="4613657"/>
              <a:ext cx="1541768" cy="407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“CARDIA”</a:t>
              </a:r>
              <a:endParaRPr lang="en-US" sz="1850" spc="-5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491014" y="5690854"/>
              <a:ext cx="2376946" cy="10514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lvl="3">
                <a:lnSpc>
                  <a:spcPct val="90000"/>
                </a:lnSpc>
                <a:spcBef>
                  <a:spcPts val="600"/>
                </a:spcBef>
              </a:pPr>
              <a:r>
                <a:rPr lang="en-US" sz="1100" spc="-50" dirty="0" smtClean="0"/>
                <a:t>669 CARDIA documents </a:t>
              </a:r>
              <a:r>
                <a:rPr lang="en-US" sz="1100" spc="-50" dirty="0" smtClean="0">
                  <a:sym typeface="Wingdings" panose="05000000000000000000" pitchFamily="2" charset="2"/>
                </a:rPr>
                <a:t> view “Cited by”  Search within results for </a:t>
              </a:r>
              <a:r>
                <a:rPr lang="en-US" sz="1050" dirty="0"/>
                <a:t>TITLE(guidelines) OR </a:t>
              </a:r>
              <a:r>
                <a:rPr lang="en-US" sz="1050" dirty="0" smtClean="0"/>
                <a:t>TITLE(“task </a:t>
              </a:r>
              <a:r>
                <a:rPr lang="en-US" sz="1050" dirty="0"/>
                <a:t>force”) OR TITLE(committee) OR TITLE(recommendation)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en-US" sz="1850" spc="-5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85800" y="1611858"/>
            <a:ext cx="2057400" cy="4712742"/>
            <a:chOff x="685800" y="1424915"/>
            <a:chExt cx="2057400" cy="4712742"/>
          </a:xfrm>
        </p:grpSpPr>
        <p:sp>
          <p:nvSpPr>
            <p:cNvPr id="17" name="TextBox 16"/>
            <p:cNvSpPr txBox="1"/>
            <p:nvPr/>
          </p:nvSpPr>
          <p:spPr>
            <a:xfrm>
              <a:off x="2286001" y="1424915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1</a:t>
              </a:r>
              <a:endParaRPr lang="en-US" sz="2000" b="1" spc="-5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61999" y="34706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8</a:t>
              </a:r>
              <a:endParaRPr lang="en-US" sz="2000" b="1" spc="-5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1998" y="1424915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9</a:t>
              </a:r>
              <a:endParaRPr lang="en-US" sz="2000" b="1" spc="-5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1997" y="24038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7</a:t>
              </a:r>
              <a:endParaRPr lang="en-US" sz="2000" b="1" spc="-5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85800" y="18704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n/a</a:t>
              </a:r>
              <a:endParaRPr lang="en-US" sz="2000" b="1" spc="-5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73959" y="19466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1</a:t>
              </a:r>
              <a:endParaRPr lang="en-US" sz="2000" b="1" spc="-5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286001" y="24038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1</a:t>
              </a:r>
              <a:endParaRPr lang="en-US" sz="2000" b="1" spc="-5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9834" y="29372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2</a:t>
              </a:r>
              <a:endParaRPr lang="en-US" sz="2000" b="1" spc="-5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86001" y="29372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1</a:t>
              </a:r>
              <a:endParaRPr lang="en-US" sz="2000" b="1" spc="-5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286001" y="40040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4</a:t>
              </a:r>
              <a:endParaRPr lang="en-US" sz="2000" b="1" spc="-5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286001" y="34706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3</a:t>
              </a:r>
              <a:endParaRPr lang="en-US" sz="2000" b="1" spc="-5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286001" y="46136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6</a:t>
              </a:r>
              <a:endParaRPr lang="en-US" sz="2000" b="1" spc="-5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1220" y="40040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27</a:t>
              </a:r>
              <a:endParaRPr lang="en-US" sz="2000" b="1" spc="-5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31220" y="4613657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80</a:t>
              </a:r>
              <a:endParaRPr lang="en-US" sz="2000" b="1" spc="-5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10753" y="5733772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235</a:t>
              </a:r>
              <a:endParaRPr lang="en-US" sz="2000" b="1" spc="-5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209801" y="5733772"/>
              <a:ext cx="457199" cy="403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2000" b="1" spc="-50" dirty="0" smtClean="0"/>
                <a:t>81</a:t>
              </a:r>
              <a:endParaRPr lang="en-US" sz="2000" b="1" spc="-50" dirty="0"/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155575" y="1524000"/>
            <a:ext cx="868362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675" y="5346308"/>
            <a:ext cx="1251955" cy="444456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273958" y="5261572"/>
            <a:ext cx="457199" cy="4038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b="1" spc="-50" dirty="0" smtClean="0"/>
              <a:t>3</a:t>
            </a:r>
            <a:endParaRPr lang="en-US" sz="2000" b="1" spc="-50" dirty="0"/>
          </a:p>
        </p:txBody>
      </p:sp>
      <p:sp>
        <p:nvSpPr>
          <p:cNvPr id="57" name="TextBox 56"/>
          <p:cNvSpPr txBox="1"/>
          <p:nvPr/>
        </p:nvSpPr>
        <p:spPr>
          <a:xfrm>
            <a:off x="710753" y="5299457"/>
            <a:ext cx="457199" cy="4038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b="1" spc="-50" dirty="0" smtClean="0"/>
              <a:t>224</a:t>
            </a:r>
            <a:endParaRPr lang="en-US" sz="2000" b="1" spc="-50" dirty="0"/>
          </a:p>
        </p:txBody>
      </p:sp>
      <p:sp>
        <p:nvSpPr>
          <p:cNvPr id="5" name="TextBox 4"/>
          <p:cNvSpPr txBox="1"/>
          <p:nvPr/>
        </p:nvSpPr>
        <p:spPr>
          <a:xfrm>
            <a:off x="6491014" y="5349000"/>
            <a:ext cx="2424386" cy="36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200" spc="-50" dirty="0" smtClean="0"/>
              <a:t>PMIDs and/or DOIs for the core 669 CARDIA documents</a:t>
            </a:r>
            <a:endParaRPr lang="en-US" sz="1200" spc="-50" dirty="0"/>
          </a:p>
        </p:txBody>
      </p:sp>
    </p:spTree>
    <p:extLst>
      <p:ext uri="{BB962C8B-B14F-4D97-AF65-F5344CB8AC3E}">
        <p14:creationId xmlns:p14="http://schemas.microsoft.com/office/powerpoint/2010/main" val="28655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and Guidelines: Challenges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6" name="AutoShape 18" descr="Image result for health.g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6985" y="1642424"/>
            <a:ext cx="2438400" cy="609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Nature of the document</a:t>
            </a:r>
            <a:endParaRPr lang="en-US" sz="1850" b="1" spc="-50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1986263"/>
            <a:ext cx="6248400" cy="6318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smtClean="0"/>
              <a:t>Is this a whole document or an appendix? (for web searches)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smtClean="0"/>
              <a:t>Is this about a policy or is it actually a policy? (for “cited by” search in Scopus)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2600" y="2286000"/>
            <a:ext cx="274319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10" name="TextBox 9"/>
          <p:cNvSpPr txBox="1"/>
          <p:nvPr/>
        </p:nvSpPr>
        <p:spPr>
          <a:xfrm>
            <a:off x="1612412" y="2826541"/>
            <a:ext cx="2971800" cy="533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Search interface</a:t>
            </a:r>
            <a:endParaRPr lang="en-US" sz="1850" b="1" spc="-50" dirty="0"/>
          </a:p>
        </p:txBody>
      </p:sp>
      <p:sp>
        <p:nvSpPr>
          <p:cNvPr id="11" name="TextBox 10"/>
          <p:cNvSpPr txBox="1"/>
          <p:nvPr/>
        </p:nvSpPr>
        <p:spPr>
          <a:xfrm>
            <a:off x="1612412" y="3150944"/>
            <a:ext cx="5474188" cy="1371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smtClean="0"/>
              <a:t>Reference lists are not easily searchable (National Academies Press)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smtClean="0"/>
              <a:t>Difficult to find what CARDIA document the policy cites</a:t>
            </a:r>
            <a:endParaRPr lang="en-US" sz="1850" spc="-5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643185" y="4037057"/>
            <a:ext cx="23622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Publishing details</a:t>
            </a:r>
            <a:endParaRPr lang="en-US" sz="1850" b="1" spc="-50" dirty="0"/>
          </a:p>
        </p:txBody>
      </p:sp>
      <p:sp>
        <p:nvSpPr>
          <p:cNvPr id="13" name="TextBox 12"/>
          <p:cNvSpPr txBox="1"/>
          <p:nvPr/>
        </p:nvSpPr>
        <p:spPr>
          <a:xfrm>
            <a:off x="1626516" y="4381049"/>
            <a:ext cx="7129585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smtClean="0"/>
              <a:t>Duplicates: Clinical guidelines are often published in more than one journal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smtClean="0"/>
              <a:t>Updates: Policies and guidelines are often updated on a schedule. Past updates can be difficult to find. </a:t>
            </a:r>
            <a:endParaRPr lang="en-US" sz="1600" spc="-50" dirty="0"/>
          </a:p>
        </p:txBody>
      </p:sp>
      <p:sp>
        <p:nvSpPr>
          <p:cNvPr id="14" name="TextBox 13"/>
          <p:cNvSpPr txBox="1"/>
          <p:nvPr/>
        </p:nvSpPr>
        <p:spPr>
          <a:xfrm>
            <a:off x="976922" y="1239675"/>
            <a:ext cx="4343401" cy="4571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b="1" spc="-50" dirty="0" smtClean="0"/>
              <a:t>Policy and Guideline challenges</a:t>
            </a:r>
            <a:endParaRPr lang="en-US" sz="2000" b="1" spc="-50" dirty="0"/>
          </a:p>
        </p:txBody>
      </p:sp>
    </p:spTree>
    <p:extLst>
      <p:ext uri="{BB962C8B-B14F-4D97-AF65-F5344CB8AC3E}">
        <p14:creationId xmlns:p14="http://schemas.microsoft.com/office/powerpoint/2010/main" val="22168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and Guidelines: most cited CARDIA document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6" name="AutoShape 18" descr="Image result for health.g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62600" y="2286000"/>
            <a:ext cx="274319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10" name="TextBox 9"/>
          <p:cNvSpPr txBox="1"/>
          <p:nvPr/>
        </p:nvSpPr>
        <p:spPr>
          <a:xfrm>
            <a:off x="8088923" y="2380584"/>
            <a:ext cx="2971800" cy="533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4</a:t>
            </a:r>
            <a:endParaRPr lang="en-US" sz="1850" b="1" spc="-50" dirty="0"/>
          </a:p>
        </p:txBody>
      </p:sp>
      <p:sp>
        <p:nvSpPr>
          <p:cNvPr id="11" name="TextBox 10"/>
          <p:cNvSpPr txBox="1"/>
          <p:nvPr/>
        </p:nvSpPr>
        <p:spPr>
          <a:xfrm>
            <a:off x="976922" y="3160225"/>
            <a:ext cx="6580554" cy="1371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err="1"/>
              <a:t>Carnethon</a:t>
            </a:r>
            <a:r>
              <a:rPr lang="en-US" sz="1600" spc="-50" dirty="0"/>
              <a:t> MR, </a:t>
            </a:r>
            <a:r>
              <a:rPr lang="en-US" sz="1600" spc="-50" dirty="0" err="1"/>
              <a:t>Loria</a:t>
            </a:r>
            <a:r>
              <a:rPr lang="en-US" sz="1600" spc="-50" dirty="0"/>
              <a:t> CM, Hill JO, Sidney S, Savage PJ, Liu K. </a:t>
            </a:r>
            <a:r>
              <a:rPr lang="en-US" sz="1600" b="1" spc="-50" dirty="0"/>
              <a:t>Risk factors for the metabolic syndrome: the Coronary Artery Risk Development in Young Adults (CARDIA) study, 1985-2001.</a:t>
            </a:r>
            <a:r>
              <a:rPr lang="en-US" sz="1600" spc="-50" dirty="0"/>
              <a:t> Diabetes Care 2004 Nov;27(11):2707-15.</a:t>
            </a:r>
            <a:endParaRPr lang="en-US" sz="1850" spc="-5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088923" y="1671598"/>
            <a:ext cx="23622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4</a:t>
            </a:r>
            <a:endParaRPr lang="en-US" sz="1850" b="1" spc="-50" dirty="0"/>
          </a:p>
        </p:txBody>
      </p:sp>
      <p:sp>
        <p:nvSpPr>
          <p:cNvPr id="13" name="TextBox 12"/>
          <p:cNvSpPr txBox="1"/>
          <p:nvPr/>
        </p:nvSpPr>
        <p:spPr>
          <a:xfrm>
            <a:off x="998414" y="1670343"/>
            <a:ext cx="6705601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/>
              <a:t>Friedman GD, Cutter GR, Donahue RP, et al. </a:t>
            </a:r>
            <a:r>
              <a:rPr lang="en-US" sz="1600" b="1" spc="-50" dirty="0"/>
              <a:t>CARDIA: study design, recruitment, and some characteristics of the examined subjects</a:t>
            </a:r>
            <a:r>
              <a:rPr lang="en-US" sz="1600" spc="-50" dirty="0"/>
              <a:t>. J </a:t>
            </a:r>
            <a:r>
              <a:rPr lang="en-US" sz="1600" spc="-50" dirty="0" err="1"/>
              <a:t>Clin</a:t>
            </a:r>
            <a:r>
              <a:rPr lang="en-US" sz="1600" spc="-50" dirty="0"/>
              <a:t> </a:t>
            </a:r>
            <a:r>
              <a:rPr lang="en-US" sz="1600" spc="-50" dirty="0" err="1"/>
              <a:t>Epidemiol</a:t>
            </a:r>
            <a:r>
              <a:rPr lang="en-US" sz="1600" spc="-50" dirty="0"/>
              <a:t>. 1988;41:1105–16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2091" y="1097314"/>
            <a:ext cx="5576278" cy="4571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b="1" spc="-50" dirty="0" smtClean="0"/>
              <a:t>Most cited CARDIA documents in policy or guidelines </a:t>
            </a:r>
            <a:endParaRPr lang="en-US" sz="2000" b="1" spc="-50" dirty="0"/>
          </a:p>
        </p:txBody>
      </p:sp>
      <p:sp>
        <p:nvSpPr>
          <p:cNvPr id="15" name="TextBox 14"/>
          <p:cNvSpPr txBox="1"/>
          <p:nvPr/>
        </p:nvSpPr>
        <p:spPr>
          <a:xfrm>
            <a:off x="998414" y="2265514"/>
            <a:ext cx="6705601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err="1"/>
              <a:t>Manolio</a:t>
            </a:r>
            <a:r>
              <a:rPr lang="en-US" sz="1600" spc="-50" dirty="0"/>
              <a:t> TA, Burke GL, Savage PJ, et al. </a:t>
            </a:r>
            <a:r>
              <a:rPr lang="en-US" sz="1600" b="1" spc="-50" dirty="0"/>
              <a:t>Exercise blood pressure response and 5-year risk of elevated blood pressure in a cohort of young adults: the CARDIA study</a:t>
            </a:r>
            <a:r>
              <a:rPr lang="en-US" sz="1600" spc="-50" dirty="0"/>
              <a:t>. Am J </a:t>
            </a:r>
            <a:r>
              <a:rPr lang="en-US" sz="1600" spc="-50" dirty="0" err="1"/>
              <a:t>Hypertens</a:t>
            </a:r>
            <a:r>
              <a:rPr lang="en-US" sz="1600" spc="-50" dirty="0"/>
              <a:t> 1994; 7: 234–41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8414" y="4714739"/>
            <a:ext cx="6705601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 err="1"/>
              <a:t>Maron</a:t>
            </a:r>
            <a:r>
              <a:rPr lang="en-US" sz="1600" spc="-50" dirty="0"/>
              <a:t> BJ, </a:t>
            </a:r>
            <a:r>
              <a:rPr lang="en-US" sz="1600" spc="-50" dirty="0" err="1"/>
              <a:t>Gardin</a:t>
            </a:r>
            <a:r>
              <a:rPr lang="en-US" sz="1600" spc="-50" dirty="0"/>
              <a:t> JM, Flack JM, </a:t>
            </a:r>
            <a:r>
              <a:rPr lang="en-US" sz="1600" spc="-50" dirty="0" err="1"/>
              <a:t>Gidding</a:t>
            </a:r>
            <a:r>
              <a:rPr lang="en-US" sz="1600" spc="-50" dirty="0"/>
              <a:t> SS, </a:t>
            </a:r>
            <a:r>
              <a:rPr lang="en-US" sz="1600" spc="-50" dirty="0" err="1"/>
              <a:t>Bild</a:t>
            </a:r>
            <a:r>
              <a:rPr lang="en-US" sz="1600" spc="-50" dirty="0"/>
              <a:t> DE, Kurosaki TT. </a:t>
            </a:r>
            <a:r>
              <a:rPr lang="en-US" sz="1600" b="1" spc="-50" dirty="0"/>
              <a:t>Prevalence of hypertrophic cardiomyopathy in a general population of young adults: echocardiographic analysis of 4111 subjects in the CARDIA Study—Coronary Artery Risk Development in (Young) Adults. </a:t>
            </a:r>
            <a:r>
              <a:rPr lang="en-US" sz="1600" spc="-50" dirty="0"/>
              <a:t>Circulation. 1995;92:785-789.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3239" y="3986421"/>
            <a:ext cx="6705601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/>
              <a:t>Pereira MA, </a:t>
            </a:r>
            <a:r>
              <a:rPr lang="en-US" sz="1600" spc="-50" dirty="0" err="1"/>
              <a:t>Kartashov</a:t>
            </a:r>
            <a:r>
              <a:rPr lang="en-US" sz="1600" spc="-50" dirty="0"/>
              <a:t> AI, </a:t>
            </a:r>
            <a:r>
              <a:rPr lang="en-US" sz="1600" spc="-50" dirty="0" err="1"/>
              <a:t>Ebbeling</a:t>
            </a:r>
            <a:r>
              <a:rPr lang="en-US" sz="1600" spc="-50" dirty="0"/>
              <a:t> CB, et al. </a:t>
            </a:r>
            <a:r>
              <a:rPr lang="en-US" sz="1600" b="1" spc="-50" dirty="0"/>
              <a:t>Fast-food habits, weight gain, and insulin resistance (the CARDIA study): 15-year prospective analysis.</a:t>
            </a:r>
            <a:r>
              <a:rPr lang="en-US" sz="1600" spc="-50" dirty="0"/>
              <a:t> Lancet 2005;365:36-42.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0414" y="3237962"/>
            <a:ext cx="23622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4</a:t>
            </a:r>
            <a:endParaRPr lang="en-US" sz="1850" b="1" spc="-50" dirty="0"/>
          </a:p>
        </p:txBody>
      </p:sp>
      <p:sp>
        <p:nvSpPr>
          <p:cNvPr id="20" name="TextBox 19"/>
          <p:cNvSpPr txBox="1"/>
          <p:nvPr/>
        </p:nvSpPr>
        <p:spPr>
          <a:xfrm>
            <a:off x="8133860" y="4927727"/>
            <a:ext cx="23622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7</a:t>
            </a:r>
            <a:endParaRPr lang="en-US" sz="1850" b="1" spc="-50" dirty="0"/>
          </a:p>
        </p:txBody>
      </p:sp>
      <p:sp>
        <p:nvSpPr>
          <p:cNvPr id="21" name="TextBox 20"/>
          <p:cNvSpPr txBox="1"/>
          <p:nvPr/>
        </p:nvSpPr>
        <p:spPr>
          <a:xfrm>
            <a:off x="8110414" y="4114800"/>
            <a:ext cx="23622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4</a:t>
            </a:r>
            <a:endParaRPr lang="en-US" sz="1850" b="1" spc="-50" dirty="0"/>
          </a:p>
        </p:txBody>
      </p:sp>
      <p:sp>
        <p:nvSpPr>
          <p:cNvPr id="3" name="TextBox 2"/>
          <p:cNvSpPr txBox="1"/>
          <p:nvPr/>
        </p:nvSpPr>
        <p:spPr>
          <a:xfrm>
            <a:off x="7704015" y="1049859"/>
            <a:ext cx="108416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850" b="1" spc="-50" dirty="0" smtClean="0"/>
              <a:t>Number of </a:t>
            </a:r>
          </a:p>
          <a:p>
            <a:pPr>
              <a:lnSpc>
                <a:spcPct val="90000"/>
              </a:lnSpc>
            </a:pPr>
            <a:r>
              <a:rPr lang="en-US" sz="1850" b="1" spc="-50" dirty="0" smtClean="0"/>
              <a:t>times cited</a:t>
            </a:r>
            <a:endParaRPr lang="en-US" sz="1850" b="1" spc="-50" dirty="0"/>
          </a:p>
        </p:txBody>
      </p:sp>
    </p:spTree>
    <p:extLst>
      <p:ext uri="{BB962C8B-B14F-4D97-AF65-F5344CB8AC3E}">
        <p14:creationId xmlns:p14="http://schemas.microsoft.com/office/powerpoint/2010/main" val="32727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540992" y="3599531"/>
            <a:ext cx="3829790" cy="225335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65539" y="3608753"/>
            <a:ext cx="3862157" cy="225335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511967" y="1363264"/>
            <a:ext cx="3851389" cy="221813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7211" y="1365937"/>
            <a:ext cx="3860485" cy="221546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and Guidelines: Dividing up the Results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943" r="833" b="6593"/>
          <a:stretch/>
        </p:blipFill>
        <p:spPr>
          <a:xfrm>
            <a:off x="782273" y="1570414"/>
            <a:ext cx="3745423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599" y="1038031"/>
            <a:ext cx="3048000" cy="4552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International Policies and Guidelines</a:t>
            </a:r>
            <a:endParaRPr lang="en-US" sz="1850" b="1" spc="-5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27696" y="1371600"/>
            <a:ext cx="0" cy="44905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67211" y="3581400"/>
            <a:ext cx="7696145" cy="251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5539" y="1365677"/>
            <a:ext cx="800100" cy="3935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800" b="1" spc="-50" dirty="0" smtClean="0"/>
              <a:t>41</a:t>
            </a:r>
            <a:endParaRPr lang="en-US" sz="2800" b="1" spc="-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2124" r="2500" b="5213"/>
          <a:stretch/>
        </p:blipFill>
        <p:spPr>
          <a:xfrm>
            <a:off x="4642759" y="1570414"/>
            <a:ext cx="3510641" cy="184770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42759" y="1012800"/>
            <a:ext cx="3048000" cy="4552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US Clinical Guidelines/Scientific Statements</a:t>
            </a:r>
            <a:endParaRPr lang="en-US" sz="1850" b="1" spc="-50" dirty="0"/>
          </a:p>
        </p:txBody>
      </p:sp>
      <p:sp>
        <p:nvSpPr>
          <p:cNvPr id="18" name="TextBox 17"/>
          <p:cNvSpPr txBox="1"/>
          <p:nvPr/>
        </p:nvSpPr>
        <p:spPr>
          <a:xfrm>
            <a:off x="674636" y="6006928"/>
            <a:ext cx="3048000" cy="4552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US Governmental Policies and Guidelines</a:t>
            </a:r>
            <a:endParaRPr lang="en-US" sz="1850" b="1" spc="-5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3233" r="2500" b="4791"/>
          <a:stretch/>
        </p:blipFill>
        <p:spPr>
          <a:xfrm>
            <a:off x="4642759" y="3803359"/>
            <a:ext cx="3626451" cy="187684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54201" y="1356624"/>
            <a:ext cx="808288" cy="3959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800" b="1" spc="-50" dirty="0" smtClean="0"/>
              <a:t>59</a:t>
            </a:r>
            <a:endParaRPr lang="en-US" sz="2800" b="1" spc="-5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943" r="2500" b="5044"/>
          <a:stretch/>
        </p:blipFill>
        <p:spPr>
          <a:xfrm>
            <a:off x="782273" y="3780214"/>
            <a:ext cx="3667438" cy="193023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570682" y="5467742"/>
            <a:ext cx="800100" cy="3935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800" b="1" spc="-50" dirty="0" smtClean="0"/>
              <a:t>2</a:t>
            </a:r>
            <a:endParaRPr lang="en-US" sz="2800" b="1" spc="-50" dirty="0"/>
          </a:p>
        </p:txBody>
      </p:sp>
      <p:sp>
        <p:nvSpPr>
          <p:cNvPr id="30" name="TextBox 29"/>
          <p:cNvSpPr txBox="1"/>
          <p:nvPr/>
        </p:nvSpPr>
        <p:spPr>
          <a:xfrm>
            <a:off x="4931887" y="5998067"/>
            <a:ext cx="3048000" cy="4552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US State Policies and Guidelines</a:t>
            </a:r>
            <a:endParaRPr lang="en-US" sz="1850" b="1" spc="-50" dirty="0"/>
          </a:p>
        </p:txBody>
      </p:sp>
      <p:sp>
        <p:nvSpPr>
          <p:cNvPr id="31" name="TextBox 30"/>
          <p:cNvSpPr txBox="1"/>
          <p:nvPr/>
        </p:nvSpPr>
        <p:spPr>
          <a:xfrm>
            <a:off x="5066484" y="6282458"/>
            <a:ext cx="4229916" cy="4046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100" i="1" spc="-50" dirty="0" smtClean="0"/>
              <a:t>Numbers reflect citations in documents</a:t>
            </a:r>
          </a:p>
          <a:p>
            <a:pPr>
              <a:lnSpc>
                <a:spcPct val="90000"/>
              </a:lnSpc>
            </a:pPr>
            <a:r>
              <a:rPr lang="en-US" sz="1100" i="1" spc="-50" dirty="0" smtClean="0"/>
              <a:t>Word clouds of document titles by tagxedo.com</a:t>
            </a:r>
            <a:endParaRPr lang="en-US" sz="1100" i="1" spc="-50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65538" y="5483425"/>
            <a:ext cx="800100" cy="3935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800" b="1" spc="-50" dirty="0" smtClean="0"/>
              <a:t>16</a:t>
            </a:r>
            <a:endParaRPr lang="en-US" sz="2800" b="1" spc="-50" dirty="0"/>
          </a:p>
        </p:txBody>
      </p:sp>
    </p:spTree>
    <p:extLst>
      <p:ext uri="{BB962C8B-B14F-4D97-AF65-F5344CB8AC3E}">
        <p14:creationId xmlns:p14="http://schemas.microsoft.com/office/powerpoint/2010/main" val="404215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and Guidelines: The Olympics and CARDIA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100" name="Picture 4" descr="http://astanatimes.com/wp-content/uploads/2015/11/rio-og-2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993" y="5281413"/>
            <a:ext cx="2441996" cy="15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32522" y="2711671"/>
            <a:ext cx="84582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International Olympic Committee (IOC) Medical and Scientific Commission</a:t>
            </a:r>
          </a:p>
          <a:p>
            <a:pPr lvl="1">
              <a:lnSpc>
                <a:spcPct val="90000"/>
              </a:lnSpc>
            </a:pPr>
            <a:r>
              <a:rPr lang="en-US" sz="1850" i="1" spc="-50" dirty="0" smtClean="0"/>
              <a:t>publishes report on screening for Sudden Cardiovascular Death in Sport</a:t>
            </a:r>
          </a:p>
          <a:p>
            <a:pPr lvl="1">
              <a:lnSpc>
                <a:spcPct val="90000"/>
              </a:lnSpc>
            </a:pPr>
            <a:r>
              <a:rPr lang="en-US" sz="1850" i="1" spc="-50" dirty="0"/>
              <a:t>n</a:t>
            </a:r>
            <a:r>
              <a:rPr lang="en-US" sz="1850" i="1" spc="-50" dirty="0" smtClean="0"/>
              <a:t>o reference list available</a:t>
            </a:r>
          </a:p>
          <a:p>
            <a:pPr lvl="1">
              <a:lnSpc>
                <a:spcPct val="90000"/>
              </a:lnSpc>
            </a:pPr>
            <a:r>
              <a:rPr lang="en-US" sz="700" dirty="0"/>
              <a:t>http://www.olympic.org/Documents/Commissions_PDFfiles/Medical_commission/IOC_CONSENSUS_STATEMENT_ON_SUDDEN_CARDIOVASCULAR_DEATH_IN_SPORT_2004.pdf</a:t>
            </a:r>
          </a:p>
          <a:p>
            <a:pPr lvl="1">
              <a:lnSpc>
                <a:spcPct val="90000"/>
              </a:lnSpc>
            </a:pPr>
            <a:endParaRPr lang="en-US" sz="1850" i="1" spc="-5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9" name="TextBox 8"/>
          <p:cNvSpPr txBox="1"/>
          <p:nvPr/>
        </p:nvSpPr>
        <p:spPr>
          <a:xfrm>
            <a:off x="1332522" y="4061408"/>
            <a:ext cx="7547709" cy="1219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b="1" dirty="0" smtClean="0"/>
              <a:t>International Olympic Committee (IOC) ad hoc Working Group on Sudden Death in Athletes</a:t>
            </a:r>
          </a:p>
          <a:p>
            <a:pPr lvl="1">
              <a:lnSpc>
                <a:spcPct val="90000"/>
              </a:lnSpc>
            </a:pPr>
            <a:r>
              <a:rPr lang="en-US" i="1" dirty="0"/>
              <a:t>p</a:t>
            </a:r>
            <a:r>
              <a:rPr lang="en-US" i="1" dirty="0" smtClean="0"/>
              <a:t>ublishes Position Paper (literature review) describing why the IOC consensus meeting accepted the proposed report in 2004 </a:t>
            </a:r>
            <a:r>
              <a:rPr lang="en-US" sz="700" i="1" dirty="0" smtClean="0"/>
              <a:t>(</a:t>
            </a:r>
            <a:r>
              <a:rPr lang="en-US" sz="700" i="1" dirty="0" err="1" smtClean="0"/>
              <a:t>Bille</a:t>
            </a:r>
            <a:r>
              <a:rPr lang="en-US" sz="700" i="1" dirty="0"/>
              <a:t> </a:t>
            </a:r>
            <a:r>
              <a:rPr lang="en-US" sz="700" i="1" dirty="0" smtClean="0"/>
              <a:t>K, et al., 2006)</a:t>
            </a:r>
            <a:endParaRPr lang="en-US" i="1" dirty="0" smtClean="0"/>
          </a:p>
          <a:p>
            <a:pPr lvl="1">
              <a:lnSpc>
                <a:spcPct val="90000"/>
              </a:lnSpc>
            </a:pPr>
            <a:r>
              <a:rPr lang="en-US" i="1" dirty="0"/>
              <a:t>c</a:t>
            </a:r>
            <a:r>
              <a:rPr lang="en-US" i="1" dirty="0" smtClean="0"/>
              <a:t>ites CARDIA document (</a:t>
            </a:r>
            <a:r>
              <a:rPr lang="en-US" i="1" dirty="0" err="1" smtClean="0"/>
              <a:t>Maron</a:t>
            </a:r>
            <a:r>
              <a:rPr lang="en-US" i="1" dirty="0" smtClean="0"/>
              <a:t> BJ et al., 1995)</a:t>
            </a:r>
          </a:p>
          <a:p>
            <a:pPr lvl="1">
              <a:lnSpc>
                <a:spcPct val="90000"/>
              </a:lnSpc>
            </a:pP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7645" y="2743200"/>
            <a:ext cx="762000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2004</a:t>
            </a:r>
            <a:endParaRPr lang="en-US" sz="1850" spc="-50" dirty="0"/>
          </a:p>
        </p:txBody>
      </p:sp>
      <p:sp>
        <p:nvSpPr>
          <p:cNvPr id="12" name="TextBox 11"/>
          <p:cNvSpPr txBox="1"/>
          <p:nvPr/>
        </p:nvSpPr>
        <p:spPr>
          <a:xfrm>
            <a:off x="549273" y="1419880"/>
            <a:ext cx="762000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1996</a:t>
            </a:r>
            <a:endParaRPr lang="en-US" sz="1850" spc="-50" dirty="0"/>
          </a:p>
        </p:txBody>
      </p:sp>
      <p:sp>
        <p:nvSpPr>
          <p:cNvPr id="13" name="TextBox 12"/>
          <p:cNvSpPr txBox="1"/>
          <p:nvPr/>
        </p:nvSpPr>
        <p:spPr>
          <a:xfrm>
            <a:off x="1295644" y="1418736"/>
            <a:ext cx="69342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Cardiovascular Pre-participation Screening of Competitive Athletes (AHA)</a:t>
            </a:r>
          </a:p>
          <a:p>
            <a:pPr lvl="1">
              <a:lnSpc>
                <a:spcPct val="90000"/>
              </a:lnSpc>
            </a:pPr>
            <a:r>
              <a:rPr lang="en-US" sz="1850" i="1" spc="-50" dirty="0" smtClean="0"/>
              <a:t>publishes report on screening cardiovascular abnormalities in athletes</a:t>
            </a:r>
          </a:p>
          <a:p>
            <a:pPr lvl="1">
              <a:lnSpc>
                <a:spcPct val="90000"/>
              </a:lnSpc>
            </a:pPr>
            <a:r>
              <a:rPr lang="en-US" sz="1850" i="1" spc="-50" dirty="0"/>
              <a:t>c</a:t>
            </a:r>
            <a:r>
              <a:rPr lang="en-US" sz="1850" i="1" spc="-50" dirty="0" smtClean="0"/>
              <a:t>ites CARDIA document (</a:t>
            </a:r>
            <a:r>
              <a:rPr lang="en-US" sz="1850" i="1" spc="-50" dirty="0" err="1" smtClean="0"/>
              <a:t>Maron</a:t>
            </a:r>
            <a:r>
              <a:rPr lang="en-US" sz="1850" i="1" spc="-50" dirty="0" smtClean="0"/>
              <a:t> BJ et al., 1995)</a:t>
            </a:r>
            <a:endParaRPr lang="en-US" sz="1850" spc="-50" dirty="0"/>
          </a:p>
        </p:txBody>
      </p:sp>
      <p:sp>
        <p:nvSpPr>
          <p:cNvPr id="11" name="AutoShape 6" descr="data:image/jpeg;base64,/9j/4AAQSkZJRgABAQAAAQABAAD/2wCEAAkGBxISEhUSExIVEhUWGBUWGBUXFxYWFxUVFRYXGBUWFhkYHSggGBolHRUVIjEhJSkrLi4uGB8zODMsNygtLisBCgoKDg0OGxAQGy8mICUtNy0tMS0tLSstMCstLS8vLS0uLS0tLS0tLS0rLSstLSstLS0tNy0tLS0sLS0tNystLf/AABEIAQsAoAMBIgACEQEDEQH/xAAcAAEAAgMBAQEAAAAAAAAAAAAABgcBBAUCAwj/xABNEAABAwIEAgYDCwcJCQEAAAABAAIDBBEFBhIhMUEHEyJRYXEygaEUQlJVcoKRkrGywRUWIyQzdNEmNDVDYmNzg/AIJUVToqOzwtIX/8QAGwEBAAIDAQEAAAAAAAAAAAAAAAEDBAUGAgf/xAAsEQACAgIBBAADCAMAAAAAAAAAAQIDBBEhBRIxQRNRYRQygZGhsdHhBiJx/9oADAMBAAIRAxEAPwC8UREAREQBERAEREBgr4Vk2hpda9l9JQbbGx77XXJrHyei8g89hxVN1vw47PcIdz0ddjrgHvXpcqhdIQGtIsNrkcAvNdmCKCQRy62ki4dpOl3fYheqrPiR2kHBp6R17oColj+bGta0U7g9x3LhuGt/iVK2G4v3q1pkODits9hERQeQiIgCIiAIiIAiIgCIiAIiIDBWk+l1vJdwGwHet5YsvMoKXDJTa5Rp00BY4ji07jwIXLziYuos8XcT2O8O7x4W4qQLk4lg0cz+slLnBosGg2AHEnbclTXFR4PcZLuUmVz1XfspZgGZ7aYpj3Na+x8AA7+KxjuFwuhE1MG2aDcN4Ob3+YUjwVloIuH7NntaFdOSaMi66M4J6N5pWVgLKqMMIiIAiIgCIiAIiIAiIgCIvJKA9LF0WhjOJMgjL3b8gPhHkEJjFyaivJtS1LGkNLgC7YDmfJfS6hGVql09U+aQgljL8dmhxtt3DZffHM1cWQEW5ybH1NH4r3VXK16ij3mQWM+2T5OfVSup5pAw6SHEW5Oae0ARzG63ps4aWAMhs61tz2G22FgNz7FFaicuOokuPEkm5Pn3rVc9bz7HCSXf5ND9qmm+x8E+yW+SUzTyOLiS1gvwAaCTYct3KVLi5Ra0UsWg3uLk/wBo+l7V2lpLtOb0tG2q32LYREVZYEREAREQBERAEREBgrjZsqnR0z3NNnEtA8CSF2So9nkfqrvBzPtUSfBdjRUrYp/M69BViWNsjeDgD5HmFAs34l1sxaD2Y+yB3u98fwWvl7MbqYua67mOubc2u7x4FcN0xO5O53PmeKrlPaN9h9NdV8pPwvBLchMa587HAODmM2PMXdce1TB2EU5ABhjIH9kKv8k1gZVNB9+HM9exCs1e4SaXBrerV9uQ9+0Vfm6kjiqCyNoY3S02HC5vf8Fo0WFzzMfJGwvaw724k/2e+y62IUz6ytlazgHAF3JjWjSSfbYKfYfRMhjbGwWa0WH4k+K3Mst01RiuZezmo4qssk3wiIdHdcdUkJOx7bfAjZ4ty5KdBcl+Cs90NqGdhw1BwA2eCLX872XWC119kbJ9y9mdVBwj2v0ZREVJaEREAREQBERAF5JXpaeK1fVRPkPvWk+vkob0tkxi5NJGtRYu2SeWEf1Ybv3k3v8ARZfTHaQywSRjiWm3mNx7VV2X8YMFQJnEkOJD/Jx3PqKt2OQOAI3BFwRzBVNNisibDNxJYdsWvo/xKNMnmvJl2Ujz5ghgl61o/RyEm/Jr+Y8jxURe8KqSaOwxbIZFasj7NyGpLXBzTYggg+I4KZwdIrgLSQDzY/8ABwVfl4XkOUqTQyOn05GviLZYeF52pYGBkdPKO8ksJcebnEm5PFdPC84mpmbFFAQDu5znei0cTYDiq2w6hkneGRtLnH6B4u7lbmVcvNpI7X1SOtrd324NHgFdGU5PbOf6ji4WLDUVuXrk7rVlYCyrTngiIgCIiAIiIAiLCAyo5n6TTRv8S0e0KQkrgZ6hL6KW25A1fQbqu37jMjDa+0Q380VGZFKsn5v6i0M28XvXc4/Pvb9ihTnLz1q1Ndjg9o+gZOFDIr7Jr+i+6iGKoiLTZ7HjiNx5g96qLNGXJKN293Rn0X29ju4/atbBcyT0p/Ru7PNjt2n1cj5Ke4dnmkqW9XUNEVxYh+7D5OWfG6FvnhnPV4uZ0yblBd0H50VdZZaPX58FPsYyEHDrKN4c076Cfuu/BQyqo5IXaZWOjPc4Wv6+BCOLRu6M+nIX+j5+Xhlw5VfTvga+BjWNPENG4cOIPeV2wqbynj7qSS/GN1tbf/YeIVuUdWyVgexwc124IWTCXcjjupYU8e175T8M2UWAsr0a4IiIAiIgCIiALBWVhARfP8746YSxnS5kjCD67fRutXAs3wVbDFMWxPcC0gmzXX2JaT9i62c6TrKOZo4huoebd/wVGlywr7ZVz+jOk6VgVZuM0+JRfDN7GMPdTyuid707Hk5vIhatNTvk1aG6i1rnnwa21z48l83PJ5k27zeynHRNTh005IuBGwfXc6/3fasOuCnPXg6XKvli4rsly1+pBS5egVJs7ZUdSP6yMEwOJtb+rJ96fDuKii8ShKD0zIxcivJrVkHtM38OxeaA3ildH4A9k/NOyl1B0glw0VcDJm83Ab+Za7Y+xQAr2CvcLpx8Mryem49/348/NcP8y2qTAsMrRrgOnvDHaS3zYeC6eC5afSu/RVLiw8Y3sBB8QQRYqnqCtfE8SRuLHDmD7D3hXHk7MgrI97NlZbW0cPlDwWfRdGb+pyvVcHJxocTcq/r6JG0LKwFlZRzgREQBERAEREAREQHiVgIIO4IIPjdUDj+GmnnkhPvSbeLTu0/67l+gCoJ0mZfMrBURi74xZwHFzP4j+Kxcqvujtejd9CzVj5HbLxLj8fRVNlPuiSQCedvwo2EfNc6/3goGApDkiv6isicTZrjod8/h7bLBoerE2db1Wt24k4r5ftyXVPC1wLXAOB2IO4IVeZj6OA676V2n+6d6PzTyVjhLLazrjNakcDi5t2LLuqev2PzxiOEzQHTLG5h7yNvU7gVqhq/RdTTteNL2hwPIgEKts65JbE0z0+zW7vj42Hwm/wAFr7cRxW4nWYH+QQukoXLtb9+v6K/AUlyNWmKri32edBHg7h7bKOkLr5Xg11UDR/zGn6N/wVFTamtG3z1GWPNS8aZerVlYasrdHzIIiIAiIgCIiAIiwSgMrw9t16uiAqrOmTTCTNA0mM7uaBvGeZA+D9ihrQv0KW3USxzIkMxL4z1LzubC7D6uXqWFbi7e4HT9O672RVeR+f8AJu5Mx0VUAuf0rLNeOZNtneRUiBVX0eWsQo5RJE1sltuyRZw7nA2ViYXVOkZqfE6J3NjrbHwI4hX0ybWpLk1HUKaoWd9Mk4v9Ppo3F8KsNLHB3Cxv5WN191Hc1vqXsMNPEXF4s6QkBrWniN+JO6sm9Iw6Yd80t6+pTDh5+tWD0Z4EdRqniwALY/G/pO8uAWxgnR6A4PqHB3923h8481PYog0AAWAFgBsAPBYmPjtPukdH1XrELK/g0878v+D21ZWEus05gyiIgCIiAIiIAuNm+ZzKKpe1xY5sUhDhsWkNNiCuyvnNC1wLXAOaRYg7gg8QUBVuWso1lXSwVBxirYZWNeWjSQ2/IHmumej2rH/Gqz6GfxU+ggbG0NY0NaNg0CwA7gFAcdzBWVlU+hw0iMRWFRVEahGTwYzkXcUJB6Pqz46q/qtWf/z+s+O6v6rFgdHdSBq/LFb1nwrtLb/JtwX0wHMdXTVTcPxItcZBenqWjS2a3FjhwDuCA8DIFb8dVX1WrIyFXfHVV9Vi7eds0ChiaWt62eV2iGIcXv8At0i4uo/T5QxKqHWVmJywuO/VUwa1rPC5vdAfb8w6746qvqsWPzDrvjqp+qxatbBimEjr21DsRpm7yRyC0zGji5hHH6FOsOxeGaBtSx4MTm69R2Aba5v3W3uhOyH/AJiV3x3U/UYn5i1/x3U/UYtODEcRxlznUsvuGiadLZtN5pyOJaD6IWzLkavhGumxeodIN9M4a5jj3G3AIQz2MjYh8d1P1GLiZlw6vw91JIcVnnEtXBC5jmsaC17rnhvyI9al2Sc1PqTJTVMfUVcBAkj964HhIzvaVI6zD4pg3rY2v0OD26gDpeODh4jvQG0FlYWUICIiAIiIAiIgPE7rNcRxAP2KA9CbB+ThIf2kssr5DzMms3urAKrF0suB1MrjE+TDqh5kLmNLjSyO9K4HvD+CAst7wNybAczsB5qkulDOrauP9Vge+OmmY/3bwY2UOs1kXw789/VzXc6RukCkloHx0lWx8kxayzT22sce27Tx2C1MFw78pvpoYYXQYXRlrw57dJqpWjY2Pve8+JQlI5+KYxiEOKwy1tKyokgge9sVPfaNx7cgDrlzhbgFbmXsdgrIWzwP1sPHvaebXDkQo7n/AASoc+CvoxqqaXVaM8JonenH57CyhWU830cGJyvDjSQVEYdLFKDGIalhNxY2tfdB5LAzjm+KjLYRG6pqJbhlPHu5wOxLvgt34nxVQYfiGIMwirZG2JlKySSN9yXSxayNTIyNnNbe1/Nb+BZlfNPVzU0LqmvqpDHE6x0U1OLhjy/gL8VaGB5Mihw38nvOsPY4SP5ue/0nD1/YhPhHM6Pc1xObHQSQuo54426Y38JGAenE7g69wfWp4qDzTWzUlPHTVcbm1dG5rqOra06Jo2ndpdyNgBbxVkT9J2Gsia/3SyR5aD1UXbfqIvpAHO6EeTVx0aMeoXM9KWCdsnixpaWkqfqB5Kw2pqKl+K1kfUuezq6eA+lFDe5Lr8HO22U9CEBERAEREAREQBERAYssPYDsd/DkvSICEZ7yNBU0krYIIo57amPDACXNNw29udrLbyLm2GthDbiOeMBssB7L2OHHsnlspWQoHn3BcIc9slbI2klfq0StkMUjg22qxHpW1D6UBMcQr4oGGSaRsbGi5c4gC3r4qusr0DMWrZ8RmpwaYNENO2Rg/SgG7pbELp0fRZQhwfK+oqwNw2eVz2DxtzXdmzRh8EzaR1RFHJs0R3A09zdtm+SE/wDCH5ZqY8Hrp6KcCKCof1tNMRZh1elEXeG1vNWayQEXBBHffb6VpYxg8FVGYp42ysPJwvbxHcqzxDKuCwTimfiVRC4lo9z+6SG78Ae6/mOKEG/0g4g3EXswmkIlc9zXVEjbObTxNNzd3AOPBTjD8uUkJDoqeJjhazgxod9NuKxl/LtLRR9XTQtiabXt6Trc3HmusAgMAL0ERAEREAREQBERAEREAREQBV705UrHYXK8saXsLNLiBdoL26rHlewVhKC9NI/3RUfM++EBNYPRb5D7FRGMUzHUeOSFoMjattnkAuHC1jxCvWkPYZ8lv2KjsU/mGPfvbfwQku+hN4mfIb90KkcZpmPpcfkcwOe2pAa8gFwsBax5K7sO/ZR/IZ90KlcU/mWYP3v+CEFz4UbwxE8erZ90LcWphg/QxfIZ90LbQlhERCAiIgCIiAIiIAiIgCIiAwVB+mj+iKn5n3wpyoN00/0RUfM++EBMaH9nH8hv2BUhiX8wx796b+Cu6h/Zs+S37oVEY5XRx02NUz3hs8tW0xxH03g2sWjiUBe+Hfso/kM+6FSuKn9Rx/8AfP8A5V1UDSI4wdiGMB8w0XVF5gro46fGqZ7w2eWrBjiPpvDtNi1vPmhJetB+zj+S37AthfCkFmMHc1o9i+6EMIiIAiIgCIiAIiwSgBKyuDjeZI6eqpaZwu6pLwDe2nQAR53Jsu6EBm6xdaM1fdsnUhsj4zpLS7SNVg7STY22cFGOj7Pn5TfOzqOpMOm/bDtWouG2w5tKAmy16yjjlaWSMbIw2u1wBBtuNivuFlAeGtsLDay05sIgfIJXQxukHB5a0uHrst9YJQABaU2EQPkEroY3SN4PLWlw8jZfakrGS6tBvpc5h8HN4hbCAxZZWCVyW5jpzVmiDtUwZ1hAFw1t7WceAPggOtdZUQqekKjY94u8xRyCGSoDbwxyng1zr+3gF1sfzHBSMY6QlzpHBkUbBqfK91rBgHHiN+CA7KLi5ezJDV9Y1gcySJ2iWJ40yRu5ah3Hv4L1iePxxSNga188zhqEUQDnBvw3kkBjfFxF0B2EXlpXpAFhyyvLzZAUL0110rK+Gqb6FO4RsP8Aes0yvHrBaFcOIZhbFR+7Ax8rOrEmmMXcWkXv5DvVW51o6iqwmWX3NdpldViXrAToLiB2dN/Qtz5Lp5Bxb3Tl+eMm7oIpoj8kMJYfqlCX4N/oizG+siqJHxvDpZ5ZC8N/Rt7LA1mr4QAb9Cjn+z6f1nEP8v8A8kq6/wDs7m+HS/47x/241xeghzW1WJlxAaLEk8A0SS3J9SAsGpz/AAhks0cUk8ELiyWaPSQ0jZ1mk6nAd4C6cmaYfcgrYw6aEjVeMAkNAuSQTytuqlwqSEYdiow6KSWB2syTTSNbbs7CJgbcgA87LtdHRvlqfn2Kv6O0gZ3WdK1K+B88MU8wjuZGtZvE3az5N9gd7d9j3Lo1eeozhxxGCN0zAHHTsCwt2Ou55HjZVz0bxj83cQdYXJmue+0bbfaV4ye7+S9aO50v2NKBk06IsZfJQulmaRd80r5jp0El5Lrb6tt+S3Z+keFkLaswyGkc4MFQ0tNiTYFzL6gLjmFwujCphjwBz6g2hAn1/JJINvFQ7FXfyfcKaAx0nXNIfLJqmc7rRvpa2wFwAgZe8spmh1U8jQZGgsktqaA4bOtffZU5gNJ7lxqvaxz3mOmkdre7U9zyxpLnHz5clZfRx/RdH/gs+xQnL0QfmSvadwYdJHgQ0FB7IngrQcr1ZO5M19/hamLZp8QfPWZfEhuBCD5uu4X/AOhq9Z1ylVYbhs8DJo30sk7HMbpcZS5xs1ndbYct1Lq3o7ldBhr4JGxVNExttYJY69nFrrb7EH6Sg2cnCcUFPmTELm0fUue//KYxw/14r69GmdaUCSaql0VFZObuIJa1rRaKPXawsCbDxJUZiw+Z02O1cjxI6OJ8RkYC1jpHgamtvfZobbj3d6+NfTNblWFwHaNRqvz1Fzhf6AEB+imr0ufl+RzqaBzvSMUZPnpC6CEBcrMrKh1PIymax0r2lg1uLWt1AjVcA3tfguqiAjkNDN+T+ofA3WIuq6oSdkt06b6y3bbfgq/6OMiYjQ+6YJ2RmCpj6tzmyXMbg1zQ/TYX2d7FcQWUBV3RhlzE8NjmgfFE6MSOkaQ/tSnQ1oY0WswdkHUe+1ua0uj/ACPXUs1Z18TBHVtc3UyUEx3Lzci3a9O3qVuoEJKayxkbFKalrMOLIdFRwqNdw0adJHV2vc2HlddDKWVMTpsNmpHsiJcySNjBLteUuLpXu08rgABWqiEFUZUybiFLhdTQOiic6XVpeJTbtgNdcaeVr+K2MpZDqocMqcNn6sCXW5srXk9pwAALbeHFWeiAqzLWRK4YZNh1S6KNhbIGFhLy573Bwc7gABbgO9c9mRcUfhRwx7YGBj+sa8PJ62ztTWWt2N/fXPkrjRARbIGGVdNRsiqdAexrWNjYbta1gsLu5ucbk8lHcAy7iEWLT174IxHOA3SJgXMG257Njw4Ky0QeyKSYFPWVEctYGRxQOL4qdjteuTlLK6wvYcGjYX5rrY57rLQylbGHOBBlkJtF3ODBu88drhdZEBH8JyrBBSOpAC9sgf1r3W1Svkvre495v6lCqfo4qTTxYbK+M0kUxl6wE9ZIy5IjLLWab8XX58FaiygPEbAAABYCwA7gOAXtEQH/2Q=="/>
          <p:cNvSpPr>
            <a:spLocks noChangeAspect="1" noChangeArrowheads="1"/>
          </p:cNvSpPr>
          <p:nvPr/>
        </p:nvSpPr>
        <p:spPr bwMode="auto">
          <a:xfrm>
            <a:off x="155575" y="-1524000"/>
            <a:ext cx="19050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8" descr="data:image/jpeg;base64,/9j/4AAQSkZJRgABAQAAAQABAAD/2wCEAAkGBxISEhUSExIVEhUWGBUWGBUXFxYWFxUVFRYXGBUWFhkYHSggGBolHRUVIjEhJSkrLi4uGB8zODMsNygtLisBCgoKDg0OGxAQGy8mICUtNy0tMS0tLSstMCstLS8vLS0uLS0tLS0tLS0rLSstLSstLS0tNy0tLS0sLS0tNystLf/AABEIAQsAoAMBIgACEQEDEQH/xAAcAAEAAgMBAQEAAAAAAAAAAAAABgcBBAUCAwj/xABNEAABAwIEAgYDCwcJCQEAAAABAAIDBBEFBhIhMUEHEyJRYXEygaEUQlJVcoKRkrGywRUWIyQzdNEmNDVDYmNzg/AIJUVToqOzwtIX/8QAGwEBAAIDAQEAAAAAAAAAAAAAAAEDBAUGAgf/xAAsEQACAgIBBAADCAMAAAAAAAAAAQIDBBEhBRIxQRNRYRQygZGhsdHhBiJx/9oADAMBAAIRAxEAPwC8UREAREQBERAEREBgr4Vk2hpda9l9JQbbGx77XXJrHyei8g89hxVN1vw47PcIdz0ddjrgHvXpcqhdIQGtIsNrkcAvNdmCKCQRy62ki4dpOl3fYheqrPiR2kHBp6R17oColj+bGta0U7g9x3LhuGt/iVK2G4v3q1pkODits9hERQeQiIgCIiAIiIAiIgCIiAIiIDBWk+l1vJdwGwHet5YsvMoKXDJTa5Rp00BY4ji07jwIXLziYuos8XcT2O8O7x4W4qQLk4lg0cz+slLnBosGg2AHEnbclTXFR4PcZLuUmVz1XfspZgGZ7aYpj3Na+x8AA7+KxjuFwuhE1MG2aDcN4Ob3+YUjwVloIuH7NntaFdOSaMi66M4J6N5pWVgLKqMMIiIAiIgCIiAIiIAiIgCIvJKA9LF0WhjOJMgjL3b8gPhHkEJjFyaivJtS1LGkNLgC7YDmfJfS6hGVql09U+aQgljL8dmhxtt3DZffHM1cWQEW5ybH1NH4r3VXK16ij3mQWM+2T5OfVSup5pAw6SHEW5Oae0ARzG63ps4aWAMhs61tz2G22FgNz7FFaicuOokuPEkm5Pn3rVc9bz7HCSXf5ND9qmm+x8E+yW+SUzTyOLiS1gvwAaCTYct3KVLi5Ra0UsWg3uLk/wBo+l7V2lpLtOb0tG2q32LYREVZYEREAREQBERAEREBgrjZsqnR0z3NNnEtA8CSF2So9nkfqrvBzPtUSfBdjRUrYp/M69BViWNsjeDgD5HmFAs34l1sxaD2Y+yB3u98fwWvl7MbqYua67mOubc2u7x4FcN0xO5O53PmeKrlPaN9h9NdV8pPwvBLchMa587HAODmM2PMXdce1TB2EU5ABhjIH9kKv8k1gZVNB9+HM9exCs1e4SaXBrerV9uQ9+0Vfm6kjiqCyNoY3S02HC5vf8Fo0WFzzMfJGwvaw724k/2e+y62IUz6ytlazgHAF3JjWjSSfbYKfYfRMhjbGwWa0WH4k+K3Mst01RiuZezmo4qssk3wiIdHdcdUkJOx7bfAjZ4ty5KdBcl+Cs90NqGdhw1BwA2eCLX872XWC119kbJ9y9mdVBwj2v0ZREVJaEREAREQBERAF5JXpaeK1fVRPkPvWk+vkob0tkxi5NJGtRYu2SeWEf1Ybv3k3v8ARZfTHaQywSRjiWm3mNx7VV2X8YMFQJnEkOJD/Jx3PqKt2OQOAI3BFwRzBVNNisibDNxJYdsWvo/xKNMnmvJl2Ujz5ghgl61o/RyEm/Jr+Y8jxURe8KqSaOwxbIZFasj7NyGpLXBzTYggg+I4KZwdIrgLSQDzY/8ABwVfl4XkOUqTQyOn05GviLZYeF52pYGBkdPKO8ksJcebnEm5PFdPC84mpmbFFAQDu5znei0cTYDiq2w6hkneGRtLnH6B4u7lbmVcvNpI7X1SOtrd324NHgFdGU5PbOf6ji4WLDUVuXrk7rVlYCyrTngiIgCIiAIiIAiLCAyo5n6TTRv8S0e0KQkrgZ6hL6KW25A1fQbqu37jMjDa+0Q380VGZFKsn5v6i0M28XvXc4/Pvb9ihTnLz1q1Ndjg9o+gZOFDIr7Jr+i+6iGKoiLTZ7HjiNx5g96qLNGXJKN293Rn0X29ju4/atbBcyT0p/Ru7PNjt2n1cj5Ke4dnmkqW9XUNEVxYh+7D5OWfG6FvnhnPV4uZ0yblBd0H50VdZZaPX58FPsYyEHDrKN4c076Cfuu/BQyqo5IXaZWOjPc4Wv6+BCOLRu6M+nIX+j5+Xhlw5VfTvga+BjWNPENG4cOIPeV2wqbynj7qSS/GN1tbf/YeIVuUdWyVgexwc124IWTCXcjjupYU8e175T8M2UWAsr0a4IiIAiIgCIiALBWVhARfP8746YSxnS5kjCD67fRutXAs3wVbDFMWxPcC0gmzXX2JaT9i62c6TrKOZo4huoebd/wVGlywr7ZVz+jOk6VgVZuM0+JRfDN7GMPdTyuid707Hk5vIhatNTvk1aG6i1rnnwa21z48l83PJ5k27zeynHRNTh005IuBGwfXc6/3fasOuCnPXg6XKvli4rsly1+pBS5egVJs7ZUdSP6yMEwOJtb+rJ96fDuKii8ShKD0zIxcivJrVkHtM38OxeaA3ildH4A9k/NOyl1B0glw0VcDJm83Ab+Za7Y+xQAr2CvcLpx8Mryem49/348/NcP8y2qTAsMrRrgOnvDHaS3zYeC6eC5afSu/RVLiw8Y3sBB8QQRYqnqCtfE8SRuLHDmD7D3hXHk7MgrI97NlZbW0cPlDwWfRdGb+pyvVcHJxocTcq/r6JG0LKwFlZRzgREQBERAEREAREQHiVgIIO4IIPjdUDj+GmnnkhPvSbeLTu0/67l+gCoJ0mZfMrBURi74xZwHFzP4j+Kxcqvujtejd9CzVj5HbLxLj8fRVNlPuiSQCedvwo2EfNc6/3goGApDkiv6isicTZrjod8/h7bLBoerE2db1Wt24k4r5ftyXVPC1wLXAOB2IO4IVeZj6OA676V2n+6d6PzTyVjhLLazrjNakcDi5t2LLuqev2PzxiOEzQHTLG5h7yNvU7gVqhq/RdTTteNL2hwPIgEKts65JbE0z0+zW7vj42Hwm/wAFr7cRxW4nWYH+QQukoXLtb9+v6K/AUlyNWmKri32edBHg7h7bKOkLr5Xg11UDR/zGn6N/wVFTamtG3z1GWPNS8aZerVlYasrdHzIIiIAiIgCIiAIiwSgMrw9t16uiAqrOmTTCTNA0mM7uaBvGeZA+D9ihrQv0KW3USxzIkMxL4z1LzubC7D6uXqWFbi7e4HT9O672RVeR+f8AJu5Mx0VUAuf0rLNeOZNtneRUiBVX0eWsQo5RJE1sltuyRZw7nA2ViYXVOkZqfE6J3NjrbHwI4hX0ybWpLk1HUKaoWd9Mk4v9Ppo3F8KsNLHB3Cxv5WN191Hc1vqXsMNPEXF4s6QkBrWniN+JO6sm9Iw6Yd80t6+pTDh5+tWD0Z4EdRqniwALY/G/pO8uAWxgnR6A4PqHB3923h8481PYog0AAWAFgBsAPBYmPjtPukdH1XrELK/g0878v+D21ZWEus05gyiIgCIiAIiIAuNm+ZzKKpe1xY5sUhDhsWkNNiCuyvnNC1wLXAOaRYg7gg8QUBVuWso1lXSwVBxirYZWNeWjSQ2/IHmumej2rH/Gqz6GfxU+ggbG0NY0NaNg0CwA7gFAcdzBWVlU+hw0iMRWFRVEahGTwYzkXcUJB6Pqz46q/qtWf/z+s+O6v6rFgdHdSBq/LFb1nwrtLb/JtwX0wHMdXTVTcPxItcZBenqWjS2a3FjhwDuCA8DIFb8dVX1WrIyFXfHVV9Vi7eds0ChiaWt62eV2iGIcXv8At0i4uo/T5QxKqHWVmJywuO/VUwa1rPC5vdAfb8w6746qvqsWPzDrvjqp+qxatbBimEjr21DsRpm7yRyC0zGji5hHH6FOsOxeGaBtSx4MTm69R2Aba5v3W3uhOyH/AJiV3x3U/UYn5i1/x3U/UYtODEcRxlznUsvuGiadLZtN5pyOJaD6IWzLkavhGumxeodIN9M4a5jj3G3AIQz2MjYh8d1P1GLiZlw6vw91JIcVnnEtXBC5jmsaC17rnhvyI9al2Sc1PqTJTVMfUVcBAkj964HhIzvaVI6zD4pg3rY2v0OD26gDpeODh4jvQG0FlYWUICIiAIiIAiIgPE7rNcRxAP2KA9CbB+ThIf2kssr5DzMms3urAKrF0suB1MrjE+TDqh5kLmNLjSyO9K4HvD+CAst7wNybAczsB5qkulDOrauP9Vge+OmmY/3bwY2UOs1kXw789/VzXc6RukCkloHx0lWx8kxayzT22sce27Tx2C1MFw78pvpoYYXQYXRlrw57dJqpWjY2Pve8+JQlI5+KYxiEOKwy1tKyokgge9sVPfaNx7cgDrlzhbgFbmXsdgrIWzwP1sPHvaebXDkQo7n/AASoc+CvoxqqaXVaM8JonenH57CyhWU830cGJyvDjSQVEYdLFKDGIalhNxY2tfdB5LAzjm+KjLYRG6pqJbhlPHu5wOxLvgt34nxVQYfiGIMwirZG2JlKySSN9yXSxayNTIyNnNbe1/Nb+BZlfNPVzU0LqmvqpDHE6x0U1OLhjy/gL8VaGB5Mihw38nvOsPY4SP5ue/0nD1/YhPhHM6Pc1xObHQSQuo54426Y38JGAenE7g69wfWp4qDzTWzUlPHTVcbm1dG5rqOra06Jo2ndpdyNgBbxVkT9J2Gsia/3SyR5aD1UXbfqIvpAHO6EeTVx0aMeoXM9KWCdsnixpaWkqfqB5Kw2pqKl+K1kfUuezq6eA+lFDe5Lr8HO22U9CEBERAEREAREQBERAYssPYDsd/DkvSICEZ7yNBU0krYIIo57amPDACXNNw29udrLbyLm2GthDbiOeMBssB7L2OHHsnlspWQoHn3BcIc9slbI2klfq0StkMUjg22qxHpW1D6UBMcQr4oGGSaRsbGi5c4gC3r4qusr0DMWrZ8RmpwaYNENO2Rg/SgG7pbELp0fRZQhwfK+oqwNw2eVz2DxtzXdmzRh8EzaR1RFHJs0R3A09zdtm+SE/wDCH5ZqY8Hrp6KcCKCof1tNMRZh1elEXeG1vNWayQEXBBHffb6VpYxg8FVGYp42ysPJwvbxHcqzxDKuCwTimfiVRC4lo9z+6SG78Ae6/mOKEG/0g4g3EXswmkIlc9zXVEjbObTxNNzd3AOPBTjD8uUkJDoqeJjhazgxod9NuKxl/LtLRR9XTQtiabXt6Trc3HmusAgMAL0ERAEREAREQBERAEREAREQBV705UrHYXK8saXsLNLiBdoL26rHlewVhKC9NI/3RUfM++EBNYPRb5D7FRGMUzHUeOSFoMjattnkAuHC1jxCvWkPYZ8lv2KjsU/mGPfvbfwQku+hN4mfIb90KkcZpmPpcfkcwOe2pAa8gFwsBax5K7sO/ZR/IZ90KlcU/mWYP3v+CEFz4UbwxE8erZ90LcWphg/QxfIZ90LbQlhERCAiIgCIiAIiIAiIgCIiAwVB+mj+iKn5n3wpyoN00/0RUfM++EBMaH9nH8hv2BUhiX8wx796b+Cu6h/Zs+S37oVEY5XRx02NUz3hs8tW0xxH03g2sWjiUBe+Hfso/kM+6FSuKn9Rx/8AfP8A5V1UDSI4wdiGMB8w0XVF5gro46fGqZ7w2eWrBjiPpvDtNi1vPmhJetB+zj+S37AthfCkFmMHc1o9i+6EMIiIAiIgCIiAIiwSgBKyuDjeZI6eqpaZwu6pLwDe2nQAR53Jsu6EBm6xdaM1fdsnUhsj4zpLS7SNVg7STY22cFGOj7Pn5TfOzqOpMOm/bDtWouG2w5tKAmy16yjjlaWSMbIw2u1wBBtuNivuFlAeGtsLDay05sIgfIJXQxukHB5a0uHrst9YJQABaU2EQPkEroY3SN4PLWlw8jZfakrGS6tBvpc5h8HN4hbCAxZZWCVyW5jpzVmiDtUwZ1hAFw1t7WceAPggOtdZUQqekKjY94u8xRyCGSoDbwxyng1zr+3gF1sfzHBSMY6QlzpHBkUbBqfK91rBgHHiN+CA7KLi5ezJDV9Y1gcySJ2iWJ40yRu5ah3Hv4L1iePxxSNga188zhqEUQDnBvw3kkBjfFxF0B2EXlpXpAFhyyvLzZAUL0110rK+Gqb6FO4RsP8Aes0yvHrBaFcOIZhbFR+7Ax8rOrEmmMXcWkXv5DvVW51o6iqwmWX3NdpldViXrAToLiB2dN/Qtz5Lp5Bxb3Tl+eMm7oIpoj8kMJYfqlCX4N/oizG+siqJHxvDpZ5ZC8N/Rt7LA1mr4QAb9Cjn+z6f1nEP8v8A8kq6/wDs7m+HS/47x/241xeghzW1WJlxAaLEk8A0SS3J9SAsGpz/AAhks0cUk8ELiyWaPSQ0jZ1mk6nAd4C6cmaYfcgrYw6aEjVeMAkNAuSQTytuqlwqSEYdiow6KSWB2syTTSNbbs7CJgbcgA87LtdHRvlqfn2Kv6O0gZ3WdK1K+B88MU8wjuZGtZvE3az5N9gd7d9j3Lo1eeozhxxGCN0zAHHTsCwt2Ou55HjZVz0bxj83cQdYXJmue+0bbfaV4ye7+S9aO50v2NKBk06IsZfJQulmaRd80r5jp0El5Lrb6tt+S3Z+keFkLaswyGkc4MFQ0tNiTYFzL6gLjmFwujCphjwBz6g2hAn1/JJINvFQ7FXfyfcKaAx0nXNIfLJqmc7rRvpa2wFwAgZe8spmh1U8jQZGgsktqaA4bOtffZU5gNJ7lxqvaxz3mOmkdre7U9zyxpLnHz5clZfRx/RdH/gs+xQnL0QfmSvadwYdJHgQ0FB7IngrQcr1ZO5M19/hamLZp8QfPWZfEhuBCD5uu4X/AOhq9Z1ylVYbhs8DJo30sk7HMbpcZS5xs1ndbYct1Lq3o7ldBhr4JGxVNExttYJY69nFrrb7EH6Sg2cnCcUFPmTELm0fUue//KYxw/14r69GmdaUCSaql0VFZObuIJa1rRaKPXawsCbDxJUZiw+Z02O1cjxI6OJ8RkYC1jpHgamtvfZobbj3d6+NfTNblWFwHaNRqvz1Fzhf6AEB+imr0ufl+RzqaBzvSMUZPnpC6CEBcrMrKh1PIymax0r2lg1uLWt1AjVcA3tfguqiAjkNDN+T+ofA3WIuq6oSdkt06b6y3bbfgq/6OMiYjQ+6YJ2RmCpj6tzmyXMbg1zQ/TYX2d7FcQWUBV3RhlzE8NjmgfFE6MSOkaQ/tSnQ1oY0WswdkHUe+1ua0uj/ACPXUs1Z18TBHVtc3UyUEx3Lzci3a9O3qVuoEJKayxkbFKalrMOLIdFRwqNdw0adJHV2vc2HlddDKWVMTpsNmpHsiJcySNjBLteUuLpXu08rgABWqiEFUZUybiFLhdTQOiic6XVpeJTbtgNdcaeVr+K2MpZDqocMqcNn6sCXW5srXk9pwAALbeHFWeiAqzLWRK4YZNh1S6KNhbIGFhLy573Bwc7gABbgO9c9mRcUfhRwx7YGBj+sa8PJ62ztTWWt2N/fXPkrjRARbIGGVdNRsiqdAexrWNjYbta1gsLu5ucbk8lHcAy7iEWLT174IxHOA3SJgXMG257Njw4Ky0QeyKSYFPWVEctYGRxQOL4qdjteuTlLK6wvYcGjYX5rrY57rLQylbGHOBBlkJtF3ODBu88drhdZEBH8JyrBBSOpAC9sgf1r3W1Svkvre495v6lCqfo4qTTxYbK+M0kUxl6wE9ZIy5IjLLWab8XX58FaiygPEbAAABYCwA7gOAXtEQH/2Q=="/>
          <p:cNvSpPr>
            <a:spLocks noChangeAspect="1" noChangeArrowheads="1"/>
          </p:cNvSpPr>
          <p:nvPr/>
        </p:nvSpPr>
        <p:spPr bwMode="auto">
          <a:xfrm>
            <a:off x="307975" y="-1371600"/>
            <a:ext cx="19050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1996 Olympi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7" y="212260"/>
            <a:ext cx="851388" cy="142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07645" y="4067052"/>
            <a:ext cx="762000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2006</a:t>
            </a:r>
            <a:endParaRPr lang="en-US" sz="1850" spc="-50" dirty="0"/>
          </a:p>
        </p:txBody>
      </p:sp>
    </p:spTree>
    <p:extLst>
      <p:ext uri="{BB962C8B-B14F-4D97-AF65-F5344CB8AC3E}">
        <p14:creationId xmlns:p14="http://schemas.microsoft.com/office/powerpoint/2010/main" val="98780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data sources for uncovering gems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1524000"/>
            <a:ext cx="6324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/>
          </a:p>
          <a:p>
            <a:pPr lvl="1">
              <a:spcBef>
                <a:spcPts val="0"/>
              </a:spcBef>
            </a:pPr>
            <a:endParaRPr lang="en-US" sz="1600" dirty="0"/>
          </a:p>
          <a:p>
            <a:pPr lvl="1">
              <a:spcBef>
                <a:spcPts val="0"/>
              </a:spcBef>
            </a:pPr>
            <a:endParaRPr lang="en-US" sz="1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43000" y="14478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4625" lvl="1" indent="-1746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/>
              <a:t>Funding Information</a:t>
            </a:r>
          </a:p>
          <a:p>
            <a:pPr marL="174625" lvl="1" indent="-1746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/>
              <a:t>Project </a:t>
            </a:r>
            <a:r>
              <a:rPr lang="en-US" sz="2000" dirty="0"/>
              <a:t>Specific websites</a:t>
            </a:r>
          </a:p>
          <a:p>
            <a:pPr marL="174625" lvl="1" indent="-1746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/>
              <a:t>Patents</a:t>
            </a:r>
            <a:endParaRPr lang="en-US" sz="2000" dirty="0"/>
          </a:p>
          <a:p>
            <a:pPr marL="174625" lvl="1" indent="-1746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/>
              <a:t>Other </a:t>
            </a:r>
            <a:r>
              <a:rPr lang="en-US" sz="2000" dirty="0"/>
              <a:t>data sources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399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Gathering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18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Attention: Google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05904" y="3581400"/>
            <a:ext cx="2670537" cy="1855850"/>
            <a:chOff x="685800" y="1088498"/>
            <a:chExt cx="8690811" cy="603955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17843" t="10591" r="18150" b="77464"/>
            <a:stretch/>
          </p:blipFill>
          <p:spPr>
            <a:xfrm>
              <a:off x="689811" y="1088498"/>
              <a:ext cx="8686800" cy="1009008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l="17843" t="34947" r="18150" b="4122"/>
            <a:stretch/>
          </p:blipFill>
          <p:spPr>
            <a:xfrm>
              <a:off x="685800" y="1981200"/>
              <a:ext cx="8686800" cy="5146849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1" name="TextBox 10"/>
          <p:cNvSpPr txBox="1"/>
          <p:nvPr/>
        </p:nvSpPr>
        <p:spPr>
          <a:xfrm>
            <a:off x="353767" y="5486400"/>
            <a:ext cx="2652990" cy="7674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i="1" spc="-50" dirty="0" smtClean="0"/>
              <a:t>Tuesday, May 3, 2016</a:t>
            </a:r>
          </a:p>
          <a:p>
            <a:pPr>
              <a:lnSpc>
                <a:spcPct val="90000"/>
              </a:lnSpc>
            </a:pPr>
            <a:r>
              <a:rPr lang="en-US" sz="1400" i="1" spc="-50" dirty="0" smtClean="0"/>
              <a:t>Chicago Tribune, front cover</a:t>
            </a:r>
          </a:p>
          <a:p>
            <a:pPr>
              <a:lnSpc>
                <a:spcPct val="90000"/>
              </a:lnSpc>
            </a:pPr>
            <a:r>
              <a:rPr lang="en-US" sz="1400" i="1" spc="-50" dirty="0" smtClean="0"/>
              <a:t>Landmark heart disease study marks 30 years of research</a:t>
            </a:r>
            <a:endParaRPr lang="en-US" sz="1400" i="1" spc="-50" dirty="0"/>
          </a:p>
        </p:txBody>
      </p:sp>
      <p:grpSp>
        <p:nvGrpSpPr>
          <p:cNvPr id="24" name="Group 23"/>
          <p:cNvGrpSpPr/>
          <p:nvPr/>
        </p:nvGrpSpPr>
        <p:grpSpPr>
          <a:xfrm>
            <a:off x="914400" y="1115184"/>
            <a:ext cx="6362700" cy="2286911"/>
            <a:chOff x="1828800" y="1001646"/>
            <a:chExt cx="6362700" cy="2286911"/>
          </a:xfrm>
        </p:grpSpPr>
        <p:sp>
          <p:nvSpPr>
            <p:cNvPr id="13" name="TextBox 12"/>
            <p:cNvSpPr txBox="1"/>
            <p:nvPr/>
          </p:nvSpPr>
          <p:spPr>
            <a:xfrm>
              <a:off x="1828800" y="1012450"/>
              <a:ext cx="18288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b="1" spc="-50" dirty="0" smtClean="0"/>
                <a:t>Search Results</a:t>
              </a:r>
              <a:endParaRPr lang="en-US" sz="1850" b="1" spc="-5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69323" y="1001646"/>
              <a:ext cx="16002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b="1" spc="-50" dirty="0" smtClean="0"/>
                <a:t>Data Source</a:t>
              </a:r>
              <a:endParaRPr lang="en-US" sz="1850" b="1" spc="-5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61983" y="1029507"/>
              <a:ext cx="16002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b="1" spc="-50" dirty="0" smtClean="0"/>
                <a:t>Search Strategy</a:t>
              </a:r>
              <a:endParaRPr lang="en-US" sz="1850" b="1" spc="-5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3183" y="1266458"/>
              <a:ext cx="1828800" cy="14478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1850" spc="-50" dirty="0" smtClean="0"/>
                <a:t>Google News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1850" spc="-50" dirty="0" smtClean="0"/>
                <a:t>Google Blogs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1850" spc="-50" dirty="0" smtClean="0"/>
                <a:t>Google Videos</a:t>
              </a:r>
            </a:p>
            <a:p>
              <a:pPr>
                <a:lnSpc>
                  <a:spcPct val="150000"/>
                </a:lnSpc>
                <a:spcBef>
                  <a:spcPts val="600"/>
                </a:spcBef>
              </a:pPr>
              <a:r>
                <a:rPr lang="en-US" sz="1850" spc="-50" dirty="0" smtClean="0"/>
                <a:t>Google Books</a:t>
              </a:r>
              <a:endParaRPr lang="en-US" sz="1850" spc="-5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4600" y="1427984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698</a:t>
              </a:r>
              <a:endParaRPr lang="en-US" sz="1850" spc="-5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07123" y="1933192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15</a:t>
              </a:r>
              <a:endParaRPr lang="en-US" sz="1850" spc="-5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30228" y="2422307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542</a:t>
              </a:r>
              <a:endParaRPr lang="en-US" sz="1850" spc="-5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62200" y="2932651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8,560</a:t>
              </a:r>
              <a:endParaRPr lang="en-US" sz="1850" spc="-5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9300" y="1411891"/>
              <a:ext cx="2362200" cy="10104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spc="-50" dirty="0"/>
                <a:t>“CARDIA study” OR </a:t>
              </a:r>
              <a:endParaRPr lang="en-US" sz="1600" spc="-50" dirty="0" smtClean="0"/>
            </a:p>
            <a:p>
              <a:pPr>
                <a:lnSpc>
                  <a:spcPct val="90000"/>
                </a:lnSpc>
              </a:pPr>
              <a:r>
                <a:rPr lang="en-US" sz="1600" spc="-50" dirty="0" smtClean="0"/>
                <a:t>“Coronary </a:t>
              </a:r>
              <a:r>
                <a:rPr lang="en-US" sz="1600" spc="-50" dirty="0"/>
                <a:t>Artery Risk </a:t>
              </a:r>
              <a:endParaRPr lang="en-US" sz="1600" spc="-50" dirty="0" smtClean="0"/>
            </a:p>
            <a:p>
              <a:pPr>
                <a:lnSpc>
                  <a:spcPct val="90000"/>
                </a:lnSpc>
              </a:pPr>
              <a:r>
                <a:rPr lang="en-US" sz="1600" spc="-50" dirty="0" smtClean="0"/>
                <a:t>Development </a:t>
              </a:r>
              <a:r>
                <a:rPr lang="en-US" sz="1600" spc="-50" dirty="0"/>
                <a:t>in Young Adults”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en-US" sz="1850" spc="-5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057400" y="1371600"/>
              <a:ext cx="54864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3546" t="10246" r="27526" b="11634"/>
          <a:stretch/>
        </p:blipFill>
        <p:spPr>
          <a:xfrm>
            <a:off x="3162836" y="3581400"/>
            <a:ext cx="2660385" cy="187665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182889" y="5486400"/>
            <a:ext cx="2640332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i="1" spc="-50" dirty="0" smtClean="0"/>
              <a:t>December 2, 2015</a:t>
            </a:r>
          </a:p>
          <a:p>
            <a:pPr>
              <a:lnSpc>
                <a:spcPct val="90000"/>
              </a:lnSpc>
            </a:pPr>
            <a:r>
              <a:rPr lang="en-US" sz="1400" i="1" spc="-50" dirty="0" smtClean="0"/>
              <a:t>YouTube</a:t>
            </a:r>
          </a:p>
          <a:p>
            <a:pPr>
              <a:lnSpc>
                <a:spcPct val="90000"/>
              </a:lnSpc>
            </a:pPr>
            <a:r>
              <a:rPr lang="en-US" sz="1400" i="1" spc="-50" dirty="0" smtClean="0"/>
              <a:t>Study Uncovers Critical Findings on Cardiovascular Disease</a:t>
            </a:r>
            <a:endParaRPr lang="en-US" sz="1400" i="1" spc="-5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/>
          <a:srcRect l="20812" t="16667" r="25246" b="29349"/>
          <a:stretch/>
        </p:blipFill>
        <p:spPr>
          <a:xfrm>
            <a:off x="5925098" y="3581400"/>
            <a:ext cx="3012781" cy="187665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956934" y="5562600"/>
            <a:ext cx="2640332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i="1" spc="-50" dirty="0" smtClean="0"/>
              <a:t>March 24, 2011</a:t>
            </a:r>
          </a:p>
          <a:p>
            <a:pPr>
              <a:lnSpc>
                <a:spcPct val="90000"/>
              </a:lnSpc>
            </a:pPr>
            <a:r>
              <a:rPr lang="en-US" sz="1400" i="1" spc="-50" dirty="0" smtClean="0"/>
              <a:t>CNN Blog</a:t>
            </a:r>
          </a:p>
          <a:p>
            <a:pPr>
              <a:lnSpc>
                <a:spcPct val="90000"/>
              </a:lnSpc>
            </a:pPr>
            <a:r>
              <a:rPr lang="en-US" sz="1400" i="1" spc="-50" dirty="0" smtClean="0"/>
              <a:t>Frequent churchgoers frequently fatter</a:t>
            </a:r>
            <a:endParaRPr lang="en-US" sz="1400" i="1" spc="-5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0" y="3505200"/>
            <a:ext cx="9144000" cy="0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876800" y="3267913"/>
            <a:ext cx="3610617" cy="2304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100" i="1" spc="-50" dirty="0" smtClean="0"/>
              <a:t>Please note: number of non-relevant results not yet determined. </a:t>
            </a:r>
            <a:endParaRPr lang="en-US" sz="1100" i="1" spc="-50" dirty="0"/>
          </a:p>
        </p:txBody>
      </p:sp>
    </p:spTree>
    <p:extLst>
      <p:ext uri="{BB962C8B-B14F-4D97-AF65-F5344CB8AC3E}">
        <p14:creationId xmlns:p14="http://schemas.microsoft.com/office/powerpoint/2010/main" val="234182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Attention: Google Challenges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7939" y="1143000"/>
            <a:ext cx="6705601" cy="3352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Google challenges</a:t>
            </a:r>
          </a:p>
          <a:p>
            <a:pPr>
              <a:lnSpc>
                <a:spcPct val="90000"/>
              </a:lnSpc>
            </a:pPr>
            <a:r>
              <a:rPr lang="en-US" sz="1600" spc="-50" dirty="0" smtClean="0"/>
              <a:t>CARDIA news </a:t>
            </a:r>
            <a:r>
              <a:rPr lang="en-US" sz="1600" spc="-50" dirty="0"/>
              <a:t>coverage started in 2005</a:t>
            </a:r>
          </a:p>
          <a:p>
            <a:pPr>
              <a:lnSpc>
                <a:spcPct val="90000"/>
              </a:lnSpc>
            </a:pPr>
            <a:r>
              <a:rPr lang="en-US" sz="1600" spc="-50" dirty="0" smtClean="0"/>
              <a:t>CARDIA video </a:t>
            </a:r>
            <a:r>
              <a:rPr lang="en-US" sz="1600" spc="-50" dirty="0"/>
              <a:t>coverage started in 2003</a:t>
            </a:r>
          </a:p>
          <a:p>
            <a:pPr>
              <a:lnSpc>
                <a:spcPct val="90000"/>
              </a:lnSpc>
            </a:pPr>
            <a:r>
              <a:rPr lang="en-US" sz="1600" spc="-50" dirty="0"/>
              <a:t>Export options are extremely limited</a:t>
            </a:r>
          </a:p>
          <a:p>
            <a:pPr>
              <a:lnSpc>
                <a:spcPct val="90000"/>
              </a:lnSpc>
            </a:pPr>
            <a:r>
              <a:rPr lang="en-US" sz="1600" spc="-50" dirty="0"/>
              <a:t>Difficult to find which CARDIA document was cited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b="1" spc="-5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Google surprises</a:t>
            </a:r>
          </a:p>
          <a:p>
            <a:pPr>
              <a:lnSpc>
                <a:spcPct val="90000"/>
              </a:lnSpc>
            </a:pPr>
            <a:r>
              <a:rPr lang="en-US" sz="1600" spc="-50" dirty="0"/>
              <a:t>Generally relevant results</a:t>
            </a:r>
          </a:p>
          <a:p>
            <a:pPr>
              <a:lnSpc>
                <a:spcPct val="90000"/>
              </a:lnSpc>
            </a:pPr>
            <a:r>
              <a:rPr lang="en-US" sz="1600" spc="-50" dirty="0"/>
              <a:t>Under Books, can sort by Magazines</a:t>
            </a:r>
          </a:p>
          <a:p>
            <a:pPr>
              <a:lnSpc>
                <a:spcPct val="90000"/>
              </a:lnSpc>
            </a:pPr>
            <a:r>
              <a:rPr lang="en-US" sz="1600" spc="-50" dirty="0"/>
              <a:t>Under News, can sort by Blogs</a:t>
            </a:r>
          </a:p>
          <a:p>
            <a:pPr>
              <a:lnSpc>
                <a:spcPct val="90000"/>
              </a:lnSpc>
            </a:pPr>
            <a:r>
              <a:rPr lang="en-US" sz="1600" spc="-50" dirty="0"/>
              <a:t>Under Videos, can sort by duration, quality, source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850" spc="-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29" t="10665" r="59752" b="65334"/>
          <a:stretch/>
        </p:blipFill>
        <p:spPr>
          <a:xfrm>
            <a:off x="1828800" y="4038600"/>
            <a:ext cx="5867400" cy="2223436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018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Attention: LexisNexis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533383" y="3769510"/>
            <a:ext cx="3610617" cy="2304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100" i="1" spc="-50" dirty="0" smtClean="0"/>
              <a:t>Please note: number of non-relevant results not yet determined. </a:t>
            </a:r>
            <a:endParaRPr lang="en-US" sz="1100" i="1" spc="-50" dirty="0"/>
          </a:p>
        </p:txBody>
      </p:sp>
      <p:grpSp>
        <p:nvGrpSpPr>
          <p:cNvPr id="36" name="Group 35"/>
          <p:cNvGrpSpPr/>
          <p:nvPr/>
        </p:nvGrpSpPr>
        <p:grpSpPr>
          <a:xfrm>
            <a:off x="992980" y="1066800"/>
            <a:ext cx="7112472" cy="2746189"/>
            <a:chOff x="992980" y="1066800"/>
            <a:chExt cx="7112472" cy="2746189"/>
          </a:xfrm>
        </p:grpSpPr>
        <p:sp>
          <p:nvSpPr>
            <p:cNvPr id="7" name="TextBox 6"/>
            <p:cNvSpPr txBox="1"/>
            <p:nvPr/>
          </p:nvSpPr>
          <p:spPr>
            <a:xfrm>
              <a:off x="992980" y="1077604"/>
              <a:ext cx="18288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b="1" spc="-50" dirty="0" smtClean="0"/>
                <a:t>Search Results</a:t>
              </a:r>
              <a:endParaRPr lang="en-US" sz="1850" b="1" spc="-5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33503" y="1066800"/>
              <a:ext cx="16002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b="1" spc="-50" dirty="0" smtClean="0"/>
                <a:t>Data Type</a:t>
              </a:r>
              <a:endParaRPr lang="en-US" sz="1850" b="1" spc="-5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74480" y="1095950"/>
              <a:ext cx="16002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b="1" spc="-50" dirty="0" smtClean="0"/>
                <a:t>Search Strategy</a:t>
              </a:r>
              <a:endParaRPr lang="en-US" sz="1850" b="1" spc="-5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97980" y="1482899"/>
              <a:ext cx="2590800" cy="23300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spc="-50" dirty="0"/>
                <a:t>Law reviews and Journals</a:t>
              </a:r>
            </a:p>
            <a:p>
              <a:pPr>
                <a:spcBef>
                  <a:spcPts val="600"/>
                </a:spcBef>
              </a:pPr>
              <a:r>
                <a:rPr lang="en-US" sz="1600" spc="-50" dirty="0" smtClean="0"/>
                <a:t>Newspapers</a:t>
              </a:r>
            </a:p>
            <a:p>
              <a:pPr>
                <a:spcBef>
                  <a:spcPts val="600"/>
                </a:spcBef>
              </a:pPr>
              <a:r>
                <a:rPr lang="en-US" sz="1600" spc="-50" dirty="0"/>
                <a:t>Newswires &amp; Press Releases</a:t>
              </a:r>
            </a:p>
            <a:p>
              <a:pPr>
                <a:spcBef>
                  <a:spcPts val="600"/>
                </a:spcBef>
              </a:pPr>
              <a:r>
                <a:rPr lang="en-US" sz="1600" spc="-50" dirty="0" smtClean="0"/>
                <a:t>Web-based </a:t>
              </a:r>
              <a:r>
                <a:rPr lang="en-US" sz="1600" spc="-50" dirty="0"/>
                <a:t>Publications</a:t>
              </a:r>
            </a:p>
            <a:p>
              <a:pPr>
                <a:spcBef>
                  <a:spcPts val="600"/>
                </a:spcBef>
              </a:pPr>
              <a:r>
                <a:rPr lang="en-US" sz="1600" spc="-50" dirty="0"/>
                <a:t>Magazines and Journals</a:t>
              </a:r>
            </a:p>
            <a:p>
              <a:pPr>
                <a:spcBef>
                  <a:spcPts val="600"/>
                </a:spcBef>
              </a:pPr>
              <a:r>
                <a:rPr lang="en-US" sz="1600" spc="-50" dirty="0" smtClean="0"/>
                <a:t>Cases</a:t>
              </a:r>
            </a:p>
            <a:p>
              <a:pPr>
                <a:spcBef>
                  <a:spcPts val="600"/>
                </a:spcBef>
              </a:pPr>
              <a:r>
                <a:rPr lang="en-US" sz="1600" spc="-50" dirty="0" smtClean="0"/>
                <a:t>Industry Trade Press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51200" y="1549094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35</a:t>
              </a:r>
              <a:endParaRPr lang="en-US" sz="1850" spc="-5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51199" y="1853894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34</a:t>
              </a:r>
              <a:endParaRPr lang="en-US" sz="1850" spc="-5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54980" y="2158694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7</a:t>
              </a:r>
              <a:endParaRPr lang="en-US" sz="1850" spc="-5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54633" y="2438400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/>
                <a:t>4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43252" y="1521711"/>
              <a:ext cx="2362200" cy="10104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spc="-50" dirty="0" smtClean="0"/>
                <a:t>“CARDIA study”</a:t>
              </a:r>
              <a:endParaRPr lang="en-US" sz="1850" spc="-5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221580" y="1436754"/>
              <a:ext cx="60960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754980" y="2768294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2</a:t>
              </a:r>
              <a:endParaRPr lang="en-US" sz="1850" spc="-5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54980" y="3048000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1</a:t>
              </a:r>
              <a:endParaRPr lang="en-US" sz="1850" spc="-5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54980" y="3352800"/>
              <a:ext cx="859977" cy="3559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 smtClean="0"/>
                <a:t>1</a:t>
              </a:r>
              <a:endParaRPr lang="en-US" sz="1850" spc="-5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54610" y="4163862"/>
            <a:ext cx="4038600" cy="2031989"/>
            <a:chOff x="228600" y="4114800"/>
            <a:chExt cx="4038600" cy="203198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520" y="4114800"/>
              <a:ext cx="2816225" cy="571779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228600" y="4686579"/>
              <a:ext cx="302505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Adults can undo heart disease risk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5119" y="4988390"/>
              <a:ext cx="1371600" cy="1932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200" spc="-50" dirty="0" smtClean="0"/>
                <a:t>July 1, 2014</a:t>
              </a:r>
              <a:endParaRPr lang="en-US" sz="1200" spc="-5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5119" y="5192645"/>
              <a:ext cx="3952081" cy="9541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800" i="1" dirty="0" smtClean="0"/>
                <a:t>…"</a:t>
              </a:r>
              <a:r>
                <a:rPr lang="en-US" sz="800" i="1" dirty="0"/>
                <a:t>If you don't keep up a healthy lifestyle, you'll see the evidence in terms of your risk of heart disease," Spring said.</a:t>
              </a:r>
              <a:br>
                <a:rPr lang="en-US" sz="800" i="1" dirty="0"/>
              </a:br>
              <a:r>
                <a:rPr lang="en-US" sz="800" i="1" dirty="0"/>
                <a:t>Scientists examined healthy lifestyle behaviors and coronary artery calcification and thickening among the more than 5,000 participants in the </a:t>
              </a:r>
              <a:r>
                <a:rPr lang="en-US" sz="800" b="1" i="1" dirty="0"/>
                <a:t>Coronary Artery Risk Development in Young Adults (CARDIA) study</a:t>
              </a:r>
              <a:r>
                <a:rPr lang="en-US" sz="800" i="1" dirty="0"/>
                <a:t> who were assessed at baseline (when participants were ages 18 to 30) and 20 years </a:t>
              </a:r>
              <a:r>
                <a:rPr lang="en-US" sz="800" i="1" dirty="0" smtClean="0"/>
                <a:t>later…</a:t>
              </a:r>
              <a:endParaRPr lang="en-US" sz="800" i="1" dirty="0"/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en-US" sz="800" spc="-5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973889" y="4094648"/>
            <a:ext cx="3678655" cy="2142235"/>
            <a:chOff x="3865145" y="4093798"/>
            <a:chExt cx="3678655" cy="2142235"/>
          </a:xfrm>
        </p:grpSpPr>
        <p:pic>
          <p:nvPicPr>
            <p:cNvPr id="3074" name="Picture 2" descr="Harvard Law and Policy Review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5145" y="4093798"/>
              <a:ext cx="3581025" cy="348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913418" y="4904682"/>
              <a:ext cx="2057400" cy="1907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200" spc="-50" dirty="0" smtClean="0"/>
                <a:t>Summer</a:t>
              </a:r>
              <a:r>
                <a:rPr lang="en-US" sz="1200" spc="-50" dirty="0"/>
                <a:t>, 2013  Emily M. Broad </a:t>
              </a:r>
              <a:r>
                <a:rPr lang="en-US" sz="1200" spc="-50" dirty="0" err="1"/>
                <a:t>Leib</a:t>
              </a:r>
              <a:endParaRPr lang="en-US" sz="1200" spc="-50" dirty="0"/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en-US" sz="1200" spc="-5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13419" y="4449534"/>
              <a:ext cx="3554182" cy="4065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600" dirty="0"/>
                <a:t>All (Food) Politics is Local: Increasing Food Access Through Local Government Action</a:t>
              </a:r>
              <a:endParaRPr lang="en-US" sz="1600" spc="-5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12516" y="4906972"/>
              <a:ext cx="2526133" cy="2302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en-US" sz="1200" spc="-5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13418" y="5640607"/>
              <a:ext cx="3630382" cy="5954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000" b="1" dirty="0" smtClean="0"/>
                <a:t>Cites: </a:t>
              </a:r>
              <a:r>
                <a:rPr lang="en-US" sz="1000" dirty="0" err="1" smtClean="0"/>
                <a:t>Janne</a:t>
              </a:r>
              <a:r>
                <a:rPr lang="en-US" sz="1000" dirty="0" smtClean="0"/>
                <a:t> </a:t>
              </a:r>
              <a:r>
                <a:rPr lang="en-US" sz="1000" dirty="0"/>
                <a:t>Boone-</a:t>
              </a:r>
              <a:r>
                <a:rPr lang="en-US" sz="1000" dirty="0" err="1"/>
                <a:t>Heinonen</a:t>
              </a:r>
              <a:r>
                <a:rPr lang="en-US" sz="1000" dirty="0"/>
                <a:t> et al., Fast Food Restaurants and Food Stores: Longitudinal Associations With Diet in Young to Middle-Aged Adults: The CARDIA Study, 171 ARCHIVES INTERNAL MED. 1162, 1168 (</a:t>
              </a:r>
              <a:r>
                <a:rPr lang="en-US" sz="1000" dirty="0" smtClean="0"/>
                <a:t>2011)</a:t>
              </a:r>
              <a:endParaRPr lang="en-US" sz="1000" spc="-5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913418" y="5122624"/>
              <a:ext cx="3554183" cy="4406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050" i="1" dirty="0" smtClean="0"/>
                <a:t>…This </a:t>
              </a:r>
              <a:r>
                <a:rPr lang="en-US" sz="1050" i="1" dirty="0"/>
                <a:t>article focuses on healthy-food access, one of the most urgent food policy issues because of its social and economic effects, as well as its public health </a:t>
              </a:r>
              <a:r>
                <a:rPr lang="en-US" sz="1050" i="1" dirty="0" smtClean="0"/>
                <a:t>impacts…</a:t>
              </a:r>
              <a:endParaRPr lang="en-US" sz="1050" i="1" spc="-50" dirty="0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0" y="4052231"/>
            <a:ext cx="9144000" cy="0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0" y="6234450"/>
            <a:ext cx="9144000" cy="0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72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762000"/>
          </a:xfrm>
        </p:spPr>
        <p:txBody>
          <a:bodyPr/>
          <a:lstStyle/>
          <a:p>
            <a:r>
              <a:rPr lang="en-US" dirty="0" smtClean="0"/>
              <a:t>Gathering Attention: </a:t>
            </a:r>
            <a:r>
              <a:rPr lang="en-US" dirty="0" err="1" smtClean="0"/>
              <a:t>Altmetric</a:t>
            </a:r>
            <a:r>
              <a:rPr lang="en-US" dirty="0" smtClean="0"/>
              <a:t>  Explorer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Searched for all CARDIA documents using DOIs and/or PMIDs</a:t>
            </a:r>
            <a:endParaRPr lang="en-US" dirty="0"/>
          </a:p>
        </p:txBody>
      </p:sp>
      <p:pic>
        <p:nvPicPr>
          <p:cNvPr id="4098" name="Picture 2" descr="Inline imag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092439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0145" y="6248400"/>
            <a:ext cx="3962399" cy="2372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200" i="1" spc="-50" dirty="0"/>
              <a:t>a</a:t>
            </a:r>
            <a:r>
              <a:rPr lang="en-US" sz="1200" i="1" spc="-50" dirty="0" smtClean="0"/>
              <a:t>bove: screenshot of </a:t>
            </a:r>
            <a:r>
              <a:rPr lang="en-US" sz="1200" i="1" spc="-50" dirty="0" err="1" smtClean="0"/>
              <a:t>Altmetric</a:t>
            </a:r>
            <a:r>
              <a:rPr lang="en-US" sz="1200" i="1" spc="-50" dirty="0" smtClean="0"/>
              <a:t> Explorer Summary Report results after searching using the DOI and/or PMID of the 669 CARDIA documents</a:t>
            </a:r>
            <a:endParaRPr lang="en-US" sz="1200" i="1" spc="-50" dirty="0"/>
          </a:p>
        </p:txBody>
      </p:sp>
    </p:spTree>
    <p:extLst>
      <p:ext uri="{BB962C8B-B14F-4D97-AF65-F5344CB8AC3E}">
        <p14:creationId xmlns:p14="http://schemas.microsoft.com/office/powerpoint/2010/main" val="41658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458201" cy="762000"/>
          </a:xfrm>
        </p:spPr>
        <p:txBody>
          <a:bodyPr/>
          <a:lstStyle/>
          <a:p>
            <a:r>
              <a:rPr lang="en-US" dirty="0"/>
              <a:t>Gathering Attention: </a:t>
            </a:r>
            <a:r>
              <a:rPr lang="en-US" dirty="0" err="1"/>
              <a:t>Altmetric</a:t>
            </a:r>
            <a:r>
              <a:rPr lang="en-US" dirty="0"/>
              <a:t> </a:t>
            </a:r>
            <a:r>
              <a:rPr lang="en-US" dirty="0" smtClean="0"/>
              <a:t>Explorer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124" name="Picture 4" descr="Inline 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93" y="1371600"/>
            <a:ext cx="8145966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Inline imag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00600"/>
            <a:ext cx="800196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90600" y="914400"/>
            <a:ext cx="6854952" cy="457200"/>
          </a:xfrm>
        </p:spPr>
        <p:txBody>
          <a:bodyPr/>
          <a:lstStyle/>
          <a:p>
            <a:r>
              <a:rPr lang="en-US" dirty="0" smtClean="0"/>
              <a:t>Searched for all CARDIA documents using DOIs and/or PMIDs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5093" y="1295400"/>
            <a:ext cx="8494107" cy="48006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54872" y="6163591"/>
            <a:ext cx="4191000" cy="2372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200" i="1" spc="-50" dirty="0"/>
              <a:t>a</a:t>
            </a:r>
            <a:r>
              <a:rPr lang="en-US" sz="1200" i="1" spc="-50" dirty="0" smtClean="0"/>
              <a:t>bove: screenshot of </a:t>
            </a:r>
            <a:r>
              <a:rPr lang="en-US" sz="1200" i="1" spc="-50" dirty="0" err="1" smtClean="0"/>
              <a:t>Altmetric</a:t>
            </a:r>
            <a:r>
              <a:rPr lang="en-US" sz="1200" i="1" spc="-50" dirty="0" smtClean="0"/>
              <a:t> Explorer results from Twitter after searching using the DOI and/or PMID of the 669 CARDIA documents</a:t>
            </a:r>
            <a:endParaRPr lang="en-US" sz="1200" i="1" spc="-50" dirty="0"/>
          </a:p>
        </p:txBody>
      </p:sp>
    </p:spTree>
    <p:extLst>
      <p:ext uri="{BB962C8B-B14F-4D97-AF65-F5344CB8AC3E}">
        <p14:creationId xmlns:p14="http://schemas.microsoft.com/office/powerpoint/2010/main" val="22943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229601" cy="762000"/>
          </a:xfrm>
        </p:spPr>
        <p:txBody>
          <a:bodyPr/>
          <a:lstStyle/>
          <a:p>
            <a:r>
              <a:rPr lang="en-US" dirty="0" smtClean="0"/>
              <a:t>Gathering Attention: </a:t>
            </a:r>
            <a:r>
              <a:rPr lang="en-US" dirty="0" err="1" smtClean="0"/>
              <a:t>Altmetric</a:t>
            </a:r>
            <a:r>
              <a:rPr lang="en-US" dirty="0" smtClean="0"/>
              <a:t> for individual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884" t="10568" r="33603" b="36376"/>
          <a:stretch/>
        </p:blipFill>
        <p:spPr>
          <a:xfrm>
            <a:off x="782971" y="1011872"/>
            <a:ext cx="7696200" cy="434340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579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Attention: </a:t>
            </a:r>
            <a:r>
              <a:rPr lang="en-US" dirty="0" err="1" smtClean="0"/>
              <a:t>Altmetric</a:t>
            </a:r>
            <a:r>
              <a:rPr lang="en-US" dirty="0" smtClean="0"/>
              <a:t> and popular news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8131" y="5852573"/>
            <a:ext cx="533400" cy="2945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2015</a:t>
            </a:r>
            <a:endParaRPr lang="en-US" sz="1850" spc="-50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48592" y="2808959"/>
            <a:ext cx="3429000" cy="2804830"/>
            <a:chOff x="990600" y="2833970"/>
            <a:chExt cx="3429000" cy="2804830"/>
          </a:xfrm>
        </p:grpSpPr>
        <p:sp>
          <p:nvSpPr>
            <p:cNvPr id="25" name="Rectangle 24"/>
            <p:cNvSpPr/>
            <p:nvPr/>
          </p:nvSpPr>
          <p:spPr>
            <a:xfrm>
              <a:off x="990600" y="2833970"/>
              <a:ext cx="3429000" cy="280483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4897" t="10666" r="25311" b="23333"/>
            <a:stretch/>
          </p:blipFill>
          <p:spPr>
            <a:xfrm>
              <a:off x="1054717" y="2849437"/>
              <a:ext cx="3288683" cy="2713163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350203" y="965589"/>
            <a:ext cx="7391401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600" spc="-50" dirty="0"/>
              <a:t>Boone-</a:t>
            </a:r>
            <a:r>
              <a:rPr lang="en-US" sz="1600" spc="-50" dirty="0" err="1"/>
              <a:t>Heinonen</a:t>
            </a:r>
            <a:r>
              <a:rPr lang="en-US" sz="1600" spc="-50" dirty="0"/>
              <a:t> J, Gordon-Larsen P, </a:t>
            </a:r>
            <a:r>
              <a:rPr lang="en-US" sz="1600" spc="-50" dirty="0" err="1"/>
              <a:t>Kiefe</a:t>
            </a:r>
            <a:r>
              <a:rPr lang="en-US" sz="1600" spc="-50" dirty="0"/>
              <a:t> CI, </a:t>
            </a:r>
            <a:r>
              <a:rPr lang="en-US" sz="1600" spc="-50" dirty="0" err="1"/>
              <a:t>Shikany</a:t>
            </a:r>
            <a:r>
              <a:rPr lang="en-US" sz="1600" spc="-50" dirty="0"/>
              <a:t> JM, Lewis CE, </a:t>
            </a:r>
            <a:r>
              <a:rPr lang="en-US" sz="1600" spc="-50" dirty="0" err="1"/>
              <a:t>Popkin</a:t>
            </a:r>
            <a:r>
              <a:rPr lang="en-US" sz="1600" spc="-50" dirty="0"/>
              <a:t> BM. </a:t>
            </a:r>
            <a:r>
              <a:rPr lang="en-US" b="1" spc="-50" dirty="0"/>
              <a:t>Fast food restaurants and food stores: Longitudinal associations with diet in young to middle-aged adults: The CARDIA study. </a:t>
            </a:r>
            <a:r>
              <a:rPr lang="en-US" sz="1600" spc="-50" dirty="0"/>
              <a:t>Arch Intern Med 171(13):1162–70. 2011.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492" y="1042729"/>
            <a:ext cx="510308" cy="26575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2011</a:t>
            </a:r>
            <a:endParaRPr lang="en-US" sz="1850" spc="-50" dirty="0"/>
          </a:p>
        </p:txBody>
      </p:sp>
      <p:grpSp>
        <p:nvGrpSpPr>
          <p:cNvPr id="19" name="Group 18"/>
          <p:cNvGrpSpPr/>
          <p:nvPr/>
        </p:nvGrpSpPr>
        <p:grpSpPr>
          <a:xfrm>
            <a:off x="1350203" y="5851128"/>
            <a:ext cx="6858001" cy="583105"/>
            <a:chOff x="1360053" y="5260489"/>
            <a:chExt cx="6858001" cy="583105"/>
          </a:xfrm>
        </p:grpSpPr>
        <p:sp>
          <p:nvSpPr>
            <p:cNvPr id="8" name="Rectangle 7"/>
            <p:cNvSpPr/>
            <p:nvPr/>
          </p:nvSpPr>
          <p:spPr>
            <a:xfrm>
              <a:off x="1360053" y="5474262"/>
              <a:ext cx="68580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/>
                <a:t>U.S. Department of Health and Human Services and U.S. Department of Agriculture. </a:t>
              </a:r>
              <a:r>
                <a:rPr lang="en-US" sz="900" b="1" dirty="0"/>
                <a:t>Scientific Report of the 2015 Dietary Guidelines Advisory Committee</a:t>
              </a:r>
              <a:r>
                <a:rPr lang="en-US" sz="900" dirty="0"/>
                <a:t>. December 2015. Available at http://health.gov/dietaryguidelines/2015-scientific-report/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48592" y="5260489"/>
              <a:ext cx="6745032" cy="4275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en-US" sz="1850" spc="-50" dirty="0"/>
                <a:t>c</a:t>
              </a:r>
              <a:r>
                <a:rPr lang="en-US" sz="1850" spc="-50" dirty="0" smtClean="0"/>
                <a:t>ited in report on 2015 Dietary Guidelines</a:t>
              </a:r>
              <a:endParaRPr lang="en-US" sz="1850" spc="-5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56492" y="2002472"/>
            <a:ext cx="528773" cy="2881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2014</a:t>
            </a:r>
            <a:endParaRPr lang="en-US" sz="1850" spc="-50" dirty="0"/>
          </a:p>
        </p:txBody>
      </p:sp>
      <p:sp>
        <p:nvSpPr>
          <p:cNvPr id="15" name="TextBox 14"/>
          <p:cNvSpPr txBox="1"/>
          <p:nvPr/>
        </p:nvSpPr>
        <p:spPr>
          <a:xfrm>
            <a:off x="1448592" y="2002472"/>
            <a:ext cx="7471505" cy="6833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850" spc="-50" dirty="0"/>
              <a:t>c</a:t>
            </a:r>
            <a:r>
              <a:rPr lang="en-US" sz="1850" spc="-50" dirty="0" smtClean="0"/>
              <a:t>ited in Andrew Sullivan’s “The Dish” article on </a:t>
            </a:r>
            <a:r>
              <a:rPr lang="en-US" sz="1850" i="1" spc="-50" dirty="0" smtClean="0"/>
              <a:t>The Mirage of Food Desserts</a:t>
            </a:r>
          </a:p>
          <a:p>
            <a:pPr>
              <a:lnSpc>
                <a:spcPct val="90000"/>
              </a:lnSpc>
            </a:pPr>
            <a:r>
              <a:rPr lang="en-US" sz="600" spc="-50" dirty="0">
                <a:hlinkClick r:id="rId4"/>
              </a:rPr>
              <a:t>http://dish.andrewsullivan.com/2014/02/11/the-importance-of-food-deserts-is-a-mirage/?utm_source=feedburner&amp;utm_medium=feed&amp;utm_campaign=Feed%3A+andrewsullivan%2FrApM+%</a:t>
            </a:r>
            <a:r>
              <a:rPr lang="en-US" sz="600" spc="-50" dirty="0" smtClean="0">
                <a:hlinkClick r:id="rId4"/>
              </a:rPr>
              <a:t>28The+Dish%29</a:t>
            </a:r>
            <a:endParaRPr lang="en-US" sz="600" spc="-50" dirty="0" smtClean="0"/>
          </a:p>
          <a:p>
            <a:pPr>
              <a:lnSpc>
                <a:spcPct val="90000"/>
              </a:lnSpc>
            </a:pPr>
            <a:endParaRPr lang="en-US" sz="600" spc="-50" dirty="0"/>
          </a:p>
          <a:p>
            <a:pPr>
              <a:lnSpc>
                <a:spcPct val="90000"/>
              </a:lnSpc>
            </a:pPr>
            <a:r>
              <a:rPr lang="en-US" sz="1850" spc="-50" dirty="0" smtClean="0"/>
              <a:t>cited </a:t>
            </a:r>
            <a:r>
              <a:rPr lang="en-US" sz="1850" spc="-50" dirty="0"/>
              <a:t>in Slate.com </a:t>
            </a:r>
            <a:r>
              <a:rPr lang="en-US" sz="1850" spc="-50" dirty="0" smtClean="0"/>
              <a:t>article </a:t>
            </a:r>
            <a:r>
              <a:rPr lang="en-US" sz="1850" i="1" spc="-50" dirty="0" smtClean="0"/>
              <a:t>Food </a:t>
            </a:r>
            <a:r>
              <a:rPr lang="en-US" sz="1850" i="1" spc="-50" dirty="0"/>
              <a:t>Deserts Aren’t the </a:t>
            </a:r>
            <a:r>
              <a:rPr lang="en-US" sz="1850" i="1" spc="-50" dirty="0" smtClean="0"/>
              <a:t>Problem</a:t>
            </a:r>
          </a:p>
          <a:p>
            <a:pPr>
              <a:lnSpc>
                <a:spcPct val="90000"/>
              </a:lnSpc>
            </a:pPr>
            <a:r>
              <a:rPr lang="en-US" sz="600" i="1" spc="-50" dirty="0">
                <a:hlinkClick r:id="rId5"/>
              </a:rPr>
              <a:t>http://</a:t>
            </a:r>
            <a:r>
              <a:rPr lang="en-US" sz="600" i="1" spc="-50" dirty="0" smtClean="0">
                <a:hlinkClick r:id="rId5"/>
              </a:rPr>
              <a:t>www.slate.com/articles/life/food/2014/02/food_deserts_and_fresh_food_access_aren_t_the_problem_poverty_not_obesity.html</a:t>
            </a:r>
            <a:endParaRPr lang="en-US" sz="600" i="1" spc="-50" dirty="0" smtClean="0"/>
          </a:p>
          <a:p>
            <a:pPr>
              <a:lnSpc>
                <a:spcPct val="90000"/>
              </a:lnSpc>
            </a:pPr>
            <a:endParaRPr lang="en-US" sz="600" i="1" spc="-50" dirty="0"/>
          </a:p>
        </p:txBody>
      </p:sp>
      <p:grpSp>
        <p:nvGrpSpPr>
          <p:cNvPr id="28" name="Group 27"/>
          <p:cNvGrpSpPr/>
          <p:nvPr/>
        </p:nvGrpSpPr>
        <p:grpSpPr>
          <a:xfrm>
            <a:off x="5070026" y="2807792"/>
            <a:ext cx="3429000" cy="2831008"/>
            <a:chOff x="4724400" y="2807792"/>
            <a:chExt cx="3429000" cy="2831008"/>
          </a:xfrm>
        </p:grpSpPr>
        <p:sp>
          <p:nvSpPr>
            <p:cNvPr id="27" name="Rectangle 26"/>
            <p:cNvSpPr/>
            <p:nvPr/>
          </p:nvSpPr>
          <p:spPr>
            <a:xfrm>
              <a:off x="4724400" y="2807792"/>
              <a:ext cx="3429000" cy="2831008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5260936" y="2858981"/>
              <a:ext cx="2355928" cy="2754808"/>
              <a:chOff x="-1008310" y="2209800"/>
              <a:chExt cx="6629400" cy="7751816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6"/>
              <a:srcRect l="22822" t="13887" r="41079" b="22780"/>
              <a:stretch/>
            </p:blipFill>
            <p:spPr>
              <a:xfrm>
                <a:off x="-1008310" y="2722616"/>
                <a:ext cx="6629400" cy="7239000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6"/>
              <a:srcRect l="58720" t="13887" r="22407" b="81447"/>
              <a:stretch/>
            </p:blipFill>
            <p:spPr>
              <a:xfrm>
                <a:off x="-951413" y="2209800"/>
                <a:ext cx="3466013" cy="533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9633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Attention: Other 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955" y="1653490"/>
            <a:ext cx="7944445" cy="4093029"/>
          </a:xfrm>
        </p:spPr>
        <p:txBody>
          <a:bodyPr/>
          <a:lstStyle/>
          <a:p>
            <a:pPr marL="342900" lvl="1" indent="-342900" fontAlgn="base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smtClean="0"/>
              <a:t>Web of Science </a:t>
            </a:r>
            <a:r>
              <a:rPr lang="en-US" dirty="0" smtClean="0"/>
              <a:t>has usage metrics for books </a:t>
            </a:r>
            <a:r>
              <a:rPr lang="en-US" dirty="0"/>
              <a:t>and </a:t>
            </a:r>
            <a:r>
              <a:rPr lang="en-US" dirty="0" smtClean="0"/>
              <a:t>articles</a:t>
            </a:r>
            <a:endParaRPr lang="en-US" dirty="0"/>
          </a:p>
          <a:p>
            <a:pPr marL="342900" lvl="1" indent="-342900" fontAlgn="base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smtClean="0"/>
              <a:t>Scopus</a:t>
            </a:r>
            <a:r>
              <a:rPr lang="en-US" dirty="0" smtClean="0"/>
              <a:t> has</a:t>
            </a:r>
            <a:r>
              <a:rPr lang="en-US" dirty="0"/>
              <a:t> partnership with </a:t>
            </a:r>
            <a:r>
              <a:rPr lang="en-US" dirty="0" err="1"/>
              <a:t>Altmetric</a:t>
            </a:r>
            <a:r>
              <a:rPr lang="en-US" dirty="0"/>
              <a:t> </a:t>
            </a:r>
            <a:r>
              <a:rPr lang="en-US" dirty="0" smtClean="0"/>
              <a:t>for attention to books </a:t>
            </a:r>
            <a:r>
              <a:rPr lang="en-US" dirty="0"/>
              <a:t>and </a:t>
            </a:r>
            <a:r>
              <a:rPr lang="en-US" dirty="0" smtClean="0"/>
              <a:t>articles</a:t>
            </a:r>
            <a:endParaRPr lang="en-US" dirty="0"/>
          </a:p>
          <a:p>
            <a:pPr marL="342900" lvl="1" indent="-342900" fontAlgn="base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err="1"/>
              <a:t>Altmetric</a:t>
            </a:r>
            <a:r>
              <a:rPr lang="en-US" b="1" dirty="0"/>
              <a:t> </a:t>
            </a:r>
            <a:r>
              <a:rPr lang="en-US" b="1" dirty="0" err="1"/>
              <a:t>bookmarklet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dirty="0" smtClean="0"/>
              <a:t>is good </a:t>
            </a:r>
            <a:r>
              <a:rPr lang="en-US" dirty="0"/>
              <a:t>for all outputs, but best for </a:t>
            </a:r>
            <a:r>
              <a:rPr lang="en-US" dirty="0" smtClean="0"/>
              <a:t>articles</a:t>
            </a:r>
            <a:endParaRPr lang="en-US" dirty="0"/>
          </a:p>
          <a:p>
            <a:pPr marL="342900" lvl="1" indent="-342900" fontAlgn="base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err="1" smtClean="0"/>
              <a:t>Impactstory</a:t>
            </a:r>
            <a:r>
              <a:rPr lang="en-US" b="1" dirty="0" smtClean="0"/>
              <a:t>/</a:t>
            </a:r>
            <a:r>
              <a:rPr lang="en-US" b="1" dirty="0" err="1" smtClean="0"/>
              <a:t>Depsy</a:t>
            </a:r>
            <a:r>
              <a:rPr lang="en-US" b="1" dirty="0" smtClean="0"/>
              <a:t>  </a:t>
            </a:r>
            <a:r>
              <a:rPr lang="en-US" dirty="0" smtClean="0"/>
              <a:t>is good </a:t>
            </a:r>
            <a:r>
              <a:rPr lang="en-US" dirty="0"/>
              <a:t>for “alt” products like data and </a:t>
            </a:r>
            <a:r>
              <a:rPr lang="en-US" dirty="0" smtClean="0"/>
              <a:t>software</a:t>
            </a:r>
            <a:endParaRPr lang="en-US" dirty="0"/>
          </a:p>
          <a:p>
            <a:pPr marL="342900" lvl="1" indent="-342900" fontAlgn="base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Publisher or society </a:t>
            </a:r>
            <a:r>
              <a:rPr lang="en-US" b="1" dirty="0" smtClean="0"/>
              <a:t>websites </a:t>
            </a:r>
            <a:r>
              <a:rPr lang="en-US" dirty="0" smtClean="0"/>
              <a:t>generally provide downloads or views </a:t>
            </a:r>
            <a:r>
              <a:rPr lang="en-US" dirty="0"/>
              <a:t>for </a:t>
            </a:r>
            <a:r>
              <a:rPr lang="en-US" dirty="0" smtClean="0"/>
              <a:t>articles</a:t>
            </a:r>
            <a:endParaRPr lang="en-US" dirty="0"/>
          </a:p>
          <a:p>
            <a:pPr marL="342900" lvl="1" indent="-342900" fontAlgn="base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Institutional repositories </a:t>
            </a:r>
            <a:r>
              <a:rPr lang="en-US" dirty="0" smtClean="0"/>
              <a:t>generally provide downloads or views </a:t>
            </a:r>
            <a:r>
              <a:rPr lang="en-US" dirty="0"/>
              <a:t>for all </a:t>
            </a:r>
            <a:r>
              <a:rPr lang="en-US" dirty="0" smtClean="0"/>
              <a:t>outputs</a:t>
            </a:r>
            <a:endParaRPr lang="en-US" dirty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1219200"/>
            <a:ext cx="6858000" cy="3405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Other resources for finding attention</a:t>
            </a:r>
            <a:endParaRPr lang="en-US" sz="1850" spc="-50" dirty="0"/>
          </a:p>
        </p:txBody>
      </p:sp>
    </p:spTree>
    <p:extLst>
      <p:ext uri="{BB962C8B-B14F-4D97-AF65-F5344CB8AC3E}">
        <p14:creationId xmlns:p14="http://schemas.microsoft.com/office/powerpoint/2010/main" val="41597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599" y="152400"/>
            <a:ext cx="8534401" cy="762000"/>
          </a:xfrm>
        </p:spPr>
        <p:txBody>
          <a:bodyPr/>
          <a:lstStyle/>
          <a:p>
            <a:r>
              <a:rPr lang="en-US" dirty="0" smtClean="0"/>
              <a:t>Gathering Attention: Keep in Mind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30571" y="1143000"/>
            <a:ext cx="7848600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endParaRPr lang="en-US" sz="800" dirty="0"/>
          </a:p>
          <a:p>
            <a:pPr lvl="1" fontAlgn="base"/>
            <a:r>
              <a:rPr lang="en-US" b="1" dirty="0" smtClean="0"/>
              <a:t>Data aggregators and their coverage can vary: </a:t>
            </a:r>
          </a:p>
          <a:p>
            <a:pPr lvl="2" fontAlgn="base"/>
            <a:r>
              <a:rPr lang="en-US" sz="1600" dirty="0" smtClean="0"/>
              <a:t>Regional websites (i.e. </a:t>
            </a:r>
            <a:r>
              <a:rPr lang="en-US" sz="1600" dirty="0" err="1" smtClean="0"/>
              <a:t>Sina</a:t>
            </a:r>
            <a:r>
              <a:rPr lang="en-US" sz="1600" dirty="0" smtClean="0"/>
              <a:t> Weibo) are not usually represented</a:t>
            </a:r>
          </a:p>
          <a:p>
            <a:pPr lvl="2" fontAlgn="base"/>
            <a:r>
              <a:rPr lang="en-US" sz="1600" dirty="0" smtClean="0"/>
              <a:t>Very Western-centric in information tracking</a:t>
            </a:r>
          </a:p>
          <a:p>
            <a:pPr lvl="2" fontAlgn="base"/>
            <a:r>
              <a:rPr lang="en-US" sz="1600" dirty="0" smtClean="0"/>
              <a:t>Some platforms that are heavily used by researchers (Academia.edu, Google Scholar, etc.) don’t allow aggregators to harvest their metrics</a:t>
            </a:r>
          </a:p>
          <a:p>
            <a:pPr lvl="1" fontAlgn="base"/>
            <a:endParaRPr lang="en-US" sz="800" dirty="0"/>
          </a:p>
          <a:p>
            <a:pPr lvl="1" fontAlgn="base"/>
            <a:r>
              <a:rPr lang="en-US" b="1" dirty="0" smtClean="0"/>
              <a:t>Data aggregators have different approaches:</a:t>
            </a:r>
          </a:p>
          <a:p>
            <a:pPr lvl="2" fontAlgn="base"/>
            <a:r>
              <a:rPr lang="en-US" sz="1600" dirty="0" err="1" smtClean="0"/>
              <a:t>Altmetric</a:t>
            </a:r>
            <a:r>
              <a:rPr lang="en-US" sz="1600" dirty="0" smtClean="0"/>
              <a:t> and Impact Story only gather open mentions</a:t>
            </a:r>
          </a:p>
          <a:p>
            <a:pPr lvl="2" fontAlgn="base"/>
            <a:r>
              <a:rPr lang="en-US" sz="1600" dirty="0" err="1" smtClean="0"/>
              <a:t>Altmetric</a:t>
            </a:r>
            <a:r>
              <a:rPr lang="en-US" sz="1600" dirty="0" smtClean="0"/>
              <a:t> and Scopus don’t include usage statistics, though Web of Science does</a:t>
            </a:r>
          </a:p>
          <a:p>
            <a:pPr lvl="2" fontAlgn="base"/>
            <a:r>
              <a:rPr lang="en-US" sz="1600" dirty="0" smtClean="0"/>
              <a:t>No matter the source (Web of Science, Scopus, </a:t>
            </a:r>
            <a:r>
              <a:rPr lang="en-US" sz="1600" dirty="0" err="1" smtClean="0"/>
              <a:t>Altmetric</a:t>
            </a:r>
            <a:r>
              <a:rPr lang="en-US" sz="1600" dirty="0" smtClean="0"/>
              <a:t>, etc.) some mentions or citations are sometimes missed</a:t>
            </a:r>
          </a:p>
          <a:p>
            <a:pPr lvl="1" fontAlgn="base"/>
            <a:endParaRPr lang="en-US" dirty="0" smtClean="0"/>
          </a:p>
          <a:p>
            <a:pPr lvl="1"/>
            <a:endParaRPr lang="en-US" sz="1050" dirty="0"/>
          </a:p>
          <a:p>
            <a:pPr lvl="1"/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9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4455075" y="1933575"/>
            <a:ext cx="3003000" cy="12027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7217900" y="4535850"/>
            <a:ext cx="1251000" cy="12027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5490900" y="3255250"/>
            <a:ext cx="2670900" cy="1202700"/>
          </a:xfrm>
          <a:prstGeom prst="roundRect">
            <a:avLst>
              <a:gd name="adj" fmla="val 16667"/>
            </a:avLst>
          </a:prstGeom>
          <a:solidFill>
            <a:srgbClr val="E69138">
              <a:alpha val="4955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515" y="1072767"/>
            <a:ext cx="1136429" cy="605100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/>
          <a:p>
            <a:pPr algn="ctr"/>
            <a:r>
              <a:rPr lang="en" sz="1600" b="1" dirty="0" smtClean="0"/>
              <a:t>Data </a:t>
            </a:r>
          </a:p>
          <a:p>
            <a:pPr algn="ctr"/>
            <a:r>
              <a:rPr lang="en" sz="1600" b="1" dirty="0" smtClean="0"/>
              <a:t>aggregator</a:t>
            </a:r>
            <a:endParaRPr lang="en" sz="1600" b="1" dirty="0"/>
          </a:p>
        </p:txBody>
      </p:sp>
      <p:sp>
        <p:nvSpPr>
          <p:cNvPr id="58" name="Shape 58"/>
          <p:cNvSpPr/>
          <p:nvPr/>
        </p:nvSpPr>
        <p:spPr>
          <a:xfrm>
            <a:off x="710125" y="4535850"/>
            <a:ext cx="7017600" cy="12027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59" name="Shape 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800" y="5171446"/>
            <a:ext cx="391599" cy="391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1908" y="5151883"/>
            <a:ext cx="448125" cy="4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5758" y="4683195"/>
            <a:ext cx="391600" cy="3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0737" y="4654937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6046" y="5151887"/>
            <a:ext cx="448100" cy="4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50174" y="5151883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01650" y="51816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Shape 6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32500" y="5242800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08125" y="4654924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46026" y="4678638"/>
            <a:ext cx="448125" cy="4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77800" y="4654950"/>
            <a:ext cx="448125" cy="4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41732" y="4604337"/>
            <a:ext cx="391603" cy="5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54363" y="5065251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53950" y="4678637"/>
            <a:ext cx="448124" cy="44812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/>
          <p:nvPr/>
        </p:nvSpPr>
        <p:spPr>
          <a:xfrm>
            <a:off x="807475" y="4593025"/>
            <a:ext cx="6144000" cy="1098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-5400000">
            <a:off x="-9525" y="5031900"/>
            <a:ext cx="9525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/>
          <p:nvPr/>
        </p:nvSpPr>
        <p:spPr>
          <a:xfrm>
            <a:off x="710125" y="3255250"/>
            <a:ext cx="5796600" cy="12027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080424" y="3400875"/>
            <a:ext cx="448100" cy="4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684487" y="3920397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883900" y="3611996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 rot="-5400000">
            <a:off x="-9525" y="3745625"/>
            <a:ext cx="95250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/>
          <p:nvPr/>
        </p:nvSpPr>
        <p:spPr>
          <a:xfrm>
            <a:off x="685975" y="1933575"/>
            <a:ext cx="4804800" cy="12027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" name="Shape 8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987787" y="2083500"/>
            <a:ext cx="448100" cy="4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623550" y="2533934"/>
            <a:ext cx="448124" cy="44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11250" y="2533925"/>
            <a:ext cx="448100" cy="4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834225" y="2387075"/>
            <a:ext cx="448100" cy="4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/>
          <p:nvPr/>
        </p:nvSpPr>
        <p:spPr>
          <a:xfrm>
            <a:off x="848046" y="3385747"/>
            <a:ext cx="4884300" cy="873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06666">
              <a:alpha val="6878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-5400000">
            <a:off x="-197561" y="2020833"/>
            <a:ext cx="1199100" cy="605100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/>
          <a:p>
            <a:r>
              <a:rPr lang="en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Journals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3541" y="3845568"/>
            <a:ext cx="311304" cy="31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9303" y="3830017"/>
            <a:ext cx="356241" cy="35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53549" y="3434965"/>
            <a:ext cx="356240" cy="35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79098" y="3830020"/>
            <a:ext cx="356221" cy="35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48885" y="3830017"/>
            <a:ext cx="356240" cy="35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18212" y="3853641"/>
            <a:ext cx="484607" cy="484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28059" y="3434955"/>
            <a:ext cx="356240" cy="35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56009" y="3453806"/>
            <a:ext cx="356241" cy="35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93870" y="3434975"/>
            <a:ext cx="356241" cy="35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498645" y="3394741"/>
            <a:ext cx="311309" cy="436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36763" y="3453805"/>
            <a:ext cx="356240" cy="35624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807475" y="2242225"/>
            <a:ext cx="3902700" cy="654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06666">
              <a:alpha val="6878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1594" y="2587091"/>
            <a:ext cx="233478" cy="23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8415" y="2575425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1600" y="2279137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30763" y="2575429"/>
            <a:ext cx="267165" cy="26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83102" y="2575426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85098" y="2593145"/>
            <a:ext cx="363455" cy="36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67483" y="2279130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13445" y="2293268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041841" y="2279144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795422" y="2248969"/>
            <a:ext cx="233482" cy="32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74011" y="2293268"/>
            <a:ext cx="267180" cy="2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41210" y="2610265"/>
            <a:ext cx="233475" cy="2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6767025" y="2131375"/>
            <a:ext cx="546300" cy="327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06666">
              <a:alpha val="6878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12" name="Shape 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63197" y="2221954"/>
            <a:ext cx="131129" cy="14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02725" y="2162050"/>
            <a:ext cx="239212" cy="267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/>
          <p:nvPr/>
        </p:nvSpPr>
        <p:spPr>
          <a:xfrm>
            <a:off x="7458025" y="3991400"/>
            <a:ext cx="546300" cy="327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06666">
              <a:alpha val="6878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15" name="Shape 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4197" y="4081979"/>
            <a:ext cx="131129" cy="14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493725" y="4022075"/>
            <a:ext cx="239212" cy="267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7542400" y="2289175"/>
            <a:ext cx="1017900" cy="54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/>
              <a:t>DOIs</a:t>
            </a:r>
          </a:p>
          <a:p>
            <a:r>
              <a:rPr lang="en"/>
              <a:t>only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8276925" y="3581950"/>
            <a:ext cx="1017900" cy="54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/>
              <a:t>DOIs</a:t>
            </a:r>
          </a:p>
          <a:p>
            <a:r>
              <a:rPr lang="en"/>
              <a:t>only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8498420" y="4862550"/>
            <a:ext cx="1017900" cy="54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dirty="0"/>
              <a:t>Any </a:t>
            </a:r>
          </a:p>
          <a:p>
            <a:r>
              <a:rPr lang="en" dirty="0"/>
              <a:t>URI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121" name="Title 1"/>
          <p:cNvSpPr txBox="1">
            <a:spLocks/>
          </p:cNvSpPr>
          <p:nvPr/>
        </p:nvSpPr>
        <p:spPr>
          <a:xfrm>
            <a:off x="733390" y="381163"/>
            <a:ext cx="7713969" cy="762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kern="1200" spc="-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Gathering Attention: Keep in Mind continued...</a:t>
            </a:r>
            <a:endParaRPr lang="en-US" dirty="0"/>
          </a:p>
        </p:txBody>
      </p:sp>
      <p:sp>
        <p:nvSpPr>
          <p:cNvPr id="122" name="Shape 57"/>
          <p:cNvSpPr txBox="1">
            <a:spLocks/>
          </p:cNvSpPr>
          <p:nvPr/>
        </p:nvSpPr>
        <p:spPr>
          <a:xfrm>
            <a:off x="2724942" y="1089025"/>
            <a:ext cx="3033789" cy="605100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>
            <a:lvl1pPr marL="174625" lvl="0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50825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Symbol" pitchFamily="18" charset="2"/>
              <a:buChar char="-"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0713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4863" indent="-173038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" sz="1600" b="1" dirty="0" smtClean="0"/>
              <a:t>Data source </a:t>
            </a:r>
          </a:p>
          <a:p>
            <a:pPr algn="ctr"/>
            <a:r>
              <a:rPr lang="en" sz="1200" i="1" dirty="0" smtClean="0"/>
              <a:t>(represented by logo or symbol)</a:t>
            </a:r>
            <a:endParaRPr lang="en" sz="1200" i="1" dirty="0"/>
          </a:p>
        </p:txBody>
      </p:sp>
      <p:sp>
        <p:nvSpPr>
          <p:cNvPr id="123" name="Shape 57"/>
          <p:cNvSpPr txBox="1">
            <a:spLocks/>
          </p:cNvSpPr>
          <p:nvPr/>
        </p:nvSpPr>
        <p:spPr>
          <a:xfrm>
            <a:off x="668188" y="5814409"/>
            <a:ext cx="6597274" cy="605100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>
            <a:lvl1pPr marL="174625" lvl="0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50825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Symbol" pitchFamily="18" charset="2"/>
              <a:buChar char="-"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0713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4863" indent="-173038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sz="1600" dirty="0" smtClean="0"/>
              <a:t>The red bar represents data collected by Altmetric and licensed to third-parties.</a:t>
            </a:r>
            <a:endParaRPr lang="en" sz="1600" dirty="0"/>
          </a:p>
        </p:txBody>
      </p:sp>
      <p:sp>
        <p:nvSpPr>
          <p:cNvPr id="124" name="Shape 57"/>
          <p:cNvSpPr txBox="1">
            <a:spLocks/>
          </p:cNvSpPr>
          <p:nvPr/>
        </p:nvSpPr>
        <p:spPr>
          <a:xfrm>
            <a:off x="6545890" y="1116825"/>
            <a:ext cx="3033789" cy="605100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>
            <a:lvl1pPr marL="174625" lvl="0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50825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Symbol" pitchFamily="18" charset="2"/>
              <a:buChar char="-"/>
              <a:defRPr sz="185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0713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4863" indent="-173038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63513" algn="l" defTabSz="914400" rtl="0" eaLnBrk="1" latinLnBrk="0" hangingPunct="1">
              <a:spcBef>
                <a:spcPct val="20000"/>
              </a:spcBef>
              <a:buClr>
                <a:srgbClr val="605F62"/>
              </a:buClr>
              <a:buFont typeface="Arial" pitchFamily="34" charset="0"/>
              <a:buChar char="•"/>
              <a:defRPr sz="1400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" sz="1600" b="1" dirty="0" smtClean="0"/>
              <a:t>Unique identifier </a:t>
            </a:r>
          </a:p>
          <a:p>
            <a:pPr algn="ctr"/>
            <a:r>
              <a:rPr lang="en" sz="1100" i="1" dirty="0" smtClean="0"/>
              <a:t>(used to identify and track an article)</a:t>
            </a:r>
            <a:endParaRPr lang="en" sz="1100" i="1" dirty="0"/>
          </a:p>
        </p:txBody>
      </p:sp>
    </p:spTree>
    <p:extLst>
      <p:ext uri="{BB962C8B-B14F-4D97-AF65-F5344CB8AC3E}">
        <p14:creationId xmlns:p14="http://schemas.microsoft.com/office/powerpoint/2010/main" val="337695393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Organizing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6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and Tracking Results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3000"/>
            <a:ext cx="7391400" cy="4477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8200" y="5791200"/>
            <a:ext cx="4191000" cy="381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200" i="1" spc="-50" dirty="0"/>
              <a:t>a</a:t>
            </a:r>
            <a:r>
              <a:rPr lang="en-US" sz="1200" i="1" spc="-50" dirty="0" smtClean="0"/>
              <a:t>bove: screenshot of excel file used to organize and track results</a:t>
            </a:r>
            <a:endParaRPr lang="en-US" sz="1200" i="1" spc="-50" dirty="0"/>
          </a:p>
        </p:txBody>
      </p:sp>
    </p:spTree>
    <p:extLst>
      <p:ext uri="{BB962C8B-B14F-4D97-AF65-F5344CB8AC3E}">
        <p14:creationId xmlns:p14="http://schemas.microsoft.com/office/powerpoint/2010/main" val="256276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Challenges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1219200"/>
            <a:ext cx="7162800" cy="426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Reproducibility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Easily answer questions about how you found or calculated certain results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Take the time to keep things organized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Take notes on the steps you used to clean the data</a:t>
            </a:r>
            <a:endParaRPr lang="en-US" sz="1850" spc="-50" dirty="0"/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endParaRPr lang="en-US" b="1" dirty="0" smtClean="0"/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r>
              <a:rPr lang="en-US" b="1" dirty="0" smtClean="0"/>
              <a:t>Updating</a:t>
            </a:r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r>
              <a:rPr lang="en-US" dirty="0" smtClean="0"/>
              <a:t>Updating reports </a:t>
            </a:r>
            <a:r>
              <a:rPr lang="en-US" dirty="0"/>
              <a:t>can be difficult and time </a:t>
            </a:r>
            <a:r>
              <a:rPr lang="en-US" dirty="0" smtClean="0"/>
              <a:t>consuming</a:t>
            </a:r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Determine if, how often, or which parts of a report need to be updated</a:t>
            </a:r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r>
              <a:rPr lang="en-US" sz="1850" spc="-50" dirty="0" smtClean="0"/>
              <a:t>Create a workflow for updating reports</a:t>
            </a:r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endParaRPr lang="en-US" sz="1850" b="1" spc="-5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b="1" spc="-5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</p:spTree>
    <p:extLst>
      <p:ext uri="{BB962C8B-B14F-4D97-AF65-F5344CB8AC3E}">
        <p14:creationId xmlns:p14="http://schemas.microsoft.com/office/powerpoint/2010/main" val="946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Metrics, Indicators, and Telling Stories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68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</a:t>
            </a:r>
            <a:r>
              <a:rPr lang="en-US" dirty="0" err="1" smtClean="0"/>
              <a:t>Bibliometric</a:t>
            </a:r>
            <a:r>
              <a:rPr lang="en-US" dirty="0" smtClean="0"/>
              <a:t> Indicators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" y="1155095"/>
            <a:ext cx="6146572" cy="1710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Productivity </a:t>
            </a:r>
            <a:r>
              <a:rPr lang="en-US" sz="1850" b="1" spc="-50" dirty="0"/>
              <a:t>Indicators</a:t>
            </a:r>
          </a:p>
          <a:p>
            <a:pPr lvl="1"/>
            <a:r>
              <a:rPr lang="en-US" sz="1200" dirty="0"/>
              <a:t>Total published articles (career span and/or report timespan)</a:t>
            </a:r>
          </a:p>
          <a:p>
            <a:pPr lvl="1"/>
            <a:r>
              <a:rPr lang="en-US" sz="1200" dirty="0" smtClean="0"/>
              <a:t>Co-publications (within department or group)</a:t>
            </a:r>
          </a:p>
          <a:p>
            <a:pPr lvl="1"/>
            <a:r>
              <a:rPr lang="en-US" sz="1200" dirty="0" smtClean="0"/>
              <a:t>First Author/Last author publications</a:t>
            </a:r>
          </a:p>
          <a:p>
            <a:pPr lvl="1"/>
            <a:endParaRPr lang="en-US" sz="1050" dirty="0" smtClean="0"/>
          </a:p>
          <a:p>
            <a:pPr lvl="1"/>
            <a:endParaRPr lang="en-US" sz="1050" dirty="0" smtClean="0"/>
          </a:p>
          <a:p>
            <a:pPr lvl="1"/>
            <a:endParaRPr lang="en-US" sz="1050" dirty="0" smtClean="0"/>
          </a:p>
          <a:p>
            <a:pPr lvl="1"/>
            <a:endParaRPr lang="en-US" sz="1050" dirty="0"/>
          </a:p>
          <a:p>
            <a:pPr lvl="1"/>
            <a:endParaRPr 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402584" y="2286000"/>
            <a:ext cx="4444999" cy="30209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Outcome Indicators</a:t>
            </a:r>
          </a:p>
          <a:p>
            <a:pPr lvl="1"/>
            <a:r>
              <a:rPr lang="en-US" sz="1200" dirty="0"/>
              <a:t>Total citations (career span and/or report timespan)</a:t>
            </a:r>
          </a:p>
          <a:p>
            <a:pPr lvl="1"/>
            <a:r>
              <a:rPr lang="en-US" sz="1200" dirty="0"/>
              <a:t>Citations per year (average or median)</a:t>
            </a:r>
          </a:p>
          <a:p>
            <a:pPr lvl="1"/>
            <a:r>
              <a:rPr lang="en-US" sz="1200" dirty="0"/>
              <a:t>Citations per publication (average or median)</a:t>
            </a:r>
          </a:p>
          <a:p>
            <a:pPr lvl="1"/>
            <a:r>
              <a:rPr lang="en-US" sz="1200" dirty="0"/>
              <a:t>Citations in the year an article or group of articles were published</a:t>
            </a:r>
          </a:p>
          <a:p>
            <a:pPr lvl="1"/>
            <a:r>
              <a:rPr lang="en-US" sz="1200" dirty="0"/>
              <a:t>% Self Citations (number of self citations divided by total citations)</a:t>
            </a:r>
          </a:p>
          <a:p>
            <a:pPr lvl="1"/>
            <a:r>
              <a:rPr lang="en-US" sz="1200" dirty="0"/>
              <a:t>Top publications (publications are grouped by type, age </a:t>
            </a:r>
            <a:r>
              <a:rPr lang="en-US" sz="1200" dirty="0" smtClean="0"/>
              <a:t>and/or </a:t>
            </a:r>
            <a:r>
              <a:rPr lang="en-US" sz="1200" dirty="0"/>
              <a:t>subject then ranked by citations)</a:t>
            </a:r>
          </a:p>
          <a:p>
            <a:pPr lvl="1"/>
            <a:r>
              <a:rPr lang="en-US" sz="1200" dirty="0"/>
              <a:t>Age of citations</a:t>
            </a:r>
          </a:p>
          <a:p>
            <a:pPr lvl="1"/>
            <a:r>
              <a:rPr lang="en-US" sz="1200" dirty="0"/>
              <a:t>Percent of publications not </a:t>
            </a:r>
            <a:r>
              <a:rPr lang="en-US" sz="1200" dirty="0" smtClean="0"/>
              <a:t>cited</a:t>
            </a:r>
          </a:p>
          <a:p>
            <a:pPr lvl="1"/>
            <a:r>
              <a:rPr lang="en-US" sz="1200" dirty="0"/>
              <a:t>Citations by year of publication per publication</a:t>
            </a:r>
          </a:p>
          <a:p>
            <a:pPr lvl="1"/>
            <a:r>
              <a:rPr lang="en-US" sz="1200" dirty="0"/>
              <a:t>Most highly cited </a:t>
            </a:r>
            <a:r>
              <a:rPr lang="en-US" sz="1200" dirty="0" smtClean="0"/>
              <a:t>publication</a:t>
            </a:r>
          </a:p>
          <a:p>
            <a:pPr lvl="1"/>
            <a:r>
              <a:rPr lang="en-US" sz="1200" dirty="0"/>
              <a:t># of country affiliations of citing authors</a:t>
            </a:r>
          </a:p>
          <a:p>
            <a:pPr lvl="1"/>
            <a:r>
              <a:rPr lang="en-US" sz="1200" dirty="0"/>
              <a:t># of languages of citing articles</a:t>
            </a:r>
          </a:p>
          <a:p>
            <a:pPr lvl="1"/>
            <a:r>
              <a:rPr lang="en-US" sz="1200" dirty="0"/>
              <a:t># of unique source (journal titles) from citing articles</a:t>
            </a:r>
          </a:p>
          <a:p>
            <a:pPr lvl="1"/>
            <a:r>
              <a:rPr lang="en-US" sz="1200" dirty="0"/>
              <a:t># of unique country affiliations of citing authors</a:t>
            </a:r>
          </a:p>
          <a:p>
            <a:pPr lvl="1"/>
            <a:r>
              <a:rPr lang="en-US" sz="1200" dirty="0"/>
              <a:t># of unique institutional affiliations of citing </a:t>
            </a:r>
            <a:r>
              <a:rPr lang="en-US" sz="1200" dirty="0" smtClean="0"/>
              <a:t>authors</a:t>
            </a:r>
          </a:p>
          <a:p>
            <a:pPr lvl="1"/>
            <a:r>
              <a:rPr lang="en-US" sz="1200" dirty="0"/>
              <a:t>Hot or Highly Cited publications</a:t>
            </a:r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14" name="TextBox 13"/>
          <p:cNvSpPr txBox="1"/>
          <p:nvPr/>
        </p:nvSpPr>
        <p:spPr>
          <a:xfrm>
            <a:off x="5013568" y="2012472"/>
            <a:ext cx="3352799" cy="838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Indicators of Disciplinary Influence</a:t>
            </a:r>
          </a:p>
          <a:p>
            <a:pPr lvl="1">
              <a:buClr>
                <a:schemeClr val="accent1"/>
              </a:buClr>
              <a:buSzPct val="80000"/>
            </a:pPr>
            <a:r>
              <a:rPr lang="en-US" sz="1200" dirty="0" smtClean="0"/>
              <a:t>h-index (individual or group)</a:t>
            </a:r>
            <a:endParaRPr lang="en-US" sz="1200" dirty="0"/>
          </a:p>
          <a:p>
            <a:pPr lvl="1">
              <a:buClr>
                <a:schemeClr val="accent1"/>
              </a:buClr>
              <a:buSzPct val="80000"/>
            </a:pPr>
            <a:r>
              <a:rPr lang="en-US" sz="1200" dirty="0"/>
              <a:t>m-index</a:t>
            </a:r>
          </a:p>
          <a:p>
            <a:pPr lvl="1">
              <a:buClr>
                <a:schemeClr val="accent1"/>
              </a:buClr>
              <a:buSzPct val="80000"/>
            </a:pPr>
            <a:r>
              <a:rPr lang="en-US" sz="1200" dirty="0" smtClean="0"/>
              <a:t>Normalized h- index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15" name="TextBox 14"/>
          <p:cNvSpPr txBox="1"/>
          <p:nvPr/>
        </p:nvSpPr>
        <p:spPr>
          <a:xfrm>
            <a:off x="5013569" y="3066573"/>
            <a:ext cx="3749432" cy="6637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Research Infrastructure Indicators</a:t>
            </a:r>
          </a:p>
          <a:p>
            <a:pPr marL="457200" lvl="2">
              <a:lnSpc>
                <a:spcPct val="90000"/>
              </a:lnSpc>
            </a:pPr>
            <a:r>
              <a:rPr lang="en-US" sz="1200" dirty="0"/>
              <a:t># of </a:t>
            </a:r>
            <a:r>
              <a:rPr lang="en-US" sz="1200" dirty="0" smtClean="0"/>
              <a:t>co-authors</a:t>
            </a:r>
          </a:p>
          <a:p>
            <a:pPr marL="457200" lvl="2">
              <a:lnSpc>
                <a:spcPct val="90000"/>
              </a:lnSpc>
            </a:pPr>
            <a:r>
              <a:rPr lang="en-US" sz="1200" dirty="0" smtClean="0"/>
              <a:t>Co-citations (number of times two papers are cited in same article)</a:t>
            </a:r>
          </a:p>
          <a:p>
            <a:pPr marL="0" lvl="1">
              <a:lnSpc>
                <a:spcPct val="90000"/>
              </a:lnSpc>
              <a:spcBef>
                <a:spcPts val="600"/>
              </a:spcBef>
            </a:pPr>
            <a:endParaRPr lang="en-US" sz="1050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16" name="TextBox 15"/>
          <p:cNvSpPr txBox="1"/>
          <p:nvPr/>
        </p:nvSpPr>
        <p:spPr>
          <a:xfrm>
            <a:off x="5013568" y="3995476"/>
            <a:ext cx="3352799" cy="11124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Impact Indicators</a:t>
            </a:r>
          </a:p>
          <a:p>
            <a:pPr lvl="1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1200" dirty="0" smtClean="0"/>
              <a:t>Journal Impact Factor (JIF)</a:t>
            </a:r>
          </a:p>
          <a:p>
            <a:pPr lvl="1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1200" dirty="0" err="1" smtClean="0"/>
              <a:t>Scimago</a:t>
            </a:r>
            <a:r>
              <a:rPr lang="en-US" sz="1200" dirty="0" smtClean="0"/>
              <a:t> </a:t>
            </a:r>
            <a:r>
              <a:rPr lang="en-US" sz="1200" dirty="0"/>
              <a:t>Journal Rank (SJR)</a:t>
            </a:r>
          </a:p>
          <a:p>
            <a:pPr lvl="1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1200" dirty="0" err="1"/>
              <a:t>EigenFactor</a:t>
            </a:r>
            <a:endParaRPr lang="en-US" sz="1200" dirty="0"/>
          </a:p>
          <a:p>
            <a:pPr lvl="1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1200" dirty="0"/>
              <a:t>Co-authorship network analysis</a:t>
            </a:r>
          </a:p>
          <a:p>
            <a:pPr lvl="1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1200" dirty="0"/>
              <a:t>Median Journal Impact Factor </a:t>
            </a:r>
          </a:p>
          <a:p>
            <a:pPr lvl="1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1200" dirty="0" smtClean="0"/>
              <a:t>Field-weighted </a:t>
            </a:r>
            <a:r>
              <a:rPr lang="en-US" sz="1200" dirty="0"/>
              <a:t>Citation Impact (Scopus)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050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  <p:sp>
        <p:nvSpPr>
          <p:cNvPr id="17" name="TextBox 16"/>
          <p:cNvSpPr txBox="1"/>
          <p:nvPr/>
        </p:nvSpPr>
        <p:spPr>
          <a:xfrm>
            <a:off x="5013568" y="1155095"/>
            <a:ext cx="3866434" cy="5871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50" b="1" spc="-50" dirty="0" smtClean="0"/>
              <a:t>Innovation and Social Benefit Indicators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Citations in patents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Becker </a:t>
            </a:r>
            <a:r>
              <a:rPr lang="en-US" sz="1200" dirty="0" smtClean="0"/>
              <a:t>Model outcomes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181600" y="6172200"/>
            <a:ext cx="3886200" cy="228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400" i="1" spc="-50" dirty="0" smtClean="0"/>
              <a:t>Please note: this is not an exhaustive list of indicators</a:t>
            </a:r>
            <a:endParaRPr lang="en-US" sz="1400" i="1" spc="-50" dirty="0"/>
          </a:p>
        </p:txBody>
      </p:sp>
    </p:spTree>
    <p:extLst>
      <p:ext uri="{BB962C8B-B14F-4D97-AF65-F5344CB8AC3E}">
        <p14:creationId xmlns:p14="http://schemas.microsoft.com/office/powerpoint/2010/main" val="35512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599" y="152400"/>
            <a:ext cx="8534401" cy="762000"/>
          </a:xfrm>
        </p:spPr>
        <p:txBody>
          <a:bodyPr/>
          <a:lstStyle/>
          <a:p>
            <a:r>
              <a:rPr lang="en-US" dirty="0" smtClean="0"/>
              <a:t>Alternative Indicators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600" y="977169"/>
            <a:ext cx="5638800" cy="554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b="1" dirty="0" smtClean="0"/>
              <a:t>Were research outputs shared?</a:t>
            </a:r>
          </a:p>
          <a:p>
            <a:pPr lvl="1"/>
            <a:r>
              <a:rPr lang="en-US" sz="1100" dirty="0"/>
              <a:t>	</a:t>
            </a:r>
            <a:r>
              <a:rPr lang="en-US" sz="1400" dirty="0" smtClean="0"/>
              <a:t>Popular press mentions</a:t>
            </a:r>
          </a:p>
          <a:p>
            <a:pPr lvl="1"/>
            <a:r>
              <a:rPr lang="en-US" sz="1400" dirty="0" smtClean="0"/>
              <a:t>	Twitter retweets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Facebook likes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Pinterest Shares</a:t>
            </a:r>
          </a:p>
          <a:p>
            <a:pPr lvl="1"/>
            <a:endParaRPr lang="en-US" sz="1050" dirty="0" smtClean="0"/>
          </a:p>
          <a:p>
            <a:pPr lvl="1"/>
            <a:r>
              <a:rPr lang="en-US" sz="1600" b="1" dirty="0" smtClean="0"/>
              <a:t>Were research outputs downloaded?</a:t>
            </a:r>
            <a:endParaRPr lang="en-US" sz="1400" b="1" dirty="0" smtClean="0"/>
          </a:p>
          <a:p>
            <a:pPr lvl="1"/>
            <a:r>
              <a:rPr lang="en-US" sz="1050" dirty="0"/>
              <a:t>	</a:t>
            </a:r>
            <a:r>
              <a:rPr lang="en-US" sz="1400" dirty="0" smtClean="0"/>
              <a:t>web views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PDF downloads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Blog readers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Podcast listens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Time spent reading</a:t>
            </a:r>
          </a:p>
          <a:p>
            <a:pPr lvl="1"/>
            <a:endParaRPr lang="en-US" sz="1050" dirty="0" smtClean="0"/>
          </a:p>
          <a:p>
            <a:pPr lvl="1"/>
            <a:r>
              <a:rPr lang="en-US" sz="1600" b="1" dirty="0" smtClean="0"/>
              <a:t>What was the engagement with research outputs?</a:t>
            </a:r>
          </a:p>
          <a:p>
            <a:pPr lvl="1"/>
            <a:r>
              <a:rPr lang="en-US" sz="1050" dirty="0"/>
              <a:t>	</a:t>
            </a:r>
            <a:r>
              <a:rPr lang="en-US" sz="1400" dirty="0" smtClean="0"/>
              <a:t>Event audience numbers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Exhibition visits</a:t>
            </a:r>
          </a:p>
          <a:p>
            <a:pPr lvl="1"/>
            <a:r>
              <a:rPr lang="en-US" sz="1400" dirty="0"/>
              <a:t>	</a:t>
            </a:r>
            <a:r>
              <a:rPr lang="en-US" sz="1400" dirty="0" smtClean="0"/>
              <a:t>Practitioner networking events</a:t>
            </a:r>
          </a:p>
          <a:p>
            <a:pPr lvl="1"/>
            <a:endParaRPr lang="en-US" sz="1400" dirty="0"/>
          </a:p>
          <a:p>
            <a:pPr lvl="1"/>
            <a:r>
              <a:rPr lang="en-US" sz="1600" b="1" dirty="0" smtClean="0"/>
              <a:t>Were </a:t>
            </a:r>
            <a:r>
              <a:rPr lang="en-US" sz="1600" b="1" dirty="0"/>
              <a:t>research outputs cited?</a:t>
            </a:r>
          </a:p>
          <a:p>
            <a:pPr marL="460375" lvl="2" defTabSz="460375"/>
            <a:r>
              <a:rPr lang="en-US" sz="1050" dirty="0"/>
              <a:t>	</a:t>
            </a:r>
            <a:r>
              <a:rPr lang="en-US" sz="1400" dirty="0"/>
              <a:t>Referenced in government, think tank, NGO reports</a:t>
            </a:r>
          </a:p>
          <a:p>
            <a:pPr marL="460375" lvl="2" defTabSz="460375"/>
            <a:r>
              <a:rPr lang="en-US" sz="1400" dirty="0"/>
              <a:t>	Mentioned in legal arguments</a:t>
            </a:r>
          </a:p>
          <a:p>
            <a:pPr marL="460375" lvl="2" defTabSz="460375"/>
            <a:r>
              <a:rPr lang="en-US" sz="1400" dirty="0"/>
              <a:t>	Used as a case study in evidence</a:t>
            </a:r>
          </a:p>
          <a:p>
            <a:pPr lvl="1"/>
            <a:endParaRPr lang="en-US" sz="1400" dirty="0" smtClean="0"/>
          </a:p>
          <a:p>
            <a:pPr lvl="1"/>
            <a:endParaRPr lang="en-US" sz="1050" dirty="0" smtClean="0"/>
          </a:p>
          <a:p>
            <a:pPr lvl="1"/>
            <a:endParaRPr lang="en-US" sz="1050" dirty="0"/>
          </a:p>
          <a:p>
            <a:pPr lvl="1"/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419600" y="965597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1600" b="1" dirty="0"/>
              <a:t>How were research outputs discussed?</a:t>
            </a:r>
          </a:p>
          <a:p>
            <a:pPr lvl="1"/>
            <a:r>
              <a:rPr lang="en-US" sz="1050" dirty="0"/>
              <a:t>	</a:t>
            </a:r>
            <a:r>
              <a:rPr lang="en-US" sz="1400" dirty="0"/>
              <a:t>Utilized in public debate</a:t>
            </a:r>
          </a:p>
          <a:p>
            <a:pPr lvl="1"/>
            <a:r>
              <a:rPr lang="en-US" sz="1400" dirty="0"/>
              <a:t>	Referenced by journalists</a:t>
            </a:r>
          </a:p>
          <a:p>
            <a:pPr lvl="1"/>
            <a:r>
              <a:rPr lang="en-US" sz="1400" dirty="0"/>
              <a:t>	Reference in government </a:t>
            </a:r>
            <a:r>
              <a:rPr lang="en-US" sz="1400" dirty="0" smtClean="0"/>
              <a:t>debate</a:t>
            </a:r>
          </a:p>
          <a:p>
            <a:pPr lvl="1"/>
            <a:endParaRPr lang="en-US" sz="1400" dirty="0"/>
          </a:p>
          <a:p>
            <a:pPr lvl="1"/>
            <a:r>
              <a:rPr lang="en-US" sz="1600" b="1" dirty="0" smtClean="0"/>
              <a:t>How </a:t>
            </a:r>
            <a:r>
              <a:rPr lang="en-US" sz="1600" b="1" dirty="0"/>
              <a:t>were research outputs used?</a:t>
            </a:r>
          </a:p>
          <a:p>
            <a:pPr lvl="1"/>
            <a:r>
              <a:rPr lang="en-US" sz="1050" dirty="0"/>
              <a:t>	</a:t>
            </a:r>
            <a:r>
              <a:rPr lang="en-US" sz="1400" dirty="0"/>
              <a:t>academic as members in corporate boards</a:t>
            </a:r>
          </a:p>
          <a:p>
            <a:pPr lvl="1"/>
            <a:r>
              <a:rPr lang="en-US" sz="1400" dirty="0"/>
              <a:t>	members in government advisory positions</a:t>
            </a:r>
          </a:p>
          <a:p>
            <a:pPr lvl="1"/>
            <a:r>
              <a:rPr lang="en-US" sz="1400" dirty="0"/>
              <a:t>	As members o practitioner </a:t>
            </a:r>
            <a:r>
              <a:rPr lang="en-US" sz="1400" dirty="0" smtClean="0"/>
              <a:t>networks</a:t>
            </a:r>
            <a:endParaRPr lang="en-US" sz="1400" dirty="0"/>
          </a:p>
          <a:p>
            <a:pPr lvl="1"/>
            <a:r>
              <a:rPr lang="en-US" sz="1400" dirty="0"/>
              <a:t>	paid for </a:t>
            </a:r>
            <a:r>
              <a:rPr lang="en-US" sz="1400" dirty="0" smtClean="0"/>
              <a:t>research</a:t>
            </a:r>
          </a:p>
          <a:p>
            <a:pPr lvl="1"/>
            <a:endParaRPr lang="en-US" sz="1400" dirty="0"/>
          </a:p>
          <a:p>
            <a:pPr lvl="1"/>
            <a:r>
              <a:rPr lang="en-US" sz="1600" b="1" dirty="0" smtClean="0"/>
              <a:t>Were </a:t>
            </a:r>
            <a:r>
              <a:rPr lang="en-US" sz="1600" b="1" dirty="0"/>
              <a:t>research outputs co-developed?</a:t>
            </a:r>
          </a:p>
          <a:p>
            <a:pPr lvl="1"/>
            <a:r>
              <a:rPr lang="en-US" sz="1050" dirty="0"/>
              <a:t>	</a:t>
            </a:r>
            <a:r>
              <a:rPr lang="en-US" sz="1400" dirty="0"/>
              <a:t>utilized in teaching materials</a:t>
            </a:r>
          </a:p>
          <a:p>
            <a:pPr lvl="1"/>
            <a:r>
              <a:rPr lang="en-US" sz="1400" dirty="0"/>
              <a:t>	taken up by professional organizations</a:t>
            </a:r>
          </a:p>
          <a:p>
            <a:pPr lvl="1"/>
            <a:r>
              <a:rPr lang="en-US" sz="1400" dirty="0"/>
              <a:t>	built on to improve any kind of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5607415"/>
            <a:ext cx="4191000" cy="8468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100" i="1" dirty="0" smtClean="0"/>
              <a:t>Please note: this is not an exhaustive list of indicators.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100" i="1" dirty="0" smtClean="0"/>
              <a:t>Source: </a:t>
            </a:r>
            <a:r>
              <a:rPr lang="en-US" sz="1100" i="1" dirty="0" err="1" smtClean="0"/>
              <a:t>Konkiel</a:t>
            </a:r>
            <a:r>
              <a:rPr lang="en-US" sz="1100" i="1" dirty="0"/>
              <a:t> </a:t>
            </a:r>
            <a:r>
              <a:rPr lang="en-US" sz="1100" i="1" dirty="0" smtClean="0"/>
              <a:t>S, Sugimoto C., Williams S. The Use of </a:t>
            </a:r>
            <a:r>
              <a:rPr lang="en-US" sz="1100" i="1" dirty="0" err="1" smtClean="0"/>
              <a:t>Altmetrics</a:t>
            </a:r>
            <a:r>
              <a:rPr lang="en-US" sz="1100" i="1" dirty="0" smtClean="0"/>
              <a:t> in Promotion and Tenure. 2016, March 7. </a:t>
            </a:r>
            <a:r>
              <a:rPr lang="en-US" sz="1100" i="1" dirty="0" err="1" smtClean="0"/>
              <a:t>EducauseReview</a:t>
            </a:r>
            <a:r>
              <a:rPr lang="en-US" sz="1100" i="1" dirty="0" smtClean="0"/>
              <a:t>. Available at: http</a:t>
            </a:r>
            <a:r>
              <a:rPr lang="en-US" sz="1100" i="1" dirty="0"/>
              <a:t>://er.educause.edu/articles/2016/3/the-use-of-altmetrics-in-promotion-and-tenure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50" spc="-50" dirty="0"/>
          </a:p>
        </p:txBody>
      </p:sp>
    </p:spTree>
    <p:extLst>
      <p:ext uri="{BB962C8B-B14F-4D97-AF65-F5344CB8AC3E}">
        <p14:creationId xmlns:p14="http://schemas.microsoft.com/office/powerpoint/2010/main" val="15591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599" y="152400"/>
            <a:ext cx="8534401" cy="762000"/>
          </a:xfrm>
        </p:spPr>
        <p:txBody>
          <a:bodyPr/>
          <a:lstStyle/>
          <a:p>
            <a:r>
              <a:rPr lang="en-US" dirty="0" smtClean="0"/>
              <a:t>Indicator Challenges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38200" y="1066800"/>
            <a:ext cx="7924800" cy="3040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1" indent="-174625" fontAlgn="base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50" spc="-50" dirty="0"/>
              <a:t>Many indicators cannot be normalized for comparison</a:t>
            </a:r>
          </a:p>
          <a:p>
            <a:pPr marL="174625" lvl="1" indent="-174625" fontAlgn="base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50" spc="-50" dirty="0" smtClean="0"/>
              <a:t>Indicators </a:t>
            </a:r>
            <a:r>
              <a:rPr lang="en-US" sz="1850" spc="-50" dirty="0"/>
              <a:t>must be selected in consideration with different audiences</a:t>
            </a:r>
          </a:p>
          <a:p>
            <a:pPr marL="174625" lvl="1" indent="-174625" fontAlgn="base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50" spc="-50" dirty="0" smtClean="0"/>
              <a:t>Some </a:t>
            </a:r>
            <a:r>
              <a:rPr lang="en-US" sz="1850" spc="-50" dirty="0"/>
              <a:t>indicators can only be applied to certain levels (i.e. discipline, </a:t>
            </a:r>
            <a:r>
              <a:rPr lang="en-US" sz="1850" spc="-50" dirty="0" smtClean="0"/>
              <a:t>individual</a:t>
            </a:r>
            <a:r>
              <a:rPr lang="en-US" sz="1850" spc="-50" dirty="0"/>
              <a:t>)</a:t>
            </a:r>
          </a:p>
          <a:p>
            <a:pPr marL="174625" lvl="1" indent="-174625" fontAlgn="base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50" spc="-50" dirty="0" smtClean="0"/>
              <a:t>Context </a:t>
            </a:r>
            <a:r>
              <a:rPr lang="en-US" sz="1850" spc="-50" dirty="0"/>
              <a:t>should be supplied for </a:t>
            </a:r>
            <a:r>
              <a:rPr lang="en-US" sz="1850" spc="-50" dirty="0" smtClean="0"/>
              <a:t>metrics</a:t>
            </a:r>
          </a:p>
          <a:p>
            <a:pPr marL="174625" lvl="1" indent="-174625" fontAlgn="base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50" spc="-50" dirty="0" smtClean="0"/>
              <a:t>For </a:t>
            </a:r>
            <a:r>
              <a:rPr lang="en-US" sz="1850" spc="-50" dirty="0"/>
              <a:t>some individuals or groups, there may be little to report</a:t>
            </a:r>
          </a:p>
          <a:p>
            <a:pPr lvl="1" fontAlgn="base"/>
            <a:endParaRPr lang="en-US" dirty="0" smtClean="0"/>
          </a:p>
          <a:p>
            <a:pPr lvl="1" fontAlgn="base"/>
            <a:endParaRPr lang="en-US" dirty="0" smtClean="0"/>
          </a:p>
          <a:p>
            <a:pPr lvl="1" fontAlgn="base"/>
            <a:endParaRPr lang="en-US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8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Telling Stories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96083" y="5867400"/>
            <a:ext cx="38564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a</a:t>
            </a:r>
            <a:r>
              <a:rPr lang="en-US" sz="1200" i="1" dirty="0" smtClean="0"/>
              <a:t>bove: screenshot of the REF Impact Case Studies homepage (http</a:t>
            </a:r>
            <a:r>
              <a:rPr lang="en-US" sz="1200" i="1" dirty="0"/>
              <a:t>://impact.ref.ac.uk/CaseStudies</a:t>
            </a:r>
            <a:r>
              <a:rPr lang="en-US" sz="1200" i="1" dirty="0" smtClean="0"/>
              <a:t>/)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8671" t="10001" r="19247" b="21175"/>
          <a:stretch/>
        </p:blipFill>
        <p:spPr>
          <a:xfrm>
            <a:off x="1066800" y="1021444"/>
            <a:ext cx="6926111" cy="4779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60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599" y="1066800"/>
            <a:ext cx="7049689" cy="4093029"/>
          </a:xfrm>
        </p:spPr>
        <p:txBody>
          <a:bodyPr/>
          <a:lstStyle/>
          <a:p>
            <a:r>
              <a:rPr lang="en-US" dirty="0" smtClean="0"/>
              <a:t>Continued harvesting and cleaning of data</a:t>
            </a:r>
          </a:p>
          <a:p>
            <a:r>
              <a:rPr lang="en-US" dirty="0"/>
              <a:t>Survey to CARDIA researchers</a:t>
            </a:r>
          </a:p>
          <a:p>
            <a:r>
              <a:rPr lang="en-US" dirty="0" smtClean="0"/>
              <a:t>Considering what to report and ways to do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1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362200"/>
            <a:ext cx="3886200" cy="1143000"/>
          </a:xfrm>
        </p:spPr>
        <p:txBody>
          <a:bodyPr/>
          <a:lstStyle/>
          <a:p>
            <a:r>
              <a:rPr lang="en-US" sz="4000" dirty="0" smtClean="0"/>
              <a:t>Thank you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381000" y="5715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Karen </a:t>
            </a:r>
            <a:r>
              <a:rPr lang="en-US" dirty="0" err="1">
                <a:solidFill>
                  <a:schemeClr val="bg1"/>
                </a:solidFill>
              </a:rPr>
              <a:t>Gutzman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Pamela Shaw</a:t>
            </a:r>
          </a:p>
          <a:p>
            <a:r>
              <a:rPr lang="en-US" dirty="0">
                <a:solidFill>
                  <a:schemeClr val="bg1"/>
                </a:solidFill>
              </a:rPr>
              <a:t>Stacy </a:t>
            </a:r>
            <a:r>
              <a:rPr lang="en-US" dirty="0" err="1">
                <a:solidFill>
                  <a:schemeClr val="bg1"/>
                </a:solidFill>
              </a:rPr>
              <a:t>Konkiel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8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rthwestern Medicine High Brand">
  <a:themeElements>
    <a:clrScheme name="NM Colors">
      <a:dk1>
        <a:srgbClr val="54585A"/>
      </a:dk1>
      <a:lt1>
        <a:sysClr val="window" lastClr="FFFFFF"/>
      </a:lt1>
      <a:dk2>
        <a:srgbClr val="61468B"/>
      </a:dk2>
      <a:lt2>
        <a:srgbClr val="CFC7DC"/>
      </a:lt2>
      <a:accent1>
        <a:srgbClr val="917EAE"/>
      </a:accent1>
      <a:accent2>
        <a:srgbClr val="B0A2C5"/>
      </a:accent2>
      <a:accent3>
        <a:srgbClr val="00A144"/>
      </a:accent3>
      <a:accent4>
        <a:srgbClr val="CFD641"/>
      </a:accent4>
      <a:accent5>
        <a:srgbClr val="EDAC1A"/>
      </a:accent5>
      <a:accent6>
        <a:srgbClr val="DF6426"/>
      </a:accent6>
      <a:hlink>
        <a:srgbClr val="B1ACCE"/>
      </a:hlink>
      <a:folHlink>
        <a:srgbClr val="D4D5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noAutofit/>
      </a:bodyPr>
      <a:lstStyle>
        <a:defPPr>
          <a:lnSpc>
            <a:spcPct val="90000"/>
          </a:lnSpc>
          <a:spcBef>
            <a:spcPts val="600"/>
          </a:spcBef>
          <a:defRPr sz="1850" spc="-5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7641</TotalTime>
  <Words>2496</Words>
  <Application>Microsoft Office PowerPoint</Application>
  <PresentationFormat>On-screen Show (4:3)</PresentationFormat>
  <Paragraphs>620</Paragraphs>
  <Slides>36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Open Sans</vt:lpstr>
      <vt:lpstr>Symbol</vt:lpstr>
      <vt:lpstr>Wingdings</vt:lpstr>
      <vt:lpstr>Northwestern Medicine High Brand</vt:lpstr>
      <vt:lpstr>Mining for Gems</vt:lpstr>
      <vt:lpstr>Overview</vt:lpstr>
      <vt:lpstr>Case: CARDIA Study</vt:lpstr>
      <vt:lpstr>Good practices</vt:lpstr>
      <vt:lpstr>Literature Data Sources</vt:lpstr>
      <vt:lpstr>Literature Data Sources: Characteristics</vt:lpstr>
      <vt:lpstr>Literature Data Sources: Coverage</vt:lpstr>
      <vt:lpstr>Literature Data Sources: Challenges</vt:lpstr>
      <vt:lpstr>Policy and Guidelines</vt:lpstr>
      <vt:lpstr>Policy and Guidelines: Web Sources, Scopus, Altmetric</vt:lpstr>
      <vt:lpstr>Policy and Guidelines: Challenges</vt:lpstr>
      <vt:lpstr>Policy and Guidelines: most cited CARDIA document</vt:lpstr>
      <vt:lpstr>Policy and Guidelines: Dividing up the Results</vt:lpstr>
      <vt:lpstr>Policy and Guidelines: The Olympics and CARDIA</vt:lpstr>
      <vt:lpstr>Other data sources for uncovering gems </vt:lpstr>
      <vt:lpstr>Gathering Attention</vt:lpstr>
      <vt:lpstr>Gathering Attention: Google</vt:lpstr>
      <vt:lpstr>Gathering Attention: Google Challenges</vt:lpstr>
      <vt:lpstr>Gathering Attention: LexisNexis</vt:lpstr>
      <vt:lpstr>Gathering Attention: Altmetric  Explorer</vt:lpstr>
      <vt:lpstr>Gathering Attention: Altmetric Explorer</vt:lpstr>
      <vt:lpstr>Gathering Attention: Altmetric for individual documents</vt:lpstr>
      <vt:lpstr>Gathering Attention: Altmetric and popular news</vt:lpstr>
      <vt:lpstr>Gathering Attention: Other data sources</vt:lpstr>
      <vt:lpstr>Gathering Attention: Keep in Mind</vt:lpstr>
      <vt:lpstr>PowerPoint Presentation</vt:lpstr>
      <vt:lpstr>Organizing Information</vt:lpstr>
      <vt:lpstr>Organizing and Tracking Results</vt:lpstr>
      <vt:lpstr>Organizing Challenges</vt:lpstr>
      <vt:lpstr>Metrics, Indicators, and Telling Stories</vt:lpstr>
      <vt:lpstr>Traditional Bibliometric Indicators</vt:lpstr>
      <vt:lpstr>Alternative Indicators</vt:lpstr>
      <vt:lpstr>Indicator Challenges</vt:lpstr>
      <vt:lpstr>Telling Stories</vt:lpstr>
      <vt:lpstr>Future Directions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Northwestern Medicine</dc:title>
  <dc:creator>Landor Associates Chicago</dc:creator>
  <cp:lastModifiedBy>Karen E Gutzman</cp:lastModifiedBy>
  <cp:revision>543</cp:revision>
  <cp:lastPrinted>2013-09-27T20:14:21Z</cp:lastPrinted>
  <dcterms:created xsi:type="dcterms:W3CDTF">2013-10-23T14:57:36Z</dcterms:created>
  <dcterms:modified xsi:type="dcterms:W3CDTF">2016-05-11T17:31:45Z</dcterms:modified>
</cp:coreProperties>
</file>