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6"/>
  </p:notesMasterIdLst>
  <p:handoutMasterIdLst>
    <p:handoutMasterId r:id="rId27"/>
  </p:handoutMasterIdLst>
  <p:sldIdLst>
    <p:sldId id="390" r:id="rId5"/>
    <p:sldId id="315" r:id="rId6"/>
    <p:sldId id="400" r:id="rId7"/>
    <p:sldId id="312" r:id="rId8"/>
    <p:sldId id="369" r:id="rId9"/>
    <p:sldId id="401" r:id="rId10"/>
    <p:sldId id="402" r:id="rId11"/>
    <p:sldId id="313" r:id="rId12"/>
    <p:sldId id="370" r:id="rId13"/>
    <p:sldId id="314" r:id="rId14"/>
    <p:sldId id="403" r:id="rId15"/>
    <p:sldId id="316" r:id="rId16"/>
    <p:sldId id="404" r:id="rId17"/>
    <p:sldId id="405" r:id="rId18"/>
    <p:sldId id="406" r:id="rId19"/>
    <p:sldId id="407" r:id="rId20"/>
    <p:sldId id="408" r:id="rId21"/>
    <p:sldId id="409" r:id="rId22"/>
    <p:sldId id="410" r:id="rId23"/>
    <p:sldId id="389" r:id="rId24"/>
    <p:sldId id="411" r:id="rId25"/>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223">
          <p15:clr>
            <a:srgbClr val="A4A3A4"/>
          </p15:clr>
        </p15:guide>
        <p15:guide id="4" orient="horz" pos="1022">
          <p15:clr>
            <a:srgbClr val="A4A3A4"/>
          </p15:clr>
        </p15:guide>
        <p15:guide id="5" orient="horz" pos="4032">
          <p15:clr>
            <a:srgbClr val="A4A3A4"/>
          </p15:clr>
        </p15:guide>
        <p15:guide id="6" orient="horz" pos="488">
          <p15:clr>
            <a:srgbClr val="A4A3A4"/>
          </p15:clr>
        </p15:guide>
        <p15:guide id="7" orient="horz" pos="576">
          <p15:clr>
            <a:srgbClr val="A4A3A4"/>
          </p15:clr>
        </p15:guide>
        <p15:guide id="8" orient="horz" pos="96">
          <p15:clr>
            <a:srgbClr val="A4A3A4"/>
          </p15:clr>
        </p15:guide>
        <p15:guide id="9" orient="horz" pos="3600">
          <p15:clr>
            <a:srgbClr val="A4A3A4"/>
          </p15:clr>
        </p15:guide>
        <p15:guide id="10" orient="horz" pos="4203">
          <p15:clr>
            <a:srgbClr val="A4A3A4"/>
          </p15:clr>
        </p15:guide>
        <p15:guide id="11" orient="horz" pos="1248">
          <p15:clr>
            <a:srgbClr val="A4A3A4"/>
          </p15:clr>
        </p15:guide>
        <p15:guide id="12" pos="2880">
          <p15:clr>
            <a:srgbClr val="A4A3A4"/>
          </p15:clr>
        </p15:guide>
        <p15:guide id="13" pos="624">
          <p15:clr>
            <a:srgbClr val="A4A3A4"/>
          </p15:clr>
        </p15:guide>
        <p15:guide id="14" pos="5472">
          <p15:clr>
            <a:srgbClr val="A4A3A4"/>
          </p15:clr>
        </p15:guide>
      </p15:sldGuideLst>
    </p:ext>
    <p:ext uri="{2D200454-40CA-4A62-9FC3-DE9A4176ACB9}">
      <p15:notesGuideLst xmlns:p15="http://schemas.microsoft.com/office/powerpoint/2012/main">
        <p15:guide id="1" orient="horz" pos="2908">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4689"/>
    <a:srgbClr val="7571B0"/>
    <a:srgbClr val="938FC3"/>
    <a:srgbClr val="61468B"/>
    <a:srgbClr val="63599E"/>
    <a:srgbClr val="A9ABAC"/>
    <a:srgbClr val="7F8283"/>
    <a:srgbClr val="8A83B6"/>
    <a:srgbClr val="D0CDE2"/>
    <a:srgbClr val="D4D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56" autoAdjust="0"/>
    <p:restoredTop sz="83245" autoAdjust="0"/>
  </p:normalViewPr>
  <p:slideViewPr>
    <p:cSldViewPr showGuides="1">
      <p:cViewPr varScale="1">
        <p:scale>
          <a:sx n="102" d="100"/>
          <a:sy n="102" d="100"/>
        </p:scale>
        <p:origin x="1027" y="72"/>
      </p:cViewPr>
      <p:guideLst>
        <p:guide orient="horz" pos="2160"/>
        <p:guide orient="horz" pos="3888"/>
        <p:guide orient="horz" pos="223"/>
        <p:guide orient="horz" pos="1022"/>
        <p:guide orient="horz" pos="4032"/>
        <p:guide orient="horz" pos="488"/>
        <p:guide orient="horz" pos="576"/>
        <p:guide orient="horz" pos="96"/>
        <p:guide orient="horz" pos="3600"/>
        <p:guide orient="horz" pos="4203"/>
        <p:guide orient="horz" pos="1248"/>
        <p:guide pos="2880"/>
        <p:guide pos="624"/>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2" d="100"/>
        <a:sy n="82" d="100"/>
      </p:scale>
      <p:origin x="0" y="0"/>
    </p:cViewPr>
  </p:sorterViewPr>
  <p:notesViewPr>
    <p:cSldViewPr showGuides="1">
      <p:cViewPr varScale="1">
        <p:scale>
          <a:sx n="69" d="100"/>
          <a:sy n="69" d="100"/>
        </p:scale>
        <p:origin x="-2962" y="-91"/>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804"/>
          </a:xfrm>
          <a:prstGeom prst="rect">
            <a:avLst/>
          </a:prstGeom>
        </p:spPr>
        <p:txBody>
          <a:bodyPr vert="horz" lIns="90986" tIns="45492" rIns="90986" bIns="45492" rtlCol="0"/>
          <a:lstStyle>
            <a:lvl1pPr algn="l">
              <a:defRPr sz="1200"/>
            </a:lvl1pPr>
          </a:lstStyle>
          <a:p>
            <a:endParaRPr lang="en-US"/>
          </a:p>
        </p:txBody>
      </p:sp>
      <p:sp>
        <p:nvSpPr>
          <p:cNvPr id="3" name="Date Placeholder 2"/>
          <p:cNvSpPr>
            <a:spLocks noGrp="1"/>
          </p:cNvSpPr>
          <p:nvPr>
            <p:ph type="dt" sz="quarter" idx="1"/>
          </p:nvPr>
        </p:nvSpPr>
        <p:spPr>
          <a:xfrm>
            <a:off x="3927184" y="1"/>
            <a:ext cx="3005448" cy="461804"/>
          </a:xfrm>
          <a:prstGeom prst="rect">
            <a:avLst/>
          </a:prstGeom>
        </p:spPr>
        <p:txBody>
          <a:bodyPr vert="horz" lIns="90986" tIns="45492" rIns="90986" bIns="45492" rtlCol="0"/>
          <a:lstStyle>
            <a:lvl1pPr algn="r">
              <a:defRPr sz="1200"/>
            </a:lvl1pPr>
          </a:lstStyle>
          <a:p>
            <a:fld id="{F35AC1A4-BE0D-49E7-9347-99EBFE8E8BC9}" type="datetimeFigureOut">
              <a:rPr lang="en-US" smtClean="0"/>
              <a:pPr/>
              <a:t>4/20/2022</a:t>
            </a:fld>
            <a:endParaRPr lang="en-US"/>
          </a:p>
        </p:txBody>
      </p:sp>
      <p:sp>
        <p:nvSpPr>
          <p:cNvPr id="4" name="Footer Placeholder 3"/>
          <p:cNvSpPr>
            <a:spLocks noGrp="1"/>
          </p:cNvSpPr>
          <p:nvPr>
            <p:ph type="ftr" sz="quarter" idx="2"/>
          </p:nvPr>
        </p:nvSpPr>
        <p:spPr>
          <a:xfrm>
            <a:off x="2" y="8769510"/>
            <a:ext cx="3005448" cy="461804"/>
          </a:xfrm>
          <a:prstGeom prst="rect">
            <a:avLst/>
          </a:prstGeom>
        </p:spPr>
        <p:txBody>
          <a:bodyPr vert="horz" lIns="90986" tIns="45492" rIns="90986" bIns="45492" rtlCol="0" anchor="b"/>
          <a:lstStyle>
            <a:lvl1pPr algn="l">
              <a:defRPr sz="1200"/>
            </a:lvl1pPr>
          </a:lstStyle>
          <a:p>
            <a:endParaRPr lang="en-US"/>
          </a:p>
        </p:txBody>
      </p:sp>
      <p:sp>
        <p:nvSpPr>
          <p:cNvPr id="5" name="Slide Number Placeholder 4"/>
          <p:cNvSpPr>
            <a:spLocks noGrp="1"/>
          </p:cNvSpPr>
          <p:nvPr>
            <p:ph type="sldNum" sz="quarter" idx="3"/>
          </p:nvPr>
        </p:nvSpPr>
        <p:spPr>
          <a:xfrm>
            <a:off x="3927184" y="8769510"/>
            <a:ext cx="3005448" cy="461804"/>
          </a:xfrm>
          <a:prstGeom prst="rect">
            <a:avLst/>
          </a:prstGeom>
        </p:spPr>
        <p:txBody>
          <a:bodyPr vert="horz" lIns="90986" tIns="45492" rIns="90986" bIns="45492" rtlCol="0" anchor="b"/>
          <a:lstStyle>
            <a:lvl1pPr algn="r">
              <a:defRPr sz="1200"/>
            </a:lvl1pPr>
          </a:lstStyle>
          <a:p>
            <a:fld id="{5A6982BA-8E65-43F5-A169-0A825F430828}" type="slidenum">
              <a:rPr lang="en-US" smtClean="0"/>
              <a:pPr/>
              <a:t>‹#›</a:t>
            </a:fld>
            <a:endParaRPr lang="en-US"/>
          </a:p>
        </p:txBody>
      </p:sp>
    </p:spTree>
    <p:extLst>
      <p:ext uri="{BB962C8B-B14F-4D97-AF65-F5344CB8AC3E}">
        <p14:creationId xmlns:p14="http://schemas.microsoft.com/office/powerpoint/2010/main" val="392029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645"/>
          </a:xfrm>
          <a:prstGeom prst="rect">
            <a:avLst/>
          </a:prstGeom>
        </p:spPr>
        <p:txBody>
          <a:bodyPr vert="horz" lIns="92368" tIns="46184" rIns="92368" bIns="46184" rtlCol="0"/>
          <a:lstStyle>
            <a:lvl1pPr algn="l">
              <a:defRPr sz="1200"/>
            </a:lvl1pPr>
          </a:lstStyle>
          <a:p>
            <a:endParaRPr lang="en-US"/>
          </a:p>
        </p:txBody>
      </p:sp>
      <p:sp>
        <p:nvSpPr>
          <p:cNvPr id="3" name="Date Placeholder 2"/>
          <p:cNvSpPr>
            <a:spLocks noGrp="1"/>
          </p:cNvSpPr>
          <p:nvPr>
            <p:ph type="dt" idx="1"/>
          </p:nvPr>
        </p:nvSpPr>
        <p:spPr>
          <a:xfrm>
            <a:off x="3927776" y="1"/>
            <a:ext cx="3004820" cy="461645"/>
          </a:xfrm>
          <a:prstGeom prst="rect">
            <a:avLst/>
          </a:prstGeom>
        </p:spPr>
        <p:txBody>
          <a:bodyPr vert="horz" lIns="92368" tIns="46184" rIns="92368" bIns="46184" rtlCol="0"/>
          <a:lstStyle>
            <a:lvl1pPr algn="r">
              <a:defRPr sz="1200"/>
            </a:lvl1pPr>
          </a:lstStyle>
          <a:p>
            <a:fld id="{96FCCE9C-97C6-4127-8839-CAB1314A3683}" type="datetimeFigureOut">
              <a:rPr lang="en-US" smtClean="0"/>
              <a:pPr/>
              <a:t>4/20/2022</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68" tIns="46184" rIns="92368" bIns="46184"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68" tIns="46184" rIns="92368" bIns="461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69652"/>
            <a:ext cx="3004820" cy="461645"/>
          </a:xfrm>
          <a:prstGeom prst="rect">
            <a:avLst/>
          </a:prstGeom>
        </p:spPr>
        <p:txBody>
          <a:bodyPr vert="horz" lIns="92368" tIns="46184" rIns="92368" bIns="46184" rtlCol="0" anchor="b"/>
          <a:lstStyle>
            <a:lvl1pPr algn="l">
              <a:defRPr sz="1200"/>
            </a:lvl1pPr>
          </a:lstStyle>
          <a:p>
            <a:endParaRPr lang="en-US"/>
          </a:p>
        </p:txBody>
      </p:sp>
      <p:sp>
        <p:nvSpPr>
          <p:cNvPr id="7" name="Slide Number Placeholder 6"/>
          <p:cNvSpPr>
            <a:spLocks noGrp="1"/>
          </p:cNvSpPr>
          <p:nvPr>
            <p:ph type="sldNum" sz="quarter" idx="5"/>
          </p:nvPr>
        </p:nvSpPr>
        <p:spPr>
          <a:xfrm>
            <a:off x="3927776" y="8769652"/>
            <a:ext cx="3004820" cy="461645"/>
          </a:xfrm>
          <a:prstGeom prst="rect">
            <a:avLst/>
          </a:prstGeom>
        </p:spPr>
        <p:txBody>
          <a:bodyPr vert="horz" lIns="92368" tIns="46184" rIns="92368" bIns="46184" rtlCol="0" anchor="b"/>
          <a:lstStyle>
            <a:lvl1pPr algn="r">
              <a:defRPr sz="1200"/>
            </a:lvl1pPr>
          </a:lstStyle>
          <a:p>
            <a:fld id="{AF3C882C-6931-48D7-9B18-809CA6FAEAE8}" type="slidenum">
              <a:rPr lang="en-US" smtClean="0"/>
              <a:pPr/>
              <a:t>‹#›</a:t>
            </a:fld>
            <a:endParaRPr lang="en-US"/>
          </a:p>
        </p:txBody>
      </p:sp>
    </p:spTree>
    <p:extLst>
      <p:ext uri="{BB962C8B-B14F-4D97-AF65-F5344CB8AC3E}">
        <p14:creationId xmlns:p14="http://schemas.microsoft.com/office/powerpoint/2010/main" val="248373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 NIH</a:t>
            </a:r>
            <a:r>
              <a:rPr lang="en-US" baseline="0" dirty="0"/>
              <a:t> Policy for Data Management and Sharing: https://grants.nih.gov/grants/guide/notice-files/NOT-OD-21-013.html </a:t>
            </a:r>
            <a:r>
              <a:rPr lang="en-US" sz="1200" b="0" i="0" u="sng" strike="noStrike" cap="none" baseline="0" dirty="0">
                <a:solidFill>
                  <a:srgbClr val="000000"/>
                </a:solidFill>
                <a:effectLst/>
                <a:latin typeface="Arial"/>
                <a:cs typeface="Arial"/>
                <a:sym typeface="Arial"/>
              </a:rPr>
              <a:t> </a:t>
            </a:r>
            <a:endParaRPr lang="en-US" dirty="0"/>
          </a:p>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2</a:t>
            </a:fld>
            <a:endParaRPr lang="en-US"/>
          </a:p>
        </p:txBody>
      </p:sp>
    </p:spTree>
    <p:extLst>
      <p:ext uri="{BB962C8B-B14F-4D97-AF65-F5344CB8AC3E}">
        <p14:creationId xmlns:p14="http://schemas.microsoft.com/office/powerpoint/2010/main" val="3988932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FORCE11, per their</a:t>
            </a:r>
            <a:r>
              <a:rPr lang="en-US" baseline="0" dirty="0"/>
              <a:t> website, are “</a:t>
            </a:r>
            <a:r>
              <a:rPr lang="en-US" dirty="0"/>
              <a:t>a community of scholars, librarians, archivists, publishers and research funders that has arisen organically to help facilitate the change toward improved knowledge creation and sharing.” https://www.force11.org/about </a:t>
            </a:r>
          </a:p>
        </p:txBody>
      </p:sp>
      <p:sp>
        <p:nvSpPr>
          <p:cNvPr id="4" name="Slide Number Placeholder 3"/>
          <p:cNvSpPr>
            <a:spLocks noGrp="1"/>
          </p:cNvSpPr>
          <p:nvPr>
            <p:ph type="sldNum" sz="quarter" idx="5"/>
          </p:nvPr>
        </p:nvSpPr>
        <p:spPr/>
        <p:txBody>
          <a:bodyPr/>
          <a:lstStyle/>
          <a:p>
            <a:fld id="{AF3C882C-6931-48D7-9B18-809CA6FAEAE8}" type="slidenum">
              <a:rPr lang="en-US" smtClean="0"/>
              <a:pPr/>
              <a:t>3</a:t>
            </a:fld>
            <a:endParaRPr lang="en-US"/>
          </a:p>
        </p:txBody>
      </p:sp>
    </p:spTree>
    <p:extLst>
      <p:ext uri="{BB962C8B-B14F-4D97-AF65-F5344CB8AC3E}">
        <p14:creationId xmlns:p14="http://schemas.microsoft.com/office/powerpoint/2010/main" val="2925253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5</a:t>
            </a:fld>
            <a:endParaRPr lang="en-US"/>
          </a:p>
        </p:txBody>
      </p:sp>
    </p:spTree>
    <p:extLst>
      <p:ext uri="{BB962C8B-B14F-4D97-AF65-F5344CB8AC3E}">
        <p14:creationId xmlns:p14="http://schemas.microsoft.com/office/powerpoint/2010/main" val="4123381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a:t>
            </a:r>
            <a:r>
              <a:rPr lang="en-US" baseline="0" dirty="0"/>
              <a:t> </a:t>
            </a:r>
            <a:r>
              <a:rPr lang="en-US" dirty="0"/>
              <a:t>McMurry, Julie A et al. “Identifiers for the 21st century: How to design, provision, and reuse persistent identifiers to maximize utility and impact of life science data.” </a:t>
            </a:r>
            <a:r>
              <a:rPr lang="en-US" i="1" dirty="0" err="1"/>
              <a:t>PLoS</a:t>
            </a:r>
            <a:r>
              <a:rPr lang="en-US" i="1" dirty="0"/>
              <a:t> biology</a:t>
            </a:r>
            <a:r>
              <a:rPr lang="en-US" dirty="0"/>
              <a:t> vol. 15,6 e2001414. 29 Jun. 2017, doi:10.1371/journal.pbio.2001414</a:t>
            </a:r>
          </a:p>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6</a:t>
            </a:fld>
            <a:endParaRPr lang="en-US"/>
          </a:p>
        </p:txBody>
      </p:sp>
    </p:spTree>
    <p:extLst>
      <p:ext uri="{BB962C8B-B14F-4D97-AF65-F5344CB8AC3E}">
        <p14:creationId xmlns:p14="http://schemas.microsoft.com/office/powerpoint/2010/main" val="2033956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Why would I want a unique</a:t>
            </a:r>
            <a:r>
              <a:rPr lang="en-US" baseline="0" dirty="0"/>
              <a:t> identifier for every term in my metadata records? Uniquely identified terms enable truly open science. In open science, the outputs of the scientific process are shared to both human and machine interpretation. Computers can more easily search, collate, and recombine metadata records if they employ terms that are unique, well-defined, and individually identifiable across the Web.</a:t>
            </a:r>
          </a:p>
          <a:p>
            <a:pPr marL="0" lvl="0" indent="0" algn="l" rtl="0">
              <a:spcBef>
                <a:spcPts val="0"/>
              </a:spcBef>
              <a:spcAft>
                <a:spcPts val="0"/>
              </a:spcAft>
              <a:buNone/>
            </a:pPr>
            <a:endParaRPr lang="en-US" baseline="0" dirty="0"/>
          </a:p>
          <a:p>
            <a:pPr marL="0" lvl="0" indent="0" algn="l" rtl="0">
              <a:spcBef>
                <a:spcPts val="0"/>
              </a:spcBef>
              <a:spcAft>
                <a:spcPts val="0"/>
              </a:spcAft>
              <a:buNone/>
            </a:pPr>
            <a:r>
              <a:rPr lang="en-US" baseline="0" dirty="0"/>
              <a:t>Medical Subject Headings (MeSH) employ PIDs for their terms. See “RDF Unique Identifier” in this record for Neoplasm: https://meshb.nlm.nih.gov/record/ui?ui=D009369 </a:t>
            </a:r>
            <a:endParaRPr lang="en-US" dirty="0"/>
          </a:p>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7</a:t>
            </a:fld>
            <a:endParaRPr lang="en-US"/>
          </a:p>
        </p:txBody>
      </p:sp>
    </p:spTree>
    <p:extLst>
      <p:ext uri="{BB962C8B-B14F-4D97-AF65-F5344CB8AC3E}">
        <p14:creationId xmlns:p14="http://schemas.microsoft.com/office/powerpoint/2010/main" val="1727047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making your data Findable, it’s likely that you are depositing</a:t>
            </a:r>
            <a:r>
              <a:rPr lang="en-US" baseline="0" dirty="0"/>
              <a:t> it in a digital repository that employs some version of an accepted metadata schema, like </a:t>
            </a:r>
            <a:r>
              <a:rPr lang="en-US" baseline="0" dirty="0" err="1"/>
              <a:t>DataCite</a:t>
            </a:r>
            <a:r>
              <a:rPr lang="en-US" baseline="0" dirty="0"/>
              <a:t> (https://schema.datacite.org/) or The Data Catalog Vocabulary (DCAT, https://www.w3.org/TR/vocab-dcat-2/). Each one has many fields at your disposal for creating rich descriptions of your data. ClinicalTrials.gov has a wealth of fields describing registered trials. Be as descriptive as possible, and if you have metadata for which there is no field in your chosen catalog, include it in a general notes or description field.</a:t>
            </a:r>
            <a:endParaRPr lang="en-US" dirty="0"/>
          </a:p>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8</a:t>
            </a:fld>
            <a:endParaRPr lang="en-US"/>
          </a:p>
        </p:txBody>
      </p:sp>
    </p:spTree>
    <p:extLst>
      <p:ext uri="{BB962C8B-B14F-4D97-AF65-F5344CB8AC3E}">
        <p14:creationId xmlns:p14="http://schemas.microsoft.com/office/powerpoint/2010/main" val="2366590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Cataloging</a:t>
            </a:r>
            <a:r>
              <a:rPr lang="en-US" baseline="0" dirty="0"/>
              <a:t> resources in institutional repositories is especially effective if </a:t>
            </a:r>
            <a:r>
              <a:rPr lang="en-US" sz="1200" b="0" i="0" u="none" strike="noStrike" cap="none" dirty="0">
                <a:solidFill>
                  <a:srgbClr val="000000"/>
                </a:solidFill>
                <a:latin typeface="Arial"/>
                <a:ea typeface="Microsoft Sans Serif" panose="020B0604020202020204" pitchFamily="34" charset="0"/>
                <a:cs typeface="Microsoft Sans Serif" panose="020B0604020202020204" pitchFamily="34" charset="0"/>
                <a:sym typeface="Arial"/>
              </a:rPr>
              <a:t>the repository registers a DOI for each deposit from a source like </a:t>
            </a:r>
            <a:r>
              <a:rPr lang="en-US" sz="1200" b="0" i="0" u="none" strike="noStrike" cap="none" dirty="0" err="1">
                <a:solidFill>
                  <a:srgbClr val="000000"/>
                </a:solidFill>
                <a:latin typeface="Arial"/>
                <a:ea typeface="Microsoft Sans Serif" panose="020B0604020202020204" pitchFamily="34" charset="0"/>
                <a:cs typeface="Microsoft Sans Serif" panose="020B0604020202020204" pitchFamily="34" charset="0"/>
                <a:sym typeface="Arial"/>
              </a:rPr>
              <a:t>DataCite</a:t>
            </a:r>
            <a:r>
              <a:rPr lang="en-US" sz="1200" b="0" i="0" u="none" strike="noStrike" cap="none" dirty="0">
                <a:solidFill>
                  <a:srgbClr val="000000"/>
                </a:solidFill>
                <a:latin typeface="Arial"/>
                <a:ea typeface="Microsoft Sans Serif" panose="020B0604020202020204" pitchFamily="34" charset="0"/>
                <a:cs typeface="Microsoft Sans Serif" panose="020B0604020202020204" pitchFamily="34" charset="0"/>
                <a:sym typeface="Arial"/>
              </a:rPr>
              <a:t> or EZID. Then brief records from the repository are also indexed in the registry service’s system.</a:t>
            </a:r>
          </a:p>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9</a:t>
            </a:fld>
            <a:endParaRPr lang="en-US"/>
          </a:p>
        </p:txBody>
      </p:sp>
    </p:spTree>
    <p:extLst>
      <p:ext uri="{BB962C8B-B14F-4D97-AF65-F5344CB8AC3E}">
        <p14:creationId xmlns:p14="http://schemas.microsoft.com/office/powerpoint/2010/main" val="1867747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 repository that mints DOIs</a:t>
            </a:r>
            <a:r>
              <a:rPr lang="en-US" baseline="0" dirty="0"/>
              <a:t> for deposits is already employing a registry (F1).</a:t>
            </a:r>
          </a:p>
        </p:txBody>
      </p:sp>
      <p:sp>
        <p:nvSpPr>
          <p:cNvPr id="4" name="Slide Number Placeholder 3"/>
          <p:cNvSpPr>
            <a:spLocks noGrp="1"/>
          </p:cNvSpPr>
          <p:nvPr>
            <p:ph type="sldNum" sz="quarter" idx="5"/>
          </p:nvPr>
        </p:nvSpPr>
        <p:spPr/>
        <p:txBody>
          <a:bodyPr/>
          <a:lstStyle/>
          <a:p>
            <a:fld id="{AF3C882C-6931-48D7-9B18-809CA6FAEAE8}" type="slidenum">
              <a:rPr lang="en-US" smtClean="0"/>
              <a:pPr/>
              <a:t>10</a:t>
            </a:fld>
            <a:endParaRPr lang="en-US"/>
          </a:p>
        </p:txBody>
      </p:sp>
    </p:spTree>
    <p:extLst>
      <p:ext uri="{BB962C8B-B14F-4D97-AF65-F5344CB8AC3E}">
        <p14:creationId xmlns:p14="http://schemas.microsoft.com/office/powerpoint/2010/main" val="4100331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11</a:t>
            </a:fld>
            <a:endParaRPr lang="en-US"/>
          </a:p>
        </p:txBody>
      </p:sp>
    </p:spTree>
    <p:extLst>
      <p:ext uri="{BB962C8B-B14F-4D97-AF65-F5344CB8AC3E}">
        <p14:creationId xmlns:p14="http://schemas.microsoft.com/office/powerpoint/2010/main" val="2760206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13</a:t>
            </a:fld>
            <a:endParaRPr lang="en-US"/>
          </a:p>
        </p:txBody>
      </p:sp>
    </p:spTree>
    <p:extLst>
      <p:ext uri="{BB962C8B-B14F-4D97-AF65-F5344CB8AC3E}">
        <p14:creationId xmlns:p14="http://schemas.microsoft.com/office/powerpoint/2010/main" val="1194399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ensures that (meta)data can be exchanged</a:t>
            </a:r>
            <a:r>
              <a:rPr lang="en-US" baseline="0" dirty="0"/>
              <a:t> seamlessly with systems employing the same exchange formats and ontologies. </a:t>
            </a:r>
            <a:endParaRPr lang="en-US" dirty="0"/>
          </a:p>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14</a:t>
            </a:fld>
            <a:endParaRPr lang="en-US"/>
          </a:p>
        </p:txBody>
      </p:sp>
    </p:spTree>
    <p:extLst>
      <p:ext uri="{BB962C8B-B14F-4D97-AF65-F5344CB8AC3E}">
        <p14:creationId xmlns:p14="http://schemas.microsoft.com/office/powerpoint/2010/main" val="2497382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17</a:t>
            </a:fld>
            <a:endParaRPr lang="en-US"/>
          </a:p>
        </p:txBody>
      </p:sp>
    </p:spTree>
    <p:extLst>
      <p:ext uri="{BB962C8B-B14F-4D97-AF65-F5344CB8AC3E}">
        <p14:creationId xmlns:p14="http://schemas.microsoft.com/office/powerpoint/2010/main" val="631657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18</a:t>
            </a:fld>
            <a:endParaRPr lang="en-US"/>
          </a:p>
        </p:txBody>
      </p:sp>
    </p:spTree>
    <p:extLst>
      <p:ext uri="{BB962C8B-B14F-4D97-AF65-F5344CB8AC3E}">
        <p14:creationId xmlns:p14="http://schemas.microsoft.com/office/powerpoint/2010/main" val="346438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Machines</a:t>
            </a:r>
            <a:r>
              <a:rPr lang="en-US" baseline="0" dirty="0"/>
              <a:t> used, lab conditions, analysis plan, and raw or processed state of data can be included in Description field of a Prism record. The general metadata set for the record will meet </a:t>
            </a:r>
            <a:r>
              <a:rPr lang="en-US" baseline="0" dirty="0" err="1"/>
              <a:t>DataCite</a:t>
            </a:r>
            <a:r>
              <a:rPr lang="en-US" baseline="0" dirty="0"/>
              <a:t> standards. Additional metadata can be used to describe segments of your data as appropriate for your community. These metadata files can be included as part of your file uploads with your dataset.</a:t>
            </a:r>
            <a:endParaRPr lang="en-US" dirty="0"/>
          </a:p>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19</a:t>
            </a:fld>
            <a:endParaRPr lang="en-US"/>
          </a:p>
        </p:txBody>
      </p:sp>
    </p:spTree>
    <p:extLst>
      <p:ext uri="{BB962C8B-B14F-4D97-AF65-F5344CB8AC3E}">
        <p14:creationId xmlns:p14="http://schemas.microsoft.com/office/powerpoint/2010/main" val="35511172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6000">
              <a:srgbClr val="514689"/>
            </a:gs>
            <a:gs pos="100000">
              <a:srgbClr val="7571B0"/>
            </a:gs>
          </a:gsLst>
          <a:lin ang="14520000" scaled="0"/>
          <a:tileRect/>
        </a:gradFill>
        <a:effectLst/>
      </p:bgPr>
    </p:bg>
    <p:spTree>
      <p:nvGrpSpPr>
        <p:cNvPr id="1" name=""/>
        <p:cNvGrpSpPr/>
        <p:nvPr/>
      </p:nvGrpSpPr>
      <p:grpSpPr>
        <a:xfrm>
          <a:off x="0" y="0"/>
          <a:ext cx="0" cy="0"/>
          <a:chOff x="0" y="0"/>
          <a:chExt cx="0" cy="0"/>
        </a:xfrm>
      </p:grpSpPr>
      <p:sp>
        <p:nvSpPr>
          <p:cNvPr id="10"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4" name="Date Placeholder 3"/>
          <p:cNvSpPr>
            <a:spLocks noGrp="1"/>
          </p:cNvSpPr>
          <p:nvPr>
            <p:ph type="dt" sz="half" idx="10"/>
          </p:nvPr>
        </p:nvSpPr>
        <p:spPr bwMode="gray">
          <a:xfrm>
            <a:off x="1423524" y="6400800"/>
            <a:ext cx="850392" cy="168275"/>
          </a:xfrm>
          <a:prstGeom prst="rect">
            <a:avLst/>
          </a:prstGeom>
        </p:spPr>
        <p:txBody>
          <a:bodyPr/>
          <a:lstStyle>
            <a:lvl1pPr>
              <a:defRPr>
                <a:solidFill>
                  <a:schemeClr val="bg1"/>
                </a:solidFill>
              </a:defRPr>
            </a:lvl1pPr>
          </a:lstStyle>
          <a:p>
            <a:fld id="{9623C80F-5998-4C5A-8426-1B9517C724DD}" type="datetimeFigureOut">
              <a:rPr lang="en-US" smtClean="0">
                <a:solidFill>
                  <a:prstClr val="white"/>
                </a:solidFill>
              </a:rPr>
              <a:pPr/>
              <a:t>4/20/2022</a:t>
            </a:fld>
            <a:endParaRPr lang="en-US">
              <a:solidFill>
                <a:prstClr val="white"/>
              </a:solidFill>
            </a:endParaRPr>
          </a:p>
        </p:txBody>
      </p:sp>
      <p:sp>
        <p:nvSpPr>
          <p:cNvPr id="2" name="Title 1"/>
          <p:cNvSpPr>
            <a:spLocks noGrp="1"/>
          </p:cNvSpPr>
          <p:nvPr>
            <p:ph type="ctrTitle" hasCustomPrompt="1"/>
          </p:nvPr>
        </p:nvSpPr>
        <p:spPr bwMode="gray">
          <a:xfrm>
            <a:off x="1423524" y="2212882"/>
            <a:ext cx="6722378" cy="876329"/>
          </a:xfrm>
          <a:prstGeom prst="rect">
            <a:avLst/>
          </a:prstGeom>
        </p:spPr>
        <p:txBody>
          <a:bodyPr rIns="0" bIns="0" anchor="b" anchorCtr="0"/>
          <a:lstStyle>
            <a:lvl1pPr>
              <a:lnSpc>
                <a:spcPct val="90000"/>
              </a:lnSpc>
              <a:defRPr sz="4000" b="0">
                <a:solidFill>
                  <a:schemeClr val="bg1"/>
                </a:solidFill>
              </a:defRPr>
            </a:lvl1pPr>
          </a:lstStyle>
          <a:p>
            <a:r>
              <a:rPr lang="en-US" dirty="0"/>
              <a:t>Document Title</a:t>
            </a:r>
          </a:p>
        </p:txBody>
      </p:sp>
      <p:sp>
        <p:nvSpPr>
          <p:cNvPr id="3" name="Subtitle 2"/>
          <p:cNvSpPr>
            <a:spLocks noGrp="1"/>
          </p:cNvSpPr>
          <p:nvPr>
            <p:ph type="subTitle" idx="1" hasCustomPrompt="1"/>
          </p:nvPr>
        </p:nvSpPr>
        <p:spPr bwMode="gray">
          <a:xfrm>
            <a:off x="1423524" y="3166257"/>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304345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Section Header 6">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504BD0-EB34-B747-B320-79DD5354D92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4159" y="-7892"/>
            <a:ext cx="9178160" cy="6882601"/>
          </a:xfrm>
          <a:prstGeom prst="rect">
            <a:avLst/>
          </a:prstGeom>
        </p:spPr>
      </p:pic>
      <p:sp>
        <p:nvSpPr>
          <p:cNvPr id="8" name="Rectangle 6">
            <a:extLst>
              <a:ext uri="{FF2B5EF4-FFF2-40B4-BE49-F238E27FC236}">
                <a16:creationId xmlns:a16="http://schemas.microsoft.com/office/drawing/2014/main" id="{963E1842-27D8-E447-9D38-D91BB0801310}"/>
              </a:ext>
            </a:extLst>
          </p:cNvPr>
          <p:cNvSpPr/>
          <p:nvPr userDrawn="1"/>
        </p:nvSpPr>
        <p:spPr>
          <a:xfrm>
            <a:off x="-7620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9" name="Title 1">
            <a:extLst>
              <a:ext uri="{FF2B5EF4-FFF2-40B4-BE49-F238E27FC236}">
                <a16:creationId xmlns:a16="http://schemas.microsoft.com/office/drawing/2014/main" id="{CE266661-3920-7D47-81A1-8DE760EABE05}"/>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1" name="Subtitle 2">
            <a:extLst>
              <a:ext uri="{FF2B5EF4-FFF2-40B4-BE49-F238E27FC236}">
                <a16:creationId xmlns:a16="http://schemas.microsoft.com/office/drawing/2014/main" id="{87A7190B-42F4-1748-9092-D1BBD03959C3}"/>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5" name="Picture 14">
            <a:extLst>
              <a:ext uri="{FF2B5EF4-FFF2-40B4-BE49-F238E27FC236}">
                <a16:creationId xmlns:a16="http://schemas.microsoft.com/office/drawing/2014/main" id="{8E5C6BD7-3259-2C49-957D-BF3EB650A13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
        <p:nvSpPr>
          <p:cNvPr id="2" name="TextBox 1">
            <a:extLst>
              <a:ext uri="{FF2B5EF4-FFF2-40B4-BE49-F238E27FC236}">
                <a16:creationId xmlns:a16="http://schemas.microsoft.com/office/drawing/2014/main" id="{F476641E-E899-EC45-91BF-D2794AE6C412}"/>
              </a:ext>
            </a:extLst>
          </p:cNvPr>
          <p:cNvSpPr txBox="1"/>
          <p:nvPr userDrawn="1"/>
        </p:nvSpPr>
        <p:spPr>
          <a:xfrm>
            <a:off x="-3521413" y="3618689"/>
            <a:ext cx="0" cy="0"/>
          </a:xfrm>
          <a:prstGeom prst="rect">
            <a:avLst/>
          </a:prstGeom>
          <a:noFill/>
        </p:spPr>
        <p:txBody>
          <a:bodyPr wrap="none" lIns="0" tIns="0" rIns="0" bIns="0" rtlCol="0">
            <a:noAutofit/>
          </a:bodyPr>
          <a:lstStyle/>
          <a:p>
            <a:pPr>
              <a:lnSpc>
                <a:spcPct val="90000"/>
              </a:lnSpc>
              <a:spcBef>
                <a:spcPts val="600"/>
              </a:spcBef>
            </a:pPr>
            <a:endParaRPr lang="en-US" sz="1850" spc="-50" dirty="0"/>
          </a:p>
        </p:txBody>
      </p:sp>
    </p:spTree>
    <p:extLst>
      <p:ext uri="{BB962C8B-B14F-4D97-AF65-F5344CB8AC3E}">
        <p14:creationId xmlns:p14="http://schemas.microsoft.com/office/powerpoint/2010/main" val="3628879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Section Header 6">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F17917A-EFA0-114D-BA68-1D9E927731C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300"/>
            <a:ext cx="9312978" cy="6882601"/>
          </a:xfrm>
          <a:prstGeom prst="rect">
            <a:avLst/>
          </a:prstGeom>
        </p:spPr>
      </p:pic>
      <p:sp>
        <p:nvSpPr>
          <p:cNvPr id="10" name="Rectangle 6">
            <a:extLst>
              <a:ext uri="{FF2B5EF4-FFF2-40B4-BE49-F238E27FC236}">
                <a16:creationId xmlns:a16="http://schemas.microsoft.com/office/drawing/2014/main" id="{21284877-28CB-8F4D-AD6F-9CC3D51EA569}"/>
              </a:ext>
            </a:extLst>
          </p:cNvPr>
          <p:cNvSpPr/>
          <p:nvPr userDrawn="1"/>
        </p:nvSpPr>
        <p:spPr>
          <a:xfrm>
            <a:off x="-7620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12" name="Title 1">
            <a:extLst>
              <a:ext uri="{FF2B5EF4-FFF2-40B4-BE49-F238E27FC236}">
                <a16:creationId xmlns:a16="http://schemas.microsoft.com/office/drawing/2014/main" id="{0DF44A2F-A9BD-804C-BD6A-A17E24D62DF5}"/>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3" name="Subtitle 2">
            <a:extLst>
              <a:ext uri="{FF2B5EF4-FFF2-40B4-BE49-F238E27FC236}">
                <a16:creationId xmlns:a16="http://schemas.microsoft.com/office/drawing/2014/main" id="{DDE0E702-F216-7A4F-BABE-3EC0AD732BB9}"/>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4" name="Picture 13">
            <a:extLst>
              <a:ext uri="{FF2B5EF4-FFF2-40B4-BE49-F238E27FC236}">
                <a16:creationId xmlns:a16="http://schemas.microsoft.com/office/drawing/2014/main" id="{41A00E4B-65B2-DF44-A032-ED7D626E77C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730304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ection Header 6">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82F1B79-DEF3-8C4D-BA77-A00934899D3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7893"/>
            <a:ext cx="9144000" cy="6882601"/>
          </a:xfrm>
          <a:prstGeom prst="rect">
            <a:avLst/>
          </a:prstGeom>
        </p:spPr>
      </p:pic>
      <p:sp>
        <p:nvSpPr>
          <p:cNvPr id="8" name="Rectangle 6">
            <a:extLst>
              <a:ext uri="{FF2B5EF4-FFF2-40B4-BE49-F238E27FC236}">
                <a16:creationId xmlns:a16="http://schemas.microsoft.com/office/drawing/2014/main" id="{14B9E574-859B-FA4B-884B-85020473C593}"/>
              </a:ext>
            </a:extLst>
          </p:cNvPr>
          <p:cNvSpPr/>
          <p:nvPr userDrawn="1"/>
        </p:nvSpPr>
        <p:spPr>
          <a:xfrm>
            <a:off x="-7620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9" name="Title 1">
            <a:extLst>
              <a:ext uri="{FF2B5EF4-FFF2-40B4-BE49-F238E27FC236}">
                <a16:creationId xmlns:a16="http://schemas.microsoft.com/office/drawing/2014/main" id="{E8419B72-DD0D-664A-8D95-97C93CD6C503}"/>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4FFDD933-3998-004F-ABA9-222EE9A22D83}"/>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1" name="Picture 10">
            <a:extLst>
              <a:ext uri="{FF2B5EF4-FFF2-40B4-BE49-F238E27FC236}">
                <a16:creationId xmlns:a16="http://schemas.microsoft.com/office/drawing/2014/main" id="{F8BC0023-3C54-8445-B373-BE1CF188DE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1133330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Section Header 6">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BC2077-E30F-9B44-A594-B85847D485AD}"/>
              </a:ext>
            </a:extLst>
          </p:cNvPr>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25418" y="0"/>
            <a:ext cx="9194837" cy="6858000"/>
          </a:xfrm>
          <a:prstGeom prst="rect">
            <a:avLst/>
          </a:prstGeom>
        </p:spPr>
      </p:pic>
      <p:sp>
        <p:nvSpPr>
          <p:cNvPr id="8" name="Rectangle 6">
            <a:extLst>
              <a:ext uri="{FF2B5EF4-FFF2-40B4-BE49-F238E27FC236}">
                <a16:creationId xmlns:a16="http://schemas.microsoft.com/office/drawing/2014/main" id="{AE691BAF-E55B-FB46-B79D-83FBAAEDE12A}"/>
              </a:ext>
            </a:extLst>
          </p:cNvPr>
          <p:cNvSpPr/>
          <p:nvPr userDrawn="1"/>
        </p:nvSpPr>
        <p:spPr>
          <a:xfrm>
            <a:off x="-7620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9" name="Title 1">
            <a:extLst>
              <a:ext uri="{FF2B5EF4-FFF2-40B4-BE49-F238E27FC236}">
                <a16:creationId xmlns:a16="http://schemas.microsoft.com/office/drawing/2014/main" id="{A9625E2A-5AB2-8143-99DA-3B7193C8714B}"/>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44FB33B9-94D8-764A-957D-776B2A8D9E7E}"/>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1" name="Picture 10">
            <a:extLst>
              <a:ext uri="{FF2B5EF4-FFF2-40B4-BE49-F238E27FC236}">
                <a16:creationId xmlns:a16="http://schemas.microsoft.com/office/drawing/2014/main" id="{90732D6C-996D-A544-A9A7-9A89EA8C0D9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3909730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7FB435-03F6-3F4A-86C2-826F1A9AB3CB}"/>
              </a:ext>
            </a:extLst>
          </p:cNvPr>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901617"/>
          </a:xfrm>
          <a:prstGeom prst="rect">
            <a:avLst/>
          </a:prstGeom>
        </p:spPr>
      </p:pic>
      <p:sp>
        <p:nvSpPr>
          <p:cNvPr id="8" name="Rectangle 6">
            <a:extLst>
              <a:ext uri="{FF2B5EF4-FFF2-40B4-BE49-F238E27FC236}">
                <a16:creationId xmlns:a16="http://schemas.microsoft.com/office/drawing/2014/main" id="{C090D624-A994-D144-B4AF-198E4F2D80DC}"/>
              </a:ext>
            </a:extLst>
          </p:cNvPr>
          <p:cNvSpPr/>
          <p:nvPr userDrawn="1"/>
        </p:nvSpPr>
        <p:spPr>
          <a:xfrm>
            <a:off x="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9" name="Title 1">
            <a:extLst>
              <a:ext uri="{FF2B5EF4-FFF2-40B4-BE49-F238E27FC236}">
                <a16:creationId xmlns:a16="http://schemas.microsoft.com/office/drawing/2014/main" id="{1D4EB04F-4C4E-7D44-B28F-516E4295FD67}"/>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F01B3BA0-4DF9-9949-89CB-34F88E5C8240}"/>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1" name="Picture 10">
            <a:extLst>
              <a:ext uri="{FF2B5EF4-FFF2-40B4-BE49-F238E27FC236}">
                <a16:creationId xmlns:a16="http://schemas.microsoft.com/office/drawing/2014/main" id="{BE6F37E4-6196-1942-A2D1-781B9AA19F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
        <p:nvSpPr>
          <p:cNvPr id="2" name="TextBox 1">
            <a:extLst>
              <a:ext uri="{FF2B5EF4-FFF2-40B4-BE49-F238E27FC236}">
                <a16:creationId xmlns:a16="http://schemas.microsoft.com/office/drawing/2014/main" id="{F31EC754-C4C0-F74D-8FF6-58A93795D46B}"/>
              </a:ext>
            </a:extLst>
          </p:cNvPr>
          <p:cNvSpPr txBox="1"/>
          <p:nvPr userDrawn="1"/>
        </p:nvSpPr>
        <p:spPr>
          <a:xfrm>
            <a:off x="-1400783" y="-797668"/>
            <a:ext cx="0" cy="0"/>
          </a:xfrm>
          <a:prstGeom prst="rect">
            <a:avLst/>
          </a:prstGeom>
          <a:noFill/>
        </p:spPr>
        <p:txBody>
          <a:bodyPr wrap="none" lIns="0" tIns="0" rIns="0" bIns="0" rtlCol="0">
            <a:noAutofit/>
          </a:bodyPr>
          <a:lstStyle/>
          <a:p>
            <a:pPr>
              <a:lnSpc>
                <a:spcPct val="90000"/>
              </a:lnSpc>
              <a:spcBef>
                <a:spcPts val="600"/>
              </a:spcBef>
            </a:pPr>
            <a:endParaRPr lang="en-US" sz="1850" spc="-50" dirty="0"/>
          </a:p>
        </p:txBody>
      </p:sp>
    </p:spTree>
    <p:extLst>
      <p:ext uri="{BB962C8B-B14F-4D97-AF65-F5344CB8AC3E}">
        <p14:creationId xmlns:p14="http://schemas.microsoft.com/office/powerpoint/2010/main" val="3796987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Header 5">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AD99FD-AE7D-E542-95FD-C3E6CB7D2FE9}"/>
              </a:ext>
            </a:extLst>
          </p:cNvPr>
          <p:cNvPicPr>
            <a:picLocks/>
          </p:cNvPicPr>
          <p:nvPr userDrawn="1"/>
        </p:nvPicPr>
        <p:blipFill rotWithShape="1">
          <a:blip r:embed="rId2" cstate="screen">
            <a:extLst>
              <a:ext uri="{28A0092B-C50C-407E-A947-70E740481C1C}">
                <a14:useLocalDpi xmlns:a14="http://schemas.microsoft.com/office/drawing/2010/main"/>
              </a:ext>
            </a:extLst>
          </a:blip>
          <a:srcRect t="-145"/>
          <a:stretch/>
        </p:blipFill>
        <p:spPr>
          <a:xfrm>
            <a:off x="0" y="-7892"/>
            <a:ext cx="9144000" cy="6865892"/>
          </a:xfrm>
          <a:prstGeom prst="rect">
            <a:avLst/>
          </a:prstGeom>
        </p:spPr>
      </p:pic>
      <p:sp>
        <p:nvSpPr>
          <p:cNvPr id="12" name="Rectangle 6">
            <a:extLst>
              <a:ext uri="{FF2B5EF4-FFF2-40B4-BE49-F238E27FC236}">
                <a16:creationId xmlns:a16="http://schemas.microsoft.com/office/drawing/2014/main" id="{37795D03-5334-DF4E-8C16-8143D6121602}"/>
              </a:ext>
            </a:extLst>
          </p:cNvPr>
          <p:cNvSpPr/>
          <p:nvPr userDrawn="1"/>
        </p:nvSpPr>
        <p:spPr>
          <a:xfrm>
            <a:off x="-7620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14" name="Title 1">
            <a:extLst>
              <a:ext uri="{FF2B5EF4-FFF2-40B4-BE49-F238E27FC236}">
                <a16:creationId xmlns:a16="http://schemas.microsoft.com/office/drawing/2014/main" id="{14B63BA1-77E7-C14B-ACE5-82EC256AAC48}"/>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5" name="Subtitle 2">
            <a:extLst>
              <a:ext uri="{FF2B5EF4-FFF2-40B4-BE49-F238E27FC236}">
                <a16:creationId xmlns:a16="http://schemas.microsoft.com/office/drawing/2014/main" id="{0ED9AA07-6878-1446-B241-B9FAF60208A6}"/>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6" name="Picture 15">
            <a:extLst>
              <a:ext uri="{FF2B5EF4-FFF2-40B4-BE49-F238E27FC236}">
                <a16:creationId xmlns:a16="http://schemas.microsoft.com/office/drawing/2014/main" id="{4B957583-018F-2746-848D-915A4D25628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997992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8266299-D94D-B748-AD97-F5F292DAFE4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49" y="-23933"/>
            <a:ext cx="9132651" cy="6881933"/>
          </a:xfrm>
          <a:prstGeom prst="rect">
            <a:avLst/>
          </a:prstGeom>
        </p:spPr>
      </p:pic>
      <p:sp>
        <p:nvSpPr>
          <p:cNvPr id="12" name="Rectangle 6">
            <a:extLst>
              <a:ext uri="{FF2B5EF4-FFF2-40B4-BE49-F238E27FC236}">
                <a16:creationId xmlns:a16="http://schemas.microsoft.com/office/drawing/2014/main" id="{2BE6976C-E31C-AC4B-93CE-E160981A9DF1}"/>
              </a:ext>
            </a:extLst>
          </p:cNvPr>
          <p:cNvSpPr/>
          <p:nvPr userDrawn="1"/>
        </p:nvSpPr>
        <p:spPr>
          <a:xfrm>
            <a:off x="-7620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14" name="Title 1">
            <a:extLst>
              <a:ext uri="{FF2B5EF4-FFF2-40B4-BE49-F238E27FC236}">
                <a16:creationId xmlns:a16="http://schemas.microsoft.com/office/drawing/2014/main" id="{D6A34ACE-63B7-BF48-837C-C9BCC78BC3A1}"/>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5" name="Subtitle 2">
            <a:extLst>
              <a:ext uri="{FF2B5EF4-FFF2-40B4-BE49-F238E27FC236}">
                <a16:creationId xmlns:a16="http://schemas.microsoft.com/office/drawing/2014/main" id="{BAA0F8F0-CFA1-264A-889D-FA635D0F73A5}"/>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6" name="Picture 15">
            <a:extLst>
              <a:ext uri="{FF2B5EF4-FFF2-40B4-BE49-F238E27FC236}">
                <a16:creationId xmlns:a16="http://schemas.microsoft.com/office/drawing/2014/main" id="{2519A35D-8067-FB43-A5AC-87E16CF581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649407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Section Header 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CD6C5A-10F3-7C40-875F-1510AF05C39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220644" cy="6858000"/>
          </a:xfrm>
          <a:prstGeom prst="rect">
            <a:avLst/>
          </a:prstGeom>
        </p:spPr>
      </p:pic>
      <p:sp>
        <p:nvSpPr>
          <p:cNvPr id="12" name="Rectangle 6">
            <a:extLst>
              <a:ext uri="{FF2B5EF4-FFF2-40B4-BE49-F238E27FC236}">
                <a16:creationId xmlns:a16="http://schemas.microsoft.com/office/drawing/2014/main" id="{2BE6976C-E31C-AC4B-93CE-E160981A9DF1}"/>
              </a:ext>
            </a:extLst>
          </p:cNvPr>
          <p:cNvSpPr/>
          <p:nvPr userDrawn="1"/>
        </p:nvSpPr>
        <p:spPr>
          <a:xfrm>
            <a:off x="-7620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14" name="Title 1">
            <a:extLst>
              <a:ext uri="{FF2B5EF4-FFF2-40B4-BE49-F238E27FC236}">
                <a16:creationId xmlns:a16="http://schemas.microsoft.com/office/drawing/2014/main" id="{D6A34ACE-63B7-BF48-837C-C9BCC78BC3A1}"/>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5" name="Subtitle 2">
            <a:extLst>
              <a:ext uri="{FF2B5EF4-FFF2-40B4-BE49-F238E27FC236}">
                <a16:creationId xmlns:a16="http://schemas.microsoft.com/office/drawing/2014/main" id="{BAA0F8F0-CFA1-264A-889D-FA635D0F73A5}"/>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6" name="Picture 15">
            <a:extLst>
              <a:ext uri="{FF2B5EF4-FFF2-40B4-BE49-F238E27FC236}">
                <a16:creationId xmlns:a16="http://schemas.microsoft.com/office/drawing/2014/main" id="{2519A35D-8067-FB43-A5AC-87E16CF581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1987912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Section Header 5">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5003F6E-F9BB-D248-A633-F45DE3B2428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2" name="Rectangle 6">
            <a:extLst>
              <a:ext uri="{FF2B5EF4-FFF2-40B4-BE49-F238E27FC236}">
                <a16:creationId xmlns:a16="http://schemas.microsoft.com/office/drawing/2014/main" id="{2BE6976C-E31C-AC4B-93CE-E160981A9DF1}"/>
              </a:ext>
            </a:extLst>
          </p:cNvPr>
          <p:cNvSpPr/>
          <p:nvPr userDrawn="1"/>
        </p:nvSpPr>
        <p:spPr>
          <a:xfrm>
            <a:off x="-7620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14" name="Title 1">
            <a:extLst>
              <a:ext uri="{FF2B5EF4-FFF2-40B4-BE49-F238E27FC236}">
                <a16:creationId xmlns:a16="http://schemas.microsoft.com/office/drawing/2014/main" id="{D6A34ACE-63B7-BF48-837C-C9BCC78BC3A1}"/>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5" name="Subtitle 2">
            <a:extLst>
              <a:ext uri="{FF2B5EF4-FFF2-40B4-BE49-F238E27FC236}">
                <a16:creationId xmlns:a16="http://schemas.microsoft.com/office/drawing/2014/main" id="{BAA0F8F0-CFA1-264A-889D-FA635D0F73A5}"/>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6" name="Picture 15">
            <a:extLst>
              <a:ext uri="{FF2B5EF4-FFF2-40B4-BE49-F238E27FC236}">
                <a16:creationId xmlns:a16="http://schemas.microsoft.com/office/drawing/2014/main" id="{2519A35D-8067-FB43-A5AC-87E16CF581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
        <p:nvSpPr>
          <p:cNvPr id="2" name="TextBox 1">
            <a:extLst>
              <a:ext uri="{FF2B5EF4-FFF2-40B4-BE49-F238E27FC236}">
                <a16:creationId xmlns:a16="http://schemas.microsoft.com/office/drawing/2014/main" id="{810ECC0B-4ED1-394E-AE07-4910D3EB9E82}"/>
              </a:ext>
            </a:extLst>
          </p:cNvPr>
          <p:cNvSpPr txBox="1"/>
          <p:nvPr userDrawn="1"/>
        </p:nvSpPr>
        <p:spPr>
          <a:xfrm>
            <a:off x="-933855" y="6731540"/>
            <a:ext cx="0" cy="0"/>
          </a:xfrm>
          <a:prstGeom prst="rect">
            <a:avLst/>
          </a:prstGeom>
          <a:noFill/>
        </p:spPr>
        <p:txBody>
          <a:bodyPr wrap="none" lIns="0" tIns="0" rIns="0" bIns="0" rtlCol="0">
            <a:noAutofit/>
          </a:bodyPr>
          <a:lstStyle/>
          <a:p>
            <a:pPr>
              <a:lnSpc>
                <a:spcPct val="90000"/>
              </a:lnSpc>
              <a:spcBef>
                <a:spcPts val="600"/>
              </a:spcBef>
            </a:pPr>
            <a:endParaRPr lang="en-US" sz="1850" spc="-50" dirty="0"/>
          </a:p>
        </p:txBody>
      </p:sp>
    </p:spTree>
    <p:extLst>
      <p:ext uri="{BB962C8B-B14F-4D97-AF65-F5344CB8AC3E}">
        <p14:creationId xmlns:p14="http://schemas.microsoft.com/office/powerpoint/2010/main" val="1189454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gradFill>
          <a:gsLst>
            <a:gs pos="0">
              <a:srgbClr val="514689"/>
            </a:gs>
            <a:gs pos="100000">
              <a:srgbClr val="7571B0"/>
            </a:gs>
          </a:gsLst>
          <a:lin ang="0" scaled="0"/>
        </a:gradFill>
        <a:effectLst/>
      </p:bgPr>
    </p:bg>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11819950-E868-5041-89E1-F99D67BECF70}"/>
              </a:ext>
            </a:extLst>
          </p:cNvPr>
          <p:cNvSpPr/>
          <p:nvPr userDrawn="1"/>
        </p:nvSpPr>
        <p:spPr>
          <a:xfrm>
            <a:off x="-76200"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tx2"/>
              </a:solidFill>
            </a:endParaRPr>
          </a:p>
        </p:txBody>
      </p:sp>
      <p:sp>
        <p:nvSpPr>
          <p:cNvPr id="7" name="Title 1">
            <a:extLst>
              <a:ext uri="{FF2B5EF4-FFF2-40B4-BE49-F238E27FC236}">
                <a16:creationId xmlns:a16="http://schemas.microsoft.com/office/drawing/2014/main" id="{89108D26-DDFE-754D-857B-0D8F62CC4308}"/>
              </a:ext>
            </a:extLst>
          </p:cNvPr>
          <p:cNvSpPr>
            <a:spLocks noGrp="1"/>
          </p:cNvSpPr>
          <p:nvPr>
            <p:ph type="ctrTitle" hasCustomPrompt="1"/>
          </p:nvPr>
        </p:nvSpPr>
        <p:spPr bwMode="gray">
          <a:xfrm>
            <a:off x="685800" y="1752600"/>
            <a:ext cx="3505200" cy="232731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2" name="Subtitle 2">
            <a:extLst>
              <a:ext uri="{FF2B5EF4-FFF2-40B4-BE49-F238E27FC236}">
                <a16:creationId xmlns:a16="http://schemas.microsoft.com/office/drawing/2014/main" id="{EE792AB5-BFAD-BC42-87DE-0DC240343C9A}"/>
              </a:ext>
            </a:extLst>
          </p:cNvPr>
          <p:cNvSpPr>
            <a:spLocks noGrp="1"/>
          </p:cNvSpPr>
          <p:nvPr>
            <p:ph type="subTitle" idx="1" hasCustomPrompt="1"/>
          </p:nvPr>
        </p:nvSpPr>
        <p:spPr bwMode="gray">
          <a:xfrm>
            <a:off x="685800" y="432228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3" name="Picture 12">
            <a:extLst>
              <a:ext uri="{FF2B5EF4-FFF2-40B4-BE49-F238E27FC236}">
                <a16:creationId xmlns:a16="http://schemas.microsoft.com/office/drawing/2014/main" id="{15411392-43DC-1E45-9D6E-1EA390AF71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415703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801197" y="1621971"/>
            <a:ext cx="7049689" cy="4093029"/>
          </a:xfrm>
          <a:prstGeom prst="rect">
            <a:avLst/>
          </a:prstGeom>
        </p:spPr>
        <p:txBody>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Fifth level</a:t>
            </a:r>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4/20/2022</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dirty="0">
                <a:solidFill>
                  <a:srgbClr val="605F62"/>
                </a:solidFill>
              </a:rPr>
              <a:t>Presentation or Section Title</a:t>
            </a: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rgbClr val="7571B0"/>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764296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01197" y="1981200"/>
            <a:ext cx="3768895" cy="3733800"/>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Fifth level</a:t>
            </a:r>
          </a:p>
        </p:txBody>
      </p:sp>
      <p:sp>
        <p:nvSpPr>
          <p:cNvPr id="5" name="Text Placeholder 4"/>
          <p:cNvSpPr>
            <a:spLocks noGrp="1"/>
          </p:cNvSpPr>
          <p:nvPr>
            <p:ph type="body" sz="quarter" idx="3"/>
          </p:nvPr>
        </p:nvSpPr>
        <p:spPr>
          <a:xfrm>
            <a:off x="4908036" y="1624012"/>
            <a:ext cx="3770375" cy="357188"/>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727124" y="1981200"/>
            <a:ext cx="3770375" cy="3733800"/>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Fifth level</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4/20/2022</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r>
              <a:rPr lang="en-US" dirty="0">
                <a:solidFill>
                  <a:srgbClr val="605F62"/>
                </a:solidFill>
              </a:rPr>
              <a:t>Presentation or Section Title</a:t>
            </a: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2474714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w/image top">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85157" y="3724712"/>
            <a:ext cx="3586843"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90600" y="4038600"/>
            <a:ext cx="3579492" cy="1676400"/>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a:t>Click to edit Master text styles</a:t>
            </a:r>
          </a:p>
        </p:txBody>
      </p:sp>
      <p:sp>
        <p:nvSpPr>
          <p:cNvPr id="5" name="Text Placeholder 4"/>
          <p:cNvSpPr>
            <a:spLocks noGrp="1"/>
          </p:cNvSpPr>
          <p:nvPr>
            <p:ph type="body" sz="quarter" idx="3"/>
          </p:nvPr>
        </p:nvSpPr>
        <p:spPr>
          <a:xfrm>
            <a:off x="4908036" y="3724712"/>
            <a:ext cx="3584448"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08036" y="4038600"/>
            <a:ext cx="3580898" cy="1676400"/>
          </a:xfrm>
          <a:prstGeom prst="rect">
            <a:avLst/>
          </a:prstGeom>
        </p:spPr>
        <p:txBody>
          <a:bodyPr vert="horz" lIns="0" tIns="0" rIns="91440" bIns="45720" rtlCol="0">
            <a:noAutofit/>
          </a:bodyPr>
          <a:lstStyle>
            <a:lvl1pPr marL="0" indent="0">
              <a:buNone/>
              <a:defRPr lang="en-US" dirty="0" smtClean="0"/>
            </a:lvl1pPr>
            <a:lvl2pPr marL="206375" indent="0">
              <a:buNone/>
              <a:defRPr lang="en-US" dirty="0" smtClean="0"/>
            </a:lvl2pPr>
            <a:lvl3pPr marL="457200" indent="0">
              <a:buNone/>
              <a:defRPr lang="en-US" dirty="0" smtClean="0"/>
            </a:lvl3pPr>
            <a:lvl4pPr marL="631825" indent="0">
              <a:buNone/>
              <a:defRPr lang="en-US" dirty="0" smtClean="0"/>
            </a:lvl4pPr>
            <a:lvl5pPr marL="804862" indent="0">
              <a:buNone/>
              <a:defRPr lang="en-US" dirty="0"/>
            </a:lvl5pPr>
          </a:lstStyle>
          <a:p>
            <a:pPr lvl="0"/>
            <a:r>
              <a:rPr lang="en-US" dirty="0"/>
              <a:t>Click to edit Master text styles</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4/20/2022</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r>
              <a:rPr lang="en-US" dirty="0">
                <a:solidFill>
                  <a:srgbClr val="605F62"/>
                </a:solidFill>
              </a:rPr>
              <a:t>Presentation or Section Title</a:t>
            </a: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3" name="Picture Placeholder 12"/>
          <p:cNvSpPr>
            <a:spLocks noGrp="1"/>
          </p:cNvSpPr>
          <p:nvPr>
            <p:ph type="pic" sz="quarter" idx="14" hasCustomPrompt="1"/>
          </p:nvPr>
        </p:nvSpPr>
        <p:spPr>
          <a:xfrm>
            <a:off x="990600" y="1622424"/>
            <a:ext cx="3429000" cy="1994355"/>
          </a:xfrm>
          <a:prstGeom prst="rect">
            <a:avLst/>
          </a:prstGeom>
        </p:spPr>
        <p:txBody>
          <a:bodyPr anchor="ctr"/>
          <a:lstStyle>
            <a:lvl1pPr marL="0" indent="0" algn="ctr">
              <a:buNone/>
              <a:defRPr/>
            </a:lvl1pPr>
          </a:lstStyle>
          <a:p>
            <a:r>
              <a:rPr lang="en-US" dirty="0"/>
              <a:t>Insert image</a:t>
            </a:r>
          </a:p>
        </p:txBody>
      </p:sp>
      <p:sp>
        <p:nvSpPr>
          <p:cNvPr id="15" name="Picture Placeholder 12"/>
          <p:cNvSpPr>
            <a:spLocks noGrp="1"/>
          </p:cNvSpPr>
          <p:nvPr>
            <p:ph type="pic" sz="quarter" idx="15" hasCustomPrompt="1"/>
          </p:nvPr>
        </p:nvSpPr>
        <p:spPr>
          <a:xfrm>
            <a:off x="4908036" y="1622424"/>
            <a:ext cx="3429000" cy="1994355"/>
          </a:xfrm>
          <a:prstGeom prst="rect">
            <a:avLst/>
          </a:prstGeom>
        </p:spPr>
        <p:txBody>
          <a:bodyPr anchor="ctr"/>
          <a:lstStyle>
            <a:lvl1pPr marL="0" indent="0" algn="ctr">
              <a:buNone/>
              <a:defRPr/>
            </a:lvl1pPr>
          </a:lstStyle>
          <a:p>
            <a:r>
              <a:rPr lang="en-US" dirty="0"/>
              <a:t>Insert image</a:t>
            </a:r>
          </a:p>
        </p:txBody>
      </p:sp>
    </p:spTree>
    <p:extLst>
      <p:ext uri="{BB962C8B-B14F-4D97-AF65-F5344CB8AC3E}">
        <p14:creationId xmlns:p14="http://schemas.microsoft.com/office/powerpoint/2010/main" val="63994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cked Two Content + Side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01197" y="1981200"/>
            <a:ext cx="3773089" cy="1711325"/>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Fifth level</a:t>
            </a:r>
          </a:p>
        </p:txBody>
      </p:sp>
      <p:sp>
        <p:nvSpPr>
          <p:cNvPr id="5" name="Text Placeholder 4"/>
          <p:cNvSpPr>
            <a:spLocks noGrp="1"/>
          </p:cNvSpPr>
          <p:nvPr>
            <p:ph type="body" sz="quarter" idx="3"/>
          </p:nvPr>
        </p:nvSpPr>
        <p:spPr>
          <a:xfrm>
            <a:off x="990599" y="3652124"/>
            <a:ext cx="3581401" cy="349526"/>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803911" y="4012035"/>
            <a:ext cx="3770375" cy="1558925"/>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Fifth level</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4/20/2022</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r>
              <a:rPr lang="en-US" dirty="0">
                <a:solidFill>
                  <a:srgbClr val="605F62"/>
                </a:solidFill>
              </a:rPr>
              <a:t>Presentation or Section Title</a:t>
            </a: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Content Placeholder 13"/>
          <p:cNvSpPr>
            <a:spLocks noGrp="1"/>
          </p:cNvSpPr>
          <p:nvPr>
            <p:ph sz="quarter" idx="13"/>
          </p:nvPr>
        </p:nvSpPr>
        <p:spPr>
          <a:xfrm>
            <a:off x="5209563" y="1676400"/>
            <a:ext cx="3934437" cy="3810000"/>
          </a:xfrm>
          <a:prstGeom prst="rect">
            <a:avLst/>
          </a:prstGeom>
        </p:spPr>
        <p:txBody>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a:ln>
                  <a:noFill/>
                </a:ln>
                <a:solidFill>
                  <a:srgbClr val="54585A"/>
                </a:solidFill>
                <a:effectLst/>
                <a:uLnTx/>
                <a:uFillTx/>
                <a:latin typeface="+mn-lt"/>
                <a:ea typeface="+mn-ea"/>
                <a:cs typeface="+mn-cs"/>
              </a:rPr>
              <a:t>Fifth level</a:t>
            </a:r>
          </a:p>
        </p:txBody>
      </p:sp>
      <p:sp>
        <p:nvSpPr>
          <p:cNvPr id="15" name="Text Placeholder 10"/>
          <p:cNvSpPr>
            <a:spLocks noGrp="1"/>
          </p:cNvSpPr>
          <p:nvPr>
            <p:ph type="body" sz="quarter" idx="14"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671935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a:t>Click to edit Master title style</a:t>
            </a:r>
          </a:p>
        </p:txBody>
      </p:sp>
      <p:sp>
        <p:nvSpPr>
          <p:cNvPr id="3" name="Date Placeholder 2"/>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4/20/2022</a:t>
            </a:fld>
            <a:endParaRPr lang="en-US">
              <a:solidFill>
                <a:srgbClr val="605F62"/>
              </a:solidFill>
            </a:endParaRPr>
          </a:p>
        </p:txBody>
      </p:sp>
      <p:sp>
        <p:nvSpPr>
          <p:cNvPr id="4" name="Footer Placeholder 3"/>
          <p:cNvSpPr>
            <a:spLocks noGrp="1"/>
          </p:cNvSpPr>
          <p:nvPr>
            <p:ph type="ftr" sz="quarter" idx="11"/>
          </p:nvPr>
        </p:nvSpPr>
        <p:spPr>
          <a:xfrm>
            <a:off x="3121994" y="6485609"/>
            <a:ext cx="5181600" cy="231266"/>
          </a:xfrm>
          <a:prstGeom prst="rect">
            <a:avLst/>
          </a:prstGeom>
        </p:spPr>
        <p:txBody>
          <a:bodyPr/>
          <a:lstStyle/>
          <a:p>
            <a:r>
              <a:rPr lang="en-US" dirty="0">
                <a:solidFill>
                  <a:srgbClr val="605F62"/>
                </a:solidFill>
              </a:rPr>
              <a:t>Presentation or Section Title</a:t>
            </a:r>
          </a:p>
        </p:txBody>
      </p:sp>
      <p:sp>
        <p:nvSpPr>
          <p:cNvPr id="5" name="Slide Number Placeholder 4"/>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7" name="Text Placeholder 10"/>
          <p:cNvSpPr>
            <a:spLocks noGrp="1"/>
          </p:cNvSpPr>
          <p:nvPr>
            <p:ph type="body" sz="quarter" idx="13"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066191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3C80F-5998-4C5A-8426-1B9517C724DD}" type="datetimeFigureOut">
              <a:rPr lang="en-US" smtClean="0"/>
              <a:pPr/>
              <a:t>4/20/2022</a:t>
            </a:fld>
            <a:endParaRPr lang="en-US"/>
          </a:p>
        </p:txBody>
      </p:sp>
      <p:sp>
        <p:nvSpPr>
          <p:cNvPr id="3" name="Footer Placeholder 2"/>
          <p:cNvSpPr>
            <a:spLocks noGrp="1"/>
          </p:cNvSpPr>
          <p:nvPr>
            <p:ph type="ftr" sz="quarter" idx="11"/>
          </p:nvPr>
        </p:nvSpPr>
        <p:spPr/>
        <p:txBody>
          <a:bodyPr/>
          <a:lstStyle/>
          <a:p>
            <a:r>
              <a:rPr lang="en-US" dirty="0">
                <a:solidFill>
                  <a:srgbClr val="605F62"/>
                </a:solidFill>
              </a:rPr>
              <a:t>Presentation or Section Title</a:t>
            </a:r>
          </a:p>
        </p:txBody>
      </p:sp>
      <p:sp>
        <p:nvSpPr>
          <p:cNvPr id="4" name="Slide Number Placeholder 3"/>
          <p:cNvSpPr>
            <a:spLocks noGrp="1"/>
          </p:cNvSpPr>
          <p:nvPr>
            <p:ph type="sldNum" sz="quarter" idx="12"/>
          </p:nvPr>
        </p:nvSpPr>
        <p:spPr/>
        <p:txBody>
          <a:bodyPr/>
          <a:lstStyle/>
          <a:p>
            <a:fld id="{0D558541-60C9-42A2-8392-FF12533A6B7A}" type="slidenum">
              <a:rPr lang="en-US" smtClean="0"/>
              <a:pPr/>
              <a:t>‹#›</a:t>
            </a:fld>
            <a:endParaRPr lang="en-US"/>
          </a:p>
        </p:txBody>
      </p:sp>
    </p:spTree>
    <p:extLst>
      <p:ext uri="{BB962C8B-B14F-4D97-AF65-F5344CB8AC3E}">
        <p14:creationId xmlns:p14="http://schemas.microsoft.com/office/powerpoint/2010/main" val="1091752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990599" y="137160"/>
            <a:ext cx="7713969" cy="762000"/>
          </a:xfrm>
          <a:prstGeom prst="rect">
            <a:avLst/>
          </a:prstGeom>
        </p:spPr>
        <p:txBody>
          <a:bodyPr vert="horz" lIns="0" tIns="0" rIns="91440" bIns="45720" rtlCol="0" anchor="b">
            <a:noAutofit/>
          </a:bodyPr>
          <a:lstStyle/>
          <a:p>
            <a:r>
              <a:rPr lang="en-US" dirty="0"/>
              <a:t>Click to edit Master title style</a:t>
            </a:r>
          </a:p>
        </p:txBody>
      </p:sp>
      <p:sp>
        <p:nvSpPr>
          <p:cNvPr id="13" name="Text Placeholder 2"/>
          <p:cNvSpPr>
            <a:spLocks noGrp="1"/>
          </p:cNvSpPr>
          <p:nvPr>
            <p:ph type="body" idx="1"/>
          </p:nvPr>
        </p:nvSpPr>
        <p:spPr>
          <a:xfrm>
            <a:off x="801197" y="1621971"/>
            <a:ext cx="7049689" cy="4093029"/>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3"/>
          <p:cNvSpPr>
            <a:spLocks noGrp="1"/>
          </p:cNvSpPr>
          <p:nvPr>
            <p:ph type="dt" sz="half" idx="2"/>
          </p:nvPr>
        </p:nvSpPr>
        <p:spPr>
          <a:xfrm>
            <a:off x="2351531" y="6525841"/>
            <a:ext cx="857339" cy="168275"/>
          </a:xfrm>
          <a:prstGeom prst="rect">
            <a:avLst/>
          </a:prstGeom>
        </p:spPr>
        <p:txBody>
          <a:bodyPr vert="horz" wrap="none" lIns="0" tIns="0" rIns="0" bIns="0" rtlCol="0" anchor="b"/>
          <a:lstStyle>
            <a:lvl1pPr algn="l">
              <a:defRPr sz="800">
                <a:solidFill>
                  <a:schemeClr val="tx1"/>
                </a:solidFill>
              </a:defRPr>
            </a:lvl1pPr>
          </a:lstStyle>
          <a:p>
            <a:fld id="{9623C80F-5998-4C5A-8426-1B9517C724DD}" type="datetimeFigureOut">
              <a:rPr lang="en-US" smtClean="0"/>
              <a:pPr/>
              <a:t>4/20/2022</a:t>
            </a:fld>
            <a:endParaRPr lang="en-US" dirty="0"/>
          </a:p>
        </p:txBody>
      </p:sp>
      <p:sp>
        <p:nvSpPr>
          <p:cNvPr id="15" name="Footer Placeholder 4"/>
          <p:cNvSpPr>
            <a:spLocks noGrp="1"/>
          </p:cNvSpPr>
          <p:nvPr>
            <p:ph type="ftr" sz="quarter" idx="3"/>
          </p:nvPr>
        </p:nvSpPr>
        <p:spPr>
          <a:xfrm>
            <a:off x="3121994" y="6484127"/>
            <a:ext cx="5181600" cy="231266"/>
          </a:xfrm>
          <a:prstGeom prst="rect">
            <a:avLst/>
          </a:prstGeom>
        </p:spPr>
        <p:txBody>
          <a:bodyPr vert="horz" lIns="0" tIns="0" rIns="0" bIns="0" rtlCol="0" anchor="b"/>
          <a:lstStyle>
            <a:lvl1pPr algn="r">
              <a:defRPr sz="1400">
                <a:solidFill>
                  <a:schemeClr val="tx1"/>
                </a:solidFill>
              </a:defRPr>
            </a:lvl1pPr>
          </a:lstStyle>
          <a:p>
            <a:endParaRPr lang="en-US" dirty="0"/>
          </a:p>
        </p:txBody>
      </p:sp>
      <p:sp>
        <p:nvSpPr>
          <p:cNvPr id="16" name="Slide Number Placeholder 5"/>
          <p:cNvSpPr>
            <a:spLocks noGrp="1"/>
          </p:cNvSpPr>
          <p:nvPr>
            <p:ph type="sldNum" sz="quarter" idx="4"/>
          </p:nvPr>
        </p:nvSpPr>
        <p:spPr>
          <a:xfrm>
            <a:off x="8305799" y="6484127"/>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sp>
        <p:nvSpPr>
          <p:cNvPr id="17" name="Rectangle 6"/>
          <p:cNvSpPr/>
          <p:nvPr userDrawn="1"/>
        </p:nvSpPr>
        <p:spPr>
          <a:xfrm>
            <a:off x="0" y="515326"/>
            <a:ext cx="685800" cy="26156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946" h="381000">
                <a:moveTo>
                  <a:pt x="0" y="0"/>
                </a:moveTo>
                <a:lnTo>
                  <a:pt x="794257" y="0"/>
                </a:lnTo>
                <a:lnTo>
                  <a:pt x="998946" y="381000"/>
                </a:lnTo>
                <a:lnTo>
                  <a:pt x="0" y="381000"/>
                </a:lnTo>
                <a:lnTo>
                  <a:pt x="0" y="0"/>
                </a:lnTo>
                <a:close/>
              </a:path>
            </a:pathLst>
          </a:custGeom>
          <a:gradFill flip="none" rotWithShape="1">
            <a:gsLst>
              <a:gs pos="0">
                <a:schemeClr val="tx2"/>
              </a:gs>
              <a:gs pos="100000">
                <a:schemeClr val="accent1"/>
              </a:gs>
            </a:gsLst>
            <a:lin ang="145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2"/>
                </a:solidFill>
              </a:rPr>
              <a:t>  </a:t>
            </a:r>
          </a:p>
        </p:txBody>
      </p:sp>
      <p:pic>
        <p:nvPicPr>
          <p:cNvPr id="10" name="Picture 9"/>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592019" y="6469536"/>
            <a:ext cx="1693981" cy="321439"/>
          </a:xfrm>
          <a:prstGeom prst="rect">
            <a:avLst/>
          </a:prstGeom>
        </p:spPr>
      </p:pic>
    </p:spTree>
    <p:extLst>
      <p:ext uri="{BB962C8B-B14F-4D97-AF65-F5344CB8AC3E}">
        <p14:creationId xmlns:p14="http://schemas.microsoft.com/office/powerpoint/2010/main" val="1014940469"/>
      </p:ext>
    </p:extLst>
  </p:cSld>
  <p:clrMap bg1="lt1" tx1="dk1" bg2="lt2" tx2="dk2" accent1="accent1" accent2="accent2" accent3="accent3" accent4="accent4" accent5="accent5" accent6="accent6" hlink="hlink" folHlink="folHlink"/>
  <p:sldLayoutIdLst>
    <p:sldLayoutId id="2147483678" r:id="rId1"/>
    <p:sldLayoutId id="2147483729" r:id="rId2"/>
    <p:sldLayoutId id="2147483727" r:id="rId3"/>
    <p:sldLayoutId id="2147483725" r:id="rId4"/>
    <p:sldLayoutId id="2147483726" r:id="rId5"/>
    <p:sldLayoutId id="2147483708" r:id="rId6"/>
    <p:sldLayoutId id="2147483728" r:id="rId7"/>
    <p:sldLayoutId id="2147483711" r:id="rId8"/>
    <p:sldLayoutId id="2147483730" r:id="rId9"/>
    <p:sldLayoutId id="2147483731" r:id="rId10"/>
    <p:sldLayoutId id="2147483709" r:id="rId11"/>
    <p:sldLayoutId id="2147483685" r:id="rId12"/>
    <p:sldLayoutId id="2147483687" r:id="rId13"/>
    <p:sldLayoutId id="2147483688" r:id="rId14"/>
    <p:sldLayoutId id="2147483689" r:id="rId15"/>
    <p:sldLayoutId id="2147483691" r:id="rId16"/>
    <p:sldLayoutId id="2147483723" r:id="rId17"/>
  </p:sldLayoutIdLst>
  <p:txStyles>
    <p:titleStyle>
      <a:lvl1pPr algn="l" defTabSz="914400" rtl="0" eaLnBrk="1" latinLnBrk="0" hangingPunct="1">
        <a:lnSpc>
          <a:spcPct val="85000"/>
        </a:lnSpc>
        <a:spcBef>
          <a:spcPct val="0"/>
        </a:spcBef>
        <a:buNone/>
        <a:defRPr sz="2800" kern="1200" spc="-50" baseline="0">
          <a:solidFill>
            <a:srgbClr val="514689"/>
          </a:solidFill>
          <a:latin typeface="+mj-lt"/>
          <a:ea typeface="+mj-ea"/>
          <a:cs typeface="+mj-cs"/>
        </a:defRPr>
      </a:lvl1pPr>
    </p:titleStyle>
    <p:body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grants.nih.gov/grants/guide/notice-files/NOT-OD-21-013.html"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www.go-fair.org/fair-principles/" TargetMode="External"/><Relationship Id="rId2" Type="http://schemas.openxmlformats.org/officeDocument/2006/relationships/hyperlink" Target="https://www.force11.org/fairprinciples"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informatics.jax.org/accession/1"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support.orcid.org/hc/en-us/articles/360006971013-What-are-persistent-identifiers-PIDs-"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hyperlink" Target="https://fairsharing.or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uniprot.org/taxonomy/9606"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tmp"/><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hyperlink" Target="https://ezid.cdlib.org/" TargetMode="External"/><Relationship Id="rId5" Type="http://schemas.openxmlformats.org/officeDocument/2006/relationships/hyperlink" Target="https://www.crossref.org/" TargetMode="External"/><Relationship Id="rId4" Type="http://schemas.openxmlformats.org/officeDocument/2006/relationships/hyperlink" Target="https://datacite.or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atascience.nih.gov/news/nih-office-of-data-science-strategy-announces-new-initiative-to-improve-data-access"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www.w3.org/TR/rdf-concepts/" TargetMode="External"/><Relationship Id="rId7" Type="http://schemas.openxmlformats.org/officeDocument/2006/relationships/hyperlink" Target="https://www.uniprot.org/taxonomy/"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hyperlink" Target="https://www.disgenet.org/" TargetMode="External"/><Relationship Id="rId5" Type="http://schemas.openxmlformats.org/officeDocument/2006/relationships/hyperlink" Target="https://json-ld.org/" TargetMode="External"/><Relationship Id="rId4" Type="http://schemas.openxmlformats.org/officeDocument/2006/relationships/hyperlink" Target="https://www.w3.org/OW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ror.org/" TargetMode="External"/><Relationship Id="rId2" Type="http://schemas.openxmlformats.org/officeDocument/2006/relationships/hyperlink" Target="https://www.ncbi.nlm.nih.gov/mesh/" TargetMode="External"/><Relationship Id="rId1" Type="http://schemas.openxmlformats.org/officeDocument/2006/relationships/slideLayout" Target="../slideLayouts/slideLayout14.xml"/><Relationship Id="rId6" Type="http://schemas.openxmlformats.org/officeDocument/2006/relationships/image" Target="../media/image20.jpeg"/><Relationship Id="rId5" Type="http://schemas.openxmlformats.org/officeDocument/2006/relationships/hyperlink" Target="https://www.geonames.org/" TargetMode="External"/><Relationship Id="rId4" Type="http://schemas.openxmlformats.org/officeDocument/2006/relationships/hyperlink" Target="https://www.crossref.org/services/funder-registry/"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upport.datacite.org/docs/relationtype_for_citation"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hyperlink" Target="https://www.force11.org/fairprinciples"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E9E29-F6BE-8B45-A5E7-0A461405ABC2}"/>
              </a:ext>
            </a:extLst>
          </p:cNvPr>
          <p:cNvSpPr>
            <a:spLocks noGrp="1"/>
          </p:cNvSpPr>
          <p:nvPr>
            <p:ph type="ctrTitle"/>
          </p:nvPr>
        </p:nvSpPr>
        <p:spPr/>
        <p:txBody>
          <a:bodyPr/>
          <a:lstStyle/>
          <a:p>
            <a:r>
              <a:rPr lang="en-US" dirty="0"/>
              <a:t>Making Your Data FAIR</a:t>
            </a:r>
          </a:p>
        </p:txBody>
      </p:sp>
      <p:sp>
        <p:nvSpPr>
          <p:cNvPr id="3" name="Subtitle 2">
            <a:extLst>
              <a:ext uri="{FF2B5EF4-FFF2-40B4-BE49-F238E27FC236}">
                <a16:creationId xmlns:a16="http://schemas.microsoft.com/office/drawing/2014/main" id="{B4DC8CED-0432-5A44-965E-138660C7760E}"/>
              </a:ext>
            </a:extLst>
          </p:cNvPr>
          <p:cNvSpPr>
            <a:spLocks noGrp="1"/>
          </p:cNvSpPr>
          <p:nvPr>
            <p:ph type="subTitle" idx="1"/>
          </p:nvPr>
        </p:nvSpPr>
        <p:spPr>
          <a:xfrm>
            <a:off x="685800" y="4322285"/>
            <a:ext cx="5029200" cy="935515"/>
          </a:xfrm>
        </p:spPr>
        <p:txBody>
          <a:bodyPr/>
          <a:lstStyle/>
          <a:p>
            <a:r>
              <a:rPr lang="en-US" dirty="0"/>
              <a:t>Sara Gonzales, MS, MLIS</a:t>
            </a:r>
          </a:p>
          <a:p>
            <a:r>
              <a:rPr lang="en-US" dirty="0"/>
              <a:t>Data Librarian</a:t>
            </a:r>
          </a:p>
          <a:p>
            <a:endParaRPr lang="en-US" dirty="0"/>
          </a:p>
          <a:p>
            <a:r>
              <a:rPr lang="en-US" dirty="0" err="1"/>
              <a:t>Galter</a:t>
            </a:r>
            <a:r>
              <a:rPr lang="en-US" dirty="0"/>
              <a:t> Health Sciences Library &amp; Learning Center</a:t>
            </a:r>
          </a:p>
        </p:txBody>
      </p:sp>
    </p:spTree>
    <p:extLst>
      <p:ext uri="{BB962C8B-B14F-4D97-AF65-F5344CB8AC3E}">
        <p14:creationId xmlns:p14="http://schemas.microsoft.com/office/powerpoint/2010/main" val="393092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Sharing</a:t>
            </a:r>
          </a:p>
        </p:txBody>
      </p:sp>
      <p:sp>
        <p:nvSpPr>
          <p:cNvPr id="9" name="Text Placeholder 8"/>
          <p:cNvSpPr>
            <a:spLocks noGrp="1"/>
          </p:cNvSpPr>
          <p:nvPr>
            <p:ph type="body" idx="1"/>
          </p:nvPr>
        </p:nvSpPr>
        <p:spPr>
          <a:xfrm>
            <a:off x="722803" y="1981200"/>
            <a:ext cx="3581400" cy="357187"/>
          </a:xfrm>
        </p:spPr>
        <p:txBody>
          <a:bodyPr/>
          <a:lstStyle/>
          <a:p>
            <a:r>
              <a:rPr lang="en-US" sz="2400" dirty="0"/>
              <a:t>Motivations for sharing data:</a:t>
            </a:r>
          </a:p>
        </p:txBody>
      </p:sp>
      <p:sp>
        <p:nvSpPr>
          <p:cNvPr id="4" name="Text Placeholder 3"/>
          <p:cNvSpPr>
            <a:spLocks noGrp="1"/>
          </p:cNvSpPr>
          <p:nvPr>
            <p:ph sz="half" idx="2"/>
          </p:nvPr>
        </p:nvSpPr>
        <p:spPr>
          <a:xfrm>
            <a:off x="533400" y="2338388"/>
            <a:ext cx="3773089" cy="1711325"/>
          </a:xfrm>
        </p:spPr>
        <p:txBody>
          <a:bodyPr/>
          <a:lstStyle/>
          <a:p>
            <a:pPr marL="342900" indent="-342900">
              <a:buFont typeface="Arial" panose="020B0604020202020204" pitchFamily="34" charset="0"/>
              <a:buChar char="•"/>
            </a:pPr>
            <a:r>
              <a:rPr lang="en-US" dirty="0">
                <a:latin typeface="+mn-lt"/>
                <a:ea typeface="Barlow"/>
                <a:cs typeface="Barlow"/>
                <a:sym typeface="Barlow"/>
              </a:rPr>
              <a:t>Preservation</a:t>
            </a:r>
          </a:p>
          <a:p>
            <a:pPr marL="342900" indent="-342900">
              <a:buFont typeface="Arial" panose="020B0604020202020204" pitchFamily="34" charset="0"/>
              <a:buChar char="•"/>
            </a:pPr>
            <a:r>
              <a:rPr lang="en-US" dirty="0">
                <a:latin typeface="+mn-lt"/>
                <a:ea typeface="Barlow"/>
                <a:cs typeface="Barlow"/>
                <a:sym typeface="Barlow"/>
              </a:rPr>
              <a:t>Reproducibility </a:t>
            </a:r>
          </a:p>
          <a:p>
            <a:pPr marL="342900" indent="-342900">
              <a:buFont typeface="Arial" panose="020B0604020202020204" pitchFamily="34" charset="0"/>
              <a:buChar char="•"/>
            </a:pPr>
            <a:r>
              <a:rPr lang="en-US" dirty="0">
                <a:latin typeface="+mn-lt"/>
                <a:ea typeface="Barlow"/>
                <a:cs typeface="Barlow"/>
                <a:sym typeface="Barlow"/>
              </a:rPr>
              <a:t>Publisher requirements</a:t>
            </a:r>
          </a:p>
          <a:p>
            <a:pPr marL="342900" indent="-342900">
              <a:buFont typeface="Arial" panose="020B0604020202020204" pitchFamily="34" charset="0"/>
              <a:buChar char="•"/>
            </a:pPr>
            <a:r>
              <a:rPr lang="en-US" dirty="0">
                <a:latin typeface="+mn-lt"/>
                <a:ea typeface="Barlow"/>
                <a:cs typeface="Barlow"/>
                <a:sym typeface="Barlow"/>
              </a:rPr>
              <a:t>Funder mandates: Including the National Institutes of Health’s </a:t>
            </a:r>
            <a:r>
              <a:rPr lang="en-US" dirty="0">
                <a:solidFill>
                  <a:schemeClr val="accent3"/>
                </a:solidFill>
                <a:latin typeface="+mn-lt"/>
                <a:ea typeface="Barlow"/>
                <a:cs typeface="Barlow"/>
                <a:sym typeface="Barlow"/>
                <a:hlinkClick r:id="rId3"/>
              </a:rPr>
              <a:t>Final NIH Policy for Data Management and Sharing</a:t>
            </a:r>
            <a:endParaRPr lang="en-US" dirty="0">
              <a:solidFill>
                <a:schemeClr val="accent3"/>
              </a:solidFill>
              <a:latin typeface="+mn-lt"/>
              <a:ea typeface="Barlow"/>
              <a:cs typeface="Barlow"/>
              <a:sym typeface="Barlow"/>
            </a:endParaRPr>
          </a:p>
        </p:txBody>
      </p:sp>
      <p:pic>
        <p:nvPicPr>
          <p:cNvPr id="3" name="Content Placeholder 2" descr="Scientist filling test tubes."/>
          <p:cNvPicPr>
            <a:picLocks noGrp="1" noChangeAspect="1"/>
          </p:cNvPicPr>
          <p:nvPr>
            <p:ph sz="quarter" idx="13"/>
          </p:nvPr>
        </p:nvPicPr>
        <p:blipFill>
          <a:blip r:embed="rId4" cstate="screen">
            <a:extLst>
              <a:ext uri="{28A0092B-C50C-407E-A947-70E740481C1C}">
                <a14:useLocalDpi xmlns:a14="http://schemas.microsoft.com/office/drawing/2010/main"/>
              </a:ext>
            </a:extLst>
          </a:blip>
          <a:stretch>
            <a:fillRect/>
          </a:stretch>
        </p:blipFill>
        <p:spPr>
          <a:xfrm>
            <a:off x="4814505" y="1981199"/>
            <a:ext cx="4329495" cy="2895600"/>
          </a:xfrm>
        </p:spPr>
      </p:pic>
      <p:sp>
        <p:nvSpPr>
          <p:cNvPr id="5" name="Slide Number Placeholder 4"/>
          <p:cNvSpPr>
            <a:spLocks noGrp="1"/>
          </p:cNvSpPr>
          <p:nvPr>
            <p:ph type="sldNum" sz="quarter" idx="12"/>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1860144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Don’t just share data – make it FAIR</a:t>
            </a:r>
          </a:p>
        </p:txBody>
      </p:sp>
      <p:pic>
        <p:nvPicPr>
          <p:cNvPr id="8" name="Picture 7" descr="FAIR defined by the four initials of its acronym: Findable, Accessible, Interoperable, and Reusable. Symbols accompany each attribute: a magnifying glass for Findable, a finger pressing a button for Accessible, interlocking gears for Interoperable, and the triangular arrows recycling symbol for Reusable. ">
            <a:extLst>
              <a:ext uri="{FF2B5EF4-FFF2-40B4-BE49-F238E27FC236}">
                <a16:creationId xmlns:a16="http://schemas.microsoft.com/office/drawing/2014/main" id="{62DBFF4B-0130-4AC9-8C29-05D0F5D2BC6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12479" y="1374258"/>
            <a:ext cx="5393697" cy="1828800"/>
          </a:xfrm>
          <a:prstGeom prst="rect">
            <a:avLst/>
          </a:prstGeom>
          <a:ln w="22225">
            <a:solidFill>
              <a:schemeClr val="accent1"/>
            </a:solidFill>
          </a:ln>
          <a:effectLst>
            <a:outerShdw blurRad="101600" dist="50800" dir="5400000" algn="ctr" rotWithShape="0">
              <a:srgbClr val="000000">
                <a:alpha val="96000"/>
              </a:srgbClr>
            </a:outerShdw>
          </a:effectLst>
        </p:spPr>
      </p:pic>
      <p:sp>
        <p:nvSpPr>
          <p:cNvPr id="6" name="Content Placeholder 5"/>
          <p:cNvSpPr>
            <a:spLocks noGrp="1"/>
          </p:cNvSpPr>
          <p:nvPr>
            <p:ph idx="1"/>
          </p:nvPr>
        </p:nvSpPr>
        <p:spPr>
          <a:xfrm>
            <a:off x="457200" y="3665272"/>
            <a:ext cx="8458200" cy="2659327"/>
          </a:xfrm>
        </p:spPr>
        <p:txBody>
          <a:bodyPr/>
          <a:lstStyle/>
          <a:p>
            <a:pPr marL="0" lvl="0" indent="0" algn="l" rtl="0">
              <a:spcBef>
                <a:spcPts val="600"/>
              </a:spcBef>
              <a:spcAft>
                <a:spcPts val="0"/>
              </a:spcAft>
              <a:buClr>
                <a:schemeClr val="dk1"/>
              </a:buClr>
              <a:buSzPts val="1100"/>
              <a:buFont typeface="Arial"/>
              <a:buNone/>
            </a:pPr>
            <a:r>
              <a:rPr lang="en-US" sz="2000" dirty="0">
                <a:latin typeface="+mn-lt"/>
              </a:rPr>
              <a:t>The FAIR data principles were first outlined by FORCE11 in 2016. These principles emphasize that, beyond simple compliance with funder or publisher mandates, data sharing can be optimized to facilitate knowledge discovery by both humans searching for datasets, and machines crawling the web in order to aggregate data resources. </a:t>
            </a:r>
          </a:p>
          <a:p>
            <a:pPr marL="0" lvl="0" indent="0" algn="l" rtl="0">
              <a:spcBef>
                <a:spcPts val="600"/>
              </a:spcBef>
              <a:spcAft>
                <a:spcPts val="0"/>
              </a:spcAft>
              <a:buClr>
                <a:schemeClr val="dk1"/>
              </a:buClr>
              <a:buSzPts val="1100"/>
              <a:buFont typeface="Arial"/>
              <a:buNone/>
            </a:pPr>
            <a:endParaRPr lang="en-US" sz="2000" dirty="0">
              <a:latin typeface="+mn-lt"/>
            </a:endParaRPr>
          </a:p>
          <a:p>
            <a:pPr marL="0" lvl="0" indent="0" algn="l" rtl="0">
              <a:spcBef>
                <a:spcPts val="600"/>
              </a:spcBef>
              <a:spcAft>
                <a:spcPts val="0"/>
              </a:spcAft>
              <a:buClr>
                <a:schemeClr val="dk1"/>
              </a:buClr>
              <a:buSzPts val="1100"/>
              <a:buFont typeface="Arial"/>
              <a:buNone/>
            </a:pPr>
            <a:r>
              <a:rPr lang="en-US" sz="2000" dirty="0">
                <a:latin typeface="+mn-lt"/>
              </a:rPr>
              <a:t>We will learn how to apply specific recommendations from the FAIR principles to ensure that research data deposited in repositories is Findable, Accessible, Interoperable, and Reusable.</a:t>
            </a:r>
            <a:endParaRPr lang="en-US" dirty="0">
              <a:latin typeface="+mn-lt"/>
            </a:endParaRPr>
          </a:p>
        </p:txBody>
      </p:sp>
      <p:sp>
        <p:nvSpPr>
          <p:cNvPr id="3" name="Slide Number Placeholder 2"/>
          <p:cNvSpPr>
            <a:spLocks noGrp="1"/>
          </p:cNvSpPr>
          <p:nvPr>
            <p:ph type="sldNum" sz="quarter" idx="12"/>
          </p:nvPr>
        </p:nvSpPr>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2348850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FAIR Principles</a:t>
            </a:r>
          </a:p>
        </p:txBody>
      </p:sp>
      <p:sp>
        <p:nvSpPr>
          <p:cNvPr id="6" name="Content Placeholder 5"/>
          <p:cNvSpPr>
            <a:spLocks noGrp="1"/>
          </p:cNvSpPr>
          <p:nvPr>
            <p:ph idx="1"/>
          </p:nvPr>
        </p:nvSpPr>
        <p:spPr>
          <a:xfrm>
            <a:off x="801197" y="1621971"/>
            <a:ext cx="7713969" cy="2873829"/>
          </a:xfrm>
        </p:spPr>
        <p:txBody>
          <a:bodyPr/>
          <a:lstStyle/>
          <a:p>
            <a:pPr lvl="0"/>
            <a:r>
              <a:rPr lang="en-US" sz="2000" dirty="0">
                <a:latin typeface="+mn-lt"/>
              </a:rPr>
              <a:t>To be</a:t>
            </a:r>
            <a:r>
              <a:rPr lang="en-US" sz="2000" b="1" dirty="0">
                <a:latin typeface="+mn-lt"/>
              </a:rPr>
              <a:t> Findable </a:t>
            </a:r>
            <a:r>
              <a:rPr lang="en-US" sz="2000" dirty="0">
                <a:latin typeface="+mn-lt"/>
              </a:rPr>
              <a:t>any data object should be uniquely and persistently identifiable</a:t>
            </a:r>
          </a:p>
          <a:p>
            <a:pPr lvl="0">
              <a:spcBef>
                <a:spcPts val="1000"/>
              </a:spcBef>
            </a:pPr>
            <a:r>
              <a:rPr lang="en-US" sz="2000" dirty="0">
                <a:latin typeface="+mn-lt"/>
              </a:rPr>
              <a:t>Data is </a:t>
            </a:r>
            <a:r>
              <a:rPr lang="en-US" sz="2000" b="1" dirty="0">
                <a:latin typeface="+mn-lt"/>
              </a:rPr>
              <a:t>Accessible</a:t>
            </a:r>
            <a:r>
              <a:rPr lang="en-US" sz="2000" dirty="0">
                <a:latin typeface="+mn-lt"/>
              </a:rPr>
              <a:t> if it can be always obtained by machines and humans</a:t>
            </a:r>
          </a:p>
          <a:p>
            <a:pPr lvl="0">
              <a:spcBef>
                <a:spcPts val="1000"/>
              </a:spcBef>
            </a:pPr>
            <a:r>
              <a:rPr lang="en-US" sz="2000" dirty="0">
                <a:latin typeface="+mn-lt"/>
              </a:rPr>
              <a:t>Data are considered </a:t>
            </a:r>
            <a:r>
              <a:rPr lang="en-US" sz="2000" b="1" dirty="0">
                <a:latin typeface="+mn-lt"/>
              </a:rPr>
              <a:t>Interoperable</a:t>
            </a:r>
            <a:r>
              <a:rPr lang="en-US" sz="2000" dirty="0">
                <a:latin typeface="+mn-lt"/>
              </a:rPr>
              <a:t> if they integrate well with other data for workflows, analysis, storage, and processing</a:t>
            </a:r>
          </a:p>
          <a:p>
            <a:pPr lvl="0">
              <a:spcBef>
                <a:spcPts val="1000"/>
              </a:spcBef>
            </a:pPr>
            <a:r>
              <a:rPr lang="en-US" sz="2000" dirty="0">
                <a:latin typeface="+mn-lt"/>
              </a:rPr>
              <a:t>Data objects are </a:t>
            </a:r>
            <a:r>
              <a:rPr lang="en-US" sz="2000" b="1" dirty="0">
                <a:latin typeface="+mn-lt"/>
              </a:rPr>
              <a:t>Reusable</a:t>
            </a:r>
            <a:r>
              <a:rPr lang="en-US" sz="2000" dirty="0">
                <a:latin typeface="+mn-lt"/>
              </a:rPr>
              <a:t> if they are well-described and can be ethically applied and manipulated in different settings</a:t>
            </a:r>
          </a:p>
        </p:txBody>
      </p:sp>
      <p:sp>
        <p:nvSpPr>
          <p:cNvPr id="8" name="TextBox 7">
            <a:extLst>
              <a:ext uri="{FF2B5EF4-FFF2-40B4-BE49-F238E27FC236}">
                <a16:creationId xmlns:a16="http://schemas.microsoft.com/office/drawing/2014/main" id="{3814C962-03CC-49CB-8638-E279BA2DD15C}"/>
              </a:ext>
            </a:extLst>
          </p:cNvPr>
          <p:cNvSpPr txBox="1"/>
          <p:nvPr/>
        </p:nvSpPr>
        <p:spPr>
          <a:xfrm>
            <a:off x="801197" y="4876800"/>
            <a:ext cx="7741015" cy="923330"/>
          </a:xfrm>
          <a:prstGeom prst="rect">
            <a:avLst/>
          </a:prstGeom>
          <a:noFill/>
        </p:spPr>
        <p:txBody>
          <a:bodyPr wrap="square" rtlCol="0">
            <a:spAutoFit/>
          </a:bodyPr>
          <a:lstStyle/>
          <a:p>
            <a:pPr marL="0" lvl="0" indent="0">
              <a:spcBef>
                <a:spcPts val="1000"/>
              </a:spcBef>
              <a:spcAft>
                <a:spcPts val="1000"/>
              </a:spcAft>
              <a:buNone/>
            </a:pPr>
            <a:r>
              <a:rPr lang="en-US" b="1" dirty="0"/>
              <a:t>Adapted from: </a:t>
            </a:r>
            <a:r>
              <a:rPr lang="en-US" dirty="0"/>
              <a:t>Guiding Principles for Findable, Accessible, Interoperable and Re-usable Data Publishing version b1.0 (</a:t>
            </a:r>
            <a:r>
              <a:rPr lang="en-US" dirty="0">
                <a:hlinkClick r:id="rId2"/>
              </a:rPr>
              <a:t>https://www.force11.org/fairprinciples</a:t>
            </a:r>
            <a:r>
              <a:rPr lang="en-US" dirty="0"/>
              <a:t>) and Fair Principles from Go-FAIR.org, </a:t>
            </a:r>
            <a:r>
              <a:rPr lang="en-US" dirty="0">
                <a:hlinkClick r:id="rId3"/>
              </a:rPr>
              <a:t>https://www.go-fair.org/fair-principles/</a:t>
            </a:r>
            <a:r>
              <a:rPr lang="en-US" dirty="0"/>
              <a:t> </a:t>
            </a:r>
          </a:p>
        </p:txBody>
      </p:sp>
      <p:sp>
        <p:nvSpPr>
          <p:cNvPr id="3" name="Slide Number Placeholder 2"/>
          <p:cNvSpPr>
            <a:spLocks noGrp="1"/>
          </p:cNvSpPr>
          <p:nvPr>
            <p:ph type="sldNum" sz="quarter" idx="12"/>
          </p:nvPr>
        </p:nvSpPr>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1507929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86000"/>
            <a:ext cx="6722378" cy="1717611"/>
          </a:xfrm>
        </p:spPr>
        <p:txBody>
          <a:bodyPr/>
          <a:lstStyle/>
          <a:p>
            <a:r>
              <a:rPr lang="en-US" dirty="0"/>
              <a:t>When time and resources are short, what are practical tips for making datasets FAIR?</a:t>
            </a:r>
          </a:p>
        </p:txBody>
      </p:sp>
      <p:sp>
        <p:nvSpPr>
          <p:cNvPr id="6" name="TextBox 5">
            <a:extLst>
              <a:ext uri="{C183D7F6-B498-43B3-948B-1728B52AA6E4}">
                <adec:decorative xmlns:adec="http://schemas.microsoft.com/office/drawing/2017/decorative" val="1"/>
              </a:ext>
            </a:extLst>
          </p:cNvPr>
          <p:cNvSpPr txBox="1"/>
          <p:nvPr/>
        </p:nvSpPr>
        <p:spPr>
          <a:xfrm>
            <a:off x="2421467" y="-2709333"/>
            <a:ext cx="914400" cy="914400"/>
          </a:xfrm>
          <a:prstGeom prst="rect">
            <a:avLst/>
          </a:prstGeom>
          <a:noFill/>
        </p:spPr>
        <p:txBody>
          <a:bodyPr wrap="none" lIns="0" tIns="0" rIns="0" bIns="0" rtlCol="0">
            <a:noAutofit/>
          </a:bodyPr>
          <a:lstStyle/>
          <a:p>
            <a:pPr>
              <a:lnSpc>
                <a:spcPct val="90000"/>
              </a:lnSpc>
              <a:spcBef>
                <a:spcPts val="600"/>
              </a:spcBef>
            </a:pPr>
            <a:endParaRPr lang="en-US" sz="1850" spc="-50" dirty="0"/>
          </a:p>
        </p:txBody>
      </p:sp>
    </p:spTree>
    <p:extLst>
      <p:ext uri="{BB962C8B-B14F-4D97-AF65-F5344CB8AC3E}">
        <p14:creationId xmlns:p14="http://schemas.microsoft.com/office/powerpoint/2010/main" val="49174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Findability: Four Characteristics</a:t>
            </a:r>
          </a:p>
        </p:txBody>
      </p:sp>
      <p:sp>
        <p:nvSpPr>
          <p:cNvPr id="10" name="TextBox 9">
            <a:extLst>
              <a:ext uri="{FF2B5EF4-FFF2-40B4-BE49-F238E27FC236}">
                <a16:creationId xmlns:a16="http://schemas.microsoft.com/office/drawing/2014/main" id="{91828397-2862-40B1-A2F8-8DC249BE9429}"/>
              </a:ext>
            </a:extLst>
          </p:cNvPr>
          <p:cNvSpPr txBox="1"/>
          <p:nvPr/>
        </p:nvSpPr>
        <p:spPr>
          <a:xfrm>
            <a:off x="381000" y="1287544"/>
            <a:ext cx="8458200" cy="4960856"/>
          </a:xfrm>
          <a:prstGeom prst="rect">
            <a:avLst/>
          </a:prstGeom>
          <a:noFill/>
        </p:spPr>
        <p:txBody>
          <a:bodyPr wrap="square" lIns="0" tIns="0" rIns="0" bIns="0" rtlCol="0">
            <a:noAutofit/>
          </a:bodyPr>
          <a:lstStyle/>
          <a:p>
            <a:pPr>
              <a:lnSpc>
                <a:spcPct val="90000"/>
              </a:lnSpc>
              <a:spcBef>
                <a:spcPts val="600"/>
              </a:spcBef>
            </a:pPr>
            <a:r>
              <a:rPr lang="en-US" sz="2000" b="1" dirty="0">
                <a:latin typeface="+mn-lt"/>
                <a:ea typeface="Barlow"/>
                <a:cs typeface="Barlow"/>
                <a:sym typeface="Barlow Medium"/>
              </a:rPr>
              <a:t>1. Apply globally unique, persistent identifiers not only to your deposited resource, but to every metadata element</a:t>
            </a:r>
          </a:p>
          <a:p>
            <a:pPr marL="450850" marR="0" lvl="0" indent="-285750" algn="l" defTabSz="914400" rtl="0" eaLnBrk="1" fontAlgn="auto" latinLnBrk="0" hangingPunct="1">
              <a:lnSpc>
                <a:spcPct val="115000"/>
              </a:lnSpc>
              <a:spcBef>
                <a:spcPts val="0"/>
              </a:spcBef>
              <a:spcAft>
                <a:spcPts val="0"/>
              </a:spcAft>
              <a:buClr>
                <a:srgbClr val="2170CC"/>
              </a:buClr>
              <a:buSzPts val="1000"/>
              <a:buFont typeface="Wingdings" panose="05000000000000000000" pitchFamily="2" charset="2"/>
              <a:buChar char="ü"/>
              <a:tabLst/>
              <a:defRPr/>
            </a:pPr>
            <a:r>
              <a:rPr kumimoji="0" lang="en-US" sz="1400" b="0" i="0" u="none" strike="noStrike" kern="0" cap="none" spc="0" normalizeH="0" baseline="0" noProof="0" dirty="0">
                <a:ln>
                  <a:noFill/>
                </a:ln>
                <a:effectLst/>
                <a:uLnTx/>
                <a:uFillTx/>
                <a:latin typeface="Arial"/>
                <a:ea typeface="Barlow"/>
                <a:cs typeface="Barlow"/>
                <a:sym typeface="Barlow"/>
              </a:rPr>
              <a:t>Use registries (e.g., </a:t>
            </a:r>
            <a:r>
              <a:rPr kumimoji="0" lang="en-US" sz="1400" b="0" i="0" u="none" strike="noStrike" kern="0" cap="none" spc="0" normalizeH="0" baseline="0" noProof="0" dirty="0" err="1">
                <a:ln>
                  <a:noFill/>
                </a:ln>
                <a:effectLst/>
                <a:uLnTx/>
                <a:uFillTx/>
                <a:latin typeface="Arial"/>
                <a:ea typeface="Barlow"/>
                <a:cs typeface="Barlow"/>
                <a:sym typeface="Barlow"/>
              </a:rPr>
              <a:t>DataCite</a:t>
            </a:r>
            <a:r>
              <a:rPr kumimoji="0" lang="en-US" sz="1400" b="0" i="0" u="none" strike="noStrike" kern="0" cap="none" spc="0" normalizeH="0" baseline="0" noProof="0" dirty="0">
                <a:ln>
                  <a:noFill/>
                </a:ln>
                <a:effectLst/>
                <a:uLnTx/>
                <a:uFillTx/>
                <a:latin typeface="Arial"/>
                <a:ea typeface="Barlow"/>
                <a:cs typeface="Barlow"/>
                <a:sym typeface="Barlow"/>
              </a:rPr>
              <a:t>) for deposit</a:t>
            </a:r>
          </a:p>
          <a:p>
            <a:pPr marL="450850" marR="0" lvl="0" indent="-285750" algn="l" defTabSz="914400" rtl="0" eaLnBrk="1" fontAlgn="auto" latinLnBrk="0" hangingPunct="1">
              <a:lnSpc>
                <a:spcPct val="115000"/>
              </a:lnSpc>
              <a:spcBef>
                <a:spcPts val="0"/>
              </a:spcBef>
              <a:spcAft>
                <a:spcPts val="0"/>
              </a:spcAft>
              <a:buClr>
                <a:srgbClr val="2170CC"/>
              </a:buClr>
              <a:buSzPts val="1000"/>
              <a:buFont typeface="Wingdings" panose="05000000000000000000" pitchFamily="2" charset="2"/>
              <a:buChar char="ü"/>
              <a:tabLst/>
              <a:defRPr/>
            </a:pPr>
            <a:r>
              <a:rPr kumimoji="0" lang="en-US" sz="1400" b="0" i="0" u="none" strike="noStrike" kern="0" cap="none" spc="0" normalizeH="0" baseline="0" noProof="0" dirty="0">
                <a:ln>
                  <a:noFill/>
                </a:ln>
                <a:effectLst/>
                <a:uLnTx/>
                <a:uFillTx/>
                <a:latin typeface="Arial"/>
                <a:ea typeface="Barlow"/>
                <a:cs typeface="Barlow"/>
                <a:sym typeface="Barlow"/>
              </a:rPr>
              <a:t>Use ontologies with </a:t>
            </a:r>
            <a:r>
              <a:rPr kumimoji="0" lang="en-US" sz="1400" b="0" i="0" u="none" strike="noStrike" kern="0" cap="none" spc="0" normalizeH="0" baseline="0" noProof="0" dirty="0" err="1">
                <a:ln>
                  <a:noFill/>
                </a:ln>
                <a:effectLst/>
                <a:uLnTx/>
                <a:uFillTx/>
                <a:latin typeface="Arial"/>
                <a:ea typeface="Barlow"/>
                <a:cs typeface="Barlow"/>
                <a:sym typeface="Barlow"/>
              </a:rPr>
              <a:t>resolveable</a:t>
            </a:r>
            <a:r>
              <a:rPr kumimoji="0" lang="en-US" sz="1400" b="0" i="0" u="none" strike="noStrike" kern="0" cap="none" spc="0" normalizeH="0" baseline="0" noProof="0" dirty="0">
                <a:ln>
                  <a:noFill/>
                </a:ln>
                <a:effectLst/>
                <a:uLnTx/>
                <a:uFillTx/>
                <a:latin typeface="Arial"/>
                <a:ea typeface="Barlow"/>
                <a:cs typeface="Barlow"/>
                <a:sym typeface="Barlow"/>
              </a:rPr>
              <a:t> prefixes for their entities to make a single URI pattern, e.g., MGI’s </a:t>
            </a:r>
            <a:r>
              <a:rPr kumimoji="0" lang="en-US" sz="1400" b="0" i="0" u="none" strike="noStrike" kern="0" cap="none" spc="0" normalizeH="0" baseline="0" noProof="0" dirty="0">
                <a:ln>
                  <a:noFill/>
                </a:ln>
                <a:effectLst/>
                <a:uLnTx/>
                <a:uFillTx/>
                <a:latin typeface="Arial"/>
                <a:cs typeface="Arial"/>
                <a:sym typeface="Arial"/>
                <a:hlinkClick r:id="rId3"/>
              </a:rPr>
              <a:t>http://www.informatics.jax.org/accession/</a:t>
            </a:r>
            <a:r>
              <a:rPr kumimoji="0" lang="en-US" sz="1400" b="0" i="0" u="none" strike="noStrike" kern="0" cap="none" spc="0" normalizeH="0" baseline="30000" noProof="0" dirty="0">
                <a:ln>
                  <a:noFill/>
                </a:ln>
                <a:effectLst/>
                <a:uLnTx/>
                <a:uFillTx/>
                <a:latin typeface="Arial"/>
                <a:cs typeface="Arial"/>
                <a:sym typeface="Arial"/>
                <a:hlinkClick r:id="rId3"/>
              </a:rPr>
              <a:t>1</a:t>
            </a:r>
            <a:endParaRPr kumimoji="0" lang="en-US" sz="1400" b="0" i="0" u="none" strike="noStrike" kern="0" cap="none" spc="0" normalizeH="0" baseline="30000" noProof="0" dirty="0">
              <a:ln>
                <a:noFill/>
              </a:ln>
              <a:effectLst/>
              <a:uLnTx/>
              <a:uFillTx/>
              <a:latin typeface="Arial"/>
              <a:cs typeface="Arial"/>
              <a:sym typeface="Arial"/>
            </a:endParaRPr>
          </a:p>
          <a:p>
            <a:pPr marL="450850" marR="0" lvl="0" indent="-285750" algn="l" defTabSz="914400" rtl="0" eaLnBrk="1" fontAlgn="auto" latinLnBrk="0" hangingPunct="1">
              <a:lnSpc>
                <a:spcPct val="115000"/>
              </a:lnSpc>
              <a:spcBef>
                <a:spcPts val="0"/>
              </a:spcBef>
              <a:spcAft>
                <a:spcPts val="0"/>
              </a:spcAft>
              <a:buClr>
                <a:srgbClr val="2170CC"/>
              </a:buClr>
              <a:buSzPts val="1000"/>
              <a:buFont typeface="Wingdings" panose="05000000000000000000" pitchFamily="2" charset="2"/>
              <a:buChar char="ü"/>
              <a:tabLst/>
              <a:defRPr/>
            </a:pPr>
            <a:endParaRPr lang="en-US" sz="1400" kern="0" baseline="30000" dirty="0">
              <a:latin typeface="Arial"/>
              <a:ea typeface="Barlow"/>
              <a:cs typeface="Arial"/>
              <a:sym typeface="Arial"/>
            </a:endParaRPr>
          </a:p>
          <a:p>
            <a:pPr>
              <a:lnSpc>
                <a:spcPct val="90000"/>
              </a:lnSpc>
              <a:spcBef>
                <a:spcPts val="600"/>
              </a:spcBef>
              <a:buClr>
                <a:srgbClr val="2170CC"/>
              </a:buClr>
              <a:buSzPts val="1000"/>
              <a:defRPr/>
            </a:pPr>
            <a:r>
              <a:rPr lang="en-US" sz="2000" b="1" dirty="0">
                <a:sym typeface="Arial"/>
              </a:rPr>
              <a:t>2. </a:t>
            </a:r>
            <a:r>
              <a:rPr lang="en-US" sz="2000" b="1" dirty="0">
                <a:solidFill>
                  <a:schemeClr val="tx1"/>
                </a:solidFill>
                <a:latin typeface="+mn-lt"/>
                <a:ea typeface="Barlow Medium"/>
                <a:cs typeface="Barlow Medium"/>
                <a:sym typeface="Barlow Medium"/>
              </a:rPr>
              <a:t>Describe your data with rich metadata</a:t>
            </a:r>
            <a:endParaRPr lang="en-US" sz="2000" b="1" dirty="0">
              <a:solidFill>
                <a:schemeClr val="tx1"/>
              </a:solidFill>
              <a:latin typeface="+mn-lt"/>
              <a:ea typeface="Barlow"/>
              <a:cs typeface="Barlow"/>
              <a:sym typeface="Barlow"/>
            </a:endParaRPr>
          </a:p>
          <a:p>
            <a:pPr marL="450850" indent="-285750">
              <a:lnSpc>
                <a:spcPct val="115000"/>
              </a:lnSpc>
              <a:buClr>
                <a:srgbClr val="2170CC"/>
              </a:buClr>
              <a:buSzPts val="1000"/>
              <a:buFont typeface="Wingdings" panose="05000000000000000000" pitchFamily="2" charset="2"/>
              <a:buChar char="ü"/>
              <a:defRPr/>
            </a:pPr>
            <a:r>
              <a:rPr lang="en-US" sz="1400" kern="0" dirty="0">
                <a:latin typeface="Arial"/>
                <a:sym typeface="Barlow"/>
              </a:rPr>
              <a:t>Contextual: protocol used, keywords</a:t>
            </a:r>
          </a:p>
          <a:p>
            <a:pPr marL="450850" indent="-285750">
              <a:lnSpc>
                <a:spcPct val="115000"/>
              </a:lnSpc>
              <a:buClr>
                <a:srgbClr val="2170CC"/>
              </a:buClr>
              <a:buSzPts val="1000"/>
              <a:buFont typeface="Wingdings" panose="05000000000000000000" pitchFamily="2" charset="2"/>
              <a:buChar char="ü"/>
              <a:defRPr/>
            </a:pPr>
            <a:r>
              <a:rPr lang="en-US" sz="1400" kern="0" dirty="0">
                <a:latin typeface="Arial"/>
                <a:sym typeface="Barlow"/>
              </a:rPr>
              <a:t>Other types: Intrinsic (captured by devices), data units, measurement devices used, species studied, genes, proteins</a:t>
            </a:r>
          </a:p>
          <a:p>
            <a:pPr>
              <a:lnSpc>
                <a:spcPct val="90000"/>
              </a:lnSpc>
              <a:spcBef>
                <a:spcPts val="600"/>
              </a:spcBef>
              <a:buClr>
                <a:srgbClr val="2170CC"/>
              </a:buClr>
              <a:buSzPts val="1000"/>
              <a:defRPr/>
            </a:pPr>
            <a:r>
              <a:rPr lang="en-US" sz="2000" b="1" dirty="0">
                <a:sym typeface="Barlow"/>
              </a:rPr>
              <a:t>3. </a:t>
            </a:r>
            <a:r>
              <a:rPr lang="en-US" sz="2000" b="1" dirty="0">
                <a:sym typeface="Barlow Medium"/>
              </a:rPr>
              <a:t>Ensure that metadata record explicitly includes the identifier of data described</a:t>
            </a:r>
            <a:endParaRPr lang="en-US" sz="2000" b="1" dirty="0">
              <a:sym typeface="Barlow"/>
            </a:endParaRP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Dataset’s DOI should be included in any descriptive metadata records </a:t>
            </a:r>
            <a:endParaRPr lang="en-US" sz="2000" dirty="0">
              <a:latin typeface="+mn-lt"/>
              <a:ea typeface="Barlow"/>
              <a:cs typeface="Barlow"/>
              <a:sym typeface="Barlow"/>
            </a:endParaRPr>
          </a:p>
          <a:p>
            <a:pPr>
              <a:lnSpc>
                <a:spcPct val="90000"/>
              </a:lnSpc>
              <a:spcBef>
                <a:spcPts val="600"/>
              </a:spcBef>
              <a:buClr>
                <a:srgbClr val="2170CC"/>
              </a:buClr>
              <a:buSzPts val="1000"/>
              <a:defRPr/>
            </a:pPr>
            <a:r>
              <a:rPr lang="en-US" sz="2000" b="1" dirty="0">
                <a:sym typeface="Barlow Medium"/>
              </a:rPr>
              <a:t>4. Metadata registered or indexed in a searchable resource</a:t>
            </a:r>
            <a:endParaRPr lang="en-US" sz="2000" b="1" dirty="0">
              <a:sym typeface="Barlow"/>
            </a:endParaRPr>
          </a:p>
          <a:p>
            <a:pPr marL="450850" marR="0" lvl="0" indent="-285750" fontAlgn="auto">
              <a:lnSpc>
                <a:spcPct val="115000"/>
              </a:lnSpc>
              <a:spcBef>
                <a:spcPts val="600"/>
              </a:spcBef>
              <a:spcAft>
                <a:spcPts val="0"/>
              </a:spcAft>
              <a:buClr>
                <a:srgbClr val="2170CC"/>
              </a:buClr>
              <a:buSzPts val="1000"/>
              <a:buFont typeface="Wingdings" panose="05000000000000000000" pitchFamily="2" charset="2"/>
              <a:buChar char="ü"/>
              <a:tabLst/>
              <a:defRPr/>
            </a:pPr>
            <a:r>
              <a:rPr lang="en-US" sz="1400" kern="0" dirty="0">
                <a:latin typeface="Arial"/>
                <a:sym typeface="Barlow"/>
              </a:rPr>
              <a:t>Institutional repositories</a:t>
            </a:r>
          </a:p>
          <a:p>
            <a:pPr marL="450850" marR="0" lvl="0" indent="-285750" fontAlgn="auto">
              <a:lnSpc>
                <a:spcPct val="115000"/>
              </a:lnSpc>
              <a:spcBef>
                <a:spcPts val="600"/>
              </a:spcBef>
              <a:spcAft>
                <a:spcPts val="0"/>
              </a:spcAft>
              <a:buClr>
                <a:srgbClr val="2170CC"/>
              </a:buClr>
              <a:buSzPts val="1000"/>
              <a:buFont typeface="Wingdings" panose="05000000000000000000" pitchFamily="2" charset="2"/>
              <a:buChar char="ü"/>
              <a:tabLst/>
              <a:defRPr/>
            </a:pPr>
            <a:r>
              <a:rPr lang="en-US" sz="1400" kern="0" dirty="0">
                <a:latin typeface="Arial"/>
                <a:sym typeface="Barlow"/>
              </a:rPr>
              <a:t>Indexing services</a:t>
            </a:r>
          </a:p>
          <a:p>
            <a:pPr marL="450850" marR="0" lvl="0" indent="-285750" fontAlgn="auto">
              <a:lnSpc>
                <a:spcPct val="115000"/>
              </a:lnSpc>
              <a:spcBef>
                <a:spcPts val="600"/>
              </a:spcBef>
              <a:spcAft>
                <a:spcPts val="0"/>
              </a:spcAft>
              <a:buClr>
                <a:srgbClr val="2170CC"/>
              </a:buClr>
              <a:buSzPts val="1000"/>
              <a:buFont typeface="Wingdings" panose="05000000000000000000" pitchFamily="2" charset="2"/>
              <a:buChar char="ü"/>
              <a:tabLst/>
              <a:defRPr/>
            </a:pPr>
            <a:r>
              <a:rPr lang="en-US" sz="1400" kern="0" dirty="0">
                <a:latin typeface="Arial"/>
                <a:sym typeface="Barlow"/>
              </a:rPr>
              <a:t>Schema.org markup</a:t>
            </a:r>
          </a:p>
          <a:p>
            <a:pPr>
              <a:lnSpc>
                <a:spcPct val="90000"/>
              </a:lnSpc>
              <a:spcBef>
                <a:spcPts val="600"/>
              </a:spcBef>
            </a:pPr>
            <a:endParaRPr lang="en-US" sz="2000" dirty="0">
              <a:latin typeface="+mn-lt"/>
              <a:ea typeface="Barlow"/>
              <a:cs typeface="Barlow"/>
              <a:sym typeface="Barlow"/>
            </a:endParaRPr>
          </a:p>
          <a:p>
            <a:pPr>
              <a:lnSpc>
                <a:spcPct val="90000"/>
              </a:lnSpc>
              <a:spcBef>
                <a:spcPts val="600"/>
              </a:spcBef>
            </a:pPr>
            <a:r>
              <a:rPr lang="en-US" sz="1850" spc="-50" dirty="0"/>
              <a:t> </a:t>
            </a:r>
          </a:p>
        </p:txBody>
      </p:sp>
      <p:sp>
        <p:nvSpPr>
          <p:cNvPr id="3" name="Slide Number Placeholder 2"/>
          <p:cNvSpPr>
            <a:spLocks noGrp="1"/>
          </p:cNvSpPr>
          <p:nvPr>
            <p:ph type="sldNum" sz="quarter" idx="12"/>
          </p:nvPr>
        </p:nvSpPr>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1909508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7D616-5E56-40D4-B74F-594AF53D0CA0}"/>
              </a:ext>
            </a:extLst>
          </p:cNvPr>
          <p:cNvSpPr>
            <a:spLocks noGrp="1"/>
          </p:cNvSpPr>
          <p:nvPr>
            <p:ph type="title"/>
          </p:nvPr>
        </p:nvSpPr>
        <p:spPr/>
        <p:txBody>
          <a:bodyPr/>
          <a:lstStyle/>
          <a:p>
            <a:r>
              <a:rPr lang="en-US" dirty="0"/>
              <a:t>Findability 1: Persistent Identifiers (PIDS)</a:t>
            </a:r>
          </a:p>
        </p:txBody>
      </p:sp>
      <p:sp>
        <p:nvSpPr>
          <p:cNvPr id="3" name="Content Placeholder 2">
            <a:extLst>
              <a:ext uri="{FF2B5EF4-FFF2-40B4-BE49-F238E27FC236}">
                <a16:creationId xmlns:a16="http://schemas.microsoft.com/office/drawing/2014/main" id="{A91934D8-482A-4751-BDE7-F5709A7CE315}"/>
              </a:ext>
            </a:extLst>
          </p:cNvPr>
          <p:cNvSpPr>
            <a:spLocks noGrp="1"/>
          </p:cNvSpPr>
          <p:nvPr>
            <p:ph idx="1"/>
          </p:nvPr>
        </p:nvSpPr>
        <p:spPr>
          <a:xfrm>
            <a:off x="381001" y="1219200"/>
            <a:ext cx="4419599" cy="4876800"/>
          </a:xfrm>
        </p:spPr>
        <p:txBody>
          <a:bodyPr/>
          <a:lstStyle/>
          <a:p>
            <a:pPr marL="0" lvl="0" indent="0">
              <a:spcBef>
                <a:spcPts val="0"/>
              </a:spcBef>
              <a:buNone/>
            </a:pPr>
            <a:r>
              <a:rPr lang="en" sz="2000" dirty="0">
                <a:latin typeface="+mn-lt"/>
              </a:rPr>
              <a:t>“Persistent identifiers are </a:t>
            </a:r>
            <a:r>
              <a:rPr lang="en-US" sz="2000" dirty="0"/>
              <a:t>long-lasting references to a digital resource.” (</a:t>
            </a:r>
            <a:r>
              <a:rPr lang="en-US" sz="2000" dirty="0" err="1">
                <a:hlinkClick r:id="rId3"/>
              </a:rPr>
              <a:t>ORCiD</a:t>
            </a:r>
            <a:r>
              <a:rPr lang="en-US" sz="2000" dirty="0"/>
              <a:t>)</a:t>
            </a:r>
          </a:p>
          <a:p>
            <a:pPr marL="0" lvl="0" indent="0">
              <a:spcBef>
                <a:spcPts val="0"/>
              </a:spcBef>
              <a:buNone/>
            </a:pPr>
            <a:endParaRPr lang="en-US" sz="2000" dirty="0">
              <a:latin typeface="+mn-lt"/>
            </a:endParaRPr>
          </a:p>
          <a:p>
            <a:pPr marL="0" lvl="0" indent="0">
              <a:spcBef>
                <a:spcPts val="0"/>
              </a:spcBef>
              <a:buNone/>
            </a:pPr>
            <a:r>
              <a:rPr lang="en-US" sz="2000" dirty="0">
                <a:latin typeface="+mn-lt"/>
              </a:rPr>
              <a:t>PIDs are often minted by registries, such as </a:t>
            </a:r>
            <a:r>
              <a:rPr lang="en-US" sz="2000" dirty="0" err="1">
                <a:latin typeface="+mn-lt"/>
              </a:rPr>
              <a:t>DataCite</a:t>
            </a:r>
            <a:r>
              <a:rPr lang="en-US" sz="2000" dirty="0">
                <a:latin typeface="+mn-lt"/>
              </a:rPr>
              <a:t>, a global non-profit organization that provides PIDs for research outputs. Outputs are then cataloged by their PIDs in </a:t>
            </a:r>
            <a:r>
              <a:rPr lang="en-US" sz="2000" dirty="0" err="1">
                <a:latin typeface="+mn-lt"/>
              </a:rPr>
              <a:t>DataCite’s</a:t>
            </a:r>
            <a:r>
              <a:rPr lang="en-US" sz="2000" dirty="0">
                <a:latin typeface="+mn-lt"/>
              </a:rPr>
              <a:t> searchable index.</a:t>
            </a:r>
          </a:p>
          <a:p>
            <a:pPr marL="0" lvl="0" indent="0">
              <a:spcBef>
                <a:spcPts val="0"/>
              </a:spcBef>
              <a:buNone/>
            </a:pPr>
            <a:endParaRPr lang="en-US" sz="2000" dirty="0">
              <a:latin typeface="+mn-lt"/>
            </a:endParaRPr>
          </a:p>
          <a:p>
            <a:pPr marL="0" lvl="0" indent="0">
              <a:spcBef>
                <a:spcPts val="0"/>
              </a:spcBef>
              <a:buNone/>
            </a:pPr>
            <a:r>
              <a:rPr lang="en-US" sz="2000" dirty="0">
                <a:latin typeface="+mn-lt"/>
              </a:rPr>
              <a:t>EVERY metadata element in any repository record created to represent a resource can theoretically be populated with terms that also have their own unique online identifiers. Subject ontologies employing PIDs for their terms can be found at </a:t>
            </a:r>
            <a:r>
              <a:rPr lang="en-US" sz="2000" dirty="0">
                <a:latin typeface="+mn-lt"/>
                <a:hlinkClick r:id="rId4"/>
              </a:rPr>
              <a:t>FAIRsharing.org</a:t>
            </a:r>
            <a:r>
              <a:rPr lang="en-US" sz="2000" dirty="0">
                <a:latin typeface="+mn-lt"/>
              </a:rPr>
              <a:t>.</a:t>
            </a:r>
          </a:p>
        </p:txBody>
      </p:sp>
      <p:pic>
        <p:nvPicPr>
          <p:cNvPr id="5" name="Picture 4" descr="DataCite Search: home page of the DataCite registry and metadata repository.">
            <a:extLst>
              <a:ext uri="{FF2B5EF4-FFF2-40B4-BE49-F238E27FC236}">
                <a16:creationId xmlns:a16="http://schemas.microsoft.com/office/drawing/2014/main" id="{9509CD32-D57F-4EFE-9C36-101A74EBC7D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36587" y="1447800"/>
            <a:ext cx="3898614" cy="4114481"/>
          </a:xfrm>
          <a:prstGeom prst="rect">
            <a:avLst/>
          </a:prstGeom>
          <a:effectLst>
            <a:outerShdw blurRad="165100" dist="50800" dir="7500000" sx="101000" sy="101000" algn="ctr" rotWithShape="0">
              <a:srgbClr val="000000">
                <a:alpha val="55000"/>
              </a:srgbClr>
            </a:outerShdw>
          </a:effectLst>
        </p:spPr>
      </p:pic>
      <p:sp>
        <p:nvSpPr>
          <p:cNvPr id="6" name="Slide Number Placeholder 5">
            <a:extLst>
              <a:ext uri="{FF2B5EF4-FFF2-40B4-BE49-F238E27FC236}">
                <a16:creationId xmlns:a16="http://schemas.microsoft.com/office/drawing/2014/main" id="{6510A089-8473-4C65-BB32-704005EBEBBF}"/>
              </a:ext>
            </a:extLst>
          </p:cNvPr>
          <p:cNvSpPr>
            <a:spLocks noGrp="1"/>
          </p:cNvSpPr>
          <p:nvPr>
            <p:ph type="sldNum" sz="quarter" idx="12"/>
          </p:nvPr>
        </p:nvSpPr>
        <p:spPr/>
        <p:txBody>
          <a:bodyPr/>
          <a:lstStyle/>
          <a:p>
            <a:fld id="{0D558541-60C9-42A2-8392-FF12533A6B7A}" type="slidenum">
              <a:rPr lang="en-US" smtClean="0"/>
              <a:pPr/>
              <a:t>7</a:t>
            </a:fld>
            <a:endParaRPr lang="en-US" dirty="0"/>
          </a:p>
        </p:txBody>
      </p:sp>
    </p:spTree>
    <p:extLst>
      <p:ext uri="{BB962C8B-B14F-4D97-AF65-F5344CB8AC3E}">
        <p14:creationId xmlns:p14="http://schemas.microsoft.com/office/powerpoint/2010/main" val="1077977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Findability 2: Rich Metadata</a:t>
            </a:r>
          </a:p>
        </p:txBody>
      </p:sp>
      <p:sp>
        <p:nvSpPr>
          <p:cNvPr id="9" name="Text Placeholder 8"/>
          <p:cNvSpPr>
            <a:spLocks noGrp="1"/>
          </p:cNvSpPr>
          <p:nvPr>
            <p:ph type="body" idx="1"/>
          </p:nvPr>
        </p:nvSpPr>
        <p:spPr>
          <a:xfrm>
            <a:off x="453991" y="1066800"/>
            <a:ext cx="8285928" cy="3437609"/>
          </a:xfrm>
        </p:spPr>
        <p:txBody>
          <a:bodyPr/>
          <a:lstStyle/>
          <a:p>
            <a:pPr marL="0" indent="0">
              <a:spcBef>
                <a:spcPts val="0"/>
              </a:spcBef>
              <a:buFont typeface="Barlow Light"/>
              <a:buNone/>
            </a:pPr>
            <a:r>
              <a:rPr lang="en" sz="2000" u="sng" dirty="0">
                <a:solidFill>
                  <a:schemeClr val="tx1"/>
                </a:solidFill>
                <a:latin typeface="+mn-lt"/>
              </a:rPr>
              <a:t>Contextual</a:t>
            </a:r>
            <a:r>
              <a:rPr lang="en" sz="2000" dirty="0">
                <a:solidFill>
                  <a:schemeClr val="tx1"/>
                </a:solidFill>
                <a:latin typeface="+mn-lt"/>
              </a:rPr>
              <a:t>: Descriptive, keywords, contributors, concepts linking back to protocol</a:t>
            </a:r>
          </a:p>
          <a:p>
            <a:pPr marL="0" indent="0">
              <a:spcBef>
                <a:spcPts val="0"/>
              </a:spcBef>
              <a:buFont typeface="Barlow Light"/>
              <a:buNone/>
            </a:pPr>
            <a:endParaRPr lang="en-US" sz="2000" dirty="0">
              <a:solidFill>
                <a:schemeClr val="tx1"/>
              </a:solidFill>
              <a:latin typeface="+mn-lt"/>
            </a:endParaRPr>
          </a:p>
          <a:p>
            <a:pPr marL="0" indent="0">
              <a:spcBef>
                <a:spcPts val="0"/>
              </a:spcBef>
              <a:buFont typeface="Barlow Light"/>
              <a:buNone/>
            </a:pPr>
            <a:r>
              <a:rPr lang="en-US" sz="2000" u="sng" dirty="0">
                <a:solidFill>
                  <a:schemeClr val="tx1"/>
                </a:solidFill>
                <a:latin typeface="+mn-lt"/>
              </a:rPr>
              <a:t>Intrinsic</a:t>
            </a:r>
            <a:r>
              <a:rPr lang="en-US" sz="2000" dirty="0">
                <a:solidFill>
                  <a:schemeClr val="tx1"/>
                </a:solidFill>
                <a:latin typeface="+mn-lt"/>
              </a:rPr>
              <a:t>: produced automatically by devices that generate data</a:t>
            </a:r>
          </a:p>
          <a:p>
            <a:pPr marL="0" indent="0">
              <a:spcBef>
                <a:spcPts val="0"/>
              </a:spcBef>
              <a:buFont typeface="Barlow Light"/>
              <a:buNone/>
            </a:pPr>
            <a:endParaRPr lang="en-US" sz="2000" dirty="0">
              <a:solidFill>
                <a:schemeClr val="tx1"/>
              </a:solidFill>
              <a:latin typeface="+mn-lt"/>
            </a:endParaRPr>
          </a:p>
          <a:p>
            <a:pPr marL="0" indent="0">
              <a:spcBef>
                <a:spcPts val="0"/>
              </a:spcBef>
              <a:buFont typeface="Barlow Light"/>
              <a:buNone/>
            </a:pPr>
            <a:r>
              <a:rPr lang="en-US" sz="2000" u="sng" dirty="0">
                <a:solidFill>
                  <a:schemeClr val="tx1"/>
                </a:solidFill>
                <a:latin typeface="+mn-lt"/>
              </a:rPr>
              <a:t>Other types of metadata to note</a:t>
            </a:r>
            <a:r>
              <a:rPr lang="en-US" sz="2000" dirty="0">
                <a:solidFill>
                  <a:schemeClr val="tx1"/>
                </a:solidFill>
                <a:latin typeface="+mn-lt"/>
              </a:rPr>
              <a:t>:</a:t>
            </a:r>
          </a:p>
          <a:p>
            <a:pPr marL="285750" indent="-285750">
              <a:spcBef>
                <a:spcPts val="0"/>
              </a:spcBef>
              <a:buFont typeface="Arial" panose="020B0604020202020204" pitchFamily="34" charset="0"/>
              <a:buChar char="•"/>
            </a:pPr>
            <a:r>
              <a:rPr lang="en-US" sz="2000" dirty="0">
                <a:solidFill>
                  <a:schemeClr val="tx1"/>
                </a:solidFill>
                <a:latin typeface="+mn-lt"/>
              </a:rPr>
              <a:t>Measurement devices used</a:t>
            </a:r>
          </a:p>
          <a:p>
            <a:pPr marL="285750" indent="-285750">
              <a:spcBef>
                <a:spcPts val="0"/>
              </a:spcBef>
              <a:buFont typeface="Arial" panose="020B0604020202020204" pitchFamily="34" charset="0"/>
              <a:buChar char="•"/>
            </a:pPr>
            <a:r>
              <a:rPr lang="en-US" sz="2000" dirty="0">
                <a:solidFill>
                  <a:schemeClr val="tx1"/>
                </a:solidFill>
                <a:latin typeface="+mn-lt"/>
              </a:rPr>
              <a:t>Units of captured data</a:t>
            </a:r>
          </a:p>
          <a:p>
            <a:pPr marL="285750" indent="-285750">
              <a:spcBef>
                <a:spcPts val="0"/>
              </a:spcBef>
              <a:buFont typeface="Arial" panose="020B0604020202020204" pitchFamily="34" charset="0"/>
              <a:buChar char="•"/>
            </a:pPr>
            <a:r>
              <a:rPr lang="en-US" sz="2000" dirty="0">
                <a:solidFill>
                  <a:schemeClr val="tx1"/>
                </a:solidFill>
                <a:latin typeface="+mn-lt"/>
              </a:rPr>
              <a:t>Species involved (UniProt, a taxonomy for species incorporating PIDs – see ‘human’ example: </a:t>
            </a:r>
            <a:r>
              <a:rPr lang="en-US" sz="2000" dirty="0">
                <a:latin typeface="+mn-lt"/>
                <a:hlinkClick r:id="rId3"/>
              </a:rPr>
              <a:t>https://www.uniprot.org/taxonomy/9606</a:t>
            </a:r>
            <a:r>
              <a:rPr lang="en-US" sz="2000" dirty="0">
                <a:latin typeface="+mn-lt"/>
              </a:rPr>
              <a:t>)</a:t>
            </a:r>
          </a:p>
          <a:p>
            <a:pPr marL="285750" indent="-285750">
              <a:spcBef>
                <a:spcPts val="0"/>
              </a:spcBef>
              <a:buFont typeface="Arial" panose="020B0604020202020204" pitchFamily="34" charset="0"/>
              <a:buChar char="•"/>
            </a:pPr>
            <a:r>
              <a:rPr lang="en-US" sz="2000" dirty="0">
                <a:solidFill>
                  <a:schemeClr val="tx1"/>
                </a:solidFill>
                <a:latin typeface="+mn-lt"/>
              </a:rPr>
              <a:t>Genes and proteins</a:t>
            </a:r>
          </a:p>
        </p:txBody>
      </p:sp>
      <p:sp>
        <p:nvSpPr>
          <p:cNvPr id="11" name="Content Placeholder 10"/>
          <p:cNvSpPr>
            <a:spLocks noGrp="1"/>
          </p:cNvSpPr>
          <p:nvPr>
            <p:ph sz="quarter" idx="4"/>
          </p:nvPr>
        </p:nvSpPr>
        <p:spPr>
          <a:xfrm>
            <a:off x="634554" y="4729332"/>
            <a:ext cx="8017989" cy="1052055"/>
          </a:xfrm>
        </p:spPr>
        <p:txBody>
          <a:bodyPr/>
          <a:lstStyle/>
          <a:p>
            <a:pPr marL="0" indent="0">
              <a:buNone/>
            </a:pPr>
            <a:r>
              <a:rPr lang="en-US" sz="2000" dirty="0"/>
              <a:t>In most data catalogs, this descriptive and often PID-identifiable information is found in the record’s metadata fields. Additional information, if the catalog has no fields for it, can be stored in Notes.</a:t>
            </a:r>
          </a:p>
        </p:txBody>
      </p:sp>
      <p:pic>
        <p:nvPicPr>
          <p:cNvPr id="15" name="Picture 14" descr="MeSH (Medical Subject Headings) Logo">
            <a:extLst>
              <a:ext uri="{FF2B5EF4-FFF2-40B4-BE49-F238E27FC236}">
                <a16:creationId xmlns:a16="http://schemas.microsoft.com/office/drawing/2014/main" id="{EBF6B946-47C4-4445-9C33-E21D0E2DB6E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842641" y="5713543"/>
            <a:ext cx="731521" cy="872196"/>
          </a:xfrm>
          <a:prstGeom prst="rect">
            <a:avLst/>
          </a:prstGeom>
        </p:spPr>
      </p:pic>
      <p:pic>
        <p:nvPicPr>
          <p:cNvPr id="16" name="Picture 15" descr="ORCiD Logo">
            <a:extLst>
              <a:ext uri="{FF2B5EF4-FFF2-40B4-BE49-F238E27FC236}">
                <a16:creationId xmlns:a16="http://schemas.microsoft.com/office/drawing/2014/main" id="{EAF8CC81-B030-48A0-83C0-45A7D068018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32399" y="5781387"/>
            <a:ext cx="2121882" cy="730931"/>
          </a:xfrm>
          <a:prstGeom prst="rect">
            <a:avLst/>
          </a:prstGeom>
          <a:effectLst>
            <a:outerShdw blurRad="50800" dist="50800" dir="5400000" sx="91000" sy="91000" algn="ctr" rotWithShape="0">
              <a:srgbClr val="000000">
                <a:alpha val="65000"/>
              </a:srgbClr>
            </a:outerShdw>
          </a:effectLst>
        </p:spPr>
      </p:pic>
      <p:pic>
        <p:nvPicPr>
          <p:cNvPr id="17" name="Picture 16" descr="UniProt Taxonomy Logo">
            <a:extLst>
              <a:ext uri="{FF2B5EF4-FFF2-40B4-BE49-F238E27FC236}">
                <a16:creationId xmlns:a16="http://schemas.microsoft.com/office/drawing/2014/main" id="{E3E3D7A1-EB90-4F00-9D9D-2ECE71B85B3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412517" y="5748859"/>
            <a:ext cx="1803522" cy="801564"/>
          </a:xfrm>
          <a:prstGeom prst="rect">
            <a:avLst/>
          </a:prstGeom>
        </p:spPr>
      </p:pic>
      <p:sp>
        <p:nvSpPr>
          <p:cNvPr id="3" name="Slide Number Placeholder 2"/>
          <p:cNvSpPr>
            <a:spLocks noGrp="1"/>
          </p:cNvSpPr>
          <p:nvPr>
            <p:ph type="sldNum" sz="quarter" idx="12"/>
          </p:nvPr>
        </p:nvSpPr>
        <p:spPr/>
        <p:txBody>
          <a:bodyPr/>
          <a:lstStyle/>
          <a:p>
            <a:fld id="{0D558541-60C9-42A2-8392-FF12533A6B7A}" type="slidenum">
              <a:rPr lang="en-US" smtClean="0"/>
              <a:pPr/>
              <a:t>8</a:t>
            </a:fld>
            <a:endParaRPr lang="en-US" dirty="0"/>
          </a:p>
        </p:txBody>
      </p:sp>
    </p:spTree>
    <p:extLst>
      <p:ext uri="{BB962C8B-B14F-4D97-AF65-F5344CB8AC3E}">
        <p14:creationId xmlns:p14="http://schemas.microsoft.com/office/powerpoint/2010/main" val="3591466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0"/>
              </a:ext>
            </a:extLst>
          </p:cNvPr>
          <p:cNvSpPr>
            <a:spLocks noGrp="1"/>
          </p:cNvSpPr>
          <p:nvPr>
            <p:ph type="title"/>
          </p:nvPr>
        </p:nvSpPr>
        <p:spPr>
          <a:xfrm>
            <a:off x="834191" y="228600"/>
            <a:ext cx="8005009" cy="1219200"/>
          </a:xfrm>
        </p:spPr>
        <p:txBody>
          <a:bodyPr/>
          <a:lstStyle/>
          <a:p>
            <a:r>
              <a:rPr lang="en-US" dirty="0"/>
              <a:t>Findability 3 and 4: Store the data’s identifier in its metadata record, and register or index that metadata in a searchable resource</a:t>
            </a:r>
          </a:p>
        </p:txBody>
      </p:sp>
      <p:pic>
        <p:nvPicPr>
          <p:cNvPr id="10" name="Picture 9" descr="Prism home page; the institutional repository of the Feinberg School of Medicine.">
            <a:extLst>
              <a:ext uri="{FF2B5EF4-FFF2-40B4-BE49-F238E27FC236}">
                <a16:creationId xmlns:a16="http://schemas.microsoft.com/office/drawing/2014/main" id="{4AF8262C-5989-48BA-BE7D-B062F4E779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00" y="1400295"/>
            <a:ext cx="5334000" cy="2549209"/>
          </a:xfrm>
          <a:prstGeom prst="rect">
            <a:avLst/>
          </a:prstGeom>
          <a:effectLst>
            <a:outerShdw blurRad="50800" dist="50800" dir="5400000" sx="97000" sy="97000" algn="ctr" rotWithShape="0">
              <a:srgbClr val="000000"/>
            </a:outerShdw>
          </a:effectLst>
        </p:spPr>
      </p:pic>
      <p:sp>
        <p:nvSpPr>
          <p:cNvPr id="6" name="Content Placeholder 5"/>
          <p:cNvSpPr>
            <a:spLocks noGrp="1"/>
          </p:cNvSpPr>
          <p:nvPr>
            <p:ph idx="1"/>
          </p:nvPr>
        </p:nvSpPr>
        <p:spPr>
          <a:xfrm>
            <a:off x="304800" y="4071646"/>
            <a:ext cx="8610599" cy="2645229"/>
          </a:xfrm>
        </p:spPr>
        <p:txBody>
          <a:bodyPr/>
          <a:lstStyle/>
          <a:p>
            <a:pPr marL="0" indent="0">
              <a:buNone/>
            </a:pPr>
            <a:r>
              <a:rPr lang="en-US" b="1" dirty="0"/>
              <a:t>How research outputs can be found online:</a:t>
            </a:r>
          </a:p>
          <a:p>
            <a:pPr marL="285750" indent="-285750">
              <a:spcBef>
                <a:spcPts val="0"/>
              </a:spcBef>
              <a:buFont typeface="Arial" panose="020B0604020202020204" pitchFamily="34" charset="0"/>
              <a:buChar char="•"/>
            </a:pPr>
            <a:r>
              <a:rPr lang="en-US" sz="1800" dirty="0">
                <a:latin typeface="+mn-lt"/>
                <a:ea typeface="Microsoft Sans Serif" panose="020B0604020202020204" pitchFamily="34" charset="0"/>
                <a:cs typeface="Microsoft Sans Serif" panose="020B0604020202020204" pitchFamily="34" charset="0"/>
              </a:rPr>
              <a:t>Store resources in an internal database linked to your website; wait for site to be crawled by Google</a:t>
            </a:r>
          </a:p>
          <a:p>
            <a:pPr marL="285750" indent="-285750">
              <a:spcBef>
                <a:spcPts val="0"/>
              </a:spcBef>
              <a:buFont typeface="Arial" panose="020B0604020202020204" pitchFamily="34" charset="0"/>
              <a:buChar char="•"/>
            </a:pPr>
            <a:r>
              <a:rPr lang="en-US" sz="1800" dirty="0">
                <a:latin typeface="+mn-lt"/>
                <a:ea typeface="Microsoft Sans Serif" panose="020B0604020202020204" pitchFamily="34" charset="0"/>
                <a:cs typeface="Microsoft Sans Serif" panose="020B0604020202020204" pitchFamily="34" charset="0"/>
              </a:rPr>
              <a:t>Markup your resources with schema.org/dataset tags – findable by Google Dataset Search</a:t>
            </a:r>
          </a:p>
          <a:p>
            <a:pPr marL="285750" indent="-285750">
              <a:spcBef>
                <a:spcPts val="0"/>
              </a:spcBef>
              <a:buFont typeface="Arial" panose="020B0604020202020204" pitchFamily="34" charset="0"/>
              <a:buChar char="•"/>
            </a:pPr>
            <a:r>
              <a:rPr lang="en-US" sz="1800" dirty="0">
                <a:latin typeface="+mn-lt"/>
                <a:ea typeface="Microsoft Sans Serif" panose="020B0604020202020204" pitchFamily="34" charset="0"/>
                <a:cs typeface="Microsoft Sans Serif" panose="020B0604020202020204" pitchFamily="34" charset="0"/>
              </a:rPr>
              <a:t>Catalog a metadata record which includes your dataset’s DOI in an indexed, searchable resource. Such resources include:</a:t>
            </a:r>
          </a:p>
          <a:p>
            <a:pPr marL="742950" lvl="1" indent="-285750">
              <a:buFont typeface="Arial" panose="020B0604020202020204" pitchFamily="34" charset="0"/>
              <a:buChar char="•"/>
            </a:pPr>
            <a:r>
              <a:rPr lang="en-US" sz="1800" dirty="0">
                <a:latin typeface="+mn-lt"/>
                <a:ea typeface="Microsoft Sans Serif" panose="020B0604020202020204" pitchFamily="34" charset="0"/>
                <a:cs typeface="Microsoft Sans Serif" panose="020B0604020202020204" pitchFamily="34" charset="0"/>
              </a:rPr>
              <a:t>Institutional repositories</a:t>
            </a:r>
          </a:p>
          <a:p>
            <a:pPr marL="742950" lvl="1" indent="-285750">
              <a:buFont typeface="Arial" panose="020B0604020202020204" pitchFamily="34" charset="0"/>
              <a:buChar char="•"/>
            </a:pPr>
            <a:r>
              <a:rPr lang="en-US" sz="1800" dirty="0">
                <a:latin typeface="+mn-lt"/>
                <a:ea typeface="Microsoft Sans Serif" panose="020B0604020202020204" pitchFamily="34" charset="0"/>
                <a:cs typeface="Microsoft Sans Serif" panose="020B0604020202020204" pitchFamily="34" charset="0"/>
              </a:rPr>
              <a:t>Services like </a:t>
            </a:r>
            <a:r>
              <a:rPr lang="en-US" sz="1800" dirty="0" err="1">
                <a:latin typeface="+mn-lt"/>
                <a:ea typeface="Microsoft Sans Serif" panose="020B0604020202020204" pitchFamily="34" charset="0"/>
                <a:cs typeface="Microsoft Sans Serif" panose="020B0604020202020204" pitchFamily="34" charset="0"/>
                <a:hlinkClick r:id="rId4"/>
              </a:rPr>
              <a:t>DataCite</a:t>
            </a:r>
            <a:r>
              <a:rPr lang="en-US" sz="1800" dirty="0">
                <a:latin typeface="+mn-lt"/>
                <a:ea typeface="Microsoft Sans Serif" panose="020B0604020202020204" pitchFamily="34" charset="0"/>
                <a:cs typeface="Microsoft Sans Serif" panose="020B0604020202020204" pitchFamily="34" charset="0"/>
              </a:rPr>
              <a:t>, </a:t>
            </a:r>
            <a:r>
              <a:rPr lang="en-US" sz="1800" dirty="0" err="1">
                <a:latin typeface="+mn-lt"/>
                <a:ea typeface="Microsoft Sans Serif" panose="020B0604020202020204" pitchFamily="34" charset="0"/>
                <a:cs typeface="Microsoft Sans Serif" panose="020B0604020202020204" pitchFamily="34" charset="0"/>
                <a:hlinkClick r:id="rId5"/>
              </a:rPr>
              <a:t>CrossRef</a:t>
            </a:r>
            <a:r>
              <a:rPr lang="en-US" sz="1800" dirty="0">
                <a:latin typeface="+mn-lt"/>
                <a:ea typeface="Microsoft Sans Serif" panose="020B0604020202020204" pitchFamily="34" charset="0"/>
                <a:cs typeface="Microsoft Sans Serif" panose="020B0604020202020204" pitchFamily="34" charset="0"/>
              </a:rPr>
              <a:t> or </a:t>
            </a:r>
            <a:r>
              <a:rPr lang="en-US" sz="1800" dirty="0">
                <a:latin typeface="+mn-lt"/>
                <a:ea typeface="Microsoft Sans Serif" panose="020B0604020202020204" pitchFamily="34" charset="0"/>
                <a:cs typeface="Microsoft Sans Serif" panose="020B0604020202020204" pitchFamily="34" charset="0"/>
                <a:hlinkClick r:id="rId6"/>
              </a:rPr>
              <a:t>EZID</a:t>
            </a:r>
            <a:r>
              <a:rPr lang="en-US" sz="1800" dirty="0">
                <a:latin typeface="+mn-lt"/>
                <a:ea typeface="Microsoft Sans Serif" panose="020B0604020202020204" pitchFamily="34" charset="0"/>
                <a:cs typeface="Microsoft Sans Serif" panose="020B0604020202020204" pitchFamily="34" charset="0"/>
              </a:rPr>
              <a:t> </a:t>
            </a:r>
          </a:p>
        </p:txBody>
      </p:sp>
      <p:sp>
        <p:nvSpPr>
          <p:cNvPr id="3" name="Slide Number Placeholder 2"/>
          <p:cNvSpPr>
            <a:spLocks noGrp="1"/>
          </p:cNvSpPr>
          <p:nvPr>
            <p:ph type="sldNum" sz="quarter" idx="12"/>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2704822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Findability: Practical Applications</a:t>
            </a:r>
          </a:p>
        </p:txBody>
      </p:sp>
      <p:sp>
        <p:nvSpPr>
          <p:cNvPr id="9" name="Text Placeholder 8"/>
          <p:cNvSpPr>
            <a:spLocks noGrp="1"/>
          </p:cNvSpPr>
          <p:nvPr>
            <p:ph type="body" idx="1"/>
          </p:nvPr>
        </p:nvSpPr>
        <p:spPr>
          <a:xfrm>
            <a:off x="304800" y="1450626"/>
            <a:ext cx="4267200" cy="530574"/>
          </a:xfrm>
        </p:spPr>
        <p:txBody>
          <a:bodyPr/>
          <a:lstStyle/>
          <a:p>
            <a:r>
              <a:rPr lang="en-US" dirty="0"/>
              <a:t>Create metadata records in a repository that mints and supports DOIs</a:t>
            </a:r>
          </a:p>
        </p:txBody>
      </p:sp>
      <p:sp>
        <p:nvSpPr>
          <p:cNvPr id="4" name="Text Placeholder 3"/>
          <p:cNvSpPr>
            <a:spLocks noGrp="1"/>
          </p:cNvSpPr>
          <p:nvPr>
            <p:ph sz="half" idx="2"/>
          </p:nvPr>
        </p:nvSpPr>
        <p:spPr>
          <a:xfrm>
            <a:off x="563017" y="1981199"/>
            <a:ext cx="3773089" cy="1395339"/>
          </a:xfrm>
        </p:spPr>
        <p:txBody>
          <a:bodyPr/>
          <a:lstStyle/>
          <a:p>
            <a:r>
              <a:rPr lang="en-US" sz="1800" dirty="0">
                <a:ea typeface="Microsoft Sans Serif" panose="020B0604020202020204" pitchFamily="34" charset="0"/>
                <a:cs typeface="Microsoft Sans Serif" panose="020B0604020202020204" pitchFamily="34" charset="0"/>
              </a:rPr>
              <a:t>Prism and many repositories findable through resources such as the NIH’s </a:t>
            </a:r>
            <a:r>
              <a:rPr lang="en-US" sz="1800" dirty="0">
                <a:hlinkClick r:id="rId3"/>
              </a:rPr>
              <a:t>Generalist Repository Ecosystem Initiative</a:t>
            </a:r>
            <a:r>
              <a:rPr lang="en-US" sz="1800" dirty="0">
                <a:ea typeface="Microsoft Sans Serif" panose="020B0604020202020204" pitchFamily="34" charset="0"/>
                <a:cs typeface="Microsoft Sans Serif" panose="020B0604020202020204" pitchFamily="34" charset="0"/>
                <a:hlinkClick r:id="rId3"/>
              </a:rPr>
              <a:t> (GREI) </a:t>
            </a:r>
            <a:r>
              <a:rPr lang="en-US" sz="1800" dirty="0">
                <a:ea typeface="Microsoft Sans Serif" panose="020B0604020202020204" pitchFamily="34" charset="0"/>
                <a:cs typeface="Microsoft Sans Serif" panose="020B0604020202020204" pitchFamily="34" charset="0"/>
              </a:rPr>
              <a:t>support this requirement</a:t>
            </a:r>
          </a:p>
        </p:txBody>
      </p:sp>
      <p:sp>
        <p:nvSpPr>
          <p:cNvPr id="10" name="Text Placeholder 9"/>
          <p:cNvSpPr>
            <a:spLocks noGrp="1"/>
          </p:cNvSpPr>
          <p:nvPr>
            <p:ph type="body" sz="quarter" idx="3"/>
          </p:nvPr>
        </p:nvSpPr>
        <p:spPr>
          <a:xfrm>
            <a:off x="259080" y="3481461"/>
            <a:ext cx="4236720" cy="349526"/>
          </a:xfrm>
        </p:spPr>
        <p:txBody>
          <a:bodyPr/>
          <a:lstStyle/>
          <a:p>
            <a:r>
              <a:rPr lang="en-US" dirty="0"/>
              <a:t>Describe research outputs with rich metadata</a:t>
            </a:r>
          </a:p>
        </p:txBody>
      </p:sp>
      <p:sp>
        <p:nvSpPr>
          <p:cNvPr id="11" name="Content Placeholder 10"/>
          <p:cNvSpPr>
            <a:spLocks noGrp="1"/>
          </p:cNvSpPr>
          <p:nvPr>
            <p:ph sz="quarter" idx="4"/>
          </p:nvPr>
        </p:nvSpPr>
        <p:spPr>
          <a:xfrm>
            <a:off x="459679" y="3851275"/>
            <a:ext cx="4036121" cy="1101725"/>
          </a:xfrm>
        </p:spPr>
        <p:txBody>
          <a:bodyPr/>
          <a:lstStyle/>
          <a:p>
            <a:r>
              <a:rPr lang="en-US" sz="1800" dirty="0">
                <a:latin typeface="+mn-lt"/>
                <a:ea typeface="Microsoft Sans Serif" panose="020B0604020202020204" pitchFamily="34" charset="0"/>
                <a:cs typeface="Microsoft Sans Serif" panose="020B0604020202020204" pitchFamily="34" charset="0"/>
              </a:rPr>
              <a:t>Prism applies the </a:t>
            </a:r>
            <a:r>
              <a:rPr lang="en-US" sz="1800" dirty="0" err="1">
                <a:latin typeface="+mn-lt"/>
                <a:ea typeface="Microsoft Sans Serif" panose="020B0604020202020204" pitchFamily="34" charset="0"/>
                <a:cs typeface="Microsoft Sans Serif" panose="020B0604020202020204" pitchFamily="34" charset="0"/>
              </a:rPr>
              <a:t>DataCite</a:t>
            </a:r>
            <a:r>
              <a:rPr lang="en-US" sz="1800" dirty="0">
                <a:latin typeface="+mn-lt"/>
                <a:ea typeface="Microsoft Sans Serif" panose="020B0604020202020204" pitchFamily="34" charset="0"/>
                <a:cs typeface="Microsoft Sans Serif" panose="020B0604020202020204" pitchFamily="34" charset="0"/>
              </a:rPr>
              <a:t> metadata standard to all records. Outputs can be further described with standards, many of which can be found at FAIRsharing.org.</a:t>
            </a:r>
          </a:p>
        </p:txBody>
      </p:sp>
      <p:sp>
        <p:nvSpPr>
          <p:cNvPr id="13" name="Text Placeholder 9">
            <a:extLst>
              <a:ext uri="{FF2B5EF4-FFF2-40B4-BE49-F238E27FC236}">
                <a16:creationId xmlns:a16="http://schemas.microsoft.com/office/drawing/2014/main" id="{E092A7A5-D5BD-4F34-BC59-64FC25254686}"/>
              </a:ext>
            </a:extLst>
          </p:cNvPr>
          <p:cNvSpPr txBox="1">
            <a:spLocks/>
          </p:cNvSpPr>
          <p:nvPr/>
        </p:nvSpPr>
        <p:spPr>
          <a:xfrm>
            <a:off x="259080" y="5050853"/>
            <a:ext cx="4389120" cy="632673"/>
          </a:xfrm>
          <a:prstGeom prst="rect">
            <a:avLst/>
          </a:prstGeom>
        </p:spPr>
        <p:txBody>
          <a:bodyPr vert="horz" lIns="0" tIns="0" rIns="91440" bIns="45720" rtlCol="0" anchor="b">
            <a:noAutofit/>
          </a:bodyPr>
          <a:lstStyle>
            <a:lvl1pPr marL="0" indent="0" algn="l" defTabSz="914400" rtl="0" eaLnBrk="1" latinLnBrk="0" hangingPunct="1">
              <a:spcBef>
                <a:spcPct val="20000"/>
              </a:spcBef>
              <a:buClr>
                <a:schemeClr val="accent1"/>
              </a:buClr>
              <a:buFont typeface="Arial" pitchFamily="34" charset="0"/>
              <a:buNone/>
              <a:defRPr sz="1850" b="0" kern="1200" spc="-50" baseline="0">
                <a:solidFill>
                  <a:schemeClr val="tx2"/>
                </a:solidFill>
                <a:latin typeface="+mn-lt"/>
                <a:ea typeface="+mn-ea"/>
                <a:cs typeface="+mn-cs"/>
              </a:defRPr>
            </a:lvl1pPr>
            <a:lvl2pPr marL="457200" indent="0" algn="l" defTabSz="914400" rtl="0" eaLnBrk="1" latinLnBrk="0" hangingPunct="1">
              <a:spcBef>
                <a:spcPct val="20000"/>
              </a:spcBef>
              <a:buClr>
                <a:srgbClr val="605F62"/>
              </a:buClr>
              <a:buFont typeface="Symbol" pitchFamily="18" charset="2"/>
              <a:buNone/>
              <a:defRPr sz="2000" b="1" kern="1200" spc="-50" baseline="0">
                <a:solidFill>
                  <a:schemeClr val="tx1"/>
                </a:solidFill>
                <a:latin typeface="+mn-lt"/>
                <a:ea typeface="+mn-ea"/>
                <a:cs typeface="+mn-cs"/>
              </a:defRPr>
            </a:lvl2pPr>
            <a:lvl3pPr marL="914400" indent="0" algn="l" defTabSz="914400" rtl="0" eaLnBrk="1" latinLnBrk="0" hangingPunct="1">
              <a:spcBef>
                <a:spcPct val="20000"/>
              </a:spcBef>
              <a:buClr>
                <a:srgbClr val="605F62"/>
              </a:buClr>
              <a:buFont typeface="Arial" pitchFamily="34" charset="0"/>
              <a:buNone/>
              <a:defRPr sz="1800" b="1" kern="1200" spc="-50" baseline="0">
                <a:solidFill>
                  <a:schemeClr val="tx1"/>
                </a:solidFill>
                <a:latin typeface="+mn-lt"/>
                <a:ea typeface="+mn-ea"/>
                <a:cs typeface="+mn-cs"/>
              </a:defRPr>
            </a:lvl3pPr>
            <a:lvl4pPr marL="13716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4pPr>
            <a:lvl5pPr marL="18288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dirty="0"/>
              <a:t>Apply permanent identifiers to all metadata descriptors when possible</a:t>
            </a:r>
          </a:p>
        </p:txBody>
      </p:sp>
      <p:sp>
        <p:nvSpPr>
          <p:cNvPr id="14" name="Text Placeholder 3">
            <a:extLst>
              <a:ext uri="{FF2B5EF4-FFF2-40B4-BE49-F238E27FC236}">
                <a16:creationId xmlns:a16="http://schemas.microsoft.com/office/drawing/2014/main" id="{EE2EDD7F-A21C-4726-9575-498E8A228FBA}"/>
              </a:ext>
            </a:extLst>
          </p:cNvPr>
          <p:cNvSpPr txBox="1">
            <a:spLocks/>
          </p:cNvSpPr>
          <p:nvPr/>
        </p:nvSpPr>
        <p:spPr>
          <a:xfrm>
            <a:off x="563017" y="5665364"/>
            <a:ext cx="4267200" cy="632673"/>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sz="1850" kern="1200" spc="-50" baseline="0">
                <a:solidFill>
                  <a:schemeClr val="tx1"/>
                </a:solidFill>
                <a:latin typeface="+mn-lt"/>
                <a:ea typeface="+mn-ea"/>
                <a:cs typeface="+mn-cs"/>
              </a:defRPr>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sz="1850" kern="1200" spc="-50" baseline="0">
                <a:solidFill>
                  <a:schemeClr val="tx1"/>
                </a:solidFill>
                <a:latin typeface="+mn-lt"/>
                <a:ea typeface="+mn-ea"/>
                <a:cs typeface="+mn-cs"/>
              </a:defRPr>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sz="1400" kern="1200" spc="-50" baseline="0">
                <a:solidFill>
                  <a:schemeClr val="tx1"/>
                </a:solidFill>
                <a:latin typeface="+mn-lt"/>
                <a:ea typeface="+mn-ea"/>
                <a:cs typeface="+mn-cs"/>
              </a:defRPr>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sz="1400" kern="1200" spc="-50" baseline="0">
                <a:solidFill>
                  <a:schemeClr val="tx1"/>
                </a:solidFill>
                <a:latin typeface="+mn-lt"/>
                <a:ea typeface="+mn-ea"/>
                <a:cs typeface="+mn-cs"/>
              </a:defRPr>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 sz="1800" dirty="0">
                <a:ea typeface="Microsoft Sans Serif" panose="020B0604020202020204" pitchFamily="34" charset="0"/>
                <a:cs typeface="Microsoft Sans Serif" panose="020B0604020202020204" pitchFamily="34" charset="0"/>
              </a:rPr>
              <a:t>Find ontologies which employ permanent identidiers at FAIRsharing.org</a:t>
            </a:r>
            <a:endParaRPr lang="en-US" sz="1800" dirty="0">
              <a:ea typeface="Microsoft Sans Serif" panose="020B0604020202020204" pitchFamily="34" charset="0"/>
              <a:cs typeface="Microsoft Sans Serif" panose="020B0604020202020204" pitchFamily="34" charset="0"/>
            </a:endParaRPr>
          </a:p>
        </p:txBody>
      </p:sp>
      <p:pic>
        <p:nvPicPr>
          <p:cNvPr id="21" name="Content Placeholder 20" descr="Prism institutional repository, detail of descriptive metadata.">
            <a:extLst>
              <a:ext uri="{FF2B5EF4-FFF2-40B4-BE49-F238E27FC236}">
                <a16:creationId xmlns:a16="http://schemas.microsoft.com/office/drawing/2014/main" id="{D18EDEBF-FB95-4604-B7B6-E4AAAD895B2B}"/>
              </a:ext>
            </a:extLst>
          </p:cNvPr>
          <p:cNvPicPr>
            <a:picLocks noGrp="1" noChangeAspect="1"/>
          </p:cNvPicPr>
          <p:nvPr>
            <p:ph sz="quarter" idx="13"/>
          </p:nvPr>
        </p:nvPicPr>
        <p:blipFill rotWithShape="1">
          <a:blip r:embed="rId4" cstate="screen">
            <a:extLst>
              <a:ext uri="{28A0092B-C50C-407E-A947-70E740481C1C}">
                <a14:useLocalDpi xmlns:a14="http://schemas.microsoft.com/office/drawing/2010/main"/>
              </a:ext>
            </a:extLst>
          </a:blip>
          <a:srcRect/>
          <a:stretch/>
        </p:blipFill>
        <p:spPr>
          <a:xfrm>
            <a:off x="4635631" y="1310927"/>
            <a:ext cx="4389120" cy="4448799"/>
          </a:xfrm>
          <a:ln>
            <a:solidFill>
              <a:schemeClr val="tx1">
                <a:lumMod val="40000"/>
                <a:lumOff val="60000"/>
              </a:schemeClr>
            </a:solidFill>
          </a:ln>
          <a:effectLst>
            <a:outerShdw blurRad="165100" dist="241300" dir="3720000" sx="90000" sy="90000" algn="ctr" rotWithShape="0">
              <a:srgbClr val="000000">
                <a:alpha val="76000"/>
              </a:srgbClr>
            </a:outerShdw>
          </a:effectLst>
        </p:spPr>
      </p:pic>
      <p:sp>
        <p:nvSpPr>
          <p:cNvPr id="3" name="Slide Number Placeholder 2"/>
          <p:cNvSpPr>
            <a:spLocks noGrp="1"/>
          </p:cNvSpPr>
          <p:nvPr>
            <p:ph type="sldNum" sz="quarter" idx="12"/>
          </p:nvPr>
        </p:nvSpPr>
        <p:spPr/>
        <p:txBody>
          <a:bodyPr/>
          <a:lstStyle/>
          <a:p>
            <a:fld id="{0D558541-60C9-42A2-8392-FF12533A6B7A}" type="slidenum">
              <a:rPr lang="en-US" smtClean="0"/>
              <a:pPr/>
              <a:t>10</a:t>
            </a:fld>
            <a:endParaRPr lang="en-US" dirty="0"/>
          </a:p>
        </p:txBody>
      </p:sp>
    </p:spTree>
    <p:extLst>
      <p:ext uri="{BB962C8B-B14F-4D97-AF65-F5344CB8AC3E}">
        <p14:creationId xmlns:p14="http://schemas.microsoft.com/office/powerpoint/2010/main" val="2354380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Two Characteristics</a:t>
            </a:r>
          </a:p>
        </p:txBody>
      </p:sp>
      <p:sp>
        <p:nvSpPr>
          <p:cNvPr id="10" name="TextBox 9">
            <a:extLst>
              <a:ext uri="{FF2B5EF4-FFF2-40B4-BE49-F238E27FC236}">
                <a16:creationId xmlns:a16="http://schemas.microsoft.com/office/drawing/2014/main" id="{91828397-2862-40B1-A2F8-8DC249BE9429}"/>
              </a:ext>
            </a:extLst>
          </p:cNvPr>
          <p:cNvSpPr txBox="1"/>
          <p:nvPr/>
        </p:nvSpPr>
        <p:spPr>
          <a:xfrm>
            <a:off x="457200" y="1066800"/>
            <a:ext cx="8458200" cy="4960856"/>
          </a:xfrm>
          <a:prstGeom prst="rect">
            <a:avLst/>
          </a:prstGeom>
          <a:noFill/>
        </p:spPr>
        <p:txBody>
          <a:bodyPr wrap="square" lIns="0" tIns="0" rIns="0" bIns="0" rtlCol="0">
            <a:noAutofit/>
          </a:bodyPr>
          <a:lstStyle/>
          <a:p>
            <a:pPr>
              <a:lnSpc>
                <a:spcPct val="90000"/>
              </a:lnSpc>
              <a:spcBef>
                <a:spcPts val="600"/>
              </a:spcBef>
            </a:pPr>
            <a:r>
              <a:rPr lang="en-US" sz="2000" b="1" dirty="0">
                <a:latin typeface="+mn-lt"/>
                <a:ea typeface="Barlow"/>
                <a:cs typeface="Barlow"/>
                <a:sym typeface="Barlow Medium"/>
              </a:rPr>
              <a:t>1. Data should be retrievable via its identifier through standard communication protocols (formats/rules that enable communication)</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HTTP</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FTP</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SMTP</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Telephone</a:t>
            </a:r>
            <a:endParaRPr lang="en-US" sz="1400" kern="0" dirty="0">
              <a:latin typeface="Arial"/>
              <a:sym typeface="Arial"/>
            </a:endParaRPr>
          </a:p>
          <a:p>
            <a:pPr>
              <a:lnSpc>
                <a:spcPct val="90000"/>
              </a:lnSpc>
              <a:spcBef>
                <a:spcPts val="600"/>
              </a:spcBef>
              <a:buClr>
                <a:srgbClr val="2170CC"/>
              </a:buClr>
              <a:buSzPts val="1000"/>
              <a:defRPr/>
            </a:pPr>
            <a:r>
              <a:rPr lang="en-US" sz="2000" b="1" dirty="0">
                <a:sym typeface="Arial"/>
              </a:rPr>
              <a:t>1.1. </a:t>
            </a:r>
            <a:r>
              <a:rPr lang="en-US" sz="2000" b="1" dirty="0">
                <a:solidFill>
                  <a:schemeClr val="tx1"/>
                </a:solidFill>
                <a:latin typeface="+mn-lt"/>
                <a:ea typeface="Barlow Medium"/>
                <a:cs typeface="Barlow Medium"/>
                <a:sym typeface="Barlow Medium"/>
              </a:rPr>
              <a:t>The protocol should be free and universally implementable</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Global data retrieval by any user with a computer and internet connection is enabled</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Even sensitive data can be considered accessible with a metadata record and “Data Access”</a:t>
            </a:r>
          </a:p>
          <a:p>
            <a:pPr>
              <a:lnSpc>
                <a:spcPct val="90000"/>
              </a:lnSpc>
              <a:spcBef>
                <a:spcPts val="600"/>
              </a:spcBef>
              <a:buClr>
                <a:srgbClr val="2170CC"/>
              </a:buClr>
              <a:buSzPts val="1000"/>
              <a:defRPr/>
            </a:pPr>
            <a:r>
              <a:rPr lang="en-US" sz="2000" b="1" dirty="0">
                <a:sym typeface="Barlow"/>
              </a:rPr>
              <a:t>1.2. </a:t>
            </a:r>
            <a:r>
              <a:rPr lang="en-US" sz="2000" b="1" dirty="0">
                <a:sym typeface="Barlow Medium"/>
              </a:rPr>
              <a:t>Authentication can be enabled where necessary</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Protected data that is deposited in a way allowing access by authenticated users both enables data sharing and allows layers of data protection</a:t>
            </a:r>
          </a:p>
          <a:p>
            <a:pPr>
              <a:lnSpc>
                <a:spcPct val="90000"/>
              </a:lnSpc>
              <a:spcBef>
                <a:spcPts val="600"/>
              </a:spcBef>
              <a:buClr>
                <a:srgbClr val="2170CC"/>
              </a:buClr>
              <a:buSzPts val="1000"/>
              <a:defRPr/>
            </a:pPr>
            <a:r>
              <a:rPr lang="en-US" sz="2000" b="1" dirty="0">
                <a:sym typeface="Barlow Medium"/>
              </a:rPr>
              <a:t>2. Metadata representing the data is accessible even when the data is not immediately available</a:t>
            </a:r>
          </a:p>
          <a:p>
            <a:pPr marL="450850" marR="0" lvl="0" indent="-285750" fontAlgn="auto">
              <a:lnSpc>
                <a:spcPct val="115000"/>
              </a:lnSpc>
              <a:spcBef>
                <a:spcPts val="600"/>
              </a:spcBef>
              <a:spcAft>
                <a:spcPts val="0"/>
              </a:spcAft>
              <a:buClr>
                <a:srgbClr val="2170CC"/>
              </a:buClr>
              <a:buSzPts val="1000"/>
              <a:buFont typeface="Wingdings" panose="05000000000000000000" pitchFamily="2" charset="2"/>
              <a:buChar char="ü"/>
              <a:tabLst/>
              <a:defRPr/>
            </a:pPr>
            <a:r>
              <a:rPr lang="en-US" sz="1400" kern="0" dirty="0">
                <a:latin typeface="Arial"/>
                <a:sym typeface="Barlow"/>
              </a:rPr>
              <a:t>Sensitive data (e.g., containing PHI) should </a:t>
            </a:r>
            <a:r>
              <a:rPr lang="en-US" sz="1400" b="1" kern="0" dirty="0">
                <a:latin typeface="Arial"/>
                <a:sym typeface="Barlow"/>
              </a:rPr>
              <a:t>not </a:t>
            </a:r>
            <a:r>
              <a:rPr lang="en-US" sz="1400" kern="0" dirty="0">
                <a:latin typeface="Arial"/>
                <a:sym typeface="Barlow"/>
              </a:rPr>
              <a:t>be posted to repositories</a:t>
            </a:r>
          </a:p>
          <a:p>
            <a:pPr marL="450850" marR="0" lvl="0" indent="-285750" fontAlgn="auto">
              <a:lnSpc>
                <a:spcPct val="115000"/>
              </a:lnSpc>
              <a:spcBef>
                <a:spcPts val="600"/>
              </a:spcBef>
              <a:spcAft>
                <a:spcPts val="0"/>
              </a:spcAft>
              <a:buClr>
                <a:srgbClr val="2170CC"/>
              </a:buClr>
              <a:buSzPts val="1000"/>
              <a:buFont typeface="Wingdings" panose="05000000000000000000" pitchFamily="2" charset="2"/>
              <a:buChar char="ü"/>
              <a:tabLst/>
              <a:defRPr/>
            </a:pPr>
            <a:r>
              <a:rPr lang="en-US" sz="1400" kern="0" dirty="0">
                <a:latin typeface="Arial"/>
                <a:sym typeface="Barlow"/>
              </a:rPr>
              <a:t>Metadata cheaper to maintain online than data itself</a:t>
            </a:r>
          </a:p>
          <a:p>
            <a:pPr marL="450850" marR="0" lvl="0" indent="-285750" fontAlgn="auto">
              <a:lnSpc>
                <a:spcPct val="115000"/>
              </a:lnSpc>
              <a:spcBef>
                <a:spcPts val="600"/>
              </a:spcBef>
              <a:spcAft>
                <a:spcPts val="0"/>
              </a:spcAft>
              <a:buClr>
                <a:srgbClr val="2170CC"/>
              </a:buClr>
              <a:buSzPts val="1000"/>
              <a:buFont typeface="Wingdings" panose="05000000000000000000" pitchFamily="2" charset="2"/>
              <a:buChar char="ü"/>
              <a:tabLst/>
              <a:defRPr/>
            </a:pPr>
            <a:r>
              <a:rPr lang="en-US" sz="1400" kern="0" dirty="0">
                <a:latin typeface="Arial"/>
                <a:sym typeface="Barlow"/>
              </a:rPr>
              <a:t>Data still Accessible if researcher can be contacted</a:t>
            </a:r>
          </a:p>
          <a:p>
            <a:pPr>
              <a:lnSpc>
                <a:spcPct val="90000"/>
              </a:lnSpc>
              <a:spcBef>
                <a:spcPts val="600"/>
              </a:spcBef>
            </a:pPr>
            <a:endParaRPr lang="en-US" sz="2000" dirty="0">
              <a:latin typeface="+mn-lt"/>
              <a:ea typeface="Barlow"/>
              <a:cs typeface="Barlow"/>
              <a:sym typeface="Barlow"/>
            </a:endParaRPr>
          </a:p>
          <a:p>
            <a:pPr>
              <a:lnSpc>
                <a:spcPct val="90000"/>
              </a:lnSpc>
              <a:spcBef>
                <a:spcPts val="600"/>
              </a:spcBef>
            </a:pPr>
            <a:r>
              <a:rPr lang="en-US" sz="1850" spc="-50" dirty="0"/>
              <a:t> </a:t>
            </a:r>
          </a:p>
        </p:txBody>
      </p:sp>
      <p:sp>
        <p:nvSpPr>
          <p:cNvPr id="3" name="Slide Number Placeholder 2"/>
          <p:cNvSpPr>
            <a:spLocks noGrp="1"/>
          </p:cNvSpPr>
          <p:nvPr>
            <p:ph type="sldNum" sz="quarter" idx="12"/>
          </p:nvPr>
        </p:nvSpPr>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3103096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Practical Applications</a:t>
            </a:r>
          </a:p>
        </p:txBody>
      </p:sp>
      <p:sp>
        <p:nvSpPr>
          <p:cNvPr id="3" name="Text Placeholder 2"/>
          <p:cNvSpPr>
            <a:spLocks noGrp="1"/>
          </p:cNvSpPr>
          <p:nvPr>
            <p:ph type="body" idx="1"/>
          </p:nvPr>
        </p:nvSpPr>
        <p:spPr>
          <a:xfrm>
            <a:off x="175101" y="1143000"/>
            <a:ext cx="2819400" cy="347472"/>
          </a:xfrm>
        </p:spPr>
        <p:txBody>
          <a:bodyPr/>
          <a:lstStyle/>
          <a:p>
            <a:pPr>
              <a:spcBef>
                <a:spcPts val="600"/>
              </a:spcBef>
            </a:pPr>
            <a:r>
              <a:rPr lang="en-US" b="1" dirty="0"/>
              <a:t>Web protocols</a:t>
            </a:r>
          </a:p>
        </p:txBody>
      </p:sp>
      <p:sp>
        <p:nvSpPr>
          <p:cNvPr id="4" name="Content Placeholder 3"/>
          <p:cNvSpPr>
            <a:spLocks noGrp="1"/>
          </p:cNvSpPr>
          <p:nvPr>
            <p:ph sz="half" idx="2"/>
          </p:nvPr>
        </p:nvSpPr>
        <p:spPr>
          <a:xfrm>
            <a:off x="147538" y="1524000"/>
            <a:ext cx="2697804" cy="3552217"/>
          </a:xfrm>
        </p:spPr>
        <p:txBody>
          <a:bodyPr/>
          <a:lstStyle/>
          <a:p>
            <a:pPr marL="285750" indent="-285750">
              <a:buFont typeface="Arial" panose="020B0604020202020204" pitchFamily="34" charset="0"/>
              <a:buChar char="•"/>
            </a:pPr>
            <a:r>
              <a:rPr lang="en-US" sz="2000" dirty="0">
                <a:latin typeface="+mn-lt"/>
              </a:rPr>
              <a:t>Repository should employ http or https</a:t>
            </a:r>
          </a:p>
          <a:p>
            <a:pPr marL="285750" indent="-285750">
              <a:buFont typeface="Arial" panose="020B0604020202020204" pitchFamily="34" charset="0"/>
              <a:buChar char="•"/>
            </a:pPr>
            <a:r>
              <a:rPr lang="en-US" sz="2000" dirty="0">
                <a:latin typeface="+mn-lt"/>
              </a:rPr>
              <a:t>Compliance with OAI-PMH protocol allows harvesting of metadata records by data aggregators</a:t>
            </a:r>
          </a:p>
          <a:p>
            <a:pPr marL="285750" indent="-285750">
              <a:buFont typeface="Arial" panose="020B0604020202020204" pitchFamily="34" charset="0"/>
              <a:buChar char="•"/>
            </a:pPr>
            <a:r>
              <a:rPr lang="en-US" sz="2000" dirty="0">
                <a:latin typeface="+mn-lt"/>
              </a:rPr>
              <a:t>REST APIs are another type of free and universal protocol for metadata retrieval</a:t>
            </a:r>
          </a:p>
        </p:txBody>
      </p:sp>
      <p:sp>
        <p:nvSpPr>
          <p:cNvPr id="5" name="Text Placeholder 4"/>
          <p:cNvSpPr>
            <a:spLocks noGrp="1"/>
          </p:cNvSpPr>
          <p:nvPr>
            <p:ph type="body" sz="quarter" idx="3"/>
          </p:nvPr>
        </p:nvSpPr>
        <p:spPr>
          <a:xfrm>
            <a:off x="2845342" y="1104608"/>
            <a:ext cx="2414081" cy="347472"/>
          </a:xfrm>
        </p:spPr>
        <p:txBody>
          <a:bodyPr/>
          <a:lstStyle/>
          <a:p>
            <a:pPr>
              <a:spcBef>
                <a:spcPts val="600"/>
              </a:spcBef>
            </a:pPr>
            <a:r>
              <a:rPr lang="en-US" b="1" dirty="0"/>
              <a:t>Metadata-only Records</a:t>
            </a:r>
          </a:p>
        </p:txBody>
      </p:sp>
      <p:sp>
        <p:nvSpPr>
          <p:cNvPr id="6" name="Content Placeholder 5"/>
          <p:cNvSpPr>
            <a:spLocks noGrp="1"/>
          </p:cNvSpPr>
          <p:nvPr>
            <p:ph sz="quarter" idx="4"/>
          </p:nvPr>
        </p:nvSpPr>
        <p:spPr>
          <a:xfrm>
            <a:off x="2819401" y="1524000"/>
            <a:ext cx="2895599" cy="4572000"/>
          </a:xfrm>
        </p:spPr>
        <p:txBody>
          <a:bodyPr/>
          <a:lstStyle/>
          <a:p>
            <a:pPr marL="285750" indent="-285750">
              <a:buFont typeface="Arial" panose="020B0604020202020204" pitchFamily="34" charset="0"/>
              <a:buChar char="•"/>
            </a:pPr>
            <a:r>
              <a:rPr lang="en-US" sz="2000" dirty="0">
                <a:latin typeface="+mn-lt"/>
              </a:rPr>
              <a:t>For sensitive files, metadata records representing them in repositories are still considered accessible</a:t>
            </a:r>
          </a:p>
          <a:p>
            <a:pPr marL="285750" indent="-285750">
              <a:buFont typeface="Arial" panose="020B0604020202020204" pitchFamily="34" charset="0"/>
              <a:buChar char="•"/>
            </a:pPr>
            <a:r>
              <a:rPr lang="en-US" sz="2000" dirty="0"/>
              <a:t>Authentication or user authorization is possible. User logs in and uses a Data Access function to contact data owner</a:t>
            </a:r>
          </a:p>
          <a:p>
            <a:pPr marL="285750" indent="-285750">
              <a:buFont typeface="Arial" panose="020B0604020202020204" pitchFamily="34" charset="0"/>
              <a:buChar char="•"/>
            </a:pPr>
            <a:r>
              <a:rPr lang="en-US" sz="2000" dirty="0">
                <a:latin typeface="+mn-lt"/>
              </a:rPr>
              <a:t>Cheaper to maintain online than the data itself</a:t>
            </a:r>
          </a:p>
          <a:p>
            <a:pPr marL="285750" indent="-285750">
              <a:buFont typeface="Arial" panose="020B0604020202020204" pitchFamily="34" charset="0"/>
              <a:buChar char="•"/>
            </a:pPr>
            <a:r>
              <a:rPr lang="en-US" sz="2000" dirty="0">
                <a:latin typeface="+mn-lt"/>
              </a:rPr>
              <a:t>Can remain online indefinitely</a:t>
            </a:r>
          </a:p>
        </p:txBody>
      </p:sp>
      <p:sp>
        <p:nvSpPr>
          <p:cNvPr id="17" name="Text Placeholder 4">
            <a:extLst>
              <a:ext uri="{FF2B5EF4-FFF2-40B4-BE49-F238E27FC236}">
                <a16:creationId xmlns:a16="http://schemas.microsoft.com/office/drawing/2014/main" id="{BD787B67-6C49-42EE-BE3A-A9D55A9B6BCB}"/>
              </a:ext>
            </a:extLst>
          </p:cNvPr>
          <p:cNvSpPr txBox="1">
            <a:spLocks/>
          </p:cNvSpPr>
          <p:nvPr/>
        </p:nvSpPr>
        <p:spPr>
          <a:xfrm>
            <a:off x="5815518" y="1060055"/>
            <a:ext cx="2414081" cy="347472"/>
          </a:xfrm>
          <a:prstGeom prst="rect">
            <a:avLst/>
          </a:prstGeom>
        </p:spPr>
        <p:txBody>
          <a:bodyPr vert="horz" lIns="0" tIns="0" rIns="91440" bIns="45720" rtlCol="0" anchor="b">
            <a:noAutofit/>
          </a:bodyPr>
          <a:lstStyle>
            <a:lvl1pPr marL="0" indent="0" algn="l" defTabSz="914400" rtl="0" eaLnBrk="1" latinLnBrk="0" hangingPunct="1">
              <a:spcBef>
                <a:spcPct val="20000"/>
              </a:spcBef>
              <a:buClr>
                <a:schemeClr val="accent1"/>
              </a:buClr>
              <a:buFont typeface="Arial" pitchFamily="34" charset="0"/>
              <a:buNone/>
              <a:defRPr sz="1850" b="0" kern="1200" spc="-50" baseline="0">
                <a:solidFill>
                  <a:schemeClr val="tx2"/>
                </a:solidFill>
                <a:latin typeface="+mn-lt"/>
                <a:ea typeface="+mn-ea"/>
                <a:cs typeface="+mn-cs"/>
              </a:defRPr>
            </a:lvl1pPr>
            <a:lvl2pPr marL="457200" indent="0" algn="l" defTabSz="914400" rtl="0" eaLnBrk="1" latinLnBrk="0" hangingPunct="1">
              <a:spcBef>
                <a:spcPct val="20000"/>
              </a:spcBef>
              <a:buClr>
                <a:srgbClr val="605F62"/>
              </a:buClr>
              <a:buFont typeface="Symbol" pitchFamily="18" charset="2"/>
              <a:buNone/>
              <a:defRPr sz="2000" b="1" kern="1200" spc="-50" baseline="0">
                <a:solidFill>
                  <a:schemeClr val="tx1"/>
                </a:solidFill>
                <a:latin typeface="+mn-lt"/>
                <a:ea typeface="+mn-ea"/>
                <a:cs typeface="+mn-cs"/>
              </a:defRPr>
            </a:lvl2pPr>
            <a:lvl3pPr marL="914400" indent="0" algn="l" defTabSz="914400" rtl="0" eaLnBrk="1" latinLnBrk="0" hangingPunct="1">
              <a:spcBef>
                <a:spcPct val="20000"/>
              </a:spcBef>
              <a:buClr>
                <a:srgbClr val="605F62"/>
              </a:buClr>
              <a:buFont typeface="Arial" pitchFamily="34" charset="0"/>
              <a:buNone/>
              <a:defRPr sz="1800" b="1" kern="1200" spc="-50" baseline="0">
                <a:solidFill>
                  <a:schemeClr val="tx1"/>
                </a:solidFill>
                <a:latin typeface="+mn-lt"/>
                <a:ea typeface="+mn-ea"/>
                <a:cs typeface="+mn-cs"/>
              </a:defRPr>
            </a:lvl3pPr>
            <a:lvl4pPr marL="13716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4pPr>
            <a:lvl5pPr marL="18288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lvl="0" indent="0" algn="l" rtl="0">
              <a:spcBef>
                <a:spcPts val="600"/>
              </a:spcBef>
              <a:spcAft>
                <a:spcPts val="0"/>
              </a:spcAft>
              <a:buNone/>
            </a:pPr>
            <a:r>
              <a:rPr lang="en-US" b="1" dirty="0">
                <a:latin typeface="+mn-lt"/>
              </a:rPr>
              <a:t>Local solution: Prism</a:t>
            </a:r>
          </a:p>
        </p:txBody>
      </p:sp>
      <p:sp>
        <p:nvSpPr>
          <p:cNvPr id="18" name="Content Placeholder 5">
            <a:extLst>
              <a:ext uri="{FF2B5EF4-FFF2-40B4-BE49-F238E27FC236}">
                <a16:creationId xmlns:a16="http://schemas.microsoft.com/office/drawing/2014/main" id="{AFB1C353-8F68-4A76-BF72-801184080498}"/>
              </a:ext>
            </a:extLst>
          </p:cNvPr>
          <p:cNvSpPr txBox="1">
            <a:spLocks/>
          </p:cNvSpPr>
          <p:nvPr/>
        </p:nvSpPr>
        <p:spPr>
          <a:xfrm>
            <a:off x="5791199" y="1447800"/>
            <a:ext cx="3231203" cy="5181600"/>
          </a:xfrm>
          <a:prstGeom prst="rect">
            <a:avLst/>
          </a:prstGeom>
        </p:spPr>
        <p:txBody>
          <a:bodyPr vert="horz" lIns="0" tIns="0" rIns="91440" bIns="45720" rtlCol="0">
            <a:noAutofit/>
          </a:bodyPr>
          <a:lstStyle>
            <a:lvl1pPr marL="0" indent="0" algn="l" defTabSz="914400" rtl="0" eaLnBrk="1" latinLnBrk="0" hangingPunct="1">
              <a:spcBef>
                <a:spcPct val="20000"/>
              </a:spcBef>
              <a:buClr>
                <a:schemeClr val="accent1"/>
              </a:buClr>
              <a:buFont typeface="Arial" pitchFamily="34" charset="0"/>
              <a:buNone/>
              <a:defRPr lang="en-US" sz="1850" kern="1200" spc="-50" baseline="0" dirty="0" smtClean="0">
                <a:solidFill>
                  <a:schemeClr val="tx1"/>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lang="en-US" sz="1850" kern="1200" spc="-50" baseline="0" dirty="0" smtClean="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lang="en-US" sz="1400" kern="1200" spc="-50" baseline="0" dirty="0" smtClean="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lang="en-US" sz="1400" kern="1200" spc="-50" baseline="0" dirty="0" smtClean="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lang="en-US" sz="1400" kern="1200" spc="-50" baseline="0" dirty="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2000" dirty="0">
                <a:latin typeface="+mn-lt"/>
              </a:rPr>
              <a:t>Employs the protocols: https, OAI-PMH, REST APIs</a:t>
            </a:r>
          </a:p>
          <a:p>
            <a:pPr marL="285750" indent="-285750">
              <a:buFont typeface="Arial" panose="020B0604020202020204" pitchFamily="34" charset="0"/>
              <a:buChar char="•"/>
            </a:pPr>
            <a:r>
              <a:rPr lang="en-US" sz="2000" dirty="0">
                <a:latin typeface="+mn-lt"/>
              </a:rPr>
              <a:t>Metadata records can be created with a “Data Access” button to put user in contact with the record’s owner to access data</a:t>
            </a:r>
          </a:p>
          <a:p>
            <a:pPr marL="285750" indent="-285750">
              <a:buFont typeface="Arial" panose="020B0604020202020204" pitchFamily="34" charset="0"/>
              <a:buChar char="•"/>
            </a:pPr>
            <a:r>
              <a:rPr lang="en-US" sz="2000" dirty="0">
                <a:latin typeface="+mn-lt"/>
              </a:rPr>
              <a:t>Open Access and public domain records need no login to access files or “Data Access” button</a:t>
            </a:r>
          </a:p>
          <a:p>
            <a:pPr marL="285750" indent="-285750">
              <a:buFont typeface="Arial" panose="020B0604020202020204" pitchFamily="34" charset="0"/>
              <a:buChar char="•"/>
            </a:pPr>
            <a:r>
              <a:rPr lang="en-US" sz="2000" dirty="0">
                <a:latin typeface="+mn-lt"/>
              </a:rPr>
              <a:t>User account can be created to enable sharing private records</a:t>
            </a:r>
          </a:p>
          <a:p>
            <a:pPr marL="285750" indent="-285750">
              <a:buFont typeface="Arial" panose="020B0604020202020204" pitchFamily="34" charset="0"/>
              <a:buChar char="•"/>
            </a:pPr>
            <a:r>
              <a:rPr lang="en-US" sz="2000" dirty="0">
                <a:latin typeface="+mn-lt"/>
              </a:rPr>
              <a:t>Data and metadata retained for lifetime of the repository</a:t>
            </a:r>
          </a:p>
        </p:txBody>
      </p:sp>
      <p:sp>
        <p:nvSpPr>
          <p:cNvPr id="8" name="Slide Number Placeholder 7"/>
          <p:cNvSpPr>
            <a:spLocks noGrp="1"/>
          </p:cNvSpPr>
          <p:nvPr>
            <p:ph type="sldNum" sz="quarter" idx="12"/>
          </p:nvPr>
        </p:nvSpPr>
        <p:spPr/>
        <p:txBody>
          <a:bodyPr/>
          <a:lstStyle/>
          <a:p>
            <a:fld id="{0D558541-60C9-42A2-8392-FF12533A6B7A}" type="slidenum">
              <a:rPr lang="en-US" smtClean="0"/>
              <a:pPr/>
              <a:t>12</a:t>
            </a:fld>
            <a:endParaRPr lang="en-US" dirty="0"/>
          </a:p>
        </p:txBody>
      </p:sp>
    </p:spTree>
    <p:extLst>
      <p:ext uri="{BB962C8B-B14F-4D97-AF65-F5344CB8AC3E}">
        <p14:creationId xmlns:p14="http://schemas.microsoft.com/office/powerpoint/2010/main" val="1795518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Interoperability: Three Characteristics</a:t>
            </a:r>
          </a:p>
        </p:txBody>
      </p:sp>
      <p:sp>
        <p:nvSpPr>
          <p:cNvPr id="10" name="TextBox 9">
            <a:extLst>
              <a:ext uri="{FF2B5EF4-FFF2-40B4-BE49-F238E27FC236}">
                <a16:creationId xmlns:a16="http://schemas.microsoft.com/office/drawing/2014/main" id="{91828397-2862-40B1-A2F8-8DC249BE9429}"/>
              </a:ext>
            </a:extLst>
          </p:cNvPr>
          <p:cNvSpPr txBox="1"/>
          <p:nvPr/>
        </p:nvSpPr>
        <p:spPr>
          <a:xfrm>
            <a:off x="457200" y="1143000"/>
            <a:ext cx="8458200" cy="5105400"/>
          </a:xfrm>
          <a:prstGeom prst="rect">
            <a:avLst/>
          </a:prstGeom>
          <a:noFill/>
        </p:spPr>
        <p:txBody>
          <a:bodyPr wrap="square" lIns="0" tIns="0" rIns="0" bIns="0" rtlCol="0">
            <a:noAutofit/>
          </a:bodyPr>
          <a:lstStyle/>
          <a:p>
            <a:pPr>
              <a:lnSpc>
                <a:spcPct val="90000"/>
              </a:lnSpc>
              <a:spcBef>
                <a:spcPts val="600"/>
              </a:spcBef>
            </a:pPr>
            <a:r>
              <a:rPr lang="en-US" sz="2000" b="1" dirty="0">
                <a:latin typeface="+mn-lt"/>
                <a:ea typeface="Barlow"/>
                <a:cs typeface="Barlow"/>
                <a:sym typeface="Barlow Medium"/>
              </a:rPr>
              <a:t>1. (Meta)data use a formal, accessible, shared, broadly applicable language for knowledge representation</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Data should be readable by machines without use of special algorithms</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Requires use of controlled vocabularies and good data models</a:t>
            </a:r>
          </a:p>
          <a:p>
            <a:pPr>
              <a:lnSpc>
                <a:spcPct val="90000"/>
              </a:lnSpc>
              <a:spcBef>
                <a:spcPts val="600"/>
              </a:spcBef>
              <a:buClr>
                <a:srgbClr val="2170CC"/>
              </a:buClr>
              <a:buSzPts val="1000"/>
              <a:defRPr/>
            </a:pPr>
            <a:r>
              <a:rPr lang="en-US" sz="2000" b="1" dirty="0">
                <a:sym typeface="Arial"/>
              </a:rPr>
              <a:t>2. </a:t>
            </a:r>
            <a:r>
              <a:rPr lang="en-US" sz="2000" b="1" dirty="0">
                <a:solidFill>
                  <a:schemeClr val="tx1"/>
                </a:solidFill>
                <a:latin typeface="+mn-lt"/>
                <a:ea typeface="Barlow Medium"/>
                <a:cs typeface="Barlow Medium"/>
                <a:sym typeface="Barlow Medium"/>
              </a:rPr>
              <a:t>(Meta)data use vocabularies that follow the FAIR principles</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Controlled vocabularies employing PIDs are best</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Vocabularies’ documentation must be accessible by data users</a:t>
            </a:r>
          </a:p>
          <a:p>
            <a:pPr>
              <a:lnSpc>
                <a:spcPct val="90000"/>
              </a:lnSpc>
              <a:spcBef>
                <a:spcPts val="600"/>
              </a:spcBef>
              <a:buClr>
                <a:srgbClr val="2170CC"/>
              </a:buClr>
              <a:buSzPts val="1000"/>
              <a:defRPr/>
            </a:pPr>
            <a:r>
              <a:rPr lang="en-US" sz="2000" b="1" dirty="0">
                <a:sym typeface="Barlow"/>
              </a:rPr>
              <a:t>3. </a:t>
            </a:r>
            <a:r>
              <a:rPr lang="en-US" sz="2000" b="1" dirty="0">
                <a:sym typeface="Barlow Medium"/>
              </a:rPr>
              <a:t>(Meta)data include qualified references to other (meta)data</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Link your data to related files in the same repository</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Explain the nature of the link between the two records and/or repository deposits</a:t>
            </a:r>
            <a:endParaRPr lang="en-US" sz="2000" dirty="0">
              <a:latin typeface="+mn-lt"/>
              <a:ea typeface="Barlow"/>
              <a:cs typeface="Barlow"/>
              <a:sym typeface="Barlow"/>
            </a:endParaRPr>
          </a:p>
          <a:p>
            <a:pPr>
              <a:lnSpc>
                <a:spcPct val="90000"/>
              </a:lnSpc>
              <a:spcBef>
                <a:spcPts val="600"/>
              </a:spcBef>
            </a:pPr>
            <a:r>
              <a:rPr lang="en-US" sz="1850" spc="-50" dirty="0"/>
              <a:t> </a:t>
            </a:r>
          </a:p>
          <a:p>
            <a:pPr algn="ctr">
              <a:lnSpc>
                <a:spcPct val="90000"/>
              </a:lnSpc>
              <a:spcBef>
                <a:spcPts val="600"/>
              </a:spcBef>
            </a:pPr>
            <a:r>
              <a:rPr lang="en-US" sz="1850" b="1" spc="-50" dirty="0"/>
              <a:t>Why the (meta)?</a:t>
            </a:r>
          </a:p>
          <a:p>
            <a:pPr algn="ctr">
              <a:lnSpc>
                <a:spcPct val="90000"/>
              </a:lnSpc>
              <a:spcBef>
                <a:spcPts val="600"/>
              </a:spcBef>
            </a:pPr>
            <a:endParaRPr lang="en-US" sz="800" b="1" spc="-50" dirty="0"/>
          </a:p>
          <a:p>
            <a:pPr>
              <a:lnSpc>
                <a:spcPct val="90000"/>
              </a:lnSpc>
              <a:spcBef>
                <a:spcPts val="600"/>
              </a:spcBef>
            </a:pPr>
            <a:r>
              <a:rPr lang="en-US" sz="1850" spc="-50" dirty="0"/>
              <a:t>Interoperability can apply both to our data itself, and to the descriptors we create about our data in order to describe and catalog it. For both data and metadata, when standards,  vocabularies, and links are applied, similar datasets are more easily brought together.</a:t>
            </a:r>
          </a:p>
        </p:txBody>
      </p:sp>
      <p:sp>
        <p:nvSpPr>
          <p:cNvPr id="3" name="Slide Number Placeholder 2"/>
          <p:cNvSpPr>
            <a:spLocks noGrp="1"/>
          </p:cNvSpPr>
          <p:nvPr>
            <p:ph type="sldNum" sz="quarter" idx="12"/>
          </p:nvPr>
        </p:nvSpPr>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2575516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329" y="408375"/>
            <a:ext cx="8031803" cy="762000"/>
          </a:xfrm>
        </p:spPr>
        <p:txBody>
          <a:bodyPr/>
          <a:lstStyle/>
          <a:p>
            <a:r>
              <a:rPr lang="en-US" dirty="0"/>
              <a:t>Interoperability 1: Languages for Knowledge Representation</a:t>
            </a:r>
          </a:p>
        </p:txBody>
      </p:sp>
      <p:sp>
        <p:nvSpPr>
          <p:cNvPr id="3" name="Text Placeholder 2"/>
          <p:cNvSpPr>
            <a:spLocks noGrp="1"/>
          </p:cNvSpPr>
          <p:nvPr>
            <p:ph type="body" idx="1"/>
          </p:nvPr>
        </p:nvSpPr>
        <p:spPr>
          <a:xfrm>
            <a:off x="121597" y="1447800"/>
            <a:ext cx="2819400" cy="1012649"/>
          </a:xfrm>
        </p:spPr>
        <p:txBody>
          <a:bodyPr/>
          <a:lstStyle/>
          <a:p>
            <a:pPr>
              <a:spcBef>
                <a:spcPts val="600"/>
              </a:spcBef>
            </a:pPr>
            <a:r>
              <a:rPr lang="en-US" b="1" dirty="0"/>
              <a:t>Deposit Data in Repositories using Common Data Exchange Formats</a:t>
            </a:r>
          </a:p>
        </p:txBody>
      </p:sp>
      <p:sp>
        <p:nvSpPr>
          <p:cNvPr id="4" name="Content Placeholder 3"/>
          <p:cNvSpPr>
            <a:spLocks noGrp="1"/>
          </p:cNvSpPr>
          <p:nvPr>
            <p:ph sz="half" idx="2"/>
          </p:nvPr>
        </p:nvSpPr>
        <p:spPr>
          <a:xfrm>
            <a:off x="121597" y="2463692"/>
            <a:ext cx="2697804" cy="3552217"/>
          </a:xfrm>
        </p:spPr>
        <p:txBody>
          <a:bodyPr/>
          <a:lstStyle/>
          <a:p>
            <a:pPr marL="285750" indent="-285750">
              <a:buFont typeface="Arial" panose="020B0604020202020204" pitchFamily="34" charset="0"/>
              <a:buChar char="•"/>
            </a:pPr>
            <a:r>
              <a:rPr lang="en-US" sz="2000" dirty="0">
                <a:latin typeface="+mn-lt"/>
                <a:hlinkClick r:id="rId3"/>
              </a:rPr>
              <a:t>Resource Description Framework (RDF) </a:t>
            </a:r>
            <a:r>
              <a:rPr lang="en-US" sz="2000" dirty="0">
                <a:latin typeface="+mn-lt"/>
              </a:rPr>
              <a:t>– Dublin Core Schema is an example</a:t>
            </a:r>
          </a:p>
          <a:p>
            <a:pPr marL="285750" indent="-285750">
              <a:buFont typeface="Arial" panose="020B0604020202020204" pitchFamily="34" charset="0"/>
              <a:buChar char="•"/>
            </a:pPr>
            <a:r>
              <a:rPr lang="en-US" sz="2000" dirty="0">
                <a:latin typeface="+mn-lt"/>
                <a:hlinkClick r:id="rId4"/>
              </a:rPr>
              <a:t>OWL (Web Ontology Language)</a:t>
            </a:r>
            <a:endParaRPr lang="en-US" sz="2000" dirty="0">
              <a:latin typeface="+mn-lt"/>
            </a:endParaRPr>
          </a:p>
          <a:p>
            <a:pPr marL="285750" indent="-285750">
              <a:buFont typeface="Arial" panose="020B0604020202020204" pitchFamily="34" charset="0"/>
              <a:buChar char="•"/>
            </a:pPr>
            <a:r>
              <a:rPr lang="en-US" sz="2000" dirty="0">
                <a:latin typeface="+mn-lt"/>
                <a:hlinkClick r:id="rId5"/>
              </a:rPr>
              <a:t>JSON LD</a:t>
            </a:r>
            <a:r>
              <a:rPr lang="en-US" sz="2000" dirty="0">
                <a:latin typeface="+mn-lt"/>
              </a:rPr>
              <a:t>: JSON for linking data</a:t>
            </a:r>
          </a:p>
        </p:txBody>
      </p:sp>
      <p:sp>
        <p:nvSpPr>
          <p:cNvPr id="5" name="Text Placeholder 4"/>
          <p:cNvSpPr>
            <a:spLocks noGrp="1"/>
          </p:cNvSpPr>
          <p:nvPr>
            <p:ph type="body" sz="quarter" idx="3"/>
          </p:nvPr>
        </p:nvSpPr>
        <p:spPr>
          <a:xfrm>
            <a:off x="3062594" y="1575848"/>
            <a:ext cx="2414081" cy="347472"/>
          </a:xfrm>
        </p:spPr>
        <p:txBody>
          <a:bodyPr/>
          <a:lstStyle/>
          <a:p>
            <a:pPr>
              <a:spcBef>
                <a:spcPts val="600"/>
              </a:spcBef>
            </a:pPr>
            <a:r>
              <a:rPr lang="en-US" b="1" dirty="0"/>
              <a:t>Local Solution: Prism</a:t>
            </a:r>
          </a:p>
        </p:txBody>
      </p:sp>
      <p:sp>
        <p:nvSpPr>
          <p:cNvPr id="6" name="Content Placeholder 5"/>
          <p:cNvSpPr>
            <a:spLocks noGrp="1"/>
          </p:cNvSpPr>
          <p:nvPr>
            <p:ph sz="quarter" idx="4"/>
          </p:nvPr>
        </p:nvSpPr>
        <p:spPr>
          <a:xfrm>
            <a:off x="2895601" y="2070174"/>
            <a:ext cx="2895599" cy="4114800"/>
          </a:xfrm>
        </p:spPr>
        <p:txBody>
          <a:bodyPr/>
          <a:lstStyle/>
          <a:p>
            <a:pPr marL="285750" indent="-285750">
              <a:buFont typeface="Arial" panose="020B0604020202020204" pitchFamily="34" charset="0"/>
              <a:buChar char="•"/>
            </a:pPr>
            <a:r>
              <a:rPr lang="en-US" sz="2000" dirty="0">
                <a:latin typeface="+mn-lt"/>
              </a:rPr>
              <a:t>Native JSON schema empowered with serializers to allow exports to popular formats such as JSON-LD, </a:t>
            </a:r>
            <a:r>
              <a:rPr lang="en-US" sz="2000" dirty="0" err="1">
                <a:latin typeface="+mn-lt"/>
              </a:rPr>
              <a:t>BibTeX</a:t>
            </a:r>
            <a:r>
              <a:rPr lang="en-US" sz="2000" dirty="0">
                <a:latin typeface="+mn-lt"/>
              </a:rPr>
              <a:t>, CSL, </a:t>
            </a:r>
            <a:r>
              <a:rPr lang="en-US" sz="2000" dirty="0" err="1">
                <a:latin typeface="+mn-lt"/>
              </a:rPr>
              <a:t>DataCite</a:t>
            </a:r>
            <a:r>
              <a:rPr lang="en-US" sz="2000" dirty="0">
                <a:latin typeface="+mn-lt"/>
              </a:rPr>
              <a:t>, Dublin Core, and MARCXML</a:t>
            </a:r>
          </a:p>
          <a:p>
            <a:pPr marL="285750" indent="-285750">
              <a:buFont typeface="Arial" panose="020B0604020202020204" pitchFamily="34" charset="0"/>
              <a:buChar char="•"/>
            </a:pPr>
            <a:r>
              <a:rPr lang="en-US" sz="2000" dirty="0">
                <a:latin typeface="+mn-lt"/>
              </a:rPr>
              <a:t>This makes your entire metadata record interoperable with hundreds of other repository systems</a:t>
            </a:r>
          </a:p>
        </p:txBody>
      </p:sp>
      <p:sp>
        <p:nvSpPr>
          <p:cNvPr id="17" name="Text Placeholder 4">
            <a:extLst>
              <a:ext uri="{FF2B5EF4-FFF2-40B4-BE49-F238E27FC236}">
                <a16:creationId xmlns:a16="http://schemas.microsoft.com/office/drawing/2014/main" id="{BD787B67-6C49-42EE-BE3A-A9D55A9B6BCB}"/>
              </a:ext>
            </a:extLst>
          </p:cNvPr>
          <p:cNvSpPr txBox="1">
            <a:spLocks/>
          </p:cNvSpPr>
          <p:nvPr/>
        </p:nvSpPr>
        <p:spPr>
          <a:xfrm>
            <a:off x="5784716" y="1575848"/>
            <a:ext cx="2947482" cy="347472"/>
          </a:xfrm>
          <a:prstGeom prst="rect">
            <a:avLst/>
          </a:prstGeom>
        </p:spPr>
        <p:txBody>
          <a:bodyPr vert="horz" lIns="0" tIns="0" rIns="91440" bIns="45720" rtlCol="0" anchor="b">
            <a:noAutofit/>
          </a:bodyPr>
          <a:lstStyle>
            <a:lvl1pPr marL="0" indent="0" algn="l" defTabSz="914400" rtl="0" eaLnBrk="1" latinLnBrk="0" hangingPunct="1">
              <a:spcBef>
                <a:spcPct val="20000"/>
              </a:spcBef>
              <a:buClr>
                <a:schemeClr val="accent1"/>
              </a:buClr>
              <a:buFont typeface="Arial" pitchFamily="34" charset="0"/>
              <a:buNone/>
              <a:defRPr sz="1850" b="0" kern="1200" spc="-50" baseline="0">
                <a:solidFill>
                  <a:schemeClr val="tx2"/>
                </a:solidFill>
                <a:latin typeface="+mn-lt"/>
                <a:ea typeface="+mn-ea"/>
                <a:cs typeface="+mn-cs"/>
              </a:defRPr>
            </a:lvl1pPr>
            <a:lvl2pPr marL="457200" indent="0" algn="l" defTabSz="914400" rtl="0" eaLnBrk="1" latinLnBrk="0" hangingPunct="1">
              <a:spcBef>
                <a:spcPct val="20000"/>
              </a:spcBef>
              <a:buClr>
                <a:srgbClr val="605F62"/>
              </a:buClr>
              <a:buFont typeface="Symbol" pitchFamily="18" charset="2"/>
              <a:buNone/>
              <a:defRPr sz="2000" b="1" kern="1200" spc="-50" baseline="0">
                <a:solidFill>
                  <a:schemeClr val="tx1"/>
                </a:solidFill>
                <a:latin typeface="+mn-lt"/>
                <a:ea typeface="+mn-ea"/>
                <a:cs typeface="+mn-cs"/>
              </a:defRPr>
            </a:lvl2pPr>
            <a:lvl3pPr marL="914400" indent="0" algn="l" defTabSz="914400" rtl="0" eaLnBrk="1" latinLnBrk="0" hangingPunct="1">
              <a:spcBef>
                <a:spcPct val="20000"/>
              </a:spcBef>
              <a:buClr>
                <a:srgbClr val="605F62"/>
              </a:buClr>
              <a:buFont typeface="Arial" pitchFamily="34" charset="0"/>
              <a:buNone/>
              <a:defRPr sz="1800" b="1" kern="1200" spc="-50" baseline="0">
                <a:solidFill>
                  <a:schemeClr val="tx1"/>
                </a:solidFill>
                <a:latin typeface="+mn-lt"/>
                <a:ea typeface="+mn-ea"/>
                <a:cs typeface="+mn-cs"/>
              </a:defRPr>
            </a:lvl3pPr>
            <a:lvl4pPr marL="13716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4pPr>
            <a:lvl5pPr marL="18288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lvl="0" indent="0" algn="l" rtl="0">
              <a:spcBef>
                <a:spcPts val="600"/>
              </a:spcBef>
              <a:spcAft>
                <a:spcPts val="0"/>
              </a:spcAft>
              <a:buNone/>
            </a:pPr>
            <a:r>
              <a:rPr lang="en-US" b="1" dirty="0"/>
              <a:t>Further markup of your data</a:t>
            </a:r>
            <a:endParaRPr lang="en-US" b="1" dirty="0">
              <a:latin typeface="+mn-lt"/>
            </a:endParaRPr>
          </a:p>
        </p:txBody>
      </p:sp>
      <p:sp>
        <p:nvSpPr>
          <p:cNvPr id="18" name="Content Placeholder 5">
            <a:extLst>
              <a:ext uri="{FF2B5EF4-FFF2-40B4-BE49-F238E27FC236}">
                <a16:creationId xmlns:a16="http://schemas.microsoft.com/office/drawing/2014/main" id="{AFB1C353-8F68-4A76-BF72-801184080498}"/>
              </a:ext>
            </a:extLst>
          </p:cNvPr>
          <p:cNvSpPr txBox="1">
            <a:spLocks/>
          </p:cNvSpPr>
          <p:nvPr/>
        </p:nvSpPr>
        <p:spPr>
          <a:xfrm>
            <a:off x="5690680" y="2070174"/>
            <a:ext cx="3231203" cy="2590800"/>
          </a:xfrm>
          <a:prstGeom prst="rect">
            <a:avLst/>
          </a:prstGeom>
        </p:spPr>
        <p:txBody>
          <a:bodyPr vert="horz" lIns="0" tIns="0" rIns="91440" bIns="45720" rtlCol="0">
            <a:noAutofit/>
          </a:bodyPr>
          <a:lstStyle>
            <a:lvl1pPr marL="0" indent="0" algn="l" defTabSz="914400" rtl="0" eaLnBrk="1" latinLnBrk="0" hangingPunct="1">
              <a:spcBef>
                <a:spcPct val="20000"/>
              </a:spcBef>
              <a:buClr>
                <a:schemeClr val="accent1"/>
              </a:buClr>
              <a:buFont typeface="Arial" pitchFamily="34" charset="0"/>
              <a:buNone/>
              <a:defRPr lang="en-US" sz="1850" kern="1200" spc="-50" baseline="0" dirty="0" smtClean="0">
                <a:solidFill>
                  <a:schemeClr val="tx1"/>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lang="en-US" sz="1850" kern="1200" spc="-50" baseline="0" dirty="0" smtClean="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lang="en-US" sz="1400" kern="1200" spc="-50" baseline="0" dirty="0" smtClean="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lang="en-US" sz="1400" kern="1200" spc="-50" baseline="0" dirty="0" smtClean="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lang="en-US" sz="1400" kern="1200" spc="-50" baseline="0" dirty="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2000" dirty="0">
                <a:latin typeface="+mn-lt"/>
              </a:rPr>
              <a:t>If terms in your data are linked to terms in data models such as </a:t>
            </a:r>
            <a:r>
              <a:rPr lang="en-US" sz="2000" dirty="0">
                <a:latin typeface="+mn-lt"/>
                <a:hlinkClick r:id="rId6"/>
              </a:rPr>
              <a:t>DisGeNET</a:t>
            </a:r>
            <a:r>
              <a:rPr lang="en-US" sz="2000" dirty="0">
                <a:latin typeface="+mn-lt"/>
              </a:rPr>
              <a:t> or </a:t>
            </a:r>
            <a:r>
              <a:rPr lang="en-US" sz="2000" dirty="0">
                <a:latin typeface="+mn-lt"/>
                <a:hlinkClick r:id="rId7"/>
              </a:rPr>
              <a:t>UniProt</a:t>
            </a:r>
            <a:r>
              <a:rPr lang="en-US" sz="2000" dirty="0">
                <a:latin typeface="+mn-lt"/>
              </a:rPr>
              <a:t>, they can be interoperable on the resource level</a:t>
            </a:r>
          </a:p>
        </p:txBody>
      </p:sp>
      <p:sp>
        <p:nvSpPr>
          <p:cNvPr id="8" name="Slide Number Placeholder 7"/>
          <p:cNvSpPr>
            <a:spLocks noGrp="1"/>
          </p:cNvSpPr>
          <p:nvPr>
            <p:ph type="sldNum" sz="quarter" idx="12"/>
          </p:nvPr>
        </p:nvSpPr>
        <p:spPr/>
        <p:txBody>
          <a:bodyPr/>
          <a:lstStyle/>
          <a:p>
            <a:fld id="{0D558541-60C9-42A2-8392-FF12533A6B7A}" type="slidenum">
              <a:rPr lang="en-US" smtClean="0"/>
              <a:pPr/>
              <a:t>14</a:t>
            </a:fld>
            <a:endParaRPr lang="en-US" dirty="0"/>
          </a:p>
        </p:txBody>
      </p:sp>
    </p:spTree>
    <p:extLst>
      <p:ext uri="{BB962C8B-B14F-4D97-AF65-F5344CB8AC3E}">
        <p14:creationId xmlns:p14="http://schemas.microsoft.com/office/powerpoint/2010/main" val="3435191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096" y="428017"/>
            <a:ext cx="8031803" cy="762000"/>
          </a:xfrm>
        </p:spPr>
        <p:txBody>
          <a:bodyPr/>
          <a:lstStyle/>
          <a:p>
            <a:r>
              <a:rPr lang="en-US" dirty="0"/>
              <a:t>Interoperability 2: Vocabularies that follow the FAIR Principles</a:t>
            </a:r>
          </a:p>
        </p:txBody>
      </p:sp>
      <p:sp>
        <p:nvSpPr>
          <p:cNvPr id="3" name="Text Placeholder 2"/>
          <p:cNvSpPr>
            <a:spLocks noGrp="1"/>
          </p:cNvSpPr>
          <p:nvPr>
            <p:ph type="body" idx="1"/>
          </p:nvPr>
        </p:nvSpPr>
        <p:spPr>
          <a:xfrm>
            <a:off x="228600" y="1635056"/>
            <a:ext cx="3993203" cy="631649"/>
          </a:xfrm>
        </p:spPr>
        <p:txBody>
          <a:bodyPr/>
          <a:lstStyle/>
          <a:p>
            <a:pPr>
              <a:spcBef>
                <a:spcPts val="600"/>
              </a:spcBef>
            </a:pPr>
            <a:r>
              <a:rPr lang="en-US" b="1" dirty="0"/>
              <a:t>Controlled Vocabularies with Globally Unique PIDs</a:t>
            </a:r>
          </a:p>
        </p:txBody>
      </p:sp>
      <p:sp>
        <p:nvSpPr>
          <p:cNvPr id="4" name="Content Placeholder 3"/>
          <p:cNvSpPr>
            <a:spLocks noGrp="1"/>
          </p:cNvSpPr>
          <p:nvPr>
            <p:ph sz="half" idx="2"/>
          </p:nvPr>
        </p:nvSpPr>
        <p:spPr>
          <a:xfrm>
            <a:off x="381000" y="2463692"/>
            <a:ext cx="4419600" cy="1955907"/>
          </a:xfrm>
        </p:spPr>
        <p:txBody>
          <a:bodyPr/>
          <a:lstStyle/>
          <a:p>
            <a:pPr marL="285750" indent="-285750">
              <a:buFont typeface="Arial" panose="020B0604020202020204" pitchFamily="34" charset="0"/>
              <a:buChar char="•"/>
            </a:pPr>
            <a:r>
              <a:rPr lang="en-US" sz="2000" dirty="0">
                <a:latin typeface="+mn-lt"/>
              </a:rPr>
              <a:t>Medical Subject Headings (</a:t>
            </a:r>
            <a:r>
              <a:rPr lang="en-US" sz="2000" dirty="0">
                <a:latin typeface="+mn-lt"/>
                <a:hlinkClick r:id="rId2"/>
              </a:rPr>
              <a:t>MeSH</a:t>
            </a:r>
            <a:r>
              <a:rPr lang="en-US" sz="2000" dirty="0">
                <a:latin typeface="+mn-lt"/>
              </a:rPr>
              <a:t>)</a:t>
            </a:r>
          </a:p>
          <a:p>
            <a:pPr marL="285750" indent="-285750">
              <a:buFont typeface="Arial" panose="020B0604020202020204" pitchFamily="34" charset="0"/>
              <a:buChar char="•"/>
            </a:pPr>
            <a:r>
              <a:rPr lang="en-US" sz="2000" dirty="0">
                <a:latin typeface="+mn-lt"/>
              </a:rPr>
              <a:t>Research Organization Registry (</a:t>
            </a:r>
            <a:r>
              <a:rPr lang="en-US" sz="2000" dirty="0">
                <a:latin typeface="+mn-lt"/>
                <a:hlinkClick r:id="rId3"/>
              </a:rPr>
              <a:t>ROR</a:t>
            </a:r>
            <a:r>
              <a:rPr lang="en-US" sz="2000" dirty="0">
                <a:latin typeface="+mn-lt"/>
              </a:rPr>
              <a:t>)</a:t>
            </a:r>
          </a:p>
          <a:p>
            <a:pPr marL="285750" indent="-285750">
              <a:buFont typeface="Arial" panose="020B0604020202020204" pitchFamily="34" charset="0"/>
              <a:buChar char="•"/>
            </a:pPr>
            <a:r>
              <a:rPr lang="en-US" sz="2000" dirty="0" err="1">
                <a:latin typeface="+mn-lt"/>
              </a:rPr>
              <a:t>CrossRef</a:t>
            </a:r>
            <a:r>
              <a:rPr lang="en-US" sz="2000" dirty="0">
                <a:latin typeface="+mn-lt"/>
              </a:rPr>
              <a:t> Funder Registry (</a:t>
            </a:r>
            <a:r>
              <a:rPr lang="en-US" sz="2000" dirty="0">
                <a:latin typeface="+mn-lt"/>
                <a:hlinkClick r:id="rId4"/>
              </a:rPr>
              <a:t>FundRef</a:t>
            </a:r>
            <a:r>
              <a:rPr lang="en-US" sz="2000" dirty="0">
                <a:latin typeface="+mn-lt"/>
              </a:rPr>
              <a:t>)</a:t>
            </a:r>
          </a:p>
          <a:p>
            <a:pPr marL="285750" indent="-285750">
              <a:buFont typeface="Arial" panose="020B0604020202020204" pitchFamily="34" charset="0"/>
              <a:buChar char="•"/>
            </a:pPr>
            <a:r>
              <a:rPr lang="en-US" sz="2000" dirty="0">
                <a:latin typeface="+mn-lt"/>
              </a:rPr>
              <a:t>GeoNames geographical database (</a:t>
            </a:r>
            <a:r>
              <a:rPr lang="en-US" sz="2000" dirty="0">
                <a:latin typeface="+mn-lt"/>
                <a:hlinkClick r:id="rId5"/>
              </a:rPr>
              <a:t>GeoNames</a:t>
            </a:r>
            <a:r>
              <a:rPr lang="en-US" sz="2000" dirty="0">
                <a:latin typeface="+mn-lt"/>
              </a:rPr>
              <a:t>)</a:t>
            </a:r>
          </a:p>
        </p:txBody>
      </p:sp>
      <p:sp>
        <p:nvSpPr>
          <p:cNvPr id="5" name="Text Placeholder 4"/>
          <p:cNvSpPr>
            <a:spLocks noGrp="1"/>
          </p:cNvSpPr>
          <p:nvPr>
            <p:ph type="body" sz="quarter" idx="3"/>
          </p:nvPr>
        </p:nvSpPr>
        <p:spPr>
          <a:xfrm>
            <a:off x="4800600" y="1635056"/>
            <a:ext cx="2414081" cy="347472"/>
          </a:xfrm>
        </p:spPr>
        <p:txBody>
          <a:bodyPr/>
          <a:lstStyle/>
          <a:p>
            <a:pPr>
              <a:spcBef>
                <a:spcPts val="600"/>
              </a:spcBef>
            </a:pPr>
            <a:r>
              <a:rPr lang="en-US" b="1" dirty="0"/>
              <a:t>Local Solution: Prism</a:t>
            </a:r>
          </a:p>
        </p:txBody>
      </p:sp>
      <p:sp>
        <p:nvSpPr>
          <p:cNvPr id="6" name="Content Placeholder 5"/>
          <p:cNvSpPr>
            <a:spLocks noGrp="1"/>
          </p:cNvSpPr>
          <p:nvPr>
            <p:ph sz="quarter" idx="4"/>
          </p:nvPr>
        </p:nvSpPr>
        <p:spPr>
          <a:xfrm>
            <a:off x="4800600" y="2065959"/>
            <a:ext cx="3962400" cy="1147085"/>
          </a:xfrm>
        </p:spPr>
        <p:txBody>
          <a:bodyPr/>
          <a:lstStyle/>
          <a:p>
            <a:pPr marL="285750" indent="-285750">
              <a:buFont typeface="Arial" panose="020B0604020202020204" pitchFamily="34" charset="0"/>
              <a:buChar char="•"/>
            </a:pPr>
            <a:r>
              <a:rPr lang="en-US" sz="2000" dirty="0">
                <a:latin typeface="+mn-lt"/>
              </a:rPr>
              <a:t>Prism employs all the vocabularies listed to the left and provides links to their documentation</a:t>
            </a:r>
          </a:p>
        </p:txBody>
      </p:sp>
      <p:pic>
        <p:nvPicPr>
          <p:cNvPr id="9" name="Picture 8" descr="Image showing connected nodes in a network. The nodes are labeled Author, Organization, Funder, and Place to show how all these things can be connected online via unique identifiers.">
            <a:extLst>
              <a:ext uri="{FF2B5EF4-FFF2-40B4-BE49-F238E27FC236}">
                <a16:creationId xmlns:a16="http://schemas.microsoft.com/office/drawing/2014/main" id="{33F92675-CF1E-4B7D-8ED0-B18FE38909A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58761" y="3441645"/>
            <a:ext cx="3645127" cy="2988338"/>
          </a:xfrm>
          <a:prstGeom prst="rect">
            <a:avLst/>
          </a:prstGeom>
        </p:spPr>
      </p:pic>
      <p:cxnSp>
        <p:nvCxnSpPr>
          <p:cNvPr id="11" name="Straight Connector 10">
            <a:extLst>
              <a:ext uri="{FF2B5EF4-FFF2-40B4-BE49-F238E27FC236}">
                <a16:creationId xmlns:a16="http://schemas.microsoft.com/office/drawing/2014/main" id="{8835AD50-FAD4-4ECA-8BFC-620D79844DC2}"/>
              </a:ext>
              <a:ext uri="{C183D7F6-B498-43B3-948B-1728B52AA6E4}">
                <adec:decorative xmlns:adec="http://schemas.microsoft.com/office/drawing/2017/decorative" val="1"/>
              </a:ext>
            </a:extLst>
          </p:cNvPr>
          <p:cNvCxnSpPr>
            <a:cxnSpLocks/>
          </p:cNvCxnSpPr>
          <p:nvPr/>
        </p:nvCxnSpPr>
        <p:spPr>
          <a:xfrm flipH="1">
            <a:off x="3989151" y="4834939"/>
            <a:ext cx="963847" cy="382053"/>
          </a:xfrm>
          <a:prstGeom prst="line">
            <a:avLst/>
          </a:prstGeom>
          <a:ln/>
        </p:spPr>
        <p:style>
          <a:lnRef idx="2">
            <a:schemeClr val="dk1"/>
          </a:lnRef>
          <a:fillRef idx="0">
            <a:schemeClr val="dk1"/>
          </a:fillRef>
          <a:effectRef idx="1">
            <a:schemeClr val="dk1"/>
          </a:effectRef>
          <a:fontRef idx="minor">
            <a:schemeClr val="tx1"/>
          </a:fontRef>
        </p:style>
      </p:cxnSp>
      <p:sp>
        <p:nvSpPr>
          <p:cNvPr id="13" name="TextBox 12">
            <a:extLst>
              <a:ext uri="{FF2B5EF4-FFF2-40B4-BE49-F238E27FC236}">
                <a16:creationId xmlns:a16="http://schemas.microsoft.com/office/drawing/2014/main" id="{FAEF4F70-38B3-4E6E-A709-08111CB56308}"/>
              </a:ext>
            </a:extLst>
          </p:cNvPr>
          <p:cNvSpPr txBox="1"/>
          <p:nvPr/>
        </p:nvSpPr>
        <p:spPr>
          <a:xfrm>
            <a:off x="3271736" y="5172043"/>
            <a:ext cx="712551" cy="304800"/>
          </a:xfrm>
          <a:prstGeom prst="rect">
            <a:avLst/>
          </a:prstGeom>
          <a:noFill/>
        </p:spPr>
        <p:txBody>
          <a:bodyPr wrap="square" lIns="0" tIns="0" rIns="0" bIns="0" rtlCol="0">
            <a:noAutofit/>
          </a:bodyPr>
          <a:lstStyle/>
          <a:p>
            <a:pPr>
              <a:lnSpc>
                <a:spcPct val="90000"/>
              </a:lnSpc>
              <a:spcBef>
                <a:spcPts val="600"/>
              </a:spcBef>
            </a:pPr>
            <a:r>
              <a:rPr lang="en-US" sz="1850" spc="-50" dirty="0"/>
              <a:t>Author</a:t>
            </a:r>
          </a:p>
        </p:txBody>
      </p:sp>
      <p:cxnSp>
        <p:nvCxnSpPr>
          <p:cNvPr id="16" name="Straight Connector 15">
            <a:extLst>
              <a:ext uri="{FF2B5EF4-FFF2-40B4-BE49-F238E27FC236}">
                <a16:creationId xmlns:a16="http://schemas.microsoft.com/office/drawing/2014/main" id="{EE63E1DE-0DF8-4761-A38E-EB6A8AC9CA07}"/>
              </a:ext>
              <a:ext uri="{C183D7F6-B498-43B3-948B-1728B52AA6E4}">
                <adec:decorative xmlns:adec="http://schemas.microsoft.com/office/drawing/2017/decorative" val="1"/>
              </a:ext>
            </a:extLst>
          </p:cNvPr>
          <p:cNvCxnSpPr>
            <a:cxnSpLocks/>
          </p:cNvCxnSpPr>
          <p:nvPr/>
        </p:nvCxnSpPr>
        <p:spPr>
          <a:xfrm flipH="1">
            <a:off x="3984288" y="3935089"/>
            <a:ext cx="1349712" cy="551630"/>
          </a:xfrm>
          <a:prstGeom prst="line">
            <a:avLst/>
          </a:prstGeom>
          <a:ln/>
        </p:spPr>
        <p:style>
          <a:lnRef idx="2">
            <a:schemeClr val="dk1"/>
          </a:lnRef>
          <a:fillRef idx="0">
            <a:schemeClr val="dk1"/>
          </a:fillRef>
          <a:effectRef idx="1">
            <a:schemeClr val="dk1"/>
          </a:effectRef>
          <a:fontRef idx="minor">
            <a:schemeClr val="tx1"/>
          </a:fontRef>
        </p:style>
      </p:cxnSp>
      <p:sp>
        <p:nvSpPr>
          <p:cNvPr id="19" name="TextBox 18">
            <a:extLst>
              <a:ext uri="{FF2B5EF4-FFF2-40B4-BE49-F238E27FC236}">
                <a16:creationId xmlns:a16="http://schemas.microsoft.com/office/drawing/2014/main" id="{FE1EA3B7-3299-4EE4-B1E8-9B06DC3806FC}"/>
              </a:ext>
            </a:extLst>
          </p:cNvPr>
          <p:cNvSpPr txBox="1"/>
          <p:nvPr/>
        </p:nvSpPr>
        <p:spPr>
          <a:xfrm>
            <a:off x="2787785" y="4405899"/>
            <a:ext cx="1196502" cy="221370"/>
          </a:xfrm>
          <a:prstGeom prst="rect">
            <a:avLst/>
          </a:prstGeom>
          <a:noFill/>
        </p:spPr>
        <p:txBody>
          <a:bodyPr wrap="square" lIns="0" tIns="0" rIns="0" bIns="0" rtlCol="0">
            <a:noAutofit/>
          </a:bodyPr>
          <a:lstStyle/>
          <a:p>
            <a:pPr>
              <a:lnSpc>
                <a:spcPct val="90000"/>
              </a:lnSpc>
              <a:spcBef>
                <a:spcPts val="600"/>
              </a:spcBef>
            </a:pPr>
            <a:r>
              <a:rPr lang="en-US" sz="1850" spc="-50" dirty="0"/>
              <a:t>Organization</a:t>
            </a:r>
          </a:p>
        </p:txBody>
      </p:sp>
      <p:cxnSp>
        <p:nvCxnSpPr>
          <p:cNvPr id="24" name="Straight Connector 23">
            <a:extLst>
              <a:ext uri="{FF2B5EF4-FFF2-40B4-BE49-F238E27FC236}">
                <a16:creationId xmlns:a16="http://schemas.microsoft.com/office/drawing/2014/main" id="{ABC60899-E123-4A1A-B2FE-98EFCEEF8E84}"/>
              </a:ext>
              <a:ext uri="{C183D7F6-B498-43B3-948B-1728B52AA6E4}">
                <adec:decorative xmlns:adec="http://schemas.microsoft.com/office/drawing/2017/decorative" val="1"/>
              </a:ext>
            </a:extLst>
          </p:cNvPr>
          <p:cNvCxnSpPr>
            <a:cxnSpLocks/>
          </p:cNvCxnSpPr>
          <p:nvPr/>
        </p:nvCxnSpPr>
        <p:spPr>
          <a:xfrm flipH="1">
            <a:off x="3984287" y="6021617"/>
            <a:ext cx="816313" cy="0"/>
          </a:xfrm>
          <a:prstGeom prst="line">
            <a:avLst/>
          </a:prstGeom>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619496BF-1BFE-4DC5-BD08-FC8ED8722731}"/>
              </a:ext>
            </a:extLst>
          </p:cNvPr>
          <p:cNvSpPr txBox="1"/>
          <p:nvPr/>
        </p:nvSpPr>
        <p:spPr>
          <a:xfrm>
            <a:off x="3271736" y="5911566"/>
            <a:ext cx="712551" cy="304800"/>
          </a:xfrm>
          <a:prstGeom prst="rect">
            <a:avLst/>
          </a:prstGeom>
          <a:noFill/>
        </p:spPr>
        <p:txBody>
          <a:bodyPr wrap="square" lIns="0" tIns="0" rIns="0" bIns="0" rtlCol="0">
            <a:noAutofit/>
          </a:bodyPr>
          <a:lstStyle/>
          <a:p>
            <a:pPr>
              <a:lnSpc>
                <a:spcPct val="90000"/>
              </a:lnSpc>
              <a:spcBef>
                <a:spcPts val="600"/>
              </a:spcBef>
            </a:pPr>
            <a:r>
              <a:rPr lang="en-US" sz="1850" spc="-50" dirty="0"/>
              <a:t>Funder</a:t>
            </a:r>
          </a:p>
        </p:txBody>
      </p:sp>
      <p:cxnSp>
        <p:nvCxnSpPr>
          <p:cNvPr id="28" name="Straight Connector 27">
            <a:extLst>
              <a:ext uri="{FF2B5EF4-FFF2-40B4-BE49-F238E27FC236}">
                <a16:creationId xmlns:a16="http://schemas.microsoft.com/office/drawing/2014/main" id="{ED41E191-6337-4041-BF44-249804A238E9}"/>
              </a:ext>
              <a:ext uri="{C183D7F6-B498-43B3-948B-1728B52AA6E4}">
                <adec:decorative xmlns:adec="http://schemas.microsoft.com/office/drawing/2017/decorative" val="1"/>
              </a:ext>
            </a:extLst>
          </p:cNvPr>
          <p:cNvCxnSpPr>
            <a:cxnSpLocks/>
          </p:cNvCxnSpPr>
          <p:nvPr/>
        </p:nvCxnSpPr>
        <p:spPr>
          <a:xfrm flipH="1">
            <a:off x="6400800" y="3227858"/>
            <a:ext cx="1143000" cy="983046"/>
          </a:xfrm>
          <a:prstGeom prst="line">
            <a:avLst/>
          </a:prstGeom>
          <a:ln/>
        </p:spPr>
        <p:style>
          <a:lnRef idx="2">
            <a:schemeClr val="dk1"/>
          </a:lnRef>
          <a:fillRef idx="0">
            <a:schemeClr val="dk1"/>
          </a:fillRef>
          <a:effectRef idx="1">
            <a:schemeClr val="dk1"/>
          </a:effectRef>
          <a:fontRef idx="minor">
            <a:schemeClr val="tx1"/>
          </a:fontRef>
        </p:style>
      </p:cxnSp>
      <p:sp>
        <p:nvSpPr>
          <p:cNvPr id="31" name="TextBox 30">
            <a:extLst>
              <a:ext uri="{FF2B5EF4-FFF2-40B4-BE49-F238E27FC236}">
                <a16:creationId xmlns:a16="http://schemas.microsoft.com/office/drawing/2014/main" id="{30A9FE48-3BAB-4259-9749-3989EC7B51EA}"/>
              </a:ext>
            </a:extLst>
          </p:cNvPr>
          <p:cNvSpPr txBox="1"/>
          <p:nvPr/>
        </p:nvSpPr>
        <p:spPr>
          <a:xfrm>
            <a:off x="7617568" y="3022545"/>
            <a:ext cx="712551" cy="304800"/>
          </a:xfrm>
          <a:prstGeom prst="rect">
            <a:avLst/>
          </a:prstGeom>
          <a:noFill/>
        </p:spPr>
        <p:txBody>
          <a:bodyPr wrap="square" lIns="0" tIns="0" rIns="0" bIns="0" rtlCol="0">
            <a:noAutofit/>
          </a:bodyPr>
          <a:lstStyle/>
          <a:p>
            <a:pPr>
              <a:lnSpc>
                <a:spcPct val="90000"/>
              </a:lnSpc>
              <a:spcBef>
                <a:spcPts val="600"/>
              </a:spcBef>
            </a:pPr>
            <a:r>
              <a:rPr lang="en-US" sz="1850" spc="-50" dirty="0"/>
              <a:t>Place</a:t>
            </a:r>
          </a:p>
        </p:txBody>
      </p:sp>
      <p:sp>
        <p:nvSpPr>
          <p:cNvPr id="32" name="TextBox 31">
            <a:extLst>
              <a:ext uri="{FF2B5EF4-FFF2-40B4-BE49-F238E27FC236}">
                <a16:creationId xmlns:a16="http://schemas.microsoft.com/office/drawing/2014/main" id="{7545EEC1-B914-47D4-9E09-F0E6984B7330}"/>
              </a:ext>
            </a:extLst>
          </p:cNvPr>
          <p:cNvSpPr txBox="1"/>
          <p:nvPr/>
        </p:nvSpPr>
        <p:spPr>
          <a:xfrm>
            <a:off x="6210300" y="6601242"/>
            <a:ext cx="1524000" cy="143101"/>
          </a:xfrm>
          <a:prstGeom prst="rect">
            <a:avLst/>
          </a:prstGeom>
          <a:noFill/>
        </p:spPr>
        <p:txBody>
          <a:bodyPr wrap="square" lIns="0" tIns="0" rIns="0" bIns="0" rtlCol="0">
            <a:noAutofit/>
          </a:bodyPr>
          <a:lstStyle/>
          <a:p>
            <a:pPr>
              <a:lnSpc>
                <a:spcPct val="90000"/>
              </a:lnSpc>
              <a:spcBef>
                <a:spcPts val="600"/>
              </a:spcBef>
            </a:pPr>
            <a:r>
              <a:rPr lang="en-US" sz="1400" i="1" spc="-50" dirty="0"/>
              <a:t>Image by Freepik.com</a:t>
            </a:r>
          </a:p>
        </p:txBody>
      </p:sp>
      <p:sp>
        <p:nvSpPr>
          <p:cNvPr id="8" name="Slide Number Placeholder 7"/>
          <p:cNvSpPr>
            <a:spLocks noGrp="1"/>
          </p:cNvSpPr>
          <p:nvPr>
            <p:ph type="sldNum" sz="quarter" idx="12"/>
          </p:nvPr>
        </p:nvSpPr>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616229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677" y="389132"/>
            <a:ext cx="8031803" cy="762000"/>
          </a:xfrm>
        </p:spPr>
        <p:txBody>
          <a:bodyPr/>
          <a:lstStyle/>
          <a:p>
            <a:r>
              <a:rPr lang="en-US" dirty="0"/>
              <a:t>Interoperability 3: (Meta)data include qualified references to other (Meta)data</a:t>
            </a:r>
          </a:p>
        </p:txBody>
      </p:sp>
      <p:sp>
        <p:nvSpPr>
          <p:cNvPr id="3" name="Text Placeholder 2"/>
          <p:cNvSpPr>
            <a:spLocks noGrp="1"/>
          </p:cNvSpPr>
          <p:nvPr>
            <p:ph type="body" idx="1"/>
          </p:nvPr>
        </p:nvSpPr>
        <p:spPr>
          <a:xfrm>
            <a:off x="344207" y="1447800"/>
            <a:ext cx="3993203" cy="393913"/>
          </a:xfrm>
        </p:spPr>
        <p:txBody>
          <a:bodyPr/>
          <a:lstStyle/>
          <a:p>
            <a:pPr>
              <a:spcBef>
                <a:spcPts val="600"/>
              </a:spcBef>
            </a:pPr>
            <a:r>
              <a:rPr lang="en-US" b="1" dirty="0"/>
              <a:t>Related Works</a:t>
            </a:r>
          </a:p>
        </p:txBody>
      </p:sp>
      <p:sp>
        <p:nvSpPr>
          <p:cNvPr id="4" name="Content Placeholder 3"/>
          <p:cNvSpPr>
            <a:spLocks noGrp="1"/>
          </p:cNvSpPr>
          <p:nvPr>
            <p:ph sz="half" idx="2"/>
          </p:nvPr>
        </p:nvSpPr>
        <p:spPr>
          <a:xfrm>
            <a:off x="381000" y="1908465"/>
            <a:ext cx="4419600" cy="1955907"/>
          </a:xfrm>
        </p:spPr>
        <p:txBody>
          <a:bodyPr/>
          <a:lstStyle/>
          <a:p>
            <a:pPr marL="285750" indent="-285750">
              <a:buFont typeface="Arial" panose="020B0604020202020204" pitchFamily="34" charset="0"/>
              <a:buChar char="•"/>
            </a:pPr>
            <a:r>
              <a:rPr lang="en-US" sz="2000" dirty="0">
                <a:latin typeface="+mn-lt"/>
              </a:rPr>
              <a:t>Create a digital link between your research objects online and related research objects</a:t>
            </a:r>
          </a:p>
          <a:p>
            <a:pPr marL="285750" indent="-285750">
              <a:buFont typeface="Arial" panose="020B0604020202020204" pitchFamily="34" charset="0"/>
              <a:buChar char="•"/>
            </a:pPr>
            <a:r>
              <a:rPr lang="en-US" sz="2000" dirty="0">
                <a:latin typeface="+mn-lt"/>
              </a:rPr>
              <a:t>Explain the nature of the two objects’ connection</a:t>
            </a:r>
          </a:p>
        </p:txBody>
      </p:sp>
      <p:sp>
        <p:nvSpPr>
          <p:cNvPr id="5" name="Text Placeholder 4"/>
          <p:cNvSpPr>
            <a:spLocks noGrp="1"/>
          </p:cNvSpPr>
          <p:nvPr>
            <p:ph type="body" sz="quarter" idx="3"/>
          </p:nvPr>
        </p:nvSpPr>
        <p:spPr>
          <a:xfrm>
            <a:off x="4724400" y="1494241"/>
            <a:ext cx="2414081" cy="347472"/>
          </a:xfrm>
        </p:spPr>
        <p:txBody>
          <a:bodyPr/>
          <a:lstStyle/>
          <a:p>
            <a:pPr>
              <a:spcBef>
                <a:spcPts val="600"/>
              </a:spcBef>
            </a:pPr>
            <a:r>
              <a:rPr lang="en-US" b="1" dirty="0"/>
              <a:t>Local Solution: Prism</a:t>
            </a:r>
          </a:p>
        </p:txBody>
      </p:sp>
      <p:sp>
        <p:nvSpPr>
          <p:cNvPr id="6" name="Content Placeholder 5"/>
          <p:cNvSpPr>
            <a:spLocks noGrp="1"/>
          </p:cNvSpPr>
          <p:nvPr>
            <p:ph sz="quarter" idx="4"/>
          </p:nvPr>
        </p:nvSpPr>
        <p:spPr>
          <a:xfrm>
            <a:off x="4861579" y="1929929"/>
            <a:ext cx="3962400" cy="1934443"/>
          </a:xfrm>
        </p:spPr>
        <p:txBody>
          <a:bodyPr/>
          <a:lstStyle/>
          <a:p>
            <a:pPr marL="285750" indent="-285750">
              <a:buFont typeface="Arial" panose="020B0604020202020204" pitchFamily="34" charset="0"/>
              <a:buChar char="•"/>
            </a:pPr>
            <a:r>
              <a:rPr lang="en-US" sz="2000" dirty="0">
                <a:latin typeface="+mn-lt"/>
              </a:rPr>
              <a:t>Each deposited item can be linked to a related item within the repository</a:t>
            </a:r>
          </a:p>
          <a:p>
            <a:pPr marL="285750" indent="-285750">
              <a:buFont typeface="Arial" panose="020B0604020202020204" pitchFamily="34" charset="0"/>
              <a:buChar char="•"/>
            </a:pPr>
            <a:r>
              <a:rPr lang="en-US" sz="2000" dirty="0">
                <a:latin typeface="+mn-lt"/>
              </a:rPr>
              <a:t>Using the </a:t>
            </a:r>
            <a:r>
              <a:rPr lang="en-US" sz="2000" dirty="0" err="1">
                <a:latin typeface="+mn-lt"/>
              </a:rPr>
              <a:t>DataCite</a:t>
            </a:r>
            <a:r>
              <a:rPr lang="en-US" sz="2000" dirty="0">
                <a:latin typeface="+mn-lt"/>
              </a:rPr>
              <a:t> </a:t>
            </a:r>
            <a:r>
              <a:rPr lang="en-US" sz="2000" dirty="0">
                <a:latin typeface="+mn-lt"/>
                <a:hlinkClick r:id="rId2"/>
              </a:rPr>
              <a:t>RelationType</a:t>
            </a:r>
            <a:r>
              <a:rPr lang="en-US" sz="2000" dirty="0">
                <a:latin typeface="+mn-lt"/>
              </a:rPr>
              <a:t> vocabulary, the nature of the link between the two research objects can be specifically described.</a:t>
            </a:r>
          </a:p>
        </p:txBody>
      </p:sp>
      <p:pic>
        <p:nvPicPr>
          <p:cNvPr id="20" name="Picture 19" descr="Screenshot from Prism repository of the fields for metadata on related works. The fields include Type of Relation, Identifier, Scheme and Schema, and Resource Type.">
            <a:extLst>
              <a:ext uri="{FF2B5EF4-FFF2-40B4-BE49-F238E27FC236}">
                <a16:creationId xmlns:a16="http://schemas.microsoft.com/office/drawing/2014/main" id="{717FFE62-B97C-4830-896E-DBD5841E25C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9599" y="4118380"/>
            <a:ext cx="7895009" cy="2628981"/>
          </a:xfrm>
          <a:prstGeom prst="rect">
            <a:avLst/>
          </a:prstGeom>
          <a:ln w="22225">
            <a:solidFill>
              <a:schemeClr val="tx1">
                <a:lumMod val="60000"/>
                <a:lumOff val="40000"/>
              </a:schemeClr>
            </a:solidFill>
          </a:ln>
          <a:effectLst>
            <a:outerShdw blurRad="50800" dist="50800" dir="5400000" sx="97000" sy="97000" algn="ctr" rotWithShape="0">
              <a:srgbClr val="000000">
                <a:alpha val="99000"/>
              </a:srgbClr>
            </a:outerShdw>
          </a:effectLst>
        </p:spPr>
      </p:pic>
      <p:sp>
        <p:nvSpPr>
          <p:cNvPr id="8" name="Slide Number Placeholder 7"/>
          <p:cNvSpPr>
            <a:spLocks noGrp="1"/>
          </p:cNvSpPr>
          <p:nvPr>
            <p:ph type="sldNum" sz="quarter" idx="12"/>
          </p:nvPr>
        </p:nvSpPr>
        <p:spPr>
          <a:xfrm>
            <a:off x="8492455" y="6485609"/>
            <a:ext cx="346745" cy="231266"/>
          </a:xfrm>
        </p:spPr>
        <p:txBody>
          <a:bodyPr/>
          <a:lstStyle/>
          <a:p>
            <a:fld id="{0D558541-60C9-42A2-8392-FF12533A6B7A}" type="slidenum">
              <a:rPr lang="en-US" smtClean="0"/>
              <a:pPr/>
              <a:t>16</a:t>
            </a:fld>
            <a:endParaRPr lang="en-US" dirty="0"/>
          </a:p>
        </p:txBody>
      </p:sp>
    </p:spTree>
    <p:extLst>
      <p:ext uri="{BB962C8B-B14F-4D97-AF65-F5344CB8AC3E}">
        <p14:creationId xmlns:p14="http://schemas.microsoft.com/office/powerpoint/2010/main" val="338368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741" y="457200"/>
            <a:ext cx="7713969" cy="762000"/>
          </a:xfrm>
        </p:spPr>
        <p:txBody>
          <a:bodyPr/>
          <a:lstStyle/>
          <a:p>
            <a:r>
              <a:rPr lang="en-US" dirty="0"/>
              <a:t>Reusability: Three Characteristics related to describing data richly with many relevant and accurate attributes </a:t>
            </a:r>
          </a:p>
        </p:txBody>
      </p:sp>
      <p:sp>
        <p:nvSpPr>
          <p:cNvPr id="10" name="TextBox 9">
            <a:extLst>
              <a:ext uri="{FF2B5EF4-FFF2-40B4-BE49-F238E27FC236}">
                <a16:creationId xmlns:a16="http://schemas.microsoft.com/office/drawing/2014/main" id="{91828397-2862-40B1-A2F8-8DC249BE9429}"/>
              </a:ext>
            </a:extLst>
          </p:cNvPr>
          <p:cNvSpPr txBox="1"/>
          <p:nvPr/>
        </p:nvSpPr>
        <p:spPr>
          <a:xfrm>
            <a:off x="304800" y="1524000"/>
            <a:ext cx="4724400" cy="4572000"/>
          </a:xfrm>
          <a:prstGeom prst="rect">
            <a:avLst/>
          </a:prstGeom>
          <a:noFill/>
        </p:spPr>
        <p:txBody>
          <a:bodyPr wrap="square" lIns="0" tIns="0" rIns="0" bIns="0" rtlCol="0">
            <a:noAutofit/>
          </a:bodyPr>
          <a:lstStyle/>
          <a:p>
            <a:pPr>
              <a:lnSpc>
                <a:spcPct val="90000"/>
              </a:lnSpc>
              <a:spcBef>
                <a:spcPts val="600"/>
              </a:spcBef>
            </a:pPr>
            <a:r>
              <a:rPr lang="en-US" sz="2000" b="1" dirty="0">
                <a:latin typeface="+mn-lt"/>
                <a:ea typeface="Barlow"/>
                <a:cs typeface="Barlow"/>
                <a:sym typeface="Barlow Medium"/>
              </a:rPr>
              <a:t>1.1. Clear and accessible data usage licenses</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Legal interoperability: what users can and can’t do with data</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Examples: Creative Commons, MIT, GNU General Public License</a:t>
            </a:r>
          </a:p>
          <a:p>
            <a:pPr>
              <a:lnSpc>
                <a:spcPct val="90000"/>
              </a:lnSpc>
              <a:spcBef>
                <a:spcPts val="600"/>
              </a:spcBef>
              <a:buClr>
                <a:srgbClr val="2170CC"/>
              </a:buClr>
              <a:buSzPts val="1000"/>
              <a:defRPr/>
            </a:pPr>
            <a:r>
              <a:rPr lang="en-US" sz="2000" b="1" dirty="0">
                <a:sym typeface="Arial"/>
              </a:rPr>
              <a:t>1.2. </a:t>
            </a:r>
            <a:r>
              <a:rPr lang="en-US" sz="2000" b="1" dirty="0">
                <a:solidFill>
                  <a:schemeClr val="tx1"/>
                </a:solidFill>
                <a:latin typeface="+mn-lt"/>
                <a:ea typeface="Barlow Medium"/>
                <a:cs typeface="Barlow Medium"/>
                <a:sym typeface="Barlow Medium"/>
              </a:rPr>
              <a:t>(Meta)data are associated with detailed provenance</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Which organization and which researchers produced the data?</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How was data collected?</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Processing level</a:t>
            </a:r>
          </a:p>
          <a:p>
            <a:pPr>
              <a:lnSpc>
                <a:spcPct val="90000"/>
              </a:lnSpc>
              <a:spcBef>
                <a:spcPts val="600"/>
              </a:spcBef>
              <a:buClr>
                <a:srgbClr val="2170CC"/>
              </a:buClr>
              <a:buSzPts val="1000"/>
              <a:defRPr/>
            </a:pPr>
            <a:r>
              <a:rPr lang="en-US" sz="2000" b="1" dirty="0">
                <a:sym typeface="Barlow"/>
              </a:rPr>
              <a:t>1.3. </a:t>
            </a:r>
            <a:r>
              <a:rPr lang="en-US" sz="2000" b="1" dirty="0">
                <a:sym typeface="Barlow Medium"/>
              </a:rPr>
              <a:t>(Meta)data meet domain-relevant community standards</a:t>
            </a:r>
          </a:p>
          <a:p>
            <a:pPr marL="450850" indent="-285750">
              <a:lnSpc>
                <a:spcPct val="115000"/>
              </a:lnSpc>
              <a:spcBef>
                <a:spcPts val="600"/>
              </a:spcBef>
              <a:buClr>
                <a:srgbClr val="2170CC"/>
              </a:buClr>
              <a:buSzPts val="1000"/>
              <a:buFont typeface="Wingdings" panose="05000000000000000000" pitchFamily="2" charset="2"/>
              <a:buChar char="ü"/>
              <a:defRPr/>
            </a:pPr>
            <a:r>
              <a:rPr lang="en-US" sz="1400" kern="0" dirty="0">
                <a:latin typeface="Arial"/>
                <a:sym typeface="Barlow"/>
              </a:rPr>
              <a:t>Use the same minimal information standards as your community</a:t>
            </a:r>
          </a:p>
        </p:txBody>
      </p:sp>
      <p:pic>
        <p:nvPicPr>
          <p:cNvPr id="1026" name="Picture 2" descr="Image showing the reusability levels of resources assigned various Creative Commons licenses, with least permissive at the top and most permissive at the bottom.">
            <a:extLst>
              <a:ext uri="{FF2B5EF4-FFF2-40B4-BE49-F238E27FC236}">
                <a16:creationId xmlns:a16="http://schemas.microsoft.com/office/drawing/2014/main" id="{CE93EF8E-F5A6-441E-930A-0447B6259B0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34000" y="1752600"/>
            <a:ext cx="3661833" cy="3657600"/>
          </a:xfrm>
          <a:prstGeom prst="rect">
            <a:avLst/>
          </a:prstGeom>
          <a:noFill/>
          <a:ln w="12700">
            <a:solidFill>
              <a:schemeClr val="tx1">
                <a:lumMod val="60000"/>
                <a:lumOff val="40000"/>
              </a:schemeClr>
            </a:solidFill>
          </a:ln>
          <a:effectLst>
            <a:outerShdw blurRad="50800" dist="50800" dir="5400000" sx="98000" sy="98000" algn="ctr" rotWithShape="0">
              <a:srgbClr val="000000">
                <a:alpha val="90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C2F3192-48DF-4502-B0B4-F61AD5CB36AA}"/>
              </a:ext>
            </a:extLst>
          </p:cNvPr>
          <p:cNvSpPr txBox="1"/>
          <p:nvPr/>
        </p:nvSpPr>
        <p:spPr>
          <a:xfrm>
            <a:off x="4953000" y="5943600"/>
            <a:ext cx="4038600" cy="457200"/>
          </a:xfrm>
          <a:prstGeom prst="rect">
            <a:avLst/>
          </a:prstGeom>
          <a:noFill/>
        </p:spPr>
        <p:txBody>
          <a:bodyPr wrap="square" lIns="0" tIns="0" rIns="0" bIns="0" rtlCol="0">
            <a:noAutofit/>
          </a:bodyPr>
          <a:lstStyle/>
          <a:p>
            <a:pPr algn="r">
              <a:lnSpc>
                <a:spcPct val="90000"/>
              </a:lnSpc>
              <a:spcBef>
                <a:spcPts val="600"/>
              </a:spcBef>
            </a:pPr>
            <a:r>
              <a:rPr lang="en-US" sz="1200" b="1" i="1" u="none" strike="noStrike" dirty="0">
                <a:solidFill>
                  <a:srgbClr val="000000"/>
                </a:solidFill>
                <a:effectLst/>
                <a:latin typeface="Arial" panose="020B0604020202020204" pitchFamily="34" charset="0"/>
              </a:rPr>
              <a:t>Image credit: </a:t>
            </a:r>
            <a:r>
              <a:rPr lang="en-US" sz="1200" b="0" i="1" u="none" strike="noStrike" dirty="0">
                <a:solidFill>
                  <a:srgbClr val="000000"/>
                </a:solidFill>
                <a:effectLst/>
                <a:latin typeface="Arial" panose="020B0604020202020204" pitchFamily="34" charset="0"/>
              </a:rPr>
              <a:t>Marko </a:t>
            </a:r>
            <a:r>
              <a:rPr lang="en-US" sz="1200" b="0" i="1" u="none" strike="noStrike" dirty="0" err="1">
                <a:solidFill>
                  <a:srgbClr val="000000"/>
                </a:solidFill>
                <a:effectLst/>
                <a:latin typeface="Arial" panose="020B0604020202020204" pitchFamily="34" charset="0"/>
              </a:rPr>
              <a:t>Txopitea</a:t>
            </a:r>
            <a:r>
              <a:rPr lang="en-US" sz="1200" b="0" i="1" u="none" strike="noStrike" dirty="0">
                <a:solidFill>
                  <a:srgbClr val="000000"/>
                </a:solidFill>
                <a:effectLst/>
                <a:latin typeface="Arial" panose="020B0604020202020204" pitchFamily="34" charset="0"/>
              </a:rPr>
              <a:t> - https://ikusimakusi.eus/2018/cc-traffic-light-3-0/, CC0, https://commons.wikimedia.org/w/index.php?curid=8480769</a:t>
            </a:r>
            <a:endParaRPr lang="en-US" sz="1200" i="1" spc="-50"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17</a:t>
            </a:fld>
            <a:endParaRPr lang="en-US" dirty="0"/>
          </a:p>
        </p:txBody>
      </p:sp>
    </p:spTree>
    <p:extLst>
      <p:ext uri="{BB962C8B-B14F-4D97-AF65-F5344CB8AC3E}">
        <p14:creationId xmlns:p14="http://schemas.microsoft.com/office/powerpoint/2010/main" val="645247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6837" y="414530"/>
            <a:ext cx="8031803" cy="516991"/>
          </a:xfrm>
        </p:spPr>
        <p:txBody>
          <a:bodyPr/>
          <a:lstStyle/>
          <a:p>
            <a:r>
              <a:rPr lang="en-US" dirty="0"/>
              <a:t>Reusability, According to Best Practice</a:t>
            </a:r>
          </a:p>
        </p:txBody>
      </p:sp>
      <p:sp>
        <p:nvSpPr>
          <p:cNvPr id="7" name="TextBox 6">
            <a:extLst>
              <a:ext uri="{FF2B5EF4-FFF2-40B4-BE49-F238E27FC236}">
                <a16:creationId xmlns:a16="http://schemas.microsoft.com/office/drawing/2014/main" id="{A20BDE71-71A1-422A-B483-B474173616E5}"/>
              </a:ext>
            </a:extLst>
          </p:cNvPr>
          <p:cNvSpPr txBox="1"/>
          <p:nvPr/>
        </p:nvSpPr>
        <p:spPr>
          <a:xfrm>
            <a:off x="886837" y="1008705"/>
            <a:ext cx="7647563" cy="369425"/>
          </a:xfrm>
          <a:prstGeom prst="rect">
            <a:avLst/>
          </a:prstGeom>
          <a:noFill/>
        </p:spPr>
        <p:txBody>
          <a:bodyPr wrap="square" lIns="0" tIns="0" rIns="0" bIns="0" rtlCol="0">
            <a:noAutofit/>
          </a:bodyPr>
          <a:lstStyle/>
          <a:p>
            <a:pPr>
              <a:lnSpc>
                <a:spcPct val="90000"/>
              </a:lnSpc>
              <a:spcBef>
                <a:spcPts val="600"/>
              </a:spcBef>
            </a:pPr>
            <a:r>
              <a:rPr lang="en-US" sz="1850" spc="-50" dirty="0"/>
              <a:t>Data should be sufficiently richly described so the user knows if they can, and if they want to, re-use it:</a:t>
            </a:r>
          </a:p>
        </p:txBody>
      </p:sp>
      <p:sp>
        <p:nvSpPr>
          <p:cNvPr id="3" name="Text Placeholder 2"/>
          <p:cNvSpPr>
            <a:spLocks noGrp="1"/>
          </p:cNvSpPr>
          <p:nvPr>
            <p:ph type="body" idx="1"/>
          </p:nvPr>
        </p:nvSpPr>
        <p:spPr>
          <a:xfrm>
            <a:off x="304800" y="1821146"/>
            <a:ext cx="2819400" cy="369425"/>
          </a:xfrm>
        </p:spPr>
        <p:txBody>
          <a:bodyPr/>
          <a:lstStyle/>
          <a:p>
            <a:pPr>
              <a:spcBef>
                <a:spcPts val="600"/>
              </a:spcBef>
            </a:pPr>
            <a:r>
              <a:rPr lang="en-US" b="1" dirty="0"/>
              <a:t>Scope of Data</a:t>
            </a:r>
          </a:p>
        </p:txBody>
      </p:sp>
      <p:sp>
        <p:nvSpPr>
          <p:cNvPr id="4" name="Content Placeholder 3"/>
          <p:cNvSpPr>
            <a:spLocks noGrp="1"/>
          </p:cNvSpPr>
          <p:nvPr>
            <p:ph sz="half" idx="2"/>
          </p:nvPr>
        </p:nvSpPr>
        <p:spPr>
          <a:xfrm>
            <a:off x="290207" y="2293197"/>
            <a:ext cx="2697804" cy="1651108"/>
          </a:xfrm>
        </p:spPr>
        <p:txBody>
          <a:bodyPr/>
          <a:lstStyle/>
          <a:p>
            <a:pPr marL="285750" indent="-285750">
              <a:buFont typeface="Arial" panose="020B0604020202020204" pitchFamily="34" charset="0"/>
              <a:buChar char="•"/>
            </a:pPr>
            <a:r>
              <a:rPr lang="en-US" sz="2000" dirty="0">
                <a:latin typeface="+mn-lt"/>
              </a:rPr>
              <a:t>Why was it collected?</a:t>
            </a:r>
          </a:p>
          <a:p>
            <a:pPr marL="285750" indent="-285750">
              <a:buFont typeface="Arial" panose="020B0604020202020204" pitchFamily="34" charset="0"/>
              <a:buChar char="•"/>
            </a:pPr>
            <a:r>
              <a:rPr lang="en-US" sz="2000" dirty="0">
                <a:latin typeface="+mn-lt"/>
              </a:rPr>
              <a:t>Subject of Study</a:t>
            </a:r>
          </a:p>
          <a:p>
            <a:pPr marL="285750" indent="-285750">
              <a:buFont typeface="Arial" panose="020B0604020202020204" pitchFamily="34" charset="0"/>
              <a:buChar char="•"/>
            </a:pPr>
            <a:r>
              <a:rPr lang="en-US" sz="2000" dirty="0">
                <a:latin typeface="+mn-lt"/>
              </a:rPr>
              <a:t>Timeframe of Study</a:t>
            </a:r>
          </a:p>
          <a:p>
            <a:pPr marL="285750" indent="-285750">
              <a:buFont typeface="Arial" panose="020B0604020202020204" pitchFamily="34" charset="0"/>
              <a:buChar char="•"/>
            </a:pPr>
            <a:r>
              <a:rPr lang="en-US" sz="2000" dirty="0">
                <a:latin typeface="+mn-lt"/>
              </a:rPr>
              <a:t>Protocol</a:t>
            </a:r>
          </a:p>
        </p:txBody>
      </p:sp>
      <p:sp>
        <p:nvSpPr>
          <p:cNvPr id="5" name="Text Placeholder 4"/>
          <p:cNvSpPr>
            <a:spLocks noGrp="1"/>
          </p:cNvSpPr>
          <p:nvPr>
            <p:ph type="body" sz="quarter" idx="3"/>
          </p:nvPr>
        </p:nvSpPr>
        <p:spPr>
          <a:xfrm>
            <a:off x="2996118" y="1821569"/>
            <a:ext cx="2414081" cy="347472"/>
          </a:xfrm>
        </p:spPr>
        <p:txBody>
          <a:bodyPr/>
          <a:lstStyle/>
          <a:p>
            <a:pPr>
              <a:spcBef>
                <a:spcPts val="600"/>
              </a:spcBef>
            </a:pPr>
            <a:r>
              <a:rPr lang="en-US" b="1" dirty="0"/>
              <a:t>Conditions of collection</a:t>
            </a:r>
          </a:p>
        </p:txBody>
      </p:sp>
      <p:sp>
        <p:nvSpPr>
          <p:cNvPr id="6" name="Content Placeholder 5"/>
          <p:cNvSpPr>
            <a:spLocks noGrp="1"/>
          </p:cNvSpPr>
          <p:nvPr>
            <p:ph sz="quarter" idx="4"/>
          </p:nvPr>
        </p:nvSpPr>
        <p:spPr>
          <a:xfrm>
            <a:off x="3010709" y="2293197"/>
            <a:ext cx="2728606" cy="1054026"/>
          </a:xfrm>
        </p:spPr>
        <p:txBody>
          <a:bodyPr/>
          <a:lstStyle/>
          <a:p>
            <a:pPr marL="285750" indent="-285750">
              <a:buFont typeface="Arial" panose="020B0604020202020204" pitchFamily="34" charset="0"/>
              <a:buChar char="•"/>
            </a:pPr>
            <a:r>
              <a:rPr lang="en-US" sz="2000" dirty="0">
                <a:latin typeface="+mn-lt"/>
              </a:rPr>
              <a:t>Names of machines</a:t>
            </a:r>
          </a:p>
          <a:p>
            <a:pPr marL="285750" indent="-285750">
              <a:buFont typeface="Arial" panose="020B0604020202020204" pitchFamily="34" charset="0"/>
              <a:buChar char="•"/>
            </a:pPr>
            <a:r>
              <a:rPr lang="en-US" sz="2000" dirty="0">
                <a:latin typeface="+mn-lt"/>
              </a:rPr>
              <a:t>Lab conditions</a:t>
            </a:r>
          </a:p>
          <a:p>
            <a:pPr marL="285750" indent="-285750">
              <a:buFont typeface="Arial" panose="020B0604020202020204" pitchFamily="34" charset="0"/>
              <a:buChar char="•"/>
            </a:pPr>
            <a:r>
              <a:rPr lang="en-US" sz="2000" dirty="0">
                <a:latin typeface="+mn-lt"/>
              </a:rPr>
              <a:t>Software names/versions</a:t>
            </a:r>
          </a:p>
        </p:txBody>
      </p:sp>
      <p:sp>
        <p:nvSpPr>
          <p:cNvPr id="17" name="Text Placeholder 4">
            <a:extLst>
              <a:ext uri="{FF2B5EF4-FFF2-40B4-BE49-F238E27FC236}">
                <a16:creationId xmlns:a16="http://schemas.microsoft.com/office/drawing/2014/main" id="{BD787B67-6C49-42EE-BE3A-A9D55A9B6BCB}"/>
              </a:ext>
            </a:extLst>
          </p:cNvPr>
          <p:cNvSpPr txBox="1">
            <a:spLocks/>
          </p:cNvSpPr>
          <p:nvPr/>
        </p:nvSpPr>
        <p:spPr>
          <a:xfrm>
            <a:off x="5815518" y="1821569"/>
            <a:ext cx="2947482" cy="347472"/>
          </a:xfrm>
          <a:prstGeom prst="rect">
            <a:avLst/>
          </a:prstGeom>
        </p:spPr>
        <p:txBody>
          <a:bodyPr vert="horz" lIns="0" tIns="0" rIns="91440" bIns="45720" rtlCol="0" anchor="b">
            <a:noAutofit/>
          </a:bodyPr>
          <a:lstStyle>
            <a:lvl1pPr marL="0" indent="0" algn="l" defTabSz="914400" rtl="0" eaLnBrk="1" latinLnBrk="0" hangingPunct="1">
              <a:spcBef>
                <a:spcPct val="20000"/>
              </a:spcBef>
              <a:buClr>
                <a:schemeClr val="accent1"/>
              </a:buClr>
              <a:buFont typeface="Arial" pitchFamily="34" charset="0"/>
              <a:buNone/>
              <a:defRPr sz="1850" b="0" kern="1200" spc="-50" baseline="0">
                <a:solidFill>
                  <a:schemeClr val="tx2"/>
                </a:solidFill>
                <a:latin typeface="+mn-lt"/>
                <a:ea typeface="+mn-ea"/>
                <a:cs typeface="+mn-cs"/>
              </a:defRPr>
            </a:lvl1pPr>
            <a:lvl2pPr marL="457200" indent="0" algn="l" defTabSz="914400" rtl="0" eaLnBrk="1" latinLnBrk="0" hangingPunct="1">
              <a:spcBef>
                <a:spcPct val="20000"/>
              </a:spcBef>
              <a:buClr>
                <a:srgbClr val="605F62"/>
              </a:buClr>
              <a:buFont typeface="Symbol" pitchFamily="18" charset="2"/>
              <a:buNone/>
              <a:defRPr sz="2000" b="1" kern="1200" spc="-50" baseline="0">
                <a:solidFill>
                  <a:schemeClr val="tx1"/>
                </a:solidFill>
                <a:latin typeface="+mn-lt"/>
                <a:ea typeface="+mn-ea"/>
                <a:cs typeface="+mn-cs"/>
              </a:defRPr>
            </a:lvl2pPr>
            <a:lvl3pPr marL="914400" indent="0" algn="l" defTabSz="914400" rtl="0" eaLnBrk="1" latinLnBrk="0" hangingPunct="1">
              <a:spcBef>
                <a:spcPct val="20000"/>
              </a:spcBef>
              <a:buClr>
                <a:srgbClr val="605F62"/>
              </a:buClr>
              <a:buFont typeface="Arial" pitchFamily="34" charset="0"/>
              <a:buNone/>
              <a:defRPr sz="1800" b="1" kern="1200" spc="-50" baseline="0">
                <a:solidFill>
                  <a:schemeClr val="tx1"/>
                </a:solidFill>
                <a:latin typeface="+mn-lt"/>
                <a:ea typeface="+mn-ea"/>
                <a:cs typeface="+mn-cs"/>
              </a:defRPr>
            </a:lvl3pPr>
            <a:lvl4pPr marL="13716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4pPr>
            <a:lvl5pPr marL="18288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lvl="0" indent="0" algn="l" rtl="0">
              <a:spcBef>
                <a:spcPts val="600"/>
              </a:spcBef>
              <a:spcAft>
                <a:spcPts val="0"/>
              </a:spcAft>
              <a:buNone/>
            </a:pPr>
            <a:r>
              <a:rPr lang="en-US" b="1" dirty="0"/>
              <a:t>Data processing history</a:t>
            </a:r>
          </a:p>
        </p:txBody>
      </p:sp>
      <p:sp>
        <p:nvSpPr>
          <p:cNvPr id="18" name="Content Placeholder 5">
            <a:extLst>
              <a:ext uri="{FF2B5EF4-FFF2-40B4-BE49-F238E27FC236}">
                <a16:creationId xmlns:a16="http://schemas.microsoft.com/office/drawing/2014/main" id="{AFB1C353-8F68-4A76-BF72-801184080498}"/>
              </a:ext>
            </a:extLst>
          </p:cNvPr>
          <p:cNvSpPr txBox="1">
            <a:spLocks/>
          </p:cNvSpPr>
          <p:nvPr/>
        </p:nvSpPr>
        <p:spPr>
          <a:xfrm>
            <a:off x="5911175" y="2293197"/>
            <a:ext cx="2615119" cy="1358826"/>
          </a:xfrm>
          <a:prstGeom prst="rect">
            <a:avLst/>
          </a:prstGeom>
        </p:spPr>
        <p:txBody>
          <a:bodyPr vert="horz" lIns="0" tIns="0" rIns="91440" bIns="45720" rtlCol="0">
            <a:noAutofit/>
          </a:bodyPr>
          <a:lstStyle>
            <a:lvl1pPr marL="0" indent="0" algn="l" defTabSz="914400" rtl="0" eaLnBrk="1" latinLnBrk="0" hangingPunct="1">
              <a:spcBef>
                <a:spcPct val="20000"/>
              </a:spcBef>
              <a:buClr>
                <a:schemeClr val="accent1"/>
              </a:buClr>
              <a:buFont typeface="Arial" pitchFamily="34" charset="0"/>
              <a:buNone/>
              <a:defRPr lang="en-US" sz="1850" kern="1200" spc="-50" baseline="0" dirty="0" smtClean="0">
                <a:solidFill>
                  <a:schemeClr val="tx1"/>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lang="en-US" sz="1850" kern="1200" spc="-50" baseline="0" dirty="0" smtClean="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lang="en-US" sz="1400" kern="1200" spc="-50" baseline="0" dirty="0" smtClean="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lang="en-US" sz="1400" kern="1200" spc="-50" baseline="0" dirty="0" smtClean="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lang="en-US" sz="1400" kern="1200" spc="-50" baseline="0" dirty="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2000" dirty="0">
                <a:latin typeface="+mn-lt"/>
              </a:rPr>
              <a:t>Raw or processed?</a:t>
            </a:r>
          </a:p>
          <a:p>
            <a:pPr marL="285750" indent="-285750">
              <a:buFont typeface="Arial" panose="020B0604020202020204" pitchFamily="34" charset="0"/>
              <a:buChar char="•"/>
            </a:pPr>
            <a:r>
              <a:rPr lang="en-US" sz="2000" dirty="0">
                <a:latin typeface="+mn-lt"/>
              </a:rPr>
              <a:t>Analysis plan</a:t>
            </a:r>
          </a:p>
          <a:p>
            <a:pPr marL="285750" indent="-285750">
              <a:buFont typeface="Arial" panose="020B0604020202020204" pitchFamily="34" charset="0"/>
              <a:buChar char="•"/>
            </a:pPr>
            <a:r>
              <a:rPr lang="en-US" sz="2000" dirty="0">
                <a:latin typeface="+mn-lt"/>
              </a:rPr>
              <a:t>Code</a:t>
            </a:r>
          </a:p>
        </p:txBody>
      </p:sp>
      <p:sp>
        <p:nvSpPr>
          <p:cNvPr id="11" name="Text Placeholder 2">
            <a:extLst>
              <a:ext uri="{FF2B5EF4-FFF2-40B4-BE49-F238E27FC236}">
                <a16:creationId xmlns:a16="http://schemas.microsoft.com/office/drawing/2014/main" id="{5C58C0B8-1315-4B6A-A224-4E6D7B5BA2DA}"/>
              </a:ext>
            </a:extLst>
          </p:cNvPr>
          <p:cNvSpPr txBox="1">
            <a:spLocks/>
          </p:cNvSpPr>
          <p:nvPr/>
        </p:nvSpPr>
        <p:spPr>
          <a:xfrm>
            <a:off x="304800" y="4020070"/>
            <a:ext cx="2819400" cy="369425"/>
          </a:xfrm>
          <a:prstGeom prst="rect">
            <a:avLst/>
          </a:prstGeom>
        </p:spPr>
        <p:txBody>
          <a:bodyPr vert="horz" lIns="0" tIns="0" rIns="91440" bIns="45720" rtlCol="0" anchor="b">
            <a:noAutofit/>
          </a:bodyPr>
          <a:lstStyle>
            <a:lvl1pPr marL="0" indent="0" algn="l" defTabSz="914400" rtl="0" eaLnBrk="1" latinLnBrk="0" hangingPunct="1">
              <a:spcBef>
                <a:spcPct val="20000"/>
              </a:spcBef>
              <a:buClr>
                <a:schemeClr val="accent1"/>
              </a:buClr>
              <a:buFont typeface="Arial" pitchFamily="34" charset="0"/>
              <a:buNone/>
              <a:defRPr sz="1850" b="0" kern="1200" spc="-50" baseline="0">
                <a:solidFill>
                  <a:schemeClr val="tx2"/>
                </a:solidFill>
                <a:latin typeface="+mn-lt"/>
                <a:ea typeface="+mn-ea"/>
                <a:cs typeface="+mn-cs"/>
              </a:defRPr>
            </a:lvl1pPr>
            <a:lvl2pPr marL="457200" indent="0" algn="l" defTabSz="914400" rtl="0" eaLnBrk="1" latinLnBrk="0" hangingPunct="1">
              <a:spcBef>
                <a:spcPct val="20000"/>
              </a:spcBef>
              <a:buClr>
                <a:srgbClr val="605F62"/>
              </a:buClr>
              <a:buFont typeface="Symbol" pitchFamily="18" charset="2"/>
              <a:buNone/>
              <a:defRPr sz="2000" b="1" kern="1200" spc="-50" baseline="0">
                <a:solidFill>
                  <a:schemeClr val="tx1"/>
                </a:solidFill>
                <a:latin typeface="+mn-lt"/>
                <a:ea typeface="+mn-ea"/>
                <a:cs typeface="+mn-cs"/>
              </a:defRPr>
            </a:lvl2pPr>
            <a:lvl3pPr marL="914400" indent="0" algn="l" defTabSz="914400" rtl="0" eaLnBrk="1" latinLnBrk="0" hangingPunct="1">
              <a:spcBef>
                <a:spcPct val="20000"/>
              </a:spcBef>
              <a:buClr>
                <a:srgbClr val="605F62"/>
              </a:buClr>
              <a:buFont typeface="Arial" pitchFamily="34" charset="0"/>
              <a:buNone/>
              <a:defRPr sz="1800" b="1" kern="1200" spc="-50" baseline="0">
                <a:solidFill>
                  <a:schemeClr val="tx1"/>
                </a:solidFill>
                <a:latin typeface="+mn-lt"/>
                <a:ea typeface="+mn-ea"/>
                <a:cs typeface="+mn-cs"/>
              </a:defRPr>
            </a:lvl3pPr>
            <a:lvl4pPr marL="13716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4pPr>
            <a:lvl5pPr marL="18288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a:spcBef>
                <a:spcPts val="600"/>
              </a:spcBef>
            </a:pPr>
            <a:r>
              <a:rPr lang="en-US" b="1" dirty="0"/>
              <a:t>Variable Names</a:t>
            </a:r>
          </a:p>
        </p:txBody>
      </p:sp>
      <p:sp>
        <p:nvSpPr>
          <p:cNvPr id="14" name="Content Placeholder 3">
            <a:extLst>
              <a:ext uri="{FF2B5EF4-FFF2-40B4-BE49-F238E27FC236}">
                <a16:creationId xmlns:a16="http://schemas.microsoft.com/office/drawing/2014/main" id="{ED89EF44-228F-4848-BA9A-E5E8F70D851B}"/>
              </a:ext>
            </a:extLst>
          </p:cNvPr>
          <p:cNvSpPr txBox="1">
            <a:spLocks/>
          </p:cNvSpPr>
          <p:nvPr/>
        </p:nvSpPr>
        <p:spPr>
          <a:xfrm>
            <a:off x="258595" y="4521092"/>
            <a:ext cx="2697804" cy="1651108"/>
          </a:xfrm>
          <a:prstGeom prst="rect">
            <a:avLst/>
          </a:prstGeom>
        </p:spPr>
        <p:txBody>
          <a:bodyPr vert="horz" lIns="0" tIns="0" rIns="91440" bIns="45720" rtlCol="0">
            <a:noAutofit/>
          </a:bodyPr>
          <a:lstStyle>
            <a:lvl1pPr marL="0" indent="0" algn="l" defTabSz="914400" rtl="0" eaLnBrk="1" latinLnBrk="0" hangingPunct="1">
              <a:spcBef>
                <a:spcPct val="20000"/>
              </a:spcBef>
              <a:buClr>
                <a:schemeClr val="accent1"/>
              </a:buClr>
              <a:buFont typeface="Arial" pitchFamily="34" charset="0"/>
              <a:buNone/>
              <a:defRPr lang="en-US" sz="1850" kern="1200" spc="-50" baseline="0" smtClean="0">
                <a:solidFill>
                  <a:schemeClr val="tx1"/>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lang="en-US" sz="1850" kern="1200" spc="-50" baseline="0" smtClean="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lang="en-US" sz="1400" kern="1200" spc="-50" baseline="0" smtClean="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lang="en-US" sz="1400" kern="1200" spc="-50" baseline="0" smtClean="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lang="en-US"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itchFamily="34" charset="0"/>
              <a:buChar char="•"/>
            </a:pPr>
            <a:r>
              <a:rPr lang="en-US" sz="2000" dirty="0"/>
              <a:t>Defined or self-explanatory</a:t>
            </a:r>
          </a:p>
          <a:p>
            <a:pPr marL="285750" indent="-285750">
              <a:buFont typeface="Arial" pitchFamily="34" charset="0"/>
              <a:buChar char="•"/>
            </a:pPr>
            <a:r>
              <a:rPr lang="en-US" sz="2000" dirty="0"/>
              <a:t>Data dictionary</a:t>
            </a:r>
          </a:p>
        </p:txBody>
      </p:sp>
      <p:sp>
        <p:nvSpPr>
          <p:cNvPr id="12" name="Text Placeholder 4">
            <a:extLst>
              <a:ext uri="{FF2B5EF4-FFF2-40B4-BE49-F238E27FC236}">
                <a16:creationId xmlns:a16="http://schemas.microsoft.com/office/drawing/2014/main" id="{0F7D89A3-3890-4E9B-9AD9-DFC1D8F86A2B}"/>
              </a:ext>
            </a:extLst>
          </p:cNvPr>
          <p:cNvSpPr txBox="1">
            <a:spLocks/>
          </p:cNvSpPr>
          <p:nvPr/>
        </p:nvSpPr>
        <p:spPr>
          <a:xfrm>
            <a:off x="3010709" y="4036963"/>
            <a:ext cx="2414081" cy="347472"/>
          </a:xfrm>
          <a:prstGeom prst="rect">
            <a:avLst/>
          </a:prstGeom>
        </p:spPr>
        <p:txBody>
          <a:bodyPr vert="horz" lIns="0" tIns="0" rIns="91440" bIns="45720" rtlCol="0" anchor="b">
            <a:noAutofit/>
          </a:bodyPr>
          <a:lstStyle>
            <a:lvl1pPr marL="0" indent="0" algn="l" defTabSz="914400" rtl="0" eaLnBrk="1" latinLnBrk="0" hangingPunct="1">
              <a:spcBef>
                <a:spcPct val="20000"/>
              </a:spcBef>
              <a:buClr>
                <a:schemeClr val="accent1"/>
              </a:buClr>
              <a:buFont typeface="Arial" pitchFamily="34" charset="0"/>
              <a:buNone/>
              <a:defRPr sz="1850" b="0" kern="1200" spc="-50" baseline="0">
                <a:solidFill>
                  <a:schemeClr val="tx2"/>
                </a:solidFill>
                <a:latin typeface="+mn-lt"/>
                <a:ea typeface="+mn-ea"/>
                <a:cs typeface="+mn-cs"/>
              </a:defRPr>
            </a:lvl1pPr>
            <a:lvl2pPr marL="457200" indent="0" algn="l" defTabSz="914400" rtl="0" eaLnBrk="1" latinLnBrk="0" hangingPunct="1">
              <a:spcBef>
                <a:spcPct val="20000"/>
              </a:spcBef>
              <a:buClr>
                <a:srgbClr val="605F62"/>
              </a:buClr>
              <a:buFont typeface="Symbol" pitchFamily="18" charset="2"/>
              <a:buNone/>
              <a:defRPr sz="2000" b="1" kern="1200" spc="-50" baseline="0">
                <a:solidFill>
                  <a:schemeClr val="tx1"/>
                </a:solidFill>
                <a:latin typeface="+mn-lt"/>
                <a:ea typeface="+mn-ea"/>
                <a:cs typeface="+mn-cs"/>
              </a:defRPr>
            </a:lvl2pPr>
            <a:lvl3pPr marL="914400" indent="0" algn="l" defTabSz="914400" rtl="0" eaLnBrk="1" latinLnBrk="0" hangingPunct="1">
              <a:spcBef>
                <a:spcPct val="20000"/>
              </a:spcBef>
              <a:buClr>
                <a:srgbClr val="605F62"/>
              </a:buClr>
              <a:buFont typeface="Arial" pitchFamily="34" charset="0"/>
              <a:buNone/>
              <a:defRPr sz="1800" b="1" kern="1200" spc="-50" baseline="0">
                <a:solidFill>
                  <a:schemeClr val="tx1"/>
                </a:solidFill>
                <a:latin typeface="+mn-lt"/>
                <a:ea typeface="+mn-ea"/>
                <a:cs typeface="+mn-cs"/>
              </a:defRPr>
            </a:lvl3pPr>
            <a:lvl4pPr marL="13716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4pPr>
            <a:lvl5pPr marL="18288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a:spcBef>
                <a:spcPts val="600"/>
              </a:spcBef>
            </a:pPr>
            <a:r>
              <a:rPr lang="en-US" b="1" dirty="0"/>
              <a:t>Versions</a:t>
            </a:r>
          </a:p>
        </p:txBody>
      </p:sp>
      <p:sp>
        <p:nvSpPr>
          <p:cNvPr id="15" name="Content Placeholder 3">
            <a:extLst>
              <a:ext uri="{FF2B5EF4-FFF2-40B4-BE49-F238E27FC236}">
                <a16:creationId xmlns:a16="http://schemas.microsoft.com/office/drawing/2014/main" id="{79DB760B-59D5-400C-BABB-FECD8B327721}"/>
              </a:ext>
            </a:extLst>
          </p:cNvPr>
          <p:cNvSpPr txBox="1">
            <a:spLocks/>
          </p:cNvSpPr>
          <p:nvPr/>
        </p:nvSpPr>
        <p:spPr>
          <a:xfrm>
            <a:off x="2986390" y="4521092"/>
            <a:ext cx="2697804" cy="1651108"/>
          </a:xfrm>
          <a:prstGeom prst="rect">
            <a:avLst/>
          </a:prstGeom>
        </p:spPr>
        <p:txBody>
          <a:bodyPr vert="horz" lIns="0" tIns="0" rIns="91440" bIns="45720" rtlCol="0">
            <a:noAutofit/>
          </a:bodyPr>
          <a:lstStyle>
            <a:lvl1pPr marL="0" indent="0" algn="l" defTabSz="914400" rtl="0" eaLnBrk="1" latinLnBrk="0" hangingPunct="1">
              <a:spcBef>
                <a:spcPct val="20000"/>
              </a:spcBef>
              <a:buClr>
                <a:schemeClr val="accent1"/>
              </a:buClr>
              <a:buFont typeface="Arial" pitchFamily="34" charset="0"/>
              <a:buNone/>
              <a:defRPr lang="en-US" sz="1850" kern="1200" spc="-50" baseline="0" smtClean="0">
                <a:solidFill>
                  <a:schemeClr val="tx1"/>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lang="en-US" sz="1850" kern="1200" spc="-50" baseline="0" smtClean="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lang="en-US" sz="1400" kern="1200" spc="-50" baseline="0" smtClean="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lang="en-US" sz="1400" kern="1200" spc="-50" baseline="0" smtClean="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lang="en-US"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itchFamily="34" charset="0"/>
              <a:buChar char="•"/>
            </a:pPr>
            <a:r>
              <a:rPr lang="en-US" sz="2000" dirty="0"/>
              <a:t>Clearly document</a:t>
            </a:r>
          </a:p>
          <a:p>
            <a:pPr marL="285750" indent="-285750">
              <a:buFont typeface="Arial" pitchFamily="34" charset="0"/>
              <a:buChar char="•"/>
            </a:pPr>
            <a:r>
              <a:rPr lang="en-US" sz="2000" dirty="0"/>
              <a:t>Provide links to older versions if possible</a:t>
            </a:r>
          </a:p>
        </p:txBody>
      </p:sp>
      <p:sp>
        <p:nvSpPr>
          <p:cNvPr id="13" name="Text Placeholder 4">
            <a:extLst>
              <a:ext uri="{FF2B5EF4-FFF2-40B4-BE49-F238E27FC236}">
                <a16:creationId xmlns:a16="http://schemas.microsoft.com/office/drawing/2014/main" id="{4190174D-C6EE-4BB3-9F9D-F56FEB716E57}"/>
              </a:ext>
            </a:extLst>
          </p:cNvPr>
          <p:cNvSpPr txBox="1">
            <a:spLocks/>
          </p:cNvSpPr>
          <p:nvPr/>
        </p:nvSpPr>
        <p:spPr>
          <a:xfrm>
            <a:off x="5815518" y="4020070"/>
            <a:ext cx="2947482" cy="347472"/>
          </a:xfrm>
          <a:prstGeom prst="rect">
            <a:avLst/>
          </a:prstGeom>
        </p:spPr>
        <p:txBody>
          <a:bodyPr vert="horz" lIns="0" tIns="0" rIns="91440" bIns="45720" rtlCol="0" anchor="b">
            <a:noAutofit/>
          </a:bodyPr>
          <a:lstStyle>
            <a:lvl1pPr marL="0" indent="0" algn="l" defTabSz="914400" rtl="0" eaLnBrk="1" latinLnBrk="0" hangingPunct="1">
              <a:spcBef>
                <a:spcPct val="20000"/>
              </a:spcBef>
              <a:buClr>
                <a:schemeClr val="accent1"/>
              </a:buClr>
              <a:buFont typeface="Arial" pitchFamily="34" charset="0"/>
              <a:buNone/>
              <a:defRPr sz="1850" b="0" kern="1200" spc="-50" baseline="0">
                <a:solidFill>
                  <a:schemeClr val="tx2"/>
                </a:solidFill>
                <a:latin typeface="+mn-lt"/>
                <a:ea typeface="+mn-ea"/>
                <a:cs typeface="+mn-cs"/>
              </a:defRPr>
            </a:lvl1pPr>
            <a:lvl2pPr marL="457200" indent="0" algn="l" defTabSz="914400" rtl="0" eaLnBrk="1" latinLnBrk="0" hangingPunct="1">
              <a:spcBef>
                <a:spcPct val="20000"/>
              </a:spcBef>
              <a:buClr>
                <a:srgbClr val="605F62"/>
              </a:buClr>
              <a:buFont typeface="Symbol" pitchFamily="18" charset="2"/>
              <a:buNone/>
              <a:defRPr sz="2000" b="1" kern="1200" spc="-50" baseline="0">
                <a:solidFill>
                  <a:schemeClr val="tx1"/>
                </a:solidFill>
                <a:latin typeface="+mn-lt"/>
                <a:ea typeface="+mn-ea"/>
                <a:cs typeface="+mn-cs"/>
              </a:defRPr>
            </a:lvl2pPr>
            <a:lvl3pPr marL="914400" indent="0" algn="l" defTabSz="914400" rtl="0" eaLnBrk="1" latinLnBrk="0" hangingPunct="1">
              <a:spcBef>
                <a:spcPct val="20000"/>
              </a:spcBef>
              <a:buClr>
                <a:srgbClr val="605F62"/>
              </a:buClr>
              <a:buFont typeface="Arial" pitchFamily="34" charset="0"/>
              <a:buNone/>
              <a:defRPr sz="1800" b="1" kern="1200" spc="-50" baseline="0">
                <a:solidFill>
                  <a:schemeClr val="tx1"/>
                </a:solidFill>
                <a:latin typeface="+mn-lt"/>
                <a:ea typeface="+mn-ea"/>
                <a:cs typeface="+mn-cs"/>
              </a:defRPr>
            </a:lvl3pPr>
            <a:lvl4pPr marL="13716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4pPr>
            <a:lvl5pPr marL="1828800" indent="0" algn="l" defTabSz="914400" rtl="0" eaLnBrk="1" latinLnBrk="0" hangingPunct="1">
              <a:spcBef>
                <a:spcPct val="20000"/>
              </a:spcBef>
              <a:buClr>
                <a:srgbClr val="605F62"/>
              </a:buClr>
              <a:buFont typeface="Arial" pitchFamily="34" charset="0"/>
              <a:buNone/>
              <a:defRPr sz="1600" b="1" kern="1200" spc="-50" baseline="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lvl="0" indent="0" algn="l" rtl="0">
              <a:spcBef>
                <a:spcPts val="600"/>
              </a:spcBef>
              <a:spcAft>
                <a:spcPts val="0"/>
              </a:spcAft>
              <a:buNone/>
            </a:pPr>
            <a:r>
              <a:rPr lang="en-US" b="1" dirty="0"/>
              <a:t>Licenses and Standards</a:t>
            </a:r>
          </a:p>
        </p:txBody>
      </p:sp>
      <p:sp>
        <p:nvSpPr>
          <p:cNvPr id="16" name="Content Placeholder 3">
            <a:extLst>
              <a:ext uri="{FF2B5EF4-FFF2-40B4-BE49-F238E27FC236}">
                <a16:creationId xmlns:a16="http://schemas.microsoft.com/office/drawing/2014/main" id="{FB77965A-773F-406D-BAA2-C3365DEC2B27}"/>
              </a:ext>
            </a:extLst>
          </p:cNvPr>
          <p:cNvSpPr txBox="1">
            <a:spLocks/>
          </p:cNvSpPr>
          <p:nvPr/>
        </p:nvSpPr>
        <p:spPr>
          <a:xfrm>
            <a:off x="5836596" y="4515936"/>
            <a:ext cx="2697804" cy="1651108"/>
          </a:xfrm>
          <a:prstGeom prst="rect">
            <a:avLst/>
          </a:prstGeom>
        </p:spPr>
        <p:txBody>
          <a:bodyPr vert="horz" lIns="0" tIns="0" rIns="91440" bIns="45720" rtlCol="0">
            <a:noAutofit/>
          </a:bodyPr>
          <a:lstStyle>
            <a:lvl1pPr marL="0" indent="0" algn="l" defTabSz="914400" rtl="0" eaLnBrk="1" latinLnBrk="0" hangingPunct="1">
              <a:spcBef>
                <a:spcPct val="20000"/>
              </a:spcBef>
              <a:buClr>
                <a:schemeClr val="accent1"/>
              </a:buClr>
              <a:buFont typeface="Arial" pitchFamily="34" charset="0"/>
              <a:buNone/>
              <a:defRPr lang="en-US" sz="1850" kern="1200" spc="-50" baseline="0" smtClean="0">
                <a:solidFill>
                  <a:schemeClr val="tx1"/>
                </a:solidFill>
                <a:latin typeface="+mn-lt"/>
                <a:ea typeface="+mn-ea"/>
                <a:cs typeface="+mn-cs"/>
              </a:defRPr>
            </a:lvl1pPr>
            <a:lvl2pPr marL="206375" indent="0" algn="l" defTabSz="914400" rtl="0" eaLnBrk="1" latinLnBrk="0" hangingPunct="1">
              <a:spcBef>
                <a:spcPct val="20000"/>
              </a:spcBef>
              <a:buClr>
                <a:srgbClr val="605F62"/>
              </a:buClr>
              <a:buFont typeface="Symbol" pitchFamily="18" charset="2"/>
              <a:buNone/>
              <a:defRPr lang="en-US" sz="1850" kern="1200" spc="-50" baseline="0" smtClean="0">
                <a:solidFill>
                  <a:schemeClr val="tx1"/>
                </a:solidFill>
                <a:latin typeface="+mn-lt"/>
                <a:ea typeface="+mn-ea"/>
                <a:cs typeface="+mn-cs"/>
              </a:defRPr>
            </a:lvl2pPr>
            <a:lvl3pPr marL="457200" indent="0" algn="l" defTabSz="914400" rtl="0" eaLnBrk="1" latinLnBrk="0" hangingPunct="1">
              <a:spcBef>
                <a:spcPct val="20000"/>
              </a:spcBef>
              <a:buClr>
                <a:srgbClr val="605F62"/>
              </a:buClr>
              <a:buFont typeface="Arial" pitchFamily="34" charset="0"/>
              <a:buNone/>
              <a:defRPr lang="en-US" sz="1400" kern="1200" spc="-50" baseline="0" smtClean="0">
                <a:solidFill>
                  <a:schemeClr val="tx1"/>
                </a:solidFill>
                <a:latin typeface="+mn-lt"/>
                <a:ea typeface="+mn-ea"/>
                <a:cs typeface="+mn-cs"/>
              </a:defRPr>
            </a:lvl3pPr>
            <a:lvl4pPr marL="631825" indent="0" algn="l" defTabSz="914400" rtl="0" eaLnBrk="1" latinLnBrk="0" hangingPunct="1">
              <a:spcBef>
                <a:spcPct val="20000"/>
              </a:spcBef>
              <a:buClr>
                <a:srgbClr val="605F62"/>
              </a:buClr>
              <a:buFont typeface="Arial" pitchFamily="34" charset="0"/>
              <a:buNone/>
              <a:defRPr lang="en-US" sz="1400" kern="1200" spc="-50" baseline="0" smtClean="0">
                <a:solidFill>
                  <a:schemeClr val="tx1"/>
                </a:solidFill>
                <a:latin typeface="+mn-lt"/>
                <a:ea typeface="+mn-ea"/>
                <a:cs typeface="+mn-cs"/>
              </a:defRPr>
            </a:lvl4pPr>
            <a:lvl5pPr marL="804862" indent="0" algn="l" defTabSz="914400" rtl="0" eaLnBrk="1" latinLnBrk="0" hangingPunct="1">
              <a:spcBef>
                <a:spcPct val="20000"/>
              </a:spcBef>
              <a:buClr>
                <a:srgbClr val="605F62"/>
              </a:buClr>
              <a:buFont typeface="Arial" pitchFamily="34" charset="0"/>
              <a:buNone/>
              <a:defRPr lang="en-US"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itchFamily="34" charset="0"/>
              <a:buChar char="•"/>
            </a:pPr>
            <a:r>
              <a:rPr lang="en-US" sz="2000" dirty="0"/>
              <a:t>Assign a clear license to allow re-use</a:t>
            </a:r>
          </a:p>
          <a:p>
            <a:pPr marL="285750" indent="-285750">
              <a:buFont typeface="Arial" pitchFamily="34" charset="0"/>
              <a:buChar char="•"/>
            </a:pPr>
            <a:r>
              <a:rPr lang="en-US" sz="2000" dirty="0"/>
              <a:t>Employ standards used by your research community</a:t>
            </a:r>
          </a:p>
        </p:txBody>
      </p:sp>
      <p:sp>
        <p:nvSpPr>
          <p:cNvPr id="8" name="Slide Number Placeholder 7"/>
          <p:cNvSpPr>
            <a:spLocks noGrp="1"/>
          </p:cNvSpPr>
          <p:nvPr>
            <p:ph type="sldNum" sz="quarter" idx="12"/>
          </p:nvPr>
        </p:nvSpPr>
        <p:spPr/>
        <p:txBody>
          <a:bodyPr/>
          <a:lstStyle/>
          <a:p>
            <a:fld id="{0D558541-60C9-42A2-8392-FF12533A6B7A}" type="slidenum">
              <a:rPr lang="en-US" smtClean="0"/>
              <a:pPr/>
              <a:t>18</a:t>
            </a:fld>
            <a:endParaRPr lang="en-US" dirty="0"/>
          </a:p>
        </p:txBody>
      </p:sp>
    </p:spTree>
    <p:extLst>
      <p:ext uri="{BB962C8B-B14F-4D97-AF65-F5344CB8AC3E}">
        <p14:creationId xmlns:p14="http://schemas.microsoft.com/office/powerpoint/2010/main" val="4268391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EED0A-CAF2-4983-A4AB-B318D1BC30CD}"/>
              </a:ext>
            </a:extLst>
          </p:cNvPr>
          <p:cNvSpPr>
            <a:spLocks noGrp="1"/>
          </p:cNvSpPr>
          <p:nvPr>
            <p:ph type="title"/>
          </p:nvPr>
        </p:nvSpPr>
        <p:spPr/>
        <p:txBody>
          <a:bodyPr/>
          <a:lstStyle/>
          <a:p>
            <a:r>
              <a:rPr lang="en-US" dirty="0"/>
              <a:t>Local solution: How Prism helps with Reusability</a:t>
            </a:r>
          </a:p>
        </p:txBody>
      </p:sp>
      <p:graphicFrame>
        <p:nvGraphicFramePr>
          <p:cNvPr id="10" name="Table 10">
            <a:extLst>
              <a:ext uri="{FF2B5EF4-FFF2-40B4-BE49-F238E27FC236}">
                <a16:creationId xmlns:a16="http://schemas.microsoft.com/office/drawing/2014/main" id="{BE57074D-07E5-4489-BE17-C71DCC7B5C53}"/>
              </a:ext>
            </a:extLst>
          </p:cNvPr>
          <p:cNvGraphicFramePr>
            <a:graphicFrameLocks noGrp="1"/>
          </p:cNvGraphicFramePr>
          <p:nvPr>
            <p:extLst>
              <p:ext uri="{D42A27DB-BD31-4B8C-83A1-F6EECF244321}">
                <p14:modId xmlns:p14="http://schemas.microsoft.com/office/powerpoint/2010/main" val="2861250203"/>
              </p:ext>
            </p:extLst>
          </p:nvPr>
        </p:nvGraphicFramePr>
        <p:xfrm>
          <a:off x="609600" y="1066800"/>
          <a:ext cx="8229600" cy="51917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5698376"/>
                    </a:ext>
                  </a:extLst>
                </a:gridCol>
                <a:gridCol w="4114800">
                  <a:extLst>
                    <a:ext uri="{9D8B030D-6E8A-4147-A177-3AD203B41FA5}">
                      <a16:colId xmlns:a16="http://schemas.microsoft.com/office/drawing/2014/main" val="639495715"/>
                    </a:ext>
                  </a:extLst>
                </a:gridCol>
              </a:tblGrid>
              <a:tr h="370840">
                <a:tc>
                  <a:txBody>
                    <a:bodyPr/>
                    <a:lstStyle/>
                    <a:p>
                      <a:r>
                        <a:rPr lang="en-US" dirty="0"/>
                        <a:t>Reusability Criteria</a:t>
                      </a:r>
                    </a:p>
                  </a:txBody>
                  <a:tcPr/>
                </a:tc>
                <a:tc>
                  <a:txBody>
                    <a:bodyPr/>
                    <a:lstStyle/>
                    <a:p>
                      <a:r>
                        <a:rPr lang="en-US" dirty="0"/>
                        <a:t>How Prism supports this criteria</a:t>
                      </a:r>
                    </a:p>
                  </a:txBody>
                  <a:tcPr/>
                </a:tc>
                <a:extLst>
                  <a:ext uri="{0D108BD9-81ED-4DB2-BD59-A6C34878D82A}">
                    <a16:rowId xmlns:a16="http://schemas.microsoft.com/office/drawing/2014/main" val="1760068526"/>
                  </a:ext>
                </a:extLst>
              </a:tr>
              <a:tr h="370840">
                <a:tc>
                  <a:txBody>
                    <a:bodyPr/>
                    <a:lstStyle/>
                    <a:p>
                      <a:pPr algn="l"/>
                      <a:r>
                        <a:rPr lang="en-US" sz="1800" dirty="0"/>
                        <a:t>Protocol/why was data collected?</a:t>
                      </a:r>
                      <a:endParaRPr lang="en-US" sz="1800" dirty="0">
                        <a:solidFill>
                          <a:schemeClr val="tx1"/>
                        </a:solidFill>
                      </a:endParaRPr>
                    </a:p>
                  </a:txBody>
                  <a:tcPr/>
                </a:tc>
                <a:tc>
                  <a:txBody>
                    <a:bodyPr/>
                    <a:lstStyle/>
                    <a:p>
                      <a:r>
                        <a:rPr lang="en-US" dirty="0"/>
                        <a:t>Deposit protocol, link as related item</a:t>
                      </a:r>
                    </a:p>
                  </a:txBody>
                  <a:tcPr/>
                </a:tc>
                <a:extLst>
                  <a:ext uri="{0D108BD9-81ED-4DB2-BD59-A6C34878D82A}">
                    <a16:rowId xmlns:a16="http://schemas.microsoft.com/office/drawing/2014/main" val="960358275"/>
                  </a:ext>
                </a:extLst>
              </a:tr>
              <a:tr h="370840">
                <a:tc>
                  <a:txBody>
                    <a:bodyPr/>
                    <a:lstStyle/>
                    <a:p>
                      <a:pPr algn="l"/>
                      <a:r>
                        <a:rPr lang="en-US" sz="1800" dirty="0"/>
                        <a:t>Subject of Study</a:t>
                      </a:r>
                      <a:endParaRPr lang="en-US" sz="1800" dirty="0">
                        <a:solidFill>
                          <a:schemeClr val="tx1"/>
                        </a:solidFill>
                      </a:endParaRPr>
                    </a:p>
                  </a:txBody>
                  <a:tcPr/>
                </a:tc>
                <a:tc>
                  <a:txBody>
                    <a:bodyPr/>
                    <a:lstStyle/>
                    <a:p>
                      <a:r>
                        <a:rPr lang="en-US" dirty="0"/>
                        <a:t>Include in Description field</a:t>
                      </a:r>
                    </a:p>
                  </a:txBody>
                  <a:tcPr/>
                </a:tc>
                <a:extLst>
                  <a:ext uri="{0D108BD9-81ED-4DB2-BD59-A6C34878D82A}">
                    <a16:rowId xmlns:a16="http://schemas.microsoft.com/office/drawing/2014/main" val="1270643373"/>
                  </a:ext>
                </a:extLst>
              </a:tr>
              <a:tr h="370840">
                <a:tc>
                  <a:txBody>
                    <a:bodyPr/>
                    <a:lstStyle/>
                    <a:p>
                      <a:pPr algn="l"/>
                      <a:r>
                        <a:rPr lang="en-US" sz="1800" dirty="0"/>
                        <a:t>Timeframe of Study</a:t>
                      </a:r>
                      <a:endParaRPr lang="en-US" sz="1800" dirty="0">
                        <a:solidFill>
                          <a:schemeClr val="tx1"/>
                        </a:solidFill>
                      </a:endParaRPr>
                    </a:p>
                  </a:txBody>
                  <a:tcPr/>
                </a:tc>
                <a:tc>
                  <a:txBody>
                    <a:bodyPr/>
                    <a:lstStyle/>
                    <a:p>
                      <a:r>
                        <a:rPr lang="en-US" dirty="0"/>
                        <a:t>Prism Customized Date field</a:t>
                      </a:r>
                    </a:p>
                  </a:txBody>
                  <a:tcPr/>
                </a:tc>
                <a:extLst>
                  <a:ext uri="{0D108BD9-81ED-4DB2-BD59-A6C34878D82A}">
                    <a16:rowId xmlns:a16="http://schemas.microsoft.com/office/drawing/2014/main" val="3671606046"/>
                  </a:ext>
                </a:extLst>
              </a:tr>
              <a:tr h="370840">
                <a:tc>
                  <a:txBody>
                    <a:bodyPr/>
                    <a:lstStyle/>
                    <a:p>
                      <a:pPr algn="l"/>
                      <a:r>
                        <a:rPr lang="en-US" sz="1800" dirty="0"/>
                        <a:t>Names of machines</a:t>
                      </a:r>
                      <a:endParaRPr lang="en-US" sz="18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Include in Description field</a:t>
                      </a:r>
                    </a:p>
                  </a:txBody>
                  <a:tcPr/>
                </a:tc>
                <a:extLst>
                  <a:ext uri="{0D108BD9-81ED-4DB2-BD59-A6C34878D82A}">
                    <a16:rowId xmlns:a16="http://schemas.microsoft.com/office/drawing/2014/main" val="2518084844"/>
                  </a:ext>
                </a:extLst>
              </a:tr>
              <a:tr h="370840">
                <a:tc>
                  <a:txBody>
                    <a:bodyPr/>
                    <a:lstStyle/>
                    <a:p>
                      <a:pPr algn="l"/>
                      <a:r>
                        <a:rPr lang="en-US" sz="1800" dirty="0"/>
                        <a:t>Lab conditions</a:t>
                      </a:r>
                      <a:endParaRPr lang="en-US" sz="18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Include in Description field</a:t>
                      </a:r>
                    </a:p>
                  </a:txBody>
                  <a:tcPr/>
                </a:tc>
                <a:extLst>
                  <a:ext uri="{0D108BD9-81ED-4DB2-BD59-A6C34878D82A}">
                    <a16:rowId xmlns:a16="http://schemas.microsoft.com/office/drawing/2014/main" val="3592202508"/>
                  </a:ext>
                </a:extLst>
              </a:tr>
              <a:tr h="370840">
                <a:tc>
                  <a:txBody>
                    <a:bodyPr/>
                    <a:lstStyle/>
                    <a:p>
                      <a:pPr algn="l"/>
                      <a:r>
                        <a:rPr lang="en-US" sz="1800" dirty="0"/>
                        <a:t>Software</a:t>
                      </a:r>
                      <a:endParaRPr lang="en-US" sz="1800" dirty="0">
                        <a:solidFill>
                          <a:schemeClr val="tx1"/>
                        </a:solidFill>
                      </a:endParaRPr>
                    </a:p>
                  </a:txBody>
                  <a:tcPr/>
                </a:tc>
                <a:tc>
                  <a:txBody>
                    <a:bodyPr/>
                    <a:lstStyle/>
                    <a:p>
                      <a:r>
                        <a:rPr lang="en-US" dirty="0"/>
                        <a:t>Can link out to GitHub or other link</a:t>
                      </a:r>
                    </a:p>
                  </a:txBody>
                  <a:tcPr/>
                </a:tc>
                <a:extLst>
                  <a:ext uri="{0D108BD9-81ED-4DB2-BD59-A6C34878D82A}">
                    <a16:rowId xmlns:a16="http://schemas.microsoft.com/office/drawing/2014/main" val="2170594414"/>
                  </a:ext>
                </a:extLst>
              </a:tr>
              <a:tr h="370840">
                <a:tc>
                  <a:txBody>
                    <a:bodyPr/>
                    <a:lstStyle/>
                    <a:p>
                      <a:pPr algn="l"/>
                      <a:r>
                        <a:rPr lang="en-US" sz="1800" dirty="0"/>
                        <a:t>Raw or processed</a:t>
                      </a:r>
                      <a:endParaRPr lang="en-US" sz="18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Include in Description field</a:t>
                      </a:r>
                    </a:p>
                  </a:txBody>
                  <a:tcPr/>
                </a:tc>
                <a:extLst>
                  <a:ext uri="{0D108BD9-81ED-4DB2-BD59-A6C34878D82A}">
                    <a16:rowId xmlns:a16="http://schemas.microsoft.com/office/drawing/2014/main" val="2561222729"/>
                  </a:ext>
                </a:extLst>
              </a:tr>
              <a:tr h="370840">
                <a:tc>
                  <a:txBody>
                    <a:bodyPr/>
                    <a:lstStyle/>
                    <a:p>
                      <a:pPr algn="l"/>
                      <a:r>
                        <a:rPr lang="en-US" sz="1800" dirty="0"/>
                        <a:t>Analysis plan</a:t>
                      </a:r>
                      <a:endParaRPr lang="en-US" sz="18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Include in Description field</a:t>
                      </a:r>
                    </a:p>
                  </a:txBody>
                  <a:tcPr/>
                </a:tc>
                <a:extLst>
                  <a:ext uri="{0D108BD9-81ED-4DB2-BD59-A6C34878D82A}">
                    <a16:rowId xmlns:a16="http://schemas.microsoft.com/office/drawing/2014/main" val="1279568764"/>
                  </a:ext>
                </a:extLst>
              </a:tr>
              <a:tr h="370840">
                <a:tc>
                  <a:txBody>
                    <a:bodyPr/>
                    <a:lstStyle/>
                    <a:p>
                      <a:pPr algn="l"/>
                      <a:r>
                        <a:rPr lang="en-US" sz="1800" dirty="0"/>
                        <a:t>Code</a:t>
                      </a:r>
                      <a:endParaRPr lang="en-US" sz="18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link out to GitHub or other link</a:t>
                      </a:r>
                    </a:p>
                  </a:txBody>
                  <a:tcPr/>
                </a:tc>
                <a:extLst>
                  <a:ext uri="{0D108BD9-81ED-4DB2-BD59-A6C34878D82A}">
                    <a16:rowId xmlns:a16="http://schemas.microsoft.com/office/drawing/2014/main" val="1986799675"/>
                  </a:ext>
                </a:extLst>
              </a:tr>
              <a:tr h="370840">
                <a:tc>
                  <a:txBody>
                    <a:bodyPr/>
                    <a:lstStyle/>
                    <a:p>
                      <a:pPr algn="l"/>
                      <a:r>
                        <a:rPr lang="en-US" sz="1800" dirty="0"/>
                        <a:t>Variable names</a:t>
                      </a:r>
                      <a:endParaRPr lang="en-US" sz="1800" dirty="0">
                        <a:solidFill>
                          <a:schemeClr val="tx1"/>
                        </a:solidFill>
                      </a:endParaRPr>
                    </a:p>
                  </a:txBody>
                  <a:tcPr/>
                </a:tc>
                <a:tc>
                  <a:txBody>
                    <a:bodyPr/>
                    <a:lstStyle/>
                    <a:p>
                      <a:r>
                        <a:rPr lang="en-US" dirty="0"/>
                        <a:t>Can deposit data dictionary and link</a:t>
                      </a:r>
                    </a:p>
                  </a:txBody>
                  <a:tcPr/>
                </a:tc>
                <a:extLst>
                  <a:ext uri="{0D108BD9-81ED-4DB2-BD59-A6C34878D82A}">
                    <a16:rowId xmlns:a16="http://schemas.microsoft.com/office/drawing/2014/main" val="2973537538"/>
                  </a:ext>
                </a:extLst>
              </a:tr>
              <a:tr h="370840">
                <a:tc>
                  <a:txBody>
                    <a:bodyPr/>
                    <a:lstStyle/>
                    <a:p>
                      <a:pPr algn="l"/>
                      <a:r>
                        <a:rPr lang="en-US" sz="1800" dirty="0">
                          <a:solidFill>
                            <a:schemeClr val="tx1"/>
                          </a:solidFill>
                        </a:rPr>
                        <a:t>Version: document, link previous</a:t>
                      </a:r>
                    </a:p>
                  </a:txBody>
                  <a:tcPr/>
                </a:tc>
                <a:tc>
                  <a:txBody>
                    <a:bodyPr/>
                    <a:lstStyle/>
                    <a:p>
                      <a:r>
                        <a:rPr lang="en-US" dirty="0"/>
                        <a:t>Prism tracks versions</a:t>
                      </a:r>
                    </a:p>
                  </a:txBody>
                  <a:tcPr/>
                </a:tc>
                <a:extLst>
                  <a:ext uri="{0D108BD9-81ED-4DB2-BD59-A6C34878D82A}">
                    <a16:rowId xmlns:a16="http://schemas.microsoft.com/office/drawing/2014/main" val="3983449064"/>
                  </a:ext>
                </a:extLst>
              </a:tr>
              <a:tr h="370840">
                <a:tc>
                  <a:txBody>
                    <a:bodyPr/>
                    <a:lstStyle/>
                    <a:p>
                      <a:pPr algn="l"/>
                      <a:r>
                        <a:rPr lang="en-US" sz="1800" dirty="0">
                          <a:solidFill>
                            <a:schemeClr val="tx1"/>
                          </a:solidFill>
                        </a:rPr>
                        <a:t>License</a:t>
                      </a:r>
                    </a:p>
                  </a:txBody>
                  <a:tcPr/>
                </a:tc>
                <a:tc>
                  <a:txBody>
                    <a:bodyPr/>
                    <a:lstStyle/>
                    <a:p>
                      <a:r>
                        <a:rPr lang="en-US" dirty="0"/>
                        <a:t>Prism supports robust license options</a:t>
                      </a:r>
                    </a:p>
                  </a:txBody>
                  <a:tcPr/>
                </a:tc>
                <a:extLst>
                  <a:ext uri="{0D108BD9-81ED-4DB2-BD59-A6C34878D82A}">
                    <a16:rowId xmlns:a16="http://schemas.microsoft.com/office/drawing/2014/main" val="3307232384"/>
                  </a:ext>
                </a:extLst>
              </a:tr>
              <a:tr h="370840">
                <a:tc>
                  <a:txBody>
                    <a:bodyPr/>
                    <a:lstStyle/>
                    <a:p>
                      <a:pPr algn="l"/>
                      <a:r>
                        <a:rPr lang="en-US" sz="1800" dirty="0">
                          <a:solidFill>
                            <a:schemeClr val="tx1"/>
                          </a:solidFill>
                        </a:rPr>
                        <a:t>Standards</a:t>
                      </a:r>
                      <a:r>
                        <a:rPr lang="en-US" sz="1800" baseline="0" dirty="0">
                          <a:solidFill>
                            <a:schemeClr val="tx1"/>
                          </a:solidFill>
                        </a:rPr>
                        <a:t> used by community</a:t>
                      </a:r>
                      <a:endParaRPr lang="en-US" sz="1800" dirty="0">
                        <a:solidFill>
                          <a:schemeClr val="tx1"/>
                        </a:solidFill>
                      </a:endParaRPr>
                    </a:p>
                  </a:txBody>
                  <a:tcPr/>
                </a:tc>
                <a:tc>
                  <a:txBody>
                    <a:bodyPr/>
                    <a:lstStyle/>
                    <a:p>
                      <a:r>
                        <a:rPr lang="en-US" dirty="0"/>
                        <a:t>Prism supports </a:t>
                      </a:r>
                      <a:r>
                        <a:rPr lang="en-US" dirty="0" err="1"/>
                        <a:t>DataCite</a:t>
                      </a:r>
                      <a:r>
                        <a:rPr lang="en-US" dirty="0"/>
                        <a:t>, many others</a:t>
                      </a:r>
                    </a:p>
                  </a:txBody>
                  <a:tcPr/>
                </a:tc>
                <a:extLst>
                  <a:ext uri="{0D108BD9-81ED-4DB2-BD59-A6C34878D82A}">
                    <a16:rowId xmlns:a16="http://schemas.microsoft.com/office/drawing/2014/main" val="1146930052"/>
                  </a:ext>
                </a:extLst>
              </a:tr>
            </a:tbl>
          </a:graphicData>
        </a:graphic>
      </p:graphicFrame>
      <p:sp>
        <p:nvSpPr>
          <p:cNvPr id="11" name="Slide Number Placeholder 7">
            <a:extLst>
              <a:ext uri="{FF2B5EF4-FFF2-40B4-BE49-F238E27FC236}">
                <a16:creationId xmlns:a16="http://schemas.microsoft.com/office/drawing/2014/main" id="{D731DA46-79CE-4C07-892D-51B3B8944AED}"/>
              </a:ext>
            </a:extLst>
          </p:cNvPr>
          <p:cNvSpPr>
            <a:spLocks noGrp="1"/>
          </p:cNvSpPr>
          <p:nvPr>
            <p:ph type="sldNum" sz="quarter" idx="12"/>
          </p:nvPr>
        </p:nvSpPr>
        <p:spPr>
          <a:xfrm>
            <a:off x="8305799" y="6485609"/>
            <a:ext cx="346745" cy="231266"/>
          </a:xfrm>
        </p:spPr>
        <p:txBody>
          <a:bodyPr/>
          <a:lstStyle/>
          <a:p>
            <a:fld id="{0D558541-60C9-42A2-8392-FF12533A6B7A}" type="slidenum">
              <a:rPr lang="en-US" smtClean="0"/>
              <a:pPr/>
              <a:t>19</a:t>
            </a:fld>
            <a:endParaRPr lang="en-US" dirty="0"/>
          </a:p>
        </p:txBody>
      </p:sp>
    </p:spTree>
    <p:extLst>
      <p:ext uri="{BB962C8B-B14F-4D97-AF65-F5344CB8AC3E}">
        <p14:creationId xmlns:p14="http://schemas.microsoft.com/office/powerpoint/2010/main" val="4281717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4" name="Subtitle 3">
            <a:extLst>
              <a:ext uri="{FF2B5EF4-FFF2-40B4-BE49-F238E27FC236}">
                <a16:creationId xmlns:a16="http://schemas.microsoft.com/office/drawing/2014/main" id="{AB9C603B-849D-8D43-81B6-7DA8EB61E482}"/>
              </a:ext>
            </a:extLst>
          </p:cNvPr>
          <p:cNvSpPr>
            <a:spLocks noGrp="1"/>
          </p:cNvSpPr>
          <p:nvPr>
            <p:ph type="subTitle" idx="1"/>
          </p:nvPr>
        </p:nvSpPr>
        <p:spPr/>
        <p:txBody>
          <a:bodyPr/>
          <a:lstStyle/>
          <a:p>
            <a:r>
              <a:rPr lang="en-US" dirty="0"/>
              <a:t>Contact me at:</a:t>
            </a:r>
          </a:p>
          <a:p>
            <a:r>
              <a:rPr lang="en-US" dirty="0"/>
              <a:t>sara.gonzales2@northwestern.edu</a:t>
            </a:r>
          </a:p>
        </p:txBody>
      </p:sp>
    </p:spTree>
    <p:extLst>
      <p:ext uri="{BB962C8B-B14F-4D97-AF65-F5344CB8AC3E}">
        <p14:creationId xmlns:p14="http://schemas.microsoft.com/office/powerpoint/2010/main" val="4053514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914400"/>
            <a:ext cx="3505200" cy="685800"/>
          </a:xfrm>
        </p:spPr>
        <p:txBody>
          <a:bodyPr/>
          <a:lstStyle/>
          <a:p>
            <a:r>
              <a:rPr lang="en-US" dirty="0"/>
              <a:t>Credits</a:t>
            </a:r>
          </a:p>
        </p:txBody>
      </p:sp>
      <p:sp>
        <p:nvSpPr>
          <p:cNvPr id="4" name="Subtitle 3">
            <a:extLst>
              <a:ext uri="{FF2B5EF4-FFF2-40B4-BE49-F238E27FC236}">
                <a16:creationId xmlns:a16="http://schemas.microsoft.com/office/drawing/2014/main" id="{AB9C603B-849D-8D43-81B6-7DA8EB61E482}"/>
              </a:ext>
            </a:extLst>
          </p:cNvPr>
          <p:cNvSpPr>
            <a:spLocks noGrp="1"/>
          </p:cNvSpPr>
          <p:nvPr>
            <p:ph type="subTitle" idx="1"/>
          </p:nvPr>
        </p:nvSpPr>
        <p:spPr>
          <a:xfrm>
            <a:off x="389106" y="1905000"/>
            <a:ext cx="8373894" cy="2057400"/>
          </a:xfrm>
        </p:spPr>
        <p:txBody>
          <a:bodyPr/>
          <a:lstStyle/>
          <a:p>
            <a:pPr marL="342900" indent="-342900">
              <a:buFont typeface="Arial" panose="020B0604020202020204" pitchFamily="34" charset="0"/>
              <a:buChar char="•"/>
            </a:pPr>
            <a:r>
              <a:rPr lang="en-US" dirty="0"/>
              <a:t>Fair Principles from Go-FAIR.org, https://www.go-fair.org/fair-principles/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Guiding Principles for Findable, Accessible, Interoperable and Re-usable Data Publishing version b1.0, </a:t>
            </a:r>
            <a:r>
              <a:rPr lang="en-US" dirty="0">
                <a:hlinkClick r:id="rId2"/>
              </a:rPr>
              <a:t>https://www.force11.org/fairprinciples</a:t>
            </a: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McMurry, Julie A et al. “Identifiers for the 21st century: How to design, provision, and reuse persistent identifiers to maximize utility and impact of life science data.” </a:t>
            </a:r>
            <a:r>
              <a:rPr lang="en-US" dirty="0" err="1"/>
              <a:t>PLoS</a:t>
            </a:r>
            <a:r>
              <a:rPr lang="en-US" dirty="0"/>
              <a:t> biology vol. 15,6 e2001414. 29 Jun. 2017, doi:10.1371/journal.pbio.2001414</a:t>
            </a:r>
          </a:p>
        </p:txBody>
      </p:sp>
    </p:spTree>
    <p:extLst>
      <p:ext uri="{BB962C8B-B14F-4D97-AF65-F5344CB8AC3E}">
        <p14:creationId xmlns:p14="http://schemas.microsoft.com/office/powerpoint/2010/main" val="925074698"/>
      </p:ext>
    </p:extLst>
  </p:cSld>
  <p:clrMapOvr>
    <a:masterClrMapping/>
  </p:clrMapOvr>
</p:sld>
</file>

<file path=ppt/theme/theme1.xml><?xml version="1.0" encoding="utf-8"?>
<a:theme xmlns:a="http://schemas.openxmlformats.org/drawingml/2006/main" name="Northwestern Medicine High Brand">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nSpc>
            <a:spcPct val="90000"/>
          </a:lnSpc>
          <a:spcBef>
            <a:spcPts val="600"/>
          </a:spcBef>
          <a:defRPr sz="1850" spc="-50"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05BCF0AB621FE42858B881BB0CCCD26" ma:contentTypeVersion="2" ma:contentTypeDescription="Create a new document." ma:contentTypeScope="" ma:versionID="02472076b86e2eac42ff8536638b827c">
  <xsd:schema xmlns:xsd="http://www.w3.org/2001/XMLSchema" xmlns:xs="http://www.w3.org/2001/XMLSchema" xmlns:p="http://schemas.microsoft.com/office/2006/metadata/properties" xmlns:ns2="d1d9f2ba-58c9-4146-961e-cda7e07134e0" targetNamespace="http://schemas.microsoft.com/office/2006/metadata/properties" ma:root="true" ma:fieldsID="c3e84daac2b612d0d947c804ae654c3c" ns2:_="">
    <xsd:import namespace="d1d9f2ba-58c9-4146-961e-cda7e07134e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d9f2ba-58c9-4146-961e-cda7e07134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9EF005-C8BD-4603-BB38-1F85AE8FC8FE}">
  <ds:schemaRefs>
    <ds:schemaRef ds:uri="http://schemas.microsoft.com/sharepoint/v3/contenttype/forms"/>
  </ds:schemaRefs>
</ds:datastoreItem>
</file>

<file path=customXml/itemProps2.xml><?xml version="1.0" encoding="utf-8"?>
<ds:datastoreItem xmlns:ds="http://schemas.openxmlformats.org/officeDocument/2006/customXml" ds:itemID="{D0552B2C-CC7B-4699-9FBE-C4F94B38F8D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87C73F8-0477-4EE0-B69D-72CCBE95D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d9f2ba-58c9-4146-961e-cda7e07134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4566</TotalTime>
  <Words>2542</Words>
  <Application>Microsoft Office PowerPoint</Application>
  <PresentationFormat>On-screen Show (4:3)</PresentationFormat>
  <Paragraphs>261</Paragraphs>
  <Slides>21</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Barlow Light</vt:lpstr>
      <vt:lpstr>Calibri</vt:lpstr>
      <vt:lpstr>Lucida Grande</vt:lpstr>
      <vt:lpstr>Symbol</vt:lpstr>
      <vt:lpstr>Wingdings</vt:lpstr>
      <vt:lpstr>Northwestern Medicine High Brand</vt:lpstr>
      <vt:lpstr>Making Your Data FAIR</vt:lpstr>
      <vt:lpstr>Data Sharing</vt:lpstr>
      <vt:lpstr>Don’t just share data – make it FAIR</vt:lpstr>
      <vt:lpstr>The FAIR Principles</vt:lpstr>
      <vt:lpstr>When time and resources are short, what are practical tips for making datasets FAIR?</vt:lpstr>
      <vt:lpstr>Findability: Four Characteristics</vt:lpstr>
      <vt:lpstr>Findability 1: Persistent Identifiers (PIDS)</vt:lpstr>
      <vt:lpstr>Findability 2: Rich Metadata</vt:lpstr>
      <vt:lpstr>Findability 3 and 4: Store the data’s identifier in its metadata record, and register or index that metadata in a searchable resource</vt:lpstr>
      <vt:lpstr>Findability: Practical Applications</vt:lpstr>
      <vt:lpstr>Accessibility: Two Characteristics</vt:lpstr>
      <vt:lpstr>Accessibility: Practical Applications</vt:lpstr>
      <vt:lpstr>Interoperability: Three Characteristics</vt:lpstr>
      <vt:lpstr>Interoperability 1: Languages for Knowledge Representation</vt:lpstr>
      <vt:lpstr>Interoperability 2: Vocabularies that follow the FAIR Principles</vt:lpstr>
      <vt:lpstr>Interoperability 3: (Meta)data include qualified references to other (Meta)data</vt:lpstr>
      <vt:lpstr>Reusability: Three Characteristics related to describing data richly with many relevant and accurate attributes </vt:lpstr>
      <vt:lpstr>Reusability, According to Best Practice</vt:lpstr>
      <vt:lpstr>Local solution: How Prism helps with Reusability</vt:lpstr>
      <vt:lpstr>Thank you!</vt:lpstr>
      <vt:lpstr>Credits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Northwestern Medicine</dc:title>
  <dc:creator>Landor Associates Chicago</dc:creator>
  <cp:lastModifiedBy>Sara Gonzales</cp:lastModifiedBy>
  <cp:revision>335</cp:revision>
  <cp:lastPrinted>2013-09-27T20:14:21Z</cp:lastPrinted>
  <dcterms:created xsi:type="dcterms:W3CDTF">2013-10-23T14:57:36Z</dcterms:created>
  <dcterms:modified xsi:type="dcterms:W3CDTF">2022-04-20T15:59:42Z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0x010100C05BCF0AB621FE42858B881BB0CCCD26</vt:lpwstr>
  </property>
</Properties>
</file>