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0" r:id="rId5"/>
  </p:sldMasterIdLst>
  <p:notesMasterIdLst>
    <p:notesMasterId r:id="rId54"/>
  </p:notesMasterIdLst>
  <p:sldIdLst>
    <p:sldId id="323" r:id="rId6"/>
    <p:sldId id="324" r:id="rId7"/>
    <p:sldId id="325" r:id="rId8"/>
    <p:sldId id="257" r:id="rId9"/>
    <p:sldId id="280" r:id="rId10"/>
    <p:sldId id="281" r:id="rId11"/>
    <p:sldId id="282" r:id="rId12"/>
    <p:sldId id="283" r:id="rId13"/>
    <p:sldId id="312" r:id="rId14"/>
    <p:sldId id="313" r:id="rId15"/>
    <p:sldId id="284" r:id="rId16"/>
    <p:sldId id="290" r:id="rId17"/>
    <p:sldId id="262" r:id="rId18"/>
    <p:sldId id="285" r:id="rId19"/>
    <p:sldId id="263" r:id="rId20"/>
    <p:sldId id="264" r:id="rId21"/>
    <p:sldId id="293" r:id="rId22"/>
    <p:sldId id="267" r:id="rId23"/>
    <p:sldId id="266" r:id="rId24"/>
    <p:sldId id="299" r:id="rId25"/>
    <p:sldId id="314" r:id="rId26"/>
    <p:sldId id="295" r:id="rId27"/>
    <p:sldId id="270" r:id="rId28"/>
    <p:sldId id="271" r:id="rId29"/>
    <p:sldId id="272" r:id="rId30"/>
    <p:sldId id="273" r:id="rId31"/>
    <p:sldId id="274" r:id="rId32"/>
    <p:sldId id="316" r:id="rId33"/>
    <p:sldId id="320" r:id="rId34"/>
    <p:sldId id="275" r:id="rId35"/>
    <p:sldId id="321" r:id="rId36"/>
    <p:sldId id="318" r:id="rId37"/>
    <p:sldId id="302" r:id="rId38"/>
    <p:sldId id="304" r:id="rId39"/>
    <p:sldId id="303" r:id="rId40"/>
    <p:sldId id="305" r:id="rId41"/>
    <p:sldId id="309" r:id="rId42"/>
    <p:sldId id="307" r:id="rId43"/>
    <p:sldId id="306" r:id="rId44"/>
    <p:sldId id="287" r:id="rId45"/>
    <p:sldId id="308" r:id="rId46"/>
    <p:sldId id="310" r:id="rId47"/>
    <p:sldId id="298" r:id="rId48"/>
    <p:sldId id="319" r:id="rId49"/>
    <p:sldId id="311" r:id="rId50"/>
    <p:sldId id="297" r:id="rId51"/>
    <p:sldId id="317" r:id="rId52"/>
    <p:sldId id="29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C3CE9-7151-435C-A516-62E9344BB77B}" v="4" dt="2021-03-03T22:14:05.4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92" autoAdjust="0"/>
    <p:restoredTop sz="73600" autoAdjust="0"/>
  </p:normalViewPr>
  <p:slideViewPr>
    <p:cSldViewPr snapToGrid="0">
      <p:cViewPr varScale="1">
        <p:scale>
          <a:sx n="95" d="100"/>
          <a:sy n="95" d="100"/>
        </p:scale>
        <p:origin x="720"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63"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Charles" userId="9IBRVGvzLkStqsDlMuJPjgePmPjRwiXXmTbptXzTgFc=" providerId="None" clId="Web-{363C3CE9-7151-435C-A516-62E9344BB77B}"/>
    <pc:docChg chg="modSld">
      <pc:chgData name="Christine Charles" userId="9IBRVGvzLkStqsDlMuJPjgePmPjRwiXXmTbptXzTgFc=" providerId="None" clId="Web-{363C3CE9-7151-435C-A516-62E9344BB77B}" dt="2021-03-03T22:14:05.459" v="1" actId="20577"/>
      <pc:docMkLst>
        <pc:docMk/>
      </pc:docMkLst>
      <pc:sldChg chg="modSp">
        <pc:chgData name="Christine Charles" userId="9IBRVGvzLkStqsDlMuJPjgePmPjRwiXXmTbptXzTgFc=" providerId="None" clId="Web-{363C3CE9-7151-435C-A516-62E9344BB77B}" dt="2021-03-03T22:14:05.459" v="1" actId="20577"/>
        <pc:sldMkLst>
          <pc:docMk/>
          <pc:sldMk cId="3780764229" sldId="298"/>
        </pc:sldMkLst>
        <pc:spChg chg="mod">
          <ac:chgData name="Christine Charles" userId="9IBRVGvzLkStqsDlMuJPjgePmPjRwiXXmTbptXzTgFc=" providerId="None" clId="Web-{363C3CE9-7151-435C-A516-62E9344BB77B}" dt="2021-03-03T22:14:05.459" v="1" actId="20577"/>
          <ac:spMkLst>
            <pc:docMk/>
            <pc:sldMk cId="3780764229" sldId="298"/>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4F315C-F94C-4F26-9A53-6467EB999ECD}" type="datetimeFigureOut">
              <a:rPr lang="en-US" smtClean="0"/>
              <a:t>3/4/2021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F661E-EE73-40E2-BA20-D796767FD31E}" type="slidenum">
              <a:rPr lang="en-US" smtClean="0"/>
              <a:t>‹#›</a:t>
            </a:fld>
            <a:endParaRPr lang="en-US"/>
          </a:p>
        </p:txBody>
      </p:sp>
    </p:spTree>
    <p:extLst>
      <p:ext uri="{BB962C8B-B14F-4D97-AF65-F5344CB8AC3E}">
        <p14:creationId xmlns:p14="http://schemas.microsoft.com/office/powerpoint/2010/main" val="1537744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Goal_setting#cite_note-10"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en.wikipedia.org/wiki/Goal_setting#cite_note-11"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tx1"/>
                </a:solidFill>
              </a:rPr>
              <a:t>Talking Points</a:t>
            </a:r>
            <a:r>
              <a:rPr lang="en-US" b="1" baseline="0" dirty="0">
                <a:solidFill>
                  <a:schemeClr val="tx1"/>
                </a:solidFill>
              </a:rPr>
              <a:t>:</a:t>
            </a:r>
            <a:endParaRPr lang="en-US" dirty="0"/>
          </a:p>
          <a:p>
            <a:endParaRPr lang="en-US" b="0" baseline="0"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FE7591-D03B-AB48-97D7-CE06F14713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725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tx1"/>
                </a:solidFill>
              </a:rPr>
              <a:t>Talking Points</a:t>
            </a:r>
            <a:r>
              <a:rPr lang="en-US" b="1" baseline="0" dirty="0">
                <a:solidFill>
                  <a:schemeClr val="tx1"/>
                </a:solidFill>
              </a:rPr>
              <a:t>:</a:t>
            </a:r>
            <a:endParaRPr lang="en-US" dirty="0"/>
          </a:p>
          <a:p>
            <a:endParaRPr lang="en-US" b="0" baseline="0"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FE7591-D03B-AB48-97D7-CE06F14713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2792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93F661E-EE73-40E2-BA20-D796767FD31E}" type="slidenum">
              <a:rPr lang="en-US" smtClean="0"/>
              <a:t>4</a:t>
            </a:fld>
            <a:endParaRPr lang="en-US"/>
          </a:p>
        </p:txBody>
      </p:sp>
    </p:spTree>
    <p:extLst>
      <p:ext uri="{BB962C8B-B14F-4D97-AF65-F5344CB8AC3E}">
        <p14:creationId xmlns:p14="http://schemas.microsoft.com/office/powerpoint/2010/main" val="241004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6</a:t>
            </a:fld>
            <a:endParaRPr lang="en-US"/>
          </a:p>
        </p:txBody>
      </p:sp>
    </p:spTree>
    <p:extLst>
      <p:ext uri="{BB962C8B-B14F-4D97-AF65-F5344CB8AC3E}">
        <p14:creationId xmlns:p14="http://schemas.microsoft.com/office/powerpoint/2010/main" val="1168361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5A84542-9543-457D-99CC-432FAF7A9B6C}" type="slidenum">
              <a:rPr lang="en-US" smtClean="0"/>
              <a:t>9</a:t>
            </a:fld>
            <a:endParaRPr lang="en-US"/>
          </a:p>
        </p:txBody>
      </p:sp>
    </p:spTree>
    <p:extLst>
      <p:ext uri="{BB962C8B-B14F-4D97-AF65-F5344CB8AC3E}">
        <p14:creationId xmlns:p14="http://schemas.microsoft.com/office/powerpoint/2010/main" val="267090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10</a:t>
            </a:fld>
            <a:endParaRPr lang="en-US"/>
          </a:p>
        </p:txBody>
      </p:sp>
    </p:spTree>
    <p:extLst>
      <p:ext uri="{BB962C8B-B14F-4D97-AF65-F5344CB8AC3E}">
        <p14:creationId xmlns:p14="http://schemas.microsoft.com/office/powerpoint/2010/main" val="3516868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benefits to goal setting. Before I dive in to </a:t>
            </a:r>
            <a:r>
              <a:rPr lang="en-US" i="1" dirty="0" smtClean="0"/>
              <a:t>tell</a:t>
            </a:r>
            <a:r>
              <a:rPr lang="en-US" dirty="0" smtClean="0"/>
              <a:t> you</a:t>
            </a:r>
            <a:r>
              <a:rPr lang="en-US" baseline="0" dirty="0" smtClean="0"/>
              <a:t> all of them, I’d like to hear from </a:t>
            </a:r>
            <a:r>
              <a:rPr lang="en-US" i="1" baseline="0" dirty="0" smtClean="0"/>
              <a:t>you</a:t>
            </a:r>
            <a:r>
              <a:rPr lang="en-US" baseline="0" dirty="0" smtClean="0"/>
              <a:t>: what do you think are the benefits of goal setting? Why do you set goals for your self, for your career, for your team, or your family, or your work place?</a:t>
            </a:r>
          </a:p>
          <a:p>
            <a:endParaRPr lang="en-US" baseline="0" dirty="0" smtClean="0"/>
          </a:p>
          <a:p>
            <a:r>
              <a:rPr lang="en-US" baseline="0" dirty="0" smtClean="0"/>
              <a:t>Please use the annotate function: </a:t>
            </a:r>
            <a:r>
              <a:rPr lang="en-US" dirty="0" smtClean="0"/>
              <a:t>Annotate:</a:t>
            </a:r>
          </a:p>
          <a:p>
            <a:endParaRPr lang="en-US" dirty="0"/>
          </a:p>
          <a:p>
            <a:r>
              <a:rPr lang="en-US" dirty="0"/>
              <a:t>Provides Direction. First and foremost, goals give you a direction and destination. ...</a:t>
            </a:r>
          </a:p>
          <a:p>
            <a:r>
              <a:rPr lang="en-US" dirty="0"/>
              <a:t>Clearer Focus on what is important. ...</a:t>
            </a:r>
          </a:p>
          <a:p>
            <a:r>
              <a:rPr lang="en-US" dirty="0"/>
              <a:t>Clarity in Decision Making. ...</a:t>
            </a:r>
          </a:p>
          <a:p>
            <a:r>
              <a:rPr lang="en-US" dirty="0"/>
              <a:t>Gives you control of your future. ...</a:t>
            </a:r>
          </a:p>
          <a:p>
            <a:r>
              <a:rPr lang="en-US" dirty="0"/>
              <a:t>Provides Motivation. ...</a:t>
            </a:r>
          </a:p>
          <a:p>
            <a:r>
              <a:rPr lang="en-US" dirty="0"/>
              <a:t>Gives you a sense of personal satisfaction. ...</a:t>
            </a:r>
          </a:p>
          <a:p>
            <a:r>
              <a:rPr lang="en-US" dirty="0"/>
              <a:t>Gives you a sense of purpose in life.</a:t>
            </a:r>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11</a:t>
            </a:fld>
            <a:endParaRPr lang="en-US"/>
          </a:p>
        </p:txBody>
      </p:sp>
    </p:spTree>
    <p:extLst>
      <p:ext uri="{BB962C8B-B14F-4D97-AF65-F5344CB8AC3E}">
        <p14:creationId xmlns:p14="http://schemas.microsoft.com/office/powerpoint/2010/main" val="3389750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one of my</a:t>
            </a:r>
            <a:r>
              <a:rPr lang="en-US" baseline="0" dirty="0" smtClean="0"/>
              <a:t> favorite quotes by the author Douglas Adams</a:t>
            </a:r>
          </a:p>
          <a:p>
            <a:r>
              <a:rPr lang="en-US" baseline="0" dirty="0" smtClean="0"/>
              <a:t>These days I try not to let them fly by me too often, but wow—deadlines still really make me crank my work.</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12</a:t>
            </a:fld>
            <a:endParaRPr lang="en-US"/>
          </a:p>
        </p:txBody>
      </p:sp>
    </p:spTree>
    <p:extLst>
      <p:ext uri="{BB962C8B-B14F-4D97-AF65-F5344CB8AC3E}">
        <p14:creationId xmlns:p14="http://schemas.microsoft.com/office/powerpoint/2010/main" val="524095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give you some context, I’m going to tell you the origins of goal setting.</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13</a:t>
            </a:fld>
            <a:endParaRPr lang="en-US"/>
          </a:p>
        </p:txBody>
      </p:sp>
    </p:spTree>
    <p:extLst>
      <p:ext uri="{BB962C8B-B14F-4D97-AF65-F5344CB8AC3E}">
        <p14:creationId xmlns:p14="http://schemas.microsoft.com/office/powerpoint/2010/main" val="2794065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But</a:t>
            </a:r>
            <a:r>
              <a:rPr lang="en-US" i="0" baseline="0" dirty="0" smtClean="0"/>
              <a:t> first, let’s define goal setting.</a:t>
            </a:r>
          </a:p>
          <a:p>
            <a:r>
              <a:rPr lang="en-US" i="0" baseline="0" dirty="0" smtClean="0"/>
              <a:t>Goal setting is the development of an action plan designed to motivate and guide a person or group toward a goal. </a:t>
            </a:r>
          </a:p>
          <a:p>
            <a:r>
              <a:rPr lang="en-US" i="0" baseline="0" dirty="0" smtClean="0"/>
              <a:t>We’re going to talk about the components of goals that make them strong goals, and then we’ll talk about ingredients of action plans that really make them stick, and help </a:t>
            </a:r>
            <a:r>
              <a:rPr lang="en-US" i="1" baseline="0" dirty="0" smtClean="0"/>
              <a:t>you </a:t>
            </a:r>
            <a:r>
              <a:rPr lang="en-US" i="0" baseline="0" dirty="0" smtClean="0"/>
              <a:t>carry your plan across the finish line. </a:t>
            </a:r>
          </a:p>
          <a:p>
            <a:endParaRPr lang="en-US" i="0" dirty="0" smtClean="0"/>
          </a:p>
          <a:p>
            <a:r>
              <a:rPr lang="en-US" i="1" dirty="0" smtClean="0"/>
              <a:t>From</a:t>
            </a:r>
            <a:r>
              <a:rPr lang="en-US" i="1" baseline="0" dirty="0" smtClean="0"/>
              <a:t> </a:t>
            </a:r>
            <a:r>
              <a:rPr lang="en-US" i="1" baseline="0" dirty="0"/>
              <a:t>Wikipedia</a:t>
            </a:r>
          </a:p>
          <a:p>
            <a:r>
              <a:rPr lang="en-US" sz="1200" b="0" i="0" kern="1200" dirty="0">
                <a:solidFill>
                  <a:schemeClr val="tx1"/>
                </a:solidFill>
                <a:effectLst/>
                <a:latin typeface="+mn-lt"/>
                <a:ea typeface="+mn-ea"/>
                <a:cs typeface="+mn-cs"/>
              </a:rPr>
              <a:t>Goals that are difficult to achieve and specific tend to increase performance more than goals that are not.</a:t>
            </a:r>
            <a:r>
              <a:rPr lang="en-US" sz="1200" b="0" i="0" u="none" strike="noStrike" kern="1200" baseline="30000" dirty="0">
                <a:solidFill>
                  <a:schemeClr val="tx1"/>
                </a:solidFill>
                <a:effectLst/>
                <a:latin typeface="+mn-lt"/>
                <a:ea typeface="+mn-ea"/>
                <a:cs typeface="+mn-cs"/>
                <a:hlinkClick r:id="rId3"/>
              </a:rPr>
              <a:t>[10]</a:t>
            </a:r>
            <a:r>
              <a:rPr lang="en-US" sz="1200" b="0" i="0" kern="1200" dirty="0">
                <a:solidFill>
                  <a:schemeClr val="tx1"/>
                </a:solidFill>
                <a:effectLst/>
                <a:latin typeface="+mn-lt"/>
                <a:ea typeface="+mn-ea"/>
                <a:cs typeface="+mn-cs"/>
              </a:rPr>
              <a:t> A goal can be made more specific by:</a:t>
            </a:r>
          </a:p>
          <a:p>
            <a:r>
              <a:rPr lang="en-US" sz="1200" b="0" i="0" kern="1200" dirty="0">
                <a:solidFill>
                  <a:schemeClr val="tx1"/>
                </a:solidFill>
                <a:effectLst/>
                <a:latin typeface="+mn-lt"/>
                <a:ea typeface="+mn-ea"/>
                <a:cs typeface="+mn-cs"/>
              </a:rPr>
              <a:t>quantification (that is, making it measurable), such as by pursuing "increase productivity by 50%" instead of "increase productivity",</a:t>
            </a:r>
          </a:p>
          <a:p>
            <a:r>
              <a:rPr lang="en-US" sz="1200" b="0" i="0" kern="1200" dirty="0">
                <a:solidFill>
                  <a:schemeClr val="tx1"/>
                </a:solidFill>
                <a:effectLst/>
                <a:latin typeface="+mn-lt"/>
                <a:ea typeface="+mn-ea"/>
                <a:cs typeface="+mn-cs"/>
              </a:rPr>
              <a:t>enumeration, such as by defining tasks that must be completed to achieve the goal instead of only defining the goal.</a:t>
            </a:r>
          </a:p>
          <a:p>
            <a:r>
              <a:rPr lang="en-US" sz="1200" b="0" i="0" kern="1200" dirty="0">
                <a:solidFill>
                  <a:schemeClr val="tx1"/>
                </a:solidFill>
                <a:effectLst/>
                <a:latin typeface="+mn-lt"/>
                <a:ea typeface="+mn-ea"/>
                <a:cs typeface="+mn-cs"/>
              </a:rPr>
              <a:t>Setting goals can affect outcomes in four ways:</a:t>
            </a:r>
            <a:r>
              <a:rPr lang="en-US" sz="1200" b="0" i="0" u="none" strike="noStrike" kern="1200" baseline="30000" dirty="0">
                <a:solidFill>
                  <a:schemeClr val="tx1"/>
                </a:solidFill>
                <a:effectLst/>
                <a:latin typeface="+mn-lt"/>
                <a:ea typeface="+mn-ea"/>
                <a:cs typeface="+mn-cs"/>
                <a:hlinkClick r:id="rId4"/>
              </a:rPr>
              <a:t>[11]</a:t>
            </a:r>
            <a:endParaRPr lang="en-US" sz="1200" b="0" i="0" kern="1200" dirty="0">
              <a:solidFill>
                <a:schemeClr val="tx1"/>
              </a:solidFill>
              <a:effectLst/>
              <a:latin typeface="+mn-lt"/>
              <a:ea typeface="+mn-ea"/>
              <a:cs typeface="+mn-cs"/>
            </a:endParaRPr>
          </a:p>
          <a:p>
            <a:r>
              <a:rPr lang="en-US" i="1" dirty="0" err="1">
                <a:effectLst/>
              </a:rPr>
              <a:t>Choice</a:t>
            </a:r>
            <a:r>
              <a:rPr lang="en-US" dirty="0" err="1"/>
              <a:t>Goals</a:t>
            </a:r>
            <a:r>
              <a:rPr lang="en-US" dirty="0"/>
              <a:t> may narrow someone's attention and direct their efforts toward goal-relevant activities and away from goal-irrelevant </a:t>
            </a:r>
            <a:r>
              <a:rPr lang="en-US" dirty="0" err="1"/>
              <a:t>actions.</a:t>
            </a:r>
            <a:r>
              <a:rPr lang="en-US" i="1" dirty="0" err="1">
                <a:effectLst/>
              </a:rPr>
              <a:t>Effort</a:t>
            </a:r>
            <a:r>
              <a:rPr lang="en-US" dirty="0" err="1"/>
              <a:t>Goals</a:t>
            </a:r>
            <a:r>
              <a:rPr lang="en-US" dirty="0"/>
              <a:t> may make someone more effortful. For example, if someone usually produces 4 widgets per hour but wants to produce 6 widgets per hour, then they may work harder to produce more widgets than without that </a:t>
            </a:r>
            <a:r>
              <a:rPr lang="en-US" dirty="0" err="1"/>
              <a:t>goal.</a:t>
            </a:r>
            <a:r>
              <a:rPr lang="en-US" i="1" dirty="0" err="1">
                <a:effectLst/>
              </a:rPr>
              <a:t>Persistence</a:t>
            </a:r>
            <a:r>
              <a:rPr lang="en-US" dirty="0" err="1"/>
              <a:t>Goals</a:t>
            </a:r>
            <a:r>
              <a:rPr lang="en-US" dirty="0"/>
              <a:t> may make someone more willing to work through </a:t>
            </a:r>
            <a:r>
              <a:rPr lang="en-US" dirty="0" err="1"/>
              <a:t>setbacks.</a:t>
            </a:r>
            <a:r>
              <a:rPr lang="en-US" i="1" dirty="0" err="1">
                <a:effectLst/>
              </a:rPr>
              <a:t>Cognition</a:t>
            </a:r>
            <a:r>
              <a:rPr lang="en-US" dirty="0" err="1"/>
              <a:t>Goals</a:t>
            </a:r>
            <a:r>
              <a:rPr lang="en-US" dirty="0"/>
              <a:t> may cause someone to develop and change their behavior.</a:t>
            </a:r>
            <a:endParaRPr lang="en-US" i="1" dirty="0"/>
          </a:p>
        </p:txBody>
      </p:sp>
      <p:sp>
        <p:nvSpPr>
          <p:cNvPr id="4" name="Slide Number Placeholder 3"/>
          <p:cNvSpPr>
            <a:spLocks noGrp="1"/>
          </p:cNvSpPr>
          <p:nvPr>
            <p:ph type="sldNum" sz="quarter" idx="10"/>
          </p:nvPr>
        </p:nvSpPr>
        <p:spPr/>
        <p:txBody>
          <a:bodyPr/>
          <a:lstStyle/>
          <a:p>
            <a:fld id="{893F661E-EE73-40E2-BA20-D796767FD31E}" type="slidenum">
              <a:rPr lang="en-US" smtClean="0"/>
              <a:t>14</a:t>
            </a:fld>
            <a:endParaRPr lang="en-US"/>
          </a:p>
        </p:txBody>
      </p:sp>
    </p:spTree>
    <p:extLst>
      <p:ext uri="{BB962C8B-B14F-4D97-AF65-F5344CB8AC3E}">
        <p14:creationId xmlns:p14="http://schemas.microsoft.com/office/powerpoint/2010/main" val="307474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I’m talking about the origins of goal setting, and some of the research that’s been carried out in regards to behavior around</a:t>
            </a:r>
            <a:r>
              <a:rPr lang="en-US" baseline="0" dirty="0" smtClean="0"/>
              <a:t> goal setting—so that you have context for why we have acronyms like SMART goals, and other best practices, and why pitfalls can doom you to the giant waste land of unachieved goals. </a:t>
            </a:r>
          </a:p>
          <a:p>
            <a:endParaRPr lang="en-US" baseline="0" dirty="0" smtClean="0"/>
          </a:p>
          <a:p>
            <a:r>
              <a:rPr lang="en-US" dirty="0" smtClean="0"/>
              <a:t>Some of you may have</a:t>
            </a:r>
            <a:r>
              <a:rPr lang="en-US" baseline="0" dirty="0" smtClean="0"/>
              <a:t> heard of </a:t>
            </a:r>
            <a:r>
              <a:rPr lang="en-US" dirty="0" smtClean="0"/>
              <a:t>Peter Drucker, fondly known as the founder </a:t>
            </a:r>
            <a:r>
              <a:rPr lang="en-US" dirty="0"/>
              <a:t>of modern </a:t>
            </a:r>
            <a:r>
              <a:rPr lang="en-US" dirty="0" smtClean="0"/>
              <a:t>management. He developed</a:t>
            </a:r>
            <a:r>
              <a:rPr lang="en-US" baseline="0" dirty="0" smtClean="0"/>
              <a:t> a widely used and modified strategy called </a:t>
            </a:r>
            <a:r>
              <a:rPr lang="en-US" dirty="0" smtClean="0"/>
              <a:t> </a:t>
            </a:r>
            <a:r>
              <a:rPr lang="en-US" dirty="0"/>
              <a:t>Management by </a:t>
            </a:r>
            <a:r>
              <a:rPr lang="en-US" dirty="0" smtClean="0"/>
              <a:t>Objectives,</a:t>
            </a:r>
            <a:r>
              <a:rPr lang="en-US" baseline="0" dirty="0" smtClean="0"/>
              <a:t> MBO, which he described in his book T</a:t>
            </a:r>
            <a:r>
              <a:rPr lang="en-US" i="1" dirty="0" smtClean="0"/>
              <a:t>he </a:t>
            </a:r>
            <a:r>
              <a:rPr lang="en-US" i="1" dirty="0"/>
              <a:t>Practice of </a:t>
            </a:r>
            <a:r>
              <a:rPr lang="en-US" i="1" dirty="0" smtClean="0"/>
              <a:t>Management published</a:t>
            </a:r>
            <a:r>
              <a:rPr lang="en-US" i="1" baseline="0" dirty="0" smtClean="0"/>
              <a:t> in</a:t>
            </a:r>
            <a:r>
              <a:rPr lang="en-US" i="1" dirty="0" smtClean="0"/>
              <a:t> </a:t>
            </a:r>
            <a:r>
              <a:rPr lang="en-US" i="1" dirty="0"/>
              <a:t>(</a:t>
            </a:r>
            <a:r>
              <a:rPr lang="en-US" i="1" dirty="0" smtClean="0"/>
              <a:t>1954.</a:t>
            </a:r>
          </a:p>
          <a:p>
            <a:r>
              <a:rPr lang="en-US" i="0" dirty="0" smtClean="0"/>
              <a:t>Management</a:t>
            </a:r>
            <a:r>
              <a:rPr lang="en-US" i="0" baseline="0" dirty="0" smtClean="0"/>
              <a:t> by Objectives consisted of 4 main ideas:</a:t>
            </a:r>
            <a:endParaRPr lang="en-US" i="0" dirty="0"/>
          </a:p>
          <a:p>
            <a:r>
              <a:rPr lang="en-US" i="1" dirty="0"/>
              <a:t>-   Cascading of organizational goals</a:t>
            </a:r>
            <a:r>
              <a:rPr lang="en-US" i="1" baseline="0" dirty="0"/>
              <a:t> and objectives</a:t>
            </a:r>
          </a:p>
          <a:p>
            <a:pPr marL="171450" indent="-171450">
              <a:buFontTx/>
              <a:buChar char="-"/>
            </a:pPr>
            <a:r>
              <a:rPr lang="en-US" i="1" baseline="0" dirty="0"/>
              <a:t>Visualizing and reinforcing accomplishments, leading to a positive work environment</a:t>
            </a:r>
          </a:p>
          <a:p>
            <a:pPr marL="171450" indent="-171450">
              <a:buFontTx/>
              <a:buChar char="-"/>
            </a:pPr>
            <a:r>
              <a:rPr lang="en-US" i="1" baseline="0" dirty="0"/>
              <a:t>Measurement and comparison of performance</a:t>
            </a:r>
          </a:p>
          <a:p>
            <a:pPr marL="171450" indent="-171450">
              <a:buFontTx/>
              <a:buChar char="-"/>
            </a:pPr>
            <a:r>
              <a:rPr lang="en-US" i="1" baseline="0" dirty="0"/>
              <a:t>Performance evaluation leads to engagement</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15</a:t>
            </a:fld>
            <a:endParaRPr lang="en-US"/>
          </a:p>
        </p:txBody>
      </p:sp>
    </p:spTree>
    <p:extLst>
      <p:ext uri="{BB962C8B-B14F-4D97-AF65-F5344CB8AC3E}">
        <p14:creationId xmlns:p14="http://schemas.microsoft.com/office/powerpoint/2010/main" val="3859435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Psychologists and </a:t>
            </a:r>
            <a:r>
              <a:rPr lang="en-US" dirty="0" smtClean="0"/>
              <a:t>researchers Locke and Latham</a:t>
            </a:r>
            <a:r>
              <a:rPr lang="en-US" baseline="0" dirty="0" smtClean="0"/>
              <a:t> </a:t>
            </a:r>
            <a:r>
              <a:rPr lang="en-US" dirty="0" smtClean="0"/>
              <a:t>carried Drucker’s work forward, and</a:t>
            </a:r>
            <a:r>
              <a:rPr lang="en-US" baseline="0" dirty="0" smtClean="0"/>
              <a:t> became</a:t>
            </a:r>
            <a:r>
              <a:rPr lang="en-US" dirty="0" smtClean="0"/>
              <a:t> </a:t>
            </a:r>
            <a:r>
              <a:rPr lang="en-US" dirty="0"/>
              <a:t>Giants </a:t>
            </a:r>
            <a:r>
              <a:rPr lang="en-US" dirty="0" smtClean="0"/>
              <a:t>in the research of goal </a:t>
            </a:r>
            <a:r>
              <a:rPr lang="en-US" dirty="0"/>
              <a:t>setting</a:t>
            </a:r>
            <a:r>
              <a:rPr lang="en-US" baseline="0" dirty="0"/>
              <a:t> </a:t>
            </a:r>
            <a:r>
              <a:rPr lang="en-US" baseline="0" dirty="0" smtClean="0"/>
              <a:t>theory. After 35 years, they published their seminal paper, Building a Practically Useful Theory of Goal Setting and Task Motivation in 2002.</a:t>
            </a:r>
          </a:p>
          <a:p>
            <a:r>
              <a:rPr lang="en-US" baseline="0" dirty="0" smtClean="0"/>
              <a:t>They concluded that:</a:t>
            </a:r>
            <a:endParaRPr lang="en-US" dirty="0"/>
          </a:p>
          <a:p>
            <a:r>
              <a:rPr lang="en-US" dirty="0" smtClean="0"/>
              <a:t>Setting specific</a:t>
            </a:r>
            <a:r>
              <a:rPr lang="en-US" baseline="0" dirty="0" smtClean="0"/>
              <a:t> and relatively </a:t>
            </a:r>
            <a:r>
              <a:rPr lang="en-US" dirty="0" smtClean="0"/>
              <a:t>difficult </a:t>
            </a:r>
            <a:r>
              <a:rPr lang="en-US" dirty="0"/>
              <a:t>goals leads to higher </a:t>
            </a:r>
            <a:r>
              <a:rPr lang="en-US" dirty="0" smtClean="0"/>
              <a:t>performance and</a:t>
            </a:r>
            <a:endParaRPr lang="en-US" dirty="0"/>
          </a:p>
          <a:p>
            <a:pPr marL="0" indent="0">
              <a:buNone/>
            </a:pPr>
            <a:r>
              <a:rPr lang="en-US" dirty="0" smtClean="0"/>
              <a:t>Also that having stated Goals increases </a:t>
            </a:r>
            <a:r>
              <a:rPr lang="en-US" dirty="0"/>
              <a:t>performance</a:t>
            </a:r>
            <a:r>
              <a:rPr lang="en-US" baseline="0" dirty="0"/>
              <a:t> because they direct and maintain attention on intended </a:t>
            </a:r>
            <a:r>
              <a:rPr lang="en-US" baseline="0" dirty="0" smtClean="0"/>
              <a:t>outcomes, and subsequently </a:t>
            </a:r>
            <a:endParaRPr lang="en-US" baseline="0" dirty="0"/>
          </a:p>
          <a:p>
            <a:pPr marL="0" indent="0">
              <a:buNone/>
            </a:pPr>
            <a:r>
              <a:rPr lang="en-US" baseline="0" dirty="0" smtClean="0"/>
              <a:t>motivate </a:t>
            </a:r>
            <a:r>
              <a:rPr lang="en-US" baseline="0" dirty="0"/>
              <a:t>people to increase efforts in proportion to </a:t>
            </a:r>
            <a:r>
              <a:rPr lang="en-US" baseline="0" dirty="0" smtClean="0"/>
              <a:t>the difficulty level of the goal.</a:t>
            </a:r>
            <a:endParaRPr lang="en-US" baseline="0" dirty="0"/>
          </a:p>
          <a:p>
            <a:pPr marL="228600" indent="-228600">
              <a:buAutoNum type="arabicPeriod"/>
            </a:pPr>
            <a:r>
              <a:rPr lang="en-US" baseline="0" dirty="0" smtClean="0"/>
              <a:t>Having goals also motivates people  </a:t>
            </a:r>
            <a:r>
              <a:rPr lang="en-US" baseline="0" dirty="0"/>
              <a:t>to sustain these efforts until objectives are </a:t>
            </a:r>
            <a:r>
              <a:rPr lang="en-US" baseline="0" dirty="0" smtClean="0"/>
              <a:t>achieved.</a:t>
            </a:r>
            <a:endParaRPr lang="en-US" baseline="0" dirty="0"/>
          </a:p>
          <a:p>
            <a:pPr marL="228600" indent="-228600">
              <a:buAutoNum type="arabicPeriod"/>
            </a:pPr>
            <a:r>
              <a:rPr lang="en-US" baseline="0" dirty="0" smtClean="0"/>
              <a:t>They found that people use their existing knowledge </a:t>
            </a:r>
            <a:r>
              <a:rPr lang="en-US" baseline="0" dirty="0"/>
              <a:t>and skills to </a:t>
            </a:r>
            <a:r>
              <a:rPr lang="en-US" baseline="0" dirty="0" smtClean="0"/>
              <a:t>design </a:t>
            </a:r>
            <a:r>
              <a:rPr lang="en-US" baseline="0" dirty="0"/>
              <a:t>effective strategies </a:t>
            </a:r>
            <a:r>
              <a:rPr lang="en-US" baseline="0" dirty="0" smtClean="0"/>
              <a:t>to complete the task.</a:t>
            </a:r>
          </a:p>
          <a:p>
            <a:pPr marL="228600" indent="-228600">
              <a:buAutoNum type="arabicPeriod"/>
            </a:pPr>
            <a:endParaRPr lang="en-US" baseline="0" dirty="0" smtClean="0"/>
          </a:p>
          <a:p>
            <a:pPr marL="228600" indent="-228600">
              <a:buAutoNum type="arabicPeriod"/>
            </a:pPr>
            <a:r>
              <a:rPr lang="en-US" baseline="0" dirty="0" smtClean="0"/>
              <a:t>Their 5 principles of goal setting include:</a:t>
            </a:r>
            <a:endParaRPr lang="en-US" baseline="0" dirty="0"/>
          </a:p>
          <a:p>
            <a:pPr marL="228600" indent="-228600">
              <a:buAutoNum type="arabicPeriod"/>
            </a:pPr>
            <a:endParaRPr lang="en-US" baseline="0" dirty="0"/>
          </a:p>
          <a:p>
            <a:r>
              <a:rPr lang="en-US" sz="1200" b="0" i="1" kern="1200" dirty="0">
                <a:solidFill>
                  <a:schemeClr val="tx1"/>
                </a:solidFill>
                <a:effectLst/>
                <a:latin typeface="+mn-lt"/>
                <a:ea typeface="+mn-ea"/>
                <a:cs typeface="+mn-cs"/>
              </a:rPr>
              <a:t>Clarity</a:t>
            </a:r>
            <a:r>
              <a:rPr lang="en-US" sz="1200" b="0" i="0" kern="1200" dirty="0">
                <a:solidFill>
                  <a:schemeClr val="tx1"/>
                </a:solidFill>
                <a:effectLst/>
                <a:latin typeface="+mn-lt"/>
                <a:ea typeface="+mn-ea"/>
                <a:cs typeface="+mn-cs"/>
              </a:rPr>
              <a:t> is important when it comes to goals. Setting goals that are clear and specific eliminate the confusion that occurs when a goal is set in a more generic manner.</a:t>
            </a:r>
          </a:p>
          <a:p>
            <a:r>
              <a:rPr lang="en-US" sz="1200" b="0" i="1" kern="1200" dirty="0">
                <a:solidFill>
                  <a:schemeClr val="tx1"/>
                </a:solidFill>
                <a:effectLst/>
                <a:latin typeface="+mn-lt"/>
                <a:ea typeface="+mn-ea"/>
                <a:cs typeface="+mn-cs"/>
              </a:rPr>
              <a:t>Challenging goals</a:t>
            </a:r>
            <a:r>
              <a:rPr lang="en-US" sz="1200" b="0" i="0" kern="1200" dirty="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stretches people and helps them accomplish more.</a:t>
            </a:r>
          </a:p>
          <a:p>
            <a:r>
              <a:rPr lang="en-US" sz="1200" b="0" i="1" kern="1200" dirty="0" smtClean="0">
                <a:solidFill>
                  <a:schemeClr val="tx1"/>
                </a:solidFill>
                <a:effectLst/>
                <a:latin typeface="+mn-lt"/>
                <a:ea typeface="+mn-ea"/>
                <a:cs typeface="+mn-cs"/>
              </a:rPr>
              <a:t>Commitment</a:t>
            </a:r>
            <a:r>
              <a:rPr lang="en-US" sz="1200" b="0" i="0" kern="1200" dirty="0">
                <a:solidFill>
                  <a:schemeClr val="tx1"/>
                </a:solidFill>
                <a:effectLst/>
                <a:latin typeface="+mn-lt"/>
                <a:ea typeface="+mn-ea"/>
                <a:cs typeface="+mn-cs"/>
              </a:rPr>
              <a:t> is also important. </a:t>
            </a:r>
            <a:r>
              <a:rPr lang="en-US" sz="1200" b="0" i="0" kern="1200" dirty="0" smtClean="0">
                <a:solidFill>
                  <a:schemeClr val="tx1"/>
                </a:solidFill>
                <a:effectLst/>
                <a:latin typeface="+mn-lt"/>
                <a:ea typeface="+mn-ea"/>
                <a:cs typeface="+mn-cs"/>
              </a:rPr>
              <a:t>Making sure attention is sustained</a:t>
            </a:r>
            <a:r>
              <a:rPr lang="en-US" sz="1200" b="0" i="0" kern="1200" baseline="0" dirty="0" smtClean="0">
                <a:solidFill>
                  <a:schemeClr val="tx1"/>
                </a:solidFill>
                <a:effectLst/>
                <a:latin typeface="+mn-lt"/>
                <a:ea typeface="+mn-ea"/>
                <a:cs typeface="+mn-cs"/>
              </a:rPr>
              <a:t> toward the goal.</a:t>
            </a:r>
            <a:endParaRPr lang="en-US" sz="1200" b="0"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Feedback</a:t>
            </a:r>
            <a:r>
              <a:rPr lang="en-US" sz="1200" b="0" i="0" kern="1200" dirty="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allows</a:t>
            </a:r>
            <a:r>
              <a:rPr lang="en-US" sz="1200" b="0" i="0" kern="1200" baseline="0" dirty="0" smtClean="0">
                <a:solidFill>
                  <a:schemeClr val="tx1"/>
                </a:solidFill>
                <a:effectLst/>
                <a:latin typeface="+mn-lt"/>
                <a:ea typeface="+mn-ea"/>
                <a:cs typeface="+mn-cs"/>
              </a:rPr>
              <a:t> people to know how they are doing and how much progress they are making, so they can adjust their expectations and behavior towards achieving the goal. </a:t>
            </a:r>
          </a:p>
          <a:p>
            <a:r>
              <a:rPr lang="en-US" sz="1200" b="0" i="1" kern="1200" dirty="0" smtClean="0">
                <a:solidFill>
                  <a:schemeClr val="tx1"/>
                </a:solidFill>
                <a:effectLst/>
                <a:latin typeface="+mn-lt"/>
                <a:ea typeface="+mn-ea"/>
                <a:cs typeface="+mn-cs"/>
              </a:rPr>
              <a:t>Task</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Complexity</a:t>
            </a:r>
            <a:r>
              <a:rPr lang="en-US" sz="1200" b="0" i="0" kern="1200" dirty="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complexity</a:t>
            </a:r>
            <a:r>
              <a:rPr lang="en-US" sz="1200" b="0" i="0" kern="1200" baseline="0" dirty="0" smtClean="0">
                <a:solidFill>
                  <a:schemeClr val="tx1"/>
                </a:solidFill>
                <a:effectLst/>
                <a:latin typeface="+mn-lt"/>
                <a:ea typeface="+mn-ea"/>
                <a:cs typeface="+mn-cs"/>
              </a:rPr>
              <a:t> of the task associate with the goal aligns with its level of challenge</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16</a:t>
            </a:fld>
            <a:endParaRPr lang="en-US"/>
          </a:p>
        </p:txBody>
      </p:sp>
    </p:spTree>
    <p:extLst>
      <p:ext uri="{BB962C8B-B14F-4D97-AF65-F5344CB8AC3E}">
        <p14:creationId xmlns:p14="http://schemas.microsoft.com/office/powerpoint/2010/main" val="1628905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Researchers have built on Locke and Latham’s work. Some</a:t>
            </a:r>
            <a:r>
              <a:rPr lang="en-US" baseline="0" dirty="0" smtClean="0"/>
              <a:t> </a:t>
            </a:r>
            <a:r>
              <a:rPr lang="en-US" baseline="0" dirty="0"/>
              <a:t>of the literature on goal-setting comes from studies on </a:t>
            </a:r>
            <a:r>
              <a:rPr lang="en-US" baseline="0" dirty="0" smtClean="0"/>
              <a:t>students, and these are just a few examples. Students who choose their own goals have improved performance; demonstrating the importance of autonomy in goal-setting; don’t let someone else choose your goals for you—which now seems obvious, but probably wasn’t always so. </a:t>
            </a:r>
          </a:p>
          <a:p>
            <a:endParaRPr lang="en-US" baseline="0" dirty="0" smtClean="0"/>
          </a:p>
          <a:p>
            <a:r>
              <a:rPr lang="en-US" baseline="0" dirty="0" smtClean="0"/>
              <a:t>Not only do students have higher levels of performance, they find their own goals more authentic and meaningful. </a:t>
            </a:r>
          </a:p>
          <a:p>
            <a:endParaRPr lang="en-US" baseline="0" dirty="0" smtClean="0"/>
          </a:p>
          <a:p>
            <a:r>
              <a:rPr lang="en-US" baseline="0" dirty="0" smtClean="0"/>
              <a:t>And, </a:t>
            </a:r>
            <a:r>
              <a:rPr lang="en-US" dirty="0" smtClean="0"/>
              <a:t>Researchers Moeller, Theiler, and Wu at the University of Nebraska, conducted a quantitative </a:t>
            </a:r>
            <a:r>
              <a:rPr lang="en-US" dirty="0"/>
              <a:t>research study </a:t>
            </a:r>
            <a:r>
              <a:rPr lang="en-US" dirty="0" smtClean="0"/>
              <a:t>in 2012 on 1273 high school students learning Spanish over the course of 5 years, demonstrated that a stronger and</a:t>
            </a:r>
            <a:r>
              <a:rPr lang="en-US" baseline="0" dirty="0" smtClean="0"/>
              <a:t> more robust goal setting process led to higher language achievement. </a:t>
            </a:r>
          </a:p>
          <a:p>
            <a:endParaRPr lang="en-US" baseline="0" dirty="0" smtClean="0"/>
          </a:p>
          <a:p>
            <a:r>
              <a:rPr lang="en-US" baseline="0" dirty="0" smtClean="0"/>
              <a:t>I will then extrapolate and say that by using the principles you learn in this workshop and other readings, you can design a stronger process of goal setting, and also achieve better outcomes for your self.</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17</a:t>
            </a:fld>
            <a:endParaRPr lang="en-US"/>
          </a:p>
        </p:txBody>
      </p:sp>
    </p:spTree>
    <p:extLst>
      <p:ext uri="{BB962C8B-B14F-4D97-AF65-F5344CB8AC3E}">
        <p14:creationId xmlns:p14="http://schemas.microsoft.com/office/powerpoint/2010/main" val="353506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now</a:t>
            </a:r>
            <a:r>
              <a:rPr lang="en-US" baseline="0" dirty="0" smtClean="0"/>
              <a:t> know that “a large body of research show that people who…</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18</a:t>
            </a:fld>
            <a:endParaRPr lang="en-US"/>
          </a:p>
        </p:txBody>
      </p:sp>
    </p:spTree>
    <p:extLst>
      <p:ext uri="{BB962C8B-B14F-4D97-AF65-F5344CB8AC3E}">
        <p14:creationId xmlns:p14="http://schemas.microsoft.com/office/powerpoint/2010/main" val="2398845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leads us to contemporary goal setting theory:</a:t>
            </a:r>
          </a:p>
          <a:p>
            <a:endParaRPr lang="en-US" dirty="0" smtClean="0"/>
          </a:p>
          <a:p>
            <a:r>
              <a:rPr lang="en-US" dirty="0" smtClean="0"/>
              <a:t>These</a:t>
            </a:r>
            <a:r>
              <a:rPr lang="en-US" baseline="0" dirty="0" smtClean="0"/>
              <a:t> days, </a:t>
            </a:r>
            <a:r>
              <a:rPr lang="en-US" dirty="0" smtClean="0"/>
              <a:t> goal setting is the most popular </a:t>
            </a:r>
            <a:r>
              <a:rPr lang="en-US" dirty="0" err="1" smtClean="0"/>
              <a:t>behiavor</a:t>
            </a:r>
            <a:r>
              <a:rPr lang="en-US" dirty="0" smtClean="0"/>
              <a:t> change</a:t>
            </a:r>
            <a:r>
              <a:rPr lang="en-US" baseline="0" dirty="0" smtClean="0"/>
              <a:t> strategy (Think new year’s resolutions)</a:t>
            </a:r>
          </a:p>
          <a:p>
            <a:endParaRPr lang="en-US" baseline="0" dirty="0" smtClean="0"/>
          </a:p>
          <a:p>
            <a:r>
              <a:rPr lang="en-US" baseline="0" dirty="0" smtClean="0"/>
              <a:t>And that the strength of goal setting is that it demands a focus on clearly </a:t>
            </a:r>
            <a:r>
              <a:rPr lang="en-US" baseline="0" dirty="0" err="1" smtClean="0"/>
              <a:t>definted</a:t>
            </a:r>
            <a:r>
              <a:rPr lang="en-US" baseline="0" dirty="0" smtClean="0"/>
              <a:t> target, and demands movement towards that target in a specified time frame. </a:t>
            </a:r>
          </a:p>
          <a:p>
            <a:endParaRPr lang="en-US" baseline="0" dirty="0" smtClean="0"/>
          </a:p>
          <a:p>
            <a:r>
              <a:rPr lang="en-US" baseline="0" dirty="0" smtClean="0"/>
              <a:t>Some experts will say that feedback is the most important component of strong goal setting, and that feedback should be ideally both continuous and intermittent, demonstrating the importance of tracking progress and also getting objective feedback from other people or mechanisms.</a:t>
            </a:r>
          </a:p>
          <a:p>
            <a:endParaRPr lang="en-US" baseline="0" dirty="0" smtClean="0"/>
          </a:p>
          <a:p>
            <a:r>
              <a:rPr lang="en-US" baseline="0" dirty="0" smtClean="0"/>
              <a:t>Feedback is essential for effective goal completion. However, as we will learn later on in this workshop, there is newer wisdom challenging that  feedback is THE most essential ingredient; we have a competitor.</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19</a:t>
            </a:fld>
            <a:endParaRPr lang="en-US"/>
          </a:p>
        </p:txBody>
      </p:sp>
    </p:spTree>
    <p:extLst>
      <p:ext uri="{BB962C8B-B14F-4D97-AF65-F5344CB8AC3E}">
        <p14:creationId xmlns:p14="http://schemas.microsoft.com/office/powerpoint/2010/main" val="4250547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now for our first activity, which</a:t>
            </a:r>
            <a:r>
              <a:rPr lang="en-US" baseline="0" dirty="0" smtClean="0"/>
              <a:t> you have probably already guessed:</a:t>
            </a:r>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20</a:t>
            </a:fld>
            <a:endParaRPr lang="en-US"/>
          </a:p>
        </p:txBody>
      </p:sp>
    </p:spTree>
    <p:extLst>
      <p:ext uri="{BB962C8B-B14F-4D97-AF65-F5344CB8AC3E}">
        <p14:creationId xmlns:p14="http://schemas.microsoft.com/office/powerpoint/2010/main" val="1697610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talk about SMART goals.</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21</a:t>
            </a:fld>
            <a:endParaRPr lang="en-US"/>
          </a:p>
        </p:txBody>
      </p:sp>
    </p:spTree>
    <p:extLst>
      <p:ext uri="{BB962C8B-B14F-4D97-AF65-F5344CB8AC3E}">
        <p14:creationId xmlns:p14="http://schemas.microsoft.com/office/powerpoint/2010/main" val="26250663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SMART goals were first coined</a:t>
            </a:r>
            <a:r>
              <a:rPr lang="en-US" baseline="0" dirty="0" smtClean="0"/>
              <a:t> in 1981 (by a man named George Doran, published in Management Review).</a:t>
            </a:r>
          </a:p>
          <a:p>
            <a:r>
              <a:rPr lang="en-US" baseline="0" dirty="0" smtClean="0"/>
              <a:t>They are so commonly used, because they’re easy to understand, easy to remember, and easy in a checklist—you know when you’ve written a SMART goal. </a:t>
            </a:r>
          </a:p>
          <a:p>
            <a:r>
              <a:rPr lang="en-US" baseline="0" dirty="0" smtClean="0"/>
              <a:t>There is some variation in what the letters stand for, and this (more commonly accepted) representation is slightly different from the original.</a:t>
            </a:r>
          </a:p>
          <a:p>
            <a:r>
              <a:rPr lang="en-US" baseline="0" dirty="0" smtClean="0"/>
              <a:t>For example, does R stand for relevant or realistic? Or </a:t>
            </a:r>
            <a:r>
              <a:rPr lang="en-US" baseline="0" dirty="0" err="1" smtClean="0"/>
              <a:t>resourcable</a:t>
            </a:r>
            <a:r>
              <a:rPr lang="en-US" baseline="0" dirty="0" smtClean="0"/>
              <a:t> Is A Achievable or Assignable?</a:t>
            </a:r>
          </a:p>
          <a:p>
            <a:r>
              <a:rPr lang="en-US" baseline="0" dirty="0" smtClean="0"/>
              <a:t>Specific: means targeting a specific area of improvement. Most experts will say the more specific, the better.</a:t>
            </a:r>
          </a:p>
          <a:p>
            <a:r>
              <a:rPr lang="en-US" baseline="0" dirty="0" smtClean="0"/>
              <a:t>Measurable means making sure the goal is quantifiable, or that you can at least come up with some indicator of progress.</a:t>
            </a:r>
          </a:p>
          <a:p>
            <a:r>
              <a:rPr lang="en-US" baseline="0" dirty="0" err="1" smtClean="0"/>
              <a:t>Achievalbe</a:t>
            </a:r>
            <a:r>
              <a:rPr lang="en-US" baseline="0" dirty="0" smtClean="0"/>
              <a:t>, means just that—given current circumstances and resources, this goal can be accomplished.</a:t>
            </a:r>
          </a:p>
          <a:p>
            <a:r>
              <a:rPr lang="en-US" baseline="0" dirty="0" smtClean="0"/>
              <a:t>Relevant: does this goal mean something important to you?</a:t>
            </a:r>
          </a:p>
          <a:p>
            <a:r>
              <a:rPr lang="en-US" baseline="0" dirty="0" smtClean="0"/>
              <a:t>Time bound: please for the love of god put an end point to your goal.</a:t>
            </a:r>
          </a:p>
          <a:p>
            <a:endParaRPr lang="en-US" baseline="0" dirty="0" smtClean="0"/>
          </a:p>
          <a:p>
            <a:r>
              <a:rPr lang="en-US" baseline="0" dirty="0" smtClean="0"/>
              <a:t>Now let’s talk about each of these qualities in more detail.</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22</a:t>
            </a:fld>
            <a:endParaRPr lang="en-US"/>
          </a:p>
        </p:txBody>
      </p:sp>
    </p:spTree>
    <p:extLst>
      <p:ext uri="{BB962C8B-B14F-4D97-AF65-F5344CB8AC3E}">
        <p14:creationId xmlns:p14="http://schemas.microsoft.com/office/powerpoint/2010/main" val="2551050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add specificity to your</a:t>
            </a:r>
            <a:r>
              <a:rPr lang="en-US" baseline="0" dirty="0" smtClean="0"/>
              <a:t> goal, answer the 5 </a:t>
            </a:r>
            <a:r>
              <a:rPr lang="en-US" baseline="0" dirty="0" err="1" smtClean="0"/>
              <a:t>Ws</a:t>
            </a:r>
            <a:r>
              <a:rPr lang="en-US" baseline="0" dirty="0" smtClean="0"/>
              <a:t>:</a:t>
            </a:r>
          </a:p>
          <a:p>
            <a:endParaRPr lang="en-US" baseline="0" dirty="0" smtClean="0"/>
          </a:p>
          <a:p>
            <a:r>
              <a:rPr lang="en-US" baseline="0" dirty="0" smtClean="0"/>
              <a:t>I want to create a mentoring program.</a:t>
            </a:r>
          </a:p>
          <a:p>
            <a:endParaRPr lang="en-US" baseline="0" dirty="0" smtClean="0"/>
          </a:p>
          <a:p>
            <a:r>
              <a:rPr lang="en-US" baseline="0" dirty="0" smtClean="0"/>
              <a:t>I want to create a mentoring program, for early career hospital medicine faculty at NU, with senior faculty as mentors, so that hospitalists can get the mentoring they need to jump start their academic careers</a:t>
            </a:r>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23</a:t>
            </a:fld>
            <a:endParaRPr lang="en-US"/>
          </a:p>
        </p:txBody>
      </p:sp>
    </p:spTree>
    <p:extLst>
      <p:ext uri="{BB962C8B-B14F-4D97-AF65-F5344CB8AC3E}">
        <p14:creationId xmlns:p14="http://schemas.microsoft.com/office/powerpoint/2010/main" val="736910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out a way to quantify your goal</a:t>
            </a:r>
          </a:p>
          <a:p>
            <a:r>
              <a:rPr lang="en-US" dirty="0" smtClean="0"/>
              <a:t>Making your goal measurable will enable you to track progress, which means you get feedback—and remember how important feedback is to accomplishing your goal?</a:t>
            </a:r>
          </a:p>
          <a:p>
            <a:endParaRPr lang="en-US" dirty="0" smtClean="0"/>
          </a:p>
          <a:p>
            <a:r>
              <a:rPr lang="en-US" dirty="0" smtClean="0"/>
              <a:t>I want to become an expert in time management.</a:t>
            </a:r>
          </a:p>
          <a:p>
            <a:r>
              <a:rPr lang="en-US" baseline="0" dirty="0" smtClean="0"/>
              <a:t>Instead, I will learn more about time management by reading 3 books, 5 articles, and following 3 blogs in the next 3 months.</a:t>
            </a:r>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893F661E-EE73-40E2-BA20-D796767FD31E}" type="slidenum">
              <a:rPr lang="en-US" smtClean="0"/>
              <a:t>24</a:t>
            </a:fld>
            <a:endParaRPr lang="en-US"/>
          </a:p>
        </p:txBody>
      </p:sp>
    </p:spTree>
    <p:extLst>
      <p:ext uri="{BB962C8B-B14F-4D97-AF65-F5344CB8AC3E}">
        <p14:creationId xmlns:p14="http://schemas.microsoft.com/office/powerpoint/2010/main" val="604846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your</a:t>
            </a:r>
            <a:r>
              <a:rPr lang="en-US" baseline="0" dirty="0" smtClean="0"/>
              <a:t> current circumstances, talents, and resources allow for the successful completion of your goal?</a:t>
            </a:r>
          </a:p>
          <a:p>
            <a:endParaRPr lang="en-US" baseline="0" dirty="0" smtClean="0"/>
          </a:p>
          <a:p>
            <a:r>
              <a:rPr lang="en-US" baseline="0" dirty="0" smtClean="0"/>
              <a:t>For example, Right now is not really the time to do research on how best to treat severe cases of influenza virus. (for those of you who may not be aware, we have had exactly one patient hospitalized with influenza this season)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25</a:t>
            </a:fld>
            <a:endParaRPr lang="en-US"/>
          </a:p>
        </p:txBody>
      </p:sp>
    </p:spTree>
    <p:extLst>
      <p:ext uri="{BB962C8B-B14F-4D97-AF65-F5344CB8AC3E}">
        <p14:creationId xmlns:p14="http://schemas.microsoft.com/office/powerpoint/2010/main" val="903081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Goals really have to be interesting to you. It’s really tough to complete goals that are not your goals.</a:t>
            </a:r>
          </a:p>
          <a:p>
            <a:r>
              <a:rPr lang="en-US" dirty="0" smtClean="0"/>
              <a:t>Ideally,</a:t>
            </a:r>
            <a:r>
              <a:rPr lang="en-US" baseline="0" dirty="0" smtClean="0"/>
              <a:t> they are also interesting and useful to the rest of the world as well.</a:t>
            </a:r>
          </a:p>
          <a:p>
            <a:endParaRPr lang="en-US" baseline="0" dirty="0" smtClean="0"/>
          </a:p>
          <a:p>
            <a:r>
              <a:rPr lang="en-US" baseline="0" dirty="0" smtClean="0"/>
              <a:t>Cue influenza virus again.</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26</a:t>
            </a:fld>
            <a:endParaRPr lang="en-US"/>
          </a:p>
        </p:txBody>
      </p:sp>
    </p:spTree>
    <p:extLst>
      <p:ext uri="{BB962C8B-B14F-4D97-AF65-F5344CB8AC3E}">
        <p14:creationId xmlns:p14="http://schemas.microsoft.com/office/powerpoint/2010/main" val="342095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only is it</a:t>
            </a:r>
            <a:r>
              <a:rPr lang="en-US" baseline="0" dirty="0" smtClean="0"/>
              <a:t> a good practice to set and end to your goal (deadline), but creating a timeline of milestones will help you track progress, and provide that very important feedback you need to stick with your goal.</a:t>
            </a:r>
          </a:p>
          <a:p>
            <a:endParaRPr lang="en-US" dirty="0" smtClean="0"/>
          </a:p>
          <a:p>
            <a:r>
              <a:rPr lang="en-US" baseline="0" dirty="0" smtClean="0"/>
              <a:t>Please put an end to your goal, so you can move on.</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27</a:t>
            </a:fld>
            <a:endParaRPr lang="en-US"/>
          </a:p>
        </p:txBody>
      </p:sp>
    </p:spTree>
    <p:extLst>
      <p:ext uri="{BB962C8B-B14F-4D97-AF65-F5344CB8AC3E}">
        <p14:creationId xmlns:p14="http://schemas.microsoft.com/office/powerpoint/2010/main" val="1970306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let’s look at a couple of case studies.</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28</a:t>
            </a:fld>
            <a:endParaRPr lang="en-US"/>
          </a:p>
        </p:txBody>
      </p:sp>
    </p:spTree>
    <p:extLst>
      <p:ext uri="{BB962C8B-B14F-4D97-AF65-F5344CB8AC3E}">
        <p14:creationId xmlns:p14="http://schemas.microsoft.com/office/powerpoint/2010/main" val="4147200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in chat box</a:t>
            </a:r>
          </a:p>
        </p:txBody>
      </p:sp>
      <p:sp>
        <p:nvSpPr>
          <p:cNvPr id="4" name="Slide Number Placeholder 3"/>
          <p:cNvSpPr>
            <a:spLocks noGrp="1"/>
          </p:cNvSpPr>
          <p:nvPr>
            <p:ph type="sldNum" sz="quarter" idx="10"/>
          </p:nvPr>
        </p:nvSpPr>
        <p:spPr/>
        <p:txBody>
          <a:bodyPr/>
          <a:lstStyle/>
          <a:p>
            <a:fld id="{893F661E-EE73-40E2-BA20-D796767FD31E}" type="slidenum">
              <a:rPr lang="en-US" smtClean="0"/>
              <a:t>29</a:t>
            </a:fld>
            <a:endParaRPr lang="en-US"/>
          </a:p>
        </p:txBody>
      </p:sp>
    </p:spTree>
    <p:extLst>
      <p:ext uri="{BB962C8B-B14F-4D97-AF65-F5344CB8AC3E}">
        <p14:creationId xmlns:p14="http://schemas.microsoft.com/office/powerpoint/2010/main" val="22441442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in chat box</a:t>
            </a:r>
          </a:p>
        </p:txBody>
      </p:sp>
      <p:sp>
        <p:nvSpPr>
          <p:cNvPr id="4" name="Slide Number Placeholder 3"/>
          <p:cNvSpPr>
            <a:spLocks noGrp="1"/>
          </p:cNvSpPr>
          <p:nvPr>
            <p:ph type="sldNum" sz="quarter" idx="10"/>
          </p:nvPr>
        </p:nvSpPr>
        <p:spPr/>
        <p:txBody>
          <a:bodyPr/>
          <a:lstStyle/>
          <a:p>
            <a:fld id="{893F661E-EE73-40E2-BA20-D796767FD31E}" type="slidenum">
              <a:rPr lang="en-US" smtClean="0"/>
              <a:t>30</a:t>
            </a:fld>
            <a:endParaRPr lang="en-US"/>
          </a:p>
        </p:txBody>
      </p:sp>
    </p:spTree>
    <p:extLst>
      <p:ext uri="{BB962C8B-B14F-4D97-AF65-F5344CB8AC3E}">
        <p14:creationId xmlns:p14="http://schemas.microsoft.com/office/powerpoint/2010/main" val="1162792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course—there’s more to goal setting than</a:t>
            </a:r>
            <a:r>
              <a:rPr lang="en-US" baseline="0" dirty="0" smtClean="0"/>
              <a:t> SMART goals.</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32</a:t>
            </a:fld>
            <a:endParaRPr lang="en-US"/>
          </a:p>
        </p:txBody>
      </p:sp>
    </p:spTree>
    <p:extLst>
      <p:ext uri="{BB962C8B-B14F-4D97-AF65-F5344CB8AC3E}">
        <p14:creationId xmlns:p14="http://schemas.microsoft.com/office/powerpoint/2010/main" val="3929826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It’s good to identify</a:t>
            </a:r>
            <a:r>
              <a:rPr lang="en-US" b="0" baseline="0" dirty="0" smtClean="0"/>
              <a:t> where you are most likely to slip up when it comes to goal setting. These are some options.</a:t>
            </a:r>
          </a:p>
          <a:p>
            <a:pPr marL="228600" indent="-228600">
              <a:buAutoNum type="arabicPeriod"/>
            </a:pPr>
            <a:r>
              <a:rPr lang="en-US" b="0" baseline="0" dirty="0" smtClean="0"/>
              <a:t>Don’t have any goals. Hopefully, since you’re here, this one won’t apply to you.</a:t>
            </a:r>
          </a:p>
          <a:p>
            <a:pPr marL="228600" indent="-228600">
              <a:buAutoNum type="arabicPeriod"/>
            </a:pPr>
            <a:r>
              <a:rPr lang="en-US" b="0" baseline="0" dirty="0" smtClean="0"/>
              <a:t>Same for number 2. hopefully you’ve learned to write them down.</a:t>
            </a:r>
          </a:p>
          <a:p>
            <a:pPr marL="228600" indent="-228600">
              <a:buAutoNum type="arabicPeriod"/>
            </a:pPr>
            <a:r>
              <a:rPr lang="en-US" b="0" baseline="0" dirty="0" smtClean="0"/>
              <a:t>As we’ve seen several examples of, being vague in goal setting is one of the more common pitfalls.</a:t>
            </a:r>
          </a:p>
          <a:p>
            <a:pPr marL="228600" indent="-228600">
              <a:buAutoNum type="arabicPeriod"/>
            </a:pPr>
            <a:r>
              <a:rPr lang="en-US" b="0" baseline="0" dirty="0" smtClean="0"/>
              <a:t>The kitchen sink goal is my preferred pitfall—I have a really difficult time writing down less than 10 goals at a time. I have a kitchen sink list that I’m failing through as we speak.</a:t>
            </a:r>
          </a:p>
          <a:p>
            <a:pPr marL="228600" indent="-228600">
              <a:buAutoNum type="arabicPeriod"/>
            </a:pPr>
            <a:endParaRPr lang="en-US" b="0" baseline="0" dirty="0" smtClean="0"/>
          </a:p>
          <a:p>
            <a:pPr marL="228600" indent="-228600">
              <a:buAutoNum type="arabicPeriod"/>
            </a:pPr>
            <a:endParaRPr lang="en-US" b="0" baseline="0" dirty="0" smtClean="0"/>
          </a:p>
          <a:p>
            <a:pPr marL="228600" indent="-228600">
              <a:buAutoNum type="arabicPeriod"/>
            </a:pPr>
            <a:r>
              <a:rPr lang="en-US" b="0" baseline="0" dirty="0" smtClean="0"/>
              <a:t>Whoosh goals—watching those deadlines fly by…because you underestimated the timeline, or scoped your goal too big. Another very common pitfall.</a:t>
            </a:r>
            <a:endParaRPr lang="en-US" b="0" dirty="0" smtClean="0"/>
          </a:p>
          <a:p>
            <a:endParaRPr lang="en-US" b="1" dirty="0" smtClean="0"/>
          </a:p>
          <a:p>
            <a:endParaRPr lang="en-US" b="1" dirty="0" smtClean="0"/>
          </a:p>
          <a:p>
            <a:endParaRPr lang="en-US" b="1" dirty="0" smtClean="0"/>
          </a:p>
          <a:p>
            <a:endParaRPr lang="en-US" b="1" dirty="0" smtClean="0"/>
          </a:p>
          <a:p>
            <a:r>
              <a:rPr lang="en-US" b="1" dirty="0" smtClean="0"/>
              <a:t>Underestimating </a:t>
            </a:r>
            <a:r>
              <a:rPr lang="en-US" b="1" dirty="0"/>
              <a:t>completion time</a:t>
            </a:r>
          </a:p>
          <a:p>
            <a:pPr lvl="1"/>
            <a:r>
              <a:rPr lang="en-US" dirty="0"/>
              <a:t>Most tasks take longer than you anticipate</a:t>
            </a:r>
          </a:p>
          <a:p>
            <a:pPr lvl="1"/>
            <a:r>
              <a:rPr lang="en-US" dirty="0"/>
              <a:t>Time optimism v. time realism</a:t>
            </a:r>
          </a:p>
          <a:p>
            <a:r>
              <a:rPr lang="en-US" b="1" dirty="0"/>
              <a:t>Goals that are too challenging</a:t>
            </a:r>
          </a:p>
          <a:p>
            <a:pPr lvl="1"/>
            <a:r>
              <a:rPr lang="en-US" dirty="0"/>
              <a:t>Will failure harm motivation and self-efficacy?</a:t>
            </a:r>
          </a:p>
          <a:p>
            <a:pPr lvl="1"/>
            <a:r>
              <a:rPr lang="en-US" dirty="0"/>
              <a:t>Appreciating failure as a powerful learning mechanism</a:t>
            </a:r>
          </a:p>
          <a:p>
            <a:r>
              <a:rPr lang="en-US" b="1" dirty="0"/>
              <a:t>Setting other people’s goals</a:t>
            </a:r>
          </a:p>
          <a:p>
            <a:pPr lvl="1"/>
            <a:r>
              <a:rPr lang="en-US" dirty="0"/>
              <a:t>People are more committed to goals they help set</a:t>
            </a:r>
          </a:p>
          <a:p>
            <a:pPr lvl="1"/>
            <a:r>
              <a:rPr lang="en-US" dirty="0"/>
              <a:t>But may be tempted to set easy-to-reach goals</a:t>
            </a:r>
          </a:p>
          <a:p>
            <a:r>
              <a:rPr lang="en-US" b="1" dirty="0"/>
              <a:t>Not reviewing progress or incorporating feedback</a:t>
            </a:r>
          </a:p>
          <a:p>
            <a:r>
              <a:rPr lang="en-US" b="1" dirty="0"/>
              <a:t>Inappropriate horizon</a:t>
            </a:r>
          </a:p>
          <a:p>
            <a:pPr lvl="1"/>
            <a:r>
              <a:rPr lang="en-US" dirty="0"/>
              <a:t>Make sure short-term goals do not harm long-term outcomes (alignment)</a:t>
            </a:r>
          </a:p>
          <a:p>
            <a:pPr lvl="1"/>
            <a:r>
              <a:rPr lang="en-US" dirty="0"/>
              <a:t>Eyes on the horizon: too much focus/dedication at the risk of missing new opportunities</a:t>
            </a:r>
          </a:p>
          <a:p>
            <a:r>
              <a:rPr lang="en-US" b="1" dirty="0"/>
              <a:t>Setting too many goals</a:t>
            </a:r>
          </a:p>
          <a:p>
            <a:pPr lvl="1"/>
            <a:r>
              <a:rPr lang="en-US" dirty="0"/>
              <a:t>Making sure goals are realistic and attainable</a:t>
            </a:r>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33</a:t>
            </a:fld>
            <a:endParaRPr lang="en-US"/>
          </a:p>
        </p:txBody>
      </p:sp>
    </p:spTree>
    <p:extLst>
      <p:ext uri="{BB962C8B-B14F-4D97-AF65-F5344CB8AC3E}">
        <p14:creationId xmlns:p14="http://schemas.microsoft.com/office/powerpoint/2010/main" val="2410955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also have 5</a:t>
            </a:r>
            <a:r>
              <a:rPr lang="en-US" baseline="0" dirty="0" smtClean="0"/>
              <a:t> tips to share with you, based on the latest thinking in goal setting theory and research.</a:t>
            </a:r>
          </a:p>
          <a:p>
            <a:r>
              <a:rPr lang="en-US" baseline="0" dirty="0" smtClean="0"/>
              <a:t> First of all, </a:t>
            </a:r>
            <a:endParaRPr lang="en-US" dirty="0" smtClean="0"/>
          </a:p>
          <a:p>
            <a:r>
              <a:rPr lang="en-US" dirty="0" smtClean="0"/>
              <a:t>Stay Flexible</a:t>
            </a:r>
            <a:r>
              <a:rPr lang="en-US" baseline="0" dirty="0" smtClean="0"/>
              <a:t> and adaptable.</a:t>
            </a:r>
            <a:endParaRPr lang="en-US" dirty="0"/>
          </a:p>
          <a:p>
            <a:r>
              <a:rPr lang="en-US" sz="1200" b="0" i="0" kern="1200" dirty="0">
                <a:solidFill>
                  <a:schemeClr val="tx1"/>
                </a:solidFill>
                <a:effectLst/>
                <a:latin typeface="+mn-lt"/>
                <a:ea typeface="+mn-ea"/>
                <a:cs typeface="+mn-cs"/>
              </a:rPr>
              <a:t>Keep your goals as flexible as your life.  You have a life, and that life changes over the year. Think about last year at this time. Are you doing now what you expected? </a:t>
            </a:r>
            <a:r>
              <a:rPr lang="en-US" sz="1200" b="0" i="0" kern="1200" dirty="0" smtClean="0">
                <a:solidFill>
                  <a:schemeClr val="tx1"/>
                </a:solidFill>
                <a:effectLst/>
                <a:latin typeface="+mn-lt"/>
                <a:ea typeface="+mn-ea"/>
                <a:cs typeface="+mn-cs"/>
              </a:rPr>
              <a:t>Or Did craziness happen this</a:t>
            </a:r>
            <a:r>
              <a:rPr lang="en-US" sz="1200" b="0" i="0" kern="1200" baseline="0" dirty="0" smtClean="0">
                <a:solidFill>
                  <a:schemeClr val="tx1"/>
                </a:solidFill>
                <a:effectLst/>
                <a:latin typeface="+mn-lt"/>
                <a:ea typeface="+mn-ea"/>
                <a:cs typeface="+mn-cs"/>
              </a:rPr>
              <a:t> past year? And every year? If you don’t end up achieving your goals, instead of kicking yourself, reflect on the reasons why. Was it because your goal setting process was off? Or was it because your life changed, and it didn’t make sense to work towards your goal any more. </a:t>
            </a:r>
            <a:r>
              <a:rPr lang="en-US" sz="1200" b="0" i="0" kern="1200" dirty="0" smtClean="0">
                <a:solidFill>
                  <a:schemeClr val="tx1"/>
                </a:solidFill>
                <a:effectLst/>
                <a:latin typeface="+mn-lt"/>
                <a:ea typeface="+mn-ea"/>
                <a:cs typeface="+mn-cs"/>
              </a:rPr>
              <a:t>Give yourself the permission to change your goals any time they are no longer working for you. You control your goals.</a:t>
            </a:r>
            <a:endParaRPr lang="en-US"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3F661E-EE73-40E2-BA20-D796767FD31E}" type="slidenum">
              <a:rPr lang="en-US" smtClean="0"/>
              <a:t>34</a:t>
            </a:fld>
            <a:endParaRPr lang="en-US"/>
          </a:p>
        </p:txBody>
      </p:sp>
    </p:spTree>
    <p:extLst>
      <p:ext uri="{BB962C8B-B14F-4D97-AF65-F5344CB8AC3E}">
        <p14:creationId xmlns:p14="http://schemas.microsoft.com/office/powerpoint/2010/main" val="1808615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Researchers at our own Kellogg School</a:t>
            </a:r>
            <a:r>
              <a:rPr lang="en-US" sz="1200" b="0" i="0" kern="1200" baseline="0" dirty="0" smtClean="0">
                <a:solidFill>
                  <a:schemeClr val="tx1"/>
                </a:solidFill>
                <a:effectLst/>
                <a:latin typeface="+mn-lt"/>
                <a:ea typeface="+mn-ea"/>
                <a:cs typeface="+mn-cs"/>
              </a:rPr>
              <a:t> of Management, </a:t>
            </a:r>
            <a:r>
              <a:rPr lang="en-US" sz="1200" b="0" i="0" kern="1200" baseline="0" dirty="0" err="1" smtClean="0">
                <a:solidFill>
                  <a:schemeClr val="tx1"/>
                </a:solidFill>
                <a:effectLst/>
                <a:latin typeface="+mn-lt"/>
                <a:ea typeface="+mn-ea"/>
                <a:cs typeface="+mn-cs"/>
              </a:rPr>
              <a:t>Brendl</a:t>
            </a:r>
            <a:r>
              <a:rPr lang="en-US" sz="1200" b="0" i="0" kern="1200" baseline="0" dirty="0" smtClean="0">
                <a:solidFill>
                  <a:schemeClr val="tx1"/>
                </a:solidFill>
                <a:effectLst/>
                <a:latin typeface="+mn-lt"/>
                <a:ea typeface="+mn-ea"/>
                <a:cs typeface="+mn-cs"/>
              </a:rPr>
              <a:t> and </a:t>
            </a:r>
            <a:r>
              <a:rPr lang="en-US" sz="1200" b="0" i="0" kern="1200" baseline="0" dirty="0" err="1" smtClean="0">
                <a:solidFill>
                  <a:schemeClr val="tx1"/>
                </a:solidFill>
                <a:effectLst/>
                <a:latin typeface="+mn-lt"/>
                <a:ea typeface="+mn-ea"/>
                <a:cs typeface="+mn-cs"/>
              </a:rPr>
              <a:t>Bonezzi</a:t>
            </a:r>
            <a:r>
              <a:rPr lang="en-US" sz="1200" b="0" i="0" kern="1200" baseline="0" dirty="0" smtClean="0">
                <a:solidFill>
                  <a:schemeClr val="tx1"/>
                </a:solidFill>
                <a:effectLst/>
                <a:latin typeface="+mn-lt"/>
                <a:ea typeface="+mn-ea"/>
                <a:cs typeface="+mn-cs"/>
              </a:rPr>
              <a:t>, hypothesized and then had a series of experiments to prove that there’s a lag in the middle of pursuing a goal, which </a:t>
            </a:r>
            <a:r>
              <a:rPr lang="en-US" sz="1200" b="0" i="0" kern="1200" dirty="0" smtClean="0">
                <a:solidFill>
                  <a:schemeClr val="tx1"/>
                </a:solidFill>
                <a:effectLst/>
                <a:latin typeface="+mn-lt"/>
                <a:ea typeface="+mn-ea"/>
                <a:cs typeface="+mn-cs"/>
              </a:rPr>
              <a:t>accounts </a:t>
            </a:r>
            <a:r>
              <a:rPr lang="en-US" sz="1200" b="0" i="0" kern="1200" dirty="0">
                <a:solidFill>
                  <a:schemeClr val="tx1"/>
                </a:solidFill>
                <a:effectLst/>
                <a:latin typeface="+mn-lt"/>
                <a:ea typeface="+mn-ea"/>
                <a:cs typeface="+mn-cs"/>
              </a:rPr>
              <a:t>for the tendency to get “stuck in the middle</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They propose that the perception</a:t>
            </a:r>
            <a:r>
              <a:rPr lang="en-US" sz="1200" b="0" i="0" kern="1200" baseline="0" dirty="0" smtClean="0">
                <a:solidFill>
                  <a:schemeClr val="tx1"/>
                </a:solidFill>
                <a:effectLst/>
                <a:latin typeface="+mn-lt"/>
                <a:ea typeface="+mn-ea"/>
                <a:cs typeface="+mn-cs"/>
              </a:rPr>
              <a:t> of motivation, and next steps toward a goal, differs depending on where we are in relation to the beginning or end. In the beginning, there is excitement and motivation. Close to the end, there is also excitement and motivation. In the middle, far from either the excitement of the beginning or the end, is when attention lags.</a:t>
            </a:r>
          </a:p>
          <a:p>
            <a:r>
              <a:rPr lang="en-US" sz="1200" b="0" i="0" kern="1200" baseline="0" dirty="0" smtClean="0">
                <a:solidFill>
                  <a:schemeClr val="tx1"/>
                </a:solidFill>
                <a:effectLst/>
                <a:latin typeface="+mn-lt"/>
                <a:ea typeface="+mn-ea"/>
                <a:cs typeface="+mn-cs"/>
              </a:rPr>
              <a:t>Maybe instead of a reward at the end, you need a reward in the middle, during that long </a:t>
            </a:r>
            <a:r>
              <a:rPr lang="en-US" sz="1200" b="0" i="0" kern="1200" baseline="0" dirty="0" err="1" smtClean="0">
                <a:solidFill>
                  <a:schemeClr val="tx1"/>
                </a:solidFill>
                <a:effectLst/>
                <a:latin typeface="+mn-lt"/>
                <a:ea typeface="+mn-ea"/>
                <a:cs typeface="+mn-cs"/>
              </a:rPr>
              <a:t>schlog</a:t>
            </a:r>
            <a:r>
              <a:rPr lang="en-US" sz="1200" b="0" i="0" kern="1200" baseline="0" dirty="0" smtClean="0">
                <a:solidFill>
                  <a:schemeClr val="tx1"/>
                </a:solidFill>
                <a:effectLst/>
                <a:latin typeface="+mn-lt"/>
                <a:ea typeface="+mn-ea"/>
                <a:cs typeface="+mn-cs"/>
              </a:rPr>
              <a:t>, to motivate you to keep going.</a:t>
            </a:r>
          </a:p>
          <a:p>
            <a:endParaRPr lang="en-US" sz="1200" b="0" i="0" kern="1200" dirty="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I’ve certainly seen this first and second hand: think about Tough </a:t>
            </a:r>
            <a:r>
              <a:rPr lang="en-US" sz="1200" b="0" i="0" kern="1200" baseline="0" dirty="0">
                <a:solidFill>
                  <a:schemeClr val="tx1"/>
                </a:solidFill>
                <a:effectLst/>
                <a:latin typeface="+mn-lt"/>
                <a:ea typeface="+mn-ea"/>
                <a:cs typeface="+mn-cs"/>
              </a:rPr>
              <a:t>degree programs: when </a:t>
            </a:r>
            <a:r>
              <a:rPr lang="en-US" sz="1200" b="0" i="0" kern="1200" baseline="0" dirty="0" smtClean="0">
                <a:solidFill>
                  <a:schemeClr val="tx1"/>
                </a:solidFill>
                <a:effectLst/>
                <a:latin typeface="+mn-lt"/>
                <a:ea typeface="+mn-ea"/>
                <a:cs typeface="+mn-cs"/>
              </a:rPr>
              <a:t>does motivation wane? </a:t>
            </a:r>
            <a:r>
              <a:rPr lang="en-US" sz="1200" b="0" i="0" kern="1200" baseline="0" dirty="0">
                <a:solidFill>
                  <a:schemeClr val="tx1"/>
                </a:solidFill>
                <a:effectLst/>
                <a:latin typeface="+mn-lt"/>
                <a:ea typeface="+mn-ea"/>
                <a:cs typeface="+mn-cs"/>
              </a:rPr>
              <a:t>Not 1-2 classes in to the program, and not 1-2 classes from the end of the program. It’s the middle, when you’re in the middle of the ocean and can’t see land in any direction—that’s when you need a reward to keep the motivation going.</a:t>
            </a:r>
          </a:p>
          <a:p>
            <a:endParaRPr lang="en-US" sz="1200" b="0" i="0" kern="1200" baseline="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35</a:t>
            </a:fld>
            <a:endParaRPr lang="en-US"/>
          </a:p>
        </p:txBody>
      </p:sp>
    </p:spTree>
    <p:extLst>
      <p:ext uri="{BB962C8B-B14F-4D97-AF65-F5344CB8AC3E}">
        <p14:creationId xmlns:p14="http://schemas.microsoft.com/office/powerpoint/2010/main" val="33976989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We’ve already talked about the importance of feedback.</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Monitor </a:t>
            </a:r>
            <a:r>
              <a:rPr lang="en-US" sz="1200" b="0" i="0" kern="1200" dirty="0">
                <a:solidFill>
                  <a:schemeClr val="tx1"/>
                </a:solidFill>
                <a:effectLst/>
                <a:latin typeface="+mn-lt"/>
                <a:ea typeface="+mn-ea"/>
                <a:cs typeface="+mn-cs"/>
              </a:rPr>
              <a:t>your progress in a way that is in sync with the way you </a:t>
            </a:r>
            <a:r>
              <a:rPr lang="en-US" sz="1200" b="0" i="0" kern="1200" dirty="0" smtClean="0">
                <a:solidFill>
                  <a:schemeClr val="tx1"/>
                </a:solidFill>
                <a:effectLst/>
                <a:latin typeface="+mn-lt"/>
                <a:ea typeface="+mn-ea"/>
                <a:cs typeface="+mn-cs"/>
              </a:rPr>
              <a:t>think and work best. Create</a:t>
            </a:r>
            <a:r>
              <a:rPr lang="en-US" sz="1200" b="0" i="0" kern="1200" baseline="0" dirty="0" smtClean="0">
                <a:solidFill>
                  <a:schemeClr val="tx1"/>
                </a:solidFill>
                <a:effectLst/>
                <a:latin typeface="+mn-lt"/>
                <a:ea typeface="+mn-ea"/>
                <a:cs typeface="+mn-cs"/>
              </a:rPr>
              <a:t> checklists, or graphs, or charts. On paper or online, using apps or post its. Whatever works for you. And then, check in with others to find out how they think you are doing. Because, hopefully your goals are not stealth goals.</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36</a:t>
            </a:fld>
            <a:endParaRPr lang="en-US"/>
          </a:p>
        </p:txBody>
      </p:sp>
    </p:spTree>
    <p:extLst>
      <p:ext uri="{BB962C8B-B14F-4D97-AF65-F5344CB8AC3E}">
        <p14:creationId xmlns:p14="http://schemas.microsoft.com/office/powerpoint/2010/main" val="7764499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Matthews, a professor in Dominican University recruited 267 participants from a wide variety of businesses, organizations, and networking groups throughout the United States and overseas for a study on how goal achievement in the workplace is influenced by writing goals, committing to goal-directed actions, and accountability for those actions. Participants ranged in ages from 23 to 72 and represented a wide spectrum of backgrounds.</a:t>
            </a:r>
            <a:r>
              <a:rPr lang="en-US" dirty="0" smtClean="0"/>
              <a:t/>
            </a:r>
            <a:br>
              <a:rPr lang="en-US" dirty="0" smtClean="0"/>
            </a:br>
            <a:r>
              <a:rPr lang="en-US" dirty="0" smtClean="0"/>
              <a:t/>
            </a:r>
            <a:br>
              <a:rPr lang="en-US" dirty="0" smtClean="0"/>
            </a:br>
            <a:r>
              <a:rPr lang="en-US" sz="1200" b="0" i="0" kern="1200" dirty="0" smtClean="0">
                <a:solidFill>
                  <a:schemeClr val="tx1"/>
                </a:solidFill>
                <a:effectLst/>
                <a:latin typeface="+mn-lt"/>
                <a:ea typeface="+mn-ea"/>
                <a:cs typeface="+mn-cs"/>
              </a:rPr>
              <a:t>Matthews found that more than 70 percent of the participants who sent weekly updates to a friend reported successful goal achievement (completely accomplished their goal or were more than half way there), compared to 35 percent of those who kept their goals to themselves, without writing them down.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This accountability structure has certainly worked for me,</a:t>
            </a:r>
            <a:r>
              <a:rPr lang="en-US" sz="1200" b="0" i="0" kern="1200" baseline="0" dirty="0" smtClean="0">
                <a:solidFill>
                  <a:schemeClr val="tx1"/>
                </a:solidFill>
                <a:effectLst/>
                <a:latin typeface="+mn-lt"/>
                <a:ea typeface="+mn-ea"/>
                <a:cs typeface="+mn-cs"/>
              </a:rPr>
              <a:t> when I use it. Having a partner to complete a goal together with, or report out to, makes it more likely that I will achieve my goal.</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37</a:t>
            </a:fld>
            <a:endParaRPr lang="en-US"/>
          </a:p>
        </p:txBody>
      </p:sp>
    </p:spTree>
    <p:extLst>
      <p:ext uri="{BB962C8B-B14F-4D97-AF65-F5344CB8AC3E}">
        <p14:creationId xmlns:p14="http://schemas.microsoft.com/office/powerpoint/2010/main" val="2892614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This last tip comes from organizational psychologist Adam Grant, author</a:t>
            </a:r>
            <a:r>
              <a:rPr lang="en-US" sz="1200" b="0" i="0" kern="1200" baseline="0" dirty="0" smtClean="0">
                <a:solidFill>
                  <a:schemeClr val="tx1"/>
                </a:solidFill>
                <a:effectLst/>
                <a:latin typeface="+mn-lt"/>
                <a:ea typeface="+mn-ea"/>
                <a:cs typeface="+mn-cs"/>
              </a:rPr>
              <a:t> of Give and Take, and more recently Think Again. Also the founder of the podcast </a:t>
            </a:r>
            <a:r>
              <a:rPr lang="en-US" sz="1200" b="0" i="0" kern="1200" baseline="0" dirty="0" err="1" smtClean="0">
                <a:solidFill>
                  <a:schemeClr val="tx1"/>
                </a:solidFill>
                <a:effectLst/>
                <a:latin typeface="+mn-lt"/>
                <a:ea typeface="+mn-ea"/>
                <a:cs typeface="+mn-cs"/>
              </a:rPr>
              <a:t>WorkLife</a:t>
            </a:r>
            <a:r>
              <a:rPr lang="en-US" sz="1200" b="0" i="0" kern="1200" baseline="0" dirty="0" smtClean="0">
                <a:solidFill>
                  <a:schemeClr val="tx1"/>
                </a:solidFill>
                <a:effectLst/>
                <a:latin typeface="+mn-lt"/>
                <a:ea typeface="+mn-ea"/>
                <a:cs typeface="+mn-cs"/>
              </a:rPr>
              <a:t>, with the tag line how to make work not suck.</a:t>
            </a:r>
          </a:p>
          <a:p>
            <a:r>
              <a:rPr lang="en-US" sz="1200" b="0" i="0" kern="1200" baseline="0" dirty="0" smtClean="0">
                <a:solidFill>
                  <a:schemeClr val="tx1"/>
                </a:solidFill>
                <a:effectLst/>
                <a:latin typeface="+mn-lt"/>
                <a:ea typeface="+mn-ea"/>
                <a:cs typeface="+mn-cs"/>
              </a:rPr>
              <a:t>He urges the development of structures and processes that work for you, and </a:t>
            </a:r>
            <a:r>
              <a:rPr lang="en-US" sz="1200" b="0" i="0" kern="1200" baseline="0" dirty="0">
                <a:solidFill>
                  <a:schemeClr val="tx1"/>
                </a:solidFill>
                <a:effectLst/>
                <a:latin typeface="+mn-lt"/>
                <a:ea typeface="+mn-ea"/>
                <a:cs typeface="+mn-cs"/>
              </a:rPr>
              <a:t>nudge you toward success. </a:t>
            </a:r>
            <a:r>
              <a:rPr lang="en-US" sz="1200" b="0" i="0" kern="1200" baseline="0" dirty="0" smtClean="0">
                <a:solidFill>
                  <a:schemeClr val="tx1"/>
                </a:solidFill>
                <a:effectLst/>
                <a:latin typeface="+mn-lt"/>
                <a:ea typeface="+mn-ea"/>
                <a:cs typeface="+mn-cs"/>
              </a:rPr>
              <a:t>And proposes that it’s the processes and structure (one of them being accountability) that are the number one ingredient to making your goals successful—even more important than feedback.</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For me, that means scheduled accountability. I work with a team toward a common goal, and we meet regularly to make sure we’re making progress. That’s how I created a mentoring program; I didn’t—my team and I did.</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key is to create a process </a:t>
            </a:r>
            <a:r>
              <a:rPr lang="en-US" sz="1200" b="0" i="0" kern="1200" dirty="0" smtClean="0">
                <a:solidFill>
                  <a:schemeClr val="tx1"/>
                </a:solidFill>
                <a:effectLst/>
                <a:latin typeface="+mn-lt"/>
                <a:ea typeface="+mn-ea"/>
                <a:cs typeface="+mn-cs"/>
              </a:rPr>
              <a:t>that works for you, and nudges</a:t>
            </a:r>
            <a:r>
              <a:rPr lang="en-US" sz="1200" b="0" i="0" kern="1200" baseline="0" dirty="0" smtClean="0">
                <a:solidFill>
                  <a:schemeClr val="tx1"/>
                </a:solidFill>
                <a:effectLst/>
                <a:latin typeface="+mn-lt"/>
                <a:ea typeface="+mn-ea"/>
                <a:cs typeface="+mn-cs"/>
              </a:rPr>
              <a:t> you toward</a:t>
            </a:r>
            <a:r>
              <a:rPr lang="en-US" sz="1200" b="0" i="0" kern="1200" dirty="0" smtClean="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 series of small improvements.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3F661E-EE73-40E2-BA20-D796767FD31E}" type="slidenum">
              <a:rPr lang="en-US" smtClean="0"/>
              <a:t>38</a:t>
            </a:fld>
            <a:endParaRPr lang="en-US"/>
          </a:p>
        </p:txBody>
      </p:sp>
    </p:spTree>
    <p:extLst>
      <p:ext uri="{BB962C8B-B14F-4D97-AF65-F5344CB8AC3E}">
        <p14:creationId xmlns:p14="http://schemas.microsoft.com/office/powerpoint/2010/main" val="3063278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Also from Adam Grant: He says, People </a:t>
            </a:r>
            <a:r>
              <a:rPr lang="en-US" sz="1200" b="0" i="0" kern="1200" dirty="0">
                <a:solidFill>
                  <a:schemeClr val="tx1"/>
                </a:solidFill>
                <a:effectLst/>
                <a:latin typeface="+mn-lt"/>
                <a:ea typeface="+mn-ea"/>
                <a:cs typeface="+mn-cs"/>
              </a:rPr>
              <a:t>who achieve huge goals have dreams, but, more important, they create processes. They build systems. They consistently take the right steps that, over time, ensure they reach their ultimate goal.</a:t>
            </a:r>
          </a:p>
          <a:p>
            <a:r>
              <a:rPr lang="en-US" sz="1200" b="0" i="0" kern="1200" dirty="0">
                <a:solidFill>
                  <a:schemeClr val="tx1"/>
                </a:solidFill>
                <a:effectLst/>
                <a:latin typeface="+mn-lt"/>
                <a:ea typeface="+mn-ea"/>
                <a:cs typeface="+mn-cs"/>
              </a:rPr>
              <a:t>And here's the thing: They don't obsess over their goals. They obsess over their </a:t>
            </a:r>
            <a:r>
              <a:rPr lang="en-US" sz="1200" b="0" i="1" kern="1200" dirty="0">
                <a:solidFill>
                  <a:schemeClr val="tx1"/>
                </a:solidFill>
                <a:effectLst/>
                <a:latin typeface="+mn-lt"/>
                <a:ea typeface="+mn-ea"/>
                <a:cs typeface="+mn-cs"/>
              </a:rPr>
              <a:t>processes</a:t>
            </a:r>
            <a:r>
              <a:rPr lang="en-US" sz="1200" b="0" i="0" kern="1200" dirty="0">
                <a:solidFill>
                  <a:schemeClr val="tx1"/>
                </a:solidFill>
                <a:effectLst/>
                <a:latin typeface="+mn-lt"/>
                <a:ea typeface="+mn-ea"/>
                <a:cs typeface="+mn-cs"/>
              </a:rPr>
              <a:t>, because greatness is the result not just of inspiration but of a relentless daily grind. </a:t>
            </a:r>
          </a:p>
          <a:p>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39</a:t>
            </a:fld>
            <a:endParaRPr lang="en-US"/>
          </a:p>
        </p:txBody>
      </p:sp>
    </p:spTree>
    <p:extLst>
      <p:ext uri="{BB962C8B-B14F-4D97-AF65-F5344CB8AC3E}">
        <p14:creationId xmlns:p14="http://schemas.microsoft.com/office/powerpoint/2010/main" val="10050421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and Arguably</a:t>
            </a:r>
            <a:r>
              <a:rPr lang="en-US" baseline="0" dirty="0" smtClean="0"/>
              <a:t> </a:t>
            </a:r>
            <a:r>
              <a:rPr lang="en-US" baseline="0" dirty="0"/>
              <a:t>the most important aspect of goal setting: your goals should be meaningful and positive. </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40</a:t>
            </a:fld>
            <a:endParaRPr lang="en-US"/>
          </a:p>
        </p:txBody>
      </p:sp>
    </p:spTree>
    <p:extLst>
      <p:ext uri="{BB962C8B-B14F-4D97-AF65-F5344CB8AC3E}">
        <p14:creationId xmlns:p14="http://schemas.microsoft.com/office/powerpoint/2010/main" val="3687734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a few books that break down the science</a:t>
            </a:r>
            <a:r>
              <a:rPr lang="en-US" baseline="0" dirty="0" smtClean="0"/>
              <a:t> of habits, and may help you develop processes that make your goals stick.</a:t>
            </a:r>
          </a:p>
          <a:p>
            <a:r>
              <a:rPr lang="en-US" baseline="0" dirty="0" smtClean="0"/>
              <a:t>If I had to choose one of these to recommend, I d point to Atomic Habits.</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41</a:t>
            </a:fld>
            <a:endParaRPr lang="en-US"/>
          </a:p>
        </p:txBody>
      </p:sp>
    </p:spTree>
    <p:extLst>
      <p:ext uri="{BB962C8B-B14F-4D97-AF65-F5344CB8AC3E}">
        <p14:creationId xmlns:p14="http://schemas.microsoft.com/office/powerpoint/2010/main" val="841412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According to conventional wisdom, goals should be specific, measurable, achievable, realistic, and time-bound. But SMART goals undervalue ambition, focus narrowly on individual performance, and ignore the importance of discussing goals throughout the year. </a:t>
            </a:r>
            <a:r>
              <a:rPr lang="en-US" sz="1200" b="1" i="0" kern="1200" dirty="0" smtClean="0">
                <a:solidFill>
                  <a:schemeClr val="tx1"/>
                </a:solidFill>
                <a:effectLst/>
                <a:latin typeface="+mn-lt"/>
                <a:ea typeface="+mn-ea"/>
                <a:cs typeface="+mn-cs"/>
              </a:rPr>
              <a:t>Proponents</a:t>
            </a:r>
            <a:r>
              <a:rPr lang="en-US" sz="1200" b="1" i="0" kern="1200" baseline="0" dirty="0" smtClean="0">
                <a:solidFill>
                  <a:schemeClr val="tx1"/>
                </a:solidFill>
                <a:effectLst/>
                <a:latin typeface="+mn-lt"/>
                <a:ea typeface="+mn-ea"/>
                <a:cs typeface="+mn-cs"/>
              </a:rPr>
              <a:t> at MIT published an article describing the FAST acronym: you </a:t>
            </a:r>
            <a:r>
              <a:rPr lang="en-US" sz="1200" b="1" i="0" kern="1200" dirty="0" smtClean="0">
                <a:solidFill>
                  <a:schemeClr val="tx1"/>
                </a:solidFill>
                <a:effectLst/>
                <a:latin typeface="+mn-lt"/>
                <a:ea typeface="+mn-ea"/>
                <a:cs typeface="+mn-cs"/>
              </a:rPr>
              <a:t>should </a:t>
            </a:r>
            <a:r>
              <a:rPr lang="en-US" sz="1200" b="1" i="0" kern="1200" dirty="0">
                <a:solidFill>
                  <a:schemeClr val="tx1"/>
                </a:solidFill>
                <a:effectLst/>
                <a:latin typeface="+mn-lt"/>
                <a:ea typeface="+mn-ea"/>
                <a:cs typeface="+mn-cs"/>
              </a:rPr>
              <a:t>instead set goals that are FAST — frequently discussed, ambitious, specific, and transparent</a:t>
            </a:r>
            <a:r>
              <a:rPr lang="en-US" sz="1200" b="1" i="0" kern="1200" dirty="0" smtClean="0">
                <a:solidFill>
                  <a:schemeClr val="tx1"/>
                </a:solidFill>
                <a:effectLst/>
                <a:latin typeface="+mn-lt"/>
                <a:ea typeface="+mn-ea"/>
                <a:cs typeface="+mn-cs"/>
              </a:rPr>
              <a:t>.</a:t>
            </a: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This</a:t>
            </a:r>
            <a:r>
              <a:rPr lang="en-US" sz="1200" b="1" i="0" kern="1200" baseline="0" dirty="0" smtClean="0">
                <a:solidFill>
                  <a:schemeClr val="tx1"/>
                </a:solidFill>
                <a:effectLst/>
                <a:latin typeface="+mn-lt"/>
                <a:ea typeface="+mn-ea"/>
                <a:cs typeface="+mn-cs"/>
              </a:rPr>
              <a:t> framework, in difference to SMART, emphasizes the importance of having goals top of mind and embedded in </a:t>
            </a:r>
            <a:r>
              <a:rPr lang="en-US" sz="1200" b="1" i="0" kern="1200" baseline="0" dirty="0" err="1" smtClean="0">
                <a:solidFill>
                  <a:schemeClr val="tx1"/>
                </a:solidFill>
                <a:effectLst/>
                <a:latin typeface="+mn-lt"/>
                <a:ea typeface="+mn-ea"/>
                <a:cs typeface="+mn-cs"/>
              </a:rPr>
              <a:t>covnersations</a:t>
            </a:r>
            <a:r>
              <a:rPr lang="en-US" sz="1200" b="1" i="0" kern="1200" baseline="0" dirty="0" smtClean="0">
                <a:solidFill>
                  <a:schemeClr val="tx1"/>
                </a:solidFill>
                <a:effectLst/>
                <a:latin typeface="+mn-lt"/>
                <a:ea typeface="+mn-ea"/>
                <a:cs typeface="+mn-cs"/>
              </a:rPr>
              <a:t> ongoing, making sure goals are challenging enough, and that you are transparent about them.</a:t>
            </a:r>
          </a:p>
          <a:p>
            <a:endParaRPr lang="en-US" sz="1200" b="1"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This framework still does not emphasize the importance of feedback or processes that underlie the goal.</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42</a:t>
            </a:fld>
            <a:endParaRPr lang="en-US"/>
          </a:p>
        </p:txBody>
      </p:sp>
    </p:spTree>
    <p:extLst>
      <p:ext uri="{BB962C8B-B14F-4D97-AF65-F5344CB8AC3E}">
        <p14:creationId xmlns:p14="http://schemas.microsoft.com/office/powerpoint/2010/main" val="31572776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5 minutes to think about these</a:t>
            </a:r>
            <a:r>
              <a:rPr lang="en-US" baseline="0" dirty="0" smtClean="0"/>
              <a:t> questions, and then another 5 minutes to share with the rest of the group. And be prepared to share when you come back from the breakout session.</a:t>
            </a:r>
            <a:endParaRPr lang="en-US" dirty="0"/>
          </a:p>
        </p:txBody>
      </p:sp>
      <p:sp>
        <p:nvSpPr>
          <p:cNvPr id="4" name="Slide Number Placeholder 3"/>
          <p:cNvSpPr>
            <a:spLocks noGrp="1"/>
          </p:cNvSpPr>
          <p:nvPr>
            <p:ph type="sldNum" sz="quarter" idx="10"/>
          </p:nvPr>
        </p:nvSpPr>
        <p:spPr/>
        <p:txBody>
          <a:bodyPr/>
          <a:lstStyle/>
          <a:p>
            <a:fld id="{893F661E-EE73-40E2-BA20-D796767FD31E}" type="slidenum">
              <a:rPr lang="en-US" smtClean="0"/>
              <a:t>43</a:t>
            </a:fld>
            <a:endParaRPr lang="en-US"/>
          </a:p>
        </p:txBody>
      </p:sp>
    </p:spTree>
    <p:extLst>
      <p:ext uri="{BB962C8B-B14F-4D97-AF65-F5344CB8AC3E}">
        <p14:creationId xmlns:p14="http://schemas.microsoft.com/office/powerpoint/2010/main" val="3054615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A2458FD-F7CC-49AD-9556-8A110AFF8BD5}"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196827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2458FD-F7CC-49AD-9556-8A110AFF8BD5}"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4104091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2458FD-F7CC-49AD-9556-8A110AFF8BD5}"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722382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2458FD-F7CC-49AD-9556-8A110AFF8BD5}" type="datetimeFigureOut">
              <a:rPr lang="en-US" smtClean="0"/>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407095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2458FD-F7CC-49AD-9556-8A110AFF8BD5}" type="datetimeFigureOut">
              <a:rPr lang="en-US" smtClean="0"/>
              <a:t>3/4/2021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364457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2458FD-F7CC-49AD-9556-8A110AFF8BD5}" type="datetimeFigureOut">
              <a:rPr lang="en-US" smtClean="0"/>
              <a:t>3/4/2021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810643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2458FD-F7CC-49AD-9556-8A110AFF8BD5}" type="datetimeFigureOut">
              <a:rPr lang="en-US" smtClean="0"/>
              <a:t>3/4/2021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3110126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2458FD-F7CC-49AD-9556-8A110AFF8BD5}" type="datetimeFigureOut">
              <a:rPr lang="en-US" smtClean="0"/>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3217940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2458FD-F7CC-49AD-9556-8A110AFF8BD5}" type="datetimeFigureOut">
              <a:rPr lang="en-US" smtClean="0"/>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509807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2458FD-F7CC-49AD-9556-8A110AFF8BD5}"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3582955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2458FD-F7CC-49AD-9556-8A110AFF8BD5}"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5F82E-885A-4281-8952-A37FE994F393}" type="slidenum">
              <a:rPr lang="en-US" smtClean="0"/>
              <a:t>‹#›</a:t>
            </a:fld>
            <a:endParaRPr lang="en-US"/>
          </a:p>
        </p:txBody>
      </p:sp>
    </p:spTree>
    <p:extLst>
      <p:ext uri="{BB962C8B-B14F-4D97-AF65-F5344CB8AC3E}">
        <p14:creationId xmlns:p14="http://schemas.microsoft.com/office/powerpoint/2010/main" val="325631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45456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861153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sz="half" idx="1"/>
          </p:nvPr>
        </p:nvSpPr>
        <p:spPr>
          <a:xfrm>
            <a:off x="1068263" y="1621971"/>
            <a:ext cx="5023104" cy="4093029"/>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33896" y="1621971"/>
            <a:ext cx="5023104" cy="4093029"/>
          </a:xfr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6" name="Footer Placeholder 5"/>
          <p:cNvSpPr>
            <a:spLocks noGrp="1"/>
          </p:cNvSpPr>
          <p:nvPr>
            <p:ph type="ftr" sz="quarter" idx="11"/>
          </p:nvPr>
        </p:nvSpPr>
        <p:spPr/>
        <p:txBody>
          <a:bodyPr/>
          <a:lstStyle/>
          <a:p>
            <a:endParaRPr lang="en-US">
              <a:solidFill>
                <a:srgbClr val="605F62"/>
              </a:solidFill>
            </a:endParaRPr>
          </a:p>
        </p:txBody>
      </p:sp>
      <p:sp>
        <p:nvSpPr>
          <p:cNvPr id="7" name="Slide Number Placeholder 6"/>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799" y="914400"/>
            <a:ext cx="9143999"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690519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3602181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3849876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550114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370957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88771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962890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3286568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914281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464743" y="389336"/>
            <a:ext cx="9570720" cy="999744"/>
          </a:xfrm>
          <a:prstGeom prst="rect">
            <a:avLst/>
          </a:prstGeom>
        </p:spPr>
        <p:txBody>
          <a:bodyPr/>
          <a:lstStyle>
            <a:lvl1pPr>
              <a:lnSpc>
                <a:spcPct val="90000"/>
              </a:lnSpc>
              <a:defRPr>
                <a:solidFill>
                  <a:srgbClr val="514689"/>
                </a:solidFill>
              </a:defRPr>
            </a:lvl1pPr>
          </a:lstStyle>
          <a:p>
            <a:r>
              <a:rPr lang="en-US" dirty="0"/>
              <a:t>Click to edit Master title style</a:t>
            </a:r>
          </a:p>
        </p:txBody>
      </p:sp>
      <p:sp>
        <p:nvSpPr>
          <p:cNvPr id="14" name="Content Placeholder 2"/>
          <p:cNvSpPr>
            <a:spLocks noGrp="1"/>
          </p:cNvSpPr>
          <p:nvPr>
            <p:ph sz="half" idx="1"/>
          </p:nvPr>
        </p:nvSpPr>
        <p:spPr>
          <a:xfrm>
            <a:off x="1241842" y="2035614"/>
            <a:ext cx="4769503" cy="3968748"/>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11"/>
          <p:cNvSpPr>
            <a:spLocks noGrp="1"/>
          </p:cNvSpPr>
          <p:nvPr>
            <p:ph type="dt" sz="half" idx="14"/>
          </p:nvPr>
        </p:nvSpPr>
        <p:spPr>
          <a:xfrm>
            <a:off x="3706370" y="6374243"/>
            <a:ext cx="656897" cy="308356"/>
          </a:xfrm>
          <a:prstGeom prst="rect">
            <a:avLst/>
          </a:prstGeom>
        </p:spPr>
        <p:txBody>
          <a:bodyPr/>
          <a:lstStyle/>
          <a:p>
            <a:fld id="{B62F187D-5CCE-2540-89F0-172D7E4DA3AC}" type="datetime1">
              <a:rPr lang="en-US" smtClean="0"/>
              <a:t>3/4/2021</a:t>
            </a:fld>
            <a:endParaRPr lang="en-US" dirty="0"/>
          </a:p>
        </p:txBody>
      </p:sp>
      <p:sp>
        <p:nvSpPr>
          <p:cNvPr id="17" name="Footer Placeholder 12"/>
          <p:cNvSpPr>
            <a:spLocks noGrp="1"/>
          </p:cNvSpPr>
          <p:nvPr>
            <p:ph type="ftr" sz="quarter" idx="15"/>
          </p:nvPr>
        </p:nvSpPr>
        <p:spPr>
          <a:xfrm>
            <a:off x="4364736" y="6374245"/>
            <a:ext cx="6706723" cy="308355"/>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18" name="Slide Number Placeholder 13"/>
          <p:cNvSpPr>
            <a:spLocks noGrp="1"/>
          </p:cNvSpPr>
          <p:nvPr>
            <p:ph type="sldNum" sz="quarter" idx="16"/>
          </p:nvPr>
        </p:nvSpPr>
        <p:spPr>
          <a:xfrm>
            <a:off x="11074401" y="6374246"/>
            <a:ext cx="462327" cy="308355"/>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6261113" y="2032810"/>
            <a:ext cx="4777316" cy="397155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8" hasCustomPrompt="1"/>
          </p:nvPr>
        </p:nvSpPr>
        <p:spPr>
          <a:xfrm>
            <a:off x="1464743" y="1380204"/>
            <a:ext cx="9573684" cy="521749"/>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210192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543188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799" y="152400"/>
            <a:ext cx="10285292" cy="762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3/4/2021</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1320800" y="914400"/>
            <a:ext cx="9139936"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94009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Blank No Logo">
    <p:spTree>
      <p:nvGrpSpPr>
        <p:cNvPr id="1" name=""/>
        <p:cNvGrpSpPr/>
        <p:nvPr/>
      </p:nvGrpSpPr>
      <p:grpSpPr>
        <a:xfrm>
          <a:off x="0" y="0"/>
          <a:ext cx="0" cy="0"/>
          <a:chOff x="0" y="0"/>
          <a:chExt cx="0" cy="0"/>
        </a:xfrm>
      </p:grpSpPr>
      <p:sp>
        <p:nvSpPr>
          <p:cNvPr id="9"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13"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1162850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Breaker Page">
    <p:spTree>
      <p:nvGrpSpPr>
        <p:cNvPr id="1" name=""/>
        <p:cNvGrpSpPr/>
        <p:nvPr/>
      </p:nvGrpSpPr>
      <p:grpSpPr>
        <a:xfrm>
          <a:off x="0" y="0"/>
          <a:ext cx="0" cy="0"/>
          <a:chOff x="0" y="0"/>
          <a:chExt cx="0" cy="0"/>
        </a:xfrm>
      </p:grpSpPr>
      <p:sp>
        <p:nvSpPr>
          <p:cNvPr id="7" name="Subtitle 2"/>
          <p:cNvSpPr>
            <a:spLocks noGrp="1"/>
          </p:cNvSpPr>
          <p:nvPr>
            <p:ph type="subTitle" idx="1" hasCustomPrompt="1"/>
          </p:nvPr>
        </p:nvSpPr>
        <p:spPr>
          <a:xfrm>
            <a:off x="1478949" y="5694703"/>
            <a:ext cx="5849259" cy="914400"/>
          </a:xfrm>
          <a:prstGeom prst="rect">
            <a:avLst/>
          </a:prstGeom>
        </p:spPr>
        <p:txBody>
          <a:bodyPr/>
          <a:lstStyle>
            <a:lvl1pPr marL="0" indent="0" algn="l">
              <a:lnSpc>
                <a:spcPct val="90000"/>
              </a:lnSpc>
              <a:spcBef>
                <a:spcPts val="0"/>
              </a:spcBef>
              <a:buNone/>
              <a:defRPr sz="2667" baseline="0">
                <a:solidFill>
                  <a:schemeClr val="tx1"/>
                </a:solidFill>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dirty="0"/>
              <a:t>Secondary Text Goes here</a:t>
            </a:r>
          </a:p>
        </p:txBody>
      </p:sp>
      <p:pic>
        <p:nvPicPr>
          <p:cNvPr id="3" name="Picture 2" descr="PPT-RGB-Shapes3.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60867" y="3660019"/>
            <a:ext cx="12192000" cy="1896164"/>
          </a:xfrm>
          <a:prstGeom prst="rect">
            <a:avLst/>
          </a:prstGeom>
        </p:spPr>
      </p:pic>
      <p:sp>
        <p:nvSpPr>
          <p:cNvPr id="8" name="Title 1"/>
          <p:cNvSpPr>
            <a:spLocks noGrp="1"/>
          </p:cNvSpPr>
          <p:nvPr>
            <p:ph type="ctrTitle" hasCustomPrompt="1"/>
          </p:nvPr>
        </p:nvSpPr>
        <p:spPr>
          <a:xfrm>
            <a:off x="1449065" y="3793068"/>
            <a:ext cx="9710059" cy="1595568"/>
          </a:xfrm>
          <a:prstGeom prst="rect">
            <a:avLst/>
          </a:prstGeom>
        </p:spPr>
        <p:txBody>
          <a:bodyPr rIns="0" bIns="0" anchor="ctr" anchorCtr="0"/>
          <a:lstStyle>
            <a:lvl1pPr>
              <a:lnSpc>
                <a:spcPct val="90000"/>
              </a:lnSpc>
              <a:defRPr sz="3733" b="0" baseline="0">
                <a:solidFill>
                  <a:schemeClr val="bg1"/>
                </a:solidFill>
              </a:defRPr>
            </a:lvl1pPr>
          </a:lstStyle>
          <a:p>
            <a:r>
              <a:rPr lang="en-US" dirty="0"/>
              <a:t>Breaker Page Title Goes Here</a:t>
            </a:r>
          </a:p>
        </p:txBody>
      </p:sp>
      <p:pic>
        <p:nvPicPr>
          <p:cNvPr id="6" name="Picture 5">
            <a:extLst>
              <a:ext uri="{FF2B5EF4-FFF2-40B4-BE49-F238E27FC236}">
                <a16:creationId xmlns:a16="http://schemas.microsoft.com/office/drawing/2014/main" id="{660F1ECC-695A-2A43-A751-96596A4F86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3400" y="152400"/>
            <a:ext cx="3227677" cy="1111853"/>
          </a:xfrm>
          <a:prstGeom prst="rect">
            <a:avLst/>
          </a:prstGeom>
        </p:spPr>
      </p:pic>
    </p:spTree>
    <p:extLst>
      <p:ext uri="{BB962C8B-B14F-4D97-AF65-F5344CB8AC3E}">
        <p14:creationId xmlns:p14="http://schemas.microsoft.com/office/powerpoint/2010/main" val="918611986"/>
      </p:ext>
    </p:extLst>
  </p:cSld>
  <p:clrMapOvr>
    <a:masterClrMapping/>
  </p:clrMapOvr>
  <p:transition advClick="0" advTm="15000">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15" name="Date Placeholder 11"/>
          <p:cNvSpPr>
            <a:spLocks noGrp="1"/>
          </p:cNvSpPr>
          <p:nvPr>
            <p:ph type="dt" sz="half" idx="14"/>
          </p:nvPr>
        </p:nvSpPr>
        <p:spPr>
          <a:xfrm>
            <a:off x="3133344" y="6436626"/>
            <a:ext cx="1133856" cy="22436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378771-5DAB-3241-A947-2BDD7FD783E9}"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3/4/2021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6" name="Footer Placeholder 12"/>
          <p:cNvSpPr>
            <a:spLocks noGrp="1"/>
          </p:cNvSpPr>
          <p:nvPr>
            <p:ph type="ftr" sz="quarter" idx="15"/>
          </p:nvPr>
        </p:nvSpPr>
        <p:spPr>
          <a:xfrm>
            <a:off x="4162659" y="6374244"/>
            <a:ext cx="6908800" cy="30835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05F62"/>
              </a:solidFill>
              <a:effectLst/>
              <a:uLnTx/>
              <a:uFillTx/>
              <a:latin typeface="Calibri" panose="020F0502020204030204"/>
              <a:ea typeface="+mn-ea"/>
              <a:cs typeface="+mn-cs"/>
            </a:endParaRPr>
          </a:p>
        </p:txBody>
      </p:sp>
      <p:sp>
        <p:nvSpPr>
          <p:cNvPr id="17" name="Slide Number Placeholder 13"/>
          <p:cNvSpPr>
            <a:spLocks noGrp="1"/>
          </p:cNvSpPr>
          <p:nvPr>
            <p:ph type="sldNum" sz="quarter" idx="16"/>
          </p:nvPr>
        </p:nvSpPr>
        <p:spPr>
          <a:xfrm>
            <a:off x="11074399" y="6374245"/>
            <a:ext cx="462327" cy="30835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558541-60C9-42A2-8392-FF12533A6B7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Content Placeholder 2"/>
          <p:cNvSpPr>
            <a:spLocks noGrp="1"/>
          </p:cNvSpPr>
          <p:nvPr>
            <p:ph sz="half" idx="18"/>
          </p:nvPr>
        </p:nvSpPr>
        <p:spPr>
          <a:xfrm>
            <a:off x="1243326" y="2399681"/>
            <a:ext cx="4782825" cy="3596215"/>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1464743" y="169881"/>
            <a:ext cx="9573685" cy="1016000"/>
          </a:xfrm>
        </p:spPr>
        <p:txBody>
          <a:bodyPr/>
          <a:lstStyle>
            <a:lvl1pPr>
              <a:defRPr/>
            </a:lvl1pPr>
          </a:lstStyle>
          <a:p>
            <a:r>
              <a:rPr lang="en-US" dirty="0"/>
              <a:t>Click to edit Master title style</a:t>
            </a:r>
          </a:p>
        </p:txBody>
      </p:sp>
      <p:sp>
        <p:nvSpPr>
          <p:cNvPr id="13" name="Text Placeholder 2"/>
          <p:cNvSpPr>
            <a:spLocks noGrp="1"/>
          </p:cNvSpPr>
          <p:nvPr>
            <p:ph type="body" idx="1"/>
          </p:nvPr>
        </p:nvSpPr>
        <p:spPr>
          <a:xfrm>
            <a:off x="1476553" y="2031618"/>
            <a:ext cx="4549607" cy="393593"/>
          </a:xfr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8" name="Text Placeholder 10"/>
          <p:cNvSpPr>
            <a:spLocks noGrp="1"/>
          </p:cNvSpPr>
          <p:nvPr>
            <p:ph type="body" sz="quarter" idx="13" hasCustomPrompt="1"/>
          </p:nvPr>
        </p:nvSpPr>
        <p:spPr>
          <a:xfrm>
            <a:off x="1464741" y="1195843"/>
            <a:ext cx="9573685" cy="609600"/>
          </a:xfr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1" name="Content Placeholder 2"/>
          <p:cNvSpPr>
            <a:spLocks noGrp="1"/>
          </p:cNvSpPr>
          <p:nvPr>
            <p:ph sz="half" idx="19"/>
          </p:nvPr>
        </p:nvSpPr>
        <p:spPr>
          <a:xfrm>
            <a:off x="6251352" y="2399681"/>
            <a:ext cx="4782825" cy="3596215"/>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2"/>
          <p:cNvSpPr>
            <a:spLocks noGrp="1"/>
          </p:cNvSpPr>
          <p:nvPr>
            <p:ph type="body" idx="20"/>
          </p:nvPr>
        </p:nvSpPr>
        <p:spPr>
          <a:xfrm>
            <a:off x="6484578" y="2031618"/>
            <a:ext cx="4549607" cy="393593"/>
          </a:xfr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Tree>
    <p:extLst>
      <p:ext uri="{BB962C8B-B14F-4D97-AF65-F5344CB8AC3E}">
        <p14:creationId xmlns:p14="http://schemas.microsoft.com/office/powerpoint/2010/main" val="2248212457"/>
      </p:ext>
    </p:extLst>
  </p:cSld>
  <p:clrMapOvr>
    <a:masterClrMapping/>
  </p:clrMapOvr>
  <p:transition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2458FD-F7CC-49AD-9556-8A110AFF8BD5}" type="datetimeFigureOut">
              <a:rPr lang="en-US" smtClean="0"/>
              <a:t>3/4/2021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5F82E-885A-4281-8952-A37FE994F393}" type="slidenum">
              <a:rPr lang="en-US" smtClean="0"/>
              <a:t>‹#›</a:t>
            </a:fld>
            <a:endParaRPr lang="en-US"/>
          </a:p>
        </p:txBody>
      </p:sp>
    </p:spTree>
    <p:extLst>
      <p:ext uri="{BB962C8B-B14F-4D97-AF65-F5344CB8AC3E}">
        <p14:creationId xmlns:p14="http://schemas.microsoft.com/office/powerpoint/2010/main" val="93508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 id="2147483668"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9"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526292-BE03-4BCC-BA27-4D9F8CC549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771388-9DC6-46EC-97EB-A1C8090149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8BBC05-D6F2-40E2-A27E-BBEC35AE5A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0E160-C98A-49CE-B8B7-46E0F1B1F2EF}" type="datetimeFigureOut">
              <a:rPr lang="en-US" smtClean="0"/>
              <a:t>3/4/2021</a:t>
            </a:fld>
            <a:endParaRPr lang="en-US" dirty="0"/>
          </a:p>
        </p:txBody>
      </p:sp>
      <p:sp>
        <p:nvSpPr>
          <p:cNvPr id="5" name="Footer Placeholder 4">
            <a:extLst>
              <a:ext uri="{FF2B5EF4-FFF2-40B4-BE49-F238E27FC236}">
                <a16:creationId xmlns:a16="http://schemas.microsoft.com/office/drawing/2014/main" id="{7CEE23B6-010E-46E1-8F09-A54A2A7210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2D9D0AF-D00C-4B56-B1A1-08EAF3CF7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5A023C-FA81-4025-B395-058B8FE15824}" type="slidenum">
              <a:rPr lang="en-US" smtClean="0"/>
              <a:t>‹#›</a:t>
            </a:fld>
            <a:endParaRPr lang="en-US" dirty="0"/>
          </a:p>
        </p:txBody>
      </p:sp>
    </p:spTree>
    <p:extLst>
      <p:ext uri="{BB962C8B-B14F-4D97-AF65-F5344CB8AC3E}">
        <p14:creationId xmlns:p14="http://schemas.microsoft.com/office/powerpoint/2010/main" val="4054031076"/>
      </p:ext>
    </p:extLst>
  </p:cSld>
  <p:clrMap bg1="lt1" tx1="dk1" bg2="lt2" tx2="dk2" accent1="accent1" accent2="accent2" accent3="accent3" accent4="accent4" accent5="accent5" accent6="accent6" hlink="hlink" folHlink="folHlink"/>
  <p:sldLayoutIdLst>
    <p:sldLayoutId id="2147483681" r:id="rId1"/>
    <p:sldLayoutId id="21474836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n.wikipedia.org/wiki/Goal_setti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hyperlink" Target="https://www.inc.com/jeff-haden/adam-grant-says-understanding-1-thing-separates-successful-people-from-those-who-only-dream.html" TargetMode="Externa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mindtools.com/pages/article/goal-setting-mistakes.htm" TargetMode="External"/><Relationship Id="rId5" Type="http://schemas.openxmlformats.org/officeDocument/2006/relationships/hyperlink" Target="https://savvyauthors.com/ten-best-practices-for-missing-your-goals-by-leslie-dow/" TargetMode="Externa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hyperlink" Target="https://insight.kellogg.northwestern.edu/article/mastering_motivation"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savvyauthors.com/ten-best-practices-for-missing-your-goals-by-leslie-dow/"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s://www.nrm.org/2018/11/the-art-and-wit-of-rube-goldberg/" TargetMode="External"/><Relationship Id="rId4" Type="http://schemas.openxmlformats.org/officeDocument/2006/relationships/hyperlink" Target="https://www.inc.com/jeff-haden/adam-grant-says-understanding-1-thing-separates-successful-people-from-those-who-only-dream.htm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twitter.com/AdamMGrant/status/1079393490621075456/photo/1"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sloanreview.mit.edu/article/with-goals-fast-beats-smart"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a-weaver-0@northwestern.edu" TargetMode="External"/><Relationship Id="rId2" Type="http://schemas.openxmlformats.org/officeDocument/2006/relationships/hyperlink" Target="mailto:a.charlotta.weaver@nm.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44A1107-C64D-3740-940A-335F1A03D379}"/>
              </a:ext>
            </a:extLst>
          </p:cNvPr>
          <p:cNvSpPr>
            <a:spLocks noGrp="1"/>
          </p:cNvSpPr>
          <p:nvPr>
            <p:ph type="subTitle" idx="1"/>
          </p:nvPr>
        </p:nvSpPr>
        <p:spPr>
          <a:xfrm>
            <a:off x="1478949" y="5694703"/>
            <a:ext cx="9680175" cy="914400"/>
          </a:xfrm>
        </p:spPr>
        <p:txBody>
          <a:bodyPr>
            <a:normAutofit/>
          </a:bodyPr>
          <a:lstStyle/>
          <a:p>
            <a:r>
              <a:rPr lang="en-US" sz="2200" dirty="0"/>
              <a:t>Presenters: A. Charlotta Weaver, MD, MS</a:t>
            </a:r>
          </a:p>
        </p:txBody>
      </p:sp>
      <p:sp>
        <p:nvSpPr>
          <p:cNvPr id="3" name="Title 2">
            <a:extLst>
              <a:ext uri="{FF2B5EF4-FFF2-40B4-BE49-F238E27FC236}">
                <a16:creationId xmlns:a16="http://schemas.microsoft.com/office/drawing/2014/main" id="{EEC1DDB7-3C71-614E-8955-79F795F5AC21}"/>
              </a:ext>
            </a:extLst>
          </p:cNvPr>
          <p:cNvSpPr>
            <a:spLocks noGrp="1"/>
          </p:cNvSpPr>
          <p:nvPr>
            <p:ph type="ctrTitle"/>
          </p:nvPr>
        </p:nvSpPr>
        <p:spPr/>
        <p:txBody>
          <a:bodyPr/>
          <a:lstStyle/>
          <a:p>
            <a:r>
              <a:rPr lang="en-US" sz="2850" b="1" i="1" dirty="0"/>
              <a:t>Creating SMART Goals for your Feinberg Faculty Portal and your Career Development Plan</a:t>
            </a:r>
            <a:r>
              <a:rPr lang="en-US" sz="2800" b="1" i="1" dirty="0"/>
              <a:t/>
            </a:r>
            <a:br>
              <a:rPr lang="en-US" sz="2800" b="1" i="1" dirty="0"/>
            </a:br>
            <a:r>
              <a:rPr lang="en-US" sz="2000" b="1" dirty="0"/>
              <a:t>NUCATS Series on Developing and Enhancing Mentoring Relationships</a:t>
            </a:r>
            <a:endParaRPr lang="en-US" sz="2400" b="1" dirty="0"/>
          </a:p>
        </p:txBody>
      </p:sp>
      <p:sp>
        <p:nvSpPr>
          <p:cNvPr id="4" name="Subtitle 1">
            <a:extLst>
              <a:ext uri="{FF2B5EF4-FFF2-40B4-BE49-F238E27FC236}">
                <a16:creationId xmlns:a16="http://schemas.microsoft.com/office/drawing/2014/main" id="{99616E7D-904D-42B9-B5AA-FCAD6DDCC69D}"/>
              </a:ext>
            </a:extLst>
          </p:cNvPr>
          <p:cNvSpPr txBox="1">
            <a:spLocks/>
          </p:cNvSpPr>
          <p:nvPr/>
        </p:nvSpPr>
        <p:spPr>
          <a:xfrm>
            <a:off x="1920575" y="2150532"/>
            <a:ext cx="8350851" cy="914400"/>
          </a:xfrm>
          <a:prstGeom prst="rect">
            <a:avLst/>
          </a:prstGeom>
        </p:spPr>
        <p:txBody>
          <a:bodyPr vert="horz" lIns="0" tIns="0" rIns="121920" bIns="60960" rtlCol="0">
            <a:noAutofit/>
          </a:bodyPr>
          <a:lstStyle>
            <a:lvl1pPr marL="0" indent="0" algn="l" defTabSz="457189" rtl="0" eaLnBrk="1" latinLnBrk="0" hangingPunct="1">
              <a:lnSpc>
                <a:spcPct val="90000"/>
              </a:lnSpc>
              <a:spcBef>
                <a:spcPts val="0"/>
              </a:spcBef>
              <a:buClr>
                <a:schemeClr val="accent1"/>
              </a:buClr>
              <a:buFont typeface="Arial"/>
              <a:buNone/>
              <a:defRPr sz="2000" kern="1200" baseline="0">
                <a:solidFill>
                  <a:schemeClr val="tx1"/>
                </a:solidFill>
                <a:latin typeface="+mn-lt"/>
                <a:ea typeface="+mn-ea"/>
                <a:cs typeface="+mn-cs"/>
              </a:defRPr>
            </a:lvl1pPr>
            <a:lvl2pPr marL="457189" indent="0" algn="ctr" defTabSz="457189" rtl="0" eaLnBrk="1" latinLnBrk="0" hangingPunct="1">
              <a:spcBef>
                <a:spcPct val="20000"/>
              </a:spcBef>
              <a:buFont typeface="Lucida Grande"/>
              <a:buNone/>
              <a:defRPr sz="1700" kern="1200">
                <a:solidFill>
                  <a:schemeClr val="tx1">
                    <a:tint val="75000"/>
                  </a:schemeClr>
                </a:solidFill>
                <a:latin typeface="+mn-lt"/>
                <a:ea typeface="+mn-ea"/>
                <a:cs typeface="+mn-cs"/>
              </a:defRPr>
            </a:lvl2pPr>
            <a:lvl3pPr marL="914378"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3pPr>
            <a:lvl4pPr marL="1371566"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754"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5943"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132"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320"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509"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l" defTabSz="457189" rtl="0" eaLnBrk="1" fontAlgn="auto" latinLnBrk="0" hangingPunct="1">
              <a:lnSpc>
                <a:spcPct val="90000"/>
              </a:lnSpc>
              <a:spcBef>
                <a:spcPts val="0"/>
              </a:spcBef>
              <a:spcAft>
                <a:spcPts val="0"/>
              </a:spcAft>
              <a:buClr>
                <a:srgbClr val="4472C4"/>
              </a:buClr>
              <a:buSzTx/>
              <a:buFont typeface="Arial"/>
              <a:buNone/>
              <a:tabLst/>
              <a:defRPr/>
            </a:pPr>
            <a:r>
              <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rPr>
              <a:t>Welcome! We will start on time at 7:30.</a:t>
            </a:r>
          </a:p>
        </p:txBody>
      </p:sp>
    </p:spTree>
    <p:extLst>
      <p:ext uri="{BB962C8B-B14F-4D97-AF65-F5344CB8AC3E}">
        <p14:creationId xmlns:p14="http://schemas.microsoft.com/office/powerpoint/2010/main" val="2867688728"/>
      </p:ext>
    </p:extLst>
  </p:cSld>
  <p:clrMapOvr>
    <a:masterClrMapping/>
  </p:clrMapOvr>
  <p:transition advClick="0" advTm="150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 y="366395"/>
            <a:ext cx="1384300" cy="11049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p:cNvSpPr/>
          <p:nvPr/>
        </p:nvSpPr>
        <p:spPr>
          <a:xfrm>
            <a:off x="0" y="4445"/>
            <a:ext cx="12192000" cy="723900"/>
          </a:xfrm>
          <a:prstGeom prst="rect">
            <a:avLst/>
          </a:prstGeom>
          <a:solidFill>
            <a:srgbClr val="5146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le 1"/>
          <p:cNvSpPr txBox="1">
            <a:spLocks/>
          </p:cNvSpPr>
          <p:nvPr/>
        </p:nvSpPr>
        <p:spPr>
          <a:xfrm>
            <a:off x="3149692" y="-22168"/>
            <a:ext cx="5892616" cy="668583"/>
          </a:xfrm>
          <a:prstGeom prst="rect">
            <a:avLst/>
          </a:prstGeom>
        </p:spPr>
        <p:txBody>
          <a:bodyPr vert="horz" lIns="0" tIns="0" rIns="121920" bIns="60960" rtlCol="0" anchor="b">
            <a:noAutofit/>
          </a:bodyPr>
          <a:lstStyle>
            <a:lvl1pPr algn="l" defTabSz="457200" rtl="0" eaLnBrk="1" latinLnBrk="0" hangingPunct="1">
              <a:lnSpc>
                <a:spcPct val="90000"/>
              </a:lnSpc>
              <a:spcBef>
                <a:spcPct val="0"/>
              </a:spcBef>
              <a:buNone/>
              <a:defRPr sz="2800" kern="1200">
                <a:solidFill>
                  <a:srgbClr val="514689"/>
                </a:solidFill>
                <a:latin typeface="+mj-lt"/>
                <a:ea typeface="+mj-ea"/>
                <a:cs typeface="+mj-cs"/>
              </a:defRPr>
            </a:lvl1p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Light" panose="020F0302020204030204"/>
                <a:ea typeface="+mj-ea"/>
                <a:cs typeface="+mj-cs"/>
              </a:rPr>
              <a:t>Today’s Facilitators</a:t>
            </a:r>
          </a:p>
        </p:txBody>
      </p:sp>
      <p:sp>
        <p:nvSpPr>
          <p:cNvPr id="28" name="TextBox 27"/>
          <p:cNvSpPr txBox="1"/>
          <p:nvPr/>
        </p:nvSpPr>
        <p:spPr>
          <a:xfrm>
            <a:off x="4164909" y="4168561"/>
            <a:ext cx="386217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panose="020F0302020204030204"/>
                <a:ea typeface="+mn-ea"/>
                <a:cs typeface="+mn-cs"/>
              </a:rPr>
              <a:t>A Charlotta Weaver, MD, MS</a:t>
            </a:r>
          </a:p>
        </p:txBody>
      </p:sp>
      <p:sp>
        <p:nvSpPr>
          <p:cNvPr id="29" name="Content Placeholder 5"/>
          <p:cNvSpPr txBox="1">
            <a:spLocks/>
          </p:cNvSpPr>
          <p:nvPr/>
        </p:nvSpPr>
        <p:spPr>
          <a:xfrm>
            <a:off x="4834125" y="4611810"/>
            <a:ext cx="2523745" cy="254188"/>
          </a:xfrm>
          <a:prstGeom prst="rect">
            <a:avLst/>
          </a:prstGeom>
        </p:spPr>
        <p:txBody>
          <a:bodyPr vert="horz" lIns="0" tIns="0" rIns="121920" bIns="6096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
                <a:srgbClr val="4472C4"/>
              </a:buClr>
              <a:buSzTx/>
              <a:buFont typeface="Arial"/>
              <a:buNone/>
              <a:tabLst/>
              <a:defRPr/>
            </a:pPr>
            <a:r>
              <a:rPr kumimoji="0" lang="en-US" sz="1467" b="0" i="1"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a.charlotta.weaver@nm.org </a:t>
            </a:r>
          </a:p>
        </p:txBody>
      </p:sp>
      <p:sp>
        <p:nvSpPr>
          <p:cNvPr id="32" name="Rectangle 31"/>
          <p:cNvSpPr/>
          <p:nvPr/>
        </p:nvSpPr>
        <p:spPr>
          <a:xfrm>
            <a:off x="3864084" y="4949390"/>
            <a:ext cx="4455039" cy="951346"/>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Content Placeholder 5"/>
          <p:cNvSpPr txBox="1">
            <a:spLocks/>
          </p:cNvSpPr>
          <p:nvPr/>
        </p:nvSpPr>
        <p:spPr>
          <a:xfrm>
            <a:off x="4020983" y="5309247"/>
            <a:ext cx="4141240" cy="392181"/>
          </a:xfrm>
          <a:prstGeom prst="rect">
            <a:avLst/>
          </a:prstGeom>
        </p:spPr>
        <p:txBody>
          <a:bodyPr vert="horz" lIns="0" tIns="0" rIns="121920" bIns="6096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
                <a:srgbClr val="4472C4"/>
              </a:buClr>
              <a:buSzTx/>
              <a:buFont typeface="Arial"/>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mn-cs"/>
              </a:rPr>
              <a:t>Associate Professor of Medicine (Hospital Medicine)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9187" y="1006272"/>
            <a:ext cx="2744832" cy="3078897"/>
          </a:xfrm>
          <a:prstGeom prst="rect">
            <a:avLst/>
          </a:prstGeom>
        </p:spPr>
      </p:pic>
    </p:spTree>
    <p:extLst>
      <p:ext uri="{BB962C8B-B14F-4D97-AF65-F5344CB8AC3E}">
        <p14:creationId xmlns:p14="http://schemas.microsoft.com/office/powerpoint/2010/main" val="3631870970"/>
      </p:ext>
    </p:extLst>
  </p:cSld>
  <p:clrMapOvr>
    <a:masterClrMapping/>
  </p:clrMapOvr>
  <p:transition advClick="0" advTm="150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 y="366395"/>
            <a:ext cx="1384300" cy="11049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p:cNvSpPr/>
          <p:nvPr/>
        </p:nvSpPr>
        <p:spPr>
          <a:xfrm>
            <a:off x="0" y="4445"/>
            <a:ext cx="12192000" cy="723900"/>
          </a:xfrm>
          <a:prstGeom prst="rect">
            <a:avLst/>
          </a:prstGeom>
          <a:solidFill>
            <a:srgbClr val="5146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le 1"/>
          <p:cNvSpPr txBox="1">
            <a:spLocks/>
          </p:cNvSpPr>
          <p:nvPr/>
        </p:nvSpPr>
        <p:spPr>
          <a:xfrm>
            <a:off x="3149692" y="-22168"/>
            <a:ext cx="5892616" cy="668583"/>
          </a:xfrm>
          <a:prstGeom prst="rect">
            <a:avLst/>
          </a:prstGeom>
        </p:spPr>
        <p:txBody>
          <a:bodyPr vert="horz" lIns="0" tIns="0" rIns="121920" bIns="60960" rtlCol="0" anchor="b">
            <a:noAutofit/>
          </a:bodyPr>
          <a:lstStyle>
            <a:lvl1pPr algn="l" defTabSz="457200" rtl="0" eaLnBrk="1" latinLnBrk="0" hangingPunct="1">
              <a:lnSpc>
                <a:spcPct val="90000"/>
              </a:lnSpc>
              <a:spcBef>
                <a:spcPct val="0"/>
              </a:spcBef>
              <a:buNone/>
              <a:defRPr sz="2800" kern="1200">
                <a:solidFill>
                  <a:srgbClr val="514689"/>
                </a:solidFill>
                <a:latin typeface="+mj-lt"/>
                <a:ea typeface="+mj-ea"/>
                <a:cs typeface="+mj-cs"/>
              </a:defRPr>
            </a:lvl1p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Light" panose="020F0302020204030204"/>
                <a:ea typeface="+mj-ea"/>
                <a:cs typeface="+mj-cs"/>
              </a:rPr>
              <a:t>Introductions</a:t>
            </a:r>
          </a:p>
        </p:txBody>
      </p:sp>
      <p:sp>
        <p:nvSpPr>
          <p:cNvPr id="4" name="TextBox 3"/>
          <p:cNvSpPr txBox="1"/>
          <p:nvPr/>
        </p:nvSpPr>
        <p:spPr>
          <a:xfrm>
            <a:off x="817808" y="1471295"/>
            <a:ext cx="9472412" cy="23498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70" b="0" i="0" u="none" strike="noStrike" kern="1200" cap="none" spc="0" normalizeH="0" baseline="0" noProof="0" dirty="0">
                <a:ln>
                  <a:noFill/>
                </a:ln>
                <a:solidFill>
                  <a:prstClr val="black"/>
                </a:solidFill>
                <a:effectLst/>
                <a:uLnTx/>
                <a:uFillTx/>
                <a:latin typeface="Calibri" panose="020F0502020204030204"/>
                <a:ea typeface="+mn-ea"/>
                <a:cs typeface="+mn-cs"/>
              </a:rPr>
              <a:t>NUCATS Staff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Christine Charles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Jaime Ziegler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Emily Traw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3035221"/>
      </p:ext>
    </p:extLst>
  </p:cSld>
  <p:clrMapOvr>
    <a:masterClrMapping/>
  </p:clrMapOvr>
  <p:transition advClick="0" advTm="150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Goal Setting the SMART Way</a:t>
            </a:r>
          </a:p>
        </p:txBody>
      </p:sp>
      <p:sp>
        <p:nvSpPr>
          <p:cNvPr id="3" name="Subtitle 2"/>
          <p:cNvSpPr>
            <a:spLocks noGrp="1"/>
          </p:cNvSpPr>
          <p:nvPr>
            <p:ph type="subTitle" idx="1"/>
          </p:nvPr>
        </p:nvSpPr>
        <p:spPr>
          <a:xfrm>
            <a:off x="1524000" y="4230688"/>
            <a:ext cx="9144000" cy="1655762"/>
          </a:xfrm>
        </p:spPr>
        <p:txBody>
          <a:bodyPr>
            <a:noAutofit/>
          </a:bodyPr>
          <a:lstStyle/>
          <a:p>
            <a:r>
              <a:rPr lang="en-US" dirty="0"/>
              <a:t>Charlotta Weaver, MD, MS</a:t>
            </a:r>
          </a:p>
          <a:p>
            <a:r>
              <a:rPr lang="en-US" dirty="0"/>
              <a:t>NUCATS Mentoring Workshop </a:t>
            </a:r>
          </a:p>
          <a:p>
            <a:r>
              <a:rPr lang="en-US" dirty="0"/>
              <a:t>March 4, 2021</a:t>
            </a:r>
          </a:p>
        </p:txBody>
      </p:sp>
    </p:spTree>
    <p:extLst>
      <p:ext uri="{BB962C8B-B14F-4D97-AF65-F5344CB8AC3E}">
        <p14:creationId xmlns:p14="http://schemas.microsoft.com/office/powerpoint/2010/main" val="3882143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Disclosures</a:t>
            </a:r>
          </a:p>
        </p:txBody>
      </p:sp>
      <p:sp>
        <p:nvSpPr>
          <p:cNvPr id="5" name="Content Placeholder 4"/>
          <p:cNvSpPr>
            <a:spLocks noGrp="1"/>
          </p:cNvSpPr>
          <p:nvPr>
            <p:ph idx="1"/>
          </p:nvPr>
        </p:nvSpPr>
        <p:spPr/>
        <p:txBody>
          <a:bodyPr/>
          <a:lstStyle/>
          <a:p>
            <a:r>
              <a:rPr lang="en-US" dirty="0"/>
              <a:t>Nothing to disclose</a:t>
            </a:r>
          </a:p>
        </p:txBody>
      </p:sp>
    </p:spTree>
    <p:extLst>
      <p:ext uri="{BB962C8B-B14F-4D97-AF65-F5344CB8AC3E}">
        <p14:creationId xmlns:p14="http://schemas.microsoft.com/office/powerpoint/2010/main" val="998943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pPr marL="0" indent="0">
              <a:buNone/>
            </a:pPr>
            <a:endParaRPr lang="en-US" dirty="0"/>
          </a:p>
          <a:p>
            <a:r>
              <a:rPr lang="en-US" dirty="0"/>
              <a:t>Describe the background and evidence-based benefits of goal setting.</a:t>
            </a:r>
          </a:p>
          <a:p>
            <a:endParaRPr lang="en-US" dirty="0"/>
          </a:p>
          <a:p>
            <a:r>
              <a:rPr lang="en-US" dirty="0"/>
              <a:t> Discuss and critique the 5 specific components of SMART goals.</a:t>
            </a:r>
          </a:p>
          <a:p>
            <a:endParaRPr lang="en-US" dirty="0"/>
          </a:p>
          <a:p>
            <a:r>
              <a:rPr lang="en-US" dirty="0"/>
              <a:t>Apply a goal setting framework to develop individualized goals to advance your career. </a:t>
            </a:r>
          </a:p>
          <a:p>
            <a:endParaRPr lang="en-US" dirty="0"/>
          </a:p>
        </p:txBody>
      </p:sp>
    </p:spTree>
    <p:extLst>
      <p:ext uri="{BB962C8B-B14F-4D97-AF65-F5344CB8AC3E}">
        <p14:creationId xmlns:p14="http://schemas.microsoft.com/office/powerpoint/2010/main" val="1996621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838200" y="1556084"/>
            <a:ext cx="10515600" cy="4620879"/>
          </a:xfrm>
        </p:spPr>
        <p:txBody>
          <a:bodyPr>
            <a:normAutofit/>
          </a:bodyPr>
          <a:lstStyle/>
          <a:p>
            <a:r>
              <a:rPr lang="en-US" dirty="0" smtClean="0"/>
              <a:t>Zoom </a:t>
            </a:r>
            <a:r>
              <a:rPr lang="en-US" dirty="0"/>
              <a:t>Etiquette</a:t>
            </a:r>
          </a:p>
          <a:p>
            <a:r>
              <a:rPr lang="en-US" dirty="0"/>
              <a:t>Background of Goal Setting</a:t>
            </a:r>
          </a:p>
          <a:p>
            <a:r>
              <a:rPr lang="en-US" dirty="0"/>
              <a:t>Activity #1: Write down goals</a:t>
            </a:r>
          </a:p>
          <a:p>
            <a:r>
              <a:rPr lang="en-US" dirty="0"/>
              <a:t>SMART Goals</a:t>
            </a:r>
          </a:p>
          <a:p>
            <a:r>
              <a:rPr lang="en-US" dirty="0"/>
              <a:t>Case Studies</a:t>
            </a:r>
          </a:p>
          <a:p>
            <a:r>
              <a:rPr lang="en-US" dirty="0"/>
              <a:t>Activity #2: Refine goals</a:t>
            </a:r>
          </a:p>
          <a:p>
            <a:r>
              <a:rPr lang="en-US" dirty="0"/>
              <a:t>Pitfalls and Tips</a:t>
            </a:r>
          </a:p>
          <a:p>
            <a:r>
              <a:rPr lang="en-US" dirty="0"/>
              <a:t>Activity #3: Identify pitfalls, strategies for success, and next steps</a:t>
            </a:r>
          </a:p>
          <a:p>
            <a:r>
              <a:rPr lang="en-US" dirty="0"/>
              <a:t>Wrap-up</a:t>
            </a:r>
          </a:p>
        </p:txBody>
      </p:sp>
    </p:spTree>
    <p:extLst>
      <p:ext uri="{BB962C8B-B14F-4D97-AF65-F5344CB8AC3E}">
        <p14:creationId xmlns:p14="http://schemas.microsoft.com/office/powerpoint/2010/main" val="3925106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Zoom Etiquette</a:t>
            </a:r>
          </a:p>
        </p:txBody>
      </p:sp>
      <p:sp>
        <p:nvSpPr>
          <p:cNvPr id="3" name="Content Placeholder 2"/>
          <p:cNvSpPr>
            <a:spLocks noGrp="1"/>
          </p:cNvSpPr>
          <p:nvPr>
            <p:ph idx="1"/>
          </p:nvPr>
        </p:nvSpPr>
        <p:spPr/>
        <p:txBody>
          <a:bodyPr>
            <a:normAutofit/>
          </a:bodyPr>
          <a:lstStyle/>
          <a:p>
            <a:r>
              <a:rPr lang="en-US" dirty="0"/>
              <a:t>Videos on as possible</a:t>
            </a:r>
          </a:p>
          <a:p>
            <a:r>
              <a:rPr lang="en-US" dirty="0"/>
              <a:t>Mute yourself, unless responding</a:t>
            </a:r>
          </a:p>
          <a:p>
            <a:r>
              <a:rPr lang="en-US" dirty="0"/>
              <a:t>Unmute and engage in activities and break-out sessions</a:t>
            </a:r>
          </a:p>
          <a:p>
            <a:r>
              <a:rPr lang="en-US" dirty="0"/>
              <a:t>Feel free to use chat and hand raise</a:t>
            </a:r>
          </a:p>
          <a:p>
            <a:r>
              <a:rPr lang="en-US" dirty="0"/>
              <a:t>We will also be using annotating on the whiteboard</a:t>
            </a:r>
          </a:p>
        </p:txBody>
      </p:sp>
    </p:spTree>
    <p:extLst>
      <p:ext uri="{BB962C8B-B14F-4D97-AF65-F5344CB8AC3E}">
        <p14:creationId xmlns:p14="http://schemas.microsoft.com/office/powerpoint/2010/main" val="1008313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7117" y="152400"/>
            <a:ext cx="10284883" cy="762000"/>
          </a:xfrm>
        </p:spPr>
        <p:txBody>
          <a:bodyPr/>
          <a:lstStyle/>
          <a:p>
            <a:r>
              <a:rPr lang="en-US" dirty="0">
                <a:solidFill>
                  <a:schemeClr val="bg1"/>
                </a:solidFill>
              </a:rPr>
              <a:t>Annotation Directions</a:t>
            </a:r>
          </a:p>
        </p:txBody>
      </p:sp>
      <p:pic>
        <p:nvPicPr>
          <p:cNvPr id="3" name="Picture 2"/>
          <p:cNvPicPr>
            <a:picLocks noChangeAspect="1"/>
          </p:cNvPicPr>
          <p:nvPr/>
        </p:nvPicPr>
        <p:blipFill>
          <a:blip r:embed="rId3"/>
          <a:stretch>
            <a:fillRect/>
          </a:stretch>
        </p:blipFill>
        <p:spPr>
          <a:xfrm>
            <a:off x="814433" y="1590227"/>
            <a:ext cx="7719968" cy="2526421"/>
          </a:xfrm>
          <a:prstGeom prst="rect">
            <a:avLst/>
          </a:prstGeom>
          <a:ln w="31750">
            <a:solidFill>
              <a:srgbClr val="FF0000"/>
            </a:solidFill>
          </a:ln>
        </p:spPr>
      </p:pic>
      <p:sp>
        <p:nvSpPr>
          <p:cNvPr id="5" name="Left Arrow 4"/>
          <p:cNvSpPr/>
          <p:nvPr/>
        </p:nvSpPr>
        <p:spPr>
          <a:xfrm>
            <a:off x="8263467" y="1590228"/>
            <a:ext cx="2037805" cy="383177"/>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TextBox 5"/>
          <p:cNvSpPr txBox="1"/>
          <p:nvPr/>
        </p:nvSpPr>
        <p:spPr>
          <a:xfrm>
            <a:off x="8683414" y="2045547"/>
            <a:ext cx="3216365" cy="830997"/>
          </a:xfrm>
          <a:prstGeom prst="rect">
            <a:avLst/>
          </a:prstGeom>
          <a:noFill/>
        </p:spPr>
        <p:txBody>
          <a:bodyPr wrap="square" rtlCol="0">
            <a:spAutoFit/>
          </a:bodyPr>
          <a:lstStyle/>
          <a:p>
            <a:r>
              <a:rPr lang="en-US" sz="2400" dirty="0">
                <a:solidFill>
                  <a:schemeClr val="bg1"/>
                </a:solidFill>
              </a:rPr>
              <a:t>Click the arrow next to “View options”</a:t>
            </a:r>
          </a:p>
        </p:txBody>
      </p:sp>
      <p:sp>
        <p:nvSpPr>
          <p:cNvPr id="7" name="TextBox 6"/>
          <p:cNvSpPr txBox="1"/>
          <p:nvPr/>
        </p:nvSpPr>
        <p:spPr>
          <a:xfrm>
            <a:off x="10906125" y="6611779"/>
            <a:ext cx="2571750" cy="246221"/>
          </a:xfrm>
          <a:prstGeom prst="rect">
            <a:avLst/>
          </a:prstGeom>
          <a:noFill/>
        </p:spPr>
        <p:txBody>
          <a:bodyPr wrap="square" rtlCol="0">
            <a:spAutoFit/>
          </a:bodyPr>
          <a:lstStyle/>
          <a:p>
            <a:r>
              <a:rPr lang="en-US" sz="1000" dirty="0"/>
              <a:t>Kenzie Cameron</a:t>
            </a:r>
          </a:p>
        </p:txBody>
      </p:sp>
    </p:spTree>
    <p:extLst>
      <p:ext uri="{BB962C8B-B14F-4D97-AF65-F5344CB8AC3E}">
        <p14:creationId xmlns:p14="http://schemas.microsoft.com/office/powerpoint/2010/main" val="11309557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fld id="{0D558541-60C9-42A2-8392-FF12533A6B7A}" type="slidenum">
              <a:rPr lang="en-US" smtClean="0"/>
              <a:pPr/>
              <a:t>10</a:t>
            </a:fld>
            <a:endParaRPr lang="en-US" dirty="0"/>
          </a:p>
        </p:txBody>
      </p:sp>
      <p:pic>
        <p:nvPicPr>
          <p:cNvPr id="4" name="Picture 3"/>
          <p:cNvPicPr>
            <a:picLocks noChangeAspect="1"/>
          </p:cNvPicPr>
          <p:nvPr/>
        </p:nvPicPr>
        <p:blipFill>
          <a:blip r:embed="rId3"/>
          <a:stretch>
            <a:fillRect/>
          </a:stretch>
        </p:blipFill>
        <p:spPr>
          <a:xfrm>
            <a:off x="257387" y="209620"/>
            <a:ext cx="8602133" cy="6318803"/>
          </a:xfrm>
          <a:prstGeom prst="rect">
            <a:avLst/>
          </a:prstGeom>
        </p:spPr>
      </p:pic>
      <p:sp>
        <p:nvSpPr>
          <p:cNvPr id="5" name="Left Arrow 4"/>
          <p:cNvSpPr/>
          <p:nvPr/>
        </p:nvSpPr>
        <p:spPr>
          <a:xfrm>
            <a:off x="8859520" y="899348"/>
            <a:ext cx="2037805" cy="383177"/>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TextBox 5"/>
          <p:cNvSpPr txBox="1"/>
          <p:nvPr/>
        </p:nvSpPr>
        <p:spPr>
          <a:xfrm>
            <a:off x="8859520" y="1555060"/>
            <a:ext cx="2912533" cy="5262979"/>
          </a:xfrm>
          <a:prstGeom prst="rect">
            <a:avLst/>
          </a:prstGeom>
          <a:noFill/>
        </p:spPr>
        <p:txBody>
          <a:bodyPr wrap="square" rtlCol="0">
            <a:spAutoFit/>
          </a:bodyPr>
          <a:lstStyle/>
          <a:p>
            <a:r>
              <a:rPr lang="en-US" sz="2400" dirty="0">
                <a:solidFill>
                  <a:srgbClr val="000000"/>
                </a:solidFill>
              </a:rPr>
              <a:t>Click on “Annotate”</a:t>
            </a:r>
          </a:p>
          <a:p>
            <a:endParaRPr lang="en-US" sz="2400" dirty="0">
              <a:solidFill>
                <a:srgbClr val="000000"/>
              </a:solidFill>
            </a:endParaRPr>
          </a:p>
          <a:p>
            <a:r>
              <a:rPr lang="en-US" sz="2400" dirty="0">
                <a:solidFill>
                  <a:srgbClr val="000000"/>
                </a:solidFill>
              </a:rPr>
              <a:t>A bar will appear that allows for annotation</a:t>
            </a: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r>
              <a:rPr lang="en-US" sz="2400" dirty="0">
                <a:solidFill>
                  <a:srgbClr val="000000"/>
                </a:solidFill>
              </a:rPr>
              <a:t>Use:</a:t>
            </a:r>
          </a:p>
          <a:p>
            <a:r>
              <a:rPr lang="en-US" sz="2400" dirty="0">
                <a:solidFill>
                  <a:srgbClr val="000000"/>
                </a:solidFill>
              </a:rPr>
              <a:t>TEXT</a:t>
            </a:r>
          </a:p>
          <a:p>
            <a:pPr lvl="1"/>
            <a:r>
              <a:rPr lang="en-US" sz="2400" dirty="0">
                <a:solidFill>
                  <a:srgbClr val="000000"/>
                </a:solidFill>
              </a:rPr>
              <a:t>(Format: if need to increase font)</a:t>
            </a:r>
          </a:p>
          <a:p>
            <a:r>
              <a:rPr lang="en-US" sz="2400" dirty="0">
                <a:solidFill>
                  <a:srgbClr val="000000"/>
                </a:solidFill>
              </a:rPr>
              <a:t>STAMP</a:t>
            </a:r>
          </a:p>
          <a:p>
            <a:r>
              <a:rPr lang="en-US" sz="2400" dirty="0">
                <a:solidFill>
                  <a:srgbClr val="000000"/>
                </a:solidFill>
              </a:rPr>
              <a:t>(Eraser if needed)</a:t>
            </a:r>
          </a:p>
          <a:p>
            <a:endParaRPr lang="en-US" sz="2400" dirty="0">
              <a:solidFill>
                <a:srgbClr val="000000"/>
              </a:solidFill>
            </a:endParaRPr>
          </a:p>
        </p:txBody>
      </p:sp>
      <p:pic>
        <p:nvPicPr>
          <p:cNvPr id="7" name="Picture 6"/>
          <p:cNvPicPr>
            <a:picLocks noChangeAspect="1"/>
          </p:cNvPicPr>
          <p:nvPr/>
        </p:nvPicPr>
        <p:blipFill>
          <a:blip r:embed="rId4"/>
          <a:stretch>
            <a:fillRect/>
          </a:stretch>
        </p:blipFill>
        <p:spPr>
          <a:xfrm>
            <a:off x="1148987" y="3510832"/>
            <a:ext cx="8953500" cy="889000"/>
          </a:xfrm>
          <a:prstGeom prst="rect">
            <a:avLst/>
          </a:prstGeom>
        </p:spPr>
      </p:pic>
      <p:sp>
        <p:nvSpPr>
          <p:cNvPr id="8" name="Up Arrow 7"/>
          <p:cNvSpPr/>
          <p:nvPr/>
        </p:nvSpPr>
        <p:spPr>
          <a:xfrm>
            <a:off x="2838993" y="4399833"/>
            <a:ext cx="400595" cy="71723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Up Arrow 8"/>
          <p:cNvSpPr/>
          <p:nvPr/>
        </p:nvSpPr>
        <p:spPr>
          <a:xfrm>
            <a:off x="4157859" y="4420819"/>
            <a:ext cx="400595" cy="71723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extBox 9"/>
          <p:cNvSpPr txBox="1"/>
          <p:nvPr/>
        </p:nvSpPr>
        <p:spPr>
          <a:xfrm>
            <a:off x="10250851" y="6528422"/>
            <a:ext cx="2571750" cy="246221"/>
          </a:xfrm>
          <a:prstGeom prst="rect">
            <a:avLst/>
          </a:prstGeom>
          <a:noFill/>
        </p:spPr>
        <p:txBody>
          <a:bodyPr wrap="square" rtlCol="0">
            <a:spAutoFit/>
          </a:bodyPr>
          <a:lstStyle/>
          <a:p>
            <a:r>
              <a:rPr lang="en-US" sz="1000" dirty="0"/>
              <a:t>Kenzie Cameron</a:t>
            </a:r>
          </a:p>
        </p:txBody>
      </p:sp>
    </p:spTree>
    <p:extLst>
      <p:ext uri="{BB962C8B-B14F-4D97-AF65-F5344CB8AC3E}">
        <p14:creationId xmlns:p14="http://schemas.microsoft.com/office/powerpoint/2010/main" val="2324095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0329" r="10329"/>
          <a:stretch>
            <a:fillRect/>
          </a:stretch>
        </p:blipFill>
        <p:spPr>
          <a:xfrm>
            <a:off x="7315200" y="2986666"/>
            <a:ext cx="4364038" cy="3445884"/>
          </a:xfrm>
        </p:spPr>
      </p:pic>
      <p:sp>
        <p:nvSpPr>
          <p:cNvPr id="7" name="Text Placeholder 6"/>
          <p:cNvSpPr>
            <a:spLocks noGrp="1"/>
          </p:cNvSpPr>
          <p:nvPr>
            <p:ph type="body" sz="half" idx="2"/>
          </p:nvPr>
        </p:nvSpPr>
        <p:spPr>
          <a:xfrm>
            <a:off x="839788" y="987426"/>
            <a:ext cx="6132512" cy="927100"/>
          </a:xfrm>
        </p:spPr>
        <p:txBody>
          <a:bodyPr>
            <a:normAutofit/>
          </a:bodyPr>
          <a:lstStyle/>
          <a:p>
            <a:r>
              <a:rPr lang="en-US" sz="4400" dirty="0"/>
              <a:t>Benefits of Goal Setting</a:t>
            </a:r>
          </a:p>
        </p:txBody>
      </p:sp>
    </p:spTree>
    <p:extLst>
      <p:ext uri="{BB962C8B-B14F-4D97-AF65-F5344CB8AC3E}">
        <p14:creationId xmlns:p14="http://schemas.microsoft.com/office/powerpoint/2010/main" val="13505226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962150" y="2038349"/>
            <a:ext cx="7981950" cy="3738563"/>
          </a:xfrm>
        </p:spPr>
        <p:txBody>
          <a:bodyPr>
            <a:normAutofit/>
          </a:bodyPr>
          <a:lstStyle/>
          <a:p>
            <a:pPr marL="0" indent="0" algn="ctr">
              <a:buNone/>
            </a:pPr>
            <a:r>
              <a:rPr lang="en-US" sz="4400" dirty="0"/>
              <a:t>I love deadlines. I like the whooshing sound they make as they fly by.</a:t>
            </a:r>
          </a:p>
          <a:p>
            <a:pPr marL="0" indent="0" algn="ctr">
              <a:buNone/>
            </a:pPr>
            <a:r>
              <a:rPr lang="en-US" sz="4400" dirty="0"/>
              <a:t>~Douglas Adams</a:t>
            </a:r>
          </a:p>
        </p:txBody>
      </p:sp>
    </p:spTree>
    <p:extLst>
      <p:ext uri="{BB962C8B-B14F-4D97-AF65-F5344CB8AC3E}">
        <p14:creationId xmlns:p14="http://schemas.microsoft.com/office/powerpoint/2010/main" val="2236523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Background of </a:t>
            </a:r>
            <a:br>
              <a:rPr lang="en-US" dirty="0"/>
            </a:br>
            <a:r>
              <a:rPr lang="en-US" dirty="0"/>
              <a:t>Goal Setting</a:t>
            </a:r>
          </a:p>
        </p:txBody>
      </p:sp>
    </p:spTree>
    <p:extLst>
      <p:ext uri="{BB962C8B-B14F-4D97-AF65-F5344CB8AC3E}">
        <p14:creationId xmlns:p14="http://schemas.microsoft.com/office/powerpoint/2010/main" val="84351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Goal Setting</a:t>
            </a:r>
          </a:p>
        </p:txBody>
      </p:sp>
      <p:sp>
        <p:nvSpPr>
          <p:cNvPr id="3" name="Content Placeholder 2"/>
          <p:cNvSpPr>
            <a:spLocks noGrp="1"/>
          </p:cNvSpPr>
          <p:nvPr>
            <p:ph idx="1"/>
          </p:nvPr>
        </p:nvSpPr>
        <p:spPr>
          <a:xfrm>
            <a:off x="838200" y="1825625"/>
            <a:ext cx="4243754" cy="4351338"/>
          </a:xfrm>
        </p:spPr>
        <p:txBody>
          <a:bodyPr/>
          <a:lstStyle/>
          <a:p>
            <a:pPr marL="0" indent="0">
              <a:buNone/>
            </a:pPr>
            <a:r>
              <a:rPr lang="en-US" dirty="0"/>
              <a:t>The development of an action plan designed to motivate and guide a person or group toward a goal.</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8050" y="628650"/>
            <a:ext cx="4271963" cy="5695950"/>
          </a:xfrm>
          <a:prstGeom prst="rect">
            <a:avLst/>
          </a:prstGeom>
        </p:spPr>
      </p:pic>
      <p:sp>
        <p:nvSpPr>
          <p:cNvPr id="5" name="TextBox 4"/>
          <p:cNvSpPr txBox="1"/>
          <p:nvPr/>
        </p:nvSpPr>
        <p:spPr>
          <a:xfrm>
            <a:off x="9970477" y="6523892"/>
            <a:ext cx="1899138" cy="246221"/>
          </a:xfrm>
          <a:prstGeom prst="rect">
            <a:avLst/>
          </a:prstGeom>
          <a:noFill/>
        </p:spPr>
        <p:txBody>
          <a:bodyPr wrap="square" rtlCol="0">
            <a:spAutoFit/>
          </a:bodyPr>
          <a:lstStyle/>
          <a:p>
            <a:r>
              <a:rPr lang="en-US" sz="1000" dirty="0">
                <a:hlinkClick r:id="rId4"/>
              </a:rPr>
              <a:t>Goal setting - Wikipedia</a:t>
            </a:r>
            <a:endParaRPr lang="en-US" sz="1000" dirty="0"/>
          </a:p>
        </p:txBody>
      </p:sp>
    </p:spTree>
    <p:extLst>
      <p:ext uri="{BB962C8B-B14F-4D97-AF65-F5344CB8AC3E}">
        <p14:creationId xmlns:p14="http://schemas.microsoft.com/office/powerpoint/2010/main" val="29649919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799" y="799399"/>
            <a:ext cx="10285292" cy="762000"/>
          </a:xfrm>
        </p:spPr>
        <p:txBody>
          <a:bodyPr/>
          <a:lstStyle/>
          <a:p>
            <a:r>
              <a:rPr lang="en-US" dirty="0"/>
              <a:t>Origins of Goal Setting</a:t>
            </a:r>
          </a:p>
        </p:txBody>
      </p:sp>
      <p:sp>
        <p:nvSpPr>
          <p:cNvPr id="9" name="Content Placeholder 8"/>
          <p:cNvSpPr>
            <a:spLocks noGrp="1"/>
          </p:cNvSpPr>
          <p:nvPr>
            <p:ph sz="half" idx="2"/>
          </p:nvPr>
        </p:nvSpPr>
        <p:spPr>
          <a:xfrm>
            <a:off x="1185333" y="2032296"/>
            <a:ext cx="4555067" cy="4470103"/>
          </a:xfrm>
        </p:spPr>
        <p:txBody>
          <a:bodyPr/>
          <a:lstStyle/>
          <a:p>
            <a:r>
              <a:rPr lang="en-US" dirty="0"/>
              <a:t>Cascading of organizational goals and objectives</a:t>
            </a:r>
          </a:p>
          <a:p>
            <a:r>
              <a:rPr lang="en-US" dirty="0"/>
              <a:t>Visualizing and reinforcing accomplishments, leading to a positive work environment</a:t>
            </a:r>
          </a:p>
          <a:p>
            <a:r>
              <a:rPr lang="en-US" dirty="0"/>
              <a:t>Measurement and comparison of performance</a:t>
            </a:r>
          </a:p>
          <a:p>
            <a:r>
              <a:rPr lang="en-US" dirty="0"/>
              <a:t>Performance evaluation leading to engagement</a:t>
            </a:r>
          </a:p>
          <a:p>
            <a:endParaRPr lang="en-US" dirty="0"/>
          </a:p>
        </p:txBody>
      </p:sp>
      <p:sp>
        <p:nvSpPr>
          <p:cNvPr id="5" name="TextBox 4"/>
          <p:cNvSpPr txBox="1"/>
          <p:nvPr/>
        </p:nvSpPr>
        <p:spPr>
          <a:xfrm>
            <a:off x="9660467" y="6657814"/>
            <a:ext cx="3596640" cy="200186"/>
          </a:xfrm>
          <a:prstGeom prst="rect">
            <a:avLst/>
          </a:prstGeom>
          <a:noFill/>
        </p:spPr>
        <p:txBody>
          <a:bodyPr wrap="square" lIns="0" tIns="0" rIns="0" bIns="0" rtlCol="0">
            <a:noAutofit/>
          </a:bodyPr>
          <a:lstStyle/>
          <a:p>
            <a:pPr>
              <a:lnSpc>
                <a:spcPct val="90000"/>
              </a:lnSpc>
              <a:spcBef>
                <a:spcPts val="600"/>
              </a:spcBef>
            </a:pPr>
            <a:r>
              <a:rPr lang="en-US" sz="1000" spc="-50" dirty="0"/>
              <a:t>Drucker, Peter. </a:t>
            </a:r>
            <a:r>
              <a:rPr lang="en-US" sz="1000" i="1" spc="-50" dirty="0"/>
              <a:t>The Practice of Management</a:t>
            </a:r>
            <a:r>
              <a:rPr lang="en-US" sz="1000" spc="-50" dirty="0"/>
              <a:t>. 1954.</a:t>
            </a:r>
          </a:p>
        </p:txBody>
      </p:sp>
      <p:sp>
        <p:nvSpPr>
          <p:cNvPr id="6" name="TextBox 5"/>
          <p:cNvSpPr txBox="1"/>
          <p:nvPr/>
        </p:nvSpPr>
        <p:spPr>
          <a:xfrm>
            <a:off x="3886200" y="6019800"/>
            <a:ext cx="1295400" cy="152400"/>
          </a:xfrm>
          <a:prstGeom prst="rect">
            <a:avLst/>
          </a:prstGeom>
          <a:noFill/>
        </p:spPr>
        <p:txBody>
          <a:bodyPr wrap="square" lIns="0" tIns="0" rIns="0" bIns="0" rtlCol="0">
            <a:noAutofit/>
          </a:bodyPr>
          <a:lstStyle/>
          <a:p>
            <a:pPr>
              <a:lnSpc>
                <a:spcPct val="90000"/>
              </a:lnSpc>
              <a:spcBef>
                <a:spcPts val="600"/>
              </a:spcBef>
            </a:pPr>
            <a:endParaRPr lang="en-US" sz="1850" spc="-5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7248" y="3488268"/>
            <a:ext cx="5795672" cy="2892806"/>
          </a:xfrm>
          <a:prstGeom prst="rect">
            <a:avLst/>
          </a:prstGeom>
        </p:spPr>
      </p:pic>
      <p:pic>
        <p:nvPicPr>
          <p:cNvPr id="8" name="Picture 6" descr="Paperback The Practice of Management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0036" y="466731"/>
            <a:ext cx="1952316" cy="2883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68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Locke and Latham: 5 Principles of Goal Setting</a:t>
            </a:r>
          </a:p>
        </p:txBody>
      </p:sp>
      <p:sp>
        <p:nvSpPr>
          <p:cNvPr id="5" name="Content Placeholder 4"/>
          <p:cNvSpPr>
            <a:spLocks noGrp="1"/>
          </p:cNvSpPr>
          <p:nvPr>
            <p:ph idx="1"/>
          </p:nvPr>
        </p:nvSpPr>
        <p:spPr/>
        <p:txBody>
          <a:bodyPr/>
          <a:lstStyle/>
          <a:p>
            <a:pPr marL="514350" indent="-514350">
              <a:buAutoNum type="arabicPeriod"/>
            </a:pPr>
            <a:r>
              <a:rPr lang="en-US" dirty="0"/>
              <a:t>Clarity</a:t>
            </a:r>
          </a:p>
          <a:p>
            <a:pPr marL="514350" indent="-514350">
              <a:buAutoNum type="arabicPeriod"/>
            </a:pPr>
            <a:r>
              <a:rPr lang="en-US" dirty="0"/>
              <a:t>Challenge</a:t>
            </a:r>
          </a:p>
          <a:p>
            <a:pPr marL="514350" indent="-514350">
              <a:buAutoNum type="arabicPeriod"/>
            </a:pPr>
            <a:r>
              <a:rPr lang="en-US" dirty="0"/>
              <a:t>Commitment</a:t>
            </a:r>
          </a:p>
          <a:p>
            <a:pPr marL="514350" indent="-514350">
              <a:buAutoNum type="arabicPeriod"/>
            </a:pPr>
            <a:r>
              <a:rPr lang="en-US" dirty="0"/>
              <a:t>Feedback</a:t>
            </a:r>
          </a:p>
          <a:p>
            <a:pPr marL="514350" indent="-514350">
              <a:buAutoNum type="arabicPeriod"/>
            </a:pPr>
            <a:r>
              <a:rPr lang="en-US" dirty="0"/>
              <a:t>Task Complexity</a:t>
            </a:r>
          </a:p>
        </p:txBody>
      </p:sp>
      <p:sp>
        <p:nvSpPr>
          <p:cNvPr id="3" name="TextBox 2"/>
          <p:cNvSpPr txBox="1"/>
          <p:nvPr/>
        </p:nvSpPr>
        <p:spPr>
          <a:xfrm>
            <a:off x="6877050" y="6311900"/>
            <a:ext cx="5029200" cy="381000"/>
          </a:xfrm>
          <a:prstGeom prst="rect">
            <a:avLst/>
          </a:prstGeom>
          <a:noFill/>
        </p:spPr>
        <p:txBody>
          <a:bodyPr wrap="square" lIns="0" tIns="0" rIns="0" bIns="0" rtlCol="0">
            <a:noAutofit/>
          </a:bodyPr>
          <a:lstStyle/>
          <a:p>
            <a:pPr>
              <a:lnSpc>
                <a:spcPct val="90000"/>
              </a:lnSpc>
              <a:spcBef>
                <a:spcPts val="600"/>
              </a:spcBef>
            </a:pPr>
            <a:r>
              <a:rPr lang="en-US" sz="1200" spc="-50" dirty="0"/>
              <a:t>Locke E.A., Latham, G.P. (2002). Building a Practically Useful Theory of Goal Setting and Task Motivation. </a:t>
            </a:r>
            <a:r>
              <a:rPr lang="en-US" sz="1200" i="1" spc="-50" dirty="0"/>
              <a:t>American Psychologist</a:t>
            </a:r>
            <a:r>
              <a:rPr lang="en-US" sz="1200" spc="-50" dirty="0"/>
              <a:t>. 2002</a:t>
            </a:r>
            <a:r>
              <a:rPr lang="en-US" sz="1850" spc="-50" dirty="0"/>
              <a:t>.</a:t>
            </a:r>
          </a:p>
        </p:txBody>
      </p:sp>
      <p:pic>
        <p:nvPicPr>
          <p:cNvPr id="10" name="Picture 2" descr="https://images-na.ssl-images-amazon.com/images/I/41hpIDwNAQL._SY298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1557865"/>
            <a:ext cx="4288367" cy="428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8239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Goal-Setting and Student Achievement</a:t>
            </a:r>
          </a:p>
        </p:txBody>
      </p:sp>
      <p:sp>
        <p:nvSpPr>
          <p:cNvPr id="3" name="Content Placeholder 2"/>
          <p:cNvSpPr>
            <a:spLocks noGrp="1"/>
          </p:cNvSpPr>
          <p:nvPr>
            <p:ph idx="1"/>
          </p:nvPr>
        </p:nvSpPr>
        <p:spPr/>
        <p:txBody>
          <a:bodyPr>
            <a:normAutofit/>
          </a:bodyPr>
          <a:lstStyle/>
          <a:p>
            <a:r>
              <a:rPr lang="en-US" dirty="0"/>
              <a:t>Students who choose their own goals perform at higher levels than students who have goals set for them </a:t>
            </a:r>
            <a:r>
              <a:rPr lang="en-US" sz="2000" dirty="0"/>
              <a:t>(</a:t>
            </a:r>
            <a:r>
              <a:rPr lang="en-US" sz="2000" dirty="0" err="1"/>
              <a:t>Mento</a:t>
            </a:r>
            <a:r>
              <a:rPr lang="en-US" sz="2000" dirty="0"/>
              <a:t>, Steel, &amp; </a:t>
            </a:r>
            <a:r>
              <a:rPr lang="en-US" sz="2000" dirty="0" err="1"/>
              <a:t>Karren</a:t>
            </a:r>
            <a:r>
              <a:rPr lang="en-US" sz="2000" dirty="0"/>
              <a:t>, </a:t>
            </a:r>
            <a:r>
              <a:rPr lang="en-US" sz="2000" dirty="0" smtClean="0"/>
              <a:t>1987)</a:t>
            </a:r>
          </a:p>
          <a:p>
            <a:endParaRPr lang="en-US" sz="2000" dirty="0"/>
          </a:p>
          <a:p>
            <a:r>
              <a:rPr lang="en-US" dirty="0"/>
              <a:t>Goals designed and evaluated by students themselves are more authentic and meaningful to the students </a:t>
            </a:r>
            <a:r>
              <a:rPr lang="en-US" sz="1600" dirty="0"/>
              <a:t>(</a:t>
            </a:r>
            <a:r>
              <a:rPr lang="en-US" sz="1600" dirty="0" err="1"/>
              <a:t>Bellanca</a:t>
            </a:r>
            <a:r>
              <a:rPr lang="en-US" sz="1600" dirty="0"/>
              <a:t> &amp; Fogarty, </a:t>
            </a:r>
            <a:r>
              <a:rPr lang="en-US" sz="1600" dirty="0" smtClean="0"/>
              <a:t>1991)</a:t>
            </a:r>
            <a:endParaRPr lang="en-US" sz="1600" dirty="0"/>
          </a:p>
          <a:p>
            <a:endParaRPr lang="en-US" dirty="0"/>
          </a:p>
          <a:p>
            <a:r>
              <a:rPr lang="en-US" dirty="0"/>
              <a:t>A stronger goal setting process leads to higher language achievement in high school Spanish language classes </a:t>
            </a:r>
            <a:r>
              <a:rPr lang="en-US" sz="1600" dirty="0"/>
              <a:t>(Moeller, Theiler, and Wu, 2012)</a:t>
            </a:r>
          </a:p>
        </p:txBody>
      </p:sp>
    </p:spTree>
    <p:extLst>
      <p:ext uri="{BB962C8B-B14F-4D97-AF65-F5344CB8AC3E}">
        <p14:creationId xmlns:p14="http://schemas.microsoft.com/office/powerpoint/2010/main" val="2018859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1524000"/>
            <a:ext cx="7010400" cy="4038600"/>
          </a:xfrm>
          <a:prstGeom prst="rect">
            <a:avLst/>
          </a:prstGeom>
          <a:noFill/>
        </p:spPr>
        <p:txBody>
          <a:bodyPr wrap="square" lIns="0" tIns="0" rIns="0" bIns="0" rtlCol="0">
            <a:noAutofit/>
          </a:bodyPr>
          <a:lstStyle/>
          <a:p>
            <a:pPr algn="ctr">
              <a:lnSpc>
                <a:spcPct val="90000"/>
              </a:lnSpc>
              <a:spcBef>
                <a:spcPts val="600"/>
              </a:spcBef>
            </a:pPr>
            <a:r>
              <a:rPr lang="en-US" sz="3600" spc="-50" dirty="0"/>
              <a:t>“Hundreds of studies show that people who set </a:t>
            </a:r>
            <a:r>
              <a:rPr lang="en-US" sz="3600" b="1" spc="-50" dirty="0"/>
              <a:t>specific</a:t>
            </a:r>
            <a:r>
              <a:rPr lang="en-US" sz="3600" spc="-50" dirty="0"/>
              <a:t> goals perform better than individuals who have vague goals like ‘I will do my best.’…The best goals have the appropriate level of challenge.”</a:t>
            </a:r>
          </a:p>
          <a:p>
            <a:pPr algn="ctr">
              <a:lnSpc>
                <a:spcPct val="90000"/>
              </a:lnSpc>
              <a:spcBef>
                <a:spcPts val="600"/>
              </a:spcBef>
            </a:pPr>
            <a:endParaRPr lang="en-US" sz="3600" spc="-50" dirty="0"/>
          </a:p>
        </p:txBody>
      </p:sp>
      <p:sp>
        <p:nvSpPr>
          <p:cNvPr id="3" name="TextBox 2"/>
          <p:cNvSpPr txBox="1"/>
          <p:nvPr/>
        </p:nvSpPr>
        <p:spPr>
          <a:xfrm>
            <a:off x="7890933" y="6227232"/>
            <a:ext cx="4106334" cy="476250"/>
          </a:xfrm>
          <a:prstGeom prst="rect">
            <a:avLst/>
          </a:prstGeom>
          <a:noFill/>
        </p:spPr>
        <p:txBody>
          <a:bodyPr wrap="square" lIns="0" tIns="0" rIns="0" bIns="0" rtlCol="0">
            <a:noAutofit/>
          </a:bodyPr>
          <a:lstStyle/>
          <a:p>
            <a:pPr>
              <a:lnSpc>
                <a:spcPct val="90000"/>
              </a:lnSpc>
              <a:spcBef>
                <a:spcPts val="600"/>
              </a:spcBef>
            </a:pPr>
            <a:r>
              <a:rPr lang="en-US" sz="1000" spc="-50" dirty="0"/>
              <a:t>David et al. Bey</a:t>
            </a:r>
            <a:r>
              <a:rPr lang="en-US" sz="1000" i="1" spc="-50" dirty="0"/>
              <a:t>ond Goals: Effective Strategies for Coaching and Mentoring</a:t>
            </a:r>
            <a:r>
              <a:rPr lang="en-US" sz="1000" spc="-50" dirty="0"/>
              <a:t>. 2013.</a:t>
            </a:r>
          </a:p>
          <a:p>
            <a:pPr>
              <a:lnSpc>
                <a:spcPct val="90000"/>
              </a:lnSpc>
              <a:spcBef>
                <a:spcPts val="600"/>
              </a:spcBef>
            </a:pPr>
            <a:r>
              <a:rPr lang="en-US" sz="1000" spc="-50" dirty="0" err="1"/>
              <a:t>Sejts</a:t>
            </a:r>
            <a:r>
              <a:rPr lang="en-US" sz="1000" spc="-50" dirty="0"/>
              <a:t> et al. Goal setting and goal orientation: an integration of two different yet related literatures. Academy of Management Journal. 2004.</a:t>
            </a:r>
          </a:p>
        </p:txBody>
      </p:sp>
    </p:spTree>
    <p:extLst>
      <p:ext uri="{BB962C8B-B14F-4D97-AF65-F5344CB8AC3E}">
        <p14:creationId xmlns:p14="http://schemas.microsoft.com/office/powerpoint/2010/main" val="4292540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Contemporary Goal Setting Theory</a:t>
            </a:r>
          </a:p>
        </p:txBody>
      </p:sp>
      <p:sp>
        <p:nvSpPr>
          <p:cNvPr id="3" name="Content Placeholder 2"/>
          <p:cNvSpPr>
            <a:spLocks noGrp="1"/>
          </p:cNvSpPr>
          <p:nvPr>
            <p:ph idx="1"/>
          </p:nvPr>
        </p:nvSpPr>
        <p:spPr/>
        <p:txBody>
          <a:bodyPr>
            <a:normAutofit/>
          </a:bodyPr>
          <a:lstStyle/>
          <a:p>
            <a:r>
              <a:rPr lang="en-US" dirty="0"/>
              <a:t>Goal setting is the most popular </a:t>
            </a:r>
            <a:r>
              <a:rPr lang="en-US" b="1" dirty="0"/>
              <a:t>behavior change strategy</a:t>
            </a:r>
            <a:r>
              <a:rPr lang="en-US" dirty="0"/>
              <a:t>.</a:t>
            </a:r>
          </a:p>
          <a:p>
            <a:r>
              <a:rPr lang="en-US" dirty="0"/>
              <a:t>The strength of goal setting is that it demands a focus on a </a:t>
            </a:r>
            <a:r>
              <a:rPr lang="en-US" b="1" dirty="0"/>
              <a:t>clearly defined target</a:t>
            </a:r>
            <a:r>
              <a:rPr lang="en-US" dirty="0"/>
              <a:t>, and demands movement towards that target within a </a:t>
            </a:r>
            <a:r>
              <a:rPr lang="en-US" b="1" dirty="0"/>
              <a:t>specified time frame.</a:t>
            </a:r>
          </a:p>
          <a:p>
            <a:r>
              <a:rPr lang="en-US" b="1" dirty="0"/>
              <a:t>Feedback</a:t>
            </a:r>
            <a:r>
              <a:rPr lang="en-US" dirty="0"/>
              <a:t> is the most important component; probably more important than commitment.</a:t>
            </a:r>
          </a:p>
          <a:p>
            <a:pPr lvl="1"/>
            <a:r>
              <a:rPr lang="en-US" sz="2800" i="1" dirty="0"/>
              <a:t>Feedback mechanisms are ideally both positive and negative, and continuous and intermittent—tracking progress. </a:t>
            </a:r>
          </a:p>
        </p:txBody>
      </p:sp>
      <p:sp>
        <p:nvSpPr>
          <p:cNvPr id="4" name="Text Placeholder 3"/>
          <p:cNvSpPr>
            <a:spLocks noGrp="1"/>
          </p:cNvSpPr>
          <p:nvPr>
            <p:ph type="body" sz="quarter" idx="4294967295"/>
          </p:nvPr>
        </p:nvSpPr>
        <p:spPr>
          <a:xfrm>
            <a:off x="1706562" y="5719763"/>
            <a:ext cx="9139238" cy="457200"/>
          </a:xfrm>
        </p:spPr>
        <p:txBody>
          <a:bodyPr>
            <a:noAutofit/>
          </a:bodyPr>
          <a:lstStyle/>
          <a:p>
            <a:pPr marL="0" indent="0">
              <a:buNone/>
            </a:pPr>
            <a:r>
              <a:rPr lang="en-US" sz="3600" b="1" dirty="0">
                <a:solidFill>
                  <a:srgbClr val="FF0000"/>
                </a:solidFill>
              </a:rPr>
              <a:t>Feedback is key to effective goal completion</a:t>
            </a:r>
          </a:p>
        </p:txBody>
      </p:sp>
      <p:sp>
        <p:nvSpPr>
          <p:cNvPr id="5" name="TextBox 4"/>
          <p:cNvSpPr txBox="1"/>
          <p:nvPr/>
        </p:nvSpPr>
        <p:spPr>
          <a:xfrm>
            <a:off x="7340600" y="6651171"/>
            <a:ext cx="4572000" cy="206829"/>
          </a:xfrm>
          <a:prstGeom prst="rect">
            <a:avLst/>
          </a:prstGeom>
          <a:noFill/>
        </p:spPr>
        <p:txBody>
          <a:bodyPr wrap="square" lIns="0" tIns="0" rIns="0" bIns="0" rtlCol="0">
            <a:noAutofit/>
          </a:bodyPr>
          <a:lstStyle/>
          <a:p>
            <a:pPr>
              <a:lnSpc>
                <a:spcPct val="90000"/>
              </a:lnSpc>
              <a:spcBef>
                <a:spcPts val="600"/>
              </a:spcBef>
            </a:pPr>
            <a:r>
              <a:rPr lang="en-US" sz="1200" spc="-50" dirty="0"/>
              <a:t>David et al. Bey</a:t>
            </a:r>
            <a:r>
              <a:rPr lang="en-US" sz="1200" i="1" spc="-50" dirty="0"/>
              <a:t>ond Goals: Effective Strategies for Coaching and Mentoring</a:t>
            </a:r>
            <a:r>
              <a:rPr lang="en-US" sz="1200" spc="-50" dirty="0"/>
              <a:t>. 2013.</a:t>
            </a:r>
          </a:p>
        </p:txBody>
      </p:sp>
    </p:spTree>
    <p:extLst>
      <p:ext uri="{BB962C8B-B14F-4D97-AF65-F5344CB8AC3E}">
        <p14:creationId xmlns:p14="http://schemas.microsoft.com/office/powerpoint/2010/main" val="133158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r>
              <a:rPr lang="en-US" dirty="0"/>
              <a:t>Write down 2-3 personal or professional goals you have for the upcoming year. </a:t>
            </a:r>
          </a:p>
          <a:p>
            <a:r>
              <a:rPr lang="en-US" dirty="0"/>
              <a:t>Make sure at least one of them is a goal you are willing to share with the group.</a:t>
            </a:r>
          </a:p>
          <a:p>
            <a:r>
              <a:rPr lang="en-US" dirty="0"/>
              <a:t>Share one of your goals – speak up, raise your hand, or write in the chat</a:t>
            </a:r>
          </a:p>
        </p:txBody>
      </p:sp>
    </p:spTree>
    <p:extLst>
      <p:ext uri="{BB962C8B-B14F-4D97-AF65-F5344CB8AC3E}">
        <p14:creationId xmlns:p14="http://schemas.microsoft.com/office/powerpoint/2010/main" val="395061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SMART Goals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805960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SMART Goals</a:t>
            </a:r>
          </a:p>
        </p:txBody>
      </p:sp>
      <p:sp>
        <p:nvSpPr>
          <p:cNvPr id="5" name="Content Placeholder 4"/>
          <p:cNvSpPr>
            <a:spLocks noGrp="1"/>
          </p:cNvSpPr>
          <p:nvPr>
            <p:ph idx="1"/>
          </p:nvPr>
        </p:nvSpPr>
        <p:spPr>
          <a:xfrm>
            <a:off x="1793630" y="1825625"/>
            <a:ext cx="9560169" cy="4351338"/>
          </a:xfrm>
        </p:spPr>
        <p:txBody>
          <a:bodyPr>
            <a:normAutofit lnSpcReduction="10000"/>
          </a:bodyPr>
          <a:lstStyle/>
          <a:p>
            <a:r>
              <a:rPr lang="en-US" dirty="0"/>
              <a:t>Specific</a:t>
            </a:r>
          </a:p>
          <a:p>
            <a:endParaRPr lang="en-US" dirty="0"/>
          </a:p>
          <a:p>
            <a:r>
              <a:rPr lang="en-US" dirty="0"/>
              <a:t>Measurable</a:t>
            </a:r>
          </a:p>
          <a:p>
            <a:endParaRPr lang="en-US" dirty="0"/>
          </a:p>
          <a:p>
            <a:r>
              <a:rPr lang="en-US" dirty="0"/>
              <a:t>Achievable</a:t>
            </a:r>
          </a:p>
          <a:p>
            <a:endParaRPr lang="en-US" dirty="0"/>
          </a:p>
          <a:p>
            <a:r>
              <a:rPr lang="en-US" dirty="0"/>
              <a:t>Relevant</a:t>
            </a:r>
          </a:p>
          <a:p>
            <a:endParaRPr lang="en-US" dirty="0"/>
          </a:p>
          <a:p>
            <a:r>
              <a:rPr lang="en-US" dirty="0" err="1"/>
              <a:t>Timebound</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850" y="3486944"/>
            <a:ext cx="1028700" cy="10287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950" y="2496344"/>
            <a:ext cx="952500" cy="9525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436" y="4515644"/>
            <a:ext cx="955114" cy="95511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0812" y="1471484"/>
            <a:ext cx="952500" cy="95250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7436" y="5506244"/>
            <a:ext cx="999880" cy="999880"/>
          </a:xfrm>
          <a:prstGeom prst="rect">
            <a:avLst/>
          </a:prstGeom>
        </p:spPr>
      </p:pic>
      <p:sp>
        <p:nvSpPr>
          <p:cNvPr id="11" name="Rectangle 10"/>
          <p:cNvSpPr/>
          <p:nvPr/>
        </p:nvSpPr>
        <p:spPr>
          <a:xfrm>
            <a:off x="397436" y="2294418"/>
            <a:ext cx="497286" cy="109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97436" y="3304123"/>
            <a:ext cx="497286" cy="109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61950" y="4368363"/>
            <a:ext cx="497286" cy="109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14350" y="4520763"/>
            <a:ext cx="497286" cy="109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61950" y="5342472"/>
            <a:ext cx="497286" cy="109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33963" y="6351086"/>
            <a:ext cx="497286" cy="144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57931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Specific</a:t>
            </a:r>
          </a:p>
        </p:txBody>
      </p:sp>
      <p:sp>
        <p:nvSpPr>
          <p:cNvPr id="3" name="Content Placeholder 2"/>
          <p:cNvSpPr>
            <a:spLocks noGrp="1"/>
          </p:cNvSpPr>
          <p:nvPr>
            <p:ph sz="half" idx="1"/>
          </p:nvPr>
        </p:nvSpPr>
        <p:spPr/>
        <p:txBody>
          <a:bodyPr>
            <a:normAutofit/>
          </a:bodyPr>
          <a:lstStyle/>
          <a:p>
            <a:pPr marL="0" indent="0">
              <a:buNone/>
            </a:pPr>
            <a:r>
              <a:rPr lang="en-US" dirty="0"/>
              <a:t>The 5 </a:t>
            </a:r>
            <a:r>
              <a:rPr lang="en-US" dirty="0" smtClean="0"/>
              <a:t>W’s:</a:t>
            </a:r>
            <a:endParaRPr lang="en-US" dirty="0"/>
          </a:p>
          <a:p>
            <a:r>
              <a:rPr lang="en-US" dirty="0"/>
              <a:t>What do I want to accomplish?</a:t>
            </a:r>
          </a:p>
          <a:p>
            <a:r>
              <a:rPr lang="en-US" dirty="0"/>
              <a:t>Why is this goal important?</a:t>
            </a:r>
          </a:p>
          <a:p>
            <a:r>
              <a:rPr lang="en-US" dirty="0"/>
              <a:t>Who is involved?</a:t>
            </a:r>
          </a:p>
          <a:p>
            <a:r>
              <a:rPr lang="en-US" dirty="0"/>
              <a:t>Where is it located? </a:t>
            </a:r>
          </a:p>
          <a:p>
            <a:r>
              <a:rPr lang="en-US" dirty="0"/>
              <a:t>Which resources or limits are involved? </a:t>
            </a:r>
          </a:p>
          <a:p>
            <a:r>
              <a:rPr lang="en-US" dirty="0"/>
              <a:t>Make it </a:t>
            </a:r>
            <a:r>
              <a:rPr lang="en-US" b="1" dirty="0"/>
              <a:t>Extremely</a:t>
            </a:r>
            <a:r>
              <a:rPr lang="en-US" dirty="0"/>
              <a:t> Specific</a:t>
            </a:r>
          </a:p>
          <a:p>
            <a:endParaRPr lang="en-US" dirty="0"/>
          </a:p>
        </p:txBody>
      </p:sp>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108345" y="365125"/>
            <a:ext cx="1584325" cy="1584325"/>
          </a:xfrm>
        </p:spPr>
      </p:pic>
      <p:sp>
        <p:nvSpPr>
          <p:cNvPr id="7" name="Slide Number Placeholder 6"/>
          <p:cNvSpPr>
            <a:spLocks noGrp="1"/>
          </p:cNvSpPr>
          <p:nvPr>
            <p:ph type="sldNum" sz="quarter" idx="12"/>
          </p:nvPr>
        </p:nvSpPr>
        <p:spPr/>
        <p:txBody>
          <a:bodyPr/>
          <a:lstStyle/>
          <a:p>
            <a:fld id="{0D558541-60C9-42A2-8392-FF12533A6B7A}" type="slidenum">
              <a:rPr lang="en-US" smtClean="0"/>
              <a:pPr/>
              <a:t>23</a:t>
            </a:fld>
            <a:endParaRPr lang="en-US" dirty="0"/>
          </a:p>
        </p:txBody>
      </p:sp>
      <p:sp>
        <p:nvSpPr>
          <p:cNvPr id="6" name="TextBox 5"/>
          <p:cNvSpPr txBox="1"/>
          <p:nvPr/>
        </p:nvSpPr>
        <p:spPr>
          <a:xfrm>
            <a:off x="9030432" y="6584914"/>
            <a:ext cx="2995491" cy="246221"/>
          </a:xfrm>
          <a:prstGeom prst="rect">
            <a:avLst/>
          </a:prstGeom>
          <a:noFill/>
        </p:spPr>
        <p:txBody>
          <a:bodyPr wrap="square" rtlCol="0">
            <a:spAutoFit/>
          </a:bodyPr>
          <a:lstStyle/>
          <a:p>
            <a:r>
              <a:rPr lang="en-US" sz="1000" dirty="0"/>
              <a:t>Target Market by </a:t>
            </a:r>
            <a:r>
              <a:rPr lang="en-US" sz="1000" dirty="0" err="1"/>
              <a:t>Invinic</a:t>
            </a:r>
            <a:r>
              <a:rPr lang="en-US" sz="1000" dirty="0"/>
              <a:t> Studio from the Noun Project</a:t>
            </a:r>
          </a:p>
        </p:txBody>
      </p:sp>
      <p:sp>
        <p:nvSpPr>
          <p:cNvPr id="9" name="Rectangle 8"/>
          <p:cNvSpPr/>
          <p:nvPr/>
        </p:nvSpPr>
        <p:spPr>
          <a:xfrm>
            <a:off x="6224954" y="1347788"/>
            <a:ext cx="995057"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377354" y="1500188"/>
            <a:ext cx="995057"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068016" y="1671638"/>
            <a:ext cx="995057"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82154" y="1804988"/>
            <a:ext cx="995057"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030650" y="1690688"/>
            <a:ext cx="995057"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3847" y="2349989"/>
            <a:ext cx="5190392" cy="3460261"/>
          </a:xfrm>
          <a:prstGeom prst="rect">
            <a:avLst/>
          </a:prstGeom>
        </p:spPr>
      </p:pic>
    </p:spTree>
    <p:extLst>
      <p:ext uri="{BB962C8B-B14F-4D97-AF65-F5344CB8AC3E}">
        <p14:creationId xmlns:p14="http://schemas.microsoft.com/office/powerpoint/2010/main" val="18859742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Measureable </a:t>
            </a:r>
          </a:p>
        </p:txBody>
      </p:sp>
      <p:sp>
        <p:nvSpPr>
          <p:cNvPr id="3" name="Content Placeholder 2"/>
          <p:cNvSpPr>
            <a:spLocks noGrp="1"/>
          </p:cNvSpPr>
          <p:nvPr>
            <p:ph sz="half" idx="1"/>
          </p:nvPr>
        </p:nvSpPr>
        <p:spPr/>
        <p:txBody>
          <a:bodyPr/>
          <a:lstStyle/>
          <a:p>
            <a:r>
              <a:rPr lang="en-US" dirty="0"/>
              <a:t>How much?</a:t>
            </a:r>
          </a:p>
          <a:p>
            <a:r>
              <a:rPr lang="en-US" dirty="0"/>
              <a:t>How many?</a:t>
            </a:r>
          </a:p>
          <a:p>
            <a:r>
              <a:rPr lang="en-US" dirty="0"/>
              <a:t>How will I know when it is accomplished? </a:t>
            </a:r>
          </a:p>
          <a:p>
            <a:r>
              <a:rPr lang="en-US" dirty="0"/>
              <a:t>Having measureable goals can help you stay </a:t>
            </a:r>
            <a:r>
              <a:rPr lang="en-US" i="1" u="sng" dirty="0"/>
              <a:t>motivated</a:t>
            </a:r>
          </a:p>
          <a:p>
            <a:endParaRPr lang="en-US" dirty="0"/>
          </a:p>
        </p:txBody>
      </p:sp>
      <p:sp>
        <p:nvSpPr>
          <p:cNvPr id="7" name="Slide Number Placeholder 6"/>
          <p:cNvSpPr>
            <a:spLocks noGrp="1"/>
          </p:cNvSpPr>
          <p:nvPr>
            <p:ph type="sldNum" sz="quarter" idx="12"/>
          </p:nvPr>
        </p:nvSpPr>
        <p:spPr/>
        <p:txBody>
          <a:bodyPr/>
          <a:lstStyle/>
          <a:p>
            <a:fld id="{0D558541-60C9-42A2-8392-FF12533A6B7A}" type="slidenum">
              <a:rPr lang="en-US" smtClean="0"/>
              <a:pPr/>
              <a:t>24</a:t>
            </a:fld>
            <a:endParaRPr lang="en-US" dirty="0"/>
          </a:p>
        </p:txBody>
      </p:sp>
      <p:pic>
        <p:nvPicPr>
          <p:cNvPr id="12" name="Content Placeholder 1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480492" y="365125"/>
            <a:ext cx="1460500" cy="1460500"/>
          </a:xfrm>
        </p:spPr>
      </p:pic>
      <p:sp>
        <p:nvSpPr>
          <p:cNvPr id="13" name="Rectangle 12"/>
          <p:cNvSpPr/>
          <p:nvPr/>
        </p:nvSpPr>
        <p:spPr>
          <a:xfrm>
            <a:off x="10154811" y="1586707"/>
            <a:ext cx="995057"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1" y="2448113"/>
            <a:ext cx="5655276" cy="3817312"/>
          </a:xfrm>
          <a:prstGeom prst="rect">
            <a:avLst/>
          </a:prstGeom>
        </p:spPr>
      </p:pic>
    </p:spTree>
    <p:extLst>
      <p:ext uri="{BB962C8B-B14F-4D97-AF65-F5344CB8AC3E}">
        <p14:creationId xmlns:p14="http://schemas.microsoft.com/office/powerpoint/2010/main" val="36795362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Achievable</a:t>
            </a:r>
          </a:p>
        </p:txBody>
      </p:sp>
      <p:sp>
        <p:nvSpPr>
          <p:cNvPr id="3" name="Content Placeholder 2"/>
          <p:cNvSpPr>
            <a:spLocks noGrp="1"/>
          </p:cNvSpPr>
          <p:nvPr>
            <p:ph sz="half" idx="1"/>
          </p:nvPr>
        </p:nvSpPr>
        <p:spPr/>
        <p:txBody>
          <a:bodyPr/>
          <a:lstStyle/>
          <a:p>
            <a:r>
              <a:rPr lang="en-US" dirty="0"/>
              <a:t>How can I accomplish this goal?</a:t>
            </a:r>
          </a:p>
          <a:p>
            <a:r>
              <a:rPr lang="en-US" dirty="0"/>
              <a:t>How realistic is the goal, based on other constraints and responsibilities?</a:t>
            </a:r>
          </a:p>
          <a:p>
            <a:r>
              <a:rPr lang="en-US" dirty="0"/>
              <a:t>Is this goal within my control?</a:t>
            </a:r>
          </a:p>
          <a:p>
            <a:pPr marL="0" indent="0">
              <a:buNone/>
            </a:pPr>
            <a:endParaRPr lang="en-US" sz="2400" dirty="0"/>
          </a:p>
          <a:p>
            <a:endParaRPr lang="en-US" sz="2400" dirty="0"/>
          </a:p>
        </p:txBody>
      </p:sp>
      <p:pic>
        <p:nvPicPr>
          <p:cNvPr id="9" name="Content Placeholder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389790" y="392906"/>
            <a:ext cx="1432719" cy="1432719"/>
          </a:xfrm>
        </p:spPr>
      </p:pic>
      <p:sp>
        <p:nvSpPr>
          <p:cNvPr id="7" name="Slide Number Placeholder 6"/>
          <p:cNvSpPr>
            <a:spLocks noGrp="1"/>
          </p:cNvSpPr>
          <p:nvPr>
            <p:ph type="sldNum" sz="quarter" idx="12"/>
          </p:nvPr>
        </p:nvSpPr>
        <p:spPr/>
        <p:txBody>
          <a:bodyPr/>
          <a:lstStyle/>
          <a:p>
            <a:fld id="{0D558541-60C9-42A2-8392-FF12533A6B7A}" type="slidenum">
              <a:rPr lang="en-US" smtClean="0"/>
              <a:pPr/>
              <a:t>25</a:t>
            </a:fld>
            <a:endParaRPr lang="en-US" dirty="0"/>
          </a:p>
        </p:txBody>
      </p:sp>
      <p:sp>
        <p:nvSpPr>
          <p:cNvPr id="6" name="TextBox 5"/>
          <p:cNvSpPr txBox="1"/>
          <p:nvPr/>
        </p:nvSpPr>
        <p:spPr>
          <a:xfrm>
            <a:off x="9250316" y="6598364"/>
            <a:ext cx="3211909" cy="246221"/>
          </a:xfrm>
          <a:prstGeom prst="rect">
            <a:avLst/>
          </a:prstGeom>
          <a:noFill/>
        </p:spPr>
        <p:txBody>
          <a:bodyPr wrap="square" rtlCol="0">
            <a:spAutoFit/>
          </a:bodyPr>
          <a:lstStyle/>
          <a:p>
            <a:r>
              <a:rPr lang="en-US" sz="1000" dirty="0"/>
              <a:t>ACHIEVE by Adrien Coquet from the Noun Project</a:t>
            </a:r>
          </a:p>
        </p:txBody>
      </p:sp>
      <p:sp>
        <p:nvSpPr>
          <p:cNvPr id="10" name="Rectangle 9"/>
          <p:cNvSpPr/>
          <p:nvPr/>
        </p:nvSpPr>
        <p:spPr>
          <a:xfrm>
            <a:off x="10358743" y="1620044"/>
            <a:ext cx="995057"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1148" y="1126343"/>
            <a:ext cx="3376247" cy="4501662"/>
          </a:xfrm>
          <a:prstGeom prst="rect">
            <a:avLst/>
          </a:prstGeom>
        </p:spPr>
      </p:pic>
    </p:spTree>
    <p:extLst>
      <p:ext uri="{BB962C8B-B14F-4D97-AF65-F5344CB8AC3E}">
        <p14:creationId xmlns:p14="http://schemas.microsoft.com/office/powerpoint/2010/main" val="6848598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y we should not water down our signal with noise on the intern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4675" y="2447032"/>
            <a:ext cx="6251575" cy="35165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Relevant</a:t>
            </a:r>
          </a:p>
        </p:txBody>
      </p:sp>
      <p:sp>
        <p:nvSpPr>
          <p:cNvPr id="3" name="Content Placeholder 2"/>
          <p:cNvSpPr>
            <a:spLocks noGrp="1"/>
          </p:cNvSpPr>
          <p:nvPr>
            <p:ph sz="half" idx="1"/>
          </p:nvPr>
        </p:nvSpPr>
        <p:spPr/>
        <p:txBody>
          <a:bodyPr>
            <a:normAutofit/>
          </a:bodyPr>
          <a:lstStyle/>
          <a:p>
            <a:r>
              <a:rPr lang="en-US" dirty="0"/>
              <a:t>Is this a worthwhile goal?</a:t>
            </a:r>
          </a:p>
          <a:p>
            <a:r>
              <a:rPr lang="en-US" dirty="0"/>
              <a:t>Is this the right time?</a:t>
            </a:r>
          </a:p>
          <a:p>
            <a:r>
              <a:rPr lang="en-US" dirty="0"/>
              <a:t>Do I have the skills needed to reach this goal? </a:t>
            </a:r>
          </a:p>
          <a:p>
            <a:r>
              <a:rPr lang="en-US" dirty="0"/>
              <a:t>Is it meaningful (enough) to me?</a:t>
            </a:r>
          </a:p>
        </p:txBody>
      </p:sp>
      <p:pic>
        <p:nvPicPr>
          <p:cNvPr id="10" name="Content Placeholder 9"/>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10245725" y="365125"/>
            <a:ext cx="1660525" cy="1660525"/>
          </a:xfrm>
        </p:spPr>
      </p:pic>
      <p:sp>
        <p:nvSpPr>
          <p:cNvPr id="7" name="Slide Number Placeholder 6"/>
          <p:cNvSpPr>
            <a:spLocks noGrp="1"/>
          </p:cNvSpPr>
          <p:nvPr>
            <p:ph type="sldNum" sz="quarter" idx="12"/>
          </p:nvPr>
        </p:nvSpPr>
        <p:spPr/>
        <p:txBody>
          <a:bodyPr/>
          <a:lstStyle/>
          <a:p>
            <a:fld id="{0D558541-60C9-42A2-8392-FF12533A6B7A}" type="slidenum">
              <a:rPr lang="en-US" smtClean="0"/>
              <a:pPr/>
              <a:t>26</a:t>
            </a:fld>
            <a:endParaRPr lang="en-US" dirty="0"/>
          </a:p>
        </p:txBody>
      </p:sp>
      <p:sp>
        <p:nvSpPr>
          <p:cNvPr id="6" name="TextBox 5"/>
          <p:cNvSpPr txBox="1"/>
          <p:nvPr/>
        </p:nvSpPr>
        <p:spPr>
          <a:xfrm>
            <a:off x="8877300" y="6033393"/>
            <a:ext cx="3028950" cy="707886"/>
          </a:xfrm>
          <a:prstGeom prst="rect">
            <a:avLst/>
          </a:prstGeom>
          <a:noFill/>
        </p:spPr>
        <p:txBody>
          <a:bodyPr wrap="square" rtlCol="0">
            <a:spAutoFit/>
          </a:bodyPr>
          <a:lstStyle/>
          <a:p>
            <a:r>
              <a:rPr lang="en-US" sz="1000" dirty="0"/>
              <a:t>relevancy by Template from the Noun Project</a:t>
            </a:r>
          </a:p>
          <a:p>
            <a:r>
              <a:rPr lang="en-US" sz="1000" dirty="0">
                <a:hlinkClick r:id="rId5"/>
              </a:rPr>
              <a:t>Adam Grant Says Understanding 1 Thing Separates Successful People From Those Who Only Dream | Inc.com</a:t>
            </a:r>
            <a:endParaRPr lang="en-US" sz="1000" dirty="0"/>
          </a:p>
        </p:txBody>
      </p:sp>
      <p:sp>
        <p:nvSpPr>
          <p:cNvPr id="11" name="Rectangle 10"/>
          <p:cNvSpPr/>
          <p:nvPr/>
        </p:nvSpPr>
        <p:spPr>
          <a:xfrm>
            <a:off x="10137440" y="1654175"/>
            <a:ext cx="995057"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38587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Time-Bound</a:t>
            </a:r>
          </a:p>
        </p:txBody>
      </p:sp>
      <p:sp>
        <p:nvSpPr>
          <p:cNvPr id="3" name="Content Placeholder 2"/>
          <p:cNvSpPr>
            <a:spLocks noGrp="1"/>
          </p:cNvSpPr>
          <p:nvPr>
            <p:ph sz="half" idx="1"/>
          </p:nvPr>
        </p:nvSpPr>
        <p:spPr/>
        <p:txBody>
          <a:bodyPr/>
          <a:lstStyle/>
          <a:p>
            <a:r>
              <a:rPr lang="en-US" dirty="0"/>
              <a:t>What’s the timeline for this goal?</a:t>
            </a:r>
          </a:p>
          <a:p>
            <a:pPr lvl="1"/>
            <a:r>
              <a:rPr lang="en-US" sz="2800" dirty="0"/>
              <a:t>Start</a:t>
            </a:r>
          </a:p>
          <a:p>
            <a:pPr lvl="1"/>
            <a:r>
              <a:rPr lang="en-US" sz="2800" dirty="0"/>
              <a:t>Milestones</a:t>
            </a:r>
          </a:p>
          <a:p>
            <a:pPr lvl="1"/>
            <a:r>
              <a:rPr lang="en-US" sz="2800" dirty="0"/>
              <a:t>End</a:t>
            </a:r>
          </a:p>
          <a:p>
            <a:r>
              <a:rPr lang="en-US" dirty="0"/>
              <a:t>When will I have achieved my goal?</a:t>
            </a:r>
          </a:p>
          <a:p>
            <a:r>
              <a:rPr lang="en-US" dirty="0"/>
              <a:t>When is it time to pivot?</a:t>
            </a:r>
          </a:p>
          <a:p>
            <a:endParaRPr lang="en-US" sz="2400" dirty="0"/>
          </a:p>
        </p:txBody>
      </p:sp>
      <p:pic>
        <p:nvPicPr>
          <p:cNvPr id="10" name="Content Placeholder 9"/>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034587" y="365125"/>
            <a:ext cx="1833563" cy="1833563"/>
          </a:xfrm>
        </p:spPr>
      </p:pic>
      <p:sp>
        <p:nvSpPr>
          <p:cNvPr id="7" name="Slide Number Placeholder 6"/>
          <p:cNvSpPr>
            <a:spLocks noGrp="1"/>
          </p:cNvSpPr>
          <p:nvPr>
            <p:ph type="sldNum" sz="quarter" idx="12"/>
          </p:nvPr>
        </p:nvSpPr>
        <p:spPr/>
        <p:txBody>
          <a:bodyPr/>
          <a:lstStyle/>
          <a:p>
            <a:fld id="{0D558541-60C9-42A2-8392-FF12533A6B7A}" type="slidenum">
              <a:rPr lang="en-US" smtClean="0"/>
              <a:pPr/>
              <a:t>27</a:t>
            </a:fld>
            <a:endParaRPr lang="en-US" dirty="0"/>
          </a:p>
        </p:txBody>
      </p:sp>
      <p:sp>
        <p:nvSpPr>
          <p:cNvPr id="8" name="TextBox 7"/>
          <p:cNvSpPr txBox="1"/>
          <p:nvPr/>
        </p:nvSpPr>
        <p:spPr>
          <a:xfrm>
            <a:off x="9334500" y="6598364"/>
            <a:ext cx="2857500" cy="246221"/>
          </a:xfrm>
          <a:prstGeom prst="rect">
            <a:avLst/>
          </a:prstGeom>
          <a:noFill/>
        </p:spPr>
        <p:txBody>
          <a:bodyPr wrap="square" rtlCol="0">
            <a:spAutoFit/>
          </a:bodyPr>
          <a:lstStyle/>
          <a:p>
            <a:r>
              <a:rPr lang="en-US" sz="1000" dirty="0"/>
              <a:t>timely delivery by </a:t>
            </a:r>
            <a:r>
              <a:rPr lang="en-US" sz="1000" dirty="0" err="1"/>
              <a:t>Shocho</a:t>
            </a:r>
            <a:r>
              <a:rPr lang="en-US" sz="1000" dirty="0"/>
              <a:t> from the Noun Project</a:t>
            </a:r>
          </a:p>
        </p:txBody>
      </p:sp>
      <p:sp>
        <p:nvSpPr>
          <p:cNvPr id="11" name="Rectangle 10"/>
          <p:cNvSpPr/>
          <p:nvPr/>
        </p:nvSpPr>
        <p:spPr>
          <a:xfrm>
            <a:off x="9982200" y="1855788"/>
            <a:ext cx="995057"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7263" y="2564356"/>
            <a:ext cx="5139489" cy="3426326"/>
          </a:xfrm>
          <a:prstGeom prst="rect">
            <a:avLst/>
          </a:prstGeom>
        </p:spPr>
      </p:pic>
    </p:spTree>
    <p:extLst>
      <p:ext uri="{BB962C8B-B14F-4D97-AF65-F5344CB8AC3E}">
        <p14:creationId xmlns:p14="http://schemas.microsoft.com/office/powerpoint/2010/main" val="1008350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Case Studies</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46228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Case Study #1: I want to become grant funded by the end of the year.</a:t>
            </a:r>
            <a:br>
              <a:rPr lang="en-US" dirty="0"/>
            </a:br>
            <a:endParaRPr lang="en-US" i="1" dirty="0"/>
          </a:p>
        </p:txBody>
      </p:sp>
      <p:sp>
        <p:nvSpPr>
          <p:cNvPr id="8" name="Content Placeholder 7"/>
          <p:cNvSpPr>
            <a:spLocks noGrp="1"/>
          </p:cNvSpPr>
          <p:nvPr>
            <p:ph sz="half" idx="1"/>
          </p:nvPr>
        </p:nvSpPr>
        <p:spPr/>
        <p:txBody>
          <a:bodyPr>
            <a:normAutofit fontScale="92500" lnSpcReduction="20000"/>
          </a:bodyPr>
          <a:lstStyle/>
          <a:p>
            <a:pPr marL="0" indent="0">
              <a:buNone/>
            </a:pPr>
            <a:r>
              <a:rPr lang="en-US" dirty="0"/>
              <a:t>What’s missing?</a:t>
            </a:r>
          </a:p>
          <a:p>
            <a:r>
              <a:rPr lang="en-US" dirty="0"/>
              <a:t>Lacks specificity</a:t>
            </a:r>
          </a:p>
          <a:p>
            <a:pPr lvl="1"/>
            <a:r>
              <a:rPr lang="en-US" dirty="0"/>
              <a:t>What grant? When is it due?</a:t>
            </a:r>
          </a:p>
          <a:p>
            <a:pPr lvl="1"/>
            <a:r>
              <a:rPr lang="en-US" dirty="0"/>
              <a:t>Who will help me?</a:t>
            </a:r>
          </a:p>
          <a:p>
            <a:r>
              <a:rPr lang="en-US" dirty="0"/>
              <a:t>Yes – the outcome. What about processes?</a:t>
            </a:r>
          </a:p>
          <a:p>
            <a:r>
              <a:rPr lang="en-US" dirty="0"/>
              <a:t>Not really achievable?</a:t>
            </a:r>
          </a:p>
          <a:p>
            <a:r>
              <a:rPr lang="en-US" dirty="0"/>
              <a:t>Relevant – probably</a:t>
            </a:r>
          </a:p>
          <a:p>
            <a:r>
              <a:rPr lang="en-US" dirty="0" err="1"/>
              <a:t>Timebound</a:t>
            </a:r>
            <a:r>
              <a:rPr lang="en-US" dirty="0"/>
              <a:t>—yes, but realistic? </a:t>
            </a:r>
          </a:p>
        </p:txBody>
      </p:sp>
      <p:sp>
        <p:nvSpPr>
          <p:cNvPr id="3" name="Content Placeholder 2"/>
          <p:cNvSpPr>
            <a:spLocks noGrp="1"/>
          </p:cNvSpPr>
          <p:nvPr>
            <p:ph sz="half" idx="2"/>
          </p:nvPr>
        </p:nvSpPr>
        <p:spPr/>
        <p:txBody>
          <a:bodyPr>
            <a:normAutofit fontScale="92500" lnSpcReduction="20000"/>
          </a:bodyPr>
          <a:lstStyle/>
          <a:p>
            <a:pPr marL="0" indent="0">
              <a:buNone/>
            </a:pPr>
            <a:r>
              <a:rPr lang="en-US" dirty="0"/>
              <a:t>I will apply for institutional K award, RFA due xx/xx with the mentoring of my division chief or department chair, on the topic of studying effects of long-haul COVID on QOL. I will have these sections of the proposal completed by this date. To meet the deadline, I will schedule regular time to work on this grant proposal, and meet regularly with my mentor. I will track progress by making a detailed checklist with deadlines, and sharing this checklist with my mentor and colleagues.</a:t>
            </a:r>
          </a:p>
        </p:txBody>
      </p:sp>
      <p:sp>
        <p:nvSpPr>
          <p:cNvPr id="7" name="Slide Number Placeholder 6"/>
          <p:cNvSpPr>
            <a:spLocks noGrp="1"/>
          </p:cNvSpPr>
          <p:nvPr>
            <p:ph type="sldNum" sz="quarter" idx="12"/>
          </p:nvPr>
        </p:nvSpPr>
        <p:spPr/>
        <p:txBody>
          <a:bodyPr/>
          <a:lstStyle/>
          <a:p>
            <a:fld id="{0D558541-60C9-42A2-8392-FF12533A6B7A}" type="slidenum">
              <a:rPr lang="en-US" smtClean="0"/>
              <a:pPr/>
              <a:t>29</a:t>
            </a:fld>
            <a:endParaRPr lang="en-US" dirty="0"/>
          </a:p>
        </p:txBody>
      </p:sp>
    </p:spTree>
    <p:extLst>
      <p:ext uri="{BB962C8B-B14F-4D97-AF65-F5344CB8AC3E}">
        <p14:creationId xmlns:p14="http://schemas.microsoft.com/office/powerpoint/2010/main" val="257746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353800" cy="1325563"/>
          </a:xfrm>
        </p:spPr>
        <p:txBody>
          <a:bodyPr>
            <a:normAutofit/>
          </a:bodyPr>
          <a:lstStyle/>
          <a:p>
            <a:r>
              <a:rPr lang="en-US" dirty="0"/>
              <a:t>Case Study #2: I want to become a better teacher.</a:t>
            </a:r>
            <a:endParaRPr lang="en-US" i="1" dirty="0"/>
          </a:p>
        </p:txBody>
      </p:sp>
      <p:sp>
        <p:nvSpPr>
          <p:cNvPr id="8" name="Content Placeholder 7"/>
          <p:cNvSpPr>
            <a:spLocks noGrp="1"/>
          </p:cNvSpPr>
          <p:nvPr>
            <p:ph sz="half" idx="1"/>
          </p:nvPr>
        </p:nvSpPr>
        <p:spPr/>
        <p:txBody>
          <a:bodyPr>
            <a:normAutofit fontScale="92500" lnSpcReduction="10000"/>
          </a:bodyPr>
          <a:lstStyle/>
          <a:p>
            <a:pPr marL="0" indent="0">
              <a:buNone/>
            </a:pPr>
            <a:r>
              <a:rPr lang="en-US" dirty="0"/>
              <a:t>What’s missing?</a:t>
            </a:r>
          </a:p>
          <a:p>
            <a:r>
              <a:rPr lang="en-US" dirty="0"/>
              <a:t>Lacks specificity</a:t>
            </a:r>
          </a:p>
          <a:p>
            <a:pPr lvl="1"/>
            <a:r>
              <a:rPr lang="en-US" dirty="0"/>
              <a:t>What does “better” mean?</a:t>
            </a:r>
          </a:p>
          <a:p>
            <a:pPr lvl="1"/>
            <a:r>
              <a:rPr lang="en-US" dirty="0"/>
              <a:t>Who are your learners?</a:t>
            </a:r>
          </a:p>
          <a:p>
            <a:pPr lvl="1"/>
            <a:r>
              <a:rPr lang="en-US" dirty="0"/>
              <a:t>What/who will help you?</a:t>
            </a:r>
          </a:p>
          <a:p>
            <a:r>
              <a:rPr lang="en-US" dirty="0"/>
              <a:t>How will you measure success?</a:t>
            </a:r>
          </a:p>
          <a:p>
            <a:r>
              <a:rPr lang="en-US" dirty="0"/>
              <a:t>Achievable - yes</a:t>
            </a:r>
          </a:p>
          <a:p>
            <a:r>
              <a:rPr lang="en-US" dirty="0"/>
              <a:t>Relevant – hopefully</a:t>
            </a:r>
          </a:p>
          <a:p>
            <a:r>
              <a:rPr lang="en-US" dirty="0" err="1"/>
              <a:t>Timebound</a:t>
            </a:r>
            <a:r>
              <a:rPr lang="en-US" dirty="0"/>
              <a:t> – by when?</a:t>
            </a:r>
          </a:p>
        </p:txBody>
      </p:sp>
      <p:sp>
        <p:nvSpPr>
          <p:cNvPr id="3" name="Content Placeholder 2"/>
          <p:cNvSpPr>
            <a:spLocks noGrp="1"/>
          </p:cNvSpPr>
          <p:nvPr>
            <p:ph sz="half" idx="2"/>
          </p:nvPr>
        </p:nvSpPr>
        <p:spPr/>
        <p:txBody>
          <a:bodyPr>
            <a:normAutofit fontScale="92500" lnSpcReduction="10000"/>
          </a:bodyPr>
          <a:lstStyle/>
          <a:p>
            <a:pPr marL="0" indent="0">
              <a:buNone/>
            </a:pPr>
            <a:r>
              <a:rPr lang="en-US" dirty="0"/>
              <a:t>I will improve my student and resident teaching skills by the end of next year, by working with my mentor, attending my division Teaching Skills workshops and at least 3 FAME/TIME lectures. I will ask for feedback from my learners after periods of interaction. To track progress, I will keep a notebook of the skills I learn and feedback I receive, and at the end of the year I will write a summary of my learnings.</a:t>
            </a:r>
          </a:p>
        </p:txBody>
      </p:sp>
      <p:sp>
        <p:nvSpPr>
          <p:cNvPr id="7" name="Slide Number Placeholder 6"/>
          <p:cNvSpPr>
            <a:spLocks noGrp="1"/>
          </p:cNvSpPr>
          <p:nvPr>
            <p:ph type="sldNum" sz="quarter" idx="12"/>
          </p:nvPr>
        </p:nvSpPr>
        <p:spPr/>
        <p:txBody>
          <a:bodyPr/>
          <a:lstStyle/>
          <a:p>
            <a:fld id="{0D558541-60C9-42A2-8392-FF12533A6B7A}" type="slidenum">
              <a:rPr lang="en-US" smtClean="0"/>
              <a:pPr/>
              <a:t>30</a:t>
            </a:fld>
            <a:endParaRPr lang="en-US" dirty="0"/>
          </a:p>
        </p:txBody>
      </p:sp>
    </p:spTree>
    <p:extLst>
      <p:ext uri="{BB962C8B-B14F-4D97-AF65-F5344CB8AC3E}">
        <p14:creationId xmlns:p14="http://schemas.microsoft.com/office/powerpoint/2010/main" val="63784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and Breakout Session </a:t>
            </a:r>
            <a:r>
              <a:rPr lang="en-US" dirty="0" smtClean="0"/>
              <a:t>#1</a:t>
            </a:r>
            <a:endParaRPr lang="en-US" dirty="0"/>
          </a:p>
        </p:txBody>
      </p:sp>
      <p:sp>
        <p:nvSpPr>
          <p:cNvPr id="3" name="Content Placeholder 2"/>
          <p:cNvSpPr>
            <a:spLocks noGrp="1"/>
          </p:cNvSpPr>
          <p:nvPr>
            <p:ph idx="1"/>
          </p:nvPr>
        </p:nvSpPr>
        <p:spPr/>
        <p:txBody>
          <a:bodyPr/>
          <a:lstStyle/>
          <a:p>
            <a:r>
              <a:rPr lang="en-US" dirty="0" smtClean="0"/>
              <a:t>Briefly introduce yourselves</a:t>
            </a:r>
          </a:p>
          <a:p>
            <a:r>
              <a:rPr lang="en-US" dirty="0" smtClean="0"/>
              <a:t>Choose </a:t>
            </a:r>
            <a:r>
              <a:rPr lang="en-US" dirty="0"/>
              <a:t>one of your </a:t>
            </a:r>
            <a:r>
              <a:rPr lang="en-US" dirty="0" smtClean="0"/>
              <a:t>goals and describe it to your group. </a:t>
            </a:r>
            <a:endParaRPr lang="en-US" dirty="0"/>
          </a:p>
          <a:p>
            <a:r>
              <a:rPr lang="en-US" dirty="0"/>
              <a:t>Have the other members of your breakout group offer suggestions for how to make it more specific, measurable, achievable, relevant, and </a:t>
            </a:r>
            <a:r>
              <a:rPr lang="en-US" dirty="0" err="1"/>
              <a:t>timebound</a:t>
            </a:r>
            <a:r>
              <a:rPr lang="en-US" dirty="0"/>
              <a:t>.</a:t>
            </a:r>
          </a:p>
          <a:p>
            <a:r>
              <a:rPr lang="en-US" dirty="0"/>
              <a:t>Take turns, so each person has a chance to receive feedback.</a:t>
            </a:r>
          </a:p>
          <a:p>
            <a:r>
              <a:rPr lang="en-US" dirty="0"/>
              <a:t>Report out.</a:t>
            </a:r>
          </a:p>
        </p:txBody>
      </p:sp>
    </p:spTree>
    <p:extLst>
      <p:ext uri="{BB962C8B-B14F-4D97-AF65-F5344CB8AC3E}">
        <p14:creationId xmlns:p14="http://schemas.microsoft.com/office/powerpoint/2010/main" val="40191781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Pitfalls </a:t>
            </a:r>
            <a:r>
              <a:rPr lang="en-US" dirty="0" smtClean="0"/>
              <a:t>and Tips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385407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to NOT Achieve Goals</a:t>
            </a:r>
          </a:p>
        </p:txBody>
      </p:sp>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429" t="22616" r="14509" b="11380"/>
          <a:stretch/>
        </p:blipFill>
        <p:spPr>
          <a:xfrm>
            <a:off x="8061700" y="3450668"/>
            <a:ext cx="4550358" cy="2452795"/>
          </a:xfrm>
          <a:prstGeom prst="rect">
            <a:avLst/>
          </a:prstGeom>
        </p:spPr>
      </p:pic>
      <p:sp>
        <p:nvSpPr>
          <p:cNvPr id="5" name="TextBox 4"/>
          <p:cNvSpPr txBox="1"/>
          <p:nvPr/>
        </p:nvSpPr>
        <p:spPr>
          <a:xfrm>
            <a:off x="6661261" y="6204160"/>
            <a:ext cx="5950797" cy="580075"/>
          </a:xfrm>
          <a:prstGeom prst="rect">
            <a:avLst/>
          </a:prstGeom>
          <a:noFill/>
        </p:spPr>
        <p:txBody>
          <a:bodyPr wrap="none" lIns="0" tIns="0" rIns="0" bIns="0" rtlCol="0">
            <a:noAutofit/>
          </a:bodyPr>
          <a:lstStyle/>
          <a:p>
            <a:pPr>
              <a:lnSpc>
                <a:spcPct val="90000"/>
              </a:lnSpc>
              <a:spcBef>
                <a:spcPts val="600"/>
              </a:spcBef>
            </a:pPr>
            <a:r>
              <a:rPr lang="en-US" sz="1200" dirty="0">
                <a:hlinkClick r:id="rId5"/>
              </a:rPr>
              <a:t>Ten Best Practices for Missing your Goals by Leslie Dow - </a:t>
            </a:r>
            <a:r>
              <a:rPr lang="en-US" sz="1200" dirty="0" err="1">
                <a:hlinkClick r:id="rId5"/>
              </a:rPr>
              <a:t>SavvyAuthors</a:t>
            </a:r>
            <a:r>
              <a:rPr lang="en-US" sz="1200" dirty="0">
                <a:hlinkClick r:id="rId5"/>
              </a:rPr>
              <a:t> | </a:t>
            </a:r>
            <a:r>
              <a:rPr lang="en-US" sz="1200" dirty="0" err="1">
                <a:hlinkClick r:id="rId5"/>
              </a:rPr>
              <a:t>SavvyAuthors</a:t>
            </a:r>
            <a:r>
              <a:rPr lang="en-US" sz="1200" spc="-50" dirty="0"/>
              <a:t>.</a:t>
            </a:r>
          </a:p>
          <a:p>
            <a:pPr>
              <a:lnSpc>
                <a:spcPct val="90000"/>
              </a:lnSpc>
              <a:spcBef>
                <a:spcPts val="600"/>
              </a:spcBef>
            </a:pPr>
            <a:r>
              <a:rPr lang="en-US" sz="1200" spc="-50" dirty="0">
                <a:hlinkClick r:id="rId6"/>
              </a:rPr>
              <a:t>https://www.mindtools.com/pages/article/goal-setting-mistakes.htm</a:t>
            </a:r>
            <a:endParaRPr lang="en-US" sz="1200" spc="-50" dirty="0"/>
          </a:p>
          <a:p>
            <a:pPr>
              <a:lnSpc>
                <a:spcPct val="90000"/>
              </a:lnSpc>
              <a:spcBef>
                <a:spcPts val="600"/>
              </a:spcBef>
            </a:pPr>
            <a:r>
              <a:rPr lang="en-US" sz="1200" spc="-50" dirty="0"/>
              <a:t>David et al. Bey</a:t>
            </a:r>
            <a:r>
              <a:rPr lang="en-US" sz="1200" i="1" spc="-50" dirty="0"/>
              <a:t>ond Goals: Effective Strategies for Coaching and Mentoring</a:t>
            </a:r>
            <a:r>
              <a:rPr lang="en-US" sz="1200" spc="-50" dirty="0"/>
              <a:t>. 2013.</a:t>
            </a:r>
          </a:p>
          <a:p>
            <a:pPr>
              <a:lnSpc>
                <a:spcPct val="90000"/>
              </a:lnSpc>
              <a:spcBef>
                <a:spcPts val="600"/>
              </a:spcBef>
            </a:pPr>
            <a:endParaRPr lang="en-US" sz="1200" spc="-50" dirty="0"/>
          </a:p>
          <a:p>
            <a:pPr>
              <a:lnSpc>
                <a:spcPct val="90000"/>
              </a:lnSpc>
              <a:spcBef>
                <a:spcPts val="600"/>
              </a:spcBef>
            </a:pPr>
            <a:endParaRPr lang="en-US" sz="1200" spc="-50" dirty="0"/>
          </a:p>
          <a:p>
            <a:pPr>
              <a:lnSpc>
                <a:spcPct val="90000"/>
              </a:lnSpc>
              <a:spcBef>
                <a:spcPts val="600"/>
              </a:spcBef>
            </a:pPr>
            <a:endParaRPr lang="en-US" sz="1200" spc="-5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655844203"/>
              </p:ext>
            </p:extLst>
          </p:nvPr>
        </p:nvGraphicFramePr>
        <p:xfrm>
          <a:off x="1009972" y="1608812"/>
          <a:ext cx="6879956" cy="4445000"/>
        </p:xfrm>
        <a:graphic>
          <a:graphicData uri="http://schemas.openxmlformats.org/drawingml/2006/table">
            <a:tbl>
              <a:tblPr firstRow="1" bandRow="1">
                <a:tableStyleId>{5C22544A-7EE6-4342-B048-85BDC9FD1C3A}</a:tableStyleId>
              </a:tblPr>
              <a:tblGrid>
                <a:gridCol w="2265821">
                  <a:extLst>
                    <a:ext uri="{9D8B030D-6E8A-4147-A177-3AD203B41FA5}">
                      <a16:colId xmlns:a16="http://schemas.microsoft.com/office/drawing/2014/main" val="309647399"/>
                    </a:ext>
                  </a:extLst>
                </a:gridCol>
                <a:gridCol w="4614135">
                  <a:extLst>
                    <a:ext uri="{9D8B030D-6E8A-4147-A177-3AD203B41FA5}">
                      <a16:colId xmlns:a16="http://schemas.microsoft.com/office/drawing/2014/main" val="3299691586"/>
                    </a:ext>
                  </a:extLst>
                </a:gridCol>
              </a:tblGrid>
              <a:tr h="370840">
                <a:tc>
                  <a:txBody>
                    <a:bodyPr/>
                    <a:lstStyle/>
                    <a:p>
                      <a:r>
                        <a:rPr lang="en-US" dirty="0"/>
                        <a:t>No Goals</a:t>
                      </a:r>
                    </a:p>
                  </a:txBody>
                  <a:tcPr/>
                </a:tc>
                <a:tc>
                  <a:txBody>
                    <a:bodyPr/>
                    <a:lstStyle/>
                    <a:p>
                      <a:r>
                        <a:rPr lang="en-US" dirty="0"/>
                        <a:t>Don’t have any goals</a:t>
                      </a:r>
                    </a:p>
                  </a:txBody>
                  <a:tcPr/>
                </a:tc>
                <a:extLst>
                  <a:ext uri="{0D108BD9-81ED-4DB2-BD59-A6C34878D82A}">
                    <a16:rowId xmlns:a16="http://schemas.microsoft.com/office/drawing/2014/main" val="3096668610"/>
                  </a:ext>
                </a:extLst>
              </a:tr>
              <a:tr h="370840">
                <a:tc>
                  <a:txBody>
                    <a:bodyPr/>
                    <a:lstStyle/>
                    <a:p>
                      <a:r>
                        <a:rPr lang="en-US" dirty="0"/>
                        <a:t>Not Your</a:t>
                      </a:r>
                      <a:r>
                        <a:rPr lang="en-US" baseline="0" dirty="0"/>
                        <a:t> Goals</a:t>
                      </a:r>
                      <a:endParaRPr lang="en-US" dirty="0"/>
                    </a:p>
                  </a:txBody>
                  <a:tcPr/>
                </a:tc>
                <a:tc>
                  <a:txBody>
                    <a:bodyPr/>
                    <a:lstStyle/>
                    <a:p>
                      <a:r>
                        <a:rPr lang="en-US" dirty="0"/>
                        <a:t>You mistook someone else’s goals for your own</a:t>
                      </a:r>
                    </a:p>
                  </a:txBody>
                  <a:tcPr/>
                </a:tc>
                <a:extLst>
                  <a:ext uri="{0D108BD9-81ED-4DB2-BD59-A6C34878D82A}">
                    <a16:rowId xmlns:a16="http://schemas.microsoft.com/office/drawing/2014/main" val="2667904726"/>
                  </a:ext>
                </a:extLst>
              </a:tr>
              <a:tr h="370840">
                <a:tc>
                  <a:txBody>
                    <a:bodyPr/>
                    <a:lstStyle/>
                    <a:p>
                      <a:r>
                        <a:rPr lang="en-US" dirty="0"/>
                        <a:t>The</a:t>
                      </a:r>
                      <a:r>
                        <a:rPr lang="en-US" baseline="0" dirty="0"/>
                        <a:t> Mind Meld</a:t>
                      </a:r>
                      <a:endParaRPr lang="en-US" dirty="0"/>
                    </a:p>
                  </a:txBody>
                  <a:tcPr/>
                </a:tc>
                <a:tc>
                  <a:txBody>
                    <a:bodyPr/>
                    <a:lstStyle/>
                    <a:p>
                      <a:r>
                        <a:rPr lang="en-US" dirty="0"/>
                        <a:t>Don’t write them down</a:t>
                      </a:r>
                    </a:p>
                  </a:txBody>
                  <a:tcPr/>
                </a:tc>
                <a:extLst>
                  <a:ext uri="{0D108BD9-81ED-4DB2-BD59-A6C34878D82A}">
                    <a16:rowId xmlns:a16="http://schemas.microsoft.com/office/drawing/2014/main" val="2996157674"/>
                  </a:ext>
                </a:extLst>
              </a:tr>
              <a:tr h="370840">
                <a:tc>
                  <a:txBody>
                    <a:bodyPr/>
                    <a:lstStyle/>
                    <a:p>
                      <a:r>
                        <a:rPr lang="en-US" dirty="0"/>
                        <a:t>Goal-</a:t>
                      </a:r>
                      <a:r>
                        <a:rPr lang="en-US" dirty="0" err="1"/>
                        <a:t>ish</a:t>
                      </a:r>
                      <a:endParaRPr lang="en-US" dirty="0"/>
                    </a:p>
                  </a:txBody>
                  <a:tcPr/>
                </a:tc>
                <a:tc>
                  <a:txBody>
                    <a:bodyPr/>
                    <a:lstStyle/>
                    <a:p>
                      <a:r>
                        <a:rPr lang="en-US" dirty="0"/>
                        <a:t>Be</a:t>
                      </a:r>
                      <a:r>
                        <a:rPr lang="en-US" baseline="0" dirty="0"/>
                        <a:t> vague. Add hand-waving.</a:t>
                      </a:r>
                      <a:endParaRPr lang="en-US" dirty="0"/>
                    </a:p>
                  </a:txBody>
                  <a:tcPr/>
                </a:tc>
                <a:extLst>
                  <a:ext uri="{0D108BD9-81ED-4DB2-BD59-A6C34878D82A}">
                    <a16:rowId xmlns:a16="http://schemas.microsoft.com/office/drawing/2014/main" val="3647551072"/>
                  </a:ext>
                </a:extLst>
              </a:tr>
              <a:tr h="370840">
                <a:tc>
                  <a:txBody>
                    <a:bodyPr/>
                    <a:lstStyle/>
                    <a:p>
                      <a:r>
                        <a:rPr lang="en-US" dirty="0"/>
                        <a:t>Kitchen Sink Goals</a:t>
                      </a:r>
                    </a:p>
                  </a:txBody>
                  <a:tcPr/>
                </a:tc>
                <a:tc>
                  <a:txBody>
                    <a:bodyPr/>
                    <a:lstStyle/>
                    <a:p>
                      <a:r>
                        <a:rPr lang="en-US" dirty="0"/>
                        <a:t>Make a bunch of goals,</a:t>
                      </a:r>
                      <a:r>
                        <a:rPr lang="en-US" baseline="0" dirty="0"/>
                        <a:t> and don’t prioritize</a:t>
                      </a:r>
                      <a:endParaRPr lang="en-US" dirty="0"/>
                    </a:p>
                  </a:txBody>
                  <a:tcPr/>
                </a:tc>
                <a:extLst>
                  <a:ext uri="{0D108BD9-81ED-4DB2-BD59-A6C34878D82A}">
                    <a16:rowId xmlns:a16="http://schemas.microsoft.com/office/drawing/2014/main" val="1900097082"/>
                  </a:ext>
                </a:extLst>
              </a:tr>
              <a:tr h="214312">
                <a:tc>
                  <a:txBody>
                    <a:bodyPr/>
                    <a:lstStyle/>
                    <a:p>
                      <a:r>
                        <a:rPr lang="en-US" dirty="0"/>
                        <a:t>The Moonshot Goals</a:t>
                      </a:r>
                    </a:p>
                  </a:txBody>
                  <a:tcPr/>
                </a:tc>
                <a:tc>
                  <a:txBody>
                    <a:bodyPr/>
                    <a:lstStyle/>
                    <a:p>
                      <a:r>
                        <a:rPr lang="en-US" dirty="0"/>
                        <a:t>Make them REALLY big!</a:t>
                      </a:r>
                    </a:p>
                  </a:txBody>
                  <a:tcPr/>
                </a:tc>
                <a:extLst>
                  <a:ext uri="{0D108BD9-81ED-4DB2-BD59-A6C34878D82A}">
                    <a16:rowId xmlns:a16="http://schemas.microsoft.com/office/drawing/2014/main" val="398950518"/>
                  </a:ext>
                </a:extLst>
              </a:tr>
              <a:tr h="370840">
                <a:tc>
                  <a:txBody>
                    <a:bodyPr/>
                    <a:lstStyle/>
                    <a:p>
                      <a:r>
                        <a:rPr lang="en-US" dirty="0"/>
                        <a:t>Lottery Goals</a:t>
                      </a:r>
                    </a:p>
                  </a:txBody>
                  <a:tcPr/>
                </a:tc>
                <a:tc>
                  <a:txBody>
                    <a:bodyPr/>
                    <a:lstStyle/>
                    <a:p>
                      <a:r>
                        <a:rPr lang="en-US" dirty="0"/>
                        <a:t>Make your</a:t>
                      </a:r>
                      <a:r>
                        <a:rPr lang="en-US" baseline="0" dirty="0"/>
                        <a:t> goals dependent on luck</a:t>
                      </a:r>
                      <a:endParaRPr lang="en-US" dirty="0"/>
                    </a:p>
                  </a:txBody>
                  <a:tcPr/>
                </a:tc>
                <a:extLst>
                  <a:ext uri="{0D108BD9-81ED-4DB2-BD59-A6C34878D82A}">
                    <a16:rowId xmlns:a16="http://schemas.microsoft.com/office/drawing/2014/main" val="3519425872"/>
                  </a:ext>
                </a:extLst>
              </a:tr>
              <a:tr h="370840">
                <a:tc>
                  <a:txBody>
                    <a:bodyPr/>
                    <a:lstStyle/>
                    <a:p>
                      <a:r>
                        <a:rPr lang="en-US" dirty="0"/>
                        <a:t>Stealth Goals</a:t>
                      </a:r>
                    </a:p>
                  </a:txBody>
                  <a:tcPr/>
                </a:tc>
                <a:tc>
                  <a:txBody>
                    <a:bodyPr/>
                    <a:lstStyle/>
                    <a:p>
                      <a:r>
                        <a:rPr lang="en-US" dirty="0"/>
                        <a:t>Don’t tell anyone about your goals</a:t>
                      </a:r>
                    </a:p>
                  </a:txBody>
                  <a:tcPr/>
                </a:tc>
                <a:extLst>
                  <a:ext uri="{0D108BD9-81ED-4DB2-BD59-A6C34878D82A}">
                    <a16:rowId xmlns:a16="http://schemas.microsoft.com/office/drawing/2014/main" val="2000624543"/>
                  </a:ext>
                </a:extLst>
              </a:tr>
              <a:tr h="370840">
                <a:tc>
                  <a:txBody>
                    <a:bodyPr/>
                    <a:lstStyle/>
                    <a:p>
                      <a:r>
                        <a:rPr lang="en-US" dirty="0"/>
                        <a:t>Imaginary Goals</a:t>
                      </a:r>
                    </a:p>
                  </a:txBody>
                  <a:tcPr/>
                </a:tc>
                <a:tc>
                  <a:txBody>
                    <a:bodyPr/>
                    <a:lstStyle/>
                    <a:p>
                      <a:r>
                        <a:rPr lang="en-US" dirty="0"/>
                        <a:t>Don’t ever check on progress</a:t>
                      </a:r>
                    </a:p>
                  </a:txBody>
                  <a:tcPr/>
                </a:tc>
                <a:extLst>
                  <a:ext uri="{0D108BD9-81ED-4DB2-BD59-A6C34878D82A}">
                    <a16:rowId xmlns:a16="http://schemas.microsoft.com/office/drawing/2014/main" val="367016687"/>
                  </a:ext>
                </a:extLst>
              </a:tr>
              <a:tr h="370840">
                <a:tc>
                  <a:txBody>
                    <a:bodyPr/>
                    <a:lstStyle/>
                    <a:p>
                      <a:r>
                        <a:rPr lang="en-US" dirty="0"/>
                        <a:t>Stone Tablet Goals</a:t>
                      </a:r>
                    </a:p>
                  </a:txBody>
                  <a:tcPr/>
                </a:tc>
                <a:tc>
                  <a:txBody>
                    <a:bodyPr/>
                    <a:lstStyle/>
                    <a:p>
                      <a:r>
                        <a:rPr lang="en-US" dirty="0"/>
                        <a:t>Don’t ever revise, even</a:t>
                      </a:r>
                      <a:r>
                        <a:rPr lang="en-US" baseline="0" dirty="0"/>
                        <a:t> if life changes</a:t>
                      </a:r>
                      <a:endParaRPr lang="en-US" dirty="0"/>
                    </a:p>
                  </a:txBody>
                  <a:tcPr/>
                </a:tc>
                <a:extLst>
                  <a:ext uri="{0D108BD9-81ED-4DB2-BD59-A6C34878D82A}">
                    <a16:rowId xmlns:a16="http://schemas.microsoft.com/office/drawing/2014/main" val="326623119"/>
                  </a:ext>
                </a:extLst>
              </a:tr>
              <a:tr h="370840">
                <a:tc>
                  <a:txBody>
                    <a:bodyPr/>
                    <a:lstStyle/>
                    <a:p>
                      <a:r>
                        <a:rPr lang="en-US" dirty="0"/>
                        <a:t>Miracle Goals</a:t>
                      </a:r>
                    </a:p>
                  </a:txBody>
                  <a:tcPr/>
                </a:tc>
                <a:tc>
                  <a:txBody>
                    <a:bodyPr/>
                    <a:lstStyle/>
                    <a:p>
                      <a:r>
                        <a:rPr lang="en-US" dirty="0"/>
                        <a:t>Don’t make a</a:t>
                      </a:r>
                      <a:r>
                        <a:rPr lang="en-US" baseline="0" dirty="0"/>
                        <a:t> plan to achieve them</a:t>
                      </a:r>
                      <a:endParaRPr lang="en-US" dirty="0"/>
                    </a:p>
                  </a:txBody>
                  <a:tcPr/>
                </a:tc>
                <a:extLst>
                  <a:ext uri="{0D108BD9-81ED-4DB2-BD59-A6C34878D82A}">
                    <a16:rowId xmlns:a16="http://schemas.microsoft.com/office/drawing/2014/main" val="1351419689"/>
                  </a:ext>
                </a:extLst>
              </a:tr>
              <a:tr h="370840">
                <a:tc>
                  <a:txBody>
                    <a:bodyPr/>
                    <a:lstStyle/>
                    <a:p>
                      <a:r>
                        <a:rPr lang="en-US" baseline="0" dirty="0" smtClean="0"/>
                        <a:t>Whoosh </a:t>
                      </a:r>
                      <a:r>
                        <a:rPr lang="en-US" baseline="0" dirty="0"/>
                        <a:t>goals</a:t>
                      </a:r>
                      <a:endParaRPr lang="en-US" dirty="0"/>
                    </a:p>
                  </a:txBody>
                  <a:tcPr/>
                </a:tc>
                <a:tc>
                  <a:txBody>
                    <a:bodyPr/>
                    <a:lstStyle/>
                    <a:p>
                      <a:r>
                        <a:rPr lang="en-US" dirty="0"/>
                        <a:t>Underestimating</a:t>
                      </a:r>
                      <a:r>
                        <a:rPr lang="en-US" baseline="0" dirty="0"/>
                        <a:t> timeline or horizon</a:t>
                      </a:r>
                      <a:endParaRPr lang="en-US" dirty="0"/>
                    </a:p>
                  </a:txBody>
                  <a:tcPr/>
                </a:tc>
                <a:extLst>
                  <a:ext uri="{0D108BD9-81ED-4DB2-BD59-A6C34878D82A}">
                    <a16:rowId xmlns:a16="http://schemas.microsoft.com/office/drawing/2014/main" val="377085884"/>
                  </a:ext>
                </a:extLst>
              </a:tr>
            </a:tbl>
          </a:graphicData>
        </a:graphic>
      </p:graphicFrame>
    </p:spTree>
    <p:extLst>
      <p:ext uri="{BB962C8B-B14F-4D97-AF65-F5344CB8AC3E}">
        <p14:creationId xmlns:p14="http://schemas.microsoft.com/office/powerpoint/2010/main" val="41655883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 #1: Stay Flexible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8700" y="1825625"/>
            <a:ext cx="6934200" cy="46228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1569" t="653" r="18628" b="1743"/>
          <a:stretch/>
        </p:blipFill>
        <p:spPr>
          <a:xfrm>
            <a:off x="2095500" y="4467225"/>
            <a:ext cx="2324100" cy="2133600"/>
          </a:xfrm>
          <a:prstGeom prst="rect">
            <a:avLst/>
          </a:prstGeom>
        </p:spPr>
      </p:pic>
    </p:spTree>
    <p:extLst>
      <p:ext uri="{BB962C8B-B14F-4D97-AF65-F5344CB8AC3E}">
        <p14:creationId xmlns:p14="http://schemas.microsoft.com/office/powerpoint/2010/main" val="356212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 #2: Stay Motivated</a:t>
            </a:r>
          </a:p>
        </p:txBody>
      </p:sp>
      <p:sp>
        <p:nvSpPr>
          <p:cNvPr id="4" name="TextBox 3"/>
          <p:cNvSpPr txBox="1"/>
          <p:nvPr/>
        </p:nvSpPr>
        <p:spPr>
          <a:xfrm>
            <a:off x="6724650" y="6316662"/>
            <a:ext cx="5924550" cy="461665"/>
          </a:xfrm>
          <a:prstGeom prst="rect">
            <a:avLst/>
          </a:prstGeom>
          <a:noFill/>
        </p:spPr>
        <p:txBody>
          <a:bodyPr wrap="square" rtlCol="0">
            <a:spAutoFit/>
          </a:bodyPr>
          <a:lstStyle/>
          <a:p>
            <a:r>
              <a:rPr lang="en-US" sz="1000" dirty="0" smtClean="0">
                <a:hlinkClick r:id="rId3"/>
              </a:rPr>
              <a:t>Mastering Motivation (northwestern.edu)</a:t>
            </a:r>
            <a:endParaRPr lang="en-US" sz="1000" dirty="0"/>
          </a:p>
          <a:p>
            <a:pPr>
              <a:lnSpc>
                <a:spcPct val="90000"/>
              </a:lnSpc>
              <a:spcBef>
                <a:spcPts val="600"/>
              </a:spcBef>
            </a:pPr>
            <a:r>
              <a:rPr lang="en-US" sz="1000" dirty="0">
                <a:hlinkClick r:id="rId4"/>
              </a:rPr>
              <a:t>Ten Best Practices for Missing your Goals by Leslie Dow - </a:t>
            </a:r>
            <a:r>
              <a:rPr lang="en-US" sz="1000" dirty="0" err="1">
                <a:hlinkClick r:id="rId4"/>
              </a:rPr>
              <a:t>SavvyAuthors</a:t>
            </a:r>
            <a:r>
              <a:rPr lang="en-US" sz="1000" dirty="0">
                <a:hlinkClick r:id="rId4"/>
              </a:rPr>
              <a:t> | </a:t>
            </a:r>
            <a:r>
              <a:rPr lang="en-US" sz="1000" dirty="0" err="1">
                <a:hlinkClick r:id="rId4"/>
              </a:rPr>
              <a:t>SavvyAuthors</a:t>
            </a:r>
            <a:endParaRPr lang="en-US" sz="1000" dirty="0"/>
          </a:p>
        </p:txBody>
      </p:sp>
      <p:pic>
        <p:nvPicPr>
          <p:cNvPr id="7" name="Content Placeholder 6"/>
          <p:cNvPicPr>
            <a:picLocks noGrp="1" noChangeAspect="1"/>
          </p:cNvPicPr>
          <p:nvPr>
            <p:ph idx="1"/>
          </p:nvPr>
        </p:nvPicPr>
        <p:blipFill rotWithShape="1">
          <a:blip r:embed="rId5"/>
          <a:srcRect l="30371" t="27647" r="31457" b="13915"/>
          <a:stretch/>
        </p:blipFill>
        <p:spPr>
          <a:xfrm>
            <a:off x="5981700" y="1404937"/>
            <a:ext cx="5372100" cy="4625975"/>
          </a:xfrm>
          <a:prstGeom prst="rect">
            <a:avLst/>
          </a:prstGeom>
          <a:ln w="9525">
            <a:solidFill>
              <a:schemeClr val="tx1"/>
            </a:solidFill>
          </a:ln>
        </p:spPr>
      </p:pic>
      <p:sp>
        <p:nvSpPr>
          <p:cNvPr id="9" name="TextBox 8"/>
          <p:cNvSpPr txBox="1"/>
          <p:nvPr/>
        </p:nvSpPr>
        <p:spPr>
          <a:xfrm>
            <a:off x="704850" y="1690688"/>
            <a:ext cx="3505200"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t>Don’t get stuck in the middle</a:t>
            </a:r>
          </a:p>
        </p:txBody>
      </p:sp>
    </p:spTree>
    <p:extLst>
      <p:ext uri="{BB962C8B-B14F-4D97-AF65-F5344CB8AC3E}">
        <p14:creationId xmlns:p14="http://schemas.microsoft.com/office/powerpoint/2010/main" val="39515760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 #3: Feedback: Monitor Your Progress</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69920" y="2049050"/>
            <a:ext cx="5852160" cy="3904488"/>
          </a:xfrm>
        </p:spPr>
      </p:pic>
    </p:spTree>
    <p:extLst>
      <p:ext uri="{BB962C8B-B14F-4D97-AF65-F5344CB8AC3E}">
        <p14:creationId xmlns:p14="http://schemas.microsoft.com/office/powerpoint/2010/main" val="14829688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 #4: Accountability Structure</a:t>
            </a:r>
          </a:p>
        </p:txBody>
      </p:sp>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420649" y="1844180"/>
            <a:ext cx="7350702" cy="4419724"/>
          </a:xfrm>
        </p:spPr>
      </p:pic>
    </p:spTree>
    <p:extLst>
      <p:ext uri="{BB962C8B-B14F-4D97-AF65-F5344CB8AC3E}">
        <p14:creationId xmlns:p14="http://schemas.microsoft.com/office/powerpoint/2010/main" val="9597712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 #5: Focus on the Process</a:t>
            </a:r>
          </a:p>
        </p:txBody>
      </p:sp>
      <p:pic>
        <p:nvPicPr>
          <p:cNvPr id="6146" name="Picture 2" descr="https://www.nrm.org/wp2016/wp-content/uploads/2018/11/1913-May-7-Rube-Goldberg-invention-cartoon-detail-flies-off-baby-650x2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1810297"/>
            <a:ext cx="9182100" cy="40825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38800" y="6311900"/>
            <a:ext cx="6286500" cy="400110"/>
          </a:xfrm>
          <a:prstGeom prst="rect">
            <a:avLst/>
          </a:prstGeom>
          <a:noFill/>
        </p:spPr>
        <p:txBody>
          <a:bodyPr wrap="square" rtlCol="0">
            <a:spAutoFit/>
          </a:bodyPr>
          <a:lstStyle/>
          <a:p>
            <a:r>
              <a:rPr lang="en-US" sz="1000" dirty="0">
                <a:hlinkClick r:id="rId4"/>
              </a:rPr>
              <a:t>Adam Grant Says Understanding 1 Thing Separates Successful People From Those Who Only Dream | Inc.com</a:t>
            </a:r>
            <a:endParaRPr lang="en-US" sz="1000" dirty="0"/>
          </a:p>
          <a:p>
            <a:r>
              <a:rPr lang="en-US" sz="1000" dirty="0">
                <a:hlinkClick r:id="rId5"/>
              </a:rPr>
              <a:t>The Art and Wit of Rube Goldberg - Norman Rockwell Museum - The Home for American Illustration (nrm.org)</a:t>
            </a:r>
            <a:endParaRPr lang="en-US" sz="1000" dirty="0"/>
          </a:p>
        </p:txBody>
      </p:sp>
    </p:spTree>
    <p:extLst>
      <p:ext uri="{BB962C8B-B14F-4D97-AF65-F5344CB8AC3E}">
        <p14:creationId xmlns:p14="http://schemas.microsoft.com/office/powerpoint/2010/main" val="42457801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33417" y="556709"/>
            <a:ext cx="7125165" cy="49916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66800" y="6038850"/>
            <a:ext cx="9925050" cy="523220"/>
          </a:xfrm>
          <a:prstGeom prst="rect">
            <a:avLst/>
          </a:prstGeom>
          <a:noFill/>
        </p:spPr>
        <p:txBody>
          <a:bodyPr wrap="square" rtlCol="0">
            <a:spAutoFit/>
          </a:bodyPr>
          <a:lstStyle/>
          <a:p>
            <a:r>
              <a:rPr lang="en-US" sz="2800" dirty="0"/>
              <a:t>“The seeds of greatness are planted in the daily grind.” Adam Grant</a:t>
            </a:r>
          </a:p>
        </p:txBody>
      </p:sp>
      <p:sp>
        <p:nvSpPr>
          <p:cNvPr id="5" name="TextBox 4"/>
          <p:cNvSpPr txBox="1"/>
          <p:nvPr/>
        </p:nvSpPr>
        <p:spPr>
          <a:xfrm>
            <a:off x="9467850" y="6610350"/>
            <a:ext cx="2724150" cy="246221"/>
          </a:xfrm>
          <a:prstGeom prst="rect">
            <a:avLst/>
          </a:prstGeom>
          <a:noFill/>
        </p:spPr>
        <p:txBody>
          <a:bodyPr wrap="square" rtlCol="0">
            <a:spAutoFit/>
          </a:bodyPr>
          <a:lstStyle/>
          <a:p>
            <a:r>
              <a:rPr lang="en-US" sz="1000" dirty="0">
                <a:hlinkClick r:id="rId4"/>
              </a:rPr>
              <a:t>https://t.co/b5FTdVN25B" / Twitter</a:t>
            </a:r>
            <a:endParaRPr lang="en-US" sz="1000" dirty="0"/>
          </a:p>
        </p:txBody>
      </p:sp>
    </p:spTree>
    <p:extLst>
      <p:ext uri="{BB962C8B-B14F-4D97-AF65-F5344CB8AC3E}">
        <p14:creationId xmlns:p14="http://schemas.microsoft.com/office/powerpoint/2010/main" val="42399734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7772400"/>
          </a:xfrm>
        </p:spPr>
      </p:pic>
    </p:spTree>
    <p:extLst>
      <p:ext uri="{BB962C8B-B14F-4D97-AF65-F5344CB8AC3E}">
        <p14:creationId xmlns:p14="http://schemas.microsoft.com/office/powerpoint/2010/main" val="27937210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images-na.ssl-images-amazon.com/images/I/51Tlm0GZTXL._SX329_BO1,204,203,200_.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5621" y="365125"/>
            <a:ext cx="2499895" cy="376872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images-na.ssl-images-amazon.com/images/I/41U7FQIsplL._SX324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325" y="2322852"/>
            <a:ext cx="2835275" cy="433988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s://images-na.ssl-images-amazon.com/images/I/41wI53OEpCL._SX332_BO1,204,203,2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02361"/>
            <a:ext cx="2704785" cy="4040982"/>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s://images-na.ssl-images-amazon.com/images/I/51sICtXbMLL._SX327_BO1,204,203,200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3185" y="2322852"/>
            <a:ext cx="2861367" cy="4339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2538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goals</a:t>
            </a:r>
          </a:p>
        </p:txBody>
      </p:sp>
      <p:pic>
        <p:nvPicPr>
          <p:cNvPr id="8194" name="Picture 2" descr="Make Your Goals FAST, Not SMAR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76824" y="365125"/>
            <a:ext cx="8372275" cy="63015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720362" y="6543595"/>
            <a:ext cx="2471638" cy="246221"/>
          </a:xfrm>
          <a:prstGeom prst="rect">
            <a:avLst/>
          </a:prstGeom>
          <a:noFill/>
        </p:spPr>
        <p:txBody>
          <a:bodyPr wrap="square" rtlCol="0">
            <a:spAutoFit/>
          </a:bodyPr>
          <a:lstStyle/>
          <a:p>
            <a:r>
              <a:rPr lang="en-US" sz="1000" dirty="0">
                <a:hlinkClick r:id="rId4"/>
              </a:rPr>
              <a:t>With Goals, FAST Beats SMART (mit.edu)</a:t>
            </a:r>
            <a:endParaRPr lang="en-US" sz="1000" dirty="0"/>
          </a:p>
        </p:txBody>
      </p:sp>
    </p:spTree>
    <p:extLst>
      <p:ext uri="{BB962C8B-B14F-4D97-AF65-F5344CB8AC3E}">
        <p14:creationId xmlns:p14="http://schemas.microsoft.com/office/powerpoint/2010/main" val="37525578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and Breakout Session #2</a:t>
            </a:r>
          </a:p>
        </p:txBody>
      </p:sp>
      <p:sp>
        <p:nvSpPr>
          <p:cNvPr id="3" name="Content Placeholder 2"/>
          <p:cNvSpPr>
            <a:spLocks noGrp="1"/>
          </p:cNvSpPr>
          <p:nvPr>
            <p:ph idx="1"/>
          </p:nvPr>
        </p:nvSpPr>
        <p:spPr/>
        <p:txBody>
          <a:bodyPr/>
          <a:lstStyle/>
          <a:p>
            <a:pPr marL="0" indent="0">
              <a:buNone/>
            </a:pPr>
            <a:r>
              <a:rPr lang="en-US" dirty="0"/>
              <a:t>1. Which pitfalls are you most likely to encounter in working toward your goals?</a:t>
            </a:r>
          </a:p>
          <a:p>
            <a:pPr marL="0" indent="0">
              <a:buNone/>
            </a:pPr>
            <a:endParaRPr lang="en-US" dirty="0"/>
          </a:p>
          <a:p>
            <a:pPr marL="0" indent="0">
              <a:buNone/>
            </a:pPr>
            <a:r>
              <a:rPr lang="en-US" dirty="0"/>
              <a:t>2. What tips for success can you implement to achieve your goals?</a:t>
            </a:r>
          </a:p>
          <a:p>
            <a:pPr marL="0" indent="0">
              <a:buNone/>
            </a:pPr>
            <a:endParaRPr lang="en-US" dirty="0"/>
          </a:p>
          <a:p>
            <a:pPr marL="0" indent="0">
              <a:buNone/>
            </a:pPr>
            <a:r>
              <a:rPr lang="en-US" dirty="0"/>
              <a:t>3. What is the very next step you will take today, tomorrow, or next week</a:t>
            </a:r>
            <a:r>
              <a:rPr lang="en-US" dirty="0" smtClean="0"/>
              <a:t>?</a:t>
            </a:r>
          </a:p>
        </p:txBody>
      </p:sp>
    </p:spTree>
    <p:extLst>
      <p:ext uri="{BB962C8B-B14F-4D97-AF65-F5344CB8AC3E}">
        <p14:creationId xmlns:p14="http://schemas.microsoft.com/office/powerpoint/2010/main" val="37807642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Final Thoughts</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767497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953" t="10000" r="1548" b="6190"/>
          <a:stretch/>
        </p:blipFill>
        <p:spPr>
          <a:xfrm>
            <a:off x="327349" y="598488"/>
            <a:ext cx="11537301" cy="5578475"/>
          </a:xfrm>
          <a:prstGeom prst="rect">
            <a:avLst/>
          </a:prstGeom>
        </p:spPr>
      </p:pic>
      <p:sp>
        <p:nvSpPr>
          <p:cNvPr id="5" name="Oval 4"/>
          <p:cNvSpPr/>
          <p:nvPr/>
        </p:nvSpPr>
        <p:spPr>
          <a:xfrm>
            <a:off x="215980" y="2860187"/>
            <a:ext cx="1828800" cy="52753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00643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You have learned that…</a:t>
            </a:r>
          </a:p>
        </p:txBody>
      </p:sp>
      <p:sp>
        <p:nvSpPr>
          <p:cNvPr id="6" name="Content Placeholder 5"/>
          <p:cNvSpPr>
            <a:spLocks noGrp="1"/>
          </p:cNvSpPr>
          <p:nvPr>
            <p:ph idx="1"/>
          </p:nvPr>
        </p:nvSpPr>
        <p:spPr/>
        <p:txBody>
          <a:bodyPr/>
          <a:lstStyle/>
          <a:p>
            <a:r>
              <a:rPr lang="en-US" dirty="0"/>
              <a:t>Many studies demonstrate the effectiveness of goal-setting.</a:t>
            </a:r>
          </a:p>
          <a:p>
            <a:endParaRPr lang="en-US" dirty="0"/>
          </a:p>
          <a:p>
            <a:r>
              <a:rPr lang="en-US" dirty="0"/>
              <a:t>Applying the acronym SMART to goal setting creates a framework for formulating goals. </a:t>
            </a:r>
            <a:endParaRPr lang="en-US" dirty="0" smtClean="0"/>
          </a:p>
          <a:p>
            <a:endParaRPr lang="en-US" dirty="0"/>
          </a:p>
          <a:p>
            <a:r>
              <a:rPr lang="en-US" dirty="0"/>
              <a:t>Awareness of pitfalls and implementing specific strategies can increase your chances of achieving your goals.</a:t>
            </a:r>
          </a:p>
          <a:p>
            <a:endParaRPr lang="en-US" dirty="0"/>
          </a:p>
          <a:p>
            <a:endParaRPr lang="en-US" dirty="0"/>
          </a:p>
        </p:txBody>
      </p:sp>
    </p:spTree>
    <p:extLst>
      <p:ext uri="{BB962C8B-B14F-4D97-AF65-F5344CB8AC3E}">
        <p14:creationId xmlns:p14="http://schemas.microsoft.com/office/powerpoint/2010/main" val="34579206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1690688"/>
            <a:ext cx="5494867" cy="4486275"/>
          </a:xfrm>
        </p:spPr>
        <p:txBody>
          <a:bodyPr/>
          <a:lstStyle/>
          <a:p>
            <a:pPr marL="0" indent="0" algn="ctr">
              <a:buNone/>
            </a:pPr>
            <a:r>
              <a:rPr lang="en-US" dirty="0"/>
              <a:t>What I know for sure is this: The big secret in life is that there is no big secret. Whatever your goal for this year is, you can get there - as long as you're willing to be honest with yourself about the preparation and work involved. There are no back doors, no free rides. There's just you, this moment, and a choice.</a:t>
            </a:r>
          </a:p>
          <a:p>
            <a:pPr marL="0" indent="0" algn="ctr">
              <a:buNone/>
            </a:pPr>
            <a:r>
              <a:rPr lang="en-US" dirty="0"/>
              <a:t>~Oprah Winfrey</a:t>
            </a:r>
          </a:p>
        </p:txBody>
      </p:sp>
      <p:pic>
        <p:nvPicPr>
          <p:cNvPr id="9218" name="Picture 2" descr="Oprah Winfrey 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6796" y="1690688"/>
            <a:ext cx="4613275" cy="3921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302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p:cNvSpPr>
            <a:spLocks noGrp="1"/>
          </p:cNvSpPr>
          <p:nvPr>
            <p:ph type="subTitle" idx="1"/>
          </p:nvPr>
        </p:nvSpPr>
        <p:spPr/>
        <p:txBody>
          <a:bodyPr>
            <a:normAutofit lnSpcReduction="10000"/>
          </a:bodyPr>
          <a:lstStyle/>
          <a:p>
            <a:r>
              <a:rPr lang="en-US" dirty="0">
                <a:hlinkClick r:id="rId2"/>
              </a:rPr>
              <a:t>a.charlotta.weaver@nm.org</a:t>
            </a:r>
            <a:endParaRPr lang="en-US" dirty="0"/>
          </a:p>
          <a:p>
            <a:r>
              <a:rPr lang="en-US" dirty="0">
                <a:hlinkClick r:id="rId3"/>
              </a:rPr>
              <a:t>a-weaver-0@northwestern.edu</a:t>
            </a:r>
            <a:endParaRPr lang="en-US" dirty="0"/>
          </a:p>
          <a:p>
            <a:endParaRPr lang="en-US" dirty="0"/>
          </a:p>
          <a:p>
            <a:r>
              <a:rPr lang="en-US" dirty="0"/>
              <a:t>Please fill out evaluation survey, which will be emailed to you</a:t>
            </a:r>
          </a:p>
        </p:txBody>
      </p:sp>
      <p:sp>
        <p:nvSpPr>
          <p:cNvPr id="4" name="TextBox 3"/>
          <p:cNvSpPr txBox="1"/>
          <p:nvPr/>
        </p:nvSpPr>
        <p:spPr>
          <a:xfrm>
            <a:off x="9867900" y="6457951"/>
            <a:ext cx="1962150" cy="246221"/>
          </a:xfrm>
          <a:prstGeom prst="rect">
            <a:avLst/>
          </a:prstGeom>
          <a:noFill/>
        </p:spPr>
        <p:txBody>
          <a:bodyPr wrap="square" rtlCol="0">
            <a:spAutoFit/>
          </a:bodyPr>
          <a:lstStyle/>
          <a:p>
            <a:r>
              <a:rPr lang="en-US" sz="1000" dirty="0"/>
              <a:t>Most photos from Pixabay.com</a:t>
            </a:r>
          </a:p>
        </p:txBody>
      </p:sp>
    </p:spTree>
    <p:extLst>
      <p:ext uri="{BB962C8B-B14F-4D97-AF65-F5344CB8AC3E}">
        <p14:creationId xmlns:p14="http://schemas.microsoft.com/office/powerpoint/2010/main" val="594297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D60B248E4337743B0A3F49C3B74B7DA" ma:contentTypeVersion="14" ma:contentTypeDescription="Create a new document." ma:contentTypeScope="" ma:versionID="6c94d63749d276e2c7dbba928b9fd340">
  <xsd:schema xmlns:xsd="http://www.w3.org/2001/XMLSchema" xmlns:xs="http://www.w3.org/2001/XMLSchema" xmlns:p="http://schemas.microsoft.com/office/2006/metadata/properties" xmlns:ns1="http://schemas.microsoft.com/sharepoint/v3" xmlns:ns3="e89f48b6-8428-4b74-8c95-c90f2c42f0f5" xmlns:ns4="50df6769-13c9-40d1-9c7d-b5e0f5d91a9e" targetNamespace="http://schemas.microsoft.com/office/2006/metadata/properties" ma:root="true" ma:fieldsID="bf77eb6f74579f4fc8364270f732c396" ns1:_="" ns3:_="" ns4:_="">
    <xsd:import namespace="http://schemas.microsoft.com/sharepoint/v3"/>
    <xsd:import namespace="e89f48b6-8428-4b74-8c95-c90f2c42f0f5"/>
    <xsd:import namespace="50df6769-13c9-40d1-9c7d-b5e0f5d91a9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9f48b6-8428-4b74-8c95-c90f2c42f0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df6769-13c9-40d1-9c7d-b5e0f5d91a9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9D406B09-8D09-47A3-BC37-0800C58D77CD}">
  <ds:schemaRefs>
    <ds:schemaRef ds:uri="http://schemas.microsoft.com/sharepoint/v3/contenttype/forms"/>
  </ds:schemaRefs>
</ds:datastoreItem>
</file>

<file path=customXml/itemProps2.xml><?xml version="1.0" encoding="utf-8"?>
<ds:datastoreItem xmlns:ds="http://schemas.openxmlformats.org/officeDocument/2006/customXml" ds:itemID="{9361BDB4-4ED8-4F10-BA91-F017CADAC9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89f48b6-8428-4b74-8c95-c90f2c42f0f5"/>
    <ds:schemaRef ds:uri="50df6769-13c9-40d1-9c7d-b5e0f5d91a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826D5F0-5C98-45D8-8C0B-A3BFAD65B79E}">
  <ds:schemaRefs>
    <ds:schemaRef ds:uri="http://schemas.microsoft.com/sharepoint/v3"/>
    <ds:schemaRef ds:uri="50df6769-13c9-40d1-9c7d-b5e0f5d91a9e"/>
    <ds:schemaRef ds:uri="http://schemas.microsoft.com/office/2006/metadata/properties"/>
    <ds:schemaRef ds:uri="http://schemas.microsoft.com/office/infopath/2007/PartnerControls"/>
    <ds:schemaRef ds:uri="e89f48b6-8428-4b74-8c95-c90f2c42f0f5"/>
    <ds:schemaRef ds:uri="http://www.w3.org/XML/1998/namespace"/>
    <ds:schemaRef ds:uri="http://purl.org/dc/terms/"/>
    <ds:schemaRef ds:uri="http://purl.org/dc/dcmitype/"/>
    <ds:schemaRef ds:uri="http://schemas.microsoft.com/office/2006/documentManagement/type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9582</TotalTime>
  <Words>4796</Words>
  <Application>Microsoft Office PowerPoint</Application>
  <PresentationFormat>Widescreen</PresentationFormat>
  <Paragraphs>442</Paragraphs>
  <Slides>48</Slides>
  <Notes>38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48</vt:i4>
      </vt:variant>
    </vt:vector>
  </HeadingPairs>
  <TitlesOfParts>
    <vt:vector size="53" baseType="lpstr">
      <vt:lpstr>Arial</vt:lpstr>
      <vt:lpstr>Calibri</vt:lpstr>
      <vt:lpstr>Calibri Light</vt:lpstr>
      <vt:lpstr>Office Theme</vt:lpstr>
      <vt:lpstr>1_Office Theme</vt:lpstr>
      <vt:lpstr>Creating SMART Goals for your Feinberg Faculty Portal and your Career Development Plan NUCATS Series on Developing and Enhancing Mentoring Relationships</vt:lpstr>
      <vt:lpstr>PowerPoint Presentation</vt:lpstr>
      <vt:lpstr>PowerPoint Presentation</vt:lpstr>
      <vt:lpstr>Goal Setting the SMART Way</vt:lpstr>
      <vt:lpstr>Disclosures</vt:lpstr>
      <vt:lpstr>Learning Objectives</vt:lpstr>
      <vt:lpstr>Agenda</vt:lpstr>
      <vt:lpstr>Zoom Etiquette</vt:lpstr>
      <vt:lpstr>Annotation Directions</vt:lpstr>
      <vt:lpstr>PowerPoint Presentation</vt:lpstr>
      <vt:lpstr>PowerPoint Presentation</vt:lpstr>
      <vt:lpstr>PowerPoint Presentation</vt:lpstr>
      <vt:lpstr>The Background of  Goal Setting</vt:lpstr>
      <vt:lpstr>Defining Goal Setting</vt:lpstr>
      <vt:lpstr>Origins of Goal Setting</vt:lpstr>
      <vt:lpstr>Locke and Latham: 5 Principles of Goal Setting</vt:lpstr>
      <vt:lpstr>Goal-Setting and Student Achievement</vt:lpstr>
      <vt:lpstr>PowerPoint Presentation</vt:lpstr>
      <vt:lpstr>Contemporary Goal Setting Theory</vt:lpstr>
      <vt:lpstr>Activity</vt:lpstr>
      <vt:lpstr>SMART Goals</vt:lpstr>
      <vt:lpstr>SMART Goals</vt:lpstr>
      <vt:lpstr>Specific</vt:lpstr>
      <vt:lpstr>Measureable </vt:lpstr>
      <vt:lpstr>Achievable</vt:lpstr>
      <vt:lpstr>Relevant</vt:lpstr>
      <vt:lpstr>Time-Bound</vt:lpstr>
      <vt:lpstr>Case Studies</vt:lpstr>
      <vt:lpstr>Case Study #1: I want to become grant funded by the end of the year. </vt:lpstr>
      <vt:lpstr>Case Study #2: I want to become a better teacher.</vt:lpstr>
      <vt:lpstr>Activity and Breakout Session #1</vt:lpstr>
      <vt:lpstr>Pitfalls and Tips</vt:lpstr>
      <vt:lpstr>Best Practices to NOT Achieve Goals</vt:lpstr>
      <vt:lpstr>Tip #1: Stay Flexible</vt:lpstr>
      <vt:lpstr>Tip #2: Stay Motivated</vt:lpstr>
      <vt:lpstr>Tip #3: Feedback: Monitor Your Progress</vt:lpstr>
      <vt:lpstr>Tip #4: Accountability Structure</vt:lpstr>
      <vt:lpstr>Tip #5: Focus on the Process</vt:lpstr>
      <vt:lpstr>PowerPoint Presentation</vt:lpstr>
      <vt:lpstr>PowerPoint Presentation</vt:lpstr>
      <vt:lpstr>PowerPoint Presentation</vt:lpstr>
      <vt:lpstr>FAST goals</vt:lpstr>
      <vt:lpstr>Activity and Breakout Session #2</vt:lpstr>
      <vt:lpstr>Final Thoughts</vt:lpstr>
      <vt:lpstr>PowerPoint Presentation</vt:lpstr>
      <vt:lpstr>You have learned that…</vt:lpstr>
      <vt:lpstr>PowerPoint Presentation</vt:lpstr>
      <vt:lpstr>Thank You</vt:lpstr>
    </vt:vector>
  </TitlesOfParts>
  <Company>Northwestern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Weaver, Charlotta</dc:creator>
  <cp:lastModifiedBy>Christine Renee Charles</cp:lastModifiedBy>
  <cp:revision>91</cp:revision>
  <dcterms:created xsi:type="dcterms:W3CDTF">2021-02-19T18:59:42Z</dcterms:created>
  <dcterms:modified xsi:type="dcterms:W3CDTF">2021-03-04T21:27:45Z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0x010100CD60B248E4337743B0A3F49C3B74B7DA</vt:lpwstr>
  </property>
</Properties>
</file>