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8"/>
  </p:notesMasterIdLst>
  <p:handoutMasterIdLst>
    <p:handoutMasterId r:id="rId29"/>
  </p:handoutMasterIdLst>
  <p:sldIdLst>
    <p:sldId id="352" r:id="rId2"/>
    <p:sldId id="377" r:id="rId3"/>
    <p:sldId id="378" r:id="rId4"/>
    <p:sldId id="396" r:id="rId5"/>
    <p:sldId id="379" r:id="rId6"/>
    <p:sldId id="380" r:id="rId7"/>
    <p:sldId id="375" r:id="rId8"/>
    <p:sldId id="399" r:id="rId9"/>
    <p:sldId id="409" r:id="rId10"/>
    <p:sldId id="407" r:id="rId11"/>
    <p:sldId id="408" r:id="rId12"/>
    <p:sldId id="398" r:id="rId13"/>
    <p:sldId id="400" r:id="rId14"/>
    <p:sldId id="387" r:id="rId15"/>
    <p:sldId id="388" r:id="rId16"/>
    <p:sldId id="397" r:id="rId17"/>
    <p:sldId id="389" r:id="rId18"/>
    <p:sldId id="392" r:id="rId19"/>
    <p:sldId id="404" r:id="rId20"/>
    <p:sldId id="405" r:id="rId21"/>
    <p:sldId id="406" r:id="rId22"/>
    <p:sldId id="393" r:id="rId23"/>
    <p:sldId id="394" r:id="rId24"/>
    <p:sldId id="401" r:id="rId25"/>
    <p:sldId id="403" r:id="rId26"/>
    <p:sldId id="374" r:id="rId27"/>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223">
          <p15:clr>
            <a:srgbClr val="A4A3A4"/>
          </p15:clr>
        </p15:guide>
        <p15:guide id="4" orient="horz" pos="1022">
          <p15:clr>
            <a:srgbClr val="A4A3A4"/>
          </p15:clr>
        </p15:guide>
        <p15:guide id="5" orient="horz" pos="4032">
          <p15:clr>
            <a:srgbClr val="A4A3A4"/>
          </p15:clr>
        </p15:guide>
        <p15:guide id="6" orient="horz" pos="488">
          <p15:clr>
            <a:srgbClr val="A4A3A4"/>
          </p15:clr>
        </p15:guide>
        <p15:guide id="7" orient="horz" pos="576">
          <p15:clr>
            <a:srgbClr val="A4A3A4"/>
          </p15:clr>
        </p15:guide>
        <p15:guide id="8" orient="horz" pos="96">
          <p15:clr>
            <a:srgbClr val="A4A3A4"/>
          </p15:clr>
        </p15:guide>
        <p15:guide id="9" orient="horz" pos="3600">
          <p15:clr>
            <a:srgbClr val="A4A3A4"/>
          </p15:clr>
        </p15:guide>
        <p15:guide id="10" orient="horz" pos="4203">
          <p15:clr>
            <a:srgbClr val="A4A3A4"/>
          </p15:clr>
        </p15:guide>
        <p15:guide id="11" orient="horz" pos="1248">
          <p15:clr>
            <a:srgbClr val="A4A3A4"/>
          </p15:clr>
        </p15:guide>
        <p15:guide id="12" pos="2880">
          <p15:clr>
            <a:srgbClr val="A4A3A4"/>
          </p15:clr>
        </p15:guide>
        <p15:guide id="13" pos="624">
          <p15:clr>
            <a:srgbClr val="A4A3A4"/>
          </p15:clr>
        </p15:guide>
        <p15:guide id="14" pos="5472">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68B"/>
    <a:srgbClr val="63599E"/>
    <a:srgbClr val="A9ABAC"/>
    <a:srgbClr val="7F8283"/>
    <a:srgbClr val="8A83B6"/>
    <a:srgbClr val="D0CDE2"/>
    <a:srgbClr val="D4D5D6"/>
    <a:srgbClr val="CFC7DC"/>
    <a:srgbClr val="B0A2C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01" autoAdjust="0"/>
    <p:restoredTop sz="82508" autoAdjust="0"/>
  </p:normalViewPr>
  <p:slideViewPr>
    <p:cSldViewPr showGuides="1">
      <p:cViewPr varScale="1">
        <p:scale>
          <a:sx n="106" d="100"/>
          <a:sy n="106" d="100"/>
        </p:scale>
        <p:origin x="1308" y="96"/>
      </p:cViewPr>
      <p:guideLst>
        <p:guide orient="horz" pos="2160"/>
        <p:guide orient="horz" pos="3888"/>
        <p:guide orient="horz" pos="223"/>
        <p:guide orient="horz" pos="1022"/>
        <p:guide orient="horz" pos="4032"/>
        <p:guide orient="horz" pos="488"/>
        <p:guide orient="horz" pos="576"/>
        <p:guide orient="horz" pos="96"/>
        <p:guide orient="horz" pos="3600"/>
        <p:guide orient="horz" pos="4203"/>
        <p:guide orient="horz" pos="1248"/>
        <p:guide pos="2880"/>
        <p:guide pos="624"/>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2" d="100"/>
        <a:sy n="82" d="100"/>
      </p:scale>
      <p:origin x="0" y="0"/>
    </p:cViewPr>
  </p:sorterViewPr>
  <p:notesViewPr>
    <p:cSldViewPr showGuides="1">
      <p:cViewPr varScale="1">
        <p:scale>
          <a:sx n="69" d="100"/>
          <a:sy n="69" d="100"/>
        </p:scale>
        <p:origin x="-2962" y="-91"/>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05448" cy="461804"/>
          </a:xfrm>
          <a:prstGeom prst="rect">
            <a:avLst/>
          </a:prstGeom>
        </p:spPr>
        <p:txBody>
          <a:bodyPr vert="horz" lIns="90986" tIns="45492" rIns="90986" bIns="45492" rtlCol="0"/>
          <a:lstStyle>
            <a:lvl1pPr algn="l">
              <a:defRPr sz="1200"/>
            </a:lvl1pPr>
          </a:lstStyle>
          <a:p>
            <a:endParaRPr lang="en-US"/>
          </a:p>
        </p:txBody>
      </p:sp>
      <p:sp>
        <p:nvSpPr>
          <p:cNvPr id="3" name="Date Placeholder 2"/>
          <p:cNvSpPr>
            <a:spLocks noGrp="1"/>
          </p:cNvSpPr>
          <p:nvPr>
            <p:ph type="dt" sz="quarter" idx="1"/>
          </p:nvPr>
        </p:nvSpPr>
        <p:spPr>
          <a:xfrm>
            <a:off x="3927184" y="1"/>
            <a:ext cx="3005448" cy="461804"/>
          </a:xfrm>
          <a:prstGeom prst="rect">
            <a:avLst/>
          </a:prstGeom>
        </p:spPr>
        <p:txBody>
          <a:bodyPr vert="horz" lIns="90986" tIns="45492" rIns="90986" bIns="45492" rtlCol="0"/>
          <a:lstStyle>
            <a:lvl1pPr algn="r">
              <a:defRPr sz="1200"/>
            </a:lvl1pPr>
          </a:lstStyle>
          <a:p>
            <a:fld id="{F35AC1A4-BE0D-49E7-9347-99EBFE8E8BC9}" type="datetimeFigureOut">
              <a:rPr lang="en-US" smtClean="0"/>
              <a:pPr/>
              <a:t>7/18/2017</a:t>
            </a:fld>
            <a:endParaRPr lang="en-US"/>
          </a:p>
        </p:txBody>
      </p:sp>
      <p:sp>
        <p:nvSpPr>
          <p:cNvPr id="4" name="Footer Placeholder 3"/>
          <p:cNvSpPr>
            <a:spLocks noGrp="1"/>
          </p:cNvSpPr>
          <p:nvPr>
            <p:ph type="ftr" sz="quarter" idx="2"/>
          </p:nvPr>
        </p:nvSpPr>
        <p:spPr>
          <a:xfrm>
            <a:off x="2" y="8769510"/>
            <a:ext cx="3005448" cy="461804"/>
          </a:xfrm>
          <a:prstGeom prst="rect">
            <a:avLst/>
          </a:prstGeom>
        </p:spPr>
        <p:txBody>
          <a:bodyPr vert="horz" lIns="90986" tIns="45492" rIns="90986" bIns="45492" rtlCol="0" anchor="b"/>
          <a:lstStyle>
            <a:lvl1pPr algn="l">
              <a:defRPr sz="1200"/>
            </a:lvl1pPr>
          </a:lstStyle>
          <a:p>
            <a:endParaRPr lang="en-US"/>
          </a:p>
        </p:txBody>
      </p:sp>
      <p:sp>
        <p:nvSpPr>
          <p:cNvPr id="5" name="Slide Number Placeholder 4"/>
          <p:cNvSpPr>
            <a:spLocks noGrp="1"/>
          </p:cNvSpPr>
          <p:nvPr>
            <p:ph type="sldNum" sz="quarter" idx="3"/>
          </p:nvPr>
        </p:nvSpPr>
        <p:spPr>
          <a:xfrm>
            <a:off x="3927184" y="8769510"/>
            <a:ext cx="3005448" cy="461804"/>
          </a:xfrm>
          <a:prstGeom prst="rect">
            <a:avLst/>
          </a:prstGeom>
        </p:spPr>
        <p:txBody>
          <a:bodyPr vert="horz" lIns="90986" tIns="45492" rIns="90986" bIns="45492" rtlCol="0" anchor="b"/>
          <a:lstStyle>
            <a:lvl1pPr algn="r">
              <a:defRPr sz="1200"/>
            </a:lvl1pPr>
          </a:lstStyle>
          <a:p>
            <a:fld id="{5A6982BA-8E65-43F5-A169-0A825F430828}" type="slidenum">
              <a:rPr lang="en-US" smtClean="0"/>
              <a:pPr/>
              <a:t>‹#›</a:t>
            </a:fld>
            <a:endParaRPr lang="en-US"/>
          </a:p>
        </p:txBody>
      </p:sp>
    </p:spTree>
    <p:extLst>
      <p:ext uri="{BB962C8B-B14F-4D97-AF65-F5344CB8AC3E}">
        <p14:creationId xmlns:p14="http://schemas.microsoft.com/office/powerpoint/2010/main" val="392029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4820" cy="461645"/>
          </a:xfrm>
          <a:prstGeom prst="rect">
            <a:avLst/>
          </a:prstGeom>
        </p:spPr>
        <p:txBody>
          <a:bodyPr vert="horz" lIns="92368" tIns="46184" rIns="92368" bIns="46184" rtlCol="0"/>
          <a:lstStyle>
            <a:lvl1pPr algn="l">
              <a:defRPr sz="1200"/>
            </a:lvl1pPr>
          </a:lstStyle>
          <a:p>
            <a:endParaRPr lang="en-US"/>
          </a:p>
        </p:txBody>
      </p:sp>
      <p:sp>
        <p:nvSpPr>
          <p:cNvPr id="3" name="Date Placeholder 2"/>
          <p:cNvSpPr>
            <a:spLocks noGrp="1"/>
          </p:cNvSpPr>
          <p:nvPr>
            <p:ph type="dt" idx="1"/>
          </p:nvPr>
        </p:nvSpPr>
        <p:spPr>
          <a:xfrm>
            <a:off x="3927776" y="1"/>
            <a:ext cx="3004820" cy="461645"/>
          </a:xfrm>
          <a:prstGeom prst="rect">
            <a:avLst/>
          </a:prstGeom>
        </p:spPr>
        <p:txBody>
          <a:bodyPr vert="horz" lIns="92368" tIns="46184" rIns="92368" bIns="46184" rtlCol="0"/>
          <a:lstStyle>
            <a:lvl1pPr algn="r">
              <a:defRPr sz="1200"/>
            </a:lvl1pPr>
          </a:lstStyle>
          <a:p>
            <a:fld id="{96FCCE9C-97C6-4127-8839-CAB1314A3683}" type="datetimeFigureOut">
              <a:rPr lang="en-US" smtClean="0"/>
              <a:pPr/>
              <a:t>7/18/2017</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68" tIns="46184" rIns="92368" bIns="46184"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68" tIns="46184" rIns="92368" bIns="461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2"/>
            <a:ext cx="3004820" cy="461645"/>
          </a:xfrm>
          <a:prstGeom prst="rect">
            <a:avLst/>
          </a:prstGeom>
        </p:spPr>
        <p:txBody>
          <a:bodyPr vert="horz" lIns="92368" tIns="46184" rIns="92368" bIns="46184"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69652"/>
            <a:ext cx="3004820" cy="461645"/>
          </a:xfrm>
          <a:prstGeom prst="rect">
            <a:avLst/>
          </a:prstGeom>
        </p:spPr>
        <p:txBody>
          <a:bodyPr vert="horz" lIns="92368" tIns="46184" rIns="92368" bIns="46184" rtlCol="0" anchor="b"/>
          <a:lstStyle>
            <a:lvl1pPr algn="r">
              <a:defRPr sz="1200"/>
            </a:lvl1pPr>
          </a:lstStyle>
          <a:p>
            <a:fld id="{AF3C882C-6931-48D7-9B18-809CA6FAEAE8}" type="slidenum">
              <a:rPr lang="en-US" smtClean="0"/>
              <a:pPr/>
              <a:t>‹#›</a:t>
            </a:fld>
            <a:endParaRPr lang="en-US"/>
          </a:p>
        </p:txBody>
      </p:sp>
    </p:spTree>
    <p:extLst>
      <p:ext uri="{BB962C8B-B14F-4D97-AF65-F5344CB8AC3E}">
        <p14:creationId xmlns:p14="http://schemas.microsoft.com/office/powerpoint/2010/main" val="248373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pc="-50" dirty="0" smtClean="0">
                <a:solidFill>
                  <a:srgbClr val="61468B"/>
                </a:solidFill>
              </a:rPr>
              <a:t>The repository provides stable, long-term storage and ongoing maintenance for content contained within the repository. Examples of items that the repository can accommodate at this time include:</a:t>
            </a:r>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a:t>
            </a:fld>
            <a:endParaRPr lang="en-US"/>
          </a:p>
        </p:txBody>
      </p:sp>
    </p:spTree>
    <p:extLst>
      <p:ext uri="{BB962C8B-B14F-4D97-AF65-F5344CB8AC3E}">
        <p14:creationId xmlns:p14="http://schemas.microsoft.com/office/powerpoint/2010/main" val="582982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15</a:t>
            </a:fld>
            <a:endParaRPr lang="en-US"/>
          </a:p>
        </p:txBody>
      </p:sp>
    </p:spTree>
    <p:extLst>
      <p:ext uri="{BB962C8B-B14F-4D97-AF65-F5344CB8AC3E}">
        <p14:creationId xmlns:p14="http://schemas.microsoft.com/office/powerpoint/2010/main" val="286695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for this repository to reproduce and distribute your work, a distribution license must accompany each submission. No copyright transfer is involved.  As a final step in the submission process, please read the license text below, select ‘I Grant the License,’ and click ‘Complete Submission.’</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16</a:t>
            </a:fld>
            <a:endParaRPr lang="en-US"/>
          </a:p>
        </p:txBody>
      </p:sp>
    </p:spTree>
    <p:extLst>
      <p:ext uri="{BB962C8B-B14F-4D97-AF65-F5344CB8AC3E}">
        <p14:creationId xmlns:p14="http://schemas.microsoft.com/office/powerpoint/2010/main" val="1953186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17</a:t>
            </a:fld>
            <a:endParaRPr lang="en-US"/>
          </a:p>
        </p:txBody>
      </p:sp>
    </p:spTree>
    <p:extLst>
      <p:ext uri="{BB962C8B-B14F-4D97-AF65-F5344CB8AC3E}">
        <p14:creationId xmlns:p14="http://schemas.microsoft.com/office/powerpoint/2010/main" val="2912613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18</a:t>
            </a:fld>
            <a:endParaRPr lang="en-US"/>
          </a:p>
        </p:txBody>
      </p:sp>
    </p:spTree>
    <p:extLst>
      <p:ext uri="{BB962C8B-B14F-4D97-AF65-F5344CB8AC3E}">
        <p14:creationId xmlns:p14="http://schemas.microsoft.com/office/powerpoint/2010/main" val="2996035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19</a:t>
            </a:fld>
            <a:endParaRPr lang="en-US"/>
          </a:p>
        </p:txBody>
      </p:sp>
    </p:spTree>
    <p:extLst>
      <p:ext uri="{BB962C8B-B14F-4D97-AF65-F5344CB8AC3E}">
        <p14:creationId xmlns:p14="http://schemas.microsoft.com/office/powerpoint/2010/main" val="3726222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20</a:t>
            </a:fld>
            <a:endParaRPr lang="en-US"/>
          </a:p>
        </p:txBody>
      </p:sp>
    </p:spTree>
    <p:extLst>
      <p:ext uri="{BB962C8B-B14F-4D97-AF65-F5344CB8AC3E}">
        <p14:creationId xmlns:p14="http://schemas.microsoft.com/office/powerpoint/2010/main" val="3999169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22</a:t>
            </a:fld>
            <a:endParaRPr lang="en-US"/>
          </a:p>
        </p:txBody>
      </p:sp>
    </p:spTree>
    <p:extLst>
      <p:ext uri="{BB962C8B-B14F-4D97-AF65-F5344CB8AC3E}">
        <p14:creationId xmlns:p14="http://schemas.microsoft.com/office/powerpoint/2010/main" val="3357678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23</a:t>
            </a:fld>
            <a:endParaRPr lang="en-US"/>
          </a:p>
        </p:txBody>
      </p:sp>
    </p:spTree>
    <p:extLst>
      <p:ext uri="{BB962C8B-B14F-4D97-AF65-F5344CB8AC3E}">
        <p14:creationId xmlns:p14="http://schemas.microsoft.com/office/powerpoint/2010/main" val="1244869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pc="-50" dirty="0" smtClean="0">
                <a:solidFill>
                  <a:srgbClr val="61468B"/>
                </a:solidFill>
              </a:rPr>
              <a:t>The repository provides stable, long-term storage and ongoing maintenance for content contained within the repository. </a:t>
            </a:r>
            <a:r>
              <a:rPr lang="en-US" sz="1200" spc="-50" smtClean="0">
                <a:solidFill>
                  <a:srgbClr val="61468B"/>
                </a:solidFill>
              </a:rPr>
              <a:t>Examples of items that the repository can accommodate at this time include:</a:t>
            </a:r>
          </a:p>
          <a:p>
            <a:endParaRPr lang="en-US"/>
          </a:p>
        </p:txBody>
      </p:sp>
      <p:sp>
        <p:nvSpPr>
          <p:cNvPr id="4" name="Slide Number Placeholder 3"/>
          <p:cNvSpPr>
            <a:spLocks noGrp="1"/>
          </p:cNvSpPr>
          <p:nvPr>
            <p:ph type="sldNum" sz="quarter" idx="10"/>
          </p:nvPr>
        </p:nvSpPr>
        <p:spPr/>
        <p:txBody>
          <a:bodyPr/>
          <a:lstStyle/>
          <a:p>
            <a:fld id="{AF3C882C-6931-48D7-9B18-809CA6FAEAE8}" type="slidenum">
              <a:rPr lang="en-US" smtClean="0"/>
              <a:pPr/>
              <a:t>24</a:t>
            </a:fld>
            <a:endParaRPr lang="en-US"/>
          </a:p>
        </p:txBody>
      </p:sp>
    </p:spTree>
    <p:extLst>
      <p:ext uri="{BB962C8B-B14F-4D97-AF65-F5344CB8AC3E}">
        <p14:creationId xmlns:p14="http://schemas.microsoft.com/office/powerpoint/2010/main" val="36197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pc="-50" dirty="0" smtClean="0">
                <a:solidFill>
                  <a:srgbClr val="61468B"/>
                </a:solidFill>
              </a:rPr>
              <a:t>The repository provides stable, long-term storage and ongoing maintenance for content contained within the repository. Examples of items that the repository can accommodate at this time include:</a:t>
            </a:r>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4</a:t>
            </a:fld>
            <a:endParaRPr lang="en-US"/>
          </a:p>
        </p:txBody>
      </p:sp>
    </p:spTree>
    <p:extLst>
      <p:ext uri="{BB962C8B-B14F-4D97-AF65-F5344CB8AC3E}">
        <p14:creationId xmlns:p14="http://schemas.microsoft.com/office/powerpoint/2010/main" val="180435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5</a:t>
            </a:fld>
            <a:endParaRPr lang="en-US"/>
          </a:p>
        </p:txBody>
      </p:sp>
    </p:spTree>
    <p:extLst>
      <p:ext uri="{BB962C8B-B14F-4D97-AF65-F5344CB8AC3E}">
        <p14:creationId xmlns:p14="http://schemas.microsoft.com/office/powerpoint/2010/main" val="92162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00"/>
              </a:spcBef>
            </a:pPr>
            <a:r>
              <a:rPr lang="en-US" sz="1200" b="1" spc="-50" dirty="0" smtClean="0">
                <a:solidFill>
                  <a:srgbClr val="61468B"/>
                </a:solidFill>
              </a:rPr>
              <a:t>It is preferred but not required that materials be made available with a Creative Commons license. Many researchers and educational institutions are adopting Creative Commons licenses to provide wider access to their work. There are few different types of CC licenses that you can choose from and you also have an option to mark your item with the “All rights reserved” license. Through the Creative Commons attribution license, the copyright owner retains copyright, but the materials are open to others for use and make modifications as long as attribution to the original is made. </a:t>
            </a:r>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6</a:t>
            </a:fld>
            <a:endParaRPr lang="en-US"/>
          </a:p>
        </p:txBody>
      </p:sp>
    </p:spTree>
    <p:extLst>
      <p:ext uri="{BB962C8B-B14F-4D97-AF65-F5344CB8AC3E}">
        <p14:creationId xmlns:p14="http://schemas.microsoft.com/office/powerpoint/2010/main" val="2346499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8</a:t>
            </a:fld>
            <a:endParaRPr lang="en-US"/>
          </a:p>
        </p:txBody>
      </p:sp>
    </p:spTree>
    <p:extLst>
      <p:ext uri="{BB962C8B-B14F-4D97-AF65-F5344CB8AC3E}">
        <p14:creationId xmlns:p14="http://schemas.microsoft.com/office/powerpoint/2010/main" val="3289401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10</a:t>
            </a:fld>
            <a:endParaRPr lang="en-US"/>
          </a:p>
        </p:txBody>
      </p:sp>
    </p:spTree>
    <p:extLst>
      <p:ext uri="{BB962C8B-B14F-4D97-AF65-F5344CB8AC3E}">
        <p14:creationId xmlns:p14="http://schemas.microsoft.com/office/powerpoint/2010/main" val="2396339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12</a:t>
            </a:fld>
            <a:endParaRPr lang="en-US"/>
          </a:p>
        </p:txBody>
      </p:sp>
    </p:spTree>
    <p:extLst>
      <p:ext uri="{BB962C8B-B14F-4D97-AF65-F5344CB8AC3E}">
        <p14:creationId xmlns:p14="http://schemas.microsoft.com/office/powerpoint/2010/main" val="1534469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13</a:t>
            </a:fld>
            <a:endParaRPr lang="en-US"/>
          </a:p>
        </p:txBody>
      </p:sp>
    </p:spTree>
    <p:extLst>
      <p:ext uri="{BB962C8B-B14F-4D97-AF65-F5344CB8AC3E}">
        <p14:creationId xmlns:p14="http://schemas.microsoft.com/office/powerpoint/2010/main" val="85399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14</a:t>
            </a:fld>
            <a:endParaRPr lang="en-US"/>
          </a:p>
        </p:txBody>
      </p:sp>
    </p:spTree>
    <p:extLst>
      <p:ext uri="{BB962C8B-B14F-4D97-AF65-F5344CB8AC3E}">
        <p14:creationId xmlns:p14="http://schemas.microsoft.com/office/powerpoint/2010/main" val="4277038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0" name="Rectangle 6"/>
          <p:cNvSpPr/>
          <p:nvPr userDrawn="1"/>
        </p:nvSpPr>
        <p:spPr>
          <a:xfrm>
            <a:off x="-45715" y="-4158"/>
            <a:ext cx="3968909" cy="6868473"/>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4" name="Date Placeholder 3"/>
          <p:cNvSpPr>
            <a:spLocks noGrp="1"/>
          </p:cNvSpPr>
          <p:nvPr>
            <p:ph type="dt" sz="half" idx="10"/>
          </p:nvPr>
        </p:nvSpPr>
        <p:spPr bwMode="gray">
          <a:xfrm>
            <a:off x="1423524" y="6528816"/>
            <a:ext cx="850392" cy="168275"/>
          </a:xfrm>
          <a:prstGeom prst="rect">
            <a:avLst/>
          </a:prstGeom>
        </p:spPr>
        <p:txBody>
          <a:bodyPr/>
          <a:lstStyle>
            <a:lvl1pPr>
              <a:defRPr>
                <a:solidFill>
                  <a:schemeClr val="bg1"/>
                </a:solidFill>
              </a:defRPr>
            </a:lvl1pPr>
          </a:lstStyle>
          <a:p>
            <a:fld id="{9623C80F-5998-4C5A-8426-1B9517C724DD}" type="datetimeFigureOut">
              <a:rPr lang="en-US" smtClean="0">
                <a:solidFill>
                  <a:prstClr val="white"/>
                </a:solidFill>
              </a:rPr>
              <a:pPr/>
              <a:t>7/18/2017</a:t>
            </a:fld>
            <a:endParaRPr lang="en-US">
              <a:solidFill>
                <a:prstClr val="white"/>
              </a:solidFill>
            </a:endParaRPr>
          </a:p>
        </p:txBody>
      </p:sp>
      <p:sp>
        <p:nvSpPr>
          <p:cNvPr id="2" name="Title 1"/>
          <p:cNvSpPr>
            <a:spLocks noGrp="1"/>
          </p:cNvSpPr>
          <p:nvPr>
            <p:ph type="ctrTitle" hasCustomPrompt="1"/>
          </p:nvPr>
        </p:nvSpPr>
        <p:spPr bwMode="gray">
          <a:xfrm>
            <a:off x="1423524" y="2212882"/>
            <a:ext cx="6722378" cy="876329"/>
          </a:xfrm>
          <a:prstGeom prst="rect">
            <a:avLst/>
          </a:prstGeom>
        </p:spPr>
        <p:txBody>
          <a:bodyPr rIns="0" bIns="0" anchor="b" anchorCtr="0"/>
          <a:lstStyle>
            <a:lvl1pPr>
              <a:lnSpc>
                <a:spcPct val="90000"/>
              </a:lnSpc>
              <a:defRPr sz="4000" b="0">
                <a:solidFill>
                  <a:schemeClr val="bg1"/>
                </a:solidFill>
              </a:defRPr>
            </a:lvl1pPr>
          </a:lstStyle>
          <a:p>
            <a:r>
              <a:rPr lang="en-US" dirty="0" smtClean="0"/>
              <a:t>Document Title</a:t>
            </a:r>
            <a:endParaRPr lang="en-US" dirty="0"/>
          </a:p>
        </p:txBody>
      </p:sp>
      <p:sp>
        <p:nvSpPr>
          <p:cNvPr id="3" name="Subtitle 2"/>
          <p:cNvSpPr>
            <a:spLocks noGrp="1"/>
          </p:cNvSpPr>
          <p:nvPr>
            <p:ph type="subTitle" idx="1" hasCustomPrompt="1"/>
          </p:nvPr>
        </p:nvSpPr>
        <p:spPr bwMode="gray">
          <a:xfrm>
            <a:off x="1423524" y="3166257"/>
            <a:ext cx="6400800" cy="685800"/>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Document Title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3043450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9">
    <p:bg>
      <p:bgPr>
        <a:gradFill>
          <a:gsLst>
            <a:gs pos="0">
              <a:srgbClr val="645B9B"/>
            </a:gs>
            <a:gs pos="100000">
              <a:schemeClr val="accent1"/>
            </a:gs>
          </a:gsLst>
          <a:lin ang="1452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8"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9"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788" y="373884"/>
            <a:ext cx="2488753" cy="351646"/>
          </a:xfrm>
          <a:prstGeom prst="rect">
            <a:avLst/>
          </a:prstGeom>
        </p:spPr>
      </p:pic>
    </p:spTree>
    <p:extLst>
      <p:ext uri="{BB962C8B-B14F-4D97-AF65-F5344CB8AC3E}">
        <p14:creationId xmlns:p14="http://schemas.microsoft.com/office/powerpoint/2010/main" val="77492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1197" y="1621971"/>
            <a:ext cx="7049689" cy="4093029"/>
          </a:xfrm>
          <a:prstGeom prst="rect">
            <a:avLst/>
          </a:prstGeom>
        </p:spPr>
        <p:txBody>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Fifth level</a:t>
            </a:r>
            <a:endParaRPr kumimoji="0" lang="en-US" sz="1400" b="0" i="0" u="none" strike="noStrike" kern="1200" cap="none" spc="0" normalizeH="0" baseline="0" noProof="0" dirty="0">
              <a:ln>
                <a:noFill/>
              </a:ln>
              <a:solidFill>
                <a:srgbClr val="54585A"/>
              </a:solidFill>
              <a:effectLst/>
              <a:uLnTx/>
              <a:uFillTx/>
              <a:latin typeface="+mn-lt"/>
              <a:ea typeface="+mn-ea"/>
              <a:cs typeface="+mn-cs"/>
            </a:endParaRPr>
          </a:p>
        </p:txBody>
      </p:sp>
      <p:sp>
        <p:nvSpPr>
          <p:cNvPr id="4" name="Date Placeholder 3"/>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7/18/2017</a:t>
            </a:fld>
            <a:endParaRPr lang="en-US">
              <a:solidFill>
                <a:srgbClr val="605F62"/>
              </a:solidFill>
            </a:endParaRPr>
          </a:p>
        </p:txBody>
      </p:sp>
      <p:sp>
        <p:nvSpPr>
          <p:cNvPr id="5" name="Footer Placeholder 4"/>
          <p:cNvSpPr>
            <a:spLocks noGrp="1"/>
          </p:cNvSpPr>
          <p:nvPr>
            <p:ph type="ftr" sz="quarter" idx="11"/>
          </p:nvPr>
        </p:nvSpPr>
        <p:spPr>
          <a:xfrm>
            <a:off x="3121994" y="6485609"/>
            <a:ext cx="5181600" cy="231266"/>
          </a:xfrm>
          <a:prstGeom prst="rect">
            <a:avLst/>
          </a:prstGeom>
        </p:spPr>
        <p:txBody>
          <a:bodyPr/>
          <a:lstStyle/>
          <a:p>
            <a:r>
              <a:rPr lang="en-US" dirty="0" smtClean="0">
                <a:solidFill>
                  <a:srgbClr val="605F62"/>
                </a:solidFill>
              </a:rPr>
              <a:t>Presentation or Section Title</a:t>
            </a:r>
            <a:endParaRPr lang="en-US" dirty="0">
              <a:solidFill>
                <a:srgbClr val="605F62"/>
              </a:solidFill>
            </a:endParaRPr>
          </a:p>
        </p:txBody>
      </p:sp>
      <p:sp>
        <p:nvSpPr>
          <p:cNvPr id="6" name="Slide Number Placeholder 5"/>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990600" y="914400"/>
            <a:ext cx="6854952"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176429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1197" y="1621971"/>
            <a:ext cx="3767328" cy="4093029"/>
          </a:xfrm>
          <a:prstGeom prst="rect">
            <a:avLst/>
          </a:prstGeom>
        </p:spPr>
        <p:txBody>
          <a:bodyPr vert="horz" lIns="0" tIns="0" rIns="91440" bIns="45720" rtlCol="0">
            <a:noAutofit/>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lang="en-US"/>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lang="en-US"/>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lang="en-US"/>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lang="en-US"/>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lang="en-US"/>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Fifth level</a:t>
            </a:r>
            <a:endParaRPr kumimoji="0" lang="en-US" sz="1400" b="0" i="0" u="none" strike="noStrike" kern="1200" cap="none" spc="0" normalizeH="0" baseline="0" noProof="0" dirty="0">
              <a:ln>
                <a:noFill/>
              </a:ln>
              <a:solidFill>
                <a:srgbClr val="54585A"/>
              </a:solidFill>
              <a:effectLst/>
              <a:uLnTx/>
              <a:uFillTx/>
              <a:latin typeface="+mn-lt"/>
              <a:ea typeface="+mn-ea"/>
              <a:cs typeface="+mn-cs"/>
            </a:endParaRPr>
          </a:p>
        </p:txBody>
      </p:sp>
      <p:sp>
        <p:nvSpPr>
          <p:cNvPr id="4" name="Content Placeholder 3"/>
          <p:cNvSpPr>
            <a:spLocks noGrp="1"/>
          </p:cNvSpPr>
          <p:nvPr>
            <p:ph sz="half" idx="2"/>
          </p:nvPr>
        </p:nvSpPr>
        <p:spPr>
          <a:xfrm>
            <a:off x="4900422" y="1621971"/>
            <a:ext cx="3767328" cy="4093029"/>
          </a:xfrm>
          <a:prstGeom prst="rect">
            <a:avLst/>
          </a:prstGeom>
        </p:spPr>
        <p:txBody>
          <a:bodyPr vert="horz" lIns="0" tIns="0" rIns="91440" bIns="45720" rtlCol="0">
            <a:noAutofit/>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lang="en-US"/>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lang="en-US"/>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lang="en-US"/>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lang="en-US"/>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lang="en-US"/>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Fifth level</a:t>
            </a:r>
            <a:endParaRPr kumimoji="0" lang="en-US" sz="1400" b="0" i="0" u="none" strike="noStrike" kern="1200" cap="none" spc="0" normalizeH="0" baseline="0" noProof="0" dirty="0">
              <a:ln>
                <a:noFill/>
              </a:ln>
              <a:solidFill>
                <a:srgbClr val="54585A"/>
              </a:solidFill>
              <a:effectLst/>
              <a:uLnTx/>
              <a:uFillTx/>
              <a:latin typeface="+mn-lt"/>
              <a:ea typeface="+mn-ea"/>
              <a:cs typeface="+mn-cs"/>
            </a:endParaRPr>
          </a:p>
        </p:txBody>
      </p:sp>
      <p:sp>
        <p:nvSpPr>
          <p:cNvPr id="5" name="Date Placeholder 4"/>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7/18/2017</a:t>
            </a:fld>
            <a:endParaRPr lang="en-US">
              <a:solidFill>
                <a:srgbClr val="605F62"/>
              </a:solidFill>
            </a:endParaRPr>
          </a:p>
        </p:txBody>
      </p:sp>
      <p:sp>
        <p:nvSpPr>
          <p:cNvPr id="6" name="Footer Placeholder 5"/>
          <p:cNvSpPr>
            <a:spLocks noGrp="1"/>
          </p:cNvSpPr>
          <p:nvPr>
            <p:ph type="ftr" sz="quarter" idx="11"/>
          </p:nvPr>
        </p:nvSpPr>
        <p:spPr>
          <a:xfrm>
            <a:off x="3121994" y="6485609"/>
            <a:ext cx="5181600" cy="231266"/>
          </a:xfrm>
          <a:prstGeom prst="rect">
            <a:avLst/>
          </a:prstGeom>
        </p:spPr>
        <p:txBody>
          <a:bodyPr/>
          <a:lstStyle/>
          <a:p>
            <a:r>
              <a:rPr lang="en-US" smtClean="0">
                <a:solidFill>
                  <a:srgbClr val="605F62"/>
                </a:solidFill>
              </a:rPr>
              <a:t>Presentation or Section Title</a:t>
            </a:r>
            <a:endParaRPr lang="en-US" dirty="0">
              <a:solidFill>
                <a:srgbClr val="605F62"/>
              </a:solidFill>
            </a:endParaRPr>
          </a:p>
        </p:txBody>
      </p:sp>
      <p:sp>
        <p:nvSpPr>
          <p:cNvPr id="7" name="Slide Number Placeholder 6"/>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990599" y="914400"/>
            <a:ext cx="6857999"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3967830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90600" y="1624012"/>
            <a:ext cx="3581400" cy="357187"/>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01197" y="1981200"/>
            <a:ext cx="3768895" cy="3733800"/>
          </a:xfrm>
          <a:prstGeom prst="rect">
            <a:avLst/>
          </a:prstGeom>
        </p:spPr>
        <p:txBody>
          <a:bodyPr vert="horz" lIns="0" tIns="0" rIns="91440" bIns="45720" rtlCol="0">
            <a:noAutofit/>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lang="en-US"/>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lang="en-US"/>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lang="en-US"/>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lang="en-US"/>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lang="en-US"/>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Fifth level</a:t>
            </a:r>
            <a:endParaRPr kumimoji="0" lang="en-US" sz="1400" b="0" i="0" u="none" strike="noStrike" kern="1200" cap="none" spc="0" normalizeH="0" baseline="0" noProof="0" dirty="0">
              <a:ln>
                <a:noFill/>
              </a:ln>
              <a:solidFill>
                <a:srgbClr val="54585A"/>
              </a:solidFill>
              <a:effectLst/>
              <a:uLnTx/>
              <a:uFillTx/>
              <a:latin typeface="+mn-lt"/>
              <a:ea typeface="+mn-ea"/>
              <a:cs typeface="+mn-cs"/>
            </a:endParaRPr>
          </a:p>
        </p:txBody>
      </p:sp>
      <p:sp>
        <p:nvSpPr>
          <p:cNvPr id="5" name="Text Placeholder 4"/>
          <p:cNvSpPr>
            <a:spLocks noGrp="1"/>
          </p:cNvSpPr>
          <p:nvPr>
            <p:ph type="body" sz="quarter" idx="3"/>
          </p:nvPr>
        </p:nvSpPr>
        <p:spPr>
          <a:xfrm>
            <a:off x="4908036" y="1624012"/>
            <a:ext cx="3770375" cy="357188"/>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7124" y="1981200"/>
            <a:ext cx="3770375" cy="3733800"/>
          </a:xfrm>
          <a:prstGeom prst="rect">
            <a:avLst/>
          </a:prstGeom>
        </p:spPr>
        <p:txBody>
          <a:bodyPr vert="horz" lIns="0" tIns="0" rIns="91440" bIns="45720" rtlCol="0">
            <a:noAutofit/>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lang="en-US"/>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lang="en-US"/>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lang="en-US"/>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lang="en-US"/>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lang="en-US"/>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Fifth level</a:t>
            </a:r>
            <a:endParaRPr kumimoji="0" lang="en-US" sz="1400" b="0" i="0" u="none" strike="noStrike" kern="1200" cap="none" spc="0" normalizeH="0" baseline="0" noProof="0" dirty="0">
              <a:ln>
                <a:noFill/>
              </a:ln>
              <a:solidFill>
                <a:srgbClr val="54585A"/>
              </a:solidFill>
              <a:effectLst/>
              <a:uLnTx/>
              <a:uFillTx/>
              <a:latin typeface="+mn-lt"/>
              <a:ea typeface="+mn-ea"/>
              <a:cs typeface="+mn-cs"/>
            </a:endParaRPr>
          </a:p>
        </p:txBody>
      </p:sp>
      <p:sp>
        <p:nvSpPr>
          <p:cNvPr id="7" name="Date Placeholder 6"/>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7/18/2017</a:t>
            </a:fld>
            <a:endParaRPr lang="en-US">
              <a:solidFill>
                <a:srgbClr val="605F62"/>
              </a:solidFill>
            </a:endParaRPr>
          </a:p>
        </p:txBody>
      </p:sp>
      <p:sp>
        <p:nvSpPr>
          <p:cNvPr id="8" name="Footer Placeholder 7"/>
          <p:cNvSpPr>
            <a:spLocks noGrp="1"/>
          </p:cNvSpPr>
          <p:nvPr>
            <p:ph type="ftr" sz="quarter" idx="11"/>
          </p:nvPr>
        </p:nvSpPr>
        <p:spPr>
          <a:xfrm>
            <a:off x="3121994" y="6485609"/>
            <a:ext cx="5181600" cy="231266"/>
          </a:xfrm>
          <a:prstGeom prst="rect">
            <a:avLst/>
          </a:prstGeom>
        </p:spPr>
        <p:txBody>
          <a:bodyPr/>
          <a:lstStyle/>
          <a:p>
            <a:r>
              <a:rPr lang="en-US" dirty="0" smtClean="0">
                <a:solidFill>
                  <a:srgbClr val="605F62"/>
                </a:solidFill>
              </a:rPr>
              <a:t>Presentation or Section Title</a:t>
            </a:r>
            <a:endParaRPr lang="en-US" dirty="0">
              <a:solidFill>
                <a:srgbClr val="605F62"/>
              </a:solidFill>
            </a:endParaRPr>
          </a:p>
        </p:txBody>
      </p:sp>
      <p:sp>
        <p:nvSpPr>
          <p:cNvPr id="9" name="Slide Number Placeholder 8"/>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Text Placeholder 10"/>
          <p:cNvSpPr>
            <a:spLocks noGrp="1"/>
          </p:cNvSpPr>
          <p:nvPr>
            <p:ph type="body" sz="quarter" idx="13" hasCustomPrompt="1"/>
          </p:nvPr>
        </p:nvSpPr>
        <p:spPr>
          <a:xfrm>
            <a:off x="990599" y="914400"/>
            <a:ext cx="6852557"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2474714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85157" y="3724712"/>
            <a:ext cx="3586843" cy="347472"/>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90600" y="4038600"/>
            <a:ext cx="3579492" cy="1676400"/>
          </a:xfrm>
          <a:prstGeom prst="rect">
            <a:avLst/>
          </a:prstGeo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dirty="0" smtClean="0"/>
              <a:t>Click to edit Master text styles</a:t>
            </a:r>
          </a:p>
        </p:txBody>
      </p:sp>
      <p:sp>
        <p:nvSpPr>
          <p:cNvPr id="5" name="Text Placeholder 4"/>
          <p:cNvSpPr>
            <a:spLocks noGrp="1"/>
          </p:cNvSpPr>
          <p:nvPr>
            <p:ph type="body" sz="quarter" idx="3"/>
          </p:nvPr>
        </p:nvSpPr>
        <p:spPr>
          <a:xfrm>
            <a:off x="4908036" y="3724712"/>
            <a:ext cx="3584448" cy="347472"/>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08036" y="4038600"/>
            <a:ext cx="3580898" cy="1676400"/>
          </a:xfrm>
          <a:prstGeom prst="rect">
            <a:avLst/>
          </a:prstGeom>
        </p:spPr>
        <p:txBody>
          <a:bodyPr vert="horz" lIns="0" tIns="0" rIns="91440" bIns="45720" rtlCol="0">
            <a:noAutofit/>
          </a:bodyPr>
          <a:lstStyle>
            <a:lvl1pPr marL="0" indent="0">
              <a:buNone/>
              <a:defRPr lang="en-US" dirty="0" smtClean="0"/>
            </a:lvl1pPr>
            <a:lvl2pPr marL="206375" indent="0">
              <a:buNone/>
              <a:defRPr lang="en-US" dirty="0" smtClean="0"/>
            </a:lvl2pPr>
            <a:lvl3pPr marL="457200" indent="0">
              <a:buNone/>
              <a:defRPr lang="en-US" dirty="0" smtClean="0"/>
            </a:lvl3pPr>
            <a:lvl4pPr marL="631825" indent="0">
              <a:buNone/>
              <a:defRPr lang="en-US" dirty="0" smtClean="0"/>
            </a:lvl4pPr>
            <a:lvl5pPr marL="804862" indent="0">
              <a:buNone/>
              <a:defRPr lang="en-US" dirty="0"/>
            </a:lvl5pPr>
          </a:lstStyle>
          <a:p>
            <a:pPr lvl="0"/>
            <a:r>
              <a:rPr lang="en-US" dirty="0" smtClean="0"/>
              <a:t>Click to edit Master text styles</a:t>
            </a:r>
          </a:p>
        </p:txBody>
      </p:sp>
      <p:sp>
        <p:nvSpPr>
          <p:cNvPr id="7" name="Date Placeholder 6"/>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7/18/2017</a:t>
            </a:fld>
            <a:endParaRPr lang="en-US">
              <a:solidFill>
                <a:srgbClr val="605F62"/>
              </a:solidFill>
            </a:endParaRPr>
          </a:p>
        </p:txBody>
      </p:sp>
      <p:sp>
        <p:nvSpPr>
          <p:cNvPr id="8" name="Footer Placeholder 7"/>
          <p:cNvSpPr>
            <a:spLocks noGrp="1"/>
          </p:cNvSpPr>
          <p:nvPr>
            <p:ph type="ftr" sz="quarter" idx="11"/>
          </p:nvPr>
        </p:nvSpPr>
        <p:spPr>
          <a:xfrm>
            <a:off x="3121994" y="6485609"/>
            <a:ext cx="5181600" cy="231266"/>
          </a:xfrm>
          <a:prstGeom prst="rect">
            <a:avLst/>
          </a:prstGeom>
        </p:spPr>
        <p:txBody>
          <a:bodyPr/>
          <a:lstStyle/>
          <a:p>
            <a:r>
              <a:rPr lang="en-US" dirty="0" smtClean="0">
                <a:solidFill>
                  <a:srgbClr val="605F62"/>
                </a:solidFill>
              </a:rPr>
              <a:t>Presentation or Section Title</a:t>
            </a:r>
            <a:endParaRPr lang="en-US" dirty="0">
              <a:solidFill>
                <a:srgbClr val="605F62"/>
              </a:solidFill>
            </a:endParaRPr>
          </a:p>
        </p:txBody>
      </p:sp>
      <p:sp>
        <p:nvSpPr>
          <p:cNvPr id="9" name="Slide Number Placeholder 8"/>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Text Placeholder 10"/>
          <p:cNvSpPr>
            <a:spLocks noGrp="1"/>
          </p:cNvSpPr>
          <p:nvPr>
            <p:ph type="body" sz="quarter" idx="13" hasCustomPrompt="1"/>
          </p:nvPr>
        </p:nvSpPr>
        <p:spPr>
          <a:xfrm>
            <a:off x="990599" y="914400"/>
            <a:ext cx="6852557"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
        <p:nvSpPr>
          <p:cNvPr id="13" name="Picture Placeholder 12"/>
          <p:cNvSpPr>
            <a:spLocks noGrp="1"/>
          </p:cNvSpPr>
          <p:nvPr>
            <p:ph type="pic" sz="quarter" idx="14" hasCustomPrompt="1"/>
          </p:nvPr>
        </p:nvSpPr>
        <p:spPr>
          <a:xfrm>
            <a:off x="990600" y="1622424"/>
            <a:ext cx="3429000" cy="1994355"/>
          </a:xfrm>
          <a:prstGeom prst="rect">
            <a:avLst/>
          </a:prstGeom>
        </p:spPr>
        <p:txBody>
          <a:bodyPr anchor="ctr"/>
          <a:lstStyle>
            <a:lvl1pPr marL="0" indent="0" algn="ctr">
              <a:buNone/>
              <a:defRPr/>
            </a:lvl1pPr>
          </a:lstStyle>
          <a:p>
            <a:r>
              <a:rPr lang="en-US" dirty="0" smtClean="0"/>
              <a:t>Insert image</a:t>
            </a:r>
            <a:endParaRPr lang="en-US" dirty="0"/>
          </a:p>
        </p:txBody>
      </p:sp>
      <p:sp>
        <p:nvSpPr>
          <p:cNvPr id="15" name="Picture Placeholder 12"/>
          <p:cNvSpPr>
            <a:spLocks noGrp="1"/>
          </p:cNvSpPr>
          <p:nvPr>
            <p:ph type="pic" sz="quarter" idx="15" hasCustomPrompt="1"/>
          </p:nvPr>
        </p:nvSpPr>
        <p:spPr>
          <a:xfrm>
            <a:off x="4908036" y="1622424"/>
            <a:ext cx="3429000" cy="1994355"/>
          </a:xfrm>
          <a:prstGeom prst="rect">
            <a:avLst/>
          </a:prstGeom>
        </p:spPr>
        <p:txBody>
          <a:bodyPr anchor="ctr"/>
          <a:lstStyle>
            <a:lvl1pPr marL="0" indent="0" algn="ctr">
              <a:buNone/>
              <a:defRPr/>
            </a:lvl1pPr>
          </a:lstStyle>
          <a:p>
            <a:r>
              <a:rPr lang="en-US" dirty="0" smtClean="0"/>
              <a:t>Insert image</a:t>
            </a:r>
            <a:endParaRPr lang="en-US" dirty="0"/>
          </a:p>
        </p:txBody>
      </p:sp>
    </p:spTree>
    <p:extLst>
      <p:ext uri="{BB962C8B-B14F-4D97-AF65-F5344CB8AC3E}">
        <p14:creationId xmlns:p14="http://schemas.microsoft.com/office/powerpoint/2010/main" val="639949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90600" y="1624012"/>
            <a:ext cx="3581400" cy="357187"/>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01197" y="1981200"/>
            <a:ext cx="3773089" cy="1711325"/>
          </a:xfrm>
          <a:prstGeom prst="rect">
            <a:avLst/>
          </a:prstGeom>
        </p:spPr>
        <p:txBody>
          <a:bodyPr vert="horz" lIns="0" tIns="0" rIns="91440" bIns="45720" rtlCol="0">
            <a:noAutofit/>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lang="en-US"/>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lang="en-US"/>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lang="en-US"/>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lang="en-US"/>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lang="en-US"/>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Fifth level</a:t>
            </a:r>
            <a:endParaRPr kumimoji="0" lang="en-US" sz="1400" b="0" i="0" u="none" strike="noStrike" kern="1200" cap="none" spc="0" normalizeH="0" baseline="0" noProof="0" dirty="0">
              <a:ln>
                <a:noFill/>
              </a:ln>
              <a:solidFill>
                <a:srgbClr val="54585A"/>
              </a:solidFill>
              <a:effectLst/>
              <a:uLnTx/>
              <a:uFillTx/>
              <a:latin typeface="+mn-lt"/>
              <a:ea typeface="+mn-ea"/>
              <a:cs typeface="+mn-cs"/>
            </a:endParaRPr>
          </a:p>
        </p:txBody>
      </p:sp>
      <p:sp>
        <p:nvSpPr>
          <p:cNvPr id="5" name="Text Placeholder 4"/>
          <p:cNvSpPr>
            <a:spLocks noGrp="1"/>
          </p:cNvSpPr>
          <p:nvPr>
            <p:ph type="body" sz="quarter" idx="3"/>
          </p:nvPr>
        </p:nvSpPr>
        <p:spPr>
          <a:xfrm>
            <a:off x="990599" y="3652124"/>
            <a:ext cx="3581401" cy="349526"/>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803911" y="4012035"/>
            <a:ext cx="3770375" cy="1558925"/>
          </a:xfrm>
          <a:prstGeom prst="rect">
            <a:avLst/>
          </a:prstGeom>
        </p:spPr>
        <p:txBody>
          <a:bodyPr vert="horz" lIns="0" tIns="0" rIns="91440" bIns="45720" rtlCol="0">
            <a:noAutofit/>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lang="en-US"/>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lang="en-US"/>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lang="en-US"/>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lang="en-US"/>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lang="en-US"/>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Fifth level</a:t>
            </a:r>
            <a:endParaRPr kumimoji="0" lang="en-US" sz="1400" b="0" i="0" u="none" strike="noStrike" kern="1200" cap="none" spc="0" normalizeH="0" baseline="0" noProof="0" dirty="0">
              <a:ln>
                <a:noFill/>
              </a:ln>
              <a:solidFill>
                <a:srgbClr val="54585A"/>
              </a:solidFill>
              <a:effectLst/>
              <a:uLnTx/>
              <a:uFillTx/>
              <a:latin typeface="+mn-lt"/>
              <a:ea typeface="+mn-ea"/>
              <a:cs typeface="+mn-cs"/>
            </a:endParaRPr>
          </a:p>
        </p:txBody>
      </p:sp>
      <p:sp>
        <p:nvSpPr>
          <p:cNvPr id="7" name="Date Placeholder 6"/>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7/18/2017</a:t>
            </a:fld>
            <a:endParaRPr lang="en-US">
              <a:solidFill>
                <a:srgbClr val="605F62"/>
              </a:solidFill>
            </a:endParaRPr>
          </a:p>
        </p:txBody>
      </p:sp>
      <p:sp>
        <p:nvSpPr>
          <p:cNvPr id="8" name="Footer Placeholder 7"/>
          <p:cNvSpPr>
            <a:spLocks noGrp="1"/>
          </p:cNvSpPr>
          <p:nvPr>
            <p:ph type="ftr" sz="quarter" idx="11"/>
          </p:nvPr>
        </p:nvSpPr>
        <p:spPr>
          <a:xfrm>
            <a:off x="3121994" y="6485609"/>
            <a:ext cx="5181600" cy="231266"/>
          </a:xfrm>
          <a:prstGeom prst="rect">
            <a:avLst/>
          </a:prstGeom>
        </p:spPr>
        <p:txBody>
          <a:bodyPr/>
          <a:lstStyle/>
          <a:p>
            <a:r>
              <a:rPr lang="en-US" dirty="0" smtClean="0">
                <a:solidFill>
                  <a:srgbClr val="605F62"/>
                </a:solidFill>
              </a:rPr>
              <a:t>Presentation or Section Title</a:t>
            </a:r>
            <a:endParaRPr lang="en-US" dirty="0">
              <a:solidFill>
                <a:srgbClr val="605F62"/>
              </a:solidFill>
            </a:endParaRPr>
          </a:p>
        </p:txBody>
      </p:sp>
      <p:sp>
        <p:nvSpPr>
          <p:cNvPr id="9" name="Slide Number Placeholder 8"/>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Content Placeholder 13"/>
          <p:cNvSpPr>
            <a:spLocks noGrp="1"/>
          </p:cNvSpPr>
          <p:nvPr>
            <p:ph sz="quarter" idx="13"/>
          </p:nvPr>
        </p:nvSpPr>
        <p:spPr>
          <a:xfrm>
            <a:off x="5209563" y="1676400"/>
            <a:ext cx="3934437" cy="3810000"/>
          </a:xfrm>
          <a:prstGeom prst="rect">
            <a:avLst/>
          </a:prstGeom>
        </p:spPr>
        <p:txBody>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Fifth level</a:t>
            </a:r>
            <a:endParaRPr kumimoji="0" lang="en-US" sz="1400" b="0" i="0" u="none" strike="noStrike" kern="1200" cap="none" spc="0" normalizeH="0" baseline="0" noProof="0" dirty="0">
              <a:ln>
                <a:noFill/>
              </a:ln>
              <a:solidFill>
                <a:srgbClr val="54585A"/>
              </a:solidFill>
              <a:effectLst/>
              <a:uLnTx/>
              <a:uFillTx/>
              <a:latin typeface="+mn-lt"/>
              <a:ea typeface="+mn-ea"/>
              <a:cs typeface="+mn-cs"/>
            </a:endParaRPr>
          </a:p>
        </p:txBody>
      </p:sp>
      <p:sp>
        <p:nvSpPr>
          <p:cNvPr id="15" name="Text Placeholder 10"/>
          <p:cNvSpPr>
            <a:spLocks noGrp="1"/>
          </p:cNvSpPr>
          <p:nvPr>
            <p:ph type="body" sz="quarter" idx="14" hasCustomPrompt="1"/>
          </p:nvPr>
        </p:nvSpPr>
        <p:spPr>
          <a:xfrm>
            <a:off x="990600" y="914400"/>
            <a:ext cx="6858000"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671935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ey Facts + Side Images">
    <p:bg>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3" name="Rectangle 6"/>
          <p:cNvSpPr/>
          <p:nvPr userDrawn="1"/>
        </p:nvSpPr>
        <p:spPr>
          <a:xfrm>
            <a:off x="-45715" y="-4158"/>
            <a:ext cx="3968909" cy="6868473"/>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2" name="Title 1"/>
          <p:cNvSpPr>
            <a:spLocks noGrp="1"/>
          </p:cNvSpPr>
          <p:nvPr>
            <p:ph type="title"/>
          </p:nvPr>
        </p:nvSpPr>
        <p:spPr bwMode="gray">
          <a:xfrm>
            <a:off x="990599" y="155448"/>
            <a:ext cx="7713969" cy="762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990599" y="1624013"/>
            <a:ext cx="2438401" cy="349526"/>
          </a:xfrm>
          <a:prstGeom prst="rect">
            <a:avLst/>
          </a:prstGeom>
        </p:spPr>
        <p:txBody>
          <a:bodyPr anchor="b"/>
          <a:lstStyle>
            <a:lvl1pPr marL="0" indent="0">
              <a:buNone/>
              <a:defRPr sz="185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bwMode="gray">
          <a:xfrm>
            <a:off x="801197" y="1981200"/>
            <a:ext cx="2399203" cy="3733800"/>
          </a:xfrm>
          <a:prstGeom prst="rect">
            <a:avLst/>
          </a:prstGeom>
        </p:spPr>
        <p:txBody>
          <a:bodyPr vert="horz" lIns="0" tIns="0" rIns="91440" bIns="45720" rtlCol="0">
            <a:noAutofit/>
          </a:bodyPr>
          <a:lstStyle>
            <a:lvl1pPr>
              <a:buClr>
                <a:schemeClr val="bg1"/>
              </a:buClr>
              <a:defRPr lang="en-US" sz="1850" smtClean="0">
                <a:solidFill>
                  <a:schemeClr val="bg1"/>
                </a:solidFill>
              </a:defRPr>
            </a:lvl1pPr>
            <a:lvl2pPr marL="457200" indent="-250825">
              <a:buClr>
                <a:schemeClr val="bg1"/>
              </a:buClr>
              <a:buFont typeface="LucidaGrande" charset="0"/>
              <a:buChar char="–"/>
              <a:defRPr lang="en-US" sz="1850" smtClean="0">
                <a:solidFill>
                  <a:schemeClr val="bg1"/>
                </a:solidFill>
              </a:defRPr>
            </a:lvl2pPr>
            <a:lvl3pPr>
              <a:defRPr lang="en-US" smtClean="0"/>
            </a:lvl3pPr>
            <a:lvl4pPr>
              <a:defRPr lang="en-US" smtClean="0"/>
            </a:lvl4pPr>
            <a:lvl5pPr>
              <a:defRPr lang="en-US"/>
            </a:lvl5pPr>
          </a:lstStyle>
          <a:p>
            <a:pPr lvl="0"/>
            <a:r>
              <a:rPr lang="en-US" dirty="0" smtClean="0"/>
              <a:t>Click to edit Master text styles</a:t>
            </a:r>
          </a:p>
          <a:p>
            <a:pPr lvl="1"/>
            <a:r>
              <a:rPr lang="en-US" dirty="0" smtClean="0"/>
              <a:t>Second level</a:t>
            </a:r>
          </a:p>
        </p:txBody>
      </p:sp>
      <p:sp>
        <p:nvSpPr>
          <p:cNvPr id="7" name="Date Placeholder 6"/>
          <p:cNvSpPr>
            <a:spLocks noGrp="1"/>
          </p:cNvSpPr>
          <p:nvPr>
            <p:ph type="dt" sz="half" idx="10"/>
          </p:nvPr>
        </p:nvSpPr>
        <p:spPr bwMode="gray">
          <a:xfrm>
            <a:off x="2350008" y="6528816"/>
            <a:ext cx="850392" cy="168275"/>
          </a:xfrm>
          <a:prstGeom prst="rect">
            <a:avLst/>
          </a:prstGeom>
        </p:spPr>
        <p:txBody>
          <a:bodyPr/>
          <a:lstStyle>
            <a:lvl1pPr>
              <a:defRPr>
                <a:solidFill>
                  <a:schemeClr val="bg1"/>
                </a:solidFill>
              </a:defRPr>
            </a:lvl1pPr>
          </a:lstStyle>
          <a:p>
            <a:fld id="{9623C80F-5998-4C5A-8426-1B9517C724DD}" type="datetimeFigureOut">
              <a:rPr lang="en-US" smtClean="0">
                <a:solidFill>
                  <a:prstClr val="white"/>
                </a:solidFill>
              </a:rPr>
              <a:pPr/>
              <a:t>7/18/2017</a:t>
            </a:fld>
            <a:endParaRPr lang="en-US">
              <a:solidFill>
                <a:prstClr val="white"/>
              </a:solidFill>
            </a:endParaRPr>
          </a:p>
        </p:txBody>
      </p:sp>
      <p:sp>
        <p:nvSpPr>
          <p:cNvPr id="8" name="Footer Placeholder 7"/>
          <p:cNvSpPr>
            <a:spLocks noGrp="1"/>
          </p:cNvSpPr>
          <p:nvPr>
            <p:ph type="ftr" sz="quarter" idx="11"/>
          </p:nvPr>
        </p:nvSpPr>
        <p:spPr bwMode="gray">
          <a:xfrm>
            <a:off x="3121994" y="6485609"/>
            <a:ext cx="5181600" cy="231266"/>
          </a:xfrm>
          <a:prstGeom prst="rect">
            <a:avLst/>
          </a:prstGeom>
        </p:spPr>
        <p:txBody>
          <a:bodyPr/>
          <a:lstStyle>
            <a:lvl1pPr>
              <a:defRPr>
                <a:solidFill>
                  <a:schemeClr val="bg1"/>
                </a:solidFill>
              </a:defRPr>
            </a:lvl1pPr>
          </a:lstStyle>
          <a:p>
            <a:r>
              <a:rPr lang="en-US" dirty="0" smtClean="0">
                <a:solidFill>
                  <a:prstClr val="white"/>
                </a:solidFill>
              </a:rPr>
              <a:t>Presentation or Section Title</a:t>
            </a:r>
            <a:endParaRPr lang="en-US" dirty="0">
              <a:solidFill>
                <a:prstClr val="white"/>
              </a:solidFill>
            </a:endParaRPr>
          </a:p>
        </p:txBody>
      </p:sp>
      <p:sp>
        <p:nvSpPr>
          <p:cNvPr id="9" name="Slide Number Placeholder 8"/>
          <p:cNvSpPr>
            <a:spLocks noGrp="1"/>
          </p:cNvSpPr>
          <p:nvPr>
            <p:ph type="sldNum" sz="quarter" idx="12"/>
          </p:nvPr>
        </p:nvSpPr>
        <p:spPr bwMode="gray">
          <a:xfrm>
            <a:off x="8305799" y="6485609"/>
            <a:ext cx="346745" cy="231266"/>
          </a:xfrm>
          <a:prstGeom prst="rect">
            <a:avLst/>
          </a:prstGeom>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sp>
        <p:nvSpPr>
          <p:cNvPr id="15" name="Text Placeholder 10"/>
          <p:cNvSpPr>
            <a:spLocks noGrp="1"/>
          </p:cNvSpPr>
          <p:nvPr>
            <p:ph type="body" sz="quarter" idx="14" hasCustomPrompt="1"/>
          </p:nvPr>
        </p:nvSpPr>
        <p:spPr bwMode="gray">
          <a:xfrm>
            <a:off x="990600" y="914400"/>
            <a:ext cx="6858000" cy="457200"/>
          </a:xfrm>
          <a:prstGeom prst="rect">
            <a:avLst/>
          </a:prstGeom>
        </p:spPr>
        <p:txBody>
          <a:bodyPr/>
          <a:lstStyle>
            <a:lvl1pPr marL="0" indent="0">
              <a:lnSpc>
                <a:spcPct val="85000"/>
              </a:lnSpc>
              <a:spcBef>
                <a:spcPts val="0"/>
              </a:spcBef>
              <a:buNone/>
              <a:defRPr sz="2000" spc="-80" baseline="0">
                <a:solidFill>
                  <a:schemeClr val="bg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
        <p:nvSpPr>
          <p:cNvPr id="12" name="Picture Placeholder 11"/>
          <p:cNvSpPr>
            <a:spLocks noGrp="1"/>
          </p:cNvSpPr>
          <p:nvPr>
            <p:ph type="pic" sz="quarter" idx="15" hasCustomPrompt="1"/>
          </p:nvPr>
        </p:nvSpPr>
        <p:spPr bwMode="gray">
          <a:xfrm>
            <a:off x="3505200" y="1622425"/>
            <a:ext cx="2209800" cy="3657600"/>
          </a:xfrm>
          <a:prstGeom prst="rect">
            <a:avLst/>
          </a:prstGeom>
        </p:spPr>
        <p:txBody>
          <a:bodyPr anchor="ctr"/>
          <a:lstStyle>
            <a:lvl1pPr marL="0" indent="0" algn="ctr">
              <a:buNone/>
              <a:defRPr>
                <a:solidFill>
                  <a:schemeClr val="bg1"/>
                </a:solidFill>
              </a:defRPr>
            </a:lvl1pPr>
          </a:lstStyle>
          <a:p>
            <a:r>
              <a:rPr lang="en-US" dirty="0" smtClean="0"/>
              <a:t>Insert image</a:t>
            </a:r>
            <a:endParaRPr lang="en-US" dirty="0"/>
          </a:p>
        </p:txBody>
      </p:sp>
      <p:sp>
        <p:nvSpPr>
          <p:cNvPr id="16" name="Picture Placeholder 11"/>
          <p:cNvSpPr>
            <a:spLocks noGrp="1"/>
          </p:cNvSpPr>
          <p:nvPr>
            <p:ph type="pic" sz="quarter" idx="16" hasCustomPrompt="1"/>
          </p:nvPr>
        </p:nvSpPr>
        <p:spPr bwMode="gray">
          <a:xfrm>
            <a:off x="6019800" y="1622425"/>
            <a:ext cx="2209800" cy="3657600"/>
          </a:xfrm>
          <a:prstGeom prst="rect">
            <a:avLst/>
          </a:prstGeom>
        </p:spPr>
        <p:txBody>
          <a:bodyPr anchor="ctr"/>
          <a:lstStyle>
            <a:lvl1pPr marL="0" indent="0" algn="ctr">
              <a:buNone/>
              <a:defRPr>
                <a:solidFill>
                  <a:schemeClr val="bg1"/>
                </a:solidFill>
              </a:defRPr>
            </a:lvl1pPr>
          </a:lstStyle>
          <a:p>
            <a:r>
              <a:rPr lang="en-US" dirty="0" smtClean="0"/>
              <a:t>Insert image</a:t>
            </a:r>
            <a:endParaRPr lang="en-US" dirty="0"/>
          </a:p>
        </p:txBody>
      </p:sp>
    </p:spTree>
    <p:extLst>
      <p:ext uri="{BB962C8B-B14F-4D97-AF65-F5344CB8AC3E}">
        <p14:creationId xmlns:p14="http://schemas.microsoft.com/office/powerpoint/2010/main" val="3816765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7/18/2017</a:t>
            </a:fld>
            <a:endParaRPr lang="en-US">
              <a:solidFill>
                <a:srgbClr val="605F62"/>
              </a:solidFill>
            </a:endParaRPr>
          </a:p>
        </p:txBody>
      </p:sp>
      <p:sp>
        <p:nvSpPr>
          <p:cNvPr id="4" name="Footer Placeholder 3"/>
          <p:cNvSpPr>
            <a:spLocks noGrp="1"/>
          </p:cNvSpPr>
          <p:nvPr>
            <p:ph type="ftr" sz="quarter" idx="11"/>
          </p:nvPr>
        </p:nvSpPr>
        <p:spPr>
          <a:xfrm>
            <a:off x="3121994" y="6485609"/>
            <a:ext cx="5181600" cy="231266"/>
          </a:xfrm>
          <a:prstGeom prst="rect">
            <a:avLst/>
          </a:prstGeom>
        </p:spPr>
        <p:txBody>
          <a:bodyPr/>
          <a:lstStyle/>
          <a:p>
            <a:r>
              <a:rPr lang="en-US" dirty="0" smtClean="0">
                <a:solidFill>
                  <a:srgbClr val="605F62"/>
                </a:solidFill>
              </a:rPr>
              <a:t>Presentation or Section Title</a:t>
            </a:r>
            <a:endParaRPr lang="en-US" dirty="0">
              <a:solidFill>
                <a:srgbClr val="605F62"/>
              </a:solidFill>
            </a:endParaRPr>
          </a:p>
        </p:txBody>
      </p:sp>
      <p:sp>
        <p:nvSpPr>
          <p:cNvPr id="5" name="Slide Number Placeholder 4"/>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7" name="Text Placeholder 10"/>
          <p:cNvSpPr>
            <a:spLocks noGrp="1"/>
          </p:cNvSpPr>
          <p:nvPr>
            <p:ph type="body" sz="quarter" idx="13" hasCustomPrompt="1"/>
          </p:nvPr>
        </p:nvSpPr>
        <p:spPr>
          <a:xfrm>
            <a:off x="990600" y="914400"/>
            <a:ext cx="6858000"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1066191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3C80F-5998-4C5A-8426-1B9517C724DD}" type="datetimeFigureOut">
              <a:rPr lang="en-US" smtClean="0"/>
              <a:pPr/>
              <a:t>7/18/2017</a:t>
            </a:fld>
            <a:endParaRPr lang="en-US"/>
          </a:p>
        </p:txBody>
      </p:sp>
      <p:sp>
        <p:nvSpPr>
          <p:cNvPr id="3" name="Footer Placeholder 2"/>
          <p:cNvSpPr>
            <a:spLocks noGrp="1"/>
          </p:cNvSpPr>
          <p:nvPr>
            <p:ph type="ftr" sz="quarter" idx="11"/>
          </p:nvPr>
        </p:nvSpPr>
        <p:spPr/>
        <p:txBody>
          <a:bodyPr/>
          <a:lstStyle/>
          <a:p>
            <a:r>
              <a:rPr lang="en-US" dirty="0" smtClean="0">
                <a:solidFill>
                  <a:srgbClr val="605F62"/>
                </a:solidFill>
              </a:rPr>
              <a:t>Presentation or Section Title</a:t>
            </a:r>
            <a:endParaRPr lang="en-US" dirty="0">
              <a:solidFill>
                <a:srgbClr val="605F62"/>
              </a:solidFill>
            </a:endParaRPr>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a:p>
        </p:txBody>
      </p:sp>
    </p:spTree>
    <p:extLst>
      <p:ext uri="{BB962C8B-B14F-4D97-AF65-F5344CB8AC3E}">
        <p14:creationId xmlns:p14="http://schemas.microsoft.com/office/powerpoint/2010/main" val="1091752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3" name="Rectangle 6"/>
          <p:cNvSpPr/>
          <p:nvPr userDrawn="1"/>
        </p:nvSpPr>
        <p:spPr>
          <a:xfrm>
            <a:off x="-45715" y="-4158"/>
            <a:ext cx="3968909" cy="6868473"/>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2" name="Title 1"/>
          <p:cNvSpPr>
            <a:spLocks noGrp="1"/>
          </p:cNvSpPr>
          <p:nvPr>
            <p:ph type="ctrTitle" hasCustomPrompt="1"/>
          </p:nvPr>
        </p:nvSpPr>
        <p:spPr bwMode="gray">
          <a:xfrm>
            <a:off x="990600" y="2731512"/>
            <a:ext cx="6722378" cy="876329"/>
          </a:xfrm>
          <a:prstGeom prst="rect">
            <a:avLst/>
          </a:prstGeom>
        </p:spPr>
        <p:txBody>
          <a:bodyPr rIns="0" bIns="0" anchor="b" anchorCtr="0"/>
          <a:lstStyle>
            <a:lvl1pPr>
              <a:lnSpc>
                <a:spcPct val="90000"/>
              </a:lnSpc>
              <a:defRPr sz="6600" b="0">
                <a:solidFill>
                  <a:schemeClr val="bg1"/>
                </a:solidFill>
              </a:defRPr>
            </a:lvl1pPr>
          </a:lstStyle>
          <a:p>
            <a:r>
              <a:rPr lang="en-US" dirty="0" smtClean="0"/>
              <a:t>Document Title</a:t>
            </a:r>
            <a:endParaRPr lang="en-US" dirty="0"/>
          </a:p>
        </p:txBody>
      </p:sp>
      <p:sp>
        <p:nvSpPr>
          <p:cNvPr id="3" name="Subtitle 2"/>
          <p:cNvSpPr>
            <a:spLocks noGrp="1"/>
          </p:cNvSpPr>
          <p:nvPr>
            <p:ph type="subTitle" idx="1" hasCustomPrompt="1"/>
          </p:nvPr>
        </p:nvSpPr>
        <p:spPr bwMode="gray">
          <a:xfrm>
            <a:off x="990600" y="3581400"/>
            <a:ext cx="6400800" cy="685800"/>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Document Title</a:t>
            </a:r>
            <a:endParaRPr lang="en-US" dirty="0"/>
          </a:p>
        </p:txBody>
      </p:sp>
      <p:sp>
        <p:nvSpPr>
          <p:cNvPr id="8" name="Date Placeholder 6"/>
          <p:cNvSpPr>
            <a:spLocks noGrp="1"/>
          </p:cNvSpPr>
          <p:nvPr>
            <p:ph type="dt" sz="half" idx="10"/>
          </p:nvPr>
        </p:nvSpPr>
        <p:spPr bwMode="gray">
          <a:xfrm>
            <a:off x="6855794" y="6232524"/>
            <a:ext cx="1447800" cy="168275"/>
          </a:xfrm>
          <a:prstGeom prst="rect">
            <a:avLst/>
          </a:prstGeom>
        </p:spPr>
        <p:txBody>
          <a:bodyPr/>
          <a:lstStyle>
            <a:lvl1pPr>
              <a:defRPr>
                <a:solidFill>
                  <a:schemeClr val="bg1"/>
                </a:solidFill>
              </a:defRPr>
            </a:lvl1pPr>
          </a:lstStyle>
          <a:p>
            <a:fld id="{9623C80F-5998-4C5A-8426-1B9517C724DD}" type="datetimeFigureOut">
              <a:rPr lang="en-US" smtClean="0">
                <a:solidFill>
                  <a:prstClr val="white"/>
                </a:solidFill>
              </a:rPr>
              <a:pPr/>
              <a:t>7/18/2017</a:t>
            </a:fld>
            <a:endParaRPr lang="en-US">
              <a:solidFill>
                <a:prstClr val="white"/>
              </a:solidFill>
            </a:endParaRPr>
          </a:p>
        </p:txBody>
      </p:sp>
      <p:sp>
        <p:nvSpPr>
          <p:cNvPr id="10" name="Footer Placeholder 7"/>
          <p:cNvSpPr>
            <a:spLocks noGrp="1"/>
          </p:cNvSpPr>
          <p:nvPr>
            <p:ph type="ftr" sz="quarter" idx="11"/>
          </p:nvPr>
        </p:nvSpPr>
        <p:spPr bwMode="gray">
          <a:xfrm>
            <a:off x="3121994" y="6397689"/>
            <a:ext cx="5181600" cy="231266"/>
          </a:xfrm>
          <a:prstGeom prst="rect">
            <a:avLst/>
          </a:prstGeom>
        </p:spPr>
        <p:txBody>
          <a:bodyPr/>
          <a:lstStyle>
            <a:lvl1pPr>
              <a:defRPr>
                <a:solidFill>
                  <a:schemeClr val="bg1"/>
                </a:solidFill>
              </a:defRPr>
            </a:lvl1pPr>
          </a:lstStyle>
          <a:p>
            <a:r>
              <a:rPr lang="en-US" dirty="0" smtClean="0">
                <a:solidFill>
                  <a:prstClr val="white"/>
                </a:solidFill>
              </a:rPr>
              <a:t>Presentation or Section Title</a:t>
            </a:r>
            <a:endParaRPr lang="en-US" dirty="0">
              <a:solidFill>
                <a:prstClr val="white"/>
              </a:solidFill>
            </a:endParaRPr>
          </a:p>
        </p:txBody>
      </p:sp>
      <p:sp>
        <p:nvSpPr>
          <p:cNvPr id="11" name="Slide Number Placeholder 8"/>
          <p:cNvSpPr>
            <a:spLocks noGrp="1"/>
          </p:cNvSpPr>
          <p:nvPr>
            <p:ph type="sldNum" sz="quarter" idx="12"/>
          </p:nvPr>
        </p:nvSpPr>
        <p:spPr bwMode="gray">
          <a:xfrm>
            <a:off x="8305799" y="6397689"/>
            <a:ext cx="346745" cy="231266"/>
          </a:xfrm>
          <a:prstGeom prst="rect">
            <a:avLst/>
          </a:prstGeom>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285" y="373884"/>
            <a:ext cx="2488753" cy="351646"/>
          </a:xfrm>
          <a:prstGeom prst="rect">
            <a:avLst/>
          </a:prstGeom>
        </p:spPr>
      </p:pic>
    </p:spTree>
    <p:extLst>
      <p:ext uri="{BB962C8B-B14F-4D97-AF65-F5344CB8AC3E}">
        <p14:creationId xmlns:p14="http://schemas.microsoft.com/office/powerpoint/2010/main" val="272895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250" y="0"/>
            <a:ext cx="9144000" cy="6858000"/>
          </a:xfrm>
          <a:prstGeom prst="rect">
            <a:avLst/>
          </a:prstGeom>
        </p:spPr>
      </p:pic>
      <p:sp>
        <p:nvSpPr>
          <p:cNvPr id="9"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11"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13"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264940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pic>
        <p:nvPicPr>
          <p:cNvPr id="13" name="Picture 12" descr="Cadence image 2rgb.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7"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8"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379698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gradFill>
          <a:gsLst>
            <a:gs pos="0">
              <a:srgbClr val="645B9B"/>
            </a:gs>
            <a:gs pos="100000">
              <a:schemeClr val="accent1"/>
            </a:gs>
          </a:gsLst>
          <a:lin ang="0" scaled="0"/>
        </a:gradFill>
        <a:effectLst/>
      </p:bgPr>
    </p:bg>
    <p:spTree>
      <p:nvGrpSpPr>
        <p:cNvPr id="1" name=""/>
        <p:cNvGrpSpPr/>
        <p:nvPr/>
      </p:nvGrpSpPr>
      <p:grpSpPr>
        <a:xfrm>
          <a:off x="0" y="0"/>
          <a:ext cx="0" cy="0"/>
          <a:chOff x="0" y="0"/>
          <a:chExt cx="0" cy="0"/>
        </a:xfrm>
      </p:grpSpPr>
      <p:sp>
        <p:nvSpPr>
          <p:cNvPr id="8"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9"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11"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241570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2079" y="-2"/>
            <a:ext cx="8604504" cy="6858665"/>
          </a:xfrm>
          <a:prstGeom prst="rect">
            <a:avLst/>
          </a:prstGeom>
        </p:spPr>
      </p:pic>
      <p:sp>
        <p:nvSpPr>
          <p:cNvPr id="6"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2"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3"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308783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gradFill>
          <a:gsLst>
            <a:gs pos="0">
              <a:srgbClr val="514689"/>
            </a:gs>
            <a:gs pos="100000">
              <a:schemeClr val="accent1"/>
            </a:gs>
          </a:gsLst>
          <a:lin ang="0" scaled="0"/>
        </a:gradFill>
        <a:effectLst/>
      </p:bgPr>
    </p:bg>
    <p:spTree>
      <p:nvGrpSpPr>
        <p:cNvPr id="1" name=""/>
        <p:cNvGrpSpPr/>
        <p:nvPr/>
      </p:nvGrpSpPr>
      <p:grpSpPr>
        <a:xfrm>
          <a:off x="0" y="0"/>
          <a:ext cx="0" cy="0"/>
          <a:chOff x="0" y="0"/>
          <a:chExt cx="0" cy="0"/>
        </a:xfrm>
      </p:grpSpPr>
      <p:sp>
        <p:nvSpPr>
          <p:cNvPr id="7"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8"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9"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243876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6">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13"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14"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401819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7">
    <p:bg>
      <p:bgPr>
        <a:gradFill>
          <a:gsLst>
            <a:gs pos="0">
              <a:srgbClr val="514689"/>
            </a:gs>
            <a:gs pos="100000">
              <a:schemeClr val="accent1"/>
            </a:gs>
          </a:gsLst>
          <a:lin ang="0" scaled="0"/>
        </a:gradFill>
        <a:effectLst/>
      </p:bgPr>
    </p:bg>
    <p:spTree>
      <p:nvGrpSpPr>
        <p:cNvPr id="1" name=""/>
        <p:cNvGrpSpPr/>
        <p:nvPr/>
      </p:nvGrpSpPr>
      <p:grpSpPr>
        <a:xfrm>
          <a:off x="0" y="0"/>
          <a:ext cx="0" cy="0"/>
          <a:chOff x="0" y="0"/>
          <a:chExt cx="0" cy="0"/>
        </a:xfrm>
      </p:grpSpPr>
      <p:sp>
        <p:nvSpPr>
          <p:cNvPr id="7"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9"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10"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58311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8">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8"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9"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354102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990599" y="137160"/>
            <a:ext cx="7713969" cy="762000"/>
          </a:xfrm>
          <a:prstGeom prst="rect">
            <a:avLst/>
          </a:prstGeom>
        </p:spPr>
        <p:txBody>
          <a:bodyPr vert="horz" lIns="0" tIns="0" rIns="91440" bIns="45720" rtlCol="0" anchor="b">
            <a:noAutofit/>
          </a:bodyPr>
          <a:lstStyle/>
          <a:p>
            <a:r>
              <a:rPr lang="en-US" dirty="0" smtClean="0"/>
              <a:t>Click to edit Master title style</a:t>
            </a:r>
            <a:endParaRPr lang="en-US" dirty="0"/>
          </a:p>
        </p:txBody>
      </p:sp>
      <p:sp>
        <p:nvSpPr>
          <p:cNvPr id="13" name="Text Placeholder 2"/>
          <p:cNvSpPr>
            <a:spLocks noGrp="1"/>
          </p:cNvSpPr>
          <p:nvPr>
            <p:ph type="body" idx="1"/>
          </p:nvPr>
        </p:nvSpPr>
        <p:spPr>
          <a:xfrm>
            <a:off x="801197" y="1621971"/>
            <a:ext cx="7049689" cy="4093029"/>
          </a:xfrm>
          <a:prstGeom prst="rect">
            <a:avLst/>
          </a:prstGeom>
        </p:spPr>
        <p:txBody>
          <a:bodyPr vert="horz" lIns="0" tIns="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3"/>
          <p:cNvSpPr>
            <a:spLocks noGrp="1"/>
          </p:cNvSpPr>
          <p:nvPr>
            <p:ph type="dt" sz="half" idx="2"/>
          </p:nvPr>
        </p:nvSpPr>
        <p:spPr>
          <a:xfrm>
            <a:off x="2351531" y="6525841"/>
            <a:ext cx="857339" cy="168275"/>
          </a:xfrm>
          <a:prstGeom prst="rect">
            <a:avLst/>
          </a:prstGeom>
        </p:spPr>
        <p:txBody>
          <a:bodyPr vert="horz" wrap="none" lIns="0" tIns="0" rIns="0" bIns="0" rtlCol="0" anchor="b"/>
          <a:lstStyle>
            <a:lvl1pPr algn="l">
              <a:defRPr sz="800">
                <a:solidFill>
                  <a:schemeClr val="tx1"/>
                </a:solidFill>
              </a:defRPr>
            </a:lvl1pPr>
          </a:lstStyle>
          <a:p>
            <a:fld id="{9623C80F-5998-4C5A-8426-1B9517C724DD}" type="datetimeFigureOut">
              <a:rPr lang="en-US" smtClean="0"/>
              <a:pPr/>
              <a:t>7/18/2017</a:t>
            </a:fld>
            <a:endParaRPr lang="en-US" dirty="0"/>
          </a:p>
        </p:txBody>
      </p:sp>
      <p:sp>
        <p:nvSpPr>
          <p:cNvPr id="15" name="Footer Placeholder 4"/>
          <p:cNvSpPr>
            <a:spLocks noGrp="1"/>
          </p:cNvSpPr>
          <p:nvPr>
            <p:ph type="ftr" sz="quarter" idx="3"/>
          </p:nvPr>
        </p:nvSpPr>
        <p:spPr>
          <a:xfrm>
            <a:off x="3121994" y="6484127"/>
            <a:ext cx="5181600" cy="231266"/>
          </a:xfrm>
          <a:prstGeom prst="rect">
            <a:avLst/>
          </a:prstGeom>
        </p:spPr>
        <p:txBody>
          <a:bodyPr vert="horz" lIns="0" tIns="0" rIns="0" bIns="0" rtlCol="0" anchor="b"/>
          <a:lstStyle>
            <a:lvl1pPr algn="r">
              <a:defRPr sz="1400">
                <a:solidFill>
                  <a:schemeClr val="tx1"/>
                </a:solidFill>
              </a:defRPr>
            </a:lvl1pPr>
          </a:lstStyle>
          <a:p>
            <a:endParaRPr lang="en-US" dirty="0"/>
          </a:p>
        </p:txBody>
      </p:sp>
      <p:sp>
        <p:nvSpPr>
          <p:cNvPr id="16" name="Slide Number Placeholder 5"/>
          <p:cNvSpPr>
            <a:spLocks noGrp="1"/>
          </p:cNvSpPr>
          <p:nvPr>
            <p:ph type="sldNum" sz="quarter" idx="4"/>
          </p:nvPr>
        </p:nvSpPr>
        <p:spPr>
          <a:xfrm>
            <a:off x="8305799" y="6484127"/>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sp>
        <p:nvSpPr>
          <p:cNvPr id="17" name="Rectangle 6"/>
          <p:cNvSpPr/>
          <p:nvPr userDrawn="1"/>
        </p:nvSpPr>
        <p:spPr>
          <a:xfrm>
            <a:off x="0" y="515326"/>
            <a:ext cx="6858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  </a:t>
            </a:r>
            <a:endParaRPr lang="en-US" dirty="0">
              <a:solidFill>
                <a:schemeClr val="tx2"/>
              </a:solidFill>
            </a:endParaRPr>
          </a:p>
        </p:txBody>
      </p:sp>
      <p:pic>
        <p:nvPicPr>
          <p:cNvPr id="10" name="Picture 9"/>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92019" y="6469536"/>
            <a:ext cx="1693981" cy="321439"/>
          </a:xfrm>
          <a:prstGeom prst="rect">
            <a:avLst/>
          </a:prstGeom>
        </p:spPr>
      </p:pic>
    </p:spTree>
    <p:extLst>
      <p:ext uri="{BB962C8B-B14F-4D97-AF65-F5344CB8AC3E}">
        <p14:creationId xmlns:p14="http://schemas.microsoft.com/office/powerpoint/2010/main" val="1014940469"/>
      </p:ext>
    </p:extLst>
  </p:cSld>
  <p:clrMap bg1="lt1" tx1="dk1" bg2="lt2" tx2="dk2" accent1="accent1" accent2="accent2" accent3="accent3" accent4="accent4" accent5="accent5" accent6="accent6" hlink="hlink" folHlink="folHlink"/>
  <p:sldLayoutIdLst>
    <p:sldLayoutId id="2147483678" r:id="rId1"/>
    <p:sldLayoutId id="2147483711" r:id="rId2"/>
    <p:sldLayoutId id="2147483708" r:id="rId3"/>
    <p:sldLayoutId id="2147483709" r:id="rId4"/>
    <p:sldLayoutId id="2147483707" r:id="rId5"/>
    <p:sldLayoutId id="2147483710" r:id="rId6"/>
    <p:sldLayoutId id="2147483712" r:id="rId7"/>
    <p:sldLayoutId id="2147483713" r:id="rId8"/>
    <p:sldLayoutId id="2147483714" r:id="rId9"/>
    <p:sldLayoutId id="2147483715" r:id="rId10"/>
    <p:sldLayoutId id="2147483685" r:id="rId11"/>
    <p:sldLayoutId id="2147483686" r:id="rId12"/>
    <p:sldLayoutId id="2147483687" r:id="rId13"/>
    <p:sldLayoutId id="2147483688" r:id="rId14"/>
    <p:sldLayoutId id="2147483689" r:id="rId15"/>
    <p:sldLayoutId id="2147483690" r:id="rId16"/>
    <p:sldLayoutId id="2147483691" r:id="rId17"/>
    <p:sldLayoutId id="2147483723" r:id="rId18"/>
    <p:sldLayoutId id="2147483721" r:id="rId19"/>
  </p:sldLayoutIdLst>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herpa.ac.uk/romeo/"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hyperlink" Target="https://goo.gl/nyHdxn"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457200" y="2590800"/>
            <a:ext cx="3886200" cy="1143000"/>
          </a:xfrm>
        </p:spPr>
        <p:txBody>
          <a:bodyPr/>
          <a:lstStyle/>
          <a:p>
            <a:r>
              <a:rPr lang="en-US" sz="3600" b="1" dirty="0" err="1" smtClean="0"/>
              <a:t>DigitalHub</a:t>
            </a:r>
            <a:r>
              <a:rPr lang="en-US" sz="3600" b="1" dirty="0" smtClean="0"/>
              <a:t>: </a:t>
            </a:r>
            <a:br>
              <a:rPr lang="en-US" sz="3600" b="1" dirty="0" smtClean="0"/>
            </a:br>
            <a:r>
              <a:rPr lang="en-US" sz="3600" b="1" dirty="0" smtClean="0"/>
              <a:t>Making Research Open and Available</a:t>
            </a:r>
            <a:endParaRPr lang="en-US" sz="3600" b="1" dirty="0"/>
          </a:p>
        </p:txBody>
      </p:sp>
      <p:sp>
        <p:nvSpPr>
          <p:cNvPr id="5" name="TextBox 4"/>
          <p:cNvSpPr txBox="1"/>
          <p:nvPr/>
        </p:nvSpPr>
        <p:spPr>
          <a:xfrm>
            <a:off x="304800" y="4267200"/>
            <a:ext cx="8229600" cy="2133600"/>
          </a:xfrm>
          <a:prstGeom prst="rect">
            <a:avLst/>
          </a:prstGeom>
          <a:noFill/>
        </p:spPr>
        <p:txBody>
          <a:bodyPr wrap="square" lIns="0" tIns="0" rIns="0" bIns="0" rtlCol="0">
            <a:noAutofit/>
          </a:bodyPr>
          <a:lstStyle/>
          <a:p>
            <a:pPr>
              <a:lnSpc>
                <a:spcPct val="90000"/>
              </a:lnSpc>
              <a:spcBef>
                <a:spcPts val="600"/>
              </a:spcBef>
            </a:pPr>
            <a:r>
              <a:rPr lang="en-US" sz="1600" b="1" spc="-50" dirty="0" smtClean="0">
                <a:solidFill>
                  <a:schemeClr val="bg1"/>
                </a:solidFill>
              </a:rPr>
              <a:t>Karen </a:t>
            </a:r>
            <a:r>
              <a:rPr lang="en-US" sz="1600" b="1" spc="-50" dirty="0" err="1" smtClean="0">
                <a:solidFill>
                  <a:schemeClr val="bg1"/>
                </a:solidFill>
              </a:rPr>
              <a:t>Gutzman</a:t>
            </a:r>
            <a:r>
              <a:rPr lang="en-US" sz="1600" spc="-50" dirty="0" smtClean="0">
                <a:solidFill>
                  <a:schemeClr val="bg1"/>
                </a:solidFill>
              </a:rPr>
              <a:t>, Impact and Evaluation Librarian</a:t>
            </a:r>
          </a:p>
          <a:p>
            <a:pPr>
              <a:lnSpc>
                <a:spcPct val="90000"/>
              </a:lnSpc>
              <a:spcBef>
                <a:spcPts val="600"/>
              </a:spcBef>
            </a:pPr>
            <a:r>
              <a:rPr lang="en-US" sz="1600" b="1" spc="-50" dirty="0" smtClean="0">
                <a:solidFill>
                  <a:schemeClr val="bg1"/>
                </a:solidFill>
              </a:rPr>
              <a:t>Eileen </a:t>
            </a:r>
            <a:r>
              <a:rPr lang="en-US" sz="1600" b="1" spc="-50" dirty="0" err="1" smtClean="0">
                <a:solidFill>
                  <a:schemeClr val="bg1"/>
                </a:solidFill>
              </a:rPr>
              <a:t>Wafford</a:t>
            </a:r>
            <a:r>
              <a:rPr lang="en-US" sz="1600" b="1" spc="-50" dirty="0" smtClean="0">
                <a:solidFill>
                  <a:schemeClr val="bg1"/>
                </a:solidFill>
              </a:rPr>
              <a:t>, </a:t>
            </a:r>
            <a:r>
              <a:rPr lang="en-US" sz="1600" spc="-50" dirty="0" smtClean="0">
                <a:solidFill>
                  <a:schemeClr val="bg1"/>
                </a:solidFill>
              </a:rPr>
              <a:t>Research Librarian</a:t>
            </a:r>
          </a:p>
          <a:p>
            <a:pPr>
              <a:lnSpc>
                <a:spcPct val="90000"/>
              </a:lnSpc>
              <a:spcBef>
                <a:spcPts val="600"/>
              </a:spcBef>
            </a:pPr>
            <a:r>
              <a:rPr lang="en-US" sz="1600" b="1" spc="-50" dirty="0" err="1" smtClean="0">
                <a:solidFill>
                  <a:schemeClr val="bg1"/>
                </a:solidFill>
              </a:rPr>
              <a:t>Ramune</a:t>
            </a:r>
            <a:r>
              <a:rPr lang="en-US" sz="1600" b="1" spc="-50" dirty="0" smtClean="0">
                <a:solidFill>
                  <a:schemeClr val="bg1"/>
                </a:solidFill>
              </a:rPr>
              <a:t> </a:t>
            </a:r>
            <a:r>
              <a:rPr lang="en-US" sz="1600" b="1" spc="-50" dirty="0" err="1" smtClean="0">
                <a:solidFill>
                  <a:schemeClr val="bg1"/>
                </a:solidFill>
              </a:rPr>
              <a:t>Kubilius</a:t>
            </a:r>
            <a:r>
              <a:rPr lang="en-US" sz="1600" b="1" spc="-50" dirty="0" smtClean="0">
                <a:solidFill>
                  <a:schemeClr val="bg1"/>
                </a:solidFill>
              </a:rPr>
              <a:t>, </a:t>
            </a:r>
            <a:r>
              <a:rPr lang="en-US" sz="1600" spc="-50" dirty="0" smtClean="0">
                <a:solidFill>
                  <a:schemeClr val="bg1"/>
                </a:solidFill>
              </a:rPr>
              <a:t>Collection Development and Special Projects Librarian</a:t>
            </a:r>
            <a:endParaRPr lang="en-US" sz="1850" spc="-50" dirty="0" smtClean="0">
              <a:solidFill>
                <a:schemeClr val="bg1"/>
              </a:solidFill>
            </a:endParaRPr>
          </a:p>
          <a:p>
            <a:pPr>
              <a:lnSpc>
                <a:spcPct val="90000"/>
              </a:lnSpc>
            </a:pPr>
            <a:r>
              <a:rPr lang="en-US" sz="1600" spc="-50" dirty="0" err="1" smtClean="0">
                <a:solidFill>
                  <a:schemeClr val="bg1"/>
                </a:solidFill>
              </a:rPr>
              <a:t>Galter</a:t>
            </a:r>
            <a:r>
              <a:rPr lang="en-US" sz="1600" spc="-50" dirty="0" smtClean="0">
                <a:solidFill>
                  <a:schemeClr val="bg1"/>
                </a:solidFill>
              </a:rPr>
              <a:t> Health Sciences Library</a:t>
            </a:r>
          </a:p>
          <a:p>
            <a:pPr>
              <a:lnSpc>
                <a:spcPct val="90000"/>
              </a:lnSpc>
            </a:pPr>
            <a:r>
              <a:rPr lang="en-US" sz="1600" spc="-50" dirty="0" smtClean="0">
                <a:solidFill>
                  <a:schemeClr val="bg1"/>
                </a:solidFill>
              </a:rPr>
              <a:t>Northwestern University, Feinberg School of Medicine</a:t>
            </a:r>
          </a:p>
          <a:p>
            <a:pPr>
              <a:lnSpc>
                <a:spcPct val="90000"/>
              </a:lnSpc>
            </a:pPr>
            <a:endParaRPr lang="en-US" sz="1850" spc="-50" dirty="0">
              <a:solidFill>
                <a:schemeClr val="bg1"/>
              </a:solidFill>
            </a:endParaRPr>
          </a:p>
          <a:p>
            <a:pPr>
              <a:lnSpc>
                <a:spcPct val="90000"/>
              </a:lnSpc>
            </a:pPr>
            <a:r>
              <a:rPr lang="en-US" sz="1600" spc="-50" dirty="0" smtClean="0">
                <a:solidFill>
                  <a:schemeClr val="bg1"/>
                </a:solidFill>
              </a:rPr>
              <a:t>Presentation for: Dissemination, Impact, and Access Workshop</a:t>
            </a:r>
          </a:p>
          <a:p>
            <a:pPr>
              <a:lnSpc>
                <a:spcPct val="90000"/>
              </a:lnSpc>
            </a:pPr>
            <a:r>
              <a:rPr lang="en-US" sz="1600" spc="-50" dirty="0" smtClean="0">
                <a:solidFill>
                  <a:schemeClr val="bg1"/>
                </a:solidFill>
              </a:rPr>
              <a:t>Thursday, July 20, 2017</a:t>
            </a:r>
          </a:p>
          <a:p>
            <a:pPr>
              <a:lnSpc>
                <a:spcPct val="90000"/>
              </a:lnSpc>
            </a:pPr>
            <a:r>
              <a:rPr lang="en-US" sz="1600" spc="-50" dirty="0" smtClean="0">
                <a:solidFill>
                  <a:schemeClr val="bg1"/>
                </a:solidFill>
              </a:rPr>
              <a:t>2:15  – 2:45 pm </a:t>
            </a:r>
          </a:p>
          <a:p>
            <a:pPr>
              <a:lnSpc>
                <a:spcPct val="90000"/>
              </a:lnSpc>
            </a:pPr>
            <a:r>
              <a:rPr lang="en-US" sz="1600" spc="-50" dirty="0" smtClean="0">
                <a:solidFill>
                  <a:schemeClr val="bg1"/>
                </a:solidFill>
              </a:rPr>
              <a:t>Baldwin Auditorium</a:t>
            </a:r>
          </a:p>
          <a:p>
            <a:pPr>
              <a:lnSpc>
                <a:spcPct val="90000"/>
              </a:lnSpc>
            </a:pPr>
            <a:endParaRPr lang="en-US" sz="1850" spc="-50" dirty="0">
              <a:solidFill>
                <a:schemeClr val="bg1"/>
              </a:solidFill>
            </a:endParaRPr>
          </a:p>
        </p:txBody>
      </p:sp>
    </p:spTree>
    <p:extLst>
      <p:ext uri="{BB962C8B-B14F-4D97-AF65-F5344CB8AC3E}">
        <p14:creationId xmlns:p14="http://schemas.microsoft.com/office/powerpoint/2010/main" val="2063637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219200"/>
          </a:xfrm>
        </p:spPr>
        <p:txBody>
          <a:bodyPr/>
          <a:lstStyle/>
          <a:p>
            <a:pPr>
              <a:lnSpc>
                <a:spcPct val="90000"/>
              </a:lnSpc>
              <a:spcBef>
                <a:spcPts val="600"/>
              </a:spcBef>
            </a:pPr>
            <a:r>
              <a:rPr lang="en-US" sz="3600" b="1" dirty="0" smtClean="0">
                <a:latin typeface="Arial" charset="0"/>
              </a:rPr>
              <a:t>Checking publisher copyright policies &amp; self-archiving</a:t>
            </a:r>
            <a:endParaRPr lang="en-US" sz="3600" b="1" dirty="0">
              <a:solidFill>
                <a:srgbClr val="61468B"/>
              </a:solidFill>
            </a:endParaRPr>
          </a:p>
        </p:txBody>
      </p:sp>
      <p:sp>
        <p:nvSpPr>
          <p:cNvPr id="7" name="TextBox 6"/>
          <p:cNvSpPr txBox="1"/>
          <p:nvPr/>
        </p:nvSpPr>
        <p:spPr>
          <a:xfrm>
            <a:off x="609600" y="5105400"/>
            <a:ext cx="8305800" cy="838200"/>
          </a:xfrm>
          <a:prstGeom prst="rect">
            <a:avLst/>
          </a:prstGeom>
          <a:noFill/>
        </p:spPr>
        <p:txBody>
          <a:bodyPr wrap="square" lIns="0" tIns="0" rIns="0" bIns="0" rtlCol="0">
            <a:noAutofit/>
          </a:bodyPr>
          <a:lstStyle/>
          <a:p>
            <a:pPr>
              <a:lnSpc>
                <a:spcPct val="90000"/>
              </a:lnSpc>
              <a:spcBef>
                <a:spcPts val="600"/>
              </a:spcBef>
            </a:pPr>
            <a:r>
              <a:rPr lang="en-US" sz="2000" b="1" spc="-50" dirty="0" smtClean="0">
                <a:solidFill>
                  <a:srgbClr val="61468B"/>
                </a:solidFill>
              </a:rPr>
              <a:t>First stop: SHERPA/</a:t>
            </a:r>
            <a:r>
              <a:rPr lang="en-US" sz="2000" b="1" spc="-50" dirty="0" err="1" smtClean="0">
                <a:solidFill>
                  <a:srgbClr val="61468B"/>
                </a:solidFill>
              </a:rPr>
              <a:t>RoMEO</a:t>
            </a:r>
            <a:r>
              <a:rPr lang="en-US" sz="2000" b="1" spc="-50" dirty="0">
                <a:solidFill>
                  <a:srgbClr val="61468B"/>
                </a:solidFill>
              </a:rPr>
              <a:t> </a:t>
            </a:r>
            <a:r>
              <a:rPr lang="en-US" sz="2000" b="1" spc="-50" dirty="0" smtClean="0">
                <a:solidFill>
                  <a:srgbClr val="61468B"/>
                </a:solidFill>
                <a:hlinkClick r:id="rId3"/>
              </a:rPr>
              <a:t>http://www.sherpa.ac.uk/romeo/</a:t>
            </a:r>
            <a:endParaRPr lang="en-US" sz="2000" b="1" spc="-50" dirty="0">
              <a:solidFill>
                <a:srgbClr val="61468B"/>
              </a:solidFill>
            </a:endParaRPr>
          </a:p>
          <a:p>
            <a:pPr>
              <a:lnSpc>
                <a:spcPct val="90000"/>
              </a:lnSpc>
              <a:spcBef>
                <a:spcPts val="600"/>
              </a:spcBef>
            </a:pPr>
            <a:r>
              <a:rPr lang="en-US" sz="2000" b="1" spc="-50" dirty="0" smtClean="0">
                <a:solidFill>
                  <a:srgbClr val="61468B"/>
                </a:solidFill>
              </a:rPr>
              <a:t>Not sure? Contact your publisher</a:t>
            </a:r>
            <a:endParaRPr lang="en-US" sz="2000" b="1" spc="-50" dirty="0">
              <a:solidFill>
                <a:srgbClr val="61468B"/>
              </a:solidFill>
            </a:endParaRPr>
          </a:p>
        </p:txBody>
      </p:sp>
      <p:pic>
        <p:nvPicPr>
          <p:cNvPr id="4" name="Content Placeholder 3" descr="Sherpa.jpg"/>
          <p:cNvPicPr>
            <a:picLocks noGrp="1" noChangeAspect="1"/>
          </p:cNvPicPr>
          <p:nvPr>
            <p:ph idx="1"/>
          </p:nvPr>
        </p:nvPicPr>
        <p:blipFill>
          <a:blip r:embed="rId4">
            <a:extLst>
              <a:ext uri="{28A0092B-C50C-407E-A947-70E740481C1C}">
                <a14:useLocalDpi xmlns:a14="http://schemas.microsoft.com/office/drawing/2010/main" val="0"/>
              </a:ext>
            </a:extLst>
          </a:blip>
          <a:srcRect t="-2471" b="-2471"/>
          <a:stretch>
            <a:fillRect/>
          </a:stretch>
        </p:blipFill>
        <p:spPr>
          <a:xfrm>
            <a:off x="1219200" y="1295400"/>
            <a:ext cx="6514003" cy="3782011"/>
          </a:xfrm>
        </p:spPr>
      </p:pic>
    </p:spTree>
    <p:extLst>
      <p:ext uri="{BB962C8B-B14F-4D97-AF65-F5344CB8AC3E}">
        <p14:creationId xmlns:p14="http://schemas.microsoft.com/office/powerpoint/2010/main" val="450399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Using SHERPA/</a:t>
            </a:r>
            <a:r>
              <a:rPr lang="en-US" sz="3600" b="1" dirty="0" err="1" smtClean="0"/>
              <a:t>RoMEO</a:t>
            </a:r>
            <a:endParaRPr lang="en-US" sz="3600" b="1" dirty="0"/>
          </a:p>
        </p:txBody>
      </p:sp>
      <p:sp>
        <p:nvSpPr>
          <p:cNvPr id="4" name="Text Placeholder 3"/>
          <p:cNvSpPr>
            <a:spLocks noGrp="1"/>
          </p:cNvSpPr>
          <p:nvPr>
            <p:ph type="body" sz="quarter" idx="13"/>
          </p:nvPr>
        </p:nvSpPr>
        <p:spPr>
          <a:xfrm>
            <a:off x="990600" y="914400"/>
            <a:ext cx="6858000" cy="685800"/>
          </a:xfrm>
        </p:spPr>
        <p:txBody>
          <a:bodyPr/>
          <a:lstStyle/>
          <a:p>
            <a:r>
              <a:rPr lang="en-US" dirty="0" smtClean="0"/>
              <a:t>Example of a Journal that doesn’t allow archiving of the final published version</a:t>
            </a:r>
            <a:endParaRPr lang="en-US" dirty="0"/>
          </a:p>
        </p:txBody>
      </p:sp>
      <p:pic>
        <p:nvPicPr>
          <p:cNvPr id="6" name="Picture 5" descr="sherpaex.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28800"/>
            <a:ext cx="9144000" cy="3923270"/>
          </a:xfrm>
          <a:prstGeom prst="rect">
            <a:avLst/>
          </a:prstGeom>
        </p:spPr>
      </p:pic>
      <p:pic>
        <p:nvPicPr>
          <p:cNvPr id="5" name="Picture 4" descr="sherpaex.jpg"/>
          <p:cNvPicPr>
            <a:picLocks noChangeAspect="1"/>
          </p:cNvPicPr>
          <p:nvPr/>
        </p:nvPicPr>
        <p:blipFill rotWithShape="1">
          <a:blip r:embed="rId3" cstate="print">
            <a:extLst>
              <a:ext uri="{28A0092B-C50C-407E-A947-70E740481C1C}">
                <a14:useLocalDpi xmlns:a14="http://schemas.microsoft.com/office/drawing/2010/main" val="0"/>
              </a:ext>
            </a:extLst>
          </a:blip>
          <a:srcRect l="6365" t="16669" r="31759" b="41268"/>
          <a:stretch/>
        </p:blipFill>
        <p:spPr>
          <a:xfrm>
            <a:off x="914400" y="2743200"/>
            <a:ext cx="7543800" cy="2200275"/>
          </a:xfrm>
          <a:prstGeom prst="rect">
            <a:avLst/>
          </a:prstGeom>
          <a:ln w="38100" cmpd="sng">
            <a:solidFill>
              <a:srgbClr val="008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8054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0"/>
            <a:ext cx="8229599" cy="1143000"/>
          </a:xfrm>
        </p:spPr>
        <p:txBody>
          <a:bodyPr/>
          <a:lstStyle/>
          <a:p>
            <a:pPr>
              <a:lnSpc>
                <a:spcPct val="90000"/>
              </a:lnSpc>
              <a:spcBef>
                <a:spcPts val="600"/>
              </a:spcBef>
            </a:pPr>
            <a:r>
              <a:rPr lang="en-US" sz="3600" b="1" dirty="0" smtClean="0">
                <a:latin typeface="Arial" charset="0"/>
              </a:rPr>
              <a:t> </a:t>
            </a:r>
            <a:r>
              <a:rPr lang="en-US" sz="3600" b="1" dirty="0" smtClean="0">
                <a:solidFill>
                  <a:srgbClr val="61468B"/>
                </a:solidFill>
              </a:rPr>
              <a:t>How to submit your work?</a:t>
            </a:r>
            <a:br>
              <a:rPr lang="en-US" sz="3600" b="1" dirty="0" smtClean="0">
                <a:solidFill>
                  <a:srgbClr val="61468B"/>
                </a:solidFill>
              </a:rPr>
            </a:br>
            <a:r>
              <a:rPr lang="en-US" sz="3600" b="1" dirty="0" smtClean="0">
                <a:solidFill>
                  <a:srgbClr val="61468B"/>
                </a:solidFill>
              </a:rPr>
              <a:t> </a:t>
            </a:r>
            <a:r>
              <a:rPr lang="en-US" sz="3600" b="1" dirty="0">
                <a:solidFill>
                  <a:srgbClr val="008000"/>
                </a:solidFill>
              </a:rPr>
              <a:t>7</a:t>
            </a:r>
            <a:r>
              <a:rPr lang="en-US" sz="3600" b="1" dirty="0" smtClean="0">
                <a:solidFill>
                  <a:srgbClr val="008000"/>
                </a:solidFill>
              </a:rPr>
              <a:t> easy steps</a:t>
            </a:r>
            <a:endParaRPr lang="en-US" sz="3600" b="1" dirty="0">
              <a:solidFill>
                <a:srgbClr val="61468B"/>
              </a:solidFill>
            </a:endParaRPr>
          </a:p>
        </p:txBody>
      </p:sp>
      <p:sp>
        <p:nvSpPr>
          <p:cNvPr id="3" name="TextBox 2"/>
          <p:cNvSpPr txBox="1"/>
          <p:nvPr/>
        </p:nvSpPr>
        <p:spPr>
          <a:xfrm>
            <a:off x="381000" y="1600200"/>
            <a:ext cx="8383494" cy="3962400"/>
          </a:xfrm>
          <a:prstGeom prst="rect">
            <a:avLst/>
          </a:prstGeom>
          <a:noFill/>
        </p:spPr>
        <p:txBody>
          <a:bodyPr wrap="square" lIns="0" tIns="0" rIns="0" bIns="0" rtlCol="0">
            <a:noAutofit/>
          </a:bodyPr>
          <a:lstStyle/>
          <a:p>
            <a:pPr marL="457200" indent="-457200">
              <a:lnSpc>
                <a:spcPct val="110000"/>
              </a:lnSpc>
              <a:spcBef>
                <a:spcPts val="600"/>
              </a:spcBef>
              <a:buFont typeface="+mj-lt"/>
              <a:buAutoNum type="arabicPeriod"/>
            </a:pPr>
            <a:r>
              <a:rPr lang="en-US" sz="2400" b="1" spc="-50" dirty="0" smtClean="0">
                <a:solidFill>
                  <a:srgbClr val="61468B"/>
                </a:solidFill>
              </a:rPr>
              <a:t>Login to your account on DigitalHub</a:t>
            </a:r>
            <a:endParaRPr lang="en-US" sz="2400" b="1" spc="-50" dirty="0">
              <a:solidFill>
                <a:srgbClr val="61468B"/>
              </a:solidFill>
            </a:endParaRPr>
          </a:p>
          <a:p>
            <a:pPr marL="457200" indent="-457200">
              <a:lnSpc>
                <a:spcPct val="110000"/>
              </a:lnSpc>
              <a:spcBef>
                <a:spcPts val="600"/>
              </a:spcBef>
              <a:buFont typeface="+mj-lt"/>
              <a:buAutoNum type="arabicPeriod"/>
            </a:pPr>
            <a:r>
              <a:rPr lang="en-US" sz="2400" b="1" spc="-50" dirty="0" smtClean="0">
                <a:solidFill>
                  <a:srgbClr val="61468B"/>
                </a:solidFill>
              </a:rPr>
              <a:t>Select the “Upload” button</a:t>
            </a:r>
            <a:endParaRPr lang="en-US" sz="2400" b="1" spc="-50" dirty="0">
              <a:solidFill>
                <a:srgbClr val="61468B"/>
              </a:solidFill>
            </a:endParaRPr>
          </a:p>
          <a:p>
            <a:pPr marL="457200" indent="-457200">
              <a:lnSpc>
                <a:spcPct val="110000"/>
              </a:lnSpc>
              <a:spcBef>
                <a:spcPts val="600"/>
              </a:spcBef>
              <a:buFont typeface="+mj-lt"/>
              <a:buAutoNum type="arabicPeriod"/>
            </a:pPr>
            <a:r>
              <a:rPr lang="en-US" sz="2400" b="1" spc="-50" dirty="0" smtClean="0">
                <a:solidFill>
                  <a:srgbClr val="61468B"/>
                </a:solidFill>
              </a:rPr>
              <a:t>Read the deposit agreement and mark the checkbox if you agree to the terms. </a:t>
            </a:r>
          </a:p>
          <a:p>
            <a:pPr marL="457200" indent="-457200">
              <a:lnSpc>
                <a:spcPct val="110000"/>
              </a:lnSpc>
              <a:spcBef>
                <a:spcPts val="600"/>
              </a:spcBef>
              <a:buFont typeface="+mj-lt"/>
              <a:buAutoNum type="arabicPeriod"/>
            </a:pPr>
            <a:r>
              <a:rPr lang="en-US" sz="2400" b="1" spc="-50" dirty="0" smtClean="0">
                <a:solidFill>
                  <a:srgbClr val="61468B"/>
                </a:solidFill>
              </a:rPr>
              <a:t>Select a file you want to deposit and upload it.</a:t>
            </a:r>
          </a:p>
          <a:p>
            <a:pPr marL="457200" indent="-457200">
              <a:lnSpc>
                <a:spcPct val="110000"/>
              </a:lnSpc>
              <a:spcBef>
                <a:spcPts val="600"/>
              </a:spcBef>
              <a:buFont typeface="+mj-lt"/>
              <a:buAutoNum type="arabicPeriod"/>
            </a:pPr>
            <a:r>
              <a:rPr lang="en-US" sz="2400" b="1" spc="-50" dirty="0" smtClean="0">
                <a:solidFill>
                  <a:srgbClr val="61468B"/>
                </a:solidFill>
              </a:rPr>
              <a:t>Apply metadata (5 required fields)</a:t>
            </a:r>
            <a:endParaRPr lang="en-US" sz="2400" b="1" spc="-50" dirty="0">
              <a:solidFill>
                <a:srgbClr val="61468B"/>
              </a:solidFill>
            </a:endParaRPr>
          </a:p>
          <a:p>
            <a:pPr marL="457200" indent="-457200">
              <a:lnSpc>
                <a:spcPct val="110000"/>
              </a:lnSpc>
              <a:spcBef>
                <a:spcPts val="600"/>
              </a:spcBef>
              <a:buFont typeface="+mj-lt"/>
              <a:buAutoNum type="arabicPeriod"/>
            </a:pPr>
            <a:r>
              <a:rPr lang="en-US" sz="2400" b="1" spc="-50" dirty="0" smtClean="0">
                <a:solidFill>
                  <a:srgbClr val="61468B"/>
                </a:solidFill>
              </a:rPr>
              <a:t>Set permissions and visibility</a:t>
            </a:r>
            <a:endParaRPr lang="en-US" sz="2400" b="1" spc="-50" dirty="0">
              <a:solidFill>
                <a:srgbClr val="61468B"/>
              </a:solidFill>
            </a:endParaRPr>
          </a:p>
          <a:p>
            <a:pPr marL="457200" indent="-457200">
              <a:lnSpc>
                <a:spcPct val="110000"/>
              </a:lnSpc>
              <a:spcBef>
                <a:spcPts val="600"/>
              </a:spcBef>
              <a:buFont typeface="+mj-lt"/>
              <a:buAutoNum type="arabicPeriod"/>
            </a:pPr>
            <a:r>
              <a:rPr lang="en-US" sz="2400" b="1" spc="-50" dirty="0" smtClean="0">
                <a:solidFill>
                  <a:srgbClr val="61468B"/>
                </a:solidFill>
              </a:rPr>
              <a:t>Save your work in DigitalHub! </a:t>
            </a:r>
            <a:endParaRPr lang="en-US" sz="2400" b="1" spc="-50" dirty="0">
              <a:solidFill>
                <a:srgbClr val="61468B"/>
              </a:solidFill>
            </a:endParaRPr>
          </a:p>
        </p:txBody>
      </p:sp>
    </p:spTree>
    <p:extLst>
      <p:ext uri="{BB962C8B-B14F-4D97-AF65-F5344CB8AC3E}">
        <p14:creationId xmlns:p14="http://schemas.microsoft.com/office/powerpoint/2010/main" val="3449232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0"/>
            <a:ext cx="8305800" cy="1219200"/>
          </a:xfrm>
        </p:spPr>
        <p:txBody>
          <a:bodyPr/>
          <a:lstStyle/>
          <a:p>
            <a:pPr>
              <a:lnSpc>
                <a:spcPct val="90000"/>
              </a:lnSpc>
              <a:spcBef>
                <a:spcPts val="600"/>
              </a:spcBef>
            </a:pPr>
            <a:r>
              <a:rPr lang="en-US" sz="3600" b="1" dirty="0" smtClean="0">
                <a:latin typeface="Arial" charset="0"/>
              </a:rPr>
              <a:t> </a:t>
            </a:r>
            <a:r>
              <a:rPr lang="en-US" sz="3600" b="1" dirty="0" smtClean="0">
                <a:solidFill>
                  <a:srgbClr val="61468B"/>
                </a:solidFill>
              </a:rPr>
              <a:t>Submitting your work – </a:t>
            </a:r>
            <a:r>
              <a:rPr lang="en-US" sz="3600" b="1" dirty="0">
                <a:solidFill>
                  <a:srgbClr val="61468B"/>
                </a:solidFill>
              </a:rPr>
              <a:t>step </a:t>
            </a:r>
            <a:r>
              <a:rPr lang="en-US" sz="3600" b="1" dirty="0" smtClean="0">
                <a:solidFill>
                  <a:srgbClr val="61468B"/>
                </a:solidFill>
              </a:rPr>
              <a:t>1</a:t>
            </a:r>
            <a:br>
              <a:rPr lang="en-US" sz="3600" b="1" dirty="0" smtClean="0">
                <a:solidFill>
                  <a:srgbClr val="61468B"/>
                </a:solidFill>
              </a:rPr>
            </a:br>
            <a:r>
              <a:rPr lang="en-US" sz="3600" b="1" dirty="0" smtClean="0">
                <a:solidFill>
                  <a:srgbClr val="61468B"/>
                </a:solidFill>
              </a:rPr>
              <a:t> </a:t>
            </a:r>
            <a:r>
              <a:rPr lang="en-US" sz="3600" b="1" dirty="0" smtClean="0">
                <a:solidFill>
                  <a:srgbClr val="008000"/>
                </a:solidFill>
              </a:rPr>
              <a:t>Login</a:t>
            </a:r>
            <a:r>
              <a:rPr lang="en-US" sz="3600" b="1" dirty="0" smtClean="0">
                <a:solidFill>
                  <a:srgbClr val="61468B"/>
                </a:solidFill>
              </a:rPr>
              <a:t> </a:t>
            </a:r>
            <a:r>
              <a:rPr lang="en-US" b="1" dirty="0" smtClean="0">
                <a:solidFill>
                  <a:srgbClr val="61468B"/>
                </a:solidFill>
              </a:rPr>
              <a:t>to</a:t>
            </a:r>
            <a:r>
              <a:rPr lang="en-US" b="1" dirty="0">
                <a:solidFill>
                  <a:srgbClr val="61468B"/>
                </a:solidFill>
              </a:rPr>
              <a:t> </a:t>
            </a:r>
            <a:r>
              <a:rPr lang="en-US" b="1" dirty="0" smtClean="0">
                <a:solidFill>
                  <a:srgbClr val="61468B"/>
                </a:solidFill>
              </a:rPr>
              <a:t>digitalhub.northwestern.edu</a:t>
            </a:r>
            <a:endParaRPr lang="en-US" b="1" dirty="0">
              <a:solidFill>
                <a:srgbClr val="61468B"/>
              </a:solidFill>
            </a:endParaRPr>
          </a:p>
        </p:txBody>
      </p:sp>
      <p:pic>
        <p:nvPicPr>
          <p:cNvPr id="3" name="Picture 2" descr="log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219200"/>
            <a:ext cx="5791200" cy="5045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 Placeholder 3"/>
          <p:cNvSpPr>
            <a:spLocks noGrp="1"/>
          </p:cNvSpPr>
          <p:nvPr>
            <p:ph type="body" sz="quarter" idx="13"/>
          </p:nvPr>
        </p:nvSpPr>
        <p:spPr>
          <a:xfrm>
            <a:off x="838200" y="5867400"/>
            <a:ext cx="6854952" cy="457200"/>
          </a:xfrm>
        </p:spPr>
        <p:txBody>
          <a:bodyPr/>
          <a:lstStyle/>
          <a:p>
            <a:pPr algn="ctr"/>
            <a:r>
              <a:rPr lang="en-US" dirty="0" smtClean="0"/>
              <a:t>Authentication via Shibboleth</a:t>
            </a:r>
            <a:endParaRPr lang="en-US" dirty="0"/>
          </a:p>
        </p:txBody>
      </p:sp>
    </p:spTree>
    <p:extLst>
      <p:ext uri="{BB962C8B-B14F-4D97-AF65-F5344CB8AC3E}">
        <p14:creationId xmlns:p14="http://schemas.microsoft.com/office/powerpoint/2010/main" val="3664643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219200"/>
          </a:xfrm>
        </p:spPr>
        <p:txBody>
          <a:bodyPr/>
          <a:lstStyle/>
          <a:p>
            <a:pPr>
              <a:lnSpc>
                <a:spcPct val="90000"/>
              </a:lnSpc>
              <a:spcBef>
                <a:spcPts val="600"/>
              </a:spcBef>
            </a:pPr>
            <a:r>
              <a:rPr lang="en-US" sz="3600" b="1" dirty="0" smtClean="0">
                <a:solidFill>
                  <a:srgbClr val="61468B"/>
                </a:solidFill>
              </a:rPr>
              <a:t>Submitting your work – </a:t>
            </a:r>
            <a:r>
              <a:rPr lang="en-US" sz="3600" b="1" dirty="0">
                <a:solidFill>
                  <a:srgbClr val="61468B"/>
                </a:solidFill>
              </a:rPr>
              <a:t>step </a:t>
            </a:r>
            <a:r>
              <a:rPr lang="en-US" sz="3600" b="1" dirty="0" smtClean="0">
                <a:solidFill>
                  <a:srgbClr val="61468B"/>
                </a:solidFill>
              </a:rPr>
              <a:t>2</a:t>
            </a:r>
            <a:br>
              <a:rPr lang="en-US" sz="3600" b="1" dirty="0" smtClean="0">
                <a:solidFill>
                  <a:srgbClr val="61468B"/>
                </a:solidFill>
              </a:rPr>
            </a:br>
            <a:r>
              <a:rPr lang="en-US" sz="3600" b="1" dirty="0" smtClean="0">
                <a:solidFill>
                  <a:srgbClr val="008000"/>
                </a:solidFill>
              </a:rPr>
              <a:t>Upload</a:t>
            </a:r>
            <a:r>
              <a:rPr lang="en-US" sz="3600" b="1" dirty="0" smtClean="0">
                <a:solidFill>
                  <a:srgbClr val="61468B"/>
                </a:solidFill>
              </a:rPr>
              <a:t> </a:t>
            </a:r>
            <a:r>
              <a:rPr lang="en-US" b="1" dirty="0" smtClean="0">
                <a:solidFill>
                  <a:srgbClr val="61468B"/>
                </a:solidFill>
              </a:rPr>
              <a:t>digitalhub.northwestern.edu</a:t>
            </a:r>
            <a:r>
              <a:rPr lang="en-US" b="1" dirty="0">
                <a:solidFill>
                  <a:srgbClr val="61468B"/>
                </a:solidFill>
              </a:rPr>
              <a:t>/dashboard</a:t>
            </a:r>
          </a:p>
        </p:txBody>
      </p:sp>
      <p:pic>
        <p:nvPicPr>
          <p:cNvPr id="3" name="Picture 2" descr="uploa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02180"/>
            <a:ext cx="8458200" cy="2255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val 6"/>
          <p:cNvSpPr/>
          <p:nvPr/>
        </p:nvSpPr>
        <p:spPr>
          <a:xfrm>
            <a:off x="1066800" y="3169920"/>
            <a:ext cx="1143000" cy="1021080"/>
          </a:xfrm>
          <a:prstGeom prst="ellipse">
            <a:avLst/>
          </a:prstGeom>
          <a:solidFill>
            <a:srgbClr val="FFFFFF">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4724400"/>
            <a:ext cx="7239000" cy="990600"/>
          </a:xfrm>
          <a:prstGeom prst="rect">
            <a:avLst/>
          </a:prstGeom>
          <a:noFill/>
        </p:spPr>
        <p:txBody>
          <a:bodyPr wrap="square" lIns="0" tIns="0" rIns="0" bIns="0" rtlCol="0">
            <a:noAutofit/>
          </a:bodyPr>
          <a:lstStyle/>
          <a:p>
            <a:pPr>
              <a:lnSpc>
                <a:spcPct val="90000"/>
              </a:lnSpc>
              <a:spcBef>
                <a:spcPts val="600"/>
              </a:spcBef>
            </a:pPr>
            <a:r>
              <a:rPr lang="en-US" sz="1850" spc="-50" dirty="0" smtClean="0"/>
              <a:t>You can also create a collection from here, too!</a:t>
            </a:r>
            <a:endParaRPr lang="en-US" sz="1850" spc="-50" dirty="0"/>
          </a:p>
        </p:txBody>
      </p:sp>
    </p:spTree>
    <p:extLst>
      <p:ext uri="{BB962C8B-B14F-4D97-AF65-F5344CB8AC3E}">
        <p14:creationId xmlns:p14="http://schemas.microsoft.com/office/powerpoint/2010/main" val="4267826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1023" cy="1066800"/>
          </a:xfrm>
        </p:spPr>
        <p:txBody>
          <a:bodyPr/>
          <a:lstStyle/>
          <a:p>
            <a:pPr>
              <a:lnSpc>
                <a:spcPct val="90000"/>
              </a:lnSpc>
              <a:spcBef>
                <a:spcPts val="600"/>
              </a:spcBef>
            </a:pPr>
            <a:r>
              <a:rPr lang="en-US" sz="3600" b="1" dirty="0" smtClean="0">
                <a:solidFill>
                  <a:srgbClr val="61468B"/>
                </a:solidFill>
              </a:rPr>
              <a:t>Submitting your work – step 3</a:t>
            </a:r>
            <a:br>
              <a:rPr lang="en-US" sz="3600" b="1" dirty="0" smtClean="0">
                <a:solidFill>
                  <a:srgbClr val="61468B"/>
                </a:solidFill>
              </a:rPr>
            </a:br>
            <a:r>
              <a:rPr lang="en-US" sz="3600" b="1" dirty="0" smtClean="0">
                <a:solidFill>
                  <a:srgbClr val="008000"/>
                </a:solidFill>
              </a:rPr>
              <a:t>Agree to the deposit agreement</a:t>
            </a:r>
            <a:endParaRPr lang="en-US" sz="3600" b="1" dirty="0">
              <a:solidFill>
                <a:srgbClr val="008000"/>
              </a:solidFill>
            </a:endParaRPr>
          </a:p>
        </p:txBody>
      </p:sp>
      <p:pic>
        <p:nvPicPr>
          <p:cNvPr id="3" name="Picture 2" descr="uploadD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447800"/>
            <a:ext cx="8355724" cy="4711700"/>
          </a:xfrm>
          <a:prstGeom prst="rect">
            <a:avLst/>
          </a:prstGeom>
        </p:spPr>
      </p:pic>
      <p:sp>
        <p:nvSpPr>
          <p:cNvPr id="6" name="Oval 5"/>
          <p:cNvSpPr/>
          <p:nvPr/>
        </p:nvSpPr>
        <p:spPr>
          <a:xfrm>
            <a:off x="381000" y="4876800"/>
            <a:ext cx="1219200" cy="914400"/>
          </a:xfrm>
          <a:prstGeom prst="ellipse">
            <a:avLst/>
          </a:prstGeom>
          <a:solidFill>
            <a:srgbClr val="FFFFFF">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09800" y="2667000"/>
            <a:ext cx="2819400" cy="1295400"/>
          </a:xfrm>
          <a:prstGeom prst="ellipse">
            <a:avLst/>
          </a:prstGeom>
          <a:solidFill>
            <a:srgbClr val="FFFFFF">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250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p:spPr>
        <p:txBody>
          <a:bodyPr/>
          <a:lstStyle/>
          <a:p>
            <a:pPr>
              <a:lnSpc>
                <a:spcPct val="90000"/>
              </a:lnSpc>
              <a:spcBef>
                <a:spcPts val="600"/>
              </a:spcBef>
            </a:pPr>
            <a:r>
              <a:rPr lang="en-US" sz="3600" b="1" dirty="0">
                <a:latin typeface="Arial" charset="0"/>
              </a:rPr>
              <a:t>Non-Exclusive Distribution License</a:t>
            </a:r>
            <a:endParaRPr lang="en-US" sz="3600" b="1" dirty="0">
              <a:solidFill>
                <a:srgbClr val="61468B"/>
              </a:solidFill>
            </a:endParaRPr>
          </a:p>
        </p:txBody>
      </p:sp>
      <p:sp>
        <p:nvSpPr>
          <p:cNvPr id="3" name="TextBox 2"/>
          <p:cNvSpPr txBox="1"/>
          <p:nvPr/>
        </p:nvSpPr>
        <p:spPr>
          <a:xfrm>
            <a:off x="381000" y="1066800"/>
            <a:ext cx="8382000" cy="5257800"/>
          </a:xfrm>
          <a:prstGeom prst="rect">
            <a:avLst/>
          </a:prstGeom>
          <a:noFill/>
        </p:spPr>
        <p:txBody>
          <a:bodyPr wrap="square" lIns="0" tIns="0" rIns="0" bIns="0" rtlCol="0">
            <a:noAutofit/>
          </a:bodyPr>
          <a:lstStyle/>
          <a:p>
            <a:pPr>
              <a:spcBef>
                <a:spcPts val="600"/>
              </a:spcBef>
            </a:pPr>
            <a:r>
              <a:rPr lang="en-US" sz="1200" b="1" spc="-50" dirty="0" smtClean="0">
                <a:solidFill>
                  <a:srgbClr val="61468B"/>
                </a:solidFill>
              </a:rPr>
              <a:t>By </a:t>
            </a:r>
            <a:r>
              <a:rPr lang="en-US" sz="1200" b="1" spc="-50" dirty="0">
                <a:solidFill>
                  <a:srgbClr val="61468B"/>
                </a:solidFill>
              </a:rPr>
              <a:t>agreeing to this license, you grant to Galter Library the non-exclusive right to copy, display, reproduce (in the same or different formats), and distribute your submission worldwide in any medium, including but not limited to audio or </a:t>
            </a:r>
            <a:r>
              <a:rPr lang="en-US" sz="1200" b="1" spc="-50" dirty="0" smtClean="0">
                <a:solidFill>
                  <a:srgbClr val="61468B"/>
                </a:solidFill>
              </a:rPr>
              <a:t>video.</a:t>
            </a:r>
            <a:endParaRPr lang="en-US" sz="1200" b="1" spc="-50" dirty="0">
              <a:solidFill>
                <a:srgbClr val="61468B"/>
              </a:solidFill>
            </a:endParaRPr>
          </a:p>
          <a:p>
            <a:pPr>
              <a:spcBef>
                <a:spcPts val="600"/>
              </a:spcBef>
            </a:pPr>
            <a:r>
              <a:rPr lang="en-US" sz="1200" b="1" spc="-50" dirty="0" smtClean="0">
                <a:solidFill>
                  <a:schemeClr val="bg2">
                    <a:lumMod val="50000"/>
                  </a:schemeClr>
                </a:solidFill>
              </a:rPr>
              <a:t>You </a:t>
            </a:r>
            <a:r>
              <a:rPr lang="en-US" sz="1200" b="1" spc="-50" dirty="0">
                <a:solidFill>
                  <a:schemeClr val="bg2">
                    <a:lumMod val="50000"/>
                  </a:schemeClr>
                </a:solidFill>
              </a:rPr>
              <a:t>agree that</a:t>
            </a:r>
            <a:r>
              <a:rPr lang="en-US" sz="1200" b="1" spc="-50" dirty="0" smtClean="0">
                <a:solidFill>
                  <a:schemeClr val="bg2">
                    <a:lumMod val="50000"/>
                  </a:schemeClr>
                </a:solidFill>
              </a:rPr>
              <a:t>:</a:t>
            </a:r>
            <a:endParaRPr lang="en-US" sz="1200" b="1" spc="-50" dirty="0">
              <a:solidFill>
                <a:schemeClr val="bg2">
                  <a:lumMod val="50000"/>
                </a:schemeClr>
              </a:solidFill>
            </a:endParaRPr>
          </a:p>
          <a:p>
            <a:pPr marL="171450" indent="-171450">
              <a:spcBef>
                <a:spcPts val="600"/>
              </a:spcBef>
              <a:buFont typeface="Arial"/>
              <a:buChar char="•"/>
            </a:pPr>
            <a:r>
              <a:rPr lang="en-US" sz="1200" b="1" spc="-50" dirty="0">
                <a:solidFill>
                  <a:srgbClr val="61468B"/>
                </a:solidFill>
              </a:rPr>
              <a:t>Galter Library may, without changing the content, convert the submission to any medium or format for the purpose of preservation.</a:t>
            </a:r>
          </a:p>
          <a:p>
            <a:pPr marL="171450" indent="-171450">
              <a:spcBef>
                <a:spcPts val="600"/>
              </a:spcBef>
              <a:buFont typeface="Arial"/>
              <a:buChar char="•"/>
            </a:pPr>
            <a:r>
              <a:rPr lang="en-US" sz="1200" b="1" spc="-50" dirty="0">
                <a:solidFill>
                  <a:srgbClr val="61468B"/>
                </a:solidFill>
              </a:rPr>
              <a:t>Galter Library may keep more than one copy of the submission for purposes of security, back-up, and preservation.</a:t>
            </a:r>
          </a:p>
          <a:p>
            <a:pPr marL="171450" indent="-171450">
              <a:spcBef>
                <a:spcPts val="600"/>
              </a:spcBef>
              <a:buFont typeface="Arial"/>
              <a:buChar char="•"/>
            </a:pPr>
            <a:r>
              <a:rPr lang="en-US" sz="1200" b="1" spc="-50" dirty="0">
                <a:solidFill>
                  <a:srgbClr val="61468B"/>
                </a:solidFill>
              </a:rPr>
              <a:t>Northwestern University bears no responsibility for the contents of your submission. </a:t>
            </a:r>
            <a:endParaRPr lang="en-US" sz="1200" b="1" spc="-50" dirty="0" smtClean="0">
              <a:solidFill>
                <a:srgbClr val="61468B"/>
              </a:solidFill>
            </a:endParaRPr>
          </a:p>
          <a:p>
            <a:pPr>
              <a:lnSpc>
                <a:spcPct val="120000"/>
              </a:lnSpc>
              <a:spcBef>
                <a:spcPts val="600"/>
              </a:spcBef>
            </a:pPr>
            <a:r>
              <a:rPr lang="en-US" sz="1200" b="1" spc="-50" dirty="0" smtClean="0">
                <a:solidFill>
                  <a:srgbClr val="473A5C"/>
                </a:solidFill>
              </a:rPr>
              <a:t>You </a:t>
            </a:r>
            <a:r>
              <a:rPr lang="en-US" sz="1200" b="1" spc="-50" dirty="0">
                <a:solidFill>
                  <a:srgbClr val="473A5C"/>
                </a:solidFill>
              </a:rPr>
              <a:t>warrant that all of the following are true</a:t>
            </a:r>
            <a:r>
              <a:rPr lang="en-US" sz="1200" b="1" spc="-50" dirty="0" smtClean="0">
                <a:solidFill>
                  <a:srgbClr val="473A5C"/>
                </a:solidFill>
              </a:rPr>
              <a:t>:</a:t>
            </a:r>
            <a:endParaRPr lang="en-US" sz="1200" b="1" spc="-50" dirty="0">
              <a:solidFill>
                <a:srgbClr val="473A5C"/>
              </a:solidFill>
            </a:endParaRPr>
          </a:p>
          <a:p>
            <a:pPr marL="171450" indent="-171450">
              <a:spcBef>
                <a:spcPts val="600"/>
              </a:spcBef>
              <a:buFont typeface="Arial"/>
              <a:buChar char="•"/>
            </a:pPr>
            <a:r>
              <a:rPr lang="en-US" sz="1200" b="1" spc="-50" dirty="0">
                <a:solidFill>
                  <a:srgbClr val="6B578A"/>
                </a:solidFill>
              </a:rPr>
              <a:t>The submission does not, to the best of your knowledge, infringe upon anyone's copyright.</a:t>
            </a:r>
          </a:p>
          <a:p>
            <a:pPr marL="171450" indent="-171450">
              <a:spcBef>
                <a:spcPts val="600"/>
              </a:spcBef>
              <a:buFont typeface="Arial"/>
              <a:buChar char="•"/>
            </a:pPr>
            <a:r>
              <a:rPr lang="en-US" sz="1200" b="1" spc="-50" dirty="0">
                <a:solidFill>
                  <a:srgbClr val="6B578A"/>
                </a:solidFill>
              </a:rPr>
              <a:t>Any third-party owned material included in the submission is clearly identified and acknowledged as such.</a:t>
            </a:r>
          </a:p>
          <a:p>
            <a:pPr marL="171450" indent="-171450">
              <a:spcBef>
                <a:spcPts val="600"/>
              </a:spcBef>
              <a:buFont typeface="Arial"/>
              <a:buChar char="•"/>
            </a:pPr>
            <a:r>
              <a:rPr lang="en-US" sz="1200" b="1" spc="-50" dirty="0">
                <a:solidFill>
                  <a:srgbClr val="6B578A"/>
                </a:solidFill>
              </a:rPr>
              <a:t>Any obligation required by a contract or agreement with a sponsoring or supporting person or agency has been fulfilled.</a:t>
            </a:r>
          </a:p>
          <a:p>
            <a:pPr marL="171450" indent="-171450">
              <a:spcBef>
                <a:spcPts val="600"/>
              </a:spcBef>
              <a:buFont typeface="Arial"/>
              <a:buChar char="•"/>
            </a:pPr>
            <a:r>
              <a:rPr lang="en-US" sz="1200" b="1" spc="-50" dirty="0">
                <a:solidFill>
                  <a:srgbClr val="6B578A"/>
                </a:solidFill>
              </a:rPr>
              <a:t>The submission has no right which has been sold, mortgaged, or otherwise disposed of, and all rights are free from exclusive claims.</a:t>
            </a:r>
          </a:p>
          <a:p>
            <a:pPr marL="171450" indent="-171450">
              <a:spcBef>
                <a:spcPts val="600"/>
              </a:spcBef>
              <a:buFont typeface="Arial"/>
              <a:buChar char="•"/>
            </a:pPr>
            <a:r>
              <a:rPr lang="en-US" sz="1200" b="1" spc="-50" dirty="0">
                <a:solidFill>
                  <a:srgbClr val="6B578A"/>
                </a:solidFill>
              </a:rPr>
              <a:t>The submission contains no libelous or other unlawful content, nor does it invade the privacy of any person or third party</a:t>
            </a:r>
            <a:r>
              <a:rPr lang="en-US" sz="1200" b="1" spc="-50" dirty="0" smtClean="0">
                <a:solidFill>
                  <a:srgbClr val="6B578A"/>
                </a:solidFill>
              </a:rPr>
              <a:t>.</a:t>
            </a:r>
          </a:p>
          <a:p>
            <a:pPr>
              <a:spcBef>
                <a:spcPts val="600"/>
              </a:spcBef>
            </a:pPr>
            <a:endParaRPr lang="en-US" sz="1100" b="1" spc="-50" dirty="0" smtClean="0">
              <a:solidFill>
                <a:srgbClr val="473A5C"/>
              </a:solidFill>
            </a:endParaRPr>
          </a:p>
          <a:p>
            <a:pPr>
              <a:spcBef>
                <a:spcPts val="600"/>
              </a:spcBef>
            </a:pPr>
            <a:r>
              <a:rPr lang="en-US" sz="1100" b="1" spc="-50" dirty="0" smtClean="0">
                <a:solidFill>
                  <a:srgbClr val="473A5C"/>
                </a:solidFill>
              </a:rPr>
              <a:t>And </a:t>
            </a:r>
            <a:r>
              <a:rPr lang="en-US" sz="1100" b="1" spc="-50" dirty="0">
                <a:solidFill>
                  <a:srgbClr val="473A5C"/>
                </a:solidFill>
              </a:rPr>
              <a:t>you warrant that one of the following is true</a:t>
            </a:r>
            <a:r>
              <a:rPr lang="en-US" sz="1100" b="1" spc="-50" dirty="0" smtClean="0">
                <a:solidFill>
                  <a:srgbClr val="473A5C"/>
                </a:solidFill>
              </a:rPr>
              <a:t>:</a:t>
            </a:r>
            <a:endParaRPr lang="en-US" sz="1100" b="1" spc="-50" dirty="0">
              <a:solidFill>
                <a:srgbClr val="473A5C"/>
              </a:solidFill>
            </a:endParaRPr>
          </a:p>
          <a:p>
            <a:pPr marL="171450" indent="-171450">
              <a:spcBef>
                <a:spcPts val="600"/>
              </a:spcBef>
              <a:buFont typeface="Arial"/>
              <a:buChar char="•"/>
            </a:pPr>
            <a:r>
              <a:rPr lang="en-US" sz="1100" b="1" spc="-50" dirty="0">
                <a:solidFill>
                  <a:srgbClr val="6B578A"/>
                </a:solidFill>
              </a:rPr>
              <a:t>The submission is your original work and you have the right to grant the rights contained in this license.</a:t>
            </a:r>
          </a:p>
          <a:p>
            <a:pPr marL="171450" indent="-171450">
              <a:spcBef>
                <a:spcPts val="600"/>
              </a:spcBef>
              <a:buFont typeface="Arial"/>
              <a:buChar char="•"/>
            </a:pPr>
            <a:r>
              <a:rPr lang="en-US" sz="1100" b="1" spc="-50" dirty="0">
                <a:solidFill>
                  <a:srgbClr val="6B578A"/>
                </a:solidFill>
              </a:rPr>
              <a:t>You are one of the copyright owners of the submission and have permission from other owners to submit the item.</a:t>
            </a:r>
          </a:p>
          <a:p>
            <a:pPr marL="171450" indent="-171450">
              <a:spcBef>
                <a:spcPts val="600"/>
              </a:spcBef>
              <a:buFont typeface="Arial"/>
              <a:buChar char="•"/>
            </a:pPr>
            <a:r>
              <a:rPr lang="en-US" sz="1100" b="1" spc="-50" dirty="0">
                <a:solidFill>
                  <a:srgbClr val="6B578A"/>
                </a:solidFill>
              </a:rPr>
              <a:t>Another party is the copyright owner and you have permission to submit the item.</a:t>
            </a:r>
          </a:p>
          <a:p>
            <a:pPr marL="171450" indent="-171450">
              <a:spcBef>
                <a:spcPts val="600"/>
              </a:spcBef>
              <a:buFont typeface="Arial"/>
              <a:buChar char="•"/>
            </a:pPr>
            <a:r>
              <a:rPr lang="en-US" sz="1100" b="1" spc="-50" dirty="0">
                <a:solidFill>
                  <a:srgbClr val="6B578A"/>
                </a:solidFill>
              </a:rPr>
              <a:t>The submission is in the public domain or otherwise not subject to copyright restrictions</a:t>
            </a:r>
            <a:r>
              <a:rPr lang="en-US" sz="1100" b="1" spc="-50" dirty="0" smtClean="0">
                <a:solidFill>
                  <a:srgbClr val="6B578A"/>
                </a:solidFill>
              </a:rPr>
              <a:t>.</a:t>
            </a:r>
          </a:p>
          <a:p>
            <a:pPr>
              <a:spcBef>
                <a:spcPts val="600"/>
              </a:spcBef>
            </a:pPr>
            <a:r>
              <a:rPr lang="en-US" sz="1200" b="1" spc="-50" dirty="0" smtClean="0">
                <a:solidFill>
                  <a:srgbClr val="61468B"/>
                </a:solidFill>
              </a:rPr>
              <a:t>Galter </a:t>
            </a:r>
            <a:r>
              <a:rPr lang="en-US" sz="1200" b="1" spc="-50" dirty="0">
                <a:solidFill>
                  <a:srgbClr val="61468B"/>
                </a:solidFill>
              </a:rPr>
              <a:t>Library will clearly identify your name(s) as the author(s) or owner(s) of the submission, and will make no alteration, other than as allowed by this license, to your submission.</a:t>
            </a:r>
          </a:p>
        </p:txBody>
      </p:sp>
      <p:sp>
        <p:nvSpPr>
          <p:cNvPr id="5" name="Rectangle 4"/>
          <p:cNvSpPr/>
          <p:nvPr/>
        </p:nvSpPr>
        <p:spPr>
          <a:xfrm>
            <a:off x="304800" y="1447800"/>
            <a:ext cx="8458200" cy="1066800"/>
          </a:xfrm>
          <a:prstGeom prst="rect">
            <a:avLst/>
          </a:prstGeom>
          <a:noFill/>
          <a:ln w="38100"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800000"/>
                </a:solidFill>
              </a:ln>
              <a:solidFill>
                <a:srgbClr val="FFFFFF"/>
              </a:solidFill>
            </a:endParaRPr>
          </a:p>
        </p:txBody>
      </p:sp>
      <p:sp>
        <p:nvSpPr>
          <p:cNvPr id="6" name="Rectangle 5"/>
          <p:cNvSpPr/>
          <p:nvPr/>
        </p:nvSpPr>
        <p:spPr>
          <a:xfrm>
            <a:off x="304800" y="2590800"/>
            <a:ext cx="8458200" cy="1600200"/>
          </a:xfrm>
          <a:prstGeom prst="rect">
            <a:avLst/>
          </a:prstGeom>
          <a:no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800000"/>
                </a:solidFill>
              </a:ln>
              <a:solidFill>
                <a:srgbClr val="FFFFFF"/>
              </a:solidFill>
            </a:endParaRPr>
          </a:p>
        </p:txBody>
      </p:sp>
      <p:sp>
        <p:nvSpPr>
          <p:cNvPr id="7" name="Rectangle 6"/>
          <p:cNvSpPr/>
          <p:nvPr/>
        </p:nvSpPr>
        <p:spPr>
          <a:xfrm>
            <a:off x="304800" y="4267200"/>
            <a:ext cx="8458200" cy="1752600"/>
          </a:xfrm>
          <a:prstGeom prst="rect">
            <a:avLst/>
          </a:prstGeom>
          <a:noFill/>
          <a:ln w="38100" cmpd="sng">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800000"/>
                </a:solidFill>
              </a:ln>
              <a:solidFill>
                <a:srgbClr val="FFFFFF"/>
              </a:solidFill>
            </a:endParaRPr>
          </a:p>
        </p:txBody>
      </p:sp>
    </p:spTree>
    <p:extLst>
      <p:ext uri="{BB962C8B-B14F-4D97-AF65-F5344CB8AC3E}">
        <p14:creationId xmlns:p14="http://schemas.microsoft.com/office/powerpoint/2010/main" val="31861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411" y="152400"/>
            <a:ext cx="8229600" cy="990600"/>
          </a:xfrm>
        </p:spPr>
        <p:txBody>
          <a:bodyPr/>
          <a:lstStyle/>
          <a:p>
            <a:pPr>
              <a:lnSpc>
                <a:spcPct val="90000"/>
              </a:lnSpc>
              <a:spcBef>
                <a:spcPts val="600"/>
              </a:spcBef>
            </a:pPr>
            <a:r>
              <a:rPr lang="en-US" sz="3600" b="1" dirty="0" smtClean="0">
                <a:solidFill>
                  <a:srgbClr val="61468B"/>
                </a:solidFill>
              </a:rPr>
              <a:t>Submitting your work – step 4</a:t>
            </a:r>
            <a:br>
              <a:rPr lang="en-US" sz="3600" b="1" dirty="0" smtClean="0">
                <a:solidFill>
                  <a:srgbClr val="61468B"/>
                </a:solidFill>
              </a:rPr>
            </a:br>
            <a:r>
              <a:rPr lang="en-US" sz="3600" b="1" dirty="0" smtClean="0">
                <a:solidFill>
                  <a:srgbClr val="008000"/>
                </a:solidFill>
              </a:rPr>
              <a:t>Start Upload</a:t>
            </a:r>
            <a:endParaRPr lang="en-US" sz="3600" b="1" dirty="0">
              <a:solidFill>
                <a:srgbClr val="008000"/>
              </a:solidFill>
            </a:endParaRPr>
          </a:p>
        </p:txBody>
      </p:sp>
      <p:pic>
        <p:nvPicPr>
          <p:cNvPr id="5" name="Picture 4" descr="uploadD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447800"/>
            <a:ext cx="8355724" cy="4711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val 6"/>
          <p:cNvSpPr/>
          <p:nvPr/>
        </p:nvSpPr>
        <p:spPr>
          <a:xfrm>
            <a:off x="3886200" y="5029200"/>
            <a:ext cx="2209800" cy="1066800"/>
          </a:xfrm>
          <a:prstGeom prst="ellipse">
            <a:avLst/>
          </a:prstGeom>
          <a:solidFill>
            <a:srgbClr val="FFFFFF">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595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0"/>
            <a:ext cx="8229601" cy="1066800"/>
          </a:xfrm>
        </p:spPr>
        <p:txBody>
          <a:bodyPr/>
          <a:lstStyle/>
          <a:p>
            <a:pPr>
              <a:lnSpc>
                <a:spcPct val="90000"/>
              </a:lnSpc>
              <a:spcBef>
                <a:spcPts val="600"/>
              </a:spcBef>
            </a:pPr>
            <a:r>
              <a:rPr lang="en-US" sz="3600" b="1" dirty="0" smtClean="0">
                <a:solidFill>
                  <a:srgbClr val="61468B"/>
                </a:solidFill>
              </a:rPr>
              <a:t>Submitting your work – step 5</a:t>
            </a:r>
            <a:br>
              <a:rPr lang="en-US" sz="3600" b="1" dirty="0" smtClean="0">
                <a:solidFill>
                  <a:srgbClr val="61468B"/>
                </a:solidFill>
              </a:rPr>
            </a:br>
            <a:r>
              <a:rPr lang="en-US" sz="3600" b="1" dirty="0" smtClean="0">
                <a:solidFill>
                  <a:srgbClr val="008000"/>
                </a:solidFill>
              </a:rPr>
              <a:t>Apply Metadata</a:t>
            </a:r>
            <a:endParaRPr lang="en-US" sz="3600" b="1" dirty="0">
              <a:solidFill>
                <a:srgbClr val="008000"/>
              </a:solidFill>
            </a:endParaRPr>
          </a:p>
        </p:txBody>
      </p:sp>
      <p:sp>
        <p:nvSpPr>
          <p:cNvPr id="5" name="TextBox 4"/>
          <p:cNvSpPr txBox="1"/>
          <p:nvPr/>
        </p:nvSpPr>
        <p:spPr>
          <a:xfrm>
            <a:off x="381000" y="1828800"/>
            <a:ext cx="2362200" cy="3581400"/>
          </a:xfrm>
          <a:prstGeom prst="rect">
            <a:avLst/>
          </a:prstGeom>
          <a:noFill/>
        </p:spPr>
        <p:txBody>
          <a:bodyPr wrap="square" lIns="0" tIns="0" rIns="0" bIns="0" rtlCol="0">
            <a:noAutofit/>
          </a:bodyPr>
          <a:lstStyle/>
          <a:p>
            <a:pPr>
              <a:lnSpc>
                <a:spcPct val="90000"/>
              </a:lnSpc>
              <a:spcBef>
                <a:spcPts val="600"/>
              </a:spcBef>
            </a:pPr>
            <a:r>
              <a:rPr lang="en-US" sz="2400" b="1" spc="-50" dirty="0" smtClean="0">
                <a:solidFill>
                  <a:srgbClr val="61468B"/>
                </a:solidFill>
              </a:rPr>
              <a:t>5 required fields:</a:t>
            </a:r>
          </a:p>
          <a:p>
            <a:pPr>
              <a:lnSpc>
                <a:spcPct val="90000"/>
              </a:lnSpc>
              <a:spcBef>
                <a:spcPts val="600"/>
              </a:spcBef>
            </a:pPr>
            <a:endParaRPr lang="en-US" sz="2400" b="1" spc="-50" dirty="0" smtClean="0">
              <a:solidFill>
                <a:srgbClr val="61468B"/>
              </a:solidFill>
            </a:endParaRPr>
          </a:p>
          <a:p>
            <a:pPr>
              <a:lnSpc>
                <a:spcPct val="90000"/>
              </a:lnSpc>
              <a:spcBef>
                <a:spcPts val="600"/>
              </a:spcBef>
            </a:pPr>
            <a:r>
              <a:rPr lang="en-US" sz="2400" b="1" spc="-50" dirty="0" smtClean="0">
                <a:solidFill>
                  <a:srgbClr val="61468B"/>
                </a:solidFill>
              </a:rPr>
              <a:t>Title</a:t>
            </a:r>
          </a:p>
          <a:p>
            <a:pPr>
              <a:lnSpc>
                <a:spcPct val="90000"/>
              </a:lnSpc>
              <a:spcBef>
                <a:spcPts val="600"/>
              </a:spcBef>
            </a:pPr>
            <a:r>
              <a:rPr lang="en-US" sz="2400" b="1" spc="-50" dirty="0" smtClean="0">
                <a:solidFill>
                  <a:srgbClr val="61468B"/>
                </a:solidFill>
              </a:rPr>
              <a:t>Resource type</a:t>
            </a:r>
          </a:p>
          <a:p>
            <a:pPr>
              <a:lnSpc>
                <a:spcPct val="90000"/>
              </a:lnSpc>
              <a:spcBef>
                <a:spcPts val="600"/>
              </a:spcBef>
            </a:pPr>
            <a:r>
              <a:rPr lang="en-US" sz="2400" b="1" spc="-50" dirty="0" smtClean="0">
                <a:solidFill>
                  <a:srgbClr val="61468B"/>
                </a:solidFill>
              </a:rPr>
              <a:t>Keyword</a:t>
            </a:r>
          </a:p>
          <a:p>
            <a:pPr>
              <a:lnSpc>
                <a:spcPct val="90000"/>
              </a:lnSpc>
              <a:spcBef>
                <a:spcPts val="600"/>
              </a:spcBef>
            </a:pPr>
            <a:r>
              <a:rPr lang="en-US" sz="2400" b="1" spc="-50" dirty="0" smtClean="0">
                <a:solidFill>
                  <a:srgbClr val="61468B"/>
                </a:solidFill>
              </a:rPr>
              <a:t>Creator</a:t>
            </a:r>
          </a:p>
          <a:p>
            <a:pPr>
              <a:lnSpc>
                <a:spcPct val="90000"/>
              </a:lnSpc>
              <a:spcBef>
                <a:spcPts val="600"/>
              </a:spcBef>
            </a:pPr>
            <a:r>
              <a:rPr lang="en-US" sz="2400" b="1" spc="-50" dirty="0" smtClean="0">
                <a:solidFill>
                  <a:srgbClr val="61468B"/>
                </a:solidFill>
              </a:rPr>
              <a:t>Rights</a:t>
            </a:r>
            <a:endParaRPr lang="en-US" sz="2400" b="1" spc="-50" dirty="0">
              <a:solidFill>
                <a:srgbClr val="61468B"/>
              </a:solidFill>
            </a:endParaRPr>
          </a:p>
        </p:txBody>
      </p:sp>
      <p:pic>
        <p:nvPicPr>
          <p:cNvPr id="3" name="Picture 2" descr="5reqfield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143000"/>
            <a:ext cx="5712139"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7586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229600" cy="609600"/>
          </a:xfrm>
        </p:spPr>
        <p:txBody>
          <a:bodyPr/>
          <a:lstStyle/>
          <a:p>
            <a:pPr>
              <a:lnSpc>
                <a:spcPct val="90000"/>
              </a:lnSpc>
              <a:spcBef>
                <a:spcPts val="600"/>
              </a:spcBef>
            </a:pPr>
            <a:r>
              <a:rPr lang="en-US" sz="3600" b="1" dirty="0" smtClean="0">
                <a:latin typeface="Arial" charset="0"/>
              </a:rPr>
              <a:t>Creative Commons License</a:t>
            </a:r>
            <a:endParaRPr lang="en-US" sz="3600" b="1" dirty="0">
              <a:solidFill>
                <a:srgbClr val="61468B"/>
              </a:solidFill>
            </a:endParaRPr>
          </a:p>
        </p:txBody>
      </p:sp>
      <p:pic>
        <p:nvPicPr>
          <p:cNvPr id="6" name="Content Placeholder 5" descr="CC.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371" r="663"/>
          <a:stretch/>
        </p:blipFill>
        <p:spPr>
          <a:xfrm>
            <a:off x="304800" y="1600200"/>
            <a:ext cx="4233333" cy="4093029"/>
          </a:xfrm>
        </p:spPr>
      </p:pic>
      <p:sp>
        <p:nvSpPr>
          <p:cNvPr id="7" name="TextBox 6"/>
          <p:cNvSpPr txBox="1"/>
          <p:nvPr/>
        </p:nvSpPr>
        <p:spPr>
          <a:xfrm>
            <a:off x="4114800" y="3276600"/>
            <a:ext cx="5029200" cy="2362200"/>
          </a:xfrm>
          <a:prstGeom prst="rect">
            <a:avLst/>
          </a:prstGeom>
          <a:noFill/>
        </p:spPr>
        <p:txBody>
          <a:bodyPr wrap="square" lIns="0" tIns="0" rIns="0" bIns="0" rtlCol="0">
            <a:noAutofit/>
          </a:bodyPr>
          <a:lstStyle/>
          <a:p>
            <a:pPr>
              <a:lnSpc>
                <a:spcPct val="90000"/>
              </a:lnSpc>
              <a:spcBef>
                <a:spcPts val="600"/>
              </a:spcBef>
            </a:pPr>
            <a:endParaRPr lang="en-US" sz="2000" b="1" spc="-50" dirty="0" smtClean="0">
              <a:solidFill>
                <a:schemeClr val="tx2">
                  <a:lumMod val="75000"/>
                </a:schemeClr>
              </a:solidFill>
            </a:endParaRPr>
          </a:p>
          <a:p>
            <a:pPr>
              <a:lnSpc>
                <a:spcPct val="90000"/>
              </a:lnSpc>
              <a:spcBef>
                <a:spcPts val="600"/>
              </a:spcBef>
            </a:pPr>
            <a:endParaRPr lang="en-US" sz="2000" b="1" spc="-50" dirty="0">
              <a:solidFill>
                <a:schemeClr val="tx2">
                  <a:lumMod val="75000"/>
                </a:schemeClr>
              </a:solidFill>
            </a:endParaRPr>
          </a:p>
          <a:p>
            <a:pPr>
              <a:lnSpc>
                <a:spcPct val="90000"/>
              </a:lnSpc>
              <a:spcBef>
                <a:spcPts val="600"/>
              </a:spcBef>
            </a:pPr>
            <a:endParaRPr lang="en-US" sz="2000" b="1" spc="-50" dirty="0">
              <a:solidFill>
                <a:schemeClr val="tx2">
                  <a:lumMod val="75000"/>
                </a:schemeClr>
              </a:solidFill>
            </a:endParaRPr>
          </a:p>
          <a:p>
            <a:pPr>
              <a:lnSpc>
                <a:spcPct val="90000"/>
              </a:lnSpc>
              <a:spcBef>
                <a:spcPts val="600"/>
              </a:spcBef>
            </a:pPr>
            <a:r>
              <a:rPr lang="en-US" sz="2000" b="1" spc="-50" dirty="0" smtClean="0">
                <a:solidFill>
                  <a:srgbClr val="61468B"/>
                </a:solidFill>
              </a:rPr>
              <a:t>Choose your best option!</a:t>
            </a:r>
          </a:p>
          <a:p>
            <a:pPr>
              <a:lnSpc>
                <a:spcPct val="90000"/>
              </a:lnSpc>
              <a:spcBef>
                <a:spcPts val="600"/>
              </a:spcBef>
            </a:pPr>
            <a:endParaRPr lang="en-US" sz="2000" b="1" spc="-50" dirty="0">
              <a:solidFill>
                <a:srgbClr val="61468B"/>
              </a:solidFill>
            </a:endParaRPr>
          </a:p>
          <a:p>
            <a:pPr>
              <a:lnSpc>
                <a:spcPct val="90000"/>
              </a:lnSpc>
              <a:spcBef>
                <a:spcPts val="600"/>
              </a:spcBef>
            </a:pPr>
            <a:r>
              <a:rPr lang="en-US" sz="2000" b="1" spc="-50" dirty="0">
                <a:solidFill>
                  <a:srgbClr val="61468B"/>
                </a:solidFill>
              </a:rPr>
              <a:t>Visit: </a:t>
            </a:r>
            <a:endParaRPr lang="en-US" sz="2000" b="1" spc="-50" dirty="0" smtClean="0">
              <a:solidFill>
                <a:srgbClr val="61468B"/>
              </a:solidFill>
            </a:endParaRPr>
          </a:p>
          <a:p>
            <a:pPr>
              <a:lnSpc>
                <a:spcPct val="90000"/>
              </a:lnSpc>
              <a:spcBef>
                <a:spcPts val="600"/>
              </a:spcBef>
            </a:pPr>
            <a:r>
              <a:rPr lang="en-US" sz="2000" b="1" spc="-50" dirty="0" smtClean="0">
                <a:solidFill>
                  <a:srgbClr val="61468B"/>
                </a:solidFill>
              </a:rPr>
              <a:t>http://</a:t>
            </a:r>
            <a:r>
              <a:rPr lang="en-US" sz="2000" b="1" spc="-50" dirty="0" err="1" smtClean="0">
                <a:solidFill>
                  <a:srgbClr val="61468B"/>
                </a:solidFill>
              </a:rPr>
              <a:t>creativecommons.org</a:t>
            </a:r>
            <a:r>
              <a:rPr lang="en-US" sz="2000" b="1" spc="-50" dirty="0" smtClean="0">
                <a:solidFill>
                  <a:srgbClr val="61468B"/>
                </a:solidFill>
              </a:rPr>
              <a:t>/</a:t>
            </a:r>
            <a:r>
              <a:rPr lang="en-US" sz="2000" b="1" spc="-50" dirty="0" err="1" smtClean="0">
                <a:solidFill>
                  <a:srgbClr val="61468B"/>
                </a:solidFill>
              </a:rPr>
              <a:t>examples</a:t>
            </a:r>
            <a:r>
              <a:rPr lang="en-US" sz="2000" b="1" spc="-50" dirty="0" err="1">
                <a:solidFill>
                  <a:srgbClr val="61468B"/>
                </a:solidFill>
              </a:rPr>
              <a:t>#by</a:t>
            </a:r>
            <a:endParaRPr lang="en-US" sz="2000" b="1" spc="-50" dirty="0">
              <a:solidFill>
                <a:srgbClr val="61468B"/>
              </a:solidFill>
            </a:endParaRPr>
          </a:p>
        </p:txBody>
      </p:sp>
    </p:spTree>
    <p:extLst>
      <p:ext uri="{BB962C8B-B14F-4D97-AF65-F5344CB8AC3E}">
        <p14:creationId xmlns:p14="http://schemas.microsoft.com/office/powerpoint/2010/main" val="3986098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smtClean="0"/>
              <a:t>DigitalHub</a:t>
            </a:r>
            <a:endParaRPr lang="en-US" sz="3600" b="1" dirty="0"/>
          </a:p>
        </p:txBody>
      </p:sp>
      <p:sp>
        <p:nvSpPr>
          <p:cNvPr id="3" name="Content Placeholder 2"/>
          <p:cNvSpPr>
            <a:spLocks noGrp="1"/>
          </p:cNvSpPr>
          <p:nvPr>
            <p:ph idx="1"/>
          </p:nvPr>
        </p:nvSpPr>
        <p:spPr>
          <a:xfrm>
            <a:off x="801197" y="1621971"/>
            <a:ext cx="7903371" cy="4093029"/>
          </a:xfrm>
        </p:spPr>
        <p:txBody>
          <a:bodyPr/>
          <a:lstStyle/>
          <a:p>
            <a:pPr marL="457200" indent="-457200" defTabSz="914400">
              <a:lnSpc>
                <a:spcPct val="90000"/>
              </a:lnSpc>
              <a:spcBef>
                <a:spcPts val="600"/>
              </a:spcBef>
            </a:pPr>
            <a:r>
              <a:rPr lang="en-US" sz="2400" b="1" dirty="0">
                <a:solidFill>
                  <a:srgbClr val="61468B"/>
                </a:solidFill>
              </a:rPr>
              <a:t>Developed by </a:t>
            </a:r>
            <a:r>
              <a:rPr lang="en-US" sz="2400" b="1" dirty="0" err="1">
                <a:solidFill>
                  <a:srgbClr val="61468B"/>
                </a:solidFill>
              </a:rPr>
              <a:t>Galter</a:t>
            </a:r>
            <a:r>
              <a:rPr lang="en-US" sz="2400" b="1" dirty="0">
                <a:solidFill>
                  <a:srgbClr val="61468B"/>
                </a:solidFill>
              </a:rPr>
              <a:t> Health Sciences Library for Northwestern </a:t>
            </a:r>
            <a:r>
              <a:rPr lang="en-US" sz="2400" b="1" dirty="0" smtClean="0">
                <a:solidFill>
                  <a:srgbClr val="61468B"/>
                </a:solidFill>
              </a:rPr>
              <a:t>Medicine as a </a:t>
            </a:r>
            <a:r>
              <a:rPr lang="en-US" sz="2400" b="1" dirty="0" smtClean="0">
                <a:solidFill>
                  <a:srgbClr val="61468B"/>
                </a:solidFill>
                <a:sym typeface="Trebuchet MS"/>
              </a:rPr>
              <a:t>place </a:t>
            </a:r>
            <a:r>
              <a:rPr lang="en-US" sz="2400" b="1" dirty="0">
                <a:solidFill>
                  <a:srgbClr val="61468B"/>
                </a:solidFill>
                <a:sym typeface="Trebuchet MS"/>
              </a:rPr>
              <a:t>to deposit and host scholarly </a:t>
            </a:r>
            <a:r>
              <a:rPr lang="en-US" sz="2400" b="1" dirty="0" smtClean="0">
                <a:solidFill>
                  <a:srgbClr val="61468B"/>
                </a:solidFill>
                <a:sym typeface="Trebuchet MS"/>
              </a:rPr>
              <a:t>outputs</a:t>
            </a:r>
          </a:p>
          <a:p>
            <a:pPr marL="0" indent="0" defTabSz="914400">
              <a:lnSpc>
                <a:spcPct val="90000"/>
              </a:lnSpc>
              <a:spcBef>
                <a:spcPts val="600"/>
              </a:spcBef>
              <a:buNone/>
            </a:pPr>
            <a:endParaRPr lang="en-US" sz="2400" b="1" dirty="0">
              <a:solidFill>
                <a:srgbClr val="61468B"/>
              </a:solidFill>
              <a:sym typeface="Trebuchet MS"/>
            </a:endParaRPr>
          </a:p>
          <a:p>
            <a:pPr marL="457200" indent="-457200" defTabSz="914400">
              <a:lnSpc>
                <a:spcPct val="90000"/>
              </a:lnSpc>
              <a:spcBef>
                <a:spcPts val="600"/>
              </a:spcBef>
            </a:pPr>
            <a:r>
              <a:rPr lang="en-US" sz="2400" b="1" dirty="0" smtClean="0">
                <a:solidFill>
                  <a:srgbClr val="61468B"/>
                </a:solidFill>
                <a:sym typeface="Trebuchet MS"/>
              </a:rPr>
              <a:t>Reasons to use </a:t>
            </a:r>
            <a:r>
              <a:rPr lang="en-US" sz="2400" b="1" dirty="0" err="1" smtClean="0">
                <a:solidFill>
                  <a:srgbClr val="61468B"/>
                </a:solidFill>
                <a:sym typeface="Trebuchet MS"/>
              </a:rPr>
              <a:t>Digitalhub</a:t>
            </a:r>
            <a:endParaRPr lang="en-US" sz="2400" b="1" dirty="0" smtClean="0">
              <a:solidFill>
                <a:srgbClr val="61468B"/>
              </a:solidFill>
              <a:sym typeface="Trebuchet MS"/>
            </a:endParaRPr>
          </a:p>
          <a:p>
            <a:pPr marL="1081088" lvl="1" indent="-457200">
              <a:lnSpc>
                <a:spcPct val="90000"/>
              </a:lnSpc>
              <a:spcBef>
                <a:spcPts val="600"/>
              </a:spcBef>
            </a:pPr>
            <a:r>
              <a:rPr lang="en-US" sz="2400" dirty="0">
                <a:solidFill>
                  <a:srgbClr val="61468B"/>
                </a:solidFill>
              </a:rPr>
              <a:t>easily share your research</a:t>
            </a:r>
          </a:p>
          <a:p>
            <a:pPr marL="1081088" lvl="1" indent="-457200">
              <a:lnSpc>
                <a:spcPct val="90000"/>
              </a:lnSpc>
              <a:spcBef>
                <a:spcPts val="600"/>
              </a:spcBef>
            </a:pPr>
            <a:r>
              <a:rPr lang="en-US" sz="2400" dirty="0" smtClean="0">
                <a:solidFill>
                  <a:srgbClr val="61468B"/>
                </a:solidFill>
              </a:rPr>
              <a:t>deposit </a:t>
            </a:r>
            <a:r>
              <a:rPr lang="en-US" sz="2400" dirty="0">
                <a:solidFill>
                  <a:srgbClr val="61468B"/>
                </a:solidFill>
              </a:rPr>
              <a:t>your non-traditional scholarly outputs </a:t>
            </a:r>
          </a:p>
          <a:p>
            <a:pPr marL="1081088" lvl="1" indent="-457200">
              <a:lnSpc>
                <a:spcPct val="90000"/>
              </a:lnSpc>
              <a:spcBef>
                <a:spcPts val="600"/>
              </a:spcBef>
            </a:pPr>
            <a:r>
              <a:rPr lang="en-US" sz="2400" dirty="0" smtClean="0">
                <a:solidFill>
                  <a:srgbClr val="61468B"/>
                </a:solidFill>
              </a:rPr>
              <a:t>track </a:t>
            </a:r>
            <a:r>
              <a:rPr lang="en-US" sz="2400" dirty="0">
                <a:solidFill>
                  <a:srgbClr val="61468B"/>
                </a:solidFill>
              </a:rPr>
              <a:t>views and downloads of your research </a:t>
            </a:r>
          </a:p>
          <a:p>
            <a:pPr marL="1081088" lvl="1" indent="-457200">
              <a:lnSpc>
                <a:spcPct val="90000"/>
              </a:lnSpc>
              <a:spcBef>
                <a:spcPts val="600"/>
              </a:spcBef>
            </a:pPr>
            <a:r>
              <a:rPr lang="en-US" sz="2400" dirty="0" smtClean="0">
                <a:solidFill>
                  <a:srgbClr val="61468B"/>
                </a:solidFill>
              </a:rPr>
              <a:t>make </a:t>
            </a:r>
            <a:r>
              <a:rPr lang="en-US" sz="2400" dirty="0">
                <a:solidFill>
                  <a:srgbClr val="61468B"/>
                </a:solidFill>
              </a:rPr>
              <a:t>your research more discoverable to the global research community</a:t>
            </a:r>
            <a:endParaRPr lang="en-US" dirty="0"/>
          </a:p>
        </p:txBody>
      </p:sp>
    </p:spTree>
    <p:extLst>
      <p:ext uri="{BB962C8B-B14F-4D97-AF65-F5344CB8AC3E}">
        <p14:creationId xmlns:p14="http://schemas.microsoft.com/office/powerpoint/2010/main" val="65329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p:spPr>
        <p:txBody>
          <a:bodyPr/>
          <a:lstStyle/>
          <a:p>
            <a:pPr>
              <a:lnSpc>
                <a:spcPct val="90000"/>
              </a:lnSpc>
              <a:spcBef>
                <a:spcPts val="600"/>
              </a:spcBef>
            </a:pPr>
            <a:r>
              <a:rPr lang="en-US" sz="3600" b="1" dirty="0" smtClean="0">
                <a:latin typeface="Arial" charset="0"/>
              </a:rPr>
              <a:t>Creative Commons License</a:t>
            </a:r>
            <a:endParaRPr lang="en-US" sz="3600" b="1" dirty="0">
              <a:solidFill>
                <a:srgbClr val="61468B"/>
              </a:solidFill>
            </a:endParaRPr>
          </a:p>
        </p:txBody>
      </p:sp>
      <p:pic>
        <p:nvPicPr>
          <p:cNvPr id="4" name="Picture 3" descr="licensing-flowchart (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38200"/>
            <a:ext cx="7772400" cy="54948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943600" y="6477000"/>
            <a:ext cx="2590800" cy="381000"/>
          </a:xfrm>
          <a:prstGeom prst="rect">
            <a:avLst/>
          </a:prstGeom>
          <a:noFill/>
        </p:spPr>
        <p:txBody>
          <a:bodyPr wrap="square" lIns="0" tIns="0" rIns="0" bIns="0" rtlCol="0">
            <a:noAutofit/>
          </a:bodyPr>
          <a:lstStyle/>
          <a:p>
            <a:pPr>
              <a:lnSpc>
                <a:spcPct val="90000"/>
              </a:lnSpc>
              <a:spcBef>
                <a:spcPts val="600"/>
              </a:spcBef>
            </a:pPr>
            <a:r>
              <a:rPr lang="en-US" sz="1850" spc="-50" dirty="0" err="1" smtClean="0">
                <a:solidFill>
                  <a:srgbClr val="61468B"/>
                </a:solidFill>
              </a:rPr>
              <a:t>Courtsey</a:t>
            </a:r>
            <a:r>
              <a:rPr lang="en-US" sz="1850" spc="-50" dirty="0" smtClean="0">
                <a:solidFill>
                  <a:srgbClr val="61468B"/>
                </a:solidFill>
              </a:rPr>
              <a:t> </a:t>
            </a:r>
            <a:r>
              <a:rPr lang="en-US" sz="1850" spc="-50" dirty="0">
                <a:solidFill>
                  <a:srgbClr val="61468B"/>
                </a:solidFill>
              </a:rPr>
              <a:t>of CC Australia</a:t>
            </a:r>
          </a:p>
        </p:txBody>
      </p:sp>
    </p:spTree>
    <p:extLst>
      <p:ext uri="{BB962C8B-B14F-4D97-AF65-F5344CB8AC3E}">
        <p14:creationId xmlns:p14="http://schemas.microsoft.com/office/powerpoint/2010/main" val="3169572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The MIT License (MIT)</a:t>
            </a:r>
            <a:endParaRPr lang="en-US" sz="3200" b="1" dirty="0"/>
          </a:p>
        </p:txBody>
      </p:sp>
      <p:sp>
        <p:nvSpPr>
          <p:cNvPr id="3" name="Content Placeholder 2"/>
          <p:cNvSpPr>
            <a:spLocks noGrp="1"/>
          </p:cNvSpPr>
          <p:nvPr>
            <p:ph idx="1"/>
          </p:nvPr>
        </p:nvSpPr>
        <p:spPr/>
        <p:txBody>
          <a:bodyPr/>
          <a:lstStyle/>
          <a:p>
            <a:r>
              <a:rPr lang="en-US" dirty="0" smtClean="0"/>
              <a:t>Permission </a:t>
            </a:r>
            <a:r>
              <a:rPr lang="en-US" dirty="0"/>
              <a:t>is hereby granted, free of charge, to any person obtaining a copy of this software and associated documentation files (the "Software"), to deal in the Software without restriction, including without limitation the rights to use, copy, modify, merge, publish, distribute, sublicense, and/or sell copies of the Software, and to permit persons to whom the Software is furnished to do so, subject to the following conditions:</a:t>
            </a:r>
          </a:p>
          <a:p>
            <a:endParaRPr lang="en-US" dirty="0"/>
          </a:p>
          <a:p>
            <a:pPr lvl="1"/>
            <a:r>
              <a:rPr lang="en-US" dirty="0"/>
              <a:t>The above copyright notice and this permission notice shall be included in all copies or substantial portions of the Software</a:t>
            </a:r>
            <a:r>
              <a:rPr lang="en-US" dirty="0" smtClean="0"/>
              <a:t>.</a:t>
            </a:r>
          </a:p>
          <a:p>
            <a:pPr lvl="1"/>
            <a:endParaRPr lang="en-US" dirty="0"/>
          </a:p>
          <a:p>
            <a:pPr marL="206375" lvl="1" indent="0">
              <a:buNone/>
            </a:pPr>
            <a:endParaRPr lang="en-US" dirty="0"/>
          </a:p>
        </p:txBody>
      </p:sp>
      <p:pic>
        <p:nvPicPr>
          <p:cNvPr id="5" name="Picture 4" descr="OSIlicen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572000"/>
            <a:ext cx="7594600" cy="158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67196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76200"/>
            <a:ext cx="8229600" cy="1066800"/>
          </a:xfrm>
        </p:spPr>
        <p:txBody>
          <a:bodyPr/>
          <a:lstStyle/>
          <a:p>
            <a:pPr>
              <a:lnSpc>
                <a:spcPct val="90000"/>
              </a:lnSpc>
              <a:spcBef>
                <a:spcPts val="600"/>
              </a:spcBef>
            </a:pPr>
            <a:r>
              <a:rPr lang="en-US" sz="3600" b="1" dirty="0" smtClean="0">
                <a:solidFill>
                  <a:srgbClr val="61468B"/>
                </a:solidFill>
              </a:rPr>
              <a:t>Submitting your work – step 6</a:t>
            </a:r>
            <a:br>
              <a:rPr lang="en-US" sz="3600" b="1" dirty="0" smtClean="0">
                <a:solidFill>
                  <a:srgbClr val="61468B"/>
                </a:solidFill>
              </a:rPr>
            </a:br>
            <a:r>
              <a:rPr lang="en-US" sz="3600" b="1" dirty="0" smtClean="0">
                <a:solidFill>
                  <a:srgbClr val="008000"/>
                </a:solidFill>
              </a:rPr>
              <a:t>Set visibility &amp; permissions</a:t>
            </a:r>
            <a:endParaRPr lang="en-US" sz="3600" b="1" dirty="0">
              <a:solidFill>
                <a:srgbClr val="008000"/>
              </a:solidFill>
            </a:endParaRPr>
          </a:p>
        </p:txBody>
      </p:sp>
      <p:pic>
        <p:nvPicPr>
          <p:cNvPr id="8" name="Picture 7" descr="permission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19200"/>
            <a:ext cx="7620000" cy="4981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val 6"/>
          <p:cNvSpPr/>
          <p:nvPr/>
        </p:nvSpPr>
        <p:spPr>
          <a:xfrm>
            <a:off x="381000" y="1905000"/>
            <a:ext cx="3581400" cy="2895600"/>
          </a:xfrm>
          <a:prstGeom prst="ellipse">
            <a:avLst/>
          </a:prstGeom>
          <a:solidFill>
            <a:srgbClr val="FFFFFF">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00800" y="3352800"/>
            <a:ext cx="1219200" cy="914400"/>
          </a:xfrm>
          <a:prstGeom prst="ellipse">
            <a:avLst/>
          </a:prstGeom>
          <a:solidFill>
            <a:srgbClr val="FFFFFF">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6185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228600"/>
            <a:ext cx="8229599" cy="1066800"/>
          </a:xfrm>
        </p:spPr>
        <p:txBody>
          <a:bodyPr/>
          <a:lstStyle/>
          <a:p>
            <a:pPr>
              <a:lnSpc>
                <a:spcPct val="90000"/>
              </a:lnSpc>
              <a:spcBef>
                <a:spcPts val="600"/>
              </a:spcBef>
            </a:pPr>
            <a:r>
              <a:rPr lang="en-US" sz="3600" b="1" dirty="0" smtClean="0">
                <a:latin typeface="Arial" charset="0"/>
              </a:rPr>
              <a:t> </a:t>
            </a:r>
            <a:r>
              <a:rPr lang="en-US" sz="3600" b="1" dirty="0" smtClean="0">
                <a:solidFill>
                  <a:srgbClr val="61468B"/>
                </a:solidFill>
              </a:rPr>
              <a:t>Submitting your work – step 7</a:t>
            </a:r>
            <a:br>
              <a:rPr lang="en-US" sz="3600" b="1" dirty="0" smtClean="0">
                <a:solidFill>
                  <a:srgbClr val="61468B"/>
                </a:solidFill>
              </a:rPr>
            </a:br>
            <a:r>
              <a:rPr lang="en-US" sz="3600" b="1" dirty="0">
                <a:solidFill>
                  <a:srgbClr val="008000"/>
                </a:solidFill>
              </a:rPr>
              <a:t> </a:t>
            </a:r>
            <a:r>
              <a:rPr lang="en-US" sz="3600" b="1" dirty="0" smtClean="0">
                <a:solidFill>
                  <a:srgbClr val="008000"/>
                </a:solidFill>
              </a:rPr>
              <a:t>Save!</a:t>
            </a:r>
            <a:endParaRPr lang="en-US" sz="3600" b="1" dirty="0">
              <a:solidFill>
                <a:srgbClr val="61468B"/>
              </a:solidFill>
            </a:endParaRPr>
          </a:p>
        </p:txBody>
      </p:sp>
      <p:pic>
        <p:nvPicPr>
          <p:cNvPr id="3" name="Picture 2" descr="process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89200"/>
            <a:ext cx="9144000" cy="1865794"/>
          </a:xfrm>
          <a:prstGeom prst="rect">
            <a:avLst/>
          </a:prstGeom>
        </p:spPr>
      </p:pic>
      <p:sp>
        <p:nvSpPr>
          <p:cNvPr id="6" name="Oval 5"/>
          <p:cNvSpPr/>
          <p:nvPr/>
        </p:nvSpPr>
        <p:spPr>
          <a:xfrm>
            <a:off x="7924800" y="2438400"/>
            <a:ext cx="1219200" cy="914400"/>
          </a:xfrm>
          <a:prstGeom prst="ellipse">
            <a:avLst/>
          </a:prstGeom>
          <a:solidFill>
            <a:srgbClr val="FFFFFF">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867" y="2819400"/>
            <a:ext cx="1710267" cy="1524000"/>
          </a:xfrm>
          <a:prstGeom prst="ellipse">
            <a:avLst/>
          </a:prstGeom>
          <a:solidFill>
            <a:srgbClr val="FFFFFF">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304800" y="4495800"/>
            <a:ext cx="8610600" cy="1143000"/>
          </a:xfrm>
          <a:prstGeom prst="rect">
            <a:avLst/>
          </a:prstGeom>
        </p:spPr>
        <p:txBody>
          <a:bodyPr vert="horz" lIns="0" tIns="0" rIns="91440" bIns="45720" rtlCol="0" anchor="b">
            <a:noAutofit/>
          </a:bodyPr>
          <a:lst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a:lstStyle>
          <a:p>
            <a:pPr>
              <a:lnSpc>
                <a:spcPct val="90000"/>
              </a:lnSpc>
              <a:spcBef>
                <a:spcPts val="600"/>
              </a:spcBef>
            </a:pPr>
            <a:r>
              <a:rPr lang="en-US" b="1" dirty="0" smtClean="0">
                <a:latin typeface="Arial" charset="0"/>
              </a:rPr>
              <a:t>Congratulations, you have submitted your work!</a:t>
            </a:r>
            <a:endParaRPr lang="en-US" b="1" dirty="0">
              <a:solidFill>
                <a:srgbClr val="61468B"/>
              </a:solidFill>
            </a:endParaRPr>
          </a:p>
        </p:txBody>
      </p:sp>
    </p:spTree>
    <p:extLst>
      <p:ext uri="{BB962C8B-B14F-4D97-AF65-F5344CB8AC3E}">
        <p14:creationId xmlns:p14="http://schemas.microsoft.com/office/powerpoint/2010/main" val="3715404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305800" cy="1219200"/>
          </a:xfrm>
        </p:spPr>
        <p:txBody>
          <a:bodyPr/>
          <a:lstStyle/>
          <a:p>
            <a:pPr>
              <a:lnSpc>
                <a:spcPct val="90000"/>
              </a:lnSpc>
              <a:spcBef>
                <a:spcPts val="600"/>
              </a:spcBef>
            </a:pPr>
            <a:r>
              <a:rPr lang="en-US" sz="3600" b="1" dirty="0" smtClean="0"/>
              <a:t>Note: Version – uploading a new version of the same work</a:t>
            </a:r>
            <a:endParaRPr lang="en-US" sz="3600" b="1" dirty="0">
              <a:solidFill>
                <a:srgbClr val="61468B"/>
              </a:solidFill>
            </a:endParaRPr>
          </a:p>
        </p:txBody>
      </p:sp>
      <p:pic>
        <p:nvPicPr>
          <p:cNvPr id="3" name="Picture 2" descr="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71600"/>
            <a:ext cx="8610600" cy="4806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5715000" y="2971800"/>
            <a:ext cx="2895600" cy="2514600"/>
          </a:xfrm>
          <a:prstGeom prst="rect">
            <a:avLst/>
          </a:prstGeom>
          <a:noFill/>
        </p:spPr>
        <p:txBody>
          <a:bodyPr wrap="square" lIns="0" tIns="0" rIns="0" bIns="0" rtlCol="0">
            <a:noAutofit/>
          </a:bodyPr>
          <a:lstStyle/>
          <a:p>
            <a:pPr>
              <a:lnSpc>
                <a:spcPct val="90000"/>
              </a:lnSpc>
              <a:spcBef>
                <a:spcPts val="600"/>
              </a:spcBef>
            </a:pPr>
            <a:r>
              <a:rPr lang="en-US" sz="1850" spc="-50" dirty="0" smtClean="0">
                <a:solidFill>
                  <a:srgbClr val="FF0000"/>
                </a:solidFill>
              </a:rPr>
              <a:t>NOTE: the file needs to be in the same file format as the originally uploaded file. Example: if you uploaded a </a:t>
            </a:r>
            <a:r>
              <a:rPr lang="en-US" sz="1850" spc="-50" dirty="0" err="1" smtClean="0">
                <a:solidFill>
                  <a:srgbClr val="FF0000"/>
                </a:solidFill>
              </a:rPr>
              <a:t>pptx</a:t>
            </a:r>
            <a:r>
              <a:rPr lang="en-US" sz="1850" spc="-50" dirty="0" smtClean="0">
                <a:solidFill>
                  <a:srgbClr val="FF0000"/>
                </a:solidFill>
              </a:rPr>
              <a:t> file the new version should also be in </a:t>
            </a:r>
            <a:r>
              <a:rPr lang="en-US" sz="1850" spc="-50" dirty="0" err="1" smtClean="0">
                <a:solidFill>
                  <a:srgbClr val="FF0000"/>
                </a:solidFill>
              </a:rPr>
              <a:t>pptx</a:t>
            </a:r>
            <a:r>
              <a:rPr lang="en-US" sz="1850" spc="-50" dirty="0" smtClean="0">
                <a:solidFill>
                  <a:srgbClr val="FF0000"/>
                </a:solidFill>
              </a:rPr>
              <a:t> file format. </a:t>
            </a:r>
            <a:endParaRPr lang="en-US" sz="1850" spc="-50" dirty="0">
              <a:solidFill>
                <a:srgbClr val="FF0000"/>
              </a:solidFill>
            </a:endParaRPr>
          </a:p>
        </p:txBody>
      </p:sp>
    </p:spTree>
    <p:extLst>
      <p:ext uri="{BB962C8B-B14F-4D97-AF65-F5344CB8AC3E}">
        <p14:creationId xmlns:p14="http://schemas.microsoft.com/office/powerpoint/2010/main" val="1428104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DigitalHub &amp; datasets</a:t>
            </a:r>
            <a:endParaRPr lang="en-US" sz="3200" b="1" dirty="0"/>
          </a:p>
        </p:txBody>
      </p:sp>
      <p:sp>
        <p:nvSpPr>
          <p:cNvPr id="3" name="Content Placeholder 2"/>
          <p:cNvSpPr>
            <a:spLocks noGrp="1"/>
          </p:cNvSpPr>
          <p:nvPr>
            <p:ph idx="1"/>
          </p:nvPr>
        </p:nvSpPr>
        <p:spPr>
          <a:xfrm>
            <a:off x="838200" y="2057400"/>
            <a:ext cx="7049689" cy="4093029"/>
          </a:xfrm>
        </p:spPr>
        <p:txBody>
          <a:bodyPr/>
          <a:lstStyle/>
          <a:p>
            <a:r>
              <a:rPr lang="en-US" dirty="0" smtClean="0"/>
              <a:t>DigitalHub </a:t>
            </a:r>
            <a:r>
              <a:rPr lang="en-US" dirty="0"/>
              <a:t>supports a variety of file and compression formats to meet your needs.</a:t>
            </a:r>
          </a:p>
          <a:p>
            <a:endParaRPr lang="en-US" dirty="0"/>
          </a:p>
          <a:p>
            <a:r>
              <a:rPr lang="en-US" dirty="0"/>
              <a:t>The current file size limit is 2 GB and supported compression file extensions include:</a:t>
            </a:r>
          </a:p>
          <a:p>
            <a:endParaRPr lang="en-US" dirty="0"/>
          </a:p>
          <a:p>
            <a:pPr lvl="1"/>
            <a:r>
              <a:rPr lang="en-US" dirty="0"/>
              <a:t>zip - application/zip</a:t>
            </a:r>
          </a:p>
          <a:p>
            <a:pPr lvl="1"/>
            <a:r>
              <a:rPr lang="en-US" dirty="0"/>
              <a:t>7z - application/x-7z-compressed</a:t>
            </a:r>
          </a:p>
          <a:p>
            <a:pPr lvl="1"/>
            <a:r>
              <a:rPr lang="en-US" dirty="0"/>
              <a:t>bz2 - application/x-</a:t>
            </a:r>
            <a:r>
              <a:rPr lang="en-US" dirty="0" smtClean="0"/>
              <a:t>bzip2</a:t>
            </a:r>
            <a:endParaRPr lang="en-US" dirty="0"/>
          </a:p>
          <a:p>
            <a:pPr lvl="1"/>
            <a:r>
              <a:rPr lang="en-US" dirty="0"/>
              <a:t>tar - application/x-tar and application/x-</a:t>
            </a:r>
            <a:r>
              <a:rPr lang="en-US" dirty="0" err="1"/>
              <a:t>gtar</a:t>
            </a:r>
            <a:endParaRPr lang="en-US" dirty="0"/>
          </a:p>
          <a:p>
            <a:pPr lvl="1"/>
            <a:r>
              <a:rPr lang="en-US" dirty="0" err="1"/>
              <a:t>gz</a:t>
            </a:r>
            <a:r>
              <a:rPr lang="en-US" dirty="0"/>
              <a:t> - application/</a:t>
            </a:r>
            <a:r>
              <a:rPr lang="en-US" dirty="0" err="1"/>
              <a:t>gzip</a:t>
            </a:r>
            <a:r>
              <a:rPr lang="en-US" dirty="0"/>
              <a:t> and application/x-</a:t>
            </a:r>
            <a:r>
              <a:rPr lang="en-US" dirty="0" err="1"/>
              <a:t>gzip</a:t>
            </a:r>
            <a:endParaRPr lang="en-US" dirty="0"/>
          </a:p>
        </p:txBody>
      </p:sp>
      <p:sp>
        <p:nvSpPr>
          <p:cNvPr id="4" name="Text Placeholder 3"/>
          <p:cNvSpPr>
            <a:spLocks noGrp="1"/>
          </p:cNvSpPr>
          <p:nvPr>
            <p:ph type="body" sz="quarter" idx="13"/>
          </p:nvPr>
        </p:nvSpPr>
        <p:spPr>
          <a:xfrm>
            <a:off x="990600" y="914400"/>
            <a:ext cx="6858000" cy="914400"/>
          </a:xfrm>
        </p:spPr>
        <p:txBody>
          <a:bodyPr/>
          <a:lstStyle/>
          <a:p>
            <a:r>
              <a:rPr lang="en-US" dirty="0"/>
              <a:t>The DigitalHub repository at Galter Health Sciences Library </a:t>
            </a:r>
            <a:r>
              <a:rPr lang="en-US" dirty="0" smtClean="0"/>
              <a:t>accepts </a:t>
            </a:r>
            <a:r>
              <a:rPr lang="en-US" dirty="0"/>
              <a:t>deposit of datasets associated with publications to help investigators comply with journal data sharing policies</a:t>
            </a:r>
          </a:p>
        </p:txBody>
      </p:sp>
      <p:pic>
        <p:nvPicPr>
          <p:cNvPr id="5" name="Picture 4" descr="datase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100" y="3581400"/>
            <a:ext cx="4305300" cy="1333500"/>
          </a:xfrm>
          <a:prstGeom prst="rect">
            <a:avLst/>
          </a:prstGeom>
        </p:spPr>
      </p:pic>
    </p:spTree>
    <p:extLst>
      <p:ext uri="{BB962C8B-B14F-4D97-AF65-F5344CB8AC3E}">
        <p14:creationId xmlns:p14="http://schemas.microsoft.com/office/powerpoint/2010/main" val="1282291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Thank You</a:t>
            </a:r>
            <a:endParaRPr lang="en-US" dirty="0"/>
          </a:p>
        </p:txBody>
      </p:sp>
      <p:sp>
        <p:nvSpPr>
          <p:cNvPr id="7" name="Subtitle 6"/>
          <p:cNvSpPr>
            <a:spLocks noGrp="1"/>
          </p:cNvSpPr>
          <p:nvPr>
            <p:ph type="subTitle" idx="1"/>
          </p:nvPr>
        </p:nvSpPr>
        <p:spPr/>
        <p:txBody>
          <a:bodyPr/>
          <a:lstStyle/>
          <a:p>
            <a:r>
              <a:rPr lang="en-US" sz="2800" b="1" dirty="0" smtClean="0"/>
              <a:t>DigitalHub@northwestern.edu</a:t>
            </a:r>
            <a:endParaRPr lang="en-US" sz="2800" b="1" dirty="0"/>
          </a:p>
        </p:txBody>
      </p:sp>
    </p:spTree>
    <p:extLst>
      <p:ext uri="{BB962C8B-B14F-4D97-AF65-F5344CB8AC3E}">
        <p14:creationId xmlns:p14="http://schemas.microsoft.com/office/powerpoint/2010/main" val="3520215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228600"/>
            <a:ext cx="8229599" cy="762000"/>
          </a:xfrm>
        </p:spPr>
        <p:txBody>
          <a:bodyPr/>
          <a:lstStyle/>
          <a:p>
            <a:pPr>
              <a:lnSpc>
                <a:spcPct val="90000"/>
              </a:lnSpc>
              <a:spcBef>
                <a:spcPts val="600"/>
              </a:spcBef>
            </a:pPr>
            <a:r>
              <a:rPr lang="en-US" sz="3600" b="1" dirty="0" smtClean="0">
                <a:solidFill>
                  <a:srgbClr val="61468B"/>
                </a:solidFill>
              </a:rPr>
              <a:t>What </a:t>
            </a:r>
            <a:r>
              <a:rPr lang="en-US" sz="3600" b="1" dirty="0">
                <a:solidFill>
                  <a:srgbClr val="61468B"/>
                </a:solidFill>
              </a:rPr>
              <a:t>can I deposit in DigitalHub?</a:t>
            </a:r>
          </a:p>
        </p:txBody>
      </p:sp>
      <p:pic>
        <p:nvPicPr>
          <p:cNvPr id="4" name="Picture 3" descr="uploadtyp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143000"/>
            <a:ext cx="2963195" cy="5029200"/>
          </a:xfrm>
          <a:prstGeom prst="rect">
            <a:avLst/>
          </a:prstGeom>
        </p:spPr>
      </p:pic>
    </p:spTree>
    <p:extLst>
      <p:ext uri="{BB962C8B-B14F-4D97-AF65-F5344CB8AC3E}">
        <p14:creationId xmlns:p14="http://schemas.microsoft.com/office/powerpoint/2010/main" val="1942467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228600"/>
            <a:ext cx="8229599" cy="762000"/>
          </a:xfrm>
        </p:spPr>
        <p:txBody>
          <a:bodyPr/>
          <a:lstStyle/>
          <a:p>
            <a:pPr>
              <a:lnSpc>
                <a:spcPct val="90000"/>
              </a:lnSpc>
              <a:spcBef>
                <a:spcPts val="600"/>
              </a:spcBef>
            </a:pPr>
            <a:r>
              <a:rPr lang="en-US" sz="3600" b="1" dirty="0" smtClean="0">
                <a:solidFill>
                  <a:srgbClr val="61468B"/>
                </a:solidFill>
              </a:rPr>
              <a:t>What </a:t>
            </a:r>
            <a:r>
              <a:rPr lang="en-US" sz="3600" b="1" dirty="0">
                <a:solidFill>
                  <a:srgbClr val="61468B"/>
                </a:solidFill>
              </a:rPr>
              <a:t>can I deposit in DigitalHub?</a:t>
            </a:r>
          </a:p>
        </p:txBody>
      </p:sp>
      <p:pic>
        <p:nvPicPr>
          <p:cNvPr id="5" name="Picture 4"/>
          <p:cNvPicPr>
            <a:picLocks noChangeAspect="1"/>
          </p:cNvPicPr>
          <p:nvPr/>
        </p:nvPicPr>
        <p:blipFill rotWithShape="1">
          <a:blip r:embed="rId3"/>
          <a:srcRect l="67083" t="12667" r="17500" b="32000"/>
          <a:stretch/>
        </p:blipFill>
        <p:spPr>
          <a:xfrm>
            <a:off x="2590800" y="990600"/>
            <a:ext cx="5105400" cy="5726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92741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152400"/>
            <a:ext cx="8229600" cy="1143000"/>
          </a:xfrm>
        </p:spPr>
        <p:txBody>
          <a:bodyPr/>
          <a:lstStyle/>
          <a:p>
            <a:pPr>
              <a:lnSpc>
                <a:spcPct val="90000"/>
              </a:lnSpc>
              <a:spcBef>
                <a:spcPts val="600"/>
              </a:spcBef>
            </a:pPr>
            <a:r>
              <a:rPr lang="en-US" sz="3600" b="1" dirty="0" smtClean="0">
                <a:latin typeface="Arial" charset="0"/>
              </a:rPr>
              <a:t>What </a:t>
            </a:r>
            <a:r>
              <a:rPr lang="en-US" sz="3600" b="1" dirty="0">
                <a:latin typeface="Arial" charset="0"/>
              </a:rPr>
              <a:t>are the guidelines for submitting </a:t>
            </a:r>
            <a:r>
              <a:rPr lang="en-US" sz="3600" b="1" dirty="0" smtClean="0">
                <a:latin typeface="Arial" charset="0"/>
              </a:rPr>
              <a:t>content</a:t>
            </a:r>
            <a:r>
              <a:rPr lang="en-US" sz="3600" b="1" dirty="0">
                <a:latin typeface="Arial" charset="0"/>
              </a:rPr>
              <a:t> </a:t>
            </a:r>
            <a:r>
              <a:rPr lang="en-US" sz="3600" b="1" dirty="0" smtClean="0">
                <a:latin typeface="Arial" charset="0"/>
              </a:rPr>
              <a:t>in </a:t>
            </a:r>
            <a:r>
              <a:rPr lang="en-US" sz="3600" b="1" dirty="0" smtClean="0">
                <a:solidFill>
                  <a:srgbClr val="61468B"/>
                </a:solidFill>
              </a:rPr>
              <a:t>DigitalHub</a:t>
            </a:r>
            <a:r>
              <a:rPr lang="en-US" sz="3600" b="1" dirty="0">
                <a:solidFill>
                  <a:srgbClr val="61468B"/>
                </a:solidFill>
              </a:rPr>
              <a:t>?</a:t>
            </a:r>
          </a:p>
        </p:txBody>
      </p:sp>
      <p:sp>
        <p:nvSpPr>
          <p:cNvPr id="3" name="TextBox 2"/>
          <p:cNvSpPr txBox="1"/>
          <p:nvPr/>
        </p:nvSpPr>
        <p:spPr>
          <a:xfrm>
            <a:off x="381000" y="1600200"/>
            <a:ext cx="8686800" cy="4419600"/>
          </a:xfrm>
          <a:prstGeom prst="rect">
            <a:avLst/>
          </a:prstGeom>
          <a:noFill/>
        </p:spPr>
        <p:txBody>
          <a:bodyPr wrap="square" lIns="0" tIns="0" rIns="0" bIns="0" rtlCol="0">
            <a:noAutofit/>
          </a:bodyPr>
          <a:lstStyle/>
          <a:p>
            <a:pPr marL="285750" indent="-285750">
              <a:lnSpc>
                <a:spcPct val="90000"/>
              </a:lnSpc>
              <a:spcBef>
                <a:spcPts val="600"/>
              </a:spcBef>
              <a:buFont typeface="Arial"/>
              <a:buChar char="•"/>
            </a:pPr>
            <a:r>
              <a:rPr lang="en-US" sz="2800" b="1" spc="-50" dirty="0">
                <a:solidFill>
                  <a:srgbClr val="61468B"/>
                </a:solidFill>
              </a:rPr>
              <a:t>You must be affiliated with Northwestern Medicine.</a:t>
            </a:r>
          </a:p>
          <a:p>
            <a:pPr marL="285750" indent="-285750">
              <a:lnSpc>
                <a:spcPct val="90000"/>
              </a:lnSpc>
              <a:spcBef>
                <a:spcPts val="600"/>
              </a:spcBef>
              <a:buFont typeface="Arial"/>
              <a:buChar char="•"/>
            </a:pPr>
            <a:r>
              <a:rPr lang="en-US" sz="2800" b="1" spc="-50" dirty="0">
                <a:solidFill>
                  <a:srgbClr val="61468B"/>
                </a:solidFill>
              </a:rPr>
              <a:t>You must </a:t>
            </a:r>
            <a:r>
              <a:rPr lang="en-US" sz="2800" b="1" spc="-50" dirty="0" smtClean="0">
                <a:solidFill>
                  <a:srgbClr val="61468B"/>
                </a:solidFill>
              </a:rPr>
              <a:t>have </a:t>
            </a:r>
            <a:r>
              <a:rPr lang="en-US" sz="2800" b="1" spc="-50" dirty="0">
                <a:solidFill>
                  <a:srgbClr val="61468B"/>
                </a:solidFill>
              </a:rPr>
              <a:t>the rights to let Galter Library distribute it.</a:t>
            </a:r>
          </a:p>
          <a:p>
            <a:pPr marL="285750" indent="-285750">
              <a:lnSpc>
                <a:spcPct val="90000"/>
              </a:lnSpc>
              <a:spcBef>
                <a:spcPts val="600"/>
              </a:spcBef>
              <a:buFont typeface="Arial"/>
              <a:buChar char="•"/>
            </a:pPr>
            <a:r>
              <a:rPr lang="en-US" sz="2800" b="1" spc="-50" dirty="0">
                <a:solidFill>
                  <a:srgbClr val="61468B"/>
                </a:solidFill>
              </a:rPr>
              <a:t>The content must be scholarly, educational, or related to the university's mission.</a:t>
            </a:r>
          </a:p>
          <a:p>
            <a:pPr marL="285750" indent="-285750">
              <a:lnSpc>
                <a:spcPct val="90000"/>
              </a:lnSpc>
              <a:spcBef>
                <a:spcPts val="600"/>
              </a:spcBef>
              <a:buFont typeface="Arial"/>
              <a:buChar char="•"/>
            </a:pPr>
            <a:r>
              <a:rPr lang="en-US" sz="2800" b="1" spc="-50" dirty="0">
                <a:solidFill>
                  <a:srgbClr val="61468B"/>
                </a:solidFill>
              </a:rPr>
              <a:t>The content must be permanent. DigitalHub is intended to be an archive, not a storehouse for works in progress.</a:t>
            </a:r>
          </a:p>
          <a:p>
            <a:pPr marL="285750" indent="-285750">
              <a:lnSpc>
                <a:spcPct val="90000"/>
              </a:lnSpc>
              <a:spcBef>
                <a:spcPts val="600"/>
              </a:spcBef>
              <a:buFont typeface="Arial"/>
              <a:buChar char="•"/>
            </a:pPr>
            <a:r>
              <a:rPr lang="en-US" sz="2800" b="1" spc="-50" dirty="0">
                <a:solidFill>
                  <a:srgbClr val="61468B"/>
                </a:solidFill>
              </a:rPr>
              <a:t>The content must be in a digital format. </a:t>
            </a:r>
          </a:p>
        </p:txBody>
      </p:sp>
    </p:spTree>
    <p:extLst>
      <p:ext uri="{BB962C8B-B14F-4D97-AF65-F5344CB8AC3E}">
        <p14:creationId xmlns:p14="http://schemas.microsoft.com/office/powerpoint/2010/main" val="1740451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lstStyle/>
          <a:p>
            <a:pPr>
              <a:lnSpc>
                <a:spcPct val="90000"/>
              </a:lnSpc>
              <a:spcBef>
                <a:spcPts val="600"/>
              </a:spcBef>
            </a:pPr>
            <a:r>
              <a:rPr lang="en-US" sz="3600" b="1" dirty="0" smtClean="0">
                <a:latin typeface="Arial" charset="0"/>
              </a:rPr>
              <a:t>What are the “terms of service”?</a:t>
            </a:r>
            <a:endParaRPr lang="en-US" sz="3600" b="1" dirty="0">
              <a:solidFill>
                <a:srgbClr val="61468B"/>
              </a:solidFill>
            </a:endParaRPr>
          </a:p>
        </p:txBody>
      </p:sp>
      <p:sp>
        <p:nvSpPr>
          <p:cNvPr id="3" name="TextBox 2"/>
          <p:cNvSpPr txBox="1"/>
          <p:nvPr/>
        </p:nvSpPr>
        <p:spPr>
          <a:xfrm>
            <a:off x="381000" y="1371600"/>
            <a:ext cx="8383494" cy="3962400"/>
          </a:xfrm>
          <a:prstGeom prst="rect">
            <a:avLst/>
          </a:prstGeom>
          <a:noFill/>
        </p:spPr>
        <p:txBody>
          <a:bodyPr wrap="square" lIns="0" tIns="0" rIns="0" bIns="0" rtlCol="0">
            <a:noAutofit/>
          </a:bodyPr>
          <a:lstStyle/>
          <a:p>
            <a:pPr marL="457200" indent="-457200">
              <a:lnSpc>
                <a:spcPct val="90000"/>
              </a:lnSpc>
              <a:spcBef>
                <a:spcPts val="600"/>
              </a:spcBef>
              <a:buFont typeface="Arial" panose="020B0604020202020204" pitchFamily="34" charset="0"/>
              <a:buChar char="•"/>
            </a:pPr>
            <a:r>
              <a:rPr lang="en-US" sz="2800" b="1" spc="-50" dirty="0" smtClean="0">
                <a:solidFill>
                  <a:srgbClr val="61468B"/>
                </a:solidFill>
              </a:rPr>
              <a:t>Copyright owners </a:t>
            </a:r>
            <a:r>
              <a:rPr lang="en-US" sz="2800" b="1" spc="-50" dirty="0" smtClean="0">
                <a:solidFill>
                  <a:srgbClr val="61468B"/>
                </a:solidFill>
              </a:rPr>
              <a:t>will retain copyright </a:t>
            </a:r>
            <a:r>
              <a:rPr lang="en-US" sz="2800" b="1" spc="-50" dirty="0">
                <a:solidFill>
                  <a:srgbClr val="61468B"/>
                </a:solidFill>
              </a:rPr>
              <a:t>over their </a:t>
            </a:r>
            <a:r>
              <a:rPr lang="en-US" sz="2800" b="1" spc="-50" dirty="0" smtClean="0">
                <a:solidFill>
                  <a:srgbClr val="61468B"/>
                </a:solidFill>
              </a:rPr>
              <a:t>materials once they are deposited in </a:t>
            </a:r>
            <a:r>
              <a:rPr lang="en-US" sz="2800" b="1" spc="-50" dirty="0" err="1" smtClean="0">
                <a:solidFill>
                  <a:srgbClr val="61468B"/>
                </a:solidFill>
              </a:rPr>
              <a:t>DigitalHub</a:t>
            </a:r>
            <a:r>
              <a:rPr lang="en-US" sz="2800" b="1" spc="-50" dirty="0" smtClean="0">
                <a:solidFill>
                  <a:srgbClr val="61468B"/>
                </a:solidFill>
              </a:rPr>
              <a:t>! </a:t>
            </a:r>
          </a:p>
          <a:p>
            <a:pPr marL="457200" indent="-457200">
              <a:lnSpc>
                <a:spcPct val="90000"/>
              </a:lnSpc>
              <a:spcBef>
                <a:spcPts val="600"/>
              </a:spcBef>
              <a:buFont typeface="Arial" panose="020B0604020202020204" pitchFamily="34" charset="0"/>
              <a:buChar char="•"/>
            </a:pPr>
            <a:r>
              <a:rPr lang="en-US" sz="2800" b="1" spc="-50" dirty="0" smtClean="0">
                <a:solidFill>
                  <a:srgbClr val="61468B"/>
                </a:solidFill>
              </a:rPr>
              <a:t>By </a:t>
            </a:r>
            <a:r>
              <a:rPr lang="en-US" sz="2800" b="1" spc="-50" dirty="0">
                <a:solidFill>
                  <a:srgbClr val="61468B"/>
                </a:solidFill>
              </a:rPr>
              <a:t>putting material into DigitalHub, you are granting Galter Library a non-exclusive license to distribute it, which means that you are authorizing Galter Library to make it </a:t>
            </a:r>
            <a:r>
              <a:rPr lang="en-US" sz="2800" b="1" spc="-50" dirty="0" smtClean="0">
                <a:solidFill>
                  <a:srgbClr val="61468B"/>
                </a:solidFill>
              </a:rPr>
              <a:t>available online. </a:t>
            </a:r>
          </a:p>
          <a:p>
            <a:pPr marL="457200" indent="-457200">
              <a:lnSpc>
                <a:spcPct val="90000"/>
              </a:lnSpc>
              <a:spcBef>
                <a:spcPts val="600"/>
              </a:spcBef>
              <a:buFont typeface="Arial" panose="020B0604020202020204" pitchFamily="34" charset="0"/>
              <a:buChar char="•"/>
            </a:pPr>
            <a:r>
              <a:rPr lang="en-US" sz="2800" b="1" spc="-50" dirty="0" smtClean="0">
                <a:solidFill>
                  <a:srgbClr val="61468B"/>
                </a:solidFill>
              </a:rPr>
              <a:t>But you are free to </a:t>
            </a:r>
            <a:r>
              <a:rPr lang="en-US" sz="2800" b="1" spc="-50" dirty="0">
                <a:solidFill>
                  <a:srgbClr val="61468B"/>
                </a:solidFill>
              </a:rPr>
              <a:t>also distribute it through other mechanisms. </a:t>
            </a:r>
            <a:endParaRPr lang="en-US" sz="2800" b="1" spc="-50" dirty="0" smtClean="0">
              <a:solidFill>
                <a:srgbClr val="61468B"/>
              </a:solidFill>
            </a:endParaRPr>
          </a:p>
          <a:p>
            <a:pPr>
              <a:lnSpc>
                <a:spcPct val="90000"/>
              </a:lnSpc>
              <a:spcBef>
                <a:spcPts val="600"/>
              </a:spcBef>
            </a:pPr>
            <a:r>
              <a:rPr lang="en-US" sz="2400" b="1" spc="-50" dirty="0" smtClean="0">
                <a:solidFill>
                  <a:srgbClr val="61468B"/>
                </a:solidFill>
              </a:rPr>
              <a:t> </a:t>
            </a:r>
            <a:endParaRPr lang="en-US" sz="2400" b="1" spc="-50" dirty="0">
              <a:solidFill>
                <a:srgbClr val="61468B"/>
              </a:solidFill>
            </a:endParaRPr>
          </a:p>
        </p:txBody>
      </p:sp>
      <p:sp>
        <p:nvSpPr>
          <p:cNvPr id="4" name="Rectangle 3"/>
          <p:cNvSpPr/>
          <p:nvPr/>
        </p:nvSpPr>
        <p:spPr>
          <a:xfrm>
            <a:off x="1600947" y="4978027"/>
            <a:ext cx="5791200" cy="1194173"/>
          </a:xfrm>
          <a:prstGeom prst="rect">
            <a:avLst/>
          </a:prstGeom>
        </p:spPr>
        <p:txBody>
          <a:bodyPr wrap="square">
            <a:spAutoFit/>
          </a:bodyPr>
          <a:lstStyle/>
          <a:p>
            <a:pPr>
              <a:lnSpc>
                <a:spcPct val="90000"/>
              </a:lnSpc>
              <a:spcBef>
                <a:spcPts val="600"/>
              </a:spcBef>
            </a:pPr>
            <a:endParaRPr lang="en-US" b="1" spc="-50" dirty="0">
              <a:solidFill>
                <a:srgbClr val="61468B"/>
              </a:solidFill>
            </a:endParaRPr>
          </a:p>
          <a:p>
            <a:pPr algn="ctr">
              <a:lnSpc>
                <a:spcPct val="90000"/>
              </a:lnSpc>
              <a:spcBef>
                <a:spcPts val="600"/>
              </a:spcBef>
            </a:pPr>
            <a:r>
              <a:rPr lang="en-US" sz="2800" b="1" spc="-50" dirty="0">
                <a:solidFill>
                  <a:srgbClr val="61468B"/>
                </a:solidFill>
              </a:rPr>
              <a:t>See the non-exclusive distribution license for more information.</a:t>
            </a:r>
          </a:p>
        </p:txBody>
      </p:sp>
    </p:spTree>
    <p:extLst>
      <p:ext uri="{BB962C8B-B14F-4D97-AF65-F5344CB8AC3E}">
        <p14:creationId xmlns:p14="http://schemas.microsoft.com/office/powerpoint/2010/main" val="1523982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pic>
        <p:nvPicPr>
          <p:cNvPr id="5" name="Picture 4"/>
          <p:cNvPicPr>
            <a:picLocks noChangeAspect="1"/>
          </p:cNvPicPr>
          <p:nvPr/>
        </p:nvPicPr>
        <p:blipFill rotWithShape="1">
          <a:blip r:embed="rId2"/>
          <a:srcRect l="19502" t="10000" r="19917" b="16666"/>
          <a:stretch/>
        </p:blipFill>
        <p:spPr>
          <a:xfrm>
            <a:off x="990600" y="228600"/>
            <a:ext cx="7585364"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286000" y="6172200"/>
            <a:ext cx="5257800" cy="381000"/>
          </a:xfrm>
          <a:prstGeom prst="rect">
            <a:avLst/>
          </a:prstGeom>
          <a:noFill/>
        </p:spPr>
        <p:txBody>
          <a:bodyPr wrap="square" lIns="0" tIns="0" rIns="0" bIns="0" rtlCol="0">
            <a:noAutofit/>
          </a:bodyPr>
          <a:lstStyle/>
          <a:p>
            <a:pPr algn="ctr">
              <a:lnSpc>
                <a:spcPct val="90000"/>
              </a:lnSpc>
              <a:spcBef>
                <a:spcPts val="600"/>
              </a:spcBef>
            </a:pPr>
            <a:r>
              <a:rPr lang="en-US" sz="2800" b="1" spc="-50" dirty="0" smtClean="0"/>
              <a:t>digitalhub.northwestern.edu</a:t>
            </a:r>
            <a:endParaRPr lang="en-US" sz="2800" b="1" spc="-50" dirty="0"/>
          </a:p>
        </p:txBody>
      </p:sp>
    </p:spTree>
    <p:extLst>
      <p:ext uri="{BB962C8B-B14F-4D97-AF65-F5344CB8AC3E}">
        <p14:creationId xmlns:p14="http://schemas.microsoft.com/office/powerpoint/2010/main" val="3338594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228600"/>
            <a:ext cx="8229599" cy="762000"/>
          </a:xfrm>
        </p:spPr>
        <p:txBody>
          <a:bodyPr/>
          <a:lstStyle/>
          <a:p>
            <a:pPr>
              <a:lnSpc>
                <a:spcPct val="90000"/>
              </a:lnSpc>
              <a:spcBef>
                <a:spcPts val="600"/>
              </a:spcBef>
            </a:pPr>
            <a:r>
              <a:rPr lang="en-US" sz="3600" b="1" dirty="0" smtClean="0">
                <a:latin typeface="Arial" charset="0"/>
              </a:rPr>
              <a:t> </a:t>
            </a:r>
            <a:r>
              <a:rPr lang="en-US" sz="3600" b="1" dirty="0" smtClean="0">
                <a:solidFill>
                  <a:srgbClr val="61468B"/>
                </a:solidFill>
              </a:rPr>
              <a:t>Submitting your work</a:t>
            </a:r>
            <a:endParaRPr lang="en-US" sz="3600" b="1" dirty="0">
              <a:solidFill>
                <a:srgbClr val="61468B"/>
              </a:solidFill>
            </a:endParaRPr>
          </a:p>
        </p:txBody>
      </p:sp>
      <p:sp>
        <p:nvSpPr>
          <p:cNvPr id="3" name="TextBox 2"/>
          <p:cNvSpPr txBox="1"/>
          <p:nvPr/>
        </p:nvSpPr>
        <p:spPr>
          <a:xfrm>
            <a:off x="914400" y="1600200"/>
            <a:ext cx="6324600" cy="3657600"/>
          </a:xfrm>
          <a:prstGeom prst="rect">
            <a:avLst/>
          </a:prstGeom>
          <a:noFill/>
        </p:spPr>
        <p:txBody>
          <a:bodyPr wrap="square" lIns="0" tIns="0" rIns="0" bIns="0" rtlCol="0">
            <a:noAutofit/>
          </a:bodyPr>
          <a:lstStyle/>
          <a:p>
            <a:pPr marL="285750" indent="-285750">
              <a:lnSpc>
                <a:spcPct val="90000"/>
              </a:lnSpc>
              <a:spcBef>
                <a:spcPts val="600"/>
              </a:spcBef>
              <a:buFont typeface="Arial"/>
              <a:buChar char="•"/>
            </a:pPr>
            <a:r>
              <a:rPr lang="en-US" sz="3200" b="1" spc="-50" dirty="0" smtClean="0">
                <a:solidFill>
                  <a:srgbClr val="61468B"/>
                </a:solidFill>
              </a:rPr>
              <a:t>User guide: </a:t>
            </a:r>
          </a:p>
          <a:p>
            <a:pPr>
              <a:lnSpc>
                <a:spcPct val="90000"/>
              </a:lnSpc>
              <a:spcBef>
                <a:spcPts val="600"/>
              </a:spcBef>
            </a:pPr>
            <a:endParaRPr lang="en-US" sz="2800" b="1" spc="-50" dirty="0" smtClean="0">
              <a:solidFill>
                <a:srgbClr val="61468B"/>
              </a:solidFill>
            </a:endParaRPr>
          </a:p>
          <a:p>
            <a:pPr>
              <a:lnSpc>
                <a:spcPct val="90000"/>
              </a:lnSpc>
              <a:spcBef>
                <a:spcPts val="600"/>
              </a:spcBef>
            </a:pPr>
            <a:r>
              <a:rPr lang="en-US" sz="2400" b="1" spc="-50" dirty="0">
                <a:solidFill>
                  <a:srgbClr val="61468B"/>
                </a:solidFill>
              </a:rPr>
              <a:t>https://</a:t>
            </a:r>
            <a:r>
              <a:rPr lang="en-US" sz="2400" b="1" spc="-50" dirty="0" err="1">
                <a:solidFill>
                  <a:srgbClr val="61468B"/>
                </a:solidFill>
              </a:rPr>
              <a:t>goo.gl</a:t>
            </a:r>
            <a:r>
              <a:rPr lang="en-US" sz="2400" b="1" spc="-50" dirty="0">
                <a:solidFill>
                  <a:srgbClr val="61468B"/>
                </a:solidFill>
              </a:rPr>
              <a:t>/</a:t>
            </a:r>
            <a:r>
              <a:rPr lang="en-US" sz="2400" b="1" spc="-50" dirty="0" smtClean="0">
                <a:solidFill>
                  <a:srgbClr val="61468B"/>
                </a:solidFill>
              </a:rPr>
              <a:t>642uyx</a:t>
            </a:r>
          </a:p>
          <a:p>
            <a:pPr>
              <a:lnSpc>
                <a:spcPct val="90000"/>
              </a:lnSpc>
              <a:spcBef>
                <a:spcPts val="600"/>
              </a:spcBef>
            </a:pPr>
            <a:endParaRPr lang="en-US" sz="2800" b="1" spc="-50" dirty="0" smtClean="0">
              <a:solidFill>
                <a:srgbClr val="61468B"/>
              </a:solidFill>
            </a:endParaRPr>
          </a:p>
          <a:p>
            <a:pPr>
              <a:lnSpc>
                <a:spcPct val="90000"/>
              </a:lnSpc>
              <a:spcBef>
                <a:spcPts val="600"/>
              </a:spcBef>
            </a:pPr>
            <a:endParaRPr lang="en-US" sz="2800" b="1" spc="-50" dirty="0">
              <a:solidFill>
                <a:srgbClr val="61468B"/>
              </a:solidFill>
            </a:endParaRPr>
          </a:p>
          <a:p>
            <a:pPr marL="285750" indent="-285750">
              <a:lnSpc>
                <a:spcPct val="90000"/>
              </a:lnSpc>
              <a:spcBef>
                <a:spcPts val="600"/>
              </a:spcBef>
              <a:buFont typeface="Arial"/>
              <a:buChar char="•"/>
            </a:pPr>
            <a:r>
              <a:rPr lang="en-US" sz="3200" b="1" spc="-50" dirty="0" smtClean="0">
                <a:solidFill>
                  <a:srgbClr val="61468B"/>
                </a:solidFill>
              </a:rPr>
              <a:t>Demo video:</a:t>
            </a:r>
          </a:p>
          <a:p>
            <a:pPr>
              <a:lnSpc>
                <a:spcPct val="90000"/>
              </a:lnSpc>
              <a:spcBef>
                <a:spcPts val="600"/>
              </a:spcBef>
            </a:pPr>
            <a:endParaRPr lang="en-US" sz="2800" b="1" spc="-50" dirty="0">
              <a:solidFill>
                <a:srgbClr val="61468B"/>
              </a:solidFill>
            </a:endParaRPr>
          </a:p>
          <a:p>
            <a:pPr>
              <a:lnSpc>
                <a:spcPct val="90000"/>
              </a:lnSpc>
              <a:spcBef>
                <a:spcPts val="600"/>
              </a:spcBef>
            </a:pPr>
            <a:r>
              <a:rPr lang="en-US" sz="2400" b="1" spc="-50" dirty="0">
                <a:solidFill>
                  <a:srgbClr val="61468B"/>
                </a:solidFill>
              </a:rPr>
              <a:t>https://</a:t>
            </a:r>
            <a:r>
              <a:rPr lang="en-US" sz="2400" b="1" spc="-50" dirty="0" err="1">
                <a:solidFill>
                  <a:srgbClr val="61468B"/>
                </a:solidFill>
              </a:rPr>
              <a:t>goo.gl</a:t>
            </a:r>
            <a:r>
              <a:rPr lang="en-US" sz="2400" b="1" spc="-50" dirty="0">
                <a:solidFill>
                  <a:srgbClr val="61468B"/>
                </a:solidFill>
              </a:rPr>
              <a:t>/9g89v1</a:t>
            </a:r>
          </a:p>
        </p:txBody>
      </p:sp>
      <p:pic>
        <p:nvPicPr>
          <p:cNvPr id="5" name="Picture 4" descr="Demo-Video.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91000" y="3200400"/>
            <a:ext cx="4214091" cy="2781300"/>
          </a:xfrm>
          <a:prstGeom prst="rect">
            <a:avLst/>
          </a:prstGeom>
        </p:spPr>
      </p:pic>
      <p:pic>
        <p:nvPicPr>
          <p:cNvPr id="4" name="Picture 3" descr="toolkit-user-guide-icon.png"/>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29200" y="1066800"/>
            <a:ext cx="2463800" cy="2394847"/>
          </a:xfrm>
          <a:prstGeom prst="rect">
            <a:avLst/>
          </a:prstGeom>
        </p:spPr>
      </p:pic>
    </p:spTree>
    <p:extLst>
      <p:ext uri="{BB962C8B-B14F-4D97-AF65-F5344CB8AC3E}">
        <p14:creationId xmlns:p14="http://schemas.microsoft.com/office/powerpoint/2010/main" val="1154385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get some practice</a:t>
            </a:r>
            <a:endParaRPr lang="en-US" dirty="0"/>
          </a:p>
        </p:txBody>
      </p:sp>
      <p:sp>
        <p:nvSpPr>
          <p:cNvPr id="3" name="Content Placeholder 2"/>
          <p:cNvSpPr>
            <a:spLocks noGrp="1"/>
          </p:cNvSpPr>
          <p:nvPr>
            <p:ph idx="1"/>
          </p:nvPr>
        </p:nvSpPr>
        <p:spPr/>
        <p:txBody>
          <a:bodyPr/>
          <a:lstStyle/>
          <a:p>
            <a:r>
              <a:rPr lang="en-US" dirty="0" smtClean="0"/>
              <a:t>Let’s practice uploading an article and a presentation. </a:t>
            </a:r>
          </a:p>
          <a:p>
            <a:r>
              <a:rPr lang="en-US" dirty="0" smtClean="0"/>
              <a:t>You can follow along on your computer or watch the instructor. </a:t>
            </a:r>
          </a:p>
          <a:p>
            <a:endParaRPr lang="en-US" dirty="0" smtClean="0"/>
          </a:p>
          <a:p>
            <a:r>
              <a:rPr lang="en-US" dirty="0"/>
              <a:t>Practice Files are located here: </a:t>
            </a:r>
            <a:r>
              <a:rPr lang="en-US" sz="2800" b="1" dirty="0">
                <a:hlinkClick r:id="rId2"/>
              </a:rPr>
              <a:t>https://goo.gl/nyHdxn</a:t>
            </a:r>
            <a:endParaRPr lang="en-US" sz="2800" b="1" dirty="0"/>
          </a:p>
          <a:p>
            <a:pPr lvl="1"/>
            <a:r>
              <a:rPr lang="en-US" dirty="0" err="1" smtClean="0"/>
              <a:t>DigitalHub</a:t>
            </a:r>
            <a:r>
              <a:rPr lang="en-US" dirty="0" smtClean="0"/>
              <a:t> </a:t>
            </a:r>
            <a:r>
              <a:rPr lang="en-US" dirty="0" smtClean="0"/>
              <a:t>Handout 1</a:t>
            </a:r>
          </a:p>
          <a:p>
            <a:pPr lvl="1"/>
            <a:r>
              <a:rPr lang="en-US" dirty="0" err="1" smtClean="0"/>
              <a:t>DigitalHub</a:t>
            </a:r>
            <a:r>
              <a:rPr lang="en-US" dirty="0" smtClean="0"/>
              <a:t> Handout 2</a:t>
            </a:r>
          </a:p>
          <a:p>
            <a:pPr lvl="1"/>
            <a:r>
              <a:rPr lang="en-US" dirty="0" err="1" smtClean="0"/>
              <a:t>DigitalHub</a:t>
            </a:r>
            <a:r>
              <a:rPr lang="en-US" dirty="0" smtClean="0"/>
              <a:t> Practice Article for upload</a:t>
            </a:r>
          </a:p>
          <a:p>
            <a:pPr lvl="1"/>
            <a:r>
              <a:rPr lang="en-US" dirty="0" err="1" smtClean="0"/>
              <a:t>DigitalHub</a:t>
            </a:r>
            <a:r>
              <a:rPr lang="en-US" dirty="0" smtClean="0"/>
              <a:t> Practice Presentation for </a:t>
            </a:r>
            <a:r>
              <a:rPr lang="en-US" dirty="0" smtClean="0"/>
              <a:t>upload</a:t>
            </a:r>
          </a:p>
          <a:p>
            <a:pPr lvl="1"/>
            <a:endParaRPr lang="en-US" dirty="0"/>
          </a:p>
          <a:p>
            <a:pPr lvl="1"/>
            <a:endParaRPr lang="en-US" dirty="0" smtClean="0"/>
          </a:p>
        </p:txBody>
      </p:sp>
    </p:spTree>
    <p:extLst>
      <p:ext uri="{BB962C8B-B14F-4D97-AF65-F5344CB8AC3E}">
        <p14:creationId xmlns:p14="http://schemas.microsoft.com/office/powerpoint/2010/main" val="417266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Northwestern Medicine High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4625</TotalTime>
  <Words>1373</Words>
  <Application>Microsoft Office PowerPoint</Application>
  <PresentationFormat>On-screen Show (4:3)</PresentationFormat>
  <Paragraphs>154</Paragraphs>
  <Slides>26</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Lucida Grande</vt:lpstr>
      <vt:lpstr>LucidaGrande</vt:lpstr>
      <vt:lpstr>Symbol</vt:lpstr>
      <vt:lpstr>Trebuchet MS</vt:lpstr>
      <vt:lpstr>Northwestern Medicine High Brand</vt:lpstr>
      <vt:lpstr>DigitalHub:  Making Research Open and Available</vt:lpstr>
      <vt:lpstr>DigitalHub</vt:lpstr>
      <vt:lpstr>What can I deposit in DigitalHub?</vt:lpstr>
      <vt:lpstr>What can I deposit in DigitalHub?</vt:lpstr>
      <vt:lpstr>What are the guidelines for submitting content in DigitalHub?</vt:lpstr>
      <vt:lpstr>What are the “terms of service”?</vt:lpstr>
      <vt:lpstr>PowerPoint Presentation</vt:lpstr>
      <vt:lpstr> Submitting your work</vt:lpstr>
      <vt:lpstr>Let’s get some practice</vt:lpstr>
      <vt:lpstr>Checking publisher copyright policies &amp; self-archiving</vt:lpstr>
      <vt:lpstr>Using SHERPA/RoMEO</vt:lpstr>
      <vt:lpstr> How to submit your work?  7 easy steps</vt:lpstr>
      <vt:lpstr> Submitting your work – step 1  Login to digitalhub.northwestern.edu</vt:lpstr>
      <vt:lpstr>Submitting your work – step 2 Upload digitalhub.northwestern.edu/dashboard</vt:lpstr>
      <vt:lpstr>Submitting your work – step 3 Agree to the deposit agreement</vt:lpstr>
      <vt:lpstr>Non-Exclusive Distribution License</vt:lpstr>
      <vt:lpstr>Submitting your work – step 4 Start Upload</vt:lpstr>
      <vt:lpstr>Submitting your work – step 5 Apply Metadata</vt:lpstr>
      <vt:lpstr>Creative Commons License</vt:lpstr>
      <vt:lpstr>Creative Commons License</vt:lpstr>
      <vt:lpstr>The MIT License (MIT)</vt:lpstr>
      <vt:lpstr>Submitting your work – step 6 Set visibility &amp; permissions</vt:lpstr>
      <vt:lpstr> Submitting your work – step 7  Save!</vt:lpstr>
      <vt:lpstr>Note: Version – uploading a new version of the same work</vt:lpstr>
      <vt:lpstr>DigitalHub &amp; datasets</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Northwestern Medicine</dc:title>
  <dc:creator>Landor Associates Chicago</dc:creator>
  <cp:lastModifiedBy>Karen E Gutzman</cp:lastModifiedBy>
  <cp:revision>332</cp:revision>
  <cp:lastPrinted>2013-09-27T20:14:21Z</cp:lastPrinted>
  <dcterms:created xsi:type="dcterms:W3CDTF">2013-10-23T14:57:36Z</dcterms:created>
  <dcterms:modified xsi:type="dcterms:W3CDTF">2017-07-18T13:21:43Z</dcterms:modified>
</cp:coreProperties>
</file>