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notesMasterIdLst>
    <p:notesMasterId r:id="rId60"/>
  </p:notesMasterIdLst>
  <p:handoutMasterIdLst>
    <p:handoutMasterId r:id="rId61"/>
  </p:handoutMasterIdLst>
  <p:sldIdLst>
    <p:sldId id="256" r:id="rId2"/>
    <p:sldId id="264" r:id="rId3"/>
    <p:sldId id="265" r:id="rId4"/>
    <p:sldId id="266" r:id="rId5"/>
    <p:sldId id="321" r:id="rId6"/>
    <p:sldId id="257" r:id="rId7"/>
    <p:sldId id="267" r:id="rId8"/>
    <p:sldId id="268" r:id="rId9"/>
    <p:sldId id="269" r:id="rId10"/>
    <p:sldId id="270" r:id="rId11"/>
    <p:sldId id="271" r:id="rId12"/>
    <p:sldId id="258" r:id="rId13"/>
    <p:sldId id="276" r:id="rId14"/>
    <p:sldId id="277" r:id="rId15"/>
    <p:sldId id="279" r:id="rId16"/>
    <p:sldId id="280" r:id="rId17"/>
    <p:sldId id="281" r:id="rId18"/>
    <p:sldId id="282" r:id="rId19"/>
    <p:sldId id="275" r:id="rId20"/>
    <p:sldId id="283" r:id="rId21"/>
    <p:sldId id="285" r:id="rId22"/>
    <p:sldId id="284" r:id="rId23"/>
    <p:sldId id="322" r:id="rId24"/>
    <p:sldId id="344" r:id="rId25"/>
    <p:sldId id="345" r:id="rId26"/>
    <p:sldId id="346" r:id="rId27"/>
    <p:sldId id="286" r:id="rId28"/>
    <p:sldId id="287" r:id="rId29"/>
    <p:sldId id="319" r:id="rId30"/>
    <p:sldId id="315" r:id="rId31"/>
    <p:sldId id="316" r:id="rId32"/>
    <p:sldId id="317" r:id="rId33"/>
    <p:sldId id="330" r:id="rId34"/>
    <p:sldId id="318" r:id="rId35"/>
    <p:sldId id="310" r:id="rId36"/>
    <p:sldId id="320" r:id="rId37"/>
    <p:sldId id="311" r:id="rId38"/>
    <p:sldId id="324" r:id="rId39"/>
    <p:sldId id="326" r:id="rId40"/>
    <p:sldId id="325" r:id="rId41"/>
    <p:sldId id="334" r:id="rId42"/>
    <p:sldId id="335" r:id="rId43"/>
    <p:sldId id="336" r:id="rId44"/>
    <p:sldId id="337" r:id="rId45"/>
    <p:sldId id="338" r:id="rId46"/>
    <p:sldId id="329" r:id="rId47"/>
    <p:sldId id="323" r:id="rId48"/>
    <p:sldId id="328" r:id="rId49"/>
    <p:sldId id="333" r:id="rId50"/>
    <p:sldId id="313" r:id="rId51"/>
    <p:sldId id="291" r:id="rId52"/>
    <p:sldId id="347" r:id="rId53"/>
    <p:sldId id="339" r:id="rId54"/>
    <p:sldId id="294" r:id="rId55"/>
    <p:sldId id="295" r:id="rId56"/>
    <p:sldId id="307" r:id="rId57"/>
    <p:sldId id="342" r:id="rId58"/>
    <p:sldId id="343" r:id="rId5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00AC"/>
    <a:srgbClr val="660066"/>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78564" autoAdjust="0"/>
  </p:normalViewPr>
  <p:slideViewPr>
    <p:cSldViewPr snapToGrid="0">
      <p:cViewPr varScale="1">
        <p:scale>
          <a:sx n="100" d="100"/>
          <a:sy n="100" d="100"/>
        </p:scale>
        <p:origin x="181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eg827\AppData\Roaming\Microsoft\Excel\Book2%20(version%201).xlsb"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keg827\Box%20Sync\5%20Travel\2017\2017_04-14%20APLIC%20presentation%20data%20for%20CARDIA.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keg827\Box%20Sync\5%20Travel\2017\2017_04-14%20APLIC%20presentation%20data%20for%20CARDIA.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838205733724484E-2"/>
          <c:y val="6.1051958199401547E-3"/>
          <c:w val="0.90373404330222451"/>
          <c:h val="0.75733012338940564"/>
        </c:manualLayout>
      </c:layout>
      <c:lineChart>
        <c:grouping val="standard"/>
        <c:varyColors val="0"/>
        <c:ser>
          <c:idx val="0"/>
          <c:order val="0"/>
          <c:tx>
            <c:strRef>
              <c:f>'Data Soruces Coverage'!$H$3</c:f>
              <c:strCache>
                <c:ptCount val="1"/>
                <c:pt idx="0">
                  <c:v>Quantity</c:v>
                </c:pt>
              </c:strCache>
            </c:strRef>
          </c:tx>
          <c:spPr>
            <a:ln w="28575" cap="rnd">
              <a:noFill/>
              <a:round/>
            </a:ln>
            <a:effectLst/>
          </c:spPr>
          <c:marker>
            <c:symbol val="circle"/>
            <c:size val="23"/>
            <c:spPr>
              <a:solidFill>
                <a:srgbClr val="7030A0"/>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'Data Soruces Coverage'!$G$4:$G$15</c:f>
              <c:strCache>
                <c:ptCount val="12"/>
                <c:pt idx="0">
                  <c:v>Academic Search Complete</c:v>
                </c:pt>
                <c:pt idx="1">
                  <c:v>Altmetric Explorer</c:v>
                </c:pt>
                <c:pt idx="2">
                  <c:v>CINAHL</c:v>
                </c:pt>
                <c:pt idx="3">
                  <c:v>Clinical Key</c:v>
                </c:pt>
                <c:pt idx="4">
                  <c:v>Consumer Health Complete</c:v>
                </c:pt>
                <c:pt idx="5">
                  <c:v>Embase</c:v>
                </c:pt>
                <c:pt idx="6">
                  <c:v>Lexis Nexis</c:v>
                </c:pt>
                <c:pt idx="7">
                  <c:v>PsychINFO Suite</c:v>
                </c:pt>
                <c:pt idx="8">
                  <c:v>PubMed</c:v>
                </c:pt>
                <c:pt idx="9">
                  <c:v>Scopus</c:v>
                </c:pt>
                <c:pt idx="10">
                  <c:v>Web of Science</c:v>
                </c:pt>
                <c:pt idx="11">
                  <c:v>WorldCat.org</c:v>
                </c:pt>
              </c:strCache>
            </c:strRef>
          </c:cat>
          <c:val>
            <c:numRef>
              <c:f>'Data Soruces Coverage'!$H$4:$H$15</c:f>
              <c:numCache>
                <c:formatCode>General</c:formatCode>
                <c:ptCount val="12"/>
                <c:pt idx="0">
                  <c:v>253</c:v>
                </c:pt>
                <c:pt idx="1">
                  <c:v>224</c:v>
                </c:pt>
                <c:pt idx="2">
                  <c:v>253</c:v>
                </c:pt>
                <c:pt idx="3">
                  <c:v>269</c:v>
                </c:pt>
                <c:pt idx="4">
                  <c:v>51</c:v>
                </c:pt>
                <c:pt idx="5">
                  <c:v>906</c:v>
                </c:pt>
                <c:pt idx="6">
                  <c:v>206</c:v>
                </c:pt>
                <c:pt idx="7">
                  <c:v>140</c:v>
                </c:pt>
                <c:pt idx="8">
                  <c:v>698</c:v>
                </c:pt>
                <c:pt idx="9">
                  <c:v>719</c:v>
                </c:pt>
                <c:pt idx="10">
                  <c:v>997</c:v>
                </c:pt>
                <c:pt idx="11">
                  <c:v>248</c:v>
                </c:pt>
              </c:numCache>
            </c:numRef>
          </c:val>
          <c:smooth val="0"/>
          <c:extLst xmlns:c16r2="http://schemas.microsoft.com/office/drawing/2015/06/chart">
            <c:ext xmlns:c16="http://schemas.microsoft.com/office/drawing/2014/chart" uri="{C3380CC4-5D6E-409C-BE32-E72D297353CC}">
              <c16:uniqueId val="{00000002-CDF5-49DC-840C-7C4B24CC47D3}"/>
            </c:ext>
          </c:extLst>
        </c:ser>
        <c:dLbls>
          <c:showLegendKey val="0"/>
          <c:showVal val="0"/>
          <c:showCatName val="0"/>
          <c:showSerName val="0"/>
          <c:showPercent val="0"/>
          <c:showBubbleSize val="0"/>
        </c:dLbls>
        <c:dropLines>
          <c:spPr>
            <a:ln w="15875" cap="flat" cmpd="sng" algn="ctr">
              <a:solidFill>
                <a:srgbClr val="7030A0"/>
              </a:solidFill>
              <a:round/>
            </a:ln>
            <a:effectLst/>
          </c:spPr>
        </c:dropLines>
        <c:marker val="1"/>
        <c:smooth val="0"/>
        <c:axId val="124131200"/>
        <c:axId val="124131760"/>
      </c:lineChart>
      <c:catAx>
        <c:axId val="124131200"/>
        <c:scaling>
          <c:orientation val="minMax"/>
        </c:scaling>
        <c:delete val="0"/>
        <c:axPos val="b"/>
        <c:numFmt formatCode="General" sourceLinked="1"/>
        <c:majorTickMark val="none"/>
        <c:minorTickMark val="none"/>
        <c:tickLblPos val="nextTo"/>
        <c:spPr>
          <a:noFill/>
          <a:ln w="25400" cap="flat" cmpd="sng" algn="ctr">
            <a:solidFill>
              <a:schemeClr val="tx1"/>
            </a:solidFill>
            <a:round/>
          </a:ln>
          <a:effectLst/>
        </c:spPr>
        <c:txPr>
          <a:bodyPr rot="-5400000" spcFirstLastPara="1" vertOverflow="ellipsis" wrap="square" anchor="ctr" anchorCtr="1"/>
          <a:lstStyle/>
          <a:p>
            <a:pPr>
              <a:defRPr sz="1400" b="1" i="0" u="none" strike="noStrike" kern="1200" baseline="0">
                <a:solidFill>
                  <a:schemeClr val="tx1">
                    <a:lumMod val="65000"/>
                    <a:lumOff val="35000"/>
                  </a:schemeClr>
                </a:solidFill>
                <a:latin typeface="+mn-lt"/>
                <a:ea typeface="+mn-ea"/>
                <a:cs typeface="Arial" panose="020B0604020202020204" pitchFamily="34" charset="0"/>
              </a:defRPr>
            </a:pPr>
            <a:endParaRPr lang="en-US"/>
          </a:p>
        </c:txPr>
        <c:crossAx val="124131760"/>
        <c:crosses val="autoZero"/>
        <c:auto val="1"/>
        <c:lblAlgn val="ctr"/>
        <c:lblOffset val="100"/>
        <c:noMultiLvlLbl val="0"/>
      </c:catAx>
      <c:valAx>
        <c:axId val="124131760"/>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2413120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838205733724484E-2"/>
          <c:y val="1.6341594228381339E-2"/>
          <c:w val="0.90373404330222451"/>
          <c:h val="0.73522936721355525"/>
        </c:manualLayout>
      </c:layout>
      <c:lineChart>
        <c:grouping val="standard"/>
        <c:varyColors val="0"/>
        <c:ser>
          <c:idx val="0"/>
          <c:order val="0"/>
          <c:tx>
            <c:strRef>
              <c:f>'Data Cleaned up Coverage'!$H$3</c:f>
              <c:strCache>
                <c:ptCount val="1"/>
                <c:pt idx="0">
                  <c:v>Quantity</c:v>
                </c:pt>
              </c:strCache>
            </c:strRef>
          </c:tx>
          <c:spPr>
            <a:ln w="28575" cap="rnd">
              <a:noFill/>
              <a:round/>
            </a:ln>
            <a:effectLst/>
          </c:spPr>
          <c:marker>
            <c:symbol val="circle"/>
            <c:size val="23"/>
            <c:spPr>
              <a:solidFill>
                <a:srgbClr val="7030A0"/>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'Data Cleaned up Coverage'!$G$4:$G$15</c:f>
              <c:strCache>
                <c:ptCount val="12"/>
                <c:pt idx="0">
                  <c:v>Academic Search Complete</c:v>
                </c:pt>
                <c:pt idx="1">
                  <c:v>Altmetric Explorer</c:v>
                </c:pt>
                <c:pt idx="2">
                  <c:v>CINAHL</c:v>
                </c:pt>
                <c:pt idx="3">
                  <c:v>Clinical Key</c:v>
                </c:pt>
                <c:pt idx="4">
                  <c:v>Consumer Health Complete</c:v>
                </c:pt>
                <c:pt idx="5">
                  <c:v>Embase</c:v>
                </c:pt>
                <c:pt idx="6">
                  <c:v>Lexis Nexis</c:v>
                </c:pt>
                <c:pt idx="7">
                  <c:v>PsychINFO Suite</c:v>
                </c:pt>
                <c:pt idx="8">
                  <c:v>PubMed</c:v>
                </c:pt>
                <c:pt idx="9">
                  <c:v>Scopus</c:v>
                </c:pt>
                <c:pt idx="10">
                  <c:v>Web of Science</c:v>
                </c:pt>
                <c:pt idx="11">
                  <c:v>WorldCat.org</c:v>
                </c:pt>
              </c:strCache>
            </c:strRef>
          </c:cat>
          <c:val>
            <c:numRef>
              <c:f>'Data Cleaned up Coverage'!$H$4:$H$15</c:f>
              <c:numCache>
                <c:formatCode>General</c:formatCode>
                <c:ptCount val="12"/>
                <c:pt idx="0">
                  <c:v>1</c:v>
                </c:pt>
                <c:pt idx="1">
                  <c:v>0</c:v>
                </c:pt>
                <c:pt idx="2">
                  <c:v>1</c:v>
                </c:pt>
                <c:pt idx="3">
                  <c:v>0</c:v>
                </c:pt>
                <c:pt idx="4">
                  <c:v>0</c:v>
                </c:pt>
                <c:pt idx="5">
                  <c:v>13</c:v>
                </c:pt>
                <c:pt idx="6">
                  <c:v>2</c:v>
                </c:pt>
                <c:pt idx="7">
                  <c:v>1</c:v>
                </c:pt>
                <c:pt idx="8">
                  <c:v>5</c:v>
                </c:pt>
                <c:pt idx="9">
                  <c:v>709</c:v>
                </c:pt>
                <c:pt idx="10">
                  <c:v>322</c:v>
                </c:pt>
                <c:pt idx="11">
                  <c:v>19</c:v>
                </c:pt>
              </c:numCache>
            </c:numRef>
          </c:val>
          <c:smooth val="0"/>
          <c:extLst xmlns:c16r2="http://schemas.microsoft.com/office/drawing/2015/06/chart">
            <c:ext xmlns:c16="http://schemas.microsoft.com/office/drawing/2014/chart" uri="{C3380CC4-5D6E-409C-BE32-E72D297353CC}">
              <c16:uniqueId val="{00000002-CDF5-49DC-840C-7C4B24CC47D3}"/>
            </c:ext>
          </c:extLst>
        </c:ser>
        <c:dLbls>
          <c:showLegendKey val="0"/>
          <c:showVal val="0"/>
          <c:showCatName val="0"/>
          <c:showSerName val="0"/>
          <c:showPercent val="0"/>
          <c:showBubbleSize val="0"/>
        </c:dLbls>
        <c:dropLines>
          <c:spPr>
            <a:ln w="15875" cap="flat" cmpd="sng" algn="ctr">
              <a:solidFill>
                <a:srgbClr val="7030A0"/>
              </a:solidFill>
              <a:round/>
            </a:ln>
            <a:effectLst/>
          </c:spPr>
        </c:dropLines>
        <c:marker val="1"/>
        <c:smooth val="0"/>
        <c:axId val="124134000"/>
        <c:axId val="124134560"/>
      </c:lineChart>
      <c:catAx>
        <c:axId val="12413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lumMod val="65000"/>
                    <a:lumOff val="35000"/>
                  </a:schemeClr>
                </a:solidFill>
                <a:latin typeface="+mn-lt"/>
                <a:ea typeface="+mn-ea"/>
                <a:cs typeface="Arial" panose="020B0604020202020204" pitchFamily="34" charset="0"/>
              </a:defRPr>
            </a:pPr>
            <a:endParaRPr lang="en-US"/>
          </a:p>
        </c:txPr>
        <c:crossAx val="124134560"/>
        <c:crosses val="autoZero"/>
        <c:auto val="1"/>
        <c:lblAlgn val="ctr"/>
        <c:lblOffset val="100"/>
        <c:noMultiLvlLbl val="0"/>
      </c:catAx>
      <c:valAx>
        <c:axId val="124134560"/>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2413400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5943108029581"/>
          <c:y val="3.6613831274449629E-2"/>
          <c:w val="0.85555192254818824"/>
          <c:h val="0.7818717242152925"/>
        </c:manualLayout>
      </c:layout>
      <c:barChart>
        <c:barDir val="bar"/>
        <c:grouping val="stacked"/>
        <c:varyColors val="0"/>
        <c:ser>
          <c:idx val="0"/>
          <c:order val="0"/>
          <c:tx>
            <c:strRef>
              <c:f>'RCR for PubMed'!$O$1</c:f>
              <c:strCache>
                <c:ptCount val="1"/>
                <c:pt idx="0">
                  <c:v>&lt;1.0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'RCR for PubMed'!$N$2:$N$6</c:f>
              <c:strCache>
                <c:ptCount val="5"/>
                <c:pt idx="0">
                  <c:v>1995-1999</c:v>
                </c:pt>
                <c:pt idx="1">
                  <c:v>2000-2004</c:v>
                </c:pt>
                <c:pt idx="2">
                  <c:v>2005-2009</c:v>
                </c:pt>
                <c:pt idx="3">
                  <c:v>2010-2014</c:v>
                </c:pt>
                <c:pt idx="4">
                  <c:v>2015-2016</c:v>
                </c:pt>
              </c:strCache>
            </c:strRef>
          </c:cat>
          <c:val>
            <c:numRef>
              <c:f>'RCR for PubMed'!$O$2:$O$6</c:f>
              <c:numCache>
                <c:formatCode>General</c:formatCode>
                <c:ptCount val="5"/>
                <c:pt idx="0">
                  <c:v>31</c:v>
                </c:pt>
                <c:pt idx="1">
                  <c:v>18</c:v>
                </c:pt>
                <c:pt idx="2">
                  <c:v>63</c:v>
                </c:pt>
                <c:pt idx="3">
                  <c:v>103</c:v>
                </c:pt>
                <c:pt idx="4">
                  <c:v>26</c:v>
                </c:pt>
              </c:numCache>
            </c:numRef>
          </c:val>
        </c:ser>
        <c:ser>
          <c:idx val="1"/>
          <c:order val="1"/>
          <c:tx>
            <c:strRef>
              <c:f>'RCR for PubMed'!$P$1</c:f>
              <c:strCache>
                <c:ptCount val="1"/>
                <c:pt idx="0">
                  <c:v>1.0-2.0</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'RCR for PubMed'!$N$2:$N$6</c:f>
              <c:strCache>
                <c:ptCount val="5"/>
                <c:pt idx="0">
                  <c:v>1995-1999</c:v>
                </c:pt>
                <c:pt idx="1">
                  <c:v>2000-2004</c:v>
                </c:pt>
                <c:pt idx="2">
                  <c:v>2005-2009</c:v>
                </c:pt>
                <c:pt idx="3">
                  <c:v>2010-2014</c:v>
                </c:pt>
                <c:pt idx="4">
                  <c:v>2015-2016</c:v>
                </c:pt>
              </c:strCache>
            </c:strRef>
          </c:cat>
          <c:val>
            <c:numRef>
              <c:f>'RCR for PubMed'!$P$2:$P$6</c:f>
              <c:numCache>
                <c:formatCode>General</c:formatCode>
                <c:ptCount val="5"/>
                <c:pt idx="0">
                  <c:v>14</c:v>
                </c:pt>
                <c:pt idx="1">
                  <c:v>16</c:v>
                </c:pt>
                <c:pt idx="2">
                  <c:v>52</c:v>
                </c:pt>
                <c:pt idx="3">
                  <c:v>75</c:v>
                </c:pt>
                <c:pt idx="4">
                  <c:v>12</c:v>
                </c:pt>
              </c:numCache>
            </c:numRef>
          </c:val>
        </c:ser>
        <c:ser>
          <c:idx val="2"/>
          <c:order val="2"/>
          <c:tx>
            <c:strRef>
              <c:f>'RCR for PubMed'!$Q$1</c:f>
              <c:strCache>
                <c:ptCount val="1"/>
                <c:pt idx="0">
                  <c:v>2.1-4.0</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'RCR for PubMed'!$N$2:$N$6</c:f>
              <c:strCache>
                <c:ptCount val="5"/>
                <c:pt idx="0">
                  <c:v>1995-1999</c:v>
                </c:pt>
                <c:pt idx="1">
                  <c:v>2000-2004</c:v>
                </c:pt>
                <c:pt idx="2">
                  <c:v>2005-2009</c:v>
                </c:pt>
                <c:pt idx="3">
                  <c:v>2010-2014</c:v>
                </c:pt>
                <c:pt idx="4">
                  <c:v>2015-2016</c:v>
                </c:pt>
              </c:strCache>
            </c:strRef>
          </c:cat>
          <c:val>
            <c:numRef>
              <c:f>'RCR for PubMed'!$Q$2:$Q$6</c:f>
              <c:numCache>
                <c:formatCode>General</c:formatCode>
                <c:ptCount val="5"/>
                <c:pt idx="0">
                  <c:v>13</c:v>
                </c:pt>
                <c:pt idx="1">
                  <c:v>14</c:v>
                </c:pt>
                <c:pt idx="2">
                  <c:v>37</c:v>
                </c:pt>
                <c:pt idx="3">
                  <c:v>34</c:v>
                </c:pt>
                <c:pt idx="4">
                  <c:v>5</c:v>
                </c:pt>
              </c:numCache>
            </c:numRef>
          </c:val>
        </c:ser>
        <c:ser>
          <c:idx val="3"/>
          <c:order val="3"/>
          <c:tx>
            <c:strRef>
              <c:f>'RCR for PubMed'!$R$1</c:f>
              <c:strCache>
                <c:ptCount val="1"/>
                <c:pt idx="0">
                  <c:v>&gt;4.0</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'RCR for PubMed'!$N$2:$N$6</c:f>
              <c:strCache>
                <c:ptCount val="5"/>
                <c:pt idx="0">
                  <c:v>1995-1999</c:v>
                </c:pt>
                <c:pt idx="1">
                  <c:v>2000-2004</c:v>
                </c:pt>
                <c:pt idx="2">
                  <c:v>2005-2009</c:v>
                </c:pt>
                <c:pt idx="3">
                  <c:v>2010-2014</c:v>
                </c:pt>
                <c:pt idx="4">
                  <c:v>2015-2016</c:v>
                </c:pt>
              </c:strCache>
            </c:strRef>
          </c:cat>
          <c:val>
            <c:numRef>
              <c:f>'RCR for PubMed'!$R$2:$R$6</c:f>
              <c:numCache>
                <c:formatCode>General</c:formatCode>
                <c:ptCount val="5"/>
                <c:pt idx="0">
                  <c:v>13</c:v>
                </c:pt>
                <c:pt idx="1">
                  <c:v>15</c:v>
                </c:pt>
                <c:pt idx="2">
                  <c:v>27</c:v>
                </c:pt>
                <c:pt idx="3">
                  <c:v>25</c:v>
                </c:pt>
                <c:pt idx="4">
                  <c:v>3</c:v>
                </c:pt>
              </c:numCache>
            </c:numRef>
          </c:val>
        </c:ser>
        <c:dLbls>
          <c:showLegendKey val="0"/>
          <c:showVal val="0"/>
          <c:showCatName val="0"/>
          <c:showSerName val="0"/>
          <c:showPercent val="0"/>
          <c:showBubbleSize val="0"/>
        </c:dLbls>
        <c:gapWidth val="150"/>
        <c:overlap val="100"/>
        <c:axId val="124137920"/>
        <c:axId val="124138480"/>
      </c:barChart>
      <c:catAx>
        <c:axId val="124137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24138480"/>
        <c:crosses val="autoZero"/>
        <c:auto val="1"/>
        <c:lblAlgn val="ctr"/>
        <c:lblOffset val="100"/>
        <c:noMultiLvlLbl val="0"/>
      </c:catAx>
      <c:valAx>
        <c:axId val="1241384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137920"/>
        <c:crosses val="autoZero"/>
        <c:crossBetween val="between"/>
      </c:valAx>
      <c:spPr>
        <a:noFill/>
        <a:ln>
          <a:noFill/>
        </a:ln>
        <a:effectLst/>
      </c:spPr>
    </c:plotArea>
    <c:legend>
      <c:legendPos val="b"/>
      <c:layout>
        <c:manualLayout>
          <c:xMode val="edge"/>
          <c:yMode val="edge"/>
          <c:x val="6.3262117396342375E-3"/>
          <c:y val="0.90235874845170916"/>
          <c:w val="0.97764297624699192"/>
          <c:h val="8.4327131084854456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0.10442</cdr:y>
    </cdr:from>
    <cdr:to>
      <cdr:x>0.6076</cdr:x>
      <cdr:y>0.16694</cdr:y>
    </cdr:to>
    <cdr:sp macro="" textlink="">
      <cdr:nvSpPr>
        <cdr:cNvPr id="2" name="TextBox 1"/>
        <cdr:cNvSpPr txBox="1"/>
      </cdr:nvSpPr>
      <cdr:spPr>
        <a:xfrm xmlns:a="http://schemas.openxmlformats.org/drawingml/2006/main">
          <a:off x="0" y="614069"/>
          <a:ext cx="4810811" cy="3676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i="1" dirty="0" smtClean="0"/>
            <a:t>De-duplicated against Scopus and checked for relevance</a:t>
          </a:r>
          <a:endParaRPr lang="en-US" sz="1400" i="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1147D4C-8BD3-439D-AE41-267EC19076AC}" type="datetimeFigureOut">
              <a:rPr lang="en-US" smtClean="0"/>
              <a:t>4/24/2017</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50E5FF8-77D5-4701-93A1-01F74C56FDDB}" type="slidenum">
              <a:rPr lang="en-US" smtClean="0"/>
              <a:t>‹#›</a:t>
            </a:fld>
            <a:endParaRPr lang="en-US"/>
          </a:p>
        </p:txBody>
      </p:sp>
    </p:spTree>
    <p:extLst>
      <p:ext uri="{BB962C8B-B14F-4D97-AF65-F5344CB8AC3E}">
        <p14:creationId xmlns:p14="http://schemas.microsoft.com/office/powerpoint/2010/main" val="23808666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A839ABD-80E9-45FD-ADE4-5D65351E7227}" type="datetimeFigureOut">
              <a:rPr lang="en-US" smtClean="0"/>
              <a:t>4/24/2017</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F5DF3E3-42B1-4367-8DB4-AF9880A42A36}" type="slidenum">
              <a:rPr lang="en-US" smtClean="0"/>
              <a:t>‹#›</a:t>
            </a:fld>
            <a:endParaRPr lang="en-US"/>
          </a:p>
        </p:txBody>
      </p:sp>
    </p:spTree>
    <p:extLst>
      <p:ext uri="{BB962C8B-B14F-4D97-AF65-F5344CB8AC3E}">
        <p14:creationId xmlns:p14="http://schemas.microsoft.com/office/powerpoint/2010/main" val="1627136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www.heart.org/HEARTORG/Conditions/More/CardiacArrest/Cardiac-Arrest_UCM_002081_SubHomePage.jsp"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a:t>
            </a:fld>
            <a:endParaRPr lang="en-US"/>
          </a:p>
        </p:txBody>
      </p:sp>
    </p:spTree>
    <p:extLst>
      <p:ext uri="{BB962C8B-B14F-4D97-AF65-F5344CB8AC3E}">
        <p14:creationId xmlns:p14="http://schemas.microsoft.com/office/powerpoint/2010/main" val="3470452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Advocacy:</a:t>
            </a:r>
            <a:r>
              <a:rPr lang="en-US" dirty="0"/>
              <a:t> to demonstrate the benefits of supporting research, enhance understanding of research and its processes among policymakers and the public; to make the case for policy and practice change.</a:t>
            </a:r>
          </a:p>
          <a:p>
            <a:r>
              <a:rPr lang="en-US" dirty="0"/>
              <a:t> </a:t>
            </a:r>
          </a:p>
          <a:p>
            <a:r>
              <a:rPr lang="en-US" b="1" dirty="0"/>
              <a:t>Accountability:</a:t>
            </a:r>
            <a:r>
              <a:rPr lang="en-US" dirty="0"/>
              <a:t> to show that money has been used efficiently and effectively, and hold researchers to account.</a:t>
            </a:r>
          </a:p>
          <a:p>
            <a:r>
              <a:rPr lang="en-US" dirty="0"/>
              <a:t> </a:t>
            </a:r>
          </a:p>
          <a:p>
            <a:r>
              <a:rPr lang="en-US" b="1" dirty="0"/>
              <a:t>Analysis:</a:t>
            </a:r>
            <a:r>
              <a:rPr lang="en-US" dirty="0"/>
              <a:t> to understand how and why research is effective and how it can be better supported, feeding into research strategy and decision-making by providing a stronger evidence base.</a:t>
            </a:r>
          </a:p>
          <a:p>
            <a:r>
              <a:rPr lang="en-US" dirty="0"/>
              <a:t> </a:t>
            </a:r>
          </a:p>
          <a:p>
            <a:r>
              <a:rPr lang="en-US" b="1" dirty="0"/>
              <a:t>Allocation:</a:t>
            </a:r>
            <a:r>
              <a:rPr lang="en-US" dirty="0"/>
              <a:t> to determine where best to allocate funds in the future, making the best use possible of a limited funding pot. </a:t>
            </a:r>
            <a:endParaRPr lang="en-US" dirty="0" smtClean="0"/>
          </a:p>
          <a:p>
            <a:endParaRPr lang="en-US" dirty="0" smtClean="0"/>
          </a:p>
          <a:p>
            <a:endParaRPr lang="en-US" dirty="0" smtClean="0"/>
          </a:p>
          <a:p>
            <a:endParaRPr lang="en-US" dirty="0" smtClean="0"/>
          </a:p>
          <a:p>
            <a:r>
              <a:rPr lang="en-US" i="1" dirty="0" smtClean="0"/>
              <a:t>“Interest in and demand for the evaluation of research is increasing internationally. This is linked to a growing accountability agenda, driven by the demand for good governance and management growing in profile on national and international stages and fiscal austerity in a number of countries. There is a need to show that policymaking is evidence based and, particularly in the current economic climate, to demonstrate accountability for the investment of public funds in research…Given this growing need for effective and appropriate evaluation of research, it is increasingly important to understand how research can and should be evaluated in different contexts and to meet different needs.”</a:t>
            </a:r>
          </a:p>
          <a:p>
            <a:r>
              <a:rPr lang="en-US" i="0" dirty="0" smtClean="0"/>
              <a:t>http://www.rand.org/pubs/monographs/MG1217.html</a:t>
            </a:r>
          </a:p>
          <a:p>
            <a:endParaRPr lang="en-US" i="1" dirty="0"/>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6</a:t>
            </a:fld>
            <a:endParaRPr lang="en-US"/>
          </a:p>
        </p:txBody>
      </p:sp>
    </p:spTree>
    <p:extLst>
      <p:ext uri="{BB962C8B-B14F-4D97-AF65-F5344CB8AC3E}">
        <p14:creationId xmlns:p14="http://schemas.microsoft.com/office/powerpoint/2010/main" val="3835514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Advocacy:</a:t>
            </a:r>
            <a:r>
              <a:rPr lang="en-US" dirty="0"/>
              <a:t> to demonstrate the benefits of supporting research, enhance understanding of research and its processes among policymakers and the public; to make the case for policy and practice change.</a:t>
            </a:r>
          </a:p>
          <a:p>
            <a:r>
              <a:rPr lang="en-US" dirty="0"/>
              <a:t> </a:t>
            </a:r>
          </a:p>
          <a:p>
            <a:r>
              <a:rPr lang="en-US" b="1" dirty="0"/>
              <a:t>Accountability:</a:t>
            </a:r>
            <a:r>
              <a:rPr lang="en-US" dirty="0"/>
              <a:t> to show that money has been used efficiently and effectively, and hold researchers to account.</a:t>
            </a:r>
          </a:p>
          <a:p>
            <a:r>
              <a:rPr lang="en-US" dirty="0"/>
              <a:t> </a:t>
            </a:r>
          </a:p>
          <a:p>
            <a:r>
              <a:rPr lang="en-US" b="1" dirty="0"/>
              <a:t>Analysis:</a:t>
            </a:r>
            <a:r>
              <a:rPr lang="en-US" dirty="0"/>
              <a:t> to understand how and why research is effective and how it can be better supported, feeding into research strategy and decision-making by providing a stronger evidence base.</a:t>
            </a:r>
          </a:p>
          <a:p>
            <a:r>
              <a:rPr lang="en-US" dirty="0"/>
              <a:t> </a:t>
            </a:r>
          </a:p>
          <a:p>
            <a:r>
              <a:rPr lang="en-US" b="1" dirty="0"/>
              <a:t>Allocation:</a:t>
            </a:r>
            <a:r>
              <a:rPr lang="en-US" dirty="0"/>
              <a:t> to determine where best to allocate funds in the future, making the best use possible of a limited funding pot.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7</a:t>
            </a:fld>
            <a:endParaRPr lang="en-US"/>
          </a:p>
        </p:txBody>
      </p:sp>
    </p:spTree>
    <p:extLst>
      <p:ext uri="{BB962C8B-B14F-4D97-AF65-F5344CB8AC3E}">
        <p14:creationId xmlns:p14="http://schemas.microsoft.com/office/powerpoint/2010/main" val="3022475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Advocacy:</a:t>
            </a:r>
            <a:r>
              <a:rPr lang="en-US" dirty="0"/>
              <a:t> to demonstrate the benefits of supporting research, enhance understanding of research and its processes among policymakers and the public; to make the case for policy and practice change.</a:t>
            </a:r>
          </a:p>
          <a:p>
            <a:r>
              <a:rPr lang="en-US" dirty="0"/>
              <a:t> </a:t>
            </a:r>
          </a:p>
          <a:p>
            <a:r>
              <a:rPr lang="en-US" b="1" dirty="0"/>
              <a:t>Accountability:</a:t>
            </a:r>
            <a:r>
              <a:rPr lang="en-US" dirty="0"/>
              <a:t> to show that money has been used efficiently and effectively, and hold researchers to account.</a:t>
            </a:r>
          </a:p>
          <a:p>
            <a:r>
              <a:rPr lang="en-US" dirty="0"/>
              <a:t> </a:t>
            </a:r>
          </a:p>
          <a:p>
            <a:r>
              <a:rPr lang="en-US" b="1" dirty="0"/>
              <a:t>Analysis:</a:t>
            </a:r>
            <a:r>
              <a:rPr lang="en-US" dirty="0"/>
              <a:t> to understand how and why research is effective and how it can be better supported, feeding into research strategy and decision-making by providing a stronger evidence base.</a:t>
            </a:r>
          </a:p>
          <a:p>
            <a:r>
              <a:rPr lang="en-US" dirty="0"/>
              <a:t> </a:t>
            </a:r>
          </a:p>
          <a:p>
            <a:r>
              <a:rPr lang="en-US" b="1" dirty="0"/>
              <a:t>Allocation:</a:t>
            </a:r>
            <a:r>
              <a:rPr lang="en-US" dirty="0"/>
              <a:t> to determine where best to allocate funds in the future, making the best use possible of a limited funding pot.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8</a:t>
            </a:fld>
            <a:endParaRPr lang="en-US"/>
          </a:p>
        </p:txBody>
      </p:sp>
    </p:spTree>
    <p:extLst>
      <p:ext uri="{BB962C8B-B14F-4D97-AF65-F5344CB8AC3E}">
        <p14:creationId xmlns:p14="http://schemas.microsoft.com/office/powerpoint/2010/main" val="446827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Advocacy:</a:t>
            </a:r>
            <a:r>
              <a:rPr lang="en-US" dirty="0"/>
              <a:t> to demonstrate the benefits of supporting research, enhance understanding of research and its processes among policymakers and the public; to make the case for policy and practice change.</a:t>
            </a:r>
          </a:p>
          <a:p>
            <a:r>
              <a:rPr lang="en-US" dirty="0"/>
              <a:t> </a:t>
            </a:r>
          </a:p>
          <a:p>
            <a:r>
              <a:rPr lang="en-US" b="1" dirty="0"/>
              <a:t>Accountability:</a:t>
            </a:r>
            <a:r>
              <a:rPr lang="en-US" dirty="0"/>
              <a:t> to show that money has been used efficiently and effectively, and hold researchers to account.</a:t>
            </a:r>
          </a:p>
          <a:p>
            <a:r>
              <a:rPr lang="en-US" dirty="0"/>
              <a:t> </a:t>
            </a:r>
          </a:p>
          <a:p>
            <a:r>
              <a:rPr lang="en-US" b="1" dirty="0"/>
              <a:t>Analysis:</a:t>
            </a:r>
            <a:r>
              <a:rPr lang="en-US" dirty="0"/>
              <a:t> to understand how and why research is effective and how it can be better supported, feeding into research strategy and decision-making by providing a stronger evidence base.</a:t>
            </a:r>
          </a:p>
          <a:p>
            <a:r>
              <a:rPr lang="en-US" dirty="0"/>
              <a:t> </a:t>
            </a:r>
          </a:p>
          <a:p>
            <a:r>
              <a:rPr lang="en-US" b="1" dirty="0"/>
              <a:t>Allocation:</a:t>
            </a:r>
            <a:r>
              <a:rPr lang="en-US" dirty="0"/>
              <a:t> to determine where best to allocate funds in the future, making the best use possible of a limited funding pot.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9</a:t>
            </a:fld>
            <a:endParaRPr lang="en-US"/>
          </a:p>
        </p:txBody>
      </p:sp>
    </p:spTree>
    <p:extLst>
      <p:ext uri="{BB962C8B-B14F-4D97-AF65-F5344CB8AC3E}">
        <p14:creationId xmlns:p14="http://schemas.microsoft.com/office/powerpoint/2010/main" val="1778330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Advocacy:</a:t>
            </a:r>
            <a:r>
              <a:rPr lang="en-US" dirty="0"/>
              <a:t> to demonstrate the benefits of supporting research, enhance understanding of research and its processes among policymakers and the public; to make the case for policy and practice change.</a:t>
            </a:r>
          </a:p>
          <a:p>
            <a:r>
              <a:rPr lang="en-US" dirty="0"/>
              <a:t> </a:t>
            </a:r>
          </a:p>
          <a:p>
            <a:r>
              <a:rPr lang="en-US" b="1" dirty="0"/>
              <a:t>Accountability:</a:t>
            </a:r>
            <a:r>
              <a:rPr lang="en-US" dirty="0"/>
              <a:t> to show that money has been used efficiently and effectively, and hold researchers to account.</a:t>
            </a:r>
          </a:p>
          <a:p>
            <a:r>
              <a:rPr lang="en-US" dirty="0"/>
              <a:t> </a:t>
            </a:r>
          </a:p>
          <a:p>
            <a:r>
              <a:rPr lang="en-US" b="1" dirty="0"/>
              <a:t>Analysis:</a:t>
            </a:r>
            <a:r>
              <a:rPr lang="en-US" dirty="0"/>
              <a:t> to understand how and why research is effective and how it can be better supported, feeding into research strategy and decision-making by providing a stronger evidence base.</a:t>
            </a:r>
          </a:p>
          <a:p>
            <a:r>
              <a:rPr lang="en-US" dirty="0"/>
              <a:t> </a:t>
            </a:r>
          </a:p>
          <a:p>
            <a:r>
              <a:rPr lang="en-US" b="1" dirty="0"/>
              <a:t>Allocation:</a:t>
            </a:r>
            <a:r>
              <a:rPr lang="en-US" dirty="0"/>
              <a:t> to determine where best to allocate funds in the future, making the best use possible of a limited funding pot.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10</a:t>
            </a:fld>
            <a:endParaRPr lang="en-US"/>
          </a:p>
        </p:txBody>
      </p:sp>
    </p:spTree>
    <p:extLst>
      <p:ext uri="{BB962C8B-B14F-4D97-AF65-F5344CB8AC3E}">
        <p14:creationId xmlns:p14="http://schemas.microsoft.com/office/powerpoint/2010/main" val="4278327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Advocacy:</a:t>
            </a:r>
            <a:r>
              <a:rPr lang="en-US" dirty="0"/>
              <a:t> to demonstrate the benefits of supporting research, enhance understanding of research and its processes among policymakers and the public; to make the case for policy and practice change.</a:t>
            </a:r>
          </a:p>
          <a:p>
            <a:r>
              <a:rPr lang="en-US" dirty="0"/>
              <a:t> </a:t>
            </a:r>
          </a:p>
          <a:p>
            <a:r>
              <a:rPr lang="en-US" b="1" dirty="0"/>
              <a:t>Accountability:</a:t>
            </a:r>
            <a:r>
              <a:rPr lang="en-US" dirty="0"/>
              <a:t> to show that money has been used efficiently and effectively, and hold researchers to account.</a:t>
            </a:r>
          </a:p>
          <a:p>
            <a:r>
              <a:rPr lang="en-US" dirty="0"/>
              <a:t> </a:t>
            </a:r>
          </a:p>
          <a:p>
            <a:r>
              <a:rPr lang="en-US" b="1" dirty="0"/>
              <a:t>Analysis:</a:t>
            </a:r>
            <a:r>
              <a:rPr lang="en-US" dirty="0"/>
              <a:t> to understand how and why research is effective and how it can be better supported, feeding into research strategy and decision-making by providing a stronger evidence base.</a:t>
            </a:r>
          </a:p>
          <a:p>
            <a:r>
              <a:rPr lang="en-US" dirty="0"/>
              <a:t> </a:t>
            </a:r>
          </a:p>
          <a:p>
            <a:r>
              <a:rPr lang="en-US" b="1" dirty="0"/>
              <a:t>Allocation:</a:t>
            </a:r>
            <a:r>
              <a:rPr lang="en-US" dirty="0"/>
              <a:t> to determine where best to allocate funds in the future, making the best use possible of a limited funding pot.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11</a:t>
            </a:fld>
            <a:endParaRPr lang="en-US"/>
          </a:p>
        </p:txBody>
      </p:sp>
    </p:spTree>
    <p:extLst>
      <p:ext uri="{BB962C8B-B14F-4D97-AF65-F5344CB8AC3E}">
        <p14:creationId xmlns:p14="http://schemas.microsoft.com/office/powerpoint/2010/main" val="1991159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Shows an example of a traditional “cause and effect” logic model which describes how the available resources (also known as inputs) and program activities will lead to desired outputs and outcomes (both of which can be measured in the short , intermediate,  or long term), given a specific environmental context.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12</a:t>
            </a:fld>
            <a:endParaRPr lang="en-US"/>
          </a:p>
        </p:txBody>
      </p:sp>
    </p:spTree>
    <p:extLst>
      <p:ext uri="{BB962C8B-B14F-4D97-AF65-F5344CB8AC3E}">
        <p14:creationId xmlns:p14="http://schemas.microsoft.com/office/powerpoint/2010/main" val="411590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Shows an example of a traditional “cause and effect” logic model which describes how the available resources (also known as inputs) and program activities will lead to desired outputs and outcomes (both of which can be measured in the short , intermediate,  or long term), given a specific environmental context.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13</a:t>
            </a:fld>
            <a:endParaRPr lang="en-US"/>
          </a:p>
        </p:txBody>
      </p:sp>
    </p:spTree>
    <p:extLst>
      <p:ext uri="{BB962C8B-B14F-4D97-AF65-F5344CB8AC3E}">
        <p14:creationId xmlns:p14="http://schemas.microsoft.com/office/powerpoint/2010/main" val="465580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Shows an example of a traditional “cause and effect” logic model which describes how the available resources (also known as inputs) and program activities will lead to desired outputs and outcomes (both of which can be measured in the short , intermediate,  or long term), given a specific environmental context.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14</a:t>
            </a:fld>
            <a:endParaRPr lang="en-US"/>
          </a:p>
        </p:txBody>
      </p:sp>
    </p:spTree>
    <p:extLst>
      <p:ext uri="{BB962C8B-B14F-4D97-AF65-F5344CB8AC3E}">
        <p14:creationId xmlns:p14="http://schemas.microsoft.com/office/powerpoint/2010/main" val="2777548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Shows an example of a traditional “cause and effect” logic model which describes how the available resources (also known as inputs) and program activities will lead to desired outputs and outcomes (both of which can be measured in the short , intermediate,  or long term), given a specific environmental context.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15</a:t>
            </a:fld>
            <a:endParaRPr lang="en-US"/>
          </a:p>
        </p:txBody>
      </p:sp>
    </p:spTree>
    <p:extLst>
      <p:ext uri="{BB962C8B-B14F-4D97-AF65-F5344CB8AC3E}">
        <p14:creationId xmlns:p14="http://schemas.microsoft.com/office/powerpoint/2010/main" val="518915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Shows an example of a traditional “cause and effect” logic model which describes how the available resources (also known as inputs) and program activities will lead to desired outputs and outcomes (both of which can be measured in the short , intermediate,  or long term), given a specific environmental context.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16</a:t>
            </a:fld>
            <a:endParaRPr lang="en-US"/>
          </a:p>
        </p:txBody>
      </p:sp>
    </p:spTree>
    <p:extLst>
      <p:ext uri="{BB962C8B-B14F-4D97-AF65-F5344CB8AC3E}">
        <p14:creationId xmlns:p14="http://schemas.microsoft.com/office/powerpoint/2010/main" val="4128816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Shows an example of a traditional “cause and effect” logic model which describes how the available resources (also known as inputs) and program activities will lead to desired outputs and outcomes (both of which can be measured in the short , intermediate,  or long term), given a specific environmental context. </a:t>
            </a:r>
            <a:endParaRPr lang="en-US" dirty="0" smtClean="0"/>
          </a:p>
          <a:p>
            <a:pPr defTabSz="931774">
              <a:defRPr/>
            </a:pPr>
            <a:endParaRPr lang="en-US" dirty="0" smtClean="0"/>
          </a:p>
          <a:p>
            <a:r>
              <a:rPr lang="en-US" sz="1200" b="0" i="0" u="none" strike="noStrike" kern="1200" baseline="0" dirty="0" smtClean="0">
                <a:solidFill>
                  <a:schemeClr val="tx1"/>
                </a:solidFill>
                <a:latin typeface="+mn-lt"/>
                <a:ea typeface="+mn-ea"/>
                <a:cs typeface="+mn-cs"/>
              </a:rPr>
              <a:t>Outcomes and Impacts are downstream measures of performance. </a:t>
            </a:r>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17</a:t>
            </a:fld>
            <a:endParaRPr lang="en-US"/>
          </a:p>
        </p:txBody>
      </p:sp>
    </p:spTree>
    <p:extLst>
      <p:ext uri="{BB962C8B-B14F-4D97-AF65-F5344CB8AC3E}">
        <p14:creationId xmlns:p14="http://schemas.microsoft.com/office/powerpoint/2010/main" val="2180288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Shows an example of a traditional “cause and effect” logic model which describes how the available resources (also known as inputs) and program activities will lead to desired outputs and outcomes (both of which can be measured in the short , intermediate,  or long term), given a specific environmental context. </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18</a:t>
            </a:fld>
            <a:endParaRPr lang="en-US"/>
          </a:p>
        </p:txBody>
      </p:sp>
    </p:spTree>
    <p:extLst>
      <p:ext uri="{BB962C8B-B14F-4D97-AF65-F5344CB8AC3E}">
        <p14:creationId xmlns:p14="http://schemas.microsoft.com/office/powerpoint/2010/main" val="3737972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19</a:t>
            </a:fld>
            <a:endParaRPr lang="en-US"/>
          </a:p>
        </p:txBody>
      </p:sp>
    </p:spTree>
    <p:extLst>
      <p:ext uri="{BB962C8B-B14F-4D97-AF65-F5344CB8AC3E}">
        <p14:creationId xmlns:p14="http://schemas.microsoft.com/office/powerpoint/2010/main" val="4139292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20</a:t>
            </a:fld>
            <a:endParaRPr lang="en-US"/>
          </a:p>
        </p:txBody>
      </p:sp>
    </p:spTree>
    <p:extLst>
      <p:ext uri="{BB962C8B-B14F-4D97-AF65-F5344CB8AC3E}">
        <p14:creationId xmlns:p14="http://schemas.microsoft.com/office/powerpoint/2010/main" val="2494843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21</a:t>
            </a:fld>
            <a:endParaRPr lang="en-US"/>
          </a:p>
        </p:txBody>
      </p:sp>
    </p:spTree>
    <p:extLst>
      <p:ext uri="{BB962C8B-B14F-4D97-AF65-F5344CB8AC3E}">
        <p14:creationId xmlns:p14="http://schemas.microsoft.com/office/powerpoint/2010/main" val="2316246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22</a:t>
            </a:fld>
            <a:endParaRPr lang="en-US"/>
          </a:p>
        </p:txBody>
      </p:sp>
    </p:spTree>
    <p:extLst>
      <p:ext uri="{BB962C8B-B14F-4D97-AF65-F5344CB8AC3E}">
        <p14:creationId xmlns:p14="http://schemas.microsoft.com/office/powerpoint/2010/main" val="3709183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24</a:t>
            </a:fld>
            <a:endParaRPr lang="en-US"/>
          </a:p>
        </p:txBody>
      </p:sp>
    </p:spTree>
    <p:extLst>
      <p:ext uri="{BB962C8B-B14F-4D97-AF65-F5344CB8AC3E}">
        <p14:creationId xmlns:p14="http://schemas.microsoft.com/office/powerpoint/2010/main" val="1351182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25</a:t>
            </a:fld>
            <a:endParaRPr lang="en-US"/>
          </a:p>
        </p:txBody>
      </p:sp>
    </p:spTree>
    <p:extLst>
      <p:ext uri="{BB962C8B-B14F-4D97-AF65-F5344CB8AC3E}">
        <p14:creationId xmlns:p14="http://schemas.microsoft.com/office/powerpoint/2010/main" val="2620997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26</a:t>
            </a:fld>
            <a:endParaRPr lang="en-US"/>
          </a:p>
        </p:txBody>
      </p:sp>
    </p:spTree>
    <p:extLst>
      <p:ext uri="{BB962C8B-B14F-4D97-AF65-F5344CB8AC3E}">
        <p14:creationId xmlns:p14="http://schemas.microsoft.com/office/powerpoint/2010/main" val="4065826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27</a:t>
            </a:fld>
            <a:endParaRPr lang="en-US"/>
          </a:p>
        </p:txBody>
      </p:sp>
    </p:spTree>
    <p:extLst>
      <p:ext uri="{BB962C8B-B14F-4D97-AF65-F5344CB8AC3E}">
        <p14:creationId xmlns:p14="http://schemas.microsoft.com/office/powerpoint/2010/main" val="4188986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28</a:t>
            </a:fld>
            <a:endParaRPr lang="en-US"/>
          </a:p>
        </p:txBody>
      </p:sp>
    </p:spTree>
    <p:extLst>
      <p:ext uri="{BB962C8B-B14F-4D97-AF65-F5344CB8AC3E}">
        <p14:creationId xmlns:p14="http://schemas.microsoft.com/office/powerpoint/2010/main" val="1856898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departments</a:t>
            </a:r>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29</a:t>
            </a:fld>
            <a:endParaRPr lang="en-US"/>
          </a:p>
        </p:txBody>
      </p:sp>
    </p:spTree>
    <p:extLst>
      <p:ext uri="{BB962C8B-B14F-4D97-AF65-F5344CB8AC3E}">
        <p14:creationId xmlns:p14="http://schemas.microsoft.com/office/powerpoint/2010/main" val="2433822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30</a:t>
            </a:fld>
            <a:endParaRPr lang="en-US"/>
          </a:p>
        </p:txBody>
      </p:sp>
    </p:spTree>
    <p:extLst>
      <p:ext uri="{BB962C8B-B14F-4D97-AF65-F5344CB8AC3E}">
        <p14:creationId xmlns:p14="http://schemas.microsoft.com/office/powerpoint/2010/main" val="3002626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31</a:t>
            </a:fld>
            <a:endParaRPr lang="en-US"/>
          </a:p>
        </p:txBody>
      </p:sp>
    </p:spTree>
    <p:extLst>
      <p:ext uri="{BB962C8B-B14F-4D97-AF65-F5344CB8AC3E}">
        <p14:creationId xmlns:p14="http://schemas.microsoft.com/office/powerpoint/2010/main" val="2029896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know they’re tracking: publications and conference presentations </a:t>
            </a:r>
          </a:p>
          <a:p>
            <a:pPr lvl="1"/>
            <a:r>
              <a:rPr lang="en-US" dirty="0" smtClean="0"/>
              <a:t>Researchers report these to a central office</a:t>
            </a:r>
          </a:p>
          <a:p>
            <a:pPr lvl="1"/>
            <a:r>
              <a:rPr lang="en-US" dirty="0" smtClean="0"/>
              <a:t>Use of “CARDIA Study” in title and/or abstract </a:t>
            </a:r>
          </a:p>
          <a:p>
            <a:r>
              <a:rPr lang="en-US" dirty="0" smtClean="0"/>
              <a:t>Output types</a:t>
            </a:r>
          </a:p>
          <a:p>
            <a:pPr lvl="1"/>
            <a:r>
              <a:rPr lang="en-US" dirty="0" smtClean="0"/>
              <a:t>Published articles</a:t>
            </a:r>
          </a:p>
          <a:p>
            <a:pPr lvl="1"/>
            <a:r>
              <a:rPr lang="en-US" dirty="0" smtClean="0"/>
              <a:t>Conference papers and posters</a:t>
            </a:r>
          </a:p>
          <a:p>
            <a:pPr lvl="1"/>
            <a:r>
              <a:rPr lang="en-US" dirty="0" smtClean="0"/>
              <a:t>Newsletters items</a:t>
            </a:r>
          </a:p>
          <a:p>
            <a:pPr lvl="1"/>
            <a:r>
              <a:rPr lang="en-US" dirty="0" smtClean="0"/>
              <a:t>Press Releases and News Items</a:t>
            </a:r>
          </a:p>
          <a:p>
            <a:pPr lvl="1"/>
            <a:r>
              <a:rPr lang="en-US" dirty="0" smtClean="0"/>
              <a:t>Lay Summaries</a:t>
            </a:r>
          </a:p>
          <a:p>
            <a:pPr lvl="1"/>
            <a:r>
              <a:rPr lang="en-US" dirty="0" smtClean="0"/>
              <a:t>Measurement Instruments</a:t>
            </a:r>
          </a:p>
          <a:p>
            <a:pPr lvl="1"/>
            <a:r>
              <a:rPr lang="en-US" dirty="0" smtClean="0"/>
              <a:t>Dissertations</a:t>
            </a:r>
          </a:p>
          <a:p>
            <a:pPr lvl="1"/>
            <a:r>
              <a:rPr lang="en-US" dirty="0" smtClean="0"/>
              <a:t>Data repository</a:t>
            </a:r>
          </a:p>
          <a:p>
            <a:r>
              <a:rPr lang="en-US" dirty="0" smtClean="0"/>
              <a:t>See a robust list of outputs and outcomes types:</a:t>
            </a:r>
          </a:p>
          <a:p>
            <a:pPr lvl="1"/>
            <a:r>
              <a:rPr lang="en-US" dirty="0" smtClean="0"/>
              <a:t>The Becker Model for Assessing the Impact of Research</a:t>
            </a:r>
          </a:p>
          <a:p>
            <a:pPr lvl="2"/>
            <a:r>
              <a:rPr lang="en-US" dirty="0" smtClean="0"/>
              <a:t>https://becker.wustl.edu/impact-assessment/information-resources</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34</a:t>
            </a:fld>
            <a:endParaRPr lang="en-US"/>
          </a:p>
        </p:txBody>
      </p:sp>
    </p:spTree>
    <p:extLst>
      <p:ext uri="{BB962C8B-B14F-4D97-AF65-F5344CB8AC3E}">
        <p14:creationId xmlns:p14="http://schemas.microsoft.com/office/powerpoint/2010/main" val="7249034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13 sources of data</a:t>
            </a:r>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35</a:t>
            </a:fld>
            <a:endParaRPr lang="en-US"/>
          </a:p>
        </p:txBody>
      </p:sp>
    </p:spTree>
    <p:extLst>
      <p:ext uri="{BB962C8B-B14F-4D97-AF65-F5344CB8AC3E}">
        <p14:creationId xmlns:p14="http://schemas.microsoft.com/office/powerpoint/2010/main" val="10779370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38</a:t>
            </a:fld>
            <a:endParaRPr lang="en-US"/>
          </a:p>
        </p:txBody>
      </p:sp>
    </p:spTree>
    <p:extLst>
      <p:ext uri="{BB962C8B-B14F-4D97-AF65-F5344CB8AC3E}">
        <p14:creationId xmlns:p14="http://schemas.microsoft.com/office/powerpoint/2010/main" val="3883289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Publishing</a:t>
            </a:r>
            <a:r>
              <a:rPr lang="en-US" baseline="0" dirty="0" smtClean="0"/>
              <a:t> breakthroughs could further be divided into transformative research vs. incremental research. </a:t>
            </a:r>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39</a:t>
            </a:fld>
            <a:endParaRPr lang="en-US"/>
          </a:p>
        </p:txBody>
      </p:sp>
    </p:spTree>
    <p:extLst>
      <p:ext uri="{BB962C8B-B14F-4D97-AF65-F5344CB8AC3E}">
        <p14:creationId xmlns:p14="http://schemas.microsoft.com/office/powerpoint/2010/main" val="1474970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40</a:t>
            </a:fld>
            <a:endParaRPr lang="en-US"/>
          </a:p>
        </p:txBody>
      </p:sp>
    </p:spTree>
    <p:extLst>
      <p:ext uri="{BB962C8B-B14F-4D97-AF65-F5344CB8AC3E}">
        <p14:creationId xmlns:p14="http://schemas.microsoft.com/office/powerpoint/2010/main" val="16028662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41</a:t>
            </a:fld>
            <a:endParaRPr lang="en-US"/>
          </a:p>
        </p:txBody>
      </p:sp>
    </p:spTree>
    <p:extLst>
      <p:ext uri="{BB962C8B-B14F-4D97-AF65-F5344CB8AC3E}">
        <p14:creationId xmlns:p14="http://schemas.microsoft.com/office/powerpoint/2010/main" val="806625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611"/>
              </a:spcBef>
            </a:pPr>
            <a:r>
              <a:rPr lang="en-US" sz="1600" b="1" spc="-51" dirty="0"/>
              <a:t>Google challenges</a:t>
            </a:r>
          </a:p>
          <a:p>
            <a:pPr>
              <a:lnSpc>
                <a:spcPct val="90000"/>
              </a:lnSpc>
            </a:pPr>
            <a:r>
              <a:rPr lang="en-US" spc="-51" dirty="0"/>
              <a:t>CARDIA news coverage started in 2005</a:t>
            </a:r>
          </a:p>
          <a:p>
            <a:pPr>
              <a:lnSpc>
                <a:spcPct val="90000"/>
              </a:lnSpc>
            </a:pPr>
            <a:r>
              <a:rPr lang="en-US" spc="-51" dirty="0"/>
              <a:t>CARDIA video coverage started in 2003</a:t>
            </a:r>
          </a:p>
          <a:p>
            <a:pPr>
              <a:lnSpc>
                <a:spcPct val="90000"/>
              </a:lnSpc>
            </a:pPr>
            <a:r>
              <a:rPr lang="en-US" spc="-51" dirty="0"/>
              <a:t>Export options are extremely limited</a:t>
            </a:r>
          </a:p>
          <a:p>
            <a:pPr>
              <a:lnSpc>
                <a:spcPct val="90000"/>
              </a:lnSpc>
            </a:pPr>
            <a:r>
              <a:rPr lang="en-US" spc="-51" dirty="0"/>
              <a:t>Difficult to find which CARDIA document was cited</a:t>
            </a:r>
          </a:p>
          <a:p>
            <a:pPr>
              <a:lnSpc>
                <a:spcPct val="90000"/>
              </a:lnSpc>
              <a:spcBef>
                <a:spcPts val="611"/>
              </a:spcBef>
            </a:pPr>
            <a:endParaRPr lang="en-US" sz="1600" b="1" spc="-51" dirty="0"/>
          </a:p>
          <a:p>
            <a:pPr>
              <a:lnSpc>
                <a:spcPct val="90000"/>
              </a:lnSpc>
              <a:spcBef>
                <a:spcPts val="611"/>
              </a:spcBef>
            </a:pPr>
            <a:r>
              <a:rPr lang="en-US" sz="1600" b="1" spc="-51" dirty="0"/>
              <a:t>Google surprises</a:t>
            </a:r>
          </a:p>
          <a:p>
            <a:pPr>
              <a:lnSpc>
                <a:spcPct val="90000"/>
              </a:lnSpc>
            </a:pPr>
            <a:r>
              <a:rPr lang="en-US" spc="-51" dirty="0"/>
              <a:t>Generally relevant results</a:t>
            </a:r>
          </a:p>
          <a:p>
            <a:pPr>
              <a:lnSpc>
                <a:spcPct val="90000"/>
              </a:lnSpc>
            </a:pPr>
            <a:r>
              <a:rPr lang="en-US" spc="-51" dirty="0"/>
              <a:t>Under Books, can sort by Magazines</a:t>
            </a:r>
          </a:p>
          <a:p>
            <a:pPr>
              <a:lnSpc>
                <a:spcPct val="90000"/>
              </a:lnSpc>
            </a:pPr>
            <a:r>
              <a:rPr lang="en-US" spc="-51" dirty="0"/>
              <a:t>Under News, can sort by Blogs</a:t>
            </a:r>
          </a:p>
          <a:p>
            <a:pPr>
              <a:lnSpc>
                <a:spcPct val="90000"/>
              </a:lnSpc>
            </a:pPr>
            <a:r>
              <a:rPr lang="en-US" spc="-51" dirty="0"/>
              <a:t>Under Videos, can sort by duration, quality, source</a:t>
            </a:r>
          </a:p>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42</a:t>
            </a:fld>
            <a:endParaRPr lang="en-US"/>
          </a:p>
        </p:txBody>
      </p:sp>
    </p:spTree>
    <p:extLst>
      <p:ext uri="{BB962C8B-B14F-4D97-AF65-F5344CB8AC3E}">
        <p14:creationId xmlns:p14="http://schemas.microsoft.com/office/powerpoint/2010/main" val="14422462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46</a:t>
            </a:fld>
            <a:endParaRPr lang="en-US"/>
          </a:p>
        </p:txBody>
      </p:sp>
    </p:spTree>
    <p:extLst>
      <p:ext uri="{BB962C8B-B14F-4D97-AF65-F5344CB8AC3E}">
        <p14:creationId xmlns:p14="http://schemas.microsoft.com/office/powerpoint/2010/main" val="13848735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47</a:t>
            </a:fld>
            <a:endParaRPr lang="en-US"/>
          </a:p>
        </p:txBody>
      </p:sp>
    </p:spTree>
    <p:extLst>
      <p:ext uri="{BB962C8B-B14F-4D97-AF65-F5344CB8AC3E}">
        <p14:creationId xmlns:p14="http://schemas.microsoft.com/office/powerpoint/2010/main" val="20911238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48</a:t>
            </a:fld>
            <a:endParaRPr lang="en-US"/>
          </a:p>
        </p:txBody>
      </p:sp>
    </p:spTree>
    <p:extLst>
      <p:ext uri="{BB962C8B-B14F-4D97-AF65-F5344CB8AC3E}">
        <p14:creationId xmlns:p14="http://schemas.microsoft.com/office/powerpoint/2010/main" val="5729446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49</a:t>
            </a:fld>
            <a:endParaRPr lang="en-US"/>
          </a:p>
        </p:txBody>
      </p:sp>
    </p:spTree>
    <p:extLst>
      <p:ext uri="{BB962C8B-B14F-4D97-AF65-F5344CB8AC3E}">
        <p14:creationId xmlns:p14="http://schemas.microsoft.com/office/powerpoint/2010/main" val="14403673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DF3E3-42B1-4367-8DB4-AF9880A42A36}" type="slidenum">
              <a:rPr lang="en-US" smtClean="0"/>
              <a:t>50</a:t>
            </a:fld>
            <a:endParaRPr lang="en-US"/>
          </a:p>
        </p:txBody>
      </p:sp>
    </p:spTree>
    <p:extLst>
      <p:ext uri="{BB962C8B-B14F-4D97-AF65-F5344CB8AC3E}">
        <p14:creationId xmlns:p14="http://schemas.microsoft.com/office/powerpoint/2010/main" val="38652622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3C882C-6931-48D7-9B18-809CA6FAEAE8}" type="slidenum">
              <a:rPr lang="en-US" smtClean="0"/>
              <a:pPr/>
              <a:t>51</a:t>
            </a:fld>
            <a:endParaRPr lang="en-US"/>
          </a:p>
        </p:txBody>
      </p:sp>
    </p:spTree>
    <p:extLst>
      <p:ext uri="{BB962C8B-B14F-4D97-AF65-F5344CB8AC3E}">
        <p14:creationId xmlns:p14="http://schemas.microsoft.com/office/powerpoint/2010/main" val="40246041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3C882C-6931-48D7-9B18-809CA6FAEAE8}" type="slidenum">
              <a:rPr lang="en-US" smtClean="0"/>
              <a:pPr/>
              <a:t>52</a:t>
            </a:fld>
            <a:endParaRPr lang="en-US"/>
          </a:p>
        </p:txBody>
      </p:sp>
    </p:spTree>
    <p:extLst>
      <p:ext uri="{BB962C8B-B14F-4D97-AF65-F5344CB8AC3E}">
        <p14:creationId xmlns:p14="http://schemas.microsoft.com/office/powerpoint/2010/main" val="17607997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spc="-51" dirty="0" smtClean="0"/>
              <a:t>The</a:t>
            </a:r>
            <a:r>
              <a:rPr lang="en-US" b="1" spc="-51" baseline="0" dirty="0" smtClean="0"/>
              <a:t> study found: </a:t>
            </a:r>
          </a:p>
          <a:p>
            <a:pPr defTabSz="931774">
              <a:defRPr/>
            </a:pPr>
            <a:endParaRPr lang="en-US" spc="-51" baseline="0" dirty="0" smtClean="0"/>
          </a:p>
          <a:p>
            <a:pPr defTabSz="931774">
              <a:defRPr/>
            </a:pPr>
            <a:r>
              <a:rPr lang="en-US" b="1" i="1" dirty="0" smtClean="0">
                <a:effectLst/>
              </a:rPr>
              <a:t>Fast</a:t>
            </a:r>
            <a:r>
              <a:rPr lang="en-US" b="1" i="1" dirty="0" smtClean="0"/>
              <a:t> </a:t>
            </a:r>
            <a:r>
              <a:rPr lang="en-US" b="1" i="1" dirty="0" smtClean="0">
                <a:effectLst/>
              </a:rPr>
              <a:t>food</a:t>
            </a:r>
            <a:r>
              <a:rPr lang="en-US" b="1" i="1" dirty="0" smtClean="0"/>
              <a:t> consumption was related to </a:t>
            </a:r>
            <a:r>
              <a:rPr lang="en-US" b="1" i="1" dirty="0" smtClean="0">
                <a:effectLst/>
              </a:rPr>
              <a:t>fast</a:t>
            </a:r>
            <a:r>
              <a:rPr lang="en-US" b="1" i="1" dirty="0" smtClean="0"/>
              <a:t> </a:t>
            </a:r>
            <a:r>
              <a:rPr lang="en-US" b="1" i="1" dirty="0" smtClean="0">
                <a:effectLst/>
              </a:rPr>
              <a:t>food</a:t>
            </a:r>
            <a:r>
              <a:rPr lang="en-US" b="1" i="1" dirty="0" smtClean="0"/>
              <a:t> availability among low-income respondents, particularly within 1.00 to 2.99 km of home among men </a:t>
            </a:r>
            <a:r>
              <a:rPr lang="en-US" i="1" dirty="0" smtClean="0"/>
              <a:t>(coefficient, 0.34; 95% confidence interval, 0.16-0.51). Greater supermarket availability was generally unrelated to </a:t>
            </a:r>
            <a:r>
              <a:rPr lang="en-US" i="1" dirty="0" smtClean="0">
                <a:effectLst/>
              </a:rPr>
              <a:t>diet</a:t>
            </a:r>
            <a:r>
              <a:rPr lang="en-US" i="1" dirty="0" smtClean="0"/>
              <a:t> quality and fruit and vegetable intake, and relationships between grocery store availability and </a:t>
            </a:r>
            <a:r>
              <a:rPr lang="en-US" i="1" dirty="0" smtClean="0">
                <a:effectLst/>
              </a:rPr>
              <a:t>diet</a:t>
            </a:r>
            <a:r>
              <a:rPr lang="en-US" i="1" dirty="0" smtClean="0"/>
              <a:t> outcomes were mixed.</a:t>
            </a:r>
            <a:endParaRPr lang="en-US" i="1" spc="-51" baseline="0" dirty="0" smtClean="0"/>
          </a:p>
          <a:p>
            <a:pPr defTabSz="931774">
              <a:defRPr/>
            </a:pPr>
            <a:endParaRPr lang="en-US" i="1" spc="-51" dirty="0" smtClean="0"/>
          </a:p>
          <a:p>
            <a:pPr defTabSz="931774">
              <a:defRPr/>
            </a:pPr>
            <a:endParaRPr lang="en-US" i="1" spc="-51" dirty="0" smtClean="0"/>
          </a:p>
          <a:p>
            <a:pPr defTabSz="931774">
              <a:defRPr/>
            </a:pPr>
            <a:r>
              <a:rPr lang="en-US" b="1" spc="-51" dirty="0" smtClean="0"/>
              <a:t>Also relevant: </a:t>
            </a:r>
          </a:p>
          <a:p>
            <a:pPr defTabSz="931774">
              <a:defRPr/>
            </a:pPr>
            <a:endParaRPr lang="en-US" spc="-51" dirty="0" smtClean="0"/>
          </a:p>
          <a:p>
            <a:pPr defTabSz="931774">
              <a:defRPr/>
            </a:pPr>
            <a:r>
              <a:rPr lang="en-US" spc="-51" dirty="0" smtClean="0"/>
              <a:t>2013 </a:t>
            </a:r>
            <a:r>
              <a:rPr lang="en-US" spc="-51" dirty="0"/>
              <a:t>cited by National Center for Health Statistics Data Brief</a:t>
            </a:r>
          </a:p>
          <a:p>
            <a:pPr defTabSz="931774">
              <a:defRPr/>
            </a:pPr>
            <a:r>
              <a:rPr lang="en-US" dirty="0"/>
              <a:t>Fryar, Cheryl, </a:t>
            </a:r>
            <a:r>
              <a:rPr lang="en-US" dirty="0" err="1"/>
              <a:t>Bethene</a:t>
            </a:r>
            <a:r>
              <a:rPr lang="en-US" dirty="0"/>
              <a:t> Ervin, R. Center for Disease Control and Prevention/ National Center for Health Statistics. Caloric Intake From Fast Food Among Adults: United States, 2007-2010. </a:t>
            </a:r>
            <a:r>
              <a:rPr lang="en-US" b="1" dirty="0"/>
              <a:t>NCHS Data Brief </a:t>
            </a:r>
            <a:r>
              <a:rPr lang="en-US" dirty="0"/>
              <a:t>No. 114, Feb. 2013. Available at: http://www.cdc.gov/nchs/data/databriefs/db114.htm</a:t>
            </a:r>
          </a:p>
          <a:p>
            <a:pPr defTabSz="931774">
              <a:defRPr/>
            </a:pPr>
            <a:endParaRPr lang="en-US" spc="-51" dirty="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53</a:t>
            </a:fld>
            <a:endParaRPr lang="en-US"/>
          </a:p>
        </p:txBody>
      </p:sp>
    </p:spTree>
    <p:extLst>
      <p:ext uri="{BB962C8B-B14F-4D97-AF65-F5344CB8AC3E}">
        <p14:creationId xmlns:p14="http://schemas.microsoft.com/office/powerpoint/2010/main" val="20620648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3C882C-6931-48D7-9B18-809CA6FAEAE8}" type="slidenum">
              <a:rPr lang="en-US" smtClean="0"/>
              <a:pPr/>
              <a:t>54</a:t>
            </a:fld>
            <a:endParaRPr lang="en-US"/>
          </a:p>
        </p:txBody>
      </p:sp>
    </p:spTree>
    <p:extLst>
      <p:ext uri="{BB962C8B-B14F-4D97-AF65-F5344CB8AC3E}">
        <p14:creationId xmlns:p14="http://schemas.microsoft.com/office/powerpoint/2010/main" val="39307150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sz="2000" b="1" dirty="0" smtClean="0"/>
              <a:t>The study found:</a:t>
            </a:r>
          </a:p>
          <a:p>
            <a:pPr>
              <a:lnSpc>
                <a:spcPct val="90000"/>
              </a:lnSpc>
            </a:pPr>
            <a:endParaRPr lang="en-US" sz="2000" b="1" dirty="0" smtClean="0"/>
          </a:p>
          <a:p>
            <a:pPr>
              <a:lnSpc>
                <a:spcPct val="90000"/>
              </a:lnSpc>
            </a:pPr>
            <a:r>
              <a:rPr lang="en-US" sz="2000" i="1" dirty="0" smtClean="0"/>
              <a:t>HCM was present in about 2 of 1000 young adults. These unique population-based data will aid in assessments of the impact of HCM-related mortality and morbidity in the general population and the practicality of screening large populations for HCM, including those comprising competitive athletes.</a:t>
            </a:r>
            <a:endParaRPr lang="en-US" sz="2000" b="1" i="1" dirty="0" smtClean="0"/>
          </a:p>
          <a:p>
            <a:pPr>
              <a:lnSpc>
                <a:spcPct val="90000"/>
              </a:lnSpc>
            </a:pPr>
            <a:endParaRPr lang="en-US" sz="2000" b="1" dirty="0" smtClean="0"/>
          </a:p>
          <a:p>
            <a:pPr>
              <a:lnSpc>
                <a:spcPct val="90000"/>
              </a:lnSpc>
            </a:pPr>
            <a:r>
              <a:rPr lang="en-US" sz="2000" b="1" dirty="0" smtClean="0"/>
              <a:t>What is Hypertrophic Cardiomyopathy?</a:t>
            </a:r>
          </a:p>
          <a:p>
            <a:pPr>
              <a:lnSpc>
                <a:spcPct val="90000"/>
              </a:lnSpc>
            </a:pPr>
            <a:endParaRPr lang="en-US" sz="2000" dirty="0" smtClean="0"/>
          </a:p>
          <a:p>
            <a:pPr>
              <a:lnSpc>
                <a:spcPct val="90000"/>
              </a:lnSpc>
            </a:pPr>
            <a:r>
              <a:rPr lang="en-US" sz="2000" dirty="0" smtClean="0"/>
              <a:t>Hypertrophic cardiomyopathy (HCM) is </a:t>
            </a:r>
            <a:r>
              <a:rPr lang="en-US" sz="2000" b="1" dirty="0" smtClean="0"/>
              <a:t>very common and can affect people of any age</a:t>
            </a:r>
            <a:r>
              <a:rPr lang="en-US" sz="2000" dirty="0" smtClean="0"/>
              <a:t>. It affects men and women equally. It is a common cause of sudden </a:t>
            </a:r>
            <a:r>
              <a:rPr lang="en-US" sz="2000" dirty="0" smtClean="0">
                <a:hlinkClick r:id="rId3"/>
              </a:rPr>
              <a:t>cardiac arrest</a:t>
            </a:r>
            <a:r>
              <a:rPr lang="en-US" sz="2000" dirty="0" smtClean="0"/>
              <a:t> in young people, including young athletes. Hypertrophic cardiomyopathy occurs if heart muscle cells enlarge and cause the walls of the ventricles (usually the left ventricle) to thicken. The ventricle size often remains normal, but the thickening may block blood flow out of the ventricle. If this happens, the condition is called obstructive hypertrophic cardiomyopathy. In both obstructive and non-obstructive HCM, the thickened muscle makes the inside of the </a:t>
            </a:r>
            <a:r>
              <a:rPr lang="en-US" sz="2000" b="1" dirty="0" smtClean="0"/>
              <a:t>left ventricle smaller, so it holds less blood</a:t>
            </a:r>
            <a:r>
              <a:rPr lang="en-US" sz="2000" dirty="0" smtClean="0"/>
              <a:t>. The walls of the ventricle may stiffen, and as a result, the ventricle is less able to relax and fill with blood. It is rare, but some people with </a:t>
            </a:r>
            <a:r>
              <a:rPr lang="en-US" sz="2000" b="1" dirty="0" smtClean="0"/>
              <a:t>hypertrophic cardiomyopathy can have sudden cardiac arrest during very vigorous physical activity</a:t>
            </a:r>
            <a:r>
              <a:rPr lang="en-US" sz="2000" dirty="0" smtClean="0"/>
              <a:t>. The physical activity can trigger dangerous arrhythmias. Ask your doctor what types and amounts of physical activity are safe for you.</a:t>
            </a:r>
          </a:p>
          <a:p>
            <a:pPr>
              <a:lnSpc>
                <a:spcPct val="90000"/>
              </a:lnSpc>
            </a:pPr>
            <a:endParaRPr lang="en-US" sz="2000" dirty="0" smtClean="0"/>
          </a:p>
          <a:p>
            <a:pPr>
              <a:lnSpc>
                <a:spcPct val="90000"/>
              </a:lnSpc>
            </a:pPr>
            <a:r>
              <a:rPr lang="en-US" sz="2000" dirty="0" smtClean="0"/>
              <a:t>Resource: http://www.heart.org/HEARTORG/Conditions/More/Cardiomyopathy/Hypertrophic-Cardiomyopathy_UCM_444317_Article.jsp#.WP42zme1vmE</a:t>
            </a:r>
          </a:p>
          <a:p>
            <a:pPr>
              <a:lnSpc>
                <a:spcPct val="90000"/>
              </a:lnSpc>
            </a:pPr>
            <a:r>
              <a:rPr lang="en-US" sz="2000" dirty="0" smtClean="0"/>
              <a:t/>
            </a:r>
            <a:br>
              <a:rPr lang="en-US" sz="2000" dirty="0" smtClean="0"/>
            </a:br>
            <a:endParaRPr lang="en-US" sz="1900" b="1" spc="-51" dirty="0" smtClean="0"/>
          </a:p>
          <a:p>
            <a:pPr>
              <a:lnSpc>
                <a:spcPct val="90000"/>
              </a:lnSpc>
            </a:pPr>
            <a:endParaRPr lang="en-US" sz="1900" b="1" spc="-51" dirty="0" smtClean="0"/>
          </a:p>
          <a:p>
            <a:pPr>
              <a:lnSpc>
                <a:spcPct val="90000"/>
              </a:lnSpc>
            </a:pPr>
            <a:r>
              <a:rPr lang="en-US" sz="1900" b="1" spc="-51" dirty="0" smtClean="0"/>
              <a:t>Other</a:t>
            </a:r>
            <a:r>
              <a:rPr lang="en-US" sz="1900" b="1" spc="-51" baseline="0" dirty="0" smtClean="0"/>
              <a:t> happenings:</a:t>
            </a:r>
          </a:p>
          <a:p>
            <a:pPr>
              <a:lnSpc>
                <a:spcPct val="90000"/>
              </a:lnSpc>
            </a:pPr>
            <a:endParaRPr lang="en-US" sz="1900" b="1" spc="-51" dirty="0" smtClean="0"/>
          </a:p>
          <a:p>
            <a:pPr>
              <a:lnSpc>
                <a:spcPct val="90000"/>
              </a:lnSpc>
            </a:pPr>
            <a:r>
              <a:rPr lang="en-US" sz="1900" b="1" spc="-51" dirty="0" smtClean="0"/>
              <a:t>1997 </a:t>
            </a:r>
            <a:r>
              <a:rPr lang="en-US" sz="1900" b="1" spc="-51" dirty="0"/>
              <a:t>National Collegiate Athletic Association (NCAA) Committee on Competitive Safeguards and Medical Aspects of Sports </a:t>
            </a:r>
          </a:p>
          <a:p>
            <a:pPr lvl="1">
              <a:lnSpc>
                <a:spcPct val="90000"/>
              </a:lnSpc>
            </a:pPr>
            <a:r>
              <a:rPr lang="en-US" sz="1900" i="1" spc="-51" dirty="0"/>
              <a:t>expresses concerns about recommendation</a:t>
            </a:r>
          </a:p>
          <a:p>
            <a:pPr>
              <a:lnSpc>
                <a:spcPct val="90000"/>
              </a:lnSpc>
            </a:pPr>
            <a:endParaRPr lang="en-US" sz="700" b="1" spc="-51" dirty="0"/>
          </a:p>
          <a:p>
            <a:pPr>
              <a:lnSpc>
                <a:spcPct val="90000"/>
              </a:lnSpc>
            </a:pPr>
            <a:r>
              <a:rPr lang="en-US" sz="1900" b="1" spc="-51" dirty="0"/>
              <a:t>Cardiovascular Pre-participation Screening of Competitive Athletes (AHA)</a:t>
            </a:r>
          </a:p>
          <a:p>
            <a:pPr lvl="1">
              <a:lnSpc>
                <a:spcPct val="90000"/>
              </a:lnSpc>
            </a:pPr>
            <a:r>
              <a:rPr lang="en-US" sz="1900" i="1" spc="-51" dirty="0"/>
              <a:t>responds to NCAA concerns with an addendum </a:t>
            </a:r>
            <a:r>
              <a:rPr lang="en-US" sz="700" i="1" spc="-51" dirty="0"/>
              <a:t>(</a:t>
            </a:r>
            <a:r>
              <a:rPr lang="en-US" sz="700" i="1" spc="-51" dirty="0" err="1"/>
              <a:t>Maron</a:t>
            </a:r>
            <a:r>
              <a:rPr lang="en-US" sz="700" i="1" spc="-51" dirty="0"/>
              <a:t> BJ et al. 1997)</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55</a:t>
            </a:fld>
            <a:endParaRPr lang="en-US"/>
          </a:p>
        </p:txBody>
      </p:sp>
    </p:spTree>
    <p:extLst>
      <p:ext uri="{BB962C8B-B14F-4D97-AF65-F5344CB8AC3E}">
        <p14:creationId xmlns:p14="http://schemas.microsoft.com/office/powerpoint/2010/main" val="891039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72B8FE-10B4-4214-95CC-56E75BA7486C}" type="datetime1">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3731782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AE7EAE-1142-4122-838E-C4177C47FA0B}" type="datetime1">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3895131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443FE0-AA1C-4EB9-9676-E3C746B03640}" type="datetime1">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137226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C159A04-4CF5-413C-830F-BA93D6D53DD7}" type="datetime1">
              <a:rPr lang="en-US" smtClean="0"/>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1623510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B71E61-B190-42CB-9DE2-B79B7B84CEEE}" type="datetime1">
              <a:rPr lang="en-US" smtClean="0"/>
              <a:t>4/24/2017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4040475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B18A26-5A1D-4D52-ADD4-9D663CAF69ED}" type="datetime1">
              <a:rPr lang="en-US" smtClean="0"/>
              <a:t>4/24/2017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3387801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A11E4-B849-45F6-9265-8E146E430E11}" type="datetime1">
              <a:rPr lang="en-US" smtClean="0"/>
              <a:t>4/24/2017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2099811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9382C8-128B-4A14-80F9-106588BD59CB}" type="datetime1">
              <a:rPr lang="en-US" smtClean="0"/>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1372627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436B52-68E1-4F21-A6D8-2D9F326F27B8}" type="datetime1">
              <a:rPr lang="en-US" smtClean="0"/>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3642153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D28630-A53B-4957-A2C7-0A4A3F920972}" type="datetime1">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2899606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0E1239-49C8-4891-9471-E446F0F768AF}" type="datetime1">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36BCC5-68C6-402A-A9A3-77E6255B2086}" type="slidenum">
              <a:rPr lang="en-US" smtClean="0"/>
              <a:t>‹#›</a:t>
            </a:fld>
            <a:endParaRPr lang="en-US"/>
          </a:p>
        </p:txBody>
      </p:sp>
    </p:spTree>
    <p:extLst>
      <p:ext uri="{BB962C8B-B14F-4D97-AF65-F5344CB8AC3E}">
        <p14:creationId xmlns:p14="http://schemas.microsoft.com/office/powerpoint/2010/main" val="2523393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491927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573188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486003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782223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87146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0143048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580547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589984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407000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193249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2859421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10267F69-AC5F-4FA5-BB0F-3D739CD983D7}" type="datetime1">
              <a:rPr lang="en-US" smtClean="0">
                <a:solidFill>
                  <a:srgbClr val="605F62"/>
                </a:solidFill>
              </a:rPr>
              <a:t>4/24/2017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All data are preliminary</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678763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419D0C2-1474-4785-A1FF-55101694441C}" type="datetime1">
              <a:rPr lang="en-US" smtClean="0"/>
              <a:t>4/24/2017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36BCC5-68C6-402A-A9A3-77E6255B2086}" type="slidenum">
              <a:rPr lang="en-US" smtClean="0"/>
              <a:t>‹#›</a:t>
            </a:fld>
            <a:endParaRPr lang="en-US"/>
          </a:p>
        </p:txBody>
      </p:sp>
    </p:spTree>
    <p:extLst>
      <p:ext uri="{BB962C8B-B14F-4D97-AF65-F5344CB8AC3E}">
        <p14:creationId xmlns:p14="http://schemas.microsoft.com/office/powerpoint/2010/main" val="2484179036"/>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7" r:id="rId13"/>
    <p:sldLayoutId id="2147483838" r:id="rId14"/>
    <p:sldLayoutId id="2147483850" r:id="rId15"/>
    <p:sldLayoutId id="2147483853" r:id="rId16"/>
    <p:sldLayoutId id="2147483854" r:id="rId17"/>
    <p:sldLayoutId id="2147483855" r:id="rId18"/>
    <p:sldLayoutId id="2147483856" r:id="rId19"/>
    <p:sldLayoutId id="2147483857" r:id="rId20"/>
    <p:sldLayoutId id="2147483858" r:id="rId21"/>
    <p:sldLayoutId id="2147483859" r:id="rId22"/>
    <p:sldLayoutId id="2147483860" r:id="rId2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tmp"/><Relationship Id="rId4" Type="http://schemas.openxmlformats.org/officeDocument/2006/relationships/image" Target="../media/image13.tmp"/></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12"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hyperlink" Target="https://galter.northwestern.edu/request-services-and-materials/metrics-and-impact-core-mic" TargetMode="External"/><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tmp"/><Relationship Id="rId7"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hyperlink" Target="https://www.google.com/url?sa=t&amp;rct=j&amp;q=&amp;esrc=s&amp;source=web&amp;cd=1&amp;cad=rja&amp;uact=8&amp;ved=0ahUKEwiVqKDf-d3SAhUj9IMKHf5WDiAQFggcMAA&amp;url=http://researchanalytics.thomsonreuters.com/m/pdfs/indicators-handbook.pdf&amp;usg=AFQjCNEkpyLmbPni4HvUOc9XXW51nfrQPg&amp;sig2=CKI8kxs3e55g3DrZeRdiJQ" TargetMode="External"/><Relationship Id="rId4" Type="http://schemas.openxmlformats.org/officeDocument/2006/relationships/image" Target="../media/image33.jpeg"/><Relationship Id="rId9" Type="http://schemas.openxmlformats.org/officeDocument/2006/relationships/image" Target="../media/image38.tmp"/></Relationships>
</file>

<file path=ppt/slides/_rels/slide28.xml.rels><?xml version="1.0" encoding="UTF-8" standalone="yes"?>
<Relationships xmlns="http://schemas.openxmlformats.org/package/2006/relationships"><Relationship Id="rId8" Type="http://schemas.openxmlformats.org/officeDocument/2006/relationships/hyperlink" Target="https://galter.northwestern.edu/news/optimizing-your-article-for-discovery" TargetMode="External"/><Relationship Id="rId13" Type="http://schemas.openxmlformats.org/officeDocument/2006/relationships/image" Target="../media/image41.png"/><Relationship Id="rId3" Type="http://schemas.openxmlformats.org/officeDocument/2006/relationships/hyperlink" Target="http://galter.northwestern.edu/news/writing-about-your-impact-in-the-new-nih-biosketch" TargetMode="External"/><Relationship Id="rId7" Type="http://schemas.openxmlformats.org/officeDocument/2006/relationships/hyperlink" Target="http://www.feinberg.northwestern.edu/research/docs/newsletters/May2016.pdf" TargetMode="External"/><Relationship Id="rId12"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galter.northwestern.edu/news/matchmaker-make-me-a-match-choosing-a-journal" TargetMode="External"/><Relationship Id="rId11" Type="http://schemas.openxmlformats.org/officeDocument/2006/relationships/image" Target="../media/image39.png"/><Relationship Id="rId5" Type="http://schemas.openxmlformats.org/officeDocument/2006/relationships/hyperlink" Target="http://galter.northwestern.edu/news/visualizing-science-at-feinberg-school-of-medicine" TargetMode="External"/><Relationship Id="rId10" Type="http://schemas.openxmlformats.org/officeDocument/2006/relationships/hyperlink" Target="http://www.feinberg.northwestern.edu/research/docs/newsletters/March2017.pdf" TargetMode="External"/><Relationship Id="rId4" Type="http://schemas.openxmlformats.org/officeDocument/2006/relationships/hyperlink" Target="http://galter.northwestern.edu/news/sharing-publishing-and-archiving-your-work" TargetMode="External"/><Relationship Id="rId9" Type="http://schemas.openxmlformats.org/officeDocument/2006/relationships/hyperlink" Target="https://galter.northwestern.edu/news/the-relative-citation-ratio-a-new-metric-from-the-nih-office-of-portfolio-analysi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tmp"/><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5.tmp"/><Relationship Id="rId5" Type="http://schemas.openxmlformats.org/officeDocument/2006/relationships/image" Target="../media/image44.tmp"/><Relationship Id="rId4" Type="http://schemas.openxmlformats.org/officeDocument/2006/relationships/image" Target="../media/image43.jpg"/></Relationships>
</file>

<file path=ppt/slides/_rels/slide30.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ncbi.nlm.nih.gov/pubmed/?term=%22CARDIA+study%22%5BTIAB%5D+OR+%22Coronary+Artery+Risk+Development+in+Young+Adults%22+OR+%22CARDIA+cohort%22+OR+CARDIA%5BAuthor+-+Corporate%5D" TargetMode="External"/><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19.xml"/><Relationship Id="rId5" Type="http://schemas.openxmlformats.org/officeDocument/2006/relationships/image" Target="../media/image52.png"/><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s://icite.od.nih.gov/"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gif"/><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63.jpeg"/><Relationship Id="rId11" Type="http://schemas.openxmlformats.org/officeDocument/2006/relationships/image" Target="../media/image68.png"/><Relationship Id="rId5" Type="http://schemas.openxmlformats.org/officeDocument/2006/relationships/image" Target="../media/image62.jpeg"/><Relationship Id="rId10" Type="http://schemas.openxmlformats.org/officeDocument/2006/relationships/image" Target="../media/image67.jpeg"/><Relationship Id="rId4" Type="http://schemas.openxmlformats.org/officeDocument/2006/relationships/image" Target="../media/image61.jpeg"/><Relationship Id="rId9" Type="http://schemas.openxmlformats.org/officeDocument/2006/relationships/image" Target="../media/image66.jpeg"/></Relationships>
</file>

<file path=ppt/slides/_rels/slide5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gif"/><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image" Target="../media/image63.jpeg"/><Relationship Id="rId11" Type="http://schemas.openxmlformats.org/officeDocument/2006/relationships/image" Target="../media/image68.png"/><Relationship Id="rId5" Type="http://schemas.openxmlformats.org/officeDocument/2006/relationships/image" Target="../media/image62.jpeg"/><Relationship Id="rId10" Type="http://schemas.openxmlformats.org/officeDocument/2006/relationships/image" Target="../media/image67.jpeg"/><Relationship Id="rId4" Type="http://schemas.openxmlformats.org/officeDocument/2006/relationships/image" Target="../media/image61.jpeg"/><Relationship Id="rId9" Type="http://schemas.openxmlformats.org/officeDocument/2006/relationships/image" Target="../media/image66.jpeg"/></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1.xml"/><Relationship Id="rId1" Type="http://schemas.openxmlformats.org/officeDocument/2006/relationships/slideLayout" Target="../slideLayouts/slideLayout23.xml"/><Relationship Id="rId6" Type="http://schemas.openxmlformats.org/officeDocument/2006/relationships/image" Target="../media/image70.png"/><Relationship Id="rId5" Type="http://schemas.openxmlformats.org/officeDocument/2006/relationships/hyperlink" Target="http://www.slate.com/articles/life/food/2014/02/food_deserts_and_fresh_food_access_aren_t_the_problem_poverty_not_obesity.html" TargetMode="External"/><Relationship Id="rId4" Type="http://schemas.openxmlformats.org/officeDocument/2006/relationships/hyperlink" Target="http://dish.andrewsullivan.com/2014/02/11/the-importance-of-food-deserts-is-a-mirage/?utm_source=feedburner&amp;utm_medium=feed&amp;utm_campaign=Feed:+andrewsullivan/rApM+(The+Dish)"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5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3.xml"/><Relationship Id="rId1" Type="http://schemas.openxmlformats.org/officeDocument/2006/relationships/slideLayout" Target="../slideLayouts/slideLayout14.xml"/><Relationship Id="rId4" Type="http://schemas.openxmlformats.org/officeDocument/2006/relationships/image" Target="../media/image76.jpeg"/></Relationships>
</file>

<file path=ppt/slides/_rels/slide5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771" t="13039" r="11055"/>
          <a:stretch/>
        </p:blipFill>
        <p:spPr>
          <a:xfrm>
            <a:off x="-24938" y="-66502"/>
            <a:ext cx="9210502" cy="6924501"/>
          </a:xfrm>
          <a:prstGeom prst="rect">
            <a:avLst/>
          </a:prstGeom>
        </p:spPr>
      </p:pic>
      <p:sp>
        <p:nvSpPr>
          <p:cNvPr id="2" name="Title 1"/>
          <p:cNvSpPr>
            <a:spLocks noGrp="1"/>
          </p:cNvSpPr>
          <p:nvPr>
            <p:ph type="ctrTitle"/>
          </p:nvPr>
        </p:nvSpPr>
        <p:spPr>
          <a:xfrm>
            <a:off x="1150367" y="-1334689"/>
            <a:ext cx="6858000" cy="2387600"/>
          </a:xfrm>
        </p:spPr>
        <p:txBody>
          <a:bodyPr/>
          <a:lstStyle/>
          <a:p>
            <a:r>
              <a:rPr lang="en-US" b="1" dirty="0" smtClean="0">
                <a:solidFill>
                  <a:schemeClr val="bg1"/>
                </a:solidFill>
              </a:rPr>
              <a:t>Evaluating Research Impact</a:t>
            </a:r>
            <a:endParaRPr lang="en-US" b="1" dirty="0">
              <a:solidFill>
                <a:schemeClr val="bg1"/>
              </a:solidFill>
            </a:endParaRPr>
          </a:p>
        </p:txBody>
      </p:sp>
      <p:sp>
        <p:nvSpPr>
          <p:cNvPr id="3" name="Subtitle 2"/>
          <p:cNvSpPr>
            <a:spLocks noGrp="1"/>
          </p:cNvSpPr>
          <p:nvPr>
            <p:ph type="subTitle" idx="1"/>
          </p:nvPr>
        </p:nvSpPr>
        <p:spPr>
          <a:xfrm>
            <a:off x="1150367" y="1052911"/>
            <a:ext cx="6858000" cy="1655762"/>
          </a:xfrm>
        </p:spPr>
        <p:txBody>
          <a:bodyPr/>
          <a:lstStyle/>
          <a:p>
            <a:r>
              <a:rPr lang="en-US" b="1" dirty="0" smtClean="0">
                <a:solidFill>
                  <a:schemeClr val="bg1"/>
                </a:solidFill>
              </a:rPr>
              <a:t>a sweeping view of the landscape</a:t>
            </a:r>
            <a:endParaRPr lang="en-US" b="1" dirty="0">
              <a:solidFill>
                <a:schemeClr val="bg1"/>
              </a:solidFill>
            </a:endParaRPr>
          </a:p>
        </p:txBody>
      </p:sp>
      <p:sp>
        <p:nvSpPr>
          <p:cNvPr id="4" name="Slide Number Placeholder 3"/>
          <p:cNvSpPr>
            <a:spLocks noGrp="1"/>
          </p:cNvSpPr>
          <p:nvPr>
            <p:ph type="sldNum" sz="quarter" idx="12"/>
          </p:nvPr>
        </p:nvSpPr>
        <p:spPr/>
        <p:txBody>
          <a:bodyPr/>
          <a:lstStyle/>
          <a:p>
            <a:fld id="{3136BCC5-68C6-402A-A9A3-77E6255B2086}" type="slidenum">
              <a:rPr lang="en-US" smtClean="0"/>
              <a:t>1</a:t>
            </a:fld>
            <a:endParaRPr lang="en-US"/>
          </a:p>
        </p:txBody>
      </p:sp>
      <p:sp>
        <p:nvSpPr>
          <p:cNvPr id="6" name="Rectangle 5"/>
          <p:cNvSpPr/>
          <p:nvPr/>
        </p:nvSpPr>
        <p:spPr>
          <a:xfrm>
            <a:off x="7197519" y="6550223"/>
            <a:ext cx="1988045" cy="307777"/>
          </a:xfrm>
          <a:prstGeom prst="rect">
            <a:avLst/>
          </a:prstGeom>
        </p:spPr>
        <p:txBody>
          <a:bodyPr wrap="none">
            <a:spAutoFit/>
          </a:bodyPr>
          <a:lstStyle/>
          <a:p>
            <a:r>
              <a:rPr lang="en-US" sz="700" i="1" dirty="0">
                <a:solidFill>
                  <a:schemeClr val="bg1"/>
                </a:solidFill>
              </a:rPr>
              <a:t>The road to nowhere in South </a:t>
            </a:r>
            <a:r>
              <a:rPr lang="en-US" sz="700" i="1" dirty="0" smtClean="0">
                <a:solidFill>
                  <a:schemeClr val="bg1"/>
                </a:solidFill>
              </a:rPr>
              <a:t>Dakota</a:t>
            </a:r>
          </a:p>
          <a:p>
            <a:r>
              <a:rPr lang="en-US" sz="700" i="1" dirty="0">
                <a:solidFill>
                  <a:schemeClr val="bg1"/>
                </a:solidFill>
              </a:rPr>
              <a:t>http://theplanetd.com/pictures-of-south-dakota/</a:t>
            </a:r>
          </a:p>
        </p:txBody>
      </p:sp>
    </p:spTree>
    <p:extLst>
      <p:ext uri="{BB962C8B-B14F-4D97-AF65-F5344CB8AC3E}">
        <p14:creationId xmlns:p14="http://schemas.microsoft.com/office/powerpoint/2010/main" val="41914763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 y="5724789"/>
            <a:ext cx="9143999" cy="113321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29177" y="3265400"/>
            <a:ext cx="3821478" cy="2495121"/>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0" y="943968"/>
            <a:ext cx="3911722" cy="2379697"/>
          </a:xfrm>
          <a:prstGeom prst="rect">
            <a:avLst/>
          </a:prstGeom>
          <a:solidFill>
            <a:schemeClr val="accent4">
              <a:lumMod val="50000"/>
            </a:schemeClr>
          </a:solidFill>
        </p:spPr>
        <p:txBody>
          <a:bodyPr wrap="square" rtlCol="0">
            <a:spAutoFit/>
          </a:bodyPr>
          <a:lstStyle/>
          <a:p>
            <a:endParaRPr lang="en-US" dirty="0"/>
          </a:p>
        </p:txBody>
      </p:sp>
      <p:sp>
        <p:nvSpPr>
          <p:cNvPr id="2" name="Title 1"/>
          <p:cNvSpPr>
            <a:spLocks noGrp="1"/>
          </p:cNvSpPr>
          <p:nvPr>
            <p:ph type="title"/>
          </p:nvPr>
        </p:nvSpPr>
        <p:spPr>
          <a:xfrm>
            <a:off x="583528" y="-155729"/>
            <a:ext cx="7886700" cy="1325563"/>
          </a:xfrm>
        </p:spPr>
        <p:txBody>
          <a:bodyPr/>
          <a:lstStyle/>
          <a:p>
            <a:r>
              <a:rPr lang="en-US" b="1" dirty="0" smtClean="0">
                <a:solidFill>
                  <a:schemeClr val="bg1"/>
                </a:solidFill>
              </a:rPr>
              <a:t>A quick introduction to me</a:t>
            </a:r>
            <a:endParaRPr lang="en-US" b="1" dirty="0">
              <a:solidFill>
                <a:schemeClr val="bg1"/>
              </a:solidFill>
            </a:endParaRPr>
          </a:p>
        </p:txBody>
      </p:sp>
      <p:sp>
        <p:nvSpPr>
          <p:cNvPr id="3" name="Content Placeholder 2"/>
          <p:cNvSpPr>
            <a:spLocks noGrp="1"/>
          </p:cNvSpPr>
          <p:nvPr>
            <p:ph idx="1"/>
          </p:nvPr>
        </p:nvSpPr>
        <p:spPr>
          <a:xfrm>
            <a:off x="105493" y="1554914"/>
            <a:ext cx="3948034" cy="1034522"/>
          </a:xfrm>
        </p:spPr>
        <p:txBody>
          <a:bodyPr/>
          <a:lstStyle/>
          <a:p>
            <a:pPr marL="0" indent="0">
              <a:buNone/>
            </a:pPr>
            <a:r>
              <a:rPr lang="en-US" b="1" dirty="0" smtClean="0">
                <a:solidFill>
                  <a:schemeClr val="bg1"/>
                </a:solidFill>
              </a:rPr>
              <a:t>Impact and Evaluation Librarian</a:t>
            </a:r>
            <a:r>
              <a:rPr lang="en-US" dirty="0" smtClean="0">
                <a:solidFill>
                  <a:schemeClr val="bg1"/>
                </a:solidFill>
              </a:rPr>
              <a:t> </a:t>
            </a:r>
          </a:p>
          <a:p>
            <a:pPr marL="0" indent="0">
              <a:spcBef>
                <a:spcPts val="0"/>
              </a:spcBef>
              <a:buNone/>
            </a:pPr>
            <a:r>
              <a:rPr lang="en-US" sz="1600" dirty="0" err="1" smtClean="0">
                <a:solidFill>
                  <a:schemeClr val="bg1"/>
                </a:solidFill>
              </a:rPr>
              <a:t>Galter</a:t>
            </a:r>
            <a:r>
              <a:rPr lang="en-US" sz="1600" dirty="0" smtClean="0">
                <a:solidFill>
                  <a:schemeClr val="bg1"/>
                </a:solidFill>
              </a:rPr>
              <a:t> Health Sciences Library</a:t>
            </a:r>
          </a:p>
          <a:p>
            <a:pPr marL="0" indent="0">
              <a:spcBef>
                <a:spcPts val="0"/>
              </a:spcBef>
              <a:buNone/>
            </a:pPr>
            <a:r>
              <a:rPr lang="en-US" sz="1600" dirty="0" smtClean="0">
                <a:solidFill>
                  <a:schemeClr val="bg1"/>
                </a:solidFill>
              </a:rPr>
              <a:t>Northwestern University</a:t>
            </a:r>
          </a:p>
          <a:p>
            <a:pPr marL="0" indent="0">
              <a:spcBef>
                <a:spcPts val="0"/>
              </a:spcBef>
              <a:buNone/>
            </a:pPr>
            <a:r>
              <a:rPr lang="en-US" sz="1600" dirty="0" smtClean="0">
                <a:solidFill>
                  <a:schemeClr val="bg1"/>
                </a:solidFill>
              </a:rPr>
              <a:t>2014 - </a:t>
            </a:r>
            <a:endParaRPr lang="en-US" sz="1600" dirty="0">
              <a:solidFill>
                <a:schemeClr val="bg1"/>
              </a:solidFill>
            </a:endParaRPr>
          </a:p>
        </p:txBody>
      </p:sp>
      <p:sp>
        <p:nvSpPr>
          <p:cNvPr id="4" name="Rectangle 3"/>
          <p:cNvSpPr/>
          <p:nvPr/>
        </p:nvSpPr>
        <p:spPr>
          <a:xfrm>
            <a:off x="5457337" y="3911991"/>
            <a:ext cx="3565158" cy="907941"/>
          </a:xfrm>
          <a:prstGeom prst="rect">
            <a:avLst/>
          </a:prstGeom>
        </p:spPr>
        <p:txBody>
          <a:bodyPr wrap="square">
            <a:spAutoFit/>
          </a:bodyPr>
          <a:lstStyle/>
          <a:p>
            <a:r>
              <a:rPr lang="en-US" sz="2100" b="1" dirty="0">
                <a:solidFill>
                  <a:schemeClr val="bg1"/>
                </a:solidFill>
              </a:rPr>
              <a:t>Associate Fellow</a:t>
            </a:r>
          </a:p>
          <a:p>
            <a:r>
              <a:rPr lang="en-US" sz="1600" dirty="0">
                <a:solidFill>
                  <a:schemeClr val="bg1"/>
                </a:solidFill>
              </a:rPr>
              <a:t>U.S. National Library of Medicine</a:t>
            </a:r>
          </a:p>
          <a:p>
            <a:r>
              <a:rPr lang="en-US" sz="1600" dirty="0">
                <a:solidFill>
                  <a:schemeClr val="bg1"/>
                </a:solidFill>
              </a:rPr>
              <a:t>2012-2014</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4804" b="13651"/>
          <a:stretch/>
        </p:blipFill>
        <p:spPr>
          <a:xfrm>
            <a:off x="3860800" y="923953"/>
            <a:ext cx="5283200" cy="2379697"/>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6784" b="23460"/>
          <a:stretch/>
        </p:blipFill>
        <p:spPr>
          <a:xfrm>
            <a:off x="6655" y="3301471"/>
            <a:ext cx="5322521" cy="2477477"/>
          </a:xfrm>
          <a:prstGeom prst="rect">
            <a:avLst/>
          </a:prstGeom>
        </p:spPr>
      </p:pic>
      <p:sp>
        <p:nvSpPr>
          <p:cNvPr id="15" name="TextBox 14"/>
          <p:cNvSpPr txBox="1"/>
          <p:nvPr/>
        </p:nvSpPr>
        <p:spPr>
          <a:xfrm>
            <a:off x="528820" y="6090999"/>
            <a:ext cx="8242544" cy="400110"/>
          </a:xfrm>
          <a:prstGeom prst="rect">
            <a:avLst/>
          </a:prstGeom>
          <a:noFill/>
        </p:spPr>
        <p:txBody>
          <a:bodyPr wrap="square" rtlCol="0">
            <a:spAutoFit/>
          </a:bodyPr>
          <a:lstStyle/>
          <a:p>
            <a:r>
              <a:rPr lang="en-US" sz="2000" dirty="0" smtClean="0">
                <a:solidFill>
                  <a:schemeClr val="bg1"/>
                </a:solidFill>
              </a:rPr>
              <a:t>Interested in: evaluation, </a:t>
            </a:r>
            <a:r>
              <a:rPr lang="en-US" sz="2000" dirty="0" err="1" smtClean="0">
                <a:solidFill>
                  <a:schemeClr val="bg1"/>
                </a:solidFill>
              </a:rPr>
              <a:t>bibliometrics</a:t>
            </a:r>
            <a:r>
              <a:rPr lang="en-US" sz="2000" dirty="0" smtClean="0">
                <a:solidFill>
                  <a:schemeClr val="bg1"/>
                </a:solidFill>
              </a:rPr>
              <a:t>, citizen science, </a:t>
            </a:r>
            <a:r>
              <a:rPr lang="en-US" sz="2000" dirty="0">
                <a:solidFill>
                  <a:schemeClr val="bg1"/>
                </a:solidFill>
              </a:rPr>
              <a:t>A</a:t>
            </a:r>
            <a:r>
              <a:rPr lang="en-US" sz="2000" dirty="0" smtClean="0">
                <a:solidFill>
                  <a:schemeClr val="bg1"/>
                </a:solidFill>
              </a:rPr>
              <a:t>merican folk music</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3136BCC5-68C6-402A-A9A3-77E6255B2086}" type="slidenum">
              <a:rPr lang="en-US" smtClean="0"/>
              <a:t>2</a:t>
            </a:fld>
            <a:endParaRPr lang="en-US"/>
          </a:p>
        </p:txBody>
      </p:sp>
    </p:spTree>
    <p:extLst>
      <p:ext uri="{BB962C8B-B14F-4D97-AF65-F5344CB8AC3E}">
        <p14:creationId xmlns:p14="http://schemas.microsoft.com/office/powerpoint/2010/main" val="28633706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4510752" y="3691035"/>
            <a:ext cx="4633248" cy="2827110"/>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987955"/>
            <a:ext cx="4252848" cy="276882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11648" y="2226757"/>
            <a:ext cx="4832535" cy="347051"/>
          </a:xfrm>
        </p:spPr>
        <p:txBody>
          <a:bodyPr>
            <a:noAutofit/>
          </a:bodyPr>
          <a:lstStyle/>
          <a:p>
            <a:pPr marL="0" indent="0">
              <a:buNone/>
            </a:pPr>
            <a:r>
              <a:rPr lang="en-US" sz="2200" b="1" dirty="0" smtClean="0">
                <a:solidFill>
                  <a:schemeClr val="bg1"/>
                </a:solidFill>
              </a:rPr>
              <a:t>What is research evaluation? </a:t>
            </a:r>
            <a:endParaRPr lang="en-US" sz="2200" b="1" dirty="0">
              <a:solidFill>
                <a:schemeClr val="bg1"/>
              </a:solidFill>
            </a:endParaRPr>
          </a:p>
        </p:txBody>
      </p:sp>
      <p:sp>
        <p:nvSpPr>
          <p:cNvPr id="4" name="Title 1"/>
          <p:cNvSpPr txBox="1">
            <a:spLocks/>
          </p:cNvSpPr>
          <p:nvPr/>
        </p:nvSpPr>
        <p:spPr>
          <a:xfrm>
            <a:off x="505374" y="-85390"/>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A quick introduction to this talk</a:t>
            </a:r>
          </a:p>
        </p:txBody>
      </p:sp>
      <p:sp>
        <p:nvSpPr>
          <p:cNvPr id="24" name="Rectangle 23"/>
          <p:cNvSpPr/>
          <p:nvPr/>
        </p:nvSpPr>
        <p:spPr>
          <a:xfrm>
            <a:off x="5641036" y="4889146"/>
            <a:ext cx="3297056" cy="430887"/>
          </a:xfrm>
          <a:prstGeom prst="rect">
            <a:avLst/>
          </a:prstGeom>
        </p:spPr>
        <p:txBody>
          <a:bodyPr wrap="none">
            <a:spAutoFit/>
          </a:bodyPr>
          <a:lstStyle/>
          <a:p>
            <a:r>
              <a:rPr lang="en-US" sz="2200" b="1" dirty="0" smtClean="0">
                <a:solidFill>
                  <a:schemeClr val="bg1"/>
                </a:solidFill>
              </a:rPr>
              <a:t>Recent evaluation projects</a:t>
            </a:r>
            <a:endParaRPr lang="en-US" sz="2200" b="1" dirty="0">
              <a:solidFill>
                <a:schemeClr val="bg1"/>
              </a:solidFill>
            </a:endParaRPr>
          </a:p>
        </p:txBody>
      </p:sp>
      <p:pic>
        <p:nvPicPr>
          <p:cNvPr id="26" name="Picture 25"/>
          <p:cNvPicPr>
            <a:picLocks noChangeAspect="1"/>
          </p:cNvPicPr>
          <p:nvPr/>
        </p:nvPicPr>
        <p:blipFill rotWithShape="1">
          <a:blip r:embed="rId2" cstate="print">
            <a:extLst>
              <a:ext uri="{28A0092B-C50C-407E-A947-70E740481C1C}">
                <a14:useLocalDpi xmlns:a14="http://schemas.microsoft.com/office/drawing/2010/main" val="0"/>
              </a:ext>
            </a:extLst>
          </a:blip>
          <a:srcRect l="2479" t="2735" r="3248" b="5671"/>
          <a:stretch/>
        </p:blipFill>
        <p:spPr>
          <a:xfrm>
            <a:off x="3944817" y="1010200"/>
            <a:ext cx="5199183" cy="2724201"/>
          </a:xfrm>
          <a:prstGeom prst="rect">
            <a:avLst/>
          </a:prstGeom>
        </p:spPr>
      </p:pic>
      <p:pic>
        <p:nvPicPr>
          <p:cNvPr id="29" name="Picture 28"/>
          <p:cNvPicPr/>
          <p:nvPr/>
        </p:nvPicPr>
        <p:blipFill rotWithShape="1">
          <a:blip r:embed="rId3">
            <a:extLst>
              <a:ext uri="{28A0092B-C50C-407E-A947-70E740481C1C}">
                <a14:useLocalDpi xmlns:a14="http://schemas.microsoft.com/office/drawing/2010/main" val="0"/>
              </a:ext>
            </a:extLst>
          </a:blip>
          <a:srcRect l="34616" t="47839" r="16346" b="9761"/>
          <a:stretch/>
        </p:blipFill>
        <p:spPr bwMode="auto">
          <a:xfrm>
            <a:off x="-19547" y="3730493"/>
            <a:ext cx="5294927" cy="2779836"/>
          </a:xfrm>
          <a:prstGeom prst="rect">
            <a:avLst/>
          </a:prstGeom>
          <a:ln w="19050" cap="sq">
            <a:noFill/>
            <a:prstDash val="solid"/>
            <a:miter lim="800000"/>
          </a:ln>
          <a:effectLst/>
          <a:extLst>
            <a:ext uri="{53640926-AAD7-44d8-BBD7-CCE9431645EC}">
              <a14:shadowObscured xmlns:a14="http://schemas.microsoft.com/office/drawing/2010/main" xmlns=""/>
            </a:ext>
          </a:extLst>
        </p:spPr>
      </p:pic>
      <p:sp>
        <p:nvSpPr>
          <p:cNvPr id="31" name="Rectangle 30"/>
          <p:cNvSpPr/>
          <p:nvPr/>
        </p:nvSpPr>
        <p:spPr>
          <a:xfrm>
            <a:off x="1" y="6510329"/>
            <a:ext cx="9143999" cy="34767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3136BCC5-68C6-402A-A9A3-77E6255B2086}" type="slidenum">
              <a:rPr lang="en-US" smtClean="0"/>
              <a:t>3</a:t>
            </a:fld>
            <a:endParaRPr lang="en-US"/>
          </a:p>
        </p:txBody>
      </p:sp>
    </p:spTree>
    <p:extLst>
      <p:ext uri="{BB962C8B-B14F-4D97-AF65-F5344CB8AC3E}">
        <p14:creationId xmlns:p14="http://schemas.microsoft.com/office/powerpoint/2010/main" val="565011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6023" y="-155729"/>
            <a:ext cx="8185412" cy="1325563"/>
          </a:xfrm>
        </p:spPr>
        <p:txBody>
          <a:bodyPr>
            <a:normAutofit/>
          </a:bodyPr>
          <a:lstStyle/>
          <a:p>
            <a:r>
              <a:rPr lang="en-US" sz="3200" b="1" dirty="0" smtClean="0">
                <a:solidFill>
                  <a:schemeClr val="bg1"/>
                </a:solidFill>
              </a:rPr>
              <a:t>How familiar are you with research evaluation?</a:t>
            </a:r>
            <a:endParaRPr lang="en-US" sz="3200" b="1" dirty="0">
              <a:solidFill>
                <a:schemeClr val="bg1"/>
              </a:solidFill>
            </a:endParaRPr>
          </a:p>
        </p:txBody>
      </p:sp>
      <p:sp>
        <p:nvSpPr>
          <p:cNvPr id="3" name="Content Placeholder 2"/>
          <p:cNvSpPr>
            <a:spLocks noGrp="1"/>
          </p:cNvSpPr>
          <p:nvPr>
            <p:ph idx="1"/>
          </p:nvPr>
        </p:nvSpPr>
        <p:spPr>
          <a:xfrm>
            <a:off x="456023" y="1180171"/>
            <a:ext cx="4245007" cy="2095926"/>
          </a:xfrm>
        </p:spPr>
        <p:txBody>
          <a:bodyPr/>
          <a:lstStyle/>
          <a:p>
            <a:pPr marL="0" indent="0">
              <a:buNone/>
            </a:pPr>
            <a:r>
              <a:rPr lang="en-US" dirty="0" smtClean="0"/>
              <a:t>1 – not at all familiar</a:t>
            </a:r>
          </a:p>
          <a:p>
            <a:pPr marL="0" indent="0">
              <a:buNone/>
            </a:pPr>
            <a:r>
              <a:rPr lang="en-US" dirty="0" smtClean="0"/>
              <a:t>2 –  slightly familiar (novice)</a:t>
            </a:r>
          </a:p>
          <a:p>
            <a:pPr marL="0" indent="0">
              <a:buNone/>
            </a:pPr>
            <a:r>
              <a:rPr lang="en-US" dirty="0" smtClean="0"/>
              <a:t>3 – moderately familiar (competent)</a:t>
            </a:r>
          </a:p>
        </p:txBody>
      </p:sp>
      <p:sp>
        <p:nvSpPr>
          <p:cNvPr id="9" name="Rectangle 8"/>
          <p:cNvSpPr/>
          <p:nvPr/>
        </p:nvSpPr>
        <p:spPr>
          <a:xfrm>
            <a:off x="5057482" y="1169834"/>
            <a:ext cx="4572000" cy="776623"/>
          </a:xfrm>
          <a:prstGeom prst="rect">
            <a:avLst/>
          </a:prstGeom>
        </p:spPr>
        <p:txBody>
          <a:bodyPr>
            <a:spAutoFit/>
          </a:bodyPr>
          <a:lstStyle/>
          <a:p>
            <a:pPr defTabSz="685800">
              <a:lnSpc>
                <a:spcPct val="90000"/>
              </a:lnSpc>
              <a:spcBef>
                <a:spcPts val="750"/>
              </a:spcBef>
            </a:pPr>
            <a:r>
              <a:rPr lang="en-US" sz="2100" dirty="0"/>
              <a:t>4 – very familiar (proficient)</a:t>
            </a:r>
          </a:p>
          <a:p>
            <a:pPr defTabSz="685800">
              <a:lnSpc>
                <a:spcPct val="90000"/>
              </a:lnSpc>
              <a:spcBef>
                <a:spcPts val="750"/>
              </a:spcBef>
            </a:pPr>
            <a:r>
              <a:rPr lang="en-US" sz="2100" dirty="0"/>
              <a:t>5 – extremely familiar (expert)</a:t>
            </a:r>
          </a:p>
        </p:txBody>
      </p:sp>
      <p:sp>
        <p:nvSpPr>
          <p:cNvPr id="4" name="Slide Number Placeholder 3"/>
          <p:cNvSpPr>
            <a:spLocks noGrp="1"/>
          </p:cNvSpPr>
          <p:nvPr>
            <p:ph type="sldNum" sz="quarter" idx="12"/>
          </p:nvPr>
        </p:nvSpPr>
        <p:spPr/>
        <p:txBody>
          <a:bodyPr/>
          <a:lstStyle/>
          <a:p>
            <a:fld id="{3136BCC5-68C6-402A-A9A3-77E6255B2086}" type="slidenum">
              <a:rPr lang="en-US" smtClean="0"/>
              <a:t>4</a:t>
            </a:fld>
            <a:endParaRPr lang="en-US"/>
          </a:p>
        </p:txBody>
      </p:sp>
    </p:spTree>
    <p:extLst>
      <p:ext uri="{BB962C8B-B14F-4D97-AF65-F5344CB8AC3E}">
        <p14:creationId xmlns:p14="http://schemas.microsoft.com/office/powerpoint/2010/main" val="25171128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6023" y="-155729"/>
            <a:ext cx="8185412" cy="1325563"/>
          </a:xfrm>
        </p:spPr>
        <p:txBody>
          <a:bodyPr>
            <a:normAutofit/>
          </a:bodyPr>
          <a:lstStyle/>
          <a:p>
            <a:r>
              <a:rPr lang="en-US" sz="3200" b="1" dirty="0" smtClean="0">
                <a:solidFill>
                  <a:schemeClr val="bg1"/>
                </a:solidFill>
              </a:rPr>
              <a:t>Whoa! Take a step back</a:t>
            </a:r>
            <a:endParaRPr lang="en-US" sz="3200" b="1" dirty="0">
              <a:solidFill>
                <a:schemeClr val="bg1"/>
              </a:solidFill>
            </a:endParaRPr>
          </a:p>
        </p:txBody>
      </p:sp>
      <p:sp>
        <p:nvSpPr>
          <p:cNvPr id="4" name="Slide Number Placeholder 3"/>
          <p:cNvSpPr>
            <a:spLocks noGrp="1"/>
          </p:cNvSpPr>
          <p:nvPr>
            <p:ph type="sldNum" sz="quarter" idx="12"/>
          </p:nvPr>
        </p:nvSpPr>
        <p:spPr/>
        <p:txBody>
          <a:bodyPr/>
          <a:lstStyle/>
          <a:p>
            <a:fld id="{3136BCC5-68C6-402A-A9A3-77E6255B2086}" type="slidenum">
              <a:rPr lang="en-US" smtClean="0"/>
              <a:t>5</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5949" y="1621851"/>
            <a:ext cx="5372100" cy="4029075"/>
          </a:xfrm>
          <a:prstGeom prst="rect">
            <a:avLst/>
          </a:prstGeom>
        </p:spPr>
      </p:pic>
    </p:spTree>
    <p:extLst>
      <p:ext uri="{BB962C8B-B14F-4D97-AF65-F5344CB8AC3E}">
        <p14:creationId xmlns:p14="http://schemas.microsoft.com/office/powerpoint/2010/main" val="19505466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0064" y="1479433"/>
            <a:ext cx="1403350" cy="417390"/>
          </a:xfrm>
        </p:spPr>
        <p:txBody>
          <a:bodyPr>
            <a:normAutofit/>
          </a:bodyPr>
          <a:lstStyle/>
          <a:p>
            <a:pPr marL="0" indent="0" defTabSz="914400">
              <a:buNone/>
            </a:pPr>
            <a:r>
              <a:rPr lang="en-US" sz="2000" b="1" dirty="0"/>
              <a:t>Advocacy</a:t>
            </a:r>
          </a:p>
        </p:txBody>
      </p:sp>
      <p:sp>
        <p:nvSpPr>
          <p:cNvPr id="4" name="Rectangle 3"/>
          <p:cNvSpPr/>
          <p:nvPr/>
        </p:nvSpPr>
        <p:spPr>
          <a:xfrm>
            <a:off x="363415" y="6311899"/>
            <a:ext cx="8241324" cy="461665"/>
          </a:xfrm>
          <a:prstGeom prst="rect">
            <a:avLst/>
          </a:prstGeom>
        </p:spPr>
        <p:txBody>
          <a:bodyPr wrap="square">
            <a:spAutoFit/>
          </a:bodyPr>
          <a:lstStyle/>
          <a:p>
            <a:r>
              <a:rPr lang="en-US" sz="1200" dirty="0">
                <a:latin typeface="Calibri" panose="020F0502020204030204" pitchFamily="34" charset="0"/>
                <a:ea typeface="Calibri" panose="020F0502020204030204" pitchFamily="34" charset="0"/>
                <a:cs typeface="Times New Roman" panose="02020603050405020304" pitchFamily="18" charset="0"/>
              </a:rPr>
              <a:t>Guthrie S, </a:t>
            </a:r>
            <a:r>
              <a:rPr lang="en-US" sz="1200" dirty="0" err="1">
                <a:latin typeface="Calibri" panose="020F0502020204030204" pitchFamily="34" charset="0"/>
                <a:ea typeface="Calibri" panose="020F0502020204030204" pitchFamily="34" charset="0"/>
                <a:cs typeface="Times New Roman" panose="02020603050405020304" pitchFamily="18" charset="0"/>
              </a:rPr>
              <a:t>Wamae</a:t>
            </a:r>
            <a:r>
              <a:rPr lang="en-US" sz="1200" dirty="0">
                <a:latin typeface="Calibri" panose="020F0502020204030204" pitchFamily="34" charset="0"/>
                <a:ea typeface="Calibri" panose="020F0502020204030204" pitchFamily="34" charset="0"/>
                <a:cs typeface="Times New Roman" panose="02020603050405020304" pitchFamily="18" charset="0"/>
              </a:rPr>
              <a:t> W, </a:t>
            </a:r>
            <a:r>
              <a:rPr lang="en-US" sz="1200" dirty="0" err="1">
                <a:latin typeface="Calibri" panose="020F0502020204030204" pitchFamily="34" charset="0"/>
                <a:ea typeface="Calibri" panose="020F0502020204030204" pitchFamily="34" charset="0"/>
                <a:cs typeface="Times New Roman" panose="02020603050405020304" pitchFamily="18" charset="0"/>
              </a:rPr>
              <a:t>Diepeveen</a:t>
            </a:r>
            <a:r>
              <a:rPr lang="en-US" sz="1200" dirty="0">
                <a:latin typeface="Calibri" panose="020F0502020204030204" pitchFamily="34" charset="0"/>
                <a:ea typeface="Calibri" panose="020F0502020204030204" pitchFamily="34" charset="0"/>
                <a:cs typeface="Times New Roman" panose="02020603050405020304" pitchFamily="18" charset="0"/>
              </a:rPr>
              <a:t> S, Wooding S, Grant J. Measuring research. 2013. http://www.rand.org/pubs/monographs/MG1217.html</a:t>
            </a:r>
            <a:r>
              <a:rPr lang="en-US" sz="1200" dirty="0" smtClean="0">
                <a:latin typeface="Calibri" panose="020F0502020204030204" pitchFamily="34" charset="0"/>
                <a:ea typeface="Calibri" panose="020F0502020204030204" pitchFamily="34" charset="0"/>
                <a:cs typeface="Times New Roman" panose="02020603050405020304" pitchFamily="18" charset="0"/>
              </a:rPr>
              <a:t>.</a:t>
            </a:r>
            <a:endParaRPr lang="en-US" sz="1200" dirty="0"/>
          </a:p>
        </p:txBody>
      </p:sp>
      <p:sp>
        <p:nvSpPr>
          <p:cNvPr id="5" name="Rectangle 4"/>
          <p:cNvSpPr/>
          <p:nvPr/>
        </p:nvSpPr>
        <p:spPr>
          <a:xfrm>
            <a:off x="1612072" y="4089222"/>
            <a:ext cx="2004867" cy="400110"/>
          </a:xfrm>
          <a:prstGeom prst="rect">
            <a:avLst/>
          </a:prstGeom>
        </p:spPr>
        <p:txBody>
          <a:bodyPr wrap="square">
            <a:spAutoFit/>
          </a:bodyPr>
          <a:lstStyle/>
          <a:p>
            <a:r>
              <a:rPr lang="en-US" sz="2000" b="1" dirty="0" smtClean="0"/>
              <a:t>Accountability</a:t>
            </a:r>
            <a:endParaRPr lang="en-US" sz="2000" b="1" dirty="0"/>
          </a:p>
        </p:txBody>
      </p:sp>
      <p:sp>
        <p:nvSpPr>
          <p:cNvPr id="6" name="Rectangle 5"/>
          <p:cNvSpPr/>
          <p:nvPr/>
        </p:nvSpPr>
        <p:spPr>
          <a:xfrm>
            <a:off x="6111611" y="1466860"/>
            <a:ext cx="1446125" cy="400110"/>
          </a:xfrm>
          <a:prstGeom prst="rect">
            <a:avLst/>
          </a:prstGeom>
        </p:spPr>
        <p:txBody>
          <a:bodyPr wrap="square">
            <a:spAutoFit/>
          </a:bodyPr>
          <a:lstStyle/>
          <a:p>
            <a:r>
              <a:rPr lang="en-US" sz="2000" b="1" dirty="0"/>
              <a:t>Analysis</a:t>
            </a:r>
            <a:r>
              <a:rPr lang="en-US" sz="2000" dirty="0"/>
              <a:t> </a:t>
            </a:r>
          </a:p>
        </p:txBody>
      </p:sp>
      <p:sp>
        <p:nvSpPr>
          <p:cNvPr id="7" name="Rectangle 6"/>
          <p:cNvSpPr/>
          <p:nvPr/>
        </p:nvSpPr>
        <p:spPr>
          <a:xfrm>
            <a:off x="6033058" y="4119307"/>
            <a:ext cx="1259640" cy="400110"/>
          </a:xfrm>
          <a:prstGeom prst="rect">
            <a:avLst/>
          </a:prstGeom>
        </p:spPr>
        <p:txBody>
          <a:bodyPr wrap="none">
            <a:spAutoFit/>
          </a:bodyPr>
          <a:lstStyle/>
          <a:p>
            <a:r>
              <a:rPr lang="en-US" sz="2000" b="1" dirty="0"/>
              <a:t>Allocation</a:t>
            </a:r>
            <a:endParaRPr lang="en-US" sz="20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3995" y="4714132"/>
            <a:ext cx="708984" cy="708984"/>
          </a:xfrm>
          <a:prstGeom prst="rect">
            <a:avLst/>
          </a:prstGeom>
        </p:spPr>
      </p:pic>
      <p:sp>
        <p:nvSpPr>
          <p:cNvPr id="9" name="Rectangle 8"/>
          <p:cNvSpPr/>
          <p:nvPr/>
        </p:nvSpPr>
        <p:spPr>
          <a:xfrm>
            <a:off x="0"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18039" y="-75579"/>
            <a:ext cx="7886700" cy="1325563"/>
          </a:xfrm>
        </p:spPr>
        <p:txBody>
          <a:bodyPr/>
          <a:lstStyle/>
          <a:p>
            <a:r>
              <a:rPr lang="en-US" b="1" dirty="0" smtClean="0">
                <a:solidFill>
                  <a:schemeClr val="bg1"/>
                </a:solidFill>
              </a:rPr>
              <a:t>Why do we evaluate research?</a:t>
            </a:r>
            <a:endParaRPr lang="en-US" b="1" dirty="0">
              <a:solidFill>
                <a:schemeClr val="bg1"/>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8591" y="1998109"/>
            <a:ext cx="662451" cy="66245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6518" y="4742908"/>
            <a:ext cx="686596" cy="68659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2778" y="2041973"/>
            <a:ext cx="660201" cy="660201"/>
          </a:xfrm>
          <a:prstGeom prst="rect">
            <a:avLst/>
          </a:prstGeom>
        </p:spPr>
      </p:pic>
      <p:sp>
        <p:nvSpPr>
          <p:cNvPr id="11" name="Slide Number Placeholder 10"/>
          <p:cNvSpPr>
            <a:spLocks noGrp="1"/>
          </p:cNvSpPr>
          <p:nvPr>
            <p:ph type="sldNum" sz="quarter" idx="12"/>
          </p:nvPr>
        </p:nvSpPr>
        <p:spPr/>
        <p:txBody>
          <a:bodyPr/>
          <a:lstStyle/>
          <a:p>
            <a:fld id="{3136BCC5-68C6-402A-A9A3-77E6255B2086}" type="slidenum">
              <a:rPr lang="en-US" smtClean="0"/>
              <a:t>6</a:t>
            </a:fld>
            <a:endParaRPr lang="en-US"/>
          </a:p>
        </p:txBody>
      </p:sp>
    </p:spTree>
    <p:extLst>
      <p:ext uri="{BB962C8B-B14F-4D97-AF65-F5344CB8AC3E}">
        <p14:creationId xmlns:p14="http://schemas.microsoft.com/office/powerpoint/2010/main" val="9792682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0064" y="1479433"/>
            <a:ext cx="1403350" cy="417390"/>
          </a:xfrm>
        </p:spPr>
        <p:txBody>
          <a:bodyPr>
            <a:normAutofit/>
          </a:bodyPr>
          <a:lstStyle/>
          <a:p>
            <a:pPr marL="0" indent="0" defTabSz="914400">
              <a:buNone/>
            </a:pPr>
            <a:r>
              <a:rPr lang="en-US" sz="2000" b="1" dirty="0"/>
              <a:t>Advocacy</a:t>
            </a:r>
          </a:p>
        </p:txBody>
      </p:sp>
      <p:sp>
        <p:nvSpPr>
          <p:cNvPr id="4" name="Rectangle 3"/>
          <p:cNvSpPr/>
          <p:nvPr/>
        </p:nvSpPr>
        <p:spPr>
          <a:xfrm>
            <a:off x="363415" y="6311899"/>
            <a:ext cx="8241324" cy="461665"/>
          </a:xfrm>
          <a:prstGeom prst="rect">
            <a:avLst/>
          </a:prstGeom>
        </p:spPr>
        <p:txBody>
          <a:bodyPr wrap="square">
            <a:spAutoFit/>
          </a:bodyPr>
          <a:lstStyle/>
          <a:p>
            <a:r>
              <a:rPr lang="en-US" sz="1200" dirty="0">
                <a:latin typeface="Calibri" panose="020F0502020204030204" pitchFamily="34" charset="0"/>
                <a:ea typeface="Calibri" panose="020F0502020204030204" pitchFamily="34" charset="0"/>
                <a:cs typeface="Times New Roman" panose="02020603050405020304" pitchFamily="18" charset="0"/>
              </a:rPr>
              <a:t>Guthrie S, </a:t>
            </a:r>
            <a:r>
              <a:rPr lang="en-US" sz="1200" dirty="0" err="1">
                <a:latin typeface="Calibri" panose="020F0502020204030204" pitchFamily="34" charset="0"/>
                <a:ea typeface="Calibri" panose="020F0502020204030204" pitchFamily="34" charset="0"/>
                <a:cs typeface="Times New Roman" panose="02020603050405020304" pitchFamily="18" charset="0"/>
              </a:rPr>
              <a:t>Wamae</a:t>
            </a:r>
            <a:r>
              <a:rPr lang="en-US" sz="1200" dirty="0">
                <a:latin typeface="Calibri" panose="020F0502020204030204" pitchFamily="34" charset="0"/>
                <a:ea typeface="Calibri" panose="020F0502020204030204" pitchFamily="34" charset="0"/>
                <a:cs typeface="Times New Roman" panose="02020603050405020304" pitchFamily="18" charset="0"/>
              </a:rPr>
              <a:t> W, </a:t>
            </a:r>
            <a:r>
              <a:rPr lang="en-US" sz="1200" dirty="0" err="1">
                <a:latin typeface="Calibri" panose="020F0502020204030204" pitchFamily="34" charset="0"/>
                <a:ea typeface="Calibri" panose="020F0502020204030204" pitchFamily="34" charset="0"/>
                <a:cs typeface="Times New Roman" panose="02020603050405020304" pitchFamily="18" charset="0"/>
              </a:rPr>
              <a:t>Diepeveen</a:t>
            </a:r>
            <a:r>
              <a:rPr lang="en-US" sz="1200" dirty="0">
                <a:latin typeface="Calibri" panose="020F0502020204030204" pitchFamily="34" charset="0"/>
                <a:ea typeface="Calibri" panose="020F0502020204030204" pitchFamily="34" charset="0"/>
                <a:cs typeface="Times New Roman" panose="02020603050405020304" pitchFamily="18" charset="0"/>
              </a:rPr>
              <a:t> S, Wooding S, Grant J. Measuring research. 2013. http://www.rand.org/pubs/monographs/MG1217.html</a:t>
            </a:r>
            <a:r>
              <a:rPr lang="en-US" sz="1200" dirty="0" smtClean="0">
                <a:latin typeface="Calibri" panose="020F0502020204030204" pitchFamily="34" charset="0"/>
                <a:ea typeface="Calibri" panose="020F0502020204030204" pitchFamily="34" charset="0"/>
                <a:cs typeface="Times New Roman" panose="02020603050405020304" pitchFamily="18" charset="0"/>
              </a:rPr>
              <a:t>.</a:t>
            </a:r>
            <a:endParaRPr lang="en-US" sz="1200" dirty="0"/>
          </a:p>
        </p:txBody>
      </p:sp>
      <p:sp>
        <p:nvSpPr>
          <p:cNvPr id="5" name="Rectangle 4"/>
          <p:cNvSpPr/>
          <p:nvPr/>
        </p:nvSpPr>
        <p:spPr>
          <a:xfrm>
            <a:off x="1612072" y="4089222"/>
            <a:ext cx="2004867" cy="400110"/>
          </a:xfrm>
          <a:prstGeom prst="rect">
            <a:avLst/>
          </a:prstGeom>
        </p:spPr>
        <p:txBody>
          <a:bodyPr wrap="square">
            <a:spAutoFit/>
          </a:bodyPr>
          <a:lstStyle/>
          <a:p>
            <a:r>
              <a:rPr lang="en-US" sz="2000" b="1" dirty="0" smtClean="0"/>
              <a:t>Accountability</a:t>
            </a:r>
            <a:endParaRPr lang="en-US" sz="2000" b="1" dirty="0"/>
          </a:p>
        </p:txBody>
      </p:sp>
      <p:sp>
        <p:nvSpPr>
          <p:cNvPr id="6" name="Rectangle 5"/>
          <p:cNvSpPr/>
          <p:nvPr/>
        </p:nvSpPr>
        <p:spPr>
          <a:xfrm>
            <a:off x="6111611" y="1466860"/>
            <a:ext cx="1446125" cy="400110"/>
          </a:xfrm>
          <a:prstGeom prst="rect">
            <a:avLst/>
          </a:prstGeom>
        </p:spPr>
        <p:txBody>
          <a:bodyPr wrap="square">
            <a:spAutoFit/>
          </a:bodyPr>
          <a:lstStyle/>
          <a:p>
            <a:r>
              <a:rPr lang="en-US" sz="2000" b="1" dirty="0"/>
              <a:t>Analysis</a:t>
            </a:r>
            <a:r>
              <a:rPr lang="en-US" sz="2000" dirty="0"/>
              <a:t> </a:t>
            </a:r>
          </a:p>
        </p:txBody>
      </p:sp>
      <p:sp>
        <p:nvSpPr>
          <p:cNvPr id="7" name="Rectangle 6"/>
          <p:cNvSpPr/>
          <p:nvPr/>
        </p:nvSpPr>
        <p:spPr>
          <a:xfrm>
            <a:off x="6033058" y="4119307"/>
            <a:ext cx="1259640" cy="400110"/>
          </a:xfrm>
          <a:prstGeom prst="rect">
            <a:avLst/>
          </a:prstGeom>
        </p:spPr>
        <p:txBody>
          <a:bodyPr wrap="none">
            <a:spAutoFit/>
          </a:bodyPr>
          <a:lstStyle/>
          <a:p>
            <a:r>
              <a:rPr lang="en-US" sz="2000" b="1" dirty="0"/>
              <a:t>Allocation</a:t>
            </a:r>
            <a:endParaRPr lang="en-US" sz="20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3995" y="4714132"/>
            <a:ext cx="708984" cy="708984"/>
          </a:xfrm>
          <a:prstGeom prst="rect">
            <a:avLst/>
          </a:prstGeom>
        </p:spPr>
      </p:pic>
      <p:sp>
        <p:nvSpPr>
          <p:cNvPr id="9" name="Rectangle 8"/>
          <p:cNvSpPr/>
          <p:nvPr/>
        </p:nvSpPr>
        <p:spPr>
          <a:xfrm>
            <a:off x="0"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18039" y="-75579"/>
            <a:ext cx="7886700" cy="1325563"/>
          </a:xfrm>
        </p:spPr>
        <p:txBody>
          <a:bodyPr/>
          <a:lstStyle/>
          <a:p>
            <a:r>
              <a:rPr lang="en-US" b="1" dirty="0" smtClean="0">
                <a:solidFill>
                  <a:schemeClr val="bg1"/>
                </a:solidFill>
              </a:rPr>
              <a:t>Why do we evaluate research?</a:t>
            </a:r>
            <a:endParaRPr lang="en-US" b="1" dirty="0">
              <a:solidFill>
                <a:schemeClr val="bg1"/>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8591" y="1998109"/>
            <a:ext cx="662451" cy="66245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6518" y="4742908"/>
            <a:ext cx="686596" cy="68659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2778" y="2041973"/>
            <a:ext cx="660201" cy="660201"/>
          </a:xfrm>
          <a:prstGeom prst="rect">
            <a:avLst/>
          </a:prstGeom>
        </p:spPr>
      </p:pic>
      <p:sp>
        <p:nvSpPr>
          <p:cNvPr id="14" name="TextBox 13"/>
          <p:cNvSpPr txBox="1"/>
          <p:nvPr/>
        </p:nvSpPr>
        <p:spPr>
          <a:xfrm>
            <a:off x="1050875" y="2899388"/>
            <a:ext cx="3864854" cy="369332"/>
          </a:xfrm>
          <a:prstGeom prst="rect">
            <a:avLst/>
          </a:prstGeom>
          <a:noFill/>
        </p:spPr>
        <p:txBody>
          <a:bodyPr wrap="square" rtlCol="0">
            <a:spAutoFit/>
          </a:bodyPr>
          <a:lstStyle/>
          <a:p>
            <a:r>
              <a:rPr lang="en-US" i="1" dirty="0" smtClean="0"/>
              <a:t>Making the case for research</a:t>
            </a:r>
            <a:endParaRPr lang="en-US" i="1" dirty="0"/>
          </a:p>
        </p:txBody>
      </p:sp>
      <p:sp>
        <p:nvSpPr>
          <p:cNvPr id="18" name="Rectangle 17"/>
          <p:cNvSpPr/>
          <p:nvPr/>
        </p:nvSpPr>
        <p:spPr>
          <a:xfrm>
            <a:off x="815271" y="1270671"/>
            <a:ext cx="3350746" cy="228506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3136BCC5-68C6-402A-A9A3-77E6255B2086}" type="slidenum">
              <a:rPr lang="en-US" smtClean="0"/>
              <a:t>7</a:t>
            </a:fld>
            <a:endParaRPr lang="en-US"/>
          </a:p>
        </p:txBody>
      </p:sp>
    </p:spTree>
    <p:extLst>
      <p:ext uri="{BB962C8B-B14F-4D97-AF65-F5344CB8AC3E}">
        <p14:creationId xmlns:p14="http://schemas.microsoft.com/office/powerpoint/2010/main" val="2919833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0064" y="1479433"/>
            <a:ext cx="1403350" cy="417390"/>
          </a:xfrm>
        </p:spPr>
        <p:txBody>
          <a:bodyPr>
            <a:normAutofit/>
          </a:bodyPr>
          <a:lstStyle/>
          <a:p>
            <a:pPr marL="0" indent="0" defTabSz="914400">
              <a:buNone/>
            </a:pPr>
            <a:r>
              <a:rPr lang="en-US" sz="2000" b="1" dirty="0"/>
              <a:t>Advocacy</a:t>
            </a:r>
          </a:p>
        </p:txBody>
      </p:sp>
      <p:sp>
        <p:nvSpPr>
          <p:cNvPr id="4" name="Rectangle 3"/>
          <p:cNvSpPr/>
          <p:nvPr/>
        </p:nvSpPr>
        <p:spPr>
          <a:xfrm>
            <a:off x="363415" y="6311899"/>
            <a:ext cx="8241324" cy="461665"/>
          </a:xfrm>
          <a:prstGeom prst="rect">
            <a:avLst/>
          </a:prstGeom>
        </p:spPr>
        <p:txBody>
          <a:bodyPr wrap="square">
            <a:spAutoFit/>
          </a:bodyPr>
          <a:lstStyle/>
          <a:p>
            <a:r>
              <a:rPr lang="en-US" sz="1200" dirty="0">
                <a:latin typeface="Calibri" panose="020F0502020204030204" pitchFamily="34" charset="0"/>
                <a:ea typeface="Calibri" panose="020F0502020204030204" pitchFamily="34" charset="0"/>
                <a:cs typeface="Times New Roman" panose="02020603050405020304" pitchFamily="18" charset="0"/>
              </a:rPr>
              <a:t>Guthrie S, </a:t>
            </a:r>
            <a:r>
              <a:rPr lang="en-US" sz="1200" dirty="0" err="1">
                <a:latin typeface="Calibri" panose="020F0502020204030204" pitchFamily="34" charset="0"/>
                <a:ea typeface="Calibri" panose="020F0502020204030204" pitchFamily="34" charset="0"/>
                <a:cs typeface="Times New Roman" panose="02020603050405020304" pitchFamily="18" charset="0"/>
              </a:rPr>
              <a:t>Wamae</a:t>
            </a:r>
            <a:r>
              <a:rPr lang="en-US" sz="1200" dirty="0">
                <a:latin typeface="Calibri" panose="020F0502020204030204" pitchFamily="34" charset="0"/>
                <a:ea typeface="Calibri" panose="020F0502020204030204" pitchFamily="34" charset="0"/>
                <a:cs typeface="Times New Roman" panose="02020603050405020304" pitchFamily="18" charset="0"/>
              </a:rPr>
              <a:t> W, </a:t>
            </a:r>
            <a:r>
              <a:rPr lang="en-US" sz="1200" dirty="0" err="1">
                <a:latin typeface="Calibri" panose="020F0502020204030204" pitchFamily="34" charset="0"/>
                <a:ea typeface="Calibri" panose="020F0502020204030204" pitchFamily="34" charset="0"/>
                <a:cs typeface="Times New Roman" panose="02020603050405020304" pitchFamily="18" charset="0"/>
              </a:rPr>
              <a:t>Diepeveen</a:t>
            </a:r>
            <a:r>
              <a:rPr lang="en-US" sz="1200" dirty="0">
                <a:latin typeface="Calibri" panose="020F0502020204030204" pitchFamily="34" charset="0"/>
                <a:ea typeface="Calibri" panose="020F0502020204030204" pitchFamily="34" charset="0"/>
                <a:cs typeface="Times New Roman" panose="02020603050405020304" pitchFamily="18" charset="0"/>
              </a:rPr>
              <a:t> S, Wooding S, Grant J. Measuring research. 2013. http://www.rand.org/pubs/monographs/MG1217.html</a:t>
            </a:r>
            <a:r>
              <a:rPr lang="en-US" sz="1200" dirty="0" smtClean="0">
                <a:latin typeface="Calibri" panose="020F0502020204030204" pitchFamily="34" charset="0"/>
                <a:ea typeface="Calibri" panose="020F0502020204030204" pitchFamily="34" charset="0"/>
                <a:cs typeface="Times New Roman" panose="02020603050405020304" pitchFamily="18" charset="0"/>
              </a:rPr>
              <a:t>.</a:t>
            </a:r>
            <a:endParaRPr lang="en-US" sz="1200" dirty="0"/>
          </a:p>
        </p:txBody>
      </p:sp>
      <p:sp>
        <p:nvSpPr>
          <p:cNvPr id="5" name="Rectangle 4"/>
          <p:cNvSpPr/>
          <p:nvPr/>
        </p:nvSpPr>
        <p:spPr>
          <a:xfrm>
            <a:off x="1612072" y="4089222"/>
            <a:ext cx="2004867" cy="400110"/>
          </a:xfrm>
          <a:prstGeom prst="rect">
            <a:avLst/>
          </a:prstGeom>
        </p:spPr>
        <p:txBody>
          <a:bodyPr wrap="square">
            <a:spAutoFit/>
          </a:bodyPr>
          <a:lstStyle/>
          <a:p>
            <a:r>
              <a:rPr lang="en-US" sz="2000" b="1" dirty="0" smtClean="0"/>
              <a:t>Accountability</a:t>
            </a:r>
            <a:endParaRPr lang="en-US" sz="2000" b="1" dirty="0"/>
          </a:p>
        </p:txBody>
      </p:sp>
      <p:sp>
        <p:nvSpPr>
          <p:cNvPr id="6" name="Rectangle 5"/>
          <p:cNvSpPr/>
          <p:nvPr/>
        </p:nvSpPr>
        <p:spPr>
          <a:xfrm>
            <a:off x="6111611" y="1466860"/>
            <a:ext cx="1446125" cy="400110"/>
          </a:xfrm>
          <a:prstGeom prst="rect">
            <a:avLst/>
          </a:prstGeom>
        </p:spPr>
        <p:txBody>
          <a:bodyPr wrap="square">
            <a:spAutoFit/>
          </a:bodyPr>
          <a:lstStyle/>
          <a:p>
            <a:r>
              <a:rPr lang="en-US" sz="2000" b="1" dirty="0"/>
              <a:t>Analysis</a:t>
            </a:r>
            <a:r>
              <a:rPr lang="en-US" sz="2000" dirty="0"/>
              <a:t> </a:t>
            </a:r>
          </a:p>
        </p:txBody>
      </p:sp>
      <p:sp>
        <p:nvSpPr>
          <p:cNvPr id="7" name="Rectangle 6"/>
          <p:cNvSpPr/>
          <p:nvPr/>
        </p:nvSpPr>
        <p:spPr>
          <a:xfrm>
            <a:off x="6033058" y="4119307"/>
            <a:ext cx="1259640" cy="400110"/>
          </a:xfrm>
          <a:prstGeom prst="rect">
            <a:avLst/>
          </a:prstGeom>
        </p:spPr>
        <p:txBody>
          <a:bodyPr wrap="none">
            <a:spAutoFit/>
          </a:bodyPr>
          <a:lstStyle/>
          <a:p>
            <a:r>
              <a:rPr lang="en-US" sz="2000" b="1" dirty="0"/>
              <a:t>Allocation</a:t>
            </a:r>
            <a:endParaRPr lang="en-US" sz="20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3995" y="4714132"/>
            <a:ext cx="708984" cy="708984"/>
          </a:xfrm>
          <a:prstGeom prst="rect">
            <a:avLst/>
          </a:prstGeom>
        </p:spPr>
      </p:pic>
      <p:sp>
        <p:nvSpPr>
          <p:cNvPr id="9" name="Rectangle 8"/>
          <p:cNvSpPr/>
          <p:nvPr/>
        </p:nvSpPr>
        <p:spPr>
          <a:xfrm>
            <a:off x="0"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18039" y="-75579"/>
            <a:ext cx="7886700" cy="1325563"/>
          </a:xfrm>
        </p:spPr>
        <p:txBody>
          <a:bodyPr/>
          <a:lstStyle/>
          <a:p>
            <a:r>
              <a:rPr lang="en-US" b="1" dirty="0" smtClean="0">
                <a:solidFill>
                  <a:schemeClr val="bg1"/>
                </a:solidFill>
              </a:rPr>
              <a:t>Why do we evaluate research?</a:t>
            </a:r>
            <a:endParaRPr lang="en-US" b="1" dirty="0">
              <a:solidFill>
                <a:schemeClr val="bg1"/>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8591" y="1998109"/>
            <a:ext cx="662451" cy="66245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6518" y="4742908"/>
            <a:ext cx="686596" cy="68659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2778" y="2041973"/>
            <a:ext cx="660201" cy="660201"/>
          </a:xfrm>
          <a:prstGeom prst="rect">
            <a:avLst/>
          </a:prstGeom>
        </p:spPr>
      </p:pic>
      <p:sp>
        <p:nvSpPr>
          <p:cNvPr id="14" name="TextBox 13"/>
          <p:cNvSpPr txBox="1"/>
          <p:nvPr/>
        </p:nvSpPr>
        <p:spPr>
          <a:xfrm>
            <a:off x="1050875" y="2899388"/>
            <a:ext cx="3864854" cy="369332"/>
          </a:xfrm>
          <a:prstGeom prst="rect">
            <a:avLst/>
          </a:prstGeom>
          <a:noFill/>
        </p:spPr>
        <p:txBody>
          <a:bodyPr wrap="square" rtlCol="0">
            <a:spAutoFit/>
          </a:bodyPr>
          <a:lstStyle/>
          <a:p>
            <a:r>
              <a:rPr lang="en-US" i="1" dirty="0" smtClean="0"/>
              <a:t>Making the case for research</a:t>
            </a:r>
            <a:endParaRPr lang="en-US" i="1" dirty="0"/>
          </a:p>
        </p:txBody>
      </p:sp>
      <p:sp>
        <p:nvSpPr>
          <p:cNvPr id="15" name="TextBox 14"/>
          <p:cNvSpPr txBox="1"/>
          <p:nvPr/>
        </p:nvSpPr>
        <p:spPr>
          <a:xfrm>
            <a:off x="1136819" y="5615945"/>
            <a:ext cx="2849841" cy="369332"/>
          </a:xfrm>
          <a:prstGeom prst="rect">
            <a:avLst/>
          </a:prstGeom>
          <a:noFill/>
        </p:spPr>
        <p:txBody>
          <a:bodyPr wrap="square" rtlCol="0">
            <a:spAutoFit/>
          </a:bodyPr>
          <a:lstStyle/>
          <a:p>
            <a:r>
              <a:rPr lang="en-US" i="1" dirty="0" smtClean="0"/>
              <a:t>…to taxpayers and donors</a:t>
            </a:r>
            <a:endParaRPr lang="en-US" i="1" dirty="0"/>
          </a:p>
        </p:txBody>
      </p:sp>
      <p:sp>
        <p:nvSpPr>
          <p:cNvPr id="20" name="Rectangle 19"/>
          <p:cNvSpPr/>
          <p:nvPr/>
        </p:nvSpPr>
        <p:spPr>
          <a:xfrm>
            <a:off x="815271" y="3886650"/>
            <a:ext cx="3350746" cy="228506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3136BCC5-68C6-402A-A9A3-77E6255B2086}" type="slidenum">
              <a:rPr lang="en-US" smtClean="0"/>
              <a:t>8</a:t>
            </a:fld>
            <a:endParaRPr lang="en-US"/>
          </a:p>
        </p:txBody>
      </p:sp>
    </p:spTree>
    <p:extLst>
      <p:ext uri="{BB962C8B-B14F-4D97-AF65-F5344CB8AC3E}">
        <p14:creationId xmlns:p14="http://schemas.microsoft.com/office/powerpoint/2010/main" val="41194975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0064" y="1479433"/>
            <a:ext cx="1403350" cy="417390"/>
          </a:xfrm>
        </p:spPr>
        <p:txBody>
          <a:bodyPr>
            <a:normAutofit/>
          </a:bodyPr>
          <a:lstStyle/>
          <a:p>
            <a:pPr marL="0" indent="0" defTabSz="914400">
              <a:buNone/>
            </a:pPr>
            <a:r>
              <a:rPr lang="en-US" sz="2000" b="1" dirty="0"/>
              <a:t>Advocacy</a:t>
            </a:r>
          </a:p>
        </p:txBody>
      </p:sp>
      <p:sp>
        <p:nvSpPr>
          <p:cNvPr id="4" name="Rectangle 3"/>
          <p:cNvSpPr/>
          <p:nvPr/>
        </p:nvSpPr>
        <p:spPr>
          <a:xfrm>
            <a:off x="363415" y="6311899"/>
            <a:ext cx="8241324" cy="461665"/>
          </a:xfrm>
          <a:prstGeom prst="rect">
            <a:avLst/>
          </a:prstGeom>
        </p:spPr>
        <p:txBody>
          <a:bodyPr wrap="square">
            <a:spAutoFit/>
          </a:bodyPr>
          <a:lstStyle/>
          <a:p>
            <a:r>
              <a:rPr lang="en-US" sz="1200" dirty="0">
                <a:latin typeface="Calibri" panose="020F0502020204030204" pitchFamily="34" charset="0"/>
                <a:ea typeface="Calibri" panose="020F0502020204030204" pitchFamily="34" charset="0"/>
                <a:cs typeface="Times New Roman" panose="02020603050405020304" pitchFamily="18" charset="0"/>
              </a:rPr>
              <a:t>Guthrie S, </a:t>
            </a:r>
            <a:r>
              <a:rPr lang="en-US" sz="1200" dirty="0" err="1">
                <a:latin typeface="Calibri" panose="020F0502020204030204" pitchFamily="34" charset="0"/>
                <a:ea typeface="Calibri" panose="020F0502020204030204" pitchFamily="34" charset="0"/>
                <a:cs typeface="Times New Roman" panose="02020603050405020304" pitchFamily="18" charset="0"/>
              </a:rPr>
              <a:t>Wamae</a:t>
            </a:r>
            <a:r>
              <a:rPr lang="en-US" sz="1200" dirty="0">
                <a:latin typeface="Calibri" panose="020F0502020204030204" pitchFamily="34" charset="0"/>
                <a:ea typeface="Calibri" panose="020F0502020204030204" pitchFamily="34" charset="0"/>
                <a:cs typeface="Times New Roman" panose="02020603050405020304" pitchFamily="18" charset="0"/>
              </a:rPr>
              <a:t> W, </a:t>
            </a:r>
            <a:r>
              <a:rPr lang="en-US" sz="1200" dirty="0" err="1">
                <a:latin typeface="Calibri" panose="020F0502020204030204" pitchFamily="34" charset="0"/>
                <a:ea typeface="Calibri" panose="020F0502020204030204" pitchFamily="34" charset="0"/>
                <a:cs typeface="Times New Roman" panose="02020603050405020304" pitchFamily="18" charset="0"/>
              </a:rPr>
              <a:t>Diepeveen</a:t>
            </a:r>
            <a:r>
              <a:rPr lang="en-US" sz="1200" dirty="0">
                <a:latin typeface="Calibri" panose="020F0502020204030204" pitchFamily="34" charset="0"/>
                <a:ea typeface="Calibri" panose="020F0502020204030204" pitchFamily="34" charset="0"/>
                <a:cs typeface="Times New Roman" panose="02020603050405020304" pitchFamily="18" charset="0"/>
              </a:rPr>
              <a:t> S, Wooding S, Grant J. Measuring research. 2013. http://www.rand.org/pubs/monographs/MG1217.html</a:t>
            </a:r>
            <a:r>
              <a:rPr lang="en-US" sz="1200" dirty="0" smtClean="0">
                <a:latin typeface="Calibri" panose="020F0502020204030204" pitchFamily="34" charset="0"/>
                <a:ea typeface="Calibri" panose="020F0502020204030204" pitchFamily="34" charset="0"/>
                <a:cs typeface="Times New Roman" panose="02020603050405020304" pitchFamily="18" charset="0"/>
              </a:rPr>
              <a:t>.</a:t>
            </a:r>
            <a:endParaRPr lang="en-US" sz="1200" dirty="0"/>
          </a:p>
        </p:txBody>
      </p:sp>
      <p:sp>
        <p:nvSpPr>
          <p:cNvPr id="5" name="Rectangle 4"/>
          <p:cNvSpPr/>
          <p:nvPr/>
        </p:nvSpPr>
        <p:spPr>
          <a:xfrm>
            <a:off x="1612072" y="4089222"/>
            <a:ext cx="2004867" cy="400110"/>
          </a:xfrm>
          <a:prstGeom prst="rect">
            <a:avLst/>
          </a:prstGeom>
        </p:spPr>
        <p:txBody>
          <a:bodyPr wrap="square">
            <a:spAutoFit/>
          </a:bodyPr>
          <a:lstStyle/>
          <a:p>
            <a:r>
              <a:rPr lang="en-US" sz="2000" b="1" dirty="0" smtClean="0"/>
              <a:t>Accountability</a:t>
            </a:r>
            <a:endParaRPr lang="en-US" sz="2000" b="1" dirty="0"/>
          </a:p>
        </p:txBody>
      </p:sp>
      <p:sp>
        <p:nvSpPr>
          <p:cNvPr id="6" name="Rectangle 5"/>
          <p:cNvSpPr/>
          <p:nvPr/>
        </p:nvSpPr>
        <p:spPr>
          <a:xfrm>
            <a:off x="6111611" y="1466860"/>
            <a:ext cx="1446125" cy="400110"/>
          </a:xfrm>
          <a:prstGeom prst="rect">
            <a:avLst/>
          </a:prstGeom>
        </p:spPr>
        <p:txBody>
          <a:bodyPr wrap="square">
            <a:spAutoFit/>
          </a:bodyPr>
          <a:lstStyle/>
          <a:p>
            <a:r>
              <a:rPr lang="en-US" sz="2000" b="1" dirty="0"/>
              <a:t>Analysis</a:t>
            </a:r>
            <a:r>
              <a:rPr lang="en-US" sz="2000" dirty="0"/>
              <a:t> </a:t>
            </a:r>
          </a:p>
        </p:txBody>
      </p:sp>
      <p:sp>
        <p:nvSpPr>
          <p:cNvPr id="7" name="Rectangle 6"/>
          <p:cNvSpPr/>
          <p:nvPr/>
        </p:nvSpPr>
        <p:spPr>
          <a:xfrm>
            <a:off x="6033058" y="4119307"/>
            <a:ext cx="1259640" cy="400110"/>
          </a:xfrm>
          <a:prstGeom prst="rect">
            <a:avLst/>
          </a:prstGeom>
        </p:spPr>
        <p:txBody>
          <a:bodyPr wrap="none">
            <a:spAutoFit/>
          </a:bodyPr>
          <a:lstStyle/>
          <a:p>
            <a:r>
              <a:rPr lang="en-US" sz="2000" b="1" dirty="0"/>
              <a:t>Allocation</a:t>
            </a:r>
            <a:endParaRPr lang="en-US" sz="20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3995" y="4714132"/>
            <a:ext cx="708984" cy="708984"/>
          </a:xfrm>
          <a:prstGeom prst="rect">
            <a:avLst/>
          </a:prstGeom>
        </p:spPr>
      </p:pic>
      <p:sp>
        <p:nvSpPr>
          <p:cNvPr id="9" name="Rectangle 8"/>
          <p:cNvSpPr/>
          <p:nvPr/>
        </p:nvSpPr>
        <p:spPr>
          <a:xfrm>
            <a:off x="0"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18039" y="-75579"/>
            <a:ext cx="7886700" cy="1325563"/>
          </a:xfrm>
        </p:spPr>
        <p:txBody>
          <a:bodyPr/>
          <a:lstStyle/>
          <a:p>
            <a:r>
              <a:rPr lang="en-US" b="1" dirty="0" smtClean="0">
                <a:solidFill>
                  <a:schemeClr val="bg1"/>
                </a:solidFill>
              </a:rPr>
              <a:t>Why do we evaluate research?</a:t>
            </a:r>
            <a:endParaRPr lang="en-US" b="1" dirty="0">
              <a:solidFill>
                <a:schemeClr val="bg1"/>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8591" y="1998109"/>
            <a:ext cx="662451" cy="66245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6518" y="4742908"/>
            <a:ext cx="686596" cy="68659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2778" y="2041973"/>
            <a:ext cx="660201" cy="660201"/>
          </a:xfrm>
          <a:prstGeom prst="rect">
            <a:avLst/>
          </a:prstGeom>
        </p:spPr>
      </p:pic>
      <p:sp>
        <p:nvSpPr>
          <p:cNvPr id="14" name="TextBox 13"/>
          <p:cNvSpPr txBox="1"/>
          <p:nvPr/>
        </p:nvSpPr>
        <p:spPr>
          <a:xfrm>
            <a:off x="1050875" y="2899388"/>
            <a:ext cx="3864854" cy="369332"/>
          </a:xfrm>
          <a:prstGeom prst="rect">
            <a:avLst/>
          </a:prstGeom>
          <a:noFill/>
        </p:spPr>
        <p:txBody>
          <a:bodyPr wrap="square" rtlCol="0">
            <a:spAutoFit/>
          </a:bodyPr>
          <a:lstStyle/>
          <a:p>
            <a:r>
              <a:rPr lang="en-US" i="1" dirty="0" smtClean="0"/>
              <a:t>Making the case for research</a:t>
            </a:r>
            <a:endParaRPr lang="en-US" i="1" dirty="0"/>
          </a:p>
        </p:txBody>
      </p:sp>
      <p:sp>
        <p:nvSpPr>
          <p:cNvPr id="15" name="TextBox 14"/>
          <p:cNvSpPr txBox="1"/>
          <p:nvPr/>
        </p:nvSpPr>
        <p:spPr>
          <a:xfrm>
            <a:off x="1136819" y="5615945"/>
            <a:ext cx="2849841" cy="369332"/>
          </a:xfrm>
          <a:prstGeom prst="rect">
            <a:avLst/>
          </a:prstGeom>
          <a:noFill/>
        </p:spPr>
        <p:txBody>
          <a:bodyPr wrap="square" rtlCol="0">
            <a:spAutoFit/>
          </a:bodyPr>
          <a:lstStyle/>
          <a:p>
            <a:r>
              <a:rPr lang="en-US" i="1" dirty="0" smtClean="0"/>
              <a:t>…to taxpayers and donors</a:t>
            </a:r>
            <a:endParaRPr lang="en-US" i="1" dirty="0"/>
          </a:p>
        </p:txBody>
      </p:sp>
      <p:sp>
        <p:nvSpPr>
          <p:cNvPr id="16" name="TextBox 15"/>
          <p:cNvSpPr txBox="1"/>
          <p:nvPr/>
        </p:nvSpPr>
        <p:spPr>
          <a:xfrm>
            <a:off x="5272760" y="2887859"/>
            <a:ext cx="3864854" cy="369332"/>
          </a:xfrm>
          <a:prstGeom prst="rect">
            <a:avLst/>
          </a:prstGeom>
          <a:noFill/>
        </p:spPr>
        <p:txBody>
          <a:bodyPr wrap="square" rtlCol="0">
            <a:spAutoFit/>
          </a:bodyPr>
          <a:lstStyle/>
          <a:p>
            <a:r>
              <a:rPr lang="en-US" i="1" dirty="0" smtClean="0"/>
              <a:t>Understanding what works</a:t>
            </a:r>
            <a:endParaRPr lang="en-US" i="1" dirty="0"/>
          </a:p>
        </p:txBody>
      </p:sp>
      <p:sp>
        <p:nvSpPr>
          <p:cNvPr id="19" name="Rectangle 18"/>
          <p:cNvSpPr/>
          <p:nvPr/>
        </p:nvSpPr>
        <p:spPr>
          <a:xfrm>
            <a:off x="4915729" y="1270671"/>
            <a:ext cx="3350746" cy="228506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3136BCC5-68C6-402A-A9A3-77E6255B2086}" type="slidenum">
              <a:rPr lang="en-US" smtClean="0"/>
              <a:t>9</a:t>
            </a:fld>
            <a:endParaRPr lang="en-US"/>
          </a:p>
        </p:txBody>
      </p:sp>
    </p:spTree>
    <p:extLst>
      <p:ext uri="{BB962C8B-B14F-4D97-AF65-F5344CB8AC3E}">
        <p14:creationId xmlns:p14="http://schemas.microsoft.com/office/powerpoint/2010/main" val="28235053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0064" y="1479433"/>
            <a:ext cx="1403350" cy="417390"/>
          </a:xfrm>
        </p:spPr>
        <p:txBody>
          <a:bodyPr>
            <a:normAutofit/>
          </a:bodyPr>
          <a:lstStyle/>
          <a:p>
            <a:pPr marL="0" indent="0" defTabSz="914400">
              <a:buNone/>
            </a:pPr>
            <a:r>
              <a:rPr lang="en-US" sz="2000" b="1" dirty="0"/>
              <a:t>Advocacy</a:t>
            </a:r>
          </a:p>
        </p:txBody>
      </p:sp>
      <p:sp>
        <p:nvSpPr>
          <p:cNvPr id="4" name="Rectangle 3"/>
          <p:cNvSpPr/>
          <p:nvPr/>
        </p:nvSpPr>
        <p:spPr>
          <a:xfrm>
            <a:off x="363415" y="6311899"/>
            <a:ext cx="8241324" cy="461665"/>
          </a:xfrm>
          <a:prstGeom prst="rect">
            <a:avLst/>
          </a:prstGeom>
        </p:spPr>
        <p:txBody>
          <a:bodyPr wrap="square">
            <a:spAutoFit/>
          </a:bodyPr>
          <a:lstStyle/>
          <a:p>
            <a:r>
              <a:rPr lang="en-US" sz="1200" dirty="0">
                <a:latin typeface="Calibri" panose="020F0502020204030204" pitchFamily="34" charset="0"/>
                <a:ea typeface="Calibri" panose="020F0502020204030204" pitchFamily="34" charset="0"/>
                <a:cs typeface="Times New Roman" panose="02020603050405020304" pitchFamily="18" charset="0"/>
              </a:rPr>
              <a:t>Guthrie S, </a:t>
            </a:r>
            <a:r>
              <a:rPr lang="en-US" sz="1200" dirty="0" err="1">
                <a:latin typeface="Calibri" panose="020F0502020204030204" pitchFamily="34" charset="0"/>
                <a:ea typeface="Calibri" panose="020F0502020204030204" pitchFamily="34" charset="0"/>
                <a:cs typeface="Times New Roman" panose="02020603050405020304" pitchFamily="18" charset="0"/>
              </a:rPr>
              <a:t>Wamae</a:t>
            </a:r>
            <a:r>
              <a:rPr lang="en-US" sz="1200" dirty="0">
                <a:latin typeface="Calibri" panose="020F0502020204030204" pitchFamily="34" charset="0"/>
                <a:ea typeface="Calibri" panose="020F0502020204030204" pitchFamily="34" charset="0"/>
                <a:cs typeface="Times New Roman" panose="02020603050405020304" pitchFamily="18" charset="0"/>
              </a:rPr>
              <a:t> W, </a:t>
            </a:r>
            <a:r>
              <a:rPr lang="en-US" sz="1200" dirty="0" err="1">
                <a:latin typeface="Calibri" panose="020F0502020204030204" pitchFamily="34" charset="0"/>
                <a:ea typeface="Calibri" panose="020F0502020204030204" pitchFamily="34" charset="0"/>
                <a:cs typeface="Times New Roman" panose="02020603050405020304" pitchFamily="18" charset="0"/>
              </a:rPr>
              <a:t>Diepeveen</a:t>
            </a:r>
            <a:r>
              <a:rPr lang="en-US" sz="1200" dirty="0">
                <a:latin typeface="Calibri" panose="020F0502020204030204" pitchFamily="34" charset="0"/>
                <a:ea typeface="Calibri" panose="020F0502020204030204" pitchFamily="34" charset="0"/>
                <a:cs typeface="Times New Roman" panose="02020603050405020304" pitchFamily="18" charset="0"/>
              </a:rPr>
              <a:t> S, Wooding S, Grant J. Measuring research. 2013. http://www.rand.org/pubs/monographs/MG1217.html</a:t>
            </a:r>
            <a:r>
              <a:rPr lang="en-US" sz="1200" dirty="0" smtClean="0">
                <a:latin typeface="Calibri" panose="020F0502020204030204" pitchFamily="34" charset="0"/>
                <a:ea typeface="Calibri" panose="020F0502020204030204" pitchFamily="34" charset="0"/>
                <a:cs typeface="Times New Roman" panose="02020603050405020304" pitchFamily="18" charset="0"/>
              </a:rPr>
              <a:t>.</a:t>
            </a:r>
            <a:endParaRPr lang="en-US" sz="1200" dirty="0"/>
          </a:p>
        </p:txBody>
      </p:sp>
      <p:sp>
        <p:nvSpPr>
          <p:cNvPr id="5" name="Rectangle 4"/>
          <p:cNvSpPr/>
          <p:nvPr/>
        </p:nvSpPr>
        <p:spPr>
          <a:xfrm>
            <a:off x="1612072" y="4089222"/>
            <a:ext cx="2004867" cy="400110"/>
          </a:xfrm>
          <a:prstGeom prst="rect">
            <a:avLst/>
          </a:prstGeom>
        </p:spPr>
        <p:txBody>
          <a:bodyPr wrap="square">
            <a:spAutoFit/>
          </a:bodyPr>
          <a:lstStyle/>
          <a:p>
            <a:r>
              <a:rPr lang="en-US" sz="2000" b="1" dirty="0" smtClean="0"/>
              <a:t>Accountability</a:t>
            </a:r>
            <a:endParaRPr lang="en-US" sz="2000" b="1" dirty="0"/>
          </a:p>
        </p:txBody>
      </p:sp>
      <p:sp>
        <p:nvSpPr>
          <p:cNvPr id="6" name="Rectangle 5"/>
          <p:cNvSpPr/>
          <p:nvPr/>
        </p:nvSpPr>
        <p:spPr>
          <a:xfrm>
            <a:off x="6111611" y="1466860"/>
            <a:ext cx="1446125" cy="400110"/>
          </a:xfrm>
          <a:prstGeom prst="rect">
            <a:avLst/>
          </a:prstGeom>
        </p:spPr>
        <p:txBody>
          <a:bodyPr wrap="square">
            <a:spAutoFit/>
          </a:bodyPr>
          <a:lstStyle/>
          <a:p>
            <a:r>
              <a:rPr lang="en-US" sz="2000" b="1" dirty="0"/>
              <a:t>Analysis</a:t>
            </a:r>
            <a:r>
              <a:rPr lang="en-US" sz="2000" dirty="0"/>
              <a:t> </a:t>
            </a:r>
          </a:p>
        </p:txBody>
      </p:sp>
      <p:sp>
        <p:nvSpPr>
          <p:cNvPr id="7" name="Rectangle 6"/>
          <p:cNvSpPr/>
          <p:nvPr/>
        </p:nvSpPr>
        <p:spPr>
          <a:xfrm>
            <a:off x="6033058" y="4119307"/>
            <a:ext cx="1259640" cy="400110"/>
          </a:xfrm>
          <a:prstGeom prst="rect">
            <a:avLst/>
          </a:prstGeom>
        </p:spPr>
        <p:txBody>
          <a:bodyPr wrap="none">
            <a:spAutoFit/>
          </a:bodyPr>
          <a:lstStyle/>
          <a:p>
            <a:r>
              <a:rPr lang="en-US" sz="2000" b="1" dirty="0"/>
              <a:t>Allocation</a:t>
            </a:r>
            <a:endParaRPr lang="en-US" sz="20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3995" y="4714132"/>
            <a:ext cx="708984" cy="708984"/>
          </a:xfrm>
          <a:prstGeom prst="rect">
            <a:avLst/>
          </a:prstGeom>
        </p:spPr>
      </p:pic>
      <p:sp>
        <p:nvSpPr>
          <p:cNvPr id="9" name="Rectangle 8"/>
          <p:cNvSpPr/>
          <p:nvPr/>
        </p:nvSpPr>
        <p:spPr>
          <a:xfrm>
            <a:off x="0"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18039" y="-75579"/>
            <a:ext cx="7886700" cy="1325563"/>
          </a:xfrm>
        </p:spPr>
        <p:txBody>
          <a:bodyPr/>
          <a:lstStyle/>
          <a:p>
            <a:r>
              <a:rPr lang="en-US" b="1" dirty="0" smtClean="0">
                <a:solidFill>
                  <a:schemeClr val="bg1"/>
                </a:solidFill>
              </a:rPr>
              <a:t>Why do we evaluate research?</a:t>
            </a:r>
            <a:endParaRPr lang="en-US" b="1" dirty="0">
              <a:solidFill>
                <a:schemeClr val="bg1"/>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8591" y="1998109"/>
            <a:ext cx="662451" cy="66245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6518" y="4742908"/>
            <a:ext cx="686596" cy="68659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2778" y="2041973"/>
            <a:ext cx="660201" cy="660201"/>
          </a:xfrm>
          <a:prstGeom prst="rect">
            <a:avLst/>
          </a:prstGeom>
        </p:spPr>
      </p:pic>
      <p:sp>
        <p:nvSpPr>
          <p:cNvPr id="14" name="TextBox 13"/>
          <p:cNvSpPr txBox="1"/>
          <p:nvPr/>
        </p:nvSpPr>
        <p:spPr>
          <a:xfrm>
            <a:off x="1050875" y="2899388"/>
            <a:ext cx="3864854" cy="369332"/>
          </a:xfrm>
          <a:prstGeom prst="rect">
            <a:avLst/>
          </a:prstGeom>
          <a:noFill/>
        </p:spPr>
        <p:txBody>
          <a:bodyPr wrap="square" rtlCol="0">
            <a:spAutoFit/>
          </a:bodyPr>
          <a:lstStyle/>
          <a:p>
            <a:r>
              <a:rPr lang="en-US" i="1" dirty="0" smtClean="0"/>
              <a:t>Making the case for research</a:t>
            </a:r>
            <a:endParaRPr lang="en-US" i="1" dirty="0"/>
          </a:p>
        </p:txBody>
      </p:sp>
      <p:sp>
        <p:nvSpPr>
          <p:cNvPr id="15" name="TextBox 14"/>
          <p:cNvSpPr txBox="1"/>
          <p:nvPr/>
        </p:nvSpPr>
        <p:spPr>
          <a:xfrm>
            <a:off x="1136819" y="5615945"/>
            <a:ext cx="2849841" cy="369332"/>
          </a:xfrm>
          <a:prstGeom prst="rect">
            <a:avLst/>
          </a:prstGeom>
          <a:noFill/>
        </p:spPr>
        <p:txBody>
          <a:bodyPr wrap="square" rtlCol="0">
            <a:spAutoFit/>
          </a:bodyPr>
          <a:lstStyle/>
          <a:p>
            <a:r>
              <a:rPr lang="en-US" i="1" dirty="0" smtClean="0"/>
              <a:t>…to taxpayers and donors</a:t>
            </a:r>
            <a:endParaRPr lang="en-US" i="1" dirty="0"/>
          </a:p>
        </p:txBody>
      </p:sp>
      <p:sp>
        <p:nvSpPr>
          <p:cNvPr id="16" name="TextBox 15"/>
          <p:cNvSpPr txBox="1"/>
          <p:nvPr/>
        </p:nvSpPr>
        <p:spPr>
          <a:xfrm>
            <a:off x="5272760" y="2887859"/>
            <a:ext cx="3864854" cy="369332"/>
          </a:xfrm>
          <a:prstGeom prst="rect">
            <a:avLst/>
          </a:prstGeom>
          <a:noFill/>
        </p:spPr>
        <p:txBody>
          <a:bodyPr wrap="square" rtlCol="0">
            <a:spAutoFit/>
          </a:bodyPr>
          <a:lstStyle/>
          <a:p>
            <a:r>
              <a:rPr lang="en-US" i="1" dirty="0" smtClean="0"/>
              <a:t>Understanding what works</a:t>
            </a:r>
            <a:endParaRPr lang="en-US" i="1" dirty="0"/>
          </a:p>
        </p:txBody>
      </p:sp>
      <p:sp>
        <p:nvSpPr>
          <p:cNvPr id="17" name="TextBox 16"/>
          <p:cNvSpPr txBox="1"/>
          <p:nvPr/>
        </p:nvSpPr>
        <p:spPr>
          <a:xfrm>
            <a:off x="5709191" y="5615945"/>
            <a:ext cx="3864854" cy="369332"/>
          </a:xfrm>
          <a:prstGeom prst="rect">
            <a:avLst/>
          </a:prstGeom>
          <a:noFill/>
        </p:spPr>
        <p:txBody>
          <a:bodyPr wrap="square" rtlCol="0">
            <a:spAutoFit/>
          </a:bodyPr>
          <a:lstStyle/>
          <a:p>
            <a:r>
              <a:rPr lang="en-US" i="1" dirty="0" smtClean="0"/>
              <a:t>Rewarding impact</a:t>
            </a:r>
            <a:endParaRPr lang="en-US" i="1" dirty="0"/>
          </a:p>
        </p:txBody>
      </p:sp>
      <p:sp>
        <p:nvSpPr>
          <p:cNvPr id="21" name="Rectangle 20"/>
          <p:cNvSpPr/>
          <p:nvPr/>
        </p:nvSpPr>
        <p:spPr>
          <a:xfrm>
            <a:off x="4920119" y="3926090"/>
            <a:ext cx="3350746" cy="228506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3136BCC5-68C6-402A-A9A3-77E6255B2086}" type="slidenum">
              <a:rPr lang="en-US" smtClean="0"/>
              <a:t>10</a:t>
            </a:fld>
            <a:endParaRPr lang="en-US"/>
          </a:p>
        </p:txBody>
      </p:sp>
    </p:spTree>
    <p:extLst>
      <p:ext uri="{BB962C8B-B14F-4D97-AF65-F5344CB8AC3E}">
        <p14:creationId xmlns:p14="http://schemas.microsoft.com/office/powerpoint/2010/main" val="12919434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0064" y="1479433"/>
            <a:ext cx="1403350" cy="417390"/>
          </a:xfrm>
        </p:spPr>
        <p:txBody>
          <a:bodyPr>
            <a:normAutofit/>
          </a:bodyPr>
          <a:lstStyle/>
          <a:p>
            <a:pPr marL="0" indent="0" defTabSz="914400">
              <a:buNone/>
            </a:pPr>
            <a:r>
              <a:rPr lang="en-US" sz="2000" b="1" dirty="0"/>
              <a:t>Advocacy</a:t>
            </a:r>
          </a:p>
        </p:txBody>
      </p:sp>
      <p:sp>
        <p:nvSpPr>
          <p:cNvPr id="4" name="Rectangle 3"/>
          <p:cNvSpPr/>
          <p:nvPr/>
        </p:nvSpPr>
        <p:spPr>
          <a:xfrm>
            <a:off x="363415" y="6311899"/>
            <a:ext cx="8241324" cy="461665"/>
          </a:xfrm>
          <a:prstGeom prst="rect">
            <a:avLst/>
          </a:prstGeom>
        </p:spPr>
        <p:txBody>
          <a:bodyPr wrap="square">
            <a:spAutoFit/>
          </a:bodyPr>
          <a:lstStyle/>
          <a:p>
            <a:r>
              <a:rPr lang="en-US" sz="1200" dirty="0">
                <a:latin typeface="Calibri" panose="020F0502020204030204" pitchFamily="34" charset="0"/>
                <a:ea typeface="Calibri" panose="020F0502020204030204" pitchFamily="34" charset="0"/>
                <a:cs typeface="Times New Roman" panose="02020603050405020304" pitchFamily="18" charset="0"/>
              </a:rPr>
              <a:t>Guthrie S, </a:t>
            </a:r>
            <a:r>
              <a:rPr lang="en-US" sz="1200" dirty="0" err="1">
                <a:latin typeface="Calibri" panose="020F0502020204030204" pitchFamily="34" charset="0"/>
                <a:ea typeface="Calibri" panose="020F0502020204030204" pitchFamily="34" charset="0"/>
                <a:cs typeface="Times New Roman" panose="02020603050405020304" pitchFamily="18" charset="0"/>
              </a:rPr>
              <a:t>Wamae</a:t>
            </a:r>
            <a:r>
              <a:rPr lang="en-US" sz="1200" dirty="0">
                <a:latin typeface="Calibri" panose="020F0502020204030204" pitchFamily="34" charset="0"/>
                <a:ea typeface="Calibri" panose="020F0502020204030204" pitchFamily="34" charset="0"/>
                <a:cs typeface="Times New Roman" panose="02020603050405020304" pitchFamily="18" charset="0"/>
              </a:rPr>
              <a:t> W, </a:t>
            </a:r>
            <a:r>
              <a:rPr lang="en-US" sz="1200" dirty="0" err="1">
                <a:latin typeface="Calibri" panose="020F0502020204030204" pitchFamily="34" charset="0"/>
                <a:ea typeface="Calibri" panose="020F0502020204030204" pitchFamily="34" charset="0"/>
                <a:cs typeface="Times New Roman" panose="02020603050405020304" pitchFamily="18" charset="0"/>
              </a:rPr>
              <a:t>Diepeveen</a:t>
            </a:r>
            <a:r>
              <a:rPr lang="en-US" sz="1200" dirty="0">
                <a:latin typeface="Calibri" panose="020F0502020204030204" pitchFamily="34" charset="0"/>
                <a:ea typeface="Calibri" panose="020F0502020204030204" pitchFamily="34" charset="0"/>
                <a:cs typeface="Times New Roman" panose="02020603050405020304" pitchFamily="18" charset="0"/>
              </a:rPr>
              <a:t> S, Wooding S, Grant J. Measuring research. 2013. http://www.rand.org/pubs/monographs/MG1217.html</a:t>
            </a:r>
            <a:r>
              <a:rPr lang="en-US" sz="1200" dirty="0" smtClean="0">
                <a:latin typeface="Calibri" panose="020F0502020204030204" pitchFamily="34" charset="0"/>
                <a:ea typeface="Calibri" panose="020F0502020204030204" pitchFamily="34" charset="0"/>
                <a:cs typeface="Times New Roman" panose="02020603050405020304" pitchFamily="18" charset="0"/>
              </a:rPr>
              <a:t>.</a:t>
            </a:r>
            <a:endParaRPr lang="en-US" sz="1200" dirty="0"/>
          </a:p>
        </p:txBody>
      </p:sp>
      <p:sp>
        <p:nvSpPr>
          <p:cNvPr id="5" name="Rectangle 4"/>
          <p:cNvSpPr/>
          <p:nvPr/>
        </p:nvSpPr>
        <p:spPr>
          <a:xfrm>
            <a:off x="1612072" y="4089222"/>
            <a:ext cx="2004867" cy="400110"/>
          </a:xfrm>
          <a:prstGeom prst="rect">
            <a:avLst/>
          </a:prstGeom>
        </p:spPr>
        <p:txBody>
          <a:bodyPr wrap="square">
            <a:spAutoFit/>
          </a:bodyPr>
          <a:lstStyle/>
          <a:p>
            <a:r>
              <a:rPr lang="en-US" sz="2000" b="1" dirty="0" smtClean="0"/>
              <a:t>Accountability</a:t>
            </a:r>
            <a:endParaRPr lang="en-US" sz="2000" b="1" dirty="0"/>
          </a:p>
        </p:txBody>
      </p:sp>
      <p:sp>
        <p:nvSpPr>
          <p:cNvPr id="6" name="Rectangle 5"/>
          <p:cNvSpPr/>
          <p:nvPr/>
        </p:nvSpPr>
        <p:spPr>
          <a:xfrm>
            <a:off x="6111611" y="1466860"/>
            <a:ext cx="1446125" cy="400110"/>
          </a:xfrm>
          <a:prstGeom prst="rect">
            <a:avLst/>
          </a:prstGeom>
        </p:spPr>
        <p:txBody>
          <a:bodyPr wrap="square">
            <a:spAutoFit/>
          </a:bodyPr>
          <a:lstStyle/>
          <a:p>
            <a:r>
              <a:rPr lang="en-US" sz="2000" b="1" dirty="0"/>
              <a:t>Analysis</a:t>
            </a:r>
            <a:r>
              <a:rPr lang="en-US" sz="2000" dirty="0"/>
              <a:t> </a:t>
            </a:r>
          </a:p>
        </p:txBody>
      </p:sp>
      <p:sp>
        <p:nvSpPr>
          <p:cNvPr id="7" name="Rectangle 6"/>
          <p:cNvSpPr/>
          <p:nvPr/>
        </p:nvSpPr>
        <p:spPr>
          <a:xfrm>
            <a:off x="6033058" y="4119307"/>
            <a:ext cx="1259640" cy="400110"/>
          </a:xfrm>
          <a:prstGeom prst="rect">
            <a:avLst/>
          </a:prstGeom>
        </p:spPr>
        <p:txBody>
          <a:bodyPr wrap="none">
            <a:spAutoFit/>
          </a:bodyPr>
          <a:lstStyle/>
          <a:p>
            <a:r>
              <a:rPr lang="en-US" sz="2000" b="1" dirty="0"/>
              <a:t>Allocation</a:t>
            </a:r>
            <a:endParaRPr lang="en-US" sz="20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3995" y="4714132"/>
            <a:ext cx="708984" cy="708984"/>
          </a:xfrm>
          <a:prstGeom prst="rect">
            <a:avLst/>
          </a:prstGeom>
        </p:spPr>
      </p:pic>
      <p:sp>
        <p:nvSpPr>
          <p:cNvPr id="9" name="Rectangle 8"/>
          <p:cNvSpPr/>
          <p:nvPr/>
        </p:nvSpPr>
        <p:spPr>
          <a:xfrm>
            <a:off x="0"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18039" y="-75579"/>
            <a:ext cx="7886700" cy="1325563"/>
          </a:xfrm>
        </p:spPr>
        <p:txBody>
          <a:bodyPr/>
          <a:lstStyle/>
          <a:p>
            <a:r>
              <a:rPr lang="en-US" b="1" dirty="0" smtClean="0">
                <a:solidFill>
                  <a:schemeClr val="bg1"/>
                </a:solidFill>
              </a:rPr>
              <a:t>Why do we evaluate research?</a:t>
            </a:r>
            <a:endParaRPr lang="en-US" b="1" dirty="0">
              <a:solidFill>
                <a:schemeClr val="bg1"/>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8591" y="1998109"/>
            <a:ext cx="662451" cy="66245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6518" y="4742908"/>
            <a:ext cx="686596" cy="68659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2778" y="2041973"/>
            <a:ext cx="660201" cy="660201"/>
          </a:xfrm>
          <a:prstGeom prst="rect">
            <a:avLst/>
          </a:prstGeom>
        </p:spPr>
      </p:pic>
      <p:sp>
        <p:nvSpPr>
          <p:cNvPr id="14" name="TextBox 13"/>
          <p:cNvSpPr txBox="1"/>
          <p:nvPr/>
        </p:nvSpPr>
        <p:spPr>
          <a:xfrm>
            <a:off x="1050875" y="2899388"/>
            <a:ext cx="3864854" cy="369332"/>
          </a:xfrm>
          <a:prstGeom prst="rect">
            <a:avLst/>
          </a:prstGeom>
          <a:noFill/>
        </p:spPr>
        <p:txBody>
          <a:bodyPr wrap="square" rtlCol="0">
            <a:spAutoFit/>
          </a:bodyPr>
          <a:lstStyle/>
          <a:p>
            <a:r>
              <a:rPr lang="en-US" i="1" dirty="0" smtClean="0"/>
              <a:t>Making the case for research</a:t>
            </a:r>
            <a:endParaRPr lang="en-US" i="1" dirty="0"/>
          </a:p>
        </p:txBody>
      </p:sp>
      <p:sp>
        <p:nvSpPr>
          <p:cNvPr id="15" name="TextBox 14"/>
          <p:cNvSpPr txBox="1"/>
          <p:nvPr/>
        </p:nvSpPr>
        <p:spPr>
          <a:xfrm>
            <a:off x="1136819" y="5615945"/>
            <a:ext cx="2849841" cy="369332"/>
          </a:xfrm>
          <a:prstGeom prst="rect">
            <a:avLst/>
          </a:prstGeom>
          <a:noFill/>
        </p:spPr>
        <p:txBody>
          <a:bodyPr wrap="square" rtlCol="0">
            <a:spAutoFit/>
          </a:bodyPr>
          <a:lstStyle/>
          <a:p>
            <a:r>
              <a:rPr lang="en-US" i="1" dirty="0" smtClean="0"/>
              <a:t>…to taxpayers and donors</a:t>
            </a:r>
            <a:endParaRPr lang="en-US" i="1" dirty="0"/>
          </a:p>
        </p:txBody>
      </p:sp>
      <p:sp>
        <p:nvSpPr>
          <p:cNvPr id="16" name="TextBox 15"/>
          <p:cNvSpPr txBox="1"/>
          <p:nvPr/>
        </p:nvSpPr>
        <p:spPr>
          <a:xfrm>
            <a:off x="5272760" y="2887859"/>
            <a:ext cx="3864854" cy="369332"/>
          </a:xfrm>
          <a:prstGeom prst="rect">
            <a:avLst/>
          </a:prstGeom>
          <a:noFill/>
        </p:spPr>
        <p:txBody>
          <a:bodyPr wrap="square" rtlCol="0">
            <a:spAutoFit/>
          </a:bodyPr>
          <a:lstStyle/>
          <a:p>
            <a:r>
              <a:rPr lang="en-US" i="1" dirty="0" smtClean="0"/>
              <a:t>Understanding what works</a:t>
            </a:r>
            <a:endParaRPr lang="en-US" i="1" dirty="0"/>
          </a:p>
        </p:txBody>
      </p:sp>
      <p:sp>
        <p:nvSpPr>
          <p:cNvPr id="17" name="TextBox 16"/>
          <p:cNvSpPr txBox="1"/>
          <p:nvPr/>
        </p:nvSpPr>
        <p:spPr>
          <a:xfrm>
            <a:off x="5709191" y="5615945"/>
            <a:ext cx="3864854" cy="369332"/>
          </a:xfrm>
          <a:prstGeom prst="rect">
            <a:avLst/>
          </a:prstGeom>
          <a:noFill/>
        </p:spPr>
        <p:txBody>
          <a:bodyPr wrap="square" rtlCol="0">
            <a:spAutoFit/>
          </a:bodyPr>
          <a:lstStyle/>
          <a:p>
            <a:r>
              <a:rPr lang="en-US" i="1" dirty="0" smtClean="0"/>
              <a:t>Rewarding impact</a:t>
            </a:r>
            <a:endParaRPr lang="en-US" i="1" dirty="0"/>
          </a:p>
        </p:txBody>
      </p:sp>
      <p:sp>
        <p:nvSpPr>
          <p:cNvPr id="11" name="Rectangle 10"/>
          <p:cNvSpPr/>
          <p:nvPr/>
        </p:nvSpPr>
        <p:spPr>
          <a:xfrm>
            <a:off x="0" y="3361332"/>
            <a:ext cx="9143999" cy="727890"/>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Understand the objective of the research evaluation</a:t>
            </a:r>
            <a:endParaRPr lang="en-US" sz="2400" b="1" dirty="0"/>
          </a:p>
        </p:txBody>
      </p:sp>
      <p:sp>
        <p:nvSpPr>
          <p:cNvPr id="18" name="Slide Number Placeholder 17"/>
          <p:cNvSpPr>
            <a:spLocks noGrp="1"/>
          </p:cNvSpPr>
          <p:nvPr>
            <p:ph type="sldNum" sz="quarter" idx="12"/>
          </p:nvPr>
        </p:nvSpPr>
        <p:spPr/>
        <p:txBody>
          <a:bodyPr/>
          <a:lstStyle/>
          <a:p>
            <a:fld id="{3136BCC5-68C6-402A-A9A3-77E6255B2086}" type="slidenum">
              <a:rPr lang="en-US" smtClean="0"/>
              <a:t>11</a:t>
            </a:fld>
            <a:endParaRPr lang="en-US"/>
          </a:p>
        </p:txBody>
      </p:sp>
    </p:spTree>
    <p:extLst>
      <p:ext uri="{BB962C8B-B14F-4D97-AF65-F5344CB8AC3E}">
        <p14:creationId xmlns:p14="http://schemas.microsoft.com/office/powerpoint/2010/main" val="3152097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1380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How do we evaluate research?</a:t>
            </a:r>
            <a:endParaRPr lang="en-US" b="1" dirty="0">
              <a:solidFill>
                <a:schemeClr val="bg1"/>
              </a:solidFill>
            </a:endParaRPr>
          </a:p>
        </p:txBody>
      </p:sp>
      <p:sp>
        <p:nvSpPr>
          <p:cNvPr id="29" name="TextBox 28"/>
          <p:cNvSpPr txBox="1"/>
          <p:nvPr/>
        </p:nvSpPr>
        <p:spPr>
          <a:xfrm>
            <a:off x="688156" y="1095780"/>
            <a:ext cx="7041823" cy="646331"/>
          </a:xfrm>
          <a:prstGeom prst="rect">
            <a:avLst/>
          </a:prstGeom>
          <a:noFill/>
        </p:spPr>
        <p:txBody>
          <a:bodyPr wrap="square" rtlCol="0">
            <a:spAutoFit/>
          </a:bodyPr>
          <a:lstStyle/>
          <a:p>
            <a:r>
              <a:rPr lang="en-US" dirty="0" smtClean="0"/>
              <a:t>Basic tool of an evaluation: the Logic Model</a:t>
            </a:r>
          </a:p>
          <a:p>
            <a:r>
              <a:rPr lang="en-US" dirty="0" smtClean="0"/>
              <a:t>Basic organizational diagram of a program. </a:t>
            </a:r>
            <a:endParaRPr lang="en-US" dirty="0"/>
          </a:p>
        </p:txBody>
      </p:sp>
      <p:sp>
        <p:nvSpPr>
          <p:cNvPr id="31" name="Rectangle 30"/>
          <p:cNvSpPr/>
          <p:nvPr/>
        </p:nvSpPr>
        <p:spPr>
          <a:xfrm>
            <a:off x="801279" y="2479248"/>
            <a:ext cx="1847653" cy="2658359"/>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35" name="Rectangle 34"/>
          <p:cNvSpPr/>
          <p:nvPr/>
        </p:nvSpPr>
        <p:spPr>
          <a:xfrm>
            <a:off x="2876747" y="2479248"/>
            <a:ext cx="1847653" cy="2658359"/>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36" name="Rectangle 35"/>
          <p:cNvSpPr/>
          <p:nvPr/>
        </p:nvSpPr>
        <p:spPr>
          <a:xfrm>
            <a:off x="4952215" y="2479248"/>
            <a:ext cx="1847653" cy="2658359"/>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37" name="Rectangle 36"/>
          <p:cNvSpPr/>
          <p:nvPr/>
        </p:nvSpPr>
        <p:spPr>
          <a:xfrm>
            <a:off x="7027683" y="2479248"/>
            <a:ext cx="1847653" cy="2658359"/>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38" name="TextBox 37"/>
          <p:cNvSpPr txBox="1"/>
          <p:nvPr/>
        </p:nvSpPr>
        <p:spPr>
          <a:xfrm>
            <a:off x="801278" y="2504759"/>
            <a:ext cx="1772239" cy="1015663"/>
          </a:xfrm>
          <a:prstGeom prst="rect">
            <a:avLst/>
          </a:prstGeom>
          <a:noFill/>
        </p:spPr>
        <p:txBody>
          <a:bodyPr wrap="square" rtlCol="0">
            <a:spAutoFit/>
          </a:bodyPr>
          <a:lstStyle/>
          <a:p>
            <a:pPr algn="ctr"/>
            <a:r>
              <a:rPr lang="en-US" dirty="0" smtClean="0"/>
              <a:t>What </a:t>
            </a:r>
            <a:r>
              <a:rPr lang="en-US" sz="2400" b="1" dirty="0" smtClean="0"/>
              <a:t>RESOURCES</a:t>
            </a:r>
          </a:p>
          <a:p>
            <a:pPr algn="ctr"/>
            <a:r>
              <a:rPr lang="en-US" dirty="0" smtClean="0"/>
              <a:t>are used?</a:t>
            </a:r>
            <a:endParaRPr lang="en-US" dirty="0"/>
          </a:p>
        </p:txBody>
      </p:sp>
      <p:sp>
        <p:nvSpPr>
          <p:cNvPr id="39" name="TextBox 38"/>
          <p:cNvSpPr txBox="1"/>
          <p:nvPr/>
        </p:nvSpPr>
        <p:spPr>
          <a:xfrm>
            <a:off x="2964852" y="2574805"/>
            <a:ext cx="1613309" cy="1569660"/>
          </a:xfrm>
          <a:prstGeom prst="rect">
            <a:avLst/>
          </a:prstGeom>
          <a:noFill/>
        </p:spPr>
        <p:txBody>
          <a:bodyPr wrap="square" rtlCol="0">
            <a:spAutoFit/>
          </a:bodyPr>
          <a:lstStyle/>
          <a:p>
            <a:pPr algn="ctr"/>
            <a:r>
              <a:rPr lang="en-US" dirty="0" smtClean="0"/>
              <a:t>What </a:t>
            </a:r>
            <a:r>
              <a:rPr lang="en-US" sz="2400" b="1" dirty="0" smtClean="0"/>
              <a:t>ACTIVITIES </a:t>
            </a:r>
            <a:r>
              <a:rPr lang="en-US" dirty="0" smtClean="0"/>
              <a:t>do we do with those resources?</a:t>
            </a:r>
            <a:endParaRPr lang="en-US" dirty="0"/>
          </a:p>
        </p:txBody>
      </p:sp>
      <p:sp>
        <p:nvSpPr>
          <p:cNvPr id="41" name="TextBox 40"/>
          <p:cNvSpPr txBox="1"/>
          <p:nvPr/>
        </p:nvSpPr>
        <p:spPr>
          <a:xfrm>
            <a:off x="5033913" y="2538987"/>
            <a:ext cx="1765956" cy="1015663"/>
          </a:xfrm>
          <a:prstGeom prst="rect">
            <a:avLst/>
          </a:prstGeom>
          <a:noFill/>
        </p:spPr>
        <p:txBody>
          <a:bodyPr wrap="square" rtlCol="0">
            <a:spAutoFit/>
          </a:bodyPr>
          <a:lstStyle/>
          <a:p>
            <a:pPr algn="ctr"/>
            <a:r>
              <a:rPr lang="en-US" dirty="0" smtClean="0"/>
              <a:t>What </a:t>
            </a:r>
            <a:r>
              <a:rPr lang="en-US" sz="2400" b="1" dirty="0"/>
              <a:t>OUTPUTS </a:t>
            </a:r>
            <a:endParaRPr lang="en-US" sz="2400" b="1" dirty="0" smtClean="0"/>
          </a:p>
          <a:p>
            <a:pPr algn="ctr"/>
            <a:r>
              <a:rPr lang="en-US" dirty="0" smtClean="0"/>
              <a:t>are produced?</a:t>
            </a:r>
            <a:endParaRPr lang="en-US" dirty="0"/>
          </a:p>
        </p:txBody>
      </p:sp>
      <p:sp>
        <p:nvSpPr>
          <p:cNvPr id="42" name="TextBox 41"/>
          <p:cNvSpPr txBox="1"/>
          <p:nvPr/>
        </p:nvSpPr>
        <p:spPr>
          <a:xfrm>
            <a:off x="6970728" y="2553631"/>
            <a:ext cx="1961562" cy="1015663"/>
          </a:xfrm>
          <a:prstGeom prst="rect">
            <a:avLst/>
          </a:prstGeom>
          <a:noFill/>
        </p:spPr>
        <p:txBody>
          <a:bodyPr wrap="square" rtlCol="0">
            <a:spAutoFit/>
          </a:bodyPr>
          <a:lstStyle/>
          <a:p>
            <a:pPr algn="ctr"/>
            <a:r>
              <a:rPr lang="en-US" dirty="0" smtClean="0"/>
              <a:t>What </a:t>
            </a:r>
            <a:r>
              <a:rPr lang="en-US" sz="2400" b="1" dirty="0"/>
              <a:t>OUTCOMES </a:t>
            </a:r>
            <a:r>
              <a:rPr lang="en-US" dirty="0" smtClean="0"/>
              <a:t>do they create?</a:t>
            </a:r>
            <a:endParaRPr lang="en-US" dirty="0"/>
          </a:p>
        </p:txBody>
      </p:sp>
      <p:sp>
        <p:nvSpPr>
          <p:cNvPr id="7" name="TextBox 6"/>
          <p:cNvSpPr txBox="1"/>
          <p:nvPr/>
        </p:nvSpPr>
        <p:spPr>
          <a:xfrm>
            <a:off x="0" y="5326400"/>
            <a:ext cx="9750262" cy="307777"/>
          </a:xfrm>
          <a:prstGeom prst="rect">
            <a:avLst/>
          </a:prstGeom>
          <a:noFill/>
        </p:spPr>
        <p:txBody>
          <a:bodyPr wrap="square" rtlCol="0">
            <a:spAutoFit/>
          </a:bodyPr>
          <a:lstStyle/>
          <a:p>
            <a:pPr algn="ctr"/>
            <a:r>
              <a:rPr lang="en-US" sz="1400" dirty="0" smtClean="0"/>
              <a:t>Environmental factors: external influences on the process or program</a:t>
            </a:r>
            <a:endParaRPr lang="en-US" sz="1400" i="1" dirty="0"/>
          </a:p>
        </p:txBody>
      </p:sp>
      <p:sp>
        <p:nvSpPr>
          <p:cNvPr id="11" name="TextBox 10"/>
          <p:cNvSpPr txBox="1"/>
          <p:nvPr/>
        </p:nvSpPr>
        <p:spPr>
          <a:xfrm rot="16200000">
            <a:off x="-1145331" y="3654489"/>
            <a:ext cx="3189934" cy="461665"/>
          </a:xfrm>
          <a:prstGeom prst="rect">
            <a:avLst/>
          </a:prstGeom>
          <a:noFill/>
        </p:spPr>
        <p:txBody>
          <a:bodyPr wrap="square" rtlCol="0">
            <a:spAutoFit/>
          </a:bodyPr>
          <a:lstStyle/>
          <a:p>
            <a:pPr algn="ctr"/>
            <a:r>
              <a:rPr lang="en-US" sz="2400" b="1" dirty="0"/>
              <a:t>PROGRAM</a:t>
            </a:r>
          </a:p>
        </p:txBody>
      </p:sp>
      <p:sp>
        <p:nvSpPr>
          <p:cNvPr id="2" name="Slide Number Placeholder 1"/>
          <p:cNvSpPr>
            <a:spLocks noGrp="1"/>
          </p:cNvSpPr>
          <p:nvPr>
            <p:ph type="sldNum" sz="quarter" idx="12"/>
          </p:nvPr>
        </p:nvSpPr>
        <p:spPr/>
        <p:txBody>
          <a:bodyPr/>
          <a:lstStyle/>
          <a:p>
            <a:fld id="{3136BCC5-68C6-402A-A9A3-77E6255B2086}" type="slidenum">
              <a:rPr lang="en-US" smtClean="0"/>
              <a:t>12</a:t>
            </a:fld>
            <a:endParaRPr lang="en-US"/>
          </a:p>
        </p:txBody>
      </p:sp>
    </p:spTree>
    <p:extLst>
      <p:ext uri="{BB962C8B-B14F-4D97-AF65-F5344CB8AC3E}">
        <p14:creationId xmlns:p14="http://schemas.microsoft.com/office/powerpoint/2010/main" val="23947954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How do we evaluate research?</a:t>
            </a:r>
            <a:endParaRPr lang="en-US" b="1"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7612" y="1628481"/>
            <a:ext cx="4876800" cy="3657600"/>
          </a:xfrm>
          <a:prstGeom prst="rect">
            <a:avLst/>
          </a:prstGeom>
        </p:spPr>
      </p:pic>
      <p:sp>
        <p:nvSpPr>
          <p:cNvPr id="3" name="TextBox 2"/>
          <p:cNvSpPr txBox="1"/>
          <p:nvPr/>
        </p:nvSpPr>
        <p:spPr>
          <a:xfrm>
            <a:off x="6146277" y="6356351"/>
            <a:ext cx="2922309" cy="307777"/>
          </a:xfrm>
          <a:prstGeom prst="rect">
            <a:avLst/>
          </a:prstGeom>
          <a:noFill/>
        </p:spPr>
        <p:txBody>
          <a:bodyPr wrap="square" rtlCol="0">
            <a:spAutoFit/>
          </a:bodyPr>
          <a:lstStyle/>
          <a:p>
            <a:r>
              <a:rPr lang="en-US" sz="1400" i="1" dirty="0" smtClean="0"/>
              <a:t>Freshspectrum.com</a:t>
            </a:r>
            <a:endParaRPr lang="en-US" sz="1400" i="1" dirty="0"/>
          </a:p>
        </p:txBody>
      </p:sp>
      <p:sp>
        <p:nvSpPr>
          <p:cNvPr id="6" name="Slide Number Placeholder 5"/>
          <p:cNvSpPr>
            <a:spLocks noGrp="1"/>
          </p:cNvSpPr>
          <p:nvPr>
            <p:ph type="sldNum" sz="quarter" idx="12"/>
          </p:nvPr>
        </p:nvSpPr>
        <p:spPr/>
        <p:txBody>
          <a:bodyPr/>
          <a:lstStyle/>
          <a:p>
            <a:fld id="{3136BCC5-68C6-402A-A9A3-77E6255B2086}" type="slidenum">
              <a:rPr lang="en-US" smtClean="0"/>
              <a:t>13</a:t>
            </a:fld>
            <a:endParaRPr lang="en-US" dirty="0"/>
          </a:p>
        </p:txBody>
      </p:sp>
    </p:spTree>
    <p:extLst>
      <p:ext uri="{BB962C8B-B14F-4D97-AF65-F5344CB8AC3E}">
        <p14:creationId xmlns:p14="http://schemas.microsoft.com/office/powerpoint/2010/main" val="1355828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Evaluating a Pre-doctoral Training Program</a:t>
            </a:r>
            <a:endParaRPr lang="en-US" b="1" dirty="0">
              <a:solidFill>
                <a:schemeClr val="bg1"/>
              </a:solidFill>
            </a:endParaRPr>
          </a:p>
        </p:txBody>
      </p:sp>
      <p:grpSp>
        <p:nvGrpSpPr>
          <p:cNvPr id="8" name="Group 7"/>
          <p:cNvGrpSpPr/>
          <p:nvPr/>
        </p:nvGrpSpPr>
        <p:grpSpPr>
          <a:xfrm>
            <a:off x="772997" y="1470579"/>
            <a:ext cx="1847654" cy="1630437"/>
            <a:chOff x="801278" y="2479247"/>
            <a:chExt cx="1847654" cy="1630437"/>
          </a:xfrm>
        </p:grpSpPr>
        <p:sp>
          <p:nvSpPr>
            <p:cNvPr id="31" name="Rectangle 30"/>
            <p:cNvSpPr/>
            <p:nvPr/>
          </p:nvSpPr>
          <p:spPr>
            <a:xfrm>
              <a:off x="801279" y="2479247"/>
              <a:ext cx="1847653" cy="1630437"/>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38" name="TextBox 37"/>
            <p:cNvSpPr txBox="1"/>
            <p:nvPr/>
          </p:nvSpPr>
          <p:spPr>
            <a:xfrm>
              <a:off x="801278" y="2504759"/>
              <a:ext cx="1772239" cy="1015663"/>
            </a:xfrm>
            <a:prstGeom prst="rect">
              <a:avLst/>
            </a:prstGeom>
            <a:noFill/>
          </p:spPr>
          <p:txBody>
            <a:bodyPr wrap="square" rtlCol="0">
              <a:spAutoFit/>
            </a:bodyPr>
            <a:lstStyle/>
            <a:p>
              <a:pPr algn="ctr"/>
              <a:r>
                <a:rPr lang="en-US" dirty="0" smtClean="0"/>
                <a:t>What </a:t>
              </a:r>
              <a:r>
                <a:rPr lang="en-US" sz="2400" b="1" dirty="0" smtClean="0"/>
                <a:t>RESOURCES</a:t>
              </a:r>
            </a:p>
            <a:p>
              <a:pPr algn="ctr"/>
              <a:r>
                <a:rPr lang="en-US" dirty="0" smtClean="0"/>
                <a:t>are used?</a:t>
              </a:r>
              <a:endParaRPr lang="en-US" dirty="0"/>
            </a:p>
          </p:txBody>
        </p:sp>
      </p:grpSp>
      <p:grpSp>
        <p:nvGrpSpPr>
          <p:cNvPr id="9" name="Group 8"/>
          <p:cNvGrpSpPr/>
          <p:nvPr/>
        </p:nvGrpSpPr>
        <p:grpSpPr>
          <a:xfrm>
            <a:off x="2848466" y="1470580"/>
            <a:ext cx="1847653" cy="1630436"/>
            <a:chOff x="2876747" y="2479248"/>
            <a:chExt cx="1847653" cy="1630436"/>
          </a:xfrm>
        </p:grpSpPr>
        <p:sp>
          <p:nvSpPr>
            <p:cNvPr id="35" name="Rectangle 34"/>
            <p:cNvSpPr/>
            <p:nvPr/>
          </p:nvSpPr>
          <p:spPr>
            <a:xfrm>
              <a:off x="2876747" y="2479248"/>
              <a:ext cx="1847653" cy="1630436"/>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39" name="TextBox 38"/>
            <p:cNvSpPr txBox="1"/>
            <p:nvPr/>
          </p:nvSpPr>
          <p:spPr>
            <a:xfrm>
              <a:off x="2964852" y="2480535"/>
              <a:ext cx="1613309" cy="1569660"/>
            </a:xfrm>
            <a:prstGeom prst="rect">
              <a:avLst/>
            </a:prstGeom>
            <a:noFill/>
          </p:spPr>
          <p:txBody>
            <a:bodyPr wrap="square" rtlCol="0">
              <a:spAutoFit/>
            </a:bodyPr>
            <a:lstStyle/>
            <a:p>
              <a:pPr algn="ctr"/>
              <a:r>
                <a:rPr lang="en-US" dirty="0" smtClean="0"/>
                <a:t>What </a:t>
              </a:r>
              <a:r>
                <a:rPr lang="en-US" sz="2400" b="1" dirty="0" smtClean="0"/>
                <a:t>ACTIVITIES </a:t>
              </a:r>
              <a:r>
                <a:rPr lang="en-US" dirty="0" smtClean="0"/>
                <a:t>do we do with those resources?</a:t>
              </a:r>
              <a:endParaRPr lang="en-US" dirty="0"/>
            </a:p>
          </p:txBody>
        </p:sp>
      </p:grpSp>
      <p:grpSp>
        <p:nvGrpSpPr>
          <p:cNvPr id="10" name="Group 9"/>
          <p:cNvGrpSpPr/>
          <p:nvPr/>
        </p:nvGrpSpPr>
        <p:grpSpPr>
          <a:xfrm>
            <a:off x="4923934" y="1445476"/>
            <a:ext cx="1847653" cy="1655540"/>
            <a:chOff x="4952215" y="2454144"/>
            <a:chExt cx="1847653" cy="1655540"/>
          </a:xfrm>
        </p:grpSpPr>
        <p:sp>
          <p:nvSpPr>
            <p:cNvPr id="36" name="Rectangle 35"/>
            <p:cNvSpPr/>
            <p:nvPr/>
          </p:nvSpPr>
          <p:spPr>
            <a:xfrm>
              <a:off x="4952215" y="2479248"/>
              <a:ext cx="1847653" cy="1630436"/>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1" name="TextBox 40"/>
            <p:cNvSpPr txBox="1"/>
            <p:nvPr/>
          </p:nvSpPr>
          <p:spPr>
            <a:xfrm>
              <a:off x="4967924" y="2454144"/>
              <a:ext cx="1765956" cy="1015663"/>
            </a:xfrm>
            <a:prstGeom prst="rect">
              <a:avLst/>
            </a:prstGeom>
            <a:noFill/>
          </p:spPr>
          <p:txBody>
            <a:bodyPr wrap="square" rtlCol="0">
              <a:spAutoFit/>
            </a:bodyPr>
            <a:lstStyle/>
            <a:p>
              <a:pPr algn="ctr"/>
              <a:r>
                <a:rPr lang="en-US" dirty="0" smtClean="0"/>
                <a:t>What </a:t>
              </a:r>
              <a:r>
                <a:rPr lang="en-US" sz="2400" b="1" dirty="0"/>
                <a:t>OUTPUTS </a:t>
              </a:r>
              <a:endParaRPr lang="en-US" sz="2400" b="1" dirty="0" smtClean="0"/>
            </a:p>
            <a:p>
              <a:pPr algn="ctr"/>
              <a:r>
                <a:rPr lang="en-US" dirty="0" smtClean="0"/>
                <a:t>are produced?</a:t>
              </a:r>
              <a:endParaRPr lang="en-US" dirty="0"/>
            </a:p>
          </p:txBody>
        </p:sp>
      </p:grpSp>
      <p:grpSp>
        <p:nvGrpSpPr>
          <p:cNvPr id="11" name="Group 10"/>
          <p:cNvGrpSpPr/>
          <p:nvPr/>
        </p:nvGrpSpPr>
        <p:grpSpPr>
          <a:xfrm>
            <a:off x="6942447" y="1450693"/>
            <a:ext cx="1961562" cy="1684551"/>
            <a:chOff x="6970728" y="2459361"/>
            <a:chExt cx="1961562" cy="1684551"/>
          </a:xfrm>
        </p:grpSpPr>
        <p:sp>
          <p:nvSpPr>
            <p:cNvPr id="37" name="Rectangle 36"/>
            <p:cNvSpPr/>
            <p:nvPr/>
          </p:nvSpPr>
          <p:spPr>
            <a:xfrm>
              <a:off x="7027683" y="2479248"/>
              <a:ext cx="1847653" cy="166466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2" name="TextBox 41"/>
            <p:cNvSpPr txBox="1"/>
            <p:nvPr/>
          </p:nvSpPr>
          <p:spPr>
            <a:xfrm>
              <a:off x="6970728" y="2459361"/>
              <a:ext cx="1961562" cy="1015663"/>
            </a:xfrm>
            <a:prstGeom prst="rect">
              <a:avLst/>
            </a:prstGeom>
            <a:noFill/>
          </p:spPr>
          <p:txBody>
            <a:bodyPr wrap="square" rtlCol="0">
              <a:spAutoFit/>
            </a:bodyPr>
            <a:lstStyle/>
            <a:p>
              <a:pPr algn="ctr"/>
              <a:r>
                <a:rPr lang="en-US" dirty="0" smtClean="0"/>
                <a:t>What </a:t>
              </a:r>
              <a:r>
                <a:rPr lang="en-US" sz="2400" b="1" dirty="0"/>
                <a:t>OUTCOMES </a:t>
              </a:r>
              <a:r>
                <a:rPr lang="en-US" dirty="0" smtClean="0"/>
                <a:t>do they create?</a:t>
              </a:r>
              <a:endParaRPr lang="en-US" dirty="0"/>
            </a:p>
          </p:txBody>
        </p:sp>
      </p:grpSp>
      <p:sp>
        <p:nvSpPr>
          <p:cNvPr id="7" name="TextBox 6"/>
          <p:cNvSpPr txBox="1"/>
          <p:nvPr/>
        </p:nvSpPr>
        <p:spPr>
          <a:xfrm>
            <a:off x="-369119" y="1168649"/>
            <a:ext cx="9750262" cy="307777"/>
          </a:xfrm>
          <a:prstGeom prst="rect">
            <a:avLst/>
          </a:prstGeom>
          <a:noFill/>
        </p:spPr>
        <p:txBody>
          <a:bodyPr wrap="square" rtlCol="0">
            <a:spAutoFit/>
          </a:bodyPr>
          <a:lstStyle/>
          <a:p>
            <a:pPr algn="ctr"/>
            <a:r>
              <a:rPr lang="en-US" sz="1400" dirty="0" smtClean="0"/>
              <a:t>Environmental factors: external influences on the process or program</a:t>
            </a:r>
            <a:endParaRPr lang="en-US" sz="1400" i="1" dirty="0"/>
          </a:p>
        </p:txBody>
      </p:sp>
      <p:sp>
        <p:nvSpPr>
          <p:cNvPr id="2" name="TextBox 1"/>
          <p:cNvSpPr txBox="1"/>
          <p:nvPr/>
        </p:nvSpPr>
        <p:spPr>
          <a:xfrm>
            <a:off x="797622" y="3157581"/>
            <a:ext cx="1965218" cy="1569660"/>
          </a:xfrm>
          <a:prstGeom prst="rect">
            <a:avLst/>
          </a:prstGeom>
          <a:noFill/>
        </p:spPr>
        <p:txBody>
          <a:bodyPr wrap="square" rtlCol="0">
            <a:spAutoFit/>
          </a:bodyPr>
          <a:lstStyle/>
          <a:p>
            <a:r>
              <a:rPr lang="en-US" sz="1600" dirty="0" smtClean="0"/>
              <a:t>Program Manager</a:t>
            </a:r>
          </a:p>
          <a:p>
            <a:endParaRPr lang="en-US" sz="800" dirty="0" smtClean="0"/>
          </a:p>
          <a:p>
            <a:r>
              <a:rPr lang="en-US" sz="1600" dirty="0" smtClean="0"/>
              <a:t>Researchers</a:t>
            </a:r>
          </a:p>
          <a:p>
            <a:endParaRPr lang="en-US" sz="800" dirty="0" smtClean="0"/>
          </a:p>
          <a:p>
            <a:r>
              <a:rPr lang="en-US" sz="1600" dirty="0" smtClean="0"/>
              <a:t>Conference Room</a:t>
            </a:r>
          </a:p>
          <a:p>
            <a:endParaRPr lang="en-US" sz="1600" dirty="0"/>
          </a:p>
          <a:p>
            <a:r>
              <a:rPr lang="en-US" sz="1600" dirty="0" smtClean="0"/>
              <a:t>Funding </a:t>
            </a:r>
            <a:endParaRPr lang="en-US" sz="1600" dirty="0"/>
          </a:p>
        </p:txBody>
      </p:sp>
      <p:sp>
        <p:nvSpPr>
          <p:cNvPr id="15" name="TextBox 14"/>
          <p:cNvSpPr txBox="1"/>
          <p:nvPr/>
        </p:nvSpPr>
        <p:spPr>
          <a:xfrm>
            <a:off x="5005510" y="3220087"/>
            <a:ext cx="1965218" cy="2062103"/>
          </a:xfrm>
          <a:prstGeom prst="rect">
            <a:avLst/>
          </a:prstGeom>
          <a:noFill/>
        </p:spPr>
        <p:txBody>
          <a:bodyPr wrap="square" rtlCol="0">
            <a:spAutoFit/>
          </a:bodyPr>
          <a:lstStyle/>
          <a:p>
            <a:r>
              <a:rPr lang="en-US" sz="1600" dirty="0" smtClean="0"/>
              <a:t>Certificate of completion</a:t>
            </a:r>
          </a:p>
          <a:p>
            <a:endParaRPr lang="en-US" sz="1600" dirty="0" smtClean="0"/>
          </a:p>
          <a:p>
            <a:r>
              <a:rPr lang="en-US" sz="1600" dirty="0" smtClean="0"/>
              <a:t>Joint publications between mentees and mentors</a:t>
            </a:r>
          </a:p>
          <a:p>
            <a:endParaRPr lang="en-US" sz="1600" dirty="0" smtClean="0"/>
          </a:p>
          <a:p>
            <a:endParaRPr lang="en-US" sz="1600" dirty="0"/>
          </a:p>
        </p:txBody>
      </p:sp>
      <p:sp>
        <p:nvSpPr>
          <p:cNvPr id="16" name="TextBox 15"/>
          <p:cNvSpPr txBox="1"/>
          <p:nvPr/>
        </p:nvSpPr>
        <p:spPr>
          <a:xfrm>
            <a:off x="2828967" y="3182932"/>
            <a:ext cx="1965218" cy="1077218"/>
          </a:xfrm>
          <a:prstGeom prst="rect">
            <a:avLst/>
          </a:prstGeom>
          <a:noFill/>
        </p:spPr>
        <p:txBody>
          <a:bodyPr wrap="square" rtlCol="0">
            <a:spAutoFit/>
          </a:bodyPr>
          <a:lstStyle/>
          <a:p>
            <a:r>
              <a:rPr lang="en-US" sz="1600" dirty="0" smtClean="0"/>
              <a:t>Mentorship sessions</a:t>
            </a:r>
          </a:p>
          <a:p>
            <a:r>
              <a:rPr lang="en-US" sz="1600" dirty="0" smtClean="0"/>
              <a:t>Training sessions</a:t>
            </a:r>
          </a:p>
          <a:p>
            <a:endParaRPr lang="en-US" sz="1600" dirty="0" smtClean="0"/>
          </a:p>
          <a:p>
            <a:endParaRPr lang="en-US" sz="1600" dirty="0"/>
          </a:p>
        </p:txBody>
      </p:sp>
      <p:sp>
        <p:nvSpPr>
          <p:cNvPr id="17" name="TextBox 16"/>
          <p:cNvSpPr txBox="1"/>
          <p:nvPr/>
        </p:nvSpPr>
        <p:spPr>
          <a:xfrm>
            <a:off x="7080978" y="3185861"/>
            <a:ext cx="1965218" cy="1815882"/>
          </a:xfrm>
          <a:prstGeom prst="rect">
            <a:avLst/>
          </a:prstGeom>
          <a:noFill/>
        </p:spPr>
        <p:txBody>
          <a:bodyPr wrap="square" rtlCol="0">
            <a:spAutoFit/>
          </a:bodyPr>
          <a:lstStyle/>
          <a:p>
            <a:r>
              <a:rPr lang="en-US" sz="1600" dirty="0" smtClean="0"/>
              <a:t>Increased career prospects of mentees</a:t>
            </a:r>
          </a:p>
          <a:p>
            <a:endParaRPr lang="en-US" sz="1600" dirty="0"/>
          </a:p>
          <a:p>
            <a:endParaRPr lang="en-US" sz="1600" dirty="0" smtClean="0"/>
          </a:p>
          <a:p>
            <a:endParaRPr lang="en-US" sz="1600" dirty="0" smtClean="0"/>
          </a:p>
          <a:p>
            <a:endParaRPr lang="en-US" sz="1600" dirty="0"/>
          </a:p>
        </p:txBody>
      </p:sp>
      <p:sp>
        <p:nvSpPr>
          <p:cNvPr id="6" name="TextBox 5"/>
          <p:cNvSpPr txBox="1"/>
          <p:nvPr/>
        </p:nvSpPr>
        <p:spPr>
          <a:xfrm rot="16200000">
            <a:off x="-1746929" y="4111068"/>
            <a:ext cx="4285717" cy="461665"/>
          </a:xfrm>
          <a:prstGeom prst="rect">
            <a:avLst/>
          </a:prstGeom>
          <a:noFill/>
        </p:spPr>
        <p:txBody>
          <a:bodyPr wrap="square" rtlCol="0">
            <a:spAutoFit/>
          </a:bodyPr>
          <a:lstStyle/>
          <a:p>
            <a:pPr algn="ctr"/>
            <a:r>
              <a:rPr lang="en-US" sz="2400" b="1" dirty="0"/>
              <a:t>Pr</a:t>
            </a:r>
            <a:r>
              <a:rPr lang="en-US" sz="2400" b="1" dirty="0" smtClean="0"/>
              <a:t>e-doctoral Training Program</a:t>
            </a:r>
            <a:endParaRPr lang="en-US" sz="2400" b="1" dirty="0"/>
          </a:p>
        </p:txBody>
      </p:sp>
      <p:sp>
        <p:nvSpPr>
          <p:cNvPr id="12" name="Slide Number Placeholder 11"/>
          <p:cNvSpPr>
            <a:spLocks noGrp="1"/>
          </p:cNvSpPr>
          <p:nvPr>
            <p:ph type="sldNum" sz="quarter" idx="12"/>
          </p:nvPr>
        </p:nvSpPr>
        <p:spPr/>
        <p:txBody>
          <a:bodyPr/>
          <a:lstStyle/>
          <a:p>
            <a:fld id="{3136BCC5-68C6-402A-A9A3-77E6255B2086}" type="slidenum">
              <a:rPr lang="en-US" smtClean="0"/>
              <a:t>14</a:t>
            </a:fld>
            <a:endParaRPr lang="en-US"/>
          </a:p>
        </p:txBody>
      </p:sp>
    </p:spTree>
    <p:extLst>
      <p:ext uri="{BB962C8B-B14F-4D97-AF65-F5344CB8AC3E}">
        <p14:creationId xmlns:p14="http://schemas.microsoft.com/office/powerpoint/2010/main" val="1648635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Evaluating a Pre-doctoral Training Program</a:t>
            </a:r>
            <a:endParaRPr lang="en-US" b="1" dirty="0">
              <a:solidFill>
                <a:schemeClr val="bg1"/>
              </a:solidFill>
            </a:endParaRPr>
          </a:p>
        </p:txBody>
      </p:sp>
      <p:sp>
        <p:nvSpPr>
          <p:cNvPr id="6" name="TextBox 5"/>
          <p:cNvSpPr txBox="1"/>
          <p:nvPr/>
        </p:nvSpPr>
        <p:spPr>
          <a:xfrm>
            <a:off x="781438" y="3252318"/>
            <a:ext cx="1951349" cy="923330"/>
          </a:xfrm>
          <a:prstGeom prst="rect">
            <a:avLst/>
          </a:prstGeom>
          <a:noFill/>
        </p:spPr>
        <p:txBody>
          <a:bodyPr wrap="square" rtlCol="0">
            <a:spAutoFit/>
          </a:bodyPr>
          <a:lstStyle/>
          <a:p>
            <a:r>
              <a:rPr lang="en-US" dirty="0" smtClean="0"/>
              <a:t>What amount of time and money was used?</a:t>
            </a:r>
            <a:endParaRPr lang="en-US" dirty="0"/>
          </a:p>
        </p:txBody>
      </p:sp>
      <p:sp>
        <p:nvSpPr>
          <p:cNvPr id="20" name="TextBox 19"/>
          <p:cNvSpPr txBox="1"/>
          <p:nvPr/>
        </p:nvSpPr>
        <p:spPr>
          <a:xfrm>
            <a:off x="2928885" y="3248989"/>
            <a:ext cx="1951349" cy="2308324"/>
          </a:xfrm>
          <a:prstGeom prst="rect">
            <a:avLst/>
          </a:prstGeom>
          <a:noFill/>
        </p:spPr>
        <p:txBody>
          <a:bodyPr wrap="square" rtlCol="0">
            <a:spAutoFit/>
          </a:bodyPr>
          <a:lstStyle/>
          <a:p>
            <a:r>
              <a:rPr lang="en-US" dirty="0" smtClean="0"/>
              <a:t>How many mentorship sessions?</a:t>
            </a:r>
          </a:p>
          <a:p>
            <a:endParaRPr lang="en-US" dirty="0" smtClean="0"/>
          </a:p>
          <a:p>
            <a:r>
              <a:rPr lang="en-US" dirty="0" smtClean="0"/>
              <a:t>How </a:t>
            </a:r>
            <a:r>
              <a:rPr lang="en-US" dirty="0"/>
              <a:t>many attended or did not attend</a:t>
            </a:r>
            <a:r>
              <a:rPr lang="en-US" dirty="0" smtClean="0"/>
              <a:t>?</a:t>
            </a:r>
          </a:p>
          <a:p>
            <a:endParaRPr lang="en-US" dirty="0"/>
          </a:p>
        </p:txBody>
      </p:sp>
      <p:sp>
        <p:nvSpPr>
          <p:cNvPr id="21" name="TextBox 20"/>
          <p:cNvSpPr txBox="1"/>
          <p:nvPr/>
        </p:nvSpPr>
        <p:spPr>
          <a:xfrm>
            <a:off x="4991098" y="3236929"/>
            <a:ext cx="1951349" cy="2677656"/>
          </a:xfrm>
          <a:prstGeom prst="rect">
            <a:avLst/>
          </a:prstGeom>
          <a:noFill/>
        </p:spPr>
        <p:txBody>
          <a:bodyPr wrap="square" rtlCol="0">
            <a:spAutoFit/>
          </a:bodyPr>
          <a:lstStyle/>
          <a:p>
            <a:r>
              <a:rPr lang="en-US" dirty="0" smtClean="0"/>
              <a:t>How many trainees completed the program?</a:t>
            </a:r>
          </a:p>
          <a:p>
            <a:endParaRPr lang="en-US" sz="600" dirty="0"/>
          </a:p>
          <a:p>
            <a:r>
              <a:rPr lang="en-US" dirty="0" smtClean="0"/>
              <a:t>How many documents were published in scholarly literature?</a:t>
            </a:r>
          </a:p>
        </p:txBody>
      </p:sp>
      <p:sp>
        <p:nvSpPr>
          <p:cNvPr id="22" name="TextBox 21"/>
          <p:cNvSpPr txBox="1"/>
          <p:nvPr/>
        </p:nvSpPr>
        <p:spPr>
          <a:xfrm>
            <a:off x="7053311" y="3248989"/>
            <a:ext cx="1951349" cy="2585323"/>
          </a:xfrm>
          <a:prstGeom prst="rect">
            <a:avLst/>
          </a:prstGeom>
          <a:noFill/>
        </p:spPr>
        <p:txBody>
          <a:bodyPr wrap="square" rtlCol="0">
            <a:spAutoFit/>
          </a:bodyPr>
          <a:lstStyle/>
          <a:p>
            <a:r>
              <a:rPr lang="en-US" dirty="0" smtClean="0"/>
              <a:t>Did mentees have improved career prospects?</a:t>
            </a:r>
          </a:p>
          <a:p>
            <a:endParaRPr lang="en-US" dirty="0"/>
          </a:p>
          <a:p>
            <a:r>
              <a:rPr lang="en-US" dirty="0" smtClean="0"/>
              <a:t>To what extent has the program developed the careers of mentees?</a:t>
            </a:r>
            <a:endParaRPr lang="en-US" dirty="0"/>
          </a:p>
        </p:txBody>
      </p:sp>
      <p:sp>
        <p:nvSpPr>
          <p:cNvPr id="8" name="TextBox 7"/>
          <p:cNvSpPr txBox="1"/>
          <p:nvPr/>
        </p:nvSpPr>
        <p:spPr>
          <a:xfrm rot="16200000">
            <a:off x="-985097" y="4249263"/>
            <a:ext cx="2823603" cy="400110"/>
          </a:xfrm>
          <a:prstGeom prst="rect">
            <a:avLst/>
          </a:prstGeom>
          <a:noFill/>
        </p:spPr>
        <p:txBody>
          <a:bodyPr wrap="square" rtlCol="0">
            <a:spAutoFit/>
          </a:bodyPr>
          <a:lstStyle/>
          <a:p>
            <a:pPr algn="ctr"/>
            <a:r>
              <a:rPr lang="en-US" sz="2000" b="1" dirty="0" smtClean="0"/>
              <a:t>Evaluation Questions</a:t>
            </a:r>
            <a:endParaRPr lang="en-US" sz="2000" b="1" dirty="0"/>
          </a:p>
        </p:txBody>
      </p:sp>
      <p:grpSp>
        <p:nvGrpSpPr>
          <p:cNvPr id="18" name="Group 17"/>
          <p:cNvGrpSpPr/>
          <p:nvPr/>
        </p:nvGrpSpPr>
        <p:grpSpPr>
          <a:xfrm>
            <a:off x="772997" y="1470579"/>
            <a:ext cx="1847654" cy="1630437"/>
            <a:chOff x="801278" y="2479247"/>
            <a:chExt cx="1847654" cy="1630437"/>
          </a:xfrm>
        </p:grpSpPr>
        <p:sp>
          <p:nvSpPr>
            <p:cNvPr id="19" name="Rectangle 18"/>
            <p:cNvSpPr/>
            <p:nvPr/>
          </p:nvSpPr>
          <p:spPr>
            <a:xfrm>
              <a:off x="801279" y="2479247"/>
              <a:ext cx="1847653" cy="1630437"/>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3" name="TextBox 22"/>
            <p:cNvSpPr txBox="1"/>
            <p:nvPr/>
          </p:nvSpPr>
          <p:spPr>
            <a:xfrm>
              <a:off x="801278" y="2504759"/>
              <a:ext cx="1772239" cy="1015663"/>
            </a:xfrm>
            <a:prstGeom prst="rect">
              <a:avLst/>
            </a:prstGeom>
            <a:noFill/>
          </p:spPr>
          <p:txBody>
            <a:bodyPr wrap="square" rtlCol="0">
              <a:spAutoFit/>
            </a:bodyPr>
            <a:lstStyle/>
            <a:p>
              <a:pPr algn="ctr"/>
              <a:r>
                <a:rPr lang="en-US" dirty="0" smtClean="0"/>
                <a:t>What </a:t>
              </a:r>
              <a:r>
                <a:rPr lang="en-US" sz="2400" b="1" dirty="0" smtClean="0"/>
                <a:t>RESOURCES</a:t>
              </a:r>
            </a:p>
            <a:p>
              <a:pPr algn="ctr"/>
              <a:r>
                <a:rPr lang="en-US" dirty="0" smtClean="0"/>
                <a:t>are used?</a:t>
              </a:r>
              <a:endParaRPr lang="en-US" dirty="0"/>
            </a:p>
          </p:txBody>
        </p:sp>
      </p:grpSp>
      <p:grpSp>
        <p:nvGrpSpPr>
          <p:cNvPr id="24" name="Group 23"/>
          <p:cNvGrpSpPr/>
          <p:nvPr/>
        </p:nvGrpSpPr>
        <p:grpSpPr>
          <a:xfrm>
            <a:off x="2848466" y="1470580"/>
            <a:ext cx="1847653" cy="1630436"/>
            <a:chOff x="2876747" y="2479248"/>
            <a:chExt cx="1847653" cy="1630436"/>
          </a:xfrm>
        </p:grpSpPr>
        <p:sp>
          <p:nvSpPr>
            <p:cNvPr id="25" name="Rectangle 24"/>
            <p:cNvSpPr/>
            <p:nvPr/>
          </p:nvSpPr>
          <p:spPr>
            <a:xfrm>
              <a:off x="2876747" y="2479248"/>
              <a:ext cx="1847653" cy="1630436"/>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6" name="TextBox 25"/>
            <p:cNvSpPr txBox="1"/>
            <p:nvPr/>
          </p:nvSpPr>
          <p:spPr>
            <a:xfrm>
              <a:off x="2964852" y="2480535"/>
              <a:ext cx="1613309" cy="1569660"/>
            </a:xfrm>
            <a:prstGeom prst="rect">
              <a:avLst/>
            </a:prstGeom>
            <a:noFill/>
          </p:spPr>
          <p:txBody>
            <a:bodyPr wrap="square" rtlCol="0">
              <a:spAutoFit/>
            </a:bodyPr>
            <a:lstStyle/>
            <a:p>
              <a:pPr algn="ctr"/>
              <a:r>
                <a:rPr lang="en-US" dirty="0" smtClean="0"/>
                <a:t>What </a:t>
              </a:r>
              <a:r>
                <a:rPr lang="en-US" sz="2400" b="1" dirty="0" smtClean="0"/>
                <a:t>ACTIVITIES </a:t>
              </a:r>
              <a:r>
                <a:rPr lang="en-US" dirty="0" smtClean="0"/>
                <a:t>do we do with those resources?</a:t>
              </a:r>
              <a:endParaRPr lang="en-US" dirty="0"/>
            </a:p>
          </p:txBody>
        </p:sp>
      </p:grpSp>
      <p:grpSp>
        <p:nvGrpSpPr>
          <p:cNvPr id="27" name="Group 26"/>
          <p:cNvGrpSpPr/>
          <p:nvPr/>
        </p:nvGrpSpPr>
        <p:grpSpPr>
          <a:xfrm>
            <a:off x="4923934" y="1445476"/>
            <a:ext cx="1847653" cy="1655540"/>
            <a:chOff x="4952215" y="2454144"/>
            <a:chExt cx="1847653" cy="1655540"/>
          </a:xfrm>
        </p:grpSpPr>
        <p:sp>
          <p:nvSpPr>
            <p:cNvPr id="28" name="Rectangle 27"/>
            <p:cNvSpPr/>
            <p:nvPr/>
          </p:nvSpPr>
          <p:spPr>
            <a:xfrm>
              <a:off x="4952215" y="2479248"/>
              <a:ext cx="1847653" cy="1630436"/>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9" name="TextBox 28"/>
            <p:cNvSpPr txBox="1"/>
            <p:nvPr/>
          </p:nvSpPr>
          <p:spPr>
            <a:xfrm>
              <a:off x="4967924" y="2454144"/>
              <a:ext cx="1765956" cy="1015663"/>
            </a:xfrm>
            <a:prstGeom prst="rect">
              <a:avLst/>
            </a:prstGeom>
            <a:noFill/>
          </p:spPr>
          <p:txBody>
            <a:bodyPr wrap="square" rtlCol="0">
              <a:spAutoFit/>
            </a:bodyPr>
            <a:lstStyle/>
            <a:p>
              <a:pPr algn="ctr"/>
              <a:r>
                <a:rPr lang="en-US" dirty="0" smtClean="0"/>
                <a:t>What </a:t>
              </a:r>
              <a:r>
                <a:rPr lang="en-US" sz="2400" b="1" dirty="0"/>
                <a:t>OUTPUTS </a:t>
              </a:r>
              <a:endParaRPr lang="en-US" sz="2400" b="1" dirty="0" smtClean="0"/>
            </a:p>
            <a:p>
              <a:pPr algn="ctr"/>
              <a:r>
                <a:rPr lang="en-US" dirty="0" smtClean="0"/>
                <a:t>are produced?</a:t>
              </a:r>
              <a:endParaRPr lang="en-US" dirty="0"/>
            </a:p>
          </p:txBody>
        </p:sp>
      </p:grpSp>
      <p:grpSp>
        <p:nvGrpSpPr>
          <p:cNvPr id="30" name="Group 29"/>
          <p:cNvGrpSpPr/>
          <p:nvPr/>
        </p:nvGrpSpPr>
        <p:grpSpPr>
          <a:xfrm>
            <a:off x="6942447" y="1450693"/>
            <a:ext cx="1961562" cy="1684551"/>
            <a:chOff x="6970728" y="2459361"/>
            <a:chExt cx="1961562" cy="1684551"/>
          </a:xfrm>
        </p:grpSpPr>
        <p:sp>
          <p:nvSpPr>
            <p:cNvPr id="32" name="Rectangle 31"/>
            <p:cNvSpPr/>
            <p:nvPr/>
          </p:nvSpPr>
          <p:spPr>
            <a:xfrm>
              <a:off x="7027683" y="2479248"/>
              <a:ext cx="1847653" cy="166466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33" name="TextBox 32"/>
            <p:cNvSpPr txBox="1"/>
            <p:nvPr/>
          </p:nvSpPr>
          <p:spPr>
            <a:xfrm>
              <a:off x="6970728" y="2459361"/>
              <a:ext cx="1961562" cy="1015663"/>
            </a:xfrm>
            <a:prstGeom prst="rect">
              <a:avLst/>
            </a:prstGeom>
            <a:noFill/>
          </p:spPr>
          <p:txBody>
            <a:bodyPr wrap="square" rtlCol="0">
              <a:spAutoFit/>
            </a:bodyPr>
            <a:lstStyle/>
            <a:p>
              <a:pPr algn="ctr"/>
              <a:r>
                <a:rPr lang="en-US" dirty="0" smtClean="0"/>
                <a:t>What </a:t>
              </a:r>
              <a:r>
                <a:rPr lang="en-US" sz="2400" b="1" dirty="0"/>
                <a:t>OUTCOMES </a:t>
              </a:r>
              <a:r>
                <a:rPr lang="en-US" dirty="0" smtClean="0"/>
                <a:t>do they create?</a:t>
              </a:r>
              <a:endParaRPr lang="en-US" dirty="0"/>
            </a:p>
          </p:txBody>
        </p:sp>
      </p:grpSp>
      <p:sp>
        <p:nvSpPr>
          <p:cNvPr id="2" name="Slide Number Placeholder 1"/>
          <p:cNvSpPr>
            <a:spLocks noGrp="1"/>
          </p:cNvSpPr>
          <p:nvPr>
            <p:ph type="sldNum" sz="quarter" idx="12"/>
          </p:nvPr>
        </p:nvSpPr>
        <p:spPr/>
        <p:txBody>
          <a:bodyPr/>
          <a:lstStyle/>
          <a:p>
            <a:fld id="{3136BCC5-68C6-402A-A9A3-77E6255B2086}" type="slidenum">
              <a:rPr lang="en-US" smtClean="0"/>
              <a:t>15</a:t>
            </a:fld>
            <a:endParaRPr lang="en-US"/>
          </a:p>
        </p:txBody>
      </p:sp>
    </p:spTree>
    <p:extLst>
      <p:ext uri="{BB962C8B-B14F-4D97-AF65-F5344CB8AC3E}">
        <p14:creationId xmlns:p14="http://schemas.microsoft.com/office/powerpoint/2010/main" val="17745456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Evaluating a Pre-doctoral Training Program</a:t>
            </a:r>
            <a:endParaRPr lang="en-US" b="1" dirty="0">
              <a:solidFill>
                <a:schemeClr val="bg1"/>
              </a:solidFill>
            </a:endParaRPr>
          </a:p>
        </p:txBody>
      </p:sp>
      <p:sp>
        <p:nvSpPr>
          <p:cNvPr id="6" name="TextBox 5"/>
          <p:cNvSpPr txBox="1"/>
          <p:nvPr/>
        </p:nvSpPr>
        <p:spPr>
          <a:xfrm>
            <a:off x="840359" y="3242820"/>
            <a:ext cx="1951349" cy="769441"/>
          </a:xfrm>
          <a:prstGeom prst="rect">
            <a:avLst/>
          </a:prstGeom>
          <a:noFill/>
        </p:spPr>
        <p:txBody>
          <a:bodyPr wrap="square" rtlCol="0">
            <a:spAutoFit/>
          </a:bodyPr>
          <a:lstStyle/>
          <a:p>
            <a:r>
              <a:rPr lang="en-US" dirty="0" smtClean="0"/>
              <a:t># of Staff</a:t>
            </a:r>
          </a:p>
          <a:p>
            <a:endParaRPr lang="en-US" sz="800" dirty="0" smtClean="0"/>
          </a:p>
          <a:p>
            <a:r>
              <a:rPr lang="en-US" dirty="0" smtClean="0"/>
              <a:t>Costs</a:t>
            </a:r>
            <a:endParaRPr lang="en-US" dirty="0"/>
          </a:p>
        </p:txBody>
      </p:sp>
      <p:sp>
        <p:nvSpPr>
          <p:cNvPr id="20" name="TextBox 19"/>
          <p:cNvSpPr txBox="1"/>
          <p:nvPr/>
        </p:nvSpPr>
        <p:spPr>
          <a:xfrm>
            <a:off x="2876944" y="3187585"/>
            <a:ext cx="1951349" cy="1600438"/>
          </a:xfrm>
          <a:prstGeom prst="rect">
            <a:avLst/>
          </a:prstGeom>
          <a:noFill/>
        </p:spPr>
        <p:txBody>
          <a:bodyPr wrap="square" rtlCol="0">
            <a:spAutoFit/>
          </a:bodyPr>
          <a:lstStyle/>
          <a:p>
            <a:r>
              <a:rPr lang="en-US" dirty="0" smtClean="0"/>
              <a:t># of sessions held</a:t>
            </a:r>
          </a:p>
          <a:p>
            <a:endParaRPr lang="en-US" sz="800" dirty="0"/>
          </a:p>
          <a:p>
            <a:r>
              <a:rPr lang="en-US" dirty="0" smtClean="0"/>
              <a:t>Quality criteria of sessions</a:t>
            </a:r>
          </a:p>
          <a:p>
            <a:endParaRPr lang="en-US" dirty="0"/>
          </a:p>
          <a:p>
            <a:r>
              <a:rPr lang="en-US" dirty="0" smtClean="0"/>
              <a:t># of mentees</a:t>
            </a:r>
          </a:p>
        </p:txBody>
      </p:sp>
      <p:sp>
        <p:nvSpPr>
          <p:cNvPr id="21" name="TextBox 20"/>
          <p:cNvSpPr txBox="1"/>
          <p:nvPr/>
        </p:nvSpPr>
        <p:spPr>
          <a:xfrm>
            <a:off x="4991098" y="3187585"/>
            <a:ext cx="1951349" cy="1477328"/>
          </a:xfrm>
          <a:prstGeom prst="rect">
            <a:avLst/>
          </a:prstGeom>
          <a:noFill/>
        </p:spPr>
        <p:txBody>
          <a:bodyPr wrap="square" rtlCol="0">
            <a:spAutoFit/>
          </a:bodyPr>
          <a:lstStyle/>
          <a:p>
            <a:r>
              <a:rPr lang="en-US" dirty="0" smtClean="0"/>
              <a:t># and types of mentees reached</a:t>
            </a:r>
          </a:p>
          <a:p>
            <a:endParaRPr lang="en-US" dirty="0"/>
          </a:p>
          <a:p>
            <a:r>
              <a:rPr lang="en-US" dirty="0" smtClean="0"/>
              <a:t># of publications</a:t>
            </a:r>
          </a:p>
          <a:p>
            <a:endParaRPr lang="en-US" dirty="0"/>
          </a:p>
        </p:txBody>
      </p:sp>
      <p:sp>
        <p:nvSpPr>
          <p:cNvPr id="22" name="TextBox 21"/>
          <p:cNvSpPr txBox="1"/>
          <p:nvPr/>
        </p:nvSpPr>
        <p:spPr>
          <a:xfrm>
            <a:off x="7017081" y="3242820"/>
            <a:ext cx="1951349" cy="1600438"/>
          </a:xfrm>
          <a:prstGeom prst="rect">
            <a:avLst/>
          </a:prstGeom>
          <a:noFill/>
        </p:spPr>
        <p:txBody>
          <a:bodyPr wrap="square" rtlCol="0">
            <a:spAutoFit/>
          </a:bodyPr>
          <a:lstStyle/>
          <a:p>
            <a:r>
              <a:rPr lang="en-US" dirty="0" smtClean="0"/>
              <a:t>% employed </a:t>
            </a:r>
          </a:p>
          <a:p>
            <a:endParaRPr lang="en-US" sz="800" dirty="0"/>
          </a:p>
          <a:p>
            <a:r>
              <a:rPr lang="en-US" dirty="0" smtClean="0"/>
              <a:t>% remain in research over time</a:t>
            </a:r>
          </a:p>
          <a:p>
            <a:endParaRPr lang="en-US" dirty="0"/>
          </a:p>
          <a:p>
            <a:endParaRPr lang="en-US" dirty="0"/>
          </a:p>
        </p:txBody>
      </p:sp>
      <p:sp>
        <p:nvSpPr>
          <p:cNvPr id="2" name="TextBox 1"/>
          <p:cNvSpPr txBox="1"/>
          <p:nvPr/>
        </p:nvSpPr>
        <p:spPr>
          <a:xfrm rot="16200000">
            <a:off x="-642217" y="3225467"/>
            <a:ext cx="2130495" cy="461665"/>
          </a:xfrm>
          <a:prstGeom prst="rect">
            <a:avLst/>
          </a:prstGeom>
          <a:noFill/>
        </p:spPr>
        <p:txBody>
          <a:bodyPr wrap="square" rtlCol="0">
            <a:spAutoFit/>
          </a:bodyPr>
          <a:lstStyle/>
          <a:p>
            <a:r>
              <a:rPr lang="en-US" sz="2400" b="1" dirty="0" smtClean="0"/>
              <a:t>Indicators</a:t>
            </a:r>
            <a:endParaRPr lang="en-US" sz="2400" b="1" dirty="0"/>
          </a:p>
        </p:txBody>
      </p:sp>
      <p:grpSp>
        <p:nvGrpSpPr>
          <p:cNvPr id="19" name="Group 18"/>
          <p:cNvGrpSpPr/>
          <p:nvPr/>
        </p:nvGrpSpPr>
        <p:grpSpPr>
          <a:xfrm>
            <a:off x="772997" y="1470579"/>
            <a:ext cx="1847654" cy="1630437"/>
            <a:chOff x="801278" y="2479247"/>
            <a:chExt cx="1847654" cy="1630437"/>
          </a:xfrm>
        </p:grpSpPr>
        <p:sp>
          <p:nvSpPr>
            <p:cNvPr id="23" name="Rectangle 22"/>
            <p:cNvSpPr/>
            <p:nvPr/>
          </p:nvSpPr>
          <p:spPr>
            <a:xfrm>
              <a:off x="801279" y="2479247"/>
              <a:ext cx="1847653" cy="1630437"/>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4" name="TextBox 23"/>
            <p:cNvSpPr txBox="1"/>
            <p:nvPr/>
          </p:nvSpPr>
          <p:spPr>
            <a:xfrm>
              <a:off x="801278" y="2504759"/>
              <a:ext cx="1772239" cy="1015663"/>
            </a:xfrm>
            <a:prstGeom prst="rect">
              <a:avLst/>
            </a:prstGeom>
            <a:noFill/>
          </p:spPr>
          <p:txBody>
            <a:bodyPr wrap="square" rtlCol="0">
              <a:spAutoFit/>
            </a:bodyPr>
            <a:lstStyle/>
            <a:p>
              <a:pPr algn="ctr"/>
              <a:r>
                <a:rPr lang="en-US" dirty="0" smtClean="0"/>
                <a:t>What </a:t>
              </a:r>
              <a:r>
                <a:rPr lang="en-US" sz="2400" b="1" dirty="0" smtClean="0"/>
                <a:t>RESOURCES</a:t>
              </a:r>
            </a:p>
            <a:p>
              <a:pPr algn="ctr"/>
              <a:r>
                <a:rPr lang="en-US" dirty="0" smtClean="0"/>
                <a:t>are used?</a:t>
              </a:r>
              <a:endParaRPr lang="en-US" dirty="0"/>
            </a:p>
          </p:txBody>
        </p:sp>
      </p:grpSp>
      <p:grpSp>
        <p:nvGrpSpPr>
          <p:cNvPr id="25" name="Group 24"/>
          <p:cNvGrpSpPr/>
          <p:nvPr/>
        </p:nvGrpSpPr>
        <p:grpSpPr>
          <a:xfrm>
            <a:off x="2848466" y="1470580"/>
            <a:ext cx="1847653" cy="1630436"/>
            <a:chOff x="2876747" y="2479248"/>
            <a:chExt cx="1847653" cy="1630436"/>
          </a:xfrm>
        </p:grpSpPr>
        <p:sp>
          <p:nvSpPr>
            <p:cNvPr id="26" name="Rectangle 25"/>
            <p:cNvSpPr/>
            <p:nvPr/>
          </p:nvSpPr>
          <p:spPr>
            <a:xfrm>
              <a:off x="2876747" y="2479248"/>
              <a:ext cx="1847653" cy="1630436"/>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7" name="TextBox 26"/>
            <p:cNvSpPr txBox="1"/>
            <p:nvPr/>
          </p:nvSpPr>
          <p:spPr>
            <a:xfrm>
              <a:off x="2964852" y="2480535"/>
              <a:ext cx="1613309" cy="1569660"/>
            </a:xfrm>
            <a:prstGeom prst="rect">
              <a:avLst/>
            </a:prstGeom>
            <a:noFill/>
          </p:spPr>
          <p:txBody>
            <a:bodyPr wrap="square" rtlCol="0">
              <a:spAutoFit/>
            </a:bodyPr>
            <a:lstStyle/>
            <a:p>
              <a:pPr algn="ctr"/>
              <a:r>
                <a:rPr lang="en-US" dirty="0" smtClean="0"/>
                <a:t>What </a:t>
              </a:r>
              <a:r>
                <a:rPr lang="en-US" sz="2400" b="1" dirty="0" smtClean="0"/>
                <a:t>ACTIVITIES </a:t>
              </a:r>
              <a:r>
                <a:rPr lang="en-US" dirty="0" smtClean="0"/>
                <a:t>do we do with those resources?</a:t>
              </a:r>
              <a:endParaRPr lang="en-US" dirty="0"/>
            </a:p>
          </p:txBody>
        </p:sp>
      </p:grpSp>
      <p:grpSp>
        <p:nvGrpSpPr>
          <p:cNvPr id="28" name="Group 27"/>
          <p:cNvGrpSpPr/>
          <p:nvPr/>
        </p:nvGrpSpPr>
        <p:grpSpPr>
          <a:xfrm>
            <a:off x="4923934" y="1445476"/>
            <a:ext cx="1847653" cy="1655540"/>
            <a:chOff x="4952215" y="2454144"/>
            <a:chExt cx="1847653" cy="1655540"/>
          </a:xfrm>
        </p:grpSpPr>
        <p:sp>
          <p:nvSpPr>
            <p:cNvPr id="30" name="Rectangle 29"/>
            <p:cNvSpPr/>
            <p:nvPr/>
          </p:nvSpPr>
          <p:spPr>
            <a:xfrm>
              <a:off x="4952215" y="2479248"/>
              <a:ext cx="1847653" cy="1630436"/>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32" name="TextBox 31"/>
            <p:cNvSpPr txBox="1"/>
            <p:nvPr/>
          </p:nvSpPr>
          <p:spPr>
            <a:xfrm>
              <a:off x="4967924" y="2454144"/>
              <a:ext cx="1765956" cy="1015663"/>
            </a:xfrm>
            <a:prstGeom prst="rect">
              <a:avLst/>
            </a:prstGeom>
            <a:noFill/>
          </p:spPr>
          <p:txBody>
            <a:bodyPr wrap="square" rtlCol="0">
              <a:spAutoFit/>
            </a:bodyPr>
            <a:lstStyle/>
            <a:p>
              <a:pPr algn="ctr"/>
              <a:r>
                <a:rPr lang="en-US" dirty="0" smtClean="0"/>
                <a:t>What </a:t>
              </a:r>
              <a:r>
                <a:rPr lang="en-US" sz="2400" b="1" dirty="0"/>
                <a:t>OUTPUTS </a:t>
              </a:r>
              <a:endParaRPr lang="en-US" sz="2400" b="1" dirty="0" smtClean="0"/>
            </a:p>
            <a:p>
              <a:pPr algn="ctr"/>
              <a:r>
                <a:rPr lang="en-US" dirty="0" smtClean="0"/>
                <a:t>are produced?</a:t>
              </a:r>
              <a:endParaRPr lang="en-US" dirty="0"/>
            </a:p>
          </p:txBody>
        </p:sp>
      </p:grpSp>
      <p:grpSp>
        <p:nvGrpSpPr>
          <p:cNvPr id="33" name="Group 32"/>
          <p:cNvGrpSpPr/>
          <p:nvPr/>
        </p:nvGrpSpPr>
        <p:grpSpPr>
          <a:xfrm>
            <a:off x="6942447" y="1450693"/>
            <a:ext cx="1961562" cy="1684551"/>
            <a:chOff x="6970728" y="2459361"/>
            <a:chExt cx="1961562" cy="1684551"/>
          </a:xfrm>
        </p:grpSpPr>
        <p:sp>
          <p:nvSpPr>
            <p:cNvPr id="34" name="Rectangle 33"/>
            <p:cNvSpPr/>
            <p:nvPr/>
          </p:nvSpPr>
          <p:spPr>
            <a:xfrm>
              <a:off x="7027683" y="2479248"/>
              <a:ext cx="1847653" cy="166466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0" name="TextBox 39"/>
            <p:cNvSpPr txBox="1"/>
            <p:nvPr/>
          </p:nvSpPr>
          <p:spPr>
            <a:xfrm>
              <a:off x="6970728" y="2459361"/>
              <a:ext cx="1961562" cy="1015663"/>
            </a:xfrm>
            <a:prstGeom prst="rect">
              <a:avLst/>
            </a:prstGeom>
            <a:noFill/>
          </p:spPr>
          <p:txBody>
            <a:bodyPr wrap="square" rtlCol="0">
              <a:spAutoFit/>
            </a:bodyPr>
            <a:lstStyle/>
            <a:p>
              <a:pPr algn="ctr"/>
              <a:r>
                <a:rPr lang="en-US" dirty="0" smtClean="0"/>
                <a:t>What </a:t>
              </a:r>
              <a:r>
                <a:rPr lang="en-US" sz="2400" b="1" dirty="0"/>
                <a:t>OUTCOMES </a:t>
              </a:r>
              <a:r>
                <a:rPr lang="en-US" dirty="0" smtClean="0"/>
                <a:t>do they create?</a:t>
              </a:r>
              <a:endParaRPr lang="en-US" dirty="0"/>
            </a:p>
          </p:txBody>
        </p:sp>
      </p:grpSp>
      <p:sp>
        <p:nvSpPr>
          <p:cNvPr id="9" name="Slide Number Placeholder 8"/>
          <p:cNvSpPr>
            <a:spLocks noGrp="1"/>
          </p:cNvSpPr>
          <p:nvPr>
            <p:ph type="sldNum" sz="quarter" idx="12"/>
          </p:nvPr>
        </p:nvSpPr>
        <p:spPr/>
        <p:txBody>
          <a:bodyPr/>
          <a:lstStyle/>
          <a:p>
            <a:fld id="{3136BCC5-68C6-402A-A9A3-77E6255B2086}" type="slidenum">
              <a:rPr lang="en-US" smtClean="0"/>
              <a:t>16</a:t>
            </a:fld>
            <a:endParaRPr lang="en-US"/>
          </a:p>
        </p:txBody>
      </p:sp>
    </p:spTree>
    <p:extLst>
      <p:ext uri="{BB962C8B-B14F-4D97-AF65-F5344CB8AC3E}">
        <p14:creationId xmlns:p14="http://schemas.microsoft.com/office/powerpoint/2010/main" val="4192563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7004"/>
            <a:ext cx="9143999" cy="103491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Evaluating a Pre-doctoral Training Program</a:t>
            </a:r>
            <a:endParaRPr lang="en-US" b="1" dirty="0">
              <a:solidFill>
                <a:schemeClr val="bg1"/>
              </a:solidFill>
            </a:endParaRPr>
          </a:p>
        </p:txBody>
      </p:sp>
      <p:sp>
        <p:nvSpPr>
          <p:cNvPr id="6" name="TextBox 5"/>
          <p:cNvSpPr txBox="1"/>
          <p:nvPr/>
        </p:nvSpPr>
        <p:spPr>
          <a:xfrm>
            <a:off x="840359" y="3242820"/>
            <a:ext cx="1951349" cy="769441"/>
          </a:xfrm>
          <a:prstGeom prst="rect">
            <a:avLst/>
          </a:prstGeom>
          <a:noFill/>
        </p:spPr>
        <p:txBody>
          <a:bodyPr wrap="square" rtlCol="0">
            <a:spAutoFit/>
          </a:bodyPr>
          <a:lstStyle/>
          <a:p>
            <a:r>
              <a:rPr lang="en-US" dirty="0" smtClean="0"/>
              <a:t># of Staff</a:t>
            </a:r>
          </a:p>
          <a:p>
            <a:endParaRPr lang="en-US" sz="800" dirty="0" smtClean="0"/>
          </a:p>
          <a:p>
            <a:r>
              <a:rPr lang="en-US" dirty="0" smtClean="0"/>
              <a:t>Costs</a:t>
            </a:r>
            <a:endParaRPr lang="en-US" dirty="0"/>
          </a:p>
        </p:txBody>
      </p:sp>
      <p:sp>
        <p:nvSpPr>
          <p:cNvPr id="20" name="TextBox 19"/>
          <p:cNvSpPr txBox="1"/>
          <p:nvPr/>
        </p:nvSpPr>
        <p:spPr>
          <a:xfrm>
            <a:off x="2876944" y="3187585"/>
            <a:ext cx="1951349" cy="1046440"/>
          </a:xfrm>
          <a:prstGeom prst="rect">
            <a:avLst/>
          </a:prstGeom>
          <a:noFill/>
        </p:spPr>
        <p:txBody>
          <a:bodyPr wrap="square" rtlCol="0">
            <a:spAutoFit/>
          </a:bodyPr>
          <a:lstStyle/>
          <a:p>
            <a:r>
              <a:rPr lang="en-US" dirty="0" smtClean="0"/>
              <a:t># of sessions held</a:t>
            </a:r>
          </a:p>
          <a:p>
            <a:endParaRPr lang="en-US" sz="800" dirty="0"/>
          </a:p>
          <a:p>
            <a:r>
              <a:rPr lang="en-US" dirty="0" smtClean="0"/>
              <a:t>Quality criteria of sessions</a:t>
            </a:r>
          </a:p>
        </p:txBody>
      </p:sp>
      <p:sp>
        <p:nvSpPr>
          <p:cNvPr id="21" name="TextBox 20"/>
          <p:cNvSpPr txBox="1"/>
          <p:nvPr/>
        </p:nvSpPr>
        <p:spPr>
          <a:xfrm>
            <a:off x="4991098" y="3187585"/>
            <a:ext cx="1951349" cy="923330"/>
          </a:xfrm>
          <a:prstGeom prst="rect">
            <a:avLst/>
          </a:prstGeom>
          <a:noFill/>
        </p:spPr>
        <p:txBody>
          <a:bodyPr wrap="square" rtlCol="0">
            <a:spAutoFit/>
          </a:bodyPr>
          <a:lstStyle/>
          <a:p>
            <a:r>
              <a:rPr lang="en-US" dirty="0" smtClean="0"/>
              <a:t># and types of mentees reached</a:t>
            </a:r>
          </a:p>
          <a:p>
            <a:endParaRPr lang="en-US" dirty="0"/>
          </a:p>
        </p:txBody>
      </p:sp>
      <p:sp>
        <p:nvSpPr>
          <p:cNvPr id="2" name="TextBox 1"/>
          <p:cNvSpPr txBox="1"/>
          <p:nvPr/>
        </p:nvSpPr>
        <p:spPr>
          <a:xfrm rot="16200000">
            <a:off x="-642217" y="3225467"/>
            <a:ext cx="2130495" cy="461665"/>
          </a:xfrm>
          <a:prstGeom prst="rect">
            <a:avLst/>
          </a:prstGeom>
          <a:noFill/>
        </p:spPr>
        <p:txBody>
          <a:bodyPr wrap="square" rtlCol="0">
            <a:spAutoFit/>
          </a:bodyPr>
          <a:lstStyle/>
          <a:p>
            <a:r>
              <a:rPr lang="en-US" sz="2400" b="1" dirty="0" smtClean="0"/>
              <a:t>Indicators</a:t>
            </a:r>
            <a:endParaRPr lang="en-US" sz="2400" b="1" dirty="0"/>
          </a:p>
        </p:txBody>
      </p:sp>
      <p:grpSp>
        <p:nvGrpSpPr>
          <p:cNvPr id="19" name="Group 18"/>
          <p:cNvGrpSpPr/>
          <p:nvPr/>
        </p:nvGrpSpPr>
        <p:grpSpPr>
          <a:xfrm>
            <a:off x="772997" y="1470579"/>
            <a:ext cx="1847654" cy="1630437"/>
            <a:chOff x="801278" y="2479247"/>
            <a:chExt cx="1847654" cy="1630437"/>
          </a:xfrm>
        </p:grpSpPr>
        <p:sp>
          <p:nvSpPr>
            <p:cNvPr id="23" name="Rectangle 22"/>
            <p:cNvSpPr/>
            <p:nvPr/>
          </p:nvSpPr>
          <p:spPr>
            <a:xfrm>
              <a:off x="801279" y="2479247"/>
              <a:ext cx="1847653" cy="1630437"/>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4" name="TextBox 23"/>
            <p:cNvSpPr txBox="1"/>
            <p:nvPr/>
          </p:nvSpPr>
          <p:spPr>
            <a:xfrm>
              <a:off x="801278" y="2504759"/>
              <a:ext cx="1772239" cy="1015663"/>
            </a:xfrm>
            <a:prstGeom prst="rect">
              <a:avLst/>
            </a:prstGeom>
            <a:noFill/>
          </p:spPr>
          <p:txBody>
            <a:bodyPr wrap="square" rtlCol="0">
              <a:spAutoFit/>
            </a:bodyPr>
            <a:lstStyle/>
            <a:p>
              <a:pPr algn="ctr"/>
              <a:r>
                <a:rPr lang="en-US" dirty="0" smtClean="0"/>
                <a:t>What </a:t>
              </a:r>
              <a:r>
                <a:rPr lang="en-US" sz="2400" b="1" dirty="0" smtClean="0"/>
                <a:t>RESOURCES</a:t>
              </a:r>
            </a:p>
            <a:p>
              <a:pPr algn="ctr"/>
              <a:r>
                <a:rPr lang="en-US" dirty="0" smtClean="0"/>
                <a:t>are used?</a:t>
              </a:r>
              <a:endParaRPr lang="en-US" dirty="0"/>
            </a:p>
          </p:txBody>
        </p:sp>
      </p:grpSp>
      <p:grpSp>
        <p:nvGrpSpPr>
          <p:cNvPr id="25" name="Group 24"/>
          <p:cNvGrpSpPr/>
          <p:nvPr/>
        </p:nvGrpSpPr>
        <p:grpSpPr>
          <a:xfrm>
            <a:off x="2848466" y="1470580"/>
            <a:ext cx="1847653" cy="1630436"/>
            <a:chOff x="2876747" y="2479248"/>
            <a:chExt cx="1847653" cy="1630436"/>
          </a:xfrm>
        </p:grpSpPr>
        <p:sp>
          <p:nvSpPr>
            <p:cNvPr id="26" name="Rectangle 25"/>
            <p:cNvSpPr/>
            <p:nvPr/>
          </p:nvSpPr>
          <p:spPr>
            <a:xfrm>
              <a:off x="2876747" y="2479248"/>
              <a:ext cx="1847653" cy="1630436"/>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7" name="TextBox 26"/>
            <p:cNvSpPr txBox="1"/>
            <p:nvPr/>
          </p:nvSpPr>
          <p:spPr>
            <a:xfrm>
              <a:off x="2964852" y="2480535"/>
              <a:ext cx="1613309" cy="1569660"/>
            </a:xfrm>
            <a:prstGeom prst="rect">
              <a:avLst/>
            </a:prstGeom>
            <a:noFill/>
          </p:spPr>
          <p:txBody>
            <a:bodyPr wrap="square" rtlCol="0">
              <a:spAutoFit/>
            </a:bodyPr>
            <a:lstStyle/>
            <a:p>
              <a:pPr algn="ctr"/>
              <a:r>
                <a:rPr lang="en-US" dirty="0" smtClean="0"/>
                <a:t>What </a:t>
              </a:r>
              <a:r>
                <a:rPr lang="en-US" sz="2400" b="1" dirty="0" smtClean="0"/>
                <a:t>ACTIVITIES </a:t>
              </a:r>
              <a:r>
                <a:rPr lang="en-US" dirty="0" smtClean="0"/>
                <a:t>do we do with those resources?</a:t>
              </a:r>
              <a:endParaRPr lang="en-US" dirty="0"/>
            </a:p>
          </p:txBody>
        </p:sp>
      </p:grpSp>
      <p:grpSp>
        <p:nvGrpSpPr>
          <p:cNvPr id="28" name="Group 27"/>
          <p:cNvGrpSpPr/>
          <p:nvPr/>
        </p:nvGrpSpPr>
        <p:grpSpPr>
          <a:xfrm>
            <a:off x="4923934" y="1445476"/>
            <a:ext cx="1847653" cy="1655540"/>
            <a:chOff x="4952215" y="2454144"/>
            <a:chExt cx="1847653" cy="1655540"/>
          </a:xfrm>
        </p:grpSpPr>
        <p:sp>
          <p:nvSpPr>
            <p:cNvPr id="30" name="Rectangle 29"/>
            <p:cNvSpPr/>
            <p:nvPr/>
          </p:nvSpPr>
          <p:spPr>
            <a:xfrm>
              <a:off x="4952215" y="2479248"/>
              <a:ext cx="1847653" cy="1630436"/>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32" name="TextBox 31"/>
            <p:cNvSpPr txBox="1"/>
            <p:nvPr/>
          </p:nvSpPr>
          <p:spPr>
            <a:xfrm>
              <a:off x="4967924" y="2454144"/>
              <a:ext cx="1765956" cy="1015663"/>
            </a:xfrm>
            <a:prstGeom prst="rect">
              <a:avLst/>
            </a:prstGeom>
            <a:noFill/>
          </p:spPr>
          <p:txBody>
            <a:bodyPr wrap="square" rtlCol="0">
              <a:spAutoFit/>
            </a:bodyPr>
            <a:lstStyle/>
            <a:p>
              <a:pPr algn="ctr"/>
              <a:r>
                <a:rPr lang="en-US" dirty="0" smtClean="0"/>
                <a:t>What </a:t>
              </a:r>
              <a:r>
                <a:rPr lang="en-US" sz="2400" b="1" dirty="0"/>
                <a:t>OUTPUTS </a:t>
              </a:r>
              <a:endParaRPr lang="en-US" sz="2400" b="1" dirty="0" smtClean="0"/>
            </a:p>
            <a:p>
              <a:pPr algn="ctr"/>
              <a:r>
                <a:rPr lang="en-US" dirty="0" smtClean="0"/>
                <a:t>are produced?</a:t>
              </a:r>
              <a:endParaRPr lang="en-US" dirty="0"/>
            </a:p>
          </p:txBody>
        </p:sp>
      </p:grpSp>
      <p:grpSp>
        <p:nvGrpSpPr>
          <p:cNvPr id="33" name="Group 32"/>
          <p:cNvGrpSpPr/>
          <p:nvPr/>
        </p:nvGrpSpPr>
        <p:grpSpPr>
          <a:xfrm>
            <a:off x="6942447" y="1450693"/>
            <a:ext cx="1961562" cy="1684551"/>
            <a:chOff x="6970728" y="2459361"/>
            <a:chExt cx="1961562" cy="1684551"/>
          </a:xfrm>
        </p:grpSpPr>
        <p:sp>
          <p:nvSpPr>
            <p:cNvPr id="34" name="Rectangle 33"/>
            <p:cNvSpPr/>
            <p:nvPr/>
          </p:nvSpPr>
          <p:spPr>
            <a:xfrm>
              <a:off x="7027683" y="2479248"/>
              <a:ext cx="1847653" cy="166466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0" name="TextBox 39"/>
            <p:cNvSpPr txBox="1"/>
            <p:nvPr/>
          </p:nvSpPr>
          <p:spPr>
            <a:xfrm>
              <a:off x="6970728" y="2459361"/>
              <a:ext cx="1961562" cy="1015663"/>
            </a:xfrm>
            <a:prstGeom prst="rect">
              <a:avLst/>
            </a:prstGeom>
            <a:noFill/>
          </p:spPr>
          <p:txBody>
            <a:bodyPr wrap="square" rtlCol="0">
              <a:spAutoFit/>
            </a:bodyPr>
            <a:lstStyle/>
            <a:p>
              <a:pPr algn="ctr"/>
              <a:r>
                <a:rPr lang="en-US" dirty="0" smtClean="0"/>
                <a:t>What </a:t>
              </a:r>
              <a:r>
                <a:rPr lang="en-US" sz="2400" b="1" dirty="0"/>
                <a:t>OUTCOMES </a:t>
              </a:r>
              <a:r>
                <a:rPr lang="en-US" dirty="0" smtClean="0"/>
                <a:t>do they create?</a:t>
              </a:r>
              <a:endParaRPr lang="en-US" dirty="0"/>
            </a:p>
          </p:txBody>
        </p:sp>
      </p:grpSp>
      <p:sp>
        <p:nvSpPr>
          <p:cNvPr id="3" name="TextBox 2"/>
          <p:cNvSpPr txBox="1"/>
          <p:nvPr/>
        </p:nvSpPr>
        <p:spPr>
          <a:xfrm>
            <a:off x="542513" y="5464741"/>
            <a:ext cx="3987218" cy="369332"/>
          </a:xfrm>
          <a:prstGeom prst="rect">
            <a:avLst/>
          </a:prstGeom>
          <a:noFill/>
        </p:spPr>
        <p:txBody>
          <a:bodyPr wrap="square" rtlCol="0">
            <a:spAutoFit/>
          </a:bodyPr>
          <a:lstStyle/>
          <a:p>
            <a:pPr algn="ctr"/>
            <a:r>
              <a:rPr lang="en-US" b="1" dirty="0" smtClean="0"/>
              <a:t>Process Indicators</a:t>
            </a:r>
            <a:endParaRPr lang="en-US" b="1" dirty="0"/>
          </a:p>
        </p:txBody>
      </p:sp>
      <p:sp>
        <p:nvSpPr>
          <p:cNvPr id="43" name="TextBox 42"/>
          <p:cNvSpPr txBox="1"/>
          <p:nvPr/>
        </p:nvSpPr>
        <p:spPr>
          <a:xfrm>
            <a:off x="4916791" y="5464741"/>
            <a:ext cx="3987218" cy="369332"/>
          </a:xfrm>
          <a:prstGeom prst="rect">
            <a:avLst/>
          </a:prstGeom>
          <a:noFill/>
        </p:spPr>
        <p:txBody>
          <a:bodyPr wrap="square" rtlCol="0">
            <a:spAutoFit/>
          </a:bodyPr>
          <a:lstStyle/>
          <a:p>
            <a:pPr algn="ctr"/>
            <a:r>
              <a:rPr lang="en-US" b="1" dirty="0" smtClean="0"/>
              <a:t>Impact Indicators</a:t>
            </a:r>
            <a:endParaRPr lang="en-US" b="1" dirty="0"/>
          </a:p>
        </p:txBody>
      </p:sp>
      <p:sp>
        <p:nvSpPr>
          <p:cNvPr id="8" name="Rectangle 7"/>
          <p:cNvSpPr/>
          <p:nvPr/>
        </p:nvSpPr>
        <p:spPr>
          <a:xfrm>
            <a:off x="653863" y="1263192"/>
            <a:ext cx="4174430" cy="461913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4826649" y="1263192"/>
            <a:ext cx="4174430" cy="461913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7017081" y="3242820"/>
            <a:ext cx="1951349" cy="1600438"/>
          </a:xfrm>
          <a:prstGeom prst="rect">
            <a:avLst/>
          </a:prstGeom>
          <a:noFill/>
        </p:spPr>
        <p:txBody>
          <a:bodyPr wrap="square" rtlCol="0">
            <a:spAutoFit/>
          </a:bodyPr>
          <a:lstStyle/>
          <a:p>
            <a:r>
              <a:rPr lang="en-US" dirty="0" smtClean="0"/>
              <a:t>% employed </a:t>
            </a:r>
          </a:p>
          <a:p>
            <a:endParaRPr lang="en-US" sz="800" dirty="0"/>
          </a:p>
          <a:p>
            <a:r>
              <a:rPr lang="en-US" dirty="0" smtClean="0"/>
              <a:t>% remain in research over time</a:t>
            </a:r>
          </a:p>
          <a:p>
            <a:endParaRPr lang="en-US" dirty="0"/>
          </a:p>
          <a:p>
            <a:endParaRPr lang="en-US" dirty="0"/>
          </a:p>
        </p:txBody>
      </p:sp>
      <p:sp>
        <p:nvSpPr>
          <p:cNvPr id="7" name="Slide Number Placeholder 6"/>
          <p:cNvSpPr>
            <a:spLocks noGrp="1"/>
          </p:cNvSpPr>
          <p:nvPr>
            <p:ph type="sldNum" sz="quarter" idx="12"/>
          </p:nvPr>
        </p:nvSpPr>
        <p:spPr/>
        <p:txBody>
          <a:bodyPr/>
          <a:lstStyle/>
          <a:p>
            <a:fld id="{3136BCC5-68C6-402A-A9A3-77E6255B2086}" type="slidenum">
              <a:rPr lang="en-US" smtClean="0"/>
              <a:t>17</a:t>
            </a:fld>
            <a:endParaRPr lang="en-US"/>
          </a:p>
        </p:txBody>
      </p:sp>
    </p:spTree>
    <p:extLst>
      <p:ext uri="{BB962C8B-B14F-4D97-AF65-F5344CB8AC3E}">
        <p14:creationId xmlns:p14="http://schemas.microsoft.com/office/powerpoint/2010/main" val="7940353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Evaluating a Pre-doctoral Training Program</a:t>
            </a:r>
            <a:endParaRPr lang="en-US" b="1" dirty="0">
              <a:solidFill>
                <a:schemeClr val="bg1"/>
              </a:solidFill>
            </a:endParaRPr>
          </a:p>
        </p:txBody>
      </p:sp>
      <p:sp>
        <p:nvSpPr>
          <p:cNvPr id="6" name="TextBox 5"/>
          <p:cNvSpPr txBox="1"/>
          <p:nvPr/>
        </p:nvSpPr>
        <p:spPr>
          <a:xfrm>
            <a:off x="840359" y="3242820"/>
            <a:ext cx="1951349" cy="769441"/>
          </a:xfrm>
          <a:prstGeom prst="rect">
            <a:avLst/>
          </a:prstGeom>
          <a:noFill/>
        </p:spPr>
        <p:txBody>
          <a:bodyPr wrap="square" rtlCol="0">
            <a:spAutoFit/>
          </a:bodyPr>
          <a:lstStyle/>
          <a:p>
            <a:r>
              <a:rPr lang="en-US" dirty="0" smtClean="0"/>
              <a:t># of Staff</a:t>
            </a:r>
          </a:p>
          <a:p>
            <a:endParaRPr lang="en-US" sz="800" dirty="0" smtClean="0"/>
          </a:p>
          <a:p>
            <a:r>
              <a:rPr lang="en-US" dirty="0" smtClean="0"/>
              <a:t>Costs</a:t>
            </a:r>
            <a:endParaRPr lang="en-US" dirty="0"/>
          </a:p>
        </p:txBody>
      </p:sp>
      <p:sp>
        <p:nvSpPr>
          <p:cNvPr id="20" name="TextBox 19"/>
          <p:cNvSpPr txBox="1"/>
          <p:nvPr/>
        </p:nvSpPr>
        <p:spPr>
          <a:xfrm>
            <a:off x="2876944" y="3187585"/>
            <a:ext cx="1951349" cy="1046440"/>
          </a:xfrm>
          <a:prstGeom prst="rect">
            <a:avLst/>
          </a:prstGeom>
          <a:noFill/>
        </p:spPr>
        <p:txBody>
          <a:bodyPr wrap="square" rtlCol="0">
            <a:spAutoFit/>
          </a:bodyPr>
          <a:lstStyle/>
          <a:p>
            <a:r>
              <a:rPr lang="en-US" dirty="0" smtClean="0"/>
              <a:t># of sessions held</a:t>
            </a:r>
          </a:p>
          <a:p>
            <a:endParaRPr lang="en-US" sz="800" dirty="0"/>
          </a:p>
          <a:p>
            <a:r>
              <a:rPr lang="en-US" dirty="0" smtClean="0"/>
              <a:t>Quality criteria of sessions</a:t>
            </a:r>
          </a:p>
        </p:txBody>
      </p:sp>
      <p:sp>
        <p:nvSpPr>
          <p:cNvPr id="21" name="TextBox 20"/>
          <p:cNvSpPr txBox="1"/>
          <p:nvPr/>
        </p:nvSpPr>
        <p:spPr>
          <a:xfrm>
            <a:off x="4991098" y="3187585"/>
            <a:ext cx="1951349" cy="923330"/>
          </a:xfrm>
          <a:prstGeom prst="rect">
            <a:avLst/>
          </a:prstGeom>
          <a:noFill/>
        </p:spPr>
        <p:txBody>
          <a:bodyPr wrap="square" rtlCol="0">
            <a:spAutoFit/>
          </a:bodyPr>
          <a:lstStyle/>
          <a:p>
            <a:r>
              <a:rPr lang="en-US" dirty="0" smtClean="0"/>
              <a:t># and types of mentees reached</a:t>
            </a:r>
          </a:p>
          <a:p>
            <a:endParaRPr lang="en-US" dirty="0"/>
          </a:p>
        </p:txBody>
      </p:sp>
      <p:sp>
        <p:nvSpPr>
          <p:cNvPr id="2" name="TextBox 1"/>
          <p:cNvSpPr txBox="1"/>
          <p:nvPr/>
        </p:nvSpPr>
        <p:spPr>
          <a:xfrm rot="16200000">
            <a:off x="-642217" y="3225467"/>
            <a:ext cx="2130495" cy="461665"/>
          </a:xfrm>
          <a:prstGeom prst="rect">
            <a:avLst/>
          </a:prstGeom>
          <a:noFill/>
        </p:spPr>
        <p:txBody>
          <a:bodyPr wrap="square" rtlCol="0">
            <a:spAutoFit/>
          </a:bodyPr>
          <a:lstStyle/>
          <a:p>
            <a:r>
              <a:rPr lang="en-US" sz="2400" b="1" dirty="0" smtClean="0"/>
              <a:t>Indicators</a:t>
            </a:r>
            <a:endParaRPr lang="en-US" sz="2400" b="1" dirty="0"/>
          </a:p>
        </p:txBody>
      </p:sp>
      <p:grpSp>
        <p:nvGrpSpPr>
          <p:cNvPr id="19" name="Group 18"/>
          <p:cNvGrpSpPr/>
          <p:nvPr/>
        </p:nvGrpSpPr>
        <p:grpSpPr>
          <a:xfrm>
            <a:off x="772997" y="1470579"/>
            <a:ext cx="1847654" cy="1630437"/>
            <a:chOff x="801278" y="2479247"/>
            <a:chExt cx="1847654" cy="1630437"/>
          </a:xfrm>
        </p:grpSpPr>
        <p:sp>
          <p:nvSpPr>
            <p:cNvPr id="23" name="Rectangle 22"/>
            <p:cNvSpPr/>
            <p:nvPr/>
          </p:nvSpPr>
          <p:spPr>
            <a:xfrm>
              <a:off x="801279" y="2479247"/>
              <a:ext cx="1847653" cy="1630437"/>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4" name="TextBox 23"/>
            <p:cNvSpPr txBox="1"/>
            <p:nvPr/>
          </p:nvSpPr>
          <p:spPr>
            <a:xfrm>
              <a:off x="801278" y="2504759"/>
              <a:ext cx="1772239" cy="1015663"/>
            </a:xfrm>
            <a:prstGeom prst="rect">
              <a:avLst/>
            </a:prstGeom>
            <a:noFill/>
          </p:spPr>
          <p:txBody>
            <a:bodyPr wrap="square" rtlCol="0">
              <a:spAutoFit/>
            </a:bodyPr>
            <a:lstStyle/>
            <a:p>
              <a:pPr algn="ctr"/>
              <a:r>
                <a:rPr lang="en-US" dirty="0" smtClean="0"/>
                <a:t>What </a:t>
              </a:r>
              <a:r>
                <a:rPr lang="en-US" sz="2400" b="1" dirty="0" smtClean="0"/>
                <a:t>RESOURCES</a:t>
              </a:r>
            </a:p>
            <a:p>
              <a:pPr algn="ctr"/>
              <a:r>
                <a:rPr lang="en-US" dirty="0" smtClean="0"/>
                <a:t>are used?</a:t>
              </a:r>
              <a:endParaRPr lang="en-US" dirty="0"/>
            </a:p>
          </p:txBody>
        </p:sp>
      </p:grpSp>
      <p:grpSp>
        <p:nvGrpSpPr>
          <p:cNvPr id="25" name="Group 24"/>
          <p:cNvGrpSpPr/>
          <p:nvPr/>
        </p:nvGrpSpPr>
        <p:grpSpPr>
          <a:xfrm>
            <a:off x="2848466" y="1470580"/>
            <a:ext cx="1847653" cy="1630436"/>
            <a:chOff x="2876747" y="2479248"/>
            <a:chExt cx="1847653" cy="1630436"/>
          </a:xfrm>
        </p:grpSpPr>
        <p:sp>
          <p:nvSpPr>
            <p:cNvPr id="26" name="Rectangle 25"/>
            <p:cNvSpPr/>
            <p:nvPr/>
          </p:nvSpPr>
          <p:spPr>
            <a:xfrm>
              <a:off x="2876747" y="2479248"/>
              <a:ext cx="1847653" cy="1630436"/>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7" name="TextBox 26"/>
            <p:cNvSpPr txBox="1"/>
            <p:nvPr/>
          </p:nvSpPr>
          <p:spPr>
            <a:xfrm>
              <a:off x="2964852" y="2480535"/>
              <a:ext cx="1613309" cy="1569660"/>
            </a:xfrm>
            <a:prstGeom prst="rect">
              <a:avLst/>
            </a:prstGeom>
            <a:noFill/>
          </p:spPr>
          <p:txBody>
            <a:bodyPr wrap="square" rtlCol="0">
              <a:spAutoFit/>
            </a:bodyPr>
            <a:lstStyle/>
            <a:p>
              <a:pPr algn="ctr"/>
              <a:r>
                <a:rPr lang="en-US" dirty="0" smtClean="0"/>
                <a:t>What </a:t>
              </a:r>
              <a:r>
                <a:rPr lang="en-US" sz="2400" b="1" dirty="0" smtClean="0"/>
                <a:t>ACTIVITIES </a:t>
              </a:r>
              <a:r>
                <a:rPr lang="en-US" dirty="0" smtClean="0"/>
                <a:t>do we do with those resources?</a:t>
              </a:r>
              <a:endParaRPr lang="en-US" dirty="0"/>
            </a:p>
          </p:txBody>
        </p:sp>
      </p:grpSp>
      <p:grpSp>
        <p:nvGrpSpPr>
          <p:cNvPr id="28" name="Group 27"/>
          <p:cNvGrpSpPr/>
          <p:nvPr/>
        </p:nvGrpSpPr>
        <p:grpSpPr>
          <a:xfrm>
            <a:off x="4923934" y="1445476"/>
            <a:ext cx="1847653" cy="1655540"/>
            <a:chOff x="4952215" y="2454144"/>
            <a:chExt cx="1847653" cy="1655540"/>
          </a:xfrm>
        </p:grpSpPr>
        <p:sp>
          <p:nvSpPr>
            <p:cNvPr id="30" name="Rectangle 29"/>
            <p:cNvSpPr/>
            <p:nvPr/>
          </p:nvSpPr>
          <p:spPr>
            <a:xfrm>
              <a:off x="4952215" y="2479248"/>
              <a:ext cx="1847653" cy="1630436"/>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32" name="TextBox 31"/>
            <p:cNvSpPr txBox="1"/>
            <p:nvPr/>
          </p:nvSpPr>
          <p:spPr>
            <a:xfrm>
              <a:off x="4967924" y="2454144"/>
              <a:ext cx="1765956" cy="1015663"/>
            </a:xfrm>
            <a:prstGeom prst="rect">
              <a:avLst/>
            </a:prstGeom>
            <a:noFill/>
          </p:spPr>
          <p:txBody>
            <a:bodyPr wrap="square" rtlCol="0">
              <a:spAutoFit/>
            </a:bodyPr>
            <a:lstStyle/>
            <a:p>
              <a:pPr algn="ctr"/>
              <a:r>
                <a:rPr lang="en-US" dirty="0" smtClean="0"/>
                <a:t>What </a:t>
              </a:r>
              <a:r>
                <a:rPr lang="en-US" sz="2400" b="1" dirty="0"/>
                <a:t>OUTPUTS </a:t>
              </a:r>
              <a:endParaRPr lang="en-US" sz="2400" b="1" dirty="0" smtClean="0"/>
            </a:p>
            <a:p>
              <a:pPr algn="ctr"/>
              <a:r>
                <a:rPr lang="en-US" dirty="0" smtClean="0"/>
                <a:t>are produced?</a:t>
              </a:r>
              <a:endParaRPr lang="en-US" dirty="0"/>
            </a:p>
          </p:txBody>
        </p:sp>
      </p:grpSp>
      <p:grpSp>
        <p:nvGrpSpPr>
          <p:cNvPr id="33" name="Group 32"/>
          <p:cNvGrpSpPr/>
          <p:nvPr/>
        </p:nvGrpSpPr>
        <p:grpSpPr>
          <a:xfrm>
            <a:off x="6942447" y="1450693"/>
            <a:ext cx="1961562" cy="1684551"/>
            <a:chOff x="6970728" y="2459361"/>
            <a:chExt cx="1961562" cy="1684551"/>
          </a:xfrm>
        </p:grpSpPr>
        <p:sp>
          <p:nvSpPr>
            <p:cNvPr id="34" name="Rectangle 33"/>
            <p:cNvSpPr/>
            <p:nvPr/>
          </p:nvSpPr>
          <p:spPr>
            <a:xfrm>
              <a:off x="7027683" y="2479248"/>
              <a:ext cx="1847653" cy="166466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0" name="TextBox 39"/>
            <p:cNvSpPr txBox="1"/>
            <p:nvPr/>
          </p:nvSpPr>
          <p:spPr>
            <a:xfrm>
              <a:off x="6970728" y="2459361"/>
              <a:ext cx="1961562" cy="1015663"/>
            </a:xfrm>
            <a:prstGeom prst="rect">
              <a:avLst/>
            </a:prstGeom>
            <a:noFill/>
          </p:spPr>
          <p:txBody>
            <a:bodyPr wrap="square" rtlCol="0">
              <a:spAutoFit/>
            </a:bodyPr>
            <a:lstStyle/>
            <a:p>
              <a:pPr algn="ctr"/>
              <a:r>
                <a:rPr lang="en-US" dirty="0" smtClean="0"/>
                <a:t>What </a:t>
              </a:r>
              <a:r>
                <a:rPr lang="en-US" sz="2400" b="1" dirty="0"/>
                <a:t>OUTCOMES </a:t>
              </a:r>
              <a:r>
                <a:rPr lang="en-US" dirty="0" smtClean="0"/>
                <a:t>do they create?</a:t>
              </a:r>
              <a:endParaRPr lang="en-US" dirty="0"/>
            </a:p>
          </p:txBody>
        </p:sp>
      </p:grpSp>
      <p:sp>
        <p:nvSpPr>
          <p:cNvPr id="3" name="TextBox 2"/>
          <p:cNvSpPr txBox="1"/>
          <p:nvPr/>
        </p:nvSpPr>
        <p:spPr>
          <a:xfrm>
            <a:off x="542513" y="5464741"/>
            <a:ext cx="3987218" cy="369332"/>
          </a:xfrm>
          <a:prstGeom prst="rect">
            <a:avLst/>
          </a:prstGeom>
          <a:noFill/>
        </p:spPr>
        <p:txBody>
          <a:bodyPr wrap="square" rtlCol="0">
            <a:spAutoFit/>
          </a:bodyPr>
          <a:lstStyle/>
          <a:p>
            <a:pPr algn="ctr"/>
            <a:r>
              <a:rPr lang="en-US" b="1" dirty="0" smtClean="0"/>
              <a:t>Process Indicators</a:t>
            </a:r>
            <a:endParaRPr lang="en-US" b="1" dirty="0"/>
          </a:p>
        </p:txBody>
      </p:sp>
      <p:sp>
        <p:nvSpPr>
          <p:cNvPr id="43" name="TextBox 42"/>
          <p:cNvSpPr txBox="1"/>
          <p:nvPr/>
        </p:nvSpPr>
        <p:spPr>
          <a:xfrm>
            <a:off x="4916791" y="5464741"/>
            <a:ext cx="3987218" cy="369332"/>
          </a:xfrm>
          <a:prstGeom prst="rect">
            <a:avLst/>
          </a:prstGeom>
          <a:noFill/>
        </p:spPr>
        <p:txBody>
          <a:bodyPr wrap="square" rtlCol="0">
            <a:spAutoFit/>
          </a:bodyPr>
          <a:lstStyle/>
          <a:p>
            <a:pPr algn="ctr"/>
            <a:r>
              <a:rPr lang="en-US" b="1" dirty="0" smtClean="0"/>
              <a:t>Impact Indicators</a:t>
            </a:r>
            <a:endParaRPr lang="en-US" b="1" dirty="0"/>
          </a:p>
        </p:txBody>
      </p:sp>
      <p:sp>
        <p:nvSpPr>
          <p:cNvPr id="8" name="Rectangle 7"/>
          <p:cNvSpPr/>
          <p:nvPr/>
        </p:nvSpPr>
        <p:spPr>
          <a:xfrm>
            <a:off x="653863" y="1263192"/>
            <a:ext cx="4174430" cy="461913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4826649" y="1263192"/>
            <a:ext cx="4174430" cy="461913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7-Point Star 6"/>
          <p:cNvSpPr/>
          <p:nvPr/>
        </p:nvSpPr>
        <p:spPr>
          <a:xfrm>
            <a:off x="5271153" y="4012261"/>
            <a:ext cx="1110794" cy="1013148"/>
          </a:xfrm>
          <a:prstGeom prst="star7">
            <a:avLst>
              <a:gd name="adj" fmla="val 26642"/>
              <a:gd name="hf" fmla="val 102572"/>
              <a:gd name="vf" fmla="val 105210"/>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9" name="TextBox 28"/>
          <p:cNvSpPr txBox="1"/>
          <p:nvPr/>
        </p:nvSpPr>
        <p:spPr>
          <a:xfrm>
            <a:off x="7017081" y="3242820"/>
            <a:ext cx="1951349" cy="1600438"/>
          </a:xfrm>
          <a:prstGeom prst="rect">
            <a:avLst/>
          </a:prstGeom>
          <a:noFill/>
        </p:spPr>
        <p:txBody>
          <a:bodyPr wrap="square" rtlCol="0">
            <a:spAutoFit/>
          </a:bodyPr>
          <a:lstStyle/>
          <a:p>
            <a:r>
              <a:rPr lang="en-US" dirty="0" smtClean="0"/>
              <a:t>% employed </a:t>
            </a:r>
          </a:p>
          <a:p>
            <a:endParaRPr lang="en-US" sz="800" dirty="0"/>
          </a:p>
          <a:p>
            <a:r>
              <a:rPr lang="en-US" dirty="0" smtClean="0"/>
              <a:t>% remain in research over time</a:t>
            </a:r>
          </a:p>
          <a:p>
            <a:endParaRPr lang="en-US" dirty="0"/>
          </a:p>
          <a:p>
            <a:endParaRPr lang="en-US" dirty="0"/>
          </a:p>
        </p:txBody>
      </p:sp>
      <p:sp>
        <p:nvSpPr>
          <p:cNvPr id="9" name="Slide Number Placeholder 8"/>
          <p:cNvSpPr>
            <a:spLocks noGrp="1"/>
          </p:cNvSpPr>
          <p:nvPr>
            <p:ph type="sldNum" sz="quarter" idx="12"/>
          </p:nvPr>
        </p:nvSpPr>
        <p:spPr/>
        <p:txBody>
          <a:bodyPr/>
          <a:lstStyle/>
          <a:p>
            <a:fld id="{3136BCC5-68C6-402A-A9A3-77E6255B2086}" type="slidenum">
              <a:rPr lang="en-US" smtClean="0"/>
              <a:t>18</a:t>
            </a:fld>
            <a:endParaRPr lang="en-US"/>
          </a:p>
        </p:txBody>
      </p:sp>
    </p:spTree>
    <p:extLst>
      <p:ext uri="{BB962C8B-B14F-4D97-AF65-F5344CB8AC3E}">
        <p14:creationId xmlns:p14="http://schemas.microsoft.com/office/powerpoint/2010/main" val="25118742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Building a library of indicators</a:t>
            </a:r>
            <a:endParaRPr lang="en-US" b="1" dirty="0">
              <a:solidFill>
                <a:schemeClr val="bg1"/>
              </a:solidFill>
            </a:endParaRPr>
          </a:p>
        </p:txBody>
      </p:sp>
      <p:pic>
        <p:nvPicPr>
          <p:cNvPr id="2" name="Picture 1" descr="RAND_RR1606.pdf (SECURED) - Adobe Acrobat Pro"/>
          <p:cNvPicPr>
            <a:picLocks noChangeAspect="1"/>
          </p:cNvPicPr>
          <p:nvPr/>
        </p:nvPicPr>
        <p:blipFill rotWithShape="1">
          <a:blip r:embed="rId3" cstate="print">
            <a:extLst>
              <a:ext uri="{28A0092B-C50C-407E-A947-70E740481C1C}">
                <a14:useLocalDpi xmlns:a14="http://schemas.microsoft.com/office/drawing/2010/main" val="0"/>
              </a:ext>
            </a:extLst>
          </a:blip>
          <a:srcRect l="29381" t="10484" r="28144" b="1375"/>
          <a:stretch/>
        </p:blipFill>
        <p:spPr>
          <a:xfrm>
            <a:off x="5718659" y="1197576"/>
            <a:ext cx="2881998" cy="37563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5580668" y="5109694"/>
            <a:ext cx="3157980" cy="461665"/>
          </a:xfrm>
          <a:prstGeom prst="rect">
            <a:avLst/>
          </a:prstGeom>
        </p:spPr>
        <p:txBody>
          <a:bodyPr wrap="square">
            <a:spAutoFit/>
          </a:bodyPr>
          <a:lstStyle/>
          <a:p>
            <a:r>
              <a:rPr lang="en-US" sz="1200" dirty="0" smtClean="0"/>
              <a:t>http</a:t>
            </a:r>
            <a:r>
              <a:rPr lang="en-US" sz="1200" dirty="0"/>
              <a:t>://www.rand.org/pubs/research_reports/RR1606.html</a:t>
            </a:r>
          </a:p>
        </p:txBody>
      </p:sp>
      <p:grpSp>
        <p:nvGrpSpPr>
          <p:cNvPr id="10" name="Group 9"/>
          <p:cNvGrpSpPr/>
          <p:nvPr/>
        </p:nvGrpSpPr>
        <p:grpSpPr>
          <a:xfrm>
            <a:off x="1225449" y="1188546"/>
            <a:ext cx="4252997" cy="2653075"/>
            <a:chOff x="1233403" y="1183634"/>
            <a:chExt cx="4252997" cy="2653075"/>
          </a:xfrm>
        </p:grpSpPr>
        <p:grpSp>
          <p:nvGrpSpPr>
            <p:cNvPr id="8" name="Group 7"/>
            <p:cNvGrpSpPr/>
            <p:nvPr/>
          </p:nvGrpSpPr>
          <p:grpSpPr>
            <a:xfrm>
              <a:off x="1233403" y="1183634"/>
              <a:ext cx="4245044" cy="2601803"/>
              <a:chOff x="354645" y="1707335"/>
              <a:chExt cx="4245044" cy="2601803"/>
            </a:xfrm>
          </p:grpSpPr>
          <p:pic>
            <p:nvPicPr>
              <p:cNvPr id="6" name="Picture 5" descr="Assessing the Impact of Research | Becker Medical Library - Mozilla Firefox"/>
              <p:cNvPicPr>
                <a:picLocks noChangeAspect="1"/>
              </p:cNvPicPr>
              <p:nvPr/>
            </p:nvPicPr>
            <p:blipFill rotWithShape="1">
              <a:blip r:embed="rId4" cstate="print">
                <a:extLst>
                  <a:ext uri="{28A0092B-C50C-407E-A947-70E740481C1C}">
                    <a14:useLocalDpi xmlns:a14="http://schemas.microsoft.com/office/drawing/2010/main" val="0"/>
                  </a:ext>
                </a:extLst>
              </a:blip>
              <a:srcRect l="618" t="11305" r="63505" b="26324"/>
              <a:stretch/>
            </p:blipFill>
            <p:spPr>
              <a:xfrm>
                <a:off x="354645" y="1707336"/>
                <a:ext cx="2382702" cy="2601802"/>
              </a:xfrm>
              <a:prstGeom prst="rect">
                <a:avLst/>
              </a:prstGeom>
            </p:spPr>
          </p:pic>
          <p:pic>
            <p:nvPicPr>
              <p:cNvPr id="7" name="Picture 6" descr="Assessing the Impact of Research | Becker Medical Library - Mozilla Firefox"/>
              <p:cNvPicPr>
                <a:picLocks noChangeAspect="1"/>
              </p:cNvPicPr>
              <p:nvPr/>
            </p:nvPicPr>
            <p:blipFill rotWithShape="1">
              <a:blip r:embed="rId4" cstate="print">
                <a:extLst>
                  <a:ext uri="{28A0092B-C50C-407E-A947-70E740481C1C}">
                    <a14:useLocalDpi xmlns:a14="http://schemas.microsoft.com/office/drawing/2010/main" val="0"/>
                  </a:ext>
                </a:extLst>
              </a:blip>
              <a:srcRect l="70413" t="11305" r="1250" b="26324"/>
              <a:stretch/>
            </p:blipFill>
            <p:spPr>
              <a:xfrm>
                <a:off x="2737347" y="1707335"/>
                <a:ext cx="1862342" cy="2601802"/>
              </a:xfrm>
              <a:prstGeom prst="rect">
                <a:avLst/>
              </a:prstGeom>
            </p:spPr>
          </p:pic>
        </p:grpSp>
        <p:sp>
          <p:nvSpPr>
            <p:cNvPr id="9" name="Rectangle 8"/>
            <p:cNvSpPr/>
            <p:nvPr/>
          </p:nvSpPr>
          <p:spPr>
            <a:xfrm>
              <a:off x="1253765" y="1183634"/>
              <a:ext cx="4232635" cy="2653075"/>
            </a:xfrm>
            <a:prstGeom prst="rect">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2560608" y="3882253"/>
            <a:ext cx="2972930" cy="276999"/>
          </a:xfrm>
          <a:prstGeom prst="rect">
            <a:avLst/>
          </a:prstGeom>
        </p:spPr>
        <p:txBody>
          <a:bodyPr wrap="none">
            <a:spAutoFit/>
          </a:bodyPr>
          <a:lstStyle/>
          <a:p>
            <a:r>
              <a:rPr lang="en-US" sz="1200" dirty="0"/>
              <a:t>https://becker.wustl.edu/impact-assessment</a:t>
            </a:r>
          </a:p>
        </p:txBody>
      </p:sp>
      <p:pic>
        <p:nvPicPr>
          <p:cNvPr id="12" name="Picture 11" descr="A review of the characteristics of 108 author-level bibliometric indicators | SpringerLink - Mozilla Firefox"/>
          <p:cNvPicPr>
            <a:picLocks noChangeAspect="1"/>
          </p:cNvPicPr>
          <p:nvPr/>
        </p:nvPicPr>
        <p:blipFill rotWithShape="1">
          <a:blip r:embed="rId5">
            <a:extLst>
              <a:ext uri="{28A0092B-C50C-407E-A947-70E740481C1C}">
                <a14:useLocalDpi xmlns:a14="http://schemas.microsoft.com/office/drawing/2010/main" val="0"/>
              </a:ext>
            </a:extLst>
          </a:blip>
          <a:srcRect l="13299" t="30509" r="31959" b="29770"/>
          <a:stretch/>
        </p:blipFill>
        <p:spPr>
          <a:xfrm>
            <a:off x="443060" y="4199884"/>
            <a:ext cx="5005633" cy="22812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Rectangle 12"/>
          <p:cNvSpPr/>
          <p:nvPr/>
        </p:nvSpPr>
        <p:spPr>
          <a:xfrm>
            <a:off x="5533538" y="6204172"/>
            <a:ext cx="2192588" cy="276999"/>
          </a:xfrm>
          <a:prstGeom prst="rect">
            <a:avLst/>
          </a:prstGeom>
        </p:spPr>
        <p:txBody>
          <a:bodyPr wrap="none">
            <a:spAutoFit/>
          </a:bodyPr>
          <a:lstStyle/>
          <a:p>
            <a:r>
              <a:rPr lang="en-US" sz="1200" dirty="0"/>
              <a:t>https://arxiv.org/abs/1408.5700</a:t>
            </a:r>
          </a:p>
        </p:txBody>
      </p:sp>
      <p:sp>
        <p:nvSpPr>
          <p:cNvPr id="14" name="Slide Number Placeholder 13"/>
          <p:cNvSpPr>
            <a:spLocks noGrp="1"/>
          </p:cNvSpPr>
          <p:nvPr>
            <p:ph type="sldNum" sz="quarter" idx="12"/>
          </p:nvPr>
        </p:nvSpPr>
        <p:spPr/>
        <p:txBody>
          <a:bodyPr/>
          <a:lstStyle/>
          <a:p>
            <a:fld id="{3136BCC5-68C6-402A-A9A3-77E6255B2086}" type="slidenum">
              <a:rPr lang="en-US" smtClean="0"/>
              <a:t>19</a:t>
            </a:fld>
            <a:endParaRPr lang="en-US"/>
          </a:p>
        </p:txBody>
      </p:sp>
    </p:spTree>
    <p:extLst>
      <p:ext uri="{BB962C8B-B14F-4D97-AF65-F5344CB8AC3E}">
        <p14:creationId xmlns:p14="http://schemas.microsoft.com/office/powerpoint/2010/main" val="35915602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Building a library of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20</a:t>
            </a:fld>
            <a:endParaRPr lang="en-US"/>
          </a:p>
        </p:txBody>
      </p:sp>
      <p:pic>
        <p:nvPicPr>
          <p:cNvPr id="16" name="Picture 15" descr="RAND_RR1606.pdf (SECURED) - Adobe Acrobat Pro"/>
          <p:cNvPicPr>
            <a:picLocks noChangeAspect="1"/>
          </p:cNvPicPr>
          <p:nvPr/>
        </p:nvPicPr>
        <p:blipFill rotWithShape="1">
          <a:blip r:embed="rId3" cstate="print">
            <a:extLst>
              <a:ext uri="{28A0092B-C50C-407E-A947-70E740481C1C}">
                <a14:useLocalDpi xmlns:a14="http://schemas.microsoft.com/office/drawing/2010/main" val="0"/>
              </a:ext>
            </a:extLst>
          </a:blip>
          <a:srcRect l="29381" t="10484" r="28144" b="1375"/>
          <a:stretch/>
        </p:blipFill>
        <p:spPr>
          <a:xfrm>
            <a:off x="361288" y="1254523"/>
            <a:ext cx="1571207" cy="20479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5" name="Table 14"/>
          <p:cNvGraphicFramePr>
            <a:graphicFrameLocks noGrp="1"/>
          </p:cNvGraphicFramePr>
          <p:nvPr>
            <p:extLst>
              <p:ext uri="{D42A27DB-BD31-4B8C-83A1-F6EECF244321}">
                <p14:modId xmlns:p14="http://schemas.microsoft.com/office/powerpoint/2010/main" val="3630456963"/>
              </p:ext>
            </p:extLst>
          </p:nvPr>
        </p:nvGraphicFramePr>
        <p:xfrm>
          <a:off x="2271663" y="2365679"/>
          <a:ext cx="6375662" cy="3411220"/>
        </p:xfrm>
        <a:graphic>
          <a:graphicData uri="http://schemas.openxmlformats.org/drawingml/2006/table">
            <a:tbl>
              <a:tblPr firstRow="1" bandRow="1">
                <a:tableStyleId>{073A0DAA-6AF3-43AB-8588-CEC1D06C72B9}</a:tableStyleId>
              </a:tblPr>
              <a:tblGrid>
                <a:gridCol w="1718821"/>
                <a:gridCol w="4656841"/>
              </a:tblGrid>
              <a:tr h="370840">
                <a:tc gridSpan="2">
                  <a:txBody>
                    <a:bodyPr/>
                    <a:lstStyle/>
                    <a:p>
                      <a:r>
                        <a:rPr lang="en-US" sz="1800" dirty="0" smtClean="0"/>
                        <a:t>Research Impacts </a:t>
                      </a:r>
                      <a:endParaRPr lang="en-US" sz="1800" dirty="0"/>
                    </a:p>
                  </a:txBody>
                  <a:tcPr/>
                </a:tc>
                <a:tc hMerge="1">
                  <a:txBody>
                    <a:bodyPr/>
                    <a:lstStyle/>
                    <a:p>
                      <a:endParaRPr lang="en-US" dirty="0"/>
                    </a:p>
                  </a:txBody>
                  <a:tcPr/>
                </a:tc>
              </a:tr>
              <a:tr h="370840">
                <a:tc>
                  <a:txBody>
                    <a:bodyPr/>
                    <a:lstStyle/>
                    <a:p>
                      <a:r>
                        <a:rPr lang="en-US" dirty="0" smtClean="0"/>
                        <a:t>Number of journal articles published</a:t>
                      </a:r>
                      <a:endParaRPr lang="en-US" dirty="0"/>
                    </a:p>
                  </a:txBody>
                  <a:tcPr/>
                </a:tc>
                <a:tc>
                  <a:txBody>
                    <a:bodyPr/>
                    <a:lstStyle/>
                    <a:p>
                      <a:r>
                        <a:rPr lang="en-US" sz="1350" b="0" i="0" u="none" strike="noStrike" kern="1200" baseline="0" dirty="0" smtClean="0">
                          <a:solidFill>
                            <a:schemeClr val="dk1"/>
                          </a:solidFill>
                          <a:latin typeface="+mn-lt"/>
                          <a:ea typeface="+mn-ea"/>
                          <a:cs typeface="+mn-cs"/>
                        </a:rPr>
                        <a:t>The number of peer-reviewed journal articles published over a particular timeframe is a quantitative metric of the volume of research produced by an individual or institution.</a:t>
                      </a:r>
                      <a:endParaRPr lang="en-US" dirty="0"/>
                    </a:p>
                  </a:txBody>
                  <a:tcPr/>
                </a:tc>
              </a:tr>
              <a:tr h="370840">
                <a:tc>
                  <a:txBody>
                    <a:bodyPr/>
                    <a:lstStyle/>
                    <a:p>
                      <a:r>
                        <a:rPr lang="en-US" dirty="0" smtClean="0"/>
                        <a:t>Number of citations</a:t>
                      </a:r>
                      <a:endParaRPr lang="en-US" dirty="0"/>
                    </a:p>
                  </a:txBody>
                  <a:tcPr/>
                </a:tc>
                <a:tc>
                  <a:txBody>
                    <a:bodyPr/>
                    <a:lstStyle/>
                    <a:p>
                      <a:r>
                        <a:rPr lang="en-US" sz="1350" b="0" i="0" u="none" strike="noStrike" kern="1200" baseline="0" dirty="0" smtClean="0">
                          <a:solidFill>
                            <a:schemeClr val="dk1"/>
                          </a:solidFill>
                          <a:latin typeface="+mn-lt"/>
                          <a:ea typeface="+mn-ea"/>
                          <a:cs typeface="+mn-cs"/>
                        </a:rPr>
                        <a:t>Measures of citations to published articles are used as a proxy for article quality. Can include Highly Cited Papers, Normalized Citation Score, etc. </a:t>
                      </a:r>
                      <a:endParaRPr lang="en-US" dirty="0"/>
                    </a:p>
                  </a:txBody>
                  <a:tcPr/>
                </a:tc>
              </a:tr>
              <a:tr h="370840">
                <a:tc>
                  <a:txBody>
                    <a:bodyPr/>
                    <a:lstStyle/>
                    <a:p>
                      <a:r>
                        <a:rPr lang="en-US" dirty="0" smtClean="0"/>
                        <a:t>Number of research output downloads</a:t>
                      </a:r>
                      <a:endParaRPr lang="en-US" dirty="0"/>
                    </a:p>
                  </a:txBody>
                  <a:tcPr/>
                </a:tc>
                <a:tc>
                  <a:txBody>
                    <a:bodyPr/>
                    <a:lstStyle/>
                    <a:p>
                      <a:r>
                        <a:rPr lang="en-US" sz="1350" b="0" i="0" u="none" strike="noStrike" kern="1200" baseline="0" dirty="0" smtClean="0">
                          <a:solidFill>
                            <a:schemeClr val="dk1"/>
                          </a:solidFill>
                          <a:latin typeface="+mn-lt"/>
                          <a:ea typeface="+mn-ea"/>
                          <a:cs typeface="+mn-cs"/>
                        </a:rPr>
                        <a:t>The number of times a research output has been downloaded gives an indication of how much it is being of use and the level of interest in it.</a:t>
                      </a:r>
                      <a:endParaRPr lang="en-US" dirty="0"/>
                    </a:p>
                  </a:txBody>
                  <a:tcPr/>
                </a:tc>
              </a:tr>
              <a:tr h="370840">
                <a:tc>
                  <a:txBody>
                    <a:bodyPr/>
                    <a:lstStyle/>
                    <a:p>
                      <a:r>
                        <a:rPr lang="en-US" dirty="0" smtClean="0"/>
                        <a:t>Mentions in Social Media</a:t>
                      </a:r>
                      <a:endParaRPr lang="en-US" dirty="0"/>
                    </a:p>
                  </a:txBody>
                  <a:tcPr/>
                </a:tc>
                <a:tc>
                  <a:txBody>
                    <a:bodyPr/>
                    <a:lstStyle/>
                    <a:p>
                      <a:r>
                        <a:rPr lang="en-US" sz="1350" b="0" i="0" u="none" strike="noStrike" kern="1200" baseline="0" dirty="0" smtClean="0">
                          <a:solidFill>
                            <a:schemeClr val="dk1"/>
                          </a:solidFill>
                          <a:latin typeface="+mn-lt"/>
                          <a:ea typeface="+mn-ea"/>
                          <a:cs typeface="+mn-cs"/>
                        </a:rPr>
                        <a:t>Information on who is citing the institution in social media can help identify where the influence of the medical school or teaching hospital is being felt across the sector, noting that this may be within academia.</a:t>
                      </a:r>
                      <a:endParaRPr lang="en-US" dirty="0"/>
                    </a:p>
                  </a:txBody>
                  <a:tcPr/>
                </a:tc>
              </a:tr>
            </a:tbl>
          </a:graphicData>
        </a:graphic>
      </p:graphicFrame>
      <p:sp>
        <p:nvSpPr>
          <p:cNvPr id="17" name="Rectangle 16"/>
          <p:cNvSpPr/>
          <p:nvPr/>
        </p:nvSpPr>
        <p:spPr>
          <a:xfrm>
            <a:off x="258183" y="3524690"/>
            <a:ext cx="1674312" cy="646331"/>
          </a:xfrm>
          <a:prstGeom prst="rect">
            <a:avLst/>
          </a:prstGeom>
        </p:spPr>
        <p:txBody>
          <a:bodyPr wrap="square">
            <a:spAutoFit/>
          </a:bodyPr>
          <a:lstStyle/>
          <a:p>
            <a:r>
              <a:rPr lang="en-US" sz="1200" dirty="0" smtClean="0"/>
              <a:t>http</a:t>
            </a:r>
            <a:r>
              <a:rPr lang="en-US" sz="1200" dirty="0"/>
              <a:t>://www.rand.org/pubs/research_reports/RR1606.html</a:t>
            </a:r>
          </a:p>
        </p:txBody>
      </p:sp>
      <p:sp>
        <p:nvSpPr>
          <p:cNvPr id="2" name="TextBox 1"/>
          <p:cNvSpPr txBox="1"/>
          <p:nvPr/>
        </p:nvSpPr>
        <p:spPr>
          <a:xfrm>
            <a:off x="2177592" y="1183634"/>
            <a:ext cx="6337758" cy="830997"/>
          </a:xfrm>
          <a:prstGeom prst="rect">
            <a:avLst/>
          </a:prstGeom>
          <a:noFill/>
        </p:spPr>
        <p:txBody>
          <a:bodyPr wrap="square" rtlCol="0">
            <a:spAutoFit/>
          </a:bodyPr>
          <a:lstStyle/>
          <a:p>
            <a:r>
              <a:rPr lang="en-US" sz="2400" b="1" dirty="0" smtClean="0"/>
              <a:t>100 Metrics to Assess and Communicate the Value of Biomedical Research</a:t>
            </a:r>
            <a:endParaRPr lang="en-US" sz="2400" b="1" dirty="0"/>
          </a:p>
        </p:txBody>
      </p:sp>
    </p:spTree>
    <p:extLst>
      <p:ext uri="{BB962C8B-B14F-4D97-AF65-F5344CB8AC3E}">
        <p14:creationId xmlns:p14="http://schemas.microsoft.com/office/powerpoint/2010/main" val="40968642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Building a library of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21</a:t>
            </a:fld>
            <a:endParaRPr lang="en-US"/>
          </a:p>
        </p:txBody>
      </p:sp>
      <p:graphicFrame>
        <p:nvGraphicFramePr>
          <p:cNvPr id="15" name="Table 14"/>
          <p:cNvGraphicFramePr>
            <a:graphicFrameLocks noGrp="1"/>
          </p:cNvGraphicFramePr>
          <p:nvPr>
            <p:extLst>
              <p:ext uri="{D42A27DB-BD31-4B8C-83A1-F6EECF244321}">
                <p14:modId xmlns:p14="http://schemas.microsoft.com/office/powerpoint/2010/main" val="2148498611"/>
              </p:ext>
            </p:extLst>
          </p:nvPr>
        </p:nvGraphicFramePr>
        <p:xfrm>
          <a:off x="2252809" y="3365369"/>
          <a:ext cx="6375662" cy="2903220"/>
        </p:xfrm>
        <a:graphic>
          <a:graphicData uri="http://schemas.openxmlformats.org/drawingml/2006/table">
            <a:tbl>
              <a:tblPr firstRow="1" bandRow="1">
                <a:tableStyleId>{073A0DAA-6AF3-43AB-8588-CEC1D06C72B9}</a:tableStyleId>
              </a:tblPr>
              <a:tblGrid>
                <a:gridCol w="1718821"/>
                <a:gridCol w="4656841"/>
              </a:tblGrid>
              <a:tr h="338958">
                <a:tc gridSpan="2">
                  <a:txBody>
                    <a:bodyPr/>
                    <a:lstStyle/>
                    <a:p>
                      <a:r>
                        <a:rPr lang="en-US" sz="1800" dirty="0" smtClean="0"/>
                        <a:t>Advancement of Knowledge</a:t>
                      </a:r>
                      <a:endParaRPr lang="en-US" sz="1800" dirty="0"/>
                    </a:p>
                  </a:txBody>
                  <a:tcPr/>
                </a:tc>
                <a:tc hMerge="1">
                  <a:txBody>
                    <a:bodyPr/>
                    <a:lstStyle/>
                    <a:p>
                      <a:endParaRPr lang="en-US" dirty="0"/>
                    </a:p>
                  </a:txBody>
                  <a:tcPr/>
                </a:tc>
              </a:tr>
              <a:tr h="370840">
                <a:tc>
                  <a:txBody>
                    <a:bodyPr/>
                    <a:lstStyle/>
                    <a:p>
                      <a:r>
                        <a:rPr lang="en-US" dirty="0" smtClean="0"/>
                        <a:t>Books</a:t>
                      </a:r>
                      <a:r>
                        <a:rPr lang="en-US" baseline="0" dirty="0" smtClean="0"/>
                        <a:t> or Book Chapters</a:t>
                      </a:r>
                      <a:endParaRPr lang="en-US" dirty="0"/>
                    </a:p>
                  </a:txBody>
                  <a:tcPr/>
                </a:tc>
                <a:tc>
                  <a:txBody>
                    <a:bodyPr/>
                    <a:lstStyle/>
                    <a:p>
                      <a:r>
                        <a:rPr lang="en-US" sz="1350" b="0" i="0" u="none" strike="noStrike" kern="1200" baseline="0" dirty="0" smtClean="0">
                          <a:solidFill>
                            <a:schemeClr val="dk1"/>
                          </a:solidFill>
                          <a:latin typeface="+mn-lt"/>
                          <a:ea typeface="+mn-ea"/>
                          <a:cs typeface="+mn-cs"/>
                        </a:rPr>
                        <a:t>Book or book chapters generated by the research study is noted in a bibliography. Book is used as a textbook for higher education. Translations of the book. Book or book chapter cited in subsequent publications. </a:t>
                      </a:r>
                      <a:endParaRPr lang="en-US" dirty="0"/>
                    </a:p>
                  </a:txBody>
                  <a:tcPr/>
                </a:tc>
              </a:tr>
              <a:tr h="370840">
                <a:tc>
                  <a:txBody>
                    <a:bodyPr/>
                    <a:lstStyle/>
                    <a:p>
                      <a:r>
                        <a:rPr lang="en-US" sz="1350" kern="1200" dirty="0" smtClean="0">
                          <a:solidFill>
                            <a:schemeClr val="dk1"/>
                          </a:solidFill>
                          <a:latin typeface="+mn-lt"/>
                          <a:ea typeface="+mn-ea"/>
                          <a:cs typeface="+mn-cs"/>
                        </a:rPr>
                        <a:t>Change in Understanding and Awareness 	</a:t>
                      </a:r>
                    </a:p>
                  </a:txBody>
                  <a:tcPr/>
                </a:tc>
                <a:tc>
                  <a:txBody>
                    <a:bodyPr/>
                    <a:lstStyle/>
                    <a:p>
                      <a:r>
                        <a:rPr lang="en-US" sz="1350" b="0" i="0" u="none" strike="noStrike" kern="1200" baseline="0" dirty="0" smtClean="0">
                          <a:solidFill>
                            <a:schemeClr val="dk1"/>
                          </a:solidFill>
                          <a:latin typeface="+mn-lt"/>
                          <a:ea typeface="+mn-ea"/>
                          <a:cs typeface="+mn-cs"/>
                        </a:rPr>
                        <a:t>Research study findings represent a paradigm shift in a field. </a:t>
                      </a:r>
                    </a:p>
                    <a:p>
                      <a:r>
                        <a:rPr lang="en-US" sz="1350" b="0" i="0" u="none" strike="noStrike" kern="1200" baseline="0" dirty="0" smtClean="0">
                          <a:solidFill>
                            <a:schemeClr val="dk1"/>
                          </a:solidFill>
                          <a:latin typeface="+mn-lt"/>
                          <a:ea typeface="+mn-ea"/>
                          <a:cs typeface="+mn-cs"/>
                        </a:rPr>
                        <a:t>Research study findings lead to change in understanding a problem. </a:t>
                      </a:r>
                    </a:p>
                  </a:txBody>
                  <a:tcPr/>
                </a:tc>
              </a:tr>
              <a:tr h="370840">
                <a:tc>
                  <a:txBody>
                    <a:bodyPr/>
                    <a:lstStyle/>
                    <a:p>
                      <a:r>
                        <a:rPr lang="en-US" sz="1350" kern="1200" dirty="0" smtClean="0">
                          <a:solidFill>
                            <a:schemeClr val="dk1"/>
                          </a:solidFill>
                          <a:latin typeface="+mn-lt"/>
                          <a:ea typeface="+mn-ea"/>
                          <a:cs typeface="+mn-cs"/>
                        </a:rPr>
                        <a:t>Citations to Publications 	</a:t>
                      </a:r>
                    </a:p>
                  </a:txBody>
                  <a:tcPr/>
                </a:tc>
                <a:tc>
                  <a:txBody>
                    <a:bodyPr/>
                    <a:lstStyle/>
                    <a:p>
                      <a:r>
                        <a:rPr lang="en-US" sz="1350" b="0" i="0" u="none" strike="noStrike" kern="1200" baseline="0" dirty="0" smtClean="0">
                          <a:solidFill>
                            <a:schemeClr val="dk1"/>
                          </a:solidFill>
                          <a:latin typeface="+mn-lt"/>
                          <a:ea typeface="+mn-ea"/>
                          <a:cs typeface="+mn-cs"/>
                        </a:rPr>
                        <a:t>Number of first generation citations. Number of second generation citations. Countries represented by citations. Institutions represented by citations. Languages represented by citations. </a:t>
                      </a:r>
                    </a:p>
                  </a:txBody>
                  <a:tcPr/>
                </a:tc>
              </a:tr>
            </a:tbl>
          </a:graphicData>
        </a:graphic>
      </p:graphicFrame>
      <p:grpSp>
        <p:nvGrpSpPr>
          <p:cNvPr id="11" name="Group 10"/>
          <p:cNvGrpSpPr/>
          <p:nvPr/>
        </p:nvGrpSpPr>
        <p:grpSpPr>
          <a:xfrm>
            <a:off x="347066" y="1183634"/>
            <a:ext cx="3135972" cy="1956260"/>
            <a:chOff x="1233403" y="1183634"/>
            <a:chExt cx="4252997" cy="2653075"/>
          </a:xfrm>
        </p:grpSpPr>
        <p:grpSp>
          <p:nvGrpSpPr>
            <p:cNvPr id="12" name="Group 11"/>
            <p:cNvGrpSpPr/>
            <p:nvPr/>
          </p:nvGrpSpPr>
          <p:grpSpPr>
            <a:xfrm>
              <a:off x="1233403" y="1183634"/>
              <a:ext cx="4245044" cy="2601803"/>
              <a:chOff x="354645" y="1707335"/>
              <a:chExt cx="4245044" cy="2601803"/>
            </a:xfrm>
          </p:grpSpPr>
          <p:pic>
            <p:nvPicPr>
              <p:cNvPr id="16" name="Picture 15" descr="Assessing the Impact of Research | Becker Medical Library - Mozilla Firefox"/>
              <p:cNvPicPr>
                <a:picLocks noChangeAspect="1"/>
              </p:cNvPicPr>
              <p:nvPr/>
            </p:nvPicPr>
            <p:blipFill rotWithShape="1">
              <a:blip r:embed="rId3" cstate="print">
                <a:extLst>
                  <a:ext uri="{28A0092B-C50C-407E-A947-70E740481C1C}">
                    <a14:useLocalDpi xmlns:a14="http://schemas.microsoft.com/office/drawing/2010/main" val="0"/>
                  </a:ext>
                </a:extLst>
              </a:blip>
              <a:srcRect l="618" t="11305" r="63505" b="26324"/>
              <a:stretch/>
            </p:blipFill>
            <p:spPr>
              <a:xfrm>
                <a:off x="354645" y="1707336"/>
                <a:ext cx="2382702" cy="2601802"/>
              </a:xfrm>
              <a:prstGeom prst="rect">
                <a:avLst/>
              </a:prstGeom>
            </p:spPr>
          </p:pic>
          <p:pic>
            <p:nvPicPr>
              <p:cNvPr id="17" name="Picture 16" descr="Assessing the Impact of Research | Becker Medical Library - Mozilla Firefox"/>
              <p:cNvPicPr>
                <a:picLocks noChangeAspect="1"/>
              </p:cNvPicPr>
              <p:nvPr/>
            </p:nvPicPr>
            <p:blipFill rotWithShape="1">
              <a:blip r:embed="rId4" cstate="print">
                <a:extLst>
                  <a:ext uri="{28A0092B-C50C-407E-A947-70E740481C1C}">
                    <a14:useLocalDpi xmlns:a14="http://schemas.microsoft.com/office/drawing/2010/main" val="0"/>
                  </a:ext>
                </a:extLst>
              </a:blip>
              <a:srcRect l="70413" t="11305" r="1250" b="26324"/>
              <a:stretch/>
            </p:blipFill>
            <p:spPr>
              <a:xfrm>
                <a:off x="2737347" y="1707335"/>
                <a:ext cx="1862342" cy="2601802"/>
              </a:xfrm>
              <a:prstGeom prst="rect">
                <a:avLst/>
              </a:prstGeom>
            </p:spPr>
          </p:pic>
        </p:grpSp>
        <p:sp>
          <p:nvSpPr>
            <p:cNvPr id="13" name="Rectangle 12"/>
            <p:cNvSpPr/>
            <p:nvPr/>
          </p:nvSpPr>
          <p:spPr>
            <a:xfrm>
              <a:off x="1253765" y="1183634"/>
              <a:ext cx="4232635" cy="2653075"/>
            </a:xfrm>
            <a:prstGeom prst="rect">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a:off x="362080" y="3295621"/>
            <a:ext cx="1756899" cy="461665"/>
          </a:xfrm>
          <a:prstGeom prst="rect">
            <a:avLst/>
          </a:prstGeom>
        </p:spPr>
        <p:txBody>
          <a:bodyPr wrap="square">
            <a:spAutoFit/>
          </a:bodyPr>
          <a:lstStyle/>
          <a:p>
            <a:r>
              <a:rPr lang="en-US" sz="1200" dirty="0"/>
              <a:t>https://becker.wustl.edu/impact-assessment</a:t>
            </a:r>
          </a:p>
        </p:txBody>
      </p:sp>
      <p:sp>
        <p:nvSpPr>
          <p:cNvPr id="2" name="TextBox 1"/>
          <p:cNvSpPr txBox="1"/>
          <p:nvPr/>
        </p:nvSpPr>
        <p:spPr>
          <a:xfrm>
            <a:off x="3723588" y="1183634"/>
            <a:ext cx="4791762" cy="830997"/>
          </a:xfrm>
          <a:prstGeom prst="rect">
            <a:avLst/>
          </a:prstGeom>
          <a:noFill/>
        </p:spPr>
        <p:txBody>
          <a:bodyPr wrap="square" rtlCol="0">
            <a:spAutoFit/>
          </a:bodyPr>
          <a:lstStyle/>
          <a:p>
            <a:r>
              <a:rPr lang="en-US" sz="2400" b="1" dirty="0" smtClean="0"/>
              <a:t>Becker Medical Library Model for Assessment of Research Impact</a:t>
            </a:r>
            <a:endParaRPr lang="en-US" sz="2400" b="1" dirty="0"/>
          </a:p>
        </p:txBody>
      </p:sp>
    </p:spTree>
    <p:extLst>
      <p:ext uri="{BB962C8B-B14F-4D97-AF65-F5344CB8AC3E}">
        <p14:creationId xmlns:p14="http://schemas.microsoft.com/office/powerpoint/2010/main" val="16868857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18854"/>
            <a:ext cx="9143999" cy="104676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Building a library of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22</a:t>
            </a:fld>
            <a:endParaRPr lang="en-US"/>
          </a:p>
        </p:txBody>
      </p:sp>
      <p:graphicFrame>
        <p:nvGraphicFramePr>
          <p:cNvPr id="15" name="Table 14"/>
          <p:cNvGraphicFramePr>
            <a:graphicFrameLocks noGrp="1"/>
          </p:cNvGraphicFramePr>
          <p:nvPr>
            <p:extLst>
              <p:ext uri="{D42A27DB-BD31-4B8C-83A1-F6EECF244321}">
                <p14:modId xmlns:p14="http://schemas.microsoft.com/office/powerpoint/2010/main" val="4173389661"/>
              </p:ext>
            </p:extLst>
          </p:nvPr>
        </p:nvGraphicFramePr>
        <p:xfrm>
          <a:off x="2073700" y="3380621"/>
          <a:ext cx="6375662" cy="2250440"/>
        </p:xfrm>
        <a:graphic>
          <a:graphicData uri="http://schemas.openxmlformats.org/drawingml/2006/table">
            <a:tbl>
              <a:tblPr firstRow="1" bandRow="1">
                <a:tableStyleId>{073A0DAA-6AF3-43AB-8588-CEC1D06C72B9}</a:tableStyleId>
              </a:tblPr>
              <a:tblGrid>
                <a:gridCol w="1718821"/>
                <a:gridCol w="4656841"/>
              </a:tblGrid>
              <a:tr h="370840">
                <a:tc gridSpan="2">
                  <a:txBody>
                    <a:bodyPr/>
                    <a:lstStyle/>
                    <a:p>
                      <a:r>
                        <a:rPr lang="en-US" sz="1800" dirty="0" smtClean="0"/>
                        <a:t>Indicators of publication count</a:t>
                      </a:r>
                      <a:endParaRPr lang="en-US" sz="1800" dirty="0"/>
                    </a:p>
                  </a:txBody>
                  <a:tcPr/>
                </a:tc>
                <a:tc hMerge="1">
                  <a:txBody>
                    <a:bodyPr/>
                    <a:lstStyle/>
                    <a:p>
                      <a:endParaRPr lang="en-US" dirty="0"/>
                    </a:p>
                  </a:txBody>
                  <a:tcPr/>
                </a:tc>
              </a:tr>
              <a:tr h="370840">
                <a:tc>
                  <a:txBody>
                    <a:bodyPr/>
                    <a:lstStyle/>
                    <a:p>
                      <a:r>
                        <a:rPr lang="en-US" dirty="0" smtClean="0"/>
                        <a:t>P (total publications)</a:t>
                      </a:r>
                      <a:endParaRPr lang="en-US" dirty="0"/>
                    </a:p>
                  </a:txBody>
                  <a:tcPr/>
                </a:tc>
                <a:tc>
                  <a:txBody>
                    <a:bodyPr/>
                    <a:lstStyle/>
                    <a:p>
                      <a:r>
                        <a:rPr lang="en-US" sz="1350" b="0" i="0" u="none" strike="noStrike" kern="1200" baseline="0" dirty="0" smtClean="0">
                          <a:solidFill>
                            <a:schemeClr val="dk1"/>
                          </a:solidFill>
                          <a:latin typeface="+mn-lt"/>
                          <a:ea typeface="+mn-ea"/>
                          <a:cs typeface="+mn-cs"/>
                        </a:rPr>
                        <a:t>Count of production used in formal communications</a:t>
                      </a:r>
                      <a:endParaRPr lang="en-US" dirty="0"/>
                    </a:p>
                  </a:txBody>
                  <a:tcPr/>
                </a:tc>
              </a:tr>
              <a:tr h="370840">
                <a:tc>
                  <a:txBody>
                    <a:bodyPr/>
                    <a:lstStyle/>
                    <a:p>
                      <a:r>
                        <a:rPr lang="en-US" dirty="0" smtClean="0"/>
                        <a:t>FA</a:t>
                      </a:r>
                      <a:r>
                        <a:rPr lang="en-US" baseline="0" dirty="0" smtClean="0"/>
                        <a:t> (first author counting)</a:t>
                      </a:r>
                      <a:endParaRPr lang="en-US" dirty="0"/>
                    </a:p>
                  </a:txBody>
                  <a:tcPr/>
                </a:tc>
                <a:tc>
                  <a:txBody>
                    <a:bodyPr/>
                    <a:lstStyle/>
                    <a:p>
                      <a:r>
                        <a:rPr lang="en-US" sz="1350" b="0" i="0" u="none" strike="noStrike" kern="1200" baseline="0" dirty="0" smtClean="0">
                          <a:solidFill>
                            <a:schemeClr val="dk1"/>
                          </a:solidFill>
                          <a:latin typeface="+mn-lt"/>
                          <a:ea typeface="+mn-ea"/>
                          <a:cs typeface="+mn-cs"/>
                        </a:rPr>
                        <a:t>Credit given to first author only</a:t>
                      </a:r>
                      <a:endParaRPr lang="en-US" dirty="0"/>
                    </a:p>
                  </a:txBody>
                  <a:tcPr/>
                </a:tc>
              </a:tr>
              <a:tr h="370840">
                <a:tc>
                  <a:txBody>
                    <a:bodyPr/>
                    <a:lstStyle/>
                    <a:p>
                      <a:r>
                        <a:rPr lang="en-US" dirty="0" smtClean="0"/>
                        <a:t>Co-authors</a:t>
                      </a:r>
                      <a:endParaRPr lang="en-US" dirty="0"/>
                    </a:p>
                  </a:txBody>
                  <a:tcPr/>
                </a:tc>
                <a:tc>
                  <a:txBody>
                    <a:bodyPr/>
                    <a:lstStyle/>
                    <a:p>
                      <a:r>
                        <a:rPr lang="en-US" sz="1350" b="0" i="0" u="none" strike="noStrike" kern="1200" baseline="0" dirty="0" smtClean="0">
                          <a:solidFill>
                            <a:schemeClr val="dk1"/>
                          </a:solidFill>
                          <a:latin typeface="+mn-lt"/>
                          <a:ea typeface="+mn-ea"/>
                          <a:cs typeface="+mn-cs"/>
                        </a:rPr>
                        <a:t>Indicates cooperation and growth of cooperation at inter- and national level</a:t>
                      </a:r>
                      <a:endParaRPr lang="en-US" dirty="0"/>
                    </a:p>
                  </a:txBody>
                  <a:tcPr/>
                </a:tc>
              </a:tr>
              <a:tr h="370840">
                <a:tc>
                  <a:txBody>
                    <a:bodyPr/>
                    <a:lstStyle/>
                    <a:p>
                      <a:r>
                        <a:rPr lang="en-US" dirty="0" smtClean="0"/>
                        <a:t>Noblesse Oblige (last author counting)</a:t>
                      </a:r>
                      <a:endParaRPr lang="en-US" dirty="0"/>
                    </a:p>
                  </a:txBody>
                  <a:tcPr/>
                </a:tc>
                <a:tc>
                  <a:txBody>
                    <a:bodyPr/>
                    <a:lstStyle/>
                    <a:p>
                      <a:r>
                        <a:rPr lang="en-US" sz="1350" b="0" i="0" u="none" strike="noStrike" kern="1200" baseline="0" dirty="0" smtClean="0">
                          <a:solidFill>
                            <a:schemeClr val="dk1"/>
                          </a:solidFill>
                          <a:latin typeface="+mn-lt"/>
                          <a:ea typeface="+mn-ea"/>
                          <a:cs typeface="+mn-cs"/>
                        </a:rPr>
                        <a:t>Indicates importance of the last author for the project behind the paper</a:t>
                      </a:r>
                      <a:endParaRPr lang="en-US" dirty="0"/>
                    </a:p>
                  </a:txBody>
                  <a:tcPr/>
                </a:tc>
              </a:tr>
            </a:tbl>
          </a:graphicData>
        </a:graphic>
      </p:graphicFrame>
      <p:pic>
        <p:nvPicPr>
          <p:cNvPr id="8" name="Picture 7" descr="A review of the characteristics of 108 author-level bibliometric indicators | SpringerLink - Mozilla Firefox"/>
          <p:cNvPicPr>
            <a:picLocks noChangeAspect="1"/>
          </p:cNvPicPr>
          <p:nvPr/>
        </p:nvPicPr>
        <p:blipFill rotWithShape="1">
          <a:blip r:embed="rId3" cstate="print">
            <a:extLst>
              <a:ext uri="{28A0092B-C50C-407E-A947-70E740481C1C}">
                <a14:useLocalDpi xmlns:a14="http://schemas.microsoft.com/office/drawing/2010/main" val="0"/>
              </a:ext>
            </a:extLst>
          </a:blip>
          <a:srcRect l="13299" t="30509" r="31959" b="29770"/>
          <a:stretch/>
        </p:blipFill>
        <p:spPr>
          <a:xfrm>
            <a:off x="424207" y="1339363"/>
            <a:ext cx="3327661" cy="15165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p:cNvSpPr/>
          <p:nvPr/>
        </p:nvSpPr>
        <p:spPr>
          <a:xfrm>
            <a:off x="320516" y="3028880"/>
            <a:ext cx="2192588" cy="276999"/>
          </a:xfrm>
          <a:prstGeom prst="rect">
            <a:avLst/>
          </a:prstGeom>
        </p:spPr>
        <p:txBody>
          <a:bodyPr wrap="none">
            <a:spAutoFit/>
          </a:bodyPr>
          <a:lstStyle/>
          <a:p>
            <a:r>
              <a:rPr lang="en-US" sz="1200" dirty="0"/>
              <a:t>https://arxiv.org/abs/1408.5700</a:t>
            </a:r>
          </a:p>
        </p:txBody>
      </p:sp>
      <p:sp>
        <p:nvSpPr>
          <p:cNvPr id="10" name="TextBox 9"/>
          <p:cNvSpPr txBox="1"/>
          <p:nvPr/>
        </p:nvSpPr>
        <p:spPr>
          <a:xfrm>
            <a:off x="4062069" y="1354073"/>
            <a:ext cx="4791762" cy="1200329"/>
          </a:xfrm>
          <a:prstGeom prst="rect">
            <a:avLst/>
          </a:prstGeom>
          <a:noFill/>
        </p:spPr>
        <p:txBody>
          <a:bodyPr wrap="square" rtlCol="0">
            <a:spAutoFit/>
          </a:bodyPr>
          <a:lstStyle/>
          <a:p>
            <a:r>
              <a:rPr lang="en-US" sz="2400" b="1" dirty="0" smtClean="0"/>
              <a:t>A review of the characteristics of 108 author-level </a:t>
            </a:r>
            <a:r>
              <a:rPr lang="en-US" sz="2400" b="1" dirty="0" err="1" smtClean="0"/>
              <a:t>bibliometric</a:t>
            </a:r>
            <a:r>
              <a:rPr lang="en-US" sz="2400" b="1" dirty="0" smtClean="0"/>
              <a:t> indicators</a:t>
            </a:r>
            <a:endParaRPr lang="en-US" sz="2400" b="1" dirty="0"/>
          </a:p>
        </p:txBody>
      </p:sp>
    </p:spTree>
    <p:extLst>
      <p:ext uri="{BB962C8B-B14F-4D97-AF65-F5344CB8AC3E}">
        <p14:creationId xmlns:p14="http://schemas.microsoft.com/office/powerpoint/2010/main" val="15578015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4510752" y="3691035"/>
            <a:ext cx="4633248" cy="2827110"/>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987955"/>
            <a:ext cx="4252848" cy="276882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11648" y="2226757"/>
            <a:ext cx="4832535" cy="347051"/>
          </a:xfrm>
        </p:spPr>
        <p:txBody>
          <a:bodyPr>
            <a:noAutofit/>
          </a:bodyPr>
          <a:lstStyle/>
          <a:p>
            <a:pPr marL="0" indent="0">
              <a:buNone/>
            </a:pPr>
            <a:r>
              <a:rPr lang="en-US" sz="2200" b="1" dirty="0" smtClean="0">
                <a:solidFill>
                  <a:schemeClr val="bg1"/>
                </a:solidFill>
              </a:rPr>
              <a:t>What is research evaluation? </a:t>
            </a:r>
            <a:endParaRPr lang="en-US" sz="2200" b="1" dirty="0">
              <a:solidFill>
                <a:schemeClr val="bg1"/>
              </a:solidFill>
            </a:endParaRPr>
          </a:p>
        </p:txBody>
      </p:sp>
      <p:sp>
        <p:nvSpPr>
          <p:cNvPr id="4" name="Title 1"/>
          <p:cNvSpPr txBox="1">
            <a:spLocks/>
          </p:cNvSpPr>
          <p:nvPr/>
        </p:nvSpPr>
        <p:spPr>
          <a:xfrm>
            <a:off x="505374" y="-85390"/>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Research Evaluation Projects</a:t>
            </a:r>
          </a:p>
        </p:txBody>
      </p:sp>
      <p:sp>
        <p:nvSpPr>
          <p:cNvPr id="24" name="Rectangle 23"/>
          <p:cNvSpPr/>
          <p:nvPr/>
        </p:nvSpPr>
        <p:spPr>
          <a:xfrm>
            <a:off x="5641036" y="4889146"/>
            <a:ext cx="3297056" cy="430887"/>
          </a:xfrm>
          <a:prstGeom prst="rect">
            <a:avLst/>
          </a:prstGeom>
        </p:spPr>
        <p:txBody>
          <a:bodyPr wrap="none">
            <a:spAutoFit/>
          </a:bodyPr>
          <a:lstStyle/>
          <a:p>
            <a:r>
              <a:rPr lang="en-US" sz="2200" b="1" dirty="0" smtClean="0">
                <a:solidFill>
                  <a:schemeClr val="bg1"/>
                </a:solidFill>
              </a:rPr>
              <a:t>Recent evaluation projects</a:t>
            </a:r>
            <a:endParaRPr lang="en-US" sz="2200" b="1" dirty="0">
              <a:solidFill>
                <a:schemeClr val="bg1"/>
              </a:solidFill>
            </a:endParaRPr>
          </a:p>
        </p:txBody>
      </p:sp>
      <p:pic>
        <p:nvPicPr>
          <p:cNvPr id="26" name="Picture 25"/>
          <p:cNvPicPr>
            <a:picLocks noChangeAspect="1"/>
          </p:cNvPicPr>
          <p:nvPr/>
        </p:nvPicPr>
        <p:blipFill rotWithShape="1">
          <a:blip r:embed="rId2" cstate="print">
            <a:extLst>
              <a:ext uri="{28A0092B-C50C-407E-A947-70E740481C1C}">
                <a14:useLocalDpi xmlns:a14="http://schemas.microsoft.com/office/drawing/2010/main" val="0"/>
              </a:ext>
            </a:extLst>
          </a:blip>
          <a:srcRect l="2479" t="2735" r="3248" b="5671"/>
          <a:stretch/>
        </p:blipFill>
        <p:spPr>
          <a:xfrm>
            <a:off x="3944817" y="1010200"/>
            <a:ext cx="5199183" cy="2724201"/>
          </a:xfrm>
          <a:prstGeom prst="rect">
            <a:avLst/>
          </a:prstGeom>
        </p:spPr>
      </p:pic>
      <p:pic>
        <p:nvPicPr>
          <p:cNvPr id="29" name="Picture 28"/>
          <p:cNvPicPr/>
          <p:nvPr/>
        </p:nvPicPr>
        <p:blipFill rotWithShape="1">
          <a:blip r:embed="rId3">
            <a:extLst>
              <a:ext uri="{28A0092B-C50C-407E-A947-70E740481C1C}">
                <a14:useLocalDpi xmlns:a14="http://schemas.microsoft.com/office/drawing/2010/main" val="0"/>
              </a:ext>
            </a:extLst>
          </a:blip>
          <a:srcRect l="34616" t="47839" r="16346" b="9761"/>
          <a:stretch/>
        </p:blipFill>
        <p:spPr bwMode="auto">
          <a:xfrm>
            <a:off x="-19547" y="3730493"/>
            <a:ext cx="5294927" cy="2779836"/>
          </a:xfrm>
          <a:prstGeom prst="rect">
            <a:avLst/>
          </a:prstGeom>
          <a:ln w="19050" cap="sq">
            <a:noFill/>
            <a:prstDash val="solid"/>
            <a:miter lim="800000"/>
          </a:ln>
          <a:effectLst/>
          <a:extLst>
            <a:ext uri="{53640926-AAD7-44d8-BBD7-CCE9431645EC}">
              <a14:shadowObscured xmlns:a14="http://schemas.microsoft.com/office/drawing/2010/main" xmlns=""/>
            </a:ext>
          </a:extLst>
        </p:spPr>
      </p:pic>
      <p:sp>
        <p:nvSpPr>
          <p:cNvPr id="31" name="Rectangle 30"/>
          <p:cNvSpPr/>
          <p:nvPr/>
        </p:nvSpPr>
        <p:spPr>
          <a:xfrm>
            <a:off x="1" y="6510329"/>
            <a:ext cx="9143999" cy="34767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3136BCC5-68C6-402A-A9A3-77E6255B2086}" type="slidenum">
              <a:rPr lang="en-US" smtClean="0"/>
              <a:t>23</a:t>
            </a:fld>
            <a:endParaRPr lang="en-US"/>
          </a:p>
        </p:txBody>
      </p:sp>
    </p:spTree>
    <p:extLst>
      <p:ext uri="{BB962C8B-B14F-4D97-AF65-F5344CB8AC3E}">
        <p14:creationId xmlns:p14="http://schemas.microsoft.com/office/powerpoint/2010/main" val="30446879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34382" y="-87918"/>
            <a:ext cx="7886700" cy="1325563"/>
          </a:xfrm>
        </p:spPr>
        <p:txBody>
          <a:bodyPr/>
          <a:lstStyle/>
          <a:p>
            <a:r>
              <a:rPr lang="en-US" b="1" dirty="0" smtClean="0">
                <a:solidFill>
                  <a:schemeClr val="bg1"/>
                </a:solidFill>
              </a:rPr>
              <a:t>Metrics and Impact Core</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24</a:t>
            </a:fld>
            <a:endParaRPr lang="en-US"/>
          </a:p>
        </p:txBody>
      </p:sp>
      <p:sp>
        <p:nvSpPr>
          <p:cNvPr id="6" name="Rectangle 5"/>
          <p:cNvSpPr/>
          <p:nvPr/>
        </p:nvSpPr>
        <p:spPr>
          <a:xfrm>
            <a:off x="782424" y="6231136"/>
            <a:ext cx="9129859" cy="307777"/>
          </a:xfrm>
          <a:prstGeom prst="rect">
            <a:avLst/>
          </a:prstGeom>
        </p:spPr>
        <p:txBody>
          <a:bodyPr wrap="square">
            <a:spAutoFit/>
          </a:bodyPr>
          <a:lstStyle/>
          <a:p>
            <a:r>
              <a:rPr lang="en-US" sz="1400" dirty="0"/>
              <a:t>https://galter.northwestern.edu/request-services-and-materials/metrics-and-impact-core-mic</a:t>
            </a:r>
          </a:p>
        </p:txBody>
      </p:sp>
      <p:pic>
        <p:nvPicPr>
          <p:cNvPr id="7" name="Picture 6" descr="Galter Health Sciences Library &amp; Learning Center | Request Services and Materials Metrics and Impact Core (MIC) - Mozilla Firefox"/>
          <p:cNvPicPr>
            <a:picLocks noChangeAspect="1"/>
          </p:cNvPicPr>
          <p:nvPr/>
        </p:nvPicPr>
        <p:blipFill rotWithShape="1">
          <a:blip r:embed="rId3">
            <a:extLst>
              <a:ext uri="{28A0092B-C50C-407E-A947-70E740481C1C}">
                <a14:useLocalDpi xmlns:a14="http://schemas.microsoft.com/office/drawing/2010/main" val="0"/>
              </a:ext>
            </a:extLst>
          </a:blip>
          <a:srcRect l="8557" t="10813" r="10103" b="5807"/>
          <a:stretch/>
        </p:blipFill>
        <p:spPr>
          <a:xfrm>
            <a:off x="782424" y="1178351"/>
            <a:ext cx="7437749" cy="47888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542395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34382" y="-87918"/>
            <a:ext cx="7886700" cy="1325563"/>
          </a:xfrm>
        </p:spPr>
        <p:txBody>
          <a:bodyPr/>
          <a:lstStyle/>
          <a:p>
            <a:r>
              <a:rPr lang="en-US" b="1" dirty="0" smtClean="0">
                <a:solidFill>
                  <a:schemeClr val="bg1"/>
                </a:solidFill>
              </a:rPr>
              <a:t>Metrics and Impact Core</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25</a:t>
            </a:fld>
            <a:endParaRPr lang="en-US"/>
          </a:p>
        </p:txBody>
      </p:sp>
      <p:sp>
        <p:nvSpPr>
          <p:cNvPr id="6" name="Rectangle 5"/>
          <p:cNvSpPr/>
          <p:nvPr/>
        </p:nvSpPr>
        <p:spPr>
          <a:xfrm>
            <a:off x="782424" y="6231136"/>
            <a:ext cx="9129859" cy="307777"/>
          </a:xfrm>
          <a:prstGeom prst="rect">
            <a:avLst/>
          </a:prstGeom>
        </p:spPr>
        <p:txBody>
          <a:bodyPr wrap="square">
            <a:spAutoFit/>
          </a:bodyPr>
          <a:lstStyle/>
          <a:p>
            <a:r>
              <a:rPr lang="en-US" sz="1400" dirty="0"/>
              <a:t>https://galter.northwestern.edu/request-services-and-materials/metrics-and-impact-core-mic</a:t>
            </a:r>
          </a:p>
        </p:txBody>
      </p:sp>
      <p:grpSp>
        <p:nvGrpSpPr>
          <p:cNvPr id="8" name="Group 7"/>
          <p:cNvGrpSpPr/>
          <p:nvPr/>
        </p:nvGrpSpPr>
        <p:grpSpPr>
          <a:xfrm>
            <a:off x="267093" y="2157234"/>
            <a:ext cx="9266277" cy="3719973"/>
            <a:chOff x="230243" y="1987574"/>
            <a:chExt cx="9266277" cy="3719973"/>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6808" y="2454919"/>
              <a:ext cx="1735736" cy="1129246"/>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t="8414"/>
            <a:stretch/>
          </p:blipFill>
          <p:spPr>
            <a:xfrm>
              <a:off x="6291947" y="2969863"/>
              <a:ext cx="2020080" cy="1206578"/>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3723" y="3763684"/>
              <a:ext cx="1927127" cy="1198908"/>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91947" y="4504474"/>
              <a:ext cx="1907122" cy="1203073"/>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p:cNvSpPr txBox="1"/>
            <p:nvPr/>
          </p:nvSpPr>
          <p:spPr>
            <a:xfrm>
              <a:off x="6901618" y="1987574"/>
              <a:ext cx="2594902" cy="369332"/>
            </a:xfrm>
            <a:prstGeom prst="rect">
              <a:avLst/>
            </a:prstGeom>
            <a:noFill/>
          </p:spPr>
          <p:txBody>
            <a:bodyPr wrap="square" rtlCol="0">
              <a:spAutoFit/>
            </a:bodyPr>
            <a:lstStyle/>
            <a:p>
              <a:r>
                <a:rPr lang="en-US" b="1" dirty="0"/>
                <a:t>Visualizations</a:t>
              </a:r>
            </a:p>
          </p:txBody>
        </p:sp>
        <p:sp>
          <p:nvSpPr>
            <p:cNvPr id="15" name="TextBox 14"/>
            <p:cNvSpPr txBox="1"/>
            <p:nvPr/>
          </p:nvSpPr>
          <p:spPr>
            <a:xfrm>
              <a:off x="3143453" y="1990669"/>
              <a:ext cx="2594902" cy="369332"/>
            </a:xfrm>
            <a:prstGeom prst="rect">
              <a:avLst/>
            </a:prstGeom>
            <a:noFill/>
          </p:spPr>
          <p:txBody>
            <a:bodyPr wrap="square" rtlCol="0">
              <a:spAutoFit/>
            </a:bodyPr>
            <a:lstStyle/>
            <a:p>
              <a:r>
                <a:rPr lang="en-US" b="1" dirty="0"/>
                <a:t>Publication Summaries</a:t>
              </a:r>
            </a:p>
          </p:txBody>
        </p:sp>
        <p:sp>
          <p:nvSpPr>
            <p:cNvPr id="16" name="Rectangle 15"/>
            <p:cNvSpPr/>
            <p:nvPr/>
          </p:nvSpPr>
          <p:spPr>
            <a:xfrm>
              <a:off x="3447340" y="2487786"/>
              <a:ext cx="2030585" cy="3046988"/>
            </a:xfrm>
            <a:prstGeom prst="rect">
              <a:avLst/>
            </a:prstGeom>
            <a:ln w="12700"/>
          </p:spPr>
          <p:style>
            <a:lnRef idx="2">
              <a:schemeClr val="dk1"/>
            </a:lnRef>
            <a:fillRef idx="1">
              <a:schemeClr val="lt1"/>
            </a:fillRef>
            <a:effectRef idx="0">
              <a:schemeClr val="dk1"/>
            </a:effectRef>
            <a:fontRef idx="minor">
              <a:schemeClr val="dk1"/>
            </a:fontRef>
          </p:style>
          <p:txBody>
            <a:bodyPr wrap="square">
              <a:spAutoFit/>
            </a:bodyPr>
            <a:lstStyle/>
            <a:p>
              <a:r>
                <a:rPr lang="en-US" sz="500" b="1" dirty="0"/>
                <a:t>Indicator and Measurement Overview</a:t>
              </a:r>
            </a:p>
            <a:p>
              <a:r>
                <a:rPr lang="en-US" sz="500" b="1" dirty="0"/>
                <a:t>Productivity</a:t>
              </a:r>
              <a:r>
                <a:rPr lang="en-US" sz="500" dirty="0"/>
                <a:t>: how much research was produced and who produced it</a:t>
              </a:r>
            </a:p>
            <a:p>
              <a:pPr marL="174625" lvl="1"/>
              <a:r>
                <a:rPr lang="en-US" sz="500" dirty="0"/>
                <a:t># of researchers in department</a:t>
              </a:r>
            </a:p>
            <a:p>
              <a:pPr marL="174625" lvl="1"/>
              <a:r>
                <a:rPr lang="en-US" sz="500" dirty="0"/>
                <a:t># of articles published by faculty</a:t>
              </a:r>
            </a:p>
            <a:p>
              <a:pPr marL="174625" lvl="1"/>
              <a:r>
                <a:rPr lang="en-US" sz="500" dirty="0"/>
                <a:t>Average articles per year</a:t>
              </a:r>
            </a:p>
            <a:p>
              <a:pPr marL="174625" lvl="1"/>
              <a:r>
                <a:rPr lang="en-US" sz="500" dirty="0"/>
                <a:t># of unique source (journal) titles  </a:t>
              </a:r>
            </a:p>
            <a:p>
              <a:r>
                <a:rPr lang="en-US" sz="500" b="1" dirty="0"/>
                <a:t>Collaboration</a:t>
              </a:r>
              <a:r>
                <a:rPr lang="en-US" sz="500" dirty="0"/>
                <a:t>: who worked together to make the research happen</a:t>
              </a:r>
            </a:p>
            <a:p>
              <a:pPr marL="174625" lvl="1"/>
              <a:r>
                <a:rPr lang="en-US" sz="500" dirty="0"/>
                <a:t># of country affiliations of co-authors</a:t>
              </a:r>
            </a:p>
            <a:p>
              <a:pPr marL="174625" lvl="1"/>
              <a:r>
                <a:rPr lang="en-US" sz="500" dirty="0"/>
                <a:t># of top institutional affiliations of co-authors</a:t>
              </a:r>
            </a:p>
            <a:p>
              <a:pPr marL="174625" lvl="1"/>
              <a:r>
                <a:rPr lang="en-US" sz="500" dirty="0"/>
                <a:t>Listing of funding organizations from 2014 to present</a:t>
              </a:r>
            </a:p>
            <a:p>
              <a:r>
                <a:rPr lang="en-US" sz="500" b="1" dirty="0"/>
                <a:t>Research Topics</a:t>
              </a:r>
              <a:r>
                <a:rPr lang="en-US" sz="500" dirty="0"/>
                <a:t>: what the research was about</a:t>
              </a:r>
            </a:p>
            <a:p>
              <a:pPr marL="174625" lvl="1"/>
              <a:r>
                <a:rPr lang="en-US" sz="500" dirty="0"/>
                <a:t>Document types for published articles</a:t>
              </a:r>
            </a:p>
            <a:p>
              <a:pPr marL="174625" lvl="1"/>
              <a:r>
                <a:rPr lang="en-US" sz="500" dirty="0"/>
                <a:t>Top key words used in articles</a:t>
              </a:r>
            </a:p>
            <a:p>
              <a:pPr marL="174625" lvl="1"/>
              <a:r>
                <a:rPr lang="en-US" sz="500" dirty="0"/>
                <a:t>Top subject areas of source (journal) titles</a:t>
              </a:r>
            </a:p>
            <a:p>
              <a:r>
                <a:rPr lang="en-US" sz="500" b="1" dirty="0"/>
                <a:t>Citation Impact for Department</a:t>
              </a:r>
              <a:r>
                <a:rPr lang="en-US" sz="500" dirty="0"/>
                <a:t>: the impact it had on subsequent scientific research</a:t>
              </a:r>
            </a:p>
            <a:p>
              <a:pPr marL="174625" lvl="1"/>
              <a:r>
                <a:rPr lang="en-US" sz="500" dirty="0"/>
                <a:t>Total citations</a:t>
              </a:r>
            </a:p>
            <a:p>
              <a:pPr marL="174625" lvl="1"/>
              <a:r>
                <a:rPr lang="en-US" sz="500" dirty="0"/>
                <a:t>Average citations per year</a:t>
              </a:r>
            </a:p>
            <a:p>
              <a:pPr marL="174625" lvl="1"/>
              <a:r>
                <a:rPr lang="en-US" sz="500" dirty="0"/>
                <a:t>Average citations per publication</a:t>
              </a:r>
            </a:p>
            <a:p>
              <a:pPr marL="174625" lvl="1"/>
              <a:r>
                <a:rPr lang="en-US" sz="500" dirty="0"/>
                <a:t>Citations by year of publication</a:t>
              </a:r>
            </a:p>
            <a:p>
              <a:pPr marL="174625" lvl="1"/>
              <a:r>
                <a:rPr lang="en-US" sz="500" dirty="0"/>
                <a:t>Citations cumulative</a:t>
              </a:r>
            </a:p>
            <a:p>
              <a:pPr marL="174625" lvl="1"/>
              <a:r>
                <a:rPr lang="en-US" sz="500" dirty="0"/>
                <a:t>Citations by year of publication per publication</a:t>
              </a:r>
            </a:p>
            <a:p>
              <a:pPr marL="174625" lvl="1"/>
              <a:r>
                <a:rPr lang="en-US" sz="500" dirty="0"/>
                <a:t>Most highly cited publication</a:t>
              </a:r>
            </a:p>
            <a:p>
              <a:pPr marL="174625" lvl="1"/>
              <a:r>
                <a:rPr lang="en-US" sz="500" dirty="0"/>
                <a:t># of country affiliations of citing authors</a:t>
              </a:r>
            </a:p>
            <a:p>
              <a:pPr marL="174625" lvl="1"/>
              <a:r>
                <a:rPr lang="en-US" sz="500" dirty="0"/>
                <a:t># of languages of citing articles</a:t>
              </a:r>
            </a:p>
            <a:p>
              <a:pPr marL="174625" lvl="1"/>
              <a:r>
                <a:rPr lang="en-US" sz="500" dirty="0"/>
                <a:t># of unique source (journal titles) from citing articles</a:t>
              </a:r>
            </a:p>
            <a:p>
              <a:pPr marL="174625" lvl="1"/>
              <a:r>
                <a:rPr lang="en-US" sz="500" dirty="0"/>
                <a:t># of unique country affiliations of citing authors</a:t>
              </a:r>
            </a:p>
            <a:p>
              <a:pPr marL="174625" lvl="1"/>
              <a:r>
                <a:rPr lang="en-US" sz="500" dirty="0"/>
                <a:t># of unique institutional affiliations of citing authors</a:t>
              </a:r>
            </a:p>
            <a:p>
              <a:pPr marL="174625" lvl="1"/>
              <a:r>
                <a:rPr lang="en-US" sz="500" dirty="0"/>
                <a:t>h- index of departmental documents</a:t>
              </a:r>
            </a:p>
            <a:p>
              <a:pPr marL="174625" lvl="1"/>
              <a:r>
                <a:rPr lang="en-US" sz="500" dirty="0"/>
                <a:t># of documents with no citations</a:t>
              </a:r>
            </a:p>
            <a:p>
              <a:pPr marL="174625" lvl="1"/>
              <a:r>
                <a:rPr lang="en-US" sz="500" dirty="0"/>
                <a:t>Hot or Highly Cited publications</a:t>
              </a:r>
            </a:p>
            <a:p>
              <a:pPr marL="0" lvl="2">
                <a:buClr>
                  <a:schemeClr val="accent1"/>
                </a:buClr>
                <a:buSzPct val="80000"/>
              </a:pPr>
              <a:r>
                <a:rPr lang="en-US" sz="500" b="1" dirty="0">
                  <a:solidFill>
                    <a:schemeClr val="tx1">
                      <a:lumMod val="75000"/>
                      <a:lumOff val="25000"/>
                    </a:schemeClr>
                  </a:solidFill>
                </a:rPr>
                <a:t>Citation Impact for Individuals: </a:t>
              </a:r>
              <a:r>
                <a:rPr lang="en-US" sz="500" dirty="0">
                  <a:solidFill>
                    <a:schemeClr val="tx1">
                      <a:lumMod val="75000"/>
                      <a:lumOff val="25000"/>
                    </a:schemeClr>
                  </a:solidFill>
                </a:rPr>
                <a:t>the impact he/she had on subsequent scientific research</a:t>
              </a:r>
            </a:p>
            <a:p>
              <a:pPr marL="174625" lvl="1">
                <a:lnSpc>
                  <a:spcPct val="90000"/>
                </a:lnSpc>
                <a:buClr>
                  <a:schemeClr val="accent2"/>
                </a:buClr>
                <a:buSzPct val="80000"/>
              </a:pPr>
              <a:r>
                <a:rPr lang="en-US" sz="500" dirty="0"/>
                <a:t>Total published articles (career span and report timespan)</a:t>
              </a:r>
            </a:p>
            <a:p>
              <a:pPr marL="174625" lvl="1">
                <a:lnSpc>
                  <a:spcPct val="90000"/>
                </a:lnSpc>
                <a:buClr>
                  <a:schemeClr val="accent2"/>
                </a:buClr>
                <a:buSzPct val="80000"/>
              </a:pPr>
              <a:r>
                <a:rPr lang="en-US" sz="500" dirty="0"/>
                <a:t>Total citations (career span and report timespan)</a:t>
              </a:r>
            </a:p>
            <a:p>
              <a:pPr marL="174625" lvl="1">
                <a:lnSpc>
                  <a:spcPct val="90000"/>
                </a:lnSpc>
                <a:buClr>
                  <a:schemeClr val="accent2"/>
                </a:buClr>
                <a:buSzPct val="80000"/>
              </a:pPr>
              <a:r>
                <a:rPr lang="en-US" sz="500" dirty="0"/>
                <a:t>h-index</a:t>
              </a:r>
            </a:p>
            <a:p>
              <a:pPr marL="174625" lvl="1">
                <a:lnSpc>
                  <a:spcPct val="90000"/>
                </a:lnSpc>
                <a:buClr>
                  <a:schemeClr val="accent2"/>
                </a:buClr>
                <a:buSzPct val="80000"/>
              </a:pPr>
              <a:r>
                <a:rPr lang="en-US" sz="500" dirty="0"/>
                <a:t>m-index</a:t>
              </a:r>
            </a:p>
            <a:p>
              <a:pPr marL="174625" lvl="1">
                <a:lnSpc>
                  <a:spcPct val="90000"/>
                </a:lnSpc>
                <a:buClr>
                  <a:schemeClr val="accent2"/>
                </a:buClr>
                <a:buSzPct val="80000"/>
              </a:pPr>
              <a:r>
                <a:rPr lang="en-US" sz="500" dirty="0"/>
                <a:t># of co-authors</a:t>
              </a:r>
              <a:endParaRPr lang="en-US" sz="400" dirty="0"/>
            </a:p>
          </p:txBody>
        </p:sp>
        <p:pic>
          <p:nvPicPr>
            <p:cNvPr id="17" name="Picture 16"/>
            <p:cNvPicPr>
              <a:picLocks noChangeAspect="1"/>
            </p:cNvPicPr>
            <p:nvPr/>
          </p:nvPicPr>
          <p:blipFill rotWithShape="1">
            <a:blip r:embed="rId7"/>
            <a:srcRect l="1729" t="18985" r="16051" b="10007"/>
            <a:stretch/>
          </p:blipFill>
          <p:spPr>
            <a:xfrm>
              <a:off x="3245840" y="4246070"/>
              <a:ext cx="2390129" cy="1284784"/>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grpSp>
          <p:nvGrpSpPr>
            <p:cNvPr id="18" name="Group 17"/>
            <p:cNvGrpSpPr/>
            <p:nvPr/>
          </p:nvGrpSpPr>
          <p:grpSpPr>
            <a:xfrm>
              <a:off x="4372473" y="2962634"/>
              <a:ext cx="1557796" cy="2017502"/>
              <a:chOff x="3828002" y="2706583"/>
              <a:chExt cx="1557796" cy="2017502"/>
            </a:xfrm>
          </p:grpSpPr>
          <p:pic>
            <p:nvPicPr>
              <p:cNvPr id="25" name="Picture 24"/>
              <p:cNvPicPr>
                <a:picLocks noChangeAspect="1"/>
              </p:cNvPicPr>
              <p:nvPr/>
            </p:nvPicPr>
            <p:blipFill rotWithShape="1">
              <a:blip r:embed="rId8"/>
              <a:srcRect l="5413" t="8023" r="25281" b="12433"/>
              <a:stretch/>
            </p:blipFill>
            <p:spPr>
              <a:xfrm>
                <a:off x="3828002" y="2706583"/>
                <a:ext cx="1557796" cy="2017502"/>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26" name="Rectangle 25"/>
              <p:cNvSpPr/>
              <p:nvPr/>
            </p:nvSpPr>
            <p:spPr>
              <a:xfrm>
                <a:off x="3936806" y="3260817"/>
                <a:ext cx="1340189" cy="174968"/>
              </a:xfrm>
              <a:prstGeom prst="rect">
                <a:avLst/>
              </a:prstGeom>
              <a:solidFill>
                <a:srgbClr val="520063"/>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pic>
          <p:nvPicPr>
            <p:cNvPr id="19" name="Picture 18"/>
            <p:cNvPicPr>
              <a:picLocks noChangeAspect="1"/>
            </p:cNvPicPr>
            <p:nvPr/>
          </p:nvPicPr>
          <p:blipFill rotWithShape="1">
            <a:blip r:embed="rId9"/>
            <a:srcRect l="1729" t="19142" r="1131" b="2013"/>
            <a:stretch/>
          </p:blipFill>
          <p:spPr>
            <a:xfrm>
              <a:off x="766950" y="3045872"/>
              <a:ext cx="2253663" cy="1138536"/>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20" name="TextBox 19"/>
            <p:cNvSpPr txBox="1"/>
            <p:nvPr/>
          </p:nvSpPr>
          <p:spPr>
            <a:xfrm>
              <a:off x="378177" y="2013311"/>
              <a:ext cx="2126048" cy="369332"/>
            </a:xfrm>
            <a:prstGeom prst="rect">
              <a:avLst/>
            </a:prstGeom>
            <a:noFill/>
          </p:spPr>
          <p:txBody>
            <a:bodyPr wrap="square" rtlCol="0">
              <a:spAutoFit/>
            </a:bodyPr>
            <a:lstStyle/>
            <a:p>
              <a:r>
                <a:rPr lang="en-US" b="1" dirty="0"/>
                <a:t>Custom Reports</a:t>
              </a:r>
            </a:p>
          </p:txBody>
        </p:sp>
        <p:pic>
          <p:nvPicPr>
            <p:cNvPr id="21" name="Picture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6239" y="2487787"/>
              <a:ext cx="1626137" cy="1152533"/>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cxnSp>
          <p:nvCxnSpPr>
            <p:cNvPr id="22" name="Straight Connector 21"/>
            <p:cNvCxnSpPr/>
            <p:nvPr/>
          </p:nvCxnSpPr>
          <p:spPr>
            <a:xfrm>
              <a:off x="256054" y="2360001"/>
              <a:ext cx="8601761"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51345" y="4674985"/>
              <a:ext cx="2752453" cy="830997"/>
            </a:xfrm>
            <a:prstGeom prst="rect">
              <a:avLst/>
            </a:prstGeom>
            <a:ln w="12700">
              <a:solidFill>
                <a:schemeClr val="tx1">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341313"/>
              <a:r>
                <a:rPr lang="en-US" sz="1200" b="1" dirty="0">
                  <a:solidFill>
                    <a:schemeClr val="tx1">
                      <a:lumMod val="50000"/>
                    </a:schemeClr>
                  </a:solidFill>
                </a:rPr>
                <a:t>	Karen </a:t>
              </a:r>
              <a:r>
                <a:rPr lang="en-US" sz="1200" b="1" dirty="0" err="1">
                  <a:solidFill>
                    <a:schemeClr val="tx1">
                      <a:lumMod val="50000"/>
                    </a:schemeClr>
                  </a:solidFill>
                </a:rPr>
                <a:t>Gutzman</a:t>
              </a:r>
              <a:r>
                <a:rPr lang="en-US" sz="1200" b="1" dirty="0">
                  <a:solidFill>
                    <a:schemeClr val="tx1">
                      <a:lumMod val="50000"/>
                    </a:schemeClr>
                  </a:solidFill>
                </a:rPr>
                <a:t> </a:t>
              </a:r>
              <a:r>
                <a:rPr lang="en-US" sz="1200" dirty="0">
                  <a:solidFill>
                    <a:schemeClr val="tx1">
                      <a:lumMod val="50000"/>
                    </a:schemeClr>
                  </a:solidFill>
                </a:rPr>
                <a:t>is our Impact and Evaluation Librarian. Contact her directly or through your liaison librarian. Visit the </a:t>
              </a:r>
              <a:r>
                <a:rPr lang="en-US" sz="1200" dirty="0">
                  <a:solidFill>
                    <a:schemeClr val="tx2">
                      <a:lumMod val="50000"/>
                    </a:schemeClr>
                  </a:solidFill>
                  <a:hlinkClick r:id="rId11"/>
                </a:rPr>
                <a:t>Metrics and Impact Core </a:t>
              </a:r>
              <a:r>
                <a:rPr lang="en-US" sz="1200" dirty="0">
                  <a:solidFill>
                    <a:schemeClr val="tx1">
                      <a:lumMod val="50000"/>
                    </a:schemeClr>
                  </a:solidFill>
                </a:rPr>
                <a:t>online. </a:t>
              </a:r>
              <a:endParaRPr lang="en-US" dirty="0">
                <a:solidFill>
                  <a:schemeClr val="tx1">
                    <a:lumMod val="50000"/>
                  </a:schemeClr>
                </a:solidFill>
              </a:endParaRPr>
            </a:p>
          </p:txBody>
        </p:sp>
        <p:pic>
          <p:nvPicPr>
            <p:cNvPr id="24" name="Picture 23"/>
            <p:cNvPicPr>
              <a:picLocks noChangeAspect="1"/>
            </p:cNvPicPr>
            <p:nvPr/>
          </p:nvPicPr>
          <p:blipFill rotWithShape="1">
            <a:blip r:embed="rId12" cstate="print">
              <a:extLst>
                <a:ext uri="{28A0092B-C50C-407E-A947-70E740481C1C}">
                  <a14:useLocalDpi xmlns:a14="http://schemas.microsoft.com/office/drawing/2010/main" val="0"/>
                </a:ext>
              </a:extLst>
            </a:blip>
            <a:srcRect l="9561" r="8820" b="35596"/>
            <a:stretch/>
          </p:blipFill>
          <p:spPr>
            <a:xfrm>
              <a:off x="230243" y="4349178"/>
              <a:ext cx="495591" cy="547486"/>
            </a:xfrm>
            <a:prstGeom prst="rect">
              <a:avLst/>
            </a:prstGeom>
            <a:ln w="12700" cap="sq">
              <a:solidFill>
                <a:schemeClr val="accent1">
                  <a:lumMod val="75000"/>
                </a:schemeClr>
              </a:solidFill>
              <a:prstDash val="solid"/>
              <a:miter lim="800000"/>
            </a:ln>
            <a:effectLst>
              <a:outerShdw blurRad="50800" dist="38100" dir="2700000" algn="tl" rotWithShape="0">
                <a:srgbClr val="000000">
                  <a:alpha val="43000"/>
                </a:srgbClr>
              </a:outerShdw>
            </a:effectLst>
          </p:spPr>
        </p:pic>
      </p:grpSp>
      <p:sp>
        <p:nvSpPr>
          <p:cNvPr id="27" name="Text Placeholder 9"/>
          <p:cNvSpPr txBox="1">
            <a:spLocks/>
          </p:cNvSpPr>
          <p:nvPr/>
        </p:nvSpPr>
        <p:spPr>
          <a:xfrm>
            <a:off x="486607" y="1359054"/>
            <a:ext cx="8232812" cy="39131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400" dirty="0" smtClean="0"/>
              <a:t>The library offers expertise in </a:t>
            </a:r>
            <a:r>
              <a:rPr lang="en-US" sz="1400" dirty="0" err="1" smtClean="0"/>
              <a:t>bibliometrics</a:t>
            </a:r>
            <a:r>
              <a:rPr lang="en-US" sz="1400" dirty="0" smtClean="0"/>
              <a:t>, data visualization, continuous improvement, information systems and alternative metrics through the Metrics and Impact Core. </a:t>
            </a:r>
          </a:p>
          <a:p>
            <a:endParaRPr lang="en-US" sz="1400" dirty="0"/>
          </a:p>
        </p:txBody>
      </p:sp>
    </p:spTree>
    <p:extLst>
      <p:ext uri="{BB962C8B-B14F-4D97-AF65-F5344CB8AC3E}">
        <p14:creationId xmlns:p14="http://schemas.microsoft.com/office/powerpoint/2010/main" val="41947862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34382" y="-87918"/>
            <a:ext cx="7886700" cy="1325563"/>
          </a:xfrm>
        </p:spPr>
        <p:txBody>
          <a:bodyPr/>
          <a:lstStyle/>
          <a:p>
            <a:r>
              <a:rPr lang="en-US" b="1" dirty="0" smtClean="0">
                <a:solidFill>
                  <a:schemeClr val="bg1"/>
                </a:solidFill>
              </a:rPr>
              <a:t>Data Sources and Tools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26</a:t>
            </a:fld>
            <a:endParaRPr lang="en-US"/>
          </a:p>
        </p:txBody>
      </p:sp>
      <p:sp>
        <p:nvSpPr>
          <p:cNvPr id="28" name="Content Placeholder 2"/>
          <p:cNvSpPr txBox="1">
            <a:spLocks/>
          </p:cNvSpPr>
          <p:nvPr/>
        </p:nvSpPr>
        <p:spPr>
          <a:xfrm>
            <a:off x="560773" y="1143000"/>
            <a:ext cx="4284856" cy="4351338"/>
          </a:xfrm>
          <a:prstGeom prst="rect">
            <a:avLst/>
          </a:prstGeom>
        </p:spPr>
        <p:txBody>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t>Bibliographic databases: </a:t>
            </a:r>
          </a:p>
          <a:p>
            <a:pPr lvl="1"/>
            <a:r>
              <a:rPr lang="en-US" sz="1600" dirty="0" smtClean="0"/>
              <a:t>Scopus (Elsevier)</a:t>
            </a:r>
          </a:p>
          <a:p>
            <a:pPr lvl="1"/>
            <a:r>
              <a:rPr lang="en-US" sz="1600" dirty="0" smtClean="0"/>
              <a:t>PubMed (NLM)</a:t>
            </a:r>
          </a:p>
          <a:p>
            <a:pPr lvl="1"/>
            <a:r>
              <a:rPr lang="en-US" sz="1600" dirty="0" smtClean="0"/>
              <a:t>Web of Science </a:t>
            </a:r>
            <a:r>
              <a:rPr lang="en-US" sz="1600" dirty="0" smtClean="0"/>
              <a:t>(</a:t>
            </a:r>
            <a:r>
              <a:rPr lang="en-US" sz="1600" dirty="0" err="1" smtClean="0"/>
              <a:t>Clarivate</a:t>
            </a:r>
            <a:r>
              <a:rPr lang="en-US" sz="1600" dirty="0" smtClean="0"/>
              <a:t> Analytics)</a:t>
            </a:r>
            <a:endParaRPr lang="en-US" sz="1600" dirty="0" smtClean="0"/>
          </a:p>
          <a:p>
            <a:pPr lvl="1"/>
            <a:r>
              <a:rPr lang="en-US" sz="1600" dirty="0"/>
              <a:t>NU Scholars </a:t>
            </a:r>
            <a:r>
              <a:rPr lang="en-US" sz="1600" dirty="0" smtClean="0"/>
              <a:t>(PURE from Elsevier</a:t>
            </a:r>
            <a:r>
              <a:rPr lang="en-US" sz="1600" dirty="0"/>
              <a:t>)</a:t>
            </a:r>
          </a:p>
          <a:p>
            <a:pPr lvl="1"/>
            <a:r>
              <a:rPr lang="en-US" sz="1600" dirty="0" smtClean="0"/>
              <a:t>Google Scholar</a:t>
            </a:r>
          </a:p>
          <a:p>
            <a:pPr lvl="1"/>
            <a:r>
              <a:rPr lang="en-US" sz="1600" dirty="0" err="1" smtClean="0"/>
              <a:t>Sympletic</a:t>
            </a:r>
            <a:r>
              <a:rPr lang="en-US" sz="1600" dirty="0" smtClean="0"/>
              <a:t> Elements</a:t>
            </a:r>
          </a:p>
          <a:p>
            <a:endParaRPr lang="en-US" dirty="0"/>
          </a:p>
        </p:txBody>
      </p:sp>
      <p:sp>
        <p:nvSpPr>
          <p:cNvPr id="29" name="Rectangle 28"/>
          <p:cNvSpPr/>
          <p:nvPr/>
        </p:nvSpPr>
        <p:spPr>
          <a:xfrm>
            <a:off x="4495800" y="1143000"/>
            <a:ext cx="4495800" cy="1501950"/>
          </a:xfrm>
          <a:prstGeom prst="rect">
            <a:avLst/>
          </a:prstGeom>
        </p:spPr>
        <p:txBody>
          <a:bodyPr wrap="square">
            <a:spAutoFit/>
          </a:bodyPr>
          <a:lstStyle/>
          <a:p>
            <a:pPr marL="174625" indent="-174625">
              <a:spcBef>
                <a:spcPct val="20000"/>
              </a:spcBef>
              <a:buClr>
                <a:schemeClr val="accent1"/>
              </a:buClr>
              <a:buSzPct val="80000"/>
              <a:buFont typeface="Arial" pitchFamily="34" charset="0"/>
              <a:buChar char="•"/>
            </a:pPr>
            <a:r>
              <a:rPr lang="en-US" sz="2000" spc="-50" dirty="0"/>
              <a:t>Other databases:</a:t>
            </a:r>
          </a:p>
          <a:p>
            <a:pPr lvl="1" indent="-250825">
              <a:lnSpc>
                <a:spcPct val="90000"/>
              </a:lnSpc>
              <a:spcBef>
                <a:spcPct val="20000"/>
              </a:spcBef>
              <a:spcAft>
                <a:spcPts val="400"/>
              </a:spcAft>
              <a:buClr>
                <a:srgbClr val="605F62"/>
              </a:buClr>
              <a:buSzPct val="80000"/>
              <a:buFont typeface="Symbol" pitchFamily="18" charset="2"/>
              <a:buChar char="-"/>
            </a:pPr>
            <a:r>
              <a:rPr lang="en-US" sz="1400" spc="-50" dirty="0" err="1" smtClean="0"/>
              <a:t>InCites</a:t>
            </a:r>
            <a:r>
              <a:rPr lang="en-US" sz="1400" spc="-50" dirty="0" smtClean="0"/>
              <a:t> (</a:t>
            </a:r>
            <a:r>
              <a:rPr lang="en-US" sz="1400" spc="-50" dirty="0" err="1" smtClean="0"/>
              <a:t>Clarivate</a:t>
            </a:r>
            <a:r>
              <a:rPr lang="en-US" sz="1400" spc="-50" dirty="0" smtClean="0"/>
              <a:t> Analytics)</a:t>
            </a:r>
          </a:p>
          <a:p>
            <a:pPr lvl="1" indent="-250825">
              <a:lnSpc>
                <a:spcPct val="90000"/>
              </a:lnSpc>
              <a:spcBef>
                <a:spcPct val="20000"/>
              </a:spcBef>
              <a:spcAft>
                <a:spcPts val="400"/>
              </a:spcAft>
              <a:buClr>
                <a:srgbClr val="605F62"/>
              </a:buClr>
              <a:buSzPct val="80000"/>
              <a:buFont typeface="Symbol" pitchFamily="18" charset="2"/>
              <a:buChar char="-"/>
            </a:pPr>
            <a:r>
              <a:rPr lang="en-US" sz="1400" spc="-50" dirty="0" smtClean="0"/>
              <a:t>Scholarly </a:t>
            </a:r>
            <a:r>
              <a:rPr lang="en-US" sz="1400" spc="-50" dirty="0"/>
              <a:t>Database</a:t>
            </a:r>
          </a:p>
          <a:p>
            <a:pPr lvl="1" indent="-250825">
              <a:lnSpc>
                <a:spcPct val="90000"/>
              </a:lnSpc>
              <a:spcBef>
                <a:spcPct val="20000"/>
              </a:spcBef>
              <a:spcAft>
                <a:spcPts val="400"/>
              </a:spcAft>
              <a:buClr>
                <a:srgbClr val="605F62"/>
              </a:buClr>
              <a:buSzPct val="80000"/>
              <a:buFont typeface="Symbol" pitchFamily="18" charset="2"/>
              <a:buChar char="-"/>
            </a:pPr>
            <a:r>
              <a:rPr lang="en-US" sz="1400" spc="-50" dirty="0"/>
              <a:t>NIH </a:t>
            </a:r>
            <a:r>
              <a:rPr lang="en-US" sz="1400" spc="-50" dirty="0" err="1"/>
              <a:t>RePORTER</a:t>
            </a:r>
            <a:endParaRPr lang="en-US" sz="1400" spc="-50" dirty="0"/>
          </a:p>
          <a:p>
            <a:pPr lvl="1" indent="-250825">
              <a:lnSpc>
                <a:spcPct val="90000"/>
              </a:lnSpc>
              <a:spcBef>
                <a:spcPct val="20000"/>
              </a:spcBef>
              <a:spcAft>
                <a:spcPts val="400"/>
              </a:spcAft>
              <a:buClr>
                <a:srgbClr val="605F62"/>
              </a:buClr>
              <a:buSzPct val="80000"/>
              <a:buFont typeface="Symbol" pitchFamily="18" charset="2"/>
              <a:buChar char="-"/>
            </a:pPr>
            <a:r>
              <a:rPr lang="en-US" sz="1400" spc="-50" dirty="0"/>
              <a:t>Essential Science Indicators </a:t>
            </a:r>
            <a:r>
              <a:rPr lang="en-US" sz="1400" spc="-50" dirty="0" smtClean="0"/>
              <a:t>(</a:t>
            </a:r>
            <a:r>
              <a:rPr lang="en-US" sz="1400" spc="-50" dirty="0" err="1" smtClean="0"/>
              <a:t>Clarivate</a:t>
            </a:r>
            <a:r>
              <a:rPr lang="en-US" sz="1400" spc="-50" dirty="0" smtClean="0"/>
              <a:t> Analytics)</a:t>
            </a:r>
            <a:endParaRPr lang="en-US" sz="1400" spc="-50" dirty="0"/>
          </a:p>
        </p:txBody>
      </p:sp>
      <p:sp>
        <p:nvSpPr>
          <p:cNvPr id="30" name="TextBox 29"/>
          <p:cNvSpPr txBox="1"/>
          <p:nvPr/>
        </p:nvSpPr>
        <p:spPr>
          <a:xfrm>
            <a:off x="685800" y="3581400"/>
            <a:ext cx="5029200" cy="2057400"/>
          </a:xfrm>
          <a:prstGeom prst="rect">
            <a:avLst/>
          </a:prstGeom>
          <a:noFill/>
        </p:spPr>
        <p:txBody>
          <a:bodyPr wrap="square" lIns="0" tIns="0" rIns="0" bIns="0" rtlCol="0">
            <a:noAutofit/>
          </a:bodyPr>
          <a:lstStyle/>
          <a:p>
            <a:pPr marL="174625" indent="-174625">
              <a:lnSpc>
                <a:spcPct val="90000"/>
              </a:lnSpc>
              <a:spcBef>
                <a:spcPct val="20000"/>
              </a:spcBef>
              <a:buClr>
                <a:schemeClr val="accent1"/>
              </a:buClr>
              <a:buFont typeface="Arial" pitchFamily="34" charset="0"/>
              <a:buChar char="•"/>
            </a:pPr>
            <a:r>
              <a:rPr lang="en-US" sz="2000" spc="-50" dirty="0"/>
              <a:t>Visualization </a:t>
            </a:r>
            <a:r>
              <a:rPr lang="en-US" sz="2000" spc="-50" dirty="0" smtClean="0"/>
              <a:t>Tools</a:t>
            </a:r>
          </a:p>
          <a:p>
            <a:pPr lvl="1" indent="-250825">
              <a:lnSpc>
                <a:spcPct val="90000"/>
              </a:lnSpc>
              <a:spcBef>
                <a:spcPct val="20000"/>
              </a:spcBef>
              <a:buClr>
                <a:srgbClr val="605F62"/>
              </a:buClr>
              <a:buFont typeface="Symbol" pitchFamily="18" charset="2"/>
              <a:buChar char="-"/>
            </a:pPr>
            <a:r>
              <a:rPr lang="en-US" sz="1600" spc="-50" dirty="0" smtClean="0"/>
              <a:t>Sci2 Tool</a:t>
            </a:r>
            <a:endParaRPr lang="en-US" sz="1600" spc="-50" dirty="0"/>
          </a:p>
          <a:p>
            <a:pPr lvl="1" indent="-250825">
              <a:lnSpc>
                <a:spcPct val="90000"/>
              </a:lnSpc>
              <a:spcBef>
                <a:spcPct val="20000"/>
              </a:spcBef>
              <a:buClr>
                <a:srgbClr val="605F62"/>
              </a:buClr>
              <a:buFont typeface="Symbol" pitchFamily="18" charset="2"/>
              <a:buChar char="-"/>
            </a:pPr>
            <a:r>
              <a:rPr lang="en-US" sz="1600" spc="-50" dirty="0" err="1"/>
              <a:t>Gephi</a:t>
            </a:r>
            <a:r>
              <a:rPr lang="en-US" sz="1600" spc="-50" dirty="0"/>
              <a:t> </a:t>
            </a:r>
          </a:p>
          <a:p>
            <a:pPr lvl="1" indent="-250825">
              <a:lnSpc>
                <a:spcPct val="90000"/>
              </a:lnSpc>
              <a:spcBef>
                <a:spcPct val="20000"/>
              </a:spcBef>
              <a:buClr>
                <a:srgbClr val="605F62"/>
              </a:buClr>
              <a:buFont typeface="Symbol" pitchFamily="18" charset="2"/>
              <a:buChar char="-"/>
            </a:pPr>
            <a:r>
              <a:rPr lang="en-US" sz="1600" spc="-50" dirty="0" err="1"/>
              <a:t>Pajek</a:t>
            </a:r>
            <a:endParaRPr lang="en-US" sz="1600" spc="-50" dirty="0"/>
          </a:p>
          <a:p>
            <a:pPr lvl="1" indent="-250825">
              <a:lnSpc>
                <a:spcPct val="90000"/>
              </a:lnSpc>
              <a:spcBef>
                <a:spcPct val="20000"/>
              </a:spcBef>
              <a:buClr>
                <a:srgbClr val="605F62"/>
              </a:buClr>
              <a:buFont typeface="Symbol" pitchFamily="18" charset="2"/>
              <a:buChar char="-"/>
            </a:pPr>
            <a:r>
              <a:rPr lang="en-US" sz="1600" spc="-50" dirty="0" err="1" smtClean="0"/>
              <a:t>VOSviewer</a:t>
            </a:r>
            <a:endParaRPr lang="en-US" sz="1600" spc="-50" dirty="0"/>
          </a:p>
          <a:p>
            <a:pPr lvl="1" indent="-250825">
              <a:lnSpc>
                <a:spcPct val="90000"/>
              </a:lnSpc>
              <a:spcBef>
                <a:spcPct val="20000"/>
              </a:spcBef>
              <a:buClr>
                <a:srgbClr val="605F62"/>
              </a:buClr>
              <a:buFont typeface="Symbol" pitchFamily="18" charset="2"/>
              <a:buChar char="-"/>
            </a:pPr>
            <a:r>
              <a:rPr lang="en-US" sz="1600" spc="-50" dirty="0" err="1"/>
              <a:t>CitNetExplorer</a:t>
            </a:r>
            <a:endParaRPr lang="en-US" sz="1600" spc="-50" dirty="0"/>
          </a:p>
          <a:p>
            <a:pPr lvl="1" indent="-250825">
              <a:lnSpc>
                <a:spcPct val="90000"/>
              </a:lnSpc>
              <a:spcBef>
                <a:spcPct val="20000"/>
              </a:spcBef>
              <a:buClr>
                <a:srgbClr val="605F62"/>
              </a:buClr>
              <a:buFont typeface="Symbol" pitchFamily="18" charset="2"/>
              <a:buChar char="-"/>
            </a:pPr>
            <a:r>
              <a:rPr lang="en-US" sz="1600" spc="-50" dirty="0"/>
              <a:t>Tableau</a:t>
            </a:r>
          </a:p>
          <a:p>
            <a:pPr lvl="1" indent="-250825">
              <a:lnSpc>
                <a:spcPct val="90000"/>
              </a:lnSpc>
              <a:spcBef>
                <a:spcPct val="20000"/>
              </a:spcBef>
              <a:buClr>
                <a:srgbClr val="605F62"/>
              </a:buClr>
              <a:buFont typeface="Symbol" pitchFamily="18" charset="2"/>
              <a:buChar char="-"/>
            </a:pPr>
            <a:r>
              <a:rPr lang="en-US" sz="1600" spc="-50" dirty="0"/>
              <a:t>Microsoft Excel</a:t>
            </a:r>
          </a:p>
          <a:p>
            <a:pPr marL="342900" indent="-342900">
              <a:lnSpc>
                <a:spcPct val="90000"/>
              </a:lnSpc>
              <a:spcBef>
                <a:spcPts val="600"/>
              </a:spcBef>
              <a:buFont typeface="Arial" panose="020B0604020202020204" pitchFamily="34" charset="0"/>
              <a:buChar char="•"/>
            </a:pPr>
            <a:endParaRPr lang="en-US" sz="1850" spc="-50" dirty="0"/>
          </a:p>
        </p:txBody>
      </p:sp>
      <p:grpSp>
        <p:nvGrpSpPr>
          <p:cNvPr id="31" name="Group 30"/>
          <p:cNvGrpSpPr/>
          <p:nvPr/>
        </p:nvGrpSpPr>
        <p:grpSpPr>
          <a:xfrm>
            <a:off x="3473938" y="2713458"/>
            <a:ext cx="5145383" cy="3793283"/>
            <a:chOff x="3473938" y="2819400"/>
            <a:chExt cx="5145383" cy="3793283"/>
          </a:xfrm>
        </p:grpSpPr>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73938" y="2819400"/>
              <a:ext cx="1707662" cy="16601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33" name="Group 32"/>
            <p:cNvGrpSpPr/>
            <p:nvPr/>
          </p:nvGrpSpPr>
          <p:grpSpPr>
            <a:xfrm>
              <a:off x="3505200" y="2819400"/>
              <a:ext cx="5114121" cy="3793283"/>
              <a:chOff x="3505200" y="2819400"/>
              <a:chExt cx="5114121" cy="3793283"/>
            </a:xfrm>
          </p:grpSpPr>
          <p:grpSp>
            <p:nvGrpSpPr>
              <p:cNvPr id="34" name="Group 33"/>
              <p:cNvGrpSpPr/>
              <p:nvPr/>
            </p:nvGrpSpPr>
            <p:grpSpPr>
              <a:xfrm>
                <a:off x="3505200" y="4724400"/>
                <a:ext cx="5114121" cy="1797429"/>
                <a:chOff x="4847583" y="2604180"/>
                <a:chExt cx="4191000" cy="1472985"/>
              </a:xfrm>
            </p:grpSpPr>
            <p:pic>
              <p:nvPicPr>
                <p:cNvPr id="39" name="Picture 38"/>
                <p:cNvPicPr>
                  <a:picLocks noChangeAspect="1"/>
                </p:cNvPicPr>
                <p:nvPr/>
              </p:nvPicPr>
              <p:blipFill rotWithShape="1">
                <a:blip r:embed="rId4" cstate="print">
                  <a:extLst>
                    <a:ext uri="{28A0092B-C50C-407E-A947-70E740481C1C}">
                      <a14:useLocalDpi xmlns:a14="http://schemas.microsoft.com/office/drawing/2010/main" val="0"/>
                    </a:ext>
                  </a:extLst>
                </a:blip>
                <a:srcRect l="4889" t="23593" r="2789" b="25056"/>
                <a:stretch/>
              </p:blipFill>
              <p:spPr>
                <a:xfrm>
                  <a:off x="4847583" y="2604180"/>
                  <a:ext cx="4191000" cy="1449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0" name="Picture 39"/>
                <p:cNvPicPr>
                  <a:picLocks noChangeAspect="1"/>
                </p:cNvPicPr>
                <p:nvPr/>
              </p:nvPicPr>
              <p:blipFill rotWithShape="1">
                <a:blip r:embed="rId5" cstate="print">
                  <a:extLst>
                    <a:ext uri="{28A0092B-C50C-407E-A947-70E740481C1C}">
                      <a14:useLocalDpi xmlns:a14="http://schemas.microsoft.com/office/drawing/2010/main" val="0"/>
                    </a:ext>
                  </a:extLst>
                </a:blip>
                <a:srcRect l="77456" t="91598"/>
                <a:stretch/>
              </p:blipFill>
              <p:spPr>
                <a:xfrm rot="10800000" flipV="1">
                  <a:off x="7963876" y="3847634"/>
                  <a:ext cx="990601" cy="229531"/>
                </a:xfrm>
                <a:prstGeom prst="rect">
                  <a:avLst/>
                </a:prstGeom>
              </p:spPr>
            </p:pic>
          </p:grpSp>
          <p:pic>
            <p:nvPicPr>
              <p:cNvPr id="35" name="Picture 34"/>
              <p:cNvPicPr>
                <a:picLocks noChangeAspect="1"/>
              </p:cNvPicPr>
              <p:nvPr/>
            </p:nvPicPr>
            <p:blipFill rotWithShape="1">
              <a:blip r:embed="rId6" cstate="print">
                <a:extLst>
                  <a:ext uri="{28A0092B-C50C-407E-A947-70E740481C1C}">
                    <a14:useLocalDpi xmlns:a14="http://schemas.microsoft.com/office/drawing/2010/main" val="0"/>
                  </a:ext>
                </a:extLst>
              </a:blip>
              <a:srcRect l="36977" t="50000" b="10000"/>
              <a:stretch/>
            </p:blipFill>
            <p:spPr>
              <a:xfrm>
                <a:off x="5495121" y="2819400"/>
                <a:ext cx="3124200" cy="16601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6" name="TextBox 35"/>
              <p:cNvSpPr txBox="1"/>
              <p:nvPr/>
            </p:nvSpPr>
            <p:spPr>
              <a:xfrm>
                <a:off x="6633760" y="4343400"/>
                <a:ext cx="1066800" cy="288083"/>
              </a:xfrm>
              <a:prstGeom prst="rect">
                <a:avLst/>
              </a:prstGeom>
              <a:solidFill>
                <a:srgbClr val="61468B"/>
              </a:solidFill>
            </p:spPr>
            <p:txBody>
              <a:bodyPr wrap="square" lIns="0" tIns="0" rIns="0" bIns="0" rtlCol="0">
                <a:noAutofit/>
              </a:bodyPr>
              <a:lstStyle/>
              <a:p>
                <a:pPr algn="ctr">
                  <a:lnSpc>
                    <a:spcPct val="90000"/>
                  </a:lnSpc>
                  <a:spcBef>
                    <a:spcPts val="600"/>
                  </a:spcBef>
                </a:pPr>
                <a:r>
                  <a:rPr lang="en-US" sz="1850" i="1" spc="-50" dirty="0" smtClean="0">
                    <a:solidFill>
                      <a:schemeClr val="bg1"/>
                    </a:solidFill>
                  </a:rPr>
                  <a:t>Tableau</a:t>
                </a:r>
                <a:endParaRPr lang="en-US" sz="1850" i="1" spc="-50" dirty="0">
                  <a:solidFill>
                    <a:schemeClr val="bg1"/>
                  </a:solidFill>
                </a:endParaRPr>
              </a:p>
            </p:txBody>
          </p:sp>
          <p:sp>
            <p:nvSpPr>
              <p:cNvPr id="37" name="TextBox 36"/>
              <p:cNvSpPr txBox="1"/>
              <p:nvPr/>
            </p:nvSpPr>
            <p:spPr>
              <a:xfrm>
                <a:off x="5315986" y="6324600"/>
                <a:ext cx="1164421" cy="288083"/>
              </a:xfrm>
              <a:prstGeom prst="rect">
                <a:avLst/>
              </a:prstGeom>
              <a:solidFill>
                <a:srgbClr val="61468B"/>
              </a:solidFill>
            </p:spPr>
            <p:txBody>
              <a:bodyPr wrap="square" lIns="0" tIns="0" rIns="0" bIns="0" rtlCol="0">
                <a:noAutofit/>
              </a:bodyPr>
              <a:lstStyle/>
              <a:p>
                <a:pPr algn="ctr">
                  <a:lnSpc>
                    <a:spcPct val="90000"/>
                  </a:lnSpc>
                  <a:spcBef>
                    <a:spcPts val="600"/>
                  </a:spcBef>
                </a:pPr>
                <a:r>
                  <a:rPr lang="en-US" sz="1850" i="1" spc="-50" dirty="0" err="1" smtClean="0">
                    <a:solidFill>
                      <a:schemeClr val="bg1"/>
                    </a:solidFill>
                  </a:rPr>
                  <a:t>VOSviewer</a:t>
                </a:r>
                <a:endParaRPr lang="en-US" sz="1850" i="1" spc="-50" dirty="0">
                  <a:solidFill>
                    <a:schemeClr val="bg1"/>
                  </a:solidFill>
                </a:endParaRPr>
              </a:p>
            </p:txBody>
          </p:sp>
          <p:sp>
            <p:nvSpPr>
              <p:cNvPr id="38" name="TextBox 37"/>
              <p:cNvSpPr txBox="1"/>
              <p:nvPr/>
            </p:nvSpPr>
            <p:spPr>
              <a:xfrm>
                <a:off x="3733800" y="4343400"/>
                <a:ext cx="1066800" cy="288083"/>
              </a:xfrm>
              <a:prstGeom prst="rect">
                <a:avLst/>
              </a:prstGeom>
              <a:solidFill>
                <a:srgbClr val="61468B"/>
              </a:solidFill>
            </p:spPr>
            <p:txBody>
              <a:bodyPr wrap="square" lIns="0" tIns="0" rIns="0" bIns="0" rtlCol="0">
                <a:noAutofit/>
              </a:bodyPr>
              <a:lstStyle/>
              <a:p>
                <a:pPr algn="ctr">
                  <a:lnSpc>
                    <a:spcPct val="90000"/>
                  </a:lnSpc>
                  <a:spcBef>
                    <a:spcPts val="600"/>
                  </a:spcBef>
                </a:pPr>
                <a:r>
                  <a:rPr lang="en-US" sz="1850" i="1" spc="-50" dirty="0" err="1" smtClean="0">
                    <a:solidFill>
                      <a:schemeClr val="bg1"/>
                    </a:solidFill>
                  </a:rPr>
                  <a:t>Gephi</a:t>
                </a:r>
                <a:endParaRPr lang="en-US" sz="1850" i="1" spc="-50" dirty="0">
                  <a:solidFill>
                    <a:schemeClr val="bg1"/>
                  </a:solidFill>
                </a:endParaRPr>
              </a:p>
            </p:txBody>
          </p:sp>
        </p:grpSp>
      </p:grpSp>
    </p:spTree>
    <p:extLst>
      <p:ext uri="{BB962C8B-B14F-4D97-AF65-F5344CB8AC3E}">
        <p14:creationId xmlns:p14="http://schemas.microsoft.com/office/powerpoint/2010/main" val="21921857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34382" y="-87918"/>
            <a:ext cx="7886700" cy="1325563"/>
          </a:xfrm>
        </p:spPr>
        <p:txBody>
          <a:bodyPr/>
          <a:lstStyle/>
          <a:p>
            <a:r>
              <a:rPr lang="en-US" b="1" dirty="0" smtClean="0">
                <a:solidFill>
                  <a:schemeClr val="bg1"/>
                </a:solidFill>
              </a:rPr>
              <a:t>Keeping track of rankings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27</a:t>
            </a:fld>
            <a:endParaRPr lang="en-US"/>
          </a:p>
        </p:txBody>
      </p:sp>
      <p:pic>
        <p:nvPicPr>
          <p:cNvPr id="2" name="Picture 1" descr="Northwestern University Ranks Among Highly Cited Researchers in 2016 - Mozilla Firefox"/>
          <p:cNvPicPr>
            <a:picLocks noChangeAspect="1"/>
          </p:cNvPicPr>
          <p:nvPr/>
        </p:nvPicPr>
        <p:blipFill rotWithShape="1">
          <a:blip r:embed="rId3">
            <a:extLst>
              <a:ext uri="{28A0092B-C50C-407E-A947-70E740481C1C}">
                <a14:useLocalDpi xmlns:a14="http://schemas.microsoft.com/office/drawing/2010/main" val="0"/>
              </a:ext>
            </a:extLst>
          </a:blip>
          <a:srcRect l="20928" t="11450" r="41031" b="30391"/>
          <a:stretch/>
        </p:blipFill>
        <p:spPr>
          <a:xfrm>
            <a:off x="451688" y="1240992"/>
            <a:ext cx="5326943" cy="51153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388562" y="6426591"/>
            <a:ext cx="7982442" cy="276999"/>
          </a:xfrm>
          <a:prstGeom prst="rect">
            <a:avLst/>
          </a:prstGeom>
        </p:spPr>
        <p:txBody>
          <a:bodyPr wrap="square">
            <a:spAutoFit/>
          </a:bodyPr>
          <a:lstStyle/>
          <a:p>
            <a:r>
              <a:rPr lang="en-US" sz="1200" dirty="0"/>
              <a:t>http://news.feinberg.northwestern.edu/2016/12/northwestern-university-ranks-among-highly-cited-researchers-in-2016/</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7950" y="1237645"/>
            <a:ext cx="2479954" cy="714291"/>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9025" y="4687555"/>
            <a:ext cx="2156545" cy="725896"/>
          </a:xfrm>
          <a:prstGeom prst="rect">
            <a:avLst/>
          </a:prstGeom>
        </p:spPr>
      </p:pic>
      <p:pic>
        <p:nvPicPr>
          <p:cNvPr id="17" name="Picture 16"/>
          <p:cNvPicPr>
            <a:picLocks noChangeAspect="1"/>
          </p:cNvPicPr>
          <p:nvPr/>
        </p:nvPicPr>
        <p:blipFill rotWithShape="1">
          <a:blip r:embed="rId6">
            <a:extLst>
              <a:ext uri="{28A0092B-C50C-407E-A947-70E740481C1C}">
                <a14:useLocalDpi xmlns:a14="http://schemas.microsoft.com/office/drawing/2010/main" val="0"/>
              </a:ext>
            </a:extLst>
          </a:blip>
          <a:srcRect t="33643" b="30894"/>
          <a:stretch/>
        </p:blipFill>
        <p:spPr>
          <a:xfrm rot="16200000">
            <a:off x="5498028" y="4545680"/>
            <a:ext cx="1332797" cy="241672"/>
          </a:xfrm>
          <a:prstGeom prst="rect">
            <a:avLst/>
          </a:prstGeom>
        </p:spPr>
      </p:pic>
      <p:pic>
        <p:nvPicPr>
          <p:cNvPr id="18" name="Picture 17"/>
          <p:cNvPicPr>
            <a:picLocks noChangeAspect="1"/>
          </p:cNvPicPr>
          <p:nvPr/>
        </p:nvPicPr>
        <p:blipFill rotWithShape="1">
          <a:blip r:embed="rId7" cstate="print">
            <a:extLst>
              <a:ext uri="{28A0092B-C50C-407E-A947-70E740481C1C}">
                <a14:useLocalDpi xmlns:a14="http://schemas.microsoft.com/office/drawing/2010/main" val="0"/>
              </a:ext>
            </a:extLst>
          </a:blip>
          <a:srcRect t="16470" b="15979"/>
          <a:stretch/>
        </p:blipFill>
        <p:spPr>
          <a:xfrm>
            <a:off x="6346132" y="2046588"/>
            <a:ext cx="2686050" cy="952579"/>
          </a:xfrm>
          <a:prstGeom prst="rect">
            <a:avLst/>
          </a:prstGeom>
        </p:spPr>
      </p:pic>
      <p:pic>
        <p:nvPicPr>
          <p:cNvPr id="19" name="Pictur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5704940" y="1988976"/>
            <a:ext cx="868193" cy="265212"/>
          </a:xfrm>
          <a:prstGeom prst="rect">
            <a:avLst/>
          </a:prstGeom>
        </p:spPr>
      </p:pic>
      <p:pic>
        <p:nvPicPr>
          <p:cNvPr id="20" name="Picture 19" descr="CWTS Leiden Ranking 2016 - Home - Mozilla Firefox"/>
          <p:cNvPicPr>
            <a:picLocks noChangeAspect="1"/>
          </p:cNvPicPr>
          <p:nvPr/>
        </p:nvPicPr>
        <p:blipFill rotWithShape="1">
          <a:blip r:embed="rId9">
            <a:extLst>
              <a:ext uri="{28A0092B-C50C-407E-A947-70E740481C1C}">
                <a14:useLocalDpi xmlns:a14="http://schemas.microsoft.com/office/drawing/2010/main" val="0"/>
              </a:ext>
            </a:extLst>
          </a:blip>
          <a:srcRect l="24330" t="10977" r="51237" b="80817"/>
          <a:stretch/>
        </p:blipFill>
        <p:spPr>
          <a:xfrm>
            <a:off x="6550221" y="3805399"/>
            <a:ext cx="2234152" cy="471341"/>
          </a:xfrm>
          <a:prstGeom prst="rect">
            <a:avLst/>
          </a:prstGeom>
        </p:spPr>
      </p:pic>
      <p:sp>
        <p:nvSpPr>
          <p:cNvPr id="22" name="TextBox 21"/>
          <p:cNvSpPr txBox="1"/>
          <p:nvPr/>
        </p:nvSpPr>
        <p:spPr>
          <a:xfrm>
            <a:off x="6722463" y="5602754"/>
            <a:ext cx="1845698" cy="276999"/>
          </a:xfrm>
          <a:prstGeom prst="rect">
            <a:avLst/>
          </a:prstGeom>
          <a:noFill/>
        </p:spPr>
        <p:txBody>
          <a:bodyPr wrap="none" rtlCol="0">
            <a:spAutoFit/>
          </a:bodyPr>
          <a:lstStyle/>
          <a:p>
            <a:r>
              <a:rPr lang="en-US" sz="1200" i="1" dirty="0" smtClean="0">
                <a:hlinkClick r:id="rId10"/>
              </a:rPr>
              <a:t>Incites Indicator Handbook</a:t>
            </a:r>
            <a:endParaRPr lang="en-US" sz="1200" i="1" dirty="0"/>
          </a:p>
        </p:txBody>
      </p:sp>
      <p:sp>
        <p:nvSpPr>
          <p:cNvPr id="23" name="TextBox 22"/>
          <p:cNvSpPr txBox="1"/>
          <p:nvPr/>
        </p:nvSpPr>
        <p:spPr>
          <a:xfrm>
            <a:off x="6805306" y="3078920"/>
            <a:ext cx="1680012" cy="276999"/>
          </a:xfrm>
          <a:prstGeom prst="rect">
            <a:avLst/>
          </a:prstGeom>
          <a:noFill/>
        </p:spPr>
        <p:txBody>
          <a:bodyPr wrap="none" rtlCol="0">
            <a:spAutoFit/>
          </a:bodyPr>
          <a:lstStyle/>
          <a:p>
            <a:r>
              <a:rPr lang="en-US" sz="1200" i="1" dirty="0" err="1" smtClean="0">
                <a:hlinkClick r:id="rId10"/>
              </a:rPr>
              <a:t>SciVal</a:t>
            </a:r>
            <a:r>
              <a:rPr lang="en-US" sz="1200" i="1" dirty="0" smtClean="0">
                <a:hlinkClick r:id="rId10"/>
              </a:rPr>
              <a:t> Usage Guidebook</a:t>
            </a:r>
            <a:endParaRPr lang="en-US" sz="1200" i="1" dirty="0"/>
          </a:p>
        </p:txBody>
      </p:sp>
    </p:spTree>
    <p:extLst>
      <p:ext uri="{BB962C8B-B14F-4D97-AF65-F5344CB8AC3E}">
        <p14:creationId xmlns:p14="http://schemas.microsoft.com/office/powerpoint/2010/main" val="30669124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Communicating Information</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28</a:t>
            </a:fld>
            <a:endParaRPr lang="en-US"/>
          </a:p>
        </p:txBody>
      </p:sp>
      <p:sp>
        <p:nvSpPr>
          <p:cNvPr id="6" name="Rectangle 5"/>
          <p:cNvSpPr/>
          <p:nvPr/>
        </p:nvSpPr>
        <p:spPr>
          <a:xfrm>
            <a:off x="3758374" y="1491526"/>
            <a:ext cx="5046262" cy="4401205"/>
          </a:xfrm>
          <a:prstGeom prst="rect">
            <a:avLst/>
          </a:prstGeom>
        </p:spPr>
        <p:txBody>
          <a:bodyPr wrap="square">
            <a:spAutoFit/>
          </a:bodyPr>
          <a:lstStyle/>
          <a:p>
            <a:pPr marL="663575" lvl="2">
              <a:lnSpc>
                <a:spcPct val="90000"/>
              </a:lnSpc>
              <a:spcBef>
                <a:spcPct val="20000"/>
              </a:spcBef>
              <a:buClr>
                <a:srgbClr val="605F62"/>
              </a:buClr>
            </a:pPr>
            <a:r>
              <a:rPr lang="en-US" sz="1600" dirty="0" smtClean="0"/>
              <a:t>Sample news items for research newsletter</a:t>
            </a:r>
            <a:endParaRPr lang="en-US" sz="1600" dirty="0">
              <a:hlinkClick r:id="rId3"/>
            </a:endParaRPr>
          </a:p>
          <a:p>
            <a:pPr marL="949325" lvl="2" indent="-285750">
              <a:lnSpc>
                <a:spcPct val="90000"/>
              </a:lnSpc>
              <a:spcBef>
                <a:spcPct val="20000"/>
              </a:spcBef>
              <a:buClr>
                <a:srgbClr val="605F62"/>
              </a:buClr>
              <a:buFont typeface="Arial" panose="020B0604020202020204" pitchFamily="34" charset="0"/>
              <a:buChar char="•"/>
            </a:pPr>
            <a:r>
              <a:rPr lang="en-US" sz="1600" spc="-50" dirty="0" smtClean="0">
                <a:hlinkClick r:id="rId3"/>
              </a:rPr>
              <a:t>Writing </a:t>
            </a:r>
            <a:r>
              <a:rPr lang="en-US" sz="1600" spc="-50" dirty="0">
                <a:hlinkClick r:id="rId3"/>
              </a:rPr>
              <a:t>About Your Impact on the New NIH </a:t>
            </a:r>
            <a:r>
              <a:rPr lang="en-US" sz="1600" spc="-50" dirty="0" err="1">
                <a:hlinkClick r:id="rId3"/>
              </a:rPr>
              <a:t>Biosketch</a:t>
            </a:r>
            <a:r>
              <a:rPr lang="en-US" sz="1600" spc="-50" dirty="0">
                <a:hlinkClick r:id="rId3"/>
              </a:rPr>
              <a:t> </a:t>
            </a:r>
            <a:endParaRPr lang="en-US" sz="1600" spc="-50" dirty="0"/>
          </a:p>
          <a:p>
            <a:pPr marL="949325" lvl="2" indent="-285750">
              <a:lnSpc>
                <a:spcPct val="90000"/>
              </a:lnSpc>
              <a:spcBef>
                <a:spcPct val="20000"/>
              </a:spcBef>
              <a:buClr>
                <a:srgbClr val="605F62"/>
              </a:buClr>
              <a:buFont typeface="Arial" panose="020B0604020202020204" pitchFamily="34" charset="0"/>
              <a:buChar char="•"/>
            </a:pPr>
            <a:r>
              <a:rPr lang="en-US" sz="1600" spc="-50" dirty="0">
                <a:hlinkClick r:id="rId4"/>
              </a:rPr>
              <a:t>Sharing, Publishing, and Archiving Your Work</a:t>
            </a:r>
            <a:endParaRPr lang="en-US" sz="1600" spc="-50" dirty="0"/>
          </a:p>
          <a:p>
            <a:pPr marL="949325" lvl="2" indent="-285750">
              <a:lnSpc>
                <a:spcPct val="90000"/>
              </a:lnSpc>
              <a:spcBef>
                <a:spcPct val="20000"/>
              </a:spcBef>
              <a:buClr>
                <a:srgbClr val="605F62"/>
              </a:buClr>
              <a:buFont typeface="Arial" panose="020B0604020202020204" pitchFamily="34" charset="0"/>
              <a:buChar char="•"/>
            </a:pPr>
            <a:r>
              <a:rPr lang="en-US" sz="1600" spc="-50" dirty="0">
                <a:hlinkClick r:id="rId5"/>
              </a:rPr>
              <a:t>Visualizing Science at Feinberg School of Medicine</a:t>
            </a:r>
            <a:endParaRPr lang="en-US" sz="1600" spc="-50" dirty="0"/>
          </a:p>
          <a:p>
            <a:pPr marL="949325" lvl="2" indent="-285750">
              <a:lnSpc>
                <a:spcPct val="90000"/>
              </a:lnSpc>
              <a:spcBef>
                <a:spcPct val="20000"/>
              </a:spcBef>
              <a:buClr>
                <a:srgbClr val="605F62"/>
              </a:buClr>
              <a:buFont typeface="Arial" panose="020B0604020202020204" pitchFamily="34" charset="0"/>
              <a:buChar char="•"/>
            </a:pPr>
            <a:r>
              <a:rPr lang="en-US" sz="1600" spc="-50" dirty="0">
                <a:hlinkClick r:id="rId6"/>
              </a:rPr>
              <a:t>Matchmaker, Make Me a Match: Choosing a </a:t>
            </a:r>
            <a:r>
              <a:rPr lang="en-US" sz="1600" spc="-50" dirty="0" smtClean="0">
                <a:hlinkClick r:id="rId6"/>
              </a:rPr>
              <a:t>Journal</a:t>
            </a:r>
            <a:endParaRPr lang="en-US" sz="1600" spc="-50" dirty="0" smtClean="0"/>
          </a:p>
          <a:p>
            <a:pPr marL="949325" lvl="2" indent="-285750">
              <a:lnSpc>
                <a:spcPct val="90000"/>
              </a:lnSpc>
              <a:spcBef>
                <a:spcPct val="20000"/>
              </a:spcBef>
              <a:buClr>
                <a:srgbClr val="605F62"/>
              </a:buClr>
              <a:buFont typeface="Arial" panose="020B0604020202020204" pitchFamily="34" charset="0"/>
              <a:buChar char="•"/>
            </a:pPr>
            <a:r>
              <a:rPr lang="en-US" sz="1600" spc="-50" dirty="0">
                <a:hlinkClick r:id="rId7"/>
              </a:rPr>
              <a:t>Dissemination of Research in the Wild World Wide </a:t>
            </a:r>
            <a:r>
              <a:rPr lang="en-US" sz="1600" spc="-50" dirty="0" smtClean="0">
                <a:hlinkClick r:id="rId7"/>
              </a:rPr>
              <a:t>Web</a:t>
            </a:r>
            <a:endParaRPr lang="en-US" sz="1600" spc="-50" dirty="0" smtClean="0"/>
          </a:p>
          <a:p>
            <a:pPr marL="949325" lvl="2" indent="-285750">
              <a:lnSpc>
                <a:spcPct val="90000"/>
              </a:lnSpc>
              <a:spcBef>
                <a:spcPct val="20000"/>
              </a:spcBef>
              <a:buClr>
                <a:srgbClr val="605F62"/>
              </a:buClr>
              <a:buFont typeface="Arial" panose="020B0604020202020204" pitchFamily="34" charset="0"/>
              <a:buChar char="•"/>
            </a:pPr>
            <a:r>
              <a:rPr lang="en-US" sz="1600" dirty="0" smtClean="0">
                <a:hlinkClick r:id="rId8"/>
              </a:rPr>
              <a:t>Optimizing </a:t>
            </a:r>
            <a:r>
              <a:rPr lang="en-US" sz="1600" dirty="0">
                <a:hlinkClick r:id="rId8"/>
              </a:rPr>
              <a:t>your article for discovery</a:t>
            </a:r>
            <a:endParaRPr lang="en-US" sz="1600" dirty="0"/>
          </a:p>
          <a:p>
            <a:pPr marL="949325" lvl="2" indent="-285750">
              <a:lnSpc>
                <a:spcPct val="90000"/>
              </a:lnSpc>
              <a:spcBef>
                <a:spcPct val="20000"/>
              </a:spcBef>
              <a:buClr>
                <a:srgbClr val="605F62"/>
              </a:buClr>
              <a:buFont typeface="Arial" panose="020B0604020202020204" pitchFamily="34" charset="0"/>
              <a:buChar char="•"/>
            </a:pPr>
            <a:r>
              <a:rPr lang="en-US" sz="1600" dirty="0">
                <a:hlinkClick r:id="rId9"/>
              </a:rPr>
              <a:t>The Relative Citation Ratio: a new metric from the NIH Office of Portfolio Analysis</a:t>
            </a:r>
            <a:endParaRPr lang="en-US" sz="1600" dirty="0" smtClean="0"/>
          </a:p>
          <a:p>
            <a:pPr marL="949325" lvl="2" indent="-285750">
              <a:lnSpc>
                <a:spcPct val="90000"/>
              </a:lnSpc>
              <a:spcBef>
                <a:spcPct val="20000"/>
              </a:spcBef>
              <a:buClr>
                <a:srgbClr val="605F62"/>
              </a:buClr>
              <a:buFont typeface="Arial" panose="020B0604020202020204" pitchFamily="34" charset="0"/>
              <a:buChar char="•"/>
            </a:pPr>
            <a:r>
              <a:rPr lang="en-US" sz="1600" dirty="0" smtClean="0">
                <a:hlinkClick r:id="rId10"/>
              </a:rPr>
              <a:t>Keeping </a:t>
            </a:r>
            <a:r>
              <a:rPr lang="en-US" sz="1600" dirty="0">
                <a:hlinkClick r:id="rId10"/>
              </a:rPr>
              <a:t>score of </a:t>
            </a:r>
            <a:r>
              <a:rPr lang="en-US" sz="1600" dirty="0" err="1">
                <a:hlinkClick r:id="rId10"/>
              </a:rPr>
              <a:t>CiteScore</a:t>
            </a:r>
            <a:endParaRPr lang="en-US" sz="1600" dirty="0"/>
          </a:p>
          <a:p>
            <a:pPr marL="949325" lvl="2" indent="-285750">
              <a:lnSpc>
                <a:spcPct val="90000"/>
              </a:lnSpc>
              <a:spcBef>
                <a:spcPct val="20000"/>
              </a:spcBef>
              <a:buClr>
                <a:srgbClr val="605F62"/>
              </a:buClr>
              <a:buFont typeface="Arial" panose="020B0604020202020204" pitchFamily="34" charset="0"/>
              <a:buChar char="•"/>
            </a:pPr>
            <a:r>
              <a:rPr lang="en-US" sz="1600" dirty="0"/>
              <a:t>Metrics and Measures: Understanding quality and purpose</a:t>
            </a:r>
          </a:p>
          <a:p>
            <a:pPr marL="663575" lvl="2">
              <a:lnSpc>
                <a:spcPct val="90000"/>
              </a:lnSpc>
              <a:spcBef>
                <a:spcPct val="20000"/>
              </a:spcBef>
              <a:buClr>
                <a:srgbClr val="605F62"/>
              </a:buClr>
            </a:pPr>
            <a:endParaRPr lang="en-US" sz="1600" dirty="0"/>
          </a:p>
          <a:p>
            <a:pPr marL="663575" lvl="2">
              <a:lnSpc>
                <a:spcPct val="90000"/>
              </a:lnSpc>
              <a:spcBef>
                <a:spcPct val="20000"/>
              </a:spcBef>
              <a:buClr>
                <a:srgbClr val="605F62"/>
              </a:buClr>
            </a:pPr>
            <a:endParaRPr lang="en-US" sz="1600" spc="-50" dirty="0"/>
          </a:p>
        </p:txBody>
      </p:sp>
      <p:pic>
        <p:nvPicPr>
          <p:cNvPr id="8" name="Picture 7"/>
          <p:cNvPicPr>
            <a:picLocks noChangeAspect="1"/>
          </p:cNvPicPr>
          <p:nvPr/>
        </p:nvPicPr>
        <p:blipFill rotWithShape="1">
          <a:blip r:embed="rId11"/>
          <a:srcRect l="9167" t="14667" r="30000" b="18000"/>
          <a:stretch/>
        </p:blipFill>
        <p:spPr>
          <a:xfrm>
            <a:off x="225729" y="1215503"/>
            <a:ext cx="2995316" cy="41442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rotWithShape="1">
          <a:blip r:embed="rId12"/>
          <a:srcRect l="30861" t="10644" r="29720" b="2556"/>
          <a:stretch/>
        </p:blipFill>
        <p:spPr>
          <a:xfrm>
            <a:off x="627821" y="1716658"/>
            <a:ext cx="3130553" cy="41760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13"/>
          <a:srcRect l="30619" t="12753" r="30133" b="1361"/>
          <a:stretch/>
        </p:blipFill>
        <p:spPr>
          <a:xfrm>
            <a:off x="1040312" y="2270639"/>
            <a:ext cx="3150123" cy="41760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749799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2662" y="1325563"/>
            <a:ext cx="8204266" cy="4351338"/>
          </a:xfrm>
        </p:spPr>
        <p:txBody>
          <a:bodyPr/>
          <a:lstStyle/>
          <a:p>
            <a:pPr marL="0" indent="0">
              <a:buNone/>
            </a:pPr>
            <a:r>
              <a:rPr lang="en-US" dirty="0" smtClean="0"/>
              <a:t>Partners that we have worked with: </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3136BCC5-68C6-402A-A9A3-77E6255B2086}" type="slidenum">
              <a:rPr lang="en-US" smtClean="0"/>
              <a:t>29</a:t>
            </a:fld>
            <a:endParaRPr lang="en-US" dirty="0"/>
          </a:p>
        </p:txBody>
      </p:sp>
      <p:sp>
        <p:nvSpPr>
          <p:cNvPr id="5" name="Rectangle 4"/>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4"/>
          <p:cNvSpPr txBox="1">
            <a:spLocks/>
          </p:cNvSpPr>
          <p:nvPr/>
        </p:nvSpPr>
        <p:spPr>
          <a:xfrm>
            <a:off x="562662" y="-14192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Research Evaluation Projects</a:t>
            </a:r>
            <a:endParaRPr lang="en-US" b="1"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880" y="2090847"/>
            <a:ext cx="3014928" cy="136748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180320"/>
            <a:ext cx="3407033" cy="1208072"/>
          </a:xfrm>
          <a:prstGeom prst="rect">
            <a:avLst/>
          </a:prstGeom>
        </p:spPr>
      </p:pic>
      <p:pic>
        <p:nvPicPr>
          <p:cNvPr id="9" name="Picture 8" descr="INVO - Innovation and New Ventures Office - Mozilla Firefox"/>
          <p:cNvPicPr>
            <a:picLocks noChangeAspect="1"/>
          </p:cNvPicPr>
          <p:nvPr/>
        </p:nvPicPr>
        <p:blipFill rotWithShape="1">
          <a:blip r:embed="rId5">
            <a:extLst>
              <a:ext uri="{28A0092B-C50C-407E-A947-70E740481C1C}">
                <a14:useLocalDpi xmlns:a14="http://schemas.microsoft.com/office/drawing/2010/main" val="0"/>
              </a:ext>
            </a:extLst>
          </a:blip>
          <a:srcRect l="20000" t="10649" r="50516" b="76877"/>
          <a:stretch/>
        </p:blipFill>
        <p:spPr>
          <a:xfrm>
            <a:off x="920880" y="4044515"/>
            <a:ext cx="2696066" cy="716437"/>
          </a:xfrm>
          <a:prstGeom prst="rect">
            <a:avLst/>
          </a:prstGeom>
        </p:spPr>
      </p:pic>
      <p:pic>
        <p:nvPicPr>
          <p:cNvPr id="10" name="Picture 9" descr="Institutional Research Office: Administration and Planning - Northwestern University - Mozilla Firefox"/>
          <p:cNvPicPr>
            <a:picLocks noChangeAspect="1"/>
          </p:cNvPicPr>
          <p:nvPr/>
        </p:nvPicPr>
        <p:blipFill rotWithShape="1">
          <a:blip r:embed="rId6">
            <a:extLst>
              <a:ext uri="{28A0092B-C50C-407E-A947-70E740481C1C}">
                <a14:useLocalDpi xmlns:a14="http://schemas.microsoft.com/office/drawing/2010/main" val="0"/>
              </a:ext>
            </a:extLst>
          </a:blip>
          <a:srcRect l="19794" t="10977" r="51341" b="77041"/>
          <a:stretch/>
        </p:blipFill>
        <p:spPr>
          <a:xfrm>
            <a:off x="5098133" y="4067842"/>
            <a:ext cx="2719633" cy="709047"/>
          </a:xfrm>
          <a:prstGeom prst="rect">
            <a:avLst/>
          </a:prstGeom>
        </p:spPr>
      </p:pic>
      <p:pic>
        <p:nvPicPr>
          <p:cNvPr id="11" name="Picture 10" descr="Feinberg Departments: Feinberg School of Medicine: Northwestern University - Mozilla Firefox"/>
          <p:cNvPicPr>
            <a:picLocks noChangeAspect="1"/>
          </p:cNvPicPr>
          <p:nvPr/>
        </p:nvPicPr>
        <p:blipFill rotWithShape="1">
          <a:blip r:embed="rId7">
            <a:extLst>
              <a:ext uri="{28A0092B-C50C-407E-A947-70E740481C1C}">
                <a14:useLocalDpi xmlns:a14="http://schemas.microsoft.com/office/drawing/2010/main" val="0"/>
              </a:ext>
            </a:extLst>
          </a:blip>
          <a:srcRect l="11580" t="10601" r="59349" b="77089"/>
          <a:stretch/>
        </p:blipFill>
        <p:spPr>
          <a:xfrm>
            <a:off x="3007739" y="5506547"/>
            <a:ext cx="2658359" cy="707010"/>
          </a:xfrm>
          <a:prstGeom prst="rect">
            <a:avLst/>
          </a:prstGeom>
        </p:spPr>
      </p:pic>
      <p:sp>
        <p:nvSpPr>
          <p:cNvPr id="7" name="TextBox 6"/>
          <p:cNvSpPr txBox="1"/>
          <p:nvPr/>
        </p:nvSpPr>
        <p:spPr>
          <a:xfrm>
            <a:off x="3007739" y="6213557"/>
            <a:ext cx="2658359" cy="307777"/>
          </a:xfrm>
          <a:prstGeom prst="rect">
            <a:avLst/>
          </a:prstGeom>
          <a:solidFill>
            <a:srgbClr val="4A00AC">
              <a:alpha val="32941"/>
            </a:srgbClr>
          </a:solidFill>
          <a:ln w="38100">
            <a:noFill/>
          </a:ln>
        </p:spPr>
        <p:txBody>
          <a:bodyPr wrap="square" rtlCol="0">
            <a:spAutoFit/>
          </a:bodyPr>
          <a:lstStyle/>
          <a:p>
            <a:pPr algn="ctr"/>
            <a:r>
              <a:rPr lang="en-US" sz="1400" b="1" dirty="0" smtClean="0">
                <a:solidFill>
                  <a:schemeClr val="bg1"/>
                </a:solidFill>
                <a:latin typeface="+mj-lt"/>
                <a:cs typeface="Arial" panose="020B0604020202020204" pitchFamily="34" charset="0"/>
              </a:rPr>
              <a:t>Departments</a:t>
            </a:r>
            <a:endParaRPr lang="en-US" sz="1400" b="1"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18609919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overview</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30</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2737" y="1663432"/>
            <a:ext cx="5562600" cy="1552575"/>
          </a:xfrm>
          <a:prstGeom prst="rect">
            <a:avLst/>
          </a:prstGeom>
        </p:spPr>
      </p:pic>
      <p:sp>
        <p:nvSpPr>
          <p:cNvPr id="8" name="TextBox 7"/>
          <p:cNvSpPr txBox="1"/>
          <p:nvPr/>
        </p:nvSpPr>
        <p:spPr>
          <a:xfrm>
            <a:off x="724391" y="3412502"/>
            <a:ext cx="7563242" cy="1169551"/>
          </a:xfrm>
          <a:prstGeom prst="rect">
            <a:avLst/>
          </a:prstGeom>
          <a:noFill/>
        </p:spPr>
        <p:txBody>
          <a:bodyPr wrap="square" rtlCol="0">
            <a:spAutoFit/>
          </a:bodyPr>
          <a:lstStyle/>
          <a:p>
            <a:r>
              <a:rPr lang="en-US" b="1" dirty="0" smtClean="0"/>
              <a:t>Timeline: </a:t>
            </a:r>
            <a:r>
              <a:rPr lang="en-US" dirty="0" smtClean="0"/>
              <a:t>began </a:t>
            </a:r>
            <a:r>
              <a:rPr lang="en-US" dirty="0"/>
              <a:t>in 1985-6 </a:t>
            </a:r>
            <a:endParaRPr lang="en-US" dirty="0" smtClean="0"/>
          </a:p>
          <a:p>
            <a:endParaRPr lang="en-US" sz="800" dirty="0" smtClean="0"/>
          </a:p>
          <a:p>
            <a:r>
              <a:rPr lang="en-US" b="1" dirty="0" smtClean="0"/>
              <a:t>Participants: </a:t>
            </a:r>
            <a:r>
              <a:rPr lang="en-US" dirty="0" smtClean="0"/>
              <a:t>5115 </a:t>
            </a:r>
            <a:r>
              <a:rPr lang="en-US" dirty="0"/>
              <a:t>black and white men and women </a:t>
            </a:r>
            <a:r>
              <a:rPr lang="en-US" dirty="0" smtClean="0"/>
              <a:t>aged </a:t>
            </a:r>
            <a:r>
              <a:rPr lang="en-US" dirty="0"/>
              <a:t>18-30 </a:t>
            </a:r>
            <a:r>
              <a:rPr lang="en-US" dirty="0" smtClean="0"/>
              <a:t>years</a:t>
            </a:r>
            <a:r>
              <a:rPr lang="en-US" dirty="0"/>
              <a:t>  </a:t>
            </a:r>
            <a:endParaRPr lang="en-US" dirty="0" smtClean="0"/>
          </a:p>
          <a:p>
            <a:endParaRPr lang="en-US" sz="800" dirty="0" smtClean="0"/>
          </a:p>
          <a:p>
            <a:r>
              <a:rPr lang="en-US" b="1" dirty="0" smtClean="0"/>
              <a:t>Location: </a:t>
            </a:r>
            <a:r>
              <a:rPr lang="en-US" dirty="0" smtClean="0"/>
              <a:t>Birmingham</a:t>
            </a:r>
            <a:r>
              <a:rPr lang="en-US" dirty="0"/>
              <a:t>, AL; Chicago, IL; Minneapolis, MN; and Oakland, CA.</a:t>
            </a:r>
          </a:p>
        </p:txBody>
      </p:sp>
      <p:sp>
        <p:nvSpPr>
          <p:cNvPr id="9" name="Rectangle 8"/>
          <p:cNvSpPr/>
          <p:nvPr/>
        </p:nvSpPr>
        <p:spPr>
          <a:xfrm>
            <a:off x="724391" y="4637679"/>
            <a:ext cx="7563242" cy="1877437"/>
          </a:xfrm>
          <a:prstGeom prst="rect">
            <a:avLst/>
          </a:prstGeom>
        </p:spPr>
        <p:txBody>
          <a:bodyPr wrap="square">
            <a:spAutoFit/>
          </a:bodyPr>
          <a:lstStyle/>
          <a:p>
            <a:r>
              <a:rPr lang="en-US" b="1" dirty="0" smtClean="0"/>
              <a:t>Specific Goal: </a:t>
            </a:r>
          </a:p>
          <a:p>
            <a:r>
              <a:rPr lang="en-US" dirty="0" smtClean="0"/>
              <a:t>Examine </a:t>
            </a:r>
            <a:r>
              <a:rPr lang="en-US" dirty="0"/>
              <a:t>the development and determinants of cardiovascular disease</a:t>
            </a:r>
            <a:endParaRPr lang="en-US" dirty="0" smtClean="0"/>
          </a:p>
          <a:p>
            <a:endParaRPr lang="en-US" sz="800" dirty="0" smtClean="0"/>
          </a:p>
          <a:p>
            <a:r>
              <a:rPr lang="en-US" b="1" dirty="0" smtClean="0"/>
              <a:t>Broad Goal: </a:t>
            </a:r>
          </a:p>
          <a:p>
            <a:r>
              <a:rPr lang="en-US" dirty="0"/>
              <a:t>G</a:t>
            </a:r>
            <a:r>
              <a:rPr lang="en-US" dirty="0" smtClean="0"/>
              <a:t>enerate </a:t>
            </a:r>
            <a:r>
              <a:rPr lang="en-US" dirty="0"/>
              <a:t>important new knowledge to inform health promotion and disease prevention efforts</a:t>
            </a:r>
          </a:p>
          <a:p>
            <a:endParaRPr lang="en-US" dirty="0"/>
          </a:p>
        </p:txBody>
      </p:sp>
      <p:sp>
        <p:nvSpPr>
          <p:cNvPr id="10" name="TextBox 9"/>
          <p:cNvSpPr txBox="1"/>
          <p:nvPr/>
        </p:nvSpPr>
        <p:spPr>
          <a:xfrm>
            <a:off x="1334678" y="6356351"/>
            <a:ext cx="5486400" cy="609600"/>
          </a:xfrm>
          <a:prstGeom prst="rect">
            <a:avLst/>
          </a:prstGeom>
          <a:noFill/>
        </p:spPr>
        <p:txBody>
          <a:bodyPr wrap="square" lIns="0" tIns="0" rIns="0" bIns="0" rtlCol="0">
            <a:noAutofit/>
          </a:bodyPr>
          <a:lstStyle/>
          <a:p>
            <a:pPr algn="ctr">
              <a:lnSpc>
                <a:spcPct val="90000"/>
              </a:lnSpc>
              <a:spcBef>
                <a:spcPts val="600"/>
              </a:spcBef>
            </a:pPr>
            <a:r>
              <a:rPr lang="en-US" sz="1850" b="1" spc="-50" dirty="0" smtClean="0"/>
              <a:t>Please note: all data is preliminary</a:t>
            </a:r>
            <a:endParaRPr lang="en-US" sz="1850" b="1" spc="-50" dirty="0"/>
          </a:p>
        </p:txBody>
      </p:sp>
    </p:spTree>
    <p:extLst>
      <p:ext uri="{BB962C8B-B14F-4D97-AF65-F5344CB8AC3E}">
        <p14:creationId xmlns:p14="http://schemas.microsoft.com/office/powerpoint/2010/main" val="42456103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Objectives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31</a:t>
            </a:fld>
            <a:endParaRPr lang="en-US"/>
          </a:p>
        </p:txBody>
      </p:sp>
      <p:sp>
        <p:nvSpPr>
          <p:cNvPr id="2" name="TextBox 1"/>
          <p:cNvSpPr txBox="1"/>
          <p:nvPr/>
        </p:nvSpPr>
        <p:spPr>
          <a:xfrm>
            <a:off x="4224680" y="4632802"/>
            <a:ext cx="8449363" cy="172354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Funds have been used efficiently and effectively</a:t>
            </a:r>
          </a:p>
          <a:p>
            <a:endParaRPr lang="en-US" sz="800" dirty="0" smtClean="0"/>
          </a:p>
          <a:p>
            <a:pPr marL="285750" indent="-285750">
              <a:buFont typeface="Arial" panose="020B0604020202020204" pitchFamily="34" charset="0"/>
              <a:buChar char="•"/>
            </a:pPr>
            <a:r>
              <a:rPr lang="en-US" dirty="0" smtClean="0"/>
              <a:t>Stated research goals have been met</a:t>
            </a:r>
          </a:p>
          <a:p>
            <a:endParaRPr lang="en-US" sz="800" dirty="0" smtClean="0"/>
          </a:p>
          <a:p>
            <a:pPr marL="285750" indent="-285750">
              <a:buFont typeface="Arial" panose="020B0604020202020204" pitchFamily="34" charset="0"/>
              <a:buChar char="•"/>
            </a:pPr>
            <a:r>
              <a:rPr lang="en-US" dirty="0" smtClean="0"/>
              <a:t>Important stakeholders have been engaged</a:t>
            </a:r>
            <a:endParaRPr lang="en-US" dirty="0"/>
          </a:p>
          <a:p>
            <a:endParaRPr lang="en-US" dirty="0" smtClean="0"/>
          </a:p>
          <a:p>
            <a:endParaRPr lang="en-US" dirty="0" smtClean="0"/>
          </a:p>
        </p:txBody>
      </p:sp>
      <p:sp>
        <p:nvSpPr>
          <p:cNvPr id="9" name="Content Placeholder 2"/>
          <p:cNvSpPr>
            <a:spLocks noGrp="1"/>
          </p:cNvSpPr>
          <p:nvPr>
            <p:ph idx="1"/>
          </p:nvPr>
        </p:nvSpPr>
        <p:spPr>
          <a:xfrm>
            <a:off x="1860064" y="1479433"/>
            <a:ext cx="1403350" cy="417390"/>
          </a:xfrm>
        </p:spPr>
        <p:txBody>
          <a:bodyPr>
            <a:normAutofit/>
          </a:bodyPr>
          <a:lstStyle/>
          <a:p>
            <a:pPr marL="0" indent="0" defTabSz="914400">
              <a:buNone/>
            </a:pPr>
            <a:r>
              <a:rPr lang="en-US" sz="2000" b="1" dirty="0"/>
              <a:t>Advocacy</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8591" y="1998109"/>
            <a:ext cx="662451" cy="662451"/>
          </a:xfrm>
          <a:prstGeom prst="rect">
            <a:avLst/>
          </a:prstGeom>
        </p:spPr>
      </p:pic>
      <p:sp>
        <p:nvSpPr>
          <p:cNvPr id="11" name="TextBox 10"/>
          <p:cNvSpPr txBox="1"/>
          <p:nvPr/>
        </p:nvSpPr>
        <p:spPr>
          <a:xfrm>
            <a:off x="1050875" y="2899388"/>
            <a:ext cx="3864854" cy="369332"/>
          </a:xfrm>
          <a:prstGeom prst="rect">
            <a:avLst/>
          </a:prstGeom>
          <a:noFill/>
        </p:spPr>
        <p:txBody>
          <a:bodyPr wrap="square" rtlCol="0">
            <a:spAutoFit/>
          </a:bodyPr>
          <a:lstStyle/>
          <a:p>
            <a:r>
              <a:rPr lang="en-US" i="1" dirty="0" smtClean="0"/>
              <a:t>Making the case for research</a:t>
            </a:r>
            <a:endParaRPr lang="en-US" i="1" dirty="0"/>
          </a:p>
        </p:txBody>
      </p:sp>
      <p:sp>
        <p:nvSpPr>
          <p:cNvPr id="12" name="Rectangle 11"/>
          <p:cNvSpPr/>
          <p:nvPr/>
        </p:nvSpPr>
        <p:spPr>
          <a:xfrm>
            <a:off x="1612072" y="4089222"/>
            <a:ext cx="2004867" cy="400110"/>
          </a:xfrm>
          <a:prstGeom prst="rect">
            <a:avLst/>
          </a:prstGeom>
        </p:spPr>
        <p:txBody>
          <a:bodyPr wrap="square">
            <a:spAutoFit/>
          </a:bodyPr>
          <a:lstStyle/>
          <a:p>
            <a:r>
              <a:rPr lang="en-US" sz="2000" b="1" dirty="0" smtClean="0"/>
              <a:t>Accountability</a:t>
            </a:r>
            <a:endParaRPr lang="en-US" sz="2000" b="1" dirty="0"/>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6518" y="4742908"/>
            <a:ext cx="686596" cy="686596"/>
          </a:xfrm>
          <a:prstGeom prst="rect">
            <a:avLst/>
          </a:prstGeom>
        </p:spPr>
      </p:pic>
      <p:sp>
        <p:nvSpPr>
          <p:cNvPr id="15" name="TextBox 14"/>
          <p:cNvSpPr txBox="1"/>
          <p:nvPr/>
        </p:nvSpPr>
        <p:spPr>
          <a:xfrm>
            <a:off x="1136819" y="5615945"/>
            <a:ext cx="2849841" cy="369332"/>
          </a:xfrm>
          <a:prstGeom prst="rect">
            <a:avLst/>
          </a:prstGeom>
          <a:noFill/>
        </p:spPr>
        <p:txBody>
          <a:bodyPr wrap="square" rtlCol="0">
            <a:spAutoFit/>
          </a:bodyPr>
          <a:lstStyle/>
          <a:p>
            <a:r>
              <a:rPr lang="en-US" i="1" dirty="0" smtClean="0"/>
              <a:t>…to taxpayers and donors</a:t>
            </a:r>
            <a:endParaRPr lang="en-US" i="1" dirty="0"/>
          </a:p>
        </p:txBody>
      </p:sp>
      <p:sp>
        <p:nvSpPr>
          <p:cNvPr id="16" name="TextBox 15"/>
          <p:cNvSpPr txBox="1"/>
          <p:nvPr/>
        </p:nvSpPr>
        <p:spPr>
          <a:xfrm>
            <a:off x="4224680" y="1936566"/>
            <a:ext cx="4529928" cy="132343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Large-scale, </a:t>
            </a:r>
            <a:r>
              <a:rPr lang="en-US" dirty="0" smtClean="0"/>
              <a:t>long-term observational studies are beneficial to human health </a:t>
            </a:r>
          </a:p>
          <a:p>
            <a:endParaRPr lang="en-US" sz="800" dirty="0" smtClean="0"/>
          </a:p>
          <a:p>
            <a:pPr marL="285750" indent="-285750">
              <a:buFont typeface="Arial" panose="020B0604020202020204" pitchFamily="34" charset="0"/>
              <a:buChar char="•"/>
            </a:pPr>
            <a:r>
              <a:rPr lang="en-US" dirty="0" smtClean="0"/>
              <a:t>Outputs from the study have benefited </a:t>
            </a:r>
            <a:r>
              <a:rPr lang="en-US" dirty="0" smtClean="0"/>
              <a:t>many stakeholders</a:t>
            </a:r>
            <a:endParaRPr lang="en-US" dirty="0" smtClean="0"/>
          </a:p>
        </p:txBody>
      </p:sp>
    </p:spTree>
    <p:extLst>
      <p:ext uri="{BB962C8B-B14F-4D97-AF65-F5344CB8AC3E}">
        <p14:creationId xmlns:p14="http://schemas.microsoft.com/office/powerpoint/2010/main" val="22171884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2662" y="1325563"/>
            <a:ext cx="8355094" cy="4351338"/>
          </a:xfrm>
        </p:spPr>
        <p:txBody>
          <a:bodyPr/>
          <a:lstStyle/>
          <a:p>
            <a:pPr marL="0" indent="0">
              <a:buNone/>
            </a:pPr>
            <a:r>
              <a:rPr lang="en-US" dirty="0" smtClean="0"/>
              <a:t>Our evaluation focuses on outputs and outcomes</a:t>
            </a:r>
          </a:p>
          <a:p>
            <a:pPr marL="0" indent="0">
              <a:buNone/>
            </a:pPr>
            <a:endParaRPr lang="en-US" sz="300" dirty="0" smtClean="0"/>
          </a:p>
          <a:p>
            <a:r>
              <a:rPr lang="en-US" b="1" dirty="0" smtClean="0"/>
              <a:t>Knowledge Production</a:t>
            </a:r>
          </a:p>
          <a:p>
            <a:pPr lvl="1"/>
            <a:r>
              <a:rPr lang="en-US" dirty="0" smtClean="0"/>
              <a:t>How much knowledge has this study produced?</a:t>
            </a:r>
          </a:p>
          <a:p>
            <a:pPr lvl="1"/>
            <a:r>
              <a:rPr lang="en-US" dirty="0" smtClean="0"/>
              <a:t>How can we classify the types of knowledge that have been produced?</a:t>
            </a:r>
          </a:p>
          <a:p>
            <a:pPr marL="342900" lvl="1" indent="0">
              <a:buNone/>
            </a:pPr>
            <a:endParaRPr lang="en-US" dirty="0" smtClean="0"/>
          </a:p>
          <a:p>
            <a:pPr lvl="1"/>
            <a:endParaRPr lang="en-US" sz="500" dirty="0" smtClean="0"/>
          </a:p>
          <a:p>
            <a:r>
              <a:rPr lang="en-US" b="1" dirty="0" smtClean="0"/>
              <a:t>Quality of Research Communication</a:t>
            </a:r>
          </a:p>
          <a:p>
            <a:pPr lvl="1"/>
            <a:r>
              <a:rPr lang="en-US" dirty="0" smtClean="0"/>
              <a:t>Which high quality communication channels have the researchers published in?</a:t>
            </a:r>
          </a:p>
          <a:p>
            <a:pPr lvl="1"/>
            <a:r>
              <a:rPr lang="en-US" dirty="0" smtClean="0"/>
              <a:t>Has the knowledge being produced been effectively communicated to the research community and other stakeholders?</a:t>
            </a:r>
          </a:p>
          <a:p>
            <a:pPr marL="342900" lvl="1" indent="0">
              <a:buNone/>
            </a:pPr>
            <a:endParaRPr lang="en-US" dirty="0"/>
          </a:p>
          <a:p>
            <a:r>
              <a:rPr lang="en-US" b="1" dirty="0"/>
              <a:t>Advancement of </a:t>
            </a:r>
            <a:r>
              <a:rPr lang="en-US" b="1" dirty="0" smtClean="0"/>
              <a:t>Knowledge</a:t>
            </a:r>
          </a:p>
          <a:p>
            <a:pPr lvl="1"/>
            <a:r>
              <a:rPr lang="en-US" dirty="0" smtClean="0"/>
              <a:t>Has the study advanced the knowledge of the research community?</a:t>
            </a:r>
          </a:p>
          <a:p>
            <a:pPr lvl="1"/>
            <a:r>
              <a:rPr lang="en-US" dirty="0" smtClean="0"/>
              <a:t>Has the study openly shared knowledge with the research community?</a:t>
            </a:r>
          </a:p>
          <a:p>
            <a:pPr lvl="1"/>
            <a:r>
              <a:rPr lang="en-US" dirty="0" smtClean="0"/>
              <a:t>How impactful have the gains in knowledge been to the research community?</a:t>
            </a:r>
            <a:endParaRPr lang="en-US" dirty="0"/>
          </a:p>
          <a:p>
            <a:pPr marL="0" indent="0">
              <a:buNone/>
            </a:pPr>
            <a:endParaRPr lang="en-US"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3136BCC5-68C6-402A-A9A3-77E6255B2086}" type="slidenum">
              <a:rPr lang="en-US" smtClean="0"/>
              <a:t>32</a:t>
            </a:fld>
            <a:endParaRPr lang="en-US"/>
          </a:p>
        </p:txBody>
      </p:sp>
      <p:sp>
        <p:nvSpPr>
          <p:cNvPr id="5" name="Rectangle 4"/>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4"/>
          <p:cNvSpPr txBox="1">
            <a:spLocks/>
          </p:cNvSpPr>
          <p:nvPr/>
        </p:nvSpPr>
        <p:spPr>
          <a:xfrm>
            <a:off x="562662" y="-14192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CARDIA Study: Evaluation Questions </a:t>
            </a:r>
            <a:endParaRPr lang="en-US" b="1" dirty="0">
              <a:solidFill>
                <a:schemeClr val="bg1"/>
              </a:solidFill>
            </a:endParaRPr>
          </a:p>
        </p:txBody>
      </p:sp>
    </p:spTree>
    <p:extLst>
      <p:ext uri="{BB962C8B-B14F-4D97-AF65-F5344CB8AC3E}">
        <p14:creationId xmlns:p14="http://schemas.microsoft.com/office/powerpoint/2010/main" val="41057743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25563"/>
            <a:ext cx="7886700" cy="4351338"/>
          </a:xfrm>
        </p:spPr>
        <p:txBody>
          <a:bodyPr/>
          <a:lstStyle/>
          <a:p>
            <a:r>
              <a:rPr lang="en-US" b="1" dirty="0" smtClean="0"/>
              <a:t>Legislation and Policy Impacts</a:t>
            </a:r>
          </a:p>
          <a:p>
            <a:pPr lvl="1"/>
            <a:r>
              <a:rPr lang="en-US" dirty="0" smtClean="0"/>
              <a:t>Has the knowledge gained from the study directly or indirectly influenced legislation or policy development at global, national, state and local levels?</a:t>
            </a:r>
          </a:p>
          <a:p>
            <a:pPr lvl="1"/>
            <a:r>
              <a:rPr lang="en-US" dirty="0" smtClean="0"/>
              <a:t>Have the researchers involved with the study advocated for changes in legislation or policy at the global, national, state and local levels?</a:t>
            </a:r>
          </a:p>
          <a:p>
            <a:pPr lvl="1"/>
            <a:endParaRPr lang="en-US" dirty="0" smtClean="0"/>
          </a:p>
          <a:p>
            <a:r>
              <a:rPr lang="en-US" b="1" dirty="0" smtClean="0"/>
              <a:t>Health Impacts and Clinical Implementation</a:t>
            </a:r>
          </a:p>
          <a:p>
            <a:pPr lvl="1"/>
            <a:r>
              <a:rPr lang="en-US" dirty="0" smtClean="0"/>
              <a:t>Has the knowledge gained from the study influenced healthcare practices?</a:t>
            </a:r>
          </a:p>
          <a:p>
            <a:pPr marL="342900" lvl="1" indent="0">
              <a:buNone/>
            </a:pPr>
            <a:endParaRPr lang="en-US" dirty="0" smtClean="0"/>
          </a:p>
          <a:p>
            <a:r>
              <a:rPr lang="en-US" b="1" dirty="0" smtClean="0"/>
              <a:t>Research Effect in Industry </a:t>
            </a:r>
            <a:r>
              <a:rPr lang="en-US" sz="1200" i="1" dirty="0" smtClean="0"/>
              <a:t>not covered in this presentation</a:t>
            </a:r>
            <a:endParaRPr lang="en-US" sz="1400" i="1" dirty="0" smtClean="0"/>
          </a:p>
          <a:p>
            <a:pPr lvl="1"/>
            <a:r>
              <a:rPr lang="en-US" dirty="0" smtClean="0"/>
              <a:t>Has the study directly or indirectly influenced innovation or commercialization of health products or practices?</a:t>
            </a:r>
          </a:p>
          <a:p>
            <a:pPr lvl="1"/>
            <a:endParaRPr lang="en-US" dirty="0" smtClean="0"/>
          </a:p>
          <a:p>
            <a:r>
              <a:rPr lang="en-US" b="1" dirty="0" smtClean="0"/>
              <a:t>Research Engagement </a:t>
            </a:r>
            <a:r>
              <a:rPr lang="en-US" sz="1200" i="1" dirty="0"/>
              <a:t>not covered in this presentation</a:t>
            </a:r>
            <a:endParaRPr lang="en-US" sz="2400" i="1" dirty="0"/>
          </a:p>
          <a:p>
            <a:pPr lvl="1"/>
            <a:r>
              <a:rPr lang="en-US" dirty="0" smtClean="0"/>
              <a:t>Do the researchers involved with they study have strong connections with collaborators and support from viable research infrastructure?</a:t>
            </a:r>
          </a:p>
          <a:p>
            <a:pPr lvl="1"/>
            <a:endParaRPr lang="en-US" dirty="0" smtClean="0"/>
          </a:p>
          <a:p>
            <a:pPr marL="0" indent="0">
              <a:buNone/>
            </a:pPr>
            <a:endParaRPr lang="en-US"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3136BCC5-68C6-402A-A9A3-77E6255B2086}" type="slidenum">
              <a:rPr lang="en-US" smtClean="0"/>
              <a:t>33</a:t>
            </a:fld>
            <a:endParaRPr lang="en-US"/>
          </a:p>
        </p:txBody>
      </p:sp>
      <p:sp>
        <p:nvSpPr>
          <p:cNvPr id="5" name="Rectangle 4"/>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4"/>
          <p:cNvSpPr txBox="1">
            <a:spLocks/>
          </p:cNvSpPr>
          <p:nvPr/>
        </p:nvSpPr>
        <p:spPr>
          <a:xfrm>
            <a:off x="562662" y="-14192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CARDIA Study: Evaluation Questions</a:t>
            </a:r>
            <a:endParaRPr lang="en-US" b="1" dirty="0">
              <a:solidFill>
                <a:schemeClr val="bg1"/>
              </a:solidFill>
            </a:endParaRPr>
          </a:p>
        </p:txBody>
      </p:sp>
    </p:spTree>
    <p:extLst>
      <p:ext uri="{BB962C8B-B14F-4D97-AF65-F5344CB8AC3E}">
        <p14:creationId xmlns:p14="http://schemas.microsoft.com/office/powerpoint/2010/main" val="32237763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91830" y="132953"/>
            <a:ext cx="7713969" cy="762000"/>
          </a:xfrm>
        </p:spPr>
        <p:txBody>
          <a:bodyPr>
            <a:normAutofit/>
          </a:bodyPr>
          <a:lstStyle/>
          <a:p>
            <a:r>
              <a:rPr lang="en-US" b="1" dirty="0" smtClean="0">
                <a:solidFill>
                  <a:schemeClr val="bg1"/>
                </a:solidFill>
              </a:rPr>
              <a:t>CARDIA Best Practices</a:t>
            </a:r>
            <a:endParaRPr lang="en-US" b="1" dirty="0">
              <a:solidFill>
                <a:schemeClr val="bg1"/>
              </a:solidFill>
            </a:endParaRPr>
          </a:p>
        </p:txBody>
      </p:sp>
      <p:sp>
        <p:nvSpPr>
          <p:cNvPr id="4" name="Slide Number Placeholder 3"/>
          <p:cNvSpPr>
            <a:spLocks noGrp="1"/>
          </p:cNvSpPr>
          <p:nvPr>
            <p:ph type="sldNum" sz="quarter" idx="12"/>
          </p:nvPr>
        </p:nvSpPr>
        <p:spPr/>
        <p:txBody>
          <a:bodyPr/>
          <a:lstStyle/>
          <a:p>
            <a:fld id="{0D558541-60C9-42A2-8392-FF12533A6B7A}" type="slidenum">
              <a:rPr lang="en-US" smtClean="0"/>
              <a:pPr/>
              <a:t>34</a:t>
            </a:fld>
            <a:endParaRPr lang="en-US" dirty="0"/>
          </a:p>
        </p:txBody>
      </p:sp>
      <p:sp>
        <p:nvSpPr>
          <p:cNvPr id="7" name="Content Placeholder 5"/>
          <p:cNvSpPr txBox="1">
            <a:spLocks/>
          </p:cNvSpPr>
          <p:nvPr/>
        </p:nvSpPr>
        <p:spPr>
          <a:xfrm>
            <a:off x="990599" y="1480008"/>
            <a:ext cx="7049689" cy="4833707"/>
          </a:xfrm>
          <a:prstGeom prst="rect">
            <a:avLst/>
          </a:prstGeom>
        </p:spPr>
        <p:txBody>
          <a:bodyPr vert="horz" lIns="0" tIns="0" rIns="91440" bIns="45720" rtlCol="0">
            <a:noAutofit/>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Working in our favor</a:t>
            </a:r>
          </a:p>
          <a:p>
            <a:pPr lvl="1"/>
            <a:r>
              <a:rPr lang="en-US" dirty="0" smtClean="0"/>
              <a:t>Researchers report publications and presentations to a central office</a:t>
            </a:r>
          </a:p>
          <a:p>
            <a:pPr lvl="1"/>
            <a:r>
              <a:rPr lang="en-US" dirty="0" smtClean="0"/>
              <a:t>Use of “CARDIA Study” in title or abstract</a:t>
            </a:r>
          </a:p>
          <a:p>
            <a:pPr lvl="1"/>
            <a:r>
              <a:rPr lang="en-US" dirty="0" smtClean="0"/>
              <a:t>Many output types over the long term</a:t>
            </a:r>
          </a:p>
          <a:p>
            <a:pPr marL="206375" lvl="1" indent="0">
              <a:buNone/>
            </a:pPr>
            <a:endParaRPr lang="en-US" dirty="0" smtClean="0"/>
          </a:p>
          <a:p>
            <a:pPr marL="174625" lvl="1" indent="-174625">
              <a:buClr>
                <a:schemeClr val="accent1"/>
              </a:buClr>
              <a:buFont typeface="Arial" pitchFamily="34" charset="0"/>
              <a:buChar char="•"/>
            </a:pPr>
            <a:r>
              <a:rPr lang="en-US" b="1" dirty="0"/>
              <a:t>PubMed Search</a:t>
            </a:r>
          </a:p>
          <a:p>
            <a:pPr marL="206375" lvl="1" indent="0">
              <a:buNone/>
            </a:pPr>
            <a:r>
              <a:rPr lang="en-US" dirty="0" smtClean="0">
                <a:hlinkClick r:id="rId3"/>
              </a:rPr>
              <a:t>“CARDIA </a:t>
            </a:r>
            <a:r>
              <a:rPr lang="en-US" dirty="0">
                <a:hlinkClick r:id="rId3"/>
              </a:rPr>
              <a:t>study"[TIAB] OR "Coronary Artery Risk Development in Young Adults" OR "CARDIA cohort" OR CARDIA[Author - Corporate</a:t>
            </a:r>
            <a:r>
              <a:rPr lang="en-US" dirty="0" smtClean="0">
                <a:hlinkClick r:id="rId3"/>
              </a:rPr>
              <a:t>]</a:t>
            </a: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5024832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1830" y="132953"/>
            <a:ext cx="7713969" cy="762000"/>
          </a:xfrm>
        </p:spPr>
        <p:txBody>
          <a:bodyPr/>
          <a:lstStyle/>
          <a:p>
            <a:r>
              <a:rPr lang="en-US" b="1" dirty="0" smtClean="0">
                <a:solidFill>
                  <a:schemeClr val="bg1"/>
                </a:solidFill>
              </a:rPr>
              <a:t>Literature Data Sources: Characteristics</a:t>
            </a:r>
            <a:endParaRPr lang="en-US" b="1" dirty="0">
              <a:solidFill>
                <a:schemeClr val="bg1"/>
              </a:solidFill>
            </a:endParaRPr>
          </a:p>
        </p:txBody>
      </p:sp>
      <p:sp>
        <p:nvSpPr>
          <p:cNvPr id="6" name="Rectangle 5"/>
          <p:cNvSpPr/>
          <p:nvPr/>
        </p:nvSpPr>
        <p:spPr>
          <a:xfrm>
            <a:off x="6324600" y="4495800"/>
            <a:ext cx="2560316" cy="261610"/>
          </a:xfrm>
          <a:prstGeom prst="rect">
            <a:avLst/>
          </a:prstGeom>
        </p:spPr>
        <p:txBody>
          <a:bodyPr wrap="none">
            <a:spAutoFit/>
          </a:bodyPr>
          <a:lstStyle/>
          <a:p>
            <a:pPr marL="206375" lvl="1" indent="0">
              <a:spcBef>
                <a:spcPts val="0"/>
              </a:spcBef>
              <a:buNone/>
            </a:pPr>
            <a:r>
              <a:rPr lang="en-US" sz="1100" dirty="0"/>
              <a:t>*provides limited </a:t>
            </a:r>
            <a:r>
              <a:rPr lang="en-US" sz="1100" dirty="0" smtClean="0"/>
              <a:t>citation </a:t>
            </a:r>
            <a:r>
              <a:rPr lang="en-US" sz="1100" dirty="0"/>
              <a:t>information</a:t>
            </a:r>
          </a:p>
        </p:txBody>
      </p:sp>
      <p:sp>
        <p:nvSpPr>
          <p:cNvPr id="4" name="Slide Number Placeholder 3"/>
          <p:cNvSpPr>
            <a:spLocks noGrp="1"/>
          </p:cNvSpPr>
          <p:nvPr>
            <p:ph type="sldNum" sz="quarter" idx="12"/>
          </p:nvPr>
        </p:nvSpPr>
        <p:spPr/>
        <p:txBody>
          <a:bodyPr/>
          <a:lstStyle/>
          <a:p>
            <a:fld id="{0D558541-60C9-42A2-8392-FF12533A6B7A}" type="slidenum">
              <a:rPr lang="en-US" smtClean="0"/>
              <a:pPr/>
              <a:t>35</a:t>
            </a:fld>
            <a:endParaRPr lang="en-US" dirty="0"/>
          </a:p>
        </p:txBody>
      </p:sp>
      <p:graphicFrame>
        <p:nvGraphicFramePr>
          <p:cNvPr id="3" name="Table 2"/>
          <p:cNvGraphicFramePr>
            <a:graphicFrameLocks noGrp="1"/>
          </p:cNvGraphicFramePr>
          <p:nvPr>
            <p:extLst/>
          </p:nvPr>
        </p:nvGraphicFramePr>
        <p:xfrm>
          <a:off x="381000" y="1447800"/>
          <a:ext cx="8458200" cy="2897620"/>
        </p:xfrm>
        <a:graphic>
          <a:graphicData uri="http://schemas.openxmlformats.org/drawingml/2006/table">
            <a:tbl>
              <a:tblPr/>
              <a:tblGrid>
                <a:gridCol w="1600200"/>
                <a:gridCol w="793024"/>
                <a:gridCol w="730976"/>
                <a:gridCol w="457200"/>
                <a:gridCol w="762000"/>
                <a:gridCol w="609600"/>
                <a:gridCol w="914400"/>
                <a:gridCol w="838200"/>
                <a:gridCol w="914400"/>
                <a:gridCol w="838200"/>
              </a:tblGrid>
              <a:tr h="445026">
                <a:tc>
                  <a:txBody>
                    <a:bodyPr/>
                    <a:lstStyle/>
                    <a:p>
                      <a:pPr algn="l" rtl="0" fontAlgn="ctr"/>
                      <a:r>
                        <a:rPr lang="en-US" sz="800" b="1" i="0" u="none" strike="noStrike" dirty="0">
                          <a:solidFill>
                            <a:srgbClr val="54585A"/>
                          </a:solidFill>
                          <a:effectLst/>
                          <a:latin typeface="Calibri" panose="020F0502020204030204" pitchFamily="34" charset="0"/>
                        </a:rPr>
                        <a:t> </a:t>
                      </a:r>
                    </a:p>
                  </a:txBody>
                  <a:tcPr marL="0" marR="0" marT="0" marB="0" anchor="ctr">
                    <a:lnL>
                      <a:noFill/>
                    </a:lnL>
                    <a:lnR>
                      <a:noFill/>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solidFill>
                      <a:srgbClr val="FFFFFF"/>
                    </a:solidFill>
                  </a:tcPr>
                </a:tc>
                <a:tc>
                  <a:txBody>
                    <a:bodyPr/>
                    <a:lstStyle/>
                    <a:p>
                      <a:pPr algn="ctr" rtl="0" fontAlgn="ctr"/>
                      <a:r>
                        <a:rPr lang="en-US" sz="1200" b="1" i="0" u="none" strike="noStrike" dirty="0">
                          <a:solidFill>
                            <a:srgbClr val="54585A"/>
                          </a:solidFill>
                          <a:effectLst/>
                          <a:latin typeface="Calibri" panose="020F0502020204030204" pitchFamily="34" charset="0"/>
                        </a:rPr>
                        <a:t>Publications </a:t>
                      </a:r>
                      <a:r>
                        <a:rPr lang="en-US" sz="1050" b="1" i="0" u="none" strike="noStrike" dirty="0">
                          <a:solidFill>
                            <a:srgbClr val="54585A"/>
                          </a:solidFill>
                          <a:effectLst/>
                          <a:latin typeface="Calibri" panose="020F0502020204030204" pitchFamily="34" charset="0"/>
                        </a:rPr>
                        <a:t>(articles, reviews, editorials)</a:t>
                      </a:r>
                    </a:p>
                  </a:txBody>
                  <a:tcPr marL="0" marR="0" marT="0" marB="0" anchor="ctr">
                    <a:lnL>
                      <a:noFill/>
                    </a:lnL>
                    <a:lnR>
                      <a:noFill/>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solidFill>
                      <a:srgbClr val="FFFFFF"/>
                    </a:solidFill>
                  </a:tcPr>
                </a:tc>
                <a:tc>
                  <a:txBody>
                    <a:bodyPr/>
                    <a:lstStyle/>
                    <a:p>
                      <a:pPr algn="ctr" rtl="0" fontAlgn="ctr"/>
                      <a:r>
                        <a:rPr lang="en-US" sz="1200" b="1" i="0" u="none" strike="noStrike" dirty="0">
                          <a:solidFill>
                            <a:srgbClr val="54585A"/>
                          </a:solidFill>
                          <a:effectLst/>
                          <a:latin typeface="Calibri" panose="020F0502020204030204" pitchFamily="34" charset="0"/>
                        </a:rPr>
                        <a:t>Conference Abstracts</a:t>
                      </a:r>
                    </a:p>
                  </a:txBody>
                  <a:tcPr marL="0" marR="0" marT="0" marB="0" anchor="ctr">
                    <a:lnL>
                      <a:noFill/>
                    </a:lnL>
                    <a:lnR>
                      <a:noFill/>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solidFill>
                      <a:srgbClr val="FFFFFF"/>
                    </a:solidFill>
                  </a:tcPr>
                </a:tc>
                <a:tc>
                  <a:txBody>
                    <a:bodyPr/>
                    <a:lstStyle/>
                    <a:p>
                      <a:pPr algn="ctr" rtl="0" fontAlgn="ctr"/>
                      <a:r>
                        <a:rPr lang="en-US" sz="1200" b="1" i="0" u="none" strike="noStrike" dirty="0">
                          <a:solidFill>
                            <a:srgbClr val="54585A"/>
                          </a:solidFill>
                          <a:effectLst/>
                          <a:latin typeface="Calibri" panose="020F0502020204030204" pitchFamily="34" charset="0"/>
                        </a:rPr>
                        <a:t>Books</a:t>
                      </a:r>
                    </a:p>
                  </a:txBody>
                  <a:tcPr marL="0" marR="0" marT="0" marB="0" anchor="ctr">
                    <a:lnL>
                      <a:noFill/>
                    </a:lnL>
                    <a:lnR>
                      <a:noFill/>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solidFill>
                      <a:srgbClr val="FFFFFF"/>
                    </a:solidFill>
                  </a:tcPr>
                </a:tc>
                <a:tc>
                  <a:txBody>
                    <a:bodyPr/>
                    <a:lstStyle/>
                    <a:p>
                      <a:pPr algn="ctr" rtl="0" fontAlgn="ctr"/>
                      <a:r>
                        <a:rPr lang="en-US" sz="1200" b="1" i="0" u="none" strike="noStrike" dirty="0">
                          <a:solidFill>
                            <a:srgbClr val="54585A"/>
                          </a:solidFill>
                          <a:effectLst/>
                          <a:latin typeface="Calibri" panose="020F0502020204030204" pitchFamily="34" charset="0"/>
                        </a:rPr>
                        <a:t>Reports, Magazines</a:t>
                      </a:r>
                      <a:r>
                        <a:rPr lang="en-US" sz="1200" b="1" i="0" u="none" strike="noStrike">
                          <a:solidFill>
                            <a:srgbClr val="54585A"/>
                          </a:solidFill>
                          <a:effectLst/>
                          <a:latin typeface="Calibri" panose="020F0502020204030204" pitchFamily="34" charset="0"/>
                        </a:rPr>
                        <a:t>, </a:t>
                      </a:r>
                      <a:r>
                        <a:rPr lang="en-US" sz="1200" b="1" i="0" u="none" strike="noStrike" smtClean="0">
                          <a:solidFill>
                            <a:srgbClr val="54585A"/>
                          </a:solidFill>
                          <a:effectLst/>
                          <a:latin typeface="Calibri" panose="020F0502020204030204" pitchFamily="34" charset="0"/>
                        </a:rPr>
                        <a:t>Pamphlets</a:t>
                      </a:r>
                      <a:endParaRPr lang="en-US" sz="1200" b="1" i="0" u="none" strike="noStrike" dirty="0">
                        <a:solidFill>
                          <a:srgbClr val="54585A"/>
                        </a:solidFill>
                        <a:effectLst/>
                        <a:latin typeface="Calibri" panose="020F0502020204030204" pitchFamily="34" charset="0"/>
                      </a:endParaRPr>
                    </a:p>
                  </a:txBody>
                  <a:tcPr marL="0" marR="0" marT="0" marB="0" anchor="ctr">
                    <a:lnL>
                      <a:noFill/>
                    </a:lnL>
                    <a:lnR>
                      <a:noFill/>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solidFill>
                      <a:srgbClr val="FFFFFF"/>
                    </a:solidFill>
                  </a:tcPr>
                </a:tc>
                <a:tc>
                  <a:txBody>
                    <a:bodyPr/>
                    <a:lstStyle/>
                    <a:p>
                      <a:pPr algn="ctr" rtl="0" fontAlgn="ctr"/>
                      <a:r>
                        <a:rPr lang="en-US" sz="1200" b="1" i="0" u="none" strike="noStrike" dirty="0">
                          <a:solidFill>
                            <a:srgbClr val="54585A"/>
                          </a:solidFill>
                          <a:effectLst/>
                          <a:latin typeface="Calibri" panose="020F0502020204030204" pitchFamily="34" charset="0"/>
                        </a:rPr>
                        <a:t>News or Media</a:t>
                      </a:r>
                    </a:p>
                  </a:txBody>
                  <a:tcPr marL="0" marR="0" marT="0" marB="0" anchor="ctr">
                    <a:lnL>
                      <a:noFill/>
                    </a:lnL>
                    <a:lnR>
                      <a:noFill/>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solidFill>
                      <a:srgbClr val="FFFFFF"/>
                    </a:solidFill>
                  </a:tcPr>
                </a:tc>
                <a:tc>
                  <a:txBody>
                    <a:bodyPr/>
                    <a:lstStyle/>
                    <a:p>
                      <a:pPr algn="ctr" rtl="0" fontAlgn="ctr"/>
                      <a:r>
                        <a:rPr lang="en-US" sz="1200" b="1" i="0" u="none" strike="noStrike" dirty="0">
                          <a:solidFill>
                            <a:srgbClr val="54585A"/>
                          </a:solidFill>
                          <a:effectLst/>
                          <a:latin typeface="Calibri" panose="020F0502020204030204" pitchFamily="34" charset="0"/>
                        </a:rPr>
                        <a:t>Dissertations or Thesis</a:t>
                      </a:r>
                    </a:p>
                  </a:txBody>
                  <a:tcPr marL="0" marR="0" marT="0" marB="0" anchor="ctr">
                    <a:lnL>
                      <a:noFill/>
                    </a:lnL>
                    <a:lnR>
                      <a:noFill/>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solidFill>
                      <a:srgbClr val="FFFFFF"/>
                    </a:solidFill>
                  </a:tcPr>
                </a:tc>
                <a:tc>
                  <a:txBody>
                    <a:bodyPr/>
                    <a:lstStyle/>
                    <a:p>
                      <a:pPr algn="ctr" rtl="0" fontAlgn="ctr"/>
                      <a:r>
                        <a:rPr lang="en-US" sz="1200" b="1" i="0" u="none" strike="noStrike" dirty="0">
                          <a:solidFill>
                            <a:srgbClr val="54585A"/>
                          </a:solidFill>
                          <a:effectLst/>
                          <a:latin typeface="Calibri" panose="020F0502020204030204" pitchFamily="34" charset="0"/>
                        </a:rPr>
                        <a:t>Patent Information</a:t>
                      </a:r>
                    </a:p>
                  </a:txBody>
                  <a:tcPr marL="0" marR="0" marT="0" marB="0" anchor="ctr">
                    <a:lnL>
                      <a:noFill/>
                    </a:lnL>
                    <a:lnR>
                      <a:noFill/>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solidFill>
                      <a:srgbClr val="FFFFFF"/>
                    </a:solidFill>
                  </a:tcPr>
                </a:tc>
                <a:tc>
                  <a:txBody>
                    <a:bodyPr/>
                    <a:lstStyle/>
                    <a:p>
                      <a:pPr algn="ctr" rtl="0" fontAlgn="ctr"/>
                      <a:r>
                        <a:rPr lang="en-US" sz="1200" b="1" i="0" u="none" strike="noStrike" dirty="0">
                          <a:solidFill>
                            <a:srgbClr val="54585A"/>
                          </a:solidFill>
                          <a:effectLst/>
                          <a:latin typeface="Calibri" panose="020F0502020204030204" pitchFamily="34" charset="0"/>
                        </a:rPr>
                        <a:t>Citation Information</a:t>
                      </a:r>
                    </a:p>
                  </a:txBody>
                  <a:tcPr marL="0" marR="0" marT="0" marB="0" anchor="ctr">
                    <a:lnL>
                      <a:noFill/>
                    </a:lnL>
                    <a:lnR>
                      <a:noFill/>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solidFill>
                      <a:srgbClr val="FFFFFF"/>
                    </a:solidFill>
                  </a:tcPr>
                </a:tc>
                <a:tc>
                  <a:txBody>
                    <a:bodyPr/>
                    <a:lstStyle/>
                    <a:p>
                      <a:pPr algn="ctr" rtl="0" fontAlgn="ctr"/>
                      <a:r>
                        <a:rPr lang="en-US" sz="1200" b="1" i="0" u="none" strike="noStrike" dirty="0">
                          <a:solidFill>
                            <a:srgbClr val="54585A"/>
                          </a:solidFill>
                          <a:effectLst/>
                          <a:latin typeface="Calibri" panose="020F0502020204030204" pitchFamily="34" charset="0"/>
                        </a:rPr>
                        <a:t>Alternative Metrics</a:t>
                      </a:r>
                    </a:p>
                  </a:txBody>
                  <a:tcPr marL="0" marR="0" marT="0" marB="0" anchor="ctr">
                    <a:lnL>
                      <a:noFill/>
                    </a:lnL>
                    <a:lnR>
                      <a:noFill/>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solidFill>
                      <a:srgbClr val="FFFFFF"/>
                    </a:solidFill>
                  </a:tcPr>
                </a:tc>
              </a:tr>
              <a:tr h="172616">
                <a:tc>
                  <a:txBody>
                    <a:bodyPr/>
                    <a:lstStyle/>
                    <a:p>
                      <a:pPr algn="l" rtl="0" fontAlgn="ctr"/>
                      <a:r>
                        <a:rPr lang="en-US" sz="1100" b="1" i="0" u="none" strike="noStrike" dirty="0">
                          <a:solidFill>
                            <a:srgbClr val="54585A"/>
                          </a:solidFill>
                          <a:effectLst/>
                          <a:latin typeface="Calibri" panose="020F0502020204030204" pitchFamily="34" charset="0"/>
                        </a:rPr>
                        <a:t>Academic Search Complete</a:t>
                      </a:r>
                    </a:p>
                  </a:txBody>
                  <a:tcPr marL="0" marR="0" marT="0" marB="0" anchor="ctr">
                    <a:lnL>
                      <a:noFill/>
                    </a:lnL>
                    <a:lnR>
                      <a:noFill/>
                    </a:lnR>
                    <a:lnT w="12700" cap="flat" cmpd="sng" algn="ctr">
                      <a:solidFill>
                        <a:srgbClr val="54585A"/>
                      </a:solidFill>
                      <a:prstDash val="solid"/>
                      <a:round/>
                      <a:headEnd type="none" w="med" len="med"/>
                      <a:tailEnd type="none" w="med" len="med"/>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w="12700" cap="flat" cmpd="sng" algn="ctr">
                      <a:solidFill>
                        <a:srgbClr val="54585A"/>
                      </a:solidFill>
                      <a:prstDash val="solid"/>
                      <a:round/>
                      <a:headEnd type="none" w="med" len="med"/>
                      <a:tailEnd type="none" w="med" len="med"/>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w="12700" cap="flat" cmpd="sng" algn="ctr">
                      <a:solidFill>
                        <a:srgbClr val="54585A"/>
                      </a:solidFill>
                      <a:prstDash val="solid"/>
                      <a:round/>
                      <a:headEnd type="none" w="med" len="med"/>
                      <a:tailEnd type="none" w="med" len="med"/>
                    </a:lnT>
                    <a:lnB>
                      <a:noFill/>
                    </a:lnB>
                    <a:solidFill>
                      <a:srgbClr val="1481D1"/>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w="12700" cap="flat" cmpd="sng" algn="ctr">
                      <a:solidFill>
                        <a:srgbClr val="54585A"/>
                      </a:solidFill>
                      <a:prstDash val="solid"/>
                      <a:round/>
                      <a:headEnd type="none" w="med" len="med"/>
                      <a:tailEnd type="none" w="med" len="med"/>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w="12700" cap="flat" cmpd="sng" algn="ctr">
                      <a:solidFill>
                        <a:srgbClr val="54585A"/>
                      </a:solidFill>
                      <a:prstDash val="solid"/>
                      <a:round/>
                      <a:headEnd type="none" w="med" len="med"/>
                      <a:tailEnd type="none" w="med" len="med"/>
                    </a:lnT>
                    <a:lnB>
                      <a:noFill/>
                    </a:lnB>
                    <a:solidFill>
                      <a:srgbClr val="92D05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w="12700" cap="flat" cmpd="sng" algn="ctr">
                      <a:solidFill>
                        <a:srgbClr val="54585A"/>
                      </a:solidFill>
                      <a:prstDash val="solid"/>
                      <a:round/>
                      <a:headEnd type="none" w="med" len="med"/>
                      <a:tailEnd type="none" w="med" len="med"/>
                    </a:lnT>
                    <a:lnB>
                      <a:noFill/>
                    </a:lnB>
                    <a:solidFill>
                      <a:srgbClr val="FF0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w="12700" cap="flat" cmpd="sng" algn="ctr">
                      <a:solidFill>
                        <a:srgbClr val="54585A"/>
                      </a:solidFill>
                      <a:prstDash val="solid"/>
                      <a:round/>
                      <a:headEnd type="none" w="med" len="med"/>
                      <a:tailEnd type="none" w="med" len="med"/>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w="12700" cap="flat" cmpd="sng" algn="ctr">
                      <a:solidFill>
                        <a:srgbClr val="54585A"/>
                      </a:solidFill>
                      <a:prstDash val="solid"/>
                      <a:round/>
                      <a:headEnd type="none" w="med" len="med"/>
                      <a:tailEnd type="none" w="med" len="med"/>
                    </a:lnT>
                    <a:lnB>
                      <a:noFill/>
                    </a:lnB>
                    <a:solidFill>
                      <a:srgbClr val="FFFFFF"/>
                    </a:solidFill>
                  </a:tcPr>
                </a:tc>
                <a:tc>
                  <a:txBody>
                    <a:bodyPr/>
                    <a:lstStyle/>
                    <a:p>
                      <a:pPr algn="ctr" rtl="0" fontAlgn="ctr"/>
                      <a:r>
                        <a:rPr lang="en-US" sz="1100" b="1" i="0" u="none" strike="noStrike">
                          <a:solidFill>
                            <a:srgbClr val="FFFFFF"/>
                          </a:solidFill>
                          <a:effectLst/>
                          <a:latin typeface="Calibri" panose="020F0502020204030204" pitchFamily="34" charset="0"/>
                        </a:rPr>
                        <a:t>*</a:t>
                      </a:r>
                    </a:p>
                  </a:txBody>
                  <a:tcPr marL="0" marR="0" marT="0" marB="0" anchor="ctr">
                    <a:lnL>
                      <a:noFill/>
                    </a:lnL>
                    <a:lnR>
                      <a:noFill/>
                    </a:lnR>
                    <a:lnT w="12700" cap="flat" cmpd="sng" algn="ctr">
                      <a:solidFill>
                        <a:srgbClr val="54585A"/>
                      </a:solidFill>
                      <a:prstDash val="solid"/>
                      <a:round/>
                      <a:headEnd type="none" w="med" len="med"/>
                      <a:tailEnd type="none" w="med" len="med"/>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w="12700" cap="flat" cmpd="sng" algn="ctr">
                      <a:solidFill>
                        <a:srgbClr val="54585A"/>
                      </a:solidFill>
                      <a:prstDash val="solid"/>
                      <a:round/>
                      <a:headEnd type="none" w="med" len="med"/>
                      <a:tailEnd type="none" w="med" len="med"/>
                    </a:lnT>
                    <a:lnB>
                      <a:noFill/>
                    </a:lnB>
                    <a:solidFill>
                      <a:srgbClr val="FFFFFF"/>
                    </a:solidFill>
                  </a:tcPr>
                </a:tc>
              </a:tr>
              <a:tr h="134857">
                <a:tc>
                  <a:txBody>
                    <a:bodyPr/>
                    <a:lstStyle/>
                    <a:p>
                      <a:pPr algn="l" rtl="0" fontAlgn="ctr"/>
                      <a:r>
                        <a:rPr lang="en-US" sz="1100" b="1" i="0" u="none" strike="noStrike" dirty="0" err="1">
                          <a:solidFill>
                            <a:srgbClr val="54585A"/>
                          </a:solidFill>
                          <a:effectLst/>
                          <a:latin typeface="Calibri" panose="020F0502020204030204" pitchFamily="34" charset="0"/>
                        </a:rPr>
                        <a:t>Altmetric</a:t>
                      </a:r>
                      <a:r>
                        <a:rPr lang="en-US" sz="1100" b="1" i="0" u="none" strike="noStrike" dirty="0">
                          <a:solidFill>
                            <a:srgbClr val="54585A"/>
                          </a:solidFill>
                          <a:effectLst/>
                          <a:latin typeface="Calibri" panose="020F0502020204030204" pitchFamily="34" charset="0"/>
                        </a:rPr>
                        <a:t> Explorer</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1481D1"/>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92D05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0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92D050"/>
                    </a:solidFill>
                  </a:tcPr>
                </a:tc>
              </a:tr>
              <a:tr h="172616">
                <a:tc>
                  <a:txBody>
                    <a:bodyPr/>
                    <a:lstStyle/>
                    <a:p>
                      <a:pPr algn="l" rtl="0" fontAlgn="ctr"/>
                      <a:r>
                        <a:rPr lang="en-US" sz="1100" b="1" i="0" u="none" strike="noStrike" dirty="0">
                          <a:solidFill>
                            <a:srgbClr val="54585A"/>
                          </a:solidFill>
                          <a:effectLst/>
                          <a:latin typeface="Calibri" panose="020F0502020204030204" pitchFamily="34" charset="0"/>
                        </a:rPr>
                        <a:t>CINHAL</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1481D1"/>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92D05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1100" b="1" i="0" u="none" strike="noStrike">
                          <a:solidFill>
                            <a:srgbClr val="FFFFFF"/>
                          </a:solidFill>
                          <a:effectLst/>
                          <a:latin typeface="Calibri" panose="020F0502020204030204" pitchFamily="34" charset="0"/>
                        </a:rPr>
                        <a:t>*</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92D050"/>
                    </a:solidFill>
                  </a:tcPr>
                </a:tc>
              </a:tr>
              <a:tr h="172616">
                <a:tc>
                  <a:txBody>
                    <a:bodyPr/>
                    <a:lstStyle/>
                    <a:p>
                      <a:pPr algn="l" rtl="0" fontAlgn="ctr"/>
                      <a:r>
                        <a:rPr lang="en-US" sz="1100" b="1" i="0" u="none" strike="noStrike" dirty="0">
                          <a:solidFill>
                            <a:srgbClr val="54585A"/>
                          </a:solidFill>
                          <a:effectLst/>
                          <a:latin typeface="Calibri" panose="020F0502020204030204" pitchFamily="34" charset="0"/>
                        </a:rPr>
                        <a:t>Consumer Health Complete</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FF0000"/>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FF0000"/>
                          </a:solidFill>
                          <a:effectLst/>
                          <a:latin typeface="Wingdings" panose="05000000000000000000" pitchFamily="2" charset="2"/>
                        </a:rPr>
                        <a:t> </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FF0000"/>
                          </a:solidFill>
                          <a:effectLst/>
                          <a:latin typeface="Wingdings" panose="05000000000000000000" pitchFamily="2" charset="2"/>
                        </a:rPr>
                        <a:t> </a:t>
                      </a:r>
                    </a:p>
                  </a:txBody>
                  <a:tcPr marL="0" marR="0" marT="0" marB="0" anchor="ctr">
                    <a:lnL>
                      <a:noFill/>
                    </a:lnL>
                    <a:lnR>
                      <a:noFill/>
                    </a:lnR>
                    <a:lnT>
                      <a:noFill/>
                    </a:lnT>
                    <a:lnB>
                      <a:noFill/>
                    </a:lnB>
                    <a:solidFill>
                      <a:srgbClr val="92D05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0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1100" b="1" i="0" u="none" strike="noStrike">
                          <a:solidFill>
                            <a:srgbClr val="FFFFFF"/>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r>
              <a:tr h="172616">
                <a:tc>
                  <a:txBody>
                    <a:bodyPr/>
                    <a:lstStyle/>
                    <a:p>
                      <a:pPr algn="l" rtl="0" fontAlgn="ctr"/>
                      <a:r>
                        <a:rPr lang="en-US" sz="1100" b="1" i="0" u="none" strike="noStrike" dirty="0" err="1">
                          <a:solidFill>
                            <a:srgbClr val="54585A"/>
                          </a:solidFill>
                          <a:effectLst/>
                          <a:latin typeface="Calibri" panose="020F0502020204030204" pitchFamily="34" charset="0"/>
                        </a:rPr>
                        <a:t>Embase</a:t>
                      </a:r>
                      <a:endParaRPr lang="en-US" sz="1100" b="1" i="0" u="none" strike="noStrike" dirty="0">
                        <a:solidFill>
                          <a:srgbClr val="54585A"/>
                        </a:solidFill>
                        <a:effectLst/>
                        <a:latin typeface="Calibri" panose="020F0502020204030204" pitchFamily="34" charset="0"/>
                      </a:endParaRP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1481D1"/>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1100" b="1" i="0" u="none" strike="noStrike">
                          <a:solidFill>
                            <a:srgbClr val="FFFFFF"/>
                          </a:solidFill>
                          <a:effectLst/>
                          <a:latin typeface="Calibri" panose="020F0502020204030204" pitchFamily="34" charset="0"/>
                        </a:rPr>
                        <a:t>*</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r>
              <a:tr h="194193">
                <a:tc>
                  <a:txBody>
                    <a:bodyPr/>
                    <a:lstStyle/>
                    <a:p>
                      <a:pPr algn="l" rtl="0" fontAlgn="ctr"/>
                      <a:r>
                        <a:rPr lang="en-US" sz="1100" b="1" i="0" u="none" strike="noStrike" dirty="0">
                          <a:solidFill>
                            <a:srgbClr val="54585A"/>
                          </a:solidFill>
                          <a:effectLst/>
                          <a:latin typeface="Calibri" panose="020F0502020204030204" pitchFamily="34" charset="0"/>
                        </a:rPr>
                        <a:t>Google</a:t>
                      </a:r>
                    </a:p>
                  </a:txBody>
                  <a:tcPr marL="0" marR="0" marT="0"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Arial" panose="020B0604020202020204" pitchFamily="34" charset="0"/>
                        </a:rPr>
                        <a:t> </a:t>
                      </a:r>
                    </a:p>
                  </a:txBody>
                  <a:tcPr marL="0" marR="0" marT="0" marB="0" anchor="ctr">
                    <a:lnL>
                      <a:noFill/>
                    </a:lnL>
                    <a:lnR>
                      <a:noFill/>
                    </a:lnR>
                    <a:lnT>
                      <a:noFill/>
                    </a:lnT>
                    <a:lnB>
                      <a:noFill/>
                    </a:lnB>
                    <a:solidFill>
                      <a:srgbClr val="FFC000"/>
                    </a:solidFill>
                  </a:tcPr>
                </a:tc>
                <a:tc>
                  <a:txBody>
                    <a:bodyPr/>
                    <a:lstStyle/>
                    <a:p>
                      <a:pPr algn="ctr" fontAlgn="ctr"/>
                      <a:r>
                        <a:rPr lang="en-US" sz="1300" b="0" i="0" u="none" strike="noStrike">
                          <a:solidFill>
                            <a:srgbClr val="000000"/>
                          </a:solidFill>
                          <a:effectLst/>
                          <a:latin typeface="Arial" panose="020B0604020202020204" pitchFamily="34" charset="0"/>
                        </a:rPr>
                        <a:t> </a:t>
                      </a:r>
                    </a:p>
                  </a:txBody>
                  <a:tcPr marL="0" marR="0" marT="0" marB="0" anchor="ctr">
                    <a:lnL>
                      <a:noFill/>
                    </a:lnL>
                    <a:lnR>
                      <a:noFill/>
                    </a:lnR>
                    <a:lnT>
                      <a:noFill/>
                    </a:lnT>
                    <a:lnB>
                      <a:noFill/>
                    </a:lnB>
                    <a:solidFill>
                      <a:srgbClr val="1481D1"/>
                    </a:solidFill>
                  </a:tcPr>
                </a:tc>
                <a:tc>
                  <a:txBody>
                    <a:bodyPr/>
                    <a:lstStyle/>
                    <a:p>
                      <a:pPr algn="ctr" fontAlgn="ctr"/>
                      <a:r>
                        <a:rPr lang="en-US" sz="1300" b="0" i="0" u="none" strike="noStrike" dirty="0">
                          <a:solidFill>
                            <a:srgbClr val="000000"/>
                          </a:solidFill>
                          <a:effectLst/>
                          <a:latin typeface="Arial" panose="020B0604020202020204" pitchFamily="34" charset="0"/>
                        </a:rPr>
                        <a:t> </a:t>
                      </a:r>
                    </a:p>
                  </a:txBody>
                  <a:tcPr marL="0" marR="0" marT="0" marB="0" anchor="ctr">
                    <a:lnL>
                      <a:noFill/>
                    </a:lnL>
                    <a:lnR>
                      <a:noFill/>
                    </a:lnR>
                    <a:lnT>
                      <a:noFill/>
                    </a:lnT>
                    <a:lnB>
                      <a:noFill/>
                    </a:lnB>
                    <a:solidFill>
                      <a:srgbClr val="632E62"/>
                    </a:solidFill>
                  </a:tcPr>
                </a:tc>
                <a:tc>
                  <a:txBody>
                    <a:bodyPr/>
                    <a:lstStyle/>
                    <a:p>
                      <a:pPr algn="ctr" fontAlgn="ctr"/>
                      <a:r>
                        <a:rPr lang="en-US" sz="1300" b="0" i="0" u="none" strike="noStrike">
                          <a:solidFill>
                            <a:srgbClr val="000000"/>
                          </a:solidFill>
                          <a:effectLst/>
                          <a:latin typeface="Arial" panose="020B0604020202020204" pitchFamily="34" charset="0"/>
                        </a:rPr>
                        <a:t> </a:t>
                      </a:r>
                    </a:p>
                  </a:txBody>
                  <a:tcPr marL="0" marR="0" marT="0" marB="0" anchor="ctr">
                    <a:lnL>
                      <a:noFill/>
                    </a:lnL>
                    <a:lnR>
                      <a:noFill/>
                    </a:lnR>
                    <a:lnT>
                      <a:noFill/>
                    </a:lnT>
                    <a:lnB>
                      <a:noFill/>
                    </a:lnB>
                    <a:solidFill>
                      <a:srgbClr val="92D05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0000"/>
                    </a:solidFill>
                  </a:tcPr>
                </a:tc>
                <a:tc>
                  <a:txBody>
                    <a:bodyPr/>
                    <a:lstStyle/>
                    <a:p>
                      <a:pPr algn="ctr" fontAlgn="ctr"/>
                      <a:r>
                        <a:rPr lang="en-US" sz="1300" b="0" i="0" u="none" strike="noStrike">
                          <a:solidFill>
                            <a:srgbClr val="000000"/>
                          </a:solidFill>
                          <a:effectLst/>
                          <a:latin typeface="Arial" panose="020B0604020202020204" pitchFamily="34" charset="0"/>
                        </a:rPr>
                        <a:t> </a:t>
                      </a:r>
                    </a:p>
                  </a:txBody>
                  <a:tcPr marL="0" marR="0" marT="0" marB="0" anchor="ctr">
                    <a:lnL>
                      <a:noFill/>
                    </a:lnL>
                    <a:lnR>
                      <a:noFill/>
                    </a:lnR>
                    <a:lnT>
                      <a:noFill/>
                    </a:lnT>
                    <a:lnB>
                      <a:noFill/>
                    </a:lnB>
                    <a:solidFill>
                      <a:srgbClr val="FFC000"/>
                    </a:solidFill>
                  </a:tcPr>
                </a:tc>
                <a:tc>
                  <a:txBody>
                    <a:bodyPr/>
                    <a:lstStyle/>
                    <a:p>
                      <a:pPr algn="ctr" fontAlgn="ctr"/>
                      <a:r>
                        <a:rPr lang="en-US" sz="1300" b="0" i="0" u="none" strike="noStrike" dirty="0">
                          <a:solidFill>
                            <a:srgbClr val="000000"/>
                          </a:solidFill>
                          <a:effectLst/>
                          <a:latin typeface="Arial" panose="020B0604020202020204" pitchFamily="34" charset="0"/>
                        </a:rPr>
                        <a:t> </a:t>
                      </a:r>
                    </a:p>
                  </a:txBody>
                  <a:tcPr marL="0" marR="0" marT="0" marB="0" anchor="ctr">
                    <a:lnL>
                      <a:noFill/>
                    </a:lnL>
                    <a:lnR>
                      <a:noFill/>
                    </a:lnR>
                    <a:lnT>
                      <a:noFill/>
                    </a:lnT>
                    <a:lnB>
                      <a:noFill/>
                    </a:lnB>
                    <a:solidFill>
                      <a:srgbClr val="0070C0"/>
                    </a:solidFill>
                  </a:tcPr>
                </a:tc>
                <a:tc>
                  <a:txBody>
                    <a:bodyPr/>
                    <a:lstStyle/>
                    <a:p>
                      <a:pPr algn="ctr" fontAlgn="ctr"/>
                      <a:r>
                        <a:rPr lang="en-US" sz="1300" b="0" i="0" u="none" strike="noStrike">
                          <a:solidFill>
                            <a:srgbClr val="000000"/>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r>
              <a:tr h="134857">
                <a:tc>
                  <a:txBody>
                    <a:bodyPr/>
                    <a:lstStyle/>
                    <a:p>
                      <a:pPr algn="l" rtl="0" fontAlgn="ctr"/>
                      <a:r>
                        <a:rPr lang="en-US" sz="1100" b="1" i="0" u="none" strike="noStrike" dirty="0">
                          <a:solidFill>
                            <a:srgbClr val="54585A"/>
                          </a:solidFill>
                          <a:effectLst/>
                          <a:latin typeface="Calibri" panose="020F0502020204030204" pitchFamily="34" charset="0"/>
                        </a:rPr>
                        <a:t>Google Scholar</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dirty="0">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dirty="0">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1481D1"/>
                    </a:solidFill>
                  </a:tcPr>
                </a:tc>
                <a:tc>
                  <a:txBody>
                    <a:bodyPr/>
                    <a:lstStyle/>
                    <a:p>
                      <a:pPr algn="ctr" rtl="0" fontAlgn="ctr"/>
                      <a:r>
                        <a:rPr lang="en-US" sz="800" b="0" i="0" u="none" strike="noStrike" dirty="0">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dirty="0">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dirty="0">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dirty="0">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endParaRPr lang="en-US" sz="800" b="0" i="0" u="none" strike="noStrike" dirty="0">
                        <a:solidFill>
                          <a:srgbClr val="54585A"/>
                        </a:solidFill>
                        <a:effectLst/>
                        <a:latin typeface="Wingdings" panose="05000000000000000000" pitchFamily="2" charset="2"/>
                      </a:endParaRPr>
                    </a:p>
                  </a:txBody>
                  <a:tcPr marL="0" marR="0" marT="0" marB="0" anchor="ctr">
                    <a:lnL>
                      <a:noFill/>
                    </a:lnL>
                    <a:lnR>
                      <a:noFill/>
                    </a:lnR>
                    <a:lnT>
                      <a:noFill/>
                    </a:lnT>
                    <a:lnB>
                      <a:noFill/>
                    </a:lnB>
                  </a:tcPr>
                </a:tc>
                <a:tc>
                  <a:txBody>
                    <a:bodyPr/>
                    <a:lstStyle/>
                    <a:p>
                      <a:pPr algn="ctr" rtl="0" fontAlgn="ctr"/>
                      <a:r>
                        <a:rPr lang="en-US" sz="800" b="1" i="0" u="none" strike="noStrike" dirty="0">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632E62"/>
                    </a:solidFill>
                  </a:tcPr>
                </a:tc>
                <a:tc>
                  <a:txBody>
                    <a:bodyPr/>
                    <a:lstStyle/>
                    <a:p>
                      <a:pPr algn="ctr" rtl="0" fontAlgn="ctr"/>
                      <a:endParaRPr lang="en-US" sz="800" b="0" i="0" u="none" strike="noStrike" dirty="0">
                        <a:solidFill>
                          <a:srgbClr val="54585A"/>
                        </a:solidFill>
                        <a:effectLst/>
                        <a:latin typeface="Wingdings" panose="05000000000000000000" pitchFamily="2" charset="2"/>
                      </a:endParaRPr>
                    </a:p>
                  </a:txBody>
                  <a:tcPr marL="0" marR="0" marT="0" marB="0" anchor="ctr">
                    <a:lnL>
                      <a:noFill/>
                    </a:lnL>
                    <a:lnR>
                      <a:noFill/>
                    </a:lnR>
                    <a:lnT>
                      <a:noFill/>
                    </a:lnT>
                    <a:lnB>
                      <a:noFill/>
                    </a:lnB>
                  </a:tcPr>
                </a:tc>
              </a:tr>
              <a:tr h="134857">
                <a:tc>
                  <a:txBody>
                    <a:bodyPr/>
                    <a:lstStyle/>
                    <a:p>
                      <a:pPr algn="l" rtl="0" fontAlgn="ctr"/>
                      <a:r>
                        <a:rPr lang="en-US" sz="1100" b="1" i="0" u="none" strike="noStrike" dirty="0">
                          <a:solidFill>
                            <a:srgbClr val="54585A"/>
                          </a:solidFill>
                          <a:effectLst/>
                          <a:latin typeface="Calibri" panose="020F0502020204030204" pitchFamily="34" charset="0"/>
                        </a:rPr>
                        <a:t>LexisNexis</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92D05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0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endParaRPr lang="en-US" sz="800" b="0" i="0" u="none" strike="noStrike">
                        <a:solidFill>
                          <a:srgbClr val="54585A"/>
                        </a:solidFill>
                        <a:effectLst/>
                        <a:latin typeface="Wingdings" panose="05000000000000000000" pitchFamily="2" charset="2"/>
                      </a:endParaRPr>
                    </a:p>
                  </a:txBody>
                  <a:tcPr marL="0" marR="0" marT="0" marB="0" anchor="ctr">
                    <a:lnL>
                      <a:noFill/>
                    </a:lnL>
                    <a:lnR>
                      <a:noFill/>
                    </a:lnR>
                    <a:lnT>
                      <a:noFill/>
                    </a:lnT>
                    <a:lnB>
                      <a:noFill/>
                    </a:lnB>
                  </a:tcPr>
                </a:tc>
                <a:tc>
                  <a:txBody>
                    <a:bodyPr/>
                    <a:lstStyle/>
                    <a:p>
                      <a:pPr algn="ctr" rtl="0" fontAlgn="ctr"/>
                      <a:r>
                        <a:rPr lang="en-US" sz="800" b="0" i="0" u="none" strike="noStrike" dirty="0">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r>
              <a:tr h="172616">
                <a:tc>
                  <a:txBody>
                    <a:bodyPr/>
                    <a:lstStyle/>
                    <a:p>
                      <a:pPr algn="l" rtl="0" fontAlgn="ctr"/>
                      <a:r>
                        <a:rPr lang="en-US" sz="1100" b="1" i="0" u="none" strike="noStrike" dirty="0" err="1">
                          <a:solidFill>
                            <a:srgbClr val="54585A"/>
                          </a:solidFill>
                          <a:effectLst/>
                          <a:latin typeface="Calibri" panose="020F0502020204030204" pitchFamily="34" charset="0"/>
                        </a:rPr>
                        <a:t>PsychInfo</a:t>
                      </a:r>
                      <a:endParaRPr lang="en-US" sz="1100" b="1" i="0" u="none" strike="noStrike" dirty="0">
                        <a:solidFill>
                          <a:srgbClr val="54585A"/>
                        </a:solidFill>
                        <a:effectLst/>
                        <a:latin typeface="Calibri" panose="020F0502020204030204" pitchFamily="34" charset="0"/>
                      </a:endParaRP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1481D1"/>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92D05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0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1100" b="1" i="0" u="none" strike="noStrike">
                          <a:solidFill>
                            <a:srgbClr val="FFFFFF"/>
                          </a:solidFill>
                          <a:effectLst/>
                          <a:latin typeface="Calibri" panose="020F0502020204030204" pitchFamily="34" charset="0"/>
                        </a:rPr>
                        <a:t>*</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r>
              <a:tr h="134857">
                <a:tc>
                  <a:txBody>
                    <a:bodyPr/>
                    <a:lstStyle/>
                    <a:p>
                      <a:pPr algn="l" rtl="0" fontAlgn="ctr"/>
                      <a:r>
                        <a:rPr lang="en-US" sz="1100" b="1" i="0" u="none" strike="noStrike" dirty="0">
                          <a:solidFill>
                            <a:srgbClr val="54585A"/>
                          </a:solidFill>
                          <a:effectLst/>
                          <a:latin typeface="Calibri" panose="020F0502020204030204" pitchFamily="34" charset="0"/>
                        </a:rPr>
                        <a:t>PubMed</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r>
              <a:tr h="134857">
                <a:tc>
                  <a:txBody>
                    <a:bodyPr/>
                    <a:lstStyle/>
                    <a:p>
                      <a:pPr algn="l" rtl="0" fontAlgn="ctr"/>
                      <a:r>
                        <a:rPr lang="en-US" sz="1100" b="1" i="0" u="none" strike="noStrike" dirty="0">
                          <a:solidFill>
                            <a:srgbClr val="54585A"/>
                          </a:solidFill>
                          <a:effectLst/>
                          <a:latin typeface="Calibri" panose="020F0502020204030204" pitchFamily="34" charset="0"/>
                        </a:rPr>
                        <a:t>Scopus</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1481D1"/>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1481D1"/>
                    </a:solidFill>
                  </a:tcPr>
                </a:tc>
                <a:tc>
                  <a:txBody>
                    <a:bodyPr/>
                    <a:lstStyle/>
                    <a:p>
                      <a:pPr algn="ctr" rtl="0" fontAlgn="ctr"/>
                      <a:r>
                        <a:rPr lang="en-US" sz="800" b="1"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92D050"/>
                    </a:solidFill>
                  </a:tcPr>
                </a:tc>
              </a:tr>
              <a:tr h="134857">
                <a:tc>
                  <a:txBody>
                    <a:bodyPr/>
                    <a:lstStyle/>
                    <a:p>
                      <a:pPr algn="l" rtl="0" fontAlgn="ctr"/>
                      <a:r>
                        <a:rPr lang="en-US" sz="1100" b="1" i="0" u="none" strike="noStrike" dirty="0">
                          <a:solidFill>
                            <a:srgbClr val="54585A"/>
                          </a:solidFill>
                          <a:effectLst/>
                          <a:latin typeface="Calibri" panose="020F0502020204030204" pitchFamily="34" charset="0"/>
                        </a:rPr>
                        <a:t>Web of Science</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C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1481D1"/>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0000"/>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FFFFFF"/>
                    </a:solidFill>
                  </a:tcPr>
                </a:tc>
                <a:tc>
                  <a:txBody>
                    <a:bodyPr/>
                    <a:lstStyle/>
                    <a:p>
                      <a:pPr algn="ctr" rtl="0" fontAlgn="ctr"/>
                      <a:r>
                        <a:rPr lang="en-US" sz="800" b="1"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a:noFill/>
                    </a:lnB>
                    <a:solidFill>
                      <a:srgbClr val="92D050"/>
                    </a:solidFill>
                  </a:tcPr>
                </a:tc>
              </a:tr>
              <a:tr h="134857">
                <a:tc>
                  <a:txBody>
                    <a:bodyPr/>
                    <a:lstStyle/>
                    <a:p>
                      <a:pPr algn="l" rtl="0" fontAlgn="ctr"/>
                      <a:r>
                        <a:rPr lang="en-US" sz="1100" b="1" i="0" u="none" strike="noStrike" dirty="0" err="1">
                          <a:solidFill>
                            <a:srgbClr val="54585A"/>
                          </a:solidFill>
                          <a:effectLst/>
                          <a:latin typeface="Calibri" panose="020F0502020204030204" pitchFamily="34" charset="0"/>
                        </a:rPr>
                        <a:t>WorldCat</a:t>
                      </a:r>
                      <a:endParaRPr lang="en-US" sz="1100" b="1" i="0" u="none" strike="noStrike" dirty="0">
                        <a:solidFill>
                          <a:srgbClr val="54585A"/>
                        </a:solidFill>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800" b="0" i="0" u="none" strike="noStrike" dirty="0">
                          <a:solidFill>
                            <a:srgbClr val="54585A"/>
                          </a:solidFill>
                          <a:effectLst/>
                          <a:latin typeface="Wingdings" panose="05000000000000000000" pitchFamily="2" charset="2"/>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632E62"/>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800" b="0" i="0" u="none" strike="noStrike">
                          <a:solidFill>
                            <a:srgbClr val="54585A"/>
                          </a:solidFill>
                          <a:effectLst/>
                          <a:latin typeface="Wingdings" panose="05000000000000000000" pitchFamily="2" charset="2"/>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800" b="0" i="0" u="none" strike="noStrike" dirty="0">
                          <a:solidFill>
                            <a:srgbClr val="54585A"/>
                          </a:solidFill>
                          <a:effectLst/>
                          <a:latin typeface="Wingdings" panose="05000000000000000000" pitchFamily="2" charset="2"/>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0821433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 name="Chart 70">
            <a:extLst/>
          </p:cNvPr>
          <p:cNvGraphicFramePr>
            <a:graphicFrameLocks/>
          </p:cNvGraphicFramePr>
          <p:nvPr>
            <p:extLst>
              <p:ext uri="{D42A27DB-BD31-4B8C-83A1-F6EECF244321}">
                <p14:modId xmlns:p14="http://schemas.microsoft.com/office/powerpoint/2010/main" val="900165671"/>
              </p:ext>
            </p:extLst>
          </p:nvPr>
        </p:nvGraphicFramePr>
        <p:xfrm>
          <a:off x="758023" y="636766"/>
          <a:ext cx="7548561" cy="5964476"/>
        </p:xfrm>
        <a:graphic>
          <a:graphicData uri="http://schemas.openxmlformats.org/drawingml/2006/chart">
            <c:chart xmlns:c="http://schemas.openxmlformats.org/drawingml/2006/chart" xmlns:r="http://schemas.openxmlformats.org/officeDocument/2006/relationships" r:id="rId2"/>
          </a:graphicData>
        </a:graphic>
      </p:graphicFrame>
      <p:sp>
        <p:nvSpPr>
          <p:cNvPr id="46" name="Rectangle 45"/>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solidFill>
                  <a:schemeClr val="bg1"/>
                </a:solidFill>
              </a:rPr>
              <a:t>Literature Databases: Coverage</a:t>
            </a:r>
            <a:endParaRPr lang="en-US" b="1" dirty="0">
              <a:solidFill>
                <a:schemeClr val="bg1"/>
              </a:solidFill>
            </a:endParaRPr>
          </a:p>
        </p:txBody>
      </p:sp>
      <p:sp>
        <p:nvSpPr>
          <p:cNvPr id="4" name="Slide Number Placeholder 3"/>
          <p:cNvSpPr>
            <a:spLocks noGrp="1"/>
          </p:cNvSpPr>
          <p:nvPr>
            <p:ph type="sldNum" sz="quarter" idx="12"/>
          </p:nvPr>
        </p:nvSpPr>
        <p:spPr/>
        <p:txBody>
          <a:bodyPr/>
          <a:lstStyle/>
          <a:p>
            <a:fld id="{0D558541-60C9-42A2-8392-FF12533A6B7A}" type="slidenum">
              <a:rPr lang="en-US" smtClean="0"/>
              <a:pPr/>
              <a:t>36</a:t>
            </a:fld>
            <a:endParaRPr lang="en-US" dirty="0"/>
          </a:p>
        </p:txBody>
      </p:sp>
      <p:sp>
        <p:nvSpPr>
          <p:cNvPr id="5" name="TextBox 4"/>
          <p:cNvSpPr txBox="1"/>
          <p:nvPr/>
        </p:nvSpPr>
        <p:spPr>
          <a:xfrm>
            <a:off x="3965353" y="6230104"/>
            <a:ext cx="3184332" cy="228600"/>
          </a:xfrm>
          <a:prstGeom prst="rect">
            <a:avLst/>
          </a:prstGeom>
          <a:noFill/>
        </p:spPr>
        <p:txBody>
          <a:bodyPr wrap="square" lIns="0" tIns="0" rIns="0" bIns="0" rtlCol="0">
            <a:noAutofit/>
          </a:bodyPr>
          <a:lstStyle/>
          <a:p>
            <a:pPr>
              <a:lnSpc>
                <a:spcPct val="90000"/>
              </a:lnSpc>
              <a:spcBef>
                <a:spcPts val="600"/>
              </a:spcBef>
            </a:pPr>
            <a:endParaRPr lang="en-US" sz="1850" b="1" spc="-50" dirty="0"/>
          </a:p>
        </p:txBody>
      </p:sp>
      <p:sp>
        <p:nvSpPr>
          <p:cNvPr id="3" name="TextBox 2"/>
          <p:cNvSpPr txBox="1"/>
          <p:nvPr/>
        </p:nvSpPr>
        <p:spPr>
          <a:xfrm>
            <a:off x="513969" y="1054440"/>
            <a:ext cx="7296346" cy="369332"/>
          </a:xfrm>
          <a:prstGeom prst="rect">
            <a:avLst/>
          </a:prstGeom>
          <a:noFill/>
        </p:spPr>
        <p:txBody>
          <a:bodyPr wrap="square" rtlCol="0">
            <a:spAutoFit/>
          </a:bodyPr>
          <a:lstStyle/>
          <a:p>
            <a:r>
              <a:rPr lang="en-US" dirty="0" smtClean="0"/>
              <a:t>Literature Database Coverage of CARDIA documents</a:t>
            </a:r>
            <a:endParaRPr lang="en-US" dirty="0"/>
          </a:p>
        </p:txBody>
      </p:sp>
    </p:spTree>
    <p:extLst>
      <p:ext uri="{BB962C8B-B14F-4D97-AF65-F5344CB8AC3E}">
        <p14:creationId xmlns:p14="http://schemas.microsoft.com/office/powerpoint/2010/main" val="30804471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a:extLst/>
          </p:cNvPr>
          <p:cNvGraphicFramePr>
            <a:graphicFrameLocks/>
          </p:cNvGraphicFramePr>
          <p:nvPr>
            <p:extLst>
              <p:ext uri="{D42A27DB-BD31-4B8C-83A1-F6EECF244321}">
                <p14:modId xmlns:p14="http://schemas.microsoft.com/office/powerpoint/2010/main" val="3543655370"/>
              </p:ext>
            </p:extLst>
          </p:nvPr>
        </p:nvGraphicFramePr>
        <p:xfrm>
          <a:off x="513969" y="836236"/>
          <a:ext cx="7917731" cy="5880639"/>
        </p:xfrm>
        <a:graphic>
          <a:graphicData uri="http://schemas.openxmlformats.org/drawingml/2006/chart">
            <c:chart xmlns:c="http://schemas.openxmlformats.org/drawingml/2006/chart" xmlns:r="http://schemas.openxmlformats.org/officeDocument/2006/relationships" r:id="rId2"/>
          </a:graphicData>
        </a:graphic>
      </p:graphicFrame>
      <p:sp>
        <p:nvSpPr>
          <p:cNvPr id="46" name="Rectangle 45"/>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solidFill>
                  <a:schemeClr val="bg1"/>
                </a:solidFill>
              </a:rPr>
              <a:t>Literature Databases: Coverage</a:t>
            </a:r>
            <a:endParaRPr lang="en-US" b="1" dirty="0">
              <a:solidFill>
                <a:schemeClr val="bg1"/>
              </a:solidFill>
            </a:endParaRPr>
          </a:p>
        </p:txBody>
      </p:sp>
      <p:sp>
        <p:nvSpPr>
          <p:cNvPr id="4" name="Slide Number Placeholder 3"/>
          <p:cNvSpPr>
            <a:spLocks noGrp="1"/>
          </p:cNvSpPr>
          <p:nvPr>
            <p:ph type="sldNum" sz="quarter" idx="12"/>
          </p:nvPr>
        </p:nvSpPr>
        <p:spPr/>
        <p:txBody>
          <a:bodyPr/>
          <a:lstStyle/>
          <a:p>
            <a:fld id="{0D558541-60C9-42A2-8392-FF12533A6B7A}" type="slidenum">
              <a:rPr lang="en-US" smtClean="0"/>
              <a:pPr/>
              <a:t>37</a:t>
            </a:fld>
            <a:endParaRPr lang="en-US" dirty="0"/>
          </a:p>
        </p:txBody>
      </p:sp>
      <p:sp>
        <p:nvSpPr>
          <p:cNvPr id="3" name="TextBox 2"/>
          <p:cNvSpPr txBox="1"/>
          <p:nvPr/>
        </p:nvSpPr>
        <p:spPr>
          <a:xfrm>
            <a:off x="513969" y="1054440"/>
            <a:ext cx="7296346" cy="369332"/>
          </a:xfrm>
          <a:prstGeom prst="rect">
            <a:avLst/>
          </a:prstGeom>
          <a:noFill/>
        </p:spPr>
        <p:txBody>
          <a:bodyPr wrap="square" rtlCol="0">
            <a:spAutoFit/>
          </a:bodyPr>
          <a:lstStyle/>
          <a:p>
            <a:r>
              <a:rPr lang="en-US" dirty="0" smtClean="0"/>
              <a:t>Literature Database Coverage of CARDIA documents</a:t>
            </a:r>
            <a:endParaRPr lang="en-US" dirty="0"/>
          </a:p>
        </p:txBody>
      </p:sp>
      <p:sp>
        <p:nvSpPr>
          <p:cNvPr id="38" name="Rectangle 37"/>
          <p:cNvSpPr/>
          <p:nvPr/>
        </p:nvSpPr>
        <p:spPr>
          <a:xfrm>
            <a:off x="6277205" y="1084906"/>
            <a:ext cx="580685" cy="5506016"/>
          </a:xfrm>
          <a:prstGeom prst="rect">
            <a:avLst/>
          </a:prstGeom>
          <a:noFill/>
          <a:ln w="76200">
            <a:solidFill>
              <a:schemeClr val="accent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6249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38</a:t>
            </a:fld>
            <a:endParaRPr lang="en-US"/>
          </a:p>
        </p:txBody>
      </p:sp>
      <p:sp>
        <p:nvSpPr>
          <p:cNvPr id="2" name="TextBox 1"/>
          <p:cNvSpPr txBox="1"/>
          <p:nvPr/>
        </p:nvSpPr>
        <p:spPr>
          <a:xfrm>
            <a:off x="339365" y="1169836"/>
            <a:ext cx="6881567" cy="523220"/>
          </a:xfrm>
          <a:prstGeom prst="rect">
            <a:avLst/>
          </a:prstGeom>
          <a:noFill/>
        </p:spPr>
        <p:txBody>
          <a:bodyPr wrap="square" rtlCol="0">
            <a:spAutoFit/>
          </a:bodyPr>
          <a:lstStyle/>
          <a:p>
            <a:r>
              <a:rPr lang="en-US" sz="2800" b="1" dirty="0"/>
              <a:t>Knowledge </a:t>
            </a:r>
            <a:r>
              <a:rPr lang="en-US" sz="2800" b="1" dirty="0" smtClean="0"/>
              <a:t>Production</a:t>
            </a:r>
            <a:endParaRPr lang="en-US" sz="2800" b="1" dirty="0"/>
          </a:p>
        </p:txBody>
      </p:sp>
      <p:graphicFrame>
        <p:nvGraphicFramePr>
          <p:cNvPr id="13" name="Table 12"/>
          <p:cNvGraphicFramePr>
            <a:graphicFrameLocks noGrp="1"/>
          </p:cNvGraphicFramePr>
          <p:nvPr>
            <p:extLst>
              <p:ext uri="{D42A27DB-BD31-4B8C-83A1-F6EECF244321}">
                <p14:modId xmlns:p14="http://schemas.microsoft.com/office/powerpoint/2010/main" val="2024119660"/>
              </p:ext>
            </p:extLst>
          </p:nvPr>
        </p:nvGraphicFramePr>
        <p:xfrm>
          <a:off x="628650" y="1916177"/>
          <a:ext cx="7886700" cy="4622736"/>
        </p:xfrm>
        <a:graphic>
          <a:graphicData uri="http://schemas.openxmlformats.org/drawingml/2006/table">
            <a:tbl>
              <a:tblPr>
                <a:tableStyleId>{793D81CF-94F2-401A-BA57-92F5A7B2D0C5}</a:tableStyleId>
              </a:tblPr>
              <a:tblGrid>
                <a:gridCol w="3217486"/>
                <a:gridCol w="4669214"/>
              </a:tblGrid>
              <a:tr h="270711">
                <a:tc>
                  <a:txBody>
                    <a:bodyPr/>
                    <a:lstStyle/>
                    <a:p>
                      <a:pPr algn="l" fontAlgn="t"/>
                      <a:r>
                        <a:rPr lang="en-US" sz="1800" b="1" u="none" strike="noStrike" dirty="0">
                          <a:solidFill>
                            <a:schemeClr val="bg1"/>
                          </a:solidFill>
                          <a:effectLst/>
                        </a:rPr>
                        <a:t>Indicator</a:t>
                      </a:r>
                      <a:endParaRPr lang="en-US" sz="1800" b="1" i="0" u="none" strike="noStrike" dirty="0">
                        <a:solidFill>
                          <a:schemeClr val="bg1"/>
                        </a:solidFill>
                        <a:effectLst/>
                        <a:latin typeface="Calibri" panose="020F0502020204030204" pitchFamily="34" charset="0"/>
                      </a:endParaRPr>
                    </a:p>
                  </a:txBody>
                  <a:tcPr marL="6768" marR="6768" marT="6768" marB="0">
                    <a:solidFill>
                      <a:schemeClr val="tx1">
                        <a:lumMod val="65000"/>
                        <a:lumOff val="35000"/>
                      </a:schemeClr>
                    </a:solidFill>
                  </a:tcPr>
                </a:tc>
                <a:tc>
                  <a:txBody>
                    <a:bodyPr/>
                    <a:lstStyle/>
                    <a:p>
                      <a:pPr algn="l" fontAlgn="t"/>
                      <a:r>
                        <a:rPr lang="en-US" sz="1800" b="1" u="none" strike="noStrike" dirty="0">
                          <a:solidFill>
                            <a:schemeClr val="bg1"/>
                          </a:solidFill>
                          <a:effectLst/>
                        </a:rPr>
                        <a:t>Indicator Description</a:t>
                      </a:r>
                      <a:endParaRPr lang="en-US" sz="1800" b="1" i="0" u="none" strike="noStrike" dirty="0">
                        <a:solidFill>
                          <a:schemeClr val="bg1"/>
                        </a:solidFill>
                        <a:effectLst/>
                        <a:latin typeface="Calibri" panose="020F0502020204030204" pitchFamily="34" charset="0"/>
                      </a:endParaRPr>
                    </a:p>
                  </a:txBody>
                  <a:tcPr marL="6768" marR="6768" marT="6768" marB="0">
                    <a:solidFill>
                      <a:schemeClr val="tx1">
                        <a:lumMod val="65000"/>
                        <a:lumOff val="35000"/>
                      </a:schemeClr>
                    </a:solidFill>
                  </a:tcPr>
                </a:tc>
              </a:tr>
              <a:tr h="135355">
                <a:tc>
                  <a:txBody>
                    <a:bodyPr/>
                    <a:lstStyle/>
                    <a:p>
                      <a:pPr algn="l" fontAlgn="t"/>
                      <a:r>
                        <a:rPr lang="en-US" sz="1400" u="none" strike="noStrike" dirty="0" smtClean="0">
                          <a:effectLst/>
                        </a:rPr>
                        <a:t>Total Documents</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Raw count of documents during </a:t>
                      </a:r>
                      <a:r>
                        <a:rPr lang="en-US" sz="1400" u="none" strike="noStrike" dirty="0" smtClean="0">
                          <a:effectLst/>
                        </a:rPr>
                        <a:t>project/career </a:t>
                      </a:r>
                      <a:r>
                        <a:rPr lang="en-US" sz="1400" u="none" strike="noStrike" dirty="0">
                          <a:effectLst/>
                        </a:rPr>
                        <a:t>span</a:t>
                      </a:r>
                      <a:endParaRPr lang="en-US" sz="140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400" u="none" strike="noStrike" dirty="0">
                          <a:effectLst/>
                        </a:rPr>
                        <a:t>Growth of documents over time</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Percentage increase in documents for a specified time period</a:t>
                      </a:r>
                      <a:endParaRPr lang="en-US" sz="140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400" u="none" strike="noStrike" dirty="0">
                          <a:effectLst/>
                        </a:rPr>
                        <a:t>Types of Documents</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Count of different document types</a:t>
                      </a:r>
                      <a:endParaRPr lang="en-US" sz="140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400" u="none" strike="noStrike">
                          <a:effectLst/>
                        </a:rPr>
                        <a:t>Documents (by year)</a:t>
                      </a:r>
                      <a:endParaRPr lang="en-US" sz="1400" b="0" i="0" u="none" strike="noStrike">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Count of documents per year</a:t>
                      </a:r>
                      <a:endParaRPr lang="en-US" sz="140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400" u="none" strike="noStrike">
                          <a:effectLst/>
                        </a:rPr>
                        <a:t>Documents (in specific year span)</a:t>
                      </a:r>
                      <a:endParaRPr lang="en-US" sz="1400" b="0" i="0" u="none" strike="noStrike">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Raw count of documents for a specified time period</a:t>
                      </a:r>
                      <a:endParaRPr lang="en-US" sz="1400" b="0" i="0" u="none" strike="noStrike" dirty="0">
                        <a:solidFill>
                          <a:srgbClr val="000000"/>
                        </a:solidFill>
                        <a:effectLst/>
                        <a:latin typeface="Calibri" panose="020F0502020204030204" pitchFamily="34" charset="0"/>
                      </a:endParaRPr>
                    </a:p>
                  </a:txBody>
                  <a:tcPr marL="6768" marR="6768" marT="6768" marB="0"/>
                </a:tc>
              </a:tr>
              <a:tr h="270711">
                <a:tc>
                  <a:txBody>
                    <a:bodyPr/>
                    <a:lstStyle/>
                    <a:p>
                      <a:pPr algn="l" fontAlgn="t"/>
                      <a:r>
                        <a:rPr lang="en-US" sz="1400" u="none" strike="noStrike" dirty="0">
                          <a:effectLst/>
                        </a:rPr>
                        <a:t>Total documents in selected databases (i.e. PubMed, Scopus, WOS)</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Documents indexed in specific databases for a specified time period</a:t>
                      </a:r>
                      <a:endParaRPr lang="en-US" sz="140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400" u="none" strike="noStrike" dirty="0">
                          <a:effectLst/>
                        </a:rPr>
                        <a:t>Number of non-publication outputs </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Raw count of non-publication outputs for a specified time period</a:t>
                      </a:r>
                      <a:endParaRPr lang="en-US" sz="1400" b="0" i="0" u="none" strike="noStrike" dirty="0">
                        <a:solidFill>
                          <a:srgbClr val="000000"/>
                        </a:solidFill>
                        <a:effectLst/>
                        <a:latin typeface="Calibri" panose="020F0502020204030204" pitchFamily="34" charset="0"/>
                      </a:endParaRPr>
                    </a:p>
                  </a:txBody>
                  <a:tcPr marL="6768" marR="6768" marT="6768" marB="0"/>
                </a:tc>
              </a:tr>
              <a:tr h="406066">
                <a:tc>
                  <a:txBody>
                    <a:bodyPr/>
                    <a:lstStyle/>
                    <a:p>
                      <a:pPr algn="l" fontAlgn="t"/>
                      <a:r>
                        <a:rPr lang="en-US" sz="1400" u="none" strike="noStrike" dirty="0">
                          <a:effectLst/>
                        </a:rPr>
                        <a:t>Types of non-publication outputs</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Count of different output types for a specified time period. Types include software code, educational materials, consumer health materials, conference abstracts, methodology, laboratory techniques and procedures, etc</a:t>
                      </a:r>
                      <a:r>
                        <a:rPr lang="en-US" sz="1400" u="none" strike="noStrike" dirty="0" smtClean="0">
                          <a:effectLst/>
                        </a:rPr>
                        <a:t>.</a:t>
                      </a:r>
                      <a:endParaRPr lang="en-US" sz="140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400" u="none" strike="noStrike" dirty="0">
                          <a:effectLst/>
                        </a:rPr>
                        <a:t>Growth of non-publication </a:t>
                      </a:r>
                      <a:r>
                        <a:rPr lang="en-US" sz="1400" u="none" strike="noStrike" dirty="0" smtClean="0">
                          <a:effectLst/>
                        </a:rPr>
                        <a:t>outputs </a:t>
                      </a:r>
                      <a:r>
                        <a:rPr lang="en-US" sz="1400" u="none" strike="noStrike" dirty="0">
                          <a:effectLst/>
                        </a:rPr>
                        <a:t>over time</a:t>
                      </a:r>
                      <a:endParaRPr lang="en-US" sz="1400" b="0" i="0" u="none" strike="noStrike" dirty="0">
                        <a:solidFill>
                          <a:srgbClr val="000000"/>
                        </a:solidFill>
                        <a:effectLst/>
                        <a:latin typeface="Calibri" panose="020F0502020204030204" pitchFamily="34" charset="0"/>
                      </a:endParaRPr>
                    </a:p>
                  </a:txBody>
                  <a:tcPr marL="6768" marR="6768" marT="6768" marB="0">
                    <a:solidFill>
                      <a:schemeClr val="bg1">
                        <a:lumMod val="85000"/>
                      </a:schemeClr>
                    </a:solidFill>
                  </a:tcPr>
                </a:tc>
                <a:tc>
                  <a:txBody>
                    <a:bodyPr/>
                    <a:lstStyle/>
                    <a:p>
                      <a:pPr algn="l" fontAlgn="t"/>
                      <a:r>
                        <a:rPr lang="en-US" sz="1400" u="none" strike="noStrike" dirty="0">
                          <a:effectLst/>
                        </a:rPr>
                        <a:t>Percentage increase in outputs for a specified time period</a:t>
                      </a:r>
                      <a:endParaRPr lang="en-US" sz="1400" b="0" i="0" u="none" strike="noStrike" dirty="0">
                        <a:solidFill>
                          <a:srgbClr val="000000"/>
                        </a:solidFill>
                        <a:effectLst/>
                        <a:latin typeface="Calibri" panose="020F0502020204030204" pitchFamily="34" charset="0"/>
                      </a:endParaRPr>
                    </a:p>
                  </a:txBody>
                  <a:tcPr marL="6768" marR="6768" marT="6768" marB="0">
                    <a:solidFill>
                      <a:schemeClr val="bg1">
                        <a:lumMod val="85000"/>
                      </a:schemeClr>
                    </a:solidFill>
                  </a:tcPr>
                </a:tc>
              </a:tr>
              <a:tr h="406066">
                <a:tc>
                  <a:txBody>
                    <a:bodyPr/>
                    <a:lstStyle/>
                    <a:p>
                      <a:pPr algn="l" fontAlgn="t"/>
                      <a:r>
                        <a:rPr lang="en-US" sz="1400" u="none" strike="noStrike" dirty="0">
                          <a:effectLst/>
                        </a:rPr>
                        <a:t>Number/amount/percentage of research data made available in repositories</a:t>
                      </a:r>
                      <a:endParaRPr lang="en-US" sz="1400" b="0" i="0" u="none" strike="noStrike" dirty="0">
                        <a:solidFill>
                          <a:srgbClr val="000000"/>
                        </a:solidFill>
                        <a:effectLst/>
                        <a:latin typeface="Calibri" panose="020F0502020204030204" pitchFamily="34" charset="0"/>
                      </a:endParaRPr>
                    </a:p>
                  </a:txBody>
                  <a:tcPr marL="6768" marR="6768" marT="6768" marB="0">
                    <a:solidFill>
                      <a:schemeClr val="bg1">
                        <a:lumMod val="85000"/>
                      </a:schemeClr>
                    </a:solidFill>
                  </a:tcPr>
                </a:tc>
                <a:tc>
                  <a:txBody>
                    <a:bodyPr/>
                    <a:lstStyle/>
                    <a:p>
                      <a:pPr algn="l" fontAlgn="t"/>
                      <a:r>
                        <a:rPr lang="en-US" sz="1400" u="none" strike="noStrike" dirty="0">
                          <a:effectLst/>
                        </a:rPr>
                        <a:t>Quantifying amount of data housed on laboratory websites, available in repositories that are open or restricted, or as supplementary materials in journal articles</a:t>
                      </a:r>
                      <a:endParaRPr lang="en-US" sz="1400" b="0" i="0" u="none" strike="noStrike" dirty="0">
                        <a:solidFill>
                          <a:srgbClr val="000000"/>
                        </a:solidFill>
                        <a:effectLst/>
                        <a:latin typeface="Calibri" panose="020F0502020204030204" pitchFamily="34" charset="0"/>
                      </a:endParaRPr>
                    </a:p>
                  </a:txBody>
                  <a:tcPr marL="6768" marR="6768" marT="6768" marB="0">
                    <a:solidFill>
                      <a:schemeClr val="bg1">
                        <a:lumMod val="85000"/>
                      </a:schemeClr>
                    </a:solidFill>
                  </a:tcPr>
                </a:tc>
              </a:tr>
              <a:tr h="406066">
                <a:tc>
                  <a:txBody>
                    <a:bodyPr/>
                    <a:lstStyle/>
                    <a:p>
                      <a:pPr algn="l" fontAlgn="t"/>
                      <a:r>
                        <a:rPr lang="en-US" sz="1400" u="none" strike="noStrike" dirty="0">
                          <a:effectLst/>
                        </a:rPr>
                        <a:t>Role in Document </a:t>
                      </a:r>
                      <a:endParaRPr lang="en-US" sz="1400" b="0" i="0" u="none" strike="noStrike" dirty="0">
                        <a:solidFill>
                          <a:srgbClr val="000000"/>
                        </a:solidFill>
                        <a:effectLst/>
                        <a:latin typeface="Calibri" panose="020F0502020204030204" pitchFamily="34" charset="0"/>
                      </a:endParaRPr>
                    </a:p>
                  </a:txBody>
                  <a:tcPr marL="6768" marR="6768" marT="6768" marB="0">
                    <a:solidFill>
                      <a:schemeClr val="bg1">
                        <a:lumMod val="85000"/>
                      </a:schemeClr>
                    </a:solidFill>
                  </a:tcPr>
                </a:tc>
                <a:tc>
                  <a:txBody>
                    <a:bodyPr/>
                    <a:lstStyle/>
                    <a:p>
                      <a:pPr algn="l" fontAlgn="t"/>
                      <a:r>
                        <a:rPr lang="en-US" sz="1400" u="none" strike="noStrike" dirty="0">
                          <a:effectLst/>
                        </a:rPr>
                        <a:t>Defined role in document publication (using CREDIT or other taxonomy)</a:t>
                      </a:r>
                      <a:endParaRPr lang="en-US" sz="1400" b="0" i="0" u="none" strike="noStrike" dirty="0">
                        <a:solidFill>
                          <a:srgbClr val="000000"/>
                        </a:solidFill>
                        <a:effectLst/>
                        <a:latin typeface="Calibri" panose="020F0502020204030204" pitchFamily="34" charset="0"/>
                      </a:endParaRPr>
                    </a:p>
                  </a:txBody>
                  <a:tcPr marL="6768" marR="6768" marT="6768" marB="0">
                    <a:solidFill>
                      <a:schemeClr val="bg1">
                        <a:lumMod val="85000"/>
                      </a:schemeClr>
                    </a:solidFill>
                  </a:tcPr>
                </a:tc>
              </a:tr>
            </a:tbl>
          </a:graphicData>
        </a:graphic>
      </p:graphicFrame>
      <p:sp>
        <p:nvSpPr>
          <p:cNvPr id="16" name="TextBox 15"/>
          <p:cNvSpPr txBox="1"/>
          <p:nvPr/>
        </p:nvSpPr>
        <p:spPr>
          <a:xfrm>
            <a:off x="7333759" y="1554556"/>
            <a:ext cx="1643505" cy="276999"/>
          </a:xfrm>
          <a:prstGeom prst="rect">
            <a:avLst/>
          </a:prstGeom>
          <a:solidFill>
            <a:schemeClr val="bg1">
              <a:lumMod val="85000"/>
            </a:schemeClr>
          </a:solidFill>
        </p:spPr>
        <p:txBody>
          <a:bodyPr wrap="square" rtlCol="0">
            <a:spAutoFit/>
          </a:bodyPr>
          <a:lstStyle/>
          <a:p>
            <a:r>
              <a:rPr lang="en-US" sz="1200" i="1" dirty="0" smtClean="0"/>
              <a:t>Aspirational indicators</a:t>
            </a:r>
            <a:endParaRPr lang="en-US" sz="1200" i="1" dirty="0"/>
          </a:p>
        </p:txBody>
      </p:sp>
    </p:spTree>
    <p:extLst>
      <p:ext uri="{BB962C8B-B14F-4D97-AF65-F5344CB8AC3E}">
        <p14:creationId xmlns:p14="http://schemas.microsoft.com/office/powerpoint/2010/main" val="13674195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39</a:t>
            </a:fld>
            <a:endParaRPr lang="en-US"/>
          </a:p>
        </p:txBody>
      </p:sp>
      <p:sp>
        <p:nvSpPr>
          <p:cNvPr id="2" name="TextBox 1"/>
          <p:cNvSpPr txBox="1"/>
          <p:nvPr/>
        </p:nvSpPr>
        <p:spPr>
          <a:xfrm>
            <a:off x="339365" y="1169836"/>
            <a:ext cx="6881567" cy="523220"/>
          </a:xfrm>
          <a:prstGeom prst="rect">
            <a:avLst/>
          </a:prstGeom>
          <a:noFill/>
        </p:spPr>
        <p:txBody>
          <a:bodyPr wrap="square" rtlCol="0">
            <a:spAutoFit/>
          </a:bodyPr>
          <a:lstStyle/>
          <a:p>
            <a:r>
              <a:rPr lang="en-US" sz="2800" b="1" dirty="0"/>
              <a:t>Knowledge </a:t>
            </a:r>
            <a:r>
              <a:rPr lang="en-US" sz="2800" b="1" dirty="0" smtClean="0"/>
              <a:t>Production</a:t>
            </a:r>
            <a:endParaRPr lang="en-US" sz="2800" b="1"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804" y="2073973"/>
            <a:ext cx="7558415" cy="4126651"/>
          </a:xfrm>
          <a:prstGeom prst="rect">
            <a:avLst/>
          </a:prstGeom>
        </p:spPr>
      </p:pic>
      <p:sp>
        <p:nvSpPr>
          <p:cNvPr id="12" name="TextBox 11"/>
          <p:cNvSpPr txBox="1"/>
          <p:nvPr/>
        </p:nvSpPr>
        <p:spPr>
          <a:xfrm>
            <a:off x="5769204" y="6356351"/>
            <a:ext cx="3619893" cy="307777"/>
          </a:xfrm>
          <a:prstGeom prst="rect">
            <a:avLst/>
          </a:prstGeom>
          <a:noFill/>
        </p:spPr>
        <p:txBody>
          <a:bodyPr wrap="square" rtlCol="0">
            <a:spAutoFit/>
          </a:bodyPr>
          <a:lstStyle/>
          <a:p>
            <a:r>
              <a:rPr lang="en-US" sz="1400" i="1" dirty="0" smtClean="0"/>
              <a:t>Source: Scopus, Web of Science</a:t>
            </a:r>
            <a:endParaRPr lang="en-US" sz="1400" i="1" dirty="0"/>
          </a:p>
        </p:txBody>
      </p:sp>
    </p:spTree>
    <p:extLst>
      <p:ext uri="{BB962C8B-B14F-4D97-AF65-F5344CB8AC3E}">
        <p14:creationId xmlns:p14="http://schemas.microsoft.com/office/powerpoint/2010/main" val="27350394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40</a:t>
            </a:fld>
            <a:endParaRPr lang="en-US"/>
          </a:p>
        </p:txBody>
      </p:sp>
      <p:sp>
        <p:nvSpPr>
          <p:cNvPr id="12" name="TextBox 11"/>
          <p:cNvSpPr txBox="1"/>
          <p:nvPr/>
        </p:nvSpPr>
        <p:spPr>
          <a:xfrm>
            <a:off x="329938" y="1183634"/>
            <a:ext cx="6881567" cy="523220"/>
          </a:xfrm>
          <a:prstGeom prst="rect">
            <a:avLst/>
          </a:prstGeom>
          <a:noFill/>
        </p:spPr>
        <p:txBody>
          <a:bodyPr wrap="square" rtlCol="0">
            <a:spAutoFit/>
          </a:bodyPr>
          <a:lstStyle/>
          <a:p>
            <a:r>
              <a:rPr lang="en-US" sz="2800" b="1" dirty="0" smtClean="0"/>
              <a:t>Quality of Research Communication</a:t>
            </a:r>
            <a:endParaRPr lang="en-US" sz="2800" b="1" dirty="0"/>
          </a:p>
        </p:txBody>
      </p:sp>
      <p:graphicFrame>
        <p:nvGraphicFramePr>
          <p:cNvPr id="2" name="Table 1"/>
          <p:cNvGraphicFramePr>
            <a:graphicFrameLocks noGrp="1"/>
          </p:cNvGraphicFramePr>
          <p:nvPr>
            <p:extLst>
              <p:ext uri="{D42A27DB-BD31-4B8C-83A1-F6EECF244321}">
                <p14:modId xmlns:p14="http://schemas.microsoft.com/office/powerpoint/2010/main" val="1237024439"/>
              </p:ext>
            </p:extLst>
          </p:nvPr>
        </p:nvGraphicFramePr>
        <p:xfrm>
          <a:off x="438346" y="1918928"/>
          <a:ext cx="8267307" cy="2665047"/>
        </p:xfrm>
        <a:graphic>
          <a:graphicData uri="http://schemas.openxmlformats.org/drawingml/2006/table">
            <a:tbl>
              <a:tblPr>
                <a:tableStyleId>{616DA210-FB5B-4158-B5E0-FEB733F419BA}</a:tableStyleId>
              </a:tblPr>
              <a:tblGrid>
                <a:gridCol w="3163710"/>
                <a:gridCol w="5103597"/>
              </a:tblGrid>
              <a:tr h="270711">
                <a:tc>
                  <a:txBody>
                    <a:bodyPr/>
                    <a:lstStyle/>
                    <a:p>
                      <a:pPr algn="l" fontAlgn="t"/>
                      <a:r>
                        <a:rPr lang="en-US" sz="1400" b="1" u="none" strike="noStrike" dirty="0">
                          <a:solidFill>
                            <a:schemeClr val="bg1"/>
                          </a:solidFill>
                          <a:effectLst/>
                        </a:rPr>
                        <a:t>Indicator</a:t>
                      </a:r>
                      <a:endParaRPr lang="en-US" sz="1400" b="1" i="0" u="none" strike="noStrike" dirty="0">
                        <a:solidFill>
                          <a:schemeClr val="bg1"/>
                        </a:solidFill>
                        <a:effectLst/>
                        <a:latin typeface="Calibri" panose="020F0502020204030204" pitchFamily="34" charset="0"/>
                      </a:endParaRPr>
                    </a:p>
                  </a:txBody>
                  <a:tcPr marL="6768" marR="6768" marT="6768" marB="0">
                    <a:solidFill>
                      <a:schemeClr val="tx1">
                        <a:lumMod val="65000"/>
                        <a:lumOff val="35000"/>
                      </a:schemeClr>
                    </a:solidFill>
                  </a:tcPr>
                </a:tc>
                <a:tc>
                  <a:txBody>
                    <a:bodyPr/>
                    <a:lstStyle/>
                    <a:p>
                      <a:pPr algn="l" fontAlgn="t"/>
                      <a:r>
                        <a:rPr lang="en-US" sz="1400" b="1" u="none" strike="noStrike" dirty="0">
                          <a:solidFill>
                            <a:schemeClr val="bg1"/>
                          </a:solidFill>
                          <a:effectLst/>
                        </a:rPr>
                        <a:t>Indicator Description</a:t>
                      </a:r>
                      <a:endParaRPr lang="en-US" sz="1400" b="1" i="0" u="none" strike="noStrike" dirty="0">
                        <a:solidFill>
                          <a:schemeClr val="bg1"/>
                        </a:solidFill>
                        <a:effectLst/>
                        <a:latin typeface="Calibri" panose="020F0502020204030204" pitchFamily="34" charset="0"/>
                      </a:endParaRPr>
                    </a:p>
                  </a:txBody>
                  <a:tcPr marL="6768" marR="6768" marT="6768" marB="0">
                    <a:solidFill>
                      <a:schemeClr val="tx1">
                        <a:lumMod val="65000"/>
                        <a:lumOff val="35000"/>
                      </a:schemeClr>
                    </a:solidFill>
                  </a:tcPr>
                </a:tc>
              </a:tr>
              <a:tr h="270711">
                <a:tc>
                  <a:txBody>
                    <a:bodyPr/>
                    <a:lstStyle/>
                    <a:p>
                      <a:pPr algn="l" fontAlgn="t"/>
                      <a:r>
                        <a:rPr lang="en-US" sz="1400" u="none" strike="noStrike" dirty="0">
                          <a:effectLst/>
                        </a:rPr>
                        <a:t>Average Journal Impact Factor </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Average Journal Impact Factor for a set of </a:t>
                      </a:r>
                      <a:r>
                        <a:rPr lang="en-US" sz="1400" u="none" strike="noStrike" dirty="0" smtClean="0">
                          <a:effectLst/>
                        </a:rPr>
                        <a:t>journals </a:t>
                      </a:r>
                      <a:r>
                        <a:rPr lang="en-US" sz="1400" u="none" strike="noStrike" dirty="0">
                          <a:effectLst/>
                        </a:rPr>
                        <a:t>(metric from Journal Citation Reports)</a:t>
                      </a:r>
                      <a:endParaRPr lang="en-US" sz="1400" b="0" i="0" u="none" strike="noStrike" dirty="0">
                        <a:solidFill>
                          <a:srgbClr val="000000"/>
                        </a:solidFill>
                        <a:effectLst/>
                        <a:latin typeface="Calibri" panose="020F0502020204030204" pitchFamily="34" charset="0"/>
                      </a:endParaRPr>
                    </a:p>
                  </a:txBody>
                  <a:tcPr marL="6768" marR="6768" marT="6768" marB="0"/>
                </a:tc>
              </a:tr>
              <a:tr h="191756">
                <a:tc>
                  <a:txBody>
                    <a:bodyPr/>
                    <a:lstStyle/>
                    <a:p>
                      <a:pPr algn="l" fontAlgn="t"/>
                      <a:r>
                        <a:rPr lang="en-US" sz="1400" u="none" strike="noStrike" dirty="0">
                          <a:effectLst/>
                        </a:rPr>
                        <a:t>Average </a:t>
                      </a:r>
                      <a:r>
                        <a:rPr lang="en-US" sz="1400" u="none" strike="noStrike" dirty="0" err="1">
                          <a:effectLst/>
                        </a:rPr>
                        <a:t>CiteScore</a:t>
                      </a:r>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Average </a:t>
                      </a:r>
                      <a:r>
                        <a:rPr lang="en-US" sz="1400" u="none" strike="noStrike" dirty="0" err="1">
                          <a:effectLst/>
                        </a:rPr>
                        <a:t>CiteScore</a:t>
                      </a:r>
                      <a:r>
                        <a:rPr lang="en-US" sz="1400" u="none" strike="noStrike" dirty="0">
                          <a:effectLst/>
                        </a:rPr>
                        <a:t> for a set of documents (metric from Scopus)</a:t>
                      </a:r>
                      <a:endParaRPr lang="en-US" sz="140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400" u="none" strike="noStrike" dirty="0">
                          <a:effectLst/>
                        </a:rPr>
                        <a:t>Number of outputs in </a:t>
                      </a:r>
                      <a:r>
                        <a:rPr lang="en-US" sz="1400" u="none" strike="noStrike" dirty="0" err="1">
                          <a:effectLst/>
                        </a:rPr>
                        <a:t>DigitalHub</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Raw count of outputs made openly available in </a:t>
                      </a:r>
                      <a:r>
                        <a:rPr lang="en-US" sz="1400" u="none" strike="noStrike" dirty="0" err="1">
                          <a:effectLst/>
                        </a:rPr>
                        <a:t>DigitalHub</a:t>
                      </a:r>
                      <a:endParaRPr lang="en-US" sz="1400" b="0" i="0" u="none" strike="noStrike" dirty="0">
                        <a:solidFill>
                          <a:srgbClr val="000000"/>
                        </a:solidFill>
                        <a:effectLst/>
                        <a:latin typeface="Calibri" panose="020F0502020204030204" pitchFamily="34" charset="0"/>
                      </a:endParaRPr>
                    </a:p>
                  </a:txBody>
                  <a:tcPr marL="6768" marR="6768" marT="6768" marB="0"/>
                </a:tc>
              </a:tr>
              <a:tr h="270711">
                <a:tc>
                  <a:txBody>
                    <a:bodyPr/>
                    <a:lstStyle/>
                    <a:p>
                      <a:pPr algn="l" fontAlgn="t"/>
                      <a:r>
                        <a:rPr lang="en-US" sz="1400" u="none" strike="noStrike" dirty="0">
                          <a:effectLst/>
                        </a:rPr>
                        <a:t>Average Journal Normalized Citation Impact</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b"/>
                      <a:r>
                        <a:rPr lang="en-US" sz="1400" u="none" strike="noStrike" dirty="0">
                          <a:effectLst/>
                        </a:rPr>
                        <a:t>Average Citation impact (citations per document) normalized for journal, year and document type (metric from Journal Citation Reports)</a:t>
                      </a:r>
                      <a:endParaRPr lang="en-US" sz="1400" b="0" i="0" u="none" strike="noStrike" dirty="0">
                        <a:solidFill>
                          <a:srgbClr val="000000"/>
                        </a:solidFill>
                        <a:effectLst/>
                        <a:latin typeface="Calibri" panose="020F0502020204030204" pitchFamily="34" charset="0"/>
                      </a:endParaRPr>
                    </a:p>
                  </a:txBody>
                  <a:tcPr marL="6768" marR="6768" marT="6768" marB="0" anchor="b"/>
                </a:tc>
              </a:tr>
              <a:tr h="135355">
                <a:tc>
                  <a:txBody>
                    <a:bodyPr/>
                    <a:lstStyle/>
                    <a:p>
                      <a:pPr algn="l" fontAlgn="t"/>
                      <a:r>
                        <a:rPr lang="en-US" sz="1400" u="none" strike="noStrike" dirty="0">
                          <a:effectLst/>
                        </a:rPr>
                        <a:t>Proportion of publications that are open access</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Percentage of publications in open access journals or in open access repositories</a:t>
                      </a:r>
                      <a:endParaRPr lang="en-US" sz="140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400" u="none" strike="noStrike" dirty="0">
                          <a:effectLst/>
                        </a:rPr>
                        <a:t>Number of Media Mentions</a:t>
                      </a:r>
                      <a:endParaRPr lang="en-US" sz="1400" b="0" i="0" u="none" strike="noStrike" dirty="0">
                        <a:solidFill>
                          <a:srgbClr val="000000"/>
                        </a:solidFill>
                        <a:effectLst/>
                        <a:latin typeface="Calibri" panose="020F0502020204030204" pitchFamily="34" charset="0"/>
                      </a:endParaRPr>
                    </a:p>
                  </a:txBody>
                  <a:tcPr marL="6768" marR="6768" marT="6768" marB="0">
                    <a:solidFill>
                      <a:schemeClr val="bg1"/>
                    </a:solidFill>
                  </a:tcPr>
                </a:tc>
                <a:tc>
                  <a:txBody>
                    <a:bodyPr/>
                    <a:lstStyle/>
                    <a:p>
                      <a:pPr algn="l" fontAlgn="t"/>
                      <a:r>
                        <a:rPr lang="en-US" sz="1400" u="none" strike="noStrike" dirty="0">
                          <a:effectLst/>
                        </a:rPr>
                        <a:t>Counts of mentions in Media sources</a:t>
                      </a:r>
                      <a:endParaRPr lang="en-US" sz="1400" b="0" i="0" u="none" strike="noStrike" dirty="0">
                        <a:solidFill>
                          <a:srgbClr val="000000"/>
                        </a:solidFill>
                        <a:effectLst/>
                        <a:latin typeface="Calibri" panose="020F0502020204030204" pitchFamily="34" charset="0"/>
                      </a:endParaRPr>
                    </a:p>
                  </a:txBody>
                  <a:tcPr marL="6768" marR="6768" marT="6768" marB="0">
                    <a:solidFill>
                      <a:schemeClr val="bg1"/>
                    </a:solidFill>
                  </a:tcPr>
                </a:tc>
              </a:tr>
              <a:tr h="135355">
                <a:tc>
                  <a:txBody>
                    <a:bodyPr/>
                    <a:lstStyle/>
                    <a:p>
                      <a:pPr algn="l" fontAlgn="t"/>
                      <a:r>
                        <a:rPr lang="en-US" sz="1400" u="none" strike="noStrike" dirty="0">
                          <a:effectLst/>
                        </a:rPr>
                        <a:t>Number of Mentions in Social Media</a:t>
                      </a:r>
                      <a:endParaRPr lang="en-US" sz="1400" b="0" i="0" u="none" strike="noStrike" dirty="0">
                        <a:solidFill>
                          <a:srgbClr val="000000"/>
                        </a:solidFill>
                        <a:effectLst/>
                        <a:latin typeface="Calibri" panose="020F0502020204030204" pitchFamily="34" charset="0"/>
                      </a:endParaRPr>
                    </a:p>
                  </a:txBody>
                  <a:tcPr marL="6768" marR="6768" marT="6768" marB="0">
                    <a:solidFill>
                      <a:schemeClr val="bg1"/>
                    </a:solidFill>
                  </a:tcPr>
                </a:tc>
                <a:tc>
                  <a:txBody>
                    <a:bodyPr/>
                    <a:lstStyle/>
                    <a:p>
                      <a:pPr algn="l" fontAlgn="t"/>
                      <a:r>
                        <a:rPr lang="en-US" sz="1400" u="none" strike="noStrike" dirty="0">
                          <a:effectLst/>
                        </a:rPr>
                        <a:t>Counts of mentions in Social Media sources</a:t>
                      </a:r>
                      <a:endParaRPr lang="en-US" sz="1400" b="0" i="0" u="none" strike="noStrike" dirty="0">
                        <a:solidFill>
                          <a:srgbClr val="000000"/>
                        </a:solidFill>
                        <a:effectLst/>
                        <a:latin typeface="Calibri" panose="020F0502020204030204" pitchFamily="34" charset="0"/>
                      </a:endParaRPr>
                    </a:p>
                  </a:txBody>
                  <a:tcPr marL="6768" marR="6768" marT="6768" marB="0">
                    <a:solidFill>
                      <a:schemeClr val="bg1"/>
                    </a:solidFill>
                  </a:tcPr>
                </a:tc>
              </a:tr>
            </a:tbl>
          </a:graphicData>
        </a:graphic>
      </p:graphicFrame>
    </p:spTree>
    <p:extLst>
      <p:ext uri="{BB962C8B-B14F-4D97-AF65-F5344CB8AC3E}">
        <p14:creationId xmlns:p14="http://schemas.microsoft.com/office/powerpoint/2010/main" val="14927725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41</a:t>
            </a:fld>
            <a:endParaRPr lang="en-US"/>
          </a:p>
        </p:txBody>
      </p:sp>
      <p:sp>
        <p:nvSpPr>
          <p:cNvPr id="12" name="TextBox 11"/>
          <p:cNvSpPr txBox="1"/>
          <p:nvPr/>
        </p:nvSpPr>
        <p:spPr>
          <a:xfrm>
            <a:off x="329938" y="1183634"/>
            <a:ext cx="6881567" cy="523220"/>
          </a:xfrm>
          <a:prstGeom prst="rect">
            <a:avLst/>
          </a:prstGeom>
          <a:noFill/>
        </p:spPr>
        <p:txBody>
          <a:bodyPr wrap="square" rtlCol="0">
            <a:spAutoFit/>
          </a:bodyPr>
          <a:lstStyle/>
          <a:p>
            <a:r>
              <a:rPr lang="en-US" sz="2800" b="1" dirty="0" smtClean="0"/>
              <a:t>Quality of Research Communication</a:t>
            </a:r>
            <a:endParaRPr lang="en-US" sz="2800" b="1"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3140"/>
          <a:stretch/>
        </p:blipFill>
        <p:spPr>
          <a:xfrm>
            <a:off x="329938" y="2091509"/>
            <a:ext cx="8249020" cy="4495609"/>
          </a:xfrm>
          <a:prstGeom prst="rect">
            <a:avLst/>
          </a:prstGeom>
        </p:spPr>
      </p:pic>
      <p:sp>
        <p:nvSpPr>
          <p:cNvPr id="11" name="TextBox 10"/>
          <p:cNvSpPr txBox="1"/>
          <p:nvPr/>
        </p:nvSpPr>
        <p:spPr>
          <a:xfrm>
            <a:off x="329937" y="1568289"/>
            <a:ext cx="6202837" cy="369332"/>
          </a:xfrm>
          <a:prstGeom prst="rect">
            <a:avLst/>
          </a:prstGeom>
          <a:noFill/>
        </p:spPr>
        <p:txBody>
          <a:bodyPr wrap="square" rtlCol="0">
            <a:spAutoFit/>
          </a:bodyPr>
          <a:lstStyle/>
          <a:p>
            <a:r>
              <a:rPr lang="en-US" b="1" dirty="0" smtClean="0"/>
              <a:t>Top 10 Journals by number of publications with Impact Factor</a:t>
            </a:r>
            <a:endParaRPr lang="en-US" b="1" dirty="0"/>
          </a:p>
        </p:txBody>
      </p:sp>
      <p:sp>
        <p:nvSpPr>
          <p:cNvPr id="9" name="TextBox 8"/>
          <p:cNvSpPr txBox="1"/>
          <p:nvPr/>
        </p:nvSpPr>
        <p:spPr>
          <a:xfrm>
            <a:off x="1345817" y="5846592"/>
            <a:ext cx="2092753"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 </a:t>
            </a:r>
            <a:r>
              <a:rPr lang="en-US" sz="1050" dirty="0" smtClean="0">
                <a:solidFill>
                  <a:schemeClr val="bg1"/>
                </a:solidFill>
                <a:latin typeface="Arial" panose="020B0604020202020204" pitchFamily="34" charset="0"/>
                <a:cs typeface="Arial" panose="020B0604020202020204" pitchFamily="34" charset="0"/>
              </a:rPr>
              <a:t>IMPACT FACTOR: 17.202</a:t>
            </a:r>
            <a:endParaRPr lang="en-US" sz="1050" dirty="0">
              <a:solidFill>
                <a:schemeClr val="bg1"/>
              </a:solidFill>
              <a:latin typeface="Arial" panose="020B0604020202020204" pitchFamily="34" charset="0"/>
              <a:cs typeface="Arial" panose="020B0604020202020204" pitchFamily="34" charset="0"/>
            </a:endParaRPr>
          </a:p>
        </p:txBody>
      </p:sp>
      <p:sp>
        <p:nvSpPr>
          <p:cNvPr id="13" name="TextBox 12"/>
          <p:cNvSpPr txBox="1"/>
          <p:nvPr/>
        </p:nvSpPr>
        <p:spPr>
          <a:xfrm>
            <a:off x="4945831" y="4335762"/>
            <a:ext cx="1819376" cy="276999"/>
          </a:xfrm>
          <a:prstGeom prst="rect">
            <a:avLst/>
          </a:prstGeom>
          <a:noFill/>
        </p:spPr>
        <p:txBody>
          <a:bodyPr wrap="square" rtlCol="0">
            <a:spAutoFit/>
          </a:bodyPr>
          <a:lstStyle/>
          <a:p>
            <a:r>
              <a:rPr lang="en-US" sz="1200" dirty="0" smtClean="0">
                <a:solidFill>
                  <a:schemeClr val="bg1"/>
                </a:solidFill>
                <a:latin typeface="Arial" panose="020B0604020202020204" pitchFamily="34" charset="0"/>
                <a:cs typeface="Arial" panose="020B0604020202020204" pitchFamily="34" charset="0"/>
              </a:rPr>
              <a:t> </a:t>
            </a:r>
            <a:r>
              <a:rPr lang="en-US" sz="700" dirty="0" smtClean="0">
                <a:solidFill>
                  <a:schemeClr val="bg1"/>
                </a:solidFill>
                <a:latin typeface="Arial" panose="020B0604020202020204" pitchFamily="34" charset="0"/>
                <a:cs typeface="Arial" panose="020B0604020202020204" pitchFamily="34" charset="0"/>
              </a:rPr>
              <a:t>IMPACT FACTOR 5.036</a:t>
            </a:r>
            <a:endParaRPr lang="en-US" sz="700" dirty="0">
              <a:solidFill>
                <a:schemeClr val="bg1"/>
              </a:solidFill>
              <a:latin typeface="Arial" panose="020B0604020202020204" pitchFamily="34" charset="0"/>
              <a:cs typeface="Arial" panose="020B0604020202020204" pitchFamily="34" charset="0"/>
            </a:endParaRPr>
          </a:p>
        </p:txBody>
      </p:sp>
      <p:sp>
        <p:nvSpPr>
          <p:cNvPr id="15" name="TextBox 14"/>
          <p:cNvSpPr txBox="1"/>
          <p:nvPr/>
        </p:nvSpPr>
        <p:spPr>
          <a:xfrm>
            <a:off x="5345282" y="5228749"/>
            <a:ext cx="1819376" cy="276999"/>
          </a:xfrm>
          <a:prstGeom prst="rect">
            <a:avLst/>
          </a:prstGeom>
          <a:noFill/>
        </p:spPr>
        <p:txBody>
          <a:bodyPr wrap="square" rtlCol="0">
            <a:spAutoFit/>
          </a:bodyPr>
          <a:lstStyle/>
          <a:p>
            <a:r>
              <a:rPr lang="en-US" sz="1200" dirty="0" smtClean="0">
                <a:solidFill>
                  <a:schemeClr val="bg1"/>
                </a:solidFill>
                <a:latin typeface="Arial" panose="020B0604020202020204" pitchFamily="34" charset="0"/>
                <a:cs typeface="Arial" panose="020B0604020202020204" pitchFamily="34" charset="0"/>
              </a:rPr>
              <a:t> </a:t>
            </a:r>
            <a:r>
              <a:rPr lang="en-US" sz="700" dirty="0" smtClean="0">
                <a:solidFill>
                  <a:schemeClr val="bg1"/>
                </a:solidFill>
                <a:latin typeface="Arial" panose="020B0604020202020204" pitchFamily="34" charset="0"/>
                <a:cs typeface="Arial" panose="020B0604020202020204" pitchFamily="34" charset="0"/>
              </a:rPr>
              <a:t>Impact Factor 17.759</a:t>
            </a:r>
            <a:endParaRPr lang="en-US" sz="700" dirty="0">
              <a:solidFill>
                <a:schemeClr val="bg1"/>
              </a:solidFill>
              <a:latin typeface="Arial" panose="020B0604020202020204" pitchFamily="34" charset="0"/>
              <a:cs typeface="Arial" panose="020B0604020202020204" pitchFamily="34" charset="0"/>
            </a:endParaRPr>
          </a:p>
        </p:txBody>
      </p:sp>
      <p:sp>
        <p:nvSpPr>
          <p:cNvPr id="16" name="TextBox 15"/>
          <p:cNvSpPr txBox="1"/>
          <p:nvPr/>
        </p:nvSpPr>
        <p:spPr>
          <a:xfrm>
            <a:off x="4445021" y="5937957"/>
            <a:ext cx="1819376" cy="276999"/>
          </a:xfrm>
          <a:prstGeom prst="rect">
            <a:avLst/>
          </a:prstGeom>
          <a:noFill/>
        </p:spPr>
        <p:txBody>
          <a:bodyPr wrap="square" rtlCol="0">
            <a:spAutoFit/>
          </a:bodyPr>
          <a:lstStyle/>
          <a:p>
            <a:r>
              <a:rPr lang="en-US" sz="1200" dirty="0" smtClean="0">
                <a:solidFill>
                  <a:schemeClr val="bg1"/>
                </a:solidFill>
                <a:latin typeface="Arial" panose="020B0604020202020204" pitchFamily="34" charset="0"/>
                <a:cs typeface="Arial" panose="020B0604020202020204" pitchFamily="34" charset="0"/>
              </a:rPr>
              <a:t> </a:t>
            </a:r>
            <a:r>
              <a:rPr lang="en-US" sz="600" dirty="0" smtClean="0">
                <a:solidFill>
                  <a:schemeClr val="bg1"/>
                </a:solidFill>
                <a:latin typeface="Arial" panose="020B0604020202020204" pitchFamily="34" charset="0"/>
                <a:cs typeface="Arial" panose="020B0604020202020204" pitchFamily="34" charset="0"/>
              </a:rPr>
              <a:t>IMPACT FACTOR: 3.614</a:t>
            </a:r>
            <a:endParaRPr lang="en-US" sz="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50868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D558541-60C9-42A2-8392-FF12533A6B7A}" type="slidenum">
              <a:rPr lang="en-US" smtClean="0"/>
              <a:pPr/>
              <a:t>42</a:t>
            </a:fld>
            <a:endParaRPr lang="en-US" dirty="0"/>
          </a:p>
        </p:txBody>
      </p:sp>
      <p:grpSp>
        <p:nvGrpSpPr>
          <p:cNvPr id="10" name="Group 9"/>
          <p:cNvGrpSpPr/>
          <p:nvPr/>
        </p:nvGrpSpPr>
        <p:grpSpPr>
          <a:xfrm>
            <a:off x="405904" y="3996188"/>
            <a:ext cx="2670537" cy="1855850"/>
            <a:chOff x="685800" y="1088498"/>
            <a:chExt cx="8690811" cy="6039551"/>
          </a:xfrm>
        </p:grpSpPr>
        <p:pic>
          <p:nvPicPr>
            <p:cNvPr id="8" name="Picture 7"/>
            <p:cNvPicPr>
              <a:picLocks noChangeAspect="1"/>
            </p:cNvPicPr>
            <p:nvPr/>
          </p:nvPicPr>
          <p:blipFill rotWithShape="1">
            <a:blip r:embed="rId3"/>
            <a:srcRect l="17843" t="10591" r="18150" b="77464"/>
            <a:stretch/>
          </p:blipFill>
          <p:spPr>
            <a:xfrm>
              <a:off x="689811" y="1088498"/>
              <a:ext cx="8686800" cy="1009008"/>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rotWithShape="1">
            <a:blip r:embed="rId3"/>
            <a:srcRect l="17843" t="34947" r="18150" b="4122"/>
            <a:stretch/>
          </p:blipFill>
          <p:spPr>
            <a:xfrm>
              <a:off x="685800" y="1981200"/>
              <a:ext cx="8686800" cy="5146849"/>
            </a:xfrm>
            <a:prstGeom prst="rect">
              <a:avLst/>
            </a:prstGeom>
            <a:ln w="38100" cap="sq">
              <a:noFill/>
              <a:prstDash val="solid"/>
              <a:miter lim="800000"/>
            </a:ln>
            <a:effectLst>
              <a:outerShdw blurRad="50800" dist="38100" dir="2700000" algn="tl" rotWithShape="0">
                <a:srgbClr val="000000">
                  <a:alpha val="43000"/>
                </a:srgbClr>
              </a:outerShdw>
            </a:effectLst>
          </p:spPr>
        </p:pic>
      </p:grpSp>
      <p:sp>
        <p:nvSpPr>
          <p:cNvPr id="11" name="TextBox 10"/>
          <p:cNvSpPr txBox="1"/>
          <p:nvPr/>
        </p:nvSpPr>
        <p:spPr>
          <a:xfrm>
            <a:off x="353767" y="5901188"/>
            <a:ext cx="2652990" cy="767433"/>
          </a:xfrm>
          <a:prstGeom prst="rect">
            <a:avLst/>
          </a:prstGeom>
          <a:noFill/>
        </p:spPr>
        <p:txBody>
          <a:bodyPr wrap="square" lIns="0" tIns="0" rIns="0" bIns="0" rtlCol="0">
            <a:noAutofit/>
          </a:bodyPr>
          <a:lstStyle/>
          <a:p>
            <a:pPr>
              <a:lnSpc>
                <a:spcPct val="90000"/>
              </a:lnSpc>
            </a:pPr>
            <a:r>
              <a:rPr lang="en-US" sz="1400" i="1" spc="-50" dirty="0" smtClean="0"/>
              <a:t>Tuesday, May 3, 2016</a:t>
            </a:r>
          </a:p>
          <a:p>
            <a:pPr>
              <a:lnSpc>
                <a:spcPct val="90000"/>
              </a:lnSpc>
            </a:pPr>
            <a:r>
              <a:rPr lang="en-US" sz="1400" i="1" spc="-50" dirty="0" smtClean="0"/>
              <a:t>Chicago Tribune, front cover</a:t>
            </a:r>
          </a:p>
          <a:p>
            <a:pPr>
              <a:lnSpc>
                <a:spcPct val="90000"/>
              </a:lnSpc>
            </a:pPr>
            <a:r>
              <a:rPr lang="en-US" sz="1400" i="1" spc="-50" dirty="0" smtClean="0"/>
              <a:t>Landmark heart disease study marks 30 years of research</a:t>
            </a:r>
            <a:endParaRPr lang="en-US" sz="1400" i="1" spc="-50" dirty="0"/>
          </a:p>
        </p:txBody>
      </p:sp>
      <p:grpSp>
        <p:nvGrpSpPr>
          <p:cNvPr id="24" name="Group 23"/>
          <p:cNvGrpSpPr/>
          <p:nvPr/>
        </p:nvGrpSpPr>
        <p:grpSpPr>
          <a:xfrm>
            <a:off x="1035281" y="1934806"/>
            <a:ext cx="6241819" cy="2034258"/>
            <a:chOff x="1949681" y="1217953"/>
            <a:chExt cx="6241819" cy="2034258"/>
          </a:xfrm>
        </p:grpSpPr>
        <p:sp>
          <p:nvSpPr>
            <p:cNvPr id="13" name="TextBox 12"/>
            <p:cNvSpPr txBox="1"/>
            <p:nvPr/>
          </p:nvSpPr>
          <p:spPr>
            <a:xfrm>
              <a:off x="1949681" y="1220301"/>
              <a:ext cx="1828800" cy="228600"/>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Search Results</a:t>
              </a:r>
              <a:endParaRPr lang="en-US" sz="1600" b="1" spc="-50" dirty="0"/>
            </a:p>
          </p:txBody>
        </p:sp>
        <p:sp>
          <p:nvSpPr>
            <p:cNvPr id="14" name="TextBox 13"/>
            <p:cNvSpPr txBox="1"/>
            <p:nvPr/>
          </p:nvSpPr>
          <p:spPr>
            <a:xfrm>
              <a:off x="3650469" y="1217953"/>
              <a:ext cx="1600200" cy="228600"/>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Data Source</a:t>
              </a:r>
              <a:endParaRPr lang="en-US" sz="1600" b="1" spc="-50" dirty="0"/>
            </a:p>
          </p:txBody>
        </p:sp>
        <p:sp>
          <p:nvSpPr>
            <p:cNvPr id="15" name="TextBox 14"/>
            <p:cNvSpPr txBox="1"/>
            <p:nvPr/>
          </p:nvSpPr>
          <p:spPr>
            <a:xfrm>
              <a:off x="5761983" y="1217953"/>
              <a:ext cx="1600200" cy="228600"/>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Search Strategy</a:t>
              </a:r>
              <a:endParaRPr lang="en-US" sz="1600" b="1" spc="-50" dirty="0"/>
            </a:p>
          </p:txBody>
        </p:sp>
        <p:sp>
          <p:nvSpPr>
            <p:cNvPr id="16" name="TextBox 15"/>
            <p:cNvSpPr txBox="1"/>
            <p:nvPr/>
          </p:nvSpPr>
          <p:spPr>
            <a:xfrm>
              <a:off x="3933183" y="1474294"/>
              <a:ext cx="1828800" cy="1447800"/>
            </a:xfrm>
            <a:prstGeom prst="rect">
              <a:avLst/>
            </a:prstGeom>
            <a:noFill/>
          </p:spPr>
          <p:txBody>
            <a:bodyPr wrap="square" lIns="0" tIns="0" rIns="0" bIns="0" rtlCol="0">
              <a:noAutofit/>
            </a:bodyPr>
            <a:lstStyle/>
            <a:p>
              <a:pPr>
                <a:lnSpc>
                  <a:spcPct val="150000"/>
                </a:lnSpc>
                <a:spcBef>
                  <a:spcPts val="600"/>
                </a:spcBef>
              </a:pPr>
              <a:r>
                <a:rPr lang="en-US" sz="1600" spc="-50" dirty="0" smtClean="0"/>
                <a:t>Google News</a:t>
              </a:r>
            </a:p>
            <a:p>
              <a:pPr>
                <a:lnSpc>
                  <a:spcPct val="150000"/>
                </a:lnSpc>
                <a:spcBef>
                  <a:spcPts val="600"/>
                </a:spcBef>
              </a:pPr>
              <a:r>
                <a:rPr lang="en-US" sz="1600" spc="-50" dirty="0" smtClean="0"/>
                <a:t>Google Blogs</a:t>
              </a:r>
            </a:p>
            <a:p>
              <a:pPr>
                <a:lnSpc>
                  <a:spcPct val="150000"/>
                </a:lnSpc>
                <a:spcBef>
                  <a:spcPts val="600"/>
                </a:spcBef>
              </a:pPr>
              <a:r>
                <a:rPr lang="en-US" sz="1600" spc="-50" dirty="0" smtClean="0"/>
                <a:t>Google Videos</a:t>
              </a:r>
            </a:p>
            <a:p>
              <a:pPr>
                <a:lnSpc>
                  <a:spcPct val="150000"/>
                </a:lnSpc>
                <a:spcBef>
                  <a:spcPts val="600"/>
                </a:spcBef>
              </a:pPr>
              <a:r>
                <a:rPr lang="en-US" sz="1600" spc="-50" dirty="0" smtClean="0"/>
                <a:t>Google Books</a:t>
              </a:r>
              <a:endParaRPr lang="en-US" sz="1600" spc="-50" dirty="0"/>
            </a:p>
          </p:txBody>
        </p:sp>
        <p:sp>
          <p:nvSpPr>
            <p:cNvPr id="17" name="TextBox 16"/>
            <p:cNvSpPr txBox="1"/>
            <p:nvPr/>
          </p:nvSpPr>
          <p:spPr>
            <a:xfrm>
              <a:off x="2571270" y="1589224"/>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smtClean="0"/>
                <a:t>698</a:t>
              </a:r>
              <a:endParaRPr lang="en-US" sz="1600" spc="-50" dirty="0"/>
            </a:p>
          </p:txBody>
        </p:sp>
        <p:sp>
          <p:nvSpPr>
            <p:cNvPr id="18" name="TextBox 17"/>
            <p:cNvSpPr txBox="1"/>
            <p:nvPr/>
          </p:nvSpPr>
          <p:spPr>
            <a:xfrm>
              <a:off x="2654956" y="2017825"/>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smtClean="0"/>
                <a:t>15</a:t>
              </a:r>
              <a:endParaRPr lang="en-US" sz="1600" spc="-50" dirty="0"/>
            </a:p>
          </p:txBody>
        </p:sp>
        <p:sp>
          <p:nvSpPr>
            <p:cNvPr id="19" name="TextBox 18"/>
            <p:cNvSpPr txBox="1"/>
            <p:nvPr/>
          </p:nvSpPr>
          <p:spPr>
            <a:xfrm>
              <a:off x="2571270" y="2422307"/>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smtClean="0"/>
                <a:t>542</a:t>
              </a:r>
              <a:endParaRPr lang="en-US" sz="1600" spc="-50" dirty="0"/>
            </a:p>
          </p:txBody>
        </p:sp>
        <p:sp>
          <p:nvSpPr>
            <p:cNvPr id="20" name="TextBox 19"/>
            <p:cNvSpPr txBox="1"/>
            <p:nvPr/>
          </p:nvSpPr>
          <p:spPr>
            <a:xfrm>
              <a:off x="2434093" y="2896305"/>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smtClean="0"/>
                <a:t>8,560</a:t>
              </a:r>
              <a:endParaRPr lang="en-US" sz="1600" spc="-50" dirty="0"/>
            </a:p>
          </p:txBody>
        </p:sp>
        <p:sp>
          <p:nvSpPr>
            <p:cNvPr id="21" name="TextBox 20"/>
            <p:cNvSpPr txBox="1"/>
            <p:nvPr/>
          </p:nvSpPr>
          <p:spPr>
            <a:xfrm>
              <a:off x="5829300" y="1589844"/>
              <a:ext cx="2362200" cy="1010416"/>
            </a:xfrm>
            <a:prstGeom prst="rect">
              <a:avLst/>
            </a:prstGeom>
            <a:noFill/>
          </p:spPr>
          <p:txBody>
            <a:bodyPr wrap="none" lIns="0" tIns="0" rIns="0" bIns="0" rtlCol="0">
              <a:noAutofit/>
            </a:bodyPr>
            <a:lstStyle/>
            <a:p>
              <a:pPr>
                <a:lnSpc>
                  <a:spcPct val="90000"/>
                </a:lnSpc>
              </a:pPr>
              <a:r>
                <a:rPr lang="en-US" sz="1400" spc="-50" dirty="0"/>
                <a:t>“CARDIA study” OR </a:t>
              </a:r>
              <a:endParaRPr lang="en-US" sz="1400" spc="-50" dirty="0" smtClean="0"/>
            </a:p>
            <a:p>
              <a:pPr>
                <a:lnSpc>
                  <a:spcPct val="90000"/>
                </a:lnSpc>
              </a:pPr>
              <a:r>
                <a:rPr lang="en-US" sz="1400" spc="-50" dirty="0" smtClean="0"/>
                <a:t>“Coronary </a:t>
              </a:r>
              <a:r>
                <a:rPr lang="en-US" sz="1400" spc="-50" dirty="0"/>
                <a:t>Artery Risk </a:t>
              </a:r>
              <a:endParaRPr lang="en-US" sz="1400" spc="-50" dirty="0" smtClean="0"/>
            </a:p>
            <a:p>
              <a:pPr>
                <a:lnSpc>
                  <a:spcPct val="90000"/>
                </a:lnSpc>
              </a:pPr>
              <a:r>
                <a:rPr lang="en-US" sz="1400" spc="-50" dirty="0" smtClean="0"/>
                <a:t>Development </a:t>
              </a:r>
              <a:r>
                <a:rPr lang="en-US" sz="1400" spc="-50" dirty="0"/>
                <a:t>in Young Adults”</a:t>
              </a:r>
            </a:p>
            <a:p>
              <a:pPr>
                <a:lnSpc>
                  <a:spcPct val="90000"/>
                </a:lnSpc>
                <a:spcBef>
                  <a:spcPts val="600"/>
                </a:spcBef>
              </a:pPr>
              <a:endParaRPr lang="en-US" sz="1850" spc="-50" dirty="0"/>
            </a:p>
          </p:txBody>
        </p:sp>
        <p:cxnSp>
          <p:nvCxnSpPr>
            <p:cNvPr id="23" name="Straight Connector 22"/>
            <p:cNvCxnSpPr/>
            <p:nvPr/>
          </p:nvCxnSpPr>
          <p:spPr>
            <a:xfrm>
              <a:off x="2110108" y="1474294"/>
              <a:ext cx="5486400" cy="0"/>
            </a:xfrm>
            <a:prstGeom prst="line">
              <a:avLst/>
            </a:prstGeom>
            <a:ln/>
          </p:spPr>
          <p:style>
            <a:lnRef idx="1">
              <a:schemeClr val="dk1"/>
            </a:lnRef>
            <a:fillRef idx="0">
              <a:schemeClr val="dk1"/>
            </a:fillRef>
            <a:effectRef idx="0">
              <a:schemeClr val="dk1"/>
            </a:effectRef>
            <a:fontRef idx="minor">
              <a:schemeClr val="tx1"/>
            </a:fontRef>
          </p:style>
        </p:cxnSp>
      </p:grpSp>
      <p:pic>
        <p:nvPicPr>
          <p:cNvPr id="25" name="Picture 24"/>
          <p:cNvPicPr>
            <a:picLocks noChangeAspect="1"/>
          </p:cNvPicPr>
          <p:nvPr/>
        </p:nvPicPr>
        <p:blipFill rotWithShape="1">
          <a:blip r:embed="rId4"/>
          <a:srcRect l="3546" t="10246" r="27526" b="11634"/>
          <a:stretch/>
        </p:blipFill>
        <p:spPr>
          <a:xfrm>
            <a:off x="3162836" y="3996188"/>
            <a:ext cx="2660385" cy="1876657"/>
          </a:xfrm>
          <a:prstGeom prst="rect">
            <a:avLst/>
          </a:prstGeom>
          <a:effectLst>
            <a:outerShdw blurRad="50800" dist="38100" dir="2700000" algn="tl" rotWithShape="0">
              <a:prstClr val="black">
                <a:alpha val="40000"/>
              </a:prstClr>
            </a:outerShdw>
          </a:effectLst>
        </p:spPr>
      </p:pic>
      <p:sp>
        <p:nvSpPr>
          <p:cNvPr id="26" name="TextBox 25"/>
          <p:cNvSpPr txBox="1"/>
          <p:nvPr/>
        </p:nvSpPr>
        <p:spPr>
          <a:xfrm>
            <a:off x="3182889" y="5901188"/>
            <a:ext cx="2640332" cy="457200"/>
          </a:xfrm>
          <a:prstGeom prst="rect">
            <a:avLst/>
          </a:prstGeom>
          <a:noFill/>
        </p:spPr>
        <p:txBody>
          <a:bodyPr wrap="square" lIns="0" tIns="0" rIns="0" bIns="0" rtlCol="0">
            <a:noAutofit/>
          </a:bodyPr>
          <a:lstStyle/>
          <a:p>
            <a:pPr>
              <a:lnSpc>
                <a:spcPct val="90000"/>
              </a:lnSpc>
            </a:pPr>
            <a:r>
              <a:rPr lang="en-US" sz="1400" i="1" spc="-50" dirty="0" smtClean="0"/>
              <a:t>December 2, 2015</a:t>
            </a:r>
          </a:p>
          <a:p>
            <a:pPr>
              <a:lnSpc>
                <a:spcPct val="90000"/>
              </a:lnSpc>
            </a:pPr>
            <a:r>
              <a:rPr lang="en-US" sz="1400" i="1" spc="-50" dirty="0" smtClean="0"/>
              <a:t>YouTube</a:t>
            </a:r>
          </a:p>
          <a:p>
            <a:pPr>
              <a:lnSpc>
                <a:spcPct val="90000"/>
              </a:lnSpc>
            </a:pPr>
            <a:r>
              <a:rPr lang="en-US" sz="1400" i="1" spc="-50" dirty="0" smtClean="0"/>
              <a:t>Study Uncovers Critical Findings on Cardiovascular Disease</a:t>
            </a:r>
            <a:endParaRPr lang="en-US" sz="1400" i="1" spc="-50" dirty="0"/>
          </a:p>
        </p:txBody>
      </p:sp>
      <p:pic>
        <p:nvPicPr>
          <p:cNvPr id="27" name="Picture 26"/>
          <p:cNvPicPr>
            <a:picLocks noChangeAspect="1"/>
          </p:cNvPicPr>
          <p:nvPr/>
        </p:nvPicPr>
        <p:blipFill rotWithShape="1">
          <a:blip r:embed="rId5"/>
          <a:srcRect l="20812" t="16667" r="25246" b="29349"/>
          <a:stretch/>
        </p:blipFill>
        <p:spPr>
          <a:xfrm>
            <a:off x="5925098" y="3996188"/>
            <a:ext cx="3012781" cy="1876657"/>
          </a:xfrm>
          <a:prstGeom prst="rect">
            <a:avLst/>
          </a:prstGeom>
          <a:effectLst>
            <a:outerShdw blurRad="50800" dist="38100" dir="2700000" algn="tl" rotWithShape="0">
              <a:prstClr val="black">
                <a:alpha val="40000"/>
              </a:prstClr>
            </a:outerShdw>
          </a:effectLst>
        </p:spPr>
      </p:pic>
      <p:sp>
        <p:nvSpPr>
          <p:cNvPr id="28" name="TextBox 27"/>
          <p:cNvSpPr txBox="1"/>
          <p:nvPr/>
        </p:nvSpPr>
        <p:spPr>
          <a:xfrm>
            <a:off x="5956934" y="5977388"/>
            <a:ext cx="2640332" cy="457200"/>
          </a:xfrm>
          <a:prstGeom prst="rect">
            <a:avLst/>
          </a:prstGeom>
          <a:noFill/>
        </p:spPr>
        <p:txBody>
          <a:bodyPr wrap="square" lIns="0" tIns="0" rIns="0" bIns="0" rtlCol="0">
            <a:noAutofit/>
          </a:bodyPr>
          <a:lstStyle/>
          <a:p>
            <a:pPr>
              <a:lnSpc>
                <a:spcPct val="90000"/>
              </a:lnSpc>
            </a:pPr>
            <a:r>
              <a:rPr lang="en-US" sz="1400" i="1" spc="-50" dirty="0" smtClean="0"/>
              <a:t>March 24, 2011</a:t>
            </a:r>
          </a:p>
          <a:p>
            <a:pPr>
              <a:lnSpc>
                <a:spcPct val="90000"/>
              </a:lnSpc>
            </a:pPr>
            <a:r>
              <a:rPr lang="en-US" sz="1400" i="1" spc="-50" dirty="0" smtClean="0"/>
              <a:t>CNN Blog</a:t>
            </a:r>
          </a:p>
          <a:p>
            <a:pPr>
              <a:lnSpc>
                <a:spcPct val="90000"/>
              </a:lnSpc>
            </a:pPr>
            <a:r>
              <a:rPr lang="en-US" sz="1400" i="1" spc="-50" dirty="0" smtClean="0"/>
              <a:t>Frequent churchgoers frequently fatter</a:t>
            </a:r>
            <a:endParaRPr lang="en-US" sz="1400" i="1" spc="-50" dirty="0"/>
          </a:p>
        </p:txBody>
      </p:sp>
      <p:cxnSp>
        <p:nvCxnSpPr>
          <p:cNvPr id="30" name="Straight Connector 29"/>
          <p:cNvCxnSpPr/>
          <p:nvPr/>
        </p:nvCxnSpPr>
        <p:spPr>
          <a:xfrm>
            <a:off x="0" y="3919988"/>
            <a:ext cx="9144000" cy="0"/>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0" y="6739388"/>
            <a:ext cx="9144000" cy="0"/>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876800" y="3682701"/>
            <a:ext cx="3610617" cy="230490"/>
          </a:xfrm>
          <a:prstGeom prst="rect">
            <a:avLst/>
          </a:prstGeom>
          <a:noFill/>
        </p:spPr>
        <p:txBody>
          <a:bodyPr wrap="square" lIns="0" tIns="0" rIns="0" bIns="0" rtlCol="0">
            <a:noAutofit/>
          </a:bodyPr>
          <a:lstStyle/>
          <a:p>
            <a:pPr>
              <a:lnSpc>
                <a:spcPct val="90000"/>
              </a:lnSpc>
              <a:spcBef>
                <a:spcPts val="600"/>
              </a:spcBef>
            </a:pPr>
            <a:r>
              <a:rPr lang="en-US" sz="1100" i="1" spc="-50" dirty="0" smtClean="0"/>
              <a:t>Please note: number of non-relevant results not yet determined. </a:t>
            </a:r>
            <a:endParaRPr lang="en-US" sz="1100" i="1" spc="-50" dirty="0"/>
          </a:p>
        </p:txBody>
      </p:sp>
      <p:sp>
        <p:nvSpPr>
          <p:cNvPr id="29" name="Rectangle 28"/>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4"/>
          <p:cNvSpPr txBox="1">
            <a:spLocks/>
          </p:cNvSpPr>
          <p:nvPr/>
        </p:nvSpPr>
        <p:spPr>
          <a:xfrm>
            <a:off x="562662" y="-14192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CARDIA Study: Evaluation Indicators</a:t>
            </a:r>
            <a:endParaRPr lang="en-US" b="1" dirty="0">
              <a:solidFill>
                <a:schemeClr val="bg1"/>
              </a:solidFill>
            </a:endParaRPr>
          </a:p>
        </p:txBody>
      </p:sp>
      <p:sp>
        <p:nvSpPr>
          <p:cNvPr id="32" name="TextBox 31"/>
          <p:cNvSpPr txBox="1"/>
          <p:nvPr/>
        </p:nvSpPr>
        <p:spPr>
          <a:xfrm>
            <a:off x="329938" y="1183634"/>
            <a:ext cx="6881567" cy="523220"/>
          </a:xfrm>
          <a:prstGeom prst="rect">
            <a:avLst/>
          </a:prstGeom>
          <a:noFill/>
        </p:spPr>
        <p:txBody>
          <a:bodyPr wrap="square" rtlCol="0">
            <a:spAutoFit/>
          </a:bodyPr>
          <a:lstStyle/>
          <a:p>
            <a:r>
              <a:rPr lang="en-US" sz="2800" b="1" dirty="0" smtClean="0"/>
              <a:t>Quality of Research Communication</a:t>
            </a:r>
            <a:endParaRPr lang="en-US" sz="2800" b="1" dirty="0"/>
          </a:p>
        </p:txBody>
      </p:sp>
      <p:sp>
        <p:nvSpPr>
          <p:cNvPr id="34" name="TextBox 33"/>
          <p:cNvSpPr txBox="1"/>
          <p:nvPr/>
        </p:nvSpPr>
        <p:spPr>
          <a:xfrm>
            <a:off x="329937" y="1568289"/>
            <a:ext cx="6202837" cy="369332"/>
          </a:xfrm>
          <a:prstGeom prst="rect">
            <a:avLst/>
          </a:prstGeom>
          <a:noFill/>
        </p:spPr>
        <p:txBody>
          <a:bodyPr wrap="square" rtlCol="0">
            <a:spAutoFit/>
          </a:bodyPr>
          <a:lstStyle/>
          <a:p>
            <a:r>
              <a:rPr lang="en-US" b="1" dirty="0" smtClean="0"/>
              <a:t>Google Results</a:t>
            </a:r>
            <a:endParaRPr lang="en-US" b="1" dirty="0"/>
          </a:p>
        </p:txBody>
      </p:sp>
    </p:spTree>
    <p:extLst>
      <p:ext uri="{BB962C8B-B14F-4D97-AF65-F5344CB8AC3E}">
        <p14:creationId xmlns:p14="http://schemas.microsoft.com/office/powerpoint/2010/main" val="27927386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558541-60C9-42A2-8392-FF12533A6B7A}" type="slidenum">
              <a:rPr lang="en-US" smtClean="0"/>
              <a:pPr/>
              <a:t>43</a:t>
            </a:fld>
            <a:endParaRPr lang="en-US" dirty="0"/>
          </a:p>
        </p:txBody>
      </p:sp>
      <p:sp>
        <p:nvSpPr>
          <p:cNvPr id="17" name="TextBox 16"/>
          <p:cNvSpPr txBox="1"/>
          <p:nvPr/>
        </p:nvSpPr>
        <p:spPr>
          <a:xfrm>
            <a:off x="5586427" y="4212076"/>
            <a:ext cx="3610617" cy="230490"/>
          </a:xfrm>
          <a:prstGeom prst="rect">
            <a:avLst/>
          </a:prstGeom>
          <a:noFill/>
        </p:spPr>
        <p:txBody>
          <a:bodyPr wrap="square" lIns="0" tIns="0" rIns="0" bIns="0" rtlCol="0">
            <a:noAutofit/>
          </a:bodyPr>
          <a:lstStyle/>
          <a:p>
            <a:pPr>
              <a:lnSpc>
                <a:spcPct val="90000"/>
              </a:lnSpc>
              <a:spcBef>
                <a:spcPts val="600"/>
              </a:spcBef>
            </a:pPr>
            <a:r>
              <a:rPr lang="en-US" sz="1100" i="1" spc="-50" dirty="0" smtClean="0"/>
              <a:t>Please note: number of non-relevant results not yet determined. </a:t>
            </a:r>
            <a:endParaRPr lang="en-US" sz="1100" i="1" spc="-50" dirty="0"/>
          </a:p>
        </p:txBody>
      </p:sp>
      <p:grpSp>
        <p:nvGrpSpPr>
          <p:cNvPr id="36" name="Group 35"/>
          <p:cNvGrpSpPr/>
          <p:nvPr/>
        </p:nvGrpSpPr>
        <p:grpSpPr>
          <a:xfrm>
            <a:off x="1004703" y="2170166"/>
            <a:ext cx="7013750" cy="2612439"/>
            <a:chOff x="1004703" y="1406595"/>
            <a:chExt cx="7013750" cy="2612439"/>
          </a:xfrm>
        </p:grpSpPr>
        <p:sp>
          <p:nvSpPr>
            <p:cNvPr id="7" name="TextBox 6"/>
            <p:cNvSpPr txBox="1"/>
            <p:nvPr/>
          </p:nvSpPr>
          <p:spPr>
            <a:xfrm>
              <a:off x="1004703" y="1406595"/>
              <a:ext cx="1828800" cy="228600"/>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Search Results</a:t>
              </a:r>
              <a:endParaRPr lang="en-US" sz="1600" b="1" spc="-50" dirty="0"/>
            </a:p>
          </p:txBody>
        </p:sp>
        <p:sp>
          <p:nvSpPr>
            <p:cNvPr id="8" name="TextBox 7"/>
            <p:cNvSpPr txBox="1"/>
            <p:nvPr/>
          </p:nvSpPr>
          <p:spPr>
            <a:xfrm>
              <a:off x="2788655" y="1406595"/>
              <a:ext cx="1600200" cy="228600"/>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Data Type</a:t>
              </a:r>
              <a:endParaRPr lang="en-US" sz="1600" b="1" spc="-50" dirty="0"/>
            </a:p>
          </p:txBody>
        </p:sp>
        <p:sp>
          <p:nvSpPr>
            <p:cNvPr id="9" name="TextBox 8"/>
            <p:cNvSpPr txBox="1"/>
            <p:nvPr/>
          </p:nvSpPr>
          <p:spPr>
            <a:xfrm>
              <a:off x="5384126" y="1416822"/>
              <a:ext cx="1600200" cy="228600"/>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Search Strategy</a:t>
              </a:r>
              <a:endParaRPr lang="en-US" sz="1600" b="1" spc="-50" dirty="0"/>
            </a:p>
          </p:txBody>
        </p:sp>
        <p:sp>
          <p:nvSpPr>
            <p:cNvPr id="10" name="TextBox 9"/>
            <p:cNvSpPr txBox="1"/>
            <p:nvPr/>
          </p:nvSpPr>
          <p:spPr>
            <a:xfrm>
              <a:off x="3048671" y="1688944"/>
              <a:ext cx="2590800" cy="2330090"/>
            </a:xfrm>
            <a:prstGeom prst="rect">
              <a:avLst/>
            </a:prstGeom>
            <a:noFill/>
          </p:spPr>
          <p:txBody>
            <a:bodyPr wrap="square" lIns="0" tIns="0" rIns="0" bIns="0" rtlCol="0">
              <a:noAutofit/>
            </a:bodyPr>
            <a:lstStyle/>
            <a:p>
              <a:pPr>
                <a:spcBef>
                  <a:spcPts val="600"/>
                </a:spcBef>
              </a:pPr>
              <a:r>
                <a:rPr lang="en-US" sz="1400" spc="-50" dirty="0"/>
                <a:t>Law reviews and Journals</a:t>
              </a:r>
            </a:p>
            <a:p>
              <a:pPr>
                <a:spcBef>
                  <a:spcPts val="600"/>
                </a:spcBef>
              </a:pPr>
              <a:r>
                <a:rPr lang="en-US" sz="1400" spc="-50" dirty="0" smtClean="0"/>
                <a:t>Newspapers</a:t>
              </a:r>
            </a:p>
            <a:p>
              <a:pPr>
                <a:spcBef>
                  <a:spcPts val="600"/>
                </a:spcBef>
              </a:pPr>
              <a:r>
                <a:rPr lang="en-US" sz="1400" spc="-50" dirty="0"/>
                <a:t>Newswires &amp; Press Releases</a:t>
              </a:r>
            </a:p>
            <a:p>
              <a:pPr>
                <a:spcBef>
                  <a:spcPts val="600"/>
                </a:spcBef>
              </a:pPr>
              <a:r>
                <a:rPr lang="en-US" sz="1400" spc="-50" dirty="0" smtClean="0"/>
                <a:t>Web-based </a:t>
              </a:r>
              <a:r>
                <a:rPr lang="en-US" sz="1400" spc="-50" dirty="0"/>
                <a:t>Publications</a:t>
              </a:r>
            </a:p>
            <a:p>
              <a:pPr>
                <a:spcBef>
                  <a:spcPts val="600"/>
                </a:spcBef>
              </a:pPr>
              <a:r>
                <a:rPr lang="en-US" sz="1400" spc="-50" dirty="0"/>
                <a:t>Magazines and Journals</a:t>
              </a:r>
            </a:p>
            <a:p>
              <a:pPr>
                <a:spcBef>
                  <a:spcPts val="600"/>
                </a:spcBef>
              </a:pPr>
              <a:r>
                <a:rPr lang="en-US" sz="1400" spc="-50" dirty="0" smtClean="0"/>
                <a:t>Cases</a:t>
              </a:r>
            </a:p>
            <a:p>
              <a:pPr>
                <a:spcBef>
                  <a:spcPts val="600"/>
                </a:spcBef>
              </a:pPr>
              <a:r>
                <a:rPr lang="en-US" sz="1400" spc="-50" dirty="0" smtClean="0"/>
                <a:t>Industry Trade Press</a:t>
              </a:r>
            </a:p>
          </p:txBody>
        </p:sp>
        <p:sp>
          <p:nvSpPr>
            <p:cNvPr id="11" name="TextBox 10"/>
            <p:cNvSpPr txBox="1"/>
            <p:nvPr/>
          </p:nvSpPr>
          <p:spPr>
            <a:xfrm>
              <a:off x="1644939" y="1736186"/>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smtClean="0"/>
                <a:t>35</a:t>
              </a:r>
              <a:endParaRPr lang="en-US" sz="1600" spc="-50" dirty="0"/>
            </a:p>
          </p:txBody>
        </p:sp>
        <p:sp>
          <p:nvSpPr>
            <p:cNvPr id="12" name="TextBox 11"/>
            <p:cNvSpPr txBox="1"/>
            <p:nvPr/>
          </p:nvSpPr>
          <p:spPr>
            <a:xfrm>
              <a:off x="1651200" y="2003705"/>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smtClean="0"/>
                <a:t>34</a:t>
              </a:r>
              <a:endParaRPr lang="en-US" sz="1600" spc="-50" dirty="0"/>
            </a:p>
          </p:txBody>
        </p:sp>
        <p:sp>
          <p:nvSpPr>
            <p:cNvPr id="13" name="TextBox 12"/>
            <p:cNvSpPr txBox="1"/>
            <p:nvPr/>
          </p:nvSpPr>
          <p:spPr>
            <a:xfrm>
              <a:off x="1737150" y="2328266"/>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smtClean="0"/>
                <a:t>7</a:t>
              </a:r>
              <a:endParaRPr lang="en-US" sz="1600" spc="-50" dirty="0"/>
            </a:p>
          </p:txBody>
        </p:sp>
        <p:sp>
          <p:nvSpPr>
            <p:cNvPr id="14" name="TextBox 13"/>
            <p:cNvSpPr txBox="1"/>
            <p:nvPr/>
          </p:nvSpPr>
          <p:spPr>
            <a:xfrm>
              <a:off x="1754633" y="2608217"/>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a:t>4</a:t>
              </a:r>
            </a:p>
          </p:txBody>
        </p:sp>
        <p:sp>
          <p:nvSpPr>
            <p:cNvPr id="15" name="TextBox 14"/>
            <p:cNvSpPr txBox="1"/>
            <p:nvPr/>
          </p:nvSpPr>
          <p:spPr>
            <a:xfrm>
              <a:off x="5656253" y="1709902"/>
              <a:ext cx="2362200" cy="1010416"/>
            </a:xfrm>
            <a:prstGeom prst="rect">
              <a:avLst/>
            </a:prstGeom>
            <a:noFill/>
          </p:spPr>
          <p:txBody>
            <a:bodyPr wrap="none" lIns="0" tIns="0" rIns="0" bIns="0" rtlCol="0">
              <a:noAutofit/>
            </a:bodyPr>
            <a:lstStyle/>
            <a:p>
              <a:pPr>
                <a:lnSpc>
                  <a:spcPct val="90000"/>
                </a:lnSpc>
              </a:pPr>
              <a:r>
                <a:rPr lang="en-US" sz="1400" spc="-50" dirty="0" smtClean="0"/>
                <a:t>“CARDIA study”</a:t>
              </a:r>
              <a:endParaRPr lang="en-US" spc="-50" dirty="0"/>
            </a:p>
          </p:txBody>
        </p:sp>
        <p:cxnSp>
          <p:nvCxnSpPr>
            <p:cNvPr id="16" name="Straight Connector 15"/>
            <p:cNvCxnSpPr/>
            <p:nvPr/>
          </p:nvCxnSpPr>
          <p:spPr>
            <a:xfrm>
              <a:off x="1296071" y="1683398"/>
              <a:ext cx="6096000" cy="0"/>
            </a:xfrm>
            <a:prstGeom prst="line">
              <a:avLst/>
            </a:prstGeom>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1754633" y="2880078"/>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smtClean="0"/>
                <a:t>2</a:t>
              </a:r>
              <a:endParaRPr lang="en-US" sz="1600" spc="-50" dirty="0"/>
            </a:p>
          </p:txBody>
        </p:sp>
        <p:sp>
          <p:nvSpPr>
            <p:cNvPr id="19" name="TextBox 18"/>
            <p:cNvSpPr txBox="1"/>
            <p:nvPr/>
          </p:nvSpPr>
          <p:spPr>
            <a:xfrm>
              <a:off x="1754633" y="3189447"/>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smtClean="0"/>
                <a:t>1</a:t>
              </a:r>
              <a:endParaRPr lang="en-US" sz="1600" spc="-50" dirty="0"/>
            </a:p>
          </p:txBody>
        </p:sp>
        <p:sp>
          <p:nvSpPr>
            <p:cNvPr id="20" name="TextBox 19"/>
            <p:cNvSpPr txBox="1"/>
            <p:nvPr/>
          </p:nvSpPr>
          <p:spPr>
            <a:xfrm>
              <a:off x="1754633" y="3438572"/>
              <a:ext cx="859977" cy="355906"/>
            </a:xfrm>
            <a:prstGeom prst="rect">
              <a:avLst/>
            </a:prstGeom>
            <a:noFill/>
          </p:spPr>
          <p:txBody>
            <a:bodyPr wrap="square" lIns="0" tIns="0" rIns="0" bIns="0" rtlCol="0">
              <a:noAutofit/>
            </a:bodyPr>
            <a:lstStyle/>
            <a:p>
              <a:pPr>
                <a:lnSpc>
                  <a:spcPct val="90000"/>
                </a:lnSpc>
                <a:spcBef>
                  <a:spcPts val="600"/>
                </a:spcBef>
              </a:pPr>
              <a:r>
                <a:rPr lang="en-US" sz="1600" spc="-50" dirty="0" smtClean="0"/>
                <a:t>1</a:t>
              </a:r>
              <a:endParaRPr lang="en-US" sz="1600" spc="-50" dirty="0"/>
            </a:p>
          </p:txBody>
        </p:sp>
      </p:grpSp>
      <p:grpSp>
        <p:nvGrpSpPr>
          <p:cNvPr id="41" name="Group 40"/>
          <p:cNvGrpSpPr/>
          <p:nvPr/>
        </p:nvGrpSpPr>
        <p:grpSpPr>
          <a:xfrm>
            <a:off x="654610" y="4616348"/>
            <a:ext cx="4038600" cy="2031989"/>
            <a:chOff x="228600" y="4114800"/>
            <a:chExt cx="4038600" cy="2031989"/>
          </a:xfrm>
        </p:grpSpPr>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520" y="4114800"/>
              <a:ext cx="2816225" cy="571779"/>
            </a:xfrm>
            <a:prstGeom prst="rect">
              <a:avLst/>
            </a:prstGeom>
          </p:spPr>
        </p:pic>
        <p:sp>
          <p:nvSpPr>
            <p:cNvPr id="27" name="Rectangle 26"/>
            <p:cNvSpPr/>
            <p:nvPr/>
          </p:nvSpPr>
          <p:spPr>
            <a:xfrm>
              <a:off x="228600" y="4686579"/>
              <a:ext cx="3025059" cy="338554"/>
            </a:xfrm>
            <a:prstGeom prst="rect">
              <a:avLst/>
            </a:prstGeom>
          </p:spPr>
          <p:txBody>
            <a:bodyPr wrap="none">
              <a:spAutoFit/>
            </a:bodyPr>
            <a:lstStyle/>
            <a:p>
              <a:r>
                <a:rPr lang="en-US" sz="1600" dirty="0"/>
                <a:t>Adults can undo heart disease risk</a:t>
              </a:r>
            </a:p>
          </p:txBody>
        </p:sp>
        <p:sp>
          <p:nvSpPr>
            <p:cNvPr id="28" name="TextBox 27"/>
            <p:cNvSpPr txBox="1"/>
            <p:nvPr/>
          </p:nvSpPr>
          <p:spPr>
            <a:xfrm>
              <a:off x="315119" y="4988390"/>
              <a:ext cx="1371600" cy="193210"/>
            </a:xfrm>
            <a:prstGeom prst="rect">
              <a:avLst/>
            </a:prstGeom>
            <a:noFill/>
          </p:spPr>
          <p:txBody>
            <a:bodyPr wrap="square" lIns="0" tIns="0" rIns="0" bIns="0" rtlCol="0">
              <a:noAutofit/>
            </a:bodyPr>
            <a:lstStyle/>
            <a:p>
              <a:pPr>
                <a:lnSpc>
                  <a:spcPct val="90000"/>
                </a:lnSpc>
                <a:spcBef>
                  <a:spcPts val="600"/>
                </a:spcBef>
              </a:pPr>
              <a:r>
                <a:rPr lang="en-US" sz="1200" spc="-50" dirty="0" smtClean="0"/>
                <a:t>July 1, 2014</a:t>
              </a:r>
              <a:endParaRPr lang="en-US" sz="1200" spc="-50" dirty="0"/>
            </a:p>
          </p:txBody>
        </p:sp>
        <p:sp>
          <p:nvSpPr>
            <p:cNvPr id="29" name="TextBox 28"/>
            <p:cNvSpPr txBox="1"/>
            <p:nvPr/>
          </p:nvSpPr>
          <p:spPr>
            <a:xfrm>
              <a:off x="315119" y="5192645"/>
              <a:ext cx="3952081" cy="954144"/>
            </a:xfrm>
            <a:prstGeom prst="rect">
              <a:avLst/>
            </a:prstGeom>
            <a:noFill/>
          </p:spPr>
          <p:txBody>
            <a:bodyPr wrap="square" lIns="0" tIns="0" rIns="0" bIns="0" rtlCol="0">
              <a:noAutofit/>
            </a:bodyPr>
            <a:lstStyle/>
            <a:p>
              <a:r>
                <a:rPr lang="en-US" sz="800" i="1" dirty="0" smtClean="0"/>
                <a:t>…"</a:t>
              </a:r>
              <a:r>
                <a:rPr lang="en-US" sz="800" i="1" dirty="0"/>
                <a:t>If you don't keep up a healthy lifestyle, you'll see the evidence in terms of your risk of heart disease," Spring said.</a:t>
              </a:r>
              <a:br>
                <a:rPr lang="en-US" sz="800" i="1" dirty="0"/>
              </a:br>
              <a:r>
                <a:rPr lang="en-US" sz="800" i="1" dirty="0"/>
                <a:t>Scientists examined healthy lifestyle behaviors and coronary artery calcification and thickening among the more than 5,000 participants in the </a:t>
              </a:r>
              <a:r>
                <a:rPr lang="en-US" sz="800" b="1" i="1" dirty="0"/>
                <a:t>Coronary Artery Risk Development in Young Adults (CARDIA) study</a:t>
              </a:r>
              <a:r>
                <a:rPr lang="en-US" sz="800" i="1" dirty="0"/>
                <a:t> who were assessed at baseline (when participants were ages 18 to 30) and 20 years </a:t>
              </a:r>
              <a:r>
                <a:rPr lang="en-US" sz="800" i="1" dirty="0" smtClean="0"/>
                <a:t>later…</a:t>
              </a:r>
              <a:endParaRPr lang="en-US" sz="800" i="1" dirty="0"/>
            </a:p>
            <a:p>
              <a:pPr>
                <a:lnSpc>
                  <a:spcPct val="90000"/>
                </a:lnSpc>
                <a:spcBef>
                  <a:spcPts val="600"/>
                </a:spcBef>
              </a:pPr>
              <a:endParaRPr lang="en-US" sz="800" spc="-50" dirty="0"/>
            </a:p>
          </p:txBody>
        </p:sp>
      </p:grpSp>
      <p:grpSp>
        <p:nvGrpSpPr>
          <p:cNvPr id="39" name="Group 38"/>
          <p:cNvGrpSpPr/>
          <p:nvPr/>
        </p:nvGrpSpPr>
        <p:grpSpPr>
          <a:xfrm>
            <a:off x="4973889" y="4547134"/>
            <a:ext cx="3678655" cy="2142235"/>
            <a:chOff x="3865145" y="4093798"/>
            <a:chExt cx="3678655" cy="2142235"/>
          </a:xfrm>
        </p:grpSpPr>
        <p:pic>
          <p:nvPicPr>
            <p:cNvPr id="3074" name="Picture 2" descr="Harvard Law and Policy Revie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5145" y="4093798"/>
              <a:ext cx="3581025" cy="348458"/>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3913418" y="4904682"/>
              <a:ext cx="2057400" cy="190779"/>
            </a:xfrm>
            <a:prstGeom prst="rect">
              <a:avLst/>
            </a:prstGeom>
            <a:noFill/>
          </p:spPr>
          <p:txBody>
            <a:bodyPr wrap="square" lIns="0" tIns="0" rIns="0" bIns="0" rtlCol="0">
              <a:noAutofit/>
            </a:bodyPr>
            <a:lstStyle/>
            <a:p>
              <a:pPr>
                <a:lnSpc>
                  <a:spcPct val="90000"/>
                </a:lnSpc>
                <a:spcBef>
                  <a:spcPts val="600"/>
                </a:spcBef>
              </a:pPr>
              <a:r>
                <a:rPr lang="en-US" sz="1200" spc="-50" dirty="0" smtClean="0"/>
                <a:t>Summer</a:t>
              </a:r>
              <a:r>
                <a:rPr lang="en-US" sz="1200" spc="-50" dirty="0"/>
                <a:t>, 2013  Emily M. Broad </a:t>
              </a:r>
              <a:r>
                <a:rPr lang="en-US" sz="1200" spc="-50" dirty="0" err="1"/>
                <a:t>Leib</a:t>
              </a:r>
              <a:endParaRPr lang="en-US" sz="1200" spc="-50" dirty="0"/>
            </a:p>
            <a:p>
              <a:pPr>
                <a:lnSpc>
                  <a:spcPct val="90000"/>
                </a:lnSpc>
                <a:spcBef>
                  <a:spcPts val="600"/>
                </a:spcBef>
              </a:pPr>
              <a:endParaRPr lang="en-US" sz="1200" spc="-50" dirty="0"/>
            </a:p>
          </p:txBody>
        </p:sp>
        <p:sp>
          <p:nvSpPr>
            <p:cNvPr id="31" name="TextBox 30"/>
            <p:cNvSpPr txBox="1"/>
            <p:nvPr/>
          </p:nvSpPr>
          <p:spPr>
            <a:xfrm>
              <a:off x="3913419" y="4449534"/>
              <a:ext cx="3554182" cy="406514"/>
            </a:xfrm>
            <a:prstGeom prst="rect">
              <a:avLst/>
            </a:prstGeom>
            <a:noFill/>
          </p:spPr>
          <p:txBody>
            <a:bodyPr wrap="square" lIns="0" tIns="0" rIns="0" bIns="0" rtlCol="0">
              <a:noAutofit/>
            </a:bodyPr>
            <a:lstStyle/>
            <a:p>
              <a:pPr>
                <a:lnSpc>
                  <a:spcPct val="90000"/>
                </a:lnSpc>
                <a:spcBef>
                  <a:spcPts val="600"/>
                </a:spcBef>
              </a:pPr>
              <a:r>
                <a:rPr lang="en-US" sz="1600" dirty="0"/>
                <a:t>All (Food) Politics is Local: Increasing Food Access Through Local Government Action</a:t>
              </a:r>
              <a:endParaRPr lang="en-US" sz="1600" spc="-50" dirty="0"/>
            </a:p>
          </p:txBody>
        </p:sp>
        <p:sp>
          <p:nvSpPr>
            <p:cNvPr id="32" name="TextBox 31"/>
            <p:cNvSpPr txBox="1"/>
            <p:nvPr/>
          </p:nvSpPr>
          <p:spPr>
            <a:xfrm>
              <a:off x="4612516" y="4906972"/>
              <a:ext cx="2526133" cy="230270"/>
            </a:xfrm>
            <a:prstGeom prst="rect">
              <a:avLst/>
            </a:prstGeom>
            <a:noFill/>
          </p:spPr>
          <p:txBody>
            <a:bodyPr wrap="square" lIns="0" tIns="0" rIns="0" bIns="0" rtlCol="0">
              <a:noAutofit/>
            </a:bodyPr>
            <a:lstStyle/>
            <a:p>
              <a:pPr>
                <a:lnSpc>
                  <a:spcPct val="90000"/>
                </a:lnSpc>
                <a:spcBef>
                  <a:spcPts val="600"/>
                </a:spcBef>
              </a:pPr>
              <a:endParaRPr lang="en-US" sz="1200" spc="-50" dirty="0"/>
            </a:p>
          </p:txBody>
        </p:sp>
        <p:sp>
          <p:nvSpPr>
            <p:cNvPr id="33" name="TextBox 32"/>
            <p:cNvSpPr txBox="1"/>
            <p:nvPr/>
          </p:nvSpPr>
          <p:spPr>
            <a:xfrm>
              <a:off x="3913418" y="5640607"/>
              <a:ext cx="3630382" cy="595426"/>
            </a:xfrm>
            <a:prstGeom prst="rect">
              <a:avLst/>
            </a:prstGeom>
            <a:noFill/>
          </p:spPr>
          <p:txBody>
            <a:bodyPr wrap="square" lIns="0" tIns="0" rIns="0" bIns="0" rtlCol="0">
              <a:noAutofit/>
            </a:bodyPr>
            <a:lstStyle/>
            <a:p>
              <a:pPr>
                <a:lnSpc>
                  <a:spcPct val="90000"/>
                </a:lnSpc>
                <a:spcBef>
                  <a:spcPts val="600"/>
                </a:spcBef>
              </a:pPr>
              <a:r>
                <a:rPr lang="en-US" sz="1000" b="1" dirty="0" smtClean="0"/>
                <a:t>Cites: </a:t>
              </a:r>
              <a:r>
                <a:rPr lang="en-US" sz="1000" dirty="0" err="1" smtClean="0"/>
                <a:t>Janne</a:t>
              </a:r>
              <a:r>
                <a:rPr lang="en-US" sz="1000" dirty="0" smtClean="0"/>
                <a:t> </a:t>
              </a:r>
              <a:r>
                <a:rPr lang="en-US" sz="1000" dirty="0"/>
                <a:t>Boone-</a:t>
              </a:r>
              <a:r>
                <a:rPr lang="en-US" sz="1000" dirty="0" err="1"/>
                <a:t>Heinonen</a:t>
              </a:r>
              <a:r>
                <a:rPr lang="en-US" sz="1000" dirty="0"/>
                <a:t> et al., Fast Food Restaurants and Food Stores: Longitudinal Associations With Diet in Young to Middle-Aged Adults: The CARDIA Study, 171 ARCHIVES INTERNAL MED. 1162, 1168 (</a:t>
              </a:r>
              <a:r>
                <a:rPr lang="en-US" sz="1000" dirty="0" smtClean="0"/>
                <a:t>2011)</a:t>
              </a:r>
              <a:endParaRPr lang="en-US" sz="1000" spc="-50" dirty="0"/>
            </a:p>
          </p:txBody>
        </p:sp>
        <p:sp>
          <p:nvSpPr>
            <p:cNvPr id="34" name="TextBox 33"/>
            <p:cNvSpPr txBox="1"/>
            <p:nvPr/>
          </p:nvSpPr>
          <p:spPr>
            <a:xfrm>
              <a:off x="3913418" y="5122624"/>
              <a:ext cx="3554183" cy="440698"/>
            </a:xfrm>
            <a:prstGeom prst="rect">
              <a:avLst/>
            </a:prstGeom>
            <a:noFill/>
          </p:spPr>
          <p:txBody>
            <a:bodyPr wrap="square" lIns="0" tIns="0" rIns="0" bIns="0" rtlCol="0">
              <a:noAutofit/>
            </a:bodyPr>
            <a:lstStyle/>
            <a:p>
              <a:pPr>
                <a:lnSpc>
                  <a:spcPct val="90000"/>
                </a:lnSpc>
                <a:spcBef>
                  <a:spcPts val="600"/>
                </a:spcBef>
              </a:pPr>
              <a:r>
                <a:rPr lang="en-US" sz="1050" i="1" dirty="0" smtClean="0"/>
                <a:t>…This </a:t>
              </a:r>
              <a:r>
                <a:rPr lang="en-US" sz="1050" i="1" dirty="0"/>
                <a:t>article focuses on healthy-food access, one of the most urgent food policy issues because of its social and economic effects, as well as its public health </a:t>
              </a:r>
              <a:r>
                <a:rPr lang="en-US" sz="1050" i="1" dirty="0" smtClean="0"/>
                <a:t>impacts…</a:t>
              </a:r>
              <a:endParaRPr lang="en-US" sz="1050" i="1" spc="-50" dirty="0"/>
            </a:p>
          </p:txBody>
        </p:sp>
      </p:grpSp>
      <p:cxnSp>
        <p:nvCxnSpPr>
          <p:cNvPr id="38" name="Straight Connector 37"/>
          <p:cNvCxnSpPr/>
          <p:nvPr/>
        </p:nvCxnSpPr>
        <p:spPr>
          <a:xfrm>
            <a:off x="0" y="4504717"/>
            <a:ext cx="9144000" cy="0"/>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0" y="6686936"/>
            <a:ext cx="9144000" cy="0"/>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itle 4"/>
          <p:cNvSpPr txBox="1">
            <a:spLocks/>
          </p:cNvSpPr>
          <p:nvPr/>
        </p:nvSpPr>
        <p:spPr>
          <a:xfrm>
            <a:off x="562662" y="-14192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CARDIA Study: Evaluation Indicators</a:t>
            </a:r>
            <a:endParaRPr lang="en-US" b="1" dirty="0">
              <a:solidFill>
                <a:schemeClr val="bg1"/>
              </a:solidFill>
            </a:endParaRPr>
          </a:p>
        </p:txBody>
      </p:sp>
      <p:sp>
        <p:nvSpPr>
          <p:cNvPr id="42" name="TextBox 41"/>
          <p:cNvSpPr txBox="1"/>
          <p:nvPr/>
        </p:nvSpPr>
        <p:spPr>
          <a:xfrm>
            <a:off x="329938" y="1183634"/>
            <a:ext cx="6881567" cy="523220"/>
          </a:xfrm>
          <a:prstGeom prst="rect">
            <a:avLst/>
          </a:prstGeom>
          <a:noFill/>
        </p:spPr>
        <p:txBody>
          <a:bodyPr wrap="square" rtlCol="0">
            <a:spAutoFit/>
          </a:bodyPr>
          <a:lstStyle/>
          <a:p>
            <a:r>
              <a:rPr lang="en-US" sz="2800" b="1" dirty="0" smtClean="0"/>
              <a:t>Quality of Research Communication</a:t>
            </a:r>
            <a:endParaRPr lang="en-US" sz="2800" b="1" dirty="0"/>
          </a:p>
        </p:txBody>
      </p:sp>
      <p:sp>
        <p:nvSpPr>
          <p:cNvPr id="43" name="TextBox 42"/>
          <p:cNvSpPr txBox="1"/>
          <p:nvPr/>
        </p:nvSpPr>
        <p:spPr>
          <a:xfrm>
            <a:off x="329938" y="1622930"/>
            <a:ext cx="6202837" cy="369332"/>
          </a:xfrm>
          <a:prstGeom prst="rect">
            <a:avLst/>
          </a:prstGeom>
          <a:noFill/>
        </p:spPr>
        <p:txBody>
          <a:bodyPr wrap="square" rtlCol="0">
            <a:spAutoFit/>
          </a:bodyPr>
          <a:lstStyle/>
          <a:p>
            <a:r>
              <a:rPr lang="en-US" b="1" dirty="0" smtClean="0"/>
              <a:t>Lexis </a:t>
            </a:r>
            <a:r>
              <a:rPr lang="en-US" b="1" dirty="0" err="1" smtClean="0"/>
              <a:t>Nexis</a:t>
            </a:r>
            <a:r>
              <a:rPr lang="en-US" b="1" dirty="0" smtClean="0"/>
              <a:t> Results</a:t>
            </a:r>
            <a:endParaRPr lang="en-US" b="1" dirty="0"/>
          </a:p>
        </p:txBody>
      </p:sp>
    </p:spTree>
    <p:extLst>
      <p:ext uri="{BB962C8B-B14F-4D97-AF65-F5344CB8AC3E}">
        <p14:creationId xmlns:p14="http://schemas.microsoft.com/office/powerpoint/2010/main" val="9386756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8077201" cy="762000"/>
          </a:xfrm>
        </p:spPr>
        <p:txBody>
          <a:bodyPr/>
          <a:lstStyle/>
          <a:p>
            <a:r>
              <a:rPr lang="en-US" dirty="0" smtClean="0"/>
              <a:t>Gathering Attention: </a:t>
            </a:r>
            <a:r>
              <a:rPr lang="en-US" dirty="0" err="1" smtClean="0"/>
              <a:t>Altmetric</a:t>
            </a:r>
            <a:r>
              <a:rPr lang="en-US" dirty="0" smtClean="0"/>
              <a:t>  Explorer</a:t>
            </a:r>
            <a:endParaRPr lang="en-US" dirty="0"/>
          </a:p>
        </p:txBody>
      </p:sp>
      <p:sp>
        <p:nvSpPr>
          <p:cNvPr id="4" name="Slide Number Placeholder 3"/>
          <p:cNvSpPr>
            <a:spLocks noGrp="1"/>
          </p:cNvSpPr>
          <p:nvPr>
            <p:ph type="sldNum" sz="quarter" idx="12"/>
          </p:nvPr>
        </p:nvSpPr>
        <p:spPr/>
        <p:txBody>
          <a:bodyPr/>
          <a:lstStyle/>
          <a:p>
            <a:fld id="{0D558541-60C9-42A2-8392-FF12533A6B7A}" type="slidenum">
              <a:rPr lang="en-US" smtClean="0"/>
              <a:pPr/>
              <a:t>44</a:t>
            </a:fld>
            <a:endParaRPr lang="en-US" dirty="0"/>
          </a:p>
        </p:txBody>
      </p:sp>
      <p:sp>
        <p:nvSpPr>
          <p:cNvPr id="5" name="Text Placeholder 4"/>
          <p:cNvSpPr>
            <a:spLocks noGrp="1"/>
          </p:cNvSpPr>
          <p:nvPr>
            <p:ph type="body" sz="quarter" idx="13"/>
          </p:nvPr>
        </p:nvSpPr>
        <p:spPr>
          <a:xfrm>
            <a:off x="1264653" y="5946927"/>
            <a:ext cx="6854952" cy="457200"/>
          </a:xfrm>
        </p:spPr>
        <p:txBody>
          <a:bodyPr>
            <a:normAutofit/>
          </a:bodyPr>
          <a:lstStyle/>
          <a:p>
            <a:r>
              <a:rPr lang="en-US" sz="1800" i="1" dirty="0" smtClean="0">
                <a:solidFill>
                  <a:schemeClr val="tx1"/>
                </a:solidFill>
              </a:rPr>
              <a:t>Searched for all CARDIA documents using DOIs and/or PMIDs</a:t>
            </a:r>
            <a:endParaRPr lang="en-US" sz="1800" i="1" dirty="0">
              <a:solidFill>
                <a:schemeClr val="tx1"/>
              </a:solidFill>
            </a:endParaRPr>
          </a:p>
        </p:txBody>
      </p:sp>
      <p:pic>
        <p:nvPicPr>
          <p:cNvPr id="4098" name="Picture 2" descr="Inline imag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4653" y="2136078"/>
            <a:ext cx="6306845" cy="37413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90145" y="6248400"/>
            <a:ext cx="3962399" cy="468475"/>
          </a:xfrm>
          <a:prstGeom prst="rect">
            <a:avLst/>
          </a:prstGeom>
          <a:noFill/>
        </p:spPr>
        <p:txBody>
          <a:bodyPr wrap="square" lIns="0" tIns="0" rIns="0" bIns="0" rtlCol="0">
            <a:noAutofit/>
          </a:bodyPr>
          <a:lstStyle/>
          <a:p>
            <a:pPr>
              <a:lnSpc>
                <a:spcPct val="90000"/>
              </a:lnSpc>
              <a:spcBef>
                <a:spcPts val="600"/>
              </a:spcBef>
            </a:pPr>
            <a:r>
              <a:rPr lang="en-US" sz="1200" i="1" spc="-50" dirty="0"/>
              <a:t>a</a:t>
            </a:r>
            <a:r>
              <a:rPr lang="en-US" sz="1200" i="1" spc="-50" dirty="0" smtClean="0"/>
              <a:t>bove: screenshot of </a:t>
            </a:r>
            <a:r>
              <a:rPr lang="en-US" sz="1200" i="1" spc="-50" dirty="0" err="1" smtClean="0"/>
              <a:t>Altmetric</a:t>
            </a:r>
            <a:r>
              <a:rPr lang="en-US" sz="1200" i="1" spc="-50" dirty="0" smtClean="0"/>
              <a:t> Explorer Summary Report results after searching using the DOI and/or PMID of the 669 CARDIA documents from 1985-2015. </a:t>
            </a:r>
            <a:endParaRPr lang="en-US" sz="1200" i="1" spc="-50" dirty="0"/>
          </a:p>
        </p:txBody>
      </p:sp>
      <p:sp>
        <p:nvSpPr>
          <p:cNvPr id="7" name="Rectangle 6"/>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4"/>
          <p:cNvSpPr txBox="1">
            <a:spLocks/>
          </p:cNvSpPr>
          <p:nvPr/>
        </p:nvSpPr>
        <p:spPr>
          <a:xfrm>
            <a:off x="562662" y="-14192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CARDIA Study: Evaluation Indicators</a:t>
            </a:r>
            <a:endParaRPr lang="en-US" b="1" dirty="0">
              <a:solidFill>
                <a:schemeClr val="bg1"/>
              </a:solidFill>
            </a:endParaRPr>
          </a:p>
        </p:txBody>
      </p:sp>
      <p:sp>
        <p:nvSpPr>
          <p:cNvPr id="9" name="TextBox 8"/>
          <p:cNvSpPr txBox="1"/>
          <p:nvPr/>
        </p:nvSpPr>
        <p:spPr>
          <a:xfrm>
            <a:off x="329938" y="1183634"/>
            <a:ext cx="6881567" cy="523220"/>
          </a:xfrm>
          <a:prstGeom prst="rect">
            <a:avLst/>
          </a:prstGeom>
          <a:noFill/>
        </p:spPr>
        <p:txBody>
          <a:bodyPr wrap="square" rtlCol="0">
            <a:spAutoFit/>
          </a:bodyPr>
          <a:lstStyle/>
          <a:p>
            <a:r>
              <a:rPr lang="en-US" sz="2800" b="1" dirty="0" smtClean="0"/>
              <a:t>Quality of Research Communication</a:t>
            </a:r>
            <a:endParaRPr lang="en-US" sz="2800" b="1" dirty="0"/>
          </a:p>
        </p:txBody>
      </p:sp>
      <p:sp>
        <p:nvSpPr>
          <p:cNvPr id="10" name="TextBox 9"/>
          <p:cNvSpPr txBox="1"/>
          <p:nvPr/>
        </p:nvSpPr>
        <p:spPr>
          <a:xfrm>
            <a:off x="329938" y="1622930"/>
            <a:ext cx="6202837" cy="369332"/>
          </a:xfrm>
          <a:prstGeom prst="rect">
            <a:avLst/>
          </a:prstGeom>
          <a:noFill/>
        </p:spPr>
        <p:txBody>
          <a:bodyPr wrap="square" rtlCol="0">
            <a:spAutoFit/>
          </a:bodyPr>
          <a:lstStyle/>
          <a:p>
            <a:r>
              <a:rPr lang="en-US" b="1" dirty="0" err="1" smtClean="0"/>
              <a:t>Altmetric</a:t>
            </a:r>
            <a:r>
              <a:rPr lang="en-US" b="1" dirty="0" smtClean="0"/>
              <a:t> Explorer Results</a:t>
            </a:r>
            <a:endParaRPr lang="en-US" b="1" dirty="0"/>
          </a:p>
        </p:txBody>
      </p:sp>
    </p:spTree>
    <p:extLst>
      <p:ext uri="{BB962C8B-B14F-4D97-AF65-F5344CB8AC3E}">
        <p14:creationId xmlns:p14="http://schemas.microsoft.com/office/powerpoint/2010/main" val="7594892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558541-60C9-42A2-8392-FF12533A6B7A}" type="slidenum">
              <a:rPr lang="en-US" smtClean="0"/>
              <a:pPr/>
              <a:t>45</a:t>
            </a:fld>
            <a:endParaRPr lang="en-US" dirty="0"/>
          </a:p>
        </p:txBody>
      </p:sp>
      <p:pic>
        <p:nvPicPr>
          <p:cNvPr id="5124" name="Picture 4" descr="Inline 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594" y="2034341"/>
            <a:ext cx="7233768" cy="3045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Inline imag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834" y="4851778"/>
            <a:ext cx="6857504" cy="1110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4"/>
          <p:cNvSpPr>
            <a:spLocks noGrp="1"/>
          </p:cNvSpPr>
          <p:nvPr>
            <p:ph type="body" sz="quarter" idx="13"/>
          </p:nvPr>
        </p:nvSpPr>
        <p:spPr>
          <a:xfrm>
            <a:off x="1159373" y="5900689"/>
            <a:ext cx="6854952" cy="457200"/>
          </a:xfrm>
        </p:spPr>
        <p:txBody>
          <a:bodyPr>
            <a:normAutofit/>
          </a:bodyPr>
          <a:lstStyle/>
          <a:p>
            <a:r>
              <a:rPr lang="en-US" sz="1800" i="1" dirty="0" smtClean="0">
                <a:solidFill>
                  <a:schemeClr val="tx1"/>
                </a:solidFill>
              </a:rPr>
              <a:t>Searched for all CARDIA documents using DOIs and/or PMIDs</a:t>
            </a:r>
            <a:endParaRPr lang="en-US" sz="1800" i="1" dirty="0">
              <a:solidFill>
                <a:schemeClr val="tx1"/>
              </a:solidFill>
            </a:endParaRPr>
          </a:p>
        </p:txBody>
      </p:sp>
      <p:sp>
        <p:nvSpPr>
          <p:cNvPr id="7" name="Rectangle 6"/>
          <p:cNvSpPr/>
          <p:nvPr/>
        </p:nvSpPr>
        <p:spPr>
          <a:xfrm>
            <a:off x="1159373" y="2034341"/>
            <a:ext cx="7146426" cy="3838057"/>
          </a:xfrm>
          <a:prstGeom prst="rect">
            <a:avLst/>
          </a:prstGeom>
          <a:no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4381499" y="6242256"/>
            <a:ext cx="4097672" cy="553284"/>
          </a:xfrm>
          <a:prstGeom prst="rect">
            <a:avLst/>
          </a:prstGeom>
          <a:noFill/>
        </p:spPr>
        <p:txBody>
          <a:bodyPr wrap="square" lIns="0" tIns="0" rIns="0" bIns="0" rtlCol="0">
            <a:noAutofit/>
          </a:bodyPr>
          <a:lstStyle/>
          <a:p>
            <a:pPr>
              <a:lnSpc>
                <a:spcPct val="90000"/>
              </a:lnSpc>
              <a:spcBef>
                <a:spcPts val="600"/>
              </a:spcBef>
            </a:pPr>
            <a:r>
              <a:rPr lang="en-US" sz="1200" i="1" spc="-50" dirty="0"/>
              <a:t>a</a:t>
            </a:r>
            <a:r>
              <a:rPr lang="en-US" sz="1200" i="1" spc="-50" dirty="0" smtClean="0"/>
              <a:t>bove: screenshot of </a:t>
            </a:r>
            <a:r>
              <a:rPr lang="en-US" sz="1200" i="1" spc="-50" dirty="0" err="1" smtClean="0"/>
              <a:t>Altmetric</a:t>
            </a:r>
            <a:r>
              <a:rPr lang="en-US" sz="1200" i="1" spc="-50" dirty="0" smtClean="0"/>
              <a:t> Explorer results from Twitter after searching using the DOI and/or PMID of the 669 CARDIA documents from 1985 – 2015.</a:t>
            </a:r>
            <a:endParaRPr lang="en-US" sz="1200" i="1" spc="-50" dirty="0"/>
          </a:p>
        </p:txBody>
      </p:sp>
      <p:sp>
        <p:nvSpPr>
          <p:cNvPr id="10" name="Rectangle 9"/>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4"/>
          <p:cNvSpPr txBox="1">
            <a:spLocks/>
          </p:cNvSpPr>
          <p:nvPr/>
        </p:nvSpPr>
        <p:spPr>
          <a:xfrm>
            <a:off x="562662" y="-14192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CARDIA Study: Evaluation Indicators</a:t>
            </a:r>
            <a:endParaRPr lang="en-US" b="1" dirty="0">
              <a:solidFill>
                <a:schemeClr val="bg1"/>
              </a:solidFill>
            </a:endParaRPr>
          </a:p>
        </p:txBody>
      </p:sp>
      <p:sp>
        <p:nvSpPr>
          <p:cNvPr id="13" name="TextBox 12"/>
          <p:cNvSpPr txBox="1"/>
          <p:nvPr/>
        </p:nvSpPr>
        <p:spPr>
          <a:xfrm>
            <a:off x="329938" y="1183634"/>
            <a:ext cx="6881567" cy="523220"/>
          </a:xfrm>
          <a:prstGeom prst="rect">
            <a:avLst/>
          </a:prstGeom>
          <a:noFill/>
        </p:spPr>
        <p:txBody>
          <a:bodyPr wrap="square" rtlCol="0">
            <a:spAutoFit/>
          </a:bodyPr>
          <a:lstStyle/>
          <a:p>
            <a:r>
              <a:rPr lang="en-US" sz="2800" b="1" dirty="0" smtClean="0"/>
              <a:t>Quality of Research Communication</a:t>
            </a:r>
            <a:endParaRPr lang="en-US" sz="2800" b="1" dirty="0"/>
          </a:p>
        </p:txBody>
      </p:sp>
      <p:sp>
        <p:nvSpPr>
          <p:cNvPr id="14" name="TextBox 13"/>
          <p:cNvSpPr txBox="1"/>
          <p:nvPr/>
        </p:nvSpPr>
        <p:spPr>
          <a:xfrm>
            <a:off x="329938" y="1622930"/>
            <a:ext cx="6202837" cy="369332"/>
          </a:xfrm>
          <a:prstGeom prst="rect">
            <a:avLst/>
          </a:prstGeom>
          <a:noFill/>
        </p:spPr>
        <p:txBody>
          <a:bodyPr wrap="square" rtlCol="0">
            <a:spAutoFit/>
          </a:bodyPr>
          <a:lstStyle/>
          <a:p>
            <a:r>
              <a:rPr lang="en-US" b="1" dirty="0" err="1" smtClean="0"/>
              <a:t>Altmetric</a:t>
            </a:r>
            <a:r>
              <a:rPr lang="en-US" b="1" dirty="0" smtClean="0"/>
              <a:t> Explorer Results</a:t>
            </a:r>
            <a:endParaRPr lang="en-US" b="1" dirty="0"/>
          </a:p>
        </p:txBody>
      </p:sp>
    </p:spTree>
    <p:extLst>
      <p:ext uri="{BB962C8B-B14F-4D97-AF65-F5344CB8AC3E}">
        <p14:creationId xmlns:p14="http://schemas.microsoft.com/office/powerpoint/2010/main" val="12550414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46</a:t>
            </a:fld>
            <a:endParaRPr lang="en-US"/>
          </a:p>
        </p:txBody>
      </p:sp>
      <p:sp>
        <p:nvSpPr>
          <p:cNvPr id="12" name="TextBox 11"/>
          <p:cNvSpPr txBox="1"/>
          <p:nvPr/>
        </p:nvSpPr>
        <p:spPr>
          <a:xfrm>
            <a:off x="329938" y="1183634"/>
            <a:ext cx="6881567" cy="523220"/>
          </a:xfrm>
          <a:prstGeom prst="rect">
            <a:avLst/>
          </a:prstGeom>
          <a:noFill/>
        </p:spPr>
        <p:txBody>
          <a:bodyPr wrap="square" rtlCol="0">
            <a:spAutoFit/>
          </a:bodyPr>
          <a:lstStyle/>
          <a:p>
            <a:r>
              <a:rPr lang="en-US" sz="2800" b="1" dirty="0"/>
              <a:t>Advancement of Knowledge</a:t>
            </a:r>
          </a:p>
        </p:txBody>
      </p:sp>
      <p:graphicFrame>
        <p:nvGraphicFramePr>
          <p:cNvPr id="8" name="Table 7"/>
          <p:cNvGraphicFramePr>
            <a:graphicFrameLocks noGrp="1"/>
          </p:cNvGraphicFramePr>
          <p:nvPr>
            <p:extLst>
              <p:ext uri="{D42A27DB-BD31-4B8C-83A1-F6EECF244321}">
                <p14:modId xmlns:p14="http://schemas.microsoft.com/office/powerpoint/2010/main" val="3352480070"/>
              </p:ext>
            </p:extLst>
          </p:nvPr>
        </p:nvGraphicFramePr>
        <p:xfrm>
          <a:off x="732346" y="1930716"/>
          <a:ext cx="7638656" cy="4632313"/>
        </p:xfrm>
        <a:graphic>
          <a:graphicData uri="http://schemas.openxmlformats.org/drawingml/2006/table">
            <a:tbl>
              <a:tblPr>
                <a:tableStyleId>{5940675A-B579-460E-94D1-54222C63F5DA}</a:tableStyleId>
              </a:tblPr>
              <a:tblGrid>
                <a:gridCol w="2920825"/>
                <a:gridCol w="4717831"/>
              </a:tblGrid>
              <a:tr h="270711">
                <a:tc>
                  <a:txBody>
                    <a:bodyPr/>
                    <a:lstStyle/>
                    <a:p>
                      <a:pPr marL="0" marR="0" indent="0" algn="l" defTabSz="685800" rtl="0" eaLnBrk="1" fontAlgn="t" latinLnBrk="0" hangingPunct="1">
                        <a:lnSpc>
                          <a:spcPct val="100000"/>
                        </a:lnSpc>
                        <a:spcBef>
                          <a:spcPts val="0"/>
                        </a:spcBef>
                        <a:spcAft>
                          <a:spcPts val="0"/>
                        </a:spcAft>
                        <a:buClrTx/>
                        <a:buSzTx/>
                        <a:buFontTx/>
                        <a:buNone/>
                        <a:tabLst/>
                        <a:defRPr/>
                      </a:pPr>
                      <a:r>
                        <a:rPr lang="en-US" sz="1400" b="1" u="none" strike="noStrike" dirty="0" smtClean="0">
                          <a:solidFill>
                            <a:schemeClr val="bg1"/>
                          </a:solidFill>
                          <a:effectLst/>
                        </a:rPr>
                        <a:t>Indicator</a:t>
                      </a:r>
                      <a:endParaRPr lang="en-US" sz="1400" b="1" u="none" strike="noStrike" kern="1200" dirty="0">
                        <a:solidFill>
                          <a:schemeClr val="bg1"/>
                        </a:solidFill>
                        <a:effectLst/>
                        <a:latin typeface="+mn-lt"/>
                        <a:ea typeface="+mn-ea"/>
                        <a:cs typeface="+mn-cs"/>
                      </a:endParaRPr>
                    </a:p>
                  </a:txBody>
                  <a:tcPr marL="6768" marR="6768" marT="6768" marB="0">
                    <a:solidFill>
                      <a:schemeClr val="tx1">
                        <a:lumMod val="65000"/>
                        <a:lumOff val="35000"/>
                      </a:schemeClr>
                    </a:solidFill>
                  </a:tcPr>
                </a:tc>
                <a:tc>
                  <a:txBody>
                    <a:bodyPr/>
                    <a:lstStyle/>
                    <a:p>
                      <a:pPr algn="l" fontAlgn="t"/>
                      <a:r>
                        <a:rPr lang="en-US" sz="1400" b="1" u="none" strike="noStrike" kern="1200" dirty="0" smtClean="0">
                          <a:solidFill>
                            <a:schemeClr val="bg1"/>
                          </a:solidFill>
                          <a:effectLst/>
                          <a:latin typeface="+mn-lt"/>
                          <a:ea typeface="+mn-ea"/>
                          <a:cs typeface="+mn-cs"/>
                        </a:rPr>
                        <a:t>Indicator Description</a:t>
                      </a:r>
                      <a:endParaRPr lang="en-US" sz="1400" b="1" u="none" strike="noStrike" kern="1200" dirty="0">
                        <a:solidFill>
                          <a:schemeClr val="bg1"/>
                        </a:solidFill>
                        <a:effectLst/>
                        <a:latin typeface="+mn-lt"/>
                        <a:ea typeface="+mn-ea"/>
                        <a:cs typeface="+mn-cs"/>
                      </a:endParaRPr>
                    </a:p>
                  </a:txBody>
                  <a:tcPr marL="6768" marR="6768" marT="6768" marB="0">
                    <a:solidFill>
                      <a:schemeClr val="tx1">
                        <a:lumMod val="65000"/>
                        <a:lumOff val="35000"/>
                      </a:schemeClr>
                    </a:solidFill>
                  </a:tcPr>
                </a:tc>
              </a:tr>
              <a:tr h="270711">
                <a:tc>
                  <a:txBody>
                    <a:bodyPr/>
                    <a:lstStyle/>
                    <a:p>
                      <a:pPr algn="l" fontAlgn="t"/>
                      <a:r>
                        <a:rPr lang="en-US" sz="1050" u="none" strike="noStrike" dirty="0">
                          <a:effectLst/>
                        </a:rPr>
                        <a:t>Number of citations (with self citations, </a:t>
                      </a:r>
                      <a:r>
                        <a:rPr lang="en-US" sz="1050" u="none" strike="noStrike" dirty="0" smtClean="0">
                          <a:effectLst/>
                        </a:rPr>
                        <a:t>study/career </a:t>
                      </a:r>
                      <a:r>
                        <a:rPr lang="en-US" sz="1050" u="none" strike="noStrike" dirty="0">
                          <a:effectLst/>
                        </a:rPr>
                        <a:t>span)</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Number of times the set of documents has been cited including self citations</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Percent of documents cited</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Share of documents that have been cited after a specified time period</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Percent of documents not cited</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Share of documents never cited after a specified time period</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Highest cited document</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Most highly cited document in a set of documents</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Average cites per document </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Average citation count per document (also called Citation Impact)</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Median cites per document</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Median number of citations per document</a:t>
                      </a:r>
                      <a:endParaRPr lang="en-US" sz="1050" b="0" i="0" u="none" strike="noStrike" dirty="0">
                        <a:solidFill>
                          <a:srgbClr val="000000"/>
                        </a:solidFill>
                        <a:effectLst/>
                        <a:latin typeface="Calibri" panose="020F0502020204030204" pitchFamily="34" charset="0"/>
                      </a:endParaRPr>
                    </a:p>
                  </a:txBody>
                  <a:tcPr marL="6768" marR="6768" marT="6768" marB="0"/>
                </a:tc>
              </a:tr>
              <a:tr h="270711">
                <a:tc>
                  <a:txBody>
                    <a:bodyPr/>
                    <a:lstStyle/>
                    <a:p>
                      <a:pPr algn="l" fontAlgn="t"/>
                      <a:r>
                        <a:rPr lang="en-US" sz="1050" u="none" strike="noStrike" dirty="0">
                          <a:effectLst/>
                        </a:rPr>
                        <a:t>Types of citing documents</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Description of the types of citing documents (i.e. meta-analyses, review articles, classical articles, etc.) </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a:effectLst/>
                        </a:rPr>
                        <a:t>Country affiliations of citing authors</a:t>
                      </a:r>
                      <a:endParaRPr lang="en-US" sz="1050" b="0" i="0" u="none" strike="noStrike">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Number of countries accounted for by affiliations of citing authors</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Languages of citing documents</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Number of languages accounted for by publications of citing authors</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h-index </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Cumulative achievement (measure of quality)</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m- index </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Cumulative achievement, accounting for length of scientific career (measure of quality)</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a:effectLst/>
                        </a:rPr>
                        <a:t>Average Relative Citation Ratio</a:t>
                      </a:r>
                      <a:endParaRPr lang="en-US" sz="1050" b="0" i="0" u="none" strike="noStrike">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 Average (mean) of all RCR scores  (metric from NIH)</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Average Category Normalized Citation Impact</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Citation impact (citations per paper) normalized for field, year and document type (metric from </a:t>
                      </a:r>
                      <a:r>
                        <a:rPr lang="en-US" sz="1050" u="none" strike="noStrike" dirty="0" err="1">
                          <a:effectLst/>
                        </a:rPr>
                        <a:t>InCites</a:t>
                      </a:r>
                      <a:r>
                        <a:rPr lang="en-US" sz="1050" u="none" strike="noStrike" dirty="0">
                          <a:effectLst/>
                        </a:rPr>
                        <a:t>)</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Average Field Weighted Citation Impact</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Average citation impact (citations per paper) normalized for field, year and document type (metric from Scopus)</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dirty="0">
                          <a:effectLst/>
                        </a:rPr>
                        <a:t>Hot Papers</a:t>
                      </a:r>
                      <a:endParaRPr lang="en-US" sz="105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Percentage of documents that are assigned as Hot Papers (top 0.1% by citations for field and age) (metric from Essential Science Indicators)</a:t>
                      </a:r>
                      <a:endParaRPr lang="en-US" sz="1050" b="0" i="0" u="none" strike="noStrike" dirty="0">
                        <a:solidFill>
                          <a:srgbClr val="000000"/>
                        </a:solidFill>
                        <a:effectLst/>
                        <a:latin typeface="Calibri" panose="020F0502020204030204" pitchFamily="34" charset="0"/>
                      </a:endParaRPr>
                    </a:p>
                  </a:txBody>
                  <a:tcPr marL="6768" marR="6768" marT="6768" marB="0"/>
                </a:tc>
              </a:tr>
              <a:tr h="135355">
                <a:tc>
                  <a:txBody>
                    <a:bodyPr/>
                    <a:lstStyle/>
                    <a:p>
                      <a:pPr algn="l" fontAlgn="t"/>
                      <a:r>
                        <a:rPr lang="en-US" sz="1050" u="none" strike="noStrike">
                          <a:effectLst/>
                        </a:rPr>
                        <a:t>Highly Cited Papers</a:t>
                      </a:r>
                      <a:endParaRPr lang="en-US" sz="1050" b="0" i="0" u="none" strike="noStrike">
                        <a:solidFill>
                          <a:srgbClr val="000000"/>
                        </a:solidFill>
                        <a:effectLst/>
                        <a:latin typeface="Calibri" panose="020F0502020204030204" pitchFamily="34" charset="0"/>
                      </a:endParaRPr>
                    </a:p>
                  </a:txBody>
                  <a:tcPr marL="6768" marR="6768" marT="6768" marB="0"/>
                </a:tc>
                <a:tc>
                  <a:txBody>
                    <a:bodyPr/>
                    <a:lstStyle/>
                    <a:p>
                      <a:pPr algn="l" fontAlgn="t"/>
                      <a:r>
                        <a:rPr lang="en-US" sz="1050" u="none" strike="noStrike" dirty="0">
                          <a:effectLst/>
                        </a:rPr>
                        <a:t>Percentage of documents that are assigned as Highly Cited (top 1% by citations for field and year)(metric from Essential Science Indicators)</a:t>
                      </a:r>
                      <a:endParaRPr lang="en-US" sz="1050" b="0" i="0" u="none" strike="noStrike" dirty="0">
                        <a:solidFill>
                          <a:srgbClr val="000000"/>
                        </a:solidFill>
                        <a:effectLst/>
                        <a:latin typeface="Calibri" panose="020F0502020204030204" pitchFamily="34" charset="0"/>
                      </a:endParaRPr>
                    </a:p>
                  </a:txBody>
                  <a:tcPr marL="6768" marR="6768" marT="6768" marB="0"/>
                </a:tc>
              </a:tr>
              <a:tr h="136763">
                <a:tc>
                  <a:txBody>
                    <a:bodyPr/>
                    <a:lstStyle/>
                    <a:p>
                      <a:pPr algn="l" fontAlgn="t"/>
                      <a:r>
                        <a:rPr lang="en-US" sz="1050" u="none" strike="noStrike" dirty="0">
                          <a:effectLst/>
                        </a:rPr>
                        <a:t>Total views in </a:t>
                      </a:r>
                      <a:r>
                        <a:rPr lang="en-US" sz="1050" u="none" strike="noStrike" dirty="0" err="1">
                          <a:effectLst/>
                        </a:rPr>
                        <a:t>DigitalHub</a:t>
                      </a:r>
                      <a:endParaRPr lang="en-US" sz="1050" b="0" i="0" u="none" strike="noStrike" dirty="0">
                        <a:solidFill>
                          <a:srgbClr val="000000"/>
                        </a:solidFill>
                        <a:effectLst/>
                        <a:latin typeface="Calibri" panose="020F0502020204030204" pitchFamily="34" charset="0"/>
                      </a:endParaRPr>
                    </a:p>
                  </a:txBody>
                  <a:tcPr marL="6768" marR="6768" marT="6768" marB="0">
                    <a:solidFill>
                      <a:schemeClr val="bg1">
                        <a:lumMod val="85000"/>
                      </a:schemeClr>
                    </a:solidFill>
                  </a:tcPr>
                </a:tc>
                <a:tc>
                  <a:txBody>
                    <a:bodyPr/>
                    <a:lstStyle/>
                    <a:p>
                      <a:pPr algn="l" fontAlgn="t"/>
                      <a:r>
                        <a:rPr lang="en-US" sz="1050" u="none" strike="noStrike" dirty="0">
                          <a:effectLst/>
                        </a:rPr>
                        <a:t>Total counts of the number of times an outputs has been viewed in </a:t>
                      </a:r>
                      <a:r>
                        <a:rPr lang="en-US" sz="1050" u="none" strike="noStrike" dirty="0" err="1">
                          <a:effectLst/>
                        </a:rPr>
                        <a:t>DigitalHub</a:t>
                      </a:r>
                      <a:endParaRPr lang="en-US" sz="1050" b="0" i="0" u="none" strike="noStrike" dirty="0">
                        <a:solidFill>
                          <a:srgbClr val="000000"/>
                        </a:solidFill>
                        <a:effectLst/>
                        <a:latin typeface="Calibri" panose="020F0502020204030204" pitchFamily="34" charset="0"/>
                      </a:endParaRPr>
                    </a:p>
                  </a:txBody>
                  <a:tcPr marL="6768" marR="6768" marT="6768" marB="0">
                    <a:solidFill>
                      <a:schemeClr val="bg1">
                        <a:lumMod val="85000"/>
                      </a:schemeClr>
                    </a:solidFill>
                  </a:tcPr>
                </a:tc>
              </a:tr>
              <a:tr h="406066">
                <a:tc>
                  <a:txBody>
                    <a:bodyPr/>
                    <a:lstStyle/>
                    <a:p>
                      <a:pPr algn="l" fontAlgn="t"/>
                      <a:r>
                        <a:rPr lang="en-US" sz="1050" u="none" strike="noStrike" dirty="0">
                          <a:effectLst/>
                        </a:rPr>
                        <a:t>Total downloads in </a:t>
                      </a:r>
                      <a:r>
                        <a:rPr lang="en-US" sz="1050" u="none" strike="noStrike" dirty="0" err="1">
                          <a:effectLst/>
                        </a:rPr>
                        <a:t>DigitalHub</a:t>
                      </a:r>
                      <a:endParaRPr lang="en-US" sz="1050" b="0" i="0" u="none" strike="noStrike" dirty="0">
                        <a:solidFill>
                          <a:srgbClr val="000000"/>
                        </a:solidFill>
                        <a:effectLst/>
                        <a:latin typeface="Calibri" panose="020F0502020204030204" pitchFamily="34" charset="0"/>
                      </a:endParaRPr>
                    </a:p>
                  </a:txBody>
                  <a:tcPr marL="6768" marR="6768" marT="6768" marB="0">
                    <a:solidFill>
                      <a:schemeClr val="bg1">
                        <a:lumMod val="85000"/>
                      </a:schemeClr>
                    </a:solidFill>
                  </a:tcPr>
                </a:tc>
                <a:tc>
                  <a:txBody>
                    <a:bodyPr/>
                    <a:lstStyle/>
                    <a:p>
                      <a:pPr algn="l" fontAlgn="t"/>
                      <a:r>
                        <a:rPr lang="en-US" sz="1050" u="none" strike="noStrike" dirty="0">
                          <a:effectLst/>
                        </a:rPr>
                        <a:t>Total counts of the number of times an outputs has been downloaded in </a:t>
                      </a:r>
                      <a:r>
                        <a:rPr lang="en-US" sz="1050" u="none" strike="noStrike" dirty="0" err="1">
                          <a:effectLst/>
                        </a:rPr>
                        <a:t>DigitalHub</a:t>
                      </a:r>
                      <a:endParaRPr lang="en-US" sz="1050" b="0" i="0" u="none" strike="noStrike" dirty="0">
                        <a:solidFill>
                          <a:srgbClr val="000000"/>
                        </a:solidFill>
                        <a:effectLst/>
                        <a:latin typeface="Calibri" panose="020F0502020204030204" pitchFamily="34" charset="0"/>
                      </a:endParaRPr>
                    </a:p>
                  </a:txBody>
                  <a:tcPr marL="6768" marR="6768" marT="6768" marB="0">
                    <a:solidFill>
                      <a:schemeClr val="bg1">
                        <a:lumMod val="85000"/>
                      </a:schemeClr>
                    </a:solidFill>
                  </a:tcPr>
                </a:tc>
              </a:tr>
            </a:tbl>
          </a:graphicData>
        </a:graphic>
      </p:graphicFrame>
      <p:sp>
        <p:nvSpPr>
          <p:cNvPr id="13" name="TextBox 12"/>
          <p:cNvSpPr txBox="1"/>
          <p:nvPr/>
        </p:nvSpPr>
        <p:spPr>
          <a:xfrm>
            <a:off x="6664897" y="1568354"/>
            <a:ext cx="1643505" cy="276999"/>
          </a:xfrm>
          <a:prstGeom prst="rect">
            <a:avLst/>
          </a:prstGeom>
          <a:solidFill>
            <a:schemeClr val="bg1">
              <a:lumMod val="85000"/>
            </a:schemeClr>
          </a:solidFill>
        </p:spPr>
        <p:txBody>
          <a:bodyPr wrap="square" rtlCol="0">
            <a:spAutoFit/>
          </a:bodyPr>
          <a:lstStyle/>
          <a:p>
            <a:r>
              <a:rPr lang="en-US" sz="1200" i="1" dirty="0" smtClean="0"/>
              <a:t>Aspirational indicators</a:t>
            </a:r>
            <a:endParaRPr lang="en-US" sz="1200" i="1" dirty="0"/>
          </a:p>
        </p:txBody>
      </p:sp>
    </p:spTree>
    <p:extLst>
      <p:ext uri="{BB962C8B-B14F-4D97-AF65-F5344CB8AC3E}">
        <p14:creationId xmlns:p14="http://schemas.microsoft.com/office/powerpoint/2010/main" val="24218526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47</a:t>
            </a:fld>
            <a:endParaRPr lang="en-US"/>
          </a:p>
        </p:txBody>
      </p:sp>
      <p:sp>
        <p:nvSpPr>
          <p:cNvPr id="12" name="TextBox 11"/>
          <p:cNvSpPr txBox="1"/>
          <p:nvPr/>
        </p:nvSpPr>
        <p:spPr>
          <a:xfrm>
            <a:off x="329938" y="1183634"/>
            <a:ext cx="6881567" cy="523220"/>
          </a:xfrm>
          <a:prstGeom prst="rect">
            <a:avLst/>
          </a:prstGeom>
          <a:noFill/>
        </p:spPr>
        <p:txBody>
          <a:bodyPr wrap="square" rtlCol="0">
            <a:spAutoFit/>
          </a:bodyPr>
          <a:lstStyle/>
          <a:p>
            <a:r>
              <a:rPr lang="en-US" sz="2800" b="1" dirty="0"/>
              <a:t>Advancement of Knowledge</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40685"/>
          <a:stretch/>
        </p:blipFill>
        <p:spPr>
          <a:xfrm>
            <a:off x="1764809" y="1958717"/>
            <a:ext cx="5554442" cy="3322760"/>
          </a:xfrm>
          <a:prstGeom prst="rect">
            <a:avLst/>
          </a:prstGeom>
        </p:spPr>
      </p:pic>
      <p:sp>
        <p:nvSpPr>
          <p:cNvPr id="9" name="TextBox 8"/>
          <p:cNvSpPr txBox="1"/>
          <p:nvPr/>
        </p:nvSpPr>
        <p:spPr>
          <a:xfrm>
            <a:off x="2469822" y="5511930"/>
            <a:ext cx="1923068" cy="523220"/>
          </a:xfrm>
          <a:prstGeom prst="rect">
            <a:avLst/>
          </a:prstGeom>
          <a:noFill/>
        </p:spPr>
        <p:txBody>
          <a:bodyPr wrap="square" rtlCol="0">
            <a:spAutoFit/>
          </a:bodyPr>
          <a:lstStyle/>
          <a:p>
            <a:r>
              <a:rPr lang="en-US" sz="2800" b="1" dirty="0" smtClean="0"/>
              <a:t>Scopus</a:t>
            </a:r>
            <a:endParaRPr lang="en-US" sz="2800" b="1" dirty="0"/>
          </a:p>
        </p:txBody>
      </p:sp>
      <p:sp>
        <p:nvSpPr>
          <p:cNvPr id="13" name="TextBox 12"/>
          <p:cNvSpPr txBox="1"/>
          <p:nvPr/>
        </p:nvSpPr>
        <p:spPr>
          <a:xfrm>
            <a:off x="4828291" y="5511930"/>
            <a:ext cx="2658359" cy="523220"/>
          </a:xfrm>
          <a:prstGeom prst="rect">
            <a:avLst/>
          </a:prstGeom>
          <a:noFill/>
        </p:spPr>
        <p:txBody>
          <a:bodyPr wrap="square" rtlCol="0">
            <a:spAutoFit/>
          </a:bodyPr>
          <a:lstStyle/>
          <a:p>
            <a:r>
              <a:rPr lang="en-US" sz="2800" b="1" dirty="0" smtClean="0"/>
              <a:t>Web of Science</a:t>
            </a:r>
            <a:endParaRPr lang="en-US" sz="2800" b="1" dirty="0"/>
          </a:p>
        </p:txBody>
      </p:sp>
      <p:sp>
        <p:nvSpPr>
          <p:cNvPr id="15" name="TextBox 14"/>
          <p:cNvSpPr txBox="1"/>
          <p:nvPr/>
        </p:nvSpPr>
        <p:spPr>
          <a:xfrm>
            <a:off x="326697" y="1578746"/>
            <a:ext cx="5083994" cy="369332"/>
          </a:xfrm>
          <a:prstGeom prst="rect">
            <a:avLst/>
          </a:prstGeom>
          <a:noFill/>
        </p:spPr>
        <p:txBody>
          <a:bodyPr wrap="square" rtlCol="0">
            <a:spAutoFit/>
          </a:bodyPr>
          <a:lstStyle/>
          <a:p>
            <a:r>
              <a:rPr lang="en-US" b="1" dirty="0" smtClean="0"/>
              <a:t>Total Citations in Scopus and Web of Science</a:t>
            </a:r>
            <a:endParaRPr lang="en-US" b="1" dirty="0"/>
          </a:p>
        </p:txBody>
      </p:sp>
    </p:spTree>
    <p:extLst>
      <p:ext uri="{BB962C8B-B14F-4D97-AF65-F5344CB8AC3E}">
        <p14:creationId xmlns:p14="http://schemas.microsoft.com/office/powerpoint/2010/main" val="38617496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48</a:t>
            </a:fld>
            <a:endParaRPr lang="en-US" dirty="0"/>
          </a:p>
        </p:txBody>
      </p:sp>
      <p:sp>
        <p:nvSpPr>
          <p:cNvPr id="12" name="TextBox 11"/>
          <p:cNvSpPr txBox="1"/>
          <p:nvPr/>
        </p:nvSpPr>
        <p:spPr>
          <a:xfrm>
            <a:off x="329938" y="1183634"/>
            <a:ext cx="6881567" cy="523220"/>
          </a:xfrm>
          <a:prstGeom prst="rect">
            <a:avLst/>
          </a:prstGeom>
          <a:noFill/>
        </p:spPr>
        <p:txBody>
          <a:bodyPr wrap="square" rtlCol="0">
            <a:spAutoFit/>
          </a:bodyPr>
          <a:lstStyle/>
          <a:p>
            <a:r>
              <a:rPr lang="en-US" sz="2800" b="1" dirty="0" smtClean="0"/>
              <a:t>Advancement of Knowledge</a:t>
            </a:r>
            <a:endParaRPr lang="en-US" sz="2800" b="1" dirty="0"/>
          </a:p>
        </p:txBody>
      </p:sp>
      <p:graphicFrame>
        <p:nvGraphicFramePr>
          <p:cNvPr id="9" name="Chart 8"/>
          <p:cNvGraphicFramePr>
            <a:graphicFrameLocks/>
          </p:cNvGraphicFramePr>
          <p:nvPr>
            <p:extLst>
              <p:ext uri="{D42A27DB-BD31-4B8C-83A1-F6EECF244321}">
                <p14:modId xmlns:p14="http://schemas.microsoft.com/office/powerpoint/2010/main" val="2352779742"/>
              </p:ext>
            </p:extLst>
          </p:nvPr>
        </p:nvGraphicFramePr>
        <p:xfrm>
          <a:off x="181465" y="1745716"/>
          <a:ext cx="8649094" cy="381549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3051142" y="5208580"/>
            <a:ext cx="2441542" cy="492443"/>
          </a:xfrm>
          <a:prstGeom prst="rect">
            <a:avLst/>
          </a:prstGeom>
          <a:noFill/>
        </p:spPr>
        <p:txBody>
          <a:bodyPr wrap="square" rtlCol="0">
            <a:spAutoFit/>
          </a:bodyPr>
          <a:lstStyle/>
          <a:p>
            <a:pPr algn="ctr"/>
            <a:r>
              <a:rPr lang="en-US" sz="1300" b="1" dirty="0">
                <a:solidFill>
                  <a:schemeClr val="tx1">
                    <a:lumMod val="65000"/>
                    <a:lumOff val="35000"/>
                  </a:schemeClr>
                </a:solidFill>
              </a:rPr>
              <a:t>a</a:t>
            </a:r>
            <a:r>
              <a:rPr lang="en-US" sz="1300" b="1" dirty="0" smtClean="0">
                <a:solidFill>
                  <a:schemeClr val="tx1">
                    <a:lumMod val="65000"/>
                    <a:lumOff val="35000"/>
                  </a:schemeClr>
                </a:solidFill>
              </a:rPr>
              <a:t>t or above</a:t>
            </a:r>
          </a:p>
          <a:p>
            <a:pPr algn="ctr"/>
            <a:r>
              <a:rPr lang="en-US" sz="1300" dirty="0" smtClean="0">
                <a:solidFill>
                  <a:schemeClr val="tx1">
                    <a:lumMod val="65000"/>
                    <a:lumOff val="35000"/>
                  </a:schemeClr>
                </a:solidFill>
              </a:rPr>
              <a:t>NIH-funded average</a:t>
            </a:r>
            <a:endParaRPr lang="en-US" sz="1300" dirty="0">
              <a:solidFill>
                <a:schemeClr val="tx1">
                  <a:lumMod val="65000"/>
                  <a:lumOff val="35000"/>
                </a:schemeClr>
              </a:solidFill>
            </a:endParaRPr>
          </a:p>
        </p:txBody>
      </p:sp>
      <p:sp>
        <p:nvSpPr>
          <p:cNvPr id="10" name="TextBox 9"/>
          <p:cNvSpPr txBox="1"/>
          <p:nvPr/>
        </p:nvSpPr>
        <p:spPr>
          <a:xfrm>
            <a:off x="1109220" y="5208580"/>
            <a:ext cx="2441542" cy="492443"/>
          </a:xfrm>
          <a:prstGeom prst="rect">
            <a:avLst/>
          </a:prstGeom>
          <a:noFill/>
        </p:spPr>
        <p:txBody>
          <a:bodyPr wrap="square" rtlCol="0">
            <a:spAutoFit/>
          </a:bodyPr>
          <a:lstStyle/>
          <a:p>
            <a:pPr algn="ctr"/>
            <a:r>
              <a:rPr lang="en-US" sz="1300" b="1" dirty="0" smtClean="0">
                <a:solidFill>
                  <a:schemeClr val="tx1">
                    <a:lumMod val="65000"/>
                    <a:lumOff val="35000"/>
                  </a:schemeClr>
                </a:solidFill>
              </a:rPr>
              <a:t>less than </a:t>
            </a:r>
          </a:p>
          <a:p>
            <a:pPr algn="ctr"/>
            <a:r>
              <a:rPr lang="en-US" sz="1300" dirty="0" smtClean="0">
                <a:solidFill>
                  <a:schemeClr val="tx1">
                    <a:lumMod val="65000"/>
                    <a:lumOff val="35000"/>
                  </a:schemeClr>
                </a:solidFill>
              </a:rPr>
              <a:t>NIH-funded average</a:t>
            </a:r>
            <a:endParaRPr lang="en-US" sz="1300" dirty="0">
              <a:solidFill>
                <a:schemeClr val="tx1">
                  <a:lumMod val="65000"/>
                  <a:lumOff val="35000"/>
                </a:schemeClr>
              </a:solidFill>
            </a:endParaRPr>
          </a:p>
        </p:txBody>
      </p:sp>
      <p:sp>
        <p:nvSpPr>
          <p:cNvPr id="11" name="TextBox 10"/>
          <p:cNvSpPr txBox="1"/>
          <p:nvPr/>
        </p:nvSpPr>
        <p:spPr>
          <a:xfrm>
            <a:off x="4993064" y="5202979"/>
            <a:ext cx="2441542" cy="492443"/>
          </a:xfrm>
          <a:prstGeom prst="rect">
            <a:avLst/>
          </a:prstGeom>
          <a:noFill/>
        </p:spPr>
        <p:txBody>
          <a:bodyPr wrap="square" rtlCol="0">
            <a:spAutoFit/>
          </a:bodyPr>
          <a:lstStyle/>
          <a:p>
            <a:pPr algn="ctr"/>
            <a:r>
              <a:rPr lang="en-US" sz="1300" b="1" dirty="0" smtClean="0">
                <a:solidFill>
                  <a:schemeClr val="tx1">
                    <a:lumMod val="65000"/>
                    <a:lumOff val="35000"/>
                  </a:schemeClr>
                </a:solidFill>
              </a:rPr>
              <a:t>much above</a:t>
            </a:r>
          </a:p>
          <a:p>
            <a:pPr algn="ctr"/>
            <a:r>
              <a:rPr lang="en-US" sz="1300" dirty="0" smtClean="0">
                <a:solidFill>
                  <a:schemeClr val="tx1">
                    <a:lumMod val="65000"/>
                    <a:lumOff val="35000"/>
                  </a:schemeClr>
                </a:solidFill>
              </a:rPr>
              <a:t>NIH-funded average</a:t>
            </a:r>
            <a:endParaRPr lang="en-US" sz="1300" dirty="0">
              <a:solidFill>
                <a:schemeClr val="tx1">
                  <a:lumMod val="65000"/>
                  <a:lumOff val="35000"/>
                </a:schemeClr>
              </a:solidFill>
            </a:endParaRPr>
          </a:p>
        </p:txBody>
      </p:sp>
      <p:sp>
        <p:nvSpPr>
          <p:cNvPr id="13" name="TextBox 12"/>
          <p:cNvSpPr txBox="1"/>
          <p:nvPr/>
        </p:nvSpPr>
        <p:spPr>
          <a:xfrm>
            <a:off x="6934986" y="5208580"/>
            <a:ext cx="2441542" cy="492443"/>
          </a:xfrm>
          <a:prstGeom prst="rect">
            <a:avLst/>
          </a:prstGeom>
          <a:noFill/>
        </p:spPr>
        <p:txBody>
          <a:bodyPr wrap="square" rtlCol="0">
            <a:spAutoFit/>
          </a:bodyPr>
          <a:lstStyle/>
          <a:p>
            <a:pPr algn="ctr"/>
            <a:r>
              <a:rPr lang="en-US" sz="1300" b="1" dirty="0" smtClean="0">
                <a:solidFill>
                  <a:schemeClr val="tx1">
                    <a:lumMod val="65000"/>
                    <a:lumOff val="35000"/>
                  </a:schemeClr>
                </a:solidFill>
              </a:rPr>
              <a:t>significantly above</a:t>
            </a:r>
          </a:p>
          <a:p>
            <a:pPr algn="ctr"/>
            <a:r>
              <a:rPr lang="en-US" sz="1300" dirty="0" smtClean="0">
                <a:solidFill>
                  <a:schemeClr val="tx1">
                    <a:lumMod val="65000"/>
                    <a:lumOff val="35000"/>
                  </a:schemeClr>
                </a:solidFill>
              </a:rPr>
              <a:t>NIH-funded average</a:t>
            </a:r>
            <a:endParaRPr lang="en-US" sz="1300" dirty="0">
              <a:solidFill>
                <a:schemeClr val="tx1">
                  <a:lumMod val="65000"/>
                  <a:lumOff val="35000"/>
                </a:schemeClr>
              </a:solidFill>
            </a:endParaRPr>
          </a:p>
        </p:txBody>
      </p:sp>
      <p:sp>
        <p:nvSpPr>
          <p:cNvPr id="6" name="TextBox 5"/>
          <p:cNvSpPr txBox="1"/>
          <p:nvPr/>
        </p:nvSpPr>
        <p:spPr>
          <a:xfrm>
            <a:off x="1109220" y="5936646"/>
            <a:ext cx="6554772" cy="784830"/>
          </a:xfrm>
          <a:prstGeom prst="rect">
            <a:avLst/>
          </a:prstGeom>
          <a:noFill/>
        </p:spPr>
        <p:txBody>
          <a:bodyPr wrap="square" rtlCol="0">
            <a:spAutoFit/>
          </a:bodyPr>
          <a:lstStyle/>
          <a:p>
            <a:r>
              <a:rPr lang="en-US" sz="1100" dirty="0" smtClean="0"/>
              <a:t>The Relative Citation Ratio (RCR) shows how well cited an article is when benchmarked against publications resulting from NIH-funded papers in the same field and year of publication. An RCR of greater than 1.0 means the article is more cited than expected according to the average. </a:t>
            </a:r>
          </a:p>
          <a:p>
            <a:r>
              <a:rPr lang="en-US" sz="1100" i="1" dirty="0" smtClean="0"/>
              <a:t>Sources: Publication counts from PubMed. RCR from </a:t>
            </a:r>
            <a:r>
              <a:rPr lang="en-US" sz="1100" i="1" dirty="0" err="1" smtClean="0"/>
              <a:t>iCite</a:t>
            </a:r>
            <a:r>
              <a:rPr lang="en-US" sz="1100" i="1" dirty="0" smtClean="0"/>
              <a:t> (</a:t>
            </a:r>
            <a:r>
              <a:rPr lang="en-US" sz="1100" i="1" dirty="0" smtClean="0">
                <a:hlinkClick r:id="rId4"/>
              </a:rPr>
              <a:t>https://icite.od.nih.gov</a:t>
            </a:r>
            <a:r>
              <a:rPr lang="en-US" sz="1100" i="1" dirty="0" smtClean="0"/>
              <a:t>), Visualization created in Excel.</a:t>
            </a:r>
            <a:endParaRPr lang="en-US" sz="1100" i="1" dirty="0"/>
          </a:p>
        </p:txBody>
      </p:sp>
      <p:sp>
        <p:nvSpPr>
          <p:cNvPr id="7" name="TextBox 6"/>
          <p:cNvSpPr txBox="1"/>
          <p:nvPr/>
        </p:nvSpPr>
        <p:spPr>
          <a:xfrm>
            <a:off x="326697" y="1578746"/>
            <a:ext cx="5083994" cy="369332"/>
          </a:xfrm>
          <a:prstGeom prst="rect">
            <a:avLst/>
          </a:prstGeom>
          <a:noFill/>
        </p:spPr>
        <p:txBody>
          <a:bodyPr wrap="square" rtlCol="0">
            <a:spAutoFit/>
          </a:bodyPr>
          <a:lstStyle/>
          <a:p>
            <a:r>
              <a:rPr lang="en-US" b="1" dirty="0" smtClean="0"/>
              <a:t>Relative Citation Ratio by year of publication</a:t>
            </a:r>
            <a:endParaRPr lang="en-US" b="1" dirty="0"/>
          </a:p>
        </p:txBody>
      </p:sp>
    </p:spTree>
    <p:extLst>
      <p:ext uri="{BB962C8B-B14F-4D97-AF65-F5344CB8AC3E}">
        <p14:creationId xmlns:p14="http://schemas.microsoft.com/office/powerpoint/2010/main" val="7072535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49</a:t>
            </a:fld>
            <a:endParaRPr lang="en-US" dirty="0"/>
          </a:p>
        </p:txBody>
      </p:sp>
      <p:sp>
        <p:nvSpPr>
          <p:cNvPr id="12" name="TextBox 11"/>
          <p:cNvSpPr txBox="1"/>
          <p:nvPr/>
        </p:nvSpPr>
        <p:spPr>
          <a:xfrm>
            <a:off x="329938" y="1183634"/>
            <a:ext cx="6881567" cy="523220"/>
          </a:xfrm>
          <a:prstGeom prst="rect">
            <a:avLst/>
          </a:prstGeom>
          <a:noFill/>
        </p:spPr>
        <p:txBody>
          <a:bodyPr wrap="square" rtlCol="0">
            <a:spAutoFit/>
          </a:bodyPr>
          <a:lstStyle/>
          <a:p>
            <a:r>
              <a:rPr lang="en-US" sz="2800" b="1" dirty="0" smtClean="0"/>
              <a:t>Advancement of Knowledge</a:t>
            </a:r>
            <a:endParaRPr lang="en-US" sz="2800" b="1"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8739"/>
          <a:stretch/>
        </p:blipFill>
        <p:spPr>
          <a:xfrm>
            <a:off x="725861" y="1880056"/>
            <a:ext cx="7513165" cy="4977944"/>
          </a:xfrm>
          <a:prstGeom prst="rect">
            <a:avLst/>
          </a:prstGeom>
        </p:spPr>
      </p:pic>
      <p:sp>
        <p:nvSpPr>
          <p:cNvPr id="15" name="TextBox 14"/>
          <p:cNvSpPr txBox="1"/>
          <p:nvPr/>
        </p:nvSpPr>
        <p:spPr>
          <a:xfrm>
            <a:off x="329937" y="1584645"/>
            <a:ext cx="6881567" cy="369332"/>
          </a:xfrm>
          <a:prstGeom prst="rect">
            <a:avLst/>
          </a:prstGeom>
          <a:noFill/>
        </p:spPr>
        <p:txBody>
          <a:bodyPr wrap="square" rtlCol="0">
            <a:spAutoFit/>
          </a:bodyPr>
          <a:lstStyle/>
          <a:p>
            <a:r>
              <a:rPr lang="en-US" b="1" dirty="0" smtClean="0"/>
              <a:t>Global Influence: Country Affiliations of Citing Authors</a:t>
            </a:r>
            <a:endParaRPr lang="en-US" b="1" dirty="0"/>
          </a:p>
        </p:txBody>
      </p:sp>
    </p:spTree>
    <p:extLst>
      <p:ext uri="{BB962C8B-B14F-4D97-AF65-F5344CB8AC3E}">
        <p14:creationId xmlns:p14="http://schemas.microsoft.com/office/powerpoint/2010/main" val="20676098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
        <p:nvSpPr>
          <p:cNvPr id="14" name="Slide Number Placeholder 13"/>
          <p:cNvSpPr>
            <a:spLocks noGrp="1"/>
          </p:cNvSpPr>
          <p:nvPr>
            <p:ph type="sldNum" sz="quarter" idx="12"/>
          </p:nvPr>
        </p:nvSpPr>
        <p:spPr/>
        <p:txBody>
          <a:bodyPr/>
          <a:lstStyle/>
          <a:p>
            <a:fld id="{3136BCC5-68C6-402A-A9A3-77E6255B2086}" type="slidenum">
              <a:rPr lang="en-US" smtClean="0"/>
              <a:t>50</a:t>
            </a:fld>
            <a:endParaRPr lang="en-US"/>
          </a:p>
        </p:txBody>
      </p:sp>
      <p:sp>
        <p:nvSpPr>
          <p:cNvPr id="9" name="TextBox 8"/>
          <p:cNvSpPr txBox="1"/>
          <p:nvPr/>
        </p:nvSpPr>
        <p:spPr>
          <a:xfrm>
            <a:off x="329938" y="1183634"/>
            <a:ext cx="6881567" cy="523220"/>
          </a:xfrm>
          <a:prstGeom prst="rect">
            <a:avLst/>
          </a:prstGeom>
          <a:noFill/>
        </p:spPr>
        <p:txBody>
          <a:bodyPr wrap="square" rtlCol="0">
            <a:spAutoFit/>
          </a:bodyPr>
          <a:lstStyle/>
          <a:p>
            <a:r>
              <a:rPr lang="en-US" sz="2800" b="1" dirty="0" smtClean="0"/>
              <a:t>Legislation and Policy Impacts</a:t>
            </a:r>
            <a:endParaRPr lang="en-US" sz="2800" b="1" dirty="0"/>
          </a:p>
        </p:txBody>
      </p:sp>
      <p:graphicFrame>
        <p:nvGraphicFramePr>
          <p:cNvPr id="2" name="Table 1"/>
          <p:cNvGraphicFramePr>
            <a:graphicFrameLocks noGrp="1"/>
          </p:cNvGraphicFramePr>
          <p:nvPr>
            <p:extLst>
              <p:ext uri="{D42A27DB-BD31-4B8C-83A1-F6EECF244321}">
                <p14:modId xmlns:p14="http://schemas.microsoft.com/office/powerpoint/2010/main" val="259483657"/>
              </p:ext>
            </p:extLst>
          </p:nvPr>
        </p:nvGraphicFramePr>
        <p:xfrm>
          <a:off x="496674" y="1774430"/>
          <a:ext cx="8018676" cy="1733952"/>
        </p:xfrm>
        <a:graphic>
          <a:graphicData uri="http://schemas.openxmlformats.org/drawingml/2006/table">
            <a:tbl>
              <a:tblPr>
                <a:tableStyleId>{5940675A-B579-460E-94D1-54222C63F5DA}</a:tableStyleId>
              </a:tblPr>
              <a:tblGrid>
                <a:gridCol w="3068564"/>
                <a:gridCol w="4950112"/>
              </a:tblGrid>
              <a:tr h="135355">
                <a:tc>
                  <a:txBody>
                    <a:bodyPr/>
                    <a:lstStyle/>
                    <a:p>
                      <a:pPr algn="l" fontAlgn="t"/>
                      <a:r>
                        <a:rPr lang="en-US" sz="1400" b="1" i="0" u="none" strike="noStrike" dirty="0" smtClean="0">
                          <a:solidFill>
                            <a:schemeClr val="bg1"/>
                          </a:solidFill>
                          <a:effectLst/>
                          <a:latin typeface="Calibri" panose="020F0502020204030204" pitchFamily="34" charset="0"/>
                        </a:rPr>
                        <a:t>Indicator</a:t>
                      </a:r>
                      <a:endParaRPr lang="en-US" sz="1400" b="1" i="0" u="none" strike="noStrike" dirty="0">
                        <a:solidFill>
                          <a:schemeClr val="bg1"/>
                        </a:solidFill>
                        <a:effectLst/>
                        <a:latin typeface="Calibri" panose="020F0502020204030204" pitchFamily="34" charset="0"/>
                      </a:endParaRPr>
                    </a:p>
                  </a:txBody>
                  <a:tcPr marL="6768" marR="6768" marT="6768" marB="0">
                    <a:solidFill>
                      <a:schemeClr val="tx1">
                        <a:lumMod val="65000"/>
                        <a:lumOff val="35000"/>
                      </a:schemeClr>
                    </a:solidFill>
                  </a:tcPr>
                </a:tc>
                <a:tc>
                  <a:txBody>
                    <a:bodyPr/>
                    <a:lstStyle/>
                    <a:p>
                      <a:pPr algn="l" fontAlgn="t"/>
                      <a:r>
                        <a:rPr lang="en-US" sz="1400" b="1" i="0" u="none" strike="noStrike" dirty="0" smtClean="0">
                          <a:solidFill>
                            <a:schemeClr val="bg1"/>
                          </a:solidFill>
                          <a:effectLst/>
                          <a:latin typeface="Calibri" panose="020F0502020204030204" pitchFamily="34" charset="0"/>
                        </a:rPr>
                        <a:t>Indicator Description</a:t>
                      </a:r>
                      <a:endParaRPr lang="en-US" sz="1400" b="1" i="0" u="none" strike="noStrike" dirty="0">
                        <a:solidFill>
                          <a:schemeClr val="bg1"/>
                        </a:solidFill>
                        <a:effectLst/>
                        <a:latin typeface="Calibri" panose="020F0502020204030204" pitchFamily="34" charset="0"/>
                      </a:endParaRPr>
                    </a:p>
                  </a:txBody>
                  <a:tcPr marL="6768" marR="6768" marT="6768" marB="0">
                    <a:solidFill>
                      <a:schemeClr val="tx1">
                        <a:lumMod val="65000"/>
                        <a:lumOff val="35000"/>
                      </a:schemeClr>
                    </a:solidFill>
                  </a:tcPr>
                </a:tc>
              </a:tr>
              <a:tr h="135355">
                <a:tc>
                  <a:txBody>
                    <a:bodyPr/>
                    <a:lstStyle/>
                    <a:p>
                      <a:pPr algn="l" fontAlgn="t"/>
                      <a:r>
                        <a:rPr lang="en-US" sz="1400" u="none" strike="noStrike" dirty="0">
                          <a:effectLst/>
                        </a:rPr>
                        <a:t>Number of citations in policy documents</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Count or description of citations in documents related to policy or legislation</a:t>
                      </a:r>
                      <a:endParaRPr lang="en-US" sz="1400" b="0" i="0" u="none" strike="noStrike" dirty="0">
                        <a:solidFill>
                          <a:srgbClr val="000000"/>
                        </a:solidFill>
                        <a:effectLst/>
                        <a:latin typeface="Calibri" panose="020F0502020204030204" pitchFamily="34" charset="0"/>
                      </a:endParaRPr>
                    </a:p>
                  </a:txBody>
                  <a:tcPr marL="6768" marR="6768" marT="6768" marB="0"/>
                </a:tc>
              </a:tr>
              <a:tr h="270711">
                <a:tc>
                  <a:txBody>
                    <a:bodyPr/>
                    <a:lstStyle/>
                    <a:p>
                      <a:pPr algn="l" fontAlgn="t"/>
                      <a:r>
                        <a:rPr lang="en-US" sz="1400" u="none" strike="noStrike" dirty="0">
                          <a:effectLst/>
                        </a:rPr>
                        <a:t>Number of appointments to policy groups</a:t>
                      </a:r>
                      <a:endParaRPr lang="en-US" sz="1400" b="0" i="0" u="none" strike="noStrike" dirty="0">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Appointment to a policy task group or working group implies a well-developed network and good reputation</a:t>
                      </a:r>
                      <a:endParaRPr lang="en-US" sz="1400" b="0" i="0" u="none" strike="noStrike" dirty="0">
                        <a:solidFill>
                          <a:srgbClr val="000000"/>
                        </a:solidFill>
                        <a:effectLst/>
                        <a:latin typeface="Calibri" panose="020F0502020204030204" pitchFamily="34" charset="0"/>
                      </a:endParaRPr>
                    </a:p>
                  </a:txBody>
                  <a:tcPr marL="6768" marR="6768" marT="6768" marB="0"/>
                </a:tc>
              </a:tr>
              <a:tr h="406066">
                <a:tc>
                  <a:txBody>
                    <a:bodyPr/>
                    <a:lstStyle/>
                    <a:p>
                      <a:pPr algn="l" fontAlgn="t"/>
                      <a:r>
                        <a:rPr lang="en-US" sz="1400" u="none" strike="noStrike">
                          <a:effectLst/>
                        </a:rPr>
                        <a:t>Number of invitations from policymakers/provide testimony</a:t>
                      </a:r>
                      <a:endParaRPr lang="en-US" sz="1400" b="0" i="0" u="none" strike="noStrike">
                        <a:solidFill>
                          <a:srgbClr val="000000"/>
                        </a:solidFill>
                        <a:effectLst/>
                        <a:latin typeface="Calibri" panose="020F0502020204030204" pitchFamily="34" charset="0"/>
                      </a:endParaRPr>
                    </a:p>
                  </a:txBody>
                  <a:tcPr marL="6768" marR="6768" marT="6768" marB="0"/>
                </a:tc>
                <a:tc>
                  <a:txBody>
                    <a:bodyPr/>
                    <a:lstStyle/>
                    <a:p>
                      <a:pPr algn="l" fontAlgn="t"/>
                      <a:r>
                        <a:rPr lang="en-US" sz="1400" u="none" strike="noStrike" dirty="0">
                          <a:effectLst/>
                        </a:rPr>
                        <a:t>Number of times policymakers seek information or advice from researchers. Captures information on researcher's relationship with policymakers and reputation</a:t>
                      </a:r>
                      <a:endParaRPr lang="en-US" sz="1400" b="0" i="0" u="none" strike="noStrike" dirty="0">
                        <a:solidFill>
                          <a:srgbClr val="000000"/>
                        </a:solidFill>
                        <a:effectLst/>
                        <a:latin typeface="Calibri" panose="020F0502020204030204" pitchFamily="34" charset="0"/>
                      </a:endParaRPr>
                    </a:p>
                  </a:txBody>
                  <a:tcPr marL="6768" marR="6768" marT="6768" marB="0"/>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587186832"/>
              </p:ext>
            </p:extLst>
          </p:nvPr>
        </p:nvGraphicFramePr>
        <p:xfrm>
          <a:off x="562662" y="4502942"/>
          <a:ext cx="7952688" cy="1356784"/>
        </p:xfrm>
        <a:graphic>
          <a:graphicData uri="http://schemas.openxmlformats.org/drawingml/2006/table">
            <a:tbl>
              <a:tblPr>
                <a:tableStyleId>{5940675A-B579-460E-94D1-54222C63F5DA}</a:tableStyleId>
              </a:tblPr>
              <a:tblGrid>
                <a:gridCol w="3043312"/>
                <a:gridCol w="4909376"/>
              </a:tblGrid>
              <a:tr h="276448">
                <a:tc>
                  <a:txBody>
                    <a:bodyPr/>
                    <a:lstStyle/>
                    <a:p>
                      <a:pPr algn="l" fontAlgn="t"/>
                      <a:r>
                        <a:rPr lang="en-US" sz="1400" b="1" i="0" u="none" strike="noStrike" dirty="0" smtClean="0">
                          <a:solidFill>
                            <a:schemeClr val="bg1"/>
                          </a:solidFill>
                          <a:effectLst/>
                          <a:latin typeface="+mn-lt"/>
                        </a:rPr>
                        <a:t>Indicator</a:t>
                      </a:r>
                      <a:endParaRPr lang="en-US" sz="1400" b="1" i="0" u="none" strike="noStrike" dirty="0">
                        <a:solidFill>
                          <a:schemeClr val="bg1"/>
                        </a:solidFill>
                        <a:effectLst/>
                        <a:latin typeface="+mn-lt"/>
                      </a:endParaRPr>
                    </a:p>
                  </a:txBody>
                  <a:tcPr marL="6768" marR="6768" marT="6768" marB="0">
                    <a:solidFill>
                      <a:schemeClr val="tx1">
                        <a:lumMod val="65000"/>
                        <a:lumOff val="35000"/>
                      </a:schemeClr>
                    </a:solidFill>
                  </a:tcPr>
                </a:tc>
                <a:tc>
                  <a:txBody>
                    <a:bodyPr/>
                    <a:lstStyle/>
                    <a:p>
                      <a:pPr algn="l" fontAlgn="t"/>
                      <a:r>
                        <a:rPr lang="en-US" sz="1400" b="1" i="0" u="none" strike="noStrike" dirty="0" smtClean="0">
                          <a:solidFill>
                            <a:schemeClr val="bg1"/>
                          </a:solidFill>
                          <a:effectLst/>
                          <a:latin typeface="+mn-lt"/>
                        </a:rPr>
                        <a:t>Indicator Description</a:t>
                      </a:r>
                      <a:endParaRPr lang="en-US" sz="1400" b="1" i="0" u="none" strike="noStrike" dirty="0">
                        <a:solidFill>
                          <a:schemeClr val="bg1"/>
                        </a:solidFill>
                        <a:effectLst/>
                        <a:latin typeface="+mn-lt"/>
                      </a:endParaRPr>
                    </a:p>
                  </a:txBody>
                  <a:tcPr marL="6768" marR="6768" marT="6768" marB="0">
                    <a:solidFill>
                      <a:schemeClr val="tx1">
                        <a:lumMod val="65000"/>
                        <a:lumOff val="35000"/>
                      </a:schemeClr>
                    </a:solidFill>
                  </a:tcPr>
                </a:tc>
              </a:tr>
              <a:tr h="406066">
                <a:tc>
                  <a:txBody>
                    <a:bodyPr/>
                    <a:lstStyle/>
                    <a:p>
                      <a:pPr algn="l" fontAlgn="t"/>
                      <a:r>
                        <a:rPr lang="en-US" sz="1400" u="none" strike="noStrike" dirty="0">
                          <a:effectLst/>
                          <a:latin typeface="+mn-lt"/>
                        </a:rPr>
                        <a:t>Number of citations in clinical guidelines</a:t>
                      </a:r>
                      <a:endParaRPr lang="en-US" sz="1400" b="0" i="0" u="none" strike="noStrike" dirty="0">
                        <a:solidFill>
                          <a:srgbClr val="000000"/>
                        </a:solidFill>
                        <a:effectLst/>
                        <a:latin typeface="+mn-lt"/>
                      </a:endParaRPr>
                    </a:p>
                  </a:txBody>
                  <a:tcPr marL="6768" marR="6768" marT="6768" marB="0"/>
                </a:tc>
                <a:tc>
                  <a:txBody>
                    <a:bodyPr/>
                    <a:lstStyle/>
                    <a:p>
                      <a:pPr algn="l" fontAlgn="t"/>
                      <a:r>
                        <a:rPr lang="en-US" sz="1400" u="none" strike="noStrike" dirty="0">
                          <a:effectLst/>
                          <a:latin typeface="+mn-lt"/>
                        </a:rPr>
                        <a:t>Citations in clinical guidelines (by both governmental agencies and non-governmental organizations) reflect the utility and quality of a research output and indicate impact on health policy.</a:t>
                      </a:r>
                      <a:endParaRPr lang="en-US" sz="1400" b="0" i="0" u="none" strike="noStrike" dirty="0">
                        <a:solidFill>
                          <a:srgbClr val="000000"/>
                        </a:solidFill>
                        <a:effectLst/>
                        <a:latin typeface="+mn-lt"/>
                      </a:endParaRPr>
                    </a:p>
                  </a:txBody>
                  <a:tcPr marL="6768" marR="6768" marT="6768" marB="0"/>
                </a:tc>
              </a:tr>
              <a:tr h="270711">
                <a:tc>
                  <a:txBody>
                    <a:bodyPr/>
                    <a:lstStyle/>
                    <a:p>
                      <a:pPr algn="l" fontAlgn="t"/>
                      <a:r>
                        <a:rPr lang="en-US" sz="1400" u="none" strike="noStrike">
                          <a:effectLst/>
                          <a:latin typeface="+mn-lt"/>
                        </a:rPr>
                        <a:t>Number of citations in clinical decision aids or online clinical support tools</a:t>
                      </a:r>
                      <a:endParaRPr lang="en-US" sz="1400" b="0" i="0" u="none" strike="noStrike">
                        <a:solidFill>
                          <a:srgbClr val="000000"/>
                        </a:solidFill>
                        <a:effectLst/>
                        <a:latin typeface="+mn-lt"/>
                      </a:endParaRPr>
                    </a:p>
                  </a:txBody>
                  <a:tcPr marL="6768" marR="6768" marT="6768" marB="0"/>
                </a:tc>
                <a:tc>
                  <a:txBody>
                    <a:bodyPr/>
                    <a:lstStyle/>
                    <a:p>
                      <a:pPr algn="l" fontAlgn="t"/>
                      <a:r>
                        <a:rPr lang="en-US" sz="1400" u="none" strike="noStrike" dirty="0">
                          <a:effectLst/>
                          <a:latin typeface="+mn-lt"/>
                        </a:rPr>
                        <a:t>Citations in clinical decision aids reflect the utility of research output and impact on clinical care decisions.</a:t>
                      </a:r>
                      <a:endParaRPr lang="en-US" sz="1400" b="0" i="0" u="none" strike="noStrike" dirty="0">
                        <a:solidFill>
                          <a:srgbClr val="000000"/>
                        </a:solidFill>
                        <a:effectLst/>
                        <a:latin typeface="+mn-lt"/>
                      </a:endParaRPr>
                    </a:p>
                  </a:txBody>
                  <a:tcPr marL="6768" marR="6768" marT="6768" marB="0"/>
                </a:tc>
              </a:tr>
            </a:tbl>
          </a:graphicData>
        </a:graphic>
      </p:graphicFrame>
      <p:sp>
        <p:nvSpPr>
          <p:cNvPr id="15" name="TextBox 14"/>
          <p:cNvSpPr txBox="1"/>
          <p:nvPr/>
        </p:nvSpPr>
        <p:spPr>
          <a:xfrm>
            <a:off x="395926" y="3930248"/>
            <a:ext cx="6881567" cy="523220"/>
          </a:xfrm>
          <a:prstGeom prst="rect">
            <a:avLst/>
          </a:prstGeom>
          <a:noFill/>
        </p:spPr>
        <p:txBody>
          <a:bodyPr wrap="square" rtlCol="0">
            <a:spAutoFit/>
          </a:bodyPr>
          <a:lstStyle/>
          <a:p>
            <a:r>
              <a:rPr lang="en-US" sz="2800" b="1" dirty="0" smtClean="0"/>
              <a:t>Health Impacts and Clinical Implementation </a:t>
            </a:r>
            <a:endParaRPr lang="en-US" sz="2800" b="1" dirty="0"/>
          </a:p>
        </p:txBody>
      </p:sp>
    </p:spTree>
    <p:extLst>
      <p:ext uri="{BB962C8B-B14F-4D97-AF65-F5344CB8AC3E}">
        <p14:creationId xmlns:p14="http://schemas.microsoft.com/office/powerpoint/2010/main" val="7158115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8305799" y="6627014"/>
            <a:ext cx="346745" cy="231266"/>
          </a:xfrm>
        </p:spPr>
        <p:txBody>
          <a:bodyPr/>
          <a:lstStyle/>
          <a:p>
            <a:fld id="{0D558541-60C9-42A2-8392-FF12533A6B7A}" type="slidenum">
              <a:rPr lang="en-US" smtClean="0"/>
              <a:pPr/>
              <a:t>51</a:t>
            </a:fld>
            <a:endParaRPr lang="en-US" dirty="0"/>
          </a:p>
        </p:txBody>
      </p:sp>
      <p:sp>
        <p:nvSpPr>
          <p:cNvPr id="16" name="AutoShape 18" descr="Image result for health.gov"/>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TextBox 17"/>
          <p:cNvSpPr txBox="1"/>
          <p:nvPr/>
        </p:nvSpPr>
        <p:spPr>
          <a:xfrm>
            <a:off x="1704473" y="1148068"/>
            <a:ext cx="1419727" cy="488529"/>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Relevant Documents</a:t>
            </a:r>
            <a:endParaRPr lang="en-US" sz="1600" b="1" spc="-50" dirty="0"/>
          </a:p>
        </p:txBody>
      </p:sp>
      <p:sp>
        <p:nvSpPr>
          <p:cNvPr id="29" name="TextBox 28"/>
          <p:cNvSpPr txBox="1"/>
          <p:nvPr/>
        </p:nvSpPr>
        <p:spPr>
          <a:xfrm>
            <a:off x="4056928" y="1273858"/>
            <a:ext cx="2140683" cy="228600"/>
          </a:xfrm>
          <a:prstGeom prst="rect">
            <a:avLst/>
          </a:prstGeom>
          <a:noFill/>
        </p:spPr>
        <p:txBody>
          <a:bodyPr wrap="square" lIns="0" tIns="0" rIns="0" bIns="0" rtlCol="0">
            <a:noAutofit/>
          </a:bodyPr>
          <a:lstStyle/>
          <a:p>
            <a:pPr>
              <a:lnSpc>
                <a:spcPct val="90000"/>
              </a:lnSpc>
              <a:spcBef>
                <a:spcPts val="600"/>
              </a:spcBef>
            </a:pPr>
            <a:r>
              <a:rPr lang="en-US" sz="1600" b="1" spc="-50" dirty="0" smtClean="0"/>
              <a:t>Data Source</a:t>
            </a:r>
            <a:endParaRPr lang="en-US" sz="1600" b="1" spc="-50" dirty="0"/>
          </a:p>
        </p:txBody>
      </p:sp>
      <p:sp>
        <p:nvSpPr>
          <p:cNvPr id="30" name="TextBox 29"/>
          <p:cNvSpPr txBox="1"/>
          <p:nvPr/>
        </p:nvSpPr>
        <p:spPr>
          <a:xfrm>
            <a:off x="307975" y="1137833"/>
            <a:ext cx="1012377" cy="564878"/>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Search Results</a:t>
            </a:r>
            <a:endParaRPr lang="en-US" sz="1600" b="1" spc="-50" dirty="0"/>
          </a:p>
        </p:txBody>
      </p:sp>
      <p:sp>
        <p:nvSpPr>
          <p:cNvPr id="31" name="TextBox 30"/>
          <p:cNvSpPr txBox="1"/>
          <p:nvPr/>
        </p:nvSpPr>
        <p:spPr>
          <a:xfrm>
            <a:off x="7018356" y="1252285"/>
            <a:ext cx="1287444" cy="485794"/>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Search Strategy</a:t>
            </a:r>
            <a:endParaRPr lang="en-US" sz="1600" b="1" spc="-50" dirty="0"/>
          </a:p>
        </p:txBody>
      </p:sp>
      <p:pic>
        <p:nvPicPr>
          <p:cNvPr id="1032" name="Picture 8" descr="MedlinePlus Trusted Health Information for Y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7637" y="1739449"/>
            <a:ext cx="1477851" cy="30004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6931" y="4860331"/>
            <a:ext cx="905844" cy="517625"/>
          </a:xfrm>
          <a:prstGeom prst="rect">
            <a:avLst/>
          </a:prstGeom>
        </p:spPr>
      </p:pic>
      <p:pic>
        <p:nvPicPr>
          <p:cNvPr id="1040" name="Picture 16" descr="http://nuweb9.neu.edu/pharmcarebftutorial/wp-content/uploads/hp2020_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1170" y="3156990"/>
            <a:ext cx="948430" cy="48180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calseafood.net/wp-content/uploads/2015/04/health-gov-log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1170" y="4349900"/>
            <a:ext cx="1429472" cy="37044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phpartners.org/images/partners_sm.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34336" y="3701163"/>
            <a:ext cx="2057400" cy="486919"/>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www.wyndelltapere.com/wp-content/uploads/2011/06/National-Academies-Pres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27637" y="2181121"/>
            <a:ext cx="2471626" cy="370342"/>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http://www.sshf.no/SiteCollectionImages/Medisinsk%20fag-%20og%20forskningsbibliotek/Databaser/NationalGuidelineClearinghous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3238" y="2645024"/>
            <a:ext cx="1426225" cy="40094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archive/9/91/20130909101259%21Scopus_type_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581400" y="6041243"/>
            <a:ext cx="1195488" cy="365192"/>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p:cNvGrpSpPr/>
          <p:nvPr/>
        </p:nvGrpSpPr>
        <p:grpSpPr>
          <a:xfrm>
            <a:off x="6491014" y="1806384"/>
            <a:ext cx="2376946" cy="5320846"/>
            <a:chOff x="6491014" y="1421477"/>
            <a:chExt cx="2376946" cy="5320846"/>
          </a:xfrm>
        </p:grpSpPr>
        <p:sp>
          <p:nvSpPr>
            <p:cNvPr id="20" name="TextBox 19"/>
            <p:cNvSpPr txBox="1"/>
            <p:nvPr/>
          </p:nvSpPr>
          <p:spPr>
            <a:xfrm>
              <a:off x="7162800" y="1421477"/>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33" name="TextBox 32"/>
            <p:cNvSpPr txBox="1"/>
            <p:nvPr/>
          </p:nvSpPr>
          <p:spPr>
            <a:xfrm>
              <a:off x="6491014" y="1767934"/>
              <a:ext cx="2376946" cy="407323"/>
            </a:xfrm>
            <a:prstGeom prst="rect">
              <a:avLst/>
            </a:prstGeom>
            <a:noFill/>
          </p:spPr>
          <p:txBody>
            <a:bodyPr wrap="square" lIns="0" tIns="0" rIns="0" bIns="0" rtlCol="0">
              <a:noAutofit/>
            </a:bodyPr>
            <a:lstStyle/>
            <a:p>
              <a:pPr>
                <a:lnSpc>
                  <a:spcPct val="90000"/>
                </a:lnSpc>
                <a:spcBef>
                  <a:spcPts val="600"/>
                </a:spcBef>
              </a:pPr>
              <a:r>
                <a:rPr lang="en-US" sz="900" spc="-50" dirty="0"/>
                <a:t>under Food and Nutrition </a:t>
              </a:r>
              <a:r>
                <a:rPr lang="en-US" sz="900" spc="-50" dirty="0" smtClean="0">
                  <a:sym typeface="Wingdings" panose="05000000000000000000" pitchFamily="2" charset="2"/>
                </a:rPr>
                <a:t></a:t>
              </a:r>
              <a:r>
                <a:rPr lang="en-US" sz="900" spc="-50" dirty="0" smtClean="0"/>
                <a:t>Policy</a:t>
              </a:r>
              <a:r>
                <a:rPr lang="en-US" sz="900" spc="-50" dirty="0"/>
                <a:t>, Reviews and Evaluations </a:t>
              </a:r>
              <a:r>
                <a:rPr lang="en-US" sz="900" spc="-50" dirty="0" smtClean="0">
                  <a:sym typeface="Wingdings" panose="05000000000000000000" pitchFamily="2" charset="2"/>
                </a:rPr>
                <a:t></a:t>
              </a:r>
              <a:r>
                <a:rPr lang="en-US" sz="900" spc="-50" dirty="0" smtClean="0"/>
                <a:t> </a:t>
              </a:r>
              <a:r>
                <a:rPr lang="en-US" sz="900" spc="-50" dirty="0"/>
                <a:t>Diet and Health</a:t>
              </a:r>
            </a:p>
          </p:txBody>
        </p:sp>
        <p:sp>
          <p:nvSpPr>
            <p:cNvPr id="34" name="TextBox 33"/>
            <p:cNvSpPr txBox="1"/>
            <p:nvPr/>
          </p:nvSpPr>
          <p:spPr>
            <a:xfrm>
              <a:off x="7178842" y="2453734"/>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35" name="TextBox 34"/>
            <p:cNvSpPr txBox="1"/>
            <p:nvPr/>
          </p:nvSpPr>
          <p:spPr>
            <a:xfrm>
              <a:off x="7178842" y="2910934"/>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36" name="TextBox 35"/>
            <p:cNvSpPr txBox="1"/>
            <p:nvPr/>
          </p:nvSpPr>
          <p:spPr>
            <a:xfrm>
              <a:off x="7187781" y="3520534"/>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37" name="TextBox 36"/>
            <p:cNvSpPr txBox="1"/>
            <p:nvPr/>
          </p:nvSpPr>
          <p:spPr>
            <a:xfrm>
              <a:off x="7187781" y="4080257"/>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38" name="TextBox 37"/>
            <p:cNvSpPr txBox="1"/>
            <p:nvPr/>
          </p:nvSpPr>
          <p:spPr>
            <a:xfrm>
              <a:off x="7178842" y="4613657"/>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58" name="TextBox 57"/>
            <p:cNvSpPr txBox="1"/>
            <p:nvPr/>
          </p:nvSpPr>
          <p:spPr>
            <a:xfrm>
              <a:off x="6491014" y="5690854"/>
              <a:ext cx="2376946" cy="1051469"/>
            </a:xfrm>
            <a:prstGeom prst="rect">
              <a:avLst/>
            </a:prstGeom>
            <a:noFill/>
          </p:spPr>
          <p:txBody>
            <a:bodyPr wrap="square" lIns="0" tIns="0" rIns="0" bIns="0" rtlCol="0">
              <a:noAutofit/>
            </a:bodyPr>
            <a:lstStyle/>
            <a:p>
              <a:pPr marL="0" lvl="3">
                <a:lnSpc>
                  <a:spcPct val="90000"/>
                </a:lnSpc>
                <a:spcBef>
                  <a:spcPts val="600"/>
                </a:spcBef>
              </a:pPr>
              <a:r>
                <a:rPr lang="en-US" sz="1000" spc="-50" dirty="0" smtClean="0"/>
                <a:t>669 CARDIA documents </a:t>
              </a:r>
              <a:r>
                <a:rPr lang="en-US" sz="1000" spc="-50" dirty="0" smtClean="0">
                  <a:sym typeface="Wingdings" panose="05000000000000000000" pitchFamily="2" charset="2"/>
                </a:rPr>
                <a:t> view “Cited by”  Search within results for </a:t>
              </a:r>
              <a:r>
                <a:rPr lang="en-US" sz="900" dirty="0"/>
                <a:t>TITLE(guidelines) OR </a:t>
              </a:r>
              <a:r>
                <a:rPr lang="en-US" sz="900" dirty="0" smtClean="0"/>
                <a:t>TITLE(“task </a:t>
              </a:r>
              <a:r>
                <a:rPr lang="en-US" sz="900" dirty="0"/>
                <a:t>force”) OR TITLE(committee) OR TITLE(recommendation)</a:t>
              </a:r>
            </a:p>
            <a:p>
              <a:pPr>
                <a:lnSpc>
                  <a:spcPct val="90000"/>
                </a:lnSpc>
                <a:spcBef>
                  <a:spcPts val="600"/>
                </a:spcBef>
              </a:pPr>
              <a:endParaRPr lang="en-US" sz="1600" spc="-50" dirty="0"/>
            </a:p>
          </p:txBody>
        </p:sp>
      </p:grpSp>
      <p:grpSp>
        <p:nvGrpSpPr>
          <p:cNvPr id="32" name="Group 31"/>
          <p:cNvGrpSpPr/>
          <p:nvPr/>
        </p:nvGrpSpPr>
        <p:grpSpPr>
          <a:xfrm>
            <a:off x="685800" y="1753263"/>
            <a:ext cx="2057400" cy="4712742"/>
            <a:chOff x="685800" y="1424915"/>
            <a:chExt cx="2057400" cy="4712742"/>
          </a:xfrm>
        </p:grpSpPr>
        <p:sp>
          <p:nvSpPr>
            <p:cNvPr id="17" name="TextBox 16"/>
            <p:cNvSpPr txBox="1"/>
            <p:nvPr/>
          </p:nvSpPr>
          <p:spPr>
            <a:xfrm>
              <a:off x="2286001" y="1424915"/>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1</a:t>
              </a:r>
              <a:endParaRPr lang="en-US" sz="1600" b="1" spc="-50" dirty="0"/>
            </a:p>
          </p:txBody>
        </p:sp>
        <p:sp>
          <p:nvSpPr>
            <p:cNvPr id="39" name="TextBox 38"/>
            <p:cNvSpPr txBox="1"/>
            <p:nvPr/>
          </p:nvSpPr>
          <p:spPr>
            <a:xfrm>
              <a:off x="761999" y="34706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8</a:t>
              </a:r>
              <a:endParaRPr lang="en-US" sz="1600" b="1" spc="-50" dirty="0"/>
            </a:p>
          </p:txBody>
        </p:sp>
        <p:sp>
          <p:nvSpPr>
            <p:cNvPr id="40" name="TextBox 39"/>
            <p:cNvSpPr txBox="1"/>
            <p:nvPr/>
          </p:nvSpPr>
          <p:spPr>
            <a:xfrm>
              <a:off x="761998" y="1424915"/>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9</a:t>
              </a:r>
              <a:endParaRPr lang="en-US" sz="1600" b="1" spc="-50" dirty="0"/>
            </a:p>
          </p:txBody>
        </p:sp>
        <p:sp>
          <p:nvSpPr>
            <p:cNvPr id="45" name="TextBox 44"/>
            <p:cNvSpPr txBox="1"/>
            <p:nvPr/>
          </p:nvSpPr>
          <p:spPr>
            <a:xfrm>
              <a:off x="761997" y="24038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7</a:t>
              </a:r>
              <a:endParaRPr lang="en-US" sz="1600" b="1" spc="-50" dirty="0"/>
            </a:p>
          </p:txBody>
        </p:sp>
        <p:sp>
          <p:nvSpPr>
            <p:cNvPr id="46" name="TextBox 45"/>
            <p:cNvSpPr txBox="1"/>
            <p:nvPr/>
          </p:nvSpPr>
          <p:spPr>
            <a:xfrm>
              <a:off x="685800" y="18704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n/a</a:t>
              </a:r>
              <a:endParaRPr lang="en-US" sz="1600" b="1" spc="-50" dirty="0"/>
            </a:p>
          </p:txBody>
        </p:sp>
        <p:sp>
          <p:nvSpPr>
            <p:cNvPr id="47" name="TextBox 46"/>
            <p:cNvSpPr txBox="1"/>
            <p:nvPr/>
          </p:nvSpPr>
          <p:spPr>
            <a:xfrm>
              <a:off x="2273959" y="19466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1</a:t>
              </a:r>
              <a:endParaRPr lang="en-US" sz="1600" b="1" spc="-50" dirty="0"/>
            </a:p>
          </p:txBody>
        </p:sp>
        <p:sp>
          <p:nvSpPr>
            <p:cNvPr id="48" name="TextBox 47"/>
            <p:cNvSpPr txBox="1"/>
            <p:nvPr/>
          </p:nvSpPr>
          <p:spPr>
            <a:xfrm>
              <a:off x="2286001" y="24038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1</a:t>
              </a:r>
              <a:endParaRPr lang="en-US" sz="1600" b="1" spc="-50" dirty="0"/>
            </a:p>
          </p:txBody>
        </p:sp>
        <p:sp>
          <p:nvSpPr>
            <p:cNvPr id="49" name="TextBox 48"/>
            <p:cNvSpPr txBox="1"/>
            <p:nvPr/>
          </p:nvSpPr>
          <p:spPr>
            <a:xfrm>
              <a:off x="749834" y="29372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2</a:t>
              </a:r>
              <a:endParaRPr lang="en-US" sz="1600" b="1" spc="-50" dirty="0"/>
            </a:p>
          </p:txBody>
        </p:sp>
        <p:sp>
          <p:nvSpPr>
            <p:cNvPr id="50" name="TextBox 49"/>
            <p:cNvSpPr txBox="1"/>
            <p:nvPr/>
          </p:nvSpPr>
          <p:spPr>
            <a:xfrm>
              <a:off x="2286001" y="29372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1</a:t>
              </a:r>
              <a:endParaRPr lang="en-US" sz="1600" b="1" spc="-50" dirty="0"/>
            </a:p>
          </p:txBody>
        </p:sp>
        <p:sp>
          <p:nvSpPr>
            <p:cNvPr id="51" name="TextBox 50"/>
            <p:cNvSpPr txBox="1"/>
            <p:nvPr/>
          </p:nvSpPr>
          <p:spPr>
            <a:xfrm>
              <a:off x="2286001" y="40040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4</a:t>
              </a:r>
              <a:endParaRPr lang="en-US" sz="1600" b="1" spc="-50" dirty="0"/>
            </a:p>
          </p:txBody>
        </p:sp>
        <p:sp>
          <p:nvSpPr>
            <p:cNvPr id="52" name="TextBox 51"/>
            <p:cNvSpPr txBox="1"/>
            <p:nvPr/>
          </p:nvSpPr>
          <p:spPr>
            <a:xfrm>
              <a:off x="2286001" y="34706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3</a:t>
              </a:r>
              <a:endParaRPr lang="en-US" sz="1600" b="1" spc="-50" dirty="0"/>
            </a:p>
          </p:txBody>
        </p:sp>
        <p:sp>
          <p:nvSpPr>
            <p:cNvPr id="53" name="TextBox 52"/>
            <p:cNvSpPr txBox="1"/>
            <p:nvPr/>
          </p:nvSpPr>
          <p:spPr>
            <a:xfrm>
              <a:off x="2286001" y="46136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6</a:t>
              </a:r>
              <a:endParaRPr lang="en-US" sz="1600" b="1" spc="-50" dirty="0"/>
            </a:p>
          </p:txBody>
        </p:sp>
        <p:sp>
          <p:nvSpPr>
            <p:cNvPr id="54" name="TextBox 53"/>
            <p:cNvSpPr txBox="1"/>
            <p:nvPr/>
          </p:nvSpPr>
          <p:spPr>
            <a:xfrm>
              <a:off x="731220" y="40040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27</a:t>
              </a:r>
              <a:endParaRPr lang="en-US" sz="1600" b="1" spc="-50" dirty="0"/>
            </a:p>
          </p:txBody>
        </p:sp>
        <p:sp>
          <p:nvSpPr>
            <p:cNvPr id="55" name="TextBox 54"/>
            <p:cNvSpPr txBox="1"/>
            <p:nvPr/>
          </p:nvSpPr>
          <p:spPr>
            <a:xfrm>
              <a:off x="731220" y="46136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80</a:t>
              </a:r>
              <a:endParaRPr lang="en-US" sz="1600" b="1" spc="-50" dirty="0"/>
            </a:p>
          </p:txBody>
        </p:sp>
        <p:sp>
          <p:nvSpPr>
            <p:cNvPr id="59" name="TextBox 58"/>
            <p:cNvSpPr txBox="1"/>
            <p:nvPr/>
          </p:nvSpPr>
          <p:spPr>
            <a:xfrm>
              <a:off x="710753" y="5733772"/>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235</a:t>
              </a:r>
              <a:endParaRPr lang="en-US" sz="1600" b="1" spc="-50" dirty="0"/>
            </a:p>
          </p:txBody>
        </p:sp>
        <p:sp>
          <p:nvSpPr>
            <p:cNvPr id="60" name="TextBox 59"/>
            <p:cNvSpPr txBox="1"/>
            <p:nvPr/>
          </p:nvSpPr>
          <p:spPr>
            <a:xfrm>
              <a:off x="2209801" y="5733772"/>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81</a:t>
              </a:r>
              <a:endParaRPr lang="en-US" sz="1600" b="1" spc="-50" dirty="0"/>
            </a:p>
          </p:txBody>
        </p:sp>
      </p:grpSp>
      <p:cxnSp>
        <p:nvCxnSpPr>
          <p:cNvPr id="24" name="Straight Connector 23"/>
          <p:cNvCxnSpPr/>
          <p:nvPr/>
        </p:nvCxnSpPr>
        <p:spPr>
          <a:xfrm>
            <a:off x="155575" y="1571136"/>
            <a:ext cx="8683625" cy="0"/>
          </a:xfrm>
          <a:prstGeom prst="line">
            <a:avLst/>
          </a:prstGeom>
          <a:ln w="28575"/>
        </p:spPr>
        <p:style>
          <a:lnRef idx="1">
            <a:schemeClr val="dk1"/>
          </a:lnRef>
          <a:fillRef idx="0">
            <a:schemeClr val="dk1"/>
          </a:fillRef>
          <a:effectRef idx="0">
            <a:schemeClr val="dk1"/>
          </a:effectRef>
          <a:fontRef idx="minor">
            <a:schemeClr val="tx1"/>
          </a:fontRef>
        </p:style>
      </p:cxn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32675" y="5487713"/>
            <a:ext cx="1251955" cy="444456"/>
          </a:xfrm>
          <a:prstGeom prst="rect">
            <a:avLst/>
          </a:prstGeom>
        </p:spPr>
      </p:pic>
      <p:sp>
        <p:nvSpPr>
          <p:cNvPr id="56" name="TextBox 55"/>
          <p:cNvSpPr txBox="1"/>
          <p:nvPr/>
        </p:nvSpPr>
        <p:spPr>
          <a:xfrm>
            <a:off x="2273958" y="540297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3</a:t>
            </a:r>
            <a:endParaRPr lang="en-US" sz="1600" b="1" spc="-50" dirty="0"/>
          </a:p>
        </p:txBody>
      </p:sp>
      <p:sp>
        <p:nvSpPr>
          <p:cNvPr id="57" name="TextBox 56"/>
          <p:cNvSpPr txBox="1"/>
          <p:nvPr/>
        </p:nvSpPr>
        <p:spPr>
          <a:xfrm>
            <a:off x="710753" y="5440862"/>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224</a:t>
            </a:r>
            <a:endParaRPr lang="en-US" sz="1600" b="1" spc="-50" dirty="0"/>
          </a:p>
        </p:txBody>
      </p:sp>
      <p:sp>
        <p:nvSpPr>
          <p:cNvPr id="5" name="TextBox 4"/>
          <p:cNvSpPr txBox="1"/>
          <p:nvPr/>
        </p:nvSpPr>
        <p:spPr>
          <a:xfrm>
            <a:off x="6491014" y="5537540"/>
            <a:ext cx="2424386" cy="366000"/>
          </a:xfrm>
          <a:prstGeom prst="rect">
            <a:avLst/>
          </a:prstGeom>
          <a:noFill/>
        </p:spPr>
        <p:txBody>
          <a:bodyPr wrap="square" lIns="0" tIns="0" rIns="0" bIns="0" rtlCol="0">
            <a:noAutofit/>
          </a:bodyPr>
          <a:lstStyle/>
          <a:p>
            <a:pPr>
              <a:lnSpc>
                <a:spcPct val="90000"/>
              </a:lnSpc>
              <a:spcBef>
                <a:spcPts val="600"/>
              </a:spcBef>
            </a:pPr>
            <a:r>
              <a:rPr lang="en-US" sz="1200" spc="-50" dirty="0" smtClean="0"/>
              <a:t>PMIDs and/or DOIs for the core 669 CARDIA documents</a:t>
            </a:r>
            <a:endParaRPr lang="en-US" sz="1200" spc="-50" dirty="0"/>
          </a:p>
        </p:txBody>
      </p:sp>
      <p:sp>
        <p:nvSpPr>
          <p:cNvPr id="63" name="Rectangle 62"/>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Tree>
    <p:extLst>
      <p:ext uri="{BB962C8B-B14F-4D97-AF65-F5344CB8AC3E}">
        <p14:creationId xmlns:p14="http://schemas.microsoft.com/office/powerpoint/2010/main" val="329006491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8305799" y="6627014"/>
            <a:ext cx="346745" cy="231266"/>
          </a:xfrm>
        </p:spPr>
        <p:txBody>
          <a:bodyPr/>
          <a:lstStyle/>
          <a:p>
            <a:fld id="{0D558541-60C9-42A2-8392-FF12533A6B7A}" type="slidenum">
              <a:rPr lang="en-US" smtClean="0"/>
              <a:pPr/>
              <a:t>52</a:t>
            </a:fld>
            <a:endParaRPr lang="en-US" dirty="0"/>
          </a:p>
        </p:txBody>
      </p:sp>
      <p:sp>
        <p:nvSpPr>
          <p:cNvPr id="16" name="AutoShape 18" descr="Image result for health.gov"/>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TextBox 17"/>
          <p:cNvSpPr txBox="1"/>
          <p:nvPr/>
        </p:nvSpPr>
        <p:spPr>
          <a:xfrm>
            <a:off x="1704473" y="1148068"/>
            <a:ext cx="1419727" cy="488529"/>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Relevant Documents</a:t>
            </a:r>
            <a:endParaRPr lang="en-US" sz="1600" b="1" spc="-50" dirty="0"/>
          </a:p>
        </p:txBody>
      </p:sp>
      <p:sp>
        <p:nvSpPr>
          <p:cNvPr id="29" name="TextBox 28"/>
          <p:cNvSpPr txBox="1"/>
          <p:nvPr/>
        </p:nvSpPr>
        <p:spPr>
          <a:xfrm>
            <a:off x="4056928" y="1273858"/>
            <a:ext cx="2140683" cy="228600"/>
          </a:xfrm>
          <a:prstGeom prst="rect">
            <a:avLst/>
          </a:prstGeom>
          <a:noFill/>
        </p:spPr>
        <p:txBody>
          <a:bodyPr wrap="square" lIns="0" tIns="0" rIns="0" bIns="0" rtlCol="0">
            <a:noAutofit/>
          </a:bodyPr>
          <a:lstStyle/>
          <a:p>
            <a:pPr>
              <a:lnSpc>
                <a:spcPct val="90000"/>
              </a:lnSpc>
              <a:spcBef>
                <a:spcPts val="600"/>
              </a:spcBef>
            </a:pPr>
            <a:r>
              <a:rPr lang="en-US" sz="1600" b="1" spc="-50" dirty="0" smtClean="0"/>
              <a:t>Data Source</a:t>
            </a:r>
            <a:endParaRPr lang="en-US" sz="1600" b="1" spc="-50" dirty="0"/>
          </a:p>
        </p:txBody>
      </p:sp>
      <p:sp>
        <p:nvSpPr>
          <p:cNvPr id="30" name="TextBox 29"/>
          <p:cNvSpPr txBox="1"/>
          <p:nvPr/>
        </p:nvSpPr>
        <p:spPr>
          <a:xfrm>
            <a:off x="307975" y="1137833"/>
            <a:ext cx="1012377" cy="564878"/>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Search Results</a:t>
            </a:r>
            <a:endParaRPr lang="en-US" sz="1600" b="1" spc="-50" dirty="0"/>
          </a:p>
        </p:txBody>
      </p:sp>
      <p:sp>
        <p:nvSpPr>
          <p:cNvPr id="31" name="TextBox 30"/>
          <p:cNvSpPr txBox="1"/>
          <p:nvPr/>
        </p:nvSpPr>
        <p:spPr>
          <a:xfrm>
            <a:off x="7018356" y="1252285"/>
            <a:ext cx="1287444" cy="485794"/>
          </a:xfrm>
          <a:prstGeom prst="rect">
            <a:avLst/>
          </a:prstGeom>
          <a:noFill/>
        </p:spPr>
        <p:txBody>
          <a:bodyPr wrap="square" lIns="0" tIns="0" rIns="0" bIns="0" rtlCol="0">
            <a:noAutofit/>
          </a:bodyPr>
          <a:lstStyle/>
          <a:p>
            <a:pPr algn="ctr">
              <a:lnSpc>
                <a:spcPct val="90000"/>
              </a:lnSpc>
              <a:spcBef>
                <a:spcPts val="600"/>
              </a:spcBef>
            </a:pPr>
            <a:r>
              <a:rPr lang="en-US" sz="1600" b="1" spc="-50" dirty="0" smtClean="0"/>
              <a:t>Search Strategy</a:t>
            </a:r>
            <a:endParaRPr lang="en-US" sz="1600" b="1" spc="-50" dirty="0"/>
          </a:p>
        </p:txBody>
      </p:sp>
      <p:pic>
        <p:nvPicPr>
          <p:cNvPr id="1032" name="Picture 8" descr="MedlinePlus Trusted Health Information for Y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7637" y="1739449"/>
            <a:ext cx="1477851" cy="30004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6931" y="4860331"/>
            <a:ext cx="905844" cy="517625"/>
          </a:xfrm>
          <a:prstGeom prst="rect">
            <a:avLst/>
          </a:prstGeom>
        </p:spPr>
      </p:pic>
      <p:pic>
        <p:nvPicPr>
          <p:cNvPr id="1040" name="Picture 16" descr="http://nuweb9.neu.edu/pharmcarebftutorial/wp-content/uploads/hp2020_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1170" y="3156990"/>
            <a:ext cx="948430" cy="48180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calseafood.net/wp-content/uploads/2015/04/health-gov-log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1170" y="4349900"/>
            <a:ext cx="1429472" cy="37044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phpartners.org/images/partners_sm.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34336" y="3701163"/>
            <a:ext cx="2057400" cy="486919"/>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www.wyndelltapere.com/wp-content/uploads/2011/06/National-Academies-Pres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27637" y="2181121"/>
            <a:ext cx="2471626" cy="370342"/>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http://www.sshf.no/SiteCollectionImages/Medisinsk%20fag-%20og%20forskningsbibliotek/Databaser/NationalGuidelineClearinghous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3238" y="2645024"/>
            <a:ext cx="1426225" cy="40094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archive/9/91/20130909101259%21Scopus_type_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581400" y="6041243"/>
            <a:ext cx="1195488" cy="365192"/>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p:cNvGrpSpPr/>
          <p:nvPr/>
        </p:nvGrpSpPr>
        <p:grpSpPr>
          <a:xfrm>
            <a:off x="6491014" y="1806384"/>
            <a:ext cx="2376946" cy="5320846"/>
            <a:chOff x="6491014" y="1421477"/>
            <a:chExt cx="2376946" cy="5320846"/>
          </a:xfrm>
        </p:grpSpPr>
        <p:sp>
          <p:nvSpPr>
            <p:cNvPr id="20" name="TextBox 19"/>
            <p:cNvSpPr txBox="1"/>
            <p:nvPr/>
          </p:nvSpPr>
          <p:spPr>
            <a:xfrm>
              <a:off x="7162800" y="1421477"/>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33" name="TextBox 32"/>
            <p:cNvSpPr txBox="1"/>
            <p:nvPr/>
          </p:nvSpPr>
          <p:spPr>
            <a:xfrm>
              <a:off x="6491014" y="1767934"/>
              <a:ext cx="2376946" cy="407323"/>
            </a:xfrm>
            <a:prstGeom prst="rect">
              <a:avLst/>
            </a:prstGeom>
            <a:noFill/>
          </p:spPr>
          <p:txBody>
            <a:bodyPr wrap="square" lIns="0" tIns="0" rIns="0" bIns="0" rtlCol="0">
              <a:noAutofit/>
            </a:bodyPr>
            <a:lstStyle/>
            <a:p>
              <a:pPr>
                <a:lnSpc>
                  <a:spcPct val="90000"/>
                </a:lnSpc>
                <a:spcBef>
                  <a:spcPts val="600"/>
                </a:spcBef>
              </a:pPr>
              <a:r>
                <a:rPr lang="en-US" sz="900" spc="-50" dirty="0"/>
                <a:t>under Food and Nutrition </a:t>
              </a:r>
              <a:r>
                <a:rPr lang="en-US" sz="900" spc="-50" dirty="0" smtClean="0">
                  <a:sym typeface="Wingdings" panose="05000000000000000000" pitchFamily="2" charset="2"/>
                </a:rPr>
                <a:t></a:t>
              </a:r>
              <a:r>
                <a:rPr lang="en-US" sz="900" spc="-50" dirty="0" smtClean="0"/>
                <a:t>Policy</a:t>
              </a:r>
              <a:r>
                <a:rPr lang="en-US" sz="900" spc="-50" dirty="0"/>
                <a:t>, Reviews and Evaluations </a:t>
              </a:r>
              <a:r>
                <a:rPr lang="en-US" sz="900" spc="-50" dirty="0" smtClean="0">
                  <a:sym typeface="Wingdings" panose="05000000000000000000" pitchFamily="2" charset="2"/>
                </a:rPr>
                <a:t></a:t>
              </a:r>
              <a:r>
                <a:rPr lang="en-US" sz="900" spc="-50" dirty="0" smtClean="0"/>
                <a:t> </a:t>
              </a:r>
              <a:r>
                <a:rPr lang="en-US" sz="900" spc="-50" dirty="0"/>
                <a:t>Diet and Health</a:t>
              </a:r>
            </a:p>
          </p:txBody>
        </p:sp>
        <p:sp>
          <p:nvSpPr>
            <p:cNvPr id="34" name="TextBox 33"/>
            <p:cNvSpPr txBox="1"/>
            <p:nvPr/>
          </p:nvSpPr>
          <p:spPr>
            <a:xfrm>
              <a:off x="7178842" y="2453734"/>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35" name="TextBox 34"/>
            <p:cNvSpPr txBox="1"/>
            <p:nvPr/>
          </p:nvSpPr>
          <p:spPr>
            <a:xfrm>
              <a:off x="7178842" y="2910934"/>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36" name="TextBox 35"/>
            <p:cNvSpPr txBox="1"/>
            <p:nvPr/>
          </p:nvSpPr>
          <p:spPr>
            <a:xfrm>
              <a:off x="7187781" y="3520534"/>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37" name="TextBox 36"/>
            <p:cNvSpPr txBox="1"/>
            <p:nvPr/>
          </p:nvSpPr>
          <p:spPr>
            <a:xfrm>
              <a:off x="7187781" y="4080257"/>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38" name="TextBox 37"/>
            <p:cNvSpPr txBox="1"/>
            <p:nvPr/>
          </p:nvSpPr>
          <p:spPr>
            <a:xfrm>
              <a:off x="7178842" y="4613657"/>
              <a:ext cx="1541768" cy="407323"/>
            </a:xfrm>
            <a:prstGeom prst="rect">
              <a:avLst/>
            </a:prstGeom>
            <a:noFill/>
          </p:spPr>
          <p:txBody>
            <a:bodyPr wrap="square" lIns="0" tIns="0" rIns="0" bIns="0" rtlCol="0">
              <a:noAutofit/>
            </a:bodyPr>
            <a:lstStyle/>
            <a:p>
              <a:pPr>
                <a:lnSpc>
                  <a:spcPct val="90000"/>
                </a:lnSpc>
                <a:spcBef>
                  <a:spcPts val="600"/>
                </a:spcBef>
              </a:pPr>
              <a:r>
                <a:rPr lang="en-US" sz="1600" spc="-50" dirty="0" smtClean="0"/>
                <a:t>“CARDIA”</a:t>
              </a:r>
              <a:endParaRPr lang="en-US" sz="1600" spc="-50" dirty="0"/>
            </a:p>
          </p:txBody>
        </p:sp>
        <p:sp>
          <p:nvSpPr>
            <p:cNvPr id="58" name="TextBox 57"/>
            <p:cNvSpPr txBox="1"/>
            <p:nvPr/>
          </p:nvSpPr>
          <p:spPr>
            <a:xfrm>
              <a:off x="6491014" y="5690854"/>
              <a:ext cx="2376946" cy="1051469"/>
            </a:xfrm>
            <a:prstGeom prst="rect">
              <a:avLst/>
            </a:prstGeom>
            <a:noFill/>
          </p:spPr>
          <p:txBody>
            <a:bodyPr wrap="square" lIns="0" tIns="0" rIns="0" bIns="0" rtlCol="0">
              <a:noAutofit/>
            </a:bodyPr>
            <a:lstStyle/>
            <a:p>
              <a:pPr marL="0" lvl="3">
                <a:lnSpc>
                  <a:spcPct val="90000"/>
                </a:lnSpc>
                <a:spcBef>
                  <a:spcPts val="600"/>
                </a:spcBef>
              </a:pPr>
              <a:r>
                <a:rPr lang="en-US" sz="1000" spc="-50" dirty="0" smtClean="0"/>
                <a:t>669 CARDIA documents </a:t>
              </a:r>
              <a:r>
                <a:rPr lang="en-US" sz="1000" spc="-50" dirty="0" smtClean="0">
                  <a:sym typeface="Wingdings" panose="05000000000000000000" pitchFamily="2" charset="2"/>
                </a:rPr>
                <a:t> view “Cited by”  Search within results for </a:t>
              </a:r>
              <a:r>
                <a:rPr lang="en-US" sz="900" dirty="0"/>
                <a:t>TITLE(guidelines) OR </a:t>
              </a:r>
              <a:r>
                <a:rPr lang="en-US" sz="900" dirty="0" smtClean="0"/>
                <a:t>TITLE(“task </a:t>
              </a:r>
              <a:r>
                <a:rPr lang="en-US" sz="900" dirty="0"/>
                <a:t>force”) OR TITLE(committee) OR TITLE(recommendation)</a:t>
              </a:r>
            </a:p>
            <a:p>
              <a:pPr>
                <a:lnSpc>
                  <a:spcPct val="90000"/>
                </a:lnSpc>
                <a:spcBef>
                  <a:spcPts val="600"/>
                </a:spcBef>
              </a:pPr>
              <a:endParaRPr lang="en-US" sz="1600" spc="-50" dirty="0"/>
            </a:p>
          </p:txBody>
        </p:sp>
      </p:grpSp>
      <p:grpSp>
        <p:nvGrpSpPr>
          <p:cNvPr id="32" name="Group 31"/>
          <p:cNvGrpSpPr/>
          <p:nvPr/>
        </p:nvGrpSpPr>
        <p:grpSpPr>
          <a:xfrm>
            <a:off x="685800" y="1753263"/>
            <a:ext cx="2057400" cy="4712742"/>
            <a:chOff x="685800" y="1424915"/>
            <a:chExt cx="2057400" cy="4712742"/>
          </a:xfrm>
        </p:grpSpPr>
        <p:sp>
          <p:nvSpPr>
            <p:cNvPr id="17" name="TextBox 16"/>
            <p:cNvSpPr txBox="1"/>
            <p:nvPr/>
          </p:nvSpPr>
          <p:spPr>
            <a:xfrm>
              <a:off x="2286001" y="1424915"/>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1</a:t>
              </a:r>
              <a:endParaRPr lang="en-US" sz="1600" b="1" spc="-50" dirty="0"/>
            </a:p>
          </p:txBody>
        </p:sp>
        <p:sp>
          <p:nvSpPr>
            <p:cNvPr id="39" name="TextBox 38"/>
            <p:cNvSpPr txBox="1"/>
            <p:nvPr/>
          </p:nvSpPr>
          <p:spPr>
            <a:xfrm>
              <a:off x="761999" y="34706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8</a:t>
              </a:r>
              <a:endParaRPr lang="en-US" sz="1600" b="1" spc="-50" dirty="0"/>
            </a:p>
          </p:txBody>
        </p:sp>
        <p:sp>
          <p:nvSpPr>
            <p:cNvPr id="40" name="TextBox 39"/>
            <p:cNvSpPr txBox="1"/>
            <p:nvPr/>
          </p:nvSpPr>
          <p:spPr>
            <a:xfrm>
              <a:off x="761998" y="1424915"/>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9</a:t>
              </a:r>
              <a:endParaRPr lang="en-US" sz="1600" b="1" spc="-50" dirty="0"/>
            </a:p>
          </p:txBody>
        </p:sp>
        <p:sp>
          <p:nvSpPr>
            <p:cNvPr id="45" name="TextBox 44"/>
            <p:cNvSpPr txBox="1"/>
            <p:nvPr/>
          </p:nvSpPr>
          <p:spPr>
            <a:xfrm>
              <a:off x="761997" y="24038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7</a:t>
              </a:r>
              <a:endParaRPr lang="en-US" sz="1600" b="1" spc="-50" dirty="0"/>
            </a:p>
          </p:txBody>
        </p:sp>
        <p:sp>
          <p:nvSpPr>
            <p:cNvPr id="46" name="TextBox 45"/>
            <p:cNvSpPr txBox="1"/>
            <p:nvPr/>
          </p:nvSpPr>
          <p:spPr>
            <a:xfrm>
              <a:off x="685800" y="18704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n/a</a:t>
              </a:r>
              <a:endParaRPr lang="en-US" sz="1600" b="1" spc="-50" dirty="0"/>
            </a:p>
          </p:txBody>
        </p:sp>
        <p:sp>
          <p:nvSpPr>
            <p:cNvPr id="47" name="TextBox 46"/>
            <p:cNvSpPr txBox="1"/>
            <p:nvPr/>
          </p:nvSpPr>
          <p:spPr>
            <a:xfrm>
              <a:off x="2273959" y="19466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1</a:t>
              </a:r>
              <a:endParaRPr lang="en-US" sz="1600" b="1" spc="-50" dirty="0"/>
            </a:p>
          </p:txBody>
        </p:sp>
        <p:sp>
          <p:nvSpPr>
            <p:cNvPr id="48" name="TextBox 47"/>
            <p:cNvSpPr txBox="1"/>
            <p:nvPr/>
          </p:nvSpPr>
          <p:spPr>
            <a:xfrm>
              <a:off x="2286001" y="24038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1</a:t>
              </a:r>
              <a:endParaRPr lang="en-US" sz="1600" b="1" spc="-50" dirty="0"/>
            </a:p>
          </p:txBody>
        </p:sp>
        <p:sp>
          <p:nvSpPr>
            <p:cNvPr id="49" name="TextBox 48"/>
            <p:cNvSpPr txBox="1"/>
            <p:nvPr/>
          </p:nvSpPr>
          <p:spPr>
            <a:xfrm>
              <a:off x="749834" y="29372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2</a:t>
              </a:r>
              <a:endParaRPr lang="en-US" sz="1600" b="1" spc="-50" dirty="0"/>
            </a:p>
          </p:txBody>
        </p:sp>
        <p:sp>
          <p:nvSpPr>
            <p:cNvPr id="50" name="TextBox 49"/>
            <p:cNvSpPr txBox="1"/>
            <p:nvPr/>
          </p:nvSpPr>
          <p:spPr>
            <a:xfrm>
              <a:off x="2286001" y="29372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1</a:t>
              </a:r>
              <a:endParaRPr lang="en-US" sz="1600" b="1" spc="-50" dirty="0"/>
            </a:p>
          </p:txBody>
        </p:sp>
        <p:sp>
          <p:nvSpPr>
            <p:cNvPr id="51" name="TextBox 50"/>
            <p:cNvSpPr txBox="1"/>
            <p:nvPr/>
          </p:nvSpPr>
          <p:spPr>
            <a:xfrm>
              <a:off x="2286001" y="40040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4</a:t>
              </a:r>
              <a:endParaRPr lang="en-US" sz="1600" b="1" spc="-50" dirty="0"/>
            </a:p>
          </p:txBody>
        </p:sp>
        <p:sp>
          <p:nvSpPr>
            <p:cNvPr id="52" name="TextBox 51"/>
            <p:cNvSpPr txBox="1"/>
            <p:nvPr/>
          </p:nvSpPr>
          <p:spPr>
            <a:xfrm>
              <a:off x="2286001" y="34706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3</a:t>
              </a:r>
              <a:endParaRPr lang="en-US" sz="1600" b="1" spc="-50" dirty="0"/>
            </a:p>
          </p:txBody>
        </p:sp>
        <p:sp>
          <p:nvSpPr>
            <p:cNvPr id="53" name="TextBox 52"/>
            <p:cNvSpPr txBox="1"/>
            <p:nvPr/>
          </p:nvSpPr>
          <p:spPr>
            <a:xfrm>
              <a:off x="2286001" y="46136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6</a:t>
              </a:r>
              <a:endParaRPr lang="en-US" sz="1600" b="1" spc="-50" dirty="0"/>
            </a:p>
          </p:txBody>
        </p:sp>
        <p:sp>
          <p:nvSpPr>
            <p:cNvPr id="54" name="TextBox 53"/>
            <p:cNvSpPr txBox="1"/>
            <p:nvPr/>
          </p:nvSpPr>
          <p:spPr>
            <a:xfrm>
              <a:off x="731220" y="40040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27</a:t>
              </a:r>
              <a:endParaRPr lang="en-US" sz="1600" b="1" spc="-50" dirty="0"/>
            </a:p>
          </p:txBody>
        </p:sp>
        <p:sp>
          <p:nvSpPr>
            <p:cNvPr id="55" name="TextBox 54"/>
            <p:cNvSpPr txBox="1"/>
            <p:nvPr/>
          </p:nvSpPr>
          <p:spPr>
            <a:xfrm>
              <a:off x="731220" y="461365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80</a:t>
              </a:r>
              <a:endParaRPr lang="en-US" sz="1600" b="1" spc="-50" dirty="0"/>
            </a:p>
          </p:txBody>
        </p:sp>
        <p:sp>
          <p:nvSpPr>
            <p:cNvPr id="59" name="TextBox 58"/>
            <p:cNvSpPr txBox="1"/>
            <p:nvPr/>
          </p:nvSpPr>
          <p:spPr>
            <a:xfrm>
              <a:off x="710753" y="5733772"/>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235</a:t>
              </a:r>
              <a:endParaRPr lang="en-US" sz="1600" b="1" spc="-50" dirty="0"/>
            </a:p>
          </p:txBody>
        </p:sp>
        <p:sp>
          <p:nvSpPr>
            <p:cNvPr id="60" name="TextBox 59"/>
            <p:cNvSpPr txBox="1"/>
            <p:nvPr/>
          </p:nvSpPr>
          <p:spPr>
            <a:xfrm>
              <a:off x="2209801" y="5733772"/>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81</a:t>
              </a:r>
              <a:endParaRPr lang="en-US" sz="1600" b="1" spc="-50" dirty="0"/>
            </a:p>
          </p:txBody>
        </p:sp>
      </p:grpSp>
      <p:cxnSp>
        <p:nvCxnSpPr>
          <p:cNvPr id="24" name="Straight Connector 23"/>
          <p:cNvCxnSpPr/>
          <p:nvPr/>
        </p:nvCxnSpPr>
        <p:spPr>
          <a:xfrm>
            <a:off x="155575" y="1571136"/>
            <a:ext cx="8683625" cy="0"/>
          </a:xfrm>
          <a:prstGeom prst="line">
            <a:avLst/>
          </a:prstGeom>
          <a:ln w="28575"/>
        </p:spPr>
        <p:style>
          <a:lnRef idx="1">
            <a:schemeClr val="dk1"/>
          </a:lnRef>
          <a:fillRef idx="0">
            <a:schemeClr val="dk1"/>
          </a:fillRef>
          <a:effectRef idx="0">
            <a:schemeClr val="dk1"/>
          </a:effectRef>
          <a:fontRef idx="minor">
            <a:schemeClr val="tx1"/>
          </a:fontRef>
        </p:style>
      </p:cxn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32675" y="5487713"/>
            <a:ext cx="1251955" cy="444456"/>
          </a:xfrm>
          <a:prstGeom prst="rect">
            <a:avLst/>
          </a:prstGeom>
        </p:spPr>
      </p:pic>
      <p:sp>
        <p:nvSpPr>
          <p:cNvPr id="56" name="TextBox 55"/>
          <p:cNvSpPr txBox="1"/>
          <p:nvPr/>
        </p:nvSpPr>
        <p:spPr>
          <a:xfrm>
            <a:off x="2273958" y="5402977"/>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3</a:t>
            </a:r>
            <a:endParaRPr lang="en-US" sz="1600" b="1" spc="-50" dirty="0"/>
          </a:p>
        </p:txBody>
      </p:sp>
      <p:sp>
        <p:nvSpPr>
          <p:cNvPr id="57" name="TextBox 56"/>
          <p:cNvSpPr txBox="1"/>
          <p:nvPr/>
        </p:nvSpPr>
        <p:spPr>
          <a:xfrm>
            <a:off x="710753" y="5440862"/>
            <a:ext cx="457199" cy="403885"/>
          </a:xfrm>
          <a:prstGeom prst="rect">
            <a:avLst/>
          </a:prstGeom>
          <a:noFill/>
        </p:spPr>
        <p:txBody>
          <a:bodyPr wrap="square" lIns="0" tIns="0" rIns="0" bIns="0" rtlCol="0">
            <a:noAutofit/>
          </a:bodyPr>
          <a:lstStyle/>
          <a:p>
            <a:pPr>
              <a:lnSpc>
                <a:spcPct val="90000"/>
              </a:lnSpc>
              <a:spcBef>
                <a:spcPts val="600"/>
              </a:spcBef>
            </a:pPr>
            <a:r>
              <a:rPr lang="en-US" sz="1600" b="1" spc="-50" dirty="0" smtClean="0"/>
              <a:t>224</a:t>
            </a:r>
            <a:endParaRPr lang="en-US" sz="1600" b="1" spc="-50" dirty="0"/>
          </a:p>
        </p:txBody>
      </p:sp>
      <p:sp>
        <p:nvSpPr>
          <p:cNvPr id="5" name="TextBox 4"/>
          <p:cNvSpPr txBox="1"/>
          <p:nvPr/>
        </p:nvSpPr>
        <p:spPr>
          <a:xfrm>
            <a:off x="6491014" y="5537540"/>
            <a:ext cx="2424386" cy="366000"/>
          </a:xfrm>
          <a:prstGeom prst="rect">
            <a:avLst/>
          </a:prstGeom>
          <a:noFill/>
        </p:spPr>
        <p:txBody>
          <a:bodyPr wrap="square" lIns="0" tIns="0" rIns="0" bIns="0" rtlCol="0">
            <a:noAutofit/>
          </a:bodyPr>
          <a:lstStyle/>
          <a:p>
            <a:pPr>
              <a:lnSpc>
                <a:spcPct val="90000"/>
              </a:lnSpc>
              <a:spcBef>
                <a:spcPts val="600"/>
              </a:spcBef>
            </a:pPr>
            <a:r>
              <a:rPr lang="en-US" sz="1200" spc="-50" dirty="0" smtClean="0"/>
              <a:t>PMIDs and/or DOIs for the core 669 CARDIA documents</a:t>
            </a:r>
            <a:endParaRPr lang="en-US" sz="1200" spc="-50" dirty="0"/>
          </a:p>
        </p:txBody>
      </p:sp>
      <p:sp>
        <p:nvSpPr>
          <p:cNvPr id="63" name="Rectangle 62"/>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itle 4"/>
          <p:cNvSpPr>
            <a:spLocks noGrp="1"/>
          </p:cNvSpPr>
          <p:nvPr>
            <p:ph type="title"/>
          </p:nvPr>
        </p:nvSpPr>
        <p:spPr>
          <a:xfrm>
            <a:off x="562662" y="-141929"/>
            <a:ext cx="7886700" cy="1325563"/>
          </a:xfrm>
        </p:spPr>
        <p:txBody>
          <a:bodyPr/>
          <a:lstStyle/>
          <a:p>
            <a:r>
              <a:rPr lang="en-US" b="1" dirty="0" smtClean="0">
                <a:solidFill>
                  <a:schemeClr val="bg1"/>
                </a:solidFill>
              </a:rPr>
              <a:t>CARDIA Study: Evaluation Indicators</a:t>
            </a:r>
            <a:endParaRPr lang="en-US" b="1" dirty="0">
              <a:solidFill>
                <a:schemeClr val="bg1"/>
              </a:solidFill>
            </a:endParaRPr>
          </a:p>
        </p:txBody>
      </p:sp>
      <p:sp>
        <p:nvSpPr>
          <p:cNvPr id="2" name="Explosion 1 1"/>
          <p:cNvSpPr/>
          <p:nvPr/>
        </p:nvSpPr>
        <p:spPr>
          <a:xfrm>
            <a:off x="2294425" y="3905441"/>
            <a:ext cx="4068623" cy="2693443"/>
          </a:xfrm>
          <a:prstGeom prst="irregularSeal1">
            <a:avLst/>
          </a:prstGeom>
          <a:solidFill>
            <a:srgbClr val="4A00A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Will soon be searching state-level public health websites</a:t>
            </a:r>
            <a:endParaRPr lang="en-US" dirty="0"/>
          </a:p>
        </p:txBody>
      </p:sp>
    </p:spTree>
    <p:extLst>
      <p:ext uri="{BB962C8B-B14F-4D97-AF65-F5344CB8AC3E}">
        <p14:creationId xmlns:p14="http://schemas.microsoft.com/office/powerpoint/2010/main" val="16762095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558541-60C9-42A2-8392-FF12533A6B7A}" type="slidenum">
              <a:rPr lang="en-US" smtClean="0"/>
              <a:pPr/>
              <a:t>53</a:t>
            </a:fld>
            <a:endParaRPr lang="en-US" dirty="0"/>
          </a:p>
        </p:txBody>
      </p:sp>
      <p:sp>
        <p:nvSpPr>
          <p:cNvPr id="3" name="TextBox 2"/>
          <p:cNvSpPr txBox="1"/>
          <p:nvPr/>
        </p:nvSpPr>
        <p:spPr>
          <a:xfrm>
            <a:off x="608131" y="5852573"/>
            <a:ext cx="533400" cy="294544"/>
          </a:xfrm>
          <a:prstGeom prst="rect">
            <a:avLst/>
          </a:prstGeom>
          <a:noFill/>
        </p:spPr>
        <p:txBody>
          <a:bodyPr wrap="none" lIns="0" tIns="0" rIns="0" bIns="0" rtlCol="0">
            <a:noAutofit/>
          </a:bodyPr>
          <a:lstStyle/>
          <a:p>
            <a:pPr>
              <a:lnSpc>
                <a:spcPct val="90000"/>
              </a:lnSpc>
              <a:spcBef>
                <a:spcPts val="600"/>
              </a:spcBef>
            </a:pPr>
            <a:r>
              <a:rPr lang="en-US" sz="1850" spc="-50" dirty="0" smtClean="0"/>
              <a:t>2015</a:t>
            </a:r>
            <a:endParaRPr lang="en-US" sz="1850" spc="-50" dirty="0"/>
          </a:p>
        </p:txBody>
      </p:sp>
      <p:grpSp>
        <p:nvGrpSpPr>
          <p:cNvPr id="29" name="Group 28"/>
          <p:cNvGrpSpPr/>
          <p:nvPr/>
        </p:nvGrpSpPr>
        <p:grpSpPr>
          <a:xfrm>
            <a:off x="1448592" y="2808959"/>
            <a:ext cx="3429000" cy="2804830"/>
            <a:chOff x="990600" y="2833970"/>
            <a:chExt cx="3429000" cy="2804830"/>
          </a:xfrm>
        </p:grpSpPr>
        <p:sp>
          <p:nvSpPr>
            <p:cNvPr id="25" name="Rectangle 24"/>
            <p:cNvSpPr/>
            <p:nvPr/>
          </p:nvSpPr>
          <p:spPr>
            <a:xfrm>
              <a:off x="990600" y="2833970"/>
              <a:ext cx="3429000" cy="280483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5" name="Picture 4"/>
            <p:cNvPicPr>
              <a:picLocks noChangeAspect="1"/>
            </p:cNvPicPr>
            <p:nvPr/>
          </p:nvPicPr>
          <p:blipFill rotWithShape="1">
            <a:blip r:embed="rId3"/>
            <a:srcRect l="24897" t="10666" r="25311" b="23333"/>
            <a:stretch/>
          </p:blipFill>
          <p:spPr>
            <a:xfrm>
              <a:off x="1054717" y="2849437"/>
              <a:ext cx="3288683" cy="2713163"/>
            </a:xfrm>
            <a:prstGeom prst="rect">
              <a:avLst/>
            </a:prstGeom>
          </p:spPr>
        </p:pic>
      </p:grpSp>
      <p:sp>
        <p:nvSpPr>
          <p:cNvPr id="7" name="Rectangle 6"/>
          <p:cNvSpPr/>
          <p:nvPr/>
        </p:nvSpPr>
        <p:spPr>
          <a:xfrm>
            <a:off x="1350203" y="1022151"/>
            <a:ext cx="7391401" cy="840230"/>
          </a:xfrm>
          <a:prstGeom prst="rect">
            <a:avLst/>
          </a:prstGeom>
        </p:spPr>
        <p:txBody>
          <a:bodyPr wrap="square">
            <a:spAutoFit/>
          </a:bodyPr>
          <a:lstStyle/>
          <a:p>
            <a:pPr>
              <a:lnSpc>
                <a:spcPct val="90000"/>
              </a:lnSpc>
              <a:spcBef>
                <a:spcPts val="600"/>
              </a:spcBef>
            </a:pPr>
            <a:r>
              <a:rPr lang="en-US" sz="1600" spc="-50" dirty="0"/>
              <a:t>Boone-</a:t>
            </a:r>
            <a:r>
              <a:rPr lang="en-US" sz="1600" spc="-50" dirty="0" err="1"/>
              <a:t>Heinonen</a:t>
            </a:r>
            <a:r>
              <a:rPr lang="en-US" sz="1600" spc="-50" dirty="0"/>
              <a:t> J, Gordon-Larsen P, </a:t>
            </a:r>
            <a:r>
              <a:rPr lang="en-US" sz="1600" spc="-50" dirty="0" err="1"/>
              <a:t>Kiefe</a:t>
            </a:r>
            <a:r>
              <a:rPr lang="en-US" sz="1600" spc="-50" dirty="0"/>
              <a:t> CI, </a:t>
            </a:r>
            <a:r>
              <a:rPr lang="en-US" sz="1600" spc="-50" dirty="0" err="1"/>
              <a:t>Shikany</a:t>
            </a:r>
            <a:r>
              <a:rPr lang="en-US" sz="1600" spc="-50" dirty="0"/>
              <a:t> JM, Lewis CE, </a:t>
            </a:r>
            <a:r>
              <a:rPr lang="en-US" sz="1600" spc="-50" dirty="0" err="1"/>
              <a:t>Popkin</a:t>
            </a:r>
            <a:r>
              <a:rPr lang="en-US" sz="1600" spc="-50" dirty="0"/>
              <a:t> BM. </a:t>
            </a:r>
            <a:r>
              <a:rPr lang="en-US" b="1" spc="-50" dirty="0"/>
              <a:t>Fast food restaurants and food stores: Longitudinal associations with diet in young to middle-aged adults: The CARDIA study. </a:t>
            </a:r>
            <a:r>
              <a:rPr lang="en-US" sz="1600" spc="-50" dirty="0"/>
              <a:t>Arch Intern Med 171(13):1162–70. 2011.</a:t>
            </a:r>
          </a:p>
        </p:txBody>
      </p:sp>
      <p:sp>
        <p:nvSpPr>
          <p:cNvPr id="9" name="TextBox 8"/>
          <p:cNvSpPr txBox="1"/>
          <p:nvPr/>
        </p:nvSpPr>
        <p:spPr>
          <a:xfrm>
            <a:off x="556492" y="1089864"/>
            <a:ext cx="510308" cy="265758"/>
          </a:xfrm>
          <a:prstGeom prst="rect">
            <a:avLst/>
          </a:prstGeom>
          <a:noFill/>
        </p:spPr>
        <p:txBody>
          <a:bodyPr wrap="none" lIns="0" tIns="0" rIns="0" bIns="0" rtlCol="0">
            <a:noAutofit/>
          </a:bodyPr>
          <a:lstStyle/>
          <a:p>
            <a:pPr>
              <a:lnSpc>
                <a:spcPct val="90000"/>
              </a:lnSpc>
              <a:spcBef>
                <a:spcPts val="600"/>
              </a:spcBef>
            </a:pPr>
            <a:r>
              <a:rPr lang="en-US" sz="1850" spc="-50" dirty="0" smtClean="0"/>
              <a:t>2011</a:t>
            </a:r>
            <a:endParaRPr lang="en-US" sz="1850" spc="-50" dirty="0"/>
          </a:p>
        </p:txBody>
      </p:sp>
      <p:grpSp>
        <p:nvGrpSpPr>
          <p:cNvPr id="19" name="Group 18"/>
          <p:cNvGrpSpPr/>
          <p:nvPr/>
        </p:nvGrpSpPr>
        <p:grpSpPr>
          <a:xfrm>
            <a:off x="1350203" y="5851128"/>
            <a:ext cx="6858001" cy="583105"/>
            <a:chOff x="1360053" y="5260489"/>
            <a:chExt cx="6858001" cy="583105"/>
          </a:xfrm>
        </p:grpSpPr>
        <p:sp>
          <p:nvSpPr>
            <p:cNvPr id="8" name="Rectangle 7"/>
            <p:cNvSpPr/>
            <p:nvPr/>
          </p:nvSpPr>
          <p:spPr>
            <a:xfrm>
              <a:off x="1360053" y="5474262"/>
              <a:ext cx="6858001" cy="369332"/>
            </a:xfrm>
            <a:prstGeom prst="rect">
              <a:avLst/>
            </a:prstGeom>
          </p:spPr>
          <p:txBody>
            <a:bodyPr wrap="square">
              <a:spAutoFit/>
            </a:bodyPr>
            <a:lstStyle/>
            <a:p>
              <a:r>
                <a:rPr lang="en-US" sz="900" dirty="0"/>
                <a:t>U.S. Department of Health and Human Services and U.S. Department of Agriculture. </a:t>
              </a:r>
              <a:r>
                <a:rPr lang="en-US" sz="900" b="1" dirty="0"/>
                <a:t>Scientific Report of the 2015 Dietary Guidelines Advisory Committee</a:t>
              </a:r>
              <a:r>
                <a:rPr lang="en-US" sz="900" dirty="0"/>
                <a:t>. December 2015. Available at http://health.gov/dietaryguidelines/2015-scientific-report/</a:t>
              </a:r>
            </a:p>
          </p:txBody>
        </p:sp>
        <p:sp>
          <p:nvSpPr>
            <p:cNvPr id="13" name="TextBox 12"/>
            <p:cNvSpPr txBox="1"/>
            <p:nvPr/>
          </p:nvSpPr>
          <p:spPr>
            <a:xfrm>
              <a:off x="1448592" y="5260489"/>
              <a:ext cx="6745032" cy="427546"/>
            </a:xfrm>
            <a:prstGeom prst="rect">
              <a:avLst/>
            </a:prstGeom>
            <a:noFill/>
          </p:spPr>
          <p:txBody>
            <a:bodyPr wrap="square" lIns="0" tIns="0" rIns="0" bIns="0" rtlCol="0">
              <a:noAutofit/>
            </a:bodyPr>
            <a:lstStyle/>
            <a:p>
              <a:pPr>
                <a:lnSpc>
                  <a:spcPct val="90000"/>
                </a:lnSpc>
                <a:spcBef>
                  <a:spcPts val="600"/>
                </a:spcBef>
              </a:pPr>
              <a:r>
                <a:rPr lang="en-US" sz="1850" spc="-50" dirty="0"/>
                <a:t>c</a:t>
              </a:r>
              <a:r>
                <a:rPr lang="en-US" sz="1850" spc="-50" dirty="0" smtClean="0"/>
                <a:t>ited in report on 2015 Dietary Guidelines</a:t>
              </a:r>
              <a:endParaRPr lang="en-US" sz="1850" spc="-50" dirty="0"/>
            </a:p>
          </p:txBody>
        </p:sp>
      </p:grpSp>
      <p:sp>
        <p:nvSpPr>
          <p:cNvPr id="14" name="TextBox 13"/>
          <p:cNvSpPr txBox="1"/>
          <p:nvPr/>
        </p:nvSpPr>
        <p:spPr>
          <a:xfrm>
            <a:off x="556492" y="2002472"/>
            <a:ext cx="528773" cy="288100"/>
          </a:xfrm>
          <a:prstGeom prst="rect">
            <a:avLst/>
          </a:prstGeom>
          <a:noFill/>
        </p:spPr>
        <p:txBody>
          <a:bodyPr wrap="square" lIns="0" tIns="0" rIns="0" bIns="0" rtlCol="0">
            <a:noAutofit/>
          </a:bodyPr>
          <a:lstStyle/>
          <a:p>
            <a:pPr>
              <a:lnSpc>
                <a:spcPct val="90000"/>
              </a:lnSpc>
              <a:spcBef>
                <a:spcPts val="600"/>
              </a:spcBef>
            </a:pPr>
            <a:r>
              <a:rPr lang="en-US" sz="1850" spc="-50" dirty="0" smtClean="0"/>
              <a:t>2014</a:t>
            </a:r>
            <a:endParaRPr lang="en-US" sz="1850" spc="-50" dirty="0"/>
          </a:p>
        </p:txBody>
      </p:sp>
      <p:sp>
        <p:nvSpPr>
          <p:cNvPr id="15" name="TextBox 14"/>
          <p:cNvSpPr txBox="1"/>
          <p:nvPr/>
        </p:nvSpPr>
        <p:spPr>
          <a:xfrm>
            <a:off x="1448592" y="2002472"/>
            <a:ext cx="7471505" cy="683361"/>
          </a:xfrm>
          <a:prstGeom prst="rect">
            <a:avLst/>
          </a:prstGeom>
          <a:noFill/>
        </p:spPr>
        <p:txBody>
          <a:bodyPr wrap="square" lIns="0" tIns="0" rIns="0" bIns="0" rtlCol="0">
            <a:noAutofit/>
          </a:bodyPr>
          <a:lstStyle/>
          <a:p>
            <a:pPr>
              <a:lnSpc>
                <a:spcPct val="90000"/>
              </a:lnSpc>
            </a:pPr>
            <a:r>
              <a:rPr lang="en-US" sz="1850" spc="-50" dirty="0"/>
              <a:t>c</a:t>
            </a:r>
            <a:r>
              <a:rPr lang="en-US" sz="1850" spc="-50" dirty="0" smtClean="0"/>
              <a:t>ited in Andrew Sullivan’s “The Dish” article on </a:t>
            </a:r>
            <a:r>
              <a:rPr lang="en-US" sz="1850" i="1" spc="-50" dirty="0" smtClean="0"/>
              <a:t>The Mirage of Food Deserts</a:t>
            </a:r>
          </a:p>
          <a:p>
            <a:pPr>
              <a:lnSpc>
                <a:spcPct val="90000"/>
              </a:lnSpc>
            </a:pPr>
            <a:r>
              <a:rPr lang="en-US" sz="600" spc="-50" dirty="0">
                <a:hlinkClick r:id="rId4"/>
              </a:rPr>
              <a:t>http://dish.andrewsullivan.com/2014/02/11/the-importance-of-food-deserts-is-a-mirage/?utm_source=feedburner&amp;utm_medium=feed&amp;utm_campaign=Feed%3A+andrewsullivan%2FrApM+%</a:t>
            </a:r>
            <a:r>
              <a:rPr lang="en-US" sz="600" spc="-50" dirty="0" smtClean="0">
                <a:hlinkClick r:id="rId4"/>
              </a:rPr>
              <a:t>28The+Dish%29</a:t>
            </a:r>
            <a:endParaRPr lang="en-US" sz="600" spc="-50" dirty="0" smtClean="0"/>
          </a:p>
          <a:p>
            <a:pPr>
              <a:lnSpc>
                <a:spcPct val="90000"/>
              </a:lnSpc>
            </a:pPr>
            <a:endParaRPr lang="en-US" sz="600" spc="-50" dirty="0"/>
          </a:p>
          <a:p>
            <a:pPr>
              <a:lnSpc>
                <a:spcPct val="90000"/>
              </a:lnSpc>
            </a:pPr>
            <a:r>
              <a:rPr lang="en-US" sz="1850" spc="-50" dirty="0" smtClean="0"/>
              <a:t>cited </a:t>
            </a:r>
            <a:r>
              <a:rPr lang="en-US" sz="1850" spc="-50" dirty="0"/>
              <a:t>in Slate.com </a:t>
            </a:r>
            <a:r>
              <a:rPr lang="en-US" sz="1850" spc="-50" dirty="0" smtClean="0"/>
              <a:t>article </a:t>
            </a:r>
            <a:r>
              <a:rPr lang="en-US" sz="1850" i="1" spc="-50" dirty="0" smtClean="0"/>
              <a:t>Food </a:t>
            </a:r>
            <a:r>
              <a:rPr lang="en-US" sz="1850" i="1" spc="-50" dirty="0"/>
              <a:t>Deserts Aren’t the </a:t>
            </a:r>
            <a:r>
              <a:rPr lang="en-US" sz="1850" i="1" spc="-50" dirty="0" smtClean="0"/>
              <a:t>Problem</a:t>
            </a:r>
          </a:p>
          <a:p>
            <a:pPr>
              <a:lnSpc>
                <a:spcPct val="90000"/>
              </a:lnSpc>
            </a:pPr>
            <a:r>
              <a:rPr lang="en-US" sz="600" i="1" spc="-50" dirty="0">
                <a:hlinkClick r:id="rId5"/>
              </a:rPr>
              <a:t>http://</a:t>
            </a:r>
            <a:r>
              <a:rPr lang="en-US" sz="600" i="1" spc="-50" dirty="0" smtClean="0">
                <a:hlinkClick r:id="rId5"/>
              </a:rPr>
              <a:t>www.slate.com/articles/life/food/2014/02/food_deserts_and_fresh_food_access_aren_t_the_problem_poverty_not_obesity.html</a:t>
            </a:r>
            <a:endParaRPr lang="en-US" sz="600" i="1" spc="-50" dirty="0" smtClean="0"/>
          </a:p>
          <a:p>
            <a:pPr>
              <a:lnSpc>
                <a:spcPct val="90000"/>
              </a:lnSpc>
            </a:pPr>
            <a:endParaRPr lang="en-US" sz="600" i="1" spc="-50" dirty="0"/>
          </a:p>
        </p:txBody>
      </p:sp>
      <p:grpSp>
        <p:nvGrpSpPr>
          <p:cNvPr id="28" name="Group 27"/>
          <p:cNvGrpSpPr/>
          <p:nvPr/>
        </p:nvGrpSpPr>
        <p:grpSpPr>
          <a:xfrm>
            <a:off x="5070026" y="2807792"/>
            <a:ext cx="3429000" cy="2831008"/>
            <a:chOff x="4724400" y="2807792"/>
            <a:chExt cx="3429000" cy="2831008"/>
          </a:xfrm>
        </p:grpSpPr>
        <p:sp>
          <p:nvSpPr>
            <p:cNvPr id="27" name="Rectangle 26"/>
            <p:cNvSpPr/>
            <p:nvPr/>
          </p:nvSpPr>
          <p:spPr>
            <a:xfrm>
              <a:off x="4724400" y="2807792"/>
              <a:ext cx="3429000" cy="2831008"/>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18" name="Group 17"/>
            <p:cNvGrpSpPr/>
            <p:nvPr/>
          </p:nvGrpSpPr>
          <p:grpSpPr>
            <a:xfrm>
              <a:off x="5260936" y="2858981"/>
              <a:ext cx="2355928" cy="2754808"/>
              <a:chOff x="-1008310" y="2209800"/>
              <a:chExt cx="6629400" cy="7751816"/>
            </a:xfrm>
          </p:grpSpPr>
          <p:pic>
            <p:nvPicPr>
              <p:cNvPr id="16" name="Picture 15"/>
              <p:cNvPicPr>
                <a:picLocks noChangeAspect="1"/>
              </p:cNvPicPr>
              <p:nvPr/>
            </p:nvPicPr>
            <p:blipFill rotWithShape="1">
              <a:blip r:embed="rId6"/>
              <a:srcRect l="22822" t="13887" r="41079" b="22780"/>
              <a:stretch/>
            </p:blipFill>
            <p:spPr>
              <a:xfrm>
                <a:off x="-1008310" y="2722616"/>
                <a:ext cx="6629400" cy="7239000"/>
              </a:xfrm>
              <a:prstGeom prst="rect">
                <a:avLst/>
              </a:prstGeom>
            </p:spPr>
          </p:pic>
          <p:pic>
            <p:nvPicPr>
              <p:cNvPr id="17" name="Picture 16"/>
              <p:cNvPicPr>
                <a:picLocks noChangeAspect="1"/>
              </p:cNvPicPr>
              <p:nvPr/>
            </p:nvPicPr>
            <p:blipFill rotWithShape="1">
              <a:blip r:embed="rId6"/>
              <a:srcRect l="58720" t="13887" r="22407" b="81447"/>
              <a:stretch/>
            </p:blipFill>
            <p:spPr>
              <a:xfrm>
                <a:off x="-951413" y="2209800"/>
                <a:ext cx="3466013" cy="533400"/>
              </a:xfrm>
              <a:prstGeom prst="rect">
                <a:avLst/>
              </a:prstGeom>
            </p:spPr>
          </p:pic>
        </p:grpSp>
      </p:grpSp>
      <p:sp>
        <p:nvSpPr>
          <p:cNvPr id="21" name="Rectangle 20"/>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4"/>
          <p:cNvSpPr txBox="1">
            <a:spLocks/>
          </p:cNvSpPr>
          <p:nvPr/>
        </p:nvSpPr>
        <p:spPr>
          <a:xfrm>
            <a:off x="562662" y="-14192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CARDIA Study: Evaluation Indicators</a:t>
            </a:r>
            <a:endParaRPr lang="en-US" b="1" dirty="0">
              <a:solidFill>
                <a:schemeClr val="bg1"/>
              </a:solidFill>
            </a:endParaRPr>
          </a:p>
        </p:txBody>
      </p:sp>
    </p:spTree>
    <p:extLst>
      <p:ext uri="{BB962C8B-B14F-4D97-AF65-F5344CB8AC3E}">
        <p14:creationId xmlns:p14="http://schemas.microsoft.com/office/powerpoint/2010/main" val="264648772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4540992" y="3778642"/>
            <a:ext cx="3829790" cy="2253359"/>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4" name="Rectangle 23"/>
          <p:cNvSpPr/>
          <p:nvPr/>
        </p:nvSpPr>
        <p:spPr>
          <a:xfrm>
            <a:off x="665539" y="3787864"/>
            <a:ext cx="3862157" cy="2253359"/>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22" name="Rectangle 21"/>
          <p:cNvSpPr/>
          <p:nvPr/>
        </p:nvSpPr>
        <p:spPr>
          <a:xfrm>
            <a:off x="4511967" y="1542375"/>
            <a:ext cx="3851389" cy="221813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20" name="Rectangle 19"/>
          <p:cNvSpPr/>
          <p:nvPr/>
        </p:nvSpPr>
        <p:spPr>
          <a:xfrm>
            <a:off x="667211" y="1545048"/>
            <a:ext cx="3860485" cy="2215463"/>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500" t="1943" r="833" b="6593"/>
          <a:stretch/>
        </p:blipFill>
        <p:spPr>
          <a:xfrm>
            <a:off x="782273" y="1749525"/>
            <a:ext cx="3745423" cy="1905000"/>
          </a:xfrm>
          <a:prstGeom prst="rect">
            <a:avLst/>
          </a:prstGeom>
        </p:spPr>
      </p:pic>
      <p:sp>
        <p:nvSpPr>
          <p:cNvPr id="8" name="TextBox 7"/>
          <p:cNvSpPr txBox="1"/>
          <p:nvPr/>
        </p:nvSpPr>
        <p:spPr>
          <a:xfrm>
            <a:off x="915184" y="1273592"/>
            <a:ext cx="3048000" cy="455246"/>
          </a:xfrm>
          <a:prstGeom prst="rect">
            <a:avLst/>
          </a:prstGeom>
          <a:noFill/>
        </p:spPr>
        <p:txBody>
          <a:bodyPr wrap="none" lIns="0" tIns="0" rIns="0" bIns="0" rtlCol="0">
            <a:noAutofit/>
          </a:bodyPr>
          <a:lstStyle/>
          <a:p>
            <a:pPr>
              <a:lnSpc>
                <a:spcPct val="90000"/>
              </a:lnSpc>
              <a:spcBef>
                <a:spcPts val="600"/>
              </a:spcBef>
            </a:pPr>
            <a:r>
              <a:rPr lang="en-US" sz="1850" b="1" spc="-50" dirty="0" smtClean="0"/>
              <a:t>International Policies and Guidelines</a:t>
            </a:r>
            <a:endParaRPr lang="en-US" sz="1850" b="1" spc="-50" dirty="0"/>
          </a:p>
        </p:txBody>
      </p:sp>
      <p:cxnSp>
        <p:nvCxnSpPr>
          <p:cNvPr id="10" name="Straight Connector 9"/>
          <p:cNvCxnSpPr/>
          <p:nvPr/>
        </p:nvCxnSpPr>
        <p:spPr>
          <a:xfrm>
            <a:off x="4527696" y="1550711"/>
            <a:ext cx="0" cy="449051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67211" y="3760511"/>
            <a:ext cx="7696145" cy="2517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65539" y="1544788"/>
            <a:ext cx="800100" cy="39356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lIns="0" tIns="0" rIns="0" bIns="0" rtlCol="0">
            <a:noAutofit/>
          </a:bodyPr>
          <a:lstStyle/>
          <a:p>
            <a:pPr algn="ctr">
              <a:lnSpc>
                <a:spcPct val="90000"/>
              </a:lnSpc>
              <a:spcBef>
                <a:spcPts val="600"/>
              </a:spcBef>
            </a:pPr>
            <a:r>
              <a:rPr lang="en-US" sz="2800" b="1" spc="-50" dirty="0" smtClean="0"/>
              <a:t>41</a:t>
            </a:r>
            <a:endParaRPr lang="en-US" sz="2800" b="1" spc="-50" dirty="0"/>
          </a:p>
        </p:txBody>
      </p:sp>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l="2500" t="2124" r="2500" b="5213"/>
          <a:stretch/>
        </p:blipFill>
        <p:spPr>
          <a:xfrm>
            <a:off x="4642759" y="1749525"/>
            <a:ext cx="3510641" cy="1847705"/>
          </a:xfrm>
          <a:prstGeom prst="rect">
            <a:avLst/>
          </a:prstGeom>
        </p:spPr>
      </p:pic>
      <p:sp>
        <p:nvSpPr>
          <p:cNvPr id="16" name="TextBox 15"/>
          <p:cNvSpPr txBox="1"/>
          <p:nvPr/>
        </p:nvSpPr>
        <p:spPr>
          <a:xfrm>
            <a:off x="4642759" y="1249930"/>
            <a:ext cx="4340985" cy="455246"/>
          </a:xfrm>
          <a:prstGeom prst="rect">
            <a:avLst/>
          </a:prstGeom>
          <a:noFill/>
        </p:spPr>
        <p:txBody>
          <a:bodyPr wrap="none" lIns="0" tIns="0" rIns="0" bIns="0" rtlCol="0">
            <a:noAutofit/>
          </a:bodyPr>
          <a:lstStyle/>
          <a:p>
            <a:pPr>
              <a:lnSpc>
                <a:spcPct val="90000"/>
              </a:lnSpc>
              <a:spcBef>
                <a:spcPts val="600"/>
              </a:spcBef>
            </a:pPr>
            <a:r>
              <a:rPr lang="en-US" sz="1850" b="1" spc="-50" dirty="0" smtClean="0"/>
              <a:t>US Clinical Guidelines/Scientific Statements</a:t>
            </a:r>
            <a:endParaRPr lang="en-US" sz="1850" b="1" spc="-50" dirty="0"/>
          </a:p>
        </p:txBody>
      </p:sp>
      <p:sp>
        <p:nvSpPr>
          <p:cNvPr id="18" name="TextBox 17"/>
          <p:cNvSpPr txBox="1"/>
          <p:nvPr/>
        </p:nvSpPr>
        <p:spPr>
          <a:xfrm>
            <a:off x="674636" y="6186039"/>
            <a:ext cx="3048000" cy="455246"/>
          </a:xfrm>
          <a:prstGeom prst="rect">
            <a:avLst/>
          </a:prstGeom>
          <a:noFill/>
        </p:spPr>
        <p:txBody>
          <a:bodyPr wrap="none" lIns="0" tIns="0" rIns="0" bIns="0" rtlCol="0">
            <a:noAutofit/>
          </a:bodyPr>
          <a:lstStyle/>
          <a:p>
            <a:pPr>
              <a:lnSpc>
                <a:spcPct val="90000"/>
              </a:lnSpc>
              <a:spcBef>
                <a:spcPts val="600"/>
              </a:spcBef>
            </a:pPr>
            <a:r>
              <a:rPr lang="en-US" sz="1850" b="1" spc="-50" dirty="0" smtClean="0"/>
              <a:t>US Governmental Policies and Guidelines</a:t>
            </a:r>
            <a:endParaRPr lang="en-US" sz="1850" b="1" spc="-50" dirty="0"/>
          </a:p>
        </p:txBody>
      </p:sp>
      <p:pic>
        <p:nvPicPr>
          <p:cNvPr id="19" name="Picture 18"/>
          <p:cNvPicPr>
            <a:picLocks noChangeAspect="1"/>
          </p:cNvPicPr>
          <p:nvPr/>
        </p:nvPicPr>
        <p:blipFill rotWithShape="1">
          <a:blip r:embed="rId5" cstate="print">
            <a:extLst>
              <a:ext uri="{28A0092B-C50C-407E-A947-70E740481C1C}">
                <a14:useLocalDpi xmlns:a14="http://schemas.microsoft.com/office/drawing/2010/main" val="0"/>
              </a:ext>
            </a:extLst>
          </a:blip>
          <a:srcRect l="2500" t="3233" r="2500" b="4791"/>
          <a:stretch/>
        </p:blipFill>
        <p:spPr>
          <a:xfrm>
            <a:off x="4642759" y="3982470"/>
            <a:ext cx="3626451" cy="1876848"/>
          </a:xfrm>
          <a:prstGeom prst="rect">
            <a:avLst/>
          </a:prstGeom>
        </p:spPr>
      </p:pic>
      <p:sp>
        <p:nvSpPr>
          <p:cNvPr id="23" name="TextBox 22"/>
          <p:cNvSpPr txBox="1"/>
          <p:nvPr/>
        </p:nvSpPr>
        <p:spPr>
          <a:xfrm>
            <a:off x="7554201" y="1535735"/>
            <a:ext cx="808288" cy="39597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0" tIns="0" rIns="0" bIns="0" rtlCol="0">
            <a:noAutofit/>
          </a:bodyPr>
          <a:lstStyle/>
          <a:p>
            <a:pPr algn="ctr">
              <a:lnSpc>
                <a:spcPct val="90000"/>
              </a:lnSpc>
              <a:spcBef>
                <a:spcPts val="600"/>
              </a:spcBef>
            </a:pPr>
            <a:r>
              <a:rPr lang="en-US" sz="2800" b="1" spc="-50" dirty="0" smtClean="0"/>
              <a:t>59</a:t>
            </a:r>
            <a:endParaRPr lang="en-US" sz="2800" b="1" spc="-50" dirty="0"/>
          </a:p>
        </p:txBody>
      </p:sp>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l="2500" t="1943" r="2500" b="5044"/>
          <a:stretch/>
        </p:blipFill>
        <p:spPr>
          <a:xfrm>
            <a:off x="782273" y="3959325"/>
            <a:ext cx="3667438" cy="1930231"/>
          </a:xfrm>
          <a:prstGeom prst="rect">
            <a:avLst/>
          </a:prstGeom>
        </p:spPr>
      </p:pic>
      <p:sp>
        <p:nvSpPr>
          <p:cNvPr id="29" name="TextBox 28"/>
          <p:cNvSpPr txBox="1"/>
          <p:nvPr/>
        </p:nvSpPr>
        <p:spPr>
          <a:xfrm>
            <a:off x="7570682" y="5646853"/>
            <a:ext cx="800100" cy="39356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lIns="0" tIns="0" rIns="0" bIns="0" rtlCol="0">
            <a:noAutofit/>
          </a:bodyPr>
          <a:lstStyle/>
          <a:p>
            <a:pPr algn="ctr">
              <a:lnSpc>
                <a:spcPct val="90000"/>
              </a:lnSpc>
              <a:spcBef>
                <a:spcPts val="600"/>
              </a:spcBef>
            </a:pPr>
            <a:r>
              <a:rPr lang="en-US" sz="2800" b="1" spc="-50" dirty="0" smtClean="0"/>
              <a:t>2</a:t>
            </a:r>
            <a:endParaRPr lang="en-US" sz="2800" b="1" spc="-50" dirty="0"/>
          </a:p>
        </p:txBody>
      </p:sp>
      <p:sp>
        <p:nvSpPr>
          <p:cNvPr id="30" name="TextBox 29"/>
          <p:cNvSpPr txBox="1"/>
          <p:nvPr/>
        </p:nvSpPr>
        <p:spPr>
          <a:xfrm>
            <a:off x="4931887" y="6177178"/>
            <a:ext cx="3048000" cy="455246"/>
          </a:xfrm>
          <a:prstGeom prst="rect">
            <a:avLst/>
          </a:prstGeom>
          <a:noFill/>
        </p:spPr>
        <p:txBody>
          <a:bodyPr wrap="none" lIns="0" tIns="0" rIns="0" bIns="0" rtlCol="0">
            <a:noAutofit/>
          </a:bodyPr>
          <a:lstStyle/>
          <a:p>
            <a:pPr>
              <a:lnSpc>
                <a:spcPct val="90000"/>
              </a:lnSpc>
              <a:spcBef>
                <a:spcPts val="600"/>
              </a:spcBef>
            </a:pPr>
            <a:r>
              <a:rPr lang="en-US" sz="1850" b="1" spc="-50" dirty="0" smtClean="0"/>
              <a:t>US State Policies and Guidelines</a:t>
            </a:r>
            <a:endParaRPr lang="en-US" sz="1850" b="1" spc="-50" dirty="0"/>
          </a:p>
        </p:txBody>
      </p:sp>
      <p:sp>
        <p:nvSpPr>
          <p:cNvPr id="31" name="TextBox 30"/>
          <p:cNvSpPr txBox="1"/>
          <p:nvPr/>
        </p:nvSpPr>
        <p:spPr>
          <a:xfrm>
            <a:off x="3808428" y="6514531"/>
            <a:ext cx="6506066" cy="404687"/>
          </a:xfrm>
          <a:prstGeom prst="rect">
            <a:avLst/>
          </a:prstGeom>
          <a:noFill/>
        </p:spPr>
        <p:txBody>
          <a:bodyPr wrap="square" lIns="0" tIns="0" rIns="0" bIns="0" rtlCol="0">
            <a:noAutofit/>
          </a:bodyPr>
          <a:lstStyle/>
          <a:p>
            <a:pPr>
              <a:lnSpc>
                <a:spcPct val="90000"/>
              </a:lnSpc>
            </a:pPr>
            <a:r>
              <a:rPr lang="en-US" sz="1100" i="1" spc="-50" dirty="0" smtClean="0"/>
              <a:t>Numbers reflect citations in documents. Word clouds of document titles by tagxedo.com</a:t>
            </a:r>
            <a:endParaRPr lang="en-US" sz="1100" i="1" spc="-50" dirty="0"/>
          </a:p>
        </p:txBody>
      </p:sp>
      <p:sp>
        <p:nvSpPr>
          <p:cNvPr id="33" name="Slide Number Placeholder 32"/>
          <p:cNvSpPr>
            <a:spLocks noGrp="1"/>
          </p:cNvSpPr>
          <p:nvPr>
            <p:ph type="sldNum" sz="quarter" idx="12"/>
          </p:nvPr>
        </p:nvSpPr>
        <p:spPr/>
        <p:txBody>
          <a:bodyPr/>
          <a:lstStyle/>
          <a:p>
            <a:fld id="{0D558541-60C9-42A2-8392-FF12533A6B7A}" type="slidenum">
              <a:rPr lang="en-US" smtClean="0"/>
              <a:pPr/>
              <a:t>54</a:t>
            </a:fld>
            <a:endParaRPr lang="en-US" dirty="0"/>
          </a:p>
        </p:txBody>
      </p:sp>
      <p:sp>
        <p:nvSpPr>
          <p:cNvPr id="25" name="TextBox 24"/>
          <p:cNvSpPr txBox="1"/>
          <p:nvPr/>
        </p:nvSpPr>
        <p:spPr>
          <a:xfrm>
            <a:off x="665538" y="5662536"/>
            <a:ext cx="800100" cy="3935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noAutofit/>
          </a:bodyPr>
          <a:lstStyle/>
          <a:p>
            <a:pPr algn="ctr">
              <a:lnSpc>
                <a:spcPct val="90000"/>
              </a:lnSpc>
              <a:spcBef>
                <a:spcPts val="600"/>
              </a:spcBef>
            </a:pPr>
            <a:r>
              <a:rPr lang="en-US" sz="2800" b="1" spc="-50" dirty="0" smtClean="0"/>
              <a:t>16</a:t>
            </a:r>
            <a:endParaRPr lang="en-US" sz="2800" b="1" spc="-50" dirty="0"/>
          </a:p>
        </p:txBody>
      </p:sp>
      <p:sp>
        <p:nvSpPr>
          <p:cNvPr id="28" name="Rectangle 27"/>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4"/>
          <p:cNvSpPr txBox="1">
            <a:spLocks/>
          </p:cNvSpPr>
          <p:nvPr/>
        </p:nvSpPr>
        <p:spPr>
          <a:xfrm>
            <a:off x="562662" y="-14192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CARDIA Study: Evaluation Indicators</a:t>
            </a:r>
            <a:endParaRPr lang="en-US" b="1" dirty="0">
              <a:solidFill>
                <a:schemeClr val="bg1"/>
              </a:solidFill>
            </a:endParaRPr>
          </a:p>
        </p:txBody>
      </p:sp>
    </p:spTree>
    <p:extLst>
      <p:ext uri="{BB962C8B-B14F-4D97-AF65-F5344CB8AC3E}">
        <p14:creationId xmlns:p14="http://schemas.microsoft.com/office/powerpoint/2010/main" val="18267582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solidFill>
                  <a:schemeClr val="bg1"/>
                </a:solidFill>
              </a:rPr>
              <a:t>CARDIA Study and the Olympics…</a:t>
            </a:r>
            <a:endParaRPr lang="en-US" b="1" dirty="0">
              <a:solidFill>
                <a:schemeClr val="bg1"/>
              </a:solidFill>
            </a:endParaRPr>
          </a:p>
        </p:txBody>
      </p:sp>
      <p:sp>
        <p:nvSpPr>
          <p:cNvPr id="4" name="Slide Number Placeholder 3"/>
          <p:cNvSpPr>
            <a:spLocks noGrp="1"/>
          </p:cNvSpPr>
          <p:nvPr>
            <p:ph type="sldNum" sz="quarter" idx="12"/>
          </p:nvPr>
        </p:nvSpPr>
        <p:spPr/>
        <p:txBody>
          <a:bodyPr/>
          <a:lstStyle/>
          <a:p>
            <a:fld id="{0D558541-60C9-42A2-8392-FF12533A6B7A}" type="slidenum">
              <a:rPr lang="en-US" smtClean="0"/>
              <a:pPr/>
              <a:t>55</a:t>
            </a:fld>
            <a:endParaRPr lang="en-US" dirty="0"/>
          </a:p>
        </p:txBody>
      </p:sp>
      <p:pic>
        <p:nvPicPr>
          <p:cNvPr id="4100" name="Picture 4" descr="http://astanatimes.com/wp-content/uploads/2015/11/rio-og-20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5456" y="5309836"/>
            <a:ext cx="1668544" cy="104284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069975" y="3703399"/>
            <a:ext cx="8458200" cy="914400"/>
          </a:xfrm>
          <a:prstGeom prst="rect">
            <a:avLst/>
          </a:prstGeom>
          <a:noFill/>
        </p:spPr>
        <p:txBody>
          <a:bodyPr wrap="square" lIns="0" tIns="0" rIns="0" bIns="0" rtlCol="0">
            <a:noAutofit/>
          </a:bodyPr>
          <a:lstStyle/>
          <a:p>
            <a:pPr>
              <a:lnSpc>
                <a:spcPct val="90000"/>
              </a:lnSpc>
              <a:spcBef>
                <a:spcPts val="600"/>
              </a:spcBef>
            </a:pPr>
            <a:r>
              <a:rPr lang="en-US" sz="1850" b="1" spc="-50" dirty="0" smtClean="0"/>
              <a:t>International Olympic Committee (IOC) Medical and Scientific Commission</a:t>
            </a:r>
          </a:p>
          <a:p>
            <a:pPr lvl="1">
              <a:lnSpc>
                <a:spcPct val="90000"/>
              </a:lnSpc>
            </a:pPr>
            <a:r>
              <a:rPr lang="en-US" sz="1850" i="1" spc="-50" dirty="0" smtClean="0"/>
              <a:t>publishes report on screening for Sudden Cardiovascular Death in Sport</a:t>
            </a:r>
          </a:p>
          <a:p>
            <a:pPr lvl="1">
              <a:lnSpc>
                <a:spcPct val="90000"/>
              </a:lnSpc>
            </a:pPr>
            <a:r>
              <a:rPr lang="en-US" sz="1850" i="1" spc="-50" dirty="0"/>
              <a:t>n</a:t>
            </a:r>
            <a:r>
              <a:rPr lang="en-US" sz="1850" i="1" spc="-50" dirty="0" smtClean="0"/>
              <a:t>o reference list available</a:t>
            </a:r>
          </a:p>
          <a:p>
            <a:pPr lvl="1">
              <a:lnSpc>
                <a:spcPct val="90000"/>
              </a:lnSpc>
            </a:pPr>
            <a:r>
              <a:rPr lang="en-US" sz="700" dirty="0"/>
              <a:t>http://www.olympic.org/Documents/Commissions_PDFfiles/Medical_commission/IOC_CONSENSUS_STATEMENT_ON_SUDDEN_CARDIOVASCULAR_DEATH_IN_SPORT_2004.pdf</a:t>
            </a:r>
          </a:p>
          <a:p>
            <a:pPr lvl="1">
              <a:lnSpc>
                <a:spcPct val="90000"/>
              </a:lnSpc>
            </a:pPr>
            <a:endParaRPr lang="en-US" sz="1850" i="1" spc="-50" dirty="0" smtClean="0"/>
          </a:p>
          <a:p>
            <a:pPr>
              <a:lnSpc>
                <a:spcPct val="90000"/>
              </a:lnSpc>
              <a:spcBef>
                <a:spcPts val="600"/>
              </a:spcBef>
            </a:pPr>
            <a:endParaRPr lang="en-US" sz="1850" spc="-50" dirty="0"/>
          </a:p>
        </p:txBody>
      </p:sp>
      <p:sp>
        <p:nvSpPr>
          <p:cNvPr id="9" name="TextBox 8"/>
          <p:cNvSpPr txBox="1"/>
          <p:nvPr/>
        </p:nvSpPr>
        <p:spPr>
          <a:xfrm>
            <a:off x="1069975" y="5067677"/>
            <a:ext cx="6194793" cy="1219200"/>
          </a:xfrm>
          <a:prstGeom prst="rect">
            <a:avLst/>
          </a:prstGeom>
          <a:noFill/>
        </p:spPr>
        <p:txBody>
          <a:bodyPr wrap="square" lIns="0" tIns="0" rIns="0" bIns="0" rtlCol="0">
            <a:noAutofit/>
          </a:bodyPr>
          <a:lstStyle/>
          <a:p>
            <a:pPr>
              <a:lnSpc>
                <a:spcPct val="90000"/>
              </a:lnSpc>
              <a:spcBef>
                <a:spcPts val="600"/>
              </a:spcBef>
            </a:pPr>
            <a:r>
              <a:rPr lang="en-US" b="1" dirty="0" smtClean="0"/>
              <a:t>International Olympic Committee (IOC) ad hoc Working Group on Sudden Death in Athletes</a:t>
            </a:r>
          </a:p>
          <a:p>
            <a:pPr lvl="1">
              <a:lnSpc>
                <a:spcPct val="90000"/>
              </a:lnSpc>
            </a:pPr>
            <a:r>
              <a:rPr lang="en-US" i="1" dirty="0"/>
              <a:t>p</a:t>
            </a:r>
            <a:r>
              <a:rPr lang="en-US" i="1" dirty="0" smtClean="0"/>
              <a:t>ublishes Position Paper (literature review) describing why the IOC consensus meeting accepted the proposed report in 2004 </a:t>
            </a:r>
            <a:r>
              <a:rPr lang="en-US" sz="700" i="1" dirty="0" smtClean="0"/>
              <a:t>(</a:t>
            </a:r>
            <a:r>
              <a:rPr lang="en-US" sz="700" i="1" dirty="0" err="1" smtClean="0"/>
              <a:t>Bille</a:t>
            </a:r>
            <a:r>
              <a:rPr lang="en-US" sz="700" i="1" dirty="0"/>
              <a:t> </a:t>
            </a:r>
            <a:r>
              <a:rPr lang="en-US" sz="700" i="1" dirty="0" smtClean="0"/>
              <a:t>K, et al., 2006)</a:t>
            </a:r>
            <a:endParaRPr lang="en-US" i="1" dirty="0" smtClean="0"/>
          </a:p>
          <a:p>
            <a:pPr lvl="1">
              <a:lnSpc>
                <a:spcPct val="90000"/>
              </a:lnSpc>
            </a:pPr>
            <a:r>
              <a:rPr lang="en-US" i="1" dirty="0"/>
              <a:t>c</a:t>
            </a:r>
            <a:r>
              <a:rPr lang="en-US" i="1" dirty="0" smtClean="0"/>
              <a:t>ites CARDIA document (</a:t>
            </a:r>
            <a:r>
              <a:rPr lang="en-US" i="1" dirty="0" err="1" smtClean="0"/>
              <a:t>Maron</a:t>
            </a:r>
            <a:r>
              <a:rPr lang="en-US" i="1" dirty="0" smtClean="0"/>
              <a:t> BJ et al., 1995)</a:t>
            </a:r>
          </a:p>
          <a:p>
            <a:pPr lvl="1">
              <a:lnSpc>
                <a:spcPct val="90000"/>
              </a:lnSpc>
            </a:pPr>
            <a:endParaRPr lang="en-US" i="1" dirty="0"/>
          </a:p>
        </p:txBody>
      </p:sp>
      <p:sp>
        <p:nvSpPr>
          <p:cNvPr id="10" name="TextBox 9"/>
          <p:cNvSpPr txBox="1"/>
          <p:nvPr/>
        </p:nvSpPr>
        <p:spPr>
          <a:xfrm>
            <a:off x="307975" y="3703399"/>
            <a:ext cx="762000" cy="457200"/>
          </a:xfrm>
          <a:prstGeom prst="rect">
            <a:avLst/>
          </a:prstGeom>
          <a:noFill/>
        </p:spPr>
        <p:txBody>
          <a:bodyPr wrap="square" lIns="0" tIns="0" rIns="0" bIns="0" rtlCol="0">
            <a:noAutofit/>
          </a:bodyPr>
          <a:lstStyle/>
          <a:p>
            <a:pPr>
              <a:lnSpc>
                <a:spcPct val="90000"/>
              </a:lnSpc>
              <a:spcBef>
                <a:spcPts val="600"/>
              </a:spcBef>
            </a:pPr>
            <a:r>
              <a:rPr lang="en-US" sz="1850" spc="-50" dirty="0" smtClean="0"/>
              <a:t>2004</a:t>
            </a:r>
            <a:endParaRPr lang="en-US" sz="1850" spc="-50" dirty="0"/>
          </a:p>
        </p:txBody>
      </p:sp>
      <p:sp>
        <p:nvSpPr>
          <p:cNvPr id="12" name="TextBox 11"/>
          <p:cNvSpPr txBox="1"/>
          <p:nvPr/>
        </p:nvSpPr>
        <p:spPr>
          <a:xfrm>
            <a:off x="346075" y="2683493"/>
            <a:ext cx="762000" cy="457200"/>
          </a:xfrm>
          <a:prstGeom prst="rect">
            <a:avLst/>
          </a:prstGeom>
          <a:noFill/>
        </p:spPr>
        <p:txBody>
          <a:bodyPr wrap="square" lIns="0" tIns="0" rIns="0" bIns="0" rtlCol="0">
            <a:noAutofit/>
          </a:bodyPr>
          <a:lstStyle/>
          <a:p>
            <a:pPr>
              <a:lnSpc>
                <a:spcPct val="90000"/>
              </a:lnSpc>
              <a:spcBef>
                <a:spcPts val="600"/>
              </a:spcBef>
            </a:pPr>
            <a:r>
              <a:rPr lang="en-US" sz="1850" spc="-50" dirty="0" smtClean="0"/>
              <a:t>1996</a:t>
            </a:r>
            <a:endParaRPr lang="en-US" sz="1850" spc="-50" dirty="0"/>
          </a:p>
        </p:txBody>
      </p:sp>
      <p:sp>
        <p:nvSpPr>
          <p:cNvPr id="13" name="TextBox 12"/>
          <p:cNvSpPr txBox="1"/>
          <p:nvPr/>
        </p:nvSpPr>
        <p:spPr>
          <a:xfrm>
            <a:off x="1069975" y="2684849"/>
            <a:ext cx="6934200" cy="914400"/>
          </a:xfrm>
          <a:prstGeom prst="rect">
            <a:avLst/>
          </a:prstGeom>
          <a:noFill/>
        </p:spPr>
        <p:txBody>
          <a:bodyPr wrap="square" lIns="0" tIns="0" rIns="0" bIns="0" rtlCol="0">
            <a:noAutofit/>
          </a:bodyPr>
          <a:lstStyle/>
          <a:p>
            <a:pPr>
              <a:lnSpc>
                <a:spcPct val="90000"/>
              </a:lnSpc>
              <a:spcBef>
                <a:spcPts val="600"/>
              </a:spcBef>
            </a:pPr>
            <a:r>
              <a:rPr lang="en-US" sz="1850" b="1" spc="-50" dirty="0" smtClean="0"/>
              <a:t>Cardiovascular Pre-participation Screening of Competitive Athletes (AHA)</a:t>
            </a:r>
          </a:p>
          <a:p>
            <a:pPr lvl="1">
              <a:lnSpc>
                <a:spcPct val="90000"/>
              </a:lnSpc>
            </a:pPr>
            <a:r>
              <a:rPr lang="en-US" sz="1850" i="1" spc="-50" dirty="0" smtClean="0"/>
              <a:t>publishes report on screening cardiovascular abnormalities in athletes</a:t>
            </a:r>
          </a:p>
          <a:p>
            <a:pPr lvl="1">
              <a:lnSpc>
                <a:spcPct val="90000"/>
              </a:lnSpc>
            </a:pPr>
            <a:r>
              <a:rPr lang="en-US" sz="1850" i="1" spc="-50" dirty="0"/>
              <a:t>c</a:t>
            </a:r>
            <a:r>
              <a:rPr lang="en-US" sz="1850" i="1" spc="-50" dirty="0" smtClean="0"/>
              <a:t>ites CARDIA document (</a:t>
            </a:r>
            <a:r>
              <a:rPr lang="en-US" sz="1850" i="1" spc="-50" dirty="0" err="1" smtClean="0"/>
              <a:t>Maron</a:t>
            </a:r>
            <a:r>
              <a:rPr lang="en-US" sz="1850" i="1" spc="-50" dirty="0" smtClean="0"/>
              <a:t> BJ et al., 1995)</a:t>
            </a:r>
            <a:endParaRPr lang="en-US" sz="1850" spc="-50" dirty="0"/>
          </a:p>
        </p:txBody>
      </p:sp>
      <p:sp>
        <p:nvSpPr>
          <p:cNvPr id="11" name="AutoShape 6" descr="data:image/jpeg;base64,/9j/4AAQSkZJRgABAQAAAQABAAD/2wCEAAkGBxISEhUSExIVEhUWGBUWGBUXFxYWFxUVFRYXGBUWFhkYHSggGBolHRUVIjEhJSkrLi4uGB8zODMsNygtLisBCgoKDg0OGxAQGy8mICUtNy0tMS0tLSstMCstLS8vLS0uLS0tLS0tLS0rLSstLSstLS0tNy0tLS0sLS0tNystLf/AABEIAQsAoAMBIgACEQEDEQH/xAAcAAEAAgMBAQEAAAAAAAAAAAAABgcBBAUCAwj/xABNEAABAwIEAgYDCwcJCQEAAAABAAIDBBEFBhIhMUEHEyJRYXEygaEUQlJVcoKRkrGywRUWIyQzdNEmNDVDYmNzg/AIJUVToqOzwtIX/8QAGwEBAAIDAQEAAAAAAAAAAAAAAAEDBAUGAgf/xAAsEQACAgIBBAADCAMAAAAAAAAAAQIDBBEhBRIxQRNRYRQygZGhsdHhBiJx/9oADAMBAAIRAxEAPwC8UREAREQBERAEREBgr4Vk2hpda9l9JQbbGx77XXJrHyei8g89hxVN1vw47PcIdz0ddjrgHvXpcqhdIQGtIsNrkcAvNdmCKCQRy62ki4dpOl3fYheqrPiR2kHBp6R17oColj+bGta0U7g9x3LhuGt/iVK2G4v3q1pkODits9hERQeQiIgCIiAIiIAiIgCIiAIiIDBWk+l1vJdwGwHet5YsvMoKXDJTa5Rp00BY4ji07jwIXLziYuos8XcT2O8O7x4W4qQLk4lg0cz+slLnBosGg2AHEnbclTXFR4PcZLuUmVz1XfspZgGZ7aYpj3Na+x8AA7+KxjuFwuhE1MG2aDcN4Ob3+YUjwVloIuH7NntaFdOSaMi66M4J6N5pWVgLKqMMIiIAiIgCIiAIiIAiIgCIvJKA9LF0WhjOJMgjL3b8gPhHkEJjFyaivJtS1LGkNLgC7YDmfJfS6hGVql09U+aQgljL8dmhxtt3DZffHM1cWQEW5ybH1NH4r3VXK16ij3mQWM+2T5OfVSup5pAw6SHEW5Oae0ARzG63ps4aWAMhs61tz2G22FgNz7FFaicuOokuPEkm5Pn3rVc9bz7HCSXf5ND9qmm+x8E+yW+SUzTyOLiS1gvwAaCTYct3KVLi5Ra0UsWg3uLk/wBo+l7V2lpLtOb0tG2q32LYREVZYEREAREQBERAEREBgrjZsqnR0z3NNnEtA8CSF2So9nkfqrvBzPtUSfBdjRUrYp/M69BViWNsjeDgD5HmFAs34l1sxaD2Y+yB3u98fwWvl7MbqYua67mOubc2u7x4FcN0xO5O53PmeKrlPaN9h9NdV8pPwvBLchMa587HAODmM2PMXdce1TB2EU5ABhjIH9kKv8k1gZVNB9+HM9exCs1e4SaXBrerV9uQ9+0Vfm6kjiqCyNoY3S02HC5vf8Fo0WFzzMfJGwvaw724k/2e+y62IUz6ytlazgHAF3JjWjSSfbYKfYfRMhjbGwWa0WH4k+K3Mst01RiuZezmo4qssk3wiIdHdcdUkJOx7bfAjZ4ty5KdBcl+Cs90NqGdhw1BwA2eCLX872XWC119kbJ9y9mdVBwj2v0ZREVJaEREAREQBERAF5JXpaeK1fVRPkPvWk+vkob0tkxi5NJGtRYu2SeWEf1Ybv3k3v8ARZfTHaQywSRjiWm3mNx7VV2X8YMFQJnEkOJD/Jx3PqKt2OQOAI3BFwRzBVNNisibDNxJYdsWvo/xKNMnmvJl2Ujz5ghgl61o/RyEm/Jr+Y8jxURe8KqSaOwxbIZFasj7NyGpLXBzTYggg+I4KZwdIrgLSQDzY/8ABwVfl4XkOUqTQyOn05GviLZYeF52pYGBkdPKO8ksJcebnEm5PFdPC84mpmbFFAQDu5znei0cTYDiq2w6hkneGRtLnH6B4u7lbmVcvNpI7X1SOtrd324NHgFdGU5PbOf6ji4WLDUVuXrk7rVlYCyrTngiIgCIiAIiIAiLCAyo5n6TTRv8S0e0KQkrgZ6hL6KW25A1fQbqu37jMjDa+0Q380VGZFKsn5v6i0M28XvXc4/Pvb9ihTnLz1q1Ndjg9o+gZOFDIr7Jr+i+6iGKoiLTZ7HjiNx5g96qLNGXJKN293Rn0X29ju4/atbBcyT0p/Ru7PNjt2n1cj5Ke4dnmkqW9XUNEVxYh+7D5OWfG6FvnhnPV4uZ0yblBd0H50VdZZaPX58FPsYyEHDrKN4c076Cfuu/BQyqo5IXaZWOjPc4Wv6+BCOLRu6M+nIX+j5+Xhlw5VfTvga+BjWNPENG4cOIPeV2wqbynj7qSS/GN1tbf/YeIVuUdWyVgexwc124IWTCXcjjupYU8e175T8M2UWAsr0a4IiIAiIgCIiALBWVhARfP8746YSxnS5kjCD67fRutXAs3wVbDFMWxPcC0gmzXX2JaT9i62c6TrKOZo4huoebd/wVGlywr7ZVz+jOk6VgVZuM0+JRfDN7GMPdTyuid707Hk5vIhatNTvk1aG6i1rnnwa21z48l83PJ5k27zeynHRNTh005IuBGwfXc6/3fasOuCnPXg6XKvli4rsly1+pBS5egVJs7ZUdSP6yMEwOJtb+rJ96fDuKii8ShKD0zIxcivJrVkHtM38OxeaA3ildH4A9k/NOyl1B0glw0VcDJm83Ab+Za7Y+xQAr2CvcLpx8Mryem49/348/NcP8y2qTAsMrRrgOnvDHaS3zYeC6eC5afSu/RVLiw8Y3sBB8QQRYqnqCtfE8SRuLHDmD7D3hXHk7MgrI97NlZbW0cPlDwWfRdGb+pyvVcHJxocTcq/r6JG0LKwFlZRzgREQBERAEREAREQHiVgIIO4IIPjdUDj+GmnnkhPvSbeLTu0/67l+gCoJ0mZfMrBURi74xZwHFzP4j+Kxcqvujtejd9CzVj5HbLxLj8fRVNlPuiSQCedvwo2EfNc6/3goGApDkiv6isicTZrjod8/h7bLBoerE2db1Wt24k4r5ftyXVPC1wLXAOB2IO4IVeZj6OA676V2n+6d6PzTyVjhLLazrjNakcDi5t2LLuqev2PzxiOEzQHTLG5h7yNvU7gVqhq/RdTTteNL2hwPIgEKts65JbE0z0+zW7vj42Hwm/wAFr7cRxW4nWYH+QQukoXLtb9+v6K/AUlyNWmKri32edBHg7h7bKOkLr5Xg11UDR/zGn6N/wVFTamtG3z1GWPNS8aZerVlYasrdHzIIiIAiIgCIiAIiwSgMrw9t16uiAqrOmTTCTNA0mM7uaBvGeZA+D9ihrQv0KW3USxzIkMxL4z1LzubC7D6uXqWFbi7e4HT9O672RVeR+f8AJu5Mx0VUAuf0rLNeOZNtneRUiBVX0eWsQo5RJE1sltuyRZw7nA2ViYXVOkZqfE6J3NjrbHwI4hX0ybWpLk1HUKaoWd9Mk4v9Ppo3F8KsNLHB3Cxv5WN191Hc1vqXsMNPEXF4s6QkBrWniN+JO6sm9Iw6Yd80t6+pTDh5+tWD0Z4EdRqniwALY/G/pO8uAWxgnR6A4PqHB3923h8481PYog0AAWAFgBsAPBYmPjtPukdH1XrELK/g0878v+D21ZWEus05gyiIgCIiAIiIAuNm+ZzKKpe1xY5sUhDhsWkNNiCuyvnNC1wLXAOaRYg7gg8QUBVuWso1lXSwVBxirYZWNeWjSQ2/IHmumej2rH/Gqz6GfxU+ggbG0NY0NaNg0CwA7gFAcdzBWVlU+hw0iMRWFRVEahGTwYzkXcUJB6Pqz46q/qtWf/z+s+O6v6rFgdHdSBq/LFb1nwrtLb/JtwX0wHMdXTVTcPxItcZBenqWjS2a3FjhwDuCA8DIFb8dVX1WrIyFXfHVV9Vi7eds0ChiaWt62eV2iGIcXv8At0i4uo/T5QxKqHWVmJywuO/VUwa1rPC5vdAfb8w6746qvqsWPzDrvjqp+qxatbBimEjr21DsRpm7yRyC0zGji5hHH6FOsOxeGaBtSx4MTm69R2Aba5v3W3uhOyH/AJiV3x3U/UYn5i1/x3U/UYtODEcRxlznUsvuGiadLZtN5pyOJaD6IWzLkavhGumxeodIN9M4a5jj3G3AIQz2MjYh8d1P1GLiZlw6vw91JIcVnnEtXBC5jmsaC17rnhvyI9al2Sc1PqTJTVMfUVcBAkj964HhIzvaVI6zD4pg3rY2v0OD26gDpeODh4jvQG0FlYWUICIiAIiIAiIgPE7rNcRxAP2KA9CbB+ThIf2kssr5DzMms3urAKrF0suB1MrjE+TDqh5kLmNLjSyO9K4HvD+CAst7wNybAczsB5qkulDOrauP9Vge+OmmY/3bwY2UOs1kXw789/VzXc6RukCkloHx0lWx8kxayzT22sce27Tx2C1MFw78pvpoYYXQYXRlrw57dJqpWjY2Pve8+JQlI5+KYxiEOKwy1tKyokgge9sVPfaNx7cgDrlzhbgFbmXsdgrIWzwP1sPHvaebXDkQo7n/AASoc+CvoxqqaXVaM8JonenH57CyhWU830cGJyvDjSQVEYdLFKDGIalhNxY2tfdB5LAzjm+KjLYRG6pqJbhlPHu5wOxLvgt34nxVQYfiGIMwirZG2JlKySSN9yXSxayNTIyNnNbe1/Nb+BZlfNPVzU0LqmvqpDHE6x0U1OLhjy/gL8VaGB5Mihw38nvOsPY4SP5ue/0nD1/YhPhHM6Pc1xObHQSQuo54426Y38JGAenE7g69wfWp4qDzTWzUlPHTVcbm1dG5rqOra06Jo2ndpdyNgBbxVkT9J2Gsia/3SyR5aD1UXbfqIvpAHO6EeTVx0aMeoXM9KWCdsnixpaWkqfqB5Kw2pqKl+K1kfUuezq6eA+lFDe5Lr8HO22U9CEBERAEREAREQBERAYssPYDsd/DkvSICEZ7yNBU0krYIIo57amPDACXNNw29udrLbyLm2GthDbiOeMBssB7L2OHHsnlspWQoHn3BcIc9slbI2klfq0StkMUjg22qxHpW1D6UBMcQr4oGGSaRsbGi5c4gC3r4qusr0DMWrZ8RmpwaYNENO2Rg/SgG7pbELp0fRZQhwfK+oqwNw2eVz2DxtzXdmzRh8EzaR1RFHJs0R3A09zdtm+SE/wDCH5ZqY8Hrp6KcCKCof1tNMRZh1elEXeG1vNWayQEXBBHffb6VpYxg8FVGYp42ysPJwvbxHcqzxDKuCwTimfiVRC4lo9z+6SG78Ae6/mOKEG/0g4g3EXswmkIlc9zXVEjbObTxNNzd3AOPBTjD8uUkJDoqeJjhazgxod9NuKxl/LtLRR9XTQtiabXt6Trc3HmusAgMAL0ERAEREAREQBERAEREAREQBV705UrHYXK8saXsLNLiBdoL26rHlewVhKC9NI/3RUfM++EBNYPRb5D7FRGMUzHUeOSFoMjattnkAuHC1jxCvWkPYZ8lv2KjsU/mGPfvbfwQku+hN4mfIb90KkcZpmPpcfkcwOe2pAa8gFwsBax5K7sO/ZR/IZ90KlcU/mWYP3v+CEFz4UbwxE8erZ90LcWphg/QxfIZ90LbQlhERCAiIgCIiAIiIAiIgCIiAwVB+mj+iKn5n3wpyoN00/0RUfM++EBMaH9nH8hv2BUhiX8wx796b+Cu6h/Zs+S37oVEY5XRx02NUz3hs8tW0xxH03g2sWjiUBe+Hfso/kM+6FSuKn9Rx/8AfP8A5V1UDSI4wdiGMB8w0XVF5gro46fGqZ7w2eWrBjiPpvDtNi1vPmhJetB+zj+S37AthfCkFmMHc1o9i+6EMIiIAiIgCIiAIiwSgBKyuDjeZI6eqpaZwu6pLwDe2nQAR53Jsu6EBm6xdaM1fdsnUhsj4zpLS7SNVg7STY22cFGOj7Pn5TfOzqOpMOm/bDtWouG2w5tKAmy16yjjlaWSMbIw2u1wBBtuNivuFlAeGtsLDay05sIgfIJXQxukHB5a0uHrst9YJQABaU2EQPkEroY3SN4PLWlw8jZfakrGS6tBvpc5h8HN4hbCAxZZWCVyW5jpzVmiDtUwZ1hAFw1t7WceAPggOtdZUQqekKjY94u8xRyCGSoDbwxyng1zr+3gF1sfzHBSMY6QlzpHBkUbBqfK91rBgHHiN+CA7KLi5ezJDV9Y1gcySJ2iWJ40yRu5ah3Hv4L1iePxxSNga188zhqEUQDnBvw3kkBjfFxF0B2EXlpXpAFhyyvLzZAUL0110rK+Gqb6FO4RsP8Aes0yvHrBaFcOIZhbFR+7Ax8rOrEmmMXcWkXv5DvVW51o6iqwmWX3NdpldViXrAToLiB2dN/Qtz5Lp5Bxb3Tl+eMm7oIpoj8kMJYfqlCX4N/oizG+siqJHxvDpZ5ZC8N/Rt7LA1mr4QAb9Cjn+z6f1nEP8v8A8kq6/wDs7m+HS/47x/241xeghzW1WJlxAaLEk8A0SS3J9SAsGpz/AAhks0cUk8ELiyWaPSQ0jZ1mk6nAd4C6cmaYfcgrYw6aEjVeMAkNAuSQTytuqlwqSEYdiow6KSWB2syTTSNbbs7CJgbcgA87LtdHRvlqfn2Kv6O0gZ3WdK1K+B88MU8wjuZGtZvE3az5N9gd7d9j3Lo1eeozhxxGCN0zAHHTsCwt2Ou55HjZVz0bxj83cQdYXJmue+0bbfaV4ye7+S9aO50v2NKBk06IsZfJQulmaRd80r5jp0El5Lrb6tt+S3Z+keFkLaswyGkc4MFQ0tNiTYFzL6gLjmFwujCphjwBz6g2hAn1/JJINvFQ7FXfyfcKaAx0nXNIfLJqmc7rRvpa2wFwAgZe8spmh1U8jQZGgsktqaA4bOtffZU5gNJ7lxqvaxz3mOmkdre7U9zyxpLnHz5clZfRx/RdH/gs+xQnL0QfmSvadwYdJHgQ0FB7IngrQcr1ZO5M19/hamLZp8QfPWZfEhuBCD5uu4X/AOhq9Z1ylVYbhs8DJo30sk7HMbpcZS5xs1ndbYct1Lq3o7ldBhr4JGxVNExttYJY69nFrrb7EH6Sg2cnCcUFPmTELm0fUue//KYxw/14r69GmdaUCSaql0VFZObuIJa1rRaKPXawsCbDxJUZiw+Z02O1cjxI6OJ8RkYC1jpHgamtvfZobbj3d6+NfTNblWFwHaNRqvz1Fzhf6AEB+imr0ufl+RzqaBzvSMUZPnpC6CEBcrMrKh1PIymax0r2lg1uLWt1AjVcA3tfguqiAjkNDN+T+ofA3WIuq6oSdkt06b6y3bbfgq/6OMiYjQ+6YJ2RmCpj6tzmyXMbg1zQ/TYX2d7FcQWUBV3RhlzE8NjmgfFE6MSOkaQ/tSnQ1oY0WswdkHUe+1ua0uj/ACPXUs1Z18TBHVtc3UyUEx3Lzci3a9O3qVuoEJKayxkbFKalrMOLIdFRwqNdw0adJHV2vc2HlddDKWVMTpsNmpHsiJcySNjBLteUuLpXu08rgABWqiEFUZUybiFLhdTQOiic6XVpeJTbtgNdcaeVr+K2MpZDqocMqcNn6sCXW5srXk9pwAALbeHFWeiAqzLWRK4YZNh1S6KNhbIGFhLy573Bwc7gABbgO9c9mRcUfhRwx7YGBj+sa8PJ62ztTWWt2N/fXPkrjRARbIGGVdNRsiqdAexrWNjYbta1gsLu5ucbk8lHcAy7iEWLT174IxHOA3SJgXMG257Njw4Ky0QeyKSYFPWVEctYGRxQOL4qdjteuTlLK6wvYcGjYX5rrY57rLQylbGHOBBlkJtF3ODBu88drhdZEBH8JyrBBSOpAC9sgf1r3W1Svkvre495v6lCqfo4qTTxYbK+M0kUxl6wE9ZIy5IjLLWab8XX58FaiygPEbAAABYCwA7gOAXtEQH/2Q=="/>
          <p:cNvSpPr>
            <a:spLocks noChangeAspect="1" noChangeArrowheads="1"/>
          </p:cNvSpPr>
          <p:nvPr/>
        </p:nvSpPr>
        <p:spPr bwMode="auto">
          <a:xfrm>
            <a:off x="155575" y="-1524000"/>
            <a:ext cx="1905000" cy="3181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8" descr="data:image/jpeg;base64,/9j/4AAQSkZJRgABAQAAAQABAAD/2wCEAAkGBxISEhUSExIVEhUWGBUWGBUXFxYWFxUVFRYXGBUWFhkYHSggGBolHRUVIjEhJSkrLi4uGB8zODMsNygtLisBCgoKDg0OGxAQGy8mICUtNy0tMS0tLSstMCstLS8vLS0uLS0tLS0tLS0rLSstLSstLS0tNy0tLS0sLS0tNystLf/AABEIAQsAoAMBIgACEQEDEQH/xAAcAAEAAgMBAQEAAAAAAAAAAAAABgcBBAUCAwj/xABNEAABAwIEAgYDCwcJCQEAAAABAAIDBBEFBhIhMUEHEyJRYXEygaEUQlJVcoKRkrGywRUWIyQzdNEmNDVDYmNzg/AIJUVToqOzwtIX/8QAGwEBAAIDAQEAAAAAAAAAAAAAAAEDBAUGAgf/xAAsEQACAgIBBAADCAMAAAAAAAAAAQIDBBEhBRIxQRNRYRQygZGhsdHhBiJx/9oADAMBAAIRAxEAPwC8UREAREQBERAEREBgr4Vk2hpda9l9JQbbGx77XXJrHyei8g89hxVN1vw47PcIdz0ddjrgHvXpcqhdIQGtIsNrkcAvNdmCKCQRy62ki4dpOl3fYheqrPiR2kHBp6R17oColj+bGta0U7g9x3LhuGt/iVK2G4v3q1pkODits9hERQeQiIgCIiAIiIAiIgCIiAIiIDBWk+l1vJdwGwHet5YsvMoKXDJTa5Rp00BY4ji07jwIXLziYuos8XcT2O8O7x4W4qQLk4lg0cz+slLnBosGg2AHEnbclTXFR4PcZLuUmVz1XfspZgGZ7aYpj3Na+x8AA7+KxjuFwuhE1MG2aDcN4Ob3+YUjwVloIuH7NntaFdOSaMi66M4J6N5pWVgLKqMMIiIAiIgCIiAIiIAiIgCIvJKA9LF0WhjOJMgjL3b8gPhHkEJjFyaivJtS1LGkNLgC7YDmfJfS6hGVql09U+aQgljL8dmhxtt3DZffHM1cWQEW5ybH1NH4r3VXK16ij3mQWM+2T5OfVSup5pAw6SHEW5Oae0ARzG63ps4aWAMhs61tz2G22FgNz7FFaicuOokuPEkm5Pn3rVc9bz7HCSXf5ND9qmm+x8E+yW+SUzTyOLiS1gvwAaCTYct3KVLi5Ra0UsWg3uLk/wBo+l7V2lpLtOb0tG2q32LYREVZYEREAREQBERAEREBgrjZsqnR0z3NNnEtA8CSF2So9nkfqrvBzPtUSfBdjRUrYp/M69BViWNsjeDgD5HmFAs34l1sxaD2Y+yB3u98fwWvl7MbqYua67mOubc2u7x4FcN0xO5O53PmeKrlPaN9h9NdV8pPwvBLchMa587HAODmM2PMXdce1TB2EU5ABhjIH9kKv8k1gZVNB9+HM9exCs1e4SaXBrerV9uQ9+0Vfm6kjiqCyNoY3S02HC5vf8Fo0WFzzMfJGwvaw724k/2e+y62IUz6ytlazgHAF3JjWjSSfbYKfYfRMhjbGwWa0WH4k+K3Mst01RiuZezmo4qssk3wiIdHdcdUkJOx7bfAjZ4ty5KdBcl+Cs90NqGdhw1BwA2eCLX872XWC119kbJ9y9mdVBwj2v0ZREVJaEREAREQBERAF5JXpaeK1fVRPkPvWk+vkob0tkxi5NJGtRYu2SeWEf1Ybv3k3v8ARZfTHaQywSRjiWm3mNx7VV2X8YMFQJnEkOJD/Jx3PqKt2OQOAI3BFwRzBVNNisibDNxJYdsWvo/xKNMnmvJl2Ujz5ghgl61o/RyEm/Jr+Y8jxURe8KqSaOwxbIZFasj7NyGpLXBzTYggg+I4KZwdIrgLSQDzY/8ABwVfl4XkOUqTQyOn05GviLZYeF52pYGBkdPKO8ksJcebnEm5PFdPC84mpmbFFAQDu5znei0cTYDiq2w6hkneGRtLnH6B4u7lbmVcvNpI7X1SOtrd324NHgFdGU5PbOf6ji4WLDUVuXrk7rVlYCyrTngiIgCIiAIiIAiLCAyo5n6TTRv8S0e0KQkrgZ6hL6KW25A1fQbqu37jMjDa+0Q380VGZFKsn5v6i0M28XvXc4/Pvb9ihTnLz1q1Ndjg9o+gZOFDIr7Jr+i+6iGKoiLTZ7HjiNx5g96qLNGXJKN293Rn0X29ju4/atbBcyT0p/Ru7PNjt2n1cj5Ke4dnmkqW9XUNEVxYh+7D5OWfG6FvnhnPV4uZ0yblBd0H50VdZZaPX58FPsYyEHDrKN4c076Cfuu/BQyqo5IXaZWOjPc4Wv6+BCOLRu6M+nIX+j5+Xhlw5VfTvga+BjWNPENG4cOIPeV2wqbynj7qSS/GN1tbf/YeIVuUdWyVgexwc124IWTCXcjjupYU8e175T8M2UWAsr0a4IiIAiIgCIiALBWVhARfP8746YSxnS5kjCD67fRutXAs3wVbDFMWxPcC0gmzXX2JaT9i62c6TrKOZo4huoebd/wVGlywr7ZVz+jOk6VgVZuM0+JRfDN7GMPdTyuid707Hk5vIhatNTvk1aG6i1rnnwa21z48l83PJ5k27zeynHRNTh005IuBGwfXc6/3fasOuCnPXg6XKvli4rsly1+pBS5egVJs7ZUdSP6yMEwOJtb+rJ96fDuKii8ShKD0zIxcivJrVkHtM38OxeaA3ildH4A9k/NOyl1B0glw0VcDJm83Ab+Za7Y+xQAr2CvcLpx8Mryem49/348/NcP8y2qTAsMrRrgOnvDHaS3zYeC6eC5afSu/RVLiw8Y3sBB8QQRYqnqCtfE8SRuLHDmD7D3hXHk7MgrI97NlZbW0cPlDwWfRdGb+pyvVcHJxocTcq/r6JG0LKwFlZRzgREQBERAEREAREQHiVgIIO4IIPjdUDj+GmnnkhPvSbeLTu0/67l+gCoJ0mZfMrBURi74xZwHFzP4j+Kxcqvujtejd9CzVj5HbLxLj8fRVNlPuiSQCedvwo2EfNc6/3goGApDkiv6isicTZrjod8/h7bLBoerE2db1Wt24k4r5ftyXVPC1wLXAOB2IO4IVeZj6OA676V2n+6d6PzTyVjhLLazrjNakcDi5t2LLuqev2PzxiOEzQHTLG5h7yNvU7gVqhq/RdTTteNL2hwPIgEKts65JbE0z0+zW7vj42Hwm/wAFr7cRxW4nWYH+QQukoXLtb9+v6K/AUlyNWmKri32edBHg7h7bKOkLr5Xg11UDR/zGn6N/wVFTamtG3z1GWPNS8aZerVlYasrdHzIIiIAiIgCIiAIiwSgMrw9t16uiAqrOmTTCTNA0mM7uaBvGeZA+D9ihrQv0KW3USxzIkMxL4z1LzubC7D6uXqWFbi7e4HT9O672RVeR+f8AJu5Mx0VUAuf0rLNeOZNtneRUiBVX0eWsQo5RJE1sltuyRZw7nA2ViYXVOkZqfE6J3NjrbHwI4hX0ybWpLk1HUKaoWd9Mk4v9Ppo3F8KsNLHB3Cxv5WN191Hc1vqXsMNPEXF4s6QkBrWniN+JO6sm9Iw6Yd80t6+pTDh5+tWD0Z4EdRqniwALY/G/pO8uAWxgnR6A4PqHB3923h8481PYog0AAWAFgBsAPBYmPjtPukdH1XrELK/g0878v+D21ZWEus05gyiIgCIiAIiIAuNm+ZzKKpe1xY5sUhDhsWkNNiCuyvnNC1wLXAOaRYg7gg8QUBVuWso1lXSwVBxirYZWNeWjSQ2/IHmumej2rH/Gqz6GfxU+ggbG0NY0NaNg0CwA7gFAcdzBWVlU+hw0iMRWFRVEahGTwYzkXcUJB6Pqz46q/qtWf/z+s+O6v6rFgdHdSBq/LFb1nwrtLb/JtwX0wHMdXTVTcPxItcZBenqWjS2a3FjhwDuCA8DIFb8dVX1WrIyFXfHVV9Vi7eds0ChiaWt62eV2iGIcXv8At0i4uo/T5QxKqHWVmJywuO/VUwa1rPC5vdAfb8w6746qvqsWPzDrvjqp+qxatbBimEjr21DsRpm7yRyC0zGji5hHH6FOsOxeGaBtSx4MTm69R2Aba5v3W3uhOyH/AJiV3x3U/UYn5i1/x3U/UYtODEcRxlznUsvuGiadLZtN5pyOJaD6IWzLkavhGumxeodIN9M4a5jj3G3AIQz2MjYh8d1P1GLiZlw6vw91JIcVnnEtXBC5jmsaC17rnhvyI9al2Sc1PqTJTVMfUVcBAkj964HhIzvaVI6zD4pg3rY2v0OD26gDpeODh4jvQG0FlYWUICIiAIiIAiIgPE7rNcRxAP2KA9CbB+ThIf2kssr5DzMms3urAKrF0suB1MrjE+TDqh5kLmNLjSyO9K4HvD+CAst7wNybAczsB5qkulDOrauP9Vge+OmmY/3bwY2UOs1kXw789/VzXc6RukCkloHx0lWx8kxayzT22sce27Tx2C1MFw78pvpoYYXQYXRlrw57dJqpWjY2Pve8+JQlI5+KYxiEOKwy1tKyokgge9sVPfaNx7cgDrlzhbgFbmXsdgrIWzwP1sPHvaebXDkQo7n/AASoc+CvoxqqaXVaM8JonenH57CyhWU830cGJyvDjSQVEYdLFKDGIalhNxY2tfdB5LAzjm+KjLYRG6pqJbhlPHu5wOxLvgt34nxVQYfiGIMwirZG2JlKySSN9yXSxayNTIyNnNbe1/Nb+BZlfNPVzU0LqmvqpDHE6x0U1OLhjy/gL8VaGB5Mihw38nvOsPY4SP5ue/0nD1/YhPhHM6Pc1xObHQSQuo54426Y38JGAenE7g69wfWp4qDzTWzUlPHTVcbm1dG5rqOra06Jo2ndpdyNgBbxVkT9J2Gsia/3SyR5aD1UXbfqIvpAHO6EeTVx0aMeoXM9KWCdsnixpaWkqfqB5Kw2pqKl+K1kfUuezq6eA+lFDe5Lr8HO22U9CEBERAEREAREQBERAYssPYDsd/DkvSICEZ7yNBU0krYIIo57amPDACXNNw29udrLbyLm2GthDbiOeMBssB7L2OHHsnlspWQoHn3BcIc9slbI2klfq0StkMUjg22qxHpW1D6UBMcQr4oGGSaRsbGi5c4gC3r4qusr0DMWrZ8RmpwaYNENO2Rg/SgG7pbELp0fRZQhwfK+oqwNw2eVz2DxtzXdmzRh8EzaR1RFHJs0R3A09zdtm+SE/wDCH5ZqY8Hrp6KcCKCof1tNMRZh1elEXeG1vNWayQEXBBHffb6VpYxg8FVGYp42ysPJwvbxHcqzxDKuCwTimfiVRC4lo9z+6SG78Ae6/mOKEG/0g4g3EXswmkIlc9zXVEjbObTxNNzd3AOPBTjD8uUkJDoqeJjhazgxod9NuKxl/LtLRR9XTQtiabXt6Trc3HmusAgMAL0ERAEREAREQBERAEREAREQBV705UrHYXK8saXsLNLiBdoL26rHlewVhKC9NI/3RUfM++EBNYPRb5D7FRGMUzHUeOSFoMjattnkAuHC1jxCvWkPYZ8lv2KjsU/mGPfvbfwQku+hN4mfIb90KkcZpmPpcfkcwOe2pAa8gFwsBax5K7sO/ZR/IZ90KlcU/mWYP3v+CEFz4UbwxE8erZ90LcWphg/QxfIZ90LbQlhERCAiIgCIiAIiIAiIgCIiAwVB+mj+iKn5n3wpyoN00/0RUfM++EBMaH9nH8hv2BUhiX8wx796b+Cu6h/Zs+S37oVEY5XRx02NUz3hs8tW0xxH03g2sWjiUBe+Hfso/kM+6FSuKn9Rx/8AfP8A5V1UDSI4wdiGMB8w0XVF5gro46fGqZ7w2eWrBjiPpvDtNi1vPmhJetB+zj+S37AthfCkFmMHc1o9i+6EMIiIAiIgCIiAIiwSgBKyuDjeZI6eqpaZwu6pLwDe2nQAR53Jsu6EBm6xdaM1fdsnUhsj4zpLS7SNVg7STY22cFGOj7Pn5TfOzqOpMOm/bDtWouG2w5tKAmy16yjjlaWSMbIw2u1wBBtuNivuFlAeGtsLDay05sIgfIJXQxukHB5a0uHrst9YJQABaU2EQPkEroY3SN4PLWlw8jZfakrGS6tBvpc5h8HN4hbCAxZZWCVyW5jpzVmiDtUwZ1hAFw1t7WceAPggOtdZUQqekKjY94u8xRyCGSoDbwxyng1zr+3gF1sfzHBSMY6QlzpHBkUbBqfK91rBgHHiN+CA7KLi5ezJDV9Y1gcySJ2iWJ40yRu5ah3Hv4L1iePxxSNga188zhqEUQDnBvw3kkBjfFxF0B2EXlpXpAFhyyvLzZAUL0110rK+Gqb6FO4RsP8Aes0yvHrBaFcOIZhbFR+7Ax8rOrEmmMXcWkXv5DvVW51o6iqwmWX3NdpldViXrAToLiB2dN/Qtz5Lp5Bxb3Tl+eMm7oIpoj8kMJYfqlCX4N/oizG+siqJHxvDpZ5ZC8N/Rt7LA1mr4QAb9Cjn+z6f1nEP8v8A8kq6/wDs7m+HS/47x/241xeghzW1WJlxAaLEk8A0SS3J9SAsGpz/AAhks0cUk8ELiyWaPSQ0jZ1mk6nAd4C6cmaYfcgrYw6aEjVeMAkNAuSQTytuqlwqSEYdiow6KSWB2syTTSNbbs7CJgbcgA87LtdHRvlqfn2Kv6O0gZ3WdK1K+B88MU8wjuZGtZvE3az5N9gd7d9j3Lo1eeozhxxGCN0zAHHTsCwt2Ou55HjZVz0bxj83cQdYXJmue+0bbfaV4ye7+S9aO50v2NKBk06IsZfJQulmaRd80r5jp0El5Lrb6tt+S3Z+keFkLaswyGkc4MFQ0tNiTYFzL6gLjmFwujCphjwBz6g2hAn1/JJINvFQ7FXfyfcKaAx0nXNIfLJqmc7rRvpa2wFwAgZe8spmh1U8jQZGgsktqaA4bOtffZU5gNJ7lxqvaxz3mOmkdre7U9zyxpLnHz5clZfRx/RdH/gs+xQnL0QfmSvadwYdJHgQ0FB7IngrQcr1ZO5M19/hamLZp8QfPWZfEhuBCD5uu4X/AOhq9Z1ylVYbhs8DJo30sk7HMbpcZS5xs1ndbYct1Lq3o7ldBhr4JGxVNExttYJY69nFrrb7EH6Sg2cnCcUFPmTELm0fUue//KYxw/14r69GmdaUCSaql0VFZObuIJa1rRaKPXawsCbDxJUZiw+Z02O1cjxI6OJ8RkYC1jpHgamtvfZobbj3d6+NfTNblWFwHaNRqvz1Fzhf6AEB+imr0ufl+RzqaBzvSMUZPnpC6CEBcrMrKh1PIymax0r2lg1uLWt1AjVcA3tfguqiAjkNDN+T+ofA3WIuq6oSdkt06b6y3bbfgq/6OMiYjQ+6YJ2RmCpj6tzmyXMbg1zQ/TYX2d7FcQWUBV3RhlzE8NjmgfFE6MSOkaQ/tSnQ1oY0WswdkHUe+1ua0uj/ACPXUs1Z18TBHVtc3UyUEx3Lzci3a9O3qVuoEJKayxkbFKalrMOLIdFRwqNdw0adJHV2vc2HlddDKWVMTpsNmpHsiJcySNjBLteUuLpXu08rgABWqiEFUZUybiFLhdTQOiic6XVpeJTbtgNdcaeVr+K2MpZDqocMqcNn6sCXW5srXk9pwAALbeHFWeiAqzLWRK4YZNh1S6KNhbIGFhLy573Bwc7gABbgO9c9mRcUfhRwx7YGBj+sa8PJ62ztTWWt2N/fXPkrjRARbIGGVdNRsiqdAexrWNjYbta1gsLu5ucbk8lHcAy7iEWLT174IxHOA3SJgXMG257Njw4Ky0QeyKSYFPWVEctYGRxQOL4qdjteuTlLK6wvYcGjYX5rrY57rLQylbGHOBBlkJtF3ODBu88drhdZEBH8JyrBBSOpAC9sgf1r3W1Svkvre495v6lCqfo4qTTxYbK+M0kUxl6wE9ZIy5IjLLWab8XX58FaiygPEbAAABYCwA7gOAXtEQH/2Q=="/>
          <p:cNvSpPr>
            <a:spLocks noChangeAspect="1" noChangeArrowheads="1"/>
          </p:cNvSpPr>
          <p:nvPr/>
        </p:nvSpPr>
        <p:spPr bwMode="auto">
          <a:xfrm>
            <a:off x="307975" y="-1371600"/>
            <a:ext cx="1905000" cy="3181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6" name="Picture 10" descr="1996 Olympic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4175" y="2399507"/>
            <a:ext cx="851388" cy="142181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07975" y="5081236"/>
            <a:ext cx="762000" cy="457200"/>
          </a:xfrm>
          <a:prstGeom prst="rect">
            <a:avLst/>
          </a:prstGeom>
          <a:noFill/>
        </p:spPr>
        <p:txBody>
          <a:bodyPr wrap="square" lIns="0" tIns="0" rIns="0" bIns="0" rtlCol="0">
            <a:noAutofit/>
          </a:bodyPr>
          <a:lstStyle/>
          <a:p>
            <a:pPr>
              <a:lnSpc>
                <a:spcPct val="90000"/>
              </a:lnSpc>
              <a:spcBef>
                <a:spcPts val="600"/>
              </a:spcBef>
            </a:pPr>
            <a:r>
              <a:rPr lang="en-US" sz="1850" spc="-50" dirty="0" smtClean="0"/>
              <a:t>2006</a:t>
            </a:r>
            <a:endParaRPr lang="en-US" sz="1850" spc="-50" dirty="0"/>
          </a:p>
        </p:txBody>
      </p:sp>
      <p:sp>
        <p:nvSpPr>
          <p:cNvPr id="16" name="TextBox 15"/>
          <p:cNvSpPr txBox="1"/>
          <p:nvPr/>
        </p:nvSpPr>
        <p:spPr>
          <a:xfrm>
            <a:off x="1108075" y="1379268"/>
            <a:ext cx="6705601" cy="914400"/>
          </a:xfrm>
          <a:prstGeom prst="rect">
            <a:avLst/>
          </a:prstGeom>
          <a:noFill/>
        </p:spPr>
        <p:txBody>
          <a:bodyPr wrap="square" lIns="0" tIns="0" rIns="0" bIns="0" rtlCol="0">
            <a:noAutofit/>
          </a:bodyPr>
          <a:lstStyle/>
          <a:p>
            <a:pPr>
              <a:lnSpc>
                <a:spcPct val="90000"/>
              </a:lnSpc>
              <a:spcBef>
                <a:spcPts val="600"/>
              </a:spcBef>
            </a:pPr>
            <a:r>
              <a:rPr lang="en-US" sz="1600" spc="-50" dirty="0" err="1"/>
              <a:t>Maron</a:t>
            </a:r>
            <a:r>
              <a:rPr lang="en-US" sz="1600" spc="-50" dirty="0"/>
              <a:t> BJ, </a:t>
            </a:r>
            <a:r>
              <a:rPr lang="en-US" sz="1600" spc="-50" dirty="0" err="1"/>
              <a:t>Gardin</a:t>
            </a:r>
            <a:r>
              <a:rPr lang="en-US" sz="1600" spc="-50" dirty="0"/>
              <a:t> JM, Flack JM, </a:t>
            </a:r>
            <a:r>
              <a:rPr lang="en-US" sz="1600" spc="-50" dirty="0" err="1"/>
              <a:t>Gidding</a:t>
            </a:r>
            <a:r>
              <a:rPr lang="en-US" sz="1600" spc="-50" dirty="0"/>
              <a:t> SS, </a:t>
            </a:r>
            <a:r>
              <a:rPr lang="en-US" sz="1600" spc="-50" dirty="0" err="1"/>
              <a:t>Bild</a:t>
            </a:r>
            <a:r>
              <a:rPr lang="en-US" sz="1600" spc="-50" dirty="0"/>
              <a:t> DE, Kurosaki TT. </a:t>
            </a:r>
            <a:r>
              <a:rPr lang="en-US" sz="1600" b="1" spc="-50" dirty="0"/>
              <a:t>Prevalence of hypertrophic cardiomyopathy in a general population of young adults: echocardiographic analysis of 4111 subjects in the CARDIA Study—Coronary Artery Risk Development in (Young) Adults. </a:t>
            </a:r>
            <a:r>
              <a:rPr lang="en-US" sz="1600" spc="-50" dirty="0"/>
              <a:t>Circulation. 1995;92:785-789.</a:t>
            </a:r>
          </a:p>
        </p:txBody>
      </p:sp>
      <p:sp>
        <p:nvSpPr>
          <p:cNvPr id="17" name="TextBox 16"/>
          <p:cNvSpPr txBox="1"/>
          <p:nvPr/>
        </p:nvSpPr>
        <p:spPr>
          <a:xfrm>
            <a:off x="327025" y="1397822"/>
            <a:ext cx="762000" cy="457200"/>
          </a:xfrm>
          <a:prstGeom prst="rect">
            <a:avLst/>
          </a:prstGeom>
          <a:noFill/>
        </p:spPr>
        <p:txBody>
          <a:bodyPr wrap="square" lIns="0" tIns="0" rIns="0" bIns="0" rtlCol="0">
            <a:noAutofit/>
          </a:bodyPr>
          <a:lstStyle/>
          <a:p>
            <a:pPr>
              <a:lnSpc>
                <a:spcPct val="90000"/>
              </a:lnSpc>
              <a:spcBef>
                <a:spcPts val="600"/>
              </a:spcBef>
            </a:pPr>
            <a:r>
              <a:rPr lang="en-US" sz="1850" spc="-50" dirty="0" smtClean="0"/>
              <a:t>1995</a:t>
            </a:r>
            <a:endParaRPr lang="en-US" sz="1850" spc="-50" dirty="0"/>
          </a:p>
        </p:txBody>
      </p:sp>
    </p:spTree>
    <p:extLst>
      <p:ext uri="{BB962C8B-B14F-4D97-AF65-F5344CB8AC3E}">
        <p14:creationId xmlns:p14="http://schemas.microsoft.com/office/powerpoint/2010/main" val="16063856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Organizing and Tracking Results</a:t>
            </a:r>
            <a:endParaRPr lang="en-US" dirty="0"/>
          </a:p>
        </p:txBody>
      </p:sp>
      <p:pic>
        <p:nvPicPr>
          <p:cNvPr id="5" name="Picture 4"/>
          <p:cNvPicPr>
            <a:picLocks noChangeAspect="1"/>
          </p:cNvPicPr>
          <p:nvPr/>
        </p:nvPicPr>
        <p:blipFill>
          <a:blip r:embed="rId2"/>
          <a:stretch>
            <a:fillRect/>
          </a:stretch>
        </p:blipFill>
        <p:spPr>
          <a:xfrm>
            <a:off x="838200" y="1143000"/>
            <a:ext cx="7391400" cy="44777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0D558541-60C9-42A2-8392-FF12533A6B7A}" type="slidenum">
              <a:rPr lang="en-US" smtClean="0"/>
              <a:pPr/>
              <a:t>56</a:t>
            </a:fld>
            <a:endParaRPr lang="en-US" dirty="0"/>
          </a:p>
        </p:txBody>
      </p:sp>
      <p:sp>
        <p:nvSpPr>
          <p:cNvPr id="3" name="TextBox 2"/>
          <p:cNvSpPr txBox="1"/>
          <p:nvPr/>
        </p:nvSpPr>
        <p:spPr>
          <a:xfrm>
            <a:off x="4648200" y="5791200"/>
            <a:ext cx="4191000" cy="381000"/>
          </a:xfrm>
          <a:prstGeom prst="rect">
            <a:avLst/>
          </a:prstGeom>
          <a:noFill/>
        </p:spPr>
        <p:txBody>
          <a:bodyPr wrap="square" lIns="0" tIns="0" rIns="0" bIns="0" rtlCol="0">
            <a:noAutofit/>
          </a:bodyPr>
          <a:lstStyle/>
          <a:p>
            <a:pPr>
              <a:lnSpc>
                <a:spcPct val="90000"/>
              </a:lnSpc>
              <a:spcBef>
                <a:spcPts val="600"/>
              </a:spcBef>
            </a:pPr>
            <a:r>
              <a:rPr lang="en-US" sz="1200" i="1" spc="-50" dirty="0"/>
              <a:t>a</a:t>
            </a:r>
            <a:r>
              <a:rPr lang="en-US" sz="1200" i="1" spc="-50" dirty="0" smtClean="0"/>
              <a:t>bove: screenshot of excel file used to organize and track results</a:t>
            </a:r>
            <a:endParaRPr lang="en-US" sz="1200" i="1" spc="-50" dirty="0"/>
          </a:p>
        </p:txBody>
      </p:sp>
      <p:sp>
        <p:nvSpPr>
          <p:cNvPr id="6" name="Rectangle 5"/>
          <p:cNvSpPr/>
          <p:nvPr/>
        </p:nvSpPr>
        <p:spPr>
          <a:xfrm>
            <a:off x="0" y="793"/>
            <a:ext cx="9143999" cy="10279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990598" y="153193"/>
            <a:ext cx="7713969" cy="762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CARDIA Study: Reporting back </a:t>
            </a:r>
            <a:endParaRPr lang="en-US" b="1" dirty="0">
              <a:solidFill>
                <a:schemeClr val="bg1"/>
              </a:solidFill>
            </a:endParaRPr>
          </a:p>
        </p:txBody>
      </p:sp>
    </p:spTree>
    <p:extLst>
      <p:ext uri="{BB962C8B-B14F-4D97-AF65-F5344CB8AC3E}">
        <p14:creationId xmlns:p14="http://schemas.microsoft.com/office/powerpoint/2010/main" val="1507336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4510752" y="3691035"/>
            <a:ext cx="4633248" cy="2827110"/>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987955"/>
            <a:ext cx="4252848" cy="276882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11648" y="2226757"/>
            <a:ext cx="4832535" cy="347051"/>
          </a:xfrm>
        </p:spPr>
        <p:txBody>
          <a:bodyPr>
            <a:noAutofit/>
          </a:bodyPr>
          <a:lstStyle/>
          <a:p>
            <a:pPr marL="0" indent="0">
              <a:buNone/>
            </a:pPr>
            <a:r>
              <a:rPr lang="en-US" sz="2200" b="1" dirty="0" smtClean="0">
                <a:solidFill>
                  <a:schemeClr val="bg1"/>
                </a:solidFill>
              </a:rPr>
              <a:t>What is research evaluation? </a:t>
            </a:r>
            <a:endParaRPr lang="en-US" sz="2200" b="1" dirty="0">
              <a:solidFill>
                <a:schemeClr val="bg1"/>
              </a:solidFill>
            </a:endParaRPr>
          </a:p>
        </p:txBody>
      </p:sp>
      <p:sp>
        <p:nvSpPr>
          <p:cNvPr id="4" name="Title 1"/>
          <p:cNvSpPr txBox="1">
            <a:spLocks/>
          </p:cNvSpPr>
          <p:nvPr/>
        </p:nvSpPr>
        <p:spPr>
          <a:xfrm>
            <a:off x="505374" y="-85390"/>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smtClean="0">
                <a:solidFill>
                  <a:schemeClr val="bg1"/>
                </a:solidFill>
              </a:rPr>
              <a:t>Wrap up</a:t>
            </a:r>
          </a:p>
        </p:txBody>
      </p:sp>
      <p:sp>
        <p:nvSpPr>
          <p:cNvPr id="24" name="Rectangle 23"/>
          <p:cNvSpPr/>
          <p:nvPr/>
        </p:nvSpPr>
        <p:spPr>
          <a:xfrm>
            <a:off x="5641036" y="4889146"/>
            <a:ext cx="3297056" cy="430887"/>
          </a:xfrm>
          <a:prstGeom prst="rect">
            <a:avLst/>
          </a:prstGeom>
        </p:spPr>
        <p:txBody>
          <a:bodyPr wrap="none">
            <a:spAutoFit/>
          </a:bodyPr>
          <a:lstStyle/>
          <a:p>
            <a:r>
              <a:rPr lang="en-US" sz="2200" b="1" dirty="0" smtClean="0">
                <a:solidFill>
                  <a:schemeClr val="bg1"/>
                </a:solidFill>
              </a:rPr>
              <a:t>Recent evaluation projects</a:t>
            </a:r>
            <a:endParaRPr lang="en-US" sz="2200" b="1" dirty="0">
              <a:solidFill>
                <a:schemeClr val="bg1"/>
              </a:solidFill>
            </a:endParaRPr>
          </a:p>
        </p:txBody>
      </p:sp>
      <p:pic>
        <p:nvPicPr>
          <p:cNvPr id="26" name="Picture 25"/>
          <p:cNvPicPr>
            <a:picLocks noChangeAspect="1"/>
          </p:cNvPicPr>
          <p:nvPr/>
        </p:nvPicPr>
        <p:blipFill rotWithShape="1">
          <a:blip r:embed="rId2" cstate="print">
            <a:extLst>
              <a:ext uri="{28A0092B-C50C-407E-A947-70E740481C1C}">
                <a14:useLocalDpi xmlns:a14="http://schemas.microsoft.com/office/drawing/2010/main" val="0"/>
              </a:ext>
            </a:extLst>
          </a:blip>
          <a:srcRect l="2479" t="2735" r="3248" b="5671"/>
          <a:stretch/>
        </p:blipFill>
        <p:spPr>
          <a:xfrm>
            <a:off x="3944817" y="1010200"/>
            <a:ext cx="5199183" cy="2724201"/>
          </a:xfrm>
          <a:prstGeom prst="rect">
            <a:avLst/>
          </a:prstGeom>
        </p:spPr>
      </p:pic>
      <p:pic>
        <p:nvPicPr>
          <p:cNvPr id="29" name="Picture 28"/>
          <p:cNvPicPr/>
          <p:nvPr/>
        </p:nvPicPr>
        <p:blipFill rotWithShape="1">
          <a:blip r:embed="rId3">
            <a:extLst>
              <a:ext uri="{28A0092B-C50C-407E-A947-70E740481C1C}">
                <a14:useLocalDpi xmlns:a14="http://schemas.microsoft.com/office/drawing/2010/main" val="0"/>
              </a:ext>
            </a:extLst>
          </a:blip>
          <a:srcRect l="34616" t="47839" r="16346" b="9761"/>
          <a:stretch/>
        </p:blipFill>
        <p:spPr bwMode="auto">
          <a:xfrm>
            <a:off x="-19547" y="3730493"/>
            <a:ext cx="5294927" cy="2779836"/>
          </a:xfrm>
          <a:prstGeom prst="rect">
            <a:avLst/>
          </a:prstGeom>
          <a:ln w="19050" cap="sq">
            <a:noFill/>
            <a:prstDash val="solid"/>
            <a:miter lim="800000"/>
          </a:ln>
          <a:effectLst/>
          <a:extLst>
            <a:ext uri="{53640926-AAD7-44d8-BBD7-CCE9431645EC}">
              <a14:shadowObscured xmlns:a14="http://schemas.microsoft.com/office/drawing/2010/main" xmlns=""/>
            </a:ext>
          </a:extLst>
        </p:spPr>
      </p:pic>
      <p:sp>
        <p:nvSpPr>
          <p:cNvPr id="31" name="Rectangle 30"/>
          <p:cNvSpPr/>
          <p:nvPr/>
        </p:nvSpPr>
        <p:spPr>
          <a:xfrm>
            <a:off x="1" y="6510329"/>
            <a:ext cx="9143999" cy="34767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3136BCC5-68C6-402A-A9A3-77E6255B2086}" type="slidenum">
              <a:rPr lang="en-US" smtClean="0"/>
              <a:t>57</a:t>
            </a:fld>
            <a:endParaRPr lang="en-US"/>
          </a:p>
        </p:txBody>
      </p:sp>
    </p:spTree>
    <p:extLst>
      <p:ext uri="{BB962C8B-B14F-4D97-AF65-F5344CB8AC3E}">
        <p14:creationId xmlns:p14="http://schemas.microsoft.com/office/powerpoint/2010/main" val="257967984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 y="0"/>
            <a:ext cx="9143999" cy="10141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 y="5724789"/>
            <a:ext cx="9143999" cy="113321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29177" y="3265400"/>
            <a:ext cx="3821478" cy="2495121"/>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0" y="943968"/>
            <a:ext cx="3911722" cy="2379697"/>
          </a:xfrm>
          <a:prstGeom prst="rect">
            <a:avLst/>
          </a:prstGeom>
          <a:solidFill>
            <a:schemeClr val="accent4">
              <a:lumMod val="50000"/>
            </a:schemeClr>
          </a:solidFill>
        </p:spPr>
        <p:txBody>
          <a:bodyPr wrap="square" rtlCol="0">
            <a:spAutoFit/>
          </a:bodyPr>
          <a:lstStyle/>
          <a:p>
            <a:endParaRPr lang="en-US" dirty="0"/>
          </a:p>
        </p:txBody>
      </p:sp>
      <p:sp>
        <p:nvSpPr>
          <p:cNvPr id="2" name="Title 1"/>
          <p:cNvSpPr>
            <a:spLocks noGrp="1"/>
          </p:cNvSpPr>
          <p:nvPr>
            <p:ph type="title"/>
          </p:nvPr>
        </p:nvSpPr>
        <p:spPr>
          <a:xfrm>
            <a:off x="583528" y="-155729"/>
            <a:ext cx="7886700" cy="1325563"/>
          </a:xfrm>
        </p:spPr>
        <p:txBody>
          <a:bodyPr/>
          <a:lstStyle/>
          <a:p>
            <a:r>
              <a:rPr lang="en-US" b="1" dirty="0" smtClean="0">
                <a:solidFill>
                  <a:schemeClr val="bg1"/>
                </a:solidFill>
              </a:rPr>
              <a:t>Thank you!</a:t>
            </a:r>
            <a:endParaRPr lang="en-US" b="1" dirty="0">
              <a:solidFill>
                <a:schemeClr val="bg1"/>
              </a:solidFill>
            </a:endParaRPr>
          </a:p>
        </p:txBody>
      </p:sp>
      <p:sp>
        <p:nvSpPr>
          <p:cNvPr id="3" name="Content Placeholder 2"/>
          <p:cNvSpPr>
            <a:spLocks noGrp="1"/>
          </p:cNvSpPr>
          <p:nvPr>
            <p:ph idx="1"/>
          </p:nvPr>
        </p:nvSpPr>
        <p:spPr>
          <a:xfrm>
            <a:off x="105493" y="1554914"/>
            <a:ext cx="3948034" cy="1590830"/>
          </a:xfrm>
        </p:spPr>
        <p:txBody>
          <a:bodyPr/>
          <a:lstStyle/>
          <a:p>
            <a:pPr marL="0" indent="0">
              <a:lnSpc>
                <a:spcPct val="100000"/>
              </a:lnSpc>
              <a:spcBef>
                <a:spcPts val="0"/>
              </a:spcBef>
              <a:buNone/>
            </a:pPr>
            <a:r>
              <a:rPr lang="en-US" b="1" dirty="0" smtClean="0">
                <a:solidFill>
                  <a:schemeClr val="bg1"/>
                </a:solidFill>
              </a:rPr>
              <a:t>Karen </a:t>
            </a:r>
            <a:r>
              <a:rPr lang="en-US" b="1" dirty="0" err="1" smtClean="0">
                <a:solidFill>
                  <a:schemeClr val="bg1"/>
                </a:solidFill>
              </a:rPr>
              <a:t>Gutzman</a:t>
            </a:r>
            <a:endParaRPr lang="en-US" b="1" dirty="0" smtClean="0">
              <a:solidFill>
                <a:schemeClr val="bg1"/>
              </a:solidFill>
            </a:endParaRPr>
          </a:p>
          <a:p>
            <a:pPr marL="0" indent="0">
              <a:lnSpc>
                <a:spcPct val="100000"/>
              </a:lnSpc>
              <a:spcBef>
                <a:spcPts val="0"/>
              </a:spcBef>
              <a:buNone/>
            </a:pPr>
            <a:r>
              <a:rPr lang="en-US" sz="1600" dirty="0" smtClean="0">
                <a:solidFill>
                  <a:schemeClr val="bg1"/>
                </a:solidFill>
              </a:rPr>
              <a:t>Impact </a:t>
            </a:r>
            <a:r>
              <a:rPr lang="en-US" sz="1600" dirty="0">
                <a:solidFill>
                  <a:schemeClr val="bg1"/>
                </a:solidFill>
              </a:rPr>
              <a:t>and Evaluation Librarian</a:t>
            </a:r>
            <a:r>
              <a:rPr lang="en-US" sz="1600" dirty="0" smtClean="0">
                <a:solidFill>
                  <a:schemeClr val="bg1"/>
                </a:solidFill>
              </a:rPr>
              <a:t> </a:t>
            </a:r>
          </a:p>
          <a:p>
            <a:pPr marL="0" indent="0">
              <a:lnSpc>
                <a:spcPct val="100000"/>
              </a:lnSpc>
              <a:spcBef>
                <a:spcPts val="0"/>
              </a:spcBef>
              <a:buNone/>
            </a:pPr>
            <a:r>
              <a:rPr lang="en-US" sz="1600" dirty="0" err="1" smtClean="0">
                <a:solidFill>
                  <a:schemeClr val="bg1"/>
                </a:solidFill>
              </a:rPr>
              <a:t>Galter</a:t>
            </a:r>
            <a:r>
              <a:rPr lang="en-US" sz="1600" dirty="0" smtClean="0">
                <a:solidFill>
                  <a:schemeClr val="bg1"/>
                </a:solidFill>
              </a:rPr>
              <a:t> Health Sciences Library</a:t>
            </a:r>
          </a:p>
          <a:p>
            <a:pPr marL="0" indent="0">
              <a:lnSpc>
                <a:spcPct val="100000"/>
              </a:lnSpc>
              <a:spcBef>
                <a:spcPts val="0"/>
              </a:spcBef>
              <a:buNone/>
            </a:pPr>
            <a:r>
              <a:rPr lang="en-US" sz="1600" dirty="0" smtClean="0">
                <a:solidFill>
                  <a:schemeClr val="bg1"/>
                </a:solidFill>
              </a:rPr>
              <a:t>Northwestern University</a:t>
            </a:r>
          </a:p>
        </p:txBody>
      </p:sp>
      <p:sp>
        <p:nvSpPr>
          <p:cNvPr id="4" name="Rectangle 3"/>
          <p:cNvSpPr/>
          <p:nvPr/>
        </p:nvSpPr>
        <p:spPr>
          <a:xfrm>
            <a:off x="5457337" y="3911991"/>
            <a:ext cx="3565158" cy="1261884"/>
          </a:xfrm>
          <a:prstGeom prst="rect">
            <a:avLst/>
          </a:prstGeom>
        </p:spPr>
        <p:txBody>
          <a:bodyPr wrap="square">
            <a:spAutoFit/>
          </a:bodyPr>
          <a:lstStyle/>
          <a:p>
            <a:r>
              <a:rPr lang="en-US" sz="2100" b="1" dirty="0" smtClean="0">
                <a:solidFill>
                  <a:schemeClr val="bg1"/>
                </a:solidFill>
              </a:rPr>
              <a:t>Contact Information: </a:t>
            </a:r>
          </a:p>
          <a:p>
            <a:r>
              <a:rPr lang="en-US" dirty="0" smtClean="0">
                <a:solidFill>
                  <a:schemeClr val="bg1"/>
                </a:solidFill>
              </a:rPr>
              <a:t>Karen.gutzman@northwestern.edu</a:t>
            </a:r>
          </a:p>
          <a:p>
            <a:r>
              <a:rPr lang="en-US" dirty="0" smtClean="0">
                <a:solidFill>
                  <a:schemeClr val="bg1"/>
                </a:solidFill>
              </a:rPr>
              <a:t>312-503-8121</a:t>
            </a:r>
            <a:endParaRPr lang="en-US" dirty="0">
              <a:solidFill>
                <a:schemeClr val="bg1"/>
              </a:solidFill>
            </a:endParaRPr>
          </a:p>
          <a:p>
            <a:endParaRPr lang="en-US" sz="1600" dirty="0">
              <a:solidFill>
                <a:schemeClr val="bg1"/>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4804" b="13651"/>
          <a:stretch/>
        </p:blipFill>
        <p:spPr>
          <a:xfrm>
            <a:off x="3860800" y="923953"/>
            <a:ext cx="5283200" cy="2379697"/>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6784" b="23460"/>
          <a:stretch/>
        </p:blipFill>
        <p:spPr>
          <a:xfrm>
            <a:off x="6655" y="3301471"/>
            <a:ext cx="5322521" cy="2477477"/>
          </a:xfrm>
          <a:prstGeom prst="rect">
            <a:avLst/>
          </a:prstGeom>
        </p:spPr>
      </p:pic>
      <p:sp>
        <p:nvSpPr>
          <p:cNvPr id="5" name="Slide Number Placeholder 4"/>
          <p:cNvSpPr>
            <a:spLocks noGrp="1"/>
          </p:cNvSpPr>
          <p:nvPr>
            <p:ph type="sldNum" sz="quarter" idx="12"/>
          </p:nvPr>
        </p:nvSpPr>
        <p:spPr/>
        <p:txBody>
          <a:bodyPr/>
          <a:lstStyle/>
          <a:p>
            <a:fld id="{3136BCC5-68C6-402A-A9A3-77E6255B2086}" type="slidenum">
              <a:rPr lang="en-US" smtClean="0"/>
              <a:t>58</a:t>
            </a:fld>
            <a:endParaRPr lang="en-US"/>
          </a:p>
        </p:txBody>
      </p:sp>
    </p:spTree>
    <p:extLst>
      <p:ext uri="{BB962C8B-B14F-4D97-AF65-F5344CB8AC3E}">
        <p14:creationId xmlns:p14="http://schemas.microsoft.com/office/powerpoint/2010/main" val="7246892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3388</TotalTime>
  <Words>4991</Words>
  <Application>Microsoft Office PowerPoint</Application>
  <PresentationFormat>On-screen Show (4:3)</PresentationFormat>
  <Paragraphs>1064</Paragraphs>
  <Slides>58</Slides>
  <Notes>43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vt:lpstr>
      <vt:lpstr>Calibri</vt:lpstr>
      <vt:lpstr>Calibri Light</vt:lpstr>
      <vt:lpstr>Symbol</vt:lpstr>
      <vt:lpstr>Times New Roman</vt:lpstr>
      <vt:lpstr>Wingdings</vt:lpstr>
      <vt:lpstr>Office Theme</vt:lpstr>
      <vt:lpstr>Evaluating Research Impact</vt:lpstr>
      <vt:lpstr>A quick introduction to me</vt:lpstr>
      <vt:lpstr>PowerPoint Presentation</vt:lpstr>
      <vt:lpstr>How familiar are you with research evaluation?</vt:lpstr>
      <vt:lpstr>Whoa! Take a step back</vt:lpstr>
      <vt:lpstr>Why do we evaluate research?</vt:lpstr>
      <vt:lpstr>Why do we evaluate research?</vt:lpstr>
      <vt:lpstr>Why do we evaluate research?</vt:lpstr>
      <vt:lpstr>Why do we evaluate research?</vt:lpstr>
      <vt:lpstr>Why do we evaluate research?</vt:lpstr>
      <vt:lpstr>Why do we evaluate research?</vt:lpstr>
      <vt:lpstr>How do we evaluate research?</vt:lpstr>
      <vt:lpstr>How do we evaluate research?</vt:lpstr>
      <vt:lpstr>Evaluating a Pre-doctoral Training Program</vt:lpstr>
      <vt:lpstr>Evaluating a Pre-doctoral Training Program</vt:lpstr>
      <vt:lpstr>Evaluating a Pre-doctoral Training Program</vt:lpstr>
      <vt:lpstr>Evaluating a Pre-doctoral Training Program</vt:lpstr>
      <vt:lpstr>Evaluating a Pre-doctoral Training Program</vt:lpstr>
      <vt:lpstr>Building a library of indicators</vt:lpstr>
      <vt:lpstr>Building a library of indicators</vt:lpstr>
      <vt:lpstr>Building a library of indicators</vt:lpstr>
      <vt:lpstr>Building a library of indicators</vt:lpstr>
      <vt:lpstr>PowerPoint Presentation</vt:lpstr>
      <vt:lpstr>Metrics and Impact Core</vt:lpstr>
      <vt:lpstr>Metrics and Impact Core</vt:lpstr>
      <vt:lpstr>Data Sources and Tools</vt:lpstr>
      <vt:lpstr>Keeping track of rankings</vt:lpstr>
      <vt:lpstr>Communicating Information</vt:lpstr>
      <vt:lpstr>PowerPoint Presentation</vt:lpstr>
      <vt:lpstr>CARDIA Study: overview</vt:lpstr>
      <vt:lpstr>CARDIA Study: Evaluation Objectives</vt:lpstr>
      <vt:lpstr>PowerPoint Presentation</vt:lpstr>
      <vt:lpstr>PowerPoint Presentation</vt:lpstr>
      <vt:lpstr>CARDIA Best Practices</vt:lpstr>
      <vt:lpstr>Literature Data Sources: Characteristics</vt:lpstr>
      <vt:lpstr>Literature Databases: Coverage</vt:lpstr>
      <vt:lpstr>Literature Databases: Coverage</vt:lpstr>
      <vt:lpstr>CARDIA Study: Evaluation Indicators</vt:lpstr>
      <vt:lpstr>CARDIA Study: Evaluation Indicators</vt:lpstr>
      <vt:lpstr>CARDIA Study: Evaluation Indicators</vt:lpstr>
      <vt:lpstr>CARDIA Study: Evaluation Indicators</vt:lpstr>
      <vt:lpstr>PowerPoint Presentation</vt:lpstr>
      <vt:lpstr>PowerPoint Presentation</vt:lpstr>
      <vt:lpstr>Gathering Attention: Altmetric  Explorer</vt:lpstr>
      <vt:lpstr>PowerPoint Presentation</vt:lpstr>
      <vt:lpstr>CARDIA Study: Evaluation Indicators</vt:lpstr>
      <vt:lpstr>CARDIA Study: Evaluation Indicators</vt:lpstr>
      <vt:lpstr>CARDIA Study: Evaluation Indicators</vt:lpstr>
      <vt:lpstr>CARDIA Study: Evaluation Indicators</vt:lpstr>
      <vt:lpstr>CARDIA Study: Evaluation Indicators</vt:lpstr>
      <vt:lpstr>CARDIA Study: Evaluation Indicators</vt:lpstr>
      <vt:lpstr>CARDIA Study: Evaluation Indicators</vt:lpstr>
      <vt:lpstr>PowerPoint Presentation</vt:lpstr>
      <vt:lpstr>PowerPoint Presentation</vt:lpstr>
      <vt:lpstr>CARDIA Study and the Olympics…</vt:lpstr>
      <vt:lpstr>Organizing and Tracking Results</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research evaluation efforts at your institution</dc:title>
  <dc:creator>Karen E Gutzman</dc:creator>
  <cp:lastModifiedBy>Karen E Gutzman</cp:lastModifiedBy>
  <cp:revision>177</cp:revision>
  <cp:lastPrinted>2017-04-17T16:58:22Z</cp:lastPrinted>
  <dcterms:created xsi:type="dcterms:W3CDTF">2017-03-10T23:22:43Z</dcterms:created>
  <dcterms:modified xsi:type="dcterms:W3CDTF">2017-04-24T18:00:17Z</dcterms:modified>
</cp:coreProperties>
</file>