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30275213" cy="42162413"/>
  <p:notesSz cx="6858000" cy="91440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3519" autoAdjust="0"/>
  </p:normalViewPr>
  <p:slideViewPr>
    <p:cSldViewPr snapToGrid="0">
      <p:cViewPr>
        <p:scale>
          <a:sx n="10" d="100"/>
          <a:sy n="10" d="100"/>
        </p:scale>
        <p:origin x="-3168" y="-486"/>
      </p:cViewPr>
      <p:guideLst>
        <p:guide orient="horz" pos="13280"/>
        <p:guide pos="95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E8FA9-8B5F-4493-A208-FBBD06A1EBF4}" type="datetimeFigureOut">
              <a:rPr lang="en-US" smtClean="0"/>
              <a:t>10/30/2015</a:t>
            </a:fld>
            <a:endParaRPr lang="en-US"/>
          </a:p>
        </p:txBody>
      </p:sp>
      <p:sp>
        <p:nvSpPr>
          <p:cNvPr id="4" name="Slide Image Placeholder 3"/>
          <p:cNvSpPr>
            <a:spLocks noGrp="1" noRot="1" noChangeAspect="1"/>
          </p:cNvSpPr>
          <p:nvPr>
            <p:ph type="sldImg" idx="2"/>
          </p:nvPr>
        </p:nvSpPr>
        <p:spPr>
          <a:xfrm>
            <a:off x="2198688" y="685800"/>
            <a:ext cx="24606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3135020" rtl="0" eaLnBrk="1" latinLnBrk="0" hangingPunct="1">
      <a:defRPr sz="4100" kern="1200">
        <a:solidFill>
          <a:schemeClr val="tx1"/>
        </a:solidFill>
        <a:latin typeface="+mn-lt"/>
        <a:ea typeface="+mn-ea"/>
        <a:cs typeface="+mn-cs"/>
      </a:defRPr>
    </a:lvl1pPr>
    <a:lvl2pPr marL="1567510" algn="l" defTabSz="3135020" rtl="0" eaLnBrk="1" latinLnBrk="0" hangingPunct="1">
      <a:defRPr sz="4100" kern="1200">
        <a:solidFill>
          <a:schemeClr val="tx1"/>
        </a:solidFill>
        <a:latin typeface="+mn-lt"/>
        <a:ea typeface="+mn-ea"/>
        <a:cs typeface="+mn-cs"/>
      </a:defRPr>
    </a:lvl2pPr>
    <a:lvl3pPr marL="3135020" algn="l" defTabSz="3135020" rtl="0" eaLnBrk="1" latinLnBrk="0" hangingPunct="1">
      <a:defRPr sz="4100" kern="1200">
        <a:solidFill>
          <a:schemeClr val="tx1"/>
        </a:solidFill>
        <a:latin typeface="+mn-lt"/>
        <a:ea typeface="+mn-ea"/>
        <a:cs typeface="+mn-cs"/>
      </a:defRPr>
    </a:lvl3pPr>
    <a:lvl4pPr marL="4702531" algn="l" defTabSz="3135020" rtl="0" eaLnBrk="1" latinLnBrk="0" hangingPunct="1">
      <a:defRPr sz="4100" kern="1200">
        <a:solidFill>
          <a:schemeClr val="tx1"/>
        </a:solidFill>
        <a:latin typeface="+mn-lt"/>
        <a:ea typeface="+mn-ea"/>
        <a:cs typeface="+mn-cs"/>
      </a:defRPr>
    </a:lvl4pPr>
    <a:lvl5pPr marL="6270041" algn="l" defTabSz="3135020" rtl="0" eaLnBrk="1" latinLnBrk="0" hangingPunct="1">
      <a:defRPr sz="4100" kern="1200">
        <a:solidFill>
          <a:schemeClr val="tx1"/>
        </a:solidFill>
        <a:latin typeface="+mn-lt"/>
        <a:ea typeface="+mn-ea"/>
        <a:cs typeface="+mn-cs"/>
      </a:defRPr>
    </a:lvl5pPr>
    <a:lvl6pPr marL="7837551" algn="l" defTabSz="3135020" rtl="0" eaLnBrk="1" latinLnBrk="0" hangingPunct="1">
      <a:defRPr sz="4100" kern="1200">
        <a:solidFill>
          <a:schemeClr val="tx1"/>
        </a:solidFill>
        <a:latin typeface="+mn-lt"/>
        <a:ea typeface="+mn-ea"/>
        <a:cs typeface="+mn-cs"/>
      </a:defRPr>
    </a:lvl6pPr>
    <a:lvl7pPr marL="9405061" algn="l" defTabSz="3135020" rtl="0" eaLnBrk="1" latinLnBrk="0" hangingPunct="1">
      <a:defRPr sz="4100" kern="1200">
        <a:solidFill>
          <a:schemeClr val="tx1"/>
        </a:solidFill>
        <a:latin typeface="+mn-lt"/>
        <a:ea typeface="+mn-ea"/>
        <a:cs typeface="+mn-cs"/>
      </a:defRPr>
    </a:lvl7pPr>
    <a:lvl8pPr marL="10972571" algn="l" defTabSz="3135020" rtl="0" eaLnBrk="1" latinLnBrk="0" hangingPunct="1">
      <a:defRPr sz="4100" kern="1200">
        <a:solidFill>
          <a:schemeClr val="tx1"/>
        </a:solidFill>
        <a:latin typeface="+mn-lt"/>
        <a:ea typeface="+mn-ea"/>
        <a:cs typeface="+mn-cs"/>
      </a:defRPr>
    </a:lvl8pPr>
    <a:lvl9pPr marL="12540082" algn="l" defTabSz="3135020"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517827" y="302891"/>
            <a:ext cx="25239565" cy="3211591"/>
          </a:xfrm>
        </p:spPr>
        <p:txBody>
          <a:bodyPr/>
          <a:lstStyle>
            <a:lvl1pPr marL="0" indent="0">
              <a:buNone/>
              <a:defRPr sz="9600" baseline="0"/>
            </a:lvl1pPr>
          </a:lstStyle>
          <a:p>
            <a:pPr algn="ctr"/>
            <a:r>
              <a:rPr lang="en-US" sz="4400" dirty="0" smtClean="0">
                <a:solidFill>
                  <a:schemeClr val="accent2">
                    <a:lumMod val="75000"/>
                  </a:schemeClr>
                </a:solidFill>
                <a:effectLst>
                  <a:reflection blurRad="6350" stA="42000" endPos="58000" dir="5400000" sy="-100000" algn="bl" rotWithShape="0"/>
                </a:effectLst>
                <a:latin typeface="Arial Rounded MT Bold" pitchFamily="34" charset="0"/>
              </a:rPr>
              <a:t>This is a Scientific Poster Template created by </a:t>
            </a:r>
            <a:r>
              <a:rPr lang="en-US" sz="4400" dirty="0" err="1" smtClean="0">
                <a:solidFill>
                  <a:schemeClr val="accent2">
                    <a:lumMod val="75000"/>
                  </a:schemeClr>
                </a:solidFill>
                <a:effectLst>
                  <a:reflection blurRad="6350" stA="42000" endPos="58000" dir="5400000" sy="-100000" algn="bl" rotWithShape="0"/>
                </a:effectLst>
                <a:latin typeface="Arial Rounded MT Bold" pitchFamily="34" charset="0"/>
              </a:rPr>
              <a:t>Graphicsland</a:t>
            </a:r>
            <a:r>
              <a:rPr lang="en-US" sz="4400" dirty="0" smtClean="0">
                <a:solidFill>
                  <a:schemeClr val="accent2">
                    <a:lumMod val="75000"/>
                  </a:schemeClr>
                </a:solidFill>
                <a:effectLst>
                  <a:reflection blurRad="6350" stA="42000" endPos="58000" dir="5400000" sy="-100000" algn="bl" rotWithShape="0"/>
                </a:effectLst>
                <a:latin typeface="Arial Rounded MT Bold" pitchFamily="34" charset="0"/>
              </a:rPr>
              <a:t> &amp; MakeSigns.com</a:t>
            </a:r>
            <a:br>
              <a:rPr lang="en-US" sz="4400" dirty="0" smtClean="0">
                <a:solidFill>
                  <a:schemeClr val="accent2">
                    <a:lumMod val="75000"/>
                  </a:schemeClr>
                </a:solidFill>
                <a:effectLst>
                  <a:reflection blurRad="6350" stA="42000" endPos="58000" dir="5400000" sy="-100000" algn="bl" rotWithShape="0"/>
                </a:effectLst>
                <a:latin typeface="Arial Rounded MT Bold" pitchFamily="34" charset="0"/>
              </a:rPr>
            </a:br>
            <a:r>
              <a:rPr lang="en-US" sz="4400" dirty="0" smtClean="0">
                <a:solidFill>
                  <a:schemeClr val="accent2">
                    <a:lumMod val="75000"/>
                  </a:schemeClr>
                </a:solidFill>
                <a:effectLst>
                  <a:reflection blurRad="6350" stA="42000" endPos="58000" dir="5400000" sy="-100000" algn="bl" rotWithShape="0"/>
                </a:effectLst>
                <a:latin typeface="Arial Rounded MT Bold" pitchFamily="34" charset="0"/>
              </a:rPr>
              <a:t>Your poster title would go on these lines</a:t>
            </a:r>
            <a:endParaRPr lang="en-US" dirty="0"/>
          </a:p>
        </p:txBody>
      </p:sp>
      <p:sp>
        <p:nvSpPr>
          <p:cNvPr id="12" name="Text Placeholder 11"/>
          <p:cNvSpPr>
            <a:spLocks noGrp="1"/>
          </p:cNvSpPr>
          <p:nvPr>
            <p:ph type="body" sz="quarter" idx="11" hasCustomPrompt="1"/>
          </p:nvPr>
        </p:nvSpPr>
        <p:spPr>
          <a:xfrm>
            <a:off x="2517827" y="3270700"/>
            <a:ext cx="25239565" cy="2848647"/>
          </a:xfrm>
        </p:spPr>
        <p:txBody>
          <a:bodyPr/>
          <a:lstStyle>
            <a:lvl1pPr marL="0" indent="0">
              <a:buNone/>
              <a:defRPr sz="9600"/>
            </a:lvl1pPr>
          </a:lstStyle>
          <a:p>
            <a:pPr algn="ctr"/>
            <a:r>
              <a:rPr lang="en-US" sz="3600" dirty="0" smtClean="0"/>
              <a:t>Author names go here. You can add subscript numbers to assign a university. </a:t>
            </a:r>
            <a:br>
              <a:rPr lang="en-US" sz="3600" dirty="0" smtClean="0"/>
            </a:br>
            <a:r>
              <a:rPr lang="en-US" sz="3600" dirty="0" smtClean="0"/>
              <a:t>University names or departments go here. </a:t>
            </a:r>
            <a:endParaRPr lang="en-US" sz="3600" dirty="0"/>
          </a:p>
        </p:txBody>
      </p:sp>
    </p:spTree>
    <p:extLst>
      <p:ext uri="{BB962C8B-B14F-4D97-AF65-F5344CB8AC3E}">
        <p14:creationId xmlns:p14="http://schemas.microsoft.com/office/powerpoint/2010/main" val="43325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7F76D-A730-4432-85DE-CA47D32BB251}"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212457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20410" y="5406941"/>
            <a:ext cx="24519772" cy="1151170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50594" y="5406941"/>
            <a:ext cx="73065231" cy="1151170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7F76D-A730-4432-85DE-CA47D32BB251}"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69728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7F76D-A730-4432-85DE-CA47D32BB251}"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103898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093258"/>
            <a:ext cx="25733931" cy="8373924"/>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4" y="17870232"/>
            <a:ext cx="25733931" cy="9223024"/>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7F76D-A730-4432-85DE-CA47D32BB251}"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227654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50593" y="31485174"/>
            <a:ext cx="48792499" cy="890388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47680" y="31485174"/>
            <a:ext cx="48792503" cy="890388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7F76D-A730-4432-85DE-CA47D32BB251}"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8766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688452"/>
            <a:ext cx="27247692" cy="702706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2" y="9437748"/>
            <a:ext cx="13376811" cy="3933203"/>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513762" y="13370951"/>
            <a:ext cx="13376811" cy="24292190"/>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90" y="9437748"/>
            <a:ext cx="13382065" cy="3933203"/>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5379390" y="13370951"/>
            <a:ext cx="13382065" cy="24292190"/>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7F76D-A730-4432-85DE-CA47D32BB251}" type="datetimeFigureOut">
              <a:rPr lang="en-US" smtClean="0"/>
              <a:t>10/30/2015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27741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7F76D-A730-4432-85DE-CA47D32BB251}" type="datetimeFigureOut">
              <a:rPr lang="en-US" smtClean="0"/>
              <a:t>10/30/2015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26884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7F76D-A730-4432-85DE-CA47D32BB251}" type="datetimeFigureOut">
              <a:rPr lang="en-US" smtClean="0"/>
              <a:t>10/30/2015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304698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678688"/>
            <a:ext cx="9960338" cy="7144187"/>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1836767" y="1678691"/>
            <a:ext cx="16924685" cy="3598445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3" y="8822877"/>
            <a:ext cx="9960338" cy="28840266"/>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7F76D-A730-4432-85DE-CA47D32BB251}"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158126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5" y="29513689"/>
            <a:ext cx="18165128" cy="3484259"/>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5934155" y="3767290"/>
            <a:ext cx="18165128" cy="25297448"/>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5934155" y="32997948"/>
            <a:ext cx="18165128" cy="4948224"/>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7F76D-A730-4432-85DE-CA47D32BB251}"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7CD0-55F5-4017-8E2F-F1A5FF8435B8}" type="slidenum">
              <a:rPr lang="en-US" smtClean="0"/>
              <a:t>‹#›</a:t>
            </a:fld>
            <a:endParaRPr lang="en-US"/>
          </a:p>
        </p:txBody>
      </p:sp>
    </p:spTree>
    <p:extLst>
      <p:ext uri="{BB962C8B-B14F-4D97-AF65-F5344CB8AC3E}">
        <p14:creationId xmlns:p14="http://schemas.microsoft.com/office/powerpoint/2010/main" val="111441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688452"/>
            <a:ext cx="27247692" cy="7027069"/>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761" y="9837899"/>
            <a:ext cx="27247692" cy="27825244"/>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761" y="39078314"/>
            <a:ext cx="7064216" cy="2244758"/>
          </a:xfrm>
          <a:prstGeom prst="rect">
            <a:avLst/>
          </a:prstGeom>
        </p:spPr>
        <p:txBody>
          <a:bodyPr vert="horz" lIns="313502" tIns="156751" rIns="313502" bIns="156751" rtlCol="0" anchor="ctr"/>
          <a:lstStyle>
            <a:lvl1pPr algn="l">
              <a:defRPr sz="4100">
                <a:solidFill>
                  <a:schemeClr val="tx1">
                    <a:tint val="75000"/>
                  </a:schemeClr>
                </a:solidFill>
              </a:defRPr>
            </a:lvl1pPr>
          </a:lstStyle>
          <a:p>
            <a:fld id="{A1C7F76D-A730-4432-85DE-CA47D32BB251}" type="datetimeFigureOut">
              <a:rPr lang="en-US" smtClean="0"/>
              <a:t>10/30/2015</a:t>
            </a:fld>
            <a:endParaRPr lang="en-US"/>
          </a:p>
        </p:txBody>
      </p:sp>
      <p:sp>
        <p:nvSpPr>
          <p:cNvPr id="5" name="Footer Placeholder 4"/>
          <p:cNvSpPr>
            <a:spLocks noGrp="1"/>
          </p:cNvSpPr>
          <p:nvPr>
            <p:ph type="ftr" sz="quarter" idx="3"/>
          </p:nvPr>
        </p:nvSpPr>
        <p:spPr>
          <a:xfrm>
            <a:off x="10344031" y="39078314"/>
            <a:ext cx="9587151" cy="2244758"/>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078314"/>
            <a:ext cx="7064216" cy="2244758"/>
          </a:xfrm>
          <a:prstGeom prst="rect">
            <a:avLst/>
          </a:prstGeom>
        </p:spPr>
        <p:txBody>
          <a:bodyPr vert="horz" lIns="313502" tIns="156751" rIns="313502" bIns="156751" rtlCol="0" anchor="ctr"/>
          <a:lstStyle>
            <a:lvl1pPr algn="r">
              <a:defRPr sz="4100">
                <a:solidFill>
                  <a:schemeClr val="tx1">
                    <a:tint val="75000"/>
                  </a:schemeClr>
                </a:solidFill>
              </a:defRPr>
            </a:lvl1pPr>
          </a:lstStyle>
          <a:p>
            <a:fld id="{09D57CD0-55F5-4017-8E2F-F1A5FF8435B8}" type="slidenum">
              <a:rPr lang="en-US" smtClean="0"/>
              <a:t>‹#›</a:t>
            </a:fld>
            <a:endParaRPr lang="en-US"/>
          </a:p>
        </p:txBody>
      </p:sp>
    </p:spTree>
    <p:extLst>
      <p:ext uri="{BB962C8B-B14F-4D97-AF65-F5344CB8AC3E}">
        <p14:creationId xmlns:p14="http://schemas.microsoft.com/office/powerpoint/2010/main" val="119132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1"/>
            <a:ext cx="30275213" cy="6433378"/>
          </a:xfrm>
          <a:prstGeom prst="rect">
            <a:avLst/>
          </a:prstGeom>
          <a:gradFill flip="none" rotWithShape="1">
            <a:gsLst>
              <a:gs pos="36000">
                <a:schemeClr val="accent1">
                  <a:lumMod val="20000"/>
                  <a:lumOff val="80000"/>
                </a:schemeClr>
              </a:gs>
              <a:gs pos="0">
                <a:schemeClr val="accent1">
                  <a:tint val="66000"/>
                  <a:satMod val="160000"/>
                </a:schemeClr>
              </a:gs>
              <a:gs pos="79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 y="6074040"/>
            <a:ext cx="30275213" cy="359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41766621"/>
            <a:ext cx="30275213" cy="395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4"/>
          <p:cNvSpPr>
            <a:spLocks noGrp="1"/>
          </p:cNvSpPr>
          <p:nvPr>
            <p:ph type="body" sz="quarter" idx="10"/>
          </p:nvPr>
        </p:nvSpPr>
        <p:spPr>
          <a:xfrm>
            <a:off x="2539909" y="302891"/>
            <a:ext cx="25195396" cy="3211591"/>
          </a:xfrm>
        </p:spPr>
        <p:txBody>
          <a:bodyPr>
            <a:normAutofit/>
          </a:bodyPr>
          <a:lstStyle/>
          <a:p>
            <a:pPr algn="ctr"/>
            <a:r>
              <a:rPr lang="en-US" sz="7200" b="1" cap="all" dirty="0">
                <a:latin typeface="+mj-lt"/>
              </a:rPr>
              <a:t>Delivery Pattern of Multiple Births </a:t>
            </a:r>
            <a:endParaRPr lang="en-US" sz="7200" b="1" cap="all" dirty="0" smtClean="0">
              <a:latin typeface="+mj-lt"/>
            </a:endParaRPr>
          </a:p>
          <a:p>
            <a:pPr algn="ctr"/>
            <a:r>
              <a:rPr lang="en-US" sz="7200" b="1" cap="all" dirty="0" smtClean="0">
                <a:latin typeface="+mj-lt"/>
              </a:rPr>
              <a:t>in </a:t>
            </a:r>
            <a:r>
              <a:rPr lang="en-US" sz="7200" b="1" cap="all" dirty="0">
                <a:latin typeface="+mj-lt"/>
              </a:rPr>
              <a:t>the Last 30 Years in the USA</a:t>
            </a:r>
            <a:endParaRPr lang="en-US" sz="7200" b="1" cap="all" dirty="0">
              <a:solidFill>
                <a:schemeClr val="accent2">
                  <a:lumMod val="75000"/>
                </a:schemeClr>
              </a:solidFill>
              <a:effectLst/>
              <a:latin typeface="+mj-lt"/>
            </a:endParaRPr>
          </a:p>
        </p:txBody>
      </p:sp>
      <p:sp>
        <p:nvSpPr>
          <p:cNvPr id="73" name="Text Placeholder 41"/>
          <p:cNvSpPr>
            <a:spLocks noGrp="1"/>
          </p:cNvSpPr>
          <p:nvPr>
            <p:ph type="body" sz="quarter" idx="11"/>
          </p:nvPr>
        </p:nvSpPr>
        <p:spPr>
          <a:xfrm>
            <a:off x="2539909" y="3270698"/>
            <a:ext cx="25195396" cy="2848647"/>
          </a:xfrm>
        </p:spPr>
        <p:txBody>
          <a:bodyPr>
            <a:noAutofit/>
          </a:bodyPr>
          <a:lstStyle/>
          <a:p>
            <a:pPr algn="ctr"/>
            <a:r>
              <a:rPr lang="en-US" sz="4400" b="1" cap="all" dirty="0" smtClean="0"/>
              <a:t>Jagjit Singh Teji</a:t>
            </a:r>
          </a:p>
          <a:p>
            <a:pPr algn="ctr"/>
            <a:r>
              <a:rPr lang="en-US" sz="4400" b="1" cap="all" dirty="0" smtClean="0"/>
              <a:t>Division of Neonatology, Department of Pediatrics, Ann and Robert H. Lurie Children’s Hospital, Chicago, Illinois</a:t>
            </a:r>
            <a:endParaRPr lang="en-US" sz="4400" b="1" cap="all" dirty="0"/>
          </a:p>
        </p:txBody>
      </p:sp>
      <p:sp>
        <p:nvSpPr>
          <p:cNvPr id="75" name="TextBox 74"/>
          <p:cNvSpPr txBox="1"/>
          <p:nvPr/>
        </p:nvSpPr>
        <p:spPr>
          <a:xfrm>
            <a:off x="24156005" y="8803946"/>
            <a:ext cx="5333371" cy="9941183"/>
          </a:xfrm>
          <a:prstGeom prst="rect">
            <a:avLst/>
          </a:prstGeom>
          <a:solidFill>
            <a:schemeClr val="tx2">
              <a:lumMod val="20000"/>
              <a:lumOff val="80000"/>
            </a:schemeClr>
          </a:solidFill>
          <a:ln>
            <a:solidFill>
              <a:schemeClr val="tx1"/>
            </a:solidFill>
          </a:ln>
        </p:spPr>
        <p:txBody>
          <a:bodyPr wrap="square" rtlCol="0">
            <a:spAutoFit/>
          </a:bodyPr>
          <a:lstStyle/>
          <a:p>
            <a:endParaRPr lang="en-US" sz="2000" b="1" dirty="0"/>
          </a:p>
          <a:p>
            <a:pPr marL="457200" indent="-457200">
              <a:buAutoNum type="arabicPeriod"/>
            </a:pPr>
            <a:r>
              <a:rPr lang="en-US" sz="2400" b="1" dirty="0" smtClean="0"/>
              <a:t>This is the largest study of delivery pattern of multiple births to date. </a:t>
            </a:r>
          </a:p>
          <a:p>
            <a:pPr marL="457200" indent="-457200">
              <a:buAutoNum type="arabicPeriod"/>
            </a:pPr>
            <a:endParaRPr lang="en-US" sz="2400" b="1" dirty="0" smtClean="0"/>
          </a:p>
          <a:p>
            <a:pPr marL="457200" indent="-457200">
              <a:buAutoNum type="arabicPeriod"/>
            </a:pPr>
            <a:r>
              <a:rPr lang="en-US" sz="2400" b="1" dirty="0" smtClean="0"/>
              <a:t>Singleton and multiple births occurred earlier in the throughout pregnancy in the latter part of study period 2010-2012. </a:t>
            </a:r>
          </a:p>
          <a:p>
            <a:pPr marL="457200" indent="-457200">
              <a:buAutoNum type="arabicPeriod"/>
            </a:pPr>
            <a:endParaRPr lang="en-US" sz="2400" b="1" dirty="0" smtClean="0"/>
          </a:p>
          <a:p>
            <a:pPr marL="457200" indent="-457200">
              <a:buAutoNum type="arabicPeriod"/>
            </a:pPr>
            <a:r>
              <a:rPr lang="en-US" sz="2400" b="1" dirty="0" smtClean="0"/>
              <a:t>The </a:t>
            </a:r>
            <a:r>
              <a:rPr lang="en-US" sz="2400" b="1" dirty="0"/>
              <a:t>reason for this should be studied. </a:t>
            </a:r>
          </a:p>
          <a:p>
            <a:pPr marL="457200" indent="-457200">
              <a:buAutoNum type="arabicPeriod"/>
            </a:pPr>
            <a:endParaRPr lang="en-US" sz="2400" b="1" dirty="0" smtClean="0"/>
          </a:p>
          <a:p>
            <a:pPr marL="457200" indent="-457200">
              <a:buAutoNum type="arabicPeriod"/>
            </a:pPr>
            <a:r>
              <a:rPr lang="en-US" sz="2400" b="1" dirty="0" smtClean="0"/>
              <a:t>Over </a:t>
            </a:r>
            <a:r>
              <a:rPr lang="en-US" sz="2400" b="1" dirty="0"/>
              <a:t>the last 10 years of the study period there is minimal variability in the delivery pattern on singleton and the multiple births. </a:t>
            </a:r>
          </a:p>
          <a:p>
            <a:pPr marL="457200" indent="-457200">
              <a:buAutoNum type="arabicPeriod"/>
            </a:pPr>
            <a:endParaRPr lang="en-US" sz="2400" b="1" dirty="0" smtClean="0"/>
          </a:p>
          <a:p>
            <a:pPr marL="457200" indent="-457200">
              <a:buAutoNum type="arabicPeriod"/>
            </a:pPr>
            <a:r>
              <a:rPr lang="en-US" sz="2400" b="1" dirty="0" smtClean="0"/>
              <a:t>This </a:t>
            </a:r>
            <a:r>
              <a:rPr lang="en-US" sz="2400" b="1" dirty="0"/>
              <a:t>information </a:t>
            </a:r>
            <a:r>
              <a:rPr lang="en-US" sz="2400" b="1" dirty="0" smtClean="0"/>
              <a:t>based </a:t>
            </a:r>
            <a:r>
              <a:rPr lang="en-US" sz="2400" b="1" dirty="0"/>
              <a:t>on the largest population of births can be reliably used for guiding the expecting couples on timing of their </a:t>
            </a:r>
            <a:r>
              <a:rPr lang="en-US" sz="2400" b="1" dirty="0" smtClean="0"/>
              <a:t>deliveries.</a:t>
            </a:r>
          </a:p>
          <a:p>
            <a:pPr marL="457200" indent="-457200">
              <a:buAutoNum type="arabicPeriod"/>
            </a:pPr>
            <a:endParaRPr lang="en-US" sz="2400" b="1" dirty="0">
              <a:cs typeface="Arial" pitchFamily="34" charset="0"/>
            </a:endParaRPr>
          </a:p>
          <a:p>
            <a:pPr marL="457200" indent="-457200">
              <a:buAutoNum type="arabicPeriod"/>
            </a:pPr>
            <a:r>
              <a:rPr lang="en-US" sz="2400" b="1" dirty="0" smtClean="0">
                <a:cs typeface="Arial" pitchFamily="34" charset="0"/>
              </a:rPr>
              <a:t>Earlier births whether singleton or multiple will impact DOHaD  in later life and future generations.</a:t>
            </a:r>
          </a:p>
          <a:p>
            <a:endParaRPr lang="en-US" sz="2000" dirty="0" smtClean="0">
              <a:cs typeface="Arial" pitchFamily="34" charset="0"/>
            </a:endParaRPr>
          </a:p>
        </p:txBody>
      </p:sp>
      <p:sp>
        <p:nvSpPr>
          <p:cNvPr id="76" name="TextBox 75"/>
          <p:cNvSpPr txBox="1"/>
          <p:nvPr/>
        </p:nvSpPr>
        <p:spPr>
          <a:xfrm>
            <a:off x="24181574" y="20467861"/>
            <a:ext cx="5499102" cy="830997"/>
          </a:xfrm>
          <a:prstGeom prst="rect">
            <a:avLst/>
          </a:prstGeom>
          <a:solidFill>
            <a:schemeClr val="tx2">
              <a:lumMod val="20000"/>
              <a:lumOff val="80000"/>
            </a:schemeClr>
          </a:solidFill>
          <a:ln>
            <a:solidFill>
              <a:schemeClr val="tx1"/>
            </a:solidFill>
          </a:ln>
        </p:spPr>
        <p:txBody>
          <a:bodyPr wrap="square" rtlCol="0">
            <a:spAutoFit/>
          </a:bodyPr>
          <a:lstStyle/>
          <a:p>
            <a:r>
              <a:rPr lang="en-US" sz="2400" b="1" dirty="0" smtClean="0">
                <a:cs typeface="Arial" pitchFamily="34" charset="0"/>
              </a:rPr>
              <a:t>Accuracy of data is inherent in the data entry and processing</a:t>
            </a:r>
            <a:r>
              <a:rPr lang="en-US" sz="2400" dirty="0">
                <a:cs typeface="Arial" pitchFamily="34" charset="0"/>
              </a:rPr>
              <a:t>.</a:t>
            </a:r>
            <a:endParaRPr lang="en-US" sz="2400" dirty="0" smtClean="0">
              <a:cs typeface="Arial" pitchFamily="34" charset="0"/>
            </a:endParaRPr>
          </a:p>
        </p:txBody>
      </p:sp>
      <p:sp>
        <p:nvSpPr>
          <p:cNvPr id="79" name="TextBox 78"/>
          <p:cNvSpPr txBox="1"/>
          <p:nvPr/>
        </p:nvSpPr>
        <p:spPr>
          <a:xfrm>
            <a:off x="24218877" y="19462637"/>
            <a:ext cx="4796896" cy="523220"/>
          </a:xfrm>
          <a:prstGeom prst="rect">
            <a:avLst/>
          </a:prstGeom>
          <a:noFill/>
        </p:spPr>
        <p:txBody>
          <a:bodyPr wrap="square" rtlCol="0">
            <a:spAutoFit/>
          </a:bodyPr>
          <a:lstStyle/>
          <a:p>
            <a:r>
              <a:rPr lang="en-US" sz="2800" b="1" cap="all" dirty="0" smtClean="0">
                <a:solidFill>
                  <a:schemeClr val="accent2">
                    <a:lumMod val="75000"/>
                  </a:schemeClr>
                </a:solidFill>
                <a:latin typeface="Arial Black" panose="020B0A04020102020204" pitchFamily="34" charset="0"/>
              </a:rPr>
              <a:t>Limitations</a:t>
            </a:r>
            <a:endParaRPr lang="en-US" sz="2800" b="1" cap="all" dirty="0">
              <a:solidFill>
                <a:schemeClr val="accent2">
                  <a:lumMod val="75000"/>
                </a:schemeClr>
              </a:solidFill>
              <a:latin typeface="Arial Black" panose="020B0A04020102020204" pitchFamily="34" charset="0"/>
            </a:endParaRPr>
          </a:p>
        </p:txBody>
      </p:sp>
      <p:sp>
        <p:nvSpPr>
          <p:cNvPr id="81" name="TextBox 80"/>
          <p:cNvSpPr txBox="1"/>
          <p:nvPr/>
        </p:nvSpPr>
        <p:spPr>
          <a:xfrm>
            <a:off x="24118702" y="33188937"/>
            <a:ext cx="4796896" cy="830997"/>
          </a:xfrm>
          <a:prstGeom prst="rect">
            <a:avLst/>
          </a:prstGeom>
          <a:noFill/>
        </p:spPr>
        <p:txBody>
          <a:bodyPr wrap="square" rtlCol="0">
            <a:spAutoFit/>
          </a:bodyPr>
          <a:lstStyle/>
          <a:p>
            <a:r>
              <a:rPr lang="en-US" sz="2400" b="1" dirty="0" smtClean="0">
                <a:solidFill>
                  <a:schemeClr val="accent2">
                    <a:lumMod val="75000"/>
                  </a:schemeClr>
                </a:solidFill>
              </a:rPr>
              <a:t>Contact Information: </a:t>
            </a:r>
            <a:r>
              <a:rPr lang="en-US" sz="2400" dirty="0">
                <a:ln>
                  <a:solidFill>
                    <a:sysClr val="windowText" lastClr="000000"/>
                  </a:solidFill>
                </a:ln>
                <a:solidFill>
                  <a:sysClr val="windowText" lastClr="000000"/>
                </a:solidFill>
                <a:cs typeface="Arial" pitchFamily="34" charset="0"/>
              </a:rPr>
              <a:t>JTEJI@LurieChildrens.org</a:t>
            </a:r>
            <a:endParaRPr lang="en-US" sz="2400" b="1" dirty="0">
              <a:solidFill>
                <a:schemeClr val="accent2">
                  <a:lumMod val="75000"/>
                </a:schemeClr>
              </a:solidFill>
            </a:endParaRPr>
          </a:p>
        </p:txBody>
      </p:sp>
      <p:sp>
        <p:nvSpPr>
          <p:cNvPr id="53" name="TextBox 52"/>
          <p:cNvSpPr txBox="1"/>
          <p:nvPr/>
        </p:nvSpPr>
        <p:spPr>
          <a:xfrm>
            <a:off x="612265" y="29513253"/>
            <a:ext cx="5318675" cy="523220"/>
          </a:xfrm>
          <a:prstGeom prst="rect">
            <a:avLst/>
          </a:prstGeom>
          <a:noFill/>
          <a:effectLst>
            <a:softEdge rad="31750"/>
          </a:effectLst>
        </p:spPr>
        <p:txBody>
          <a:bodyPr wrap="square" rtlCol="0">
            <a:spAutoFit/>
          </a:bodyPr>
          <a:lstStyle/>
          <a:p>
            <a:r>
              <a:rPr lang="en-US" sz="2800" cap="all" dirty="0" smtClean="0">
                <a:latin typeface="Arial Black" pitchFamily="34" charset="0"/>
              </a:rPr>
              <a:t>Materials &amp; Methods</a:t>
            </a:r>
            <a:endParaRPr lang="en-US" sz="2800" cap="all" dirty="0">
              <a:latin typeface="Arial Black" pitchFamily="34" charset="0"/>
            </a:endParaRPr>
          </a:p>
        </p:txBody>
      </p:sp>
      <p:sp>
        <p:nvSpPr>
          <p:cNvPr id="56" name="Rectangle 55"/>
          <p:cNvSpPr/>
          <p:nvPr/>
        </p:nvSpPr>
        <p:spPr>
          <a:xfrm>
            <a:off x="668216" y="30302840"/>
            <a:ext cx="5281373" cy="153950"/>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00239" y="7321437"/>
            <a:ext cx="29085686" cy="830997"/>
          </a:xfrm>
          <a:prstGeom prst="rect">
            <a:avLst/>
          </a:prstGeom>
          <a:noFill/>
          <a:effectLst>
            <a:softEdge rad="31750"/>
          </a:effectLst>
        </p:spPr>
        <p:txBody>
          <a:bodyPr wrap="square" rtlCol="0">
            <a:spAutoFit/>
          </a:bodyPr>
          <a:lstStyle/>
          <a:p>
            <a:r>
              <a:rPr lang="en-US" sz="4400" cap="all" dirty="0" smtClean="0">
                <a:latin typeface="Arial Black" pitchFamily="34" charset="0"/>
              </a:rPr>
              <a:t>Abstract			</a:t>
            </a:r>
            <a:r>
              <a:rPr lang="en-US" sz="4800" cap="all" dirty="0" smtClean="0">
                <a:latin typeface="Arial Black" pitchFamily="34" charset="0"/>
              </a:rPr>
              <a:t>results</a:t>
            </a:r>
            <a:r>
              <a:rPr lang="en-US" sz="4400" cap="all" dirty="0" smtClean="0">
                <a:latin typeface="Arial Black" pitchFamily="34" charset="0"/>
              </a:rPr>
              <a:t>		                         conclusions</a:t>
            </a:r>
            <a:endParaRPr lang="en-US" sz="4400" cap="all" dirty="0">
              <a:latin typeface="Arial Black" pitchFamily="34" charset="0"/>
            </a:endParaRPr>
          </a:p>
        </p:txBody>
      </p:sp>
      <p:sp>
        <p:nvSpPr>
          <p:cNvPr id="59" name="Rectangle 58"/>
          <p:cNvSpPr/>
          <p:nvPr/>
        </p:nvSpPr>
        <p:spPr>
          <a:xfrm flipV="1">
            <a:off x="476027" y="8053546"/>
            <a:ext cx="29013349" cy="269837"/>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6898" y="17233775"/>
            <a:ext cx="5318675" cy="523220"/>
          </a:xfrm>
          <a:prstGeom prst="rect">
            <a:avLst/>
          </a:prstGeom>
          <a:noFill/>
          <a:effectLst>
            <a:softEdge rad="31750"/>
          </a:effectLst>
        </p:spPr>
        <p:txBody>
          <a:bodyPr wrap="square" rtlCol="0">
            <a:spAutoFit/>
          </a:bodyPr>
          <a:lstStyle/>
          <a:p>
            <a:r>
              <a:rPr lang="en-US" sz="2800" cap="all" dirty="0" smtClean="0">
                <a:latin typeface="Arial Black" pitchFamily="34" charset="0"/>
              </a:rPr>
              <a:t>Introduction</a:t>
            </a:r>
            <a:endParaRPr lang="en-US" sz="2800" cap="all" dirty="0">
              <a:latin typeface="Arial Black" pitchFamily="34" charset="0"/>
            </a:endParaRPr>
          </a:p>
        </p:txBody>
      </p:sp>
      <p:sp>
        <p:nvSpPr>
          <p:cNvPr id="63" name="Rectangle 62"/>
          <p:cNvSpPr/>
          <p:nvPr/>
        </p:nvSpPr>
        <p:spPr>
          <a:xfrm>
            <a:off x="552237" y="17765640"/>
            <a:ext cx="5281373" cy="153950"/>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55191" y="9471111"/>
            <a:ext cx="5357584" cy="6694140"/>
          </a:xfrm>
          <a:prstGeom prst="rect">
            <a:avLst/>
          </a:prstGeom>
          <a:noFill/>
          <a:ln>
            <a:solidFill>
              <a:schemeClr val="tx1"/>
            </a:solidFill>
          </a:ln>
        </p:spPr>
        <p:txBody>
          <a:bodyPr wrap="square" rtlCol="0">
            <a:spAutoFit/>
          </a:bodyPr>
          <a:lstStyle/>
          <a:p>
            <a:r>
              <a:rPr lang="en-US" sz="1100" b="1" dirty="0"/>
              <a:t>Title:</a:t>
            </a:r>
            <a:r>
              <a:rPr lang="en-US" sz="1100" dirty="0"/>
              <a:t> </a:t>
            </a:r>
            <a:r>
              <a:rPr lang="en-US" sz="1100" b="1" dirty="0"/>
              <a:t>Delivery Pattern of Multiple births in the last 30 years in the USA</a:t>
            </a:r>
            <a:r>
              <a:rPr lang="en-US" sz="1100" dirty="0"/>
              <a:t/>
            </a:r>
            <a:br>
              <a:rPr lang="en-US" sz="1100" dirty="0"/>
            </a:br>
            <a:r>
              <a:rPr lang="en-US" sz="1100" dirty="0" smtClean="0"/>
              <a:t>Jagjit </a:t>
            </a:r>
            <a:r>
              <a:rPr lang="en-US" sz="1100" dirty="0"/>
              <a:t>S Teji, MD</a:t>
            </a:r>
            <a:r>
              <a:rPr lang="en-US" sz="1100" baseline="30000" dirty="0"/>
              <a:t>1</a:t>
            </a:r>
            <a:r>
              <a:rPr lang="en-US" sz="1100" dirty="0"/>
              <a:t>. </a:t>
            </a:r>
            <a:r>
              <a:rPr lang="en-US" sz="1100" baseline="30000" dirty="0"/>
              <a:t>1</a:t>
            </a:r>
            <a:r>
              <a:rPr lang="en-US" sz="1100" dirty="0"/>
              <a:t>Pediatrics, University of Chicago, Chicago, Illinois, United States. </a:t>
            </a:r>
            <a:br>
              <a:rPr lang="en-US" sz="1100" dirty="0"/>
            </a:br>
            <a:r>
              <a:rPr lang="en-US" sz="1100" dirty="0"/>
              <a:t/>
            </a:r>
            <a:br>
              <a:rPr lang="en-US" sz="1100" dirty="0"/>
            </a:br>
            <a:r>
              <a:rPr lang="en-US" sz="1100" b="1" dirty="0"/>
              <a:t>Background: Pregnant mother's usual question if when is the likelihood of delivery of her baby. Early in the pregnancy it is very difficult to predict the timing and the method of delivery particularly if twins or higher order births are involved. In the literature there publications from various countries on the delivery timings of singleton and multiple births and these have demonstrated a variation. In the USA multiracial, multiethnic, and intermix of these groups create new and diverse group potentially with unpredictable perinatal outcomes thereby making it difficult to offer appropriate guidance. </a:t>
            </a:r>
            <a:r>
              <a:rPr lang="en-US" sz="1100" dirty="0"/>
              <a:t/>
            </a:r>
            <a:br>
              <a:rPr lang="en-US" sz="1100" dirty="0"/>
            </a:br>
            <a:r>
              <a:rPr lang="en-US" sz="1100" dirty="0"/>
              <a:t/>
            </a:r>
            <a:br>
              <a:rPr lang="en-US" sz="1100" dirty="0"/>
            </a:br>
            <a:r>
              <a:rPr lang="en-US" sz="1100" b="1" dirty="0" smtClean="0"/>
              <a:t>Objective</a:t>
            </a:r>
            <a:r>
              <a:rPr lang="en-US" sz="1100" b="1" dirty="0"/>
              <a:t>: Determine the delivery pattern of multiple births in the USA over the last 30 years.</a:t>
            </a:r>
            <a:r>
              <a:rPr lang="en-US" sz="1100" dirty="0"/>
              <a:t/>
            </a:r>
            <a:br>
              <a:rPr lang="en-US" sz="1100" dirty="0"/>
            </a:br>
            <a:r>
              <a:rPr lang="en-US" sz="1100" dirty="0"/>
              <a:t/>
            </a:r>
            <a:br>
              <a:rPr lang="en-US" sz="1100" dirty="0"/>
            </a:br>
            <a:r>
              <a:rPr lang="en-US" sz="1100" b="1" dirty="0" smtClean="0"/>
              <a:t>Design/Methods</a:t>
            </a:r>
            <a:r>
              <a:rPr lang="en-US" sz="1100" b="1" dirty="0"/>
              <a:t>: Data from the vital statistics section of the NCHS at the CDC for the years 1983 thru 2012 was used. Yearly data on gender, delivery type, race, ethnicity, plurality, marital status, gestational age, birthweight, maternal age, maternal education, and maternal risk factors were used for analysis. STATA 13 and Excel 2010 were used for analysis and graph making.</a:t>
            </a:r>
            <a:r>
              <a:rPr lang="en-US" sz="1100" dirty="0"/>
              <a:t/>
            </a:r>
            <a:br>
              <a:rPr lang="en-US" sz="1100" dirty="0"/>
            </a:br>
            <a:endParaRPr lang="en-US" sz="1100" dirty="0" smtClean="0"/>
          </a:p>
          <a:p>
            <a:r>
              <a:rPr lang="en-US" sz="1100" b="1" dirty="0" smtClean="0"/>
              <a:t>Results</a:t>
            </a:r>
            <a:r>
              <a:rPr lang="en-US" sz="1100" b="1" dirty="0"/>
              <a:t>: Over 120 million births were analyzed for the study period from 1983 thru 2012. Overall the births for singleton and multiple births for every week of gestation are occurring relatively earlier in the latter part of the period, 2010-2012 compared to the earlier, 1983-1988. Earlier births were more common in the non-Hispanic blacks, unmarried, teenage or advanced maternal age mother, and pregnancies with maternal risk factors. </a:t>
            </a:r>
            <a:br>
              <a:rPr lang="en-US" sz="1100" b="1" dirty="0"/>
            </a:br>
            <a:r>
              <a:rPr lang="en-US" sz="1100" b="1" dirty="0"/>
              <a:t/>
            </a:r>
            <a:br>
              <a:rPr lang="en-US" sz="1100" b="1" dirty="0"/>
            </a:br>
            <a:r>
              <a:rPr lang="en-US" sz="1100" dirty="0"/>
              <a:t/>
            </a:r>
            <a:br>
              <a:rPr lang="en-US" sz="1100" dirty="0"/>
            </a:br>
            <a:r>
              <a:rPr lang="en-US" sz="1100" dirty="0"/>
              <a:t/>
            </a:r>
            <a:br>
              <a:rPr lang="en-US" sz="1100" dirty="0"/>
            </a:br>
            <a:r>
              <a:rPr lang="en-US" sz="1100" dirty="0"/>
              <a:t/>
            </a:r>
            <a:br>
              <a:rPr lang="en-US" sz="1100" dirty="0"/>
            </a:br>
            <a:r>
              <a:rPr lang="en-US" sz="1100" dirty="0"/>
              <a:t/>
            </a:r>
            <a:br>
              <a:rPr lang="en-US" sz="1100" dirty="0"/>
            </a:br>
            <a:endParaRPr lang="en-US" sz="1100" dirty="0" smtClean="0"/>
          </a:p>
          <a:p>
            <a:endParaRPr lang="en-US" sz="1100" b="1" dirty="0"/>
          </a:p>
          <a:p>
            <a:r>
              <a:rPr lang="en-US" sz="1100" b="1" dirty="0" smtClean="0"/>
              <a:t>Conclusions</a:t>
            </a:r>
            <a:r>
              <a:rPr lang="en-US" sz="1100" b="1" dirty="0"/>
              <a:t>: 1. This is the largest study of delivery pattern of multiple births to date. 2. Singleton and multiple births occurred earlier in the throughout pregnancy in the latter part of study period 2010-2012. 3. The reason for this should be studied. 4. Over the last 10 years of the study period there is minimal variability in the delivery pattern on singleton and the multiple births. 5. This information bases on the largest population of births can be reliably used for guiding the expecting couples on timing of their </a:t>
            </a:r>
            <a:r>
              <a:rPr lang="en-US" sz="1100" b="1" dirty="0" smtClean="0"/>
              <a:t>babies.</a:t>
            </a:r>
            <a:endParaRPr lang="en-US" sz="1100" dirty="0" smtClean="0">
              <a:solidFill>
                <a:schemeClr val="tx1">
                  <a:lumMod val="65000"/>
                  <a:lumOff val="35000"/>
                </a:schemeClr>
              </a:solidFill>
              <a:cs typeface="Arial" pitchFamily="34" charset="0"/>
            </a:endParaRPr>
          </a:p>
        </p:txBody>
      </p:sp>
      <p:sp>
        <p:nvSpPr>
          <p:cNvPr id="51" name="TextBox 50"/>
          <p:cNvSpPr txBox="1"/>
          <p:nvPr/>
        </p:nvSpPr>
        <p:spPr>
          <a:xfrm>
            <a:off x="500239" y="18874384"/>
            <a:ext cx="5333371" cy="5940088"/>
          </a:xfrm>
          <a:prstGeom prst="rect">
            <a:avLst/>
          </a:prstGeom>
          <a:solidFill>
            <a:schemeClr val="tx2">
              <a:lumMod val="20000"/>
              <a:lumOff val="80000"/>
            </a:schemeClr>
          </a:solidFill>
          <a:ln>
            <a:solidFill>
              <a:schemeClr val="tx1"/>
            </a:solidFill>
          </a:ln>
        </p:spPr>
        <p:txBody>
          <a:bodyPr wrap="square" rtlCol="0">
            <a:spAutoFit/>
          </a:bodyPr>
          <a:lstStyle/>
          <a:p>
            <a:pPr marL="457200" indent="-457200">
              <a:buFont typeface="+mj-lt"/>
              <a:buAutoNum type="arabicPeriod"/>
            </a:pPr>
            <a:r>
              <a:rPr lang="en-US" sz="2000" b="1" dirty="0"/>
              <a:t>Pregnant mother's usual question if when is the likelihood of delivery of her baby. </a:t>
            </a:r>
            <a:endParaRPr lang="en-US" sz="2000" b="1" dirty="0" smtClean="0"/>
          </a:p>
          <a:p>
            <a:pPr marL="457200" indent="-457200">
              <a:buFont typeface="+mj-lt"/>
              <a:buAutoNum type="arabicPeriod"/>
            </a:pPr>
            <a:endParaRPr lang="en-US" sz="2000" b="1" dirty="0"/>
          </a:p>
          <a:p>
            <a:pPr marL="457200" indent="-457200">
              <a:buFont typeface="+mj-lt"/>
              <a:buAutoNum type="arabicPeriod"/>
            </a:pPr>
            <a:r>
              <a:rPr lang="en-US" sz="2000" b="1" dirty="0" smtClean="0"/>
              <a:t>Early </a:t>
            </a:r>
            <a:r>
              <a:rPr lang="en-US" sz="2000" b="1" dirty="0"/>
              <a:t>in the pregnancy it is very difficult to predict the timing and the method of delivery particularly if twins or higher order births are involved. </a:t>
            </a:r>
            <a:endParaRPr lang="en-US" sz="2000" b="1" dirty="0" smtClean="0"/>
          </a:p>
          <a:p>
            <a:pPr marL="457200" indent="-457200">
              <a:buFont typeface="+mj-lt"/>
              <a:buAutoNum type="arabicPeriod"/>
            </a:pPr>
            <a:endParaRPr lang="en-US" sz="2000" b="1" dirty="0"/>
          </a:p>
          <a:p>
            <a:pPr marL="457200" indent="-457200">
              <a:buFont typeface="+mj-lt"/>
              <a:buAutoNum type="arabicPeriod"/>
            </a:pPr>
            <a:r>
              <a:rPr lang="en-US" sz="2000" b="1" dirty="0" smtClean="0"/>
              <a:t>In </a:t>
            </a:r>
            <a:r>
              <a:rPr lang="en-US" sz="2000" b="1" dirty="0"/>
              <a:t>the literature there publications from various countries on the delivery timings of singleton and multiple births and these have demonstrated a variation. </a:t>
            </a:r>
            <a:endParaRPr lang="en-US" sz="2000" b="1" dirty="0" smtClean="0"/>
          </a:p>
          <a:p>
            <a:pPr marL="457200" indent="-457200">
              <a:buFont typeface="+mj-lt"/>
              <a:buAutoNum type="arabicPeriod"/>
            </a:pPr>
            <a:endParaRPr lang="en-US" sz="2000" b="1" dirty="0"/>
          </a:p>
          <a:p>
            <a:pPr marL="457200" indent="-457200">
              <a:buFont typeface="+mj-lt"/>
              <a:buAutoNum type="arabicPeriod"/>
            </a:pPr>
            <a:r>
              <a:rPr lang="en-US" sz="2000" b="1" dirty="0" smtClean="0"/>
              <a:t>In </a:t>
            </a:r>
            <a:r>
              <a:rPr lang="en-US" sz="2000" b="1" dirty="0"/>
              <a:t>the USA multiracial, multiethnic, and intermix of these groups create new and diverse group potentially with unpredictable perinatal outcomes thereby making it difficult to offer appropriate guidance. </a:t>
            </a:r>
            <a:r>
              <a:rPr lang="en-US" sz="2000" dirty="0"/>
              <a:t>	</a:t>
            </a:r>
          </a:p>
        </p:txBody>
      </p:sp>
      <p:sp>
        <p:nvSpPr>
          <p:cNvPr id="55" name="TextBox 54"/>
          <p:cNvSpPr txBox="1"/>
          <p:nvPr/>
        </p:nvSpPr>
        <p:spPr>
          <a:xfrm>
            <a:off x="7427817" y="9471111"/>
            <a:ext cx="7709789" cy="6494085"/>
          </a:xfrm>
          <a:prstGeom prst="rect">
            <a:avLst/>
          </a:prstGeom>
          <a:solidFill>
            <a:schemeClr val="tx2">
              <a:lumMod val="20000"/>
              <a:lumOff val="80000"/>
            </a:schemeClr>
          </a:solidFill>
          <a:ln>
            <a:solidFill>
              <a:schemeClr val="tx1"/>
            </a:solidFill>
          </a:ln>
        </p:spPr>
        <p:txBody>
          <a:bodyPr wrap="square" rtlCol="0">
            <a:spAutoFit/>
          </a:bodyPr>
          <a:lstStyle/>
          <a:p>
            <a:pPr marL="457200" indent="-457200">
              <a:buFont typeface="+mj-lt"/>
              <a:buAutoNum type="arabicPeriod"/>
            </a:pPr>
            <a:r>
              <a:rPr lang="en-US" sz="3200" b="1" dirty="0"/>
              <a:t>Over 120 million births were analyzed for the study period from 1983 thru 2012. </a:t>
            </a:r>
            <a:endParaRPr lang="en-US" sz="3200" b="1" dirty="0" smtClean="0"/>
          </a:p>
          <a:p>
            <a:pPr marL="457200" indent="-457200">
              <a:buFont typeface="+mj-lt"/>
              <a:buAutoNum type="arabicPeriod"/>
            </a:pPr>
            <a:endParaRPr lang="en-US" sz="3200" b="1" dirty="0"/>
          </a:p>
          <a:p>
            <a:pPr marL="457200" indent="-457200">
              <a:buFont typeface="+mj-lt"/>
              <a:buAutoNum type="arabicPeriod"/>
            </a:pPr>
            <a:r>
              <a:rPr lang="en-US" sz="3200" b="1" dirty="0" smtClean="0"/>
              <a:t>Overall </a:t>
            </a:r>
            <a:r>
              <a:rPr lang="en-US" sz="3200" b="1" dirty="0"/>
              <a:t>the births for singleton and multiple births for every week of gestation are occurring relatively earlier in the latter part of the period, 2010-2012 compared to the earlier, 1983-1988. </a:t>
            </a:r>
            <a:endParaRPr lang="en-US" sz="3200" b="1" dirty="0" smtClean="0"/>
          </a:p>
          <a:p>
            <a:pPr marL="457200" indent="-457200">
              <a:buFont typeface="+mj-lt"/>
              <a:buAutoNum type="arabicPeriod"/>
            </a:pPr>
            <a:endParaRPr lang="en-US" sz="3200" b="1" dirty="0"/>
          </a:p>
          <a:p>
            <a:pPr marL="457200" indent="-457200">
              <a:buFont typeface="+mj-lt"/>
              <a:buAutoNum type="arabicPeriod"/>
            </a:pPr>
            <a:r>
              <a:rPr lang="en-US" sz="3200" b="1" dirty="0" smtClean="0"/>
              <a:t>Earlier </a:t>
            </a:r>
            <a:r>
              <a:rPr lang="en-US" sz="3200" b="1" dirty="0"/>
              <a:t>births were more common in the non-Hispanic blacks, unmarried, teenage or advanced maternal age mother, and pregnancies with maternal risk factors. </a:t>
            </a:r>
            <a:endParaRPr lang="en-US" sz="3200" dirty="0">
              <a:solidFill>
                <a:schemeClr val="tx1">
                  <a:lumMod val="65000"/>
                  <a:lumOff val="35000"/>
                </a:schemeClr>
              </a:solidFill>
              <a:cs typeface="Arial" pitchFamily="34" charset="0"/>
            </a:endParaRPr>
          </a:p>
        </p:txBody>
      </p:sp>
      <p:pic>
        <p:nvPicPr>
          <p:cNvPr id="39" name="Picture 38" descr="http://www.call4abstracts.com/pas/data/images/755568_delivery_patter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5769" y="13268714"/>
            <a:ext cx="1562217" cy="1244455"/>
          </a:xfrm>
          <a:prstGeom prst="rect">
            <a:avLst/>
          </a:prstGeom>
          <a:noFill/>
          <a:ln>
            <a:noFill/>
          </a:ln>
        </p:spPr>
      </p:pic>
      <p:sp>
        <p:nvSpPr>
          <p:cNvPr id="42" name="TextBox 41"/>
          <p:cNvSpPr txBox="1"/>
          <p:nvPr/>
        </p:nvSpPr>
        <p:spPr>
          <a:xfrm>
            <a:off x="514936" y="26621950"/>
            <a:ext cx="5318675" cy="523220"/>
          </a:xfrm>
          <a:prstGeom prst="rect">
            <a:avLst/>
          </a:prstGeom>
          <a:noFill/>
          <a:effectLst>
            <a:softEdge rad="31750"/>
          </a:effectLst>
        </p:spPr>
        <p:txBody>
          <a:bodyPr wrap="square" rtlCol="0">
            <a:spAutoFit/>
          </a:bodyPr>
          <a:lstStyle/>
          <a:p>
            <a:r>
              <a:rPr lang="en-US" sz="2800" cap="all" dirty="0" smtClean="0">
                <a:latin typeface="Arial Black" pitchFamily="34" charset="0"/>
              </a:rPr>
              <a:t>Objective</a:t>
            </a:r>
            <a:endParaRPr lang="en-US" sz="2800" cap="all" dirty="0">
              <a:latin typeface="Arial Black" pitchFamily="34" charset="0"/>
            </a:endParaRPr>
          </a:p>
        </p:txBody>
      </p:sp>
      <p:sp>
        <p:nvSpPr>
          <p:cNvPr id="45" name="Rectangle 44"/>
          <p:cNvSpPr/>
          <p:nvPr/>
        </p:nvSpPr>
        <p:spPr>
          <a:xfrm>
            <a:off x="612264" y="27145170"/>
            <a:ext cx="5281373" cy="153950"/>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7541" y="28034355"/>
            <a:ext cx="5281373" cy="707886"/>
          </a:xfrm>
          <a:prstGeom prst="rect">
            <a:avLst/>
          </a:prstGeom>
          <a:solidFill>
            <a:schemeClr val="tx2">
              <a:lumMod val="20000"/>
              <a:lumOff val="80000"/>
            </a:schemeClr>
          </a:solidFill>
          <a:ln>
            <a:solidFill>
              <a:schemeClr val="tx1"/>
            </a:solidFill>
          </a:ln>
        </p:spPr>
        <p:txBody>
          <a:bodyPr wrap="square">
            <a:spAutoFit/>
          </a:bodyPr>
          <a:lstStyle/>
          <a:p>
            <a:r>
              <a:rPr lang="en-US" sz="2000" b="1" dirty="0">
                <a:solidFill>
                  <a:srgbClr val="000000"/>
                </a:solidFill>
              </a:rPr>
              <a:t>Determine the delivery pattern of multiple births in the USA over the last 30 years. </a:t>
            </a:r>
            <a:endParaRPr lang="en-US" sz="2000" b="1" dirty="0"/>
          </a:p>
        </p:txBody>
      </p:sp>
      <p:sp>
        <p:nvSpPr>
          <p:cNvPr id="4" name="Rectangle 3"/>
          <p:cNvSpPr/>
          <p:nvPr/>
        </p:nvSpPr>
        <p:spPr>
          <a:xfrm>
            <a:off x="514936" y="30894854"/>
            <a:ext cx="5434653" cy="4093428"/>
          </a:xfrm>
          <a:prstGeom prst="rect">
            <a:avLst/>
          </a:prstGeom>
          <a:solidFill>
            <a:schemeClr val="tx2">
              <a:lumMod val="20000"/>
              <a:lumOff val="80000"/>
            </a:schemeClr>
          </a:solidFill>
          <a:ln>
            <a:solidFill>
              <a:schemeClr val="tx1"/>
            </a:solidFill>
          </a:ln>
        </p:spPr>
        <p:txBody>
          <a:bodyPr wrap="square">
            <a:spAutoFit/>
          </a:bodyPr>
          <a:lstStyle/>
          <a:p>
            <a:pPr marL="457200" indent="-457200">
              <a:buFont typeface="+mj-lt"/>
              <a:buAutoNum type="arabicPeriod"/>
            </a:pPr>
            <a:r>
              <a:rPr lang="en-US" sz="2000" b="1" dirty="0">
                <a:solidFill>
                  <a:srgbClr val="000000"/>
                </a:solidFill>
              </a:rPr>
              <a:t>Data from the vital statistics section of the NCHS at the CDC for the years 1983 thru 2012 was used. </a:t>
            </a:r>
            <a:endParaRPr lang="en-US" sz="2000" b="1" dirty="0" smtClean="0">
              <a:solidFill>
                <a:srgbClr val="000000"/>
              </a:solidFill>
            </a:endParaRPr>
          </a:p>
          <a:p>
            <a:pPr marL="457200" indent="-457200">
              <a:buFont typeface="+mj-lt"/>
              <a:buAutoNum type="arabicPeriod"/>
            </a:pPr>
            <a:endParaRPr lang="en-US" sz="2000" b="1" dirty="0">
              <a:solidFill>
                <a:srgbClr val="000000"/>
              </a:solidFill>
            </a:endParaRPr>
          </a:p>
          <a:p>
            <a:pPr marL="457200" indent="-457200">
              <a:buFont typeface="+mj-lt"/>
              <a:buAutoNum type="arabicPeriod"/>
            </a:pPr>
            <a:r>
              <a:rPr lang="en-US" sz="2000" b="1" dirty="0" smtClean="0">
                <a:solidFill>
                  <a:srgbClr val="000000"/>
                </a:solidFill>
              </a:rPr>
              <a:t>Yearly </a:t>
            </a:r>
            <a:r>
              <a:rPr lang="en-US" sz="2000" b="1" dirty="0">
                <a:solidFill>
                  <a:srgbClr val="000000"/>
                </a:solidFill>
              </a:rPr>
              <a:t>data on gender, delivery type, race, ethnicity, plurality, marital status, gestational age, birthweight, maternal age, maternal education, and maternal risk factors were used for analysis. </a:t>
            </a:r>
            <a:endParaRPr lang="en-US" sz="2000" b="1" dirty="0" smtClean="0">
              <a:solidFill>
                <a:srgbClr val="000000"/>
              </a:solidFill>
            </a:endParaRPr>
          </a:p>
          <a:p>
            <a:pPr marL="457200" indent="-457200">
              <a:buFont typeface="+mj-lt"/>
              <a:buAutoNum type="arabicPeriod"/>
            </a:pPr>
            <a:endParaRPr lang="en-US" sz="2000" b="1" dirty="0">
              <a:solidFill>
                <a:srgbClr val="000000"/>
              </a:solidFill>
            </a:endParaRPr>
          </a:p>
          <a:p>
            <a:pPr marL="457200" indent="-457200">
              <a:buFont typeface="+mj-lt"/>
              <a:buAutoNum type="arabicPeriod"/>
            </a:pPr>
            <a:r>
              <a:rPr lang="en-US" sz="2000" b="1" dirty="0" smtClean="0">
                <a:solidFill>
                  <a:srgbClr val="000000"/>
                </a:solidFill>
              </a:rPr>
              <a:t>STATA </a:t>
            </a:r>
            <a:r>
              <a:rPr lang="en-US" sz="2000" b="1" dirty="0">
                <a:solidFill>
                  <a:srgbClr val="000000"/>
                </a:solidFill>
              </a:rPr>
              <a:t>13 and Excel 2010 were used for analysis and graph making. </a:t>
            </a:r>
            <a:r>
              <a:rPr lang="en-US" sz="2000" dirty="0">
                <a:solidFill>
                  <a:srgbClr val="000000"/>
                </a:solidFill>
                <a:latin typeface="Times New Roman"/>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5187" y="28742241"/>
            <a:ext cx="7347838" cy="92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7817" y="28673969"/>
            <a:ext cx="7274379" cy="92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80428" y="18150804"/>
            <a:ext cx="7777628" cy="8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24031" y="9471110"/>
            <a:ext cx="7258994" cy="749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7817" y="18326381"/>
            <a:ext cx="7274379" cy="82089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469718" y="17611782"/>
            <a:ext cx="7232478" cy="461665"/>
          </a:xfrm>
          <a:prstGeom prst="rect">
            <a:avLst/>
          </a:prstGeom>
          <a:noFill/>
        </p:spPr>
        <p:txBody>
          <a:bodyPr wrap="square" rtlCol="0">
            <a:spAutoFit/>
          </a:bodyPr>
          <a:lstStyle/>
          <a:p>
            <a:r>
              <a:rPr lang="en-US" sz="2400" dirty="0" smtClean="0">
                <a:latin typeface="Arial Black" panose="020B0A04020102020204" pitchFamily="34" charset="0"/>
              </a:rPr>
              <a:t>DELIVERY PERIOD ESTIMATES GA (WKS) </a:t>
            </a:r>
            <a:endParaRPr lang="en-US" sz="2400" dirty="0">
              <a:latin typeface="Arial Black" panose="020B0A04020102020204" pitchFamily="34" charset="0"/>
            </a:endParaRPr>
          </a:p>
        </p:txBody>
      </p:sp>
      <p:pic>
        <p:nvPicPr>
          <p:cNvPr id="54" name="Picture 2" descr="J:\APHA\lurie-childrens-logo-colo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6100355" cy="3000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23" descr="C:\Users\amcxm\AppData\Local\Microsoft\Windows\Temporary Internet Files\Content.Outlook\3HLXEKXV\Trinity-Health_Color_Horizont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40072" y="1312511"/>
            <a:ext cx="3944908" cy="1450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40071" y="-1"/>
            <a:ext cx="3939058" cy="13125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16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5760</TotalTime>
  <Words>444</Words>
  <Application>Microsoft Office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Jagjit</cp:lastModifiedBy>
  <cp:revision>35</cp:revision>
  <dcterms:created xsi:type="dcterms:W3CDTF">2013-02-18T18:40:33Z</dcterms:created>
  <dcterms:modified xsi:type="dcterms:W3CDTF">2015-10-30T18:05:16Z</dcterms:modified>
  <cp:category>research posters template</cp:category>
</cp:coreProperties>
</file>