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6" r:id="rId2"/>
  </p:sldMasterIdLst>
  <p:notesMasterIdLst>
    <p:notesMasterId r:id="rId23"/>
  </p:notesMasterIdLst>
  <p:sldIdLst>
    <p:sldId id="257" r:id="rId3"/>
    <p:sldId id="258" r:id="rId4"/>
    <p:sldId id="259" r:id="rId5"/>
    <p:sldId id="260" r:id="rId6"/>
    <p:sldId id="261" r:id="rId7"/>
    <p:sldId id="262" r:id="rId8"/>
    <p:sldId id="263" r:id="rId9"/>
    <p:sldId id="264" r:id="rId10"/>
    <p:sldId id="265" r:id="rId11"/>
    <p:sldId id="268" r:id="rId12"/>
    <p:sldId id="266" r:id="rId13"/>
    <p:sldId id="267"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252" autoAdjust="0"/>
  </p:normalViewPr>
  <p:slideViewPr>
    <p:cSldViewPr snapToGrid="0">
      <p:cViewPr varScale="1">
        <p:scale>
          <a:sx n="76" d="100"/>
          <a:sy n="76" d="100"/>
        </p:scale>
        <p:origin x="7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E6A30-6D6D-423A-99EE-8B8C2294BD24}" type="datetimeFigureOut">
              <a:rPr lang="en-US" smtClean="0"/>
              <a:t>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DEC55-7861-4BA6-88AF-632A422853B8}" type="slidenum">
              <a:rPr lang="en-US" smtClean="0"/>
              <a:t>‹#›</a:t>
            </a:fld>
            <a:endParaRPr lang="en-US"/>
          </a:p>
        </p:txBody>
      </p:sp>
    </p:spTree>
    <p:extLst>
      <p:ext uri="{BB962C8B-B14F-4D97-AF65-F5344CB8AC3E}">
        <p14:creationId xmlns:p14="http://schemas.microsoft.com/office/powerpoint/2010/main" val="377202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ata.nal.usda.gov/data-dictionary-blank-templat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Naming variables consistently is an important first</a:t>
            </a:r>
            <a:r>
              <a:rPr lang="en-US" baseline="0" dirty="0" smtClean="0"/>
              <a:t> step that allows for easier code-based data manipulations later. Spaces between elements of variable names generally require cleaning before analysis can begin.</a:t>
            </a:r>
          </a:p>
          <a:p>
            <a:endParaRPr lang="en-US" baseline="0" dirty="0" smtClean="0"/>
          </a:p>
          <a:p>
            <a:r>
              <a:rPr lang="en-US" baseline="0" dirty="0" smtClean="0"/>
              <a:t>Data dictionaries can be as simple or complex as is useful for the research team, and can consist of anything from simple documents to spreadsheets to databases. Free example spreadsheets from the USDA can be found here: </a:t>
            </a:r>
            <a:r>
              <a:rPr lang="en-US" sz="1200" u="sng" kern="1200" dirty="0" smtClean="0">
                <a:solidFill>
                  <a:schemeClr val="tx1"/>
                </a:solidFill>
                <a:effectLst/>
                <a:latin typeface="+mn-lt"/>
                <a:ea typeface="+mn-ea"/>
                <a:cs typeface="+mn-cs"/>
                <a:hlinkClick r:id="rId3"/>
              </a:rPr>
              <a:t>https://data.nal.usda.gov/data-dictionary-blank-template</a:t>
            </a:r>
            <a:r>
              <a:rPr lang="en-US" sz="1200" u="sng" kern="1200" dirty="0" smtClean="0">
                <a:solidFill>
                  <a:schemeClr val="tx1"/>
                </a:solidFill>
                <a:effectLst/>
                <a:latin typeface="+mn-lt"/>
                <a:ea typeface="+mn-ea"/>
                <a:cs typeface="+mn-cs"/>
              </a:rPr>
              <a:t>.</a:t>
            </a:r>
          </a:p>
          <a:p>
            <a:endParaRPr lang="en-US" sz="1200" u="sng" kern="1200" dirty="0" smtClean="0">
              <a:solidFill>
                <a:schemeClr val="tx1"/>
              </a:solidFill>
              <a:effectLst/>
              <a:latin typeface="+mn-lt"/>
              <a:ea typeface="+mn-ea"/>
              <a:cs typeface="+mn-cs"/>
            </a:endParaRPr>
          </a:p>
          <a:p>
            <a:r>
              <a:rPr lang="en-US" sz="1200" kern="1200" baseline="0" dirty="0" smtClean="0">
                <a:solidFill>
                  <a:schemeClr val="tx1"/>
                </a:solidFill>
                <a:latin typeface="+mn-lt"/>
                <a:ea typeface="+mn-ea"/>
                <a:cs typeface="+mn-cs"/>
              </a:rPr>
              <a:t>Be sure to state in the data dictionary what you are using for null, or, missing values, in order to apply this consistently.</a:t>
            </a: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D4DEC55-7861-4BA6-88AF-632A422853B8}" type="slidenum">
              <a:rPr lang="en-US" smtClean="0"/>
              <a:t>3</a:t>
            </a:fld>
            <a:endParaRPr lang="en-US"/>
          </a:p>
        </p:txBody>
      </p:sp>
    </p:spTree>
    <p:extLst>
      <p:ext uri="{BB962C8B-B14F-4D97-AF65-F5344CB8AC3E}">
        <p14:creationId xmlns:p14="http://schemas.microsoft.com/office/powerpoint/2010/main" val="78852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double-check</a:t>
            </a:r>
            <a:r>
              <a:rPr lang="en-US" baseline="0" dirty="0" smtClean="0"/>
              <a:t> step, you may find individual blank cells. Rather than leave them blank, which can confuse some analysis programs you may choose to use after Excel, this is a good opportunity to fill any empty cells with your team’s agreed-upon null value. This can be anything from the word “NULL” to “N/A” to a numeric value that could never occur naturally in the data, like a negative number. Once any individual blank cells are filled in, then the Delete Sheet Rows step will work properly.</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5</a:t>
            </a:fld>
            <a:endParaRPr lang="en-US"/>
          </a:p>
        </p:txBody>
      </p:sp>
    </p:spTree>
    <p:extLst>
      <p:ext uri="{BB962C8B-B14F-4D97-AF65-F5344CB8AC3E}">
        <p14:creationId xmlns:p14="http://schemas.microsoft.com/office/powerpoint/2010/main" val="30889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method of removing duplicates works best when there is one column that can definitively serve as a marker for all unique records, like </a:t>
            </a:r>
            <a:r>
              <a:rPr lang="en-US" baseline="0" dirty="0" err="1" smtClean="0"/>
              <a:t>CPSC_Case_Number</a:t>
            </a:r>
            <a:r>
              <a:rPr lang="en-US" baseline="0" dirty="0" smtClean="0"/>
              <a:t> in our dataset (each unique record has its own case number).  </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8</a:t>
            </a:fld>
            <a:endParaRPr lang="en-US"/>
          </a:p>
        </p:txBody>
      </p:sp>
    </p:spTree>
    <p:extLst>
      <p:ext uri="{BB962C8B-B14F-4D97-AF65-F5344CB8AC3E}">
        <p14:creationId xmlns:p14="http://schemas.microsoft.com/office/powerpoint/2010/main" val="127270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filtering method can help you</a:t>
            </a:r>
            <a:r>
              <a:rPr lang="en-US" baseline="0" dirty="0" smtClean="0"/>
              <a:t> find misspellings or other corrections that need to be made to individual data values. When you know which values need to be corrected, you can use simple sorts or filters to find them and clean them more quickly later.</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10</a:t>
            </a:fld>
            <a:endParaRPr lang="en-US"/>
          </a:p>
        </p:txBody>
      </p:sp>
    </p:spTree>
    <p:extLst>
      <p:ext uri="{BB962C8B-B14F-4D97-AF65-F5344CB8AC3E}">
        <p14:creationId xmlns:p14="http://schemas.microsoft.com/office/powerpoint/2010/main" val="283644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Validation can also be set up for number-formatted fields, to encourage</a:t>
            </a:r>
            <a:r>
              <a:rPr lang="en-US" baseline="0" dirty="0" smtClean="0"/>
              <a:t> users to fill in numbers within a certain range. In addition, the strength of the enforcement of the validation can be changed. Users can be warned that their entry is outside the defined parameters for the column, yet still be allowed to enter their desired value anyway.</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12</a:t>
            </a:fld>
            <a:endParaRPr lang="en-US"/>
          </a:p>
        </p:txBody>
      </p:sp>
    </p:spTree>
    <p:extLst>
      <p:ext uri="{BB962C8B-B14F-4D97-AF65-F5344CB8AC3E}">
        <p14:creationId xmlns:p14="http://schemas.microsoft.com/office/powerpoint/2010/main" val="170154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Conditional statements allow us to create a consistent</a:t>
            </a:r>
            <a:r>
              <a:rPr lang="en-US" baseline="0" dirty="0" smtClean="0"/>
              <a:t> formula that we can copy all the way down the column, which does not change the data if one condition is met, but does change it in the requested way if the other condition is met. This same syntax can be used to create a formula that checks for the null value wherever it occurs in a column, since these values might need to be identified and filtered out of calculations.</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13</a:t>
            </a:fld>
            <a:endParaRPr lang="en-US"/>
          </a:p>
        </p:txBody>
      </p:sp>
    </p:spTree>
    <p:extLst>
      <p:ext uri="{BB962C8B-B14F-4D97-AF65-F5344CB8AC3E}">
        <p14:creationId xmlns:p14="http://schemas.microsoft.com/office/powerpoint/2010/main" val="3877638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14</a:t>
            </a:fld>
            <a:endParaRPr lang="en-US"/>
          </a:p>
        </p:txBody>
      </p:sp>
    </p:spTree>
    <p:extLst>
      <p:ext uri="{BB962C8B-B14F-4D97-AF65-F5344CB8AC3E}">
        <p14:creationId xmlns:p14="http://schemas.microsoft.com/office/powerpoint/2010/main" val="367606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find the Given (First) Name, we use the opposite of the RIGHT function, the LEFT function. In the formula =LEFT(C2, E2), we ask Excel to take everything in the left of cell C2 up to the character identified in E2, where the space occurs.</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15</a:t>
            </a:fld>
            <a:endParaRPr lang="en-US"/>
          </a:p>
        </p:txBody>
      </p:sp>
    </p:spTree>
    <p:extLst>
      <p:ext uri="{BB962C8B-B14F-4D97-AF65-F5344CB8AC3E}">
        <p14:creationId xmlns:p14="http://schemas.microsoft.com/office/powerpoint/2010/main" val="955008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16</a:t>
            </a:fld>
            <a:endParaRPr lang="en-US"/>
          </a:p>
        </p:txBody>
      </p:sp>
    </p:spTree>
    <p:extLst>
      <p:ext uri="{BB962C8B-B14F-4D97-AF65-F5344CB8AC3E}">
        <p14:creationId xmlns:p14="http://schemas.microsoft.com/office/powerpoint/2010/main" val="3172103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17</a:t>
            </a:fld>
            <a:endParaRPr lang="en-US"/>
          </a:p>
        </p:txBody>
      </p:sp>
    </p:spTree>
    <p:extLst>
      <p:ext uri="{BB962C8B-B14F-4D97-AF65-F5344CB8AC3E}">
        <p14:creationId xmlns:p14="http://schemas.microsoft.com/office/powerpoint/2010/main" val="95819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18</a:t>
            </a:fld>
            <a:endParaRPr lang="en-US"/>
          </a:p>
        </p:txBody>
      </p:sp>
    </p:spTree>
    <p:extLst>
      <p:ext uri="{BB962C8B-B14F-4D97-AF65-F5344CB8AC3E}">
        <p14:creationId xmlns:p14="http://schemas.microsoft.com/office/powerpoint/2010/main" val="378597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19</a:t>
            </a:fld>
            <a:endParaRPr lang="en-US"/>
          </a:p>
        </p:txBody>
      </p:sp>
    </p:spTree>
    <p:extLst>
      <p:ext uri="{BB962C8B-B14F-4D97-AF65-F5344CB8AC3E}">
        <p14:creationId xmlns:p14="http://schemas.microsoft.com/office/powerpoint/2010/main" val="1096979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20</a:t>
            </a:fld>
            <a:endParaRPr lang="en-US"/>
          </a:p>
        </p:txBody>
      </p:sp>
    </p:spTree>
    <p:extLst>
      <p:ext uri="{BB962C8B-B14F-4D97-AF65-F5344CB8AC3E}">
        <p14:creationId xmlns:p14="http://schemas.microsoft.com/office/powerpoint/2010/main" val="3861870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0079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22FF4E7-F035-4B7B-8412-497BEC132958}" type="datetime1">
              <a:rPr lang="en-US" smtClean="0"/>
              <a:t>1/11/2021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9444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61E89F8-211D-48FA-96EB-4B367DC14F41}" type="datetime1">
              <a:rPr lang="en-US" smtClean="0"/>
              <a:t>1/11/2021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390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A1ABCE"/>
          </a:solidFill>
        </p:spPr>
        <p:txBody>
          <a:bodyPr wrap="square" lIns="0" tIns="0" rIns="0" bIns="0" rtlCol="0"/>
          <a:lstStyle/>
          <a:p>
            <a:endParaRPr sz="1200"/>
          </a:p>
        </p:txBody>
      </p:sp>
      <p:sp>
        <p:nvSpPr>
          <p:cNvPr id="17" name="bk object 17"/>
          <p:cNvSpPr/>
          <p:nvPr/>
        </p:nvSpPr>
        <p:spPr>
          <a:xfrm>
            <a:off x="698043" y="0"/>
            <a:ext cx="10820400" cy="1803400"/>
          </a:xfrm>
          <a:custGeom>
            <a:avLst/>
            <a:gdLst/>
            <a:ahLst/>
            <a:cxnLst/>
            <a:rect l="l" t="t" r="r" b="b"/>
            <a:pathLst>
              <a:path w="16230600" h="2705100">
                <a:moveTo>
                  <a:pt x="0" y="0"/>
                </a:moveTo>
                <a:lnTo>
                  <a:pt x="16230600" y="0"/>
                </a:lnTo>
                <a:lnTo>
                  <a:pt x="16230600" y="2705100"/>
                </a:lnTo>
                <a:lnTo>
                  <a:pt x="0" y="2705100"/>
                </a:lnTo>
                <a:lnTo>
                  <a:pt x="0" y="0"/>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0D0A7E5-F210-4DF3-BA1E-7ACC0AB7F3D3}" type="datetime1">
              <a:rPr lang="en-US" smtClean="0"/>
              <a:t>1/11/2021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88913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E6FBD243-6CAE-47EF-A3ED-7805FF0257F2}" type="datetime1">
              <a:rPr lang="en-US" smtClean="0"/>
              <a:t>1/11/2021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5464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Presentation or Section Title</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645BCFF-B12E-4927-9FA7-969FF2936F96}" type="datetime1">
              <a:rPr lang="en-US" smtClean="0"/>
              <a:t>1/11/2021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5640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21"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smtClean="0"/>
              <a:t>Document Title</a:t>
            </a:r>
            <a:endParaRPr lang="en-US" dirty="0"/>
          </a:p>
        </p:txBody>
      </p:sp>
      <p:sp>
        <p:nvSpPr>
          <p:cNvPr id="22"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Document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0608" y="699020"/>
            <a:ext cx="3985813" cy="561493"/>
          </a:xfrm>
          <a:prstGeom prst="rect">
            <a:avLst/>
          </a:prstGeom>
        </p:spPr>
      </p:pic>
    </p:spTree>
    <p:extLst>
      <p:ext uri="{BB962C8B-B14F-4D97-AF65-F5344CB8AC3E}">
        <p14:creationId xmlns:p14="http://schemas.microsoft.com/office/powerpoint/2010/main" val="71314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2908" r="22657"/>
          <a:stretch/>
        </p:blipFill>
        <p:spPr>
          <a:xfrm>
            <a:off x="1645920" y="-43315"/>
            <a:ext cx="10546081" cy="6934092"/>
          </a:xfrm>
          <a:prstGeom prst="rect">
            <a:avLst/>
          </a:prstGeom>
        </p:spPr>
      </p:pic>
      <p:sp>
        <p:nvSpPr>
          <p:cNvPr id="14" name="Freeform 13"/>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
        <p:nvSpPr>
          <p:cNvPr id="16"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7"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828707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26" y="0"/>
            <a:ext cx="12159575" cy="6858000"/>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48399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7823"/>
          <a:stretch/>
        </p:blipFill>
        <p:spPr>
          <a:xfrm>
            <a:off x="2628664" y="-43316"/>
            <a:ext cx="9563336" cy="6934093"/>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461783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926543" y="-43317"/>
            <a:ext cx="9083037" cy="6974621"/>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85" y="423416"/>
            <a:ext cx="3318337" cy="619053"/>
          </a:xfrm>
          <a:prstGeom prst="rect">
            <a:avLst/>
          </a:prstGeom>
        </p:spPr>
      </p:pic>
      <p:sp>
        <p:nvSpPr>
          <p:cNvPr id="13"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1776652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30650" b="20673"/>
          <a:stretch/>
        </p:blipFill>
        <p:spPr>
          <a:xfrm>
            <a:off x="661299" y="-42636"/>
            <a:ext cx="11530701" cy="6900637"/>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2385" y="423416"/>
            <a:ext cx="3318337" cy="619053"/>
          </a:xfrm>
          <a:prstGeom prst="rect">
            <a:avLst/>
          </a:prstGeom>
        </p:spPr>
      </p:pic>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890070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934817" y="-56448"/>
            <a:ext cx="9404664" cy="6959939"/>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967022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736873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12293600" y="1169739"/>
            <a:ext cx="2189949" cy="4316661"/>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800"/>
              </a:spcBef>
            </a:pPr>
            <a:r>
              <a:rPr lang="en-US" sz="1600" spc="-67" dirty="0" smtClean="0">
                <a:solidFill>
                  <a:schemeClr val="bg1"/>
                </a:solidFill>
              </a:rPr>
              <a:t>How to put in your own Photo:</a:t>
            </a:r>
          </a:p>
          <a:p>
            <a:pPr>
              <a:lnSpc>
                <a:spcPct val="90000"/>
              </a:lnSpc>
              <a:spcBef>
                <a:spcPts val="800"/>
              </a:spcBef>
            </a:pPr>
            <a:r>
              <a:rPr lang="en-US" sz="1600" spc="-67" dirty="0" smtClean="0">
                <a:solidFill>
                  <a:schemeClr val="bg1"/>
                </a:solidFill>
              </a:rPr>
              <a:t>Go to ‘View-Slide Master’</a:t>
            </a:r>
          </a:p>
          <a:p>
            <a:pPr>
              <a:lnSpc>
                <a:spcPct val="90000"/>
              </a:lnSpc>
              <a:spcBef>
                <a:spcPts val="800"/>
              </a:spcBef>
            </a:pPr>
            <a:r>
              <a:rPr lang="en-US" sz="1600" spc="-67" dirty="0" smtClean="0">
                <a:solidFill>
                  <a:schemeClr val="bg1"/>
                </a:solidFill>
              </a:rPr>
              <a:t>Go to ‘Insert-Picture’</a:t>
            </a:r>
          </a:p>
          <a:p>
            <a:pPr>
              <a:lnSpc>
                <a:spcPct val="90000"/>
              </a:lnSpc>
              <a:spcBef>
                <a:spcPts val="800"/>
              </a:spcBef>
            </a:pPr>
            <a:r>
              <a:rPr lang="en-US" sz="1600" spc="-67" dirty="0" smtClean="0">
                <a:solidFill>
                  <a:schemeClr val="bg1"/>
                </a:solidFill>
              </a:rPr>
              <a:t>Browse to the</a:t>
            </a:r>
            <a:r>
              <a:rPr lang="en-US" sz="1600" spc="-67" baseline="0" dirty="0" smtClean="0">
                <a:solidFill>
                  <a:schemeClr val="bg1"/>
                </a:solidFill>
              </a:rPr>
              <a:t> image you would like to place. Image should be 1024x768, 1200x900, or other 4:3 aspect ratio</a:t>
            </a:r>
          </a:p>
          <a:p>
            <a:pPr>
              <a:lnSpc>
                <a:spcPct val="90000"/>
              </a:lnSpc>
              <a:spcBef>
                <a:spcPts val="800"/>
              </a:spcBef>
            </a:pPr>
            <a:r>
              <a:rPr lang="en-US" sz="1600" spc="-67" dirty="0" smtClean="0">
                <a:solidFill>
                  <a:schemeClr val="bg1"/>
                </a:solidFill>
              </a:rPr>
              <a:t>Select image and click OK</a:t>
            </a:r>
          </a:p>
          <a:p>
            <a:pPr>
              <a:lnSpc>
                <a:spcPct val="90000"/>
              </a:lnSpc>
              <a:spcBef>
                <a:spcPts val="800"/>
              </a:spcBef>
            </a:pPr>
            <a:r>
              <a:rPr lang="en-US" sz="1600" spc="-67" dirty="0" smtClean="0">
                <a:solidFill>
                  <a:schemeClr val="bg1"/>
                </a:solidFill>
              </a:rPr>
              <a:t>Scale to full screen size if necessary.</a:t>
            </a:r>
          </a:p>
          <a:p>
            <a:pPr>
              <a:lnSpc>
                <a:spcPct val="90000"/>
              </a:lnSpc>
              <a:spcBef>
                <a:spcPts val="800"/>
              </a:spcBef>
            </a:pPr>
            <a:r>
              <a:rPr lang="en-US" sz="1600" spc="-67" dirty="0" smtClean="0">
                <a:solidFill>
                  <a:schemeClr val="bg1"/>
                </a:solidFill>
              </a:rPr>
              <a:t>Click image, go</a:t>
            </a:r>
            <a:r>
              <a:rPr lang="en-US" sz="1600" spc="-67" baseline="0" dirty="0" smtClean="0">
                <a:solidFill>
                  <a:schemeClr val="bg1"/>
                </a:solidFill>
              </a:rPr>
              <a:t> to ‘Format-</a:t>
            </a:r>
            <a:r>
              <a:rPr lang="en-US" sz="1600" spc="-67" dirty="0" smtClean="0">
                <a:solidFill>
                  <a:schemeClr val="bg1"/>
                </a:solidFill>
              </a:rPr>
              <a:t>Send to Back’</a:t>
            </a:r>
          </a:p>
          <a:p>
            <a:pPr>
              <a:lnSpc>
                <a:spcPct val="90000"/>
              </a:lnSpc>
              <a:spcBef>
                <a:spcPts val="800"/>
              </a:spcBef>
            </a:pPr>
            <a:r>
              <a:rPr lang="en-US" sz="1600" spc="-67" dirty="0" smtClean="0">
                <a:solidFill>
                  <a:schemeClr val="bg1"/>
                </a:solidFill>
              </a:rPr>
              <a:t>Go to ‘View-Normal’ to return to slides</a:t>
            </a:r>
          </a:p>
        </p:txBody>
      </p:sp>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4220348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smtClean="0"/>
              <a:t>Click to edit Master title style</a:t>
            </a:r>
            <a:endParaRPr lang="en-US" dirty="0"/>
          </a:p>
        </p:txBody>
      </p:sp>
      <p:sp>
        <p:nvSpPr>
          <p:cNvPr id="9" name="Content Placeholder 2"/>
          <p:cNvSpPr>
            <a:spLocks noGrp="1"/>
          </p:cNvSpPr>
          <p:nvPr>
            <p:ph idx="1"/>
          </p:nvPr>
        </p:nvSpPr>
        <p:spPr>
          <a:xfrm>
            <a:off x="1241840" y="2035613"/>
            <a:ext cx="9796587" cy="396874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3" hasCustomPrompt="1"/>
          </p:nvPr>
        </p:nvSpPr>
        <p:spPr>
          <a:xfrm>
            <a:off x="1464742"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5" name="Date Placeholder 11"/>
          <p:cNvSpPr>
            <a:spLocks noGrp="1"/>
          </p:cNvSpPr>
          <p:nvPr>
            <p:ph type="dt" sz="half" idx="14"/>
          </p:nvPr>
        </p:nvSpPr>
        <p:spPr>
          <a:xfrm>
            <a:off x="3133344" y="6436626"/>
            <a:ext cx="1133856" cy="224367"/>
          </a:xfrm>
          <a:prstGeom prst="rect">
            <a:avLst/>
          </a:prstGeom>
        </p:spPr>
        <p:txBody>
          <a:bodyPr/>
          <a:lstStyle/>
          <a:p>
            <a:fld id="{72AF5C68-B480-449C-A748-C1E438C24644}" type="datetime1">
              <a:rPr lang="en-US" smtClean="0"/>
              <a:t>1/11/2021</a:t>
            </a:fld>
            <a:endParaRPr lang="en-US" dirty="0"/>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49846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smtClean="0"/>
              <a:t>Click to edit Master title style</a:t>
            </a:r>
            <a:endParaRPr lang="en-US" dirty="0"/>
          </a:p>
        </p:txBody>
      </p:sp>
      <p:sp>
        <p:nvSpPr>
          <p:cNvPr id="14" name="Content Placeholder 2"/>
          <p:cNvSpPr>
            <a:spLocks noGrp="1"/>
          </p:cNvSpPr>
          <p:nvPr>
            <p:ph sz="half" idx="1"/>
          </p:nvPr>
        </p:nvSpPr>
        <p:spPr>
          <a:xfrm>
            <a:off x="1241841"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6" name="Date Placeholder 11"/>
          <p:cNvSpPr>
            <a:spLocks noGrp="1"/>
          </p:cNvSpPr>
          <p:nvPr>
            <p:ph type="dt" sz="half" idx="14"/>
          </p:nvPr>
        </p:nvSpPr>
        <p:spPr>
          <a:xfrm>
            <a:off x="3133344" y="6436626"/>
            <a:ext cx="1133856" cy="224367"/>
          </a:xfrm>
          <a:prstGeom prst="rect">
            <a:avLst/>
          </a:prstGeom>
        </p:spPr>
        <p:txBody>
          <a:bodyPr/>
          <a:lstStyle/>
          <a:p>
            <a:fld id="{E9EA5A7A-ECE7-456C-8D19-54CF9B8A27EC}" type="datetime1">
              <a:rPr lang="en-US" smtClean="0"/>
              <a:t>1/11/2021</a:t>
            </a:fld>
            <a:endParaRPr lang="en-US" dirty="0"/>
          </a:p>
        </p:txBody>
      </p:sp>
      <p:sp>
        <p:nvSpPr>
          <p:cNvPr id="17"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1" y="2032809"/>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92453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1243326"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18" name="Text Placeholder 2"/>
          <p:cNvSpPr>
            <a:spLocks noGrp="1"/>
          </p:cNvSpPr>
          <p:nvPr>
            <p:ph type="body" idx="1"/>
          </p:nvPr>
        </p:nvSpPr>
        <p:spPr>
          <a:xfrm>
            <a:off x="1476553"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9"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0" name="Date Placeholder 11"/>
          <p:cNvSpPr>
            <a:spLocks noGrp="1"/>
          </p:cNvSpPr>
          <p:nvPr>
            <p:ph type="dt" sz="half" idx="14"/>
          </p:nvPr>
        </p:nvSpPr>
        <p:spPr>
          <a:xfrm>
            <a:off x="3133344" y="6436626"/>
            <a:ext cx="1133856" cy="224367"/>
          </a:xfrm>
          <a:prstGeom prst="rect">
            <a:avLst/>
          </a:prstGeom>
        </p:spPr>
        <p:txBody>
          <a:bodyPr/>
          <a:lstStyle/>
          <a:p>
            <a:fld id="{C8A3A672-3F70-40DD-B94C-058D842FD027}" type="datetime1">
              <a:rPr lang="en-US" smtClean="0"/>
              <a:t>1/11/2021</a:t>
            </a:fld>
            <a:endParaRPr lang="en-US" dirty="0"/>
          </a:p>
        </p:txBody>
      </p:sp>
      <p:sp>
        <p:nvSpPr>
          <p:cNvPr id="21"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2"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6251352"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20"/>
          </p:nvPr>
        </p:nvSpPr>
        <p:spPr>
          <a:xfrm>
            <a:off x="6484578"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Tree>
    <p:extLst>
      <p:ext uri="{BB962C8B-B14F-4D97-AF65-F5344CB8AC3E}">
        <p14:creationId xmlns:p14="http://schemas.microsoft.com/office/powerpoint/2010/main" val="2627350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7" name="Title 1"/>
          <p:cNvSpPr>
            <a:spLocks noGrp="1"/>
          </p:cNvSpPr>
          <p:nvPr>
            <p:ph type="title"/>
          </p:nvPr>
        </p:nvSpPr>
        <p:spPr>
          <a:xfrm>
            <a:off x="1464743" y="169881"/>
            <a:ext cx="9573685" cy="1016000"/>
          </a:xfrm>
          <a:prstGeom prst="rect">
            <a:avLst/>
          </a:prstGeom>
        </p:spPr>
        <p:txBody>
          <a:bodyPr/>
          <a:lstStyle>
            <a:lvl1pPr>
              <a:defRPr>
                <a:solidFill>
                  <a:schemeClr val="tx2"/>
                </a:solidFill>
              </a:defRPr>
            </a:lvl1pPr>
          </a:lstStyle>
          <a:p>
            <a:r>
              <a:rPr lang="en-US" dirty="0" smtClean="0"/>
              <a:t>Click to edit Master title style</a:t>
            </a:r>
            <a:endParaRPr lang="en-US" dirty="0"/>
          </a:p>
        </p:txBody>
      </p:sp>
      <p:sp>
        <p:nvSpPr>
          <p:cNvPr id="18" name="Text Placeholder 2"/>
          <p:cNvSpPr>
            <a:spLocks noGrp="1"/>
          </p:cNvSpPr>
          <p:nvPr>
            <p:ph type="body" idx="1"/>
          </p:nvPr>
        </p:nvSpPr>
        <p:spPr>
          <a:xfrm>
            <a:off x="1474419" y="4198076"/>
            <a:ext cx="4551741" cy="463296"/>
          </a:xfrm>
          <a:prstGeom prst="rect">
            <a:avLst/>
          </a:prstGeom>
        </p:spPr>
        <p:txBody>
          <a:bodyPr anchor="b"/>
          <a:lstStyle>
            <a:lvl1pPr marL="0" indent="0">
              <a:buNone/>
              <a:defRPr sz="2267" b="0">
                <a:solidFill>
                  <a:srgbClr val="6638B6"/>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9" name="Content Placeholder 3"/>
          <p:cNvSpPr>
            <a:spLocks noGrp="1"/>
          </p:cNvSpPr>
          <p:nvPr>
            <p:ph sz="half" idx="2"/>
          </p:nvPr>
        </p:nvSpPr>
        <p:spPr>
          <a:xfrm>
            <a:off x="1473209"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smtClean="0"/>
              <a:t>Click to edit Master text styles</a:t>
            </a:r>
          </a:p>
        </p:txBody>
      </p:sp>
      <p:sp>
        <p:nvSpPr>
          <p:cNvPr id="22"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3" name="Picture Placeholder 12"/>
          <p:cNvSpPr>
            <a:spLocks noGrp="1"/>
          </p:cNvSpPr>
          <p:nvPr>
            <p:ph type="pic" sz="quarter" idx="14" hasCustomPrompt="1"/>
          </p:nvPr>
        </p:nvSpPr>
        <p:spPr>
          <a:xfrm>
            <a:off x="1477434" y="2035612"/>
            <a:ext cx="4548727" cy="2061707"/>
          </a:xfrm>
          <a:prstGeom prst="rect">
            <a:avLst/>
          </a:prstGeom>
        </p:spPr>
        <p:txBody>
          <a:bodyPr anchor="ctr"/>
          <a:lstStyle>
            <a:lvl1pPr marL="0" indent="0" algn="ctr">
              <a:buNone/>
              <a:defRPr/>
            </a:lvl1pPr>
          </a:lstStyle>
          <a:p>
            <a:r>
              <a:rPr lang="en-US" dirty="0" smtClean="0"/>
              <a:t>Insert image</a:t>
            </a:r>
            <a:endParaRPr lang="en-US" dirty="0"/>
          </a:p>
        </p:txBody>
      </p:sp>
      <p:sp>
        <p:nvSpPr>
          <p:cNvPr id="25" name="Date Placeholder 11"/>
          <p:cNvSpPr>
            <a:spLocks noGrp="1"/>
          </p:cNvSpPr>
          <p:nvPr>
            <p:ph type="dt" sz="half" idx="16"/>
          </p:nvPr>
        </p:nvSpPr>
        <p:spPr>
          <a:xfrm>
            <a:off x="3133344" y="6436626"/>
            <a:ext cx="1133856" cy="224367"/>
          </a:xfrm>
          <a:prstGeom prst="rect">
            <a:avLst/>
          </a:prstGeom>
        </p:spPr>
        <p:txBody>
          <a:bodyPr/>
          <a:lstStyle/>
          <a:p>
            <a:fld id="{85ACB053-AC26-4C45-8DF4-6693798F5CF4}" type="datetime1">
              <a:rPr lang="en-US" smtClean="0"/>
              <a:t>1/11/2021</a:t>
            </a:fld>
            <a:endParaRPr lang="en-US" dirty="0"/>
          </a:p>
        </p:txBody>
      </p:sp>
      <p:sp>
        <p:nvSpPr>
          <p:cNvPr id="26" name="Footer Placeholder 12"/>
          <p:cNvSpPr>
            <a:spLocks noGrp="1"/>
          </p:cNvSpPr>
          <p:nvPr>
            <p:ph type="ftr" sz="quarter" idx="17"/>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7" name="Slide Number Placeholder 13"/>
          <p:cNvSpPr>
            <a:spLocks noGrp="1"/>
          </p:cNvSpPr>
          <p:nvPr>
            <p:ph type="sldNum" sz="quarter" idx="18"/>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6486678" y="4198076"/>
            <a:ext cx="4551741" cy="463296"/>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15" name="Content Placeholder 3"/>
          <p:cNvSpPr>
            <a:spLocks noGrp="1"/>
          </p:cNvSpPr>
          <p:nvPr>
            <p:ph sz="half" idx="20"/>
          </p:nvPr>
        </p:nvSpPr>
        <p:spPr>
          <a:xfrm>
            <a:off x="6485467"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smtClean="0"/>
              <a:t>Click to edit Master text styles</a:t>
            </a:r>
          </a:p>
        </p:txBody>
      </p:sp>
      <p:sp>
        <p:nvSpPr>
          <p:cNvPr id="16" name="Picture Placeholder 12"/>
          <p:cNvSpPr>
            <a:spLocks noGrp="1"/>
          </p:cNvSpPr>
          <p:nvPr>
            <p:ph type="pic" sz="quarter" idx="21" hasCustomPrompt="1"/>
          </p:nvPr>
        </p:nvSpPr>
        <p:spPr>
          <a:xfrm>
            <a:off x="6489693" y="2035612"/>
            <a:ext cx="4548727" cy="2061707"/>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1467694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3133344" y="6436626"/>
            <a:ext cx="1133856" cy="224367"/>
          </a:xfrm>
          <a:prstGeom prst="rect">
            <a:avLst/>
          </a:prstGeom>
        </p:spPr>
        <p:txBody>
          <a:bodyPr/>
          <a:lstStyle/>
          <a:p>
            <a:fld id="{32F24121-EBD7-4CF4-86D8-1022E423A3E1}" type="datetime1">
              <a:rPr lang="en-US" smtClean="0"/>
              <a:t>1/11/2021</a:t>
            </a:fld>
            <a:endParaRPr lang="en-US" dirty="0"/>
          </a:p>
        </p:txBody>
      </p:sp>
      <p:sp>
        <p:nvSpPr>
          <p:cNvPr id="24" name="Footer Placeholder 12"/>
          <p:cNvSpPr>
            <a:spLocks noGrp="1"/>
          </p:cNvSpPr>
          <p:nvPr>
            <p:ph type="ftr" sz="quarter" idx="23"/>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5"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6926893" y="2032622"/>
            <a:ext cx="5265108" cy="3961777"/>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smtClean="0"/>
              <a:t>Placeholder</a:t>
            </a:r>
          </a:p>
        </p:txBody>
      </p:sp>
      <p:sp>
        <p:nvSpPr>
          <p:cNvPr id="12"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13"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14" name="Content Placeholder 2"/>
          <p:cNvSpPr>
            <a:spLocks noGrp="1"/>
          </p:cNvSpPr>
          <p:nvPr>
            <p:ph sz="half" idx="18"/>
          </p:nvPr>
        </p:nvSpPr>
        <p:spPr>
          <a:xfrm>
            <a:off x="1243325" y="2399681"/>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Text Placeholder 2"/>
          <p:cNvSpPr>
            <a:spLocks noGrp="1"/>
          </p:cNvSpPr>
          <p:nvPr>
            <p:ph type="body" idx="1"/>
          </p:nvPr>
        </p:nvSpPr>
        <p:spPr>
          <a:xfrm>
            <a:off x="1476552" y="2031618"/>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22" name="Content Placeholder 2"/>
          <p:cNvSpPr>
            <a:spLocks noGrp="1"/>
          </p:cNvSpPr>
          <p:nvPr>
            <p:ph sz="half" idx="25"/>
          </p:nvPr>
        </p:nvSpPr>
        <p:spPr>
          <a:xfrm>
            <a:off x="1243325" y="4401798"/>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7" name="Text Placeholder 2"/>
          <p:cNvSpPr>
            <a:spLocks noGrp="1"/>
          </p:cNvSpPr>
          <p:nvPr>
            <p:ph type="body" idx="26"/>
          </p:nvPr>
        </p:nvSpPr>
        <p:spPr>
          <a:xfrm>
            <a:off x="1476552" y="4033736"/>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Tree>
    <p:extLst>
      <p:ext uri="{BB962C8B-B14F-4D97-AF65-F5344CB8AC3E}">
        <p14:creationId xmlns:p14="http://schemas.microsoft.com/office/powerpoint/2010/main" val="2565503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17" name="Picture Placeholder 11"/>
          <p:cNvSpPr>
            <a:spLocks noGrp="1"/>
          </p:cNvSpPr>
          <p:nvPr>
            <p:ph type="pic" sz="quarter" idx="15" hasCustomPrompt="1"/>
          </p:nvPr>
        </p:nvSpPr>
        <p:spPr bwMode="gray">
          <a:xfrm>
            <a:off x="4872565" y="2033933"/>
            <a:ext cx="2946400" cy="3960467"/>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8" name="Picture Placeholder 11"/>
          <p:cNvSpPr>
            <a:spLocks noGrp="1"/>
          </p:cNvSpPr>
          <p:nvPr>
            <p:ph type="pic" sz="quarter" idx="16" hasCustomPrompt="1"/>
          </p:nvPr>
        </p:nvSpPr>
        <p:spPr bwMode="gray">
          <a:xfrm>
            <a:off x="8087783" y="2033933"/>
            <a:ext cx="2946400" cy="3960467"/>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9" name="Date Placeholder 11"/>
          <p:cNvSpPr>
            <a:spLocks noGrp="1"/>
          </p:cNvSpPr>
          <p:nvPr>
            <p:ph type="dt" sz="half" idx="17"/>
          </p:nvPr>
        </p:nvSpPr>
        <p:spPr>
          <a:xfrm>
            <a:off x="3406559" y="6436626"/>
            <a:ext cx="1133856" cy="224367"/>
          </a:xfrm>
          <a:prstGeom prst="rect">
            <a:avLst/>
          </a:prstGeom>
        </p:spPr>
        <p:txBody>
          <a:bodyPr/>
          <a:lstStyle>
            <a:lvl1pPr>
              <a:defRPr>
                <a:solidFill>
                  <a:schemeClr val="bg1"/>
                </a:solidFill>
              </a:defRPr>
            </a:lvl1pPr>
          </a:lstStyle>
          <a:p>
            <a:fld id="{79D64E8B-F96B-497C-910E-8D6F8E2482A7}" type="datetime1">
              <a:rPr lang="en-US" smtClean="0"/>
              <a:t>1/11/2021</a:t>
            </a:fld>
            <a:endParaRPr lang="en-US" dirty="0"/>
          </a:p>
        </p:txBody>
      </p:sp>
      <p:sp>
        <p:nvSpPr>
          <p:cNvPr id="22" name="Text Placeholder 2"/>
          <p:cNvSpPr>
            <a:spLocks noGrp="1"/>
          </p:cNvSpPr>
          <p:nvPr>
            <p:ph type="body" idx="20"/>
          </p:nvPr>
        </p:nvSpPr>
        <p:spPr>
          <a:xfrm>
            <a:off x="1482270" y="2031618"/>
            <a:ext cx="3118087" cy="393593"/>
          </a:xfrm>
          <a:prstGeom prst="rect">
            <a:avLst/>
          </a:prstGeom>
        </p:spPr>
        <p:txBody>
          <a:bodyPr anchor="b"/>
          <a:lstStyle>
            <a:lvl1pPr marL="0" indent="0">
              <a:buNone/>
              <a:defRPr sz="2267" b="0">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a:t>
            </a:r>
          </a:p>
        </p:txBody>
      </p:sp>
      <p:sp>
        <p:nvSpPr>
          <p:cNvPr id="23" name="Content Placeholder 2"/>
          <p:cNvSpPr>
            <a:spLocks noGrp="1"/>
          </p:cNvSpPr>
          <p:nvPr>
            <p:ph sz="half" idx="21"/>
          </p:nvPr>
        </p:nvSpPr>
        <p:spPr>
          <a:xfrm>
            <a:off x="1247556" y="2405288"/>
            <a:ext cx="3352800" cy="3589112"/>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Title 1"/>
          <p:cNvSpPr>
            <a:spLocks noGrp="1"/>
          </p:cNvSpPr>
          <p:nvPr>
            <p:ph type="title"/>
          </p:nvPr>
        </p:nvSpPr>
        <p:spPr>
          <a:xfrm>
            <a:off x="1470460" y="169881"/>
            <a:ext cx="9573685" cy="1016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25" name="Text Placeholder 10"/>
          <p:cNvSpPr>
            <a:spLocks noGrp="1"/>
          </p:cNvSpPr>
          <p:nvPr>
            <p:ph type="body" sz="quarter" idx="14" hasCustomPrompt="1"/>
          </p:nvPr>
        </p:nvSpPr>
        <p:spPr>
          <a:xfrm>
            <a:off x="1470459" y="1195843"/>
            <a:ext cx="9573684" cy="609600"/>
          </a:xfrm>
          <a:prstGeom prst="rect">
            <a:avLst/>
          </a:prstGeom>
        </p:spPr>
        <p:txBody>
          <a:bodyPr/>
          <a:lstStyle>
            <a:lvl1pPr marL="0" indent="0">
              <a:lnSpc>
                <a:spcPct val="85000"/>
              </a:lnSpc>
              <a:spcBef>
                <a:spcPts val="0"/>
              </a:spcBef>
              <a:buNone/>
              <a:defRPr sz="2667" spc="-107" baseline="0">
                <a:solidFill>
                  <a:srgbClr val="FFFFFF"/>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
        <p:nvSpPr>
          <p:cNvPr id="27" name="Footer Placeholder 7"/>
          <p:cNvSpPr>
            <a:spLocks noGrp="1"/>
          </p:cNvSpPr>
          <p:nvPr>
            <p:ph type="ftr" sz="quarter" idx="11"/>
          </p:nvPr>
        </p:nvSpPr>
        <p:spPr bwMode="gray">
          <a:xfrm>
            <a:off x="4658998" y="6376318"/>
            <a:ext cx="6412461" cy="32199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28"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563225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3133344" y="6436626"/>
            <a:ext cx="1133856" cy="224367"/>
          </a:xfrm>
          <a:prstGeom prst="rect">
            <a:avLst/>
          </a:prstGeom>
        </p:spPr>
        <p:txBody>
          <a:bodyPr/>
          <a:lstStyle/>
          <a:p>
            <a:fld id="{57DC2ABB-271A-4801-A47E-0BA288BAB40E}" type="datetime1">
              <a:rPr lang="en-US" smtClean="0"/>
              <a:t>1/11/2021</a:t>
            </a:fld>
            <a:endParaRPr lang="en-US" dirty="0"/>
          </a:p>
        </p:txBody>
      </p:sp>
      <p:sp>
        <p:nvSpPr>
          <p:cNvPr id="15"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6"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7" name="Title 1"/>
          <p:cNvSpPr>
            <a:spLocks noGrp="1"/>
          </p:cNvSpPr>
          <p:nvPr>
            <p:ph type="title"/>
          </p:nvPr>
        </p:nvSpPr>
        <p:spPr>
          <a:xfrm>
            <a:off x="1464743" y="169881"/>
            <a:ext cx="9573685" cy="1016000"/>
          </a:xfrm>
          <a:prstGeom prst="rect">
            <a:avLst/>
          </a:prstGeom>
        </p:spPr>
        <p:txBody>
          <a:bodyPr/>
          <a:lstStyle>
            <a:lvl1pPr>
              <a:defRPr/>
            </a:lvl1pPr>
          </a:lstStyle>
          <a:p>
            <a:r>
              <a:rPr lang="en-US" dirty="0" smtClean="0"/>
              <a:t>Click to edit Master title style</a:t>
            </a:r>
            <a:endParaRPr lang="en-US" dirty="0"/>
          </a:p>
        </p:txBody>
      </p:sp>
      <p:sp>
        <p:nvSpPr>
          <p:cNvPr id="8"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132816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594261" y="6436626"/>
            <a:ext cx="1133856" cy="224367"/>
          </a:xfrm>
          <a:prstGeom prst="rect">
            <a:avLst/>
          </a:prstGeom>
        </p:spPr>
        <p:txBody>
          <a:bodyPr/>
          <a:lstStyle/>
          <a:p>
            <a:fld id="{FB808D19-EB0A-46D2-902B-787A88F65429}" type="datetime1">
              <a:rPr lang="en-US" smtClean="0"/>
              <a:t>1/11/2021</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87214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133344" y="6436626"/>
            <a:ext cx="1133856" cy="224367"/>
          </a:xfrm>
          <a:prstGeom prst="rect">
            <a:avLst/>
          </a:prstGeom>
        </p:spPr>
        <p:txBody>
          <a:bodyPr/>
          <a:lstStyle/>
          <a:p>
            <a:fld id="{F0CDE434-2CDA-4AE1-82CD-7B6A55677061}" type="datetime1">
              <a:rPr lang="en-US" smtClean="0"/>
              <a:t>1/11/2021</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37749295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smtClean="0">
                <a:solidFill>
                  <a:schemeClr val="tx2"/>
                </a:solidFill>
              </a:rPr>
              <a:t>            </a:t>
            </a:r>
            <a:endParaRPr lang="en-US" sz="2400" kern="1200" dirty="0">
              <a:solidFill>
                <a:schemeClr val="tx2"/>
              </a:solidFill>
            </a:endParaRPr>
          </a:p>
        </p:txBody>
      </p:sp>
      <p:sp>
        <p:nvSpPr>
          <p:cNvPr id="9" name="Date Placeholder 6"/>
          <p:cNvSpPr>
            <a:spLocks noGrp="1"/>
          </p:cNvSpPr>
          <p:nvPr>
            <p:ph type="dt" sz="half" idx="10"/>
          </p:nvPr>
        </p:nvSpPr>
        <p:spPr bwMode="gray">
          <a:xfrm>
            <a:off x="9141059" y="6044750"/>
            <a:ext cx="1930400" cy="224367"/>
          </a:xfrm>
          <a:prstGeom prst="rect">
            <a:avLst/>
          </a:prstGeom>
        </p:spPr>
        <p:txBody>
          <a:bodyPr/>
          <a:lstStyle>
            <a:lvl1pPr algn="r">
              <a:defRPr>
                <a:solidFill>
                  <a:schemeClr val="bg1"/>
                </a:solidFill>
              </a:defRPr>
            </a:lvl1pPr>
          </a:lstStyle>
          <a:p>
            <a:fld id="{B626E0D4-FA45-4C29-A7B1-1E6855E8EC99}" type="datetime1">
              <a:rPr lang="en-US" smtClean="0">
                <a:solidFill>
                  <a:prstClr val="white"/>
                </a:solidFill>
              </a:rPr>
              <a:t>1/11/2021</a:t>
            </a:fld>
            <a:endParaRPr lang="bg-BG" dirty="0">
              <a:solidFill>
                <a:prstClr val="white"/>
              </a:solidFill>
            </a:endParaRPr>
          </a:p>
        </p:txBody>
      </p:sp>
      <p:sp>
        <p:nvSpPr>
          <p:cNvPr id="10" name="Footer Placeholder 7"/>
          <p:cNvSpPr>
            <a:spLocks noGrp="1"/>
          </p:cNvSpPr>
          <p:nvPr>
            <p:ph type="ftr" sz="quarter" idx="11"/>
          </p:nvPr>
        </p:nvSpPr>
        <p:spPr bwMode="gray">
          <a:xfrm>
            <a:off x="4162659" y="6386280"/>
            <a:ext cx="6908800" cy="308355"/>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11"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smtClean="0"/>
              <a:t>Document Title</a:t>
            </a:r>
            <a:endParaRPr lang="en-US" dirty="0"/>
          </a:p>
        </p:txBody>
      </p:sp>
      <p:sp>
        <p:nvSpPr>
          <p:cNvPr id="17"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Secondary Document Title</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3805624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image" Target="../media/image1.emf"/><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1007968"/>
          </a:xfrm>
          <a:prstGeom prst="rect">
            <a:avLst/>
          </a:prstGeom>
        </p:spPr>
        <p:txBody>
          <a:bodyPr wrap="square" lIns="0" tIns="0" rIns="0" bIns="0">
            <a:spAutoFit/>
          </a:bodyPr>
          <a:lstStyle>
            <a:lvl1pPr>
              <a:defRPr sz="655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r>
              <a:rPr lang="en-US" smtClean="0"/>
              <a:t>Presentation or Section Title</a:t>
            </a:r>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01E5B25-4377-418E-AFA8-DAC491999B32}" type="datetime1">
              <a:rPr lang="en-US" smtClean="0"/>
              <a:t>1/11/2021</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07020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467472" y="168284"/>
            <a:ext cx="9546576" cy="1016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5" name="Text Placeholder 2"/>
          <p:cNvSpPr>
            <a:spLocks noGrp="1"/>
          </p:cNvSpPr>
          <p:nvPr>
            <p:ph type="body" idx="1"/>
          </p:nvPr>
        </p:nvSpPr>
        <p:spPr>
          <a:xfrm>
            <a:off x="1243479" y="2033045"/>
            <a:ext cx="9800452" cy="397193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3"/>
          <p:cNvSpPr>
            <a:spLocks noGrp="1"/>
          </p:cNvSpPr>
          <p:nvPr>
            <p:ph type="dt" sz="half" idx="2"/>
          </p:nvPr>
        </p:nvSpPr>
        <p:spPr>
          <a:xfrm>
            <a:off x="3675887" y="6445093"/>
            <a:ext cx="1133856" cy="224367"/>
          </a:xfrm>
          <a:prstGeom prst="rect">
            <a:avLst/>
          </a:prstGeom>
        </p:spPr>
        <p:txBody>
          <a:bodyPr vert="horz" wrap="none" lIns="0" tIns="0" rIns="0" bIns="0" rtlCol="0" anchor="b"/>
          <a:lstStyle>
            <a:lvl1pPr>
              <a:defRPr lang="en-US" sz="1067" smtClean="0"/>
            </a:lvl1pPr>
          </a:lstStyle>
          <a:p>
            <a:fld id="{6AE8991A-B804-4BF9-B5C1-32D9F279FFCA}" type="datetime1">
              <a:rPr lang="en-US" smtClean="0"/>
              <a:t>1/11/2021</a:t>
            </a:fld>
            <a:endParaRPr lang="en-US" dirty="0"/>
          </a:p>
        </p:txBody>
      </p:sp>
      <p:sp>
        <p:nvSpPr>
          <p:cNvPr id="17" name="Footer Placeholder 4"/>
          <p:cNvSpPr>
            <a:spLocks noGrp="1"/>
          </p:cNvSpPr>
          <p:nvPr>
            <p:ph type="ftr" sz="quarter" idx="3"/>
          </p:nvPr>
        </p:nvSpPr>
        <p:spPr>
          <a:xfrm>
            <a:off x="5157907" y="6382711"/>
            <a:ext cx="5913551" cy="308355"/>
          </a:xfrm>
          <a:prstGeom prst="rect">
            <a:avLst/>
          </a:prstGeom>
        </p:spPr>
        <p:txBody>
          <a:bodyPr vert="horz" lIns="0" tIns="0" rIns="0" bIns="0" rtlCol="0" anchor="b"/>
          <a:lstStyle>
            <a:lvl1pPr algn="r">
              <a:defRPr sz="1867">
                <a:solidFill>
                  <a:schemeClr val="tx1"/>
                </a:solidFill>
              </a:defRPr>
            </a:lvl1pPr>
          </a:lstStyle>
          <a:p>
            <a:r>
              <a:rPr lang="en-US" smtClean="0">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11074399" y="6382712"/>
            <a:ext cx="462327" cy="308355"/>
          </a:xfrm>
          <a:prstGeom prst="rect">
            <a:avLst/>
          </a:prstGeom>
        </p:spPr>
        <p:txBody>
          <a:bodyPr vert="horz" wrap="none" lIns="0" tIns="0" rIns="0" bIns="0" rtlCol="0" anchor="b"/>
          <a:lstStyle>
            <a:lvl1pPr algn="r">
              <a:defRPr sz="1867">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440264" y="507101"/>
            <a:ext cx="2096163" cy="732972"/>
          </a:xfrm>
          <a:prstGeom prst="rect">
            <a:avLst/>
          </a:prstGeom>
        </p:spPr>
      </p:pic>
      <p:pic>
        <p:nvPicPr>
          <p:cNvPr id="5" name="Picture 4"/>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12616697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hf hdr="0" ftr="0" dt="0"/>
  <p:txStyles>
    <p:titleStyle>
      <a:lvl1pPr algn="l" defTabSz="609585" rtl="0" eaLnBrk="1" latinLnBrk="0" hangingPunct="1">
        <a:lnSpc>
          <a:spcPct val="90000"/>
        </a:lnSpc>
        <a:spcBef>
          <a:spcPct val="0"/>
        </a:spcBef>
        <a:buNone/>
        <a:tabLst/>
        <a:defRPr sz="3733" kern="1200">
          <a:solidFill>
            <a:schemeClr val="tx2"/>
          </a:solidFill>
          <a:latin typeface="+mj-lt"/>
          <a:ea typeface="+mj-ea"/>
          <a:cs typeface="+mj-cs"/>
        </a:defRPr>
      </a:lvl1pPr>
    </p:titleStyle>
    <p:bodyStyle>
      <a:lvl1pPr marL="232828" indent="-232828" algn="l" defTabSz="609585" rtl="0" eaLnBrk="1" latinLnBrk="0" hangingPunct="1">
        <a:spcBef>
          <a:spcPct val="20000"/>
        </a:spcBef>
        <a:buClr>
          <a:schemeClr val="accent1"/>
        </a:buClr>
        <a:buFont typeface="Arial"/>
        <a:buChar char="•"/>
        <a:defRPr sz="2267" kern="1200">
          <a:solidFill>
            <a:schemeClr val="tx1"/>
          </a:solidFill>
          <a:latin typeface="+mn-lt"/>
          <a:ea typeface="+mn-ea"/>
          <a:cs typeface="+mn-cs"/>
        </a:defRPr>
      </a:lvl1pPr>
      <a:lvl2pPr marL="537620" indent="-304792" algn="l" defTabSz="609585" rtl="0" eaLnBrk="1" latinLnBrk="0" hangingPunct="1">
        <a:spcBef>
          <a:spcPct val="20000"/>
        </a:spcBef>
        <a:buSzPct val="80000"/>
        <a:buFont typeface="Lucida Grande"/>
        <a:buChar char="-"/>
        <a:defRPr sz="2267" kern="1200">
          <a:solidFill>
            <a:schemeClr val="tx1"/>
          </a:solidFill>
          <a:latin typeface="+mn-lt"/>
          <a:ea typeface="+mn-ea"/>
          <a:cs typeface="+mn-cs"/>
        </a:defRPr>
      </a:lvl2pPr>
      <a:lvl3pPr marL="840296" indent="-232828" algn="l" defTabSz="609585" rtl="0" eaLnBrk="1" latinLnBrk="0" hangingPunct="1">
        <a:spcBef>
          <a:spcPct val="20000"/>
        </a:spcBef>
        <a:buFont typeface="Arial"/>
        <a:buChar char="•"/>
        <a:defRPr sz="1867" kern="1200">
          <a:solidFill>
            <a:schemeClr val="tx1"/>
          </a:solidFill>
          <a:latin typeface="+mn-lt"/>
          <a:ea typeface="+mn-ea"/>
          <a:cs typeface="+mn-cs"/>
        </a:defRPr>
      </a:lvl3pPr>
      <a:lvl4pPr marL="1145089" indent="-234945" algn="l" defTabSz="609585" rtl="0" eaLnBrk="1" latinLnBrk="0" hangingPunct="1">
        <a:spcBef>
          <a:spcPct val="20000"/>
        </a:spcBef>
        <a:buFont typeface="Arial"/>
        <a:buChar char="•"/>
        <a:defRPr sz="1867" kern="1200">
          <a:solidFill>
            <a:schemeClr val="tx1"/>
          </a:solidFill>
          <a:latin typeface="+mn-lt"/>
          <a:ea typeface="+mn-ea"/>
          <a:cs typeface="+mn-cs"/>
        </a:defRPr>
      </a:lvl4pPr>
      <a:lvl5pPr marL="1367332" indent="-222245"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hyperlink" Target="https://support.microsoft.com/en-us/office/vlookup-function-0bbc8083-26fe-4963-8ab8-93a18ad188a1" TargetMode="External"/><Relationship Id="rId3" Type="http://schemas.openxmlformats.org/officeDocument/2006/relationships/hyperlink" Target="https://www.ablebits.com/office-addins-blog/2014/07/17/excel-vlookup-tutorial-beginner/" TargetMode="External"/><Relationship Id="rId7" Type="http://schemas.openxmlformats.org/officeDocument/2006/relationships/hyperlink" Target="http://doi.org/10.5281/zenodo.3954067"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s://www.excelhow.net/how-to-remove-both-duplicate-rows-by-formula-in-excel.html" TargetMode="External"/><Relationship Id="rId5" Type="http://schemas.openxmlformats.org/officeDocument/2006/relationships/hyperlink" Target="https://guides.library.duke.edu/excel/cleaning" TargetMode="External"/><Relationship Id="rId10" Type="http://schemas.openxmlformats.org/officeDocument/2006/relationships/hyperlink" Target="https://data.nal.usda.gov/data-dictionary-blank-template" TargetMode="External"/><Relationship Id="rId4" Type="http://schemas.openxmlformats.org/officeDocument/2006/relationships/hyperlink" Target="https://learn.datacamp.com/courses/data-analysis-in-spreadsheets" TargetMode="External"/><Relationship Id="rId9" Type="http://schemas.openxmlformats.org/officeDocument/2006/relationships/hyperlink" Target="https://docs.google.com/presentation/d/1Cgqa-nFzCi6HoE46TwAKvtXGHDJndsFS8ZCYpMT1PhU/edit?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900" y="327660"/>
            <a:ext cx="10721339" cy="1353918"/>
          </a:xfrm>
          <a:prstGeom prst="rect">
            <a:avLst/>
          </a:prstGeom>
        </p:spPr>
        <p:txBody>
          <a:bodyPr vert="horz" wrap="square" lIns="0" tIns="9737" rIns="0" bIns="0" rtlCol="0">
            <a:spAutoFit/>
          </a:bodyPr>
          <a:lstStyle/>
          <a:p>
            <a:pPr algn="ctr"/>
            <a:r>
              <a:rPr lang="en-US" b="1" dirty="0" smtClean="0">
                <a:solidFill>
                  <a:schemeClr val="tx1"/>
                </a:solidFill>
              </a:rPr>
              <a:t>Data Projects: Setup and Key Tips</a:t>
            </a:r>
            <a:br>
              <a:rPr lang="en-US" b="1" dirty="0" smtClean="0">
                <a:solidFill>
                  <a:schemeClr val="tx1"/>
                </a:solidFill>
              </a:rPr>
            </a:br>
            <a:r>
              <a:rPr lang="en-US" b="1" dirty="0" smtClean="0">
                <a:solidFill>
                  <a:schemeClr val="tx1"/>
                </a:solidFill>
              </a:rPr>
              <a:t>for Excel</a:t>
            </a:r>
            <a:endParaRPr lang="en-US" sz="3600" dirty="0">
              <a:solidFill>
                <a:schemeClr val="tx1"/>
              </a:solidFill>
            </a:endParaRPr>
          </a:p>
        </p:txBody>
      </p:sp>
      <p:sp>
        <p:nvSpPr>
          <p:cNvPr id="3" name="object 3"/>
          <p:cNvSpPr txBox="1"/>
          <p:nvPr/>
        </p:nvSpPr>
        <p:spPr>
          <a:xfrm>
            <a:off x="7447941" y="2234100"/>
            <a:ext cx="3605953" cy="815673"/>
          </a:xfrm>
          <a:prstGeom prst="rect">
            <a:avLst/>
          </a:prstGeom>
        </p:spPr>
        <p:txBody>
          <a:bodyPr vert="horz" wrap="square" lIns="0" tIns="25400" rIns="0" bIns="0" rtlCol="0">
            <a:spAutoFit/>
          </a:bodyPr>
          <a:lstStyle/>
          <a:p>
            <a:pPr marL="8467" marR="119809" lvl="0" indent="0" algn="ctr" defTabSz="609630" rtl="0" eaLnBrk="1" fontAlgn="auto" latinLnBrk="0" hangingPunct="1">
              <a:lnSpc>
                <a:spcPts val="3000"/>
              </a:lnSpc>
              <a:spcBef>
                <a:spcPts val="200"/>
              </a:spcBef>
              <a:spcAft>
                <a:spcPts val="0"/>
              </a:spcAft>
              <a:buClrTx/>
              <a:buSzTx/>
              <a:buFontTx/>
              <a:buNone/>
              <a:tabLst>
                <a:tab pos="853483" algn="l"/>
                <a:tab pos="955511" algn="l"/>
                <a:tab pos="2405923" algn="l"/>
              </a:tabLst>
              <a:defRPr/>
            </a:pPr>
            <a:r>
              <a:rPr kumimoji="0" lang="en-US" sz="2533" b="0" i="0" u="none" strike="noStrike" kern="1200" cap="none" spc="76" normalizeH="0" baseline="0" noProof="0" dirty="0" smtClean="0">
                <a:ln>
                  <a:noFill/>
                </a:ln>
                <a:solidFill>
                  <a:prstClr val="black"/>
                </a:solidFill>
                <a:effectLst/>
                <a:uLnTx/>
                <a:uFillTx/>
                <a:latin typeface="Arial"/>
                <a:ea typeface="+mn-ea"/>
                <a:cs typeface="Arial"/>
              </a:rPr>
              <a:t>Sara Gonzales, MLIS</a:t>
            </a:r>
            <a:endParaRPr kumimoji="0" sz="2533" b="0" i="0" u="none" strike="noStrike" kern="1200" cap="none" spc="0" normalizeH="0" baseline="0" noProof="0" dirty="0">
              <a:ln>
                <a:noFill/>
              </a:ln>
              <a:solidFill>
                <a:prstClr val="black"/>
              </a:solidFill>
              <a:effectLst/>
              <a:uLnTx/>
              <a:uFillTx/>
              <a:latin typeface="Arial"/>
              <a:ea typeface="+mn-ea"/>
              <a:cs typeface="Arial"/>
            </a:endParaRPr>
          </a:p>
          <a:p>
            <a:pPr marL="8467" marR="3387" lvl="0" indent="0" algn="ctr" defTabSz="609630" rtl="0" eaLnBrk="1" fontAlgn="auto" latinLnBrk="0" hangingPunct="1">
              <a:lnSpc>
                <a:spcPct val="122500"/>
              </a:lnSpc>
              <a:spcBef>
                <a:spcPts val="747"/>
              </a:spcBef>
              <a:spcAft>
                <a:spcPts val="0"/>
              </a:spcAft>
              <a:buClrTx/>
              <a:buSzTx/>
              <a:buFontTx/>
              <a:buNone/>
              <a:tabLst/>
              <a:defRPr/>
            </a:pPr>
            <a:r>
              <a:rPr kumimoji="0" lang="en-US" sz="1667" b="0" i="0" u="none" strike="noStrike" kern="1200" cap="none" spc="-33" normalizeH="0" baseline="0" noProof="0" dirty="0" smtClean="0">
                <a:ln>
                  <a:noFill/>
                </a:ln>
                <a:solidFill>
                  <a:prstClr val="black"/>
                </a:solidFill>
                <a:effectLst/>
                <a:uLnTx/>
                <a:uFillTx/>
                <a:latin typeface="Arial"/>
                <a:ea typeface="+mn-ea"/>
                <a:cs typeface="Arial"/>
              </a:rPr>
              <a:t>Data Librarian</a:t>
            </a:r>
            <a:endParaRPr kumimoji="0" sz="1667"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object 5"/>
          <p:cNvSpPr txBox="1"/>
          <p:nvPr/>
        </p:nvSpPr>
        <p:spPr>
          <a:xfrm>
            <a:off x="7034801" y="3232921"/>
            <a:ext cx="5261838" cy="410369"/>
          </a:xfrm>
          <a:prstGeom prst="rect">
            <a:avLst/>
          </a:prstGeom>
        </p:spPr>
        <p:txBody>
          <a:bodyPr vert="horz" wrap="square" lIns="0" tIns="25400" rIns="0" bIns="0" rtlCol="0">
            <a:spAutoFit/>
          </a:bodyPr>
          <a:lstStyle/>
          <a:p>
            <a:pPr marL="8467" marR="954241" lvl="0" indent="0" algn="ctr" defTabSz="609630" rtl="0" eaLnBrk="1" fontAlgn="auto" latinLnBrk="0" hangingPunct="1">
              <a:lnSpc>
                <a:spcPts val="3000"/>
              </a:lnSpc>
              <a:spcBef>
                <a:spcPts val="200"/>
              </a:spcBef>
              <a:spcAft>
                <a:spcPts val="0"/>
              </a:spcAft>
              <a:buClrTx/>
              <a:buSzTx/>
              <a:buFontTx/>
              <a:buNone/>
              <a:tabLst>
                <a:tab pos="1705695" algn="l"/>
              </a:tabLst>
              <a:defRPr/>
            </a:pPr>
            <a:r>
              <a:rPr kumimoji="0" lang="en-US" sz="1667" b="0" i="0" u="none" strike="noStrike" kern="1200" cap="none" spc="-67" normalizeH="0" baseline="0" noProof="0" dirty="0" err="1" smtClean="0">
                <a:ln>
                  <a:noFill/>
                </a:ln>
                <a:solidFill>
                  <a:prstClr val="black"/>
                </a:solidFill>
                <a:effectLst/>
                <a:uLnTx/>
                <a:uFillTx/>
                <a:latin typeface="Arial"/>
                <a:ea typeface="+mn-ea"/>
                <a:cs typeface="Arial"/>
              </a:rPr>
              <a:t>Galter</a:t>
            </a:r>
            <a:r>
              <a:rPr kumimoji="0" lang="en-US" sz="1667" b="0" i="0" u="none" strike="noStrike" kern="1200" cap="none" spc="-67" normalizeH="0" baseline="0" noProof="0" dirty="0" smtClean="0">
                <a:ln>
                  <a:noFill/>
                </a:ln>
                <a:solidFill>
                  <a:prstClr val="black"/>
                </a:solidFill>
                <a:effectLst/>
                <a:uLnTx/>
                <a:uFillTx/>
                <a:latin typeface="Arial"/>
                <a:ea typeface="+mn-ea"/>
                <a:cs typeface="Arial"/>
              </a:rPr>
              <a:t> </a:t>
            </a:r>
            <a:r>
              <a:rPr kumimoji="0" lang="en-US" sz="1667" b="0" i="0" u="none" strike="noStrike" kern="1200" cap="none" spc="-67" normalizeH="0" baseline="0" noProof="0" dirty="0">
                <a:ln>
                  <a:noFill/>
                </a:ln>
                <a:solidFill>
                  <a:prstClr val="black"/>
                </a:solidFill>
                <a:effectLst/>
                <a:uLnTx/>
                <a:uFillTx/>
                <a:latin typeface="Arial"/>
                <a:ea typeface="+mn-ea"/>
                <a:cs typeface="Arial"/>
              </a:rPr>
              <a:t>Health Sciences Library &amp; Learning </a:t>
            </a:r>
            <a:r>
              <a:rPr kumimoji="0" lang="en-US" sz="1667" b="0" i="0" u="none" strike="noStrike" kern="1200" cap="none" spc="-67" normalizeH="0" baseline="0" noProof="0" dirty="0" smtClean="0">
                <a:ln>
                  <a:noFill/>
                </a:ln>
                <a:solidFill>
                  <a:prstClr val="black"/>
                </a:solidFill>
                <a:effectLst/>
                <a:uLnTx/>
                <a:uFillTx/>
                <a:latin typeface="Arial"/>
                <a:ea typeface="+mn-ea"/>
                <a:cs typeface="Arial"/>
              </a:rPr>
              <a:t>Center</a:t>
            </a:r>
            <a:endParaRPr kumimoji="0" sz="1667" b="0" i="0" u="none" strike="noStrike" kern="1200" cap="none" spc="-67" normalizeH="0" baseline="0" noProof="0" dirty="0">
              <a:ln>
                <a:noFill/>
              </a:ln>
              <a:solidFill>
                <a:prstClr val="black"/>
              </a:solidFill>
              <a:effectLst/>
              <a:uLnTx/>
              <a:uFillTx/>
              <a:latin typeface="Arial"/>
              <a:ea typeface="+mn-ea"/>
              <a:cs typeface="Arial"/>
            </a:endParaRPr>
          </a:p>
        </p:txBody>
      </p:sp>
      <p:sp>
        <p:nvSpPr>
          <p:cNvPr id="12" name="TextBox 11"/>
          <p:cNvSpPr txBox="1"/>
          <p:nvPr/>
        </p:nvSpPr>
        <p:spPr>
          <a:xfrm>
            <a:off x="6649059" y="4044534"/>
            <a:ext cx="6019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3" normalizeH="0" baseline="0" noProof="0" dirty="0">
                <a:ln>
                  <a:noFill/>
                </a:ln>
                <a:solidFill>
                  <a:prstClr val="black"/>
                </a:solidFill>
                <a:effectLst/>
                <a:uLnTx/>
                <a:uFillTx/>
                <a:latin typeface="Arial"/>
                <a:ea typeface="+mn-ea"/>
                <a:cs typeface="Arial"/>
              </a:rPr>
              <a:t>Northwestern University Feinberg School of Medicine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034801" y="5793475"/>
            <a:ext cx="46820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smtClean="0">
                <a:ln>
                  <a:noFill/>
                </a:ln>
                <a:solidFill>
                  <a:prstClr val="black"/>
                </a:solidFill>
                <a:effectLst/>
                <a:uLnTx/>
                <a:uFillTx/>
                <a:latin typeface="Calibri"/>
                <a:ea typeface="+mn-ea"/>
                <a:cs typeface="+mn-cs"/>
              </a:rPr>
              <a:t>Disclaimer: </a:t>
            </a:r>
            <a:r>
              <a:rPr kumimoji="0" lang="en-US" sz="1400" b="0" i="1" u="none" strike="noStrike" kern="1200" cap="none" spc="0" normalizeH="0" baseline="0" noProof="0" dirty="0" smtClean="0">
                <a:ln>
                  <a:noFill/>
                </a:ln>
                <a:solidFill>
                  <a:prstClr val="black"/>
                </a:solidFill>
                <a:effectLst/>
                <a:uLnTx/>
                <a:uFillTx/>
                <a:latin typeface="Calibri"/>
                <a:ea typeface="+mn-ea"/>
                <a:cs typeface="+mn-cs"/>
              </a:rPr>
              <a:t>This class is not a general Excel class, but rather a specialized application of Excel. </a:t>
            </a:r>
            <a:r>
              <a:rPr kumimoji="0" lang="en-US" sz="1400" b="0" i="1" u="none" strike="noStrike" kern="1200" cap="none" spc="0" normalizeH="0" baseline="0" noProof="0" dirty="0" err="1" smtClean="0">
                <a:ln>
                  <a:noFill/>
                </a:ln>
                <a:solidFill>
                  <a:prstClr val="black"/>
                </a:solidFill>
                <a:effectLst/>
                <a:uLnTx/>
                <a:uFillTx/>
                <a:latin typeface="Calibri"/>
                <a:ea typeface="+mn-ea"/>
                <a:cs typeface="+mn-cs"/>
              </a:rPr>
              <a:t>Galter</a:t>
            </a:r>
            <a:r>
              <a:rPr kumimoji="0" lang="en-US" sz="1400" b="0" i="1" u="none" strike="noStrike" kern="1200" cap="none" spc="0" normalizeH="0" baseline="0" noProof="0" dirty="0" smtClean="0">
                <a:ln>
                  <a:noFill/>
                </a:ln>
                <a:solidFill>
                  <a:prstClr val="black"/>
                </a:solidFill>
                <a:effectLst/>
                <a:uLnTx/>
                <a:uFillTx/>
                <a:latin typeface="Calibri"/>
                <a:ea typeface="+mn-ea"/>
                <a:cs typeface="+mn-cs"/>
              </a:rPr>
              <a:t> Health Sciences Library &amp; Learning Center does not provide technical support for any Microsoft Products.</a:t>
            </a:r>
            <a:endParaRPr kumimoji="0" lang="en-US" sz="14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descr="ASAP Utilities Excel add in free MS Excel software tool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060" y="2162271"/>
            <a:ext cx="5950683" cy="4347711"/>
          </a:xfrm>
          <a:prstGeom prst="rect">
            <a:avLst/>
          </a:prstGeom>
        </p:spPr>
      </p:pic>
    </p:spTree>
    <p:extLst>
      <p:ext uri="{BB962C8B-B14F-4D97-AF65-F5344CB8AC3E}">
        <p14:creationId xmlns:p14="http://schemas.microsoft.com/office/powerpoint/2010/main" val="3243531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Step 1: Make a second copy of your file</a:t>
            </a:r>
            <a:endParaRPr lang="en-US" dirty="0"/>
          </a:p>
        </p:txBody>
      </p:sp>
      <p:sp>
        <p:nvSpPr>
          <p:cNvPr id="13" name="TextBox 12"/>
          <p:cNvSpPr txBox="1"/>
          <p:nvPr/>
        </p:nvSpPr>
        <p:spPr>
          <a:xfrm>
            <a:off x="775412" y="1694641"/>
            <a:ext cx="7010051"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To avoid over-writing the original or raw data file, make a copy before beginning data wrangling, cleaning, or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It may be helpful to lock or password-protect the original data file.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Make the name of the new file something that conveys its status as a data analysis file. </a:t>
            </a:r>
            <a:endParaRPr kumimoji="0" lang="en-US" sz="2400" i="0" u="none" strike="noStrike" kern="1200" cap="none" spc="0" normalizeH="0" baseline="0" noProof="0" dirty="0" smtClean="0">
              <a:ln>
                <a:noFill/>
              </a:ln>
              <a:solidFill>
                <a:srgbClr val="54585A"/>
              </a:solidFill>
              <a:effectLst/>
              <a:uLnTx/>
              <a:uFillTx/>
              <a:latin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4585A"/>
              </a:solidFill>
              <a:effectLst/>
              <a:uLnTx/>
              <a:uFillTx/>
              <a:latin typeface="Calibri"/>
              <a:ea typeface="+mn-ea"/>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1088" y="1185881"/>
            <a:ext cx="3901778" cy="3901778"/>
          </a:xfrm>
          <a:prstGeom prst="rect">
            <a:avLst/>
          </a:prstGeom>
        </p:spPr>
      </p:pic>
      <p:sp>
        <p:nvSpPr>
          <p:cNvPr id="4" name="Slide Number Placeholder 3"/>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104253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458278"/>
            <a:ext cx="10248286" cy="623098"/>
          </a:xfrm>
        </p:spPr>
        <p:txBody>
          <a:bodyPr/>
          <a:lstStyle/>
          <a:p>
            <a:r>
              <a:rPr lang="en-US" dirty="0" smtClean="0"/>
              <a:t>Setup Step 2: Variable </a:t>
            </a:r>
            <a:r>
              <a:rPr lang="en-US" dirty="0"/>
              <a:t>n</a:t>
            </a:r>
            <a:r>
              <a:rPr lang="en-US" dirty="0" smtClean="0"/>
              <a:t>aming and documentation</a:t>
            </a:r>
            <a:endParaRPr lang="en-US" dirty="0"/>
          </a:p>
        </p:txBody>
      </p:sp>
      <p:sp>
        <p:nvSpPr>
          <p:cNvPr id="13" name="TextBox 12"/>
          <p:cNvSpPr txBox="1"/>
          <p:nvPr/>
        </p:nvSpPr>
        <p:spPr>
          <a:xfrm>
            <a:off x="5128549" y="1199245"/>
            <a:ext cx="1655428" cy="1077218"/>
          </a:xfrm>
          <a:prstGeom prst="rect">
            <a:avLst/>
          </a:prstGeom>
          <a:noFill/>
          <a:ln w="254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smtClean="0">
                <a:solidFill>
                  <a:srgbClr val="54585A"/>
                </a:solidFill>
                <a:latin typeface="Calibri"/>
              </a:rPr>
              <a:t>All variable name elements separated with underscores</a:t>
            </a:r>
            <a:endParaRPr kumimoji="0" lang="en-US" sz="1600" b="0" i="0" u="none" strike="noStrike" kern="1200" cap="none" spc="0" normalizeH="0" baseline="0" noProof="0" dirty="0">
              <a:ln>
                <a:noFill/>
              </a:ln>
              <a:solidFill>
                <a:srgbClr val="54585A"/>
              </a:solidFill>
              <a:effectLst/>
              <a:uLnTx/>
              <a:uFillTx/>
              <a:latin typeface="Calibri"/>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502" y="1184328"/>
            <a:ext cx="4778154" cy="168416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0468" y="2587629"/>
            <a:ext cx="4793395" cy="1653683"/>
          </a:xfrm>
          <a:prstGeom prst="rect">
            <a:avLst/>
          </a:prstGeom>
        </p:spPr>
      </p:pic>
      <p:sp>
        <p:nvSpPr>
          <p:cNvPr id="6" name="Oval 5"/>
          <p:cNvSpPr/>
          <p:nvPr/>
        </p:nvSpPr>
        <p:spPr>
          <a:xfrm>
            <a:off x="2769326" y="1383778"/>
            <a:ext cx="400594"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850991" y="1373870"/>
            <a:ext cx="400594"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4967492" y="2246675"/>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cxnSp>
        <p:nvCxnSpPr>
          <p:cNvPr id="15" name="Straight Arrow Connector 14"/>
          <p:cNvCxnSpPr/>
          <p:nvPr/>
        </p:nvCxnSpPr>
        <p:spPr>
          <a:xfrm>
            <a:off x="5998780" y="2285020"/>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256" y="4422765"/>
            <a:ext cx="8245555" cy="2331922"/>
          </a:xfrm>
          <a:prstGeom prst="rect">
            <a:avLst/>
          </a:prstGeom>
          <a:ln w="22225">
            <a:solidFill>
              <a:schemeClr val="tx1"/>
            </a:solidFill>
          </a:ln>
        </p:spPr>
      </p:pic>
      <p:sp>
        <p:nvSpPr>
          <p:cNvPr id="17" name="TextBox 16"/>
          <p:cNvSpPr txBox="1"/>
          <p:nvPr/>
        </p:nvSpPr>
        <p:spPr>
          <a:xfrm>
            <a:off x="8188277" y="1373870"/>
            <a:ext cx="3942767"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Name variables/column headers using a consistent </a:t>
            </a:r>
            <a:r>
              <a:rPr lang="en-US" sz="2400" b="1" dirty="0" smtClean="0"/>
              <a:t>naming convention</a:t>
            </a:r>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dirty="0" smtClean="0"/>
              <a:t>Create a </a:t>
            </a:r>
            <a:r>
              <a:rPr lang="en-US" sz="2400" b="1" dirty="0" smtClean="0"/>
              <a:t>data dictionary</a:t>
            </a:r>
            <a:r>
              <a:rPr lang="en-US" sz="2400" dirty="0" smtClean="0"/>
              <a:t>: define all your variables and describe their key characteristics</a:t>
            </a:r>
          </a:p>
          <a:p>
            <a:pPr marL="742950" lvl="1" indent="-285750">
              <a:buFont typeface="Arial" panose="020B0604020202020204" pitchFamily="34" charset="0"/>
              <a:buChar char="•"/>
            </a:pPr>
            <a:r>
              <a:rPr lang="en-US" sz="2400" dirty="0" smtClean="0"/>
              <a:t>Human-readable name</a:t>
            </a:r>
          </a:p>
          <a:p>
            <a:pPr marL="742950" lvl="1" indent="-285750">
              <a:buFont typeface="Arial" panose="020B0604020202020204" pitchFamily="34" charset="0"/>
              <a:buChar char="•"/>
            </a:pPr>
            <a:r>
              <a:rPr lang="en-US" sz="2400" dirty="0" smtClean="0"/>
              <a:t>“Coded” name</a:t>
            </a:r>
          </a:p>
          <a:p>
            <a:pPr marL="742950" lvl="1" indent="-285750">
              <a:buFont typeface="Arial" panose="020B0604020202020204" pitchFamily="34" charset="0"/>
              <a:buChar char="•"/>
            </a:pPr>
            <a:r>
              <a:rPr lang="en-US" sz="2400" dirty="0" smtClean="0"/>
              <a:t>Data type</a:t>
            </a:r>
          </a:p>
          <a:p>
            <a:pPr marL="742950" lvl="1" indent="-285750">
              <a:buFont typeface="Arial" panose="020B0604020202020204" pitchFamily="34" charset="0"/>
              <a:buChar char="•"/>
            </a:pPr>
            <a:r>
              <a:rPr lang="en-US" sz="2400" dirty="0" smtClean="0"/>
              <a:t>Allowable values</a:t>
            </a:r>
          </a:p>
          <a:p>
            <a:pPr marL="742950" lvl="1" indent="-285750">
              <a:buFont typeface="Arial" panose="020B0604020202020204" pitchFamily="34" charset="0"/>
              <a:buChar char="•"/>
            </a:pPr>
            <a:r>
              <a:rPr lang="en-US" sz="2400" dirty="0" smtClean="0"/>
              <a:t>Accepts null value</a:t>
            </a:r>
            <a:endParaRPr lang="en-US" sz="2400"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141230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continued</a:t>
            </a:r>
            <a:endParaRPr lang="en-US" dirty="0"/>
          </a:p>
        </p:txBody>
      </p:sp>
      <p:sp>
        <p:nvSpPr>
          <p:cNvPr id="13" name="TextBox 12"/>
          <p:cNvSpPr txBox="1"/>
          <p:nvPr/>
        </p:nvSpPr>
        <p:spPr>
          <a:xfrm>
            <a:off x="7969540" y="784232"/>
            <a:ext cx="4096333"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54585A"/>
                </a:solidFill>
                <a:latin typeface="Calibri"/>
              </a:rPr>
              <a:t>Notes Tab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When cleaning data in Excel, there is no automatic capture of the changes one has made to the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Keeping track of the changes is highly recommended for reproducibility.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Creating a new worksheet called “Notes” in the same spreadsheet provides a space to record all the changes made. </a:t>
            </a:r>
            <a:endParaRPr kumimoji="0" lang="en-US" sz="2400" i="0" u="none" strike="noStrike" kern="1200" cap="none" spc="0" normalizeH="0" baseline="0" noProof="0" dirty="0" smtClean="0">
              <a:ln>
                <a:noFill/>
              </a:ln>
              <a:solidFill>
                <a:srgbClr val="54585A"/>
              </a:solidFill>
              <a:effectLst/>
              <a:uLnTx/>
              <a:uFillTx/>
              <a:latin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607" y="2110797"/>
            <a:ext cx="7643212" cy="3491222"/>
          </a:xfrm>
          <a:prstGeom prst="rect">
            <a:avLst/>
          </a:prstGeom>
          <a:ln>
            <a:solidFill>
              <a:schemeClr val="tx1"/>
            </a:solidFill>
          </a:ln>
        </p:spPr>
      </p:pic>
      <p:sp>
        <p:nvSpPr>
          <p:cNvPr id="7" name="Oval 6"/>
          <p:cNvSpPr/>
          <p:nvPr/>
        </p:nvSpPr>
        <p:spPr>
          <a:xfrm>
            <a:off x="1713188" y="5230275"/>
            <a:ext cx="840828"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565282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909" y="281429"/>
            <a:ext cx="9573685" cy="666358"/>
          </a:xfrm>
        </p:spPr>
        <p:txBody>
          <a:bodyPr/>
          <a:lstStyle/>
          <a:p>
            <a:r>
              <a:rPr lang="en-US" dirty="0" smtClean="0"/>
              <a:t>Blank fields – identifying and addressing them</a:t>
            </a:r>
            <a:endParaRPr lang="en-US" dirty="0"/>
          </a:p>
        </p:txBody>
      </p:sp>
      <p:sp>
        <p:nvSpPr>
          <p:cNvPr id="13" name="TextBox 12"/>
          <p:cNvSpPr txBox="1"/>
          <p:nvPr/>
        </p:nvSpPr>
        <p:spPr>
          <a:xfrm>
            <a:off x="7661999" y="989949"/>
            <a:ext cx="4416588" cy="57861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54585A"/>
                </a:solidFill>
                <a:latin typeface="Calibri"/>
              </a:rPr>
              <a:t>Find blanks fast – but beware!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Home tab -&gt; Find &amp; Select -&gt; Go To Special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Select “Blanks”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Notice that Excel provides a gray highlight for fully blank rows, but also outlines individual blank cells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Double-check the spreadsheet! If you </a:t>
            </a:r>
            <a:r>
              <a:rPr lang="en-US" sz="2400" b="1" dirty="0" smtClean="0">
                <a:solidFill>
                  <a:srgbClr val="54585A"/>
                </a:solidFill>
                <a:latin typeface="Calibri"/>
              </a:rPr>
              <a:t>only</a:t>
            </a:r>
            <a:r>
              <a:rPr lang="en-US" sz="2400" dirty="0" smtClean="0">
                <a:solidFill>
                  <a:srgbClr val="54585A"/>
                </a:solidFill>
                <a:latin typeface="Calibri"/>
              </a:rPr>
              <a:t> have blank rows, you can choose Delete -&gt; Delete Sheet Rows from the Home tab. But if there are any single blank cells, their entire rows will be deleted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88" y="1185881"/>
            <a:ext cx="3563272" cy="4128870"/>
          </a:xfrm>
          <a:prstGeom prst="rect">
            <a:avLst/>
          </a:prstGeom>
          <a:ln w="31750">
            <a:solidFill>
              <a:schemeClr val="accent1"/>
            </a:solidFill>
          </a:ln>
        </p:spPr>
      </p:pic>
      <p:sp>
        <p:nvSpPr>
          <p:cNvPr id="7" name="Oval 6"/>
          <p:cNvSpPr/>
          <p:nvPr/>
        </p:nvSpPr>
        <p:spPr>
          <a:xfrm>
            <a:off x="1818167" y="2754473"/>
            <a:ext cx="1318437" cy="50972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388" y="5658785"/>
            <a:ext cx="6959459" cy="1029093"/>
          </a:xfrm>
          <a:prstGeom prst="rect">
            <a:avLst/>
          </a:prstGeom>
          <a:ln w="31750">
            <a:solidFill>
              <a:schemeClr val="accent1"/>
            </a:solidFill>
          </a:ln>
        </p:spPr>
      </p:pic>
      <p:sp>
        <p:nvSpPr>
          <p:cNvPr id="8" name="Oval 7"/>
          <p:cNvSpPr/>
          <p:nvPr/>
        </p:nvSpPr>
        <p:spPr>
          <a:xfrm>
            <a:off x="4880343" y="5498826"/>
            <a:ext cx="1396409" cy="5883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072955" y="6155027"/>
            <a:ext cx="1220974" cy="369332"/>
          </a:xfrm>
          <a:prstGeom prst="rect">
            <a:avLst/>
          </a:prstGeom>
          <a:noFill/>
        </p:spPr>
        <p:txBody>
          <a:bodyPr wrap="square" rtlCol="0">
            <a:spAutoFit/>
          </a:bodyPr>
          <a:lstStyle/>
          <a:p>
            <a:r>
              <a:rPr lang="en-US" dirty="0" smtClean="0">
                <a:solidFill>
                  <a:srgbClr val="FF0000"/>
                </a:solidFill>
              </a:rPr>
              <a:t>Blank row</a:t>
            </a:r>
            <a:endParaRPr lang="en-US" dirty="0">
              <a:solidFill>
                <a:srgbClr val="FF0000"/>
              </a:solidFill>
            </a:endParaRPr>
          </a:p>
        </p:txBody>
      </p:sp>
      <p:sp>
        <p:nvSpPr>
          <p:cNvPr id="10" name="TextBox 9"/>
          <p:cNvSpPr txBox="1"/>
          <p:nvPr/>
        </p:nvSpPr>
        <p:spPr>
          <a:xfrm>
            <a:off x="4720851" y="5131138"/>
            <a:ext cx="1786270" cy="369332"/>
          </a:xfrm>
          <a:prstGeom prst="rect">
            <a:avLst/>
          </a:prstGeom>
          <a:noFill/>
        </p:spPr>
        <p:txBody>
          <a:bodyPr wrap="square" rtlCol="0">
            <a:spAutoFit/>
          </a:bodyPr>
          <a:lstStyle/>
          <a:p>
            <a:r>
              <a:rPr lang="en-US" dirty="0" smtClean="0">
                <a:solidFill>
                  <a:srgbClr val="FF0000"/>
                </a:solidFill>
              </a:rPr>
              <a:t>Single blank cell</a:t>
            </a:r>
            <a:endParaRPr lang="en-US" dirty="0">
              <a:solidFill>
                <a:srgbClr val="FF0000"/>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4909" y="962914"/>
            <a:ext cx="3640412" cy="4163138"/>
          </a:xfrm>
          <a:prstGeom prst="rect">
            <a:avLst/>
          </a:prstGeom>
        </p:spPr>
      </p:pic>
      <p:sp>
        <p:nvSpPr>
          <p:cNvPr id="12" name="Oval 11"/>
          <p:cNvSpPr/>
          <p:nvPr/>
        </p:nvSpPr>
        <p:spPr>
          <a:xfrm>
            <a:off x="3739115" y="3146571"/>
            <a:ext cx="1396409" cy="5883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64929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Remove blank </a:t>
            </a:r>
            <a:r>
              <a:rPr lang="en-US" dirty="0"/>
              <a:t>r</a:t>
            </a:r>
            <a:r>
              <a:rPr lang="en-US" dirty="0" smtClean="0"/>
              <a:t>ows</a:t>
            </a:r>
            <a:endParaRPr lang="en-US" dirty="0"/>
          </a:p>
        </p:txBody>
      </p:sp>
      <p:sp>
        <p:nvSpPr>
          <p:cNvPr id="13" name="TextBox 12"/>
          <p:cNvSpPr txBox="1"/>
          <p:nvPr/>
        </p:nvSpPr>
        <p:spPr>
          <a:xfrm>
            <a:off x="241384" y="1290520"/>
            <a:ext cx="1173430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54585A"/>
                </a:solidFill>
                <a:latin typeface="Calibri"/>
              </a:rPr>
              <a:t>A safer way to identify </a:t>
            </a:r>
            <a:r>
              <a:rPr lang="en-US" sz="2400" u="sng" dirty="0" smtClean="0">
                <a:solidFill>
                  <a:srgbClr val="54585A"/>
                </a:solidFill>
                <a:latin typeface="Calibri"/>
              </a:rPr>
              <a:t>blank rows only </a:t>
            </a:r>
            <a:r>
              <a:rPr lang="en-US" sz="2400" dirty="0" smtClean="0">
                <a:solidFill>
                  <a:srgbClr val="54585A"/>
                </a:solidFill>
                <a:latin typeface="Calibri"/>
              </a:rPr>
              <a:t>for deletion is the following: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Click on the triangle in the upper left corner to select the whole spreadsheet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smtClean="0">
                <a:ln>
                  <a:noFill/>
                </a:ln>
                <a:solidFill>
                  <a:srgbClr val="54585A"/>
                </a:solidFill>
                <a:effectLst/>
                <a:uLnTx/>
                <a:uFillTx/>
                <a:latin typeface="Calibri"/>
              </a:rPr>
              <a:t>Select a key column, one which should have unique values for every record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noProof="0" dirty="0" smtClean="0">
                <a:solidFill>
                  <a:srgbClr val="54585A"/>
                </a:solidFill>
                <a:latin typeface="Calibri"/>
              </a:rPr>
              <a:t>From Sort on the Data Tab, sort by this column from Smallest to Largest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dirty="0" smtClean="0">
                <a:ln>
                  <a:noFill/>
                </a:ln>
                <a:solidFill>
                  <a:srgbClr val="54585A"/>
                </a:solidFill>
                <a:effectLst/>
                <a:uLnTx/>
                <a:uFillTx/>
                <a:latin typeface="Calibri"/>
              </a:rPr>
              <a:t>Ctrl-down</a:t>
            </a:r>
            <a:r>
              <a:rPr kumimoji="0" lang="en-US" sz="2400" i="0" u="none" strike="noStrike" kern="1200" cap="none" spc="0" normalizeH="0" dirty="0" smtClean="0">
                <a:ln>
                  <a:noFill/>
                </a:ln>
                <a:solidFill>
                  <a:srgbClr val="54585A"/>
                </a:solidFill>
                <a:effectLst/>
                <a:uLnTx/>
                <a:uFillTx/>
                <a:latin typeface="Calibri"/>
              </a:rPr>
              <a:t> arrow to reach the bottom of the spreadsheet. Delete the blank rows.</a:t>
            </a:r>
            <a:endParaRPr kumimoji="0" lang="en-US" sz="2400" i="0" u="none" strike="noStrike" kern="1200" cap="none" spc="0" normalizeH="0" baseline="0" noProof="0" dirty="0" smtClean="0">
              <a:ln>
                <a:noFill/>
              </a:ln>
              <a:solidFill>
                <a:srgbClr val="54585A"/>
              </a:solidFill>
              <a:effectLst/>
              <a:uLnTx/>
              <a:uFillTx/>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6</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2" y="3313453"/>
            <a:ext cx="8602217" cy="3453983"/>
          </a:xfrm>
          <a:prstGeom prst="rect">
            <a:avLst/>
          </a:prstGeom>
        </p:spPr>
      </p:pic>
      <p:sp>
        <p:nvSpPr>
          <p:cNvPr id="6" name="TextBox 5"/>
          <p:cNvSpPr txBox="1"/>
          <p:nvPr/>
        </p:nvSpPr>
        <p:spPr>
          <a:xfrm>
            <a:off x="540773" y="4016357"/>
            <a:ext cx="963298" cy="646331"/>
          </a:xfrm>
          <a:prstGeom prst="rect">
            <a:avLst/>
          </a:prstGeom>
          <a:noFill/>
        </p:spPr>
        <p:txBody>
          <a:bodyPr wrap="square" rtlCol="0">
            <a:spAutoFit/>
          </a:bodyPr>
          <a:lstStyle/>
          <a:p>
            <a:r>
              <a:rPr lang="en-US" b="1" dirty="0" smtClean="0">
                <a:solidFill>
                  <a:srgbClr val="FF0000"/>
                </a:solidFill>
              </a:rPr>
              <a:t>Key column</a:t>
            </a:r>
            <a:endParaRPr lang="en-US" b="1" dirty="0">
              <a:solidFill>
                <a:srgbClr val="FF0000"/>
              </a:solidFill>
            </a:endParaRPr>
          </a:p>
        </p:txBody>
      </p:sp>
      <p:sp>
        <p:nvSpPr>
          <p:cNvPr id="8" name="Oval 7"/>
          <p:cNvSpPr/>
          <p:nvPr/>
        </p:nvSpPr>
        <p:spPr>
          <a:xfrm>
            <a:off x="2503148" y="4662688"/>
            <a:ext cx="2088517"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6421302" y="4654093"/>
            <a:ext cx="1965615"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019" y="3532688"/>
            <a:ext cx="3383573" cy="1691787"/>
          </a:xfrm>
          <a:prstGeom prst="rect">
            <a:avLst/>
          </a:prstGeom>
        </p:spPr>
      </p:pic>
      <p:sp>
        <p:nvSpPr>
          <p:cNvPr id="11" name="TextBox 10"/>
          <p:cNvSpPr txBox="1"/>
          <p:nvPr/>
        </p:nvSpPr>
        <p:spPr>
          <a:xfrm>
            <a:off x="8957185" y="5250426"/>
            <a:ext cx="3116824" cy="1477328"/>
          </a:xfrm>
          <a:prstGeom prst="rect">
            <a:avLst/>
          </a:prstGeom>
          <a:noFill/>
        </p:spPr>
        <p:txBody>
          <a:bodyPr wrap="square" rtlCol="0">
            <a:spAutoFit/>
          </a:bodyPr>
          <a:lstStyle/>
          <a:p>
            <a:r>
              <a:rPr lang="en-US" dirty="0" smtClean="0">
                <a:solidFill>
                  <a:srgbClr val="FF0000"/>
                </a:solidFill>
              </a:rPr>
              <a:t>Deleting the blank rows between your last record and the former last row is a safety step, in case you decide to undo the previous sort.</a:t>
            </a:r>
            <a:endParaRPr lang="en-US" dirty="0">
              <a:solidFill>
                <a:srgbClr val="FF0000"/>
              </a:solidFill>
            </a:endParaRPr>
          </a:p>
        </p:txBody>
      </p:sp>
      <p:sp>
        <p:nvSpPr>
          <p:cNvPr id="14" name="Oval 13"/>
          <p:cNvSpPr/>
          <p:nvPr/>
        </p:nvSpPr>
        <p:spPr>
          <a:xfrm>
            <a:off x="8649665" y="4831073"/>
            <a:ext cx="622155"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260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396022"/>
            <a:ext cx="9573685" cy="1016000"/>
          </a:xfrm>
        </p:spPr>
        <p:txBody>
          <a:bodyPr/>
          <a:lstStyle/>
          <a:p>
            <a:r>
              <a:rPr lang="en-US" dirty="0" smtClean="0"/>
              <a:t>Remove duplicate </a:t>
            </a:r>
            <a:r>
              <a:rPr lang="en-US" dirty="0"/>
              <a:t>r</a:t>
            </a:r>
            <a:r>
              <a:rPr lang="en-US" dirty="0" smtClean="0"/>
              <a:t>ows</a:t>
            </a:r>
            <a:br>
              <a:rPr lang="en-US" dirty="0" smtClean="0"/>
            </a:br>
            <a:r>
              <a:rPr lang="en-US" sz="2000" i="1" dirty="0" smtClean="0">
                <a:solidFill>
                  <a:schemeClr val="tx1"/>
                </a:solidFill>
              </a:rPr>
              <a:t>Method 1</a:t>
            </a:r>
            <a:endParaRPr lang="en-US" sz="2000" i="1" dirty="0">
              <a:solidFill>
                <a:schemeClr val="tx1"/>
              </a:solidFill>
            </a:endParaRPr>
          </a:p>
        </p:txBody>
      </p:sp>
      <p:sp>
        <p:nvSpPr>
          <p:cNvPr id="13" name="TextBox 12"/>
          <p:cNvSpPr txBox="1"/>
          <p:nvPr/>
        </p:nvSpPr>
        <p:spPr>
          <a:xfrm>
            <a:off x="310212" y="1571444"/>
            <a:ext cx="6670692" cy="4154984"/>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smtClean="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noProof="0" dirty="0" smtClean="0">
                <a:solidFill>
                  <a:srgbClr val="54585A"/>
                </a:solidFill>
                <a:latin typeface="Calibri"/>
              </a:rPr>
              <a:t>From the Data Tab, choose Remove Duplicates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dirty="0" smtClean="0">
                <a:ln>
                  <a:noFill/>
                </a:ln>
                <a:solidFill>
                  <a:srgbClr val="54585A"/>
                </a:solidFill>
                <a:effectLst/>
                <a:uLnTx/>
                <a:uFillTx/>
                <a:latin typeface="Calibri"/>
              </a:rPr>
              <a:t>In</a:t>
            </a:r>
            <a:r>
              <a:rPr kumimoji="0" lang="en-US" sz="2400" i="0" u="none" strike="noStrike" kern="1200" cap="none" spc="0" normalizeH="0" dirty="0" smtClean="0">
                <a:ln>
                  <a:noFill/>
                </a:ln>
                <a:solidFill>
                  <a:srgbClr val="54585A"/>
                </a:solidFill>
                <a:effectLst/>
                <a:uLnTx/>
                <a:uFillTx/>
                <a:latin typeface="Calibri"/>
              </a:rPr>
              <a:t> the dialog box that pops up, you can leave all boxes checked to have Excel check for duplicate information across all columns</a:t>
            </a:r>
          </a:p>
          <a:p>
            <a:pPr marL="800100" lvl="1" indent="-342900">
              <a:buFont typeface="Arial" panose="020B0604020202020204" pitchFamily="34" charset="0"/>
              <a:buChar char="•"/>
              <a:defRPr/>
            </a:pPr>
            <a:r>
              <a:rPr lang="en-US" sz="2400" dirty="0" smtClean="0">
                <a:solidFill>
                  <a:srgbClr val="54585A"/>
                </a:solidFill>
                <a:latin typeface="Calibri"/>
              </a:rPr>
              <a:t>Alternatively, you can choose as many or as few of the column boxes as you like to help identify duplicate records</a:t>
            </a:r>
          </a:p>
          <a:p>
            <a:pPr marL="342900" indent="-342900">
              <a:buFont typeface="Arial" panose="020B0604020202020204" pitchFamily="34" charset="0"/>
              <a:buChar char="•"/>
              <a:defRPr/>
            </a:pPr>
            <a:r>
              <a:rPr lang="en-US" sz="2400" dirty="0">
                <a:solidFill>
                  <a:srgbClr val="54585A"/>
                </a:solidFill>
                <a:latin typeface="Calibri"/>
              </a:rPr>
              <a:t>Click OK; duplicate rows are automatically </a:t>
            </a:r>
            <a:r>
              <a:rPr lang="en-US" sz="2400" dirty="0" smtClean="0">
                <a:solidFill>
                  <a:srgbClr val="54585A"/>
                </a:solidFill>
                <a:latin typeface="Calibri"/>
              </a:rPr>
              <a:t>removed</a:t>
            </a:r>
          </a:p>
          <a:p>
            <a:pPr marL="342900" indent="-342900">
              <a:buFont typeface="Arial" panose="020B0604020202020204" pitchFamily="34" charset="0"/>
              <a:buChar char="•"/>
              <a:defRPr/>
            </a:pPr>
            <a:r>
              <a:rPr lang="en-US" sz="2400" dirty="0" smtClean="0">
                <a:solidFill>
                  <a:srgbClr val="54585A"/>
                </a:solidFill>
                <a:latin typeface="Calibri"/>
              </a:rPr>
              <a:t>“Duplicate values” number refers to dupe rows</a:t>
            </a:r>
            <a:endParaRPr lang="en-US" sz="2400" dirty="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7</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820" y="179227"/>
            <a:ext cx="4762913" cy="6508044"/>
          </a:xfrm>
          <a:prstGeom prst="rect">
            <a:avLst/>
          </a:prstGeom>
        </p:spPr>
      </p:pic>
      <p:sp>
        <p:nvSpPr>
          <p:cNvPr id="7" name="Oval 6"/>
          <p:cNvSpPr/>
          <p:nvPr/>
        </p:nvSpPr>
        <p:spPr>
          <a:xfrm>
            <a:off x="7630157" y="403122"/>
            <a:ext cx="16121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5135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396022"/>
            <a:ext cx="5794821" cy="1016000"/>
          </a:xfrm>
        </p:spPr>
        <p:txBody>
          <a:bodyPr/>
          <a:lstStyle/>
          <a:p>
            <a:r>
              <a:rPr lang="en-US" dirty="0" smtClean="0"/>
              <a:t>Remove duplicate </a:t>
            </a:r>
            <a:r>
              <a:rPr lang="en-US" dirty="0"/>
              <a:t>r</a:t>
            </a:r>
            <a:r>
              <a:rPr lang="en-US" dirty="0" smtClean="0"/>
              <a:t>ows</a:t>
            </a:r>
            <a:br>
              <a:rPr lang="en-US" dirty="0" smtClean="0"/>
            </a:br>
            <a:r>
              <a:rPr lang="en-US" sz="2000" i="1" dirty="0" smtClean="0">
                <a:solidFill>
                  <a:schemeClr val="tx1"/>
                </a:solidFill>
              </a:rPr>
              <a:t>Method 2</a:t>
            </a:r>
            <a:endParaRPr lang="en-US" sz="2000" i="1" dirty="0">
              <a:solidFill>
                <a:schemeClr val="tx1"/>
              </a:solidFill>
            </a:endParaRPr>
          </a:p>
        </p:txBody>
      </p:sp>
      <p:sp>
        <p:nvSpPr>
          <p:cNvPr id="13" name="TextBox 12"/>
          <p:cNvSpPr txBox="1"/>
          <p:nvPr/>
        </p:nvSpPr>
        <p:spPr>
          <a:xfrm>
            <a:off x="7914968" y="117985"/>
            <a:ext cx="4277032" cy="674030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smtClean="0">
                <a:solidFill>
                  <a:srgbClr val="54585A"/>
                </a:solidFill>
                <a:latin typeface="Calibri"/>
              </a:rPr>
              <a:t>Steps:</a:t>
            </a:r>
            <a:endParaRPr lang="en-US" sz="2400" dirty="0" smtClean="0">
              <a:solidFill>
                <a:srgbClr val="54585A"/>
              </a:solidFill>
              <a:latin typeface="Calibri"/>
            </a:endParaRPr>
          </a:p>
          <a:p>
            <a:pPr marL="342900" indent="-342900">
              <a:buFont typeface="Arial" panose="020B0604020202020204" pitchFamily="34" charset="0"/>
              <a:buChar char="•"/>
              <a:defRPr/>
            </a:pPr>
            <a:r>
              <a:rPr lang="en-US" sz="2400" dirty="0" smtClean="0">
                <a:solidFill>
                  <a:srgbClr val="54585A"/>
                </a:solidFill>
                <a:latin typeface="Calibri"/>
              </a:rPr>
              <a:t>Sort the whole spreadsheet by </a:t>
            </a:r>
            <a:r>
              <a:rPr lang="en-US" sz="2400" dirty="0" err="1" smtClean="0">
                <a:solidFill>
                  <a:srgbClr val="54585A"/>
                </a:solidFill>
              </a:rPr>
              <a:t>CPSC_Case_Number</a:t>
            </a:r>
            <a:endParaRPr lang="en-US" sz="2400" dirty="0" smtClean="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Create a new column next to </a:t>
            </a:r>
            <a:r>
              <a:rPr lang="en-US" sz="2400" dirty="0" err="1" smtClean="0">
                <a:solidFill>
                  <a:srgbClr val="54585A"/>
                </a:solidFill>
                <a:latin typeface="Calibri"/>
              </a:rPr>
              <a:t>CPSC_Case_Number</a:t>
            </a:r>
            <a:endParaRPr lang="en-US" sz="2400" dirty="0" smtClean="0">
              <a:solidFill>
                <a:srgbClr val="54585A"/>
              </a:solidFill>
              <a:latin typeface="Calibri"/>
            </a:endParaRPr>
          </a:p>
          <a:p>
            <a:pPr marL="342900" lvl="0" indent="-342900">
              <a:buFont typeface="Arial" panose="020B0604020202020204" pitchFamily="34" charset="0"/>
              <a:buChar char="•"/>
              <a:defRPr/>
            </a:pPr>
            <a:r>
              <a:rPr lang="en-US" sz="2400" noProof="0" dirty="0" smtClean="0">
                <a:solidFill>
                  <a:srgbClr val="54585A"/>
                </a:solidFill>
                <a:latin typeface="Calibri"/>
              </a:rPr>
              <a:t>Input </a:t>
            </a:r>
            <a:r>
              <a:rPr lang="en-US" sz="2400" dirty="0">
                <a:solidFill>
                  <a:srgbClr val="54585A"/>
                </a:solidFill>
              </a:rPr>
              <a:t>the formula: =IF(COUNTIF($A$2:$A$106, A2)=1,0,1</a:t>
            </a:r>
            <a:r>
              <a:rPr lang="en-US" sz="2400" dirty="0" smtClean="0">
                <a:solidFill>
                  <a:srgbClr val="54585A"/>
                </a:solidFill>
              </a:rPr>
              <a:t>). Based on the IF statement syntax, this formula searches for whether the value in A2 occurs once. If so, it outputs “0” [the value we assigned to “TRUE”]; if not, it outputs “1” [the value we assigned to “FALSE”]</a:t>
            </a:r>
          </a:p>
          <a:p>
            <a:pPr marL="342900" lvl="0" indent="-342900">
              <a:buFont typeface="Arial" panose="020B0604020202020204" pitchFamily="34" charset="0"/>
              <a:buChar char="•"/>
              <a:defRPr/>
            </a:pPr>
            <a:r>
              <a:rPr lang="en-US" sz="2400" noProof="0" dirty="0" smtClean="0">
                <a:solidFill>
                  <a:srgbClr val="54585A"/>
                </a:solidFill>
                <a:latin typeface="Calibri"/>
              </a:rPr>
              <a:t>Wherever two 1’s occur together, the second instance can be deleted</a:t>
            </a:r>
          </a:p>
        </p:txBody>
      </p:sp>
      <p:sp>
        <p:nvSpPr>
          <p:cNvPr id="3" name="Slide Number Placeholder 2"/>
          <p:cNvSpPr>
            <a:spLocks noGrp="1"/>
          </p:cNvSpPr>
          <p:nvPr>
            <p:ph type="sldNum" sz="quarter" idx="16"/>
          </p:nvPr>
        </p:nvSpPr>
        <p:spPr/>
        <p:txBody>
          <a:bodyPr/>
          <a:lstStyle/>
          <a:p>
            <a:fld id="{0D558541-60C9-42A2-8392-FF12533A6B7A}" type="slidenum">
              <a:rPr lang="en-US" smtClean="0"/>
              <a:pPr/>
              <a:t>8</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9" y="2408903"/>
            <a:ext cx="7902204" cy="4370441"/>
          </a:xfrm>
          <a:prstGeom prst="rect">
            <a:avLst/>
          </a:prstGeom>
        </p:spPr>
      </p:pic>
      <p:sp>
        <p:nvSpPr>
          <p:cNvPr id="7" name="Oval 6"/>
          <p:cNvSpPr/>
          <p:nvPr/>
        </p:nvSpPr>
        <p:spPr>
          <a:xfrm>
            <a:off x="2507550" y="2408903"/>
            <a:ext cx="37457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934065" y="6076335"/>
            <a:ext cx="7354528" cy="78166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3153" y="1441518"/>
            <a:ext cx="5879690" cy="707886"/>
          </a:xfrm>
          <a:prstGeom prst="rect">
            <a:avLst/>
          </a:prstGeom>
          <a:noFill/>
        </p:spPr>
        <p:txBody>
          <a:bodyPr wrap="square" rtlCol="0">
            <a:spAutoFit/>
          </a:bodyPr>
          <a:lstStyle/>
          <a:p>
            <a:r>
              <a:rPr lang="en-US" sz="2000" b="1" u="sng" dirty="0" smtClean="0"/>
              <a:t>IF Statement Syntax:</a:t>
            </a:r>
          </a:p>
          <a:p>
            <a:r>
              <a:rPr lang="en-US" sz="2000" dirty="0" smtClean="0"/>
              <a:t>IF(</a:t>
            </a:r>
            <a:r>
              <a:rPr lang="en-US" sz="2000" dirty="0" err="1" smtClean="0"/>
              <a:t>logical_test</a:t>
            </a:r>
            <a:r>
              <a:rPr lang="en-US" sz="2000" dirty="0"/>
              <a:t>, [</a:t>
            </a:r>
            <a:r>
              <a:rPr lang="en-US" sz="2000" dirty="0" err="1"/>
              <a:t>value_if_true</a:t>
            </a:r>
            <a:r>
              <a:rPr lang="en-US" sz="2000" dirty="0"/>
              <a:t>], [</a:t>
            </a:r>
            <a:r>
              <a:rPr lang="en-US" sz="2000" dirty="0" err="1"/>
              <a:t>value_if_false</a:t>
            </a:r>
            <a:r>
              <a:rPr lang="en-US" sz="2000" dirty="0"/>
              <a:t>])</a:t>
            </a:r>
          </a:p>
        </p:txBody>
      </p:sp>
    </p:spTree>
    <p:extLst>
      <p:ext uri="{BB962C8B-B14F-4D97-AF65-F5344CB8AC3E}">
        <p14:creationId xmlns:p14="http://schemas.microsoft.com/office/powerpoint/2010/main" val="770916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91572"/>
            <a:ext cx="4418305" cy="635274"/>
          </a:xfrm>
        </p:spPr>
        <p:txBody>
          <a:bodyPr/>
          <a:lstStyle/>
          <a:p>
            <a:r>
              <a:rPr lang="en-US" dirty="0" smtClean="0"/>
              <a:t>Reformat date </a:t>
            </a:r>
            <a:r>
              <a:rPr lang="en-US" dirty="0"/>
              <a:t>f</a:t>
            </a:r>
            <a:r>
              <a:rPr lang="en-US" dirty="0" smtClean="0"/>
              <a:t>ields</a:t>
            </a:r>
            <a:endParaRPr lang="en-US" sz="2000" i="1" dirty="0">
              <a:solidFill>
                <a:schemeClr val="tx1"/>
              </a:solidFill>
            </a:endParaRPr>
          </a:p>
        </p:txBody>
      </p:sp>
      <p:sp>
        <p:nvSpPr>
          <p:cNvPr id="13" name="TextBox 12"/>
          <p:cNvSpPr txBox="1"/>
          <p:nvPr/>
        </p:nvSpPr>
        <p:spPr>
          <a:xfrm>
            <a:off x="82924" y="1192583"/>
            <a:ext cx="7849775" cy="156966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dirty="0" smtClean="0">
                <a:solidFill>
                  <a:srgbClr val="54585A"/>
                </a:solidFill>
                <a:latin typeface="Calibri"/>
              </a:rPr>
              <a:t>Dates can be expressed in many ways in Excel, such as with numbers to represent month and day, with month and day spelled out, and even as a number (counting the days from 1/1/1900)</a:t>
            </a:r>
            <a:endParaRPr lang="en-US" sz="2400" noProof="0" dirty="0" smtClean="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9</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24" y="2746171"/>
            <a:ext cx="7849775" cy="4095135"/>
          </a:xfrm>
          <a:prstGeom prst="rect">
            <a:avLst/>
          </a:prstGeom>
        </p:spPr>
      </p:pic>
      <p:sp>
        <p:nvSpPr>
          <p:cNvPr id="7" name="Oval 6"/>
          <p:cNvSpPr/>
          <p:nvPr/>
        </p:nvSpPr>
        <p:spPr>
          <a:xfrm>
            <a:off x="3372790" y="4203804"/>
            <a:ext cx="16121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8040853" y="1126846"/>
            <a:ext cx="4042991" cy="5262979"/>
          </a:xfrm>
          <a:prstGeom prst="rect">
            <a:avLst/>
          </a:prstGeom>
          <a:noFill/>
        </p:spPr>
        <p:txBody>
          <a:bodyPr wrap="square" rtlCol="0">
            <a:spAutoFit/>
          </a:bodyPr>
          <a:lstStyle/>
          <a:p>
            <a:r>
              <a:rPr lang="en-US" sz="2400" u="sng" dirty="0" smtClean="0"/>
              <a:t>ISO Date Formatting</a:t>
            </a:r>
            <a:r>
              <a:rPr lang="en-US" sz="2400" dirty="0" smtClean="0"/>
              <a:t>:</a:t>
            </a:r>
          </a:p>
          <a:p>
            <a:pPr marL="342900" indent="-342900">
              <a:buFont typeface="Arial" panose="020B0604020202020204" pitchFamily="34" charset="0"/>
              <a:buChar char="•"/>
            </a:pPr>
            <a:r>
              <a:rPr lang="en-US" sz="2400" dirty="0" smtClean="0"/>
              <a:t>The date format YYYY-MM-DD is helpful in many data management contexts, and is an international standard. However it is not available in Excel’s pre-loaded list of date types.</a:t>
            </a:r>
          </a:p>
          <a:p>
            <a:pPr marL="342900" indent="-342900">
              <a:buFont typeface="Arial" panose="020B0604020202020204" pitchFamily="34" charset="0"/>
              <a:buChar char="•"/>
            </a:pPr>
            <a:r>
              <a:rPr lang="en-US" sz="2400" dirty="0" smtClean="0"/>
              <a:t>To add ISO formatting, highlight your date column, choose “Format Cells”, then Custom. In the Type box enter an ISO-based date format.</a:t>
            </a:r>
            <a:endParaRPr lang="en-US" sz="2400" dirty="0"/>
          </a:p>
        </p:txBody>
      </p:sp>
    </p:spTree>
    <p:extLst>
      <p:ext uri="{BB962C8B-B14F-4D97-AF65-F5344CB8AC3E}">
        <p14:creationId xmlns:p14="http://schemas.microsoft.com/office/powerpoint/2010/main" val="344427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03084"/>
            <a:ext cx="9029634" cy="635274"/>
          </a:xfrm>
        </p:spPr>
        <p:txBody>
          <a:bodyPr/>
          <a:lstStyle/>
          <a:p>
            <a:r>
              <a:rPr lang="en-US" dirty="0" smtClean="0"/>
              <a:t>Identify the unique values in a dataset</a:t>
            </a:r>
            <a:endParaRPr lang="en-US" sz="2000" i="1" dirty="0">
              <a:solidFill>
                <a:schemeClr val="tx1"/>
              </a:solidFill>
            </a:endParaRPr>
          </a:p>
        </p:txBody>
      </p:sp>
      <p:sp>
        <p:nvSpPr>
          <p:cNvPr id="13" name="TextBox 12"/>
          <p:cNvSpPr txBox="1"/>
          <p:nvPr/>
        </p:nvSpPr>
        <p:spPr>
          <a:xfrm>
            <a:off x="4847303" y="1057193"/>
            <a:ext cx="7070042" cy="584775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noProof="0" dirty="0" smtClean="0">
                <a:solidFill>
                  <a:srgbClr val="54585A"/>
                </a:solidFill>
                <a:latin typeface="Calibri"/>
              </a:rPr>
              <a:t>It can sometimes be helpful to know how many unique data values you have for a given field. This can be found through an Advanced Filter.</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200" u="sng" noProof="0" dirty="0" smtClean="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smtClean="0">
                <a:solidFill>
                  <a:srgbClr val="54585A"/>
                </a:solidFill>
                <a:latin typeface="Calibri"/>
              </a:rPr>
              <a:t>Create a new column next to </a:t>
            </a:r>
            <a:r>
              <a:rPr lang="en-US" sz="2200" noProof="0" dirty="0" err="1" smtClean="0">
                <a:solidFill>
                  <a:srgbClr val="54585A"/>
                </a:solidFill>
                <a:latin typeface="Calibri"/>
              </a:rPr>
              <a:t>Other_Diagnosis</a:t>
            </a:r>
            <a:endParaRPr lang="en-US" sz="2200" noProof="0" dirty="0" smtClean="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From the Data Tab select “Advanced” near the Filter icon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smtClean="0">
                <a:solidFill>
                  <a:srgbClr val="54585A"/>
                </a:solidFill>
                <a:latin typeface="Calibri"/>
              </a:rPr>
              <a:t>Choose “Copy to another location”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In List and Criteria Range enter the full range of the column you’re checking for unique values, in this case Column 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smtClean="0">
                <a:solidFill>
                  <a:srgbClr val="54585A"/>
                </a:solidFill>
                <a:latin typeface="Calibri"/>
              </a:rPr>
              <a:t>In “Copy To” list the range of the new column you’ve created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Check “Unique Records Only”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smtClean="0">
                <a:solidFill>
                  <a:srgbClr val="54585A"/>
                </a:solidFill>
                <a:latin typeface="Calibri"/>
              </a:rPr>
              <a:t>Click OK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Result: In the new column, only the unique values from the first column are displayed</a:t>
            </a:r>
            <a:endParaRPr lang="en-US" sz="2200" noProof="0" dirty="0" smtClean="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10</a:t>
            </a:fld>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214"/>
          <a:stretch/>
        </p:blipFill>
        <p:spPr>
          <a:xfrm>
            <a:off x="83268" y="1071154"/>
            <a:ext cx="4527380" cy="5777013"/>
          </a:xfrm>
          <a:prstGeom prst="rect">
            <a:avLst/>
          </a:prstGeom>
        </p:spPr>
      </p:pic>
      <p:sp>
        <p:nvSpPr>
          <p:cNvPr id="5" name="Rectangle 4"/>
          <p:cNvSpPr/>
          <p:nvPr/>
        </p:nvSpPr>
        <p:spPr>
          <a:xfrm>
            <a:off x="924232" y="1288026"/>
            <a:ext cx="835742" cy="546673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759974" y="1396181"/>
            <a:ext cx="113071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626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81781"/>
            <a:ext cx="10036012" cy="576280"/>
          </a:xfrm>
        </p:spPr>
        <p:txBody>
          <a:bodyPr/>
          <a:lstStyle/>
          <a:p>
            <a:r>
              <a:rPr lang="en-US" dirty="0" smtClean="0"/>
              <a:t>Set up sheet for future data entry – Cell Validation</a:t>
            </a:r>
            <a:endParaRPr lang="en-US" sz="2000" i="1" dirty="0">
              <a:solidFill>
                <a:schemeClr val="tx1"/>
              </a:solidFill>
            </a:endParaRPr>
          </a:p>
        </p:txBody>
      </p:sp>
      <p:sp>
        <p:nvSpPr>
          <p:cNvPr id="13" name="TextBox 12"/>
          <p:cNvSpPr txBox="1"/>
          <p:nvPr/>
        </p:nvSpPr>
        <p:spPr>
          <a:xfrm>
            <a:off x="310211" y="1172715"/>
            <a:ext cx="11301685" cy="156966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smtClean="0">
                <a:solidFill>
                  <a:srgbClr val="54585A"/>
                </a:solidFill>
                <a:latin typeface="Calibri"/>
              </a:rPr>
              <a:t>Steps for text-based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Create a new column for the controlled vocabulary and enter values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From the Data Tab choose Data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Choose to allow a List, then enter the source of the list (here, =$I$2:$I$5) </a:t>
            </a:r>
            <a:endParaRPr lang="en-US" sz="2400" dirty="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11</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93" y="2915824"/>
            <a:ext cx="7739662" cy="3881987"/>
          </a:xfrm>
          <a:prstGeom prst="rect">
            <a:avLst/>
          </a:prstGeom>
        </p:spPr>
      </p:pic>
      <p:sp>
        <p:nvSpPr>
          <p:cNvPr id="7" name="Oval 6"/>
          <p:cNvSpPr/>
          <p:nvPr/>
        </p:nvSpPr>
        <p:spPr>
          <a:xfrm>
            <a:off x="4287189" y="2782090"/>
            <a:ext cx="1553172"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97393" y="5127083"/>
            <a:ext cx="1553172"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2051" y="3005608"/>
            <a:ext cx="4259949" cy="1905165"/>
          </a:xfrm>
          <a:prstGeom prst="rect">
            <a:avLst/>
          </a:prstGeom>
        </p:spPr>
      </p:pic>
      <p:sp>
        <p:nvSpPr>
          <p:cNvPr id="9" name="TextBox 8"/>
          <p:cNvSpPr txBox="1"/>
          <p:nvPr/>
        </p:nvSpPr>
        <p:spPr>
          <a:xfrm>
            <a:off x="8072283" y="5127083"/>
            <a:ext cx="4062722" cy="923330"/>
          </a:xfrm>
          <a:prstGeom prst="rect">
            <a:avLst/>
          </a:prstGeom>
          <a:noFill/>
        </p:spPr>
        <p:txBody>
          <a:bodyPr wrap="square" rtlCol="0">
            <a:spAutoFit/>
          </a:bodyPr>
          <a:lstStyle/>
          <a:p>
            <a:r>
              <a:rPr lang="en-US" dirty="0" smtClean="0">
                <a:solidFill>
                  <a:srgbClr val="FF0000"/>
                </a:solidFill>
              </a:rPr>
              <a:t>Entering any term other than those on the list creates the error message seen above</a:t>
            </a:r>
            <a:endParaRPr lang="en-US" dirty="0">
              <a:solidFill>
                <a:srgbClr val="FF0000"/>
              </a:solidFill>
            </a:endParaRPr>
          </a:p>
        </p:txBody>
      </p:sp>
    </p:spTree>
    <p:extLst>
      <p:ext uri="{BB962C8B-B14F-4D97-AF65-F5344CB8AC3E}">
        <p14:creationId xmlns:p14="http://schemas.microsoft.com/office/powerpoint/2010/main" val="426384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81781"/>
            <a:ext cx="10036012" cy="576280"/>
          </a:xfrm>
        </p:spPr>
        <p:txBody>
          <a:bodyPr/>
          <a:lstStyle/>
          <a:p>
            <a:r>
              <a:rPr lang="en-US" dirty="0" smtClean="0"/>
              <a:t>Set up sheet for future data entry – Cell Validation</a:t>
            </a:r>
            <a:endParaRPr lang="en-US" sz="2000" i="1" dirty="0">
              <a:solidFill>
                <a:schemeClr val="tx1"/>
              </a:solidFill>
            </a:endParaRPr>
          </a:p>
        </p:txBody>
      </p:sp>
      <p:sp>
        <p:nvSpPr>
          <p:cNvPr id="13" name="TextBox 12"/>
          <p:cNvSpPr txBox="1"/>
          <p:nvPr/>
        </p:nvSpPr>
        <p:spPr>
          <a:xfrm>
            <a:off x="58993" y="1172715"/>
            <a:ext cx="5515994" cy="120032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smtClean="0">
                <a:solidFill>
                  <a:srgbClr val="54585A"/>
                </a:solidFill>
                <a:latin typeface="Calibri"/>
              </a:rPr>
              <a:t>Steps for number-based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rgbClr val="54585A"/>
                </a:solidFill>
                <a:latin typeface="Calibri"/>
              </a:rPr>
              <a:t>Same as for text, except choose to allow a whole number between a range of #’s</a:t>
            </a:r>
            <a:endParaRPr lang="en-US" sz="2400" dirty="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12</a:t>
            </a:fld>
            <a:endParaRPr lang="en-US" dirty="0"/>
          </a:p>
        </p:txBody>
      </p:sp>
      <p:sp>
        <p:nvSpPr>
          <p:cNvPr id="9" name="TextBox 8"/>
          <p:cNvSpPr txBox="1"/>
          <p:nvPr/>
        </p:nvSpPr>
        <p:spPr>
          <a:xfrm>
            <a:off x="7275872" y="5765364"/>
            <a:ext cx="4591668" cy="923330"/>
          </a:xfrm>
          <a:prstGeom prst="rect">
            <a:avLst/>
          </a:prstGeom>
          <a:noFill/>
        </p:spPr>
        <p:txBody>
          <a:bodyPr wrap="square" rtlCol="0">
            <a:spAutoFit/>
          </a:bodyPr>
          <a:lstStyle/>
          <a:p>
            <a:r>
              <a:rPr lang="en-US" dirty="0" smtClean="0">
                <a:solidFill>
                  <a:srgbClr val="FF0000"/>
                </a:solidFill>
              </a:rPr>
              <a:t>A warning rather than a stop in the error alert will allow the user to enter their value whether it is inside the specified range or not.</a:t>
            </a:r>
            <a:endParaRPr lang="en-US"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53" y="2526890"/>
            <a:ext cx="6559792" cy="426386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2206" y="1231714"/>
            <a:ext cx="6322142" cy="4356663"/>
          </a:xfrm>
          <a:prstGeom prst="rect">
            <a:avLst/>
          </a:prstGeom>
        </p:spPr>
      </p:pic>
      <p:sp>
        <p:nvSpPr>
          <p:cNvPr id="8" name="Oval 7"/>
          <p:cNvSpPr/>
          <p:nvPr/>
        </p:nvSpPr>
        <p:spPr>
          <a:xfrm>
            <a:off x="5515994" y="2957758"/>
            <a:ext cx="2330150" cy="1240613"/>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192625" y="2047385"/>
            <a:ext cx="1331943" cy="47950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5701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598675"/>
            <a:ext cx="10416631" cy="635274"/>
          </a:xfrm>
        </p:spPr>
        <p:txBody>
          <a:bodyPr/>
          <a:lstStyle/>
          <a:p>
            <a:r>
              <a:rPr lang="en-US" dirty="0" smtClean="0"/>
              <a:t>Wrangle both “dirty” and “clean” data with conditional calculations</a:t>
            </a:r>
            <a:endParaRPr lang="en-US" sz="2000" i="1" dirty="0">
              <a:solidFill>
                <a:schemeClr val="tx1"/>
              </a:solidFill>
            </a:endParaRPr>
          </a:p>
        </p:txBody>
      </p:sp>
      <p:sp>
        <p:nvSpPr>
          <p:cNvPr id="13" name="TextBox 12"/>
          <p:cNvSpPr txBox="1"/>
          <p:nvPr/>
        </p:nvSpPr>
        <p:spPr>
          <a:xfrm>
            <a:off x="6963500" y="1056034"/>
            <a:ext cx="5074425" cy="566308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dirty="0" smtClean="0">
                <a:solidFill>
                  <a:srgbClr val="54585A"/>
                </a:solidFill>
                <a:latin typeface="Calibri"/>
              </a:rPr>
              <a:t>A conditional statement can help us clean the Age column, in which age is entered in years except for patient ages that are described in </a:t>
            </a:r>
            <a:r>
              <a:rPr lang="en-US" sz="2200" b="1" dirty="0" smtClean="0">
                <a:solidFill>
                  <a:srgbClr val="54585A"/>
                </a:solidFill>
                <a:latin typeface="Calibri"/>
              </a:rPr>
              <a:t>months</a:t>
            </a:r>
            <a:r>
              <a:rPr lang="en-US" sz="2200" dirty="0" smtClean="0">
                <a:solidFill>
                  <a:srgbClr val="54585A"/>
                </a:solidFill>
                <a:latin typeface="Calibri"/>
              </a:rPr>
              <a:t>, which have “200” added to them. </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200" u="sng" noProof="0" dirty="0" smtClean="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smtClean="0">
                <a:solidFill>
                  <a:srgbClr val="54585A"/>
                </a:solidFill>
                <a:latin typeface="Calibri"/>
              </a:rPr>
              <a:t>Create a new column next to 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Type the formula =IF(E2&gt;130,(E2-200)/12,E2)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The logical test is whether the patient’s age is expressed as over 130 years (which should include all the 200+ patients)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If true, Excel then subtracts 200 from the value and divides it by 12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If false, Excel returns the original value</a:t>
            </a:r>
          </a:p>
        </p:txBody>
      </p:sp>
      <p:sp>
        <p:nvSpPr>
          <p:cNvPr id="3" name="Slide Number Placeholder 2"/>
          <p:cNvSpPr>
            <a:spLocks noGrp="1"/>
          </p:cNvSpPr>
          <p:nvPr>
            <p:ph type="sldNum" sz="quarter" idx="16"/>
          </p:nvPr>
        </p:nvSpPr>
        <p:spPr/>
        <p:txBody>
          <a:bodyPr/>
          <a:lstStyle/>
          <a:p>
            <a:fld id="{0D558541-60C9-42A2-8392-FF12533A6B7A}" type="slidenum">
              <a:rPr lang="en-US" smtClean="0"/>
              <a:pPr/>
              <a:t>13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67" y="3442585"/>
            <a:ext cx="6601766" cy="3240015"/>
          </a:xfrm>
          <a:prstGeom prst="rect">
            <a:avLst/>
          </a:prstGeom>
          <a:ln w="25400">
            <a:solidFill>
              <a:schemeClr val="tx1"/>
            </a:solidFill>
          </a:ln>
        </p:spPr>
      </p:pic>
      <p:sp>
        <p:nvSpPr>
          <p:cNvPr id="7" name="Oval 6"/>
          <p:cNvSpPr/>
          <p:nvPr/>
        </p:nvSpPr>
        <p:spPr>
          <a:xfrm>
            <a:off x="0" y="3387265"/>
            <a:ext cx="2491991"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02897" y="1922768"/>
            <a:ext cx="6049111" cy="830997"/>
          </a:xfrm>
          <a:prstGeom prst="rect">
            <a:avLst/>
          </a:prstGeom>
          <a:noFill/>
        </p:spPr>
        <p:txBody>
          <a:bodyPr wrap="square" rtlCol="0">
            <a:spAutoFit/>
          </a:bodyPr>
          <a:lstStyle/>
          <a:p>
            <a:r>
              <a:rPr lang="en-US" sz="2400" u="sng" dirty="0" smtClean="0"/>
              <a:t>Conditional statement syntax:</a:t>
            </a:r>
          </a:p>
          <a:p>
            <a:r>
              <a:rPr lang="en-US" sz="2400" dirty="0" smtClean="0"/>
              <a:t>=IF(logical test, [value if true], [value if false]</a:t>
            </a:r>
            <a:endParaRPr lang="en-US" sz="2400" dirty="0"/>
          </a:p>
        </p:txBody>
      </p:sp>
    </p:spTree>
    <p:extLst>
      <p:ext uri="{BB962C8B-B14F-4D97-AF65-F5344CB8AC3E}">
        <p14:creationId xmlns:p14="http://schemas.microsoft.com/office/powerpoint/2010/main" val="282520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692" y="420760"/>
            <a:ext cx="10416631" cy="635274"/>
          </a:xfrm>
        </p:spPr>
        <p:txBody>
          <a:bodyPr/>
          <a:lstStyle/>
          <a:p>
            <a:r>
              <a:rPr lang="en-US" dirty="0" smtClean="0"/>
              <a:t>Break down data into smaller elements</a:t>
            </a:r>
            <a:endParaRPr lang="en-US" sz="2000" i="1" dirty="0">
              <a:solidFill>
                <a:schemeClr val="tx1"/>
              </a:solidFill>
            </a:endParaRPr>
          </a:p>
        </p:txBody>
      </p:sp>
      <p:sp>
        <p:nvSpPr>
          <p:cNvPr id="13" name="TextBox 12"/>
          <p:cNvSpPr txBox="1"/>
          <p:nvPr/>
        </p:nvSpPr>
        <p:spPr>
          <a:xfrm>
            <a:off x="90435" y="1108537"/>
            <a:ext cx="11917346" cy="227754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dirty="0" smtClean="0">
                <a:solidFill>
                  <a:srgbClr val="54585A"/>
                </a:solidFill>
                <a:latin typeface="Calibri"/>
              </a:rPr>
              <a:t>We can take the </a:t>
            </a:r>
            <a:r>
              <a:rPr lang="en-US" sz="2200" dirty="0" err="1" smtClean="0">
                <a:solidFill>
                  <a:srgbClr val="54585A"/>
                </a:solidFill>
                <a:latin typeface="Calibri"/>
              </a:rPr>
              <a:t>Patient_Names</a:t>
            </a:r>
            <a:r>
              <a:rPr lang="en-US" sz="2200" dirty="0" smtClean="0">
                <a:solidFill>
                  <a:srgbClr val="54585A"/>
                </a:solidFill>
                <a:latin typeface="Calibri"/>
              </a:rPr>
              <a:t> column and break it down into Surname and Given Name using the LEN, SEARCH, and RIGHT/LEFT functions. These functions are defined as:</a:t>
            </a:r>
          </a:p>
          <a:p>
            <a:pPr marR="0" lvl="0" algn="l" defTabSz="914400" rtl="0" eaLnBrk="1" fontAlgn="auto" latinLnBrk="0" hangingPunct="1">
              <a:lnSpc>
                <a:spcPct val="100000"/>
              </a:lnSpc>
              <a:spcBef>
                <a:spcPts val="0"/>
              </a:spcBef>
              <a:spcAft>
                <a:spcPts val="0"/>
              </a:spcAft>
              <a:buClrTx/>
              <a:buSzTx/>
              <a:tabLst/>
              <a:defRPr/>
            </a:pPr>
            <a:endParaRPr lang="en-US" sz="1000" dirty="0" smtClean="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LEN – counts the number of characters in a cell to express its length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SEARCH – searches for something within a cell, such as a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RIGHT – returns everything to the right of a specified point in a cell, deletes the rest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smtClean="0">
                <a:solidFill>
                  <a:srgbClr val="54585A"/>
                </a:solidFill>
                <a:latin typeface="Calibri"/>
              </a:rPr>
              <a:t>LEFT – returns everything to the left of a specified point in a cell, deletes the rest</a:t>
            </a:r>
          </a:p>
        </p:txBody>
      </p:sp>
      <p:sp>
        <p:nvSpPr>
          <p:cNvPr id="3" name="Slide Number Placeholder 2"/>
          <p:cNvSpPr>
            <a:spLocks noGrp="1"/>
          </p:cNvSpPr>
          <p:nvPr>
            <p:ph type="sldNum" sz="quarter" idx="16"/>
          </p:nvPr>
        </p:nvSpPr>
        <p:spPr/>
        <p:txBody>
          <a:bodyPr/>
          <a:lstStyle/>
          <a:p>
            <a:fld id="{0D558541-60C9-42A2-8392-FF12533A6B7A}" type="slidenum">
              <a:rPr lang="en-US" smtClean="0"/>
              <a:pPr/>
              <a:t>14</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43" y="3617407"/>
            <a:ext cx="4652202" cy="3065193"/>
          </a:xfrm>
          <a:prstGeom prst="rect">
            <a:avLst/>
          </a:prstGeom>
          <a:ln w="31750">
            <a:solidFill>
              <a:schemeClr val="tx1"/>
            </a:solidFill>
          </a:ln>
        </p:spPr>
      </p:pic>
      <p:sp>
        <p:nvSpPr>
          <p:cNvPr id="7" name="Oval 6"/>
          <p:cNvSpPr/>
          <p:nvPr/>
        </p:nvSpPr>
        <p:spPr>
          <a:xfrm>
            <a:off x="60290" y="3438586"/>
            <a:ext cx="1296237" cy="560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4615799" y="3999243"/>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2282170" y="3698916"/>
            <a:ext cx="2592475" cy="369332"/>
          </a:xfrm>
          <a:prstGeom prst="rect">
            <a:avLst/>
          </a:prstGeom>
          <a:noFill/>
        </p:spPr>
        <p:txBody>
          <a:bodyPr wrap="square" rtlCol="0">
            <a:spAutoFit/>
          </a:bodyPr>
          <a:lstStyle/>
          <a:p>
            <a:r>
              <a:rPr lang="en-US" dirty="0" smtClean="0">
                <a:solidFill>
                  <a:srgbClr val="FF0000"/>
                </a:solidFill>
              </a:rPr>
              <a:t>Enter formula, copy down</a:t>
            </a:r>
            <a:endParaRPr lang="en-US" dirty="0">
              <a:solidFill>
                <a:srgbClr val="FF0000"/>
              </a:solidFill>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231" y="3592273"/>
            <a:ext cx="6546374" cy="3090327"/>
          </a:xfrm>
          <a:prstGeom prst="rect">
            <a:avLst/>
          </a:prstGeom>
          <a:ln w="31750">
            <a:solidFill>
              <a:schemeClr val="tx1"/>
            </a:solidFill>
          </a:ln>
        </p:spPr>
      </p:pic>
      <p:sp>
        <p:nvSpPr>
          <p:cNvPr id="14" name="Oval 13"/>
          <p:cNvSpPr/>
          <p:nvPr/>
        </p:nvSpPr>
        <p:spPr>
          <a:xfrm>
            <a:off x="5086146" y="3478778"/>
            <a:ext cx="1971408" cy="560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177392" y="3544296"/>
            <a:ext cx="4599276" cy="646331"/>
          </a:xfrm>
          <a:prstGeom prst="rect">
            <a:avLst/>
          </a:prstGeom>
          <a:noFill/>
        </p:spPr>
        <p:txBody>
          <a:bodyPr wrap="square" rtlCol="0">
            <a:spAutoFit/>
          </a:bodyPr>
          <a:lstStyle/>
          <a:p>
            <a:r>
              <a:rPr lang="en-US" dirty="0" smtClean="0">
                <a:solidFill>
                  <a:srgbClr val="FF0000"/>
                </a:solidFill>
              </a:rPr>
              <a:t>Searches for where the space occurs in the characters in C2</a:t>
            </a:r>
            <a:endParaRPr lang="en-US" dirty="0">
              <a:solidFill>
                <a:srgbClr val="FF0000"/>
              </a:solidFill>
            </a:endParaRPr>
          </a:p>
        </p:txBody>
      </p:sp>
      <p:sp>
        <p:nvSpPr>
          <p:cNvPr id="16" name="Rectangle 15"/>
          <p:cNvSpPr/>
          <p:nvPr/>
        </p:nvSpPr>
        <p:spPr>
          <a:xfrm>
            <a:off x="10098593" y="4772968"/>
            <a:ext cx="1761730" cy="29140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343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03084"/>
            <a:ext cx="9029634" cy="635274"/>
          </a:xfrm>
        </p:spPr>
        <p:txBody>
          <a:bodyPr/>
          <a:lstStyle/>
          <a:p>
            <a:r>
              <a:rPr lang="en-US" dirty="0"/>
              <a:t>Break down data into smaller elements</a:t>
            </a:r>
            <a:endParaRPr lang="en-US" sz="2000" i="1" dirty="0">
              <a:solidFill>
                <a:schemeClr val="tx1"/>
              </a:solidFill>
            </a:endParaRPr>
          </a:p>
        </p:txBody>
      </p:sp>
      <p:sp>
        <p:nvSpPr>
          <p:cNvPr id="13" name="TextBox 12"/>
          <p:cNvSpPr txBox="1"/>
          <p:nvPr/>
        </p:nvSpPr>
        <p:spPr>
          <a:xfrm>
            <a:off x="4847303" y="1057193"/>
            <a:ext cx="7070042" cy="43088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noProof="0" dirty="0" smtClean="0">
                <a:solidFill>
                  <a:srgbClr val="54585A"/>
                </a:solidFill>
                <a:latin typeface="Calibri"/>
              </a:rPr>
              <a:t>It can</a:t>
            </a:r>
          </a:p>
        </p:txBody>
      </p:sp>
      <p:sp>
        <p:nvSpPr>
          <p:cNvPr id="3" name="Slide Number Placeholder 2"/>
          <p:cNvSpPr>
            <a:spLocks noGrp="1"/>
          </p:cNvSpPr>
          <p:nvPr>
            <p:ph type="sldNum" sz="quarter" idx="16"/>
          </p:nvPr>
        </p:nvSpPr>
        <p:spPr/>
        <p:txBody>
          <a:bodyPr/>
          <a:lstStyle/>
          <a:p>
            <a:fld id="{0D558541-60C9-42A2-8392-FF12533A6B7A}" type="slidenum">
              <a:rPr lang="en-US" smtClean="0"/>
              <a:pPr/>
              <a:t>15</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02" y="1222396"/>
            <a:ext cx="5875529" cy="2644369"/>
          </a:xfrm>
          <a:prstGeom prst="rect">
            <a:avLst/>
          </a:prstGeom>
          <a:ln w="28575">
            <a:solidFill>
              <a:schemeClr val="tx1"/>
            </a:solidFill>
          </a:ln>
        </p:spPr>
      </p:pic>
      <p:sp>
        <p:nvSpPr>
          <p:cNvPr id="7" name="Oval 6"/>
          <p:cNvSpPr/>
          <p:nvPr/>
        </p:nvSpPr>
        <p:spPr>
          <a:xfrm>
            <a:off x="634558" y="1203561"/>
            <a:ext cx="113071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146659" y="1384700"/>
            <a:ext cx="5901814" cy="1107996"/>
          </a:xfrm>
          <a:prstGeom prst="rect">
            <a:avLst/>
          </a:prstGeom>
          <a:noFill/>
        </p:spPr>
        <p:txBody>
          <a:bodyPr wrap="square" rtlCol="0">
            <a:spAutoFit/>
          </a:bodyPr>
          <a:lstStyle/>
          <a:p>
            <a:r>
              <a:rPr lang="en-US" sz="2200" dirty="0" smtClean="0"/>
              <a:t>Find length of Surname by subtracting the number of characters up to where the space occurs from the total</a:t>
            </a:r>
            <a:endParaRPr lang="en-US" sz="22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06" y="3989906"/>
            <a:ext cx="7676766" cy="2778707"/>
          </a:xfrm>
          <a:prstGeom prst="rect">
            <a:avLst/>
          </a:prstGeom>
          <a:ln w="31750">
            <a:solidFill>
              <a:schemeClr val="tx1"/>
            </a:solidFill>
          </a:ln>
        </p:spPr>
      </p:pic>
      <p:sp>
        <p:nvSpPr>
          <p:cNvPr id="11" name="Oval 10"/>
          <p:cNvSpPr/>
          <p:nvPr/>
        </p:nvSpPr>
        <p:spPr>
          <a:xfrm>
            <a:off x="857297" y="3989906"/>
            <a:ext cx="129305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7905432" y="4027355"/>
            <a:ext cx="4011913" cy="1785104"/>
          </a:xfrm>
          <a:prstGeom prst="rect">
            <a:avLst/>
          </a:prstGeom>
          <a:noFill/>
        </p:spPr>
        <p:txBody>
          <a:bodyPr wrap="square" rtlCol="0">
            <a:spAutoFit/>
          </a:bodyPr>
          <a:lstStyle/>
          <a:p>
            <a:r>
              <a:rPr lang="en-US" sz="2200" dirty="0" smtClean="0"/>
              <a:t>Using the RIGHT function syntax, from cell C2, take everything in the right of the cell, counting right-to-left up to the surname length specified in cell F2</a:t>
            </a:r>
            <a:endParaRPr lang="en-US" sz="2200" dirty="0"/>
          </a:p>
        </p:txBody>
      </p:sp>
    </p:spTree>
    <p:extLst>
      <p:ext uri="{BB962C8B-B14F-4D97-AF65-F5344CB8AC3E}">
        <p14:creationId xmlns:p14="http://schemas.microsoft.com/office/powerpoint/2010/main" val="259224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403084"/>
            <a:ext cx="10125229" cy="635274"/>
          </a:xfrm>
        </p:spPr>
        <p:txBody>
          <a:bodyPr/>
          <a:lstStyle/>
          <a:p>
            <a:r>
              <a:rPr lang="en-US" dirty="0" smtClean="0"/>
              <a:t>Bring in outside information with VLOOKUP</a:t>
            </a:r>
            <a:endParaRPr lang="en-US" sz="2000" i="1" dirty="0">
              <a:solidFill>
                <a:schemeClr val="tx1"/>
              </a:solidFill>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16</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45" y="1274605"/>
            <a:ext cx="5128704" cy="5494496"/>
          </a:xfrm>
          <a:prstGeom prst="rect">
            <a:avLst/>
          </a:prstGeom>
          <a:ln w="31750">
            <a:solidFill>
              <a:schemeClr val="accent1"/>
            </a:solidFill>
          </a:ln>
        </p:spPr>
      </p:pic>
      <p:sp>
        <p:nvSpPr>
          <p:cNvPr id="10" name="TextBox 9"/>
          <p:cNvSpPr txBox="1"/>
          <p:nvPr/>
        </p:nvSpPr>
        <p:spPr>
          <a:xfrm>
            <a:off x="5637125" y="1545911"/>
            <a:ext cx="6481187" cy="4493538"/>
          </a:xfrm>
          <a:prstGeom prst="rect">
            <a:avLst/>
          </a:prstGeom>
          <a:noFill/>
        </p:spPr>
        <p:txBody>
          <a:bodyPr wrap="square" rtlCol="0">
            <a:spAutoFit/>
          </a:bodyPr>
          <a:lstStyle/>
          <a:p>
            <a:r>
              <a:rPr lang="en-US" sz="2200" dirty="0">
                <a:solidFill>
                  <a:srgbClr val="54585A"/>
                </a:solidFill>
                <a:latin typeface="Calibri"/>
              </a:rPr>
              <a:t>In our </a:t>
            </a:r>
            <a:r>
              <a:rPr lang="en-US" sz="2200" dirty="0" smtClean="0">
                <a:solidFill>
                  <a:srgbClr val="54585A"/>
                </a:solidFill>
                <a:latin typeface="Calibri"/>
              </a:rPr>
              <a:t>2019_NEISS_SmallSubset spreadsheet the column Product_1 contains code numbers for the commercial products which were involved in the patients’ injuries. However we don’t see the product names in this sheet. Click over to the second tab called “</a:t>
            </a:r>
            <a:r>
              <a:rPr lang="en-US" sz="2200" dirty="0" err="1" smtClean="0">
                <a:solidFill>
                  <a:srgbClr val="54585A"/>
                </a:solidFill>
                <a:latin typeface="Calibri"/>
              </a:rPr>
              <a:t>ProductCodes</a:t>
            </a:r>
            <a:r>
              <a:rPr lang="en-US" sz="2200" dirty="0" smtClean="0">
                <a:solidFill>
                  <a:srgbClr val="54585A"/>
                </a:solidFill>
                <a:latin typeface="Calibri"/>
              </a:rPr>
              <a:t>.” Here is a worksheet that contains both the codes and their corresponding product names.</a:t>
            </a:r>
          </a:p>
          <a:p>
            <a:endParaRPr lang="en-US" sz="2200" dirty="0">
              <a:solidFill>
                <a:srgbClr val="54585A"/>
              </a:solidFill>
              <a:latin typeface="Calibri"/>
            </a:endParaRPr>
          </a:p>
          <a:p>
            <a:r>
              <a:rPr lang="en-US" sz="2200" dirty="0" smtClean="0">
                <a:solidFill>
                  <a:srgbClr val="54585A"/>
                </a:solidFill>
                <a:latin typeface="Calibri"/>
              </a:rPr>
              <a:t>On the next slide are the steps for using VLOOKUP to look up the product names that were referenced in the top worksheet and bring them over using their product numbers.</a:t>
            </a:r>
            <a:endParaRPr lang="en-US" sz="2200" dirty="0">
              <a:solidFill>
                <a:srgbClr val="54585A"/>
              </a:solidFill>
              <a:latin typeface="Calibri"/>
            </a:endParaRPr>
          </a:p>
        </p:txBody>
      </p:sp>
    </p:spTree>
    <p:extLst>
      <p:ext uri="{BB962C8B-B14F-4D97-AF65-F5344CB8AC3E}">
        <p14:creationId xmlns:p14="http://schemas.microsoft.com/office/powerpoint/2010/main" val="1245505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403084"/>
            <a:ext cx="10125229" cy="635274"/>
          </a:xfrm>
        </p:spPr>
        <p:txBody>
          <a:bodyPr/>
          <a:lstStyle/>
          <a:p>
            <a:r>
              <a:rPr lang="en-US" dirty="0" smtClean="0"/>
              <a:t>Bring in outside information with VLOOKUP</a:t>
            </a:r>
            <a:endParaRPr lang="en-US" sz="2000" i="1" dirty="0">
              <a:solidFill>
                <a:schemeClr val="tx1"/>
              </a:solidFill>
            </a:endParaRPr>
          </a:p>
        </p:txBody>
      </p:sp>
      <p:sp>
        <p:nvSpPr>
          <p:cNvPr id="13" name="TextBox 12"/>
          <p:cNvSpPr txBox="1"/>
          <p:nvPr/>
        </p:nvSpPr>
        <p:spPr>
          <a:xfrm>
            <a:off x="7679" y="1063592"/>
            <a:ext cx="7629070" cy="332398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dirty="0" smtClean="0">
                <a:solidFill>
                  <a:srgbClr val="54585A"/>
                </a:solidFill>
                <a:latin typeface="Calibri"/>
              </a:rPr>
              <a:t>VLOOKUP is a way to join data between two tables. It works best when the two tables are separate worksheets within the same spreadsheet.</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000" u="sng" noProof="0" dirty="0" smtClean="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smtClean="0">
                <a:solidFill>
                  <a:srgbClr val="54585A"/>
                </a:solidFill>
                <a:latin typeface="Calibri"/>
              </a:rPr>
              <a:t>In the first worksheet, create a new column next to </a:t>
            </a:r>
            <a:r>
              <a:rPr lang="en-US" sz="2000" dirty="0" smtClean="0">
                <a:solidFill>
                  <a:srgbClr val="54585A"/>
                </a:solidFill>
                <a:latin typeface="Calibri"/>
              </a:rPr>
              <a:t>Product_1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smtClean="0">
                <a:solidFill>
                  <a:srgbClr val="54585A"/>
                </a:solidFill>
                <a:latin typeface="Calibri"/>
              </a:rPr>
              <a:t>Enter the VLOOKUP formula, which contains the elements </a:t>
            </a:r>
            <a:r>
              <a:rPr lang="en-US" sz="2000" noProof="0" dirty="0" smtClean="0">
                <a:solidFill>
                  <a:srgbClr val="FF0000"/>
                </a:solidFill>
                <a:latin typeface="Calibri"/>
              </a:rPr>
              <a:t>1) </a:t>
            </a:r>
            <a:r>
              <a:rPr lang="en-US" sz="2000" noProof="0" dirty="0" smtClean="0">
                <a:solidFill>
                  <a:srgbClr val="54585A"/>
                </a:solidFill>
                <a:latin typeface="Calibri"/>
              </a:rPr>
              <a:t>the local cell you’d like to look up, </a:t>
            </a:r>
            <a:r>
              <a:rPr lang="en-US" sz="2000" noProof="0" dirty="0" smtClean="0">
                <a:solidFill>
                  <a:srgbClr val="FF0000"/>
                </a:solidFill>
                <a:latin typeface="Calibri"/>
              </a:rPr>
              <a:t>2) </a:t>
            </a:r>
            <a:r>
              <a:rPr lang="en-US" sz="2000" dirty="0" smtClean="0">
                <a:solidFill>
                  <a:srgbClr val="54585A"/>
                </a:solidFill>
                <a:latin typeface="Calibri"/>
              </a:rPr>
              <a:t>the lookup worksheet name and cell range with ! in between, </a:t>
            </a:r>
            <a:r>
              <a:rPr lang="en-US" sz="2000" dirty="0" smtClean="0">
                <a:solidFill>
                  <a:srgbClr val="FF0000"/>
                </a:solidFill>
                <a:latin typeface="Calibri"/>
              </a:rPr>
              <a:t>3) </a:t>
            </a:r>
            <a:r>
              <a:rPr lang="en-US" sz="2000" dirty="0" smtClean="0">
                <a:solidFill>
                  <a:srgbClr val="54585A"/>
                </a:solidFill>
                <a:latin typeface="Calibri"/>
              </a:rPr>
              <a:t>the column number in the range with the value you want to return, and </a:t>
            </a:r>
            <a:r>
              <a:rPr lang="en-US" sz="2000" dirty="0" smtClean="0">
                <a:solidFill>
                  <a:srgbClr val="FF0000"/>
                </a:solidFill>
                <a:latin typeface="Calibri"/>
              </a:rPr>
              <a:t>4) </a:t>
            </a:r>
            <a:r>
              <a:rPr lang="en-US" sz="2000" dirty="0" smtClean="0">
                <a:solidFill>
                  <a:srgbClr val="54585A"/>
                </a:solidFill>
                <a:latin typeface="Calibri"/>
              </a:rPr>
              <a:t>FALSE to indicate that only exact matches are wanted (TRUE here would be a signal to include approximate matches, as well)</a:t>
            </a:r>
            <a:endParaRPr lang="en-US" sz="2000" noProof="0" dirty="0" smtClean="0">
              <a:solidFill>
                <a:srgbClr val="54585A"/>
              </a:solidFill>
              <a:latin typeface="Calibri"/>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17</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58" y="4387579"/>
            <a:ext cx="7509491" cy="2410109"/>
          </a:xfrm>
          <a:prstGeom prst="rect">
            <a:avLst/>
          </a:prstGeom>
          <a:ln w="31750">
            <a:solidFill>
              <a:schemeClr val="accent1"/>
            </a:solidFill>
          </a:ln>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744" r="11476"/>
          <a:stretch/>
        </p:blipFill>
        <p:spPr>
          <a:xfrm>
            <a:off x="7536264" y="1412883"/>
            <a:ext cx="4655736" cy="4968671"/>
          </a:xfrm>
          <a:prstGeom prst="rect">
            <a:avLst/>
          </a:prstGeom>
          <a:ln w="31750">
            <a:solidFill>
              <a:schemeClr val="accent1"/>
            </a:solidFill>
          </a:ln>
        </p:spPr>
      </p:pic>
      <p:sp>
        <p:nvSpPr>
          <p:cNvPr id="5" name="TextBox 4"/>
          <p:cNvSpPr txBox="1"/>
          <p:nvPr/>
        </p:nvSpPr>
        <p:spPr>
          <a:xfrm>
            <a:off x="2441749" y="5972072"/>
            <a:ext cx="261258" cy="371789"/>
          </a:xfrm>
          <a:prstGeom prst="rect">
            <a:avLst/>
          </a:prstGeom>
          <a:noFill/>
        </p:spPr>
        <p:txBody>
          <a:bodyPr wrap="square" rtlCol="0">
            <a:spAutoFit/>
          </a:bodyPr>
          <a:lstStyle/>
          <a:p>
            <a:r>
              <a:rPr lang="en-US" b="1" dirty="0" smtClean="0">
                <a:solidFill>
                  <a:srgbClr val="FF0000"/>
                </a:solidFill>
              </a:rPr>
              <a:t>1</a:t>
            </a:r>
            <a:endParaRPr lang="en-US" b="1" dirty="0">
              <a:solidFill>
                <a:srgbClr val="FF0000"/>
              </a:solidFill>
            </a:endParaRPr>
          </a:p>
        </p:txBody>
      </p:sp>
      <p:sp>
        <p:nvSpPr>
          <p:cNvPr id="9" name="TextBox 8"/>
          <p:cNvSpPr txBox="1"/>
          <p:nvPr/>
        </p:nvSpPr>
        <p:spPr>
          <a:xfrm>
            <a:off x="3992326" y="5972072"/>
            <a:ext cx="261258" cy="371789"/>
          </a:xfrm>
          <a:prstGeom prst="rect">
            <a:avLst/>
          </a:prstGeom>
          <a:noFill/>
        </p:spPr>
        <p:txBody>
          <a:bodyPr wrap="square" rtlCol="0">
            <a:spAutoFit/>
          </a:bodyPr>
          <a:lstStyle/>
          <a:p>
            <a:r>
              <a:rPr lang="en-US" b="1" dirty="0">
                <a:solidFill>
                  <a:srgbClr val="FF0000"/>
                </a:solidFill>
              </a:rPr>
              <a:t>2</a:t>
            </a:r>
          </a:p>
        </p:txBody>
      </p:sp>
      <p:sp>
        <p:nvSpPr>
          <p:cNvPr id="10" name="TextBox 9"/>
          <p:cNvSpPr txBox="1"/>
          <p:nvPr/>
        </p:nvSpPr>
        <p:spPr>
          <a:xfrm>
            <a:off x="5379227" y="5972072"/>
            <a:ext cx="261258" cy="371789"/>
          </a:xfrm>
          <a:prstGeom prst="rect">
            <a:avLst/>
          </a:prstGeom>
          <a:noFill/>
        </p:spPr>
        <p:txBody>
          <a:bodyPr wrap="square" rtlCol="0">
            <a:spAutoFit/>
          </a:bodyPr>
          <a:lstStyle/>
          <a:p>
            <a:r>
              <a:rPr lang="en-US" b="1" dirty="0">
                <a:solidFill>
                  <a:srgbClr val="FF0000"/>
                </a:solidFill>
              </a:rPr>
              <a:t>3</a:t>
            </a:r>
          </a:p>
        </p:txBody>
      </p:sp>
      <p:sp>
        <p:nvSpPr>
          <p:cNvPr id="11" name="TextBox 10"/>
          <p:cNvSpPr txBox="1"/>
          <p:nvPr/>
        </p:nvSpPr>
        <p:spPr>
          <a:xfrm>
            <a:off x="5794567" y="5972072"/>
            <a:ext cx="261258" cy="369332"/>
          </a:xfrm>
          <a:prstGeom prst="rect">
            <a:avLst/>
          </a:prstGeom>
          <a:noFill/>
        </p:spPr>
        <p:txBody>
          <a:bodyPr wrap="square" rtlCol="0">
            <a:spAutoFit/>
          </a:bodyPr>
          <a:lstStyle/>
          <a:p>
            <a:r>
              <a:rPr lang="en-US" b="1" dirty="0" smtClean="0">
                <a:solidFill>
                  <a:srgbClr val="FF0000"/>
                </a:solidFill>
              </a:rPr>
              <a:t>4</a:t>
            </a:r>
          </a:p>
        </p:txBody>
      </p:sp>
    </p:spTree>
    <p:extLst>
      <p:ext uri="{BB962C8B-B14F-4D97-AF65-F5344CB8AC3E}">
        <p14:creationId xmlns:p14="http://schemas.microsoft.com/office/powerpoint/2010/main" val="686805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743239"/>
            <a:ext cx="10125229" cy="635274"/>
          </a:xfrm>
        </p:spPr>
        <p:txBody>
          <a:bodyPr/>
          <a:lstStyle/>
          <a:p>
            <a:r>
              <a:rPr lang="en-US" dirty="0" smtClean="0"/>
              <a:t>Pivot Tables: Explore data without changing the original worksheet</a:t>
            </a:r>
            <a:endParaRPr lang="en-US" sz="2000" i="1" dirty="0">
              <a:solidFill>
                <a:schemeClr val="tx1"/>
              </a:solidFill>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18</a:t>
            </a:fld>
            <a:endParaRPr lang="en-US" dirty="0"/>
          </a:p>
        </p:txBody>
      </p:sp>
      <p:sp>
        <p:nvSpPr>
          <p:cNvPr id="10" name="TextBox 9"/>
          <p:cNvSpPr txBox="1"/>
          <p:nvPr/>
        </p:nvSpPr>
        <p:spPr>
          <a:xfrm>
            <a:off x="3507" y="1380402"/>
            <a:ext cx="11964080" cy="1107996"/>
          </a:xfrm>
          <a:prstGeom prst="rect">
            <a:avLst/>
          </a:prstGeom>
          <a:noFill/>
        </p:spPr>
        <p:txBody>
          <a:bodyPr wrap="square" rtlCol="0">
            <a:spAutoFit/>
          </a:bodyPr>
          <a:lstStyle/>
          <a:p>
            <a:r>
              <a:rPr lang="en-US" sz="2200" dirty="0" smtClean="0">
                <a:solidFill>
                  <a:srgbClr val="54585A"/>
                </a:solidFill>
                <a:latin typeface="Calibri"/>
              </a:rPr>
              <a:t>An initial method of crunching and analyzing data before loading it to a different program is to experiment with it in Pivot Tables. This is a function of Excel that allows you to re-shape the data in a different worksheet, without changing the original data sheet. </a:t>
            </a:r>
            <a:endParaRPr lang="en-US" sz="2200" dirty="0">
              <a:solidFill>
                <a:srgbClr val="54585A"/>
              </a:solidFill>
              <a:latin typeface="Calibri"/>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053"/>
          <a:stretch/>
        </p:blipFill>
        <p:spPr>
          <a:xfrm>
            <a:off x="114822" y="2815419"/>
            <a:ext cx="3733698" cy="3957162"/>
          </a:xfrm>
          <a:prstGeom prst="rect">
            <a:avLst/>
          </a:prstGeom>
        </p:spPr>
      </p:pic>
      <p:sp>
        <p:nvSpPr>
          <p:cNvPr id="7" name="Oval 6"/>
          <p:cNvSpPr/>
          <p:nvPr/>
        </p:nvSpPr>
        <p:spPr>
          <a:xfrm>
            <a:off x="3507" y="3484527"/>
            <a:ext cx="1130710" cy="1127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7131" y="2566548"/>
            <a:ext cx="5115198" cy="4206033"/>
          </a:xfrm>
          <a:prstGeom prst="rect">
            <a:avLst/>
          </a:prstGeom>
        </p:spPr>
      </p:pic>
      <p:sp>
        <p:nvSpPr>
          <p:cNvPr id="8" name="TextBox 7"/>
          <p:cNvSpPr txBox="1"/>
          <p:nvPr/>
        </p:nvSpPr>
        <p:spPr>
          <a:xfrm>
            <a:off x="4109776" y="3054702"/>
            <a:ext cx="2481943" cy="3416320"/>
          </a:xfrm>
          <a:prstGeom prst="rect">
            <a:avLst/>
          </a:prstGeom>
          <a:noFill/>
        </p:spPr>
        <p:txBody>
          <a:bodyPr wrap="square" rtlCol="0">
            <a:spAutoFit/>
          </a:bodyPr>
          <a:lstStyle/>
          <a:p>
            <a:r>
              <a:rPr lang="en-US" dirty="0" smtClean="0"/>
              <a:t>The dialog box which pops up alerts you that the range being loaded to Pivot Tables is your top worksheet.</a:t>
            </a:r>
          </a:p>
          <a:p>
            <a:endParaRPr lang="en-US" dirty="0"/>
          </a:p>
          <a:p>
            <a:r>
              <a:rPr lang="en-US" dirty="0" smtClean="0"/>
              <a:t>Choose to open Pivot Tables in a New Worksheet rather than the Existing one so you don’t over-write the dataset.</a:t>
            </a:r>
            <a:endParaRPr lang="en-US" dirty="0"/>
          </a:p>
        </p:txBody>
      </p:sp>
      <p:cxnSp>
        <p:nvCxnSpPr>
          <p:cNvPr id="11" name="Straight Arrow Connector 10"/>
          <p:cNvCxnSpPr/>
          <p:nvPr/>
        </p:nvCxnSpPr>
        <p:spPr>
          <a:xfrm>
            <a:off x="6139543" y="5134708"/>
            <a:ext cx="844061"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7718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743239"/>
            <a:ext cx="10125229" cy="635274"/>
          </a:xfrm>
        </p:spPr>
        <p:txBody>
          <a:bodyPr/>
          <a:lstStyle/>
          <a:p>
            <a:r>
              <a:rPr lang="en-US" dirty="0" smtClean="0"/>
              <a:t>Pivot Tables: Explore data without changing the original worksheet</a:t>
            </a:r>
            <a:endParaRPr lang="en-US" sz="2000" i="1" dirty="0">
              <a:solidFill>
                <a:schemeClr val="tx1"/>
              </a:solidFill>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19</a:t>
            </a:fld>
            <a:endParaRPr lang="en-US" dirty="0"/>
          </a:p>
        </p:txBody>
      </p:sp>
      <p:sp>
        <p:nvSpPr>
          <p:cNvPr id="10" name="TextBox 9"/>
          <p:cNvSpPr txBox="1"/>
          <p:nvPr/>
        </p:nvSpPr>
        <p:spPr>
          <a:xfrm>
            <a:off x="3507" y="1380402"/>
            <a:ext cx="11964080" cy="769441"/>
          </a:xfrm>
          <a:prstGeom prst="rect">
            <a:avLst/>
          </a:prstGeom>
          <a:noFill/>
        </p:spPr>
        <p:txBody>
          <a:bodyPr wrap="square" rtlCol="0">
            <a:spAutoFit/>
          </a:bodyPr>
          <a:lstStyle/>
          <a:p>
            <a:r>
              <a:rPr lang="en-US" sz="2200" dirty="0" smtClean="0">
                <a:solidFill>
                  <a:srgbClr val="54585A"/>
                </a:solidFill>
                <a:latin typeface="Calibri"/>
              </a:rPr>
              <a:t>Experiment with dragging and dropping the column names from your worksheet on the right into the columns, rows, or values boxes. Here we’re comparing product names to average ages of the patients.</a:t>
            </a:r>
            <a:endParaRPr lang="en-US" sz="2200" dirty="0">
              <a:solidFill>
                <a:srgbClr val="54585A"/>
              </a:solidFill>
              <a:latin typeface="Calibri"/>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961" y="2241577"/>
            <a:ext cx="10058400" cy="4530554"/>
          </a:xfrm>
          <a:prstGeom prst="rect">
            <a:avLst/>
          </a:prstGeom>
          <a:ln w="31750">
            <a:solidFill>
              <a:schemeClr val="accent1"/>
            </a:solidFill>
          </a:ln>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3351" t="24786"/>
          <a:stretch/>
        </p:blipFill>
        <p:spPr>
          <a:xfrm>
            <a:off x="3021411" y="3323339"/>
            <a:ext cx="4092822" cy="3352686"/>
          </a:xfrm>
          <a:prstGeom prst="rect">
            <a:avLst/>
          </a:prstGeom>
        </p:spPr>
      </p:pic>
      <p:cxnSp>
        <p:nvCxnSpPr>
          <p:cNvPr id="11" name="Straight Arrow Connector 10"/>
          <p:cNvCxnSpPr/>
          <p:nvPr/>
        </p:nvCxnSpPr>
        <p:spPr>
          <a:xfrm flipH="1">
            <a:off x="3808325" y="5458143"/>
            <a:ext cx="129623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6388103" y="2163848"/>
            <a:ext cx="1700819" cy="43867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309988" y="5667270"/>
            <a:ext cx="954593" cy="592853"/>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9264581" y="5667269"/>
            <a:ext cx="954593" cy="592853"/>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0277560" y="2830883"/>
            <a:ext cx="1792413" cy="2862322"/>
          </a:xfrm>
          <a:prstGeom prst="rect">
            <a:avLst/>
          </a:prstGeom>
          <a:noFill/>
        </p:spPr>
        <p:txBody>
          <a:bodyPr wrap="square" rtlCol="0">
            <a:spAutoFit/>
          </a:bodyPr>
          <a:lstStyle/>
          <a:p>
            <a:r>
              <a:rPr lang="en-US" dirty="0" smtClean="0"/>
              <a:t>“Sum” is the default in the Values box. Click the drop-down arrow next to the name of your field to change the field settings to Average, Count, etc.</a:t>
            </a:r>
            <a:endParaRPr lang="en-US" dirty="0"/>
          </a:p>
        </p:txBody>
      </p:sp>
      <p:cxnSp>
        <p:nvCxnSpPr>
          <p:cNvPr id="17" name="Straight Arrow Connector 16"/>
          <p:cNvCxnSpPr/>
          <p:nvPr/>
        </p:nvCxnSpPr>
        <p:spPr>
          <a:xfrm flipH="1">
            <a:off x="10329704" y="5977306"/>
            <a:ext cx="129623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3245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95927"/>
            <a:ext cx="9573685" cy="627702"/>
          </a:xfrm>
        </p:spPr>
        <p:txBody>
          <a:bodyPr/>
          <a:lstStyle/>
          <a:p>
            <a:r>
              <a:rPr lang="en-US" dirty="0" smtClean="0"/>
              <a:t>Credits</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20</a:t>
            </a:fld>
            <a:endParaRPr lang="en-US" dirty="0"/>
          </a:p>
        </p:txBody>
      </p:sp>
      <p:sp>
        <p:nvSpPr>
          <p:cNvPr id="6" name="Content Placeholder 5"/>
          <p:cNvSpPr txBox="1">
            <a:spLocks noGrp="1"/>
          </p:cNvSpPr>
          <p:nvPr>
            <p:ph idx="1"/>
          </p:nvPr>
        </p:nvSpPr>
        <p:spPr>
          <a:xfrm>
            <a:off x="-1" y="1236843"/>
            <a:ext cx="12192000" cy="4078039"/>
          </a:xfrm>
          <a:prstGeom prst="rect">
            <a:avLst/>
          </a:prstGeom>
          <a:noFill/>
        </p:spPr>
        <p:txBody>
          <a:bodyPr wrap="square" rtlCol="0">
            <a:spAutoFit/>
          </a:bodyPr>
          <a:lstStyle/>
          <a:p>
            <a:r>
              <a:rPr kumimoji="0" lang="en-US" sz="1400" b="0" i="0" u="none" strike="noStrike" kern="1200" cap="none" spc="0" normalizeH="0" baseline="0" noProof="0" dirty="0" smtClean="0">
                <a:ln>
                  <a:noFill/>
                </a:ln>
                <a:solidFill>
                  <a:srgbClr val="54585A"/>
                </a:solidFill>
                <a:effectLst/>
                <a:uLnTx/>
                <a:uFillTx/>
                <a:latin typeface="Calibri"/>
              </a:rPr>
              <a:t>AbleBits.com (article by </a:t>
            </a:r>
            <a:r>
              <a:rPr lang="en-US" sz="1400" dirty="0"/>
              <a:t>Svetlana </a:t>
            </a:r>
            <a:r>
              <a:rPr lang="en-US" sz="1400" dirty="0" err="1" smtClean="0"/>
              <a:t>Cheusheva</a:t>
            </a:r>
            <a:r>
              <a:rPr lang="en-US" sz="1400" dirty="0" smtClean="0"/>
              <a:t>),</a:t>
            </a:r>
            <a:r>
              <a:rPr kumimoji="0" lang="en-US" sz="1400" b="0" i="0" u="none" strike="noStrike" kern="1200" cap="none" spc="0" normalizeH="0" baseline="0" noProof="0" dirty="0" smtClean="0">
                <a:ln>
                  <a:noFill/>
                </a:ln>
                <a:solidFill>
                  <a:srgbClr val="54585A"/>
                </a:solidFill>
                <a:effectLst/>
                <a:uLnTx/>
                <a:uFillTx/>
                <a:latin typeface="Calibri"/>
              </a:rPr>
              <a:t> </a:t>
            </a:r>
            <a:r>
              <a:rPr lang="en-US" sz="1400" b="1" dirty="0" smtClean="0"/>
              <a:t>Excel </a:t>
            </a:r>
            <a:r>
              <a:rPr lang="en-US" sz="1400" b="1" dirty="0"/>
              <a:t>VLOOKUP tutorial for beginners with </a:t>
            </a:r>
            <a:r>
              <a:rPr lang="en-US" sz="1400" b="1" dirty="0" smtClean="0"/>
              <a:t>formula </a:t>
            </a:r>
            <a:r>
              <a:rPr lang="en-US" sz="1400" b="1" dirty="0" smtClean="0"/>
              <a:t>examples</a:t>
            </a:r>
            <a:r>
              <a:rPr lang="en-US" sz="1400" dirty="0" smtClean="0">
                <a:solidFill>
                  <a:srgbClr val="54585A"/>
                </a:solidFill>
              </a:rPr>
              <a:t>, </a:t>
            </a:r>
            <a:r>
              <a:rPr lang="en-US" sz="1400" dirty="0">
                <a:solidFill>
                  <a:srgbClr val="54585A"/>
                </a:solidFill>
                <a:hlinkClick r:id="rId3"/>
              </a:rPr>
              <a:t>https://www.ablebits.com/office-addins-blog/2014/07/17/excel-vlookup-tutorial-beginner</a:t>
            </a:r>
            <a:r>
              <a:rPr lang="en-US" sz="1400" dirty="0" smtClean="0">
                <a:solidFill>
                  <a:srgbClr val="54585A"/>
                </a:solidFill>
                <a:hlinkClick r:id="rId3"/>
              </a:rPr>
              <a:t>/</a:t>
            </a:r>
            <a:r>
              <a:rPr lang="en-US" sz="1400" dirty="0" smtClean="0">
                <a:solidFill>
                  <a:srgbClr val="54585A"/>
                </a:solidFill>
              </a:rPr>
              <a:t> </a:t>
            </a:r>
          </a:p>
          <a:p>
            <a:endParaRPr lang="en-US" sz="800" dirty="0">
              <a:solidFill>
                <a:srgbClr val="54585A"/>
              </a:solidFill>
            </a:endParaRPr>
          </a:p>
          <a:p>
            <a:pPr lvl="0"/>
            <a:r>
              <a:rPr lang="en-US" sz="1400" dirty="0" err="1" smtClean="0">
                <a:solidFill>
                  <a:srgbClr val="54585A"/>
                </a:solidFill>
              </a:rPr>
              <a:t>DataCamp</a:t>
            </a:r>
            <a:r>
              <a:rPr lang="en-US" sz="1400" dirty="0" smtClean="0">
                <a:solidFill>
                  <a:srgbClr val="54585A"/>
                </a:solidFill>
              </a:rPr>
              <a:t>, </a:t>
            </a:r>
            <a:r>
              <a:rPr lang="en-US" sz="1400" b="1" dirty="0" smtClean="0">
                <a:solidFill>
                  <a:srgbClr val="54585A"/>
                </a:solidFill>
              </a:rPr>
              <a:t>Data Analysis in Spreadsheets</a:t>
            </a:r>
            <a:r>
              <a:rPr lang="en-US" sz="1400" dirty="0" smtClean="0">
                <a:solidFill>
                  <a:srgbClr val="54585A"/>
                </a:solidFill>
              </a:rPr>
              <a:t>, </a:t>
            </a:r>
            <a:r>
              <a:rPr lang="en-US" sz="1400" dirty="0">
                <a:solidFill>
                  <a:srgbClr val="54585A"/>
                </a:solidFill>
                <a:hlinkClick r:id="rId4"/>
              </a:rPr>
              <a:t>https://</a:t>
            </a:r>
            <a:r>
              <a:rPr lang="en-US" sz="1400" dirty="0" smtClean="0">
                <a:solidFill>
                  <a:srgbClr val="54585A"/>
                </a:solidFill>
                <a:hlinkClick r:id="rId4"/>
              </a:rPr>
              <a:t>learn.datacamp.com/courses/data-analysis-in-spreadsheets</a:t>
            </a:r>
            <a:r>
              <a:rPr lang="en-US" sz="1400" dirty="0" smtClean="0">
                <a:solidFill>
                  <a:srgbClr val="54585A"/>
                </a:solidFill>
              </a:rPr>
              <a:t> </a:t>
            </a:r>
            <a:endParaRPr lang="en-US" sz="1400" dirty="0" smtClean="0">
              <a:solidFill>
                <a:srgbClr val="54585A"/>
              </a:solidFill>
            </a:endParaRPr>
          </a:p>
          <a:p>
            <a:pPr lvl="0"/>
            <a:endParaRPr lang="en-US" sz="800" dirty="0">
              <a:solidFill>
                <a:srgbClr val="54585A"/>
              </a:solidFill>
            </a:endParaRPr>
          </a:p>
          <a:p>
            <a:pPr lvl="0"/>
            <a:r>
              <a:rPr lang="en-US" sz="1400" dirty="0" smtClean="0">
                <a:solidFill>
                  <a:srgbClr val="54585A"/>
                </a:solidFill>
              </a:rPr>
              <a:t>Duke </a:t>
            </a:r>
            <a:r>
              <a:rPr lang="en-US" sz="1400" dirty="0" smtClean="0">
                <a:solidFill>
                  <a:srgbClr val="54585A"/>
                </a:solidFill>
              </a:rPr>
              <a:t>University </a:t>
            </a:r>
            <a:r>
              <a:rPr lang="en-US" sz="1400" dirty="0" smtClean="0">
                <a:solidFill>
                  <a:srgbClr val="54585A"/>
                </a:solidFill>
              </a:rPr>
              <a:t>Libraries (presentations </a:t>
            </a:r>
            <a:r>
              <a:rPr lang="en-US" sz="1400" dirty="0" smtClean="0">
                <a:solidFill>
                  <a:srgbClr val="54585A"/>
                </a:solidFill>
              </a:rPr>
              <a:t>by John Little and Angela </a:t>
            </a:r>
            <a:r>
              <a:rPr lang="en-US" sz="1400" dirty="0" err="1" smtClean="0">
                <a:solidFill>
                  <a:srgbClr val="54585A"/>
                </a:solidFill>
              </a:rPr>
              <a:t>Zoss</a:t>
            </a:r>
            <a:r>
              <a:rPr lang="en-US" sz="1400" dirty="0" smtClean="0">
                <a:solidFill>
                  <a:srgbClr val="54585A"/>
                </a:solidFill>
              </a:rPr>
              <a:t>), </a:t>
            </a:r>
            <a:r>
              <a:rPr lang="en-US" sz="1400" b="1" dirty="0" smtClean="0">
                <a:solidFill>
                  <a:srgbClr val="54585A"/>
                </a:solidFill>
              </a:rPr>
              <a:t>Excel </a:t>
            </a:r>
            <a:r>
              <a:rPr lang="en-US" sz="1400" b="1" dirty="0">
                <a:solidFill>
                  <a:srgbClr val="54585A"/>
                </a:solidFill>
              </a:rPr>
              <a:t>workshop </a:t>
            </a:r>
            <a:r>
              <a:rPr lang="en-US" sz="1400" b="1" dirty="0" smtClean="0">
                <a:solidFill>
                  <a:srgbClr val="54585A"/>
                </a:solidFill>
              </a:rPr>
              <a:t>materials, </a:t>
            </a:r>
            <a:r>
              <a:rPr lang="en-US" sz="1400" dirty="0" smtClean="0">
                <a:solidFill>
                  <a:srgbClr val="54585A"/>
                </a:solidFill>
              </a:rPr>
              <a:t> </a:t>
            </a:r>
            <a:r>
              <a:rPr lang="en-US" sz="1400" dirty="0">
                <a:solidFill>
                  <a:srgbClr val="54585A"/>
                </a:solidFill>
                <a:hlinkClick r:id="rId5"/>
              </a:rPr>
              <a:t>https://</a:t>
            </a:r>
            <a:r>
              <a:rPr lang="en-US" sz="1400" dirty="0" smtClean="0">
                <a:solidFill>
                  <a:srgbClr val="54585A"/>
                </a:solidFill>
                <a:hlinkClick r:id="rId5"/>
              </a:rPr>
              <a:t>guides.library.duke.edu/excel/cleaning</a:t>
            </a:r>
            <a:endParaRPr lang="en-US" sz="1400" dirty="0" smtClean="0">
              <a:solidFill>
                <a:srgbClr val="54585A"/>
              </a:solidFill>
            </a:endParaRPr>
          </a:p>
          <a:p>
            <a:pPr lvl="0"/>
            <a:endParaRPr lang="en-US" sz="800" dirty="0">
              <a:solidFill>
                <a:srgbClr val="54585A"/>
              </a:solidFill>
            </a:endParaRPr>
          </a:p>
          <a:p>
            <a:r>
              <a:rPr lang="en-US" sz="1400" dirty="0" smtClean="0">
                <a:solidFill>
                  <a:srgbClr val="54585A"/>
                </a:solidFill>
              </a:rPr>
              <a:t>ExcelHow.net (article by Scott), </a:t>
            </a:r>
            <a:r>
              <a:rPr lang="en-US" sz="1400" b="1" dirty="0" smtClean="0">
                <a:solidFill>
                  <a:srgbClr val="54585A"/>
                </a:solidFill>
              </a:rPr>
              <a:t>How </a:t>
            </a:r>
            <a:r>
              <a:rPr lang="en-US" sz="1400" b="1" dirty="0" smtClean="0">
                <a:solidFill>
                  <a:srgbClr val="54585A"/>
                </a:solidFill>
              </a:rPr>
              <a:t>to remove duplicate rows by formula in </a:t>
            </a:r>
            <a:r>
              <a:rPr lang="en-US" sz="1400" b="1" dirty="0" smtClean="0">
                <a:solidFill>
                  <a:srgbClr val="54585A"/>
                </a:solidFill>
              </a:rPr>
              <a:t>Excel</a:t>
            </a:r>
            <a:r>
              <a:rPr lang="en-US" sz="1400" dirty="0" smtClean="0"/>
              <a:t>, </a:t>
            </a:r>
            <a:r>
              <a:rPr lang="en-US" sz="1400" dirty="0">
                <a:hlinkClick r:id="rId6"/>
              </a:rPr>
              <a:t>https://</a:t>
            </a:r>
            <a:r>
              <a:rPr lang="en-US" sz="1400" dirty="0" smtClean="0">
                <a:hlinkClick r:id="rId6"/>
              </a:rPr>
              <a:t>www.excelhow.net/how-to-remove-both-duplicate-rows-by-formula-in-excel.html</a:t>
            </a:r>
            <a:r>
              <a:rPr lang="en-US" sz="1400" dirty="0" smtClean="0"/>
              <a:t> </a:t>
            </a:r>
          </a:p>
          <a:p>
            <a:endParaRPr lang="en-US" sz="800" dirty="0">
              <a:solidFill>
                <a:srgbClr val="54585A"/>
              </a:solidFill>
            </a:endParaRPr>
          </a:p>
          <a:p>
            <a:r>
              <a:rPr lang="en-US" sz="1400" dirty="0"/>
              <a:t>Sherry Lake, Tim Dennis, Jez Cope, Francois </a:t>
            </a:r>
            <a:r>
              <a:rPr lang="en-US" sz="1400" dirty="0" err="1"/>
              <a:t>Michonneau</a:t>
            </a:r>
            <a:r>
              <a:rPr lang="en-US" sz="1400" dirty="0"/>
              <a:t>, Christopher Erdmann, </a:t>
            </a:r>
            <a:r>
              <a:rPr lang="en-US" sz="1400" dirty="0" err="1"/>
              <a:t>erikamias</a:t>
            </a:r>
            <a:r>
              <a:rPr lang="en-US" sz="1400" dirty="0"/>
              <a:t>, … </a:t>
            </a:r>
            <a:r>
              <a:rPr lang="en-US" sz="1400" dirty="0" err="1"/>
              <a:t>yvonnemery</a:t>
            </a:r>
            <a:r>
              <a:rPr lang="en-US" sz="1400" dirty="0"/>
              <a:t>. (2020, July). </a:t>
            </a:r>
            <a:r>
              <a:rPr lang="en-US" sz="1400" dirty="0" err="1"/>
              <a:t>LibraryCarpentry</a:t>
            </a:r>
            <a:r>
              <a:rPr lang="en-US" sz="1400" dirty="0"/>
              <a:t>/</a:t>
            </a:r>
            <a:r>
              <a:rPr lang="en-US" sz="1400" dirty="0" err="1"/>
              <a:t>lc</a:t>
            </a:r>
            <a:r>
              <a:rPr lang="en-US" sz="1400" dirty="0"/>
              <a:t>-spreadsheets: </a:t>
            </a:r>
            <a:r>
              <a:rPr lang="en-US" sz="1400" dirty="0" err="1"/>
              <a:t>LibraryCarpentry</a:t>
            </a:r>
            <a:r>
              <a:rPr lang="en-US" sz="1400" dirty="0"/>
              <a:t>/</a:t>
            </a:r>
            <a:r>
              <a:rPr lang="en-US" sz="1400" dirty="0" err="1"/>
              <a:t>lc</a:t>
            </a:r>
            <a:r>
              <a:rPr lang="en-US" sz="1400" dirty="0"/>
              <a:t>-spreadsheets: </a:t>
            </a:r>
            <a:r>
              <a:rPr lang="en-US" sz="1400" b="1" dirty="0"/>
              <a:t>Library Carpentry: Tidy data for Librarians</a:t>
            </a:r>
            <a:r>
              <a:rPr lang="en-US" sz="1400" dirty="0"/>
              <a:t>, July 2020 (Version v2020.07.1). </a:t>
            </a:r>
            <a:r>
              <a:rPr lang="en-US" sz="1400" dirty="0" err="1"/>
              <a:t>Zenodo</a:t>
            </a:r>
            <a:r>
              <a:rPr lang="en-US" sz="1400" dirty="0"/>
              <a:t>. </a:t>
            </a:r>
            <a:r>
              <a:rPr lang="en-US" sz="1400" dirty="0">
                <a:hlinkClick r:id="rId7"/>
              </a:rPr>
              <a:t>http://doi.org/10.5281/zenodo.3954067</a:t>
            </a:r>
            <a:endParaRPr lang="en-US" sz="1400" dirty="0">
              <a:solidFill>
                <a:srgbClr val="54585A"/>
              </a:solidFill>
            </a:endParaRPr>
          </a:p>
          <a:p>
            <a:endParaRPr lang="en-US" sz="800" dirty="0" smtClean="0">
              <a:solidFill>
                <a:srgbClr val="54585A"/>
              </a:solidFill>
            </a:endParaRPr>
          </a:p>
          <a:p>
            <a:r>
              <a:rPr lang="en-US" sz="1400" dirty="0" smtClean="0">
                <a:solidFill>
                  <a:srgbClr val="54585A"/>
                </a:solidFill>
              </a:rPr>
              <a:t>Microsoft Support, </a:t>
            </a:r>
            <a:r>
              <a:rPr lang="en-US" sz="1400" b="1" dirty="0" smtClean="0">
                <a:solidFill>
                  <a:srgbClr val="54585A"/>
                </a:solidFill>
              </a:rPr>
              <a:t>VLOOKUP Function</a:t>
            </a:r>
            <a:r>
              <a:rPr lang="en-US" sz="1400" dirty="0" smtClean="0">
                <a:solidFill>
                  <a:srgbClr val="54585A"/>
                </a:solidFill>
              </a:rPr>
              <a:t>, </a:t>
            </a:r>
            <a:r>
              <a:rPr lang="en-US" sz="1400" dirty="0">
                <a:solidFill>
                  <a:srgbClr val="54585A"/>
                </a:solidFill>
                <a:hlinkClick r:id="rId8"/>
              </a:rPr>
              <a:t>https://</a:t>
            </a:r>
            <a:r>
              <a:rPr lang="en-US" sz="1400" dirty="0" smtClean="0">
                <a:solidFill>
                  <a:srgbClr val="54585A"/>
                </a:solidFill>
                <a:hlinkClick r:id="rId8"/>
              </a:rPr>
              <a:t>support.microsoft.com/en-us/office/vlookup-function-0bbc8083-26fe-4963-8ab8-93a18ad188a1</a:t>
            </a:r>
            <a:endParaRPr lang="en-US" sz="1400" dirty="0" smtClean="0">
              <a:solidFill>
                <a:srgbClr val="54585A"/>
              </a:solidFill>
            </a:endParaRPr>
          </a:p>
          <a:p>
            <a:endParaRPr lang="en-US" sz="800" dirty="0" smtClean="0"/>
          </a:p>
          <a:p>
            <a:r>
              <a:rPr lang="en-US" sz="1400" dirty="0" smtClean="0"/>
              <a:t>NNLM </a:t>
            </a:r>
            <a:r>
              <a:rPr lang="en-US" sz="1400" dirty="0"/>
              <a:t>Library Carpentry Training, October 29-30, 2020, </a:t>
            </a:r>
            <a:r>
              <a:rPr lang="en-US" sz="1400" b="1" dirty="0" smtClean="0"/>
              <a:t>Library </a:t>
            </a:r>
            <a:r>
              <a:rPr lang="en-US" sz="1400" b="1" dirty="0"/>
              <a:t>Carpentry: Tidy Data in Spreadsheets</a:t>
            </a:r>
            <a:r>
              <a:rPr lang="en-US" sz="1400" b="1" dirty="0" smtClean="0"/>
              <a:t>, </a:t>
            </a:r>
            <a:r>
              <a:rPr lang="en-US" sz="1400" dirty="0" smtClean="0">
                <a:solidFill>
                  <a:srgbClr val="54585A"/>
                </a:solidFill>
                <a:hlinkClick r:id="rId9"/>
              </a:rPr>
              <a:t>https</a:t>
            </a:r>
            <a:r>
              <a:rPr lang="en-US" sz="1400" dirty="0">
                <a:solidFill>
                  <a:srgbClr val="54585A"/>
                </a:solidFill>
                <a:hlinkClick r:id="rId9"/>
              </a:rPr>
              <a:t>://docs.google.com/presentation/d/1Cgqa-nFzCi6HoE46TwAKvtXGHDJndsFS8ZCYpMT1PhU/edit?usp=sharing</a:t>
            </a:r>
            <a:r>
              <a:rPr lang="en-US" sz="1400" dirty="0">
                <a:solidFill>
                  <a:srgbClr val="54585A"/>
                </a:solidFill>
              </a:rPr>
              <a:t>  </a:t>
            </a:r>
          </a:p>
          <a:p>
            <a:pPr marL="0" indent="0">
              <a:buNone/>
            </a:pPr>
            <a:endParaRPr lang="en-US" sz="800" dirty="0">
              <a:solidFill>
                <a:srgbClr val="54585A"/>
              </a:solidFill>
            </a:endParaRPr>
          </a:p>
          <a:p>
            <a:r>
              <a:rPr lang="en-US" sz="1400" dirty="0" smtClean="0">
                <a:solidFill>
                  <a:srgbClr val="54585A"/>
                </a:solidFill>
              </a:rPr>
              <a:t>US Department of Agriculture Ag Data Commons</a:t>
            </a:r>
            <a:r>
              <a:rPr lang="en-US" sz="1400" dirty="0">
                <a:solidFill>
                  <a:srgbClr val="54585A"/>
                </a:solidFill>
              </a:rPr>
              <a:t>, </a:t>
            </a:r>
            <a:r>
              <a:rPr lang="en-US" sz="1400" b="1" dirty="0" smtClean="0">
                <a:solidFill>
                  <a:srgbClr val="54585A"/>
                </a:solidFill>
              </a:rPr>
              <a:t>Data </a:t>
            </a:r>
            <a:r>
              <a:rPr lang="en-US" sz="1400" b="1" dirty="0">
                <a:solidFill>
                  <a:srgbClr val="54585A"/>
                </a:solidFill>
              </a:rPr>
              <a:t>Dictionary – Blank </a:t>
            </a:r>
            <a:r>
              <a:rPr lang="en-US" sz="1400" b="1" dirty="0" smtClean="0">
                <a:solidFill>
                  <a:srgbClr val="54585A"/>
                </a:solidFill>
              </a:rPr>
              <a:t>Template, </a:t>
            </a:r>
            <a:r>
              <a:rPr lang="en-US" sz="1400" dirty="0" smtClean="0">
                <a:solidFill>
                  <a:srgbClr val="54585A"/>
                </a:solidFill>
                <a:hlinkClick r:id="rId10"/>
              </a:rPr>
              <a:t>https</a:t>
            </a:r>
            <a:r>
              <a:rPr lang="en-US" sz="1400" dirty="0">
                <a:solidFill>
                  <a:srgbClr val="54585A"/>
                </a:solidFill>
                <a:hlinkClick r:id="rId10"/>
              </a:rPr>
              <a:t>://</a:t>
            </a:r>
            <a:r>
              <a:rPr lang="en-US" sz="1400" dirty="0" smtClean="0">
                <a:solidFill>
                  <a:srgbClr val="54585A"/>
                </a:solidFill>
                <a:hlinkClick r:id="rId10"/>
              </a:rPr>
              <a:t>data.nal.usda.gov/data-dictionary-blank-template</a:t>
            </a:r>
            <a:r>
              <a:rPr lang="en-US" sz="1400" dirty="0" smtClean="0">
                <a:solidFill>
                  <a:srgbClr val="54585A"/>
                </a:solidFill>
              </a:rPr>
              <a:t>   </a:t>
            </a:r>
            <a:endParaRPr lang="en-US" sz="1400" dirty="0" smtClean="0">
              <a:solidFill>
                <a:srgbClr val="54585A"/>
              </a:solidFill>
            </a:endParaRPr>
          </a:p>
        </p:txBody>
      </p:sp>
      <p:sp>
        <p:nvSpPr>
          <p:cNvPr id="7" name="Rectangle 6"/>
          <p:cNvSpPr/>
          <p:nvPr/>
        </p:nvSpPr>
        <p:spPr>
          <a:xfrm>
            <a:off x="307942" y="5505777"/>
            <a:ext cx="11576115" cy="674031"/>
          </a:xfrm>
          <a:prstGeom prst="rect">
            <a:avLst/>
          </a:prstGeom>
        </p:spPr>
        <p:txBody>
          <a:bodyPr wrap="square">
            <a:spAutoFit/>
          </a:bodyPr>
          <a:lstStyle/>
          <a:p>
            <a:pPr algn="ctr" defTabSz="609585">
              <a:lnSpc>
                <a:spcPct val="90000"/>
              </a:lnSpc>
              <a:spcBef>
                <a:spcPct val="0"/>
              </a:spcBef>
              <a:defRPr/>
            </a:pPr>
            <a:r>
              <a:rPr lang="en-US" sz="1400" i="1" dirty="0"/>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r>
              <a:rPr lang="en-US" sz="1400" i="1" dirty="0" smtClean="0"/>
              <a:t>.</a:t>
            </a:r>
            <a:endParaRPr lang="en-US" sz="1400" dirty="0"/>
          </a:p>
        </p:txBody>
      </p:sp>
      <p:sp>
        <p:nvSpPr>
          <p:cNvPr id="8" name="TextBox 7"/>
          <p:cNvSpPr txBox="1"/>
          <p:nvPr/>
        </p:nvSpPr>
        <p:spPr>
          <a:xfrm>
            <a:off x="3554417" y="6285007"/>
            <a:ext cx="8463411" cy="584775"/>
          </a:xfrm>
          <a:prstGeom prst="rect">
            <a:avLst/>
          </a:prstGeom>
          <a:noFill/>
        </p:spPr>
        <p:txBody>
          <a:bodyPr wrap="square" rtlCol="0">
            <a:spAutoFit/>
          </a:bodyPr>
          <a:lstStyle/>
          <a:p>
            <a:pPr lvl="0">
              <a:defRPr/>
            </a:pPr>
            <a:r>
              <a:rPr lang="en-US" sz="3200" dirty="0" smtClean="0">
                <a:solidFill>
                  <a:schemeClr val="tx2"/>
                </a:solidFill>
              </a:rPr>
              <a:t>Thank </a:t>
            </a:r>
            <a:r>
              <a:rPr lang="en-US" sz="3200" dirty="0" smtClean="0">
                <a:solidFill>
                  <a:schemeClr val="tx2"/>
                </a:solidFill>
              </a:rPr>
              <a:t>you! </a:t>
            </a:r>
            <a:r>
              <a:rPr lang="en-US" dirty="0" smtClean="0">
                <a:solidFill>
                  <a:schemeClr val="tx2"/>
                </a:solidFill>
              </a:rPr>
              <a:t>Contact </a:t>
            </a:r>
            <a:r>
              <a:rPr lang="en-US" dirty="0">
                <a:solidFill>
                  <a:schemeClr val="tx2"/>
                </a:solidFill>
              </a:rPr>
              <a:t>me at: sara.gonzales2@northwestern.edu</a:t>
            </a:r>
          </a:p>
        </p:txBody>
      </p:sp>
    </p:spTree>
    <p:extLst>
      <p:ext uri="{BB962C8B-B14F-4D97-AF65-F5344CB8AC3E}">
        <p14:creationId xmlns:p14="http://schemas.microsoft.com/office/powerpoint/2010/main" val="105338648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TotalTime>
  <Words>2448</Words>
  <Application>Microsoft Office PowerPoint</Application>
  <PresentationFormat>Widescreen</PresentationFormat>
  <Paragraphs>196</Paragraphs>
  <Slides>20</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Lucida Grande</vt:lpstr>
      <vt:lpstr>2_Office Theme</vt:lpstr>
      <vt:lpstr>1_Office Theme</vt:lpstr>
      <vt:lpstr>Data Projects: Setup and Key Tips for Excel</vt:lpstr>
      <vt:lpstr>Setup Step 1: Make a second copy of your file</vt:lpstr>
      <vt:lpstr>Setup Step 2: Variable naming and documentation</vt:lpstr>
      <vt:lpstr>Documentation, continued</vt:lpstr>
      <vt:lpstr>Blank fields – identifying and addressing them</vt:lpstr>
      <vt:lpstr>Remove blank rows</vt:lpstr>
      <vt:lpstr>Remove duplicate rows Method 1</vt:lpstr>
      <vt:lpstr>Remove duplicate rows Method 2</vt:lpstr>
      <vt:lpstr>Reformat date fields</vt:lpstr>
      <vt:lpstr>Identify the unique values in a dataset</vt:lpstr>
      <vt:lpstr>Set up sheet for future data entry – Cell Validation</vt:lpstr>
      <vt:lpstr>Set up sheet for future data entry – Cell Validation</vt:lpstr>
      <vt:lpstr>Wrangle both “dirty” and “clean” data with conditional calculations</vt:lpstr>
      <vt:lpstr>Break down data into smaller elements</vt:lpstr>
      <vt:lpstr>Break down data into smaller elements</vt:lpstr>
      <vt:lpstr>Bring in outside information with VLOOKUP</vt:lpstr>
      <vt:lpstr>Bring in outside information with VLOOKUP</vt:lpstr>
      <vt:lpstr>Pivot Tables: Explore data without changing the original worksheet</vt:lpstr>
      <vt:lpstr>Pivot Tables: Explore data without changing the original worksheet</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Projects: Setup and Key Tips for Excel</dc:title>
  <dc:creator>Sara Gonzales</dc:creator>
  <cp:lastModifiedBy>Sara Gonzales</cp:lastModifiedBy>
  <cp:revision>49</cp:revision>
  <dcterms:created xsi:type="dcterms:W3CDTF">2020-12-21T16:28:33Z</dcterms:created>
  <dcterms:modified xsi:type="dcterms:W3CDTF">2021-01-11T19:56:30Z</dcterms:modified>
</cp:coreProperties>
</file>