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handoutMasterIdLst>
    <p:handoutMasterId r:id="rId32"/>
  </p:handoutMasterIdLst>
  <p:sldIdLst>
    <p:sldId id="288" r:id="rId5"/>
    <p:sldId id="291" r:id="rId6"/>
    <p:sldId id="270" r:id="rId7"/>
    <p:sldId id="289" r:id="rId8"/>
    <p:sldId id="280" r:id="rId9"/>
    <p:sldId id="269" r:id="rId10"/>
    <p:sldId id="307" r:id="rId11"/>
    <p:sldId id="295" r:id="rId12"/>
    <p:sldId id="310" r:id="rId13"/>
    <p:sldId id="315" r:id="rId14"/>
    <p:sldId id="296" r:id="rId15"/>
    <p:sldId id="311" r:id="rId16"/>
    <p:sldId id="292" r:id="rId17"/>
    <p:sldId id="308" r:id="rId18"/>
    <p:sldId id="314" r:id="rId19"/>
    <p:sldId id="316" r:id="rId20"/>
    <p:sldId id="317" r:id="rId21"/>
    <p:sldId id="294" r:id="rId22"/>
    <p:sldId id="293" r:id="rId23"/>
    <p:sldId id="297" r:id="rId24"/>
    <p:sldId id="312" r:id="rId25"/>
    <p:sldId id="283" r:id="rId26"/>
    <p:sldId id="303" r:id="rId27"/>
    <p:sldId id="313" r:id="rId28"/>
    <p:sldId id="306" r:id="rId29"/>
    <p:sldId id="279"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68">
          <p15:clr>
            <a:srgbClr val="A4A3A4"/>
          </p15:clr>
        </p15:guide>
        <p15:guide id="2" orient="horz" pos="3138">
          <p15:clr>
            <a:srgbClr val="A4A3A4"/>
          </p15:clr>
        </p15:guide>
        <p15:guide id="3" orient="horz" pos="200">
          <p15:clr>
            <a:srgbClr val="A4A3A4"/>
          </p15:clr>
        </p15:guide>
        <p15:guide id="4" orient="horz" pos="1791">
          <p15:clr>
            <a:srgbClr val="A4A3A4"/>
          </p15:clr>
        </p15:guide>
        <p15:guide id="5" orient="horz" pos="2717">
          <p15:clr>
            <a:srgbClr val="A4A3A4"/>
          </p15:clr>
        </p15:guide>
        <p15:guide id="6" orient="horz" pos="953">
          <p15:clr>
            <a:srgbClr val="A4A3A4"/>
          </p15:clr>
        </p15:guide>
        <p15:guide id="7" orient="horz" pos="487">
          <p15:clr>
            <a:srgbClr val="A4A3A4"/>
          </p15:clr>
        </p15:guide>
        <p15:guide id="8" pos="2847">
          <p15:clr>
            <a:srgbClr val="A4A3A4"/>
          </p15:clr>
        </p15:guide>
        <p15:guide id="9" pos="5213">
          <p15:clr>
            <a:srgbClr val="A4A3A4"/>
          </p15:clr>
        </p15:guide>
        <p15:guide id="10" pos="698">
          <p15:clr>
            <a:srgbClr val="A4A3A4"/>
          </p15:clr>
        </p15:guide>
        <p15:guide id="11" pos="205">
          <p15:clr>
            <a:srgbClr val="A4A3A4"/>
          </p15:clr>
        </p15:guide>
        <p15:guide id="12" pos="3064">
          <p15:clr>
            <a:srgbClr val="A4A3A4"/>
          </p15:clr>
        </p15:guide>
        <p15:guide id="13" pos="29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C00"/>
    <a:srgbClr val="938FC3"/>
    <a:srgbClr val="514689"/>
    <a:srgbClr val="61468B"/>
    <a:srgbClr val="51468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14" autoAdjust="0"/>
    <p:restoredTop sz="90704" autoAdjust="0"/>
  </p:normalViewPr>
  <p:slideViewPr>
    <p:cSldViewPr snapToGrid="0" showGuides="1">
      <p:cViewPr varScale="1">
        <p:scale>
          <a:sx n="149" d="100"/>
          <a:sy n="149" d="100"/>
        </p:scale>
        <p:origin x="816" y="168"/>
      </p:cViewPr>
      <p:guideLst>
        <p:guide orient="horz" pos="2968"/>
        <p:guide orient="horz" pos="3138"/>
        <p:guide orient="horz" pos="200"/>
        <p:guide orient="horz" pos="1791"/>
        <p:guide orient="horz" pos="2717"/>
        <p:guide orient="horz" pos="953"/>
        <p:guide orient="horz" pos="487"/>
        <p:guide pos="2847"/>
        <p:guide pos="5213"/>
        <p:guide pos="698"/>
        <p:guide pos="205"/>
        <p:guide pos="3064"/>
        <p:guide pos="2956"/>
      </p:guideLst>
    </p:cSldViewPr>
  </p:slideViewPr>
  <p:outlineViewPr>
    <p:cViewPr>
      <p:scale>
        <a:sx n="33" d="100"/>
        <a:sy n="33" d="100"/>
      </p:scale>
      <p:origin x="0" y="1476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FADEE3-4E13-B64C-8438-AC66B67ED533}" type="datetimeFigureOut">
              <a:rPr lang="en-US" smtClean="0"/>
              <a:t>4/16/26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1B3A18-A99A-974E-8D85-D3FA42850270}" type="slidenum">
              <a:rPr lang="en-US" smtClean="0"/>
              <a:t>‹#›</a:t>
            </a:fld>
            <a:endParaRPr lang="en-US"/>
          </a:p>
        </p:txBody>
      </p:sp>
    </p:spTree>
    <p:extLst>
      <p:ext uri="{BB962C8B-B14F-4D97-AF65-F5344CB8AC3E}">
        <p14:creationId xmlns:p14="http://schemas.microsoft.com/office/powerpoint/2010/main" val="19022422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4D52D7-6AF4-EB44-8548-79E5519F8B96}" type="datetimeFigureOut">
              <a:rPr lang="en-US" smtClean="0"/>
              <a:t>4/16/26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95F329-3889-8645-AA6B-3C2BA478A30C}" type="slidenum">
              <a:rPr lang="en-US" smtClean="0"/>
              <a:t>‹#›</a:t>
            </a:fld>
            <a:endParaRPr lang="en-US"/>
          </a:p>
        </p:txBody>
      </p:sp>
    </p:spTree>
    <p:extLst>
      <p:ext uri="{BB962C8B-B14F-4D97-AF65-F5344CB8AC3E}">
        <p14:creationId xmlns:p14="http://schemas.microsoft.com/office/powerpoint/2010/main" val="253371882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re3data.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cdisc.org/"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metadatacenter.or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alter.northwestern.edu/exit?url=https%3A%2F%2Fnap.nationalacademies.org%2Fresource%2F25639%2FResearcher_User_Guide_Biomedical_Data.pdf" TargetMode="External"/><Relationship Id="rId7" Type="http://schemas.openxmlformats.org/officeDocument/2006/relationships/hyperlink" Target="https://galter.northwestern.edu/exit?url=https%3A%2F%2Fvimeo.com%2F444647256"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galter.northwestern.edu/exit?url=https%3A%2F%2Furldefense.com%2Fv3%2F__https%3A%2F%2Fnam12.safelinks.protection.outlook.com%2F%3Furl%3Dhttps*3A*2F*2Fwww.nap.edu*2Fresource*2F25639*2FCost_Driver_Template_Word_0715.doc%26data%3D05*7C01*7Cddc*40list.pitt.edu*7C02beed79f7ce489d8ca808da47d91bf5*7C9ef9f489e0a04eeb87cc3a526112fd0d*7C1*7C0*7C637901295058036645*7CUnknown*7CTWFpbGZsb3d8eyJWIjoiMC4wLjAwMDAiLCJQIjoiV2luMzIiLCJBTiI6Ik1haWwiLCJXVCI6Mn0*3D*7C3000*7C*7C*7C%26sdata%3DGvjJav4DHwCjlvcFT5vA5DaNVUlRdeh6UM6vnuzvhCk*3D%26reserved%3D0__%3BJSUlJSUlJSUlJSUlJSUlJSUlJSUlJQ!!Dq0X2DkFhyF93HkjWTBQKhk!UtyYOPnzVPd1Aje9uQd8GL7_wudsTel9-0sn59Rp9by4O4QCYxzMQa8LoeER78197OtrbZlXBGAGZAkbDARaeCw%24" TargetMode="External"/><Relationship Id="rId5" Type="http://schemas.openxmlformats.org/officeDocument/2006/relationships/hyperlink" Target="https://galter.northwestern.edu/exit?url=https%3A%2F%2Fnap.nationalacademies.org%2Fcatalog%2F25639%2Flife-cycle-decisions-for-biomedical-data-the-challenge-of-forecasting" TargetMode="External"/><Relationship Id="rId4" Type="http://schemas.openxmlformats.org/officeDocument/2006/relationships/hyperlink" Target="https://galter.northwestern.edu/exit?url=https%3A%2F%2Fwww.nationalacademies.org%2Four-work%2Fforecasting-costs-for-preserving-archiving-and-promoting-access-to-biomedical-data"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grants.nih.gov/policy-and-compliance/policy-topics/sharing-policies/dms/budgeting-for-data-management-sharin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google.com/url?q=https://www.acquisition.gov/browse/index/far&amp;sa=D&amp;source=docs&amp;ust=1652979978755446&amp;usg=AOvVaw0UZW1J7kpR-PQ5Cn3tRwAi"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osp.od.nih.gov/wp-content/uploads/Informed-Consent-Resource-for-Secondary-Research-with-Data-and-Biospecimens.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osp.od.nih.gov/wp-content/uploads/Informed-Consent-Resource-for-Secondary-Research-with-Data-and-Biospecimens.pdf"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osp.od.nih.gov/wp-content/uploads/Informed-Consent-Resource-for-Secondary-Research-with-Data-and-Biospecimens.pdf"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creativecommons.org/about/cclicense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1</a:t>
            </a:fld>
            <a:endParaRPr lang="en-US"/>
          </a:p>
        </p:txBody>
      </p:sp>
    </p:spTree>
    <p:extLst>
      <p:ext uri="{BB962C8B-B14F-4D97-AF65-F5344CB8AC3E}">
        <p14:creationId xmlns:p14="http://schemas.microsoft.com/office/powerpoint/2010/main" val="601315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gn="l"/>
            <a:r>
              <a:rPr lang="en-US" dirty="0"/>
              <a:t>In some cases the measures taken to protect participant privacy and confidentiality and to abide by legal and regulatory restrictions will be to </a:t>
            </a:r>
            <a:r>
              <a:rPr lang="en-US" b="1" dirty="0"/>
              <a:t>not</a:t>
            </a:r>
            <a:r>
              <a:rPr lang="en-US" dirty="0"/>
              <a:t> share data. It is acceptable not to share data as long as any restrictions or prohibitions against sharing are explained in the DMSP. Restrictions can include:</a:t>
            </a:r>
          </a:p>
          <a:p>
            <a:pPr algn="l"/>
            <a:endParaRPr lang="en-US" sz="1800" b="0" i="0" u="none" strike="noStrike" kern="1200" dirty="0">
              <a:solidFill>
                <a:srgbClr val="000000"/>
              </a:solidFill>
              <a:effectLst/>
              <a:latin typeface="Arial" panose="020B0604020202020204" pitchFamily="34" charset="0"/>
              <a:ea typeface="+mn-ea"/>
              <a:cs typeface="+mn-cs"/>
            </a:endParaRPr>
          </a:p>
          <a:p>
            <a:pPr marL="285750" indent="-285750" algn="l">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ea typeface="+mn-ea"/>
                <a:cs typeface="+mn-cs"/>
              </a:rPr>
              <a:t>Regulatory, legal or contractual restrictions. Include federal, state, local and tribal legal and regulatory restrictions</a:t>
            </a:r>
          </a:p>
          <a:p>
            <a:pPr marL="285750" indent="-285750" algn="l">
              <a:buFont typeface="Arial" panose="020B0604020202020204" pitchFamily="34" charset="0"/>
              <a:buChar char="•"/>
            </a:pPr>
            <a:r>
              <a:rPr lang="en-US" sz="1800" b="0" i="0" u="none" strike="noStrike" kern="1200" dirty="0">
                <a:solidFill>
                  <a:srgbClr val="000000"/>
                </a:solidFill>
                <a:effectLst/>
                <a:latin typeface="Arial" panose="020B0604020202020204" pitchFamily="34" charset="0"/>
                <a:ea typeface="+mn-ea"/>
                <a:cs typeface="+mn-cs"/>
              </a:rPr>
              <a:t>Ethical restrictions respecting human subjects data</a:t>
            </a:r>
          </a:p>
        </p:txBody>
      </p:sp>
      <p:sp>
        <p:nvSpPr>
          <p:cNvPr id="4" name="Slide Number Placeholder 3"/>
          <p:cNvSpPr>
            <a:spLocks noGrp="1"/>
          </p:cNvSpPr>
          <p:nvPr>
            <p:ph type="sldNum" sz="quarter" idx="10"/>
          </p:nvPr>
        </p:nvSpPr>
        <p:spPr/>
        <p:txBody>
          <a:bodyPr/>
          <a:lstStyle/>
          <a:p>
            <a:fld id="{1995F329-3889-8645-AA6B-3C2BA478A30C}" type="slidenum">
              <a:rPr lang="en-US" smtClean="0"/>
              <a:t>12</a:t>
            </a:fld>
            <a:endParaRPr lang="en-US"/>
          </a:p>
        </p:txBody>
      </p:sp>
    </p:spTree>
    <p:extLst>
      <p:ext uri="{BB962C8B-B14F-4D97-AF65-F5344CB8AC3E}">
        <p14:creationId xmlns:p14="http://schemas.microsoft.com/office/powerpoint/2010/main" val="4218775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The DMSP requires description of the data types that will be created in the project before the project has begun.</a:t>
            </a:r>
          </a:p>
          <a:p>
            <a:endParaRPr lang="en-US" dirty="0"/>
          </a:p>
          <a:p>
            <a:r>
              <a:rPr lang="en-US" dirty="0"/>
              <a:t>Documentation to supplement an understanding of the data, and perhaps to deposit along with the data for sharing, include study protocols, data collection instruments, data dictionaries, and README files. Though not required to include in the DMSP, this documentation will be helpful to have on hand when the time comes to deposit the data in a repository.</a:t>
            </a:r>
          </a:p>
        </p:txBody>
      </p:sp>
      <p:sp>
        <p:nvSpPr>
          <p:cNvPr id="4" name="Slide Number Placeholder 3"/>
          <p:cNvSpPr>
            <a:spLocks noGrp="1"/>
          </p:cNvSpPr>
          <p:nvPr>
            <p:ph type="sldNum" sz="quarter" idx="10"/>
          </p:nvPr>
        </p:nvSpPr>
        <p:spPr/>
        <p:txBody>
          <a:bodyPr/>
          <a:lstStyle/>
          <a:p>
            <a:fld id="{1995F329-3889-8645-AA6B-3C2BA478A30C}" type="slidenum">
              <a:rPr lang="en-US" smtClean="0"/>
              <a:t>13</a:t>
            </a:fld>
            <a:endParaRPr lang="en-US"/>
          </a:p>
        </p:txBody>
      </p:sp>
    </p:spTree>
    <p:extLst>
      <p:ext uri="{BB962C8B-B14F-4D97-AF65-F5344CB8AC3E}">
        <p14:creationId xmlns:p14="http://schemas.microsoft.com/office/powerpoint/2010/main" val="40701031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Supplemental Information to the NIH Policy for Data Management and Sharing: Selecting a Repository for Data Resulting from NIH-Supported Research</a:t>
            </a:r>
            <a:r>
              <a:rPr lang="en-US" sz="1200" kern="1200" dirty="0">
                <a:solidFill>
                  <a:schemeClr val="tx1"/>
                </a:solidFill>
                <a:latin typeface="+mn-lt"/>
                <a:ea typeface="+mn-ea"/>
                <a:cs typeface="+mn-cs"/>
              </a:rPr>
              <a:t>: https://grants.nih.gov/grants/guide/notice-files/NOT-OD-21-016.html</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NIH-supported domain-specific data sharing repositories: https://</a:t>
            </a:r>
            <a:r>
              <a:rPr lang="en-US" dirty="0" err="1"/>
              <a:t>grants.nih.gov</a:t>
            </a:r>
            <a:r>
              <a:rPr lang="en-US" dirty="0"/>
              <a:t>/policy-and-compliance/policy-topics/sharing-policies/accessing-data/scientific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NIH guide for locating generalist data repositories: https://</a:t>
            </a:r>
            <a:r>
              <a:rPr lang="en-US" dirty="0" err="1"/>
              <a:t>grants.nih.gov</a:t>
            </a:r>
            <a:r>
              <a:rPr lang="en-US" dirty="0"/>
              <a:t>/policy-and-compliance/policy-topics/sharing-policies/accessing-data/</a:t>
            </a:r>
            <a:r>
              <a:rPr lang="en-US" dirty="0" err="1"/>
              <a:t>scientific#generalist-repositories</a:t>
            </a:r>
            <a:endParaRPr lang="en-U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If you need to search for a repository that can not be found through the above websites, see: </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Registry of Research Data Repositories: </a:t>
            </a:r>
            <a:r>
              <a:rPr lang="en-US"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https://www.re3data.org/</a:t>
            </a:r>
            <a:endParaRPr lang="en-US" sz="1200" kern="1200" dirty="0">
              <a:solidFill>
                <a:schemeClr val="tx1"/>
              </a:solidFill>
              <a:effectLs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highlight>
                <a:srgbClr val="FFFF00"/>
              </a:highlight>
              <a:latin typeface="+mn-lt"/>
              <a:ea typeface="+mn-ea"/>
              <a:cs typeface="+mn-cs"/>
            </a:endParaRP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Ensure the data is easily findable in the repository (e.g., dataset is assigned a DOI or other unique identifier</a:t>
            </a:r>
            <a:r>
              <a:rPr lang="en-US" sz="1200" kern="1200" dirty="0">
                <a:solidFill>
                  <a:schemeClr val="tx1"/>
                </a:solidFill>
                <a:effectLst/>
                <a:highlight>
                  <a:srgbClr val="FFFF00"/>
                </a:highlight>
                <a:latin typeface="+mn-lt"/>
                <a:ea typeface="+mn-ea"/>
                <a:cs typeface="+mn-cs"/>
              </a:rPr>
              <a:t>)</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1995F329-3889-8645-AA6B-3C2BA478A30C}" type="slidenum">
              <a:rPr lang="en-US" smtClean="0"/>
              <a:t>14</a:t>
            </a:fld>
            <a:endParaRPr lang="en-US"/>
          </a:p>
        </p:txBody>
      </p:sp>
    </p:spTree>
    <p:extLst>
      <p:ext uri="{BB962C8B-B14F-4D97-AF65-F5344CB8AC3E}">
        <p14:creationId xmlns:p14="http://schemas.microsoft.com/office/powerpoint/2010/main" val="3250081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For question 3: </a:t>
            </a:r>
          </a:p>
          <a:p>
            <a:pPr marL="171450" indent="-171450">
              <a:buFont typeface="Arial" panose="020B0604020202020204" pitchFamily="34" charset="0"/>
              <a:buChar char="•"/>
            </a:pPr>
            <a:r>
              <a:rPr lang="en-US" dirty="0"/>
              <a:t>From </a:t>
            </a:r>
            <a:r>
              <a:rPr lang="en-US" dirty="0" err="1"/>
              <a:t>FaceBase</a:t>
            </a:r>
            <a:r>
              <a:rPr lang="en-US" dirty="0"/>
              <a:t> homepage, click “Contribute,” then “Submitting Your Data”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Click on the documentation link for data submission under </a:t>
            </a:r>
            <a:r>
              <a:rPr lang="en-US" b="1" dirty="0"/>
              <a:t>Uploading your data to the </a:t>
            </a:r>
            <a:r>
              <a:rPr lang="en-US" b="1" dirty="0" err="1"/>
              <a:t>FaceBase</a:t>
            </a:r>
            <a:r>
              <a:rPr lang="en-US" b="1" dirty="0"/>
              <a:t> repository </a:t>
            </a:r>
            <a:r>
              <a:rPr lang="en-US" dirty="0"/>
              <a:t>at: https://</a:t>
            </a:r>
            <a:r>
              <a:rPr lang="en-US" dirty="0" err="1"/>
              <a:t>docs.facebase.org</a:t>
            </a:r>
            <a:r>
              <a:rPr lang="en-US" dirty="0"/>
              <a:t>/docs/Data-Submission-Key-Concepts/ </a:t>
            </a:r>
          </a:p>
          <a:p>
            <a:pPr marL="171450" indent="-171450">
              <a:buFont typeface="Arial" panose="020B0604020202020204" pitchFamily="34" charset="0"/>
              <a:buChar char="•"/>
            </a:pPr>
            <a:r>
              <a:rPr lang="en-US" dirty="0"/>
              <a:t>Click on “Key Concepts,” then scroll to “Data Types and Formats”</a:t>
            </a:r>
          </a:p>
          <a:p>
            <a:pPr marL="628650" lvl="1" indent="-171450">
              <a:buFont typeface="Arial" panose="020B0604020202020204" pitchFamily="34" charset="0"/>
              <a:buChar char="•"/>
            </a:pPr>
            <a:r>
              <a:rPr lang="en-US" dirty="0"/>
              <a:t>Imaging file types: </a:t>
            </a:r>
            <a:r>
              <a:rPr lang="en-US" dirty="0" err="1"/>
              <a:t>NIfTI</a:t>
            </a:r>
            <a:r>
              <a:rPr lang="en-US" dirty="0"/>
              <a:t> format </a:t>
            </a:r>
            <a:r>
              <a:rPr lang="en-US" dirty="0" err="1"/>
              <a:t>gzipped</a:t>
            </a:r>
            <a:r>
              <a:rPr lang="en-US" dirty="0"/>
              <a:t> (.</a:t>
            </a:r>
            <a:r>
              <a:rPr lang="en-US" dirty="0" err="1"/>
              <a:t>nii.gz</a:t>
            </a:r>
            <a:r>
              <a:rPr lang="en-US" dirty="0"/>
              <a:t>); confocal or other microscopy sources in TIFF or OME-TIFF (.tiff or .</a:t>
            </a:r>
            <a:r>
              <a:rPr lang="en-US" dirty="0" err="1"/>
              <a:t>ome.tiff</a:t>
            </a:r>
            <a:r>
              <a:rPr lang="en-US" dirty="0"/>
              <a:t>); or .jpg</a:t>
            </a:r>
          </a:p>
          <a:p>
            <a:pPr marL="628650" lvl="1" indent="-171450">
              <a:buFont typeface="Arial" panose="020B0604020202020204" pitchFamily="34" charset="0"/>
              <a:buChar char="•"/>
            </a:pPr>
            <a:r>
              <a:rPr lang="en-US" dirty="0"/>
              <a:t>Processed data types: </a:t>
            </a:r>
            <a:r>
              <a:rPr lang="en-US" dirty="0" err="1"/>
              <a:t>fastqc</a:t>
            </a:r>
            <a:r>
              <a:rPr lang="en-US" dirty="0"/>
              <a:t> reports (.</a:t>
            </a:r>
            <a:r>
              <a:rPr lang="en-US" dirty="0" err="1"/>
              <a:t>fastqc.tgz</a:t>
            </a:r>
            <a:r>
              <a:rPr lang="en-US" dirty="0"/>
              <a:t> or .</a:t>
            </a:r>
            <a:r>
              <a:rPr lang="en-US" dirty="0" err="1"/>
              <a:t>fastqc.zip</a:t>
            </a:r>
            <a:r>
              <a:rPr lang="en-US" dirty="0"/>
              <a:t>); count files (.count, .</a:t>
            </a:r>
            <a:r>
              <a:rPr lang="en-US" dirty="0" err="1"/>
              <a:t>tpm</a:t>
            </a:r>
            <a:r>
              <a:rPr lang="en-US" dirty="0"/>
              <a:t>, .</a:t>
            </a:r>
            <a:r>
              <a:rPr lang="en-US" dirty="0" err="1"/>
              <a:t>fpkm</a:t>
            </a:r>
            <a:r>
              <a:rPr lang="en-US" dirty="0"/>
              <a:t>); measures in tab-separated format (.</a:t>
            </a:r>
            <a:r>
              <a:rPr lang="en-US" dirty="0" err="1"/>
              <a:t>tsv</a:t>
            </a:r>
            <a:r>
              <a:rPr lang="en-US" dirty="0"/>
              <a:t>); and alignment mapping files (.bam) and indexes (.</a:t>
            </a:r>
            <a:r>
              <a:rPr lang="en-US" dirty="0" err="1"/>
              <a:t>bam.bai</a:t>
            </a:r>
            <a:r>
              <a:rPr lang="en-US" dirty="0"/>
              <a:t>)</a:t>
            </a:r>
          </a:p>
          <a:p>
            <a:pPr marL="628650" lvl="1" indent="-171450">
              <a:buFont typeface="Arial" panose="020B0604020202020204" pitchFamily="34" charset="0"/>
              <a:buChar char="•"/>
            </a:pPr>
            <a:endParaRPr lang="en-US" dirty="0"/>
          </a:p>
          <a:p>
            <a:pPr marL="628650" lvl="1" indent="-171450">
              <a:buFont typeface="Arial" panose="020B0604020202020204" pitchFamily="34" charset="0"/>
              <a:buChar char="•"/>
            </a:pPr>
            <a:r>
              <a:rPr lang="en-US" dirty="0"/>
              <a:t>Question 4:</a:t>
            </a:r>
          </a:p>
          <a:p>
            <a:pPr marL="1085850" lvl="2" indent="-171450">
              <a:buFont typeface="Arial" panose="020B0604020202020204" pitchFamily="34" charset="0"/>
              <a:buChar char="•"/>
            </a:pPr>
            <a:r>
              <a:rPr lang="en-US" dirty="0"/>
              <a:t>Stay on the same webpage as above, but scroll up to “Vocabulary”. This will become clearer upon using </a:t>
            </a:r>
            <a:r>
              <a:rPr lang="en-US" dirty="0" err="1"/>
              <a:t>FaceBase</a:t>
            </a:r>
            <a:r>
              <a:rPr lang="en-US" dirty="0"/>
              <a:t> to upload data, where the interface shows drop-down lists for controlled vocabulary terms that can be used to describe deposits.</a:t>
            </a:r>
          </a:p>
        </p:txBody>
      </p:sp>
      <p:sp>
        <p:nvSpPr>
          <p:cNvPr id="4" name="Slide Number Placeholder 3"/>
          <p:cNvSpPr>
            <a:spLocks noGrp="1"/>
          </p:cNvSpPr>
          <p:nvPr>
            <p:ph type="sldNum" sz="quarter" idx="5"/>
          </p:nvPr>
        </p:nvSpPr>
        <p:spPr/>
        <p:txBody>
          <a:bodyPr/>
          <a:lstStyle/>
          <a:p>
            <a:fld id="{1995F329-3889-8645-AA6B-3C2BA478A30C}" type="slidenum">
              <a:rPr lang="en-US" smtClean="0"/>
              <a:t>15</a:t>
            </a:fld>
            <a:endParaRPr lang="en-US"/>
          </a:p>
        </p:txBody>
      </p:sp>
    </p:spTree>
    <p:extLst>
      <p:ext uri="{BB962C8B-B14F-4D97-AF65-F5344CB8AC3E}">
        <p14:creationId xmlns:p14="http://schemas.microsoft.com/office/powerpoint/2010/main" val="33049428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E382C7-BFFD-B365-4016-4EE93F48CBE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881A84-6FA7-EF5E-D0A4-1F534C446E87}"/>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08884D4A-BF9A-86D3-5CB7-6C00E01A77BF}"/>
              </a:ext>
            </a:extLst>
          </p:cNvPr>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A1D181B4-6C1E-0979-4522-2442A7CC9284}"/>
              </a:ext>
            </a:extLst>
          </p:cNvPr>
          <p:cNvSpPr>
            <a:spLocks noGrp="1"/>
          </p:cNvSpPr>
          <p:nvPr>
            <p:ph type="sldNum" sz="quarter" idx="5"/>
          </p:nvPr>
        </p:nvSpPr>
        <p:spPr/>
        <p:txBody>
          <a:bodyPr/>
          <a:lstStyle/>
          <a:p>
            <a:fld id="{1995F329-3889-8645-AA6B-3C2BA478A30C}" type="slidenum">
              <a:rPr lang="en-US" smtClean="0"/>
              <a:t>16</a:t>
            </a:fld>
            <a:endParaRPr lang="en-US"/>
          </a:p>
        </p:txBody>
      </p:sp>
    </p:spTree>
    <p:extLst>
      <p:ext uri="{BB962C8B-B14F-4D97-AF65-F5344CB8AC3E}">
        <p14:creationId xmlns:p14="http://schemas.microsoft.com/office/powerpoint/2010/main" val="2700184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444229-586E-0370-501B-EF019A6BFD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232944-EA5B-115B-4A40-CCD6EFA3362C}"/>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ADFB4C23-F94E-3AF4-1BFF-834816AEEA8D}"/>
              </a:ext>
            </a:extLst>
          </p:cNvPr>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kern="1200" dirty="0">
              <a:solidFill>
                <a:schemeClr val="tx1"/>
              </a:solidFill>
              <a:latin typeface="+mn-lt"/>
              <a:ea typeface="+mn-ea"/>
              <a:cs typeface="+mn-cs"/>
            </a:endParaRPr>
          </a:p>
        </p:txBody>
      </p:sp>
      <p:sp>
        <p:nvSpPr>
          <p:cNvPr id="4" name="Slide Number Placeholder 3">
            <a:extLst>
              <a:ext uri="{FF2B5EF4-FFF2-40B4-BE49-F238E27FC236}">
                <a16:creationId xmlns:a16="http://schemas.microsoft.com/office/drawing/2014/main" id="{88FA6E4D-6E9B-E927-45FD-BBEF1A843AAA}"/>
              </a:ext>
            </a:extLst>
          </p:cNvPr>
          <p:cNvSpPr>
            <a:spLocks noGrp="1"/>
          </p:cNvSpPr>
          <p:nvPr>
            <p:ph type="sldNum" sz="quarter" idx="5"/>
          </p:nvPr>
        </p:nvSpPr>
        <p:spPr/>
        <p:txBody>
          <a:bodyPr/>
          <a:lstStyle/>
          <a:p>
            <a:fld id="{1995F329-3889-8645-AA6B-3C2BA478A30C}" type="slidenum">
              <a:rPr lang="en-US" smtClean="0"/>
              <a:t>17</a:t>
            </a:fld>
            <a:endParaRPr lang="en-US"/>
          </a:p>
        </p:txBody>
      </p:sp>
    </p:spTree>
    <p:extLst>
      <p:ext uri="{BB962C8B-B14F-4D97-AF65-F5344CB8AC3E}">
        <p14:creationId xmlns:p14="http://schemas.microsoft.com/office/powerpoint/2010/main" val="6151221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Standards in data formats can include open-source file type designations (e.g. CSV) or loss-less file types (e.g. TIFF) over loss-y (e.g. JPG).</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DOIs: Digital Object Identifiers, generally assigned as unique permanent identifiers to datasets that have been deposited in a repository. If you plan to deposit data in a repository that assigns DOIs, this is helpful to note in the DMSP.</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Other standards-based documentation that will be applied in the data, such as </a:t>
            </a:r>
            <a:r>
              <a:rPr lang="en-US" dirty="0" err="1"/>
              <a:t>ORCiD</a:t>
            </a:r>
            <a:r>
              <a:rPr lang="en-US" dirty="0"/>
              <a:t> IDs to identify the researchers, Medical Subject Headings (</a:t>
            </a:r>
            <a:r>
              <a:rPr lang="en-US" dirty="0" err="1"/>
              <a:t>MeSH</a:t>
            </a:r>
            <a:r>
              <a:rPr lang="en-US" dirty="0"/>
              <a:t>) terms that will be used as subject, descriptors, etc., should also be mentioned in this section of the DMSP.</a:t>
            </a:r>
          </a:p>
          <a:p>
            <a:pPr marL="0" indent="0">
              <a:buFont typeface="Arial" panose="020B0604020202020204" pitchFamily="34" charset="0"/>
              <a:buNone/>
            </a:pPr>
            <a:endParaRPr lang="en-US" dirty="0"/>
          </a:p>
          <a:p>
            <a:pPr marL="0" indent="0">
              <a:buFont typeface="Arial" panose="020B0604020202020204" pitchFamily="34" charset="0"/>
              <a:buNone/>
            </a:pPr>
            <a:r>
              <a:rPr lang="en-US" u="sng" dirty="0"/>
              <a:t>Common data standards, links:</a:t>
            </a:r>
          </a:p>
          <a:p>
            <a:pPr marL="171450" indent="-171450">
              <a:buFont typeface="Arial" panose="020B0604020202020204" pitchFamily="34" charset="0"/>
              <a:buChar char="•"/>
            </a:pPr>
            <a:r>
              <a:rPr lang="en-US" dirty="0"/>
              <a:t>NIH Common Data Elements: https://cde.nlm.nih.gov/home </a:t>
            </a:r>
          </a:p>
          <a:p>
            <a:pPr marL="171450" indent="-171450">
              <a:buFont typeface="Arial" panose="020B0604020202020204" pitchFamily="34" charset="0"/>
              <a:buChar char="•"/>
            </a:pPr>
            <a:r>
              <a:rPr lang="en-US" dirty="0"/>
              <a:t>Clinical Data Interchange Standards Consortium (CDISC</a:t>
            </a:r>
            <a:r>
              <a:rPr lang="en-US" sz="1200" kern="1200" dirty="0">
                <a:solidFill>
                  <a:schemeClr val="tx1"/>
                </a:solidFill>
                <a:latin typeface="+mn-lt"/>
                <a:ea typeface="+mn-ea"/>
                <a:cs typeface="+mn-cs"/>
              </a:rPr>
              <a:t>): </a:t>
            </a:r>
            <a:r>
              <a:rPr lang="en-US" sz="1200" kern="1200" dirty="0">
                <a:solidFill>
                  <a:schemeClr val="tx1"/>
                </a:solidFill>
                <a:latin typeface="+mn-lt"/>
                <a:ea typeface="+mn-ea"/>
                <a:cs typeface="+mn-cs"/>
                <a:hlinkClick r:id="rId3">
                  <a:extLst>
                    <a:ext uri="{A12FA001-AC4F-418D-AE19-62706E023703}">
                      <ahyp:hlinkClr xmlns:ahyp="http://schemas.microsoft.com/office/drawing/2018/hyperlinkcolor" val="tx"/>
                    </a:ext>
                  </a:extLst>
                </a:hlinkClick>
              </a:rPr>
              <a:t>https://www.cdisc.org/</a:t>
            </a:r>
            <a:endParaRPr lang="en-US" sz="1200" kern="1200" dirty="0">
              <a:solidFill>
                <a:schemeClr val="tx1"/>
              </a:solidFill>
              <a:latin typeface="+mn-lt"/>
              <a:ea typeface="+mn-ea"/>
              <a:cs typeface="+mn-cs"/>
            </a:endParaRPr>
          </a:p>
          <a:p>
            <a:pPr marL="171450" indent="-171450" algn="l" defTabSz="457200" rtl="0" eaLnBrk="1" latinLnBrk="0" hangingPunct="1">
              <a:buFont typeface="Arial" panose="020B0604020202020204" pitchFamily="34" charset="0"/>
              <a:buChar char="•"/>
            </a:pPr>
            <a:r>
              <a:rPr lang="en-US" dirty="0"/>
              <a:t>Center for Expanded Data Annotation and Retrieval (CEDAR): </a:t>
            </a:r>
            <a:r>
              <a:rPr lang="en-US" sz="1200" kern="1200" dirty="0">
                <a:solidFill>
                  <a:schemeClr val="tx1"/>
                </a:solidFill>
                <a:latin typeface="+mn-lt"/>
                <a:ea typeface="+mn-ea"/>
                <a:cs typeface="+mn-cs"/>
                <a:hlinkClick r:id="rId4">
                  <a:extLst>
                    <a:ext uri="{A12FA001-AC4F-418D-AE19-62706E023703}">
                      <ahyp:hlinkClr xmlns:ahyp="http://schemas.microsoft.com/office/drawing/2018/hyperlinkcolor" val="tx"/>
                    </a:ext>
                  </a:extLst>
                </a:hlinkClick>
              </a:rPr>
              <a:t>https://metadatacenter.org/</a:t>
            </a: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dirty="0"/>
              <a:t>Johns Hopkins Sheridan Libraries’ Documenting Research Data </a:t>
            </a:r>
            <a:r>
              <a:rPr lang="en-US" dirty="0" err="1"/>
              <a:t>LibGuide</a:t>
            </a:r>
            <a:r>
              <a:rPr lang="en-US" dirty="0"/>
              <a:t>: https://guides.library.jhu.edu/documenting_data/medical_research</a:t>
            </a:r>
          </a:p>
          <a:p>
            <a:pPr marL="171450" indent="-171450">
              <a:buFont typeface="Arial" panose="020B0604020202020204" pitchFamily="34" charset="0"/>
              <a:buChar char="•"/>
            </a:pPr>
            <a:r>
              <a:rPr lang="en-US" dirty="0"/>
              <a:t>FAIRsharing.org: https://fairsharing.org/ - lists a wide variety of scientific metadata standards – choose “maintained” to ensure you’re using standards that are still actively maintained.</a:t>
            </a:r>
          </a:p>
        </p:txBody>
      </p:sp>
      <p:sp>
        <p:nvSpPr>
          <p:cNvPr id="4" name="Slide Number Placeholder 3"/>
          <p:cNvSpPr>
            <a:spLocks noGrp="1"/>
          </p:cNvSpPr>
          <p:nvPr>
            <p:ph type="sldNum" sz="quarter" idx="10"/>
          </p:nvPr>
        </p:nvSpPr>
        <p:spPr/>
        <p:txBody>
          <a:bodyPr/>
          <a:lstStyle/>
          <a:p>
            <a:fld id="{1995F329-3889-8645-AA6B-3C2BA478A30C}" type="slidenum">
              <a:rPr lang="en-US" smtClean="0"/>
              <a:t>18</a:t>
            </a:fld>
            <a:endParaRPr lang="en-US"/>
          </a:p>
        </p:txBody>
      </p:sp>
    </p:spTree>
    <p:extLst>
      <p:ext uri="{BB962C8B-B14F-4D97-AF65-F5344CB8AC3E}">
        <p14:creationId xmlns:p14="http://schemas.microsoft.com/office/powerpoint/2010/main" val="29519243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Software does not have to be shared/deposited to a repository, as data does. The goal is to inform a secondary user of your data about the tools they will need to access and work with the data. If your project utilized custom code or a proprietary software that might be difficult for others to get hold of in the future, it is especially important to list whether and how you can share access to these.</a:t>
            </a:r>
          </a:p>
          <a:p>
            <a:endParaRPr lang="en-US" dirty="0"/>
          </a:p>
          <a:p>
            <a:r>
              <a:rPr lang="en-US" dirty="0"/>
              <a:t>To go a step further, or simply to quality-control your code locally, practice the C-U-R-A-T-E-D steps: https://datacurationnetwork.org/outputs/workflows/#</a:t>
            </a:r>
          </a:p>
          <a:p>
            <a:endParaRPr lang="en-US" b="1" dirty="0"/>
          </a:p>
          <a:p>
            <a:r>
              <a:rPr lang="en-US" b="1" dirty="0"/>
              <a:t>C</a:t>
            </a:r>
            <a:r>
              <a:rPr lang="en-US" dirty="0"/>
              <a:t>heck files and code, read documentation</a:t>
            </a:r>
          </a:p>
          <a:p>
            <a:r>
              <a:rPr lang="en-US" b="1" dirty="0"/>
              <a:t>U</a:t>
            </a:r>
            <a:r>
              <a:rPr lang="en-US" dirty="0"/>
              <a:t>nderstand the data (also, run the code and quality-control any issues if not understandable)</a:t>
            </a:r>
          </a:p>
          <a:p>
            <a:r>
              <a:rPr lang="en-US" b="1" dirty="0"/>
              <a:t>R</a:t>
            </a:r>
            <a:r>
              <a:rPr lang="en-US" dirty="0"/>
              <a:t>equest missing information (and track provenance documenting why things changed)</a:t>
            </a:r>
          </a:p>
          <a:p>
            <a:r>
              <a:rPr lang="en-US" b="1" dirty="0"/>
              <a:t>A</a:t>
            </a:r>
            <a:r>
              <a:rPr lang="en-US" dirty="0"/>
              <a:t>ugment metadata for findability (DOIs, standards)</a:t>
            </a:r>
          </a:p>
          <a:p>
            <a:r>
              <a:rPr lang="en-US" b="1" dirty="0"/>
              <a:t>E</a:t>
            </a:r>
            <a:r>
              <a:rPr lang="en-US" dirty="0"/>
              <a:t>valuate for </a:t>
            </a:r>
            <a:r>
              <a:rPr lang="en-US" dirty="0" err="1"/>
              <a:t>FAIRness</a:t>
            </a:r>
            <a:r>
              <a:rPr lang="en-US" dirty="0"/>
              <a:t> (metadata standards, licenses allowing usage, etc.)</a:t>
            </a:r>
          </a:p>
          <a:p>
            <a:r>
              <a:rPr lang="en-US" b="1" dirty="0"/>
              <a:t>D</a:t>
            </a:r>
            <a:r>
              <a:rPr lang="en-US" dirty="0"/>
              <a:t>ocument all curation activities in this process</a:t>
            </a:r>
          </a:p>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19</a:t>
            </a:fld>
            <a:endParaRPr lang="en-US"/>
          </a:p>
        </p:txBody>
      </p:sp>
    </p:spTree>
    <p:extLst>
      <p:ext uri="{BB962C8B-B14F-4D97-AF65-F5344CB8AC3E}">
        <p14:creationId xmlns:p14="http://schemas.microsoft.com/office/powerpoint/2010/main" val="21232637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buFont typeface="Arial" panose="020B0604020202020204" pitchFamily="34" charset="0"/>
              <a:buNone/>
            </a:pPr>
            <a:r>
              <a:rPr lang="en-US" dirty="0">
                <a:effectLst/>
              </a:rPr>
              <a:t>As a guide for predicting how much data management will cost, see the: </a:t>
            </a:r>
          </a:p>
          <a:p>
            <a:pPr>
              <a:buFont typeface="Arial" panose="020B0604020202020204" pitchFamily="34" charset="0"/>
              <a:buChar char="•"/>
            </a:pPr>
            <a:r>
              <a:rPr lang="en-US" dirty="0">
                <a:effectLst/>
              </a:rPr>
              <a:t>National Academies of Science, Engineering, and Medicine's (NASEM) guide: </a:t>
            </a:r>
            <a:r>
              <a:rPr lang="en-US" sz="1200" kern="1200" dirty="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Forecasting Costs of Biomedical Data Preservation: A User Guide for Biomedical Researchers</a:t>
            </a:r>
            <a:r>
              <a:rPr lang="en-US" sz="1200" kern="1200" dirty="0">
                <a:solidFill>
                  <a:schemeClr val="tx1"/>
                </a:solidFill>
                <a:effectLst/>
                <a:latin typeface="+mn-lt"/>
                <a:ea typeface="+mn-ea"/>
                <a:cs typeface="+mn-cs"/>
              </a:rPr>
              <a:t> </a:t>
            </a:r>
            <a:r>
              <a:rPr lang="en-US" dirty="0">
                <a:effectLst/>
              </a:rPr>
              <a:t>(https://nap.nationalacademies.org/resource/25639/Researcher_User_Guide_Biomedical_Data.pdf)</a:t>
            </a:r>
          </a:p>
          <a:p>
            <a:pPr>
              <a:buFont typeface="Arial" panose="020B0604020202020204" pitchFamily="34" charset="0"/>
              <a:buChar char="•"/>
            </a:pPr>
            <a:r>
              <a:rPr lang="en-US" dirty="0">
                <a:effectLst/>
              </a:rPr>
              <a:t>NASEM's Ad Hoc Committee for </a:t>
            </a:r>
            <a:r>
              <a:rPr lang="en-US" sz="1200" kern="1200" dirty="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Forecasting Costs for Preserving, Archiving, and Promoting Access to Biomedical Data</a:t>
            </a:r>
            <a:r>
              <a:rPr lang="en-US" sz="1200" kern="1200" dirty="0">
                <a:solidFill>
                  <a:schemeClr val="tx1"/>
                </a:solidFill>
                <a:effectLst/>
                <a:latin typeface="+mn-lt"/>
                <a:ea typeface="+mn-ea"/>
                <a:cs typeface="+mn-cs"/>
              </a:rPr>
              <a:t> </a:t>
            </a:r>
            <a:r>
              <a:rPr lang="en-US" dirty="0">
                <a:effectLst/>
              </a:rPr>
              <a:t>(https://www.nationalacademies.org/our-work/forecasting-costs-for-preserving-archiving-and-promoting-access-to-biomedical-data), whose products include:</a:t>
            </a:r>
            <a:r>
              <a:rPr lang="en-US" dirty="0"/>
              <a:t> </a:t>
            </a:r>
          </a:p>
          <a:p>
            <a:pPr lvl="1">
              <a:buFont typeface="Arial" panose="020B0604020202020204" pitchFamily="34" charset="0"/>
              <a:buChar char="•"/>
            </a:pPr>
            <a:r>
              <a:rPr lang="en-US" dirty="0">
                <a:effectLst/>
              </a:rPr>
              <a:t>Report: </a:t>
            </a:r>
            <a:r>
              <a:rPr lang="en-US" sz="1200" kern="1200" dirty="0">
                <a:solidFill>
                  <a:schemeClr val="tx1"/>
                </a:solidFill>
                <a:effectLst/>
                <a:latin typeface="+mn-lt"/>
                <a:ea typeface="+mn-ea"/>
                <a:cs typeface="+mn-cs"/>
                <a:hlinkClick r:id="rId5">
                  <a:extLst>
                    <a:ext uri="{A12FA001-AC4F-418D-AE19-62706E023703}">
                      <ahyp:hlinkClr xmlns:ahyp="http://schemas.microsoft.com/office/drawing/2018/hyperlinkcolor" val="tx"/>
                    </a:ext>
                  </a:extLst>
                </a:hlinkClick>
              </a:rPr>
              <a:t>Life-Cycle Decisions for Biomedical Data: The Challenge of Forecasting Costs</a:t>
            </a:r>
            <a:r>
              <a:rPr lang="en-US" sz="1200" kern="1200" dirty="0">
                <a:solidFill>
                  <a:schemeClr val="tx1"/>
                </a:solidFill>
                <a:effectLst/>
                <a:latin typeface="+mn-lt"/>
                <a:ea typeface="+mn-ea"/>
                <a:cs typeface="+mn-cs"/>
              </a:rPr>
              <a:t> </a:t>
            </a:r>
            <a:r>
              <a:rPr lang="en-US" dirty="0">
                <a:effectLst/>
              </a:rPr>
              <a:t>(https://nap.nationalacademies.org/catalog/25639/life-cycle-decisions-for-biomedical-data-the-challenge-of-forecasting)</a:t>
            </a:r>
            <a:endParaRPr lang="en-US" dirty="0"/>
          </a:p>
          <a:p>
            <a:pPr lvl="1">
              <a:buFont typeface="Arial" panose="020B0604020202020204" pitchFamily="34" charset="0"/>
              <a:buChar char="•"/>
            </a:pPr>
            <a:r>
              <a:rPr lang="en-US" sz="1200" kern="1200" dirty="0">
                <a:solidFill>
                  <a:schemeClr val="tx1"/>
                </a:solidFill>
                <a:effectLst/>
                <a:latin typeface="+mn-lt"/>
                <a:ea typeface="+mn-ea"/>
                <a:cs typeface="+mn-cs"/>
                <a:hlinkClick r:id="rId6">
                  <a:extLst>
                    <a:ext uri="{A12FA001-AC4F-418D-AE19-62706E023703}">
                      <ahyp:hlinkClr xmlns:ahyp="http://schemas.microsoft.com/office/drawing/2018/hyperlinkcolor" val="tx"/>
                    </a:ext>
                  </a:extLst>
                </a:hlinkClick>
              </a:rPr>
              <a:t>Cost Drivers Workbook </a:t>
            </a:r>
            <a:r>
              <a:rPr lang="en-US" dirty="0">
                <a:effectLst/>
              </a:rPr>
              <a:t>(https://</a:t>
            </a:r>
            <a:r>
              <a:rPr lang="en-US" dirty="0" err="1">
                <a:effectLst/>
              </a:rPr>
              <a:t>nap.nationalacademies.org</a:t>
            </a:r>
            <a:r>
              <a:rPr lang="en-US" dirty="0">
                <a:effectLst/>
              </a:rPr>
              <a:t>/resource/25639/Cost_Driver_Template_Word_0715.doc)</a:t>
            </a:r>
          </a:p>
          <a:p>
            <a:pPr lvl="1">
              <a:buFont typeface="Arial" panose="020B0604020202020204" pitchFamily="34" charset="0"/>
              <a:buChar char="•"/>
            </a:pPr>
            <a:r>
              <a:rPr lang="en-US" dirty="0">
                <a:effectLst/>
              </a:rPr>
              <a:t>and related </a:t>
            </a:r>
            <a:r>
              <a:rPr lang="en-US" sz="1200" kern="1200" dirty="0">
                <a:solidFill>
                  <a:schemeClr val="tx1"/>
                </a:solidFill>
                <a:effectLst/>
                <a:latin typeface="+mn-lt"/>
                <a:ea typeface="+mn-ea"/>
                <a:cs typeface="+mn-cs"/>
                <a:hlinkClick r:id="rId7">
                  <a:extLst>
                    <a:ext uri="{A12FA001-AC4F-418D-AE19-62706E023703}">
                      <ahyp:hlinkClr xmlns:ahyp="http://schemas.microsoft.com/office/drawing/2018/hyperlinkcolor" val="tx"/>
                    </a:ext>
                  </a:extLst>
                </a:hlinkClick>
              </a:rPr>
              <a:t>quick video</a:t>
            </a:r>
            <a:r>
              <a:rPr lang="en-US" sz="1200" kern="1200" dirty="0">
                <a:solidFill>
                  <a:schemeClr val="tx1"/>
                </a:solidFill>
                <a:effectLst/>
                <a:latin typeface="+mn-lt"/>
                <a:ea typeface="+mn-ea"/>
                <a:cs typeface="+mn-cs"/>
              </a:rPr>
              <a:t> (</a:t>
            </a:r>
            <a:r>
              <a:rPr lang="en-US" dirty="0">
                <a:effectLst/>
              </a:rPr>
              <a:t>https://</a:t>
            </a:r>
            <a:r>
              <a:rPr lang="en-US" sz="1200" kern="1200" dirty="0">
                <a:solidFill>
                  <a:schemeClr val="tx1"/>
                </a:solidFill>
                <a:effectLst/>
                <a:latin typeface="+mn-lt"/>
                <a:ea typeface="+mn-ea"/>
                <a:cs typeface="+mn-cs"/>
              </a:rPr>
              <a:t>vimeo.com/444647256)</a:t>
            </a:r>
          </a:p>
        </p:txBody>
      </p:sp>
      <p:sp>
        <p:nvSpPr>
          <p:cNvPr id="4" name="Slide Number Placeholder 3"/>
          <p:cNvSpPr>
            <a:spLocks noGrp="1"/>
          </p:cNvSpPr>
          <p:nvPr>
            <p:ph type="sldNum" sz="quarter" idx="10"/>
          </p:nvPr>
        </p:nvSpPr>
        <p:spPr/>
        <p:txBody>
          <a:bodyPr/>
          <a:lstStyle/>
          <a:p>
            <a:fld id="{1995F329-3889-8645-AA6B-3C2BA478A30C}" type="slidenum">
              <a:rPr lang="en-US" smtClean="0"/>
              <a:t>20</a:t>
            </a:fld>
            <a:endParaRPr lang="en-US"/>
          </a:p>
        </p:txBody>
      </p:sp>
    </p:spTree>
    <p:extLst>
      <p:ext uri="{BB962C8B-B14F-4D97-AF65-F5344CB8AC3E}">
        <p14:creationId xmlns:p14="http://schemas.microsoft.com/office/powerpoint/2010/main" val="1711628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Supplemental Information to the NIH Policy for Data Management and Sharing: Allowable Costs for Data Management and Sharing: https://grants.nih.gov/grants/guide/notice-files/NOT-OD-21-015.html  </a:t>
            </a:r>
          </a:p>
          <a:p>
            <a:pPr marL="171450" indent="-171450">
              <a:buFont typeface="Arial" panose="020B0604020202020204" pitchFamily="34" charset="0"/>
              <a:buChar char="•"/>
            </a:pPr>
            <a:r>
              <a:rPr lang="en-US" dirty="0"/>
              <a:t>NIH guidance on Budgeting for Data Sharing: </a:t>
            </a:r>
            <a:r>
              <a:rPr lang="en-US" sz="1200" dirty="0">
                <a:hlinkClick r:id="rId3"/>
              </a:rPr>
              <a:t>https://grants.nih.gov/policy-and-compliance/policy-topics/sharing-policies/dms/budgeting-for-data-management-sharing</a:t>
            </a:r>
            <a:r>
              <a:rPr lang="en-US" sz="1200" dirty="0"/>
              <a:t> </a:t>
            </a:r>
          </a:p>
          <a:p>
            <a:pPr marL="171450" indent="-171450">
              <a:buFont typeface="Arial" panose="020B0604020202020204" pitchFamily="34" charset="0"/>
              <a:buChar char="•"/>
            </a:pPr>
            <a:r>
              <a:rPr lang="en-US" dirty="0"/>
              <a:t>Funds can be requested in the grant’s budget justification for:</a:t>
            </a:r>
          </a:p>
          <a:p>
            <a:pPr marL="628650" lvl="1" indent="-171450">
              <a:buFont typeface="Arial" panose="020B0604020202020204" pitchFamily="34" charset="0"/>
              <a:buChar char="•"/>
            </a:pPr>
            <a:r>
              <a:rPr lang="en-US" dirty="0"/>
              <a:t>Preparing the dataset to be shared</a:t>
            </a:r>
          </a:p>
          <a:p>
            <a:pPr marL="628650" lvl="1" indent="-171450">
              <a:buFont typeface="Arial" panose="020B0604020202020204" pitchFamily="34" charset="0"/>
              <a:buChar char="•"/>
            </a:pPr>
            <a:r>
              <a:rPr lang="en-US" dirty="0"/>
              <a:t>Preparing associated documentation</a:t>
            </a:r>
          </a:p>
          <a:p>
            <a:pPr marL="628650" lvl="1" indent="-171450">
              <a:buFont typeface="Arial" panose="020B0604020202020204" pitchFamily="34" charset="0"/>
              <a:buChar char="•"/>
            </a:pPr>
            <a:r>
              <a:rPr lang="en-US" dirty="0"/>
              <a:t>Providing support to data users</a:t>
            </a:r>
          </a:p>
          <a:p>
            <a:pPr marL="628650" lvl="1" indent="-171450">
              <a:buFont typeface="Arial" panose="020B0604020202020204" pitchFamily="34" charset="0"/>
              <a:buChar char="•"/>
            </a:pPr>
            <a:r>
              <a:rPr lang="en-US" dirty="0"/>
              <a:t>Costs associated with archiving (preserving) data</a:t>
            </a:r>
          </a:p>
        </p:txBody>
      </p:sp>
      <p:sp>
        <p:nvSpPr>
          <p:cNvPr id="4" name="Slide Number Placeholder 3"/>
          <p:cNvSpPr>
            <a:spLocks noGrp="1"/>
          </p:cNvSpPr>
          <p:nvPr>
            <p:ph type="sldNum" sz="quarter" idx="10"/>
          </p:nvPr>
        </p:nvSpPr>
        <p:spPr/>
        <p:txBody>
          <a:bodyPr/>
          <a:lstStyle/>
          <a:p>
            <a:fld id="{1995F329-3889-8645-AA6B-3C2BA478A30C}" type="slidenum">
              <a:rPr lang="en-US" smtClean="0"/>
              <a:t>21</a:t>
            </a:fld>
            <a:endParaRPr lang="en-US"/>
          </a:p>
        </p:txBody>
      </p:sp>
    </p:spTree>
    <p:extLst>
      <p:ext uri="{BB962C8B-B14F-4D97-AF65-F5344CB8AC3E}">
        <p14:creationId xmlns:p14="http://schemas.microsoft.com/office/powerpoint/2010/main" val="195745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One-stop shop for NIH Data Management and Sharing Policy news and updates: https://</a:t>
            </a:r>
            <a:r>
              <a:rPr lang="en-US" dirty="0" err="1"/>
              <a:t>grants.nih.gov</a:t>
            </a:r>
            <a:r>
              <a:rPr lang="en-US" dirty="0"/>
              <a:t>/policy-and-compliance/policy-topics/sharing-policies/</a:t>
            </a:r>
            <a:r>
              <a:rPr lang="en-US" dirty="0" err="1"/>
              <a:t>dms</a:t>
            </a:r>
            <a:r>
              <a:rPr lang="en-US" dirty="0"/>
              <a:t>/policy-overview </a:t>
            </a:r>
          </a:p>
          <a:p>
            <a:endParaRPr lang="en-US" dirty="0"/>
          </a:p>
          <a:p>
            <a:r>
              <a:rPr lang="en-US" dirty="0"/>
              <a:t>Training and Fellowship grants are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NOT</a:t>
            </a:r>
            <a:r>
              <a:rPr lang="en-US" sz="1800" dirty="0">
                <a:effectLst/>
                <a:latin typeface="Calibri" panose="020F0502020204030204" pitchFamily="34" charset="0"/>
                <a:ea typeface="Calibri" panose="020F0502020204030204" pitchFamily="34" charset="0"/>
                <a:cs typeface="Times New Roman" panose="02020603050405020304" pitchFamily="18" charset="0"/>
              </a:rPr>
              <a:t> subject to NIH DMS Policy. K grants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ARE </a:t>
            </a:r>
            <a:r>
              <a:rPr lang="en-US" sz="1800" dirty="0">
                <a:effectLst/>
                <a:latin typeface="Calibri" panose="020F0502020204030204" pitchFamily="34" charset="0"/>
                <a:ea typeface="Calibri" panose="020F0502020204030204" pitchFamily="34" charset="0"/>
                <a:cs typeface="Times New Roman" panose="02020603050405020304" pitchFamily="18" charset="0"/>
              </a:rPr>
              <a:t>subject to it.</a:t>
            </a:r>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3</a:t>
            </a:fld>
            <a:endParaRPr lang="en-US"/>
          </a:p>
        </p:txBody>
      </p:sp>
    </p:spTree>
    <p:extLst>
      <p:ext uri="{BB962C8B-B14F-4D97-AF65-F5344CB8AC3E}">
        <p14:creationId xmlns:p14="http://schemas.microsoft.com/office/powerpoint/2010/main" val="26860686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22</a:t>
            </a:fld>
            <a:endParaRPr lang="en-US"/>
          </a:p>
        </p:txBody>
      </p:sp>
    </p:spTree>
    <p:extLst>
      <p:ext uri="{BB962C8B-B14F-4D97-AF65-F5344CB8AC3E}">
        <p14:creationId xmlns:p14="http://schemas.microsoft.com/office/powerpoint/2010/main" val="40265423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23</a:t>
            </a:fld>
            <a:endParaRPr lang="en-US"/>
          </a:p>
        </p:txBody>
      </p:sp>
    </p:spTree>
    <p:extLst>
      <p:ext uri="{BB962C8B-B14F-4D97-AF65-F5344CB8AC3E}">
        <p14:creationId xmlns:p14="http://schemas.microsoft.com/office/powerpoint/2010/main" val="41240699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995F329-3889-8645-AA6B-3C2BA478A30C}" type="slidenum">
              <a:rPr lang="en-US" smtClean="0"/>
              <a:t>24</a:t>
            </a:fld>
            <a:endParaRPr lang="en-US"/>
          </a:p>
        </p:txBody>
      </p:sp>
    </p:spTree>
    <p:extLst>
      <p:ext uri="{BB962C8B-B14F-4D97-AF65-F5344CB8AC3E}">
        <p14:creationId xmlns:p14="http://schemas.microsoft.com/office/powerpoint/2010/main" val="1512963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25</a:t>
            </a:fld>
            <a:endParaRPr lang="en-US"/>
          </a:p>
        </p:txBody>
      </p:sp>
    </p:spTree>
    <p:extLst>
      <p:ext uri="{BB962C8B-B14F-4D97-AF65-F5344CB8AC3E}">
        <p14:creationId xmlns:p14="http://schemas.microsoft.com/office/powerpoint/2010/main" val="8514993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995F329-3889-8645-AA6B-3C2BA478A30C}" type="slidenum">
              <a:rPr lang="en-US" smtClean="0"/>
              <a:t>26</a:t>
            </a:fld>
            <a:endParaRPr lang="en-US"/>
          </a:p>
        </p:txBody>
      </p:sp>
    </p:spTree>
    <p:extLst>
      <p:ext uri="{BB962C8B-B14F-4D97-AF65-F5344CB8AC3E}">
        <p14:creationId xmlns:p14="http://schemas.microsoft.com/office/powerpoint/2010/main" val="3619236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Login with Northwestern credentials at https://</a:t>
            </a:r>
            <a:r>
              <a:rPr lang="en-US" dirty="0" err="1"/>
              <a:t>dmptool.org</a:t>
            </a:r>
            <a:r>
              <a:rPr lang="en-US" dirty="0"/>
              <a:t>/. To create a practice plan, select “Create Plan” from your Dashboard, then on the next page check the small box on the right. Then fill out the rest. If you are just doing a practice run, you can title it Test or Practice. </a:t>
            </a:r>
          </a:p>
          <a:p>
            <a:endParaRPr lang="en-US" dirty="0"/>
          </a:p>
          <a:p>
            <a:r>
              <a:rPr lang="en-US" dirty="0"/>
              <a:t>You can use the NIH grant template for your example. For the primary funding organization, select National Institutes of Health. Then select the NIH-Default DMSP template, which will guide you through the NIH data management and sharing requirements.</a:t>
            </a:r>
          </a:p>
        </p:txBody>
      </p:sp>
      <p:sp>
        <p:nvSpPr>
          <p:cNvPr id="4" name="Slide Number Placeholder 3"/>
          <p:cNvSpPr>
            <a:spLocks noGrp="1"/>
          </p:cNvSpPr>
          <p:nvPr>
            <p:ph type="sldNum" sz="quarter" idx="5"/>
          </p:nvPr>
        </p:nvSpPr>
        <p:spPr/>
        <p:txBody>
          <a:bodyPr/>
          <a:lstStyle/>
          <a:p>
            <a:fld id="{CC2BF4E4-9711-E84D-B03F-6E45B9E45F89}" type="slidenum">
              <a:rPr lang="en-US" smtClean="0"/>
              <a:t>4</a:t>
            </a:fld>
            <a:endParaRPr lang="en-US"/>
          </a:p>
        </p:txBody>
      </p:sp>
    </p:spTree>
    <p:extLst>
      <p:ext uri="{BB962C8B-B14F-4D97-AF65-F5344CB8AC3E}">
        <p14:creationId xmlns:p14="http://schemas.microsoft.com/office/powerpoint/2010/main" val="1426827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Supplemental Information to the NIH Policy for Data Management and Sharing: Updated Elements of an NIH Data Management and Sharing Plan: https://</a:t>
            </a:r>
            <a:r>
              <a:rPr lang="en-US" dirty="0" err="1"/>
              <a:t>grants.nih.gov</a:t>
            </a:r>
            <a:r>
              <a:rPr lang="en-US" dirty="0"/>
              <a:t>/grants/guide/notice-files/NOT-OD-26-046.html</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DMSP Format Page (blank, fillable):</a:t>
            </a:r>
            <a:r>
              <a:rPr lang="en-US" sz="1800" dirty="0">
                <a:effectLst/>
                <a:latin typeface="Calibri" panose="020F0502020204030204" pitchFamily="34" charset="0"/>
                <a:ea typeface="Calibri" panose="020F0502020204030204" pitchFamily="34" charset="0"/>
                <a:cs typeface="Times New Roman" panose="02020603050405020304" pitchFamily="18" charset="0"/>
              </a:rPr>
              <a:t> https://</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grants.nih.gov</a:t>
            </a:r>
            <a:r>
              <a:rPr lang="en-US" sz="1800" dirty="0">
                <a:effectLst/>
                <a:latin typeface="Calibri" panose="020F0502020204030204" pitchFamily="34" charset="0"/>
                <a:ea typeface="Calibri" panose="020F0502020204030204" pitchFamily="34" charset="0"/>
                <a:cs typeface="Times New Roman" panose="02020603050405020304" pitchFamily="18" charset="0"/>
              </a:rPr>
              <a:t>/grants-process/write-application/forms-directory/data-management-and-sharing-plan-format-page </a:t>
            </a:r>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6</a:t>
            </a:fld>
            <a:endParaRPr lang="en-US"/>
          </a:p>
        </p:txBody>
      </p:sp>
    </p:spTree>
    <p:extLst>
      <p:ext uri="{BB962C8B-B14F-4D97-AF65-F5344CB8AC3E}">
        <p14:creationId xmlns:p14="http://schemas.microsoft.com/office/powerpoint/2010/main" val="2093801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dirty="0"/>
              <a:t>One-stop shop for NIH Data Management and Sharing Policy news and updates: https://</a:t>
            </a:r>
            <a:r>
              <a:rPr lang="en-US" dirty="0" err="1"/>
              <a:t>grants.nih.gov</a:t>
            </a:r>
            <a:r>
              <a:rPr lang="en-US" dirty="0"/>
              <a:t>/policy-and-compliance/policy-topics/sharing-policies/</a:t>
            </a:r>
            <a:r>
              <a:rPr lang="en-US" dirty="0" err="1"/>
              <a:t>dms</a:t>
            </a:r>
            <a:r>
              <a:rPr lang="en-US" dirty="0"/>
              <a:t>/policy-overview</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page contains specifics on what is meant by scientific data to be shared.</a:t>
            </a:r>
          </a:p>
        </p:txBody>
      </p:sp>
      <p:sp>
        <p:nvSpPr>
          <p:cNvPr id="4" name="Slide Number Placeholder 3"/>
          <p:cNvSpPr>
            <a:spLocks noGrp="1"/>
          </p:cNvSpPr>
          <p:nvPr>
            <p:ph type="sldNum" sz="quarter" idx="5"/>
          </p:nvPr>
        </p:nvSpPr>
        <p:spPr/>
        <p:txBody>
          <a:bodyPr/>
          <a:lstStyle/>
          <a:p>
            <a:fld id="{1995F329-3889-8645-AA6B-3C2BA478A30C}" type="slidenum">
              <a:rPr lang="en-US" smtClean="0"/>
              <a:t>7</a:t>
            </a:fld>
            <a:endParaRPr lang="en-US"/>
          </a:p>
        </p:txBody>
      </p:sp>
    </p:spTree>
    <p:extLst>
      <p:ext uri="{BB962C8B-B14F-4D97-AF65-F5344CB8AC3E}">
        <p14:creationId xmlns:p14="http://schemas.microsoft.com/office/powerpoint/2010/main" val="2393465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Which parts of the data and associated documentation will you provide access to (e.g., deposit in a repository)? It does </a:t>
            </a:r>
            <a:r>
              <a:rPr lang="en-US" sz="1200" b="1" kern="1200" dirty="0">
                <a:solidFill>
                  <a:schemeClr val="tx1"/>
                </a:solidFill>
                <a:latin typeface="+mn-lt"/>
                <a:ea typeface="+mn-ea"/>
                <a:cs typeface="+mn-cs"/>
              </a:rPr>
              <a:t>not</a:t>
            </a:r>
            <a:r>
              <a:rPr lang="en-US" sz="1200" kern="1200" dirty="0">
                <a:solidFill>
                  <a:schemeClr val="tx1"/>
                </a:solidFill>
                <a:latin typeface="+mn-lt"/>
                <a:ea typeface="+mn-ea"/>
                <a:cs typeface="+mn-cs"/>
              </a:rPr>
              <a:t> have to be all data.</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Deposit should be planned by the close-out date of the grant.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u="sng"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dirty="0"/>
              <a:t>Data retention periods</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Federal Guidelines: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-United States. General Services Administration. Federal Acquisition Regulations System (§27.403 Data rights—general and 52.227-14 Rights in Data – General (Clauses &amp; Forms). Available at: </a:t>
            </a:r>
            <a:r>
              <a:rPr lang="en-US" dirty="0">
                <a:hlinkClick r:id="rId3"/>
              </a:rPr>
              <a:t>https://www.acquisition.gov/browse/index/far</a:t>
            </a:r>
            <a:endParaRPr lang="en-US"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-United States. Office of Management and Budget. OMB circular A-133 compliance supplement. [Washington, D.C.]: Executive Office of the President, Office of Management and Budget.</a:t>
            </a:r>
          </a:p>
          <a:p>
            <a:endParaRPr lang="en-US" dirty="0"/>
          </a:p>
        </p:txBody>
      </p:sp>
      <p:sp>
        <p:nvSpPr>
          <p:cNvPr id="4" name="Slide Number Placeholder 3"/>
          <p:cNvSpPr>
            <a:spLocks noGrp="1"/>
          </p:cNvSpPr>
          <p:nvPr>
            <p:ph type="sldNum" sz="quarter" idx="10"/>
          </p:nvPr>
        </p:nvSpPr>
        <p:spPr/>
        <p:txBody>
          <a:bodyPr/>
          <a:lstStyle/>
          <a:p>
            <a:fld id="{1995F329-3889-8645-AA6B-3C2BA478A30C}" type="slidenum">
              <a:rPr lang="en-US" smtClean="0"/>
              <a:t>8</a:t>
            </a:fld>
            <a:endParaRPr lang="en-US"/>
          </a:p>
        </p:txBody>
      </p:sp>
    </p:spTree>
    <p:extLst>
      <p:ext uri="{BB962C8B-B14F-4D97-AF65-F5344CB8AC3E}">
        <p14:creationId xmlns:p14="http://schemas.microsoft.com/office/powerpoint/2010/main" val="212284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gn="l"/>
            <a:r>
              <a:rPr lang="en-US" dirty="0"/>
              <a:t>NIH’s “</a:t>
            </a:r>
            <a:r>
              <a:rPr lang="en-US" sz="1800" b="0" i="0" u="none" strike="noStrike" baseline="0" dirty="0">
                <a:latin typeface="Calibri" panose="020F0502020204030204" pitchFamily="34" charset="0"/>
              </a:rPr>
              <a:t>Informed Consent for Secondary Research with Data and Biospecimens: Points to Consider and Sample Language for Future Use and/or Sharing”: </a:t>
            </a:r>
            <a:r>
              <a:rPr lang="en-US" dirty="0">
                <a:hlinkClick r:id="rId3"/>
              </a:rPr>
              <a:t>https://osp.od.nih.gov/wp-content/uploads/Informed-Consent-Resource-for-Secondary-Research-with-Data-and-Biospecimens.pdf</a:t>
            </a:r>
            <a:endParaRPr lang="en-US" dirty="0"/>
          </a:p>
          <a:p>
            <a:pPr algn="l"/>
            <a:endParaRPr lang="en-US" dirty="0"/>
          </a:p>
          <a:p>
            <a:pPr algn="l"/>
            <a:r>
              <a:rPr lang="en-US" dirty="0"/>
              <a:t>NIH Data Management and Sharing Policy FAQ #5: What are justifiable reasons for limiting sharing of data?: https://</a:t>
            </a:r>
            <a:r>
              <a:rPr lang="en-US" dirty="0" err="1"/>
              <a:t>grants.nih.gov</a:t>
            </a:r>
            <a:r>
              <a:rPr lang="en-US" dirty="0"/>
              <a:t>/</a:t>
            </a:r>
            <a:r>
              <a:rPr lang="en-US" dirty="0" err="1"/>
              <a:t>faqs</a:t>
            </a:r>
            <a:r>
              <a:rPr lang="en-US" dirty="0"/>
              <a:t>#/</a:t>
            </a:r>
            <a:r>
              <a:rPr lang="en-US" dirty="0" err="1"/>
              <a:t>data-management-and-sharing-policy.htm?anchor</a:t>
            </a:r>
            <a:r>
              <a:rPr lang="en-US" dirty="0"/>
              <a:t>=56549</a:t>
            </a:r>
          </a:p>
          <a:p>
            <a:pPr algn="l"/>
            <a:endParaRPr lang="en-US" dirty="0"/>
          </a:p>
          <a:p>
            <a:pPr algn="l"/>
            <a:r>
              <a:rPr lang="en-US" dirty="0"/>
              <a:t>Northwestern University informed consent templates: https://irb.northwestern.edu/resources-guidance/consent-templates-hipaa-requirements/ </a:t>
            </a:r>
          </a:p>
          <a:p>
            <a:pPr algn="l"/>
            <a:endParaRPr lang="en-US" dirty="0"/>
          </a:p>
          <a:p>
            <a:pPr algn="l"/>
            <a:r>
              <a:rPr lang="en-US" dirty="0"/>
              <a:t>Supplemental Information to the NIH Policy for Data Management and Sharing: Protecting Privacy When Sharing Human Research Participant Data: https://grants.nih.gov/grants/guide/notice-files/NOT-OD-22-213.html</a:t>
            </a:r>
          </a:p>
          <a:p>
            <a:pPr algn="l"/>
            <a:r>
              <a:rPr lang="en-US" dirty="0"/>
              <a:t>	-Note that the de-identification standards information provided on this site may allow for identifiability of participants even if the Common Rule or HIPAA Privacy Rule de-identification methods are followed, such as when inferences can be made based on general location, education, employment, general medical history, or other factors. Such data may also need to be modified, and/or the data may be sufficiently re-identifiable that it could only be made available through controlled access.</a:t>
            </a:r>
          </a:p>
        </p:txBody>
      </p:sp>
      <p:sp>
        <p:nvSpPr>
          <p:cNvPr id="4" name="Slide Number Placeholder 3"/>
          <p:cNvSpPr>
            <a:spLocks noGrp="1"/>
          </p:cNvSpPr>
          <p:nvPr>
            <p:ph type="sldNum" sz="quarter" idx="10"/>
          </p:nvPr>
        </p:nvSpPr>
        <p:spPr/>
        <p:txBody>
          <a:bodyPr/>
          <a:lstStyle/>
          <a:p>
            <a:fld id="{1995F329-3889-8645-AA6B-3C2BA478A30C}" type="slidenum">
              <a:rPr lang="en-US" smtClean="0"/>
              <a:t>9</a:t>
            </a:fld>
            <a:endParaRPr lang="en-US"/>
          </a:p>
        </p:txBody>
      </p:sp>
    </p:spTree>
    <p:extLst>
      <p:ext uri="{BB962C8B-B14F-4D97-AF65-F5344CB8AC3E}">
        <p14:creationId xmlns:p14="http://schemas.microsoft.com/office/powerpoint/2010/main" val="1159037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48F9D3-8DE6-B41B-55CC-5237B9755A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47E6D6-5D6D-AFE9-687F-DB21F1739368}"/>
              </a:ext>
            </a:extLst>
          </p:cNvPr>
          <p:cNvSpPr>
            <a:spLocks noGrp="1" noRot="1" noChangeAspect="1"/>
          </p:cNvSpPr>
          <p:nvPr>
            <p:ph type="sldImg"/>
          </p:nvPr>
        </p:nvSpPr>
        <p:spPr/>
        <p:txBody>
          <a:bodyPr/>
          <a:lstStyle/>
          <a:p>
            <a:endParaRPr lang="en-US"/>
          </a:p>
        </p:txBody>
      </p:sp>
      <p:sp>
        <p:nvSpPr>
          <p:cNvPr id="3" name="Notes Placeholder 2">
            <a:extLst>
              <a:ext uri="{FF2B5EF4-FFF2-40B4-BE49-F238E27FC236}">
                <a16:creationId xmlns:a16="http://schemas.microsoft.com/office/drawing/2014/main" id="{BE725DA3-E8AE-0B1A-079D-81A743CA1EBB}"/>
              </a:ext>
            </a:extLst>
          </p:cNvPr>
          <p:cNvSpPr>
            <a:spLocks noGrp="1"/>
          </p:cNvSpPr>
          <p:nvPr>
            <p:ph type="body" idx="1"/>
          </p:nvPr>
        </p:nvSpPr>
        <p:spPr/>
        <p:txBody>
          <a:bodyPr/>
          <a:lstStyle/>
          <a:p>
            <a:pPr algn="l"/>
            <a:r>
              <a:rPr lang="en-US" dirty="0"/>
              <a:t>NIH’s “</a:t>
            </a:r>
            <a:r>
              <a:rPr lang="en-US" sz="1800" b="0" i="0" u="none" strike="noStrike" baseline="0" dirty="0">
                <a:latin typeface="Calibri" panose="020F0502020204030204" pitchFamily="34" charset="0"/>
              </a:rPr>
              <a:t>Informed Consent for Secondary Research with Data and Biospecimens: Points to Consider and Sample Language for Future Use and/or Sharing”: </a:t>
            </a:r>
            <a:r>
              <a:rPr lang="en-US" dirty="0">
                <a:hlinkClick r:id="rId3"/>
              </a:rPr>
              <a:t>https://osp.od.nih.gov/wp-content/uploads/Informed-Consent-Resource-for-Secondary-Research-with-Data-and-Biospecimens.pdf</a:t>
            </a:r>
            <a:endParaRPr lang="en-US" dirty="0"/>
          </a:p>
          <a:p>
            <a:pPr algn="l"/>
            <a:endParaRPr lang="en-US" dirty="0"/>
          </a:p>
          <a:p>
            <a:pPr algn="l"/>
            <a:r>
              <a:rPr lang="en-US" dirty="0"/>
              <a:t>NIH Data Management and Sharing Policy FAQ #5: What are justifiable reasons for limiting sharing of data?: https://</a:t>
            </a:r>
            <a:r>
              <a:rPr lang="en-US" dirty="0" err="1"/>
              <a:t>grants.nih.gov</a:t>
            </a:r>
            <a:r>
              <a:rPr lang="en-US" dirty="0"/>
              <a:t>/</a:t>
            </a:r>
            <a:r>
              <a:rPr lang="en-US" dirty="0" err="1"/>
              <a:t>faqs</a:t>
            </a:r>
            <a:r>
              <a:rPr lang="en-US" dirty="0"/>
              <a:t>#/</a:t>
            </a:r>
            <a:r>
              <a:rPr lang="en-US" dirty="0" err="1"/>
              <a:t>data-management-and-sharing-policy.htm?anchor</a:t>
            </a:r>
            <a:r>
              <a:rPr lang="en-US" dirty="0"/>
              <a:t>=56549</a:t>
            </a:r>
          </a:p>
          <a:p>
            <a:pPr algn="l"/>
            <a:endParaRPr lang="en-US" dirty="0"/>
          </a:p>
          <a:p>
            <a:pPr algn="l"/>
            <a:r>
              <a:rPr lang="en-US" dirty="0"/>
              <a:t>Northwestern University informed consent templates: https://irb.northwestern.edu/resources-guidance/consent-templates-hipaa-requirements/ </a:t>
            </a:r>
          </a:p>
          <a:p>
            <a:pPr algn="l"/>
            <a:endParaRPr lang="en-US" dirty="0"/>
          </a:p>
          <a:p>
            <a:pPr algn="l"/>
            <a:r>
              <a:rPr lang="en-US" dirty="0"/>
              <a:t>Supplemental Information to the NIH Policy for Data Management and Sharing: Protecting Privacy When Sharing Human Research Participant Data: https://grants.nih.gov/grants/guide/notice-files/NOT-OD-22-213.html</a:t>
            </a:r>
          </a:p>
          <a:p>
            <a:pPr algn="l"/>
            <a:r>
              <a:rPr lang="en-US" dirty="0"/>
              <a:t>	-Note that the de-identification standards information provided on this site may allow for identifiability of participants even if the Common Rule or HIPAA Privacy Rule de-identification methods are followed, such as when inferences can be made based on general location, education, employment, general medical history, or other factors. Such data may also need to be modified, and/or the data may be sufficiently re-identifiable that it could only be made available through controlled access.</a:t>
            </a:r>
          </a:p>
        </p:txBody>
      </p:sp>
      <p:sp>
        <p:nvSpPr>
          <p:cNvPr id="4" name="Slide Number Placeholder 3">
            <a:extLst>
              <a:ext uri="{FF2B5EF4-FFF2-40B4-BE49-F238E27FC236}">
                <a16:creationId xmlns:a16="http://schemas.microsoft.com/office/drawing/2014/main" id="{1A533077-4112-183B-FF2D-77682F402CF2}"/>
              </a:ext>
            </a:extLst>
          </p:cNvPr>
          <p:cNvSpPr>
            <a:spLocks noGrp="1"/>
          </p:cNvSpPr>
          <p:nvPr>
            <p:ph type="sldNum" sz="quarter" idx="10"/>
          </p:nvPr>
        </p:nvSpPr>
        <p:spPr/>
        <p:txBody>
          <a:bodyPr/>
          <a:lstStyle/>
          <a:p>
            <a:fld id="{1995F329-3889-8645-AA6B-3C2BA478A30C}" type="slidenum">
              <a:rPr lang="en-US" smtClean="0"/>
              <a:t>10</a:t>
            </a:fld>
            <a:endParaRPr lang="en-US"/>
          </a:p>
        </p:txBody>
      </p:sp>
    </p:spTree>
    <p:extLst>
      <p:ext uri="{BB962C8B-B14F-4D97-AF65-F5344CB8AC3E}">
        <p14:creationId xmlns:p14="http://schemas.microsoft.com/office/powerpoint/2010/main" val="1285254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algn="l"/>
            <a:r>
              <a:rPr lang="en-US" dirty="0"/>
              <a:t>NIH’s “</a:t>
            </a:r>
            <a:r>
              <a:rPr lang="en-US" sz="1800" b="0" i="0" u="none" strike="noStrike" baseline="0" dirty="0">
                <a:latin typeface="Calibri" panose="020F0502020204030204" pitchFamily="34" charset="0"/>
              </a:rPr>
              <a:t>Informed Consent for Secondary Research with Data and Biospecimens: Points to Consider and Sample Language for Future Use and/or Sharing”: </a:t>
            </a:r>
            <a:r>
              <a:rPr lang="en-US" dirty="0">
                <a:hlinkClick r:id="rId3"/>
              </a:rPr>
              <a:t>https://osp.od.nih.gov/wp-content/uploads/Informed-Consent-Resource-for-Secondary-Research-with-Data-and-Biospecimens.pdf</a:t>
            </a:r>
            <a:endParaRPr lang="en-US" dirty="0"/>
          </a:p>
          <a:p>
            <a:pPr algn="l"/>
            <a:endParaRPr lang="en-US" dirty="0"/>
          </a:p>
          <a:p>
            <a:pPr algn="l"/>
            <a:r>
              <a:rPr lang="en-US" dirty="0"/>
              <a:t>NIH Data Management and Sharing Policy FAQ #5: What are justifiable reasons for limiting sharing of data?: https://</a:t>
            </a:r>
            <a:r>
              <a:rPr lang="en-US" dirty="0" err="1"/>
              <a:t>grants.nih.gov</a:t>
            </a:r>
            <a:r>
              <a:rPr lang="en-US" dirty="0"/>
              <a:t>/</a:t>
            </a:r>
            <a:r>
              <a:rPr lang="en-US" dirty="0" err="1"/>
              <a:t>faqs</a:t>
            </a:r>
            <a:r>
              <a:rPr lang="en-US" dirty="0"/>
              <a:t>#/</a:t>
            </a:r>
            <a:r>
              <a:rPr lang="en-US" dirty="0" err="1"/>
              <a:t>data-management-and-sharing-policy.htm?anchor</a:t>
            </a:r>
            <a:r>
              <a:rPr lang="en-US" dirty="0"/>
              <a:t>=56549 </a:t>
            </a:r>
          </a:p>
          <a:p>
            <a:pPr algn="l"/>
            <a:endParaRPr lang="en-US" dirty="0"/>
          </a:p>
          <a:p>
            <a:pPr algn="l"/>
            <a:r>
              <a:rPr lang="en-US" dirty="0"/>
              <a:t>Northwestern University informed consent templates: https://irb.northwestern.edu/resources-guidance/consent-templates-hipaa-requirements/ </a:t>
            </a:r>
          </a:p>
          <a:p>
            <a:pPr algn="l"/>
            <a:endParaRPr lang="en-US" dirty="0"/>
          </a:p>
          <a:p>
            <a:pPr algn="l"/>
            <a:r>
              <a:rPr lang="en-US" dirty="0"/>
              <a:t>DRAFT Supplemental Information to the NIH Policy for Data Management and Sharing: Protecting Privacy When Sharing Human Research Participant Data: https://grants.nih.gov/grants/guide/notice-files/NOT-OD-22-131.html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0" dirty="0"/>
          </a:p>
          <a:p>
            <a:pPr algn="l"/>
            <a:r>
              <a:rPr lang="en-US" sz="1200" kern="1200" dirty="0">
                <a:solidFill>
                  <a:schemeClr val="tx1"/>
                </a:solidFill>
                <a:latin typeface="+mn-lt"/>
                <a:ea typeface="+mn-ea"/>
                <a:cs typeface="+mn-cs"/>
              </a:rPr>
              <a:t>Feinberg Information Technology – Information Security: https://www.feinberg.northwestern.edu/it/policies/information-security/index.html</a:t>
            </a:r>
          </a:p>
          <a:p>
            <a:pPr algn="l"/>
            <a:endParaRPr lang="en-US" sz="1200" kern="1200" dirty="0">
              <a:solidFill>
                <a:schemeClr val="tx1"/>
              </a:solidFill>
              <a:latin typeface="+mn-lt"/>
              <a:ea typeface="+mn-ea"/>
              <a:cs typeface="+mn-cs"/>
            </a:endParaRPr>
          </a:p>
          <a:p>
            <a:pPr algn="l"/>
            <a:r>
              <a:rPr lang="en-US" sz="1200" u="sng" kern="1200" dirty="0">
                <a:solidFill>
                  <a:schemeClr val="tx1"/>
                </a:solidFill>
                <a:latin typeface="+mn-lt"/>
                <a:ea typeface="+mn-ea"/>
                <a:cs typeface="+mn-cs"/>
              </a:rPr>
              <a:t>Basics on data licensing:</a:t>
            </a:r>
          </a:p>
          <a:p>
            <a:pPr marL="171450" indent="-171450">
              <a:buFont typeface="Arial" panose="020B0604020202020204" pitchFamily="34" charset="0"/>
              <a:buChar char="•"/>
            </a:pPr>
            <a:r>
              <a:rPr lang="en-US" dirty="0"/>
              <a:t>Alex Ball’s “How to License Research Data”: </a:t>
            </a:r>
            <a:r>
              <a:rPr lang="en-US" sz="1800" b="0" i="0" u="none" strike="noStrike" dirty="0">
                <a:solidFill>
                  <a:srgbClr val="000000"/>
                </a:solidFill>
                <a:effectLst/>
                <a:latin typeface="Arial" panose="020B0604020202020204" pitchFamily="34" charset="0"/>
              </a:rPr>
              <a:t>https://www.dcc.ac.uk/guidance/how-guides/license-research-data#x1-4000</a:t>
            </a:r>
          </a:p>
          <a:p>
            <a:pPr marL="171450" indent="-171450">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Creative Commons License explanations: </a:t>
            </a:r>
            <a:r>
              <a:rPr lang="en-US" sz="1800" b="0" i="0" u="none" strike="noStrike" kern="1200" dirty="0">
                <a:solidFill>
                  <a:srgbClr val="000000"/>
                </a:solidFill>
                <a:effectLst/>
                <a:latin typeface="Arial" panose="020B0604020202020204" pitchFamily="34" charset="0"/>
                <a:ea typeface="+mn-ea"/>
                <a:cs typeface="+mn-cs"/>
                <a:hlinkClick r:id="rId4">
                  <a:extLst>
                    <a:ext uri="{A12FA001-AC4F-418D-AE19-62706E023703}">
                      <ahyp:hlinkClr xmlns:ahyp="http://schemas.microsoft.com/office/drawing/2018/hyperlinkcolor" val="tx"/>
                    </a:ext>
                  </a:extLst>
                </a:hlinkClick>
              </a:rPr>
              <a:t>https://creativecommons.org/about/cclicenses/</a:t>
            </a:r>
            <a:r>
              <a:rPr lang="en-US" sz="1800" b="0" i="0" u="none" strike="noStrike" kern="1200" dirty="0">
                <a:solidFill>
                  <a:srgbClr val="000000"/>
                </a:solidFill>
                <a:effectLst/>
                <a:latin typeface="Arial" panose="020B0604020202020204" pitchFamily="34" charset="0"/>
                <a:ea typeface="+mn-ea"/>
                <a:cs typeface="+mn-cs"/>
              </a:rPr>
              <a:t> (a common licensing suite offered in US repositories)</a:t>
            </a:r>
          </a:p>
        </p:txBody>
      </p:sp>
      <p:sp>
        <p:nvSpPr>
          <p:cNvPr id="4" name="Slide Number Placeholder 3"/>
          <p:cNvSpPr>
            <a:spLocks noGrp="1"/>
          </p:cNvSpPr>
          <p:nvPr>
            <p:ph type="sldNum" sz="quarter" idx="10"/>
          </p:nvPr>
        </p:nvSpPr>
        <p:spPr/>
        <p:txBody>
          <a:bodyPr/>
          <a:lstStyle/>
          <a:p>
            <a:fld id="{1995F329-3889-8645-AA6B-3C2BA478A30C}" type="slidenum">
              <a:rPr lang="en-US" smtClean="0"/>
              <a:t>11</a:t>
            </a:fld>
            <a:endParaRPr lang="en-US"/>
          </a:p>
        </p:txBody>
      </p:sp>
    </p:spTree>
    <p:extLst>
      <p:ext uri="{BB962C8B-B14F-4D97-AF65-F5344CB8AC3E}">
        <p14:creationId xmlns:p14="http://schemas.microsoft.com/office/powerpoint/2010/main" val="31892146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ection Header 5">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212080"/>
          </a:xfrm>
          <a:prstGeom prst="rect">
            <a:avLst/>
          </a:prstGeom>
        </p:spPr>
      </p:pic>
      <p:sp>
        <p:nvSpPr>
          <p:cNvPr id="16" name="Rectangle 6">
            <a:extLst>
              <a:ext uri="{FF2B5EF4-FFF2-40B4-BE49-F238E27FC236}">
                <a16:creationId xmlns:a16="http://schemas.microsoft.com/office/drawing/2014/main" id="{9C258857-881C-F741-BD75-CF0110697A93}"/>
              </a:ext>
            </a:extLst>
          </p:cNvPr>
          <p:cNvSpPr>
            <a:spLocks noChangeAspect="1"/>
          </p:cNvSpPr>
          <p:nvPr userDrawn="1"/>
        </p:nvSpPr>
        <p:spPr>
          <a:xfrm>
            <a:off x="-16041" y="-23933"/>
            <a:ext cx="5324224" cy="521208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40000"/>
                </a:srgbClr>
              </a:gs>
              <a:gs pos="100000">
                <a:srgbClr val="514689">
                  <a:alpha val="9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pic>
        <p:nvPicPr>
          <p:cNvPr id="17" name="Picture 16">
            <a:extLst>
              <a:ext uri="{FF2B5EF4-FFF2-40B4-BE49-F238E27FC236}">
                <a16:creationId xmlns:a16="http://schemas.microsoft.com/office/drawing/2014/main" id="{5FE70969-F5E0-834D-9356-72EF0A7C42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289" y="699675"/>
            <a:ext cx="2554371" cy="359842"/>
          </a:xfrm>
          <a:prstGeom prst="rect">
            <a:avLst/>
          </a:prstGeom>
        </p:spPr>
      </p:pic>
      <p:sp>
        <p:nvSpPr>
          <p:cNvPr id="18" name="Title 1">
            <a:extLst>
              <a:ext uri="{FF2B5EF4-FFF2-40B4-BE49-F238E27FC236}">
                <a16:creationId xmlns:a16="http://schemas.microsoft.com/office/drawing/2014/main" id="{6A20462D-E288-D444-88CB-B00BE8C860DF}"/>
              </a:ext>
            </a:extLst>
          </p:cNvPr>
          <p:cNvSpPr>
            <a:spLocks noGrp="1"/>
          </p:cNvSpPr>
          <p:nvPr>
            <p:ph type="ctrTitle" hasCustomPrompt="1"/>
          </p:nvPr>
        </p:nvSpPr>
        <p:spPr bwMode="gray">
          <a:xfrm>
            <a:off x="477042" y="1700462"/>
            <a:ext cx="3501400" cy="1370041"/>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9" name="Subtitle 2">
            <a:extLst>
              <a:ext uri="{FF2B5EF4-FFF2-40B4-BE49-F238E27FC236}">
                <a16:creationId xmlns:a16="http://schemas.microsoft.com/office/drawing/2014/main" id="{AD9E5672-6548-FF41-920C-2ECAFF39AD2E}"/>
              </a:ext>
            </a:extLst>
          </p:cNvPr>
          <p:cNvSpPr>
            <a:spLocks noGrp="1"/>
          </p:cNvSpPr>
          <p:nvPr>
            <p:ph type="subTitle" idx="1" hasCustomPrompt="1"/>
          </p:nvPr>
        </p:nvSpPr>
        <p:spPr bwMode="gray">
          <a:xfrm>
            <a:off x="477042" y="3125587"/>
            <a:ext cx="3501400" cy="1703086"/>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4266174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1098557" y="127411"/>
            <a:ext cx="7180264" cy="762000"/>
          </a:xfrm>
          <a:prstGeom prst="rect">
            <a:avLst/>
          </a:prstGeom>
        </p:spPr>
        <p:txBody>
          <a:bodyPr/>
          <a:lstStyle>
            <a:lvl1pPr>
              <a:lnSpc>
                <a:spcPct val="90000"/>
              </a:lnSpc>
              <a:defRPr/>
            </a:lvl1pPr>
          </a:lstStyle>
          <a:p>
            <a:r>
              <a:rPr lang="en-US" dirty="0"/>
              <a:t>Click to edit Master title style</a:t>
            </a:r>
          </a:p>
        </p:txBody>
      </p:sp>
      <p:sp>
        <p:nvSpPr>
          <p:cNvPr id="9" name="Content Placeholder 2"/>
          <p:cNvSpPr>
            <a:spLocks noGrp="1"/>
          </p:cNvSpPr>
          <p:nvPr>
            <p:ph idx="1"/>
          </p:nvPr>
        </p:nvSpPr>
        <p:spPr>
          <a:xfrm>
            <a:off x="931380" y="1526709"/>
            <a:ext cx="7347440" cy="297656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0"/>
          <p:cNvSpPr>
            <a:spLocks noGrp="1"/>
          </p:cNvSpPr>
          <p:nvPr>
            <p:ph type="body" sz="quarter" idx="13" hasCustomPrompt="1"/>
          </p:nvPr>
        </p:nvSpPr>
        <p:spPr>
          <a:xfrm>
            <a:off x="1098556" y="896882"/>
            <a:ext cx="7180263" cy="457200"/>
          </a:xfrm>
          <a:prstGeom prst="rect">
            <a:avLst/>
          </a:prstGeom>
        </p:spPr>
        <p:txBody>
          <a:bodyPr/>
          <a:lstStyle>
            <a:lvl1pPr marL="0" indent="0">
              <a:lnSpc>
                <a:spcPct val="85000"/>
              </a:lnSpc>
              <a:spcBef>
                <a:spcPts val="0"/>
              </a:spcBef>
              <a:buNone/>
              <a:defRPr sz="2000" spc="-80" baseline="0">
                <a:solidFill>
                  <a:schemeClr val="accent2"/>
                </a:solidFill>
              </a:defRPr>
            </a:lvl1pPr>
            <a:lvl2pPr marL="206375" indent="0">
              <a:buNone/>
              <a:defRPr/>
            </a:lvl2pPr>
            <a:lvl3pPr marL="457200" indent="0">
              <a:buNone/>
              <a:defRPr/>
            </a:lvl3pPr>
            <a:lvl4pPr marL="631825" indent="0">
              <a:buNone/>
              <a:defRPr/>
            </a:lvl4pPr>
            <a:lvl5pPr marL="804862" indent="0">
              <a:buNone/>
              <a:defRPr/>
            </a:lvl5pPr>
          </a:lstStyle>
          <a:p>
            <a:pPr lvl="0"/>
            <a:r>
              <a:rPr lang="en-US" dirty="0"/>
              <a:t>Slide Subtitle</a:t>
            </a:r>
          </a:p>
        </p:txBody>
      </p:sp>
      <p:sp>
        <p:nvSpPr>
          <p:cNvPr id="15" name="Date Placeholder 11"/>
          <p:cNvSpPr>
            <a:spLocks noGrp="1"/>
          </p:cNvSpPr>
          <p:nvPr>
            <p:ph type="dt" sz="half" idx="14"/>
          </p:nvPr>
        </p:nvSpPr>
        <p:spPr>
          <a:xfrm>
            <a:off x="2350008" y="4827469"/>
            <a:ext cx="850392" cy="168275"/>
          </a:xfrm>
          <a:prstGeom prst="rect">
            <a:avLst/>
          </a:prstGeom>
        </p:spPr>
        <p:txBody>
          <a:bodyPr/>
          <a:lstStyle/>
          <a:p>
            <a:fld id="{4221F580-C0C7-FE4A-BB06-8E6F259722CB}" type="datetime1">
              <a:rPr lang="en-US" smtClean="0"/>
              <a:t>4/16/26</a:t>
            </a:fld>
            <a:endParaRPr lang="en-US" dirty="0"/>
          </a:p>
        </p:txBody>
      </p:sp>
      <p:sp>
        <p:nvSpPr>
          <p:cNvPr id="16" name="Footer Placeholder 12"/>
          <p:cNvSpPr>
            <a:spLocks noGrp="1"/>
          </p:cNvSpPr>
          <p:nvPr>
            <p:ph type="ftr" sz="quarter" idx="15"/>
          </p:nvPr>
        </p:nvSpPr>
        <p:spPr>
          <a:xfrm>
            <a:off x="3121994" y="4780683"/>
            <a:ext cx="5181600" cy="231266"/>
          </a:xfrm>
          <a:prstGeom prst="rect">
            <a:avLst/>
          </a:prstGeom>
        </p:spPr>
        <p:txBody>
          <a:bodyPr/>
          <a:lstStyle/>
          <a:p>
            <a:r>
              <a:rPr lang="en-US" dirty="0">
                <a:solidFill>
                  <a:srgbClr val="605F62"/>
                </a:solidFill>
              </a:rPr>
              <a:t>Presentation or Section Title</a:t>
            </a:r>
          </a:p>
        </p:txBody>
      </p:sp>
      <p:sp>
        <p:nvSpPr>
          <p:cNvPr id="17"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pPr/>
              <a:t>‹#›</a:t>
            </a:fld>
            <a:endParaRPr lang="en-US" dirty="0"/>
          </a:p>
        </p:txBody>
      </p:sp>
    </p:spTree>
    <p:extLst>
      <p:ext uri="{BB962C8B-B14F-4D97-AF65-F5344CB8AC3E}">
        <p14:creationId xmlns:p14="http://schemas.microsoft.com/office/powerpoint/2010/main" val="1576511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6" name="Date Placeholder 11"/>
          <p:cNvSpPr>
            <a:spLocks noGrp="1"/>
          </p:cNvSpPr>
          <p:nvPr>
            <p:ph type="dt" sz="half" idx="14"/>
          </p:nvPr>
        </p:nvSpPr>
        <p:spPr>
          <a:xfrm>
            <a:off x="2695696" y="4827469"/>
            <a:ext cx="850392" cy="168275"/>
          </a:xfrm>
          <a:prstGeom prst="rect">
            <a:avLst/>
          </a:prstGeom>
        </p:spPr>
        <p:txBody>
          <a:bodyPr/>
          <a:lstStyle/>
          <a:p>
            <a:fld id="{6E460D88-FDEE-654D-9AC4-EB2542DECCF3}" type="datetime1">
              <a:rPr lang="en-US" smtClean="0"/>
              <a:t>4/16/26</a:t>
            </a:fld>
            <a:endParaRPr lang="en-US" dirty="0"/>
          </a:p>
        </p:txBody>
      </p:sp>
      <p:sp>
        <p:nvSpPr>
          <p:cNvPr id="7" name="Footer Placeholder 12"/>
          <p:cNvSpPr>
            <a:spLocks noGrp="1"/>
          </p:cNvSpPr>
          <p:nvPr>
            <p:ph type="ftr" sz="quarter" idx="15"/>
          </p:nvPr>
        </p:nvSpPr>
        <p:spPr>
          <a:xfrm>
            <a:off x="3121994" y="4780683"/>
            <a:ext cx="5181600" cy="231266"/>
          </a:xfrm>
          <a:prstGeom prst="rect">
            <a:avLst/>
          </a:prstGeom>
        </p:spPr>
        <p:txBody>
          <a:bodyPr/>
          <a:lstStyle/>
          <a:p>
            <a:r>
              <a:rPr lang="en-US">
                <a:solidFill>
                  <a:srgbClr val="605F62"/>
                </a:solidFill>
              </a:rPr>
              <a:t>Presentation or Section Title</a:t>
            </a:r>
            <a:endParaRPr lang="en-US" dirty="0">
              <a:solidFill>
                <a:srgbClr val="605F62"/>
              </a:solidFill>
            </a:endParaRPr>
          </a:p>
        </p:txBody>
      </p:sp>
      <p:sp>
        <p:nvSpPr>
          <p:cNvPr id="8" name="Slide Number Placeholder 13"/>
          <p:cNvSpPr>
            <a:spLocks noGrp="1"/>
          </p:cNvSpPr>
          <p:nvPr>
            <p:ph type="sldNum" sz="quarter" idx="16"/>
          </p:nvPr>
        </p:nvSpPr>
        <p:spPr>
          <a:xfrm>
            <a:off x="8305799" y="4780684"/>
            <a:ext cx="346745" cy="231266"/>
          </a:xfrm>
          <a:prstGeom prst="rect">
            <a:avLst/>
          </a:prstGeom>
        </p:spPr>
        <p:txBody>
          <a:bodyPr/>
          <a:lstStyle/>
          <a:p>
            <a:fld id="{0D558541-60C9-42A2-8392-FF12533A6B7A}" type="slidenum">
              <a:rPr lang="en-US" smtClean="0"/>
              <a:pPr/>
              <a:t>‹#›</a:t>
            </a:fld>
            <a:endParaRPr lang="en-US" dirty="0"/>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7412" y="4746370"/>
            <a:ext cx="1788381" cy="339597"/>
          </a:xfrm>
          <a:prstGeom prst="rect">
            <a:avLst/>
          </a:prstGeom>
        </p:spPr>
      </p:pic>
    </p:spTree>
    <p:extLst>
      <p:ext uri="{BB962C8B-B14F-4D97-AF65-F5344CB8AC3E}">
        <p14:creationId xmlns:p14="http://schemas.microsoft.com/office/powerpoint/2010/main" val="493713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gradFill flip="none" rotWithShape="1">
          <a:gsLst>
            <a:gs pos="0">
              <a:srgbClr val="514689"/>
            </a:gs>
            <a:gs pos="100000">
              <a:srgbClr val="938FC3"/>
            </a:gs>
          </a:gsLst>
          <a:lin ang="14520000" scaled="0"/>
          <a:tileRect/>
        </a:gradFill>
        <a:effectLst/>
      </p:bgPr>
    </p:bg>
    <p:spTree>
      <p:nvGrpSpPr>
        <p:cNvPr id="1" name=""/>
        <p:cNvGrpSpPr/>
        <p:nvPr/>
      </p:nvGrpSpPr>
      <p:grpSpPr>
        <a:xfrm>
          <a:off x="0" y="0"/>
          <a:ext cx="0" cy="0"/>
          <a:chOff x="0" y="0"/>
          <a:chExt cx="0" cy="0"/>
        </a:xfrm>
      </p:grpSpPr>
      <p:sp>
        <p:nvSpPr>
          <p:cNvPr id="15" name="Rectangle 6">
            <a:extLst>
              <a:ext uri="{FF2B5EF4-FFF2-40B4-BE49-F238E27FC236}">
                <a16:creationId xmlns:a16="http://schemas.microsoft.com/office/drawing/2014/main" id="{9A753D93-13D8-3E4B-89CA-A3171CFF8797}"/>
              </a:ext>
            </a:extLst>
          </p:cNvPr>
          <p:cNvSpPr>
            <a:spLocks noChangeAspect="1"/>
          </p:cNvSpPr>
          <p:nvPr userDrawn="1"/>
        </p:nvSpPr>
        <p:spPr>
          <a:xfrm>
            <a:off x="-16041" y="-23933"/>
            <a:ext cx="5324224" cy="521208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28000"/>
                </a:srgbClr>
              </a:gs>
              <a:gs pos="100000">
                <a:srgbClr val="51468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sp>
        <p:nvSpPr>
          <p:cNvPr id="9" name="Date Placeholder 6"/>
          <p:cNvSpPr>
            <a:spLocks noGrp="1"/>
          </p:cNvSpPr>
          <p:nvPr>
            <p:ph type="dt" sz="half" idx="10"/>
          </p:nvPr>
        </p:nvSpPr>
        <p:spPr bwMode="gray">
          <a:xfrm>
            <a:off x="6855794" y="4533562"/>
            <a:ext cx="1447800" cy="168275"/>
          </a:xfrm>
          <a:prstGeom prst="rect">
            <a:avLst/>
          </a:prstGeom>
        </p:spPr>
        <p:txBody>
          <a:bodyPr/>
          <a:lstStyle>
            <a:lvl1pPr algn="r">
              <a:defRPr>
                <a:solidFill>
                  <a:schemeClr val="bg1"/>
                </a:solidFill>
              </a:defRPr>
            </a:lvl1pPr>
          </a:lstStyle>
          <a:p>
            <a:fld id="{0A38EC05-E3EA-C649-9CE5-71E503F74839}" type="datetime1">
              <a:rPr lang="bg-BG" smtClean="0">
                <a:solidFill>
                  <a:prstClr val="white"/>
                </a:solidFill>
              </a:rPr>
              <a:pPr/>
              <a:t>16.04.26 г.</a:t>
            </a:fld>
            <a:endParaRPr lang="bg-BG" dirty="0">
              <a:solidFill>
                <a:prstClr val="white"/>
              </a:solidFill>
            </a:endParaRPr>
          </a:p>
        </p:txBody>
      </p:sp>
      <p:sp>
        <p:nvSpPr>
          <p:cNvPr id="10" name="Footer Placeholder 7"/>
          <p:cNvSpPr>
            <a:spLocks noGrp="1"/>
          </p:cNvSpPr>
          <p:nvPr>
            <p:ph type="ftr" sz="quarter" idx="11"/>
          </p:nvPr>
        </p:nvSpPr>
        <p:spPr bwMode="gray">
          <a:xfrm>
            <a:off x="3121994" y="4789710"/>
            <a:ext cx="5181600" cy="231266"/>
          </a:xfrm>
          <a:prstGeom prst="rect">
            <a:avLst/>
          </a:prstGeom>
        </p:spPr>
        <p:txBody>
          <a:bodyPr/>
          <a:lstStyle>
            <a:lvl1pPr>
              <a:defRPr>
                <a:solidFill>
                  <a:schemeClr val="bg1"/>
                </a:solidFill>
              </a:defRPr>
            </a:lvl1pPr>
          </a:lstStyle>
          <a:p>
            <a:r>
              <a:rPr lang="en-US">
                <a:solidFill>
                  <a:prstClr val="white"/>
                </a:solidFill>
              </a:rPr>
              <a:t>Presentation or Section Title</a:t>
            </a:r>
          </a:p>
        </p:txBody>
      </p:sp>
      <p:sp>
        <p:nvSpPr>
          <p:cNvPr id="11" name="Slide Number Placeholder 8"/>
          <p:cNvSpPr>
            <a:spLocks noGrp="1"/>
          </p:cNvSpPr>
          <p:nvPr>
            <p:ph type="sldNum" sz="quarter" idx="12"/>
          </p:nvPr>
        </p:nvSpPr>
        <p:spPr bwMode="gray">
          <a:xfrm>
            <a:off x="8305799" y="4782239"/>
            <a:ext cx="346745" cy="231266"/>
          </a:xfrm>
          <a:prstGeom prst="rect">
            <a:avLst/>
          </a:prstGeom>
        </p:spPr>
        <p:txBody>
          <a:bodyPr/>
          <a:lstStyle>
            <a:lvl1pPr>
              <a:defRPr>
                <a:solidFill>
                  <a:schemeClr val="bg1"/>
                </a:solidFill>
              </a:defRPr>
            </a:lvl1pPr>
          </a:lstStyle>
          <a:p>
            <a:fld id="{0D558541-60C9-42A2-8392-FF12533A6B7A}" type="slidenum">
              <a:rPr lang="en-US" smtClean="0">
                <a:solidFill>
                  <a:prstClr val="white"/>
                </a:solidFill>
              </a:rPr>
              <a:pPr/>
              <a:t>‹#›</a:t>
            </a:fld>
            <a:endParaRPr lang="en-US">
              <a:solidFill>
                <a:prstClr val="white"/>
              </a:solidFill>
            </a:endParaRPr>
          </a:p>
        </p:txBody>
      </p:sp>
      <p:sp>
        <p:nvSpPr>
          <p:cNvPr id="16" name="Title 1"/>
          <p:cNvSpPr>
            <a:spLocks noGrp="1"/>
          </p:cNvSpPr>
          <p:nvPr>
            <p:ph type="ctrTitle" hasCustomPrompt="1"/>
          </p:nvPr>
        </p:nvSpPr>
        <p:spPr bwMode="gray">
          <a:xfrm>
            <a:off x="1072495" y="2067941"/>
            <a:ext cx="6747298" cy="876329"/>
          </a:xfrm>
          <a:prstGeom prst="rect">
            <a:avLst/>
          </a:prstGeom>
        </p:spPr>
        <p:txBody>
          <a:bodyPr rIns="0" bIns="0" anchor="b" anchorCtr="0"/>
          <a:lstStyle>
            <a:lvl1pPr>
              <a:lnSpc>
                <a:spcPct val="90000"/>
              </a:lnSpc>
              <a:defRPr sz="4000" b="0">
                <a:solidFill>
                  <a:schemeClr val="bg1"/>
                </a:solidFill>
              </a:defRPr>
            </a:lvl1pPr>
          </a:lstStyle>
          <a:p>
            <a:r>
              <a:rPr lang="en-US" dirty="0"/>
              <a:t>Document Title</a:t>
            </a:r>
          </a:p>
        </p:txBody>
      </p:sp>
      <p:sp>
        <p:nvSpPr>
          <p:cNvPr id="17" name="Subtitle 2"/>
          <p:cNvSpPr>
            <a:spLocks noGrp="1"/>
          </p:cNvSpPr>
          <p:nvPr>
            <p:ph type="subTitle" idx="1" hasCustomPrompt="1"/>
          </p:nvPr>
        </p:nvSpPr>
        <p:spPr bwMode="gray">
          <a:xfrm>
            <a:off x="1101192" y="2995265"/>
            <a:ext cx="6725114" cy="685800"/>
          </a:xfrm>
          <a:prstGeom prst="rect">
            <a:avLst/>
          </a:prstGeom>
        </p:spPr>
        <p:txBody>
          <a:bodyPr/>
          <a:lstStyle>
            <a:lvl1pPr marL="0" indent="0" algn="l">
              <a:lnSpc>
                <a:spcPct val="90000"/>
              </a:lnSpc>
              <a:spcBef>
                <a:spcPts val="0"/>
              </a:spcBef>
              <a:buNone/>
              <a:defRPr sz="2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Document Title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50968" y="4767368"/>
            <a:ext cx="1715014" cy="256368"/>
          </a:xfrm>
          <a:prstGeom prst="rect">
            <a:avLst/>
          </a:prstGeom>
        </p:spPr>
      </p:pic>
    </p:spTree>
    <p:extLst>
      <p:ext uri="{BB962C8B-B14F-4D97-AF65-F5344CB8AC3E}">
        <p14:creationId xmlns:p14="http://schemas.microsoft.com/office/powerpoint/2010/main" val="1488109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lvl1pPr>
              <a:defRPr>
                <a:latin typeface="Corbel"/>
              </a:defRPr>
            </a:lvl1pPr>
          </a:lstStyle>
          <a:p>
            <a:fld id="{991DCA40-1076-3045-9190-56922E0738DD}" type="datetimeFigureOut">
              <a:rPr lang="en-US" smtClean="0"/>
              <a:pPr/>
              <a:t>4/16/26</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lvl1pPr>
              <a:defRPr>
                <a:latin typeface="Corbel"/>
              </a:defRPr>
            </a:lvl1pPr>
          </a:lstStyle>
          <a:p>
            <a:endParaRPr lang="en-US" dirty="0"/>
          </a:p>
        </p:txBody>
      </p:sp>
      <p:sp>
        <p:nvSpPr>
          <p:cNvPr id="6" name="Slide Number Placeholder 5"/>
          <p:cNvSpPr>
            <a:spLocks noGrp="1"/>
          </p:cNvSpPr>
          <p:nvPr>
            <p:ph type="sldNum" sz="quarter" idx="12"/>
          </p:nvPr>
        </p:nvSpPr>
        <p:spPr/>
        <p:txBody>
          <a:bodyPr/>
          <a:lstStyle/>
          <a:p>
            <a:fld id="{68799DF0-0DE7-F34C-885B-7B02B030D5BC}" type="slidenum">
              <a:rPr lang="en-US" smtClean="0"/>
              <a:t>‹#›</a:t>
            </a:fld>
            <a:endParaRPr lang="en-US"/>
          </a:p>
        </p:txBody>
      </p:sp>
    </p:spTree>
    <p:extLst>
      <p:ext uri="{BB962C8B-B14F-4D97-AF65-F5344CB8AC3E}">
        <p14:creationId xmlns:p14="http://schemas.microsoft.com/office/powerpoint/2010/main" val="293994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Section Header 5">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A466275-5076-6449-8B08-869B54406CD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3933"/>
            <a:ext cx="9144000" cy="5167434"/>
          </a:xfrm>
          <a:prstGeom prst="rect">
            <a:avLst/>
          </a:prstGeom>
        </p:spPr>
      </p:pic>
      <p:sp>
        <p:nvSpPr>
          <p:cNvPr id="16" name="Rectangle 6">
            <a:extLst>
              <a:ext uri="{FF2B5EF4-FFF2-40B4-BE49-F238E27FC236}">
                <a16:creationId xmlns:a16="http://schemas.microsoft.com/office/drawing/2014/main" id="{9C258857-881C-F741-BD75-CF0110697A93}"/>
              </a:ext>
            </a:extLst>
          </p:cNvPr>
          <p:cNvSpPr>
            <a:spLocks noChangeAspect="1"/>
          </p:cNvSpPr>
          <p:nvPr userDrawn="1"/>
        </p:nvSpPr>
        <p:spPr>
          <a:xfrm>
            <a:off x="-16041" y="-23933"/>
            <a:ext cx="5324224" cy="521208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40000"/>
                </a:srgbClr>
              </a:gs>
              <a:gs pos="100000">
                <a:srgbClr val="514689">
                  <a:alpha val="9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pic>
        <p:nvPicPr>
          <p:cNvPr id="17" name="Picture 16">
            <a:extLst>
              <a:ext uri="{FF2B5EF4-FFF2-40B4-BE49-F238E27FC236}">
                <a16:creationId xmlns:a16="http://schemas.microsoft.com/office/drawing/2014/main" id="{5FE70969-F5E0-834D-9356-72EF0A7C42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289" y="699675"/>
            <a:ext cx="2554371" cy="359842"/>
          </a:xfrm>
          <a:prstGeom prst="rect">
            <a:avLst/>
          </a:prstGeom>
        </p:spPr>
      </p:pic>
      <p:sp>
        <p:nvSpPr>
          <p:cNvPr id="18" name="Title 1">
            <a:extLst>
              <a:ext uri="{FF2B5EF4-FFF2-40B4-BE49-F238E27FC236}">
                <a16:creationId xmlns:a16="http://schemas.microsoft.com/office/drawing/2014/main" id="{6A20462D-E288-D444-88CB-B00BE8C860DF}"/>
              </a:ext>
            </a:extLst>
          </p:cNvPr>
          <p:cNvSpPr>
            <a:spLocks noGrp="1"/>
          </p:cNvSpPr>
          <p:nvPr>
            <p:ph type="ctrTitle" hasCustomPrompt="1"/>
          </p:nvPr>
        </p:nvSpPr>
        <p:spPr bwMode="gray">
          <a:xfrm>
            <a:off x="477042" y="1700462"/>
            <a:ext cx="3501400" cy="1370041"/>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9" name="Subtitle 2">
            <a:extLst>
              <a:ext uri="{FF2B5EF4-FFF2-40B4-BE49-F238E27FC236}">
                <a16:creationId xmlns:a16="http://schemas.microsoft.com/office/drawing/2014/main" id="{AD9E5672-6548-FF41-920C-2ECAFF39AD2E}"/>
              </a:ext>
            </a:extLst>
          </p:cNvPr>
          <p:cNvSpPr>
            <a:spLocks noGrp="1"/>
          </p:cNvSpPr>
          <p:nvPr>
            <p:ph type="subTitle" idx="1" hasCustomPrompt="1"/>
          </p:nvPr>
        </p:nvSpPr>
        <p:spPr bwMode="gray">
          <a:xfrm>
            <a:off x="477042" y="3125587"/>
            <a:ext cx="3501400" cy="1703086"/>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2924234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6">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041" y="-23933"/>
            <a:ext cx="9160041" cy="5167433"/>
          </a:xfrm>
          <a:prstGeom prst="rect">
            <a:avLst/>
          </a:prstGeom>
        </p:spPr>
      </p:pic>
      <p:sp>
        <p:nvSpPr>
          <p:cNvPr id="20" name="Rectangle 6">
            <a:extLst>
              <a:ext uri="{FF2B5EF4-FFF2-40B4-BE49-F238E27FC236}">
                <a16:creationId xmlns:a16="http://schemas.microsoft.com/office/drawing/2014/main" id="{08F52991-FA0E-2F47-B542-6F622FD6E3BB}"/>
              </a:ext>
            </a:extLst>
          </p:cNvPr>
          <p:cNvSpPr>
            <a:spLocks noChangeAspect="1"/>
          </p:cNvSpPr>
          <p:nvPr userDrawn="1"/>
        </p:nvSpPr>
        <p:spPr>
          <a:xfrm>
            <a:off x="-16041" y="-23933"/>
            <a:ext cx="5324224" cy="521208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40000"/>
                </a:srgbClr>
              </a:gs>
              <a:gs pos="100000">
                <a:srgbClr val="51468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pic>
        <p:nvPicPr>
          <p:cNvPr id="21" name="Picture 20">
            <a:extLst>
              <a:ext uri="{FF2B5EF4-FFF2-40B4-BE49-F238E27FC236}">
                <a16:creationId xmlns:a16="http://schemas.microsoft.com/office/drawing/2014/main" id="{E403CED2-0DFD-AC45-ACE1-AB3CFE1F10D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289" y="699675"/>
            <a:ext cx="2554371" cy="359842"/>
          </a:xfrm>
          <a:prstGeom prst="rect">
            <a:avLst/>
          </a:prstGeom>
        </p:spPr>
      </p:pic>
      <p:sp>
        <p:nvSpPr>
          <p:cNvPr id="22" name="Title 1">
            <a:extLst>
              <a:ext uri="{FF2B5EF4-FFF2-40B4-BE49-F238E27FC236}">
                <a16:creationId xmlns:a16="http://schemas.microsoft.com/office/drawing/2014/main" id="{381781D4-52BB-A74E-BC46-4732545D71FF}"/>
              </a:ext>
            </a:extLst>
          </p:cNvPr>
          <p:cNvSpPr>
            <a:spLocks noGrp="1"/>
          </p:cNvSpPr>
          <p:nvPr>
            <p:ph type="ctrTitle" hasCustomPrompt="1"/>
          </p:nvPr>
        </p:nvSpPr>
        <p:spPr bwMode="gray">
          <a:xfrm>
            <a:off x="477042" y="1700462"/>
            <a:ext cx="3501400" cy="1370041"/>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23" name="Subtitle 2">
            <a:extLst>
              <a:ext uri="{FF2B5EF4-FFF2-40B4-BE49-F238E27FC236}">
                <a16:creationId xmlns:a16="http://schemas.microsoft.com/office/drawing/2014/main" id="{6E06BA36-9DF5-0945-AE03-E181F9B3CCED}"/>
              </a:ext>
            </a:extLst>
          </p:cNvPr>
          <p:cNvSpPr>
            <a:spLocks noGrp="1"/>
          </p:cNvSpPr>
          <p:nvPr>
            <p:ph type="subTitle" idx="1" hasCustomPrompt="1"/>
          </p:nvPr>
        </p:nvSpPr>
        <p:spPr bwMode="gray">
          <a:xfrm>
            <a:off x="477042" y="3125587"/>
            <a:ext cx="3501400" cy="1703086"/>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106914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spTree>
      <p:nvGrpSpPr>
        <p:cNvPr id="1" name=""/>
        <p:cNvGrpSpPr/>
        <p:nvPr/>
      </p:nvGrpSpPr>
      <p:grpSpPr>
        <a:xfrm>
          <a:off x="0" y="0"/>
          <a:ext cx="0" cy="0"/>
          <a:chOff x="0" y="0"/>
          <a:chExt cx="0" cy="0"/>
        </a:xfrm>
      </p:grpSpPr>
      <p:pic>
        <p:nvPicPr>
          <p:cNvPr id="6" name="Picture 5"/>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23933"/>
            <a:ext cx="9401463" cy="5167433"/>
          </a:xfrm>
          <a:prstGeom prst="rect">
            <a:avLst/>
          </a:prstGeom>
        </p:spPr>
      </p:pic>
      <p:sp>
        <p:nvSpPr>
          <p:cNvPr id="27" name="Rectangle 6">
            <a:extLst>
              <a:ext uri="{FF2B5EF4-FFF2-40B4-BE49-F238E27FC236}">
                <a16:creationId xmlns:a16="http://schemas.microsoft.com/office/drawing/2014/main" id="{362A63F1-9DAA-8144-BC5F-30067E688DAD}"/>
              </a:ext>
            </a:extLst>
          </p:cNvPr>
          <p:cNvSpPr>
            <a:spLocks noChangeAspect="1"/>
          </p:cNvSpPr>
          <p:nvPr userDrawn="1"/>
        </p:nvSpPr>
        <p:spPr>
          <a:xfrm>
            <a:off x="-16041" y="-23933"/>
            <a:ext cx="5324224" cy="521208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60000"/>
                </a:srgbClr>
              </a:gs>
              <a:gs pos="100000">
                <a:srgbClr val="51468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pic>
        <p:nvPicPr>
          <p:cNvPr id="28" name="Picture 27">
            <a:extLst>
              <a:ext uri="{FF2B5EF4-FFF2-40B4-BE49-F238E27FC236}">
                <a16:creationId xmlns:a16="http://schemas.microsoft.com/office/drawing/2014/main" id="{CB001A32-61C0-4642-B73F-BB874CA2451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289" y="699675"/>
            <a:ext cx="2554371" cy="359842"/>
          </a:xfrm>
          <a:prstGeom prst="rect">
            <a:avLst/>
          </a:prstGeom>
        </p:spPr>
      </p:pic>
      <p:sp>
        <p:nvSpPr>
          <p:cNvPr id="29" name="Title 1">
            <a:extLst>
              <a:ext uri="{FF2B5EF4-FFF2-40B4-BE49-F238E27FC236}">
                <a16:creationId xmlns:a16="http://schemas.microsoft.com/office/drawing/2014/main" id="{82FEFFDE-6B75-1441-A052-73927E03981B}"/>
              </a:ext>
            </a:extLst>
          </p:cNvPr>
          <p:cNvSpPr>
            <a:spLocks noGrp="1"/>
          </p:cNvSpPr>
          <p:nvPr>
            <p:ph type="ctrTitle" hasCustomPrompt="1"/>
          </p:nvPr>
        </p:nvSpPr>
        <p:spPr bwMode="gray">
          <a:xfrm>
            <a:off x="477042" y="1700462"/>
            <a:ext cx="3501400" cy="1370041"/>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30" name="Subtitle 2">
            <a:extLst>
              <a:ext uri="{FF2B5EF4-FFF2-40B4-BE49-F238E27FC236}">
                <a16:creationId xmlns:a16="http://schemas.microsoft.com/office/drawing/2014/main" id="{FD08A6DF-23EA-6045-9ACC-9530CD1AB2AA}"/>
              </a:ext>
            </a:extLst>
          </p:cNvPr>
          <p:cNvSpPr>
            <a:spLocks noGrp="1"/>
          </p:cNvSpPr>
          <p:nvPr>
            <p:ph type="subTitle" idx="1" hasCustomPrompt="1"/>
          </p:nvPr>
        </p:nvSpPr>
        <p:spPr bwMode="gray">
          <a:xfrm>
            <a:off x="477042" y="3125587"/>
            <a:ext cx="3501400" cy="1703086"/>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118317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1">
    <p:spTree>
      <p:nvGrpSpPr>
        <p:cNvPr id="1" name=""/>
        <p:cNvGrpSpPr/>
        <p:nvPr/>
      </p:nvGrpSpPr>
      <p:grpSpPr>
        <a:xfrm>
          <a:off x="0" y="0"/>
          <a:ext cx="0" cy="0"/>
          <a:chOff x="0" y="0"/>
          <a:chExt cx="0" cy="0"/>
        </a:xfrm>
      </p:grpSpPr>
      <p:pic>
        <p:nvPicPr>
          <p:cNvPr id="7" name="Picture 6"/>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16041" y="-26895"/>
            <a:ext cx="9160041" cy="5217459"/>
          </a:xfrm>
          <a:prstGeom prst="rect">
            <a:avLst/>
          </a:prstGeom>
        </p:spPr>
      </p:pic>
      <p:sp>
        <p:nvSpPr>
          <p:cNvPr id="8" name="Rectangle 6">
            <a:extLst>
              <a:ext uri="{FF2B5EF4-FFF2-40B4-BE49-F238E27FC236}">
                <a16:creationId xmlns:a16="http://schemas.microsoft.com/office/drawing/2014/main" id="{D92C48F1-4730-6340-9DDB-876064E762B8}"/>
              </a:ext>
            </a:extLst>
          </p:cNvPr>
          <p:cNvSpPr>
            <a:spLocks noChangeAspect="1"/>
          </p:cNvSpPr>
          <p:nvPr userDrawn="1"/>
        </p:nvSpPr>
        <p:spPr>
          <a:xfrm>
            <a:off x="-16041" y="-23933"/>
            <a:ext cx="5324224" cy="521208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44000"/>
                </a:srgbClr>
              </a:gs>
              <a:gs pos="100000">
                <a:srgbClr val="51468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pic>
        <p:nvPicPr>
          <p:cNvPr id="9" name="Picture 8">
            <a:extLst>
              <a:ext uri="{FF2B5EF4-FFF2-40B4-BE49-F238E27FC236}">
                <a16:creationId xmlns:a16="http://schemas.microsoft.com/office/drawing/2014/main" id="{411631F2-59C2-2640-AD0D-21FA7AC3031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289" y="699675"/>
            <a:ext cx="2554371" cy="359842"/>
          </a:xfrm>
          <a:prstGeom prst="rect">
            <a:avLst/>
          </a:prstGeom>
        </p:spPr>
      </p:pic>
      <p:sp>
        <p:nvSpPr>
          <p:cNvPr id="10" name="Title 1">
            <a:extLst>
              <a:ext uri="{FF2B5EF4-FFF2-40B4-BE49-F238E27FC236}">
                <a16:creationId xmlns:a16="http://schemas.microsoft.com/office/drawing/2014/main" id="{263AAB1A-1BBC-D049-844E-DF33571917C6}"/>
              </a:ext>
            </a:extLst>
          </p:cNvPr>
          <p:cNvSpPr>
            <a:spLocks noGrp="1"/>
          </p:cNvSpPr>
          <p:nvPr>
            <p:ph type="ctrTitle" hasCustomPrompt="1"/>
          </p:nvPr>
        </p:nvSpPr>
        <p:spPr bwMode="gray">
          <a:xfrm>
            <a:off x="477042" y="1700462"/>
            <a:ext cx="3501400" cy="1370041"/>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1" name="Subtitle 2">
            <a:extLst>
              <a:ext uri="{FF2B5EF4-FFF2-40B4-BE49-F238E27FC236}">
                <a16:creationId xmlns:a16="http://schemas.microsoft.com/office/drawing/2014/main" id="{637F364E-C3C5-0944-BB8A-5886C7C32FA0}"/>
              </a:ext>
            </a:extLst>
          </p:cNvPr>
          <p:cNvSpPr>
            <a:spLocks noGrp="1"/>
          </p:cNvSpPr>
          <p:nvPr>
            <p:ph type="subTitle" idx="1" hasCustomPrompt="1"/>
          </p:nvPr>
        </p:nvSpPr>
        <p:spPr bwMode="gray">
          <a:xfrm>
            <a:off x="477042" y="3125587"/>
            <a:ext cx="3501400" cy="1703086"/>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2150778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3">
    <p:spTree>
      <p:nvGrpSpPr>
        <p:cNvPr id="1" name=""/>
        <p:cNvGrpSpPr/>
        <p:nvPr/>
      </p:nvGrpSpPr>
      <p:grpSpPr>
        <a:xfrm>
          <a:off x="0" y="0"/>
          <a:ext cx="0" cy="0"/>
          <a:chOff x="0" y="0"/>
          <a:chExt cx="0" cy="0"/>
        </a:xfrm>
      </p:grpSpPr>
      <p:pic>
        <p:nvPicPr>
          <p:cNvPr id="6" name="Picture 5"/>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6444" y="-23933"/>
            <a:ext cx="9188635" cy="5167433"/>
          </a:xfrm>
          <a:prstGeom prst="rect">
            <a:avLst/>
          </a:prstGeom>
        </p:spPr>
      </p:pic>
      <p:sp>
        <p:nvSpPr>
          <p:cNvPr id="11" name="Rectangle 6">
            <a:extLst>
              <a:ext uri="{FF2B5EF4-FFF2-40B4-BE49-F238E27FC236}">
                <a16:creationId xmlns:a16="http://schemas.microsoft.com/office/drawing/2014/main" id="{D6879BB9-CE19-2748-8211-B0BAF715F5FA}"/>
              </a:ext>
            </a:extLst>
          </p:cNvPr>
          <p:cNvSpPr>
            <a:spLocks noChangeAspect="1"/>
          </p:cNvSpPr>
          <p:nvPr userDrawn="1"/>
        </p:nvSpPr>
        <p:spPr>
          <a:xfrm>
            <a:off x="-16041" y="-23933"/>
            <a:ext cx="5324224" cy="521208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50000"/>
                </a:srgbClr>
              </a:gs>
              <a:gs pos="100000">
                <a:srgbClr val="514689">
                  <a:alpha val="83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pic>
        <p:nvPicPr>
          <p:cNvPr id="8" name="Picture 7">
            <a:extLst>
              <a:ext uri="{FF2B5EF4-FFF2-40B4-BE49-F238E27FC236}">
                <a16:creationId xmlns:a16="http://schemas.microsoft.com/office/drawing/2014/main" id="{7E6D61AD-2DE2-F44E-B355-1110312D88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289" y="699675"/>
            <a:ext cx="2554371" cy="359842"/>
          </a:xfrm>
          <a:prstGeom prst="rect">
            <a:avLst/>
          </a:prstGeom>
        </p:spPr>
      </p:pic>
      <p:sp>
        <p:nvSpPr>
          <p:cNvPr id="9" name="Title 1">
            <a:extLst>
              <a:ext uri="{FF2B5EF4-FFF2-40B4-BE49-F238E27FC236}">
                <a16:creationId xmlns:a16="http://schemas.microsoft.com/office/drawing/2014/main" id="{78954F51-B374-F446-95BC-929E02B6F26F}"/>
              </a:ext>
            </a:extLst>
          </p:cNvPr>
          <p:cNvSpPr>
            <a:spLocks noGrp="1"/>
          </p:cNvSpPr>
          <p:nvPr>
            <p:ph type="ctrTitle" hasCustomPrompt="1"/>
          </p:nvPr>
        </p:nvSpPr>
        <p:spPr bwMode="gray">
          <a:xfrm>
            <a:off x="477042" y="1700462"/>
            <a:ext cx="3501400" cy="1370041"/>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0" name="Subtitle 2">
            <a:extLst>
              <a:ext uri="{FF2B5EF4-FFF2-40B4-BE49-F238E27FC236}">
                <a16:creationId xmlns:a16="http://schemas.microsoft.com/office/drawing/2014/main" id="{9289869B-BCFE-144A-B445-AFCBE6E869F1}"/>
              </a:ext>
            </a:extLst>
          </p:cNvPr>
          <p:cNvSpPr>
            <a:spLocks noGrp="1"/>
          </p:cNvSpPr>
          <p:nvPr>
            <p:ph type="subTitle" idx="1" hasCustomPrompt="1"/>
          </p:nvPr>
        </p:nvSpPr>
        <p:spPr bwMode="gray">
          <a:xfrm>
            <a:off x="477042" y="3125587"/>
            <a:ext cx="3501400" cy="1703086"/>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82058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4">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6041" y="-23933"/>
            <a:ext cx="9160041" cy="5167433"/>
          </a:xfrm>
          <a:prstGeom prst="rect">
            <a:avLst/>
          </a:prstGeom>
        </p:spPr>
      </p:pic>
      <p:sp>
        <p:nvSpPr>
          <p:cNvPr id="11" name="Rectangle 6">
            <a:extLst>
              <a:ext uri="{FF2B5EF4-FFF2-40B4-BE49-F238E27FC236}">
                <a16:creationId xmlns:a16="http://schemas.microsoft.com/office/drawing/2014/main" id="{BBAC3556-24CC-5F45-B4E4-F8D74EA9B209}"/>
              </a:ext>
            </a:extLst>
          </p:cNvPr>
          <p:cNvSpPr>
            <a:spLocks noChangeAspect="1"/>
          </p:cNvSpPr>
          <p:nvPr userDrawn="1"/>
        </p:nvSpPr>
        <p:spPr>
          <a:xfrm>
            <a:off x="-16041" y="-23933"/>
            <a:ext cx="5324224" cy="521208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71000"/>
                </a:srgbClr>
              </a:gs>
              <a:gs pos="100000">
                <a:srgbClr val="51468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pic>
        <p:nvPicPr>
          <p:cNvPr id="12" name="Picture 11">
            <a:extLst>
              <a:ext uri="{FF2B5EF4-FFF2-40B4-BE49-F238E27FC236}">
                <a16:creationId xmlns:a16="http://schemas.microsoft.com/office/drawing/2014/main" id="{4F3B9535-010E-0D49-9CD6-0054D5188D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289" y="699675"/>
            <a:ext cx="2554371" cy="359842"/>
          </a:xfrm>
          <a:prstGeom prst="rect">
            <a:avLst/>
          </a:prstGeom>
        </p:spPr>
      </p:pic>
      <p:sp>
        <p:nvSpPr>
          <p:cNvPr id="14" name="Title 1">
            <a:extLst>
              <a:ext uri="{FF2B5EF4-FFF2-40B4-BE49-F238E27FC236}">
                <a16:creationId xmlns:a16="http://schemas.microsoft.com/office/drawing/2014/main" id="{644A36B5-801F-1F42-BA95-0554F858E95D}"/>
              </a:ext>
            </a:extLst>
          </p:cNvPr>
          <p:cNvSpPr>
            <a:spLocks noGrp="1"/>
          </p:cNvSpPr>
          <p:nvPr>
            <p:ph type="ctrTitle" hasCustomPrompt="1"/>
          </p:nvPr>
        </p:nvSpPr>
        <p:spPr bwMode="gray">
          <a:xfrm>
            <a:off x="477042" y="1700462"/>
            <a:ext cx="3501400" cy="1370041"/>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9" name="Subtitle 2">
            <a:extLst>
              <a:ext uri="{FF2B5EF4-FFF2-40B4-BE49-F238E27FC236}">
                <a16:creationId xmlns:a16="http://schemas.microsoft.com/office/drawing/2014/main" id="{361F9852-ECF9-434C-BEDE-A9741A5D8F86}"/>
              </a:ext>
            </a:extLst>
          </p:cNvPr>
          <p:cNvSpPr>
            <a:spLocks noGrp="1"/>
          </p:cNvSpPr>
          <p:nvPr>
            <p:ph type="subTitle" idx="1" hasCustomPrompt="1"/>
          </p:nvPr>
        </p:nvSpPr>
        <p:spPr bwMode="gray">
          <a:xfrm>
            <a:off x="477042" y="3125587"/>
            <a:ext cx="3501400" cy="1703086"/>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38775957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Header 7">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CE56FF1-F65C-054F-B9D8-1AD6DD60565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72"/>
          <a:stretch/>
        </p:blipFill>
        <p:spPr>
          <a:xfrm>
            <a:off x="-16041" y="-1"/>
            <a:ext cx="9343777" cy="5188147"/>
          </a:xfrm>
          <a:prstGeom prst="rect">
            <a:avLst/>
          </a:prstGeom>
        </p:spPr>
      </p:pic>
      <p:sp>
        <p:nvSpPr>
          <p:cNvPr id="11" name="Rectangle 6">
            <a:extLst>
              <a:ext uri="{FF2B5EF4-FFF2-40B4-BE49-F238E27FC236}">
                <a16:creationId xmlns:a16="http://schemas.microsoft.com/office/drawing/2014/main" id="{D6879BB9-CE19-2748-8211-B0BAF715F5FA}"/>
              </a:ext>
            </a:extLst>
          </p:cNvPr>
          <p:cNvSpPr>
            <a:spLocks noChangeAspect="1"/>
          </p:cNvSpPr>
          <p:nvPr userDrawn="1"/>
        </p:nvSpPr>
        <p:spPr>
          <a:xfrm>
            <a:off x="-16041" y="-23933"/>
            <a:ext cx="5324224" cy="521208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60000"/>
                </a:srgbClr>
              </a:gs>
              <a:gs pos="100000">
                <a:srgbClr val="51468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pic>
        <p:nvPicPr>
          <p:cNvPr id="8" name="Picture 7">
            <a:extLst>
              <a:ext uri="{FF2B5EF4-FFF2-40B4-BE49-F238E27FC236}">
                <a16:creationId xmlns:a16="http://schemas.microsoft.com/office/drawing/2014/main" id="{7E6D61AD-2DE2-F44E-B355-1110312D88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289" y="699675"/>
            <a:ext cx="2554371" cy="359842"/>
          </a:xfrm>
          <a:prstGeom prst="rect">
            <a:avLst/>
          </a:prstGeom>
        </p:spPr>
      </p:pic>
      <p:sp>
        <p:nvSpPr>
          <p:cNvPr id="9" name="Title 1">
            <a:extLst>
              <a:ext uri="{FF2B5EF4-FFF2-40B4-BE49-F238E27FC236}">
                <a16:creationId xmlns:a16="http://schemas.microsoft.com/office/drawing/2014/main" id="{78954F51-B374-F446-95BC-929E02B6F26F}"/>
              </a:ext>
            </a:extLst>
          </p:cNvPr>
          <p:cNvSpPr>
            <a:spLocks noGrp="1"/>
          </p:cNvSpPr>
          <p:nvPr>
            <p:ph type="ctrTitle" hasCustomPrompt="1"/>
          </p:nvPr>
        </p:nvSpPr>
        <p:spPr bwMode="gray">
          <a:xfrm>
            <a:off x="477042" y="1700462"/>
            <a:ext cx="3501400" cy="1370041"/>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0" name="Subtitle 2">
            <a:extLst>
              <a:ext uri="{FF2B5EF4-FFF2-40B4-BE49-F238E27FC236}">
                <a16:creationId xmlns:a16="http://schemas.microsoft.com/office/drawing/2014/main" id="{9289869B-BCFE-144A-B445-AFCBE6E869F1}"/>
              </a:ext>
            </a:extLst>
          </p:cNvPr>
          <p:cNvSpPr>
            <a:spLocks noGrp="1"/>
          </p:cNvSpPr>
          <p:nvPr>
            <p:ph type="subTitle" idx="1" hasCustomPrompt="1"/>
          </p:nvPr>
        </p:nvSpPr>
        <p:spPr bwMode="gray">
          <a:xfrm>
            <a:off x="477042" y="3125587"/>
            <a:ext cx="3501400" cy="1703086"/>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1490160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8">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1FC80C6-554D-8F46-9097-15986C8FB2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119" y="0"/>
            <a:ext cx="9165888" cy="5188147"/>
          </a:xfrm>
          <a:prstGeom prst="rect">
            <a:avLst/>
          </a:prstGeom>
        </p:spPr>
      </p:pic>
      <p:sp>
        <p:nvSpPr>
          <p:cNvPr id="11" name="Rectangle 6">
            <a:extLst>
              <a:ext uri="{FF2B5EF4-FFF2-40B4-BE49-F238E27FC236}">
                <a16:creationId xmlns:a16="http://schemas.microsoft.com/office/drawing/2014/main" id="{BBAC3556-24CC-5F45-B4E4-F8D74EA9B209}"/>
              </a:ext>
            </a:extLst>
          </p:cNvPr>
          <p:cNvSpPr>
            <a:spLocks noChangeAspect="1"/>
          </p:cNvSpPr>
          <p:nvPr userDrawn="1"/>
        </p:nvSpPr>
        <p:spPr>
          <a:xfrm>
            <a:off x="-16041" y="-23933"/>
            <a:ext cx="5324224" cy="5212080"/>
          </a:xfrm>
          <a:custGeom>
            <a:avLst/>
            <a:gdLst>
              <a:gd name="connsiteX0" fmla="*/ 0 w 990600"/>
              <a:gd name="connsiteY0" fmla="*/ 0 h 381000"/>
              <a:gd name="connsiteX1" fmla="*/ 990600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31308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800099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0600"/>
              <a:gd name="connsiteY0" fmla="*/ 0 h 381000"/>
              <a:gd name="connsiteX1" fmla="*/ 794257 w 990600"/>
              <a:gd name="connsiteY1" fmla="*/ 0 h 381000"/>
              <a:gd name="connsiteX2" fmla="*/ 990600 w 990600"/>
              <a:gd name="connsiteY2" fmla="*/ 381000 h 381000"/>
              <a:gd name="connsiteX3" fmla="*/ 0 w 990600"/>
              <a:gd name="connsiteY3" fmla="*/ 381000 h 381000"/>
              <a:gd name="connsiteX4" fmla="*/ 0 w 990600"/>
              <a:gd name="connsiteY4" fmla="*/ 0 h 381000"/>
              <a:gd name="connsiteX0" fmla="*/ 0 w 998946"/>
              <a:gd name="connsiteY0" fmla="*/ 0 h 381000"/>
              <a:gd name="connsiteX1" fmla="*/ 794257 w 998946"/>
              <a:gd name="connsiteY1" fmla="*/ 0 h 381000"/>
              <a:gd name="connsiteX2" fmla="*/ 998946 w 998946"/>
              <a:gd name="connsiteY2" fmla="*/ 381000 h 381000"/>
              <a:gd name="connsiteX3" fmla="*/ 0 w 998946"/>
              <a:gd name="connsiteY3" fmla="*/ 381000 h 381000"/>
              <a:gd name="connsiteX4" fmla="*/ 0 w 998946"/>
              <a:gd name="connsiteY4" fmla="*/ 0 h 381000"/>
              <a:gd name="connsiteX0" fmla="*/ 0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0 w 1001466"/>
              <a:gd name="connsiteY4" fmla="*/ 0 h 381000"/>
              <a:gd name="connsiteX0" fmla="*/ 411575 w 1001466"/>
              <a:gd name="connsiteY0" fmla="*/ 0 h 381000"/>
              <a:gd name="connsiteX1" fmla="*/ 794257 w 1001466"/>
              <a:gd name="connsiteY1" fmla="*/ 0 h 381000"/>
              <a:gd name="connsiteX2" fmla="*/ 1001466 w 1001466"/>
              <a:gd name="connsiteY2" fmla="*/ 381000 h 381000"/>
              <a:gd name="connsiteX3" fmla="*/ 0 w 1001466"/>
              <a:gd name="connsiteY3" fmla="*/ 381000 h 381000"/>
              <a:gd name="connsiteX4" fmla="*/ 411575 w 1001466"/>
              <a:gd name="connsiteY4" fmla="*/ 0 h 381000"/>
              <a:gd name="connsiteX0" fmla="*/ 0 w 589891"/>
              <a:gd name="connsiteY0" fmla="*/ 0 h 381000"/>
              <a:gd name="connsiteX1" fmla="*/ 382682 w 589891"/>
              <a:gd name="connsiteY1" fmla="*/ 0 h 381000"/>
              <a:gd name="connsiteX2" fmla="*/ 589891 w 589891"/>
              <a:gd name="connsiteY2" fmla="*/ 381000 h 381000"/>
              <a:gd name="connsiteX3" fmla="*/ 980 w 589891"/>
              <a:gd name="connsiteY3" fmla="*/ 379040 h 381000"/>
              <a:gd name="connsiteX4" fmla="*/ 0 w 589891"/>
              <a:gd name="connsiteY4" fmla="*/ 0 h 381000"/>
              <a:gd name="connsiteX0" fmla="*/ 1023 w 590914"/>
              <a:gd name="connsiteY0" fmla="*/ 0 h 381000"/>
              <a:gd name="connsiteX1" fmla="*/ 383705 w 590914"/>
              <a:gd name="connsiteY1" fmla="*/ 0 h 381000"/>
              <a:gd name="connsiteX2" fmla="*/ 590914 w 590914"/>
              <a:gd name="connsiteY2" fmla="*/ 381000 h 381000"/>
              <a:gd name="connsiteX3" fmla="*/ 43 w 590914"/>
              <a:gd name="connsiteY3" fmla="*/ 380020 h 381000"/>
              <a:gd name="connsiteX4" fmla="*/ 1023 w 590914"/>
              <a:gd name="connsiteY4" fmla="*/ 0 h 381000"/>
              <a:gd name="connsiteX0" fmla="*/ 294963 w 590872"/>
              <a:gd name="connsiteY0" fmla="*/ 980 h 381000"/>
              <a:gd name="connsiteX1" fmla="*/ 383663 w 590872"/>
              <a:gd name="connsiteY1" fmla="*/ 0 h 381000"/>
              <a:gd name="connsiteX2" fmla="*/ 590872 w 590872"/>
              <a:gd name="connsiteY2" fmla="*/ 381000 h 381000"/>
              <a:gd name="connsiteX3" fmla="*/ 1 w 590872"/>
              <a:gd name="connsiteY3" fmla="*/ 380020 h 381000"/>
              <a:gd name="connsiteX4" fmla="*/ 294963 w 590872"/>
              <a:gd name="connsiteY4" fmla="*/ 980 h 381000"/>
              <a:gd name="connsiteX0" fmla="*/ 0 w 295909"/>
              <a:gd name="connsiteY0" fmla="*/ 980 h 381000"/>
              <a:gd name="connsiteX1" fmla="*/ 88700 w 295909"/>
              <a:gd name="connsiteY1" fmla="*/ 0 h 381000"/>
              <a:gd name="connsiteX2" fmla="*/ 295909 w 295909"/>
              <a:gd name="connsiteY2" fmla="*/ 381000 h 381000"/>
              <a:gd name="connsiteX3" fmla="*/ 980 w 295909"/>
              <a:gd name="connsiteY3" fmla="*/ 380020 h 381000"/>
              <a:gd name="connsiteX4" fmla="*/ 0 w 295909"/>
              <a:gd name="connsiteY4" fmla="*/ 980 h 381000"/>
              <a:gd name="connsiteX0" fmla="*/ 51939 w 294931"/>
              <a:gd name="connsiteY0" fmla="*/ 0 h 381000"/>
              <a:gd name="connsiteX1" fmla="*/ 87722 w 294931"/>
              <a:gd name="connsiteY1" fmla="*/ 0 h 381000"/>
              <a:gd name="connsiteX2" fmla="*/ 294931 w 294931"/>
              <a:gd name="connsiteY2" fmla="*/ 381000 h 381000"/>
              <a:gd name="connsiteX3" fmla="*/ 2 w 294931"/>
              <a:gd name="connsiteY3" fmla="*/ 380020 h 381000"/>
              <a:gd name="connsiteX4" fmla="*/ 51939 w 294931"/>
              <a:gd name="connsiteY4" fmla="*/ 0 h 381000"/>
              <a:gd name="connsiteX0" fmla="*/ 1024 w 244016"/>
              <a:gd name="connsiteY0" fmla="*/ 0 h 381980"/>
              <a:gd name="connsiteX1" fmla="*/ 36807 w 244016"/>
              <a:gd name="connsiteY1" fmla="*/ 0 h 381980"/>
              <a:gd name="connsiteX2" fmla="*/ 244016 w 244016"/>
              <a:gd name="connsiteY2" fmla="*/ 381000 h 381980"/>
              <a:gd name="connsiteX3" fmla="*/ 44 w 244016"/>
              <a:gd name="connsiteY3" fmla="*/ 381980 h 381980"/>
              <a:gd name="connsiteX4" fmla="*/ 1024 w 244016"/>
              <a:gd name="connsiteY4" fmla="*/ 0 h 381980"/>
              <a:gd name="connsiteX0" fmla="*/ 94 w 244066"/>
              <a:gd name="connsiteY0" fmla="*/ 980 h 381980"/>
              <a:gd name="connsiteX1" fmla="*/ 36857 w 244066"/>
              <a:gd name="connsiteY1" fmla="*/ 0 h 381980"/>
              <a:gd name="connsiteX2" fmla="*/ 244066 w 244066"/>
              <a:gd name="connsiteY2" fmla="*/ 381000 h 381980"/>
              <a:gd name="connsiteX3" fmla="*/ 94 w 244066"/>
              <a:gd name="connsiteY3" fmla="*/ 381980 h 381980"/>
              <a:gd name="connsiteX4" fmla="*/ 94 w 244066"/>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980 h 381980"/>
              <a:gd name="connsiteX1" fmla="*/ 36763 w 243972"/>
              <a:gd name="connsiteY1" fmla="*/ 0 h 381980"/>
              <a:gd name="connsiteX2" fmla="*/ 243972 w 243972"/>
              <a:gd name="connsiteY2" fmla="*/ 381000 h 381980"/>
              <a:gd name="connsiteX3" fmla="*/ 0 w 243972"/>
              <a:gd name="connsiteY3" fmla="*/ 381980 h 381980"/>
              <a:gd name="connsiteX4" fmla="*/ 0 w 243972"/>
              <a:gd name="connsiteY4" fmla="*/ 980 h 381980"/>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3276"/>
              <a:gd name="connsiteX1" fmla="*/ 36763 w 243972"/>
              <a:gd name="connsiteY1" fmla="*/ 105 h 383276"/>
              <a:gd name="connsiteX2" fmla="*/ 243972 w 243972"/>
              <a:gd name="connsiteY2" fmla="*/ 383276 h 383276"/>
              <a:gd name="connsiteX3" fmla="*/ 0 w 243972"/>
              <a:gd name="connsiteY3" fmla="*/ 382085 h 383276"/>
              <a:gd name="connsiteX4" fmla="*/ 0 w 243972"/>
              <a:gd name="connsiteY4" fmla="*/ 0 h 383276"/>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2085"/>
              <a:gd name="connsiteX1" fmla="*/ 36763 w 243972"/>
              <a:gd name="connsiteY1" fmla="*/ 105 h 382085"/>
              <a:gd name="connsiteX2" fmla="*/ 243972 w 243972"/>
              <a:gd name="connsiteY2" fmla="*/ 381105 h 382085"/>
              <a:gd name="connsiteX3" fmla="*/ 0 w 243972"/>
              <a:gd name="connsiteY3" fmla="*/ 382085 h 382085"/>
              <a:gd name="connsiteX4" fmla="*/ 0 w 243972"/>
              <a:gd name="connsiteY4" fmla="*/ 0 h 382085"/>
              <a:gd name="connsiteX0" fmla="*/ 0 w 243972"/>
              <a:gd name="connsiteY0" fmla="*/ 0 h 381105"/>
              <a:gd name="connsiteX1" fmla="*/ 36763 w 243972"/>
              <a:gd name="connsiteY1" fmla="*/ 105 h 381105"/>
              <a:gd name="connsiteX2" fmla="*/ 243972 w 243972"/>
              <a:gd name="connsiteY2" fmla="*/ 381105 h 381105"/>
              <a:gd name="connsiteX3" fmla="*/ 0 w 243972"/>
              <a:gd name="connsiteY3" fmla="*/ 381000 h 381105"/>
              <a:gd name="connsiteX4" fmla="*/ 0 w 243972"/>
              <a:gd name="connsiteY4" fmla="*/ 0 h 381105"/>
              <a:gd name="connsiteX0" fmla="*/ 0 w 241956"/>
              <a:gd name="connsiteY0" fmla="*/ 0 h 381105"/>
              <a:gd name="connsiteX1" fmla="*/ 36763 w 241956"/>
              <a:gd name="connsiteY1" fmla="*/ 105 h 381105"/>
              <a:gd name="connsiteX2" fmla="*/ 241956 w 241956"/>
              <a:gd name="connsiteY2" fmla="*/ 381105 h 381105"/>
              <a:gd name="connsiteX3" fmla="*/ 0 w 241956"/>
              <a:gd name="connsiteY3" fmla="*/ 381000 h 381105"/>
              <a:gd name="connsiteX4" fmla="*/ 0 w 241956"/>
              <a:gd name="connsiteY4" fmla="*/ 0 h 381105"/>
              <a:gd name="connsiteX0" fmla="*/ 0 w 241956"/>
              <a:gd name="connsiteY0" fmla="*/ 231 h 381336"/>
              <a:gd name="connsiteX1" fmla="*/ 37099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241956"/>
              <a:gd name="connsiteY0" fmla="*/ 231 h 381336"/>
              <a:gd name="connsiteX1" fmla="*/ 41468 w 241956"/>
              <a:gd name="connsiteY1" fmla="*/ 0 h 381336"/>
              <a:gd name="connsiteX2" fmla="*/ 241956 w 241956"/>
              <a:gd name="connsiteY2" fmla="*/ 381336 h 381336"/>
              <a:gd name="connsiteX3" fmla="*/ 0 w 241956"/>
              <a:gd name="connsiteY3" fmla="*/ 381231 h 381336"/>
              <a:gd name="connsiteX4" fmla="*/ 0 w 241956"/>
              <a:gd name="connsiteY4" fmla="*/ 231 h 38133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2016"/>
              <a:gd name="connsiteX1" fmla="*/ 194001 w 394489"/>
              <a:gd name="connsiteY1" fmla="*/ 680 h 382016"/>
              <a:gd name="connsiteX2" fmla="*/ 394489 w 394489"/>
              <a:gd name="connsiteY2" fmla="*/ 382016 h 382016"/>
              <a:gd name="connsiteX3" fmla="*/ 152533 w 394489"/>
              <a:gd name="connsiteY3" fmla="*/ 381911 h 382016"/>
              <a:gd name="connsiteX4" fmla="*/ 0 w 394489"/>
              <a:gd name="connsiteY4" fmla="*/ 0 h 382016"/>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3732"/>
              <a:gd name="connsiteX1" fmla="*/ 194001 w 394489"/>
              <a:gd name="connsiteY1" fmla="*/ 680 h 383732"/>
              <a:gd name="connsiteX2" fmla="*/ 394489 w 394489"/>
              <a:gd name="connsiteY2" fmla="*/ 382016 h 383732"/>
              <a:gd name="connsiteX3" fmla="*/ 3187 w 394489"/>
              <a:gd name="connsiteY3" fmla="*/ 383732 h 383732"/>
              <a:gd name="connsiteX4" fmla="*/ 0 w 394489"/>
              <a:gd name="connsiteY4" fmla="*/ 0 h 383732"/>
              <a:gd name="connsiteX0" fmla="*/ 0 w 394489"/>
              <a:gd name="connsiteY0" fmla="*/ 0 h 384187"/>
              <a:gd name="connsiteX1" fmla="*/ 194001 w 394489"/>
              <a:gd name="connsiteY1" fmla="*/ 680 h 384187"/>
              <a:gd name="connsiteX2" fmla="*/ 394489 w 394489"/>
              <a:gd name="connsiteY2" fmla="*/ 382016 h 384187"/>
              <a:gd name="connsiteX3" fmla="*/ 910 w 394489"/>
              <a:gd name="connsiteY3" fmla="*/ 384187 h 384187"/>
              <a:gd name="connsiteX4" fmla="*/ 0 w 394489"/>
              <a:gd name="connsiteY4" fmla="*/ 0 h 384187"/>
              <a:gd name="connsiteX0" fmla="*/ 920 w 394043"/>
              <a:gd name="connsiteY0" fmla="*/ 0 h 384642"/>
              <a:gd name="connsiteX1" fmla="*/ 193555 w 394043"/>
              <a:gd name="connsiteY1" fmla="*/ 1135 h 384642"/>
              <a:gd name="connsiteX2" fmla="*/ 394043 w 394043"/>
              <a:gd name="connsiteY2" fmla="*/ 382471 h 384642"/>
              <a:gd name="connsiteX3" fmla="*/ 464 w 394043"/>
              <a:gd name="connsiteY3" fmla="*/ 384642 h 384642"/>
              <a:gd name="connsiteX4" fmla="*/ 920 w 394043"/>
              <a:gd name="connsiteY4" fmla="*/ 0 h 384642"/>
              <a:gd name="connsiteX0" fmla="*/ 920 w 394043"/>
              <a:gd name="connsiteY0" fmla="*/ 0 h 382471"/>
              <a:gd name="connsiteX1" fmla="*/ 193555 w 394043"/>
              <a:gd name="connsiteY1" fmla="*/ 1135 h 382471"/>
              <a:gd name="connsiteX2" fmla="*/ 394043 w 394043"/>
              <a:gd name="connsiteY2" fmla="*/ 382471 h 382471"/>
              <a:gd name="connsiteX3" fmla="*/ 464 w 394043"/>
              <a:gd name="connsiteY3" fmla="*/ 380999 h 382471"/>
              <a:gd name="connsiteX4" fmla="*/ 920 w 394043"/>
              <a:gd name="connsiteY4" fmla="*/ 0 h 382471"/>
              <a:gd name="connsiteX0" fmla="*/ 0 w 393123"/>
              <a:gd name="connsiteY0" fmla="*/ 0 h 382820"/>
              <a:gd name="connsiteX1" fmla="*/ 192635 w 393123"/>
              <a:gd name="connsiteY1" fmla="*/ 1135 h 382820"/>
              <a:gd name="connsiteX2" fmla="*/ 393123 w 393123"/>
              <a:gd name="connsiteY2" fmla="*/ 382471 h 382820"/>
              <a:gd name="connsiteX3" fmla="*/ 1365 w 393123"/>
              <a:gd name="connsiteY3" fmla="*/ 382820 h 382820"/>
              <a:gd name="connsiteX4" fmla="*/ 0 w 393123"/>
              <a:gd name="connsiteY4" fmla="*/ 0 h 382820"/>
              <a:gd name="connsiteX0" fmla="*/ 5761 w 391965"/>
              <a:gd name="connsiteY0" fmla="*/ 9589 h 381685"/>
              <a:gd name="connsiteX1" fmla="*/ 191477 w 391965"/>
              <a:gd name="connsiteY1" fmla="*/ 0 h 381685"/>
              <a:gd name="connsiteX2" fmla="*/ 391965 w 391965"/>
              <a:gd name="connsiteY2" fmla="*/ 381336 h 381685"/>
              <a:gd name="connsiteX3" fmla="*/ 207 w 391965"/>
              <a:gd name="connsiteY3" fmla="*/ 381685 h 381685"/>
              <a:gd name="connsiteX4" fmla="*/ 5761 w 391965"/>
              <a:gd name="connsiteY4" fmla="*/ 9589 h 381685"/>
              <a:gd name="connsiteX0" fmla="*/ 2099 w 392109"/>
              <a:gd name="connsiteY0" fmla="*/ 248 h 381685"/>
              <a:gd name="connsiteX1" fmla="*/ 191621 w 392109"/>
              <a:gd name="connsiteY1" fmla="*/ 0 h 381685"/>
              <a:gd name="connsiteX2" fmla="*/ 392109 w 392109"/>
              <a:gd name="connsiteY2" fmla="*/ 381336 h 381685"/>
              <a:gd name="connsiteX3" fmla="*/ 351 w 392109"/>
              <a:gd name="connsiteY3" fmla="*/ 381685 h 381685"/>
              <a:gd name="connsiteX4" fmla="*/ 2099 w 392109"/>
              <a:gd name="connsiteY4" fmla="*/ 248 h 381685"/>
              <a:gd name="connsiteX0" fmla="*/ 0 w 390010"/>
              <a:gd name="connsiteY0" fmla="*/ 248 h 381336"/>
              <a:gd name="connsiteX1" fmla="*/ 189522 w 390010"/>
              <a:gd name="connsiteY1" fmla="*/ 0 h 381336"/>
              <a:gd name="connsiteX2" fmla="*/ 390010 w 390010"/>
              <a:gd name="connsiteY2" fmla="*/ 381336 h 381336"/>
              <a:gd name="connsiteX3" fmla="*/ 26967 w 390010"/>
              <a:gd name="connsiteY3" fmla="*/ 356777 h 381336"/>
              <a:gd name="connsiteX4" fmla="*/ 0 w 390010"/>
              <a:gd name="connsiteY4" fmla="*/ 248 h 381336"/>
              <a:gd name="connsiteX0" fmla="*/ 250 w 390260"/>
              <a:gd name="connsiteY0" fmla="*/ 248 h 382031"/>
              <a:gd name="connsiteX1" fmla="*/ 189772 w 390260"/>
              <a:gd name="connsiteY1" fmla="*/ 0 h 382031"/>
              <a:gd name="connsiteX2" fmla="*/ 390260 w 390260"/>
              <a:gd name="connsiteY2" fmla="*/ 381336 h 382031"/>
              <a:gd name="connsiteX3" fmla="*/ 577 w 390260"/>
              <a:gd name="connsiteY3" fmla="*/ 382031 h 382031"/>
              <a:gd name="connsiteX4" fmla="*/ 250 w 390260"/>
              <a:gd name="connsiteY4" fmla="*/ 248 h 382031"/>
              <a:gd name="connsiteX0" fmla="*/ 839 w 390849"/>
              <a:gd name="connsiteY0" fmla="*/ 248 h 382031"/>
              <a:gd name="connsiteX1" fmla="*/ 190361 w 390849"/>
              <a:gd name="connsiteY1" fmla="*/ 0 h 382031"/>
              <a:gd name="connsiteX2" fmla="*/ 390849 w 390849"/>
              <a:gd name="connsiteY2" fmla="*/ 381336 h 382031"/>
              <a:gd name="connsiteX3" fmla="*/ 474 w 390849"/>
              <a:gd name="connsiteY3" fmla="*/ 382031 h 382031"/>
              <a:gd name="connsiteX4" fmla="*/ 839 w 390849"/>
              <a:gd name="connsiteY4" fmla="*/ 248 h 382031"/>
              <a:gd name="connsiteX0" fmla="*/ 839 w 390503"/>
              <a:gd name="connsiteY0" fmla="*/ 248 h 382374"/>
              <a:gd name="connsiteX1" fmla="*/ 190361 w 390503"/>
              <a:gd name="connsiteY1" fmla="*/ 0 h 382374"/>
              <a:gd name="connsiteX2" fmla="*/ 390503 w 390503"/>
              <a:gd name="connsiteY2" fmla="*/ 382374 h 382374"/>
              <a:gd name="connsiteX3" fmla="*/ 474 w 390503"/>
              <a:gd name="connsiteY3" fmla="*/ 382031 h 382374"/>
              <a:gd name="connsiteX4" fmla="*/ 839 w 390503"/>
              <a:gd name="connsiteY4" fmla="*/ 248 h 382374"/>
              <a:gd name="connsiteX0" fmla="*/ 0 w 390702"/>
              <a:gd name="connsiteY0" fmla="*/ 0 h 382472"/>
              <a:gd name="connsiteX1" fmla="*/ 190560 w 390702"/>
              <a:gd name="connsiteY1" fmla="*/ 98 h 382472"/>
              <a:gd name="connsiteX2" fmla="*/ 390702 w 390702"/>
              <a:gd name="connsiteY2" fmla="*/ 382472 h 382472"/>
              <a:gd name="connsiteX3" fmla="*/ 673 w 390702"/>
              <a:gd name="connsiteY3" fmla="*/ 382129 h 382472"/>
              <a:gd name="connsiteX4" fmla="*/ 0 w 390702"/>
              <a:gd name="connsiteY4" fmla="*/ 0 h 382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702" h="382472">
                <a:moveTo>
                  <a:pt x="0" y="0"/>
                </a:moveTo>
                <a:lnTo>
                  <a:pt x="190560" y="98"/>
                </a:lnTo>
                <a:lnTo>
                  <a:pt x="390702" y="382472"/>
                </a:lnTo>
                <a:lnTo>
                  <a:pt x="673" y="382129"/>
                </a:lnTo>
                <a:cubicBezTo>
                  <a:pt x="-921" y="190263"/>
                  <a:pt x="1062" y="127911"/>
                  <a:pt x="0" y="0"/>
                </a:cubicBezTo>
                <a:close/>
              </a:path>
            </a:pathLst>
          </a:custGeom>
          <a:gradFill>
            <a:gsLst>
              <a:gs pos="0">
                <a:srgbClr val="514689">
                  <a:alpha val="71000"/>
                </a:srgbClr>
              </a:gs>
              <a:gs pos="100000">
                <a:srgbClr val="51468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en-US" kern="1200" dirty="0">
                <a:solidFill>
                  <a:schemeClr val="tx2"/>
                </a:solidFill>
              </a:rPr>
              <a:t>   </a:t>
            </a:r>
          </a:p>
        </p:txBody>
      </p:sp>
      <p:pic>
        <p:nvPicPr>
          <p:cNvPr id="12" name="Picture 11">
            <a:extLst>
              <a:ext uri="{FF2B5EF4-FFF2-40B4-BE49-F238E27FC236}">
                <a16:creationId xmlns:a16="http://schemas.microsoft.com/office/drawing/2014/main" id="{4F3B9535-010E-0D49-9CD6-0054D5188D6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86289" y="699675"/>
            <a:ext cx="2554371" cy="359842"/>
          </a:xfrm>
          <a:prstGeom prst="rect">
            <a:avLst/>
          </a:prstGeom>
        </p:spPr>
      </p:pic>
      <p:sp>
        <p:nvSpPr>
          <p:cNvPr id="14" name="Title 1">
            <a:extLst>
              <a:ext uri="{FF2B5EF4-FFF2-40B4-BE49-F238E27FC236}">
                <a16:creationId xmlns:a16="http://schemas.microsoft.com/office/drawing/2014/main" id="{644A36B5-801F-1F42-BA95-0554F858E95D}"/>
              </a:ext>
            </a:extLst>
          </p:cNvPr>
          <p:cNvSpPr>
            <a:spLocks noGrp="1"/>
          </p:cNvSpPr>
          <p:nvPr>
            <p:ph type="ctrTitle" hasCustomPrompt="1"/>
          </p:nvPr>
        </p:nvSpPr>
        <p:spPr bwMode="gray">
          <a:xfrm>
            <a:off x="477042" y="1700462"/>
            <a:ext cx="3501400" cy="1370041"/>
          </a:xfrm>
          <a:prstGeom prst="rect">
            <a:avLst/>
          </a:prstGeom>
        </p:spPr>
        <p:txBody>
          <a:bodyPr rIns="0" bIns="0" anchor="b" anchorCtr="0"/>
          <a:lstStyle>
            <a:lvl1pPr>
              <a:lnSpc>
                <a:spcPct val="90000"/>
              </a:lnSpc>
              <a:defRPr sz="2800" b="0">
                <a:solidFill>
                  <a:schemeClr val="bg1"/>
                </a:solidFill>
              </a:defRPr>
            </a:lvl1pPr>
          </a:lstStyle>
          <a:p>
            <a:r>
              <a:rPr lang="en-US" dirty="0"/>
              <a:t>Section Title</a:t>
            </a:r>
          </a:p>
        </p:txBody>
      </p:sp>
      <p:sp>
        <p:nvSpPr>
          <p:cNvPr id="19" name="Subtitle 2">
            <a:extLst>
              <a:ext uri="{FF2B5EF4-FFF2-40B4-BE49-F238E27FC236}">
                <a16:creationId xmlns:a16="http://schemas.microsoft.com/office/drawing/2014/main" id="{361F9852-ECF9-434C-BEDE-A9741A5D8F86}"/>
              </a:ext>
            </a:extLst>
          </p:cNvPr>
          <p:cNvSpPr>
            <a:spLocks noGrp="1"/>
          </p:cNvSpPr>
          <p:nvPr>
            <p:ph type="subTitle" idx="1" hasCustomPrompt="1"/>
          </p:nvPr>
        </p:nvSpPr>
        <p:spPr bwMode="gray">
          <a:xfrm>
            <a:off x="477042" y="3125587"/>
            <a:ext cx="3501400" cy="1703086"/>
          </a:xfrm>
          <a:prstGeom prst="rect">
            <a:avLst/>
          </a:prstGeom>
        </p:spPr>
        <p:txBody>
          <a:bodyPr/>
          <a:lstStyle>
            <a:lvl1pPr marL="0" indent="0" algn="l">
              <a:lnSpc>
                <a:spcPct val="90000"/>
              </a:lnSpc>
              <a:spcBef>
                <a:spcPts val="0"/>
              </a:spcBef>
              <a:buNone/>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Secondary Text Goes here</a:t>
            </a:r>
          </a:p>
        </p:txBody>
      </p:sp>
    </p:spTree>
    <p:extLst>
      <p:ext uri="{BB962C8B-B14F-4D97-AF65-F5344CB8AC3E}">
        <p14:creationId xmlns:p14="http://schemas.microsoft.com/office/powerpoint/2010/main" val="667595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Title Placeholder 1"/>
          <p:cNvSpPr>
            <a:spLocks noGrp="1"/>
          </p:cNvSpPr>
          <p:nvPr>
            <p:ph type="title"/>
          </p:nvPr>
        </p:nvSpPr>
        <p:spPr>
          <a:xfrm>
            <a:off x="1100604" y="126213"/>
            <a:ext cx="7159932" cy="762000"/>
          </a:xfrm>
          <a:prstGeom prst="rect">
            <a:avLst/>
          </a:prstGeom>
        </p:spPr>
        <p:txBody>
          <a:bodyPr vert="horz" lIns="0" tIns="0" rIns="91440" bIns="45720" rtlCol="0" anchor="b">
            <a:noAutofit/>
          </a:bodyPr>
          <a:lstStyle/>
          <a:p>
            <a:r>
              <a:rPr lang="en-US" dirty="0"/>
              <a:t>Click to edit Master title style</a:t>
            </a:r>
          </a:p>
        </p:txBody>
      </p:sp>
      <p:sp>
        <p:nvSpPr>
          <p:cNvPr id="15" name="Text Placeholder 2"/>
          <p:cNvSpPr>
            <a:spLocks noGrp="1"/>
          </p:cNvSpPr>
          <p:nvPr>
            <p:ph type="body" idx="1"/>
          </p:nvPr>
        </p:nvSpPr>
        <p:spPr>
          <a:xfrm>
            <a:off x="932609" y="1524784"/>
            <a:ext cx="7350339" cy="2978954"/>
          </a:xfrm>
          <a:prstGeom prst="rect">
            <a:avLst/>
          </a:prstGeom>
        </p:spPr>
        <p:txBody>
          <a:bodyPr vert="horz" lIns="0" tIns="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Date Placeholder 3"/>
          <p:cNvSpPr>
            <a:spLocks noGrp="1"/>
          </p:cNvSpPr>
          <p:nvPr>
            <p:ph type="dt" sz="half" idx="2"/>
          </p:nvPr>
        </p:nvSpPr>
        <p:spPr>
          <a:xfrm>
            <a:off x="2756915" y="4833819"/>
            <a:ext cx="850392" cy="168275"/>
          </a:xfrm>
          <a:prstGeom prst="rect">
            <a:avLst/>
          </a:prstGeom>
        </p:spPr>
        <p:txBody>
          <a:bodyPr vert="horz" wrap="none" lIns="0" tIns="0" rIns="0" bIns="0" rtlCol="0" anchor="b"/>
          <a:lstStyle>
            <a:lvl1pPr>
              <a:defRPr lang="en-US" sz="800" smtClean="0"/>
            </a:lvl1pPr>
          </a:lstStyle>
          <a:p>
            <a:fld id="{4DD056AA-046F-1E41-8A7D-BECBA863898E}" type="datetime1">
              <a:rPr lang="en-US" smtClean="0"/>
              <a:t>4/16/26</a:t>
            </a:fld>
            <a:endParaRPr lang="en-US" dirty="0"/>
          </a:p>
        </p:txBody>
      </p:sp>
      <p:sp>
        <p:nvSpPr>
          <p:cNvPr id="17" name="Footer Placeholder 4"/>
          <p:cNvSpPr>
            <a:spLocks noGrp="1"/>
          </p:cNvSpPr>
          <p:nvPr>
            <p:ph type="ftr" sz="quarter" idx="3"/>
          </p:nvPr>
        </p:nvSpPr>
        <p:spPr>
          <a:xfrm>
            <a:off x="3868430" y="4787033"/>
            <a:ext cx="4435163" cy="231266"/>
          </a:xfrm>
          <a:prstGeom prst="rect">
            <a:avLst/>
          </a:prstGeom>
        </p:spPr>
        <p:txBody>
          <a:bodyPr vert="horz" lIns="0" tIns="0" rIns="0" bIns="0" rtlCol="0" anchor="b"/>
          <a:lstStyle>
            <a:lvl1pPr algn="r">
              <a:defRPr sz="1400">
                <a:solidFill>
                  <a:schemeClr val="tx1"/>
                </a:solidFill>
              </a:defRPr>
            </a:lvl1pPr>
          </a:lstStyle>
          <a:p>
            <a:r>
              <a:rPr lang="en-US">
                <a:solidFill>
                  <a:srgbClr val="605F62"/>
                </a:solidFill>
              </a:rPr>
              <a:t>Presentation or Section Title</a:t>
            </a:r>
            <a:endParaRPr lang="en-US" dirty="0">
              <a:solidFill>
                <a:srgbClr val="605F62"/>
              </a:solidFill>
            </a:endParaRPr>
          </a:p>
        </p:txBody>
      </p:sp>
      <p:sp>
        <p:nvSpPr>
          <p:cNvPr id="18" name="Slide Number Placeholder 5"/>
          <p:cNvSpPr>
            <a:spLocks noGrp="1"/>
          </p:cNvSpPr>
          <p:nvPr>
            <p:ph type="sldNum" sz="quarter" idx="4"/>
          </p:nvPr>
        </p:nvSpPr>
        <p:spPr>
          <a:xfrm>
            <a:off x="8305799" y="4787034"/>
            <a:ext cx="346745" cy="231266"/>
          </a:xfrm>
          <a:prstGeom prst="rect">
            <a:avLst/>
          </a:prstGeom>
        </p:spPr>
        <p:txBody>
          <a:bodyPr vert="horz" wrap="none" lIns="0" tIns="0" rIns="0" bIns="0" rtlCol="0" anchor="b"/>
          <a:lstStyle>
            <a:lvl1pPr algn="r">
              <a:defRPr sz="1400">
                <a:solidFill>
                  <a:schemeClr val="accent2"/>
                </a:solidFill>
              </a:defRPr>
            </a:lvl1pPr>
          </a:lstStyle>
          <a:p>
            <a:fld id="{0D558541-60C9-42A2-8392-FF12533A6B7A}" type="slidenum">
              <a:rPr lang="en-US" smtClean="0"/>
              <a:pPr/>
              <a:t>‹#›</a:t>
            </a:fld>
            <a:endParaRPr lang="en-US" dirty="0"/>
          </a:p>
        </p:txBody>
      </p:sp>
      <p:pic>
        <p:nvPicPr>
          <p:cNvPr id="4" name="Picture 3" descr="PPT-RGB-Shapes1.ai"/>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330198" y="380325"/>
            <a:ext cx="1572122" cy="549729"/>
          </a:xfrm>
          <a:prstGeom prst="rect">
            <a:avLst/>
          </a:prstGeom>
        </p:spPr>
      </p:pic>
      <p:pic>
        <p:nvPicPr>
          <p:cNvPr id="5" name="Picture 4"/>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707412" y="4746370"/>
            <a:ext cx="1788381" cy="339597"/>
          </a:xfrm>
          <a:prstGeom prst="rect">
            <a:avLst/>
          </a:prstGeom>
        </p:spPr>
      </p:pic>
    </p:spTree>
    <p:extLst>
      <p:ext uri="{BB962C8B-B14F-4D97-AF65-F5344CB8AC3E}">
        <p14:creationId xmlns:p14="http://schemas.microsoft.com/office/powerpoint/2010/main" val="1382538097"/>
      </p:ext>
    </p:extLst>
  </p:cSld>
  <p:clrMap bg1="lt1" tx1="dk1" bg2="lt2" tx2="dk2" accent1="accent1" accent2="accent2" accent3="accent3" accent4="accent4" accent5="accent5" accent6="accent6" hlink="hlink" folHlink="folHlink"/>
  <p:sldLayoutIdLst>
    <p:sldLayoutId id="2147483676" r:id="rId1"/>
    <p:sldLayoutId id="2147483680" r:id="rId2"/>
    <p:sldLayoutId id="2147483677" r:id="rId3"/>
    <p:sldLayoutId id="2147483673" r:id="rId4"/>
    <p:sldLayoutId id="2147483654" r:id="rId5"/>
    <p:sldLayoutId id="2147483674" r:id="rId6"/>
    <p:sldLayoutId id="2147483675" r:id="rId7"/>
    <p:sldLayoutId id="2147483678" r:id="rId8"/>
    <p:sldLayoutId id="2147483679" r:id="rId9"/>
    <p:sldLayoutId id="2147483662" r:id="rId10"/>
    <p:sldLayoutId id="2147483669" r:id="rId11"/>
    <p:sldLayoutId id="2147483671" r:id="rId12"/>
    <p:sldLayoutId id="2147483681" r:id="rId13"/>
  </p:sldLayoutIdLst>
  <p:hf hdr="0"/>
  <p:txStyles>
    <p:titleStyle>
      <a:lvl1pPr algn="l" defTabSz="457200" rtl="0" eaLnBrk="1" latinLnBrk="0" hangingPunct="1">
        <a:lnSpc>
          <a:spcPct val="90000"/>
        </a:lnSpc>
        <a:spcBef>
          <a:spcPct val="0"/>
        </a:spcBef>
        <a:buNone/>
        <a:tabLst/>
        <a:defRPr sz="2800" kern="1200">
          <a:solidFill>
            <a:schemeClr val="tx2"/>
          </a:solidFill>
          <a:latin typeface="+mj-lt"/>
          <a:ea typeface="+mj-ea"/>
          <a:cs typeface="+mj-cs"/>
        </a:defRPr>
      </a:lvl1pPr>
    </p:titleStyle>
    <p:bodyStyle>
      <a:lvl1pPr marL="174625" indent="-174625" algn="l" defTabSz="457200" rtl="0" eaLnBrk="1" latinLnBrk="0" hangingPunct="1">
        <a:spcBef>
          <a:spcPct val="20000"/>
        </a:spcBef>
        <a:buClr>
          <a:schemeClr val="accent1"/>
        </a:buClr>
        <a:buFont typeface="Arial"/>
        <a:buChar char="•"/>
        <a:defRPr sz="1700" kern="1200">
          <a:solidFill>
            <a:schemeClr val="tx1"/>
          </a:solidFill>
          <a:latin typeface="+mn-lt"/>
          <a:ea typeface="+mn-ea"/>
          <a:cs typeface="+mn-cs"/>
        </a:defRPr>
      </a:lvl1pPr>
      <a:lvl2pPr marL="403225" indent="-228600" algn="l" defTabSz="457200" rtl="0" eaLnBrk="1" latinLnBrk="0" hangingPunct="1">
        <a:spcBef>
          <a:spcPct val="20000"/>
        </a:spcBef>
        <a:buSzPct val="80000"/>
        <a:buFont typeface="Lucida Grande"/>
        <a:buChar char="-"/>
        <a:defRPr sz="1700" kern="1200">
          <a:solidFill>
            <a:schemeClr val="tx1"/>
          </a:solidFill>
          <a:latin typeface="+mn-lt"/>
          <a:ea typeface="+mn-ea"/>
          <a:cs typeface="+mn-cs"/>
        </a:defRPr>
      </a:lvl2pPr>
      <a:lvl3pPr marL="630238" indent="-174625" algn="l" defTabSz="457200" rtl="0" eaLnBrk="1" latinLnBrk="0" hangingPunct="1">
        <a:spcBef>
          <a:spcPct val="20000"/>
        </a:spcBef>
        <a:buFont typeface="Arial"/>
        <a:buChar char="•"/>
        <a:defRPr sz="1400" kern="1200">
          <a:solidFill>
            <a:schemeClr val="tx1"/>
          </a:solidFill>
          <a:latin typeface="+mn-lt"/>
          <a:ea typeface="+mn-ea"/>
          <a:cs typeface="+mn-cs"/>
        </a:defRPr>
      </a:lvl3pPr>
      <a:lvl4pPr marL="858838" indent="-176213" algn="l" defTabSz="457200" rtl="0" eaLnBrk="1" latinLnBrk="0" hangingPunct="1">
        <a:spcBef>
          <a:spcPct val="20000"/>
        </a:spcBef>
        <a:buFont typeface="Arial"/>
        <a:buChar char="•"/>
        <a:defRPr sz="1400" kern="1200">
          <a:solidFill>
            <a:schemeClr val="tx1"/>
          </a:solidFill>
          <a:latin typeface="+mn-lt"/>
          <a:ea typeface="+mn-ea"/>
          <a:cs typeface="+mn-cs"/>
        </a:defRPr>
      </a:lvl4pPr>
      <a:lvl5pPr marL="1025525" indent="-166688"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grants.nih.gov/policy/humansubjects/coc.htm" TargetMode="Externa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s://grants.nih.gov/faqs#/data-management-and-sharing-policy.htm?anchor=56549"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grants.nih.gov/grants/guide/notice-files/NOT-OD-22-213.html"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https://osp.od.nih.gov/wp-content/uploads/Informed-Consent-Resource-for-Secondary-Research-with-Data-and-Biospecimens.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grants.nih.gov/grants/guide/notice-files/NOT-OD-22-214.html" TargetMode="Externa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hyperlink" Target="https://grants.nih.gov/policy-and-compliance/policy-topics/sharing-policies/accessing-data/scientific#nih-supported-scientific-data-repositories*" TargetMode="Externa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hyperlink" Target="https://grants.nih.gov/grants/guide/notice-files/NOT-OD-21-016.html" TargetMode="External"/><Relationship Id="rId7" Type="http://schemas.openxmlformats.org/officeDocument/2006/relationships/hyperlink" Target="https://www.nlm.nih.gov/NIHbmic/generalist_repositories.html" TargetMode="Externa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hyperlink" Target="https://www.ncbi.nlm.nih.gov/pmc/about/guidelines/#suppm" TargetMode="External"/><Relationship Id="rId5" Type="http://schemas.openxmlformats.org/officeDocument/2006/relationships/hyperlink" Target="https://www.nlm.nih.gov/NIHbmic/domain_specific_repositories.html" TargetMode="External"/><Relationship Id="rId4" Type="http://schemas.openxmlformats.org/officeDocument/2006/relationships/hyperlink" Target="https://grants.nih.gov/policy-and-compliance/policy-topics/sharing-policies/accessing-data/scientific"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grants.nih.gov/policy-and-compliance/policy-topics/sharing-policies/dms/policy-overview" TargetMode="External"/><Relationship Id="rId2" Type="http://schemas.openxmlformats.org/officeDocument/2006/relationships/notesSlide" Target="../notesSlides/notesSlide13.xml"/><Relationship Id="rId1" Type="http://schemas.openxmlformats.org/officeDocument/2006/relationships/slideLayout" Target="../slideLayouts/slideLayout10.xml"/><Relationship Id="rId5" Type="http://schemas.openxmlformats.org/officeDocument/2006/relationships/hyperlink" Target="https://docs.facebase.org/docs/Data-Submission-Key-Concepts/" TargetMode="External"/><Relationship Id="rId4" Type="http://schemas.openxmlformats.org/officeDocument/2006/relationships/hyperlink" Target="https://www.facebase.or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grants.nih.gov/policy-and-compliance/policy-topics/sharing-policies/gds"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4" Type="http://schemas.openxmlformats.org/officeDocument/2006/relationships/hyperlink" Target="https://grants.nih.gov/grants/guide/notice-files/NOT-OD-14-124.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grants.nih.gov/grants/guide/notice-files/NOT-OD-14-124.html"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hyperlink" Target="https://irb.northwestern.edu/resources-guidance/investigator-manual/how-do-i-obtain-institutional-certification-for-submission-of-genomic-data-to-an-nih-designated-data-repository.html"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cde.nlm.nih.gov/home"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hyperlink" Target="https://guides.library.jhu.edu/documenting_data/medical_research" TargetMode="External"/><Relationship Id="rId5" Type="http://schemas.openxmlformats.org/officeDocument/2006/relationships/hyperlink" Target="https://metadatacenter.org/" TargetMode="External"/><Relationship Id="rId4" Type="http://schemas.openxmlformats.org/officeDocument/2006/relationships/hyperlink" Target="https://www.cdisc.org/"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hyperlink" Target="https://grants.nih.gov/grants/guide/notice-files/NOT-OD-21-015.html" TargetMode="External"/><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hyperlink" Target="https://galter.northwestern.edu/galterguides?url=https%3A%2F%2Flibguides.galter.northwestern.edu%2Fc.php%3Fg%3D1238801%26p%3D9193180" TargetMode="External"/><Relationship Id="rId3" Type="http://schemas.openxmlformats.org/officeDocument/2006/relationships/hyperlink" Target="https://services-northwestern-edu.ezproxy.galter.northwestern.edu/TDClient/30/Portal/Requests/ServiceDet?ID=298" TargetMode="External"/><Relationship Id="rId7" Type="http://schemas.openxmlformats.org/officeDocument/2006/relationships/hyperlink" Target="https://galter.northwestern.edu/galterguides?url=https%3A%2F%2Flibguides.galter.northwestern.edu%2Fbiosciences-bioinformatics" TargetMode="External"/><Relationship Id="rId2" Type="http://schemas.openxmlformats.org/officeDocument/2006/relationships/notesSlide" Target="../notesSlides/notesSlide21.xml"/><Relationship Id="rId1" Type="http://schemas.openxmlformats.org/officeDocument/2006/relationships/slideLayout" Target="../slideLayouts/slideLayout10.xml"/><Relationship Id="rId6" Type="http://schemas.openxmlformats.org/officeDocument/2006/relationships/hyperlink" Target="https://galter.northwestern.edu/galterguides?url=https%3A%2F%2Flibguides.galter.northwestern.edu%2Fdata-management" TargetMode="External"/><Relationship Id="rId5" Type="http://schemas.openxmlformats.org/officeDocument/2006/relationships/hyperlink" Target="https://galter.northwestern.edu/subject_info/5" TargetMode="External"/><Relationship Id="rId4" Type="http://schemas.openxmlformats.org/officeDocument/2006/relationships/hyperlink" Target="https://galter.northwestern.edu/subject_info/8" TargetMode="External"/><Relationship Id="rId9" Type="http://schemas.openxmlformats.org/officeDocument/2006/relationships/hyperlink" Target="mailto:ResearchData@northwestern.edu"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it.northwestern.edu/research/training.html" TargetMode="External"/><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hyperlink" Target="https://www.it.northwestern.edu/service-catalog/collab/doc-collab/storage-finder/index.html"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s://grants.nih.gov/policy-and-compliance/policy-topics/sharing-policies/which-policies-apply-to-my-research" TargetMode="External"/><Relationship Id="rId3" Type="http://schemas.openxmlformats.org/officeDocument/2006/relationships/hyperlink" Target="https://www.grants.nih.gov/policy-and-compliance/policy-topics/sharing-policies/dms" TargetMode="External"/><Relationship Id="rId7" Type="http://schemas.openxmlformats.org/officeDocument/2006/relationships/hyperlink" Target="https://grants.nih.gov/policy-and-compliance/policy-topics/sharing-policies/dms/budgeting-for-data-management-sharing" TargetMode="External"/><Relationship Id="rId12" Type="http://schemas.openxmlformats.org/officeDocument/2006/relationships/hyperlink" Target="https://grants.nih.gov/grants-process/write-application/forms-directory/data-management-and-sharing-plan-format-page"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 Id="rId6" Type="http://schemas.openxmlformats.org/officeDocument/2006/relationships/hyperlink" Target="https://grants.nih.gov/faqs#/data-management-and-sharing-policy.htm" TargetMode="External"/><Relationship Id="rId11" Type="http://schemas.openxmlformats.org/officeDocument/2006/relationships/hyperlink" Target="https://grants.nih.gov/grants/guide/notice-files/not-od-22-213.html" TargetMode="External"/><Relationship Id="rId5" Type="http://schemas.openxmlformats.org/officeDocument/2006/relationships/hyperlink" Target="https://grants.nih.gov/grants/guide/notice-files/NOT-OD-22-189.html" TargetMode="External"/><Relationship Id="rId10" Type="http://schemas.openxmlformats.org/officeDocument/2006/relationships/hyperlink" Target="https://osp.od.nih.gov/wp-content/uploads/Informed-Consent-Resource-for-Secondary-Research-with-Data-and-Biospecimens.pdf" TargetMode="External"/><Relationship Id="rId4" Type="http://schemas.openxmlformats.org/officeDocument/2006/relationships/hyperlink" Target="https://grants.nih.gov/policy-and-compliance/policy-topics/sharing-policies" TargetMode="External"/><Relationship Id="rId9" Type="http://schemas.openxmlformats.org/officeDocument/2006/relationships/hyperlink" Target="https://grants.nih.gov/policy-and-compliance/policy-topics/sharing-policies/other/ics-sharing-policies"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grants.nih.gov/policy-and-compliance/policy-topics/sharing-policies/which-policies-apply-to-my-research"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grants.nih.gov/grants/guide/notice-files/NOT-OD-22-213.html"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hyperlink" Target="https://grants.nih.gov/faqs#/data-management-and-sharing-policy.htm?anchor=56772"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hyperlink" Target="https://sharing.nih.gov/faqs#/data-management-and-sharing-policy.htm?anchor=56772"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grants.nih.gov/faqs#/data-management-and-sharing-policy.htm?anchor=56773"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hyperlink" Target="https://grants.nih.gov/faqs#/data-management-and-sharing-policy.htm?anchor=56549"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452195" y="1582311"/>
            <a:ext cx="3501400" cy="1936142"/>
          </a:xfrm>
        </p:spPr>
        <p:txBody>
          <a:bodyPr/>
          <a:lstStyle/>
          <a:p>
            <a:r>
              <a:rPr lang="en-US" dirty="0"/>
              <a:t>Creating Compliant DMS Plans for the NIH Policy on Data Management and Sharing </a:t>
            </a:r>
          </a:p>
        </p:txBody>
      </p:sp>
      <p:sp>
        <p:nvSpPr>
          <p:cNvPr id="4" name="Subtitle 3"/>
          <p:cNvSpPr>
            <a:spLocks noGrp="1"/>
          </p:cNvSpPr>
          <p:nvPr>
            <p:ph type="subTitle" idx="1"/>
          </p:nvPr>
        </p:nvSpPr>
        <p:spPr>
          <a:xfrm>
            <a:off x="452195" y="3794354"/>
            <a:ext cx="3501400" cy="1421984"/>
          </a:xfrm>
        </p:spPr>
        <p:txBody>
          <a:bodyPr/>
          <a:lstStyle/>
          <a:p>
            <a:r>
              <a:rPr lang="en-US" dirty="0"/>
              <a:t>Sara Gonzales, MS, MLIS</a:t>
            </a:r>
          </a:p>
          <a:p>
            <a:r>
              <a:rPr lang="en-US" dirty="0"/>
              <a:t>Data Librarian</a:t>
            </a:r>
          </a:p>
          <a:p>
            <a:endParaRPr lang="en-US" sz="800" dirty="0"/>
          </a:p>
          <a:p>
            <a:r>
              <a:rPr lang="en-US" dirty="0" err="1"/>
              <a:t>Galter</a:t>
            </a:r>
            <a:r>
              <a:rPr lang="en-US" dirty="0"/>
              <a:t> Health Sciences Library &amp; Learning Center</a:t>
            </a:r>
          </a:p>
        </p:txBody>
      </p:sp>
    </p:spTree>
    <p:extLst>
      <p:ext uri="{BB962C8B-B14F-4D97-AF65-F5344CB8AC3E}">
        <p14:creationId xmlns:p14="http://schemas.microsoft.com/office/powerpoint/2010/main" val="386507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CC7E5E-8D1B-DD65-9D05-573FA8D3B7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44404B-F6BC-D5CF-56CB-617D5F17BB08}"/>
              </a:ext>
            </a:extLst>
          </p:cNvPr>
          <p:cNvSpPr>
            <a:spLocks noGrp="1"/>
          </p:cNvSpPr>
          <p:nvPr>
            <p:ph type="title"/>
          </p:nvPr>
        </p:nvSpPr>
        <p:spPr>
          <a:xfrm>
            <a:off x="1110667" y="418026"/>
            <a:ext cx="7180264" cy="459696"/>
          </a:xfrm>
        </p:spPr>
        <p:txBody>
          <a:bodyPr/>
          <a:lstStyle/>
          <a:p>
            <a:r>
              <a:rPr lang="en-US" dirty="0"/>
              <a:t>Element 4: Limitations on Data Sharing</a:t>
            </a:r>
          </a:p>
        </p:txBody>
      </p:sp>
      <p:sp>
        <p:nvSpPr>
          <p:cNvPr id="9" name="Content Placeholder 2">
            <a:extLst>
              <a:ext uri="{FF2B5EF4-FFF2-40B4-BE49-F238E27FC236}">
                <a16:creationId xmlns:a16="http://schemas.microsoft.com/office/drawing/2014/main" id="{A6F52360-B802-95AB-65B3-B53DD11E8AE1}"/>
              </a:ext>
            </a:extLst>
          </p:cNvPr>
          <p:cNvSpPr>
            <a:spLocks noGrp="1"/>
          </p:cNvSpPr>
          <p:nvPr>
            <p:ph idx="1"/>
          </p:nvPr>
        </p:nvSpPr>
        <p:spPr>
          <a:xfrm>
            <a:off x="138551" y="911669"/>
            <a:ext cx="7184464" cy="3869016"/>
          </a:xfrm>
        </p:spPr>
        <p:txBody>
          <a:bodyPr/>
          <a:lstStyle/>
          <a:p>
            <a:r>
              <a:rPr lang="en-US" sz="1400" u="sng" dirty="0">
                <a:effectLst/>
              </a:rPr>
              <a:t>Explanations of “No” re</a:t>
            </a:r>
            <a:r>
              <a:rPr lang="en-US" sz="1400" u="sng" dirty="0"/>
              <a:t>sponses: Element 1 on Maximum Appropriate Data Sharing</a:t>
            </a:r>
          </a:p>
          <a:p>
            <a:pPr marL="0" indent="0">
              <a:buNone/>
            </a:pPr>
            <a:r>
              <a:rPr lang="en-US" sz="1400" dirty="0"/>
              <a:t>Justifiable reasons to provide for a “No” answer on Element 1 include:</a:t>
            </a:r>
          </a:p>
          <a:p>
            <a:pPr marL="0" indent="0">
              <a:buNone/>
            </a:pPr>
            <a:endParaRPr lang="en-US" sz="800" dirty="0"/>
          </a:p>
          <a:p>
            <a:pPr fontAlgn="base">
              <a:spcAft>
                <a:spcPct val="0"/>
              </a:spcAft>
            </a:pPr>
            <a:r>
              <a:rPr lang="en-US" altLang="en-US" sz="1400" dirty="0"/>
              <a:t>Informed consent will not permit or will limit the scope or extent of sharing and future research use </a:t>
            </a:r>
          </a:p>
          <a:p>
            <a:pPr fontAlgn="base">
              <a:spcAft>
                <a:spcPct val="0"/>
              </a:spcAft>
            </a:pPr>
            <a:r>
              <a:rPr lang="en-US" altLang="en-US" sz="1400" dirty="0"/>
              <a:t>Existing consent (e.g., for previously collected biospecimens) prohibits sharing or limits the scope or extent of sharing and future research use </a:t>
            </a:r>
          </a:p>
          <a:p>
            <a:pPr fontAlgn="base">
              <a:spcAft>
                <a:spcPct val="0"/>
              </a:spcAft>
            </a:pPr>
            <a:r>
              <a:rPr lang="en-US" altLang="en-US" sz="1400" dirty="0"/>
              <a:t>Privacy or safety of research participants would be compromised or place them at greater risk of re-identification or suffering harm, and protective measures such as de-identification and</a:t>
            </a:r>
            <a:r>
              <a:rPr lang="en-US" altLang="en-US" sz="1400" dirty="0">
                <a:hlinkClick r:id="rId3">
                  <a:extLst>
                    <a:ext uri="{A12FA001-AC4F-418D-AE19-62706E023703}">
                      <ahyp:hlinkClr xmlns:ahyp="http://schemas.microsoft.com/office/drawing/2018/hyperlinkcolor" val="tx"/>
                    </a:ext>
                  </a:extLst>
                </a:hlinkClick>
              </a:rPr>
              <a:t> Certificates of Confidentiality</a:t>
            </a:r>
            <a:r>
              <a:rPr lang="en-US" altLang="en-US" sz="1400" dirty="0"/>
              <a:t> would be insufficient </a:t>
            </a:r>
          </a:p>
          <a:p>
            <a:pPr fontAlgn="base">
              <a:spcAft>
                <a:spcPct val="0"/>
              </a:spcAft>
            </a:pPr>
            <a:r>
              <a:rPr lang="en-US" altLang="en-US" sz="1400" dirty="0"/>
              <a:t>Explicit federal, state, local, or Tribal law, regulation, or policy prohibits disclosure </a:t>
            </a:r>
          </a:p>
          <a:p>
            <a:pPr fontAlgn="base">
              <a:spcAft>
                <a:spcPct val="0"/>
              </a:spcAft>
            </a:pPr>
            <a:r>
              <a:rPr lang="en-US" altLang="en-US" sz="1400" dirty="0"/>
              <a:t>Restrictions imposed by existing or anticipated agreements (e.g., with third party funders, with partners, with repositories, with Health Insurance Portability and Accountability Act (HIPAA)- covered entities that provide Protected Health Information under a data use agreement, through licensing limitations attached to materials needed to conduct the research) </a:t>
            </a:r>
          </a:p>
          <a:p>
            <a:pPr fontAlgn="base">
              <a:spcAft>
                <a:spcPct val="0"/>
              </a:spcAft>
            </a:pPr>
            <a:r>
              <a:rPr lang="en-US" altLang="en-US" sz="1400" dirty="0"/>
              <a:t>Datasets cannot practically be digitized with reasonable efforts</a:t>
            </a:r>
          </a:p>
          <a:p>
            <a:pPr marL="0" indent="0">
              <a:buNone/>
            </a:pPr>
            <a:endParaRPr lang="en-US" sz="1400" dirty="0"/>
          </a:p>
        </p:txBody>
      </p:sp>
      <p:sp>
        <p:nvSpPr>
          <p:cNvPr id="8" name="Slide Number Placeholder 7">
            <a:extLst>
              <a:ext uri="{FF2B5EF4-FFF2-40B4-BE49-F238E27FC236}">
                <a16:creationId xmlns:a16="http://schemas.microsoft.com/office/drawing/2014/main" id="{D836D75E-F0C7-3D26-9743-9573D38266D8}"/>
              </a:ext>
            </a:extLst>
          </p:cNvPr>
          <p:cNvSpPr>
            <a:spLocks noGrp="1"/>
          </p:cNvSpPr>
          <p:nvPr>
            <p:ph type="sldNum" sz="quarter" idx="16"/>
          </p:nvPr>
        </p:nvSpPr>
        <p:spPr/>
        <p:txBody>
          <a:bodyPr/>
          <a:lstStyle/>
          <a:p>
            <a:fld id="{0D558541-60C9-42A2-8392-FF12533A6B7A}" type="slidenum">
              <a:rPr lang="en-US" smtClean="0"/>
              <a:pPr/>
              <a:t>10</a:t>
            </a:fld>
            <a:endParaRPr lang="en-US" dirty="0"/>
          </a:p>
        </p:txBody>
      </p:sp>
      <p:sp>
        <p:nvSpPr>
          <p:cNvPr id="5" name="Rectangle: Rounded Corners 4">
            <a:extLst>
              <a:ext uri="{FF2B5EF4-FFF2-40B4-BE49-F238E27FC236}">
                <a16:creationId xmlns:a16="http://schemas.microsoft.com/office/drawing/2014/main" id="{31E01FBE-F505-A3CB-10EC-07912F61ACD3}"/>
              </a:ext>
            </a:extLst>
          </p:cNvPr>
          <p:cNvSpPr/>
          <p:nvPr/>
        </p:nvSpPr>
        <p:spPr>
          <a:xfrm>
            <a:off x="7232887" y="1835739"/>
            <a:ext cx="1849476" cy="1808059"/>
          </a:xfrm>
          <a:prstGeom prst="round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NIH FAQ #5: </a:t>
            </a:r>
            <a:r>
              <a:rPr lang="en-US" dirty="0">
                <a:solidFill>
                  <a:schemeClr val="bg1"/>
                </a:solidFill>
                <a:hlinkClick r:id="rId4">
                  <a:extLst>
                    <a:ext uri="{A12FA001-AC4F-418D-AE19-62706E023703}">
                      <ahyp:hlinkClr xmlns:ahyp="http://schemas.microsoft.com/office/drawing/2018/hyperlinkcolor" val="tx"/>
                    </a:ext>
                  </a:extLst>
                </a:hlinkClick>
              </a:rPr>
              <a:t>What are justifiable reasons for limiting sharing of data?</a:t>
            </a:r>
            <a:endParaRPr lang="en-US" dirty="0">
              <a:solidFill>
                <a:schemeClr val="bg1"/>
              </a:solidFill>
            </a:endParaRPr>
          </a:p>
        </p:txBody>
      </p:sp>
    </p:spTree>
    <p:extLst>
      <p:ext uri="{BB962C8B-B14F-4D97-AF65-F5344CB8AC3E}">
        <p14:creationId xmlns:p14="http://schemas.microsoft.com/office/powerpoint/2010/main" val="20136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554" y="345089"/>
            <a:ext cx="7985625" cy="459696"/>
          </a:xfrm>
        </p:spPr>
        <p:txBody>
          <a:bodyPr/>
          <a:lstStyle/>
          <a:p>
            <a:r>
              <a:rPr lang="en-US" sz="2200" dirty="0"/>
              <a:t>Element 5: Protecting Participants’ Privacy, Confidentiality, and Rights</a:t>
            </a:r>
          </a:p>
        </p:txBody>
      </p:sp>
      <p:sp>
        <p:nvSpPr>
          <p:cNvPr id="9" name="Content Placeholder 2">
            <a:extLst>
              <a:ext uri="{FF2B5EF4-FFF2-40B4-BE49-F238E27FC236}">
                <a16:creationId xmlns:a16="http://schemas.microsoft.com/office/drawing/2014/main" id="{A303E4E8-2240-4435-8DF9-55D5DF9279B1}"/>
              </a:ext>
            </a:extLst>
          </p:cNvPr>
          <p:cNvSpPr>
            <a:spLocks noGrp="1"/>
          </p:cNvSpPr>
          <p:nvPr>
            <p:ph idx="1"/>
          </p:nvPr>
        </p:nvSpPr>
        <p:spPr>
          <a:xfrm>
            <a:off x="162343" y="958337"/>
            <a:ext cx="8769385" cy="3618473"/>
          </a:xfrm>
        </p:spPr>
        <p:txBody>
          <a:bodyPr/>
          <a:lstStyle/>
          <a:p>
            <a:r>
              <a:rPr lang="en-US" u="sng" dirty="0"/>
              <a:t>By providing a “Yes” response, you’re agreeing to:</a:t>
            </a:r>
          </a:p>
          <a:p>
            <a:pPr lvl="1"/>
            <a:r>
              <a:rPr lang="en-US" dirty="0">
                <a:hlinkClick r:id="rId3"/>
              </a:rPr>
              <a:t>Supplemental Information to the NIH Policy for Data Management and Sharing: Protecting Privacy When Sharing Human Research Participant Data</a:t>
            </a:r>
            <a:r>
              <a:rPr lang="en-US" dirty="0"/>
              <a:t>; outlines:</a:t>
            </a:r>
          </a:p>
          <a:p>
            <a:pPr lvl="1"/>
            <a:endParaRPr lang="en-US" sz="800" dirty="0"/>
          </a:p>
          <a:p>
            <a:pPr lvl="2"/>
            <a:r>
              <a:rPr lang="en-US" b="1" dirty="0"/>
              <a:t>Operational Principles for Protecting Participant Privacy When Sharing Scientific Data</a:t>
            </a:r>
          </a:p>
          <a:p>
            <a:pPr lvl="3"/>
            <a:r>
              <a:rPr lang="en-US" dirty="0"/>
              <a:t>Proactive assessment of protections, including determining need for controlled access to data</a:t>
            </a:r>
          </a:p>
          <a:p>
            <a:pPr lvl="3"/>
            <a:r>
              <a:rPr lang="en-US" dirty="0"/>
              <a:t>Clear communication of data sharing and use in consent forms (see NIH </a:t>
            </a:r>
            <a:r>
              <a:rPr lang="en-US"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resource</a:t>
            </a:r>
            <a:r>
              <a:rPr lang="en-US" dirty="0">
                <a:effectLst/>
                <a:latin typeface="Calibri" panose="020F0502020204030204" pitchFamily="34" charset="0"/>
                <a:ea typeface="Calibri" panose="020F0502020204030204" pitchFamily="34" charset="0"/>
                <a:cs typeface="Times New Roman" panose="02020603050405020304" pitchFamily="18" charset="0"/>
              </a:rPr>
              <a:t> on developing informed consents to facilitate data/biospecimen storage and sharing for future use)</a:t>
            </a:r>
          </a:p>
          <a:p>
            <a:pPr lvl="3"/>
            <a:r>
              <a:rPr lang="en-US" dirty="0"/>
              <a:t>Consideration of justifiable limitations to sharing data</a:t>
            </a:r>
          </a:p>
          <a:p>
            <a:pPr lvl="3"/>
            <a:r>
              <a:rPr lang="en-US" dirty="0"/>
              <a:t>Institutional review of the conditions for data sharing (this can take different forms and be conducted by different offices, such as a Privacy Board)</a:t>
            </a:r>
          </a:p>
          <a:p>
            <a:pPr lvl="3"/>
            <a:r>
              <a:rPr lang="en-US" dirty="0">
                <a:effectLst/>
                <a:latin typeface="Calibri" panose="020F0502020204030204" pitchFamily="34" charset="0"/>
                <a:ea typeface="Calibri" panose="020F0502020204030204" pitchFamily="34" charset="0"/>
                <a:cs typeface="Times New Roman" panose="02020603050405020304" pitchFamily="18" charset="0"/>
              </a:rPr>
              <a:t>Protections for all data used in research (including from non-traditional sources such as social media and public health surveillance data)</a:t>
            </a:r>
            <a:endParaRPr lang="en-US" dirty="0"/>
          </a:p>
          <a:p>
            <a:pPr lvl="3"/>
            <a:r>
              <a:rPr lang="en-US" dirty="0">
                <a:effectLst/>
                <a:latin typeface="Calibri" panose="020F0502020204030204" pitchFamily="34" charset="0"/>
                <a:ea typeface="Calibri" panose="020F0502020204030204" pitchFamily="34" charset="0"/>
                <a:cs typeface="Times New Roman" panose="02020603050405020304" pitchFamily="18" charset="0"/>
              </a:rPr>
              <a:t>Remain vigilant to any potential misuses of data</a:t>
            </a:r>
          </a:p>
        </p:txBody>
      </p:sp>
      <p:sp>
        <p:nvSpPr>
          <p:cNvPr id="8" name="Slide Number Placeholder 7"/>
          <p:cNvSpPr>
            <a:spLocks noGrp="1"/>
          </p:cNvSpPr>
          <p:nvPr>
            <p:ph type="sldNum" sz="quarter" idx="16"/>
          </p:nvPr>
        </p:nvSpPr>
        <p:spPr/>
        <p:txBody>
          <a:bodyPr/>
          <a:lstStyle/>
          <a:p>
            <a:fld id="{0D558541-60C9-42A2-8392-FF12533A6B7A}" type="slidenum">
              <a:rPr lang="en-US" smtClean="0"/>
              <a:pPr/>
              <a:t>11</a:t>
            </a:fld>
            <a:endParaRPr lang="en-US" dirty="0"/>
          </a:p>
        </p:txBody>
      </p:sp>
    </p:spTree>
    <p:extLst>
      <p:ext uri="{BB962C8B-B14F-4D97-AF65-F5344CB8AC3E}">
        <p14:creationId xmlns:p14="http://schemas.microsoft.com/office/powerpoint/2010/main" val="3756621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A303E4E8-2240-4435-8DF9-55D5DF9279B1}"/>
              </a:ext>
            </a:extLst>
          </p:cNvPr>
          <p:cNvSpPr>
            <a:spLocks noGrp="1"/>
          </p:cNvSpPr>
          <p:nvPr>
            <p:ph idx="1"/>
          </p:nvPr>
        </p:nvSpPr>
        <p:spPr>
          <a:xfrm>
            <a:off x="187307" y="903236"/>
            <a:ext cx="8769385" cy="3618473"/>
          </a:xfrm>
        </p:spPr>
        <p:txBody>
          <a:bodyPr/>
          <a:lstStyle/>
          <a:p>
            <a:r>
              <a:rPr lang="en-US" u="sng" dirty="0"/>
              <a:t>By providing a “Yes” response, you’re also attesting that you:</a:t>
            </a:r>
          </a:p>
          <a:p>
            <a:pPr lvl="1"/>
            <a:r>
              <a:rPr lang="en-US" sz="1400" dirty="0"/>
              <a:t>Have applied appropriate de-identification to any data to be shared that originated from humans; and methods used to de-identify are documented</a:t>
            </a:r>
          </a:p>
          <a:p>
            <a:pPr lvl="1"/>
            <a:r>
              <a:rPr lang="en-US" sz="1400" dirty="0"/>
              <a:t>Have carefully considered whether access to scientific data derived from human subjects will be ‘controlled access’ (i.e., made available by a data repository only after approval). Consider:</a:t>
            </a:r>
          </a:p>
          <a:p>
            <a:pPr lvl="2"/>
            <a:r>
              <a:rPr lang="en-US" dirty="0"/>
              <a:t>Controlled access may be required by stipulations of federal, state, or Tribal laws, regulations, or policies. See </a:t>
            </a:r>
            <a:r>
              <a:rPr lang="en-US" dirty="0">
                <a:hlinkClick r:id="rId3"/>
              </a:rPr>
              <a:t>Supplemental Information to the NIH Policy for Data Management and Sharing: Responsible Management and Sharing of American Indian / Alaska Native Participant Data</a:t>
            </a:r>
            <a:endParaRPr lang="en-US" dirty="0"/>
          </a:p>
          <a:p>
            <a:pPr lvl="2"/>
            <a:r>
              <a:rPr lang="en-US" dirty="0"/>
              <a:t>Data accessibility limitations from third parties, research partners, may need to be formalized in data use agreements and memoranda of understanding, etc.</a:t>
            </a:r>
          </a:p>
          <a:p>
            <a:pPr lvl="2"/>
            <a:r>
              <a:rPr lang="en-US" dirty="0"/>
              <a:t>Understand and communicate legal protections against disclosure and misuse of data (e.g., Certificates of Confidentiality)</a:t>
            </a:r>
          </a:p>
          <a:p>
            <a:pPr lvl="2"/>
            <a:r>
              <a:rPr lang="en-US" dirty="0"/>
              <a:t>Digital repositories will differ in their offerings of automated incorporation of access controls, and those which require ongoing monitoring by the researcher</a:t>
            </a:r>
          </a:p>
        </p:txBody>
      </p:sp>
      <p:sp>
        <p:nvSpPr>
          <p:cNvPr id="8" name="Slide Number Placeholder 7"/>
          <p:cNvSpPr>
            <a:spLocks noGrp="1"/>
          </p:cNvSpPr>
          <p:nvPr>
            <p:ph type="sldNum" sz="quarter" idx="16"/>
          </p:nvPr>
        </p:nvSpPr>
        <p:spPr/>
        <p:txBody>
          <a:bodyPr/>
          <a:lstStyle/>
          <a:p>
            <a:fld id="{0D558541-60C9-42A2-8392-FF12533A6B7A}" type="slidenum">
              <a:rPr lang="en-US" smtClean="0"/>
              <a:pPr/>
              <a:t>12</a:t>
            </a:fld>
            <a:endParaRPr lang="en-US" dirty="0"/>
          </a:p>
        </p:txBody>
      </p:sp>
      <p:sp>
        <p:nvSpPr>
          <p:cNvPr id="5" name="Title 1">
            <a:extLst>
              <a:ext uri="{FF2B5EF4-FFF2-40B4-BE49-F238E27FC236}">
                <a16:creationId xmlns:a16="http://schemas.microsoft.com/office/drawing/2014/main" id="{942D8A40-609D-F628-75EA-EDEF4336FF9F}"/>
              </a:ext>
            </a:extLst>
          </p:cNvPr>
          <p:cNvSpPr>
            <a:spLocks noGrp="1"/>
          </p:cNvSpPr>
          <p:nvPr>
            <p:ph type="title"/>
          </p:nvPr>
        </p:nvSpPr>
        <p:spPr>
          <a:xfrm>
            <a:off x="1098554" y="345089"/>
            <a:ext cx="7985625" cy="459696"/>
          </a:xfrm>
        </p:spPr>
        <p:txBody>
          <a:bodyPr/>
          <a:lstStyle/>
          <a:p>
            <a:r>
              <a:rPr lang="en-US" sz="2200" dirty="0"/>
              <a:t>Element 5: Protecting Participants’ Privacy, Confidentiality, and Rights</a:t>
            </a:r>
          </a:p>
        </p:txBody>
      </p:sp>
    </p:spTree>
    <p:extLst>
      <p:ext uri="{BB962C8B-B14F-4D97-AF65-F5344CB8AC3E}">
        <p14:creationId xmlns:p14="http://schemas.microsoft.com/office/powerpoint/2010/main" val="33830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916" y="3471336"/>
            <a:ext cx="8913263" cy="1245943"/>
          </a:xfrm>
        </p:spPr>
        <p:txBody>
          <a:bodyPr/>
          <a:lstStyle/>
          <a:p>
            <a:r>
              <a:rPr lang="en-US" sz="1400" u="sng" dirty="0"/>
              <a:t>Though no longer necessary to detail in the DMSP, it’s good to keep in mind:</a:t>
            </a:r>
          </a:p>
          <a:p>
            <a:pPr lvl="1">
              <a:buFont typeface="Arial" panose="020B0604020202020204" pitchFamily="34" charset="0"/>
              <a:buChar char="•"/>
            </a:pPr>
            <a:r>
              <a:rPr lang="en-US" sz="1400" b="1" dirty="0"/>
              <a:t>In what format will your data be collected? </a:t>
            </a:r>
            <a:r>
              <a:rPr lang="en-US" sz="1400" dirty="0"/>
              <a:t>e.g.: CSV, TSV, XML, JSON, fMRI files, SAV, SAS, DTA</a:t>
            </a:r>
          </a:p>
          <a:p>
            <a:pPr lvl="1">
              <a:buFont typeface="Arial" panose="020B0604020202020204" pitchFamily="34" charset="0"/>
              <a:buChar char="•"/>
            </a:pPr>
            <a:r>
              <a:rPr lang="en-US" sz="1400" b="1" dirty="0"/>
              <a:t>How much data will be collected? </a:t>
            </a:r>
            <a:r>
              <a:rPr lang="en-US" sz="1400" dirty="0"/>
              <a:t>Anticipated # of files, # of participants, etc.</a:t>
            </a:r>
          </a:p>
          <a:p>
            <a:pPr lvl="1">
              <a:buFont typeface="Arial" panose="020B0604020202020204" pitchFamily="34" charset="0"/>
              <a:buChar char="•"/>
            </a:pPr>
            <a:r>
              <a:rPr lang="en-US" sz="1400" b="1" dirty="0"/>
              <a:t>What is the level of anticipated data processing and aggregation? </a:t>
            </a:r>
            <a:r>
              <a:rPr lang="en-US" sz="1400" dirty="0"/>
              <a:t>(especially data for sharing)</a:t>
            </a:r>
            <a:endParaRPr lang="en-US" sz="1400" b="1" dirty="0"/>
          </a:p>
          <a:p>
            <a:pPr lvl="1">
              <a:buFont typeface="Arial" panose="020B0604020202020204" pitchFamily="34" charset="0"/>
              <a:buChar char="•"/>
            </a:pPr>
            <a:r>
              <a:rPr lang="en-US" sz="1400" b="1" dirty="0"/>
              <a:t>Which data will be shared? </a:t>
            </a:r>
            <a:r>
              <a:rPr lang="en-US" sz="1400" dirty="0"/>
              <a:t>(rationales for sharing certain portions of project data; informs Element 4)</a:t>
            </a:r>
          </a:p>
        </p:txBody>
      </p:sp>
      <p:sp>
        <p:nvSpPr>
          <p:cNvPr id="8" name="Slide Number Placeholder 7"/>
          <p:cNvSpPr>
            <a:spLocks noGrp="1"/>
          </p:cNvSpPr>
          <p:nvPr>
            <p:ph type="sldNum" sz="quarter" idx="16"/>
          </p:nvPr>
        </p:nvSpPr>
        <p:spPr/>
        <p:txBody>
          <a:bodyPr/>
          <a:lstStyle/>
          <a:p>
            <a:fld id="{0D558541-60C9-42A2-8392-FF12533A6B7A}" type="slidenum">
              <a:rPr lang="en-US" smtClean="0"/>
              <a:pPr/>
              <a:t>13</a:t>
            </a:fld>
            <a:endParaRPr lang="en-US" dirty="0"/>
          </a:p>
        </p:txBody>
      </p:sp>
      <p:sp>
        <p:nvSpPr>
          <p:cNvPr id="6" name="Title 1">
            <a:extLst>
              <a:ext uri="{FF2B5EF4-FFF2-40B4-BE49-F238E27FC236}">
                <a16:creationId xmlns:a16="http://schemas.microsoft.com/office/drawing/2014/main" id="{F4A6AB82-149F-4174-A4AA-31282E766B33}"/>
              </a:ext>
            </a:extLst>
          </p:cNvPr>
          <p:cNvSpPr>
            <a:spLocks noGrp="1"/>
          </p:cNvSpPr>
          <p:nvPr>
            <p:ph type="title"/>
          </p:nvPr>
        </p:nvSpPr>
        <p:spPr>
          <a:xfrm>
            <a:off x="1098554" y="217010"/>
            <a:ext cx="7985625" cy="673235"/>
          </a:xfrm>
        </p:spPr>
        <p:txBody>
          <a:bodyPr/>
          <a:lstStyle/>
          <a:p>
            <a:r>
              <a:rPr lang="en-US" sz="2200" dirty="0"/>
              <a:t>Element 6: Table for Expected Data Type and Established Repository or Example</a:t>
            </a:r>
          </a:p>
        </p:txBody>
      </p:sp>
      <p:graphicFrame>
        <p:nvGraphicFramePr>
          <p:cNvPr id="7" name="Table 6">
            <a:extLst>
              <a:ext uri="{FF2B5EF4-FFF2-40B4-BE49-F238E27FC236}">
                <a16:creationId xmlns:a16="http://schemas.microsoft.com/office/drawing/2014/main" id="{B94064D8-6EA9-B597-A619-FB8ACCDFB208}"/>
              </a:ext>
            </a:extLst>
          </p:cNvPr>
          <p:cNvGraphicFramePr>
            <a:graphicFrameLocks noGrp="1"/>
          </p:cNvGraphicFramePr>
          <p:nvPr>
            <p:extLst>
              <p:ext uri="{D42A27DB-BD31-4B8C-83A1-F6EECF244321}">
                <p14:modId xmlns:p14="http://schemas.microsoft.com/office/powerpoint/2010/main" val="3207508776"/>
              </p:ext>
            </p:extLst>
          </p:nvPr>
        </p:nvGraphicFramePr>
        <p:xfrm>
          <a:off x="170916" y="1400446"/>
          <a:ext cx="8767986" cy="1833880"/>
        </p:xfrm>
        <a:graphic>
          <a:graphicData uri="http://schemas.openxmlformats.org/drawingml/2006/table">
            <a:tbl>
              <a:tblPr firstRow="1" bandRow="1">
                <a:tableStyleId>{5C22544A-7EE6-4342-B048-85BDC9FD1C3A}</a:tableStyleId>
              </a:tblPr>
              <a:tblGrid>
                <a:gridCol w="4383993">
                  <a:extLst>
                    <a:ext uri="{9D8B030D-6E8A-4147-A177-3AD203B41FA5}">
                      <a16:colId xmlns:a16="http://schemas.microsoft.com/office/drawing/2014/main" val="2313383321"/>
                    </a:ext>
                  </a:extLst>
                </a:gridCol>
                <a:gridCol w="4383993">
                  <a:extLst>
                    <a:ext uri="{9D8B030D-6E8A-4147-A177-3AD203B41FA5}">
                      <a16:colId xmlns:a16="http://schemas.microsoft.com/office/drawing/2014/main" val="249644618"/>
                    </a:ext>
                  </a:extLst>
                </a:gridCol>
              </a:tblGrid>
              <a:tr h="370840">
                <a:tc>
                  <a:txBody>
                    <a:bodyPr/>
                    <a:lstStyle/>
                    <a:p>
                      <a:r>
                        <a:rPr lang="en-US" dirty="0"/>
                        <a:t>Expected Data Type</a:t>
                      </a:r>
                    </a:p>
                  </a:txBody>
                  <a:tcPr/>
                </a:tc>
                <a:tc>
                  <a:txBody>
                    <a:bodyPr/>
                    <a:lstStyle/>
                    <a:p>
                      <a:r>
                        <a:rPr lang="en-US" dirty="0"/>
                        <a:t>Established Repository or Example</a:t>
                      </a:r>
                    </a:p>
                  </a:txBody>
                  <a:tcPr/>
                </a:tc>
                <a:extLst>
                  <a:ext uri="{0D108BD9-81ED-4DB2-BD59-A6C34878D82A}">
                    <a16:rowId xmlns:a16="http://schemas.microsoft.com/office/drawing/2014/main" val="353270896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The key types of scientific data to be generated in the project, including species and modality: </a:t>
                      </a:r>
                      <a:r>
                        <a:rPr lang="en-US" dirty="0"/>
                        <a:t>High-level data type, e.g. – rat functional magnetic resonance imaging data, imaging, human genomic data, etc.</a:t>
                      </a:r>
                    </a:p>
                  </a:txBody>
                  <a:tcPr/>
                </a:tc>
                <a:tc>
                  <a:txBody>
                    <a:bodyPr/>
                    <a:lstStyle/>
                    <a:p>
                      <a:r>
                        <a:rPr lang="en-US" sz="1800" b="1" kern="1200" dirty="0">
                          <a:solidFill>
                            <a:schemeClr val="dk1"/>
                          </a:solidFill>
                          <a:latin typeface="+mn-lt"/>
                          <a:ea typeface="+mn-ea"/>
                          <a:cs typeface="+mn-cs"/>
                        </a:rPr>
                        <a:t>Example: </a:t>
                      </a:r>
                      <a:r>
                        <a:rPr lang="en-US" dirty="0"/>
                        <a:t>NCATS </a:t>
                      </a:r>
                      <a:r>
                        <a:rPr lang="en-US" dirty="0" err="1"/>
                        <a:t>OpenData</a:t>
                      </a:r>
                      <a:r>
                        <a:rPr lang="en-US" dirty="0"/>
                        <a:t> Portal</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Selected from: </a:t>
                      </a:r>
                      <a:r>
                        <a:rPr lang="en-US" b="1" dirty="0">
                          <a:hlinkClick r:id="rId3"/>
                        </a:rPr>
                        <a:t>NIH-supported Scientific Data Repositories</a:t>
                      </a:r>
                      <a:endParaRPr lang="en-US" b="1" dirty="0"/>
                    </a:p>
                    <a:p>
                      <a:endParaRPr lang="en-US" dirty="0"/>
                    </a:p>
                  </a:txBody>
                  <a:tcPr/>
                </a:tc>
                <a:extLst>
                  <a:ext uri="{0D108BD9-81ED-4DB2-BD59-A6C34878D82A}">
                    <a16:rowId xmlns:a16="http://schemas.microsoft.com/office/drawing/2014/main" val="2647246847"/>
                  </a:ext>
                </a:extLst>
              </a:tr>
            </a:tbl>
          </a:graphicData>
        </a:graphic>
      </p:graphicFrame>
      <p:sp>
        <p:nvSpPr>
          <p:cNvPr id="10" name="TextBox 9">
            <a:extLst>
              <a:ext uri="{FF2B5EF4-FFF2-40B4-BE49-F238E27FC236}">
                <a16:creationId xmlns:a16="http://schemas.microsoft.com/office/drawing/2014/main" id="{3B29F2EC-A25D-8668-DE75-7CF534CD6874}"/>
              </a:ext>
            </a:extLst>
          </p:cNvPr>
          <p:cNvSpPr txBox="1"/>
          <p:nvPr/>
        </p:nvSpPr>
        <p:spPr>
          <a:xfrm>
            <a:off x="108246" y="900273"/>
            <a:ext cx="8830655" cy="369332"/>
          </a:xfrm>
          <a:prstGeom prst="rect">
            <a:avLst/>
          </a:prstGeom>
          <a:noFill/>
        </p:spPr>
        <p:txBody>
          <a:bodyPr wrap="square" rtlCol="0">
            <a:spAutoFit/>
          </a:bodyPr>
          <a:lstStyle/>
          <a:p>
            <a:r>
              <a:rPr lang="en-US" u="sng" dirty="0"/>
              <a:t>Describe in up to 100 words:</a:t>
            </a:r>
            <a:endParaRPr lang="en-US" dirty="0"/>
          </a:p>
        </p:txBody>
      </p:sp>
    </p:spTree>
    <p:extLst>
      <p:ext uri="{BB962C8B-B14F-4D97-AF65-F5344CB8AC3E}">
        <p14:creationId xmlns:p14="http://schemas.microsoft.com/office/powerpoint/2010/main" val="1125894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513A6057-4FFE-4F2F-B326-24B1B1A38231}"/>
              </a:ext>
            </a:extLst>
          </p:cNvPr>
          <p:cNvSpPr>
            <a:spLocks noGrp="1"/>
          </p:cNvSpPr>
          <p:nvPr>
            <p:ph idx="1"/>
          </p:nvPr>
        </p:nvSpPr>
        <p:spPr>
          <a:xfrm>
            <a:off x="74140" y="904485"/>
            <a:ext cx="7642711" cy="303990"/>
          </a:xfrm>
        </p:spPr>
        <p:txBody>
          <a:bodyPr/>
          <a:lstStyle/>
          <a:p>
            <a:pPr marL="0" indent="0">
              <a:buNone/>
            </a:pPr>
            <a:r>
              <a:rPr lang="en-US" sz="1800" b="1" u="sng" dirty="0">
                <a:hlinkClick r:id="rId3"/>
              </a:rPr>
              <a:t>Selecting a Repository for the Table – Identifying a Digital Repository   </a:t>
            </a:r>
            <a:endParaRPr lang="en-US" sz="1800" b="1" u="sng" dirty="0"/>
          </a:p>
        </p:txBody>
      </p:sp>
      <p:sp>
        <p:nvSpPr>
          <p:cNvPr id="5" name="Flowchart: Process 4">
            <a:extLst>
              <a:ext uri="{FF2B5EF4-FFF2-40B4-BE49-F238E27FC236}">
                <a16:creationId xmlns:a16="http://schemas.microsoft.com/office/drawing/2014/main" id="{0CAAF530-CC4A-47D3-84AD-801EE1FEB522}"/>
              </a:ext>
            </a:extLst>
          </p:cNvPr>
          <p:cNvSpPr/>
          <p:nvPr/>
        </p:nvSpPr>
        <p:spPr>
          <a:xfrm>
            <a:off x="439869" y="1313286"/>
            <a:ext cx="2341429" cy="672999"/>
          </a:xfrm>
          <a:prstGeom prst="flowChart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NIH ICO identifies data repository to use?</a:t>
            </a:r>
          </a:p>
        </p:txBody>
      </p:sp>
      <p:sp>
        <p:nvSpPr>
          <p:cNvPr id="6" name="Rectangle 5">
            <a:extLst>
              <a:ext uri="{FF2B5EF4-FFF2-40B4-BE49-F238E27FC236}">
                <a16:creationId xmlns:a16="http://schemas.microsoft.com/office/drawing/2014/main" id="{239215EA-4E77-4F80-AC99-C1FB95CC79CF}"/>
              </a:ext>
            </a:extLst>
          </p:cNvPr>
          <p:cNvSpPr/>
          <p:nvPr/>
        </p:nvSpPr>
        <p:spPr>
          <a:xfrm>
            <a:off x="0" y="2278546"/>
            <a:ext cx="1236024" cy="7161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1. Yes: </a:t>
            </a:r>
            <a:r>
              <a:rPr lang="en-US" dirty="0"/>
              <a:t>Use the Above</a:t>
            </a:r>
          </a:p>
        </p:txBody>
      </p:sp>
      <p:sp>
        <p:nvSpPr>
          <p:cNvPr id="7" name="Rectangle 6">
            <a:extLst>
              <a:ext uri="{FF2B5EF4-FFF2-40B4-BE49-F238E27FC236}">
                <a16:creationId xmlns:a16="http://schemas.microsoft.com/office/drawing/2014/main" id="{9C00B1EB-8416-4573-B69B-9C17C0942420}"/>
              </a:ext>
            </a:extLst>
          </p:cNvPr>
          <p:cNvSpPr/>
          <p:nvPr/>
        </p:nvSpPr>
        <p:spPr>
          <a:xfrm>
            <a:off x="1841484" y="2218717"/>
            <a:ext cx="2445528" cy="89378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No: </a:t>
            </a:r>
            <a:r>
              <a:rPr lang="en-US" dirty="0"/>
              <a:t>Does NIH-supported discipline or data-specific repo exist? </a:t>
            </a:r>
          </a:p>
        </p:txBody>
      </p:sp>
      <p:sp>
        <p:nvSpPr>
          <p:cNvPr id="10" name="Rectangle 9">
            <a:extLst>
              <a:ext uri="{FF2B5EF4-FFF2-40B4-BE49-F238E27FC236}">
                <a16:creationId xmlns:a16="http://schemas.microsoft.com/office/drawing/2014/main" id="{9DD49787-F60A-4693-866E-34D400C59BBC}"/>
              </a:ext>
            </a:extLst>
          </p:cNvPr>
          <p:cNvSpPr/>
          <p:nvPr/>
        </p:nvSpPr>
        <p:spPr>
          <a:xfrm>
            <a:off x="213360" y="3413713"/>
            <a:ext cx="1143000" cy="84586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2. Yes: </a:t>
            </a:r>
            <a:r>
              <a:rPr lang="en-US" dirty="0"/>
              <a:t>Choose from </a:t>
            </a:r>
            <a:r>
              <a:rPr lang="en-US" dirty="0">
                <a:solidFill>
                  <a:schemeClr val="bg2">
                    <a:lumMod val="10000"/>
                  </a:schemeClr>
                </a:solidFill>
                <a:hlinkClick r:id="rId4">
                  <a:extLst>
                    <a:ext uri="{A12FA001-AC4F-418D-AE19-62706E023703}">
                      <ahyp:hlinkClr xmlns:ahyp="http://schemas.microsoft.com/office/drawing/2018/hyperlinkcolor" val="tx"/>
                    </a:ext>
                  </a:extLst>
                </a:hlinkClick>
              </a:rPr>
              <a:t>List</a:t>
            </a:r>
            <a:r>
              <a:rPr lang="en-US" dirty="0"/>
              <a:t> </a:t>
            </a:r>
          </a:p>
        </p:txBody>
      </p:sp>
      <p:sp>
        <p:nvSpPr>
          <p:cNvPr id="11" name="Rectangle 10">
            <a:extLst>
              <a:ext uri="{FF2B5EF4-FFF2-40B4-BE49-F238E27FC236}">
                <a16:creationId xmlns:a16="http://schemas.microsoft.com/office/drawing/2014/main" id="{1E78CE93-6C8D-44A9-ABCD-185797C3AED0}"/>
              </a:ext>
            </a:extLst>
          </p:cNvPr>
          <p:cNvSpPr/>
          <p:nvPr/>
        </p:nvSpPr>
        <p:spPr>
          <a:xfrm>
            <a:off x="1514743" y="3371649"/>
            <a:ext cx="2833143" cy="135468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No:</a:t>
            </a:r>
          </a:p>
          <a:p>
            <a:pPr marL="182880" indent="-182880">
              <a:buFont typeface="Arial" panose="020B0604020202020204" pitchFamily="34" charset="0"/>
              <a:buChar char="•"/>
            </a:pPr>
            <a:r>
              <a:rPr lang="en-US" b="1" dirty="0"/>
              <a:t>3. </a:t>
            </a:r>
            <a:r>
              <a:rPr lang="en-US" dirty="0"/>
              <a:t>Smaller than 2 GB: supplementary material</a:t>
            </a:r>
          </a:p>
          <a:p>
            <a:pPr marL="182880" indent="-182880">
              <a:buFont typeface="Arial" panose="020B0604020202020204" pitchFamily="34" charset="0"/>
              <a:buChar char="•"/>
            </a:pPr>
            <a:r>
              <a:rPr lang="en-US" b="1" dirty="0"/>
              <a:t>4. </a:t>
            </a:r>
            <a:r>
              <a:rPr lang="en-US" dirty="0"/>
              <a:t>Use generalist or institutional repositories</a:t>
            </a:r>
          </a:p>
        </p:txBody>
      </p:sp>
      <p:cxnSp>
        <p:nvCxnSpPr>
          <p:cNvPr id="15" name="Straight Connector 14">
            <a:extLst>
              <a:ext uri="{FF2B5EF4-FFF2-40B4-BE49-F238E27FC236}">
                <a16:creationId xmlns:a16="http://schemas.microsoft.com/office/drawing/2014/main" id="{6941B107-183B-4566-89E6-A811698D20DC}"/>
              </a:ext>
              <a:ext uri="{C183D7F6-B498-43B3-948B-1728B52AA6E4}">
                <adec:decorative xmlns:adec="http://schemas.microsoft.com/office/drawing/2017/decorative" val="1"/>
              </a:ext>
            </a:extLst>
          </p:cNvPr>
          <p:cNvCxnSpPr>
            <a:cxnSpLocks/>
          </p:cNvCxnSpPr>
          <p:nvPr/>
        </p:nvCxnSpPr>
        <p:spPr>
          <a:xfrm>
            <a:off x="1397204" y="2141391"/>
            <a:ext cx="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DD389C27-4DD2-46D5-A039-D8CCF1154F58}"/>
              </a:ext>
              <a:ext uri="{C183D7F6-B498-43B3-948B-1728B52AA6E4}">
                <adec:decorative xmlns:adec="http://schemas.microsoft.com/office/drawing/2017/decorative" val="1"/>
              </a:ext>
            </a:extLst>
          </p:cNvPr>
          <p:cNvCxnSpPr/>
          <p:nvPr/>
        </p:nvCxnSpPr>
        <p:spPr>
          <a:xfrm>
            <a:off x="1549604" y="1977975"/>
            <a:ext cx="0" cy="351136"/>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2C87C494-1FB7-4AAA-8F04-BF2128766E2D}"/>
              </a:ext>
              <a:ext uri="{C183D7F6-B498-43B3-948B-1728B52AA6E4}">
                <adec:decorative xmlns:adec="http://schemas.microsoft.com/office/drawing/2017/decorative" val="1"/>
              </a:ext>
            </a:extLst>
          </p:cNvPr>
          <p:cNvCxnSpPr/>
          <p:nvPr/>
        </p:nvCxnSpPr>
        <p:spPr>
          <a:xfrm flipH="1">
            <a:off x="1234628" y="2329111"/>
            <a:ext cx="31497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313E27DD-CC2F-43E4-BBF0-6A01FFA283DF}"/>
              </a:ext>
              <a:ext uri="{C183D7F6-B498-43B3-948B-1728B52AA6E4}">
                <adec:decorative xmlns:adec="http://schemas.microsoft.com/office/drawing/2017/decorative" val="1"/>
              </a:ext>
            </a:extLst>
          </p:cNvPr>
          <p:cNvCxnSpPr>
            <a:cxnSpLocks/>
          </p:cNvCxnSpPr>
          <p:nvPr/>
        </p:nvCxnSpPr>
        <p:spPr>
          <a:xfrm>
            <a:off x="1549604" y="2329111"/>
            <a:ext cx="30205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D07E3AFF-F03C-467E-91BB-25D0D5AB87EB}"/>
              </a:ext>
            </a:extLst>
          </p:cNvPr>
          <p:cNvSpPr txBox="1"/>
          <p:nvPr/>
        </p:nvSpPr>
        <p:spPr>
          <a:xfrm>
            <a:off x="4689193" y="1539243"/>
            <a:ext cx="4358046" cy="3108543"/>
          </a:xfrm>
          <a:prstGeom prst="rect">
            <a:avLst/>
          </a:prstGeom>
          <a:noFill/>
        </p:spPr>
        <p:txBody>
          <a:bodyPr wrap="square" rtlCol="0">
            <a:spAutoFit/>
          </a:bodyPr>
          <a:lstStyle/>
          <a:p>
            <a:pPr marL="342900" indent="-342900">
              <a:buFont typeface="+mj-lt"/>
              <a:buAutoNum type="arabicPeriod"/>
            </a:pPr>
            <a:r>
              <a:rPr lang="en-US" sz="1400" dirty="0">
                <a:effectLst/>
              </a:rPr>
              <a:t>Follow the ICO’s and FOA’s guidance</a:t>
            </a:r>
          </a:p>
          <a:p>
            <a:pPr marL="342900" indent="-342900">
              <a:buFont typeface="+mj-lt"/>
              <a:buAutoNum type="arabicPeriod"/>
            </a:pPr>
            <a:endParaRPr lang="en-US" sz="1400" dirty="0"/>
          </a:p>
          <a:p>
            <a:pPr marL="342900" indent="-342900">
              <a:buFont typeface="+mj-lt"/>
              <a:buAutoNum type="arabicPeriod"/>
            </a:pPr>
            <a:r>
              <a:rPr lang="en-US" sz="1400" dirty="0">
                <a:hlinkClick r:id="rId4"/>
              </a:rPr>
              <a:t>NIH-supported Scientific Data Repositories</a:t>
            </a:r>
            <a:r>
              <a:rPr lang="en-US" sz="1400" dirty="0">
                <a:effectLst/>
              </a:rPr>
              <a:t>: a page searchable by Institute or Center. </a:t>
            </a:r>
            <a:r>
              <a:rPr lang="en-US" sz="1400" dirty="0"/>
              <a:t>This page includes Repositories previously listed by the NLM under </a:t>
            </a:r>
            <a:r>
              <a:rPr lang="en-US" sz="1400" b="1" dirty="0">
                <a:effectLst/>
                <a:hlinkClick r:id="rId5"/>
              </a:rPr>
              <a:t>NIH-supported Domain-Specific Repositories </a:t>
            </a:r>
            <a:endParaRPr lang="en-US" sz="1400" b="1" dirty="0"/>
          </a:p>
          <a:p>
            <a:pPr marL="342900" indent="-342900">
              <a:buFont typeface="+mj-lt"/>
              <a:buAutoNum type="arabicPeriod"/>
            </a:pPr>
            <a:endParaRPr lang="en-US" sz="1400" b="1" dirty="0"/>
          </a:p>
          <a:p>
            <a:pPr marL="342900" indent="-342900">
              <a:buFont typeface="+mj-lt"/>
              <a:buAutoNum type="arabicPeriod"/>
            </a:pPr>
            <a:r>
              <a:rPr lang="en-US" sz="1400" dirty="0"/>
              <a:t>In rare cases very small datasets can be included as supplementary material to accompany articles submitted to PubMed Central (see </a:t>
            </a:r>
            <a:r>
              <a:rPr lang="en-US" sz="1400" dirty="0">
                <a:hlinkClick r:id="rId6"/>
              </a:rPr>
              <a:t>https://www.ncbi.nlm.nih.gov/pmc/about/guidelines/#suppm</a:t>
            </a:r>
            <a:r>
              <a:rPr lang="en-US" sz="1400" dirty="0"/>
              <a:t>)</a:t>
            </a:r>
          </a:p>
          <a:p>
            <a:pPr marL="342900" indent="-342900">
              <a:buFont typeface="+mj-lt"/>
              <a:buAutoNum type="arabicPeriod"/>
            </a:pPr>
            <a:endParaRPr lang="en-US" sz="1400" dirty="0"/>
          </a:p>
          <a:p>
            <a:pPr marL="342900" indent="-342900">
              <a:buFont typeface="+mj-lt"/>
              <a:buAutoNum type="arabicPeriod"/>
            </a:pPr>
            <a:r>
              <a:rPr lang="en-US" sz="1400" dirty="0"/>
              <a:t>See the NIH guide to </a:t>
            </a:r>
            <a:r>
              <a:rPr lang="en-US" sz="1400" dirty="0">
                <a:hlinkClick r:id="rId7"/>
              </a:rPr>
              <a:t>generalist repositories</a:t>
            </a:r>
            <a:endParaRPr lang="en-US" sz="1400" dirty="0"/>
          </a:p>
        </p:txBody>
      </p:sp>
      <p:sp>
        <p:nvSpPr>
          <p:cNvPr id="8" name="Slide Number Placeholder 7"/>
          <p:cNvSpPr>
            <a:spLocks noGrp="1"/>
          </p:cNvSpPr>
          <p:nvPr>
            <p:ph type="sldNum" sz="quarter" idx="16"/>
          </p:nvPr>
        </p:nvSpPr>
        <p:spPr/>
        <p:txBody>
          <a:bodyPr/>
          <a:lstStyle/>
          <a:p>
            <a:fld id="{0D558541-60C9-42A2-8392-FF12533A6B7A}" type="slidenum">
              <a:rPr lang="en-US" smtClean="0"/>
              <a:pPr/>
              <a:t>14</a:t>
            </a:fld>
            <a:endParaRPr lang="en-US" dirty="0"/>
          </a:p>
        </p:txBody>
      </p:sp>
      <p:cxnSp>
        <p:nvCxnSpPr>
          <p:cNvPr id="27" name="Connector: Elbow 26">
            <a:extLst>
              <a:ext uri="{FF2B5EF4-FFF2-40B4-BE49-F238E27FC236}">
                <a16:creationId xmlns:a16="http://schemas.microsoft.com/office/drawing/2014/main" id="{B5691056-E153-402B-A518-84E37261765A}"/>
              </a:ext>
              <a:ext uri="{C183D7F6-B498-43B3-948B-1728B52AA6E4}">
                <adec:decorative xmlns:adec="http://schemas.microsoft.com/office/drawing/2017/decorative" val="1"/>
              </a:ext>
            </a:extLst>
          </p:cNvPr>
          <p:cNvCxnSpPr>
            <a:cxnSpLocks/>
          </p:cNvCxnSpPr>
          <p:nvPr/>
        </p:nvCxnSpPr>
        <p:spPr>
          <a:xfrm rot="10800000" flipV="1">
            <a:off x="1175736" y="3110038"/>
            <a:ext cx="726036" cy="312455"/>
          </a:xfrm>
          <a:prstGeom prst="bentConnector3">
            <a:avLst>
              <a:gd name="adj1" fmla="val 102477"/>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84572C2E-9FFF-4E3B-9CD1-2BBAA587DA02}"/>
              </a:ext>
              <a:ext uri="{C183D7F6-B498-43B3-948B-1728B52AA6E4}">
                <adec:decorative xmlns:adec="http://schemas.microsoft.com/office/drawing/2017/decorative" val="1"/>
              </a:ext>
            </a:extLst>
          </p:cNvPr>
          <p:cNvCxnSpPr>
            <a:cxnSpLocks/>
          </p:cNvCxnSpPr>
          <p:nvPr/>
        </p:nvCxnSpPr>
        <p:spPr>
          <a:xfrm>
            <a:off x="2781300" y="3110038"/>
            <a:ext cx="0" cy="26161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Title 1">
            <a:extLst>
              <a:ext uri="{FF2B5EF4-FFF2-40B4-BE49-F238E27FC236}">
                <a16:creationId xmlns:a16="http://schemas.microsoft.com/office/drawing/2014/main" id="{C0FDFF79-F16C-2F17-C7C6-CDBD518434B8}"/>
              </a:ext>
            </a:extLst>
          </p:cNvPr>
          <p:cNvSpPr>
            <a:spLocks noGrp="1"/>
          </p:cNvSpPr>
          <p:nvPr>
            <p:ph type="title"/>
          </p:nvPr>
        </p:nvSpPr>
        <p:spPr>
          <a:xfrm>
            <a:off x="1098554" y="217010"/>
            <a:ext cx="7985625" cy="673235"/>
          </a:xfrm>
        </p:spPr>
        <p:txBody>
          <a:bodyPr/>
          <a:lstStyle/>
          <a:p>
            <a:r>
              <a:rPr lang="en-US" sz="2200" dirty="0"/>
              <a:t>Element 6: Table for Expected Data Type and Established Repository or Example</a:t>
            </a:r>
          </a:p>
        </p:txBody>
      </p:sp>
    </p:spTree>
    <p:extLst>
      <p:ext uri="{BB962C8B-B14F-4D97-AF65-F5344CB8AC3E}">
        <p14:creationId xmlns:p14="http://schemas.microsoft.com/office/powerpoint/2010/main" val="558780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731BF-13C0-42EE-80F7-C5DFEDC9FAB8}"/>
              </a:ext>
            </a:extLst>
          </p:cNvPr>
          <p:cNvSpPr>
            <a:spLocks noGrp="1"/>
          </p:cNvSpPr>
          <p:nvPr>
            <p:ph type="title"/>
          </p:nvPr>
        </p:nvSpPr>
        <p:spPr>
          <a:xfrm>
            <a:off x="1098556" y="236262"/>
            <a:ext cx="7553987" cy="457201"/>
          </a:xfrm>
        </p:spPr>
        <p:txBody>
          <a:bodyPr/>
          <a:lstStyle/>
          <a:p>
            <a:r>
              <a:rPr lang="en-US" dirty="0"/>
              <a:t>Activity: Data Sharing Plans in Action </a:t>
            </a:r>
          </a:p>
        </p:txBody>
      </p:sp>
      <p:sp>
        <p:nvSpPr>
          <p:cNvPr id="3" name="Content Placeholder 2">
            <a:extLst>
              <a:ext uri="{FF2B5EF4-FFF2-40B4-BE49-F238E27FC236}">
                <a16:creationId xmlns:a16="http://schemas.microsoft.com/office/drawing/2014/main" id="{536FA94A-83BE-404A-9AC9-6FE263258330}"/>
              </a:ext>
            </a:extLst>
          </p:cNvPr>
          <p:cNvSpPr>
            <a:spLocks noGrp="1"/>
          </p:cNvSpPr>
          <p:nvPr>
            <p:ph idx="1"/>
          </p:nvPr>
        </p:nvSpPr>
        <p:spPr>
          <a:xfrm>
            <a:off x="122553" y="1002983"/>
            <a:ext cx="8898894" cy="3618292"/>
          </a:xfrm>
        </p:spPr>
        <p:txBody>
          <a:bodyPr/>
          <a:lstStyle/>
          <a:p>
            <a:r>
              <a:rPr lang="en-US" dirty="0"/>
              <a:t>My research includes human craniofacial imaging data files as well as processed, pipeline sequencing data, and is funded by NIDCR (National Institute of Dental and Craniofacial Research)</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b="1" dirty="0"/>
              <a:t>Question 1</a:t>
            </a:r>
            <a:r>
              <a:rPr lang="en-US" dirty="0"/>
              <a:t>: Am I required to share my data?</a:t>
            </a:r>
          </a:p>
          <a:p>
            <a:pPr lvl="2"/>
            <a:r>
              <a:rPr lang="en-US" dirty="0"/>
              <a:t>Hint: </a:t>
            </a:r>
            <a:r>
              <a:rPr lang="en-US" dirty="0">
                <a:hlinkClick r:id="rId3"/>
              </a:rPr>
              <a:t>https://grants.nih.gov/policy-and-compliance/policy-topics/sharing-policies/dms/policy-overview</a:t>
            </a:r>
            <a:r>
              <a:rPr lang="en-US" dirty="0"/>
              <a:t>  </a:t>
            </a:r>
          </a:p>
          <a:p>
            <a:pPr marL="455613" lvl="2" indent="0">
              <a:buNone/>
            </a:pPr>
            <a:endParaRPr lang="en-US" sz="800" b="1" dirty="0"/>
          </a:p>
          <a:p>
            <a:pPr lvl="1"/>
            <a:r>
              <a:rPr lang="en-US" b="1" dirty="0"/>
              <a:t>Question 2</a:t>
            </a:r>
            <a:r>
              <a:rPr lang="en-US" dirty="0"/>
              <a:t>: </a:t>
            </a:r>
            <a:r>
              <a:rPr lang="en-US" dirty="0">
                <a:effectLst/>
                <a:latin typeface="Calibri" panose="020F0502020204030204" pitchFamily="34" charset="0"/>
                <a:ea typeface="Calibri" panose="020F0502020204030204" pitchFamily="34" charset="0"/>
                <a:cs typeface="Times New Roman" panose="02020603050405020304" pitchFamily="18" charset="0"/>
              </a:rPr>
              <a:t>Is there an NIH-supported Data Repository for my file?</a:t>
            </a:r>
          </a:p>
          <a:p>
            <a:pPr lvl="2"/>
            <a:r>
              <a:rPr lang="en-US" dirty="0">
                <a:latin typeface="Calibri" panose="020F0502020204030204" pitchFamily="34" charset="0"/>
                <a:cs typeface="Times New Roman" panose="02020603050405020304" pitchFamily="18" charset="0"/>
              </a:rPr>
              <a:t>Hint: </a:t>
            </a:r>
            <a:r>
              <a:rPr lang="en-US" dirty="0">
                <a:latin typeface="Calibri" panose="020F0502020204030204" pitchFamily="34" charset="0"/>
                <a:cs typeface="Times New Roman" panose="02020603050405020304" pitchFamily="18" charset="0"/>
                <a:hlinkClick r:id="rId4"/>
              </a:rPr>
              <a:t>https://www.facebase.org/</a:t>
            </a:r>
            <a:r>
              <a:rPr lang="en-US" dirty="0">
                <a:latin typeface="Calibri" panose="020F0502020204030204" pitchFamily="34" charset="0"/>
                <a:cs typeface="Times New Roman" panose="02020603050405020304" pitchFamily="18" charset="0"/>
              </a:rPr>
              <a:t> </a:t>
            </a:r>
          </a:p>
          <a:p>
            <a:pPr lvl="1"/>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b="1" dirty="0"/>
              <a:t>Question 3</a:t>
            </a:r>
            <a:r>
              <a:rPr lang="en-US" dirty="0"/>
              <a:t>: What are the accepted file formats of my data deposit (Element 6, Table)?</a:t>
            </a:r>
          </a:p>
          <a:p>
            <a:pPr lvl="2"/>
            <a:r>
              <a:rPr lang="en-US" dirty="0"/>
              <a:t>Hint: </a:t>
            </a:r>
            <a:r>
              <a:rPr lang="en-US" dirty="0">
                <a:hlinkClick r:id="rId5"/>
              </a:rPr>
              <a:t>https://docs.facebase.org/docs/Data-Submission-Key-Concepts/</a:t>
            </a:r>
            <a:r>
              <a:rPr lang="en-US" dirty="0"/>
              <a:t> </a:t>
            </a:r>
          </a:p>
          <a:p>
            <a:pPr lvl="2"/>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en-US" b="1" dirty="0">
                <a:effectLst/>
                <a:latin typeface="Calibri" panose="020F0502020204030204" pitchFamily="34" charset="0"/>
                <a:ea typeface="Calibri" panose="020F0502020204030204" pitchFamily="34" charset="0"/>
                <a:cs typeface="Times New Roman" panose="02020603050405020304" pitchFamily="18" charset="0"/>
              </a:rPr>
              <a:t>Question 4</a:t>
            </a:r>
            <a:r>
              <a:rPr lang="en-US" dirty="0">
                <a:effectLst/>
                <a:latin typeface="Calibri" panose="020F0502020204030204" pitchFamily="34" charset="0"/>
                <a:ea typeface="Calibri" panose="020F0502020204030204" pitchFamily="34" charset="0"/>
                <a:cs typeface="Times New Roman" panose="02020603050405020304" pitchFamily="18" charset="0"/>
              </a:rPr>
              <a:t>: Are there required data standards or vocabularies to describe my data? </a:t>
            </a:r>
          </a:p>
          <a:p>
            <a:pPr lvl="2"/>
            <a:r>
              <a:rPr lang="en-US" dirty="0">
                <a:effectLst/>
                <a:latin typeface="Calibri" panose="020F0502020204030204" pitchFamily="34" charset="0"/>
                <a:ea typeface="Calibri" panose="020F0502020204030204" pitchFamily="34" charset="0"/>
                <a:cs typeface="Times New Roman" panose="02020603050405020304" pitchFamily="18" charset="0"/>
              </a:rPr>
              <a:t>Hint</a:t>
            </a:r>
            <a:r>
              <a:rPr lang="en-US" dirty="0">
                <a:latin typeface="Calibri" panose="020F0502020204030204" pitchFamily="34" charset="0"/>
                <a:ea typeface="Calibri" panose="020F0502020204030204" pitchFamily="34" charset="0"/>
                <a:cs typeface="Times New Roman" panose="02020603050405020304" pitchFamily="18" charset="0"/>
              </a:rPr>
              <a:t>: </a:t>
            </a:r>
            <a:r>
              <a:rPr lang="en-US" dirty="0">
                <a:latin typeface="Calibri" panose="020F0502020204030204" pitchFamily="34" charset="0"/>
                <a:ea typeface="Calibri" panose="020F0502020204030204" pitchFamily="34" charset="0"/>
                <a:cs typeface="Times New Roman" panose="02020603050405020304" pitchFamily="18" charset="0"/>
                <a:hlinkClick r:id="rId5"/>
              </a:rPr>
              <a:t>https://docs.facebase.org/docs/Data-Submission-Key-Concepts/</a:t>
            </a:r>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sz="1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278C384F-7421-4A21-8F04-F2B49B5A9FB9}"/>
              </a:ext>
            </a:extLst>
          </p:cNvPr>
          <p:cNvSpPr>
            <a:spLocks noGrp="1"/>
          </p:cNvSpPr>
          <p:nvPr>
            <p:ph type="body" sz="quarter" idx="13"/>
          </p:nvPr>
        </p:nvSpPr>
        <p:spPr>
          <a:xfrm>
            <a:off x="1123331" y="693464"/>
            <a:ext cx="7180263" cy="457200"/>
          </a:xfrm>
        </p:spPr>
        <p:txBody>
          <a:bodyPr/>
          <a:lstStyle/>
          <a:p>
            <a:r>
              <a:rPr lang="en-US" dirty="0"/>
              <a:t>Join the anonymous quiz online at Slido.com #3601 099</a:t>
            </a:r>
          </a:p>
        </p:txBody>
      </p:sp>
      <p:sp>
        <p:nvSpPr>
          <p:cNvPr id="7" name="Slide Number Placeholder 6">
            <a:extLst>
              <a:ext uri="{FF2B5EF4-FFF2-40B4-BE49-F238E27FC236}">
                <a16:creationId xmlns:a16="http://schemas.microsoft.com/office/drawing/2014/main" id="{16F13E3A-8540-480D-A443-8CF6B69DA920}"/>
              </a:ext>
            </a:extLst>
          </p:cNvPr>
          <p:cNvSpPr>
            <a:spLocks noGrp="1"/>
          </p:cNvSpPr>
          <p:nvPr>
            <p:ph type="sldNum" sz="quarter" idx="16"/>
          </p:nvPr>
        </p:nvSpPr>
        <p:spPr/>
        <p:txBody>
          <a:bodyPr/>
          <a:lstStyle/>
          <a:p>
            <a:fld id="{0D558541-60C9-42A2-8392-FF12533A6B7A}" type="slidenum">
              <a:rPr lang="en-US" smtClean="0"/>
              <a:pPr/>
              <a:t>15</a:t>
            </a:fld>
            <a:endParaRPr lang="en-US" dirty="0"/>
          </a:p>
        </p:txBody>
      </p:sp>
    </p:spTree>
    <p:extLst>
      <p:ext uri="{BB962C8B-B14F-4D97-AF65-F5344CB8AC3E}">
        <p14:creationId xmlns:p14="http://schemas.microsoft.com/office/powerpoint/2010/main" val="1528544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19D49F-7888-C201-AF08-BE6C1F83576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BB31C-AFEC-1415-A795-368ADBE72C65}"/>
              </a:ext>
            </a:extLst>
          </p:cNvPr>
          <p:cNvSpPr>
            <a:spLocks noGrp="1"/>
          </p:cNvSpPr>
          <p:nvPr>
            <p:ph idx="1"/>
          </p:nvPr>
        </p:nvSpPr>
        <p:spPr>
          <a:xfrm>
            <a:off x="410198" y="1358780"/>
            <a:ext cx="8383424" cy="3281585"/>
          </a:xfrm>
        </p:spPr>
        <p:txBody>
          <a:bodyPr/>
          <a:lstStyle/>
          <a:p>
            <a:r>
              <a:rPr lang="en-US" sz="1400" dirty="0"/>
              <a:t>For studies which use NIH funds to generate large-scale human genomic data, and which are subject to the </a:t>
            </a:r>
            <a:r>
              <a:rPr lang="en-US" sz="1400" u="sng" dirty="0">
                <a:hlinkClick r:id="rId3"/>
              </a:rPr>
              <a:t>NIH Genomic Data Sharing Policy (GDS)</a:t>
            </a:r>
            <a:r>
              <a:rPr lang="en-US" sz="1400" dirty="0"/>
              <a:t>, two additional YES/NO Questions must be answered:</a:t>
            </a:r>
          </a:p>
          <a:p>
            <a:pPr lvl="1"/>
            <a:r>
              <a:rPr lang="en-US" sz="1400" dirty="0"/>
              <a:t>Will you share all large-scale human genomic and associated data in a NIH-designated repository according to the accelerated timelines expected in the GDS Policy?</a:t>
            </a:r>
          </a:p>
          <a:p>
            <a:pPr lvl="1"/>
            <a:r>
              <a:rPr lang="en-US" sz="1400" dirty="0"/>
              <a:t>Do you anticipate that when sharing large-scale human genomic data that you will be able to meet the expectations of the Institutional Certification in the GDS Policy (</a:t>
            </a:r>
            <a:r>
              <a:rPr lang="en-US" sz="1400" dirty="0">
                <a:hlinkClick r:id="rId4"/>
              </a:rPr>
              <a:t>https://grants.nih.gov/grants/guide/notice-files/NOT-OD-14-124.html</a:t>
            </a:r>
            <a:r>
              <a:rPr lang="en-US" sz="1400" dirty="0"/>
              <a:t>; IV.C.5)? </a:t>
            </a:r>
          </a:p>
          <a:p>
            <a:r>
              <a:rPr lang="en-US" sz="1400" dirty="0"/>
              <a:t>While responses of “YES” are expected, “NO” may be answered, with an explanation provided in Element 4 of the DMSP. “Not Applicable” may also be answered.</a:t>
            </a:r>
          </a:p>
        </p:txBody>
      </p:sp>
      <p:sp>
        <p:nvSpPr>
          <p:cNvPr id="7" name="Slide Number Placeholder 6">
            <a:extLst>
              <a:ext uri="{FF2B5EF4-FFF2-40B4-BE49-F238E27FC236}">
                <a16:creationId xmlns:a16="http://schemas.microsoft.com/office/drawing/2014/main" id="{4E162437-0D7F-E014-BF8D-7D42CA2D791A}"/>
              </a:ext>
            </a:extLst>
          </p:cNvPr>
          <p:cNvSpPr>
            <a:spLocks noGrp="1"/>
          </p:cNvSpPr>
          <p:nvPr>
            <p:ph type="sldNum" sz="quarter" idx="16"/>
          </p:nvPr>
        </p:nvSpPr>
        <p:spPr/>
        <p:txBody>
          <a:bodyPr/>
          <a:lstStyle/>
          <a:p>
            <a:fld id="{0D558541-60C9-42A2-8392-FF12533A6B7A}" type="slidenum">
              <a:rPr lang="en-US" smtClean="0"/>
              <a:pPr/>
              <a:t>16</a:t>
            </a:fld>
            <a:endParaRPr lang="en-US" dirty="0"/>
          </a:p>
        </p:txBody>
      </p:sp>
      <p:sp>
        <p:nvSpPr>
          <p:cNvPr id="8" name="Title 1">
            <a:extLst>
              <a:ext uri="{FF2B5EF4-FFF2-40B4-BE49-F238E27FC236}">
                <a16:creationId xmlns:a16="http://schemas.microsoft.com/office/drawing/2014/main" id="{462C5293-06FD-0175-DD9C-4D64545318CD}"/>
              </a:ext>
            </a:extLst>
          </p:cNvPr>
          <p:cNvSpPr>
            <a:spLocks noGrp="1"/>
          </p:cNvSpPr>
          <p:nvPr>
            <p:ph type="title"/>
          </p:nvPr>
        </p:nvSpPr>
        <p:spPr>
          <a:xfrm>
            <a:off x="1098554" y="401652"/>
            <a:ext cx="7985625" cy="488593"/>
          </a:xfrm>
        </p:spPr>
        <p:txBody>
          <a:bodyPr/>
          <a:lstStyle/>
          <a:p>
            <a:r>
              <a:rPr lang="en-US" sz="2000" dirty="0"/>
              <a:t>Element 7: For studies subject to the NIH Genomic Data Sharing Policy (GDS)</a:t>
            </a:r>
          </a:p>
        </p:txBody>
      </p:sp>
    </p:spTree>
    <p:extLst>
      <p:ext uri="{BB962C8B-B14F-4D97-AF65-F5344CB8AC3E}">
        <p14:creationId xmlns:p14="http://schemas.microsoft.com/office/powerpoint/2010/main" val="1844288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2BA9D-5847-DACC-3460-96E9BD5D1B8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60515-AA19-67B0-8846-9C40B1AB7966}"/>
              </a:ext>
            </a:extLst>
          </p:cNvPr>
          <p:cNvSpPr>
            <a:spLocks noGrp="1"/>
          </p:cNvSpPr>
          <p:nvPr>
            <p:ph idx="1"/>
          </p:nvPr>
        </p:nvSpPr>
        <p:spPr>
          <a:xfrm>
            <a:off x="85457" y="841543"/>
            <a:ext cx="8998721" cy="3960768"/>
          </a:xfrm>
        </p:spPr>
        <p:txBody>
          <a:bodyPr/>
          <a:lstStyle/>
          <a:p>
            <a:r>
              <a:rPr lang="en-US" sz="1400" dirty="0"/>
              <a:t>As outlined by the </a:t>
            </a:r>
            <a:r>
              <a:rPr lang="en-US" sz="1400" u="sng" dirty="0">
                <a:hlinkClick r:id="rId3"/>
              </a:rPr>
              <a:t>NIH Genomic Data Sharing Policy</a:t>
            </a:r>
            <a:r>
              <a:rPr lang="en-US" sz="1400" dirty="0"/>
              <a:t>, the Institutional Certification states whether the data will be submitted to an unrestricted- or controlled-access database, as well as assuring that:</a:t>
            </a:r>
          </a:p>
          <a:p>
            <a:pPr lvl="1"/>
            <a:r>
              <a:rPr lang="en-US" sz="1200" dirty="0"/>
              <a:t>The data submission is consistent, as appropriate, with applicable national, Tribal, and state laws and regulations as well as relevant institutional policies;</a:t>
            </a:r>
          </a:p>
          <a:p>
            <a:pPr lvl="1"/>
            <a:r>
              <a:rPr lang="en-US" sz="1200" dirty="0"/>
              <a:t>Any limitations on the research use of the data, as expressed in the informed consent documents, are delineated;</a:t>
            </a:r>
          </a:p>
          <a:p>
            <a:pPr lvl="1"/>
            <a:r>
              <a:rPr lang="en-US" sz="1200" dirty="0"/>
              <a:t>The identities of research participants will not be disclosed to NIH-designated data repositories; and</a:t>
            </a:r>
          </a:p>
          <a:p>
            <a:pPr lvl="1"/>
            <a:r>
              <a:rPr lang="en-US" sz="1200" dirty="0"/>
              <a:t>An IRB, privacy board, &amp;/or equivalent body, as applicable, has reviewed the investigator’s proposal for data submission and assures that: </a:t>
            </a:r>
          </a:p>
          <a:p>
            <a:pPr lvl="2"/>
            <a:r>
              <a:rPr lang="en-US" sz="1100" dirty="0"/>
              <a:t>The protocol for the collection of genomic and phenotypic data is consistent with 45 CFR Part 46;</a:t>
            </a:r>
          </a:p>
          <a:p>
            <a:pPr lvl="2"/>
            <a:r>
              <a:rPr lang="en-US" sz="1100" dirty="0"/>
              <a:t>Data submission and subsequent data sharing for research purposes are consistent with the informed consent of study participants from whom the data were obtained;</a:t>
            </a:r>
          </a:p>
          <a:p>
            <a:pPr lvl="2"/>
            <a:r>
              <a:rPr lang="en-US" sz="1100" dirty="0"/>
              <a:t>Consideration was given to risks to individual participants and their families associated with data submitted to NIH-designated data repositories and subsequent sharing;</a:t>
            </a:r>
          </a:p>
          <a:p>
            <a:pPr lvl="2"/>
            <a:r>
              <a:rPr lang="en-US" sz="1100" dirty="0"/>
              <a:t>To the extent relevant and possible, consideration was given to risks to groups or populations associated with submitting data to NIH-designated data repositories and subsequent sharing; and</a:t>
            </a:r>
          </a:p>
          <a:p>
            <a:pPr lvl="2"/>
            <a:r>
              <a:rPr lang="en-US" sz="1100" dirty="0"/>
              <a:t>The investigator’s plan for de-identifying datasets is consistent with the standards outlined in this Policy (see section IV.C.1.).</a:t>
            </a:r>
          </a:p>
          <a:p>
            <a:pPr marL="0" indent="0">
              <a:buNone/>
            </a:pPr>
            <a:br>
              <a:rPr lang="en-US" sz="800" dirty="0"/>
            </a:br>
            <a:r>
              <a:rPr lang="en-US" sz="1400" dirty="0"/>
              <a:t>Information for obtaining an Institutional Certification at Northwestern can be found here: </a:t>
            </a:r>
            <a:r>
              <a:rPr lang="en-US" sz="1400" dirty="0">
                <a:hlinkClick r:id="rId4"/>
              </a:rPr>
              <a:t>https://irb.northwestern.edu/resources-guidance/investigator-manual/how-do-i-obtain-institutional-certification-for-submission-of-genomic-data-to-an-nih-designated-data-repository.html</a:t>
            </a:r>
            <a:r>
              <a:rPr lang="en-US" sz="1400" dirty="0"/>
              <a:t> </a:t>
            </a:r>
          </a:p>
        </p:txBody>
      </p:sp>
      <p:sp>
        <p:nvSpPr>
          <p:cNvPr id="7" name="Slide Number Placeholder 6">
            <a:extLst>
              <a:ext uri="{FF2B5EF4-FFF2-40B4-BE49-F238E27FC236}">
                <a16:creationId xmlns:a16="http://schemas.microsoft.com/office/drawing/2014/main" id="{1F8C18C8-AEE4-EDA0-7506-3DF660348308}"/>
              </a:ext>
            </a:extLst>
          </p:cNvPr>
          <p:cNvSpPr>
            <a:spLocks noGrp="1"/>
          </p:cNvSpPr>
          <p:nvPr>
            <p:ph type="sldNum" sz="quarter" idx="16"/>
          </p:nvPr>
        </p:nvSpPr>
        <p:spPr/>
        <p:txBody>
          <a:bodyPr/>
          <a:lstStyle/>
          <a:p>
            <a:fld id="{0D558541-60C9-42A2-8392-FF12533A6B7A}" type="slidenum">
              <a:rPr lang="en-US" smtClean="0"/>
              <a:pPr/>
              <a:t>17</a:t>
            </a:fld>
            <a:endParaRPr lang="en-US" dirty="0"/>
          </a:p>
        </p:txBody>
      </p:sp>
      <p:sp>
        <p:nvSpPr>
          <p:cNvPr id="8" name="Title 1">
            <a:extLst>
              <a:ext uri="{FF2B5EF4-FFF2-40B4-BE49-F238E27FC236}">
                <a16:creationId xmlns:a16="http://schemas.microsoft.com/office/drawing/2014/main" id="{A069C43D-0EC7-C3C5-9DDB-6C93AA063BD4}"/>
              </a:ext>
            </a:extLst>
          </p:cNvPr>
          <p:cNvSpPr>
            <a:spLocks noGrp="1"/>
          </p:cNvSpPr>
          <p:nvPr>
            <p:ph type="title"/>
          </p:nvPr>
        </p:nvSpPr>
        <p:spPr>
          <a:xfrm>
            <a:off x="1098553" y="358922"/>
            <a:ext cx="7985625" cy="368952"/>
          </a:xfrm>
        </p:spPr>
        <p:txBody>
          <a:bodyPr/>
          <a:lstStyle/>
          <a:p>
            <a:r>
              <a:rPr lang="en-US" sz="2000" dirty="0"/>
              <a:t>Element 7: For studies subject to the NIH Genomic Data Sharing Policy (GDS)</a:t>
            </a:r>
          </a:p>
        </p:txBody>
      </p:sp>
    </p:spTree>
    <p:extLst>
      <p:ext uri="{BB962C8B-B14F-4D97-AF65-F5344CB8AC3E}">
        <p14:creationId xmlns:p14="http://schemas.microsoft.com/office/powerpoint/2010/main" val="769185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Changed: Standards</a:t>
            </a:r>
          </a:p>
        </p:txBody>
      </p:sp>
      <p:sp>
        <p:nvSpPr>
          <p:cNvPr id="9" name="Content Placeholder 2">
            <a:extLst>
              <a:ext uri="{FF2B5EF4-FFF2-40B4-BE49-F238E27FC236}">
                <a16:creationId xmlns:a16="http://schemas.microsoft.com/office/drawing/2014/main" id="{4A6E2ECD-710E-45F8-9FB3-373AA75037C3}"/>
              </a:ext>
            </a:extLst>
          </p:cNvPr>
          <p:cNvSpPr>
            <a:spLocks noGrp="1"/>
          </p:cNvSpPr>
          <p:nvPr>
            <p:ph idx="1"/>
          </p:nvPr>
        </p:nvSpPr>
        <p:spPr>
          <a:xfrm>
            <a:off x="205988" y="1039873"/>
            <a:ext cx="8856370" cy="3510627"/>
          </a:xfrm>
        </p:spPr>
        <p:txBody>
          <a:bodyPr/>
          <a:lstStyle/>
          <a:p>
            <a:r>
              <a:rPr lang="en-US" u="sng" dirty="0"/>
              <a:t>Standard data formats, identifiers, and metadata standards</a:t>
            </a:r>
          </a:p>
          <a:p>
            <a:pPr lvl="1">
              <a:buFont typeface="Arial" panose="020B0604020202020204" pitchFamily="34" charset="0"/>
              <a:buChar char="•"/>
            </a:pPr>
            <a:r>
              <a:rPr lang="en-US" b="1" dirty="0"/>
              <a:t>Data formats: </a:t>
            </a:r>
            <a:r>
              <a:rPr lang="en-US" dirty="0"/>
              <a:t>Describe whether standardized formats will be employed in data collection</a:t>
            </a:r>
          </a:p>
          <a:p>
            <a:pPr lvl="1">
              <a:buFont typeface="Arial" panose="020B0604020202020204" pitchFamily="34" charset="0"/>
              <a:buChar char="•"/>
            </a:pPr>
            <a:r>
              <a:rPr lang="en-US" b="1" dirty="0"/>
              <a:t>Data identifiers</a:t>
            </a:r>
            <a:r>
              <a:rPr lang="en-US" dirty="0"/>
              <a:t>: List any PIDs (persistent identifiers) to be assigned to the data (e.g. DOIs)</a:t>
            </a:r>
          </a:p>
          <a:p>
            <a:pPr lvl="1">
              <a:buFont typeface="Arial" panose="020B0604020202020204" pitchFamily="34" charset="0"/>
              <a:buChar char="•"/>
            </a:pPr>
            <a:r>
              <a:rPr lang="en-US" b="1" dirty="0"/>
              <a:t>Data dictionaries: </a:t>
            </a:r>
            <a:r>
              <a:rPr lang="en-US" dirty="0"/>
              <a:t>Glossary-like tables defining your variables, especially for data to be shared</a:t>
            </a:r>
          </a:p>
          <a:p>
            <a:pPr lvl="1">
              <a:buFont typeface="Arial" panose="020B0604020202020204" pitchFamily="34" charset="0"/>
              <a:buChar char="•"/>
            </a:pPr>
            <a:r>
              <a:rPr lang="en-US" dirty="0"/>
              <a:t>Common data standards / other metadata standards to be applied to data:</a:t>
            </a:r>
          </a:p>
          <a:p>
            <a:pPr lvl="2">
              <a:buFont typeface="Arial" panose="020B0604020202020204" pitchFamily="34" charset="0"/>
              <a:buChar char="•"/>
            </a:pPr>
            <a:r>
              <a:rPr lang="en-US" dirty="0">
                <a:hlinkClick r:id="rId3"/>
              </a:rPr>
              <a:t>NIH Common Data Elements Repository</a:t>
            </a:r>
            <a:r>
              <a:rPr lang="en-US" dirty="0"/>
              <a:t>– a searchable set of metadata standards in a range of biomed topics, maintained by the National Library of Medicine</a:t>
            </a:r>
          </a:p>
          <a:p>
            <a:pPr lvl="2">
              <a:buFont typeface="Arial" panose="020B0604020202020204" pitchFamily="34" charset="0"/>
              <a:buChar char="•"/>
            </a:pPr>
            <a:r>
              <a:rPr lang="en-US" dirty="0">
                <a:hlinkClick r:id="rId4"/>
              </a:rPr>
              <a:t>Clinical Data Interchange Standards Consortium (CDISC)</a:t>
            </a:r>
            <a:r>
              <a:rPr lang="en-US" dirty="0"/>
              <a:t>: standards and protocols for clinical research, including standards for protocol representation and clinical data acquisition. Free account required.</a:t>
            </a:r>
          </a:p>
          <a:p>
            <a:pPr lvl="2">
              <a:buFont typeface="Arial" panose="020B0604020202020204" pitchFamily="34" charset="0"/>
              <a:buChar char="•"/>
            </a:pPr>
            <a:r>
              <a:rPr lang="en-US" dirty="0">
                <a:hlinkClick r:id="rId5"/>
              </a:rPr>
              <a:t>Center for Expanded Data Annotation and Retrieval (CEDAR)</a:t>
            </a:r>
            <a:r>
              <a:rPr lang="en-US" dirty="0"/>
              <a:t>: provides metadata templates to define the data elements needed to describe particular types of biomedical experiments</a:t>
            </a:r>
          </a:p>
          <a:p>
            <a:pPr lvl="2">
              <a:buFont typeface="Arial" panose="020B0604020202020204" pitchFamily="34" charset="0"/>
              <a:buChar char="•"/>
            </a:pPr>
            <a:r>
              <a:rPr lang="en-US" dirty="0"/>
              <a:t>See Johns Hopkins Sheridan Libraries’ </a:t>
            </a:r>
            <a:r>
              <a:rPr lang="en-US" dirty="0">
                <a:hlinkClick r:id="rId6"/>
              </a:rPr>
              <a:t>Documenting Research Data </a:t>
            </a:r>
            <a:r>
              <a:rPr lang="en-US" dirty="0" err="1">
                <a:hlinkClick r:id="rId6"/>
              </a:rPr>
              <a:t>LibGuide</a:t>
            </a:r>
            <a:r>
              <a:rPr lang="en-US" dirty="0">
                <a:hlinkClick r:id="rId6"/>
              </a:rPr>
              <a:t> </a:t>
            </a:r>
            <a:r>
              <a:rPr lang="en-US" dirty="0"/>
              <a:t>for an extended list of medical metadata standards</a:t>
            </a:r>
          </a:p>
        </p:txBody>
      </p:sp>
      <p:sp>
        <p:nvSpPr>
          <p:cNvPr id="8" name="Slide Number Placeholder 7"/>
          <p:cNvSpPr>
            <a:spLocks noGrp="1"/>
          </p:cNvSpPr>
          <p:nvPr>
            <p:ph type="sldNum" sz="quarter" idx="16"/>
          </p:nvPr>
        </p:nvSpPr>
        <p:spPr/>
        <p:txBody>
          <a:bodyPr/>
          <a:lstStyle/>
          <a:p>
            <a:fld id="{0D558541-60C9-42A2-8392-FF12533A6B7A}" type="slidenum">
              <a:rPr lang="en-US" smtClean="0"/>
              <a:pPr/>
              <a:t>18</a:t>
            </a:fld>
            <a:endParaRPr lang="en-US" dirty="0"/>
          </a:p>
        </p:txBody>
      </p:sp>
    </p:spTree>
    <p:extLst>
      <p:ext uri="{BB962C8B-B14F-4D97-AF65-F5344CB8AC3E}">
        <p14:creationId xmlns:p14="http://schemas.microsoft.com/office/powerpoint/2010/main" val="1404183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556" y="362815"/>
            <a:ext cx="8045444" cy="762000"/>
          </a:xfrm>
        </p:spPr>
        <p:txBody>
          <a:bodyPr/>
          <a:lstStyle/>
          <a:p>
            <a:r>
              <a:rPr lang="en-US" dirty="0"/>
              <a:t>What’s Changed?: Related Tools, Software, and/or Code</a:t>
            </a:r>
          </a:p>
        </p:txBody>
      </p:sp>
      <p:sp>
        <p:nvSpPr>
          <p:cNvPr id="11" name="Content Placeholder 2">
            <a:extLst>
              <a:ext uri="{FF2B5EF4-FFF2-40B4-BE49-F238E27FC236}">
                <a16:creationId xmlns:a16="http://schemas.microsoft.com/office/drawing/2014/main" id="{EA868E06-1C43-4F3B-8DA2-AB26CF7B41E0}"/>
              </a:ext>
            </a:extLst>
          </p:cNvPr>
          <p:cNvSpPr>
            <a:spLocks noGrp="1"/>
          </p:cNvSpPr>
          <p:nvPr>
            <p:ph idx="1"/>
          </p:nvPr>
        </p:nvSpPr>
        <p:spPr>
          <a:xfrm>
            <a:off x="390107" y="1360857"/>
            <a:ext cx="8363786" cy="2421785"/>
          </a:xfrm>
        </p:spPr>
        <p:txBody>
          <a:bodyPr/>
          <a:lstStyle/>
          <a:p>
            <a:r>
              <a:rPr lang="en-US" u="sng" dirty="0"/>
              <a:t>Keep track of the following:</a:t>
            </a:r>
          </a:p>
          <a:p>
            <a:pPr lvl="1">
              <a:buFont typeface="Arial" panose="020B0604020202020204" pitchFamily="34" charset="0"/>
              <a:buChar char="•"/>
            </a:pPr>
            <a:r>
              <a:rPr lang="en-US" dirty="0"/>
              <a:t>Devices used to collect data</a:t>
            </a:r>
          </a:p>
          <a:p>
            <a:pPr lvl="1">
              <a:buFont typeface="Arial" panose="020B0604020202020204" pitchFamily="34" charset="0"/>
              <a:buChar char="•"/>
            </a:pPr>
            <a:r>
              <a:rPr lang="en-US" dirty="0"/>
              <a:t>Specific software programs used to work with the data (Python, etc.)</a:t>
            </a:r>
          </a:p>
          <a:p>
            <a:pPr lvl="1">
              <a:buFont typeface="Arial" panose="020B0604020202020204" pitchFamily="34" charset="0"/>
              <a:buChar char="•"/>
            </a:pPr>
            <a:r>
              <a:rPr lang="en-US" dirty="0"/>
              <a:t>Whether the tools/software are open source (free) or proprietary (must be purchased)</a:t>
            </a:r>
          </a:p>
          <a:p>
            <a:pPr lvl="1">
              <a:buFont typeface="Arial" panose="020B0604020202020204" pitchFamily="34" charset="0"/>
              <a:buChar char="•"/>
            </a:pPr>
            <a:r>
              <a:rPr lang="en-US" dirty="0"/>
              <a:t>If known, the how long the tools/software will be usable to access the data (e.g., until a software program's end-of-life date)</a:t>
            </a:r>
          </a:p>
          <a:p>
            <a:pPr lvl="1">
              <a:buFont typeface="Arial" panose="020B0604020202020204" pitchFamily="34" charset="0"/>
              <a:buChar char="•"/>
            </a:pPr>
            <a:r>
              <a:rPr lang="en-US" dirty="0"/>
              <a:t>If the software/code was created by the researcher or research team, link to a place where it can be accessed and include documentation enabling access (README, etc.)</a:t>
            </a:r>
          </a:p>
          <a:p>
            <a:pPr marL="174625" lvl="1" indent="0">
              <a:buNone/>
            </a:pPr>
            <a:endParaRPr lang="en-US" sz="800" dirty="0"/>
          </a:p>
        </p:txBody>
      </p:sp>
      <p:sp>
        <p:nvSpPr>
          <p:cNvPr id="8" name="Slide Number Placeholder 7"/>
          <p:cNvSpPr>
            <a:spLocks noGrp="1"/>
          </p:cNvSpPr>
          <p:nvPr>
            <p:ph type="sldNum" sz="quarter" idx="16"/>
          </p:nvPr>
        </p:nvSpPr>
        <p:spPr/>
        <p:txBody>
          <a:bodyPr/>
          <a:lstStyle/>
          <a:p>
            <a:fld id="{0D558541-60C9-42A2-8392-FF12533A6B7A}" type="slidenum">
              <a:rPr lang="en-US" smtClean="0"/>
              <a:pPr/>
              <a:t>19</a:t>
            </a:fld>
            <a:endParaRPr lang="en-US" dirty="0"/>
          </a:p>
        </p:txBody>
      </p:sp>
    </p:spTree>
    <p:extLst>
      <p:ext uri="{BB962C8B-B14F-4D97-AF65-F5344CB8AC3E}">
        <p14:creationId xmlns:p14="http://schemas.microsoft.com/office/powerpoint/2010/main" val="265483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556" y="324855"/>
            <a:ext cx="7955206" cy="516431"/>
          </a:xfrm>
        </p:spPr>
        <p:txBody>
          <a:bodyPr/>
          <a:lstStyle/>
          <a:p>
            <a:r>
              <a:rPr lang="en-US" dirty="0"/>
              <a:t>The Basics of Compliance with the NIH DMS Policy</a:t>
            </a:r>
          </a:p>
        </p:txBody>
      </p:sp>
      <p:sp>
        <p:nvSpPr>
          <p:cNvPr id="3" name="Content Placeholder 2"/>
          <p:cNvSpPr>
            <a:spLocks noGrp="1"/>
          </p:cNvSpPr>
          <p:nvPr>
            <p:ph idx="1"/>
          </p:nvPr>
        </p:nvSpPr>
        <p:spPr>
          <a:xfrm>
            <a:off x="664518" y="1147869"/>
            <a:ext cx="4804790" cy="3266574"/>
          </a:xfrm>
        </p:spPr>
        <p:txBody>
          <a:bodyPr/>
          <a:lstStyle/>
          <a:p>
            <a:r>
              <a:rPr lang="en-US" dirty="0"/>
              <a:t>What is the NIH Data Management and Sharing Policy?</a:t>
            </a:r>
          </a:p>
          <a:p>
            <a:pPr lvl="1">
              <a:buFont typeface="Arial" panose="020B0604020202020204" pitchFamily="34" charset="0"/>
              <a:buChar char="•"/>
            </a:pPr>
            <a:r>
              <a:rPr lang="en-US" dirty="0"/>
              <a:t>Other NIH data sharing policies</a:t>
            </a:r>
          </a:p>
          <a:p>
            <a:pPr marL="174625" lvl="1" indent="0">
              <a:buNone/>
            </a:pPr>
            <a:endParaRPr lang="en-US" dirty="0"/>
          </a:p>
          <a:p>
            <a:r>
              <a:rPr lang="en-US" dirty="0"/>
              <a:t>Completing a Data Management and Sharing Plan</a:t>
            </a:r>
          </a:p>
          <a:p>
            <a:pPr lvl="1">
              <a:buFont typeface="Arial" panose="020B0604020202020204" pitchFamily="34" charset="0"/>
              <a:buChar char="•"/>
            </a:pPr>
            <a:r>
              <a:rPr lang="en-US" dirty="0"/>
              <a:t>DMP Tool</a:t>
            </a:r>
          </a:p>
          <a:p>
            <a:pPr lvl="1">
              <a:buFont typeface="Arial" panose="020B0604020202020204" pitchFamily="34" charset="0"/>
              <a:buChar char="•"/>
            </a:pPr>
            <a:r>
              <a:rPr lang="en-US" dirty="0"/>
              <a:t>Section-by-section Plan writing tips</a:t>
            </a:r>
          </a:p>
          <a:p>
            <a:pPr lvl="2">
              <a:buFont typeface="Arial" panose="020B0604020202020204" pitchFamily="34" charset="0"/>
              <a:buChar char="•"/>
            </a:pPr>
            <a:r>
              <a:rPr lang="en-US" dirty="0"/>
              <a:t>With links to FAQs and additional NIH guidance</a:t>
            </a:r>
          </a:p>
          <a:p>
            <a:pPr lvl="1">
              <a:buFont typeface="Arial" panose="020B0604020202020204" pitchFamily="34" charset="0"/>
              <a:buChar char="•"/>
            </a:pPr>
            <a:r>
              <a:rPr lang="en-US" dirty="0"/>
              <a:t>Selecting a Repository</a:t>
            </a:r>
          </a:p>
          <a:p>
            <a:pPr lvl="1"/>
            <a:endParaRPr lang="en-US" dirty="0"/>
          </a:p>
          <a:p>
            <a:pPr marL="174625" lvl="2">
              <a:buClr>
                <a:schemeClr val="accent1"/>
              </a:buClr>
            </a:pPr>
            <a:r>
              <a:rPr lang="en-US" sz="1700" dirty="0"/>
              <a:t>Campus and NIH Resources for Additional Help</a:t>
            </a:r>
          </a:p>
        </p:txBody>
      </p:sp>
      <p:pic>
        <p:nvPicPr>
          <p:cNvPr id="9" name="Picture 8">
            <a:extLst>
              <a:ext uri="{FF2B5EF4-FFF2-40B4-BE49-F238E27FC236}">
                <a16:creationId xmlns:a16="http://schemas.microsoft.com/office/drawing/2014/main" id="{4FFEAB36-F052-4D96-8E52-FB414B42BD4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0938" y="760642"/>
            <a:ext cx="3266574" cy="3266574"/>
          </a:xfrm>
          <a:prstGeom prst="rect">
            <a:avLst/>
          </a:prstGeom>
        </p:spPr>
      </p:pic>
      <p:sp>
        <p:nvSpPr>
          <p:cNvPr id="10" name="TextBox 9">
            <a:extLst>
              <a:ext uri="{FF2B5EF4-FFF2-40B4-BE49-F238E27FC236}">
                <a16:creationId xmlns:a16="http://schemas.microsoft.com/office/drawing/2014/main" id="{8DB876AF-272B-4572-8F4B-58D775A86E33}"/>
              </a:ext>
            </a:extLst>
          </p:cNvPr>
          <p:cNvSpPr txBox="1"/>
          <p:nvPr/>
        </p:nvSpPr>
        <p:spPr>
          <a:xfrm>
            <a:off x="6589125" y="4324503"/>
            <a:ext cx="1958190" cy="276999"/>
          </a:xfrm>
          <a:prstGeom prst="rect">
            <a:avLst/>
          </a:prstGeom>
          <a:noFill/>
        </p:spPr>
        <p:txBody>
          <a:bodyPr wrap="square" rtlCol="0">
            <a:spAutoFit/>
          </a:bodyPr>
          <a:lstStyle/>
          <a:p>
            <a:r>
              <a:rPr lang="en-US" sz="1200" i="1" dirty="0"/>
              <a:t>Image by www.freepik.com</a:t>
            </a:r>
          </a:p>
        </p:txBody>
      </p:sp>
      <p:sp>
        <p:nvSpPr>
          <p:cNvPr id="7" name="Slide Number Placeholder 6"/>
          <p:cNvSpPr>
            <a:spLocks noGrp="1"/>
          </p:cNvSpPr>
          <p:nvPr>
            <p:ph type="sldNum" sz="quarter" idx="16"/>
          </p:nvPr>
        </p:nvSpPr>
        <p:spPr/>
        <p:txBody>
          <a:bodyPr/>
          <a:lstStyle/>
          <a:p>
            <a:fld id="{0D558541-60C9-42A2-8392-FF12533A6B7A}" type="slidenum">
              <a:rPr lang="en-US" smtClean="0"/>
              <a:pPr/>
              <a:t>2</a:t>
            </a:fld>
            <a:endParaRPr lang="en-US" dirty="0"/>
          </a:p>
        </p:txBody>
      </p:sp>
    </p:spTree>
    <p:extLst>
      <p:ext uri="{BB962C8B-B14F-4D97-AF65-F5344CB8AC3E}">
        <p14:creationId xmlns:p14="http://schemas.microsoft.com/office/powerpoint/2010/main" val="243778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011" y="266700"/>
            <a:ext cx="7908710" cy="762000"/>
          </a:xfrm>
        </p:spPr>
        <p:txBody>
          <a:bodyPr/>
          <a:lstStyle/>
          <a:p>
            <a:r>
              <a:rPr lang="en-US" dirty="0"/>
              <a:t>What’s Changed?: Oversight of Data Management and Sharing</a:t>
            </a:r>
          </a:p>
        </p:txBody>
      </p:sp>
      <p:sp>
        <p:nvSpPr>
          <p:cNvPr id="9" name="Content Placeholder 2">
            <a:extLst>
              <a:ext uri="{FF2B5EF4-FFF2-40B4-BE49-F238E27FC236}">
                <a16:creationId xmlns:a16="http://schemas.microsoft.com/office/drawing/2014/main" id="{0F315285-5560-48D6-A0A5-74F53B0ABE03}"/>
              </a:ext>
            </a:extLst>
          </p:cNvPr>
          <p:cNvSpPr>
            <a:spLocks noGrp="1"/>
          </p:cNvSpPr>
          <p:nvPr>
            <p:ph idx="1"/>
          </p:nvPr>
        </p:nvSpPr>
        <p:spPr>
          <a:xfrm>
            <a:off x="252151" y="1028700"/>
            <a:ext cx="5504911" cy="3582046"/>
          </a:xfrm>
        </p:spPr>
        <p:txBody>
          <a:bodyPr/>
          <a:lstStyle/>
          <a:p>
            <a:r>
              <a:rPr lang="en-US" u="sng" dirty="0"/>
              <a:t>Who will be responsible for DMSP compliance, monitoring, and management?</a:t>
            </a:r>
          </a:p>
          <a:p>
            <a:pPr lvl="1">
              <a:buFont typeface="Arial" panose="020B0604020202020204" pitchFamily="34" charset="0"/>
              <a:buChar char="•"/>
            </a:pPr>
            <a:r>
              <a:rPr lang="en-US" dirty="0"/>
              <a:t>Title or role description of the DMSP overseer. While in most cases this is the PI, in others the PI can leverage the skills of a dedicated team member, a data manager working to support multiple PIs in the same department, etc.</a:t>
            </a:r>
          </a:p>
          <a:p>
            <a:pPr lvl="1">
              <a:buFont typeface="Arial" panose="020B0604020202020204" pitchFamily="34" charset="0"/>
              <a:buChar char="•"/>
            </a:pPr>
            <a:r>
              <a:rPr lang="en-US" dirty="0"/>
              <a:t>Explain how compliance will be managed/monitored, and how frequently</a:t>
            </a:r>
          </a:p>
          <a:p>
            <a:pPr lvl="1">
              <a:buFont typeface="Arial" panose="020B0604020202020204" pitchFamily="34" charset="0"/>
              <a:buChar char="•"/>
            </a:pPr>
            <a:r>
              <a:rPr lang="en-US" dirty="0"/>
              <a:t>Data manager can plan long-term preservation strategies, access procedures, data migration</a:t>
            </a:r>
          </a:p>
          <a:p>
            <a:pPr lvl="1">
              <a:buFont typeface="Arial" panose="020B0604020202020204" pitchFamily="34" charset="0"/>
              <a:buChar char="•"/>
            </a:pPr>
            <a:r>
              <a:rPr lang="en-US" dirty="0"/>
              <a:t>At Northwestern University, the person responsible for oversight is </a:t>
            </a:r>
            <a:r>
              <a:rPr lang="en-US" b="1" dirty="0"/>
              <a:t>NOT</a:t>
            </a:r>
            <a:r>
              <a:rPr lang="en-US" dirty="0"/>
              <a:t> an institutional office (e.g., OSR, IRB)</a:t>
            </a:r>
          </a:p>
        </p:txBody>
      </p:sp>
      <p:sp>
        <p:nvSpPr>
          <p:cNvPr id="12" name="TextBox 11">
            <a:extLst>
              <a:ext uri="{FF2B5EF4-FFF2-40B4-BE49-F238E27FC236}">
                <a16:creationId xmlns:a16="http://schemas.microsoft.com/office/drawing/2014/main" id="{145BDF23-1812-433C-A1C3-1DAFC5D3462B}"/>
              </a:ext>
            </a:extLst>
          </p:cNvPr>
          <p:cNvSpPr txBox="1"/>
          <p:nvPr/>
        </p:nvSpPr>
        <p:spPr>
          <a:xfrm>
            <a:off x="5815584" y="4167527"/>
            <a:ext cx="3254730" cy="246221"/>
          </a:xfrm>
          <a:prstGeom prst="rect">
            <a:avLst/>
          </a:prstGeom>
          <a:noFill/>
        </p:spPr>
        <p:txBody>
          <a:bodyPr wrap="square" rtlCol="0">
            <a:spAutoFit/>
          </a:bodyPr>
          <a:lstStyle/>
          <a:p>
            <a:r>
              <a:rPr lang="en-US" sz="1000" i="1" dirty="0"/>
              <a:t>Data analysis vector created by storyset - www.freepik.com</a:t>
            </a:r>
          </a:p>
        </p:txBody>
      </p:sp>
      <p:sp>
        <p:nvSpPr>
          <p:cNvPr id="8" name="Slide Number Placeholder 7"/>
          <p:cNvSpPr>
            <a:spLocks noGrp="1"/>
          </p:cNvSpPr>
          <p:nvPr>
            <p:ph type="sldNum" sz="quarter" idx="16"/>
          </p:nvPr>
        </p:nvSpPr>
        <p:spPr/>
        <p:txBody>
          <a:bodyPr/>
          <a:lstStyle/>
          <a:p>
            <a:fld id="{0D558541-60C9-42A2-8392-FF12533A6B7A}" type="slidenum">
              <a:rPr lang="en-US" smtClean="0"/>
              <a:pPr/>
              <a:t>20</a:t>
            </a:fld>
            <a:endParaRPr lang="en-US" dirty="0"/>
          </a:p>
        </p:txBody>
      </p:sp>
      <p:pic>
        <p:nvPicPr>
          <p:cNvPr id="10" name="Picture 9">
            <a:extLst>
              <a:ext uri="{FF2B5EF4-FFF2-40B4-BE49-F238E27FC236}">
                <a16:creationId xmlns:a16="http://schemas.microsoft.com/office/drawing/2014/main" id="{BA83605C-34E3-4D1D-A377-3A53D8D70A3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75000" y="1028700"/>
            <a:ext cx="3196873" cy="3196873"/>
          </a:xfrm>
          <a:prstGeom prst="rect">
            <a:avLst/>
          </a:prstGeom>
        </p:spPr>
      </p:pic>
    </p:spTree>
    <p:extLst>
      <p:ext uri="{BB962C8B-B14F-4D97-AF65-F5344CB8AC3E}">
        <p14:creationId xmlns:p14="http://schemas.microsoft.com/office/powerpoint/2010/main" val="289396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0F315285-5560-48D6-A0A5-74F53B0ABE03}"/>
              </a:ext>
            </a:extLst>
          </p:cNvPr>
          <p:cNvSpPr>
            <a:spLocks noGrp="1"/>
          </p:cNvSpPr>
          <p:nvPr>
            <p:ph idx="1"/>
          </p:nvPr>
        </p:nvSpPr>
        <p:spPr>
          <a:xfrm>
            <a:off x="123825" y="1039253"/>
            <a:ext cx="8768024" cy="3551959"/>
          </a:xfrm>
        </p:spPr>
        <p:txBody>
          <a:bodyPr/>
          <a:lstStyle/>
          <a:p>
            <a:r>
              <a:rPr lang="en-US" u="sng" dirty="0"/>
              <a:t>Costs associated with data curation, preservation, and management are allowable costs and can be factored into the budget justification</a:t>
            </a:r>
          </a:p>
          <a:p>
            <a:pPr lvl="2">
              <a:buFont typeface="Arial" panose="020B0604020202020204" pitchFamily="34" charset="0"/>
              <a:buChar char="•"/>
            </a:pPr>
            <a:r>
              <a:rPr lang="en-US" dirty="0">
                <a:hlinkClick r:id="rId3"/>
              </a:rPr>
              <a:t>Supplemental Information to the NIH Policy for Data Management and Sharing: Allowable Costs for Data Management and Sharing</a:t>
            </a:r>
            <a:endParaRPr lang="en-US" dirty="0"/>
          </a:p>
          <a:p>
            <a:pPr lvl="2">
              <a:buFont typeface="Arial" panose="020B0604020202020204" pitchFamily="34" charset="0"/>
              <a:buChar char="•"/>
            </a:pPr>
            <a:endParaRPr lang="en-US" sz="800" dirty="0"/>
          </a:p>
          <a:p>
            <a:pPr marL="174625" lvl="2">
              <a:buFont typeface="Arial" panose="020B0604020202020204" pitchFamily="34" charset="0"/>
              <a:buChar char="•"/>
            </a:pPr>
            <a:r>
              <a:rPr lang="en-US" sz="1700" u="sng" dirty="0"/>
              <a:t>Reasonable costs allowed in budget requests (must be incurred during the performance period):</a:t>
            </a:r>
          </a:p>
          <a:p>
            <a:pPr marL="403225" lvl="3">
              <a:buFont typeface="Arial" panose="020B0604020202020204" pitchFamily="34" charset="0"/>
              <a:buChar char="•"/>
            </a:pPr>
            <a:r>
              <a:rPr lang="en-US" sz="1700" dirty="0"/>
              <a:t>Curating data/developing supporting documentation</a:t>
            </a:r>
          </a:p>
          <a:p>
            <a:pPr marL="403225" lvl="3">
              <a:buFont typeface="Arial" panose="020B0604020202020204" pitchFamily="34" charset="0"/>
              <a:buChar char="•"/>
            </a:pPr>
            <a:r>
              <a:rPr lang="en-US" sz="1700" dirty="0"/>
              <a:t>Preserving/sharing data through repositories</a:t>
            </a:r>
          </a:p>
          <a:p>
            <a:pPr marL="403225" lvl="3">
              <a:buFont typeface="Arial" panose="020B0604020202020204" pitchFamily="34" charset="0"/>
              <a:buChar char="•"/>
            </a:pPr>
            <a:r>
              <a:rPr lang="en-US" sz="1700" dirty="0"/>
              <a:t>Local data management considerations</a:t>
            </a:r>
          </a:p>
          <a:p>
            <a:pPr marL="285750" lvl="3" indent="-285750"/>
            <a:endParaRPr lang="en-US" sz="800" u="sng" dirty="0"/>
          </a:p>
          <a:p>
            <a:pPr marL="285750" lvl="3" indent="-285750"/>
            <a:r>
              <a:rPr lang="en-US" sz="1700" u="sng" dirty="0"/>
              <a:t>NOT considered data sharing costs</a:t>
            </a:r>
          </a:p>
          <a:p>
            <a:pPr marL="452437" lvl="4" indent="-285750"/>
            <a:r>
              <a:rPr lang="en-US" sz="1700" dirty="0"/>
              <a:t>Infrastructure costs typically included in indirect costs</a:t>
            </a:r>
          </a:p>
          <a:p>
            <a:pPr marL="452437" lvl="4" indent="-285750"/>
            <a:r>
              <a:rPr lang="en-US" sz="1700" dirty="0"/>
              <a:t>Costs associated with the routine conduct of research (e.g., costs of gaining access to data)</a:t>
            </a:r>
          </a:p>
          <a:p>
            <a:pPr marL="455613" lvl="2" indent="0">
              <a:buNone/>
            </a:pPr>
            <a:endParaRPr lang="en-US" dirty="0"/>
          </a:p>
        </p:txBody>
      </p:sp>
      <p:sp>
        <p:nvSpPr>
          <p:cNvPr id="8" name="Slide Number Placeholder 7"/>
          <p:cNvSpPr>
            <a:spLocks noGrp="1"/>
          </p:cNvSpPr>
          <p:nvPr>
            <p:ph type="sldNum" sz="quarter" idx="16"/>
          </p:nvPr>
        </p:nvSpPr>
        <p:spPr/>
        <p:txBody>
          <a:bodyPr/>
          <a:lstStyle/>
          <a:p>
            <a:fld id="{0D558541-60C9-42A2-8392-FF12533A6B7A}" type="slidenum">
              <a:rPr lang="en-US" smtClean="0"/>
              <a:pPr/>
              <a:t>21</a:t>
            </a:fld>
            <a:endParaRPr lang="en-US" dirty="0"/>
          </a:p>
        </p:txBody>
      </p:sp>
      <p:sp>
        <p:nvSpPr>
          <p:cNvPr id="6" name="Title 1">
            <a:extLst>
              <a:ext uri="{FF2B5EF4-FFF2-40B4-BE49-F238E27FC236}">
                <a16:creationId xmlns:a16="http://schemas.microsoft.com/office/drawing/2014/main" id="{6138EEDC-6FC7-A302-2CDE-330D163B4290}"/>
              </a:ext>
            </a:extLst>
          </p:cNvPr>
          <p:cNvSpPr>
            <a:spLocks noGrp="1"/>
          </p:cNvSpPr>
          <p:nvPr>
            <p:ph type="title"/>
          </p:nvPr>
        </p:nvSpPr>
        <p:spPr>
          <a:xfrm>
            <a:off x="1098557" y="182517"/>
            <a:ext cx="7908710" cy="762000"/>
          </a:xfrm>
        </p:spPr>
        <p:txBody>
          <a:bodyPr/>
          <a:lstStyle/>
          <a:p>
            <a:r>
              <a:rPr lang="en-US" dirty="0"/>
              <a:t>What’s Changed?: Oversight of Data Management and Sharing</a:t>
            </a:r>
          </a:p>
        </p:txBody>
      </p:sp>
    </p:spTree>
    <p:extLst>
      <p:ext uri="{BB962C8B-B14F-4D97-AF65-F5344CB8AC3E}">
        <p14:creationId xmlns:p14="http://schemas.microsoft.com/office/powerpoint/2010/main" val="272094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Campus and NIH Resources</a:t>
            </a:r>
          </a:p>
        </p:txBody>
      </p:sp>
      <p:sp>
        <p:nvSpPr>
          <p:cNvPr id="4" name="Subtitle 3"/>
          <p:cNvSpPr>
            <a:spLocks noGrp="1"/>
          </p:cNvSpPr>
          <p:nvPr>
            <p:ph type="subTitle" idx="1"/>
          </p:nvPr>
        </p:nvSpPr>
        <p:spPr>
          <a:xfrm>
            <a:off x="477041" y="3125587"/>
            <a:ext cx="3850030" cy="1703086"/>
          </a:xfrm>
        </p:spPr>
        <p:txBody>
          <a:bodyPr/>
          <a:lstStyle/>
          <a:p>
            <a:pPr marL="342900" indent="-342900">
              <a:buFont typeface="Arial" panose="020B0604020202020204" pitchFamily="34" charset="0"/>
              <a:buChar char="•"/>
            </a:pPr>
            <a:r>
              <a:rPr lang="en-US" dirty="0" err="1"/>
              <a:t>Galter</a:t>
            </a:r>
            <a:r>
              <a:rPr lang="en-US" dirty="0"/>
              <a:t> </a:t>
            </a:r>
            <a:r>
              <a:rPr lang="en-US" dirty="0" err="1"/>
              <a:t>DataLab</a:t>
            </a:r>
            <a:r>
              <a:rPr lang="en-US" dirty="0"/>
              <a:t> Resources</a:t>
            </a:r>
          </a:p>
          <a:p>
            <a:pPr marL="342900" indent="-342900">
              <a:buFont typeface="Arial" panose="020B0604020202020204" pitchFamily="34" charset="0"/>
              <a:buChar char="•"/>
            </a:pPr>
            <a:r>
              <a:rPr lang="en-US" dirty="0"/>
              <a:t>NU IT Trainings and Storage</a:t>
            </a:r>
          </a:p>
          <a:p>
            <a:pPr marL="342900" indent="-342900">
              <a:buFont typeface="Arial" panose="020B0604020202020204" pitchFamily="34" charset="0"/>
              <a:buChar char="•"/>
            </a:pPr>
            <a:r>
              <a:rPr lang="en-US" dirty="0"/>
              <a:t>NIH Resources Roundup</a:t>
            </a:r>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23669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8414-7437-4B11-B267-EF7F8373D229}"/>
              </a:ext>
            </a:extLst>
          </p:cNvPr>
          <p:cNvSpPr>
            <a:spLocks noGrp="1"/>
          </p:cNvSpPr>
          <p:nvPr>
            <p:ph type="title"/>
          </p:nvPr>
        </p:nvSpPr>
        <p:spPr>
          <a:xfrm>
            <a:off x="1098555" y="344551"/>
            <a:ext cx="7180264" cy="457201"/>
          </a:xfrm>
        </p:spPr>
        <p:txBody>
          <a:bodyPr/>
          <a:lstStyle/>
          <a:p>
            <a:r>
              <a:rPr lang="en-US" dirty="0"/>
              <a:t>Data Management Resources: </a:t>
            </a:r>
            <a:r>
              <a:rPr lang="en-US" dirty="0" err="1"/>
              <a:t>Galter</a:t>
            </a:r>
            <a:r>
              <a:rPr lang="en-US" dirty="0"/>
              <a:t> </a:t>
            </a:r>
            <a:r>
              <a:rPr lang="en-US" dirty="0" err="1"/>
              <a:t>DataLab</a:t>
            </a:r>
            <a:endParaRPr lang="en-US" dirty="0"/>
          </a:p>
        </p:txBody>
      </p:sp>
      <p:sp>
        <p:nvSpPr>
          <p:cNvPr id="4" name="Text Placeholder 3">
            <a:extLst>
              <a:ext uri="{FF2B5EF4-FFF2-40B4-BE49-F238E27FC236}">
                <a16:creationId xmlns:a16="http://schemas.microsoft.com/office/drawing/2014/main" id="{047A7EEB-56E6-497F-B47C-FC00330E2EF4}"/>
              </a:ext>
            </a:extLst>
          </p:cNvPr>
          <p:cNvSpPr>
            <a:spLocks noGrp="1"/>
          </p:cNvSpPr>
          <p:nvPr>
            <p:ph type="body" sz="quarter" idx="13"/>
          </p:nvPr>
        </p:nvSpPr>
        <p:spPr>
          <a:xfrm>
            <a:off x="1098555" y="801752"/>
            <a:ext cx="7180263" cy="323730"/>
          </a:xfrm>
        </p:spPr>
        <p:txBody>
          <a:bodyPr/>
          <a:lstStyle/>
          <a:p>
            <a:r>
              <a:rPr lang="en-US" dirty="0"/>
              <a:t>https://galter.northwestern.edu/about/datalab</a:t>
            </a:r>
          </a:p>
        </p:txBody>
      </p:sp>
      <p:sp>
        <p:nvSpPr>
          <p:cNvPr id="5" name="Content Placeholder 4">
            <a:extLst>
              <a:ext uri="{FF2B5EF4-FFF2-40B4-BE49-F238E27FC236}">
                <a16:creationId xmlns:a16="http://schemas.microsoft.com/office/drawing/2014/main" id="{599BBF09-7290-4955-BFB3-B0F1D88750A9}"/>
              </a:ext>
            </a:extLst>
          </p:cNvPr>
          <p:cNvSpPr>
            <a:spLocks noGrp="1"/>
          </p:cNvSpPr>
          <p:nvPr>
            <p:ph idx="1"/>
          </p:nvPr>
        </p:nvSpPr>
        <p:spPr>
          <a:xfrm>
            <a:off x="642550" y="1211765"/>
            <a:ext cx="8009993" cy="2719970"/>
          </a:xfrm>
        </p:spPr>
        <p:txBody>
          <a:bodyPr/>
          <a:lstStyle/>
          <a:p>
            <a:r>
              <a:rPr lang="en-US" sz="1400" dirty="0"/>
              <a:t>Data Consultation Service (form): </a:t>
            </a:r>
            <a:r>
              <a:rPr lang="en-US" sz="1400" dirty="0">
                <a:hlinkClick r:id="rId3"/>
              </a:rPr>
              <a:t>https://services-northwestern-edu.ezproxy.galter.northwestern.edu/TDClient/30/Portal/Requests/ServiceDet?ID=298</a:t>
            </a:r>
            <a:endParaRPr lang="en-US" sz="1400" dirty="0"/>
          </a:p>
          <a:p>
            <a:endParaRPr lang="en-US" sz="1400" dirty="0"/>
          </a:p>
          <a:p>
            <a:r>
              <a:rPr lang="en-US" sz="1400" dirty="0"/>
              <a:t>Trainings:</a:t>
            </a:r>
          </a:p>
          <a:p>
            <a:pPr lvl="1">
              <a:buFont typeface="Arial" panose="020B0604020202020204" pitchFamily="34" charset="0"/>
              <a:buChar char="•"/>
            </a:pPr>
            <a:r>
              <a:rPr lang="en-US" sz="1400" dirty="0">
                <a:hlinkClick r:id="rId4"/>
              </a:rPr>
              <a:t>Data Management:</a:t>
            </a:r>
            <a:r>
              <a:rPr lang="en-US" sz="1400" dirty="0"/>
              <a:t> 10 classes including this one, from data management basics to Introduction to SQL for Clinical Researchers</a:t>
            </a:r>
          </a:p>
          <a:p>
            <a:pPr lvl="1">
              <a:buFont typeface="Arial" panose="020B0604020202020204" pitchFamily="34" charset="0"/>
              <a:buChar char="•"/>
            </a:pPr>
            <a:r>
              <a:rPr lang="en-US" sz="1400" dirty="0">
                <a:hlinkClick r:id="rId5"/>
              </a:rPr>
              <a:t>Biosciences and Bioinformatics</a:t>
            </a:r>
            <a:endParaRPr lang="en-US" sz="1400" dirty="0"/>
          </a:p>
          <a:p>
            <a:pPr marL="174625" lvl="1" indent="0">
              <a:buNone/>
            </a:pPr>
            <a:endParaRPr lang="en-US" sz="1400" dirty="0"/>
          </a:p>
          <a:p>
            <a:pPr marL="174625" lvl="1" indent="-174625">
              <a:buClr>
                <a:schemeClr val="accent1"/>
              </a:buClr>
              <a:buFont typeface="Arial"/>
              <a:buChar char="•"/>
            </a:pPr>
            <a:r>
              <a:rPr lang="en-US" sz="1400" dirty="0" err="1"/>
              <a:t>LibGuides</a:t>
            </a:r>
            <a:r>
              <a:rPr lang="en-US" sz="1400" dirty="0"/>
              <a:t>:</a:t>
            </a:r>
          </a:p>
          <a:p>
            <a:pPr marL="401638" lvl="2">
              <a:buClr>
                <a:schemeClr val="accent1"/>
              </a:buClr>
            </a:pPr>
            <a:r>
              <a:rPr lang="en-US" dirty="0">
                <a:hlinkClick r:id="rId6"/>
              </a:rPr>
              <a:t>Data and Data Management</a:t>
            </a:r>
            <a:endParaRPr lang="en-US" dirty="0"/>
          </a:p>
          <a:p>
            <a:pPr marL="401638" lvl="2">
              <a:buClr>
                <a:schemeClr val="accent1"/>
              </a:buClr>
            </a:pPr>
            <a:r>
              <a:rPr lang="en-US" dirty="0">
                <a:hlinkClick r:id="rId7"/>
              </a:rPr>
              <a:t>Biosciences and Bioinformatics</a:t>
            </a:r>
            <a:endParaRPr lang="en-US" dirty="0"/>
          </a:p>
        </p:txBody>
      </p:sp>
      <p:sp>
        <p:nvSpPr>
          <p:cNvPr id="3" name="TextBox 2">
            <a:extLst>
              <a:ext uri="{FF2B5EF4-FFF2-40B4-BE49-F238E27FC236}">
                <a16:creationId xmlns:a16="http://schemas.microsoft.com/office/drawing/2014/main" id="{D611C46A-137F-4934-A97A-74A3ED12A740}"/>
              </a:ext>
            </a:extLst>
          </p:cNvPr>
          <p:cNvSpPr txBox="1"/>
          <p:nvPr/>
        </p:nvSpPr>
        <p:spPr>
          <a:xfrm>
            <a:off x="4607096" y="3131516"/>
            <a:ext cx="3785907" cy="800219"/>
          </a:xfrm>
          <a:prstGeom prst="rect">
            <a:avLst/>
          </a:prstGeom>
          <a:noFill/>
        </p:spPr>
        <p:txBody>
          <a:bodyPr wrap="square" rtlCol="0">
            <a:spAutoFit/>
          </a:bodyPr>
          <a:lstStyle/>
          <a:p>
            <a:pPr marL="285750" indent="-285750">
              <a:buFont typeface="Arial" panose="020B0604020202020204" pitchFamily="34" charset="0"/>
              <a:buChar char="•"/>
            </a:pPr>
            <a:r>
              <a:rPr lang="en-US" sz="1400" dirty="0">
                <a:hlinkClick r:id="rId8"/>
              </a:rPr>
              <a:t>Creating an NIH Data Management and Sharing Plan</a:t>
            </a:r>
            <a:endParaRPr lang="en-US" sz="1400" dirty="0"/>
          </a:p>
          <a:p>
            <a:endParaRPr lang="en-US" dirty="0"/>
          </a:p>
        </p:txBody>
      </p:sp>
      <p:sp>
        <p:nvSpPr>
          <p:cNvPr id="7" name="Slide Number Placeholder 6">
            <a:extLst>
              <a:ext uri="{FF2B5EF4-FFF2-40B4-BE49-F238E27FC236}">
                <a16:creationId xmlns:a16="http://schemas.microsoft.com/office/drawing/2014/main" id="{1874E55E-CC60-43B2-B5A4-041D3EBB8943}"/>
              </a:ext>
            </a:extLst>
          </p:cNvPr>
          <p:cNvSpPr>
            <a:spLocks noGrp="1"/>
          </p:cNvSpPr>
          <p:nvPr>
            <p:ph type="sldNum" sz="quarter" idx="16"/>
          </p:nvPr>
        </p:nvSpPr>
        <p:spPr/>
        <p:txBody>
          <a:bodyPr/>
          <a:lstStyle/>
          <a:p>
            <a:fld id="{0D558541-60C9-42A2-8392-FF12533A6B7A}" type="slidenum">
              <a:rPr lang="en-US" smtClean="0"/>
              <a:pPr/>
              <a:t>23</a:t>
            </a:fld>
            <a:endParaRPr lang="en-US" dirty="0"/>
          </a:p>
        </p:txBody>
      </p:sp>
      <p:sp>
        <p:nvSpPr>
          <p:cNvPr id="6" name="TextBox 5">
            <a:extLst>
              <a:ext uri="{FF2B5EF4-FFF2-40B4-BE49-F238E27FC236}">
                <a16:creationId xmlns:a16="http://schemas.microsoft.com/office/drawing/2014/main" id="{D6D81729-8DB3-F095-5E88-7BEAA306DE17}"/>
              </a:ext>
            </a:extLst>
          </p:cNvPr>
          <p:cNvSpPr txBox="1"/>
          <p:nvPr/>
        </p:nvSpPr>
        <p:spPr>
          <a:xfrm>
            <a:off x="546763" y="3996105"/>
            <a:ext cx="8283845" cy="646331"/>
          </a:xfrm>
          <a:prstGeom prst="rect">
            <a:avLst/>
          </a:prstGeom>
          <a:noFill/>
        </p:spPr>
        <p:txBody>
          <a:bodyPr wrap="square" rtlCol="0">
            <a:spAutoFit/>
          </a:bodyPr>
          <a:lstStyle/>
          <a:p>
            <a:r>
              <a:rPr lang="en-US" dirty="0">
                <a:hlinkClick r:id="rId9"/>
              </a:rPr>
              <a:t>ResearchData@northwestern.edu</a:t>
            </a:r>
            <a:r>
              <a:rPr lang="en-US" dirty="0"/>
              <a:t>: Requests emailed to this address will be sent to the person at Northwestern most qualified to help </a:t>
            </a:r>
          </a:p>
        </p:txBody>
      </p:sp>
    </p:spTree>
    <p:extLst>
      <p:ext uri="{BB962C8B-B14F-4D97-AF65-F5344CB8AC3E}">
        <p14:creationId xmlns:p14="http://schemas.microsoft.com/office/powerpoint/2010/main" val="1076681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6F978-4AA8-49C6-B6AA-BA21C12F712F}"/>
              </a:ext>
            </a:extLst>
          </p:cNvPr>
          <p:cNvSpPr>
            <a:spLocks noGrp="1"/>
          </p:cNvSpPr>
          <p:nvPr>
            <p:ph type="title"/>
          </p:nvPr>
        </p:nvSpPr>
        <p:spPr>
          <a:xfrm>
            <a:off x="1098557" y="360316"/>
            <a:ext cx="7553987" cy="762000"/>
          </a:xfrm>
        </p:spPr>
        <p:txBody>
          <a:bodyPr/>
          <a:lstStyle/>
          <a:p>
            <a:r>
              <a:rPr lang="en-US" dirty="0"/>
              <a:t>Northwestern Data Management and Storage Resources </a:t>
            </a:r>
          </a:p>
        </p:txBody>
      </p:sp>
      <p:sp>
        <p:nvSpPr>
          <p:cNvPr id="3" name="Content Placeholder 2">
            <a:extLst>
              <a:ext uri="{FF2B5EF4-FFF2-40B4-BE49-F238E27FC236}">
                <a16:creationId xmlns:a16="http://schemas.microsoft.com/office/drawing/2014/main" id="{33CB8109-6AA8-4651-BF72-060F0324A7BE}"/>
              </a:ext>
            </a:extLst>
          </p:cNvPr>
          <p:cNvSpPr>
            <a:spLocks noGrp="1"/>
          </p:cNvSpPr>
          <p:nvPr>
            <p:ph idx="1"/>
          </p:nvPr>
        </p:nvSpPr>
        <p:spPr>
          <a:xfrm>
            <a:off x="485192" y="1281338"/>
            <a:ext cx="8444204" cy="2976561"/>
          </a:xfrm>
        </p:spPr>
        <p:txBody>
          <a:bodyPr/>
          <a:lstStyle/>
          <a:p>
            <a:r>
              <a:rPr lang="en-US" dirty="0"/>
              <a:t>Northwestern Information Technology Research Computing Services offers recurring classes on cleaning data in R and Python, cloud storage, and a host of other data-related topics:</a:t>
            </a:r>
          </a:p>
          <a:p>
            <a:pPr lvl="1"/>
            <a:r>
              <a:rPr lang="en-US" dirty="0">
                <a:hlinkClick r:id="rId3"/>
              </a:rPr>
              <a:t>Training and Learning</a:t>
            </a:r>
            <a:endParaRPr lang="en-US" dirty="0"/>
          </a:p>
          <a:p>
            <a:pPr lvl="1"/>
            <a:endParaRPr lang="en-US" dirty="0"/>
          </a:p>
          <a:p>
            <a:pPr marL="174625" lvl="1" indent="-174625">
              <a:buClr>
                <a:schemeClr val="accent1"/>
              </a:buClr>
              <a:buFont typeface="Arial"/>
              <a:buChar char="•"/>
            </a:pPr>
            <a:r>
              <a:rPr lang="en-US" dirty="0"/>
              <a:t>There are multiple repository solutions available at Northwestern: </a:t>
            </a:r>
          </a:p>
          <a:p>
            <a:pPr lvl="1">
              <a:buClr>
                <a:schemeClr val="accent1"/>
              </a:buClr>
            </a:pPr>
            <a:r>
              <a:rPr lang="en-US" dirty="0">
                <a:solidFill>
                  <a:schemeClr val="accent2"/>
                </a:solidFill>
                <a:hlinkClick r:id="rId4">
                  <a:extLst>
                    <a:ext uri="{A12FA001-AC4F-418D-AE19-62706E023703}">
                      <ahyp:hlinkClr xmlns:ahyp="http://schemas.microsoft.com/office/drawing/2018/hyperlinkcolor" val="tx"/>
                    </a:ext>
                  </a:extLst>
                </a:hlinkClick>
              </a:rPr>
              <a:t>Document Sharing and Data Storage Finder</a:t>
            </a:r>
            <a:endParaRPr lang="en-US" dirty="0">
              <a:solidFill>
                <a:schemeClr val="accent2"/>
              </a:solidFill>
            </a:endParaRPr>
          </a:p>
          <a:p>
            <a:pPr lvl="2">
              <a:buClr>
                <a:schemeClr val="accent1"/>
              </a:buClr>
            </a:pPr>
            <a:r>
              <a:rPr lang="en-US" sz="1700" dirty="0"/>
              <a:t>Use the interactive tool to compare storage services and see which works best for your data</a:t>
            </a:r>
          </a:p>
          <a:p>
            <a:pPr lvl="2">
              <a:buClr>
                <a:schemeClr val="accent1"/>
              </a:buClr>
            </a:pPr>
            <a:r>
              <a:rPr lang="en-US" sz="1700" b="1" dirty="0"/>
              <a:t>NOTE</a:t>
            </a:r>
            <a:r>
              <a:rPr lang="en-US" sz="1700" dirty="0"/>
              <a:t>: Some of the storage solutions involve costs – use the tool early in the research process in order to factor in and budget the costs</a:t>
            </a:r>
          </a:p>
        </p:txBody>
      </p:sp>
      <p:sp>
        <p:nvSpPr>
          <p:cNvPr id="7" name="Slide Number Placeholder 6">
            <a:extLst>
              <a:ext uri="{FF2B5EF4-FFF2-40B4-BE49-F238E27FC236}">
                <a16:creationId xmlns:a16="http://schemas.microsoft.com/office/drawing/2014/main" id="{5F81F6AD-31A9-44B7-A34D-2EB9B7B0E4A4}"/>
              </a:ext>
            </a:extLst>
          </p:cNvPr>
          <p:cNvSpPr>
            <a:spLocks noGrp="1"/>
          </p:cNvSpPr>
          <p:nvPr>
            <p:ph type="sldNum" sz="quarter" idx="16"/>
          </p:nvPr>
        </p:nvSpPr>
        <p:spPr/>
        <p:txBody>
          <a:bodyPr/>
          <a:lstStyle/>
          <a:p>
            <a:fld id="{0D558541-60C9-42A2-8392-FF12533A6B7A}" type="slidenum">
              <a:rPr lang="en-US" smtClean="0"/>
              <a:pPr/>
              <a:t>24</a:t>
            </a:fld>
            <a:endParaRPr lang="en-US" dirty="0"/>
          </a:p>
        </p:txBody>
      </p:sp>
    </p:spTree>
    <p:extLst>
      <p:ext uri="{BB962C8B-B14F-4D97-AF65-F5344CB8AC3E}">
        <p14:creationId xmlns:p14="http://schemas.microsoft.com/office/powerpoint/2010/main" val="2223866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B8414-7437-4B11-B267-EF7F8373D229}"/>
              </a:ext>
            </a:extLst>
          </p:cNvPr>
          <p:cNvSpPr>
            <a:spLocks noGrp="1"/>
          </p:cNvSpPr>
          <p:nvPr>
            <p:ph type="title"/>
          </p:nvPr>
        </p:nvSpPr>
        <p:spPr>
          <a:xfrm>
            <a:off x="1122021" y="131550"/>
            <a:ext cx="7894982" cy="1212532"/>
          </a:xfrm>
        </p:spPr>
        <p:txBody>
          <a:bodyPr/>
          <a:lstStyle/>
          <a:p>
            <a:r>
              <a:rPr lang="en-US" dirty="0"/>
              <a:t>NIH Resources on the Data Management and Sharing Policy (overview: </a:t>
            </a:r>
            <a:r>
              <a:rPr lang="en-US" dirty="0">
                <a:hlinkClick r:id="rId3"/>
              </a:rPr>
              <a:t>grants.nih.gov/policy-and-compliance/policy-topics/sharing-policies/</a:t>
            </a:r>
            <a:r>
              <a:rPr lang="en-US" dirty="0" err="1">
                <a:hlinkClick r:id="rId3"/>
              </a:rPr>
              <a:t>dms</a:t>
            </a:r>
            <a:r>
              <a:rPr lang="en-US" dirty="0"/>
              <a:t>) </a:t>
            </a:r>
          </a:p>
        </p:txBody>
      </p:sp>
      <p:sp>
        <p:nvSpPr>
          <p:cNvPr id="5" name="Content Placeholder 4">
            <a:extLst>
              <a:ext uri="{FF2B5EF4-FFF2-40B4-BE49-F238E27FC236}">
                <a16:creationId xmlns:a16="http://schemas.microsoft.com/office/drawing/2014/main" id="{599BBF09-7290-4955-BFB3-B0F1D88750A9}"/>
              </a:ext>
            </a:extLst>
          </p:cNvPr>
          <p:cNvSpPr>
            <a:spLocks noGrp="1"/>
          </p:cNvSpPr>
          <p:nvPr>
            <p:ph idx="1"/>
          </p:nvPr>
        </p:nvSpPr>
        <p:spPr>
          <a:xfrm>
            <a:off x="141006" y="1529697"/>
            <a:ext cx="8861988" cy="3161944"/>
          </a:xfrm>
        </p:spPr>
        <p:txBody>
          <a:bodyPr/>
          <a:lstStyle/>
          <a:p>
            <a:r>
              <a:rPr lang="en-US" sz="1200" dirty="0"/>
              <a:t>Learning Resources and Tools: </a:t>
            </a:r>
            <a:r>
              <a:rPr lang="en-US" sz="1200" dirty="0">
                <a:hlinkClick r:id="rId4"/>
              </a:rPr>
              <a:t>https://grants.nih.gov/policy-and-compliance/policy-topics/sharing-policies</a:t>
            </a:r>
            <a:r>
              <a:rPr lang="en-US" sz="1200" dirty="0"/>
              <a:t>   </a:t>
            </a:r>
          </a:p>
          <a:p>
            <a:r>
              <a:rPr lang="en-US" sz="1200" dirty="0"/>
              <a:t>Implementation Details: </a:t>
            </a:r>
            <a:r>
              <a:rPr lang="en-US" sz="1200" dirty="0">
                <a:hlinkClick r:id="rId5"/>
              </a:rPr>
              <a:t>https://grants.nih.gov/grants/guide/notice-files/NOT-OD-22-189.html</a:t>
            </a:r>
            <a:r>
              <a:rPr lang="en-US" sz="1200" dirty="0"/>
              <a:t>   </a:t>
            </a:r>
          </a:p>
          <a:p>
            <a:r>
              <a:rPr lang="en-US" sz="1200" dirty="0"/>
              <a:t>FAQs: </a:t>
            </a:r>
            <a:r>
              <a:rPr lang="en-US" sz="1200" dirty="0">
                <a:hlinkClick r:id="rId6"/>
              </a:rPr>
              <a:t>https://</a:t>
            </a:r>
            <a:r>
              <a:rPr lang="en-US" sz="1200" dirty="0" err="1">
                <a:hlinkClick r:id="rId6"/>
              </a:rPr>
              <a:t>grants.nih.gov</a:t>
            </a:r>
            <a:r>
              <a:rPr lang="en-US" sz="1200" dirty="0">
                <a:hlinkClick r:id="rId6"/>
              </a:rPr>
              <a:t>/</a:t>
            </a:r>
            <a:r>
              <a:rPr lang="en-US" sz="1200" dirty="0" err="1">
                <a:hlinkClick r:id="rId6"/>
              </a:rPr>
              <a:t>faqs</a:t>
            </a:r>
            <a:r>
              <a:rPr lang="en-US" sz="1200" dirty="0">
                <a:hlinkClick r:id="rId6"/>
              </a:rPr>
              <a:t>#/data-management-and-sharing-</a:t>
            </a:r>
            <a:r>
              <a:rPr lang="en-US" sz="1200" dirty="0" err="1">
                <a:hlinkClick r:id="rId6"/>
              </a:rPr>
              <a:t>policy.htm</a:t>
            </a:r>
            <a:endParaRPr lang="en-US" sz="1200" dirty="0"/>
          </a:p>
          <a:p>
            <a:r>
              <a:rPr lang="en-US" sz="1200" dirty="0"/>
              <a:t>Budgeting for Data Management and Sharing: </a:t>
            </a:r>
            <a:r>
              <a:rPr lang="en-US" sz="1200" dirty="0">
                <a:hlinkClick r:id="rId7"/>
              </a:rPr>
              <a:t>https://grants.nih.gov/policy-and-compliance/policy-topics/sharing-policies/dms/budgeting-for-data-management-sharing</a:t>
            </a:r>
            <a:r>
              <a:rPr lang="en-US" sz="1200" dirty="0"/>
              <a:t>  </a:t>
            </a:r>
          </a:p>
          <a:p>
            <a:r>
              <a:rPr lang="en-US" sz="1200" dirty="0"/>
              <a:t>Tool: Which NIH data sharing policies apply to my research?: </a:t>
            </a:r>
            <a:r>
              <a:rPr lang="en-US" sz="1200" dirty="0">
                <a:hlinkClick r:id="rId8"/>
              </a:rPr>
              <a:t>https://grants.nih.gov/policy-and-compliance/policy-topics/sharing-policies/which-policies-apply-to-my-research</a:t>
            </a:r>
            <a:r>
              <a:rPr lang="en-US" sz="1200" dirty="0"/>
              <a:t> </a:t>
            </a:r>
          </a:p>
          <a:p>
            <a:r>
              <a:rPr lang="en-US" sz="1200" dirty="0"/>
              <a:t>Tool: (filterable) List of NIH Institute and Center Data Sharing Policies: </a:t>
            </a:r>
            <a:r>
              <a:rPr lang="en-US" sz="1200" dirty="0">
                <a:hlinkClick r:id="rId9"/>
              </a:rPr>
              <a:t>https://grants.nih.gov/policy-and-compliance/policy-topics/sharing-policies/other/ics-sharing-policies</a:t>
            </a:r>
            <a:r>
              <a:rPr lang="en-US" sz="1200" dirty="0"/>
              <a:t> </a:t>
            </a:r>
          </a:p>
          <a:p>
            <a:r>
              <a:rPr lang="en-US" sz="1200" dirty="0"/>
              <a:t>Points to consider / sample language for informed consents for secondary research with data and biospecimens: </a:t>
            </a:r>
            <a:r>
              <a:rPr lang="en-US" sz="1200" dirty="0">
                <a:hlinkClick r:id="rId10"/>
              </a:rPr>
              <a:t>https://osp.od.nih.gov/wp-content/uploads/Informed-Consent-Resource-for-Secondary-Research-with-Data-and-Biospecimens.pdf</a:t>
            </a:r>
            <a:r>
              <a:rPr lang="en-US" sz="1200" dirty="0"/>
              <a:t> </a:t>
            </a:r>
          </a:p>
          <a:p>
            <a:r>
              <a:rPr lang="en-US" sz="1200" dirty="0"/>
              <a:t>Supplemental Information to the NIH Policy for Data Management and Sharing: Protecting Privacy When Sharing Human Research Participant Data: </a:t>
            </a:r>
            <a:r>
              <a:rPr lang="en-US" sz="1200" dirty="0">
                <a:hlinkClick r:id="rId11"/>
              </a:rPr>
              <a:t>https://grants.nih.gov/grants/guide/notice-files/not-od-22-213.html</a:t>
            </a:r>
            <a:endParaRPr lang="en-US" sz="1200" dirty="0"/>
          </a:p>
          <a:p>
            <a:r>
              <a:rPr lang="en-US" sz="1200" dirty="0"/>
              <a:t>DMSP Format Page: </a:t>
            </a:r>
            <a:r>
              <a:rPr lang="en-US" sz="1200" dirty="0">
                <a:hlinkClick r:id="rId12"/>
              </a:rPr>
              <a:t>https://grants.nih.gov/grants-process/write-application/forms-directory/data-management-and-sharing-plan-format-page </a:t>
            </a:r>
            <a:r>
              <a:rPr lang="en-US" sz="1200" dirty="0"/>
              <a:t> </a:t>
            </a:r>
          </a:p>
        </p:txBody>
      </p:sp>
      <p:sp>
        <p:nvSpPr>
          <p:cNvPr id="7" name="Slide Number Placeholder 6">
            <a:extLst>
              <a:ext uri="{FF2B5EF4-FFF2-40B4-BE49-F238E27FC236}">
                <a16:creationId xmlns:a16="http://schemas.microsoft.com/office/drawing/2014/main" id="{1874E55E-CC60-43B2-B5A4-041D3EBB8943}"/>
              </a:ext>
            </a:extLst>
          </p:cNvPr>
          <p:cNvSpPr>
            <a:spLocks noGrp="1"/>
          </p:cNvSpPr>
          <p:nvPr>
            <p:ph type="sldNum" sz="quarter" idx="16"/>
          </p:nvPr>
        </p:nvSpPr>
        <p:spPr/>
        <p:txBody>
          <a:bodyPr/>
          <a:lstStyle/>
          <a:p>
            <a:fld id="{0D558541-60C9-42A2-8392-FF12533A6B7A}" type="slidenum">
              <a:rPr lang="en-US" smtClean="0"/>
              <a:pPr/>
              <a:t>25</a:t>
            </a:fld>
            <a:endParaRPr lang="en-US" dirty="0"/>
          </a:p>
        </p:txBody>
      </p:sp>
    </p:spTree>
    <p:extLst>
      <p:ext uri="{BB962C8B-B14F-4D97-AF65-F5344CB8AC3E}">
        <p14:creationId xmlns:p14="http://schemas.microsoft.com/office/powerpoint/2010/main" val="3572007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Thank You</a:t>
            </a:r>
          </a:p>
        </p:txBody>
      </p:sp>
      <p:sp>
        <p:nvSpPr>
          <p:cNvPr id="3" name="Subtitle 2">
            <a:extLst>
              <a:ext uri="{FF2B5EF4-FFF2-40B4-BE49-F238E27FC236}">
                <a16:creationId xmlns:a16="http://schemas.microsoft.com/office/drawing/2014/main" id="{90613225-B44F-6D4B-A644-03515F7C3214}"/>
              </a:ext>
            </a:extLst>
          </p:cNvPr>
          <p:cNvSpPr>
            <a:spLocks noGrp="1"/>
          </p:cNvSpPr>
          <p:nvPr>
            <p:ph type="subTitle" idx="1"/>
          </p:nvPr>
        </p:nvSpPr>
        <p:spPr/>
        <p:txBody>
          <a:bodyPr/>
          <a:lstStyle/>
          <a:p>
            <a:r>
              <a:rPr lang="en-US" dirty="0"/>
              <a:t>Contact me:</a:t>
            </a:r>
          </a:p>
          <a:p>
            <a:r>
              <a:rPr lang="en-US" dirty="0"/>
              <a:t>sara.gonzales2@northwestern.edu</a:t>
            </a:r>
          </a:p>
        </p:txBody>
      </p:sp>
    </p:spTree>
    <p:extLst>
      <p:ext uri="{BB962C8B-B14F-4D97-AF65-F5344CB8AC3E}">
        <p14:creationId xmlns:p14="http://schemas.microsoft.com/office/powerpoint/2010/main" val="1980818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805" y="205829"/>
            <a:ext cx="7955206" cy="516431"/>
          </a:xfrm>
        </p:spPr>
        <p:txBody>
          <a:bodyPr/>
          <a:lstStyle/>
          <a:p>
            <a:r>
              <a:rPr lang="en-US" dirty="0"/>
              <a:t>Final NIH Policy for Data Management and Sharing</a:t>
            </a:r>
          </a:p>
        </p:txBody>
      </p:sp>
      <p:sp>
        <p:nvSpPr>
          <p:cNvPr id="4" name="Text Placeholder 3"/>
          <p:cNvSpPr>
            <a:spLocks noGrp="1"/>
          </p:cNvSpPr>
          <p:nvPr>
            <p:ph type="body" sz="quarter" idx="13"/>
          </p:nvPr>
        </p:nvSpPr>
        <p:spPr>
          <a:xfrm>
            <a:off x="1080805" y="713871"/>
            <a:ext cx="7180263" cy="457200"/>
          </a:xfrm>
        </p:spPr>
        <p:txBody>
          <a:bodyPr/>
          <a:lstStyle/>
          <a:p>
            <a:r>
              <a:rPr lang="en-US" dirty="0"/>
              <a:t>https://grants.nih.gov/grants/guide/notice-files/NOT-OD-21-013.html</a:t>
            </a:r>
          </a:p>
        </p:txBody>
      </p:sp>
      <p:sp>
        <p:nvSpPr>
          <p:cNvPr id="3" name="Content Placeholder 2"/>
          <p:cNvSpPr>
            <a:spLocks noGrp="1"/>
          </p:cNvSpPr>
          <p:nvPr>
            <p:ph idx="1"/>
          </p:nvPr>
        </p:nvSpPr>
        <p:spPr>
          <a:xfrm>
            <a:off x="149902" y="1126102"/>
            <a:ext cx="8820285" cy="3482198"/>
          </a:xfrm>
        </p:spPr>
        <p:txBody>
          <a:bodyPr/>
          <a:lstStyle/>
          <a:p>
            <a:r>
              <a:rPr lang="en-US" sz="1400" b="1" dirty="0"/>
              <a:t>What is the Data Management and Sharing (DMS) policy? </a:t>
            </a:r>
          </a:p>
          <a:p>
            <a:pPr lvl="2"/>
            <a:r>
              <a:rPr lang="en-US" sz="1300" dirty="0"/>
              <a:t>A policy outlining the requirement for all NIH funding applicants to submit a “</a:t>
            </a:r>
            <a:r>
              <a:rPr lang="en-US" sz="1300" b="1" dirty="0"/>
              <a:t>Data Management and Sharing Plan (DMSP) </a:t>
            </a:r>
            <a:r>
              <a:rPr lang="en-US" sz="1300" dirty="0"/>
              <a:t>outlining how scientific data and accompanying metadata will be managed and shared”</a:t>
            </a:r>
          </a:p>
          <a:p>
            <a:pPr lvl="3"/>
            <a:r>
              <a:rPr lang="en-US" sz="1300" dirty="0"/>
              <a:t>Restrictions and limitations are considered</a:t>
            </a:r>
          </a:p>
          <a:p>
            <a:r>
              <a:rPr lang="en-US" sz="1400" b="1" dirty="0"/>
              <a:t>When will it be enforced?</a:t>
            </a:r>
          </a:p>
          <a:p>
            <a:pPr lvl="2"/>
            <a:r>
              <a:rPr lang="en-US" sz="1300" dirty="0"/>
              <a:t>For all proposals or contracts submitted or executed on or after </a:t>
            </a:r>
            <a:r>
              <a:rPr lang="en-US" sz="1300" b="1" dirty="0"/>
              <a:t>January 25, 2023. New DMSP Template: May 25, 2026.</a:t>
            </a:r>
          </a:p>
          <a:p>
            <a:r>
              <a:rPr lang="en-US" sz="1400" b="1" dirty="0"/>
              <a:t>What are the compliance requirements?</a:t>
            </a:r>
          </a:p>
          <a:p>
            <a:pPr lvl="2"/>
            <a:r>
              <a:rPr lang="en-US" sz="1300" dirty="0"/>
              <a:t>For Extramural Awards and Contracts, the DMSP becomes part of the terms and conditions of the Notice of Award. If not complied with, enforcements can include termination of the award and ramifications for future funding</a:t>
            </a:r>
          </a:p>
          <a:p>
            <a:pPr marL="174625" lvl="2">
              <a:buClr>
                <a:schemeClr val="accent1"/>
              </a:buClr>
            </a:pPr>
            <a:r>
              <a:rPr lang="en-US" b="1" dirty="0"/>
              <a:t>What does the policy apply to?</a:t>
            </a:r>
          </a:p>
          <a:p>
            <a:pPr lvl="2">
              <a:buClr>
                <a:schemeClr val="accent1"/>
              </a:buClr>
            </a:pPr>
            <a:r>
              <a:rPr lang="en-US" sz="1300" dirty="0"/>
              <a:t>All research funded or done in whole or part by the NIH, including Extramural Grants, Contracts, and Intramural Research Projects, which generates scientific data</a:t>
            </a:r>
          </a:p>
          <a:p>
            <a:pPr marL="174625" lvl="2">
              <a:buClr>
                <a:schemeClr val="accent1"/>
              </a:buClr>
            </a:pPr>
            <a:r>
              <a:rPr lang="en-US" b="1" dirty="0"/>
              <a:t>Is this the only data sharing policy that may apply to my NIH-funded research? </a:t>
            </a:r>
          </a:p>
          <a:p>
            <a:pPr marL="403225" lvl="3">
              <a:buClr>
                <a:schemeClr val="accent1"/>
              </a:buClr>
            </a:pPr>
            <a:r>
              <a:rPr lang="en-US" sz="1300" dirty="0"/>
              <a:t>NO: See </a:t>
            </a:r>
            <a:r>
              <a:rPr lang="en-US" sz="1300" dirty="0">
                <a:hlinkClick r:id="rId3"/>
              </a:rPr>
              <a:t>https://grants.nih.gov/policy-and-compliance/policy-topics/sharing-policies/which-policies-apply-to-my-research</a:t>
            </a:r>
            <a:r>
              <a:rPr lang="en-US" sz="1300" dirty="0"/>
              <a:t> to check which additional NIH data sharing policies may apply to your research</a:t>
            </a:r>
          </a:p>
        </p:txBody>
      </p:sp>
      <p:sp>
        <p:nvSpPr>
          <p:cNvPr id="7" name="Slide Number Placeholder 6"/>
          <p:cNvSpPr>
            <a:spLocks noGrp="1"/>
          </p:cNvSpPr>
          <p:nvPr>
            <p:ph type="sldNum" sz="quarter" idx="16"/>
          </p:nvPr>
        </p:nvSpPr>
        <p:spPr/>
        <p:txBody>
          <a:bodyPr/>
          <a:lstStyle/>
          <a:p>
            <a:fld id="{0D558541-60C9-42A2-8392-FF12533A6B7A}" type="slidenum">
              <a:rPr lang="en-US" smtClean="0"/>
              <a:pPr/>
              <a:t>3</a:t>
            </a:fld>
            <a:endParaRPr lang="en-US" dirty="0"/>
          </a:p>
        </p:txBody>
      </p:sp>
    </p:spTree>
    <p:extLst>
      <p:ext uri="{BB962C8B-B14F-4D97-AF65-F5344CB8AC3E}">
        <p14:creationId xmlns:p14="http://schemas.microsoft.com/office/powerpoint/2010/main" val="58702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4647E0-137F-4ECF-A357-E3B0B3D80C41}"/>
              </a:ext>
            </a:extLst>
          </p:cNvPr>
          <p:cNvPicPr>
            <a:picLocks noChangeAspect="1"/>
          </p:cNvPicPr>
          <p:nvPr/>
        </p:nvPicPr>
        <p:blipFill rotWithShape="1">
          <a:blip r:embed="rId3"/>
          <a:srcRect l="33049" t="9350" r="5122" b="27778"/>
          <a:stretch/>
        </p:blipFill>
        <p:spPr>
          <a:xfrm>
            <a:off x="1143000" y="675859"/>
            <a:ext cx="6813790" cy="3897434"/>
          </a:xfrm>
          <a:prstGeom prst="rect">
            <a:avLst/>
          </a:prstGeom>
        </p:spPr>
      </p:pic>
      <p:sp>
        <p:nvSpPr>
          <p:cNvPr id="7" name="Rectangle 6"/>
          <p:cNvSpPr/>
          <p:nvPr/>
        </p:nvSpPr>
        <p:spPr>
          <a:xfrm>
            <a:off x="5007255" y="3422312"/>
            <a:ext cx="3956362" cy="1580730"/>
          </a:xfrm>
          <a:prstGeom prst="rect">
            <a:avLst/>
          </a:prstGeom>
          <a:solidFill>
            <a:srgbClr val="EDEC00"/>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marL="342900" indent="-342900">
              <a:buAutoNum type="arabicPeriod"/>
            </a:pPr>
            <a:r>
              <a:rPr lang="en-US" dirty="0">
                <a:solidFill>
                  <a:schemeClr val="tx1"/>
                </a:solidFill>
                <a:latin typeface="Corbel"/>
                <a:cs typeface="Corbel"/>
              </a:rPr>
              <a:t>Enter project title</a:t>
            </a:r>
          </a:p>
          <a:p>
            <a:pPr marL="342900" indent="-342900">
              <a:buAutoNum type="arabicPeriod"/>
            </a:pPr>
            <a:r>
              <a:rPr lang="en-US" dirty="0">
                <a:solidFill>
                  <a:schemeClr val="tx1"/>
                </a:solidFill>
                <a:latin typeface="Corbel"/>
                <a:cs typeface="Corbel"/>
              </a:rPr>
              <a:t>Select research organization</a:t>
            </a:r>
          </a:p>
          <a:p>
            <a:pPr marL="342900" indent="-342900">
              <a:buAutoNum type="arabicPeriod"/>
            </a:pPr>
            <a:r>
              <a:rPr lang="en-US" dirty="0">
                <a:solidFill>
                  <a:schemeClr val="tx1"/>
                </a:solidFill>
                <a:latin typeface="Corbel"/>
                <a:cs typeface="Corbel"/>
              </a:rPr>
              <a:t>Select funder</a:t>
            </a:r>
          </a:p>
          <a:p>
            <a:pPr marL="342900" indent="-342900">
              <a:buAutoNum type="arabicPeriod"/>
            </a:pPr>
            <a:r>
              <a:rPr lang="en-US" dirty="0">
                <a:solidFill>
                  <a:schemeClr val="tx1"/>
                </a:solidFill>
                <a:latin typeface="Corbel"/>
                <a:cs typeface="Corbel"/>
              </a:rPr>
              <a:t>(If a funder has multiple templates) Select template</a:t>
            </a:r>
          </a:p>
        </p:txBody>
      </p:sp>
      <p:sp>
        <p:nvSpPr>
          <p:cNvPr id="9" name="Rectangle 8"/>
          <p:cNvSpPr/>
          <p:nvPr/>
        </p:nvSpPr>
        <p:spPr>
          <a:xfrm>
            <a:off x="5677124" y="1639228"/>
            <a:ext cx="1744377" cy="549496"/>
          </a:xfrm>
          <a:prstGeom prst="rect">
            <a:avLst/>
          </a:prstGeom>
          <a:solidFill>
            <a:srgbClr val="EDEC00"/>
          </a:solidFill>
          <a:ln>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r>
              <a:rPr lang="en-US" sz="1650" dirty="0">
                <a:solidFill>
                  <a:schemeClr val="tx1"/>
                </a:solidFill>
                <a:latin typeface="Corbel"/>
                <a:cs typeface="Corbel"/>
              </a:rPr>
              <a:t>Check box below </a:t>
            </a:r>
          </a:p>
          <a:p>
            <a:r>
              <a:rPr lang="en-US" sz="1650" dirty="0">
                <a:solidFill>
                  <a:schemeClr val="tx1"/>
                </a:solidFill>
                <a:latin typeface="Corbel"/>
                <a:cs typeface="Corbel"/>
              </a:rPr>
              <a:t>for practice plans</a:t>
            </a:r>
          </a:p>
        </p:txBody>
      </p:sp>
      <p:sp>
        <p:nvSpPr>
          <p:cNvPr id="3" name="Title 1">
            <a:extLst>
              <a:ext uri="{FF2B5EF4-FFF2-40B4-BE49-F238E27FC236}">
                <a16:creationId xmlns:a16="http://schemas.microsoft.com/office/drawing/2014/main" id="{AA1B0720-0CFF-0CE4-D8D6-86881C0E5726}"/>
              </a:ext>
            </a:extLst>
          </p:cNvPr>
          <p:cNvSpPr>
            <a:spLocks noGrp="1"/>
          </p:cNvSpPr>
          <p:nvPr>
            <p:ph type="title"/>
          </p:nvPr>
        </p:nvSpPr>
        <p:spPr>
          <a:xfrm>
            <a:off x="1082652" y="246110"/>
            <a:ext cx="7180264" cy="457201"/>
          </a:xfrm>
        </p:spPr>
        <p:txBody>
          <a:bodyPr/>
          <a:lstStyle/>
          <a:p>
            <a:r>
              <a:rPr lang="en-US" dirty="0" err="1"/>
              <a:t>DMPTool</a:t>
            </a:r>
            <a:endParaRPr lang="en-US" dirty="0"/>
          </a:p>
        </p:txBody>
      </p:sp>
      <p:sp>
        <p:nvSpPr>
          <p:cNvPr id="4" name="Text Placeholder 3">
            <a:extLst>
              <a:ext uri="{FF2B5EF4-FFF2-40B4-BE49-F238E27FC236}">
                <a16:creationId xmlns:a16="http://schemas.microsoft.com/office/drawing/2014/main" id="{64CB2BC3-D5A0-44FB-7063-6F6738765A6C}"/>
              </a:ext>
            </a:extLst>
          </p:cNvPr>
          <p:cNvSpPr txBox="1">
            <a:spLocks/>
          </p:cNvSpPr>
          <p:nvPr/>
        </p:nvSpPr>
        <p:spPr>
          <a:xfrm>
            <a:off x="5756744" y="754361"/>
            <a:ext cx="3009585" cy="323730"/>
          </a:xfrm>
          <a:prstGeom prst="rect">
            <a:avLst/>
          </a:prstGeom>
          <a:solidFill>
            <a:schemeClr val="bg1"/>
          </a:solidFill>
        </p:spPr>
        <p:txBody>
          <a:bodyPr/>
          <a:lstStyle>
            <a:lvl1pPr marL="174625" indent="-174625" algn="l" defTabSz="457200" rtl="0" eaLnBrk="1" latinLnBrk="0" hangingPunct="1">
              <a:spcBef>
                <a:spcPct val="20000"/>
              </a:spcBef>
              <a:buClr>
                <a:schemeClr val="accent1"/>
              </a:buClr>
              <a:buFont typeface="Arial"/>
              <a:buChar char="•"/>
              <a:defRPr sz="1700" kern="1200">
                <a:solidFill>
                  <a:schemeClr val="tx1"/>
                </a:solidFill>
                <a:latin typeface="+mn-lt"/>
                <a:ea typeface="+mn-ea"/>
                <a:cs typeface="+mn-cs"/>
              </a:defRPr>
            </a:lvl1pPr>
            <a:lvl2pPr marL="403225" indent="-228600" algn="l" defTabSz="457200" rtl="0" eaLnBrk="1" latinLnBrk="0" hangingPunct="1">
              <a:spcBef>
                <a:spcPct val="20000"/>
              </a:spcBef>
              <a:buSzPct val="80000"/>
              <a:buFont typeface="Lucida Grande"/>
              <a:buChar char="-"/>
              <a:defRPr sz="1700" kern="1200">
                <a:solidFill>
                  <a:schemeClr val="tx1"/>
                </a:solidFill>
                <a:latin typeface="+mn-lt"/>
                <a:ea typeface="+mn-ea"/>
                <a:cs typeface="+mn-cs"/>
              </a:defRPr>
            </a:lvl2pPr>
            <a:lvl3pPr marL="630238" indent="-174625" algn="l" defTabSz="457200" rtl="0" eaLnBrk="1" latinLnBrk="0" hangingPunct="1">
              <a:spcBef>
                <a:spcPct val="20000"/>
              </a:spcBef>
              <a:buFont typeface="Arial"/>
              <a:buChar char="•"/>
              <a:defRPr sz="1400" kern="1200">
                <a:solidFill>
                  <a:schemeClr val="tx1"/>
                </a:solidFill>
                <a:latin typeface="+mn-lt"/>
                <a:ea typeface="+mn-ea"/>
                <a:cs typeface="+mn-cs"/>
              </a:defRPr>
            </a:lvl3pPr>
            <a:lvl4pPr marL="858838" indent="-176213" algn="l" defTabSz="457200" rtl="0" eaLnBrk="1" latinLnBrk="0" hangingPunct="1">
              <a:spcBef>
                <a:spcPct val="20000"/>
              </a:spcBef>
              <a:buFont typeface="Arial"/>
              <a:buChar char="•"/>
              <a:defRPr sz="1400" kern="1200">
                <a:solidFill>
                  <a:schemeClr val="tx1"/>
                </a:solidFill>
                <a:latin typeface="+mn-lt"/>
                <a:ea typeface="+mn-ea"/>
                <a:cs typeface="+mn-cs"/>
              </a:defRPr>
            </a:lvl4pPr>
            <a:lvl5pPr marL="1025525" indent="-166688"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t>https://</a:t>
            </a:r>
            <a:r>
              <a:rPr lang="en-US" dirty="0" err="1"/>
              <a:t>dmptool.org</a:t>
            </a:r>
            <a:r>
              <a:rPr lang="en-US" dirty="0"/>
              <a:t>/plans/new</a:t>
            </a:r>
          </a:p>
        </p:txBody>
      </p:sp>
    </p:spTree>
    <p:extLst>
      <p:ext uri="{BB962C8B-B14F-4D97-AF65-F5344CB8AC3E}">
        <p14:creationId xmlns:p14="http://schemas.microsoft.com/office/powerpoint/2010/main" val="1226548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7530" y="2837499"/>
            <a:ext cx="3501400" cy="1370041"/>
          </a:xfrm>
        </p:spPr>
        <p:txBody>
          <a:bodyPr/>
          <a:lstStyle/>
          <a:p>
            <a:r>
              <a:rPr lang="en-US" dirty="0"/>
              <a:t>Writing a Data Management and Sharing Plan</a:t>
            </a:r>
          </a:p>
        </p:txBody>
      </p:sp>
    </p:spTree>
    <p:extLst>
      <p:ext uri="{BB962C8B-B14F-4D97-AF65-F5344CB8AC3E}">
        <p14:creationId xmlns:p14="http://schemas.microsoft.com/office/powerpoint/2010/main" val="162739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842" y="156174"/>
            <a:ext cx="8004739" cy="833433"/>
          </a:xfrm>
        </p:spPr>
        <p:txBody>
          <a:bodyPr/>
          <a:lstStyle/>
          <a:p>
            <a:r>
              <a:rPr lang="en-US" sz="2400" dirty="0"/>
              <a:t>Updated Elements of an NIH Data Management and Sharing Plan (DMSP)</a:t>
            </a:r>
          </a:p>
        </p:txBody>
      </p:sp>
      <p:sp>
        <p:nvSpPr>
          <p:cNvPr id="5" name="Text Placeholder 3">
            <a:extLst>
              <a:ext uri="{FF2B5EF4-FFF2-40B4-BE49-F238E27FC236}">
                <a16:creationId xmlns:a16="http://schemas.microsoft.com/office/drawing/2014/main" id="{82FAE0B2-DF47-436D-872B-CEF8F6FE7622}"/>
              </a:ext>
            </a:extLst>
          </p:cNvPr>
          <p:cNvSpPr>
            <a:spLocks noGrp="1"/>
          </p:cNvSpPr>
          <p:nvPr>
            <p:ph type="body" sz="quarter" idx="13"/>
          </p:nvPr>
        </p:nvSpPr>
        <p:spPr>
          <a:xfrm>
            <a:off x="1065842" y="961732"/>
            <a:ext cx="7180263" cy="286696"/>
          </a:xfrm>
        </p:spPr>
        <p:txBody>
          <a:bodyPr/>
          <a:lstStyle/>
          <a:p>
            <a:r>
              <a:rPr lang="en-US" sz="1800" dirty="0"/>
              <a:t>https://</a:t>
            </a:r>
            <a:r>
              <a:rPr lang="en-US" sz="1800" dirty="0" err="1"/>
              <a:t>grants.nih.gov</a:t>
            </a:r>
            <a:r>
              <a:rPr lang="en-US" sz="1800" dirty="0"/>
              <a:t>/grants/guide/notice-files/NOT-OD-26-046.html</a:t>
            </a:r>
          </a:p>
        </p:txBody>
      </p:sp>
      <p:sp>
        <p:nvSpPr>
          <p:cNvPr id="3" name="Content Placeholder 2"/>
          <p:cNvSpPr>
            <a:spLocks noGrp="1"/>
          </p:cNvSpPr>
          <p:nvPr>
            <p:ph idx="1"/>
          </p:nvPr>
        </p:nvSpPr>
        <p:spPr>
          <a:xfrm>
            <a:off x="153823" y="1281867"/>
            <a:ext cx="8916758" cy="3447541"/>
          </a:xfrm>
        </p:spPr>
        <p:txBody>
          <a:bodyPr/>
          <a:lstStyle/>
          <a:p>
            <a:pPr marL="0" indent="0">
              <a:buNone/>
            </a:pPr>
            <a:r>
              <a:rPr lang="en-US" sz="1400" b="1" dirty="0"/>
              <a:t>Goal: </a:t>
            </a:r>
            <a:r>
              <a:rPr lang="en-US" sz="1400" dirty="0"/>
              <a:t>Guided by FAIR principles and best practices, researchers provide responses to the following:</a:t>
            </a:r>
          </a:p>
          <a:p>
            <a:pPr marL="0" indent="0" fontAlgn="base">
              <a:buNone/>
            </a:pPr>
            <a:endParaRPr lang="en-US" sz="800" b="1" dirty="0"/>
          </a:p>
          <a:p>
            <a:pPr marL="342900" indent="-342900" fontAlgn="base">
              <a:buFont typeface="+mj-lt"/>
              <a:buAutoNum type="arabicPeriod"/>
            </a:pPr>
            <a:r>
              <a:rPr lang="en-US" sz="1200" dirty="0"/>
              <a:t>Will there be maximum appropriate sharing of scientific data underlying publications and other findings? [YES/NO]</a:t>
            </a:r>
          </a:p>
          <a:p>
            <a:pPr marL="342900" indent="-342900" fontAlgn="base">
              <a:buFont typeface="+mj-lt"/>
              <a:buAutoNum type="arabicPeriod"/>
            </a:pPr>
            <a:r>
              <a:rPr lang="en-US" sz="1200" dirty="0"/>
              <a:t>Will scientific data underlying publications be shared at time of publication? Will all other data be shared by the end of the performance period? [YES/NO]</a:t>
            </a:r>
          </a:p>
          <a:p>
            <a:pPr marL="342900" indent="-342900" fontAlgn="base">
              <a:buFont typeface="+mj-lt"/>
              <a:buAutoNum type="arabicPeriod"/>
            </a:pPr>
            <a:r>
              <a:rPr lang="en-US" sz="1200" dirty="0"/>
              <a:t>Will shared scientific data be made available for at least as long as required by applicable data repository policies and/or journal policies? [YES/NO]</a:t>
            </a:r>
          </a:p>
          <a:p>
            <a:pPr marL="342900" indent="-342900" fontAlgn="base">
              <a:buFont typeface="+mj-lt"/>
              <a:buAutoNum type="arabicPeriod"/>
            </a:pPr>
            <a:r>
              <a:rPr lang="en-US" sz="1200" dirty="0"/>
              <a:t>If “No” was answered to any of elements/questions 1-3, provide explanations, and also explain any anticipated ethical, legal, or technical factors that may limit data sharing</a:t>
            </a:r>
          </a:p>
          <a:p>
            <a:pPr marL="342900" indent="-342900" fontAlgn="base">
              <a:buFont typeface="+mj-lt"/>
              <a:buAutoNum type="arabicPeriod"/>
            </a:pPr>
            <a:r>
              <a:rPr lang="en-US" sz="1200" dirty="0"/>
              <a:t>If scientific data derived from human research participants will be shared, will privacy, rights, and confidentiality of participants be protected as outlined in </a:t>
            </a:r>
            <a:r>
              <a:rPr lang="en-US" sz="1200" dirty="0">
                <a:hlinkClick r:id="rId3"/>
              </a:rPr>
              <a:t>NOT-OD-22-213</a:t>
            </a:r>
            <a:r>
              <a:rPr lang="en-US" sz="1200" dirty="0"/>
              <a:t>, including whether any scientific data will be shared using access controls? [YES/NO]</a:t>
            </a:r>
          </a:p>
          <a:p>
            <a:pPr marL="342900" indent="-342900" fontAlgn="base">
              <a:buFont typeface="+mj-lt"/>
              <a:buAutoNum type="arabicPeriod"/>
            </a:pPr>
            <a:r>
              <a:rPr lang="en-US" sz="1200" dirty="0"/>
              <a:t>Generate a 100 word maximum table outlining:</a:t>
            </a:r>
          </a:p>
          <a:p>
            <a:pPr marL="571500" lvl="1" indent="-342900" fontAlgn="base">
              <a:buFont typeface="+mj-lt"/>
              <a:buAutoNum type="arabicPeriod"/>
            </a:pPr>
            <a:r>
              <a:rPr lang="en-US" sz="1200" dirty="0"/>
              <a:t>Key types of scientific data anticipated to be generated during the project, including the species and modality, if known</a:t>
            </a:r>
          </a:p>
          <a:p>
            <a:pPr marL="571500" lvl="1" indent="-342900" fontAlgn="base">
              <a:buFont typeface="+mj-lt"/>
              <a:buAutoNum type="arabicPeriod"/>
            </a:pPr>
            <a:r>
              <a:rPr lang="en-US" sz="1200" dirty="0"/>
              <a:t>The repository or an example of a repository where the scientific data may be managed and shared, if the scientific data is known at time of application</a:t>
            </a:r>
          </a:p>
          <a:p>
            <a:pPr marL="342900" indent="-342900" fontAlgn="base">
              <a:buFont typeface="+mj-lt"/>
              <a:buAutoNum type="arabicPeriod"/>
            </a:pPr>
            <a:r>
              <a:rPr lang="en-US" sz="1200" dirty="0"/>
              <a:t>Additional 2 questions if subject to Genomic Data Sharing Policy (GDS): 1) Will you share genomic data in accordance with the GDS Policy, and 2) Will you be able to meet the expectations of the Institutional Certification in the GDS Policy?</a:t>
            </a:r>
          </a:p>
        </p:txBody>
      </p:sp>
      <p:sp>
        <p:nvSpPr>
          <p:cNvPr id="8" name="Slide Number Placeholder 7"/>
          <p:cNvSpPr>
            <a:spLocks noGrp="1"/>
          </p:cNvSpPr>
          <p:nvPr>
            <p:ph type="sldNum" sz="quarter" idx="16"/>
          </p:nvPr>
        </p:nvSpPr>
        <p:spPr/>
        <p:txBody>
          <a:bodyPr/>
          <a:lstStyle/>
          <a:p>
            <a:fld id="{0D558541-60C9-42A2-8392-FF12533A6B7A}" type="slidenum">
              <a:rPr lang="en-US" smtClean="0"/>
              <a:pPr/>
              <a:t>6</a:t>
            </a:fld>
            <a:endParaRPr lang="en-US" dirty="0"/>
          </a:p>
        </p:txBody>
      </p:sp>
    </p:spTree>
    <p:extLst>
      <p:ext uri="{BB962C8B-B14F-4D97-AF65-F5344CB8AC3E}">
        <p14:creationId xmlns:p14="http://schemas.microsoft.com/office/powerpoint/2010/main" val="13178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0745" y="222189"/>
            <a:ext cx="7955206" cy="490912"/>
          </a:xfrm>
        </p:spPr>
        <p:txBody>
          <a:bodyPr/>
          <a:lstStyle/>
          <a:p>
            <a:r>
              <a:rPr lang="en-US" sz="2400" dirty="0"/>
              <a:t>Element 1: Maximum Appropriate Sharing of Scientific Data</a:t>
            </a:r>
          </a:p>
        </p:txBody>
      </p:sp>
      <p:sp>
        <p:nvSpPr>
          <p:cNvPr id="4" name="Text Placeholder 3"/>
          <p:cNvSpPr>
            <a:spLocks noGrp="1"/>
          </p:cNvSpPr>
          <p:nvPr>
            <p:ph type="body" sz="quarter" idx="13"/>
          </p:nvPr>
        </p:nvSpPr>
        <p:spPr>
          <a:xfrm>
            <a:off x="1170745" y="713101"/>
            <a:ext cx="7180263" cy="244027"/>
          </a:xfrm>
        </p:spPr>
        <p:txBody>
          <a:bodyPr/>
          <a:lstStyle/>
          <a:p>
            <a:r>
              <a:rPr lang="en-US" sz="1600" dirty="0"/>
              <a:t>https://</a:t>
            </a:r>
            <a:r>
              <a:rPr lang="en-US" sz="1600" dirty="0" err="1"/>
              <a:t>grants.nih.gov</a:t>
            </a:r>
            <a:r>
              <a:rPr lang="en-US" sz="1600" dirty="0"/>
              <a:t>/</a:t>
            </a:r>
            <a:r>
              <a:rPr lang="en-US" sz="1600" dirty="0" err="1"/>
              <a:t>faqs</a:t>
            </a:r>
            <a:r>
              <a:rPr lang="en-US" sz="1600" dirty="0"/>
              <a:t>#/</a:t>
            </a:r>
            <a:r>
              <a:rPr lang="en-US" sz="1600" dirty="0" err="1"/>
              <a:t>data-management-and-sharing-policy.htm?anchor</a:t>
            </a:r>
            <a:r>
              <a:rPr lang="en-US" sz="1600" dirty="0"/>
              <a:t>=56772</a:t>
            </a:r>
          </a:p>
        </p:txBody>
      </p:sp>
      <p:sp>
        <p:nvSpPr>
          <p:cNvPr id="3" name="Content Placeholder 2"/>
          <p:cNvSpPr>
            <a:spLocks noGrp="1"/>
          </p:cNvSpPr>
          <p:nvPr>
            <p:ph idx="1"/>
          </p:nvPr>
        </p:nvSpPr>
        <p:spPr>
          <a:xfrm>
            <a:off x="196553" y="1016949"/>
            <a:ext cx="8614161" cy="3683238"/>
          </a:xfrm>
        </p:spPr>
        <p:txBody>
          <a:bodyPr/>
          <a:lstStyle/>
          <a:p>
            <a:pPr marL="0" indent="0">
              <a:buNone/>
            </a:pPr>
            <a:r>
              <a:rPr lang="en-US" sz="1200" dirty="0"/>
              <a:t>Researchers </a:t>
            </a:r>
            <a:r>
              <a:rPr lang="en-US" sz="1200" b="1" dirty="0"/>
              <a:t>should</a:t>
            </a:r>
            <a:r>
              <a:rPr lang="en-US" sz="1200" dirty="0"/>
              <a:t> plan to share </a:t>
            </a:r>
            <a:r>
              <a:rPr lang="en-US" sz="1200" b="1" dirty="0"/>
              <a:t>scientific data </a:t>
            </a:r>
            <a:r>
              <a:rPr lang="en-US" sz="1200" dirty="0"/>
              <a:t>that is non-sensitive and/or which can be fully de-identified. According to the NIH’s </a:t>
            </a:r>
            <a:r>
              <a:rPr lang="en-US" sz="1200" u="sng" dirty="0">
                <a:hlinkClick r:id="rId3"/>
              </a:rPr>
              <a:t>FAQ #1 on Managing and Sharing Scientific Data</a:t>
            </a:r>
            <a:r>
              <a:rPr lang="en-US" sz="1200" dirty="0"/>
              <a:t>, scientific data is defined as “data commonly accepted in the scientific community as being of </a:t>
            </a:r>
            <a:r>
              <a:rPr lang="en-US" sz="1200" b="1" dirty="0"/>
              <a:t>sufficient quality to validate and replicate the research findings</a:t>
            </a:r>
            <a:r>
              <a:rPr lang="en-US" sz="1200" dirty="0"/>
              <a:t>.</a:t>
            </a:r>
          </a:p>
          <a:p>
            <a:pPr marL="0" indent="0">
              <a:buNone/>
            </a:pPr>
            <a:r>
              <a:rPr lang="en-US" sz="1200" dirty="0"/>
              <a:t>Not all data generated during NIH-supported research will constitute scientific data under the DMS Policy. Specifically, the DMS Policy does not expect researchers to share:</a:t>
            </a:r>
          </a:p>
          <a:p>
            <a:r>
              <a:rPr lang="en-US" sz="1200" dirty="0"/>
              <a:t>Data that are not necessary for or of sufficient quality to validate and replicate the research findings,</a:t>
            </a:r>
          </a:p>
          <a:p>
            <a:r>
              <a:rPr lang="en-US" sz="1200" dirty="0"/>
              <a:t>Laboratory notebooks,</a:t>
            </a:r>
          </a:p>
          <a:p>
            <a:r>
              <a:rPr lang="en-US" sz="1200" dirty="0"/>
              <a:t>Preliminary analyses that are not necessary for or of sufficient quality to validate and replicate the research findings,</a:t>
            </a:r>
          </a:p>
          <a:p>
            <a:r>
              <a:rPr lang="en-US" sz="1200" dirty="0"/>
              <a:t>Completed case report forms,</a:t>
            </a:r>
          </a:p>
          <a:p>
            <a:r>
              <a:rPr lang="en-US" sz="1200" dirty="0"/>
              <a:t>Drafts of scientific papers,</a:t>
            </a:r>
          </a:p>
          <a:p>
            <a:r>
              <a:rPr lang="en-US" sz="1200" dirty="0"/>
              <a:t>Plans for future research,</a:t>
            </a:r>
          </a:p>
          <a:p>
            <a:r>
              <a:rPr lang="en-US" sz="1200" dirty="0"/>
              <a:t>Peer reviews,</a:t>
            </a:r>
          </a:p>
          <a:p>
            <a:r>
              <a:rPr lang="en-US" sz="1200" dirty="0"/>
              <a:t>Communications with colleagues, or</a:t>
            </a:r>
          </a:p>
          <a:p>
            <a:r>
              <a:rPr lang="en-US" sz="1200" dirty="0"/>
              <a:t>Physical objects, such as laboratory specimens.”</a:t>
            </a:r>
          </a:p>
          <a:p>
            <a:pPr marL="0" indent="0">
              <a:buNone/>
            </a:pPr>
            <a:endParaRPr lang="en-US" sz="800" dirty="0"/>
          </a:p>
          <a:p>
            <a:pPr marL="0" indent="0">
              <a:buNone/>
            </a:pPr>
            <a:r>
              <a:rPr lang="en-US" sz="1200" dirty="0"/>
              <a:t>Also significantly, the data expected to be shared (e.g., the data of sufficient quality to validate and replicate the research findings) are not just those data underlying peer-reviewed publications, but should also include data underlying preprints, refereed papers reported at conferences, and other findings such as null and unpublished results.</a:t>
            </a:r>
            <a:endParaRPr lang="en-US" sz="1200" dirty="0">
              <a:effectLst/>
            </a:endParaRPr>
          </a:p>
        </p:txBody>
      </p:sp>
      <p:sp>
        <p:nvSpPr>
          <p:cNvPr id="5" name="Rectangle: Rounded Corners 4">
            <a:extLst>
              <a:ext uri="{FF2B5EF4-FFF2-40B4-BE49-F238E27FC236}">
                <a16:creationId xmlns:a16="http://schemas.microsoft.com/office/drawing/2014/main" id="{4CCF2C28-792A-4A87-A54B-D1DFEF6917A2}"/>
              </a:ext>
            </a:extLst>
          </p:cNvPr>
          <p:cNvSpPr/>
          <p:nvPr/>
        </p:nvSpPr>
        <p:spPr>
          <a:xfrm>
            <a:off x="6836635" y="2734651"/>
            <a:ext cx="2249949" cy="1195819"/>
          </a:xfrm>
          <a:prstGeom prst="round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NIH FAQ #1: </a:t>
            </a:r>
            <a:r>
              <a:rPr lang="en-US" dirty="0">
                <a:solidFill>
                  <a:schemeClr val="bg1"/>
                </a:solidFill>
                <a:hlinkClick r:id="rId4">
                  <a:extLst>
                    <a:ext uri="{A12FA001-AC4F-418D-AE19-62706E023703}">
                      <ahyp:hlinkClr xmlns:ahyp="http://schemas.microsoft.com/office/drawing/2018/hyperlinkcolor" val="tx"/>
                    </a:ext>
                  </a:extLst>
                </a:hlinkClick>
              </a:rPr>
              <a:t>Am I expected to </a:t>
            </a:r>
            <a:r>
              <a:rPr lang="en-US" dirty="0">
                <a:solidFill>
                  <a:schemeClr val="bg1"/>
                </a:solidFill>
                <a:hlinkClick r:id="rId3">
                  <a:extLst>
                    <a:ext uri="{A12FA001-AC4F-418D-AE19-62706E023703}">
                      <ahyp:hlinkClr xmlns:ahyp="http://schemas.microsoft.com/office/drawing/2018/hyperlinkcolor" val="tx"/>
                    </a:ext>
                  </a:extLst>
                </a:hlinkClick>
              </a:rPr>
              <a:t>share all data generated during my research?</a:t>
            </a:r>
            <a:endParaRPr lang="en-US" dirty="0">
              <a:solidFill>
                <a:schemeClr val="bg1"/>
              </a:solidFill>
            </a:endParaRPr>
          </a:p>
        </p:txBody>
      </p:sp>
      <p:sp>
        <p:nvSpPr>
          <p:cNvPr id="7" name="Slide Number Placeholder 6"/>
          <p:cNvSpPr>
            <a:spLocks noGrp="1"/>
          </p:cNvSpPr>
          <p:nvPr>
            <p:ph type="sldNum" sz="quarter" idx="16"/>
          </p:nvPr>
        </p:nvSpPr>
        <p:spPr/>
        <p:txBody>
          <a:bodyPr/>
          <a:lstStyle/>
          <a:p>
            <a:fld id="{0D558541-60C9-42A2-8392-FF12533A6B7A}" type="slidenum">
              <a:rPr lang="en-US" smtClean="0"/>
              <a:pPr/>
              <a:t>7</a:t>
            </a:fld>
            <a:endParaRPr lang="en-US" dirty="0"/>
          </a:p>
        </p:txBody>
      </p:sp>
    </p:spTree>
    <p:extLst>
      <p:ext uri="{BB962C8B-B14F-4D97-AF65-F5344CB8AC3E}">
        <p14:creationId xmlns:p14="http://schemas.microsoft.com/office/powerpoint/2010/main" val="2933454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228" y="276623"/>
            <a:ext cx="7744654" cy="459696"/>
          </a:xfrm>
        </p:spPr>
        <p:txBody>
          <a:bodyPr/>
          <a:lstStyle/>
          <a:p>
            <a:br>
              <a:rPr lang="en-US" dirty="0"/>
            </a:br>
            <a:r>
              <a:rPr lang="en-US" dirty="0"/>
              <a:t>Elements 2 &amp; 3: Timelines</a:t>
            </a:r>
          </a:p>
        </p:txBody>
      </p:sp>
      <p:sp>
        <p:nvSpPr>
          <p:cNvPr id="9" name="Content Placeholder 2">
            <a:extLst>
              <a:ext uri="{FF2B5EF4-FFF2-40B4-BE49-F238E27FC236}">
                <a16:creationId xmlns:a16="http://schemas.microsoft.com/office/drawing/2014/main" id="{513A6057-4FFE-4F2F-B326-24B1B1A38231}"/>
              </a:ext>
            </a:extLst>
          </p:cNvPr>
          <p:cNvSpPr>
            <a:spLocks noGrp="1"/>
          </p:cNvSpPr>
          <p:nvPr>
            <p:ph idx="1"/>
          </p:nvPr>
        </p:nvSpPr>
        <p:spPr>
          <a:xfrm>
            <a:off x="97557" y="1064190"/>
            <a:ext cx="7397105" cy="2875421"/>
          </a:xfrm>
        </p:spPr>
        <p:txBody>
          <a:bodyPr/>
          <a:lstStyle/>
          <a:p>
            <a:pPr marL="174625" lvl="1" indent="-174625">
              <a:buClr>
                <a:schemeClr val="accent1"/>
              </a:buClr>
              <a:buFont typeface="Arial"/>
              <a:buChar char="•"/>
            </a:pPr>
            <a:r>
              <a:rPr lang="en-US" sz="1400" u="sng" dirty="0"/>
              <a:t>“Yes” can be answered to Element 2 if you plan to share data by:</a:t>
            </a:r>
          </a:p>
          <a:p>
            <a:pPr marL="401638" lvl="2">
              <a:buClr>
                <a:schemeClr val="accent1"/>
              </a:buClr>
            </a:pPr>
            <a:r>
              <a:rPr lang="en-US" dirty="0"/>
              <a:t>No later than the date of publication of a first peer-reviewed publication</a:t>
            </a:r>
          </a:p>
          <a:p>
            <a:pPr marL="401638" lvl="2">
              <a:buClr>
                <a:schemeClr val="accent1"/>
              </a:buClr>
            </a:pPr>
            <a:r>
              <a:rPr lang="en-US" dirty="0"/>
              <a:t>End of the performance period (by submission of final financial report) for data underlying findings not published in peer-reviewed journals</a:t>
            </a:r>
          </a:p>
          <a:p>
            <a:pPr marL="401638" lvl="2">
              <a:buClr>
                <a:schemeClr val="accent1"/>
              </a:buClr>
            </a:pPr>
            <a:r>
              <a:rPr lang="en-US" dirty="0"/>
              <a:t>End of extended performance period in case of no-cost extensions</a:t>
            </a:r>
          </a:p>
          <a:p>
            <a:pPr marL="0" indent="-228600"/>
            <a:endParaRPr lang="en-US" sz="800" u="sng" dirty="0"/>
          </a:p>
          <a:p>
            <a:pPr marL="174625" lvl="1" indent="-174625">
              <a:buClr>
                <a:schemeClr val="accent1"/>
              </a:buClr>
              <a:buFont typeface="Arial"/>
              <a:buChar char="•"/>
            </a:pPr>
            <a:r>
              <a:rPr lang="en-US" sz="1400" u="sng" dirty="0"/>
              <a:t>“Yes” can be answered to Element 3 if you plan to make data available for at least as long as required by applicable data repository policies and/or journal policies </a:t>
            </a:r>
          </a:p>
          <a:p>
            <a:pPr marL="174625" lvl="1" indent="-174625">
              <a:buClr>
                <a:schemeClr val="accent1"/>
              </a:buClr>
              <a:buFont typeface="Arial"/>
              <a:buChar char="•"/>
            </a:pPr>
            <a:r>
              <a:rPr lang="en-US" sz="1400" dirty="0"/>
              <a:t>Minimum availability times should be considered as follows: </a:t>
            </a:r>
          </a:p>
          <a:p>
            <a:pPr marL="401638" lvl="2">
              <a:buClr>
                <a:schemeClr val="accent1"/>
              </a:buClr>
            </a:pPr>
            <a:r>
              <a:rPr lang="en-US" dirty="0"/>
              <a:t>NIH’s and Northwestern’s data retention guidelines (3 years)</a:t>
            </a:r>
          </a:p>
          <a:p>
            <a:pPr marL="401638" lvl="2">
              <a:buClr>
                <a:schemeClr val="accent1"/>
              </a:buClr>
            </a:pPr>
            <a:r>
              <a:rPr lang="en-US" dirty="0"/>
              <a:t>Publisher retention guidelines and data availability requirements</a:t>
            </a:r>
          </a:p>
          <a:p>
            <a:pPr marL="401638" lvl="2">
              <a:buClr>
                <a:schemeClr val="accent1"/>
              </a:buClr>
            </a:pPr>
            <a:r>
              <a:rPr lang="en-US" dirty="0"/>
              <a:t>Data repository policies (some, such as generalist ones, are indefinite)</a:t>
            </a:r>
          </a:p>
        </p:txBody>
      </p:sp>
      <p:sp>
        <p:nvSpPr>
          <p:cNvPr id="8" name="Slide Number Placeholder 7"/>
          <p:cNvSpPr>
            <a:spLocks noGrp="1"/>
          </p:cNvSpPr>
          <p:nvPr>
            <p:ph type="sldNum" sz="quarter" idx="16"/>
          </p:nvPr>
        </p:nvSpPr>
        <p:spPr/>
        <p:txBody>
          <a:bodyPr/>
          <a:lstStyle/>
          <a:p>
            <a:fld id="{0D558541-60C9-42A2-8392-FF12533A6B7A}" type="slidenum">
              <a:rPr lang="en-US" smtClean="0"/>
              <a:pPr/>
              <a:t>8</a:t>
            </a:fld>
            <a:endParaRPr lang="en-US" dirty="0"/>
          </a:p>
        </p:txBody>
      </p:sp>
      <p:sp>
        <p:nvSpPr>
          <p:cNvPr id="5" name="Rectangle: Rounded Corners 4">
            <a:extLst>
              <a:ext uri="{FF2B5EF4-FFF2-40B4-BE49-F238E27FC236}">
                <a16:creationId xmlns:a16="http://schemas.microsoft.com/office/drawing/2014/main" id="{4C7D15A7-7009-4F5A-B727-4DB6761BD52A}"/>
              </a:ext>
            </a:extLst>
          </p:cNvPr>
          <p:cNvSpPr/>
          <p:nvPr/>
        </p:nvSpPr>
        <p:spPr>
          <a:xfrm>
            <a:off x="7316847" y="2205306"/>
            <a:ext cx="1668780" cy="1326382"/>
          </a:xfrm>
          <a:prstGeom prst="roundRect">
            <a:avLst/>
          </a:prstGeom>
          <a:gradFill>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rPr>
              <a:t>NIH FAQ #2: </a:t>
            </a:r>
            <a:r>
              <a:rPr lang="en-US" dirty="0">
                <a:solidFill>
                  <a:schemeClr val="bg1"/>
                </a:solidFill>
                <a:hlinkClick r:id="rId3">
                  <a:extLst>
                    <a:ext uri="{A12FA001-AC4F-418D-AE19-62706E023703}">
                      <ahyp:hlinkClr xmlns:ahyp="http://schemas.microsoft.com/office/drawing/2018/hyperlinkcolor" val="tx"/>
                    </a:ext>
                  </a:extLst>
                </a:hlinkClick>
              </a:rPr>
              <a:t>When should scientific data be shared?</a:t>
            </a:r>
            <a:endParaRPr lang="en-US" dirty="0">
              <a:solidFill>
                <a:schemeClr val="bg1"/>
              </a:solidFill>
            </a:endParaRPr>
          </a:p>
        </p:txBody>
      </p:sp>
      <p:sp>
        <p:nvSpPr>
          <p:cNvPr id="6" name="Text Placeholder 3">
            <a:extLst>
              <a:ext uri="{FF2B5EF4-FFF2-40B4-BE49-F238E27FC236}">
                <a16:creationId xmlns:a16="http://schemas.microsoft.com/office/drawing/2014/main" id="{F272BEB5-EAFC-4E00-9BC6-C3470FAF1931}"/>
              </a:ext>
            </a:extLst>
          </p:cNvPr>
          <p:cNvSpPr>
            <a:spLocks noGrp="1"/>
          </p:cNvSpPr>
          <p:nvPr>
            <p:ph type="body" sz="quarter" idx="13"/>
          </p:nvPr>
        </p:nvSpPr>
        <p:spPr>
          <a:xfrm>
            <a:off x="1082228" y="688068"/>
            <a:ext cx="7999779" cy="286696"/>
          </a:xfrm>
        </p:spPr>
        <p:txBody>
          <a:bodyPr/>
          <a:lstStyle/>
          <a:p>
            <a:r>
              <a:rPr lang="en-US" sz="1800" dirty="0"/>
              <a:t>https://</a:t>
            </a:r>
            <a:r>
              <a:rPr lang="en-US" sz="1800" dirty="0" err="1"/>
              <a:t>grants.nih.gov</a:t>
            </a:r>
            <a:r>
              <a:rPr lang="en-US" sz="1800" dirty="0"/>
              <a:t>/</a:t>
            </a:r>
            <a:r>
              <a:rPr lang="en-US" sz="1800" dirty="0" err="1"/>
              <a:t>faqs</a:t>
            </a:r>
            <a:r>
              <a:rPr lang="en-US" sz="1800" dirty="0"/>
              <a:t>#/</a:t>
            </a:r>
            <a:r>
              <a:rPr lang="en-US" sz="1800" dirty="0" err="1"/>
              <a:t>data-management-and-sharing-policy.htm?anchor</a:t>
            </a:r>
            <a:r>
              <a:rPr lang="en-US" sz="1800" dirty="0"/>
              <a:t>=56773</a:t>
            </a:r>
          </a:p>
        </p:txBody>
      </p:sp>
      <p:sp>
        <p:nvSpPr>
          <p:cNvPr id="7" name="TextBox 6">
            <a:extLst>
              <a:ext uri="{FF2B5EF4-FFF2-40B4-BE49-F238E27FC236}">
                <a16:creationId xmlns:a16="http://schemas.microsoft.com/office/drawing/2014/main" id="{92BA785F-9EB7-5348-56CB-0DBC6A4BA1F0}"/>
              </a:ext>
            </a:extLst>
          </p:cNvPr>
          <p:cNvSpPr txBox="1"/>
          <p:nvPr/>
        </p:nvSpPr>
        <p:spPr>
          <a:xfrm>
            <a:off x="97557" y="4079310"/>
            <a:ext cx="8306510" cy="523220"/>
          </a:xfrm>
          <a:prstGeom prst="rect">
            <a:avLst/>
          </a:prstGeom>
          <a:noFill/>
        </p:spPr>
        <p:txBody>
          <a:bodyPr wrap="square" rtlCol="0">
            <a:spAutoFit/>
          </a:bodyPr>
          <a:lstStyle/>
          <a:p>
            <a:pPr marL="227013" lvl="2" indent="0">
              <a:buClr>
                <a:schemeClr val="accent1"/>
              </a:buClr>
              <a:buNone/>
            </a:pPr>
            <a:r>
              <a:rPr lang="en-US" sz="1400" dirty="0"/>
              <a:t>A “No” answer, particularly to Element 2, may be required due to limitations on start date of data sharing due to patents, student involvement, etc. Provide any delay or limitation explanations in Element 4.</a:t>
            </a:r>
          </a:p>
        </p:txBody>
      </p:sp>
    </p:spTree>
    <p:extLst>
      <p:ext uri="{BB962C8B-B14F-4D97-AF65-F5344CB8AC3E}">
        <p14:creationId xmlns:p14="http://schemas.microsoft.com/office/powerpoint/2010/main" val="316950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667" y="418026"/>
            <a:ext cx="7180264" cy="459696"/>
          </a:xfrm>
        </p:spPr>
        <p:txBody>
          <a:bodyPr/>
          <a:lstStyle/>
          <a:p>
            <a:r>
              <a:rPr lang="en-US" dirty="0"/>
              <a:t>Element 4: Limitations on Data Sharing</a:t>
            </a:r>
          </a:p>
        </p:txBody>
      </p:sp>
      <p:sp>
        <p:nvSpPr>
          <p:cNvPr id="9" name="Content Placeholder 2">
            <a:extLst>
              <a:ext uri="{FF2B5EF4-FFF2-40B4-BE49-F238E27FC236}">
                <a16:creationId xmlns:a16="http://schemas.microsoft.com/office/drawing/2014/main" id="{A303E4E8-2240-4435-8DF9-55D5DF9279B1}"/>
              </a:ext>
            </a:extLst>
          </p:cNvPr>
          <p:cNvSpPr>
            <a:spLocks noGrp="1"/>
          </p:cNvSpPr>
          <p:nvPr>
            <p:ph idx="1"/>
          </p:nvPr>
        </p:nvSpPr>
        <p:spPr>
          <a:xfrm>
            <a:off x="179462" y="911669"/>
            <a:ext cx="8409061" cy="3813805"/>
          </a:xfrm>
        </p:spPr>
        <p:txBody>
          <a:bodyPr/>
          <a:lstStyle/>
          <a:p>
            <a:r>
              <a:rPr lang="en-US" sz="1400" u="sng" dirty="0">
                <a:effectLst/>
              </a:rPr>
              <a:t>Explanations of “No” re</a:t>
            </a:r>
            <a:r>
              <a:rPr lang="en-US" sz="1400" u="sng" dirty="0"/>
              <a:t>sponses: Element 1 on Maximum Appropriate Data Sharing</a:t>
            </a:r>
          </a:p>
          <a:p>
            <a:pPr marL="0" indent="0">
              <a:buNone/>
            </a:pPr>
            <a:r>
              <a:rPr lang="en-US" sz="1400" dirty="0">
                <a:effectLst/>
              </a:rPr>
              <a:t>Since the intention of the DMS Policy is to encourage maximum sharing of data, a potential limitation is that some data cannot </a:t>
            </a:r>
            <a:r>
              <a:rPr lang="en-US" sz="1400" b="1" dirty="0">
                <a:effectLst/>
              </a:rPr>
              <a:t>appropriately</a:t>
            </a:r>
            <a:r>
              <a:rPr lang="en-US" sz="1400" dirty="0">
                <a:effectLst/>
              </a:rPr>
              <a:t> be shared. One such circumstance occurs when the potential data to be shared is identifiable human data. It may be shared</a:t>
            </a:r>
            <a:r>
              <a:rPr lang="en-US" sz="1400" b="1" dirty="0">
                <a:effectLst/>
              </a:rPr>
              <a:t> only </a:t>
            </a:r>
            <a:r>
              <a:rPr lang="en-US" sz="1400" dirty="0">
                <a:effectLst/>
              </a:rPr>
              <a:t>if it is properly and thoroughly de-identified:</a:t>
            </a:r>
          </a:p>
          <a:p>
            <a:pPr marL="742950" lvl="1" indent="-285750"/>
            <a:r>
              <a:rPr lang="en-US" sz="1400" b="1" dirty="0">
                <a:effectLst/>
              </a:rPr>
              <a:t>DO NOT share or plan to share </a:t>
            </a:r>
            <a:r>
              <a:rPr lang="en-US" sz="1400" b="1" dirty="0"/>
              <a:t>data that contains personal identifiers</a:t>
            </a:r>
          </a:p>
          <a:p>
            <a:pPr marL="742950" lvl="1" indent="-285750"/>
            <a:r>
              <a:rPr lang="en-US" sz="1400" b="1" dirty="0">
                <a:effectLst/>
              </a:rPr>
              <a:t>If sharing data that was once identifiable, </a:t>
            </a:r>
            <a:r>
              <a:rPr lang="en-US" sz="1400" b="1" dirty="0"/>
              <a:t>e</a:t>
            </a:r>
            <a:r>
              <a:rPr lang="en-US" sz="1400" b="1" dirty="0">
                <a:effectLst/>
              </a:rPr>
              <a:t>nsure </a:t>
            </a:r>
            <a:r>
              <a:rPr lang="en-US" sz="1400" b="1" dirty="0"/>
              <a:t>a</a:t>
            </a:r>
            <a:r>
              <a:rPr lang="en-US" sz="1400" b="1" dirty="0">
                <a:effectLst/>
              </a:rPr>
              <a:t>ppropriate </a:t>
            </a:r>
            <a:r>
              <a:rPr lang="en-US" sz="1400" b="1" dirty="0"/>
              <a:t>d</a:t>
            </a:r>
            <a:r>
              <a:rPr lang="en-US" sz="1400" b="1" dirty="0">
                <a:effectLst/>
              </a:rPr>
              <a:t>e-identification. </a:t>
            </a:r>
            <a:r>
              <a:rPr lang="en-US" sz="1400" dirty="0">
                <a:effectLst/>
              </a:rPr>
              <a:t>NIH recommends</a:t>
            </a:r>
            <a:r>
              <a:rPr lang="en-US" sz="1400" b="1" dirty="0">
                <a:effectLst/>
              </a:rPr>
              <a:t> </a:t>
            </a:r>
            <a:r>
              <a:rPr lang="en-US" sz="1400" dirty="0">
                <a:effectLst/>
              </a:rPr>
              <a:t>scientific data be de-identified to the greatest extent possible in a manner that maintains sufficient scientific utility. </a:t>
            </a:r>
            <a:r>
              <a:rPr lang="en-US" sz="1400" dirty="0"/>
              <a:t>Things to note:</a:t>
            </a:r>
            <a:endParaRPr lang="en-US" sz="1400" dirty="0">
              <a:effectLst/>
            </a:endParaRPr>
          </a:p>
          <a:p>
            <a:pPr marL="1200150" lvl="2" indent="-285750"/>
            <a:r>
              <a:rPr lang="en-US" dirty="0"/>
              <a:t>A</a:t>
            </a:r>
            <a:r>
              <a:rPr lang="en-US" dirty="0">
                <a:effectLst/>
              </a:rPr>
              <a:t>dvanced statistical or computational methods to de-identify data and maintain privacy should be employed</a:t>
            </a:r>
          </a:p>
          <a:p>
            <a:pPr marL="1200150" lvl="2" indent="-285750"/>
            <a:r>
              <a:rPr lang="en-US" dirty="0">
                <a:effectLst/>
              </a:rPr>
              <a:t>In some cases, scientific utility may be lost if shared data are de-identified. Note in Element 4 if some amount of identifiability is required for the data to be useful, </a:t>
            </a:r>
            <a:r>
              <a:rPr lang="en-US" b="1" dirty="0">
                <a:effectLst/>
              </a:rPr>
              <a:t>thus making it un-shareable</a:t>
            </a:r>
            <a:r>
              <a:rPr lang="en-US" dirty="0">
                <a:effectLst/>
              </a:rPr>
              <a:t>.</a:t>
            </a:r>
          </a:p>
          <a:p>
            <a:pPr marL="1200150" lvl="2" indent="-285750"/>
            <a:r>
              <a:rPr lang="en-US" dirty="0">
                <a:hlinkClick r:id="rId3"/>
              </a:rPr>
              <a:t>Justifiable reasons to limit sharing data </a:t>
            </a:r>
            <a:r>
              <a:rPr lang="en-US" dirty="0"/>
              <a:t>– includes too great a risk of re-identifying participants</a:t>
            </a:r>
          </a:p>
          <a:p>
            <a:pPr marL="914400" lvl="2" indent="0">
              <a:buNone/>
            </a:pPr>
            <a:endParaRPr lang="en-US" sz="800" dirty="0">
              <a:effectLst/>
            </a:endParaRPr>
          </a:p>
          <a:p>
            <a:pPr marL="174625" lvl="2">
              <a:buClr>
                <a:schemeClr val="accent1"/>
              </a:buClr>
            </a:pPr>
            <a:r>
              <a:rPr lang="en-US" u="sng" dirty="0"/>
              <a:t>PIs have ultimate responsibility for their data de-identification plans</a:t>
            </a:r>
            <a:endParaRPr lang="en-US" dirty="0"/>
          </a:p>
        </p:txBody>
      </p:sp>
      <p:sp>
        <p:nvSpPr>
          <p:cNvPr id="8" name="Slide Number Placeholder 7"/>
          <p:cNvSpPr>
            <a:spLocks noGrp="1"/>
          </p:cNvSpPr>
          <p:nvPr>
            <p:ph type="sldNum" sz="quarter" idx="16"/>
          </p:nvPr>
        </p:nvSpPr>
        <p:spPr/>
        <p:txBody>
          <a:bodyPr/>
          <a:lstStyle/>
          <a:p>
            <a:fld id="{0D558541-60C9-42A2-8392-FF12533A6B7A}" type="slidenum">
              <a:rPr lang="en-US" smtClean="0"/>
              <a:pPr/>
              <a:t>9</a:t>
            </a:fld>
            <a:endParaRPr lang="en-US" dirty="0"/>
          </a:p>
        </p:txBody>
      </p:sp>
    </p:spTree>
    <p:extLst>
      <p:ext uri="{BB962C8B-B14F-4D97-AF65-F5344CB8AC3E}">
        <p14:creationId xmlns:p14="http://schemas.microsoft.com/office/powerpoint/2010/main" val="177716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NM Colors">
      <a:dk1>
        <a:srgbClr val="54585A"/>
      </a:dk1>
      <a:lt1>
        <a:sysClr val="window" lastClr="FFFFFF"/>
      </a:lt1>
      <a:dk2>
        <a:srgbClr val="61468B"/>
      </a:dk2>
      <a:lt2>
        <a:srgbClr val="CFC7DC"/>
      </a:lt2>
      <a:accent1>
        <a:srgbClr val="917EAE"/>
      </a:accent1>
      <a:accent2>
        <a:srgbClr val="B0A2C5"/>
      </a:accent2>
      <a:accent3>
        <a:srgbClr val="00A144"/>
      </a:accent3>
      <a:accent4>
        <a:srgbClr val="CFD641"/>
      </a:accent4>
      <a:accent5>
        <a:srgbClr val="EDAC1A"/>
      </a:accent5>
      <a:accent6>
        <a:srgbClr val="DF6426"/>
      </a:accent6>
      <a:hlink>
        <a:srgbClr val="B1ACCE"/>
      </a:hlink>
      <a:folHlink>
        <a:srgbClr val="D4D5D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05BCF0AB621FE42858B881BB0CCCD26" ma:contentTypeVersion="0" ma:contentTypeDescription="Create a new document." ma:contentTypeScope="" ma:versionID="bc7dbfed0ae5c17cdc668eab5837b612">
  <xsd:schema xmlns:xsd="http://www.w3.org/2001/XMLSchema" xmlns:xs="http://www.w3.org/2001/XMLSchema" xmlns:p="http://schemas.microsoft.com/office/2006/metadata/properties" targetNamespace="http://schemas.microsoft.com/office/2006/metadata/properties" ma:root="true" ma:fieldsID="d1c64e3a0af6d8ddece53e571c0f95ad">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4AFEF3-5FF3-4947-B7B7-BA5401A1145E}">
  <ds:schemaRefs>
    <ds:schemaRef ds:uri="http://schemas.microsoft.com/sharepoint/v3/contenttype/forms"/>
  </ds:schemaRefs>
</ds:datastoreItem>
</file>

<file path=customXml/itemProps2.xml><?xml version="1.0" encoding="utf-8"?>
<ds:datastoreItem xmlns:ds="http://schemas.openxmlformats.org/officeDocument/2006/customXml" ds:itemID="{8AC6822D-87A0-46A8-9537-E09FF0DFDD1E}">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15FD1F3-4149-46B5-8F54-21949FC4D7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32211</TotalTime>
  <Words>6186</Words>
  <Application>Microsoft Macintosh PowerPoint</Application>
  <PresentationFormat>On-screen Show (16:9)</PresentationFormat>
  <Paragraphs>408</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Corbel</vt:lpstr>
      <vt:lpstr>Lucida Grande</vt:lpstr>
      <vt:lpstr>Office Theme</vt:lpstr>
      <vt:lpstr>Creating Compliant DMS Plans for the NIH Policy on Data Management and Sharing </vt:lpstr>
      <vt:lpstr>The Basics of Compliance with the NIH DMS Policy</vt:lpstr>
      <vt:lpstr>Final NIH Policy for Data Management and Sharing</vt:lpstr>
      <vt:lpstr>DMPTool</vt:lpstr>
      <vt:lpstr>Writing a Data Management and Sharing Plan</vt:lpstr>
      <vt:lpstr>Updated Elements of an NIH Data Management and Sharing Plan (DMSP)</vt:lpstr>
      <vt:lpstr>Element 1: Maximum Appropriate Sharing of Scientific Data</vt:lpstr>
      <vt:lpstr> Elements 2 &amp; 3: Timelines</vt:lpstr>
      <vt:lpstr>Element 4: Limitations on Data Sharing</vt:lpstr>
      <vt:lpstr>Element 4: Limitations on Data Sharing</vt:lpstr>
      <vt:lpstr>Element 5: Protecting Participants’ Privacy, Confidentiality, and Rights</vt:lpstr>
      <vt:lpstr>Element 5: Protecting Participants’ Privacy, Confidentiality, and Rights</vt:lpstr>
      <vt:lpstr>Element 6: Table for Expected Data Type and Established Repository or Example</vt:lpstr>
      <vt:lpstr>Element 6: Table for Expected Data Type and Established Repository or Example</vt:lpstr>
      <vt:lpstr>Activity: Data Sharing Plans in Action </vt:lpstr>
      <vt:lpstr>Element 7: For studies subject to the NIH Genomic Data Sharing Policy (GDS)</vt:lpstr>
      <vt:lpstr>Element 7: For studies subject to the NIH Genomic Data Sharing Policy (GDS)</vt:lpstr>
      <vt:lpstr>What’s Changed: Standards</vt:lpstr>
      <vt:lpstr>What’s Changed?: Related Tools, Software, and/or Code</vt:lpstr>
      <vt:lpstr>What’s Changed?: Oversight of Data Management and Sharing</vt:lpstr>
      <vt:lpstr>What’s Changed?: Oversight of Data Management and Sharing</vt:lpstr>
      <vt:lpstr>Campus and NIH Resources</vt:lpstr>
      <vt:lpstr>Data Management Resources: Galter DataLab</vt:lpstr>
      <vt:lpstr>Northwestern Data Management and Storage Resources </vt:lpstr>
      <vt:lpstr>NIH Resources on the Data Management and Sharing Policy (overview: grants.nih.gov/policy-and-compliance/policy-topics/sharing-policies/dms) </vt:lpstr>
      <vt:lpstr>Thank You</vt:lpstr>
    </vt:vector>
  </TitlesOfParts>
  <Company>Liska +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SunJoo</dc:creator>
  <cp:lastModifiedBy>Sara Gonzales</cp:lastModifiedBy>
  <cp:revision>186</cp:revision>
  <cp:lastPrinted>2014-06-11T14:40:11Z</cp:lastPrinted>
  <dcterms:created xsi:type="dcterms:W3CDTF">2014-06-09T22:24:31Z</dcterms:created>
  <dcterms:modified xsi:type="dcterms:W3CDTF">2026-04-16T16:24:39Z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0x010100C05BCF0AB621FE42858B881BB0CCCD26</vt:lpwstr>
  </property>
</Properties>
</file>