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84" r:id="rId2"/>
    <p:sldId id="428" r:id="rId3"/>
    <p:sldId id="429" r:id="rId4"/>
    <p:sldId id="421" r:id="rId5"/>
    <p:sldId id="388" r:id="rId6"/>
    <p:sldId id="278" r:id="rId7"/>
    <p:sldId id="399" r:id="rId8"/>
    <p:sldId id="402" r:id="rId9"/>
    <p:sldId id="401" r:id="rId10"/>
    <p:sldId id="400" r:id="rId11"/>
    <p:sldId id="403" r:id="rId12"/>
    <p:sldId id="423" r:id="rId13"/>
    <p:sldId id="336" r:id="rId14"/>
    <p:sldId id="348" r:id="rId15"/>
    <p:sldId id="337" r:id="rId16"/>
    <p:sldId id="281" r:id="rId17"/>
    <p:sldId id="305" r:id="rId18"/>
    <p:sldId id="283" r:id="rId19"/>
    <p:sldId id="406" r:id="rId20"/>
    <p:sldId id="412" r:id="rId21"/>
    <p:sldId id="411" r:id="rId22"/>
    <p:sldId id="359" r:id="rId23"/>
    <p:sldId id="333" r:id="rId24"/>
    <p:sldId id="424" r:id="rId25"/>
    <p:sldId id="338" r:id="rId26"/>
    <p:sldId id="367" r:id="rId27"/>
    <p:sldId id="413" r:id="rId28"/>
    <p:sldId id="414" r:id="rId29"/>
    <p:sldId id="415" r:id="rId30"/>
    <p:sldId id="425" r:id="rId31"/>
    <p:sldId id="378" r:id="rId32"/>
    <p:sldId id="379" r:id="rId33"/>
    <p:sldId id="375" r:id="rId34"/>
    <p:sldId id="426" r:id="rId35"/>
    <p:sldId id="382" r:id="rId36"/>
    <p:sldId id="346" r:id="rId37"/>
    <p:sldId id="362" r:id="rId38"/>
    <p:sldId id="427" r:id="rId39"/>
    <p:sldId id="407" r:id="rId40"/>
    <p:sldId id="374" r:id="rId41"/>
    <p:sldId id="373" r:id="rId42"/>
    <p:sldId id="372" r:id="rId43"/>
    <p:sldId id="416" r:id="rId44"/>
    <p:sldId id="418" r:id="rId45"/>
    <p:sldId id="302" r:id="rId46"/>
    <p:sldId id="383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4">
          <p15:clr>
            <a:srgbClr val="A4A3A4"/>
          </p15:clr>
        </p15:guide>
        <p15:guide id="2" orient="horz" pos="932">
          <p15:clr>
            <a:srgbClr val="A4A3A4"/>
          </p15:clr>
        </p15:guide>
        <p15:guide id="3" orient="horz" pos="484">
          <p15:clr>
            <a:srgbClr val="A4A3A4"/>
          </p15:clr>
        </p15:guide>
        <p15:guide id="4" orient="horz" pos="198">
          <p15:clr>
            <a:srgbClr val="A4A3A4"/>
          </p15:clr>
        </p15:guide>
        <p15:guide id="5" orient="horz" pos="3053">
          <p15:clr>
            <a:srgbClr val="A4A3A4"/>
          </p15:clr>
        </p15:guide>
        <p15:guide id="6" orient="horz" pos="1792">
          <p15:clr>
            <a:srgbClr val="A4A3A4"/>
          </p15:clr>
        </p15:guide>
        <p15:guide id="7" orient="horz" pos="3139">
          <p15:clr>
            <a:srgbClr val="A4A3A4"/>
          </p15:clr>
        </p15:guide>
        <p15:guide id="8" pos="2956">
          <p15:clr>
            <a:srgbClr val="A4A3A4"/>
          </p15:clr>
        </p15:guide>
        <p15:guide id="9" pos="5215">
          <p15:clr>
            <a:srgbClr val="A4A3A4"/>
          </p15:clr>
        </p15:guide>
        <p15:guide id="10" pos="1793">
          <p15:clr>
            <a:srgbClr val="A4A3A4"/>
          </p15:clr>
        </p15:guide>
        <p15:guide id="11" pos="2848">
          <p15:clr>
            <a:srgbClr val="A4A3A4"/>
          </p15:clr>
        </p15:guide>
        <p15:guide id="12" pos="3064">
          <p15:clr>
            <a:srgbClr val="A4A3A4"/>
          </p15:clr>
        </p15:guide>
        <p15:guide id="13" pos="2172">
          <p15:clr>
            <a:srgbClr val="A4A3A4"/>
          </p15:clr>
        </p15:guide>
        <p15:guide id="14" pos="697">
          <p15:clr>
            <a:srgbClr val="A4A3A4"/>
          </p15:clr>
        </p15:guide>
        <p15:guide id="15" pos="4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14689"/>
    <a:srgbClr val="51468B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11798-CA94-4C49-BC0D-6D402EE86D78}" v="637" dt="2021-10-07T20:40:57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8" autoAdjust="0"/>
    <p:restoredTop sz="65435" autoAdjust="0"/>
  </p:normalViewPr>
  <p:slideViewPr>
    <p:cSldViewPr snapToGrid="0" showGuides="1">
      <p:cViewPr varScale="1">
        <p:scale>
          <a:sx n="108" d="100"/>
          <a:sy n="108" d="100"/>
        </p:scale>
        <p:origin x="2112" y="108"/>
      </p:cViewPr>
      <p:guideLst>
        <p:guide orient="horz" pos="2974"/>
        <p:guide orient="horz" pos="932"/>
        <p:guide orient="horz" pos="484"/>
        <p:guide orient="horz" pos="198"/>
        <p:guide orient="horz" pos="3053"/>
        <p:guide orient="horz" pos="1792"/>
        <p:guide orient="horz" pos="3139"/>
        <p:guide pos="2956"/>
        <p:guide pos="5215"/>
        <p:guide pos="1793"/>
        <p:guide pos="2848"/>
        <p:guide pos="3064"/>
        <p:guide pos="2172"/>
        <p:guide pos="697"/>
        <p:guide pos="40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edes R Carnethon" userId="5c45850c-ba4b-4504-98d8-b4e0cbb1275c" providerId="ADAL" clId="{A0211798-CA94-4C49-BC0D-6D402EE86D78}"/>
    <pc:docChg chg="custSel addSld delSld modSld">
      <pc:chgData name="Mercedes R Carnethon" userId="5c45850c-ba4b-4504-98d8-b4e0cbb1275c" providerId="ADAL" clId="{A0211798-CA94-4C49-BC0D-6D402EE86D78}" dt="2021-10-07T20:45:07.871" v="4101" actId="20577"/>
      <pc:docMkLst>
        <pc:docMk/>
      </pc:docMkLst>
      <pc:sldChg chg="addSp modSp mod modNotesTx">
        <pc:chgData name="Mercedes R Carnethon" userId="5c45850c-ba4b-4504-98d8-b4e0cbb1275c" providerId="ADAL" clId="{A0211798-CA94-4C49-BC0D-6D402EE86D78}" dt="2021-10-07T20:45:07.871" v="4101" actId="20577"/>
        <pc:sldMkLst>
          <pc:docMk/>
          <pc:sldMk cId="780979832" sldId="273"/>
        </pc:sldMkLst>
        <pc:spChg chg="mod">
          <ac:chgData name="Mercedes R Carnethon" userId="5c45850c-ba4b-4504-98d8-b4e0cbb1275c" providerId="ADAL" clId="{A0211798-CA94-4C49-BC0D-6D402EE86D78}" dt="2021-10-07T20:40:56.038" v="3365" actId="1076"/>
          <ac:spMkLst>
            <pc:docMk/>
            <pc:sldMk cId="780979832" sldId="273"/>
            <ac:spMk id="6" creationId="{00000000-0000-0000-0000-000000000000}"/>
          </ac:spMkLst>
        </pc:spChg>
        <pc:spChg chg="add mod">
          <ac:chgData name="Mercedes R Carnethon" userId="5c45850c-ba4b-4504-98d8-b4e0cbb1275c" providerId="ADAL" clId="{A0211798-CA94-4C49-BC0D-6D402EE86D78}" dt="2021-10-07T20:42:16.869" v="3473" actId="14100"/>
          <ac:spMkLst>
            <pc:docMk/>
            <pc:sldMk cId="780979832" sldId="273"/>
            <ac:spMk id="7" creationId="{9171A7A6-8286-414C-8504-57551E3BE1D1}"/>
          </ac:spMkLst>
        </pc:spChg>
      </pc:sldChg>
      <pc:sldChg chg="modNotesTx">
        <pc:chgData name="Mercedes R Carnethon" userId="5c45850c-ba4b-4504-98d8-b4e0cbb1275c" providerId="ADAL" clId="{A0211798-CA94-4C49-BC0D-6D402EE86D78}" dt="2021-10-07T20:43:21.632" v="3794" actId="20577"/>
        <pc:sldMkLst>
          <pc:docMk/>
          <pc:sldMk cId="3775695316" sldId="276"/>
        </pc:sldMkLst>
      </pc:sldChg>
      <pc:sldChg chg="del">
        <pc:chgData name="Mercedes R Carnethon" userId="5c45850c-ba4b-4504-98d8-b4e0cbb1275c" providerId="ADAL" clId="{A0211798-CA94-4C49-BC0D-6D402EE86D78}" dt="2021-10-07T17:18:36.965" v="466" actId="2696"/>
        <pc:sldMkLst>
          <pc:docMk/>
          <pc:sldMk cId="1636479260" sldId="322"/>
        </pc:sldMkLst>
      </pc:sldChg>
      <pc:sldChg chg="modNotesTx">
        <pc:chgData name="Mercedes R Carnethon" userId="5c45850c-ba4b-4504-98d8-b4e0cbb1275c" providerId="ADAL" clId="{A0211798-CA94-4C49-BC0D-6D402EE86D78}" dt="2021-10-07T17:27:14.850" v="1128" actId="20577"/>
        <pc:sldMkLst>
          <pc:docMk/>
          <pc:sldMk cId="871283677" sldId="333"/>
        </pc:sldMkLst>
      </pc:sldChg>
      <pc:sldChg chg="modSp mod">
        <pc:chgData name="Mercedes R Carnethon" userId="5c45850c-ba4b-4504-98d8-b4e0cbb1275c" providerId="ADAL" clId="{A0211798-CA94-4C49-BC0D-6D402EE86D78}" dt="2021-10-07T17:31:49.684" v="1180" actId="20577"/>
        <pc:sldMkLst>
          <pc:docMk/>
          <pc:sldMk cId="3086702633" sldId="367"/>
        </pc:sldMkLst>
        <pc:spChg chg="mod">
          <ac:chgData name="Mercedes R Carnethon" userId="5c45850c-ba4b-4504-98d8-b4e0cbb1275c" providerId="ADAL" clId="{A0211798-CA94-4C49-BC0D-6D402EE86D78}" dt="2021-10-07T17:27:59.188" v="1131" actId="1076"/>
          <ac:spMkLst>
            <pc:docMk/>
            <pc:sldMk cId="3086702633" sldId="367"/>
            <ac:spMk id="7" creationId="{00000000-0000-0000-0000-000000000000}"/>
          </ac:spMkLst>
        </pc:spChg>
        <pc:spChg chg="mod">
          <ac:chgData name="Mercedes R Carnethon" userId="5c45850c-ba4b-4504-98d8-b4e0cbb1275c" providerId="ADAL" clId="{A0211798-CA94-4C49-BC0D-6D402EE86D78}" dt="2021-10-07T17:27:53.950" v="1130" actId="14100"/>
          <ac:spMkLst>
            <pc:docMk/>
            <pc:sldMk cId="3086702633" sldId="367"/>
            <ac:spMk id="8" creationId="{00000000-0000-0000-0000-000000000000}"/>
          </ac:spMkLst>
        </pc:spChg>
        <pc:spChg chg="mod">
          <ac:chgData name="Mercedes R Carnethon" userId="5c45850c-ba4b-4504-98d8-b4e0cbb1275c" providerId="ADAL" clId="{A0211798-CA94-4C49-BC0D-6D402EE86D78}" dt="2021-10-07T17:28:21.592" v="1148" actId="14100"/>
          <ac:spMkLst>
            <pc:docMk/>
            <pc:sldMk cId="3086702633" sldId="367"/>
            <ac:spMk id="9" creationId="{00000000-0000-0000-0000-000000000000}"/>
          </ac:spMkLst>
        </pc:spChg>
        <pc:spChg chg="mod">
          <ac:chgData name="Mercedes R Carnethon" userId="5c45850c-ba4b-4504-98d8-b4e0cbb1275c" providerId="ADAL" clId="{A0211798-CA94-4C49-BC0D-6D402EE86D78}" dt="2021-10-07T17:31:49.684" v="1180" actId="20577"/>
          <ac:spMkLst>
            <pc:docMk/>
            <pc:sldMk cId="3086702633" sldId="367"/>
            <ac:spMk id="10" creationId="{00000000-0000-0000-0000-000000000000}"/>
          </ac:spMkLst>
        </pc:spChg>
      </pc:sldChg>
      <pc:sldChg chg="delSp modSp del mod">
        <pc:chgData name="Mercedes R Carnethon" userId="5c45850c-ba4b-4504-98d8-b4e0cbb1275c" providerId="ADAL" clId="{A0211798-CA94-4C49-BC0D-6D402EE86D78}" dt="2021-10-07T17:20:21.049" v="539" actId="2696"/>
        <pc:sldMkLst>
          <pc:docMk/>
          <pc:sldMk cId="2973714698" sldId="369"/>
        </pc:sldMkLst>
        <pc:spChg chg="del mod">
          <ac:chgData name="Mercedes R Carnethon" userId="5c45850c-ba4b-4504-98d8-b4e0cbb1275c" providerId="ADAL" clId="{A0211798-CA94-4C49-BC0D-6D402EE86D78}" dt="2021-10-07T17:19:46.775" v="477" actId="478"/>
          <ac:spMkLst>
            <pc:docMk/>
            <pc:sldMk cId="2973714698" sldId="369"/>
            <ac:spMk id="4" creationId="{00000000-0000-0000-0000-000000000000}"/>
          </ac:spMkLst>
        </pc:spChg>
      </pc:sldChg>
      <pc:sldChg chg="addSp delSp modSp mod">
        <pc:chgData name="Mercedes R Carnethon" userId="5c45850c-ba4b-4504-98d8-b4e0cbb1275c" providerId="ADAL" clId="{A0211798-CA94-4C49-BC0D-6D402EE86D78}" dt="2021-10-07T16:58:19.577" v="8" actId="1076"/>
        <pc:sldMkLst>
          <pc:docMk/>
          <pc:sldMk cId="3112986367" sldId="385"/>
        </pc:sldMkLst>
        <pc:picChg chg="del">
          <ac:chgData name="Mercedes R Carnethon" userId="5c45850c-ba4b-4504-98d8-b4e0cbb1275c" providerId="ADAL" clId="{A0211798-CA94-4C49-BC0D-6D402EE86D78}" dt="2021-10-07T16:57:58.844" v="0" actId="478"/>
          <ac:picMkLst>
            <pc:docMk/>
            <pc:sldMk cId="3112986367" sldId="385"/>
            <ac:picMk id="3" creationId="{00000000-0000-0000-0000-000000000000}"/>
          </ac:picMkLst>
        </pc:picChg>
        <pc:picChg chg="add mod">
          <ac:chgData name="Mercedes R Carnethon" userId="5c45850c-ba4b-4504-98d8-b4e0cbb1275c" providerId="ADAL" clId="{A0211798-CA94-4C49-BC0D-6D402EE86D78}" dt="2021-10-07T16:58:19.577" v="8" actId="1076"/>
          <ac:picMkLst>
            <pc:docMk/>
            <pc:sldMk cId="3112986367" sldId="385"/>
            <ac:picMk id="4" creationId="{0FCDD26A-DD73-4899-BB8A-CEB36EBE8001}"/>
          </ac:picMkLst>
        </pc:picChg>
      </pc:sldChg>
      <pc:sldChg chg="modNotesTx">
        <pc:chgData name="Mercedes R Carnethon" userId="5c45850c-ba4b-4504-98d8-b4e0cbb1275c" providerId="ADAL" clId="{A0211798-CA94-4C49-BC0D-6D402EE86D78}" dt="2021-10-07T20:43:53.887" v="3908" actId="20577"/>
        <pc:sldMkLst>
          <pc:docMk/>
          <pc:sldMk cId="1176851491" sldId="389"/>
        </pc:sldMkLst>
      </pc:sldChg>
      <pc:sldChg chg="modNotesTx">
        <pc:chgData name="Mercedes R Carnethon" userId="5c45850c-ba4b-4504-98d8-b4e0cbb1275c" providerId="ADAL" clId="{A0211798-CA94-4C49-BC0D-6D402EE86D78}" dt="2021-10-07T20:43:44.153" v="3885" actId="20577"/>
        <pc:sldMkLst>
          <pc:docMk/>
          <pc:sldMk cId="2517926450" sldId="390"/>
        </pc:sldMkLst>
      </pc:sldChg>
      <pc:sldChg chg="modNotesTx">
        <pc:chgData name="Mercedes R Carnethon" userId="5c45850c-ba4b-4504-98d8-b4e0cbb1275c" providerId="ADAL" clId="{A0211798-CA94-4C49-BC0D-6D402EE86D78}" dt="2021-10-07T17:26:45.948" v="1119" actId="20577"/>
        <pc:sldMkLst>
          <pc:docMk/>
          <pc:sldMk cId="3510712232" sldId="410"/>
        </pc:sldMkLst>
      </pc:sldChg>
      <pc:sldChg chg="add">
        <pc:chgData name="Mercedes R Carnethon" userId="5c45850c-ba4b-4504-98d8-b4e0cbb1275c" providerId="ADAL" clId="{A0211798-CA94-4C49-BC0D-6D402EE86D78}" dt="2021-10-07T17:18:46.777" v="467" actId="2890"/>
        <pc:sldMkLst>
          <pc:docMk/>
          <pc:sldMk cId="1241446801" sldId="411"/>
        </pc:sldMkLst>
      </pc:sldChg>
      <pc:sldChg chg="addSp modSp new mod modClrScheme modAnim chgLayout">
        <pc:chgData name="Mercedes R Carnethon" userId="5c45850c-ba4b-4504-98d8-b4e0cbb1275c" providerId="ADAL" clId="{A0211798-CA94-4C49-BC0D-6D402EE86D78}" dt="2021-10-07T17:23:59.773" v="1004"/>
        <pc:sldMkLst>
          <pc:docMk/>
          <pc:sldMk cId="3674156775" sldId="412"/>
        </pc:sldMkLst>
        <pc:spChg chg="add mod">
          <ac:chgData name="Mercedes R Carnethon" userId="5c45850c-ba4b-4504-98d8-b4e0cbb1275c" providerId="ADAL" clId="{A0211798-CA94-4C49-BC0D-6D402EE86D78}" dt="2021-10-07T17:20:10.235" v="537" actId="20577"/>
          <ac:spMkLst>
            <pc:docMk/>
            <pc:sldMk cId="3674156775" sldId="412"/>
            <ac:spMk id="2" creationId="{CB68D513-2288-4248-9C70-065E4840B177}"/>
          </ac:spMkLst>
        </pc:spChg>
        <pc:spChg chg="add mod">
          <ac:chgData name="Mercedes R Carnethon" userId="5c45850c-ba4b-4504-98d8-b4e0cbb1275c" providerId="ADAL" clId="{A0211798-CA94-4C49-BC0D-6D402EE86D78}" dt="2021-10-07T17:23:05.177" v="938" actId="403"/>
          <ac:spMkLst>
            <pc:docMk/>
            <pc:sldMk cId="3674156775" sldId="412"/>
            <ac:spMk id="3" creationId="{6B392A87-529F-4C00-A72C-BE55CBA03C41}"/>
          </ac:spMkLst>
        </pc:spChg>
        <pc:spChg chg="add mod">
          <ac:chgData name="Mercedes R Carnethon" userId="5c45850c-ba4b-4504-98d8-b4e0cbb1275c" providerId="ADAL" clId="{A0211798-CA94-4C49-BC0D-6D402EE86D78}" dt="2021-10-07T17:23:13.483" v="940" actId="1076"/>
          <ac:spMkLst>
            <pc:docMk/>
            <pc:sldMk cId="3674156775" sldId="412"/>
            <ac:spMk id="4" creationId="{FBC1CEC3-CD35-4F25-8E9D-60CB59AB04EC}"/>
          </ac:spMkLst>
        </pc:spChg>
        <pc:spChg chg="add mod">
          <ac:chgData name="Mercedes R Carnethon" userId="5c45850c-ba4b-4504-98d8-b4e0cbb1275c" providerId="ADAL" clId="{A0211798-CA94-4C49-BC0D-6D402EE86D78}" dt="2021-10-07T17:23:45.938" v="1002" actId="14100"/>
          <ac:spMkLst>
            <pc:docMk/>
            <pc:sldMk cId="3674156775" sldId="412"/>
            <ac:spMk id="5" creationId="{8D817679-2574-4BC4-B9EC-A6B77E98EB4C}"/>
          </ac:spMkLst>
        </pc:spChg>
      </pc:sldChg>
      <pc:sldChg chg="delSp modSp new mod modAnim">
        <pc:chgData name="Mercedes R Carnethon" userId="5c45850c-ba4b-4504-98d8-b4e0cbb1275c" providerId="ADAL" clId="{A0211798-CA94-4C49-BC0D-6D402EE86D78}" dt="2021-10-07T17:39:36.131" v="2425"/>
        <pc:sldMkLst>
          <pc:docMk/>
          <pc:sldMk cId="1438715643" sldId="413"/>
        </pc:sldMkLst>
        <pc:spChg chg="del">
          <ac:chgData name="Mercedes R Carnethon" userId="5c45850c-ba4b-4504-98d8-b4e0cbb1275c" providerId="ADAL" clId="{A0211798-CA94-4C49-BC0D-6D402EE86D78}" dt="2021-10-07T17:35:34.773" v="1713" actId="478"/>
          <ac:spMkLst>
            <pc:docMk/>
            <pc:sldMk cId="1438715643" sldId="413"/>
            <ac:spMk id="2" creationId="{172B3B8E-1D8F-4526-9F20-C6511799D68E}"/>
          </ac:spMkLst>
        </pc:spChg>
        <pc:spChg chg="mod">
          <ac:chgData name="Mercedes R Carnethon" userId="5c45850c-ba4b-4504-98d8-b4e0cbb1275c" providerId="ADAL" clId="{A0211798-CA94-4C49-BC0D-6D402EE86D78}" dt="2021-10-07T17:39:30.149" v="2423" actId="1076"/>
          <ac:spMkLst>
            <pc:docMk/>
            <pc:sldMk cId="1438715643" sldId="413"/>
            <ac:spMk id="4" creationId="{C28F5192-D34D-42AE-9944-3C8B9A82EFD3}"/>
          </ac:spMkLst>
        </pc:spChg>
        <pc:spChg chg="mod">
          <ac:chgData name="Mercedes R Carnethon" userId="5c45850c-ba4b-4504-98d8-b4e0cbb1275c" providerId="ADAL" clId="{A0211798-CA94-4C49-BC0D-6D402EE86D78}" dt="2021-10-07T17:39:32.993" v="2424" actId="14100"/>
          <ac:spMkLst>
            <pc:docMk/>
            <pc:sldMk cId="1438715643" sldId="413"/>
            <ac:spMk id="5" creationId="{6EB9BE82-8708-4222-87E2-AC6B55340BDE}"/>
          </ac:spMkLst>
        </pc:spChg>
        <pc:spChg chg="del">
          <ac:chgData name="Mercedes R Carnethon" userId="5c45850c-ba4b-4504-98d8-b4e0cbb1275c" providerId="ADAL" clId="{A0211798-CA94-4C49-BC0D-6D402EE86D78}" dt="2021-10-07T17:35:44.528" v="1714" actId="478"/>
          <ac:spMkLst>
            <pc:docMk/>
            <pc:sldMk cId="1438715643" sldId="413"/>
            <ac:spMk id="6" creationId="{0DAF8A7F-301D-4234-A357-0B78128209D9}"/>
          </ac:spMkLst>
        </pc:spChg>
      </pc:sldChg>
      <pc:sldChg chg="delSp modSp new mod modAnim">
        <pc:chgData name="Mercedes R Carnethon" userId="5c45850c-ba4b-4504-98d8-b4e0cbb1275c" providerId="ADAL" clId="{A0211798-CA94-4C49-BC0D-6D402EE86D78}" dt="2021-10-07T17:39:45.201" v="2426"/>
        <pc:sldMkLst>
          <pc:docMk/>
          <pc:sldMk cId="1827173542" sldId="414"/>
        </pc:sldMkLst>
        <pc:spChg chg="del">
          <ac:chgData name="Mercedes R Carnethon" userId="5c45850c-ba4b-4504-98d8-b4e0cbb1275c" providerId="ADAL" clId="{A0211798-CA94-4C49-BC0D-6D402EE86D78}" dt="2021-10-07T17:39:15.965" v="2403" actId="478"/>
          <ac:spMkLst>
            <pc:docMk/>
            <pc:sldMk cId="1827173542" sldId="414"/>
            <ac:spMk id="2" creationId="{F7711DCB-7AB8-42A9-A11B-3A979BED6E21}"/>
          </ac:spMkLst>
        </pc:spChg>
        <pc:spChg chg="mod">
          <ac:chgData name="Mercedes R Carnethon" userId="5c45850c-ba4b-4504-98d8-b4e0cbb1275c" providerId="ADAL" clId="{A0211798-CA94-4C49-BC0D-6D402EE86D78}" dt="2021-10-07T17:36:46.949" v="1848" actId="20577"/>
          <ac:spMkLst>
            <pc:docMk/>
            <pc:sldMk cId="1827173542" sldId="414"/>
            <ac:spMk id="4" creationId="{FC6A5B4E-0EB6-46AC-9E2A-8A9EC7DD04BC}"/>
          </ac:spMkLst>
        </pc:spChg>
        <pc:spChg chg="mod">
          <ac:chgData name="Mercedes R Carnethon" userId="5c45850c-ba4b-4504-98d8-b4e0cbb1275c" providerId="ADAL" clId="{A0211798-CA94-4C49-BC0D-6D402EE86D78}" dt="2021-10-07T17:39:13.821" v="2402" actId="1076"/>
          <ac:spMkLst>
            <pc:docMk/>
            <pc:sldMk cId="1827173542" sldId="414"/>
            <ac:spMk id="5" creationId="{3E39CFD0-B906-4B9D-8486-97DB2103F976}"/>
          </ac:spMkLst>
        </pc:spChg>
        <pc:spChg chg="del">
          <ac:chgData name="Mercedes R Carnethon" userId="5c45850c-ba4b-4504-98d8-b4e0cbb1275c" providerId="ADAL" clId="{A0211798-CA94-4C49-BC0D-6D402EE86D78}" dt="2021-10-07T17:39:11.165" v="2401" actId="478"/>
          <ac:spMkLst>
            <pc:docMk/>
            <pc:sldMk cId="1827173542" sldId="414"/>
            <ac:spMk id="6" creationId="{CBBE35B6-141E-413A-B230-DFCEDCE28AFE}"/>
          </ac:spMkLst>
        </pc:spChg>
      </pc:sldChg>
      <pc:sldChg chg="modSp add mod modAnim">
        <pc:chgData name="Mercedes R Carnethon" userId="5c45850c-ba4b-4504-98d8-b4e0cbb1275c" providerId="ADAL" clId="{A0211798-CA94-4C49-BC0D-6D402EE86D78}" dt="2021-10-07T17:43:03.740" v="3076" actId="20577"/>
        <pc:sldMkLst>
          <pc:docMk/>
          <pc:sldMk cId="1250960325" sldId="415"/>
        </pc:sldMkLst>
        <pc:spChg chg="mod">
          <ac:chgData name="Mercedes R Carnethon" userId="5c45850c-ba4b-4504-98d8-b4e0cbb1275c" providerId="ADAL" clId="{A0211798-CA94-4C49-BC0D-6D402EE86D78}" dt="2021-10-07T17:40:23.231" v="2445" actId="20577"/>
          <ac:spMkLst>
            <pc:docMk/>
            <pc:sldMk cId="1250960325" sldId="415"/>
            <ac:spMk id="4" creationId="{FC6A5B4E-0EB6-46AC-9E2A-8A9EC7DD04BC}"/>
          </ac:spMkLst>
        </pc:spChg>
        <pc:spChg chg="mod">
          <ac:chgData name="Mercedes R Carnethon" userId="5c45850c-ba4b-4504-98d8-b4e0cbb1275c" providerId="ADAL" clId="{A0211798-CA94-4C49-BC0D-6D402EE86D78}" dt="2021-10-07T17:43:03.740" v="3076" actId="20577"/>
          <ac:spMkLst>
            <pc:docMk/>
            <pc:sldMk cId="1250960325" sldId="415"/>
            <ac:spMk id="5" creationId="{3E39CFD0-B906-4B9D-8486-97DB2103F976}"/>
          </ac:spMkLst>
        </pc:spChg>
      </pc:sldChg>
      <pc:sldChg chg="new del">
        <pc:chgData name="Mercedes R Carnethon" userId="5c45850c-ba4b-4504-98d8-b4e0cbb1275c" providerId="ADAL" clId="{A0211798-CA94-4C49-BC0D-6D402EE86D78}" dt="2021-10-07T17:40:11.148" v="2428" actId="2696"/>
        <pc:sldMkLst>
          <pc:docMk/>
          <pc:sldMk cId="2508787626" sldId="41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7ACDB-0771-478B-9568-D752F031F715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F52371C5-DDD0-4B75-B0BC-4B3ED1B8A958}">
      <dgm:prSet phldrT="[Text]" custT="1"/>
      <dgm:spPr/>
      <dgm:t>
        <a:bodyPr/>
        <a:lstStyle/>
        <a:p>
          <a:r>
            <a:rPr lang="en-US" sz="1100" dirty="0"/>
            <a:t>2009 – 2013</a:t>
          </a:r>
        </a:p>
        <a:p>
          <a:endParaRPr lang="en-US" sz="1100" dirty="0"/>
        </a:p>
        <a:p>
          <a:r>
            <a:rPr lang="en-US" sz="1100" dirty="0"/>
            <a:t>National CTSA working Group Developed Mentoring Best Practices</a:t>
          </a:r>
        </a:p>
      </dgm:t>
    </dgm:pt>
    <dgm:pt modelId="{A29387B0-3946-47A9-BCCE-A11786842A3D}" type="parTrans" cxnId="{B9866E73-6647-499E-A21E-FA40AE9561EE}">
      <dgm:prSet/>
      <dgm:spPr/>
      <dgm:t>
        <a:bodyPr/>
        <a:lstStyle/>
        <a:p>
          <a:endParaRPr lang="en-US"/>
        </a:p>
      </dgm:t>
    </dgm:pt>
    <dgm:pt modelId="{7AC13DA1-FD34-4406-BC45-F1361F64F9C5}" type="sibTrans" cxnId="{B9866E73-6647-499E-A21E-FA40AE9561EE}">
      <dgm:prSet/>
      <dgm:spPr/>
      <dgm:t>
        <a:bodyPr/>
        <a:lstStyle/>
        <a:p>
          <a:endParaRPr lang="en-US"/>
        </a:p>
      </dgm:t>
    </dgm:pt>
    <dgm:pt modelId="{9248A416-1D48-45B9-873D-91B9DBB96E0E}">
      <dgm:prSet phldrT="[Text]" custT="1"/>
      <dgm:spPr/>
      <dgm:t>
        <a:bodyPr/>
        <a:lstStyle/>
        <a:p>
          <a:r>
            <a:rPr lang="en-US" sz="1100" dirty="0"/>
            <a:t>2013 - 2015 </a:t>
          </a:r>
        </a:p>
        <a:p>
          <a:r>
            <a:rPr lang="en-US" sz="1100" dirty="0"/>
            <a:t>Mentor Development Workshops Implemented at Northwestern, Department by Department</a:t>
          </a:r>
        </a:p>
      </dgm:t>
    </dgm:pt>
    <dgm:pt modelId="{4F54FD9F-7054-409D-9C50-E42049729B34}" type="parTrans" cxnId="{745B79A7-42E3-4882-ABDC-526C1684261A}">
      <dgm:prSet/>
      <dgm:spPr/>
      <dgm:t>
        <a:bodyPr/>
        <a:lstStyle/>
        <a:p>
          <a:endParaRPr lang="en-US"/>
        </a:p>
      </dgm:t>
    </dgm:pt>
    <dgm:pt modelId="{39A78FE5-AC87-4FB3-B9B5-3A1AC29685B4}" type="sibTrans" cxnId="{745B79A7-42E3-4882-ABDC-526C1684261A}">
      <dgm:prSet/>
      <dgm:spPr/>
      <dgm:t>
        <a:bodyPr/>
        <a:lstStyle/>
        <a:p>
          <a:endParaRPr lang="en-US"/>
        </a:p>
      </dgm:t>
    </dgm:pt>
    <dgm:pt modelId="{74090227-B7B6-47F2-A606-E8A3D7105F8F}">
      <dgm:prSet phldrT="[Text]" custT="1"/>
      <dgm:spPr/>
      <dgm:t>
        <a:bodyPr/>
        <a:lstStyle/>
        <a:p>
          <a:r>
            <a:rPr lang="en-US" sz="1100" dirty="0"/>
            <a:t>2015 - 2019</a:t>
          </a:r>
        </a:p>
        <a:p>
          <a:r>
            <a:rPr lang="en-US" sz="1100" dirty="0"/>
            <a:t>Mentor Development Workshops provided annually for new faculty/faculty wishing refresher</a:t>
          </a:r>
        </a:p>
      </dgm:t>
    </dgm:pt>
    <dgm:pt modelId="{674EC9D7-3828-4F1F-8A94-B082D80AF4D0}" type="parTrans" cxnId="{36099BD9-9278-4CA7-9D68-75E9825D2989}">
      <dgm:prSet/>
      <dgm:spPr/>
      <dgm:t>
        <a:bodyPr/>
        <a:lstStyle/>
        <a:p>
          <a:endParaRPr lang="en-US"/>
        </a:p>
      </dgm:t>
    </dgm:pt>
    <dgm:pt modelId="{D743FCCA-4348-465C-B835-E3FAEBDB03DC}" type="sibTrans" cxnId="{36099BD9-9278-4CA7-9D68-75E9825D2989}">
      <dgm:prSet/>
      <dgm:spPr/>
      <dgm:t>
        <a:bodyPr/>
        <a:lstStyle/>
        <a:p>
          <a:endParaRPr lang="en-US"/>
        </a:p>
      </dgm:t>
    </dgm:pt>
    <dgm:pt modelId="{274F75CA-EC33-462F-89E3-E9EA75499E76}">
      <dgm:prSet phldrT="[Text]" custT="1"/>
      <dgm:spPr/>
      <dgm:t>
        <a:bodyPr/>
        <a:lstStyle/>
        <a:p>
          <a:r>
            <a:rPr lang="en-US" sz="1100" dirty="0"/>
            <a:t>2021 – 2022</a:t>
          </a:r>
        </a:p>
        <a:p>
          <a:endParaRPr lang="en-US" sz="1100" dirty="0"/>
        </a:p>
        <a:p>
          <a:r>
            <a:rPr lang="en-US" sz="1100" dirty="0"/>
            <a:t>NUCATS Workshop Series</a:t>
          </a:r>
        </a:p>
        <a:p>
          <a:endParaRPr lang="en-US" sz="1100" dirty="0"/>
        </a:p>
        <a:p>
          <a:r>
            <a:rPr lang="en-US" sz="1100" dirty="0"/>
            <a:t>Mentor Training Certificate Program Launched</a:t>
          </a:r>
        </a:p>
      </dgm:t>
    </dgm:pt>
    <dgm:pt modelId="{2CC0CCCE-F1B1-4D62-9A55-E36DA91E5AE7}" type="parTrans" cxnId="{5F0FDFE6-8116-4426-93A3-7ED18271A577}">
      <dgm:prSet/>
      <dgm:spPr/>
      <dgm:t>
        <a:bodyPr/>
        <a:lstStyle/>
        <a:p>
          <a:endParaRPr lang="en-US"/>
        </a:p>
      </dgm:t>
    </dgm:pt>
    <dgm:pt modelId="{900570FF-B8DD-493F-8E73-A72FA2568FFB}" type="sibTrans" cxnId="{5F0FDFE6-8116-4426-93A3-7ED18271A577}">
      <dgm:prSet/>
      <dgm:spPr/>
      <dgm:t>
        <a:bodyPr/>
        <a:lstStyle/>
        <a:p>
          <a:endParaRPr lang="en-US"/>
        </a:p>
      </dgm:t>
    </dgm:pt>
    <dgm:pt modelId="{BF5B6D90-CD24-471F-9EC8-B13826A7AF2F}">
      <dgm:prSet phldrT="[Text]" custT="1"/>
      <dgm:spPr/>
      <dgm:t>
        <a:bodyPr/>
        <a:lstStyle/>
        <a:p>
          <a:r>
            <a:rPr lang="en-US" sz="1100" dirty="0"/>
            <a:t>2020 – 2021</a:t>
          </a:r>
        </a:p>
        <a:p>
          <a:r>
            <a:rPr lang="en-US" sz="1100" dirty="0"/>
            <a:t>NUCATS Workshop Series on Developing and Enhancing Mentoring Relationships (monthly Sept – June)</a:t>
          </a:r>
        </a:p>
      </dgm:t>
    </dgm:pt>
    <dgm:pt modelId="{2F71A3A0-6292-4638-BBE4-B7D2904D86AF}" type="parTrans" cxnId="{D70F9734-3177-4BED-968E-E3A28B7342FD}">
      <dgm:prSet/>
      <dgm:spPr/>
      <dgm:t>
        <a:bodyPr/>
        <a:lstStyle/>
        <a:p>
          <a:endParaRPr lang="en-US"/>
        </a:p>
      </dgm:t>
    </dgm:pt>
    <dgm:pt modelId="{1FC5A03B-5099-47D8-BEE1-85661A0A1A3F}" type="sibTrans" cxnId="{D70F9734-3177-4BED-968E-E3A28B7342FD}">
      <dgm:prSet/>
      <dgm:spPr/>
      <dgm:t>
        <a:bodyPr/>
        <a:lstStyle/>
        <a:p>
          <a:endParaRPr lang="en-US"/>
        </a:p>
      </dgm:t>
    </dgm:pt>
    <dgm:pt modelId="{607CA8C8-CA35-421A-89D6-4C73ACF69CAC}" type="pres">
      <dgm:prSet presAssocID="{5B57ACDB-0771-478B-9568-D752F031F715}" presName="Name0" presStyleCnt="0">
        <dgm:presLayoutVars>
          <dgm:dir/>
          <dgm:resizeHandles val="exact"/>
        </dgm:presLayoutVars>
      </dgm:prSet>
      <dgm:spPr/>
    </dgm:pt>
    <dgm:pt modelId="{069CD89E-46EA-4D8D-B50D-83D00AD99226}" type="pres">
      <dgm:prSet presAssocID="{F52371C5-DDD0-4B75-B0BC-4B3ED1B8A958}" presName="composite" presStyleCnt="0"/>
      <dgm:spPr/>
    </dgm:pt>
    <dgm:pt modelId="{7B61F4DF-5528-40C1-9685-B3F9E17FB5B7}" type="pres">
      <dgm:prSet presAssocID="{F52371C5-DDD0-4B75-B0BC-4B3ED1B8A958}" presName="bgChev" presStyleLbl="node1" presStyleIdx="0" presStyleCnt="5" custScaleY="432350"/>
      <dgm:spPr/>
    </dgm:pt>
    <dgm:pt modelId="{7B339220-E405-409F-9804-D26079D15838}" type="pres">
      <dgm:prSet presAssocID="{F52371C5-DDD0-4B75-B0BC-4B3ED1B8A958}" presName="txNode" presStyleLbl="fgAcc1" presStyleIdx="0" presStyleCnt="5" custScaleY="276350" custLinFactNeighborX="-4725" custLinFactNeighborY="-12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A3A37-5963-4765-8BCF-84B2ED15E9A1}" type="pres">
      <dgm:prSet presAssocID="{7AC13DA1-FD34-4406-BC45-F1361F64F9C5}" presName="compositeSpace" presStyleCnt="0"/>
      <dgm:spPr/>
    </dgm:pt>
    <dgm:pt modelId="{CDFD6D67-A7E5-47C3-9F64-79883F2006C3}" type="pres">
      <dgm:prSet presAssocID="{9248A416-1D48-45B9-873D-91B9DBB96E0E}" presName="composite" presStyleCnt="0"/>
      <dgm:spPr/>
    </dgm:pt>
    <dgm:pt modelId="{C22A3206-3687-4C24-980B-A2D7B65705D3}" type="pres">
      <dgm:prSet presAssocID="{9248A416-1D48-45B9-873D-91B9DBB96E0E}" presName="bgChev" presStyleLbl="node1" presStyleIdx="1" presStyleCnt="5" custScaleY="446805"/>
      <dgm:spPr/>
    </dgm:pt>
    <dgm:pt modelId="{037C04C9-BDBD-43D2-8885-06DC63AECE28}" type="pres">
      <dgm:prSet presAssocID="{9248A416-1D48-45B9-873D-91B9DBB96E0E}" presName="txNode" presStyleLbl="fgAcc1" presStyleIdx="1" presStyleCnt="5" custScaleY="276837" custLinFactNeighborY="4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8E370-2D04-410A-9F85-1957817FD7FB}" type="pres">
      <dgm:prSet presAssocID="{39A78FE5-AC87-4FB3-B9B5-3A1AC29685B4}" presName="compositeSpace" presStyleCnt="0"/>
      <dgm:spPr/>
    </dgm:pt>
    <dgm:pt modelId="{FB1B25A1-7C51-471B-9CE6-509509096421}" type="pres">
      <dgm:prSet presAssocID="{74090227-B7B6-47F2-A606-E8A3D7105F8F}" presName="composite" presStyleCnt="0"/>
      <dgm:spPr/>
    </dgm:pt>
    <dgm:pt modelId="{A2F5280F-1AAB-44AD-8AF3-F37664F0F2E8}" type="pres">
      <dgm:prSet presAssocID="{74090227-B7B6-47F2-A606-E8A3D7105F8F}" presName="bgChev" presStyleLbl="node1" presStyleIdx="2" presStyleCnt="5" custScaleY="424215" custLinFactNeighborX="2325"/>
      <dgm:spPr/>
    </dgm:pt>
    <dgm:pt modelId="{B42E972C-A738-40BA-AA9C-0C6029039969}" type="pres">
      <dgm:prSet presAssocID="{74090227-B7B6-47F2-A606-E8A3D7105F8F}" presName="txNode" presStyleLbl="fgAcc1" presStyleIdx="2" presStyleCnt="5" custScaleY="276349" custLinFactNeighborX="2872" custLinFactNeighborY="24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A53BF-2DF6-43FB-BC3D-88EB2E7B300C}" type="pres">
      <dgm:prSet presAssocID="{D743FCCA-4348-465C-B835-E3FAEBDB03DC}" presName="compositeSpace" presStyleCnt="0"/>
      <dgm:spPr/>
    </dgm:pt>
    <dgm:pt modelId="{C94E8E14-8005-4FCA-8D28-91C65FB4E383}" type="pres">
      <dgm:prSet presAssocID="{BF5B6D90-CD24-471F-9EC8-B13826A7AF2F}" presName="composite" presStyleCnt="0"/>
      <dgm:spPr/>
    </dgm:pt>
    <dgm:pt modelId="{6E77CC4A-489E-4B8D-9724-3E92DE2143D2}" type="pres">
      <dgm:prSet presAssocID="{BF5B6D90-CD24-471F-9EC8-B13826A7AF2F}" presName="bgChev" presStyleLbl="node1" presStyleIdx="3" presStyleCnt="5" custScaleY="440013" custLinFactNeighborX="4650" custLinFactNeighborY="-3831"/>
      <dgm:spPr/>
    </dgm:pt>
    <dgm:pt modelId="{281F8209-1AA5-4CF3-B01D-FDEE352A047E}" type="pres">
      <dgm:prSet presAssocID="{BF5B6D90-CD24-471F-9EC8-B13826A7AF2F}" presName="txNode" presStyleLbl="fgAcc1" presStyleIdx="3" presStyleCnt="5" custScaleY="280404" custLinFactNeighborX="-6054" custLinFactNeighborY="6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8BEF42-FDC9-4EDB-8773-1106E41F908C}" type="pres">
      <dgm:prSet presAssocID="{1FC5A03B-5099-47D8-BEE1-85661A0A1A3F}" presName="compositeSpace" presStyleCnt="0"/>
      <dgm:spPr/>
    </dgm:pt>
    <dgm:pt modelId="{93F0D3E1-E6AB-403F-AC87-4F089994E6C0}" type="pres">
      <dgm:prSet presAssocID="{274F75CA-EC33-462F-89E3-E9EA75499E76}" presName="composite" presStyleCnt="0"/>
      <dgm:spPr/>
    </dgm:pt>
    <dgm:pt modelId="{45E5168F-C206-4D2F-A7E4-ED121D4CEE60}" type="pres">
      <dgm:prSet presAssocID="{274F75CA-EC33-462F-89E3-E9EA75499E76}" presName="bgChev" presStyleLbl="node1" presStyleIdx="4" presStyleCnt="5" custScaleY="443299"/>
      <dgm:spPr/>
    </dgm:pt>
    <dgm:pt modelId="{6C5C9624-8DC4-49C8-B39F-679931040F1C}" type="pres">
      <dgm:prSet presAssocID="{274F75CA-EC33-462F-89E3-E9EA75499E76}" presName="txNode" presStyleLbl="fgAcc1" presStyleIdx="4" presStyleCnt="5" custScaleY="280403" custLinFactNeighborX="-13974" custLinFactNeighborY="3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5B79A7-42E3-4882-ABDC-526C1684261A}" srcId="{5B57ACDB-0771-478B-9568-D752F031F715}" destId="{9248A416-1D48-45B9-873D-91B9DBB96E0E}" srcOrd="1" destOrd="0" parTransId="{4F54FD9F-7054-409D-9C50-E42049729B34}" sibTransId="{39A78FE5-AC87-4FB3-B9B5-3A1AC29685B4}"/>
    <dgm:cxn modelId="{31AF822E-EF97-411A-821B-398FEB86DF4E}" type="presOf" srcId="{5B57ACDB-0771-478B-9568-D752F031F715}" destId="{607CA8C8-CA35-421A-89D6-4C73ACF69CAC}" srcOrd="0" destOrd="0" presId="urn:microsoft.com/office/officeart/2005/8/layout/chevronAccent+Icon"/>
    <dgm:cxn modelId="{6321755B-0939-4BA0-9AA6-4168E9B6BE60}" type="presOf" srcId="{BF5B6D90-CD24-471F-9EC8-B13826A7AF2F}" destId="{281F8209-1AA5-4CF3-B01D-FDEE352A047E}" srcOrd="0" destOrd="0" presId="urn:microsoft.com/office/officeart/2005/8/layout/chevronAccent+Icon"/>
    <dgm:cxn modelId="{69108E84-3616-4E7E-A4AB-503CEE946820}" type="presOf" srcId="{274F75CA-EC33-462F-89E3-E9EA75499E76}" destId="{6C5C9624-8DC4-49C8-B39F-679931040F1C}" srcOrd="0" destOrd="0" presId="urn:microsoft.com/office/officeart/2005/8/layout/chevronAccent+Icon"/>
    <dgm:cxn modelId="{9587CA82-1D45-4FAF-B62A-BAD9F914258E}" type="presOf" srcId="{9248A416-1D48-45B9-873D-91B9DBB96E0E}" destId="{037C04C9-BDBD-43D2-8885-06DC63AECE28}" srcOrd="0" destOrd="0" presId="urn:microsoft.com/office/officeart/2005/8/layout/chevronAccent+Icon"/>
    <dgm:cxn modelId="{80738477-E097-4616-92BA-6BE214F48D58}" type="presOf" srcId="{74090227-B7B6-47F2-A606-E8A3D7105F8F}" destId="{B42E972C-A738-40BA-AA9C-0C6029039969}" srcOrd="0" destOrd="0" presId="urn:microsoft.com/office/officeart/2005/8/layout/chevronAccent+Icon"/>
    <dgm:cxn modelId="{D70F9734-3177-4BED-968E-E3A28B7342FD}" srcId="{5B57ACDB-0771-478B-9568-D752F031F715}" destId="{BF5B6D90-CD24-471F-9EC8-B13826A7AF2F}" srcOrd="3" destOrd="0" parTransId="{2F71A3A0-6292-4638-BBE4-B7D2904D86AF}" sibTransId="{1FC5A03B-5099-47D8-BEE1-85661A0A1A3F}"/>
    <dgm:cxn modelId="{B9866E73-6647-499E-A21E-FA40AE9561EE}" srcId="{5B57ACDB-0771-478B-9568-D752F031F715}" destId="{F52371C5-DDD0-4B75-B0BC-4B3ED1B8A958}" srcOrd="0" destOrd="0" parTransId="{A29387B0-3946-47A9-BCCE-A11786842A3D}" sibTransId="{7AC13DA1-FD34-4406-BC45-F1361F64F9C5}"/>
    <dgm:cxn modelId="{36099BD9-9278-4CA7-9D68-75E9825D2989}" srcId="{5B57ACDB-0771-478B-9568-D752F031F715}" destId="{74090227-B7B6-47F2-A606-E8A3D7105F8F}" srcOrd="2" destOrd="0" parTransId="{674EC9D7-3828-4F1F-8A94-B082D80AF4D0}" sibTransId="{D743FCCA-4348-465C-B835-E3FAEBDB03DC}"/>
    <dgm:cxn modelId="{563F16CE-E633-48ED-9836-2757F0921910}" type="presOf" srcId="{F52371C5-DDD0-4B75-B0BC-4B3ED1B8A958}" destId="{7B339220-E405-409F-9804-D26079D15838}" srcOrd="0" destOrd="0" presId="urn:microsoft.com/office/officeart/2005/8/layout/chevronAccent+Icon"/>
    <dgm:cxn modelId="{5F0FDFE6-8116-4426-93A3-7ED18271A577}" srcId="{5B57ACDB-0771-478B-9568-D752F031F715}" destId="{274F75CA-EC33-462F-89E3-E9EA75499E76}" srcOrd="4" destOrd="0" parTransId="{2CC0CCCE-F1B1-4D62-9A55-E36DA91E5AE7}" sibTransId="{900570FF-B8DD-493F-8E73-A72FA2568FFB}"/>
    <dgm:cxn modelId="{30A89D0B-8E75-47E7-80E7-59B0425A76D7}" type="presParOf" srcId="{607CA8C8-CA35-421A-89D6-4C73ACF69CAC}" destId="{069CD89E-46EA-4D8D-B50D-83D00AD99226}" srcOrd="0" destOrd="0" presId="urn:microsoft.com/office/officeart/2005/8/layout/chevronAccent+Icon"/>
    <dgm:cxn modelId="{2CCFAFEF-7F07-4AC6-9EA9-3F853D34AAE3}" type="presParOf" srcId="{069CD89E-46EA-4D8D-B50D-83D00AD99226}" destId="{7B61F4DF-5528-40C1-9685-B3F9E17FB5B7}" srcOrd="0" destOrd="0" presId="urn:microsoft.com/office/officeart/2005/8/layout/chevronAccent+Icon"/>
    <dgm:cxn modelId="{7C482AA7-6082-47B2-A10D-A06C66BF3598}" type="presParOf" srcId="{069CD89E-46EA-4D8D-B50D-83D00AD99226}" destId="{7B339220-E405-409F-9804-D26079D15838}" srcOrd="1" destOrd="0" presId="urn:microsoft.com/office/officeart/2005/8/layout/chevronAccent+Icon"/>
    <dgm:cxn modelId="{D99682B2-62E3-4C9C-A572-7D239464DCCF}" type="presParOf" srcId="{607CA8C8-CA35-421A-89D6-4C73ACF69CAC}" destId="{1BAA3A37-5963-4765-8BCF-84B2ED15E9A1}" srcOrd="1" destOrd="0" presId="urn:microsoft.com/office/officeart/2005/8/layout/chevronAccent+Icon"/>
    <dgm:cxn modelId="{13C00A34-9FF1-4EAA-9B80-7855F6134AD3}" type="presParOf" srcId="{607CA8C8-CA35-421A-89D6-4C73ACF69CAC}" destId="{CDFD6D67-A7E5-47C3-9F64-79883F2006C3}" srcOrd="2" destOrd="0" presId="urn:microsoft.com/office/officeart/2005/8/layout/chevronAccent+Icon"/>
    <dgm:cxn modelId="{021F4306-5476-4904-8A9D-348A151A9E2B}" type="presParOf" srcId="{CDFD6D67-A7E5-47C3-9F64-79883F2006C3}" destId="{C22A3206-3687-4C24-980B-A2D7B65705D3}" srcOrd="0" destOrd="0" presId="urn:microsoft.com/office/officeart/2005/8/layout/chevronAccent+Icon"/>
    <dgm:cxn modelId="{EF66428D-2881-42F9-BED5-69A2C6D36D60}" type="presParOf" srcId="{CDFD6D67-A7E5-47C3-9F64-79883F2006C3}" destId="{037C04C9-BDBD-43D2-8885-06DC63AECE28}" srcOrd="1" destOrd="0" presId="urn:microsoft.com/office/officeart/2005/8/layout/chevronAccent+Icon"/>
    <dgm:cxn modelId="{E5B5A7E6-8BE6-4F07-86AF-132CF7F8F19B}" type="presParOf" srcId="{607CA8C8-CA35-421A-89D6-4C73ACF69CAC}" destId="{A0E8E370-2D04-410A-9F85-1957817FD7FB}" srcOrd="3" destOrd="0" presId="urn:microsoft.com/office/officeart/2005/8/layout/chevronAccent+Icon"/>
    <dgm:cxn modelId="{3A5EEA89-74E8-4EDC-922C-169CF75D5E38}" type="presParOf" srcId="{607CA8C8-CA35-421A-89D6-4C73ACF69CAC}" destId="{FB1B25A1-7C51-471B-9CE6-509509096421}" srcOrd="4" destOrd="0" presId="urn:microsoft.com/office/officeart/2005/8/layout/chevronAccent+Icon"/>
    <dgm:cxn modelId="{44F1694B-37B5-4642-BC2C-F49655EBCB34}" type="presParOf" srcId="{FB1B25A1-7C51-471B-9CE6-509509096421}" destId="{A2F5280F-1AAB-44AD-8AF3-F37664F0F2E8}" srcOrd="0" destOrd="0" presId="urn:microsoft.com/office/officeart/2005/8/layout/chevronAccent+Icon"/>
    <dgm:cxn modelId="{AD49D993-A9DC-453A-BEC9-D09B74AC662E}" type="presParOf" srcId="{FB1B25A1-7C51-471B-9CE6-509509096421}" destId="{B42E972C-A738-40BA-AA9C-0C6029039969}" srcOrd="1" destOrd="0" presId="urn:microsoft.com/office/officeart/2005/8/layout/chevronAccent+Icon"/>
    <dgm:cxn modelId="{04A9EDA2-2CF6-4504-B7CD-D13ACF55692F}" type="presParOf" srcId="{607CA8C8-CA35-421A-89D6-4C73ACF69CAC}" destId="{3F9A53BF-2DF6-43FB-BC3D-88EB2E7B300C}" srcOrd="5" destOrd="0" presId="urn:microsoft.com/office/officeart/2005/8/layout/chevronAccent+Icon"/>
    <dgm:cxn modelId="{9C6167C2-597A-4114-A50F-77A5306EB3D1}" type="presParOf" srcId="{607CA8C8-CA35-421A-89D6-4C73ACF69CAC}" destId="{C94E8E14-8005-4FCA-8D28-91C65FB4E383}" srcOrd="6" destOrd="0" presId="urn:microsoft.com/office/officeart/2005/8/layout/chevronAccent+Icon"/>
    <dgm:cxn modelId="{C410F0E4-C1C7-4277-9FCB-1E86883580E5}" type="presParOf" srcId="{C94E8E14-8005-4FCA-8D28-91C65FB4E383}" destId="{6E77CC4A-489E-4B8D-9724-3E92DE2143D2}" srcOrd="0" destOrd="0" presId="urn:microsoft.com/office/officeart/2005/8/layout/chevronAccent+Icon"/>
    <dgm:cxn modelId="{5E6FF15D-E69D-4775-AB48-BDF39F73AC77}" type="presParOf" srcId="{C94E8E14-8005-4FCA-8D28-91C65FB4E383}" destId="{281F8209-1AA5-4CF3-B01D-FDEE352A047E}" srcOrd="1" destOrd="0" presId="urn:microsoft.com/office/officeart/2005/8/layout/chevronAccent+Icon"/>
    <dgm:cxn modelId="{64374779-C538-428C-BF23-EEC3560D0256}" type="presParOf" srcId="{607CA8C8-CA35-421A-89D6-4C73ACF69CAC}" destId="{968BEF42-FDC9-4EDB-8773-1106E41F908C}" srcOrd="7" destOrd="0" presId="urn:microsoft.com/office/officeart/2005/8/layout/chevronAccent+Icon"/>
    <dgm:cxn modelId="{B718CBB6-FD93-48F7-8E8C-2DC4956CDC87}" type="presParOf" srcId="{607CA8C8-CA35-421A-89D6-4C73ACF69CAC}" destId="{93F0D3E1-E6AB-403F-AC87-4F089994E6C0}" srcOrd="8" destOrd="0" presId="urn:microsoft.com/office/officeart/2005/8/layout/chevronAccent+Icon"/>
    <dgm:cxn modelId="{1A53F4C3-180E-49C9-8A8E-5854913C40E5}" type="presParOf" srcId="{93F0D3E1-E6AB-403F-AC87-4F089994E6C0}" destId="{45E5168F-C206-4D2F-A7E4-ED121D4CEE60}" srcOrd="0" destOrd="0" presId="urn:microsoft.com/office/officeart/2005/8/layout/chevronAccent+Icon"/>
    <dgm:cxn modelId="{469C907D-D790-44B5-8437-1B6F8AC9CF02}" type="presParOf" srcId="{93F0D3E1-E6AB-403F-AC87-4F089994E6C0}" destId="{6C5C9624-8DC4-49C8-B39F-679931040F1C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61F4DF-5528-40C1-9685-B3F9E17FB5B7}">
      <dsp:nvSpPr>
        <dsp:cNvPr id="0" name=""/>
        <dsp:cNvSpPr/>
      </dsp:nvSpPr>
      <dsp:spPr>
        <a:xfrm>
          <a:off x="1428" y="639861"/>
          <a:ext cx="1598885" cy="2668333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39220-E405-409F-9804-D26079D15838}">
      <dsp:nvSpPr>
        <dsp:cNvPr id="0" name=""/>
        <dsp:cNvSpPr/>
      </dsp:nvSpPr>
      <dsp:spPr>
        <a:xfrm>
          <a:off x="364002" y="1268109"/>
          <a:ext cx="1350170" cy="17055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2009 – 2013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National CTSA working Group Developed Mentoring Best Practices</a:t>
          </a:r>
        </a:p>
      </dsp:txBody>
      <dsp:txXfrm>
        <a:off x="403547" y="1307654"/>
        <a:ext cx="1271080" cy="1626458"/>
      </dsp:txXfrm>
    </dsp:sp>
    <dsp:sp modelId="{C22A3206-3687-4C24-980B-A2D7B65705D3}">
      <dsp:nvSpPr>
        <dsp:cNvPr id="0" name=""/>
        <dsp:cNvSpPr/>
      </dsp:nvSpPr>
      <dsp:spPr>
        <a:xfrm>
          <a:off x="1827711" y="595255"/>
          <a:ext cx="1598885" cy="2757545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C04C9-BDBD-43D2-8885-06DC63AECE28}">
      <dsp:nvSpPr>
        <dsp:cNvPr id="0" name=""/>
        <dsp:cNvSpPr/>
      </dsp:nvSpPr>
      <dsp:spPr>
        <a:xfrm>
          <a:off x="2254080" y="1303778"/>
          <a:ext cx="1350170" cy="17085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2013 - 2015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Mentor Development Workshops Implemented at Northwestern, Department by Department</a:t>
          </a:r>
        </a:p>
      </dsp:txBody>
      <dsp:txXfrm>
        <a:off x="2293625" y="1343323"/>
        <a:ext cx="1271080" cy="1629464"/>
      </dsp:txXfrm>
    </dsp:sp>
    <dsp:sp modelId="{A2F5280F-1AAB-44AD-8AF3-F37664F0F2E8}">
      <dsp:nvSpPr>
        <dsp:cNvPr id="0" name=""/>
        <dsp:cNvSpPr/>
      </dsp:nvSpPr>
      <dsp:spPr>
        <a:xfrm>
          <a:off x="3691167" y="664964"/>
          <a:ext cx="1598885" cy="261812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E972C-A738-40BA-AA9C-0C6029039969}">
      <dsp:nvSpPr>
        <dsp:cNvPr id="0" name=""/>
        <dsp:cNvSpPr/>
      </dsp:nvSpPr>
      <dsp:spPr>
        <a:xfrm>
          <a:off x="4119140" y="1290417"/>
          <a:ext cx="1350170" cy="17055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2015 - 2019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Mentor Development Workshops provided annually for new faculty/faculty wishing refresher</a:t>
          </a:r>
        </a:p>
      </dsp:txBody>
      <dsp:txXfrm>
        <a:off x="4158685" y="1329962"/>
        <a:ext cx="1271080" cy="1626452"/>
      </dsp:txXfrm>
    </dsp:sp>
    <dsp:sp modelId="{6E77CC4A-489E-4B8D-9724-3E92DE2143D2}">
      <dsp:nvSpPr>
        <dsp:cNvPr id="0" name=""/>
        <dsp:cNvSpPr/>
      </dsp:nvSpPr>
      <dsp:spPr>
        <a:xfrm>
          <a:off x="5554624" y="592570"/>
          <a:ext cx="1598885" cy="271562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F8209-1AA5-4CF3-B01D-FDEE352A047E}">
      <dsp:nvSpPr>
        <dsp:cNvPr id="0" name=""/>
        <dsp:cNvSpPr/>
      </dsp:nvSpPr>
      <dsp:spPr>
        <a:xfrm>
          <a:off x="5824906" y="1302566"/>
          <a:ext cx="1350170" cy="1730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2020 – 2021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NUCATS Workshop Series on Developing and Enhancing Mentoring Relationships (monthly Sept – June)</a:t>
          </a:r>
        </a:p>
      </dsp:txBody>
      <dsp:txXfrm>
        <a:off x="5864451" y="1342111"/>
        <a:ext cx="1271080" cy="1651478"/>
      </dsp:txXfrm>
    </dsp:sp>
    <dsp:sp modelId="{45E5168F-C206-4D2F-A7E4-ED121D4CEE60}">
      <dsp:nvSpPr>
        <dsp:cNvPr id="0" name=""/>
        <dsp:cNvSpPr/>
      </dsp:nvSpPr>
      <dsp:spPr>
        <a:xfrm>
          <a:off x="7306559" y="606074"/>
          <a:ext cx="1598885" cy="273590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C9624-8DC4-49C8-B39F-679931040F1C}">
      <dsp:nvSpPr>
        <dsp:cNvPr id="0" name=""/>
        <dsp:cNvSpPr/>
      </dsp:nvSpPr>
      <dsp:spPr>
        <a:xfrm>
          <a:off x="7544255" y="1287701"/>
          <a:ext cx="1350170" cy="1730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2021 – 2022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NUCATS Workshop Series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Mentor Training Certificate Program Launched</a:t>
          </a:r>
        </a:p>
      </dsp:txBody>
      <dsp:txXfrm>
        <a:off x="7583800" y="1327246"/>
        <a:ext cx="1271080" cy="1651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B8D27-857B-1D46-9882-5AD2AC5949D5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C21C2-727B-8F4B-AE82-FA71E01AE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49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16FD-B34A-B148-AC4C-9AC1B5900D58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E7591-D03B-AB48-97D7-CE06F147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2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21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61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3B66B-39CF-4CAB-B66C-48ABBDBFA5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3B66B-39CF-4CAB-B66C-48ABBDBFA5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08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84542-9543-457D-99CC-432FAF7A9B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37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78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84542-9543-457D-99CC-432FAF7A9B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30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92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2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19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00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6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6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3B66B-39CF-4CAB-B66C-48ABBDBFA5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35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61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95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04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44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7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84542-9543-457D-99CC-432FAF7A9B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76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49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37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6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34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2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3B66B-39CF-4CAB-B66C-48ABBDBFA57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63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089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4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84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370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392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923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09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41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02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9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7368C8-5BE2-481F-BF5F-851280F325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6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49615" y="1422113"/>
            <a:ext cx="6302198" cy="1520204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7586" y="3001044"/>
            <a:ext cx="6274227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2" name="Picture 1" descr="PPT-RGB-Shapes2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615" y="281213"/>
            <a:ext cx="2247900" cy="2717800"/>
          </a:xfrm>
          <a:prstGeom prst="rect">
            <a:avLst/>
          </a:prstGeom>
        </p:spPr>
      </p:pic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68" y="314325"/>
            <a:ext cx="1478724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31380" y="1526709"/>
            <a:ext cx="7347440" cy="2976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19473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587119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41220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4688513" y="1799760"/>
            <a:ext cx="3587119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4863433" y="1523713"/>
            <a:ext cx="341220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46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195169" y="1524466"/>
            <a:ext cx="3948831" cy="2971333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25"/>
          </p:nvPr>
        </p:nvSpPr>
        <p:spPr>
          <a:xfrm>
            <a:off x="932494" y="3301348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107414" y="3025301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090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07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1095194" y="2069851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17607" y="2989589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Subtitle</a:t>
            </a:r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9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2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14300"/>
            <a:ext cx="7713969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8" y="1216478"/>
            <a:ext cx="7049689" cy="3069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685800"/>
            <a:ext cx="6854952" cy="342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6739" y="4863096"/>
            <a:ext cx="4626855" cy="1734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4863095"/>
            <a:ext cx="346745" cy="17345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050">
                <a:solidFill>
                  <a:schemeClr val="accent2"/>
                </a:solidFill>
              </a:defRPr>
            </a:lvl1pPr>
          </a:lstStyle>
          <a:p>
            <a:fld id="{70A6CCDF-EE61-4FC3-B500-537375B0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96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B05F-34A7-4F83-A303-B4C76287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1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216819"/>
            <a:ext cx="3581400" cy="269081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8" y="1485900"/>
            <a:ext cx="3768895" cy="280035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7" y="1218010"/>
            <a:ext cx="3770375" cy="267890"/>
          </a:xfrm>
        </p:spPr>
        <p:txBody>
          <a:bodyPr anchor="b"/>
          <a:lstStyle>
            <a:lvl1pPr marL="0" indent="0">
              <a:buNone/>
              <a:defRPr sz="1388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5" y="1485900"/>
            <a:ext cx="3770375" cy="280035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685800"/>
            <a:ext cx="6854952" cy="3429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1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639191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14300"/>
            <a:ext cx="7713969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216478"/>
            <a:ext cx="3767328" cy="306977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216478"/>
            <a:ext cx="3767328" cy="3069772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685800"/>
            <a:ext cx="6857999" cy="342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2819401" y="4910340"/>
            <a:ext cx="857339" cy="12620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DE806D6D-DBAA-4C83-BE5B-569E8D90518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76739" y="4863096"/>
            <a:ext cx="4626855" cy="1734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4863095"/>
            <a:ext cx="346745" cy="17345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050">
                <a:solidFill>
                  <a:schemeClr val="accent2"/>
                </a:solidFill>
              </a:defRPr>
            </a:lvl1pPr>
          </a:lstStyle>
          <a:p>
            <a:fld id="{70A6CCDF-EE61-4FC3-B500-537375B09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90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4300"/>
            <a:ext cx="7713969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350008" y="4896613"/>
            <a:ext cx="850392" cy="126206"/>
          </a:xfrm>
          <a:prstGeom prst="rect">
            <a:avLst/>
          </a:prstGeom>
        </p:spPr>
        <p:txBody>
          <a:bodyPr/>
          <a:lstStyle/>
          <a:p>
            <a:fld id="{70E4D39A-779C-7A4F-B08E-DCF856AB719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1994" y="4864207"/>
            <a:ext cx="5181600" cy="173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4864207"/>
            <a:ext cx="346745" cy="173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1ACCE"/>
                </a:solidFill>
              </a:defRPr>
            </a:lvl1pPr>
          </a:lstStyle>
          <a:p>
            <a:fld id="{F426342D-C89C-F24E-8DAC-A309541A3C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685800"/>
            <a:ext cx="6858000" cy="342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500" spc="-60" baseline="0">
                <a:solidFill>
                  <a:schemeClr val="accent2"/>
                </a:solidFill>
              </a:defRPr>
            </a:lvl1pPr>
            <a:lvl2pPr marL="154781" indent="0">
              <a:buNone/>
              <a:defRPr/>
            </a:lvl2pPr>
            <a:lvl3pPr marL="342900" indent="0">
              <a:buNone/>
              <a:defRPr/>
            </a:lvl3pPr>
            <a:lvl4pPr marL="473869" indent="0">
              <a:buNone/>
              <a:defRPr/>
            </a:lvl4pPr>
            <a:lvl5pPr marL="603647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5888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/>
          <a:stretch/>
        </p:blipFill>
        <p:spPr>
          <a:xfrm>
            <a:off x="-32776" y="-32487"/>
            <a:ext cx="10097502" cy="5200569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" y="314325"/>
            <a:ext cx="1478724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84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 t="2644" r="7527" b="460"/>
          <a:stretch/>
        </p:blipFill>
        <p:spPr>
          <a:xfrm>
            <a:off x="-32777" y="-32487"/>
            <a:ext cx="9176777" cy="5175987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" y="314325"/>
            <a:ext cx="1478724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2" t="2831" r="646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5344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475488"/>
            <a:ext cx="3886200" cy="559732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defRPr>
            </a:lvl1pPr>
          </a:lstStyle>
          <a:p>
            <a:r>
              <a:rPr lang="en-US" dirty="0"/>
              <a:t>NUCATS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E10C1-D323-1B48-B6DC-7DD7F60EE6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550" y="1889125"/>
            <a:ext cx="4387850" cy="1076325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825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t="2644" r="7527"/>
          <a:stretch/>
        </p:blipFill>
        <p:spPr>
          <a:xfrm>
            <a:off x="0" y="-32486"/>
            <a:ext cx="9144000" cy="520057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14488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475488"/>
            <a:ext cx="3886200" cy="559732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defRPr>
            </a:lvl1pPr>
          </a:lstStyle>
          <a:p>
            <a:r>
              <a:rPr lang="en-US" dirty="0"/>
              <a:t>NUCATS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3A10C-2C54-EB45-A8EF-4E20CB6EC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550" y="1881188"/>
            <a:ext cx="4387850" cy="1084262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Your Photo">
    <p:bg>
      <p:bgPr>
        <a:solidFill>
          <a:srgbClr val="514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ChangeAspect="1"/>
          </p:cNvSpPr>
          <p:nvPr userDrawn="1"/>
        </p:nvSpPr>
        <p:spPr bwMode="gray">
          <a:xfrm>
            <a:off x="-87553" y="-30323"/>
            <a:ext cx="7166088" cy="5198405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  <a:gd name="connsiteX0" fmla="*/ 5864148 w 9529912"/>
              <a:gd name="connsiteY0" fmla="*/ -1 h 6939642"/>
              <a:gd name="connsiteX1" fmla="*/ 9529912 w 9529912"/>
              <a:gd name="connsiteY1" fmla="*/ 6939642 h 6939642"/>
              <a:gd name="connsiteX2" fmla="*/ 598251 w 9529912"/>
              <a:gd name="connsiteY2" fmla="*/ 6928589 h 6939642"/>
              <a:gd name="connsiteX3" fmla="*/ 0 w 9529912"/>
              <a:gd name="connsiteY3" fmla="*/ 9315 h 6939642"/>
              <a:gd name="connsiteX4" fmla="*/ 5864148 w 9529912"/>
              <a:gd name="connsiteY4" fmla="*/ -1 h 6939642"/>
              <a:gd name="connsiteX0" fmla="*/ 5900652 w 9566416"/>
              <a:gd name="connsiteY0" fmla="*/ 0 h 6939643"/>
              <a:gd name="connsiteX1" fmla="*/ 9566416 w 9566416"/>
              <a:gd name="connsiteY1" fmla="*/ 6939643 h 6939643"/>
              <a:gd name="connsiteX2" fmla="*/ 0 w 9566416"/>
              <a:gd name="connsiteY2" fmla="*/ 6916384 h 6939643"/>
              <a:gd name="connsiteX3" fmla="*/ 36504 w 9566416"/>
              <a:gd name="connsiteY3" fmla="*/ 9316 h 6939643"/>
              <a:gd name="connsiteX4" fmla="*/ 5900652 w 9566416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6416" h="6939643">
                <a:moveTo>
                  <a:pt x="5900652" y="0"/>
                </a:moveTo>
                <a:lnTo>
                  <a:pt x="9566416" y="6939643"/>
                </a:lnTo>
                <a:lnTo>
                  <a:pt x="0" y="6916384"/>
                </a:lnTo>
                <a:cubicBezTo>
                  <a:pt x="-39" y="4602245"/>
                  <a:pt x="36543" y="2323455"/>
                  <a:pt x="36504" y="9316"/>
                </a:cubicBezTo>
                <a:lnTo>
                  <a:pt x="59006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514689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" y="314325"/>
            <a:ext cx="1478724" cy="275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0" y="1231343"/>
            <a:ext cx="3481260" cy="11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54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" y="314325"/>
            <a:ext cx="1478724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" y="314325"/>
            <a:ext cx="1478724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6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9212" y="4271027"/>
            <a:ext cx="438694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3" name="Picture 2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2745014"/>
            <a:ext cx="9144000" cy="142212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6799" y="2844801"/>
            <a:ext cx="7282544" cy="1196676"/>
          </a:xfrm>
          <a:prstGeom prst="rect">
            <a:avLst/>
          </a:prstGeo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 Page Title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8" y="314325"/>
            <a:ext cx="1478724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4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100604" y="126213"/>
            <a:ext cx="715993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932609" y="1524784"/>
            <a:ext cx="7350339" cy="297895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4787034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PPT-RGB-Shapes.ai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3" y="398399"/>
            <a:ext cx="1509391" cy="527794"/>
          </a:xfrm>
          <a:prstGeom prst="rect">
            <a:avLst/>
          </a:prstGeom>
        </p:spPr>
      </p:pic>
      <p:pic>
        <p:nvPicPr>
          <p:cNvPr id="2" name="Picture 1" descr="NM-Logo-Stacked-RGB.jp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9" y="4759647"/>
            <a:ext cx="1246599" cy="2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8" r:id="rId3"/>
    <p:sldLayoutId id="2147483663" r:id="rId4"/>
    <p:sldLayoutId id="2147483675" r:id="rId5"/>
    <p:sldLayoutId id="2147483662" r:id="rId6"/>
    <p:sldLayoutId id="2147483652" r:id="rId7"/>
    <p:sldLayoutId id="2147483656" r:id="rId8"/>
    <p:sldLayoutId id="2147483664" r:id="rId9"/>
    <p:sldLayoutId id="2147483665" r:id="rId10"/>
    <p:sldLayoutId id="2147483667" r:id="rId11"/>
    <p:sldLayoutId id="2147483669" r:id="rId12"/>
    <p:sldLayoutId id="2147483673" r:id="rId13"/>
    <p:sldLayoutId id="2147483674" r:id="rId14"/>
    <p:sldLayoutId id="2147483676" r:id="rId15"/>
    <p:sldLayoutId id="2147483678" r:id="rId16"/>
    <p:sldLayoutId id="2147483679" r:id="rId17"/>
    <p:sldLayoutId id="2147483680" r:id="rId18"/>
    <p:sldLayoutId id="2147483681" r:id="rId19"/>
    <p:sldLayoutId id="2147483684" r:id="rId20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14689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228600" algn="l" defTabSz="457200" rtl="0" eaLnBrk="1" latinLnBrk="0" hangingPunct="1">
        <a:spcBef>
          <a:spcPct val="2000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96925" indent="-16668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northwestern.app.box.com/s/xrksin4psh3ewwt0vw7as1ar89om5mk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redcap.nubic.northwestern.edu/redcap/surveys/?s=XYDHFMPKWAwher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carnethon@northwestern.edu" TargetMode="External"/><Relationship Id="rId2" Type="http://schemas.openxmlformats.org/officeDocument/2006/relationships/hyperlink" Target="mailto:k-Cameron@northwestern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ucats.northwestern.edu/education-and-career-development/investigator-development/developing-mentoring-relationships.htm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44A1107-C64D-3740-940A-335F1A03D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9212" y="4271027"/>
            <a:ext cx="7260131" cy="685800"/>
          </a:xfrm>
        </p:spPr>
        <p:txBody>
          <a:bodyPr>
            <a:normAutofit/>
          </a:bodyPr>
          <a:lstStyle/>
          <a:p>
            <a:r>
              <a:rPr lang="en-US" sz="1650" dirty="0"/>
              <a:t>Presenters: Kenzie A. Cameron, PhD, MPH</a:t>
            </a:r>
          </a:p>
          <a:p>
            <a:r>
              <a:rPr lang="en-US" sz="1650" dirty="0"/>
              <a:t>Mercedes Carnethon, PhD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C1DDB7-3C71-614E-8955-79F795F5A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38" b="1" i="1" dirty="0"/>
              <a:t>Establishing and Aligning Expectations</a:t>
            </a:r>
            <a:r>
              <a:rPr lang="en-US" sz="2100" b="1" i="1" dirty="0"/>
              <a:t/>
            </a:r>
            <a:br>
              <a:rPr lang="en-US" sz="2100" b="1" i="1" dirty="0"/>
            </a:br>
            <a:r>
              <a:rPr lang="en-US" sz="1500" b="1" dirty="0"/>
              <a:t>NUCATS Series on Developing and Enhancing Mentoring Relationships</a:t>
            </a:r>
            <a:endParaRPr lang="en-US" sz="1800" b="1" dirty="0"/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99616E7D-904D-42B9-B5AA-FCAD6DDCC69D}"/>
              </a:ext>
            </a:extLst>
          </p:cNvPr>
          <p:cNvSpPr txBox="1">
            <a:spLocks/>
          </p:cNvSpPr>
          <p:nvPr/>
        </p:nvSpPr>
        <p:spPr>
          <a:xfrm>
            <a:off x="1388393" y="1612899"/>
            <a:ext cx="6263138" cy="68580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Lucida Grande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8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92">
              <a:buClr>
                <a:srgbClr val="4472C4"/>
              </a:buCl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Welcome! We will start on time at 9:00 AM.</a:t>
            </a:r>
          </a:p>
        </p:txBody>
      </p:sp>
    </p:spTree>
    <p:extLst>
      <p:ext uri="{BB962C8B-B14F-4D97-AF65-F5344CB8AC3E}">
        <p14:creationId xmlns:p14="http://schemas.microsoft.com/office/powerpoint/2010/main" val="9446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19633" y="114300"/>
            <a:ext cx="6725920" cy="27635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5756" y="1106664"/>
            <a:ext cx="6644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Mentoring for What?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8625" y="3328987"/>
            <a:ext cx="8501063" cy="11858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EXCELLENCE FOR ALL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(which may look different for all)</a:t>
            </a:r>
          </a:p>
        </p:txBody>
      </p:sp>
    </p:spTree>
    <p:extLst>
      <p:ext uri="{BB962C8B-B14F-4D97-AF65-F5344CB8AC3E}">
        <p14:creationId xmlns:p14="http://schemas.microsoft.com/office/powerpoint/2010/main" val="19156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00481" y="1405434"/>
            <a:ext cx="6725920" cy="2763520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41120" y="1833086"/>
            <a:ext cx="66446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“Effective Mentorship cannot exist without </a:t>
            </a:r>
            <a:r>
              <a:rPr lang="en-US" sz="3200" b="1" dirty="0" err="1">
                <a:solidFill>
                  <a:schemeClr val="bg1"/>
                </a:solidFill>
              </a:rPr>
              <a:t>menteeship</a:t>
            </a:r>
            <a:r>
              <a:rPr lang="en-US" sz="3200" b="1" dirty="0">
                <a:solidFill>
                  <a:schemeClr val="bg1"/>
                </a:solidFill>
              </a:rPr>
              <a:t>”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Chopra, Woods, Saint, BMJ, 2016</a:t>
            </a:r>
          </a:p>
        </p:txBody>
      </p:sp>
    </p:spTree>
    <p:extLst>
      <p:ext uri="{BB962C8B-B14F-4D97-AF65-F5344CB8AC3E}">
        <p14:creationId xmlns:p14="http://schemas.microsoft.com/office/powerpoint/2010/main" val="1747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900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800">
              <a:defRPr/>
            </a:pPr>
            <a:fld id="{0D558541-60C9-42A2-8392-FF12533A6B7A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Aligning Expectations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Tools for Aligning Expectations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Team-Based Mentoring</a:t>
            </a:r>
            <a:endParaRPr lang="en-US" sz="2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Mentoring in Crisis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Wrap up and Next Steps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B6378771-5DAB-3241-A947-2BDD7FD783E9}" type="datetime1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10/11/2021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034" y="279961"/>
            <a:ext cx="7713969" cy="571500"/>
          </a:xfrm>
        </p:spPr>
        <p:txBody>
          <a:bodyPr/>
          <a:lstStyle/>
          <a:p>
            <a:r>
              <a:rPr lang="en-US" dirty="0"/>
              <a:t>Aligning</a:t>
            </a:r>
            <a:r>
              <a:rPr lang="en-US" sz="2700" dirty="0"/>
              <a:t> 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100" b="1" dirty="0"/>
              <a:t>Alignment</a:t>
            </a:r>
            <a:r>
              <a:rPr lang="en-US" sz="2100" dirty="0"/>
              <a:t>: an agreement between people or groups who want to work together because of shared interests or aims</a:t>
            </a:r>
          </a:p>
          <a:p>
            <a:endParaRPr lang="en-US" sz="2100" b="1" dirty="0"/>
          </a:p>
          <a:p>
            <a:r>
              <a:rPr lang="en-US" sz="2100" b="1" dirty="0"/>
              <a:t>Expectation</a:t>
            </a:r>
            <a:r>
              <a:rPr lang="en-US" sz="2100" dirty="0"/>
              <a:t>: the feeling or belief that something will or should happen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V="1">
            <a:off x="4084093" y="2518013"/>
            <a:ext cx="3132161" cy="85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</a:pPr>
            <a:endParaRPr lang="en-US" sz="1388" spc="-38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525" y="1216478"/>
            <a:ext cx="4581078" cy="29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7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Communication Scientist’s Wedding Vows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797925" y="4862513"/>
            <a:ext cx="346075" cy="174625"/>
          </a:xfrm>
        </p:spPr>
        <p:txBody>
          <a:bodyPr/>
          <a:lstStyle/>
          <a:p>
            <a:fld id="{70A6CCDF-EE61-4FC3-B500-537375B0937A}" type="slidenum">
              <a:rPr lang="en-US" smtClean="0"/>
              <a:t>14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8" y="1020184"/>
            <a:ext cx="5197321" cy="347919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194323" y="1146046"/>
            <a:ext cx="2857026" cy="1728317"/>
          </a:xfrm>
          <a:prstGeom prst="wedgeRoundRectCallout">
            <a:avLst>
              <a:gd name="adj1" fmla="val -54597"/>
              <a:gd name="adj2" fmla="val 98546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“And I love you because you know expectancy violation theory… and you use it!”</a:t>
            </a:r>
          </a:p>
          <a:p>
            <a:endParaRPr lang="en-US" dirty="0"/>
          </a:p>
          <a:p>
            <a:pPr algn="r"/>
            <a:r>
              <a:rPr lang="en-US" dirty="0"/>
              <a:t>April 26, 2008</a:t>
            </a:r>
          </a:p>
        </p:txBody>
      </p:sp>
    </p:spTree>
    <p:extLst>
      <p:ext uri="{BB962C8B-B14F-4D97-AF65-F5344CB8AC3E}">
        <p14:creationId xmlns:p14="http://schemas.microsoft.com/office/powerpoint/2010/main" val="32215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Align Expectations?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31381" y="1259484"/>
            <a:ext cx="7347440" cy="2976561"/>
          </a:xfrm>
        </p:spPr>
        <p:txBody>
          <a:bodyPr/>
          <a:lstStyle/>
          <a:p>
            <a:r>
              <a:rPr lang="en-US" sz="2100" dirty="0"/>
              <a:t>Avoid miscommunication around roles and responsibilities</a:t>
            </a:r>
          </a:p>
          <a:p>
            <a:r>
              <a:rPr lang="en-US" sz="2100" dirty="0"/>
              <a:t>Avoid negative expectancy violations</a:t>
            </a:r>
          </a:p>
          <a:p>
            <a:r>
              <a:rPr lang="en-US" sz="2100" dirty="0"/>
              <a:t>Identify and achieve mutually beneficial goals</a:t>
            </a:r>
          </a:p>
          <a:p>
            <a:r>
              <a:rPr lang="en-US" sz="2100" dirty="0"/>
              <a:t>Assure that institutional and discipline-specific norms and standards are communicated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314004" y="4606118"/>
            <a:ext cx="6390564" cy="3480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r">
              <a:defRPr/>
            </a:pPr>
            <a:r>
              <a:rPr lang="en-US" sz="900" dirty="0"/>
              <a:t>Abedin Z, et al. (2012). </a:t>
            </a:r>
            <a:r>
              <a:rPr lang="en-US" sz="900" i="1" dirty="0" err="1"/>
              <a:t>Clin</a:t>
            </a:r>
            <a:r>
              <a:rPr lang="en-US" sz="900" i="1" dirty="0"/>
              <a:t> Trans Sci</a:t>
            </a:r>
            <a:r>
              <a:rPr lang="en-US" sz="900" dirty="0"/>
              <a:t>.</a:t>
            </a:r>
          </a:p>
          <a:p>
            <a:pPr algn="r"/>
            <a:r>
              <a:rPr lang="en-US" sz="900" dirty="0"/>
              <a:t>Huskins WC et al. (2011). </a:t>
            </a:r>
            <a:r>
              <a:rPr lang="en-US" sz="900" i="1" dirty="0" err="1"/>
              <a:t>Clin</a:t>
            </a:r>
            <a:r>
              <a:rPr lang="en-US" sz="900" i="1" dirty="0"/>
              <a:t> Trans Sci.</a:t>
            </a:r>
          </a:p>
          <a:p>
            <a:pPr algn="r"/>
            <a:r>
              <a:rPr lang="en-US" sz="900" dirty="0" err="1"/>
              <a:t>Burgoon</a:t>
            </a:r>
            <a:r>
              <a:rPr lang="en-US" sz="900" dirty="0"/>
              <a:t>, </a:t>
            </a:r>
            <a:r>
              <a:rPr lang="en-US" sz="900" dirty="0" err="1"/>
              <a:t>Birk</a:t>
            </a:r>
            <a:r>
              <a:rPr lang="en-US" sz="900" dirty="0"/>
              <a:t>, Hall (1991). </a:t>
            </a:r>
            <a:r>
              <a:rPr lang="en-US" sz="900" i="1" dirty="0"/>
              <a:t>Human </a:t>
            </a:r>
            <a:r>
              <a:rPr lang="en-US" sz="900" i="1" dirty="0" err="1"/>
              <a:t>Comm</a:t>
            </a:r>
            <a:r>
              <a:rPr lang="en-US" sz="900" i="1" dirty="0"/>
              <a:t> Res</a:t>
            </a:r>
            <a:endParaRPr lang="en-US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1860614" y="3239578"/>
            <a:ext cx="4930857" cy="1283369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dirty="0"/>
              <a:t>“So if you don’t have your expectations explicit  up front, it makes it difficult to then go back and say, “Are you getting what you need?” </a:t>
            </a:r>
          </a:p>
          <a:p>
            <a:pPr algn="ctr">
              <a:spcBef>
                <a:spcPts val="900"/>
              </a:spcBef>
            </a:pPr>
            <a:r>
              <a:rPr lang="en-US" sz="1200" dirty="0"/>
              <a:t>[Huskins et al. 2011, p. 441]</a:t>
            </a:r>
          </a:p>
          <a:p>
            <a:pPr algn="ctr">
              <a:spcBef>
                <a:spcPts val="900"/>
              </a:spcBef>
            </a:pPr>
            <a:endParaRPr lang="en-US" sz="1500" dirty="0"/>
          </a:p>
          <a:p>
            <a:pPr>
              <a:lnSpc>
                <a:spcPct val="90000"/>
              </a:lnSpc>
              <a:spcBef>
                <a:spcPts val="450"/>
              </a:spcBef>
            </a:pPr>
            <a:endParaRPr lang="en-US" sz="1388" spc="-38" dirty="0"/>
          </a:p>
        </p:txBody>
      </p:sp>
    </p:spTree>
    <p:extLst>
      <p:ext uri="{BB962C8B-B14F-4D97-AF65-F5344CB8AC3E}">
        <p14:creationId xmlns:p14="http://schemas.microsoft.com/office/powerpoint/2010/main" val="25112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0338" y="114300"/>
            <a:ext cx="7713662" cy="5715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Annotation Directions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25" y="1192670"/>
            <a:ext cx="5789976" cy="1894816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5" name="Left Arrow 4"/>
          <p:cNvSpPr/>
          <p:nvPr/>
        </p:nvSpPr>
        <p:spPr>
          <a:xfrm>
            <a:off x="6197600" y="1192670"/>
            <a:ext cx="1528354" cy="28738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12560" y="1534160"/>
            <a:ext cx="241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the arrow next to “View options”</a:t>
            </a:r>
          </a:p>
        </p:txBody>
      </p:sp>
    </p:spTree>
    <p:extLst>
      <p:ext uri="{BB962C8B-B14F-4D97-AF65-F5344CB8AC3E}">
        <p14:creationId xmlns:p14="http://schemas.microsoft.com/office/powerpoint/2010/main" val="18660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157215"/>
            <a:ext cx="6451600" cy="4739102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6644640" y="674510"/>
            <a:ext cx="1528354" cy="28738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44640" y="1166295"/>
            <a:ext cx="2184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Click on “Annotate”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 bar will appear that allows for annotation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Use:</a:t>
            </a:r>
          </a:p>
          <a:p>
            <a:r>
              <a:rPr lang="en-US" dirty="0">
                <a:solidFill>
                  <a:srgbClr val="000000"/>
                </a:solidFill>
              </a:rPr>
              <a:t>TEXT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(Format: if need to increase font)</a:t>
            </a:r>
          </a:p>
          <a:p>
            <a:r>
              <a:rPr lang="en-US" dirty="0">
                <a:solidFill>
                  <a:srgbClr val="000000"/>
                </a:solidFill>
              </a:rPr>
              <a:t>STAMP</a:t>
            </a:r>
          </a:p>
          <a:p>
            <a:r>
              <a:rPr lang="en-US" dirty="0">
                <a:solidFill>
                  <a:srgbClr val="000000"/>
                </a:solidFill>
              </a:rPr>
              <a:t>(Eraser if needed)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40" y="2633124"/>
            <a:ext cx="6715125" cy="666750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>
            <a:off x="2129245" y="3299874"/>
            <a:ext cx="300446" cy="5379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3118394" y="3315614"/>
            <a:ext cx="300446" cy="53792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4924" y="318581"/>
            <a:ext cx="8949075" cy="5715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WHAT to align in mentoring?</a:t>
            </a:r>
          </a:p>
        </p:txBody>
      </p:sp>
    </p:spTree>
    <p:extLst>
      <p:ext uri="{BB962C8B-B14F-4D97-AF65-F5344CB8AC3E}">
        <p14:creationId xmlns:p14="http://schemas.microsoft.com/office/powerpoint/2010/main" val="1218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95756" y="959580"/>
            <a:ext cx="6725920" cy="276352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5756" y="1500823"/>
            <a:ext cx="664464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</a:rPr>
              <a:t>Mentors and mentees share the responsibility to ensure expectations are identified and aligned*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6517" y="4021282"/>
            <a:ext cx="5509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*degree of responsibility varies over time and throughout your career</a:t>
            </a:r>
          </a:p>
        </p:txBody>
      </p:sp>
    </p:spTree>
    <p:extLst>
      <p:ext uri="{BB962C8B-B14F-4D97-AF65-F5344CB8AC3E}">
        <p14:creationId xmlns:p14="http://schemas.microsoft.com/office/powerpoint/2010/main" val="42879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34"/>
            <a:ext cx="9144000" cy="542925"/>
          </a:xfrm>
          <a:prstGeom prst="rect">
            <a:avLst/>
          </a:prstGeom>
          <a:solidFill>
            <a:srgbClr val="51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62269" y="-16626"/>
            <a:ext cx="4419462" cy="501437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146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defRPr/>
            </a:pP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Today’s Facilitators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141" y="3373786"/>
            <a:ext cx="289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Mercedes Carnethon, PhD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031053" y="3703863"/>
            <a:ext cx="1892809" cy="1906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>
              <a:buClr>
                <a:srgbClr val="4472C4"/>
              </a:buClr>
              <a:buNone/>
              <a:defRPr/>
            </a:pPr>
            <a:r>
              <a:rPr lang="en-US" sz="11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carnethon@northwestern.edu</a:t>
            </a:r>
          </a:p>
        </p:txBody>
      </p:sp>
      <p:sp>
        <p:nvSpPr>
          <p:cNvPr id="8" name="Rectangle 7"/>
          <p:cNvSpPr/>
          <p:nvPr/>
        </p:nvSpPr>
        <p:spPr>
          <a:xfrm>
            <a:off x="312235" y="3919317"/>
            <a:ext cx="3667128" cy="756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12235" y="3941582"/>
            <a:ext cx="3602999" cy="2941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>
              <a:buClr>
                <a:srgbClr val="4472C4"/>
              </a:buClr>
              <a:buNone/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Co-Director, Center for Education and Career Development</a:t>
            </a:r>
          </a:p>
          <a:p>
            <a:pPr marL="0" indent="0" algn="ctr" defTabSz="342900">
              <a:buClr>
                <a:srgbClr val="4472C4"/>
              </a:buClr>
              <a:buNone/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Mary Harris Thompson Professor, Preventive Medicine (Epidemiology) and Medicine (Pulmonary and Critical Care)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89" y="607478"/>
            <a:ext cx="1862874" cy="27943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25621" y="3919317"/>
            <a:ext cx="3667128" cy="756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4825621" y="3941582"/>
            <a:ext cx="3602999" cy="2941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>
              <a:buClr>
                <a:srgbClr val="4472C4"/>
              </a:buClr>
              <a:buNone/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Director, NUCATS Mentoring Programs</a:t>
            </a:r>
          </a:p>
          <a:p>
            <a:pPr marL="0" indent="0" algn="ctr" defTabSz="342900">
              <a:buClr>
                <a:srgbClr val="4472C4"/>
              </a:buClr>
              <a:buNone/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Research Professor, Medicine (General Internal Medicine and Geriatrics), Medical Education, Medical Social Sciences, and Preventive Medicine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8510" y="3370735"/>
            <a:ext cx="308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Kenzie A. Cameron, PhD, MPH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5712781" y="3676927"/>
            <a:ext cx="1892809" cy="19064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>
              <a:buClr>
                <a:srgbClr val="4472C4"/>
              </a:buClr>
              <a:buNone/>
              <a:defRPr/>
            </a:pPr>
            <a:r>
              <a:rPr lang="en-US" sz="11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k-cameron@northwestern.edu</a:t>
            </a:r>
          </a:p>
        </p:txBody>
      </p:sp>
      <p:pic>
        <p:nvPicPr>
          <p:cNvPr id="15" name="Picture 1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FCDD26A-DD73-4899-BB8A-CEB36EBE8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37" y="756273"/>
            <a:ext cx="2279641" cy="26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D513-2288-4248-9C70-065E4840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Candidates for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92A87-529F-4C00-A72C-BE55CBA03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18" y="1155009"/>
            <a:ext cx="4034245" cy="2978954"/>
          </a:xfrm>
        </p:spPr>
        <p:txBody>
          <a:bodyPr/>
          <a:lstStyle/>
          <a:p>
            <a:r>
              <a:rPr lang="en-US" sz="2000" dirty="0"/>
              <a:t>The mentoring relationship</a:t>
            </a:r>
          </a:p>
          <a:p>
            <a:r>
              <a:rPr lang="en-US" sz="2000" dirty="0"/>
              <a:t>Logistics to maximize the mentoring relationship</a:t>
            </a:r>
          </a:p>
          <a:p>
            <a:r>
              <a:rPr lang="en-US" sz="2000" dirty="0"/>
              <a:t>Input on career and professional development</a:t>
            </a:r>
          </a:p>
          <a:p>
            <a:r>
              <a:rPr lang="en-US" sz="2000" dirty="0"/>
              <a:t>Integrating work and life</a:t>
            </a:r>
          </a:p>
          <a:p>
            <a:r>
              <a:rPr lang="en-US" sz="2000" dirty="0"/>
              <a:t>Research execution</a:t>
            </a:r>
          </a:p>
          <a:p>
            <a:r>
              <a:rPr lang="en-US" sz="2000" dirty="0"/>
              <a:t>Educational roles</a:t>
            </a:r>
          </a:p>
          <a:p>
            <a:r>
              <a:rPr lang="en-US" sz="2000" dirty="0"/>
              <a:t>Clinical responsibilities</a:t>
            </a:r>
          </a:p>
          <a:p>
            <a:r>
              <a:rPr lang="en-US" sz="2000" dirty="0"/>
              <a:t>Service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BC1CEC3-CD35-4F25-8E9D-60CB59AB04EC}"/>
              </a:ext>
            </a:extLst>
          </p:cNvPr>
          <p:cNvSpPr/>
          <p:nvPr/>
        </p:nvSpPr>
        <p:spPr>
          <a:xfrm>
            <a:off x="4291445" y="2478231"/>
            <a:ext cx="1620982" cy="514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817679-2574-4BC4-B9EC-A6B77E98EB4C}"/>
              </a:ext>
            </a:extLst>
          </p:cNvPr>
          <p:cNvSpPr txBox="1">
            <a:spLocks/>
          </p:cNvSpPr>
          <p:nvPr/>
        </p:nvSpPr>
        <p:spPr>
          <a:xfrm>
            <a:off x="6145383" y="2285999"/>
            <a:ext cx="2562200" cy="1028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As in all things, specifics and details matter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415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823" y="156413"/>
            <a:ext cx="8595360" cy="4624272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-BoldMT"/>
              </a:rPr>
              <a:t>Logistics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-BoldMT"/>
              </a:rPr>
              <a:t>Meeting duration/frequency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Preparation for meetings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Lead/response times for requests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Mentoring Relationships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Type (e.g., traditional mentor, coach, sponsor, connector)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Expected benefits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“Re-engage or Disengage” time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Career/Professional Development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Goals (Short, Medium, Long-Term)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Promotion/Tenure Recs, progress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Work-Life Integration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Education/Teaching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Curriculum development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Educational Scholarship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Research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Authorship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Research Independence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Clinical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Responsibilities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Challenges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Leadership opportunities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Service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"/>
            </a:pPr>
            <a:r>
              <a:rPr lang="en-US" sz="1600" dirty="0">
                <a:solidFill>
                  <a:schemeClr val="bg1"/>
                </a:solidFill>
              </a:rPr>
              <a:t>Community/Extracurricular opportunities and involvement</a:t>
            </a:r>
          </a:p>
        </p:txBody>
      </p:sp>
    </p:spTree>
    <p:extLst>
      <p:ext uri="{BB962C8B-B14F-4D97-AF65-F5344CB8AC3E}">
        <p14:creationId xmlns:p14="http://schemas.microsoft.com/office/powerpoint/2010/main" val="12414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6280" y="261396"/>
            <a:ext cx="7715250" cy="5715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BREAKOUT GROUPS – Misalignment (7 min)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6280" y="990600"/>
            <a:ext cx="7600950" cy="1830388"/>
          </a:xfrm>
          <a:solidFill>
            <a:schemeClr val="bg2"/>
          </a:solidFill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</a:rPr>
              <a:t>Introduce yourself (BRIEFLY: Name, Division, Primary Role – e.g., research, teaching, clinical, administrative)</a:t>
            </a:r>
          </a:p>
          <a:p>
            <a:r>
              <a:rPr lang="en-US" sz="1800" dirty="0">
                <a:solidFill>
                  <a:srgbClr val="000000"/>
                </a:solidFill>
              </a:rPr>
              <a:t>If possible, have group member share screen to project case study ( link available in chat) </a:t>
            </a:r>
          </a:p>
          <a:p>
            <a:r>
              <a:rPr lang="en-US" sz="1800" dirty="0">
                <a:solidFill>
                  <a:srgbClr val="000000"/>
                </a:solidFill>
              </a:rPr>
              <a:t>Be prepared to share perspectives in larger group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97925" y="4862513"/>
            <a:ext cx="346075" cy="174625"/>
          </a:xfrm>
        </p:spPr>
        <p:txBody>
          <a:bodyPr/>
          <a:lstStyle/>
          <a:p>
            <a:fld id="{70A6CCDF-EE61-4FC3-B500-537375B0937A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6280" y="2978692"/>
            <a:ext cx="7589520" cy="1794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are the central challenges or themes raised in this case study?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could have been done to avoid this situation?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Next steps:</a:t>
            </a:r>
          </a:p>
          <a:p>
            <a:r>
              <a:rPr lang="en-US" dirty="0">
                <a:solidFill>
                  <a:srgbClr val="000000"/>
                </a:solidFill>
              </a:rPr>
              <a:t>	a. What should the mentor do now? </a:t>
            </a:r>
          </a:p>
          <a:p>
            <a:r>
              <a:rPr lang="en-US" dirty="0">
                <a:solidFill>
                  <a:srgbClr val="000000"/>
                </a:solidFill>
              </a:rPr>
              <a:t>	b. What should the mentee do now?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0791" y="4464995"/>
            <a:ext cx="4405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</a:rPr>
              <a:t>Questions will be shared in the chat function</a:t>
            </a:r>
          </a:p>
        </p:txBody>
      </p:sp>
    </p:spTree>
    <p:extLst>
      <p:ext uri="{BB962C8B-B14F-4D97-AF65-F5344CB8AC3E}">
        <p14:creationId xmlns:p14="http://schemas.microsoft.com/office/powerpoint/2010/main" val="7809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97925" y="4862513"/>
            <a:ext cx="346075" cy="174625"/>
          </a:xfrm>
        </p:spPr>
        <p:txBody>
          <a:bodyPr/>
          <a:lstStyle/>
          <a:p>
            <a:fld id="{70A6CCDF-EE61-4FC3-B500-537375B0937A}" type="slidenum">
              <a:rPr lang="en-US" smtClean="0"/>
              <a:t>23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3629" y="492969"/>
            <a:ext cx="3158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BREAKOUT GROUPS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8274" y="2740399"/>
            <a:ext cx="7589520" cy="17944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are the central challenges or themes raised in this case study?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could have been done to avoid this situation?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Next steps:</a:t>
            </a:r>
          </a:p>
          <a:p>
            <a:r>
              <a:rPr lang="en-US" dirty="0">
                <a:solidFill>
                  <a:srgbClr val="000000"/>
                </a:solidFill>
              </a:rPr>
              <a:t>	a. What should the mentor do now? </a:t>
            </a:r>
          </a:p>
          <a:p>
            <a:r>
              <a:rPr lang="en-US" dirty="0">
                <a:solidFill>
                  <a:srgbClr val="000000"/>
                </a:solidFill>
              </a:rPr>
              <a:t>	b. What should the mentee do now?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2785" y="4227051"/>
            <a:ext cx="4405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</a:rPr>
              <a:t>Questions will be shared in the chat function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6770" y="1453098"/>
            <a:ext cx="4512527" cy="8503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Second-Year Blues</a:t>
            </a:r>
          </a:p>
        </p:txBody>
      </p:sp>
    </p:spTree>
    <p:extLst>
      <p:ext uri="{BB962C8B-B14F-4D97-AF65-F5344CB8AC3E}">
        <p14:creationId xmlns:p14="http://schemas.microsoft.com/office/powerpoint/2010/main" val="8712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900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800">
              <a:defRPr/>
            </a:pPr>
            <a:fld id="{0D558541-60C9-42A2-8392-FF12533A6B7A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24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Aligning Expectations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Tools for Aligning Expectations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Team-Based Mentoring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Mentoring </a:t>
            </a:r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 Crisis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Wrap up and Next Steps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B6378771-5DAB-3241-A947-2BDD7FD783E9}" type="datetime1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10/11/2021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align expectations?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31381" y="1087797"/>
            <a:ext cx="7347440" cy="2976561"/>
          </a:xfrm>
        </p:spPr>
        <p:txBody>
          <a:bodyPr vert="horz" lIns="0" tIns="0" rIns="68580" bIns="34290" rtlCol="0" anchor="t">
            <a:noAutofit/>
          </a:bodyPr>
          <a:lstStyle/>
          <a:p>
            <a:pPr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Explicitly state objectives of mentoring relationship </a:t>
            </a:r>
          </a:p>
          <a:p>
            <a:pPr lvl="1"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Include personal and career goals</a:t>
            </a:r>
          </a:p>
          <a:p>
            <a:pPr lvl="1"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Consider timeframes </a:t>
            </a:r>
          </a:p>
          <a:p>
            <a:pPr lvl="2">
              <a:spcBef>
                <a:spcPts val="200"/>
              </a:spcBef>
              <a:spcAft>
                <a:spcPts val="100"/>
              </a:spcAft>
            </a:pPr>
            <a:r>
              <a:rPr lang="en-US" sz="1500" dirty="0"/>
              <a:t>Of mentoring relationship </a:t>
            </a:r>
          </a:p>
          <a:p>
            <a:pPr lvl="2">
              <a:spcBef>
                <a:spcPts val="200"/>
              </a:spcBef>
              <a:spcAft>
                <a:spcPts val="100"/>
              </a:spcAft>
            </a:pPr>
            <a:r>
              <a:rPr lang="en-US" sz="1500" dirty="0"/>
              <a:t>Upcoming deadlines and their importance (e.g., conferences, application deadlines) – explicitly identify and don’t assume!</a:t>
            </a:r>
          </a:p>
          <a:p>
            <a:pPr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Be honest in your communication</a:t>
            </a:r>
          </a:p>
          <a:p>
            <a:pPr lvl="1"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what is asked and what is achievable (for both mentee and mentor)</a:t>
            </a:r>
          </a:p>
          <a:p>
            <a:pPr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Mutual accountability</a:t>
            </a:r>
          </a:p>
          <a:p>
            <a:pPr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Communicate </a:t>
            </a:r>
            <a:r>
              <a:rPr lang="en-US" sz="1800" u="sng" dirty="0"/>
              <a:t>regularly</a:t>
            </a:r>
          </a:p>
          <a:p>
            <a:pPr lvl="1"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Use agendas to streamline and focus meetings</a:t>
            </a:r>
          </a:p>
          <a:p>
            <a:pPr>
              <a:spcBef>
                <a:spcPts val="200"/>
              </a:spcBef>
              <a:spcAft>
                <a:spcPts val="100"/>
              </a:spcAft>
            </a:pPr>
            <a:r>
              <a:rPr lang="en-US" sz="1800" dirty="0"/>
              <a:t>Use alignment tools/checklists</a:t>
            </a:r>
          </a:p>
          <a:p>
            <a:pPr lvl="1"/>
            <a:endParaRPr lang="en-US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3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406580" y="4713571"/>
            <a:ext cx="6243682" cy="379659"/>
          </a:xfrm>
        </p:spPr>
        <p:txBody>
          <a:bodyPr/>
          <a:lstStyle/>
          <a:p>
            <a:r>
              <a:rPr lang="en-US" sz="1200" dirty="0"/>
              <a:t>Examples available at: https://www.nucats.northwestern.edu/education-and-career-development/investigator-development/mentoring/toolbox.html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Expectations: Tools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450" y="2881041"/>
            <a:ext cx="3575539" cy="1543448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Meeting Agendas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50" y="1133836"/>
            <a:ext cx="3575539" cy="1543448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/>
              <a:t>Career Advancement Plan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0695" y="2881041"/>
            <a:ext cx="4556927" cy="1543448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/>
              <a:t>“Laboratory” Expectations and Guidelines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0695" y="1135464"/>
            <a:ext cx="4556925" cy="1543448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600"/>
              </a:spcAft>
            </a:pPr>
            <a:r>
              <a:rPr lang="en-US" sz="2400" dirty="0"/>
              <a:t>Feinberg Self-Evaluation on </a:t>
            </a:r>
            <a:r>
              <a:rPr lang="en-US" sz="2400" dirty="0" err="1"/>
              <a:t>Interfolio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67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53BAA-E6A8-4DCA-9E9E-0F9498D1D6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8F5192-D34D-42AE-9944-3C8B9A82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775" y="131550"/>
            <a:ext cx="7806452" cy="762000"/>
          </a:xfrm>
        </p:spPr>
        <p:txBody>
          <a:bodyPr/>
          <a:lstStyle/>
          <a:p>
            <a:r>
              <a:rPr lang="en-US" dirty="0"/>
              <a:t>Tools:  Career Advancement Plan </a:t>
            </a:r>
            <a:r>
              <a:rPr lang="en-US" u="sng" dirty="0"/>
              <a:t>and</a:t>
            </a:r>
            <a:r>
              <a:rPr lang="en-US" dirty="0"/>
              <a:t> Faculty Profile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B9BE82-8708-4222-87E2-AC6B5534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4" y="1083469"/>
            <a:ext cx="8478793" cy="2976561"/>
          </a:xfrm>
        </p:spPr>
        <p:txBody>
          <a:bodyPr/>
          <a:lstStyle/>
          <a:p>
            <a:r>
              <a:rPr lang="en-US" sz="2400" dirty="0"/>
              <a:t>Similar tools, but different level of detail on each</a:t>
            </a:r>
          </a:p>
          <a:p>
            <a:pPr lvl="1"/>
            <a:r>
              <a:rPr lang="en-US" sz="2000" dirty="0"/>
              <a:t>Encourage mentees to complete both</a:t>
            </a:r>
          </a:p>
          <a:p>
            <a:r>
              <a:rPr lang="en-US" sz="2400" dirty="0"/>
              <a:t>Asking mentees to complete some version of a career advancement plan provides a starting point for discussion</a:t>
            </a:r>
          </a:p>
          <a:p>
            <a:r>
              <a:rPr lang="en-US" sz="2400" dirty="0"/>
              <a:t>To the extent that goals entered in the CAP or Feinberg Faculty Profile are SMART, the mentor can use that information to guide priorities in the mentoring relationship</a:t>
            </a:r>
          </a:p>
          <a:p>
            <a:r>
              <a:rPr lang="en-US" sz="2400" dirty="0"/>
              <a:t>Can be used to guide forward progress for the mentee and for the mentor</a:t>
            </a:r>
          </a:p>
        </p:txBody>
      </p:sp>
    </p:spTree>
    <p:extLst>
      <p:ext uri="{BB962C8B-B14F-4D97-AF65-F5344CB8AC3E}">
        <p14:creationId xmlns:p14="http://schemas.microsoft.com/office/powerpoint/2010/main" val="14387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7BD88-2A49-4510-8677-32F411AD13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6A5B4E-0EB6-46AC-9E2A-8A9EC7DD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Meeting Agendas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39CFD0-B906-4B9D-8486-97DB2103F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" y="1194200"/>
            <a:ext cx="8226517" cy="2976561"/>
          </a:xfrm>
        </p:spPr>
        <p:txBody>
          <a:bodyPr/>
          <a:lstStyle/>
          <a:p>
            <a:r>
              <a:rPr lang="en-US" sz="2400" dirty="0"/>
              <a:t>Allows both parties to prepare for meetings and focus on points that require discussion vs. notification of progress</a:t>
            </a:r>
          </a:p>
          <a:p>
            <a:pPr lvl="1"/>
            <a:r>
              <a:rPr lang="en-US" sz="2000" dirty="0"/>
              <a:t>Enhances meeting efficiency </a:t>
            </a:r>
          </a:p>
          <a:p>
            <a:r>
              <a:rPr lang="en-US" sz="2400" dirty="0"/>
              <a:t>Keeping a record of the agendas can allow for tracking on progress</a:t>
            </a:r>
          </a:p>
          <a:p>
            <a:pPr lvl="1"/>
            <a:r>
              <a:rPr lang="en-US" sz="2000" dirty="0"/>
              <a:t>Is there an agenda item that never resolves? </a:t>
            </a:r>
          </a:p>
          <a:p>
            <a:r>
              <a:rPr lang="en-US" sz="2400" dirty="0"/>
              <a:t>When distributed in advance can allow both parties to insert their priority items</a:t>
            </a:r>
          </a:p>
        </p:txBody>
      </p:sp>
    </p:spTree>
    <p:extLst>
      <p:ext uri="{BB962C8B-B14F-4D97-AF65-F5344CB8AC3E}">
        <p14:creationId xmlns:p14="http://schemas.microsoft.com/office/powerpoint/2010/main" val="18271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7BD88-2A49-4510-8677-32F411AD13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6A5B4E-0EB6-46AC-9E2A-8A9EC7DD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Lab Expectations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39CFD0-B906-4B9D-8486-97DB2103F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7" y="1266936"/>
            <a:ext cx="8226517" cy="2976561"/>
          </a:xfrm>
        </p:spPr>
        <p:txBody>
          <a:bodyPr/>
          <a:lstStyle/>
          <a:p>
            <a:r>
              <a:rPr lang="en-US" sz="2400" dirty="0"/>
              <a:t>Example provided in supplemental materials</a:t>
            </a:r>
          </a:p>
          <a:p>
            <a:r>
              <a:rPr lang="en-US" sz="2400" dirty="0"/>
              <a:t>Rationale for writing up “team” or “laboratory” expectations is to offer insights about how the group functions</a:t>
            </a:r>
          </a:p>
          <a:p>
            <a:pPr lvl="1"/>
            <a:r>
              <a:rPr lang="en-US" sz="2000" dirty="0"/>
              <a:t>Allows both parties the opportunity to agree upon expectations or adapt as needed</a:t>
            </a:r>
          </a:p>
          <a:p>
            <a:pPr lvl="1"/>
            <a:r>
              <a:rPr lang="en-US" sz="2000" dirty="0"/>
              <a:t>Presenting at the outset avoids a default which is to react and set guidelines when problems arise</a:t>
            </a:r>
          </a:p>
          <a:p>
            <a:r>
              <a:rPr lang="en-US" sz="2400" dirty="0"/>
              <a:t>Serves as an dual accountability tool</a:t>
            </a:r>
          </a:p>
        </p:txBody>
      </p:sp>
    </p:spTree>
    <p:extLst>
      <p:ext uri="{BB962C8B-B14F-4D97-AF65-F5344CB8AC3E}">
        <p14:creationId xmlns:p14="http://schemas.microsoft.com/office/powerpoint/2010/main" val="12509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34"/>
            <a:ext cx="9144000" cy="542925"/>
          </a:xfrm>
          <a:prstGeom prst="rect">
            <a:avLst/>
          </a:prstGeom>
          <a:solidFill>
            <a:srgbClr val="5146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62269" y="-16626"/>
            <a:ext cx="4419462" cy="501437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51468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defRPr/>
            </a:pPr>
            <a:r>
              <a:rPr lang="en-US" sz="2400" dirty="0">
                <a:solidFill>
                  <a:prstClr val="white"/>
                </a:solidFill>
                <a:latin typeface="Calibri Light" panose="020F0302020204030204"/>
              </a:rPr>
              <a:t>Introductions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3356" y="1103472"/>
            <a:ext cx="7104309" cy="17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002" dirty="0">
                <a:solidFill>
                  <a:prstClr val="black"/>
                </a:solidFill>
                <a:latin typeface="Calibri" panose="020F0502020204030204"/>
              </a:rPr>
              <a:t>NUCATS Staff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Christine Charles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</a:rPr>
              <a:t>Emily Traw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</a:rPr>
              <a:t>Jaime Ziegler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11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900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800">
              <a:defRPr/>
            </a:pPr>
            <a:fld id="{0D558541-60C9-42A2-8392-FF12533A6B7A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30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Aligning Expectations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Tools for Aligning Expectations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Team-Based Mentoring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Mentoring in Crisis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Wrap up and Next Steps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B6378771-5DAB-3241-A947-2BDD7FD783E9}" type="datetime1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10/11/2021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9280" y="4681542"/>
            <a:ext cx="71819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Chopra V, Arora VM, Saint S. Will You Be My Mentor?—Four Archetypes to Help Mentees Succeed in Academic Medicine. </a:t>
            </a:r>
            <a:r>
              <a:rPr lang="en-US" sz="1050" i="1" dirty="0"/>
              <a:t>JAMA Intern Med.</a:t>
            </a:r>
            <a:r>
              <a:rPr lang="en-US" sz="1050" dirty="0"/>
              <a:t> 2018;178(2):175–176. doi:10.1001/jamainternmed.2017.6537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30726" y="1477834"/>
            <a:ext cx="3429000" cy="1243231"/>
            <a:chOff x="6512944" y="1056267"/>
            <a:chExt cx="4572000" cy="1667462"/>
          </a:xfrm>
        </p:grpSpPr>
        <p:sp>
          <p:nvSpPr>
            <p:cNvPr id="9" name="Rectangle 8"/>
            <p:cNvSpPr/>
            <p:nvPr/>
          </p:nvSpPr>
          <p:spPr>
            <a:xfrm>
              <a:off x="6512944" y="1056267"/>
              <a:ext cx="4572000" cy="166746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Coach</a:t>
              </a:r>
              <a:endParaRPr lang="en-US" sz="375" dirty="0"/>
            </a:p>
            <a:p>
              <a:pPr algn="ctr"/>
              <a:endParaRPr lang="en-US" sz="375" dirty="0"/>
            </a:p>
            <a:p>
              <a:pPr algn="ctr"/>
              <a:r>
                <a:rPr lang="en-US" sz="1500" dirty="0"/>
                <a:t>Issue-focused</a:t>
              </a:r>
            </a:p>
            <a:p>
              <a:pPr algn="ctr"/>
              <a:r>
                <a:rPr lang="en-US" sz="1500" dirty="0"/>
                <a:t>Short-term</a:t>
              </a:r>
            </a:p>
            <a:p>
              <a:pPr algn="ctr"/>
              <a:endParaRPr lang="en-US" sz="15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14645"/>
            <a:stretch/>
          </p:blipFill>
          <p:spPr>
            <a:xfrm>
              <a:off x="10084867" y="1229281"/>
              <a:ext cx="905358" cy="135408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440389" y="2804051"/>
            <a:ext cx="3429000" cy="1284384"/>
            <a:chOff x="6706127" y="4272785"/>
            <a:chExt cx="4572000" cy="1736932"/>
          </a:xfrm>
        </p:grpSpPr>
        <p:sp>
          <p:nvSpPr>
            <p:cNvPr id="11" name="Rectangle 10"/>
            <p:cNvSpPr/>
            <p:nvPr/>
          </p:nvSpPr>
          <p:spPr>
            <a:xfrm>
              <a:off x="6706127" y="4272785"/>
              <a:ext cx="4572000" cy="173693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Connector</a:t>
              </a:r>
              <a:endParaRPr lang="en-US" sz="1500" dirty="0"/>
            </a:p>
            <a:p>
              <a:pPr algn="ctr"/>
              <a:r>
                <a:rPr lang="en-US" sz="1500" dirty="0"/>
                <a:t>Link mentees with others</a:t>
              </a:r>
            </a:p>
            <a:p>
              <a:pPr algn="ctr"/>
              <a:r>
                <a:rPr lang="en-US" sz="1500" dirty="0"/>
                <a:t>Create networks</a:t>
              </a:r>
            </a:p>
            <a:p>
              <a:pPr algn="ctr"/>
              <a:r>
                <a:rPr lang="en-US" sz="1500" dirty="0"/>
                <a:t>Focused on their field</a:t>
              </a:r>
              <a:endParaRPr lang="en-US" sz="24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r="25459"/>
            <a:stretch/>
          </p:blipFill>
          <p:spPr>
            <a:xfrm>
              <a:off x="10417071" y="4529226"/>
              <a:ext cx="766337" cy="123863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47628" y="2815975"/>
            <a:ext cx="3429000" cy="1284384"/>
            <a:chOff x="1399847" y="4433818"/>
            <a:chExt cx="4572000" cy="1712512"/>
          </a:xfrm>
        </p:grpSpPr>
        <p:sp>
          <p:nvSpPr>
            <p:cNvPr id="10" name="Rectangle 9"/>
            <p:cNvSpPr/>
            <p:nvPr/>
          </p:nvSpPr>
          <p:spPr>
            <a:xfrm>
              <a:off x="1399847" y="4433818"/>
              <a:ext cx="4572000" cy="171251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Sponsor</a:t>
              </a:r>
              <a:endParaRPr lang="en-US" sz="2400" dirty="0"/>
            </a:p>
            <a:p>
              <a:pPr algn="ctr"/>
              <a:r>
                <a:rPr lang="en-US" sz="1500" dirty="0"/>
                <a:t>Influential</a:t>
              </a:r>
            </a:p>
            <a:p>
              <a:pPr algn="ctr"/>
              <a:r>
                <a:rPr lang="en-US" sz="1500" dirty="0"/>
                <a:t>Visibility-focused</a:t>
              </a:r>
            </a:p>
            <a:p>
              <a:pPr algn="ctr"/>
              <a:r>
                <a:rPr lang="en-US" sz="1500" dirty="0"/>
                <a:t> 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1195" y="4558237"/>
              <a:ext cx="951777" cy="143187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47628" y="1482332"/>
            <a:ext cx="3429000" cy="1238733"/>
            <a:chOff x="1386894" y="1074144"/>
            <a:chExt cx="4572000" cy="1651644"/>
          </a:xfrm>
        </p:grpSpPr>
        <p:sp>
          <p:nvSpPr>
            <p:cNvPr id="8" name="Rectangle 7"/>
            <p:cNvSpPr/>
            <p:nvPr/>
          </p:nvSpPr>
          <p:spPr>
            <a:xfrm>
              <a:off x="1386894" y="1074144"/>
              <a:ext cx="4572000" cy="1651644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	Traditional Mentor</a:t>
              </a:r>
            </a:p>
            <a:p>
              <a:pPr algn="ctr"/>
              <a:r>
                <a:rPr lang="en-US" sz="1500" dirty="0"/>
                <a:t>	Formal, Career-focused</a:t>
              </a:r>
            </a:p>
            <a:p>
              <a:pPr algn="ctr"/>
              <a:r>
                <a:rPr lang="en-US" sz="1500" dirty="0"/>
                <a:t>Long-term</a:t>
              </a:r>
            </a:p>
            <a:p>
              <a:pPr algn="ctr"/>
              <a:r>
                <a:rPr lang="en-US" sz="1500" dirty="0"/>
                <a:t>Reciprocal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r="14406"/>
            <a:stretch/>
          </p:blipFill>
          <p:spPr>
            <a:xfrm>
              <a:off x="1458242" y="1201332"/>
              <a:ext cx="880429" cy="1397268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7176" y="311735"/>
            <a:ext cx="7713969" cy="571500"/>
          </a:xfrm>
        </p:spPr>
        <p:txBody>
          <a:bodyPr/>
          <a:lstStyle/>
          <a:p>
            <a:r>
              <a:rPr lang="en-US" dirty="0"/>
              <a:t>Alignment with Multiple Mentors</a:t>
            </a:r>
          </a:p>
        </p:txBody>
      </p:sp>
    </p:spTree>
    <p:extLst>
      <p:ext uri="{BB962C8B-B14F-4D97-AF65-F5344CB8AC3E}">
        <p14:creationId xmlns:p14="http://schemas.microsoft.com/office/powerpoint/2010/main" val="36290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among a Mentoring TEAM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away from “guru mentor” to team mentoring</a:t>
            </a:r>
          </a:p>
          <a:p>
            <a:r>
              <a:rPr lang="en-US" dirty="0"/>
              <a:t>Mentoring for career advancement and career and life goals</a:t>
            </a:r>
          </a:p>
          <a:p>
            <a:r>
              <a:rPr lang="en-US" dirty="0"/>
              <a:t>Experts in:</a:t>
            </a:r>
          </a:p>
          <a:p>
            <a:pPr lvl="1"/>
            <a:r>
              <a:rPr lang="en-US" dirty="0"/>
              <a:t>Content (scientific, clinical, educational) – </a:t>
            </a:r>
            <a:r>
              <a:rPr lang="en-US" i="1" dirty="0"/>
              <a:t>may be primary mentor</a:t>
            </a:r>
            <a:endParaRPr lang="en-US" dirty="0"/>
          </a:p>
          <a:p>
            <a:pPr lvl="1"/>
            <a:r>
              <a:rPr lang="en-US" dirty="0"/>
              <a:t>Methods </a:t>
            </a:r>
          </a:p>
          <a:p>
            <a:pPr lvl="1"/>
            <a:r>
              <a:rPr lang="en-US" dirty="0"/>
              <a:t>Career path you wish to emulate</a:t>
            </a:r>
          </a:p>
          <a:p>
            <a:pPr lvl="1"/>
            <a:r>
              <a:rPr lang="en-US" dirty="0"/>
              <a:t>Personal and Professional Roles</a:t>
            </a:r>
          </a:p>
          <a:p>
            <a:endParaRPr lang="en-US" dirty="0"/>
          </a:p>
          <a:p>
            <a:r>
              <a:rPr lang="en-US" dirty="0"/>
              <a:t>Alignment needed with each mentor – and across mentors as well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5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6280" y="261396"/>
            <a:ext cx="7715250" cy="5715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GROUP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16280" y="990600"/>
            <a:ext cx="7600950" cy="1830388"/>
          </a:xfrm>
          <a:solidFill>
            <a:schemeClr val="bg2"/>
          </a:solidFill>
        </p:spPr>
        <p:txBody>
          <a:bodyPr/>
          <a:lstStyle/>
          <a:p>
            <a:pPr marL="347663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347663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Alignment in Multidisciplinary Mentoring Teams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97925" y="4862513"/>
            <a:ext cx="346075" cy="174625"/>
          </a:xfrm>
        </p:spPr>
        <p:txBody>
          <a:bodyPr/>
          <a:lstStyle/>
          <a:p>
            <a:fld id="{70A6CCDF-EE61-4FC3-B500-537375B0937A}" type="slidenum">
              <a:rPr lang="en-US" smtClean="0"/>
              <a:t>33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7710" y="2978692"/>
            <a:ext cx="7589520" cy="14513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What challenges are faced when working with multiple mentors?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How could you AS A MENTOR preemptively address identified challenges?</a:t>
            </a:r>
          </a:p>
        </p:txBody>
      </p:sp>
    </p:spTree>
    <p:extLst>
      <p:ext uri="{BB962C8B-B14F-4D97-AF65-F5344CB8AC3E}">
        <p14:creationId xmlns:p14="http://schemas.microsoft.com/office/powerpoint/2010/main" val="428820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900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800">
              <a:defRPr/>
            </a:pPr>
            <a:fld id="{0D558541-60C9-42A2-8392-FF12533A6B7A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34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Aligning Expectations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Tools for Aligning Expectations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Team-Based Mentoring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Mentoring </a:t>
            </a:r>
            <a:r>
              <a:rPr lang="en-US" sz="2400" b="1" dirty="0">
                <a:solidFill>
                  <a:schemeClr val="tx2"/>
                </a:solidFill>
              </a:rPr>
              <a:t>in Crisis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Wrap up and Next Steps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B6378771-5DAB-3241-A947-2BDD7FD783E9}" type="datetime1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10/11/2021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Mentoring in Crisis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6342D-C89C-F24E-8DAC-A309541A3C39}" type="slidenum">
              <a:rPr lang="en-US" smtClean="0"/>
              <a:t>35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51310" y="4142231"/>
            <a:ext cx="2971799" cy="439707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Realign Mentorship Expectations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92225" y="2099742"/>
            <a:ext cx="2089967" cy="944998"/>
          </a:xfrm>
          <a:prstGeom prst="rect">
            <a:avLst/>
          </a:prstGeom>
          <a:solidFill>
            <a:schemeClr val="tx2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Acknowledge Grief and Practice Compassion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79160" y="2105298"/>
            <a:ext cx="2086998" cy="94098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Validate Shifting Professional and Personal Roles and Responsibilities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0072" y="2094678"/>
            <a:ext cx="2089967" cy="950062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Recognize the World in Crisis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7847" y="4832604"/>
            <a:ext cx="2627953" cy="3108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</a:pPr>
            <a:r>
              <a:rPr lang="en-US" sz="1200" dirty="0"/>
              <a:t>Cameron, Daniels, </a:t>
            </a:r>
            <a:r>
              <a:rPr lang="en-US" sz="1200" dirty="0" err="1"/>
              <a:t>Traw</a:t>
            </a:r>
            <a:r>
              <a:rPr lang="en-US" sz="1200" dirty="0"/>
              <a:t>, McGee, 2020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704" y="70154"/>
            <a:ext cx="4654296" cy="119156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16" idx="2"/>
            <a:endCxn id="12" idx="0"/>
          </p:cNvCxnSpPr>
          <p:nvPr/>
        </p:nvCxnSpPr>
        <p:spPr>
          <a:xfrm>
            <a:off x="1815056" y="3044740"/>
            <a:ext cx="2722154" cy="1097491"/>
          </a:xfrm>
          <a:prstGeom prst="straightConnector1">
            <a:avLst/>
          </a:prstGeom>
          <a:ln w="476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93792" y="3044740"/>
            <a:ext cx="1" cy="1097491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2"/>
          </p:cNvCxnSpPr>
          <p:nvPr/>
        </p:nvCxnSpPr>
        <p:spPr>
          <a:xfrm flipH="1">
            <a:off x="4650377" y="3046287"/>
            <a:ext cx="2372282" cy="1095944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31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Realign Mentorship Expectations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574438"/>
              </p:ext>
            </p:extLst>
          </p:nvPr>
        </p:nvGraphicFramePr>
        <p:xfrm>
          <a:off x="1098556" y="1216817"/>
          <a:ext cx="7180264" cy="3499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0132">
                  <a:extLst>
                    <a:ext uri="{9D8B030D-6E8A-4147-A177-3AD203B41FA5}">
                      <a16:colId xmlns:a16="http://schemas.microsoft.com/office/drawing/2014/main" val="3000305889"/>
                    </a:ext>
                  </a:extLst>
                </a:gridCol>
                <a:gridCol w="3590132">
                  <a:extLst>
                    <a:ext uri="{9D8B030D-6E8A-4147-A177-3AD203B41FA5}">
                      <a16:colId xmlns:a16="http://schemas.microsoft.com/office/drawing/2014/main" val="623105536"/>
                    </a:ext>
                  </a:extLst>
                </a:gridCol>
              </a:tblGrid>
              <a:tr h="33745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Mentoring in Crisis</a:t>
                      </a: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Strategies</a:t>
                      </a:r>
                    </a:p>
                  </a:txBody>
                  <a:tcPr marL="68580" marR="68580" marT="34290" marB="3429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333725"/>
                  </a:ext>
                </a:extLst>
              </a:tr>
              <a:tr h="5824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Acknowledge the importance of and need for reassessing goals</a:t>
                      </a: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Identify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safe spaces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Practice mindful listening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6210151"/>
                  </a:ext>
                </a:extLst>
              </a:tr>
              <a:tr h="5824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Make time and space to engage in conversations with your mentees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21074815"/>
                  </a:ext>
                </a:extLst>
              </a:tr>
              <a:tr h="5824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Start the conversation with your mentee, then listen carefully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4583219"/>
                  </a:ext>
                </a:extLst>
              </a:tr>
              <a:tr h="582459"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Be open and honest with your mentee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Engage in open conversation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Share information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24780990"/>
                  </a:ext>
                </a:extLst>
              </a:tr>
              <a:tr h="832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Be aware of the cultural differences and similarities between yourself and your mentees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Acknowledge diversity of person, position and life experiences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6506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2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Realigning Expectations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 vert="horz" lIns="0" tIns="0" rIns="68580" bIns="34290" rtlCol="0" anchor="t">
            <a:noAutofit/>
          </a:bodyPr>
          <a:lstStyle/>
          <a:p>
            <a:r>
              <a:rPr lang="en-US" sz="1800" dirty="0"/>
              <a:t>Discuss </a:t>
            </a:r>
            <a:r>
              <a:rPr lang="en-US" sz="1800" u="sng" dirty="0"/>
              <a:t>and be willing to revise expectations</a:t>
            </a:r>
            <a:r>
              <a:rPr lang="en-US" sz="1800" dirty="0"/>
              <a:t> as needed</a:t>
            </a:r>
          </a:p>
          <a:p>
            <a:pPr lvl="1"/>
            <a:r>
              <a:rPr lang="en-US" sz="1500" dirty="0"/>
              <a:t>Discuss potential options if expectations are not met </a:t>
            </a:r>
            <a:r>
              <a:rPr lang="en-US" sz="1500" i="1" dirty="0"/>
              <a:t>before</a:t>
            </a:r>
            <a:r>
              <a:rPr lang="en-US" sz="1500" dirty="0"/>
              <a:t> it becomes an issue</a:t>
            </a:r>
          </a:p>
          <a:p>
            <a:pPr lvl="1"/>
            <a:r>
              <a:rPr lang="en-US" sz="1500" dirty="0"/>
              <a:t>Understand idea of expectancy violations (positive and negative)</a:t>
            </a:r>
          </a:p>
          <a:p>
            <a:endParaRPr lang="en-US" sz="1800" dirty="0"/>
          </a:p>
          <a:p>
            <a:r>
              <a:rPr lang="en-US" sz="1800" dirty="0"/>
              <a:t>Recognize that as a mentee – role is “to learn, not be perfect” </a:t>
            </a:r>
            <a:r>
              <a:rPr lang="en-US" sz="1050" dirty="0"/>
              <a:t>(Vaughn, Saint, Chopra, 2017, </a:t>
            </a:r>
            <a:r>
              <a:rPr lang="en-US" sz="1050" i="1" dirty="0"/>
              <a:t>JAMA</a:t>
            </a:r>
            <a:r>
              <a:rPr lang="en-US" sz="1050" dirty="0"/>
              <a:t>)</a:t>
            </a:r>
            <a:endParaRPr lang="en-US" sz="1800" dirty="0"/>
          </a:p>
          <a:p>
            <a:pPr lvl="1"/>
            <a:r>
              <a:rPr lang="en-US" sz="1500" i="1" dirty="0"/>
              <a:t>Reframe mistakes as improvement opportunities, not failures</a:t>
            </a:r>
          </a:p>
          <a:p>
            <a:pPr lvl="1"/>
            <a:r>
              <a:rPr lang="en-US" sz="1500" i="1" dirty="0"/>
              <a:t>Address missteps directly and with candor</a:t>
            </a:r>
          </a:p>
          <a:p>
            <a:pPr lvl="2"/>
            <a:r>
              <a:rPr lang="en-US" sz="1350" i="1" dirty="0"/>
              <a:t>Recognize such discussions can be learning opportunities for mentee and mentor</a:t>
            </a:r>
          </a:p>
          <a:p>
            <a:pPr lvl="1"/>
            <a:endParaRPr lang="en-US" i="1" dirty="0">
              <a:cs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900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800">
              <a:defRPr/>
            </a:pPr>
            <a:fld id="{0D558541-60C9-42A2-8392-FF12533A6B7A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38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Aligning Expectations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Tools for Aligning Expectations</a:t>
            </a:r>
          </a:p>
          <a:p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Team-Based Mentoring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Mentoring </a:t>
            </a:r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in Crisis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Wrap up and Next Steps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B6378771-5DAB-3241-A947-2BDD7FD783E9}" type="datetime1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10/11/2021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14300"/>
            <a:ext cx="8067393" cy="571500"/>
          </a:xfrm>
        </p:spPr>
        <p:txBody>
          <a:bodyPr/>
          <a:lstStyle/>
          <a:p>
            <a:r>
              <a:rPr lang="en-US" sz="2400" dirty="0"/>
              <a:t>Aligning Mentor and Mentee Expectations: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sz="1800" dirty="0"/>
              <a:t>Set ground rules (expectations)</a:t>
            </a:r>
          </a:p>
          <a:p>
            <a:pPr lvl="1"/>
            <a:r>
              <a:rPr lang="en-US" sz="1800" dirty="0"/>
              <a:t>Develop reasonable/realistic goals</a:t>
            </a:r>
          </a:p>
          <a:p>
            <a:pPr lvl="1"/>
            <a:r>
              <a:rPr lang="en-US" sz="1800" dirty="0"/>
              <a:t>Be led by mentee’s initiative (mentor should not be expected to be one to keep relationship going)</a:t>
            </a:r>
          </a:p>
          <a:p>
            <a:pPr lvl="1"/>
            <a:r>
              <a:rPr lang="en-US" sz="1800" dirty="0"/>
              <a:t>Be mutually beneficial</a:t>
            </a:r>
          </a:p>
          <a:p>
            <a:pPr lvl="1"/>
            <a:r>
              <a:rPr lang="en-US" sz="1800" dirty="0"/>
              <a:t>Be a partnership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sz="1800" dirty="0"/>
              <a:t>Meet mentors’ and mentee’s expectations for a productive relationship</a:t>
            </a:r>
          </a:p>
          <a:p>
            <a:pPr lvl="1"/>
            <a:r>
              <a:rPr lang="en-US" sz="1800" dirty="0"/>
              <a:t>Be inclusive and safe</a:t>
            </a:r>
          </a:p>
          <a:p>
            <a:pPr lvl="1"/>
            <a:r>
              <a:rPr lang="en-US" sz="1800" dirty="0"/>
              <a:t>Prioritize honest and open communication (key to mutual satisfaction)</a:t>
            </a:r>
          </a:p>
          <a:p>
            <a:pPr lvl="1"/>
            <a:r>
              <a:rPr lang="en-US" sz="1800" dirty="0"/>
              <a:t>Be respectful of time</a:t>
            </a:r>
          </a:p>
          <a:p>
            <a:pPr lvl="1"/>
            <a:r>
              <a:rPr lang="en-US" sz="1800" dirty="0"/>
              <a:t>View alignment as a continuing process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058502" y="662035"/>
            <a:ext cx="6857999" cy="342900"/>
          </a:xfrm>
        </p:spPr>
        <p:txBody>
          <a:bodyPr/>
          <a:lstStyle/>
          <a:p>
            <a:r>
              <a:rPr lang="en-US" dirty="0"/>
              <a:t>Mentoring Relationships should: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67128" y="4748257"/>
            <a:ext cx="705916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Acknowledgements: Passman R. </a:t>
            </a:r>
            <a:r>
              <a:rPr lang="en-US" sz="788" i="1" dirty="0"/>
              <a:t>How to be an effective and productive research mentor to students, trainees, and junior faculty, </a:t>
            </a:r>
            <a:r>
              <a:rPr lang="en-US" sz="788" dirty="0"/>
              <a:t>NU DOM Faculty Workshop, December 7, 2020 and Goodman  A. </a:t>
            </a:r>
            <a:r>
              <a:rPr lang="en-US" sz="788" i="1" dirty="0"/>
              <a:t>Articulating your mentoring philosophy and plan. </a:t>
            </a:r>
            <a:r>
              <a:rPr lang="en-US" sz="788" dirty="0"/>
              <a:t>NUCATS Series on Developing and Enhancing Mentoring Relationships, June 3, 2021.</a:t>
            </a:r>
          </a:p>
        </p:txBody>
      </p:sp>
    </p:spTree>
    <p:extLst>
      <p:ext uri="{BB962C8B-B14F-4D97-AF65-F5344CB8AC3E}">
        <p14:creationId xmlns:p14="http://schemas.microsoft.com/office/powerpoint/2010/main" val="8438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900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685800">
              <a:defRPr/>
            </a:pPr>
            <a:fld id="{0D558541-60C9-42A2-8392-FF12533A6B7A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2"/>
                </a:solidFill>
              </a:rPr>
              <a:t>Introduction</a:t>
            </a:r>
          </a:p>
          <a:p>
            <a:r>
              <a:rPr lang="en-US" sz="2400" dirty="0"/>
              <a:t>Aligning Expectations</a:t>
            </a:r>
          </a:p>
          <a:p>
            <a:r>
              <a:rPr lang="en-US" sz="2400" dirty="0"/>
              <a:t>Tools for Aligning Expectations</a:t>
            </a:r>
          </a:p>
          <a:p>
            <a:r>
              <a:rPr lang="en-US" sz="2400" dirty="0" smtClean="0"/>
              <a:t>Team-Based Mentoring</a:t>
            </a:r>
            <a:endParaRPr lang="en-US" sz="2400" dirty="0"/>
          </a:p>
          <a:p>
            <a:r>
              <a:rPr lang="en-US" sz="2400" dirty="0"/>
              <a:t>Mentoring in Crisis</a:t>
            </a:r>
          </a:p>
          <a:p>
            <a:r>
              <a:rPr lang="en-US" sz="2400" dirty="0"/>
              <a:t>Wrap up and Next Steps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4827588"/>
            <a:ext cx="850900" cy="16827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B6378771-5DAB-3241-A947-2BDD7FD783E9}" type="datetime1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10/11/2021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8" y="1216478"/>
            <a:ext cx="7851347" cy="30697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Everyone enters interactions with expectations (conscious or unconscious)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Examine and reflect on your own expectations</a:t>
            </a:r>
          </a:p>
          <a:p>
            <a:pPr>
              <a:spcAft>
                <a:spcPts val="600"/>
              </a:spcAft>
            </a:pPr>
            <a:r>
              <a:rPr lang="en-US" dirty="0"/>
              <a:t>Aligning expectations early (and often) may prevent negative interactions</a:t>
            </a:r>
          </a:p>
          <a:p>
            <a:pPr>
              <a:spcAft>
                <a:spcPts val="600"/>
              </a:spcAft>
            </a:pPr>
            <a:r>
              <a:rPr lang="en-US" dirty="0"/>
              <a:t>Alignment is a joint process (team process if team of mentors)</a:t>
            </a:r>
          </a:p>
          <a:p>
            <a:pPr>
              <a:spcAft>
                <a:spcPts val="600"/>
              </a:spcAft>
            </a:pPr>
            <a:r>
              <a:rPr lang="en-US" dirty="0"/>
              <a:t>Alignment is not a one-time, static event – Realign, recognize changing contexts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Upcoming Sessions – choose which will best fit your needs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November 11, 2021: Work-Life Integration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A6CCDF-EE61-4FC3-B500-537375B0937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own Take Away?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aspect of how you have approached aligning your mentoring relationship(s) do you plan to change moving forward?</a:t>
            </a:r>
          </a:p>
          <a:p>
            <a:pPr lvl="1"/>
            <a:r>
              <a:rPr lang="en-US" dirty="0"/>
              <a:t>i.e., what individual behavior change(s) could you enact to improve alignment in your mentoring relationships?</a:t>
            </a:r>
          </a:p>
          <a:p>
            <a:pPr lvl="2"/>
            <a:r>
              <a:rPr lang="en-US" sz="1800" b="1" dirty="0"/>
              <a:t>Share in chat if willing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What is the time frame in which you intend to make that change?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POLL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A6CCDF-EE61-4FC3-B500-537375B0937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8556" y="127411"/>
            <a:ext cx="7553987" cy="762000"/>
          </a:xfrm>
        </p:spPr>
        <p:txBody>
          <a:bodyPr/>
          <a:lstStyle/>
          <a:p>
            <a:r>
              <a:rPr lang="en-US" dirty="0"/>
              <a:t>NUCATS Series on Developing and Enhancing Mentoring </a:t>
            </a:r>
            <a:r>
              <a:rPr lang="en-US" dirty="0" smtClean="0"/>
              <a:t>Relationships: Upcoming</a:t>
            </a:r>
            <a:endParaRPr lang="en-US" sz="3200" dirty="0">
              <a:solidFill>
                <a:schemeClr val="accent2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386576" y="857773"/>
          <a:ext cx="8527871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177">
                  <a:extLst>
                    <a:ext uri="{9D8B030D-6E8A-4147-A177-3AD203B41FA5}">
                      <a16:colId xmlns:a16="http://schemas.microsoft.com/office/drawing/2014/main" val="3163556955"/>
                    </a:ext>
                  </a:extLst>
                </a:gridCol>
                <a:gridCol w="7040694">
                  <a:extLst>
                    <a:ext uri="{9D8B030D-6E8A-4147-A177-3AD203B41FA5}">
                      <a16:colId xmlns:a16="http://schemas.microsoft.com/office/drawing/2014/main" val="363909844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700" dirty="0"/>
                        <a:t>Scheduled</a:t>
                      </a:r>
                      <a:r>
                        <a:rPr lang="en-US" sz="1700" baseline="0" dirty="0"/>
                        <a:t> for 9:00 – 10:30 AM on 2</a:t>
                      </a:r>
                      <a:r>
                        <a:rPr lang="en-US" sz="1700" baseline="30000" dirty="0"/>
                        <a:t>nd</a:t>
                      </a:r>
                      <a:r>
                        <a:rPr lang="en-US" sz="1700" baseline="0" dirty="0"/>
                        <a:t> Thursdays  of the month via Zoom (except April) </a:t>
                      </a:r>
                      <a:endParaRPr lang="en-US" sz="17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528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i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10/14/2021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Establishing and Aligning Expectations</a:t>
                      </a:r>
                      <a:r>
                        <a:rPr lang="en-US" sz="17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in Mentoring</a:t>
                      </a:r>
                      <a:endParaRPr lang="en-US" sz="17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2627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0" dirty="0"/>
                        <a:t>11/11/2021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Work-Life Integration </a:t>
                      </a:r>
                      <a:endParaRPr lang="en-US" sz="17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400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01/13/2022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Planning at Different Stages of One’s Career*</a:t>
                      </a:r>
                      <a:endParaRPr lang="en-US" sz="17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7286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/>
                        <a:t>02/10/2022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Cultural Awareness in Mentoring across Differences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92557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03/10/2022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Dealing with Mentoring Challenges*</a:t>
                      </a:r>
                      <a:endParaRPr lang="en-US" sz="1700" i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66117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rgbClr val="FF0000"/>
                          </a:solidFill>
                        </a:rPr>
                        <a:t>04/07/2022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Fostering Independence/Transitioning your Mentee to Independence* </a:t>
                      </a:r>
                      <a:endParaRPr lang="en-US" sz="17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28473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05/12/2022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Maintaining Effective Communication/Difficult Conversations </a:t>
                      </a:r>
                      <a:endParaRPr lang="en-US" sz="1700" i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81693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/>
                        <a:t>06/09/2022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Articulating Your</a:t>
                      </a:r>
                      <a:r>
                        <a:rPr lang="en-US" sz="1700" b="1" i="0" baseline="0" dirty="0"/>
                        <a:t> Mentoring Philosophy and Plan </a:t>
                      </a:r>
                      <a:endParaRPr lang="en-US" sz="1700" b="1" i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69840435"/>
                  </a:ext>
                </a:extLst>
              </a:tr>
            </a:tbl>
          </a:graphicData>
        </a:graphic>
      </p:graphicFrame>
      <p:sp>
        <p:nvSpPr>
          <p:cNvPr id="9" name="Footer Placeholder 8"/>
          <p:cNvSpPr txBox="1">
            <a:spLocks noGrp="1"/>
          </p:cNvSpPr>
          <p:nvPr>
            <p:ph type="ftr" sz="quarter" idx="15"/>
          </p:nvPr>
        </p:nvSpPr>
        <p:spPr>
          <a:xfrm>
            <a:off x="1584960" y="4824450"/>
            <a:ext cx="725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3"/>
              </a:rPr>
              <a:t>https://northwestern.app.box.com/s/xrksin4psh3ewwt0vw7as1ar89om5mkl</a:t>
            </a:r>
            <a:r>
              <a:rPr lang="en-US" sz="10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8556" y="4515373"/>
            <a:ext cx="7740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*Sessions may change month based on speaker availability</a:t>
            </a:r>
          </a:p>
        </p:txBody>
      </p:sp>
    </p:spTree>
    <p:extLst>
      <p:ext uri="{BB962C8B-B14F-4D97-AF65-F5344CB8AC3E}">
        <p14:creationId xmlns:p14="http://schemas.microsoft.com/office/powerpoint/2010/main" val="2978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157305" y="4780684"/>
            <a:ext cx="6495239" cy="231266"/>
          </a:xfrm>
        </p:spPr>
        <p:txBody>
          <a:bodyPr/>
          <a:lstStyle/>
          <a:p>
            <a:r>
              <a:rPr lang="en-US" sz="800" dirty="0">
                <a:solidFill>
                  <a:srgbClr val="605F62"/>
                </a:solidFill>
              </a:rPr>
              <a:t>https://www.nucats.northwestern.edu/education-and-career-development/investigator-development/mentor-training-certificate-program.html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 Training Certificate Program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2372" y="944586"/>
            <a:ext cx="7347440" cy="2976561"/>
          </a:xfrm>
        </p:spPr>
        <p:txBody>
          <a:bodyPr/>
          <a:lstStyle/>
          <a:p>
            <a:r>
              <a:rPr lang="en-US" dirty="0"/>
              <a:t>Train faculty in becoming effective clinical and translational research mentors</a:t>
            </a:r>
          </a:p>
          <a:p>
            <a:r>
              <a:rPr lang="en-US" b="1" dirty="0"/>
              <a:t>Participants:</a:t>
            </a:r>
            <a:r>
              <a:rPr lang="en-US" dirty="0"/>
              <a:t> Faculty with appointments in NUFSM. </a:t>
            </a:r>
            <a:r>
              <a:rPr lang="en-US" i="1" dirty="0"/>
              <a:t>(Faculty in other schools may participate if they are engaged in biomedical research)</a:t>
            </a:r>
          </a:p>
          <a:p>
            <a:pPr lvl="1"/>
            <a:r>
              <a:rPr lang="en-US" dirty="0"/>
              <a:t>Request indication of intent to enroll in program: </a:t>
            </a:r>
            <a:r>
              <a:rPr lang="en-US" dirty="0">
                <a:hlinkClick r:id="rId3"/>
              </a:rPr>
              <a:t>this short form </a:t>
            </a:r>
            <a:endParaRPr lang="en-US" dirty="0"/>
          </a:p>
          <a:p>
            <a:pPr lvl="1"/>
            <a:endParaRPr lang="en-US" sz="800" dirty="0"/>
          </a:p>
          <a:p>
            <a:r>
              <a:rPr lang="en-US" b="1" dirty="0"/>
              <a:t>Requirements:</a:t>
            </a:r>
            <a:endParaRPr lang="en-US" dirty="0"/>
          </a:p>
          <a:p>
            <a:pPr lvl="1"/>
            <a:endParaRPr lang="en-US" b="1" i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186386" y="2591905"/>
          <a:ext cx="7233426" cy="202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6713">
                  <a:extLst>
                    <a:ext uri="{9D8B030D-6E8A-4147-A177-3AD203B41FA5}">
                      <a16:colId xmlns:a16="http://schemas.microsoft.com/office/drawing/2014/main" val="1510144181"/>
                    </a:ext>
                  </a:extLst>
                </a:gridCol>
                <a:gridCol w="3616713">
                  <a:extLst>
                    <a:ext uri="{9D8B030D-6E8A-4147-A177-3AD203B41FA5}">
                      <a16:colId xmlns:a16="http://schemas.microsoft.com/office/drawing/2014/main" val="3118624564"/>
                    </a:ext>
                  </a:extLst>
                </a:gridCol>
              </a:tblGrid>
              <a:tr h="409427">
                <a:tc>
                  <a:txBody>
                    <a:bodyPr/>
                    <a:lstStyle/>
                    <a:p>
                      <a:r>
                        <a:rPr lang="en-US" sz="1200" dirty="0"/>
                        <a:t>Required Workshops (4.5 hours)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Elective Workshops (4.5 hours)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1535"/>
                  </a:ext>
                </a:extLst>
              </a:tr>
              <a:tr h="84128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Establishing and Aligning Expectations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Cultural Awareness to Enhance Mentoring Across Differences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Articulating your Mentoring Philosophy and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/>
                        <a:t>Any other workshops</a:t>
                      </a:r>
                      <a:r>
                        <a:rPr lang="en-US" sz="1200" baseline="0" dirty="0"/>
                        <a:t> in NUCATS series, starting in 2020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659069"/>
                  </a:ext>
                </a:extLst>
              </a:tr>
              <a:tr h="773985">
                <a:tc gridSpan="2"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Complete </a:t>
                      </a:r>
                      <a:r>
                        <a:rPr lang="en-US" sz="1200" b="1" dirty="0"/>
                        <a:t>Baseline survey</a:t>
                      </a:r>
                      <a:r>
                        <a:rPr lang="en-US" sz="1200" dirty="0"/>
                        <a:t>, </a:t>
                      </a:r>
                      <a:r>
                        <a:rPr lang="en-US" sz="1200" b="1" dirty="0"/>
                        <a:t>evaluations for every</a:t>
                      </a:r>
                      <a:r>
                        <a:rPr lang="en-US" sz="1200" b="1" baseline="0" dirty="0"/>
                        <a:t> session</a:t>
                      </a:r>
                      <a:r>
                        <a:rPr lang="en-US" sz="1200" baseline="0" dirty="0"/>
                        <a:t>, annual NUCATS mentoring Survey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Requirements to be completed within three years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 dirty="0"/>
                        <a:t>May receive “retroactive credit” if participated previously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688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1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377" y="964812"/>
            <a:ext cx="3886200" cy="1143000"/>
          </a:xfrm>
        </p:spPr>
        <p:txBody>
          <a:bodyPr/>
          <a:lstStyle/>
          <a:p>
            <a:r>
              <a:rPr lang="en-US" dirty="0"/>
              <a:t>Thank You for Attending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50377" y="1810446"/>
            <a:ext cx="4549944" cy="935515"/>
          </a:xfrm>
        </p:spPr>
        <p:txBody>
          <a:bodyPr/>
          <a:lstStyle/>
          <a:p>
            <a:r>
              <a:rPr lang="en-US" dirty="0"/>
              <a:t>Please Complete Brief Evaluation via </a:t>
            </a:r>
            <a:r>
              <a:rPr lang="en-US" dirty="0" err="1"/>
              <a:t>REDCap</a:t>
            </a:r>
            <a:r>
              <a:rPr lang="en-US" dirty="0"/>
              <a:t> (will be emailed to you)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Required if pursuing Certificate</a:t>
            </a:r>
          </a:p>
          <a:p>
            <a:endParaRPr lang="en-US" b="1" dirty="0"/>
          </a:p>
          <a:p>
            <a:endParaRPr lang="en-US" sz="600" dirty="0"/>
          </a:p>
          <a:p>
            <a:r>
              <a:rPr lang="en-US" dirty="0"/>
              <a:t>Questions: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Kenzie A. Cameron </a:t>
            </a:r>
            <a:r>
              <a:rPr lang="en-US" sz="1600" dirty="0">
                <a:hlinkClick r:id="rId2"/>
              </a:rPr>
              <a:t>k-cameron@northwestern.edu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dirty="0"/>
              <a:t>Mercedes Carnethon </a:t>
            </a:r>
            <a:r>
              <a:rPr lang="en-US" sz="1600" dirty="0">
                <a:hlinkClick r:id="rId3"/>
              </a:rPr>
              <a:t>carnethon@northwestern.edu</a:t>
            </a:r>
            <a:r>
              <a:rPr lang="en-US" sz="16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Resources and Opportunities on Website: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hlinkClick r:id="rId4"/>
              </a:rPr>
              <a:t>https://www.nucats.northwestern.edu/education-and-career-development/investigator-development/developing-mentoring-relationships.html</a:t>
            </a:r>
            <a:r>
              <a:rPr lang="en-US" sz="1400" dirty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47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377" y="964812"/>
            <a:ext cx="38862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907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005446"/>
              </p:ext>
            </p:extLst>
          </p:nvPr>
        </p:nvGraphicFramePr>
        <p:xfrm>
          <a:off x="59472" y="832624"/>
          <a:ext cx="9084527" cy="3948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8557" y="66041"/>
            <a:ext cx="7553987" cy="762000"/>
          </a:xfrm>
        </p:spPr>
        <p:txBody>
          <a:bodyPr/>
          <a:lstStyle/>
          <a:p>
            <a:r>
              <a:rPr lang="en-US" dirty="0"/>
              <a:t>Establishing and Aligning Expectations in Mentoring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8557" y="1316082"/>
            <a:ext cx="7347440" cy="2976561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1800" dirty="0"/>
              <a:t>By the conclusion of this workshop, attendees will: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Examine existing expectations in your current mentoring relationships; question which expectations need to be revisited or discussed. 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Recognize</a:t>
            </a:r>
            <a:r>
              <a:rPr lang="en-US" sz="1800" b="1" dirty="0"/>
              <a:t> </a:t>
            </a:r>
            <a:r>
              <a:rPr lang="en-US" sz="1800" dirty="0"/>
              <a:t>and describe how one can apply a variety of tools to promote alignment in mentoring relationships.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Choose 1 – 2 behavior changes you can enact in the next 3 – 6 months to improve alignment in your mentoring relationships.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23331" y="858882"/>
            <a:ext cx="7180263" cy="4572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8680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1587" b="5151"/>
          <a:stretch/>
        </p:blipFill>
        <p:spPr>
          <a:xfrm>
            <a:off x="82661" y="912031"/>
            <a:ext cx="1492643" cy="2625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594" b="15792"/>
          <a:stretch/>
        </p:blipFill>
        <p:spPr>
          <a:xfrm>
            <a:off x="6260471" y="1538100"/>
            <a:ext cx="2657793" cy="21896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24128" y="314939"/>
            <a:ext cx="8028432" cy="3750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Mentor: “A wise and trusted counselor or teacher”</a:t>
            </a:r>
          </a:p>
        </p:txBody>
      </p:sp>
    </p:spTree>
    <p:extLst>
      <p:ext uri="{BB962C8B-B14F-4D97-AF65-F5344CB8AC3E}">
        <p14:creationId xmlns:p14="http://schemas.microsoft.com/office/powerpoint/2010/main" val="38112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1" y="912031"/>
            <a:ext cx="3885835" cy="27682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24128" y="314939"/>
            <a:ext cx="8028432" cy="3750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Mentor: “A wise and trusted counselor or teacher”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1594" b="15792"/>
          <a:stretch/>
        </p:blipFill>
        <p:spPr>
          <a:xfrm>
            <a:off x="6260471" y="1538100"/>
            <a:ext cx="2657793" cy="218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1" y="912031"/>
            <a:ext cx="3885835" cy="2768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696" y="1538099"/>
            <a:ext cx="4550569" cy="26003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24128" y="314939"/>
            <a:ext cx="8028432" cy="3750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Mentor: “A wise and trusted counselor or teacher”</a:t>
            </a:r>
          </a:p>
        </p:txBody>
      </p:sp>
    </p:spTree>
    <p:extLst>
      <p:ext uri="{BB962C8B-B14F-4D97-AF65-F5344CB8AC3E}">
        <p14:creationId xmlns:p14="http://schemas.microsoft.com/office/powerpoint/2010/main" val="209456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10568</TotalTime>
  <Words>2217</Words>
  <Application>Microsoft Office PowerPoint</Application>
  <PresentationFormat>On-screen Show (16:9)</PresentationFormat>
  <Paragraphs>433</Paragraphs>
  <Slides>46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Arial-BoldMT</vt:lpstr>
      <vt:lpstr>Calibri</vt:lpstr>
      <vt:lpstr>Calibri Light</vt:lpstr>
      <vt:lpstr>Lucida Grande</vt:lpstr>
      <vt:lpstr>Neo Sans Pro</vt:lpstr>
      <vt:lpstr>Wingdings</vt:lpstr>
      <vt:lpstr>Northwestern Medicine Low Brand</vt:lpstr>
      <vt:lpstr>Establishing and Aligning Expectations NUCATS Series on Developing and Enhancing Mentoring Relationships</vt:lpstr>
      <vt:lpstr>PowerPoint Presentation</vt:lpstr>
      <vt:lpstr>PowerPoint Presentation</vt:lpstr>
      <vt:lpstr>Agenda</vt:lpstr>
      <vt:lpstr>PowerPoint Presentation</vt:lpstr>
      <vt:lpstr>Establishing and Aligning Expectations in Mentoring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Aligning Expectations</vt:lpstr>
      <vt:lpstr>A Communication Scientist’s Wedding Vows</vt:lpstr>
      <vt:lpstr>WHY Align Expectations?</vt:lpstr>
      <vt:lpstr>Annotation Directions</vt:lpstr>
      <vt:lpstr>PowerPoint Presentation</vt:lpstr>
      <vt:lpstr>WHAT to align in mentoring?</vt:lpstr>
      <vt:lpstr>PowerPoint Presentation</vt:lpstr>
      <vt:lpstr>Candidates for Alignment</vt:lpstr>
      <vt:lpstr>PowerPoint Presentation</vt:lpstr>
      <vt:lpstr>BREAKOUT GROUPS – Misalignment (7 min)</vt:lpstr>
      <vt:lpstr>PowerPoint Presentation</vt:lpstr>
      <vt:lpstr>Agenda</vt:lpstr>
      <vt:lpstr>HOW to align expectations?</vt:lpstr>
      <vt:lpstr>Aligning Expectations: Tools</vt:lpstr>
      <vt:lpstr>Tools:  Career Advancement Plan and Faculty Profile</vt:lpstr>
      <vt:lpstr>Tools: Meeting Agendas</vt:lpstr>
      <vt:lpstr>Tools: Lab Expectations</vt:lpstr>
      <vt:lpstr>Agenda</vt:lpstr>
      <vt:lpstr>Alignment with Multiple Mentors</vt:lpstr>
      <vt:lpstr>Alignment among a Mentoring TEAM</vt:lpstr>
      <vt:lpstr>GROUP DISCUSSION</vt:lpstr>
      <vt:lpstr>Agenda</vt:lpstr>
      <vt:lpstr>Mentoring in Crisis</vt:lpstr>
      <vt:lpstr>Realign Mentorship Expectations</vt:lpstr>
      <vt:lpstr>Realigning Expectations</vt:lpstr>
      <vt:lpstr>Agenda</vt:lpstr>
      <vt:lpstr>Aligning Mentor and Mentee Expectations: Best Practices</vt:lpstr>
      <vt:lpstr>Remember…</vt:lpstr>
      <vt:lpstr>What is your own Take Away?</vt:lpstr>
      <vt:lpstr>ZOOM POLL</vt:lpstr>
      <vt:lpstr>NUCATS Series on Developing and Enhancing Mentoring Relationships: Upcoming</vt:lpstr>
      <vt:lpstr>Mentor Training Certificate Program</vt:lpstr>
      <vt:lpstr>Thank You for Attending </vt:lpstr>
      <vt:lpstr>Questions?</vt:lpstr>
    </vt:vector>
  </TitlesOfParts>
  <Company>Liska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SunJoo</dc:creator>
  <cp:lastModifiedBy>Kenzie A Cameron</cp:lastModifiedBy>
  <cp:revision>265</cp:revision>
  <cp:lastPrinted>2014-06-10T20:21:59Z</cp:lastPrinted>
  <dcterms:created xsi:type="dcterms:W3CDTF">2014-06-10T15:03:59Z</dcterms:created>
  <dcterms:modified xsi:type="dcterms:W3CDTF">2021-10-11T20:00:09Z</dcterms:modified>
</cp:coreProperties>
</file>