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757" r:id="rId2"/>
  </p:sldMasterIdLst>
  <p:notesMasterIdLst>
    <p:notesMasterId r:id="rId52"/>
  </p:notesMasterIdLst>
  <p:handoutMasterIdLst>
    <p:handoutMasterId r:id="rId53"/>
  </p:handoutMasterIdLst>
  <p:sldIdLst>
    <p:sldId id="514" r:id="rId3"/>
    <p:sldId id="646" r:id="rId4"/>
    <p:sldId id="663" r:id="rId5"/>
    <p:sldId id="659" r:id="rId6"/>
    <p:sldId id="665" r:id="rId7"/>
    <p:sldId id="652" r:id="rId8"/>
    <p:sldId id="666" r:id="rId9"/>
    <p:sldId id="671" r:id="rId10"/>
    <p:sldId id="672" r:id="rId11"/>
    <p:sldId id="673" r:id="rId12"/>
    <p:sldId id="674" r:id="rId13"/>
    <p:sldId id="698" r:id="rId14"/>
    <p:sldId id="705" r:id="rId15"/>
    <p:sldId id="675" r:id="rId16"/>
    <p:sldId id="676" r:id="rId17"/>
    <p:sldId id="667" r:id="rId18"/>
    <p:sldId id="668" r:id="rId19"/>
    <p:sldId id="681" r:id="rId20"/>
    <p:sldId id="682" r:id="rId21"/>
    <p:sldId id="683" r:id="rId22"/>
    <p:sldId id="684" r:id="rId23"/>
    <p:sldId id="700" r:id="rId24"/>
    <p:sldId id="701" r:id="rId25"/>
    <p:sldId id="685" r:id="rId26"/>
    <p:sldId id="686" r:id="rId27"/>
    <p:sldId id="687" r:id="rId28"/>
    <p:sldId id="677" r:id="rId29"/>
    <p:sldId id="678" r:id="rId30"/>
    <p:sldId id="669" r:id="rId31"/>
    <p:sldId id="680" r:id="rId32"/>
    <p:sldId id="699" r:id="rId33"/>
    <p:sldId id="704" r:id="rId34"/>
    <p:sldId id="679" r:id="rId35"/>
    <p:sldId id="670" r:id="rId36"/>
    <p:sldId id="688" r:id="rId37"/>
    <p:sldId id="689" r:id="rId38"/>
    <p:sldId id="690" r:id="rId39"/>
    <p:sldId id="691" r:id="rId40"/>
    <p:sldId id="692" r:id="rId41"/>
    <p:sldId id="693" r:id="rId42"/>
    <p:sldId id="694" r:id="rId43"/>
    <p:sldId id="656" r:id="rId44"/>
    <p:sldId id="657" r:id="rId45"/>
    <p:sldId id="658" r:id="rId46"/>
    <p:sldId id="664" r:id="rId47"/>
    <p:sldId id="695" r:id="rId48"/>
    <p:sldId id="696" r:id="rId49"/>
    <p:sldId id="706" r:id="rId50"/>
    <p:sldId id="703" r:id="rId51"/>
  </p:sldIdLst>
  <p:sldSz cx="9144000" cy="6858000" type="screen4x3"/>
  <p:notesSz cx="6934200" cy="9232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4032">
          <p15:clr>
            <a:srgbClr val="A4A3A4"/>
          </p15:clr>
        </p15:guide>
        <p15:guide id="2" orient="horz" pos="175">
          <p15:clr>
            <a:srgbClr val="A4A3A4"/>
          </p15:clr>
        </p15:guide>
        <p15:guide id="3" orient="horz" pos="4142">
          <p15:clr>
            <a:srgbClr val="A4A3A4"/>
          </p15:clr>
        </p15:guide>
        <p15:guide id="4" orient="horz" pos="1352">
          <p15:clr>
            <a:srgbClr val="A4A3A4"/>
          </p15:clr>
        </p15:guide>
        <p15:guide id="5" orient="horz" pos="480">
          <p15:clr>
            <a:srgbClr val="A4A3A4"/>
          </p15:clr>
        </p15:guide>
        <p15:guide id="6" orient="horz" pos="96">
          <p15:clr>
            <a:srgbClr val="A4A3A4"/>
          </p15:clr>
        </p15:guide>
        <p15:guide id="7" orient="horz" pos="3936">
          <p15:clr>
            <a:srgbClr val="A4A3A4"/>
          </p15:clr>
        </p15:guide>
        <p15:guide id="8" orient="horz" pos="4107">
          <p15:clr>
            <a:srgbClr val="A4A3A4"/>
          </p15:clr>
        </p15:guide>
        <p15:guide id="9" orient="horz" pos="1488">
          <p15:clr>
            <a:srgbClr val="A4A3A4"/>
          </p15:clr>
        </p15:guide>
        <p15:guide id="10" pos="2544">
          <p15:clr>
            <a:srgbClr val="A4A3A4"/>
          </p15:clr>
        </p15:guide>
        <p15:guide id="11" pos="276">
          <p15:clr>
            <a:srgbClr val="A4A3A4"/>
          </p15:clr>
        </p15:guide>
        <p15:guide id="12" pos="5472">
          <p15:clr>
            <a:srgbClr val="A4A3A4"/>
          </p15:clr>
        </p15:guide>
        <p15:guide id="13" pos="432">
          <p15:clr>
            <a:srgbClr val="A4A3A4"/>
          </p15:clr>
        </p15:guide>
      </p15:sldGuideLst>
    </p:ext>
    <p:ext uri="{2D200454-40CA-4A62-9FC3-DE9A4176ACB9}">
      <p15:notesGuideLst xmlns="" xmlns:p15="http://schemas.microsoft.com/office/powerpoint/2012/main">
        <p15:guide id="1" orient="horz" pos="2908">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4CD15"/>
    <a:srgbClr val="DCDEDF"/>
    <a:srgbClr val="CFC7DC"/>
    <a:srgbClr val="7F8283"/>
    <a:srgbClr val="D4D5D6"/>
    <a:srgbClr val="61468B"/>
    <a:srgbClr val="63599E"/>
    <a:srgbClr val="A9ABAC"/>
    <a:srgbClr val="8A83B6"/>
    <a:srgbClr val="D0CD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535" autoAdjust="0"/>
    <p:restoredTop sz="98289" autoAdjust="0"/>
  </p:normalViewPr>
  <p:slideViewPr>
    <p:cSldViewPr showGuides="1">
      <p:cViewPr>
        <p:scale>
          <a:sx n="85" d="100"/>
          <a:sy n="85" d="100"/>
        </p:scale>
        <p:origin x="-944" y="-176"/>
      </p:cViewPr>
      <p:guideLst>
        <p:guide orient="horz" pos="4032"/>
        <p:guide orient="horz" pos="175"/>
        <p:guide orient="horz" pos="4142"/>
        <p:guide orient="horz" pos="1352"/>
        <p:guide orient="horz" pos="480"/>
        <p:guide orient="horz" pos="96"/>
        <p:guide orient="horz" pos="3936"/>
        <p:guide orient="horz" pos="4107"/>
        <p:guide orient="horz" pos="1488"/>
        <p:guide pos="2544"/>
        <p:guide pos="276"/>
        <p:guide pos="5472"/>
        <p:guide pos="4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69" d="100"/>
          <a:sy n="69" d="100"/>
        </p:scale>
        <p:origin x="-2962" y="-91"/>
      </p:cViewPr>
      <p:guideLst>
        <p:guide orient="horz" pos="2908"/>
        <p:guide pos="218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notesMaster" Target="notesMasters/notesMaster1.xml"/><Relationship Id="rId53" Type="http://schemas.openxmlformats.org/officeDocument/2006/relationships/handoutMaster" Target="handoutMasters/handout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05448" cy="461804"/>
          </a:xfrm>
          <a:prstGeom prst="rect">
            <a:avLst/>
          </a:prstGeom>
        </p:spPr>
        <p:txBody>
          <a:bodyPr vert="horz" lIns="90986" tIns="45492" rIns="90986" bIns="45492" rtlCol="0"/>
          <a:lstStyle>
            <a:lvl1pPr algn="l">
              <a:defRPr sz="1200"/>
            </a:lvl1pPr>
          </a:lstStyle>
          <a:p>
            <a:endParaRPr lang="en-US"/>
          </a:p>
        </p:txBody>
      </p:sp>
      <p:sp>
        <p:nvSpPr>
          <p:cNvPr id="3" name="Date Placeholder 2"/>
          <p:cNvSpPr>
            <a:spLocks noGrp="1"/>
          </p:cNvSpPr>
          <p:nvPr>
            <p:ph type="dt" sz="quarter" idx="1"/>
          </p:nvPr>
        </p:nvSpPr>
        <p:spPr>
          <a:xfrm>
            <a:off x="3927184" y="1"/>
            <a:ext cx="3005448" cy="461804"/>
          </a:xfrm>
          <a:prstGeom prst="rect">
            <a:avLst/>
          </a:prstGeom>
        </p:spPr>
        <p:txBody>
          <a:bodyPr vert="horz" lIns="90986" tIns="45492" rIns="90986" bIns="45492" rtlCol="0"/>
          <a:lstStyle>
            <a:lvl1pPr algn="r">
              <a:defRPr sz="1200"/>
            </a:lvl1pPr>
          </a:lstStyle>
          <a:p>
            <a:fld id="{F35AC1A4-BE0D-49E7-9347-99EBFE8E8BC9}" type="datetimeFigureOut">
              <a:rPr lang="en-US" smtClean="0"/>
              <a:pPr/>
              <a:t>10/25/16</a:t>
            </a:fld>
            <a:endParaRPr lang="en-US"/>
          </a:p>
        </p:txBody>
      </p:sp>
      <p:sp>
        <p:nvSpPr>
          <p:cNvPr id="4" name="Footer Placeholder 3"/>
          <p:cNvSpPr>
            <a:spLocks noGrp="1"/>
          </p:cNvSpPr>
          <p:nvPr>
            <p:ph type="ftr" sz="quarter" idx="2"/>
          </p:nvPr>
        </p:nvSpPr>
        <p:spPr>
          <a:xfrm>
            <a:off x="2" y="8769510"/>
            <a:ext cx="3005448" cy="461804"/>
          </a:xfrm>
          <a:prstGeom prst="rect">
            <a:avLst/>
          </a:prstGeom>
        </p:spPr>
        <p:txBody>
          <a:bodyPr vert="horz" lIns="90986" tIns="45492" rIns="90986" bIns="45492" rtlCol="0" anchor="b"/>
          <a:lstStyle>
            <a:lvl1pPr algn="l">
              <a:defRPr sz="1200"/>
            </a:lvl1pPr>
          </a:lstStyle>
          <a:p>
            <a:endParaRPr lang="en-US"/>
          </a:p>
        </p:txBody>
      </p:sp>
      <p:sp>
        <p:nvSpPr>
          <p:cNvPr id="5" name="Slide Number Placeholder 4"/>
          <p:cNvSpPr>
            <a:spLocks noGrp="1"/>
          </p:cNvSpPr>
          <p:nvPr>
            <p:ph type="sldNum" sz="quarter" idx="3"/>
          </p:nvPr>
        </p:nvSpPr>
        <p:spPr>
          <a:xfrm>
            <a:off x="3927184" y="8769510"/>
            <a:ext cx="3005448" cy="461804"/>
          </a:xfrm>
          <a:prstGeom prst="rect">
            <a:avLst/>
          </a:prstGeom>
        </p:spPr>
        <p:txBody>
          <a:bodyPr vert="horz" lIns="90986" tIns="45492" rIns="90986" bIns="45492" rtlCol="0" anchor="b"/>
          <a:lstStyle>
            <a:lvl1pPr algn="r">
              <a:defRPr sz="1200"/>
            </a:lvl1pPr>
          </a:lstStyle>
          <a:p>
            <a:fld id="{5A6982BA-8E65-43F5-A169-0A825F430828}" type="slidenum">
              <a:rPr lang="en-US" smtClean="0"/>
              <a:pPr/>
              <a:t>‹#›</a:t>
            </a:fld>
            <a:endParaRPr lang="en-US"/>
          </a:p>
        </p:txBody>
      </p:sp>
    </p:spTree>
    <p:extLst>
      <p:ext uri="{BB962C8B-B14F-4D97-AF65-F5344CB8AC3E}">
        <p14:creationId xmlns:p14="http://schemas.microsoft.com/office/powerpoint/2010/main" val="3920299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4820" cy="461645"/>
          </a:xfrm>
          <a:prstGeom prst="rect">
            <a:avLst/>
          </a:prstGeom>
        </p:spPr>
        <p:txBody>
          <a:bodyPr vert="horz" lIns="92368" tIns="46184" rIns="92368" bIns="46184" rtlCol="0"/>
          <a:lstStyle>
            <a:lvl1pPr algn="l">
              <a:defRPr sz="1200"/>
            </a:lvl1pPr>
          </a:lstStyle>
          <a:p>
            <a:endParaRPr lang="en-US"/>
          </a:p>
        </p:txBody>
      </p:sp>
      <p:sp>
        <p:nvSpPr>
          <p:cNvPr id="3" name="Date Placeholder 2"/>
          <p:cNvSpPr>
            <a:spLocks noGrp="1"/>
          </p:cNvSpPr>
          <p:nvPr>
            <p:ph type="dt" idx="1"/>
          </p:nvPr>
        </p:nvSpPr>
        <p:spPr>
          <a:xfrm>
            <a:off x="3927776" y="1"/>
            <a:ext cx="3004820" cy="461645"/>
          </a:xfrm>
          <a:prstGeom prst="rect">
            <a:avLst/>
          </a:prstGeom>
        </p:spPr>
        <p:txBody>
          <a:bodyPr vert="horz" lIns="92368" tIns="46184" rIns="92368" bIns="46184" rtlCol="0"/>
          <a:lstStyle>
            <a:lvl1pPr algn="r">
              <a:defRPr sz="1200"/>
            </a:lvl1pPr>
          </a:lstStyle>
          <a:p>
            <a:fld id="{96FCCE9C-97C6-4127-8839-CAB1314A3683}" type="datetimeFigureOut">
              <a:rPr lang="en-US" smtClean="0"/>
              <a:pPr/>
              <a:t>10/25/16</a:t>
            </a:fld>
            <a:endParaRPr lang="en-US"/>
          </a:p>
        </p:txBody>
      </p:sp>
      <p:sp>
        <p:nvSpPr>
          <p:cNvPr id="4" name="Slide Image Placeholder 3"/>
          <p:cNvSpPr>
            <a:spLocks noGrp="1" noRot="1" noChangeAspect="1"/>
          </p:cNvSpPr>
          <p:nvPr>
            <p:ph type="sldImg" idx="2"/>
          </p:nvPr>
        </p:nvSpPr>
        <p:spPr>
          <a:xfrm>
            <a:off x="1158875" y="692150"/>
            <a:ext cx="4616450" cy="3462338"/>
          </a:xfrm>
          <a:prstGeom prst="rect">
            <a:avLst/>
          </a:prstGeom>
          <a:noFill/>
          <a:ln w="12700">
            <a:solidFill>
              <a:prstClr val="black"/>
            </a:solidFill>
          </a:ln>
        </p:spPr>
        <p:txBody>
          <a:bodyPr vert="horz" lIns="92368" tIns="46184" rIns="92368" bIns="46184" rtlCol="0" anchor="ctr"/>
          <a:lstStyle/>
          <a:p>
            <a:endParaRPr lang="en-US"/>
          </a:p>
        </p:txBody>
      </p:sp>
      <p:sp>
        <p:nvSpPr>
          <p:cNvPr id="5" name="Notes Placeholder 4"/>
          <p:cNvSpPr>
            <a:spLocks noGrp="1"/>
          </p:cNvSpPr>
          <p:nvPr>
            <p:ph type="body" sz="quarter" idx="3"/>
          </p:nvPr>
        </p:nvSpPr>
        <p:spPr>
          <a:xfrm>
            <a:off x="693420" y="4385628"/>
            <a:ext cx="5547360" cy="4154805"/>
          </a:xfrm>
          <a:prstGeom prst="rect">
            <a:avLst/>
          </a:prstGeom>
        </p:spPr>
        <p:txBody>
          <a:bodyPr vert="horz" lIns="92368" tIns="46184" rIns="92368" bIns="4618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9652"/>
            <a:ext cx="3004820" cy="461645"/>
          </a:xfrm>
          <a:prstGeom prst="rect">
            <a:avLst/>
          </a:prstGeom>
        </p:spPr>
        <p:txBody>
          <a:bodyPr vert="horz" lIns="92368" tIns="46184" rIns="92368" bIns="46184" rtlCol="0" anchor="b"/>
          <a:lstStyle>
            <a:lvl1pPr algn="l">
              <a:defRPr sz="1200"/>
            </a:lvl1pPr>
          </a:lstStyle>
          <a:p>
            <a:endParaRPr lang="en-US"/>
          </a:p>
        </p:txBody>
      </p:sp>
      <p:sp>
        <p:nvSpPr>
          <p:cNvPr id="7" name="Slide Number Placeholder 6"/>
          <p:cNvSpPr>
            <a:spLocks noGrp="1"/>
          </p:cNvSpPr>
          <p:nvPr>
            <p:ph type="sldNum" sz="quarter" idx="5"/>
          </p:nvPr>
        </p:nvSpPr>
        <p:spPr>
          <a:xfrm>
            <a:off x="3927776" y="8769652"/>
            <a:ext cx="3004820" cy="461645"/>
          </a:xfrm>
          <a:prstGeom prst="rect">
            <a:avLst/>
          </a:prstGeom>
        </p:spPr>
        <p:txBody>
          <a:bodyPr vert="horz" lIns="92368" tIns="46184" rIns="92368" bIns="46184" rtlCol="0" anchor="b"/>
          <a:lstStyle>
            <a:lvl1pPr algn="r">
              <a:defRPr sz="1200"/>
            </a:lvl1pPr>
          </a:lstStyle>
          <a:p>
            <a:fld id="{AF3C882C-6931-48D7-9B18-809CA6FAEAE8}" type="slidenum">
              <a:rPr lang="en-US" smtClean="0"/>
              <a:pPr/>
              <a:t>‹#›</a:t>
            </a:fld>
            <a:endParaRPr lang="en-US"/>
          </a:p>
        </p:txBody>
      </p:sp>
    </p:spTree>
    <p:extLst>
      <p:ext uri="{BB962C8B-B14F-4D97-AF65-F5344CB8AC3E}">
        <p14:creationId xmlns:p14="http://schemas.microsoft.com/office/powerpoint/2010/main" val="2483730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a:t>
            </a:fld>
            <a:endParaRPr lang="en-US"/>
          </a:p>
        </p:txBody>
      </p:sp>
    </p:spTree>
    <p:extLst>
      <p:ext uri="{BB962C8B-B14F-4D97-AF65-F5344CB8AC3E}">
        <p14:creationId xmlns:p14="http://schemas.microsoft.com/office/powerpoint/2010/main" val="906969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solidFill>
                  <a:srgbClr val="000000"/>
                </a:solidFill>
                <a:latin typeface="Trebuchet MS" charset="0"/>
                <a:cs typeface="Trebuchet MS" charset="0"/>
                <a:sym typeface="Trebuchet MS" charset="0"/>
              </a:rPr>
              <a:t>Our repository runs Fedora 4.2 and is front-ended by heavily customized version of </a:t>
            </a:r>
            <a:r>
              <a:rPr lang="en-US" dirty="0" err="1">
                <a:solidFill>
                  <a:srgbClr val="000000"/>
                </a:solidFill>
                <a:latin typeface="Trebuchet MS" charset="0"/>
                <a:cs typeface="Trebuchet MS" charset="0"/>
                <a:sym typeface="Trebuchet MS" charset="0"/>
              </a:rPr>
              <a:t>Sufia</a:t>
            </a:r>
            <a:r>
              <a:rPr lang="en-US" dirty="0">
                <a:solidFill>
                  <a:srgbClr val="000000"/>
                </a:solidFill>
                <a:latin typeface="Trebuchet MS" charset="0"/>
                <a:cs typeface="Trebuchet MS" charset="0"/>
                <a:sym typeface="Trebuchet MS" charset="0"/>
              </a:rPr>
              <a:t> 6.0. We have integrated the authentication with LDAP and groups used for authorization are also sourced from LDAP. Furthermore, certain metadata fields such as ‘Creator’ only allow entries that are verifiable in LDAP to consistently identify individuals. </a:t>
            </a:r>
            <a:r>
              <a:rPr lang="en-US" dirty="0" smtClean="0">
                <a:solidFill>
                  <a:srgbClr val="000000"/>
                </a:solidFill>
                <a:latin typeface="Trebuchet MS" charset="0"/>
                <a:cs typeface="Trebuchet MS" charset="0"/>
                <a:sym typeface="Trebuchet MS" charset="0"/>
              </a:rPr>
              <a:t>We have added additional verification against the NU VIVO instance run by</a:t>
            </a:r>
            <a:r>
              <a:rPr lang="en-US" baseline="0" dirty="0" smtClean="0">
                <a:solidFill>
                  <a:srgbClr val="000000"/>
                </a:solidFill>
                <a:latin typeface="Trebuchet MS" charset="0"/>
                <a:cs typeface="Trebuchet MS" charset="0"/>
                <a:sym typeface="Trebuchet MS" charset="0"/>
              </a:rPr>
              <a:t> the fine people at Center for Data Science and Informatics who’s leader is Justin </a:t>
            </a:r>
            <a:r>
              <a:rPr lang="en-US" baseline="0" dirty="0" err="1" smtClean="0">
                <a:solidFill>
                  <a:srgbClr val="000000"/>
                </a:solidFill>
                <a:latin typeface="Trebuchet MS" charset="0"/>
                <a:cs typeface="Trebuchet MS" charset="0"/>
                <a:sym typeface="Trebuchet MS" charset="0"/>
              </a:rPr>
              <a:t>Starren</a:t>
            </a:r>
            <a:r>
              <a:rPr lang="en-US" baseline="0" dirty="0" smtClean="0">
                <a:solidFill>
                  <a:srgbClr val="000000"/>
                </a:solidFill>
                <a:latin typeface="Trebuchet MS" charset="0"/>
                <a:cs typeface="Trebuchet MS" charset="0"/>
                <a:sym typeface="Trebuchet MS" charset="0"/>
              </a:rPr>
              <a:t> one of this year invited speakers at the VIVO conference.</a:t>
            </a:r>
            <a:endParaRPr lang="en-US" dirty="0">
              <a:latin typeface="Calibri" charset="0"/>
            </a:endParaRPr>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0602" indent="-288693" eaLnBrk="0" hangingPunct="0">
              <a:defRPr sz="2400">
                <a:solidFill>
                  <a:schemeClr val="tx1"/>
                </a:solidFill>
                <a:latin typeface="Arial" charset="0"/>
                <a:ea typeface="ＭＳ Ｐゴシック" charset="0"/>
              </a:defRPr>
            </a:lvl2pPr>
            <a:lvl3pPr marL="1154773" indent="-230955" eaLnBrk="0" hangingPunct="0">
              <a:defRPr sz="2400">
                <a:solidFill>
                  <a:schemeClr val="tx1"/>
                </a:solidFill>
                <a:latin typeface="Arial" charset="0"/>
                <a:ea typeface="ＭＳ Ｐゴシック" charset="0"/>
              </a:defRPr>
            </a:lvl3pPr>
            <a:lvl4pPr marL="1616682" indent="-230955" eaLnBrk="0" hangingPunct="0">
              <a:defRPr sz="2400">
                <a:solidFill>
                  <a:schemeClr val="tx1"/>
                </a:solidFill>
                <a:latin typeface="Arial" charset="0"/>
                <a:ea typeface="ＭＳ Ｐゴシック" charset="0"/>
              </a:defRPr>
            </a:lvl4pPr>
            <a:lvl5pPr marL="2078591" indent="-230955" eaLnBrk="0" hangingPunct="0">
              <a:defRPr sz="2400">
                <a:solidFill>
                  <a:schemeClr val="tx1"/>
                </a:solidFill>
                <a:latin typeface="Arial" charset="0"/>
                <a:ea typeface="ＭＳ Ｐゴシック" charset="0"/>
              </a:defRPr>
            </a:lvl5pPr>
            <a:lvl6pPr marL="2540500" indent="-230955" eaLnBrk="0" fontAlgn="base" hangingPunct="0">
              <a:spcBef>
                <a:spcPct val="0"/>
              </a:spcBef>
              <a:spcAft>
                <a:spcPct val="0"/>
              </a:spcAft>
              <a:defRPr sz="2400">
                <a:solidFill>
                  <a:schemeClr val="tx1"/>
                </a:solidFill>
                <a:latin typeface="Arial" charset="0"/>
                <a:ea typeface="ＭＳ Ｐゴシック" charset="0"/>
              </a:defRPr>
            </a:lvl6pPr>
            <a:lvl7pPr marL="3002410" indent="-230955" eaLnBrk="0" fontAlgn="base" hangingPunct="0">
              <a:spcBef>
                <a:spcPct val="0"/>
              </a:spcBef>
              <a:spcAft>
                <a:spcPct val="0"/>
              </a:spcAft>
              <a:defRPr sz="2400">
                <a:solidFill>
                  <a:schemeClr val="tx1"/>
                </a:solidFill>
                <a:latin typeface="Arial" charset="0"/>
                <a:ea typeface="ＭＳ Ｐゴシック" charset="0"/>
              </a:defRPr>
            </a:lvl7pPr>
            <a:lvl8pPr marL="3464319" indent="-230955" eaLnBrk="0" fontAlgn="base" hangingPunct="0">
              <a:spcBef>
                <a:spcPct val="0"/>
              </a:spcBef>
              <a:spcAft>
                <a:spcPct val="0"/>
              </a:spcAft>
              <a:defRPr sz="2400">
                <a:solidFill>
                  <a:schemeClr val="tx1"/>
                </a:solidFill>
                <a:latin typeface="Arial" charset="0"/>
                <a:ea typeface="ＭＳ Ｐゴシック" charset="0"/>
              </a:defRPr>
            </a:lvl8pPr>
            <a:lvl9pPr marL="3926228" indent="-23095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ACD4EC4-EB92-884A-B0DA-5DA5166EB30F}" type="slidenum">
              <a:rPr lang="en-US" sz="1200">
                <a:latin typeface="Calibri" charset="0"/>
                <a:cs typeface="Arial" charset="0"/>
              </a:rPr>
              <a:pPr eaLnBrk="1" hangingPunct="1"/>
              <a:t>2</a:t>
            </a:fld>
            <a:endParaRPr lang="en-US" sz="1200">
              <a:latin typeface="Calibri"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solidFill>
                  <a:srgbClr val="000000"/>
                </a:solidFill>
                <a:latin typeface="Trebuchet MS" charset="0"/>
                <a:cs typeface="Trebuchet MS" charset="0"/>
                <a:sym typeface="Trebuchet MS" charset="0"/>
              </a:rPr>
              <a:t>Our repository runs Fedora 4.2 and is front-ended by heavily customized version of </a:t>
            </a:r>
            <a:r>
              <a:rPr lang="en-US" dirty="0" err="1">
                <a:solidFill>
                  <a:srgbClr val="000000"/>
                </a:solidFill>
                <a:latin typeface="Trebuchet MS" charset="0"/>
                <a:cs typeface="Trebuchet MS" charset="0"/>
                <a:sym typeface="Trebuchet MS" charset="0"/>
              </a:rPr>
              <a:t>Sufia</a:t>
            </a:r>
            <a:r>
              <a:rPr lang="en-US" dirty="0">
                <a:solidFill>
                  <a:srgbClr val="000000"/>
                </a:solidFill>
                <a:latin typeface="Trebuchet MS" charset="0"/>
                <a:cs typeface="Trebuchet MS" charset="0"/>
                <a:sym typeface="Trebuchet MS" charset="0"/>
              </a:rPr>
              <a:t> 6.0. We have integrated the authentication with LDAP and groups used for authorization are also sourced from LDAP. Furthermore, certain metadata fields such as ‘Creator’ only allow entries that are verifiable in LDAP to consistently identify individuals. </a:t>
            </a:r>
            <a:r>
              <a:rPr lang="en-US" dirty="0" smtClean="0">
                <a:solidFill>
                  <a:srgbClr val="000000"/>
                </a:solidFill>
                <a:latin typeface="Trebuchet MS" charset="0"/>
                <a:cs typeface="Trebuchet MS" charset="0"/>
                <a:sym typeface="Trebuchet MS" charset="0"/>
              </a:rPr>
              <a:t>We have added additional verification against the NU VIVO instance run by</a:t>
            </a:r>
            <a:r>
              <a:rPr lang="en-US" baseline="0" dirty="0" smtClean="0">
                <a:solidFill>
                  <a:srgbClr val="000000"/>
                </a:solidFill>
                <a:latin typeface="Trebuchet MS" charset="0"/>
                <a:cs typeface="Trebuchet MS" charset="0"/>
                <a:sym typeface="Trebuchet MS" charset="0"/>
              </a:rPr>
              <a:t> the fine people at Center for Data Science and Informatics who’s leader is Justin </a:t>
            </a:r>
            <a:r>
              <a:rPr lang="en-US" baseline="0" dirty="0" err="1" smtClean="0">
                <a:solidFill>
                  <a:srgbClr val="000000"/>
                </a:solidFill>
                <a:latin typeface="Trebuchet MS" charset="0"/>
                <a:cs typeface="Trebuchet MS" charset="0"/>
                <a:sym typeface="Trebuchet MS" charset="0"/>
              </a:rPr>
              <a:t>Starren</a:t>
            </a:r>
            <a:r>
              <a:rPr lang="en-US" baseline="0" dirty="0" smtClean="0">
                <a:solidFill>
                  <a:srgbClr val="000000"/>
                </a:solidFill>
                <a:latin typeface="Trebuchet MS" charset="0"/>
                <a:cs typeface="Trebuchet MS" charset="0"/>
                <a:sym typeface="Trebuchet MS" charset="0"/>
              </a:rPr>
              <a:t> one of this year invited speakers at the VIVO conference.</a:t>
            </a:r>
            <a:endParaRPr lang="en-US" dirty="0">
              <a:latin typeface="Calibri" charset="0"/>
            </a:endParaRPr>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0602" indent="-288693" eaLnBrk="0" hangingPunct="0">
              <a:defRPr sz="2400">
                <a:solidFill>
                  <a:schemeClr val="tx1"/>
                </a:solidFill>
                <a:latin typeface="Arial" charset="0"/>
                <a:ea typeface="ＭＳ Ｐゴシック" charset="0"/>
              </a:defRPr>
            </a:lvl2pPr>
            <a:lvl3pPr marL="1154773" indent="-230955" eaLnBrk="0" hangingPunct="0">
              <a:defRPr sz="2400">
                <a:solidFill>
                  <a:schemeClr val="tx1"/>
                </a:solidFill>
                <a:latin typeface="Arial" charset="0"/>
                <a:ea typeface="ＭＳ Ｐゴシック" charset="0"/>
              </a:defRPr>
            </a:lvl3pPr>
            <a:lvl4pPr marL="1616682" indent="-230955" eaLnBrk="0" hangingPunct="0">
              <a:defRPr sz="2400">
                <a:solidFill>
                  <a:schemeClr val="tx1"/>
                </a:solidFill>
                <a:latin typeface="Arial" charset="0"/>
                <a:ea typeface="ＭＳ Ｐゴシック" charset="0"/>
              </a:defRPr>
            </a:lvl4pPr>
            <a:lvl5pPr marL="2078591" indent="-230955" eaLnBrk="0" hangingPunct="0">
              <a:defRPr sz="2400">
                <a:solidFill>
                  <a:schemeClr val="tx1"/>
                </a:solidFill>
                <a:latin typeface="Arial" charset="0"/>
                <a:ea typeface="ＭＳ Ｐゴシック" charset="0"/>
              </a:defRPr>
            </a:lvl5pPr>
            <a:lvl6pPr marL="2540500" indent="-230955" eaLnBrk="0" fontAlgn="base" hangingPunct="0">
              <a:spcBef>
                <a:spcPct val="0"/>
              </a:spcBef>
              <a:spcAft>
                <a:spcPct val="0"/>
              </a:spcAft>
              <a:defRPr sz="2400">
                <a:solidFill>
                  <a:schemeClr val="tx1"/>
                </a:solidFill>
                <a:latin typeface="Arial" charset="0"/>
                <a:ea typeface="ＭＳ Ｐゴシック" charset="0"/>
              </a:defRPr>
            </a:lvl6pPr>
            <a:lvl7pPr marL="3002410" indent="-230955" eaLnBrk="0" fontAlgn="base" hangingPunct="0">
              <a:spcBef>
                <a:spcPct val="0"/>
              </a:spcBef>
              <a:spcAft>
                <a:spcPct val="0"/>
              </a:spcAft>
              <a:defRPr sz="2400">
                <a:solidFill>
                  <a:schemeClr val="tx1"/>
                </a:solidFill>
                <a:latin typeface="Arial" charset="0"/>
                <a:ea typeface="ＭＳ Ｐゴシック" charset="0"/>
              </a:defRPr>
            </a:lvl7pPr>
            <a:lvl8pPr marL="3464319" indent="-230955" eaLnBrk="0" fontAlgn="base" hangingPunct="0">
              <a:spcBef>
                <a:spcPct val="0"/>
              </a:spcBef>
              <a:spcAft>
                <a:spcPct val="0"/>
              </a:spcAft>
              <a:defRPr sz="2400">
                <a:solidFill>
                  <a:schemeClr val="tx1"/>
                </a:solidFill>
                <a:latin typeface="Arial" charset="0"/>
                <a:ea typeface="ＭＳ Ｐゴシック" charset="0"/>
              </a:defRPr>
            </a:lvl8pPr>
            <a:lvl9pPr marL="3926228" indent="-23095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ACD4EC4-EB92-884A-B0DA-5DA5166EB30F}" type="slidenum">
              <a:rPr lang="en-US" sz="1200">
                <a:latin typeface="Calibri" charset="0"/>
                <a:cs typeface="Arial" charset="0"/>
              </a:rPr>
              <a:pPr eaLnBrk="1" hangingPunct="1"/>
              <a:t>3</a:t>
            </a:fld>
            <a:endParaRPr lang="en-US" sz="1200">
              <a:latin typeface="Calibri"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spc="-50" dirty="0" smtClean="0">
                <a:solidFill>
                  <a:srgbClr val="61468B"/>
                </a:solidFill>
              </a:rPr>
              <a:t>The repository provides stable, long-term storage and ongoing maintenance for content contained within the repository. Examples of items that the repository can accommodate at this time include:</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7</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8</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600"/>
              </a:spcBef>
            </a:pPr>
            <a:r>
              <a:rPr lang="en-US" sz="1200" b="1" spc="-50" dirty="0" smtClean="0">
                <a:solidFill>
                  <a:srgbClr val="61468B"/>
                </a:solidFill>
              </a:rPr>
              <a:t>It is preferred but not required that materials be made available with a Creative Commons license. Many researchers and educational institutions are adopting Creative Commons licenses to provide wider access to their work. There are few different types of CC licenses that you can choose from and you also have an option to mark your item with the “All rights reserved” license. Through the Creative Commons attribution license, the copyright owner retains copyright, but the materials are open to others for use and make modifications as long as attribution to the original is made. </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9</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for this repository to reproduce and distribute your work, a distribution license must accompany each submission. No copyright transfer is involved.  As a final step in the submission process, please read the license text below, select ‘I Grant the License,’ and click ‘Complete Submission.’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10</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11</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12</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14</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16</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17</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18</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19</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20</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21</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22</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23</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24</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25</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26</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29</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spc="-50" dirty="0" smtClean="0">
                <a:solidFill>
                  <a:srgbClr val="61468B"/>
                </a:solidFill>
              </a:rPr>
              <a:t>The repository provides stable, long-term storage and ongoing maintenance for content contained within the repository. </a:t>
            </a:r>
            <a:r>
              <a:rPr lang="en-US" sz="1200" spc="-50" smtClean="0">
                <a:solidFill>
                  <a:srgbClr val="61468B"/>
                </a:solidFill>
              </a:rPr>
              <a:t>Examples of items that the repository can accommodate at this time include:</a:t>
            </a:r>
          </a:p>
          <a:p>
            <a:endParaRPr lang="en-US"/>
          </a:p>
        </p:txBody>
      </p:sp>
      <p:sp>
        <p:nvSpPr>
          <p:cNvPr id="4" name="Slide Number Placeholder 3"/>
          <p:cNvSpPr>
            <a:spLocks noGrp="1"/>
          </p:cNvSpPr>
          <p:nvPr>
            <p:ph type="sldNum" sz="quarter" idx="10"/>
          </p:nvPr>
        </p:nvSpPr>
        <p:spPr/>
        <p:txBody>
          <a:bodyPr/>
          <a:lstStyle/>
          <a:p>
            <a:fld id="{AF3C882C-6931-48D7-9B18-809CA6FAEAE8}" type="slidenum">
              <a:rPr lang="en-US" smtClean="0"/>
              <a:pPr/>
              <a:t>30</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33</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34</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35</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spc="-50" dirty="0" smtClean="0">
                <a:solidFill>
                  <a:srgbClr val="61468B"/>
                </a:solidFill>
              </a:rPr>
              <a:t>The repository provides stable, long-term storage and ongoing maintenance for content contained within the repository. </a:t>
            </a:r>
            <a:r>
              <a:rPr lang="en-US" sz="1200" spc="-50" smtClean="0">
                <a:solidFill>
                  <a:srgbClr val="61468B"/>
                </a:solidFill>
              </a:rPr>
              <a:t>Examples of items that the repository can accommodate at this time include:</a:t>
            </a:r>
          </a:p>
          <a:p>
            <a:endParaRPr lang="en-US"/>
          </a:p>
        </p:txBody>
      </p:sp>
      <p:sp>
        <p:nvSpPr>
          <p:cNvPr id="4" name="Slide Number Placeholder 3"/>
          <p:cNvSpPr>
            <a:spLocks noGrp="1"/>
          </p:cNvSpPr>
          <p:nvPr>
            <p:ph type="sldNum" sz="quarter" idx="10"/>
          </p:nvPr>
        </p:nvSpPr>
        <p:spPr/>
        <p:txBody>
          <a:bodyPr/>
          <a:lstStyle/>
          <a:p>
            <a:fld id="{AF3C882C-6931-48D7-9B18-809CA6FAEAE8}" type="slidenum">
              <a:rPr lang="en-US" smtClean="0"/>
              <a:pPr/>
              <a:t>36</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37</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38</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39</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40</a:t>
            </a:fld>
            <a:endParaRPr lang="en-US"/>
          </a:p>
        </p:txBody>
      </p:sp>
    </p:spTree>
    <p:extLst>
      <p:ext uri="{BB962C8B-B14F-4D97-AF65-F5344CB8AC3E}">
        <p14:creationId xmlns:p14="http://schemas.microsoft.com/office/powerpoint/2010/main" val="29855199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41</a:t>
            </a:fld>
            <a:endParaRPr lang="en-US"/>
          </a:p>
        </p:txBody>
      </p:sp>
    </p:spTree>
    <p:extLst>
      <p:ext uri="{BB962C8B-B14F-4D97-AF65-F5344CB8AC3E}">
        <p14:creationId xmlns:p14="http://schemas.microsoft.com/office/powerpoint/2010/main" val="2985519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 Id="rId3"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 Id="rId3"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e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eg"/><Relationship Id="rId3"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eg"/><Relationship Id="rId3"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16.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1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18.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0.png"/><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0.png"/><Relationship Id="rId1" Type="http://schemas.openxmlformats.org/officeDocument/2006/relationships/slideMaster" Target="../slideMasters/slideMaster2.xml"/><Relationship Id="rId2" Type="http://schemas.openxmlformats.org/officeDocument/2006/relationships/image" Target="../media/image23.jpe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 Id="rId3" Type="http://schemas.openxmlformats.org/officeDocument/2006/relationships/image" Target="../media/image2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0.png"/><Relationship Id="rId1" Type="http://schemas.openxmlformats.org/officeDocument/2006/relationships/slideMaster" Target="../slideMasters/slideMaster2.xml"/><Relationship Id="rId2" Type="http://schemas.openxmlformats.org/officeDocument/2006/relationships/image" Target="../media/image26.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jpeg"/><Relationship Id="rId3" Type="http://schemas.openxmlformats.org/officeDocument/2006/relationships/image" Target="../media/image20.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jpg"/><Relationship Id="rId3" Type="http://schemas.openxmlformats.org/officeDocument/2006/relationships/image" Target="../media/image2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jpeg"/><Relationship Id="rId3" Type="http://schemas.openxmlformats.org/officeDocument/2006/relationships/image" Target="../media/image2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jpeg"/><Relationship Id="rId3" Type="http://schemas.openxmlformats.org/officeDocument/2006/relationships/image" Target="../media/image2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jpg"/><Relationship Id="rId3" Type="http://schemas.openxmlformats.org/officeDocument/2006/relationships/image" Target="../media/image20.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555104_NMgradientLH_RGB_102313.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hasCustomPrompt="1"/>
          </p:nvPr>
        </p:nvSpPr>
        <p:spPr bwMode="gray">
          <a:xfrm>
            <a:off x="1423524" y="2212882"/>
            <a:ext cx="6722378" cy="876329"/>
          </a:xfrm>
        </p:spPr>
        <p:txBody>
          <a:bodyPr rIns="0" bIns="0" anchor="b" anchorCtr="0"/>
          <a:lstStyle>
            <a:lvl1pPr>
              <a:lnSpc>
                <a:spcPct val="90000"/>
              </a:lnSpc>
              <a:defRPr sz="40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1423524" y="3166257"/>
            <a:ext cx="6400800" cy="685800"/>
          </a:xfr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sp>
        <p:nvSpPr>
          <p:cNvPr id="4" name="Date Placeholder 3"/>
          <p:cNvSpPr>
            <a:spLocks noGrp="1"/>
          </p:cNvSpPr>
          <p:nvPr>
            <p:ph type="dt" sz="half" idx="10"/>
          </p:nvPr>
        </p:nvSpPr>
        <p:spPr bwMode="gray">
          <a:xfrm>
            <a:off x="1423524" y="6528816"/>
            <a:ext cx="850392" cy="168275"/>
          </a:xfrm>
        </p:spPr>
        <p:txBody>
          <a:bodyPr/>
          <a:lstStyle>
            <a:lvl1pPr>
              <a:defRPr>
                <a:solidFill>
                  <a:schemeClr val="bg1"/>
                </a:solidFill>
              </a:defRPr>
            </a:lvl1pPr>
          </a:lstStyle>
          <a:p>
            <a:fld id="{9623C80F-5998-4C5A-8426-1B9517C724DD}" type="datetimeFigureOut">
              <a:rPr lang="en-US" smtClean="0">
                <a:solidFill>
                  <a:prstClr val="white"/>
                </a:solidFill>
              </a:rPr>
              <a:pPr/>
              <a:t>10/25/16</a:t>
            </a:fld>
            <a:endParaRPr lang="en-US">
              <a:solidFill>
                <a:prstClr val="white"/>
              </a:solidFill>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043450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087835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Section Header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3796987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Section Header 3">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2415703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Section Header 4">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2438762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Section Header 5">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2649407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Section Header 6">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4018191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Section Header 7">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583110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Section Header 8">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354102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Section Header 9">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77492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Section Header 10">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3730927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Section Header 1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4034240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Section Header Your Photo">
    <p:bg bwMode="gray">
      <p:bgPr>
        <a:solidFill>
          <a:schemeClr val="tx2">
            <a:lumMod val="75000"/>
          </a:schemeClr>
        </a:solidFill>
        <a:effectLst/>
      </p:bgPr>
    </p:bg>
    <p:spTree>
      <p:nvGrpSpPr>
        <p:cNvPr id="1" name=""/>
        <p:cNvGrpSpPr/>
        <p:nvPr/>
      </p:nvGrpSpPr>
      <p:grpSpPr>
        <a:xfrm>
          <a:off x="0" y="0"/>
          <a:ext cx="0" cy="0"/>
          <a:chOff x="0" y="0"/>
          <a:chExt cx="0" cy="0"/>
        </a:xfrm>
      </p:grpSpPr>
      <p:pic>
        <p:nvPicPr>
          <p:cNvPr id="7" name="Picture 6" descr="Ambulance entering ED.JPG"/>
          <p:cNvPicPr>
            <a:picLocks noChangeAspect="1"/>
          </p:cNvPicPr>
          <p:nvPr userDrawn="1"/>
        </p:nvPicPr>
        <p:blipFill>
          <a:blip r:embed="rId2" cstate="print"/>
          <a:srcRect r="3333"/>
          <a:stretch>
            <a:fillRect/>
          </a:stretch>
        </p:blipFill>
        <p:spPr>
          <a:xfrm>
            <a:off x="4724400" y="0"/>
            <a:ext cx="4419600" cy="6858000"/>
          </a:xfrm>
          <a:prstGeom prst="rect">
            <a:avLst/>
          </a:prstGeom>
        </p:spPr>
      </p:pic>
      <p:pic>
        <p:nvPicPr>
          <p:cNvPr id="12" name="Pictur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8075"/>
          <a:stretch/>
        </p:blipFill>
        <p:spPr bwMode="gray">
          <a:xfrm>
            <a:off x="0" y="0"/>
            <a:ext cx="7041616" cy="6858000"/>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0633" y="911860"/>
            <a:ext cx="2488753" cy="464290"/>
          </a:xfrm>
          <a:prstGeom prst="rect">
            <a:avLst/>
          </a:prstGeom>
        </p:spPr>
      </p:pic>
      <p:sp>
        <p:nvSpPr>
          <p:cNvPr id="2" name="Title 1"/>
          <p:cNvSpPr>
            <a:spLocks noGrp="1"/>
          </p:cNvSpPr>
          <p:nvPr>
            <p:ph type="ctrTitle" hasCustomPrompt="1"/>
          </p:nvPr>
        </p:nvSpPr>
        <p:spPr bwMode="gray">
          <a:xfrm>
            <a:off x="1404256" y="2936911"/>
            <a:ext cx="3886200" cy="1143000"/>
          </a:xfr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116100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10/25/16</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764296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64941" y="198701"/>
            <a:ext cx="7713969" cy="762000"/>
          </a:xfrm>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623C80F-5998-4C5A-8426-1B9517C724DD}" type="datetimeFigureOut">
              <a:rPr lang="en-US" smtClean="0">
                <a:solidFill>
                  <a:srgbClr val="605F62"/>
                </a:solidFill>
              </a:rPr>
              <a:pPr/>
              <a:t>10/25/16</a:t>
            </a:fld>
            <a:endParaRPr lang="en-US">
              <a:solidFill>
                <a:srgbClr val="605F62"/>
              </a:solidFill>
            </a:endParaRPr>
          </a:p>
        </p:txBody>
      </p:sp>
      <p:sp>
        <p:nvSpPr>
          <p:cNvPr id="5" name="Footer Placeholder 4"/>
          <p:cNvSpPr>
            <a:spLocks noGrp="1"/>
          </p:cNvSpPr>
          <p:nvPr>
            <p:ph type="ftr" sz="quarter" idx="11"/>
          </p:nvPr>
        </p:nvSpPr>
        <p:spPr/>
        <p:txBody>
          <a:bodyPr/>
          <a:lstStyle/>
          <a:p>
            <a:endParaRPr lang="en-US">
              <a:solidFill>
                <a:srgbClr val="605F62"/>
              </a:solidFill>
            </a:endParaRPr>
          </a:p>
        </p:txBody>
      </p:sp>
      <p:sp>
        <p:nvSpPr>
          <p:cNvPr id="6" name="Slide Number Placeholder 5"/>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80831"/>
            <a:ext cx="6854952" cy="457200"/>
          </a:xfrm>
        </p:spPr>
        <p:txBody>
          <a:bodyPr/>
          <a:lstStyle>
            <a:lvl1pPr marL="0" indent="0">
              <a:lnSpc>
                <a:spcPct val="85000"/>
              </a:lnSpc>
              <a:spcBef>
                <a:spcPts val="0"/>
              </a:spcBef>
              <a:buNone/>
              <a:defRPr sz="2000" spc="-80" baseline="0">
                <a:solidFill>
                  <a:schemeClr val="tx1"/>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2" name="Text Placeholder 11"/>
          <p:cNvSpPr>
            <a:spLocks noGrp="1"/>
          </p:cNvSpPr>
          <p:nvPr>
            <p:ph type="body" sz="quarter" idx="14" hasCustomPrompt="1"/>
          </p:nvPr>
        </p:nvSpPr>
        <p:spPr>
          <a:xfrm>
            <a:off x="990600" y="347871"/>
            <a:ext cx="4419600" cy="337929"/>
          </a:xfrm>
        </p:spPr>
        <p:txBody>
          <a:bodyPr/>
          <a:lstStyle>
            <a:lvl1pPr marL="0" indent="0">
              <a:buNone/>
              <a:defRPr sz="1000" b="1" kern="1000" cap="all" spc="50">
                <a:solidFill>
                  <a:schemeClr val="bg2"/>
                </a:solidFill>
              </a:defRPr>
            </a:lvl1pPr>
          </a:lstStyle>
          <a:p>
            <a:pPr lvl="0"/>
            <a:r>
              <a:rPr lang="en-US" dirty="0" smtClean="0"/>
              <a:t>SUBTITLE</a:t>
            </a:r>
            <a:endParaRPr lang="en-US" dirty="0"/>
          </a:p>
        </p:txBody>
      </p:sp>
    </p:spTree>
    <p:extLst>
      <p:ext uri="{BB962C8B-B14F-4D97-AF65-F5344CB8AC3E}">
        <p14:creationId xmlns:p14="http://schemas.microsoft.com/office/powerpoint/2010/main" val="1604799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01197" y="1621971"/>
            <a:ext cx="3767328" cy="4093029"/>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00422" y="1621971"/>
            <a:ext cx="3767328" cy="4093029"/>
          </a:xfr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9623C80F-5998-4C5A-8426-1B9517C724DD}" type="datetimeFigureOut">
              <a:rPr lang="en-US" smtClean="0">
                <a:solidFill>
                  <a:srgbClr val="605F62"/>
                </a:solidFill>
              </a:rPr>
              <a:pPr/>
              <a:t>10/25/16</a:t>
            </a:fld>
            <a:endParaRPr lang="en-US">
              <a:solidFill>
                <a:srgbClr val="605F62"/>
              </a:solidFill>
            </a:endParaRPr>
          </a:p>
        </p:txBody>
      </p:sp>
      <p:sp>
        <p:nvSpPr>
          <p:cNvPr id="6" name="Footer Placeholder 5"/>
          <p:cNvSpPr>
            <a:spLocks noGrp="1"/>
          </p:cNvSpPr>
          <p:nvPr>
            <p:ph type="ftr" sz="quarter" idx="11"/>
          </p:nvPr>
        </p:nvSpPr>
        <p:spPr/>
        <p:txBody>
          <a:bodyPr/>
          <a:lstStyle/>
          <a:p>
            <a:endParaRPr lang="en-US">
              <a:solidFill>
                <a:srgbClr val="605F62"/>
              </a:solidFill>
            </a:endParaRPr>
          </a:p>
        </p:txBody>
      </p:sp>
      <p:sp>
        <p:nvSpPr>
          <p:cNvPr id="7" name="Slide Number Placeholder 6"/>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599" y="914400"/>
            <a:ext cx="6857999"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967830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600" y="1624012"/>
            <a:ext cx="3581400" cy="357187"/>
          </a:xfr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68895" cy="3733800"/>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908036" y="1624012"/>
            <a:ext cx="3770375" cy="357188"/>
          </a:xfr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27124" y="1981200"/>
            <a:ext cx="3770375" cy="3733800"/>
          </a:xfr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9623C80F-5998-4C5A-8426-1B9517C724DD}" type="datetimeFigureOut">
              <a:rPr lang="en-US" smtClean="0">
                <a:solidFill>
                  <a:srgbClr val="605F62"/>
                </a:solidFill>
              </a:rPr>
              <a:pPr/>
              <a:t>10/25/16</a:t>
            </a:fld>
            <a:endParaRPr lang="en-US">
              <a:solidFill>
                <a:srgbClr val="605F62"/>
              </a:solidFill>
            </a:endParaRPr>
          </a:p>
        </p:txBody>
      </p:sp>
      <p:sp>
        <p:nvSpPr>
          <p:cNvPr id="8" name="Footer Placeholder 7"/>
          <p:cNvSpPr>
            <a:spLocks noGrp="1"/>
          </p:cNvSpPr>
          <p:nvPr>
            <p:ph type="ftr" sz="quarter" idx="11"/>
          </p:nvPr>
        </p:nvSpPr>
        <p:spPr/>
        <p:txBody>
          <a:bodyPr/>
          <a:lstStyle/>
          <a:p>
            <a:endParaRPr lang="en-US">
              <a:solidFill>
                <a:srgbClr val="605F62"/>
              </a:solidFill>
            </a:endParaRPr>
          </a:p>
        </p:txBody>
      </p:sp>
      <p:sp>
        <p:nvSpPr>
          <p:cNvPr id="9" name="Slide Number Placeholder 8"/>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4747147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w/image top">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85157" y="3724712"/>
            <a:ext cx="3586843" cy="347472"/>
          </a:xfr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990600" y="4038600"/>
            <a:ext cx="3579492" cy="1676400"/>
          </a:xfrm>
        </p:spPr>
        <p:txBody>
          <a:bodyPr vert="horz" lIns="0" tIns="0" rIns="91440" bIns="45720" rtlCol="0">
            <a:noAutofit/>
          </a:bodyPr>
          <a:lstStyle>
            <a:lvl1pPr marL="0" indent="0">
              <a:buNone/>
              <a:defRPr lang="en-US" smtClean="0"/>
            </a:lvl1pPr>
            <a:lvl2pPr marL="206375" indent="0">
              <a:buNone/>
              <a:defRPr lang="en-US" smtClean="0"/>
            </a:lvl2pPr>
            <a:lvl3pPr marL="457200" indent="0">
              <a:buNone/>
              <a:defRPr lang="en-US" smtClean="0"/>
            </a:lvl3pPr>
            <a:lvl4pPr marL="631825" indent="0">
              <a:buNone/>
              <a:defRPr lang="en-US" smtClean="0"/>
            </a:lvl4pPr>
            <a:lvl5pPr marL="804862" indent="0">
              <a:buNone/>
              <a:defRPr lang="en-US"/>
            </a:lvl5pPr>
          </a:lstStyle>
          <a:p>
            <a:pPr lvl="0"/>
            <a:r>
              <a:rPr lang="en-US" dirty="0" smtClean="0"/>
              <a:t>Click to edit Master text styles</a:t>
            </a:r>
          </a:p>
        </p:txBody>
      </p:sp>
      <p:sp>
        <p:nvSpPr>
          <p:cNvPr id="5" name="Text Placeholder 4"/>
          <p:cNvSpPr>
            <a:spLocks noGrp="1"/>
          </p:cNvSpPr>
          <p:nvPr>
            <p:ph type="body" sz="quarter" idx="3"/>
          </p:nvPr>
        </p:nvSpPr>
        <p:spPr>
          <a:xfrm>
            <a:off x="4908036" y="3724712"/>
            <a:ext cx="3584448" cy="347472"/>
          </a:xfr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908036" y="4038600"/>
            <a:ext cx="3580898" cy="1676400"/>
          </a:xfrm>
        </p:spPr>
        <p:txBody>
          <a:bodyPr vert="horz" lIns="0" tIns="0" rIns="91440" bIns="45720" rtlCol="0">
            <a:noAutofit/>
          </a:bodyPr>
          <a:lstStyle>
            <a:lvl1pPr marL="0" indent="0">
              <a:buNone/>
              <a:defRPr lang="en-US" dirty="0" smtClean="0"/>
            </a:lvl1pPr>
            <a:lvl2pPr marL="206375" indent="0">
              <a:buNone/>
              <a:defRPr lang="en-US" dirty="0" smtClean="0"/>
            </a:lvl2pPr>
            <a:lvl3pPr marL="457200" indent="0">
              <a:buNone/>
              <a:defRPr lang="en-US" dirty="0" smtClean="0"/>
            </a:lvl3pPr>
            <a:lvl4pPr marL="631825" indent="0">
              <a:buNone/>
              <a:defRPr lang="en-US" dirty="0" smtClean="0"/>
            </a:lvl4pPr>
            <a:lvl5pPr marL="804862" indent="0">
              <a:buNone/>
              <a:defRPr lang="en-US" dirty="0"/>
            </a:lvl5pPr>
          </a:lstStyle>
          <a:p>
            <a:pPr lvl="0"/>
            <a:r>
              <a:rPr lang="en-US" dirty="0" smtClean="0"/>
              <a:t>Click to edit Master text styles</a:t>
            </a:r>
          </a:p>
        </p:txBody>
      </p:sp>
      <p:sp>
        <p:nvSpPr>
          <p:cNvPr id="7" name="Date Placeholder 6"/>
          <p:cNvSpPr>
            <a:spLocks noGrp="1"/>
          </p:cNvSpPr>
          <p:nvPr>
            <p:ph type="dt" sz="half" idx="10"/>
          </p:nvPr>
        </p:nvSpPr>
        <p:spPr/>
        <p:txBody>
          <a:bodyPr/>
          <a:lstStyle/>
          <a:p>
            <a:fld id="{9623C80F-5998-4C5A-8426-1B9517C724DD}" type="datetimeFigureOut">
              <a:rPr lang="en-US" smtClean="0">
                <a:solidFill>
                  <a:srgbClr val="605F62"/>
                </a:solidFill>
              </a:rPr>
              <a:pPr/>
              <a:t>10/25/16</a:t>
            </a:fld>
            <a:endParaRPr lang="en-US">
              <a:solidFill>
                <a:srgbClr val="605F62"/>
              </a:solidFill>
            </a:endParaRPr>
          </a:p>
        </p:txBody>
      </p:sp>
      <p:sp>
        <p:nvSpPr>
          <p:cNvPr id="8" name="Footer Placeholder 7"/>
          <p:cNvSpPr>
            <a:spLocks noGrp="1"/>
          </p:cNvSpPr>
          <p:nvPr>
            <p:ph type="ftr" sz="quarter" idx="11"/>
          </p:nvPr>
        </p:nvSpPr>
        <p:spPr/>
        <p:txBody>
          <a:bodyPr/>
          <a:lstStyle/>
          <a:p>
            <a:endParaRPr lang="en-US">
              <a:solidFill>
                <a:srgbClr val="605F62"/>
              </a:solidFill>
            </a:endParaRPr>
          </a:p>
        </p:txBody>
      </p:sp>
      <p:sp>
        <p:nvSpPr>
          <p:cNvPr id="9" name="Slide Number Placeholder 8"/>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3" name="Picture Placeholder 12"/>
          <p:cNvSpPr>
            <a:spLocks noGrp="1"/>
          </p:cNvSpPr>
          <p:nvPr>
            <p:ph type="pic" sz="quarter" idx="14" hasCustomPrompt="1"/>
          </p:nvPr>
        </p:nvSpPr>
        <p:spPr>
          <a:xfrm>
            <a:off x="990600" y="1622424"/>
            <a:ext cx="3429000" cy="1994355"/>
          </a:xfrm>
        </p:spPr>
        <p:txBody>
          <a:bodyPr anchor="ctr"/>
          <a:lstStyle>
            <a:lvl1pPr marL="0" indent="0" algn="ctr">
              <a:buNone/>
              <a:defRPr/>
            </a:lvl1pPr>
          </a:lstStyle>
          <a:p>
            <a:r>
              <a:rPr lang="en-US" dirty="0" smtClean="0"/>
              <a:t>Insert image</a:t>
            </a:r>
            <a:endParaRPr lang="en-US" dirty="0"/>
          </a:p>
        </p:txBody>
      </p:sp>
      <p:sp>
        <p:nvSpPr>
          <p:cNvPr id="15" name="Picture Placeholder 12"/>
          <p:cNvSpPr>
            <a:spLocks noGrp="1"/>
          </p:cNvSpPr>
          <p:nvPr>
            <p:ph type="pic" sz="quarter" idx="15" hasCustomPrompt="1"/>
          </p:nvPr>
        </p:nvSpPr>
        <p:spPr>
          <a:xfrm>
            <a:off x="4908036" y="1622424"/>
            <a:ext cx="3429000" cy="1994355"/>
          </a:xfrm>
        </p:spPr>
        <p:txBody>
          <a:bodyPr anchor="ctr"/>
          <a:lstStyle>
            <a:lvl1pPr marL="0" indent="0" algn="ctr">
              <a:buNone/>
              <a:defRPr/>
            </a:lvl1pPr>
          </a:lstStyle>
          <a:p>
            <a:r>
              <a:rPr lang="en-US" dirty="0" smtClean="0"/>
              <a:t>Insert image</a:t>
            </a:r>
            <a:endParaRPr lang="en-US" dirty="0"/>
          </a:p>
        </p:txBody>
      </p:sp>
    </p:spTree>
    <p:extLst>
      <p:ext uri="{BB962C8B-B14F-4D97-AF65-F5344CB8AC3E}">
        <p14:creationId xmlns:p14="http://schemas.microsoft.com/office/powerpoint/2010/main" val="639949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acked Two Content + Side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990600" y="1624012"/>
            <a:ext cx="3581400" cy="357187"/>
          </a:xfr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73089" cy="1711325"/>
          </a:xfr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990599" y="3652124"/>
            <a:ext cx="3581401" cy="349526"/>
          </a:xfr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803911" y="4012035"/>
            <a:ext cx="3770375" cy="1558925"/>
          </a:xfr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9623C80F-5998-4C5A-8426-1B9517C724DD}" type="datetimeFigureOut">
              <a:rPr lang="en-US" smtClean="0">
                <a:solidFill>
                  <a:srgbClr val="605F62"/>
                </a:solidFill>
              </a:rPr>
              <a:pPr/>
              <a:t>10/25/16</a:t>
            </a:fld>
            <a:endParaRPr lang="en-US">
              <a:solidFill>
                <a:srgbClr val="605F62"/>
              </a:solidFill>
            </a:endParaRPr>
          </a:p>
        </p:txBody>
      </p:sp>
      <p:sp>
        <p:nvSpPr>
          <p:cNvPr id="8" name="Footer Placeholder 7"/>
          <p:cNvSpPr>
            <a:spLocks noGrp="1"/>
          </p:cNvSpPr>
          <p:nvPr>
            <p:ph type="ftr" sz="quarter" idx="11"/>
          </p:nvPr>
        </p:nvSpPr>
        <p:spPr/>
        <p:txBody>
          <a:bodyPr/>
          <a:lstStyle/>
          <a:p>
            <a:endParaRPr lang="en-US">
              <a:solidFill>
                <a:srgbClr val="605F62"/>
              </a:solidFill>
            </a:endParaRPr>
          </a:p>
        </p:txBody>
      </p:sp>
      <p:sp>
        <p:nvSpPr>
          <p:cNvPr id="9" name="Slide Number Placeholder 8"/>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Content Placeholder 13"/>
          <p:cNvSpPr>
            <a:spLocks noGrp="1"/>
          </p:cNvSpPr>
          <p:nvPr>
            <p:ph sz="quarter" idx="13"/>
          </p:nvPr>
        </p:nvSpPr>
        <p:spPr>
          <a:xfrm>
            <a:off x="5209563" y="1676400"/>
            <a:ext cx="3934437"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Text Placeholder 10"/>
          <p:cNvSpPr>
            <a:spLocks noGrp="1"/>
          </p:cNvSpPr>
          <p:nvPr>
            <p:ph type="body" sz="quarter" idx="14" hasCustomPrompt="1"/>
          </p:nvPr>
        </p:nvSpPr>
        <p:spPr>
          <a:xfrm>
            <a:off x="990600" y="914400"/>
            <a:ext cx="6858000"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671935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spTree>
      <p:nvGrpSpPr>
        <p:cNvPr id="1" name=""/>
        <p:cNvGrpSpPr/>
        <p:nvPr/>
      </p:nvGrpSpPr>
      <p:grpSpPr>
        <a:xfrm>
          <a:off x="0" y="0"/>
          <a:ext cx="0" cy="0"/>
          <a:chOff x="0" y="0"/>
          <a:chExt cx="0" cy="0"/>
        </a:xfrm>
      </p:grpSpPr>
      <p:pic>
        <p:nvPicPr>
          <p:cNvPr id="17" name="Picture 16" descr="555104_NMgradientLH_RGB_102313.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bwMode="gray">
          <a:xfrm>
            <a:off x="990599" y="155448"/>
            <a:ext cx="7713969" cy="762000"/>
          </a:xfrm>
        </p:spPr>
        <p:txBody>
          <a:bodyPr/>
          <a:lstStyle>
            <a:lvl1pPr>
              <a:defRPr>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bwMode="gray">
          <a:xfrm>
            <a:off x="990599" y="1624013"/>
            <a:ext cx="2438401" cy="349526"/>
          </a:xfrm>
        </p:spPr>
        <p:txBody>
          <a:bodyPr anchor="b"/>
          <a:lstStyle>
            <a:lvl1pPr marL="0" indent="0">
              <a:buNone/>
              <a:defRPr sz="185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4" name="Content Placeholder 3"/>
          <p:cNvSpPr>
            <a:spLocks noGrp="1"/>
          </p:cNvSpPr>
          <p:nvPr>
            <p:ph sz="half" idx="2"/>
          </p:nvPr>
        </p:nvSpPr>
        <p:spPr bwMode="gray">
          <a:xfrm>
            <a:off x="801197" y="1981200"/>
            <a:ext cx="2399203" cy="3733800"/>
          </a:xfrm>
        </p:spPr>
        <p:txBody>
          <a:bodyPr vert="horz" lIns="0" tIns="0" rIns="91440" bIns="45720" rtlCol="0">
            <a:noAutofit/>
          </a:bodyPr>
          <a:lstStyle>
            <a:lvl1pPr>
              <a:buClr>
                <a:schemeClr val="bg1"/>
              </a:buClr>
              <a:defRPr lang="en-US" sz="1850" smtClean="0">
                <a:solidFill>
                  <a:schemeClr val="bg1"/>
                </a:solidFill>
              </a:defRPr>
            </a:lvl1pPr>
            <a:lvl2pPr>
              <a:buClr>
                <a:schemeClr val="bg1"/>
              </a:buClr>
              <a:defRPr lang="en-US" sz="1850" smtClean="0">
                <a:solidFill>
                  <a:schemeClr val="bg1"/>
                </a:solidFill>
              </a:defRPr>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p:txBody>
      </p:sp>
      <p:sp>
        <p:nvSpPr>
          <p:cNvPr id="7" name="Date Placeholder 6"/>
          <p:cNvSpPr>
            <a:spLocks noGrp="1"/>
          </p:cNvSpPr>
          <p:nvPr>
            <p:ph type="dt" sz="half" idx="10"/>
          </p:nvPr>
        </p:nvSpPr>
        <p:spPr bwMode="gray"/>
        <p:txBody>
          <a:bodyPr/>
          <a:lstStyle>
            <a:lvl1pPr>
              <a:defRPr>
                <a:solidFill>
                  <a:schemeClr val="bg1"/>
                </a:solidFill>
              </a:defRPr>
            </a:lvl1pPr>
          </a:lstStyle>
          <a:p>
            <a:fld id="{9623C80F-5998-4C5A-8426-1B9517C724DD}" type="datetimeFigureOut">
              <a:rPr lang="en-US" smtClean="0">
                <a:solidFill>
                  <a:prstClr val="white"/>
                </a:solidFill>
              </a:rPr>
              <a:pPr/>
              <a:t>10/25/16</a:t>
            </a:fld>
            <a:endParaRPr lang="en-US">
              <a:solidFill>
                <a:prstClr val="white"/>
              </a:solidFill>
            </a:endParaRPr>
          </a:p>
        </p:txBody>
      </p:sp>
      <p:sp>
        <p:nvSpPr>
          <p:cNvPr id="8" name="Footer Placeholder 7"/>
          <p:cNvSpPr>
            <a:spLocks noGrp="1"/>
          </p:cNvSpPr>
          <p:nvPr>
            <p:ph type="ftr" sz="quarter" idx="11"/>
          </p:nvPr>
        </p:nvSpPr>
        <p:spPr bwMode="gray"/>
        <p:txBody>
          <a:bodyPr/>
          <a:lstStyle>
            <a:lvl1pPr>
              <a:defRPr>
                <a:solidFill>
                  <a:schemeClr val="bg1"/>
                </a:solidFill>
              </a:defRPr>
            </a:lvl1pPr>
          </a:lstStyle>
          <a:p>
            <a:endParaRPr lang="en-US">
              <a:solidFill>
                <a:prstClr val="white"/>
              </a:solidFill>
            </a:endParaRPr>
          </a:p>
        </p:txBody>
      </p:sp>
      <p:sp>
        <p:nvSpPr>
          <p:cNvPr id="9" name="Slide Number Placeholder 8"/>
          <p:cNvSpPr>
            <a:spLocks noGrp="1"/>
          </p:cNvSpPr>
          <p:nvPr>
            <p:ph type="sldNum" sz="quarter" idx="12"/>
          </p:nvPr>
        </p:nvSpPr>
        <p:spPr bwMode="gray"/>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5" name="Text Placeholder 10"/>
          <p:cNvSpPr>
            <a:spLocks noGrp="1"/>
          </p:cNvSpPr>
          <p:nvPr>
            <p:ph type="body" sz="quarter" idx="14" hasCustomPrompt="1"/>
          </p:nvPr>
        </p:nvSpPr>
        <p:spPr bwMode="gray">
          <a:xfrm>
            <a:off x="990600" y="914400"/>
            <a:ext cx="6858000" cy="457200"/>
          </a:xfrm>
        </p:spPr>
        <p:txBody>
          <a:bodyPr/>
          <a:lstStyle>
            <a:lvl1pPr marL="0" indent="0">
              <a:lnSpc>
                <a:spcPct val="85000"/>
              </a:lnSpc>
              <a:spcBef>
                <a:spcPts val="0"/>
              </a:spcBef>
              <a:buNone/>
              <a:defRPr sz="2000" spc="-80" baseline="0">
                <a:solidFill>
                  <a:schemeClr val="bg1"/>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2" name="Picture Placeholder 11"/>
          <p:cNvSpPr>
            <a:spLocks noGrp="1"/>
          </p:cNvSpPr>
          <p:nvPr>
            <p:ph type="pic" sz="quarter" idx="15" hasCustomPrompt="1"/>
          </p:nvPr>
        </p:nvSpPr>
        <p:spPr bwMode="gray">
          <a:xfrm>
            <a:off x="3505200" y="1622425"/>
            <a:ext cx="2209800" cy="3657600"/>
          </a:xfr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6" name="Picture Placeholder 11"/>
          <p:cNvSpPr>
            <a:spLocks noGrp="1"/>
          </p:cNvSpPr>
          <p:nvPr>
            <p:ph type="pic" sz="quarter" idx="16" hasCustomPrompt="1"/>
          </p:nvPr>
        </p:nvSpPr>
        <p:spPr bwMode="gray">
          <a:xfrm>
            <a:off x="6019800" y="1622425"/>
            <a:ext cx="2209800" cy="3657600"/>
          </a:xfrm>
        </p:spPr>
        <p:txBody>
          <a:bodyPr anchor="ctr"/>
          <a:lstStyle>
            <a:lvl1pPr marL="0" indent="0" algn="ctr">
              <a:buNone/>
              <a:defRPr>
                <a:solidFill>
                  <a:schemeClr val="bg1"/>
                </a:solidFill>
              </a:defRPr>
            </a:lvl1pPr>
          </a:lstStyle>
          <a:p>
            <a:r>
              <a:rPr lang="en-US" dirty="0" smtClean="0"/>
              <a:t>Insert image</a:t>
            </a:r>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5927" y="6400799"/>
            <a:ext cx="1422018" cy="265285"/>
          </a:xfrm>
          <a:prstGeom prst="rect">
            <a:avLst/>
          </a:prstGeom>
        </p:spPr>
      </p:pic>
    </p:spTree>
    <p:extLst>
      <p:ext uri="{BB962C8B-B14F-4D97-AF65-F5344CB8AC3E}">
        <p14:creationId xmlns:p14="http://schemas.microsoft.com/office/powerpoint/2010/main" val="3816765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9623C80F-5998-4C5A-8426-1B9517C724DD}" type="datetimeFigureOut">
              <a:rPr lang="en-US" smtClean="0">
                <a:solidFill>
                  <a:srgbClr val="605F62"/>
                </a:solidFill>
              </a:rPr>
              <a:pPr/>
              <a:t>10/25/16</a:t>
            </a:fld>
            <a:endParaRPr lang="en-US">
              <a:solidFill>
                <a:srgbClr val="605F62"/>
              </a:solidFill>
            </a:endParaRPr>
          </a:p>
        </p:txBody>
      </p:sp>
      <p:sp>
        <p:nvSpPr>
          <p:cNvPr id="4" name="Footer Placeholder 3"/>
          <p:cNvSpPr>
            <a:spLocks noGrp="1"/>
          </p:cNvSpPr>
          <p:nvPr>
            <p:ph type="ftr" sz="quarter" idx="11"/>
          </p:nvPr>
        </p:nvSpPr>
        <p:spPr/>
        <p:txBody>
          <a:bodyPr/>
          <a:lstStyle/>
          <a:p>
            <a:endParaRPr lang="en-US">
              <a:solidFill>
                <a:srgbClr val="605F62"/>
              </a:solidFill>
            </a:endParaRPr>
          </a:p>
        </p:txBody>
      </p:sp>
      <p:sp>
        <p:nvSpPr>
          <p:cNvPr id="5" name="Slide Number Placeholder 4"/>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
        <p:nvSpPr>
          <p:cNvPr id="7" name="Text Placeholder 10"/>
          <p:cNvSpPr>
            <a:spLocks noGrp="1"/>
          </p:cNvSpPr>
          <p:nvPr>
            <p:ph type="body" sz="quarter" idx="13" hasCustomPrompt="1"/>
          </p:nvPr>
        </p:nvSpPr>
        <p:spPr>
          <a:xfrm>
            <a:off x="990600" y="914400"/>
            <a:ext cx="6858000" cy="457200"/>
          </a:xfr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066191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23C80F-5998-4C5A-8426-1B9517C724DD}" type="datetimeFigureOut">
              <a:rPr lang="en-US" smtClean="0">
                <a:solidFill>
                  <a:srgbClr val="605F62"/>
                </a:solidFill>
              </a:rPr>
              <a:pPr/>
              <a:t>10/25/16</a:t>
            </a:fld>
            <a:endParaRPr lang="en-US">
              <a:solidFill>
                <a:srgbClr val="605F62"/>
              </a:solidFill>
            </a:endParaRPr>
          </a:p>
        </p:txBody>
      </p:sp>
      <p:sp>
        <p:nvSpPr>
          <p:cNvPr id="3" name="Footer Placeholder 2"/>
          <p:cNvSpPr>
            <a:spLocks noGrp="1"/>
          </p:cNvSpPr>
          <p:nvPr>
            <p:ph type="ftr" sz="quarter" idx="11"/>
          </p:nvPr>
        </p:nvSpPr>
        <p:spPr/>
        <p:txBody>
          <a:bodyPr/>
          <a:lstStyle/>
          <a:p>
            <a:endParaRPr lang="en-US">
              <a:solidFill>
                <a:srgbClr val="605F62"/>
              </a:solidFill>
            </a:endParaRPr>
          </a:p>
        </p:txBody>
      </p:sp>
      <p:sp>
        <p:nvSpPr>
          <p:cNvPr id="4" name="Slide Number Placeholder 3"/>
          <p:cNvSpPr>
            <a:spLocks noGrp="1"/>
          </p:cNvSpPr>
          <p:nvPr>
            <p:ph type="sldNum" sz="quarter" idx="12"/>
          </p:nvPr>
        </p:nvSpPr>
        <p:spPr/>
        <p:txBody>
          <a:bodyPr/>
          <a:lstStyle>
            <a:lvl1pPr>
              <a:defRPr>
                <a:solidFill>
                  <a:schemeClr val="accent2"/>
                </a:solidFill>
              </a:defRPr>
            </a:lvl1pPr>
          </a:lstStyle>
          <a:p>
            <a:fld id="{0D558541-60C9-42A2-8392-FF12533A6B7A}"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5924" y="6400799"/>
            <a:ext cx="1422024" cy="265285"/>
          </a:xfrm>
          <a:prstGeom prst="rect">
            <a:avLst/>
          </a:prstGeom>
        </p:spPr>
      </p:pic>
    </p:spTree>
    <p:extLst>
      <p:ext uri="{BB962C8B-B14F-4D97-AF65-F5344CB8AC3E}">
        <p14:creationId xmlns:p14="http://schemas.microsoft.com/office/powerpoint/2010/main" val="26907447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lank No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23C80F-5998-4C5A-8426-1B9517C724DD}" type="datetimeFigureOut">
              <a:rPr lang="en-US" smtClean="0">
                <a:solidFill>
                  <a:srgbClr val="605F62"/>
                </a:solidFill>
              </a:rPr>
              <a:pPr/>
              <a:t>10/25/16</a:t>
            </a:fld>
            <a:endParaRPr lang="en-US">
              <a:solidFill>
                <a:srgbClr val="605F62"/>
              </a:solidFill>
            </a:endParaRPr>
          </a:p>
        </p:txBody>
      </p:sp>
      <p:sp>
        <p:nvSpPr>
          <p:cNvPr id="3" name="Footer Placeholder 2"/>
          <p:cNvSpPr>
            <a:spLocks noGrp="1"/>
          </p:cNvSpPr>
          <p:nvPr>
            <p:ph type="ftr" sz="quarter" idx="11"/>
          </p:nvPr>
        </p:nvSpPr>
        <p:spPr/>
        <p:txBody>
          <a:bodyPr/>
          <a:lstStyle/>
          <a:p>
            <a:endParaRPr lang="en-US">
              <a:solidFill>
                <a:srgbClr val="605F62"/>
              </a:solidFill>
            </a:endParaRPr>
          </a:p>
        </p:txBody>
      </p:sp>
      <p:sp>
        <p:nvSpPr>
          <p:cNvPr id="4" name="Slide Number Placeholder 3"/>
          <p:cNvSpPr>
            <a:spLocks noGrp="1"/>
          </p:cNvSpPr>
          <p:nvPr>
            <p:ph type="sldNum" sz="quarter" idx="12"/>
          </p:nvPr>
        </p:nvSpPr>
        <p:spPr/>
        <p:txBody>
          <a:bodyPr/>
          <a:lstStyle>
            <a:lvl1pPr>
              <a:defRPr>
                <a:solidFill>
                  <a:srgbClr val="B1ACCE"/>
                </a:solidFill>
              </a:defRPr>
            </a:lvl1p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3412212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End Slide">
    <p:spTree>
      <p:nvGrpSpPr>
        <p:cNvPr id="1" name=""/>
        <p:cNvGrpSpPr/>
        <p:nvPr/>
      </p:nvGrpSpPr>
      <p:grpSpPr>
        <a:xfrm>
          <a:off x="0" y="0"/>
          <a:ext cx="0" cy="0"/>
          <a:chOff x="0" y="0"/>
          <a:chExt cx="0" cy="0"/>
        </a:xfrm>
      </p:grpSpPr>
      <p:pic>
        <p:nvPicPr>
          <p:cNvPr id="9" name="Picture 8" descr="555104_NMgradientLH_RGB_102313.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hasCustomPrompt="1"/>
          </p:nvPr>
        </p:nvSpPr>
        <p:spPr bwMode="gray">
          <a:xfrm>
            <a:off x="990600" y="2731512"/>
            <a:ext cx="6722378" cy="876329"/>
          </a:xfrm>
        </p:spPr>
        <p:txBody>
          <a:bodyPr rIns="0" bIns="0" anchor="b" anchorCtr="0"/>
          <a:lstStyle>
            <a:lvl1pPr>
              <a:lnSpc>
                <a:spcPct val="90000"/>
              </a:lnSpc>
              <a:defRPr sz="66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990600" y="3581400"/>
            <a:ext cx="6400800" cy="685800"/>
          </a:xfr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sp>
        <p:nvSpPr>
          <p:cNvPr id="8" name="Date Placeholder 6"/>
          <p:cNvSpPr>
            <a:spLocks noGrp="1"/>
          </p:cNvSpPr>
          <p:nvPr>
            <p:ph type="dt" sz="half" idx="10"/>
          </p:nvPr>
        </p:nvSpPr>
        <p:spPr bwMode="gray">
          <a:xfrm>
            <a:off x="6855794" y="6232524"/>
            <a:ext cx="1447800" cy="168275"/>
          </a:xfrm>
        </p:spPr>
        <p:txBody>
          <a:bodyPr/>
          <a:lstStyle>
            <a:lvl1pPr>
              <a:defRPr>
                <a:solidFill>
                  <a:schemeClr val="bg1"/>
                </a:solidFill>
              </a:defRPr>
            </a:lvl1pPr>
          </a:lstStyle>
          <a:p>
            <a:fld id="{9623C80F-5998-4C5A-8426-1B9517C724DD}" type="datetimeFigureOut">
              <a:rPr lang="en-US" smtClean="0">
                <a:solidFill>
                  <a:prstClr val="white"/>
                </a:solidFill>
              </a:rPr>
              <a:pPr/>
              <a:t>10/25/16</a:t>
            </a:fld>
            <a:endParaRPr lang="en-US">
              <a:solidFill>
                <a:prstClr val="white"/>
              </a:solidFill>
            </a:endParaRPr>
          </a:p>
        </p:txBody>
      </p:sp>
      <p:sp>
        <p:nvSpPr>
          <p:cNvPr id="10" name="Footer Placeholder 7"/>
          <p:cNvSpPr>
            <a:spLocks noGrp="1"/>
          </p:cNvSpPr>
          <p:nvPr>
            <p:ph type="ftr" sz="quarter" idx="11"/>
          </p:nvPr>
        </p:nvSpPr>
        <p:spPr bwMode="gray">
          <a:xfrm>
            <a:off x="3121994" y="6397689"/>
            <a:ext cx="5181600" cy="231266"/>
          </a:xfrm>
        </p:spPr>
        <p:txBody>
          <a:bodyPr/>
          <a:lstStyle>
            <a:lvl1pPr>
              <a:defRPr>
                <a:solidFill>
                  <a:schemeClr val="bg1"/>
                </a:solidFill>
              </a:defRPr>
            </a:lvl1pPr>
          </a:lstStyle>
          <a:p>
            <a:endParaRPr lang="en-US">
              <a:solidFill>
                <a:prstClr val="white"/>
              </a:solidFill>
            </a:endParaRPr>
          </a:p>
        </p:txBody>
      </p:sp>
      <p:sp>
        <p:nvSpPr>
          <p:cNvPr id="11" name="Slide Number Placeholder 8"/>
          <p:cNvSpPr>
            <a:spLocks noGrp="1"/>
          </p:cNvSpPr>
          <p:nvPr>
            <p:ph type="sldNum" sz="quarter" idx="12"/>
          </p:nvPr>
        </p:nvSpPr>
        <p:spPr bwMode="gray">
          <a:xfrm>
            <a:off x="8305799" y="6397689"/>
            <a:ext cx="346745" cy="231266"/>
          </a:xfr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5927" y="6400799"/>
            <a:ext cx="1422018" cy="265285"/>
          </a:xfrm>
          <a:prstGeom prst="rect">
            <a:avLst/>
          </a:prstGeom>
        </p:spPr>
      </p:pic>
    </p:spTree>
    <p:extLst>
      <p:ext uri="{BB962C8B-B14F-4D97-AF65-F5344CB8AC3E}">
        <p14:creationId xmlns:p14="http://schemas.microsoft.com/office/powerpoint/2010/main" val="27289578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2514600"/>
            <a:ext cx="8229600" cy="3553505"/>
          </a:xfrm>
        </p:spPr>
        <p:txBody>
          <a:bodyPr/>
          <a:lstStyle>
            <a:lvl1pPr>
              <a:lnSpc>
                <a:spcPts val="3300"/>
              </a:lnSpc>
              <a:spcBef>
                <a:spcPts val="0"/>
              </a:spcBef>
              <a:spcAft>
                <a:spcPts val="2300"/>
              </a:spcAft>
              <a:defRPr sz="2800"/>
            </a:lvl1pPr>
            <a:lvl2pPr>
              <a:lnSpc>
                <a:spcPts val="2200"/>
              </a:lnSpc>
              <a:spcAft>
                <a:spcPts val="600"/>
              </a:spcAft>
              <a:defRPr sz="2000"/>
            </a:lvl2pPr>
            <a:lvl3pPr>
              <a:lnSpc>
                <a:spcPts val="2200"/>
              </a:lnSpc>
              <a:spcAft>
                <a:spcPts val="600"/>
              </a:spcAft>
              <a:defRPr sz="1600"/>
            </a:lvl3pPr>
            <a:lvl4pPr>
              <a:lnSpc>
                <a:spcPts val="2200"/>
              </a:lnSpc>
              <a:spcAft>
                <a:spcPts val="600"/>
              </a:spcAft>
              <a:defRPr sz="1600"/>
            </a:lvl4pPr>
            <a:lvl5pPr>
              <a:lnSpc>
                <a:spcPts val="2200"/>
              </a:lnSpc>
              <a:spcAft>
                <a:spcPts val="600"/>
              </a:spcAft>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 2 point text</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fld id="{C3D122C2-FDCC-4D41-9CB0-ECBFB7B7A781}" type="slidenum">
              <a:rPr lang="en-US"/>
              <a:pPr/>
              <a:t>‹#›</a:t>
            </a:fld>
            <a:endParaRPr lang="en-US"/>
          </a:p>
        </p:txBody>
      </p:sp>
    </p:spTree>
    <p:extLst>
      <p:ext uri="{BB962C8B-B14F-4D97-AF65-F5344CB8AC3E}">
        <p14:creationId xmlns:p14="http://schemas.microsoft.com/office/powerpoint/2010/main" val="22179771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2514600"/>
            <a:ext cx="8229600" cy="3553505"/>
          </a:xfrm>
        </p:spPr>
        <p:txBody>
          <a:bodyPr/>
          <a:lstStyle>
            <a:lvl1pPr>
              <a:lnSpc>
                <a:spcPts val="3300"/>
              </a:lnSpc>
              <a:spcBef>
                <a:spcPts val="0"/>
              </a:spcBef>
              <a:spcAft>
                <a:spcPts val="2300"/>
              </a:spcAft>
              <a:defRPr sz="2800"/>
            </a:lvl1pPr>
            <a:lvl2pPr>
              <a:lnSpc>
                <a:spcPts val="2200"/>
              </a:lnSpc>
              <a:spcAft>
                <a:spcPts val="600"/>
              </a:spcAft>
              <a:defRPr sz="2000"/>
            </a:lvl2pPr>
            <a:lvl3pPr>
              <a:lnSpc>
                <a:spcPts val="2200"/>
              </a:lnSpc>
              <a:spcAft>
                <a:spcPts val="600"/>
              </a:spcAft>
              <a:defRPr sz="1600"/>
            </a:lvl3pPr>
            <a:lvl4pPr>
              <a:lnSpc>
                <a:spcPts val="2200"/>
              </a:lnSpc>
              <a:spcAft>
                <a:spcPts val="600"/>
              </a:spcAft>
              <a:defRPr sz="1600"/>
            </a:lvl4pPr>
            <a:lvl5pPr>
              <a:lnSpc>
                <a:spcPts val="2200"/>
              </a:lnSpc>
              <a:spcAft>
                <a:spcPts val="600"/>
              </a:spcAft>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 2 point text</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3EB46C5F-D929-9C4E-B112-909BCAE8A614}" type="slidenum">
              <a:rPr lang="en-US"/>
              <a:pPr>
                <a:defRPr/>
              </a:pPr>
              <a:t>‹#›</a:t>
            </a:fld>
            <a:endParaRPr lang="en-US"/>
          </a:p>
        </p:txBody>
      </p:sp>
    </p:spTree>
    <p:extLst>
      <p:ext uri="{BB962C8B-B14F-4D97-AF65-F5344CB8AC3E}">
        <p14:creationId xmlns:p14="http://schemas.microsoft.com/office/powerpoint/2010/main" val="16006338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0"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solidFill>
                  <a:srgbClr val="61468B"/>
                </a:solidFill>
                <a:latin typeface="Calibri"/>
              </a:rPr>
              <a:t>            </a:t>
            </a:r>
            <a:endParaRPr lang="en-US" dirty="0">
              <a:solidFill>
                <a:srgbClr val="61468B"/>
              </a:solidFill>
              <a:latin typeface="Calibri"/>
            </a:endParaRPr>
          </a:p>
        </p:txBody>
      </p:sp>
      <p:sp>
        <p:nvSpPr>
          <p:cNvPr id="4" name="Date Placeholder 3"/>
          <p:cNvSpPr>
            <a:spLocks noGrp="1"/>
          </p:cNvSpPr>
          <p:nvPr>
            <p:ph type="dt" sz="half" idx="10"/>
          </p:nvPr>
        </p:nvSpPr>
        <p:spPr bwMode="gray">
          <a:xfrm>
            <a:off x="1423524" y="6528816"/>
            <a:ext cx="850392" cy="168275"/>
          </a:xfrm>
          <a:prstGeom prst="rect">
            <a:avLst/>
          </a:prstGeom>
        </p:spPr>
        <p:txBody>
          <a:bodyPr/>
          <a:lstStyle>
            <a:lvl1pPr>
              <a:defRPr>
                <a:solidFill>
                  <a:schemeClr val="bg1"/>
                </a:solidFill>
              </a:defRPr>
            </a:lvl1pPr>
          </a:lstStyle>
          <a:p>
            <a:fld id="{149D7A00-0DC9-4CC2-B3DD-2F35E280B273}" type="datetime1">
              <a:rPr lang="en-US" smtClean="0">
                <a:solidFill>
                  <a:prstClr val="white"/>
                </a:solidFill>
                <a:latin typeface="Calibri"/>
              </a:rPr>
              <a:pPr/>
              <a:t>10/25/16</a:t>
            </a:fld>
            <a:endParaRPr lang="en-US">
              <a:solidFill>
                <a:prstClr val="white"/>
              </a:solidFill>
              <a:latin typeface="Calibri"/>
            </a:endParaRPr>
          </a:p>
        </p:txBody>
      </p:sp>
      <p:sp>
        <p:nvSpPr>
          <p:cNvPr id="2" name="Title 1"/>
          <p:cNvSpPr>
            <a:spLocks noGrp="1"/>
          </p:cNvSpPr>
          <p:nvPr>
            <p:ph type="ctrTitle" hasCustomPrompt="1"/>
          </p:nvPr>
        </p:nvSpPr>
        <p:spPr bwMode="gray">
          <a:xfrm>
            <a:off x="1423524" y="2212882"/>
            <a:ext cx="6722378" cy="876329"/>
          </a:xfrm>
          <a:prstGeom prst="rect">
            <a:avLst/>
          </a:prstGeom>
        </p:spPr>
        <p:txBody>
          <a:bodyPr rIns="0" bIns="0" anchor="b" anchorCtr="0"/>
          <a:lstStyle>
            <a:lvl1pPr>
              <a:lnSpc>
                <a:spcPct val="90000"/>
              </a:lnSpc>
              <a:defRPr sz="40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1423524" y="3166257"/>
            <a:ext cx="6400800"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1100639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00250" y="0"/>
            <a:ext cx="9144000" cy="6858000"/>
          </a:xfrm>
          <a:prstGeom prst="rect">
            <a:avLst/>
          </a:prstGeom>
        </p:spPr>
      </p:pic>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325" y="798"/>
            <a:ext cx="10432925" cy="6882266"/>
          </a:xfrm>
          <a:prstGeom prst="rect">
            <a:avLst/>
          </a:prstGeom>
        </p:spPr>
      </p:pic>
      <p:sp>
        <p:nvSpPr>
          <p:cNvPr id="9"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solidFill>
                  <a:srgbClr val="61468B"/>
                </a:solidFill>
                <a:latin typeface="Calibri"/>
              </a:rPr>
              <a:t>   </a:t>
            </a:r>
            <a:endParaRPr lang="en-US" dirty="0">
              <a:solidFill>
                <a:srgbClr val="61468B"/>
              </a:solidFill>
              <a:latin typeface="Calibri"/>
            </a:endParaRPr>
          </a:p>
        </p:txBody>
      </p:sp>
      <p:sp>
        <p:nvSpPr>
          <p:cNvPr id="11"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37997811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13" name="Picture 12" descr="Cadence image 2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2" descr="http://blogs-images.forbes.com/insider/files/2014/11/social_media_strategy111.jp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5787" r="230" b="-1"/>
          <a:stretch/>
        </p:blipFill>
        <p:spPr bwMode="auto">
          <a:xfrm>
            <a:off x="0" y="-7892"/>
            <a:ext cx="9144000" cy="686589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solidFill>
                  <a:srgbClr val="61468B"/>
                </a:solidFill>
                <a:latin typeface="Calibri"/>
              </a:rPr>
              <a:t>   </a:t>
            </a:r>
            <a:endParaRPr lang="en-US" dirty="0">
              <a:solidFill>
                <a:srgbClr val="61468B"/>
              </a:solidFill>
              <a:latin typeface="Calibri"/>
            </a:endParaRPr>
          </a:p>
        </p:txBody>
      </p:sp>
      <p:sp>
        <p:nvSpPr>
          <p:cNvPr id="7"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8"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668457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gradFill>
          <a:gsLst>
            <a:gs pos="0">
              <a:srgbClr val="645B9B"/>
            </a:gs>
            <a:gs pos="100000">
              <a:schemeClr val="accent1"/>
            </a:gs>
          </a:gsLst>
          <a:lin ang="0" scaled="0"/>
        </a:gra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67" t="2353" r="18332" b="2353"/>
          <a:stretch/>
        </p:blipFill>
        <p:spPr>
          <a:xfrm>
            <a:off x="146473" y="-14220"/>
            <a:ext cx="8997527" cy="6888929"/>
          </a:xfrm>
          <a:prstGeom prst="rect">
            <a:avLst/>
          </a:prstGeom>
        </p:spPr>
      </p:pic>
      <p:sp>
        <p:nvSpPr>
          <p:cNvPr id="8"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solidFill>
                  <a:srgbClr val="61468B"/>
                </a:solidFill>
                <a:latin typeface="Calibri"/>
              </a:rPr>
              <a:t>   </a:t>
            </a:r>
            <a:endParaRPr lang="en-US" dirty="0">
              <a:solidFill>
                <a:srgbClr val="61468B"/>
              </a:solidFill>
              <a:latin typeface="Calibri"/>
            </a:endParaRPr>
          </a:p>
        </p:txBody>
      </p:sp>
      <p:sp>
        <p:nvSpPr>
          <p:cNvPr id="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1"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4439084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02079" y="-2"/>
            <a:ext cx="8604504" cy="6858665"/>
          </a:xfrm>
          <a:prstGeom prst="rect">
            <a:avLst/>
          </a:prstGeom>
        </p:spPr>
      </p:pic>
      <p:pic>
        <p:nvPicPr>
          <p:cNvPr id="2052" name="Picture 4" descr="https://upload.wikimedia.org/wikipedia/commons/b/b2/United_States_Capitol_-_west_front.jp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8054" t="7135" r="33665" b="7509"/>
          <a:stretch/>
        </p:blipFill>
        <p:spPr bwMode="auto">
          <a:xfrm>
            <a:off x="979403" y="-16048"/>
            <a:ext cx="9053000" cy="690083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solidFill>
                  <a:srgbClr val="61468B"/>
                </a:solidFill>
                <a:latin typeface="Calibri"/>
              </a:rPr>
              <a:t>   </a:t>
            </a:r>
            <a:endParaRPr lang="en-US" dirty="0">
              <a:solidFill>
                <a:srgbClr val="61468B"/>
              </a:solidFill>
              <a:latin typeface="Calibri"/>
            </a:endParaRPr>
          </a:p>
        </p:txBody>
      </p:sp>
      <p:sp>
        <p:nvSpPr>
          <p:cNvPr id="2"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4613904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ection Header 4">
    <p:bg>
      <p:bgPr>
        <a:gradFill>
          <a:gsLst>
            <a:gs pos="0">
              <a:srgbClr val="514689"/>
            </a:gs>
            <a:gs pos="100000">
              <a:schemeClr val="accent1"/>
            </a:gs>
          </a:gsLst>
          <a:lin ang="0" scaled="0"/>
        </a:gradFill>
        <a:effectLst/>
      </p:bgPr>
    </p:bg>
    <p:spTree>
      <p:nvGrpSpPr>
        <p:cNvPr id="1" name=""/>
        <p:cNvGrpSpPr/>
        <p:nvPr/>
      </p:nvGrpSpPr>
      <p:grpSpPr>
        <a:xfrm>
          <a:off x="0" y="0"/>
          <a:ext cx="0" cy="0"/>
          <a:chOff x="0" y="0"/>
          <a:chExt cx="0" cy="0"/>
        </a:xfrm>
      </p:grpSpPr>
      <p:pic>
        <p:nvPicPr>
          <p:cNvPr id="6" name="Picture 2" descr="https://pixabay.com/static/uploads/photo/2015/07/08/19/16/gems-836763_960_720.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2578"/>
          <a:stretch/>
        </p:blipFill>
        <p:spPr bwMode="auto">
          <a:xfrm>
            <a:off x="140564" y="-7893"/>
            <a:ext cx="9003436" cy="68826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solidFill>
                  <a:srgbClr val="61468B"/>
                </a:solidFill>
                <a:latin typeface="Calibri"/>
              </a:rPr>
              <a:t>   </a:t>
            </a:r>
            <a:endParaRPr lang="en-US" dirty="0">
              <a:solidFill>
                <a:srgbClr val="61468B"/>
              </a:solidFill>
              <a:latin typeface="Calibri"/>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4771502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solidFill>
                  <a:srgbClr val="61468B"/>
                </a:solidFill>
                <a:latin typeface="Calibri"/>
              </a:rPr>
              <a:t>   </a:t>
            </a:r>
            <a:endParaRPr lang="en-US" dirty="0">
              <a:solidFill>
                <a:srgbClr val="61468B"/>
              </a:solidFill>
              <a:latin typeface="Calibri"/>
            </a:endParaRPr>
          </a:p>
        </p:txBody>
      </p:sp>
      <p:sp>
        <p:nvSpPr>
          <p:cNvPr id="13"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4"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42602631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ection Header 7">
    <p:bg>
      <p:bgPr>
        <a:gradFill>
          <a:gsLst>
            <a:gs pos="0">
              <a:srgbClr val="514689"/>
            </a:gs>
            <a:gs pos="100000">
              <a:schemeClr val="accent1"/>
            </a:gs>
          </a:gsLst>
          <a:lin ang="0" scaled="0"/>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960"/>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solidFill>
                  <a:srgbClr val="61468B"/>
                </a:solidFill>
                <a:latin typeface="Calibri"/>
              </a:rPr>
              <a:t>   </a:t>
            </a:r>
            <a:endParaRPr lang="en-US" dirty="0">
              <a:solidFill>
                <a:srgbClr val="61468B"/>
              </a:solidFill>
              <a:latin typeface="Calibri"/>
            </a:endParaRPr>
          </a:p>
        </p:txBody>
      </p:sp>
      <p:sp>
        <p:nvSpPr>
          <p:cNvPr id="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0"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33299041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Section Header 8">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solidFill>
                  <a:srgbClr val="61468B"/>
                </a:solidFill>
                <a:latin typeface="Calibri"/>
              </a:rPr>
              <a:t>   </a:t>
            </a:r>
            <a:endParaRPr lang="en-US" dirty="0">
              <a:solidFill>
                <a:srgbClr val="61468B"/>
              </a:solidFill>
              <a:latin typeface="Calibri"/>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3840559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ection Header 9">
    <p:bg>
      <p:bgPr>
        <a:gradFill>
          <a:gsLst>
            <a:gs pos="0">
              <a:srgbClr val="645B9B"/>
            </a:gs>
            <a:gs pos="100000">
              <a:schemeClr val="accent1"/>
            </a:gs>
          </a:gsLst>
          <a:lin ang="14520000" scaled="0"/>
        </a:gra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b="22122"/>
          <a:stretch/>
        </p:blipFill>
        <p:spPr>
          <a:xfrm>
            <a:off x="550606" y="3563220"/>
            <a:ext cx="8610600" cy="3311489"/>
          </a:xfrm>
          <a:prstGeom prst="rect">
            <a:avLst/>
          </a:prstGeom>
        </p:spPr>
      </p:pic>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t="9155"/>
          <a:stretch/>
        </p:blipFill>
        <p:spPr>
          <a:xfrm>
            <a:off x="548148" y="0"/>
            <a:ext cx="8610600" cy="3862879"/>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solidFill>
                  <a:srgbClr val="61468B"/>
                </a:solidFill>
                <a:latin typeface="Calibri"/>
              </a:rPr>
              <a:t>   </a:t>
            </a:r>
            <a:endParaRPr lang="en-US" dirty="0">
              <a:solidFill>
                <a:srgbClr val="61468B"/>
              </a:solidFill>
              <a:latin typeface="Calibri"/>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1788" y="373884"/>
            <a:ext cx="2488753" cy="351646"/>
          </a:xfrm>
          <a:prstGeom prst="rect">
            <a:avLst/>
          </a:prstGeom>
        </p:spPr>
      </p:pic>
    </p:spTree>
    <p:extLst>
      <p:ext uri="{BB962C8B-B14F-4D97-AF65-F5344CB8AC3E}">
        <p14:creationId xmlns:p14="http://schemas.microsoft.com/office/powerpoint/2010/main" val="13891133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10267F69-AC5F-4FA5-BB0F-3D739CD983D7}" type="datetime1">
              <a:rPr lang="en-US" smtClean="0">
                <a:solidFill>
                  <a:srgbClr val="605F62"/>
                </a:solidFill>
                <a:latin typeface="Calibri"/>
              </a:rPr>
              <a:pPr/>
              <a:t>10/25/16</a:t>
            </a:fld>
            <a:endParaRPr lang="en-US">
              <a:solidFill>
                <a:srgbClr val="605F62"/>
              </a:solidFill>
              <a:latin typeface="Calibri"/>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latin typeface="Calibri"/>
              </a:rPr>
              <a:t>All data are preliminary</a:t>
            </a:r>
            <a:endParaRPr lang="en-US" dirty="0">
              <a:solidFill>
                <a:srgbClr val="605F62"/>
              </a:solidFill>
              <a:latin typeface="Calibri"/>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latin typeface="Calibri"/>
              </a:rPr>
              <a:pPr/>
              <a:t>‹#›</a:t>
            </a:fld>
            <a:endParaRPr lang="en-US" dirty="0">
              <a:latin typeface="Calibri"/>
            </a:endParaRPr>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9701321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01197" y="1621971"/>
            <a:ext cx="3767328" cy="4093029"/>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00422" y="1621971"/>
            <a:ext cx="3767328" cy="4093029"/>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2350008" y="6528816"/>
            <a:ext cx="850392" cy="168275"/>
          </a:xfrm>
          <a:prstGeom prst="rect">
            <a:avLst/>
          </a:prstGeom>
        </p:spPr>
        <p:txBody>
          <a:bodyPr/>
          <a:lstStyle/>
          <a:p>
            <a:fld id="{04A1785B-F6D9-4CA4-94E8-B75F58292E53}" type="datetime1">
              <a:rPr lang="en-US" smtClean="0">
                <a:solidFill>
                  <a:srgbClr val="605F62"/>
                </a:solidFill>
                <a:latin typeface="Calibri"/>
              </a:rPr>
              <a:pPr/>
              <a:t>10/25/16</a:t>
            </a:fld>
            <a:endParaRPr lang="en-US">
              <a:solidFill>
                <a:srgbClr val="605F62"/>
              </a:solidFill>
              <a:latin typeface="Calibri"/>
            </a:endParaRPr>
          </a:p>
        </p:txBody>
      </p:sp>
      <p:sp>
        <p:nvSpPr>
          <p:cNvPr id="6" name="Footer Placeholder 5"/>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latin typeface="Calibri"/>
              </a:rPr>
              <a:t>All data are preliminary</a:t>
            </a:r>
            <a:endParaRPr lang="en-US" dirty="0">
              <a:solidFill>
                <a:srgbClr val="605F62"/>
              </a:solidFill>
              <a:latin typeface="Calibri"/>
            </a:endParaRPr>
          </a:p>
        </p:txBody>
      </p:sp>
      <p:sp>
        <p:nvSpPr>
          <p:cNvPr id="7" name="Slide Number Placeholder 6"/>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latin typeface="Calibri"/>
              </a:rPr>
              <a:pPr/>
              <a:t>‹#›</a:t>
            </a:fld>
            <a:endParaRPr lang="en-US" dirty="0">
              <a:latin typeface="Calibri"/>
            </a:endParaRPr>
          </a:p>
        </p:txBody>
      </p:sp>
      <p:sp>
        <p:nvSpPr>
          <p:cNvPr id="11" name="Text Placeholder 10"/>
          <p:cNvSpPr>
            <a:spLocks noGrp="1"/>
          </p:cNvSpPr>
          <p:nvPr>
            <p:ph type="body" sz="quarter" idx="13" hasCustomPrompt="1"/>
          </p:nvPr>
        </p:nvSpPr>
        <p:spPr>
          <a:xfrm>
            <a:off x="990599" y="914400"/>
            <a:ext cx="6857999"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5973872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68895" cy="3733800"/>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908036" y="1624012"/>
            <a:ext cx="3770375" cy="357188"/>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27124" y="1981200"/>
            <a:ext cx="3770375" cy="3733800"/>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1FDCF049-13BB-4040-9FE4-08052EA10D89}" type="datetime1">
              <a:rPr lang="en-US" smtClean="0">
                <a:solidFill>
                  <a:srgbClr val="605F62"/>
                </a:solidFill>
                <a:latin typeface="Calibri"/>
              </a:rPr>
              <a:pPr/>
              <a:t>10/25/16</a:t>
            </a:fld>
            <a:endParaRPr lang="en-US">
              <a:solidFill>
                <a:srgbClr val="605F62"/>
              </a:solidFill>
              <a:latin typeface="Calibri"/>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latin typeface="Calibri"/>
              </a:rPr>
              <a:t>All data are preliminary</a:t>
            </a:r>
            <a:endParaRPr lang="en-US" dirty="0">
              <a:solidFill>
                <a:srgbClr val="605F62"/>
              </a:solidFill>
              <a:latin typeface="Calibri"/>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latin typeface="Calibri"/>
              </a:rPr>
              <a:pPr/>
              <a:t>‹#›</a:t>
            </a:fld>
            <a:endParaRPr lang="en-US" dirty="0">
              <a:latin typeface="Calibri"/>
            </a:endParaRPr>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8481589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w/image top">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85157" y="3724712"/>
            <a:ext cx="3586843"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990600" y="4038600"/>
            <a:ext cx="3579492" cy="1676400"/>
          </a:xfrm>
          <a:prstGeom prst="rect">
            <a:avLst/>
          </a:prstGeom>
        </p:spPr>
        <p:txBody>
          <a:bodyPr vert="horz" lIns="0" tIns="0" rIns="91440" bIns="45720" rtlCol="0">
            <a:noAutofit/>
          </a:bodyPr>
          <a:lstStyle>
            <a:lvl1pPr marL="0" indent="0">
              <a:buNone/>
              <a:defRPr lang="en-US" smtClean="0"/>
            </a:lvl1pPr>
            <a:lvl2pPr marL="206375" indent="0">
              <a:buNone/>
              <a:defRPr lang="en-US" smtClean="0"/>
            </a:lvl2pPr>
            <a:lvl3pPr marL="457200" indent="0">
              <a:buNone/>
              <a:defRPr lang="en-US" smtClean="0"/>
            </a:lvl3pPr>
            <a:lvl4pPr marL="631825" indent="0">
              <a:buNone/>
              <a:defRPr lang="en-US" smtClean="0"/>
            </a:lvl4pPr>
            <a:lvl5pPr marL="804862" indent="0">
              <a:buNone/>
              <a:defRPr lang="en-US"/>
            </a:lvl5pPr>
          </a:lstStyle>
          <a:p>
            <a:pPr lvl="0"/>
            <a:r>
              <a:rPr lang="en-US" dirty="0" smtClean="0"/>
              <a:t>Click to edit Master text styles</a:t>
            </a:r>
          </a:p>
        </p:txBody>
      </p:sp>
      <p:sp>
        <p:nvSpPr>
          <p:cNvPr id="5" name="Text Placeholder 4"/>
          <p:cNvSpPr>
            <a:spLocks noGrp="1"/>
          </p:cNvSpPr>
          <p:nvPr>
            <p:ph type="body" sz="quarter" idx="3"/>
          </p:nvPr>
        </p:nvSpPr>
        <p:spPr>
          <a:xfrm>
            <a:off x="4908036" y="3724712"/>
            <a:ext cx="3584448"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908036" y="4038600"/>
            <a:ext cx="3580898" cy="1676400"/>
          </a:xfrm>
          <a:prstGeom prst="rect">
            <a:avLst/>
          </a:prstGeom>
        </p:spPr>
        <p:txBody>
          <a:bodyPr vert="horz" lIns="0" tIns="0" rIns="91440" bIns="45720" rtlCol="0">
            <a:noAutofit/>
          </a:bodyPr>
          <a:lstStyle>
            <a:lvl1pPr marL="0" indent="0">
              <a:buNone/>
              <a:defRPr lang="en-US" dirty="0" smtClean="0"/>
            </a:lvl1pPr>
            <a:lvl2pPr marL="206375" indent="0">
              <a:buNone/>
              <a:defRPr lang="en-US" dirty="0" smtClean="0"/>
            </a:lvl2pPr>
            <a:lvl3pPr marL="457200" indent="0">
              <a:buNone/>
              <a:defRPr lang="en-US" dirty="0" smtClean="0"/>
            </a:lvl3pPr>
            <a:lvl4pPr marL="631825" indent="0">
              <a:buNone/>
              <a:defRPr lang="en-US" dirty="0" smtClean="0"/>
            </a:lvl4pPr>
            <a:lvl5pPr marL="804862" indent="0">
              <a:buNone/>
              <a:defRPr lang="en-US" dirty="0"/>
            </a:lvl5pPr>
          </a:lstStyle>
          <a:p>
            <a:pPr lvl="0"/>
            <a:r>
              <a:rPr lang="en-US" dirty="0" smtClean="0"/>
              <a:t>Click to edit Master text styles</a:t>
            </a:r>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8C0581CE-6085-4F1B-A33F-CA7E386DBDF2}" type="datetime1">
              <a:rPr lang="en-US" smtClean="0">
                <a:solidFill>
                  <a:srgbClr val="605F62"/>
                </a:solidFill>
                <a:latin typeface="Calibri"/>
              </a:rPr>
              <a:pPr/>
              <a:t>10/25/16</a:t>
            </a:fld>
            <a:endParaRPr lang="en-US">
              <a:solidFill>
                <a:srgbClr val="605F62"/>
              </a:solidFill>
              <a:latin typeface="Calibri"/>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latin typeface="Calibri"/>
              </a:rPr>
              <a:t>All data are preliminary</a:t>
            </a:r>
            <a:endParaRPr lang="en-US" dirty="0">
              <a:solidFill>
                <a:srgbClr val="605F62"/>
              </a:solidFill>
              <a:latin typeface="Calibri"/>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latin typeface="Calibri"/>
              </a:rPr>
              <a:pPr/>
              <a:t>‹#›</a:t>
            </a:fld>
            <a:endParaRPr lang="en-US" dirty="0">
              <a:latin typeface="Calibri"/>
            </a:endParaRPr>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3" name="Picture Placeholder 12"/>
          <p:cNvSpPr>
            <a:spLocks noGrp="1"/>
          </p:cNvSpPr>
          <p:nvPr>
            <p:ph type="pic" sz="quarter" idx="14" hasCustomPrompt="1"/>
          </p:nvPr>
        </p:nvSpPr>
        <p:spPr>
          <a:xfrm>
            <a:off x="990600" y="1622424"/>
            <a:ext cx="3429000" cy="1994355"/>
          </a:xfrm>
          <a:prstGeom prst="rect">
            <a:avLst/>
          </a:prstGeom>
        </p:spPr>
        <p:txBody>
          <a:bodyPr anchor="ctr"/>
          <a:lstStyle>
            <a:lvl1pPr marL="0" indent="0" algn="ctr">
              <a:buNone/>
              <a:defRPr/>
            </a:lvl1pPr>
          </a:lstStyle>
          <a:p>
            <a:r>
              <a:rPr lang="en-US" dirty="0" smtClean="0"/>
              <a:t>Insert image</a:t>
            </a:r>
            <a:endParaRPr lang="en-US" dirty="0"/>
          </a:p>
        </p:txBody>
      </p:sp>
      <p:sp>
        <p:nvSpPr>
          <p:cNvPr id="15" name="Picture Placeholder 12"/>
          <p:cNvSpPr>
            <a:spLocks noGrp="1"/>
          </p:cNvSpPr>
          <p:nvPr>
            <p:ph type="pic" sz="quarter" idx="15" hasCustomPrompt="1"/>
          </p:nvPr>
        </p:nvSpPr>
        <p:spPr>
          <a:xfrm>
            <a:off x="4908036" y="1622424"/>
            <a:ext cx="3429000" cy="1994355"/>
          </a:xfrm>
          <a:prstGeom prst="rect">
            <a:avLst/>
          </a:prstGeom>
        </p:spPr>
        <p:txBody>
          <a:bodyPr anchor="ctr"/>
          <a:lstStyle>
            <a:lvl1pPr marL="0" indent="0" algn="ctr">
              <a:buNone/>
              <a:defRPr/>
            </a:lvl1pPr>
          </a:lstStyle>
          <a:p>
            <a:r>
              <a:rPr lang="en-US" dirty="0" smtClean="0"/>
              <a:t>Insert image</a:t>
            </a:r>
            <a:endParaRPr lang="en-US" dirty="0"/>
          </a:p>
        </p:txBody>
      </p:sp>
    </p:spTree>
    <p:extLst>
      <p:ext uri="{BB962C8B-B14F-4D97-AF65-F5344CB8AC3E}">
        <p14:creationId xmlns:p14="http://schemas.microsoft.com/office/powerpoint/2010/main" val="37729053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acked Two Content + Side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73089" cy="171132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990599" y="3652124"/>
            <a:ext cx="3581401" cy="349526"/>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803911" y="4012035"/>
            <a:ext cx="3770375" cy="1558925"/>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50927ECF-1DB1-4D08-AF9C-C8A1544880D6}" type="datetime1">
              <a:rPr lang="en-US" smtClean="0">
                <a:solidFill>
                  <a:srgbClr val="605F62"/>
                </a:solidFill>
                <a:latin typeface="Calibri"/>
              </a:rPr>
              <a:pPr/>
              <a:t>10/25/16</a:t>
            </a:fld>
            <a:endParaRPr lang="en-US">
              <a:solidFill>
                <a:srgbClr val="605F62"/>
              </a:solidFill>
              <a:latin typeface="Calibri"/>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latin typeface="Calibri"/>
              </a:rPr>
              <a:t>All data are preliminary</a:t>
            </a:r>
            <a:endParaRPr lang="en-US" dirty="0">
              <a:solidFill>
                <a:srgbClr val="605F62"/>
              </a:solidFill>
              <a:latin typeface="Calibri"/>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latin typeface="Calibri"/>
              </a:rPr>
              <a:pPr/>
              <a:t>‹#›</a:t>
            </a:fld>
            <a:endParaRPr lang="en-US" dirty="0">
              <a:latin typeface="Calibri"/>
            </a:endParaRPr>
          </a:p>
        </p:txBody>
      </p:sp>
      <p:sp>
        <p:nvSpPr>
          <p:cNvPr id="14" name="Content Placeholder 13"/>
          <p:cNvSpPr>
            <a:spLocks noGrp="1"/>
          </p:cNvSpPr>
          <p:nvPr>
            <p:ph sz="quarter" idx="13"/>
          </p:nvPr>
        </p:nvSpPr>
        <p:spPr>
          <a:xfrm>
            <a:off x="5209563" y="1676400"/>
            <a:ext cx="3934437" cy="3810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Text Placeholder 10"/>
          <p:cNvSpPr>
            <a:spLocks noGrp="1"/>
          </p:cNvSpPr>
          <p:nvPr>
            <p:ph type="body" sz="quarter" idx="14"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0586197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solidFill>
                  <a:srgbClr val="61468B"/>
                </a:solidFill>
                <a:latin typeface="Calibri"/>
              </a:rPr>
              <a:t>            </a:t>
            </a:r>
            <a:endParaRPr lang="en-US" dirty="0">
              <a:solidFill>
                <a:srgbClr val="61468B"/>
              </a:solidFill>
              <a:latin typeface="Calibri"/>
            </a:endParaRPr>
          </a:p>
        </p:txBody>
      </p:sp>
      <p:sp>
        <p:nvSpPr>
          <p:cNvPr id="2" name="Title 1"/>
          <p:cNvSpPr>
            <a:spLocks noGrp="1"/>
          </p:cNvSpPr>
          <p:nvPr>
            <p:ph type="title"/>
          </p:nvPr>
        </p:nvSpPr>
        <p:spPr bwMode="gray">
          <a:xfrm>
            <a:off x="990599" y="155448"/>
            <a:ext cx="7713969" cy="762000"/>
          </a:xfrm>
          <a:prstGeom prst="rect">
            <a:avLst/>
          </a:prstGeom>
        </p:spPr>
        <p:txBody>
          <a:bodyPr/>
          <a:lstStyle>
            <a:lvl1pPr>
              <a:defRPr>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bwMode="gray">
          <a:xfrm>
            <a:off x="990599" y="1624013"/>
            <a:ext cx="2438401" cy="349526"/>
          </a:xfrm>
          <a:prstGeom prst="rect">
            <a:avLst/>
          </a:prstGeom>
        </p:spPr>
        <p:txBody>
          <a:bodyPr anchor="b"/>
          <a:lstStyle>
            <a:lvl1pPr marL="0" indent="0">
              <a:buNone/>
              <a:defRPr sz="185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4" name="Content Placeholder 3"/>
          <p:cNvSpPr>
            <a:spLocks noGrp="1"/>
          </p:cNvSpPr>
          <p:nvPr>
            <p:ph sz="half" idx="2"/>
          </p:nvPr>
        </p:nvSpPr>
        <p:spPr bwMode="gray">
          <a:xfrm>
            <a:off x="801197" y="1981200"/>
            <a:ext cx="2399203" cy="3733800"/>
          </a:xfrm>
          <a:prstGeom prst="rect">
            <a:avLst/>
          </a:prstGeom>
        </p:spPr>
        <p:txBody>
          <a:bodyPr vert="horz" lIns="0" tIns="0" rIns="91440" bIns="45720" rtlCol="0">
            <a:noAutofit/>
          </a:bodyPr>
          <a:lstStyle>
            <a:lvl1pPr>
              <a:buClr>
                <a:schemeClr val="bg1"/>
              </a:buClr>
              <a:defRPr lang="en-US" sz="1850" smtClean="0">
                <a:solidFill>
                  <a:schemeClr val="bg1"/>
                </a:solidFill>
              </a:defRPr>
            </a:lvl1pPr>
            <a:lvl2pPr>
              <a:buClr>
                <a:schemeClr val="bg1"/>
              </a:buClr>
              <a:defRPr lang="en-US" sz="1850" smtClean="0">
                <a:solidFill>
                  <a:schemeClr val="bg1"/>
                </a:solidFill>
              </a:defRPr>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p:txBody>
      </p:sp>
      <p:sp>
        <p:nvSpPr>
          <p:cNvPr id="7" name="Date Placeholder 6"/>
          <p:cNvSpPr>
            <a:spLocks noGrp="1"/>
          </p:cNvSpPr>
          <p:nvPr>
            <p:ph type="dt" sz="half" idx="10"/>
          </p:nvPr>
        </p:nvSpPr>
        <p:spPr bwMode="gray">
          <a:xfrm>
            <a:off x="2350008" y="6528816"/>
            <a:ext cx="850392" cy="168275"/>
          </a:xfrm>
          <a:prstGeom prst="rect">
            <a:avLst/>
          </a:prstGeom>
        </p:spPr>
        <p:txBody>
          <a:bodyPr/>
          <a:lstStyle>
            <a:lvl1pPr>
              <a:defRPr>
                <a:solidFill>
                  <a:schemeClr val="bg1"/>
                </a:solidFill>
              </a:defRPr>
            </a:lvl1pPr>
          </a:lstStyle>
          <a:p>
            <a:fld id="{8051F6FF-5E48-44A7-AEE5-4A0C1A49C9CE}" type="datetime1">
              <a:rPr lang="en-US" smtClean="0">
                <a:solidFill>
                  <a:prstClr val="white"/>
                </a:solidFill>
                <a:latin typeface="Calibri"/>
              </a:rPr>
              <a:pPr/>
              <a:t>10/25/16</a:t>
            </a:fld>
            <a:endParaRPr lang="en-US">
              <a:solidFill>
                <a:prstClr val="white"/>
              </a:solidFill>
              <a:latin typeface="Calibri"/>
            </a:endParaRPr>
          </a:p>
        </p:txBody>
      </p:sp>
      <p:sp>
        <p:nvSpPr>
          <p:cNvPr id="8" name="Footer Placeholder 7"/>
          <p:cNvSpPr>
            <a:spLocks noGrp="1"/>
          </p:cNvSpPr>
          <p:nvPr>
            <p:ph type="ftr" sz="quarter" idx="11"/>
          </p:nvPr>
        </p:nvSpPr>
        <p:spPr bwMode="gray">
          <a:xfrm>
            <a:off x="3121994" y="6485609"/>
            <a:ext cx="5181600" cy="231266"/>
          </a:xfrm>
          <a:prstGeom prst="rect">
            <a:avLst/>
          </a:prstGeom>
        </p:spPr>
        <p:txBody>
          <a:bodyPr/>
          <a:lstStyle>
            <a:lvl1pPr>
              <a:defRPr>
                <a:solidFill>
                  <a:schemeClr val="bg1"/>
                </a:solidFill>
              </a:defRPr>
            </a:lvl1pPr>
          </a:lstStyle>
          <a:p>
            <a:r>
              <a:rPr lang="en-US" smtClean="0">
                <a:solidFill>
                  <a:prstClr val="white"/>
                </a:solidFill>
                <a:latin typeface="Calibri"/>
              </a:rPr>
              <a:t>All data are preliminary</a:t>
            </a:r>
            <a:endParaRPr lang="en-US" dirty="0">
              <a:solidFill>
                <a:prstClr val="white"/>
              </a:solidFill>
              <a:latin typeface="Calibri"/>
            </a:endParaRPr>
          </a:p>
        </p:txBody>
      </p:sp>
      <p:sp>
        <p:nvSpPr>
          <p:cNvPr id="9" name="Slide Number Placeholder 8"/>
          <p:cNvSpPr>
            <a:spLocks noGrp="1"/>
          </p:cNvSpPr>
          <p:nvPr>
            <p:ph type="sldNum" sz="quarter" idx="12"/>
          </p:nvPr>
        </p:nvSpPr>
        <p:spPr bwMode="gray">
          <a:xfrm>
            <a:off x="8305799" y="648560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latin typeface="Calibri"/>
              </a:rPr>
              <a:pPr/>
              <a:t>‹#›</a:t>
            </a:fld>
            <a:endParaRPr lang="en-US">
              <a:solidFill>
                <a:prstClr val="white"/>
              </a:solidFill>
              <a:latin typeface="Calibri"/>
            </a:endParaRPr>
          </a:p>
        </p:txBody>
      </p:sp>
      <p:sp>
        <p:nvSpPr>
          <p:cNvPr id="15" name="Text Placeholder 10"/>
          <p:cNvSpPr>
            <a:spLocks noGrp="1"/>
          </p:cNvSpPr>
          <p:nvPr>
            <p:ph type="body" sz="quarter" idx="14" hasCustomPrompt="1"/>
          </p:nvPr>
        </p:nvSpPr>
        <p:spPr bwMode="gray">
          <a:xfrm>
            <a:off x="990600" y="914400"/>
            <a:ext cx="6858000" cy="457200"/>
          </a:xfrm>
          <a:prstGeom prst="rect">
            <a:avLst/>
          </a:prstGeom>
        </p:spPr>
        <p:txBody>
          <a:bodyPr/>
          <a:lstStyle>
            <a:lvl1pPr marL="0" indent="0">
              <a:lnSpc>
                <a:spcPct val="85000"/>
              </a:lnSpc>
              <a:spcBef>
                <a:spcPts val="0"/>
              </a:spcBef>
              <a:buNone/>
              <a:defRPr sz="2000" spc="-80" baseline="0">
                <a:solidFill>
                  <a:schemeClr val="bg1"/>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2" name="Picture Placeholder 11"/>
          <p:cNvSpPr>
            <a:spLocks noGrp="1"/>
          </p:cNvSpPr>
          <p:nvPr>
            <p:ph type="pic" sz="quarter" idx="15" hasCustomPrompt="1"/>
          </p:nvPr>
        </p:nvSpPr>
        <p:spPr bwMode="gray">
          <a:xfrm>
            <a:off x="3505200" y="1622425"/>
            <a:ext cx="2209800" cy="365760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6" name="Picture Placeholder 11"/>
          <p:cNvSpPr>
            <a:spLocks noGrp="1"/>
          </p:cNvSpPr>
          <p:nvPr>
            <p:ph type="pic" sz="quarter" idx="16" hasCustomPrompt="1"/>
          </p:nvPr>
        </p:nvSpPr>
        <p:spPr bwMode="gray">
          <a:xfrm>
            <a:off x="6019800" y="1622425"/>
            <a:ext cx="2209800" cy="365760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Tree>
    <p:extLst>
      <p:ext uri="{BB962C8B-B14F-4D97-AF65-F5344CB8AC3E}">
        <p14:creationId xmlns:p14="http://schemas.microsoft.com/office/powerpoint/2010/main" val="16094702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a:xfrm>
            <a:off x="2350008" y="6528816"/>
            <a:ext cx="850392" cy="168275"/>
          </a:xfrm>
          <a:prstGeom prst="rect">
            <a:avLst/>
          </a:prstGeom>
        </p:spPr>
        <p:txBody>
          <a:bodyPr/>
          <a:lstStyle/>
          <a:p>
            <a:fld id="{360E87BA-FED4-46C4-BB99-60FE0E6C1CB9}" type="datetime1">
              <a:rPr lang="en-US" smtClean="0">
                <a:solidFill>
                  <a:srgbClr val="605F62"/>
                </a:solidFill>
                <a:latin typeface="Calibri"/>
              </a:rPr>
              <a:pPr/>
              <a:t>10/25/16</a:t>
            </a:fld>
            <a:endParaRPr lang="en-US">
              <a:solidFill>
                <a:srgbClr val="605F62"/>
              </a:solidFill>
              <a:latin typeface="Calibri"/>
            </a:endParaRPr>
          </a:p>
        </p:txBody>
      </p:sp>
      <p:sp>
        <p:nvSpPr>
          <p:cNvPr id="4" name="Footer Placeholder 3"/>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latin typeface="Calibri"/>
              </a:rPr>
              <a:t>All data are preliminary</a:t>
            </a:r>
            <a:endParaRPr lang="en-US" dirty="0">
              <a:solidFill>
                <a:srgbClr val="605F62"/>
              </a:solidFill>
              <a:latin typeface="Calibri"/>
            </a:endParaRPr>
          </a:p>
        </p:txBody>
      </p:sp>
      <p:sp>
        <p:nvSpPr>
          <p:cNvPr id="5" name="Slide Number Placeholder 4"/>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latin typeface="Calibri"/>
              </a:rPr>
              <a:pPr/>
              <a:t>‹#›</a:t>
            </a:fld>
            <a:endParaRPr lang="en-US" dirty="0">
              <a:latin typeface="Calibri"/>
            </a:endParaRPr>
          </a:p>
        </p:txBody>
      </p:sp>
      <p:sp>
        <p:nvSpPr>
          <p:cNvPr id="7" name="Text Placeholder 10"/>
          <p:cNvSpPr>
            <a:spLocks noGrp="1"/>
          </p:cNvSpPr>
          <p:nvPr>
            <p:ph type="body" sz="quarter" idx="13"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4567383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0ECBDB-1A72-446F-83D7-22BA7F031654}" type="datetime1">
              <a:rPr lang="en-US" smtClean="0">
                <a:solidFill>
                  <a:srgbClr val="54585A"/>
                </a:solidFill>
                <a:latin typeface="Calibri"/>
              </a:rPr>
              <a:pPr/>
              <a:t>10/25/16</a:t>
            </a:fld>
            <a:endParaRPr lang="en-US">
              <a:solidFill>
                <a:srgbClr val="54585A"/>
              </a:solidFill>
              <a:latin typeface="Calibri"/>
            </a:endParaRPr>
          </a:p>
        </p:txBody>
      </p:sp>
      <p:sp>
        <p:nvSpPr>
          <p:cNvPr id="3" name="Footer Placeholder 2"/>
          <p:cNvSpPr>
            <a:spLocks noGrp="1"/>
          </p:cNvSpPr>
          <p:nvPr>
            <p:ph type="ftr" sz="quarter" idx="11"/>
          </p:nvPr>
        </p:nvSpPr>
        <p:spPr/>
        <p:txBody>
          <a:bodyPr/>
          <a:lstStyle/>
          <a:p>
            <a:r>
              <a:rPr lang="en-US" smtClean="0">
                <a:solidFill>
                  <a:srgbClr val="605F62"/>
                </a:solidFill>
                <a:latin typeface="Calibri"/>
              </a:rPr>
              <a:t>All data are preliminary</a:t>
            </a:r>
            <a:endParaRPr lang="en-US" dirty="0">
              <a:solidFill>
                <a:srgbClr val="605F62"/>
              </a:solidFill>
              <a:latin typeface="Calibri"/>
            </a:endParaRPr>
          </a:p>
        </p:txBody>
      </p:sp>
      <p:sp>
        <p:nvSpPr>
          <p:cNvPr id="4" name="Slide Number Placeholder 3"/>
          <p:cNvSpPr>
            <a:spLocks noGrp="1"/>
          </p:cNvSpPr>
          <p:nvPr>
            <p:ph type="sldNum" sz="quarter" idx="12"/>
          </p:nvPr>
        </p:nvSpPr>
        <p:spPr/>
        <p:txBody>
          <a:bodyPr/>
          <a:lstStyle/>
          <a:p>
            <a:fld id="{0D558541-60C9-42A2-8392-FF12533A6B7A}" type="slidenum">
              <a:rPr lang="en-US" smtClean="0">
                <a:solidFill>
                  <a:srgbClr val="B0A2C5"/>
                </a:solidFill>
                <a:latin typeface="Calibri"/>
              </a:rPr>
              <a:pPr/>
              <a:t>‹#›</a:t>
            </a:fld>
            <a:endParaRPr lang="en-US">
              <a:solidFill>
                <a:srgbClr val="B0A2C5"/>
              </a:solidFill>
              <a:latin typeface="Calibri"/>
            </a:endParaRPr>
          </a:p>
        </p:txBody>
      </p:sp>
    </p:spTree>
    <p:extLst>
      <p:ext uri="{BB962C8B-B14F-4D97-AF65-F5344CB8AC3E}">
        <p14:creationId xmlns:p14="http://schemas.microsoft.com/office/powerpoint/2010/main" val="6306697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solidFill>
                  <a:srgbClr val="61468B"/>
                </a:solidFill>
                <a:latin typeface="Calibri"/>
              </a:rPr>
              <a:t>            </a:t>
            </a:r>
            <a:endParaRPr lang="en-US" dirty="0">
              <a:solidFill>
                <a:srgbClr val="61468B"/>
              </a:solidFill>
              <a:latin typeface="Calibri"/>
            </a:endParaRPr>
          </a:p>
        </p:txBody>
      </p:sp>
      <p:sp>
        <p:nvSpPr>
          <p:cNvPr id="2" name="Title 1"/>
          <p:cNvSpPr>
            <a:spLocks noGrp="1"/>
          </p:cNvSpPr>
          <p:nvPr>
            <p:ph type="ctrTitle" hasCustomPrompt="1"/>
          </p:nvPr>
        </p:nvSpPr>
        <p:spPr bwMode="gray">
          <a:xfrm>
            <a:off x="990600" y="2731512"/>
            <a:ext cx="6722378" cy="876329"/>
          </a:xfrm>
          <a:prstGeom prst="rect">
            <a:avLst/>
          </a:prstGeom>
        </p:spPr>
        <p:txBody>
          <a:bodyPr rIns="0" bIns="0" anchor="b" anchorCtr="0"/>
          <a:lstStyle>
            <a:lvl1pPr>
              <a:lnSpc>
                <a:spcPct val="90000"/>
              </a:lnSpc>
              <a:defRPr sz="66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990600" y="3581400"/>
            <a:ext cx="6400800"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sp>
        <p:nvSpPr>
          <p:cNvPr id="8" name="Date Placeholder 6"/>
          <p:cNvSpPr>
            <a:spLocks noGrp="1"/>
          </p:cNvSpPr>
          <p:nvPr>
            <p:ph type="dt" sz="half" idx="10"/>
          </p:nvPr>
        </p:nvSpPr>
        <p:spPr bwMode="gray">
          <a:xfrm>
            <a:off x="6855794" y="6232524"/>
            <a:ext cx="1447800" cy="168275"/>
          </a:xfrm>
          <a:prstGeom prst="rect">
            <a:avLst/>
          </a:prstGeom>
        </p:spPr>
        <p:txBody>
          <a:bodyPr/>
          <a:lstStyle>
            <a:lvl1pPr>
              <a:defRPr>
                <a:solidFill>
                  <a:schemeClr val="bg1"/>
                </a:solidFill>
              </a:defRPr>
            </a:lvl1pPr>
          </a:lstStyle>
          <a:p>
            <a:fld id="{0C66CCA7-4448-483C-850B-718BDFD93EC7}" type="datetime1">
              <a:rPr lang="en-US" smtClean="0">
                <a:solidFill>
                  <a:prstClr val="white"/>
                </a:solidFill>
                <a:latin typeface="Calibri"/>
              </a:rPr>
              <a:pPr/>
              <a:t>10/25/16</a:t>
            </a:fld>
            <a:endParaRPr lang="en-US">
              <a:solidFill>
                <a:prstClr val="white"/>
              </a:solidFill>
              <a:latin typeface="Calibri"/>
            </a:endParaRPr>
          </a:p>
        </p:txBody>
      </p:sp>
      <p:sp>
        <p:nvSpPr>
          <p:cNvPr id="10" name="Footer Placeholder 7"/>
          <p:cNvSpPr>
            <a:spLocks noGrp="1"/>
          </p:cNvSpPr>
          <p:nvPr>
            <p:ph type="ftr" sz="quarter" idx="11"/>
          </p:nvPr>
        </p:nvSpPr>
        <p:spPr bwMode="gray">
          <a:xfrm>
            <a:off x="3121994" y="6397689"/>
            <a:ext cx="5181600" cy="231266"/>
          </a:xfrm>
          <a:prstGeom prst="rect">
            <a:avLst/>
          </a:prstGeom>
        </p:spPr>
        <p:txBody>
          <a:bodyPr/>
          <a:lstStyle>
            <a:lvl1pPr>
              <a:defRPr>
                <a:solidFill>
                  <a:schemeClr val="bg1"/>
                </a:solidFill>
              </a:defRPr>
            </a:lvl1pPr>
          </a:lstStyle>
          <a:p>
            <a:r>
              <a:rPr lang="en-US" smtClean="0">
                <a:solidFill>
                  <a:prstClr val="white"/>
                </a:solidFill>
                <a:latin typeface="Calibri"/>
              </a:rPr>
              <a:t>All data are preliminary</a:t>
            </a:r>
            <a:endParaRPr lang="en-US" dirty="0">
              <a:solidFill>
                <a:prstClr val="white"/>
              </a:solidFill>
              <a:latin typeface="Calibri"/>
            </a:endParaRPr>
          </a:p>
        </p:txBody>
      </p:sp>
      <p:sp>
        <p:nvSpPr>
          <p:cNvPr id="11" name="Slide Number Placeholder 8"/>
          <p:cNvSpPr>
            <a:spLocks noGrp="1"/>
          </p:cNvSpPr>
          <p:nvPr>
            <p:ph type="sldNum" sz="quarter" idx="12"/>
          </p:nvPr>
        </p:nvSpPr>
        <p:spPr bwMode="gray">
          <a:xfrm>
            <a:off x="8305799" y="639768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latin typeface="Calibri"/>
              </a:rPr>
              <a:pPr/>
              <a:t>‹#›</a:t>
            </a:fld>
            <a:endParaRPr lang="en-US">
              <a:solidFill>
                <a:prstClr val="white"/>
              </a:solidFill>
              <a:latin typeface="Calibri"/>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285" y="373884"/>
            <a:ext cx="2488753" cy="351646"/>
          </a:xfrm>
          <a:prstGeom prst="rect">
            <a:avLst/>
          </a:prstGeom>
        </p:spPr>
      </p:pic>
    </p:spTree>
    <p:extLst>
      <p:ext uri="{BB962C8B-B14F-4D97-AF65-F5344CB8AC3E}">
        <p14:creationId xmlns:p14="http://schemas.microsoft.com/office/powerpoint/2010/main" val="31932198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5640767"/>
            <a:ext cx="5998800" cy="8068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 smtClean="0">
                <a:solidFill>
                  <a:srgbClr val="B0A2C5"/>
                </a:solidFill>
                <a:latin typeface="Calibri"/>
              </a:rPr>
              <a:pPr/>
              <a:t>‹#›</a:t>
            </a:fld>
            <a:endParaRPr lang="en">
              <a:solidFill>
                <a:srgbClr val="B0A2C5"/>
              </a:solidFill>
              <a:latin typeface="Calibri"/>
            </a:endParaRPr>
          </a:p>
        </p:txBody>
      </p:sp>
    </p:spTree>
    <p:extLst>
      <p:ext uri="{BB962C8B-B14F-4D97-AF65-F5344CB8AC3E}">
        <p14:creationId xmlns:p14="http://schemas.microsoft.com/office/powerpoint/2010/main" val="4231028392"/>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theme" Target="../theme/theme1.xml"/><Relationship Id="rId28" Type="http://schemas.openxmlformats.org/officeDocument/2006/relationships/image" Target="../media/image1.png"/><Relationship Id="rId29"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35.xml"/><Relationship Id="rId20" Type="http://schemas.openxmlformats.org/officeDocument/2006/relationships/slideLayout" Target="../slideLayouts/slideLayout46.xml"/><Relationship Id="rId21" Type="http://schemas.openxmlformats.org/officeDocument/2006/relationships/theme" Target="../theme/theme2.xml"/><Relationship Id="rId22" Type="http://schemas.openxmlformats.org/officeDocument/2006/relationships/image" Target="../media/image19.png"/><Relationship Id="rId10" Type="http://schemas.openxmlformats.org/officeDocument/2006/relationships/slideLayout" Target="../slideLayouts/slideLayout36.xml"/><Relationship Id="rId11" Type="http://schemas.openxmlformats.org/officeDocument/2006/relationships/slideLayout" Target="../slideLayouts/slideLayout37.xml"/><Relationship Id="rId12" Type="http://schemas.openxmlformats.org/officeDocument/2006/relationships/slideLayout" Target="../slideLayouts/slideLayout38.xml"/><Relationship Id="rId13" Type="http://schemas.openxmlformats.org/officeDocument/2006/relationships/slideLayout" Target="../slideLayouts/slideLayout39.xml"/><Relationship Id="rId14" Type="http://schemas.openxmlformats.org/officeDocument/2006/relationships/slideLayout" Target="../slideLayouts/slideLayout40.xml"/><Relationship Id="rId15" Type="http://schemas.openxmlformats.org/officeDocument/2006/relationships/slideLayout" Target="../slideLayouts/slideLayout41.xml"/><Relationship Id="rId16" Type="http://schemas.openxmlformats.org/officeDocument/2006/relationships/slideLayout" Target="../slideLayouts/slideLayout42.xml"/><Relationship Id="rId17" Type="http://schemas.openxmlformats.org/officeDocument/2006/relationships/slideLayout" Target="../slideLayouts/slideLayout43.xml"/><Relationship Id="rId18" Type="http://schemas.openxmlformats.org/officeDocument/2006/relationships/slideLayout" Target="../slideLayouts/slideLayout44.xml"/><Relationship Id="rId19" Type="http://schemas.openxmlformats.org/officeDocument/2006/relationships/slideLayout" Target="../slideLayouts/slideLayout45.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0599" y="228600"/>
            <a:ext cx="7713969" cy="762000"/>
          </a:xfrm>
          <a:prstGeom prst="rect">
            <a:avLst/>
          </a:prstGeom>
        </p:spPr>
        <p:txBody>
          <a:bodyPr vert="horz" lIns="0" tIns="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01197" y="1621971"/>
            <a:ext cx="7049689" cy="4093029"/>
          </a:xfrm>
          <a:prstGeom prst="rect">
            <a:avLst/>
          </a:prstGeom>
        </p:spPr>
        <p:txBody>
          <a:bodyPr vert="horz" lIns="0" tIns="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2350008" y="6528816"/>
            <a:ext cx="850392" cy="168275"/>
          </a:xfrm>
          <a:prstGeom prst="rect">
            <a:avLst/>
          </a:prstGeom>
        </p:spPr>
        <p:txBody>
          <a:bodyPr vert="horz" wrap="none" lIns="0" tIns="0" rIns="0" bIns="0" rtlCol="0" anchor="b"/>
          <a:lstStyle>
            <a:lvl1pPr>
              <a:defRPr lang="en-US" sz="800" smtClean="0"/>
            </a:lvl1pPr>
          </a:lstStyle>
          <a:p>
            <a:fld id="{9623C80F-5998-4C5A-8426-1B9517C724DD}" type="datetimeFigureOut">
              <a:rPr lang="en-US" smtClean="0"/>
              <a:pPr/>
              <a:t>10/25/16</a:t>
            </a:fld>
            <a:endParaRPr lang="en-US"/>
          </a:p>
        </p:txBody>
      </p:sp>
      <p:sp>
        <p:nvSpPr>
          <p:cNvPr id="5" name="Footer Placeholder 4"/>
          <p:cNvSpPr>
            <a:spLocks noGrp="1"/>
          </p:cNvSpPr>
          <p:nvPr>
            <p:ph type="ftr" sz="quarter" idx="3"/>
          </p:nvPr>
        </p:nvSpPr>
        <p:spPr>
          <a:xfrm>
            <a:off x="3121994" y="6485609"/>
            <a:ext cx="5181600" cy="231266"/>
          </a:xfrm>
          <a:prstGeom prst="rect">
            <a:avLst/>
          </a:prstGeom>
        </p:spPr>
        <p:txBody>
          <a:bodyPr vert="horz" lIns="0" tIns="0" rIns="0" bIns="0" rtlCol="0" anchor="b"/>
          <a:lstStyle>
            <a:lvl1pPr algn="r">
              <a:defRPr sz="1400">
                <a:solidFill>
                  <a:schemeClr val="tx1"/>
                </a:solidFill>
              </a:defRPr>
            </a:lvl1pPr>
          </a:lstStyle>
          <a:p>
            <a:endParaRPr lang="en-US" dirty="0">
              <a:solidFill>
                <a:srgbClr val="605F62"/>
              </a:solidFill>
            </a:endParaRPr>
          </a:p>
        </p:txBody>
      </p:sp>
      <p:sp>
        <p:nvSpPr>
          <p:cNvPr id="6" name="Slide Number Placeholder 5"/>
          <p:cNvSpPr>
            <a:spLocks noGrp="1"/>
          </p:cNvSpPr>
          <p:nvPr>
            <p:ph type="sldNum" sz="quarter" idx="4"/>
          </p:nvPr>
        </p:nvSpPr>
        <p:spPr>
          <a:xfrm>
            <a:off x="8305799" y="6485609"/>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pic>
        <p:nvPicPr>
          <p:cNvPr id="12" name="Picture 11"/>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11097" y="550415"/>
            <a:ext cx="883922" cy="304801"/>
          </a:xfrm>
          <a:prstGeom prst="rect">
            <a:avLst/>
          </a:prstGeom>
        </p:spPr>
      </p:pic>
      <p:pic>
        <p:nvPicPr>
          <p:cNvPr id="10" name="Picture 9"/>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545924" y="6400799"/>
            <a:ext cx="1422024" cy="265285"/>
          </a:xfrm>
          <a:prstGeom prst="rect">
            <a:avLst/>
          </a:prstGeom>
        </p:spPr>
      </p:pic>
    </p:spTree>
    <p:extLst>
      <p:ext uri="{BB962C8B-B14F-4D97-AF65-F5344CB8AC3E}">
        <p14:creationId xmlns:p14="http://schemas.microsoft.com/office/powerpoint/2010/main" val="1014940469"/>
      </p:ext>
    </p:extLst>
  </p:cSld>
  <p:clrMap bg1="lt1" tx1="dk1" bg2="lt2" tx2="dk2" accent1="accent1" accent2="accent2" accent3="accent3" accent4="accent4" accent5="accent5" accent6="accent6" hlink="hlink" folHlink="folHlink"/>
  <p:sldLayoutIdLst>
    <p:sldLayoutId id="2147483678"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20" r:id="rId13"/>
    <p:sldLayoutId id="2147483685" r:id="rId14"/>
    <p:sldLayoutId id="2147483723"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721" r:id="rId24"/>
    <p:sldLayoutId id="2147483736" r:id="rId25"/>
    <p:sldLayoutId id="2147483756" r:id="rId26"/>
  </p:sldLayoutIdLst>
  <p:txStyles>
    <p:titleStyle>
      <a:lvl1pPr algn="l" defTabSz="914400" rtl="0" eaLnBrk="1" latinLnBrk="0" hangingPunct="1">
        <a:lnSpc>
          <a:spcPct val="85000"/>
        </a:lnSpc>
        <a:spcBef>
          <a:spcPct val="0"/>
        </a:spcBef>
        <a:buNone/>
        <a:defRPr sz="2800" kern="1200" spc="-50" baseline="0">
          <a:solidFill>
            <a:schemeClr val="tx2"/>
          </a:solidFill>
          <a:latin typeface="+mj-lt"/>
          <a:ea typeface="+mj-ea"/>
          <a:cs typeface="+mj-cs"/>
        </a:defRPr>
      </a:lvl1pPr>
    </p:titleStyle>
    <p:body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990599" y="137160"/>
            <a:ext cx="7713969" cy="762000"/>
          </a:xfrm>
          <a:prstGeom prst="rect">
            <a:avLst/>
          </a:prstGeom>
        </p:spPr>
        <p:txBody>
          <a:bodyPr vert="horz" lIns="0" tIns="0" rIns="91440" bIns="45720" rtlCol="0" anchor="b">
            <a:noAutofit/>
          </a:bodyPr>
          <a:lstStyle/>
          <a:p>
            <a:r>
              <a:rPr lang="en-US" dirty="0" smtClean="0"/>
              <a:t>Click to edit Master title style</a:t>
            </a:r>
            <a:endParaRPr lang="en-US" dirty="0"/>
          </a:p>
        </p:txBody>
      </p:sp>
      <p:sp>
        <p:nvSpPr>
          <p:cNvPr id="13" name="Text Placeholder 2"/>
          <p:cNvSpPr>
            <a:spLocks noGrp="1"/>
          </p:cNvSpPr>
          <p:nvPr>
            <p:ph type="body" idx="1"/>
          </p:nvPr>
        </p:nvSpPr>
        <p:spPr>
          <a:xfrm>
            <a:off x="801197" y="1621971"/>
            <a:ext cx="7049689" cy="4093029"/>
          </a:xfrm>
          <a:prstGeom prst="rect">
            <a:avLst/>
          </a:prstGeom>
        </p:spPr>
        <p:txBody>
          <a:bodyPr vert="horz" lIns="0" tIns="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Date Placeholder 3"/>
          <p:cNvSpPr>
            <a:spLocks noGrp="1"/>
          </p:cNvSpPr>
          <p:nvPr>
            <p:ph type="dt" sz="half" idx="2"/>
          </p:nvPr>
        </p:nvSpPr>
        <p:spPr>
          <a:xfrm>
            <a:off x="2351531" y="6525841"/>
            <a:ext cx="857339" cy="168275"/>
          </a:xfrm>
          <a:prstGeom prst="rect">
            <a:avLst/>
          </a:prstGeom>
        </p:spPr>
        <p:txBody>
          <a:bodyPr vert="horz" wrap="none" lIns="0" tIns="0" rIns="0" bIns="0" rtlCol="0" anchor="b"/>
          <a:lstStyle>
            <a:lvl1pPr algn="l">
              <a:defRPr sz="800">
                <a:solidFill>
                  <a:schemeClr val="tx1"/>
                </a:solidFill>
              </a:defRPr>
            </a:lvl1pPr>
          </a:lstStyle>
          <a:p>
            <a:fld id="{1CB4F52F-547F-48CA-B7AA-478D3ABB72CA}" type="datetime1">
              <a:rPr lang="en-US" smtClean="0">
                <a:solidFill>
                  <a:srgbClr val="54585A"/>
                </a:solidFill>
                <a:latin typeface="Calibri"/>
              </a:rPr>
              <a:pPr/>
              <a:t>10/25/16</a:t>
            </a:fld>
            <a:endParaRPr lang="en-US" dirty="0">
              <a:solidFill>
                <a:srgbClr val="54585A"/>
              </a:solidFill>
              <a:latin typeface="Calibri"/>
            </a:endParaRPr>
          </a:p>
        </p:txBody>
      </p:sp>
      <p:sp>
        <p:nvSpPr>
          <p:cNvPr id="15" name="Footer Placeholder 4"/>
          <p:cNvSpPr>
            <a:spLocks noGrp="1"/>
          </p:cNvSpPr>
          <p:nvPr>
            <p:ph type="ftr" sz="quarter" idx="3"/>
          </p:nvPr>
        </p:nvSpPr>
        <p:spPr>
          <a:xfrm>
            <a:off x="3121994" y="6484127"/>
            <a:ext cx="5181600" cy="231266"/>
          </a:xfrm>
          <a:prstGeom prst="rect">
            <a:avLst/>
          </a:prstGeom>
        </p:spPr>
        <p:txBody>
          <a:bodyPr vert="horz" lIns="0" tIns="0" rIns="0" bIns="0" rtlCol="0" anchor="b"/>
          <a:lstStyle>
            <a:lvl1pPr algn="r">
              <a:defRPr sz="1400">
                <a:solidFill>
                  <a:schemeClr val="tx1"/>
                </a:solidFill>
              </a:defRPr>
            </a:lvl1pPr>
          </a:lstStyle>
          <a:p>
            <a:r>
              <a:rPr lang="en-US" smtClean="0">
                <a:solidFill>
                  <a:srgbClr val="54585A"/>
                </a:solidFill>
                <a:latin typeface="Calibri"/>
              </a:rPr>
              <a:t>All data are preliminary</a:t>
            </a:r>
            <a:endParaRPr lang="en-US" dirty="0">
              <a:solidFill>
                <a:srgbClr val="54585A"/>
              </a:solidFill>
              <a:latin typeface="Calibri"/>
            </a:endParaRPr>
          </a:p>
        </p:txBody>
      </p:sp>
      <p:sp>
        <p:nvSpPr>
          <p:cNvPr id="16" name="Slide Number Placeholder 5"/>
          <p:cNvSpPr>
            <a:spLocks noGrp="1"/>
          </p:cNvSpPr>
          <p:nvPr>
            <p:ph type="sldNum" sz="quarter" idx="4"/>
          </p:nvPr>
        </p:nvSpPr>
        <p:spPr>
          <a:xfrm>
            <a:off x="8305799" y="6484127"/>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solidFill>
                  <a:srgbClr val="B0A2C5"/>
                </a:solidFill>
                <a:latin typeface="Calibri"/>
              </a:rPr>
              <a:pPr/>
              <a:t>‹#›</a:t>
            </a:fld>
            <a:endParaRPr lang="en-US" dirty="0">
              <a:solidFill>
                <a:srgbClr val="B0A2C5"/>
              </a:solidFill>
              <a:latin typeface="Calibri"/>
            </a:endParaRPr>
          </a:p>
        </p:txBody>
      </p:sp>
      <p:sp>
        <p:nvSpPr>
          <p:cNvPr id="17" name="Rectangle 6"/>
          <p:cNvSpPr/>
          <p:nvPr userDrawn="1"/>
        </p:nvSpPr>
        <p:spPr>
          <a:xfrm>
            <a:off x="0" y="515326"/>
            <a:ext cx="685800" cy="26156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946" h="381000">
                <a:moveTo>
                  <a:pt x="0" y="0"/>
                </a:moveTo>
                <a:lnTo>
                  <a:pt x="794257" y="0"/>
                </a:lnTo>
                <a:lnTo>
                  <a:pt x="998946" y="381000"/>
                </a:lnTo>
                <a:lnTo>
                  <a:pt x="0" y="381000"/>
                </a:lnTo>
                <a:lnTo>
                  <a:pt x="0" y="0"/>
                </a:lnTo>
                <a:close/>
              </a:path>
            </a:pathLst>
          </a:custGeom>
          <a:gradFill flip="none" rotWithShape="1">
            <a:gsLst>
              <a:gs pos="0">
                <a:schemeClr val="tx2"/>
              </a:gs>
              <a:gs pos="100000">
                <a:schemeClr val="accent1"/>
              </a:gs>
            </a:gsLst>
            <a:lin ang="145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61468B"/>
                </a:solidFill>
                <a:latin typeface="Calibri"/>
              </a:rPr>
              <a:t>  </a:t>
            </a:r>
            <a:endParaRPr lang="en-US" dirty="0">
              <a:solidFill>
                <a:srgbClr val="61468B"/>
              </a:solidFill>
              <a:latin typeface="Calibri"/>
            </a:endParaRPr>
          </a:p>
        </p:txBody>
      </p:sp>
      <p:pic>
        <p:nvPicPr>
          <p:cNvPr id="10" name="Picture 9"/>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592019" y="6469536"/>
            <a:ext cx="1693981" cy="321439"/>
          </a:xfrm>
          <a:prstGeom prst="rect">
            <a:avLst/>
          </a:prstGeom>
        </p:spPr>
      </p:pic>
    </p:spTree>
    <p:extLst>
      <p:ext uri="{BB962C8B-B14F-4D97-AF65-F5344CB8AC3E}">
        <p14:creationId xmlns:p14="http://schemas.microsoft.com/office/powerpoint/2010/main" val="3432957533"/>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2" r:id="rId15"/>
    <p:sldLayoutId id="2147483773" r:id="rId16"/>
    <p:sldLayoutId id="2147483774" r:id="rId17"/>
    <p:sldLayoutId id="2147483775" r:id="rId18"/>
    <p:sldLayoutId id="2147483776" r:id="rId19"/>
    <p:sldLayoutId id="2147483777" r:id="rId20"/>
  </p:sldLayoutIdLst>
  <p:hf hdr="0" ftr="0" dt="0"/>
  <p:txStyles>
    <p:titleStyle>
      <a:lvl1pPr algn="l" defTabSz="914400" rtl="0" eaLnBrk="1" latinLnBrk="0" hangingPunct="1">
        <a:lnSpc>
          <a:spcPct val="85000"/>
        </a:lnSpc>
        <a:spcBef>
          <a:spcPct val="0"/>
        </a:spcBef>
        <a:buNone/>
        <a:defRPr sz="2800" kern="1200" spc="-50" baseline="0">
          <a:solidFill>
            <a:schemeClr val="tx2"/>
          </a:solidFill>
          <a:latin typeface="+mj-lt"/>
          <a:ea typeface="+mj-ea"/>
          <a:cs typeface="+mj-cs"/>
        </a:defRPr>
      </a:lvl1pPr>
    </p:titleStyle>
    <p:body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3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3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3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3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4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hyperlink" Target="http://www.sherpa.ac.uk/romeo/" TargetMode="External"/><Relationship Id="rId4" Type="http://schemas.openxmlformats.org/officeDocument/2006/relationships/image" Target="../media/image42.jpg"/><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4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4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4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4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4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5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5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5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5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5.jpeg"/><Relationship Id="rId3" Type="http://schemas.openxmlformats.org/officeDocument/2006/relationships/image" Target="../media/image5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5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5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6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6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6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6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6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6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7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71.png"/></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73.png"/><Relationship Id="rId1" Type="http://schemas.openxmlformats.org/officeDocument/2006/relationships/slideLayout" Target="../slideLayouts/slideLayout32.xml"/><Relationship Id="rId2" Type="http://schemas.openxmlformats.org/officeDocument/2006/relationships/image" Target="../media/image7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096000"/>
            <a:ext cx="9144000" cy="7620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04949" y="6307861"/>
            <a:ext cx="2090262" cy="36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Screen Shot 2015-04-27 at 7.31.40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192672"/>
            <a:ext cx="2971800" cy="598795"/>
          </a:xfrm>
          <a:prstGeom prst="rect">
            <a:avLst/>
          </a:prstGeom>
        </p:spPr>
      </p:pic>
      <p:pic>
        <p:nvPicPr>
          <p:cNvPr id="5" name="Picture 4" descr="Screen Shot 2015-04-27 at 7.31.28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8360" y="6300502"/>
            <a:ext cx="2910840" cy="338791"/>
          </a:xfrm>
          <a:prstGeom prst="rect">
            <a:avLst/>
          </a:prstGeom>
        </p:spPr>
      </p:pic>
      <p:sp>
        <p:nvSpPr>
          <p:cNvPr id="11" name="Subtitle 2"/>
          <p:cNvSpPr>
            <a:spLocks noGrp="1"/>
          </p:cNvSpPr>
          <p:nvPr>
            <p:ph type="subTitle" idx="1"/>
          </p:nvPr>
        </p:nvSpPr>
        <p:spPr>
          <a:xfrm>
            <a:off x="381000" y="5181600"/>
            <a:ext cx="6400800" cy="872343"/>
          </a:xfrm>
        </p:spPr>
        <p:txBody>
          <a:bodyPr/>
          <a:lstStyle/>
          <a:p>
            <a:pPr eaLnBrk="1" hangingPunct="1">
              <a:lnSpc>
                <a:spcPct val="100000"/>
              </a:lnSpc>
            </a:pPr>
            <a:endParaRPr lang="en-US" sz="1600" dirty="0">
              <a:solidFill>
                <a:srgbClr val="43327C"/>
              </a:solidFill>
              <a:latin typeface="Arial" charset="0"/>
            </a:endParaRPr>
          </a:p>
          <a:p>
            <a:pPr eaLnBrk="1" hangingPunct="1">
              <a:lnSpc>
                <a:spcPct val="100000"/>
              </a:lnSpc>
            </a:pPr>
            <a:r>
              <a:rPr lang="en-US" sz="1600" dirty="0" smtClean="0">
                <a:latin typeface="Arial" charset="0"/>
              </a:rPr>
              <a:t>Violeta Ilik</a:t>
            </a:r>
          </a:p>
          <a:p>
            <a:pPr eaLnBrk="1" hangingPunct="1">
              <a:lnSpc>
                <a:spcPct val="100000"/>
              </a:lnSpc>
            </a:pPr>
            <a:r>
              <a:rPr lang="en-US" sz="1600" dirty="0" smtClean="0">
                <a:latin typeface="Arial" charset="0"/>
              </a:rPr>
              <a:t>Galter </a:t>
            </a:r>
            <a:r>
              <a:rPr lang="en-US" sz="1600" dirty="0">
                <a:latin typeface="Arial" charset="0"/>
              </a:rPr>
              <a:t>Health Sciences </a:t>
            </a:r>
            <a:r>
              <a:rPr lang="en-US" sz="1600" dirty="0" smtClean="0">
                <a:latin typeface="Arial" charset="0"/>
              </a:rPr>
              <a:t>Library</a:t>
            </a:r>
            <a:endParaRPr lang="en-US" sz="1600" dirty="0">
              <a:latin typeface="Arial" charset="0"/>
            </a:endParaRPr>
          </a:p>
        </p:txBody>
      </p:sp>
      <p:pic>
        <p:nvPicPr>
          <p:cNvPr id="4" name="Picture 3" descr="virus-infected-cells-213708_1280.jpg"/>
          <p:cNvPicPr>
            <a:picLocks noChangeAspect="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858000" y="1676400"/>
            <a:ext cx="2127642" cy="1905000"/>
          </a:xfrm>
          <a:prstGeom prst="rect">
            <a:avLst/>
          </a:prstGeom>
        </p:spPr>
      </p:pic>
      <p:pic>
        <p:nvPicPr>
          <p:cNvPr id="12" name="Picture 11" descr="virus-infected-cells-213708_1280.jpg"/>
          <p:cNvPicPr>
            <a:picLocks noChangeAspect="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648200" y="1676400"/>
            <a:ext cx="2286000" cy="1905000"/>
          </a:xfrm>
          <a:prstGeom prst="rect">
            <a:avLst/>
          </a:prstGeom>
        </p:spPr>
      </p:pic>
      <p:pic>
        <p:nvPicPr>
          <p:cNvPr id="13" name="Picture 12" descr="virus-infected-cells-213708_1280.jpg"/>
          <p:cNvPicPr>
            <a:picLocks noChangeAspect="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438400" y="1676400"/>
            <a:ext cx="2286000" cy="1905000"/>
          </a:xfrm>
          <a:prstGeom prst="rect">
            <a:avLst/>
          </a:prstGeom>
        </p:spPr>
      </p:pic>
      <p:pic>
        <p:nvPicPr>
          <p:cNvPr id="14" name="Picture 13" descr="virus-infected-cells-213708_1280.jpg"/>
          <p:cNvPicPr>
            <a:picLocks noChangeAspect="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28600" y="1676400"/>
            <a:ext cx="2229224" cy="1905000"/>
          </a:xfrm>
          <a:prstGeom prst="rect">
            <a:avLst/>
          </a:prstGeom>
        </p:spPr>
      </p:pic>
      <p:sp>
        <p:nvSpPr>
          <p:cNvPr id="10" name="Title 1"/>
          <p:cNvSpPr>
            <a:spLocks noGrp="1"/>
          </p:cNvSpPr>
          <p:nvPr>
            <p:ph type="ctrTitle"/>
          </p:nvPr>
        </p:nvSpPr>
        <p:spPr>
          <a:xfrm>
            <a:off x="381000" y="3200400"/>
            <a:ext cx="8153400" cy="1599355"/>
          </a:xfrm>
        </p:spPr>
        <p:txBody>
          <a:bodyPr/>
          <a:lstStyle/>
          <a:p>
            <a:r>
              <a:rPr lang="en-US" dirty="0">
                <a:latin typeface="Arial" charset="0"/>
              </a:rPr>
              <a:t>DigitalHub: Preserving and Sharing Your Work Using NM's Repository</a:t>
            </a:r>
          </a:p>
        </p:txBody>
      </p:sp>
    </p:spTree>
    <p:extLst>
      <p:ext uri="{BB962C8B-B14F-4D97-AF65-F5344CB8AC3E}">
        <p14:creationId xmlns:p14="http://schemas.microsoft.com/office/powerpoint/2010/main" val="267454173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914400" y="152400"/>
            <a:ext cx="7790169" cy="990600"/>
          </a:xfrm>
        </p:spPr>
        <p:txBody>
          <a:bodyPr/>
          <a:lstStyle/>
          <a:p>
            <a:r>
              <a:rPr lang="en-US" sz="3200" b="1" dirty="0" smtClean="0">
                <a:latin typeface="Arial" charset="0"/>
              </a:rPr>
              <a:t>DigitalHub – a living record of scholarly output</a:t>
            </a:r>
            <a:endParaRPr lang="en-US" sz="3200" b="1" dirty="0">
              <a:latin typeface="Arial" charset="0"/>
            </a:endParaRPr>
          </a:p>
        </p:txBody>
      </p:sp>
      <p:sp>
        <p:nvSpPr>
          <p:cNvPr id="1741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5034408-C92D-F24E-A3FB-1054F0B83B9E}" type="slidenum">
              <a:rPr lang="en-US" sz="800">
                <a:solidFill>
                  <a:srgbClr val="230872"/>
                </a:solidFill>
                <a:cs typeface="Arial" charset="0"/>
              </a:rPr>
              <a:pPr eaLnBrk="1" hangingPunct="1"/>
              <a:t>2</a:t>
            </a:fld>
            <a:endParaRPr lang="en-US" sz="800">
              <a:solidFill>
                <a:srgbClr val="230872"/>
              </a:solidFill>
              <a:cs typeface="Arial" charset="0"/>
            </a:endParaRPr>
          </a:p>
        </p:txBody>
      </p:sp>
      <p:sp>
        <p:nvSpPr>
          <p:cNvPr id="13" name="Content Placeholder 4"/>
          <p:cNvSpPr txBox="1">
            <a:spLocks/>
          </p:cNvSpPr>
          <p:nvPr/>
        </p:nvSpPr>
        <p:spPr bwMode="gray">
          <a:xfrm>
            <a:off x="2133600" y="5715000"/>
            <a:ext cx="6553200" cy="685800"/>
          </a:xfrm>
          <a:prstGeom prst="rect">
            <a:avLst/>
          </a:prstGeom>
          <a:solidFill>
            <a:srgbClr val="FFFFFF"/>
          </a:solidFill>
        </p:spPr>
        <p:txBody>
          <a:bodyPr lIns="0" tIns="0"/>
          <a:lstStyle>
            <a:lvl1pPr marL="0" indent="0" algn="l" defTabSz="914400" rtl="0" eaLnBrk="1" latinLnBrk="0" hangingPunct="1">
              <a:lnSpc>
                <a:spcPct val="90000"/>
              </a:lnSpc>
              <a:spcBef>
                <a:spcPts val="0"/>
              </a:spcBef>
              <a:buClr>
                <a:schemeClr val="accent1"/>
              </a:buClr>
              <a:buFont typeface="Arial" pitchFamily="34" charset="0"/>
              <a:buNone/>
              <a:defRPr sz="2400" kern="1200" spc="-50" baseline="0">
                <a:solidFill>
                  <a:schemeClr val="bg1"/>
                </a:solidFill>
                <a:latin typeface="+mn-lt"/>
                <a:ea typeface="+mn-ea"/>
                <a:cs typeface="+mn-cs"/>
              </a:defRPr>
            </a:lvl1pPr>
            <a:lvl2pPr marL="457200" indent="0" algn="ctr" defTabSz="914400" rtl="0" eaLnBrk="1" latinLnBrk="0" hangingPunct="1">
              <a:spcBef>
                <a:spcPct val="20000"/>
              </a:spcBef>
              <a:buClr>
                <a:srgbClr val="605F62"/>
              </a:buClr>
              <a:buFont typeface="Symbol" pitchFamily="18" charset="2"/>
              <a:buNone/>
              <a:defRPr sz="1850" kern="1200" spc="-50" baseline="0">
                <a:solidFill>
                  <a:schemeClr val="tx1">
                    <a:tint val="75000"/>
                  </a:schemeClr>
                </a:solidFill>
                <a:latin typeface="+mn-lt"/>
                <a:ea typeface="+mn-ea"/>
                <a:cs typeface="+mn-cs"/>
              </a:defRPr>
            </a:lvl2pPr>
            <a:lvl3pPr marL="9144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3pPr>
            <a:lvl4pPr marL="13716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4pPr>
            <a:lvl5pPr marL="1828800" indent="0" algn="ctr" defTabSz="914400" rtl="0" eaLnBrk="1" latinLnBrk="0" hangingPunct="1">
              <a:spcBef>
                <a:spcPct val="20000"/>
              </a:spcBef>
              <a:buClr>
                <a:srgbClr val="605F62"/>
              </a:buClr>
              <a:buFont typeface="Arial" pitchFamily="34" charset="0"/>
              <a:buNone/>
              <a:defRPr sz="1400" kern="1200" spc="-50" baseline="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a:lnSpc>
                <a:spcPct val="100000"/>
              </a:lnSpc>
              <a:defRPr/>
            </a:pPr>
            <a:r>
              <a:rPr lang="en-US" sz="1400" b="1" i="1" dirty="0" smtClean="0">
                <a:solidFill>
                  <a:srgbClr val="604A7B"/>
                </a:solidFill>
                <a:latin typeface="Arial"/>
                <a:ea typeface="Trebuchet MS"/>
                <a:cs typeface="Arial"/>
                <a:sym typeface="Trebuchet MS"/>
              </a:rPr>
              <a:t>We want to optimize discoverability and dissemination of content and enhance the impact of FSM, NUCATS, and our Northwestern Medicine community.</a:t>
            </a:r>
            <a:endParaRPr lang="en-US" sz="1400" b="1" i="1" dirty="0">
              <a:solidFill>
                <a:srgbClr val="604A7B"/>
              </a:solidFill>
              <a:latin typeface="Arial"/>
              <a:cs typeface="Arial"/>
            </a:endParaRPr>
          </a:p>
        </p:txBody>
      </p:sp>
      <p:pic>
        <p:nvPicPr>
          <p:cNvPr id="2" name="Picture 1" descr="hom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35100"/>
            <a:ext cx="9144000" cy="3973612"/>
          </a:xfrm>
          <a:prstGeom prst="rect">
            <a:avLst/>
          </a:prstGeom>
        </p:spPr>
      </p:pic>
    </p:spTree>
    <p:extLst>
      <p:ext uri="{BB962C8B-B14F-4D97-AF65-F5344CB8AC3E}">
        <p14:creationId xmlns:p14="http://schemas.microsoft.com/office/powerpoint/2010/main" val="124001774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sz="3200" b="1" dirty="0" smtClean="0">
                <a:latin typeface="Arial" charset="0"/>
              </a:rPr>
              <a:t>DigitalHub – Vision Statement</a:t>
            </a:r>
            <a:endParaRPr lang="en-US" sz="3200" b="1" dirty="0">
              <a:solidFill>
                <a:schemeClr val="tx1">
                  <a:lumMod val="75000"/>
                </a:schemeClr>
              </a:solidFill>
              <a:latin typeface="Arial" charset="0"/>
            </a:endParaRPr>
          </a:p>
        </p:txBody>
      </p:sp>
      <p:sp>
        <p:nvSpPr>
          <p:cNvPr id="1741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5034408-C92D-F24E-A3FB-1054F0B83B9E}" type="slidenum">
              <a:rPr lang="en-US" sz="800">
                <a:solidFill>
                  <a:srgbClr val="230872"/>
                </a:solidFill>
                <a:cs typeface="Arial" charset="0"/>
              </a:rPr>
              <a:pPr eaLnBrk="1" hangingPunct="1"/>
              <a:t>3</a:t>
            </a:fld>
            <a:endParaRPr lang="en-US" sz="800">
              <a:solidFill>
                <a:srgbClr val="230872"/>
              </a:solidFill>
              <a:cs typeface="Arial" charset="0"/>
            </a:endParaRPr>
          </a:p>
        </p:txBody>
      </p:sp>
      <p:sp>
        <p:nvSpPr>
          <p:cNvPr id="3" name="TextBox 2"/>
          <p:cNvSpPr txBox="1"/>
          <p:nvPr/>
        </p:nvSpPr>
        <p:spPr>
          <a:xfrm>
            <a:off x="0" y="990600"/>
            <a:ext cx="9144000" cy="1371600"/>
          </a:xfrm>
          <a:prstGeom prst="rect">
            <a:avLst/>
          </a:prstGeom>
          <a:noFill/>
        </p:spPr>
        <p:txBody>
          <a:bodyPr wrap="square" lIns="0" tIns="0" rIns="0" bIns="0" rtlCol="0">
            <a:noAutofit/>
          </a:bodyPr>
          <a:lstStyle/>
          <a:p>
            <a:pPr algn="ctr">
              <a:lnSpc>
                <a:spcPct val="90000"/>
              </a:lnSpc>
              <a:spcBef>
                <a:spcPts val="600"/>
              </a:spcBef>
            </a:pPr>
            <a:r>
              <a:rPr lang="en-US" sz="1850" spc="-50" dirty="0">
                <a:solidFill>
                  <a:schemeClr val="bg2">
                    <a:lumMod val="50000"/>
                  </a:schemeClr>
                </a:solidFill>
              </a:rPr>
              <a:t>DigitalHub facilitates the discovery and recognition of research and scholarship at Northwestern Medicine by bringing together, in one place, open access to research, both traditional and non-traditional, and information on scholarly activities across all disciplines. Populated with institutional and public data sources, DigitalHub represents a living record of scholarly output.</a:t>
            </a:r>
          </a:p>
        </p:txBody>
      </p:sp>
      <p:pic>
        <p:nvPicPr>
          <p:cNvPr id="6" name="Picture 5" descr="hom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6" y="2286000"/>
            <a:ext cx="9144000" cy="3973612"/>
          </a:xfrm>
          <a:prstGeom prst="rect">
            <a:avLst/>
          </a:prstGeom>
        </p:spPr>
      </p:pic>
    </p:spTree>
    <p:extLst>
      <p:ext uri="{BB962C8B-B14F-4D97-AF65-F5344CB8AC3E}">
        <p14:creationId xmlns:p14="http://schemas.microsoft.com/office/powerpoint/2010/main" val="17787129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152400"/>
            <a:ext cx="7790168" cy="762000"/>
          </a:xfrm>
        </p:spPr>
        <p:txBody>
          <a:bodyPr/>
          <a:lstStyle/>
          <a:p>
            <a:r>
              <a:rPr lang="en-US" sz="3600" b="1" dirty="0" smtClean="0"/>
              <a:t>Objectives</a:t>
            </a:r>
            <a:endParaRPr lang="en-US" sz="3600" b="1" dirty="0"/>
          </a:p>
        </p:txBody>
      </p:sp>
      <p:sp>
        <p:nvSpPr>
          <p:cNvPr id="3" name="Content Placeholder 2"/>
          <p:cNvSpPr>
            <a:spLocks noGrp="1"/>
          </p:cNvSpPr>
          <p:nvPr>
            <p:ph idx="1"/>
          </p:nvPr>
        </p:nvSpPr>
        <p:spPr>
          <a:xfrm>
            <a:off x="304800" y="1447800"/>
            <a:ext cx="8839200" cy="5029200"/>
          </a:xfrm>
        </p:spPr>
        <p:txBody>
          <a:bodyPr/>
          <a:lstStyle/>
          <a:p>
            <a:r>
              <a:rPr lang="en-US" sz="2400" b="1" dirty="0">
                <a:solidFill>
                  <a:srgbClr val="61468B"/>
                </a:solidFill>
              </a:rPr>
              <a:t>Know the basic </a:t>
            </a:r>
            <a:r>
              <a:rPr lang="en-US" sz="2400" b="1" dirty="0" smtClean="0">
                <a:solidFill>
                  <a:srgbClr val="61468B"/>
                </a:solidFill>
              </a:rPr>
              <a:t>principles </a:t>
            </a:r>
            <a:r>
              <a:rPr lang="en-US" sz="2400" b="1" dirty="0">
                <a:solidFill>
                  <a:srgbClr val="61468B"/>
                </a:solidFill>
              </a:rPr>
              <a:t>of an institutional repository such as DigitalHub</a:t>
            </a:r>
          </a:p>
          <a:p>
            <a:r>
              <a:rPr lang="en-US" sz="2400" b="1" dirty="0">
                <a:solidFill>
                  <a:srgbClr val="61468B"/>
                </a:solidFill>
              </a:rPr>
              <a:t>Know what types of scholarly output </a:t>
            </a:r>
            <a:r>
              <a:rPr lang="en-US" sz="2400" b="1" dirty="0" smtClean="0">
                <a:solidFill>
                  <a:srgbClr val="61468B"/>
                </a:solidFill>
              </a:rPr>
              <a:t>can </a:t>
            </a:r>
            <a:r>
              <a:rPr lang="en-US" sz="2400" b="1" dirty="0">
                <a:solidFill>
                  <a:srgbClr val="61468B"/>
                </a:solidFill>
              </a:rPr>
              <a:t>be included in the </a:t>
            </a:r>
            <a:r>
              <a:rPr lang="en-US" sz="2400" b="1" dirty="0" smtClean="0">
                <a:solidFill>
                  <a:srgbClr val="61468B"/>
                </a:solidFill>
              </a:rPr>
              <a:t>repository</a:t>
            </a:r>
          </a:p>
          <a:p>
            <a:r>
              <a:rPr lang="en-US" sz="2400" b="1" dirty="0" smtClean="0">
                <a:solidFill>
                  <a:srgbClr val="61468B"/>
                </a:solidFill>
              </a:rPr>
              <a:t>Know </a:t>
            </a:r>
            <a:r>
              <a:rPr lang="en-US" sz="2400" b="1" dirty="0">
                <a:solidFill>
                  <a:srgbClr val="61468B"/>
                </a:solidFill>
              </a:rPr>
              <a:t>the </a:t>
            </a:r>
            <a:r>
              <a:rPr lang="en-US" sz="2400" b="1" dirty="0" smtClean="0">
                <a:solidFill>
                  <a:srgbClr val="61468B"/>
                </a:solidFill>
              </a:rPr>
              <a:t>rights </a:t>
            </a:r>
            <a:r>
              <a:rPr lang="en-US" sz="2400" b="1" dirty="0">
                <a:solidFill>
                  <a:srgbClr val="61468B"/>
                </a:solidFill>
              </a:rPr>
              <a:t>to </a:t>
            </a:r>
            <a:r>
              <a:rPr lang="en-US" sz="2400" b="1" dirty="0" smtClean="0">
                <a:solidFill>
                  <a:srgbClr val="61468B"/>
                </a:solidFill>
              </a:rPr>
              <a:t>deposit </a:t>
            </a:r>
            <a:r>
              <a:rPr lang="en-US" sz="2400" b="1" dirty="0">
                <a:solidFill>
                  <a:srgbClr val="61468B"/>
                </a:solidFill>
              </a:rPr>
              <a:t>previously published work in the DigitalHub</a:t>
            </a:r>
          </a:p>
          <a:p>
            <a:r>
              <a:rPr lang="en-US" sz="2400" b="1" dirty="0">
                <a:solidFill>
                  <a:srgbClr val="61468B"/>
                </a:solidFill>
              </a:rPr>
              <a:t>Understand the principles and advantages of making deposits publicly accessible</a:t>
            </a:r>
          </a:p>
          <a:p>
            <a:r>
              <a:rPr lang="en-US" sz="2400" b="1" dirty="0">
                <a:solidFill>
                  <a:srgbClr val="61468B"/>
                </a:solidFill>
              </a:rPr>
              <a:t>Know how to upload </a:t>
            </a:r>
            <a:r>
              <a:rPr lang="en-US" sz="2400" b="1" dirty="0" smtClean="0">
                <a:solidFill>
                  <a:srgbClr val="61468B"/>
                </a:solidFill>
              </a:rPr>
              <a:t>scholarly </a:t>
            </a:r>
            <a:r>
              <a:rPr lang="en-US" sz="2400" b="1" dirty="0">
                <a:solidFill>
                  <a:srgbClr val="61468B"/>
                </a:solidFill>
              </a:rPr>
              <a:t>output into </a:t>
            </a:r>
            <a:r>
              <a:rPr lang="en-US" sz="2400" b="1" dirty="0" smtClean="0">
                <a:solidFill>
                  <a:srgbClr val="61468B"/>
                </a:solidFill>
              </a:rPr>
              <a:t>DigitalHub</a:t>
            </a:r>
            <a:endParaRPr lang="en-US" sz="2400" b="1" dirty="0">
              <a:solidFill>
                <a:srgbClr val="61468B"/>
              </a:solidFill>
            </a:endParaRPr>
          </a:p>
          <a:p>
            <a:r>
              <a:rPr lang="en-US" sz="2400" b="1" dirty="0">
                <a:solidFill>
                  <a:srgbClr val="61468B"/>
                </a:solidFill>
              </a:rPr>
              <a:t>Know how to create a collection in </a:t>
            </a:r>
            <a:r>
              <a:rPr lang="en-US" sz="2400" b="1" dirty="0" smtClean="0">
                <a:solidFill>
                  <a:srgbClr val="61468B"/>
                </a:solidFill>
              </a:rPr>
              <a:t>DigitalHub</a:t>
            </a:r>
            <a:endParaRPr lang="en-US" sz="2400" b="1" dirty="0">
              <a:solidFill>
                <a:srgbClr val="61468B"/>
              </a:solidFill>
            </a:endParaRPr>
          </a:p>
          <a:p>
            <a:r>
              <a:rPr lang="en-US" sz="2400" b="1" dirty="0" smtClean="0">
                <a:solidFill>
                  <a:srgbClr val="61468B"/>
                </a:solidFill>
              </a:rPr>
              <a:t>Learn </a:t>
            </a:r>
            <a:r>
              <a:rPr lang="en-US" sz="2400" b="1" dirty="0">
                <a:solidFill>
                  <a:srgbClr val="61468B"/>
                </a:solidFill>
              </a:rPr>
              <a:t>about ways to describe deposits in </a:t>
            </a:r>
            <a:r>
              <a:rPr lang="en-US" sz="2400" b="1" dirty="0" smtClean="0">
                <a:solidFill>
                  <a:srgbClr val="61468B"/>
                </a:solidFill>
              </a:rPr>
              <a:t>DigitalHub</a:t>
            </a:r>
          </a:p>
        </p:txBody>
      </p:sp>
      <p:sp>
        <p:nvSpPr>
          <p:cNvPr id="4" name="Text Placeholder 3"/>
          <p:cNvSpPr>
            <a:spLocks noGrp="1"/>
          </p:cNvSpPr>
          <p:nvPr>
            <p:ph type="body" sz="quarter" idx="13"/>
          </p:nvPr>
        </p:nvSpPr>
        <p:spPr>
          <a:xfrm>
            <a:off x="990600" y="914400"/>
            <a:ext cx="7848600" cy="457200"/>
          </a:xfrm>
        </p:spPr>
        <p:txBody>
          <a:bodyPr/>
          <a:lstStyle/>
          <a:p>
            <a:r>
              <a:rPr lang="en-US" sz="2400" b="1" dirty="0"/>
              <a:t>At the completion of this class, the participant will:</a:t>
            </a:r>
          </a:p>
        </p:txBody>
      </p:sp>
    </p:spTree>
    <p:extLst>
      <p:ext uri="{BB962C8B-B14F-4D97-AF65-F5344CB8AC3E}">
        <p14:creationId xmlns:p14="http://schemas.microsoft.com/office/powerpoint/2010/main" val="154934319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8229601" cy="990600"/>
          </a:xfrm>
        </p:spPr>
        <p:txBody>
          <a:bodyPr/>
          <a:lstStyle/>
          <a:p>
            <a:r>
              <a:rPr lang="en-US" sz="3600" b="1" dirty="0" smtClean="0">
                <a:latin typeface="Arial" charset="0"/>
              </a:rPr>
              <a:t>Why do you want to use DigitalHub</a:t>
            </a:r>
            <a:endParaRPr lang="en-US" sz="3600" b="1" dirty="0"/>
          </a:p>
        </p:txBody>
      </p:sp>
      <p:sp>
        <p:nvSpPr>
          <p:cNvPr id="3" name="TextBox 2"/>
          <p:cNvSpPr txBox="1"/>
          <p:nvPr/>
        </p:nvSpPr>
        <p:spPr>
          <a:xfrm>
            <a:off x="838200" y="1676400"/>
            <a:ext cx="7696200" cy="4114800"/>
          </a:xfrm>
          <a:prstGeom prst="rect">
            <a:avLst/>
          </a:prstGeom>
          <a:noFill/>
        </p:spPr>
        <p:txBody>
          <a:bodyPr wrap="square" lIns="0" tIns="0" rIns="0" bIns="0" rtlCol="0">
            <a:noAutofit/>
          </a:bodyPr>
          <a:lstStyle/>
          <a:p>
            <a:pPr marL="457200" indent="-457200">
              <a:lnSpc>
                <a:spcPct val="90000"/>
              </a:lnSpc>
              <a:spcBef>
                <a:spcPts val="600"/>
              </a:spcBef>
              <a:buFont typeface="Arial"/>
              <a:buChar char="•"/>
            </a:pPr>
            <a:r>
              <a:rPr lang="en-US" sz="2800" b="1" spc="-50" dirty="0">
                <a:solidFill>
                  <a:srgbClr val="61468B"/>
                </a:solidFill>
              </a:rPr>
              <a:t>easily share your </a:t>
            </a:r>
            <a:r>
              <a:rPr lang="en-US" sz="2800" b="1" spc="-50" dirty="0" smtClean="0">
                <a:solidFill>
                  <a:srgbClr val="61468B"/>
                </a:solidFill>
              </a:rPr>
              <a:t>research</a:t>
            </a:r>
          </a:p>
          <a:p>
            <a:pPr marL="457200" indent="-457200">
              <a:lnSpc>
                <a:spcPct val="90000"/>
              </a:lnSpc>
              <a:spcBef>
                <a:spcPts val="600"/>
              </a:spcBef>
              <a:buFont typeface="Arial"/>
              <a:buChar char="•"/>
            </a:pPr>
            <a:endParaRPr lang="en-US" sz="2800" b="1" spc="-50" dirty="0" smtClean="0">
              <a:solidFill>
                <a:srgbClr val="61468B"/>
              </a:solidFill>
            </a:endParaRPr>
          </a:p>
          <a:p>
            <a:pPr marL="457200" indent="-457200">
              <a:lnSpc>
                <a:spcPct val="90000"/>
              </a:lnSpc>
              <a:spcBef>
                <a:spcPts val="600"/>
              </a:spcBef>
              <a:buFont typeface="Arial"/>
              <a:buChar char="•"/>
            </a:pPr>
            <a:r>
              <a:rPr lang="en-US" sz="2800" b="1" spc="-50" dirty="0" smtClean="0">
                <a:solidFill>
                  <a:srgbClr val="61468B"/>
                </a:solidFill>
              </a:rPr>
              <a:t>deposit your non-traditional scholarly outputs </a:t>
            </a:r>
          </a:p>
          <a:p>
            <a:pPr marL="457200" indent="-457200">
              <a:lnSpc>
                <a:spcPct val="90000"/>
              </a:lnSpc>
              <a:spcBef>
                <a:spcPts val="600"/>
              </a:spcBef>
              <a:buFont typeface="Arial"/>
              <a:buChar char="•"/>
            </a:pPr>
            <a:endParaRPr lang="en-US" sz="2800" b="1" spc="-50" dirty="0" smtClean="0">
              <a:solidFill>
                <a:srgbClr val="61468B"/>
              </a:solidFill>
            </a:endParaRPr>
          </a:p>
          <a:p>
            <a:pPr marL="457200" indent="-457200">
              <a:lnSpc>
                <a:spcPct val="90000"/>
              </a:lnSpc>
              <a:spcBef>
                <a:spcPts val="600"/>
              </a:spcBef>
              <a:buFont typeface="Arial"/>
              <a:buChar char="•"/>
            </a:pPr>
            <a:r>
              <a:rPr lang="en-US" sz="2800" b="1" spc="-50" dirty="0" smtClean="0">
                <a:solidFill>
                  <a:srgbClr val="61468B"/>
                </a:solidFill>
              </a:rPr>
              <a:t>track </a:t>
            </a:r>
            <a:r>
              <a:rPr lang="en-US" sz="2800" b="1" spc="-50" dirty="0">
                <a:solidFill>
                  <a:srgbClr val="61468B"/>
                </a:solidFill>
              </a:rPr>
              <a:t>views and downloads of your </a:t>
            </a:r>
            <a:r>
              <a:rPr lang="en-US" sz="2800" b="1" spc="-50" dirty="0" smtClean="0">
                <a:solidFill>
                  <a:srgbClr val="61468B"/>
                </a:solidFill>
              </a:rPr>
              <a:t>research </a:t>
            </a:r>
            <a:endParaRPr lang="en-US" sz="2800" b="1" spc="-50" dirty="0">
              <a:solidFill>
                <a:srgbClr val="61468B"/>
              </a:solidFill>
            </a:endParaRPr>
          </a:p>
          <a:p>
            <a:pPr marL="457200" indent="-457200">
              <a:lnSpc>
                <a:spcPct val="90000"/>
              </a:lnSpc>
              <a:spcBef>
                <a:spcPts val="600"/>
              </a:spcBef>
              <a:buFont typeface="Arial"/>
              <a:buChar char="•"/>
            </a:pPr>
            <a:endParaRPr lang="en-US" sz="2800" b="1" spc="-50" dirty="0">
              <a:solidFill>
                <a:srgbClr val="61468B"/>
              </a:solidFill>
            </a:endParaRPr>
          </a:p>
          <a:p>
            <a:pPr marL="457200" indent="-457200">
              <a:lnSpc>
                <a:spcPct val="90000"/>
              </a:lnSpc>
              <a:spcBef>
                <a:spcPts val="600"/>
              </a:spcBef>
              <a:buFont typeface="Arial"/>
              <a:buChar char="•"/>
            </a:pPr>
            <a:r>
              <a:rPr lang="en-US" sz="2800" b="1" spc="-50" dirty="0">
                <a:solidFill>
                  <a:srgbClr val="61468B"/>
                </a:solidFill>
              </a:rPr>
              <a:t>make your research more discoverable to the global research </a:t>
            </a:r>
            <a:r>
              <a:rPr lang="en-US" sz="2800" b="1" spc="-50" dirty="0" smtClean="0">
                <a:solidFill>
                  <a:srgbClr val="61468B"/>
                </a:solidFill>
              </a:rPr>
              <a:t>community</a:t>
            </a:r>
            <a:endParaRPr lang="en-US" sz="2800" b="1" spc="-50" dirty="0">
              <a:solidFill>
                <a:srgbClr val="61468B"/>
              </a:solidFill>
            </a:endParaRPr>
          </a:p>
        </p:txBody>
      </p:sp>
    </p:spTree>
    <p:extLst>
      <p:ext uri="{BB962C8B-B14F-4D97-AF65-F5344CB8AC3E}">
        <p14:creationId xmlns:p14="http://schemas.microsoft.com/office/powerpoint/2010/main" val="194121317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228600"/>
            <a:ext cx="8229599" cy="762000"/>
          </a:xfrm>
        </p:spPr>
        <p:txBody>
          <a:bodyPr/>
          <a:lstStyle/>
          <a:p>
            <a:r>
              <a:rPr lang="en-US" sz="3600" b="1" dirty="0" smtClean="0">
                <a:latin typeface="Arial" charset="0"/>
              </a:rPr>
              <a:t>What is DigitalHub?</a:t>
            </a:r>
            <a:endParaRPr lang="en-US" sz="3600" b="1" dirty="0"/>
          </a:p>
        </p:txBody>
      </p:sp>
      <p:sp>
        <p:nvSpPr>
          <p:cNvPr id="3" name="TextBox 2"/>
          <p:cNvSpPr txBox="1"/>
          <p:nvPr/>
        </p:nvSpPr>
        <p:spPr>
          <a:xfrm>
            <a:off x="533400" y="1600200"/>
            <a:ext cx="7848600" cy="3886200"/>
          </a:xfrm>
          <a:prstGeom prst="rect">
            <a:avLst/>
          </a:prstGeom>
          <a:noFill/>
        </p:spPr>
        <p:txBody>
          <a:bodyPr wrap="square" lIns="0" tIns="0" rIns="0" bIns="0" rtlCol="0">
            <a:noAutofit/>
          </a:bodyPr>
          <a:lstStyle/>
          <a:p>
            <a:pPr algn="ctr">
              <a:lnSpc>
                <a:spcPct val="90000"/>
              </a:lnSpc>
              <a:spcBef>
                <a:spcPts val="600"/>
              </a:spcBef>
            </a:pPr>
            <a:r>
              <a:rPr lang="en-US" sz="3200" spc="-50" dirty="0">
                <a:solidFill>
                  <a:srgbClr val="61468B"/>
                </a:solidFill>
              </a:rPr>
              <a:t>DigitalHub, developed by Galter Health Sciences Library, is a place to deposit your research outputs and make them publicly available. This institutional repository will provide open access to the scholarly outputs of Northwestern Medicine and stable, long-term </a:t>
            </a:r>
            <a:r>
              <a:rPr lang="en-US" sz="3200" spc="-50" dirty="0" smtClean="0">
                <a:solidFill>
                  <a:srgbClr val="61468B"/>
                </a:solidFill>
              </a:rPr>
              <a:t>preservation </a:t>
            </a:r>
            <a:r>
              <a:rPr lang="en-US" sz="3200" spc="-50" dirty="0">
                <a:solidFill>
                  <a:srgbClr val="61468B"/>
                </a:solidFill>
              </a:rPr>
              <a:t>and ongoing maintenance for content contained within the repository.</a:t>
            </a:r>
          </a:p>
        </p:txBody>
      </p:sp>
    </p:spTree>
    <p:extLst>
      <p:ext uri="{BB962C8B-B14F-4D97-AF65-F5344CB8AC3E}">
        <p14:creationId xmlns:p14="http://schemas.microsoft.com/office/powerpoint/2010/main" val="296251963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228600"/>
            <a:ext cx="8229599" cy="762000"/>
          </a:xfrm>
        </p:spPr>
        <p:txBody>
          <a:bodyPr/>
          <a:lstStyle/>
          <a:p>
            <a:pPr>
              <a:lnSpc>
                <a:spcPct val="90000"/>
              </a:lnSpc>
              <a:spcBef>
                <a:spcPts val="600"/>
              </a:spcBef>
            </a:pPr>
            <a:r>
              <a:rPr lang="en-US" sz="3600" b="1" dirty="0" smtClean="0">
                <a:solidFill>
                  <a:srgbClr val="61468B"/>
                </a:solidFill>
              </a:rPr>
              <a:t>What </a:t>
            </a:r>
            <a:r>
              <a:rPr lang="en-US" sz="3600" b="1" dirty="0">
                <a:solidFill>
                  <a:srgbClr val="61468B"/>
                </a:solidFill>
              </a:rPr>
              <a:t>can I deposit in DigitalHub?</a:t>
            </a:r>
          </a:p>
        </p:txBody>
      </p:sp>
      <p:sp>
        <p:nvSpPr>
          <p:cNvPr id="3" name="TextBox 2"/>
          <p:cNvSpPr txBox="1"/>
          <p:nvPr/>
        </p:nvSpPr>
        <p:spPr>
          <a:xfrm>
            <a:off x="381000" y="1600200"/>
            <a:ext cx="8383494" cy="4724400"/>
          </a:xfrm>
          <a:prstGeom prst="rect">
            <a:avLst/>
          </a:prstGeom>
          <a:noFill/>
        </p:spPr>
        <p:txBody>
          <a:bodyPr wrap="square" lIns="0" tIns="0" rIns="0" bIns="0" rtlCol="0">
            <a:noAutofit/>
          </a:bodyPr>
          <a:lstStyle/>
          <a:p>
            <a:pPr marL="285750" indent="-285750">
              <a:lnSpc>
                <a:spcPct val="90000"/>
              </a:lnSpc>
              <a:spcBef>
                <a:spcPts val="600"/>
              </a:spcBef>
              <a:buFont typeface="Arial"/>
              <a:buChar char="•"/>
            </a:pPr>
            <a:r>
              <a:rPr lang="en-US" sz="2000" b="1" spc="-50" dirty="0" smtClean="0">
                <a:solidFill>
                  <a:srgbClr val="61468B"/>
                </a:solidFill>
              </a:rPr>
              <a:t>Research papers:</a:t>
            </a:r>
          </a:p>
          <a:p>
            <a:pPr marL="742950" lvl="1" indent="-285750">
              <a:lnSpc>
                <a:spcPct val="90000"/>
              </a:lnSpc>
              <a:spcBef>
                <a:spcPts val="600"/>
              </a:spcBef>
              <a:buFont typeface="Arial"/>
              <a:buChar char="•"/>
            </a:pPr>
            <a:r>
              <a:rPr lang="en-US" sz="2000" b="1" spc="-50" dirty="0" smtClean="0">
                <a:solidFill>
                  <a:srgbClr val="61468B"/>
                </a:solidFill>
              </a:rPr>
              <a:t> </a:t>
            </a:r>
            <a:r>
              <a:rPr lang="en-US" sz="2000" b="1" spc="-50" dirty="0">
                <a:solidFill>
                  <a:srgbClr val="61468B"/>
                </a:solidFill>
              </a:rPr>
              <a:t>published or </a:t>
            </a:r>
            <a:r>
              <a:rPr lang="en-US" sz="2000" b="1" spc="-50" dirty="0" smtClean="0">
                <a:solidFill>
                  <a:srgbClr val="61468B"/>
                </a:solidFill>
              </a:rPr>
              <a:t>unpublished</a:t>
            </a:r>
            <a:endParaRPr lang="en-US" sz="2000" b="1" spc="-50" dirty="0">
              <a:solidFill>
                <a:srgbClr val="61468B"/>
              </a:solidFill>
            </a:endParaRPr>
          </a:p>
          <a:p>
            <a:pPr marL="285750" indent="-285750">
              <a:lnSpc>
                <a:spcPct val="90000"/>
              </a:lnSpc>
              <a:spcBef>
                <a:spcPts val="600"/>
              </a:spcBef>
              <a:buFont typeface="Arial"/>
              <a:buChar char="•"/>
            </a:pPr>
            <a:r>
              <a:rPr lang="en-US" sz="2000" b="1" spc="-50" dirty="0">
                <a:solidFill>
                  <a:srgbClr val="61468B"/>
                </a:solidFill>
              </a:rPr>
              <a:t>Case reports, technical </a:t>
            </a:r>
            <a:r>
              <a:rPr lang="en-US" sz="2000" b="1" spc="-50" dirty="0" smtClean="0">
                <a:solidFill>
                  <a:srgbClr val="61468B"/>
                </a:solidFill>
              </a:rPr>
              <a:t>reports</a:t>
            </a:r>
          </a:p>
          <a:p>
            <a:pPr marL="285750" indent="-285750">
              <a:lnSpc>
                <a:spcPct val="90000"/>
              </a:lnSpc>
              <a:spcBef>
                <a:spcPts val="600"/>
              </a:spcBef>
              <a:buFont typeface="Arial"/>
              <a:buChar char="•"/>
            </a:pPr>
            <a:r>
              <a:rPr lang="en-US" sz="2000" b="1" spc="-50" dirty="0">
                <a:solidFill>
                  <a:srgbClr val="61468B"/>
                </a:solidFill>
              </a:rPr>
              <a:t>Supplemental </a:t>
            </a:r>
            <a:r>
              <a:rPr lang="en-US" sz="2000" b="1" spc="-50" dirty="0" smtClean="0">
                <a:solidFill>
                  <a:srgbClr val="61468B"/>
                </a:solidFill>
              </a:rPr>
              <a:t>images</a:t>
            </a:r>
          </a:p>
          <a:p>
            <a:pPr marL="285750" indent="-285750">
              <a:lnSpc>
                <a:spcPct val="90000"/>
              </a:lnSpc>
              <a:spcBef>
                <a:spcPts val="600"/>
              </a:spcBef>
              <a:buFont typeface="Arial"/>
              <a:buChar char="•"/>
            </a:pPr>
            <a:r>
              <a:rPr lang="en-US" sz="2000" b="1" spc="-50" dirty="0" smtClean="0">
                <a:solidFill>
                  <a:srgbClr val="61468B"/>
                </a:solidFill>
              </a:rPr>
              <a:t>Datasets</a:t>
            </a:r>
          </a:p>
          <a:p>
            <a:pPr marL="285750" indent="-285750">
              <a:lnSpc>
                <a:spcPct val="90000"/>
              </a:lnSpc>
              <a:spcBef>
                <a:spcPts val="600"/>
              </a:spcBef>
              <a:buFont typeface="Arial"/>
              <a:buChar char="•"/>
            </a:pPr>
            <a:r>
              <a:rPr lang="en-US" sz="2000" b="1" spc="-50" dirty="0">
                <a:solidFill>
                  <a:srgbClr val="61468B"/>
                </a:solidFill>
              </a:rPr>
              <a:t>Open access </a:t>
            </a:r>
            <a:r>
              <a:rPr lang="en-US" sz="2000" b="1" spc="-50" dirty="0" smtClean="0">
                <a:solidFill>
                  <a:srgbClr val="61468B"/>
                </a:solidFill>
              </a:rPr>
              <a:t>books</a:t>
            </a:r>
          </a:p>
          <a:p>
            <a:pPr marL="285750" indent="-285750">
              <a:lnSpc>
                <a:spcPct val="90000"/>
              </a:lnSpc>
              <a:spcBef>
                <a:spcPts val="600"/>
              </a:spcBef>
              <a:buFont typeface="Arial"/>
              <a:buChar char="•"/>
            </a:pPr>
            <a:r>
              <a:rPr lang="en-US" sz="2000" b="1" spc="-50" dirty="0" smtClean="0">
                <a:solidFill>
                  <a:srgbClr val="61468B"/>
                </a:solidFill>
              </a:rPr>
              <a:t>Conference papers</a:t>
            </a:r>
          </a:p>
          <a:p>
            <a:pPr marL="285750" indent="-285750">
              <a:lnSpc>
                <a:spcPct val="90000"/>
              </a:lnSpc>
              <a:spcBef>
                <a:spcPts val="600"/>
              </a:spcBef>
              <a:buFont typeface="Arial"/>
              <a:buChar char="•"/>
            </a:pPr>
            <a:r>
              <a:rPr lang="en-US" sz="2000" b="1" spc="-50" dirty="0">
                <a:solidFill>
                  <a:srgbClr val="61468B"/>
                </a:solidFill>
              </a:rPr>
              <a:t>White </a:t>
            </a:r>
            <a:r>
              <a:rPr lang="en-US" sz="2000" b="1" spc="-50" dirty="0" smtClean="0">
                <a:solidFill>
                  <a:srgbClr val="61468B"/>
                </a:solidFill>
              </a:rPr>
              <a:t>papers</a:t>
            </a:r>
          </a:p>
          <a:p>
            <a:pPr marL="285750" indent="-285750">
              <a:lnSpc>
                <a:spcPct val="90000"/>
              </a:lnSpc>
              <a:spcBef>
                <a:spcPts val="600"/>
              </a:spcBef>
              <a:buFont typeface="Arial"/>
              <a:buChar char="•"/>
            </a:pPr>
            <a:r>
              <a:rPr lang="en-US" sz="2000" b="1" spc="-50" dirty="0" smtClean="0">
                <a:solidFill>
                  <a:srgbClr val="61468B"/>
                </a:solidFill>
              </a:rPr>
              <a:t>Presentations </a:t>
            </a:r>
            <a:r>
              <a:rPr lang="en-US" sz="2000" b="1" spc="-50" dirty="0">
                <a:solidFill>
                  <a:srgbClr val="61468B"/>
                </a:solidFill>
              </a:rPr>
              <a:t>and </a:t>
            </a:r>
            <a:r>
              <a:rPr lang="en-US" sz="2000" b="1" spc="-50" dirty="0" smtClean="0">
                <a:solidFill>
                  <a:srgbClr val="61468B"/>
                </a:solidFill>
              </a:rPr>
              <a:t>lectures</a:t>
            </a:r>
            <a:endParaRPr lang="en-US" sz="2000" b="1" spc="-50" dirty="0">
              <a:solidFill>
                <a:srgbClr val="61468B"/>
              </a:solidFill>
            </a:endParaRPr>
          </a:p>
          <a:p>
            <a:pPr marL="285750" indent="-285750">
              <a:lnSpc>
                <a:spcPct val="90000"/>
              </a:lnSpc>
              <a:spcBef>
                <a:spcPts val="600"/>
              </a:spcBef>
              <a:buFont typeface="Arial"/>
              <a:buChar char="•"/>
            </a:pPr>
            <a:r>
              <a:rPr lang="en-US" sz="2000" b="1" spc="-50" dirty="0">
                <a:solidFill>
                  <a:srgbClr val="61468B"/>
                </a:solidFill>
              </a:rPr>
              <a:t>Educational </a:t>
            </a:r>
            <a:r>
              <a:rPr lang="en-US" sz="2000" b="1" spc="-50" dirty="0" smtClean="0">
                <a:solidFill>
                  <a:srgbClr val="61468B"/>
                </a:solidFill>
              </a:rPr>
              <a:t>materials</a:t>
            </a:r>
            <a:endParaRPr lang="en-US" sz="2000" b="1" spc="-50" dirty="0">
              <a:solidFill>
                <a:srgbClr val="61468B"/>
              </a:solidFill>
            </a:endParaRPr>
          </a:p>
          <a:p>
            <a:pPr marL="285750" indent="-285750">
              <a:lnSpc>
                <a:spcPct val="90000"/>
              </a:lnSpc>
              <a:spcBef>
                <a:spcPts val="600"/>
              </a:spcBef>
              <a:buFont typeface="Arial"/>
              <a:buChar char="•"/>
            </a:pPr>
            <a:r>
              <a:rPr lang="en-US" sz="2000" b="1" spc="-50" dirty="0" smtClean="0">
                <a:solidFill>
                  <a:srgbClr val="61468B"/>
                </a:solidFill>
              </a:rPr>
              <a:t>Posters</a:t>
            </a:r>
            <a:endParaRPr lang="en-US" sz="2000" b="1" spc="-50" dirty="0">
              <a:solidFill>
                <a:srgbClr val="61468B"/>
              </a:solidFill>
            </a:endParaRPr>
          </a:p>
          <a:p>
            <a:pPr marL="285750" indent="-285750">
              <a:lnSpc>
                <a:spcPct val="90000"/>
              </a:lnSpc>
              <a:spcBef>
                <a:spcPts val="600"/>
              </a:spcBef>
              <a:buFont typeface="Arial"/>
              <a:buChar char="•"/>
            </a:pPr>
            <a:r>
              <a:rPr lang="en-US" sz="2000" b="1" spc="-50" dirty="0" smtClean="0">
                <a:solidFill>
                  <a:srgbClr val="61468B"/>
                </a:solidFill>
              </a:rPr>
              <a:t>Images </a:t>
            </a:r>
          </a:p>
          <a:p>
            <a:pPr marL="285750" indent="-285750">
              <a:lnSpc>
                <a:spcPct val="90000"/>
              </a:lnSpc>
              <a:spcBef>
                <a:spcPts val="600"/>
              </a:spcBef>
              <a:buFont typeface="Arial"/>
              <a:buChar char="•"/>
            </a:pPr>
            <a:r>
              <a:rPr lang="en-US" sz="2000" b="1" spc="-50" dirty="0" smtClean="0">
                <a:solidFill>
                  <a:srgbClr val="61468B"/>
                </a:solidFill>
              </a:rPr>
              <a:t>…</a:t>
            </a:r>
            <a:r>
              <a:rPr lang="en-US" sz="2000" b="1" spc="-50" dirty="0">
                <a:solidFill>
                  <a:srgbClr val="61468B"/>
                </a:solidFill>
              </a:rPr>
              <a:t>and more!</a:t>
            </a:r>
          </a:p>
        </p:txBody>
      </p:sp>
      <p:pic>
        <p:nvPicPr>
          <p:cNvPr id="4" name="Picture 3" descr="uploadtyp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1447800"/>
            <a:ext cx="2963195" cy="5029200"/>
          </a:xfrm>
          <a:prstGeom prst="rect">
            <a:avLst/>
          </a:prstGeom>
        </p:spPr>
      </p:pic>
    </p:spTree>
    <p:extLst>
      <p:ext uri="{BB962C8B-B14F-4D97-AF65-F5344CB8AC3E}">
        <p14:creationId xmlns:p14="http://schemas.microsoft.com/office/powerpoint/2010/main" val="345126673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152400"/>
            <a:ext cx="8229600" cy="1143000"/>
          </a:xfrm>
        </p:spPr>
        <p:txBody>
          <a:bodyPr/>
          <a:lstStyle/>
          <a:p>
            <a:pPr>
              <a:lnSpc>
                <a:spcPct val="90000"/>
              </a:lnSpc>
              <a:spcBef>
                <a:spcPts val="600"/>
              </a:spcBef>
            </a:pPr>
            <a:r>
              <a:rPr lang="en-US" sz="3600" b="1" dirty="0" smtClean="0">
                <a:latin typeface="Arial" charset="0"/>
              </a:rPr>
              <a:t>What </a:t>
            </a:r>
            <a:r>
              <a:rPr lang="en-US" sz="3600" b="1" dirty="0">
                <a:latin typeface="Arial" charset="0"/>
              </a:rPr>
              <a:t>are the guidelines for submitting </a:t>
            </a:r>
            <a:r>
              <a:rPr lang="en-US" sz="3600" b="1" dirty="0" smtClean="0">
                <a:latin typeface="Arial" charset="0"/>
              </a:rPr>
              <a:t>content</a:t>
            </a:r>
            <a:r>
              <a:rPr lang="en-US" sz="3600" b="1" dirty="0">
                <a:latin typeface="Arial" charset="0"/>
              </a:rPr>
              <a:t> </a:t>
            </a:r>
            <a:r>
              <a:rPr lang="en-US" sz="3600" b="1" dirty="0" smtClean="0">
                <a:latin typeface="Arial" charset="0"/>
              </a:rPr>
              <a:t>in </a:t>
            </a:r>
            <a:r>
              <a:rPr lang="en-US" sz="3600" b="1" dirty="0" smtClean="0">
                <a:solidFill>
                  <a:srgbClr val="61468B"/>
                </a:solidFill>
              </a:rPr>
              <a:t>DigitalHub</a:t>
            </a:r>
            <a:r>
              <a:rPr lang="en-US" sz="3600" b="1" dirty="0">
                <a:solidFill>
                  <a:srgbClr val="61468B"/>
                </a:solidFill>
              </a:rPr>
              <a:t>?</a:t>
            </a:r>
          </a:p>
        </p:txBody>
      </p:sp>
      <p:sp>
        <p:nvSpPr>
          <p:cNvPr id="3" name="TextBox 2"/>
          <p:cNvSpPr txBox="1"/>
          <p:nvPr/>
        </p:nvSpPr>
        <p:spPr>
          <a:xfrm>
            <a:off x="381000" y="1600200"/>
            <a:ext cx="8382000" cy="4419600"/>
          </a:xfrm>
          <a:prstGeom prst="rect">
            <a:avLst/>
          </a:prstGeom>
          <a:noFill/>
        </p:spPr>
        <p:txBody>
          <a:bodyPr wrap="square" lIns="0" tIns="0" rIns="0" bIns="0" rtlCol="0">
            <a:noAutofit/>
          </a:bodyPr>
          <a:lstStyle/>
          <a:p>
            <a:pPr marL="285750" indent="-285750">
              <a:lnSpc>
                <a:spcPct val="90000"/>
              </a:lnSpc>
              <a:spcBef>
                <a:spcPts val="600"/>
              </a:spcBef>
              <a:buFont typeface="Arial"/>
              <a:buChar char="•"/>
            </a:pPr>
            <a:r>
              <a:rPr lang="en-US" sz="2800" b="1" spc="-50" dirty="0">
                <a:solidFill>
                  <a:srgbClr val="61468B"/>
                </a:solidFill>
              </a:rPr>
              <a:t>You must be affiliated with Northwestern Medicine.</a:t>
            </a:r>
          </a:p>
          <a:p>
            <a:pPr marL="285750" indent="-285750">
              <a:lnSpc>
                <a:spcPct val="90000"/>
              </a:lnSpc>
              <a:spcBef>
                <a:spcPts val="600"/>
              </a:spcBef>
              <a:buFont typeface="Arial"/>
              <a:buChar char="•"/>
            </a:pPr>
            <a:r>
              <a:rPr lang="en-US" sz="2800" b="1" spc="-50" dirty="0">
                <a:solidFill>
                  <a:srgbClr val="61468B"/>
                </a:solidFill>
              </a:rPr>
              <a:t>You must </a:t>
            </a:r>
            <a:r>
              <a:rPr lang="en-US" sz="2800" b="1" spc="-50" dirty="0" smtClean="0">
                <a:solidFill>
                  <a:srgbClr val="61468B"/>
                </a:solidFill>
              </a:rPr>
              <a:t>have </a:t>
            </a:r>
            <a:r>
              <a:rPr lang="en-US" sz="2800" b="1" spc="-50" dirty="0">
                <a:solidFill>
                  <a:srgbClr val="61468B"/>
                </a:solidFill>
              </a:rPr>
              <a:t>the rights to let Galter Library distribute it.</a:t>
            </a:r>
          </a:p>
          <a:p>
            <a:pPr marL="285750" indent="-285750">
              <a:lnSpc>
                <a:spcPct val="90000"/>
              </a:lnSpc>
              <a:spcBef>
                <a:spcPts val="600"/>
              </a:spcBef>
              <a:buFont typeface="Arial"/>
              <a:buChar char="•"/>
            </a:pPr>
            <a:r>
              <a:rPr lang="en-US" sz="2800" b="1" spc="-50" dirty="0">
                <a:solidFill>
                  <a:srgbClr val="61468B"/>
                </a:solidFill>
              </a:rPr>
              <a:t>The content must be scholarly, educational, or related to the university's mission.</a:t>
            </a:r>
          </a:p>
          <a:p>
            <a:pPr marL="285750" indent="-285750">
              <a:lnSpc>
                <a:spcPct val="90000"/>
              </a:lnSpc>
              <a:spcBef>
                <a:spcPts val="600"/>
              </a:spcBef>
              <a:buFont typeface="Arial"/>
              <a:buChar char="•"/>
            </a:pPr>
            <a:r>
              <a:rPr lang="en-US" sz="2800" b="1" spc="-50" dirty="0">
                <a:solidFill>
                  <a:srgbClr val="61468B"/>
                </a:solidFill>
              </a:rPr>
              <a:t>The content must be permanent. DigitalHub is intended to be an archive, not a storehouse for works in progress.</a:t>
            </a:r>
          </a:p>
          <a:p>
            <a:pPr marL="285750" indent="-285750">
              <a:lnSpc>
                <a:spcPct val="90000"/>
              </a:lnSpc>
              <a:spcBef>
                <a:spcPts val="600"/>
              </a:spcBef>
              <a:buFont typeface="Arial"/>
              <a:buChar char="•"/>
            </a:pPr>
            <a:r>
              <a:rPr lang="en-US" sz="2800" b="1" spc="-50" dirty="0">
                <a:solidFill>
                  <a:srgbClr val="61468B"/>
                </a:solidFill>
              </a:rPr>
              <a:t>The content must be in a digital format. </a:t>
            </a:r>
          </a:p>
        </p:txBody>
      </p:sp>
    </p:spTree>
    <p:extLst>
      <p:ext uri="{BB962C8B-B14F-4D97-AF65-F5344CB8AC3E}">
        <p14:creationId xmlns:p14="http://schemas.microsoft.com/office/powerpoint/2010/main" val="130300855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152400"/>
            <a:ext cx="8229600" cy="1143000"/>
          </a:xfrm>
        </p:spPr>
        <p:txBody>
          <a:bodyPr/>
          <a:lstStyle/>
          <a:p>
            <a:pPr>
              <a:lnSpc>
                <a:spcPct val="90000"/>
              </a:lnSpc>
              <a:spcBef>
                <a:spcPts val="600"/>
              </a:spcBef>
            </a:pPr>
            <a:r>
              <a:rPr lang="en-US" sz="3600" b="1" dirty="0" smtClean="0">
                <a:latin typeface="Arial" charset="0"/>
              </a:rPr>
              <a:t>Do </a:t>
            </a:r>
            <a:r>
              <a:rPr lang="en-US" sz="3600" b="1" dirty="0">
                <a:latin typeface="Arial" charset="0"/>
              </a:rPr>
              <a:t>I retain copyright over archived content</a:t>
            </a:r>
            <a:r>
              <a:rPr lang="en-US" sz="3600" b="1" dirty="0" smtClean="0">
                <a:latin typeface="Arial" charset="0"/>
              </a:rPr>
              <a:t>?</a:t>
            </a:r>
            <a:endParaRPr lang="en-US" sz="3600" b="1" dirty="0">
              <a:solidFill>
                <a:srgbClr val="61468B"/>
              </a:solidFill>
            </a:endParaRPr>
          </a:p>
        </p:txBody>
      </p:sp>
      <p:sp>
        <p:nvSpPr>
          <p:cNvPr id="3" name="TextBox 2"/>
          <p:cNvSpPr txBox="1"/>
          <p:nvPr/>
        </p:nvSpPr>
        <p:spPr>
          <a:xfrm>
            <a:off x="304800" y="1752600"/>
            <a:ext cx="8383494" cy="3962400"/>
          </a:xfrm>
          <a:prstGeom prst="rect">
            <a:avLst/>
          </a:prstGeom>
          <a:noFill/>
        </p:spPr>
        <p:txBody>
          <a:bodyPr wrap="square" lIns="0" tIns="0" rIns="0" bIns="0" rtlCol="0">
            <a:noAutofit/>
          </a:bodyPr>
          <a:lstStyle/>
          <a:p>
            <a:pPr>
              <a:lnSpc>
                <a:spcPct val="90000"/>
              </a:lnSpc>
              <a:spcBef>
                <a:spcPts val="600"/>
              </a:spcBef>
            </a:pPr>
            <a:endParaRPr lang="en-US" sz="2400" b="1" spc="-50" dirty="0" smtClean="0">
              <a:solidFill>
                <a:srgbClr val="61468B"/>
              </a:solidFill>
            </a:endParaRPr>
          </a:p>
          <a:p>
            <a:pPr>
              <a:lnSpc>
                <a:spcPct val="90000"/>
              </a:lnSpc>
              <a:spcBef>
                <a:spcPts val="600"/>
              </a:spcBef>
            </a:pPr>
            <a:r>
              <a:rPr lang="en-US" sz="2800" b="1" spc="-50" dirty="0" smtClean="0">
                <a:solidFill>
                  <a:srgbClr val="61468B"/>
                </a:solidFill>
              </a:rPr>
              <a:t>Yes</a:t>
            </a:r>
            <a:r>
              <a:rPr lang="en-US" sz="2800" b="1" spc="-50" dirty="0">
                <a:solidFill>
                  <a:srgbClr val="61468B"/>
                </a:solidFill>
              </a:rPr>
              <a:t>, copyright owners retain copyright over their materials. By putting material into DigitalHub, you are granting Galter Library a non-exclusive license to distribute it, which means that you are authorizing Galter Library to make it available but can also distribute it through other mechanisms. </a:t>
            </a:r>
            <a:endParaRPr lang="en-US" sz="2800" b="1" spc="-50" dirty="0" smtClean="0">
              <a:solidFill>
                <a:srgbClr val="61468B"/>
              </a:solidFill>
            </a:endParaRPr>
          </a:p>
          <a:p>
            <a:pPr>
              <a:lnSpc>
                <a:spcPct val="90000"/>
              </a:lnSpc>
              <a:spcBef>
                <a:spcPts val="600"/>
              </a:spcBef>
            </a:pPr>
            <a:endParaRPr lang="en-US" sz="2800" b="1" spc="-50" dirty="0">
              <a:solidFill>
                <a:srgbClr val="61468B"/>
              </a:solidFill>
            </a:endParaRPr>
          </a:p>
          <a:p>
            <a:pPr>
              <a:lnSpc>
                <a:spcPct val="90000"/>
              </a:lnSpc>
              <a:spcBef>
                <a:spcPts val="600"/>
              </a:spcBef>
            </a:pPr>
            <a:r>
              <a:rPr lang="en-US" sz="2800" b="1" spc="-50" dirty="0" smtClean="0">
                <a:solidFill>
                  <a:srgbClr val="61468B"/>
                </a:solidFill>
              </a:rPr>
              <a:t>See </a:t>
            </a:r>
            <a:r>
              <a:rPr lang="en-US" sz="2800" b="1" spc="-50" dirty="0">
                <a:solidFill>
                  <a:srgbClr val="61468B"/>
                </a:solidFill>
              </a:rPr>
              <a:t>the </a:t>
            </a:r>
            <a:r>
              <a:rPr lang="en-US" sz="2800" b="1" spc="-50" dirty="0" smtClean="0">
                <a:solidFill>
                  <a:srgbClr val="61468B"/>
                </a:solidFill>
              </a:rPr>
              <a:t>non-exclusive distribution </a:t>
            </a:r>
            <a:r>
              <a:rPr lang="en-US" sz="2800" b="1" spc="-50" dirty="0">
                <a:solidFill>
                  <a:srgbClr val="61468B"/>
                </a:solidFill>
              </a:rPr>
              <a:t>license for more information.</a:t>
            </a:r>
          </a:p>
          <a:p>
            <a:pPr>
              <a:lnSpc>
                <a:spcPct val="90000"/>
              </a:lnSpc>
              <a:spcBef>
                <a:spcPts val="600"/>
              </a:spcBef>
            </a:pPr>
            <a:r>
              <a:rPr lang="en-US" sz="2400" b="1" spc="-50" dirty="0">
                <a:solidFill>
                  <a:srgbClr val="61468B"/>
                </a:solidFill>
              </a:rPr>
              <a:t> </a:t>
            </a:r>
          </a:p>
        </p:txBody>
      </p:sp>
    </p:spTree>
    <p:extLst>
      <p:ext uri="{BB962C8B-B14F-4D97-AF65-F5344CB8AC3E}">
        <p14:creationId xmlns:p14="http://schemas.microsoft.com/office/powerpoint/2010/main" val="122026491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229600" cy="609600"/>
          </a:xfrm>
        </p:spPr>
        <p:txBody>
          <a:bodyPr/>
          <a:lstStyle/>
          <a:p>
            <a:pPr>
              <a:lnSpc>
                <a:spcPct val="90000"/>
              </a:lnSpc>
              <a:spcBef>
                <a:spcPts val="600"/>
              </a:spcBef>
            </a:pPr>
            <a:r>
              <a:rPr lang="en-US" sz="3600" b="1" dirty="0">
                <a:latin typeface="Arial" charset="0"/>
              </a:rPr>
              <a:t>Non-Exclusive Distribution License</a:t>
            </a:r>
            <a:endParaRPr lang="en-US" sz="3600" b="1" dirty="0">
              <a:solidFill>
                <a:srgbClr val="61468B"/>
              </a:solidFill>
            </a:endParaRPr>
          </a:p>
        </p:txBody>
      </p:sp>
      <p:sp>
        <p:nvSpPr>
          <p:cNvPr id="3" name="TextBox 2"/>
          <p:cNvSpPr txBox="1"/>
          <p:nvPr/>
        </p:nvSpPr>
        <p:spPr>
          <a:xfrm>
            <a:off x="381000" y="1066800"/>
            <a:ext cx="8382000" cy="5257800"/>
          </a:xfrm>
          <a:prstGeom prst="rect">
            <a:avLst/>
          </a:prstGeom>
          <a:noFill/>
        </p:spPr>
        <p:txBody>
          <a:bodyPr wrap="square" lIns="0" tIns="0" rIns="0" bIns="0" rtlCol="0">
            <a:noAutofit/>
          </a:bodyPr>
          <a:lstStyle/>
          <a:p>
            <a:pPr>
              <a:spcBef>
                <a:spcPts val="600"/>
              </a:spcBef>
            </a:pPr>
            <a:r>
              <a:rPr lang="en-US" sz="1200" b="1" spc="-50" dirty="0" smtClean="0">
                <a:solidFill>
                  <a:srgbClr val="61468B"/>
                </a:solidFill>
              </a:rPr>
              <a:t>By </a:t>
            </a:r>
            <a:r>
              <a:rPr lang="en-US" sz="1200" b="1" spc="-50" dirty="0">
                <a:solidFill>
                  <a:srgbClr val="61468B"/>
                </a:solidFill>
              </a:rPr>
              <a:t>agreeing to this license, you grant to Galter Library the non-exclusive right to copy, display, reproduce (in the same or different formats), and distribute your submission worldwide in any medium, including but not limited to audio or </a:t>
            </a:r>
            <a:r>
              <a:rPr lang="en-US" sz="1200" b="1" spc="-50" dirty="0" smtClean="0">
                <a:solidFill>
                  <a:srgbClr val="61468B"/>
                </a:solidFill>
              </a:rPr>
              <a:t>video.</a:t>
            </a:r>
            <a:endParaRPr lang="en-US" sz="1200" b="1" spc="-50" dirty="0">
              <a:solidFill>
                <a:srgbClr val="61468B"/>
              </a:solidFill>
            </a:endParaRPr>
          </a:p>
          <a:p>
            <a:pPr>
              <a:spcBef>
                <a:spcPts val="600"/>
              </a:spcBef>
            </a:pPr>
            <a:r>
              <a:rPr lang="en-US" sz="1200" b="1" spc="-50" dirty="0" smtClean="0">
                <a:solidFill>
                  <a:schemeClr val="bg2">
                    <a:lumMod val="50000"/>
                  </a:schemeClr>
                </a:solidFill>
              </a:rPr>
              <a:t>You </a:t>
            </a:r>
            <a:r>
              <a:rPr lang="en-US" sz="1200" b="1" spc="-50" dirty="0">
                <a:solidFill>
                  <a:schemeClr val="bg2">
                    <a:lumMod val="50000"/>
                  </a:schemeClr>
                </a:solidFill>
              </a:rPr>
              <a:t>agree that</a:t>
            </a:r>
            <a:r>
              <a:rPr lang="en-US" sz="1200" b="1" spc="-50" dirty="0" smtClean="0">
                <a:solidFill>
                  <a:schemeClr val="bg2">
                    <a:lumMod val="50000"/>
                  </a:schemeClr>
                </a:solidFill>
              </a:rPr>
              <a:t>:</a:t>
            </a:r>
            <a:endParaRPr lang="en-US" sz="1200" b="1" spc="-50" dirty="0">
              <a:solidFill>
                <a:schemeClr val="bg2">
                  <a:lumMod val="50000"/>
                </a:schemeClr>
              </a:solidFill>
            </a:endParaRPr>
          </a:p>
          <a:p>
            <a:pPr marL="171450" indent="-171450">
              <a:spcBef>
                <a:spcPts val="600"/>
              </a:spcBef>
              <a:buFont typeface="Arial"/>
              <a:buChar char="•"/>
            </a:pPr>
            <a:r>
              <a:rPr lang="en-US" sz="1200" b="1" spc="-50" dirty="0">
                <a:solidFill>
                  <a:srgbClr val="61468B"/>
                </a:solidFill>
              </a:rPr>
              <a:t>Galter Library may, without changing the content, convert the submission to any medium or format for the purpose of preservation.</a:t>
            </a:r>
          </a:p>
          <a:p>
            <a:pPr marL="171450" indent="-171450">
              <a:spcBef>
                <a:spcPts val="600"/>
              </a:spcBef>
              <a:buFont typeface="Arial"/>
              <a:buChar char="•"/>
            </a:pPr>
            <a:r>
              <a:rPr lang="en-US" sz="1200" b="1" spc="-50" dirty="0">
                <a:solidFill>
                  <a:srgbClr val="61468B"/>
                </a:solidFill>
              </a:rPr>
              <a:t>Galter Library may keep more than one copy of the submission for purposes of security, back-up, and preservation.</a:t>
            </a:r>
          </a:p>
          <a:p>
            <a:pPr marL="171450" indent="-171450">
              <a:spcBef>
                <a:spcPts val="600"/>
              </a:spcBef>
              <a:buFont typeface="Arial"/>
              <a:buChar char="•"/>
            </a:pPr>
            <a:r>
              <a:rPr lang="en-US" sz="1200" b="1" spc="-50" dirty="0">
                <a:solidFill>
                  <a:srgbClr val="61468B"/>
                </a:solidFill>
              </a:rPr>
              <a:t>Northwestern University bears no responsibility for the contents of your submission. </a:t>
            </a:r>
            <a:endParaRPr lang="en-US" sz="1200" b="1" spc="-50" dirty="0" smtClean="0">
              <a:solidFill>
                <a:srgbClr val="61468B"/>
              </a:solidFill>
            </a:endParaRPr>
          </a:p>
          <a:p>
            <a:pPr>
              <a:lnSpc>
                <a:spcPct val="120000"/>
              </a:lnSpc>
              <a:spcBef>
                <a:spcPts val="600"/>
              </a:spcBef>
            </a:pPr>
            <a:r>
              <a:rPr lang="en-US" sz="1200" b="1" spc="-50" dirty="0" smtClean="0">
                <a:solidFill>
                  <a:srgbClr val="473A5C"/>
                </a:solidFill>
              </a:rPr>
              <a:t>You </a:t>
            </a:r>
            <a:r>
              <a:rPr lang="en-US" sz="1200" b="1" spc="-50" dirty="0">
                <a:solidFill>
                  <a:srgbClr val="473A5C"/>
                </a:solidFill>
              </a:rPr>
              <a:t>warrant that all of the following are true</a:t>
            </a:r>
            <a:r>
              <a:rPr lang="en-US" sz="1200" b="1" spc="-50" dirty="0" smtClean="0">
                <a:solidFill>
                  <a:srgbClr val="473A5C"/>
                </a:solidFill>
              </a:rPr>
              <a:t>:</a:t>
            </a:r>
            <a:endParaRPr lang="en-US" sz="1200" b="1" spc="-50" dirty="0">
              <a:solidFill>
                <a:srgbClr val="473A5C"/>
              </a:solidFill>
            </a:endParaRPr>
          </a:p>
          <a:p>
            <a:pPr marL="171450" indent="-171450">
              <a:spcBef>
                <a:spcPts val="600"/>
              </a:spcBef>
              <a:buFont typeface="Arial"/>
              <a:buChar char="•"/>
            </a:pPr>
            <a:r>
              <a:rPr lang="en-US" sz="1200" b="1" spc="-50" dirty="0">
                <a:solidFill>
                  <a:srgbClr val="6B578A"/>
                </a:solidFill>
              </a:rPr>
              <a:t>The submission does not, to the best of your knowledge, infringe upon anyone's copyright.</a:t>
            </a:r>
          </a:p>
          <a:p>
            <a:pPr marL="171450" indent="-171450">
              <a:spcBef>
                <a:spcPts val="600"/>
              </a:spcBef>
              <a:buFont typeface="Arial"/>
              <a:buChar char="•"/>
            </a:pPr>
            <a:r>
              <a:rPr lang="en-US" sz="1200" b="1" spc="-50" dirty="0">
                <a:solidFill>
                  <a:srgbClr val="6B578A"/>
                </a:solidFill>
              </a:rPr>
              <a:t>Any third-party owned material included in the submission is clearly identified and acknowledged as such.</a:t>
            </a:r>
          </a:p>
          <a:p>
            <a:pPr marL="171450" indent="-171450">
              <a:spcBef>
                <a:spcPts val="600"/>
              </a:spcBef>
              <a:buFont typeface="Arial"/>
              <a:buChar char="•"/>
            </a:pPr>
            <a:r>
              <a:rPr lang="en-US" sz="1200" b="1" spc="-50" dirty="0">
                <a:solidFill>
                  <a:srgbClr val="6B578A"/>
                </a:solidFill>
              </a:rPr>
              <a:t>Any obligation required by a contract or agreement with a sponsoring or supporting person or agency has been fulfilled.</a:t>
            </a:r>
          </a:p>
          <a:p>
            <a:pPr marL="171450" indent="-171450">
              <a:spcBef>
                <a:spcPts val="600"/>
              </a:spcBef>
              <a:buFont typeface="Arial"/>
              <a:buChar char="•"/>
            </a:pPr>
            <a:r>
              <a:rPr lang="en-US" sz="1200" b="1" spc="-50" dirty="0">
                <a:solidFill>
                  <a:srgbClr val="6B578A"/>
                </a:solidFill>
              </a:rPr>
              <a:t>The submission has no right which has been sold, mortgaged, or otherwise disposed of, and all rights are free from exclusive claims.</a:t>
            </a:r>
          </a:p>
          <a:p>
            <a:pPr marL="171450" indent="-171450">
              <a:spcBef>
                <a:spcPts val="600"/>
              </a:spcBef>
              <a:buFont typeface="Arial"/>
              <a:buChar char="•"/>
            </a:pPr>
            <a:r>
              <a:rPr lang="en-US" sz="1200" b="1" spc="-50" dirty="0">
                <a:solidFill>
                  <a:srgbClr val="6B578A"/>
                </a:solidFill>
              </a:rPr>
              <a:t>The submission contains no libelous or other unlawful content, nor does it invade the privacy of any person or third party</a:t>
            </a:r>
            <a:r>
              <a:rPr lang="en-US" sz="1200" b="1" spc="-50" dirty="0" smtClean="0">
                <a:solidFill>
                  <a:srgbClr val="6B578A"/>
                </a:solidFill>
              </a:rPr>
              <a:t>.</a:t>
            </a:r>
          </a:p>
          <a:p>
            <a:pPr>
              <a:spcBef>
                <a:spcPts val="600"/>
              </a:spcBef>
            </a:pPr>
            <a:endParaRPr lang="en-US" sz="1100" b="1" spc="-50" dirty="0" smtClean="0">
              <a:solidFill>
                <a:srgbClr val="473A5C"/>
              </a:solidFill>
            </a:endParaRPr>
          </a:p>
          <a:p>
            <a:pPr>
              <a:spcBef>
                <a:spcPts val="600"/>
              </a:spcBef>
            </a:pPr>
            <a:r>
              <a:rPr lang="en-US" sz="1100" b="1" spc="-50" dirty="0" smtClean="0">
                <a:solidFill>
                  <a:srgbClr val="473A5C"/>
                </a:solidFill>
              </a:rPr>
              <a:t>And </a:t>
            </a:r>
            <a:r>
              <a:rPr lang="en-US" sz="1100" b="1" spc="-50" dirty="0">
                <a:solidFill>
                  <a:srgbClr val="473A5C"/>
                </a:solidFill>
              </a:rPr>
              <a:t>you warrant that one of the following is true</a:t>
            </a:r>
            <a:r>
              <a:rPr lang="en-US" sz="1100" b="1" spc="-50" dirty="0" smtClean="0">
                <a:solidFill>
                  <a:srgbClr val="473A5C"/>
                </a:solidFill>
              </a:rPr>
              <a:t>:</a:t>
            </a:r>
            <a:endParaRPr lang="en-US" sz="1100" b="1" spc="-50" dirty="0">
              <a:solidFill>
                <a:srgbClr val="473A5C"/>
              </a:solidFill>
            </a:endParaRPr>
          </a:p>
          <a:p>
            <a:pPr marL="171450" indent="-171450">
              <a:spcBef>
                <a:spcPts val="600"/>
              </a:spcBef>
              <a:buFont typeface="Arial"/>
              <a:buChar char="•"/>
            </a:pPr>
            <a:r>
              <a:rPr lang="en-US" sz="1100" b="1" spc="-50" dirty="0">
                <a:solidFill>
                  <a:srgbClr val="6B578A"/>
                </a:solidFill>
              </a:rPr>
              <a:t>The submission is your original work and you have the right to grant the rights contained in this license.</a:t>
            </a:r>
          </a:p>
          <a:p>
            <a:pPr marL="171450" indent="-171450">
              <a:spcBef>
                <a:spcPts val="600"/>
              </a:spcBef>
              <a:buFont typeface="Arial"/>
              <a:buChar char="•"/>
            </a:pPr>
            <a:r>
              <a:rPr lang="en-US" sz="1100" b="1" spc="-50" dirty="0">
                <a:solidFill>
                  <a:srgbClr val="6B578A"/>
                </a:solidFill>
              </a:rPr>
              <a:t>You are one of the copyright owners of the submission and have permission from other owners to submit the item.</a:t>
            </a:r>
          </a:p>
          <a:p>
            <a:pPr marL="171450" indent="-171450">
              <a:spcBef>
                <a:spcPts val="600"/>
              </a:spcBef>
              <a:buFont typeface="Arial"/>
              <a:buChar char="•"/>
            </a:pPr>
            <a:r>
              <a:rPr lang="en-US" sz="1100" b="1" spc="-50" dirty="0">
                <a:solidFill>
                  <a:srgbClr val="6B578A"/>
                </a:solidFill>
              </a:rPr>
              <a:t>Another party is the copyright owner and you have permission to submit the item.</a:t>
            </a:r>
          </a:p>
          <a:p>
            <a:pPr marL="171450" indent="-171450">
              <a:spcBef>
                <a:spcPts val="600"/>
              </a:spcBef>
              <a:buFont typeface="Arial"/>
              <a:buChar char="•"/>
            </a:pPr>
            <a:r>
              <a:rPr lang="en-US" sz="1100" b="1" spc="-50" dirty="0">
                <a:solidFill>
                  <a:srgbClr val="6B578A"/>
                </a:solidFill>
              </a:rPr>
              <a:t>The submission is in the public domain or otherwise not subject to copyright restrictions</a:t>
            </a:r>
            <a:r>
              <a:rPr lang="en-US" sz="1100" b="1" spc="-50" dirty="0" smtClean="0">
                <a:solidFill>
                  <a:srgbClr val="6B578A"/>
                </a:solidFill>
              </a:rPr>
              <a:t>.</a:t>
            </a:r>
          </a:p>
          <a:p>
            <a:pPr>
              <a:spcBef>
                <a:spcPts val="600"/>
              </a:spcBef>
            </a:pPr>
            <a:r>
              <a:rPr lang="en-US" sz="1200" b="1" spc="-50" dirty="0" smtClean="0">
                <a:solidFill>
                  <a:srgbClr val="61468B"/>
                </a:solidFill>
              </a:rPr>
              <a:t>Galter </a:t>
            </a:r>
            <a:r>
              <a:rPr lang="en-US" sz="1200" b="1" spc="-50" dirty="0">
                <a:solidFill>
                  <a:srgbClr val="61468B"/>
                </a:solidFill>
              </a:rPr>
              <a:t>Library will clearly identify your name(s) as the author(s) or owner(s) of the submission, and will make no alteration, other than as allowed by this license, to your submission.</a:t>
            </a:r>
          </a:p>
        </p:txBody>
      </p:sp>
      <p:sp>
        <p:nvSpPr>
          <p:cNvPr id="5" name="Rectangle 4"/>
          <p:cNvSpPr/>
          <p:nvPr/>
        </p:nvSpPr>
        <p:spPr>
          <a:xfrm>
            <a:off x="304800" y="1447800"/>
            <a:ext cx="8305800" cy="1219200"/>
          </a:xfrm>
          <a:prstGeom prst="rect">
            <a:avLst/>
          </a:prstGeom>
          <a:noFill/>
          <a:ln w="38100" cmpd="sng">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800000"/>
                </a:solidFill>
              </a:ln>
              <a:solidFill>
                <a:srgbClr val="FFFFFF"/>
              </a:solidFill>
            </a:endParaRPr>
          </a:p>
        </p:txBody>
      </p:sp>
      <p:sp>
        <p:nvSpPr>
          <p:cNvPr id="6" name="Rectangle 5"/>
          <p:cNvSpPr/>
          <p:nvPr/>
        </p:nvSpPr>
        <p:spPr>
          <a:xfrm>
            <a:off x="304800" y="2743200"/>
            <a:ext cx="8305800" cy="1752600"/>
          </a:xfrm>
          <a:prstGeom prst="rect">
            <a:avLst/>
          </a:prstGeom>
          <a:noFill/>
          <a:ln w="38100"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800000"/>
                </a:solidFill>
              </a:ln>
              <a:solidFill>
                <a:srgbClr val="FFFFFF"/>
              </a:solidFill>
            </a:endParaRPr>
          </a:p>
        </p:txBody>
      </p:sp>
      <p:sp>
        <p:nvSpPr>
          <p:cNvPr id="7" name="Rectangle 6"/>
          <p:cNvSpPr/>
          <p:nvPr/>
        </p:nvSpPr>
        <p:spPr>
          <a:xfrm>
            <a:off x="304800" y="4648200"/>
            <a:ext cx="8305800" cy="1295400"/>
          </a:xfrm>
          <a:prstGeom prst="rect">
            <a:avLst/>
          </a:prstGeom>
          <a:noFill/>
          <a:ln w="38100" cmpd="sng">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800000"/>
                </a:solidFill>
              </a:ln>
              <a:solidFill>
                <a:srgbClr val="FFFFFF"/>
              </a:solidFill>
            </a:endParaRPr>
          </a:p>
        </p:txBody>
      </p:sp>
    </p:spTree>
    <p:extLst>
      <p:ext uri="{BB962C8B-B14F-4D97-AF65-F5344CB8AC3E}">
        <p14:creationId xmlns:p14="http://schemas.microsoft.com/office/powerpoint/2010/main" val="79004885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8229600" cy="609600"/>
          </a:xfrm>
        </p:spPr>
        <p:txBody>
          <a:bodyPr/>
          <a:lstStyle/>
          <a:p>
            <a:pPr>
              <a:lnSpc>
                <a:spcPct val="90000"/>
              </a:lnSpc>
              <a:spcBef>
                <a:spcPts val="600"/>
              </a:spcBef>
            </a:pPr>
            <a:r>
              <a:rPr lang="en-US" sz="3600" b="1" dirty="0" smtClean="0">
                <a:latin typeface="Arial" charset="0"/>
              </a:rPr>
              <a:t>Creative Commons License</a:t>
            </a:r>
            <a:endParaRPr lang="en-US" sz="3600" b="1" dirty="0">
              <a:solidFill>
                <a:srgbClr val="61468B"/>
              </a:solidFill>
            </a:endParaRPr>
          </a:p>
        </p:txBody>
      </p:sp>
      <p:pic>
        <p:nvPicPr>
          <p:cNvPr id="6" name="Content Placeholder 5" descr="CC.jpg"/>
          <p:cNvPicPr>
            <a:picLocks noGrp="1" noChangeAspect="1"/>
          </p:cNvPicPr>
          <p:nvPr>
            <p:ph idx="1"/>
          </p:nvPr>
        </p:nvPicPr>
        <p:blipFill rotWithShape="1">
          <a:blip r:embed="rId3">
            <a:extLst>
              <a:ext uri="{28A0092B-C50C-407E-A947-70E740481C1C}">
                <a14:useLocalDpi xmlns:a14="http://schemas.microsoft.com/office/drawing/2010/main" val="0"/>
              </a:ext>
            </a:extLst>
          </a:blip>
          <a:srcRect l="3371" r="663"/>
          <a:stretch/>
        </p:blipFill>
        <p:spPr>
          <a:xfrm>
            <a:off x="304800" y="1600200"/>
            <a:ext cx="4233333" cy="4093029"/>
          </a:xfrm>
        </p:spPr>
      </p:pic>
      <p:sp>
        <p:nvSpPr>
          <p:cNvPr id="7" name="TextBox 6"/>
          <p:cNvSpPr txBox="1"/>
          <p:nvPr/>
        </p:nvSpPr>
        <p:spPr>
          <a:xfrm>
            <a:off x="4114800" y="3276600"/>
            <a:ext cx="5029200" cy="2362200"/>
          </a:xfrm>
          <a:prstGeom prst="rect">
            <a:avLst/>
          </a:prstGeom>
          <a:noFill/>
        </p:spPr>
        <p:txBody>
          <a:bodyPr wrap="square" lIns="0" tIns="0" rIns="0" bIns="0" rtlCol="0">
            <a:noAutofit/>
          </a:bodyPr>
          <a:lstStyle/>
          <a:p>
            <a:pPr>
              <a:lnSpc>
                <a:spcPct val="90000"/>
              </a:lnSpc>
              <a:spcBef>
                <a:spcPts val="600"/>
              </a:spcBef>
            </a:pPr>
            <a:endParaRPr lang="en-US" sz="2000" b="1" spc="-50" dirty="0" smtClean="0">
              <a:solidFill>
                <a:schemeClr val="tx2">
                  <a:lumMod val="75000"/>
                </a:schemeClr>
              </a:solidFill>
            </a:endParaRPr>
          </a:p>
          <a:p>
            <a:pPr>
              <a:lnSpc>
                <a:spcPct val="90000"/>
              </a:lnSpc>
              <a:spcBef>
                <a:spcPts val="600"/>
              </a:spcBef>
            </a:pPr>
            <a:endParaRPr lang="en-US" sz="2000" b="1" spc="-50" dirty="0">
              <a:solidFill>
                <a:schemeClr val="tx2">
                  <a:lumMod val="75000"/>
                </a:schemeClr>
              </a:solidFill>
            </a:endParaRPr>
          </a:p>
          <a:p>
            <a:pPr>
              <a:lnSpc>
                <a:spcPct val="90000"/>
              </a:lnSpc>
              <a:spcBef>
                <a:spcPts val="600"/>
              </a:spcBef>
            </a:pPr>
            <a:endParaRPr lang="en-US" sz="2000" b="1" spc="-50" dirty="0">
              <a:solidFill>
                <a:schemeClr val="tx2">
                  <a:lumMod val="75000"/>
                </a:schemeClr>
              </a:solidFill>
            </a:endParaRPr>
          </a:p>
          <a:p>
            <a:pPr>
              <a:lnSpc>
                <a:spcPct val="90000"/>
              </a:lnSpc>
              <a:spcBef>
                <a:spcPts val="600"/>
              </a:spcBef>
            </a:pPr>
            <a:r>
              <a:rPr lang="en-US" sz="2000" b="1" spc="-50" dirty="0" smtClean="0">
                <a:solidFill>
                  <a:srgbClr val="61468B"/>
                </a:solidFill>
              </a:rPr>
              <a:t>Chose your best option!</a:t>
            </a:r>
          </a:p>
          <a:p>
            <a:pPr>
              <a:lnSpc>
                <a:spcPct val="90000"/>
              </a:lnSpc>
              <a:spcBef>
                <a:spcPts val="600"/>
              </a:spcBef>
            </a:pPr>
            <a:endParaRPr lang="en-US" sz="2000" b="1" spc="-50" dirty="0">
              <a:solidFill>
                <a:srgbClr val="61468B"/>
              </a:solidFill>
            </a:endParaRPr>
          </a:p>
          <a:p>
            <a:pPr>
              <a:lnSpc>
                <a:spcPct val="90000"/>
              </a:lnSpc>
              <a:spcBef>
                <a:spcPts val="600"/>
              </a:spcBef>
            </a:pPr>
            <a:r>
              <a:rPr lang="en-US" sz="2000" b="1" spc="-50" dirty="0">
                <a:solidFill>
                  <a:srgbClr val="61468B"/>
                </a:solidFill>
              </a:rPr>
              <a:t>Visit: </a:t>
            </a:r>
            <a:endParaRPr lang="en-US" sz="2000" b="1" spc="-50" dirty="0" smtClean="0">
              <a:solidFill>
                <a:srgbClr val="61468B"/>
              </a:solidFill>
            </a:endParaRPr>
          </a:p>
          <a:p>
            <a:pPr>
              <a:lnSpc>
                <a:spcPct val="90000"/>
              </a:lnSpc>
              <a:spcBef>
                <a:spcPts val="600"/>
              </a:spcBef>
            </a:pPr>
            <a:r>
              <a:rPr lang="en-US" sz="2000" b="1" spc="-50" dirty="0" smtClean="0">
                <a:solidFill>
                  <a:srgbClr val="61468B"/>
                </a:solidFill>
              </a:rPr>
              <a:t>http://</a:t>
            </a:r>
            <a:r>
              <a:rPr lang="en-US" sz="2000" b="1" spc="-50" dirty="0" err="1" smtClean="0">
                <a:solidFill>
                  <a:srgbClr val="61468B"/>
                </a:solidFill>
              </a:rPr>
              <a:t>creativecommons.org</a:t>
            </a:r>
            <a:r>
              <a:rPr lang="en-US" sz="2000" b="1" spc="-50" dirty="0" smtClean="0">
                <a:solidFill>
                  <a:srgbClr val="61468B"/>
                </a:solidFill>
              </a:rPr>
              <a:t>/</a:t>
            </a:r>
            <a:r>
              <a:rPr lang="en-US" sz="2000" b="1" spc="-50" dirty="0" err="1" smtClean="0">
                <a:solidFill>
                  <a:srgbClr val="61468B"/>
                </a:solidFill>
              </a:rPr>
              <a:t>examples</a:t>
            </a:r>
            <a:r>
              <a:rPr lang="en-US" sz="2000" b="1" spc="-50" dirty="0" err="1">
                <a:solidFill>
                  <a:srgbClr val="61468B"/>
                </a:solidFill>
              </a:rPr>
              <a:t>#by</a:t>
            </a:r>
            <a:endParaRPr lang="en-US" sz="2000" b="1" spc="-50" dirty="0">
              <a:solidFill>
                <a:srgbClr val="61468B"/>
              </a:solidFill>
            </a:endParaRPr>
          </a:p>
        </p:txBody>
      </p:sp>
    </p:spTree>
    <p:extLst>
      <p:ext uri="{BB962C8B-B14F-4D97-AF65-F5344CB8AC3E}">
        <p14:creationId xmlns:p14="http://schemas.microsoft.com/office/powerpoint/2010/main" val="299234492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229600" cy="609600"/>
          </a:xfrm>
        </p:spPr>
        <p:txBody>
          <a:bodyPr/>
          <a:lstStyle/>
          <a:p>
            <a:pPr>
              <a:lnSpc>
                <a:spcPct val="90000"/>
              </a:lnSpc>
              <a:spcBef>
                <a:spcPts val="600"/>
              </a:spcBef>
            </a:pPr>
            <a:r>
              <a:rPr lang="en-US" sz="3600" b="1" dirty="0" smtClean="0">
                <a:latin typeface="Arial" charset="0"/>
              </a:rPr>
              <a:t>Creative Commons License</a:t>
            </a:r>
            <a:endParaRPr lang="en-US" sz="3600" b="1" dirty="0">
              <a:solidFill>
                <a:srgbClr val="61468B"/>
              </a:solidFill>
            </a:endParaRPr>
          </a:p>
        </p:txBody>
      </p:sp>
      <p:pic>
        <p:nvPicPr>
          <p:cNvPr id="4" name="Picture 3" descr="licensing-flowchart (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838200"/>
            <a:ext cx="7772400" cy="5494846"/>
          </a:xfrm>
          <a:prstGeom prst="rect">
            <a:avLst/>
          </a:prstGeom>
        </p:spPr>
      </p:pic>
      <p:sp>
        <p:nvSpPr>
          <p:cNvPr id="5" name="TextBox 4"/>
          <p:cNvSpPr txBox="1"/>
          <p:nvPr/>
        </p:nvSpPr>
        <p:spPr>
          <a:xfrm>
            <a:off x="5943600" y="6477000"/>
            <a:ext cx="2590800" cy="381000"/>
          </a:xfrm>
          <a:prstGeom prst="rect">
            <a:avLst/>
          </a:prstGeom>
          <a:noFill/>
        </p:spPr>
        <p:txBody>
          <a:bodyPr wrap="square" lIns="0" tIns="0" rIns="0" bIns="0" rtlCol="0">
            <a:noAutofit/>
          </a:bodyPr>
          <a:lstStyle/>
          <a:p>
            <a:pPr>
              <a:lnSpc>
                <a:spcPct val="90000"/>
              </a:lnSpc>
              <a:spcBef>
                <a:spcPts val="600"/>
              </a:spcBef>
            </a:pPr>
            <a:r>
              <a:rPr lang="en-US" sz="1850" spc="-50" dirty="0" err="1" smtClean="0">
                <a:solidFill>
                  <a:srgbClr val="61468B"/>
                </a:solidFill>
              </a:rPr>
              <a:t>Courtsey</a:t>
            </a:r>
            <a:r>
              <a:rPr lang="en-US" sz="1850" spc="-50" dirty="0" smtClean="0">
                <a:solidFill>
                  <a:srgbClr val="61468B"/>
                </a:solidFill>
              </a:rPr>
              <a:t> </a:t>
            </a:r>
            <a:r>
              <a:rPr lang="en-US" sz="1850" spc="-50" dirty="0">
                <a:solidFill>
                  <a:srgbClr val="61468B"/>
                </a:solidFill>
              </a:rPr>
              <a:t>of CC Australia</a:t>
            </a:r>
          </a:p>
        </p:txBody>
      </p:sp>
    </p:spTree>
    <p:extLst>
      <p:ext uri="{BB962C8B-B14F-4D97-AF65-F5344CB8AC3E}">
        <p14:creationId xmlns:p14="http://schemas.microsoft.com/office/powerpoint/2010/main" val="11833610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The MIT License (MIT)</a:t>
            </a:r>
            <a:endParaRPr lang="en-US" sz="3200" b="1" dirty="0"/>
          </a:p>
        </p:txBody>
      </p:sp>
      <p:sp>
        <p:nvSpPr>
          <p:cNvPr id="3" name="Content Placeholder 2"/>
          <p:cNvSpPr>
            <a:spLocks noGrp="1"/>
          </p:cNvSpPr>
          <p:nvPr>
            <p:ph idx="1"/>
          </p:nvPr>
        </p:nvSpPr>
        <p:spPr/>
        <p:txBody>
          <a:bodyPr/>
          <a:lstStyle/>
          <a:p>
            <a:r>
              <a:rPr lang="en-US" dirty="0" smtClean="0"/>
              <a:t>Permission </a:t>
            </a:r>
            <a:r>
              <a:rPr lang="en-US" dirty="0"/>
              <a:t>is hereby granted, free of charge, to any person obtaining a copy of this software and associated documentation files (the "Software"), to deal in the Software without restriction, including without limitation the rights to use, copy, modify, merge, publish, distribute, sublicense, and/or sell copies of the Software, and to permit persons to whom the Software is furnished to do so, subject to the following conditions:</a:t>
            </a:r>
          </a:p>
          <a:p>
            <a:endParaRPr lang="en-US" dirty="0"/>
          </a:p>
          <a:p>
            <a:pPr lvl="1"/>
            <a:r>
              <a:rPr lang="en-US" dirty="0"/>
              <a:t>The above copyright notice and this permission notice shall be included in all copies or substantial portions of the Software</a:t>
            </a:r>
            <a:r>
              <a:rPr lang="en-US" dirty="0" smtClean="0"/>
              <a:t>.</a:t>
            </a:r>
          </a:p>
          <a:p>
            <a:pPr lvl="1"/>
            <a:endParaRPr lang="en-US" dirty="0"/>
          </a:p>
          <a:p>
            <a:pPr marL="206375" lvl="1" indent="0">
              <a:buNone/>
            </a:pPr>
            <a:endParaRPr lang="en-US" dirty="0"/>
          </a:p>
        </p:txBody>
      </p:sp>
      <p:sp>
        <p:nvSpPr>
          <p:cNvPr id="4" name="Text Placeholder 3"/>
          <p:cNvSpPr>
            <a:spLocks noGrp="1"/>
          </p:cNvSpPr>
          <p:nvPr>
            <p:ph type="body" sz="quarter" idx="13"/>
          </p:nvPr>
        </p:nvSpPr>
        <p:spPr/>
        <p:txBody>
          <a:bodyPr/>
          <a:lstStyle/>
          <a:p>
            <a:endParaRPr lang="en-US"/>
          </a:p>
        </p:txBody>
      </p:sp>
      <p:pic>
        <p:nvPicPr>
          <p:cNvPr id="5" name="Picture 4" descr="OSIlicens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4572000"/>
            <a:ext cx="7594600" cy="1587500"/>
          </a:xfrm>
          <a:prstGeom prst="rect">
            <a:avLst/>
          </a:prstGeom>
        </p:spPr>
      </p:pic>
    </p:spTree>
    <p:extLst>
      <p:ext uri="{BB962C8B-B14F-4D97-AF65-F5344CB8AC3E}">
        <p14:creationId xmlns:p14="http://schemas.microsoft.com/office/powerpoint/2010/main" val="274102240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1219200"/>
          </a:xfrm>
        </p:spPr>
        <p:txBody>
          <a:bodyPr/>
          <a:lstStyle/>
          <a:p>
            <a:pPr>
              <a:lnSpc>
                <a:spcPct val="90000"/>
              </a:lnSpc>
              <a:spcBef>
                <a:spcPts val="600"/>
              </a:spcBef>
            </a:pPr>
            <a:r>
              <a:rPr lang="en-US" sz="3600" b="1" dirty="0" smtClean="0">
                <a:latin typeface="Arial" charset="0"/>
              </a:rPr>
              <a:t>Checking publisher copyright policies &amp; self-archiving</a:t>
            </a:r>
            <a:endParaRPr lang="en-US" sz="3600" b="1" dirty="0">
              <a:solidFill>
                <a:srgbClr val="61468B"/>
              </a:solidFill>
            </a:endParaRPr>
          </a:p>
        </p:txBody>
      </p:sp>
      <p:sp>
        <p:nvSpPr>
          <p:cNvPr id="7" name="TextBox 6"/>
          <p:cNvSpPr txBox="1"/>
          <p:nvPr/>
        </p:nvSpPr>
        <p:spPr>
          <a:xfrm>
            <a:off x="609600" y="5105400"/>
            <a:ext cx="8305800" cy="838200"/>
          </a:xfrm>
          <a:prstGeom prst="rect">
            <a:avLst/>
          </a:prstGeom>
          <a:noFill/>
        </p:spPr>
        <p:txBody>
          <a:bodyPr wrap="square" lIns="0" tIns="0" rIns="0" bIns="0" rtlCol="0">
            <a:noAutofit/>
          </a:bodyPr>
          <a:lstStyle/>
          <a:p>
            <a:pPr>
              <a:lnSpc>
                <a:spcPct val="90000"/>
              </a:lnSpc>
              <a:spcBef>
                <a:spcPts val="600"/>
              </a:spcBef>
            </a:pPr>
            <a:r>
              <a:rPr lang="en-US" sz="2000" b="1" spc="-50" dirty="0" smtClean="0">
                <a:solidFill>
                  <a:srgbClr val="61468B"/>
                </a:solidFill>
              </a:rPr>
              <a:t>First stop: SHERPA/</a:t>
            </a:r>
            <a:r>
              <a:rPr lang="en-US" sz="2000" b="1" spc="-50" dirty="0" err="1" smtClean="0">
                <a:solidFill>
                  <a:srgbClr val="61468B"/>
                </a:solidFill>
              </a:rPr>
              <a:t>RoMEO</a:t>
            </a:r>
            <a:r>
              <a:rPr lang="en-US" sz="2000" b="1" spc="-50" dirty="0">
                <a:solidFill>
                  <a:srgbClr val="61468B"/>
                </a:solidFill>
              </a:rPr>
              <a:t> </a:t>
            </a:r>
            <a:r>
              <a:rPr lang="en-US" sz="2000" b="1" spc="-50" dirty="0" smtClean="0">
                <a:solidFill>
                  <a:srgbClr val="61468B"/>
                </a:solidFill>
                <a:hlinkClick r:id="rId3"/>
              </a:rPr>
              <a:t>http://www.sherpa.ac.uk/romeo/</a:t>
            </a:r>
            <a:endParaRPr lang="en-US" sz="2000" b="1" spc="-50" dirty="0">
              <a:solidFill>
                <a:srgbClr val="61468B"/>
              </a:solidFill>
            </a:endParaRPr>
          </a:p>
          <a:p>
            <a:pPr>
              <a:lnSpc>
                <a:spcPct val="90000"/>
              </a:lnSpc>
              <a:spcBef>
                <a:spcPts val="600"/>
              </a:spcBef>
            </a:pPr>
            <a:r>
              <a:rPr lang="en-US" sz="2000" b="1" spc="-50" dirty="0" smtClean="0">
                <a:solidFill>
                  <a:srgbClr val="61468B"/>
                </a:solidFill>
              </a:rPr>
              <a:t>Not sure? Contact your publisher</a:t>
            </a:r>
            <a:endParaRPr lang="en-US" sz="2000" b="1" spc="-50" dirty="0">
              <a:solidFill>
                <a:srgbClr val="61468B"/>
              </a:solidFill>
            </a:endParaRPr>
          </a:p>
        </p:txBody>
      </p:sp>
      <p:pic>
        <p:nvPicPr>
          <p:cNvPr id="4" name="Content Placeholder 3" descr="Sherpa.jpg"/>
          <p:cNvPicPr>
            <a:picLocks noGrp="1" noChangeAspect="1"/>
          </p:cNvPicPr>
          <p:nvPr>
            <p:ph idx="1"/>
          </p:nvPr>
        </p:nvPicPr>
        <p:blipFill>
          <a:blip r:embed="rId4">
            <a:extLst>
              <a:ext uri="{28A0092B-C50C-407E-A947-70E740481C1C}">
                <a14:useLocalDpi xmlns:a14="http://schemas.microsoft.com/office/drawing/2010/main" val="0"/>
              </a:ext>
            </a:extLst>
          </a:blip>
          <a:srcRect t="-2471" b="-2471"/>
          <a:stretch>
            <a:fillRect/>
          </a:stretch>
        </p:blipFill>
        <p:spPr>
          <a:xfrm>
            <a:off x="1219200" y="1295400"/>
            <a:ext cx="6514003" cy="3782011"/>
          </a:xfrm>
        </p:spPr>
      </p:pic>
    </p:spTree>
    <p:extLst>
      <p:ext uri="{BB962C8B-B14F-4D97-AF65-F5344CB8AC3E}">
        <p14:creationId xmlns:p14="http://schemas.microsoft.com/office/powerpoint/2010/main" val="218498556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Using SHERPA/</a:t>
            </a:r>
            <a:r>
              <a:rPr lang="en-US" sz="3600" b="1" dirty="0" err="1" smtClean="0"/>
              <a:t>RoMEO</a:t>
            </a:r>
            <a:endParaRPr lang="en-US" sz="3600" b="1" dirty="0"/>
          </a:p>
        </p:txBody>
      </p:sp>
      <p:sp>
        <p:nvSpPr>
          <p:cNvPr id="4" name="Text Placeholder 3"/>
          <p:cNvSpPr>
            <a:spLocks noGrp="1"/>
          </p:cNvSpPr>
          <p:nvPr>
            <p:ph type="body" sz="quarter" idx="13"/>
          </p:nvPr>
        </p:nvSpPr>
        <p:spPr>
          <a:xfrm>
            <a:off x="990600" y="914400"/>
            <a:ext cx="6858000" cy="685800"/>
          </a:xfrm>
        </p:spPr>
        <p:txBody>
          <a:bodyPr/>
          <a:lstStyle/>
          <a:p>
            <a:r>
              <a:rPr lang="en-US" dirty="0" smtClean="0"/>
              <a:t>Example of a Journal that doesn’t allow archiving of the final published version</a:t>
            </a:r>
            <a:endParaRPr lang="en-US" dirty="0"/>
          </a:p>
        </p:txBody>
      </p:sp>
      <p:pic>
        <p:nvPicPr>
          <p:cNvPr id="6" name="Picture 5" descr="sherpaex.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28800"/>
            <a:ext cx="9144000" cy="3923270"/>
          </a:xfrm>
          <a:prstGeom prst="rect">
            <a:avLst/>
          </a:prstGeom>
        </p:spPr>
      </p:pic>
      <p:pic>
        <p:nvPicPr>
          <p:cNvPr id="5" name="Picture 4" descr="sherpaex.jpg"/>
          <p:cNvPicPr>
            <a:picLocks noChangeAspect="1"/>
          </p:cNvPicPr>
          <p:nvPr/>
        </p:nvPicPr>
        <p:blipFill rotWithShape="1">
          <a:blip r:embed="rId2" cstate="print">
            <a:extLst>
              <a:ext uri="{28A0092B-C50C-407E-A947-70E740481C1C}">
                <a14:useLocalDpi xmlns:a14="http://schemas.microsoft.com/office/drawing/2010/main" val="0"/>
              </a:ext>
            </a:extLst>
          </a:blip>
          <a:srcRect l="6365" t="16669" r="46298" b="41268"/>
          <a:stretch/>
        </p:blipFill>
        <p:spPr>
          <a:xfrm>
            <a:off x="3200400" y="1600200"/>
            <a:ext cx="5596292" cy="2133600"/>
          </a:xfrm>
          <a:prstGeom prst="rect">
            <a:avLst/>
          </a:prstGeom>
          <a:ln w="38100" cmpd="sng">
            <a:solidFill>
              <a:srgbClr val="00800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243656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0"/>
            <a:ext cx="8229599" cy="1143000"/>
          </a:xfrm>
        </p:spPr>
        <p:txBody>
          <a:bodyPr/>
          <a:lstStyle/>
          <a:p>
            <a:pPr>
              <a:lnSpc>
                <a:spcPct val="90000"/>
              </a:lnSpc>
              <a:spcBef>
                <a:spcPts val="600"/>
              </a:spcBef>
            </a:pPr>
            <a:r>
              <a:rPr lang="en-US" sz="3600" b="1" dirty="0" smtClean="0">
                <a:latin typeface="Arial" charset="0"/>
              </a:rPr>
              <a:t> </a:t>
            </a:r>
            <a:r>
              <a:rPr lang="en-US" sz="3600" b="1" dirty="0" smtClean="0">
                <a:solidFill>
                  <a:srgbClr val="61468B"/>
                </a:solidFill>
              </a:rPr>
              <a:t>How to submit your work?</a:t>
            </a:r>
            <a:br>
              <a:rPr lang="en-US" sz="3600" b="1" dirty="0" smtClean="0">
                <a:solidFill>
                  <a:srgbClr val="61468B"/>
                </a:solidFill>
              </a:rPr>
            </a:br>
            <a:r>
              <a:rPr lang="en-US" sz="3600" b="1" dirty="0" smtClean="0">
                <a:solidFill>
                  <a:srgbClr val="61468B"/>
                </a:solidFill>
              </a:rPr>
              <a:t> </a:t>
            </a:r>
            <a:r>
              <a:rPr lang="en-US" sz="3600" b="1" dirty="0">
                <a:solidFill>
                  <a:srgbClr val="008000"/>
                </a:solidFill>
              </a:rPr>
              <a:t>7</a:t>
            </a:r>
            <a:r>
              <a:rPr lang="en-US" sz="3600" b="1" dirty="0" smtClean="0">
                <a:solidFill>
                  <a:srgbClr val="008000"/>
                </a:solidFill>
              </a:rPr>
              <a:t> easy steps</a:t>
            </a:r>
            <a:endParaRPr lang="en-US" sz="3600" b="1" dirty="0">
              <a:solidFill>
                <a:srgbClr val="61468B"/>
              </a:solidFill>
            </a:endParaRPr>
          </a:p>
        </p:txBody>
      </p:sp>
      <p:sp>
        <p:nvSpPr>
          <p:cNvPr id="3" name="TextBox 2"/>
          <p:cNvSpPr txBox="1"/>
          <p:nvPr/>
        </p:nvSpPr>
        <p:spPr>
          <a:xfrm>
            <a:off x="381000" y="1600200"/>
            <a:ext cx="8383494" cy="3962400"/>
          </a:xfrm>
          <a:prstGeom prst="rect">
            <a:avLst/>
          </a:prstGeom>
          <a:noFill/>
        </p:spPr>
        <p:txBody>
          <a:bodyPr wrap="square" lIns="0" tIns="0" rIns="0" bIns="0" rtlCol="0">
            <a:noAutofit/>
          </a:bodyPr>
          <a:lstStyle/>
          <a:p>
            <a:pPr marL="285750" indent="-285750">
              <a:lnSpc>
                <a:spcPct val="110000"/>
              </a:lnSpc>
              <a:spcBef>
                <a:spcPts val="600"/>
              </a:spcBef>
              <a:buFont typeface="Arial"/>
              <a:buChar char="•"/>
            </a:pPr>
            <a:r>
              <a:rPr lang="en-US" sz="2400" b="1" spc="-50" dirty="0" smtClean="0">
                <a:solidFill>
                  <a:srgbClr val="61468B"/>
                </a:solidFill>
              </a:rPr>
              <a:t>Login to your account on DigitalHub</a:t>
            </a:r>
            <a:endParaRPr lang="en-US" sz="2400" b="1" spc="-50" dirty="0">
              <a:solidFill>
                <a:srgbClr val="61468B"/>
              </a:solidFill>
            </a:endParaRPr>
          </a:p>
          <a:p>
            <a:pPr marL="285750" indent="-285750">
              <a:lnSpc>
                <a:spcPct val="110000"/>
              </a:lnSpc>
              <a:spcBef>
                <a:spcPts val="600"/>
              </a:spcBef>
              <a:buFont typeface="Arial"/>
              <a:buChar char="•"/>
            </a:pPr>
            <a:r>
              <a:rPr lang="en-US" sz="2400" b="1" spc="-50" dirty="0" smtClean="0">
                <a:solidFill>
                  <a:srgbClr val="61468B"/>
                </a:solidFill>
              </a:rPr>
              <a:t>Select the “Upload” button</a:t>
            </a:r>
            <a:endParaRPr lang="en-US" sz="2400" b="1" spc="-50" dirty="0">
              <a:solidFill>
                <a:srgbClr val="61468B"/>
              </a:solidFill>
            </a:endParaRPr>
          </a:p>
          <a:p>
            <a:pPr marL="285750" indent="-285750">
              <a:lnSpc>
                <a:spcPct val="110000"/>
              </a:lnSpc>
              <a:spcBef>
                <a:spcPts val="600"/>
              </a:spcBef>
              <a:buFont typeface="Arial"/>
              <a:buChar char="•"/>
            </a:pPr>
            <a:r>
              <a:rPr lang="en-US" sz="2400" b="1" spc="-50" dirty="0" smtClean="0">
                <a:solidFill>
                  <a:srgbClr val="61468B"/>
                </a:solidFill>
              </a:rPr>
              <a:t>Read the deposit agreement and mark the checkbox if you agree to the terms. If you do, then continue …</a:t>
            </a:r>
            <a:endParaRPr lang="en-US" sz="2400" b="1" spc="-50" dirty="0">
              <a:solidFill>
                <a:srgbClr val="61468B"/>
              </a:solidFill>
            </a:endParaRPr>
          </a:p>
          <a:p>
            <a:pPr marL="285750" indent="-285750">
              <a:lnSpc>
                <a:spcPct val="110000"/>
              </a:lnSpc>
              <a:spcBef>
                <a:spcPts val="600"/>
              </a:spcBef>
              <a:buFont typeface="Arial"/>
              <a:buChar char="•"/>
            </a:pPr>
            <a:r>
              <a:rPr lang="en-US" sz="2400" b="1" spc="-50" dirty="0" smtClean="0">
                <a:solidFill>
                  <a:srgbClr val="61468B"/>
                </a:solidFill>
              </a:rPr>
              <a:t>Select a file you want to deposit and upload it.</a:t>
            </a:r>
          </a:p>
          <a:p>
            <a:pPr marL="285750" indent="-285750">
              <a:lnSpc>
                <a:spcPct val="110000"/>
              </a:lnSpc>
              <a:spcBef>
                <a:spcPts val="600"/>
              </a:spcBef>
              <a:buFont typeface="Arial"/>
              <a:buChar char="•"/>
            </a:pPr>
            <a:r>
              <a:rPr lang="en-US" sz="2400" b="1" spc="-50" dirty="0" smtClean="0">
                <a:solidFill>
                  <a:srgbClr val="61468B"/>
                </a:solidFill>
              </a:rPr>
              <a:t>Apply metadata (5 required fields)</a:t>
            </a:r>
            <a:endParaRPr lang="en-US" sz="2400" b="1" spc="-50" dirty="0">
              <a:solidFill>
                <a:srgbClr val="61468B"/>
              </a:solidFill>
            </a:endParaRPr>
          </a:p>
          <a:p>
            <a:pPr marL="285750" indent="-285750">
              <a:lnSpc>
                <a:spcPct val="110000"/>
              </a:lnSpc>
              <a:spcBef>
                <a:spcPts val="600"/>
              </a:spcBef>
              <a:buFont typeface="Arial"/>
              <a:buChar char="•"/>
            </a:pPr>
            <a:r>
              <a:rPr lang="en-US" sz="2400" b="1" spc="-50" dirty="0" smtClean="0">
                <a:solidFill>
                  <a:srgbClr val="61468B"/>
                </a:solidFill>
              </a:rPr>
              <a:t>Set permissions and visibility</a:t>
            </a:r>
            <a:endParaRPr lang="en-US" sz="2400" b="1" spc="-50" dirty="0">
              <a:solidFill>
                <a:srgbClr val="61468B"/>
              </a:solidFill>
            </a:endParaRPr>
          </a:p>
          <a:p>
            <a:pPr marL="285750" indent="-285750">
              <a:lnSpc>
                <a:spcPct val="110000"/>
              </a:lnSpc>
              <a:spcBef>
                <a:spcPts val="600"/>
              </a:spcBef>
              <a:buFont typeface="Arial"/>
              <a:buChar char="•"/>
            </a:pPr>
            <a:r>
              <a:rPr lang="en-US" sz="2400" b="1" spc="-50" dirty="0" smtClean="0">
                <a:solidFill>
                  <a:srgbClr val="61468B"/>
                </a:solidFill>
              </a:rPr>
              <a:t>Save your work in DigitalHub! </a:t>
            </a:r>
            <a:endParaRPr lang="en-US" sz="2400" b="1" spc="-50" dirty="0">
              <a:solidFill>
                <a:srgbClr val="61468B"/>
              </a:solidFill>
            </a:endParaRPr>
          </a:p>
        </p:txBody>
      </p:sp>
    </p:spTree>
    <p:extLst>
      <p:ext uri="{BB962C8B-B14F-4D97-AF65-F5344CB8AC3E}">
        <p14:creationId xmlns:p14="http://schemas.microsoft.com/office/powerpoint/2010/main" val="66887864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228600"/>
            <a:ext cx="8229599" cy="762000"/>
          </a:xfrm>
        </p:spPr>
        <p:txBody>
          <a:bodyPr/>
          <a:lstStyle/>
          <a:p>
            <a:pPr>
              <a:lnSpc>
                <a:spcPct val="90000"/>
              </a:lnSpc>
              <a:spcBef>
                <a:spcPts val="600"/>
              </a:spcBef>
            </a:pPr>
            <a:r>
              <a:rPr lang="en-US" sz="3600" b="1" dirty="0" smtClean="0">
                <a:latin typeface="Arial" charset="0"/>
              </a:rPr>
              <a:t> </a:t>
            </a:r>
            <a:r>
              <a:rPr lang="en-US" sz="3600" b="1" dirty="0" smtClean="0">
                <a:solidFill>
                  <a:srgbClr val="61468B"/>
                </a:solidFill>
              </a:rPr>
              <a:t>Submitting your work</a:t>
            </a:r>
            <a:endParaRPr lang="en-US" sz="3600" b="1" dirty="0">
              <a:solidFill>
                <a:srgbClr val="61468B"/>
              </a:solidFill>
            </a:endParaRPr>
          </a:p>
        </p:txBody>
      </p:sp>
      <p:sp>
        <p:nvSpPr>
          <p:cNvPr id="3" name="TextBox 2"/>
          <p:cNvSpPr txBox="1"/>
          <p:nvPr/>
        </p:nvSpPr>
        <p:spPr>
          <a:xfrm>
            <a:off x="914400" y="1600200"/>
            <a:ext cx="6324600" cy="3657600"/>
          </a:xfrm>
          <a:prstGeom prst="rect">
            <a:avLst/>
          </a:prstGeom>
          <a:noFill/>
        </p:spPr>
        <p:txBody>
          <a:bodyPr wrap="square" lIns="0" tIns="0" rIns="0" bIns="0" rtlCol="0">
            <a:noAutofit/>
          </a:bodyPr>
          <a:lstStyle/>
          <a:p>
            <a:pPr marL="285750" indent="-285750">
              <a:lnSpc>
                <a:spcPct val="90000"/>
              </a:lnSpc>
              <a:spcBef>
                <a:spcPts val="600"/>
              </a:spcBef>
              <a:buFont typeface="Arial"/>
              <a:buChar char="•"/>
            </a:pPr>
            <a:r>
              <a:rPr lang="en-US" sz="3200" b="1" spc="-50" dirty="0" smtClean="0">
                <a:solidFill>
                  <a:srgbClr val="61468B"/>
                </a:solidFill>
              </a:rPr>
              <a:t>User guide: </a:t>
            </a:r>
          </a:p>
          <a:p>
            <a:pPr>
              <a:lnSpc>
                <a:spcPct val="90000"/>
              </a:lnSpc>
              <a:spcBef>
                <a:spcPts val="600"/>
              </a:spcBef>
            </a:pPr>
            <a:endParaRPr lang="en-US" sz="2800" b="1" spc="-50" dirty="0" smtClean="0">
              <a:solidFill>
                <a:srgbClr val="61468B"/>
              </a:solidFill>
            </a:endParaRPr>
          </a:p>
          <a:p>
            <a:pPr>
              <a:lnSpc>
                <a:spcPct val="90000"/>
              </a:lnSpc>
              <a:spcBef>
                <a:spcPts val="600"/>
              </a:spcBef>
            </a:pPr>
            <a:r>
              <a:rPr lang="en-US" sz="2400" b="1" spc="-50" dirty="0">
                <a:solidFill>
                  <a:srgbClr val="61468B"/>
                </a:solidFill>
              </a:rPr>
              <a:t>https://</a:t>
            </a:r>
            <a:r>
              <a:rPr lang="en-US" sz="2400" b="1" spc="-50" dirty="0" err="1">
                <a:solidFill>
                  <a:srgbClr val="61468B"/>
                </a:solidFill>
              </a:rPr>
              <a:t>goo.gl</a:t>
            </a:r>
            <a:r>
              <a:rPr lang="en-US" sz="2400" b="1" spc="-50" dirty="0">
                <a:solidFill>
                  <a:srgbClr val="61468B"/>
                </a:solidFill>
              </a:rPr>
              <a:t>/</a:t>
            </a:r>
            <a:r>
              <a:rPr lang="en-US" sz="2400" b="1" spc="-50" dirty="0" smtClean="0">
                <a:solidFill>
                  <a:srgbClr val="61468B"/>
                </a:solidFill>
              </a:rPr>
              <a:t>642uyx</a:t>
            </a:r>
          </a:p>
          <a:p>
            <a:pPr>
              <a:lnSpc>
                <a:spcPct val="90000"/>
              </a:lnSpc>
              <a:spcBef>
                <a:spcPts val="600"/>
              </a:spcBef>
            </a:pPr>
            <a:endParaRPr lang="en-US" sz="2800" b="1" spc="-50" dirty="0" smtClean="0">
              <a:solidFill>
                <a:srgbClr val="61468B"/>
              </a:solidFill>
            </a:endParaRPr>
          </a:p>
          <a:p>
            <a:pPr>
              <a:lnSpc>
                <a:spcPct val="90000"/>
              </a:lnSpc>
              <a:spcBef>
                <a:spcPts val="600"/>
              </a:spcBef>
            </a:pPr>
            <a:endParaRPr lang="en-US" sz="2800" b="1" spc="-50" dirty="0">
              <a:solidFill>
                <a:srgbClr val="61468B"/>
              </a:solidFill>
            </a:endParaRPr>
          </a:p>
          <a:p>
            <a:pPr marL="285750" indent="-285750">
              <a:lnSpc>
                <a:spcPct val="90000"/>
              </a:lnSpc>
              <a:spcBef>
                <a:spcPts val="600"/>
              </a:spcBef>
              <a:buFont typeface="Arial"/>
              <a:buChar char="•"/>
            </a:pPr>
            <a:r>
              <a:rPr lang="en-US" sz="3200" b="1" spc="-50" dirty="0" smtClean="0">
                <a:solidFill>
                  <a:srgbClr val="61468B"/>
                </a:solidFill>
              </a:rPr>
              <a:t>Demo video:</a:t>
            </a:r>
          </a:p>
          <a:p>
            <a:pPr>
              <a:lnSpc>
                <a:spcPct val="90000"/>
              </a:lnSpc>
              <a:spcBef>
                <a:spcPts val="600"/>
              </a:spcBef>
            </a:pPr>
            <a:endParaRPr lang="en-US" sz="2800" b="1" spc="-50" dirty="0">
              <a:solidFill>
                <a:srgbClr val="61468B"/>
              </a:solidFill>
            </a:endParaRPr>
          </a:p>
          <a:p>
            <a:pPr>
              <a:lnSpc>
                <a:spcPct val="90000"/>
              </a:lnSpc>
              <a:spcBef>
                <a:spcPts val="600"/>
              </a:spcBef>
            </a:pPr>
            <a:r>
              <a:rPr lang="en-US" sz="2400" b="1" spc="-50" dirty="0">
                <a:solidFill>
                  <a:srgbClr val="61468B"/>
                </a:solidFill>
              </a:rPr>
              <a:t>https://</a:t>
            </a:r>
            <a:r>
              <a:rPr lang="en-US" sz="2400" b="1" spc="-50" dirty="0" err="1">
                <a:solidFill>
                  <a:srgbClr val="61468B"/>
                </a:solidFill>
              </a:rPr>
              <a:t>goo.gl</a:t>
            </a:r>
            <a:r>
              <a:rPr lang="en-US" sz="2400" b="1" spc="-50" dirty="0">
                <a:solidFill>
                  <a:srgbClr val="61468B"/>
                </a:solidFill>
              </a:rPr>
              <a:t>/9g89v1</a:t>
            </a:r>
          </a:p>
        </p:txBody>
      </p:sp>
      <p:pic>
        <p:nvPicPr>
          <p:cNvPr id="5" name="Picture 4" descr="Demo-Video.png"/>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191000" y="3200400"/>
            <a:ext cx="4214091" cy="2781300"/>
          </a:xfrm>
          <a:prstGeom prst="rect">
            <a:avLst/>
          </a:prstGeom>
        </p:spPr>
      </p:pic>
      <p:pic>
        <p:nvPicPr>
          <p:cNvPr id="4" name="Picture 3" descr="toolkit-user-guide-icon.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29200" y="1066800"/>
            <a:ext cx="2463800" cy="2394847"/>
          </a:xfrm>
          <a:prstGeom prst="rect">
            <a:avLst/>
          </a:prstGeom>
        </p:spPr>
      </p:pic>
    </p:spTree>
    <p:extLst>
      <p:ext uri="{BB962C8B-B14F-4D97-AF65-F5344CB8AC3E}">
        <p14:creationId xmlns:p14="http://schemas.microsoft.com/office/powerpoint/2010/main" val="23139342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0"/>
            <a:ext cx="8305800" cy="1219200"/>
          </a:xfrm>
        </p:spPr>
        <p:txBody>
          <a:bodyPr/>
          <a:lstStyle/>
          <a:p>
            <a:pPr>
              <a:lnSpc>
                <a:spcPct val="90000"/>
              </a:lnSpc>
              <a:spcBef>
                <a:spcPts val="600"/>
              </a:spcBef>
            </a:pPr>
            <a:r>
              <a:rPr lang="en-US" sz="3600" b="1" dirty="0" smtClean="0">
                <a:latin typeface="Arial" charset="0"/>
              </a:rPr>
              <a:t> </a:t>
            </a:r>
            <a:r>
              <a:rPr lang="en-US" sz="3600" b="1" dirty="0" smtClean="0">
                <a:solidFill>
                  <a:srgbClr val="61468B"/>
                </a:solidFill>
              </a:rPr>
              <a:t>Submitting your work – </a:t>
            </a:r>
            <a:r>
              <a:rPr lang="en-US" sz="3600" b="1" dirty="0">
                <a:solidFill>
                  <a:srgbClr val="61468B"/>
                </a:solidFill>
              </a:rPr>
              <a:t>step </a:t>
            </a:r>
            <a:r>
              <a:rPr lang="en-US" sz="3600" b="1" dirty="0" smtClean="0">
                <a:solidFill>
                  <a:srgbClr val="61468B"/>
                </a:solidFill>
              </a:rPr>
              <a:t>1</a:t>
            </a:r>
            <a:br>
              <a:rPr lang="en-US" sz="3600" b="1" dirty="0" smtClean="0">
                <a:solidFill>
                  <a:srgbClr val="61468B"/>
                </a:solidFill>
              </a:rPr>
            </a:br>
            <a:r>
              <a:rPr lang="en-US" sz="3600" b="1" dirty="0" smtClean="0">
                <a:solidFill>
                  <a:srgbClr val="61468B"/>
                </a:solidFill>
              </a:rPr>
              <a:t> </a:t>
            </a:r>
            <a:r>
              <a:rPr lang="en-US" sz="3600" b="1" dirty="0" smtClean="0">
                <a:solidFill>
                  <a:srgbClr val="008000"/>
                </a:solidFill>
              </a:rPr>
              <a:t>Login</a:t>
            </a:r>
            <a:r>
              <a:rPr lang="en-US" sz="3600" b="1" dirty="0" smtClean="0">
                <a:solidFill>
                  <a:srgbClr val="61468B"/>
                </a:solidFill>
              </a:rPr>
              <a:t> </a:t>
            </a:r>
            <a:r>
              <a:rPr lang="en-US" b="1" dirty="0" smtClean="0">
                <a:solidFill>
                  <a:srgbClr val="61468B"/>
                </a:solidFill>
              </a:rPr>
              <a:t>to</a:t>
            </a:r>
            <a:r>
              <a:rPr lang="en-US" b="1" dirty="0">
                <a:solidFill>
                  <a:srgbClr val="61468B"/>
                </a:solidFill>
              </a:rPr>
              <a:t> </a:t>
            </a:r>
            <a:r>
              <a:rPr lang="en-US" b="1" dirty="0" smtClean="0">
                <a:solidFill>
                  <a:srgbClr val="61468B"/>
                </a:solidFill>
              </a:rPr>
              <a:t>digitalhub.northwestern.edu</a:t>
            </a:r>
            <a:endParaRPr lang="en-US" b="1" dirty="0">
              <a:solidFill>
                <a:srgbClr val="61468B"/>
              </a:solidFill>
            </a:endParaRPr>
          </a:p>
        </p:txBody>
      </p:sp>
      <p:pic>
        <p:nvPicPr>
          <p:cNvPr id="3" name="Picture 2" descr="logi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1219200"/>
            <a:ext cx="5791200" cy="5045898"/>
          </a:xfrm>
          <a:prstGeom prst="rect">
            <a:avLst/>
          </a:prstGeom>
        </p:spPr>
      </p:pic>
      <p:sp>
        <p:nvSpPr>
          <p:cNvPr id="8" name="Text Placeholder 3"/>
          <p:cNvSpPr>
            <a:spLocks noGrp="1"/>
          </p:cNvSpPr>
          <p:nvPr>
            <p:ph type="body" sz="quarter" idx="13"/>
          </p:nvPr>
        </p:nvSpPr>
        <p:spPr>
          <a:xfrm>
            <a:off x="838200" y="5867400"/>
            <a:ext cx="6854952" cy="457200"/>
          </a:xfrm>
        </p:spPr>
        <p:txBody>
          <a:bodyPr/>
          <a:lstStyle/>
          <a:p>
            <a:pPr algn="ctr"/>
            <a:r>
              <a:rPr lang="en-US" dirty="0" smtClean="0"/>
              <a:t>Authentication via Shibboleth</a:t>
            </a:r>
            <a:endParaRPr lang="en-US" dirty="0"/>
          </a:p>
        </p:txBody>
      </p:sp>
    </p:spTree>
    <p:extLst>
      <p:ext uri="{BB962C8B-B14F-4D97-AF65-F5344CB8AC3E}">
        <p14:creationId xmlns:p14="http://schemas.microsoft.com/office/powerpoint/2010/main" val="137491178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8229600" cy="1219200"/>
          </a:xfrm>
        </p:spPr>
        <p:txBody>
          <a:bodyPr/>
          <a:lstStyle/>
          <a:p>
            <a:pPr>
              <a:lnSpc>
                <a:spcPct val="90000"/>
              </a:lnSpc>
              <a:spcBef>
                <a:spcPts val="600"/>
              </a:spcBef>
            </a:pPr>
            <a:r>
              <a:rPr lang="en-US" sz="3600" b="1" dirty="0" smtClean="0">
                <a:solidFill>
                  <a:srgbClr val="61468B"/>
                </a:solidFill>
              </a:rPr>
              <a:t>Submitting your work – </a:t>
            </a:r>
            <a:r>
              <a:rPr lang="en-US" sz="3600" b="1" dirty="0">
                <a:solidFill>
                  <a:srgbClr val="61468B"/>
                </a:solidFill>
              </a:rPr>
              <a:t>step </a:t>
            </a:r>
            <a:r>
              <a:rPr lang="en-US" sz="3600" b="1" dirty="0" smtClean="0">
                <a:solidFill>
                  <a:srgbClr val="61468B"/>
                </a:solidFill>
              </a:rPr>
              <a:t>2</a:t>
            </a:r>
            <a:br>
              <a:rPr lang="en-US" sz="3600" b="1" dirty="0" smtClean="0">
                <a:solidFill>
                  <a:srgbClr val="61468B"/>
                </a:solidFill>
              </a:rPr>
            </a:br>
            <a:r>
              <a:rPr lang="en-US" sz="3600" b="1" dirty="0" smtClean="0">
                <a:solidFill>
                  <a:srgbClr val="008000"/>
                </a:solidFill>
              </a:rPr>
              <a:t>Upload</a:t>
            </a:r>
            <a:r>
              <a:rPr lang="en-US" sz="3600" b="1" dirty="0" smtClean="0">
                <a:solidFill>
                  <a:srgbClr val="61468B"/>
                </a:solidFill>
              </a:rPr>
              <a:t> </a:t>
            </a:r>
            <a:r>
              <a:rPr lang="en-US" b="1" dirty="0" smtClean="0">
                <a:solidFill>
                  <a:srgbClr val="61468B"/>
                </a:solidFill>
              </a:rPr>
              <a:t>digitalhub.northwestern.edu</a:t>
            </a:r>
            <a:r>
              <a:rPr lang="en-US" b="1" dirty="0">
                <a:solidFill>
                  <a:srgbClr val="61468B"/>
                </a:solidFill>
              </a:rPr>
              <a:t>/dashboard</a:t>
            </a:r>
          </a:p>
        </p:txBody>
      </p:sp>
      <p:pic>
        <p:nvPicPr>
          <p:cNvPr id="3" name="Picture 2" descr="uploa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09800"/>
            <a:ext cx="9144000" cy="2438400"/>
          </a:xfrm>
          <a:prstGeom prst="rect">
            <a:avLst/>
          </a:prstGeom>
        </p:spPr>
      </p:pic>
      <p:sp>
        <p:nvSpPr>
          <p:cNvPr id="7" name="Oval 6"/>
          <p:cNvSpPr/>
          <p:nvPr/>
        </p:nvSpPr>
        <p:spPr>
          <a:xfrm>
            <a:off x="609600" y="3048000"/>
            <a:ext cx="1295400" cy="12954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009819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8221023" cy="1066800"/>
          </a:xfrm>
        </p:spPr>
        <p:txBody>
          <a:bodyPr/>
          <a:lstStyle/>
          <a:p>
            <a:pPr>
              <a:lnSpc>
                <a:spcPct val="90000"/>
              </a:lnSpc>
              <a:spcBef>
                <a:spcPts val="600"/>
              </a:spcBef>
            </a:pPr>
            <a:r>
              <a:rPr lang="en-US" sz="3600" b="1" dirty="0" smtClean="0">
                <a:solidFill>
                  <a:srgbClr val="61468B"/>
                </a:solidFill>
              </a:rPr>
              <a:t>Submitting your work – step 3</a:t>
            </a:r>
            <a:br>
              <a:rPr lang="en-US" sz="3600" b="1" dirty="0" smtClean="0">
                <a:solidFill>
                  <a:srgbClr val="61468B"/>
                </a:solidFill>
              </a:rPr>
            </a:br>
            <a:r>
              <a:rPr lang="en-US" sz="3600" b="1" dirty="0" smtClean="0">
                <a:solidFill>
                  <a:srgbClr val="008000"/>
                </a:solidFill>
              </a:rPr>
              <a:t>Agree to the deposit agreement</a:t>
            </a:r>
            <a:endParaRPr lang="en-US" sz="3600" b="1" dirty="0">
              <a:solidFill>
                <a:srgbClr val="008000"/>
              </a:solidFill>
            </a:endParaRPr>
          </a:p>
        </p:txBody>
      </p:sp>
      <p:pic>
        <p:nvPicPr>
          <p:cNvPr id="3" name="Picture 2" descr="uploadD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447800"/>
            <a:ext cx="8355724" cy="4711700"/>
          </a:xfrm>
          <a:prstGeom prst="rect">
            <a:avLst/>
          </a:prstGeom>
        </p:spPr>
      </p:pic>
      <p:sp>
        <p:nvSpPr>
          <p:cNvPr id="6" name="Oval 5"/>
          <p:cNvSpPr/>
          <p:nvPr/>
        </p:nvSpPr>
        <p:spPr>
          <a:xfrm>
            <a:off x="381000" y="4876800"/>
            <a:ext cx="1219200" cy="9144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209800" y="2667000"/>
            <a:ext cx="2819400" cy="12954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110555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3411" y="152400"/>
            <a:ext cx="8229600" cy="990600"/>
          </a:xfrm>
        </p:spPr>
        <p:txBody>
          <a:bodyPr/>
          <a:lstStyle/>
          <a:p>
            <a:pPr>
              <a:lnSpc>
                <a:spcPct val="90000"/>
              </a:lnSpc>
              <a:spcBef>
                <a:spcPts val="600"/>
              </a:spcBef>
            </a:pPr>
            <a:r>
              <a:rPr lang="en-US" sz="3600" b="1" dirty="0" smtClean="0">
                <a:solidFill>
                  <a:srgbClr val="61468B"/>
                </a:solidFill>
              </a:rPr>
              <a:t>Submitting your work – step 4</a:t>
            </a:r>
            <a:br>
              <a:rPr lang="en-US" sz="3600" b="1" dirty="0" smtClean="0">
                <a:solidFill>
                  <a:srgbClr val="61468B"/>
                </a:solidFill>
              </a:rPr>
            </a:br>
            <a:r>
              <a:rPr lang="en-US" sz="3600" b="1" dirty="0" smtClean="0">
                <a:solidFill>
                  <a:srgbClr val="008000"/>
                </a:solidFill>
              </a:rPr>
              <a:t>Start Upload</a:t>
            </a:r>
            <a:endParaRPr lang="en-US" sz="3600" b="1" dirty="0">
              <a:solidFill>
                <a:srgbClr val="008000"/>
              </a:solidFill>
            </a:endParaRPr>
          </a:p>
        </p:txBody>
      </p:sp>
      <p:pic>
        <p:nvPicPr>
          <p:cNvPr id="5" name="Picture 4" descr="uploadD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447800"/>
            <a:ext cx="8355724" cy="4711700"/>
          </a:xfrm>
          <a:prstGeom prst="rect">
            <a:avLst/>
          </a:prstGeom>
        </p:spPr>
      </p:pic>
      <p:sp>
        <p:nvSpPr>
          <p:cNvPr id="7" name="Oval 6"/>
          <p:cNvSpPr/>
          <p:nvPr/>
        </p:nvSpPr>
        <p:spPr>
          <a:xfrm>
            <a:off x="3886200" y="5029200"/>
            <a:ext cx="2209800" cy="10668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50964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3411" y="152400"/>
            <a:ext cx="8229600" cy="990600"/>
          </a:xfrm>
        </p:spPr>
        <p:txBody>
          <a:bodyPr/>
          <a:lstStyle/>
          <a:p>
            <a:pPr>
              <a:lnSpc>
                <a:spcPct val="90000"/>
              </a:lnSpc>
              <a:spcBef>
                <a:spcPts val="600"/>
              </a:spcBef>
            </a:pPr>
            <a:r>
              <a:rPr lang="en-US" sz="3600" b="1" dirty="0" smtClean="0">
                <a:solidFill>
                  <a:srgbClr val="61468B"/>
                </a:solidFill>
              </a:rPr>
              <a:t>Submitting your work – step 4</a:t>
            </a:r>
            <a:br>
              <a:rPr lang="en-US" sz="3600" b="1" dirty="0" smtClean="0">
                <a:solidFill>
                  <a:srgbClr val="61468B"/>
                </a:solidFill>
              </a:rPr>
            </a:br>
            <a:r>
              <a:rPr lang="en-US" sz="3600" b="1" dirty="0" smtClean="0">
                <a:solidFill>
                  <a:srgbClr val="008000"/>
                </a:solidFill>
              </a:rPr>
              <a:t>Start Upload from Cloud Providers</a:t>
            </a:r>
            <a:endParaRPr lang="en-US" sz="3600" b="1" dirty="0">
              <a:solidFill>
                <a:srgbClr val="008000"/>
              </a:solidFill>
            </a:endParaRPr>
          </a:p>
        </p:txBody>
      </p:sp>
      <p:pic>
        <p:nvPicPr>
          <p:cNvPr id="4" name="Picture 3" descr="uploadCloudColl.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1981200"/>
            <a:ext cx="8458200" cy="3725191"/>
          </a:xfrm>
          <a:prstGeom prst="rect">
            <a:avLst/>
          </a:prstGeom>
        </p:spPr>
      </p:pic>
      <p:sp>
        <p:nvSpPr>
          <p:cNvPr id="7" name="Oval 6"/>
          <p:cNvSpPr/>
          <p:nvPr/>
        </p:nvSpPr>
        <p:spPr>
          <a:xfrm>
            <a:off x="3657600" y="4495800"/>
            <a:ext cx="2209800" cy="10668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032221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3411" y="152400"/>
            <a:ext cx="8229600" cy="990600"/>
          </a:xfrm>
        </p:spPr>
        <p:txBody>
          <a:bodyPr/>
          <a:lstStyle/>
          <a:p>
            <a:pPr>
              <a:lnSpc>
                <a:spcPct val="90000"/>
              </a:lnSpc>
              <a:spcBef>
                <a:spcPts val="600"/>
              </a:spcBef>
            </a:pPr>
            <a:r>
              <a:rPr lang="en-US" sz="3600" b="1" dirty="0" smtClean="0">
                <a:solidFill>
                  <a:srgbClr val="61468B"/>
                </a:solidFill>
              </a:rPr>
              <a:t>Submitting your work – step 4</a:t>
            </a:r>
            <a:br>
              <a:rPr lang="en-US" sz="3600" b="1" dirty="0" smtClean="0">
                <a:solidFill>
                  <a:srgbClr val="61468B"/>
                </a:solidFill>
              </a:rPr>
            </a:br>
            <a:r>
              <a:rPr lang="en-US" sz="3600" b="1" dirty="0" smtClean="0">
                <a:solidFill>
                  <a:srgbClr val="008000"/>
                </a:solidFill>
              </a:rPr>
              <a:t>Example: Box</a:t>
            </a:r>
            <a:endParaRPr lang="en-US" sz="3600" b="1" dirty="0">
              <a:solidFill>
                <a:srgbClr val="008000"/>
              </a:solidFill>
            </a:endParaRPr>
          </a:p>
        </p:txBody>
      </p:sp>
      <p:pic>
        <p:nvPicPr>
          <p:cNvPr id="3" name="Picture 2" descr="cloudBo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219200"/>
            <a:ext cx="7353300" cy="5040740"/>
          </a:xfrm>
          <a:prstGeom prst="rect">
            <a:avLst/>
          </a:prstGeom>
        </p:spPr>
      </p:pic>
      <p:sp>
        <p:nvSpPr>
          <p:cNvPr id="7" name="Oval 6"/>
          <p:cNvSpPr/>
          <p:nvPr/>
        </p:nvSpPr>
        <p:spPr>
          <a:xfrm>
            <a:off x="1143000" y="3124200"/>
            <a:ext cx="2209800" cy="10668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164985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0"/>
            <a:ext cx="8229601" cy="1066800"/>
          </a:xfrm>
        </p:spPr>
        <p:txBody>
          <a:bodyPr/>
          <a:lstStyle/>
          <a:p>
            <a:pPr>
              <a:lnSpc>
                <a:spcPct val="90000"/>
              </a:lnSpc>
              <a:spcBef>
                <a:spcPts val="600"/>
              </a:spcBef>
            </a:pPr>
            <a:r>
              <a:rPr lang="en-US" sz="3600" b="1" dirty="0" smtClean="0">
                <a:solidFill>
                  <a:srgbClr val="61468B"/>
                </a:solidFill>
              </a:rPr>
              <a:t>Submitting your work – step 5</a:t>
            </a:r>
            <a:br>
              <a:rPr lang="en-US" sz="3600" b="1" dirty="0" smtClean="0">
                <a:solidFill>
                  <a:srgbClr val="61468B"/>
                </a:solidFill>
              </a:rPr>
            </a:br>
            <a:r>
              <a:rPr lang="en-US" sz="3600" b="1" dirty="0" smtClean="0">
                <a:solidFill>
                  <a:srgbClr val="008000"/>
                </a:solidFill>
              </a:rPr>
              <a:t>Apply Metadata</a:t>
            </a:r>
            <a:endParaRPr lang="en-US" sz="3600" b="1" dirty="0">
              <a:solidFill>
                <a:srgbClr val="008000"/>
              </a:solidFill>
            </a:endParaRPr>
          </a:p>
        </p:txBody>
      </p:sp>
      <p:sp>
        <p:nvSpPr>
          <p:cNvPr id="5" name="TextBox 4"/>
          <p:cNvSpPr txBox="1"/>
          <p:nvPr/>
        </p:nvSpPr>
        <p:spPr>
          <a:xfrm>
            <a:off x="381000" y="1828800"/>
            <a:ext cx="2362200" cy="3581400"/>
          </a:xfrm>
          <a:prstGeom prst="rect">
            <a:avLst/>
          </a:prstGeom>
          <a:noFill/>
        </p:spPr>
        <p:txBody>
          <a:bodyPr wrap="square" lIns="0" tIns="0" rIns="0" bIns="0" rtlCol="0">
            <a:noAutofit/>
          </a:bodyPr>
          <a:lstStyle/>
          <a:p>
            <a:pPr>
              <a:lnSpc>
                <a:spcPct val="90000"/>
              </a:lnSpc>
              <a:spcBef>
                <a:spcPts val="600"/>
              </a:spcBef>
            </a:pPr>
            <a:r>
              <a:rPr lang="en-US" sz="2400" b="1" spc="-50" dirty="0" smtClean="0">
                <a:solidFill>
                  <a:srgbClr val="61468B"/>
                </a:solidFill>
              </a:rPr>
              <a:t>5 required fields:</a:t>
            </a:r>
          </a:p>
          <a:p>
            <a:pPr>
              <a:lnSpc>
                <a:spcPct val="90000"/>
              </a:lnSpc>
              <a:spcBef>
                <a:spcPts val="600"/>
              </a:spcBef>
            </a:pPr>
            <a:endParaRPr lang="en-US" sz="2400" b="1" spc="-50" dirty="0" smtClean="0">
              <a:solidFill>
                <a:srgbClr val="61468B"/>
              </a:solidFill>
            </a:endParaRPr>
          </a:p>
          <a:p>
            <a:pPr>
              <a:lnSpc>
                <a:spcPct val="90000"/>
              </a:lnSpc>
              <a:spcBef>
                <a:spcPts val="600"/>
              </a:spcBef>
            </a:pPr>
            <a:r>
              <a:rPr lang="en-US" sz="2400" b="1" spc="-50" dirty="0" smtClean="0">
                <a:solidFill>
                  <a:srgbClr val="61468B"/>
                </a:solidFill>
              </a:rPr>
              <a:t>Title</a:t>
            </a:r>
          </a:p>
          <a:p>
            <a:pPr>
              <a:lnSpc>
                <a:spcPct val="90000"/>
              </a:lnSpc>
              <a:spcBef>
                <a:spcPts val="600"/>
              </a:spcBef>
            </a:pPr>
            <a:r>
              <a:rPr lang="en-US" sz="2400" b="1" spc="-50" dirty="0" smtClean="0">
                <a:solidFill>
                  <a:srgbClr val="61468B"/>
                </a:solidFill>
              </a:rPr>
              <a:t>Resource type</a:t>
            </a:r>
          </a:p>
          <a:p>
            <a:pPr>
              <a:lnSpc>
                <a:spcPct val="90000"/>
              </a:lnSpc>
              <a:spcBef>
                <a:spcPts val="600"/>
              </a:spcBef>
            </a:pPr>
            <a:r>
              <a:rPr lang="en-US" sz="2400" b="1" spc="-50" dirty="0" smtClean="0">
                <a:solidFill>
                  <a:srgbClr val="61468B"/>
                </a:solidFill>
              </a:rPr>
              <a:t>Keyword</a:t>
            </a:r>
          </a:p>
          <a:p>
            <a:pPr>
              <a:lnSpc>
                <a:spcPct val="90000"/>
              </a:lnSpc>
              <a:spcBef>
                <a:spcPts val="600"/>
              </a:spcBef>
            </a:pPr>
            <a:r>
              <a:rPr lang="en-US" sz="2400" b="1" spc="-50" dirty="0" smtClean="0">
                <a:solidFill>
                  <a:srgbClr val="61468B"/>
                </a:solidFill>
              </a:rPr>
              <a:t>Creator</a:t>
            </a:r>
          </a:p>
          <a:p>
            <a:pPr>
              <a:lnSpc>
                <a:spcPct val="90000"/>
              </a:lnSpc>
              <a:spcBef>
                <a:spcPts val="600"/>
              </a:spcBef>
            </a:pPr>
            <a:r>
              <a:rPr lang="en-US" sz="2400" b="1" spc="-50" dirty="0" smtClean="0">
                <a:solidFill>
                  <a:srgbClr val="61468B"/>
                </a:solidFill>
              </a:rPr>
              <a:t>Rights</a:t>
            </a:r>
            <a:endParaRPr lang="en-US" sz="2400" b="1" spc="-50" dirty="0">
              <a:solidFill>
                <a:srgbClr val="61468B"/>
              </a:solidFill>
            </a:endParaRPr>
          </a:p>
        </p:txBody>
      </p:sp>
      <p:pic>
        <p:nvPicPr>
          <p:cNvPr id="3" name="Picture 2" descr="5reqfield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1143000"/>
            <a:ext cx="5712139" cy="5181600"/>
          </a:xfrm>
          <a:prstGeom prst="rect">
            <a:avLst/>
          </a:prstGeom>
        </p:spPr>
      </p:pic>
    </p:spTree>
    <p:extLst>
      <p:ext uri="{BB962C8B-B14F-4D97-AF65-F5344CB8AC3E}">
        <p14:creationId xmlns:p14="http://schemas.microsoft.com/office/powerpoint/2010/main" val="198106073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76200"/>
            <a:ext cx="8229600" cy="1066800"/>
          </a:xfrm>
        </p:spPr>
        <p:txBody>
          <a:bodyPr/>
          <a:lstStyle/>
          <a:p>
            <a:pPr>
              <a:lnSpc>
                <a:spcPct val="90000"/>
              </a:lnSpc>
              <a:spcBef>
                <a:spcPts val="600"/>
              </a:spcBef>
            </a:pPr>
            <a:r>
              <a:rPr lang="en-US" sz="3600" b="1" dirty="0" smtClean="0">
                <a:solidFill>
                  <a:srgbClr val="61468B"/>
                </a:solidFill>
              </a:rPr>
              <a:t>Submitting your work – step 6</a:t>
            </a:r>
            <a:br>
              <a:rPr lang="en-US" sz="3600" b="1" dirty="0" smtClean="0">
                <a:solidFill>
                  <a:srgbClr val="61468B"/>
                </a:solidFill>
              </a:rPr>
            </a:br>
            <a:r>
              <a:rPr lang="en-US" sz="3600" b="1" dirty="0" smtClean="0">
                <a:solidFill>
                  <a:srgbClr val="008000"/>
                </a:solidFill>
              </a:rPr>
              <a:t>Set visibility &amp; permissions</a:t>
            </a:r>
            <a:endParaRPr lang="en-US" sz="3600" b="1" dirty="0">
              <a:solidFill>
                <a:srgbClr val="008000"/>
              </a:solidFill>
            </a:endParaRPr>
          </a:p>
        </p:txBody>
      </p:sp>
      <p:pic>
        <p:nvPicPr>
          <p:cNvPr id="8" name="Picture 7" descr="permissio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219200"/>
            <a:ext cx="7620000" cy="4981039"/>
          </a:xfrm>
          <a:prstGeom prst="rect">
            <a:avLst/>
          </a:prstGeom>
        </p:spPr>
      </p:pic>
      <p:sp>
        <p:nvSpPr>
          <p:cNvPr id="7" name="Oval 6"/>
          <p:cNvSpPr/>
          <p:nvPr/>
        </p:nvSpPr>
        <p:spPr>
          <a:xfrm>
            <a:off x="381000" y="2895600"/>
            <a:ext cx="3581400" cy="19050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6400800" y="3352800"/>
            <a:ext cx="1219200" cy="9144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050369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228600"/>
            <a:ext cx="8229599" cy="1066800"/>
          </a:xfrm>
        </p:spPr>
        <p:txBody>
          <a:bodyPr/>
          <a:lstStyle/>
          <a:p>
            <a:pPr>
              <a:lnSpc>
                <a:spcPct val="90000"/>
              </a:lnSpc>
              <a:spcBef>
                <a:spcPts val="600"/>
              </a:spcBef>
            </a:pPr>
            <a:r>
              <a:rPr lang="en-US" sz="3600" b="1" dirty="0" smtClean="0">
                <a:latin typeface="Arial" charset="0"/>
              </a:rPr>
              <a:t> </a:t>
            </a:r>
            <a:r>
              <a:rPr lang="en-US" sz="3600" b="1" dirty="0" smtClean="0">
                <a:solidFill>
                  <a:srgbClr val="61468B"/>
                </a:solidFill>
              </a:rPr>
              <a:t>Submitting your work – step 7</a:t>
            </a:r>
            <a:br>
              <a:rPr lang="en-US" sz="3600" b="1" dirty="0" smtClean="0">
                <a:solidFill>
                  <a:srgbClr val="61468B"/>
                </a:solidFill>
              </a:rPr>
            </a:br>
            <a:r>
              <a:rPr lang="en-US" sz="3600" b="1" dirty="0">
                <a:solidFill>
                  <a:srgbClr val="008000"/>
                </a:solidFill>
              </a:rPr>
              <a:t> </a:t>
            </a:r>
            <a:r>
              <a:rPr lang="en-US" sz="3600" b="1" dirty="0" smtClean="0">
                <a:solidFill>
                  <a:srgbClr val="008000"/>
                </a:solidFill>
              </a:rPr>
              <a:t>Save!</a:t>
            </a:r>
            <a:endParaRPr lang="en-US" sz="3600" b="1" dirty="0">
              <a:solidFill>
                <a:srgbClr val="61468B"/>
              </a:solidFill>
            </a:endParaRPr>
          </a:p>
        </p:txBody>
      </p:sp>
      <p:pic>
        <p:nvPicPr>
          <p:cNvPr id="3" name="Picture 2" descr="processing.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89200"/>
            <a:ext cx="9144000" cy="1865794"/>
          </a:xfrm>
          <a:prstGeom prst="rect">
            <a:avLst/>
          </a:prstGeom>
        </p:spPr>
      </p:pic>
      <p:sp>
        <p:nvSpPr>
          <p:cNvPr id="6" name="Oval 5"/>
          <p:cNvSpPr/>
          <p:nvPr/>
        </p:nvSpPr>
        <p:spPr>
          <a:xfrm>
            <a:off x="7924800" y="2438400"/>
            <a:ext cx="1219200" cy="9144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3867" y="2819400"/>
            <a:ext cx="1710267" cy="15240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304800" y="4495800"/>
            <a:ext cx="8610600" cy="1143000"/>
          </a:xfrm>
          <a:prstGeom prst="rect">
            <a:avLst/>
          </a:prstGeom>
        </p:spPr>
        <p:txBody>
          <a:bodyPr vert="horz" lIns="0" tIns="0" rIns="91440" bIns="45720" rtlCol="0" anchor="b">
            <a:noAutofit/>
          </a:bodyPr>
          <a:lstStyle>
            <a:lvl1pPr algn="l" defTabSz="914400" rtl="0" eaLnBrk="1" latinLnBrk="0" hangingPunct="1">
              <a:lnSpc>
                <a:spcPct val="85000"/>
              </a:lnSpc>
              <a:spcBef>
                <a:spcPct val="0"/>
              </a:spcBef>
              <a:buNone/>
              <a:defRPr sz="2800" kern="1200" spc="-50" baseline="0">
                <a:solidFill>
                  <a:schemeClr val="tx2"/>
                </a:solidFill>
                <a:latin typeface="+mj-lt"/>
                <a:ea typeface="+mj-ea"/>
                <a:cs typeface="+mj-cs"/>
              </a:defRPr>
            </a:lvl1pPr>
          </a:lstStyle>
          <a:p>
            <a:pPr>
              <a:lnSpc>
                <a:spcPct val="90000"/>
              </a:lnSpc>
              <a:spcBef>
                <a:spcPts val="600"/>
              </a:spcBef>
            </a:pPr>
            <a:r>
              <a:rPr lang="en-US" b="1" dirty="0" smtClean="0">
                <a:latin typeface="Arial" charset="0"/>
              </a:rPr>
              <a:t>Congratulations, you have submitted your work!</a:t>
            </a:r>
            <a:endParaRPr lang="en-US" b="1" dirty="0">
              <a:solidFill>
                <a:srgbClr val="61468B"/>
              </a:solidFill>
            </a:endParaRPr>
          </a:p>
        </p:txBody>
      </p:sp>
    </p:spTree>
    <p:extLst>
      <p:ext uri="{BB962C8B-B14F-4D97-AF65-F5344CB8AC3E}">
        <p14:creationId xmlns:p14="http://schemas.microsoft.com/office/powerpoint/2010/main" val="164406512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90169" cy="1143000"/>
          </a:xfrm>
        </p:spPr>
        <p:txBody>
          <a:bodyPr/>
          <a:lstStyle/>
          <a:p>
            <a:r>
              <a:rPr lang="en-US" sz="3600" b="1" dirty="0" smtClean="0">
                <a:latin typeface="Arial" charset="0"/>
              </a:rPr>
              <a:t>Additional metadata for describing your work</a:t>
            </a:r>
            <a:endParaRPr lang="en-US" sz="3600" b="1" dirty="0"/>
          </a:p>
        </p:txBody>
      </p:sp>
      <p:sp>
        <p:nvSpPr>
          <p:cNvPr id="5" name="Content Placeholder 2"/>
          <p:cNvSpPr>
            <a:spLocks noGrp="1"/>
          </p:cNvSpPr>
          <p:nvPr>
            <p:ph idx="1"/>
          </p:nvPr>
        </p:nvSpPr>
        <p:spPr>
          <a:xfrm>
            <a:off x="533400" y="1676400"/>
            <a:ext cx="3389312" cy="4092575"/>
          </a:xfrm>
        </p:spPr>
        <p:txBody>
          <a:bodyPr/>
          <a:lstStyle/>
          <a:p>
            <a:pPr marL="0" indent="0" eaLnBrk="1" hangingPunct="1">
              <a:spcBef>
                <a:spcPct val="0"/>
              </a:spcBef>
              <a:defRPr/>
            </a:pPr>
            <a:endParaRPr lang="en-US" dirty="0">
              <a:latin typeface="Arial" charset="0"/>
            </a:endParaRPr>
          </a:p>
          <a:p>
            <a:pPr lvl="1" eaLnBrk="1" hangingPunct="1">
              <a:defRPr/>
            </a:pPr>
            <a:r>
              <a:rPr lang="en-US" sz="2000" dirty="0">
                <a:latin typeface="Arial" charset="0"/>
                <a:cs typeface="Arial" charset="0"/>
              </a:rPr>
              <a:t>Descriptive, administrative and structural metadata </a:t>
            </a:r>
          </a:p>
          <a:p>
            <a:pPr lvl="1" eaLnBrk="1" hangingPunct="1">
              <a:defRPr/>
            </a:pPr>
            <a:r>
              <a:rPr lang="en-US" sz="2000" dirty="0" smtClean="0">
                <a:latin typeface="Arial" charset="0"/>
                <a:cs typeface="Arial" charset="0"/>
              </a:rPr>
              <a:t>Use </a:t>
            </a:r>
            <a:r>
              <a:rPr lang="en-US" sz="2000" dirty="0">
                <a:latin typeface="Arial" charset="0"/>
                <a:cs typeface="Arial" charset="0"/>
              </a:rPr>
              <a:t>of university databases – campus directory</a:t>
            </a:r>
          </a:p>
          <a:p>
            <a:pPr lvl="1" eaLnBrk="1" hangingPunct="1">
              <a:defRPr/>
            </a:pPr>
            <a:r>
              <a:rPr lang="en-US" sz="2000" dirty="0">
                <a:latin typeface="Arial" charset="0"/>
                <a:cs typeface="Arial" charset="0"/>
              </a:rPr>
              <a:t>Use of established standards (date, language</a:t>
            </a:r>
            <a:r>
              <a:rPr lang="en-US" sz="2000" dirty="0" smtClean="0">
                <a:latin typeface="Arial" charset="0"/>
                <a:cs typeface="Arial" charset="0"/>
              </a:rPr>
              <a:t>)</a:t>
            </a:r>
          </a:p>
          <a:p>
            <a:pPr lvl="1">
              <a:defRPr/>
            </a:pPr>
            <a:r>
              <a:rPr lang="en-US" sz="2400" b="1" dirty="0">
                <a:solidFill>
                  <a:srgbClr val="61468B"/>
                </a:solidFill>
                <a:latin typeface="Arial" charset="0"/>
                <a:cs typeface="Arial" charset="0"/>
              </a:rPr>
              <a:t>Use of established controlled vocabularies</a:t>
            </a:r>
          </a:p>
          <a:p>
            <a:pPr marL="206375" lvl="1" indent="0" eaLnBrk="1" hangingPunct="1">
              <a:buNone/>
              <a:defRPr/>
            </a:pPr>
            <a:endParaRPr lang="en-US" sz="1800" dirty="0">
              <a:latin typeface="Arial" charset="0"/>
              <a:cs typeface="Arial" charset="0"/>
            </a:endParaRPr>
          </a:p>
        </p:txBody>
      </p:sp>
      <p:pic>
        <p:nvPicPr>
          <p:cNvPr id="3" name="Picture 2" descr="controlvoc.png"/>
          <p:cNvPicPr>
            <a:picLocks noChangeAspect="1"/>
          </p:cNvPicPr>
          <p:nvPr/>
        </p:nvPicPr>
        <p:blipFill rotWithShape="1">
          <a:blip r:embed="rId2">
            <a:extLst>
              <a:ext uri="{28A0092B-C50C-407E-A947-70E740481C1C}">
                <a14:useLocalDpi xmlns:a14="http://schemas.microsoft.com/office/drawing/2010/main" val="0"/>
              </a:ext>
            </a:extLst>
          </a:blip>
          <a:srcRect l="5902" r="5969"/>
          <a:stretch/>
        </p:blipFill>
        <p:spPr>
          <a:xfrm>
            <a:off x="4170259" y="1295400"/>
            <a:ext cx="3104179" cy="4953000"/>
          </a:xfrm>
          <a:prstGeom prst="rect">
            <a:avLst/>
          </a:prstGeom>
        </p:spPr>
      </p:pic>
      <p:sp>
        <p:nvSpPr>
          <p:cNvPr id="10" name="TextBox 4"/>
          <p:cNvSpPr txBox="1">
            <a:spLocks noChangeArrowheads="1"/>
          </p:cNvSpPr>
          <p:nvPr/>
        </p:nvSpPr>
        <p:spPr bwMode="auto">
          <a:xfrm>
            <a:off x="7228712" y="5105400"/>
            <a:ext cx="1686688" cy="646331"/>
          </a:xfrm>
          <a:prstGeom prst="rect">
            <a:avLst/>
          </a:prstGeom>
          <a:noFill/>
          <a:ln w="57150">
            <a:solidFill>
              <a:srgbClr val="43327C"/>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smtClean="0">
                <a:solidFill>
                  <a:srgbClr val="7F7F7F"/>
                </a:solidFill>
              </a:rPr>
              <a:t>Controlled vocabularies</a:t>
            </a:r>
            <a:endParaRPr lang="en-US" sz="1800" b="1" dirty="0">
              <a:solidFill>
                <a:srgbClr val="7F7F7F"/>
              </a:solidFill>
            </a:endParaRPr>
          </a:p>
        </p:txBody>
      </p:sp>
      <p:cxnSp>
        <p:nvCxnSpPr>
          <p:cNvPr id="12" name="Curved Connector 11"/>
          <p:cNvCxnSpPr/>
          <p:nvPr/>
        </p:nvCxnSpPr>
        <p:spPr>
          <a:xfrm>
            <a:off x="6248400" y="3962400"/>
            <a:ext cx="1600200" cy="1143000"/>
          </a:xfrm>
          <a:prstGeom prst="curvedConnector3">
            <a:avLst>
              <a:gd name="adj1" fmla="val 50000"/>
            </a:avLst>
          </a:prstGeom>
          <a:ln w="12700">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40884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90169" cy="1143000"/>
          </a:xfrm>
        </p:spPr>
        <p:txBody>
          <a:bodyPr/>
          <a:lstStyle/>
          <a:p>
            <a:r>
              <a:rPr lang="en-US" sz="3600" b="1" dirty="0">
                <a:latin typeface="Arial" charset="0"/>
              </a:rPr>
              <a:t>Using </a:t>
            </a:r>
            <a:r>
              <a:rPr lang="en-US" sz="3600" b="1" dirty="0" smtClean="0">
                <a:latin typeface="Arial" charset="0"/>
              </a:rPr>
              <a:t>National Library of Medicine </a:t>
            </a:r>
            <a:r>
              <a:rPr lang="en-US" sz="3600" b="1" dirty="0" err="1">
                <a:latin typeface="Arial" charset="0"/>
              </a:rPr>
              <a:t>MeSH</a:t>
            </a:r>
            <a:r>
              <a:rPr lang="en-US" sz="3600" b="1" dirty="0">
                <a:latin typeface="Arial" charset="0"/>
              </a:rPr>
              <a:t> </a:t>
            </a:r>
            <a:r>
              <a:rPr lang="en-US" sz="3600" b="1" dirty="0" smtClean="0">
                <a:latin typeface="Arial" charset="0"/>
              </a:rPr>
              <a:t>publication types</a:t>
            </a:r>
            <a:endParaRPr lang="en-US" sz="3600" b="1" dirty="0"/>
          </a:p>
        </p:txBody>
      </p:sp>
      <p:sp>
        <p:nvSpPr>
          <p:cNvPr id="5" name="Content Placeholder 2"/>
          <p:cNvSpPr>
            <a:spLocks noGrp="1"/>
          </p:cNvSpPr>
          <p:nvPr>
            <p:ph idx="1"/>
          </p:nvPr>
        </p:nvSpPr>
        <p:spPr>
          <a:xfrm>
            <a:off x="533400" y="1676400"/>
            <a:ext cx="3389312" cy="4572000"/>
          </a:xfrm>
        </p:spPr>
        <p:txBody>
          <a:bodyPr/>
          <a:lstStyle/>
          <a:p>
            <a:pPr marL="0" indent="0" eaLnBrk="1" hangingPunct="1">
              <a:spcBef>
                <a:spcPct val="0"/>
              </a:spcBef>
              <a:defRPr/>
            </a:pPr>
            <a:endParaRPr lang="en-US" dirty="0">
              <a:latin typeface="Arial" charset="0"/>
            </a:endParaRPr>
          </a:p>
          <a:p>
            <a:pPr lvl="1" eaLnBrk="1" hangingPunct="1">
              <a:defRPr/>
            </a:pPr>
            <a:r>
              <a:rPr lang="en-US" sz="2000" dirty="0">
                <a:latin typeface="Arial" charset="0"/>
                <a:cs typeface="Arial" charset="0"/>
              </a:rPr>
              <a:t>Descriptive, administrative and structural metadata </a:t>
            </a:r>
          </a:p>
          <a:p>
            <a:pPr lvl="1" eaLnBrk="1" hangingPunct="1">
              <a:defRPr/>
            </a:pPr>
            <a:r>
              <a:rPr lang="en-US" sz="2000" dirty="0">
                <a:latin typeface="Arial" charset="0"/>
                <a:cs typeface="Arial" charset="0"/>
              </a:rPr>
              <a:t>Use of established controlled vocabularies</a:t>
            </a:r>
          </a:p>
          <a:p>
            <a:pPr lvl="1" eaLnBrk="1" hangingPunct="1">
              <a:defRPr/>
            </a:pPr>
            <a:r>
              <a:rPr lang="en-US" sz="2000" dirty="0">
                <a:latin typeface="Arial" charset="0"/>
                <a:cs typeface="Arial" charset="0"/>
              </a:rPr>
              <a:t>Use of university databases – campus directory</a:t>
            </a:r>
          </a:p>
          <a:p>
            <a:pPr lvl="1" eaLnBrk="1" hangingPunct="1">
              <a:defRPr/>
            </a:pPr>
            <a:r>
              <a:rPr lang="en-US" sz="2000" dirty="0">
                <a:latin typeface="Arial" charset="0"/>
                <a:cs typeface="Arial" charset="0"/>
              </a:rPr>
              <a:t>Use of established standards (date, language)</a:t>
            </a:r>
          </a:p>
          <a:p>
            <a:pPr lvl="1">
              <a:defRPr/>
            </a:pPr>
            <a:r>
              <a:rPr lang="en-US" sz="2400" b="1" dirty="0" smtClean="0">
                <a:solidFill>
                  <a:srgbClr val="43327C"/>
                </a:solidFill>
                <a:latin typeface="Arial" charset="0"/>
                <a:cs typeface="Arial" charset="0"/>
              </a:rPr>
              <a:t>Using </a:t>
            </a:r>
            <a:r>
              <a:rPr lang="en-US" sz="2400" b="1" dirty="0">
                <a:solidFill>
                  <a:srgbClr val="43327C"/>
                </a:solidFill>
                <a:latin typeface="Arial" charset="0"/>
                <a:cs typeface="Arial" charset="0"/>
              </a:rPr>
              <a:t>NLM </a:t>
            </a:r>
            <a:r>
              <a:rPr lang="en-US" sz="2400" b="1" dirty="0" err="1">
                <a:solidFill>
                  <a:srgbClr val="43327C"/>
                </a:solidFill>
                <a:latin typeface="Arial" charset="0"/>
                <a:cs typeface="Arial" charset="0"/>
              </a:rPr>
              <a:t>MeSH</a:t>
            </a:r>
            <a:r>
              <a:rPr lang="en-US" sz="2400" b="1" dirty="0">
                <a:solidFill>
                  <a:srgbClr val="43327C"/>
                </a:solidFill>
                <a:latin typeface="Arial" charset="0"/>
                <a:cs typeface="Arial" charset="0"/>
              </a:rPr>
              <a:t> </a:t>
            </a:r>
          </a:p>
          <a:p>
            <a:pPr lvl="1" eaLnBrk="1" hangingPunct="1">
              <a:defRPr/>
            </a:pPr>
            <a:endParaRPr lang="en-US" sz="2800" b="1" dirty="0">
              <a:solidFill>
                <a:srgbClr val="43327C"/>
              </a:solidFill>
              <a:latin typeface="Arial" charset="0"/>
              <a:cs typeface="Arial" charset="0"/>
            </a:endParaRPr>
          </a:p>
        </p:txBody>
      </p:sp>
      <p:pic>
        <p:nvPicPr>
          <p:cNvPr id="3" name="Picture 2" descr="description1.jpg"/>
          <p:cNvPicPr>
            <a:picLocks noChangeAspect="1"/>
          </p:cNvPicPr>
          <p:nvPr/>
        </p:nvPicPr>
        <p:blipFill rotWithShape="1">
          <a:blip r:embed="rId2" cstate="print">
            <a:extLst>
              <a:ext uri="{28A0092B-C50C-407E-A947-70E740481C1C}">
                <a14:useLocalDpi xmlns:a14="http://schemas.microsoft.com/office/drawing/2010/main" val="0"/>
              </a:ext>
            </a:extLst>
          </a:blip>
          <a:srcRect l="28148" t="15185" r="28149" b="11630"/>
          <a:stretch/>
        </p:blipFill>
        <p:spPr>
          <a:xfrm>
            <a:off x="5029200" y="1143000"/>
            <a:ext cx="3996267" cy="4114800"/>
          </a:xfrm>
          <a:prstGeom prst="rect">
            <a:avLst/>
          </a:prstGeom>
        </p:spPr>
      </p:pic>
      <p:pic>
        <p:nvPicPr>
          <p:cNvPr id="8" name="Picture 7" descr="ResourceTypeMES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3048000"/>
            <a:ext cx="4025900" cy="2311400"/>
          </a:xfrm>
          <a:prstGeom prst="rect">
            <a:avLst/>
          </a:prstGeom>
          <a:ln>
            <a:solidFill>
              <a:srgbClr val="43327C"/>
            </a:solidFill>
          </a:ln>
          <a:effectLst>
            <a:outerShdw blurRad="76200" dist="12700" dir="8100000" sy="-23000" kx="800400" algn="br" rotWithShape="0">
              <a:prstClr val="black">
                <a:alpha val="20000"/>
              </a:prstClr>
            </a:outerShdw>
          </a:effectLst>
        </p:spPr>
      </p:pic>
      <p:sp>
        <p:nvSpPr>
          <p:cNvPr id="9" name="TextBox 4"/>
          <p:cNvSpPr txBox="1">
            <a:spLocks noChangeArrowheads="1"/>
          </p:cNvSpPr>
          <p:nvPr/>
        </p:nvSpPr>
        <p:spPr bwMode="auto">
          <a:xfrm>
            <a:off x="5486400" y="3581400"/>
            <a:ext cx="2590800" cy="369887"/>
          </a:xfrm>
          <a:prstGeom prst="rect">
            <a:avLst/>
          </a:prstGeom>
          <a:noFill/>
          <a:ln w="57150">
            <a:solidFill>
              <a:srgbClr val="43327C"/>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7F7F7F"/>
                </a:solidFill>
              </a:rPr>
              <a:t>NLM-MeSH classes</a:t>
            </a:r>
          </a:p>
        </p:txBody>
      </p:sp>
    </p:spTree>
    <p:extLst>
      <p:ext uri="{BB962C8B-B14F-4D97-AF65-F5344CB8AC3E}">
        <p14:creationId xmlns:p14="http://schemas.microsoft.com/office/powerpoint/2010/main" val="83819260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0"/>
            <a:ext cx="8305800" cy="1219200"/>
          </a:xfrm>
        </p:spPr>
        <p:txBody>
          <a:bodyPr/>
          <a:lstStyle/>
          <a:p>
            <a:pPr>
              <a:lnSpc>
                <a:spcPct val="90000"/>
              </a:lnSpc>
              <a:spcBef>
                <a:spcPts val="600"/>
              </a:spcBef>
            </a:pPr>
            <a:r>
              <a:rPr lang="en-US" sz="3600" b="1" dirty="0" smtClean="0">
                <a:latin typeface="Arial" charset="0"/>
              </a:rPr>
              <a:t>Note: Visibility - who should have the ability to read and download your files</a:t>
            </a:r>
            <a:endParaRPr lang="en-US" sz="3600" b="1" dirty="0">
              <a:solidFill>
                <a:srgbClr val="61468B"/>
              </a:solidFill>
            </a:endParaRPr>
          </a:p>
        </p:txBody>
      </p:sp>
      <p:pic>
        <p:nvPicPr>
          <p:cNvPr id="7" name="Picture 6" descr="visibilit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9144000" cy="4930231"/>
          </a:xfrm>
          <a:prstGeom prst="rect">
            <a:avLst/>
          </a:prstGeom>
        </p:spPr>
      </p:pic>
    </p:spTree>
    <p:extLst>
      <p:ext uri="{BB962C8B-B14F-4D97-AF65-F5344CB8AC3E}">
        <p14:creationId xmlns:p14="http://schemas.microsoft.com/office/powerpoint/2010/main" val="295538478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305800" cy="1219200"/>
          </a:xfrm>
        </p:spPr>
        <p:txBody>
          <a:bodyPr/>
          <a:lstStyle/>
          <a:p>
            <a:pPr>
              <a:lnSpc>
                <a:spcPct val="90000"/>
              </a:lnSpc>
              <a:spcBef>
                <a:spcPts val="600"/>
              </a:spcBef>
            </a:pPr>
            <a:r>
              <a:rPr lang="en-US" sz="3600" b="1" dirty="0" smtClean="0"/>
              <a:t>Note: Version – uploading a new version of the same work</a:t>
            </a:r>
            <a:endParaRPr lang="en-US" sz="3600" b="1" dirty="0">
              <a:solidFill>
                <a:srgbClr val="61468B"/>
              </a:solidFill>
            </a:endParaRPr>
          </a:p>
        </p:txBody>
      </p:sp>
      <p:pic>
        <p:nvPicPr>
          <p:cNvPr id="3" name="Picture 2" descr="vers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371600"/>
            <a:ext cx="8610600" cy="4806178"/>
          </a:xfrm>
          <a:prstGeom prst="rect">
            <a:avLst/>
          </a:prstGeom>
        </p:spPr>
      </p:pic>
      <p:sp>
        <p:nvSpPr>
          <p:cNvPr id="4" name="TextBox 3"/>
          <p:cNvSpPr txBox="1"/>
          <p:nvPr/>
        </p:nvSpPr>
        <p:spPr>
          <a:xfrm>
            <a:off x="5715000" y="2971800"/>
            <a:ext cx="2895600" cy="2514600"/>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rgbClr val="FF0000"/>
                </a:solidFill>
              </a:rPr>
              <a:t>NOTE: the file needs to be in the same file format as the originally uploaded file. Example: if you uploaded a </a:t>
            </a:r>
            <a:r>
              <a:rPr lang="en-US" sz="1850" spc="-50" dirty="0" err="1" smtClean="0">
                <a:solidFill>
                  <a:srgbClr val="FF0000"/>
                </a:solidFill>
              </a:rPr>
              <a:t>pptx</a:t>
            </a:r>
            <a:r>
              <a:rPr lang="en-US" sz="1850" spc="-50" dirty="0" smtClean="0">
                <a:solidFill>
                  <a:srgbClr val="FF0000"/>
                </a:solidFill>
              </a:rPr>
              <a:t> file the new version should also be in </a:t>
            </a:r>
            <a:r>
              <a:rPr lang="en-US" sz="1850" spc="-50" dirty="0" err="1" smtClean="0">
                <a:solidFill>
                  <a:srgbClr val="FF0000"/>
                </a:solidFill>
              </a:rPr>
              <a:t>pptx</a:t>
            </a:r>
            <a:r>
              <a:rPr lang="en-US" sz="1850" spc="-50" dirty="0" smtClean="0">
                <a:solidFill>
                  <a:srgbClr val="FF0000"/>
                </a:solidFill>
              </a:rPr>
              <a:t> file format. </a:t>
            </a:r>
            <a:endParaRPr lang="en-US" sz="1850" spc="-50" dirty="0">
              <a:solidFill>
                <a:srgbClr val="FF0000"/>
              </a:solidFill>
            </a:endParaRPr>
          </a:p>
        </p:txBody>
      </p:sp>
    </p:spTree>
    <p:extLst>
      <p:ext uri="{BB962C8B-B14F-4D97-AF65-F5344CB8AC3E}">
        <p14:creationId xmlns:p14="http://schemas.microsoft.com/office/powerpoint/2010/main" val="297484222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790169" cy="1371600"/>
          </a:xfrm>
        </p:spPr>
        <p:txBody>
          <a:bodyPr/>
          <a:lstStyle/>
          <a:p>
            <a:r>
              <a:rPr lang="en-US" sz="3200" dirty="0" smtClean="0"/>
              <a:t>Persistent </a:t>
            </a:r>
            <a:r>
              <a:rPr lang="en-US" sz="3200" dirty="0"/>
              <a:t>unique identifiers - Digital Object Identifiers (DOIs) and Archival Resource Keys (ARKs) </a:t>
            </a:r>
          </a:p>
        </p:txBody>
      </p:sp>
      <p:sp>
        <p:nvSpPr>
          <p:cNvPr id="3" name="Content Placeholder 2"/>
          <p:cNvSpPr>
            <a:spLocks noGrp="1"/>
          </p:cNvSpPr>
          <p:nvPr>
            <p:ph idx="1"/>
          </p:nvPr>
        </p:nvSpPr>
        <p:spPr>
          <a:xfrm>
            <a:off x="685800" y="1524000"/>
            <a:ext cx="7924800" cy="4800600"/>
          </a:xfrm>
        </p:spPr>
        <p:txBody>
          <a:bodyPr/>
          <a:lstStyle/>
          <a:p>
            <a:pPr>
              <a:buFontTx/>
              <a:buChar char="-"/>
            </a:pPr>
            <a:r>
              <a:rPr lang="en-US" dirty="0" smtClean="0"/>
              <a:t>For </a:t>
            </a:r>
            <a:r>
              <a:rPr lang="en-US" dirty="0"/>
              <a:t>all of the scholarly works deposited into DigitalHub. This ensures reliable data management, data sharing, and citation tracking. A "persistent identifier" will not change if the item is moved or renamed, and so provides for consistent referencing of scholarly works for future access by humans and software.</a:t>
            </a:r>
          </a:p>
          <a:p>
            <a:pPr>
              <a:buFontTx/>
              <a:buChar char="-"/>
            </a:pPr>
            <a:r>
              <a:rPr lang="en-US" dirty="0" smtClean="0"/>
              <a:t>Persistent </a:t>
            </a:r>
            <a:r>
              <a:rPr lang="en-US" dirty="0"/>
              <a:t>identifiers like DOIs and ARKs can help:</a:t>
            </a:r>
          </a:p>
          <a:p>
            <a:pPr marL="0" indent="0">
              <a:buNone/>
            </a:pPr>
            <a:endParaRPr lang="en-US" dirty="0"/>
          </a:p>
          <a:p>
            <a:r>
              <a:rPr lang="en-US" dirty="0"/>
              <a:t>    Meet funders’ sharing requirements</a:t>
            </a:r>
          </a:p>
          <a:p>
            <a:r>
              <a:rPr lang="en-US" dirty="0"/>
              <a:t>    Promote scientific re-use of your work</a:t>
            </a:r>
          </a:p>
          <a:p>
            <a:r>
              <a:rPr lang="en-US" dirty="0"/>
              <a:t>    Track re-use and discussion of your work</a:t>
            </a:r>
          </a:p>
          <a:p>
            <a:r>
              <a:rPr lang="en-US" dirty="0"/>
              <a:t>    Ensure transparency and accountability</a:t>
            </a:r>
          </a:p>
          <a:p>
            <a:pPr marL="0" indent="0">
              <a:buNone/>
            </a:pPr>
            <a:endParaRPr lang="en-US" dirty="0" smtClean="0"/>
          </a:p>
          <a:p>
            <a:pPr marL="0" indent="0">
              <a:buNone/>
            </a:pPr>
            <a:r>
              <a:rPr lang="en-US" dirty="0" smtClean="0"/>
              <a:t>How </a:t>
            </a:r>
            <a:r>
              <a:rPr lang="en-US" dirty="0"/>
              <a:t>do you get DOIs and ARKs for your scholarly works? Deposit your work in DigitalHub at digitalhub.northwestern.edu and these </a:t>
            </a:r>
            <a:r>
              <a:rPr lang="en-US" dirty="0" smtClean="0"/>
              <a:t>unique </a:t>
            </a:r>
            <a:r>
              <a:rPr lang="en-US" dirty="0"/>
              <a:t>identifiers will be automatically assigned.</a:t>
            </a:r>
          </a:p>
          <a:p>
            <a:endParaRPr lang="en-US" dirty="0"/>
          </a:p>
        </p:txBody>
      </p:sp>
      <p:sp>
        <p:nvSpPr>
          <p:cNvPr id="4" name="Text Placeholder 3"/>
          <p:cNvSpPr>
            <a:spLocks noGrp="1"/>
          </p:cNvSpPr>
          <p:nvPr>
            <p:ph type="body" sz="quarter" idx="13"/>
          </p:nvPr>
        </p:nvSpPr>
        <p:spPr>
          <a:xfrm>
            <a:off x="1066800" y="7162800"/>
            <a:ext cx="6854952" cy="457200"/>
          </a:xfrm>
        </p:spPr>
        <p:txBody>
          <a:bodyPr/>
          <a:lstStyle/>
          <a:p>
            <a:endParaRPr lang="en-US" dirty="0"/>
          </a:p>
        </p:txBody>
      </p:sp>
      <p:pic>
        <p:nvPicPr>
          <p:cNvPr id="5" name="Picture 4" descr="doi.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3352800"/>
            <a:ext cx="2298700" cy="1676400"/>
          </a:xfrm>
          <a:prstGeom prst="rect">
            <a:avLst/>
          </a:prstGeom>
        </p:spPr>
      </p:pic>
    </p:spTree>
    <p:extLst>
      <p:ext uri="{BB962C8B-B14F-4D97-AF65-F5344CB8AC3E}">
        <p14:creationId xmlns:p14="http://schemas.microsoft.com/office/powerpoint/2010/main" val="35984069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DigitalHub &amp; datasets</a:t>
            </a:r>
            <a:endParaRPr lang="en-US" sz="3200" b="1" dirty="0"/>
          </a:p>
        </p:txBody>
      </p:sp>
      <p:sp>
        <p:nvSpPr>
          <p:cNvPr id="3" name="Content Placeholder 2"/>
          <p:cNvSpPr>
            <a:spLocks noGrp="1"/>
          </p:cNvSpPr>
          <p:nvPr>
            <p:ph idx="1"/>
          </p:nvPr>
        </p:nvSpPr>
        <p:spPr>
          <a:xfrm>
            <a:off x="838200" y="2057400"/>
            <a:ext cx="7049689" cy="4093029"/>
          </a:xfrm>
        </p:spPr>
        <p:txBody>
          <a:bodyPr/>
          <a:lstStyle/>
          <a:p>
            <a:r>
              <a:rPr lang="en-US" dirty="0" smtClean="0"/>
              <a:t>DigitalHub </a:t>
            </a:r>
            <a:r>
              <a:rPr lang="en-US" dirty="0"/>
              <a:t>supports a variety of file and compression formats to meet your needs.</a:t>
            </a:r>
          </a:p>
          <a:p>
            <a:endParaRPr lang="en-US" dirty="0"/>
          </a:p>
          <a:p>
            <a:r>
              <a:rPr lang="en-US" dirty="0"/>
              <a:t>The current file size limit is 2 GB and supported compression file extensions include:</a:t>
            </a:r>
          </a:p>
          <a:p>
            <a:endParaRPr lang="en-US" dirty="0"/>
          </a:p>
          <a:p>
            <a:pPr lvl="1"/>
            <a:r>
              <a:rPr lang="en-US" dirty="0"/>
              <a:t>zip - application/zip</a:t>
            </a:r>
          </a:p>
          <a:p>
            <a:pPr lvl="1"/>
            <a:r>
              <a:rPr lang="en-US" dirty="0"/>
              <a:t>7z - application/x-7z-compressed</a:t>
            </a:r>
          </a:p>
          <a:p>
            <a:pPr lvl="1"/>
            <a:r>
              <a:rPr lang="en-US" dirty="0"/>
              <a:t>bz2 - application/x-</a:t>
            </a:r>
            <a:r>
              <a:rPr lang="en-US" dirty="0" smtClean="0"/>
              <a:t>bzip2</a:t>
            </a:r>
            <a:endParaRPr lang="en-US" dirty="0"/>
          </a:p>
          <a:p>
            <a:pPr lvl="1"/>
            <a:r>
              <a:rPr lang="en-US" dirty="0"/>
              <a:t>tar - application/x-tar and application/x-</a:t>
            </a:r>
            <a:r>
              <a:rPr lang="en-US" dirty="0" err="1"/>
              <a:t>gtar</a:t>
            </a:r>
            <a:endParaRPr lang="en-US" dirty="0"/>
          </a:p>
          <a:p>
            <a:pPr lvl="1"/>
            <a:r>
              <a:rPr lang="en-US" dirty="0" err="1"/>
              <a:t>gz</a:t>
            </a:r>
            <a:r>
              <a:rPr lang="en-US" dirty="0"/>
              <a:t> - application/</a:t>
            </a:r>
            <a:r>
              <a:rPr lang="en-US" dirty="0" err="1"/>
              <a:t>gzip</a:t>
            </a:r>
            <a:r>
              <a:rPr lang="en-US" dirty="0"/>
              <a:t> and application/x-</a:t>
            </a:r>
            <a:r>
              <a:rPr lang="en-US" dirty="0" err="1"/>
              <a:t>gzip</a:t>
            </a:r>
            <a:endParaRPr lang="en-US" dirty="0"/>
          </a:p>
        </p:txBody>
      </p:sp>
      <p:sp>
        <p:nvSpPr>
          <p:cNvPr id="4" name="Text Placeholder 3"/>
          <p:cNvSpPr>
            <a:spLocks noGrp="1"/>
          </p:cNvSpPr>
          <p:nvPr>
            <p:ph type="body" sz="quarter" idx="13"/>
          </p:nvPr>
        </p:nvSpPr>
        <p:spPr>
          <a:xfrm>
            <a:off x="990600" y="914400"/>
            <a:ext cx="6858000" cy="914400"/>
          </a:xfrm>
        </p:spPr>
        <p:txBody>
          <a:bodyPr/>
          <a:lstStyle/>
          <a:p>
            <a:r>
              <a:rPr lang="en-US" dirty="0"/>
              <a:t>The DigitalHub repository at Galter Health Sciences Library </a:t>
            </a:r>
            <a:r>
              <a:rPr lang="en-US" dirty="0" smtClean="0"/>
              <a:t>accepts </a:t>
            </a:r>
            <a:r>
              <a:rPr lang="en-US" dirty="0"/>
              <a:t>deposit of datasets associated with publications to help investigators comply with journal data sharing policies</a:t>
            </a:r>
          </a:p>
        </p:txBody>
      </p:sp>
      <p:pic>
        <p:nvPicPr>
          <p:cNvPr id="5" name="Picture 4" descr="dataset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0100" y="3581400"/>
            <a:ext cx="4305300" cy="1333500"/>
          </a:xfrm>
          <a:prstGeom prst="rect">
            <a:avLst/>
          </a:prstGeom>
        </p:spPr>
      </p:pic>
    </p:spTree>
    <p:extLst>
      <p:ext uri="{BB962C8B-B14F-4D97-AF65-F5344CB8AC3E}">
        <p14:creationId xmlns:p14="http://schemas.microsoft.com/office/powerpoint/2010/main" val="74377385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228600"/>
            <a:ext cx="8229599" cy="762000"/>
          </a:xfrm>
        </p:spPr>
        <p:txBody>
          <a:bodyPr/>
          <a:lstStyle/>
          <a:p>
            <a:pPr>
              <a:lnSpc>
                <a:spcPct val="90000"/>
              </a:lnSpc>
              <a:spcBef>
                <a:spcPts val="600"/>
              </a:spcBef>
            </a:pPr>
            <a:r>
              <a:rPr lang="en-US" sz="3600" b="1" dirty="0" smtClean="0">
                <a:latin typeface="Arial" charset="0"/>
              </a:rPr>
              <a:t> </a:t>
            </a:r>
            <a:r>
              <a:rPr lang="en-US" sz="3600" b="1" dirty="0">
                <a:latin typeface="Arial" charset="0"/>
              </a:rPr>
              <a:t>How to create a collection</a:t>
            </a:r>
            <a:endParaRPr lang="en-US" sz="3600" b="1" dirty="0">
              <a:solidFill>
                <a:srgbClr val="61468B"/>
              </a:solidFill>
            </a:endParaRPr>
          </a:p>
        </p:txBody>
      </p:sp>
      <p:sp>
        <p:nvSpPr>
          <p:cNvPr id="3" name="TextBox 2"/>
          <p:cNvSpPr txBox="1"/>
          <p:nvPr/>
        </p:nvSpPr>
        <p:spPr>
          <a:xfrm>
            <a:off x="457200" y="1371600"/>
            <a:ext cx="8382000" cy="4648200"/>
          </a:xfrm>
          <a:prstGeom prst="rect">
            <a:avLst/>
          </a:prstGeom>
          <a:noFill/>
        </p:spPr>
        <p:txBody>
          <a:bodyPr wrap="square" lIns="0" tIns="0" rIns="0" bIns="0" rtlCol="0">
            <a:noAutofit/>
          </a:bodyPr>
          <a:lstStyle/>
          <a:p>
            <a:pPr marL="285750" indent="-285750">
              <a:lnSpc>
                <a:spcPct val="90000"/>
              </a:lnSpc>
              <a:spcBef>
                <a:spcPts val="600"/>
              </a:spcBef>
              <a:buFont typeface="Arial"/>
              <a:buChar char="•"/>
            </a:pPr>
            <a:r>
              <a:rPr lang="en-US" sz="2400" b="1" spc="-50" dirty="0">
                <a:solidFill>
                  <a:srgbClr val="61468B"/>
                </a:solidFill>
              </a:rPr>
              <a:t>Login to your account on DigitalHub</a:t>
            </a:r>
          </a:p>
          <a:p>
            <a:pPr marL="285750" indent="-285750">
              <a:lnSpc>
                <a:spcPct val="90000"/>
              </a:lnSpc>
              <a:spcBef>
                <a:spcPts val="600"/>
              </a:spcBef>
              <a:buFont typeface="Arial"/>
              <a:buChar char="•"/>
            </a:pPr>
            <a:r>
              <a:rPr lang="en-US" sz="2400" b="1" spc="-50" dirty="0" smtClean="0">
                <a:solidFill>
                  <a:srgbClr val="61468B"/>
                </a:solidFill>
              </a:rPr>
              <a:t>From your Dashboard:</a:t>
            </a:r>
          </a:p>
          <a:p>
            <a:pPr marL="742950" lvl="1" indent="-285750">
              <a:lnSpc>
                <a:spcPct val="90000"/>
              </a:lnSpc>
              <a:spcBef>
                <a:spcPts val="600"/>
              </a:spcBef>
              <a:buFont typeface="Arial"/>
              <a:buChar char="•"/>
            </a:pPr>
            <a:r>
              <a:rPr lang="en-US" sz="2400" b="1" spc="-50" dirty="0" smtClean="0">
                <a:solidFill>
                  <a:srgbClr val="61468B"/>
                </a:solidFill>
              </a:rPr>
              <a:t>Select “Create Collection”</a:t>
            </a:r>
          </a:p>
          <a:p>
            <a:pPr marL="285750" indent="-285750">
              <a:lnSpc>
                <a:spcPct val="90000"/>
              </a:lnSpc>
              <a:spcBef>
                <a:spcPts val="600"/>
              </a:spcBef>
              <a:buFont typeface="Arial"/>
              <a:buChar char="•"/>
            </a:pPr>
            <a:r>
              <a:rPr lang="en-US" sz="2400" b="1" spc="-50" dirty="0" smtClean="0">
                <a:solidFill>
                  <a:srgbClr val="61468B"/>
                </a:solidFill>
              </a:rPr>
              <a:t>Describe your collection</a:t>
            </a:r>
          </a:p>
          <a:p>
            <a:pPr marL="285750" indent="-285750">
              <a:lnSpc>
                <a:spcPct val="90000"/>
              </a:lnSpc>
              <a:spcBef>
                <a:spcPts val="600"/>
              </a:spcBef>
              <a:buFont typeface="Arial"/>
              <a:buChar char="•"/>
            </a:pPr>
            <a:r>
              <a:rPr lang="en-US" sz="2400" b="1" spc="-50" dirty="0" smtClean="0">
                <a:solidFill>
                  <a:srgbClr val="61468B"/>
                </a:solidFill>
              </a:rPr>
              <a:t>Select </a:t>
            </a:r>
            <a:r>
              <a:rPr lang="en-US" sz="2400" b="1" spc="-50" dirty="0">
                <a:solidFill>
                  <a:srgbClr val="61468B"/>
                </a:solidFill>
              </a:rPr>
              <a:t>a file you want to </a:t>
            </a:r>
            <a:r>
              <a:rPr lang="en-US" sz="2400" b="1" spc="-50" dirty="0" smtClean="0">
                <a:solidFill>
                  <a:srgbClr val="61468B"/>
                </a:solidFill>
              </a:rPr>
              <a:t>add to your collection (previously uploaded content by you)</a:t>
            </a:r>
            <a:endParaRPr lang="en-US" sz="2400" b="1" spc="-50" dirty="0">
              <a:solidFill>
                <a:srgbClr val="61468B"/>
              </a:solidFill>
            </a:endParaRPr>
          </a:p>
          <a:p>
            <a:pPr marL="285750" indent="-285750">
              <a:lnSpc>
                <a:spcPct val="90000"/>
              </a:lnSpc>
              <a:spcBef>
                <a:spcPts val="600"/>
              </a:spcBef>
              <a:buFont typeface="Arial"/>
              <a:buChar char="•"/>
            </a:pPr>
            <a:r>
              <a:rPr lang="en-US" sz="2400" b="1" spc="-50" dirty="0">
                <a:solidFill>
                  <a:srgbClr val="61468B"/>
                </a:solidFill>
              </a:rPr>
              <a:t>Set permissions and </a:t>
            </a:r>
            <a:r>
              <a:rPr lang="en-US" sz="2400" b="1" spc="-50" dirty="0" smtClean="0">
                <a:solidFill>
                  <a:srgbClr val="61468B"/>
                </a:solidFill>
              </a:rPr>
              <a:t>visibility for your collection</a:t>
            </a:r>
          </a:p>
          <a:p>
            <a:pPr algn="ctr">
              <a:lnSpc>
                <a:spcPct val="90000"/>
              </a:lnSpc>
              <a:spcBef>
                <a:spcPts val="600"/>
              </a:spcBef>
            </a:pPr>
            <a:r>
              <a:rPr lang="en-US" sz="2400" b="1" spc="-50" dirty="0" smtClean="0">
                <a:solidFill>
                  <a:srgbClr val="008000"/>
                </a:solidFill>
              </a:rPr>
              <a:t>OR:</a:t>
            </a:r>
            <a:endParaRPr lang="en-US" sz="2400" b="1" spc="-50" dirty="0">
              <a:solidFill>
                <a:srgbClr val="008000"/>
              </a:solidFill>
            </a:endParaRPr>
          </a:p>
          <a:p>
            <a:pPr marL="285750" lvl="1" indent="-285750">
              <a:lnSpc>
                <a:spcPct val="90000"/>
              </a:lnSpc>
              <a:spcBef>
                <a:spcPts val="600"/>
              </a:spcBef>
              <a:buFont typeface="Arial"/>
              <a:buChar char="•"/>
            </a:pPr>
            <a:r>
              <a:rPr lang="en-US" sz="2400" b="1" spc="-50" dirty="0" smtClean="0">
                <a:solidFill>
                  <a:srgbClr val="61468B"/>
                </a:solidFill>
              </a:rPr>
              <a:t>If you have previously uploaded files in DigitalHub from your Dashboard navigate </a:t>
            </a:r>
            <a:r>
              <a:rPr lang="en-US" sz="2400" b="1" spc="-50" dirty="0">
                <a:solidFill>
                  <a:srgbClr val="61468B"/>
                </a:solidFill>
              </a:rPr>
              <a:t>to “My Files” by selecting “View Files</a:t>
            </a:r>
            <a:r>
              <a:rPr lang="en-US" sz="2400" b="1" spc="-50" dirty="0" smtClean="0">
                <a:solidFill>
                  <a:srgbClr val="61468B"/>
                </a:solidFill>
              </a:rPr>
              <a:t>” and select the files you want to add to your collection</a:t>
            </a:r>
            <a:endParaRPr lang="en-US" sz="2400" b="1" spc="-50" dirty="0">
              <a:solidFill>
                <a:srgbClr val="61468B"/>
              </a:solidFill>
            </a:endParaRPr>
          </a:p>
          <a:p>
            <a:pPr marL="285750" indent="-285750">
              <a:lnSpc>
                <a:spcPct val="90000"/>
              </a:lnSpc>
              <a:spcBef>
                <a:spcPts val="600"/>
              </a:spcBef>
              <a:buFont typeface="Arial"/>
              <a:buChar char="•"/>
            </a:pPr>
            <a:endParaRPr lang="en-US" sz="2000" b="1" spc="-50" dirty="0">
              <a:solidFill>
                <a:srgbClr val="61468B"/>
              </a:solidFill>
            </a:endParaRPr>
          </a:p>
        </p:txBody>
      </p:sp>
    </p:spTree>
    <p:extLst>
      <p:ext uri="{BB962C8B-B14F-4D97-AF65-F5344CB8AC3E}">
        <p14:creationId xmlns:p14="http://schemas.microsoft.com/office/powerpoint/2010/main" val="204019181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195733" cy="1219200"/>
          </a:xfrm>
        </p:spPr>
        <p:txBody>
          <a:bodyPr/>
          <a:lstStyle/>
          <a:p>
            <a:pPr>
              <a:lnSpc>
                <a:spcPct val="90000"/>
              </a:lnSpc>
              <a:spcBef>
                <a:spcPts val="600"/>
              </a:spcBef>
            </a:pPr>
            <a:r>
              <a:rPr lang="en-US" sz="3600" b="1" dirty="0" smtClean="0">
                <a:latin typeface="Arial" charset="0"/>
              </a:rPr>
              <a:t>How </a:t>
            </a:r>
            <a:r>
              <a:rPr lang="en-US" sz="3600" b="1" dirty="0">
                <a:latin typeface="Arial" charset="0"/>
              </a:rPr>
              <a:t>to create a </a:t>
            </a:r>
            <a:r>
              <a:rPr lang="en-US" sz="3600" b="1" dirty="0" smtClean="0">
                <a:latin typeface="Arial" charset="0"/>
              </a:rPr>
              <a:t>multipage image collections</a:t>
            </a:r>
            <a:endParaRPr lang="en-US" sz="3600" b="1" dirty="0">
              <a:solidFill>
                <a:srgbClr val="61468B"/>
              </a:solidFill>
            </a:endParaRPr>
          </a:p>
        </p:txBody>
      </p:sp>
      <p:sp>
        <p:nvSpPr>
          <p:cNvPr id="3" name="TextBox 2"/>
          <p:cNvSpPr txBox="1"/>
          <p:nvPr/>
        </p:nvSpPr>
        <p:spPr>
          <a:xfrm>
            <a:off x="457200" y="1524000"/>
            <a:ext cx="8458200" cy="4800600"/>
          </a:xfrm>
          <a:prstGeom prst="rect">
            <a:avLst/>
          </a:prstGeom>
          <a:noFill/>
        </p:spPr>
        <p:txBody>
          <a:bodyPr wrap="square" lIns="0" tIns="0" rIns="0" bIns="0" rtlCol="0">
            <a:noAutofit/>
          </a:bodyPr>
          <a:lstStyle/>
          <a:p>
            <a:pPr marL="285750" indent="-285750">
              <a:lnSpc>
                <a:spcPct val="90000"/>
              </a:lnSpc>
              <a:spcBef>
                <a:spcPts val="600"/>
              </a:spcBef>
              <a:buFont typeface="Arial"/>
              <a:buChar char="•"/>
            </a:pPr>
            <a:r>
              <a:rPr lang="en-US" sz="2400" b="1" spc="-50" dirty="0">
                <a:solidFill>
                  <a:srgbClr val="61468B"/>
                </a:solidFill>
              </a:rPr>
              <a:t>Login to your account on DigitalHub</a:t>
            </a:r>
          </a:p>
          <a:p>
            <a:pPr marL="285750" indent="-285750">
              <a:lnSpc>
                <a:spcPct val="90000"/>
              </a:lnSpc>
              <a:spcBef>
                <a:spcPts val="600"/>
              </a:spcBef>
              <a:buFont typeface="Arial"/>
              <a:buChar char="•"/>
            </a:pPr>
            <a:r>
              <a:rPr lang="en-US" sz="2400" b="1" spc="-50" dirty="0" smtClean="0">
                <a:solidFill>
                  <a:srgbClr val="61468B"/>
                </a:solidFill>
              </a:rPr>
              <a:t>From your Dashboard:</a:t>
            </a:r>
          </a:p>
          <a:p>
            <a:pPr marL="742950" lvl="1" indent="-285750">
              <a:lnSpc>
                <a:spcPct val="90000"/>
              </a:lnSpc>
              <a:spcBef>
                <a:spcPts val="600"/>
              </a:spcBef>
              <a:buFont typeface="Arial"/>
              <a:buChar char="•"/>
            </a:pPr>
            <a:r>
              <a:rPr lang="en-US" sz="2400" b="1" spc="-50" dirty="0" smtClean="0">
                <a:solidFill>
                  <a:srgbClr val="61468B"/>
                </a:solidFill>
              </a:rPr>
              <a:t>Select “Create Collection”</a:t>
            </a:r>
          </a:p>
          <a:p>
            <a:pPr marL="285750" indent="-285750">
              <a:lnSpc>
                <a:spcPct val="90000"/>
              </a:lnSpc>
              <a:spcBef>
                <a:spcPts val="600"/>
              </a:spcBef>
              <a:buFont typeface="Arial"/>
              <a:buChar char="•"/>
            </a:pPr>
            <a:r>
              <a:rPr lang="en-US" sz="2400" b="1" spc="-50" dirty="0" smtClean="0">
                <a:solidFill>
                  <a:srgbClr val="61468B"/>
                </a:solidFill>
              </a:rPr>
              <a:t>Mark the checkbox next to “Multipage”</a:t>
            </a:r>
          </a:p>
          <a:p>
            <a:pPr marL="285750" indent="-285750">
              <a:lnSpc>
                <a:spcPct val="90000"/>
              </a:lnSpc>
              <a:spcBef>
                <a:spcPts val="600"/>
              </a:spcBef>
              <a:buFont typeface="Arial"/>
              <a:buChar char="•"/>
            </a:pPr>
            <a:r>
              <a:rPr lang="en-US" sz="2400" b="1" spc="-50" dirty="0" smtClean="0">
                <a:solidFill>
                  <a:srgbClr val="61468B"/>
                </a:solidFill>
              </a:rPr>
              <a:t>Describe your collection</a:t>
            </a:r>
          </a:p>
          <a:p>
            <a:pPr marL="285750" indent="-285750">
              <a:lnSpc>
                <a:spcPct val="90000"/>
              </a:lnSpc>
              <a:spcBef>
                <a:spcPts val="600"/>
              </a:spcBef>
              <a:buFont typeface="Arial"/>
              <a:buChar char="•"/>
            </a:pPr>
            <a:r>
              <a:rPr lang="en-US" sz="2400" b="1" spc="-50" dirty="0" smtClean="0">
                <a:solidFill>
                  <a:srgbClr val="61468B"/>
                </a:solidFill>
              </a:rPr>
              <a:t>Select the images (previously uploaded) you </a:t>
            </a:r>
            <a:r>
              <a:rPr lang="en-US" sz="2400" b="1" spc="-50" dirty="0">
                <a:solidFill>
                  <a:srgbClr val="61468B"/>
                </a:solidFill>
              </a:rPr>
              <a:t>want to </a:t>
            </a:r>
            <a:r>
              <a:rPr lang="en-US" sz="2400" b="1" spc="-50" dirty="0" smtClean="0">
                <a:solidFill>
                  <a:srgbClr val="61468B"/>
                </a:solidFill>
              </a:rPr>
              <a:t>add to your multipage collection </a:t>
            </a:r>
          </a:p>
          <a:p>
            <a:pPr marL="285750" indent="-285750">
              <a:lnSpc>
                <a:spcPct val="90000"/>
              </a:lnSpc>
              <a:spcBef>
                <a:spcPts val="600"/>
              </a:spcBef>
              <a:buFont typeface="Arial"/>
              <a:buChar char="•"/>
            </a:pPr>
            <a:r>
              <a:rPr lang="en-US" sz="2400" b="1" spc="-50" dirty="0" smtClean="0">
                <a:solidFill>
                  <a:srgbClr val="61468B"/>
                </a:solidFill>
              </a:rPr>
              <a:t>Create the collection  by clicking the “Create collection” button</a:t>
            </a:r>
          </a:p>
          <a:p>
            <a:pPr marL="285750" indent="-285750">
              <a:lnSpc>
                <a:spcPct val="90000"/>
              </a:lnSpc>
              <a:spcBef>
                <a:spcPts val="600"/>
              </a:spcBef>
              <a:buFont typeface="Arial"/>
              <a:buChar char="•"/>
            </a:pPr>
            <a:r>
              <a:rPr lang="en-US" sz="2400" b="1" spc="-50" dirty="0" smtClean="0">
                <a:solidFill>
                  <a:srgbClr val="61468B"/>
                </a:solidFill>
              </a:rPr>
              <a:t>Go back to each individual image and assign numbers in the “Page number” field to each image in the order you want them displayed</a:t>
            </a:r>
            <a:r>
              <a:rPr lang="en-US" sz="2000" b="1" spc="-50" dirty="0" smtClean="0">
                <a:solidFill>
                  <a:srgbClr val="61468B"/>
                </a:solidFill>
              </a:rPr>
              <a:t>. </a:t>
            </a:r>
          </a:p>
          <a:p>
            <a:pPr marL="285750" indent="-285750">
              <a:lnSpc>
                <a:spcPct val="90000"/>
              </a:lnSpc>
              <a:spcBef>
                <a:spcPts val="600"/>
              </a:spcBef>
              <a:buFont typeface="Arial"/>
              <a:buChar char="•"/>
            </a:pPr>
            <a:endParaRPr lang="en-US" sz="2000" b="1" spc="-50" dirty="0">
              <a:solidFill>
                <a:srgbClr val="61468B"/>
              </a:solidFill>
            </a:endParaRPr>
          </a:p>
          <a:p>
            <a:pPr>
              <a:lnSpc>
                <a:spcPct val="90000"/>
              </a:lnSpc>
              <a:spcBef>
                <a:spcPts val="600"/>
              </a:spcBef>
            </a:pPr>
            <a:endParaRPr lang="en-US" sz="2000" b="1" spc="-50" dirty="0">
              <a:solidFill>
                <a:srgbClr val="61468B"/>
              </a:solidFill>
            </a:endParaRPr>
          </a:p>
        </p:txBody>
      </p:sp>
    </p:spTree>
    <p:extLst>
      <p:ext uri="{BB962C8B-B14F-4D97-AF65-F5344CB8AC3E}">
        <p14:creationId xmlns:p14="http://schemas.microsoft.com/office/powerpoint/2010/main" val="141485529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228600"/>
            <a:ext cx="8229599" cy="762000"/>
          </a:xfrm>
        </p:spPr>
        <p:txBody>
          <a:bodyPr/>
          <a:lstStyle/>
          <a:p>
            <a:pPr>
              <a:lnSpc>
                <a:spcPct val="90000"/>
              </a:lnSpc>
              <a:spcBef>
                <a:spcPts val="600"/>
              </a:spcBef>
            </a:pPr>
            <a:r>
              <a:rPr lang="en-US" sz="3600" b="1" dirty="0" smtClean="0">
                <a:latin typeface="Arial" charset="0"/>
              </a:rPr>
              <a:t> </a:t>
            </a:r>
            <a:r>
              <a:rPr lang="en-US" sz="3600" b="1" dirty="0" smtClean="0">
                <a:solidFill>
                  <a:srgbClr val="61468B"/>
                </a:solidFill>
              </a:rPr>
              <a:t>Creating collections</a:t>
            </a:r>
            <a:endParaRPr lang="en-US" sz="3600" b="1" dirty="0">
              <a:solidFill>
                <a:srgbClr val="61468B"/>
              </a:solidFill>
            </a:endParaRPr>
          </a:p>
        </p:txBody>
      </p:sp>
      <p:sp>
        <p:nvSpPr>
          <p:cNvPr id="3" name="TextBox 2"/>
          <p:cNvSpPr txBox="1"/>
          <p:nvPr/>
        </p:nvSpPr>
        <p:spPr>
          <a:xfrm>
            <a:off x="990600" y="1676400"/>
            <a:ext cx="6629400" cy="3352800"/>
          </a:xfrm>
          <a:prstGeom prst="rect">
            <a:avLst/>
          </a:prstGeom>
          <a:noFill/>
        </p:spPr>
        <p:txBody>
          <a:bodyPr wrap="square" lIns="0" tIns="0" rIns="0" bIns="0" rtlCol="0">
            <a:noAutofit/>
          </a:bodyPr>
          <a:lstStyle/>
          <a:p>
            <a:pPr marL="285750" indent="-285750">
              <a:lnSpc>
                <a:spcPct val="90000"/>
              </a:lnSpc>
              <a:spcBef>
                <a:spcPts val="600"/>
              </a:spcBef>
              <a:buFont typeface="Arial"/>
              <a:buChar char="•"/>
            </a:pPr>
            <a:r>
              <a:rPr lang="en-US" sz="3200" b="1" spc="-50" dirty="0" smtClean="0">
                <a:solidFill>
                  <a:srgbClr val="61468B"/>
                </a:solidFill>
              </a:rPr>
              <a:t>User guide: </a:t>
            </a:r>
          </a:p>
          <a:p>
            <a:pPr>
              <a:lnSpc>
                <a:spcPct val="90000"/>
              </a:lnSpc>
              <a:spcBef>
                <a:spcPts val="600"/>
              </a:spcBef>
            </a:pPr>
            <a:endParaRPr lang="en-US" sz="2800" b="1" spc="-50" dirty="0" smtClean="0">
              <a:solidFill>
                <a:srgbClr val="61468B"/>
              </a:solidFill>
            </a:endParaRPr>
          </a:p>
          <a:p>
            <a:pPr>
              <a:lnSpc>
                <a:spcPct val="90000"/>
              </a:lnSpc>
              <a:spcBef>
                <a:spcPts val="600"/>
              </a:spcBef>
            </a:pPr>
            <a:r>
              <a:rPr lang="en-US" sz="2400" b="1" spc="-50" dirty="0" smtClean="0">
                <a:solidFill>
                  <a:srgbClr val="61468B"/>
                </a:solidFill>
              </a:rPr>
              <a:t>https</a:t>
            </a:r>
            <a:r>
              <a:rPr lang="en-US" sz="2400" b="1" spc="-50" dirty="0">
                <a:solidFill>
                  <a:srgbClr val="61468B"/>
                </a:solidFill>
              </a:rPr>
              <a:t>://</a:t>
            </a:r>
            <a:r>
              <a:rPr lang="en-US" sz="2400" b="1" spc="-50" dirty="0" err="1">
                <a:solidFill>
                  <a:srgbClr val="61468B"/>
                </a:solidFill>
              </a:rPr>
              <a:t>goo.gl</a:t>
            </a:r>
            <a:r>
              <a:rPr lang="en-US" sz="2400" b="1" spc="-50" dirty="0">
                <a:solidFill>
                  <a:srgbClr val="61468B"/>
                </a:solidFill>
              </a:rPr>
              <a:t>/</a:t>
            </a:r>
            <a:r>
              <a:rPr lang="en-US" sz="2400" b="1" spc="-50" dirty="0" err="1">
                <a:solidFill>
                  <a:srgbClr val="61468B"/>
                </a:solidFill>
              </a:rPr>
              <a:t>LLtTdm</a:t>
            </a:r>
            <a:endParaRPr lang="en-US" sz="2400" b="1" spc="-50" dirty="0" smtClean="0">
              <a:solidFill>
                <a:srgbClr val="61468B"/>
              </a:solidFill>
            </a:endParaRPr>
          </a:p>
          <a:p>
            <a:pPr>
              <a:lnSpc>
                <a:spcPct val="90000"/>
              </a:lnSpc>
              <a:spcBef>
                <a:spcPts val="600"/>
              </a:spcBef>
            </a:pPr>
            <a:endParaRPr lang="en-US" sz="2800" b="1" spc="-50" dirty="0" smtClean="0">
              <a:solidFill>
                <a:srgbClr val="61468B"/>
              </a:solidFill>
            </a:endParaRPr>
          </a:p>
          <a:p>
            <a:pPr>
              <a:lnSpc>
                <a:spcPct val="90000"/>
              </a:lnSpc>
              <a:spcBef>
                <a:spcPts val="600"/>
              </a:spcBef>
            </a:pPr>
            <a:endParaRPr lang="en-US" sz="2800" b="1" spc="-50" dirty="0">
              <a:solidFill>
                <a:srgbClr val="61468B"/>
              </a:solidFill>
            </a:endParaRPr>
          </a:p>
          <a:p>
            <a:pPr marL="285750" indent="-285750">
              <a:lnSpc>
                <a:spcPct val="90000"/>
              </a:lnSpc>
              <a:spcBef>
                <a:spcPts val="600"/>
              </a:spcBef>
              <a:buFont typeface="Arial"/>
              <a:buChar char="•"/>
            </a:pPr>
            <a:r>
              <a:rPr lang="en-US" sz="3200" b="1" spc="-50" dirty="0" smtClean="0">
                <a:solidFill>
                  <a:srgbClr val="61468B"/>
                </a:solidFill>
              </a:rPr>
              <a:t>Demo video:</a:t>
            </a:r>
          </a:p>
          <a:p>
            <a:pPr>
              <a:lnSpc>
                <a:spcPct val="90000"/>
              </a:lnSpc>
              <a:spcBef>
                <a:spcPts val="600"/>
              </a:spcBef>
            </a:pPr>
            <a:endParaRPr lang="en-US" sz="2800" b="1" spc="-50" dirty="0" smtClean="0">
              <a:solidFill>
                <a:srgbClr val="61468B"/>
              </a:solidFill>
            </a:endParaRPr>
          </a:p>
          <a:p>
            <a:pPr>
              <a:lnSpc>
                <a:spcPct val="90000"/>
              </a:lnSpc>
              <a:spcBef>
                <a:spcPts val="600"/>
              </a:spcBef>
            </a:pPr>
            <a:r>
              <a:rPr lang="en-US" sz="2400" b="1" spc="-50" dirty="0" smtClean="0">
                <a:solidFill>
                  <a:srgbClr val="61468B"/>
                </a:solidFill>
              </a:rPr>
              <a:t>https</a:t>
            </a:r>
            <a:r>
              <a:rPr lang="en-US" sz="2400" b="1" spc="-50" dirty="0">
                <a:solidFill>
                  <a:srgbClr val="61468B"/>
                </a:solidFill>
              </a:rPr>
              <a:t>://</a:t>
            </a:r>
            <a:r>
              <a:rPr lang="en-US" sz="2400" b="1" spc="-50" dirty="0" err="1">
                <a:solidFill>
                  <a:srgbClr val="61468B"/>
                </a:solidFill>
              </a:rPr>
              <a:t>goo.gl</a:t>
            </a:r>
            <a:r>
              <a:rPr lang="en-US" sz="2400" b="1" spc="-50" dirty="0">
                <a:solidFill>
                  <a:srgbClr val="61468B"/>
                </a:solidFill>
              </a:rPr>
              <a:t>/ZB7SRu</a:t>
            </a:r>
          </a:p>
        </p:txBody>
      </p:sp>
      <p:pic>
        <p:nvPicPr>
          <p:cNvPr id="5" name="Picture 4" descr="Demo-Video.png"/>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191000" y="3200400"/>
            <a:ext cx="4214091" cy="2781300"/>
          </a:xfrm>
          <a:prstGeom prst="rect">
            <a:avLst/>
          </a:prstGeom>
        </p:spPr>
      </p:pic>
      <p:pic>
        <p:nvPicPr>
          <p:cNvPr id="4" name="Picture 3" descr="toolkit-user-guide-icon.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29200" y="1066800"/>
            <a:ext cx="2463800" cy="2394847"/>
          </a:xfrm>
          <a:prstGeom prst="rect">
            <a:avLst/>
          </a:prstGeom>
        </p:spPr>
      </p:pic>
    </p:spTree>
    <p:extLst>
      <p:ext uri="{BB962C8B-B14F-4D97-AF65-F5344CB8AC3E}">
        <p14:creationId xmlns:p14="http://schemas.microsoft.com/office/powerpoint/2010/main" val="405342921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543799" cy="990600"/>
          </a:xfrm>
        </p:spPr>
        <p:txBody>
          <a:bodyPr/>
          <a:lstStyle/>
          <a:p>
            <a:pPr>
              <a:lnSpc>
                <a:spcPct val="90000"/>
              </a:lnSpc>
              <a:spcBef>
                <a:spcPts val="600"/>
              </a:spcBef>
            </a:pPr>
            <a:r>
              <a:rPr lang="en-US" sz="3600" b="1" dirty="0" smtClean="0">
                <a:latin typeface="Arial" charset="0"/>
              </a:rPr>
              <a:t>Creating collections - step 1</a:t>
            </a:r>
            <a:br>
              <a:rPr lang="en-US" sz="3600" b="1" dirty="0" smtClean="0">
                <a:latin typeface="Arial" charset="0"/>
              </a:rPr>
            </a:br>
            <a:r>
              <a:rPr lang="en-US" sz="3600" b="1" dirty="0" smtClean="0">
                <a:solidFill>
                  <a:srgbClr val="008000"/>
                </a:solidFill>
                <a:latin typeface="Arial" charset="0"/>
              </a:rPr>
              <a:t>Create Collection</a:t>
            </a:r>
            <a:endParaRPr lang="en-US" sz="3600" b="1" dirty="0">
              <a:solidFill>
                <a:srgbClr val="008000"/>
              </a:solidFill>
            </a:endParaRPr>
          </a:p>
        </p:txBody>
      </p:sp>
      <p:pic>
        <p:nvPicPr>
          <p:cNvPr id="5" name="Picture 4"/>
          <p:cNvPicPr>
            <a:picLocks noChangeAspect="1"/>
          </p:cNvPicPr>
          <p:nvPr/>
        </p:nvPicPr>
        <p:blipFill>
          <a:blip r:embed="rId3"/>
          <a:stretch>
            <a:fillRect/>
          </a:stretch>
        </p:blipFill>
        <p:spPr>
          <a:xfrm>
            <a:off x="0" y="2209800"/>
            <a:ext cx="9144000" cy="2438400"/>
          </a:xfrm>
          <a:prstGeom prst="rect">
            <a:avLst/>
          </a:prstGeom>
        </p:spPr>
      </p:pic>
      <p:sp>
        <p:nvSpPr>
          <p:cNvPr id="6" name="Oval 5"/>
          <p:cNvSpPr/>
          <p:nvPr/>
        </p:nvSpPr>
        <p:spPr>
          <a:xfrm>
            <a:off x="2667000" y="2895600"/>
            <a:ext cx="1710267" cy="15240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619999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543799" cy="990600"/>
          </a:xfrm>
        </p:spPr>
        <p:txBody>
          <a:bodyPr/>
          <a:lstStyle/>
          <a:p>
            <a:pPr>
              <a:lnSpc>
                <a:spcPct val="90000"/>
              </a:lnSpc>
              <a:spcBef>
                <a:spcPts val="600"/>
              </a:spcBef>
            </a:pPr>
            <a:r>
              <a:rPr lang="en-US" sz="3600" b="1" dirty="0" smtClean="0">
                <a:latin typeface="Arial" charset="0"/>
              </a:rPr>
              <a:t>Creating collections – step 2</a:t>
            </a:r>
            <a:br>
              <a:rPr lang="en-US" sz="3600" b="1" dirty="0" smtClean="0">
                <a:latin typeface="Arial" charset="0"/>
              </a:rPr>
            </a:br>
            <a:r>
              <a:rPr lang="en-US" sz="3600" b="1" dirty="0" smtClean="0">
                <a:solidFill>
                  <a:srgbClr val="008000"/>
                </a:solidFill>
                <a:latin typeface="Arial" charset="0"/>
              </a:rPr>
              <a:t>Describe your collection</a:t>
            </a:r>
            <a:endParaRPr lang="en-US" sz="3600" b="1" dirty="0">
              <a:solidFill>
                <a:srgbClr val="008000"/>
              </a:solidFill>
            </a:endParaRPr>
          </a:p>
        </p:txBody>
      </p:sp>
      <p:pic>
        <p:nvPicPr>
          <p:cNvPr id="3" name="Picture 2" descr="createcollect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143000"/>
            <a:ext cx="7169993" cy="5067300"/>
          </a:xfrm>
          <a:prstGeom prst="rect">
            <a:avLst/>
          </a:prstGeom>
        </p:spPr>
      </p:pic>
    </p:spTree>
    <p:extLst>
      <p:ext uri="{BB962C8B-B14F-4D97-AF65-F5344CB8AC3E}">
        <p14:creationId xmlns:p14="http://schemas.microsoft.com/office/powerpoint/2010/main" val="236017008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543799" cy="990600"/>
          </a:xfrm>
        </p:spPr>
        <p:txBody>
          <a:bodyPr/>
          <a:lstStyle/>
          <a:p>
            <a:pPr>
              <a:lnSpc>
                <a:spcPct val="90000"/>
              </a:lnSpc>
              <a:spcBef>
                <a:spcPts val="600"/>
              </a:spcBef>
            </a:pPr>
            <a:r>
              <a:rPr lang="en-US" sz="3600" b="1" dirty="0" smtClean="0">
                <a:latin typeface="Arial" charset="0"/>
              </a:rPr>
              <a:t>Creating collections – step 3</a:t>
            </a:r>
            <a:br>
              <a:rPr lang="en-US" sz="3600" b="1" dirty="0" smtClean="0">
                <a:latin typeface="Arial" charset="0"/>
              </a:rPr>
            </a:br>
            <a:r>
              <a:rPr lang="en-US" sz="3600" b="1" dirty="0" smtClean="0">
                <a:solidFill>
                  <a:srgbClr val="008000"/>
                </a:solidFill>
                <a:latin typeface="Arial" charset="0"/>
              </a:rPr>
              <a:t>Add files</a:t>
            </a:r>
            <a:endParaRPr lang="en-US" sz="3600" b="1" dirty="0">
              <a:solidFill>
                <a:srgbClr val="008000"/>
              </a:solidFill>
            </a:endParaRPr>
          </a:p>
        </p:txBody>
      </p:sp>
      <p:pic>
        <p:nvPicPr>
          <p:cNvPr id="3" name="Picture 2" descr="collaction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600200"/>
            <a:ext cx="9144000" cy="3649683"/>
          </a:xfrm>
          <a:prstGeom prst="rect">
            <a:avLst/>
          </a:prstGeom>
          <a:ln>
            <a:solidFill>
              <a:schemeClr val="tx2">
                <a:alpha val="57000"/>
              </a:schemeClr>
            </a:solidFill>
          </a:ln>
        </p:spPr>
      </p:pic>
      <p:sp>
        <p:nvSpPr>
          <p:cNvPr id="5" name="Oval 4"/>
          <p:cNvSpPr/>
          <p:nvPr/>
        </p:nvSpPr>
        <p:spPr>
          <a:xfrm>
            <a:off x="33184" y="3276600"/>
            <a:ext cx="1710267" cy="15240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6248400" y="3886200"/>
            <a:ext cx="2743200" cy="15240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3345095"/>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7619999" cy="1024467"/>
          </a:xfrm>
        </p:spPr>
        <p:txBody>
          <a:bodyPr/>
          <a:lstStyle/>
          <a:p>
            <a:pPr>
              <a:lnSpc>
                <a:spcPct val="90000"/>
              </a:lnSpc>
              <a:spcBef>
                <a:spcPts val="600"/>
              </a:spcBef>
            </a:pPr>
            <a:r>
              <a:rPr lang="en-US" sz="3600" b="1" dirty="0" smtClean="0">
                <a:latin typeface="Arial" charset="0"/>
              </a:rPr>
              <a:t>Creating collections – step 4</a:t>
            </a:r>
            <a:br>
              <a:rPr lang="en-US" sz="3600" b="1" dirty="0" smtClean="0">
                <a:latin typeface="Arial" charset="0"/>
              </a:rPr>
            </a:br>
            <a:r>
              <a:rPr lang="en-US" sz="3600" b="1" dirty="0">
                <a:solidFill>
                  <a:srgbClr val="008000"/>
                </a:solidFill>
                <a:latin typeface="Arial" charset="0"/>
              </a:rPr>
              <a:t>S</a:t>
            </a:r>
            <a:r>
              <a:rPr lang="en-US" sz="3600" b="1" dirty="0" smtClean="0">
                <a:solidFill>
                  <a:srgbClr val="008000"/>
                </a:solidFill>
                <a:latin typeface="Arial" charset="0"/>
              </a:rPr>
              <a:t>elect files</a:t>
            </a:r>
            <a:endParaRPr lang="en-US" sz="3600" b="1" dirty="0">
              <a:solidFill>
                <a:srgbClr val="008000"/>
              </a:solidFill>
            </a:endParaRPr>
          </a:p>
        </p:txBody>
      </p:sp>
      <p:pic>
        <p:nvPicPr>
          <p:cNvPr id="4" name="Picture 3" descr="add2col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143000"/>
            <a:ext cx="8693794" cy="5143500"/>
          </a:xfrm>
          <a:prstGeom prst="rect">
            <a:avLst/>
          </a:prstGeom>
        </p:spPr>
      </p:pic>
      <p:sp>
        <p:nvSpPr>
          <p:cNvPr id="5" name="Oval 4"/>
          <p:cNvSpPr/>
          <p:nvPr/>
        </p:nvSpPr>
        <p:spPr>
          <a:xfrm>
            <a:off x="6019800" y="2971800"/>
            <a:ext cx="2819400" cy="23622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28600" y="2438400"/>
            <a:ext cx="990600" cy="12192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756406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543799" cy="990600"/>
          </a:xfrm>
        </p:spPr>
        <p:txBody>
          <a:bodyPr/>
          <a:lstStyle/>
          <a:p>
            <a:pPr>
              <a:lnSpc>
                <a:spcPct val="90000"/>
              </a:lnSpc>
              <a:spcBef>
                <a:spcPts val="600"/>
              </a:spcBef>
            </a:pPr>
            <a:r>
              <a:rPr lang="en-US" sz="3600" b="1" dirty="0" smtClean="0">
                <a:latin typeface="Arial" charset="0"/>
              </a:rPr>
              <a:t>Creating collections – step 4</a:t>
            </a:r>
            <a:br>
              <a:rPr lang="en-US" sz="3600" b="1" dirty="0" smtClean="0">
                <a:latin typeface="Arial" charset="0"/>
              </a:rPr>
            </a:br>
            <a:r>
              <a:rPr lang="en-US" sz="3600" b="1" dirty="0" smtClean="0">
                <a:solidFill>
                  <a:srgbClr val="008000"/>
                </a:solidFill>
                <a:latin typeface="Arial" charset="0"/>
              </a:rPr>
              <a:t>Add to collection</a:t>
            </a:r>
            <a:endParaRPr lang="en-US" sz="3600" b="1" dirty="0">
              <a:solidFill>
                <a:srgbClr val="008000"/>
              </a:solidFill>
            </a:endParaRPr>
          </a:p>
        </p:txBody>
      </p:sp>
      <p:sp>
        <p:nvSpPr>
          <p:cNvPr id="6" name="Content Placeholder 7"/>
          <p:cNvSpPr>
            <a:spLocks noGrp="1"/>
          </p:cNvSpPr>
          <p:nvPr>
            <p:ph idx="1"/>
          </p:nvPr>
        </p:nvSpPr>
        <p:spPr>
          <a:xfrm>
            <a:off x="838200" y="1143000"/>
            <a:ext cx="8077200" cy="457200"/>
          </a:xfrm>
        </p:spPr>
        <p:txBody>
          <a:bodyPr/>
          <a:lstStyle/>
          <a:p>
            <a:pPr marL="0" indent="0">
              <a:buNone/>
            </a:pPr>
            <a:r>
              <a:rPr lang="en-US" sz="2400" b="1" dirty="0" smtClean="0">
                <a:solidFill>
                  <a:schemeClr val="accent1">
                    <a:lumMod val="60000"/>
                    <a:lumOff val="40000"/>
                  </a:schemeClr>
                </a:solidFill>
              </a:rPr>
              <a:t>Options: Update Collection or Add to new Collection</a:t>
            </a:r>
            <a:endParaRPr lang="en-US" sz="2400" b="1" dirty="0">
              <a:solidFill>
                <a:schemeClr val="accent1">
                  <a:lumMod val="60000"/>
                  <a:lumOff val="40000"/>
                </a:schemeClr>
              </a:solidFill>
            </a:endParaRPr>
          </a:p>
        </p:txBody>
      </p:sp>
      <p:pic>
        <p:nvPicPr>
          <p:cNvPr id="3" name="Picture 2" descr="add2coll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1600200"/>
            <a:ext cx="4724400" cy="4863900"/>
          </a:xfrm>
          <a:prstGeom prst="rect">
            <a:avLst/>
          </a:prstGeom>
        </p:spPr>
      </p:pic>
      <p:sp>
        <p:nvSpPr>
          <p:cNvPr id="5" name="Oval 4"/>
          <p:cNvSpPr/>
          <p:nvPr/>
        </p:nvSpPr>
        <p:spPr>
          <a:xfrm>
            <a:off x="2667000" y="2209800"/>
            <a:ext cx="1447800" cy="6858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114800" y="5715000"/>
            <a:ext cx="1447800" cy="6858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232280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8305800" cy="719667"/>
          </a:xfrm>
        </p:spPr>
        <p:txBody>
          <a:bodyPr/>
          <a:lstStyle/>
          <a:p>
            <a:pPr>
              <a:lnSpc>
                <a:spcPct val="90000"/>
              </a:lnSpc>
              <a:spcBef>
                <a:spcPts val="600"/>
              </a:spcBef>
            </a:pPr>
            <a:r>
              <a:rPr lang="en-US" sz="3600" b="1" dirty="0" smtClean="0">
                <a:latin typeface="Arial" charset="0"/>
              </a:rPr>
              <a:t>Creating collections – congratulations!</a:t>
            </a:r>
            <a:endParaRPr lang="en-US" sz="3600" b="1" dirty="0">
              <a:solidFill>
                <a:srgbClr val="61468B"/>
              </a:solidFill>
            </a:endParaRPr>
          </a:p>
        </p:txBody>
      </p:sp>
      <p:pic>
        <p:nvPicPr>
          <p:cNvPr id="4" name="Picture 3" descr="collecti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990600"/>
            <a:ext cx="7871963" cy="5105400"/>
          </a:xfrm>
          <a:prstGeom prst="rect">
            <a:avLst/>
          </a:prstGeom>
        </p:spPr>
      </p:pic>
    </p:spTree>
    <p:extLst>
      <p:ext uri="{BB962C8B-B14F-4D97-AF65-F5344CB8AC3E}">
        <p14:creationId xmlns:p14="http://schemas.microsoft.com/office/powerpoint/2010/main" val="198266556"/>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713969" cy="762000"/>
          </a:xfrm>
        </p:spPr>
        <p:txBody>
          <a:bodyPr/>
          <a:lstStyle/>
          <a:p>
            <a:r>
              <a:rPr lang="en-US" sz="3600" b="1" dirty="0" smtClean="0"/>
              <a:t>Example of multipage collection</a:t>
            </a:r>
            <a:endParaRPr lang="en-US" sz="3600" b="1" dirty="0"/>
          </a:p>
        </p:txBody>
      </p:sp>
      <p:pic>
        <p:nvPicPr>
          <p:cNvPr id="3" name="Picture 2" descr="SiS.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70000"/>
            <a:ext cx="9144000" cy="4301185"/>
          </a:xfrm>
          <a:prstGeom prst="rect">
            <a:avLst/>
          </a:prstGeom>
        </p:spPr>
      </p:pic>
    </p:spTree>
    <p:extLst>
      <p:ext uri="{BB962C8B-B14F-4D97-AF65-F5344CB8AC3E}">
        <p14:creationId xmlns:p14="http://schemas.microsoft.com/office/powerpoint/2010/main" val="353390670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713969" cy="762000"/>
          </a:xfrm>
        </p:spPr>
        <p:txBody>
          <a:bodyPr/>
          <a:lstStyle/>
          <a:p>
            <a:r>
              <a:rPr lang="en-US" sz="3600" b="1" dirty="0"/>
              <a:t>Example of multipage collection</a:t>
            </a:r>
          </a:p>
        </p:txBody>
      </p:sp>
      <p:sp>
        <p:nvSpPr>
          <p:cNvPr id="8" name="Content Placeholder 7"/>
          <p:cNvSpPr>
            <a:spLocks noGrp="1"/>
          </p:cNvSpPr>
          <p:nvPr>
            <p:ph idx="1"/>
          </p:nvPr>
        </p:nvSpPr>
        <p:spPr>
          <a:xfrm>
            <a:off x="838200" y="914400"/>
            <a:ext cx="7162800" cy="457200"/>
          </a:xfrm>
        </p:spPr>
        <p:txBody>
          <a:bodyPr/>
          <a:lstStyle/>
          <a:p>
            <a:r>
              <a:rPr lang="en-US" sz="2400" b="1" dirty="0" smtClean="0">
                <a:solidFill>
                  <a:schemeClr val="accent1">
                    <a:lumMod val="60000"/>
                    <a:lumOff val="40000"/>
                  </a:schemeClr>
                </a:solidFill>
              </a:rPr>
              <a:t>multi</a:t>
            </a:r>
            <a:r>
              <a:rPr lang="en-US" sz="2400" b="1" dirty="0">
                <a:solidFill>
                  <a:schemeClr val="accent1">
                    <a:lumMod val="60000"/>
                    <a:lumOff val="40000"/>
                  </a:schemeClr>
                </a:solidFill>
              </a:rPr>
              <a:t>-page collections </a:t>
            </a:r>
            <a:r>
              <a:rPr lang="en-US" sz="2400" b="1" dirty="0" smtClean="0">
                <a:solidFill>
                  <a:schemeClr val="accent1">
                    <a:lumMod val="60000"/>
                    <a:lumOff val="40000"/>
                  </a:schemeClr>
                </a:solidFill>
              </a:rPr>
              <a:t>created </a:t>
            </a:r>
            <a:r>
              <a:rPr lang="en-US" sz="2400" b="1" dirty="0">
                <a:solidFill>
                  <a:schemeClr val="accent1">
                    <a:lumMod val="60000"/>
                    <a:lumOff val="40000"/>
                  </a:schemeClr>
                </a:solidFill>
              </a:rPr>
              <a:t>with an IIIF viewer</a:t>
            </a:r>
          </a:p>
        </p:txBody>
      </p:sp>
      <p:pic>
        <p:nvPicPr>
          <p:cNvPr id="4" name="Picture 3" descr="SiS1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524000"/>
            <a:ext cx="6781800" cy="4570666"/>
          </a:xfrm>
          <a:prstGeom prst="rect">
            <a:avLst/>
          </a:prstGeom>
        </p:spPr>
      </p:pic>
    </p:spTree>
    <p:extLst>
      <p:ext uri="{BB962C8B-B14F-4D97-AF65-F5344CB8AC3E}">
        <p14:creationId xmlns:p14="http://schemas.microsoft.com/office/powerpoint/2010/main" val="8135524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713969" cy="990600"/>
          </a:xfrm>
        </p:spPr>
        <p:txBody>
          <a:bodyPr/>
          <a:lstStyle/>
          <a:p>
            <a:r>
              <a:rPr lang="en-US" sz="3600" b="1" dirty="0" smtClean="0"/>
              <a:t>Collections – admin and editors can add items to collections</a:t>
            </a:r>
            <a:endParaRPr lang="en-US" sz="3600" b="1" dirty="0"/>
          </a:p>
        </p:txBody>
      </p:sp>
      <p:pic>
        <p:nvPicPr>
          <p:cNvPr id="4" name="Picture 3" descr="addCollecti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38300"/>
            <a:ext cx="9144000" cy="3580867"/>
          </a:xfrm>
          <a:prstGeom prst="rect">
            <a:avLst/>
          </a:prstGeom>
        </p:spPr>
      </p:pic>
    </p:spTree>
    <p:extLst>
      <p:ext uri="{BB962C8B-B14F-4D97-AF65-F5344CB8AC3E}">
        <p14:creationId xmlns:p14="http://schemas.microsoft.com/office/powerpoint/2010/main" val="192503909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713969" cy="990600"/>
          </a:xfrm>
        </p:spPr>
        <p:txBody>
          <a:bodyPr/>
          <a:lstStyle/>
          <a:p>
            <a:r>
              <a:rPr lang="en-US" sz="3600" b="1" dirty="0" smtClean="0"/>
              <a:t>Collections – setting permissions </a:t>
            </a:r>
            <a:endParaRPr lang="en-US" sz="3600" b="1" dirty="0"/>
          </a:p>
        </p:txBody>
      </p:sp>
      <p:pic>
        <p:nvPicPr>
          <p:cNvPr id="4" name="Picture 3" descr="collper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1828800"/>
            <a:ext cx="7132735" cy="4064000"/>
          </a:xfrm>
          <a:prstGeom prst="rect">
            <a:avLst/>
          </a:prstGeom>
        </p:spPr>
      </p:pic>
    </p:spTree>
    <p:extLst>
      <p:ext uri="{BB962C8B-B14F-4D97-AF65-F5344CB8AC3E}">
        <p14:creationId xmlns:p14="http://schemas.microsoft.com/office/powerpoint/2010/main" val="1947510266"/>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152400"/>
            <a:ext cx="7790168" cy="762000"/>
          </a:xfrm>
        </p:spPr>
        <p:txBody>
          <a:bodyPr/>
          <a:lstStyle/>
          <a:p>
            <a:r>
              <a:rPr lang="en-US" sz="3600" b="1" dirty="0" smtClean="0"/>
              <a:t>Wrap up</a:t>
            </a:r>
            <a:endParaRPr lang="en-US" sz="3600" b="1" dirty="0"/>
          </a:p>
        </p:txBody>
      </p:sp>
      <p:sp>
        <p:nvSpPr>
          <p:cNvPr id="3" name="Content Placeholder 2"/>
          <p:cNvSpPr>
            <a:spLocks noGrp="1"/>
          </p:cNvSpPr>
          <p:nvPr>
            <p:ph idx="1"/>
          </p:nvPr>
        </p:nvSpPr>
        <p:spPr>
          <a:xfrm>
            <a:off x="304800" y="1295400"/>
            <a:ext cx="8534400" cy="5029200"/>
          </a:xfrm>
        </p:spPr>
        <p:txBody>
          <a:bodyPr/>
          <a:lstStyle/>
          <a:p>
            <a:r>
              <a:rPr lang="en-US" sz="2000" b="1" dirty="0" smtClean="0">
                <a:solidFill>
                  <a:srgbClr val="61468B"/>
                </a:solidFill>
              </a:rPr>
              <a:t>You know </a:t>
            </a:r>
            <a:r>
              <a:rPr lang="en-US" sz="2000" b="1" dirty="0">
                <a:solidFill>
                  <a:srgbClr val="61468B"/>
                </a:solidFill>
              </a:rPr>
              <a:t>the basic overarching principles of an institutional repository such as </a:t>
            </a:r>
            <a:r>
              <a:rPr lang="en-US" sz="2000" b="1" dirty="0" smtClean="0">
                <a:solidFill>
                  <a:srgbClr val="61468B"/>
                </a:solidFill>
              </a:rPr>
              <a:t>DigitalHub.</a:t>
            </a:r>
            <a:endParaRPr lang="en-US" sz="2000" b="1" dirty="0">
              <a:solidFill>
                <a:srgbClr val="61468B"/>
              </a:solidFill>
            </a:endParaRPr>
          </a:p>
          <a:p>
            <a:r>
              <a:rPr lang="en-US" sz="2000" b="1" dirty="0" smtClean="0">
                <a:solidFill>
                  <a:srgbClr val="61468B"/>
                </a:solidFill>
              </a:rPr>
              <a:t>You know </a:t>
            </a:r>
            <a:r>
              <a:rPr lang="en-US" sz="2000" b="1" dirty="0">
                <a:solidFill>
                  <a:srgbClr val="61468B"/>
                </a:solidFill>
              </a:rPr>
              <a:t>what types of publications and scholarly output can be included in the repository at this </a:t>
            </a:r>
            <a:r>
              <a:rPr lang="en-US" sz="2000" b="1" dirty="0" smtClean="0">
                <a:solidFill>
                  <a:srgbClr val="61468B"/>
                </a:solidFill>
              </a:rPr>
              <a:t>time.</a:t>
            </a:r>
          </a:p>
          <a:p>
            <a:r>
              <a:rPr lang="en-US" sz="2000" b="1" dirty="0">
                <a:solidFill>
                  <a:srgbClr val="61468B"/>
                </a:solidFill>
              </a:rPr>
              <a:t>You know if you have the right to deposit your previously published work in the DigitalHub</a:t>
            </a:r>
            <a:r>
              <a:rPr lang="en-US" sz="2000" b="1" dirty="0" smtClean="0">
                <a:solidFill>
                  <a:srgbClr val="61468B"/>
                </a:solidFill>
              </a:rPr>
              <a:t>.</a:t>
            </a:r>
            <a:endParaRPr lang="en-US" sz="2000" b="1" dirty="0">
              <a:solidFill>
                <a:srgbClr val="61468B"/>
              </a:solidFill>
            </a:endParaRPr>
          </a:p>
          <a:p>
            <a:r>
              <a:rPr lang="en-US" sz="2000" b="1" dirty="0" smtClean="0">
                <a:solidFill>
                  <a:srgbClr val="61468B"/>
                </a:solidFill>
              </a:rPr>
              <a:t>You understand </a:t>
            </a:r>
            <a:r>
              <a:rPr lang="en-US" sz="2000" b="1" dirty="0">
                <a:solidFill>
                  <a:srgbClr val="61468B"/>
                </a:solidFill>
              </a:rPr>
              <a:t>the principles and advantages of making deposits publicly </a:t>
            </a:r>
            <a:r>
              <a:rPr lang="en-US" sz="2000" b="1" dirty="0" smtClean="0">
                <a:solidFill>
                  <a:srgbClr val="61468B"/>
                </a:solidFill>
              </a:rPr>
              <a:t>accessible.</a:t>
            </a:r>
          </a:p>
          <a:p>
            <a:r>
              <a:rPr lang="en-US" sz="2000" b="1" dirty="0" smtClean="0">
                <a:solidFill>
                  <a:srgbClr val="61468B"/>
                </a:solidFill>
              </a:rPr>
              <a:t>You know </a:t>
            </a:r>
            <a:r>
              <a:rPr lang="en-US" sz="2000" b="1" dirty="0">
                <a:solidFill>
                  <a:srgbClr val="61468B"/>
                </a:solidFill>
              </a:rPr>
              <a:t>how to upload publications and other scholarly output into DigitalHub (including the steps and agreements</a:t>
            </a:r>
            <a:r>
              <a:rPr lang="en-US" sz="2000" b="1" dirty="0" smtClean="0">
                <a:solidFill>
                  <a:srgbClr val="61468B"/>
                </a:solidFill>
              </a:rPr>
              <a:t>).</a:t>
            </a:r>
            <a:endParaRPr lang="en-US" sz="2000" b="1" dirty="0">
              <a:solidFill>
                <a:srgbClr val="61468B"/>
              </a:solidFill>
            </a:endParaRPr>
          </a:p>
          <a:p>
            <a:r>
              <a:rPr lang="en-US" sz="2000" b="1" dirty="0" smtClean="0">
                <a:solidFill>
                  <a:srgbClr val="61468B"/>
                </a:solidFill>
              </a:rPr>
              <a:t>You know </a:t>
            </a:r>
            <a:r>
              <a:rPr lang="en-US" sz="2000" b="1" dirty="0">
                <a:solidFill>
                  <a:srgbClr val="61468B"/>
                </a:solidFill>
              </a:rPr>
              <a:t>how to create a collection in </a:t>
            </a:r>
            <a:r>
              <a:rPr lang="en-US" sz="2000" b="1" dirty="0" smtClean="0">
                <a:solidFill>
                  <a:srgbClr val="61468B"/>
                </a:solidFill>
              </a:rPr>
              <a:t>DigitalHub (including multipage image collection).</a:t>
            </a:r>
            <a:endParaRPr lang="en-US" sz="2000" b="1" dirty="0">
              <a:solidFill>
                <a:srgbClr val="61468B"/>
              </a:solidFill>
            </a:endParaRPr>
          </a:p>
          <a:p>
            <a:r>
              <a:rPr lang="en-US" sz="2000" b="1" dirty="0" smtClean="0">
                <a:solidFill>
                  <a:srgbClr val="61468B"/>
                </a:solidFill>
              </a:rPr>
              <a:t>You have learned </a:t>
            </a:r>
            <a:r>
              <a:rPr lang="en-US" sz="2000" b="1" dirty="0">
                <a:solidFill>
                  <a:srgbClr val="61468B"/>
                </a:solidFill>
              </a:rPr>
              <a:t>about ways to describe deposits in DigitalHub and use them as a way to archive your scientific </a:t>
            </a:r>
            <a:r>
              <a:rPr lang="en-US" sz="2000" b="1" dirty="0" smtClean="0">
                <a:solidFill>
                  <a:srgbClr val="61468B"/>
                </a:solidFill>
              </a:rPr>
              <a:t>productivity. </a:t>
            </a:r>
          </a:p>
        </p:txBody>
      </p:sp>
      <p:sp>
        <p:nvSpPr>
          <p:cNvPr id="4" name="Text Placeholder 3"/>
          <p:cNvSpPr>
            <a:spLocks noGrp="1"/>
          </p:cNvSpPr>
          <p:nvPr>
            <p:ph type="body" sz="quarter" idx="13"/>
          </p:nvPr>
        </p:nvSpPr>
        <p:spPr>
          <a:xfrm>
            <a:off x="838200" y="914400"/>
            <a:ext cx="8001000" cy="457200"/>
          </a:xfrm>
        </p:spPr>
        <p:txBody>
          <a:bodyPr/>
          <a:lstStyle/>
          <a:p>
            <a:r>
              <a:rPr lang="en-US" sz="2400" b="1" dirty="0"/>
              <a:t>Y</a:t>
            </a:r>
            <a:r>
              <a:rPr lang="en-US" sz="2400" b="1" dirty="0" smtClean="0"/>
              <a:t>ou are ready to use DigitalHub</a:t>
            </a:r>
            <a:endParaRPr lang="en-US" sz="2400" b="1" dirty="0"/>
          </a:p>
        </p:txBody>
      </p:sp>
    </p:spTree>
    <p:extLst>
      <p:ext uri="{BB962C8B-B14F-4D97-AF65-F5344CB8AC3E}">
        <p14:creationId xmlns:p14="http://schemas.microsoft.com/office/powerpoint/2010/main" val="3030387960"/>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How can the library help</a:t>
            </a:r>
            <a:r>
              <a:rPr lang="en-US" sz="3600" b="1" dirty="0" smtClean="0"/>
              <a:t>?</a:t>
            </a:r>
            <a:endParaRPr lang="en-US" sz="3600" b="1" dirty="0"/>
          </a:p>
        </p:txBody>
      </p:sp>
      <p:sp>
        <p:nvSpPr>
          <p:cNvPr id="3" name="Content Placeholder 2"/>
          <p:cNvSpPr>
            <a:spLocks noGrp="1"/>
          </p:cNvSpPr>
          <p:nvPr>
            <p:ph idx="1"/>
          </p:nvPr>
        </p:nvSpPr>
        <p:spPr>
          <a:xfrm>
            <a:off x="533400" y="1828800"/>
            <a:ext cx="7811689" cy="4169229"/>
          </a:xfrm>
        </p:spPr>
        <p:txBody>
          <a:bodyPr/>
          <a:lstStyle/>
          <a:p>
            <a:endParaRPr lang="en-US" sz="2800" b="1" dirty="0" smtClean="0">
              <a:solidFill>
                <a:schemeClr val="bg2">
                  <a:lumMod val="75000"/>
                </a:schemeClr>
              </a:solidFill>
            </a:endParaRPr>
          </a:p>
          <a:p>
            <a:endParaRPr lang="en-US" sz="2800" b="1" dirty="0">
              <a:solidFill>
                <a:schemeClr val="bg2">
                  <a:lumMod val="75000"/>
                </a:schemeClr>
              </a:solidFill>
            </a:endParaRPr>
          </a:p>
          <a:p>
            <a:r>
              <a:rPr lang="en-US" sz="2800" b="1" dirty="0" smtClean="0">
                <a:solidFill>
                  <a:schemeClr val="bg2">
                    <a:lumMod val="75000"/>
                  </a:schemeClr>
                </a:solidFill>
              </a:rPr>
              <a:t>Presentations </a:t>
            </a:r>
            <a:r>
              <a:rPr lang="en-US" sz="2800" b="1" dirty="0">
                <a:solidFill>
                  <a:schemeClr val="bg2">
                    <a:lumMod val="75000"/>
                  </a:schemeClr>
                </a:solidFill>
              </a:rPr>
              <a:t>at department meetings</a:t>
            </a:r>
          </a:p>
          <a:p>
            <a:r>
              <a:rPr lang="en-US" sz="2800" b="1" dirty="0">
                <a:solidFill>
                  <a:schemeClr val="bg2">
                    <a:lumMod val="75000"/>
                  </a:schemeClr>
                </a:solidFill>
              </a:rPr>
              <a:t>Consultations</a:t>
            </a:r>
          </a:p>
          <a:p>
            <a:r>
              <a:rPr lang="en-US" sz="2800" b="1" dirty="0" smtClean="0">
                <a:solidFill>
                  <a:schemeClr val="bg2">
                    <a:lumMod val="75000"/>
                  </a:schemeClr>
                </a:solidFill>
              </a:rPr>
              <a:t>Contact us at DigitalHub@northwestern.edu</a:t>
            </a:r>
            <a:endParaRPr lang="en-US" sz="2800" b="1" dirty="0">
              <a:solidFill>
                <a:schemeClr val="bg2">
                  <a:lumMod val="75000"/>
                </a:schemeClr>
              </a:solidFill>
            </a:endParaRPr>
          </a:p>
        </p:txBody>
      </p:sp>
    </p:spTree>
    <p:extLst>
      <p:ext uri="{BB962C8B-B14F-4D97-AF65-F5344CB8AC3E}">
        <p14:creationId xmlns:p14="http://schemas.microsoft.com/office/powerpoint/2010/main" val="2352329756"/>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Coming Soon</a:t>
            </a:r>
            <a:endParaRPr lang="en-US" sz="3200" b="1" dirty="0"/>
          </a:p>
        </p:txBody>
      </p:sp>
      <p:pic>
        <p:nvPicPr>
          <p:cNvPr id="5" name="Content Placeholder 4" descr="test.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423" r="-52"/>
          <a:stretch/>
        </p:blipFill>
        <p:spPr>
          <a:xfrm>
            <a:off x="1752600" y="1295400"/>
            <a:ext cx="5798672" cy="4813117"/>
          </a:xfrm>
          <a:ln>
            <a:solidFill>
              <a:schemeClr val="tx2">
                <a:alpha val="66000"/>
              </a:schemeClr>
            </a:solidFill>
          </a:ln>
        </p:spPr>
      </p:pic>
      <p:sp>
        <p:nvSpPr>
          <p:cNvPr id="4" name="Text Placeholder 3"/>
          <p:cNvSpPr>
            <a:spLocks noGrp="1"/>
          </p:cNvSpPr>
          <p:nvPr>
            <p:ph type="body" sz="quarter" idx="13"/>
          </p:nvPr>
        </p:nvSpPr>
        <p:spPr/>
        <p:txBody>
          <a:bodyPr/>
          <a:lstStyle/>
          <a:p>
            <a:r>
              <a:rPr lang="en-US" dirty="0" smtClean="0"/>
              <a:t>Upgrade to new version of the software</a:t>
            </a:r>
            <a:endParaRPr lang="en-US" dirty="0"/>
          </a:p>
        </p:txBody>
      </p:sp>
    </p:spTree>
    <p:extLst>
      <p:ext uri="{BB962C8B-B14F-4D97-AF65-F5344CB8AC3E}">
        <p14:creationId xmlns:p14="http://schemas.microsoft.com/office/powerpoint/2010/main" val="647759369"/>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virus-infected-cells-213708_1280.jpg"/>
          <p:cNvPicPr>
            <a:picLocks noChangeAspect="1"/>
          </p:cNvPicPr>
          <p:nvPr/>
        </p:nvPicPr>
        <p:blipFill>
          <a:blip r:embed="rId2">
            <a:alphaModFix amt="84000"/>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9435"/>
                    </a14:imgEffect>
                    <a14:imgEffect>
                      <a14:saturation sat="304000"/>
                    </a14:imgEffect>
                  </a14:imgLayer>
                </a14:imgProps>
              </a:ext>
              <a:ext uri="{28A0092B-C50C-407E-A947-70E740481C1C}">
                <a14:useLocalDpi xmlns:a14="http://schemas.microsoft.com/office/drawing/2010/main" val="0"/>
              </a:ext>
            </a:extLst>
          </a:blip>
          <a:stretch>
            <a:fillRect/>
          </a:stretch>
        </p:blipFill>
        <p:spPr>
          <a:xfrm>
            <a:off x="0" y="-59055"/>
            <a:ext cx="9220200" cy="7145655"/>
          </a:xfrm>
          <a:prstGeom prst="rect">
            <a:avLst/>
          </a:prstGeom>
          <a:solidFill>
            <a:schemeClr val="bg2">
              <a:lumMod val="90000"/>
            </a:schemeClr>
          </a:solidFill>
          <a:effectLst>
            <a:glow>
              <a:schemeClr val="accent1">
                <a:satMod val="175000"/>
              </a:schemeClr>
            </a:glow>
            <a:outerShdw blurRad="50800" dist="38100" dir="5400000" algn="t" rotWithShape="0">
              <a:prstClr val="black">
                <a:alpha val="40000"/>
              </a:prstClr>
            </a:outerShdw>
          </a:effectLst>
        </p:spPr>
      </p:pic>
      <p:sp>
        <p:nvSpPr>
          <p:cNvPr id="2" name="Title 1"/>
          <p:cNvSpPr>
            <a:spLocks noGrp="1"/>
          </p:cNvSpPr>
          <p:nvPr>
            <p:ph type="ctrTitle"/>
          </p:nvPr>
        </p:nvSpPr>
        <p:spPr>
          <a:xfrm>
            <a:off x="533400" y="2362200"/>
            <a:ext cx="3886200" cy="1143000"/>
          </a:xfrm>
        </p:spPr>
        <p:txBody>
          <a:bodyPr/>
          <a:lstStyle/>
          <a:p>
            <a:r>
              <a:rPr lang="en-US" sz="4000" dirty="0" smtClean="0"/>
              <a:t>Thank you</a:t>
            </a:r>
            <a:endParaRPr lang="en-US" sz="4000" dirty="0"/>
          </a:p>
        </p:txBody>
      </p:sp>
      <p:sp>
        <p:nvSpPr>
          <p:cNvPr id="3" name="TextBox 2"/>
          <p:cNvSpPr txBox="1"/>
          <p:nvPr/>
        </p:nvSpPr>
        <p:spPr>
          <a:xfrm>
            <a:off x="8098118" y="3406588"/>
            <a:ext cx="914400" cy="914400"/>
          </a:xfrm>
          <a:prstGeom prst="rect">
            <a:avLst/>
          </a:prstGeom>
          <a:noFill/>
        </p:spPr>
        <p:txBody>
          <a:bodyPr wrap="none" lIns="0" tIns="0" rIns="0" bIns="0" rtlCol="0">
            <a:noAutofit/>
          </a:bodyPr>
          <a:lstStyle/>
          <a:p>
            <a:pPr>
              <a:lnSpc>
                <a:spcPct val="90000"/>
              </a:lnSpc>
              <a:spcBef>
                <a:spcPts val="600"/>
              </a:spcBef>
            </a:pPr>
            <a:endParaRPr lang="en-US" sz="1850" spc="-50" dirty="0"/>
          </a:p>
        </p:txBody>
      </p:sp>
      <p:sp>
        <p:nvSpPr>
          <p:cNvPr id="8" name="Right Triangle 7"/>
          <p:cNvSpPr/>
          <p:nvPr/>
        </p:nvSpPr>
        <p:spPr>
          <a:xfrm>
            <a:off x="0" y="0"/>
            <a:ext cx="9144000" cy="7086600"/>
          </a:xfrm>
          <a:prstGeom prst="rtTriangle">
            <a:avLst/>
          </a:prstGeom>
          <a:solidFill>
            <a:srgbClr val="614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bwMode="gray">
          <a:xfrm>
            <a:off x="304800" y="2590800"/>
            <a:ext cx="3886200" cy="1143000"/>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2800" b="0" kern="1200" spc="-50" baseline="0">
                <a:solidFill>
                  <a:schemeClr val="bg1"/>
                </a:solidFill>
                <a:latin typeface="+mj-lt"/>
                <a:ea typeface="+mj-ea"/>
                <a:cs typeface="+mj-cs"/>
              </a:defRPr>
            </a:lvl1pPr>
          </a:lstStyle>
          <a:p>
            <a:r>
              <a:rPr lang="en-US" sz="3200" b="1" dirty="0" smtClean="0"/>
              <a:t>Questions?</a:t>
            </a:r>
            <a:br>
              <a:rPr lang="en-US" sz="3200" b="1" dirty="0" smtClean="0"/>
            </a:br>
            <a:r>
              <a:rPr lang="en-US" sz="3200" b="1" dirty="0" smtClean="0"/>
              <a:t/>
            </a:r>
            <a:br>
              <a:rPr lang="en-US" sz="3200" b="1" dirty="0" smtClean="0"/>
            </a:br>
            <a:endParaRPr lang="en-US" sz="1800" b="1" dirty="0"/>
          </a:p>
        </p:txBody>
      </p:sp>
      <p:sp>
        <p:nvSpPr>
          <p:cNvPr id="9" name="Subtitle 2"/>
          <p:cNvSpPr>
            <a:spLocks noGrp="1"/>
          </p:cNvSpPr>
          <p:nvPr>
            <p:ph type="subTitle" idx="1"/>
          </p:nvPr>
        </p:nvSpPr>
        <p:spPr>
          <a:xfrm>
            <a:off x="304800" y="3581400"/>
            <a:ext cx="5029200" cy="1580005"/>
          </a:xfrm>
        </p:spPr>
        <p:txBody>
          <a:bodyPr/>
          <a:lstStyle/>
          <a:p>
            <a:pPr>
              <a:spcAft>
                <a:spcPts val="0"/>
              </a:spcAft>
            </a:pPr>
            <a:r>
              <a:rPr lang="en-US" dirty="0" smtClean="0"/>
              <a:t>Thank you</a:t>
            </a:r>
          </a:p>
          <a:p>
            <a:pPr>
              <a:spcAft>
                <a:spcPts val="0"/>
              </a:spcAft>
            </a:pPr>
            <a:r>
              <a:rPr lang="en-US" dirty="0" smtClean="0"/>
              <a:t>Violeta Ilik</a:t>
            </a:r>
            <a:endParaRPr lang="en-US" dirty="0"/>
          </a:p>
          <a:p>
            <a:pPr>
              <a:spcAft>
                <a:spcPts val="0"/>
              </a:spcAft>
            </a:pPr>
            <a:endParaRPr lang="en-US" dirty="0" smtClean="0"/>
          </a:p>
          <a:p>
            <a:pPr>
              <a:spcAft>
                <a:spcPts val="0"/>
              </a:spcAft>
            </a:pPr>
            <a:r>
              <a:rPr lang="en-US" dirty="0" smtClean="0"/>
              <a:t>Contact us at: DigitalHub@northwestern.edu</a:t>
            </a:r>
            <a:endParaRPr lang="en-US" dirty="0"/>
          </a:p>
          <a:p>
            <a:pPr>
              <a:spcAft>
                <a:spcPts val="0"/>
              </a:spcAft>
            </a:pPr>
            <a:endParaRPr lang="en-US" dirty="0" smtClean="0"/>
          </a:p>
          <a:p>
            <a:pPr>
              <a:spcAft>
                <a:spcPts val="0"/>
              </a:spcAft>
            </a:pPr>
            <a:r>
              <a:rPr lang="en-US" dirty="0"/>
              <a:t>https:/</a:t>
            </a:r>
            <a:r>
              <a:rPr lang="en-US" dirty="0" smtClean="0"/>
              <a:t>/digitalhub.northwestern.edu</a:t>
            </a:r>
            <a:r>
              <a:rPr lang="en-US" dirty="0"/>
              <a:t>/</a:t>
            </a:r>
          </a:p>
          <a:p>
            <a:endParaRPr lang="en-US" dirty="0"/>
          </a:p>
        </p:txBody>
      </p:sp>
      <p:pic>
        <p:nvPicPr>
          <p:cNvPr id="5" name="Picture 4" descr="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6208139"/>
            <a:ext cx="9296400" cy="827661"/>
          </a:xfrm>
          <a:prstGeom prst="rect">
            <a:avLst/>
          </a:prstGeom>
        </p:spPr>
      </p:pic>
    </p:spTree>
    <p:extLst>
      <p:ext uri="{BB962C8B-B14F-4D97-AF65-F5344CB8AC3E}">
        <p14:creationId xmlns:p14="http://schemas.microsoft.com/office/powerpoint/2010/main" val="248717376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Northwestern Medicine High Brand">
  <a:themeElements>
    <a:clrScheme name="Custom 1">
      <a:dk1>
        <a:srgbClr val="54585A"/>
      </a:dk1>
      <a:lt1>
        <a:sysClr val="window" lastClr="FFFFFF"/>
      </a:lt1>
      <a:dk2>
        <a:srgbClr val="61468B"/>
      </a:dk2>
      <a:lt2>
        <a:srgbClr val="917EAE"/>
      </a:lt2>
      <a:accent1>
        <a:srgbClr val="61468B"/>
      </a:accent1>
      <a:accent2>
        <a:srgbClr val="B1ACCE"/>
      </a:accent2>
      <a:accent3>
        <a:srgbClr val="00A144"/>
      </a:accent3>
      <a:accent4>
        <a:srgbClr val="CFD641"/>
      </a:accent4>
      <a:accent5>
        <a:srgbClr val="DF6426"/>
      </a:accent5>
      <a:accent6>
        <a:srgbClr val="EDAC1A"/>
      </a:accent6>
      <a:hlink>
        <a:srgbClr val="B1ACCE"/>
      </a:hlink>
      <a:folHlink>
        <a:srgbClr val="A9AB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lnSpc>
            <a:spcPct val="90000"/>
          </a:lnSpc>
          <a:spcBef>
            <a:spcPts val="600"/>
          </a:spcBef>
          <a:defRPr sz="1850" spc="-50" dirty="0"/>
        </a:defPPr>
      </a:lstStyle>
    </a:txDef>
  </a:objectDefaults>
  <a:extraClrSchemeLst/>
</a:theme>
</file>

<file path=ppt/theme/theme2.xml><?xml version="1.0" encoding="utf-8"?>
<a:theme xmlns:a="http://schemas.openxmlformats.org/drawingml/2006/main" name="1_Northwestern Medicine High Brand">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lnSpc>
            <a:spcPct val="90000"/>
          </a:lnSpc>
          <a:spcBef>
            <a:spcPts val="600"/>
          </a:spcBef>
          <a:defRPr sz="1850" spc="-50" dirty="0"/>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32916</TotalTime>
  <Words>2483</Words>
  <Application>Microsoft Macintosh PowerPoint</Application>
  <PresentationFormat>On-screen Show (4:3)</PresentationFormat>
  <Paragraphs>270</Paragraphs>
  <Slides>49</Slides>
  <Notes>32</Notes>
  <HiddenSlides>0</HiddenSlides>
  <MMClips>0</MMClips>
  <ScaleCrop>false</ScaleCrop>
  <HeadingPairs>
    <vt:vector size="4" baseType="variant">
      <vt:variant>
        <vt:lpstr>Theme</vt:lpstr>
      </vt:variant>
      <vt:variant>
        <vt:i4>2</vt:i4>
      </vt:variant>
      <vt:variant>
        <vt:lpstr>Slide Titles</vt:lpstr>
      </vt:variant>
      <vt:variant>
        <vt:i4>49</vt:i4>
      </vt:variant>
    </vt:vector>
  </HeadingPairs>
  <TitlesOfParts>
    <vt:vector size="51" baseType="lpstr">
      <vt:lpstr>Northwestern Medicine High Brand</vt:lpstr>
      <vt:lpstr>1_Northwestern Medicine High Brand</vt:lpstr>
      <vt:lpstr>DigitalHub: Preserving and Sharing Your Work Using NM's Repository</vt:lpstr>
      <vt:lpstr>DigitalHub – a living record of scholarly output</vt:lpstr>
      <vt:lpstr>DigitalHub – Vision Statement</vt:lpstr>
      <vt:lpstr>Objectives</vt:lpstr>
      <vt:lpstr>Why do you want to use DigitalHub</vt:lpstr>
      <vt:lpstr>What is DigitalHub?</vt:lpstr>
      <vt:lpstr>What can I deposit in DigitalHub?</vt:lpstr>
      <vt:lpstr>What are the guidelines for submitting content in DigitalHub?</vt:lpstr>
      <vt:lpstr>Do I retain copyright over archived content?</vt:lpstr>
      <vt:lpstr>Non-Exclusive Distribution License</vt:lpstr>
      <vt:lpstr>Creative Commons License</vt:lpstr>
      <vt:lpstr>Creative Commons License</vt:lpstr>
      <vt:lpstr>The MIT License (MIT)</vt:lpstr>
      <vt:lpstr>Checking publisher copyright policies &amp; self-archiving</vt:lpstr>
      <vt:lpstr>Using SHERPA/RoMEO</vt:lpstr>
      <vt:lpstr> How to submit your work?  7 easy steps</vt:lpstr>
      <vt:lpstr> Submitting your work</vt:lpstr>
      <vt:lpstr> Submitting your work – step 1  Login to digitalhub.northwestern.edu</vt:lpstr>
      <vt:lpstr>Submitting your work – step 2 Upload digitalhub.northwestern.edu/dashboard</vt:lpstr>
      <vt:lpstr>Submitting your work – step 3 Agree to the deposit agreement</vt:lpstr>
      <vt:lpstr>Submitting your work – step 4 Start Upload</vt:lpstr>
      <vt:lpstr>Submitting your work – step 4 Start Upload from Cloud Providers</vt:lpstr>
      <vt:lpstr>Submitting your work – step 4 Example: Box</vt:lpstr>
      <vt:lpstr>Submitting your work – step 5 Apply Metadata</vt:lpstr>
      <vt:lpstr>Submitting your work – step 6 Set visibility &amp; permissions</vt:lpstr>
      <vt:lpstr> Submitting your work – step 7  Save!</vt:lpstr>
      <vt:lpstr>Additional metadata for describing your work</vt:lpstr>
      <vt:lpstr>Using National Library of Medicine MeSH publication types</vt:lpstr>
      <vt:lpstr>Note: Visibility - who should have the ability to read and download your files</vt:lpstr>
      <vt:lpstr>Note: Version – uploading a new version of the same work</vt:lpstr>
      <vt:lpstr>Persistent unique identifiers - Digital Object Identifiers (DOIs) and Archival Resource Keys (ARKs) </vt:lpstr>
      <vt:lpstr>DigitalHub &amp; datasets</vt:lpstr>
      <vt:lpstr> How to create a collection</vt:lpstr>
      <vt:lpstr>How to create a multipage image collections</vt:lpstr>
      <vt:lpstr> Creating collections</vt:lpstr>
      <vt:lpstr>Creating collections - step 1 Create Collection</vt:lpstr>
      <vt:lpstr>Creating collections – step 2 Describe your collection</vt:lpstr>
      <vt:lpstr>Creating collections – step 3 Add files</vt:lpstr>
      <vt:lpstr>Creating collections – step 4 Select files</vt:lpstr>
      <vt:lpstr>Creating collections – step 4 Add to collection</vt:lpstr>
      <vt:lpstr>Creating collections – congratulations!</vt:lpstr>
      <vt:lpstr>Example of multipage collection</vt:lpstr>
      <vt:lpstr>Example of multipage collection</vt:lpstr>
      <vt:lpstr>Collections – admin and editors can add items to collections</vt:lpstr>
      <vt:lpstr>Collections – setting permissions </vt:lpstr>
      <vt:lpstr>Wrap up</vt:lpstr>
      <vt:lpstr>How can the library help?</vt:lpstr>
      <vt:lpstr>Coming Soon</vt:lpstr>
      <vt:lpstr>Thank you</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Northwestern Medicine</dc:title>
  <dc:subject/>
  <dc:creator>Violeta Ilik</dc:creator>
  <cp:keywords/>
  <dc:description/>
  <cp:lastModifiedBy>Violeta Ilik</cp:lastModifiedBy>
  <cp:revision>947</cp:revision>
  <cp:lastPrinted>2014-01-30T20:44:02Z</cp:lastPrinted>
  <dcterms:created xsi:type="dcterms:W3CDTF">2014-02-03T03:33:10Z</dcterms:created>
  <dcterms:modified xsi:type="dcterms:W3CDTF">2016-10-25T18:13:46Z</dcterms:modified>
  <cp:category/>
</cp:coreProperties>
</file>