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9377600" cy="32918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21813" algn="l" rtl="0" fontAlgn="base">
      <a:spcBef>
        <a:spcPct val="0"/>
      </a:spcBef>
      <a:spcAft>
        <a:spcPct val="0"/>
      </a:spcAft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443626" algn="l" rtl="0" fontAlgn="base">
      <a:spcBef>
        <a:spcPct val="0"/>
      </a:spcBef>
      <a:spcAft>
        <a:spcPct val="0"/>
      </a:spcAft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165441" algn="l" rtl="0" fontAlgn="base">
      <a:spcBef>
        <a:spcPct val="0"/>
      </a:spcBef>
      <a:spcAft>
        <a:spcPct val="0"/>
      </a:spcAft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887254" algn="l" rtl="0" fontAlgn="base">
      <a:spcBef>
        <a:spcPct val="0"/>
      </a:spcBef>
      <a:spcAft>
        <a:spcPct val="0"/>
      </a:spcAft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609067" algn="l" defTabSz="1443626" rtl="0" eaLnBrk="1" latinLnBrk="0" hangingPunct="1"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4330880" algn="l" defTabSz="1443626" rtl="0" eaLnBrk="1" latinLnBrk="0" hangingPunct="1"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5052695" algn="l" defTabSz="1443626" rtl="0" eaLnBrk="1" latinLnBrk="0" hangingPunct="1"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774508" algn="l" defTabSz="1443626" rtl="0" eaLnBrk="1" latinLnBrk="0" hangingPunct="1">
      <a:defRPr sz="3789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 userDrawn="1">
          <p15:clr>
            <a:srgbClr val="A4A3A4"/>
          </p15:clr>
        </p15:guide>
        <p15:guide id="2" pos="1296" userDrawn="1">
          <p15:clr>
            <a:srgbClr val="A4A3A4"/>
          </p15:clr>
        </p15:guide>
        <p15:guide id="3" pos="29808" userDrawn="1">
          <p15:clr>
            <a:srgbClr val="A4A3A4"/>
          </p15:clr>
        </p15:guide>
        <p15:guide id="4" orient="horz" pos="10121" userDrawn="1">
          <p15:clr>
            <a:srgbClr val="A4A3A4"/>
          </p15:clr>
        </p15:guide>
        <p15:guide id="5" orient="horz" pos="14071" userDrawn="1">
          <p15:clr>
            <a:srgbClr val="A4A3A4"/>
          </p15:clr>
        </p15:guide>
        <p15:guide id="6" orient="horz" pos="134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385"/>
    <a:srgbClr val="3F4385"/>
    <a:srgbClr val="404385"/>
    <a:srgbClr val="6D6E71"/>
    <a:srgbClr val="414385"/>
    <a:srgbClr val="520063"/>
    <a:srgbClr val="6300A4"/>
    <a:srgbClr val="5900A4"/>
    <a:srgbClr val="5200A4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673" autoAdjust="0"/>
  </p:normalViewPr>
  <p:slideViewPr>
    <p:cSldViewPr>
      <p:cViewPr>
        <p:scale>
          <a:sx n="21" d="100"/>
          <a:sy n="21" d="100"/>
        </p:scale>
        <p:origin x="1856" y="224"/>
      </p:cViewPr>
      <p:guideLst>
        <p:guide orient="horz" pos="20078"/>
        <p:guide pos="1296"/>
        <p:guide pos="29808"/>
        <p:guide orient="horz" pos="10121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22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79" y="0"/>
            <a:ext cx="3037121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79"/>
            <a:ext cx="3037122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79" y="8832179"/>
            <a:ext cx="3037121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>
              <a:defRPr sz="1200"/>
            </a:lvl1pPr>
          </a:lstStyle>
          <a:p>
            <a:fld id="{E02D8853-1055-4E27-AD3E-216D3CAEC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6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1A2A-89B2-CB4F-A1EF-3270D019F65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9B26B-96C6-EB49-948F-668939D8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9B26B-96C6-EB49-948F-668939D814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2847" y="10227130"/>
            <a:ext cx="41971913" cy="70539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5689" y="18652673"/>
            <a:ext cx="34566225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685835" indent="0" algn="ctr">
              <a:buNone/>
              <a:defRPr/>
            </a:lvl2pPr>
            <a:lvl3pPr marL="1371669" indent="0" algn="ctr">
              <a:buNone/>
              <a:defRPr/>
            </a:lvl3pPr>
            <a:lvl4pPr marL="2057504" indent="0" algn="ctr">
              <a:buNone/>
              <a:defRPr/>
            </a:lvl4pPr>
            <a:lvl5pPr marL="2743337" indent="0" algn="ctr">
              <a:buNone/>
              <a:defRPr/>
            </a:lvl5pPr>
            <a:lvl6pPr marL="3429171" indent="0" algn="ctr">
              <a:buNone/>
              <a:defRPr/>
            </a:lvl6pPr>
            <a:lvl7pPr marL="4115006" indent="0" algn="ctr">
              <a:buNone/>
              <a:defRPr/>
            </a:lvl7pPr>
            <a:lvl8pPr marL="4800840" indent="0" algn="ctr">
              <a:buNone/>
              <a:defRPr/>
            </a:lvl8pPr>
            <a:lvl9pPr marL="54866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21F4-4704-4B6F-A58F-2A009BC94D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7FBF2-6062-4861-8B2B-0ABFA9C48E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182972" y="2925539"/>
            <a:ext cx="10491788" cy="26335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5227" y="2925539"/>
            <a:ext cx="31249145" cy="26335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A2BD1-2F2B-423F-B3C9-9CB1753385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7CB8-CE60-4793-A3DF-94EB43378E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668"/>
            <a:ext cx="41971913" cy="6536871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768"/>
            <a:ext cx="41971913" cy="720090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35" indent="0">
              <a:buNone/>
              <a:defRPr sz="2700"/>
            </a:lvl2pPr>
            <a:lvl3pPr marL="1371669" indent="0">
              <a:buNone/>
              <a:defRPr sz="2400"/>
            </a:lvl3pPr>
            <a:lvl4pPr marL="2057504" indent="0">
              <a:buNone/>
              <a:defRPr sz="2100"/>
            </a:lvl4pPr>
            <a:lvl5pPr marL="2743337" indent="0">
              <a:buNone/>
              <a:defRPr sz="2100"/>
            </a:lvl5pPr>
            <a:lvl6pPr marL="3429171" indent="0">
              <a:buNone/>
              <a:defRPr sz="2100"/>
            </a:lvl6pPr>
            <a:lvl7pPr marL="4115006" indent="0">
              <a:buNone/>
              <a:defRPr sz="2100"/>
            </a:lvl7pPr>
            <a:lvl8pPr marL="4800840" indent="0">
              <a:buNone/>
              <a:defRPr sz="2100"/>
            </a:lvl8pPr>
            <a:lvl9pPr marL="548667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7F496-85AD-4CD4-8509-A0C4A5B4D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5225" y="9511396"/>
            <a:ext cx="20869275" cy="1974940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3100" y="9511396"/>
            <a:ext cx="20871657" cy="1974940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487DB-8D07-42A9-A323-81FDA472EC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359" y="1317171"/>
            <a:ext cx="4443888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9359" y="7369629"/>
            <a:ext cx="21817013" cy="30697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9359" y="10439400"/>
            <a:ext cx="21817013" cy="1896563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4089" y="7369629"/>
            <a:ext cx="21824157" cy="30697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4089" y="10439400"/>
            <a:ext cx="21824157" cy="1896563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D592-99AC-4007-A695-A672E8C60D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CE80E-55A6-403B-BC19-ED24A513B5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D7A50-5833-4232-8DDF-9F356AA44A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359" y="1311729"/>
            <a:ext cx="16244888" cy="55762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795" y="1311729"/>
            <a:ext cx="27603450" cy="2809330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359" y="6887937"/>
            <a:ext cx="16244888" cy="22517100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89A1D-19FB-4804-AA69-72ACEECBDA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2" y="23042336"/>
            <a:ext cx="29627513" cy="2721429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7402" y="2941866"/>
            <a:ext cx="29627513" cy="19749406"/>
          </a:xfrm>
        </p:spPr>
        <p:txBody>
          <a:bodyPr/>
          <a:lstStyle>
            <a:lvl1pPr marL="0" indent="0">
              <a:buNone/>
              <a:defRPr sz="480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7402" y="25763765"/>
            <a:ext cx="29627513" cy="3861706"/>
          </a:xfrm>
        </p:spPr>
        <p:txBody>
          <a:bodyPr/>
          <a:lstStyle>
            <a:lvl1pPr marL="0" indent="0">
              <a:buNone/>
              <a:defRPr sz="2100"/>
            </a:lvl1pPr>
            <a:lvl2pPr marL="685835" indent="0">
              <a:buNone/>
              <a:defRPr sz="1800"/>
            </a:lvl2pPr>
            <a:lvl3pPr marL="1371669" indent="0">
              <a:buNone/>
              <a:defRPr sz="1500"/>
            </a:lvl3pPr>
            <a:lvl4pPr marL="2057504" indent="0">
              <a:buNone/>
              <a:defRPr sz="1350"/>
            </a:lvl4pPr>
            <a:lvl5pPr marL="2743337" indent="0">
              <a:buNone/>
              <a:defRPr sz="1350"/>
            </a:lvl5pPr>
            <a:lvl6pPr marL="3429171" indent="0">
              <a:buNone/>
              <a:defRPr sz="1350"/>
            </a:lvl6pPr>
            <a:lvl7pPr marL="4115006" indent="0">
              <a:buNone/>
              <a:defRPr sz="1350"/>
            </a:lvl7pPr>
            <a:lvl8pPr marL="4800840" indent="0">
              <a:buNone/>
              <a:defRPr sz="1350"/>
            </a:lvl8pPr>
            <a:lvl9pPr marL="5486675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09FD4-871C-40F3-8AD0-DB9DE752E5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5225" y="2925537"/>
            <a:ext cx="4196953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5225" y="9511396"/>
            <a:ext cx="41969532" cy="1974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05225" y="29992868"/>
            <a:ext cx="10287000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762563">
              <a:defRPr sz="57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1157" y="29992868"/>
            <a:ext cx="15637668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762563">
              <a:defRPr sz="5700"/>
            </a:lvl1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7757" y="29992868"/>
            <a:ext cx="10287000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762563">
              <a:defRPr sz="5700"/>
            </a:lvl1pPr>
          </a:lstStyle>
          <a:p>
            <a:fld id="{D89180E7-48B4-4579-B6C9-C14FF84EEA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Times New Roman" pitchFamily="18" charset="0"/>
        </a:defRPr>
      </a:lvl2pPr>
      <a:lvl3pPr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Times New Roman" pitchFamily="18" charset="0"/>
        </a:defRPr>
      </a:lvl3pPr>
      <a:lvl4pPr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Times New Roman" pitchFamily="18" charset="0"/>
        </a:defRPr>
      </a:lvl4pPr>
      <a:lvl5pPr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Times New Roman" pitchFamily="18" charset="0"/>
        </a:defRPr>
      </a:lvl5pPr>
      <a:lvl6pPr marL="685835"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Times New Roman" pitchFamily="18" charset="0"/>
        </a:defRPr>
      </a:lvl6pPr>
      <a:lvl7pPr marL="1371669"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Times New Roman" pitchFamily="18" charset="0"/>
        </a:defRPr>
      </a:lvl7pPr>
      <a:lvl8pPr marL="2057504"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Times New Roman" pitchFamily="18" charset="0"/>
        </a:defRPr>
      </a:lvl8pPr>
      <a:lvl9pPr marL="2743337" algn="ctr" defTabSz="3762563" rtl="0" fontAlgn="base">
        <a:spcBef>
          <a:spcPct val="0"/>
        </a:spcBef>
        <a:spcAft>
          <a:spcPct val="0"/>
        </a:spcAft>
        <a:defRPr sz="18152">
          <a:solidFill>
            <a:schemeClr val="tx2"/>
          </a:solidFill>
          <a:latin typeface="Times New Roman" pitchFamily="18" charset="0"/>
        </a:defRPr>
      </a:lvl9pPr>
    </p:titleStyle>
    <p:bodyStyle>
      <a:lvl1pPr marL="1409771" indent="-1409771" algn="l" defTabSz="3762563" rtl="0" fontAlgn="base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678" indent="-1176398" algn="l" defTabSz="3762563" rtl="0" fontAlgn="base">
        <a:spcBef>
          <a:spcPct val="20000"/>
        </a:spcBef>
        <a:spcAft>
          <a:spcPct val="0"/>
        </a:spcAft>
        <a:buChar char="–"/>
        <a:defRPr sz="11550">
          <a:solidFill>
            <a:schemeClr val="tx1"/>
          </a:solidFill>
          <a:latin typeface="+mn-lt"/>
        </a:defRPr>
      </a:lvl2pPr>
      <a:lvl3pPr marL="4703205" indent="-940643" algn="l" defTabSz="3762563" rtl="0" fontAlgn="base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4486" indent="-940643" algn="l" defTabSz="3762563" rtl="0" fontAlgn="base">
        <a:spcBef>
          <a:spcPct val="20000"/>
        </a:spcBef>
        <a:spcAft>
          <a:spcPct val="0"/>
        </a:spcAft>
        <a:buChar char="–"/>
        <a:defRPr sz="8250">
          <a:solidFill>
            <a:schemeClr val="tx1"/>
          </a:solidFill>
          <a:latin typeface="+mn-lt"/>
        </a:defRPr>
      </a:lvl4pPr>
      <a:lvl5pPr marL="8465769" indent="-940643" algn="l" defTabSz="3762563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</a:defRPr>
      </a:lvl5pPr>
      <a:lvl6pPr marL="9151602" indent="-940643" algn="l" defTabSz="3762563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</a:defRPr>
      </a:lvl6pPr>
      <a:lvl7pPr marL="9837437" indent="-940643" algn="l" defTabSz="3762563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</a:defRPr>
      </a:lvl7pPr>
      <a:lvl8pPr marL="10523271" indent="-940643" algn="l" defTabSz="3762563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</a:defRPr>
      </a:lvl8pPr>
      <a:lvl9pPr marL="11209106" indent="-940643" algn="l" defTabSz="3762563" rtl="0" fontAlgn="base">
        <a:spcBef>
          <a:spcPct val="20000"/>
        </a:spcBef>
        <a:spcAft>
          <a:spcPct val="0"/>
        </a:spcAft>
        <a:buChar char="»"/>
        <a:defRPr sz="82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17958292" y="26118650"/>
            <a:ext cx="1338427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Defining </a:t>
            </a:r>
            <a:r>
              <a:rPr lang="en-US" sz="4000" b="1" dirty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neuroplasticity 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• 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Gain, loss, or change of function at one 1cm</a:t>
            </a:r>
            <a:r>
              <a:rPr lang="en-US" sz="3500" baseline="30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 stimulation point between surgeries without corresponding functional deficit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For example, if stimulation point E in Figure 2 was hand sensation at surgery 1 and changed to hand motor at surgery 2, that is neuroplasticity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Furthermore, if stimulation point E was hand sensation at surgery 1 and disappeared at surgery 2, with no functional deficit, that would be neuroplasticity </a:t>
            </a:r>
            <a:endParaRPr lang="en-US" sz="3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2050029" y="5828606"/>
            <a:ext cx="14516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Neuroplasticity </a:t>
            </a:r>
            <a:endParaRPr lang="en-US" sz="5400" b="1" dirty="0">
              <a:solidFill>
                <a:srgbClr val="41438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3596829" y="5834030"/>
            <a:ext cx="1371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endParaRPr lang="en-US" sz="5400" dirty="0">
              <a:solidFill>
                <a:srgbClr val="41438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33596828" y="28705908"/>
            <a:ext cx="13716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Acknowledgements </a:t>
            </a:r>
            <a:endParaRPr lang="en-US" sz="2200" dirty="0">
              <a:solidFill>
                <a:srgbClr val="414385"/>
              </a:solidFill>
              <a:latin typeface="Arial" charset="0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2050029" y="1134371"/>
            <a:ext cx="4628692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ts val="9000"/>
              </a:lnSpc>
            </a:pPr>
            <a:r>
              <a:rPr lang="en-US" sz="81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Neuroplasticity in primary cortex: a study of glioblastoma patients undergoing repeat awake craniotomy                using direct electrocortical stimulation   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2050029" y="905266"/>
            <a:ext cx="45262800" cy="1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2050029" y="3601643"/>
            <a:ext cx="45262800" cy="793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042658" y="6844269"/>
            <a:ext cx="137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2033514" y="19617661"/>
            <a:ext cx="137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033514" y="24863531"/>
            <a:ext cx="137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17843270" y="17169041"/>
            <a:ext cx="137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3589458" y="6751936"/>
            <a:ext cx="137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33589457" y="29220381"/>
            <a:ext cx="13716000" cy="550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78"/>
          <p:cNvSpPr/>
          <p:nvPr/>
        </p:nvSpPr>
        <p:spPr>
          <a:xfrm>
            <a:off x="2050029" y="4628277"/>
            <a:ext cx="16966183" cy="1200329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600" b="1" i="1" dirty="0" smtClean="0">
                <a:solidFill>
                  <a:srgbClr val="6D6E71"/>
                </a:solidFill>
                <a:latin typeface="Calibri Light" charset="0"/>
                <a:ea typeface="Calibri Light" charset="0"/>
                <a:cs typeface="Calibri Light" charset="0"/>
              </a:rPr>
              <a:t>Department of Neurological Surgery, Northwestern University Feinberg School of Medicine  </a:t>
            </a:r>
            <a:endParaRPr lang="en-US" sz="3600" b="1" i="1" dirty="0">
              <a:solidFill>
                <a:srgbClr val="6D6E7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sz="3600" dirty="0">
              <a:solidFill>
                <a:srgbClr val="51525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9" y="30946568"/>
            <a:ext cx="7534150" cy="1061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0029" y="3514202"/>
            <a:ext cx="14863813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9000"/>
              </a:lnSpc>
            </a:pPr>
            <a:r>
              <a:rPr lang="en-US" sz="5400" b="1" dirty="0">
                <a:solidFill>
                  <a:srgbClr val="6D6E71"/>
                </a:solidFill>
                <a:latin typeface="Calibri" charset="0"/>
                <a:ea typeface="Calibri" charset="0"/>
                <a:cs typeface="Calibri" charset="0"/>
              </a:rPr>
              <a:t>Wil </a:t>
            </a:r>
            <a:r>
              <a:rPr lang="en-US" sz="5400" b="1" dirty="0" smtClean="0">
                <a:solidFill>
                  <a:srgbClr val="6D6E71"/>
                </a:solidFill>
                <a:latin typeface="Calibri" charset="0"/>
                <a:ea typeface="Calibri" charset="0"/>
                <a:cs typeface="Calibri" charset="0"/>
              </a:rPr>
              <a:t>Gibb | Nathan Kong  |  </a:t>
            </a:r>
            <a:r>
              <a:rPr lang="en-US" sz="5400" b="1" dirty="0">
                <a:solidFill>
                  <a:srgbClr val="6D6E71"/>
                </a:solidFill>
                <a:latin typeface="Calibri" charset="0"/>
                <a:ea typeface="Calibri" charset="0"/>
                <a:cs typeface="Calibri" charset="0"/>
              </a:rPr>
              <a:t>Matthew Tate, MD, PhD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417" y="7497001"/>
            <a:ext cx="12810482" cy="1169551"/>
          </a:xfrm>
          <a:prstGeom prst="rect">
            <a:avLst/>
          </a:prstGeom>
          <a:solidFill>
            <a:srgbClr val="3F4385"/>
          </a:solidFill>
          <a:ln>
            <a:solidFill>
              <a:srgbClr val="4043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Neuroplasticity:</a:t>
            </a:r>
            <a:r>
              <a:rPr lang="en-US" sz="3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en-US" sz="35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ability of the brain to preserve functio</a:t>
            </a:r>
            <a:r>
              <a:rPr lang="en-US" sz="35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 in response to tumor, stroke, or other injury.</a:t>
            </a:r>
            <a:endParaRPr lang="en-US" sz="3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60470" y="9332878"/>
            <a:ext cx="12585081" cy="8623480"/>
            <a:chOff x="2505718" y="9425124"/>
            <a:chExt cx="12585081" cy="8623480"/>
          </a:xfrm>
        </p:grpSpPr>
        <p:sp>
          <p:nvSpPr>
            <p:cNvPr id="86" name="TextBox 85"/>
            <p:cNvSpPr txBox="1"/>
            <p:nvPr/>
          </p:nvSpPr>
          <p:spPr>
            <a:xfrm>
              <a:off x="9936131" y="9501447"/>
              <a:ext cx="5154667" cy="553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3000" b="1" dirty="0" smtClean="0">
                  <a:latin typeface="Calibri" charset="0"/>
                  <a:ea typeface="Calibri" charset="0"/>
                  <a:cs typeface="Calibri" charset="0"/>
                </a:rPr>
                <a:t>Mechanisms of Neuroplasticity </a:t>
              </a:r>
              <a:endParaRPr lang="en-US" sz="30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38" name="Picture 3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" t="1509" r="1416" b="4591"/>
            <a:stretch/>
          </p:blipFill>
          <p:spPr>
            <a:xfrm>
              <a:off x="2505718" y="9425124"/>
              <a:ext cx="6858000" cy="8623480"/>
            </a:xfrm>
            <a:prstGeom prst="rect">
              <a:avLst/>
            </a:prstGeom>
          </p:spPr>
        </p:pic>
        <p:sp>
          <p:nvSpPr>
            <p:cNvPr id="43" name="Text Box 4"/>
            <p:cNvSpPr txBox="1">
              <a:spLocks/>
            </p:cNvSpPr>
            <p:nvPr/>
          </p:nvSpPr>
          <p:spPr>
            <a:xfrm>
              <a:off x="9936132" y="10180613"/>
              <a:ext cx="5154667" cy="70557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Figure </a:t>
              </a:r>
              <a:r>
                <a:rPr lang="en-US" sz="2200" b="1" dirty="0" smtClean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1:</a:t>
              </a:r>
              <a:r>
                <a:rPr lang="en-US" sz="2200" dirty="0" smtClean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 Illustrated </a:t>
              </a:r>
              <a:r>
                <a:rPr lang="en-US" sz="2200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in panels A-D are the four primary mechanisms of </a:t>
              </a:r>
              <a:r>
                <a:rPr lang="en-US" sz="2200" dirty="0" smtClean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neuroplasticity.</a:t>
              </a:r>
              <a:endParaRPr lang="en-US" sz="2200" dirty="0">
                <a:solidFill>
                  <a:srgbClr val="0D0D0D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2200" b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A. </a:t>
              </a:r>
              <a:r>
                <a:rPr lang="en-US" sz="2200" i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Subcortical vs. cortical plasticity</a:t>
              </a:r>
              <a:r>
                <a:rPr lang="en-US" sz="2200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: The ability of the brain to recover from a lesion in the subcortical white matter tracts (purple) is decreased compared to a cortical lesion (blue). </a:t>
              </a: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B. </a:t>
              </a:r>
              <a:r>
                <a:rPr lang="en-US" sz="2200" i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Cortical recruitment</a:t>
              </a:r>
              <a:r>
                <a:rPr lang="en-US" sz="2200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: When a cortical injury occurs (grey), perilesional synapses can be recruited to maintain synaptic integrity. </a:t>
              </a: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C. </a:t>
              </a:r>
              <a:r>
                <a:rPr lang="en-US" sz="2200" i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Cortical redundancy</a:t>
              </a:r>
              <a:r>
                <a:rPr lang="en-US" sz="2200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: Redundant synapses are normally inhibited by interneurons (red shadow). Upon injury (grey), this inhibition is lost and the </a:t>
              </a:r>
              <a:r>
                <a:rPr lang="en-US" sz="2200" dirty="0" smtClean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redundant connection compensates.</a:t>
              </a:r>
              <a:endParaRPr lang="en-US" sz="2200" dirty="0">
                <a:solidFill>
                  <a:srgbClr val="0D0D0D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200" b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D. </a:t>
              </a:r>
              <a:r>
                <a:rPr lang="en-US" sz="2200" i="1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Contralateral recruitment</a:t>
              </a:r>
              <a:r>
                <a:rPr lang="en-US" sz="2200" dirty="0">
                  <a:solidFill>
                    <a:srgbClr val="0D0D0D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: A lesion (blue circle) in the hand motor area (green dashed region) can promote recruitment of the analogous contralateral hand area (green circle) to rescue hand function.  </a:t>
              </a:r>
            </a:p>
          </p:txBody>
        </p:sp>
      </p:grp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2050029" y="18599839"/>
            <a:ext cx="14516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Knowledge gaps in plasticity research </a:t>
            </a:r>
            <a:endParaRPr lang="en-US" sz="5400" b="1" dirty="0">
              <a:solidFill>
                <a:srgbClr val="41438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033514" y="23924945"/>
            <a:ext cx="32839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Purpose </a:t>
            </a:r>
            <a:endParaRPr lang="en-US" sz="5400" b="1" dirty="0">
              <a:solidFill>
                <a:srgbClr val="41438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04646" y="6144779"/>
            <a:ext cx="13618783" cy="9448740"/>
          </a:xfrm>
          <a:prstGeom prst="rect">
            <a:avLst/>
          </a:prstGeom>
          <a:solidFill>
            <a:srgbClr val="3F4385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3800" b="1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Abstract: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800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Glioblastoma is both the most deadly and most common primary brain tumor in adults.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Despite its impact, we know very little about if, and how, the brain preserves function in response to this tumor. </a:t>
            </a:r>
            <a:r>
              <a:rPr lang="en-US" sz="3800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ability of the brain to reorganize function, known as neuroplasticity, is common in the developing brain but has not been studied in adults with glioblastoma.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this study, we 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examined neuroplasticity </a:t>
            </a:r>
            <a:r>
              <a:rPr lang="en-US" sz="3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within primary 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motor (M1) and somatosensory (S1) cortex </a:t>
            </a:r>
            <a:r>
              <a:rPr lang="en-US" sz="3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glioblastoma patients undergoing repeat 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awake craniotomy using direct </a:t>
            </a:r>
            <a:r>
              <a:rPr lang="en-US" sz="3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electrical 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stimulation. </a:t>
            </a:r>
            <a:r>
              <a:rPr lang="en-US" sz="3800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Five </a:t>
            </a:r>
            <a:r>
              <a:rPr lang="en-US" sz="3800" u="sng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of six patients exhibited </a:t>
            </a:r>
            <a:r>
              <a:rPr lang="en-US" sz="3800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plasticity </a:t>
            </a:r>
            <a:r>
              <a:rPr lang="en-US" sz="3800" u="sng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within M1 or S1.</a:t>
            </a:r>
            <a:r>
              <a:rPr lang="en-US" sz="3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Out of 51 total sites stimulated in both surgeries, 32 (62.7%) demonstrated plasticity. Of these sites, 18 were in S1 (56.3%) and 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14 were </a:t>
            </a:r>
            <a:r>
              <a:rPr lang="en-US" sz="3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M1 (43.7%). </a:t>
            </a:r>
            <a:r>
              <a:rPr lang="en-US" sz="3800" u="sng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This is the first study to demonstrate primary cortical plasticity in glioblastoma patients.</a:t>
            </a:r>
            <a:r>
              <a:rPr lang="en-US" sz="3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In understanding the mechanisms driving this plasticity, we hope to provide insight that will guide management and treatment of patients with this devastating diagnosis.  </a:t>
            </a:r>
            <a:endParaRPr lang="en-US" sz="3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17966842" y="16095237"/>
            <a:ext cx="14516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Methods </a:t>
            </a:r>
            <a:endParaRPr lang="en-US" sz="5400" b="1" dirty="0">
              <a:solidFill>
                <a:srgbClr val="41438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8096" y="17464128"/>
            <a:ext cx="1338447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Inclusion criteria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Adult patients with biopsy-confirmed glioblastoma multiforme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Patients had two awake craniotomies using direct electrocortical 	   stimulation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The same brain region was exposed during both operations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</a:t>
            </a:r>
            <a:r>
              <a:rPr lang="en-US" sz="3500" b="1" dirty="0" smtClean="0">
                <a:latin typeface="Calibri" charset="0"/>
                <a:ea typeface="Calibri" charset="0"/>
                <a:cs typeface="Calibri" charset="0"/>
              </a:rPr>
              <a:t>Six patients fit these criteria at NMH between 2010-2016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59173" y="19799067"/>
            <a:ext cx="1338447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There is evidence for plasticity within the human cortex. However, much of this evidence: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	• Is from non-primary association cortex, like the supplementary 	    	   motor area, which has a greater innate capacity for neuroplasticity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Relies on indirect measures of brain activity, such as fMRI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Is in acute pathology, like stroke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Is in the developing brain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33514" y="25054835"/>
            <a:ext cx="1372514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To address the knowledge gaps above, we aim to: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	• Demonstrate plasticity in traditionally non-plastic cortex, namely 	   primary motor (M1) and somatosensory cortex (S1)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Measure this plasticity directly in the operating room, using 	   	   the gold standard for measuring cortical function: direct 	   	    	   electrocortical stimulation  	 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Measure this change in plasticity over time, by studying patients 	   who have had two awake brain surgeries 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Measure this plasticity in adults with glioblastoma, a population 	   which has not been studied in neuroplasticity research 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8096" y="21231752"/>
            <a:ext cx="786195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Measuring neuroplasticity 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• 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1x1 cm grid overlay on M1 and S1 (primary motor and somatosensory cortex)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Each 1cm</a:t>
            </a:r>
            <a:r>
              <a:rPr lang="en-US" sz="3500" baseline="3000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 region = 1 stimulation point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For example, stimulation points A-H in Figure 2 correspond to certain motor/sensory functions</a:t>
            </a:r>
            <a:endParaRPr lang="en-US" sz="35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989664" y="20962527"/>
            <a:ext cx="6569606" cy="5209837"/>
            <a:chOff x="24185359" y="20619267"/>
            <a:chExt cx="6569606" cy="5209837"/>
          </a:xfrm>
        </p:grpSpPr>
        <p:pic>
          <p:nvPicPr>
            <p:cNvPr id="80" name="Shape 91"/>
            <p:cNvPicPr preferRelativeResize="0"/>
            <p:nvPr/>
          </p:nvPicPr>
          <p:blipFill rotWithShape="1">
            <a:blip r:embed="rId5">
              <a:alphaModFix/>
            </a:blip>
            <a:srcRect l="33623" t="29173" r="20369" b="38168"/>
            <a:stretch/>
          </p:blipFill>
          <p:spPr>
            <a:xfrm rot="14387377">
              <a:off x="25501062" y="20575202"/>
              <a:ext cx="5209837" cy="5297968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81" name="Group 80"/>
            <p:cNvGrpSpPr/>
            <p:nvPr/>
          </p:nvGrpSpPr>
          <p:grpSpPr>
            <a:xfrm rot="1156335">
              <a:off x="25682546" y="21650121"/>
              <a:ext cx="2293342" cy="3252232"/>
              <a:chOff x="6278457" y="1237285"/>
              <a:chExt cx="923004" cy="151180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278457" y="1237285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82477" y="1237285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279237" y="1535529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583257" y="1539037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895717" y="1540561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81499" y="1842313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589396" y="1842313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895943" y="1842313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281156" y="2144065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589053" y="2144065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896950" y="2144065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281156" y="2445817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589053" y="2447341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898221" y="2447341"/>
                <a:ext cx="303240" cy="301752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24420189" y="22727457"/>
              <a:ext cx="1188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Anterior</a:t>
              </a:r>
              <a:endPara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5750381" y="21482375"/>
              <a:ext cx="996880" cy="2864276"/>
            </a:xfrm>
            <a:custGeom>
              <a:avLst/>
              <a:gdLst>
                <a:gd name="connsiteX0" fmla="*/ 0 w 649224"/>
                <a:gd name="connsiteY0" fmla="*/ 1865376 h 1865376"/>
                <a:gd name="connsiteX1" fmla="*/ 27432 w 649224"/>
                <a:gd name="connsiteY1" fmla="*/ 1828800 h 1865376"/>
                <a:gd name="connsiteX2" fmla="*/ 54864 w 649224"/>
                <a:gd name="connsiteY2" fmla="*/ 1801368 h 1865376"/>
                <a:gd name="connsiteX3" fmla="*/ 73152 w 649224"/>
                <a:gd name="connsiteY3" fmla="*/ 1773936 h 1865376"/>
                <a:gd name="connsiteX4" fmla="*/ 128016 w 649224"/>
                <a:gd name="connsiteY4" fmla="*/ 1719072 h 1865376"/>
                <a:gd name="connsiteX5" fmla="*/ 219456 w 649224"/>
                <a:gd name="connsiteY5" fmla="*/ 1581912 h 1865376"/>
                <a:gd name="connsiteX6" fmla="*/ 256032 w 649224"/>
                <a:gd name="connsiteY6" fmla="*/ 1527048 h 1865376"/>
                <a:gd name="connsiteX7" fmla="*/ 274320 w 649224"/>
                <a:gd name="connsiteY7" fmla="*/ 1499616 h 1865376"/>
                <a:gd name="connsiteX8" fmla="*/ 301752 w 649224"/>
                <a:gd name="connsiteY8" fmla="*/ 1472184 h 1865376"/>
                <a:gd name="connsiteX9" fmla="*/ 338328 w 649224"/>
                <a:gd name="connsiteY9" fmla="*/ 1417320 h 1865376"/>
                <a:gd name="connsiteX10" fmla="*/ 365760 w 649224"/>
                <a:gd name="connsiteY10" fmla="*/ 1389888 h 1865376"/>
                <a:gd name="connsiteX11" fmla="*/ 384048 w 649224"/>
                <a:gd name="connsiteY11" fmla="*/ 1362456 h 1865376"/>
                <a:gd name="connsiteX12" fmla="*/ 438912 w 649224"/>
                <a:gd name="connsiteY12" fmla="*/ 1307592 h 1865376"/>
                <a:gd name="connsiteX13" fmla="*/ 466344 w 649224"/>
                <a:gd name="connsiteY13" fmla="*/ 1252728 h 1865376"/>
                <a:gd name="connsiteX14" fmla="*/ 493776 w 649224"/>
                <a:gd name="connsiteY14" fmla="*/ 1234440 h 1865376"/>
                <a:gd name="connsiteX15" fmla="*/ 512064 w 649224"/>
                <a:gd name="connsiteY15" fmla="*/ 1179576 h 1865376"/>
                <a:gd name="connsiteX16" fmla="*/ 548640 w 649224"/>
                <a:gd name="connsiteY16" fmla="*/ 1124712 h 1865376"/>
                <a:gd name="connsiteX17" fmla="*/ 566928 w 649224"/>
                <a:gd name="connsiteY17" fmla="*/ 1097280 h 1865376"/>
                <a:gd name="connsiteX18" fmla="*/ 594360 w 649224"/>
                <a:gd name="connsiteY18" fmla="*/ 1042416 h 1865376"/>
                <a:gd name="connsiteX19" fmla="*/ 603504 w 649224"/>
                <a:gd name="connsiteY19" fmla="*/ 1014984 h 1865376"/>
                <a:gd name="connsiteX20" fmla="*/ 621792 w 649224"/>
                <a:gd name="connsiteY20" fmla="*/ 987552 h 1865376"/>
                <a:gd name="connsiteX21" fmla="*/ 649224 w 649224"/>
                <a:gd name="connsiteY21" fmla="*/ 896112 h 1865376"/>
                <a:gd name="connsiteX22" fmla="*/ 640080 w 649224"/>
                <a:gd name="connsiteY22" fmla="*/ 740664 h 1865376"/>
                <a:gd name="connsiteX23" fmla="*/ 630936 w 649224"/>
                <a:gd name="connsiteY23" fmla="*/ 713232 h 1865376"/>
                <a:gd name="connsiteX24" fmla="*/ 612648 w 649224"/>
                <a:gd name="connsiteY24" fmla="*/ 649224 h 1865376"/>
                <a:gd name="connsiteX25" fmla="*/ 585216 w 649224"/>
                <a:gd name="connsiteY25" fmla="*/ 512064 h 1865376"/>
                <a:gd name="connsiteX26" fmla="*/ 566928 w 649224"/>
                <a:gd name="connsiteY26" fmla="*/ 457200 h 1865376"/>
                <a:gd name="connsiteX27" fmla="*/ 557784 w 649224"/>
                <a:gd name="connsiteY27" fmla="*/ 429768 h 1865376"/>
                <a:gd name="connsiteX28" fmla="*/ 539496 w 649224"/>
                <a:gd name="connsiteY28" fmla="*/ 338328 h 1865376"/>
                <a:gd name="connsiteX29" fmla="*/ 530352 w 649224"/>
                <a:gd name="connsiteY29" fmla="*/ 283464 h 1865376"/>
                <a:gd name="connsiteX30" fmla="*/ 512064 w 649224"/>
                <a:gd name="connsiteY30" fmla="*/ 228600 h 1865376"/>
                <a:gd name="connsiteX31" fmla="*/ 502920 w 649224"/>
                <a:gd name="connsiteY31" fmla="*/ 201168 h 1865376"/>
                <a:gd name="connsiteX32" fmla="*/ 493776 w 649224"/>
                <a:gd name="connsiteY32" fmla="*/ 173736 h 1865376"/>
                <a:gd name="connsiteX33" fmla="*/ 475488 w 649224"/>
                <a:gd name="connsiteY33" fmla="*/ 146304 h 1865376"/>
                <a:gd name="connsiteX34" fmla="*/ 466344 w 649224"/>
                <a:gd name="connsiteY34" fmla="*/ 73152 h 1865376"/>
                <a:gd name="connsiteX35" fmla="*/ 457200 w 649224"/>
                <a:gd name="connsiteY35" fmla="*/ 0 h 186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9224" h="1865376">
                  <a:moveTo>
                    <a:pt x="0" y="1865376"/>
                  </a:moveTo>
                  <a:cubicBezTo>
                    <a:pt x="9144" y="1853184"/>
                    <a:pt x="17514" y="1840371"/>
                    <a:pt x="27432" y="1828800"/>
                  </a:cubicBezTo>
                  <a:cubicBezTo>
                    <a:pt x="35848" y="1818982"/>
                    <a:pt x="46585" y="1811302"/>
                    <a:pt x="54864" y="1801368"/>
                  </a:cubicBezTo>
                  <a:cubicBezTo>
                    <a:pt x="61899" y="1792925"/>
                    <a:pt x="65851" y="1782150"/>
                    <a:pt x="73152" y="1773936"/>
                  </a:cubicBezTo>
                  <a:cubicBezTo>
                    <a:pt x="90335" y="1754606"/>
                    <a:pt x="113670" y="1740591"/>
                    <a:pt x="128016" y="1719072"/>
                  </a:cubicBezTo>
                  <a:lnTo>
                    <a:pt x="219456" y="1581912"/>
                  </a:lnTo>
                  <a:lnTo>
                    <a:pt x="256032" y="1527048"/>
                  </a:lnTo>
                  <a:cubicBezTo>
                    <a:pt x="262128" y="1517904"/>
                    <a:pt x="266549" y="1507387"/>
                    <a:pt x="274320" y="1499616"/>
                  </a:cubicBezTo>
                  <a:cubicBezTo>
                    <a:pt x="283464" y="1490472"/>
                    <a:pt x="293813" y="1482392"/>
                    <a:pt x="301752" y="1472184"/>
                  </a:cubicBezTo>
                  <a:cubicBezTo>
                    <a:pt x="315246" y="1454834"/>
                    <a:pt x="322786" y="1432862"/>
                    <a:pt x="338328" y="1417320"/>
                  </a:cubicBezTo>
                  <a:cubicBezTo>
                    <a:pt x="347472" y="1408176"/>
                    <a:pt x="357481" y="1399822"/>
                    <a:pt x="365760" y="1389888"/>
                  </a:cubicBezTo>
                  <a:cubicBezTo>
                    <a:pt x="372795" y="1381445"/>
                    <a:pt x="376747" y="1370670"/>
                    <a:pt x="384048" y="1362456"/>
                  </a:cubicBezTo>
                  <a:cubicBezTo>
                    <a:pt x="401231" y="1343126"/>
                    <a:pt x="438912" y="1307592"/>
                    <a:pt x="438912" y="1307592"/>
                  </a:cubicBezTo>
                  <a:cubicBezTo>
                    <a:pt x="446349" y="1285281"/>
                    <a:pt x="448618" y="1270454"/>
                    <a:pt x="466344" y="1252728"/>
                  </a:cubicBezTo>
                  <a:cubicBezTo>
                    <a:pt x="474115" y="1244957"/>
                    <a:pt x="484632" y="1240536"/>
                    <a:pt x="493776" y="1234440"/>
                  </a:cubicBezTo>
                  <a:cubicBezTo>
                    <a:pt x="499872" y="1216152"/>
                    <a:pt x="501371" y="1195616"/>
                    <a:pt x="512064" y="1179576"/>
                  </a:cubicBezTo>
                  <a:lnTo>
                    <a:pt x="548640" y="1124712"/>
                  </a:lnTo>
                  <a:cubicBezTo>
                    <a:pt x="554736" y="1115568"/>
                    <a:pt x="563453" y="1107706"/>
                    <a:pt x="566928" y="1097280"/>
                  </a:cubicBezTo>
                  <a:cubicBezTo>
                    <a:pt x="589912" y="1028329"/>
                    <a:pt x="558908" y="1113320"/>
                    <a:pt x="594360" y="1042416"/>
                  </a:cubicBezTo>
                  <a:cubicBezTo>
                    <a:pt x="598671" y="1033795"/>
                    <a:pt x="599193" y="1023605"/>
                    <a:pt x="603504" y="1014984"/>
                  </a:cubicBezTo>
                  <a:cubicBezTo>
                    <a:pt x="608419" y="1005154"/>
                    <a:pt x="617329" y="997595"/>
                    <a:pt x="621792" y="987552"/>
                  </a:cubicBezTo>
                  <a:cubicBezTo>
                    <a:pt x="634513" y="958929"/>
                    <a:pt x="641624" y="926510"/>
                    <a:pt x="649224" y="896112"/>
                  </a:cubicBezTo>
                  <a:cubicBezTo>
                    <a:pt x="646176" y="844296"/>
                    <a:pt x="645245" y="792312"/>
                    <a:pt x="640080" y="740664"/>
                  </a:cubicBezTo>
                  <a:cubicBezTo>
                    <a:pt x="639121" y="731073"/>
                    <a:pt x="633584" y="722500"/>
                    <a:pt x="630936" y="713232"/>
                  </a:cubicBezTo>
                  <a:cubicBezTo>
                    <a:pt x="607973" y="632860"/>
                    <a:pt x="634572" y="714997"/>
                    <a:pt x="612648" y="649224"/>
                  </a:cubicBezTo>
                  <a:cubicBezTo>
                    <a:pt x="604990" y="595621"/>
                    <a:pt x="602852" y="564973"/>
                    <a:pt x="585216" y="512064"/>
                  </a:cubicBezTo>
                  <a:lnTo>
                    <a:pt x="566928" y="457200"/>
                  </a:lnTo>
                  <a:cubicBezTo>
                    <a:pt x="563880" y="448056"/>
                    <a:pt x="559674" y="439219"/>
                    <a:pt x="557784" y="429768"/>
                  </a:cubicBezTo>
                  <a:cubicBezTo>
                    <a:pt x="551688" y="399288"/>
                    <a:pt x="544606" y="368989"/>
                    <a:pt x="539496" y="338328"/>
                  </a:cubicBezTo>
                  <a:cubicBezTo>
                    <a:pt x="536448" y="320040"/>
                    <a:pt x="534849" y="301451"/>
                    <a:pt x="530352" y="283464"/>
                  </a:cubicBezTo>
                  <a:cubicBezTo>
                    <a:pt x="525677" y="264762"/>
                    <a:pt x="518160" y="246888"/>
                    <a:pt x="512064" y="228600"/>
                  </a:cubicBezTo>
                  <a:lnTo>
                    <a:pt x="502920" y="201168"/>
                  </a:lnTo>
                  <a:cubicBezTo>
                    <a:pt x="499872" y="192024"/>
                    <a:pt x="499123" y="181756"/>
                    <a:pt x="493776" y="173736"/>
                  </a:cubicBezTo>
                  <a:lnTo>
                    <a:pt x="475488" y="146304"/>
                  </a:lnTo>
                  <a:cubicBezTo>
                    <a:pt x="472440" y="121920"/>
                    <a:pt x="470081" y="97440"/>
                    <a:pt x="466344" y="73152"/>
                  </a:cubicBezTo>
                  <a:cubicBezTo>
                    <a:pt x="455407" y="2060"/>
                    <a:pt x="457200" y="52626"/>
                    <a:pt x="45720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4185359" y="24297032"/>
              <a:ext cx="1624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Central sulcus</a:t>
              </a:r>
              <a:endPara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8400823" y="24992857"/>
            <a:ext cx="3161475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charset="0"/>
                <a:ea typeface="Calibri" charset="0"/>
                <a:cs typeface="Calibri" charset="0"/>
              </a:rPr>
              <a:t>Figure 2: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Example of 1x1 cm grid on cortex. M1 is anterior to central sulcus, S1 is posterior to central sulcus.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621643" y="29359064"/>
            <a:ext cx="1338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• Dr. Matthew Tate, MD, PhD for his mentorship and guidance throughout this project</a:t>
            </a:r>
          </a:p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• Nathan Kong, for this collaboration </a:t>
            </a:r>
          </a:p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• Michael Gallagher, for illustrating Figure 1</a:t>
            </a:r>
          </a:p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• Northwestern University Feinberg School of Medicine and Department of Neurological Surgery, for funding this project</a:t>
            </a:r>
          </a:p>
        </p:txBody>
      </p:sp>
      <p:graphicFrame>
        <p:nvGraphicFramePr>
          <p:cNvPr id="1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227150"/>
              </p:ext>
            </p:extLst>
          </p:nvPr>
        </p:nvGraphicFramePr>
        <p:xfrm>
          <a:off x="33583594" y="13853377"/>
          <a:ext cx="13721864" cy="31008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57916"/>
                <a:gridCol w="961065"/>
                <a:gridCol w="1594146"/>
                <a:gridCol w="1641819"/>
                <a:gridCol w="2006031"/>
                <a:gridCol w="1779113"/>
                <a:gridCol w="1597960"/>
                <a:gridCol w="2583814"/>
              </a:tblGrid>
              <a:tr h="1043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Patient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Sex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Age, first surgery 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Surgical </a:t>
                      </a: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Interval (days)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Tumor Pathology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Previous surgery?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Tumor volume (cm^3)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Tumor Location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54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278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GBM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96.1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 frontal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55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198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GBM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63.6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 postcentral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63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231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GBM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16.2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 precentral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lnR w="12700" cmpd="sng">
                      <a:noFill/>
                    </a:lnR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170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GBM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3.1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 parietal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50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204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GBM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2.5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 postcentral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37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238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GBM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3.1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 temporal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76771" marR="176771" marT="0" marB="0" anchor="b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3583594" y="17174247"/>
            <a:ext cx="13721864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Table 1-</a:t>
            </a:r>
            <a:r>
              <a:rPr lang="en-US" sz="2200" b="1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i="1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Patient demographics: </a:t>
            </a:r>
            <a:r>
              <a:rPr lang="en-US" sz="2200" i="1" dirty="0" smtClean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2200" dirty="0" smtClean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he 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average age at the time of the first surgery was 46.7 years 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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 15.2 years. The average interval between the first and second surgery was 219.8 days 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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 37.5 days. Each patient’s tumor was biopsy-positive for glioblastoma multiforme at </a:t>
            </a:r>
            <a:r>
              <a:rPr lang="en-US" sz="2200" dirty="0" smtClean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both 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surgeries. Three patients had a previous craniotomy for tumor resection by a different surgeon prior to their repeat awake craniotomies in this study.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The average tumor volume was 30.8 cm</a:t>
            </a:r>
            <a:r>
              <a:rPr lang="en-US" sz="2200" baseline="30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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39.7 cm</a:t>
            </a:r>
            <a:r>
              <a:rPr lang="en-US" sz="2200" baseline="30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200" dirty="0" smtClean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tumors were distributed throughout the frontal, temporal, and parietal lobes; four were located in the left hemisphere and two were in the right hemisphere. </a:t>
            </a:r>
            <a:endParaRPr lang="en-US" sz="2200" dirty="0">
              <a:solidFill>
                <a:srgbClr val="0D0D0D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91667"/>
              </p:ext>
            </p:extLst>
          </p:nvPr>
        </p:nvGraphicFramePr>
        <p:xfrm>
          <a:off x="33596828" y="19517973"/>
          <a:ext cx="4417724" cy="13411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04431"/>
                <a:gridCol w="1104431"/>
                <a:gridCol w="1104431"/>
                <a:gridCol w="110443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Total Sites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Plastic sites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Sensory plastic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Motor plastic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51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32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18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62.7%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56.3%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43.7%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41584"/>
              </p:ext>
            </p:extLst>
          </p:nvPr>
        </p:nvGraphicFramePr>
        <p:xfrm>
          <a:off x="38374615" y="19526566"/>
          <a:ext cx="8984230" cy="13411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96846"/>
                <a:gridCol w="1796846"/>
                <a:gridCol w="1796846"/>
                <a:gridCol w="1796846"/>
                <a:gridCol w="1796846"/>
              </a:tblGrid>
              <a:tr h="447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Plastic sites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-/-, no deficit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-/+ sites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+/-, no deficit 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+/+, change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32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220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</a:tr>
              <a:tr h="447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>
                    <a:solidFill>
                      <a:srgbClr val="3E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31%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28%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28%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13%</a:t>
                      </a:r>
                      <a:endParaRPr lang="en-US" sz="2200" dirty="0">
                        <a:solidFill>
                          <a:srgbClr val="0D0D0D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3596828" y="21079161"/>
            <a:ext cx="4417724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Table </a:t>
            </a:r>
            <a:r>
              <a:rPr lang="en-US" sz="2200" b="1" u="sng" dirty="0" smtClean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2-</a:t>
            </a:r>
            <a:r>
              <a:rPr lang="en-US" sz="2200" dirty="0" smtClean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i="1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Motor and somatosensory plasticity summary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: Fifty-one sites were stimulated between both surgeries for all six patients (102 sites stimulated overall). Thirty-two of these sites (62.7%) demonstrated plasticity. Of these 32 plastic sites, 18 were sensory (56.3%) and 14 (43.7%) were motor.  </a:t>
            </a:r>
            <a:endParaRPr lang="en-US" sz="2200" dirty="0">
              <a:solidFill>
                <a:srgbClr val="0D0D0D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321228" y="21079161"/>
            <a:ext cx="8984229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Table </a:t>
            </a:r>
            <a:r>
              <a:rPr lang="en-US" sz="2200" b="1" u="sng" dirty="0" smtClean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3-</a:t>
            </a:r>
            <a:r>
              <a:rPr lang="en-US" sz="2200" b="1" dirty="0" smtClean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i="1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Categories of motor and somatosensory plasticity</a:t>
            </a:r>
            <a:r>
              <a:rPr lang="en-US" sz="2200" dirty="0">
                <a:solidFill>
                  <a:srgbClr val="0D0D0D"/>
                </a:solidFill>
                <a:latin typeface="Calibri" charset="0"/>
                <a:ea typeface="Calibri" charset="0"/>
                <a:cs typeface="Calibri" charset="0"/>
              </a:rPr>
              <a:t>: Motor and somatosensory plasticity was categorized in four ways. Sites that were negative in both surgeries, but presented with no functional deficit, comprised ten (31.3%) of the thirty-two plastic sites (-/-, no deficit). Nine sites (28.1%) were negative at the first surgery and positive at the second (-/+ sites). Nine sites (28.1%) were positive at the first surgery and negative at the second, with no corresponding functional deficit (+/-, no deficit). Four sites (12.5%) were positive at both surgeries, with a different function being elicited at the second surgery (+/+, change). </a:t>
            </a:r>
            <a:endParaRPr lang="en-US" sz="2200" dirty="0">
              <a:solidFill>
                <a:srgbClr val="0D0D0D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621643" y="6879461"/>
            <a:ext cx="1369118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Summary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63% of total sites demonstrated neuroplasticity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Five of six patients demonstrated neuroplasticity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56% of the plastic sites were in M1 and 44% were in S1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Four different modalities of plasticity were present in these patients</a:t>
            </a: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	</a:t>
            </a:r>
            <a:endParaRPr lang="en-US" sz="3500" b="1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33621643" y="24359823"/>
            <a:ext cx="1371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14385"/>
                </a:solidFill>
                <a:latin typeface="Calibri" charset="0"/>
                <a:ea typeface="Calibri" charset="0"/>
                <a:cs typeface="Calibri" charset="0"/>
              </a:rPr>
              <a:t>Significance and Future Directions</a:t>
            </a:r>
            <a:endParaRPr lang="en-US" sz="5400" dirty="0">
              <a:solidFill>
                <a:srgbClr val="41438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33596829" y="25343663"/>
            <a:ext cx="137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D6E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33583594" y="25543599"/>
            <a:ext cx="136911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First study to directly show plasticity in glioblastoma patients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Plasticity within M1 and S1 is robust and can occur on a short time scale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Cortical plasticity can occur through multiple modalities 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Future: combine these data with fMRI to localize plastic function</a:t>
            </a:r>
          </a:p>
          <a:p>
            <a:r>
              <a:rPr lang="en-US" sz="3500" dirty="0" smtClean="0">
                <a:latin typeface="Calibri" charset="0"/>
                <a:ea typeface="Calibri" charset="0"/>
                <a:cs typeface="Calibri" charset="0"/>
              </a:rPr>
              <a:t>• Future: use these data for management and surgical planning of tumors 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35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sz="35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	</a:t>
            </a:r>
            <a:endParaRPr lang="en-US" sz="3500" b="1" dirty="0" smtClean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977684" y="9914246"/>
            <a:ext cx="8167865" cy="3499029"/>
            <a:chOff x="761471" y="1152056"/>
            <a:chExt cx="7273309" cy="3115811"/>
          </a:xfrm>
        </p:grpSpPr>
        <p:pic>
          <p:nvPicPr>
            <p:cNvPr id="117" name="Shape 91"/>
            <p:cNvPicPr preferRelativeResize="0"/>
            <p:nvPr/>
          </p:nvPicPr>
          <p:blipFill rotWithShape="1">
            <a:blip r:embed="rId5">
              <a:alphaModFix/>
            </a:blip>
            <a:srcRect l="33623" t="29173" r="20369" b="38168"/>
            <a:stretch/>
          </p:blipFill>
          <p:spPr>
            <a:xfrm rot="14625368">
              <a:off x="1725046" y="1200175"/>
              <a:ext cx="3032498" cy="3083797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19" name="Shape 92"/>
            <p:cNvPicPr preferRelativeResize="0">
              <a:picLocks/>
            </p:cNvPicPr>
            <p:nvPr/>
          </p:nvPicPr>
          <p:blipFill rotWithShape="1"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25197" t="37040" r="53419" b="35223"/>
            <a:stretch/>
          </p:blipFill>
          <p:spPr>
            <a:xfrm rot="1403978">
              <a:off x="4969513" y="1152056"/>
              <a:ext cx="3065267" cy="311581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0" name="Rectangle 119"/>
            <p:cNvSpPr/>
            <p:nvPr/>
          </p:nvSpPr>
          <p:spPr>
            <a:xfrm rot="17332276">
              <a:off x="5368058" y="2315320"/>
              <a:ext cx="2045755" cy="671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17302953">
              <a:off x="1514579" y="2406119"/>
              <a:ext cx="2045755" cy="6719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61471" y="2531816"/>
              <a:ext cx="1055924" cy="35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Anterior</a:t>
              </a:r>
              <a:endPara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1595016" y="11909496"/>
            <a:ext cx="1185794" cy="400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Surgery 1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5685344" y="11910487"/>
            <a:ext cx="1185794" cy="400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Surgery 2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3703977" y="10159610"/>
            <a:ext cx="5236696" cy="3046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charset="0"/>
                <a:ea typeface="Calibri" charset="0"/>
                <a:cs typeface="Calibri" charset="0"/>
              </a:rPr>
              <a:t>Figure 3: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Example of somatosensory neuroplasticity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The was a complete loss of functional activation (A-E) at the second surgery,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without functional sensory deficit.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Therefore, this function has reorganized elsewhere in the cortex, which is a direct example of neuroplasticity.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18371</TotalTime>
  <Words>1217</Words>
  <Application>Microsoft Macintosh PowerPoint</Application>
  <PresentationFormat>Custom</PresentationFormat>
  <Paragraphs>153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Symbol</vt:lpstr>
      <vt:lpstr>Times New Roman</vt:lpstr>
      <vt:lpstr>Arial</vt:lpstr>
      <vt:lpstr>GG Bridge</vt:lpstr>
      <vt:lpstr>PowerPoint Presentation</vt:lpstr>
    </vt:vector>
  </TitlesOfParts>
  <Company>SFVAMC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Wil Gibb</cp:lastModifiedBy>
  <cp:revision>172</cp:revision>
  <cp:lastPrinted>2002-09-26T20:21:33Z</cp:lastPrinted>
  <dcterms:created xsi:type="dcterms:W3CDTF">2002-04-02T23:37:14Z</dcterms:created>
  <dcterms:modified xsi:type="dcterms:W3CDTF">2016-12-06T20:55:42Z</dcterms:modified>
</cp:coreProperties>
</file>