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81" r:id="rId5"/>
    <p:sldId id="286" r:id="rId6"/>
    <p:sldId id="302" r:id="rId7"/>
    <p:sldId id="287" r:id="rId8"/>
    <p:sldId id="288" r:id="rId9"/>
    <p:sldId id="289" r:id="rId10"/>
    <p:sldId id="290" r:id="rId11"/>
    <p:sldId id="291" r:id="rId12"/>
    <p:sldId id="294" r:id="rId13"/>
    <p:sldId id="296" r:id="rId14"/>
    <p:sldId id="293" r:id="rId15"/>
    <p:sldId id="301" r:id="rId16"/>
    <p:sldId id="297" r:id="rId17"/>
    <p:sldId id="298" r:id="rId18"/>
    <p:sldId id="299" r:id="rId19"/>
    <p:sldId id="30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8">
          <p15:clr>
            <a:srgbClr val="A4A3A4"/>
          </p15:clr>
        </p15:guide>
        <p15:guide id="2" orient="horz" pos="3138">
          <p15:clr>
            <a:srgbClr val="A4A3A4"/>
          </p15:clr>
        </p15:guide>
        <p15:guide id="3" orient="horz" pos="200">
          <p15:clr>
            <a:srgbClr val="A4A3A4"/>
          </p15:clr>
        </p15:guide>
        <p15:guide id="4" orient="horz" pos="1791">
          <p15:clr>
            <a:srgbClr val="A4A3A4"/>
          </p15:clr>
        </p15:guide>
        <p15:guide id="5" orient="horz" pos="2717">
          <p15:clr>
            <a:srgbClr val="A4A3A4"/>
          </p15:clr>
        </p15:guide>
        <p15:guide id="6" orient="horz" pos="953">
          <p15:clr>
            <a:srgbClr val="A4A3A4"/>
          </p15:clr>
        </p15:guide>
        <p15:guide id="7" orient="horz" pos="487">
          <p15:clr>
            <a:srgbClr val="A4A3A4"/>
          </p15:clr>
        </p15:guide>
        <p15:guide id="8" pos="2847">
          <p15:clr>
            <a:srgbClr val="A4A3A4"/>
          </p15:clr>
        </p15:guide>
        <p15:guide id="9" pos="5213">
          <p15:clr>
            <a:srgbClr val="A4A3A4"/>
          </p15:clr>
        </p15:guide>
        <p15:guide id="10" pos="698">
          <p15:clr>
            <a:srgbClr val="A4A3A4"/>
          </p15:clr>
        </p15:guide>
        <p15:guide id="11" pos="205">
          <p15:clr>
            <a:srgbClr val="A4A3A4"/>
          </p15:clr>
        </p15:guide>
        <p15:guide id="12" pos="3064">
          <p15:clr>
            <a:srgbClr val="A4A3A4"/>
          </p15:clr>
        </p15:guide>
        <p15:guide id="13" pos="29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68B"/>
    <a:srgbClr val="514689"/>
    <a:srgbClr val="5146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688" autoAdjust="0"/>
  </p:normalViewPr>
  <p:slideViewPr>
    <p:cSldViewPr snapToGrid="0">
      <p:cViewPr varScale="1">
        <p:scale>
          <a:sx n="39" d="100"/>
          <a:sy n="39" d="100"/>
        </p:scale>
        <p:origin x="2060" y="32"/>
      </p:cViewPr>
      <p:guideLst>
        <p:guide orient="horz" pos="2968"/>
        <p:guide orient="horz" pos="3138"/>
        <p:guide orient="horz" pos="200"/>
        <p:guide orient="horz" pos="1791"/>
        <p:guide orient="horz" pos="2717"/>
        <p:guide orient="horz" pos="953"/>
        <p:guide orient="horz" pos="487"/>
        <p:guide pos="2847"/>
        <p:guide pos="5213"/>
        <p:guide pos="698"/>
        <p:guide pos="205"/>
        <p:guide pos="3064"/>
        <p:guide pos="2956"/>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Gattone" userId="92b8caa6-db7c-4fef-8ff6-3a264c49449a" providerId="ADAL" clId="{C2438B4B-92A3-41D9-BFB0-70E849AA7A4F}"/>
    <pc:docChg chg="undo custSel modSld">
      <pc:chgData name="Christina Gattone" userId="92b8caa6-db7c-4fef-8ff6-3a264c49449a" providerId="ADAL" clId="{C2438B4B-92A3-41D9-BFB0-70E849AA7A4F}" dt="2024-06-03T16:05:40.441" v="3"/>
      <pc:docMkLst>
        <pc:docMk/>
      </pc:docMkLst>
      <pc:sldChg chg="modNotesTx">
        <pc:chgData name="Christina Gattone" userId="92b8caa6-db7c-4fef-8ff6-3a264c49449a" providerId="ADAL" clId="{C2438B4B-92A3-41D9-BFB0-70E849AA7A4F}" dt="2024-06-03T16:04:08.475" v="1"/>
        <pc:sldMkLst>
          <pc:docMk/>
          <pc:sldMk cId="73681199" sldId="287"/>
        </pc:sldMkLst>
      </pc:sldChg>
      <pc:sldChg chg="modNotesTx">
        <pc:chgData name="Christina Gattone" userId="92b8caa6-db7c-4fef-8ff6-3a264c49449a" providerId="ADAL" clId="{C2438B4B-92A3-41D9-BFB0-70E849AA7A4F}" dt="2024-06-03T16:05:40.441" v="3"/>
        <pc:sldMkLst>
          <pc:docMk/>
          <pc:sldMk cId="979527874"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FADEE3-4E13-B64C-8438-AC66B67ED533}" type="datetimeFigureOut">
              <a:rPr lang="en-US" smtClean="0"/>
              <a:t>6/3/2024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B3A18-A99A-974E-8D85-D3FA42850270}" type="slidenum">
              <a:rPr lang="en-US" smtClean="0"/>
              <a:t>‹#›</a:t>
            </a:fld>
            <a:endParaRPr lang="en-US"/>
          </a:p>
        </p:txBody>
      </p:sp>
    </p:spTree>
    <p:extLst>
      <p:ext uri="{BB962C8B-B14F-4D97-AF65-F5344CB8AC3E}">
        <p14:creationId xmlns:p14="http://schemas.microsoft.com/office/powerpoint/2010/main" val="1902242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D52D7-6AF4-EB44-8548-79E5519F8B96}" type="datetimeFigureOut">
              <a:rPr lang="en-US" smtClean="0"/>
              <a:t>6/3/2024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F329-3889-8645-AA6B-3C2BA478A30C}" type="slidenum">
              <a:rPr lang="en-US" smtClean="0"/>
              <a:t>‹#›</a:t>
            </a:fld>
            <a:endParaRPr lang="en-US"/>
          </a:p>
        </p:txBody>
      </p:sp>
    </p:spTree>
    <p:extLst>
      <p:ext uri="{BB962C8B-B14F-4D97-AF65-F5344CB8AC3E}">
        <p14:creationId xmlns:p14="http://schemas.microsoft.com/office/powerpoint/2010/main" val="2533718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Thank you for the opportunity to speak with you all today and share a new research project, looking at the intersection of scholarly legacy and bibliometrics. This is in the early stages, and I look forward to sharing my progress as well as your questions and feedback.</a:t>
            </a:r>
          </a:p>
        </p:txBody>
      </p:sp>
      <p:sp>
        <p:nvSpPr>
          <p:cNvPr id="4" name="Slide Number Placeholder 3"/>
          <p:cNvSpPr>
            <a:spLocks noGrp="1"/>
          </p:cNvSpPr>
          <p:nvPr>
            <p:ph type="sldNum" sz="quarter" idx="5"/>
          </p:nvPr>
        </p:nvSpPr>
        <p:spPr/>
        <p:txBody>
          <a:bodyPr/>
          <a:lstStyle/>
          <a:p>
            <a:fld id="{1995F329-3889-8645-AA6B-3C2BA478A30C}" type="slidenum">
              <a:rPr lang="en-US" smtClean="0"/>
              <a:t>1</a:t>
            </a:fld>
            <a:endParaRPr lang="en-US"/>
          </a:p>
        </p:txBody>
      </p:sp>
    </p:spTree>
    <p:extLst>
      <p:ext uri="{BB962C8B-B14F-4D97-AF65-F5344CB8AC3E}">
        <p14:creationId xmlns:p14="http://schemas.microsoft.com/office/powerpoint/2010/main" val="136153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b="0" dirty="0"/>
              <a:t>Much of literature on scholarly legacy focuses on individual researchers or those who are part of a larger group or academic movement, often written at the end of their careers or after their deaths, both in medical research and other disciplines. Unsurprisingly, the focus is on their publications, and connections are not only made between those publications and the larger scholarly conversations into which they fit, but also the relationships between researchers.</a:t>
            </a:r>
          </a:p>
          <a:p>
            <a:endParaRPr lang="en-US" b="0" dirty="0"/>
          </a:p>
          <a:p>
            <a:r>
              <a:rPr lang="en-US" b="0" dirty="0"/>
              <a:t>There is little scholarship on scholarly legacy and bibliometrics though was I’ve found has been published only in the last few years, so I wonder if this is an area that might be picking up interest. One study that stood out to me followed the alumni of a neurosurgery fellowship and the possible influence on their future research and the academic careers they built following it, again looking at their publications and how they performed among other things.</a:t>
            </a:r>
          </a:p>
          <a:p>
            <a:endParaRPr lang="en-US" b="0" dirty="0"/>
          </a:p>
          <a:p>
            <a:r>
              <a:rPr lang="en-US" b="1" dirty="0"/>
              <a:t>References on Slides 13-16</a:t>
            </a:r>
          </a:p>
          <a:p>
            <a:endParaRPr lang="en-US" b="1" dirty="0"/>
          </a:p>
        </p:txBody>
      </p:sp>
      <p:sp>
        <p:nvSpPr>
          <p:cNvPr id="4" name="Slide Number Placeholder 3"/>
          <p:cNvSpPr>
            <a:spLocks noGrp="1"/>
          </p:cNvSpPr>
          <p:nvPr>
            <p:ph type="sldNum" sz="quarter" idx="5"/>
          </p:nvPr>
        </p:nvSpPr>
        <p:spPr/>
        <p:txBody>
          <a:bodyPr/>
          <a:lstStyle/>
          <a:p>
            <a:fld id="{1995F329-3889-8645-AA6B-3C2BA478A30C}" type="slidenum">
              <a:rPr lang="en-US" smtClean="0"/>
              <a:t>10</a:t>
            </a:fld>
            <a:endParaRPr lang="en-US"/>
          </a:p>
        </p:txBody>
      </p:sp>
    </p:spTree>
    <p:extLst>
      <p:ext uri="{BB962C8B-B14F-4D97-AF65-F5344CB8AC3E}">
        <p14:creationId xmlns:p14="http://schemas.microsoft.com/office/powerpoint/2010/main" val="887240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b="0" dirty="0"/>
              <a:t>As stated earlier, this project is very much so at its beginning; but I think it has viability, and that there are many directions in which this might grow.</a:t>
            </a:r>
          </a:p>
          <a:p>
            <a:endParaRPr lang="en-US" b="0" dirty="0"/>
          </a:p>
          <a:p>
            <a:r>
              <a:rPr lang="en-US" b="0" dirty="0"/>
              <a:t>Both in my conversations and literature searches, it was further confirmed that there is no single “type” of biomedical researcher, no one path nor one experience of an academic career. Although diversity is still very much an issue in biomedical research, women, persons of color and ethnic minorities, immigrants, first-generation university attendees, among others – in short, those who have traditionally been underrepresented or marginalized in academia – are making significant strides in the profession, including my researchers here. There is some scholarship in these areas, and I’m eager to explore it further and hopefully contribute to it.</a:t>
            </a:r>
          </a:p>
          <a:p>
            <a:endParaRPr lang="en-US" b="0" dirty="0"/>
          </a:p>
          <a:p>
            <a:r>
              <a:rPr lang="en-US" b="0" dirty="0"/>
              <a:t>I’d also be interested in speaking with retired faculty and looking at how their scholarly publications have “performed” in the time since they’ve stepped away from full-time careers.</a:t>
            </a:r>
          </a:p>
          <a:p>
            <a:endParaRPr lang="en-US" b="0" dirty="0"/>
          </a:p>
          <a:p>
            <a:r>
              <a:rPr lang="en-US" b="0" dirty="0"/>
              <a:t>Another potential area of interest would be looking at the work of medical researchers whose career routes were non-linear or for whom academic research is a second or third or fourth career, or researchers who have experienced a disruption to their career – like an illness or family or caregiving responsibilities – and how that has impacted them. I look forward to where this work takes me and to continuing to center researcher experiences.</a:t>
            </a:r>
          </a:p>
          <a:p>
            <a:endParaRPr lang="en-US" b="0" dirty="0"/>
          </a:p>
          <a:p>
            <a:r>
              <a:rPr lang="en-US" b="1" dirty="0"/>
              <a:t>Images:</a:t>
            </a:r>
          </a:p>
          <a:p>
            <a:r>
              <a:rPr lang="en-US" b="0" dirty="0"/>
              <a:t>https://www.hbo.com/house-of-the-dragon/official-guide</a:t>
            </a:r>
          </a:p>
          <a:p>
            <a:r>
              <a:rPr lang="en-US" b="0" dirty="0"/>
              <a:t>https://www.hbo.com/house-of-the-dragon</a:t>
            </a:r>
          </a:p>
          <a:p>
            <a:r>
              <a:rPr lang="en-US" b="0" dirty="0"/>
              <a:t>https://www.hbo.com/game-of-thrones/cast-and-crew/daenerys-Targaryen</a:t>
            </a:r>
          </a:p>
        </p:txBody>
      </p:sp>
      <p:sp>
        <p:nvSpPr>
          <p:cNvPr id="4" name="Slide Number Placeholder 3"/>
          <p:cNvSpPr>
            <a:spLocks noGrp="1"/>
          </p:cNvSpPr>
          <p:nvPr>
            <p:ph type="sldNum" sz="quarter" idx="5"/>
          </p:nvPr>
        </p:nvSpPr>
        <p:spPr/>
        <p:txBody>
          <a:bodyPr/>
          <a:lstStyle/>
          <a:p>
            <a:fld id="{1995F329-3889-8645-AA6B-3C2BA478A30C}" type="slidenum">
              <a:rPr lang="en-US" smtClean="0"/>
              <a:t>11</a:t>
            </a:fld>
            <a:endParaRPr lang="en-US"/>
          </a:p>
        </p:txBody>
      </p:sp>
    </p:spTree>
    <p:extLst>
      <p:ext uri="{BB962C8B-B14F-4D97-AF65-F5344CB8AC3E}">
        <p14:creationId xmlns:p14="http://schemas.microsoft.com/office/powerpoint/2010/main" val="48464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Narrative:</a:t>
            </a:r>
          </a:p>
          <a:p>
            <a:r>
              <a:rPr lang="en-US"/>
              <a:t>Thank you for your kind attention. Any questions? Fire away.</a:t>
            </a:r>
          </a:p>
          <a:p>
            <a:endParaRPr lang="en-US"/>
          </a:p>
          <a:p>
            <a:r>
              <a:rPr lang="en-US" b="1"/>
              <a:t>Image:</a:t>
            </a:r>
          </a:p>
          <a:p>
            <a:r>
              <a:rPr lang="en-US"/>
              <a:t>https://gifdb.com/gif/house-of-the-dragon-fire-attack-lieu844nxcdzcdee.html</a:t>
            </a:r>
          </a:p>
        </p:txBody>
      </p:sp>
      <p:sp>
        <p:nvSpPr>
          <p:cNvPr id="4" name="Slide Number Placeholder 3"/>
          <p:cNvSpPr>
            <a:spLocks noGrp="1"/>
          </p:cNvSpPr>
          <p:nvPr>
            <p:ph type="sldNum" sz="quarter" idx="5"/>
          </p:nvPr>
        </p:nvSpPr>
        <p:spPr/>
        <p:txBody>
          <a:bodyPr/>
          <a:lstStyle/>
          <a:p>
            <a:fld id="{1995F329-3889-8645-AA6B-3C2BA478A30C}" type="slidenum">
              <a:rPr lang="en-US" smtClean="0"/>
              <a:t>12</a:t>
            </a:fld>
            <a:endParaRPr lang="en-US"/>
          </a:p>
        </p:txBody>
      </p:sp>
    </p:spTree>
    <p:extLst>
      <p:ext uri="{BB962C8B-B14F-4D97-AF65-F5344CB8AC3E}">
        <p14:creationId xmlns:p14="http://schemas.microsoft.com/office/powerpoint/2010/main" val="89898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b="0" dirty="0"/>
              <a:t>Settling on scholarly legacy and bibliometrics was as much a personal decision as a professional one. I grew up as the daughter of a medical researcher and professor and given my current professional role, it is interesting to see how citation-based metrics demonstrate the impact of my father’s work over a long career and into the present. </a:t>
            </a:r>
          </a:p>
          <a:p>
            <a:endParaRPr lang="en-US" b="0" dirty="0"/>
          </a:p>
          <a:p>
            <a:r>
              <a:rPr lang="en-US" b="0" dirty="0"/>
              <a:t>Here, we can see his author profile in Scopus and an overview of his work; second, a list of his documents in search results format; third, an overview of citations in both numbers and across time; and fourth, a list of documents that have cited his work. At first glance, we might see a pattern to how he published and is cited and make some assumptions, maybe piece together a story about his career. We can also immediately see that his publications have tapered off over the past ten or so years and accordingly, the number of citations that his work has garnered. He was last listed as an author in 2021, and his body of work had already gathered 67 citations by late April of this year. What accounts for this drop-off? A general winding down in his career? Going half-time at work so that he can indulge his favorite hobbies, travelling and photography? Full retirement?</a:t>
            </a:r>
          </a:p>
        </p:txBody>
      </p:sp>
      <p:sp>
        <p:nvSpPr>
          <p:cNvPr id="4" name="Slide Number Placeholder 3"/>
          <p:cNvSpPr>
            <a:spLocks noGrp="1"/>
          </p:cNvSpPr>
          <p:nvPr>
            <p:ph type="sldNum" sz="quarter" idx="5"/>
          </p:nvPr>
        </p:nvSpPr>
        <p:spPr/>
        <p:txBody>
          <a:bodyPr/>
          <a:lstStyle/>
          <a:p>
            <a:fld id="{1995F329-3889-8645-AA6B-3C2BA478A30C}" type="slidenum">
              <a:rPr lang="en-US" smtClean="0"/>
              <a:t>2</a:t>
            </a:fld>
            <a:endParaRPr lang="en-US"/>
          </a:p>
        </p:txBody>
      </p:sp>
    </p:spTree>
    <p:extLst>
      <p:ext uri="{BB962C8B-B14F-4D97-AF65-F5344CB8AC3E}">
        <p14:creationId xmlns:p14="http://schemas.microsoft.com/office/powerpoint/2010/main" val="96163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Narrative:</a:t>
            </a:r>
          </a:p>
          <a:p>
            <a:r>
              <a:rPr lang="en-US" b="0" dirty="0"/>
              <a:t>In January 2014, my father passed away following a terminal cancer diagnosis the previous year. He spent much of that previous year, up until the last few weeks of his life and well into hospice care, wrapping up projects and handing off work to his graduate students and colleagues, many of whom he’d collaborated with over his entire career, and ensuring that his work would continue. </a:t>
            </a:r>
          </a:p>
          <a:p>
            <a:endParaRPr lang="en-US" b="0" dirty="0"/>
          </a:p>
          <a:p>
            <a:r>
              <a:rPr lang="en-US" b="0" dirty="0"/>
              <a:t>I do not want to force a conversation about death or mortality, with either you or the researchers that I speak with regarding their scholarly legacy; that is no winning strategy for gaining the trust of future interviewees or keeping your attention. What I </a:t>
            </a:r>
            <a:r>
              <a:rPr lang="en-US" b="0" i="1" dirty="0"/>
              <a:t>am</a:t>
            </a:r>
            <a:r>
              <a:rPr lang="en-US" b="0" dirty="0"/>
              <a:t> interested in are discussions about scholarly legacy and the many ways that that can be conferred. </a:t>
            </a:r>
          </a:p>
          <a:p>
            <a:endParaRPr lang="en-US" b="0" dirty="0"/>
          </a:p>
          <a:p>
            <a:r>
              <a:rPr lang="en-US" b="0" dirty="0"/>
              <a:t>Legacy is defined by the Oxford English Dictionary both as “the action or an act of bequeathing – a bequest” and “a tangible or intangible thing handed down by a predecessor; a long-lasting effect of an event or process.” And as a librarian who primarily works in research impact, I am interested in where and how bibliometrics and scholarly legacy intersect. Just as bibliometrics might tell a story about a researcher’s work, I am interested in seeing how bibliometrics might tell a story about a researcher’s scholarly legacy: their bequest, if you will.</a:t>
            </a:r>
          </a:p>
          <a:p>
            <a:endParaRPr lang="en-US" b="0" dirty="0"/>
          </a:p>
          <a:p>
            <a:r>
              <a:rPr lang="en-US" b="1" dirty="0"/>
              <a:t>Resource(s):</a:t>
            </a:r>
          </a:p>
          <a:p>
            <a:r>
              <a:rPr lang="en-US" b="0" dirty="0"/>
              <a:t>“Legacy: noun &amp; adjective.” Oxford English Dictionary. Available at: https://www.oed.com/dictionary/legacy_n?tl=true </a:t>
            </a:r>
          </a:p>
          <a:p>
            <a:endParaRPr lang="en-US" b="0" dirty="0"/>
          </a:p>
          <a:p>
            <a:r>
              <a:rPr lang="en-US" b="1" dirty="0"/>
              <a:t>Image:</a:t>
            </a:r>
          </a:p>
          <a:p>
            <a:r>
              <a:rPr lang="en-US" dirty="0"/>
              <a:t>https://gameofthrones.fandom.com/wiki/House_Targaryen </a:t>
            </a:r>
          </a:p>
        </p:txBody>
      </p:sp>
      <p:sp>
        <p:nvSpPr>
          <p:cNvPr id="4" name="Slide Number Placeholder 3"/>
          <p:cNvSpPr>
            <a:spLocks noGrp="1"/>
          </p:cNvSpPr>
          <p:nvPr>
            <p:ph type="sldNum" sz="quarter" idx="5"/>
          </p:nvPr>
        </p:nvSpPr>
        <p:spPr/>
        <p:txBody>
          <a:bodyPr/>
          <a:lstStyle/>
          <a:p>
            <a:fld id="{1995F329-3889-8645-AA6B-3C2BA478A30C}" type="slidenum">
              <a:rPr lang="en-US" smtClean="0"/>
              <a:t>3</a:t>
            </a:fld>
            <a:endParaRPr lang="en-US"/>
          </a:p>
        </p:txBody>
      </p:sp>
    </p:spTree>
    <p:extLst>
      <p:ext uri="{BB962C8B-B14F-4D97-AF65-F5344CB8AC3E}">
        <p14:creationId xmlns:p14="http://schemas.microsoft.com/office/powerpoint/2010/main" val="60016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b="0" i="0" dirty="0"/>
              <a:t>Although in my day-to-day work I tend to use bibliometrics for some immediate use, such as to support a grant application or a tenure or promotion package, I am interested in viewing bibliometrics through a different lens and timeline: to determine how bibliometric patterns over a researcher’s career and across their body of work indicates both immediate impact and long-term legacy. To that end, I am currently interviewing early-career and late-career biomedical researchers individually to determine what, if any, patterns arise among and between researchers at different stages of their careers. Since legacy is determined at the end of a career, I imagined that those at different stages will have different views, based not only on their proximity to when that legacy might be better realized, but also their larger values and career objectives. There were differences, to be sure, but the commonly-held views were interesting.</a:t>
            </a:r>
          </a:p>
          <a:p>
            <a:endParaRPr lang="en-US" b="0" i="0" dirty="0"/>
          </a:p>
          <a:p>
            <a:r>
              <a:rPr lang="en-US" b="0" i="0" dirty="0"/>
              <a:t>Today, I want to share two such interviews, one with an early-career researcher and one with a late-career researcher at my own institution, both of whom I worked with in the past and when I settled on this new research topic and was determined to use interviews as a jumping-off point, they were both top of mind. I had one-on-one meetings with both, for approximately one hour, recorded our conversations, and after transcribing and de-identifying the scripts, wiped the recordings.</a:t>
            </a:r>
          </a:p>
          <a:p>
            <a:endParaRPr lang="en-US" b="0" i="0" dirty="0"/>
          </a:p>
          <a:p>
            <a:r>
              <a:rPr lang="en-US" b="0" i="0" dirty="0"/>
              <a:t>My early-career researcher finished his PhD and fellowship just in the past few years and moved into an assistant professorship in the last year. A couple of things stood out to me when I first met with him to review his </a:t>
            </a:r>
            <a:r>
              <a:rPr lang="en-US" b="0" i="0" dirty="0" err="1"/>
              <a:t>biosketch</a:t>
            </a:r>
            <a:r>
              <a:rPr lang="en-US" b="0" i="0" dirty="0"/>
              <a:t> for a funding application to the National Institutes of Health: that had already published several papers as a first author as well as his path towards becoming a medical researcher. He shared that watching family members, who are Black immigrants, have poor experiences in the US health care system inspired him to study social determinants of health, specifically for Black and immigrant communities.</a:t>
            </a:r>
          </a:p>
          <a:p>
            <a:endParaRPr lang="en-US" b="0" i="0" dirty="0"/>
          </a:p>
          <a:p>
            <a:r>
              <a:rPr lang="en-US" b="0" i="0" dirty="0"/>
              <a:t>My later-career researcher is a tenured senior professor with over forty years of work experience and will begin phasing into retirement in the fall. He has a large body of work that has been highly-cited, as one would expect from a researcher at his career stage, and what stands out to me about him is his commitment to teaching and mentorship. In our interview, he called it “an important scholarly function as well as a piece of my heart.”</a:t>
            </a:r>
          </a:p>
          <a:p>
            <a:endParaRPr lang="en-US" b="0" i="0" dirty="0"/>
          </a:p>
          <a:p>
            <a:endParaRPr lang="en-US" b="0" i="0" dirty="0"/>
          </a:p>
          <a:p>
            <a:endParaRPr lang="en-US" b="0" i="0" dirty="0"/>
          </a:p>
        </p:txBody>
      </p:sp>
      <p:sp>
        <p:nvSpPr>
          <p:cNvPr id="4" name="Slide Number Placeholder 3"/>
          <p:cNvSpPr>
            <a:spLocks noGrp="1"/>
          </p:cNvSpPr>
          <p:nvPr>
            <p:ph type="sldNum" sz="quarter" idx="5"/>
          </p:nvPr>
        </p:nvSpPr>
        <p:spPr/>
        <p:txBody>
          <a:bodyPr/>
          <a:lstStyle/>
          <a:p>
            <a:fld id="{1995F329-3889-8645-AA6B-3C2BA478A30C}" type="slidenum">
              <a:rPr lang="en-US" smtClean="0"/>
              <a:t>4</a:t>
            </a:fld>
            <a:endParaRPr lang="en-US"/>
          </a:p>
        </p:txBody>
      </p:sp>
    </p:spTree>
    <p:extLst>
      <p:ext uri="{BB962C8B-B14F-4D97-AF65-F5344CB8AC3E}">
        <p14:creationId xmlns:p14="http://schemas.microsoft.com/office/powerpoint/2010/main" val="28055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b="0"/>
              <a:t>I posed the questions listed out here though I was mindful to let the conversations unfold organically and was pleased for those moments where my interviewees answered one question in such a way that provided a neat transition to the next. The questions in italics were follow-ups that I might ask if the interviewee needed further prompting or clarification.</a:t>
            </a:r>
          </a:p>
          <a:p>
            <a:endParaRPr lang="en-US" b="0"/>
          </a:p>
          <a:p>
            <a:r>
              <a:rPr lang="en-US" b="0"/>
              <a:t>These were probing questions, and I appreciate the candor with which my researchers spoke. It quickly became apparent that legacy was something that both had given thought to. While my late-career researcher answered these questions in a reflective manner, my early-career researcher mainly drew on present or near-past experiences or how he imagined his career might progress.</a:t>
            </a:r>
          </a:p>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5</a:t>
            </a:fld>
            <a:endParaRPr lang="en-US"/>
          </a:p>
        </p:txBody>
      </p:sp>
    </p:spTree>
    <p:extLst>
      <p:ext uri="{BB962C8B-B14F-4D97-AF65-F5344CB8AC3E}">
        <p14:creationId xmlns:p14="http://schemas.microsoft.com/office/powerpoint/2010/main" val="15564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Although separated by more than forty years in age and work experience and at different places in their individual careers, both had given thought to the notion of scholarly legacy and had arrived at similar definitions: considering scholarly legacy as being part of a “continuum” or a “genealogy”, that they are continuing the work of those that came before them. (My early-career researcher called himself the “child of my PhD advisor” and also credited her with the fact that he’d already been a first author on many papers). And they immediately talked about their mentors, advisors, scholars they were inspired by or worked with as students and trainees, </a:t>
            </a:r>
            <a:r>
              <a:rPr lang="en-US" b="0" i="1" dirty="0"/>
              <a:t>and</a:t>
            </a:r>
            <a:r>
              <a:rPr lang="en-US" b="0" dirty="0"/>
              <a:t> touched on those that will come after them, especially the late-career researcher. At the end of his answer, he told me: “</a:t>
            </a:r>
            <a:r>
              <a:rPr lang="en-US" dirty="0"/>
              <a:t>hopefully…the work that I’ve done will be a foundation or basis for the people that are a part of my life now and who will follow.”</a:t>
            </a:r>
            <a:endParaRPr lang="en-US" b="0" dirty="0"/>
          </a:p>
          <a:p>
            <a:endParaRPr lang="en-US" b="0" dirty="0"/>
          </a:p>
          <a:p>
            <a:r>
              <a:rPr lang="en-US" b="0" dirty="0"/>
              <a:t>Although they both spoke in this similar vein, it was only my early-career researcher who brought up bibliometrics. In fact, he talked about them before launching into his other views. I cannot help but wonder if he did so for two reasons. First, to kindly validate the work that I do (and which I must discourage my interviewees from doing in future). But also, for his more vulnerable position, as a non-tenured professor who has significant hurdles to clear, in terms of promotion, and is currently applying as a co-PI for funding from the NIH for the first time. As the importance of metrics are central to his current and near-future work, it makes sense that he attributes that same importance to his legacy.</a:t>
            </a:r>
          </a:p>
        </p:txBody>
      </p:sp>
      <p:sp>
        <p:nvSpPr>
          <p:cNvPr id="4" name="Slide Number Placeholder 3"/>
          <p:cNvSpPr>
            <a:spLocks noGrp="1"/>
          </p:cNvSpPr>
          <p:nvPr>
            <p:ph type="sldNum" sz="quarter" idx="5"/>
          </p:nvPr>
        </p:nvSpPr>
        <p:spPr/>
        <p:txBody>
          <a:bodyPr/>
          <a:lstStyle/>
          <a:p>
            <a:fld id="{1995F329-3889-8645-AA6B-3C2BA478A30C}" type="slidenum">
              <a:rPr lang="en-US" smtClean="0"/>
              <a:t>6</a:t>
            </a:fld>
            <a:endParaRPr lang="en-US"/>
          </a:p>
        </p:txBody>
      </p:sp>
    </p:spTree>
    <p:extLst>
      <p:ext uri="{BB962C8B-B14F-4D97-AF65-F5344CB8AC3E}">
        <p14:creationId xmlns:p14="http://schemas.microsoft.com/office/powerpoint/2010/main" val="131126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b="0" dirty="0"/>
              <a:t>A central recurring theme was the notion of academics being a “game,” a term that was brought up by both of my researchers. And interestingly, that was also a term they both used to describe bibliometrics. This is all to say that there are definite hoops that the academic researcher jumps through, and I wonder if I am not the only person in this room who has watched what academic researchers are put through and likened it to a show animal being put through their paces. And it should be admitted that some of these hurdles can appear to be arbitrary or that their real value lies in their being measurable. </a:t>
            </a:r>
          </a:p>
          <a:p>
            <a:endParaRPr lang="en-US" b="0" dirty="0"/>
          </a:p>
          <a:p>
            <a:r>
              <a:rPr lang="en-US" b="0" dirty="0"/>
              <a:t>Both shared a view of the importance of working relationships, that they went both ways and were symbiotic. It was important to work with a mix of people with complementary views and areas of expertise. Both acknowledged how central collaboration is to scientific research, one commenting: “No one works alone at all anymore…Collaboration is now not just national, but it’s worldwide. And I communicate almost on a daily basis, certainly a weekly basis, with colleagues around the world.” The other shared: “Collaboration is foundational to science…If you’re trying to push the science forward, make discoveries, do this or that, you need to collaborate with folks, you can’t do the work on your own.” </a:t>
            </a:r>
          </a:p>
          <a:p>
            <a:endParaRPr lang="en-US" b="0" dirty="0"/>
          </a:p>
          <a:p>
            <a:r>
              <a:rPr lang="en-US" b="0" dirty="0"/>
              <a:t>When asked about what the term “impact” meant to them, my late-career researcher acknowledged that: “The H-index, I guess, is really important for some people…some people take that seriously. I think what impact means [is] are your ideas and the scholarly legacy that you’ve been working on for a long time, are they maintained and do they contribute to the growth and thriving of the profession? Are you laying your own foundation on top of the work that your predecessors had done in a way that will continue the advance in the field?” He also shared some surprises from along the way: the notes and emails he might receive from someone who attended a talk he gave or read one of his papers and how it was meaningful it was to them or continued to resonate many years into their own careers. And for him personally, those were signs that his own scholarly contributions were just not academically valuable, but also “made an impact on what they do on Tuesday at home.”</a:t>
            </a:r>
          </a:p>
          <a:p>
            <a:endParaRPr lang="en-US" b="0" dirty="0"/>
          </a:p>
          <a:p>
            <a:r>
              <a:rPr lang="en-US" b="0" dirty="0"/>
              <a:t>Somewhat similarly for my early-career researcher, he would be disappointed to do work that was only academically impactful, that he wants for his work to benefit the people whose experiences he studies, telling me: “The true impact, I think, is your work actually helping change people’s lives? Is your work actually making people healthier? Is your work making the world a better place?” Regarding his own scholarly contributions, my early-career researcher stated that he doesn’t feel that he’s made much of a contribution, </a:t>
            </a:r>
            <a:r>
              <a:rPr lang="en-US" b="0" i="1" dirty="0"/>
              <a:t>and</a:t>
            </a:r>
            <a:r>
              <a:rPr lang="en-US" b="0" dirty="0"/>
              <a:t> he acknowledges that he’s playing a long game, likening his work to running a marathon: “The runner taking one or two steps, it’s not major, and it’s relatively minor and even minute in the grand scheme of things. But it’s one step </a:t>
            </a:r>
            <a:r>
              <a:rPr lang="en-US" b="0" i="1" dirty="0"/>
              <a:t>forward</a:t>
            </a:r>
            <a:r>
              <a:rPr lang="en-US" b="0" dirty="0"/>
              <a:t>.”</a:t>
            </a:r>
          </a:p>
        </p:txBody>
      </p:sp>
      <p:sp>
        <p:nvSpPr>
          <p:cNvPr id="4" name="Slide Number Placeholder 3"/>
          <p:cNvSpPr>
            <a:spLocks noGrp="1"/>
          </p:cNvSpPr>
          <p:nvPr>
            <p:ph type="sldNum" sz="quarter" idx="5"/>
          </p:nvPr>
        </p:nvSpPr>
        <p:spPr/>
        <p:txBody>
          <a:bodyPr/>
          <a:lstStyle/>
          <a:p>
            <a:fld id="{1995F329-3889-8645-AA6B-3C2BA478A30C}" type="slidenum">
              <a:rPr lang="en-US" smtClean="0"/>
              <a:t>7</a:t>
            </a:fld>
            <a:endParaRPr lang="en-US"/>
          </a:p>
        </p:txBody>
      </p:sp>
    </p:spTree>
    <p:extLst>
      <p:ext uri="{BB962C8B-B14F-4D97-AF65-F5344CB8AC3E}">
        <p14:creationId xmlns:p14="http://schemas.microsoft.com/office/powerpoint/2010/main" val="239375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b="0" dirty="0"/>
              <a:t>With regards to bibliometrics and alternative metrics, my two researchers both agreed that citation-counting and tracking how one’s work is used by other scholars is both important and, at least to some extent, a game. </a:t>
            </a:r>
          </a:p>
          <a:p>
            <a:endParaRPr lang="en-US" b="0" dirty="0"/>
          </a:p>
          <a:p>
            <a:r>
              <a:rPr lang="en-US" b="0" dirty="0"/>
              <a:t>My late-career researcher takes a, for lack of a better term, casual view of bibliometrics: “</a:t>
            </a:r>
            <a:r>
              <a:rPr lang="en-US" sz="1200" dirty="0"/>
              <a:t>So, to the extent that my work is cited as foundational material, I think that’s great. If it’s dismissed, well, there’s probably a reason for that too. But that’s okay.”</a:t>
            </a:r>
            <a:r>
              <a:rPr lang="en-US" b="0" dirty="0"/>
              <a:t> This is not to say he’s dismissive, but rather confident and maybe a little world-weary after a 50-year career. </a:t>
            </a:r>
          </a:p>
          <a:p>
            <a:endParaRPr lang="en-US" b="0" dirty="0"/>
          </a:p>
          <a:p>
            <a:r>
              <a:rPr lang="en-US" b="0" dirty="0"/>
              <a:t>My early-career researcher acknowledges how top-of-mind metrics such as citation counts can be and how easy it is to equate high citation counts with highly-impactful work. Given that traditional bibliometrics most benefit researchers further on in their careers, as citations simply take time to accrue, I tend to emphasize alternative metrics with early-career researchers for the more immediate impact they might indicate. Interestingly, he brought up an issue with </a:t>
            </a:r>
            <a:r>
              <a:rPr lang="en-US" b="0" dirty="0" err="1"/>
              <a:t>altmetrics</a:t>
            </a:r>
            <a:r>
              <a:rPr lang="en-US" b="0" dirty="0"/>
              <a:t> that I feel I should have anticipated. Eager for his work to have real-world impact and to influence policy, he is open to mentions in patents and policy documents, but when I initially asked him about </a:t>
            </a:r>
            <a:r>
              <a:rPr lang="en-US" b="0" dirty="0" err="1"/>
              <a:t>altmetrics</a:t>
            </a:r>
            <a:r>
              <a:rPr lang="en-US" b="0" dirty="0"/>
              <a:t>, he immediately thought of Twitter and other social media, and he was conflicted about his work being discussed there. Academic credentials and expertise are valuable currency in academia but not necessarily on social media, where misinformation and disinformation are, at best, given equal weight to evidence-based science and at worst, are used to used to discredit it. Honestly, I cannot blame him, as his work is very personal to him: an attack on his work would be an attack on himself, and vice versa. </a:t>
            </a:r>
          </a:p>
        </p:txBody>
      </p:sp>
      <p:sp>
        <p:nvSpPr>
          <p:cNvPr id="4" name="Slide Number Placeholder 3"/>
          <p:cNvSpPr>
            <a:spLocks noGrp="1"/>
          </p:cNvSpPr>
          <p:nvPr>
            <p:ph type="sldNum" sz="quarter" idx="5"/>
          </p:nvPr>
        </p:nvSpPr>
        <p:spPr/>
        <p:txBody>
          <a:bodyPr/>
          <a:lstStyle/>
          <a:p>
            <a:fld id="{1995F329-3889-8645-AA6B-3C2BA478A30C}" type="slidenum">
              <a:rPr lang="en-US" smtClean="0"/>
              <a:t>8</a:t>
            </a:fld>
            <a:endParaRPr lang="en-US"/>
          </a:p>
        </p:txBody>
      </p:sp>
    </p:spTree>
    <p:extLst>
      <p:ext uri="{BB962C8B-B14F-4D97-AF65-F5344CB8AC3E}">
        <p14:creationId xmlns:p14="http://schemas.microsoft.com/office/powerpoint/2010/main" val="344604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Here, I followed my department’s template to create individual publication summaries for each of my two researchers. Using metadata from Scopus, Web of Science/</a:t>
            </a:r>
            <a:r>
              <a:rPr lang="en-US" dirty="0" err="1"/>
              <a:t>InCites</a:t>
            </a:r>
            <a:r>
              <a:rPr lang="en-US" dirty="0"/>
              <a:t>, and </a:t>
            </a:r>
            <a:r>
              <a:rPr lang="en-US" dirty="0" err="1"/>
              <a:t>Altmetric</a:t>
            </a:r>
            <a:r>
              <a:rPr lang="en-US" dirty="0"/>
              <a:t>, I crunched the numbers and wrote up impact statements as seen here. These are often used by our researchers when they are putting together their application materials for tenure and promotion or for some award or recognition. Even without having labeled each summary as “late-career researcher” or “early-career researcher,” I think anyone would have been able to guess which summary corresponded to which researcher because of expectations about what different career-stage experiences will look like. </a:t>
            </a:r>
          </a:p>
          <a:p>
            <a:endParaRPr lang="en-US" dirty="0"/>
          </a:p>
          <a:p>
            <a:r>
              <a:rPr lang="en-US" dirty="0"/>
              <a:t>By highlighting achievements and qualifying them, my colleagues and I turn spreadsheets filled with rows of numbers, author names, article titles, and subject areas into stories that connect. Stories are important: humans are a story-telling species by nature. They speak to us in ways that the metadata alone cannot, but when metrics are contextualized in a narrative, that is when they are most impactful. </a:t>
            </a:r>
          </a:p>
          <a:p>
            <a:endParaRPr lang="en-US" dirty="0"/>
          </a:p>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9</a:t>
            </a:fld>
            <a:endParaRPr lang="en-US"/>
          </a:p>
        </p:txBody>
      </p:sp>
    </p:spTree>
    <p:extLst>
      <p:ext uri="{BB962C8B-B14F-4D97-AF65-F5344CB8AC3E}">
        <p14:creationId xmlns:p14="http://schemas.microsoft.com/office/powerpoint/2010/main" val="1752909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51468B"/>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6" name="Rectangle 6"/>
          <p:cNvSpPr/>
          <p:nvPr userDrawn="1"/>
        </p:nvSpPr>
        <p:spPr>
          <a:xfrm>
            <a:off x="1" y="-50786"/>
            <a:ext cx="3033057" cy="524891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kern="1200">
                <a:solidFill>
                  <a:schemeClr val="tx2"/>
                </a:solidFill>
              </a:rPr>
              <a:t>            </a:t>
            </a:r>
          </a:p>
        </p:txBody>
      </p:sp>
      <p:sp>
        <p:nvSpPr>
          <p:cNvPr id="21" name="Title 1"/>
          <p:cNvSpPr>
            <a:spLocks noGrp="1"/>
          </p:cNvSpPr>
          <p:nvPr>
            <p:ph type="ctrTitle" hasCustomPrompt="1"/>
          </p:nvPr>
        </p:nvSpPr>
        <p:spPr bwMode="gray">
          <a:xfrm>
            <a:off x="1072496" y="2067942"/>
            <a:ext cx="6747298" cy="876329"/>
          </a:xfrm>
          <a:prstGeom prst="rect">
            <a:avLst/>
          </a:prstGeom>
        </p:spPr>
        <p:txBody>
          <a:bodyPr rIns="0" bIns="0" anchor="b" anchorCtr="0"/>
          <a:lstStyle>
            <a:lvl1pPr>
              <a:lnSpc>
                <a:spcPct val="90000"/>
              </a:lnSpc>
              <a:defRPr sz="4000" b="0">
                <a:solidFill>
                  <a:schemeClr val="bg1"/>
                </a:solidFill>
              </a:defRPr>
            </a:lvl1pPr>
          </a:lstStyle>
          <a:p>
            <a:r>
              <a:rPr lang="en-US"/>
              <a:t>Document Title</a:t>
            </a:r>
          </a:p>
        </p:txBody>
      </p:sp>
      <p:sp>
        <p:nvSpPr>
          <p:cNvPr id="22" name="Subtitle 2"/>
          <p:cNvSpPr>
            <a:spLocks noGrp="1"/>
          </p:cNvSpPr>
          <p:nvPr>
            <p:ph type="subTitle" idx="1" hasCustomPrompt="1"/>
          </p:nvPr>
        </p:nvSpPr>
        <p:spPr bwMode="gray">
          <a:xfrm>
            <a:off x="1101193" y="2995265"/>
            <a:ext cx="6725114" cy="685800"/>
          </a:xfrm>
          <a:prstGeom prst="rect">
            <a:avLst/>
          </a:prstGeom>
        </p:spPr>
        <p:txBody>
          <a:bodyPr/>
          <a:lstStyle>
            <a:lvl1pPr marL="0" indent="0" algn="l">
              <a:lnSpc>
                <a:spcPct val="90000"/>
              </a:lnSpc>
              <a:spcBef>
                <a:spcPts val="0"/>
              </a:spcBef>
              <a:buNone/>
              <a:defRPr sz="240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Secondary Document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1789" y="317562"/>
            <a:ext cx="2488753" cy="464290"/>
          </a:xfrm>
          <a:prstGeom prst="rect">
            <a:avLst/>
          </a:prstGeom>
        </p:spPr>
      </p:pic>
    </p:spTree>
    <p:extLst>
      <p:ext uri="{BB962C8B-B14F-4D97-AF65-F5344CB8AC3E}">
        <p14:creationId xmlns:p14="http://schemas.microsoft.com/office/powerpoint/2010/main" val="55839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9">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Freeform 6"/>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9"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0"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261206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TextBox 9"/>
          <p:cNvSpPr txBox="1"/>
          <p:nvPr userDrawn="1"/>
        </p:nvSpPr>
        <p:spPr>
          <a:xfrm>
            <a:off x="9220200" y="877304"/>
            <a:ext cx="1642462"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a:solidFill>
                  <a:schemeClr val="bg1"/>
                </a:solidFill>
              </a:rPr>
              <a:t>How to put in your own Photo:</a:t>
            </a:r>
          </a:p>
          <a:p>
            <a:pPr>
              <a:lnSpc>
                <a:spcPct val="90000"/>
              </a:lnSpc>
              <a:spcBef>
                <a:spcPts val="600"/>
              </a:spcBef>
            </a:pPr>
            <a:r>
              <a:rPr lang="en-US" sz="1200" spc="-50">
                <a:solidFill>
                  <a:schemeClr val="bg1"/>
                </a:solidFill>
              </a:rPr>
              <a:t>Go to ‘View-Slide Master’</a:t>
            </a:r>
          </a:p>
          <a:p>
            <a:pPr>
              <a:lnSpc>
                <a:spcPct val="90000"/>
              </a:lnSpc>
              <a:spcBef>
                <a:spcPts val="600"/>
              </a:spcBef>
            </a:pPr>
            <a:r>
              <a:rPr lang="en-US" sz="1200" spc="-50">
                <a:solidFill>
                  <a:schemeClr val="bg1"/>
                </a:solidFill>
              </a:rPr>
              <a:t>Go to ‘Insert-Picture’</a:t>
            </a:r>
          </a:p>
          <a:p>
            <a:pPr>
              <a:lnSpc>
                <a:spcPct val="90000"/>
              </a:lnSpc>
              <a:spcBef>
                <a:spcPts val="600"/>
              </a:spcBef>
            </a:pPr>
            <a:r>
              <a:rPr lang="en-US" sz="1200" spc="-50">
                <a:solidFill>
                  <a:schemeClr val="bg1"/>
                </a:solidFill>
              </a:rPr>
              <a:t>Browse to the</a:t>
            </a:r>
            <a:r>
              <a:rPr lang="en-US" sz="1200" spc="-50" baseline="0">
                <a:solidFill>
                  <a:schemeClr val="bg1"/>
                </a:solidFill>
              </a:rPr>
              <a:t> image you would like to place. Image should be 1024x768, 1200x900, or other 4:3 aspect ratio</a:t>
            </a:r>
          </a:p>
          <a:p>
            <a:pPr>
              <a:lnSpc>
                <a:spcPct val="90000"/>
              </a:lnSpc>
              <a:spcBef>
                <a:spcPts val="600"/>
              </a:spcBef>
            </a:pPr>
            <a:r>
              <a:rPr lang="en-US" sz="1200" spc="-50">
                <a:solidFill>
                  <a:schemeClr val="bg1"/>
                </a:solidFill>
              </a:rPr>
              <a:t>Select image and click OK</a:t>
            </a:r>
          </a:p>
          <a:p>
            <a:pPr>
              <a:lnSpc>
                <a:spcPct val="90000"/>
              </a:lnSpc>
              <a:spcBef>
                <a:spcPts val="600"/>
              </a:spcBef>
            </a:pPr>
            <a:r>
              <a:rPr lang="en-US" sz="1200" spc="-50">
                <a:solidFill>
                  <a:schemeClr val="bg1"/>
                </a:solidFill>
              </a:rPr>
              <a:t>Scale to full screen size if necessary.</a:t>
            </a:r>
          </a:p>
          <a:p>
            <a:pPr>
              <a:lnSpc>
                <a:spcPct val="90000"/>
              </a:lnSpc>
              <a:spcBef>
                <a:spcPts val="600"/>
              </a:spcBef>
            </a:pPr>
            <a:r>
              <a:rPr lang="en-US" sz="1200" spc="-50">
                <a:solidFill>
                  <a:schemeClr val="bg1"/>
                </a:solidFill>
              </a:rPr>
              <a:t>Click image, go</a:t>
            </a:r>
            <a:r>
              <a:rPr lang="en-US" sz="1200" spc="-50" baseline="0">
                <a:solidFill>
                  <a:schemeClr val="bg1"/>
                </a:solidFill>
              </a:rPr>
              <a:t> to ‘Format-</a:t>
            </a:r>
            <a:r>
              <a:rPr lang="en-US" sz="1200" spc="-50">
                <a:solidFill>
                  <a:schemeClr val="bg1"/>
                </a:solidFill>
              </a:rPr>
              <a:t>Send to Back’</a:t>
            </a:r>
          </a:p>
          <a:p>
            <a:pPr>
              <a:lnSpc>
                <a:spcPct val="90000"/>
              </a:lnSpc>
              <a:spcBef>
                <a:spcPts val="600"/>
              </a:spcBef>
            </a:pPr>
            <a:r>
              <a:rPr lang="en-US" sz="1200" spc="-50">
                <a:solidFill>
                  <a:schemeClr val="bg1"/>
                </a:solidFill>
              </a:rPr>
              <a:t>Go to ‘View-Normal’ to return to slides</a:t>
            </a:r>
          </a:p>
        </p:txBody>
      </p:sp>
      <p:sp>
        <p:nvSpPr>
          <p:cNvPr id="7" name="Freeform 6"/>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9"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1"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13647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098557" y="127411"/>
            <a:ext cx="7180264" cy="762000"/>
          </a:xfrm>
          <a:prstGeom prst="rect">
            <a:avLst/>
          </a:prstGeom>
        </p:spPr>
        <p:txBody>
          <a:bodyPr/>
          <a:lstStyle>
            <a:lvl1pPr>
              <a:lnSpc>
                <a:spcPct val="90000"/>
              </a:lnSpc>
              <a:defRPr/>
            </a:lvl1pPr>
          </a:lstStyle>
          <a:p>
            <a:r>
              <a:rPr lang="en-US"/>
              <a:t>Click to edit Master title style</a:t>
            </a:r>
          </a:p>
        </p:txBody>
      </p:sp>
      <p:sp>
        <p:nvSpPr>
          <p:cNvPr id="9" name="Content Placeholder 2"/>
          <p:cNvSpPr>
            <a:spLocks noGrp="1"/>
          </p:cNvSpPr>
          <p:nvPr>
            <p:ph idx="1"/>
          </p:nvPr>
        </p:nvSpPr>
        <p:spPr>
          <a:xfrm>
            <a:off x="931380" y="1526709"/>
            <a:ext cx="7347440" cy="2976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3" hasCustomPrompt="1"/>
          </p:nvPr>
        </p:nvSpPr>
        <p:spPr>
          <a:xfrm>
            <a:off x="1098556" y="896882"/>
            <a:ext cx="718026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15" name="Date Placeholder 11"/>
          <p:cNvSpPr>
            <a:spLocks noGrp="1"/>
          </p:cNvSpPr>
          <p:nvPr>
            <p:ph type="dt" sz="half" idx="14"/>
          </p:nvPr>
        </p:nvSpPr>
        <p:spPr>
          <a:xfrm>
            <a:off x="2350008" y="4827469"/>
            <a:ext cx="850392" cy="168275"/>
          </a:xfrm>
          <a:prstGeom prst="rect">
            <a:avLst/>
          </a:prstGeom>
        </p:spPr>
        <p:txBody>
          <a:bodyPr/>
          <a:lstStyle/>
          <a:p>
            <a:fld id="{4221F580-C0C7-FE4A-BB06-8E6F259722CB}" type="datetime1">
              <a:rPr lang="en-US" smtClean="0"/>
              <a:t>6/3/2024</a:t>
            </a:fld>
            <a:endParaRPr lang="en-US"/>
          </a:p>
        </p:txBody>
      </p:sp>
      <p:sp>
        <p:nvSpPr>
          <p:cNvPr id="16"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17"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157651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1"/>
          <p:cNvSpPr>
            <a:spLocks noGrp="1"/>
          </p:cNvSpPr>
          <p:nvPr>
            <p:ph type="title"/>
          </p:nvPr>
        </p:nvSpPr>
        <p:spPr>
          <a:xfrm>
            <a:off x="1098557" y="127411"/>
            <a:ext cx="7180264" cy="762000"/>
          </a:xfrm>
          <a:prstGeom prst="rect">
            <a:avLst/>
          </a:prstGeom>
        </p:spPr>
        <p:txBody>
          <a:bodyPr/>
          <a:lstStyle>
            <a:lvl1pPr>
              <a:lnSpc>
                <a:spcPct val="90000"/>
              </a:lnSpc>
              <a:defRPr/>
            </a:lvl1pPr>
          </a:lstStyle>
          <a:p>
            <a:r>
              <a:rPr lang="en-US"/>
              <a:t>Click to edit Master title style</a:t>
            </a:r>
          </a:p>
        </p:txBody>
      </p:sp>
      <p:sp>
        <p:nvSpPr>
          <p:cNvPr id="14" name="Content Placeholder 2"/>
          <p:cNvSpPr>
            <a:spLocks noGrp="1"/>
          </p:cNvSpPr>
          <p:nvPr>
            <p:ph sz="half" idx="1"/>
          </p:nvPr>
        </p:nvSpPr>
        <p:spPr>
          <a:xfrm>
            <a:off x="931380" y="1526710"/>
            <a:ext cx="3577127" cy="2976561"/>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3" hasCustomPrompt="1"/>
          </p:nvPr>
        </p:nvSpPr>
        <p:spPr>
          <a:xfrm>
            <a:off x="1098556" y="896882"/>
            <a:ext cx="7180264"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16" name="Date Placeholder 11"/>
          <p:cNvSpPr>
            <a:spLocks noGrp="1"/>
          </p:cNvSpPr>
          <p:nvPr>
            <p:ph type="dt" sz="half" idx="14"/>
          </p:nvPr>
        </p:nvSpPr>
        <p:spPr>
          <a:xfrm>
            <a:off x="2350008" y="4827469"/>
            <a:ext cx="850392" cy="168275"/>
          </a:xfrm>
          <a:prstGeom prst="rect">
            <a:avLst/>
          </a:prstGeom>
        </p:spPr>
        <p:txBody>
          <a:bodyPr/>
          <a:lstStyle/>
          <a:p>
            <a:fld id="{B62F187D-5CCE-2540-89F0-172D7E4DA3AC}" type="datetime1">
              <a:rPr lang="en-US" smtClean="0"/>
              <a:t>6/3/2024</a:t>
            </a:fld>
            <a:endParaRPr lang="en-US"/>
          </a:p>
        </p:txBody>
      </p:sp>
      <p:sp>
        <p:nvSpPr>
          <p:cNvPr id="17"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1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a:p>
        </p:txBody>
      </p:sp>
      <p:sp>
        <p:nvSpPr>
          <p:cNvPr id="19" name="Content Placeholder 2"/>
          <p:cNvSpPr>
            <a:spLocks noGrp="1"/>
          </p:cNvSpPr>
          <p:nvPr>
            <p:ph sz="half" idx="17"/>
          </p:nvPr>
        </p:nvSpPr>
        <p:spPr>
          <a:xfrm>
            <a:off x="4695833" y="1524606"/>
            <a:ext cx="3582987" cy="2978665"/>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51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2"/>
          <p:cNvSpPr>
            <a:spLocks noGrp="1"/>
          </p:cNvSpPr>
          <p:nvPr>
            <p:ph sz="half" idx="18"/>
          </p:nvPr>
        </p:nvSpPr>
        <p:spPr>
          <a:xfrm>
            <a:off x="932494" y="1799760"/>
            <a:ext cx="3587119" cy="2697161"/>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1098557" y="127411"/>
            <a:ext cx="7180264" cy="762000"/>
          </a:xfrm>
          <a:prstGeom prst="rect">
            <a:avLst/>
          </a:prstGeom>
        </p:spPr>
        <p:txBody>
          <a:bodyPr/>
          <a:lstStyle>
            <a:lvl1pPr>
              <a:defRPr/>
            </a:lvl1pPr>
          </a:lstStyle>
          <a:p>
            <a:r>
              <a:rPr lang="en-US"/>
              <a:t>Click to edit Master title style</a:t>
            </a:r>
          </a:p>
        </p:txBody>
      </p:sp>
      <p:sp>
        <p:nvSpPr>
          <p:cNvPr id="18" name="Text Placeholder 2"/>
          <p:cNvSpPr>
            <a:spLocks noGrp="1"/>
          </p:cNvSpPr>
          <p:nvPr>
            <p:ph type="body" idx="1"/>
          </p:nvPr>
        </p:nvSpPr>
        <p:spPr>
          <a:xfrm>
            <a:off x="1107414" y="1523713"/>
            <a:ext cx="3412205" cy="295195"/>
          </a:xfrm>
          <a:prstGeom prst="rect">
            <a:avLst/>
          </a:prstGeo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10"/>
          <p:cNvSpPr>
            <a:spLocks noGrp="1"/>
          </p:cNvSpPr>
          <p:nvPr>
            <p:ph type="body" sz="quarter" idx="13" hasCustomPrompt="1"/>
          </p:nvPr>
        </p:nvSpPr>
        <p:spPr>
          <a:xfrm>
            <a:off x="1098556" y="896882"/>
            <a:ext cx="7180264"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20" name="Date Placeholder 11"/>
          <p:cNvSpPr>
            <a:spLocks noGrp="1"/>
          </p:cNvSpPr>
          <p:nvPr>
            <p:ph type="dt" sz="half" idx="14"/>
          </p:nvPr>
        </p:nvSpPr>
        <p:spPr>
          <a:xfrm>
            <a:off x="2350008" y="4827469"/>
            <a:ext cx="850392" cy="168275"/>
          </a:xfrm>
          <a:prstGeom prst="rect">
            <a:avLst/>
          </a:prstGeom>
        </p:spPr>
        <p:txBody>
          <a:bodyPr/>
          <a:lstStyle/>
          <a:p>
            <a:fld id="{7390B150-5DE9-D249-9EDB-A4FEB84366A7}" type="datetime1">
              <a:rPr lang="en-US" smtClean="0"/>
              <a:t>6/3/2024</a:t>
            </a:fld>
            <a:endParaRPr lang="en-US"/>
          </a:p>
        </p:txBody>
      </p:sp>
      <p:sp>
        <p:nvSpPr>
          <p:cNvPr id="21"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22"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a:p>
        </p:txBody>
      </p:sp>
      <p:sp>
        <p:nvSpPr>
          <p:cNvPr id="11" name="Content Placeholder 2"/>
          <p:cNvSpPr>
            <a:spLocks noGrp="1"/>
          </p:cNvSpPr>
          <p:nvPr>
            <p:ph sz="half" idx="19"/>
          </p:nvPr>
        </p:nvSpPr>
        <p:spPr>
          <a:xfrm>
            <a:off x="4688513" y="1799760"/>
            <a:ext cx="3587119" cy="2697161"/>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20"/>
          </p:nvPr>
        </p:nvSpPr>
        <p:spPr>
          <a:xfrm>
            <a:off x="4863433" y="1523713"/>
            <a:ext cx="3412205" cy="295195"/>
          </a:xfrm>
          <a:prstGeom prst="rect">
            <a:avLst/>
          </a:prstGeo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03314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 image top">
    <p:spTree>
      <p:nvGrpSpPr>
        <p:cNvPr id="1" name=""/>
        <p:cNvGrpSpPr/>
        <p:nvPr/>
      </p:nvGrpSpPr>
      <p:grpSpPr>
        <a:xfrm>
          <a:off x="0" y="0"/>
          <a:ext cx="0" cy="0"/>
          <a:chOff x="0" y="0"/>
          <a:chExt cx="0" cy="0"/>
        </a:xfrm>
      </p:grpSpPr>
      <p:sp>
        <p:nvSpPr>
          <p:cNvPr id="17" name="Title 1"/>
          <p:cNvSpPr>
            <a:spLocks noGrp="1"/>
          </p:cNvSpPr>
          <p:nvPr>
            <p:ph type="title"/>
          </p:nvPr>
        </p:nvSpPr>
        <p:spPr>
          <a:xfrm>
            <a:off x="1098557" y="127411"/>
            <a:ext cx="7180264" cy="762000"/>
          </a:xfrm>
          <a:prstGeom prst="rect">
            <a:avLst/>
          </a:prstGeom>
        </p:spPr>
        <p:txBody>
          <a:bodyPr/>
          <a:lstStyle>
            <a:lvl1pPr>
              <a:defRPr>
                <a:solidFill>
                  <a:schemeClr val="tx2"/>
                </a:solidFill>
              </a:defRPr>
            </a:lvl1pPr>
          </a:lstStyle>
          <a:p>
            <a:r>
              <a:rPr lang="en-US"/>
              <a:t>Click to edit Master title style</a:t>
            </a:r>
          </a:p>
        </p:txBody>
      </p:sp>
      <p:sp>
        <p:nvSpPr>
          <p:cNvPr id="18" name="Text Placeholder 2"/>
          <p:cNvSpPr>
            <a:spLocks noGrp="1"/>
          </p:cNvSpPr>
          <p:nvPr>
            <p:ph type="body" idx="1"/>
          </p:nvPr>
        </p:nvSpPr>
        <p:spPr>
          <a:xfrm>
            <a:off x="1105814" y="3148557"/>
            <a:ext cx="3413806" cy="347472"/>
          </a:xfrm>
          <a:prstGeom prst="rect">
            <a:avLst/>
          </a:prstGeom>
        </p:spPr>
        <p:txBody>
          <a:bodyPr anchor="b"/>
          <a:lstStyle>
            <a:lvl1pPr marL="0" indent="0">
              <a:buNone/>
              <a:defRPr sz="1700" b="0">
                <a:solidFill>
                  <a:srgbClr val="6638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
          </p:nvPr>
        </p:nvSpPr>
        <p:spPr>
          <a:xfrm>
            <a:off x="1104906" y="3418648"/>
            <a:ext cx="3414713" cy="1064379"/>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a:t>Click to edit Master text styles</a:t>
            </a:r>
          </a:p>
        </p:txBody>
      </p:sp>
      <p:sp>
        <p:nvSpPr>
          <p:cNvPr id="22" name="Text Placeholder 10"/>
          <p:cNvSpPr>
            <a:spLocks noGrp="1"/>
          </p:cNvSpPr>
          <p:nvPr>
            <p:ph type="body" sz="quarter" idx="13" hasCustomPrompt="1"/>
          </p:nvPr>
        </p:nvSpPr>
        <p:spPr>
          <a:xfrm>
            <a:off x="1098557" y="896882"/>
            <a:ext cx="718026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23" name="Picture Placeholder 12"/>
          <p:cNvSpPr>
            <a:spLocks noGrp="1"/>
          </p:cNvSpPr>
          <p:nvPr>
            <p:ph type="pic" sz="quarter" idx="14" hasCustomPrompt="1"/>
          </p:nvPr>
        </p:nvSpPr>
        <p:spPr>
          <a:xfrm>
            <a:off x="1108075" y="1526709"/>
            <a:ext cx="3411545" cy="1546280"/>
          </a:xfrm>
          <a:prstGeom prst="rect">
            <a:avLst/>
          </a:prstGeom>
        </p:spPr>
        <p:txBody>
          <a:bodyPr anchor="ctr"/>
          <a:lstStyle>
            <a:lvl1pPr marL="0" indent="0" algn="ctr">
              <a:buNone/>
              <a:defRPr/>
            </a:lvl1pPr>
          </a:lstStyle>
          <a:p>
            <a:r>
              <a:rPr lang="en-US"/>
              <a:t>Insert image</a:t>
            </a:r>
          </a:p>
        </p:txBody>
      </p:sp>
      <p:sp>
        <p:nvSpPr>
          <p:cNvPr id="25" name="Date Placeholder 11"/>
          <p:cNvSpPr>
            <a:spLocks noGrp="1"/>
          </p:cNvSpPr>
          <p:nvPr>
            <p:ph type="dt" sz="half" idx="16"/>
          </p:nvPr>
        </p:nvSpPr>
        <p:spPr>
          <a:xfrm>
            <a:off x="2350008" y="4827469"/>
            <a:ext cx="850392" cy="168275"/>
          </a:xfrm>
          <a:prstGeom prst="rect">
            <a:avLst/>
          </a:prstGeom>
        </p:spPr>
        <p:txBody>
          <a:bodyPr/>
          <a:lstStyle/>
          <a:p>
            <a:fld id="{482CC369-25CA-A140-8CA0-FF7FC94DB54C}" type="datetime1">
              <a:rPr lang="en-US" smtClean="0"/>
              <a:t>6/3/2024</a:t>
            </a:fld>
            <a:endParaRPr lang="en-US"/>
          </a:p>
        </p:txBody>
      </p:sp>
      <p:sp>
        <p:nvSpPr>
          <p:cNvPr id="26" name="Footer Placeholder 12"/>
          <p:cNvSpPr>
            <a:spLocks noGrp="1"/>
          </p:cNvSpPr>
          <p:nvPr>
            <p:ph type="ftr" sz="quarter" idx="17"/>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27" name="Slide Number Placeholder 13"/>
          <p:cNvSpPr>
            <a:spLocks noGrp="1"/>
          </p:cNvSpPr>
          <p:nvPr>
            <p:ph type="sldNum" sz="quarter" idx="18"/>
          </p:nvPr>
        </p:nvSpPr>
        <p:spPr>
          <a:xfrm>
            <a:off x="8305799" y="4780684"/>
            <a:ext cx="346745" cy="231266"/>
          </a:xfrm>
          <a:prstGeom prst="rect">
            <a:avLst/>
          </a:prstGeom>
        </p:spPr>
        <p:txBody>
          <a:bodyPr/>
          <a:lstStyle/>
          <a:p>
            <a:fld id="{0D558541-60C9-42A2-8392-FF12533A6B7A}" type="slidenum">
              <a:rPr lang="en-US" smtClean="0"/>
              <a:pPr/>
              <a:t>‹#›</a:t>
            </a:fld>
            <a:endParaRPr lang="en-US"/>
          </a:p>
        </p:txBody>
      </p:sp>
      <p:sp>
        <p:nvSpPr>
          <p:cNvPr id="14" name="Text Placeholder 2"/>
          <p:cNvSpPr>
            <a:spLocks noGrp="1"/>
          </p:cNvSpPr>
          <p:nvPr>
            <p:ph type="body" idx="19"/>
          </p:nvPr>
        </p:nvSpPr>
        <p:spPr>
          <a:xfrm>
            <a:off x="4865008" y="3148557"/>
            <a:ext cx="3413806" cy="347472"/>
          </a:xfrm>
          <a:prstGeom prst="rect">
            <a:avLst/>
          </a:prstGeo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20"/>
          </p:nvPr>
        </p:nvSpPr>
        <p:spPr>
          <a:xfrm>
            <a:off x="4864100" y="3418648"/>
            <a:ext cx="3414713" cy="1064379"/>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a:t>Click to edit Master text styles</a:t>
            </a:r>
          </a:p>
        </p:txBody>
      </p:sp>
      <p:sp>
        <p:nvSpPr>
          <p:cNvPr id="16" name="Picture Placeholder 12"/>
          <p:cNvSpPr>
            <a:spLocks noGrp="1"/>
          </p:cNvSpPr>
          <p:nvPr>
            <p:ph type="pic" sz="quarter" idx="21" hasCustomPrompt="1"/>
          </p:nvPr>
        </p:nvSpPr>
        <p:spPr>
          <a:xfrm>
            <a:off x="4867269" y="1526709"/>
            <a:ext cx="3411545" cy="1546280"/>
          </a:xfrm>
          <a:prstGeom prst="rect">
            <a:avLst/>
          </a:prstGeom>
        </p:spPr>
        <p:txBody>
          <a:bodyPr anchor="ctr"/>
          <a:lstStyle>
            <a:lvl1pPr marL="0" indent="0" algn="ctr">
              <a:buNone/>
              <a:defRPr/>
            </a:lvl1pPr>
          </a:lstStyle>
          <a:p>
            <a:r>
              <a:rPr lang="en-US"/>
              <a:t>Insert image</a:t>
            </a:r>
          </a:p>
        </p:txBody>
      </p:sp>
    </p:spTree>
    <p:extLst>
      <p:ext uri="{BB962C8B-B14F-4D97-AF65-F5344CB8AC3E}">
        <p14:creationId xmlns:p14="http://schemas.microsoft.com/office/powerpoint/2010/main" val="50879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cked Two Content + Side">
    <p:spTree>
      <p:nvGrpSpPr>
        <p:cNvPr id="1" name=""/>
        <p:cNvGrpSpPr/>
        <p:nvPr/>
      </p:nvGrpSpPr>
      <p:grpSpPr>
        <a:xfrm>
          <a:off x="0" y="0"/>
          <a:ext cx="0" cy="0"/>
          <a:chOff x="0" y="0"/>
          <a:chExt cx="0" cy="0"/>
        </a:xfrm>
      </p:grpSpPr>
      <p:sp>
        <p:nvSpPr>
          <p:cNvPr id="23" name="Date Placeholder 11"/>
          <p:cNvSpPr>
            <a:spLocks noGrp="1"/>
          </p:cNvSpPr>
          <p:nvPr>
            <p:ph type="dt" sz="half" idx="22"/>
          </p:nvPr>
        </p:nvSpPr>
        <p:spPr>
          <a:xfrm>
            <a:off x="2350008" y="4827469"/>
            <a:ext cx="850392" cy="168275"/>
          </a:xfrm>
          <a:prstGeom prst="rect">
            <a:avLst/>
          </a:prstGeom>
        </p:spPr>
        <p:txBody>
          <a:bodyPr/>
          <a:lstStyle/>
          <a:p>
            <a:fld id="{D84B06E5-F86A-B54A-BD79-1396288F3124}" type="datetime1">
              <a:rPr lang="en-US" smtClean="0"/>
              <a:t>6/3/2024</a:t>
            </a:fld>
            <a:endParaRPr lang="en-US"/>
          </a:p>
        </p:txBody>
      </p:sp>
      <p:sp>
        <p:nvSpPr>
          <p:cNvPr id="24" name="Footer Placeholder 12"/>
          <p:cNvSpPr>
            <a:spLocks noGrp="1"/>
          </p:cNvSpPr>
          <p:nvPr>
            <p:ph type="ftr" sz="quarter" idx="23"/>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25"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a:p>
        </p:txBody>
      </p:sp>
      <p:sp>
        <p:nvSpPr>
          <p:cNvPr id="26" name="Content Placeholder 2"/>
          <p:cNvSpPr>
            <a:spLocks noGrp="1"/>
          </p:cNvSpPr>
          <p:nvPr>
            <p:ph sz="half" idx="24" hasCustomPrompt="1"/>
          </p:nvPr>
        </p:nvSpPr>
        <p:spPr>
          <a:xfrm>
            <a:off x="5195169" y="1524466"/>
            <a:ext cx="3948831" cy="2971333"/>
          </a:xfrm>
          <a:prstGeom prst="rect">
            <a:avLst/>
          </a:prstGeom>
        </p:spPr>
        <p:txBody>
          <a:bodyPr vert="horz" lIns="0" tIns="0" rIns="91440" bIns="45720" rtlCol="0">
            <a:noAutofit/>
          </a:bodyPr>
          <a:lstStyle>
            <a:lvl1pPr marL="0" indent="0">
              <a:buNone/>
              <a:defRPr lang="en-US" smtClean="0"/>
            </a:lvl1pPr>
            <a:lvl2pPr>
              <a:defRPr lang="en-US" smtClean="0"/>
            </a:lvl2pPr>
            <a:lvl3pPr>
              <a:defRPr lang="en-US" smtClean="0"/>
            </a:lvl3pPr>
            <a:lvl4pPr>
              <a:defRPr lang="en-US" smtClean="0"/>
            </a:lvl4pPr>
            <a:lvl5pPr>
              <a:defRPr lang="en-US"/>
            </a:lvl5pPr>
          </a:lstStyle>
          <a:p>
            <a:pPr lvl="0"/>
            <a:r>
              <a:rPr lang="en-US"/>
              <a:t>Placeholder</a:t>
            </a:r>
          </a:p>
        </p:txBody>
      </p:sp>
      <p:sp>
        <p:nvSpPr>
          <p:cNvPr id="12" name="Title 1"/>
          <p:cNvSpPr>
            <a:spLocks noGrp="1"/>
          </p:cNvSpPr>
          <p:nvPr>
            <p:ph type="title"/>
          </p:nvPr>
        </p:nvSpPr>
        <p:spPr>
          <a:xfrm>
            <a:off x="1098557" y="127411"/>
            <a:ext cx="7180264" cy="762000"/>
          </a:xfrm>
          <a:prstGeom prst="rect">
            <a:avLst/>
          </a:prstGeom>
        </p:spPr>
        <p:txBody>
          <a:bodyPr/>
          <a:lstStyle>
            <a:lvl1pPr>
              <a:defRPr/>
            </a:lvl1pPr>
          </a:lstStyle>
          <a:p>
            <a:r>
              <a:rPr lang="en-US"/>
              <a:t>Click to edit Master title style</a:t>
            </a:r>
          </a:p>
        </p:txBody>
      </p:sp>
      <p:sp>
        <p:nvSpPr>
          <p:cNvPr id="13" name="Text Placeholder 10"/>
          <p:cNvSpPr>
            <a:spLocks noGrp="1"/>
          </p:cNvSpPr>
          <p:nvPr>
            <p:ph type="body" sz="quarter" idx="13" hasCustomPrompt="1"/>
          </p:nvPr>
        </p:nvSpPr>
        <p:spPr>
          <a:xfrm>
            <a:off x="1098557" y="896882"/>
            <a:ext cx="718026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14" name="Content Placeholder 2"/>
          <p:cNvSpPr>
            <a:spLocks noGrp="1"/>
          </p:cNvSpPr>
          <p:nvPr>
            <p:ph sz="half" idx="18"/>
          </p:nvPr>
        </p:nvSpPr>
        <p:spPr>
          <a:xfrm>
            <a:off x="932494" y="1799760"/>
            <a:ext cx="3931606" cy="1087903"/>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
          <p:cNvSpPr>
            <a:spLocks noGrp="1"/>
          </p:cNvSpPr>
          <p:nvPr>
            <p:ph type="body" idx="1"/>
          </p:nvPr>
        </p:nvSpPr>
        <p:spPr>
          <a:xfrm>
            <a:off x="1107414" y="1523713"/>
            <a:ext cx="3756686" cy="295195"/>
          </a:xfrm>
          <a:prstGeom prst="rect">
            <a:avLst/>
          </a:prstGeo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2"/>
          <p:cNvSpPr>
            <a:spLocks noGrp="1"/>
          </p:cNvSpPr>
          <p:nvPr>
            <p:ph sz="half" idx="25"/>
          </p:nvPr>
        </p:nvSpPr>
        <p:spPr>
          <a:xfrm>
            <a:off x="932494" y="3301348"/>
            <a:ext cx="3931606" cy="1087903"/>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
          <p:cNvSpPr>
            <a:spLocks noGrp="1"/>
          </p:cNvSpPr>
          <p:nvPr>
            <p:ph type="body" idx="26"/>
          </p:nvPr>
        </p:nvSpPr>
        <p:spPr>
          <a:xfrm>
            <a:off x="1107414" y="3025301"/>
            <a:ext cx="3756686" cy="295195"/>
          </a:xfrm>
          <a:prstGeom prst="rect">
            <a:avLst/>
          </a:prstGeom>
        </p:spPr>
        <p:txBody>
          <a:bodyPr anchor="b"/>
          <a:lstStyle>
            <a:lvl1pPr marL="0" indent="0">
              <a:buNone/>
              <a:defRPr sz="17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00161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0" y="-50786"/>
            <a:ext cx="3033057" cy="524891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a:solidFill>
                  <a:schemeClr val="tx2"/>
                </a:solidFill>
              </a:rPr>
              <a:t>            </a:t>
            </a:r>
          </a:p>
        </p:txBody>
      </p:sp>
      <p:sp>
        <p:nvSpPr>
          <p:cNvPr id="17" name="Picture Placeholder 11"/>
          <p:cNvSpPr>
            <a:spLocks noGrp="1"/>
          </p:cNvSpPr>
          <p:nvPr>
            <p:ph type="pic" sz="quarter" idx="15" hasCustomPrompt="1"/>
          </p:nvPr>
        </p:nvSpPr>
        <p:spPr bwMode="gray">
          <a:xfrm>
            <a:off x="3654424" y="1525450"/>
            <a:ext cx="2209800" cy="2970350"/>
          </a:xfrm>
          <a:prstGeom prst="rect">
            <a:avLst/>
          </a:prstGeom>
        </p:spPr>
        <p:txBody>
          <a:bodyPr anchor="ctr"/>
          <a:lstStyle>
            <a:lvl1pPr marL="0" indent="0" algn="ctr">
              <a:buNone/>
              <a:defRPr>
                <a:solidFill>
                  <a:schemeClr val="bg1"/>
                </a:solidFill>
              </a:defRPr>
            </a:lvl1pPr>
          </a:lstStyle>
          <a:p>
            <a:r>
              <a:rPr lang="en-US"/>
              <a:t>Insert image</a:t>
            </a:r>
          </a:p>
        </p:txBody>
      </p:sp>
      <p:sp>
        <p:nvSpPr>
          <p:cNvPr id="18" name="Picture Placeholder 11"/>
          <p:cNvSpPr>
            <a:spLocks noGrp="1"/>
          </p:cNvSpPr>
          <p:nvPr>
            <p:ph type="pic" sz="quarter" idx="16" hasCustomPrompt="1"/>
          </p:nvPr>
        </p:nvSpPr>
        <p:spPr bwMode="gray">
          <a:xfrm>
            <a:off x="6065837" y="1525450"/>
            <a:ext cx="2209800" cy="2970350"/>
          </a:xfrm>
          <a:prstGeom prst="rect">
            <a:avLst/>
          </a:prstGeom>
        </p:spPr>
        <p:txBody>
          <a:bodyPr anchor="ctr"/>
          <a:lstStyle>
            <a:lvl1pPr marL="0" indent="0" algn="ctr">
              <a:buNone/>
              <a:defRPr>
                <a:solidFill>
                  <a:schemeClr val="bg1"/>
                </a:solidFill>
              </a:defRPr>
            </a:lvl1pPr>
          </a:lstStyle>
          <a:p>
            <a:r>
              <a:rPr lang="en-US"/>
              <a:t>Insert image</a:t>
            </a:r>
          </a:p>
        </p:txBody>
      </p:sp>
      <p:sp>
        <p:nvSpPr>
          <p:cNvPr id="19" name="Date Placeholder 11"/>
          <p:cNvSpPr>
            <a:spLocks noGrp="1"/>
          </p:cNvSpPr>
          <p:nvPr>
            <p:ph type="dt" sz="half" idx="17"/>
          </p:nvPr>
        </p:nvSpPr>
        <p:spPr>
          <a:xfrm>
            <a:off x="2350008" y="4827469"/>
            <a:ext cx="850392" cy="168275"/>
          </a:xfrm>
          <a:prstGeom prst="rect">
            <a:avLst/>
          </a:prstGeom>
        </p:spPr>
        <p:txBody>
          <a:bodyPr/>
          <a:lstStyle>
            <a:lvl1pPr>
              <a:defRPr>
                <a:solidFill>
                  <a:schemeClr val="bg1"/>
                </a:solidFill>
              </a:defRPr>
            </a:lvl1pPr>
          </a:lstStyle>
          <a:p>
            <a:fld id="{84DE7821-82FA-5D47-A338-FEE7FB12F249}" type="datetime1">
              <a:rPr lang="en-US" smtClean="0"/>
              <a:pPr/>
              <a:t>6/3/2024</a:t>
            </a:fld>
            <a:endParaRPr lang="en-US"/>
          </a:p>
        </p:txBody>
      </p:sp>
      <p:sp>
        <p:nvSpPr>
          <p:cNvPr id="22" name="Text Placeholder 2"/>
          <p:cNvSpPr>
            <a:spLocks noGrp="1"/>
          </p:cNvSpPr>
          <p:nvPr>
            <p:ph type="body" idx="20"/>
          </p:nvPr>
        </p:nvSpPr>
        <p:spPr>
          <a:xfrm>
            <a:off x="1111702" y="1523713"/>
            <a:ext cx="2338565" cy="295195"/>
          </a:xfrm>
          <a:prstGeom prst="rect">
            <a:avLst/>
          </a:prstGeom>
        </p:spPr>
        <p:txBody>
          <a:bodyPr anchor="b"/>
          <a:lstStyle>
            <a:lvl1pPr marL="0" indent="0">
              <a:buNone/>
              <a:defRPr sz="17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3" name="Content Placeholder 2"/>
          <p:cNvSpPr>
            <a:spLocks noGrp="1"/>
          </p:cNvSpPr>
          <p:nvPr>
            <p:ph sz="half" idx="21"/>
          </p:nvPr>
        </p:nvSpPr>
        <p:spPr>
          <a:xfrm>
            <a:off x="935667" y="1803966"/>
            <a:ext cx="2514600" cy="2691834"/>
          </a:xfrm>
          <a:prstGeom prst="rect">
            <a:avLst/>
          </a:prstGeom>
        </p:spPr>
        <p:txBody>
          <a:bodyPr vert="horz" lIns="0" tIns="0" rIns="91440" bIns="45720" rtlCol="0">
            <a:noAutofit/>
          </a:bodyPr>
          <a:lstStyle>
            <a:lvl1pPr>
              <a:buClrTx/>
              <a:defRPr lang="en-US" smtClean="0">
                <a:solidFill>
                  <a:srgbClr val="FFFFFF"/>
                </a:solidFill>
              </a:defRPr>
            </a:lvl1pPr>
            <a:lvl2pPr>
              <a:defRPr lang="en-US" smtClean="0">
                <a:solidFill>
                  <a:srgbClr val="FFFFFF"/>
                </a:solidFill>
              </a:defRPr>
            </a:lvl2pPr>
            <a:lvl3pPr>
              <a:defRPr lang="en-US" smtClean="0">
                <a:solidFill>
                  <a:srgbClr val="FFFFFF"/>
                </a:solidFill>
              </a:defRPr>
            </a:lvl3pPr>
            <a:lvl4pPr>
              <a:defRPr lang="en-US" smtClean="0">
                <a:solidFill>
                  <a:srgbClr val="FFFFFF"/>
                </a:solidFill>
              </a:defRPr>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itle 1"/>
          <p:cNvSpPr>
            <a:spLocks noGrp="1"/>
          </p:cNvSpPr>
          <p:nvPr>
            <p:ph type="title"/>
          </p:nvPr>
        </p:nvSpPr>
        <p:spPr>
          <a:xfrm>
            <a:off x="1102845" y="127411"/>
            <a:ext cx="7180264" cy="762000"/>
          </a:xfrm>
          <a:prstGeom prst="rect">
            <a:avLst/>
          </a:prstGeom>
        </p:spPr>
        <p:txBody>
          <a:bodyPr/>
          <a:lstStyle>
            <a:lvl1pPr>
              <a:defRPr>
                <a:solidFill>
                  <a:schemeClr val="bg1"/>
                </a:solidFill>
              </a:defRPr>
            </a:lvl1pPr>
          </a:lstStyle>
          <a:p>
            <a:r>
              <a:rPr lang="en-US"/>
              <a:t>Click to edit Master title style</a:t>
            </a:r>
          </a:p>
        </p:txBody>
      </p:sp>
      <p:sp>
        <p:nvSpPr>
          <p:cNvPr id="25" name="Text Placeholder 10"/>
          <p:cNvSpPr>
            <a:spLocks noGrp="1"/>
          </p:cNvSpPr>
          <p:nvPr>
            <p:ph type="body" sz="quarter" idx="14" hasCustomPrompt="1"/>
          </p:nvPr>
        </p:nvSpPr>
        <p:spPr>
          <a:xfrm>
            <a:off x="1102844" y="896882"/>
            <a:ext cx="7180263" cy="457200"/>
          </a:xfrm>
          <a:prstGeom prst="rect">
            <a:avLst/>
          </a:prstGeom>
        </p:spPr>
        <p:txBody>
          <a:bodyPr/>
          <a:lstStyle>
            <a:lvl1pPr marL="0" indent="0">
              <a:lnSpc>
                <a:spcPct val="85000"/>
              </a:lnSpc>
              <a:spcBef>
                <a:spcPts val="0"/>
              </a:spcBef>
              <a:buNone/>
              <a:defRPr sz="2000" spc="-80" baseline="0">
                <a:solidFill>
                  <a:srgbClr val="FFFFFF"/>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
        <p:nvSpPr>
          <p:cNvPr id="27" name="Footer Placeholder 7"/>
          <p:cNvSpPr>
            <a:spLocks noGrp="1"/>
          </p:cNvSpPr>
          <p:nvPr>
            <p:ph type="ftr" sz="quarter" idx="11"/>
          </p:nvPr>
        </p:nvSpPr>
        <p:spPr bwMode="gray">
          <a:xfrm>
            <a:off x="3121994" y="4782239"/>
            <a:ext cx="5181600" cy="231266"/>
          </a:xfrm>
          <a:prstGeom prst="rect">
            <a:avLst/>
          </a:prstGeom>
        </p:spPr>
        <p:txBody>
          <a:bodyPr/>
          <a:lstStyle>
            <a:lvl1pPr>
              <a:defRPr>
                <a:solidFill>
                  <a:schemeClr val="bg1"/>
                </a:solidFill>
              </a:defRPr>
            </a:lvl1pPr>
          </a:lstStyle>
          <a:p>
            <a:r>
              <a:rPr lang="en-US">
                <a:solidFill>
                  <a:prstClr val="white"/>
                </a:solidFill>
              </a:rPr>
              <a:t>Presentation or Section Title</a:t>
            </a:r>
          </a:p>
        </p:txBody>
      </p:sp>
      <p:sp>
        <p:nvSpPr>
          <p:cNvPr id="28" name="Slide Number Placeholder 8"/>
          <p:cNvSpPr>
            <a:spLocks noGrp="1"/>
          </p:cNvSpPr>
          <p:nvPr>
            <p:ph type="sldNum" sz="quarter" idx="12"/>
          </p:nvPr>
        </p:nvSpPr>
        <p:spPr bwMode="gray">
          <a:xfrm>
            <a:off x="8305799" y="478223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5456" y="4722748"/>
            <a:ext cx="1422018" cy="265285"/>
          </a:xfrm>
          <a:prstGeom prst="rect">
            <a:avLst/>
          </a:prstGeom>
        </p:spPr>
      </p:pic>
    </p:spTree>
    <p:extLst>
      <p:ext uri="{BB962C8B-B14F-4D97-AF65-F5344CB8AC3E}">
        <p14:creationId xmlns:p14="http://schemas.microsoft.com/office/powerpoint/2010/main" val="393332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Date Placeholder 11"/>
          <p:cNvSpPr>
            <a:spLocks noGrp="1"/>
          </p:cNvSpPr>
          <p:nvPr>
            <p:ph type="dt" sz="half" idx="14"/>
          </p:nvPr>
        </p:nvSpPr>
        <p:spPr>
          <a:xfrm>
            <a:off x="2350008" y="4827469"/>
            <a:ext cx="850392" cy="168275"/>
          </a:xfrm>
          <a:prstGeom prst="rect">
            <a:avLst/>
          </a:prstGeom>
        </p:spPr>
        <p:txBody>
          <a:bodyPr/>
          <a:lstStyle/>
          <a:p>
            <a:fld id="{6E460D88-FDEE-654D-9AC4-EB2542DECCF3}" type="datetime1">
              <a:rPr lang="en-US" smtClean="0"/>
              <a:t>6/3/2024</a:t>
            </a:fld>
            <a:endParaRPr lang="en-US"/>
          </a:p>
        </p:txBody>
      </p:sp>
      <p:sp>
        <p:nvSpPr>
          <p:cNvPr id="15"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16"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a:p>
        </p:txBody>
      </p:sp>
      <p:sp>
        <p:nvSpPr>
          <p:cNvPr id="7" name="Title 1"/>
          <p:cNvSpPr>
            <a:spLocks noGrp="1"/>
          </p:cNvSpPr>
          <p:nvPr>
            <p:ph type="title"/>
          </p:nvPr>
        </p:nvSpPr>
        <p:spPr>
          <a:xfrm>
            <a:off x="1098557" y="127411"/>
            <a:ext cx="7180264" cy="762000"/>
          </a:xfrm>
          <a:prstGeom prst="rect">
            <a:avLst/>
          </a:prstGeom>
        </p:spPr>
        <p:txBody>
          <a:bodyPr/>
          <a:lstStyle>
            <a:lvl1pPr>
              <a:defRPr/>
            </a:lvl1pPr>
          </a:lstStyle>
          <a:p>
            <a:r>
              <a:rPr lang="en-US"/>
              <a:t>Click to edit Master title style</a:t>
            </a:r>
          </a:p>
        </p:txBody>
      </p:sp>
      <p:sp>
        <p:nvSpPr>
          <p:cNvPr id="8" name="Text Placeholder 10"/>
          <p:cNvSpPr>
            <a:spLocks noGrp="1"/>
          </p:cNvSpPr>
          <p:nvPr>
            <p:ph type="body" sz="quarter" idx="13" hasCustomPrompt="1"/>
          </p:nvPr>
        </p:nvSpPr>
        <p:spPr>
          <a:xfrm>
            <a:off x="1098557" y="896882"/>
            <a:ext cx="718026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Slide Subtitle</a:t>
            </a:r>
          </a:p>
        </p:txBody>
      </p:sp>
    </p:spTree>
    <p:extLst>
      <p:ext uri="{BB962C8B-B14F-4D97-AF65-F5344CB8AC3E}">
        <p14:creationId xmlns:p14="http://schemas.microsoft.com/office/powerpoint/2010/main" val="3659358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2350008" y="4827469"/>
            <a:ext cx="850392" cy="168275"/>
          </a:xfrm>
          <a:prstGeom prst="rect">
            <a:avLst/>
          </a:prstGeom>
        </p:spPr>
        <p:txBody>
          <a:bodyPr/>
          <a:lstStyle/>
          <a:p>
            <a:fld id="{6E460D88-FDEE-654D-9AC4-EB2542DECCF3}" type="datetime1">
              <a:rPr lang="en-US" smtClean="0"/>
              <a:t>6/3/2024</a:t>
            </a:fld>
            <a:endParaRPr lang="en-US"/>
          </a:p>
        </p:txBody>
      </p:sp>
      <p:sp>
        <p:nvSpPr>
          <p:cNvPr id="7"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5895" y="4721404"/>
            <a:ext cx="1421421" cy="265176"/>
          </a:xfrm>
          <a:prstGeom prst="rect">
            <a:avLst/>
          </a:prstGeom>
        </p:spPr>
      </p:pic>
    </p:spTree>
    <p:extLst>
      <p:ext uri="{BB962C8B-B14F-4D97-AF65-F5344CB8AC3E}">
        <p14:creationId xmlns:p14="http://schemas.microsoft.com/office/powerpoint/2010/main" val="49371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51468B"/>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6" name="Rectangle 6"/>
          <p:cNvSpPr/>
          <p:nvPr userDrawn="1"/>
        </p:nvSpPr>
        <p:spPr>
          <a:xfrm>
            <a:off x="0" y="-50786"/>
            <a:ext cx="3033057" cy="524891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a:solidFill>
                  <a:schemeClr val="tx2"/>
                </a:solidFill>
              </a:rPr>
              <a:t>            </a:t>
            </a:r>
          </a:p>
        </p:txBody>
      </p:sp>
      <p:sp>
        <p:nvSpPr>
          <p:cNvPr id="21" name="Title 1"/>
          <p:cNvSpPr>
            <a:spLocks noGrp="1"/>
          </p:cNvSpPr>
          <p:nvPr>
            <p:ph type="ctrTitle" hasCustomPrompt="1"/>
          </p:nvPr>
        </p:nvSpPr>
        <p:spPr bwMode="gray">
          <a:xfrm>
            <a:off x="1072495" y="2067941"/>
            <a:ext cx="6747298" cy="876329"/>
          </a:xfrm>
          <a:prstGeom prst="rect">
            <a:avLst/>
          </a:prstGeom>
        </p:spPr>
        <p:txBody>
          <a:bodyPr rIns="0" bIns="0" anchor="b" anchorCtr="0"/>
          <a:lstStyle>
            <a:lvl1pPr>
              <a:lnSpc>
                <a:spcPct val="90000"/>
              </a:lnSpc>
              <a:defRPr sz="4000" b="0">
                <a:solidFill>
                  <a:schemeClr val="bg1"/>
                </a:solidFill>
              </a:defRPr>
            </a:lvl1pPr>
          </a:lstStyle>
          <a:p>
            <a:r>
              <a:rPr lang="en-US"/>
              <a:t>Document Title</a:t>
            </a:r>
          </a:p>
        </p:txBody>
      </p:sp>
      <p:sp>
        <p:nvSpPr>
          <p:cNvPr id="22" name="Subtitle 2"/>
          <p:cNvSpPr>
            <a:spLocks noGrp="1"/>
          </p:cNvSpPr>
          <p:nvPr>
            <p:ph type="subTitle" idx="1" hasCustomPrompt="1"/>
          </p:nvPr>
        </p:nvSpPr>
        <p:spPr bwMode="gray">
          <a:xfrm>
            <a:off x="1101192" y="2995265"/>
            <a:ext cx="6725114"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Document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Tree>
    <p:extLst>
      <p:ext uri="{BB962C8B-B14F-4D97-AF65-F5344CB8AC3E}">
        <p14:creationId xmlns:p14="http://schemas.microsoft.com/office/powerpoint/2010/main" val="558398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2350008" y="4827469"/>
            <a:ext cx="850392" cy="168275"/>
          </a:xfrm>
          <a:prstGeom prst="rect">
            <a:avLst/>
          </a:prstGeom>
        </p:spPr>
        <p:txBody>
          <a:bodyPr/>
          <a:lstStyle/>
          <a:p>
            <a:fld id="{6E460D88-FDEE-654D-9AC4-EB2542DECCF3}" type="datetime1">
              <a:rPr lang="en-US" smtClean="0"/>
              <a:t>6/3/2024</a:t>
            </a:fld>
            <a:endParaRPr lang="en-US"/>
          </a:p>
        </p:txBody>
      </p:sp>
      <p:sp>
        <p:nvSpPr>
          <p:cNvPr id="7"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p>
        </p:txBody>
      </p:sp>
      <p:sp>
        <p:nvSpPr>
          <p:cNvPr id="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727820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4" name="Rectangle 6"/>
          <p:cNvSpPr/>
          <p:nvPr userDrawn="1"/>
        </p:nvSpPr>
        <p:spPr>
          <a:xfrm>
            <a:off x="0" y="-50786"/>
            <a:ext cx="3033057" cy="524891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a:solidFill>
                  <a:schemeClr val="tx2"/>
                </a:solidFill>
              </a:rPr>
              <a:t>            </a:t>
            </a:r>
          </a:p>
        </p:txBody>
      </p:sp>
      <p:sp>
        <p:nvSpPr>
          <p:cNvPr id="9" name="Date Placeholder 6"/>
          <p:cNvSpPr>
            <a:spLocks noGrp="1"/>
          </p:cNvSpPr>
          <p:nvPr>
            <p:ph type="dt" sz="half" idx="10"/>
          </p:nvPr>
        </p:nvSpPr>
        <p:spPr bwMode="gray">
          <a:xfrm>
            <a:off x="6855794" y="4617074"/>
            <a:ext cx="1447800" cy="168275"/>
          </a:xfrm>
          <a:prstGeom prst="rect">
            <a:avLst/>
          </a:prstGeom>
        </p:spPr>
        <p:txBody>
          <a:bodyPr/>
          <a:lstStyle>
            <a:lvl1pPr>
              <a:defRPr>
                <a:solidFill>
                  <a:schemeClr val="bg1"/>
                </a:solidFill>
              </a:defRPr>
            </a:lvl1pPr>
          </a:lstStyle>
          <a:p>
            <a:fld id="{0A38EC05-E3EA-C649-9CE5-71E503F74839}" type="datetime1">
              <a:rPr lang="en-US" smtClean="0">
                <a:solidFill>
                  <a:prstClr val="white"/>
                </a:solidFill>
              </a:rPr>
              <a:t>6/3/2024</a:t>
            </a:fld>
            <a:endParaRPr lang="en-US">
              <a:solidFill>
                <a:prstClr val="white"/>
              </a:solidFill>
            </a:endParaRPr>
          </a:p>
        </p:txBody>
      </p:sp>
      <p:sp>
        <p:nvSpPr>
          <p:cNvPr id="10" name="Footer Placeholder 7"/>
          <p:cNvSpPr>
            <a:spLocks noGrp="1"/>
          </p:cNvSpPr>
          <p:nvPr>
            <p:ph type="ftr" sz="quarter" idx="11"/>
          </p:nvPr>
        </p:nvSpPr>
        <p:spPr bwMode="gray">
          <a:xfrm>
            <a:off x="3121994" y="4789710"/>
            <a:ext cx="5181600" cy="231266"/>
          </a:xfrm>
          <a:prstGeom prst="rect">
            <a:avLst/>
          </a:prstGeom>
        </p:spPr>
        <p:txBody>
          <a:bodyPr/>
          <a:lstStyle>
            <a:lvl1pPr>
              <a:defRPr>
                <a:solidFill>
                  <a:schemeClr val="bg1"/>
                </a:solidFill>
              </a:defRPr>
            </a:lvl1pPr>
          </a:lstStyle>
          <a:p>
            <a:r>
              <a:rPr lang="en-US">
                <a:solidFill>
                  <a:prstClr val="white"/>
                </a:solidFill>
              </a:rPr>
              <a:t>Presentation or Section Title</a:t>
            </a:r>
          </a:p>
        </p:txBody>
      </p:sp>
      <p:sp>
        <p:nvSpPr>
          <p:cNvPr id="11" name="Slide Number Placeholder 8"/>
          <p:cNvSpPr>
            <a:spLocks noGrp="1"/>
          </p:cNvSpPr>
          <p:nvPr>
            <p:ph type="sldNum" sz="quarter" idx="12"/>
          </p:nvPr>
        </p:nvSpPr>
        <p:spPr bwMode="gray">
          <a:xfrm>
            <a:off x="8305799" y="478223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5456" y="4722748"/>
            <a:ext cx="1422018" cy="265285"/>
          </a:xfrm>
          <a:prstGeom prst="rect">
            <a:avLst/>
          </a:prstGeom>
        </p:spPr>
      </p:pic>
      <p:sp>
        <p:nvSpPr>
          <p:cNvPr id="16" name="Title 1"/>
          <p:cNvSpPr>
            <a:spLocks noGrp="1"/>
          </p:cNvSpPr>
          <p:nvPr>
            <p:ph type="ctrTitle" hasCustomPrompt="1"/>
          </p:nvPr>
        </p:nvSpPr>
        <p:spPr bwMode="gray">
          <a:xfrm>
            <a:off x="1072495" y="2067941"/>
            <a:ext cx="6747298" cy="876329"/>
          </a:xfrm>
          <a:prstGeom prst="rect">
            <a:avLst/>
          </a:prstGeom>
        </p:spPr>
        <p:txBody>
          <a:bodyPr rIns="0" bIns="0" anchor="b" anchorCtr="0"/>
          <a:lstStyle>
            <a:lvl1pPr>
              <a:lnSpc>
                <a:spcPct val="90000"/>
              </a:lnSpc>
              <a:defRPr sz="4000" b="0">
                <a:solidFill>
                  <a:schemeClr val="bg1"/>
                </a:solidFill>
              </a:defRPr>
            </a:lvl1pPr>
          </a:lstStyle>
          <a:p>
            <a:r>
              <a:rPr lang="en-US"/>
              <a:t>Document Title</a:t>
            </a:r>
          </a:p>
        </p:txBody>
      </p:sp>
      <p:sp>
        <p:nvSpPr>
          <p:cNvPr id="17" name="Subtitle 2"/>
          <p:cNvSpPr>
            <a:spLocks noGrp="1"/>
          </p:cNvSpPr>
          <p:nvPr>
            <p:ph type="subTitle" idx="1" hasCustomPrompt="1"/>
          </p:nvPr>
        </p:nvSpPr>
        <p:spPr bwMode="gray">
          <a:xfrm>
            <a:off x="1101192" y="2995265"/>
            <a:ext cx="6725114"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Document Title</a:t>
            </a:r>
          </a:p>
        </p:txBody>
      </p:sp>
    </p:spTree>
    <p:extLst>
      <p:ext uri="{BB962C8B-B14F-4D97-AF65-F5344CB8AC3E}">
        <p14:creationId xmlns:p14="http://schemas.microsoft.com/office/powerpoint/2010/main" val="148810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4" name="Freeform 13"/>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4689"/>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16"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7"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215077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2" name="Picture 1" descr="Cadence image1rgb 16x9.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19" y="0"/>
            <a:ext cx="9119681" cy="5143500"/>
          </a:xfrm>
          <a:prstGeom prst="rect">
            <a:avLst/>
          </a:prstGeom>
        </p:spPr>
      </p:pic>
      <p:sp>
        <p:nvSpPr>
          <p:cNvPr id="7" name="Freeform 6"/>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4689"/>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10"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1"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270080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Freeform 7"/>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10"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1"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45330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9" name="Picture 8" descr="Cadence Building16x9rgb.jpg"/>
          <p:cNvPicPr>
            <a:picLocks noChangeAspect="1"/>
          </p:cNvPicPr>
          <p:nvPr userDrawn="1"/>
        </p:nvPicPr>
        <p:blipFill rotWithShape="1">
          <a:blip r:embed="rId2" cstate="print">
            <a:extLst>
              <a:ext uri="{28A0092B-C50C-407E-A947-70E740481C1C}">
                <a14:useLocalDpi xmlns:a14="http://schemas.microsoft.com/office/drawing/2010/main"/>
              </a:ext>
            </a:extLst>
          </a:blip>
          <a:srcRect r="25664"/>
          <a:stretch/>
        </p:blipFill>
        <p:spPr>
          <a:xfrm>
            <a:off x="2364749" y="0"/>
            <a:ext cx="6779252" cy="5143500"/>
          </a:xfrm>
          <a:prstGeom prst="rect">
            <a:avLst/>
          </a:prstGeom>
        </p:spPr>
      </p:pic>
      <p:sp>
        <p:nvSpPr>
          <p:cNvPr id="8" name="Freeform 7"/>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12"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3"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269384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2" name="Picture 1" descr="Cadence image2rgb 16x9.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19" y="0"/>
            <a:ext cx="9119681" cy="5143500"/>
          </a:xfrm>
          <a:prstGeom prst="rect">
            <a:avLst/>
          </a:prstGeom>
        </p:spPr>
      </p:pic>
      <p:sp>
        <p:nvSpPr>
          <p:cNvPr id="7" name="Freeform 6"/>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9"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0"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48069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 descr="Lake Forest16x9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19" y="0"/>
            <a:ext cx="9119681" cy="5143500"/>
          </a:xfrm>
          <a:prstGeom prst="rect">
            <a:avLst/>
          </a:prstGeom>
        </p:spPr>
      </p:pic>
      <p:sp>
        <p:nvSpPr>
          <p:cNvPr id="7" name="Freeform 6"/>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9"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0"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410062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Freeform 6"/>
          <p:cNvSpPr/>
          <p:nvPr userDrawn="1"/>
        </p:nvSpPr>
        <p:spPr bwMode="gray">
          <a:xfrm>
            <a:off x="-32776" y="-32487"/>
            <a:ext cx="6690687" cy="520057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1788" y="317562"/>
            <a:ext cx="2488753" cy="464290"/>
          </a:xfrm>
          <a:prstGeom prst="rect">
            <a:avLst/>
          </a:prstGeom>
        </p:spPr>
      </p:pic>
      <p:sp>
        <p:nvSpPr>
          <p:cNvPr id="9"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a:t>Section Title</a:t>
            </a:r>
          </a:p>
        </p:txBody>
      </p:sp>
      <p:sp>
        <p:nvSpPr>
          <p:cNvPr id="10"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86841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1100604" y="126213"/>
            <a:ext cx="7159932" cy="762000"/>
          </a:xfrm>
          <a:prstGeom prst="rect">
            <a:avLst/>
          </a:prstGeom>
        </p:spPr>
        <p:txBody>
          <a:bodyPr vert="horz" lIns="0" tIns="0" rIns="91440" bIns="45720" rtlCol="0" anchor="b">
            <a:noAutofit/>
          </a:bodyPr>
          <a:lstStyle/>
          <a:p>
            <a:r>
              <a:rPr lang="en-US"/>
              <a:t>Click to edit Master title style</a:t>
            </a:r>
          </a:p>
        </p:txBody>
      </p:sp>
      <p:sp>
        <p:nvSpPr>
          <p:cNvPr id="15" name="Text Placeholder 2"/>
          <p:cNvSpPr>
            <a:spLocks noGrp="1"/>
          </p:cNvSpPr>
          <p:nvPr>
            <p:ph type="body" idx="1"/>
          </p:nvPr>
        </p:nvSpPr>
        <p:spPr>
          <a:xfrm>
            <a:off x="932609" y="1524784"/>
            <a:ext cx="7350339" cy="2978954"/>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p:cNvSpPr>
            <a:spLocks noGrp="1"/>
          </p:cNvSpPr>
          <p:nvPr>
            <p:ph type="dt" sz="half" idx="2"/>
          </p:nvPr>
        </p:nvSpPr>
        <p:spPr>
          <a:xfrm>
            <a:off x="2350008" y="4833819"/>
            <a:ext cx="850392" cy="168275"/>
          </a:xfrm>
          <a:prstGeom prst="rect">
            <a:avLst/>
          </a:prstGeom>
        </p:spPr>
        <p:txBody>
          <a:bodyPr vert="horz" wrap="none" lIns="0" tIns="0" rIns="0" bIns="0" rtlCol="0" anchor="b"/>
          <a:lstStyle>
            <a:lvl1pPr>
              <a:defRPr lang="en-US" sz="800" smtClean="0"/>
            </a:lvl1pPr>
          </a:lstStyle>
          <a:p>
            <a:fld id="{4DD056AA-046F-1E41-8A7D-BECBA863898E}" type="datetime1">
              <a:rPr lang="en-US" smtClean="0"/>
              <a:t>6/3/2024</a:t>
            </a:fld>
            <a:endParaRPr lang="en-US"/>
          </a:p>
        </p:txBody>
      </p:sp>
      <p:sp>
        <p:nvSpPr>
          <p:cNvPr id="17" name="Footer Placeholder 4"/>
          <p:cNvSpPr>
            <a:spLocks noGrp="1"/>
          </p:cNvSpPr>
          <p:nvPr>
            <p:ph type="ftr" sz="quarter" idx="3"/>
          </p:nvPr>
        </p:nvSpPr>
        <p:spPr>
          <a:xfrm>
            <a:off x="3121994" y="4787033"/>
            <a:ext cx="5181600" cy="231266"/>
          </a:xfrm>
          <a:prstGeom prst="rect">
            <a:avLst/>
          </a:prstGeom>
        </p:spPr>
        <p:txBody>
          <a:bodyPr vert="horz" lIns="0" tIns="0" rIns="0" bIns="0" rtlCol="0" anchor="b"/>
          <a:lstStyle>
            <a:lvl1pPr algn="r">
              <a:defRPr sz="1400">
                <a:solidFill>
                  <a:schemeClr val="tx1"/>
                </a:solidFill>
              </a:defRPr>
            </a:lvl1pPr>
          </a:lstStyle>
          <a:p>
            <a:r>
              <a:rPr lang="en-US">
                <a:solidFill>
                  <a:srgbClr val="605F62"/>
                </a:solidFill>
              </a:rPr>
              <a:t>Presentation or Section Title</a:t>
            </a:r>
          </a:p>
        </p:txBody>
      </p:sp>
      <p:sp>
        <p:nvSpPr>
          <p:cNvPr id="18" name="Slide Number Placeholder 5"/>
          <p:cNvSpPr>
            <a:spLocks noGrp="1"/>
          </p:cNvSpPr>
          <p:nvPr>
            <p:ph type="sldNum" sz="quarter" idx="4"/>
          </p:nvPr>
        </p:nvSpPr>
        <p:spPr>
          <a:xfrm>
            <a:off x="8305799" y="4787034"/>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a:p>
        </p:txBody>
      </p:sp>
      <p:pic>
        <p:nvPicPr>
          <p:cNvPr id="3" name="Picture 2" descr="NM-Logo-Stacked-RGB.jpg"/>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664497" y="4711113"/>
            <a:ext cx="1449146" cy="270462"/>
          </a:xfrm>
          <a:prstGeom prst="rect">
            <a:avLst/>
          </a:prstGeom>
        </p:spPr>
      </p:pic>
      <p:pic>
        <p:nvPicPr>
          <p:cNvPr id="4" name="Picture 3" descr="PPT-RGB-Shapes1.ai"/>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30198" y="380325"/>
            <a:ext cx="1572122" cy="549729"/>
          </a:xfrm>
          <a:prstGeom prst="rect">
            <a:avLst/>
          </a:prstGeom>
        </p:spPr>
      </p:pic>
    </p:spTree>
    <p:extLst>
      <p:ext uri="{BB962C8B-B14F-4D97-AF65-F5344CB8AC3E}">
        <p14:creationId xmlns:p14="http://schemas.microsoft.com/office/powerpoint/2010/main" val="1382538097"/>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4" r:id="rId3"/>
    <p:sldLayoutId id="2147483653" r:id="rId4"/>
    <p:sldLayoutId id="2147483652" r:id="rId5"/>
    <p:sldLayoutId id="2147483650" r:id="rId6"/>
    <p:sldLayoutId id="2147483651" r:id="rId7"/>
    <p:sldLayoutId id="2147483655" r:id="rId8"/>
    <p:sldLayoutId id="2147483656" r:id="rId9"/>
    <p:sldLayoutId id="2147483658"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hf hdr="0"/>
  <p:txStyles>
    <p:titleStyle>
      <a:lvl1pPr algn="l" defTabSz="457200" rtl="0" eaLnBrk="1" latinLnBrk="0" hangingPunct="1">
        <a:lnSpc>
          <a:spcPct val="90000"/>
        </a:lnSpc>
        <a:spcBef>
          <a:spcPct val="0"/>
        </a:spcBef>
        <a:buNone/>
        <a:tabLst/>
        <a:defRPr sz="2800" kern="1200">
          <a:solidFill>
            <a:schemeClr val="tx2"/>
          </a:solidFill>
          <a:latin typeface="+mj-lt"/>
          <a:ea typeface="+mj-ea"/>
          <a:cs typeface="+mj-cs"/>
        </a:defRPr>
      </a:lvl1pPr>
    </p:titleStyle>
    <p:body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3171/2023.7.SPINE23146" TargetMode="External"/><Relationship Id="rId3" Type="http://schemas.openxmlformats.org/officeDocument/2006/relationships/hyperlink" Target="https://doi.org/10.15642/teosofi.2023.13.1.80-104" TargetMode="External"/><Relationship Id="rId7" Type="http://schemas.openxmlformats.org/officeDocument/2006/relationships/hyperlink" Target="https://doi.org/10.21638/spbu13.2020.308" TargetMode="External"/><Relationship Id="rId2" Type="http://schemas.openxmlformats.org/officeDocument/2006/relationships/hyperlink" Target="https://doi.org/10.1287/OPRE.2022.2296" TargetMode="External"/><Relationship Id="rId1" Type="http://schemas.openxmlformats.org/officeDocument/2006/relationships/slideLayout" Target="../slideLayouts/slideLayout12.xml"/><Relationship Id="rId6" Type="http://schemas.openxmlformats.org/officeDocument/2006/relationships/hyperlink" Target="https://doi.org/10.1177/0021886317702609" TargetMode="External"/><Relationship Id="rId5" Type="http://schemas.openxmlformats.org/officeDocument/2006/relationships/hyperlink" Target="https://doi.org/10.1080/03055698.2017.1387099" TargetMode="External"/><Relationship Id="rId10" Type="http://schemas.openxmlformats.org/officeDocument/2006/relationships/hyperlink" Target="https://doi.org/10.1080/21594937.2017.1288377" TargetMode="External"/><Relationship Id="rId4" Type="http://schemas.openxmlformats.org/officeDocument/2006/relationships/hyperlink" Target="https://doi.org/10.37725/mgmt.v25.8700" TargetMode="External"/><Relationship Id="rId9" Type="http://schemas.openxmlformats.org/officeDocument/2006/relationships/hyperlink" Target="https://doi.org/10.1515/npf-2020-002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1111/j.1745-6606.2010.01165.x" TargetMode="External"/><Relationship Id="rId3" Type="http://schemas.openxmlformats.org/officeDocument/2006/relationships/hyperlink" Target="https://doi.org/10.1080/10510979909388503" TargetMode="External"/><Relationship Id="rId7" Type="http://schemas.openxmlformats.org/officeDocument/2006/relationships/hyperlink" Target="https://doi.org/10.1007/s11061-010-9227-z" TargetMode="External"/><Relationship Id="rId2" Type="http://schemas.openxmlformats.org/officeDocument/2006/relationships/hyperlink" Target="https://doi.org/10.31168/2305-6754.2022.11.1.16" TargetMode="External"/><Relationship Id="rId1" Type="http://schemas.openxmlformats.org/officeDocument/2006/relationships/slideLayout" Target="../slideLayouts/slideLayout12.xml"/><Relationship Id="rId6" Type="http://schemas.openxmlformats.org/officeDocument/2006/relationships/hyperlink" Target="https://doi.org/10.1353/arc.2011.0018" TargetMode="External"/><Relationship Id="rId5" Type="http://schemas.openxmlformats.org/officeDocument/2006/relationships/hyperlink" Target="https://doi.org/10.1177/0095798419828243" TargetMode="External"/><Relationship Id="rId10" Type="http://schemas.openxmlformats.org/officeDocument/2006/relationships/hyperlink" Target="https://doi.org/10.1111/j.1754-9469.2006.tb00099.x" TargetMode="External"/><Relationship Id="rId4" Type="http://schemas.openxmlformats.org/officeDocument/2006/relationships/hyperlink" Target="https://doi.org/10.3200/RQTR.55.4.243-245" TargetMode="External"/><Relationship Id="rId9" Type="http://schemas.openxmlformats.org/officeDocument/2006/relationships/hyperlink" Target="https://doi.org/10.1080/09512740500047108"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3171/2019.9.JNS191998" TargetMode="External"/><Relationship Id="rId3" Type="http://schemas.openxmlformats.org/officeDocument/2006/relationships/hyperlink" Target="https://doi.org/10.1145/3663682.3663684" TargetMode="External"/><Relationship Id="rId7" Type="http://schemas.openxmlformats.org/officeDocument/2006/relationships/hyperlink" Target="https://doi.org/10.3138/cjpe.75444" TargetMode="External"/><Relationship Id="rId2" Type="http://schemas.openxmlformats.org/officeDocument/2006/relationships/hyperlink" Target="https://doi.org/10.1179/0076609713Z.00000000024" TargetMode="External"/><Relationship Id="rId1" Type="http://schemas.openxmlformats.org/officeDocument/2006/relationships/slideLayout" Target="../slideLayouts/slideLayout12.xml"/><Relationship Id="rId6" Type="http://schemas.openxmlformats.org/officeDocument/2006/relationships/hyperlink" Target="https://doi.org/10.1093/icc/dtv023" TargetMode="External"/><Relationship Id="rId5" Type="http://schemas.openxmlformats.org/officeDocument/2006/relationships/hyperlink" Target="https://doi.org/10.1016/j.jlp.2020.104166" TargetMode="External"/><Relationship Id="rId10" Type="http://schemas.openxmlformats.org/officeDocument/2006/relationships/hyperlink" Target="https://doi.org/10.1080/01677063.2021.1940175" TargetMode="External"/><Relationship Id="rId4" Type="http://schemas.openxmlformats.org/officeDocument/2006/relationships/hyperlink" Target="https://doi.org/10.1080/13501674.2023.2250272" TargetMode="External"/><Relationship Id="rId9" Type="http://schemas.openxmlformats.org/officeDocument/2006/relationships/hyperlink" Target="https://doi.org/10.1080/09540253.2019.163281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wneu.2023.11.015" TargetMode="External"/><Relationship Id="rId7" Type="http://schemas.openxmlformats.org/officeDocument/2006/relationships/hyperlink" Target="https://doi.org/10.1016/j.indmarman.2018.01.028" TargetMode="External"/><Relationship Id="rId2" Type="http://schemas.openxmlformats.org/officeDocument/2006/relationships/hyperlink" Target="https://doi.org/10.1525/phr.2019.88.4.685" TargetMode="External"/><Relationship Id="rId1" Type="http://schemas.openxmlformats.org/officeDocument/2006/relationships/slideLayout" Target="../slideLayouts/slideLayout12.xml"/><Relationship Id="rId6" Type="http://schemas.openxmlformats.org/officeDocument/2006/relationships/hyperlink" Target="https://doi.org/10.1556/AEthn.48.2003.3-4.2" TargetMode="External"/><Relationship Id="rId5" Type="http://schemas.openxmlformats.org/officeDocument/2006/relationships/hyperlink" Target="https://doi.org/10.15407/orientw2022.01.065" TargetMode="External"/><Relationship Id="rId4" Type="http://schemas.openxmlformats.org/officeDocument/2006/relationships/hyperlink" Target="https://doi.org/10.1080/08911916.2023.228036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04845" y="1226866"/>
            <a:ext cx="6747298" cy="876329"/>
          </a:xfrm>
        </p:spPr>
        <p:txBody>
          <a:bodyPr/>
          <a:lstStyle/>
          <a:p>
            <a:r>
              <a:rPr lang="en-US" sz="3000">
                <a:cs typeface="Calibri"/>
              </a:rPr>
              <a:t>Leaving a paper trail</a:t>
            </a:r>
            <a:endParaRPr lang="en-US"/>
          </a:p>
        </p:txBody>
      </p:sp>
      <p:sp>
        <p:nvSpPr>
          <p:cNvPr id="6" name="Subtitle 5"/>
          <p:cNvSpPr>
            <a:spLocks noGrp="1"/>
          </p:cNvSpPr>
          <p:nvPr>
            <p:ph type="subTitle" idx="1"/>
          </p:nvPr>
        </p:nvSpPr>
        <p:spPr>
          <a:xfrm>
            <a:off x="1101193" y="2100275"/>
            <a:ext cx="6725114" cy="685800"/>
          </a:xfrm>
        </p:spPr>
        <p:txBody>
          <a:bodyPr vert="horz" lIns="0" tIns="0" rIns="68580" bIns="34290" rtlCol="0" anchor="t">
            <a:noAutofit/>
          </a:bodyPr>
          <a:lstStyle/>
          <a:p>
            <a:r>
              <a:rPr lang="en-US" sz="2000">
                <a:ea typeface="Calibri"/>
                <a:cs typeface="Calibri"/>
              </a:rPr>
              <a:t>T</a:t>
            </a:r>
            <a:r>
              <a:rPr lang="en-US" sz="1800" b="0" i="0">
                <a:effectLst/>
                <a:latin typeface="Aptos" panose="020B0004020202020204" pitchFamily="34" charset="0"/>
              </a:rPr>
              <a:t>racking scholarly legacy with bibliometrics </a:t>
            </a:r>
            <a:endParaRPr lang="en-US" sz="1600" b="0" i="0">
              <a:effectLst/>
            </a:endParaRPr>
          </a:p>
          <a:p>
            <a:endParaRPr lang="en-US" sz="2000">
              <a:ea typeface="Calibri"/>
              <a:cs typeface="Calibri"/>
            </a:endParaRPr>
          </a:p>
        </p:txBody>
      </p:sp>
      <p:sp>
        <p:nvSpPr>
          <p:cNvPr id="10" name="TextBox 9"/>
          <p:cNvSpPr txBox="1"/>
          <p:nvPr/>
        </p:nvSpPr>
        <p:spPr>
          <a:xfrm>
            <a:off x="1100604" y="2678633"/>
            <a:ext cx="7263276" cy="738664"/>
          </a:xfrm>
          <a:prstGeom prst="rect">
            <a:avLst/>
          </a:prstGeom>
          <a:noFill/>
        </p:spPr>
        <p:txBody>
          <a:bodyPr wrap="square" lIns="0" tIns="0" rIns="0" bIns="0" rtlCol="0" anchor="t">
            <a:noAutofit/>
          </a:bodyPr>
          <a:lstStyle/>
          <a:p>
            <a:pPr>
              <a:lnSpc>
                <a:spcPct val="90000"/>
              </a:lnSpc>
            </a:pPr>
            <a:r>
              <a:rPr lang="en-US" sz="1500" b="1">
                <a:solidFill>
                  <a:schemeClr val="bg1"/>
                </a:solidFill>
              </a:rPr>
              <a:t>Christina Gattone, MLS</a:t>
            </a:r>
            <a:endParaRPr lang="en-US" sz="1500">
              <a:solidFill>
                <a:schemeClr val="bg1"/>
              </a:solidFill>
            </a:endParaRPr>
          </a:p>
          <a:p>
            <a:pPr>
              <a:lnSpc>
                <a:spcPct val="90000"/>
              </a:lnSpc>
            </a:pPr>
            <a:r>
              <a:rPr lang="en-US" sz="1050">
                <a:solidFill>
                  <a:schemeClr val="bg1"/>
                </a:solidFill>
              </a:rPr>
              <a:t>Research Impact Librarian</a:t>
            </a:r>
            <a:endParaRPr lang="en-US" sz="1050"/>
          </a:p>
          <a:p>
            <a:pPr>
              <a:lnSpc>
                <a:spcPct val="90000"/>
              </a:lnSpc>
            </a:pPr>
            <a:endParaRPr lang="en-US" sz="1050">
              <a:solidFill>
                <a:schemeClr val="bg1"/>
              </a:solidFill>
            </a:endParaRPr>
          </a:p>
          <a:p>
            <a:pPr>
              <a:lnSpc>
                <a:spcPct val="90000"/>
              </a:lnSpc>
            </a:pPr>
            <a:r>
              <a:rPr lang="en-US" sz="1050">
                <a:solidFill>
                  <a:schemeClr val="bg1"/>
                </a:solidFill>
              </a:rPr>
              <a:t>Galter Health Sciences Library </a:t>
            </a:r>
          </a:p>
          <a:p>
            <a:pPr>
              <a:lnSpc>
                <a:spcPct val="90000"/>
              </a:lnSpc>
            </a:pPr>
            <a:r>
              <a:rPr lang="en-US" sz="1050">
                <a:solidFill>
                  <a:schemeClr val="bg1"/>
                </a:solidFill>
              </a:rPr>
              <a:t>Feinberg School of Medicine</a:t>
            </a:r>
            <a:endParaRPr lang="en-US" sz="1050">
              <a:solidFill>
                <a:schemeClr val="bg1"/>
              </a:solidFill>
              <a:cs typeface="Calibri"/>
            </a:endParaRPr>
          </a:p>
          <a:p>
            <a:pPr>
              <a:lnSpc>
                <a:spcPct val="90000"/>
              </a:lnSpc>
            </a:pPr>
            <a:r>
              <a:rPr lang="en-US" sz="1050">
                <a:solidFill>
                  <a:schemeClr val="bg1"/>
                </a:solidFill>
              </a:rPr>
              <a:t>Northwestern University</a:t>
            </a:r>
          </a:p>
        </p:txBody>
      </p:sp>
    </p:spTree>
    <p:extLst>
      <p:ext uri="{BB962C8B-B14F-4D97-AF65-F5344CB8AC3E}">
        <p14:creationId xmlns:p14="http://schemas.microsoft.com/office/powerpoint/2010/main" val="76377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A053-681E-FE66-E2C7-171146128953}"/>
              </a:ext>
            </a:extLst>
          </p:cNvPr>
          <p:cNvSpPr>
            <a:spLocks noGrp="1"/>
          </p:cNvSpPr>
          <p:nvPr>
            <p:ph type="title"/>
          </p:nvPr>
        </p:nvSpPr>
        <p:spPr/>
        <p:txBody>
          <a:bodyPr/>
          <a:lstStyle/>
          <a:p>
            <a:r>
              <a:rPr lang="en-US"/>
              <a:t>What does the literature tell us?</a:t>
            </a:r>
          </a:p>
        </p:txBody>
      </p:sp>
      <p:sp>
        <p:nvSpPr>
          <p:cNvPr id="3" name="Content Placeholder 2">
            <a:extLst>
              <a:ext uri="{FF2B5EF4-FFF2-40B4-BE49-F238E27FC236}">
                <a16:creationId xmlns:a16="http://schemas.microsoft.com/office/drawing/2014/main" id="{2E071131-8A45-80C1-FC63-157F5A8E782B}"/>
              </a:ext>
            </a:extLst>
          </p:cNvPr>
          <p:cNvSpPr>
            <a:spLocks noGrp="1"/>
          </p:cNvSpPr>
          <p:nvPr>
            <p:ph idx="1"/>
          </p:nvPr>
        </p:nvSpPr>
        <p:spPr/>
        <p:txBody>
          <a:bodyPr/>
          <a:lstStyle/>
          <a:p>
            <a:r>
              <a:rPr lang="en-US" b="1"/>
              <a:t>Researchers (individuals and those part of a group) </a:t>
            </a:r>
            <a:r>
              <a:rPr lang="en-US"/>
              <a:t>(</a:t>
            </a:r>
            <a:r>
              <a:rPr lang="en-US" err="1"/>
              <a:t>Geistfeld</a:t>
            </a:r>
            <a:r>
              <a:rPr lang="en-US"/>
              <a:t>, 2010; </a:t>
            </a:r>
            <a:r>
              <a:rPr lang="en-US" err="1"/>
              <a:t>Haacke</a:t>
            </a:r>
            <a:r>
              <a:rPr lang="en-US"/>
              <a:t>, 2005; Hamilton, 2006; Hines, 2013; Joshi &amp; Deng, 2024; </a:t>
            </a:r>
            <a:r>
              <a:rPr lang="en-US" err="1"/>
              <a:t>Kassow</a:t>
            </a:r>
            <a:r>
              <a:rPr lang="en-US"/>
              <a:t> &amp; Bergman, 2022; Mowery, 2015; Nielsen et al, 2023; Owusu-Kwarteng, 2021; Pereira et, 2021; Quinney, 2019; Rochon et al, 2023; </a:t>
            </a:r>
            <a:r>
              <a:rPr lang="en-US" err="1"/>
              <a:t>Sivkov</a:t>
            </a:r>
            <a:r>
              <a:rPr lang="en-US"/>
              <a:t>, 2022; Smit, 2007; </a:t>
            </a:r>
            <a:r>
              <a:rPr lang="en-US" err="1"/>
              <a:t>Sántha</a:t>
            </a:r>
            <a:r>
              <a:rPr lang="en-US"/>
              <a:t>, 2003; </a:t>
            </a:r>
            <a:r>
              <a:rPr lang="en-US" err="1"/>
              <a:t>Valeev</a:t>
            </a:r>
            <a:r>
              <a:rPr lang="en-US"/>
              <a:t> &amp; </a:t>
            </a:r>
            <a:r>
              <a:rPr lang="en-US" err="1"/>
              <a:t>Valeeva</a:t>
            </a:r>
            <a:r>
              <a:rPr lang="en-US"/>
              <a:t>, 2022; Woodside, 2018)</a:t>
            </a:r>
          </a:p>
          <a:p>
            <a:pPr marL="0" indent="0">
              <a:buNone/>
            </a:pPr>
            <a:endParaRPr lang="en-US"/>
          </a:p>
          <a:p>
            <a:r>
              <a:rPr lang="en-US" b="1"/>
              <a:t>Scholarly legacy &amp; bibliometrics </a:t>
            </a:r>
            <a:r>
              <a:rPr lang="en-US"/>
              <a:t>(Li et al, 2020; Ormond et al, 2021; </a:t>
            </a:r>
            <a:r>
              <a:rPr lang="en-US" err="1"/>
              <a:t>Rainone</a:t>
            </a:r>
            <a:r>
              <a:rPr lang="en-US"/>
              <a:t> et al, 2024)</a:t>
            </a:r>
          </a:p>
        </p:txBody>
      </p:sp>
      <p:sp>
        <p:nvSpPr>
          <p:cNvPr id="4" name="Text Placeholder 3">
            <a:extLst>
              <a:ext uri="{FF2B5EF4-FFF2-40B4-BE49-F238E27FC236}">
                <a16:creationId xmlns:a16="http://schemas.microsoft.com/office/drawing/2014/main" id="{D1EE4EAB-43B0-3186-945D-35CAF8CBC685}"/>
              </a:ext>
            </a:extLst>
          </p:cNvPr>
          <p:cNvSpPr>
            <a:spLocks noGrp="1"/>
          </p:cNvSpPr>
          <p:nvPr>
            <p:ph type="body" sz="quarter" idx="13"/>
          </p:nvPr>
        </p:nvSpPr>
        <p:spPr/>
        <p:txBody>
          <a:bodyPr/>
          <a:lstStyle/>
          <a:p>
            <a:endParaRPr lang="en-US"/>
          </a:p>
        </p:txBody>
      </p:sp>
      <p:sp>
        <p:nvSpPr>
          <p:cNvPr id="5" name="Date Placeholder 4">
            <a:extLst>
              <a:ext uri="{FF2B5EF4-FFF2-40B4-BE49-F238E27FC236}">
                <a16:creationId xmlns:a16="http://schemas.microsoft.com/office/drawing/2014/main" id="{03F20664-78B9-55FB-F8FC-66981A502BAE}"/>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DD6ECF84-5670-5E05-330D-684E72DFD4B3}"/>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5798A846-6C8C-B131-6A81-42D421096DB5}"/>
              </a:ext>
            </a:extLst>
          </p:cNvPr>
          <p:cNvSpPr>
            <a:spLocks noGrp="1"/>
          </p:cNvSpPr>
          <p:nvPr>
            <p:ph type="sldNum" sz="quarter" idx="16"/>
          </p:nvPr>
        </p:nvSpPr>
        <p:spPr/>
        <p:txBody>
          <a:bodyPr/>
          <a:lstStyle/>
          <a:p>
            <a:fld id="{0D558541-60C9-42A2-8392-FF12533A6B7A}" type="slidenum">
              <a:rPr lang="en-US" smtClean="0"/>
              <a:pPr/>
              <a:t>10</a:t>
            </a:fld>
            <a:endParaRPr lang="en-US"/>
          </a:p>
        </p:txBody>
      </p:sp>
    </p:spTree>
    <p:extLst>
      <p:ext uri="{BB962C8B-B14F-4D97-AF65-F5344CB8AC3E}">
        <p14:creationId xmlns:p14="http://schemas.microsoft.com/office/powerpoint/2010/main" val="64436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04AF-7B52-B3B7-97A7-D1C24103E5D1}"/>
              </a:ext>
            </a:extLst>
          </p:cNvPr>
          <p:cNvSpPr>
            <a:spLocks noGrp="1"/>
          </p:cNvSpPr>
          <p:nvPr>
            <p:ph type="title"/>
          </p:nvPr>
        </p:nvSpPr>
        <p:spPr/>
        <p:txBody>
          <a:bodyPr/>
          <a:lstStyle/>
          <a:p>
            <a:r>
              <a:rPr lang="en-US"/>
              <a:t>Moving on…	</a:t>
            </a:r>
          </a:p>
        </p:txBody>
      </p:sp>
      <p:sp>
        <p:nvSpPr>
          <p:cNvPr id="3" name="Content Placeholder 2">
            <a:extLst>
              <a:ext uri="{FF2B5EF4-FFF2-40B4-BE49-F238E27FC236}">
                <a16:creationId xmlns:a16="http://schemas.microsoft.com/office/drawing/2014/main" id="{F051B52E-54F2-DA6A-D691-CFA09318C713}"/>
              </a:ext>
            </a:extLst>
          </p:cNvPr>
          <p:cNvSpPr>
            <a:spLocks noGrp="1"/>
          </p:cNvSpPr>
          <p:nvPr>
            <p:ph sz="half" idx="1"/>
          </p:nvPr>
        </p:nvSpPr>
        <p:spPr/>
        <p:txBody>
          <a:bodyPr/>
          <a:lstStyle/>
          <a:p>
            <a:r>
              <a:rPr lang="en-US" sz="1800" dirty="0"/>
              <a:t>Exploring the many experiences of an increasingly-diverse profession</a:t>
            </a:r>
          </a:p>
          <a:p>
            <a:r>
              <a:rPr lang="en-US" sz="1800" dirty="0"/>
              <a:t>Looking at the bodies of work of retired faculty</a:t>
            </a:r>
          </a:p>
          <a:p>
            <a:r>
              <a:rPr lang="en-US" sz="1800" dirty="0"/>
              <a:t>Speaking with researchers with non-traditional career paths or who experienced some disruption to their career</a:t>
            </a:r>
          </a:p>
        </p:txBody>
      </p:sp>
      <p:sp>
        <p:nvSpPr>
          <p:cNvPr id="4" name="Text Placeholder 3">
            <a:extLst>
              <a:ext uri="{FF2B5EF4-FFF2-40B4-BE49-F238E27FC236}">
                <a16:creationId xmlns:a16="http://schemas.microsoft.com/office/drawing/2014/main" id="{3C2E6FA6-94BD-87BF-FB62-25DE693EE68C}"/>
              </a:ext>
            </a:extLst>
          </p:cNvPr>
          <p:cNvSpPr>
            <a:spLocks noGrp="1"/>
          </p:cNvSpPr>
          <p:nvPr>
            <p:ph type="body" sz="quarter" idx="13"/>
          </p:nvPr>
        </p:nvSpPr>
        <p:spPr/>
        <p:txBody>
          <a:bodyPr/>
          <a:lstStyle/>
          <a:p>
            <a:r>
              <a:rPr lang="en-US"/>
              <a:t>Next steps in this project</a:t>
            </a:r>
          </a:p>
        </p:txBody>
      </p:sp>
      <p:sp>
        <p:nvSpPr>
          <p:cNvPr id="5" name="Date Placeholder 4">
            <a:extLst>
              <a:ext uri="{FF2B5EF4-FFF2-40B4-BE49-F238E27FC236}">
                <a16:creationId xmlns:a16="http://schemas.microsoft.com/office/drawing/2014/main" id="{1A7D0D92-AF6C-6FFD-56BC-84DB3D54CC5F}"/>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A845AA54-2A61-B210-CC72-CF2FF82A0260}"/>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46B94B58-F92C-7080-B6B5-B34FADFD8164}"/>
              </a:ext>
            </a:extLst>
          </p:cNvPr>
          <p:cNvSpPr>
            <a:spLocks noGrp="1"/>
          </p:cNvSpPr>
          <p:nvPr>
            <p:ph type="sldNum" sz="quarter" idx="16"/>
          </p:nvPr>
        </p:nvSpPr>
        <p:spPr/>
        <p:txBody>
          <a:bodyPr/>
          <a:lstStyle/>
          <a:p>
            <a:fld id="{0D558541-60C9-42A2-8392-FF12533A6B7A}" type="slidenum">
              <a:rPr lang="en-US" smtClean="0"/>
              <a:pPr/>
              <a:t>11</a:t>
            </a:fld>
            <a:endParaRPr lang="en-US"/>
          </a:p>
        </p:txBody>
      </p:sp>
      <p:pic>
        <p:nvPicPr>
          <p:cNvPr id="12" name="Picture 11" descr="A group of people with long hair&#10;&#10;Description automatically generated">
            <a:extLst>
              <a:ext uri="{FF2B5EF4-FFF2-40B4-BE49-F238E27FC236}">
                <a16:creationId xmlns:a16="http://schemas.microsoft.com/office/drawing/2014/main" id="{CE62ACE4-7A0D-B849-BBAE-D95AB288D03C}"/>
              </a:ext>
            </a:extLst>
          </p:cNvPr>
          <p:cNvPicPr>
            <a:picLocks noChangeAspect="1"/>
          </p:cNvPicPr>
          <p:nvPr/>
        </p:nvPicPr>
        <p:blipFill>
          <a:blip r:embed="rId3"/>
          <a:stretch>
            <a:fillRect/>
          </a:stretch>
        </p:blipFill>
        <p:spPr>
          <a:xfrm>
            <a:off x="4429760" y="41097"/>
            <a:ext cx="2155730" cy="2962724"/>
          </a:xfrm>
          <a:prstGeom prst="rect">
            <a:avLst/>
          </a:prstGeom>
        </p:spPr>
      </p:pic>
      <p:pic>
        <p:nvPicPr>
          <p:cNvPr id="16" name="Content Placeholder 15" descr="A couple of women in clothing&#10;&#10;Description automatically generated">
            <a:extLst>
              <a:ext uri="{FF2B5EF4-FFF2-40B4-BE49-F238E27FC236}">
                <a16:creationId xmlns:a16="http://schemas.microsoft.com/office/drawing/2014/main" id="{FC97D4D4-953B-8EAE-8599-E844F17A6759}"/>
              </a:ext>
            </a:extLst>
          </p:cNvPr>
          <p:cNvPicPr>
            <a:picLocks noGrp="1" noChangeAspect="1"/>
          </p:cNvPicPr>
          <p:nvPr>
            <p:ph sz="half" idx="17"/>
          </p:nvPr>
        </p:nvPicPr>
        <p:blipFill>
          <a:blip r:embed="rId4"/>
          <a:stretch>
            <a:fillRect/>
          </a:stretch>
        </p:blipFill>
        <p:spPr>
          <a:xfrm>
            <a:off x="6176976" y="2087017"/>
            <a:ext cx="2857500" cy="1600200"/>
          </a:xfrm>
        </p:spPr>
      </p:pic>
      <p:pic>
        <p:nvPicPr>
          <p:cNvPr id="9" name="Picture 8" descr="A person with blonde hair&#10;&#10;Description automatically generated">
            <a:extLst>
              <a:ext uri="{FF2B5EF4-FFF2-40B4-BE49-F238E27FC236}">
                <a16:creationId xmlns:a16="http://schemas.microsoft.com/office/drawing/2014/main" id="{D39713EB-3047-0CA8-710C-1CE8D346E703}"/>
              </a:ext>
            </a:extLst>
          </p:cNvPr>
          <p:cNvPicPr>
            <a:picLocks noChangeAspect="1"/>
          </p:cNvPicPr>
          <p:nvPr/>
        </p:nvPicPr>
        <p:blipFill>
          <a:blip r:embed="rId5"/>
          <a:stretch>
            <a:fillRect/>
          </a:stretch>
        </p:blipFill>
        <p:spPr>
          <a:xfrm>
            <a:off x="4688688" y="3446518"/>
            <a:ext cx="2857500" cy="1600200"/>
          </a:xfrm>
          <a:prstGeom prst="rect">
            <a:avLst/>
          </a:prstGeom>
        </p:spPr>
      </p:pic>
    </p:spTree>
    <p:extLst>
      <p:ext uri="{BB962C8B-B14F-4D97-AF65-F5344CB8AC3E}">
        <p14:creationId xmlns:p14="http://schemas.microsoft.com/office/powerpoint/2010/main" val="69941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CDA1-78D9-43FD-E22B-2F191CC95F5D}"/>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F18265F4-FF22-AB6A-E880-C991E4C48F74}"/>
              </a:ext>
            </a:extLst>
          </p:cNvPr>
          <p:cNvSpPr>
            <a:spLocks noGrp="1"/>
          </p:cNvSpPr>
          <p:nvPr>
            <p:ph type="subTitle" idx="1"/>
          </p:nvPr>
        </p:nvSpPr>
        <p:spPr/>
        <p:txBody>
          <a:bodyPr/>
          <a:lstStyle/>
          <a:p>
            <a:r>
              <a:rPr lang="en-US"/>
              <a:t>Questions?</a:t>
            </a:r>
          </a:p>
        </p:txBody>
      </p:sp>
      <p:pic>
        <p:nvPicPr>
          <p:cNvPr id="6" name="Picture 5" descr="A person holding a fire&#10;&#10;Description automatically generated">
            <a:extLst>
              <a:ext uri="{FF2B5EF4-FFF2-40B4-BE49-F238E27FC236}">
                <a16:creationId xmlns:a16="http://schemas.microsoft.com/office/drawing/2014/main" id="{4CAABC17-B79F-153C-7F95-40C3D11CE7D1}"/>
              </a:ext>
            </a:extLst>
          </p:cNvPr>
          <p:cNvPicPr>
            <a:picLocks noChangeAspect="1"/>
          </p:cNvPicPr>
          <p:nvPr/>
        </p:nvPicPr>
        <p:blipFill>
          <a:blip r:embed="rId3"/>
          <a:stretch>
            <a:fillRect/>
          </a:stretch>
        </p:blipFill>
        <p:spPr>
          <a:xfrm>
            <a:off x="4463749" y="1462388"/>
            <a:ext cx="3933825" cy="2218677"/>
          </a:xfrm>
          <a:prstGeom prst="rect">
            <a:avLst/>
          </a:prstGeom>
        </p:spPr>
      </p:pic>
    </p:spTree>
    <p:extLst>
      <p:ext uri="{BB962C8B-B14F-4D97-AF65-F5344CB8AC3E}">
        <p14:creationId xmlns:p14="http://schemas.microsoft.com/office/powerpoint/2010/main" val="81972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D7948F-E5AE-ED2B-3A4D-F4B1A9154242}"/>
              </a:ext>
            </a:extLst>
          </p:cNvPr>
          <p:cNvSpPr>
            <a:spLocks noGrp="1"/>
          </p:cNvSpPr>
          <p:nvPr>
            <p:ph type="title"/>
          </p:nvPr>
        </p:nvSpPr>
        <p:spPr/>
        <p:txBody>
          <a:bodyPr/>
          <a:lstStyle/>
          <a:p>
            <a:r>
              <a:rPr lang="en-US"/>
              <a:t>References</a:t>
            </a:r>
          </a:p>
        </p:txBody>
      </p:sp>
      <p:sp>
        <p:nvSpPr>
          <p:cNvPr id="7" name="Content Placeholder 6">
            <a:extLst>
              <a:ext uri="{FF2B5EF4-FFF2-40B4-BE49-F238E27FC236}">
                <a16:creationId xmlns:a16="http://schemas.microsoft.com/office/drawing/2014/main" id="{A0B79A33-0340-A845-297E-120031C5368A}"/>
              </a:ext>
            </a:extLst>
          </p:cNvPr>
          <p:cNvSpPr>
            <a:spLocks noGrp="1"/>
          </p:cNvSpPr>
          <p:nvPr>
            <p:ph idx="1"/>
          </p:nvPr>
        </p:nvSpPr>
        <p:spPr>
          <a:xfrm>
            <a:off x="932897" y="1125482"/>
            <a:ext cx="7511580" cy="3136731"/>
          </a:xfrm>
        </p:spPr>
        <p:txBody>
          <a:bodyPr/>
          <a:lstStyle/>
          <a:p>
            <a:pPr marL="0" indent="0">
              <a:buNone/>
            </a:pPr>
            <a:r>
              <a:rPr lang="en-US" sz="1000">
                <a:effectLst/>
              </a:rPr>
              <a:t>Abbas, A. E., &amp; Bell, D. E. (2022). Introduction: Special Issue Honoring Kenneth Arrow [Article]. </a:t>
            </a:r>
            <a:r>
              <a:rPr lang="en-US" sz="1000" i="1">
                <a:effectLst/>
              </a:rPr>
              <a:t>Operations Research</a:t>
            </a:r>
            <a:r>
              <a:rPr lang="en-US" sz="1000">
                <a:effectLst/>
              </a:rPr>
              <a:t>,</a:t>
            </a:r>
            <a:r>
              <a:rPr lang="en-US" sz="1000" i="1">
                <a:effectLst/>
              </a:rPr>
              <a:t> 70</a:t>
            </a:r>
            <a:r>
              <a:rPr lang="en-US" sz="1000">
                <a:effectLst/>
              </a:rPr>
              <a:t>(3), 1293-1295. </a:t>
            </a:r>
            <a:r>
              <a:rPr lang="en-US" sz="1000">
                <a:effectLst/>
                <a:hlinkClick r:id="rId2"/>
              </a:rPr>
              <a:t>https://doi.org/10.1287/OPRE.2022.2296</a:t>
            </a:r>
            <a:r>
              <a:rPr lang="en-US" sz="1000">
                <a:effectLst/>
              </a:rPr>
              <a:t> </a:t>
            </a:r>
          </a:p>
          <a:p>
            <a:pPr marL="0" indent="0">
              <a:buNone/>
            </a:pPr>
            <a:r>
              <a:rPr lang="en-US" sz="1000" err="1">
                <a:effectLst/>
              </a:rPr>
              <a:t>As'ad</a:t>
            </a:r>
            <a:r>
              <a:rPr lang="en-US" sz="1000">
                <a:effectLst/>
              </a:rPr>
              <a:t>, M., Zainuddin, M., &amp; </a:t>
            </a:r>
            <a:r>
              <a:rPr lang="en-US" sz="1000" err="1">
                <a:effectLst/>
              </a:rPr>
              <a:t>Samsul</a:t>
            </a:r>
            <a:r>
              <a:rPr lang="en-US" sz="1000">
                <a:effectLst/>
              </a:rPr>
              <a:t> Hady, M. (2023). The western perspective on </a:t>
            </a:r>
            <a:r>
              <a:rPr lang="en-US" sz="1000" err="1">
                <a:effectLst/>
              </a:rPr>
              <a:t>islam</a:t>
            </a:r>
            <a:r>
              <a:rPr lang="en-US" sz="1000">
                <a:effectLst/>
              </a:rPr>
              <a:t>: Reading the legacy of </a:t>
            </a:r>
            <a:r>
              <a:rPr lang="en-US" sz="1000" err="1">
                <a:effectLst/>
              </a:rPr>
              <a:t>snouck</a:t>
            </a:r>
            <a:r>
              <a:rPr lang="en-US" sz="1000">
                <a:effectLst/>
              </a:rPr>
              <a:t> </a:t>
            </a:r>
            <a:r>
              <a:rPr lang="en-US" sz="1000" err="1">
                <a:effectLst/>
              </a:rPr>
              <a:t>hurgronje</a:t>
            </a:r>
            <a:r>
              <a:rPr lang="en-US" sz="1000">
                <a:effectLst/>
              </a:rPr>
              <a:t> on </a:t>
            </a:r>
            <a:r>
              <a:rPr lang="en-US" sz="1000" err="1">
                <a:effectLst/>
              </a:rPr>
              <a:t>islamic</a:t>
            </a:r>
            <a:r>
              <a:rPr lang="en-US" sz="1000">
                <a:effectLst/>
              </a:rPr>
              <a:t> studies [Article]. </a:t>
            </a:r>
            <a:r>
              <a:rPr lang="en-US" sz="1000" i="1" err="1">
                <a:effectLst/>
              </a:rPr>
              <a:t>Teosofi</a:t>
            </a:r>
            <a:r>
              <a:rPr lang="en-US" sz="1000" i="1">
                <a:effectLst/>
              </a:rPr>
              <a:t>: </a:t>
            </a:r>
            <a:r>
              <a:rPr lang="en-US" sz="1000" i="1" err="1">
                <a:effectLst/>
              </a:rPr>
              <a:t>Jurnal</a:t>
            </a:r>
            <a:r>
              <a:rPr lang="en-US" sz="1000" i="1">
                <a:effectLst/>
              </a:rPr>
              <a:t> </a:t>
            </a:r>
            <a:r>
              <a:rPr lang="en-US" sz="1000" i="1" err="1">
                <a:effectLst/>
              </a:rPr>
              <a:t>Tasawuf</a:t>
            </a:r>
            <a:r>
              <a:rPr lang="en-US" sz="1000" i="1">
                <a:effectLst/>
              </a:rPr>
              <a:t> dan </a:t>
            </a:r>
            <a:r>
              <a:rPr lang="en-US" sz="1000" i="1" err="1">
                <a:effectLst/>
              </a:rPr>
              <a:t>Pemikiran</a:t>
            </a:r>
            <a:r>
              <a:rPr lang="en-US" sz="1000" i="1">
                <a:effectLst/>
              </a:rPr>
              <a:t> Islam</a:t>
            </a:r>
            <a:r>
              <a:rPr lang="en-US" sz="1000">
                <a:effectLst/>
              </a:rPr>
              <a:t>,</a:t>
            </a:r>
            <a:r>
              <a:rPr lang="en-US" sz="1000" i="1">
                <a:effectLst/>
              </a:rPr>
              <a:t> 13</a:t>
            </a:r>
            <a:r>
              <a:rPr lang="en-US" sz="1000">
                <a:effectLst/>
              </a:rPr>
              <a:t>(1), 80-104. </a:t>
            </a:r>
            <a:r>
              <a:rPr lang="en-US" sz="1000">
                <a:effectLst/>
                <a:hlinkClick r:id="rId3"/>
              </a:rPr>
              <a:t>https://doi.org/10.15642/teosofi.2023.13.1.80-104</a:t>
            </a:r>
            <a:r>
              <a:rPr lang="en-US" sz="1000">
                <a:effectLst/>
              </a:rPr>
              <a:t> </a:t>
            </a:r>
          </a:p>
          <a:p>
            <a:pPr marL="0" indent="0">
              <a:buNone/>
            </a:pPr>
            <a:r>
              <a:rPr lang="en-US" sz="1000" err="1">
                <a:effectLst/>
              </a:rPr>
              <a:t>Atamer</a:t>
            </a:r>
            <a:r>
              <a:rPr lang="en-US" sz="1000">
                <a:effectLst/>
              </a:rPr>
              <a:t>, T., Durand, R., </a:t>
            </a:r>
            <a:r>
              <a:rPr lang="en-US" sz="1000" err="1">
                <a:effectLst/>
              </a:rPr>
              <a:t>Monin</a:t>
            </a:r>
            <a:r>
              <a:rPr lang="en-US" sz="1000">
                <a:effectLst/>
              </a:rPr>
              <a:t>, P., &amp; Very, P. (2022). A Tribute to Roland </a:t>
            </a:r>
            <a:r>
              <a:rPr lang="en-US" sz="1000" err="1">
                <a:effectLst/>
              </a:rPr>
              <a:t>Calori's</a:t>
            </a:r>
            <a:r>
              <a:rPr lang="en-US" sz="1000">
                <a:effectLst/>
              </a:rPr>
              <a:t> Scholarly Legacy, 20 Years Later Testimonies and memories by </a:t>
            </a:r>
            <a:r>
              <a:rPr lang="en-US" sz="1000" err="1">
                <a:effectLst/>
              </a:rPr>
              <a:t>Tugrul</a:t>
            </a:r>
            <a:r>
              <a:rPr lang="en-US" sz="1000">
                <a:effectLst/>
              </a:rPr>
              <a:t> </a:t>
            </a:r>
            <a:r>
              <a:rPr lang="en-US" sz="1000" err="1">
                <a:effectLst/>
              </a:rPr>
              <a:t>Atamer</a:t>
            </a:r>
            <a:r>
              <a:rPr lang="en-US" sz="1000">
                <a:effectLst/>
              </a:rPr>
              <a:t>, Rodolphe Durand and Philippe Very, coordinated by Philippe </a:t>
            </a:r>
            <a:r>
              <a:rPr lang="en-US" sz="1000" err="1">
                <a:effectLst/>
              </a:rPr>
              <a:t>Monin</a:t>
            </a:r>
            <a:r>
              <a:rPr lang="en-US" sz="1000">
                <a:effectLst/>
              </a:rPr>
              <a:t> [Article]. </a:t>
            </a:r>
            <a:r>
              <a:rPr lang="en-US" sz="1000" i="1">
                <a:effectLst/>
              </a:rPr>
              <a:t>Management (France)</a:t>
            </a:r>
            <a:r>
              <a:rPr lang="en-US" sz="1000">
                <a:effectLst/>
              </a:rPr>
              <a:t>,</a:t>
            </a:r>
            <a:r>
              <a:rPr lang="en-US" sz="1000" i="1">
                <a:effectLst/>
              </a:rPr>
              <a:t> 25</a:t>
            </a:r>
            <a:r>
              <a:rPr lang="en-US" sz="1000">
                <a:effectLst/>
              </a:rPr>
              <a:t>(2), 77-82. </a:t>
            </a:r>
            <a:r>
              <a:rPr lang="en-US" sz="1000">
                <a:effectLst/>
                <a:hlinkClick r:id="rId4"/>
              </a:rPr>
              <a:t>https://doi.org/10.37725/mgmt.v25.8700</a:t>
            </a:r>
            <a:r>
              <a:rPr lang="en-US" sz="1000">
                <a:effectLst/>
              </a:rPr>
              <a:t> </a:t>
            </a:r>
          </a:p>
          <a:p>
            <a:pPr marL="0" indent="0">
              <a:buNone/>
            </a:pPr>
            <a:r>
              <a:rPr lang="en-US" sz="1000">
                <a:effectLst/>
              </a:rPr>
              <a:t>Ben-</a:t>
            </a:r>
            <a:r>
              <a:rPr lang="en-US" sz="1000" err="1">
                <a:effectLst/>
              </a:rPr>
              <a:t>Peretz</a:t>
            </a:r>
            <a:r>
              <a:rPr lang="en-US" sz="1000">
                <a:effectLst/>
              </a:rPr>
              <a:t>, M., &amp; Craig, C. J. (2018). Intergenerational impact of a curriculum enigma: the scholarly legacy of Joseph J. Schwab [Article]. </a:t>
            </a:r>
            <a:r>
              <a:rPr lang="en-US" sz="1000" i="1">
                <a:effectLst/>
              </a:rPr>
              <a:t>Educational Studies</a:t>
            </a:r>
            <a:r>
              <a:rPr lang="en-US" sz="1000">
                <a:effectLst/>
              </a:rPr>
              <a:t>,</a:t>
            </a:r>
            <a:r>
              <a:rPr lang="en-US" sz="1000" i="1">
                <a:effectLst/>
              </a:rPr>
              <a:t> 44</a:t>
            </a:r>
            <a:r>
              <a:rPr lang="en-US" sz="1000">
                <a:effectLst/>
              </a:rPr>
              <a:t>(4), 421-448. </a:t>
            </a:r>
            <a:r>
              <a:rPr lang="en-US" sz="1000">
                <a:effectLst/>
                <a:hlinkClick r:id="rId5"/>
              </a:rPr>
              <a:t>https://doi.org/10.1080/03055698.2017.1387099</a:t>
            </a:r>
            <a:r>
              <a:rPr lang="en-US" sz="1000">
                <a:effectLst/>
              </a:rPr>
              <a:t> </a:t>
            </a:r>
          </a:p>
          <a:p>
            <a:pPr marL="0" indent="0">
              <a:buNone/>
            </a:pPr>
            <a:r>
              <a:rPr lang="en-US" sz="1000">
                <a:effectLst/>
              </a:rPr>
              <a:t>Berg, D. N., &amp; Smith, K. K. (2017). The Professional Life of Clayton Paul Alderfer [Article]. </a:t>
            </a:r>
            <a:r>
              <a:rPr lang="en-US" sz="1000" i="1">
                <a:effectLst/>
              </a:rPr>
              <a:t>Journal of Applied Behavioral Science</a:t>
            </a:r>
            <a:r>
              <a:rPr lang="en-US" sz="1000">
                <a:effectLst/>
              </a:rPr>
              <a:t>,</a:t>
            </a:r>
            <a:r>
              <a:rPr lang="en-US" sz="1000" i="1">
                <a:effectLst/>
              </a:rPr>
              <a:t> 53</a:t>
            </a:r>
            <a:r>
              <a:rPr lang="en-US" sz="1000">
                <a:effectLst/>
              </a:rPr>
              <a:t>(2), 156-179. </a:t>
            </a:r>
            <a:r>
              <a:rPr lang="en-US" sz="1000">
                <a:effectLst/>
                <a:hlinkClick r:id="rId6"/>
              </a:rPr>
              <a:t>https://doi.org/10.1177/0021886317702609</a:t>
            </a:r>
            <a:r>
              <a:rPr lang="en-US" sz="1000">
                <a:effectLst/>
              </a:rPr>
              <a:t> </a:t>
            </a:r>
          </a:p>
          <a:p>
            <a:pPr marL="0" indent="0">
              <a:buNone/>
            </a:pPr>
            <a:r>
              <a:rPr lang="en-US" sz="1000" err="1">
                <a:effectLst/>
              </a:rPr>
              <a:t>Borokh</a:t>
            </a:r>
            <a:r>
              <a:rPr lang="en-US" sz="1000">
                <a:effectLst/>
              </a:rPr>
              <a:t>, O. N. (2020). From Western Knowledge to a National Textbook: The Evolution of Li </a:t>
            </a:r>
            <a:r>
              <a:rPr lang="en-US" sz="1000" err="1">
                <a:effectLst/>
              </a:rPr>
              <a:t>Quanshi's</a:t>
            </a:r>
            <a:r>
              <a:rPr lang="en-US" sz="1000">
                <a:effectLst/>
              </a:rPr>
              <a:t> Socio-economic Views [Article]. </a:t>
            </a:r>
            <a:r>
              <a:rPr lang="en-US" sz="1000" i="1" err="1">
                <a:effectLst/>
              </a:rPr>
              <a:t>Vestnik</a:t>
            </a:r>
            <a:r>
              <a:rPr lang="en-US" sz="1000" i="1">
                <a:effectLst/>
              </a:rPr>
              <a:t> Sankt-</a:t>
            </a:r>
            <a:r>
              <a:rPr lang="en-US" sz="1000" i="1" err="1">
                <a:effectLst/>
              </a:rPr>
              <a:t>Peterburgskogo</a:t>
            </a:r>
            <a:r>
              <a:rPr lang="en-US" sz="1000" i="1">
                <a:effectLst/>
              </a:rPr>
              <a:t> </a:t>
            </a:r>
            <a:r>
              <a:rPr lang="en-US" sz="1000" i="1" err="1">
                <a:effectLst/>
              </a:rPr>
              <a:t>Universiteta</a:t>
            </a:r>
            <a:r>
              <a:rPr lang="en-US" sz="1000" i="1">
                <a:effectLst/>
              </a:rPr>
              <a:t> </a:t>
            </a:r>
            <a:r>
              <a:rPr lang="en-US" sz="1000" i="1" err="1">
                <a:effectLst/>
              </a:rPr>
              <a:t>Vostokovedenie</a:t>
            </a:r>
            <a:r>
              <a:rPr lang="en-US" sz="1000" i="1">
                <a:effectLst/>
              </a:rPr>
              <a:t> </a:t>
            </a:r>
            <a:r>
              <a:rPr lang="en-US" sz="1000" i="1" err="1">
                <a:effectLst/>
              </a:rPr>
              <a:t>i</a:t>
            </a:r>
            <a:r>
              <a:rPr lang="en-US" sz="1000" i="1">
                <a:effectLst/>
              </a:rPr>
              <a:t> </a:t>
            </a:r>
            <a:r>
              <a:rPr lang="en-US" sz="1000" i="1" err="1">
                <a:effectLst/>
              </a:rPr>
              <a:t>Afrikanistika</a:t>
            </a:r>
            <a:r>
              <a:rPr lang="en-US" sz="1000">
                <a:effectLst/>
              </a:rPr>
              <a:t>,</a:t>
            </a:r>
            <a:r>
              <a:rPr lang="en-US" sz="1000" i="1">
                <a:effectLst/>
              </a:rPr>
              <a:t> 12</a:t>
            </a:r>
            <a:r>
              <a:rPr lang="en-US" sz="1000">
                <a:effectLst/>
              </a:rPr>
              <a:t>(3), 426-451. </a:t>
            </a:r>
            <a:r>
              <a:rPr lang="en-US" sz="1000">
                <a:effectLst/>
                <a:hlinkClick r:id="rId7"/>
              </a:rPr>
              <a:t>https://doi.org/10.21638/spbu13.2020.308</a:t>
            </a:r>
            <a:r>
              <a:rPr lang="en-US" sz="1000">
                <a:effectLst/>
              </a:rPr>
              <a:t> </a:t>
            </a:r>
          </a:p>
          <a:p>
            <a:pPr marL="0" indent="0">
              <a:buNone/>
            </a:pPr>
            <a:r>
              <a:rPr lang="en-US" sz="1000" err="1">
                <a:effectLst/>
              </a:rPr>
              <a:t>Botterbush</a:t>
            </a:r>
            <a:r>
              <a:rPr lang="en-US" sz="1000">
                <a:effectLst/>
              </a:rPr>
              <a:t>, K. S., Zhang, J. K., </a:t>
            </a:r>
            <a:r>
              <a:rPr lang="en-US" sz="1000" err="1">
                <a:effectLst/>
              </a:rPr>
              <a:t>Chimakurty</a:t>
            </a:r>
            <a:r>
              <a:rPr lang="en-US" sz="1000">
                <a:effectLst/>
              </a:rPr>
              <a:t>, P. S., Mercier, P., &amp; </a:t>
            </a:r>
            <a:r>
              <a:rPr lang="en-US" sz="1000" err="1">
                <a:effectLst/>
              </a:rPr>
              <a:t>Mattei</a:t>
            </a:r>
            <a:r>
              <a:rPr lang="en-US" sz="1000">
                <a:effectLst/>
              </a:rPr>
              <a:t>, T. A. (2023). The life and legacy of John Robert Cobb: the man behind the angle [Article]. </a:t>
            </a:r>
            <a:r>
              <a:rPr lang="en-US" sz="1000" i="1">
                <a:effectLst/>
              </a:rPr>
              <a:t>Journal of Neurosurgery: Spine</a:t>
            </a:r>
            <a:r>
              <a:rPr lang="en-US" sz="1000">
                <a:effectLst/>
              </a:rPr>
              <a:t>,</a:t>
            </a:r>
            <a:r>
              <a:rPr lang="en-US" sz="1000" i="1">
                <a:effectLst/>
              </a:rPr>
              <a:t> 39</a:t>
            </a:r>
            <a:r>
              <a:rPr lang="en-US" sz="1000">
                <a:effectLst/>
              </a:rPr>
              <a:t>, 839-846. </a:t>
            </a:r>
            <a:r>
              <a:rPr lang="en-US" sz="1000">
                <a:effectLst/>
                <a:hlinkClick r:id="rId8"/>
              </a:rPr>
              <a:t>https://doi.org/10.3171/2023.7.SPINE23146</a:t>
            </a:r>
            <a:r>
              <a:rPr lang="en-US" sz="1000">
                <a:effectLst/>
              </a:rPr>
              <a:t> </a:t>
            </a:r>
          </a:p>
          <a:p>
            <a:pPr marL="0" indent="0">
              <a:buNone/>
            </a:pPr>
            <a:r>
              <a:rPr lang="en-US" sz="1000">
                <a:effectLst/>
              </a:rPr>
              <a:t>Breen, O. B. (2020). Regulating European Philanthropy: Lessons from the Scholarly Legacy of Evelyn Brody [Article]. </a:t>
            </a:r>
            <a:r>
              <a:rPr lang="en-US" sz="1000" i="1">
                <a:effectLst/>
              </a:rPr>
              <a:t>Nonprofit Policy Forum</a:t>
            </a:r>
            <a:r>
              <a:rPr lang="en-US" sz="1000">
                <a:effectLst/>
              </a:rPr>
              <a:t>,</a:t>
            </a:r>
            <a:r>
              <a:rPr lang="en-US" sz="1000" i="1">
                <a:effectLst/>
              </a:rPr>
              <a:t> 11</a:t>
            </a:r>
            <a:r>
              <a:rPr lang="en-US" sz="1000">
                <a:effectLst/>
              </a:rPr>
              <a:t>(3), Article 20200021. </a:t>
            </a:r>
            <a:r>
              <a:rPr lang="en-US" sz="1000">
                <a:effectLst/>
                <a:hlinkClick r:id="rId9"/>
              </a:rPr>
              <a:t>https://doi.org/10.1515/npf-2020-0021</a:t>
            </a:r>
            <a:r>
              <a:rPr lang="en-US" sz="1000">
                <a:effectLst/>
              </a:rPr>
              <a:t> </a:t>
            </a:r>
          </a:p>
          <a:p>
            <a:pPr marL="0" indent="0">
              <a:buNone/>
            </a:pPr>
            <a:r>
              <a:rPr lang="en-US" sz="1000">
                <a:effectLst/>
              </a:rPr>
              <a:t>Brown, F., </a:t>
            </a:r>
            <a:r>
              <a:rPr lang="en-US" sz="1000" err="1">
                <a:effectLst/>
              </a:rPr>
              <a:t>Beresin</a:t>
            </a:r>
            <a:r>
              <a:rPr lang="en-US" sz="1000">
                <a:effectLst/>
              </a:rPr>
              <a:t>, A., Henricks, T., </a:t>
            </a:r>
            <a:r>
              <a:rPr lang="en-US" sz="1000" err="1">
                <a:effectLst/>
              </a:rPr>
              <a:t>Meckley</a:t>
            </a:r>
            <a:r>
              <a:rPr lang="en-US" sz="1000">
                <a:effectLst/>
              </a:rPr>
              <a:t>, A., &amp; </a:t>
            </a:r>
            <a:r>
              <a:rPr lang="en-US" sz="1000" err="1">
                <a:effectLst/>
              </a:rPr>
              <a:t>Patte</a:t>
            </a:r>
            <a:r>
              <a:rPr lang="en-US" sz="1000">
                <a:effectLst/>
              </a:rPr>
              <a:t>, M. (2017). Brian Sutton-Smith memorial panel–a celebration of the life and works of Brian Sutton-Smith [Article]. </a:t>
            </a:r>
            <a:r>
              <a:rPr lang="en-US" sz="1000" i="1">
                <a:effectLst/>
              </a:rPr>
              <a:t>International Journal of Play</a:t>
            </a:r>
            <a:r>
              <a:rPr lang="en-US" sz="1000">
                <a:effectLst/>
              </a:rPr>
              <a:t>,</a:t>
            </a:r>
            <a:r>
              <a:rPr lang="en-US" sz="1000" i="1">
                <a:effectLst/>
              </a:rPr>
              <a:t> 6</a:t>
            </a:r>
            <a:r>
              <a:rPr lang="en-US" sz="1000">
                <a:effectLst/>
              </a:rPr>
              <a:t>(1), 96-111. </a:t>
            </a:r>
            <a:r>
              <a:rPr lang="en-US" sz="1000">
                <a:effectLst/>
                <a:hlinkClick r:id="rId10"/>
              </a:rPr>
              <a:t>https://doi.org/10.1080/21594937.2017.1288377</a:t>
            </a:r>
            <a:r>
              <a:rPr lang="en-US" sz="1000">
                <a:effectLst/>
              </a:rPr>
              <a:t> </a:t>
            </a:r>
          </a:p>
          <a:p>
            <a:pPr marL="0" indent="0">
              <a:buNone/>
            </a:pPr>
            <a:endParaRPr lang="en-US"/>
          </a:p>
        </p:txBody>
      </p:sp>
      <p:sp>
        <p:nvSpPr>
          <p:cNvPr id="8" name="Text Placeholder 7">
            <a:extLst>
              <a:ext uri="{FF2B5EF4-FFF2-40B4-BE49-F238E27FC236}">
                <a16:creationId xmlns:a16="http://schemas.microsoft.com/office/drawing/2014/main" id="{4352C3EE-0C16-F5F6-743F-CD6D5FA5180D}"/>
              </a:ext>
            </a:extLst>
          </p:cNvPr>
          <p:cNvSpPr>
            <a:spLocks noGrp="1"/>
          </p:cNvSpPr>
          <p:nvPr>
            <p:ph type="body" sz="quarter" idx="13"/>
          </p:nvPr>
        </p:nvSpPr>
        <p:spPr/>
        <p:txBody>
          <a:bodyPr/>
          <a:lstStyle/>
          <a:p>
            <a:endParaRPr lang="en-US"/>
          </a:p>
        </p:txBody>
      </p:sp>
      <p:sp>
        <p:nvSpPr>
          <p:cNvPr id="2" name="Date Placeholder 1">
            <a:extLst>
              <a:ext uri="{FF2B5EF4-FFF2-40B4-BE49-F238E27FC236}">
                <a16:creationId xmlns:a16="http://schemas.microsoft.com/office/drawing/2014/main" id="{4F2AD43A-ABE2-F2B8-BC23-E223D748E869}"/>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DB7CF13C-50C4-9BF3-C959-25DA9C481455}"/>
              </a:ext>
            </a:extLst>
          </p:cNvPr>
          <p:cNvSpPr>
            <a:spLocks noGrp="1"/>
          </p:cNvSpPr>
          <p:nvPr>
            <p:ph type="ftr" sz="quarter" idx="15"/>
          </p:nvPr>
        </p:nvSpPr>
        <p:spPr/>
        <p:txBody>
          <a:bodyPr/>
          <a:lstStyle/>
          <a:p>
            <a:endParaRPr lang="en-US">
              <a:solidFill>
                <a:srgbClr val="605F62"/>
              </a:solidFill>
            </a:endParaRPr>
          </a:p>
        </p:txBody>
      </p:sp>
      <p:sp>
        <p:nvSpPr>
          <p:cNvPr id="4" name="Slide Number Placeholder 3">
            <a:extLst>
              <a:ext uri="{FF2B5EF4-FFF2-40B4-BE49-F238E27FC236}">
                <a16:creationId xmlns:a16="http://schemas.microsoft.com/office/drawing/2014/main" id="{1D0D8F7C-FFE0-5DEB-EB6C-A98920E8B8CE}"/>
              </a:ext>
            </a:extLst>
          </p:cNvPr>
          <p:cNvSpPr>
            <a:spLocks noGrp="1"/>
          </p:cNvSpPr>
          <p:nvPr>
            <p:ph type="sldNum" sz="quarter" idx="16"/>
          </p:nvPr>
        </p:nvSpPr>
        <p:spPr/>
        <p:txBody>
          <a:bodyPr/>
          <a:lstStyle/>
          <a:p>
            <a:fld id="{0D558541-60C9-42A2-8392-FF12533A6B7A}" type="slidenum">
              <a:rPr lang="en-US" smtClean="0"/>
              <a:pPr/>
              <a:t>13</a:t>
            </a:fld>
            <a:endParaRPr lang="en-US"/>
          </a:p>
        </p:txBody>
      </p:sp>
    </p:spTree>
    <p:extLst>
      <p:ext uri="{BB962C8B-B14F-4D97-AF65-F5344CB8AC3E}">
        <p14:creationId xmlns:p14="http://schemas.microsoft.com/office/powerpoint/2010/main" val="328000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CF19-03B9-9C3E-7085-E70CFDD25EB7}"/>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F94A8921-9204-AFAC-6C21-07829859853C}"/>
              </a:ext>
            </a:extLst>
          </p:cNvPr>
          <p:cNvSpPr>
            <a:spLocks noGrp="1"/>
          </p:cNvSpPr>
          <p:nvPr>
            <p:ph idx="1"/>
          </p:nvPr>
        </p:nvSpPr>
        <p:spPr>
          <a:xfrm>
            <a:off x="931379" y="1125482"/>
            <a:ext cx="7347440" cy="2976561"/>
          </a:xfrm>
        </p:spPr>
        <p:txBody>
          <a:bodyPr/>
          <a:lstStyle/>
          <a:p>
            <a:pPr marL="0" indent="0">
              <a:buNone/>
            </a:pPr>
            <a:r>
              <a:rPr lang="en-US" sz="1000" err="1">
                <a:effectLst/>
              </a:rPr>
              <a:t>Bulanin</a:t>
            </a:r>
            <a:r>
              <a:rPr lang="en-US" sz="1000">
                <a:effectLst/>
              </a:rPr>
              <a:t>, D. M. (2022). Francis Thomson and his “</a:t>
            </a:r>
            <a:r>
              <a:rPr lang="en-US" sz="1000" err="1">
                <a:effectLst/>
              </a:rPr>
              <a:t>Clavis</a:t>
            </a:r>
            <a:r>
              <a:rPr lang="en-US" sz="1000">
                <a:effectLst/>
              </a:rPr>
              <a:t>” to Ancient Slavic Translated Literature [Article]. </a:t>
            </a:r>
            <a:r>
              <a:rPr lang="en-US" sz="1000" i="1">
                <a:effectLst/>
              </a:rPr>
              <a:t>Slovene</a:t>
            </a:r>
            <a:r>
              <a:rPr lang="en-US" sz="1000">
                <a:effectLst/>
              </a:rPr>
              <a:t>,</a:t>
            </a:r>
            <a:r>
              <a:rPr lang="en-US" sz="1000" i="1">
                <a:effectLst/>
              </a:rPr>
              <a:t> 11</a:t>
            </a:r>
            <a:r>
              <a:rPr lang="en-US" sz="1000">
                <a:effectLst/>
              </a:rPr>
              <a:t>(1), 379-396. </a:t>
            </a:r>
            <a:r>
              <a:rPr lang="en-US" sz="1000">
                <a:effectLst/>
                <a:hlinkClick r:id="rId2"/>
              </a:rPr>
              <a:t>https://doi.org/10.31168/2305-6754.2022.11.1.16</a:t>
            </a:r>
            <a:r>
              <a:rPr lang="en-US" sz="1000">
                <a:effectLst/>
              </a:rPr>
              <a:t> </a:t>
            </a:r>
          </a:p>
          <a:p>
            <a:pPr marL="0" indent="0">
              <a:buNone/>
            </a:pPr>
            <a:r>
              <a:rPr lang="en-US" sz="1000" err="1">
                <a:effectLst/>
              </a:rPr>
              <a:t>Buzzanell</a:t>
            </a:r>
            <a:r>
              <a:rPr lang="en-US" sz="1000">
                <a:effectLst/>
              </a:rPr>
              <a:t>, P. M., &amp; </a:t>
            </a:r>
            <a:r>
              <a:rPr lang="en-US" sz="1000" err="1">
                <a:effectLst/>
              </a:rPr>
              <a:t>Stohl</a:t>
            </a:r>
            <a:r>
              <a:rPr lang="en-US" sz="1000">
                <a:effectLst/>
              </a:rPr>
              <a:t>, C. (1999). The </a:t>
            </a:r>
            <a:r>
              <a:rPr lang="en-US" sz="1000" err="1">
                <a:effectLst/>
              </a:rPr>
              <a:t>redding</a:t>
            </a:r>
            <a:r>
              <a:rPr lang="en-US" sz="1000">
                <a:effectLst/>
              </a:rPr>
              <a:t> tradition of organizational communication scholarship: W. </a:t>
            </a:r>
            <a:r>
              <a:rPr lang="en-US" sz="1000" err="1">
                <a:effectLst/>
              </a:rPr>
              <a:t>charles</a:t>
            </a:r>
            <a:r>
              <a:rPr lang="en-US" sz="1000">
                <a:effectLst/>
              </a:rPr>
              <a:t> </a:t>
            </a:r>
            <a:r>
              <a:rPr lang="en-US" sz="1000" err="1">
                <a:effectLst/>
              </a:rPr>
              <a:t>redding</a:t>
            </a:r>
            <a:r>
              <a:rPr lang="en-US" sz="1000">
                <a:effectLst/>
              </a:rPr>
              <a:t> and his legacy [Article]. </a:t>
            </a:r>
            <a:r>
              <a:rPr lang="en-US" sz="1000" i="1">
                <a:effectLst/>
              </a:rPr>
              <a:t>Communication Studies</a:t>
            </a:r>
            <a:r>
              <a:rPr lang="en-US" sz="1000">
                <a:effectLst/>
              </a:rPr>
              <a:t>,</a:t>
            </a:r>
            <a:r>
              <a:rPr lang="en-US" sz="1000" i="1">
                <a:effectLst/>
              </a:rPr>
              <a:t> 50</a:t>
            </a:r>
            <a:r>
              <a:rPr lang="en-US" sz="1000">
                <a:effectLst/>
              </a:rPr>
              <a:t>(4), 324-336. </a:t>
            </a:r>
            <a:r>
              <a:rPr lang="en-US" sz="1000">
                <a:effectLst/>
                <a:hlinkClick r:id="rId3"/>
              </a:rPr>
              <a:t>https://doi.org/10.1080/10510979909388503</a:t>
            </a:r>
            <a:r>
              <a:rPr lang="en-US" sz="1000">
                <a:effectLst/>
              </a:rPr>
              <a:t> </a:t>
            </a:r>
          </a:p>
          <a:p>
            <a:pPr marL="0" indent="0">
              <a:buNone/>
            </a:pPr>
            <a:r>
              <a:rPr lang="en-US" sz="1000">
                <a:effectLst/>
              </a:rPr>
              <a:t>Cardona-López, J. J. (2008). </a:t>
            </a:r>
            <a:r>
              <a:rPr lang="en-US" sz="1000" err="1">
                <a:effectLst/>
              </a:rPr>
              <a:t>Presentación</a:t>
            </a:r>
            <a:r>
              <a:rPr lang="en-US" sz="1000">
                <a:effectLst/>
              </a:rPr>
              <a:t> [Article]. </a:t>
            </a:r>
            <a:r>
              <a:rPr lang="en-US" sz="1000" i="1">
                <a:effectLst/>
              </a:rPr>
              <a:t>Romance Quarterly</a:t>
            </a:r>
            <a:r>
              <a:rPr lang="en-US" sz="1000">
                <a:effectLst/>
              </a:rPr>
              <a:t>,</a:t>
            </a:r>
            <a:r>
              <a:rPr lang="en-US" sz="1000" i="1">
                <a:effectLst/>
              </a:rPr>
              <a:t> 55</a:t>
            </a:r>
            <a:r>
              <a:rPr lang="en-US" sz="1000">
                <a:effectLst/>
              </a:rPr>
              <a:t>(4), 243-245. </a:t>
            </a:r>
            <a:r>
              <a:rPr lang="en-US" sz="1000">
                <a:effectLst/>
                <a:hlinkClick r:id="rId4"/>
              </a:rPr>
              <a:t>https://doi.org/10.3200/RQTR.55.4.243-245</a:t>
            </a:r>
            <a:r>
              <a:rPr lang="en-US" sz="1000">
                <a:effectLst/>
              </a:rPr>
              <a:t> </a:t>
            </a:r>
          </a:p>
          <a:p>
            <a:pPr marL="0" indent="0">
              <a:buNone/>
            </a:pPr>
            <a:r>
              <a:rPr lang="en-US" sz="1000" err="1">
                <a:effectLst/>
              </a:rPr>
              <a:t>Cokley</a:t>
            </a:r>
            <a:r>
              <a:rPr lang="en-US" sz="1000">
                <a:effectLst/>
              </a:rPr>
              <a:t>, K., Palmer, B., &amp; Stone, S. (2019). Toward a Black (and Diverse) Psychology: The Scholarly Legacy of Joseph White [Article]. </a:t>
            </a:r>
            <a:r>
              <a:rPr lang="en-US" sz="1000" i="1">
                <a:effectLst/>
              </a:rPr>
              <a:t>Journal of Black Psychology</a:t>
            </a:r>
            <a:r>
              <a:rPr lang="en-US" sz="1000">
                <a:effectLst/>
              </a:rPr>
              <a:t>,</a:t>
            </a:r>
            <a:r>
              <a:rPr lang="en-US" sz="1000" i="1">
                <a:effectLst/>
              </a:rPr>
              <a:t> 45</a:t>
            </a:r>
            <a:r>
              <a:rPr lang="en-US" sz="1000">
                <a:effectLst/>
              </a:rPr>
              <a:t>(2), 112-121. </a:t>
            </a:r>
            <a:r>
              <a:rPr lang="en-US" sz="1000">
                <a:effectLst/>
                <a:hlinkClick r:id="rId5"/>
              </a:rPr>
              <a:t>https://doi.org/10.1177/0095798419828243</a:t>
            </a:r>
            <a:r>
              <a:rPr lang="en-US" sz="1000">
                <a:effectLst/>
              </a:rPr>
              <a:t> </a:t>
            </a:r>
          </a:p>
          <a:p>
            <a:pPr marL="0" indent="0">
              <a:buNone/>
            </a:pPr>
            <a:r>
              <a:rPr lang="en-US" sz="1000">
                <a:effectLst/>
              </a:rPr>
              <a:t>Davis, N. Y. (2006). Intellectual inspiration [Article]. </a:t>
            </a:r>
            <a:r>
              <a:rPr lang="en-US" sz="1000" i="1">
                <a:effectLst/>
              </a:rPr>
              <a:t>Arctic Anthropology</a:t>
            </a:r>
            <a:r>
              <a:rPr lang="en-US" sz="1000">
                <a:effectLst/>
              </a:rPr>
              <a:t>,</a:t>
            </a:r>
            <a:r>
              <a:rPr lang="en-US" sz="1000" i="1">
                <a:effectLst/>
              </a:rPr>
              <a:t> 43</a:t>
            </a:r>
            <a:r>
              <a:rPr lang="en-US" sz="1000">
                <a:effectLst/>
              </a:rPr>
              <a:t>(2), 51-53. </a:t>
            </a:r>
            <a:r>
              <a:rPr lang="en-US" sz="1000">
                <a:effectLst/>
                <a:hlinkClick r:id="rId6"/>
              </a:rPr>
              <a:t>https://doi.org/10.1353/arc.2011.0018</a:t>
            </a:r>
            <a:r>
              <a:rPr lang="en-US" sz="1000">
                <a:effectLst/>
              </a:rPr>
              <a:t> </a:t>
            </a:r>
          </a:p>
          <a:p>
            <a:pPr marL="0" indent="0">
              <a:buNone/>
            </a:pPr>
            <a:r>
              <a:rPr lang="en-US" sz="1000" err="1">
                <a:effectLst/>
              </a:rPr>
              <a:t>Fjalldal</a:t>
            </a:r>
            <a:r>
              <a:rPr lang="en-US" sz="1000">
                <a:effectLst/>
              </a:rPr>
              <a:t>, M. (2011). Greatness and Limitations: The Scholarly Legacy of </a:t>
            </a:r>
            <a:r>
              <a:rPr lang="en-US" sz="1000" err="1">
                <a:effectLst/>
              </a:rPr>
              <a:t>Finnur</a:t>
            </a:r>
            <a:r>
              <a:rPr lang="en-US" sz="1000">
                <a:effectLst/>
              </a:rPr>
              <a:t> </a:t>
            </a:r>
            <a:r>
              <a:rPr lang="en-US" sz="1000" err="1">
                <a:effectLst/>
              </a:rPr>
              <a:t>Jónsson</a:t>
            </a:r>
            <a:r>
              <a:rPr lang="en-US" sz="1000">
                <a:effectLst/>
              </a:rPr>
              <a:t> [Article]. </a:t>
            </a:r>
            <a:r>
              <a:rPr lang="en-US" sz="1000" i="1" err="1">
                <a:effectLst/>
              </a:rPr>
              <a:t>Neophilologus</a:t>
            </a:r>
            <a:r>
              <a:rPr lang="en-US" sz="1000">
                <a:effectLst/>
              </a:rPr>
              <a:t>,</a:t>
            </a:r>
            <a:r>
              <a:rPr lang="en-US" sz="1000" i="1">
                <a:effectLst/>
              </a:rPr>
              <a:t> 95</a:t>
            </a:r>
            <a:r>
              <a:rPr lang="en-US" sz="1000">
                <a:effectLst/>
              </a:rPr>
              <a:t>(2), 329-339. </a:t>
            </a:r>
            <a:r>
              <a:rPr lang="en-US" sz="1000">
                <a:effectLst/>
                <a:hlinkClick r:id="rId7"/>
              </a:rPr>
              <a:t>https://doi.org/10.1007/s11061-010-9227-z</a:t>
            </a:r>
            <a:r>
              <a:rPr lang="en-US" sz="1000">
                <a:effectLst/>
              </a:rPr>
              <a:t> </a:t>
            </a:r>
          </a:p>
          <a:p>
            <a:pPr marL="0" indent="0">
              <a:buNone/>
            </a:pPr>
            <a:r>
              <a:rPr lang="en-US" sz="1000">
                <a:effectLst/>
              </a:rPr>
              <a:t>Frank, A. L. (1992). The academic legacy of Kurt W. </a:t>
            </a:r>
            <a:r>
              <a:rPr lang="en-US" sz="1000" err="1">
                <a:effectLst/>
              </a:rPr>
              <a:t>Deuschle</a:t>
            </a:r>
            <a:r>
              <a:rPr lang="en-US" sz="1000">
                <a:effectLst/>
              </a:rPr>
              <a:t> [Article]. </a:t>
            </a:r>
            <a:r>
              <a:rPr lang="en-US" sz="1000" i="1">
                <a:effectLst/>
              </a:rPr>
              <a:t>The Mount Sinai journal of medicine, New York</a:t>
            </a:r>
            <a:r>
              <a:rPr lang="en-US" sz="1000">
                <a:effectLst/>
              </a:rPr>
              <a:t>,</a:t>
            </a:r>
            <a:r>
              <a:rPr lang="en-US" sz="1000" i="1">
                <a:effectLst/>
              </a:rPr>
              <a:t> 59</a:t>
            </a:r>
            <a:r>
              <a:rPr lang="en-US" sz="1000">
                <a:effectLst/>
              </a:rPr>
              <a:t>(6), 447-449. </a:t>
            </a:r>
          </a:p>
          <a:p>
            <a:pPr marL="0" indent="0">
              <a:buNone/>
            </a:pPr>
            <a:r>
              <a:rPr lang="en-US" sz="1000" err="1">
                <a:effectLst/>
              </a:rPr>
              <a:t>Geistfeld</a:t>
            </a:r>
            <a:r>
              <a:rPr lang="en-US" sz="1000">
                <a:effectLst/>
              </a:rPr>
              <a:t>, L. V. (2010). ACCI memorial paper: The scholarly legacy of E. Scott </a:t>
            </a:r>
            <a:r>
              <a:rPr lang="en-US" sz="1000" err="1">
                <a:effectLst/>
              </a:rPr>
              <a:t>Maynes</a:t>
            </a:r>
            <a:r>
              <a:rPr lang="en-US" sz="1000">
                <a:effectLst/>
              </a:rPr>
              <a:t> [Article]. </a:t>
            </a:r>
            <a:r>
              <a:rPr lang="en-US" sz="1000" i="1">
                <a:effectLst/>
              </a:rPr>
              <a:t>Journal of Consumer Affairs</a:t>
            </a:r>
            <a:r>
              <a:rPr lang="en-US" sz="1000">
                <a:effectLst/>
              </a:rPr>
              <a:t>,</a:t>
            </a:r>
            <a:r>
              <a:rPr lang="en-US" sz="1000" i="1">
                <a:effectLst/>
              </a:rPr>
              <a:t> 44</a:t>
            </a:r>
            <a:r>
              <a:rPr lang="en-US" sz="1000">
                <a:effectLst/>
              </a:rPr>
              <a:t>(1), 247-258. </a:t>
            </a:r>
            <a:r>
              <a:rPr lang="en-US" sz="1000">
                <a:effectLst/>
                <a:hlinkClick r:id="rId8"/>
              </a:rPr>
              <a:t>https://doi.org/10.1111/j.1745-6606.2010.01165.x</a:t>
            </a:r>
            <a:r>
              <a:rPr lang="en-US" sz="1000">
                <a:effectLst/>
              </a:rPr>
              <a:t> </a:t>
            </a:r>
          </a:p>
          <a:p>
            <a:pPr marL="0" indent="0">
              <a:buNone/>
            </a:pPr>
            <a:r>
              <a:rPr lang="en-US" sz="1000" err="1">
                <a:effectLst/>
              </a:rPr>
              <a:t>Haacke</a:t>
            </a:r>
            <a:r>
              <a:rPr lang="en-US" sz="1000">
                <a:effectLst/>
              </a:rPr>
              <a:t>, J. (2005). Michael Leifer and the balance of power [Article]. </a:t>
            </a:r>
            <a:r>
              <a:rPr lang="en-US" sz="1000" i="1">
                <a:effectLst/>
              </a:rPr>
              <a:t>Pacific Review</a:t>
            </a:r>
            <a:r>
              <a:rPr lang="en-US" sz="1000">
                <a:effectLst/>
              </a:rPr>
              <a:t>,</a:t>
            </a:r>
            <a:r>
              <a:rPr lang="en-US" sz="1000" i="1">
                <a:effectLst/>
              </a:rPr>
              <a:t> 18</a:t>
            </a:r>
            <a:r>
              <a:rPr lang="en-US" sz="1000">
                <a:effectLst/>
              </a:rPr>
              <a:t>(1), 43-69. </a:t>
            </a:r>
            <a:r>
              <a:rPr lang="en-US" sz="1000">
                <a:effectLst/>
                <a:hlinkClick r:id="rId9"/>
              </a:rPr>
              <a:t>https://doi.org/10.1080/09512740500047108</a:t>
            </a:r>
            <a:r>
              <a:rPr lang="en-US" sz="1000">
                <a:effectLst/>
              </a:rPr>
              <a:t> </a:t>
            </a:r>
          </a:p>
          <a:p>
            <a:pPr marL="0" indent="0">
              <a:buNone/>
            </a:pPr>
            <a:r>
              <a:rPr lang="en-US" sz="1000">
                <a:effectLst/>
              </a:rPr>
              <a:t>Hamilton, M. (2006). New Imaginings: The Legacy of Benedict Anderson and Alternative Engagements of Nationalism [Article]. </a:t>
            </a:r>
            <a:r>
              <a:rPr lang="en-US" sz="1000" i="1">
                <a:effectLst/>
              </a:rPr>
              <a:t>Studies in Ethnicity and Nationalism</a:t>
            </a:r>
            <a:r>
              <a:rPr lang="en-US" sz="1000">
                <a:effectLst/>
              </a:rPr>
              <a:t>,</a:t>
            </a:r>
            <a:r>
              <a:rPr lang="en-US" sz="1000" i="1">
                <a:effectLst/>
              </a:rPr>
              <a:t> 6</a:t>
            </a:r>
            <a:r>
              <a:rPr lang="en-US" sz="1000">
                <a:effectLst/>
              </a:rPr>
              <a:t>(3), 73-89. </a:t>
            </a:r>
            <a:r>
              <a:rPr lang="en-US" sz="1000">
                <a:effectLst/>
                <a:hlinkClick r:id="rId10"/>
              </a:rPr>
              <a:t>https://doi.org/10.1111/j.1754-9469.2006.tb00099.x</a:t>
            </a:r>
            <a:r>
              <a:rPr lang="en-US" sz="1000">
                <a:effectLst/>
              </a:rPr>
              <a:t> </a:t>
            </a:r>
          </a:p>
        </p:txBody>
      </p:sp>
      <p:sp>
        <p:nvSpPr>
          <p:cNvPr id="4" name="Text Placeholder 3">
            <a:extLst>
              <a:ext uri="{FF2B5EF4-FFF2-40B4-BE49-F238E27FC236}">
                <a16:creationId xmlns:a16="http://schemas.microsoft.com/office/drawing/2014/main" id="{ED01C85E-7987-B732-B78E-1F20658CCBE0}"/>
              </a:ext>
            </a:extLst>
          </p:cNvPr>
          <p:cNvSpPr>
            <a:spLocks noGrp="1"/>
          </p:cNvSpPr>
          <p:nvPr>
            <p:ph type="body" sz="quarter" idx="13"/>
          </p:nvPr>
        </p:nvSpPr>
        <p:spPr/>
        <p:txBody>
          <a:bodyPr/>
          <a:lstStyle/>
          <a:p>
            <a:endParaRPr lang="en-US"/>
          </a:p>
        </p:txBody>
      </p:sp>
      <p:sp>
        <p:nvSpPr>
          <p:cNvPr id="5" name="Date Placeholder 4">
            <a:extLst>
              <a:ext uri="{FF2B5EF4-FFF2-40B4-BE49-F238E27FC236}">
                <a16:creationId xmlns:a16="http://schemas.microsoft.com/office/drawing/2014/main" id="{3028D414-AF28-2405-5F03-C7774D6724D5}"/>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5ACD1153-BFB8-99AF-A3EC-AA9FBCEA26B0}"/>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69EFAECA-6AC3-E1B6-55FE-4C6B0028256B}"/>
              </a:ext>
            </a:extLst>
          </p:cNvPr>
          <p:cNvSpPr>
            <a:spLocks noGrp="1"/>
          </p:cNvSpPr>
          <p:nvPr>
            <p:ph type="sldNum" sz="quarter" idx="16"/>
          </p:nvPr>
        </p:nvSpPr>
        <p:spPr/>
        <p:txBody>
          <a:bodyPr/>
          <a:lstStyle/>
          <a:p>
            <a:fld id="{0D558541-60C9-42A2-8392-FF12533A6B7A}" type="slidenum">
              <a:rPr lang="en-US" smtClean="0"/>
              <a:pPr/>
              <a:t>14</a:t>
            </a:fld>
            <a:endParaRPr lang="en-US"/>
          </a:p>
        </p:txBody>
      </p:sp>
    </p:spTree>
    <p:extLst>
      <p:ext uri="{BB962C8B-B14F-4D97-AF65-F5344CB8AC3E}">
        <p14:creationId xmlns:p14="http://schemas.microsoft.com/office/powerpoint/2010/main" val="236916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6FD5-9DFA-8992-3D85-F81C03905982}"/>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001FD86-B524-400F-46A7-C978354273A7}"/>
              </a:ext>
            </a:extLst>
          </p:cNvPr>
          <p:cNvSpPr>
            <a:spLocks noGrp="1"/>
          </p:cNvSpPr>
          <p:nvPr>
            <p:ph idx="1"/>
          </p:nvPr>
        </p:nvSpPr>
        <p:spPr>
          <a:xfrm>
            <a:off x="931379" y="1125482"/>
            <a:ext cx="7347440" cy="2976561"/>
          </a:xfrm>
        </p:spPr>
        <p:txBody>
          <a:bodyPr/>
          <a:lstStyle/>
          <a:p>
            <a:pPr marL="0" indent="0">
              <a:buNone/>
            </a:pPr>
            <a:r>
              <a:rPr lang="en-US" sz="1000">
                <a:effectLst/>
              </a:rPr>
              <a:t>Hines, J. (2013). Review article: The final publication of the series 'on the iconology of the gold bracteates' and Karl Hauck's legacy [Article]. </a:t>
            </a:r>
            <a:r>
              <a:rPr lang="en-US" sz="1000" i="1">
                <a:effectLst/>
              </a:rPr>
              <a:t>Medieval Archaeology</a:t>
            </a:r>
            <a:r>
              <a:rPr lang="en-US" sz="1000">
                <a:effectLst/>
              </a:rPr>
              <a:t>,</a:t>
            </a:r>
            <a:r>
              <a:rPr lang="en-US" sz="1000" i="1">
                <a:effectLst/>
              </a:rPr>
              <a:t> 57</a:t>
            </a:r>
            <a:r>
              <a:rPr lang="en-US" sz="1000">
                <a:effectLst/>
              </a:rPr>
              <a:t>(1), 251-261. </a:t>
            </a:r>
            <a:r>
              <a:rPr lang="en-US" sz="1000">
                <a:effectLst/>
                <a:hlinkClick r:id="rId2"/>
              </a:rPr>
              <a:t>https://doi.org/10.1179/0076609713Z.00000000024</a:t>
            </a:r>
            <a:r>
              <a:rPr lang="en-US" sz="1000">
                <a:effectLst/>
              </a:rPr>
              <a:t> </a:t>
            </a:r>
          </a:p>
          <a:p>
            <a:pPr marL="0" indent="0">
              <a:buNone/>
            </a:pPr>
            <a:r>
              <a:rPr lang="en-US" sz="1000">
                <a:effectLst/>
              </a:rPr>
              <a:t>Joshi, K. D., &amp; Deng, X. N. (2024). IT Research in Marginalized Contexts: An Evolving Landscape [Article]. </a:t>
            </a:r>
            <a:r>
              <a:rPr lang="en-US" sz="1000" i="1">
                <a:effectLst/>
              </a:rPr>
              <a:t>Data Base for Advances in Information Systems</a:t>
            </a:r>
            <a:r>
              <a:rPr lang="en-US" sz="1000">
                <a:effectLst/>
              </a:rPr>
              <a:t>,</a:t>
            </a:r>
            <a:r>
              <a:rPr lang="en-US" sz="1000" i="1">
                <a:effectLst/>
              </a:rPr>
              <a:t> 55</a:t>
            </a:r>
            <a:r>
              <a:rPr lang="en-US" sz="1000">
                <a:effectLst/>
              </a:rPr>
              <a:t>(2), 6-13. </a:t>
            </a:r>
            <a:r>
              <a:rPr lang="en-US" sz="1000">
                <a:effectLst/>
                <a:hlinkClick r:id="rId3"/>
              </a:rPr>
              <a:t>https://doi.org/10.1145/3663682.3663684</a:t>
            </a:r>
            <a:r>
              <a:rPr lang="en-US" sz="1000">
                <a:effectLst/>
              </a:rPr>
              <a:t> </a:t>
            </a:r>
          </a:p>
          <a:p>
            <a:pPr marL="0" indent="0">
              <a:buNone/>
            </a:pPr>
            <a:r>
              <a:rPr lang="en-US" sz="1000" err="1">
                <a:effectLst/>
              </a:rPr>
              <a:t>Kassow</a:t>
            </a:r>
            <a:r>
              <a:rPr lang="en-US" sz="1000">
                <a:effectLst/>
              </a:rPr>
              <a:t>, S. D., &amp; Bergman, E. (2022). The scholarly legacy of Ruta </a:t>
            </a:r>
            <a:r>
              <a:rPr lang="en-US" sz="1000" err="1">
                <a:effectLst/>
              </a:rPr>
              <a:t>Sakowska</a:t>
            </a:r>
            <a:r>
              <a:rPr lang="en-US" sz="1000">
                <a:effectLst/>
              </a:rPr>
              <a:t> [Article]. </a:t>
            </a:r>
            <a:r>
              <a:rPr lang="en-US" sz="1000" i="1">
                <a:effectLst/>
              </a:rPr>
              <a:t>East European Jewish affairs</a:t>
            </a:r>
            <a:r>
              <a:rPr lang="en-US" sz="1000">
                <a:effectLst/>
              </a:rPr>
              <a:t>,</a:t>
            </a:r>
            <a:r>
              <a:rPr lang="en-US" sz="1000" i="1">
                <a:effectLst/>
              </a:rPr>
              <a:t> 52</a:t>
            </a:r>
            <a:r>
              <a:rPr lang="en-US" sz="1000">
                <a:effectLst/>
              </a:rPr>
              <a:t>(2-3), 295-320. </a:t>
            </a:r>
            <a:r>
              <a:rPr lang="en-US" sz="1000">
                <a:effectLst/>
                <a:hlinkClick r:id="rId4"/>
              </a:rPr>
              <a:t>https://doi.org/10.1080/13501674.2023.2250272</a:t>
            </a:r>
            <a:r>
              <a:rPr lang="en-US" sz="1000">
                <a:effectLst/>
              </a:rPr>
              <a:t> </a:t>
            </a:r>
          </a:p>
          <a:p>
            <a:pPr marL="0" indent="0">
              <a:buNone/>
            </a:pPr>
            <a:r>
              <a:rPr lang="en-US" sz="1000">
                <a:effectLst/>
              </a:rPr>
              <a:t>Li, J., </a:t>
            </a:r>
            <a:r>
              <a:rPr lang="en-US" sz="1000" err="1">
                <a:effectLst/>
              </a:rPr>
              <a:t>Goerlandt</a:t>
            </a:r>
            <a:r>
              <a:rPr lang="en-US" sz="1000">
                <a:effectLst/>
              </a:rPr>
              <a:t>, F., &amp; Reniers, G. (2020). Trevor </a:t>
            </a:r>
            <a:r>
              <a:rPr lang="en-US" sz="1000" err="1">
                <a:effectLst/>
              </a:rPr>
              <a:t>Kletz's</a:t>
            </a:r>
            <a:r>
              <a:rPr lang="en-US" sz="1000">
                <a:effectLst/>
              </a:rPr>
              <a:t> scholarly legacy: A co-citation analysis [Article]. </a:t>
            </a:r>
            <a:r>
              <a:rPr lang="en-US" sz="1000" i="1">
                <a:effectLst/>
              </a:rPr>
              <a:t>Journal of Loss Prevention in the Process Industries</a:t>
            </a:r>
            <a:r>
              <a:rPr lang="en-US" sz="1000">
                <a:effectLst/>
              </a:rPr>
              <a:t>,</a:t>
            </a:r>
            <a:r>
              <a:rPr lang="en-US" sz="1000" i="1">
                <a:effectLst/>
              </a:rPr>
              <a:t> 66</a:t>
            </a:r>
            <a:r>
              <a:rPr lang="en-US" sz="1000">
                <a:effectLst/>
              </a:rPr>
              <a:t>, Article 104166. </a:t>
            </a:r>
            <a:r>
              <a:rPr lang="en-US" sz="1000">
                <a:effectLst/>
                <a:hlinkClick r:id="rId5"/>
              </a:rPr>
              <a:t>https://doi.org/10.1016/j.jlp.2020.104166</a:t>
            </a:r>
            <a:r>
              <a:rPr lang="en-US" sz="1000">
                <a:effectLst/>
              </a:rPr>
              <a:t> </a:t>
            </a:r>
          </a:p>
          <a:p>
            <a:pPr marL="0" indent="0">
              <a:buNone/>
            </a:pPr>
            <a:r>
              <a:rPr lang="en-US" sz="1000">
                <a:effectLst/>
              </a:rPr>
              <a:t>Mowery, D. C. (2015). Steven </a:t>
            </a:r>
            <a:r>
              <a:rPr lang="en-US" sz="1000" err="1">
                <a:effectLst/>
              </a:rPr>
              <a:t>Klepper</a:t>
            </a:r>
            <a:r>
              <a:rPr lang="en-US" sz="1000">
                <a:effectLst/>
              </a:rPr>
              <a:t> and business history [Article]. </a:t>
            </a:r>
            <a:r>
              <a:rPr lang="en-US" sz="1000" i="1">
                <a:effectLst/>
              </a:rPr>
              <a:t>Industrial and Corporate Change</a:t>
            </a:r>
            <a:r>
              <a:rPr lang="en-US" sz="1000">
                <a:effectLst/>
              </a:rPr>
              <a:t>,</a:t>
            </a:r>
            <a:r>
              <a:rPr lang="en-US" sz="1000" i="1">
                <a:effectLst/>
              </a:rPr>
              <a:t> 24</a:t>
            </a:r>
            <a:r>
              <a:rPr lang="en-US" sz="1000">
                <a:effectLst/>
              </a:rPr>
              <a:t>(4), 755-768. </a:t>
            </a:r>
            <a:r>
              <a:rPr lang="en-US" sz="1000">
                <a:effectLst/>
                <a:hlinkClick r:id="rId6"/>
              </a:rPr>
              <a:t>https://doi.org/10.1093/icc/dtv023</a:t>
            </a:r>
            <a:r>
              <a:rPr lang="en-US" sz="1000">
                <a:effectLst/>
              </a:rPr>
              <a:t> </a:t>
            </a:r>
          </a:p>
          <a:p>
            <a:pPr marL="0" indent="0">
              <a:buNone/>
            </a:pPr>
            <a:r>
              <a:rPr lang="en-US" sz="1000">
                <a:effectLst/>
              </a:rPr>
              <a:t>Nielsen, S. B., Lemire, S., &amp; Montague, S. (2023). Using Evaluative Information Sensibly: The Enduring Contributions of John Mayne [Article]. </a:t>
            </a:r>
            <a:r>
              <a:rPr lang="en-US" sz="1000" i="1">
                <a:effectLst/>
              </a:rPr>
              <a:t>Canadian Journal of Program Evaluation</a:t>
            </a:r>
            <a:r>
              <a:rPr lang="en-US" sz="1000">
                <a:effectLst/>
              </a:rPr>
              <a:t>,</a:t>
            </a:r>
            <a:r>
              <a:rPr lang="en-US" sz="1000" i="1">
                <a:effectLst/>
              </a:rPr>
              <a:t> 37</a:t>
            </a:r>
            <a:r>
              <a:rPr lang="en-US" sz="1000">
                <a:effectLst/>
              </a:rPr>
              <a:t>(3), 473-493. </a:t>
            </a:r>
            <a:r>
              <a:rPr lang="en-US" sz="1000">
                <a:effectLst/>
                <a:hlinkClick r:id="rId7"/>
              </a:rPr>
              <a:t>https://doi.org/10.3138/cjpe.75444</a:t>
            </a:r>
            <a:r>
              <a:rPr lang="en-US" sz="1000">
                <a:effectLst/>
              </a:rPr>
              <a:t> </a:t>
            </a:r>
          </a:p>
          <a:p>
            <a:pPr marL="0" indent="0">
              <a:buNone/>
            </a:pPr>
            <a:r>
              <a:rPr lang="en-US" sz="1000">
                <a:effectLst/>
              </a:rPr>
              <a:t>Ormond, D. R., </a:t>
            </a:r>
            <a:r>
              <a:rPr lang="en-US" sz="1000" err="1">
                <a:effectLst/>
              </a:rPr>
              <a:t>Abozeid</a:t>
            </a:r>
            <a:r>
              <a:rPr lang="en-US" sz="1000">
                <a:effectLst/>
              </a:rPr>
              <a:t>, M., </a:t>
            </a:r>
            <a:r>
              <a:rPr lang="en-US" sz="1000" err="1">
                <a:effectLst/>
              </a:rPr>
              <a:t>Kurpad</a:t>
            </a:r>
            <a:r>
              <a:rPr lang="en-US" sz="1000">
                <a:effectLst/>
              </a:rPr>
              <a:t>, S., &amp; Haines, S. J. (2021). For the further training of individuals in neurosurgery II: The academic legacy of the William P. Van Wagenen Fellowship [Article]. </a:t>
            </a:r>
            <a:r>
              <a:rPr lang="en-US" sz="1000" i="1">
                <a:effectLst/>
              </a:rPr>
              <a:t>Journal of Neurosurgery</a:t>
            </a:r>
            <a:r>
              <a:rPr lang="en-US" sz="1000">
                <a:effectLst/>
              </a:rPr>
              <a:t>,</a:t>
            </a:r>
            <a:r>
              <a:rPr lang="en-US" sz="1000" i="1">
                <a:effectLst/>
              </a:rPr>
              <a:t> 134</a:t>
            </a:r>
            <a:r>
              <a:rPr lang="en-US" sz="1000">
                <a:effectLst/>
              </a:rPr>
              <a:t>(1), 304-313. </a:t>
            </a:r>
            <a:r>
              <a:rPr lang="en-US" sz="1000">
                <a:effectLst/>
                <a:hlinkClick r:id="rId8"/>
              </a:rPr>
              <a:t>https://doi.org/10.3171/2019.9.JNS191998</a:t>
            </a:r>
            <a:r>
              <a:rPr lang="en-US" sz="1000">
                <a:effectLst/>
              </a:rPr>
              <a:t> </a:t>
            </a:r>
          </a:p>
          <a:p>
            <a:pPr marL="0" indent="0">
              <a:buNone/>
            </a:pPr>
            <a:r>
              <a:rPr lang="en-US" sz="1000">
                <a:effectLst/>
              </a:rPr>
              <a:t>Owusu-Kwarteng, L. (2021). ‘Educated and educating as a Black woman’–an auto/biographical reflection on my grandmother’s influence on my academic and professional outcomes [Article]. </a:t>
            </a:r>
            <a:r>
              <a:rPr lang="en-US" sz="1000" i="1">
                <a:effectLst/>
              </a:rPr>
              <a:t>Gender and Education</a:t>
            </a:r>
            <a:r>
              <a:rPr lang="en-US" sz="1000">
                <a:effectLst/>
              </a:rPr>
              <a:t>,</a:t>
            </a:r>
            <a:r>
              <a:rPr lang="en-US" sz="1000" i="1">
                <a:effectLst/>
              </a:rPr>
              <a:t> 33</a:t>
            </a:r>
            <a:r>
              <a:rPr lang="en-US" sz="1000">
                <a:effectLst/>
              </a:rPr>
              <a:t>(7), 881-897. </a:t>
            </a:r>
            <a:r>
              <a:rPr lang="en-US" sz="1000">
                <a:effectLst/>
                <a:hlinkClick r:id="rId9"/>
              </a:rPr>
              <a:t>https://doi.org/10.1080/09540253.2019.1632811</a:t>
            </a:r>
            <a:r>
              <a:rPr lang="en-US" sz="1000">
                <a:effectLst/>
              </a:rPr>
              <a:t> </a:t>
            </a:r>
          </a:p>
          <a:p>
            <a:pPr marL="0" indent="0">
              <a:buNone/>
            </a:pPr>
            <a:r>
              <a:rPr lang="en-US" sz="1000">
                <a:effectLst/>
              </a:rPr>
              <a:t>Pereira, H. S., Williams, K. D., &amp; de Belle, J. S. (2021). Marla Sokolowski: and now for someone completely different [Article]. </a:t>
            </a:r>
            <a:r>
              <a:rPr lang="en-US" sz="1000" i="1">
                <a:effectLst/>
              </a:rPr>
              <a:t>Journal of Neurogenetics</a:t>
            </a:r>
            <a:r>
              <a:rPr lang="en-US" sz="1000">
                <a:effectLst/>
              </a:rPr>
              <a:t>,</a:t>
            </a:r>
            <a:r>
              <a:rPr lang="en-US" sz="1000" i="1">
                <a:effectLst/>
              </a:rPr>
              <a:t> 35</a:t>
            </a:r>
            <a:r>
              <a:rPr lang="en-US" sz="1000">
                <a:effectLst/>
              </a:rPr>
              <a:t>(3), 112-116. </a:t>
            </a:r>
            <a:r>
              <a:rPr lang="en-US" sz="1000">
                <a:effectLst/>
                <a:hlinkClick r:id="rId10"/>
              </a:rPr>
              <a:t>https://doi.org/10.1080/01677063.2021.1940175</a:t>
            </a:r>
            <a:r>
              <a:rPr lang="en-US" sz="1000">
                <a:effectLst/>
              </a:rPr>
              <a:t> </a:t>
            </a:r>
          </a:p>
          <a:p>
            <a:pPr marL="0" indent="0">
              <a:buNone/>
            </a:pPr>
            <a:endParaRPr lang="en-US"/>
          </a:p>
        </p:txBody>
      </p:sp>
      <p:sp>
        <p:nvSpPr>
          <p:cNvPr id="4" name="Text Placeholder 3">
            <a:extLst>
              <a:ext uri="{FF2B5EF4-FFF2-40B4-BE49-F238E27FC236}">
                <a16:creationId xmlns:a16="http://schemas.microsoft.com/office/drawing/2014/main" id="{BE29A8A5-82CA-951A-1AE3-9C9536815A8C}"/>
              </a:ext>
            </a:extLst>
          </p:cNvPr>
          <p:cNvSpPr>
            <a:spLocks noGrp="1"/>
          </p:cNvSpPr>
          <p:nvPr>
            <p:ph type="body" sz="quarter" idx="13"/>
          </p:nvPr>
        </p:nvSpPr>
        <p:spPr/>
        <p:txBody>
          <a:bodyPr/>
          <a:lstStyle/>
          <a:p>
            <a:endParaRPr lang="en-US"/>
          </a:p>
        </p:txBody>
      </p:sp>
      <p:sp>
        <p:nvSpPr>
          <p:cNvPr id="5" name="Date Placeholder 4">
            <a:extLst>
              <a:ext uri="{FF2B5EF4-FFF2-40B4-BE49-F238E27FC236}">
                <a16:creationId xmlns:a16="http://schemas.microsoft.com/office/drawing/2014/main" id="{63EF4772-FE7A-E70D-F58F-BD985DA04552}"/>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AEDC554C-2D70-7978-FF7F-C99121874352}"/>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51DD98A7-E536-9641-6EAE-A35A348B3691}"/>
              </a:ext>
            </a:extLst>
          </p:cNvPr>
          <p:cNvSpPr>
            <a:spLocks noGrp="1"/>
          </p:cNvSpPr>
          <p:nvPr>
            <p:ph type="sldNum" sz="quarter" idx="16"/>
          </p:nvPr>
        </p:nvSpPr>
        <p:spPr/>
        <p:txBody>
          <a:bodyPr/>
          <a:lstStyle/>
          <a:p>
            <a:fld id="{0D558541-60C9-42A2-8392-FF12533A6B7A}" type="slidenum">
              <a:rPr lang="en-US" smtClean="0"/>
              <a:pPr/>
              <a:t>15</a:t>
            </a:fld>
            <a:endParaRPr lang="en-US"/>
          </a:p>
        </p:txBody>
      </p:sp>
    </p:spTree>
    <p:extLst>
      <p:ext uri="{BB962C8B-B14F-4D97-AF65-F5344CB8AC3E}">
        <p14:creationId xmlns:p14="http://schemas.microsoft.com/office/powerpoint/2010/main" val="14874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8F55-1AE8-9143-E64F-918587E997DD}"/>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F8D4948-2957-373A-A659-0016AA5EA8E3}"/>
              </a:ext>
            </a:extLst>
          </p:cNvPr>
          <p:cNvSpPr>
            <a:spLocks noGrp="1"/>
          </p:cNvSpPr>
          <p:nvPr>
            <p:ph idx="1"/>
          </p:nvPr>
        </p:nvSpPr>
        <p:spPr>
          <a:xfrm>
            <a:off x="931379" y="1125482"/>
            <a:ext cx="7347440" cy="2976561"/>
          </a:xfrm>
        </p:spPr>
        <p:txBody>
          <a:bodyPr/>
          <a:lstStyle/>
          <a:p>
            <a:pPr marL="0" indent="0">
              <a:buNone/>
            </a:pPr>
            <a:r>
              <a:rPr lang="en-US" sz="1000">
                <a:effectLst/>
              </a:rPr>
              <a:t>Quinney, K. M. (2019). Ideas are Weapons: On the academic legacy of Professor David F. Schmitz [Article]. </a:t>
            </a:r>
            <a:r>
              <a:rPr lang="en-US" sz="1000" i="1">
                <a:effectLst/>
              </a:rPr>
              <a:t>Pacific Historical Review</a:t>
            </a:r>
            <a:r>
              <a:rPr lang="en-US" sz="1000">
                <a:effectLst/>
              </a:rPr>
              <a:t>,</a:t>
            </a:r>
            <a:r>
              <a:rPr lang="en-US" sz="1000" i="1">
                <a:effectLst/>
              </a:rPr>
              <a:t> 88</a:t>
            </a:r>
            <a:r>
              <a:rPr lang="en-US" sz="1000">
                <a:effectLst/>
              </a:rPr>
              <a:t>(4), 685-695. </a:t>
            </a:r>
            <a:r>
              <a:rPr lang="en-US" sz="1000">
                <a:effectLst/>
                <a:hlinkClick r:id="rId2"/>
              </a:rPr>
              <a:t>https://doi.org/10.1525/phr.2019.88.4.685</a:t>
            </a:r>
            <a:r>
              <a:rPr lang="en-US" sz="1000">
                <a:effectLst/>
              </a:rPr>
              <a:t> </a:t>
            </a:r>
          </a:p>
          <a:p>
            <a:pPr marL="0" indent="0">
              <a:buNone/>
            </a:pPr>
            <a:r>
              <a:rPr lang="en-US" sz="1000" err="1">
                <a:effectLst/>
              </a:rPr>
              <a:t>Rainone</a:t>
            </a:r>
            <a:r>
              <a:rPr lang="en-US" sz="1000">
                <a:effectLst/>
              </a:rPr>
              <a:t>, G. J., Nugent, J. G., </a:t>
            </a:r>
            <a:r>
              <a:rPr lang="en-US" sz="1000" err="1">
                <a:effectLst/>
              </a:rPr>
              <a:t>Yeradi</a:t>
            </a:r>
            <a:r>
              <a:rPr lang="en-US" sz="1000">
                <a:effectLst/>
              </a:rPr>
              <a:t>, M., Ramanathan, S., &amp; Lega, B. C. (2024). Bibliometric Analysis and Applications of a Modified H-Index Examining the Research Productivity of Neurosurgery Faculty at High-Ranking Academic Institutions [Article]. </a:t>
            </a:r>
            <a:r>
              <a:rPr lang="en-US" sz="1000" i="1">
                <a:effectLst/>
              </a:rPr>
              <a:t>World Neurosurgery</a:t>
            </a:r>
            <a:r>
              <a:rPr lang="en-US" sz="1000">
                <a:effectLst/>
              </a:rPr>
              <a:t>,</a:t>
            </a:r>
            <a:r>
              <a:rPr lang="en-US" sz="1000" i="1">
                <a:effectLst/>
              </a:rPr>
              <a:t> 181</a:t>
            </a:r>
            <a:r>
              <a:rPr lang="en-US" sz="1000">
                <a:effectLst/>
              </a:rPr>
              <a:t>, e925-e937. </a:t>
            </a:r>
            <a:r>
              <a:rPr lang="en-US" sz="1000">
                <a:effectLst/>
                <a:hlinkClick r:id="rId3"/>
              </a:rPr>
              <a:t>https://doi.org/10.1016/j.wneu.2023.11.015</a:t>
            </a:r>
            <a:r>
              <a:rPr lang="en-US" sz="1000">
                <a:effectLst/>
              </a:rPr>
              <a:t> </a:t>
            </a:r>
          </a:p>
          <a:p>
            <a:pPr marL="0" indent="0">
              <a:buNone/>
            </a:pPr>
            <a:r>
              <a:rPr lang="en-US" sz="1000">
                <a:effectLst/>
              </a:rPr>
              <a:t>Rochon, L. P., Vidal, G., &amp; Marshall, W. C. (2023). The Legacy of Alain </a:t>
            </a:r>
            <a:r>
              <a:rPr lang="en-US" sz="1000" err="1">
                <a:effectLst/>
              </a:rPr>
              <a:t>Parguez</a:t>
            </a:r>
            <a:r>
              <a:rPr lang="en-US" sz="1000">
                <a:effectLst/>
              </a:rPr>
              <a:t> and his Ongoing Research Agenda: Capitalism, the Financial Circuit and the State [Article]. </a:t>
            </a:r>
            <a:r>
              <a:rPr lang="en-US" sz="1000" i="1">
                <a:effectLst/>
              </a:rPr>
              <a:t>International Journal of Political Economy</a:t>
            </a:r>
            <a:r>
              <a:rPr lang="en-US" sz="1000">
                <a:effectLst/>
              </a:rPr>
              <a:t>,</a:t>
            </a:r>
            <a:r>
              <a:rPr lang="en-US" sz="1000" i="1">
                <a:effectLst/>
              </a:rPr>
              <a:t> 52</a:t>
            </a:r>
            <a:r>
              <a:rPr lang="en-US" sz="1000">
                <a:effectLst/>
              </a:rPr>
              <a:t>(3-4), 270-281. </a:t>
            </a:r>
            <a:r>
              <a:rPr lang="en-US" sz="1000">
                <a:effectLst/>
                <a:hlinkClick r:id="rId4"/>
              </a:rPr>
              <a:t>https://doi.org/10.1080/08911916.2023.2280369</a:t>
            </a:r>
            <a:r>
              <a:rPr lang="en-US" sz="1000">
                <a:effectLst/>
              </a:rPr>
              <a:t> </a:t>
            </a:r>
          </a:p>
          <a:p>
            <a:pPr marL="0" indent="0">
              <a:buNone/>
            </a:pPr>
            <a:r>
              <a:rPr lang="en-US" sz="1000" err="1">
                <a:effectLst/>
              </a:rPr>
              <a:t>Sivkov</a:t>
            </a:r>
            <a:r>
              <a:rPr lang="en-US" sz="1000">
                <a:effectLst/>
              </a:rPr>
              <a:t>, I. (2022). THE ZAYDĪ IMĀMATE THEORY AS EXPLICATED IN “AL-ASĀS LI-‘AQĀ’ID AL-AKYĀS” OF THE IMĀM AL-MANSŪR BI-LLĀH [Article]. </a:t>
            </a:r>
            <a:r>
              <a:rPr lang="en-US" sz="1000" i="1" err="1">
                <a:effectLst/>
              </a:rPr>
              <a:t>Shidnij</a:t>
            </a:r>
            <a:r>
              <a:rPr lang="en-US" sz="1000" i="1">
                <a:effectLst/>
              </a:rPr>
              <a:t> </a:t>
            </a:r>
            <a:r>
              <a:rPr lang="en-US" sz="1000" i="1" err="1">
                <a:effectLst/>
              </a:rPr>
              <a:t>Svit</a:t>
            </a:r>
            <a:r>
              <a:rPr lang="en-US" sz="1000">
                <a:effectLst/>
              </a:rPr>
              <a:t>,</a:t>
            </a:r>
            <a:r>
              <a:rPr lang="en-US" sz="1000" i="1">
                <a:effectLst/>
              </a:rPr>
              <a:t> 2022</a:t>
            </a:r>
            <a:r>
              <a:rPr lang="en-US" sz="1000">
                <a:effectLst/>
              </a:rPr>
              <a:t>(1), 65-82. </a:t>
            </a:r>
            <a:r>
              <a:rPr lang="en-US" sz="1000">
                <a:effectLst/>
                <a:hlinkClick r:id="rId5"/>
              </a:rPr>
              <a:t>https://doi.org/10.15407/orientw2022.01.065</a:t>
            </a:r>
            <a:r>
              <a:rPr lang="en-US" sz="1000">
                <a:effectLst/>
              </a:rPr>
              <a:t> </a:t>
            </a:r>
          </a:p>
          <a:p>
            <a:pPr marL="0" indent="0">
              <a:buNone/>
            </a:pPr>
            <a:r>
              <a:rPr lang="en-US" sz="1000">
                <a:effectLst/>
              </a:rPr>
              <a:t>Smit, D. J. (2007). Interpreter interpreted: A reader's reception of </a:t>
            </a:r>
            <a:r>
              <a:rPr lang="en-US" sz="1000" err="1">
                <a:effectLst/>
              </a:rPr>
              <a:t>lategan's</a:t>
            </a:r>
            <a:r>
              <a:rPr lang="en-US" sz="1000">
                <a:effectLst/>
              </a:rPr>
              <a:t> legacy [Article]. </a:t>
            </a:r>
            <a:r>
              <a:rPr lang="en-US" sz="1000" i="1">
                <a:effectLst/>
              </a:rPr>
              <a:t>Novum </a:t>
            </a:r>
            <a:r>
              <a:rPr lang="en-US" sz="1000" i="1" err="1">
                <a:effectLst/>
              </a:rPr>
              <a:t>Testamentum</a:t>
            </a:r>
            <a:r>
              <a:rPr lang="en-US" sz="1000" i="1">
                <a:effectLst/>
              </a:rPr>
              <a:t>, Supplements</a:t>
            </a:r>
            <a:r>
              <a:rPr lang="en-US" sz="1000">
                <a:effectLst/>
              </a:rPr>
              <a:t>,</a:t>
            </a:r>
            <a:r>
              <a:rPr lang="en-US" sz="1000" i="1">
                <a:effectLst/>
              </a:rPr>
              <a:t> 124</a:t>
            </a:r>
            <a:r>
              <a:rPr lang="en-US" sz="1000">
                <a:effectLst/>
              </a:rPr>
              <a:t>, 3-25. </a:t>
            </a:r>
          </a:p>
          <a:p>
            <a:pPr marL="0" indent="0">
              <a:buNone/>
            </a:pPr>
            <a:r>
              <a:rPr lang="en-US" sz="1000" err="1">
                <a:effectLst/>
              </a:rPr>
              <a:t>Sántha</a:t>
            </a:r>
            <a:r>
              <a:rPr lang="en-US" sz="1000">
                <a:effectLst/>
              </a:rPr>
              <a:t>, I. (2003). The Siberian journeys and legacy of </a:t>
            </a:r>
            <a:r>
              <a:rPr lang="en-US" sz="1000" err="1">
                <a:effectLst/>
              </a:rPr>
              <a:t>Vilmos</a:t>
            </a:r>
            <a:r>
              <a:rPr lang="en-US" sz="1000">
                <a:effectLst/>
              </a:rPr>
              <a:t> </a:t>
            </a:r>
            <a:r>
              <a:rPr lang="en-US" sz="1000" err="1">
                <a:effectLst/>
              </a:rPr>
              <a:t>Diószegi</a:t>
            </a:r>
            <a:r>
              <a:rPr lang="en-US" sz="1000">
                <a:effectLst/>
              </a:rPr>
              <a:t> [Article]. </a:t>
            </a:r>
            <a:r>
              <a:rPr lang="en-US" sz="1000" i="1">
                <a:effectLst/>
              </a:rPr>
              <a:t>Acta Ethnographica </a:t>
            </a:r>
            <a:r>
              <a:rPr lang="en-US" sz="1000" i="1" err="1">
                <a:effectLst/>
              </a:rPr>
              <a:t>Hungarica</a:t>
            </a:r>
            <a:r>
              <a:rPr lang="en-US" sz="1000">
                <a:effectLst/>
              </a:rPr>
              <a:t>,</a:t>
            </a:r>
            <a:r>
              <a:rPr lang="en-US" sz="1000" i="1">
                <a:effectLst/>
              </a:rPr>
              <a:t> 48</a:t>
            </a:r>
            <a:r>
              <a:rPr lang="en-US" sz="1000">
                <a:effectLst/>
              </a:rPr>
              <a:t>(3-4), 313-325. </a:t>
            </a:r>
            <a:r>
              <a:rPr lang="en-US" sz="1000">
                <a:effectLst/>
                <a:hlinkClick r:id="rId6"/>
              </a:rPr>
              <a:t>https://doi.org/10.1556/AEthn.48.2003.3-4.2</a:t>
            </a:r>
            <a:r>
              <a:rPr lang="en-US" sz="1000">
                <a:effectLst/>
              </a:rPr>
              <a:t> </a:t>
            </a:r>
          </a:p>
          <a:p>
            <a:pPr marL="0" indent="0">
              <a:buNone/>
            </a:pPr>
            <a:r>
              <a:rPr lang="en-US" sz="1000" err="1">
                <a:effectLst/>
              </a:rPr>
              <a:t>Valeev</a:t>
            </a:r>
            <a:r>
              <a:rPr lang="en-US" sz="1000">
                <a:effectLst/>
              </a:rPr>
              <a:t>, R. M., &amp; </a:t>
            </a:r>
            <a:r>
              <a:rPr lang="en-US" sz="1000" err="1">
                <a:effectLst/>
              </a:rPr>
              <a:t>Valeeva</a:t>
            </a:r>
            <a:r>
              <a:rPr lang="en-US" sz="1000">
                <a:effectLst/>
              </a:rPr>
              <a:t>, R. Z. (2022). Unpublished Correspondence of A. E. </a:t>
            </a:r>
            <a:r>
              <a:rPr lang="en-US" sz="1000" err="1">
                <a:effectLst/>
              </a:rPr>
              <a:t>Krymsky</a:t>
            </a:r>
            <a:r>
              <a:rPr lang="en-US" sz="1000">
                <a:effectLst/>
              </a:rPr>
              <a:t> and V.F. </a:t>
            </a:r>
            <a:r>
              <a:rPr lang="en-US" sz="1000" err="1">
                <a:effectLst/>
              </a:rPr>
              <a:t>Minorsky</a:t>
            </a:r>
            <a:r>
              <a:rPr lang="en-US" sz="1000">
                <a:effectLst/>
              </a:rPr>
              <a:t> [Article]. </a:t>
            </a:r>
            <a:r>
              <a:rPr lang="en-US" sz="1000" i="1">
                <a:effectLst/>
              </a:rPr>
              <a:t>Res </a:t>
            </a:r>
            <a:r>
              <a:rPr lang="en-US" sz="1000" i="1" err="1">
                <a:effectLst/>
              </a:rPr>
              <a:t>Militaris</a:t>
            </a:r>
            <a:r>
              <a:rPr lang="en-US" sz="1000">
                <a:effectLst/>
              </a:rPr>
              <a:t>,</a:t>
            </a:r>
            <a:r>
              <a:rPr lang="en-US" sz="1000" i="1">
                <a:effectLst/>
              </a:rPr>
              <a:t> 12</a:t>
            </a:r>
            <a:r>
              <a:rPr lang="en-US" sz="1000">
                <a:effectLst/>
              </a:rPr>
              <a:t>(3), 1046-1054. </a:t>
            </a:r>
          </a:p>
          <a:p>
            <a:pPr marL="0" indent="0">
              <a:buNone/>
            </a:pPr>
            <a:r>
              <a:rPr lang="en-US" sz="1000">
                <a:effectLst/>
              </a:rPr>
              <a:t>Woodside, A. G. (2018). Have your cake and eat it too: Achieving scientific legitimacy [Article]. </a:t>
            </a:r>
            <a:r>
              <a:rPr lang="en-US" sz="1000" i="1">
                <a:effectLst/>
              </a:rPr>
              <a:t>Industrial Marketing Management</a:t>
            </a:r>
            <a:r>
              <a:rPr lang="en-US" sz="1000">
                <a:effectLst/>
              </a:rPr>
              <a:t>,</a:t>
            </a:r>
            <a:r>
              <a:rPr lang="en-US" sz="1000" i="1">
                <a:effectLst/>
              </a:rPr>
              <a:t> 69</a:t>
            </a:r>
            <a:r>
              <a:rPr lang="en-US" sz="1000">
                <a:effectLst/>
              </a:rPr>
              <a:t>, 53-61. </a:t>
            </a:r>
            <a:r>
              <a:rPr lang="en-US" sz="1000">
                <a:effectLst/>
                <a:hlinkClick r:id="rId7"/>
              </a:rPr>
              <a:t>https://doi.org/10.1016/j.indmarman.2018.01.028</a:t>
            </a:r>
            <a:r>
              <a:rPr lang="en-US" sz="1000">
                <a:effectLst/>
              </a:rPr>
              <a:t> </a:t>
            </a:r>
          </a:p>
          <a:p>
            <a:pPr marL="0" indent="0">
              <a:buNone/>
            </a:pPr>
            <a:endParaRPr lang="en-US"/>
          </a:p>
        </p:txBody>
      </p:sp>
      <p:sp>
        <p:nvSpPr>
          <p:cNvPr id="4" name="Text Placeholder 3">
            <a:extLst>
              <a:ext uri="{FF2B5EF4-FFF2-40B4-BE49-F238E27FC236}">
                <a16:creationId xmlns:a16="http://schemas.microsoft.com/office/drawing/2014/main" id="{AA073281-17DF-30D5-0946-01839CDA9F22}"/>
              </a:ext>
            </a:extLst>
          </p:cNvPr>
          <p:cNvSpPr>
            <a:spLocks noGrp="1"/>
          </p:cNvSpPr>
          <p:nvPr>
            <p:ph type="body" sz="quarter" idx="13"/>
          </p:nvPr>
        </p:nvSpPr>
        <p:spPr/>
        <p:txBody>
          <a:bodyPr/>
          <a:lstStyle/>
          <a:p>
            <a:endParaRPr lang="en-US"/>
          </a:p>
        </p:txBody>
      </p:sp>
      <p:sp>
        <p:nvSpPr>
          <p:cNvPr id="5" name="Date Placeholder 4">
            <a:extLst>
              <a:ext uri="{FF2B5EF4-FFF2-40B4-BE49-F238E27FC236}">
                <a16:creationId xmlns:a16="http://schemas.microsoft.com/office/drawing/2014/main" id="{84F9D3AE-F3B7-51E6-6CD1-D64B1E4655EC}"/>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57711A6C-0152-4FB7-2BF4-B22D10153A7B}"/>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57494B26-5702-11FC-8817-076DF11260BF}"/>
              </a:ext>
            </a:extLst>
          </p:cNvPr>
          <p:cNvSpPr>
            <a:spLocks noGrp="1"/>
          </p:cNvSpPr>
          <p:nvPr>
            <p:ph type="sldNum" sz="quarter" idx="16"/>
          </p:nvPr>
        </p:nvSpPr>
        <p:spPr/>
        <p:txBody>
          <a:bodyPr/>
          <a:lstStyle/>
          <a:p>
            <a:fld id="{0D558541-60C9-42A2-8392-FF12533A6B7A}" type="slidenum">
              <a:rPr lang="en-US" smtClean="0"/>
              <a:pPr/>
              <a:t>16</a:t>
            </a:fld>
            <a:endParaRPr lang="en-US"/>
          </a:p>
        </p:txBody>
      </p:sp>
    </p:spTree>
    <p:extLst>
      <p:ext uri="{BB962C8B-B14F-4D97-AF65-F5344CB8AC3E}">
        <p14:creationId xmlns:p14="http://schemas.microsoft.com/office/powerpoint/2010/main" val="258574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2515A-9B8D-6EE9-2F42-C9D1FA15E3C2}"/>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D2FD85D5-848B-3065-10B0-F88AD6D43576}"/>
              </a:ext>
            </a:extLst>
          </p:cNvPr>
          <p:cNvSpPr>
            <a:spLocks noGrp="1"/>
          </p:cNvSpPr>
          <p:nvPr>
            <p:ph type="ftr" sz="quarter" idx="15"/>
          </p:nvPr>
        </p:nvSpPr>
        <p:spPr>
          <a:xfrm>
            <a:off x="3162300" y="4730512"/>
            <a:ext cx="5181600" cy="231266"/>
          </a:xfrm>
        </p:spPr>
        <p:txBody>
          <a:bodyPr/>
          <a:lstStyle/>
          <a:p>
            <a:endParaRPr lang="en-US">
              <a:solidFill>
                <a:srgbClr val="605F62"/>
              </a:solidFill>
            </a:endParaRPr>
          </a:p>
        </p:txBody>
      </p:sp>
      <p:sp>
        <p:nvSpPr>
          <p:cNvPr id="4" name="Slide Number Placeholder 3">
            <a:extLst>
              <a:ext uri="{FF2B5EF4-FFF2-40B4-BE49-F238E27FC236}">
                <a16:creationId xmlns:a16="http://schemas.microsoft.com/office/drawing/2014/main" id="{C11A96C3-2FDE-B2B7-7B02-D3E3A3485F40}"/>
              </a:ext>
            </a:extLst>
          </p:cNvPr>
          <p:cNvSpPr>
            <a:spLocks noGrp="1"/>
          </p:cNvSpPr>
          <p:nvPr>
            <p:ph type="sldNum" sz="quarter" idx="16"/>
          </p:nvPr>
        </p:nvSpPr>
        <p:spPr/>
        <p:txBody>
          <a:bodyPr/>
          <a:lstStyle/>
          <a:p>
            <a:fld id="{0D558541-60C9-42A2-8392-FF12533A6B7A}" type="slidenum">
              <a:rPr lang="en-US" smtClean="0"/>
              <a:pPr/>
              <a:t>2</a:t>
            </a:fld>
            <a:endParaRPr lang="en-US"/>
          </a:p>
        </p:txBody>
      </p:sp>
      <p:sp>
        <p:nvSpPr>
          <p:cNvPr id="5" name="Title 4">
            <a:extLst>
              <a:ext uri="{FF2B5EF4-FFF2-40B4-BE49-F238E27FC236}">
                <a16:creationId xmlns:a16="http://schemas.microsoft.com/office/drawing/2014/main" id="{93C6CF49-92DA-FB0E-31F5-984E6CC0FDAA}"/>
              </a:ext>
            </a:extLst>
          </p:cNvPr>
          <p:cNvSpPr>
            <a:spLocks noGrp="1"/>
          </p:cNvSpPr>
          <p:nvPr>
            <p:ph type="title"/>
          </p:nvPr>
        </p:nvSpPr>
        <p:spPr/>
        <p:txBody>
          <a:bodyPr/>
          <a:lstStyle/>
          <a:p>
            <a:r>
              <a:rPr lang="en-US"/>
              <a:t>First things first…</a:t>
            </a:r>
          </a:p>
        </p:txBody>
      </p:sp>
      <p:sp>
        <p:nvSpPr>
          <p:cNvPr id="6" name="Text Placeholder 5">
            <a:extLst>
              <a:ext uri="{FF2B5EF4-FFF2-40B4-BE49-F238E27FC236}">
                <a16:creationId xmlns:a16="http://schemas.microsoft.com/office/drawing/2014/main" id="{4542AA2E-19BF-C7D2-9852-0D04E28A8395}"/>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7C9E5F4A-009D-5EE7-D0CA-26132B7E4422}"/>
              </a:ext>
            </a:extLst>
          </p:cNvPr>
          <p:cNvPicPr>
            <a:picLocks noChangeAspect="1"/>
          </p:cNvPicPr>
          <p:nvPr/>
        </p:nvPicPr>
        <p:blipFill>
          <a:blip r:embed="rId3"/>
          <a:stretch>
            <a:fillRect/>
          </a:stretch>
        </p:blipFill>
        <p:spPr>
          <a:xfrm>
            <a:off x="116005" y="889411"/>
            <a:ext cx="3266525" cy="1927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1A253AF2-E1FE-BC01-BA6E-EA837F66795B}"/>
              </a:ext>
            </a:extLst>
          </p:cNvPr>
          <p:cNvPicPr>
            <a:picLocks noChangeAspect="1"/>
          </p:cNvPicPr>
          <p:nvPr/>
        </p:nvPicPr>
        <p:blipFill>
          <a:blip r:embed="rId4"/>
          <a:stretch>
            <a:fillRect/>
          </a:stretch>
        </p:blipFill>
        <p:spPr>
          <a:xfrm>
            <a:off x="4572000" y="889411"/>
            <a:ext cx="3103848" cy="1927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7BFA8271-7DA6-D039-91E4-8D5A7186DCC4}"/>
              </a:ext>
            </a:extLst>
          </p:cNvPr>
          <p:cNvPicPr>
            <a:picLocks noChangeAspect="1"/>
          </p:cNvPicPr>
          <p:nvPr/>
        </p:nvPicPr>
        <p:blipFill>
          <a:blip r:embed="rId5"/>
          <a:stretch>
            <a:fillRect/>
          </a:stretch>
        </p:blipFill>
        <p:spPr>
          <a:xfrm>
            <a:off x="908412" y="3364646"/>
            <a:ext cx="4572000" cy="1193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7347FB73-AE1C-82FB-97FB-F9374D8A1F6E}"/>
              </a:ext>
            </a:extLst>
          </p:cNvPr>
          <p:cNvPicPr>
            <a:picLocks noChangeAspect="1"/>
          </p:cNvPicPr>
          <p:nvPr/>
        </p:nvPicPr>
        <p:blipFill>
          <a:blip r:embed="rId6"/>
          <a:stretch>
            <a:fillRect/>
          </a:stretch>
        </p:blipFill>
        <p:spPr>
          <a:xfrm>
            <a:off x="6710515" y="3008272"/>
            <a:ext cx="2314096" cy="1903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Right 6">
            <a:extLst>
              <a:ext uri="{FF2B5EF4-FFF2-40B4-BE49-F238E27FC236}">
                <a16:creationId xmlns:a16="http://schemas.microsoft.com/office/drawing/2014/main" id="{5D5EF966-7469-06DE-5C21-8D8B0FDF5C2B}"/>
              </a:ext>
            </a:extLst>
          </p:cNvPr>
          <p:cNvSpPr/>
          <p:nvPr/>
        </p:nvSpPr>
        <p:spPr>
          <a:xfrm>
            <a:off x="3492347" y="1726078"/>
            <a:ext cx="969484" cy="3115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614EA0B-6AB4-0128-7A45-4B84C3D857FF}"/>
              </a:ext>
            </a:extLst>
          </p:cNvPr>
          <p:cNvSpPr/>
          <p:nvPr/>
        </p:nvSpPr>
        <p:spPr>
          <a:xfrm>
            <a:off x="7786017" y="1697391"/>
            <a:ext cx="969484" cy="3115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3B216EB-02E8-0AAA-7F61-CCA6BE2541F4}"/>
              </a:ext>
            </a:extLst>
          </p:cNvPr>
          <p:cNvSpPr/>
          <p:nvPr/>
        </p:nvSpPr>
        <p:spPr>
          <a:xfrm>
            <a:off x="5639182" y="3582944"/>
            <a:ext cx="969484" cy="3115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69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22A33-15D5-7EAA-B83F-6A4A910740A2}"/>
              </a:ext>
            </a:extLst>
          </p:cNvPr>
          <p:cNvSpPr>
            <a:spLocks noGrp="1"/>
          </p:cNvSpPr>
          <p:nvPr>
            <p:ph type="title"/>
          </p:nvPr>
        </p:nvSpPr>
        <p:spPr>
          <a:xfrm>
            <a:off x="1098557" y="127411"/>
            <a:ext cx="7180264" cy="762000"/>
          </a:xfrm>
        </p:spPr>
        <p:txBody>
          <a:bodyPr anchor="b">
            <a:normAutofit/>
          </a:bodyPr>
          <a:lstStyle/>
          <a:p>
            <a:r>
              <a:rPr lang="en-US"/>
              <a:t>Defining legacy</a:t>
            </a:r>
          </a:p>
        </p:txBody>
      </p:sp>
      <p:sp>
        <p:nvSpPr>
          <p:cNvPr id="7" name="Content Placeholder 6">
            <a:extLst>
              <a:ext uri="{FF2B5EF4-FFF2-40B4-BE49-F238E27FC236}">
                <a16:creationId xmlns:a16="http://schemas.microsoft.com/office/drawing/2014/main" id="{6528FBB7-C5E0-5313-93EE-F90A1020FD82}"/>
              </a:ext>
            </a:extLst>
          </p:cNvPr>
          <p:cNvSpPr>
            <a:spLocks noGrp="1"/>
          </p:cNvSpPr>
          <p:nvPr>
            <p:ph sz="half" idx="1"/>
          </p:nvPr>
        </p:nvSpPr>
        <p:spPr>
          <a:xfrm>
            <a:off x="931380" y="1526710"/>
            <a:ext cx="3577127" cy="2976561"/>
          </a:xfrm>
        </p:spPr>
        <p:txBody>
          <a:bodyPr>
            <a:normAutofit/>
          </a:bodyPr>
          <a:lstStyle/>
          <a:p>
            <a:pPr marL="0" indent="0">
              <a:buNone/>
            </a:pPr>
            <a:r>
              <a:rPr lang="en-US" dirty="0"/>
              <a:t>“the action or act of bequeathing – a bequest,” or “a tangible or intangible thing handed down by a predecessor; a long-lasting effect of an event or process”</a:t>
            </a:r>
          </a:p>
        </p:txBody>
      </p:sp>
      <p:sp>
        <p:nvSpPr>
          <p:cNvPr id="16" name="Text Placeholder 3">
            <a:extLst>
              <a:ext uri="{FF2B5EF4-FFF2-40B4-BE49-F238E27FC236}">
                <a16:creationId xmlns:a16="http://schemas.microsoft.com/office/drawing/2014/main" id="{8A0BF14A-47BD-BA1B-AFB2-BDD2B6904769}"/>
              </a:ext>
            </a:extLst>
          </p:cNvPr>
          <p:cNvSpPr>
            <a:spLocks noGrp="1"/>
          </p:cNvSpPr>
          <p:nvPr>
            <p:ph type="body" sz="quarter" idx="13"/>
          </p:nvPr>
        </p:nvSpPr>
        <p:spPr>
          <a:xfrm>
            <a:off x="1098556" y="896882"/>
            <a:ext cx="7180264" cy="457200"/>
          </a:xfrm>
        </p:spPr>
        <p:txBody>
          <a:bodyPr/>
          <a:lstStyle/>
          <a:p>
            <a:endParaRPr lang="en-US"/>
          </a:p>
        </p:txBody>
      </p:sp>
      <p:sp>
        <p:nvSpPr>
          <p:cNvPr id="18" name="Date Placeholder 4">
            <a:extLst>
              <a:ext uri="{FF2B5EF4-FFF2-40B4-BE49-F238E27FC236}">
                <a16:creationId xmlns:a16="http://schemas.microsoft.com/office/drawing/2014/main" id="{ACD9D1A5-04E8-207D-142D-B34A392B9E83}"/>
              </a:ext>
            </a:extLst>
          </p:cNvPr>
          <p:cNvSpPr>
            <a:spLocks noGrp="1"/>
          </p:cNvSpPr>
          <p:nvPr>
            <p:ph type="dt" sz="half" idx="14"/>
          </p:nvPr>
        </p:nvSpPr>
        <p:spPr>
          <a:xfrm>
            <a:off x="2350008" y="4827469"/>
            <a:ext cx="850392" cy="168275"/>
          </a:xfrm>
        </p:spPr>
        <p:txBody>
          <a:bodyPr/>
          <a:lstStyle/>
          <a:p>
            <a:pPr>
              <a:spcAft>
                <a:spcPts val="600"/>
              </a:spcAft>
            </a:pPr>
            <a:endParaRPr lang="en-US" dirty="0"/>
          </a:p>
        </p:txBody>
      </p:sp>
      <p:sp>
        <p:nvSpPr>
          <p:cNvPr id="20" name="Footer Placeholder 5">
            <a:extLst>
              <a:ext uri="{FF2B5EF4-FFF2-40B4-BE49-F238E27FC236}">
                <a16:creationId xmlns:a16="http://schemas.microsoft.com/office/drawing/2014/main" id="{3225B081-CCE1-27F3-0CDF-23216F33F986}"/>
              </a:ext>
            </a:extLst>
          </p:cNvPr>
          <p:cNvSpPr>
            <a:spLocks noGrp="1"/>
          </p:cNvSpPr>
          <p:nvPr>
            <p:ph type="ftr" sz="quarter" idx="15"/>
          </p:nvPr>
        </p:nvSpPr>
        <p:spPr>
          <a:xfrm>
            <a:off x="3121994" y="4780683"/>
            <a:ext cx="5181600" cy="231266"/>
          </a:xfrm>
        </p:spPr>
        <p:txBody>
          <a:bodyPr/>
          <a:lstStyle/>
          <a:p>
            <a:pPr>
              <a:spcAft>
                <a:spcPts val="600"/>
              </a:spcAft>
            </a:pPr>
            <a:endParaRPr lang="en-US" dirty="0">
              <a:solidFill>
                <a:srgbClr val="605F62"/>
              </a:solidFill>
            </a:endParaRPr>
          </a:p>
        </p:txBody>
      </p:sp>
      <p:sp>
        <p:nvSpPr>
          <p:cNvPr id="4" name="Slide Number Placeholder 3">
            <a:extLst>
              <a:ext uri="{FF2B5EF4-FFF2-40B4-BE49-F238E27FC236}">
                <a16:creationId xmlns:a16="http://schemas.microsoft.com/office/drawing/2014/main" id="{9EEEA0B8-0CCA-D71A-CB90-6540F8DF3111}"/>
              </a:ext>
            </a:extLst>
          </p:cNvPr>
          <p:cNvSpPr>
            <a:spLocks noGrp="1"/>
          </p:cNvSpPr>
          <p:nvPr>
            <p:ph type="sldNum" sz="quarter" idx="16"/>
          </p:nvPr>
        </p:nvSpPr>
        <p:spPr>
          <a:xfrm>
            <a:off x="8305799" y="4780684"/>
            <a:ext cx="346745" cy="231266"/>
          </a:xfrm>
        </p:spPr>
        <p:txBody>
          <a:bodyPr wrap="none" anchor="b">
            <a:normAutofit/>
          </a:bodyPr>
          <a:lstStyle/>
          <a:p>
            <a:pPr>
              <a:spcAft>
                <a:spcPts val="600"/>
              </a:spcAft>
            </a:pPr>
            <a:fld id="{0D558541-60C9-42A2-8392-FF12533A6B7A}" type="slidenum">
              <a:rPr lang="en-US" smtClean="0"/>
              <a:pPr>
                <a:spcAft>
                  <a:spcPts val="600"/>
                </a:spcAft>
              </a:pPr>
              <a:t>3</a:t>
            </a:fld>
            <a:endParaRPr lang="en-US"/>
          </a:p>
        </p:txBody>
      </p:sp>
      <p:pic>
        <p:nvPicPr>
          <p:cNvPr id="11" name="Content Placeholder 10" descr="A red dragon on a black background&#10;&#10;Description automatically generated">
            <a:extLst>
              <a:ext uri="{FF2B5EF4-FFF2-40B4-BE49-F238E27FC236}">
                <a16:creationId xmlns:a16="http://schemas.microsoft.com/office/drawing/2014/main" id="{8E80B20C-0EED-BA9B-8BB1-A47B99293E85}"/>
              </a:ext>
            </a:extLst>
          </p:cNvPr>
          <p:cNvPicPr>
            <a:picLocks noGrp="1" noChangeAspect="1"/>
          </p:cNvPicPr>
          <p:nvPr>
            <p:ph sz="half" idx="17"/>
          </p:nvPr>
        </p:nvPicPr>
        <p:blipFill>
          <a:blip r:embed="rId3"/>
          <a:stretch>
            <a:fillRect/>
          </a:stretch>
        </p:blipFill>
        <p:spPr>
          <a:xfrm>
            <a:off x="5118923" y="1524606"/>
            <a:ext cx="2736807" cy="2978665"/>
          </a:xfrm>
          <a:noFill/>
        </p:spPr>
      </p:pic>
    </p:spTree>
    <p:extLst>
      <p:ext uri="{BB962C8B-B14F-4D97-AF65-F5344CB8AC3E}">
        <p14:creationId xmlns:p14="http://schemas.microsoft.com/office/powerpoint/2010/main" val="171672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615A2F-26E0-E6B8-5521-8CEEBA0B8B10}"/>
              </a:ext>
            </a:extLst>
          </p:cNvPr>
          <p:cNvSpPr>
            <a:spLocks noGrp="1"/>
          </p:cNvSpPr>
          <p:nvPr>
            <p:ph type="title"/>
          </p:nvPr>
        </p:nvSpPr>
        <p:spPr/>
        <p:txBody>
          <a:bodyPr/>
          <a:lstStyle/>
          <a:p>
            <a:r>
              <a:rPr lang="en-US"/>
              <a:t>Perspectives from both ends of the spectrum</a:t>
            </a:r>
          </a:p>
        </p:txBody>
      </p:sp>
      <p:sp>
        <p:nvSpPr>
          <p:cNvPr id="8" name="Content Placeholder 7">
            <a:extLst>
              <a:ext uri="{FF2B5EF4-FFF2-40B4-BE49-F238E27FC236}">
                <a16:creationId xmlns:a16="http://schemas.microsoft.com/office/drawing/2014/main" id="{A60D9B35-FC2B-F784-B2D0-B47B59BD0499}"/>
              </a:ext>
            </a:extLst>
          </p:cNvPr>
          <p:cNvSpPr>
            <a:spLocks noGrp="1"/>
          </p:cNvSpPr>
          <p:nvPr>
            <p:ph sz="half" idx="1"/>
          </p:nvPr>
        </p:nvSpPr>
        <p:spPr/>
        <p:txBody>
          <a:bodyPr/>
          <a:lstStyle/>
          <a:p>
            <a:pPr marL="0" indent="0">
              <a:buNone/>
            </a:pPr>
            <a:r>
              <a:rPr lang="en-US" sz="2000" b="1" dirty="0"/>
              <a:t>Early-career</a:t>
            </a:r>
          </a:p>
          <a:p>
            <a:r>
              <a:rPr lang="en-US" dirty="0"/>
              <a:t>Assistant professor</a:t>
            </a:r>
            <a:r>
              <a:rPr lang="en-US" dirty="0">
                <a:sym typeface="Wingdings" panose="05000000000000000000" pitchFamily="2" charset="2"/>
              </a:rPr>
              <a:t> </a:t>
            </a:r>
          </a:p>
          <a:p>
            <a:pPr marL="0" indent="0">
              <a:buNone/>
            </a:pPr>
            <a:r>
              <a:rPr lang="en-US" dirty="0">
                <a:sym typeface="Wingdings" panose="05000000000000000000" pitchFamily="2" charset="2"/>
              </a:rPr>
              <a:t>	finished PhD in 2021 </a:t>
            </a:r>
          </a:p>
          <a:p>
            <a:pPr marL="0" indent="0">
              <a:buNone/>
            </a:pPr>
            <a:r>
              <a:rPr lang="en-US" dirty="0">
                <a:sym typeface="Wingdings" panose="05000000000000000000" pitchFamily="2" charset="2"/>
              </a:rPr>
              <a:t>	finished fellowship in 2023  	assistant professor as of 2023</a:t>
            </a:r>
            <a:r>
              <a:rPr lang="en-US" dirty="0"/>
              <a:t>	</a:t>
            </a:r>
          </a:p>
          <a:p>
            <a:r>
              <a:rPr lang="en-US" dirty="0"/>
              <a:t>Number of papers as a first author</a:t>
            </a:r>
          </a:p>
          <a:p>
            <a:r>
              <a:rPr lang="en-US" dirty="0"/>
              <a:t>“Me” search, as a Black immigrant </a:t>
            </a:r>
            <a:r>
              <a:rPr lang="en-US" dirty="0">
                <a:sym typeface="Wingdings" panose="05000000000000000000" pitchFamily="2" charset="2"/>
              </a:rPr>
              <a:t></a:t>
            </a:r>
            <a:r>
              <a:rPr lang="en-US" dirty="0"/>
              <a:t> research</a:t>
            </a:r>
          </a:p>
        </p:txBody>
      </p:sp>
      <p:sp>
        <p:nvSpPr>
          <p:cNvPr id="9" name="Text Placeholder 8">
            <a:extLst>
              <a:ext uri="{FF2B5EF4-FFF2-40B4-BE49-F238E27FC236}">
                <a16:creationId xmlns:a16="http://schemas.microsoft.com/office/drawing/2014/main" id="{7944C1B5-1E78-671A-1570-57DCD024A3CE}"/>
              </a:ext>
            </a:extLst>
          </p:cNvPr>
          <p:cNvSpPr>
            <a:spLocks noGrp="1"/>
          </p:cNvSpPr>
          <p:nvPr>
            <p:ph type="body" sz="quarter" idx="13"/>
          </p:nvPr>
        </p:nvSpPr>
        <p:spPr/>
        <p:txBody>
          <a:bodyPr/>
          <a:lstStyle/>
          <a:p>
            <a:endParaRPr lang="en-US"/>
          </a:p>
        </p:txBody>
      </p:sp>
      <p:sp>
        <p:nvSpPr>
          <p:cNvPr id="2" name="Date Placeholder 1">
            <a:extLst>
              <a:ext uri="{FF2B5EF4-FFF2-40B4-BE49-F238E27FC236}">
                <a16:creationId xmlns:a16="http://schemas.microsoft.com/office/drawing/2014/main" id="{0E581105-BC62-4EB7-C33B-DBD965A8A7BC}"/>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5401F138-746D-7B52-3225-28A421FA4DFC}"/>
              </a:ext>
            </a:extLst>
          </p:cNvPr>
          <p:cNvSpPr>
            <a:spLocks noGrp="1"/>
          </p:cNvSpPr>
          <p:nvPr>
            <p:ph type="ftr" sz="quarter" idx="15"/>
          </p:nvPr>
        </p:nvSpPr>
        <p:spPr/>
        <p:txBody>
          <a:bodyPr/>
          <a:lstStyle/>
          <a:p>
            <a:endParaRPr lang="en-US">
              <a:solidFill>
                <a:srgbClr val="605F62"/>
              </a:solidFill>
            </a:endParaRPr>
          </a:p>
        </p:txBody>
      </p:sp>
      <p:sp>
        <p:nvSpPr>
          <p:cNvPr id="4" name="Slide Number Placeholder 3">
            <a:extLst>
              <a:ext uri="{FF2B5EF4-FFF2-40B4-BE49-F238E27FC236}">
                <a16:creationId xmlns:a16="http://schemas.microsoft.com/office/drawing/2014/main" id="{CF9DA898-C881-D85E-AC0B-2B1C4E3BA195}"/>
              </a:ext>
            </a:extLst>
          </p:cNvPr>
          <p:cNvSpPr>
            <a:spLocks noGrp="1"/>
          </p:cNvSpPr>
          <p:nvPr>
            <p:ph type="sldNum" sz="quarter" idx="16"/>
          </p:nvPr>
        </p:nvSpPr>
        <p:spPr/>
        <p:txBody>
          <a:bodyPr/>
          <a:lstStyle/>
          <a:p>
            <a:fld id="{0D558541-60C9-42A2-8392-FF12533A6B7A}" type="slidenum">
              <a:rPr lang="en-US" smtClean="0"/>
              <a:pPr/>
              <a:t>4</a:t>
            </a:fld>
            <a:endParaRPr lang="en-US"/>
          </a:p>
        </p:txBody>
      </p:sp>
      <p:sp>
        <p:nvSpPr>
          <p:cNvPr id="10" name="Content Placeholder 9">
            <a:extLst>
              <a:ext uri="{FF2B5EF4-FFF2-40B4-BE49-F238E27FC236}">
                <a16:creationId xmlns:a16="http://schemas.microsoft.com/office/drawing/2014/main" id="{38DCD1B8-10A8-8DA0-0F39-8F6E9597AE8F}"/>
              </a:ext>
            </a:extLst>
          </p:cNvPr>
          <p:cNvSpPr>
            <a:spLocks noGrp="1"/>
          </p:cNvSpPr>
          <p:nvPr>
            <p:ph sz="half" idx="17"/>
          </p:nvPr>
        </p:nvSpPr>
        <p:spPr/>
        <p:txBody>
          <a:bodyPr/>
          <a:lstStyle/>
          <a:p>
            <a:pPr marL="0" indent="0">
              <a:buNone/>
            </a:pPr>
            <a:r>
              <a:rPr lang="en-US" sz="2000" b="1"/>
              <a:t>Late-career</a:t>
            </a:r>
          </a:p>
          <a:p>
            <a:r>
              <a:rPr lang="en-US"/>
              <a:t>Tenured senior professor </a:t>
            </a:r>
            <a:r>
              <a:rPr lang="en-US">
                <a:sym typeface="Wingdings" panose="05000000000000000000" pitchFamily="2" charset="2"/>
              </a:rPr>
              <a:t> </a:t>
            </a:r>
          </a:p>
          <a:p>
            <a:pPr marL="0" indent="0">
              <a:buNone/>
            </a:pPr>
            <a:r>
              <a:rPr lang="en-US">
                <a:sym typeface="Wingdings" panose="05000000000000000000" pitchFamily="2" charset="2"/>
              </a:rPr>
              <a:t>	finished PhD in 1973 </a:t>
            </a:r>
          </a:p>
          <a:p>
            <a:pPr marL="0" indent="0">
              <a:buNone/>
            </a:pPr>
            <a:r>
              <a:rPr lang="en-US">
                <a:sym typeface="Wingdings" panose="05000000000000000000" pitchFamily="2" charset="2"/>
              </a:rPr>
              <a:t>	phasing into retirement Fall 2024</a:t>
            </a:r>
          </a:p>
          <a:p>
            <a:r>
              <a:rPr lang="en-US">
                <a:sym typeface="Wingdings" panose="05000000000000000000" pitchFamily="2" charset="2"/>
              </a:rPr>
              <a:t>Large body of work &amp; highly impactful publications</a:t>
            </a:r>
          </a:p>
          <a:p>
            <a:r>
              <a:rPr lang="en-US">
                <a:sym typeface="Wingdings" panose="05000000000000000000" pitchFamily="2" charset="2"/>
              </a:rPr>
              <a:t>Commitment to teaching &amp; mentoring students: “an important scholarly function as well as a piece of my heart”</a:t>
            </a:r>
            <a:endParaRPr lang="en-US"/>
          </a:p>
        </p:txBody>
      </p:sp>
    </p:spTree>
    <p:extLst>
      <p:ext uri="{BB962C8B-B14F-4D97-AF65-F5344CB8AC3E}">
        <p14:creationId xmlns:p14="http://schemas.microsoft.com/office/powerpoint/2010/main" val="7368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6C82724-D78F-F63D-0F17-1161C28704D3}"/>
              </a:ext>
            </a:extLst>
          </p:cNvPr>
          <p:cNvSpPr>
            <a:spLocks noGrp="1"/>
          </p:cNvSpPr>
          <p:nvPr>
            <p:ph type="title"/>
          </p:nvPr>
        </p:nvSpPr>
        <p:spPr/>
        <p:txBody>
          <a:bodyPr/>
          <a:lstStyle/>
          <a:p>
            <a:r>
              <a:rPr lang="en-US"/>
              <a:t>Questions posed</a:t>
            </a:r>
          </a:p>
        </p:txBody>
      </p:sp>
      <p:sp>
        <p:nvSpPr>
          <p:cNvPr id="10" name="Content Placeholder 9">
            <a:extLst>
              <a:ext uri="{FF2B5EF4-FFF2-40B4-BE49-F238E27FC236}">
                <a16:creationId xmlns:a16="http://schemas.microsoft.com/office/drawing/2014/main" id="{0E78DA65-94FA-B237-0D76-101F8D91B854}"/>
              </a:ext>
            </a:extLst>
          </p:cNvPr>
          <p:cNvSpPr>
            <a:spLocks noGrp="1"/>
          </p:cNvSpPr>
          <p:nvPr>
            <p:ph idx="1"/>
          </p:nvPr>
        </p:nvSpPr>
        <p:spPr>
          <a:xfrm>
            <a:off x="956154" y="1400868"/>
            <a:ext cx="7347440" cy="2976561"/>
          </a:xfrm>
        </p:spPr>
        <p:txBody>
          <a:bodyPr/>
          <a:lstStyle/>
          <a:p>
            <a:pPr algn="l" rtl="0" fontAlgn="base"/>
            <a:r>
              <a:rPr lang="en-US" sz="1200" b="0" i="0" dirty="0">
                <a:effectLst/>
                <a:latin typeface="Aptos" panose="020B0004020202020204" pitchFamily="34" charset="0"/>
              </a:rPr>
              <a:t>How would you define “scholarly legacy”? </a:t>
            </a:r>
            <a:r>
              <a:rPr lang="en-US" sz="1200" b="0" i="1" dirty="0">
                <a:effectLst/>
                <a:latin typeface="Aptos" panose="020B0004020202020204" pitchFamily="34" charset="0"/>
              </a:rPr>
              <a:t>Who comes to mind? Why? Who would you want to emulate/have emulated?</a:t>
            </a:r>
            <a:r>
              <a:rPr lang="en-US" sz="1200" b="0" i="0" dirty="0">
                <a:effectLst/>
                <a:latin typeface="Aptos" panose="020B0004020202020204" pitchFamily="34" charset="0"/>
              </a:rPr>
              <a:t> </a:t>
            </a:r>
            <a:endParaRPr lang="en-US" sz="1200" b="0" i="0" dirty="0">
              <a:effectLst/>
            </a:endParaRPr>
          </a:p>
          <a:p>
            <a:pPr algn="l" rtl="0" fontAlgn="base"/>
            <a:r>
              <a:rPr lang="en-US" sz="1200" b="0" i="0" dirty="0">
                <a:effectLst/>
                <a:latin typeface="Aptos" panose="020B0004020202020204" pitchFamily="34" charset="0"/>
              </a:rPr>
              <a:t>What does it mean to build off someone else’s work? </a:t>
            </a:r>
            <a:endParaRPr lang="en-US" sz="1200" b="0" i="0" dirty="0">
              <a:effectLst/>
            </a:endParaRPr>
          </a:p>
          <a:p>
            <a:pPr algn="l" rtl="0" fontAlgn="base"/>
            <a:r>
              <a:rPr lang="en-US" sz="1200" b="0" i="0" dirty="0">
                <a:effectLst/>
                <a:latin typeface="Aptos" panose="020B0004020202020204" pitchFamily="34" charset="0"/>
              </a:rPr>
              <a:t>What do you remember from your early career, before you had an idea of where your career would go? Or where do you imagine your career might take you?</a:t>
            </a:r>
            <a:r>
              <a:rPr lang="en-US" sz="1200" b="0" i="1" dirty="0">
                <a:effectLst/>
                <a:latin typeface="Aptos" panose="020B0004020202020204" pitchFamily="34" charset="0"/>
              </a:rPr>
              <a:t> </a:t>
            </a:r>
          </a:p>
          <a:p>
            <a:pPr algn="l" rtl="0" fontAlgn="base"/>
            <a:r>
              <a:rPr lang="en-US" sz="1200" b="0" i="0" dirty="0">
                <a:effectLst/>
                <a:latin typeface="Aptos" panose="020B0004020202020204" pitchFamily="34" charset="0"/>
              </a:rPr>
              <a:t>What excites you about where you are in your career (stage of career)? What is challenging about where you are in your career? </a:t>
            </a:r>
            <a:endParaRPr lang="en-US" sz="1200" b="0" i="0" dirty="0">
              <a:effectLst/>
            </a:endParaRPr>
          </a:p>
          <a:p>
            <a:pPr algn="l" rtl="0" fontAlgn="base"/>
            <a:r>
              <a:rPr lang="en-US" sz="1200" b="0" i="0" dirty="0">
                <a:effectLst/>
                <a:latin typeface="Aptos" panose="020B0004020202020204" pitchFamily="34" charset="0"/>
              </a:rPr>
              <a:t>What do the following terms mean to you: mentorship, collaboration, impact...? </a:t>
            </a:r>
            <a:endParaRPr lang="en-US" sz="1200" b="0" i="0" dirty="0">
              <a:effectLst/>
            </a:endParaRPr>
          </a:p>
          <a:p>
            <a:pPr algn="l" rtl="0" fontAlgn="base"/>
            <a:r>
              <a:rPr lang="en-US" sz="1200" b="0" i="0" dirty="0">
                <a:effectLst/>
                <a:latin typeface="Aptos" panose="020B0004020202020204" pitchFamily="34" charset="0"/>
              </a:rPr>
              <a:t>How do you view your own scholarly contributions? </a:t>
            </a:r>
            <a:r>
              <a:rPr lang="en-US" sz="1200" b="0" i="1" dirty="0">
                <a:effectLst/>
                <a:latin typeface="Aptos" panose="020B0004020202020204" pitchFamily="34" charset="0"/>
              </a:rPr>
              <a:t>What does it mean to you to contribute to a research field?</a:t>
            </a:r>
            <a:r>
              <a:rPr lang="en-US" sz="1200" b="0" i="0" dirty="0">
                <a:effectLst/>
                <a:latin typeface="Aptos" panose="020B0004020202020204" pitchFamily="34" charset="0"/>
              </a:rPr>
              <a:t> </a:t>
            </a:r>
            <a:endParaRPr lang="en-US" sz="1200" b="0" i="0" dirty="0">
              <a:effectLst/>
            </a:endParaRPr>
          </a:p>
          <a:p>
            <a:pPr algn="l" rtl="0" fontAlgn="base"/>
            <a:r>
              <a:rPr lang="en-US" sz="1200" b="0" i="0" dirty="0">
                <a:effectLst/>
                <a:latin typeface="Aptos" panose="020B0004020202020204" pitchFamily="34" charset="0"/>
              </a:rPr>
              <a:t>How do you feel that the value of your work is measured or demonstrated? How have you known when you did something impactful/what did it </a:t>
            </a:r>
            <a:r>
              <a:rPr lang="en-US" sz="1200" b="1" i="0" dirty="0">
                <a:effectLst/>
                <a:latin typeface="Aptos" panose="020B0004020202020204" pitchFamily="34" charset="0"/>
              </a:rPr>
              <a:t>look like</a:t>
            </a:r>
            <a:r>
              <a:rPr lang="en-US" sz="1200" b="0" i="0" dirty="0">
                <a:effectLst/>
                <a:latin typeface="Aptos" panose="020B0004020202020204" pitchFamily="34" charset="0"/>
              </a:rPr>
              <a:t>? </a:t>
            </a:r>
            <a:r>
              <a:rPr lang="en-US" sz="1200" b="0" i="1" dirty="0">
                <a:effectLst/>
                <a:latin typeface="Aptos" panose="020B0004020202020204" pitchFamily="34" charset="0"/>
              </a:rPr>
              <a:t>How have you experienced it? If you evaluate or review your colleagues’ work, what do you consider impact?</a:t>
            </a:r>
            <a:r>
              <a:rPr lang="en-US" sz="1200" b="0" i="0" dirty="0">
                <a:effectLst/>
                <a:latin typeface="Aptos" panose="020B0004020202020204" pitchFamily="34" charset="0"/>
              </a:rPr>
              <a:t> </a:t>
            </a:r>
            <a:endParaRPr lang="en-US" sz="1200" b="0" i="0" dirty="0">
              <a:effectLst/>
            </a:endParaRPr>
          </a:p>
          <a:p>
            <a:pPr algn="l" rtl="0" fontAlgn="base"/>
            <a:r>
              <a:rPr lang="en-US" sz="1200" b="0" i="0" dirty="0">
                <a:effectLst/>
                <a:latin typeface="Aptos" panose="020B0004020202020204" pitchFamily="34" charset="0"/>
              </a:rPr>
              <a:t>What role do metrics, such as citation counts, play in conferring impact or validation of your work? </a:t>
            </a:r>
            <a:r>
              <a:rPr lang="en-US" sz="1200" b="0" i="1" dirty="0">
                <a:effectLst/>
                <a:latin typeface="Aptos" panose="020B0004020202020204" pitchFamily="34" charset="0"/>
              </a:rPr>
              <a:t>Traditional bibliometrics vs. </a:t>
            </a:r>
            <a:r>
              <a:rPr lang="en-US" sz="1200" b="0" i="1" dirty="0" err="1">
                <a:effectLst/>
                <a:latin typeface="Aptos" panose="020B0004020202020204" pitchFamily="34" charset="0"/>
              </a:rPr>
              <a:t>Altmetrics</a:t>
            </a:r>
            <a:r>
              <a:rPr lang="en-US" sz="1200" b="0" i="1" dirty="0">
                <a:effectLst/>
                <a:latin typeface="Aptos" panose="020B0004020202020204" pitchFamily="34" charset="0"/>
              </a:rPr>
              <a:t>?</a:t>
            </a:r>
            <a:r>
              <a:rPr lang="en-US" sz="1200" b="0" i="0" dirty="0">
                <a:effectLst/>
                <a:latin typeface="Aptos" panose="020B0004020202020204" pitchFamily="34" charset="0"/>
              </a:rPr>
              <a:t> </a:t>
            </a:r>
          </a:p>
        </p:txBody>
      </p:sp>
      <p:sp>
        <p:nvSpPr>
          <p:cNvPr id="11" name="Text Placeholder 10">
            <a:extLst>
              <a:ext uri="{FF2B5EF4-FFF2-40B4-BE49-F238E27FC236}">
                <a16:creationId xmlns:a16="http://schemas.microsoft.com/office/drawing/2014/main" id="{57D6DB5A-9C5B-5F1D-529D-0B476E146515}"/>
              </a:ext>
            </a:extLst>
          </p:cNvPr>
          <p:cNvSpPr>
            <a:spLocks noGrp="1"/>
          </p:cNvSpPr>
          <p:nvPr>
            <p:ph type="body" sz="quarter" idx="13"/>
          </p:nvPr>
        </p:nvSpPr>
        <p:spPr/>
        <p:txBody>
          <a:bodyPr/>
          <a:lstStyle/>
          <a:p>
            <a:endParaRPr lang="en-US"/>
          </a:p>
        </p:txBody>
      </p:sp>
      <p:sp>
        <p:nvSpPr>
          <p:cNvPr id="5" name="Date Placeholder 4">
            <a:extLst>
              <a:ext uri="{FF2B5EF4-FFF2-40B4-BE49-F238E27FC236}">
                <a16:creationId xmlns:a16="http://schemas.microsoft.com/office/drawing/2014/main" id="{DCE0E2C8-A4E9-C2B2-E2E5-940F227BA62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38F9AB8-8CC7-2158-0726-7D7ED1496DE2}"/>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AD3B07B3-8A9F-1140-B400-242919087044}"/>
              </a:ext>
            </a:extLst>
          </p:cNvPr>
          <p:cNvSpPr>
            <a:spLocks noGrp="1"/>
          </p:cNvSpPr>
          <p:nvPr>
            <p:ph type="sldNum" sz="quarter" idx="16"/>
          </p:nvPr>
        </p:nvSpPr>
        <p:spPr/>
        <p:txBody>
          <a:bodyPr/>
          <a:lstStyle/>
          <a:p>
            <a:fld id="{0D558541-60C9-42A2-8392-FF12533A6B7A}" type="slidenum">
              <a:rPr lang="en-US" smtClean="0"/>
              <a:pPr/>
              <a:t>5</a:t>
            </a:fld>
            <a:endParaRPr lang="en-US"/>
          </a:p>
        </p:txBody>
      </p:sp>
    </p:spTree>
    <p:extLst>
      <p:ext uri="{BB962C8B-B14F-4D97-AF65-F5344CB8AC3E}">
        <p14:creationId xmlns:p14="http://schemas.microsoft.com/office/powerpoint/2010/main" val="97952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452B-6FA8-00AE-06C6-8F4724CABAA8}"/>
              </a:ext>
            </a:extLst>
          </p:cNvPr>
          <p:cNvSpPr>
            <a:spLocks noGrp="1"/>
          </p:cNvSpPr>
          <p:nvPr>
            <p:ph type="title"/>
          </p:nvPr>
        </p:nvSpPr>
        <p:spPr/>
        <p:txBody>
          <a:bodyPr/>
          <a:lstStyle/>
          <a:p>
            <a:r>
              <a:rPr lang="en-US"/>
              <a:t>How do you define “scholarly legacy”?</a:t>
            </a:r>
          </a:p>
        </p:txBody>
      </p:sp>
      <p:sp>
        <p:nvSpPr>
          <p:cNvPr id="3" name="Content Placeholder 2">
            <a:extLst>
              <a:ext uri="{FF2B5EF4-FFF2-40B4-BE49-F238E27FC236}">
                <a16:creationId xmlns:a16="http://schemas.microsoft.com/office/drawing/2014/main" id="{B8491FBF-6611-2EDE-6D06-947005500FC6}"/>
              </a:ext>
            </a:extLst>
          </p:cNvPr>
          <p:cNvSpPr>
            <a:spLocks noGrp="1"/>
          </p:cNvSpPr>
          <p:nvPr>
            <p:ph sz="half" idx="1"/>
          </p:nvPr>
        </p:nvSpPr>
        <p:spPr/>
        <p:txBody>
          <a:bodyPr/>
          <a:lstStyle/>
          <a:p>
            <a:pPr marL="0" indent="0">
              <a:buNone/>
            </a:pPr>
            <a:r>
              <a:rPr lang="en-US" sz="1800" b="1"/>
              <a:t>Early-career</a:t>
            </a:r>
            <a:endParaRPr lang="en-US"/>
          </a:p>
          <a:p>
            <a:r>
              <a:rPr lang="en-US"/>
              <a:t>“Genealogy type of aspect”</a:t>
            </a:r>
          </a:p>
          <a:p>
            <a:pPr marL="0" indent="0">
              <a:buNone/>
            </a:pPr>
            <a:r>
              <a:rPr lang="en-US">
                <a:sym typeface="Wingdings" panose="05000000000000000000" pitchFamily="2" charset="2"/>
              </a:rPr>
              <a:t>	“child of my PhD advisor…their 	academic legacy kind of lives 	through me as well”</a:t>
            </a:r>
            <a:endParaRPr lang="en-US"/>
          </a:p>
          <a:p>
            <a:r>
              <a:rPr lang="en-US">
                <a:sym typeface="Wingdings" panose="05000000000000000000" pitchFamily="2" charset="2"/>
              </a:rPr>
              <a:t>“Bibliometrics…the h-index, the number of citations, those types of things”</a:t>
            </a:r>
          </a:p>
        </p:txBody>
      </p:sp>
      <p:sp>
        <p:nvSpPr>
          <p:cNvPr id="8" name="Text Placeholder 7">
            <a:extLst>
              <a:ext uri="{FF2B5EF4-FFF2-40B4-BE49-F238E27FC236}">
                <a16:creationId xmlns:a16="http://schemas.microsoft.com/office/drawing/2014/main" id="{13C89877-55B3-2811-F9F9-0D499954A29B}"/>
              </a:ext>
            </a:extLst>
          </p:cNvPr>
          <p:cNvSpPr>
            <a:spLocks noGrp="1"/>
          </p:cNvSpPr>
          <p:nvPr>
            <p:ph type="body" sz="quarter" idx="13"/>
          </p:nvPr>
        </p:nvSpPr>
        <p:spPr/>
        <p:txBody>
          <a:bodyPr/>
          <a:lstStyle/>
          <a:p>
            <a:endParaRPr lang="en-US"/>
          </a:p>
        </p:txBody>
      </p:sp>
      <p:sp>
        <p:nvSpPr>
          <p:cNvPr id="5" name="Date Placeholder 4">
            <a:extLst>
              <a:ext uri="{FF2B5EF4-FFF2-40B4-BE49-F238E27FC236}">
                <a16:creationId xmlns:a16="http://schemas.microsoft.com/office/drawing/2014/main" id="{7A3209BB-A81A-A5A3-49AD-9728AC230737}"/>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4BE63DD9-D794-6D06-F5AD-C7D3F9CB2C9C}"/>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4FEDEA54-7F1E-D19F-F183-11B12F77CE8E}"/>
              </a:ext>
            </a:extLst>
          </p:cNvPr>
          <p:cNvSpPr>
            <a:spLocks noGrp="1"/>
          </p:cNvSpPr>
          <p:nvPr>
            <p:ph type="sldNum" sz="quarter" idx="16"/>
          </p:nvPr>
        </p:nvSpPr>
        <p:spPr/>
        <p:txBody>
          <a:bodyPr/>
          <a:lstStyle/>
          <a:p>
            <a:fld id="{0D558541-60C9-42A2-8392-FF12533A6B7A}" type="slidenum">
              <a:rPr lang="en-US" smtClean="0"/>
              <a:pPr/>
              <a:t>6</a:t>
            </a:fld>
            <a:endParaRPr lang="en-US"/>
          </a:p>
        </p:txBody>
      </p:sp>
      <p:sp>
        <p:nvSpPr>
          <p:cNvPr id="9" name="Content Placeholder 8">
            <a:extLst>
              <a:ext uri="{FF2B5EF4-FFF2-40B4-BE49-F238E27FC236}">
                <a16:creationId xmlns:a16="http://schemas.microsoft.com/office/drawing/2014/main" id="{F655678F-03EF-4B14-8177-5FA95426C394}"/>
              </a:ext>
            </a:extLst>
          </p:cNvPr>
          <p:cNvSpPr>
            <a:spLocks noGrp="1"/>
          </p:cNvSpPr>
          <p:nvPr>
            <p:ph sz="half" idx="17"/>
          </p:nvPr>
        </p:nvSpPr>
        <p:spPr/>
        <p:txBody>
          <a:bodyPr/>
          <a:lstStyle/>
          <a:p>
            <a:pPr marL="0" indent="0">
              <a:buNone/>
            </a:pPr>
            <a:r>
              <a:rPr lang="en-US" sz="1800" b="1"/>
              <a:t>Late-career</a:t>
            </a:r>
            <a:endParaRPr lang="en-US"/>
          </a:p>
          <a:p>
            <a:r>
              <a:rPr lang="en-US"/>
              <a:t>“As part of a much larger continuum…hopefully…the work that I’ve done will be a foundation or basis for the people that are a part of my life now and who will follow”</a:t>
            </a:r>
          </a:p>
          <a:p>
            <a:endParaRPr lang="en-US"/>
          </a:p>
        </p:txBody>
      </p:sp>
    </p:spTree>
    <p:extLst>
      <p:ext uri="{BB962C8B-B14F-4D97-AF65-F5344CB8AC3E}">
        <p14:creationId xmlns:p14="http://schemas.microsoft.com/office/powerpoint/2010/main" val="346125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A3209BB-A81A-A5A3-49AD-9728AC230737}"/>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4BE63DD9-D794-6D06-F5AD-C7D3F9CB2C9C}"/>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4FEDEA54-7F1E-D19F-F183-11B12F77CE8E}"/>
              </a:ext>
            </a:extLst>
          </p:cNvPr>
          <p:cNvSpPr>
            <a:spLocks noGrp="1"/>
          </p:cNvSpPr>
          <p:nvPr>
            <p:ph type="sldNum" sz="quarter" idx="16"/>
          </p:nvPr>
        </p:nvSpPr>
        <p:spPr/>
        <p:txBody>
          <a:bodyPr/>
          <a:lstStyle/>
          <a:p>
            <a:fld id="{0D558541-60C9-42A2-8392-FF12533A6B7A}" type="slidenum">
              <a:rPr lang="en-US" smtClean="0"/>
              <a:pPr/>
              <a:t>7</a:t>
            </a:fld>
            <a:endParaRPr lang="en-US"/>
          </a:p>
        </p:txBody>
      </p:sp>
      <p:sp>
        <p:nvSpPr>
          <p:cNvPr id="2" name="Title 1">
            <a:extLst>
              <a:ext uri="{FF2B5EF4-FFF2-40B4-BE49-F238E27FC236}">
                <a16:creationId xmlns:a16="http://schemas.microsoft.com/office/drawing/2014/main" id="{6E8D452B-6FA8-00AE-06C6-8F4724CABAA8}"/>
              </a:ext>
            </a:extLst>
          </p:cNvPr>
          <p:cNvSpPr>
            <a:spLocks noGrp="1"/>
          </p:cNvSpPr>
          <p:nvPr>
            <p:ph type="title"/>
          </p:nvPr>
        </p:nvSpPr>
        <p:spPr/>
        <p:txBody>
          <a:bodyPr/>
          <a:lstStyle/>
          <a:p>
            <a:r>
              <a:rPr lang="en-US" dirty="0"/>
              <a:t>Interview highlights</a:t>
            </a:r>
          </a:p>
        </p:txBody>
      </p:sp>
      <p:sp>
        <p:nvSpPr>
          <p:cNvPr id="8" name="Text Placeholder 7">
            <a:extLst>
              <a:ext uri="{FF2B5EF4-FFF2-40B4-BE49-F238E27FC236}">
                <a16:creationId xmlns:a16="http://schemas.microsoft.com/office/drawing/2014/main" id="{512F4F63-A929-0652-074C-2D2B4F705A73}"/>
              </a:ext>
            </a:extLst>
          </p:cNvPr>
          <p:cNvSpPr>
            <a:spLocks noGrp="1"/>
          </p:cNvSpPr>
          <p:nvPr>
            <p:ph type="body" sz="quarter" idx="13"/>
          </p:nvPr>
        </p:nvSpPr>
        <p:spPr/>
        <p:txBody>
          <a:bodyPr/>
          <a:lstStyle/>
          <a:p>
            <a:endParaRPr lang="en-US"/>
          </a:p>
        </p:txBody>
      </p:sp>
      <p:sp>
        <p:nvSpPr>
          <p:cNvPr id="12" name="Flowchart: Connector 11">
            <a:extLst>
              <a:ext uri="{FF2B5EF4-FFF2-40B4-BE49-F238E27FC236}">
                <a16:creationId xmlns:a16="http://schemas.microsoft.com/office/drawing/2014/main" id="{21CB3AC2-D07A-5B54-A257-45487382671A}"/>
              </a:ext>
            </a:extLst>
          </p:cNvPr>
          <p:cNvSpPr/>
          <p:nvPr/>
        </p:nvSpPr>
        <p:spPr>
          <a:xfrm>
            <a:off x="1096352" y="995490"/>
            <a:ext cx="4095538" cy="4000254"/>
          </a:xfrm>
          <a:prstGeom prst="flowChartConnector">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C866AA7D-7355-ACC5-06E0-E2A8AD338595}"/>
              </a:ext>
            </a:extLst>
          </p:cNvPr>
          <p:cNvSpPr/>
          <p:nvPr/>
        </p:nvSpPr>
        <p:spPr>
          <a:xfrm>
            <a:off x="3753805" y="1017243"/>
            <a:ext cx="4095538" cy="3978501"/>
          </a:xfrm>
          <a:prstGeom prst="flowChartConnector">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539EF4-0C08-6A76-AB9F-5C275B59D4FE}"/>
              </a:ext>
            </a:extLst>
          </p:cNvPr>
          <p:cNvSpPr txBox="1"/>
          <p:nvPr/>
        </p:nvSpPr>
        <p:spPr>
          <a:xfrm>
            <a:off x="121186" y="1465243"/>
            <a:ext cx="1427042" cy="384721"/>
          </a:xfrm>
          <a:prstGeom prst="rect">
            <a:avLst/>
          </a:prstGeom>
          <a:noFill/>
        </p:spPr>
        <p:txBody>
          <a:bodyPr wrap="square" rtlCol="0">
            <a:spAutoFit/>
          </a:bodyPr>
          <a:lstStyle/>
          <a:p>
            <a:r>
              <a:rPr lang="en-US" sz="1900" b="1"/>
              <a:t>Early-career</a:t>
            </a:r>
          </a:p>
        </p:txBody>
      </p:sp>
      <p:sp>
        <p:nvSpPr>
          <p:cNvPr id="16" name="TextBox 15">
            <a:extLst>
              <a:ext uri="{FF2B5EF4-FFF2-40B4-BE49-F238E27FC236}">
                <a16:creationId xmlns:a16="http://schemas.microsoft.com/office/drawing/2014/main" id="{AF8267A6-023A-5F5E-5F8F-854DC672C7D9}"/>
              </a:ext>
            </a:extLst>
          </p:cNvPr>
          <p:cNvSpPr txBox="1"/>
          <p:nvPr/>
        </p:nvSpPr>
        <p:spPr>
          <a:xfrm>
            <a:off x="7397466" y="1465243"/>
            <a:ext cx="1416028" cy="384721"/>
          </a:xfrm>
          <a:prstGeom prst="rect">
            <a:avLst/>
          </a:prstGeom>
          <a:noFill/>
        </p:spPr>
        <p:txBody>
          <a:bodyPr wrap="square" rtlCol="0">
            <a:spAutoFit/>
          </a:bodyPr>
          <a:lstStyle/>
          <a:p>
            <a:r>
              <a:rPr lang="en-US" sz="1900" b="1"/>
              <a:t>Late-career</a:t>
            </a:r>
          </a:p>
        </p:txBody>
      </p:sp>
      <p:sp>
        <p:nvSpPr>
          <p:cNvPr id="17" name="TextBox 16">
            <a:extLst>
              <a:ext uri="{FF2B5EF4-FFF2-40B4-BE49-F238E27FC236}">
                <a16:creationId xmlns:a16="http://schemas.microsoft.com/office/drawing/2014/main" id="{370D3795-E566-8C35-E1CD-4F371C43E34C}"/>
              </a:ext>
            </a:extLst>
          </p:cNvPr>
          <p:cNvSpPr txBox="1"/>
          <p:nvPr/>
        </p:nvSpPr>
        <p:spPr>
          <a:xfrm>
            <a:off x="4014365" y="1916876"/>
            <a:ext cx="936434" cy="2516073"/>
          </a:xfrm>
          <a:prstGeom prst="rect">
            <a:avLst/>
          </a:prstGeom>
          <a:noFill/>
        </p:spPr>
        <p:txBody>
          <a:bodyPr wrap="square" rtlCol="0">
            <a:spAutoFit/>
          </a:bodyPr>
          <a:lstStyle/>
          <a:p>
            <a:r>
              <a:rPr lang="en-US" sz="1050"/>
              <a:t>Academics (&amp; bibliometrics) as a “game”</a:t>
            </a:r>
          </a:p>
          <a:p>
            <a:endParaRPr lang="en-US" sz="1050"/>
          </a:p>
          <a:p>
            <a:r>
              <a:rPr lang="en-US" sz="1050"/>
              <a:t>Mentorship,</a:t>
            </a:r>
          </a:p>
          <a:p>
            <a:r>
              <a:rPr lang="en-US" sz="1050"/>
              <a:t>collaboration </a:t>
            </a:r>
            <a:r>
              <a:rPr lang="en-US" sz="1050">
                <a:sym typeface="Wingdings" panose="05000000000000000000" pitchFamily="2" charset="2"/>
              </a:rPr>
              <a:t> all about finding the right people</a:t>
            </a:r>
          </a:p>
          <a:p>
            <a:endParaRPr lang="en-US" sz="1050">
              <a:sym typeface="Wingdings" panose="05000000000000000000" pitchFamily="2" charset="2"/>
            </a:endParaRPr>
          </a:p>
          <a:p>
            <a:r>
              <a:rPr lang="en-US" sz="1050">
                <a:sym typeface="Wingdings" panose="05000000000000000000" pitchFamily="2" charset="2"/>
              </a:rPr>
              <a:t>Importance of real-world impact</a:t>
            </a:r>
            <a:endParaRPr lang="en-US" sz="1050"/>
          </a:p>
          <a:p>
            <a:endParaRPr lang="en-US" sz="1050"/>
          </a:p>
          <a:p>
            <a:endParaRPr lang="en-US" sz="1050"/>
          </a:p>
        </p:txBody>
      </p:sp>
      <p:sp>
        <p:nvSpPr>
          <p:cNvPr id="4" name="TextBox 3">
            <a:extLst>
              <a:ext uri="{FF2B5EF4-FFF2-40B4-BE49-F238E27FC236}">
                <a16:creationId xmlns:a16="http://schemas.microsoft.com/office/drawing/2014/main" id="{B372BFB4-BFCD-4210-DE10-363FB0F33359}"/>
              </a:ext>
            </a:extLst>
          </p:cNvPr>
          <p:cNvSpPr txBox="1"/>
          <p:nvPr/>
        </p:nvSpPr>
        <p:spPr>
          <a:xfrm>
            <a:off x="1548228" y="1896750"/>
            <a:ext cx="2105124" cy="2192908"/>
          </a:xfrm>
          <a:prstGeom prst="rect">
            <a:avLst/>
          </a:prstGeom>
          <a:noFill/>
        </p:spPr>
        <p:txBody>
          <a:bodyPr wrap="square" rtlCol="0">
            <a:spAutoFit/>
          </a:bodyPr>
          <a:lstStyle/>
          <a:p>
            <a:r>
              <a:rPr lang="en-US" sz="1050"/>
              <a:t>Excited for independence, found balance of demands challenging</a:t>
            </a:r>
          </a:p>
          <a:p>
            <a:endParaRPr lang="en-US" sz="1050"/>
          </a:p>
          <a:p>
            <a:r>
              <a:rPr lang="en-US" sz="1050"/>
              <a:t>Impact </a:t>
            </a:r>
            <a:r>
              <a:rPr lang="en-US" sz="1050">
                <a:sym typeface="Wingdings" panose="05000000000000000000" pitchFamily="2" charset="2"/>
              </a:rPr>
              <a:t> “broader that just the academic community”</a:t>
            </a:r>
          </a:p>
          <a:p>
            <a:endParaRPr lang="en-US" sz="1050">
              <a:sym typeface="Wingdings" panose="05000000000000000000" pitchFamily="2" charset="2"/>
            </a:endParaRPr>
          </a:p>
          <a:p>
            <a:r>
              <a:rPr lang="en-US" sz="1050">
                <a:sym typeface="Wingdings" panose="05000000000000000000" pitchFamily="2" charset="2"/>
              </a:rPr>
              <a:t>Scholarly contributions  forward movement, “running a marathon”</a:t>
            </a:r>
          </a:p>
          <a:p>
            <a:endParaRPr lang="en-US" sz="1050">
              <a:sym typeface="Wingdings" panose="05000000000000000000" pitchFamily="2" charset="2"/>
            </a:endParaRPr>
          </a:p>
          <a:p>
            <a:r>
              <a:rPr lang="en-US" sz="1050">
                <a:sym typeface="Wingdings" panose="05000000000000000000" pitchFamily="2" charset="2"/>
              </a:rPr>
              <a:t>Importance of opening up medical research to people traditionally excluded, allowing them “to be part of telling the story”</a:t>
            </a:r>
            <a:endParaRPr lang="en-US" sz="1050"/>
          </a:p>
        </p:txBody>
      </p:sp>
      <p:sp>
        <p:nvSpPr>
          <p:cNvPr id="9" name="TextBox 8">
            <a:extLst>
              <a:ext uri="{FF2B5EF4-FFF2-40B4-BE49-F238E27FC236}">
                <a16:creationId xmlns:a16="http://schemas.microsoft.com/office/drawing/2014/main" id="{CAF712D7-A1B7-EE71-502C-9AF8AE671EA6}"/>
              </a:ext>
            </a:extLst>
          </p:cNvPr>
          <p:cNvSpPr txBox="1"/>
          <p:nvPr/>
        </p:nvSpPr>
        <p:spPr>
          <a:xfrm>
            <a:off x="5191890" y="1815958"/>
            <a:ext cx="1938227" cy="2354491"/>
          </a:xfrm>
          <a:prstGeom prst="rect">
            <a:avLst/>
          </a:prstGeom>
          <a:noFill/>
        </p:spPr>
        <p:txBody>
          <a:bodyPr wrap="square" rtlCol="0">
            <a:spAutoFit/>
          </a:bodyPr>
          <a:lstStyle/>
          <a:p>
            <a:r>
              <a:rPr lang="en-US" sz="1050"/>
              <a:t>Excited by his colleagues, finds transitioning to retirement challenging</a:t>
            </a:r>
          </a:p>
          <a:p>
            <a:endParaRPr lang="en-US" sz="1050"/>
          </a:p>
          <a:p>
            <a:r>
              <a:rPr lang="en-US" sz="1050"/>
              <a:t>Impact </a:t>
            </a:r>
            <a:r>
              <a:rPr lang="en-US" sz="1050">
                <a:sym typeface="Wingdings" panose="05000000000000000000" pitchFamily="2" charset="2"/>
              </a:rPr>
              <a:t> the H-index, laying a foundation, items not measurable</a:t>
            </a:r>
          </a:p>
          <a:p>
            <a:endParaRPr lang="en-US" sz="1050">
              <a:sym typeface="Wingdings" panose="05000000000000000000" pitchFamily="2" charset="2"/>
            </a:endParaRPr>
          </a:p>
          <a:p>
            <a:r>
              <a:rPr lang="en-US" sz="1050">
                <a:sym typeface="Wingdings" panose="05000000000000000000" pitchFamily="2" charset="2"/>
              </a:rPr>
              <a:t>Concern that “the numbers of the index have got in the way of making an informed decision based on more reasonable criteria that you couldn’t put a number on”</a:t>
            </a:r>
            <a:endParaRPr lang="en-US" sz="1050"/>
          </a:p>
        </p:txBody>
      </p:sp>
    </p:spTree>
    <p:extLst>
      <p:ext uri="{BB962C8B-B14F-4D97-AF65-F5344CB8AC3E}">
        <p14:creationId xmlns:p14="http://schemas.microsoft.com/office/powerpoint/2010/main" val="4465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452B-6FA8-00AE-06C6-8F4724CABAA8}"/>
              </a:ext>
            </a:extLst>
          </p:cNvPr>
          <p:cNvSpPr>
            <a:spLocks noGrp="1"/>
          </p:cNvSpPr>
          <p:nvPr>
            <p:ph type="title"/>
          </p:nvPr>
        </p:nvSpPr>
        <p:spPr/>
        <p:txBody>
          <a:bodyPr/>
          <a:lstStyle/>
          <a:p>
            <a:r>
              <a:rPr lang="en-US"/>
              <a:t>Views on bibliometrics &amp; alternative metrics		</a:t>
            </a:r>
          </a:p>
        </p:txBody>
      </p:sp>
      <p:sp>
        <p:nvSpPr>
          <p:cNvPr id="8" name="Content Placeholder 7">
            <a:extLst>
              <a:ext uri="{FF2B5EF4-FFF2-40B4-BE49-F238E27FC236}">
                <a16:creationId xmlns:a16="http://schemas.microsoft.com/office/drawing/2014/main" id="{77CC02FC-6107-1410-3C53-92C7D1FE8C21}"/>
              </a:ext>
            </a:extLst>
          </p:cNvPr>
          <p:cNvSpPr>
            <a:spLocks noGrp="1"/>
          </p:cNvSpPr>
          <p:nvPr>
            <p:ph sz="half" idx="1"/>
          </p:nvPr>
        </p:nvSpPr>
        <p:spPr/>
        <p:txBody>
          <a:bodyPr/>
          <a:lstStyle/>
          <a:p>
            <a:pPr marL="0" indent="0">
              <a:buNone/>
            </a:pPr>
            <a:r>
              <a:rPr lang="en-US" sz="2000" b="1" dirty="0"/>
              <a:t>Early-career researcher</a:t>
            </a:r>
          </a:p>
          <a:p>
            <a:r>
              <a:rPr lang="en-US" sz="2000" dirty="0"/>
              <a:t>“To see that someone has been doing work that’s highly cited kind of gives them a leg up”</a:t>
            </a:r>
          </a:p>
          <a:p>
            <a:r>
              <a:rPr lang="en-US" sz="2000" dirty="0"/>
              <a:t>Acknowledges an “inherent belief” that highly-cited work = highly-impactful work</a:t>
            </a:r>
          </a:p>
          <a:p>
            <a:r>
              <a:rPr lang="en-US" sz="2000" dirty="0"/>
              <a:t>Alternative metrics</a:t>
            </a:r>
            <a:endParaRPr lang="en-US" sz="1800" dirty="0"/>
          </a:p>
        </p:txBody>
      </p:sp>
      <p:sp>
        <p:nvSpPr>
          <p:cNvPr id="4" name="Text Placeholder 3">
            <a:extLst>
              <a:ext uri="{FF2B5EF4-FFF2-40B4-BE49-F238E27FC236}">
                <a16:creationId xmlns:a16="http://schemas.microsoft.com/office/drawing/2014/main" id="{FD47FCCA-9515-3FFD-0271-C2C82D7C600A}"/>
              </a:ext>
            </a:extLst>
          </p:cNvPr>
          <p:cNvSpPr>
            <a:spLocks noGrp="1"/>
          </p:cNvSpPr>
          <p:nvPr>
            <p:ph type="body" sz="quarter" idx="13"/>
          </p:nvPr>
        </p:nvSpPr>
        <p:spPr/>
        <p:txBody>
          <a:bodyPr/>
          <a:lstStyle/>
          <a:p>
            <a:r>
              <a:rPr lang="en-US"/>
              <a:t>Playing the game</a:t>
            </a:r>
          </a:p>
        </p:txBody>
      </p:sp>
      <p:sp>
        <p:nvSpPr>
          <p:cNvPr id="5" name="Date Placeholder 4">
            <a:extLst>
              <a:ext uri="{FF2B5EF4-FFF2-40B4-BE49-F238E27FC236}">
                <a16:creationId xmlns:a16="http://schemas.microsoft.com/office/drawing/2014/main" id="{7A3209BB-A81A-A5A3-49AD-9728AC230737}"/>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4BE63DD9-D794-6D06-F5AD-C7D3F9CB2C9C}"/>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4FEDEA54-7F1E-D19F-F183-11B12F77CE8E}"/>
              </a:ext>
            </a:extLst>
          </p:cNvPr>
          <p:cNvSpPr>
            <a:spLocks noGrp="1"/>
          </p:cNvSpPr>
          <p:nvPr>
            <p:ph type="sldNum" sz="quarter" idx="16"/>
          </p:nvPr>
        </p:nvSpPr>
        <p:spPr/>
        <p:txBody>
          <a:bodyPr/>
          <a:lstStyle/>
          <a:p>
            <a:fld id="{0D558541-60C9-42A2-8392-FF12533A6B7A}" type="slidenum">
              <a:rPr lang="en-US" smtClean="0"/>
              <a:pPr/>
              <a:t>8</a:t>
            </a:fld>
            <a:endParaRPr lang="en-US"/>
          </a:p>
        </p:txBody>
      </p:sp>
      <p:sp>
        <p:nvSpPr>
          <p:cNvPr id="9" name="Content Placeholder 8">
            <a:extLst>
              <a:ext uri="{FF2B5EF4-FFF2-40B4-BE49-F238E27FC236}">
                <a16:creationId xmlns:a16="http://schemas.microsoft.com/office/drawing/2014/main" id="{3E07D0FE-6D28-5D01-6AFD-5830B64ED413}"/>
              </a:ext>
            </a:extLst>
          </p:cNvPr>
          <p:cNvSpPr>
            <a:spLocks noGrp="1"/>
          </p:cNvSpPr>
          <p:nvPr>
            <p:ph sz="half" idx="17"/>
          </p:nvPr>
        </p:nvSpPr>
        <p:spPr/>
        <p:txBody>
          <a:bodyPr/>
          <a:lstStyle/>
          <a:p>
            <a:pPr marL="0" indent="0">
              <a:buNone/>
            </a:pPr>
            <a:r>
              <a:rPr lang="en-US" sz="2000" b="1"/>
              <a:t>Late-career researcher</a:t>
            </a:r>
          </a:p>
          <a:p>
            <a:r>
              <a:rPr lang="en-US" sz="1400"/>
              <a:t>Part of the game </a:t>
            </a:r>
            <a:r>
              <a:rPr lang="en-US" sz="1400">
                <a:sym typeface="Wingdings" panose="05000000000000000000" pitchFamily="2" charset="2"/>
              </a:rPr>
              <a:t> </a:t>
            </a:r>
            <a:r>
              <a:rPr lang="en-US" sz="1400"/>
              <a:t>“Anytime you can come up with an index that seems to be a reliable indicator of performance or achievement. Whether it is or not…”</a:t>
            </a:r>
          </a:p>
          <a:p>
            <a:r>
              <a:rPr lang="en-US" sz="1400"/>
              <a:t>“The most important metrics are whether or not ideas have a life of their own or are maintained and serve as a foundation for advancing scholarship in different ways. So, to the extent that my work is cited as foundational material, I think that’s great. If it’s dismissed, well, there’s probably a reason for that too. But that’s okay.”</a:t>
            </a:r>
          </a:p>
        </p:txBody>
      </p:sp>
    </p:spTree>
    <p:extLst>
      <p:ext uri="{BB962C8B-B14F-4D97-AF65-F5344CB8AC3E}">
        <p14:creationId xmlns:p14="http://schemas.microsoft.com/office/powerpoint/2010/main" val="369489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3CCA-A099-AEEE-432A-71B848DB86E1}"/>
              </a:ext>
            </a:extLst>
          </p:cNvPr>
          <p:cNvSpPr>
            <a:spLocks noGrp="1"/>
          </p:cNvSpPr>
          <p:nvPr>
            <p:ph type="title"/>
          </p:nvPr>
        </p:nvSpPr>
        <p:spPr/>
        <p:txBody>
          <a:bodyPr/>
          <a:lstStyle/>
          <a:p>
            <a:r>
              <a:rPr lang="en-US" dirty="0"/>
              <a:t>Individual publication summaries</a:t>
            </a:r>
          </a:p>
        </p:txBody>
      </p:sp>
      <p:sp>
        <p:nvSpPr>
          <p:cNvPr id="3" name="Content Placeholder 2">
            <a:extLst>
              <a:ext uri="{FF2B5EF4-FFF2-40B4-BE49-F238E27FC236}">
                <a16:creationId xmlns:a16="http://schemas.microsoft.com/office/drawing/2014/main" id="{8E4071FC-5AC9-8CB6-CBBE-E8CFA5AD0E00}"/>
              </a:ext>
            </a:extLst>
          </p:cNvPr>
          <p:cNvSpPr>
            <a:spLocks noGrp="1"/>
          </p:cNvSpPr>
          <p:nvPr>
            <p:ph sz="half" idx="1"/>
          </p:nvPr>
        </p:nvSpPr>
        <p:spPr/>
        <p:txBody>
          <a:bodyPr/>
          <a:lstStyle/>
          <a:p>
            <a:pPr marL="0" indent="0">
              <a:buNone/>
            </a:pPr>
            <a:r>
              <a:rPr lang="en-US" sz="1300" b="1" dirty="0"/>
              <a:t>Early-Career Researcher</a:t>
            </a:r>
          </a:p>
          <a:p>
            <a:pPr marL="0" indent="0">
              <a:buNone/>
            </a:pPr>
            <a:r>
              <a:rPr lang="en-US" sz="1300" dirty="0"/>
              <a:t>Dr. xx has published 26 peer-reviewed articles and conference papers, and his work has been cited at least 160 times (Scopus). He has collaborated with 100 co-authors from 23 institutions, and his work has yielded a highly impactful paper ranked in the top 10% for citation impact in its field (Web of Science/</a:t>
            </a:r>
            <a:r>
              <a:rPr lang="en-US" sz="1300" dirty="0" err="1"/>
              <a:t>InCites</a:t>
            </a:r>
            <a:r>
              <a:rPr lang="en-US" sz="1300" dirty="0"/>
              <a:t>). Additionally, his work has garnered interest outside of traditional scholarly communications, with 7 documents receiving a combined total of 35 news mentions and 23 documents receiving 310 tweets (</a:t>
            </a:r>
            <a:r>
              <a:rPr lang="en-US" sz="1300" dirty="0" err="1"/>
              <a:t>Altmetric</a:t>
            </a:r>
            <a:r>
              <a:rPr lang="en-US" sz="1300" dirty="0"/>
              <a:t>).</a:t>
            </a:r>
          </a:p>
          <a:p>
            <a:pPr marL="0" indent="0">
              <a:buNone/>
            </a:pPr>
            <a:endParaRPr lang="en-US" sz="1300" dirty="0"/>
          </a:p>
        </p:txBody>
      </p:sp>
      <p:sp>
        <p:nvSpPr>
          <p:cNvPr id="4" name="Text Placeholder 3">
            <a:extLst>
              <a:ext uri="{FF2B5EF4-FFF2-40B4-BE49-F238E27FC236}">
                <a16:creationId xmlns:a16="http://schemas.microsoft.com/office/drawing/2014/main" id="{2DD4C61D-2AE5-C343-C99E-9F80E9B52692}"/>
              </a:ext>
            </a:extLst>
          </p:cNvPr>
          <p:cNvSpPr>
            <a:spLocks noGrp="1"/>
          </p:cNvSpPr>
          <p:nvPr>
            <p:ph type="body" sz="quarter" idx="13"/>
          </p:nvPr>
        </p:nvSpPr>
        <p:spPr/>
        <p:txBody>
          <a:bodyPr/>
          <a:lstStyle/>
          <a:p>
            <a:r>
              <a:rPr lang="en-US" dirty="0"/>
              <a:t>Using metadata from in Scopus, Web of Science/</a:t>
            </a:r>
            <a:r>
              <a:rPr lang="en-US" dirty="0" err="1"/>
              <a:t>InCites</a:t>
            </a:r>
            <a:r>
              <a:rPr lang="en-US" dirty="0"/>
              <a:t>, </a:t>
            </a:r>
            <a:r>
              <a:rPr lang="en-US" dirty="0" err="1"/>
              <a:t>Altmetric</a:t>
            </a:r>
            <a:endParaRPr lang="en-US" dirty="0"/>
          </a:p>
        </p:txBody>
      </p:sp>
      <p:sp>
        <p:nvSpPr>
          <p:cNvPr id="5" name="Date Placeholder 4">
            <a:extLst>
              <a:ext uri="{FF2B5EF4-FFF2-40B4-BE49-F238E27FC236}">
                <a16:creationId xmlns:a16="http://schemas.microsoft.com/office/drawing/2014/main" id="{59BD3DB4-C73A-389C-353E-9A7CBAA9C9DA}"/>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15E31134-A985-8E5B-1700-71CD381A9BAC}"/>
              </a:ext>
            </a:extLst>
          </p:cNvPr>
          <p:cNvSpPr>
            <a:spLocks noGrp="1"/>
          </p:cNvSpPr>
          <p:nvPr>
            <p:ph type="ftr" sz="quarter" idx="15"/>
          </p:nvPr>
        </p:nvSpPr>
        <p:spPr/>
        <p:txBody>
          <a:bodyPr/>
          <a:lstStyle/>
          <a:p>
            <a:endParaRPr lang="en-US">
              <a:solidFill>
                <a:srgbClr val="605F62"/>
              </a:solidFill>
            </a:endParaRPr>
          </a:p>
        </p:txBody>
      </p:sp>
      <p:sp>
        <p:nvSpPr>
          <p:cNvPr id="7" name="Slide Number Placeholder 6">
            <a:extLst>
              <a:ext uri="{FF2B5EF4-FFF2-40B4-BE49-F238E27FC236}">
                <a16:creationId xmlns:a16="http://schemas.microsoft.com/office/drawing/2014/main" id="{DEDC1BC2-E13B-F007-915E-A0F2411F6510}"/>
              </a:ext>
            </a:extLst>
          </p:cNvPr>
          <p:cNvSpPr>
            <a:spLocks noGrp="1"/>
          </p:cNvSpPr>
          <p:nvPr>
            <p:ph type="sldNum" sz="quarter" idx="16"/>
          </p:nvPr>
        </p:nvSpPr>
        <p:spPr/>
        <p:txBody>
          <a:bodyPr/>
          <a:lstStyle/>
          <a:p>
            <a:fld id="{0D558541-60C9-42A2-8392-FF12533A6B7A}" type="slidenum">
              <a:rPr lang="en-US" smtClean="0"/>
              <a:pPr/>
              <a:t>9</a:t>
            </a:fld>
            <a:endParaRPr lang="en-US"/>
          </a:p>
        </p:txBody>
      </p:sp>
      <p:sp>
        <p:nvSpPr>
          <p:cNvPr id="8" name="Content Placeholder 7">
            <a:extLst>
              <a:ext uri="{FF2B5EF4-FFF2-40B4-BE49-F238E27FC236}">
                <a16:creationId xmlns:a16="http://schemas.microsoft.com/office/drawing/2014/main" id="{C37B42E5-1CE9-208C-FB63-A14A7D5673B4}"/>
              </a:ext>
            </a:extLst>
          </p:cNvPr>
          <p:cNvSpPr>
            <a:spLocks noGrp="1"/>
          </p:cNvSpPr>
          <p:nvPr>
            <p:ph sz="half" idx="17"/>
          </p:nvPr>
        </p:nvSpPr>
        <p:spPr/>
        <p:txBody>
          <a:bodyPr/>
          <a:lstStyle/>
          <a:p>
            <a:pPr marL="0" indent="0">
              <a:buNone/>
            </a:pPr>
            <a:r>
              <a:rPr lang="en-US" sz="1300" b="1" dirty="0"/>
              <a:t>Late-Career Researcher</a:t>
            </a:r>
          </a:p>
          <a:p>
            <a:pPr marL="0" indent="0">
              <a:buNone/>
            </a:pPr>
            <a:r>
              <a:rPr lang="en-US" sz="1300" dirty="0"/>
              <a:t>Dr. </a:t>
            </a:r>
            <a:r>
              <a:rPr lang="en-US" sz="1300" dirty="0" err="1"/>
              <a:t>zz</a:t>
            </a:r>
            <a:r>
              <a:rPr lang="en-US" sz="1300" dirty="0"/>
              <a:t> has published 237 peer-reviewed articles, reviews, conference papers, and book chapters over his career, and his work has been cited at least 15,490 times (Scopus). He has collaborated with 362 co-authors from 68 institutions, and his work has yielded many highly impactful papers, including 58 ranked in the top 10% for citation impact in its field, of which 36 are ranked in the top 5% (Web of Science/</a:t>
            </a:r>
            <a:r>
              <a:rPr lang="en-US" sz="1300" dirty="0" err="1"/>
              <a:t>InCites</a:t>
            </a:r>
            <a:r>
              <a:rPr lang="en-US" sz="1300" dirty="0"/>
              <a:t>). Additionally, his work has garnered interest outside of traditional scholarly communications, with 12 documents receiving a combined total of 39 news mentions, 15 receiving 28 mentions in policy documents, and 5 receiving 6 mentions in patents (</a:t>
            </a:r>
            <a:r>
              <a:rPr lang="en-US" sz="1300" dirty="0" err="1"/>
              <a:t>Altmetric</a:t>
            </a:r>
            <a:r>
              <a:rPr lang="en-US" sz="1300" dirty="0"/>
              <a:t>).</a:t>
            </a:r>
          </a:p>
          <a:p>
            <a:pPr marL="0" indent="0">
              <a:buNone/>
            </a:pPr>
            <a:endParaRPr lang="en-US" sz="1300" dirty="0"/>
          </a:p>
        </p:txBody>
      </p:sp>
    </p:spTree>
    <p:extLst>
      <p:ext uri="{BB962C8B-B14F-4D97-AF65-F5344CB8AC3E}">
        <p14:creationId xmlns:p14="http://schemas.microsoft.com/office/powerpoint/2010/main" val="1620542316"/>
      </p:ext>
    </p:extLst>
  </p:cSld>
  <p:clrMapOvr>
    <a:masterClrMapping/>
  </p:clrMapOvr>
</p:sld>
</file>

<file path=ppt/theme/theme1.xml><?xml version="1.0" encoding="utf-8"?>
<a:theme xmlns:a="http://schemas.openxmlformats.org/drawingml/2006/main" name="Office Theme">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B02F34FF97F448FBC8639059573FC" ma:contentTypeVersion="17" ma:contentTypeDescription="Create a new document." ma:contentTypeScope="" ma:versionID="9d95e6233536669f13761dd006d4ad5b">
  <xsd:schema xmlns:xsd="http://www.w3.org/2001/XMLSchema" xmlns:xs="http://www.w3.org/2001/XMLSchema" xmlns:p="http://schemas.microsoft.com/office/2006/metadata/properties" xmlns:ns2="5c00b403-3bb1-49b2-8338-0348b4a1940a" xmlns:ns3="277057ab-1b08-48cd-8f04-afdc54742e31" targetNamespace="http://schemas.microsoft.com/office/2006/metadata/properties" ma:root="true" ma:fieldsID="af091722577a93089650e5e6d6475773" ns2:_="" ns3:_="">
    <xsd:import namespace="5c00b403-3bb1-49b2-8338-0348b4a1940a"/>
    <xsd:import namespace="277057ab-1b08-48cd-8f04-afdc54742e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0b403-3bb1-49b2-8338-0348b4a19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057ab-1b08-48cd-8f04-afdc54742e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49d0809-eee9-470e-b6e3-2627929bfaac}" ma:internalName="TaxCatchAll" ma:showField="CatchAllData" ma:web="277057ab-1b08-48cd-8f04-afdc54742e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00b403-3bb1-49b2-8338-0348b4a1940a">
      <Terms xmlns="http://schemas.microsoft.com/office/infopath/2007/PartnerControls"/>
    </lcf76f155ced4ddcb4097134ff3c332f>
    <TaxCatchAll xmlns="277057ab-1b08-48cd-8f04-afdc54742e31" xsi:nil="true"/>
    <SharedWithUsers xmlns="277057ab-1b08-48cd-8f04-afdc54742e31">
      <UserInfo>
        <DisplayName>Karen E Gutzman</DisplayName>
        <AccountId>7</AccountId>
        <AccountType/>
      </UserInfo>
      <UserInfo>
        <DisplayName>Christina Gattone</DisplayName>
        <AccountId>400</AccountId>
        <AccountType/>
      </UserInfo>
    </SharedWithUsers>
  </documentManagement>
</p:properties>
</file>

<file path=customXml/itemProps1.xml><?xml version="1.0" encoding="utf-8"?>
<ds:datastoreItem xmlns:ds="http://schemas.openxmlformats.org/officeDocument/2006/customXml" ds:itemID="{75C02458-F751-4CAB-BE40-A3A5AF3400CF}">
  <ds:schemaRefs>
    <ds:schemaRef ds:uri="277057ab-1b08-48cd-8f04-afdc54742e31"/>
    <ds:schemaRef ds:uri="5c00b403-3bb1-49b2-8338-0348b4a194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9BEC9A-6106-454C-9A2D-1135354B9697}">
  <ds:schemaRefs>
    <ds:schemaRef ds:uri="http://schemas.microsoft.com/sharepoint/v3/contenttype/forms"/>
  </ds:schemaRefs>
</ds:datastoreItem>
</file>

<file path=customXml/itemProps3.xml><?xml version="1.0" encoding="utf-8"?>
<ds:datastoreItem xmlns:ds="http://schemas.openxmlformats.org/officeDocument/2006/customXml" ds:itemID="{047FCA25-A41B-430B-BE1B-AA2982B0D39B}">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277057ab-1b08-48cd-8f04-afdc54742e31"/>
    <ds:schemaRef ds:uri="http://schemas.microsoft.com/office/infopath/2007/PartnerControls"/>
    <ds:schemaRef ds:uri="http://schemas.openxmlformats.org/package/2006/metadata/core-properties"/>
    <ds:schemaRef ds:uri="5c00b403-3bb1-49b2-8338-0348b4a1940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TotalTime>
  <Words>5947</Words>
  <Application>Microsoft Office PowerPoint</Application>
  <PresentationFormat>On-screen Show (16:9)</PresentationFormat>
  <Paragraphs>230</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Lucida Grande</vt:lpstr>
      <vt:lpstr>Wingdings</vt:lpstr>
      <vt:lpstr>Office Theme</vt:lpstr>
      <vt:lpstr>Leaving a paper trail</vt:lpstr>
      <vt:lpstr>First things first…</vt:lpstr>
      <vt:lpstr>Defining legacy</vt:lpstr>
      <vt:lpstr>Perspectives from both ends of the spectrum</vt:lpstr>
      <vt:lpstr>Questions posed</vt:lpstr>
      <vt:lpstr>How do you define “scholarly legacy”?</vt:lpstr>
      <vt:lpstr>Interview highlights</vt:lpstr>
      <vt:lpstr>Views on bibliometrics &amp; alternative metrics  </vt:lpstr>
      <vt:lpstr>Individual publication summaries</vt:lpstr>
      <vt:lpstr>What does the literature tell us?</vt:lpstr>
      <vt:lpstr>Moving on… </vt:lpstr>
      <vt:lpstr>Thank you!</vt:lpstr>
      <vt:lpstr>References</vt:lpstr>
      <vt:lpstr>References</vt:lpstr>
      <vt:lpstr>References</vt:lpstr>
      <vt:lpstr>References</vt:lpstr>
    </vt:vector>
  </TitlesOfParts>
  <Company>Liska +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SunJoo</dc:creator>
  <cp:lastModifiedBy>Christina Gattone</cp:lastModifiedBy>
  <cp:revision>1</cp:revision>
  <cp:lastPrinted>2014-06-11T14:40:11Z</cp:lastPrinted>
  <dcterms:created xsi:type="dcterms:W3CDTF">2014-06-09T22:24:31Z</dcterms:created>
  <dcterms:modified xsi:type="dcterms:W3CDTF">2024-06-03T16:05:49Z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0x010100213B02F34FF97F448FBC8639059573FC</vt:lpwstr>
  </property>
  <property fmtid="{D5CDD505-2E9C-101B-9397-08002B2CF9AE}" pid="3" name="MediaServiceImageTags">
    <vt:lpwstr/>
  </property>
</Properties>
</file>