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6"/>
  </p:notesMasterIdLst>
  <p:sldIdLst>
    <p:sldId id="317" r:id="rId2"/>
    <p:sldId id="264" r:id="rId3"/>
    <p:sldId id="398" r:id="rId4"/>
    <p:sldId id="401" r:id="rId5"/>
    <p:sldId id="417" r:id="rId6"/>
    <p:sldId id="389" r:id="rId7"/>
    <p:sldId id="409" r:id="rId8"/>
    <p:sldId id="411" r:id="rId9"/>
    <p:sldId id="408" r:id="rId10"/>
    <p:sldId id="413" r:id="rId11"/>
    <p:sldId id="415" r:id="rId12"/>
    <p:sldId id="399" r:id="rId13"/>
    <p:sldId id="263" r:id="rId14"/>
    <p:sldId id="400" r:id="rId15"/>
    <p:sldId id="262" r:id="rId16"/>
    <p:sldId id="412" r:id="rId17"/>
    <p:sldId id="267" r:id="rId18"/>
    <p:sldId id="391" r:id="rId19"/>
    <p:sldId id="406" r:id="rId20"/>
    <p:sldId id="416" r:id="rId21"/>
    <p:sldId id="390" r:id="rId22"/>
    <p:sldId id="319" r:id="rId23"/>
    <p:sldId id="410" r:id="rId24"/>
    <p:sldId id="38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ngjia Kang" initials="MK" lastIdx="1" clrIdx="0"/>
  <p:cmAuthor id="2" name="Mengjia Kang" initials="MK [2]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28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25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4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3" d="100"/>
        <a:sy n="10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image" Target="../media/image6.jpg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image" Target="../media/image6.jpg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DD2196-A688-49DB-BA6A-738833C86F4B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EA2B4F-0785-4D69-AEE3-97461349B8B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OMOP CDM v5.3.1</a:t>
          </a:r>
        </a:p>
      </dgm:t>
    </dgm:pt>
    <dgm:pt modelId="{E786CBBF-87D8-47C6-A38B-077B75D0FB0E}" type="parTrans" cxnId="{057E733A-08D5-4CF1-899A-464298BF15AA}">
      <dgm:prSet/>
      <dgm:spPr/>
      <dgm:t>
        <a:bodyPr/>
        <a:lstStyle/>
        <a:p>
          <a:endParaRPr lang="en-US"/>
        </a:p>
      </dgm:t>
    </dgm:pt>
    <dgm:pt modelId="{BCBBC964-ED9E-4CAC-8DFF-580EF59EDA2A}" type="sibTrans" cxnId="{057E733A-08D5-4CF1-899A-464298BF15AA}">
      <dgm:prSet/>
      <dgm:spPr/>
      <dgm:t>
        <a:bodyPr/>
        <a:lstStyle/>
        <a:p>
          <a:endParaRPr lang="en-US"/>
        </a:p>
      </dgm:t>
    </dgm:pt>
    <dgm:pt modelId="{3CCEF0C1-7204-468B-B371-C2E2EC8B30A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Mapping OMOP to Neo4j for SCRIPT</a:t>
          </a:r>
        </a:p>
      </dgm:t>
    </dgm:pt>
    <dgm:pt modelId="{9973D533-4543-4D95-9073-6C7C6EC1F28C}" type="parTrans" cxnId="{12CE5E71-4E78-40C2-9A65-70F0B6DEA3AD}">
      <dgm:prSet/>
      <dgm:spPr/>
      <dgm:t>
        <a:bodyPr/>
        <a:lstStyle/>
        <a:p>
          <a:endParaRPr lang="en-US"/>
        </a:p>
      </dgm:t>
    </dgm:pt>
    <dgm:pt modelId="{73DDF78F-D653-49D5-B215-D9C5969CC00C}" type="sibTrans" cxnId="{12CE5E71-4E78-40C2-9A65-70F0B6DEA3AD}">
      <dgm:prSet/>
      <dgm:spPr/>
      <dgm:t>
        <a:bodyPr/>
        <a:lstStyle/>
        <a:p>
          <a:endParaRPr lang="en-US"/>
        </a:p>
      </dgm:t>
    </dgm:pt>
    <dgm:pt modelId="{4BC6BEE8-B1BA-4DFE-A9F6-0DE0307569A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Next Steps</a:t>
          </a:r>
        </a:p>
      </dgm:t>
    </dgm:pt>
    <dgm:pt modelId="{77742EF7-E70A-4F1E-ABAB-A7D84FE6FE10}" type="parTrans" cxnId="{97E7DFD4-6BC4-4D25-892F-5CFD05F37733}">
      <dgm:prSet/>
      <dgm:spPr/>
      <dgm:t>
        <a:bodyPr/>
        <a:lstStyle/>
        <a:p>
          <a:endParaRPr lang="en-US"/>
        </a:p>
      </dgm:t>
    </dgm:pt>
    <dgm:pt modelId="{B62568DA-24C2-4596-8FA3-D3783BD0D149}" type="sibTrans" cxnId="{97E7DFD4-6BC4-4D25-892F-5CFD05F37733}">
      <dgm:prSet/>
      <dgm:spPr/>
      <dgm:t>
        <a:bodyPr/>
        <a:lstStyle/>
        <a:p>
          <a:endParaRPr lang="en-US"/>
        </a:p>
      </dgm:t>
    </dgm:pt>
    <dgm:pt modelId="{68B9AFAE-2BA7-46A6-8BC7-B4239C92802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Q &amp; A</a:t>
          </a:r>
        </a:p>
      </dgm:t>
    </dgm:pt>
    <dgm:pt modelId="{90C35809-C946-4214-8B00-D85916FC7BEB}" type="parTrans" cxnId="{CA7F122B-0318-4F07-8B3F-A52A14DD7D60}">
      <dgm:prSet/>
      <dgm:spPr/>
      <dgm:t>
        <a:bodyPr/>
        <a:lstStyle/>
        <a:p>
          <a:endParaRPr lang="en-US"/>
        </a:p>
      </dgm:t>
    </dgm:pt>
    <dgm:pt modelId="{B32135F4-5910-465A-8BF3-5B576F686670}" type="sibTrans" cxnId="{CA7F122B-0318-4F07-8B3F-A52A14DD7D60}">
      <dgm:prSet/>
      <dgm:spPr/>
      <dgm:t>
        <a:bodyPr/>
        <a:lstStyle/>
        <a:p>
          <a:endParaRPr lang="en-US"/>
        </a:p>
      </dgm:t>
    </dgm:pt>
    <dgm:pt modelId="{4F0F9A95-D78D-9F44-9F61-783F0642421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SCRIPT Introduction</a:t>
          </a:r>
        </a:p>
      </dgm:t>
    </dgm:pt>
    <dgm:pt modelId="{F79FFF8C-8D5B-6F40-A477-1C7DF49C9609}" type="parTrans" cxnId="{4B6B160B-6494-6F40-AC21-D210171B0432}">
      <dgm:prSet/>
      <dgm:spPr/>
      <dgm:t>
        <a:bodyPr/>
        <a:lstStyle/>
        <a:p>
          <a:endParaRPr lang="en-US"/>
        </a:p>
      </dgm:t>
    </dgm:pt>
    <dgm:pt modelId="{487A1458-BBBD-F34E-AF69-320898ACC815}" type="sibTrans" cxnId="{4B6B160B-6494-6F40-AC21-D210171B0432}">
      <dgm:prSet/>
      <dgm:spPr/>
      <dgm:t>
        <a:bodyPr/>
        <a:lstStyle/>
        <a:p>
          <a:endParaRPr lang="en-US"/>
        </a:p>
      </dgm:t>
    </dgm:pt>
    <dgm:pt modelId="{B65D9FF7-4E16-4623-8C77-C44CF8FDCEC6}" type="pres">
      <dgm:prSet presAssocID="{6EDD2196-A688-49DB-BA6A-738833C86F4B}" presName="root" presStyleCnt="0">
        <dgm:presLayoutVars>
          <dgm:dir/>
          <dgm:resizeHandles val="exact"/>
        </dgm:presLayoutVars>
      </dgm:prSet>
      <dgm:spPr/>
    </dgm:pt>
    <dgm:pt modelId="{FA4E0CFD-57B1-5040-A6D6-3066142466F2}" type="pres">
      <dgm:prSet presAssocID="{4F0F9A95-D78D-9F44-9F61-783F0642421F}" presName="compNode" presStyleCnt="0"/>
      <dgm:spPr/>
    </dgm:pt>
    <dgm:pt modelId="{29E35F55-FC16-CF43-96A9-AB49C8F2062B}" type="pres">
      <dgm:prSet presAssocID="{4F0F9A95-D78D-9F44-9F61-783F0642421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effectLst>
          <a:outerShdw blurRad="50800" dist="50800" dir="5400000" algn="ctr" rotWithShape="0">
            <a:schemeClr val="accent1"/>
          </a:outerShdw>
        </a:effectLst>
      </dgm:spPr>
    </dgm:pt>
    <dgm:pt modelId="{F455DA72-4A71-5F4A-BF0F-663A7F172D50}" type="pres">
      <dgm:prSet presAssocID="{4F0F9A95-D78D-9F44-9F61-783F0642421F}" presName="spaceRect" presStyleCnt="0"/>
      <dgm:spPr/>
    </dgm:pt>
    <dgm:pt modelId="{33988359-A9B9-0C49-B2B2-DFB50FEC1E28}" type="pres">
      <dgm:prSet presAssocID="{4F0F9A95-D78D-9F44-9F61-783F0642421F}" presName="textRect" presStyleLbl="revTx" presStyleIdx="0" presStyleCnt="5">
        <dgm:presLayoutVars>
          <dgm:chMax val="1"/>
          <dgm:chPref val="1"/>
        </dgm:presLayoutVars>
      </dgm:prSet>
      <dgm:spPr/>
    </dgm:pt>
    <dgm:pt modelId="{60CC9185-EA77-E140-8DF5-AA8B016FF201}" type="pres">
      <dgm:prSet presAssocID="{487A1458-BBBD-F34E-AF69-320898ACC815}" presName="sibTrans" presStyleCnt="0"/>
      <dgm:spPr/>
    </dgm:pt>
    <dgm:pt modelId="{2BE84AAE-4321-4F2C-8832-41AF800E4985}" type="pres">
      <dgm:prSet presAssocID="{C2EA2B4F-0785-4D69-AEE3-97461349B8BD}" presName="compNode" presStyleCnt="0"/>
      <dgm:spPr/>
    </dgm:pt>
    <dgm:pt modelId="{E50C2470-48CB-4B96-A475-C325D28D76E8}" type="pres">
      <dgm:prSet presAssocID="{C2EA2B4F-0785-4D69-AEE3-97461349B8BD}" presName="iconRect" presStyleLbl="nod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BF0A7D34-0079-406C-81D2-3EAC0A2C4213}" type="pres">
      <dgm:prSet presAssocID="{C2EA2B4F-0785-4D69-AEE3-97461349B8BD}" presName="spaceRect" presStyleCnt="0"/>
      <dgm:spPr/>
    </dgm:pt>
    <dgm:pt modelId="{6F88BFF2-1012-4AFC-861E-E3D85BC24BD3}" type="pres">
      <dgm:prSet presAssocID="{C2EA2B4F-0785-4D69-AEE3-97461349B8BD}" presName="textRect" presStyleLbl="revTx" presStyleIdx="1" presStyleCnt="5">
        <dgm:presLayoutVars>
          <dgm:chMax val="1"/>
          <dgm:chPref val="1"/>
        </dgm:presLayoutVars>
      </dgm:prSet>
      <dgm:spPr/>
    </dgm:pt>
    <dgm:pt modelId="{51F19C5A-F683-49F6-ABB8-06D33792AC36}" type="pres">
      <dgm:prSet presAssocID="{BCBBC964-ED9E-4CAC-8DFF-580EF59EDA2A}" presName="sibTrans" presStyleCnt="0"/>
      <dgm:spPr/>
    </dgm:pt>
    <dgm:pt modelId="{2E45BA1C-5696-4639-9049-B3C7526666E2}" type="pres">
      <dgm:prSet presAssocID="{3CCEF0C1-7204-468B-B371-C2E2EC8B30AF}" presName="compNode" presStyleCnt="0"/>
      <dgm:spPr/>
    </dgm:pt>
    <dgm:pt modelId="{5E79E9B8-64C7-44A3-9AB8-095DA245737C}" type="pres">
      <dgm:prSet presAssocID="{3CCEF0C1-7204-468B-B371-C2E2EC8B30AF}" presName="iconRect" presStyleLbl="node1" presStyleIdx="2" presStyleCnt="5"/>
      <dgm:spPr>
        <a:blipFill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twork with solid fill"/>
        </a:ext>
      </dgm:extLst>
    </dgm:pt>
    <dgm:pt modelId="{1BA3EF6E-1FF7-42CE-9702-C9DD47650B44}" type="pres">
      <dgm:prSet presAssocID="{3CCEF0C1-7204-468B-B371-C2E2EC8B30AF}" presName="spaceRect" presStyleCnt="0"/>
      <dgm:spPr/>
    </dgm:pt>
    <dgm:pt modelId="{69422710-851E-4801-BADD-D9AB10E9712F}" type="pres">
      <dgm:prSet presAssocID="{3CCEF0C1-7204-468B-B371-C2E2EC8B30AF}" presName="textRect" presStyleLbl="revTx" presStyleIdx="2" presStyleCnt="5">
        <dgm:presLayoutVars>
          <dgm:chMax val="1"/>
          <dgm:chPref val="1"/>
        </dgm:presLayoutVars>
      </dgm:prSet>
      <dgm:spPr/>
    </dgm:pt>
    <dgm:pt modelId="{B980C159-C7DD-470B-AB5F-D516D006A0AA}" type="pres">
      <dgm:prSet presAssocID="{73DDF78F-D653-49D5-B215-D9C5969CC00C}" presName="sibTrans" presStyleCnt="0"/>
      <dgm:spPr/>
    </dgm:pt>
    <dgm:pt modelId="{79B03890-8A9F-46A0-A79E-73E896441842}" type="pres">
      <dgm:prSet presAssocID="{4BC6BEE8-B1BA-4DFE-A9F6-0DE0307569A0}" presName="compNode" presStyleCnt="0"/>
      <dgm:spPr/>
    </dgm:pt>
    <dgm:pt modelId="{54091B29-36BF-4F7F-A91A-378C241EA26B}" type="pres">
      <dgm:prSet presAssocID="{4BC6BEE8-B1BA-4DFE-A9F6-0DE0307569A0}" presName="iconRect" presStyleLbl="node1" presStyleIdx="3" presStyleCnt="5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6E1EEEEB-2C1E-412D-A68A-E5159ABAE5F7}" type="pres">
      <dgm:prSet presAssocID="{4BC6BEE8-B1BA-4DFE-A9F6-0DE0307569A0}" presName="spaceRect" presStyleCnt="0"/>
      <dgm:spPr/>
    </dgm:pt>
    <dgm:pt modelId="{B81FFE74-95A5-4E81-8797-28D0D067C6D2}" type="pres">
      <dgm:prSet presAssocID="{4BC6BEE8-B1BA-4DFE-A9F6-0DE0307569A0}" presName="textRect" presStyleLbl="revTx" presStyleIdx="3" presStyleCnt="5">
        <dgm:presLayoutVars>
          <dgm:chMax val="1"/>
          <dgm:chPref val="1"/>
        </dgm:presLayoutVars>
      </dgm:prSet>
      <dgm:spPr/>
    </dgm:pt>
    <dgm:pt modelId="{0BD02B08-5897-43EA-B4C3-6FFF557E5C66}" type="pres">
      <dgm:prSet presAssocID="{B62568DA-24C2-4596-8FA3-D3783BD0D149}" presName="sibTrans" presStyleCnt="0"/>
      <dgm:spPr/>
    </dgm:pt>
    <dgm:pt modelId="{3AB3E899-30E2-43D7-8804-B8A589DA6770}" type="pres">
      <dgm:prSet presAssocID="{68B9AFAE-2BA7-46A6-8BC7-B4239C92802C}" presName="compNode" presStyleCnt="0"/>
      <dgm:spPr/>
    </dgm:pt>
    <dgm:pt modelId="{7D9C6FF1-482A-4752-B6C1-6476ABB0C212}" type="pres">
      <dgm:prSet presAssocID="{68B9AFAE-2BA7-46A6-8BC7-B4239C92802C}" presName="iconRect" presStyleLbl="node1" presStyleIdx="4" presStyleCnt="5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4DFB0195-136F-4BA9-BA06-76571EAA95CF}" type="pres">
      <dgm:prSet presAssocID="{68B9AFAE-2BA7-46A6-8BC7-B4239C92802C}" presName="spaceRect" presStyleCnt="0"/>
      <dgm:spPr/>
    </dgm:pt>
    <dgm:pt modelId="{C4288BF1-2118-454A-AFCF-B39556D42AF5}" type="pres">
      <dgm:prSet presAssocID="{68B9AFAE-2BA7-46A6-8BC7-B4239C92802C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16407902-4455-DC41-B3E8-720DF33609C4}" type="presOf" srcId="{3CCEF0C1-7204-468B-B371-C2E2EC8B30AF}" destId="{69422710-851E-4801-BADD-D9AB10E9712F}" srcOrd="0" destOrd="0" presId="urn:microsoft.com/office/officeart/2018/2/layout/IconLabelList"/>
    <dgm:cxn modelId="{9064B005-FB2F-964B-A141-ED602B218B09}" type="presOf" srcId="{4F0F9A95-D78D-9F44-9F61-783F0642421F}" destId="{33988359-A9B9-0C49-B2B2-DFB50FEC1E28}" srcOrd="0" destOrd="0" presId="urn:microsoft.com/office/officeart/2018/2/layout/IconLabelList"/>
    <dgm:cxn modelId="{4B6B160B-6494-6F40-AC21-D210171B0432}" srcId="{6EDD2196-A688-49DB-BA6A-738833C86F4B}" destId="{4F0F9A95-D78D-9F44-9F61-783F0642421F}" srcOrd="0" destOrd="0" parTransId="{F79FFF8C-8D5B-6F40-A477-1C7DF49C9609}" sibTransId="{487A1458-BBBD-F34E-AF69-320898ACC815}"/>
    <dgm:cxn modelId="{CA7F122B-0318-4F07-8B3F-A52A14DD7D60}" srcId="{6EDD2196-A688-49DB-BA6A-738833C86F4B}" destId="{68B9AFAE-2BA7-46A6-8BC7-B4239C92802C}" srcOrd="4" destOrd="0" parTransId="{90C35809-C946-4214-8B00-D85916FC7BEB}" sibTransId="{B32135F4-5910-465A-8BF3-5B576F686670}"/>
    <dgm:cxn modelId="{057E733A-08D5-4CF1-899A-464298BF15AA}" srcId="{6EDD2196-A688-49DB-BA6A-738833C86F4B}" destId="{C2EA2B4F-0785-4D69-AEE3-97461349B8BD}" srcOrd="1" destOrd="0" parTransId="{E786CBBF-87D8-47C6-A38B-077B75D0FB0E}" sibTransId="{BCBBC964-ED9E-4CAC-8DFF-580EF59EDA2A}"/>
    <dgm:cxn modelId="{D3788F61-F730-2243-8251-7BA1497E43D8}" type="presOf" srcId="{68B9AFAE-2BA7-46A6-8BC7-B4239C92802C}" destId="{C4288BF1-2118-454A-AFCF-B39556D42AF5}" srcOrd="0" destOrd="0" presId="urn:microsoft.com/office/officeart/2018/2/layout/IconLabelList"/>
    <dgm:cxn modelId="{68DBBA63-D84B-4C94-AC5C-555D3EDB1465}" type="presOf" srcId="{6EDD2196-A688-49DB-BA6A-738833C86F4B}" destId="{B65D9FF7-4E16-4623-8C77-C44CF8FDCEC6}" srcOrd="0" destOrd="0" presId="urn:microsoft.com/office/officeart/2018/2/layout/IconLabelList"/>
    <dgm:cxn modelId="{12CE5E71-4E78-40C2-9A65-70F0B6DEA3AD}" srcId="{6EDD2196-A688-49DB-BA6A-738833C86F4B}" destId="{3CCEF0C1-7204-468B-B371-C2E2EC8B30AF}" srcOrd="2" destOrd="0" parTransId="{9973D533-4543-4D95-9073-6C7C6EC1F28C}" sibTransId="{73DDF78F-D653-49D5-B215-D9C5969CC00C}"/>
    <dgm:cxn modelId="{7F6BBACE-F2EA-4D4E-ACFD-63B9F3EAEC84}" type="presOf" srcId="{4BC6BEE8-B1BA-4DFE-A9F6-0DE0307569A0}" destId="{B81FFE74-95A5-4E81-8797-28D0D067C6D2}" srcOrd="0" destOrd="0" presId="urn:microsoft.com/office/officeart/2018/2/layout/IconLabelList"/>
    <dgm:cxn modelId="{97E7DFD4-6BC4-4D25-892F-5CFD05F37733}" srcId="{6EDD2196-A688-49DB-BA6A-738833C86F4B}" destId="{4BC6BEE8-B1BA-4DFE-A9F6-0DE0307569A0}" srcOrd="3" destOrd="0" parTransId="{77742EF7-E70A-4F1E-ABAB-A7D84FE6FE10}" sibTransId="{B62568DA-24C2-4596-8FA3-D3783BD0D149}"/>
    <dgm:cxn modelId="{FCDF7EEA-E18D-3343-84E3-006BC362640B}" type="presOf" srcId="{C2EA2B4F-0785-4D69-AEE3-97461349B8BD}" destId="{6F88BFF2-1012-4AFC-861E-E3D85BC24BD3}" srcOrd="0" destOrd="0" presId="urn:microsoft.com/office/officeart/2018/2/layout/IconLabelList"/>
    <dgm:cxn modelId="{AAF4E0B3-DB9F-D44E-9097-BB1DE2E2F960}" type="presParOf" srcId="{B65D9FF7-4E16-4623-8C77-C44CF8FDCEC6}" destId="{FA4E0CFD-57B1-5040-A6D6-3066142466F2}" srcOrd="0" destOrd="0" presId="urn:microsoft.com/office/officeart/2018/2/layout/IconLabelList"/>
    <dgm:cxn modelId="{F797B184-066D-E945-9BC6-8BE4FB164DD3}" type="presParOf" srcId="{FA4E0CFD-57B1-5040-A6D6-3066142466F2}" destId="{29E35F55-FC16-CF43-96A9-AB49C8F2062B}" srcOrd="0" destOrd="0" presId="urn:microsoft.com/office/officeart/2018/2/layout/IconLabelList"/>
    <dgm:cxn modelId="{ADFF2AD8-78DC-1C47-891C-3060CDACF4D3}" type="presParOf" srcId="{FA4E0CFD-57B1-5040-A6D6-3066142466F2}" destId="{F455DA72-4A71-5F4A-BF0F-663A7F172D50}" srcOrd="1" destOrd="0" presId="urn:microsoft.com/office/officeart/2018/2/layout/IconLabelList"/>
    <dgm:cxn modelId="{662F4450-361B-AB46-9F55-586CA9264EF7}" type="presParOf" srcId="{FA4E0CFD-57B1-5040-A6D6-3066142466F2}" destId="{33988359-A9B9-0C49-B2B2-DFB50FEC1E28}" srcOrd="2" destOrd="0" presId="urn:microsoft.com/office/officeart/2018/2/layout/IconLabelList"/>
    <dgm:cxn modelId="{6AEBFD93-DEC8-6543-B559-91FD577E005A}" type="presParOf" srcId="{B65D9FF7-4E16-4623-8C77-C44CF8FDCEC6}" destId="{60CC9185-EA77-E140-8DF5-AA8B016FF201}" srcOrd="1" destOrd="0" presId="urn:microsoft.com/office/officeart/2018/2/layout/IconLabelList"/>
    <dgm:cxn modelId="{4DCF34B3-C0FB-4648-90CB-AEE4C06DBA4D}" type="presParOf" srcId="{B65D9FF7-4E16-4623-8C77-C44CF8FDCEC6}" destId="{2BE84AAE-4321-4F2C-8832-41AF800E4985}" srcOrd="2" destOrd="0" presId="urn:microsoft.com/office/officeart/2018/2/layout/IconLabelList"/>
    <dgm:cxn modelId="{09A144F4-2D08-A846-B50D-C963562EE3A2}" type="presParOf" srcId="{2BE84AAE-4321-4F2C-8832-41AF800E4985}" destId="{E50C2470-48CB-4B96-A475-C325D28D76E8}" srcOrd="0" destOrd="0" presId="urn:microsoft.com/office/officeart/2018/2/layout/IconLabelList"/>
    <dgm:cxn modelId="{A4BDA9E9-4323-514C-A5FE-E5511F77D523}" type="presParOf" srcId="{2BE84AAE-4321-4F2C-8832-41AF800E4985}" destId="{BF0A7D34-0079-406C-81D2-3EAC0A2C4213}" srcOrd="1" destOrd="0" presId="urn:microsoft.com/office/officeart/2018/2/layout/IconLabelList"/>
    <dgm:cxn modelId="{18DB0B03-FCB6-1145-947D-1E205F821D92}" type="presParOf" srcId="{2BE84AAE-4321-4F2C-8832-41AF800E4985}" destId="{6F88BFF2-1012-4AFC-861E-E3D85BC24BD3}" srcOrd="2" destOrd="0" presId="urn:microsoft.com/office/officeart/2018/2/layout/IconLabelList"/>
    <dgm:cxn modelId="{7DC0F3D2-64E5-EC48-BFDE-83EDDAA53FB8}" type="presParOf" srcId="{B65D9FF7-4E16-4623-8C77-C44CF8FDCEC6}" destId="{51F19C5A-F683-49F6-ABB8-06D33792AC36}" srcOrd="3" destOrd="0" presId="urn:microsoft.com/office/officeart/2018/2/layout/IconLabelList"/>
    <dgm:cxn modelId="{C0155A05-88C2-CA4F-8404-4F44D4AAF567}" type="presParOf" srcId="{B65D9FF7-4E16-4623-8C77-C44CF8FDCEC6}" destId="{2E45BA1C-5696-4639-9049-B3C7526666E2}" srcOrd="4" destOrd="0" presId="urn:microsoft.com/office/officeart/2018/2/layout/IconLabelList"/>
    <dgm:cxn modelId="{E5B2AB47-46C9-8B45-A22D-87019E4E4A2E}" type="presParOf" srcId="{2E45BA1C-5696-4639-9049-B3C7526666E2}" destId="{5E79E9B8-64C7-44A3-9AB8-095DA245737C}" srcOrd="0" destOrd="0" presId="urn:microsoft.com/office/officeart/2018/2/layout/IconLabelList"/>
    <dgm:cxn modelId="{6CAF2AF2-870D-AE4C-AF58-24A8C65C514F}" type="presParOf" srcId="{2E45BA1C-5696-4639-9049-B3C7526666E2}" destId="{1BA3EF6E-1FF7-42CE-9702-C9DD47650B44}" srcOrd="1" destOrd="0" presId="urn:microsoft.com/office/officeart/2018/2/layout/IconLabelList"/>
    <dgm:cxn modelId="{A35EF015-0835-CF4B-8C9F-123D4C3C5E96}" type="presParOf" srcId="{2E45BA1C-5696-4639-9049-B3C7526666E2}" destId="{69422710-851E-4801-BADD-D9AB10E9712F}" srcOrd="2" destOrd="0" presId="urn:microsoft.com/office/officeart/2018/2/layout/IconLabelList"/>
    <dgm:cxn modelId="{A677CC4E-267E-564D-A464-F595F5223ACD}" type="presParOf" srcId="{B65D9FF7-4E16-4623-8C77-C44CF8FDCEC6}" destId="{B980C159-C7DD-470B-AB5F-D516D006A0AA}" srcOrd="5" destOrd="0" presId="urn:microsoft.com/office/officeart/2018/2/layout/IconLabelList"/>
    <dgm:cxn modelId="{4F045599-E84F-B340-844C-A0014E214537}" type="presParOf" srcId="{B65D9FF7-4E16-4623-8C77-C44CF8FDCEC6}" destId="{79B03890-8A9F-46A0-A79E-73E896441842}" srcOrd="6" destOrd="0" presId="urn:microsoft.com/office/officeart/2018/2/layout/IconLabelList"/>
    <dgm:cxn modelId="{9924AEB0-86FA-EB4C-8B36-E3D1821256AA}" type="presParOf" srcId="{79B03890-8A9F-46A0-A79E-73E896441842}" destId="{54091B29-36BF-4F7F-A91A-378C241EA26B}" srcOrd="0" destOrd="0" presId="urn:microsoft.com/office/officeart/2018/2/layout/IconLabelList"/>
    <dgm:cxn modelId="{84E04C96-2AFE-FD47-8E9D-9779D9C42CBC}" type="presParOf" srcId="{79B03890-8A9F-46A0-A79E-73E896441842}" destId="{6E1EEEEB-2C1E-412D-A68A-E5159ABAE5F7}" srcOrd="1" destOrd="0" presId="urn:microsoft.com/office/officeart/2018/2/layout/IconLabelList"/>
    <dgm:cxn modelId="{2360256B-F060-4745-922B-85D45299E2E8}" type="presParOf" srcId="{79B03890-8A9F-46A0-A79E-73E896441842}" destId="{B81FFE74-95A5-4E81-8797-28D0D067C6D2}" srcOrd="2" destOrd="0" presId="urn:microsoft.com/office/officeart/2018/2/layout/IconLabelList"/>
    <dgm:cxn modelId="{6285859B-83AC-AE46-8906-ED640E9DB010}" type="presParOf" srcId="{B65D9FF7-4E16-4623-8C77-C44CF8FDCEC6}" destId="{0BD02B08-5897-43EA-B4C3-6FFF557E5C66}" srcOrd="7" destOrd="0" presId="urn:microsoft.com/office/officeart/2018/2/layout/IconLabelList"/>
    <dgm:cxn modelId="{F12D5ECA-5D39-624D-9C91-4C0321E08F42}" type="presParOf" srcId="{B65D9FF7-4E16-4623-8C77-C44CF8FDCEC6}" destId="{3AB3E899-30E2-43D7-8804-B8A589DA6770}" srcOrd="8" destOrd="0" presId="urn:microsoft.com/office/officeart/2018/2/layout/IconLabelList"/>
    <dgm:cxn modelId="{364DB35A-4C24-7247-9E49-6767B77EB391}" type="presParOf" srcId="{3AB3E899-30E2-43D7-8804-B8A589DA6770}" destId="{7D9C6FF1-482A-4752-B6C1-6476ABB0C212}" srcOrd="0" destOrd="0" presId="urn:microsoft.com/office/officeart/2018/2/layout/IconLabelList"/>
    <dgm:cxn modelId="{9B60F6BB-0F42-8942-B224-F5D34BDE3232}" type="presParOf" srcId="{3AB3E899-30E2-43D7-8804-B8A589DA6770}" destId="{4DFB0195-136F-4BA9-BA06-76571EAA95CF}" srcOrd="1" destOrd="0" presId="urn:microsoft.com/office/officeart/2018/2/layout/IconLabelList"/>
    <dgm:cxn modelId="{BB3B7128-11C4-A046-8441-93A0EAE358D8}" type="presParOf" srcId="{3AB3E899-30E2-43D7-8804-B8A589DA6770}" destId="{C4288BF1-2118-454A-AFCF-B39556D42AF5}" srcOrd="2" destOrd="0" presId="urn:microsoft.com/office/officeart/2018/2/layout/IconLabelList"/>
  </dgm:cxnLst>
  <dgm:bg>
    <a:effectLst>
      <a:outerShdw blurRad="50800" dist="445662" dir="5400000" algn="ctr" rotWithShape="0">
        <a:schemeClr val="tx2"/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93AF18-57AA-064A-93E8-76EFBB10D91B}" type="doc">
      <dgm:prSet loTypeId="urn:microsoft.com/office/officeart/2005/8/layout/radial3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142D507-7263-274A-9156-CFD0EC75543C}">
      <dgm:prSet phldrT="[Text]" custT="1"/>
      <dgm:spPr>
        <a:solidFill>
          <a:srgbClr val="7030A0">
            <a:alpha val="50000"/>
          </a:srgbClr>
        </a:solidFill>
      </dgm:spPr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00"/>
              </a:solidFill>
              <a:latin typeface="Avenir Next LT Pro"/>
              <a:ea typeface="+mn-ea"/>
              <a:cs typeface="+mn-cs"/>
            </a:rPr>
            <a:t>Clinical.tables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(e.g., bal_results, basic_endpoints from EDW reports)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(7 tables)</a:t>
          </a:r>
          <a:endParaRPr lang="en-US" sz="1400" kern="1200" dirty="0"/>
        </a:p>
      </dgm:t>
    </dgm:pt>
    <dgm:pt modelId="{876E5C9A-17C0-0B4D-BDA4-704E02B11ED6}" type="parTrans" cxnId="{7B86819D-28B7-5A48-B2C5-29C352EF66F0}">
      <dgm:prSet/>
      <dgm:spPr/>
      <dgm:t>
        <a:bodyPr/>
        <a:lstStyle/>
        <a:p>
          <a:endParaRPr lang="en-US"/>
        </a:p>
      </dgm:t>
    </dgm:pt>
    <dgm:pt modelId="{B74068B4-D6AE-F948-86A8-46C80432329F}" type="sibTrans" cxnId="{7B86819D-28B7-5A48-B2C5-29C352EF66F0}">
      <dgm:prSet/>
      <dgm:spPr/>
      <dgm:t>
        <a:bodyPr/>
        <a:lstStyle/>
        <a:p>
          <a:endParaRPr lang="en-US"/>
        </a:p>
      </dgm:t>
    </dgm:pt>
    <dgm:pt modelId="{DB6B0FC6-A6F9-4642-817C-9EBC404B8C46}">
      <dgm:prSet phldrT="[Text]" custT="1"/>
      <dgm:spPr>
        <a:solidFill>
          <a:srgbClr val="92D050">
            <a:alpha val="50000"/>
          </a:srgbClr>
        </a:solidFill>
      </dgm:spPr>
      <dgm:t>
        <a:bodyPr/>
        <a:lstStyle/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00"/>
              </a:solidFill>
            </a:rPr>
            <a:t>OMOP </a:t>
          </a:r>
          <a:r>
            <a:rPr lang="en-US" sz="2000" kern="1200" dirty="0">
              <a:solidFill>
                <a:srgbClr val="FFFF00"/>
              </a:solidFill>
              <a:latin typeface="Avenir Next LT Pro"/>
              <a:ea typeface="+mn-ea"/>
              <a:cs typeface="+mn-cs"/>
            </a:rPr>
            <a:t>EMR</a:t>
          </a:r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venir Next LT Pro"/>
              <a:ea typeface="+mn-ea"/>
              <a:cs typeface="+mn-cs"/>
            </a:rPr>
            <a:t>(9 tables)</a:t>
          </a:r>
        </a:p>
      </dgm:t>
    </dgm:pt>
    <dgm:pt modelId="{4636FE68-F25B-3848-B5EF-A5A3FD8A310C}" type="parTrans" cxnId="{AA91294A-1128-BD4E-B47F-CF0D05C29262}">
      <dgm:prSet/>
      <dgm:spPr/>
      <dgm:t>
        <a:bodyPr/>
        <a:lstStyle/>
        <a:p>
          <a:endParaRPr lang="en-US"/>
        </a:p>
      </dgm:t>
    </dgm:pt>
    <dgm:pt modelId="{C5971C54-52CA-9A49-92F9-372A30DD6E26}" type="sibTrans" cxnId="{AA91294A-1128-BD4E-B47F-CF0D05C29262}">
      <dgm:prSet/>
      <dgm:spPr/>
      <dgm:t>
        <a:bodyPr/>
        <a:lstStyle/>
        <a:p>
          <a:endParaRPr lang="en-US"/>
        </a:p>
      </dgm:t>
    </dgm:pt>
    <dgm:pt modelId="{2A308092-5699-8D4E-8D59-756E4A7B20C5}">
      <dgm:prSet phldrT="[Text]" custT="1"/>
      <dgm:spPr>
        <a:solidFill>
          <a:srgbClr val="FFC000">
            <a:alpha val="50000"/>
          </a:srgbClr>
        </a:solidFill>
      </dgm:spPr>
      <dgm:t>
        <a:bodyPr/>
        <a:lstStyle/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solidFill>
                <a:srgbClr val="FFFF00"/>
              </a:solidFill>
              <a:latin typeface="Avenir Next LT Pro"/>
              <a:ea typeface="+mn-ea"/>
              <a:cs typeface="+mn-cs"/>
            </a:rPr>
            <a:t>Clinical.patient</a:t>
          </a:r>
          <a:endParaRPr lang="en-US" sz="1400" kern="1200" dirty="0">
            <a:solidFill>
              <a:srgbClr val="FFFF00"/>
            </a:solidFill>
            <a:latin typeface="Avenir Next LT Pro"/>
            <a:ea typeface="+mn-ea"/>
            <a:cs typeface="+mn-cs"/>
          </a:endParaRP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(NOTE: </a:t>
          </a: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This is a linking table</a:t>
          </a: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       cp.cohort_patient_id = person_id,</a:t>
          </a: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     cp.case_number = pt_study_id,</a:t>
          </a: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cp.ir_id = patient_ir_id)</a:t>
          </a: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</dgm:t>
    </dgm:pt>
    <dgm:pt modelId="{ED25C0EA-AA96-8C44-8B21-DD577E87ABFF}" type="parTrans" cxnId="{CF62646E-03BA-E04C-B075-2709E9208DA9}">
      <dgm:prSet/>
      <dgm:spPr/>
      <dgm:t>
        <a:bodyPr/>
        <a:lstStyle/>
        <a:p>
          <a:endParaRPr lang="en-US"/>
        </a:p>
      </dgm:t>
    </dgm:pt>
    <dgm:pt modelId="{73C88FDC-674D-9646-A4CE-FFC85F42D51F}" type="sibTrans" cxnId="{CF62646E-03BA-E04C-B075-2709E9208DA9}">
      <dgm:prSet/>
      <dgm:spPr/>
      <dgm:t>
        <a:bodyPr/>
        <a:lstStyle/>
        <a:p>
          <a:endParaRPr lang="en-US"/>
        </a:p>
      </dgm:t>
    </dgm:pt>
    <dgm:pt modelId="{7CFEECB8-EDDB-2E47-8ED8-E5042EC06F05}">
      <dgm:prSet phldrT="[Text]" custT="1"/>
      <dgm:spPr>
        <a:solidFill>
          <a:srgbClr val="00B0F0">
            <a:alpha val="50000"/>
          </a:srgbClr>
        </a:solidFill>
      </dgm:spPr>
      <dgm:t>
        <a:bodyPr/>
        <a:lstStyle/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00"/>
              </a:solidFill>
            </a:rPr>
            <a:t>Multi-omics</a:t>
          </a:r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rgbClr val="FFFFFF"/>
              </a:solidFill>
              <a:latin typeface="Avenir Next LT Pro"/>
              <a:ea typeface="+mn-ea"/>
              <a:cs typeface="+mn-cs"/>
            </a:rPr>
            <a:t>(</a:t>
          </a:r>
          <a:r>
            <a:rPr lang="en-US" sz="1100" kern="1200" dirty="0">
              <a:solidFill>
                <a:schemeClr val="tx1"/>
              </a:solidFill>
              <a:latin typeface="Avenir Next LT Pro"/>
              <a:ea typeface="+mn-ea"/>
              <a:cs typeface="+mn-cs"/>
            </a:rPr>
            <a:t>RNAseq, Metagenomics, Bacterial whole genome</a:t>
          </a:r>
          <a:r>
            <a:rPr lang="en-US" sz="1100" kern="1200" dirty="0">
              <a:solidFill>
                <a:srgbClr val="FFFFFF"/>
              </a:solidFill>
              <a:latin typeface="Avenir Next LT Pro"/>
              <a:ea typeface="+mn-ea"/>
              <a:cs typeface="+mn-cs"/>
            </a:rPr>
            <a:t>)</a:t>
          </a:r>
        </a:p>
      </dgm:t>
    </dgm:pt>
    <dgm:pt modelId="{0D98FF69-B431-0243-8011-61DF5F8E35D5}" type="parTrans" cxnId="{31C913E8-EAC4-464C-BE2F-E56B6A84593D}">
      <dgm:prSet/>
      <dgm:spPr/>
      <dgm:t>
        <a:bodyPr/>
        <a:lstStyle/>
        <a:p>
          <a:endParaRPr lang="en-US"/>
        </a:p>
      </dgm:t>
    </dgm:pt>
    <dgm:pt modelId="{4A71139C-4677-AC49-A8F6-540A2D2A498B}" type="sibTrans" cxnId="{31C913E8-EAC4-464C-BE2F-E56B6A84593D}">
      <dgm:prSet/>
      <dgm:spPr/>
      <dgm:t>
        <a:bodyPr/>
        <a:lstStyle/>
        <a:p>
          <a:endParaRPr lang="en-US"/>
        </a:p>
      </dgm:t>
    </dgm:pt>
    <dgm:pt modelId="{35807D73-C29C-1849-9DE3-4F32E397F080}">
      <dgm:prSet phldrT="[Text]" custT="1"/>
      <dgm:spPr>
        <a:solidFill>
          <a:srgbClr val="FF0000">
            <a:alpha val="50000"/>
          </a:srgbClr>
        </a:solidFill>
      </dgm:spPr>
      <dgm:t>
        <a:bodyPr/>
        <a:lstStyle/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00"/>
              </a:solidFill>
            </a:rPr>
            <a:t>REDCap</a:t>
          </a:r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venir Next LT Pro"/>
              <a:ea typeface="+mn-ea"/>
              <a:cs typeface="+mn-cs"/>
            </a:rPr>
            <a:t>(18 forms)</a:t>
          </a:r>
        </a:p>
      </dgm:t>
    </dgm:pt>
    <dgm:pt modelId="{C761155F-64E4-CA44-BC49-92BBEBECAFAC}" type="parTrans" cxnId="{FDC838BA-55B8-8E47-AA5B-6C1B0F3AD95D}">
      <dgm:prSet/>
      <dgm:spPr/>
      <dgm:t>
        <a:bodyPr/>
        <a:lstStyle/>
        <a:p>
          <a:endParaRPr lang="en-US"/>
        </a:p>
      </dgm:t>
    </dgm:pt>
    <dgm:pt modelId="{52498141-EEB4-D34B-977B-DD554DC0506F}" type="sibTrans" cxnId="{FDC838BA-55B8-8E47-AA5B-6C1B0F3AD95D}">
      <dgm:prSet/>
      <dgm:spPr/>
      <dgm:t>
        <a:bodyPr/>
        <a:lstStyle/>
        <a:p>
          <a:endParaRPr lang="en-US"/>
        </a:p>
      </dgm:t>
    </dgm:pt>
    <dgm:pt modelId="{A4E163C7-12DA-8C47-B5EA-D4BAE790200B}">
      <dgm:prSet custT="1"/>
      <dgm:spPr/>
      <dgm:t>
        <a:bodyPr/>
        <a:lstStyle/>
        <a:p>
          <a:r>
            <a:rPr lang="en-US" sz="900" dirty="0">
              <a:solidFill>
                <a:srgbClr val="FFFF00"/>
              </a:solidFill>
            </a:rPr>
            <a:t>RNAseq/metagenomics</a:t>
          </a:r>
        </a:p>
        <a:p>
          <a:r>
            <a:rPr lang="en-US" sz="900" dirty="0">
              <a:solidFill>
                <a:srgbClr val="FFFF00"/>
              </a:solidFill>
            </a:rPr>
            <a:t>Metadata</a:t>
          </a:r>
        </a:p>
        <a:p>
          <a:r>
            <a:rPr lang="en-US" sz="900" dirty="0">
              <a:solidFill>
                <a:schemeClr val="tx1"/>
              </a:solidFill>
            </a:rPr>
            <a:t>(libarary prep info)</a:t>
          </a:r>
        </a:p>
      </dgm:t>
    </dgm:pt>
    <dgm:pt modelId="{4AD6B717-5803-F54C-87BA-07ED52B3C39D}" type="parTrans" cxnId="{998D9E61-441B-9F41-BD28-E1C6BCA8D824}">
      <dgm:prSet/>
      <dgm:spPr/>
      <dgm:t>
        <a:bodyPr/>
        <a:lstStyle/>
        <a:p>
          <a:endParaRPr lang="en-US"/>
        </a:p>
      </dgm:t>
    </dgm:pt>
    <dgm:pt modelId="{B3F2A134-DF9B-C240-8D8B-E3DBD39FAE6F}" type="sibTrans" cxnId="{998D9E61-441B-9F41-BD28-E1C6BCA8D824}">
      <dgm:prSet/>
      <dgm:spPr/>
      <dgm:t>
        <a:bodyPr/>
        <a:lstStyle/>
        <a:p>
          <a:endParaRPr lang="en-US"/>
        </a:p>
      </dgm:t>
    </dgm:pt>
    <dgm:pt modelId="{7235FAD6-D777-9946-9377-16B20548EEA0}" type="pres">
      <dgm:prSet presAssocID="{6E93AF18-57AA-064A-93E8-76EFBB10D91B}" presName="composite" presStyleCnt="0">
        <dgm:presLayoutVars>
          <dgm:chMax val="1"/>
          <dgm:dir/>
          <dgm:resizeHandles val="exact"/>
        </dgm:presLayoutVars>
      </dgm:prSet>
      <dgm:spPr/>
    </dgm:pt>
    <dgm:pt modelId="{8F84F12C-6D6B-D246-8511-716720E156E6}" type="pres">
      <dgm:prSet presAssocID="{6E93AF18-57AA-064A-93E8-76EFBB10D91B}" presName="radial" presStyleCnt="0">
        <dgm:presLayoutVars>
          <dgm:animLvl val="ctr"/>
        </dgm:presLayoutVars>
      </dgm:prSet>
      <dgm:spPr/>
    </dgm:pt>
    <dgm:pt modelId="{1F167388-44AF-9448-9BCC-2BAB8D9F0801}" type="pres">
      <dgm:prSet presAssocID="{D142D507-7263-274A-9156-CFD0EC75543C}" presName="centerShape" presStyleLbl="vennNode1" presStyleIdx="0" presStyleCnt="6" custScaleX="91301" custScaleY="90329" custLinFactNeighborX="-228" custLinFactNeighborY="4889"/>
      <dgm:spPr/>
    </dgm:pt>
    <dgm:pt modelId="{E83A1619-07D3-F048-91C1-62DE6E4637E2}" type="pres">
      <dgm:prSet presAssocID="{DB6B0FC6-A6F9-4642-817C-9EBC404B8C46}" presName="node" presStyleLbl="vennNode1" presStyleIdx="1" presStyleCnt="6" custScaleX="131050" custScaleY="131050" custRadScaleRad="120049" custRadScaleInc="75384">
        <dgm:presLayoutVars>
          <dgm:bulletEnabled val="1"/>
        </dgm:presLayoutVars>
      </dgm:prSet>
      <dgm:spPr/>
    </dgm:pt>
    <dgm:pt modelId="{6301FDE8-2C02-2E4A-A84B-115EDA62FF22}" type="pres">
      <dgm:prSet presAssocID="{2A308092-5699-8D4E-8D59-756E4A7B20C5}" presName="node" presStyleLbl="vennNode1" presStyleIdx="2" presStyleCnt="6" custScaleX="110470" custScaleY="105457" custRadScaleRad="98988" custRadScaleInc="30177">
        <dgm:presLayoutVars>
          <dgm:bulletEnabled val="1"/>
        </dgm:presLayoutVars>
      </dgm:prSet>
      <dgm:spPr>
        <a:prstGeom prst="roundRect">
          <a:avLst/>
        </a:prstGeom>
      </dgm:spPr>
    </dgm:pt>
    <dgm:pt modelId="{67046CE2-BBAA-B04D-95B4-16EEFB6CAC88}" type="pres">
      <dgm:prSet presAssocID="{7CFEECB8-EDDB-2E47-8ED8-E5042EC06F05}" presName="node" presStyleLbl="vennNode1" presStyleIdx="3" presStyleCnt="6" custScaleX="170066" custScaleY="170068" custRadScaleRad="114854" custRadScaleInc="149933">
        <dgm:presLayoutVars>
          <dgm:bulletEnabled val="1"/>
        </dgm:presLayoutVars>
      </dgm:prSet>
      <dgm:spPr/>
    </dgm:pt>
    <dgm:pt modelId="{E7F13376-3C7B-1046-BDBC-95E10F459022}" type="pres">
      <dgm:prSet presAssocID="{A4E163C7-12DA-8C47-B5EA-D4BAE790200B}" presName="node" presStyleLbl="vennNode1" presStyleIdx="4" presStyleCnt="6" custRadScaleRad="166152" custRadScaleInc="90461">
        <dgm:presLayoutVars>
          <dgm:bulletEnabled val="1"/>
        </dgm:presLayoutVars>
      </dgm:prSet>
      <dgm:spPr/>
    </dgm:pt>
    <dgm:pt modelId="{1CD5D354-1AE4-374D-8C98-39997D2A6B57}" type="pres">
      <dgm:prSet presAssocID="{35807D73-C29C-1849-9DE3-4F32E397F080}" presName="node" presStyleLbl="vennNode1" presStyleIdx="5" presStyleCnt="6" custScaleX="161567" custScaleY="153109" custRadScaleRad="102818" custRadScaleInc="26960">
        <dgm:presLayoutVars>
          <dgm:bulletEnabled val="1"/>
        </dgm:presLayoutVars>
      </dgm:prSet>
      <dgm:spPr/>
    </dgm:pt>
  </dgm:ptLst>
  <dgm:cxnLst>
    <dgm:cxn modelId="{57E0E645-7143-DB4A-9F06-259695A04AC1}" type="presOf" srcId="{A4E163C7-12DA-8C47-B5EA-D4BAE790200B}" destId="{E7F13376-3C7B-1046-BDBC-95E10F459022}" srcOrd="0" destOrd="0" presId="urn:microsoft.com/office/officeart/2005/8/layout/radial3"/>
    <dgm:cxn modelId="{AA91294A-1128-BD4E-B47F-CF0D05C29262}" srcId="{D142D507-7263-274A-9156-CFD0EC75543C}" destId="{DB6B0FC6-A6F9-4642-817C-9EBC404B8C46}" srcOrd="0" destOrd="0" parTransId="{4636FE68-F25B-3848-B5EF-A5A3FD8A310C}" sibTransId="{C5971C54-52CA-9A49-92F9-372A30DD6E26}"/>
    <dgm:cxn modelId="{998D9E61-441B-9F41-BD28-E1C6BCA8D824}" srcId="{D142D507-7263-274A-9156-CFD0EC75543C}" destId="{A4E163C7-12DA-8C47-B5EA-D4BAE790200B}" srcOrd="3" destOrd="0" parTransId="{4AD6B717-5803-F54C-87BA-07ED52B3C39D}" sibTransId="{B3F2A134-DF9B-C240-8D8B-E3DBD39FAE6F}"/>
    <dgm:cxn modelId="{CF62646E-03BA-E04C-B075-2709E9208DA9}" srcId="{D142D507-7263-274A-9156-CFD0EC75543C}" destId="{2A308092-5699-8D4E-8D59-756E4A7B20C5}" srcOrd="1" destOrd="0" parTransId="{ED25C0EA-AA96-8C44-8B21-DD577E87ABFF}" sibTransId="{73C88FDC-674D-9646-A4CE-FFC85F42D51F}"/>
    <dgm:cxn modelId="{7B86819D-28B7-5A48-B2C5-29C352EF66F0}" srcId="{6E93AF18-57AA-064A-93E8-76EFBB10D91B}" destId="{D142D507-7263-274A-9156-CFD0EC75543C}" srcOrd="0" destOrd="0" parTransId="{876E5C9A-17C0-0B4D-BDA4-704E02B11ED6}" sibTransId="{B74068B4-D6AE-F948-86A8-46C80432329F}"/>
    <dgm:cxn modelId="{519B27AC-BCB2-E641-9661-5383310340AB}" type="presOf" srcId="{7CFEECB8-EDDB-2E47-8ED8-E5042EC06F05}" destId="{67046CE2-BBAA-B04D-95B4-16EEFB6CAC88}" srcOrd="0" destOrd="0" presId="urn:microsoft.com/office/officeart/2005/8/layout/radial3"/>
    <dgm:cxn modelId="{FDC838BA-55B8-8E47-AA5B-6C1B0F3AD95D}" srcId="{D142D507-7263-274A-9156-CFD0EC75543C}" destId="{35807D73-C29C-1849-9DE3-4F32E397F080}" srcOrd="4" destOrd="0" parTransId="{C761155F-64E4-CA44-BC49-92BBEBECAFAC}" sibTransId="{52498141-EEB4-D34B-977B-DD554DC0506F}"/>
    <dgm:cxn modelId="{ECBCC0E6-3CC1-7448-A244-8D2425FD4C6F}" type="presOf" srcId="{2A308092-5699-8D4E-8D59-756E4A7B20C5}" destId="{6301FDE8-2C02-2E4A-A84B-115EDA62FF22}" srcOrd="0" destOrd="0" presId="urn:microsoft.com/office/officeart/2005/8/layout/radial3"/>
    <dgm:cxn modelId="{31C913E8-EAC4-464C-BE2F-E56B6A84593D}" srcId="{D142D507-7263-274A-9156-CFD0EC75543C}" destId="{7CFEECB8-EDDB-2E47-8ED8-E5042EC06F05}" srcOrd="2" destOrd="0" parTransId="{0D98FF69-B431-0243-8011-61DF5F8E35D5}" sibTransId="{4A71139C-4677-AC49-A8F6-540A2D2A498B}"/>
    <dgm:cxn modelId="{251D63E8-BE9C-F843-A54E-B9B2690B9AC7}" type="presOf" srcId="{6E93AF18-57AA-064A-93E8-76EFBB10D91B}" destId="{7235FAD6-D777-9946-9377-16B20548EEA0}" srcOrd="0" destOrd="0" presId="urn:microsoft.com/office/officeart/2005/8/layout/radial3"/>
    <dgm:cxn modelId="{FC80E3F0-ACDE-AE42-87EF-BF99BC8AB032}" type="presOf" srcId="{DB6B0FC6-A6F9-4642-817C-9EBC404B8C46}" destId="{E83A1619-07D3-F048-91C1-62DE6E4637E2}" srcOrd="0" destOrd="0" presId="urn:microsoft.com/office/officeart/2005/8/layout/radial3"/>
    <dgm:cxn modelId="{46D841F1-BB8D-EF4D-8CE8-A11EF3A37294}" type="presOf" srcId="{D142D507-7263-274A-9156-CFD0EC75543C}" destId="{1F167388-44AF-9448-9BCC-2BAB8D9F0801}" srcOrd="0" destOrd="0" presId="urn:microsoft.com/office/officeart/2005/8/layout/radial3"/>
    <dgm:cxn modelId="{0671E9F6-8653-D743-A995-046DDA8EA1D1}" type="presOf" srcId="{35807D73-C29C-1849-9DE3-4F32E397F080}" destId="{1CD5D354-1AE4-374D-8C98-39997D2A6B57}" srcOrd="0" destOrd="0" presId="urn:microsoft.com/office/officeart/2005/8/layout/radial3"/>
    <dgm:cxn modelId="{E0A96E64-CABA-3049-B43C-1418BC6A5117}" type="presParOf" srcId="{7235FAD6-D777-9946-9377-16B20548EEA0}" destId="{8F84F12C-6D6B-D246-8511-716720E156E6}" srcOrd="0" destOrd="0" presId="urn:microsoft.com/office/officeart/2005/8/layout/radial3"/>
    <dgm:cxn modelId="{A49A8CAF-E79D-E84B-97B8-624AB6EA9611}" type="presParOf" srcId="{8F84F12C-6D6B-D246-8511-716720E156E6}" destId="{1F167388-44AF-9448-9BCC-2BAB8D9F0801}" srcOrd="0" destOrd="0" presId="urn:microsoft.com/office/officeart/2005/8/layout/radial3"/>
    <dgm:cxn modelId="{91052CCF-18D6-294C-B5E8-C1DFE6818311}" type="presParOf" srcId="{8F84F12C-6D6B-D246-8511-716720E156E6}" destId="{E83A1619-07D3-F048-91C1-62DE6E4637E2}" srcOrd="1" destOrd="0" presId="urn:microsoft.com/office/officeart/2005/8/layout/radial3"/>
    <dgm:cxn modelId="{F6FBAB7E-E2C6-DB43-9CBD-11C2886C41B7}" type="presParOf" srcId="{8F84F12C-6D6B-D246-8511-716720E156E6}" destId="{6301FDE8-2C02-2E4A-A84B-115EDA62FF22}" srcOrd="2" destOrd="0" presId="urn:microsoft.com/office/officeart/2005/8/layout/radial3"/>
    <dgm:cxn modelId="{6BDEF287-707A-DD44-B94C-BE70CB89A1FF}" type="presParOf" srcId="{8F84F12C-6D6B-D246-8511-716720E156E6}" destId="{67046CE2-BBAA-B04D-95B4-16EEFB6CAC88}" srcOrd="3" destOrd="0" presId="urn:microsoft.com/office/officeart/2005/8/layout/radial3"/>
    <dgm:cxn modelId="{9B1C0D29-205D-DB4D-8B45-E304A04736D7}" type="presParOf" srcId="{8F84F12C-6D6B-D246-8511-716720E156E6}" destId="{E7F13376-3C7B-1046-BDBC-95E10F459022}" srcOrd="4" destOrd="0" presId="urn:microsoft.com/office/officeart/2005/8/layout/radial3"/>
    <dgm:cxn modelId="{D9047BBF-6A5A-A244-B8C6-A908A7C61B8B}" type="presParOf" srcId="{8F84F12C-6D6B-D246-8511-716720E156E6}" destId="{1CD5D354-1AE4-374D-8C98-39997D2A6B57}" srcOrd="5" destOrd="0" presId="urn:microsoft.com/office/officeart/2005/8/layout/radial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93AF18-57AA-064A-93E8-76EFBB10D91B}" type="doc">
      <dgm:prSet loTypeId="urn:microsoft.com/office/officeart/2005/8/layout/radial3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142D507-7263-274A-9156-CFD0EC75543C}">
      <dgm:prSet phldrT="[Text]" custT="1"/>
      <dgm:spPr>
        <a:solidFill>
          <a:srgbClr val="7030A0">
            <a:alpha val="50000"/>
          </a:srgbClr>
        </a:solidFill>
      </dgm:spPr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00"/>
              </a:solidFill>
              <a:latin typeface="Avenir Next LT Pro"/>
              <a:ea typeface="+mn-ea"/>
              <a:cs typeface="+mn-cs"/>
            </a:rPr>
            <a:t>Clinical.tables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(e.g., bal_results, basic_endpoints from EDW reports)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(7 tables)</a:t>
          </a:r>
          <a:endParaRPr lang="en-US" sz="1400" kern="1200" dirty="0"/>
        </a:p>
      </dgm:t>
    </dgm:pt>
    <dgm:pt modelId="{876E5C9A-17C0-0B4D-BDA4-704E02B11ED6}" type="parTrans" cxnId="{7B86819D-28B7-5A48-B2C5-29C352EF66F0}">
      <dgm:prSet/>
      <dgm:spPr/>
      <dgm:t>
        <a:bodyPr/>
        <a:lstStyle/>
        <a:p>
          <a:endParaRPr lang="en-US"/>
        </a:p>
      </dgm:t>
    </dgm:pt>
    <dgm:pt modelId="{B74068B4-D6AE-F948-86A8-46C80432329F}" type="sibTrans" cxnId="{7B86819D-28B7-5A48-B2C5-29C352EF66F0}">
      <dgm:prSet/>
      <dgm:spPr/>
      <dgm:t>
        <a:bodyPr/>
        <a:lstStyle/>
        <a:p>
          <a:endParaRPr lang="en-US"/>
        </a:p>
      </dgm:t>
    </dgm:pt>
    <dgm:pt modelId="{DB6B0FC6-A6F9-4642-817C-9EBC404B8C46}">
      <dgm:prSet phldrT="[Text]" custT="1"/>
      <dgm:spPr>
        <a:solidFill>
          <a:srgbClr val="92D050">
            <a:alpha val="50000"/>
          </a:srgbClr>
        </a:solidFill>
      </dgm:spPr>
      <dgm:t>
        <a:bodyPr/>
        <a:lstStyle/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00"/>
              </a:solidFill>
            </a:rPr>
            <a:t>OMOP </a:t>
          </a:r>
          <a:r>
            <a:rPr lang="en-US" sz="2000" kern="1200" dirty="0">
              <a:solidFill>
                <a:srgbClr val="FFFF00"/>
              </a:solidFill>
              <a:latin typeface="Avenir Next LT Pro"/>
              <a:ea typeface="+mn-ea"/>
              <a:cs typeface="+mn-cs"/>
            </a:rPr>
            <a:t>EMR</a:t>
          </a:r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venir Next LT Pro"/>
              <a:ea typeface="+mn-ea"/>
              <a:cs typeface="+mn-cs"/>
            </a:rPr>
            <a:t>(9 tables)</a:t>
          </a:r>
        </a:p>
      </dgm:t>
    </dgm:pt>
    <dgm:pt modelId="{4636FE68-F25B-3848-B5EF-A5A3FD8A310C}" type="parTrans" cxnId="{AA91294A-1128-BD4E-B47F-CF0D05C29262}">
      <dgm:prSet/>
      <dgm:spPr/>
      <dgm:t>
        <a:bodyPr/>
        <a:lstStyle/>
        <a:p>
          <a:endParaRPr lang="en-US"/>
        </a:p>
      </dgm:t>
    </dgm:pt>
    <dgm:pt modelId="{C5971C54-52CA-9A49-92F9-372A30DD6E26}" type="sibTrans" cxnId="{AA91294A-1128-BD4E-B47F-CF0D05C29262}">
      <dgm:prSet/>
      <dgm:spPr/>
      <dgm:t>
        <a:bodyPr/>
        <a:lstStyle/>
        <a:p>
          <a:endParaRPr lang="en-US"/>
        </a:p>
      </dgm:t>
    </dgm:pt>
    <dgm:pt modelId="{2A308092-5699-8D4E-8D59-756E4A7B20C5}">
      <dgm:prSet phldrT="[Text]" custT="1"/>
      <dgm:spPr>
        <a:solidFill>
          <a:srgbClr val="FFC000">
            <a:alpha val="50000"/>
          </a:srgbClr>
        </a:solidFill>
      </dgm:spPr>
      <dgm:t>
        <a:bodyPr/>
        <a:lstStyle/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solidFill>
                <a:srgbClr val="FFFF00"/>
              </a:solidFill>
              <a:latin typeface="Avenir Next LT Pro"/>
              <a:ea typeface="+mn-ea"/>
              <a:cs typeface="+mn-cs"/>
            </a:rPr>
            <a:t>Clinical.patient</a:t>
          </a:r>
          <a:endParaRPr lang="en-US" sz="1400" kern="1200" dirty="0">
            <a:solidFill>
              <a:srgbClr val="FFFF00"/>
            </a:solidFill>
            <a:latin typeface="Avenir Next LT Pro"/>
            <a:ea typeface="+mn-ea"/>
            <a:cs typeface="+mn-cs"/>
          </a:endParaRP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(NOTE: </a:t>
          </a: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This is a linking table</a:t>
          </a: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       cp.cohort_patient_id = person_id,</a:t>
          </a: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     cp.case_number = pt_study_id,</a:t>
          </a: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cp.ir_id = patient_ir_id)</a:t>
          </a: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</dgm:t>
    </dgm:pt>
    <dgm:pt modelId="{ED25C0EA-AA96-8C44-8B21-DD577E87ABFF}" type="parTrans" cxnId="{CF62646E-03BA-E04C-B075-2709E9208DA9}">
      <dgm:prSet/>
      <dgm:spPr/>
      <dgm:t>
        <a:bodyPr/>
        <a:lstStyle/>
        <a:p>
          <a:endParaRPr lang="en-US"/>
        </a:p>
      </dgm:t>
    </dgm:pt>
    <dgm:pt modelId="{73C88FDC-674D-9646-A4CE-FFC85F42D51F}" type="sibTrans" cxnId="{CF62646E-03BA-E04C-B075-2709E9208DA9}">
      <dgm:prSet/>
      <dgm:spPr/>
      <dgm:t>
        <a:bodyPr/>
        <a:lstStyle/>
        <a:p>
          <a:endParaRPr lang="en-US"/>
        </a:p>
      </dgm:t>
    </dgm:pt>
    <dgm:pt modelId="{7CFEECB8-EDDB-2E47-8ED8-E5042EC06F05}">
      <dgm:prSet phldrT="[Text]" custT="1"/>
      <dgm:spPr>
        <a:solidFill>
          <a:srgbClr val="00B0F0">
            <a:alpha val="50000"/>
          </a:srgbClr>
        </a:solidFill>
      </dgm:spPr>
      <dgm:t>
        <a:bodyPr/>
        <a:lstStyle/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00"/>
              </a:solidFill>
            </a:rPr>
            <a:t>Multi-omics</a:t>
          </a:r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rgbClr val="FFFFFF"/>
              </a:solidFill>
              <a:latin typeface="Avenir Next LT Pro"/>
              <a:ea typeface="+mn-ea"/>
              <a:cs typeface="+mn-cs"/>
            </a:rPr>
            <a:t>(</a:t>
          </a:r>
          <a:r>
            <a:rPr lang="en-US" sz="1100" kern="1200" dirty="0">
              <a:solidFill>
                <a:schemeClr val="tx1"/>
              </a:solidFill>
              <a:latin typeface="Avenir Next LT Pro"/>
              <a:ea typeface="+mn-ea"/>
              <a:cs typeface="+mn-cs"/>
            </a:rPr>
            <a:t>RNAseq, Metagenomics, Bacterial whole genome</a:t>
          </a:r>
          <a:r>
            <a:rPr lang="en-US" sz="1100" kern="1200" dirty="0">
              <a:solidFill>
                <a:srgbClr val="FFFFFF"/>
              </a:solidFill>
              <a:latin typeface="Avenir Next LT Pro"/>
              <a:ea typeface="+mn-ea"/>
              <a:cs typeface="+mn-cs"/>
            </a:rPr>
            <a:t>)</a:t>
          </a:r>
        </a:p>
      </dgm:t>
    </dgm:pt>
    <dgm:pt modelId="{0D98FF69-B431-0243-8011-61DF5F8E35D5}" type="parTrans" cxnId="{31C913E8-EAC4-464C-BE2F-E56B6A84593D}">
      <dgm:prSet/>
      <dgm:spPr/>
      <dgm:t>
        <a:bodyPr/>
        <a:lstStyle/>
        <a:p>
          <a:endParaRPr lang="en-US"/>
        </a:p>
      </dgm:t>
    </dgm:pt>
    <dgm:pt modelId="{4A71139C-4677-AC49-A8F6-540A2D2A498B}" type="sibTrans" cxnId="{31C913E8-EAC4-464C-BE2F-E56B6A84593D}">
      <dgm:prSet/>
      <dgm:spPr/>
      <dgm:t>
        <a:bodyPr/>
        <a:lstStyle/>
        <a:p>
          <a:endParaRPr lang="en-US"/>
        </a:p>
      </dgm:t>
    </dgm:pt>
    <dgm:pt modelId="{35807D73-C29C-1849-9DE3-4F32E397F080}">
      <dgm:prSet phldrT="[Text]" custT="1"/>
      <dgm:spPr>
        <a:solidFill>
          <a:srgbClr val="FF0000">
            <a:alpha val="50000"/>
          </a:srgbClr>
        </a:solidFill>
      </dgm:spPr>
      <dgm:t>
        <a:bodyPr/>
        <a:lstStyle/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00"/>
              </a:solidFill>
            </a:rPr>
            <a:t>REDCap</a:t>
          </a:r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venir Next LT Pro"/>
              <a:ea typeface="+mn-ea"/>
              <a:cs typeface="+mn-cs"/>
            </a:rPr>
            <a:t>(18 forms)</a:t>
          </a:r>
        </a:p>
      </dgm:t>
    </dgm:pt>
    <dgm:pt modelId="{C761155F-64E4-CA44-BC49-92BBEBECAFAC}" type="parTrans" cxnId="{FDC838BA-55B8-8E47-AA5B-6C1B0F3AD95D}">
      <dgm:prSet/>
      <dgm:spPr/>
      <dgm:t>
        <a:bodyPr/>
        <a:lstStyle/>
        <a:p>
          <a:endParaRPr lang="en-US"/>
        </a:p>
      </dgm:t>
    </dgm:pt>
    <dgm:pt modelId="{52498141-EEB4-D34B-977B-DD554DC0506F}" type="sibTrans" cxnId="{FDC838BA-55B8-8E47-AA5B-6C1B0F3AD95D}">
      <dgm:prSet/>
      <dgm:spPr/>
      <dgm:t>
        <a:bodyPr/>
        <a:lstStyle/>
        <a:p>
          <a:endParaRPr lang="en-US"/>
        </a:p>
      </dgm:t>
    </dgm:pt>
    <dgm:pt modelId="{A4E163C7-12DA-8C47-B5EA-D4BAE790200B}">
      <dgm:prSet custT="1"/>
      <dgm:spPr/>
      <dgm:t>
        <a:bodyPr/>
        <a:lstStyle/>
        <a:p>
          <a:r>
            <a:rPr lang="en-US" sz="900" dirty="0">
              <a:solidFill>
                <a:srgbClr val="FFFF00"/>
              </a:solidFill>
            </a:rPr>
            <a:t>RNAseq/metagenomics</a:t>
          </a:r>
        </a:p>
        <a:p>
          <a:r>
            <a:rPr lang="en-US" sz="900" dirty="0">
              <a:solidFill>
                <a:srgbClr val="FFFF00"/>
              </a:solidFill>
            </a:rPr>
            <a:t>Metadata</a:t>
          </a:r>
        </a:p>
        <a:p>
          <a:r>
            <a:rPr lang="en-US" sz="900" dirty="0">
              <a:solidFill>
                <a:schemeClr val="tx1"/>
              </a:solidFill>
            </a:rPr>
            <a:t>(libarary prep info)</a:t>
          </a:r>
        </a:p>
      </dgm:t>
    </dgm:pt>
    <dgm:pt modelId="{4AD6B717-5803-F54C-87BA-07ED52B3C39D}" type="parTrans" cxnId="{998D9E61-441B-9F41-BD28-E1C6BCA8D824}">
      <dgm:prSet/>
      <dgm:spPr/>
      <dgm:t>
        <a:bodyPr/>
        <a:lstStyle/>
        <a:p>
          <a:endParaRPr lang="en-US"/>
        </a:p>
      </dgm:t>
    </dgm:pt>
    <dgm:pt modelId="{B3F2A134-DF9B-C240-8D8B-E3DBD39FAE6F}" type="sibTrans" cxnId="{998D9E61-441B-9F41-BD28-E1C6BCA8D824}">
      <dgm:prSet/>
      <dgm:spPr/>
      <dgm:t>
        <a:bodyPr/>
        <a:lstStyle/>
        <a:p>
          <a:endParaRPr lang="en-US"/>
        </a:p>
      </dgm:t>
    </dgm:pt>
    <dgm:pt modelId="{7235FAD6-D777-9946-9377-16B20548EEA0}" type="pres">
      <dgm:prSet presAssocID="{6E93AF18-57AA-064A-93E8-76EFBB10D91B}" presName="composite" presStyleCnt="0">
        <dgm:presLayoutVars>
          <dgm:chMax val="1"/>
          <dgm:dir/>
          <dgm:resizeHandles val="exact"/>
        </dgm:presLayoutVars>
      </dgm:prSet>
      <dgm:spPr/>
    </dgm:pt>
    <dgm:pt modelId="{8F84F12C-6D6B-D246-8511-716720E156E6}" type="pres">
      <dgm:prSet presAssocID="{6E93AF18-57AA-064A-93E8-76EFBB10D91B}" presName="radial" presStyleCnt="0">
        <dgm:presLayoutVars>
          <dgm:animLvl val="ctr"/>
        </dgm:presLayoutVars>
      </dgm:prSet>
      <dgm:spPr/>
    </dgm:pt>
    <dgm:pt modelId="{1F167388-44AF-9448-9BCC-2BAB8D9F0801}" type="pres">
      <dgm:prSet presAssocID="{D142D507-7263-274A-9156-CFD0EC75543C}" presName="centerShape" presStyleLbl="vennNode1" presStyleIdx="0" presStyleCnt="6" custScaleX="91301" custScaleY="90329" custLinFactNeighborX="-228" custLinFactNeighborY="4889"/>
      <dgm:spPr/>
    </dgm:pt>
    <dgm:pt modelId="{E83A1619-07D3-F048-91C1-62DE6E4637E2}" type="pres">
      <dgm:prSet presAssocID="{DB6B0FC6-A6F9-4642-817C-9EBC404B8C46}" presName="node" presStyleLbl="vennNode1" presStyleIdx="1" presStyleCnt="6" custScaleX="131050" custScaleY="131050" custRadScaleRad="120049" custRadScaleInc="75384">
        <dgm:presLayoutVars>
          <dgm:bulletEnabled val="1"/>
        </dgm:presLayoutVars>
      </dgm:prSet>
      <dgm:spPr/>
    </dgm:pt>
    <dgm:pt modelId="{6301FDE8-2C02-2E4A-A84B-115EDA62FF22}" type="pres">
      <dgm:prSet presAssocID="{2A308092-5699-8D4E-8D59-756E4A7B20C5}" presName="node" presStyleLbl="vennNode1" presStyleIdx="2" presStyleCnt="6" custScaleX="110470" custScaleY="105457" custRadScaleRad="98988" custRadScaleInc="30177">
        <dgm:presLayoutVars>
          <dgm:bulletEnabled val="1"/>
        </dgm:presLayoutVars>
      </dgm:prSet>
      <dgm:spPr>
        <a:prstGeom prst="roundRect">
          <a:avLst/>
        </a:prstGeom>
      </dgm:spPr>
    </dgm:pt>
    <dgm:pt modelId="{67046CE2-BBAA-B04D-95B4-16EEFB6CAC88}" type="pres">
      <dgm:prSet presAssocID="{7CFEECB8-EDDB-2E47-8ED8-E5042EC06F05}" presName="node" presStyleLbl="vennNode1" presStyleIdx="3" presStyleCnt="6" custScaleX="170066" custScaleY="170068" custRadScaleRad="114854" custRadScaleInc="149933">
        <dgm:presLayoutVars>
          <dgm:bulletEnabled val="1"/>
        </dgm:presLayoutVars>
      </dgm:prSet>
      <dgm:spPr/>
    </dgm:pt>
    <dgm:pt modelId="{E7F13376-3C7B-1046-BDBC-95E10F459022}" type="pres">
      <dgm:prSet presAssocID="{A4E163C7-12DA-8C47-B5EA-D4BAE790200B}" presName="node" presStyleLbl="vennNode1" presStyleIdx="4" presStyleCnt="6" custRadScaleRad="166152" custRadScaleInc="90461">
        <dgm:presLayoutVars>
          <dgm:bulletEnabled val="1"/>
        </dgm:presLayoutVars>
      </dgm:prSet>
      <dgm:spPr/>
    </dgm:pt>
    <dgm:pt modelId="{1CD5D354-1AE4-374D-8C98-39997D2A6B57}" type="pres">
      <dgm:prSet presAssocID="{35807D73-C29C-1849-9DE3-4F32E397F080}" presName="node" presStyleLbl="vennNode1" presStyleIdx="5" presStyleCnt="6" custScaleX="161567" custScaleY="153109" custRadScaleRad="102818" custRadScaleInc="26960">
        <dgm:presLayoutVars>
          <dgm:bulletEnabled val="1"/>
        </dgm:presLayoutVars>
      </dgm:prSet>
      <dgm:spPr/>
    </dgm:pt>
  </dgm:ptLst>
  <dgm:cxnLst>
    <dgm:cxn modelId="{57E0E645-7143-DB4A-9F06-259695A04AC1}" type="presOf" srcId="{A4E163C7-12DA-8C47-B5EA-D4BAE790200B}" destId="{E7F13376-3C7B-1046-BDBC-95E10F459022}" srcOrd="0" destOrd="0" presId="urn:microsoft.com/office/officeart/2005/8/layout/radial3"/>
    <dgm:cxn modelId="{AA91294A-1128-BD4E-B47F-CF0D05C29262}" srcId="{D142D507-7263-274A-9156-CFD0EC75543C}" destId="{DB6B0FC6-A6F9-4642-817C-9EBC404B8C46}" srcOrd="0" destOrd="0" parTransId="{4636FE68-F25B-3848-B5EF-A5A3FD8A310C}" sibTransId="{C5971C54-52CA-9A49-92F9-372A30DD6E26}"/>
    <dgm:cxn modelId="{998D9E61-441B-9F41-BD28-E1C6BCA8D824}" srcId="{D142D507-7263-274A-9156-CFD0EC75543C}" destId="{A4E163C7-12DA-8C47-B5EA-D4BAE790200B}" srcOrd="3" destOrd="0" parTransId="{4AD6B717-5803-F54C-87BA-07ED52B3C39D}" sibTransId="{B3F2A134-DF9B-C240-8D8B-E3DBD39FAE6F}"/>
    <dgm:cxn modelId="{CF62646E-03BA-E04C-B075-2709E9208DA9}" srcId="{D142D507-7263-274A-9156-CFD0EC75543C}" destId="{2A308092-5699-8D4E-8D59-756E4A7B20C5}" srcOrd="1" destOrd="0" parTransId="{ED25C0EA-AA96-8C44-8B21-DD577E87ABFF}" sibTransId="{73C88FDC-674D-9646-A4CE-FFC85F42D51F}"/>
    <dgm:cxn modelId="{7B86819D-28B7-5A48-B2C5-29C352EF66F0}" srcId="{6E93AF18-57AA-064A-93E8-76EFBB10D91B}" destId="{D142D507-7263-274A-9156-CFD0EC75543C}" srcOrd="0" destOrd="0" parTransId="{876E5C9A-17C0-0B4D-BDA4-704E02B11ED6}" sibTransId="{B74068B4-D6AE-F948-86A8-46C80432329F}"/>
    <dgm:cxn modelId="{519B27AC-BCB2-E641-9661-5383310340AB}" type="presOf" srcId="{7CFEECB8-EDDB-2E47-8ED8-E5042EC06F05}" destId="{67046CE2-BBAA-B04D-95B4-16EEFB6CAC88}" srcOrd="0" destOrd="0" presId="urn:microsoft.com/office/officeart/2005/8/layout/radial3"/>
    <dgm:cxn modelId="{FDC838BA-55B8-8E47-AA5B-6C1B0F3AD95D}" srcId="{D142D507-7263-274A-9156-CFD0EC75543C}" destId="{35807D73-C29C-1849-9DE3-4F32E397F080}" srcOrd="4" destOrd="0" parTransId="{C761155F-64E4-CA44-BC49-92BBEBECAFAC}" sibTransId="{52498141-EEB4-D34B-977B-DD554DC0506F}"/>
    <dgm:cxn modelId="{ECBCC0E6-3CC1-7448-A244-8D2425FD4C6F}" type="presOf" srcId="{2A308092-5699-8D4E-8D59-756E4A7B20C5}" destId="{6301FDE8-2C02-2E4A-A84B-115EDA62FF22}" srcOrd="0" destOrd="0" presId="urn:microsoft.com/office/officeart/2005/8/layout/radial3"/>
    <dgm:cxn modelId="{31C913E8-EAC4-464C-BE2F-E56B6A84593D}" srcId="{D142D507-7263-274A-9156-CFD0EC75543C}" destId="{7CFEECB8-EDDB-2E47-8ED8-E5042EC06F05}" srcOrd="2" destOrd="0" parTransId="{0D98FF69-B431-0243-8011-61DF5F8E35D5}" sibTransId="{4A71139C-4677-AC49-A8F6-540A2D2A498B}"/>
    <dgm:cxn modelId="{251D63E8-BE9C-F843-A54E-B9B2690B9AC7}" type="presOf" srcId="{6E93AF18-57AA-064A-93E8-76EFBB10D91B}" destId="{7235FAD6-D777-9946-9377-16B20548EEA0}" srcOrd="0" destOrd="0" presId="urn:microsoft.com/office/officeart/2005/8/layout/radial3"/>
    <dgm:cxn modelId="{FC80E3F0-ACDE-AE42-87EF-BF99BC8AB032}" type="presOf" srcId="{DB6B0FC6-A6F9-4642-817C-9EBC404B8C46}" destId="{E83A1619-07D3-F048-91C1-62DE6E4637E2}" srcOrd="0" destOrd="0" presId="urn:microsoft.com/office/officeart/2005/8/layout/radial3"/>
    <dgm:cxn modelId="{46D841F1-BB8D-EF4D-8CE8-A11EF3A37294}" type="presOf" srcId="{D142D507-7263-274A-9156-CFD0EC75543C}" destId="{1F167388-44AF-9448-9BCC-2BAB8D9F0801}" srcOrd="0" destOrd="0" presId="urn:microsoft.com/office/officeart/2005/8/layout/radial3"/>
    <dgm:cxn modelId="{0671E9F6-8653-D743-A995-046DDA8EA1D1}" type="presOf" srcId="{35807D73-C29C-1849-9DE3-4F32E397F080}" destId="{1CD5D354-1AE4-374D-8C98-39997D2A6B57}" srcOrd="0" destOrd="0" presId="urn:microsoft.com/office/officeart/2005/8/layout/radial3"/>
    <dgm:cxn modelId="{E0A96E64-CABA-3049-B43C-1418BC6A5117}" type="presParOf" srcId="{7235FAD6-D777-9946-9377-16B20548EEA0}" destId="{8F84F12C-6D6B-D246-8511-716720E156E6}" srcOrd="0" destOrd="0" presId="urn:microsoft.com/office/officeart/2005/8/layout/radial3"/>
    <dgm:cxn modelId="{A49A8CAF-E79D-E84B-97B8-624AB6EA9611}" type="presParOf" srcId="{8F84F12C-6D6B-D246-8511-716720E156E6}" destId="{1F167388-44AF-9448-9BCC-2BAB8D9F0801}" srcOrd="0" destOrd="0" presId="urn:microsoft.com/office/officeart/2005/8/layout/radial3"/>
    <dgm:cxn modelId="{91052CCF-18D6-294C-B5E8-C1DFE6818311}" type="presParOf" srcId="{8F84F12C-6D6B-D246-8511-716720E156E6}" destId="{E83A1619-07D3-F048-91C1-62DE6E4637E2}" srcOrd="1" destOrd="0" presId="urn:microsoft.com/office/officeart/2005/8/layout/radial3"/>
    <dgm:cxn modelId="{F6FBAB7E-E2C6-DB43-9CBD-11C2886C41B7}" type="presParOf" srcId="{8F84F12C-6D6B-D246-8511-716720E156E6}" destId="{6301FDE8-2C02-2E4A-A84B-115EDA62FF22}" srcOrd="2" destOrd="0" presId="urn:microsoft.com/office/officeart/2005/8/layout/radial3"/>
    <dgm:cxn modelId="{6BDEF287-707A-DD44-B94C-BE70CB89A1FF}" type="presParOf" srcId="{8F84F12C-6D6B-D246-8511-716720E156E6}" destId="{67046CE2-BBAA-B04D-95B4-16EEFB6CAC88}" srcOrd="3" destOrd="0" presId="urn:microsoft.com/office/officeart/2005/8/layout/radial3"/>
    <dgm:cxn modelId="{9B1C0D29-205D-DB4D-8B45-E304A04736D7}" type="presParOf" srcId="{8F84F12C-6D6B-D246-8511-716720E156E6}" destId="{E7F13376-3C7B-1046-BDBC-95E10F459022}" srcOrd="4" destOrd="0" presId="urn:microsoft.com/office/officeart/2005/8/layout/radial3"/>
    <dgm:cxn modelId="{D9047BBF-6A5A-A244-B8C6-A908A7C61B8B}" type="presParOf" srcId="{8F84F12C-6D6B-D246-8511-716720E156E6}" destId="{1CD5D354-1AE4-374D-8C98-39997D2A6B57}" srcOrd="5" destOrd="0" presId="urn:microsoft.com/office/officeart/2005/8/layout/radial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E35F55-FC16-CF43-96A9-AB49C8F2062B}">
      <dsp:nvSpPr>
        <dsp:cNvPr id="0" name=""/>
        <dsp:cNvSpPr/>
      </dsp:nvSpPr>
      <dsp:spPr>
        <a:xfrm>
          <a:off x="963510" y="1442301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50800" dir="5400000" algn="ctr" rotWithShape="0">
            <a:schemeClr val="accent1"/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988359-A9B9-0C49-B2B2-DFB50FEC1E28}">
      <dsp:nvSpPr>
        <dsp:cNvPr id="0" name=""/>
        <dsp:cNvSpPr/>
      </dsp:nvSpPr>
      <dsp:spPr>
        <a:xfrm>
          <a:off x="468510" y="253408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SCRIPT Introduction</a:t>
          </a:r>
        </a:p>
      </dsp:txBody>
      <dsp:txXfrm>
        <a:off x="468510" y="2534085"/>
        <a:ext cx="1800000" cy="720000"/>
      </dsp:txXfrm>
    </dsp:sp>
    <dsp:sp modelId="{E50C2470-48CB-4B96-A475-C325D28D76E8}">
      <dsp:nvSpPr>
        <dsp:cNvPr id="0" name=""/>
        <dsp:cNvSpPr/>
      </dsp:nvSpPr>
      <dsp:spPr>
        <a:xfrm>
          <a:off x="3078510" y="1442301"/>
          <a:ext cx="810000" cy="810000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85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88BFF2-1012-4AFC-861E-E3D85BC24BD3}">
      <dsp:nvSpPr>
        <dsp:cNvPr id="0" name=""/>
        <dsp:cNvSpPr/>
      </dsp:nvSpPr>
      <dsp:spPr>
        <a:xfrm>
          <a:off x="2583510" y="253408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OMOP CDM v5.3.1</a:t>
          </a:r>
        </a:p>
      </dsp:txBody>
      <dsp:txXfrm>
        <a:off x="2583510" y="2534085"/>
        <a:ext cx="1800000" cy="720000"/>
      </dsp:txXfrm>
    </dsp:sp>
    <dsp:sp modelId="{5E79E9B8-64C7-44A3-9AB8-095DA245737C}">
      <dsp:nvSpPr>
        <dsp:cNvPr id="0" name=""/>
        <dsp:cNvSpPr/>
      </dsp:nvSpPr>
      <dsp:spPr>
        <a:xfrm>
          <a:off x="5193510" y="1442301"/>
          <a:ext cx="810000" cy="810000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285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422710-851E-4801-BADD-D9AB10E9712F}">
      <dsp:nvSpPr>
        <dsp:cNvPr id="0" name=""/>
        <dsp:cNvSpPr/>
      </dsp:nvSpPr>
      <dsp:spPr>
        <a:xfrm>
          <a:off x="4698510" y="253408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Mapping OMOP to Neo4j for SCRIPT</a:t>
          </a:r>
        </a:p>
      </dsp:txBody>
      <dsp:txXfrm>
        <a:off x="4698510" y="2534085"/>
        <a:ext cx="1800000" cy="720000"/>
      </dsp:txXfrm>
    </dsp:sp>
    <dsp:sp modelId="{54091B29-36BF-4F7F-A91A-378C241EA26B}">
      <dsp:nvSpPr>
        <dsp:cNvPr id="0" name=""/>
        <dsp:cNvSpPr/>
      </dsp:nvSpPr>
      <dsp:spPr>
        <a:xfrm>
          <a:off x="7308510" y="1442301"/>
          <a:ext cx="810000" cy="810000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285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1FFE74-95A5-4E81-8797-28D0D067C6D2}">
      <dsp:nvSpPr>
        <dsp:cNvPr id="0" name=""/>
        <dsp:cNvSpPr/>
      </dsp:nvSpPr>
      <dsp:spPr>
        <a:xfrm>
          <a:off x="6813510" y="253408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Next Steps</a:t>
          </a:r>
        </a:p>
      </dsp:txBody>
      <dsp:txXfrm>
        <a:off x="6813510" y="2534085"/>
        <a:ext cx="1800000" cy="720000"/>
      </dsp:txXfrm>
    </dsp:sp>
    <dsp:sp modelId="{7D9C6FF1-482A-4752-B6C1-6476ABB0C212}">
      <dsp:nvSpPr>
        <dsp:cNvPr id="0" name=""/>
        <dsp:cNvSpPr/>
      </dsp:nvSpPr>
      <dsp:spPr>
        <a:xfrm>
          <a:off x="9423510" y="1442301"/>
          <a:ext cx="810000" cy="810000"/>
        </a:xfrm>
        <a:prstGeom prst="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 w="285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288BF1-2118-454A-AFCF-B39556D42AF5}">
      <dsp:nvSpPr>
        <dsp:cNvPr id="0" name=""/>
        <dsp:cNvSpPr/>
      </dsp:nvSpPr>
      <dsp:spPr>
        <a:xfrm>
          <a:off x="8928510" y="253408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Q &amp; A</a:t>
          </a:r>
        </a:p>
      </dsp:txBody>
      <dsp:txXfrm>
        <a:off x="8928510" y="2534085"/>
        <a:ext cx="18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167388-44AF-9448-9BCC-2BAB8D9F0801}">
      <dsp:nvSpPr>
        <dsp:cNvPr id="0" name=""/>
        <dsp:cNvSpPr/>
      </dsp:nvSpPr>
      <dsp:spPr>
        <a:xfrm>
          <a:off x="2792461" y="1520529"/>
          <a:ext cx="2806926" cy="2777044"/>
        </a:xfrm>
        <a:prstGeom prst="ellipse">
          <a:avLst/>
        </a:prstGeom>
        <a:solidFill>
          <a:srgbClr val="7030A0">
            <a:alpha val="50000"/>
          </a:srgb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00"/>
              </a:solidFill>
              <a:latin typeface="Avenir Next LT Pro"/>
              <a:ea typeface="+mn-ea"/>
              <a:cs typeface="+mn-cs"/>
            </a:rPr>
            <a:t>Clinical.tables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(e.g., bal_results, basic_endpoints from EDW reports)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(7 tables)</a:t>
          </a:r>
          <a:endParaRPr lang="en-US" sz="1400" kern="1200" dirty="0"/>
        </a:p>
      </dsp:txBody>
      <dsp:txXfrm>
        <a:off x="3203526" y="1927218"/>
        <a:ext cx="1984796" cy="1963666"/>
      </dsp:txXfrm>
    </dsp:sp>
    <dsp:sp modelId="{E83A1619-07D3-F048-91C1-62DE6E4637E2}">
      <dsp:nvSpPr>
        <dsp:cNvPr id="0" name=""/>
        <dsp:cNvSpPr/>
      </dsp:nvSpPr>
      <dsp:spPr>
        <a:xfrm>
          <a:off x="5147019" y="304386"/>
          <a:ext cx="2014478" cy="2014478"/>
        </a:xfrm>
        <a:prstGeom prst="ellipse">
          <a:avLst/>
        </a:prstGeom>
        <a:solidFill>
          <a:srgbClr val="92D050">
            <a:alpha val="50000"/>
          </a:srgb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00"/>
              </a:solidFill>
            </a:rPr>
            <a:t>OMOP </a:t>
          </a:r>
          <a:r>
            <a:rPr lang="en-US" sz="2000" kern="1200" dirty="0">
              <a:solidFill>
                <a:srgbClr val="FFFF00"/>
              </a:solidFill>
              <a:latin typeface="Avenir Next LT Pro"/>
              <a:ea typeface="+mn-ea"/>
              <a:cs typeface="+mn-cs"/>
            </a:rPr>
            <a:t>EMR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venir Next LT Pro"/>
              <a:ea typeface="+mn-ea"/>
              <a:cs typeface="+mn-cs"/>
            </a:rPr>
            <a:t>(9 tables)</a:t>
          </a:r>
        </a:p>
      </dsp:txBody>
      <dsp:txXfrm>
        <a:off x="5442032" y="599399"/>
        <a:ext cx="1424452" cy="1424452"/>
      </dsp:txXfrm>
    </dsp:sp>
    <dsp:sp modelId="{6301FDE8-2C02-2E4A-A84B-115EDA62FF22}">
      <dsp:nvSpPr>
        <dsp:cNvPr id="0" name=""/>
        <dsp:cNvSpPr/>
      </dsp:nvSpPr>
      <dsp:spPr>
        <a:xfrm>
          <a:off x="5331547" y="2031662"/>
          <a:ext cx="1698126" cy="1621067"/>
        </a:xfrm>
        <a:prstGeom prst="roundRect">
          <a:avLst/>
        </a:prstGeom>
        <a:solidFill>
          <a:srgbClr val="FFC000">
            <a:alpha val="50000"/>
          </a:srgb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solidFill>
                <a:srgbClr val="FFFF00"/>
              </a:solidFill>
              <a:latin typeface="Avenir Next LT Pro"/>
              <a:ea typeface="+mn-ea"/>
              <a:cs typeface="+mn-cs"/>
            </a:rPr>
            <a:t>Clinical.patient</a:t>
          </a:r>
          <a:endParaRPr lang="en-US" sz="1400" kern="1200" dirty="0">
            <a:solidFill>
              <a:srgbClr val="FFFF00"/>
            </a:solidFill>
            <a:latin typeface="Avenir Next LT Pro"/>
            <a:ea typeface="+mn-ea"/>
            <a:cs typeface="+mn-cs"/>
          </a:endParaRP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(NOTE: </a:t>
          </a: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This is a linking table</a:t>
          </a: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       cp.cohort_patient_id = person_id,</a:t>
          </a: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     cp.case_number = pt_study_id,</a:t>
          </a: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cp.ir_id = patient_ir_id)</a:t>
          </a: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</dsp:txBody>
      <dsp:txXfrm>
        <a:off x="5410681" y="2110796"/>
        <a:ext cx="1539858" cy="1462799"/>
      </dsp:txXfrm>
    </dsp:sp>
    <dsp:sp modelId="{67046CE2-BBAA-B04D-95B4-16EEFB6CAC88}">
      <dsp:nvSpPr>
        <dsp:cNvPr id="0" name=""/>
        <dsp:cNvSpPr/>
      </dsp:nvSpPr>
      <dsp:spPr>
        <a:xfrm>
          <a:off x="713884" y="2118037"/>
          <a:ext cx="2614225" cy="2614256"/>
        </a:xfrm>
        <a:prstGeom prst="ellipse">
          <a:avLst/>
        </a:prstGeom>
        <a:solidFill>
          <a:srgbClr val="00B0F0">
            <a:alpha val="50000"/>
          </a:srgb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00"/>
              </a:solidFill>
            </a:rPr>
            <a:t>Multi-omics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rgbClr val="FFFFFF"/>
              </a:solidFill>
              <a:latin typeface="Avenir Next LT Pro"/>
              <a:ea typeface="+mn-ea"/>
              <a:cs typeface="+mn-cs"/>
            </a:rPr>
            <a:t>(</a:t>
          </a:r>
          <a:r>
            <a:rPr lang="en-US" sz="1100" kern="1200" dirty="0">
              <a:solidFill>
                <a:schemeClr val="tx1"/>
              </a:solidFill>
              <a:latin typeface="Avenir Next LT Pro"/>
              <a:ea typeface="+mn-ea"/>
              <a:cs typeface="+mn-cs"/>
            </a:rPr>
            <a:t>RNAseq, Metagenomics, Bacterial whole genome</a:t>
          </a:r>
          <a:r>
            <a:rPr lang="en-US" sz="1100" kern="1200" dirty="0">
              <a:solidFill>
                <a:srgbClr val="FFFFFF"/>
              </a:solidFill>
              <a:latin typeface="Avenir Next LT Pro"/>
              <a:ea typeface="+mn-ea"/>
              <a:cs typeface="+mn-cs"/>
            </a:rPr>
            <a:t>)</a:t>
          </a:r>
        </a:p>
      </dsp:txBody>
      <dsp:txXfrm>
        <a:off x="1096728" y="2500886"/>
        <a:ext cx="1848537" cy="1848558"/>
      </dsp:txXfrm>
    </dsp:sp>
    <dsp:sp modelId="{E7F13376-3C7B-1046-BDBC-95E10F459022}">
      <dsp:nvSpPr>
        <dsp:cNvPr id="0" name=""/>
        <dsp:cNvSpPr/>
      </dsp:nvSpPr>
      <dsp:spPr>
        <a:xfrm>
          <a:off x="175946" y="1303327"/>
          <a:ext cx="1537183" cy="1537183"/>
        </a:xfrm>
        <a:prstGeom prst="ellipse">
          <a:avLst/>
        </a:prstGeom>
        <a:solidFill>
          <a:schemeClr val="accent5">
            <a:alpha val="50000"/>
            <a:hueOff val="-719768"/>
            <a:satOff val="-1778"/>
            <a:lumOff val="298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solidFill>
                <a:srgbClr val="FFFF00"/>
              </a:solidFill>
            </a:rPr>
            <a:t>RNAseq/metagenomics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solidFill>
                <a:srgbClr val="FFFF00"/>
              </a:solidFill>
            </a:rPr>
            <a:t>Metadata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solidFill>
                <a:schemeClr val="tx1"/>
              </a:solidFill>
            </a:rPr>
            <a:t>(libarary prep info)</a:t>
          </a:r>
        </a:p>
      </dsp:txBody>
      <dsp:txXfrm>
        <a:off x="401061" y="1528442"/>
        <a:ext cx="1086953" cy="1086953"/>
      </dsp:txXfrm>
    </dsp:sp>
    <dsp:sp modelId="{1CD5D354-1AE4-374D-8C98-39997D2A6B57}">
      <dsp:nvSpPr>
        <dsp:cNvPr id="0" name=""/>
        <dsp:cNvSpPr/>
      </dsp:nvSpPr>
      <dsp:spPr>
        <a:xfrm>
          <a:off x="1329901" y="287410"/>
          <a:ext cx="2483580" cy="2353565"/>
        </a:xfrm>
        <a:prstGeom prst="ellipse">
          <a:avLst/>
        </a:prstGeom>
        <a:solidFill>
          <a:srgbClr val="FF0000">
            <a:alpha val="50000"/>
          </a:srgb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00"/>
              </a:solidFill>
            </a:rPr>
            <a:t>REDCap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venir Next LT Pro"/>
              <a:ea typeface="+mn-ea"/>
              <a:cs typeface="+mn-cs"/>
            </a:rPr>
            <a:t>(18 forms)</a:t>
          </a:r>
        </a:p>
      </dsp:txBody>
      <dsp:txXfrm>
        <a:off x="1693613" y="632082"/>
        <a:ext cx="1756156" cy="16642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167388-44AF-9448-9BCC-2BAB8D9F0801}">
      <dsp:nvSpPr>
        <dsp:cNvPr id="0" name=""/>
        <dsp:cNvSpPr/>
      </dsp:nvSpPr>
      <dsp:spPr>
        <a:xfrm>
          <a:off x="2792461" y="1520529"/>
          <a:ext cx="2806926" cy="2777044"/>
        </a:xfrm>
        <a:prstGeom prst="ellipse">
          <a:avLst/>
        </a:prstGeom>
        <a:solidFill>
          <a:srgbClr val="7030A0">
            <a:alpha val="50000"/>
          </a:srgb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00"/>
              </a:solidFill>
              <a:latin typeface="Avenir Next LT Pro"/>
              <a:ea typeface="+mn-ea"/>
              <a:cs typeface="+mn-cs"/>
            </a:rPr>
            <a:t>Clinical.tables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(e.g., bal_results, basic_endpoints from EDW reports)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(7 tables)</a:t>
          </a:r>
          <a:endParaRPr lang="en-US" sz="1400" kern="1200" dirty="0"/>
        </a:p>
      </dsp:txBody>
      <dsp:txXfrm>
        <a:off x="3203526" y="1927218"/>
        <a:ext cx="1984796" cy="1963666"/>
      </dsp:txXfrm>
    </dsp:sp>
    <dsp:sp modelId="{E83A1619-07D3-F048-91C1-62DE6E4637E2}">
      <dsp:nvSpPr>
        <dsp:cNvPr id="0" name=""/>
        <dsp:cNvSpPr/>
      </dsp:nvSpPr>
      <dsp:spPr>
        <a:xfrm>
          <a:off x="5147019" y="304386"/>
          <a:ext cx="2014478" cy="2014478"/>
        </a:xfrm>
        <a:prstGeom prst="ellipse">
          <a:avLst/>
        </a:prstGeom>
        <a:solidFill>
          <a:srgbClr val="92D050">
            <a:alpha val="50000"/>
          </a:srgb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00"/>
              </a:solidFill>
            </a:rPr>
            <a:t>OMOP </a:t>
          </a:r>
          <a:r>
            <a:rPr lang="en-US" sz="2000" kern="1200" dirty="0">
              <a:solidFill>
                <a:srgbClr val="FFFF00"/>
              </a:solidFill>
              <a:latin typeface="Avenir Next LT Pro"/>
              <a:ea typeface="+mn-ea"/>
              <a:cs typeface="+mn-cs"/>
            </a:rPr>
            <a:t>EMR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venir Next LT Pro"/>
              <a:ea typeface="+mn-ea"/>
              <a:cs typeface="+mn-cs"/>
            </a:rPr>
            <a:t>(9 tables)</a:t>
          </a:r>
        </a:p>
      </dsp:txBody>
      <dsp:txXfrm>
        <a:off x="5442032" y="599399"/>
        <a:ext cx="1424452" cy="1424452"/>
      </dsp:txXfrm>
    </dsp:sp>
    <dsp:sp modelId="{6301FDE8-2C02-2E4A-A84B-115EDA62FF22}">
      <dsp:nvSpPr>
        <dsp:cNvPr id="0" name=""/>
        <dsp:cNvSpPr/>
      </dsp:nvSpPr>
      <dsp:spPr>
        <a:xfrm>
          <a:off x="5331547" y="2031662"/>
          <a:ext cx="1698126" cy="1621067"/>
        </a:xfrm>
        <a:prstGeom prst="roundRect">
          <a:avLst/>
        </a:prstGeom>
        <a:solidFill>
          <a:srgbClr val="FFC000">
            <a:alpha val="50000"/>
          </a:srgb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solidFill>
                <a:srgbClr val="FFFF00"/>
              </a:solidFill>
              <a:latin typeface="Avenir Next LT Pro"/>
              <a:ea typeface="+mn-ea"/>
              <a:cs typeface="+mn-cs"/>
            </a:rPr>
            <a:t>Clinical.patient</a:t>
          </a:r>
          <a:endParaRPr lang="en-US" sz="1400" kern="1200" dirty="0">
            <a:solidFill>
              <a:srgbClr val="FFFF00"/>
            </a:solidFill>
            <a:latin typeface="Avenir Next LT Pro"/>
            <a:ea typeface="+mn-ea"/>
            <a:cs typeface="+mn-cs"/>
          </a:endParaRP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(NOTE: </a:t>
          </a: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This is a linking table</a:t>
          </a: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       cp.cohort_patient_id = person_id,</a:t>
          </a: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     cp.case_number = pt_study_id,</a:t>
          </a: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cp.ir_id = patient_ir_id)</a:t>
          </a:r>
        </a:p>
        <a:p>
          <a:pPr marL="0"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</dsp:txBody>
      <dsp:txXfrm>
        <a:off x="5410681" y="2110796"/>
        <a:ext cx="1539858" cy="1462799"/>
      </dsp:txXfrm>
    </dsp:sp>
    <dsp:sp modelId="{67046CE2-BBAA-B04D-95B4-16EEFB6CAC88}">
      <dsp:nvSpPr>
        <dsp:cNvPr id="0" name=""/>
        <dsp:cNvSpPr/>
      </dsp:nvSpPr>
      <dsp:spPr>
        <a:xfrm>
          <a:off x="713884" y="2118037"/>
          <a:ext cx="2614225" cy="2614256"/>
        </a:xfrm>
        <a:prstGeom prst="ellipse">
          <a:avLst/>
        </a:prstGeom>
        <a:solidFill>
          <a:srgbClr val="00B0F0">
            <a:alpha val="50000"/>
          </a:srgb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00"/>
              </a:solidFill>
            </a:rPr>
            <a:t>Multi-omics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rgbClr val="FFFFFF"/>
              </a:solidFill>
              <a:latin typeface="Avenir Next LT Pro"/>
              <a:ea typeface="+mn-ea"/>
              <a:cs typeface="+mn-cs"/>
            </a:rPr>
            <a:t>(</a:t>
          </a:r>
          <a:r>
            <a:rPr lang="en-US" sz="1100" kern="1200" dirty="0">
              <a:solidFill>
                <a:schemeClr val="tx1"/>
              </a:solidFill>
              <a:latin typeface="Avenir Next LT Pro"/>
              <a:ea typeface="+mn-ea"/>
              <a:cs typeface="+mn-cs"/>
            </a:rPr>
            <a:t>RNAseq, Metagenomics, Bacterial whole genome</a:t>
          </a:r>
          <a:r>
            <a:rPr lang="en-US" sz="1100" kern="1200" dirty="0">
              <a:solidFill>
                <a:srgbClr val="FFFFFF"/>
              </a:solidFill>
              <a:latin typeface="Avenir Next LT Pro"/>
              <a:ea typeface="+mn-ea"/>
              <a:cs typeface="+mn-cs"/>
            </a:rPr>
            <a:t>)</a:t>
          </a:r>
        </a:p>
      </dsp:txBody>
      <dsp:txXfrm>
        <a:off x="1096728" y="2500886"/>
        <a:ext cx="1848537" cy="1848558"/>
      </dsp:txXfrm>
    </dsp:sp>
    <dsp:sp modelId="{E7F13376-3C7B-1046-BDBC-95E10F459022}">
      <dsp:nvSpPr>
        <dsp:cNvPr id="0" name=""/>
        <dsp:cNvSpPr/>
      </dsp:nvSpPr>
      <dsp:spPr>
        <a:xfrm>
          <a:off x="175946" y="1303327"/>
          <a:ext cx="1537183" cy="1537183"/>
        </a:xfrm>
        <a:prstGeom prst="ellipse">
          <a:avLst/>
        </a:prstGeom>
        <a:solidFill>
          <a:schemeClr val="accent5">
            <a:alpha val="50000"/>
            <a:hueOff val="-719768"/>
            <a:satOff val="-1778"/>
            <a:lumOff val="298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solidFill>
                <a:srgbClr val="FFFF00"/>
              </a:solidFill>
            </a:rPr>
            <a:t>RNAseq/metagenomics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solidFill>
                <a:srgbClr val="FFFF00"/>
              </a:solidFill>
            </a:rPr>
            <a:t>Metadata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solidFill>
                <a:schemeClr val="tx1"/>
              </a:solidFill>
            </a:rPr>
            <a:t>(libarary prep info)</a:t>
          </a:r>
        </a:p>
      </dsp:txBody>
      <dsp:txXfrm>
        <a:off x="401061" y="1528442"/>
        <a:ext cx="1086953" cy="1086953"/>
      </dsp:txXfrm>
    </dsp:sp>
    <dsp:sp modelId="{1CD5D354-1AE4-374D-8C98-39997D2A6B57}">
      <dsp:nvSpPr>
        <dsp:cNvPr id="0" name=""/>
        <dsp:cNvSpPr/>
      </dsp:nvSpPr>
      <dsp:spPr>
        <a:xfrm>
          <a:off x="1329901" y="287410"/>
          <a:ext cx="2483580" cy="2353565"/>
        </a:xfrm>
        <a:prstGeom prst="ellipse">
          <a:avLst/>
        </a:prstGeom>
        <a:solidFill>
          <a:srgbClr val="FF0000">
            <a:alpha val="50000"/>
          </a:srgb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00"/>
              </a:solidFill>
            </a:rPr>
            <a:t>REDCap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Avenir Next LT Pro"/>
              <a:ea typeface="+mn-ea"/>
              <a:cs typeface="+mn-cs"/>
            </a:rPr>
            <a:t>(18 forms)</a:t>
          </a:r>
        </a:p>
      </dsp:txBody>
      <dsp:txXfrm>
        <a:off x="1693613" y="632082"/>
        <a:ext cx="1756156" cy="16642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DAD85C-6D72-0A42-9F08-96E63B8CD984}" type="datetimeFigureOut">
              <a:rPr lang="en-US" smtClean="0"/>
              <a:t>11/16/21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CE8BCC-C74D-ED4F-9598-148A274E9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72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9E779-BDB2-2A4A-A72C-484C260DCC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117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CE8BCC-C74D-ED4F-9598-148A274E90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760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CE8BCC-C74D-ED4F-9598-148A274E90C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972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12192000" cy="35898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-1" y="155044"/>
            <a:ext cx="12192000" cy="709886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3" y="1"/>
            <a:ext cx="12191999" cy="1550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 descr="diag-rule.ai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53" b="36625"/>
          <a:stretch/>
        </p:blipFill>
        <p:spPr>
          <a:xfrm>
            <a:off x="3" y="6516824"/>
            <a:ext cx="12191996" cy="3411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76897" y="1251446"/>
            <a:ext cx="9520644" cy="903111"/>
          </a:xfrm>
        </p:spPr>
        <p:txBody>
          <a:bodyPr bIns="91440" anchor="b">
            <a:noAutofit/>
          </a:bodyPr>
          <a:lstStyle>
            <a:lvl1pPr algn="ctr">
              <a:lnSpc>
                <a:spcPct val="85000"/>
              </a:lnSpc>
              <a:defRPr sz="2800" b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/>
              <a:t>SCRIPT </a:t>
            </a:r>
            <a:r>
              <a:rPr lang="mr-IN"/>
              <a:t>–</a:t>
            </a:r>
            <a:r>
              <a:rPr lang="en-US"/>
              <a:t> Entity Relationships and Architecture</a:t>
            </a:r>
            <a:r>
              <a:rPr lang="en-US">
                <a:effectLst/>
              </a:rPr>
              <a:t> 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77933" y="3362425"/>
            <a:ext cx="9332496" cy="1506483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DBIM Core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02773" y="4972471"/>
            <a:ext cx="4670187" cy="778933"/>
          </a:xfrm>
          <a:ln>
            <a:noFill/>
          </a:ln>
        </p:spPr>
        <p:txBody>
          <a:bodyPr lIns="0" rIns="0" anchor="b" anchorCtr="0">
            <a:noAutofit/>
          </a:bodyPr>
          <a:lstStyle>
            <a:lvl1pPr marL="0" indent="0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err="1"/>
              <a:t>Mengjia</a:t>
            </a:r>
            <a:r>
              <a:rPr lang="en-US"/>
              <a:t> Kang (Marjorie)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332844"/>
            <a:ext cx="10611556" cy="5729291"/>
          </a:xfrm>
        </p:spPr>
        <p:txBody>
          <a:bodyPr anchor="ctr" anchorCtr="0"/>
          <a:lstStyle>
            <a:lvl1pPr marL="685800" indent="-685800">
              <a:lnSpc>
                <a:spcPct val="90000"/>
              </a:lnSpc>
              <a:buFont typeface="Arial" charset="0"/>
              <a:buChar char="•"/>
              <a:defRPr sz="4800"/>
            </a:lvl1pPr>
          </a:lstStyle>
          <a:p>
            <a:r>
              <a:rPr lang="en-US"/>
              <a:t>Outline</a:t>
            </a:r>
            <a:br>
              <a:rPr lang="en-US"/>
            </a:br>
            <a:r>
              <a:rPr lang="en-US"/>
              <a:t>Architecture</a:t>
            </a:r>
            <a:br>
              <a:rPr lang="en-US"/>
            </a:br>
            <a:r>
              <a:rPr lang="en-US"/>
              <a:t>ERD </a:t>
            </a:r>
            <a:r>
              <a:rPr lang="mr-IN"/>
              <a:t>–</a:t>
            </a:r>
            <a:r>
              <a:rPr lang="en-US"/>
              <a:t> </a:t>
            </a:r>
            <a:r>
              <a:rPr lang="en-US" err="1"/>
              <a:t>REDCap</a:t>
            </a:r>
            <a:r>
              <a:rPr lang="en-US"/>
              <a:t> and EDW </a:t>
            </a:r>
            <a:br>
              <a:rPr lang="en-US"/>
            </a:b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31026-E259-A64C-AFCC-630252C691AE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54576" y="1365956"/>
            <a:ext cx="8168640" cy="3510845"/>
          </a:xfrm>
          <a:solidFill>
            <a:schemeClr val="accent1"/>
          </a:solidFill>
        </p:spPr>
        <p:txBody>
          <a:bodyPr lIns="365760" tIns="137160" rIns="365760" bIns="182880" anchor="ctr" anchorCtr="0">
            <a:noAutofit/>
          </a:bodyPr>
          <a:lstStyle>
            <a:lvl1pPr algn="ctr">
              <a:lnSpc>
                <a:spcPct val="90000"/>
              </a:lnSpc>
              <a:defRPr sz="4000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Architecture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A4D1-41A1-9345-96DA-D33271AB1915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7653877" y="6423304"/>
            <a:ext cx="4344665" cy="366183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342F2E"/>
                </a:solidFill>
              </a:rPr>
              <a:t>Presentation Title Footer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54576" y="1365956"/>
            <a:ext cx="8168640" cy="3510845"/>
          </a:xfrm>
          <a:solidFill>
            <a:schemeClr val="accent3"/>
          </a:solidFill>
        </p:spPr>
        <p:txBody>
          <a:bodyPr lIns="365760" tIns="137160" rIns="365760" bIns="182880" anchor="ctr" anchorCtr="0">
            <a:noAutofit/>
          </a:bodyPr>
          <a:lstStyle>
            <a:lvl1pPr algn="ctr">
              <a:lnSpc>
                <a:spcPct val="90000"/>
              </a:lnSpc>
              <a:defRPr sz="2800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Entity Relationship Diagram</a:t>
            </a:r>
            <a:r>
              <a:rPr lang="mr-IN"/>
              <a:t>–</a:t>
            </a:r>
            <a:r>
              <a:rPr lang="en-US"/>
              <a:t> </a:t>
            </a:r>
            <a:r>
              <a:rPr lang="en-US" err="1"/>
              <a:t>REDCap</a:t>
            </a:r>
            <a:r>
              <a:rPr lang="en-US"/>
              <a:t> and EDW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6E113-0682-C342-AA58-8FE868BA8186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7653877" y="6423304"/>
            <a:ext cx="4344665" cy="366183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342F2E"/>
                </a:solidFill>
              </a:rPr>
              <a:t>Presentation Title Footer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"/>
            <a:ext cx="12192000" cy="53170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304800" y="304799"/>
            <a:ext cx="11582400" cy="585216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5194" y="1478843"/>
            <a:ext cx="9451879" cy="3285068"/>
          </a:xfrm>
          <a:noFill/>
          <a:ln>
            <a:noFill/>
          </a:ln>
          <a:effectLst/>
        </p:spPr>
        <p:txBody>
          <a:bodyPr lIns="365760" tIns="137160" rIns="365760" bIns="182880" anchor="ctr" anchorCtr="0">
            <a:noAutofit/>
          </a:bodyPr>
          <a:lstStyle>
            <a:lvl1pPr algn="ctr">
              <a:lnSpc>
                <a:spcPct val="85000"/>
              </a:lnSpc>
              <a:defRPr sz="4000" cap="all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36BD-490A-914C-B910-CF00185E441A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35898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2" y="0"/>
            <a:ext cx="12191999" cy="6197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2" y="332844"/>
            <a:ext cx="10656711" cy="5729291"/>
          </a:xfrm>
        </p:spPr>
        <p:txBody>
          <a:bodyPr anchor="ctr" anchorCtr="0"/>
          <a:lstStyle>
            <a:lvl1pPr algn="ctr">
              <a:lnSpc>
                <a:spcPct val="9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4ED2253-F9DD-C943-9804-0714A13C22E0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2" y="1"/>
            <a:ext cx="12191999" cy="15504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E2A84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5" t="74963" r="11175" b="9886"/>
          <a:stretch/>
        </p:blipFill>
        <p:spPr>
          <a:xfrm>
            <a:off x="2" y="5789982"/>
            <a:ext cx="12191999" cy="4076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57867"/>
            <a:ext cx="11197021" cy="445932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>
                  <a:lumMod val="50000"/>
                  <a:lumOff val="50000"/>
                </a:schemeClr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>
                  <a:lumMod val="50000"/>
                  <a:lumOff val="50000"/>
                </a:schemeClr>
              </a:buClr>
              <a:defRPr>
                <a:solidFill>
                  <a:schemeClr val="tx1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29019-77FB-DB4A-B55B-CEB5A2238D78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7653877" y="6423304"/>
            <a:ext cx="4344665" cy="366183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342F2E"/>
                </a:solidFill>
              </a:rPr>
              <a:t>Presentation Title Footer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76DF15B-BEC2-6442-AF0E-3D4ACE296E6F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433694"/>
            <a:ext cx="11197021" cy="469638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>
                  <a:lumMod val="50000"/>
                  <a:lumOff val="50000"/>
                </a:schemeClr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>
                  <a:lumMod val="50000"/>
                  <a:lumOff val="50000"/>
                </a:schemeClr>
              </a:buClr>
              <a:defRPr>
                <a:solidFill>
                  <a:schemeClr val="tx1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2" y="393182"/>
            <a:ext cx="11604977" cy="893753"/>
          </a:xfrm>
          <a:custGeom>
            <a:avLst/>
            <a:gdLst>
              <a:gd name="connsiteX0" fmla="*/ 0 w 8703733"/>
              <a:gd name="connsiteY0" fmla="*/ 0 h 602584"/>
              <a:gd name="connsiteX1" fmla="*/ 8703733 w 8703733"/>
              <a:gd name="connsiteY1" fmla="*/ 0 h 602584"/>
              <a:gd name="connsiteX2" fmla="*/ 8703733 w 8703733"/>
              <a:gd name="connsiteY2" fmla="*/ 602584 h 602584"/>
              <a:gd name="connsiteX3" fmla="*/ 0 w 8703733"/>
              <a:gd name="connsiteY3" fmla="*/ 602584 h 602584"/>
              <a:gd name="connsiteX4" fmla="*/ 0 w 8703733"/>
              <a:gd name="connsiteY4" fmla="*/ 0 h 602584"/>
              <a:gd name="connsiteX0" fmla="*/ 0 w 8703733"/>
              <a:gd name="connsiteY0" fmla="*/ 0 h 602584"/>
              <a:gd name="connsiteX1" fmla="*/ 8252883 w 8703733"/>
              <a:gd name="connsiteY1" fmla="*/ 0 h 602584"/>
              <a:gd name="connsiteX2" fmla="*/ 8703733 w 8703733"/>
              <a:gd name="connsiteY2" fmla="*/ 602584 h 602584"/>
              <a:gd name="connsiteX3" fmla="*/ 0 w 8703733"/>
              <a:gd name="connsiteY3" fmla="*/ 602584 h 602584"/>
              <a:gd name="connsiteX4" fmla="*/ 0 w 8703733"/>
              <a:gd name="connsiteY4" fmla="*/ 0 h 602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03733" h="602584">
                <a:moveTo>
                  <a:pt x="0" y="0"/>
                </a:moveTo>
                <a:lnTo>
                  <a:pt x="8252883" y="0"/>
                </a:lnTo>
                <a:lnTo>
                  <a:pt x="8703733" y="602584"/>
                </a:lnTo>
                <a:lnTo>
                  <a:pt x="0" y="6025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27051"/>
            <a:ext cx="11197021" cy="803445"/>
          </a:xfrm>
        </p:spPr>
        <p:txBody>
          <a:bodyPr anchor="ctr" anchorCtr="0"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4" y="1512712"/>
            <a:ext cx="5322905" cy="4538133"/>
          </a:xfrm>
        </p:spPr>
        <p:txBody>
          <a:bodyPr/>
          <a:lstStyle>
            <a:lvl1pPr>
              <a:defRPr>
                <a:solidFill>
                  <a:srgbClr val="444444"/>
                </a:solidFill>
              </a:defRPr>
            </a:lvl1pPr>
            <a:lvl2pPr>
              <a:defRPr>
                <a:solidFill>
                  <a:srgbClr val="444444"/>
                </a:solidFill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defRPr>
                <a:solidFill>
                  <a:srgbClr val="444444"/>
                </a:solidFill>
              </a:defRPr>
            </a:lvl3pPr>
            <a:lvl4pPr>
              <a:buClr>
                <a:schemeClr val="tx1">
                  <a:lumMod val="50000"/>
                  <a:lumOff val="50000"/>
                </a:schemeClr>
              </a:buClr>
              <a:defRPr>
                <a:solidFill>
                  <a:srgbClr val="444444"/>
                </a:solidFill>
              </a:defRPr>
            </a:lvl4pPr>
            <a:lvl5pPr>
              <a:buClr>
                <a:schemeClr val="tx1">
                  <a:lumMod val="50000"/>
                  <a:lumOff val="50000"/>
                </a:schemeClr>
              </a:buClr>
              <a:defRPr>
                <a:solidFill>
                  <a:srgbClr val="444444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259498" y="1512712"/>
            <a:ext cx="5322905" cy="4538133"/>
          </a:xfrm>
        </p:spPr>
        <p:txBody>
          <a:bodyPr/>
          <a:lstStyle>
            <a:lvl1pPr>
              <a:defRPr>
                <a:solidFill>
                  <a:srgbClr val="444444"/>
                </a:solidFill>
              </a:defRPr>
            </a:lvl1pPr>
            <a:lvl2pPr>
              <a:defRPr>
                <a:solidFill>
                  <a:srgbClr val="444444"/>
                </a:solidFill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defRPr>
                <a:solidFill>
                  <a:srgbClr val="444444"/>
                </a:solidFill>
              </a:defRPr>
            </a:lvl3pPr>
            <a:lvl4pPr>
              <a:buClr>
                <a:schemeClr val="tx1">
                  <a:lumMod val="50000"/>
                  <a:lumOff val="50000"/>
                </a:schemeClr>
              </a:buClr>
              <a:defRPr>
                <a:solidFill>
                  <a:srgbClr val="444444"/>
                </a:solidFill>
              </a:defRPr>
            </a:lvl4pPr>
            <a:lvl5pPr>
              <a:buClr>
                <a:schemeClr val="tx1">
                  <a:lumMod val="50000"/>
                  <a:lumOff val="50000"/>
                </a:schemeClr>
              </a:buClr>
              <a:defRPr>
                <a:solidFill>
                  <a:srgbClr val="444444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CBBBE31-43D9-3844-B2AF-562EA8824908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7653877" y="6423304"/>
            <a:ext cx="4344665" cy="366183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342F2E"/>
                </a:solidFill>
              </a:rPr>
              <a:t>Presentation Title Footer 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191911" y="203200"/>
            <a:ext cx="11808179" cy="59901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>
          <a:xfrm>
            <a:off x="7653877" y="6423304"/>
            <a:ext cx="4344665" cy="366183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342F2E"/>
                </a:solidFill>
              </a:rPr>
              <a:t>Presentation Title Footer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0D075196-1549-824C-9339-962659019722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tems with Optional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757" y="5414574"/>
            <a:ext cx="9003860" cy="353943"/>
          </a:xfrm>
          <a:noFill/>
        </p:spPr>
        <p:txBody>
          <a:bodyPr wrap="square" lIns="182880" tIns="45720" bIns="91440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1400" i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/>
          </p:nvPr>
        </p:nvSpPr>
        <p:spPr>
          <a:xfrm>
            <a:off x="513840" y="956905"/>
            <a:ext cx="54864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6"/>
          </p:nvPr>
        </p:nvSpPr>
        <p:spPr>
          <a:xfrm>
            <a:off x="6191756" y="956905"/>
            <a:ext cx="54864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170F058-1654-2C41-87ED-0693593891EB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8"/>
          </p:nvPr>
        </p:nvSpPr>
        <p:spPr>
          <a:xfrm>
            <a:off x="7653877" y="6423304"/>
            <a:ext cx="4344665" cy="366183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342F2E"/>
                </a:solidFill>
              </a:rPr>
              <a:t>Presentation Title Footer 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tem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605325" y="620185"/>
            <a:ext cx="3515124" cy="53298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4"/>
          <p:cNvSpPr>
            <a:spLocks noGrp="1"/>
          </p:cNvSpPr>
          <p:nvPr>
            <p:ph sz="quarter" idx="18"/>
          </p:nvPr>
        </p:nvSpPr>
        <p:spPr>
          <a:xfrm>
            <a:off x="8060263" y="620183"/>
            <a:ext cx="3516288" cy="53298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4"/>
          <p:cNvSpPr>
            <a:spLocks noGrp="1"/>
          </p:cNvSpPr>
          <p:nvPr>
            <p:ph sz="quarter" idx="19"/>
          </p:nvPr>
        </p:nvSpPr>
        <p:spPr>
          <a:xfrm>
            <a:off x="4334934" y="620185"/>
            <a:ext cx="3522133" cy="5329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5A34EF04-53D7-0242-8DFF-6AE945ABF0A1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>
          <a:xfrm>
            <a:off x="7653877" y="6423304"/>
            <a:ext cx="4344665" cy="366183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342F2E"/>
                </a:solidFill>
              </a:rPr>
              <a:t>Presentation Title Footer 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" y="1"/>
            <a:ext cx="12191999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439439" y="924910"/>
            <a:ext cx="9332496" cy="3743435"/>
          </a:xfrm>
        </p:spPr>
        <p:txBody>
          <a:bodyPr bIns="91440" anchor="ctr" anchorCtr="0">
            <a:noAutofit/>
          </a:bodyPr>
          <a:lstStyle>
            <a:lvl1pPr algn="ctr">
              <a:lnSpc>
                <a:spcPct val="85000"/>
              </a:lnSpc>
              <a:defRPr sz="4000" b="0" cap="none" spc="0">
                <a:solidFill>
                  <a:schemeClr val="tx1"/>
                </a:solidFill>
                <a:latin typeface="+mj-lt"/>
                <a:cs typeface="Arial Black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 descr="horiz_mcc-eng_purple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683" y="5698064"/>
            <a:ext cx="4507653" cy="40513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12192000" cy="425591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2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8D6D6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80289"/>
            <a:ext cx="11197021" cy="109481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25449"/>
            <a:ext cx="11197021" cy="4291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74565" y="6424361"/>
            <a:ext cx="659964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ctr">
              <a:defRPr sz="1100" b="0" i="0">
                <a:solidFill>
                  <a:schemeClr val="tx1">
                    <a:lumMod val="90000"/>
                    <a:lumOff val="10000"/>
                  </a:schemeClr>
                </a:solidFill>
                <a:latin typeface="Arial"/>
                <a:cs typeface="Arial"/>
              </a:defRPr>
            </a:lvl1pPr>
          </a:lstStyle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11206788" y="6225083"/>
            <a:ext cx="7917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B20CA-7E29-034E-BE34-3DC1B0DB3587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6CA830-C824-674F-9AD5-223F0F4B14CF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148401" y="5860474"/>
            <a:ext cx="925297" cy="80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739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i="0" kern="1200" cap="none" spc="-100" normalizeH="0" baseline="0">
          <a:solidFill>
            <a:schemeClr val="tx2"/>
          </a:solidFill>
          <a:effectLst/>
          <a:latin typeface="+mn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2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100000"/>
        <a:buFont typeface="Wingdings" charset="2"/>
        <a:buChar char="§"/>
        <a:defRPr sz="19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2">
            <a:lumMod val="5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>
            <a:lumMod val="50000"/>
          </a:schemeClr>
        </a:buClr>
        <a:buFont typeface="Wingdings" charset="2"/>
        <a:buChar char="§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>
            <a:lumMod val="5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rjorie.kang@northwestern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2768" y="4020476"/>
            <a:ext cx="7946462" cy="1512096"/>
          </a:xfrm>
        </p:spPr>
        <p:txBody>
          <a:bodyPr vert="horz" lIns="0" tIns="0" rIns="0" bIns="0" rtlCol="0" anchor="t">
            <a:normAutofit fontScale="70000" lnSpcReduction="20000"/>
          </a:bodyPr>
          <a:lstStyle/>
          <a:p>
            <a:endParaRPr lang="en-US" sz="3600" b="1" dirty="0">
              <a:cs typeface="Arial"/>
            </a:endParaRPr>
          </a:p>
          <a:p>
            <a:r>
              <a:rPr lang="en-US" sz="2400" b="1" dirty="0">
                <a:cs typeface="Arial"/>
              </a:rPr>
              <a:t>Mengjia (Marjorie) Kang</a:t>
            </a:r>
          </a:p>
          <a:p>
            <a:r>
              <a:rPr lang="en-US" sz="2400" b="1" dirty="0">
                <a:cs typeface="Arial"/>
              </a:rPr>
              <a:t> </a:t>
            </a:r>
          </a:p>
          <a:p>
            <a:r>
              <a:rPr lang="en-US" sz="1800" b="1" dirty="0">
                <a:cs typeface="Arial"/>
                <a:hlinkClick r:id="rId3"/>
              </a:rPr>
              <a:t>marjorie.kang@northwestern.edu</a:t>
            </a:r>
            <a:endParaRPr lang="en-US" sz="1800" b="1" dirty="0">
              <a:cs typeface="Arial"/>
            </a:endParaRPr>
          </a:p>
          <a:p>
            <a:endParaRPr lang="en-US" sz="1800" b="1" dirty="0">
              <a:cs typeface="Arial"/>
            </a:endParaRPr>
          </a:p>
          <a:p>
            <a:endParaRPr lang="en-US" sz="1800" b="1" dirty="0">
              <a:cs typeface="Arial"/>
            </a:endParaRPr>
          </a:p>
          <a:p>
            <a:pPr fontAlgn="ctr"/>
            <a:r>
              <a:rPr lang="en-US" sz="2200" b="1" dirty="0"/>
              <a:t>Division of Pulmonary and Critical Care, Northwestern University</a:t>
            </a:r>
          </a:p>
          <a:p>
            <a:br>
              <a:rPr lang="en-US" sz="1800" dirty="0"/>
            </a:br>
            <a:endParaRPr lang="en-US" sz="1800" dirty="0"/>
          </a:p>
          <a:p>
            <a:endParaRPr lang="en-US" sz="1800" b="1" dirty="0"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B4AA3A-CA85-2142-A859-BF063A3BB9E3}"/>
              </a:ext>
            </a:extLst>
          </p:cNvPr>
          <p:cNvSpPr txBox="1"/>
          <p:nvPr/>
        </p:nvSpPr>
        <p:spPr>
          <a:xfrm>
            <a:off x="970279" y="1285451"/>
            <a:ext cx="1025144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Mapping the OMOP Common Data Model to Neo4j for Pneumonia Therapy Response: </a:t>
            </a:r>
          </a:p>
          <a:p>
            <a:pPr algn="ctr"/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SCRIPT Case Study 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57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882">
        <p:fade/>
      </p:transition>
    </mc:Choice>
    <mc:Fallback xmlns="">
      <p:transition advTm="2882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5D74C4-1D6E-314F-8FDB-D53CCBC2B0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874565" y="6424361"/>
            <a:ext cx="65996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DC36FC-8E40-2541-9E09-357BEC62BD5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1206788" y="6225083"/>
            <a:ext cx="79175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76DF15B-BEC2-6442-AF0E-3D4ACE296E6F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>
                <a:spcAft>
                  <a:spcPts val="600"/>
                </a:spcAft>
              </a:pPr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BACFF68-C385-3D45-A6A1-03E1763B0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27051"/>
            <a:ext cx="11197021" cy="803445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1E50F7AC-0004-4578-A8E5-F28B4199B5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8089336"/>
              </p:ext>
            </p:extLst>
          </p:nvPr>
        </p:nvGraphicFramePr>
        <p:xfrm>
          <a:off x="609600" y="1433694"/>
          <a:ext cx="11197021" cy="4696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8197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DF7EF-2A59-2C4F-931C-E28911D44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SCRIPT Introduction</a:t>
            </a:r>
            <a:br>
              <a:rPr lang="en-US" dirty="0"/>
            </a:br>
            <a:r>
              <a:rPr lang="en-US" sz="2400" dirty="0"/>
              <a:t>Basic information + Motivations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13A7D0-F527-DD46-B743-4D05B8D3D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A4D1-41A1-9345-96DA-D33271AB1915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0FD63D-E021-084D-BDD5-92D9F8347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3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653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82AFE-ADE4-2D40-9FC2-C7E4C4C37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29019-77FB-DB4A-B55B-CEB5A2238D78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531F01-533D-C645-B4F4-187E30CE2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4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EED7D5A-089A-2241-B17C-D033D06AC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221" y="0"/>
            <a:ext cx="4841944" cy="622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37124E-FED5-C344-A352-190AC04E4DAD}"/>
              </a:ext>
            </a:extLst>
          </p:cNvPr>
          <p:cNvSpPr txBox="1"/>
          <p:nvPr/>
        </p:nvSpPr>
        <p:spPr>
          <a:xfrm>
            <a:off x="389571" y="2754969"/>
            <a:ext cx="3037841" cy="1348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2400" b="1" spc="-100" dirty="0">
                <a:solidFill>
                  <a:schemeClr val="tx2"/>
                </a:solidFill>
                <a:ea typeface="+mj-ea"/>
                <a:cs typeface="+mj-cs"/>
              </a:rPr>
              <a:t>SCRIPT (Successful Clinical Response In Pneumonia Therapy) </a:t>
            </a:r>
          </a:p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2400" b="1" spc="-100" dirty="0">
                <a:solidFill>
                  <a:schemeClr val="tx2"/>
                </a:solidFill>
                <a:ea typeface="+mj-ea"/>
                <a:cs typeface="+mj-cs"/>
              </a:rPr>
              <a:t>Summary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130FC0-482B-F348-BFE6-84DDA6B996D8}"/>
              </a:ext>
            </a:extLst>
          </p:cNvPr>
          <p:cNvSpPr txBox="1"/>
          <p:nvPr/>
        </p:nvSpPr>
        <p:spPr>
          <a:xfrm>
            <a:off x="5109132" y="6276840"/>
            <a:ext cx="609765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chemeClr val="tx2"/>
                </a:solidFill>
              </a:rPr>
              <a:t>https://</a:t>
            </a:r>
            <a:r>
              <a:rPr lang="en-US" sz="1050" dirty="0" err="1">
                <a:solidFill>
                  <a:schemeClr val="tx2"/>
                </a:solidFill>
              </a:rPr>
              <a:t>script.northwestern.edu</a:t>
            </a:r>
            <a:r>
              <a:rPr lang="en-US" sz="1050" dirty="0">
                <a:solidFill>
                  <a:schemeClr val="tx2"/>
                </a:solidFill>
              </a:rPr>
              <a:t>/research/</a:t>
            </a:r>
          </a:p>
        </p:txBody>
      </p:sp>
    </p:spTree>
    <p:extLst>
      <p:ext uri="{BB962C8B-B14F-4D97-AF65-F5344CB8AC3E}">
        <p14:creationId xmlns:p14="http://schemas.microsoft.com/office/powerpoint/2010/main" val="3435791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82AFE-ADE4-2D40-9FC2-C7E4C4C37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29019-77FB-DB4A-B55B-CEB5A2238D78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531F01-533D-C645-B4F4-187E30CE2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5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EED7D5A-089A-2241-B17C-D033D06AC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221" y="0"/>
            <a:ext cx="4841944" cy="622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37124E-FED5-C344-A352-190AC04E4DAD}"/>
              </a:ext>
            </a:extLst>
          </p:cNvPr>
          <p:cNvSpPr txBox="1"/>
          <p:nvPr/>
        </p:nvSpPr>
        <p:spPr>
          <a:xfrm>
            <a:off x="389571" y="2754969"/>
            <a:ext cx="3037841" cy="1348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2400" b="1" spc="-100" dirty="0">
                <a:solidFill>
                  <a:schemeClr val="tx2"/>
                </a:solidFill>
                <a:ea typeface="+mj-ea"/>
                <a:cs typeface="+mj-cs"/>
              </a:rPr>
              <a:t>SCRIPT (Successful Clinical Response In Pneumonia Therapy) </a:t>
            </a:r>
          </a:p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2400" b="1" spc="-100" dirty="0">
                <a:solidFill>
                  <a:schemeClr val="tx2"/>
                </a:solidFill>
                <a:ea typeface="+mj-ea"/>
                <a:cs typeface="+mj-cs"/>
              </a:rPr>
              <a:t>Summary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130FC0-482B-F348-BFE6-84DDA6B996D8}"/>
              </a:ext>
            </a:extLst>
          </p:cNvPr>
          <p:cNvSpPr txBox="1"/>
          <p:nvPr/>
        </p:nvSpPr>
        <p:spPr>
          <a:xfrm>
            <a:off x="5109132" y="6276840"/>
            <a:ext cx="609765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chemeClr val="tx2"/>
                </a:solidFill>
              </a:rPr>
              <a:t>https://</a:t>
            </a:r>
            <a:r>
              <a:rPr lang="en-US" sz="1050" dirty="0" err="1">
                <a:solidFill>
                  <a:schemeClr val="tx2"/>
                </a:solidFill>
              </a:rPr>
              <a:t>script.northwestern.edu</a:t>
            </a:r>
            <a:r>
              <a:rPr lang="en-US" sz="1050" dirty="0">
                <a:solidFill>
                  <a:schemeClr val="tx2"/>
                </a:solidFill>
              </a:rPr>
              <a:t>/research/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570CDC-C756-4C4A-A4D3-FA070EE2DBF5}"/>
              </a:ext>
            </a:extLst>
          </p:cNvPr>
          <p:cNvSpPr txBox="1"/>
          <p:nvPr/>
        </p:nvSpPr>
        <p:spPr>
          <a:xfrm>
            <a:off x="9577137" y="3007897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#</a:t>
            </a:r>
            <a:r>
              <a:rPr lang="en-US" dirty="0" err="1">
                <a:solidFill>
                  <a:schemeClr val="tx2"/>
                </a:solidFill>
              </a:rPr>
              <a:t>script_cytokines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BD9842-D478-A040-AAFC-7D6325CB34EB}"/>
              </a:ext>
            </a:extLst>
          </p:cNvPr>
          <p:cNvSpPr txBox="1"/>
          <p:nvPr/>
        </p:nvSpPr>
        <p:spPr>
          <a:xfrm>
            <a:off x="9846440" y="4176521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#</a:t>
            </a:r>
            <a:r>
              <a:rPr lang="en-US" dirty="0" err="1">
                <a:solidFill>
                  <a:schemeClr val="tx2"/>
                </a:solidFill>
              </a:rPr>
              <a:t>long_covid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8FAA06-EDFD-B741-811B-9B4E467B2C71}"/>
              </a:ext>
            </a:extLst>
          </p:cNvPr>
          <p:cNvSpPr txBox="1"/>
          <p:nvPr/>
        </p:nvSpPr>
        <p:spPr>
          <a:xfrm>
            <a:off x="9737436" y="3588281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#</a:t>
            </a:r>
            <a:r>
              <a:rPr lang="en-US" dirty="0" err="1">
                <a:solidFill>
                  <a:schemeClr val="tx2"/>
                </a:solidFill>
              </a:rPr>
              <a:t>covid_waves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AB49BA-64F4-3647-B8AE-C12222FD0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7902" y="637151"/>
            <a:ext cx="2921999" cy="2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596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3719B0-593A-E04C-BF49-DFC0B00611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874565" y="6424361"/>
            <a:ext cx="65996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F3CF08-4A36-C545-8BD3-D99C9F98B9F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1206788" y="6225083"/>
            <a:ext cx="79175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76DF15B-BEC2-6442-AF0E-3D4ACE296E6F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>
                <a:spcAft>
                  <a:spcPts val="600"/>
                </a:spcAft>
              </a:pPr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F4A990B5-04C1-FB4A-8CC6-B5F19ACB7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61284" y="1328801"/>
            <a:ext cx="7486525" cy="499725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71" name="Title 4">
            <a:extLst>
              <a:ext uri="{FF2B5EF4-FFF2-40B4-BE49-F238E27FC236}">
                <a16:creationId xmlns:a16="http://schemas.microsoft.com/office/drawing/2014/main" id="{A6FF49BF-AAC1-4161-B844-9BA8DEE6C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27051"/>
            <a:ext cx="11197021" cy="803445"/>
          </a:xfrm>
        </p:spPr>
        <p:txBody>
          <a:bodyPr/>
          <a:lstStyle/>
          <a:p>
            <a:r>
              <a:rPr lang="en-US" sz="2400" dirty="0"/>
              <a:t>SCRIPT Data Flow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082DB0-FD64-FE46-AC04-52774F0B293F}"/>
              </a:ext>
            </a:extLst>
          </p:cNvPr>
          <p:cNvSpPr txBox="1"/>
          <p:nvPr/>
        </p:nvSpPr>
        <p:spPr>
          <a:xfrm>
            <a:off x="2461284" y="1328802"/>
            <a:ext cx="1626622" cy="49972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082DB0-FD64-FE46-AC04-52774F0B293F}"/>
              </a:ext>
            </a:extLst>
          </p:cNvPr>
          <p:cNvSpPr txBox="1"/>
          <p:nvPr/>
        </p:nvSpPr>
        <p:spPr>
          <a:xfrm>
            <a:off x="6534529" y="2280621"/>
            <a:ext cx="2039316" cy="24635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3CE6CB-BB86-7F46-82FA-A8900142EB29}"/>
              </a:ext>
            </a:extLst>
          </p:cNvPr>
          <p:cNvSpPr txBox="1"/>
          <p:nvPr/>
        </p:nvSpPr>
        <p:spPr>
          <a:xfrm>
            <a:off x="3809657" y="6336292"/>
            <a:ext cx="506100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tx2"/>
                </a:solidFill>
              </a:rPr>
              <a:t>https://</a:t>
            </a:r>
            <a:r>
              <a:rPr lang="en-US" sz="1050" dirty="0" err="1">
                <a:solidFill>
                  <a:schemeClr val="tx2"/>
                </a:solidFill>
              </a:rPr>
              <a:t>script.northwestern.edu</a:t>
            </a:r>
            <a:r>
              <a:rPr lang="en-US" sz="1050" dirty="0">
                <a:solidFill>
                  <a:schemeClr val="tx2"/>
                </a:solidFill>
              </a:rPr>
              <a:t>/people/data-management-and-bioinformatics-core/</a:t>
            </a:r>
          </a:p>
        </p:txBody>
      </p:sp>
    </p:spTree>
    <p:extLst>
      <p:ext uri="{BB962C8B-B14F-4D97-AF65-F5344CB8AC3E}">
        <p14:creationId xmlns:p14="http://schemas.microsoft.com/office/powerpoint/2010/main" val="2081191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D03F7D-6A43-3043-A929-E560496624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7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306434-1BD4-6F48-A9E3-1CCFD50CB63F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1206788" y="6294358"/>
            <a:ext cx="791752" cy="365125"/>
          </a:xfrm>
        </p:spPr>
        <p:txBody>
          <a:bodyPr/>
          <a:lstStyle/>
          <a:p>
            <a:fld id="{976DF15B-BEC2-6442-AF0E-3D4ACE296E6F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FE2E667-3670-6948-BC54-3EB437217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dirty="0"/>
              <a:t>SCRIPT Venn Diagram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8E1EB4F-1B74-304E-A780-7B63BBA0EB88}"/>
              </a:ext>
            </a:extLst>
          </p:cNvPr>
          <p:cNvSpPr/>
          <p:nvPr/>
        </p:nvSpPr>
        <p:spPr>
          <a:xfrm>
            <a:off x="2383850" y="1273839"/>
            <a:ext cx="7544546" cy="2554163"/>
          </a:xfrm>
          <a:prstGeom prst="roundRect">
            <a:avLst/>
          </a:prstGeom>
          <a:solidFill>
            <a:srgbClr val="002060">
              <a:alpha val="13000"/>
            </a:srgb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             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                                     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These 5 data sources are 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LDS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                                           (IRB required for access)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80AA1C8-CFAB-B94C-9B12-6B350453D21B}"/>
              </a:ext>
            </a:extLst>
          </p:cNvPr>
          <p:cNvGrpSpPr/>
          <p:nvPr/>
        </p:nvGrpSpPr>
        <p:grpSpPr>
          <a:xfrm>
            <a:off x="2470529" y="1148728"/>
            <a:ext cx="8017362" cy="5344908"/>
            <a:chOff x="1873081" y="329272"/>
            <a:chExt cx="8128000" cy="5418667"/>
          </a:xfrm>
        </p:grpSpPr>
        <p:graphicFrame>
          <p:nvGraphicFramePr>
            <p:cNvPr id="8" name="Diagram 7">
              <a:extLst>
                <a:ext uri="{FF2B5EF4-FFF2-40B4-BE49-F238E27FC236}">
                  <a16:creationId xmlns:a16="http://schemas.microsoft.com/office/drawing/2014/main" id="{C0F7CA58-5EA8-1E4D-A553-EB749C6DCD3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28264348"/>
                </p:ext>
              </p:extLst>
            </p:nvPr>
          </p:nvGraphicFramePr>
          <p:xfrm>
            <a:off x="1873081" y="329272"/>
            <a:ext cx="8128000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7304790-D56A-4E4E-ADCB-3203529A20BC}"/>
                </a:ext>
              </a:extLst>
            </p:cNvPr>
            <p:cNvSpPr txBox="1"/>
            <p:nvPr/>
          </p:nvSpPr>
          <p:spPr>
            <a:xfrm rot="535889">
              <a:off x="3657796" y="2711870"/>
              <a:ext cx="103334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bal_sample_id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EC2F8CD-2514-9241-BB48-F1C40CDD9FB6}"/>
                </a:ext>
              </a:extLst>
            </p:cNvPr>
            <p:cNvSpPr txBox="1"/>
            <p:nvPr/>
          </p:nvSpPr>
          <p:spPr>
            <a:xfrm rot="5400000">
              <a:off x="6808623" y="3126998"/>
              <a:ext cx="90321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patient_ir_id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4740D70-E781-434C-BC54-57814D3296AA}"/>
                </a:ext>
              </a:extLst>
            </p:cNvPr>
            <p:cNvSpPr txBox="1"/>
            <p:nvPr/>
          </p:nvSpPr>
          <p:spPr>
            <a:xfrm rot="4205234">
              <a:off x="4365241" y="3499906"/>
              <a:ext cx="1033567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bal_sample_id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8AD8CAC-9909-5D41-823A-DAD0CEBD1175}"/>
                </a:ext>
              </a:extLst>
            </p:cNvPr>
            <p:cNvSpPr txBox="1"/>
            <p:nvPr/>
          </p:nvSpPr>
          <p:spPr>
            <a:xfrm rot="18343678">
              <a:off x="4797706" y="2448514"/>
              <a:ext cx="1150744" cy="2308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90A016A-9E39-5644-BF16-1D22CA39ECB2}"/>
                </a:ext>
              </a:extLst>
            </p:cNvPr>
            <p:cNvSpPr txBox="1"/>
            <p:nvPr/>
          </p:nvSpPr>
          <p:spPr>
            <a:xfrm>
              <a:off x="7567311" y="2380791"/>
              <a:ext cx="127019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cohort_patient_id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69EF83A-B647-3545-B2F8-025FAEA60140}"/>
                </a:ext>
              </a:extLst>
            </p:cNvPr>
            <p:cNvSpPr txBox="1"/>
            <p:nvPr/>
          </p:nvSpPr>
          <p:spPr>
            <a:xfrm rot="18952314">
              <a:off x="2828048" y="2756456"/>
              <a:ext cx="103334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batch_sample_id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E18C17F-D39F-8C42-9687-B1B86B506509}"/>
                </a:ext>
              </a:extLst>
            </p:cNvPr>
            <p:cNvSpPr txBox="1"/>
            <p:nvPr/>
          </p:nvSpPr>
          <p:spPr>
            <a:xfrm rot="3927675">
              <a:off x="2854920" y="2237579"/>
              <a:ext cx="103334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bal_sample_id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1ADBEFC-083A-E647-8D14-9E7AEDF35B41}"/>
              </a:ext>
            </a:extLst>
          </p:cNvPr>
          <p:cNvSpPr/>
          <p:nvPr/>
        </p:nvSpPr>
        <p:spPr>
          <a:xfrm>
            <a:off x="3046164" y="4025313"/>
            <a:ext cx="2848054" cy="2639026"/>
          </a:xfrm>
          <a:prstGeom prst="roundRect">
            <a:avLst/>
          </a:prstGeom>
          <a:solidFill>
            <a:srgbClr val="0070C0">
              <a:alpha val="9616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This data source are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fully de-</a:t>
            </a: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ided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(all research members can access)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84460082-FDA0-F94B-B1E6-5103874D0639}"/>
              </a:ext>
            </a:extLst>
          </p:cNvPr>
          <p:cNvSpPr txBox="1"/>
          <p:nvPr/>
        </p:nvSpPr>
        <p:spPr>
          <a:xfrm rot="18780000">
            <a:off x="5254768" y="2981247"/>
            <a:ext cx="146101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Accession_numbers_id</a:t>
            </a: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6560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D03F7D-6A43-3043-A929-E560496624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8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306434-1BD4-6F48-A9E3-1CCFD50CB63F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1206788" y="6294358"/>
            <a:ext cx="791752" cy="365125"/>
          </a:xfrm>
        </p:spPr>
        <p:txBody>
          <a:bodyPr/>
          <a:lstStyle/>
          <a:p>
            <a:fld id="{976DF15B-BEC2-6442-AF0E-3D4ACE296E6F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FE2E667-3670-6948-BC54-3EB437217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dirty="0"/>
              <a:t>SCRIPT Venn Diagram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8E1EB4F-1B74-304E-A780-7B63BBA0EB88}"/>
              </a:ext>
            </a:extLst>
          </p:cNvPr>
          <p:cNvSpPr/>
          <p:nvPr/>
        </p:nvSpPr>
        <p:spPr>
          <a:xfrm>
            <a:off x="2383850" y="1273839"/>
            <a:ext cx="7544546" cy="2554163"/>
          </a:xfrm>
          <a:prstGeom prst="roundRect">
            <a:avLst/>
          </a:prstGeom>
          <a:solidFill>
            <a:srgbClr val="002060">
              <a:alpha val="13000"/>
            </a:srgb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             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                                     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These 5 data sources are 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LDS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                                           (IRB required for access)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C0F7CA58-5EA8-1E4D-A553-EB749C6DCD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5407791"/>
              </p:ext>
            </p:extLst>
          </p:nvPr>
        </p:nvGraphicFramePr>
        <p:xfrm>
          <a:off x="2470529" y="1148728"/>
          <a:ext cx="8017362" cy="534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7304790-D56A-4E4E-ADCB-3203529A20BC}"/>
              </a:ext>
            </a:extLst>
          </p:cNvPr>
          <p:cNvSpPr txBox="1"/>
          <p:nvPr/>
        </p:nvSpPr>
        <p:spPr>
          <a:xfrm rot="535889">
            <a:off x="4230951" y="3498894"/>
            <a:ext cx="1019280" cy="500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bal_sample_id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C2F8CD-2514-9241-BB48-F1C40CDD9FB6}"/>
              </a:ext>
            </a:extLst>
          </p:cNvPr>
          <p:cNvSpPr txBox="1"/>
          <p:nvPr/>
        </p:nvSpPr>
        <p:spPr>
          <a:xfrm rot="5400000">
            <a:off x="7338889" y="3908371"/>
            <a:ext cx="890919" cy="500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patient_ir_id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740D70-E781-434C-BC54-57814D3296AA}"/>
              </a:ext>
            </a:extLst>
          </p:cNvPr>
          <p:cNvSpPr txBox="1"/>
          <p:nvPr/>
        </p:nvSpPr>
        <p:spPr>
          <a:xfrm rot="4205234">
            <a:off x="4928766" y="4276203"/>
            <a:ext cx="1019498" cy="500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bal_sample_id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AD8CAC-9909-5D41-823A-DAD0CEBD1175}"/>
              </a:ext>
            </a:extLst>
          </p:cNvPr>
          <p:cNvSpPr txBox="1"/>
          <p:nvPr/>
        </p:nvSpPr>
        <p:spPr>
          <a:xfrm rot="18343678">
            <a:off x="5355344" y="3239123"/>
            <a:ext cx="1135080" cy="2276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0A016A-9E39-5644-BF16-1D22CA39ECB2}"/>
              </a:ext>
            </a:extLst>
          </p:cNvPr>
          <p:cNvSpPr txBox="1"/>
          <p:nvPr/>
        </p:nvSpPr>
        <p:spPr>
          <a:xfrm>
            <a:off x="8087249" y="3172322"/>
            <a:ext cx="1252908" cy="500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cohort_patient_id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9EF83A-B647-3545-B2F8-025FAEA60140}"/>
              </a:ext>
            </a:extLst>
          </p:cNvPr>
          <p:cNvSpPr txBox="1"/>
          <p:nvPr/>
        </p:nvSpPr>
        <p:spPr>
          <a:xfrm rot="18952314">
            <a:off x="3412497" y="3542873"/>
            <a:ext cx="1019280" cy="470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batch_sample_id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18C17F-D39F-8C42-9687-B1B86B506509}"/>
              </a:ext>
            </a:extLst>
          </p:cNvPr>
          <p:cNvSpPr txBox="1"/>
          <p:nvPr/>
        </p:nvSpPr>
        <p:spPr>
          <a:xfrm rot="3927675">
            <a:off x="3439003" y="3031059"/>
            <a:ext cx="1019280" cy="470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bal_sample_id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1ADBEFC-083A-E647-8D14-9E7AEDF35B41}"/>
              </a:ext>
            </a:extLst>
          </p:cNvPr>
          <p:cNvSpPr/>
          <p:nvPr/>
        </p:nvSpPr>
        <p:spPr>
          <a:xfrm>
            <a:off x="3046164" y="4025313"/>
            <a:ext cx="2848054" cy="2639026"/>
          </a:xfrm>
          <a:prstGeom prst="roundRect">
            <a:avLst/>
          </a:prstGeom>
          <a:solidFill>
            <a:srgbClr val="0070C0">
              <a:alpha val="9616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algn="ctr" defTabSz="457200">
              <a:defRPr/>
            </a:pPr>
            <a:endParaRPr lang="en-US" sz="1050" dirty="0">
              <a:solidFill>
                <a:prstClr val="white"/>
              </a:solidFill>
              <a:latin typeface="Century Gothic" panose="020B050202020202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This data source are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fully de-</a:t>
            </a: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ided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(all research members can access)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84460082-FDA0-F94B-B1E6-5103874D0639}"/>
              </a:ext>
            </a:extLst>
          </p:cNvPr>
          <p:cNvSpPr txBox="1"/>
          <p:nvPr/>
        </p:nvSpPr>
        <p:spPr>
          <a:xfrm rot="18780000">
            <a:off x="5254768" y="2981247"/>
            <a:ext cx="146101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Accession_numbers_id</a:t>
            </a: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CCA995-F159-6649-86CD-D8FA2C743127}"/>
              </a:ext>
            </a:extLst>
          </p:cNvPr>
          <p:cNvSpPr txBox="1"/>
          <p:nvPr/>
        </p:nvSpPr>
        <p:spPr>
          <a:xfrm>
            <a:off x="7548484" y="1314691"/>
            <a:ext cx="2172987" cy="22661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538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3CE51C-DD31-AC42-8F73-2C6757CDD6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9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BDECE1-551D-CD49-9ED6-671BE2947FD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76DF15B-BEC2-6442-AF0E-3D4ACE296E6F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049528-92DD-8D45-A266-41CC4449C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Clinically</a:t>
            </a:r>
          </a:p>
          <a:p>
            <a:pPr lvl="1"/>
            <a:r>
              <a:rPr lang="en-US" dirty="0"/>
              <a:t>Pneumonia is a complex disease - we wanted to find the mechanism of host responses to severe pneumonia infection</a:t>
            </a:r>
          </a:p>
          <a:p>
            <a:pPr lvl="1"/>
            <a:r>
              <a:rPr lang="en-US" dirty="0"/>
              <a:t>Many clinical decisions need to be careful adjudicated, the knowledge network and graph algorithms can help with the process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A753467-FD09-7043-ACB1-31AD0DFC1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SCRIPT goals</a:t>
            </a:r>
          </a:p>
        </p:txBody>
      </p:sp>
    </p:spTree>
    <p:extLst>
      <p:ext uri="{BB962C8B-B14F-4D97-AF65-F5344CB8AC3E}">
        <p14:creationId xmlns:p14="http://schemas.microsoft.com/office/powerpoint/2010/main" val="3907439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3CE51C-DD31-AC42-8F73-2C6757CDD6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10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BDECE1-551D-CD49-9ED6-671BE2947FD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76DF15B-BEC2-6442-AF0E-3D4ACE296E6F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049528-92DD-8D45-A266-41CC4449C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Clinically</a:t>
            </a:r>
          </a:p>
          <a:p>
            <a:pPr lvl="1"/>
            <a:r>
              <a:rPr lang="en-US" dirty="0"/>
              <a:t>Pneumonia is a complex disease - we wanted to find the mechanism of host responses to severe pneumonia infection</a:t>
            </a:r>
          </a:p>
          <a:p>
            <a:pPr lvl="1"/>
            <a:r>
              <a:rPr lang="en-US" dirty="0"/>
              <a:t>Many clinical decisions need to be careful adjudicated, the knowledge network and graph algorithms can help with the process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A753467-FD09-7043-ACB1-31AD0DFC1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SCRIPT goals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4C472C-5CF9-FA43-BBE5-EFCEDFDD3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4565" y="2854459"/>
            <a:ext cx="3861364" cy="347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371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3CE51C-DD31-AC42-8F73-2C6757CDD6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11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BDECE1-551D-CD49-9ED6-671BE2947FD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76DF15B-BEC2-6442-AF0E-3D4ACE296E6F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049528-92DD-8D45-A266-41CC4449C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Clinically</a:t>
            </a:r>
          </a:p>
          <a:p>
            <a:pPr lvl="1"/>
            <a:r>
              <a:rPr lang="en-US" dirty="0"/>
              <a:t>Pneumonia is a complex disease - we wanted to find the mechanism of host responses to severe pneumonia infection</a:t>
            </a:r>
          </a:p>
          <a:p>
            <a:pPr lvl="1"/>
            <a:r>
              <a:rPr lang="en-US" dirty="0"/>
              <a:t>Many clinical decisions need to be careful adjudicated, the knowledge network and graph algorithms can help with the process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Technically </a:t>
            </a:r>
          </a:p>
          <a:p>
            <a:pPr lvl="1"/>
            <a:r>
              <a:rPr lang="en-US" dirty="0"/>
              <a:t>The datasets we are collecting are diverse and we wanted to make full use of them</a:t>
            </a:r>
          </a:p>
          <a:p>
            <a:pPr lvl="1"/>
            <a:r>
              <a:rPr lang="en-US" dirty="0"/>
              <a:t>EMR and omics datasets are inherently highly connected, Neo4j graph network can help with finding potential patterns/paths behind them.</a:t>
            </a:r>
          </a:p>
          <a:p>
            <a:pPr lvl="1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A753467-FD09-7043-ACB1-31AD0DFC1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SCRIPT goals</a:t>
            </a:r>
          </a:p>
        </p:txBody>
      </p:sp>
    </p:spTree>
    <p:extLst>
      <p:ext uri="{BB962C8B-B14F-4D97-AF65-F5344CB8AC3E}">
        <p14:creationId xmlns:p14="http://schemas.microsoft.com/office/powerpoint/2010/main" val="2518545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2F7E3-6DFE-E941-ACF8-C469345C9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</a:pPr>
            <a:r>
              <a:rPr lang="en-US" dirty="0"/>
              <a:t>OMOP CDM v5.3.1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2F4153-229C-D148-9DBC-C5790FC92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A4D1-41A1-9345-96DA-D33271AB1915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BCA101-6C53-7740-8F4F-C5C4051FF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12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122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9FE9FE9B-A580-B347-8C79-E5A05B6F5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0104" y="227010"/>
            <a:ext cx="7631247" cy="600961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F6481C-ABBE-3743-A534-D18EA4DFD5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316516" y="6383579"/>
            <a:ext cx="79175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76DF15B-BEC2-6442-AF0E-3D4ACE296E6F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>
                <a:spcAft>
                  <a:spcPts val="600"/>
                </a:spcAft>
              </a:pPr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2C86E1-8A6D-694A-A166-BCA3593BE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87856" y="6448395"/>
            <a:ext cx="65996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>
                <a:spcAft>
                  <a:spcPts val="600"/>
                </a:spcAft>
              </a:pPr>
              <a:t>13</a:t>
            </a:fld>
            <a:endParaRPr lang="en-US" dirty="0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A02AE5-3128-0F4A-A2C4-F8B567DCE942}"/>
              </a:ext>
            </a:extLst>
          </p:cNvPr>
          <p:cNvSpPr txBox="1"/>
          <p:nvPr/>
        </p:nvSpPr>
        <p:spPr>
          <a:xfrm>
            <a:off x="3328416" y="3499104"/>
            <a:ext cx="1999488" cy="27481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n w="381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7B0124-2E64-CC41-B30E-08A13A649AB5}"/>
              </a:ext>
            </a:extLst>
          </p:cNvPr>
          <p:cNvSpPr txBox="1"/>
          <p:nvPr/>
        </p:nvSpPr>
        <p:spPr>
          <a:xfrm>
            <a:off x="3328416" y="1950806"/>
            <a:ext cx="1999488" cy="27481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n w="381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00F21E-C7D1-A14F-9B66-06080E9586B1}"/>
              </a:ext>
            </a:extLst>
          </p:cNvPr>
          <p:cNvSpPr txBox="1"/>
          <p:nvPr/>
        </p:nvSpPr>
        <p:spPr>
          <a:xfrm>
            <a:off x="2938272" y="742287"/>
            <a:ext cx="1999488" cy="27481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n w="381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773C212-B2B4-714F-B79F-A3BDEC0B9B5B}"/>
              </a:ext>
            </a:extLst>
          </p:cNvPr>
          <p:cNvSpPr txBox="1"/>
          <p:nvPr/>
        </p:nvSpPr>
        <p:spPr>
          <a:xfrm>
            <a:off x="2877312" y="1142707"/>
            <a:ext cx="1999488" cy="27481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n w="381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D8B7FC5-DD6C-6E4D-8F7C-C83C3D37E685}"/>
              </a:ext>
            </a:extLst>
          </p:cNvPr>
          <p:cNvSpPr txBox="1"/>
          <p:nvPr/>
        </p:nvSpPr>
        <p:spPr>
          <a:xfrm>
            <a:off x="3328416" y="5071872"/>
            <a:ext cx="1999488" cy="27481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n w="381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7C4D0EF-F0F4-7947-BF0F-4AA0031084F2}"/>
              </a:ext>
            </a:extLst>
          </p:cNvPr>
          <p:cNvSpPr txBox="1"/>
          <p:nvPr/>
        </p:nvSpPr>
        <p:spPr>
          <a:xfrm>
            <a:off x="3328416" y="2689101"/>
            <a:ext cx="1999488" cy="27481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n w="381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F9FBE4-9984-DD4A-B6B2-2530089FB504}"/>
              </a:ext>
            </a:extLst>
          </p:cNvPr>
          <p:cNvSpPr txBox="1"/>
          <p:nvPr/>
        </p:nvSpPr>
        <p:spPr>
          <a:xfrm>
            <a:off x="5754624" y="1950806"/>
            <a:ext cx="1475232" cy="27481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n w="381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14E91E-E4B1-454B-88F6-6964E70AF1DC}"/>
              </a:ext>
            </a:extLst>
          </p:cNvPr>
          <p:cNvSpPr txBox="1"/>
          <p:nvPr/>
        </p:nvSpPr>
        <p:spPr>
          <a:xfrm>
            <a:off x="8120346" y="2966906"/>
            <a:ext cx="1475232" cy="27481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n w="381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82009E1-D781-EF41-ADD7-335678AA9819}"/>
              </a:ext>
            </a:extLst>
          </p:cNvPr>
          <p:cNvSpPr txBox="1"/>
          <p:nvPr/>
        </p:nvSpPr>
        <p:spPr>
          <a:xfrm>
            <a:off x="8120346" y="2137567"/>
            <a:ext cx="1475232" cy="27481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n w="381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1FF20B-BE5F-7840-B5F6-B010E0589333}"/>
              </a:ext>
            </a:extLst>
          </p:cNvPr>
          <p:cNvSpPr txBox="1"/>
          <p:nvPr/>
        </p:nvSpPr>
        <p:spPr>
          <a:xfrm>
            <a:off x="8120346" y="2552236"/>
            <a:ext cx="1475232" cy="27481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n w="381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CE3E088-6ADF-BA4B-948F-E7B0FF96063B}"/>
              </a:ext>
            </a:extLst>
          </p:cNvPr>
          <p:cNvSpPr txBox="1"/>
          <p:nvPr/>
        </p:nvSpPr>
        <p:spPr>
          <a:xfrm>
            <a:off x="8120346" y="3381576"/>
            <a:ext cx="1475232" cy="27481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n w="381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FFAD125-6188-D340-B5A3-56878D3D032A}"/>
              </a:ext>
            </a:extLst>
          </p:cNvPr>
          <p:cNvSpPr txBox="1"/>
          <p:nvPr/>
        </p:nvSpPr>
        <p:spPr>
          <a:xfrm>
            <a:off x="2566416" y="373140"/>
            <a:ext cx="1999488" cy="27481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n w="381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7E69F2B-F503-BE40-9ECC-D5965AEE9AB6}"/>
              </a:ext>
            </a:extLst>
          </p:cNvPr>
          <p:cNvSpPr txBox="1"/>
          <p:nvPr/>
        </p:nvSpPr>
        <p:spPr>
          <a:xfrm>
            <a:off x="3328416" y="2348960"/>
            <a:ext cx="1999488" cy="27481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n w="381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0" name="Title 4">
            <a:extLst>
              <a:ext uri="{FF2B5EF4-FFF2-40B4-BE49-F238E27FC236}">
                <a16:creationId xmlns:a16="http://schemas.microsoft.com/office/drawing/2014/main" id="{393E2EE2-DE34-5A4D-BB83-44C98929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47" y="2778237"/>
            <a:ext cx="1450848" cy="1206677"/>
          </a:xfrm>
        </p:spPr>
        <p:txBody>
          <a:bodyPr/>
          <a:lstStyle/>
          <a:p>
            <a:r>
              <a:rPr lang="en-US" dirty="0"/>
              <a:t>OMOP CDM v5.3.1</a:t>
            </a:r>
          </a:p>
        </p:txBody>
      </p:sp>
    </p:spTree>
    <p:extLst>
      <p:ext uri="{BB962C8B-B14F-4D97-AF65-F5344CB8AC3E}">
        <p14:creationId xmlns:p14="http://schemas.microsoft.com/office/powerpoint/2010/main" val="1902809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CD8A9-0291-D847-A353-C1CD66CB6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OMOP to Neo4j for SCRIPT</a:t>
            </a:r>
            <a:br>
              <a:rPr lang="en-US" dirty="0"/>
            </a:br>
            <a:r>
              <a:rPr lang="en-US" sz="2400" dirty="0"/>
              <a:t>Schema + local &amp; global analysis examples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F8F9A7-5568-D343-9398-1AFBE3D94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A4D1-41A1-9345-96DA-D33271AB1915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02F9CF-BA52-0D41-903C-F5049D1C0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14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540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4BF0B6-B319-5E42-9D77-CEC020F1DD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37" y="1172871"/>
            <a:ext cx="10669896" cy="5506225"/>
          </a:xfrm>
          <a:prstGeom prst="rect">
            <a:avLst/>
          </a:prstGeom>
        </p:spPr>
      </p:pic>
      <p:sp>
        <p:nvSpPr>
          <p:cNvPr id="11" name="L-Shape 10">
            <a:extLst>
              <a:ext uri="{FF2B5EF4-FFF2-40B4-BE49-F238E27FC236}">
                <a16:creationId xmlns:a16="http://schemas.microsoft.com/office/drawing/2014/main" id="{92942074-EC60-E749-B4F4-8E4CDE3DE0DD}"/>
              </a:ext>
            </a:extLst>
          </p:cNvPr>
          <p:cNvSpPr/>
          <p:nvPr/>
        </p:nvSpPr>
        <p:spPr>
          <a:xfrm rot="10800000">
            <a:off x="2675875" y="3071191"/>
            <a:ext cx="7897841" cy="1442232"/>
          </a:xfrm>
          <a:prstGeom prst="corner">
            <a:avLst>
              <a:gd name="adj1" fmla="val 50779"/>
              <a:gd name="adj2" fmla="val 7130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A6449CE-AFE7-4560-A4E3-8ED5F9071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309" y="410730"/>
            <a:ext cx="11366651" cy="609079"/>
          </a:xfrm>
        </p:spPr>
        <p:txBody>
          <a:bodyPr/>
          <a:lstStyle/>
          <a:p>
            <a:r>
              <a:rPr lang="en-US" sz="2800" dirty="0"/>
              <a:t>Neo4j Graph Schema</a:t>
            </a:r>
            <a:br>
              <a:rPr lang="en-US" sz="2000" b="0" dirty="0"/>
            </a:br>
            <a:r>
              <a:rPr lang="en-US" sz="2000" b="0" dirty="0"/>
              <a:t>16 types of nodes (entities) and 22 types of edges (relationships) and 55 node properties.</a:t>
            </a:r>
            <a:endParaRPr lang="en-US" sz="2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5B2EF8-59CF-A24D-993A-A7F21FEF53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06787" y="6225083"/>
            <a:ext cx="804743" cy="37111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76DF15B-BEC2-6442-AF0E-3D4ACE296E6F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>
                <a:spcAft>
                  <a:spcPts val="600"/>
                </a:spcAft>
              </a:pPr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95DAD7-DA04-EF49-8F3A-BBEB547E0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74564" y="6424361"/>
            <a:ext cx="670793" cy="37111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A2F6B3-9B7C-1C49-952F-3A4B17B93036}"/>
              </a:ext>
            </a:extLst>
          </p:cNvPr>
          <p:cNvSpPr txBox="1"/>
          <p:nvPr/>
        </p:nvSpPr>
        <p:spPr>
          <a:xfrm>
            <a:off x="4697871" y="1172871"/>
            <a:ext cx="3733586" cy="9658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1A2AFB-E946-5D47-BD15-6BE0EC13DDFF}"/>
              </a:ext>
            </a:extLst>
          </p:cNvPr>
          <p:cNvSpPr txBox="1"/>
          <p:nvPr/>
        </p:nvSpPr>
        <p:spPr>
          <a:xfrm>
            <a:off x="1127170" y="3985591"/>
            <a:ext cx="3935750" cy="23791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082DB0-FD64-FE46-AC04-52774F0B293F}"/>
              </a:ext>
            </a:extLst>
          </p:cNvPr>
          <p:cNvSpPr txBox="1"/>
          <p:nvPr/>
        </p:nvSpPr>
        <p:spPr>
          <a:xfrm>
            <a:off x="689258" y="1770603"/>
            <a:ext cx="1986619" cy="18674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2331B0-8000-5247-A9B1-E03522A005D2}"/>
              </a:ext>
            </a:extLst>
          </p:cNvPr>
          <p:cNvSpPr txBox="1"/>
          <p:nvPr/>
        </p:nvSpPr>
        <p:spPr>
          <a:xfrm>
            <a:off x="9553396" y="4512365"/>
            <a:ext cx="1020322" cy="18639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DF3F6F7-1BF9-AC41-AC88-8AAD5DF03BBD}"/>
              </a:ext>
            </a:extLst>
          </p:cNvPr>
          <p:cNvCxnSpPr>
            <a:cxnSpLocks/>
          </p:cNvCxnSpPr>
          <p:nvPr/>
        </p:nvCxnSpPr>
        <p:spPr>
          <a:xfrm>
            <a:off x="9561443" y="4512365"/>
            <a:ext cx="101227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C30FA3A-6745-4446-9EBB-B5E1EFA8F339}"/>
              </a:ext>
            </a:extLst>
          </p:cNvPr>
          <p:cNvSpPr txBox="1"/>
          <p:nvPr/>
        </p:nvSpPr>
        <p:spPr>
          <a:xfrm>
            <a:off x="8653298" y="1219824"/>
            <a:ext cx="30419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</a:rPr>
              <a:t>N</a:t>
            </a:r>
            <a:r>
              <a:rPr lang="en-US" sz="1200" b="0" i="0" u="none" strike="noStrike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ominal and categorical data -&gt; nodes</a:t>
            </a:r>
            <a:endParaRPr lang="en-US" sz="1200" dirty="0">
              <a:solidFill>
                <a:schemeClr val="tx2"/>
              </a:solidFill>
            </a:endParaRPr>
          </a:p>
          <a:p>
            <a:r>
              <a:rPr lang="en-US" sz="1200" b="0" i="0" u="none" strike="noStrike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Foreign keys -&gt; edges</a:t>
            </a:r>
            <a:endParaRPr lang="en-US" sz="1200" dirty="0">
              <a:solidFill>
                <a:schemeClr val="tx2"/>
              </a:solidFill>
            </a:endParaRPr>
          </a:p>
          <a:p>
            <a:r>
              <a:rPr lang="en-US" sz="1200" b="0" i="0" u="none" strike="noStrike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Numerical values to node or edge properties as appropriate</a:t>
            </a:r>
            <a:endParaRPr lang="en-US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448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7A510-9AB7-084F-9907-5A524C21A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29019-77FB-DB4A-B55B-CEB5A2238D78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8D2DA5-63AA-1F43-9C71-E7DFC3795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16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9FA92B-7F32-CC4D-9C9A-83637006A6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06" r="19108"/>
          <a:stretch/>
        </p:blipFill>
        <p:spPr>
          <a:xfrm>
            <a:off x="785109" y="1544798"/>
            <a:ext cx="5555021" cy="468028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CFE6D09-CC6E-DE40-A852-415C3C1D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726" y="443776"/>
            <a:ext cx="5928493" cy="884100"/>
          </a:xfrm>
        </p:spPr>
        <p:txBody>
          <a:bodyPr/>
          <a:lstStyle/>
          <a:p>
            <a:r>
              <a:rPr lang="en-US" sz="2800" dirty="0"/>
              <a:t>Neo4j database snapshot:</a:t>
            </a:r>
            <a:br>
              <a:rPr lang="en-US" b="0" dirty="0"/>
            </a:br>
            <a:r>
              <a:rPr lang="en-US" sz="2400" b="0" dirty="0"/>
              <a:t>~7M nodes and ~15M edges for 553 patients</a:t>
            </a:r>
            <a:endParaRPr lang="en-US" dirty="0"/>
          </a:p>
        </p:txBody>
      </p:sp>
      <p:pic>
        <p:nvPicPr>
          <p:cNvPr id="13" name="Content Placeholder 5">
            <a:extLst>
              <a:ext uri="{FF2B5EF4-FFF2-40B4-BE49-F238E27FC236}">
                <a16:creationId xmlns:a16="http://schemas.microsoft.com/office/drawing/2014/main" id="{1C9F1C79-588C-C247-886B-73FF6F881B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46377" y="1544798"/>
            <a:ext cx="3117276" cy="34689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FC04CB0-FB40-5B47-B929-979869A31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9901" y="1234535"/>
            <a:ext cx="2017317" cy="438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181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222C43-B886-324B-856E-2B4E762971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17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01E8D9-B830-0247-A37C-C41819A80B6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76DF15B-BEC2-6442-AF0E-3D4ACE296E6F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1F74C6B-0EE8-F143-98D6-9688BE433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Neo4j graph database details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F8BB8876-E4B6-854F-A119-A2479EEDB4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386643"/>
              </p:ext>
            </p:extLst>
          </p:nvPr>
        </p:nvGraphicFramePr>
        <p:xfrm>
          <a:off x="1164405" y="1963812"/>
          <a:ext cx="4321996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6485">
                  <a:extLst>
                    <a:ext uri="{9D8B030D-6E8A-4147-A177-3AD203B41FA5}">
                      <a16:colId xmlns:a16="http://schemas.microsoft.com/office/drawing/2014/main" val="78530008"/>
                    </a:ext>
                  </a:extLst>
                </a:gridCol>
                <a:gridCol w="1705511">
                  <a:extLst>
                    <a:ext uri="{9D8B030D-6E8A-4147-A177-3AD203B41FA5}">
                      <a16:colId xmlns:a16="http://schemas.microsoft.com/office/drawing/2014/main" val="1104099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837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Observation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39,761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484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490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Measurement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4,722,097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28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DrugExposure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548,236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59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172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ObservationPeriod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165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ProcedureOccurrence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273,999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57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Provider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82,907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174303"/>
                  </a:ext>
                </a:extLst>
              </a:tr>
            </a:tbl>
          </a:graphicData>
        </a:graphic>
      </p:graphicFrame>
      <p:graphicFrame>
        <p:nvGraphicFramePr>
          <p:cNvPr id="10" name="Table 5">
            <a:extLst>
              <a:ext uri="{FF2B5EF4-FFF2-40B4-BE49-F238E27FC236}">
                <a16:creationId xmlns:a16="http://schemas.microsoft.com/office/drawing/2014/main" id="{740365BA-DF11-BC48-9F50-D1FBCB5607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920976"/>
              </p:ext>
            </p:extLst>
          </p:nvPr>
        </p:nvGraphicFramePr>
        <p:xfrm>
          <a:off x="6204547" y="1963812"/>
          <a:ext cx="4321996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6485">
                  <a:extLst>
                    <a:ext uri="{9D8B030D-6E8A-4147-A177-3AD203B41FA5}">
                      <a16:colId xmlns:a16="http://schemas.microsoft.com/office/drawing/2014/main" val="78530008"/>
                    </a:ext>
                  </a:extLst>
                </a:gridCol>
                <a:gridCol w="1705511">
                  <a:extLst>
                    <a:ext uri="{9D8B030D-6E8A-4147-A177-3AD203B41FA5}">
                      <a16:colId xmlns:a16="http://schemas.microsoft.com/office/drawing/2014/main" val="1104099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837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Ethnicity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484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490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ConditionOccurrence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554,187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28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Concept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1,095,984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59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VisitOccurrence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177,996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172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165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Vocabulary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57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ConceptClass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174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6223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3FAF6-6CEB-F949-80F9-030BA425D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29019-77FB-DB4A-B55B-CEB5A2238D78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3B803-5B83-564B-BD4D-215172CD0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18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413A6E1-956C-B541-85E2-67D624C45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60" y="2349944"/>
            <a:ext cx="1894491" cy="2158111"/>
          </a:xfrm>
        </p:spPr>
        <p:txBody>
          <a:bodyPr/>
          <a:lstStyle/>
          <a:p>
            <a:pPr algn="ctr"/>
            <a:br>
              <a:rPr lang="en-US" sz="1600" dirty="0"/>
            </a:br>
            <a:r>
              <a:rPr lang="en-US" sz="2400" dirty="0"/>
              <a:t>Local</a:t>
            </a:r>
            <a:r>
              <a:rPr lang="en-US" sz="1600" dirty="0"/>
              <a:t> </a:t>
            </a:r>
            <a:r>
              <a:rPr lang="en-US" sz="2400" dirty="0"/>
              <a:t>Analysis</a:t>
            </a:r>
            <a:r>
              <a:rPr lang="en-US" sz="1600" dirty="0"/>
              <a:t> </a:t>
            </a:r>
            <a:r>
              <a:rPr lang="en-US" sz="2400" dirty="0"/>
              <a:t>example</a:t>
            </a:r>
            <a:br>
              <a:rPr lang="en-US" sz="2400" dirty="0"/>
            </a:br>
            <a:br>
              <a:rPr lang="en-US" sz="2400" dirty="0"/>
            </a:br>
            <a:br>
              <a:rPr lang="en-US" sz="1600" dirty="0"/>
            </a:br>
            <a:br>
              <a:rPr lang="en-US" sz="1600" dirty="0"/>
            </a:br>
            <a:r>
              <a:rPr lang="en-US" sz="1600" dirty="0"/>
              <a:t>Find out the patients who has ‘Spontaneous Pneumothorax’ and has ‘dexamethasone’ prescribed, and has ‘tube’ related procedure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16DE9E7-834D-D84E-A624-78FB3041D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091" y="1308555"/>
            <a:ext cx="9269849" cy="45696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C6D88E-8699-CE4A-999A-86B85A8A2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4091" y="433177"/>
            <a:ext cx="9145188" cy="77473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F086E6-2B1F-A546-B9E8-5E44E6108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4091" y="5923835"/>
            <a:ext cx="5367700" cy="45489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8E5F796A-AD7D-6C4A-A64A-CA86406CC364}"/>
              </a:ext>
            </a:extLst>
          </p:cNvPr>
          <p:cNvSpPr/>
          <p:nvPr/>
        </p:nvSpPr>
        <p:spPr>
          <a:xfrm>
            <a:off x="4740967" y="2733262"/>
            <a:ext cx="139148" cy="139148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3C0500A-43E0-754B-81B8-886B2E4D3D9D}"/>
              </a:ext>
            </a:extLst>
          </p:cNvPr>
          <p:cNvSpPr/>
          <p:nvPr/>
        </p:nvSpPr>
        <p:spPr>
          <a:xfrm>
            <a:off x="5187941" y="3486139"/>
            <a:ext cx="139148" cy="139148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DAB1060-7365-264C-B223-776FDFDEAEFB}"/>
              </a:ext>
            </a:extLst>
          </p:cNvPr>
          <p:cNvSpPr/>
          <p:nvPr/>
        </p:nvSpPr>
        <p:spPr>
          <a:xfrm>
            <a:off x="5735417" y="2663688"/>
            <a:ext cx="139148" cy="139148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33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79F34D-80FD-684F-B56F-8E22174EC5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19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DF04C5-B830-CD43-828C-5B176C0BE0A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76DF15B-BEC2-6442-AF0E-3D4ACE296E6F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EF34734-B4C7-D943-8E07-4A8AD77B1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Analysis Pipeline for Patient Clustering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D847225-D4F0-1542-9BE8-F66CD5427AC1}"/>
              </a:ext>
            </a:extLst>
          </p:cNvPr>
          <p:cNvGrpSpPr/>
          <p:nvPr/>
        </p:nvGrpSpPr>
        <p:grpSpPr>
          <a:xfrm>
            <a:off x="2396875" y="1300924"/>
            <a:ext cx="8169944" cy="4996617"/>
            <a:chOff x="1225821" y="95880"/>
            <a:chExt cx="10690256" cy="653800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28A09C-A021-C74D-86F8-A4212A2B8282}"/>
                </a:ext>
              </a:extLst>
            </p:cNvPr>
            <p:cNvSpPr/>
            <p:nvPr/>
          </p:nvSpPr>
          <p:spPr>
            <a:xfrm>
              <a:off x="4608908" y="95880"/>
              <a:ext cx="2907587" cy="65380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Neo4j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BC1FF50-0B13-4645-BFE7-333C06E408F0}"/>
                </a:ext>
              </a:extLst>
            </p:cNvPr>
            <p:cNvSpPr/>
            <p:nvPr/>
          </p:nvSpPr>
          <p:spPr>
            <a:xfrm>
              <a:off x="7998739" y="95880"/>
              <a:ext cx="2907587" cy="30776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Azure/local </a:t>
              </a:r>
              <a:r>
                <a:rPr lang="en-US" dirty="0" err="1">
                  <a:solidFill>
                    <a:schemeClr val="tx1"/>
                  </a:solidFill>
                </a:rPr>
                <a:t>JupyterLab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368EBD8-66B1-D24E-9A67-67CB1B2AB574}"/>
                </a:ext>
              </a:extLst>
            </p:cNvPr>
            <p:cNvSpPr txBox="1"/>
            <p:nvPr/>
          </p:nvSpPr>
          <p:spPr>
            <a:xfrm>
              <a:off x="4805680" y="1158240"/>
              <a:ext cx="2554137" cy="547564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18F8883-C977-BD42-9C28-8FEB6C2BB4E9}"/>
                </a:ext>
              </a:extLst>
            </p:cNvPr>
            <p:cNvSpPr/>
            <p:nvPr/>
          </p:nvSpPr>
          <p:spPr>
            <a:xfrm>
              <a:off x="1225821" y="95880"/>
              <a:ext cx="2907587" cy="225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NMEDW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25289BB-A894-F043-9469-3D7FBCCB0490}"/>
                </a:ext>
              </a:extLst>
            </p:cNvPr>
            <p:cNvSpPr/>
            <p:nvPr/>
          </p:nvSpPr>
          <p:spPr>
            <a:xfrm>
              <a:off x="1225821" y="3867190"/>
              <a:ext cx="2907587" cy="225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FSM SQL Server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B189D6-0429-D64A-80AE-FEF7E4434F5E}"/>
                </a:ext>
              </a:extLst>
            </p:cNvPr>
            <p:cNvSpPr/>
            <p:nvPr/>
          </p:nvSpPr>
          <p:spPr>
            <a:xfrm>
              <a:off x="1605964" y="863459"/>
              <a:ext cx="2147299" cy="7226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NMEDW to OMOP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D69BB5E-D624-BF4E-B0F5-DAB123A5701F}"/>
                </a:ext>
              </a:extLst>
            </p:cNvPr>
            <p:cNvSpPr/>
            <p:nvPr/>
          </p:nvSpPr>
          <p:spPr>
            <a:xfrm>
              <a:off x="1616234" y="4707079"/>
              <a:ext cx="2147299" cy="7226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Extract from OMOP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9166518-63AA-BB49-8A27-EC304612AD56}"/>
                </a:ext>
              </a:extLst>
            </p:cNvPr>
            <p:cNvSpPr/>
            <p:nvPr/>
          </p:nvSpPr>
          <p:spPr>
            <a:xfrm>
              <a:off x="5027259" y="537866"/>
              <a:ext cx="2147299" cy="5142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Load OMOP to Neo4j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E58CA62-9C12-1B42-A251-882C55D8ADE7}"/>
                </a:ext>
              </a:extLst>
            </p:cNvPr>
            <p:cNvSpPr/>
            <p:nvPr/>
          </p:nvSpPr>
          <p:spPr>
            <a:xfrm>
              <a:off x="5027253" y="3096917"/>
              <a:ext cx="2147299" cy="5142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Build edges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16B0E12-C5B1-0643-8E27-A0E737B9E8D9}"/>
                </a:ext>
              </a:extLst>
            </p:cNvPr>
            <p:cNvSpPr/>
            <p:nvPr/>
          </p:nvSpPr>
          <p:spPr>
            <a:xfrm>
              <a:off x="5027257" y="3985405"/>
              <a:ext cx="2147299" cy="5142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Prepare subgraph/parameters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E7F5E5C-D73C-3D4D-8B5B-7F8B4EC73DF4}"/>
                </a:ext>
              </a:extLst>
            </p:cNvPr>
            <p:cNvSpPr/>
            <p:nvPr/>
          </p:nvSpPr>
          <p:spPr>
            <a:xfrm>
              <a:off x="5027254" y="4873893"/>
              <a:ext cx="2147299" cy="5142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Identify communities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8A70EC0-DC40-2C42-8366-87E69927E1CE}"/>
                </a:ext>
              </a:extLst>
            </p:cNvPr>
            <p:cNvSpPr/>
            <p:nvPr/>
          </p:nvSpPr>
          <p:spPr>
            <a:xfrm>
              <a:off x="5027253" y="2208429"/>
              <a:ext cx="2147299" cy="5142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Calculate TF/IDF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9920846-4636-2D47-9558-B83B2BB31600}"/>
                </a:ext>
              </a:extLst>
            </p:cNvPr>
            <p:cNvSpPr/>
            <p:nvPr/>
          </p:nvSpPr>
          <p:spPr>
            <a:xfrm>
              <a:off x="5027255" y="5762381"/>
              <a:ext cx="2147299" cy="7251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Extract TF/IDF and communities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BAAFA47-56BE-7C4A-B099-2288C8160BCF}"/>
                </a:ext>
              </a:extLst>
            </p:cNvPr>
            <p:cNvCxnSpPr>
              <a:stCxn id="11" idx="2"/>
              <a:endCxn id="12" idx="0"/>
            </p:cNvCxnSpPr>
            <p:nvPr/>
          </p:nvCxnSpPr>
          <p:spPr>
            <a:xfrm>
              <a:off x="2679614" y="1586077"/>
              <a:ext cx="10270" cy="31210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id="{B0B8BEFB-FE45-5143-99B8-946CBF05E235}"/>
                </a:ext>
              </a:extLst>
            </p:cNvPr>
            <p:cNvCxnSpPr>
              <a:cxnSpLocks/>
              <a:stCxn id="12" idx="3"/>
              <a:endCxn id="13" idx="1"/>
            </p:cNvCxnSpPr>
            <p:nvPr/>
          </p:nvCxnSpPr>
          <p:spPr>
            <a:xfrm flipV="1">
              <a:off x="3763533" y="794991"/>
              <a:ext cx="1263726" cy="4273397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0E2A52D4-D684-E74C-9876-E6ED1AE976C7}"/>
                </a:ext>
              </a:extLst>
            </p:cNvPr>
            <p:cNvCxnSpPr>
              <a:cxnSpLocks/>
              <a:stCxn id="13" idx="2"/>
              <a:endCxn id="25" idx="0"/>
            </p:cNvCxnSpPr>
            <p:nvPr/>
          </p:nvCxnSpPr>
          <p:spPr>
            <a:xfrm flipH="1">
              <a:off x="6100903" y="1052116"/>
              <a:ext cx="6" cy="2678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5DF901D1-B56D-364B-A5C0-E40743D3AC0F}"/>
                </a:ext>
              </a:extLst>
            </p:cNvPr>
            <p:cNvCxnSpPr>
              <a:stCxn id="14" idx="2"/>
              <a:endCxn id="15" idx="0"/>
            </p:cNvCxnSpPr>
            <p:nvPr/>
          </p:nvCxnSpPr>
          <p:spPr>
            <a:xfrm>
              <a:off x="6100903" y="3611167"/>
              <a:ext cx="4" cy="3742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0329CC29-132D-EB4F-9A67-9A10D2EC0D03}"/>
                </a:ext>
              </a:extLst>
            </p:cNvPr>
            <p:cNvCxnSpPr>
              <a:stCxn id="15" idx="2"/>
              <a:endCxn id="16" idx="0"/>
            </p:cNvCxnSpPr>
            <p:nvPr/>
          </p:nvCxnSpPr>
          <p:spPr>
            <a:xfrm flipH="1">
              <a:off x="6100904" y="4499655"/>
              <a:ext cx="3" cy="3742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0684E780-C426-F043-8529-77E38D3C6777}"/>
                </a:ext>
              </a:extLst>
            </p:cNvPr>
            <p:cNvCxnSpPr>
              <a:cxnSpLocks/>
              <a:stCxn id="16" idx="2"/>
              <a:endCxn id="18" idx="0"/>
            </p:cNvCxnSpPr>
            <p:nvPr/>
          </p:nvCxnSpPr>
          <p:spPr>
            <a:xfrm>
              <a:off x="6100904" y="5388143"/>
              <a:ext cx="1" cy="3742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2900AC9-39A2-D64D-AC73-203250EAA098}"/>
                </a:ext>
              </a:extLst>
            </p:cNvPr>
            <p:cNvSpPr/>
            <p:nvPr/>
          </p:nvSpPr>
          <p:spPr>
            <a:xfrm>
              <a:off x="5027253" y="1319941"/>
              <a:ext cx="2147299" cy="5142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Filtering diagnoses to consider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025A2A0-F3E0-7B4C-AFB1-84BD4BE27A99}"/>
                </a:ext>
              </a:extLst>
            </p:cNvPr>
            <p:cNvCxnSpPr>
              <a:cxnSpLocks/>
              <a:stCxn id="17" idx="2"/>
              <a:endCxn id="14" idx="0"/>
            </p:cNvCxnSpPr>
            <p:nvPr/>
          </p:nvCxnSpPr>
          <p:spPr>
            <a:xfrm>
              <a:off x="6100903" y="2722679"/>
              <a:ext cx="0" cy="3742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3396B5FC-20CD-3349-A44E-B05B3F95F176}"/>
                </a:ext>
              </a:extLst>
            </p:cNvPr>
            <p:cNvCxnSpPr>
              <a:cxnSpLocks/>
              <a:stCxn id="25" idx="2"/>
              <a:endCxn id="17" idx="0"/>
            </p:cNvCxnSpPr>
            <p:nvPr/>
          </p:nvCxnSpPr>
          <p:spPr>
            <a:xfrm>
              <a:off x="6100903" y="1834191"/>
              <a:ext cx="0" cy="3742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F913125-1398-6249-BC67-09B02F73DD2D}"/>
                </a:ext>
              </a:extLst>
            </p:cNvPr>
            <p:cNvSpPr/>
            <p:nvPr/>
          </p:nvSpPr>
          <p:spPr>
            <a:xfrm>
              <a:off x="8378881" y="1319941"/>
              <a:ext cx="2147299" cy="5142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Plot and explore groups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421C941-E280-E149-B7B2-F35C489D02CA}"/>
                </a:ext>
              </a:extLst>
            </p:cNvPr>
            <p:cNvSpPr/>
            <p:nvPr/>
          </p:nvSpPr>
          <p:spPr>
            <a:xfrm>
              <a:off x="8378882" y="537866"/>
              <a:ext cx="2147299" cy="5142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Load communities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7F99E87A-6C3A-AD48-BB6A-5609D8C9F86A}"/>
                </a:ext>
              </a:extLst>
            </p:cNvPr>
            <p:cNvCxnSpPr>
              <a:cxnSpLocks/>
              <a:stCxn id="30" idx="2"/>
              <a:endCxn id="29" idx="0"/>
            </p:cNvCxnSpPr>
            <p:nvPr/>
          </p:nvCxnSpPr>
          <p:spPr>
            <a:xfrm flipH="1">
              <a:off x="9452531" y="1052116"/>
              <a:ext cx="1" cy="2678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Elbow Connector 31">
              <a:extLst>
                <a:ext uri="{FF2B5EF4-FFF2-40B4-BE49-F238E27FC236}">
                  <a16:creationId xmlns:a16="http://schemas.microsoft.com/office/drawing/2014/main" id="{06824AC2-912C-CC40-9261-6B2B06E22F98}"/>
                </a:ext>
              </a:extLst>
            </p:cNvPr>
            <p:cNvCxnSpPr>
              <a:cxnSpLocks/>
              <a:stCxn id="18" idx="3"/>
              <a:endCxn id="30" idx="1"/>
            </p:cNvCxnSpPr>
            <p:nvPr/>
          </p:nvCxnSpPr>
          <p:spPr>
            <a:xfrm flipV="1">
              <a:off x="7174554" y="794991"/>
              <a:ext cx="1204328" cy="5329976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DC66D83-0E69-974E-87C2-3C8B7F235214}"/>
                </a:ext>
              </a:extLst>
            </p:cNvPr>
            <p:cNvSpPr/>
            <p:nvPr/>
          </p:nvSpPr>
          <p:spPr>
            <a:xfrm>
              <a:off x="6186920" y="2779159"/>
              <a:ext cx="990459" cy="2571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/>
                <a:t>See *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810EFE2-350B-404C-B0C4-3CFE4ABB64F6}"/>
                </a:ext>
              </a:extLst>
            </p:cNvPr>
            <p:cNvSpPr/>
            <p:nvPr/>
          </p:nvSpPr>
          <p:spPr>
            <a:xfrm>
              <a:off x="9008489" y="3687757"/>
              <a:ext cx="2907588" cy="1883467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b="1" dirty="0"/>
                <a:t>* Details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/>
                <a:t>Merge with Acute/chronic indicators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/>
                <a:t>Prepare shared conditions edges for patients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id="{E88F3411-888D-684C-BE47-282B49023276}"/>
              </a:ext>
            </a:extLst>
          </p:cNvPr>
          <p:cNvSpPr/>
          <p:nvPr/>
        </p:nvSpPr>
        <p:spPr>
          <a:xfrm>
            <a:off x="391402" y="2200059"/>
            <a:ext cx="894423" cy="8944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/>
              <a:t>Node similarity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7E61E51-FE26-5846-B8C2-C7193DF4CD1F}"/>
              </a:ext>
            </a:extLst>
          </p:cNvPr>
          <p:cNvSpPr/>
          <p:nvPr/>
        </p:nvSpPr>
        <p:spPr>
          <a:xfrm>
            <a:off x="206613" y="3686491"/>
            <a:ext cx="993253" cy="9932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Louvain community detection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4790B59-6DB0-CE43-AAB2-C038AB76DE16}"/>
              </a:ext>
            </a:extLst>
          </p:cNvPr>
          <p:cNvSpPr/>
          <p:nvPr/>
        </p:nvSpPr>
        <p:spPr>
          <a:xfrm>
            <a:off x="1332147" y="3215152"/>
            <a:ext cx="1054688" cy="10546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Weakly connected components</a:t>
            </a:r>
          </a:p>
        </p:txBody>
      </p:sp>
    </p:spTree>
    <p:extLst>
      <p:ext uri="{BB962C8B-B14F-4D97-AF65-F5344CB8AC3E}">
        <p14:creationId xmlns:p14="http://schemas.microsoft.com/office/powerpoint/2010/main" val="22776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464827-C5FE-7C4B-B3AA-4D698275F8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20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CA7DC5-8BAE-4C48-A34E-CC9B1364C64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76DF15B-BEC2-6442-AF0E-3D4ACE296E6F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AFA8F69-43C2-4F45-B732-15328060E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Clustering Results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727EF82-0FFF-F846-A80B-4A1E6929611A}"/>
              </a:ext>
            </a:extLst>
          </p:cNvPr>
          <p:cNvSpPr txBox="1">
            <a:spLocks/>
          </p:cNvSpPr>
          <p:nvPr/>
        </p:nvSpPr>
        <p:spPr>
          <a:xfrm>
            <a:off x="609604" y="2066166"/>
            <a:ext cx="5322905" cy="45381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00000"/>
              <a:buFont typeface="Wingdings" charset="2"/>
              <a:buChar char="§"/>
              <a:defRPr sz="19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dirty="0"/>
              <a:t>Found five distinct clusters</a:t>
            </a:r>
          </a:p>
          <a:p>
            <a:r>
              <a:rPr lang="en-US" dirty="0"/>
              <a:t>Each cluster has a dominate type of disease group (cancer, respiratory, chronic diseases, etc.)</a:t>
            </a:r>
          </a:p>
          <a:p>
            <a:r>
              <a:rPr lang="en-US" dirty="0"/>
              <a:t>However, none of the five groups match exactly the pneumonia types (CAP, VAP, HAP, non-pneumonia control) as we expected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C78EB57-CE4D-1640-8178-B18B9FF80D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79433"/>
              </p:ext>
            </p:extLst>
          </p:nvPr>
        </p:nvGraphicFramePr>
        <p:xfrm>
          <a:off x="6259493" y="2302072"/>
          <a:ext cx="5322914" cy="2615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8813">
                  <a:extLst>
                    <a:ext uri="{9D8B030D-6E8A-4147-A177-3AD203B41FA5}">
                      <a16:colId xmlns:a16="http://schemas.microsoft.com/office/drawing/2014/main" val="2549096040"/>
                    </a:ext>
                  </a:extLst>
                </a:gridCol>
                <a:gridCol w="679807">
                  <a:extLst>
                    <a:ext uri="{9D8B030D-6E8A-4147-A177-3AD203B41FA5}">
                      <a16:colId xmlns:a16="http://schemas.microsoft.com/office/drawing/2014/main" val="846869598"/>
                    </a:ext>
                  </a:extLst>
                </a:gridCol>
                <a:gridCol w="667410">
                  <a:extLst>
                    <a:ext uri="{9D8B030D-6E8A-4147-A177-3AD203B41FA5}">
                      <a16:colId xmlns:a16="http://schemas.microsoft.com/office/drawing/2014/main" val="2459631913"/>
                    </a:ext>
                  </a:extLst>
                </a:gridCol>
                <a:gridCol w="746745">
                  <a:extLst>
                    <a:ext uri="{9D8B030D-6E8A-4147-A177-3AD203B41FA5}">
                      <a16:colId xmlns:a16="http://schemas.microsoft.com/office/drawing/2014/main" val="3478794238"/>
                    </a:ext>
                  </a:extLst>
                </a:gridCol>
                <a:gridCol w="640139">
                  <a:extLst>
                    <a:ext uri="{9D8B030D-6E8A-4147-A177-3AD203B41FA5}">
                      <a16:colId xmlns:a16="http://schemas.microsoft.com/office/drawing/2014/main" val="1521637912"/>
                    </a:ext>
                  </a:extLst>
                </a:gridCol>
              </a:tblGrid>
              <a:tr h="691867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>
                          <a:effectLst/>
                        </a:rPr>
                        <a:t>community/pneumonia category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>
                          <a:effectLst/>
                        </a:rPr>
                        <a:t>CAP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>
                          <a:effectLst/>
                        </a:rPr>
                        <a:t>VAP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>
                          <a:effectLst/>
                        </a:rPr>
                        <a:t>HAP 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>
                          <a:effectLst/>
                        </a:rPr>
                        <a:t>CTL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extLst>
                  <a:ext uri="{0D108BD9-81ED-4DB2-BD59-A6C34878D82A}">
                    <a16:rowId xmlns:a16="http://schemas.microsoft.com/office/drawing/2014/main" val="920182167"/>
                  </a:ext>
                </a:extLst>
              </a:tr>
              <a:tr h="384655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>
                          <a:effectLst/>
                        </a:rPr>
                        <a:t>c1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u="none" strike="noStrike">
                          <a:effectLst/>
                        </a:rPr>
                        <a:t>12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b="1" u="none" strike="noStrike" dirty="0">
                          <a:effectLst/>
                        </a:rPr>
                        <a:t>33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u="none" strike="noStrike">
                          <a:effectLst/>
                        </a:rPr>
                        <a:t>19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u="none" strike="noStrike">
                          <a:effectLst/>
                        </a:rPr>
                        <a:t>1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extLst>
                  <a:ext uri="{0D108BD9-81ED-4DB2-BD59-A6C34878D82A}">
                    <a16:rowId xmlns:a16="http://schemas.microsoft.com/office/drawing/2014/main" val="616349437"/>
                  </a:ext>
                </a:extLst>
              </a:tr>
              <a:tr h="384655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>
                          <a:effectLst/>
                        </a:rPr>
                        <a:t>c2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b="1" u="none" strike="noStrike" dirty="0">
                          <a:effectLst/>
                        </a:rPr>
                        <a:t>24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u="none" strike="noStrike">
                          <a:effectLst/>
                        </a:rPr>
                        <a:t>18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u="none" strike="noStrike">
                          <a:effectLst/>
                        </a:rPr>
                        <a:t>13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u="none" strike="noStrike">
                          <a:effectLst/>
                        </a:rPr>
                        <a:t>3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extLst>
                  <a:ext uri="{0D108BD9-81ED-4DB2-BD59-A6C34878D82A}">
                    <a16:rowId xmlns:a16="http://schemas.microsoft.com/office/drawing/2014/main" val="3281043490"/>
                  </a:ext>
                </a:extLst>
              </a:tr>
              <a:tr h="384655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>
                          <a:effectLst/>
                        </a:rPr>
                        <a:t>c3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u="none" strike="noStrike">
                          <a:effectLst/>
                        </a:rPr>
                        <a:t>11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u="none" strike="noStrike">
                          <a:effectLst/>
                        </a:rPr>
                        <a:t>10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u="none" strike="noStrike">
                          <a:effectLst/>
                        </a:rPr>
                        <a:t>37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u="none" strike="noStrike">
                          <a:effectLst/>
                        </a:rPr>
                        <a:t>14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extLst>
                  <a:ext uri="{0D108BD9-81ED-4DB2-BD59-A6C34878D82A}">
                    <a16:rowId xmlns:a16="http://schemas.microsoft.com/office/drawing/2014/main" val="3847898022"/>
                  </a:ext>
                </a:extLst>
              </a:tr>
              <a:tr h="384655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>
                          <a:effectLst/>
                        </a:rPr>
                        <a:t>c4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u="none" strike="noStrike">
                          <a:effectLst/>
                        </a:rPr>
                        <a:t>10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u="none" strike="noStrike">
                          <a:effectLst/>
                        </a:rPr>
                        <a:t>11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b="1" u="none" strike="noStrike" dirty="0">
                          <a:effectLst/>
                        </a:rPr>
                        <a:t>38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u="none" strike="noStrike">
                          <a:effectLst/>
                        </a:rPr>
                        <a:t>9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extLst>
                  <a:ext uri="{0D108BD9-81ED-4DB2-BD59-A6C34878D82A}">
                    <a16:rowId xmlns:a16="http://schemas.microsoft.com/office/drawing/2014/main" val="2663677400"/>
                  </a:ext>
                </a:extLst>
              </a:tr>
              <a:tr h="384655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>
                          <a:effectLst/>
                        </a:rPr>
                        <a:t>c5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u="none" strike="noStrike">
                          <a:effectLst/>
                        </a:rPr>
                        <a:t>14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u="none" strike="noStrike">
                          <a:effectLst/>
                        </a:rPr>
                        <a:t>14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u="none" strike="noStrike">
                          <a:effectLst/>
                        </a:rPr>
                        <a:t>14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b="1" u="none" strike="noStrike" dirty="0">
                          <a:effectLst/>
                        </a:rPr>
                        <a:t>15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875" marR="14875" marT="14875" marB="0" anchor="b"/>
                </a:tc>
                <a:extLst>
                  <a:ext uri="{0D108BD9-81ED-4DB2-BD59-A6C34878D82A}">
                    <a16:rowId xmlns:a16="http://schemas.microsoft.com/office/drawing/2014/main" val="48527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0563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9B717B-89BE-C444-8C69-D984D6AC80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21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AA0CB3-14AA-784E-914E-1F7B5C5138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76DF15B-BEC2-6442-AF0E-3D4ACE296E6F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5AD063-8ED4-BE41-925F-ACB306BD2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036" y="1893821"/>
            <a:ext cx="11197021" cy="4696387"/>
          </a:xfrm>
        </p:spPr>
        <p:txBody>
          <a:bodyPr/>
          <a:lstStyle/>
          <a:p>
            <a:r>
              <a:rPr lang="en-US" dirty="0"/>
              <a:t>Use degree centrality score as the criteria for </a:t>
            </a:r>
            <a:r>
              <a:rPr lang="en-US" b="1" dirty="0"/>
              <a:t>data cleaning</a:t>
            </a:r>
          </a:p>
          <a:p>
            <a:r>
              <a:rPr lang="en-US" dirty="0"/>
              <a:t>Build bipartite graph instead of monopartite graph for patient </a:t>
            </a:r>
            <a:r>
              <a:rPr lang="en-US" b="1" dirty="0"/>
              <a:t>similarities</a:t>
            </a:r>
          </a:p>
          <a:p>
            <a:r>
              <a:rPr lang="en-US" dirty="0"/>
              <a:t>Include </a:t>
            </a:r>
            <a:r>
              <a:rPr lang="en-US" b="1" dirty="0"/>
              <a:t>REDCap</a:t>
            </a:r>
            <a:r>
              <a:rPr lang="en-US" dirty="0"/>
              <a:t> survey data</a:t>
            </a:r>
          </a:p>
          <a:p>
            <a:r>
              <a:rPr lang="en-US" dirty="0"/>
              <a:t>Integrate </a:t>
            </a:r>
            <a:r>
              <a:rPr lang="en-US" b="1" dirty="0"/>
              <a:t>genomics, transcriptomics, bacterial whole genome</a:t>
            </a:r>
            <a:r>
              <a:rPr lang="en-US" dirty="0"/>
              <a:t> .</a:t>
            </a:r>
            <a:r>
              <a:rPr lang="en-US" dirty="0" err="1"/>
              <a:t>etc</a:t>
            </a:r>
            <a:r>
              <a:rPr lang="en-US" dirty="0"/>
              <a:t> </a:t>
            </a:r>
          </a:p>
          <a:p>
            <a:r>
              <a:rPr lang="en-US" dirty="0"/>
              <a:t>Model patient events (diagnoses, procedures, labs) </a:t>
            </a:r>
            <a:r>
              <a:rPr lang="en-US" b="1" dirty="0"/>
              <a:t>trajectory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8F53A1A-2928-FE4F-A984-C1911B84E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21487626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E5B6B6-21F5-0F46-8AE8-CF25480F9C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874565" y="6871619"/>
            <a:ext cx="659964" cy="365125"/>
          </a:xfrm>
        </p:spPr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22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A8BDB8-270A-5049-9F1F-390E76B8A5C4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1206788" y="6672341"/>
            <a:ext cx="791752" cy="365125"/>
          </a:xfrm>
        </p:spPr>
        <p:txBody>
          <a:bodyPr/>
          <a:lstStyle/>
          <a:p>
            <a:fld id="{976DF15B-BEC2-6442-AF0E-3D4ACE296E6F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DEEF34-912A-BD41-94C2-CDEE391421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80952"/>
            <a:ext cx="11197021" cy="4696387"/>
          </a:xfrm>
        </p:spPr>
        <p:txBody>
          <a:bodyPr/>
          <a:lstStyle/>
          <a:p>
            <a:r>
              <a:rPr lang="en-US" dirty="0"/>
              <a:t>SCRIPT - </a:t>
            </a:r>
            <a:r>
              <a:rPr lang="en-US" b="1" dirty="0"/>
              <a:t>Luke Rasmussen, Justin </a:t>
            </a:r>
            <a:r>
              <a:rPr lang="en-US" b="1" dirty="0" err="1"/>
              <a:t>Starren</a:t>
            </a:r>
            <a:r>
              <a:rPr lang="en-US" b="1" dirty="0"/>
              <a:t>, Richard </a:t>
            </a:r>
            <a:r>
              <a:rPr lang="en-US" b="1" dirty="0" err="1"/>
              <a:t>Wunderink</a:t>
            </a:r>
            <a:r>
              <a:rPr lang="en-US" b="1" dirty="0"/>
              <a:t>, </a:t>
            </a:r>
            <a:r>
              <a:rPr lang="en-US" dirty="0"/>
              <a:t>Dong Fu, Catherine Gao, Daniel Schneider, Prasanth </a:t>
            </a:r>
            <a:r>
              <a:rPr lang="en-US" dirty="0" err="1"/>
              <a:t>Nannapaneni</a:t>
            </a:r>
            <a:r>
              <a:rPr lang="en-US" dirty="0"/>
              <a:t>, Benjamin Singer, Helen K. Donnelly, Nicholas </a:t>
            </a:r>
            <a:r>
              <a:rPr lang="en-US" dirty="0" err="1"/>
              <a:t>Soulakis</a:t>
            </a:r>
            <a:r>
              <a:rPr lang="en-US" dirty="0"/>
              <a:t>, Yuan Luo, </a:t>
            </a:r>
            <a:r>
              <a:rPr lang="en-US" dirty="0" err="1"/>
              <a:t>Yiqing</a:t>
            </a:r>
            <a:r>
              <a:rPr lang="en-US" dirty="0"/>
              <a:t> Zhao and all </a:t>
            </a:r>
            <a:r>
              <a:rPr lang="en-US" b="1" dirty="0"/>
              <a:t>SCRIPT</a:t>
            </a:r>
            <a:r>
              <a:rPr lang="en-US" dirty="0"/>
              <a:t> researchers</a:t>
            </a:r>
          </a:p>
          <a:p>
            <a:r>
              <a:rPr lang="en-US" dirty="0"/>
              <a:t>Neo4j - </a:t>
            </a:r>
            <a:r>
              <a:rPr lang="en-US" b="1" dirty="0"/>
              <a:t>José Alvarado-Guzmán</a:t>
            </a:r>
          </a:p>
          <a:p>
            <a:r>
              <a:rPr lang="en-US" dirty="0"/>
              <a:t>Neo4j enthusiast - David Stumpf, Narciso </a:t>
            </a:r>
            <a:r>
              <a:rPr lang="en-US" dirty="0" err="1"/>
              <a:t>Albarracin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309F908-EC7E-BF46-9B53-2ADBE530B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1BAE40-4C6A-DE4E-A89E-9327C3F0C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367" y="4225174"/>
            <a:ext cx="2730500" cy="1066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1C1D9E-788A-9A44-B3BF-1F0193A9D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150" y="4307724"/>
            <a:ext cx="1917700" cy="9017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25A1442-C947-C44D-8B49-F5D6700C8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2700" y="4390274"/>
            <a:ext cx="2679700" cy="90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9679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39581-210C-0C40-962B-EADAB50AF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E285A1-7865-5045-994F-D607B2929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A4D1-41A1-9345-96DA-D33271AB1915}" type="datetime1">
              <a:rPr lang="en-US" smtClean="0">
                <a:solidFill>
                  <a:srgbClr val="342F2E">
                    <a:tint val="75000"/>
                  </a:srgbClr>
                </a:solidFill>
              </a:rPr>
              <a:pPr/>
              <a:t>11/16/21</a:t>
            </a:fld>
            <a:endParaRPr lang="en-US">
              <a:solidFill>
                <a:srgbClr val="342F2E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269077-F49B-9145-B4D2-1665A76FF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>
                <a:solidFill>
                  <a:srgbClr val="342F2E">
                    <a:lumMod val="90000"/>
                    <a:lumOff val="10000"/>
                  </a:srgbClr>
                </a:solidFill>
              </a:rPr>
              <a:pPr/>
              <a:t>23</a:t>
            </a:fld>
            <a:endParaRPr lang="en-US">
              <a:solidFill>
                <a:srgbClr val="342F2E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407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05EF5-23A2-1245-BBB9-7AC96D4FC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4E2A84"/>
              </a:buClr>
            </a:pPr>
            <a:r>
              <a:rPr lang="en-US" dirty="0">
                <a:cs typeface="Arial"/>
              </a:rPr>
              <a:t>Q &amp; 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1D6262-BA69-314A-B095-47E8EF4FE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A4D1-41A1-9345-96DA-D33271AB1915}" type="datetime1">
              <a:rPr lang="en-US" smtClean="0"/>
              <a:t>11/16/21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74C89-4DEE-7248-ACFA-3ACCB2DB0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1407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Custom 6">
      <a:dk1>
        <a:srgbClr val="342F2E"/>
      </a:dk1>
      <a:lt1>
        <a:sysClr val="window" lastClr="FFFFFF"/>
      </a:lt1>
      <a:dk2>
        <a:srgbClr val="4E2A84"/>
      </a:dk2>
      <a:lt2>
        <a:srgbClr val="D8D6D6"/>
      </a:lt2>
      <a:accent1>
        <a:srgbClr val="401F68"/>
      </a:accent1>
      <a:accent2>
        <a:srgbClr val="007FA4"/>
      </a:accent2>
      <a:accent3>
        <a:srgbClr val="0D2D6C"/>
      </a:accent3>
      <a:accent4>
        <a:srgbClr val="D9C826"/>
      </a:accent4>
      <a:accent5>
        <a:srgbClr val="CA7C1B"/>
      </a:accent5>
      <a:accent6>
        <a:srgbClr val="D85820"/>
      </a:accent6>
      <a:hlink>
        <a:srgbClr val="5091CD"/>
      </a:hlink>
      <a:folHlink>
        <a:srgbClr val="BBB8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rthwestern Engineering Light 4x3" id="{B0F77A55-941E-1046-8C01-E256BD300EDA}" vid="{E99E6BB4-1642-0940-A271-D2F59CD67B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15095</TotalTime>
  <Words>1101</Words>
  <Application>Microsoft Macintosh PowerPoint</Application>
  <PresentationFormat>Widescreen</PresentationFormat>
  <Paragraphs>357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Arial Black</vt:lpstr>
      <vt:lpstr>Avenir Next LT Pro</vt:lpstr>
      <vt:lpstr>Calibri</vt:lpstr>
      <vt:lpstr>Century Gothic</vt:lpstr>
      <vt:lpstr>Courier New</vt:lpstr>
      <vt:lpstr>Wingdings</vt:lpstr>
      <vt:lpstr>Executive</vt:lpstr>
      <vt:lpstr>PowerPoint Presentation</vt:lpstr>
      <vt:lpstr>Agenda</vt:lpstr>
      <vt:lpstr>SCRIPT Introduction Basic information + Motivations</vt:lpstr>
      <vt:lpstr>PowerPoint Presentation</vt:lpstr>
      <vt:lpstr>PowerPoint Presentation</vt:lpstr>
      <vt:lpstr>SCRIPT Data Flow </vt:lpstr>
      <vt:lpstr>SCRIPT Venn Diagram</vt:lpstr>
      <vt:lpstr>SCRIPT Venn Diagram</vt:lpstr>
      <vt:lpstr>SCRIPT goals</vt:lpstr>
      <vt:lpstr>SCRIPT goals</vt:lpstr>
      <vt:lpstr>SCRIPT goals</vt:lpstr>
      <vt:lpstr>OMOP CDM v5.3.1</vt:lpstr>
      <vt:lpstr>OMOP CDM v5.3.1</vt:lpstr>
      <vt:lpstr>Mapping OMOP to Neo4j for SCRIPT Schema + local &amp; global analysis examples</vt:lpstr>
      <vt:lpstr>Neo4j Graph Schema 16 types of nodes (entities) and 22 types of edges (relationships) and 55 node properties.</vt:lpstr>
      <vt:lpstr>Neo4j database snapshot: ~7M nodes and ~15M edges for 553 patients</vt:lpstr>
      <vt:lpstr>Neo4j graph database details</vt:lpstr>
      <vt:lpstr> Local Analysis example    Find out the patients who has ‘Spontaneous Pneumothorax’ and has ‘dexamethasone’ prescribed, and has ‘tube’ related procedure</vt:lpstr>
      <vt:lpstr>Global Analysis Pipeline for Patient Clustering</vt:lpstr>
      <vt:lpstr>Patient Clustering Results</vt:lpstr>
      <vt:lpstr>Next Steps</vt:lpstr>
      <vt:lpstr>Acknowledgements</vt:lpstr>
      <vt:lpstr>Thank you!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 August 2021</dc:title>
  <dc:creator>Mengjia Kang</dc:creator>
  <cp:lastModifiedBy>Mengjia Kang</cp:lastModifiedBy>
  <cp:revision>275</cp:revision>
  <dcterms:created xsi:type="dcterms:W3CDTF">2021-08-19T02:25:58Z</dcterms:created>
  <dcterms:modified xsi:type="dcterms:W3CDTF">2021-11-17T18:47:51Z</dcterms:modified>
</cp:coreProperties>
</file>