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9"/>
  </p:notesMasterIdLst>
  <p:sldIdLst>
    <p:sldId id="259"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84" r:id="rId17"/>
    <p:sldId id="285" r:id="rId18"/>
    <p:sldId id="286" r:id="rId19"/>
    <p:sldId id="272" r:id="rId20"/>
    <p:sldId id="273" r:id="rId21"/>
    <p:sldId id="274" r:id="rId22"/>
    <p:sldId id="275" r:id="rId23"/>
    <p:sldId id="276" r:id="rId24"/>
    <p:sldId id="277" r:id="rId25"/>
    <p:sldId id="278"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9" autoAdjust="0"/>
    <p:restoredTop sz="86728" autoAdjust="0"/>
  </p:normalViewPr>
  <p:slideViewPr>
    <p:cSldViewPr snapToGrid="0">
      <p:cViewPr varScale="1">
        <p:scale>
          <a:sx n="106" d="100"/>
          <a:sy n="106" d="100"/>
        </p:scale>
        <p:origin x="10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57050-BB4B-4CD9-AE4C-72961935D171}" type="datetimeFigureOut">
              <a:rPr lang="en-US" smtClean="0"/>
              <a:t>3/26/24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2D8E-0495-4C06-BAD4-FADE2888DBA2}" type="slidenum">
              <a:rPr lang="en-US" smtClean="0"/>
              <a:t>‹#›</a:t>
            </a:fld>
            <a:endParaRPr lang="en-US"/>
          </a:p>
        </p:txBody>
      </p:sp>
    </p:spTree>
    <p:extLst>
      <p:ext uri="{BB962C8B-B14F-4D97-AF65-F5344CB8AC3E}">
        <p14:creationId xmlns:p14="http://schemas.microsoft.com/office/powerpoint/2010/main" val="294216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best to download the latest, non-beta version</a:t>
            </a:r>
            <a:r>
              <a:rPr lang="en-US" baseline="0" dirty="0"/>
              <a:t>. This is the version that is most likely to support any add-on features you might like to use, like reconciliation services</a:t>
            </a:r>
          </a:p>
          <a:p>
            <a:r>
              <a:rPr lang="en-US" baseline="0" dirty="0"/>
              <a:t>-Once downloaded, extract the files from the Zip folder, then open the .exe (executable file) and run it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4</a:t>
            </a:fld>
            <a:endParaRPr lang="en-US"/>
          </a:p>
        </p:txBody>
      </p:sp>
    </p:spTree>
    <p:extLst>
      <p:ext uri="{BB962C8B-B14F-4D97-AF65-F5344CB8AC3E}">
        <p14:creationId xmlns:p14="http://schemas.microsoft.com/office/powerpoint/2010/main" val="336885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this</a:t>
            </a:r>
            <a:r>
              <a:rPr lang="en-US" baseline="0" dirty="0"/>
              <a:t> transformation, start on the </a:t>
            </a:r>
            <a:r>
              <a:rPr lang="en-US" baseline="0" dirty="0" err="1"/>
              <a:t>Treatment_Date</a:t>
            </a:r>
            <a:r>
              <a:rPr lang="en-US" baseline="0" dirty="0"/>
              <a:t> column and choose “Add a Column Based on this Column”</a:t>
            </a:r>
          </a:p>
          <a:p>
            <a:endParaRPr lang="en-US" baseline="0" dirty="0"/>
          </a:p>
          <a:p>
            <a:r>
              <a:rPr lang="en-US" baseline="0" dirty="0"/>
              <a:t>-Give the new column the title “Date Only”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Expression box, type in the following GREL formula: </a:t>
            </a:r>
            <a:r>
              <a:rPr lang="en-US" dirty="0" err="1"/>
              <a:t>value.split</a:t>
            </a:r>
            <a:r>
              <a:rPr lang="en-US" dirty="0"/>
              <a:t>(“T”)[0]</a:t>
            </a:r>
          </a:p>
          <a:p>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15</a:t>
            </a:fld>
            <a:endParaRPr lang="en-US"/>
          </a:p>
        </p:txBody>
      </p:sp>
    </p:spTree>
    <p:extLst>
      <p:ext uri="{BB962C8B-B14F-4D97-AF65-F5344CB8AC3E}">
        <p14:creationId xmlns:p14="http://schemas.microsoft.com/office/powerpoint/2010/main" val="150953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helpful split to try is the GREL recipe</a:t>
            </a:r>
            <a:r>
              <a:rPr lang="en-US" baseline="0" dirty="0"/>
              <a:t> shown above, which allows you to trim a leading string code from numeric values that follow.</a:t>
            </a:r>
          </a:p>
          <a:p>
            <a:endParaRPr lang="en-US" baseline="0" dirty="0"/>
          </a:p>
          <a:p>
            <a:r>
              <a:rPr lang="en-US" baseline="0" dirty="0"/>
              <a:t>-To complete this transformation, go to All –&gt; Edit Columns –&gt; Reorder/Remove columns and drag “OldProduct_1” and “Product_1” upwards, or toward the left of the screen. Here in Product_1 I’ve added “NEISS-” to each cell’s value to help us with this exercise. Use the column “OldProduct_1” to check that the transformation worked correctly.</a:t>
            </a:r>
          </a:p>
          <a:p>
            <a:endParaRPr lang="en-US" baseline="0" dirty="0"/>
          </a:p>
          <a:p>
            <a:r>
              <a:rPr lang="en-US" baseline="0" dirty="0"/>
              <a:t>-In “Product_1”, from the drop-down go to Edit Cells –&gt; Transform. Type the following GREL recipe: </a:t>
            </a:r>
            <a:r>
              <a:rPr lang="en-US" sz="1200" kern="1200" dirty="0" err="1">
                <a:solidFill>
                  <a:schemeClr val="tx1"/>
                </a:solidFill>
                <a:effectLst/>
                <a:latin typeface="+mn-lt"/>
                <a:ea typeface="+mn-ea"/>
                <a:cs typeface="+mn-cs"/>
              </a:rPr>
              <a:t>value.partition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smartSplit</a:t>
            </a:r>
            <a:r>
              <a:rPr lang="en-US" sz="1200" kern="1200" dirty="0">
                <a:solidFill>
                  <a:schemeClr val="tx1"/>
                </a:solidFill>
                <a:effectLst/>
                <a:latin typeface="+mn-lt"/>
                <a:ea typeface="+mn-ea"/>
                <a:cs typeface="+mn-cs"/>
              </a:rPr>
              <a:t>(value,"-")[1])[1]  This is going to create a partition based on the hyphen, and it will display</a:t>
            </a:r>
            <a:r>
              <a:rPr lang="en-US" sz="1200" kern="1200" baseline="0" dirty="0">
                <a:solidFill>
                  <a:schemeClr val="tx1"/>
                </a:solidFill>
                <a:effectLst/>
                <a:latin typeface="+mn-lt"/>
                <a:ea typeface="+mn-ea"/>
                <a:cs typeface="+mn-cs"/>
              </a:rPr>
              <a:t> the “1th” element, which is actually the second, which is the number code we want to display, without the “NEISS-”  You can also Add a New Column Based on this column as the first step, to retain the original column.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**Remember! Though the numbers have been split from the original values of these cells, the format of the cells still needs to be changed to number. To do this, go to Edit Cells -&gt; Common Transforms -&gt; To number.</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16</a:t>
            </a:fld>
            <a:endParaRPr lang="en-US"/>
          </a:p>
        </p:txBody>
      </p:sp>
    </p:spTree>
    <p:extLst>
      <p:ext uri="{BB962C8B-B14F-4D97-AF65-F5344CB8AC3E}">
        <p14:creationId xmlns:p14="http://schemas.microsoft.com/office/powerpoint/2010/main" val="119600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first step:</a:t>
            </a:r>
            <a:r>
              <a:rPr lang="en-US" baseline="0" dirty="0"/>
              <a:t> In Weight column, do “Edit Cells -&gt; Common Transforms -&gt; To number” first!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17</a:t>
            </a:fld>
            <a:endParaRPr lang="en-US"/>
          </a:p>
        </p:txBody>
      </p:sp>
    </p:spTree>
    <p:extLst>
      <p:ext uri="{BB962C8B-B14F-4D97-AF65-F5344CB8AC3E}">
        <p14:creationId xmlns:p14="http://schemas.microsoft.com/office/powerpoint/2010/main" val="105477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Booleans in </a:t>
            </a:r>
            <a:r>
              <a:rPr lang="en-US" dirty="0" err="1"/>
              <a:t>OpenRefine</a:t>
            </a:r>
            <a:r>
              <a:rPr lang="en-US" dirty="0"/>
              <a:t> refer to values that can be either</a:t>
            </a:r>
            <a:r>
              <a:rPr lang="en-US" baseline="0" dirty="0"/>
              <a:t> true or false. You can create such values in </a:t>
            </a:r>
            <a:r>
              <a:rPr lang="en-US" baseline="0" dirty="0" err="1"/>
              <a:t>OpenRefine</a:t>
            </a:r>
            <a:r>
              <a:rPr lang="en-US" baseline="0" dirty="0"/>
              <a:t> by writing certain expressions.</a:t>
            </a:r>
          </a:p>
          <a:p>
            <a:endParaRPr lang="en-US" baseline="0" dirty="0"/>
          </a:p>
          <a:p>
            <a:r>
              <a:rPr lang="en-US" baseline="0" dirty="0"/>
              <a:t>One way we can create an expression that will result in values being either true or false is to create one that asks whether the strings of the cell’s values contain something. We can search on the “double carats” (&gt;&gt;) in the Narrative_1 fields. The only values that should populate as “True” are the cells that have the (&gt;&gt;) symbol in them, which indicates diagnosis</a:t>
            </a:r>
          </a:p>
          <a:p>
            <a:endParaRPr lang="en-US" baseline="0" dirty="0"/>
          </a:p>
          <a:p>
            <a:r>
              <a:rPr lang="en-US" baseline="0" dirty="0"/>
              <a:t>To do this</a:t>
            </a:r>
            <a:r>
              <a:rPr lang="en-US" baseline="0" dirty="0">
                <a:sym typeface="Wingdings" panose="05000000000000000000" pitchFamily="2" charset="2"/>
              </a:rPr>
              <a:t>, in the Narrative_1 column dropdown select “Facet  Custom text facet.” On the next screen in the Expression box type </a:t>
            </a:r>
            <a:r>
              <a:rPr lang="en-US" baseline="0" dirty="0" err="1">
                <a:sym typeface="Wingdings" panose="05000000000000000000" pitchFamily="2" charset="2"/>
              </a:rPr>
              <a:t>value.contains</a:t>
            </a:r>
            <a:r>
              <a:rPr lang="en-US" baseline="0" dirty="0">
                <a:sym typeface="Wingdings" panose="05000000000000000000" pitchFamily="2" charset="2"/>
              </a:rPr>
              <a:t>(“&gt;&gt;”).</a:t>
            </a:r>
            <a:r>
              <a:rPr lang="en-US" baseline="0" dirty="0" err="1">
                <a:sym typeface="Wingdings" panose="05000000000000000000" pitchFamily="2" charset="2"/>
              </a:rPr>
              <a:t>toString</a:t>
            </a:r>
            <a:r>
              <a:rPr lang="en-US" baseline="0" dirty="0">
                <a:sym typeface="Wingdings" panose="05000000000000000000" pitchFamily="2" charset="2"/>
              </a:rPr>
              <a:t>(). In the Preview box you will be able to see how </a:t>
            </a:r>
            <a:r>
              <a:rPr lang="en-US" baseline="0" dirty="0" err="1">
                <a:sym typeface="Wingdings" panose="05000000000000000000" pitchFamily="2" charset="2"/>
              </a:rPr>
              <a:t>OpenRefine</a:t>
            </a:r>
            <a:r>
              <a:rPr lang="en-US" baseline="0" dirty="0">
                <a:sym typeface="Wingdings" panose="05000000000000000000" pitchFamily="2" charset="2"/>
              </a:rPr>
              <a:t> is already sorting all the values in the Narrative_1 column into the two Boolean types of true or false. Click OK, then look at the facet box on the next screen. You’ll see that most of the Narrative_1 values are false, or don’t have the (&gt;&gt;) symbol, but 124 are true, meaning they do contain the (&gt;&gt;). Now suppose we wanted to take the string that appears after the (&gt;&gt;), the diagnosis, and place this “first” in these 124 cells. How would we achieve that?</a:t>
            </a:r>
          </a:p>
        </p:txBody>
      </p:sp>
      <p:sp>
        <p:nvSpPr>
          <p:cNvPr id="4" name="Slide Number Placeholder 3"/>
          <p:cNvSpPr>
            <a:spLocks noGrp="1"/>
          </p:cNvSpPr>
          <p:nvPr>
            <p:ph type="sldNum" sz="quarter" idx="10"/>
          </p:nvPr>
        </p:nvSpPr>
        <p:spPr/>
        <p:txBody>
          <a:bodyPr/>
          <a:lstStyle/>
          <a:p>
            <a:fld id="{63C52D8E-0495-4C06-BAD4-FADE2888DBA2}" type="slidenum">
              <a:rPr lang="en-US" smtClean="0"/>
              <a:t>18</a:t>
            </a:fld>
            <a:endParaRPr lang="en-US"/>
          </a:p>
        </p:txBody>
      </p:sp>
    </p:spTree>
    <p:extLst>
      <p:ext uri="{BB962C8B-B14F-4D97-AF65-F5344CB8AC3E}">
        <p14:creationId xmlns:p14="http://schemas.microsoft.com/office/powerpoint/2010/main" val="42894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from our previous example, select “true”</a:t>
            </a:r>
            <a:r>
              <a:rPr lang="en-US" baseline="0" dirty="0"/>
              <a:t> to narrow down the rows we’ll be working on to only those Narrative_1 fields which contain the double carats (&gt;&gt;) symbol. </a:t>
            </a:r>
          </a:p>
          <a:p>
            <a:endParaRPr lang="en-US" baseline="0" dirty="0"/>
          </a:p>
          <a:p>
            <a:r>
              <a:rPr lang="en-US" baseline="0" dirty="0"/>
              <a:t>To reverse the elements of these fields so that the diagnosis is listed first requires writing a slightly complicated expression. The point of the expression is to make the data within the Narrative_1 values appear as an array.</a:t>
            </a:r>
          </a:p>
          <a:p>
            <a:endParaRPr lang="en-US" baseline="0" dirty="0"/>
          </a:p>
          <a:p>
            <a:r>
              <a:rPr lang="en-US" baseline="0" dirty="0"/>
              <a:t>In the Narrative_1 column, use the dropdown to select Edit cells </a:t>
            </a:r>
            <a:r>
              <a:rPr lang="en-US" baseline="0" dirty="0">
                <a:sym typeface="Wingdings" panose="05000000000000000000" pitchFamily="2" charset="2"/>
              </a:rPr>
              <a:t> Transform. Then in the Expression box type: </a:t>
            </a:r>
            <a:r>
              <a:rPr lang="en-US" dirty="0" err="1"/>
              <a:t>value.match</a:t>
            </a:r>
            <a:r>
              <a:rPr lang="en-US" dirty="0"/>
              <a:t>(/(.*)&gt;&gt;(.*)/)  This is actually two expressions in one: a regular expression (contained within the /</a:t>
            </a:r>
            <a:r>
              <a:rPr lang="en-US" baseline="0" dirty="0"/>
              <a:t> /) and a GREL expression (contained within the outer parentheses). Regular expressions are written in Java syntax. It is not necessary to memorize these expressions. For hybrid regular-GREL expressions commonly used in </a:t>
            </a:r>
            <a:r>
              <a:rPr lang="en-US" baseline="0" dirty="0" err="1"/>
              <a:t>OpenRefine</a:t>
            </a:r>
            <a:r>
              <a:rPr lang="en-US" baseline="0" dirty="0"/>
              <a:t>, see the many </a:t>
            </a:r>
            <a:r>
              <a:rPr lang="en-US" baseline="0" dirty="0" err="1"/>
              <a:t>OpenRefine</a:t>
            </a:r>
            <a:r>
              <a:rPr lang="en-US" baseline="0" dirty="0"/>
              <a:t> recipes available at: https://github.com/OpenRefine/OpenRefine/wiki/Recipes</a:t>
            </a:r>
          </a:p>
          <a:p>
            <a:endParaRPr lang="en-US" baseline="0" dirty="0"/>
          </a:p>
          <a:p>
            <a:r>
              <a:rPr lang="en-US" baseline="0" dirty="0"/>
              <a:t>The hybrid expression above is matching any character, no matter how many times it occurs, then the “&gt;&gt;” symbol, then matching another set of any number of characters. When you run the expression, you can see in the Preview box that this creates an array with two members in each row. DON’T click OK yet!</a:t>
            </a:r>
          </a:p>
          <a:p>
            <a:endParaRPr lang="en-US" baseline="0" dirty="0"/>
          </a:p>
          <a:p>
            <a:r>
              <a:rPr lang="en-US" baseline="0" dirty="0"/>
              <a:t>When we see that the array has been created correctly, we can now flip the order of the diagnosis and the description, listing diagnosis first. Add to the expression we just wrote until it reads: </a:t>
            </a:r>
            <a:r>
              <a:rPr lang="en-US" dirty="0" err="1"/>
              <a:t>value.match</a:t>
            </a:r>
            <a:r>
              <a:rPr lang="en-US" dirty="0"/>
              <a:t>(/(.*)&gt;&gt;(.*)/).reverse().join(" ")  Here we have called the reverse</a:t>
            </a:r>
            <a:r>
              <a:rPr lang="en-US" baseline="0" dirty="0"/>
              <a:t> function, and you should see the diagnosis segments line up ahead of the description segments. Then we called the join function, which puts the elements back together in string format. Now click OK.</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19</a:t>
            </a:fld>
            <a:endParaRPr lang="en-US"/>
          </a:p>
        </p:txBody>
      </p:sp>
    </p:spTree>
    <p:extLst>
      <p:ext uri="{BB962C8B-B14F-4D97-AF65-F5344CB8AC3E}">
        <p14:creationId xmlns:p14="http://schemas.microsoft.com/office/powerpoint/2010/main" val="217024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Wingdings" panose="05000000000000000000" pitchFamily="2" charset="2"/>
              </a:rPr>
              <a:t>This brings you to a new Expression box. Title your new column “Wikipedia Info.” In the expression box, type the GREL expression</a:t>
            </a:r>
            <a:r>
              <a:rPr lang="en-US" baseline="0" dirty="0">
                <a:sym typeface="Wingdings" panose="05000000000000000000" pitchFamily="2" charset="2"/>
              </a:rPr>
              <a:t> (with spaces, as pictured above)</a:t>
            </a:r>
            <a:r>
              <a:rPr lang="en-US"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"https://en.wikipedia.org/w/</a:t>
            </a:r>
            <a:r>
              <a:rPr lang="en-US" dirty="0" err="1"/>
              <a:t>api.php?action</a:t>
            </a:r>
            <a:r>
              <a:rPr lang="en-US" dirty="0"/>
              <a:t>=</a:t>
            </a:r>
            <a:r>
              <a:rPr lang="en-US" dirty="0" err="1"/>
              <a:t>opensearch&amp;action</a:t>
            </a:r>
            <a:r>
              <a:rPr lang="en-US" dirty="0"/>
              <a:t>=</a:t>
            </a:r>
            <a:r>
              <a:rPr lang="en-US" dirty="0" err="1"/>
              <a:t>query&amp;generator</a:t>
            </a:r>
            <a:r>
              <a:rPr lang="en-US" dirty="0"/>
              <a:t>=</a:t>
            </a:r>
            <a:r>
              <a:rPr lang="en-US" dirty="0" err="1"/>
              <a:t>prefixsearch&amp;gpssearch</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value.escape</a:t>
            </a:r>
            <a:r>
              <a:rPr lang="en-US" dirty="0"/>
              <a:t>('</a:t>
            </a:r>
            <a:r>
              <a:rPr lang="en-US" dirty="0" err="1"/>
              <a:t>url</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"&amp;prop=</a:t>
            </a:r>
            <a:r>
              <a:rPr lang="en-US" dirty="0" err="1"/>
              <a:t>extracts&amp;exintro</a:t>
            </a:r>
            <a:r>
              <a:rPr lang="en-US" dirty="0"/>
              <a:t>=1&amp;explaintext=1&amp;redirects=1&amp;limit=10&amp;namespace=0&amp;format=xml“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Expression may run slowly, as it is querying the URL we provided</a:t>
            </a:r>
            <a:r>
              <a:rPr lang="en-US" baseline="0" dirty="0"/>
              <a:t> and accessing the data. We are only working on one record in this example. When fetching information from URLs for many records, it can sometimes take a few minutes to run. The result will be a new column with a long string of HTML code.</a:t>
            </a:r>
          </a:p>
          <a:p>
            <a:endParaRPr lang="en-US" baseline="0" dirty="0"/>
          </a:p>
          <a:p>
            <a:r>
              <a:rPr lang="en-US" baseline="0" dirty="0"/>
              <a:t>We can extract information that we want to display from the HTML code by parsing it – see how on the next slide.</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21</a:t>
            </a:fld>
            <a:endParaRPr lang="en-US"/>
          </a:p>
        </p:txBody>
      </p:sp>
    </p:spTree>
    <p:extLst>
      <p:ext uri="{BB962C8B-B14F-4D97-AF65-F5344CB8AC3E}">
        <p14:creationId xmlns:p14="http://schemas.microsoft.com/office/powerpoint/2010/main" val="14891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parse the Description</a:t>
            </a:r>
            <a:r>
              <a:rPr lang="en-US" baseline="0" dirty="0"/>
              <a:t> of Asthma</a:t>
            </a:r>
            <a:r>
              <a:rPr lang="en-US" dirty="0"/>
              <a:t> from the HTML code, we’ll click</a:t>
            </a:r>
            <a:r>
              <a:rPr lang="en-US" baseline="0" dirty="0"/>
              <a:t> on the “Wikipedia Info” column drop-down and select “Edit column </a:t>
            </a:r>
            <a:r>
              <a:rPr lang="en-US" baseline="0" dirty="0">
                <a:sym typeface="Wingdings" panose="05000000000000000000" pitchFamily="2" charset="2"/>
              </a:rPr>
              <a:t> Add column based on this column”</a:t>
            </a:r>
          </a:p>
          <a:p>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ym typeface="Wingdings" panose="05000000000000000000" pitchFamily="2" charset="2"/>
              </a:rPr>
              <a:t>Title this new column “Wikipedia Description Parsed”. In the GREL expression box type: </a:t>
            </a:r>
            <a:r>
              <a:rPr lang="en-US" sz="1200" b="0" i="0" u="none" strike="noStrike" kern="1200" dirty="0" err="1">
                <a:solidFill>
                  <a:schemeClr val="tx1"/>
                </a:solidFill>
                <a:effectLst/>
                <a:latin typeface="+mn-lt"/>
                <a:ea typeface="+mn-ea"/>
                <a:cs typeface="+mn-cs"/>
              </a:rPr>
              <a:t>value.parseHtml</a:t>
            </a:r>
            <a:r>
              <a:rPr lang="en-US" sz="1200" b="0" i="0" u="none" strike="noStrike" kern="1200" dirty="0">
                <a:solidFill>
                  <a:schemeClr val="tx1"/>
                </a:solidFill>
                <a:effectLst/>
                <a:latin typeface="+mn-lt"/>
                <a:ea typeface="+mn-ea"/>
                <a:cs typeface="+mn-cs"/>
              </a:rPr>
              <a:t>().select("page")[0].</a:t>
            </a:r>
            <a:r>
              <a:rPr lang="en-US" sz="1200" b="0" i="0" u="none" strike="noStrike" kern="1200" dirty="0" err="1">
                <a:solidFill>
                  <a:schemeClr val="tx1"/>
                </a:solidFill>
                <a:effectLst/>
                <a:latin typeface="+mn-lt"/>
                <a:ea typeface="+mn-ea"/>
                <a:cs typeface="+mn-cs"/>
              </a:rPr>
              <a:t>htmlText</a:t>
            </a:r>
            <a:r>
              <a:rPr lang="en-US" sz="1200" b="0" i="0" u="none" strike="noStrike" kern="120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a:t>
            </a:r>
            <a:r>
              <a:rPr lang="en-US" baseline="0" dirty="0">
                <a:sym typeface="Wingdings" panose="05000000000000000000" pitchFamily="2" charset="2"/>
              </a:rPr>
              <a:t>You should see the Description in the Preview box before performing the operation.</a:t>
            </a:r>
          </a:p>
          <a:p>
            <a:endParaRPr lang="en-US" baseline="0" dirty="0">
              <a:sym typeface="Wingdings" panose="05000000000000000000" pitchFamily="2" charset="2"/>
            </a:endParaRPr>
          </a:p>
          <a:p>
            <a:r>
              <a:rPr lang="en-US" baseline="0" dirty="0">
                <a:sym typeface="Wingdings" panose="05000000000000000000" pitchFamily="2" charset="2"/>
              </a:rPr>
              <a:t>Click OK to add the new “Wikipedia Description Parsed” column. In this example, we added a new column based on the HTML column simply to retain the HTML in case we might want to extract more data from it. If we did not want to retain the HTML code, we could transform the column directly from code to the parsed Wikipedia description by choosing “Edit cells  Transform” from the Wikipedia Info column drop down, and type the same expression into the GREL Expression box.</a:t>
            </a:r>
          </a:p>
        </p:txBody>
      </p:sp>
      <p:sp>
        <p:nvSpPr>
          <p:cNvPr id="4" name="Slide Number Placeholder 3"/>
          <p:cNvSpPr>
            <a:spLocks noGrp="1"/>
          </p:cNvSpPr>
          <p:nvPr>
            <p:ph type="sldNum" sz="quarter" idx="10"/>
          </p:nvPr>
        </p:nvSpPr>
        <p:spPr/>
        <p:txBody>
          <a:bodyPr/>
          <a:lstStyle/>
          <a:p>
            <a:fld id="{63C52D8E-0495-4C06-BAD4-FADE2888DBA2}" type="slidenum">
              <a:rPr lang="en-US" smtClean="0"/>
              <a:t>22</a:t>
            </a:fld>
            <a:endParaRPr lang="en-US"/>
          </a:p>
        </p:txBody>
      </p:sp>
    </p:spTree>
    <p:extLst>
      <p:ext uri="{BB962C8B-B14F-4D97-AF65-F5344CB8AC3E}">
        <p14:creationId xmlns:p14="http://schemas.microsoft.com/office/powerpoint/2010/main" val="3619104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Reconciliation services allow you to look up terms from your data source in other sources online that maintain</a:t>
            </a:r>
            <a:r>
              <a:rPr lang="en-US" baseline="0" dirty="0"/>
              <a:t> controlled vocabularies, such as the VIAF (Virtual International Authority File) or </a:t>
            </a:r>
            <a:r>
              <a:rPr lang="en-US" baseline="0" dirty="0" err="1"/>
              <a:t>Wikidata</a:t>
            </a:r>
            <a:r>
              <a:rPr lang="en-US" baseline="0" dirty="0"/>
              <a:t>. This allows you to add to your project metadata values that are expressed in controlled ways, which can help with interoperability. In this example, we will reconcile the values in the </a:t>
            </a:r>
            <a:r>
              <a:rPr lang="en-US" baseline="0" dirty="0" err="1"/>
              <a:t>Other_Diagnosis</a:t>
            </a:r>
            <a:r>
              <a:rPr lang="en-US" baseline="0" dirty="0"/>
              <a:t> field against </a:t>
            </a:r>
            <a:r>
              <a:rPr lang="en-US" baseline="0" dirty="0" err="1"/>
              <a:t>Wikidata</a:t>
            </a:r>
            <a:r>
              <a:rPr lang="en-US" baseline="0" dirty="0"/>
              <a:t>.</a:t>
            </a:r>
          </a:p>
          <a:p>
            <a:endParaRPr lang="en-US" baseline="0" dirty="0"/>
          </a:p>
          <a:p>
            <a:r>
              <a:rPr lang="en-US" baseline="0" dirty="0"/>
              <a:t>To start, click the </a:t>
            </a:r>
            <a:r>
              <a:rPr lang="en-US" baseline="0" dirty="0" err="1"/>
              <a:t>Other_Diagnosis</a:t>
            </a:r>
            <a:r>
              <a:rPr lang="en-US" baseline="0" dirty="0"/>
              <a:t> column drop-down and choose: Reconcile </a:t>
            </a:r>
            <a:r>
              <a:rPr lang="en-US" baseline="0" dirty="0">
                <a:sym typeface="Wingdings" panose="05000000000000000000" pitchFamily="2" charset="2"/>
              </a:rPr>
              <a:t> Start reconciling. (We’re using </a:t>
            </a:r>
            <a:r>
              <a:rPr lang="en-US" baseline="0" dirty="0" err="1">
                <a:sym typeface="Wingdings" panose="05000000000000000000" pitchFamily="2" charset="2"/>
              </a:rPr>
              <a:t>Wikidata</a:t>
            </a:r>
            <a:r>
              <a:rPr lang="en-US" baseline="0" dirty="0">
                <a:sym typeface="Wingdings" panose="05000000000000000000" pitchFamily="2" charset="2"/>
              </a:rPr>
              <a:t>, which is built into </a:t>
            </a:r>
            <a:r>
              <a:rPr lang="en-US" baseline="0" dirty="0" err="1">
                <a:sym typeface="Wingdings" panose="05000000000000000000" pitchFamily="2" charset="2"/>
              </a:rPr>
              <a:t>OpenRefine</a:t>
            </a:r>
            <a:r>
              <a:rPr lang="en-US" baseline="0" dirty="0">
                <a:sym typeface="Wingdings" panose="05000000000000000000" pitchFamily="2" charset="2"/>
              </a:rPr>
              <a:t>. If you want to use another service such as the VIAF, you’ll need to add it as a standard service. Click “Add Standard Service” and in the URL pop-up enter: </a:t>
            </a:r>
            <a:r>
              <a:rPr lang="en-US" dirty="0"/>
              <a:t>http://refine.codefork.com/reconcile/viaf to access the online</a:t>
            </a:r>
            <a:r>
              <a:rPr lang="en-US" baseline="0" dirty="0"/>
              <a:t> VIAF reconciliation service.)</a:t>
            </a:r>
          </a:p>
          <a:p>
            <a:endParaRPr lang="en-US" baseline="0" dirty="0"/>
          </a:p>
          <a:p>
            <a:r>
              <a:rPr lang="en-US" baseline="0" dirty="0"/>
              <a:t>When you’ve brought up the Reconciliation screen, choose “disease” from the cell entities on the left and Wikipedia Description Parsed from the columns on the right. The latter choice will use the information from Wikipedia Description Parsed to help match the term to the available </a:t>
            </a:r>
            <a:r>
              <a:rPr lang="en-US" baseline="0" dirty="0" err="1"/>
              <a:t>Wikidata</a:t>
            </a:r>
            <a:r>
              <a:rPr lang="en-US" baseline="0" dirty="0"/>
              <a:t> Asthma terms. Click “Start Reconciling.” Be prepared to wait a few minutes while </a:t>
            </a:r>
            <a:r>
              <a:rPr lang="en-US" baseline="0" dirty="0" err="1"/>
              <a:t>OpenRefine</a:t>
            </a:r>
            <a:r>
              <a:rPr lang="en-US" baseline="0" dirty="0"/>
              <a:t> queries the Reconciliation service.</a:t>
            </a:r>
          </a:p>
          <a:p>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23</a:t>
            </a:fld>
            <a:endParaRPr lang="en-US"/>
          </a:p>
        </p:txBody>
      </p:sp>
    </p:spTree>
    <p:extLst>
      <p:ext uri="{BB962C8B-B14F-4D97-AF65-F5344CB8AC3E}">
        <p14:creationId xmlns:p14="http://schemas.microsoft.com/office/powerpoint/2010/main" val="154553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reconciling, two ne</a:t>
            </a:r>
            <a:r>
              <a:rPr lang="en-US" baseline="0" dirty="0"/>
              <a:t>w facets appear: </a:t>
            </a:r>
            <a:r>
              <a:rPr lang="en-US" baseline="0" dirty="0" err="1"/>
              <a:t>Other_Diagnosis</a:t>
            </a:r>
            <a:r>
              <a:rPr lang="en-US" baseline="0" dirty="0"/>
              <a:t>: judgment and </a:t>
            </a:r>
            <a:r>
              <a:rPr lang="en-US" baseline="0" dirty="0" err="1"/>
              <a:t>Other_Diagnosis</a:t>
            </a:r>
            <a:r>
              <a:rPr lang="en-US" baseline="0" dirty="0"/>
              <a:t>: best candidate’s score. The judgment facet shows which values have been matched. Near “matched,” there may also be a value, “none,” if you ran the Reconciliation over multiple rows and some items failed to match. As you make matches between your values and the reconciled terms, the number in ‘none’ will go down and the ‘matched’ number will go up. The best candidate’s score facet has to do with how well the values matched against those from the online authority file, based on fuzzy matching.</a:t>
            </a:r>
          </a:p>
          <a:p>
            <a:endParaRPr lang="en-US" baseline="0" dirty="0"/>
          </a:p>
          <a:p>
            <a:r>
              <a:rPr lang="en-US" baseline="0" dirty="0"/>
              <a:t>Notice the check-marks next to the choices for matched values back in our original </a:t>
            </a:r>
            <a:r>
              <a:rPr lang="en-US" baseline="0" dirty="0" err="1"/>
              <a:t>Other_Diagnosis</a:t>
            </a:r>
            <a:r>
              <a:rPr lang="en-US" baseline="0" dirty="0"/>
              <a:t> column. As you can see, you can choose to match your original term to the term “asthma” or to two other related terms. To complete the Reconciliation, we can choose one or the other. Clicking the single-check box will accept the answer for one cell. Clicking the multi-check box will accept the new value for all cells in which it appears.</a:t>
            </a:r>
          </a:p>
          <a:p>
            <a:endParaRPr lang="en-US" baseline="0" dirty="0"/>
          </a:p>
          <a:p>
            <a:r>
              <a:rPr lang="en-US" baseline="0" dirty="0"/>
              <a:t>Keep in mind that this function worked quickly in class because we starred and faceted on one row, and therefore were only reconciling one term. The more terms you reconcile at once, the longer it will take for </a:t>
            </a:r>
            <a:r>
              <a:rPr lang="en-US" baseline="0" dirty="0" err="1"/>
              <a:t>OpenRefine</a:t>
            </a:r>
            <a:r>
              <a:rPr lang="en-US" baseline="0" dirty="0"/>
              <a:t> to complete the function. For more on </a:t>
            </a:r>
            <a:r>
              <a:rPr lang="en-US" baseline="0" dirty="0" err="1"/>
              <a:t>OpenRefine</a:t>
            </a:r>
            <a:r>
              <a:rPr lang="en-US" baseline="0" dirty="0"/>
              <a:t> Reconciliation services, see: https://github.com/OpenRefine/OpenRefine/wiki/Reconcilable-Data-Sources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24</a:t>
            </a:fld>
            <a:endParaRPr lang="en-US"/>
          </a:p>
        </p:txBody>
      </p:sp>
    </p:spTree>
    <p:extLst>
      <p:ext uri="{BB962C8B-B14F-4D97-AF65-F5344CB8AC3E}">
        <p14:creationId xmlns:p14="http://schemas.microsoft.com/office/powerpoint/2010/main" val="268899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a:t>
            </a:r>
            <a:r>
              <a:rPr lang="en-US" baseline="0" dirty="0"/>
              <a:t> see a preview of the first ten or so rows of data immediately upon upload. At the bottom of the screen you’ll have some choices to make which will affect how your data will display. In “Character encoding,” click in the box and choose UTF-8. Check the box to parse the text of the first line of your data as column headers.  For the purposes of this class, make sure that “Parse cell text into numbers, dates, etc.” is unchecked so </a:t>
            </a:r>
            <a:r>
              <a:rPr lang="en-US" baseline="0" dirty="0" err="1"/>
              <a:t>OpenRefine</a:t>
            </a:r>
            <a:r>
              <a:rPr lang="en-US" baseline="0" dirty="0"/>
              <a:t> won’t automatically try to identify numbers and dates. When the “Configure Parsing Options” screen looks like this, click “Create Project” in the upper right corner.</a:t>
            </a:r>
          </a:p>
          <a:p>
            <a:endParaRPr lang="en-US" baseline="0" dirty="0"/>
          </a:p>
          <a:p>
            <a:r>
              <a:rPr lang="en-US" baseline="0" dirty="0"/>
              <a:t>When working on your own, you can configure the parsing options any way you’d like. Experiment with changing the settings on a dummy dataset like this before trying the changes on a real project.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6</a:t>
            </a:fld>
            <a:endParaRPr lang="en-US"/>
          </a:p>
        </p:txBody>
      </p:sp>
    </p:spTree>
    <p:extLst>
      <p:ext uri="{BB962C8B-B14F-4D97-AF65-F5344CB8AC3E}">
        <p14:creationId xmlns:p14="http://schemas.microsoft.com/office/powerpoint/2010/main" val="13029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OpenRefine</a:t>
            </a:r>
            <a:r>
              <a:rPr lang="en-US" baseline="0" dirty="0"/>
              <a:t> displays data in a tabular way, much like a spreadsheet. In this format, a row is equivalent to a record, and the columns represent the types of data stored in the records. </a:t>
            </a:r>
          </a:p>
          <a:p>
            <a:endParaRPr lang="en-US" baseline="0" dirty="0"/>
          </a:p>
          <a:p>
            <a:r>
              <a:rPr lang="en-US" baseline="0" dirty="0"/>
              <a:t>By default only 5 or 10 rows may be shown. You can change the view to 50 to see more of your data records. Use the “next” and “last” links at the top to scroll through all your rows of data.</a:t>
            </a:r>
          </a:p>
          <a:p>
            <a:endParaRPr lang="en-US" baseline="0" dirty="0"/>
          </a:p>
          <a:p>
            <a:r>
              <a:rPr lang="en-US" baseline="0" dirty="0"/>
              <a:t>What is the difference between records and rows? If you split multi-valued cells, this will create more rows, but Open Refine remembers that the values all belong to one record.</a:t>
            </a:r>
          </a:p>
          <a:p>
            <a:endParaRPr lang="en-US" baseline="0" dirty="0"/>
          </a:p>
          <a:p>
            <a:r>
              <a:rPr lang="en-US" baseline="0" dirty="0"/>
              <a:t>The down-pointing arrow at the top of each column shows you your options for editing data in this column. When you transform data in a column, only that column is affected, but the entire data project allows for the change.</a:t>
            </a:r>
          </a:p>
          <a:p>
            <a:endParaRPr lang="en-US" baseline="0" dirty="0"/>
          </a:p>
          <a:p>
            <a:r>
              <a:rPr lang="en-US" baseline="0" dirty="0"/>
              <a:t>Let’s split cells in the Narrative_1 column. Choose “Edit cells –&gt; Split multi-value cells” Before the split occurs, You will have a choice of splitting by a separator that exists in the data, or by a field length (which you might use if you have a lot of fixed-length strings in your data cells, like 4-digit years). In the Narrative_1 column we’ll split on the separator “double carats” ( &gt;&gt; ) since that symbol appears as a separator denoting the diagnosis in some fields.</a:t>
            </a:r>
          </a:p>
          <a:p>
            <a:endParaRPr lang="en-US" baseline="0" dirty="0"/>
          </a:p>
          <a:p>
            <a:r>
              <a:rPr lang="en-US" baseline="0" dirty="0"/>
              <a:t>Now you can see that the number of rows has increased from 4517 to 4641. That is because each record that incorporated the “&gt;&gt;” symbol has been provided with a new row to hold the data that appears after the split, which is the diagnosis. </a:t>
            </a:r>
            <a:r>
              <a:rPr lang="en-US" baseline="0" dirty="0" err="1"/>
              <a:t>OpenRefine</a:t>
            </a:r>
            <a:r>
              <a:rPr lang="en-US" baseline="0" dirty="0"/>
              <a:t> “remembers” which records the new rows belong to, and does not consider the new rows to be new records.</a:t>
            </a:r>
          </a:p>
        </p:txBody>
      </p:sp>
      <p:sp>
        <p:nvSpPr>
          <p:cNvPr id="4" name="Slide Number Placeholder 3"/>
          <p:cNvSpPr>
            <a:spLocks noGrp="1"/>
          </p:cNvSpPr>
          <p:nvPr>
            <p:ph type="sldNum" sz="quarter" idx="10"/>
          </p:nvPr>
        </p:nvSpPr>
        <p:spPr/>
        <p:txBody>
          <a:bodyPr/>
          <a:lstStyle/>
          <a:p>
            <a:fld id="{63C52D8E-0495-4C06-BAD4-FADE2888DBA2}" type="slidenum">
              <a:rPr lang="en-US" smtClean="0"/>
              <a:t>7</a:t>
            </a:fld>
            <a:endParaRPr lang="en-US"/>
          </a:p>
        </p:txBody>
      </p:sp>
    </p:spTree>
    <p:extLst>
      <p:ext uri="{BB962C8B-B14F-4D97-AF65-F5344CB8AC3E}">
        <p14:creationId xmlns:p14="http://schemas.microsoft.com/office/powerpoint/2010/main" val="277005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decide we don’t want those rows split?</a:t>
            </a:r>
            <a:r>
              <a:rPr lang="en-US" baseline="0" dirty="0"/>
              <a:t> We can join up multi-valued cells again by choosing the option pictured. You will be asked which separator you would like between the joined values. This can be anything you like, be it a comma, a space, etc. Let’s use the double carats ( &gt;&gt; ) again, since that was in the records before. Now you’ll see that rows are re-joined, and the diagnoses are back in their original fields with “&gt;&gt;” before them. Also we now have the same number of rows and records again, 4517.</a:t>
            </a:r>
          </a:p>
          <a:p>
            <a:endParaRPr lang="en-US" baseline="0" dirty="0"/>
          </a:p>
          <a:p>
            <a:r>
              <a:rPr lang="en-US" baseline="0" dirty="0"/>
              <a:t>If you will re-join values often, be mindful of the separator you use. Don’t use a comma if commas come up frequently in your data values. Choose a symbol that is unlikely to appear in the data.</a:t>
            </a:r>
          </a:p>
          <a:p>
            <a:endParaRPr lang="en-US" baseline="0" dirty="0"/>
          </a:p>
          <a:p>
            <a:r>
              <a:rPr lang="en-US" baseline="0" dirty="0"/>
              <a:t>The main reason for splitting rows like this and re-joining them would be to clean the values row-by-row first by doing some transformations on the data when it’s parsed into individual rows. The cleaned values can then be joined back up again. Transformations are covered later in the class.</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8</a:t>
            </a:fld>
            <a:endParaRPr lang="en-US"/>
          </a:p>
        </p:txBody>
      </p:sp>
    </p:spTree>
    <p:extLst>
      <p:ext uri="{BB962C8B-B14F-4D97-AF65-F5344CB8AC3E}">
        <p14:creationId xmlns:p14="http://schemas.microsoft.com/office/powerpoint/2010/main" val="150060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have created facets that you no longer want to work with, you can simply x out of the facet box by clicking the x in the upper left corner. This changes nothing in the underlying data, as long as you haven’t transformed the data.</a:t>
            </a:r>
          </a:p>
          <a:p>
            <a:endParaRPr lang="en-US" baseline="0" dirty="0"/>
          </a:p>
          <a:p>
            <a:r>
              <a:rPr lang="en-US" baseline="0" dirty="0"/>
              <a:t>You can also do numeric facets, which will display a graph instead of a list of values. You can use the slider on the graph to limit the range of the numeric fields you might want to transform. In general this facet gives you a good sense of the range of certain number values in your data, so you can see if there are outliers or anything seems incorrect. Timeline facets works similarly.</a:t>
            </a:r>
          </a:p>
          <a:p>
            <a:endParaRPr lang="en-US" baseline="0" dirty="0"/>
          </a:p>
          <a:p>
            <a:r>
              <a:rPr lang="en-US" baseline="0" dirty="0"/>
              <a:t>Scatterplot facets are a little less commonly used. Learn more about scatterplot facets at: https://</a:t>
            </a:r>
            <a:r>
              <a:rPr lang="en-US" baseline="0" dirty="0" err="1"/>
              <a:t>openrefine.org</a:t>
            </a:r>
            <a:r>
              <a:rPr lang="en-US" baseline="0" dirty="0"/>
              <a:t>/docs/manual/</a:t>
            </a:r>
            <a:r>
              <a:rPr lang="en-US" baseline="0" dirty="0" err="1"/>
              <a:t>facets#scatterplot-facet</a:t>
            </a:r>
            <a:r>
              <a:rPr lang="en-US" baseline="0" dirty="0"/>
              <a:t>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9</a:t>
            </a:fld>
            <a:endParaRPr lang="en-US"/>
          </a:p>
        </p:txBody>
      </p:sp>
    </p:spTree>
    <p:extLst>
      <p:ext uri="{BB962C8B-B14F-4D97-AF65-F5344CB8AC3E}">
        <p14:creationId xmlns:p14="http://schemas.microsoft.com/office/powerpoint/2010/main" val="57984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another</a:t>
            </a:r>
            <a:r>
              <a:rPr lang="en-US" baseline="0" dirty="0"/>
              <a:t> powerful feature of </a:t>
            </a:r>
            <a:r>
              <a:rPr lang="en-US" baseline="0" dirty="0" err="1"/>
              <a:t>OpenRefine</a:t>
            </a:r>
            <a:r>
              <a:rPr lang="en-US" baseline="0" dirty="0"/>
              <a:t>: Clustering. Let’s use the “</a:t>
            </a:r>
            <a:r>
              <a:rPr lang="en-US" baseline="0" dirty="0" err="1"/>
              <a:t>Other_Diagnosis</a:t>
            </a:r>
            <a:r>
              <a:rPr lang="en-US" baseline="0" dirty="0"/>
              <a:t>” column.</a:t>
            </a:r>
          </a:p>
          <a:p>
            <a:endParaRPr lang="en-US" baseline="0" dirty="0">
              <a:sym typeface="Wingdings" panose="05000000000000000000" pitchFamily="2" charset="2"/>
            </a:endParaRPr>
          </a:p>
          <a:p>
            <a:r>
              <a:rPr lang="en-US" baseline="0" dirty="0">
                <a:sym typeface="Wingdings" panose="05000000000000000000" pitchFamily="2" charset="2"/>
              </a:rPr>
              <a:t>-From the column drop-down, choose “Edit Cells  Cluster and Edit.” The results should look like this. Notice the drop-downs at the top. </a:t>
            </a:r>
            <a:r>
              <a:rPr lang="en-US" baseline="0" dirty="0" err="1">
                <a:sym typeface="Wingdings" panose="05000000000000000000" pitchFamily="2" charset="2"/>
              </a:rPr>
              <a:t>OpenRefine</a:t>
            </a:r>
            <a:r>
              <a:rPr lang="en-US" baseline="0" dirty="0">
                <a:sym typeface="Wingdings" panose="05000000000000000000" pitchFamily="2" charset="2"/>
              </a:rPr>
              <a:t> used a key collision method and a fingerprint algorithm to combine various diagnoses into clusters based on their similarity, and in order to suggest the preferred term (generally the term that was used in the most rows). You can change these settings to see if another algorithm might work better for your data. Here some manual curation is involved, since you will have to examine the results and decide whether the system got it right. You can also manually change the term in the whitespace if you desire. When you believe that the best term has been chosen and that it is correctly mapped to all its respective cells, click the merge checkbox to merge terms. This will change the terms as listed in </a:t>
            </a:r>
            <a:r>
              <a:rPr lang="en-US" baseline="0" dirty="0" err="1">
                <a:sym typeface="Wingdings" panose="05000000000000000000" pitchFamily="2" charset="2"/>
              </a:rPr>
              <a:t>OpenRefine</a:t>
            </a:r>
            <a:r>
              <a:rPr lang="en-US" baseline="0" dirty="0">
                <a:sym typeface="Wingdings" panose="05000000000000000000" pitchFamily="2" charset="2"/>
              </a:rPr>
              <a:t> to the new formats, but remember that none of these transformations changes your original data file.</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10</a:t>
            </a:fld>
            <a:endParaRPr lang="en-US"/>
          </a:p>
        </p:txBody>
      </p:sp>
    </p:spTree>
    <p:extLst>
      <p:ext uri="{BB962C8B-B14F-4D97-AF65-F5344CB8AC3E}">
        <p14:creationId xmlns:p14="http://schemas.microsoft.com/office/powerpoint/2010/main" val="178130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a common transformation on data in the </a:t>
            </a:r>
            <a:r>
              <a:rPr lang="en-US" dirty="0" err="1"/>
              <a:t>Other_Diagnosis</a:t>
            </a:r>
            <a:r>
              <a:rPr lang="en-US" dirty="0"/>
              <a:t> field. First, so we can see it a little more easily, let’s move the column</a:t>
            </a:r>
            <a:r>
              <a:rPr lang="en-US" baseline="0" dirty="0"/>
              <a:t> to the left. In the “All” column on the left-hand side, click the drop-down and choose “Edit columns </a:t>
            </a:r>
            <a:r>
              <a:rPr lang="en-US" baseline="0" dirty="0">
                <a:sym typeface="Wingdings" panose="05000000000000000000" pitchFamily="2" charset="2"/>
              </a:rPr>
              <a:t> Re-order/remove columns”. The columns will then be listed, top to bottom, in the same order in which they occur left to right in the program. Drag </a:t>
            </a:r>
            <a:r>
              <a:rPr lang="en-US" baseline="0" dirty="0" err="1">
                <a:sym typeface="Wingdings" panose="05000000000000000000" pitchFamily="2" charset="2"/>
              </a:rPr>
              <a:t>Other_Diagnosis</a:t>
            </a:r>
            <a:r>
              <a:rPr lang="en-US" baseline="0" dirty="0">
                <a:sym typeface="Wingdings" panose="05000000000000000000" pitchFamily="2" charset="2"/>
              </a:rPr>
              <a:t> up on the list so it can be seen more easily.  </a:t>
            </a:r>
          </a:p>
          <a:p>
            <a:endParaRPr lang="en-US" baseline="0" dirty="0">
              <a:sym typeface="Wingdings" panose="05000000000000000000" pitchFamily="2" charset="2"/>
            </a:endParaRPr>
          </a:p>
          <a:p>
            <a:r>
              <a:rPr lang="en-US" baseline="0" dirty="0">
                <a:sym typeface="Wingdings" panose="05000000000000000000" pitchFamily="2" charset="2"/>
              </a:rPr>
              <a:t>First do a text facet on the </a:t>
            </a:r>
            <a:r>
              <a:rPr lang="en-US" baseline="0" dirty="0" err="1">
                <a:sym typeface="Wingdings" panose="05000000000000000000" pitchFamily="2" charset="2"/>
              </a:rPr>
              <a:t>Other_Diagnosis</a:t>
            </a:r>
            <a:r>
              <a:rPr lang="en-US" baseline="0" dirty="0">
                <a:sym typeface="Wingdings" panose="05000000000000000000" pitchFamily="2" charset="2"/>
              </a:rPr>
              <a:t> field. Note how many choices there are (938). Scroll to “Low Back Pain” and note that it seems to be listed twice, once with 118 occurrences, and once with only two.</a:t>
            </a:r>
          </a:p>
          <a:p>
            <a:endParaRPr lang="en-US" baseline="0" dirty="0">
              <a:sym typeface="Wingdings" panose="05000000000000000000" pitchFamily="2" charset="2"/>
            </a:endParaRPr>
          </a:p>
          <a:p>
            <a:r>
              <a:rPr lang="en-US" baseline="0" dirty="0">
                <a:sym typeface="Wingdings" panose="05000000000000000000" pitchFamily="2" charset="2"/>
              </a:rPr>
              <a:t>Now choose “Edit Cells  Common transforms  Trim leading and trailing whitespace.” Once you make this choice, the transformation will run automatically, even with the text facet applied.</a:t>
            </a:r>
          </a:p>
          <a:p>
            <a:endParaRPr lang="en-US" baseline="0" dirty="0">
              <a:sym typeface="Wingdings" panose="05000000000000000000" pitchFamily="2" charset="2"/>
            </a:endParaRPr>
          </a:p>
          <a:p>
            <a:r>
              <a:rPr lang="en-US" baseline="0" dirty="0">
                <a:sym typeface="Wingdings" panose="05000000000000000000" pitchFamily="2" charset="2"/>
              </a:rPr>
              <a:t>Look at the facet block. There is now only one choice for “Low Back Pain”, and it has 120 occurrences, the combination of the 118 and 2 of the previously existing occurrences. All that has changed is that </a:t>
            </a:r>
            <a:r>
              <a:rPr lang="en-US" baseline="0" dirty="0" err="1">
                <a:sym typeface="Wingdings" panose="05000000000000000000" pitchFamily="2" charset="2"/>
              </a:rPr>
              <a:t>OpenRefine</a:t>
            </a:r>
            <a:r>
              <a:rPr lang="en-US" baseline="0" dirty="0">
                <a:sym typeface="Wingdings" panose="05000000000000000000" pitchFamily="2" charset="2"/>
              </a:rPr>
              <a:t> removed the extra spaces, or whitespace, at the end of the second “Low Back Pain” listing. This made the system recognize that the two “Low Back Pain” values were the same. </a:t>
            </a:r>
          </a:p>
        </p:txBody>
      </p:sp>
      <p:sp>
        <p:nvSpPr>
          <p:cNvPr id="4" name="Slide Number Placeholder 3"/>
          <p:cNvSpPr>
            <a:spLocks noGrp="1"/>
          </p:cNvSpPr>
          <p:nvPr>
            <p:ph type="sldNum" sz="quarter" idx="10"/>
          </p:nvPr>
        </p:nvSpPr>
        <p:spPr/>
        <p:txBody>
          <a:bodyPr/>
          <a:lstStyle/>
          <a:p>
            <a:fld id="{63C52D8E-0495-4C06-BAD4-FADE2888DBA2}" type="slidenum">
              <a:rPr lang="en-US" smtClean="0"/>
              <a:t>11</a:t>
            </a:fld>
            <a:endParaRPr lang="en-US"/>
          </a:p>
        </p:txBody>
      </p:sp>
    </p:spTree>
    <p:extLst>
      <p:ext uri="{BB962C8B-B14F-4D97-AF65-F5344CB8AC3E}">
        <p14:creationId xmlns:p14="http://schemas.microsoft.com/office/powerpoint/2010/main" val="360946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dozens of GREL recipes</a:t>
            </a:r>
            <a:r>
              <a:rPr lang="en-US" baseline="0" dirty="0"/>
              <a:t> on the web that you can use to transform data in many ways. In this example, I’m showing a recipe that is actually available in a pre-programmed form in </a:t>
            </a:r>
            <a:r>
              <a:rPr lang="en-US" baseline="0" dirty="0" err="1"/>
              <a:t>OpenRefine</a:t>
            </a:r>
            <a:r>
              <a:rPr lang="en-US" baseline="0" dirty="0"/>
              <a:t> (Accessed from the Column drop-down menu, Edit Cells </a:t>
            </a:r>
            <a:r>
              <a:rPr lang="en-US" baseline="0" dirty="0">
                <a:sym typeface="Wingdings" panose="05000000000000000000" pitchFamily="2" charset="2"/>
              </a:rPr>
              <a:t> Common transforms  To </a:t>
            </a:r>
            <a:r>
              <a:rPr lang="en-US" baseline="0" dirty="0" err="1">
                <a:sym typeface="Wingdings" panose="05000000000000000000" pitchFamily="2" charset="2"/>
              </a:rPr>
              <a:t>Titlecase</a:t>
            </a:r>
            <a:r>
              <a:rPr lang="en-US" baseline="0" dirty="0">
                <a:sym typeface="Wingdings" panose="05000000000000000000" pitchFamily="2" charset="2"/>
              </a:rPr>
              <a:t>). Here is an example of one way to write a GREL expression. In this method, a value is given to a function, with the options listed within the parentheses (open parentheses meaning “all values”). GREL expressions can also be written with the function first, and in parentheses listing the value then the options, separated by a comma.</a:t>
            </a:r>
          </a:p>
          <a:p>
            <a:endParaRPr lang="en-US" baseline="0" dirty="0">
              <a:sym typeface="Wingdings" panose="05000000000000000000" pitchFamily="2" charset="2"/>
            </a:endParaRPr>
          </a:p>
          <a:p>
            <a:r>
              <a:rPr lang="en-US" baseline="0" dirty="0">
                <a:sym typeface="Wingdings" panose="05000000000000000000" pitchFamily="2" charset="2"/>
              </a:rPr>
              <a:t>The method of writing the transformation is up to you. The first few rows of data on which the transformation will be worked are displayed beneath the expression, to give you a sense of whether the transformation will produce the desired result. Experiment with the recipes until you find ones that work for you. You can always cancel, or click the Undo/Redo link at the top of the main screen to go back to a point in your changes before the transformation took place. Just remember that anything else that was done since the point you choose to go back to will be lost, so if you’re going back, remember to record the steps you’d like to re-do.</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12</a:t>
            </a:fld>
            <a:endParaRPr lang="en-US"/>
          </a:p>
        </p:txBody>
      </p:sp>
    </p:spTree>
    <p:extLst>
      <p:ext uri="{BB962C8B-B14F-4D97-AF65-F5344CB8AC3E}">
        <p14:creationId xmlns:p14="http://schemas.microsoft.com/office/powerpoint/2010/main" val="138898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been transforming string data. A string is simply a series of letters, a chunk of text. But </a:t>
            </a:r>
            <a:r>
              <a:rPr lang="en-US" dirty="0" err="1"/>
              <a:t>OpenRefine</a:t>
            </a:r>
            <a:r>
              <a:rPr lang="en-US" dirty="0"/>
              <a:t> recognizes a few other data types, including Numbers, Dates and Booleans. You can do operations on these data types that can’t necessarily be done on strings.</a:t>
            </a:r>
          </a:p>
          <a:p>
            <a:endParaRPr lang="en-US" dirty="0"/>
          </a:p>
          <a:p>
            <a:r>
              <a:rPr lang="en-US" dirty="0"/>
              <a:t>To illustrate, we’ll change a</a:t>
            </a:r>
            <a:r>
              <a:rPr lang="en-US" baseline="0" dirty="0"/>
              <a:t> se</a:t>
            </a:r>
            <a:r>
              <a:rPr lang="en-US" dirty="0"/>
              <a:t>t of strings in this data into dates.</a:t>
            </a:r>
            <a:r>
              <a:rPr lang="en-US" baseline="0" dirty="0"/>
              <a:t> First, x out of all facets and filters. Then on the </a:t>
            </a:r>
            <a:r>
              <a:rPr lang="en-US" baseline="0" dirty="0" err="1"/>
              <a:t>Treatment_Date</a:t>
            </a:r>
            <a:r>
              <a:rPr lang="en-US" baseline="0" dirty="0"/>
              <a:t> column, use the dropdown to select Edit cells </a:t>
            </a:r>
            <a:r>
              <a:rPr lang="en-US" baseline="0" dirty="0">
                <a:sym typeface="Wingdings" panose="05000000000000000000" pitchFamily="2" charset="2"/>
              </a:rPr>
              <a:t> Common transforms  To date. Now you can see that the dates are listed in a particular format (ISO 8601), with the year first, then month, then day, and even the time, preceded by a “T”. What if we didn’t want all that information? </a:t>
            </a:r>
          </a:p>
          <a:p>
            <a:endParaRPr lang="en-US" baseline="0" dirty="0">
              <a:sym typeface="Wingdings" panose="05000000000000000000" pitchFamily="2" charset="2"/>
            </a:endParaRPr>
          </a:p>
          <a:p>
            <a:r>
              <a:rPr lang="en-US" baseline="0" dirty="0">
                <a:sym typeface="Wingdings" panose="05000000000000000000" pitchFamily="2" charset="2"/>
              </a:rPr>
              <a:t>In the Date column dropdown, select Edit column  Add column based on this column. By doing this function, we’re creating a new column that we can manipulate, while leaving all the original date data in its old column.</a:t>
            </a:r>
          </a:p>
          <a:p>
            <a:endParaRPr lang="en-US" baseline="0" dirty="0">
              <a:sym typeface="Wingdings" panose="05000000000000000000" pitchFamily="2" charset="2"/>
            </a:endParaRPr>
          </a:p>
          <a:p>
            <a:r>
              <a:rPr lang="en-US" baseline="0" dirty="0">
                <a:sym typeface="Wingdings" panose="05000000000000000000" pitchFamily="2" charset="2"/>
              </a:rPr>
              <a:t>In the new column name field, type “Formatted Date.” In the expression box type the GREL expression </a:t>
            </a:r>
            <a:r>
              <a:rPr lang="en-US" baseline="0" dirty="0" err="1">
                <a:sym typeface="Wingdings" panose="05000000000000000000" pitchFamily="2" charset="2"/>
              </a:rPr>
              <a:t>value.toString</a:t>
            </a:r>
            <a:r>
              <a:rPr lang="en-US" baseline="0" dirty="0">
                <a:sym typeface="Wingdings" panose="05000000000000000000" pitchFamily="2" charset="2"/>
              </a:rPr>
              <a:t>(“</a:t>
            </a:r>
            <a:r>
              <a:rPr lang="en-US" baseline="0" dirty="0" err="1">
                <a:sym typeface="Wingdings" panose="05000000000000000000" pitchFamily="2" charset="2"/>
              </a:rPr>
              <a:t>dd</a:t>
            </a:r>
            <a:r>
              <a:rPr lang="en-US" baseline="0" dirty="0">
                <a:sym typeface="Wingdings" panose="05000000000000000000" pitchFamily="2" charset="2"/>
              </a:rPr>
              <a:t> MMMM </a:t>
            </a:r>
            <a:r>
              <a:rPr lang="en-US" baseline="0" dirty="0" err="1">
                <a:sym typeface="Wingdings" panose="05000000000000000000" pitchFamily="2" charset="2"/>
              </a:rPr>
              <a:t>yyyy</a:t>
            </a:r>
            <a:r>
              <a:rPr lang="en-US" baseline="0" dirty="0">
                <a:sym typeface="Wingdings" panose="05000000000000000000" pitchFamily="2" charset="2"/>
              </a:rPr>
              <a:t>”). Click OK. Now you can see that we’ve created a column based on the first one that shows the date in string format, with the day first, the spelled-out month second and the year last.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14</a:t>
            </a:fld>
            <a:endParaRPr lang="en-US"/>
          </a:p>
        </p:txBody>
      </p:sp>
    </p:spTree>
    <p:extLst>
      <p:ext uri="{BB962C8B-B14F-4D97-AF65-F5344CB8AC3E}">
        <p14:creationId xmlns:p14="http://schemas.microsoft.com/office/powerpoint/2010/main" val="4206936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a:solidFill>
                  <a:schemeClr val="tx2"/>
                </a:solidFill>
              </a:rPr>
              <a:t>            </a:t>
            </a:r>
          </a:p>
        </p:txBody>
      </p:sp>
      <p:sp>
        <p:nvSpPr>
          <p:cNvPr id="21" name="Title 1"/>
          <p:cNvSpPr>
            <a:spLocks noGrp="1"/>
          </p:cNvSpPr>
          <p:nvPr>
            <p:ph type="ctrTitle" hasCustomPrompt="1"/>
          </p:nvPr>
        </p:nvSpPr>
        <p:spPr bwMode="gray">
          <a:xfrm>
            <a:off x="1429994" y="2757255"/>
            <a:ext cx="8996397" cy="1168439"/>
          </a:xfrm>
          <a:prstGeom prst="rect">
            <a:avLst/>
          </a:prstGeom>
        </p:spPr>
        <p:txBody>
          <a:bodyPr rIns="0" bIns="0" anchor="b" anchorCtr="0"/>
          <a:lstStyle>
            <a:lvl1pPr>
              <a:lnSpc>
                <a:spcPct val="90000"/>
              </a:lnSpc>
              <a:defRPr sz="5333" b="0">
                <a:solidFill>
                  <a:schemeClr val="bg1"/>
                </a:solidFill>
              </a:defRPr>
            </a:lvl1pPr>
          </a:lstStyle>
          <a:p>
            <a:r>
              <a:rPr lang="en-US" dirty="0"/>
              <a:t>Document Title</a:t>
            </a:r>
          </a:p>
        </p:txBody>
      </p:sp>
      <p:sp>
        <p:nvSpPr>
          <p:cNvPr id="22" name="Subtitle 2"/>
          <p:cNvSpPr>
            <a:spLocks noGrp="1"/>
          </p:cNvSpPr>
          <p:nvPr>
            <p:ph type="subTitle" idx="1" hasCustomPrompt="1"/>
          </p:nvPr>
        </p:nvSpPr>
        <p:spPr bwMode="gray">
          <a:xfrm>
            <a:off x="1468256" y="3993687"/>
            <a:ext cx="8966819" cy="914400"/>
          </a:xfrm>
          <a:prstGeom prst="rect">
            <a:avLst/>
          </a:prstGeom>
        </p:spPr>
        <p:txBody>
          <a:bodyPr/>
          <a:lstStyle>
            <a:lvl1pPr marL="0" indent="0" algn="l">
              <a:lnSpc>
                <a:spcPct val="90000"/>
              </a:lnSpc>
              <a:spcBef>
                <a:spcPts val="0"/>
              </a:spcBef>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608" y="699020"/>
            <a:ext cx="3985813" cy="561493"/>
          </a:xfrm>
          <a:prstGeom prst="rect">
            <a:avLst/>
          </a:prstGeom>
        </p:spPr>
      </p:pic>
    </p:spTree>
    <p:extLst>
      <p:ext uri="{BB962C8B-B14F-4D97-AF65-F5344CB8AC3E}">
        <p14:creationId xmlns:p14="http://schemas.microsoft.com/office/powerpoint/2010/main" val="17477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3/26/24</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86319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14" name="Content Placeholder 2"/>
          <p:cNvSpPr>
            <a:spLocks noGrp="1"/>
          </p:cNvSpPr>
          <p:nvPr>
            <p:ph sz="half" idx="1"/>
          </p:nvPr>
        </p:nvSpPr>
        <p:spPr>
          <a:xfrm>
            <a:off x="1241841" y="2035614"/>
            <a:ext cx="4769503" cy="3968748"/>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6" name="Date Placeholder 11"/>
          <p:cNvSpPr>
            <a:spLocks noGrp="1"/>
          </p:cNvSpPr>
          <p:nvPr>
            <p:ph type="dt" sz="half" idx="14"/>
          </p:nvPr>
        </p:nvSpPr>
        <p:spPr>
          <a:xfrm>
            <a:off x="3133344" y="6436626"/>
            <a:ext cx="1133856" cy="224367"/>
          </a:xfrm>
          <a:prstGeom prst="rect">
            <a:avLst/>
          </a:prstGeom>
        </p:spPr>
        <p:txBody>
          <a:bodyPr/>
          <a:lstStyle/>
          <a:p>
            <a:fld id="{B62F187D-5CCE-2540-89F0-172D7E4DA3AC}" type="datetime1">
              <a:rPr lang="en-US" smtClean="0"/>
              <a:t>3/26/24</a:t>
            </a:fld>
            <a:endParaRPr lang="en-US" dirty="0"/>
          </a:p>
        </p:txBody>
      </p:sp>
      <p:sp>
        <p:nvSpPr>
          <p:cNvPr id="17"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6261111" y="2032809"/>
            <a:ext cx="4777316" cy="397155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54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1243326"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18" name="Text Placeholder 2"/>
          <p:cNvSpPr>
            <a:spLocks noGrp="1"/>
          </p:cNvSpPr>
          <p:nvPr>
            <p:ph type="body" idx="1"/>
          </p:nvPr>
        </p:nvSpPr>
        <p:spPr>
          <a:xfrm>
            <a:off x="1476553"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9"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0" name="Date Placeholder 11"/>
          <p:cNvSpPr>
            <a:spLocks noGrp="1"/>
          </p:cNvSpPr>
          <p:nvPr>
            <p:ph type="dt" sz="half" idx="14"/>
          </p:nvPr>
        </p:nvSpPr>
        <p:spPr>
          <a:xfrm>
            <a:off x="3133344" y="6436626"/>
            <a:ext cx="1133856" cy="224367"/>
          </a:xfrm>
          <a:prstGeom prst="rect">
            <a:avLst/>
          </a:prstGeom>
        </p:spPr>
        <p:txBody>
          <a:bodyPr/>
          <a:lstStyle/>
          <a:p>
            <a:fld id="{7390B150-5DE9-D249-9EDB-A4FEB84366A7}" type="datetime1">
              <a:rPr lang="en-US" smtClean="0"/>
              <a:t>3/26/24</a:t>
            </a:fld>
            <a:endParaRPr lang="en-US" dirty="0"/>
          </a:p>
        </p:txBody>
      </p:sp>
      <p:sp>
        <p:nvSpPr>
          <p:cNvPr id="21"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6251352"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20"/>
          </p:nvPr>
        </p:nvSpPr>
        <p:spPr>
          <a:xfrm>
            <a:off x="6484578"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362801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464743" y="169881"/>
            <a:ext cx="9573685" cy="1016000"/>
          </a:xfrm>
          <a:prstGeom prst="rect">
            <a:avLst/>
          </a:prstGeom>
        </p:spPr>
        <p:txBody>
          <a:bodyPr/>
          <a:lstStyle>
            <a:lvl1pPr>
              <a:defRPr>
                <a:solidFill>
                  <a:schemeClr val="tx2"/>
                </a:solidFill>
              </a:defRPr>
            </a:lvl1pPr>
          </a:lstStyle>
          <a:p>
            <a:r>
              <a:rPr lang="en-US" dirty="0"/>
              <a:t>Click to edit Master title style</a:t>
            </a:r>
          </a:p>
        </p:txBody>
      </p:sp>
      <p:sp>
        <p:nvSpPr>
          <p:cNvPr id="18" name="Text Placeholder 2"/>
          <p:cNvSpPr>
            <a:spLocks noGrp="1"/>
          </p:cNvSpPr>
          <p:nvPr>
            <p:ph type="body" idx="1"/>
          </p:nvPr>
        </p:nvSpPr>
        <p:spPr>
          <a:xfrm>
            <a:off x="1474419" y="4198076"/>
            <a:ext cx="4551741" cy="463296"/>
          </a:xfrm>
          <a:prstGeom prst="rect">
            <a:avLst/>
          </a:prstGeom>
        </p:spPr>
        <p:txBody>
          <a:bodyPr anchor="b"/>
          <a:lstStyle>
            <a:lvl1pPr marL="0" indent="0">
              <a:buNone/>
              <a:defRPr sz="2267" b="0">
                <a:solidFill>
                  <a:srgbClr val="6638B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9" name="Content Placeholder 3"/>
          <p:cNvSpPr>
            <a:spLocks noGrp="1"/>
          </p:cNvSpPr>
          <p:nvPr>
            <p:ph sz="half" idx="2"/>
          </p:nvPr>
        </p:nvSpPr>
        <p:spPr>
          <a:xfrm>
            <a:off x="1473209"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477434" y="2035612"/>
            <a:ext cx="4548727" cy="2061707"/>
          </a:xfrm>
          <a:prstGeom prst="rect">
            <a:avLst/>
          </a:prstGeom>
        </p:spPr>
        <p:txBody>
          <a:bodyPr anchor="ctr"/>
          <a:lstStyle>
            <a:lvl1pPr marL="0" indent="0" algn="ctr">
              <a:buNone/>
              <a:defRPr/>
            </a:lvl1pPr>
          </a:lstStyle>
          <a:p>
            <a:r>
              <a:rPr lang="en-US" dirty="0"/>
              <a:t>Insert image</a:t>
            </a:r>
          </a:p>
        </p:txBody>
      </p:sp>
      <p:sp>
        <p:nvSpPr>
          <p:cNvPr id="25" name="Date Placeholder 11"/>
          <p:cNvSpPr>
            <a:spLocks noGrp="1"/>
          </p:cNvSpPr>
          <p:nvPr>
            <p:ph type="dt" sz="half" idx="16"/>
          </p:nvPr>
        </p:nvSpPr>
        <p:spPr>
          <a:xfrm>
            <a:off x="3133344" y="6436626"/>
            <a:ext cx="1133856" cy="224367"/>
          </a:xfrm>
          <a:prstGeom prst="rect">
            <a:avLst/>
          </a:prstGeom>
        </p:spPr>
        <p:txBody>
          <a:bodyPr/>
          <a:lstStyle/>
          <a:p>
            <a:fld id="{482CC369-25CA-A140-8CA0-FF7FC94DB54C}" type="datetime1">
              <a:rPr lang="en-US" smtClean="0"/>
              <a:t>3/26/24</a:t>
            </a:fld>
            <a:endParaRPr lang="en-US" dirty="0"/>
          </a:p>
        </p:txBody>
      </p:sp>
      <p:sp>
        <p:nvSpPr>
          <p:cNvPr id="26" name="Footer Placeholder 12"/>
          <p:cNvSpPr>
            <a:spLocks noGrp="1"/>
          </p:cNvSpPr>
          <p:nvPr>
            <p:ph type="ftr" sz="quarter" idx="17"/>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6486678" y="4198076"/>
            <a:ext cx="4551741" cy="463296"/>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5" name="Content Placeholder 3"/>
          <p:cNvSpPr>
            <a:spLocks noGrp="1"/>
          </p:cNvSpPr>
          <p:nvPr>
            <p:ph sz="half" idx="20"/>
          </p:nvPr>
        </p:nvSpPr>
        <p:spPr>
          <a:xfrm>
            <a:off x="6485467"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a:t>Click to edit Master text styles</a:t>
            </a:r>
          </a:p>
        </p:txBody>
      </p:sp>
      <p:sp>
        <p:nvSpPr>
          <p:cNvPr id="16" name="Picture Placeholder 12"/>
          <p:cNvSpPr>
            <a:spLocks noGrp="1"/>
          </p:cNvSpPr>
          <p:nvPr>
            <p:ph type="pic" sz="quarter" idx="21" hasCustomPrompt="1"/>
          </p:nvPr>
        </p:nvSpPr>
        <p:spPr>
          <a:xfrm>
            <a:off x="6489693" y="2035612"/>
            <a:ext cx="4548727" cy="2061707"/>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75193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3133344" y="6436626"/>
            <a:ext cx="1133856" cy="224367"/>
          </a:xfrm>
          <a:prstGeom prst="rect">
            <a:avLst/>
          </a:prstGeom>
        </p:spPr>
        <p:txBody>
          <a:bodyPr/>
          <a:lstStyle/>
          <a:p>
            <a:fld id="{D84B06E5-F86A-B54A-BD79-1396288F3124}" type="datetime1">
              <a:rPr lang="en-US" smtClean="0"/>
              <a:t>3/26/24</a:t>
            </a:fld>
            <a:endParaRPr lang="en-US" dirty="0"/>
          </a:p>
        </p:txBody>
      </p:sp>
      <p:sp>
        <p:nvSpPr>
          <p:cNvPr id="24" name="Footer Placeholder 12"/>
          <p:cNvSpPr>
            <a:spLocks noGrp="1"/>
          </p:cNvSpPr>
          <p:nvPr>
            <p:ph type="ftr" sz="quarter" idx="23"/>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6926893" y="2032622"/>
            <a:ext cx="5265108" cy="3961777"/>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2"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13"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4" name="Content Placeholder 2"/>
          <p:cNvSpPr>
            <a:spLocks noGrp="1"/>
          </p:cNvSpPr>
          <p:nvPr>
            <p:ph sz="half" idx="18"/>
          </p:nvPr>
        </p:nvSpPr>
        <p:spPr>
          <a:xfrm>
            <a:off x="1243325" y="2399681"/>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idx="1"/>
          </p:nvPr>
        </p:nvSpPr>
        <p:spPr>
          <a:xfrm>
            <a:off x="1476552" y="2031618"/>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22" name="Content Placeholder 2"/>
          <p:cNvSpPr>
            <a:spLocks noGrp="1"/>
          </p:cNvSpPr>
          <p:nvPr>
            <p:ph sz="half" idx="25"/>
          </p:nvPr>
        </p:nvSpPr>
        <p:spPr>
          <a:xfrm>
            <a:off x="1243325" y="4401798"/>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476552" y="4033736"/>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Tree>
    <p:extLst>
      <p:ext uri="{BB962C8B-B14F-4D97-AF65-F5344CB8AC3E}">
        <p14:creationId xmlns:p14="http://schemas.microsoft.com/office/powerpoint/2010/main" val="277655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a:solidFill>
                  <a:schemeClr val="tx2"/>
                </a:solidFill>
              </a:rPr>
              <a:t>            </a:t>
            </a:r>
          </a:p>
        </p:txBody>
      </p:sp>
      <p:sp>
        <p:nvSpPr>
          <p:cNvPr id="17" name="Picture Placeholder 11"/>
          <p:cNvSpPr>
            <a:spLocks noGrp="1"/>
          </p:cNvSpPr>
          <p:nvPr>
            <p:ph type="pic" sz="quarter" idx="15" hasCustomPrompt="1"/>
          </p:nvPr>
        </p:nvSpPr>
        <p:spPr bwMode="gray">
          <a:xfrm>
            <a:off x="4872565" y="2033933"/>
            <a:ext cx="2946400" cy="3960467"/>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8" name="Picture Placeholder 11"/>
          <p:cNvSpPr>
            <a:spLocks noGrp="1"/>
          </p:cNvSpPr>
          <p:nvPr>
            <p:ph type="pic" sz="quarter" idx="16" hasCustomPrompt="1"/>
          </p:nvPr>
        </p:nvSpPr>
        <p:spPr bwMode="gray">
          <a:xfrm>
            <a:off x="8087783" y="2033933"/>
            <a:ext cx="2946400" cy="3960467"/>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9" name="Date Placeholder 11"/>
          <p:cNvSpPr>
            <a:spLocks noGrp="1"/>
          </p:cNvSpPr>
          <p:nvPr>
            <p:ph type="dt" sz="half" idx="17"/>
          </p:nvPr>
        </p:nvSpPr>
        <p:spPr>
          <a:xfrm>
            <a:off x="3406559" y="6436626"/>
            <a:ext cx="1133856" cy="224367"/>
          </a:xfrm>
          <a:prstGeom prst="rect">
            <a:avLst/>
          </a:prstGeom>
        </p:spPr>
        <p:txBody>
          <a:bodyPr/>
          <a:lstStyle>
            <a:lvl1pPr>
              <a:defRPr>
                <a:solidFill>
                  <a:schemeClr val="bg1"/>
                </a:solidFill>
              </a:defRPr>
            </a:lvl1pPr>
          </a:lstStyle>
          <a:p>
            <a:fld id="{84DE7821-82FA-5D47-A338-FEE7FB12F249}" type="datetime1">
              <a:rPr lang="en-US" smtClean="0"/>
              <a:pPr/>
              <a:t>3/26/24</a:t>
            </a:fld>
            <a:endParaRPr lang="en-US" dirty="0"/>
          </a:p>
        </p:txBody>
      </p:sp>
      <p:sp>
        <p:nvSpPr>
          <p:cNvPr id="22" name="Text Placeholder 2"/>
          <p:cNvSpPr>
            <a:spLocks noGrp="1"/>
          </p:cNvSpPr>
          <p:nvPr>
            <p:ph type="body" idx="20"/>
          </p:nvPr>
        </p:nvSpPr>
        <p:spPr>
          <a:xfrm>
            <a:off x="1482270" y="2031618"/>
            <a:ext cx="3118087" cy="393593"/>
          </a:xfrm>
          <a:prstGeom prst="rect">
            <a:avLst/>
          </a:prstGeom>
        </p:spPr>
        <p:txBody>
          <a:bodyPr anchor="b"/>
          <a:lstStyle>
            <a:lvl1pPr marL="0" indent="0">
              <a:buNone/>
              <a:defRPr sz="2267"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a:t>
            </a:r>
          </a:p>
        </p:txBody>
      </p:sp>
      <p:sp>
        <p:nvSpPr>
          <p:cNvPr id="23" name="Content Placeholder 2"/>
          <p:cNvSpPr>
            <a:spLocks noGrp="1"/>
          </p:cNvSpPr>
          <p:nvPr>
            <p:ph sz="half" idx="21"/>
          </p:nvPr>
        </p:nvSpPr>
        <p:spPr>
          <a:xfrm>
            <a:off x="1247556" y="2405288"/>
            <a:ext cx="3352800" cy="3589112"/>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itle 1"/>
          <p:cNvSpPr>
            <a:spLocks noGrp="1"/>
          </p:cNvSpPr>
          <p:nvPr>
            <p:ph type="title"/>
          </p:nvPr>
        </p:nvSpPr>
        <p:spPr>
          <a:xfrm>
            <a:off x="1470460" y="169881"/>
            <a:ext cx="9573685" cy="1016000"/>
          </a:xfrm>
          <a:prstGeom prst="rect">
            <a:avLst/>
          </a:prstGeom>
        </p:spPr>
        <p:txBody>
          <a:bodyPr/>
          <a:lstStyle>
            <a:lvl1pPr>
              <a:defRPr>
                <a:solidFill>
                  <a:schemeClr val="bg1"/>
                </a:solidFill>
              </a:defRPr>
            </a:lvl1pPr>
          </a:lstStyle>
          <a:p>
            <a:r>
              <a:rPr lang="en-US" dirty="0"/>
              <a:t>Click to edit Master title style</a:t>
            </a:r>
          </a:p>
        </p:txBody>
      </p:sp>
      <p:sp>
        <p:nvSpPr>
          <p:cNvPr id="25" name="Text Placeholder 10"/>
          <p:cNvSpPr>
            <a:spLocks noGrp="1"/>
          </p:cNvSpPr>
          <p:nvPr>
            <p:ph type="body" sz="quarter" idx="14" hasCustomPrompt="1"/>
          </p:nvPr>
        </p:nvSpPr>
        <p:spPr>
          <a:xfrm>
            <a:off x="1470459" y="1195843"/>
            <a:ext cx="9573684" cy="609600"/>
          </a:xfrm>
          <a:prstGeom prst="rect">
            <a:avLst/>
          </a:prstGeom>
        </p:spPr>
        <p:txBody>
          <a:bodyPr/>
          <a:lstStyle>
            <a:lvl1pPr marL="0" indent="0">
              <a:lnSpc>
                <a:spcPct val="85000"/>
              </a:lnSpc>
              <a:spcBef>
                <a:spcPts val="0"/>
              </a:spcBef>
              <a:buNone/>
              <a:defRPr sz="2667" spc="-107" baseline="0">
                <a:solidFill>
                  <a:srgbClr val="FFFFFF"/>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27" name="Footer Placeholder 7"/>
          <p:cNvSpPr>
            <a:spLocks noGrp="1"/>
          </p:cNvSpPr>
          <p:nvPr>
            <p:ph type="ftr" sz="quarter" idx="11"/>
          </p:nvPr>
        </p:nvSpPr>
        <p:spPr bwMode="gray">
          <a:xfrm>
            <a:off x="4658998" y="6376318"/>
            <a:ext cx="6412461" cy="32199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28" name="Slide Number Placeholder 8"/>
          <p:cNvSpPr>
            <a:spLocks noGrp="1"/>
          </p:cNvSpPr>
          <p:nvPr>
            <p:ph type="sldNum" sz="quarter" idx="12"/>
          </p:nvPr>
        </p:nvSpPr>
        <p:spPr bwMode="gray">
          <a:xfrm>
            <a:off x="11074399" y="6376319"/>
            <a:ext cx="462327" cy="308355"/>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91" y="6356491"/>
            <a:ext cx="2286685" cy="341824"/>
          </a:xfrm>
          <a:prstGeom prst="rect">
            <a:avLst/>
          </a:prstGeom>
        </p:spPr>
      </p:pic>
    </p:spTree>
    <p:extLst>
      <p:ext uri="{BB962C8B-B14F-4D97-AF65-F5344CB8AC3E}">
        <p14:creationId xmlns:p14="http://schemas.microsoft.com/office/powerpoint/2010/main" val="161296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3133344" y="6436626"/>
            <a:ext cx="1133856" cy="224367"/>
          </a:xfrm>
          <a:prstGeom prst="rect">
            <a:avLst/>
          </a:prstGeom>
        </p:spPr>
        <p:txBody>
          <a:bodyPr/>
          <a:lstStyle/>
          <a:p>
            <a:fld id="{6E460D88-FDEE-654D-9AC4-EB2542DECCF3}" type="datetime1">
              <a:rPr lang="en-US" smtClean="0"/>
              <a:t>3/26/24</a:t>
            </a:fld>
            <a:endParaRPr lang="en-US" dirty="0"/>
          </a:p>
        </p:txBody>
      </p:sp>
      <p:sp>
        <p:nvSpPr>
          <p:cNvPr id="15"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6"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a:prstGeom prst="rect">
            <a:avLst/>
          </a:prstGeom>
        </p:spPr>
        <p:txBody>
          <a:bodyPr/>
          <a:lstStyle>
            <a:lvl1pPr>
              <a:defRPr/>
            </a:lvl1pPr>
          </a:lstStyle>
          <a:p>
            <a:r>
              <a:rPr lang="en-US" dirty="0"/>
              <a:t>Click to edit Master title style</a:t>
            </a:r>
          </a:p>
        </p:txBody>
      </p:sp>
      <p:sp>
        <p:nvSpPr>
          <p:cNvPr id="8"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Tree>
    <p:extLst>
      <p:ext uri="{BB962C8B-B14F-4D97-AF65-F5344CB8AC3E}">
        <p14:creationId xmlns:p14="http://schemas.microsoft.com/office/powerpoint/2010/main" val="366290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3594261" y="6436626"/>
            <a:ext cx="1133856" cy="224367"/>
          </a:xfrm>
          <a:prstGeom prst="rect">
            <a:avLst/>
          </a:prstGeom>
        </p:spPr>
        <p:txBody>
          <a:bodyPr/>
          <a:lstStyle/>
          <a:p>
            <a:fld id="{6E460D88-FDEE-654D-9AC4-EB2542DECCF3}" type="datetime1">
              <a:rPr lang="en-US" smtClean="0"/>
              <a:t>3/26/24</a:t>
            </a:fld>
            <a:endParaRPr lang="en-US" dirty="0"/>
          </a:p>
        </p:txBody>
      </p:sp>
      <p:sp>
        <p:nvSpPr>
          <p:cNvPr id="7" name="Footer Placeholder 12"/>
          <p:cNvSpPr>
            <a:spLocks noGrp="1"/>
          </p:cNvSpPr>
          <p:nvPr>
            <p:ph type="ftr" sz="quarter" idx="15"/>
          </p:nvPr>
        </p:nvSpPr>
        <p:spPr>
          <a:xfrm>
            <a:off x="4162659" y="6374244"/>
            <a:ext cx="6908800" cy="308355"/>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217" y="6328494"/>
            <a:ext cx="2384508" cy="452796"/>
          </a:xfrm>
          <a:prstGeom prst="rect">
            <a:avLst/>
          </a:prstGeom>
        </p:spPr>
      </p:pic>
    </p:spTree>
    <p:extLst>
      <p:ext uri="{BB962C8B-B14F-4D97-AF65-F5344CB8AC3E}">
        <p14:creationId xmlns:p14="http://schemas.microsoft.com/office/powerpoint/2010/main" val="2014334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3133344" y="6436626"/>
            <a:ext cx="1133856" cy="224367"/>
          </a:xfrm>
          <a:prstGeom prst="rect">
            <a:avLst/>
          </a:prstGeom>
        </p:spPr>
        <p:txBody>
          <a:bodyPr/>
          <a:lstStyle/>
          <a:p>
            <a:fld id="{6E460D88-FDEE-654D-9AC4-EB2542DECCF3}" type="datetime1">
              <a:rPr lang="en-US" smtClean="0"/>
              <a:t>3/26/24</a:t>
            </a:fld>
            <a:endParaRPr lang="en-US" dirty="0"/>
          </a:p>
        </p:txBody>
      </p:sp>
      <p:sp>
        <p:nvSpPr>
          <p:cNvPr id="7" name="Footer Placeholder 12"/>
          <p:cNvSpPr>
            <a:spLocks noGrp="1"/>
          </p:cNvSpPr>
          <p:nvPr>
            <p:ph type="ftr" sz="quarter" idx="15"/>
          </p:nvPr>
        </p:nvSpPr>
        <p:spPr>
          <a:xfrm>
            <a:off x="4162659" y="6374244"/>
            <a:ext cx="6908800" cy="308355"/>
          </a:xfrm>
          <a:prstGeom prst="rect">
            <a:avLst/>
          </a:prstGeom>
        </p:spPr>
        <p:txBody>
          <a:bodyPr/>
          <a:lstStyle/>
          <a:p>
            <a:r>
              <a:rPr lang="en-US" dirty="0">
                <a:solidFill>
                  <a:srgbClr val="605F62"/>
                </a:solidFill>
              </a:rPr>
              <a:t>Presentation or Section Title</a:t>
            </a:r>
          </a:p>
        </p:txBody>
      </p:sp>
      <p:sp>
        <p:nvSpPr>
          <p:cNvPr id="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669979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4"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a:solidFill>
                  <a:schemeClr val="tx2"/>
                </a:solidFill>
              </a:rPr>
              <a:t>            </a:t>
            </a:r>
          </a:p>
        </p:txBody>
      </p:sp>
      <p:sp>
        <p:nvSpPr>
          <p:cNvPr id="9" name="Date Placeholder 6"/>
          <p:cNvSpPr>
            <a:spLocks noGrp="1"/>
          </p:cNvSpPr>
          <p:nvPr>
            <p:ph type="dt" sz="half" idx="10"/>
          </p:nvPr>
        </p:nvSpPr>
        <p:spPr bwMode="gray">
          <a:xfrm>
            <a:off x="9141059" y="6044750"/>
            <a:ext cx="1930400" cy="224367"/>
          </a:xfrm>
          <a:prstGeom prst="rect">
            <a:avLst/>
          </a:prstGeom>
        </p:spPr>
        <p:txBody>
          <a:bodyPr/>
          <a:lstStyle>
            <a:lvl1pPr algn="r">
              <a:defRPr>
                <a:solidFill>
                  <a:schemeClr val="bg1"/>
                </a:solidFill>
              </a:defRPr>
            </a:lvl1pPr>
          </a:lstStyle>
          <a:p>
            <a:fld id="{0A38EC05-E3EA-C649-9CE5-71E503F74839}" type="datetime1">
              <a:rPr lang="bg-BG" smtClean="0">
                <a:solidFill>
                  <a:prstClr val="white"/>
                </a:solidFill>
              </a:rPr>
              <a:pPr/>
              <a:t>26.03.24 г.</a:t>
            </a:fld>
            <a:endParaRPr lang="bg-BG" dirty="0">
              <a:solidFill>
                <a:prstClr val="white"/>
              </a:solidFill>
            </a:endParaRPr>
          </a:p>
        </p:txBody>
      </p:sp>
      <p:sp>
        <p:nvSpPr>
          <p:cNvPr id="10" name="Footer Placeholder 7"/>
          <p:cNvSpPr>
            <a:spLocks noGrp="1"/>
          </p:cNvSpPr>
          <p:nvPr>
            <p:ph type="ftr" sz="quarter" idx="11"/>
          </p:nvPr>
        </p:nvSpPr>
        <p:spPr bwMode="gray">
          <a:xfrm>
            <a:off x="4162659" y="6386280"/>
            <a:ext cx="6908800" cy="308355"/>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11" name="Slide Number Placeholder 8"/>
          <p:cNvSpPr>
            <a:spLocks noGrp="1"/>
          </p:cNvSpPr>
          <p:nvPr>
            <p:ph type="sldNum" sz="quarter" idx="12"/>
          </p:nvPr>
        </p:nvSpPr>
        <p:spPr bwMode="gray">
          <a:xfrm>
            <a:off x="11074399" y="6376319"/>
            <a:ext cx="462327" cy="308355"/>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6" name="Title 1"/>
          <p:cNvSpPr>
            <a:spLocks noGrp="1"/>
          </p:cNvSpPr>
          <p:nvPr>
            <p:ph type="ctrTitle" hasCustomPrompt="1"/>
          </p:nvPr>
        </p:nvSpPr>
        <p:spPr bwMode="gray">
          <a:xfrm>
            <a:off x="1429994" y="2757255"/>
            <a:ext cx="8996397" cy="1168439"/>
          </a:xfrm>
          <a:prstGeom prst="rect">
            <a:avLst/>
          </a:prstGeom>
        </p:spPr>
        <p:txBody>
          <a:bodyPr rIns="0" bIns="0" anchor="b" anchorCtr="0"/>
          <a:lstStyle>
            <a:lvl1pPr>
              <a:lnSpc>
                <a:spcPct val="90000"/>
              </a:lnSpc>
              <a:defRPr sz="5333" b="0">
                <a:solidFill>
                  <a:schemeClr val="bg1"/>
                </a:solidFill>
              </a:defRPr>
            </a:lvl1pPr>
          </a:lstStyle>
          <a:p>
            <a:r>
              <a:rPr lang="en-US" dirty="0"/>
              <a:t>Document Title</a:t>
            </a:r>
          </a:p>
        </p:txBody>
      </p:sp>
      <p:sp>
        <p:nvSpPr>
          <p:cNvPr id="17" name="Subtitle 2"/>
          <p:cNvSpPr>
            <a:spLocks noGrp="1"/>
          </p:cNvSpPr>
          <p:nvPr>
            <p:ph type="subTitle" idx="1" hasCustomPrompt="1"/>
          </p:nvPr>
        </p:nvSpPr>
        <p:spPr bwMode="gray">
          <a:xfrm>
            <a:off x="1468256" y="3993687"/>
            <a:ext cx="8966819" cy="914400"/>
          </a:xfrm>
          <a:prstGeom prst="rect">
            <a:avLst/>
          </a:prstGeom>
        </p:spPr>
        <p:txBody>
          <a:bodyPr/>
          <a:lstStyle>
            <a:lvl1pPr marL="0" indent="0" algn="l">
              <a:lnSpc>
                <a:spcPct val="90000"/>
              </a:lnSpc>
              <a:spcBef>
                <a:spcPts val="0"/>
              </a:spcBef>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Document 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91" y="6356491"/>
            <a:ext cx="2286685" cy="341824"/>
          </a:xfrm>
          <a:prstGeom prst="rect">
            <a:avLst/>
          </a:prstGeom>
        </p:spPr>
      </p:pic>
    </p:spTree>
    <p:extLst>
      <p:ext uri="{BB962C8B-B14F-4D97-AF65-F5344CB8AC3E}">
        <p14:creationId xmlns:p14="http://schemas.microsoft.com/office/powerpoint/2010/main" val="139488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908" r="22657"/>
          <a:stretch/>
        </p:blipFill>
        <p:spPr>
          <a:xfrm>
            <a:off x="1645920" y="-43315"/>
            <a:ext cx="10546081" cy="6934092"/>
          </a:xfrm>
          <a:prstGeom prst="rect">
            <a:avLst/>
          </a:prstGeom>
        </p:spPr>
      </p:pic>
      <p:sp>
        <p:nvSpPr>
          <p:cNvPr id="14" name="Freeform 13"/>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14689"/>
              </a:solidFill>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
        <p:nvSpPr>
          <p:cNvPr id="16"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7"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80871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00796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616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9237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A1ABCE"/>
          </a:solidFill>
        </p:spPr>
        <p:txBody>
          <a:bodyPr wrap="square" lIns="0" tIns="0" rIns="0" bIns="0" rtlCol="0"/>
          <a:lstStyle/>
          <a:p>
            <a:endParaRPr sz="1200"/>
          </a:p>
        </p:txBody>
      </p:sp>
      <p:sp>
        <p:nvSpPr>
          <p:cNvPr id="17" name="bk object 17"/>
          <p:cNvSpPr/>
          <p:nvPr/>
        </p:nvSpPr>
        <p:spPr>
          <a:xfrm>
            <a:off x="698043" y="0"/>
            <a:ext cx="10820400" cy="1803400"/>
          </a:xfrm>
          <a:custGeom>
            <a:avLst/>
            <a:gdLst/>
            <a:ahLst/>
            <a:cxnLst/>
            <a:rect l="l" t="t" r="r" b="b"/>
            <a:pathLst>
              <a:path w="16230600" h="2705100">
                <a:moveTo>
                  <a:pt x="0" y="0"/>
                </a:moveTo>
                <a:lnTo>
                  <a:pt x="16230600" y="0"/>
                </a:lnTo>
                <a:lnTo>
                  <a:pt x="16230600" y="2705100"/>
                </a:lnTo>
                <a:lnTo>
                  <a:pt x="0" y="2705100"/>
                </a:lnTo>
                <a:lnTo>
                  <a:pt x="0" y="0"/>
                </a:lnTo>
                <a:close/>
              </a:path>
            </a:pathLst>
          </a:custGeom>
          <a:solidFill>
            <a:srgbClr val="FFFFFF"/>
          </a:solidFill>
        </p:spPr>
        <p:txBody>
          <a:bodyPr wrap="square" lIns="0" tIns="0" rIns="0" bIns="0" rtlCol="0"/>
          <a:lstStyle/>
          <a:p>
            <a:endParaRPr sz="1200"/>
          </a:p>
        </p:txBody>
      </p:sp>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3023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9368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4045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26" y="0"/>
            <a:ext cx="12159575" cy="6858000"/>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14689"/>
              </a:solidFill>
            </a:endParaRPr>
          </a:p>
        </p:txBody>
      </p:sp>
      <p:sp>
        <p:nvSpPr>
          <p:cNvPr id="10"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152507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7823"/>
          <a:stretch/>
        </p:blipFill>
        <p:spPr>
          <a:xfrm>
            <a:off x="2628664" y="-43316"/>
            <a:ext cx="9563336" cy="6934093"/>
          </a:xfrm>
          <a:prstGeom prst="rect">
            <a:avLst/>
          </a:prstGeom>
        </p:spPr>
      </p:pic>
      <p:sp>
        <p:nvSpPr>
          <p:cNvPr id="8" name="Freeform 7"/>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287950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926543" y="-43317"/>
            <a:ext cx="9083037" cy="6974621"/>
          </a:xfrm>
          <a:prstGeom prst="rect">
            <a:avLst/>
          </a:prstGeom>
        </p:spPr>
      </p:pic>
      <p:sp>
        <p:nvSpPr>
          <p:cNvPr id="8" name="Freeform 7"/>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85" y="423416"/>
            <a:ext cx="3318337" cy="619053"/>
          </a:xfrm>
          <a:prstGeom prst="rect">
            <a:avLst/>
          </a:prstGeom>
        </p:spPr>
      </p:pic>
      <p:sp>
        <p:nvSpPr>
          <p:cNvPr id="13"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359504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0650" b="20673"/>
          <a:stretch/>
        </p:blipFill>
        <p:spPr>
          <a:xfrm>
            <a:off x="661299" y="-42636"/>
            <a:ext cx="11530701" cy="6900637"/>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5" y="423416"/>
            <a:ext cx="3318337" cy="619053"/>
          </a:xfrm>
          <a:prstGeom prst="rect">
            <a:avLst/>
          </a:prstGeom>
        </p:spPr>
      </p:pic>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88819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934817" y="-56448"/>
            <a:ext cx="9404664" cy="6959939"/>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121135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386141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12293600" y="1169739"/>
            <a:ext cx="218994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a:solidFill>
                  <a:schemeClr val="bg1"/>
                </a:solidFill>
              </a:rPr>
              <a:t>How to put in your own Photo:</a:t>
            </a:r>
          </a:p>
          <a:p>
            <a:pPr>
              <a:lnSpc>
                <a:spcPct val="90000"/>
              </a:lnSpc>
              <a:spcBef>
                <a:spcPts val="800"/>
              </a:spcBef>
            </a:pPr>
            <a:r>
              <a:rPr lang="en-US" sz="1600" spc="-67" dirty="0">
                <a:solidFill>
                  <a:schemeClr val="bg1"/>
                </a:solidFill>
              </a:rPr>
              <a:t>Go to ‘View-Slide Master’</a:t>
            </a:r>
          </a:p>
          <a:p>
            <a:pPr>
              <a:lnSpc>
                <a:spcPct val="90000"/>
              </a:lnSpc>
              <a:spcBef>
                <a:spcPts val="800"/>
              </a:spcBef>
            </a:pPr>
            <a:r>
              <a:rPr lang="en-US" sz="1600" spc="-67" dirty="0">
                <a:solidFill>
                  <a:schemeClr val="bg1"/>
                </a:solidFill>
              </a:rPr>
              <a:t>Go to ‘Insert-Picture’</a:t>
            </a:r>
          </a:p>
          <a:p>
            <a:pPr>
              <a:lnSpc>
                <a:spcPct val="90000"/>
              </a:lnSpc>
              <a:spcBef>
                <a:spcPts val="800"/>
              </a:spcBef>
            </a:pPr>
            <a:r>
              <a:rPr lang="en-US" sz="1600" spc="-67" dirty="0">
                <a:solidFill>
                  <a:schemeClr val="bg1"/>
                </a:solidFill>
              </a:rPr>
              <a:t>Browse to the</a:t>
            </a:r>
            <a:r>
              <a:rPr lang="en-US" sz="1600" spc="-67" baseline="0" dirty="0">
                <a:solidFill>
                  <a:schemeClr val="bg1"/>
                </a:solidFill>
              </a:rPr>
              <a:t> image you would like to place. Image should be 1024x768, 1200x900, or other 4:3 aspect ratio</a:t>
            </a:r>
          </a:p>
          <a:p>
            <a:pPr>
              <a:lnSpc>
                <a:spcPct val="90000"/>
              </a:lnSpc>
              <a:spcBef>
                <a:spcPts val="800"/>
              </a:spcBef>
            </a:pPr>
            <a:r>
              <a:rPr lang="en-US" sz="1600" spc="-67" dirty="0">
                <a:solidFill>
                  <a:schemeClr val="bg1"/>
                </a:solidFill>
              </a:rPr>
              <a:t>Select image and click OK</a:t>
            </a:r>
          </a:p>
          <a:p>
            <a:pPr>
              <a:lnSpc>
                <a:spcPct val="90000"/>
              </a:lnSpc>
              <a:spcBef>
                <a:spcPts val="800"/>
              </a:spcBef>
            </a:pPr>
            <a:r>
              <a:rPr lang="en-US" sz="1600" spc="-67" dirty="0">
                <a:solidFill>
                  <a:schemeClr val="bg1"/>
                </a:solidFill>
              </a:rPr>
              <a:t>Scale to full screen size if necessary.</a:t>
            </a:r>
          </a:p>
          <a:p>
            <a:pPr>
              <a:lnSpc>
                <a:spcPct val="90000"/>
              </a:lnSpc>
              <a:spcBef>
                <a:spcPts val="800"/>
              </a:spcBef>
            </a:pPr>
            <a:r>
              <a:rPr lang="en-US" sz="1600" spc="-67" dirty="0">
                <a:solidFill>
                  <a:schemeClr val="bg1"/>
                </a:solidFill>
              </a:rPr>
              <a:t>Click image, go</a:t>
            </a:r>
            <a:r>
              <a:rPr lang="en-US" sz="1600" spc="-67" baseline="0" dirty="0">
                <a:solidFill>
                  <a:schemeClr val="bg1"/>
                </a:solidFill>
              </a:rPr>
              <a:t> to ‘Format-</a:t>
            </a:r>
            <a:r>
              <a:rPr lang="en-US" sz="1600" spc="-67" dirty="0">
                <a:solidFill>
                  <a:schemeClr val="bg1"/>
                </a:solidFill>
              </a:rPr>
              <a:t>Send to Back’</a:t>
            </a:r>
          </a:p>
          <a:p>
            <a:pPr>
              <a:lnSpc>
                <a:spcPct val="90000"/>
              </a:lnSpc>
              <a:spcBef>
                <a:spcPts val="800"/>
              </a:spcBef>
            </a:pPr>
            <a:r>
              <a:rPr lang="en-US" sz="1600" spc="-67" dirty="0">
                <a:solidFill>
                  <a:schemeClr val="bg1"/>
                </a:solidFill>
              </a:rPr>
              <a:t>Go to ‘View-Normal’ to return to slides</a:t>
            </a:r>
          </a:p>
        </p:txBody>
      </p:sp>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Text Goes here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359540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3675887" y="6445093"/>
            <a:ext cx="1133856" cy="224367"/>
          </a:xfrm>
          <a:prstGeom prst="rect">
            <a:avLst/>
          </a:prstGeom>
        </p:spPr>
        <p:txBody>
          <a:bodyPr vert="horz" wrap="none" lIns="0" tIns="0" rIns="0" bIns="0" rtlCol="0" anchor="b"/>
          <a:lstStyle>
            <a:lvl1pPr>
              <a:defRPr lang="en-US" sz="1067" smtClean="0"/>
            </a:lvl1pPr>
          </a:lstStyle>
          <a:p>
            <a:fld id="{4DD056AA-046F-1E41-8A7D-BECBA863898E}" type="datetime1">
              <a:rPr lang="en-US" smtClean="0"/>
              <a:t>3/26/24</a:t>
            </a:fld>
            <a:endParaRPr lang="en-US" dirty="0"/>
          </a:p>
        </p:txBody>
      </p:sp>
      <p:sp>
        <p:nvSpPr>
          <p:cNvPr id="17" name="Footer Placeholder 4"/>
          <p:cNvSpPr>
            <a:spLocks noGrp="1"/>
          </p:cNvSpPr>
          <p:nvPr>
            <p:ph type="ftr" sz="quarter" idx="3"/>
          </p:nvPr>
        </p:nvSpPr>
        <p:spPr>
          <a:xfrm>
            <a:off x="5157907" y="6382711"/>
            <a:ext cx="5913551" cy="308355"/>
          </a:xfrm>
          <a:prstGeom prst="rect">
            <a:avLst/>
          </a:prstGeom>
        </p:spPr>
        <p:txBody>
          <a:bodyPr vert="horz" lIns="0" tIns="0" rIns="0" bIns="0" rtlCol="0" anchor="b"/>
          <a:lstStyle>
            <a:lvl1pPr algn="r">
              <a:defRPr sz="1867">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40264" y="507101"/>
            <a:ext cx="2096163" cy="732972"/>
          </a:xfrm>
          <a:prstGeom prst="rect">
            <a:avLst/>
          </a:prstGeom>
        </p:spPr>
      </p:pic>
      <p:pic>
        <p:nvPicPr>
          <p:cNvPr id="5" name="Picture 4"/>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43217" y="6328494"/>
            <a:ext cx="2384508" cy="452796"/>
          </a:xfrm>
          <a:prstGeom prst="rect">
            <a:avLst/>
          </a:prstGeom>
        </p:spPr>
      </p:pic>
    </p:spTree>
    <p:extLst>
      <p:ext uri="{BB962C8B-B14F-4D97-AF65-F5344CB8AC3E}">
        <p14:creationId xmlns:p14="http://schemas.microsoft.com/office/powerpoint/2010/main" val="3823137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p:txStyles>
    <p:titleStyle>
      <a:lvl1pPr algn="l" defTabSz="609585" rtl="0" eaLnBrk="1" latinLnBrk="0" hangingPunct="1">
        <a:lnSpc>
          <a:spcPct val="90000"/>
        </a:lnSpc>
        <a:spcBef>
          <a:spcPct val="0"/>
        </a:spcBef>
        <a:buNone/>
        <a:tabLst/>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SzPct val="80000"/>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145089" indent="-2349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367332" indent="-222245"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1007968"/>
          </a:xfrm>
          <a:prstGeom prst="rect">
            <a:avLst/>
          </a:prstGeom>
        </p:spPr>
        <p:txBody>
          <a:bodyPr wrap="square" lIns="0" tIns="0" rIns="0" bIns="0">
            <a:spAutoFit/>
          </a:bodyPr>
          <a:lstStyle>
            <a:lvl1pPr>
              <a:defRPr sz="655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3/26/24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01683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ibrarycarpentry.org/" TargetMode="External"/><Relationship Id="rId2" Type="http://schemas.openxmlformats.org/officeDocument/2006/relationships/image" Target="../media/image12.jpeg"/><Relationship Id="rId1" Type="http://schemas.openxmlformats.org/officeDocument/2006/relationships/slideLayout" Target="../slideLayouts/slideLayout22.xml"/><Relationship Id="rId4" Type="http://schemas.openxmlformats.org/officeDocument/2006/relationships/hyperlink" Target="https://creativecommons.org/licenses/by/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openrefine.org/docs/manual/grelfunction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tmp"/><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0.tmp"/></Relationships>
</file>

<file path=ppt/slides/_rels/slide1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6.tm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OpenRefine/OpenRefine/wiki/" TargetMode="External"/><Relationship Id="rId2" Type="http://schemas.openxmlformats.org/officeDocument/2006/relationships/image" Target="../media/image39.tmp"/><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1.tmp"/></Relationships>
</file>

<file path=ppt/slides/_rels/slide22.xml.rels><?xml version="1.0" encoding="UTF-8" standalone="yes"?>
<Relationships xmlns="http://schemas.openxmlformats.org/package/2006/relationships"><Relationship Id="rId3" Type="http://schemas.openxmlformats.org/officeDocument/2006/relationships/hyperlink" Target="https://openrefine.org/docs/manual/grelfunctions#other-function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2.tmp"/></Relationships>
</file>

<file path=ppt/slides/_rels/slide2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4.tmp"/></Relationships>
</file>

<file path=ppt/slides/_rels/slide2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programminghistorian.org/en/lessons/cleaning-data-with-openrefine" TargetMode="External"/><Relationship Id="rId3" Type="http://schemas.openxmlformats.org/officeDocument/2006/relationships/hyperlink" Target="https://www.it.northwestern.edu/supportcenter/" TargetMode="External"/><Relationship Id="rId7" Type="http://schemas.openxmlformats.org/officeDocument/2006/relationships/hyperlink" Target="http://www.meanboyfriend.com/overdue_ideas/tag/openrefine/?orderby=date&amp;order=ASC" TargetMode="External"/><Relationship Id="rId2" Type="http://schemas.openxmlformats.org/officeDocument/2006/relationships/hyperlink" Target="https://openrefine.org/docs/manual/installing" TargetMode="External"/><Relationship Id="rId1" Type="http://schemas.openxmlformats.org/officeDocument/2006/relationships/slideLayout" Target="../slideLayouts/slideLayout16.xml"/><Relationship Id="rId6" Type="http://schemas.openxmlformats.org/officeDocument/2006/relationships/hyperlink" Target="https://www.youtube.com/watch?v=B70J_H_zAWM" TargetMode="External"/><Relationship Id="rId5" Type="http://schemas.openxmlformats.org/officeDocument/2006/relationships/hyperlink" Target="https://openrefine.org/extensions" TargetMode="External"/><Relationship Id="rId4" Type="http://schemas.openxmlformats.org/officeDocument/2006/relationships/hyperlink" Target="https://www.feinberg.northwestern.edu/it/" TargetMode="External"/><Relationship Id="rId9" Type="http://schemas.openxmlformats.org/officeDocument/2006/relationships/hyperlink" Target="http://thomaspadilla.org/datapre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ibrarycarpentry.org/" TargetMode="External"/><Relationship Id="rId2" Type="http://schemas.openxmlformats.org/officeDocument/2006/relationships/hyperlink" Target="https://librarycarpentry.org/lc-open-refine/" TargetMode="External"/><Relationship Id="rId1" Type="http://schemas.openxmlformats.org/officeDocument/2006/relationships/slideLayout" Target="../slideLayouts/slideLayout16.xml"/><Relationship Id="rId6" Type="http://schemas.openxmlformats.org/officeDocument/2006/relationships/hyperlink" Target="https://www.freepik.com/free-photo/old-files_1012333.htm" TargetMode="External"/><Relationship Id="rId5" Type="http://schemas.openxmlformats.org/officeDocument/2006/relationships/hyperlink" Target="https://github.com/saragon02/Class_materials" TargetMode="Externa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openrefine.org/"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hyperlink" Target="https://drive.google.com/file/d/16CYfmWcx9ecXEdRYDd3A7-KC_2CUyepz/view?usp=sharin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20.tmp"/><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996" y="327660"/>
            <a:ext cx="10912676" cy="1179383"/>
          </a:xfrm>
          <a:prstGeom prst="rect">
            <a:avLst/>
          </a:prstGeom>
        </p:spPr>
        <p:txBody>
          <a:bodyPr vert="horz" wrap="square" lIns="0" tIns="9737" rIns="0" bIns="0" rtlCol="0">
            <a:spAutoFit/>
          </a:bodyPr>
          <a:lstStyle/>
          <a:p>
            <a:pPr algn="ctr"/>
            <a:r>
              <a:rPr lang="en-US" sz="4000" b="1" dirty="0">
                <a:solidFill>
                  <a:schemeClr val="tx1"/>
                </a:solidFill>
              </a:rPr>
              <a:t>Cleaning Spreadsheet Data with </a:t>
            </a:r>
            <a:r>
              <a:rPr lang="en-US" sz="4000" b="1" dirty="0" err="1">
                <a:solidFill>
                  <a:schemeClr val="tx1"/>
                </a:solidFill>
              </a:rPr>
              <a:t>OpenRefine</a:t>
            </a:r>
            <a:br>
              <a:rPr lang="en-US" b="1" dirty="0">
                <a:solidFill>
                  <a:schemeClr val="tx1"/>
                </a:solidFill>
              </a:rPr>
            </a:br>
            <a:r>
              <a:rPr lang="en-US" sz="3600" b="1" dirty="0">
                <a:solidFill>
                  <a:schemeClr val="tx1"/>
                </a:solidFill>
              </a:rPr>
              <a:t>The Powerful Tool for Cleaning Messy Data</a:t>
            </a:r>
            <a:endParaRPr lang="en-US" sz="3600" dirty="0">
              <a:solidFill>
                <a:schemeClr val="tx1"/>
              </a:solidFill>
            </a:endParaRPr>
          </a:p>
        </p:txBody>
      </p:sp>
      <p:sp>
        <p:nvSpPr>
          <p:cNvPr id="3" name="object 3"/>
          <p:cNvSpPr txBox="1"/>
          <p:nvPr/>
        </p:nvSpPr>
        <p:spPr>
          <a:xfrm>
            <a:off x="6444826" y="2234100"/>
            <a:ext cx="3605953" cy="815673"/>
          </a:xfrm>
          <a:prstGeom prst="rect">
            <a:avLst/>
          </a:prstGeom>
        </p:spPr>
        <p:txBody>
          <a:bodyPr vert="horz" wrap="square" lIns="0" tIns="25400" rIns="0" bIns="0" rtlCol="0">
            <a:spAutoFit/>
          </a:bodyPr>
          <a:lstStyle/>
          <a:p>
            <a:pPr marL="8467" marR="119809" algn="ctr" defTabSz="609630">
              <a:lnSpc>
                <a:spcPts val="3000"/>
              </a:lnSpc>
              <a:spcBef>
                <a:spcPts val="200"/>
              </a:spcBef>
              <a:tabLst>
                <a:tab pos="853483" algn="l"/>
                <a:tab pos="955511" algn="l"/>
                <a:tab pos="2405923" algn="l"/>
              </a:tabLst>
            </a:pPr>
            <a:r>
              <a:rPr lang="en-US" sz="2533" spc="76" dirty="0">
                <a:latin typeface="Arial"/>
                <a:cs typeface="Arial"/>
              </a:rPr>
              <a:t>Sara Gonzales, MLIS</a:t>
            </a:r>
            <a:endParaRPr sz="2533" dirty="0">
              <a:latin typeface="Arial"/>
              <a:cs typeface="Arial"/>
            </a:endParaRPr>
          </a:p>
          <a:p>
            <a:pPr marL="8467" marR="3387" algn="ctr" defTabSz="609630">
              <a:lnSpc>
                <a:spcPct val="122500"/>
              </a:lnSpc>
              <a:spcBef>
                <a:spcPts val="747"/>
              </a:spcBef>
            </a:pPr>
            <a:r>
              <a:rPr lang="en-US" sz="1667" spc="-33" dirty="0">
                <a:latin typeface="Arial"/>
                <a:cs typeface="Arial"/>
              </a:rPr>
              <a:t>Data Librarian</a:t>
            </a:r>
            <a:endParaRPr sz="1667" dirty="0">
              <a:latin typeface="Arial"/>
              <a:cs typeface="Arial"/>
            </a:endParaRPr>
          </a:p>
        </p:txBody>
      </p:sp>
      <p:sp>
        <p:nvSpPr>
          <p:cNvPr id="5" name="object 5"/>
          <p:cNvSpPr txBox="1"/>
          <p:nvPr/>
        </p:nvSpPr>
        <p:spPr>
          <a:xfrm>
            <a:off x="5055869" y="3232921"/>
            <a:ext cx="7448552" cy="362856"/>
          </a:xfrm>
          <a:prstGeom prst="rect">
            <a:avLst/>
          </a:prstGeom>
        </p:spPr>
        <p:txBody>
          <a:bodyPr vert="horz" wrap="square" lIns="0" tIns="25400" rIns="0" bIns="0" rtlCol="0">
            <a:spAutoFit/>
          </a:bodyPr>
          <a:lstStyle/>
          <a:p>
            <a:pPr marL="8467" marR="954241" algn="ctr" defTabSz="609630">
              <a:lnSpc>
                <a:spcPts val="3000"/>
              </a:lnSpc>
              <a:spcBef>
                <a:spcPts val="200"/>
              </a:spcBef>
              <a:tabLst>
                <a:tab pos="1705695" algn="l"/>
              </a:tabLst>
            </a:pPr>
            <a:r>
              <a:rPr lang="en-US" sz="1667" spc="-67" dirty="0" err="1">
                <a:latin typeface="Arial"/>
                <a:cs typeface="Arial"/>
              </a:rPr>
              <a:t>Galter</a:t>
            </a:r>
            <a:r>
              <a:rPr lang="en-US" sz="1667" spc="-67" dirty="0">
                <a:latin typeface="Arial"/>
                <a:cs typeface="Arial"/>
              </a:rPr>
              <a:t> Health Sciences Library &amp; Learning Center</a:t>
            </a:r>
            <a:endParaRPr sz="1667" spc="-67" dirty="0">
              <a:latin typeface="Arial"/>
              <a:cs typeface="Arial"/>
            </a:endParaRPr>
          </a:p>
        </p:txBody>
      </p:sp>
      <p:sp>
        <p:nvSpPr>
          <p:cNvPr id="12" name="TextBox 11"/>
          <p:cNvSpPr txBox="1"/>
          <p:nvPr/>
        </p:nvSpPr>
        <p:spPr>
          <a:xfrm>
            <a:off x="5721008" y="4044534"/>
            <a:ext cx="6019800" cy="646331"/>
          </a:xfrm>
          <a:prstGeom prst="rect">
            <a:avLst/>
          </a:prstGeom>
          <a:noFill/>
        </p:spPr>
        <p:txBody>
          <a:bodyPr wrap="square" rtlCol="0">
            <a:spAutoFit/>
          </a:bodyPr>
          <a:lstStyle/>
          <a:p>
            <a:r>
              <a:rPr lang="en-US" spc="-33" dirty="0">
                <a:latin typeface="Arial"/>
                <a:cs typeface="Arial"/>
              </a:rPr>
              <a:t>Northwestern University Feinberg School of Medicine</a:t>
            </a:r>
            <a:endParaRPr lang="en-US" dirty="0">
              <a:latin typeface="Arial"/>
              <a:cs typeface="Arial"/>
            </a:endParaRPr>
          </a:p>
          <a:p>
            <a:endParaRPr lang="en-US"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75461" y="2050688"/>
            <a:ext cx="3391391" cy="4648200"/>
          </a:xfrm>
          <a:prstGeom prst="rect">
            <a:avLst/>
          </a:prstGeom>
        </p:spPr>
      </p:pic>
      <p:sp>
        <p:nvSpPr>
          <p:cNvPr id="4" name="TextBox 3"/>
          <p:cNvSpPr txBox="1"/>
          <p:nvPr/>
        </p:nvSpPr>
        <p:spPr>
          <a:xfrm>
            <a:off x="5607880" y="6045469"/>
            <a:ext cx="6246056" cy="646331"/>
          </a:xfrm>
          <a:prstGeom prst="rect">
            <a:avLst/>
          </a:prstGeom>
          <a:noFill/>
        </p:spPr>
        <p:txBody>
          <a:bodyPr wrap="square" rtlCol="0">
            <a:spAutoFit/>
          </a:bodyPr>
          <a:lstStyle/>
          <a:p>
            <a:pPr algn="ctr"/>
            <a:r>
              <a:rPr lang="en-US" dirty="0"/>
              <a:t>Adapted from </a:t>
            </a:r>
            <a:r>
              <a:rPr lang="en-US" i="1" dirty="0"/>
              <a:t>Library Carpentry </a:t>
            </a:r>
            <a:r>
              <a:rPr lang="en-US" i="1" dirty="0" err="1"/>
              <a:t>OpenRefine</a:t>
            </a:r>
            <a:r>
              <a:rPr lang="en-US" dirty="0"/>
              <a:t>, Copyright © 2016–2019 </a:t>
            </a:r>
            <a:r>
              <a:rPr lang="en-US" dirty="0">
                <a:hlinkClick r:id="rId3"/>
              </a:rPr>
              <a:t>Library Carpentry</a:t>
            </a:r>
            <a:r>
              <a:rPr lang="en-US" dirty="0"/>
              <a:t>, </a:t>
            </a:r>
            <a:r>
              <a:rPr lang="en-US" dirty="0">
                <a:hlinkClick r:id="rId4"/>
              </a:rPr>
              <a:t>CC BY 4.0</a:t>
            </a:r>
            <a:r>
              <a:rPr lang="en-US" dirty="0"/>
              <a:t>. </a:t>
            </a:r>
          </a:p>
        </p:txBody>
      </p:sp>
    </p:spTree>
    <p:extLst>
      <p:ext uri="{BB962C8B-B14F-4D97-AF65-F5344CB8AC3E}">
        <p14:creationId xmlns:p14="http://schemas.microsoft.com/office/powerpoint/2010/main" val="199712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Clustering</a:t>
            </a:r>
          </a:p>
        </p:txBody>
      </p:sp>
      <p:sp>
        <p:nvSpPr>
          <p:cNvPr id="8" name="TextBox 7"/>
          <p:cNvSpPr txBox="1"/>
          <p:nvPr/>
        </p:nvSpPr>
        <p:spPr>
          <a:xfrm>
            <a:off x="8823960" y="1638057"/>
            <a:ext cx="3177540" cy="4801314"/>
          </a:xfrm>
          <a:prstGeom prst="rect">
            <a:avLst/>
          </a:prstGeom>
          <a:noFill/>
        </p:spPr>
        <p:txBody>
          <a:bodyPr wrap="square" rtlCol="0">
            <a:spAutoFit/>
          </a:bodyPr>
          <a:lstStyle/>
          <a:p>
            <a:pPr marL="285750" indent="-285750">
              <a:buFont typeface="Arial" panose="020B0604020202020204" pitchFamily="34" charset="0"/>
              <a:buChar char="•"/>
            </a:pPr>
            <a:r>
              <a:rPr lang="en-US" dirty="0"/>
              <a:t>From the top of your chosen column, choose </a:t>
            </a:r>
            <a:r>
              <a:rPr lang="en-US" dirty="0">
                <a:sym typeface="Wingdings" panose="05000000000000000000" pitchFamily="2" charset="2"/>
              </a:rPr>
              <a:t>“Edit Cells  Cluster and Edit.” </a:t>
            </a:r>
            <a:endParaRPr lang="en-US" dirty="0"/>
          </a:p>
          <a:p>
            <a:pPr marL="285750" indent="-285750">
              <a:buFont typeface="Arial" panose="020B0604020202020204" pitchFamily="34" charset="0"/>
              <a:buChar char="•"/>
            </a:pPr>
            <a:r>
              <a:rPr lang="en-US" dirty="0"/>
              <a:t>Examine the outputs of the various algorithms until you find what works best for your data</a:t>
            </a:r>
          </a:p>
          <a:p>
            <a:pPr marL="285750" indent="-285750">
              <a:buFont typeface="Arial" panose="020B0604020202020204" pitchFamily="34" charset="0"/>
              <a:buChar char="•"/>
            </a:pPr>
            <a:r>
              <a:rPr lang="en-US" dirty="0"/>
              <a:t>Change the New Cell Value manually if the value suggested by </a:t>
            </a:r>
            <a:r>
              <a:rPr lang="en-US" dirty="0" err="1"/>
              <a:t>OpenRefine</a:t>
            </a:r>
            <a:r>
              <a:rPr lang="en-US" dirty="0"/>
              <a:t> is not correct. </a:t>
            </a:r>
          </a:p>
          <a:p>
            <a:pPr marL="285750" indent="-285750">
              <a:buFont typeface="Arial" panose="020B0604020202020204" pitchFamily="34" charset="0"/>
              <a:buChar char="•"/>
            </a:pPr>
            <a:r>
              <a:rPr lang="en-US" dirty="0"/>
              <a:t>Check the check-box to merge all the values to the New Cell Value.</a:t>
            </a:r>
          </a:p>
          <a:p>
            <a:pPr marL="285750" indent="-285750">
              <a:buFont typeface="Arial" panose="020B0604020202020204" pitchFamily="34" charset="0"/>
              <a:buChar char="•"/>
            </a:pPr>
            <a:r>
              <a:rPr lang="en-US" dirty="0"/>
              <a:t>Click “Merge Selected &amp; Re-Cluster” at the bottom of the screen</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1" y="1185881"/>
            <a:ext cx="8771876" cy="55254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411" y="5970170"/>
            <a:ext cx="2362200" cy="844638"/>
          </a:xfrm>
          <a:prstGeom prst="rect">
            <a:avLst/>
          </a:prstGeom>
        </p:spPr>
      </p:pic>
    </p:spTree>
    <p:extLst>
      <p:ext uri="{BB962C8B-B14F-4D97-AF65-F5344CB8AC3E}">
        <p14:creationId xmlns:p14="http://schemas.microsoft.com/office/powerpoint/2010/main" val="297362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Transformations</a:t>
            </a:r>
          </a:p>
        </p:txBody>
      </p:sp>
      <p:sp>
        <p:nvSpPr>
          <p:cNvPr id="7" name="TextBox 6"/>
          <p:cNvSpPr txBox="1"/>
          <p:nvPr/>
        </p:nvSpPr>
        <p:spPr>
          <a:xfrm>
            <a:off x="711052" y="5792263"/>
            <a:ext cx="10769896" cy="923330"/>
          </a:xfrm>
          <a:prstGeom prst="rect">
            <a:avLst/>
          </a:prstGeom>
          <a:solidFill>
            <a:schemeClr val="bg1"/>
          </a:solidFill>
        </p:spPr>
        <p:txBody>
          <a:bodyPr wrap="square" rtlCol="0">
            <a:spAutoFit/>
          </a:bodyPr>
          <a:lstStyle/>
          <a:p>
            <a:r>
              <a:rPr lang="en-US" dirty="0"/>
              <a:t>Transformations are another powerful aspect of </a:t>
            </a:r>
            <a:r>
              <a:rPr lang="en-US" dirty="0" err="1"/>
              <a:t>OpenRefine</a:t>
            </a:r>
            <a:r>
              <a:rPr lang="en-US" dirty="0"/>
              <a:t>. Some common transformations are pre-loaded into </a:t>
            </a:r>
            <a:r>
              <a:rPr lang="en-US" dirty="0" err="1"/>
              <a:t>OpenRefine</a:t>
            </a:r>
            <a:r>
              <a:rPr lang="en-US" dirty="0"/>
              <a:t> such as trimming leading and trailing whitespace, changing all text in a cell to </a:t>
            </a:r>
            <a:r>
              <a:rPr lang="en-US" dirty="0" err="1"/>
              <a:t>titlecase</a:t>
            </a:r>
            <a:r>
              <a:rPr lang="en-US" dirty="0"/>
              <a:t>, uppercase, or lowercase, or transforming values in cells to number, date, or text.</a:t>
            </a:r>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r="1104"/>
          <a:stretch/>
        </p:blipFill>
        <p:spPr>
          <a:xfrm>
            <a:off x="56707" y="1757944"/>
            <a:ext cx="12057321" cy="33279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267" y="3271605"/>
            <a:ext cx="2432515" cy="518205"/>
          </a:xfrm>
          <a:prstGeom prst="rect">
            <a:avLst/>
          </a:prstGeom>
        </p:spPr>
      </p:pic>
      <p:cxnSp>
        <p:nvCxnSpPr>
          <p:cNvPr id="8" name="Straight Arrow Connector 7"/>
          <p:cNvCxnSpPr/>
          <p:nvPr/>
        </p:nvCxnSpPr>
        <p:spPr>
          <a:xfrm rot="10800000">
            <a:off x="1325524" y="3175590"/>
            <a:ext cx="843516"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750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9302" y="391407"/>
            <a:ext cx="9573685" cy="618811"/>
          </a:xfrm>
        </p:spPr>
        <p:txBody>
          <a:bodyPr/>
          <a:lstStyle/>
          <a:p>
            <a:r>
              <a:rPr lang="en-US" dirty="0"/>
              <a:t>Writing Transformations</a:t>
            </a:r>
          </a:p>
        </p:txBody>
      </p:sp>
      <p:sp>
        <p:nvSpPr>
          <p:cNvPr id="8" name="TextBox 7"/>
          <p:cNvSpPr txBox="1"/>
          <p:nvPr/>
        </p:nvSpPr>
        <p:spPr>
          <a:xfrm>
            <a:off x="377483" y="6066097"/>
            <a:ext cx="11437034" cy="646331"/>
          </a:xfrm>
          <a:prstGeom prst="rect">
            <a:avLst/>
          </a:prstGeom>
          <a:solidFill>
            <a:schemeClr val="bg1"/>
          </a:solidFill>
        </p:spPr>
        <p:txBody>
          <a:bodyPr wrap="square" rtlCol="0">
            <a:spAutoFit/>
          </a:bodyPr>
          <a:lstStyle/>
          <a:p>
            <a:r>
              <a:rPr lang="en-US" dirty="0"/>
              <a:t>To make transformations that are not pre-programmed, use GREL (General Refine Expression Language) expressions. A list of GREL expression functions by type can be found here: </a:t>
            </a:r>
            <a:r>
              <a:rPr lang="en-US" dirty="0">
                <a:hlinkClick r:id="rId3"/>
              </a:rPr>
              <a:t>https://openrefine.org/docs/manual/grelfunctions</a:t>
            </a:r>
            <a:r>
              <a:rPr lang="en-US" dirty="0"/>
              <a:t> </a:t>
            </a: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18104" r="872"/>
          <a:stretch/>
        </p:blipFill>
        <p:spPr>
          <a:xfrm>
            <a:off x="42528" y="999495"/>
            <a:ext cx="12085674" cy="48799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581" y="1486279"/>
            <a:ext cx="2233822" cy="879230"/>
          </a:xfrm>
          <a:prstGeom prst="rect">
            <a:avLst/>
          </a:prstGeom>
        </p:spPr>
      </p:pic>
    </p:spTree>
    <p:extLst>
      <p:ext uri="{BB962C8B-B14F-4D97-AF65-F5344CB8AC3E}">
        <p14:creationId xmlns:p14="http://schemas.microsoft.com/office/powerpoint/2010/main" val="357512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5489" y="14068"/>
            <a:ext cx="9680896" cy="552835"/>
          </a:xfrm>
        </p:spPr>
        <p:txBody>
          <a:bodyPr/>
          <a:lstStyle/>
          <a:p>
            <a:r>
              <a:rPr lang="en-US" dirty="0"/>
              <a:t>Undo/Redo and Extract &amp; Apply</a:t>
            </a:r>
          </a:p>
        </p:txBody>
      </p:sp>
      <p:sp>
        <p:nvSpPr>
          <p:cNvPr id="8" name="TextBox 7"/>
          <p:cNvSpPr txBox="1"/>
          <p:nvPr/>
        </p:nvSpPr>
        <p:spPr>
          <a:xfrm>
            <a:off x="9383151" y="654148"/>
            <a:ext cx="2665827" cy="5909310"/>
          </a:xfrm>
          <a:prstGeom prst="rect">
            <a:avLst/>
          </a:prstGeom>
          <a:noFill/>
        </p:spPr>
        <p:txBody>
          <a:bodyPr wrap="square" rtlCol="0">
            <a:spAutoFit/>
          </a:bodyPr>
          <a:lstStyle/>
          <a:p>
            <a:pPr marL="285750" indent="-285750">
              <a:buFont typeface="Arial" panose="020B0604020202020204" pitchFamily="34" charset="0"/>
              <a:buChar char="•"/>
            </a:pPr>
            <a:r>
              <a:rPr lang="en-US" b="1" dirty="0"/>
              <a:t>Undo/Redo</a:t>
            </a:r>
            <a:r>
              <a:rPr lang="en-US" dirty="0"/>
              <a:t> in the upper left corner of the main screen will show every step you’ve taken in data transformation</a:t>
            </a:r>
          </a:p>
          <a:p>
            <a:pPr marL="285750" indent="-285750">
              <a:buFont typeface="Arial" panose="020B0604020202020204" pitchFamily="34" charset="0"/>
              <a:buChar char="•"/>
            </a:pPr>
            <a:r>
              <a:rPr lang="en-US" dirty="0"/>
              <a:t>You can undo at any step, but if you undo before the last step, remember that all the changes beneath that step will also be lost</a:t>
            </a:r>
          </a:p>
          <a:p>
            <a:pPr marL="285750" indent="-285750">
              <a:buFont typeface="Arial" panose="020B0604020202020204" pitchFamily="34" charset="0"/>
              <a:buChar char="•"/>
            </a:pPr>
            <a:r>
              <a:rPr lang="en-US" b="1" dirty="0"/>
              <a:t>Extract: </a:t>
            </a:r>
            <a:r>
              <a:rPr lang="en-US" dirty="0"/>
              <a:t>Clicking extract will allow you to copy your entire change history in JSON format. You can apply these same changes again to the project, or use them in another project (by using “Apply)</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3" y="552726"/>
            <a:ext cx="9272396" cy="629109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87" y="446458"/>
            <a:ext cx="2432515" cy="765540"/>
          </a:xfrm>
          <a:prstGeom prst="rect">
            <a:avLst/>
          </a:prstGeom>
        </p:spPr>
      </p:pic>
    </p:spTree>
    <p:extLst>
      <p:ext uri="{BB962C8B-B14F-4D97-AF65-F5344CB8AC3E}">
        <p14:creationId xmlns:p14="http://schemas.microsoft.com/office/powerpoint/2010/main" val="209809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4743" y="169881"/>
            <a:ext cx="10295848" cy="1016000"/>
          </a:xfrm>
        </p:spPr>
        <p:txBody>
          <a:bodyPr/>
          <a:lstStyle/>
          <a:p>
            <a:r>
              <a:rPr lang="en-US" dirty="0"/>
              <a:t>Transforming Dates and Numbers</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44" y="1611810"/>
            <a:ext cx="5014395" cy="4031329"/>
          </a:xfrm>
          <a:prstGeom prst="rect">
            <a:avLst/>
          </a:prstGeom>
        </p:spPr>
      </p:pic>
      <p:sp>
        <p:nvSpPr>
          <p:cNvPr id="10" name="Oval 9"/>
          <p:cNvSpPr/>
          <p:nvPr/>
        </p:nvSpPr>
        <p:spPr>
          <a:xfrm>
            <a:off x="2450490" y="2867426"/>
            <a:ext cx="2314136" cy="39389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223" y="1322796"/>
            <a:ext cx="6457745" cy="4730674"/>
          </a:xfrm>
          <a:prstGeom prst="rect">
            <a:avLst/>
          </a:prstGeom>
        </p:spPr>
      </p:pic>
    </p:spTree>
    <p:extLst>
      <p:ext uri="{BB962C8B-B14F-4D97-AF65-F5344CB8AC3E}">
        <p14:creationId xmlns:p14="http://schemas.microsoft.com/office/powerpoint/2010/main" val="1961924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More on Number Fields</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1" y="1185881"/>
            <a:ext cx="6970521" cy="5054688"/>
          </a:xfrm>
          <a:prstGeom prst="rect">
            <a:avLst/>
          </a:prstGeom>
        </p:spPr>
      </p:pic>
      <p:sp>
        <p:nvSpPr>
          <p:cNvPr id="9" name="TextBox 8"/>
          <p:cNvSpPr txBox="1"/>
          <p:nvPr/>
        </p:nvSpPr>
        <p:spPr>
          <a:xfrm>
            <a:off x="7549115" y="1451067"/>
            <a:ext cx="4231759"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a:t>Split out values from numeric fields</a:t>
            </a:r>
            <a:r>
              <a:rPr lang="en-US" dirty="0"/>
              <a:t> using the GREL expression: </a:t>
            </a:r>
            <a:r>
              <a:rPr lang="en-US" dirty="0" err="1"/>
              <a:t>value.split</a:t>
            </a:r>
            <a:r>
              <a:rPr lang="en-US" dirty="0"/>
              <a:t>(“xx”)[0]</a:t>
            </a:r>
          </a:p>
          <a:p>
            <a:pPr marL="285750" indent="-285750">
              <a:buFont typeface="Arial" panose="020B0604020202020204" pitchFamily="34" charset="0"/>
              <a:buChar char="•"/>
            </a:pPr>
            <a:r>
              <a:rPr lang="en-US" dirty="0"/>
              <a:t>xx represents the character on which you’d like to create a split</a:t>
            </a:r>
          </a:p>
          <a:p>
            <a:pPr marL="285750" indent="-285750">
              <a:buFont typeface="Arial" panose="020B0604020202020204" pitchFamily="34" charset="0"/>
              <a:buChar char="•"/>
            </a:pPr>
            <a:r>
              <a:rPr lang="en-US" b="1" dirty="0"/>
              <a:t>Result: </a:t>
            </a:r>
            <a:r>
              <a:rPr lang="en-US" dirty="0"/>
              <a:t>Something like an array is produced, where </a:t>
            </a:r>
            <a:r>
              <a:rPr lang="en-US" dirty="0" err="1"/>
              <a:t>OpenRefine</a:t>
            </a:r>
            <a:r>
              <a:rPr lang="en-US" dirty="0"/>
              <a:t> considers everything “before” the T and everything “after” it. By including [0] at the end we’re telling </a:t>
            </a:r>
            <a:r>
              <a:rPr lang="en-US" dirty="0" err="1"/>
              <a:t>OpenRefine</a:t>
            </a:r>
            <a:r>
              <a:rPr lang="en-US" dirty="0"/>
              <a:t> to only display the first element, which occurs before the T</a:t>
            </a:r>
          </a:p>
          <a:p>
            <a:pPr marL="285750" indent="-285750">
              <a:buFont typeface="Arial" panose="020B0604020202020204" pitchFamily="34" charset="0"/>
              <a:buChar char="•"/>
            </a:pPr>
            <a:r>
              <a:rPr lang="en-US" dirty="0"/>
              <a:t>(Split is like Python arrays, where the 0</a:t>
            </a:r>
            <a:r>
              <a:rPr lang="en-US" baseline="30000" dirty="0"/>
              <a:t>th</a:t>
            </a:r>
            <a:r>
              <a:rPr lang="en-US" dirty="0"/>
              <a:t> item is actually the first)</a:t>
            </a:r>
          </a:p>
          <a:p>
            <a:pPr marL="285750" indent="-285750">
              <a:buFont typeface="Arial" panose="020B0604020202020204" pitchFamily="34" charset="0"/>
              <a:buChar char="•"/>
            </a:pPr>
            <a:r>
              <a:rPr lang="en-US" dirty="0"/>
              <a:t>Replace the 0 with 1, and the second element would be displayed (00:00:00Z)</a:t>
            </a:r>
          </a:p>
        </p:txBody>
      </p:sp>
    </p:spTree>
    <p:extLst>
      <p:ext uri="{BB962C8B-B14F-4D97-AF65-F5344CB8AC3E}">
        <p14:creationId xmlns:p14="http://schemas.microsoft.com/office/powerpoint/2010/main" val="426368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More on Working with Numbers</a:t>
            </a:r>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21" y="1180915"/>
            <a:ext cx="10937358" cy="5104550"/>
          </a:xfrm>
          <a:prstGeom prst="rect">
            <a:avLst/>
          </a:prstGeom>
        </p:spPr>
      </p:pic>
    </p:spTree>
    <p:extLst>
      <p:ext uri="{BB962C8B-B14F-4D97-AF65-F5344CB8AC3E}">
        <p14:creationId xmlns:p14="http://schemas.microsoft.com/office/powerpoint/2010/main" val="144785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GREL Math Functions</a:t>
            </a:r>
          </a:p>
        </p:txBody>
      </p:sp>
      <p:sp>
        <p:nvSpPr>
          <p:cNvPr id="6" name="Text Placeholder 5"/>
          <p:cNvSpPr>
            <a:spLocks noGrp="1"/>
          </p:cNvSpPr>
          <p:nvPr>
            <p:ph type="body" sz="quarter" idx="13"/>
          </p:nvPr>
        </p:nvSpPr>
        <p:spPr/>
        <p:txBody>
          <a:bodyPr/>
          <a:lstStyle/>
          <a:p>
            <a:r>
              <a:rPr lang="en-US" u="sng" dirty="0"/>
              <a:t>https://</a:t>
            </a:r>
            <a:r>
              <a:rPr lang="en-US" u="sng" dirty="0" err="1"/>
              <a:t>openrefine.org</a:t>
            </a:r>
            <a:r>
              <a:rPr lang="en-US" u="sng" dirty="0"/>
              <a:t>/docs/manual/</a:t>
            </a:r>
            <a:r>
              <a:rPr lang="en-US" u="sng" dirty="0" err="1"/>
              <a:t>grelfunctions#math-functions</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63" y="1745789"/>
            <a:ext cx="11624930" cy="4969820"/>
          </a:xfrm>
          <a:prstGeom prst="rect">
            <a:avLst/>
          </a:prstGeom>
        </p:spPr>
      </p:pic>
      <p:sp>
        <p:nvSpPr>
          <p:cNvPr id="3" name="TextBox 2"/>
          <p:cNvSpPr txBox="1"/>
          <p:nvPr/>
        </p:nvSpPr>
        <p:spPr>
          <a:xfrm>
            <a:off x="8222511" y="2856614"/>
            <a:ext cx="3792279" cy="2308324"/>
          </a:xfrm>
          <a:prstGeom prst="rect">
            <a:avLst/>
          </a:prstGeom>
          <a:solidFill>
            <a:schemeClr val="bg1"/>
          </a:solidFill>
          <a:ln w="38100">
            <a:solidFill>
              <a:schemeClr val="tx1"/>
            </a:solidFill>
          </a:ln>
        </p:spPr>
        <p:txBody>
          <a:bodyPr wrap="square" rtlCol="0">
            <a:spAutoFit/>
          </a:bodyPr>
          <a:lstStyle/>
          <a:p>
            <a:r>
              <a:rPr lang="en-US" dirty="0"/>
              <a:t>Rounding: round(value)</a:t>
            </a:r>
          </a:p>
          <a:p>
            <a:r>
              <a:rPr lang="en-US" dirty="0"/>
              <a:t>-rounds to nearest integer</a:t>
            </a:r>
          </a:p>
          <a:p>
            <a:endParaRPr lang="en-US" dirty="0"/>
          </a:p>
          <a:p>
            <a:r>
              <a:rPr lang="en-US" dirty="0"/>
              <a:t>Log: log(value)</a:t>
            </a:r>
          </a:p>
          <a:p>
            <a:endParaRPr lang="en-US" dirty="0"/>
          </a:p>
          <a:p>
            <a:r>
              <a:rPr lang="en-US" dirty="0"/>
              <a:t>Raise numbers to a certain power:</a:t>
            </a:r>
          </a:p>
          <a:p>
            <a:r>
              <a:rPr lang="en-US" dirty="0"/>
              <a:t>pow(</a:t>
            </a:r>
            <a:r>
              <a:rPr lang="en-US" dirty="0" err="1"/>
              <a:t>value,xx</a:t>
            </a:r>
            <a:r>
              <a:rPr lang="en-US" dirty="0"/>
              <a:t>)</a:t>
            </a:r>
          </a:p>
          <a:p>
            <a:r>
              <a:rPr lang="en-US" dirty="0"/>
              <a:t>-value is raised to the </a:t>
            </a:r>
            <a:r>
              <a:rPr lang="en-US" dirty="0" err="1"/>
              <a:t>xx</a:t>
            </a:r>
            <a:r>
              <a:rPr lang="en-US" baseline="30000" dirty="0" err="1"/>
              <a:t>th</a:t>
            </a:r>
            <a:r>
              <a:rPr lang="en-US" dirty="0"/>
              <a:t> power</a:t>
            </a:r>
          </a:p>
        </p:txBody>
      </p:sp>
    </p:spTree>
    <p:extLst>
      <p:ext uri="{BB962C8B-B14F-4D97-AF65-F5344CB8AC3E}">
        <p14:creationId xmlns:p14="http://schemas.microsoft.com/office/powerpoint/2010/main" val="205623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Transforming Booleans</a:t>
            </a:r>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7005" r="836"/>
          <a:stretch/>
        </p:blipFill>
        <p:spPr>
          <a:xfrm>
            <a:off x="251448" y="1667953"/>
            <a:ext cx="4227524" cy="29536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219" y="3221408"/>
            <a:ext cx="1575581" cy="565906"/>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553" y="1185881"/>
            <a:ext cx="7171041" cy="4656223"/>
          </a:xfrm>
          <a:prstGeom prst="rect">
            <a:avLst/>
          </a:prstGeom>
        </p:spPr>
      </p:pic>
    </p:spTree>
    <p:extLst>
      <p:ext uri="{BB962C8B-B14F-4D97-AF65-F5344CB8AC3E}">
        <p14:creationId xmlns:p14="http://schemas.microsoft.com/office/powerpoint/2010/main" val="178992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621" y="522740"/>
            <a:ext cx="9573685" cy="602072"/>
          </a:xfrm>
        </p:spPr>
        <p:txBody>
          <a:bodyPr/>
          <a:lstStyle/>
          <a:p>
            <a:r>
              <a:rPr lang="en-US" dirty="0"/>
              <a:t>Transforming Arrays</a:t>
            </a:r>
          </a:p>
        </p:txBody>
      </p:sp>
      <p:sp>
        <p:nvSpPr>
          <p:cNvPr id="8" name="TextBox 7"/>
          <p:cNvSpPr txBox="1"/>
          <p:nvPr/>
        </p:nvSpPr>
        <p:spPr>
          <a:xfrm>
            <a:off x="-54165" y="1001972"/>
            <a:ext cx="11359661" cy="1200329"/>
          </a:xfrm>
          <a:prstGeom prst="rect">
            <a:avLst/>
          </a:prstGeom>
          <a:noFill/>
        </p:spPr>
        <p:txBody>
          <a:bodyPr wrap="square" rtlCol="0">
            <a:spAutoFit/>
          </a:bodyPr>
          <a:lstStyle/>
          <a:p>
            <a:r>
              <a:rPr lang="en-US" dirty="0"/>
              <a:t>Arrays: lists of values. </a:t>
            </a:r>
            <a:r>
              <a:rPr lang="en-US" dirty="0" err="1"/>
              <a:t>OpenRefine</a:t>
            </a:r>
            <a:r>
              <a:rPr lang="en-US" dirty="0"/>
              <a:t> represents these lists within square brackets, with the values surrounded by quotation marks and separated by commas. An example would be: [“cat”, “dog”, “fish”, “turtle”]</a:t>
            </a:r>
          </a:p>
          <a:p>
            <a:endParaRPr lang="en-US" dirty="0"/>
          </a:p>
          <a:p>
            <a:r>
              <a:rPr lang="en-US" dirty="0"/>
              <a:t>Strings can be made into arrays by using a split function: </a:t>
            </a:r>
            <a:r>
              <a:rPr lang="en-US" dirty="0" err="1"/>
              <a:t>value.split</a:t>
            </a:r>
            <a:r>
              <a:rPr lang="en-US" dirty="0"/>
              <a:t>(). They can also be sorted and re-joined.</a:t>
            </a:r>
          </a:p>
        </p:txBody>
      </p:sp>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706" t="2199" r="1179" b="2466"/>
          <a:stretch/>
        </p:blipFill>
        <p:spPr>
          <a:xfrm>
            <a:off x="63795" y="3140143"/>
            <a:ext cx="8846289" cy="3671778"/>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112" y="2249016"/>
            <a:ext cx="7629276" cy="2403827"/>
          </a:xfrm>
          <a:prstGeom prst="rect">
            <a:avLst/>
          </a:prstGeom>
        </p:spPr>
      </p:pic>
      <p:sp>
        <p:nvSpPr>
          <p:cNvPr id="3" name="Oval 2"/>
          <p:cNvSpPr/>
          <p:nvPr/>
        </p:nvSpPr>
        <p:spPr>
          <a:xfrm>
            <a:off x="3906268" y="4770476"/>
            <a:ext cx="5018568" cy="136096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8986708" y="5450959"/>
            <a:ext cx="657728" cy="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677956" y="5273381"/>
            <a:ext cx="1087441" cy="369332"/>
          </a:xfrm>
          <a:prstGeom prst="rect">
            <a:avLst/>
          </a:prstGeom>
          <a:noFill/>
        </p:spPr>
        <p:txBody>
          <a:bodyPr wrap="square" rtlCol="0">
            <a:spAutoFit/>
          </a:bodyPr>
          <a:lstStyle/>
          <a:p>
            <a:r>
              <a:rPr lang="en-US" dirty="0">
                <a:solidFill>
                  <a:srgbClr val="FF0000"/>
                </a:solidFill>
              </a:rPr>
              <a:t>Arrays</a:t>
            </a:r>
          </a:p>
        </p:txBody>
      </p:sp>
    </p:spTree>
    <p:extLst>
      <p:ext uri="{BB962C8B-B14F-4D97-AF65-F5344CB8AC3E}">
        <p14:creationId xmlns:p14="http://schemas.microsoft.com/office/powerpoint/2010/main" val="13203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OpenRefine</a:t>
            </a:r>
            <a:r>
              <a:rPr lang="en-US" dirty="0"/>
              <a:t>?</a:t>
            </a:r>
          </a:p>
        </p:txBody>
      </p:sp>
      <p:sp>
        <p:nvSpPr>
          <p:cNvPr id="3" name="Content Placeholder 2"/>
          <p:cNvSpPr>
            <a:spLocks noGrp="1"/>
          </p:cNvSpPr>
          <p:nvPr>
            <p:ph idx="4294967295"/>
          </p:nvPr>
        </p:nvSpPr>
        <p:spPr>
          <a:xfrm>
            <a:off x="1241965" y="2099945"/>
            <a:ext cx="9796462" cy="2111375"/>
          </a:xfrm>
        </p:spPr>
        <p:txBody>
          <a:bodyPr/>
          <a:lstStyle/>
          <a:p>
            <a:r>
              <a:rPr lang="en-US" dirty="0"/>
              <a:t>An open source tool first developed by Google (originally called </a:t>
            </a:r>
            <a:r>
              <a:rPr lang="en-US" dirty="0" err="1"/>
              <a:t>GoogleRefine</a:t>
            </a:r>
            <a:r>
              <a:rPr lang="en-US" dirty="0"/>
              <a:t>)</a:t>
            </a:r>
          </a:p>
          <a:p>
            <a:r>
              <a:rPr lang="en-US" dirty="0"/>
              <a:t>A data-cleaning machine that requires no coding knowledge</a:t>
            </a:r>
          </a:p>
          <a:p>
            <a:pPr lvl="1"/>
            <a:r>
              <a:rPr lang="en-US" dirty="0"/>
              <a:t>(although it helps to learn a few ‘expressions’ – more on this later!)</a:t>
            </a:r>
          </a:p>
          <a:p>
            <a:r>
              <a:rPr lang="en-US" dirty="0"/>
              <a:t>A secure tool that runs in your local browser window, but does not share your data online</a:t>
            </a:r>
          </a:p>
        </p:txBody>
      </p:sp>
    </p:spTree>
    <p:extLst>
      <p:ext uri="{BB962C8B-B14F-4D97-AF65-F5344CB8AC3E}">
        <p14:creationId xmlns:p14="http://schemas.microsoft.com/office/powerpoint/2010/main" val="468497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 Note about Arrays, and Exporting your Project</a:t>
            </a:r>
          </a:p>
        </p:txBody>
      </p:sp>
      <p:pic>
        <p:nvPicPr>
          <p:cNvPr id="7" name="Picture 6"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21511"/>
          <a:stretch/>
        </p:blipFill>
        <p:spPr>
          <a:xfrm>
            <a:off x="126442" y="1847089"/>
            <a:ext cx="5981443" cy="4922947"/>
          </a:xfrm>
          <a:prstGeom prst="rect">
            <a:avLst/>
          </a:prstGeom>
        </p:spPr>
      </p:pic>
      <p:sp>
        <p:nvSpPr>
          <p:cNvPr id="8" name="TextBox 7"/>
          <p:cNvSpPr txBox="1"/>
          <p:nvPr/>
        </p:nvSpPr>
        <p:spPr>
          <a:xfrm>
            <a:off x="6175376" y="1771809"/>
            <a:ext cx="5750815" cy="1200329"/>
          </a:xfrm>
          <a:prstGeom prst="rect">
            <a:avLst/>
          </a:prstGeom>
          <a:noFill/>
        </p:spPr>
        <p:txBody>
          <a:bodyPr wrap="square" rtlCol="0">
            <a:spAutoFit/>
          </a:bodyPr>
          <a:lstStyle/>
          <a:p>
            <a:r>
              <a:rPr lang="en-US" b="1" dirty="0"/>
              <a:t>Arrays</a:t>
            </a:r>
            <a:r>
              <a:rPr lang="en-US" dirty="0"/>
              <a:t> don’t appear directly in </a:t>
            </a:r>
            <a:r>
              <a:rPr lang="en-US" dirty="0" err="1"/>
              <a:t>OpenRefine</a:t>
            </a:r>
            <a:r>
              <a:rPr lang="en-US" dirty="0"/>
              <a:t> cells. They are only seen when working in GREL Array Functions. Recipes for these functions are available from: </a:t>
            </a:r>
            <a:r>
              <a:rPr lang="en-US" dirty="0">
                <a:hlinkClick r:id="rId3"/>
              </a:rPr>
              <a:t>https://github.com/OpenRefine/OpenRefine/wiki/</a:t>
            </a:r>
            <a:r>
              <a:rPr lang="en-US" dirty="0"/>
              <a:t> </a:t>
            </a:r>
          </a:p>
        </p:txBody>
      </p:sp>
      <p:sp>
        <p:nvSpPr>
          <p:cNvPr id="9" name="TextBox 8"/>
          <p:cNvSpPr txBox="1"/>
          <p:nvPr/>
        </p:nvSpPr>
        <p:spPr>
          <a:xfrm>
            <a:off x="6251585" y="3228535"/>
            <a:ext cx="5674606" cy="3139321"/>
          </a:xfrm>
          <a:prstGeom prst="rect">
            <a:avLst/>
          </a:prstGeom>
          <a:noFill/>
        </p:spPr>
        <p:txBody>
          <a:bodyPr wrap="square" rtlCol="0">
            <a:spAutoFit/>
          </a:bodyPr>
          <a:lstStyle/>
          <a:p>
            <a:r>
              <a:rPr lang="en-US" b="1" dirty="0"/>
              <a:t>Exporting your file: </a:t>
            </a:r>
          </a:p>
          <a:p>
            <a:endParaRPr lang="en-US" dirty="0"/>
          </a:p>
          <a:p>
            <a:r>
              <a:rPr lang="en-US" dirty="0"/>
              <a:t>When you have finished making all data changes in your project, look for the export button in the upper right-hand corner of </a:t>
            </a:r>
            <a:r>
              <a:rPr lang="en-US" dirty="0" err="1"/>
              <a:t>OpenRefine’s</a:t>
            </a:r>
            <a:r>
              <a:rPr lang="en-US" dirty="0"/>
              <a:t> main screen. There are multiple data options for export, including many comma-separated value options. Remember that </a:t>
            </a:r>
            <a:r>
              <a:rPr lang="en-US" dirty="0" err="1"/>
              <a:t>OpenRefine</a:t>
            </a:r>
            <a:r>
              <a:rPr lang="en-US" dirty="0"/>
              <a:t> will export the new, cleaned data file, which will be different from the original file you uploaded. The automatically-generated filename will be similar, so be sure to change it to reflect that this is a new, cleaned data file.</a:t>
            </a:r>
          </a:p>
        </p:txBody>
      </p:sp>
    </p:spTree>
    <p:extLst>
      <p:ext uri="{BB962C8B-B14F-4D97-AF65-F5344CB8AC3E}">
        <p14:creationId xmlns:p14="http://schemas.microsoft.com/office/powerpoint/2010/main" val="325438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4743" y="126681"/>
            <a:ext cx="9573685" cy="1016000"/>
          </a:xfrm>
        </p:spPr>
        <p:txBody>
          <a:bodyPr/>
          <a:lstStyle/>
          <a:p>
            <a:r>
              <a:rPr lang="en-US" dirty="0"/>
              <a:t>Advanced: Retrieving Data from URLs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 y="1063776"/>
            <a:ext cx="6403779" cy="4169127"/>
          </a:xfrm>
          <a:prstGeom prst="rect">
            <a:avLst/>
          </a:prstGeom>
        </p:spPr>
      </p:pic>
      <p:sp>
        <p:nvSpPr>
          <p:cNvPr id="9" name="Oval 8"/>
          <p:cNvSpPr/>
          <p:nvPr/>
        </p:nvSpPr>
        <p:spPr>
          <a:xfrm>
            <a:off x="4169557" y="3208281"/>
            <a:ext cx="1568548" cy="337625"/>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292" y="5823889"/>
            <a:ext cx="12044923" cy="923330"/>
          </a:xfrm>
          <a:prstGeom prst="rect">
            <a:avLst/>
          </a:prstGeom>
          <a:solidFill>
            <a:schemeClr val="bg1"/>
          </a:solidFill>
        </p:spPr>
        <p:txBody>
          <a:bodyPr wrap="square" rtlCol="0">
            <a:spAutoFit/>
          </a:bodyPr>
          <a:lstStyle/>
          <a:p>
            <a:r>
              <a:rPr lang="en-US" dirty="0"/>
              <a:t>Another powerful feature of </a:t>
            </a:r>
            <a:r>
              <a:rPr lang="en-US" dirty="0" err="1"/>
              <a:t>OpenRefine</a:t>
            </a:r>
            <a:r>
              <a:rPr lang="en-US" dirty="0"/>
              <a:t> is the ability to pull external data from URLs. Try this on the </a:t>
            </a:r>
            <a:r>
              <a:rPr lang="en-US" dirty="0" err="1"/>
              <a:t>Other_Diagnosis</a:t>
            </a:r>
            <a:r>
              <a:rPr lang="en-US" dirty="0"/>
              <a:t> column. Star one record, then in the “All” column, facet by the star. Choose “true” in the Facet screen, then from the </a:t>
            </a:r>
            <a:r>
              <a:rPr lang="en-US" dirty="0" err="1"/>
              <a:t>Other_Diagnosis</a:t>
            </a:r>
            <a:r>
              <a:rPr lang="en-US" dirty="0"/>
              <a:t> column drop-down choose “Edit column </a:t>
            </a:r>
            <a:r>
              <a:rPr lang="en-US" dirty="0">
                <a:sym typeface="Wingdings" panose="05000000000000000000" pitchFamily="2" charset="2"/>
              </a:rPr>
              <a:t> Add column by fetching URLs.”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323" y="1061623"/>
            <a:ext cx="5269762" cy="4773377"/>
          </a:xfrm>
          <a:prstGeom prst="rect">
            <a:avLst/>
          </a:prstGeom>
        </p:spPr>
      </p:pic>
      <p:sp>
        <p:nvSpPr>
          <p:cNvPr id="11" name="Oval 10"/>
          <p:cNvSpPr/>
          <p:nvPr/>
        </p:nvSpPr>
        <p:spPr>
          <a:xfrm>
            <a:off x="7339740" y="1446049"/>
            <a:ext cx="1568548" cy="337625"/>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613451" y="1942214"/>
            <a:ext cx="4294072" cy="2133599"/>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2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Parsing HTML in </a:t>
            </a:r>
            <a:r>
              <a:rPr lang="en-US" dirty="0" err="1"/>
              <a:t>OpenRefine</a:t>
            </a:r>
            <a:r>
              <a:rPr lang="en-US" dirty="0"/>
              <a:t> cells</a:t>
            </a:r>
          </a:p>
        </p:txBody>
      </p:sp>
      <p:sp>
        <p:nvSpPr>
          <p:cNvPr id="9" name="TextBox 8"/>
          <p:cNvSpPr txBox="1"/>
          <p:nvPr/>
        </p:nvSpPr>
        <p:spPr>
          <a:xfrm>
            <a:off x="7480800" y="1908378"/>
            <a:ext cx="4149970" cy="646331"/>
          </a:xfrm>
          <a:prstGeom prst="rect">
            <a:avLst/>
          </a:prstGeom>
          <a:noFill/>
        </p:spPr>
        <p:txBody>
          <a:bodyPr wrap="square" rtlCol="0">
            <a:spAutoFit/>
          </a:bodyPr>
          <a:lstStyle/>
          <a:p>
            <a:r>
              <a:rPr lang="en-US" dirty="0"/>
              <a:t>Wikipedia Info column with long string of HTML code</a:t>
            </a:r>
          </a:p>
        </p:txBody>
      </p:sp>
      <p:sp>
        <p:nvSpPr>
          <p:cNvPr id="12" name="TextBox 11"/>
          <p:cNvSpPr txBox="1"/>
          <p:nvPr/>
        </p:nvSpPr>
        <p:spPr>
          <a:xfrm>
            <a:off x="7480800" y="3544640"/>
            <a:ext cx="4494627" cy="646331"/>
          </a:xfrm>
          <a:prstGeom prst="rect">
            <a:avLst/>
          </a:prstGeom>
          <a:noFill/>
        </p:spPr>
        <p:txBody>
          <a:bodyPr wrap="square" rtlCol="0">
            <a:spAutoFit/>
          </a:bodyPr>
          <a:lstStyle/>
          <a:p>
            <a:r>
              <a:rPr lang="en-US" dirty="0"/>
              <a:t>GREL expression to parse the Description from the rest of the HTML code.</a:t>
            </a:r>
          </a:p>
        </p:txBody>
      </p:sp>
      <p:sp>
        <p:nvSpPr>
          <p:cNvPr id="13" name="TextBox 12"/>
          <p:cNvSpPr txBox="1"/>
          <p:nvPr/>
        </p:nvSpPr>
        <p:spPr>
          <a:xfrm>
            <a:off x="7480800" y="4803953"/>
            <a:ext cx="4241409" cy="923330"/>
          </a:xfrm>
          <a:prstGeom prst="rect">
            <a:avLst/>
          </a:prstGeom>
          <a:noFill/>
        </p:spPr>
        <p:txBody>
          <a:bodyPr wrap="square" rtlCol="0">
            <a:spAutoFit/>
          </a:bodyPr>
          <a:lstStyle/>
          <a:p>
            <a:r>
              <a:rPr lang="en-US" dirty="0"/>
              <a:t>For more on GREL parsing functions, see: </a:t>
            </a:r>
            <a:r>
              <a:rPr lang="en-US" dirty="0">
                <a:hlinkClick r:id="rId3"/>
              </a:rPr>
              <a:t>https://openrefine.org/docs/manual/grelfunctions#other-functions</a:t>
            </a:r>
            <a:r>
              <a:rPr lang="en-US" dirty="0"/>
              <a:t>.</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0" y="1339906"/>
            <a:ext cx="6207210" cy="5478089"/>
          </a:xfrm>
          <a:prstGeom prst="rect">
            <a:avLst/>
          </a:prstGeom>
        </p:spPr>
      </p:pic>
      <p:cxnSp>
        <p:nvCxnSpPr>
          <p:cNvPr id="8" name="Straight Arrow Connector 7"/>
          <p:cNvCxnSpPr/>
          <p:nvPr/>
        </p:nvCxnSpPr>
        <p:spPr>
          <a:xfrm flipH="1">
            <a:off x="5554717" y="2252806"/>
            <a:ext cx="1926083" cy="2"/>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655557" y="3685116"/>
            <a:ext cx="1737615" cy="15014"/>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406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Reconciliation using URLs</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2" y="1414128"/>
            <a:ext cx="2738428" cy="5397794"/>
          </a:xfrm>
          <a:prstGeom prst="rect">
            <a:avLst/>
          </a:prstGeom>
        </p:spPr>
      </p:pic>
      <p:sp>
        <p:nvSpPr>
          <p:cNvPr id="9" name="Oval 8"/>
          <p:cNvSpPr/>
          <p:nvPr/>
        </p:nvSpPr>
        <p:spPr>
          <a:xfrm>
            <a:off x="394151" y="1968058"/>
            <a:ext cx="1904195" cy="414996"/>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335" y="1185880"/>
            <a:ext cx="8256918" cy="5585985"/>
          </a:xfrm>
          <a:prstGeom prst="rect">
            <a:avLst/>
          </a:prstGeom>
        </p:spPr>
      </p:pic>
      <p:sp>
        <p:nvSpPr>
          <p:cNvPr id="11" name="Oval 10"/>
          <p:cNvSpPr/>
          <p:nvPr/>
        </p:nvSpPr>
        <p:spPr>
          <a:xfrm>
            <a:off x="3843338" y="2474568"/>
            <a:ext cx="1575582" cy="353646"/>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667413" y="2898404"/>
            <a:ext cx="2031775" cy="644049"/>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4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Reconciliation Results</a:t>
            </a:r>
          </a:p>
        </p:txBody>
      </p:sp>
      <p:sp>
        <p:nvSpPr>
          <p:cNvPr id="6" name="TextBox 5"/>
          <p:cNvSpPr txBox="1"/>
          <p:nvPr/>
        </p:nvSpPr>
        <p:spPr>
          <a:xfrm>
            <a:off x="7762970" y="2531959"/>
            <a:ext cx="3742006" cy="646331"/>
          </a:xfrm>
          <a:prstGeom prst="rect">
            <a:avLst/>
          </a:prstGeom>
          <a:noFill/>
        </p:spPr>
        <p:txBody>
          <a:bodyPr wrap="square" rtlCol="0">
            <a:spAutoFit/>
          </a:bodyPr>
          <a:lstStyle/>
          <a:p>
            <a:r>
              <a:rPr lang="en-US" dirty="0"/>
              <a:t>Single check-box: will accept the reconciled value only in this cell</a:t>
            </a:r>
          </a:p>
        </p:txBody>
      </p:sp>
      <p:sp>
        <p:nvSpPr>
          <p:cNvPr id="9" name="TextBox 8"/>
          <p:cNvSpPr txBox="1"/>
          <p:nvPr/>
        </p:nvSpPr>
        <p:spPr>
          <a:xfrm>
            <a:off x="7812207" y="3304089"/>
            <a:ext cx="3692769" cy="923330"/>
          </a:xfrm>
          <a:prstGeom prst="rect">
            <a:avLst/>
          </a:prstGeom>
          <a:noFill/>
        </p:spPr>
        <p:txBody>
          <a:bodyPr wrap="square" rtlCol="0">
            <a:spAutoFit/>
          </a:bodyPr>
          <a:lstStyle/>
          <a:p>
            <a:r>
              <a:rPr lang="en-US" dirty="0"/>
              <a:t>Double check-box: will accept the reconciled value for every identical cell</a:t>
            </a:r>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74" y="1185881"/>
            <a:ext cx="6363251" cy="4762913"/>
          </a:xfrm>
          <a:prstGeom prst="rect">
            <a:avLst/>
          </a:prstGeom>
        </p:spPr>
      </p:pic>
      <p:cxnSp>
        <p:nvCxnSpPr>
          <p:cNvPr id="4" name="Straight Arrow Connector 3"/>
          <p:cNvCxnSpPr/>
          <p:nvPr/>
        </p:nvCxnSpPr>
        <p:spPr>
          <a:xfrm flipH="1">
            <a:off x="5015571" y="2920409"/>
            <a:ext cx="2760373" cy="3854"/>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141725" y="3432317"/>
            <a:ext cx="2634219" cy="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654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Some final </a:t>
            </a:r>
            <a:r>
              <a:rPr lang="en-US" dirty="0" err="1"/>
              <a:t>OpenRefine</a:t>
            </a:r>
            <a:r>
              <a:rPr lang="en-US" dirty="0"/>
              <a:t> tips</a:t>
            </a:r>
          </a:p>
        </p:txBody>
      </p:sp>
      <p:sp>
        <p:nvSpPr>
          <p:cNvPr id="7" name="TextBox 6"/>
          <p:cNvSpPr txBox="1"/>
          <p:nvPr/>
        </p:nvSpPr>
        <p:spPr>
          <a:xfrm>
            <a:off x="620991" y="1589649"/>
            <a:ext cx="11261187" cy="3970318"/>
          </a:xfrm>
          <a:prstGeom prst="rect">
            <a:avLst/>
          </a:prstGeom>
          <a:noFill/>
        </p:spPr>
        <p:txBody>
          <a:bodyPr wrap="square" rtlCol="0">
            <a:spAutoFit/>
          </a:bodyPr>
          <a:lstStyle/>
          <a:p>
            <a:pPr marL="285750" indent="-285750">
              <a:buFont typeface="Arial" panose="020B0604020202020204" pitchFamily="34" charset="0"/>
              <a:buChar char="•"/>
            </a:pPr>
            <a:r>
              <a:rPr lang="en-US" dirty="0"/>
              <a:t>When working with larger datasets, you may want to allocate more memory to </a:t>
            </a:r>
            <a:r>
              <a:rPr lang="en-US" dirty="0" err="1"/>
              <a:t>OpenRefine</a:t>
            </a:r>
            <a:r>
              <a:rPr lang="en-US" dirty="0"/>
              <a:t>. Methods for increasing memory vary by operating system and also according to which version of Java you have. </a:t>
            </a:r>
          </a:p>
          <a:p>
            <a:pPr marL="742950" lvl="1" indent="-285750">
              <a:buFont typeface="Arial" panose="020B0604020202020204" pitchFamily="34" charset="0"/>
              <a:buChar char="•"/>
            </a:pPr>
            <a:r>
              <a:rPr lang="en-US" dirty="0"/>
              <a:t>For a guide on allocating more memory, see: the </a:t>
            </a:r>
            <a:r>
              <a:rPr lang="en-US" dirty="0">
                <a:hlinkClick r:id="rId2"/>
              </a:rPr>
              <a:t>Installing </a:t>
            </a:r>
            <a:r>
              <a:rPr lang="en-US" dirty="0" err="1">
                <a:hlinkClick r:id="rId2"/>
              </a:rPr>
              <a:t>OpenRefine</a:t>
            </a:r>
            <a:r>
              <a:rPr lang="en-US" dirty="0">
                <a:hlinkClick r:id="rId2"/>
              </a:rPr>
              <a:t> </a:t>
            </a:r>
            <a:r>
              <a:rPr lang="en-US" dirty="0"/>
              <a:t>page in the User Manual</a:t>
            </a:r>
          </a:p>
          <a:p>
            <a:pPr marL="7429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Extensions can be added to </a:t>
            </a:r>
            <a:r>
              <a:rPr lang="en-US" dirty="0" err="1"/>
              <a:t>OpenRefine</a:t>
            </a:r>
            <a:r>
              <a:rPr lang="en-US" dirty="0"/>
              <a:t> to add increased functionality. Installing extensions might involve installing various additional software programs on your computer. Check with </a:t>
            </a:r>
            <a:r>
              <a:rPr lang="en-US" dirty="0">
                <a:hlinkClick r:id="rId3"/>
              </a:rPr>
              <a:t>NUIT</a:t>
            </a:r>
            <a:r>
              <a:rPr lang="en-US" dirty="0"/>
              <a:t> or </a:t>
            </a:r>
            <a:r>
              <a:rPr lang="en-US" dirty="0">
                <a:hlinkClick r:id="rId4"/>
              </a:rPr>
              <a:t>FSMIT</a:t>
            </a:r>
            <a:r>
              <a:rPr lang="en-US" dirty="0"/>
              <a:t> when in doubt.</a:t>
            </a:r>
          </a:p>
          <a:p>
            <a:pPr marL="742950" lvl="2" indent="-285750">
              <a:buFont typeface="Arial" panose="020B0604020202020204" pitchFamily="34" charset="0"/>
              <a:buChar char="•"/>
            </a:pPr>
            <a:r>
              <a:rPr lang="en-US" dirty="0"/>
              <a:t>A list of extensions is available on the </a:t>
            </a:r>
            <a:r>
              <a:rPr lang="en-US" dirty="0" err="1"/>
              <a:t>OpenRefine</a:t>
            </a:r>
            <a:r>
              <a:rPr lang="en-US" dirty="0"/>
              <a:t> </a:t>
            </a:r>
            <a:r>
              <a:rPr lang="en-US" dirty="0">
                <a:hlinkClick r:id="rId5"/>
              </a:rPr>
              <a:t>extensions</a:t>
            </a:r>
            <a:r>
              <a:rPr lang="en-US" dirty="0"/>
              <a:t> page</a:t>
            </a:r>
          </a:p>
          <a:p>
            <a:pPr marL="742950" lvl="2"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There is a wealth of additional </a:t>
            </a:r>
            <a:r>
              <a:rPr lang="en-US" dirty="0" err="1"/>
              <a:t>OpenRefine</a:t>
            </a:r>
            <a:r>
              <a:rPr lang="en-US" dirty="0"/>
              <a:t> educational material online! Here is a small sample:</a:t>
            </a:r>
          </a:p>
          <a:p>
            <a:pPr marL="742950" lvl="2" indent="-285750">
              <a:buFont typeface="Arial" panose="020B0604020202020204" pitchFamily="34" charset="0"/>
              <a:buChar char="•"/>
            </a:pPr>
            <a:r>
              <a:rPr lang="en-US" dirty="0"/>
              <a:t>The Google Refine introduction series (pre-dates </a:t>
            </a:r>
            <a:r>
              <a:rPr lang="en-US" dirty="0" err="1"/>
              <a:t>OpenRefine’s</a:t>
            </a:r>
            <a:r>
              <a:rPr lang="en-US" dirty="0"/>
              <a:t> name change, but still useful): </a:t>
            </a:r>
            <a:r>
              <a:rPr lang="en-US" dirty="0">
                <a:hlinkClick r:id="rId6"/>
              </a:rPr>
              <a:t>https://www.youtube.com/watch?v=B70J_H_zAWM</a:t>
            </a:r>
            <a:r>
              <a:rPr lang="en-US" dirty="0"/>
              <a:t>)</a:t>
            </a:r>
          </a:p>
          <a:p>
            <a:pPr marL="742950" lvl="2" indent="-285750">
              <a:buFont typeface="Arial" panose="020B0604020202020204" pitchFamily="34" charset="0"/>
              <a:buChar char="•"/>
            </a:pPr>
            <a:r>
              <a:rPr lang="en-US" dirty="0"/>
              <a:t>A library-focused </a:t>
            </a:r>
            <a:r>
              <a:rPr lang="en-US" dirty="0" err="1"/>
              <a:t>OpenRefine</a:t>
            </a:r>
            <a:r>
              <a:rPr lang="en-US" dirty="0"/>
              <a:t> </a:t>
            </a:r>
            <a:r>
              <a:rPr lang="en-US" dirty="0">
                <a:hlinkClick r:id="rId7"/>
              </a:rPr>
              <a:t>blog</a:t>
            </a:r>
            <a:r>
              <a:rPr lang="en-US" dirty="0"/>
              <a:t> by Owen Stephens</a:t>
            </a:r>
          </a:p>
          <a:p>
            <a:pPr marL="742950" lvl="2" indent="-285750">
              <a:buFont typeface="Arial" panose="020B0604020202020204" pitchFamily="34" charset="0"/>
              <a:buChar char="•"/>
            </a:pPr>
            <a:r>
              <a:rPr lang="en-US" dirty="0">
                <a:hlinkClick r:id="rId8"/>
              </a:rPr>
              <a:t>Cleaning Data with OpenRefine </a:t>
            </a:r>
            <a:r>
              <a:rPr lang="en-US" dirty="0"/>
              <a:t>by Seth van </a:t>
            </a:r>
            <a:r>
              <a:rPr lang="en-US" dirty="0" err="1"/>
              <a:t>Hooland</a:t>
            </a:r>
            <a:r>
              <a:rPr lang="en-US" dirty="0"/>
              <a:t>, Ruben </a:t>
            </a:r>
            <a:r>
              <a:rPr lang="en-US" dirty="0" err="1"/>
              <a:t>Verborgh</a:t>
            </a:r>
            <a:r>
              <a:rPr lang="en-US" dirty="0"/>
              <a:t>, and Max </a:t>
            </a:r>
            <a:r>
              <a:rPr lang="en-US" dirty="0" err="1"/>
              <a:t>DeWilde</a:t>
            </a:r>
            <a:endParaRPr lang="en-US" dirty="0"/>
          </a:p>
          <a:p>
            <a:pPr marL="742950" lvl="2" indent="-285750">
              <a:buFont typeface="Arial" panose="020B0604020202020204" pitchFamily="34" charset="0"/>
              <a:buChar char="•"/>
            </a:pPr>
            <a:r>
              <a:rPr lang="en-US" dirty="0">
                <a:hlinkClick r:id="rId9"/>
              </a:rPr>
              <a:t>Getting Started with OpenRefine </a:t>
            </a:r>
            <a:r>
              <a:rPr lang="en-US" dirty="0"/>
              <a:t>by Thomas Padilla</a:t>
            </a:r>
          </a:p>
        </p:txBody>
      </p:sp>
    </p:spTree>
    <p:extLst>
      <p:ext uri="{BB962C8B-B14F-4D97-AF65-F5344CB8AC3E}">
        <p14:creationId xmlns:p14="http://schemas.microsoft.com/office/powerpoint/2010/main" val="2399779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3642" y="183948"/>
            <a:ext cx="9573685" cy="1016000"/>
          </a:xfrm>
        </p:spPr>
        <p:txBody>
          <a:bodyPr/>
          <a:lstStyle/>
          <a:p>
            <a:r>
              <a:rPr lang="en-US" dirty="0"/>
              <a:t>Credits</a:t>
            </a:r>
          </a:p>
        </p:txBody>
      </p:sp>
      <p:sp>
        <p:nvSpPr>
          <p:cNvPr id="7" name="TextBox 6"/>
          <p:cNvSpPr txBox="1"/>
          <p:nvPr/>
        </p:nvSpPr>
        <p:spPr>
          <a:xfrm>
            <a:off x="386862" y="1413803"/>
            <a:ext cx="11387796" cy="3693319"/>
          </a:xfrm>
          <a:prstGeom prst="rect">
            <a:avLst/>
          </a:prstGeom>
          <a:noFill/>
        </p:spPr>
        <p:txBody>
          <a:bodyPr wrap="square" rtlCol="0">
            <a:spAutoFit/>
          </a:bodyPr>
          <a:lstStyle/>
          <a:p>
            <a:r>
              <a:rPr lang="en-US" dirty="0"/>
              <a:t>The </a:t>
            </a:r>
            <a:r>
              <a:rPr lang="en-US" dirty="0" err="1"/>
              <a:t>OpenRefine</a:t>
            </a:r>
            <a:r>
              <a:rPr lang="en-US" dirty="0"/>
              <a:t> lesson on which this class is based can be found at Library Carpentry: </a:t>
            </a:r>
            <a:r>
              <a:rPr lang="en-US" dirty="0" err="1"/>
              <a:t>OpenRefine</a:t>
            </a:r>
            <a:r>
              <a:rPr lang="en-US" dirty="0"/>
              <a:t>, (</a:t>
            </a:r>
            <a:r>
              <a:rPr lang="en-US" dirty="0">
                <a:hlinkClick r:id="rId2"/>
              </a:rPr>
              <a:t>https://librarycarpentry.org/lc-open-refine/</a:t>
            </a:r>
            <a:r>
              <a:rPr lang="en-US" dirty="0"/>
              <a:t>), and is copyright © 2016–2019 </a:t>
            </a:r>
            <a:r>
              <a:rPr lang="en-US" dirty="0">
                <a:hlinkClick r:id="rId3"/>
              </a:rPr>
              <a:t>Library Carpentry</a:t>
            </a:r>
            <a:r>
              <a:rPr lang="en-US" dirty="0"/>
              <a:t>. Class materials are available for adaptation under the </a:t>
            </a:r>
            <a:r>
              <a:rPr lang="en-US" dirty="0">
                <a:hlinkClick r:id="rId4"/>
              </a:rPr>
              <a:t>CC BY 4.0</a:t>
            </a:r>
            <a:r>
              <a:rPr lang="en-US" dirty="0"/>
              <a:t> license. </a:t>
            </a:r>
          </a:p>
          <a:p>
            <a:endParaRPr lang="en-US" dirty="0"/>
          </a:p>
          <a:p>
            <a:r>
              <a:rPr lang="en-US" dirty="0"/>
              <a:t>Slides and NEISS dataset segment used for this class can be found at: </a:t>
            </a:r>
            <a:r>
              <a:rPr lang="en-US" u="sng" dirty="0">
                <a:hlinkClick r:id="rId5"/>
              </a:rPr>
              <a:t>https://github.com/saragon02/Class_materials</a:t>
            </a:r>
            <a:endParaRPr lang="en-US" dirty="0"/>
          </a:p>
          <a:p>
            <a:endParaRPr lang="en-US" dirty="0"/>
          </a:p>
          <a:p>
            <a:r>
              <a:rPr lang="en-US" dirty="0"/>
              <a:t>Cover slide image by kues1, accessed at: </a:t>
            </a:r>
            <a:r>
              <a:rPr lang="en-US" dirty="0">
                <a:hlinkClick r:id="rId6"/>
              </a:rPr>
              <a:t>https://www.freepik.com/free-photo/old-files_1012333.htm</a:t>
            </a:r>
            <a:r>
              <a:rPr lang="en-US" dirty="0"/>
              <a:t> </a:t>
            </a:r>
          </a:p>
          <a:p>
            <a:endParaRPr lang="en-US" dirty="0"/>
          </a:p>
          <a:p>
            <a:endParaRPr lang="en-US" dirty="0"/>
          </a:p>
          <a:p>
            <a:pPr algn="ctr"/>
            <a:r>
              <a:rPr lang="en-US" i="1" dirty="0"/>
              <a:t>Developed resources reported in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a:t>
            </a:r>
            <a:endParaRPr lang="en-US" dirty="0"/>
          </a:p>
          <a:p>
            <a:endParaRPr lang="en-US" dirty="0"/>
          </a:p>
        </p:txBody>
      </p:sp>
      <p:sp>
        <p:nvSpPr>
          <p:cNvPr id="8" name="Rectangle 7"/>
          <p:cNvSpPr/>
          <p:nvPr/>
        </p:nvSpPr>
        <p:spPr>
          <a:xfrm>
            <a:off x="4165209" y="5256176"/>
            <a:ext cx="3157025" cy="757130"/>
          </a:xfrm>
          <a:prstGeom prst="rect">
            <a:avLst/>
          </a:prstGeom>
        </p:spPr>
        <p:txBody>
          <a:bodyPr wrap="square">
            <a:spAutoFit/>
          </a:bodyPr>
          <a:lstStyle/>
          <a:p>
            <a:pPr defTabSz="609585">
              <a:lnSpc>
                <a:spcPct val="90000"/>
              </a:lnSpc>
              <a:spcBef>
                <a:spcPct val="0"/>
              </a:spcBef>
            </a:pPr>
            <a:r>
              <a:rPr lang="en-US" sz="4800" dirty="0">
                <a:solidFill>
                  <a:schemeClr val="tx2"/>
                </a:solidFill>
                <a:latin typeface="+mj-lt"/>
                <a:ea typeface="+mj-ea"/>
                <a:cs typeface="+mj-cs"/>
              </a:rPr>
              <a:t>Thank you!</a:t>
            </a:r>
          </a:p>
        </p:txBody>
      </p:sp>
    </p:spTree>
    <p:extLst>
      <p:ext uri="{BB962C8B-B14F-4D97-AF65-F5344CB8AC3E}">
        <p14:creationId xmlns:p14="http://schemas.microsoft.com/office/powerpoint/2010/main" val="387424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2555" y="479044"/>
            <a:ext cx="8263333" cy="681876"/>
          </a:xfrm>
          <a:prstGeom prst="rect">
            <a:avLst/>
          </a:prstGeom>
        </p:spPr>
        <p:txBody>
          <a:bodyPr vert="horz" wrap="square" lIns="0" tIns="9737" rIns="0" bIns="0" rtlCol="0">
            <a:spAutoFit/>
          </a:bodyPr>
          <a:lstStyle/>
          <a:p>
            <a:pPr marL="8467">
              <a:spcBef>
                <a:spcPts val="77"/>
              </a:spcBef>
            </a:pPr>
            <a:r>
              <a:rPr spc="-147" dirty="0">
                <a:solidFill>
                  <a:srgbClr val="A1ABCE"/>
                </a:solidFill>
              </a:rPr>
              <a:t>Wh</a:t>
            </a:r>
            <a:r>
              <a:rPr lang="en-US" spc="-147" dirty="0">
                <a:solidFill>
                  <a:srgbClr val="A1ABCE"/>
                </a:solidFill>
              </a:rPr>
              <a:t>at can you do with </a:t>
            </a:r>
            <a:r>
              <a:rPr lang="en-US" spc="-147" dirty="0" err="1">
                <a:solidFill>
                  <a:srgbClr val="A1ABCE"/>
                </a:solidFill>
              </a:rPr>
              <a:t>OpenRefine</a:t>
            </a:r>
            <a:r>
              <a:rPr lang="en-US" spc="-147" dirty="0">
                <a:solidFill>
                  <a:srgbClr val="A1ABCE"/>
                </a:solidFill>
              </a:rPr>
              <a:t>?</a:t>
            </a:r>
            <a:endParaRPr spc="-183" dirty="0">
              <a:solidFill>
                <a:srgbClr val="A1ABCE"/>
              </a:solidFill>
            </a:endParaRPr>
          </a:p>
        </p:txBody>
      </p:sp>
      <p:sp>
        <p:nvSpPr>
          <p:cNvPr id="3" name="object 3"/>
          <p:cNvSpPr txBox="1"/>
          <p:nvPr/>
        </p:nvSpPr>
        <p:spPr>
          <a:xfrm>
            <a:off x="1307224" y="2013858"/>
            <a:ext cx="3821036" cy="1605696"/>
          </a:xfrm>
          <a:prstGeom prst="rect">
            <a:avLst/>
          </a:prstGeom>
        </p:spPr>
        <p:txBody>
          <a:bodyPr vert="horz" wrap="square" lIns="0" tIns="25400" rIns="0" bIns="0" rtlCol="0">
            <a:spAutoFit/>
          </a:bodyPr>
          <a:lstStyle/>
          <a:p>
            <a:pPr marL="8467" marR="119809" defTabSz="609630">
              <a:lnSpc>
                <a:spcPts val="3000"/>
              </a:lnSpc>
              <a:spcBef>
                <a:spcPts val="200"/>
              </a:spcBef>
              <a:tabLst>
                <a:tab pos="853483" algn="l"/>
                <a:tab pos="955511" algn="l"/>
                <a:tab pos="2405923" algn="l"/>
              </a:tabLst>
            </a:pPr>
            <a:r>
              <a:rPr lang="en-US" sz="2533" spc="76" dirty="0">
                <a:latin typeface="Arial"/>
                <a:cs typeface="Arial"/>
              </a:rPr>
              <a:t>Resolve inconsistencies in data</a:t>
            </a:r>
            <a:endParaRPr sz="2533" dirty="0">
              <a:latin typeface="Arial"/>
              <a:cs typeface="Arial"/>
            </a:endParaRPr>
          </a:p>
          <a:p>
            <a:pPr marL="8467" marR="3387" defTabSz="609630">
              <a:lnSpc>
                <a:spcPct val="122500"/>
              </a:lnSpc>
              <a:spcBef>
                <a:spcPts val="747"/>
              </a:spcBef>
            </a:pPr>
            <a:r>
              <a:rPr lang="en-US" sz="1667" spc="-33" dirty="0">
                <a:latin typeface="Arial"/>
                <a:cs typeface="Arial"/>
              </a:rPr>
              <a:t>-Review large chunks of data at a glance</a:t>
            </a:r>
          </a:p>
          <a:p>
            <a:pPr marL="8467" marR="3387" defTabSz="609630">
              <a:lnSpc>
                <a:spcPct val="122500"/>
              </a:lnSpc>
              <a:spcBef>
                <a:spcPts val="747"/>
              </a:spcBef>
            </a:pPr>
            <a:r>
              <a:rPr lang="en-US" sz="1667" spc="-33" dirty="0">
                <a:latin typeface="Arial"/>
                <a:cs typeface="Arial"/>
              </a:rPr>
              <a:t>-Correct errors in data entry</a:t>
            </a:r>
            <a:endParaRPr sz="1667" dirty="0">
              <a:latin typeface="Arial"/>
              <a:cs typeface="Arial"/>
            </a:endParaRPr>
          </a:p>
        </p:txBody>
      </p:sp>
      <p:sp>
        <p:nvSpPr>
          <p:cNvPr id="4" name="object 4"/>
          <p:cNvSpPr/>
          <p:nvPr/>
        </p:nvSpPr>
        <p:spPr>
          <a:xfrm>
            <a:off x="874946" y="2115666"/>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txBox="1"/>
          <p:nvPr/>
        </p:nvSpPr>
        <p:spPr>
          <a:xfrm>
            <a:off x="6546179" y="2049264"/>
            <a:ext cx="4110531" cy="1515928"/>
          </a:xfrm>
          <a:prstGeom prst="rect">
            <a:avLst/>
          </a:prstGeom>
        </p:spPr>
        <p:txBody>
          <a:bodyPr vert="horz" wrap="square" lIns="0" tIns="25400" rIns="0" bIns="0" rtlCol="0">
            <a:spAutoFit/>
          </a:bodyPr>
          <a:lstStyle/>
          <a:p>
            <a:pPr marL="8467" marR="954241" defTabSz="609630">
              <a:lnSpc>
                <a:spcPts val="3000"/>
              </a:lnSpc>
              <a:spcBef>
                <a:spcPts val="200"/>
              </a:spcBef>
              <a:tabLst>
                <a:tab pos="1705695" algn="l"/>
              </a:tabLst>
            </a:pPr>
            <a:r>
              <a:rPr sz="2533" spc="153" dirty="0">
                <a:latin typeface="Arial"/>
                <a:cs typeface="Arial"/>
              </a:rPr>
              <a:t>S</a:t>
            </a:r>
            <a:r>
              <a:rPr lang="en-US" sz="2533" spc="70" dirty="0">
                <a:latin typeface="Arial"/>
                <a:cs typeface="Arial"/>
              </a:rPr>
              <a:t>plit data into more granular elements</a:t>
            </a:r>
            <a:endParaRPr sz="2533" dirty="0">
              <a:latin typeface="Arial"/>
              <a:cs typeface="Arial"/>
            </a:endParaRPr>
          </a:p>
          <a:p>
            <a:pPr marL="8467" marR="3387" defTabSz="609630">
              <a:lnSpc>
                <a:spcPct val="122500"/>
              </a:lnSpc>
              <a:spcBef>
                <a:spcPts val="747"/>
              </a:spcBef>
            </a:pPr>
            <a:r>
              <a:rPr lang="en-US" sz="1667" spc="-33" dirty="0">
                <a:latin typeface="Arial"/>
                <a:cs typeface="Arial"/>
              </a:rPr>
              <a:t>-Create new columns when two values have mistakenly been entered in one</a:t>
            </a:r>
            <a:endParaRPr sz="1667" dirty="0">
              <a:latin typeface="Arial"/>
              <a:cs typeface="Arial"/>
            </a:endParaRPr>
          </a:p>
        </p:txBody>
      </p:sp>
      <p:sp>
        <p:nvSpPr>
          <p:cNvPr id="6" name="object 6"/>
          <p:cNvSpPr/>
          <p:nvPr/>
        </p:nvSpPr>
        <p:spPr>
          <a:xfrm>
            <a:off x="6058172" y="2137101"/>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7" name="object 7"/>
          <p:cNvSpPr txBox="1"/>
          <p:nvPr/>
        </p:nvSpPr>
        <p:spPr>
          <a:xfrm>
            <a:off x="1360564" y="4031533"/>
            <a:ext cx="3605953" cy="1234591"/>
          </a:xfrm>
          <a:prstGeom prst="rect">
            <a:avLst/>
          </a:prstGeom>
        </p:spPr>
        <p:txBody>
          <a:bodyPr vert="horz" wrap="square" lIns="0" tIns="8467" rIns="0" bIns="0" rtlCol="0">
            <a:spAutoFit/>
          </a:bodyPr>
          <a:lstStyle/>
          <a:p>
            <a:pPr marL="8467" defTabSz="609630">
              <a:spcBef>
                <a:spcPts val="67"/>
              </a:spcBef>
              <a:tabLst>
                <a:tab pos="1762425" algn="l"/>
              </a:tabLst>
            </a:pPr>
            <a:r>
              <a:rPr lang="en-US" sz="2533" spc="-3" dirty="0">
                <a:latin typeface="Arial"/>
                <a:cs typeface="Arial"/>
              </a:rPr>
              <a:t>Reformat data</a:t>
            </a:r>
            <a:endParaRPr sz="2533" dirty="0">
              <a:latin typeface="Arial"/>
              <a:cs typeface="Arial"/>
            </a:endParaRPr>
          </a:p>
          <a:p>
            <a:pPr marL="8467" marR="3387" defTabSz="609630">
              <a:lnSpc>
                <a:spcPct val="122500"/>
              </a:lnSpc>
              <a:spcBef>
                <a:spcPts val="840"/>
              </a:spcBef>
            </a:pPr>
            <a:r>
              <a:rPr lang="en-US" sz="1667" spc="-33" dirty="0">
                <a:latin typeface="Arial"/>
                <a:cs typeface="Arial"/>
              </a:rPr>
              <a:t>-Change dates to different formats</a:t>
            </a:r>
          </a:p>
          <a:p>
            <a:pPr marL="8467" marR="3387" defTabSz="609630">
              <a:lnSpc>
                <a:spcPct val="122500"/>
              </a:lnSpc>
              <a:spcBef>
                <a:spcPts val="840"/>
              </a:spcBef>
            </a:pPr>
            <a:r>
              <a:rPr lang="en-US" sz="1667" spc="-33" dirty="0">
                <a:latin typeface="Arial"/>
                <a:cs typeface="Arial"/>
              </a:rPr>
              <a:t>-Change spellings and capitalizations</a:t>
            </a:r>
            <a:endParaRPr sz="1667" dirty="0">
              <a:latin typeface="Arial"/>
              <a:cs typeface="Arial"/>
            </a:endParaRPr>
          </a:p>
        </p:txBody>
      </p:sp>
      <p:sp>
        <p:nvSpPr>
          <p:cNvPr id="8" name="object 8"/>
          <p:cNvSpPr/>
          <p:nvPr/>
        </p:nvSpPr>
        <p:spPr>
          <a:xfrm>
            <a:off x="817076" y="4125796"/>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9" name="object 9"/>
          <p:cNvSpPr txBox="1"/>
          <p:nvPr/>
        </p:nvSpPr>
        <p:spPr>
          <a:xfrm>
            <a:off x="6656529" y="4027289"/>
            <a:ext cx="5131611" cy="1939912"/>
          </a:xfrm>
          <a:prstGeom prst="rect">
            <a:avLst/>
          </a:prstGeom>
        </p:spPr>
        <p:txBody>
          <a:bodyPr vert="horz" wrap="square" lIns="0" tIns="8467" rIns="0" bIns="0" rtlCol="0">
            <a:spAutoFit/>
          </a:bodyPr>
          <a:lstStyle/>
          <a:p>
            <a:pPr marL="8467" defTabSz="609630">
              <a:spcBef>
                <a:spcPts val="67"/>
              </a:spcBef>
              <a:tabLst>
                <a:tab pos="1320019" algn="l"/>
              </a:tabLst>
            </a:pPr>
            <a:r>
              <a:rPr sz="2533" spc="87" dirty="0">
                <a:latin typeface="Arial"/>
                <a:cs typeface="Arial"/>
              </a:rPr>
              <a:t>C</a:t>
            </a:r>
            <a:r>
              <a:rPr lang="en-US" sz="2533" spc="87" dirty="0">
                <a:latin typeface="Arial"/>
                <a:cs typeface="Arial"/>
              </a:rPr>
              <a:t>ompare/match data against controlled sources</a:t>
            </a:r>
            <a:endParaRPr sz="2533" dirty="0">
              <a:latin typeface="Arial"/>
              <a:cs typeface="Arial"/>
            </a:endParaRPr>
          </a:p>
          <a:p>
            <a:pPr marL="8467" marR="3387" defTabSz="609630">
              <a:lnSpc>
                <a:spcPct val="122500"/>
              </a:lnSpc>
              <a:spcBef>
                <a:spcPts val="840"/>
              </a:spcBef>
            </a:pPr>
            <a:r>
              <a:rPr lang="en-US" sz="1667" spc="-33" dirty="0">
                <a:latin typeface="Arial"/>
                <a:cs typeface="Arial"/>
              </a:rPr>
              <a:t>-Match author names against the Library of Congress Name Authority File</a:t>
            </a:r>
          </a:p>
          <a:p>
            <a:pPr marL="8467" marR="3387" defTabSz="609630">
              <a:lnSpc>
                <a:spcPct val="122500"/>
              </a:lnSpc>
              <a:spcBef>
                <a:spcPts val="840"/>
              </a:spcBef>
            </a:pPr>
            <a:r>
              <a:rPr lang="en-US" sz="1667" spc="-33" dirty="0">
                <a:latin typeface="Arial"/>
                <a:cs typeface="Arial"/>
              </a:rPr>
              <a:t>-Match against other sources such as </a:t>
            </a:r>
            <a:r>
              <a:rPr lang="en-US" sz="1667" spc="-33" dirty="0" err="1">
                <a:latin typeface="Arial"/>
                <a:cs typeface="Arial"/>
              </a:rPr>
              <a:t>WikiData</a:t>
            </a:r>
            <a:endParaRPr sz="1667" dirty="0">
              <a:latin typeface="Arial"/>
              <a:cs typeface="Arial"/>
            </a:endParaRPr>
          </a:p>
        </p:txBody>
      </p:sp>
      <p:sp>
        <p:nvSpPr>
          <p:cNvPr id="10" name="object 10"/>
          <p:cNvSpPr/>
          <p:nvPr/>
        </p:nvSpPr>
        <p:spPr>
          <a:xfrm>
            <a:off x="6058172" y="4160921"/>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11" name="TextBox 10"/>
          <p:cNvSpPr txBox="1"/>
          <p:nvPr/>
        </p:nvSpPr>
        <p:spPr>
          <a:xfrm>
            <a:off x="146321" y="6320832"/>
            <a:ext cx="12115800" cy="400110"/>
          </a:xfrm>
          <a:prstGeom prst="rect">
            <a:avLst/>
          </a:prstGeom>
          <a:noFill/>
        </p:spPr>
        <p:txBody>
          <a:bodyPr wrap="square" rtlCol="0">
            <a:spAutoFit/>
          </a:bodyPr>
          <a:lstStyle/>
          <a:p>
            <a:r>
              <a:rPr lang="en-US" sz="2000" dirty="0"/>
              <a:t>Make all these changes and more without changing your original data file! Export a new version from </a:t>
            </a:r>
            <a:r>
              <a:rPr lang="en-US" sz="2000" dirty="0" err="1"/>
              <a:t>OpenRefine</a:t>
            </a:r>
            <a:endParaRPr lang="en-US" sz="2000" dirty="0"/>
          </a:p>
        </p:txBody>
      </p:sp>
    </p:spTree>
    <p:extLst>
      <p:ext uri="{BB962C8B-B14F-4D97-AF65-F5344CB8AC3E}">
        <p14:creationId xmlns:p14="http://schemas.microsoft.com/office/powerpoint/2010/main" val="426182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648" y="154641"/>
            <a:ext cx="9573685" cy="1016000"/>
          </a:xfrm>
        </p:spPr>
        <p:txBody>
          <a:bodyPr/>
          <a:lstStyle/>
          <a:p>
            <a:r>
              <a:rPr lang="en-US" dirty="0"/>
              <a:t>Download</a:t>
            </a:r>
          </a:p>
        </p:txBody>
      </p:sp>
      <p:sp>
        <p:nvSpPr>
          <p:cNvPr id="7" name="Slide Number Placeholder 6"/>
          <p:cNvSpPr>
            <a:spLocks noGrp="1"/>
          </p:cNvSpPr>
          <p:nvPr>
            <p:ph type="sldNum" sz="quarter" idx="16"/>
          </p:nvPr>
        </p:nvSpPr>
        <p:spPr/>
        <p:txBody>
          <a:bodyPr/>
          <a:lstStyle/>
          <a:p>
            <a:pPr defTabSz="609585"/>
            <a:fld id="{0D558541-60C9-42A2-8392-FF12533A6B7A}" type="slidenum">
              <a:rPr lang="en-US">
                <a:solidFill>
                  <a:srgbClr val="B0A2C5"/>
                </a:solidFill>
                <a:latin typeface="Calibri"/>
              </a:rPr>
              <a:pPr defTabSz="609585"/>
              <a:t>4</a:t>
            </a:fld>
            <a:endParaRPr lang="en-US" dirty="0">
              <a:solidFill>
                <a:srgbClr val="B0A2C5"/>
              </a:solidFill>
              <a:latin typeface="Calibri"/>
            </a:endParaRPr>
          </a:p>
        </p:txBody>
      </p:sp>
      <p:sp>
        <p:nvSpPr>
          <p:cNvPr id="6" name="TextBox 5"/>
          <p:cNvSpPr txBox="1"/>
          <p:nvPr/>
        </p:nvSpPr>
        <p:spPr>
          <a:xfrm>
            <a:off x="160946" y="1883342"/>
            <a:ext cx="3634740" cy="1140312"/>
          </a:xfrm>
          <a:prstGeom prst="rect">
            <a:avLst/>
          </a:prstGeom>
          <a:noFill/>
        </p:spPr>
        <p:txBody>
          <a:bodyPr wrap="square" rtlCol="0">
            <a:spAutoFit/>
          </a:bodyPr>
          <a:lstStyle/>
          <a:p>
            <a:r>
              <a:rPr lang="en-US" sz="2270" dirty="0"/>
              <a:t>Download </a:t>
            </a:r>
            <a:r>
              <a:rPr lang="en-US" sz="2270" dirty="0" err="1"/>
              <a:t>OpenRefine</a:t>
            </a:r>
            <a:r>
              <a:rPr lang="en-US" sz="2270" dirty="0"/>
              <a:t> from: </a:t>
            </a:r>
            <a:r>
              <a:rPr lang="en-US" sz="2270" dirty="0">
                <a:hlinkClick r:id="rId3"/>
              </a:rPr>
              <a:t>http://openrefine.org/</a:t>
            </a:r>
            <a:endParaRPr lang="en-US" sz="2270" dirty="0"/>
          </a:p>
          <a:p>
            <a:endParaRPr lang="en-US" sz="2270" dirty="0"/>
          </a:p>
        </p:txBody>
      </p:sp>
      <p:sp>
        <p:nvSpPr>
          <p:cNvPr id="11" name="TextBox 10"/>
          <p:cNvSpPr txBox="1"/>
          <p:nvPr/>
        </p:nvSpPr>
        <p:spPr>
          <a:xfrm>
            <a:off x="160946" y="3215640"/>
            <a:ext cx="3535680" cy="1754326"/>
          </a:xfrm>
          <a:prstGeom prst="rect">
            <a:avLst/>
          </a:prstGeom>
          <a:noFill/>
        </p:spPr>
        <p:txBody>
          <a:bodyPr wrap="square" rtlCol="0">
            <a:spAutoFit/>
          </a:bodyPr>
          <a:lstStyle/>
          <a:p>
            <a:r>
              <a:rPr lang="en-US" dirty="0"/>
              <a:t>Download the dataset for this class:</a:t>
            </a:r>
          </a:p>
          <a:p>
            <a:r>
              <a:rPr lang="en-US" u="sng" dirty="0">
                <a:hlinkClick r:id="rId4"/>
              </a:rPr>
              <a:t>https://drive.google.com/file/d/16CYfmWcx9ecXEdRYDd3A7-KC_2CUyepz/view?usp=sharing</a:t>
            </a:r>
            <a:r>
              <a:rPr lang="en-US" dirty="0">
                <a:hlinkClick r:id="rId4"/>
              </a:rPr>
              <a:t>    </a:t>
            </a:r>
            <a:endParaRPr lang="en-US" dirty="0"/>
          </a:p>
          <a:p>
            <a:endParaRPr lang="en-US" dirty="0"/>
          </a:p>
          <a:p>
            <a:r>
              <a:rPr lang="en-US" dirty="0"/>
              <a:t>“2018_NEISS_SmallSubset.csv”</a:t>
            </a:r>
          </a:p>
        </p:txBody>
      </p:sp>
      <p:pic>
        <p:nvPicPr>
          <p:cNvPr id="4" name="Picture 3" descr="A screenshot of a computer&#10;&#10;Description automatically generated">
            <a:extLst>
              <a:ext uri="{FF2B5EF4-FFF2-40B4-BE49-F238E27FC236}">
                <a16:creationId xmlns:a16="http://schemas.microsoft.com/office/drawing/2014/main" id="{95710879-6B0E-AC82-0714-FD5B3D8FD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6626" y="661736"/>
            <a:ext cx="8433895" cy="5385231"/>
          </a:xfrm>
          <a:prstGeom prst="rect">
            <a:avLst/>
          </a:prstGeom>
          <a:ln w="12700">
            <a:solidFill>
              <a:schemeClr val="accent1"/>
            </a:solidFill>
          </a:ln>
          <a:effectLst>
            <a:outerShdw blurRad="50800" dist="38100" dir="2700000" algn="tl" rotWithShape="0">
              <a:prstClr val="black">
                <a:alpha val="40000"/>
              </a:prstClr>
            </a:outerShdw>
          </a:effectLst>
        </p:spPr>
      </p:pic>
      <p:sp>
        <p:nvSpPr>
          <p:cNvPr id="9" name="Oval 8"/>
          <p:cNvSpPr/>
          <p:nvPr/>
        </p:nvSpPr>
        <p:spPr>
          <a:xfrm>
            <a:off x="6239970" y="4875848"/>
            <a:ext cx="1550486" cy="54864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6757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a Project</a:t>
            </a:r>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35" y="1257301"/>
            <a:ext cx="10489671" cy="3417708"/>
          </a:xfrm>
          <a:prstGeom prst="rect">
            <a:avLst/>
          </a:prstGeom>
        </p:spPr>
      </p:pic>
      <p:sp>
        <p:nvSpPr>
          <p:cNvPr id="11" name="Oval 10"/>
          <p:cNvSpPr/>
          <p:nvPr/>
        </p:nvSpPr>
        <p:spPr>
          <a:xfrm>
            <a:off x="3886200" y="2583180"/>
            <a:ext cx="1607820" cy="396240"/>
          </a:xfrm>
          <a:prstGeom prst="ellipse">
            <a:avLst/>
          </a:prstGeom>
          <a:noFill/>
          <a:ln w="3492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26410" y="2603864"/>
            <a:ext cx="1402080" cy="312420"/>
          </a:xfrm>
          <a:prstGeom prst="ellipse">
            <a:avLst/>
          </a:prstGeom>
          <a:noFill/>
          <a:ln w="3492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092077" y="4893353"/>
            <a:ext cx="6545443" cy="1477328"/>
          </a:xfrm>
          <a:prstGeom prst="rect">
            <a:avLst/>
          </a:prstGeom>
          <a:noFill/>
        </p:spPr>
        <p:txBody>
          <a:bodyPr wrap="square" rtlCol="0">
            <a:spAutoFit/>
          </a:bodyPr>
          <a:lstStyle/>
          <a:p>
            <a:r>
              <a:rPr lang="en-US" dirty="0"/>
              <a:t>-Open CSV, Excel, JSON, and XML files stored on your computer</a:t>
            </a:r>
          </a:p>
          <a:p>
            <a:endParaRPr lang="en-US" dirty="0"/>
          </a:p>
          <a:p>
            <a:r>
              <a:rPr lang="en-US" dirty="0"/>
              <a:t>OR</a:t>
            </a:r>
          </a:p>
          <a:p>
            <a:endParaRPr lang="en-US" dirty="0"/>
          </a:p>
          <a:p>
            <a:r>
              <a:rPr lang="en-US" dirty="0"/>
              <a:t>-Fetch data from a Web Address</a:t>
            </a:r>
          </a:p>
        </p:txBody>
      </p:sp>
    </p:spTree>
    <p:extLst>
      <p:ext uri="{BB962C8B-B14F-4D97-AF65-F5344CB8AC3E}">
        <p14:creationId xmlns:p14="http://schemas.microsoft.com/office/powerpoint/2010/main" val="138252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8" y="0"/>
            <a:ext cx="11203113" cy="684601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351" y="5468920"/>
            <a:ext cx="2991673" cy="536494"/>
          </a:xfrm>
          <a:prstGeom prst="rect">
            <a:avLst/>
          </a:prstGeom>
        </p:spPr>
      </p:pic>
      <p:sp>
        <p:nvSpPr>
          <p:cNvPr id="10" name="Oval 9"/>
          <p:cNvSpPr/>
          <p:nvPr/>
        </p:nvSpPr>
        <p:spPr>
          <a:xfrm>
            <a:off x="4369594" y="5151812"/>
            <a:ext cx="1287780" cy="426720"/>
          </a:xfrm>
          <a:prstGeom prst="ellipse">
            <a:avLst/>
          </a:prstGeom>
          <a:no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422" y="160538"/>
            <a:ext cx="1335644" cy="513260"/>
          </a:xfrm>
          <a:prstGeom prst="rect">
            <a:avLst/>
          </a:prstGeom>
        </p:spPr>
      </p:pic>
      <p:sp>
        <p:nvSpPr>
          <p:cNvPr id="12" name="TextBox 11"/>
          <p:cNvSpPr txBox="1"/>
          <p:nvPr/>
        </p:nvSpPr>
        <p:spPr>
          <a:xfrm>
            <a:off x="5849129" y="5915363"/>
            <a:ext cx="1607820" cy="646331"/>
          </a:xfrm>
          <a:prstGeom prst="rect">
            <a:avLst/>
          </a:prstGeom>
          <a:noFill/>
        </p:spPr>
        <p:txBody>
          <a:bodyPr wrap="square" rtlCol="0">
            <a:spAutoFit/>
          </a:bodyPr>
          <a:lstStyle/>
          <a:p>
            <a:r>
              <a:rPr lang="en-US" dirty="0">
                <a:solidFill>
                  <a:schemeClr val="accent6"/>
                </a:solidFill>
              </a:rPr>
              <a:t>Uncheck this box </a:t>
            </a:r>
          </a:p>
        </p:txBody>
      </p:sp>
      <p:cxnSp>
        <p:nvCxnSpPr>
          <p:cNvPr id="14" name="Straight Arrow Connector 13"/>
          <p:cNvCxnSpPr/>
          <p:nvPr/>
        </p:nvCxnSpPr>
        <p:spPr>
          <a:xfrm flipV="1">
            <a:off x="6449291" y="6340173"/>
            <a:ext cx="648083" cy="520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7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64743" y="525192"/>
            <a:ext cx="3678077" cy="1016000"/>
          </a:xfrm>
        </p:spPr>
        <p:txBody>
          <a:bodyPr/>
          <a:lstStyle/>
          <a:p>
            <a:r>
              <a:rPr lang="en-US" dirty="0"/>
              <a:t>Rows, Records, and Splitting cells</a:t>
            </a:r>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21" y="2534200"/>
            <a:ext cx="6165114" cy="3170195"/>
          </a:xfrm>
          <a:prstGeom prst="rect">
            <a:avLst/>
          </a:prstGeom>
        </p:spPr>
      </p:pic>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t="1250"/>
          <a:stretch/>
        </p:blipFill>
        <p:spPr>
          <a:xfrm>
            <a:off x="7766577" y="42862"/>
            <a:ext cx="4345523" cy="6772274"/>
          </a:xfrm>
          <a:prstGeom prst="rect">
            <a:avLst/>
          </a:prstGeom>
        </p:spPr>
      </p:pic>
      <p:pic>
        <p:nvPicPr>
          <p:cNvPr id="2" name="Picture 1" descr="Screen Clipping"/>
          <p:cNvPicPr>
            <a:picLocks noChangeAspect="1"/>
          </p:cNvPicPr>
          <p:nvPr/>
        </p:nvPicPr>
        <p:blipFill rotWithShape="1">
          <a:blip r:embed="rId5">
            <a:extLst>
              <a:ext uri="{28A0092B-C50C-407E-A947-70E740481C1C}">
                <a14:useLocalDpi xmlns:a14="http://schemas.microsoft.com/office/drawing/2010/main" val="0"/>
              </a:ext>
            </a:extLst>
          </a:blip>
          <a:srcRect t="7496"/>
          <a:stretch/>
        </p:blipFill>
        <p:spPr>
          <a:xfrm>
            <a:off x="5308189" y="1355762"/>
            <a:ext cx="2461473" cy="144512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55" y="2938841"/>
            <a:ext cx="3559665" cy="136790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2820" y="1371118"/>
            <a:ext cx="1396105" cy="53649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0038" y="-20898"/>
            <a:ext cx="1396105" cy="5364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8163" y="1810075"/>
            <a:ext cx="2757487" cy="53649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035" y="4655669"/>
            <a:ext cx="2616390" cy="536494"/>
          </a:xfrm>
          <a:prstGeom prst="rect">
            <a:avLst/>
          </a:prstGeom>
        </p:spPr>
      </p:pic>
    </p:spTree>
    <p:extLst>
      <p:ext uri="{BB962C8B-B14F-4D97-AF65-F5344CB8AC3E}">
        <p14:creationId xmlns:p14="http://schemas.microsoft.com/office/powerpoint/2010/main" val="252610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Joining Cells</a:t>
            </a:r>
          </a:p>
        </p:txBody>
      </p:sp>
      <p:sp>
        <p:nvSpPr>
          <p:cNvPr id="10" name="TextBox 9"/>
          <p:cNvSpPr txBox="1"/>
          <p:nvPr/>
        </p:nvSpPr>
        <p:spPr>
          <a:xfrm>
            <a:off x="3794760" y="5951220"/>
            <a:ext cx="7475220" cy="369332"/>
          </a:xfrm>
          <a:prstGeom prst="rect">
            <a:avLst/>
          </a:prstGeom>
          <a:noFill/>
        </p:spPr>
        <p:txBody>
          <a:bodyPr wrap="square" rtlCol="0">
            <a:spAutoFit/>
          </a:bodyPr>
          <a:lstStyle/>
          <a:p>
            <a:r>
              <a:rPr lang="en-US" dirty="0"/>
              <a:t>Edit cells </a:t>
            </a:r>
            <a:r>
              <a:rPr lang="en-US" dirty="0">
                <a:sym typeface="Wingdings" panose="05000000000000000000" pitchFamily="2" charset="2"/>
              </a:rPr>
              <a:t> Join multi-valued cells to re-join the split cells</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743" y="1194126"/>
            <a:ext cx="9579170" cy="44885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956" y="2726252"/>
            <a:ext cx="1396105" cy="53649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277" y="4019735"/>
            <a:ext cx="1396105" cy="536494"/>
          </a:xfrm>
          <a:prstGeom prst="rect">
            <a:avLst/>
          </a:prstGeom>
        </p:spPr>
      </p:pic>
    </p:spTree>
    <p:extLst>
      <p:ext uri="{BB962C8B-B14F-4D97-AF65-F5344CB8AC3E}">
        <p14:creationId xmlns:p14="http://schemas.microsoft.com/office/powerpoint/2010/main" val="4133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6198" y="236349"/>
            <a:ext cx="9573685" cy="534717"/>
          </a:xfrm>
        </p:spPr>
        <p:txBody>
          <a:bodyPr/>
          <a:lstStyle/>
          <a:p>
            <a:r>
              <a:rPr lang="en-US" dirty="0"/>
              <a:t>Facets and Filtering</a:t>
            </a:r>
          </a:p>
        </p:txBody>
      </p:sp>
      <p:sp>
        <p:nvSpPr>
          <p:cNvPr id="8" name="TextBox 7"/>
          <p:cNvSpPr txBox="1"/>
          <p:nvPr/>
        </p:nvSpPr>
        <p:spPr>
          <a:xfrm>
            <a:off x="316229" y="5103674"/>
            <a:ext cx="11590020" cy="1754326"/>
          </a:xfrm>
          <a:prstGeom prst="rect">
            <a:avLst/>
          </a:prstGeom>
          <a:solidFill>
            <a:schemeClr val="bg1"/>
          </a:solidFill>
        </p:spPr>
        <p:txBody>
          <a:bodyPr wrap="square" rtlCol="0">
            <a:spAutoFit/>
          </a:bodyPr>
          <a:lstStyle/>
          <a:p>
            <a:r>
              <a:rPr lang="en-US" b="1" dirty="0"/>
              <a:t>Facets</a:t>
            </a:r>
            <a:r>
              <a:rPr lang="en-US" dirty="0"/>
              <a:t>: one of the most powerful features of </a:t>
            </a:r>
            <a:r>
              <a:rPr lang="en-US" dirty="0" err="1"/>
              <a:t>OpenRefine</a:t>
            </a:r>
            <a:r>
              <a:rPr lang="en-US" dirty="0"/>
              <a:t>. Faceting counts the values in every cell in a column and displays them in a box on the left side of the screen. This lets you see quickly where there might be inconsistencies in the data.</a:t>
            </a:r>
          </a:p>
          <a:p>
            <a:r>
              <a:rPr lang="en-US" b="1" dirty="0"/>
              <a:t>Examine values in the facets: </a:t>
            </a:r>
            <a:r>
              <a:rPr lang="en-US" dirty="0"/>
              <a:t>for every listed value you have the choice to either include it or exclude it in any clustering operation you might do.</a:t>
            </a:r>
          </a:p>
          <a:p>
            <a:r>
              <a:rPr lang="en-US" b="1" dirty="0"/>
              <a:t>Clustering</a:t>
            </a:r>
            <a:r>
              <a:rPr lang="en-US" dirty="0"/>
              <a:t>: If you have similar values in the facets, you can include them in a clustering operation, another powerful feature of </a:t>
            </a:r>
            <a:r>
              <a:rPr lang="en-US" dirty="0" err="1"/>
              <a:t>OpenRefine</a:t>
            </a:r>
            <a:r>
              <a:rPr lang="en-US" dirty="0"/>
              <a:t>. Clustering uses different algorithms to bring together values with similar words and spelling.</a:t>
            </a:r>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b="37273"/>
          <a:stretch/>
        </p:blipFill>
        <p:spPr>
          <a:xfrm>
            <a:off x="807706" y="771066"/>
            <a:ext cx="10576589" cy="4301836"/>
          </a:xfrm>
          <a:prstGeom prst="rect">
            <a:avLst/>
          </a:prstGeom>
        </p:spPr>
      </p:pic>
    </p:spTree>
    <p:extLst>
      <p:ext uri="{BB962C8B-B14F-4D97-AF65-F5344CB8AC3E}">
        <p14:creationId xmlns:p14="http://schemas.microsoft.com/office/powerpoint/2010/main" val="2096311427"/>
      </p:ext>
    </p:extLst>
  </p:cSld>
  <p:clrMapOvr>
    <a:masterClrMapping/>
  </p:clrMapOvr>
</p:sld>
</file>

<file path=ppt/theme/theme1.xml><?xml version="1.0" encoding="utf-8"?>
<a:theme xmlns:a="http://schemas.openxmlformats.org/drawingml/2006/main" name="1_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1824</TotalTime>
  <Words>5273</Words>
  <Application>Microsoft Macintosh PowerPoint</Application>
  <PresentationFormat>Widescreen</PresentationFormat>
  <Paragraphs>237</Paragraphs>
  <Slides>26</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Lucida Grande</vt:lpstr>
      <vt:lpstr>Wingdings</vt:lpstr>
      <vt:lpstr>1_Office Theme</vt:lpstr>
      <vt:lpstr>Office Theme</vt:lpstr>
      <vt:lpstr>Cleaning Spreadsheet Data with OpenRefine The Powerful Tool for Cleaning Messy Data</vt:lpstr>
      <vt:lpstr>What is OpenRefine?</vt:lpstr>
      <vt:lpstr>What can you do with OpenRefine?</vt:lpstr>
      <vt:lpstr>Download</vt:lpstr>
      <vt:lpstr>Open a Project</vt:lpstr>
      <vt:lpstr>PowerPoint Presentation</vt:lpstr>
      <vt:lpstr>Rows, Records, and Splitting cells</vt:lpstr>
      <vt:lpstr>Joining Cells</vt:lpstr>
      <vt:lpstr>Facets and Filtering</vt:lpstr>
      <vt:lpstr>Clustering</vt:lpstr>
      <vt:lpstr>Transformations</vt:lpstr>
      <vt:lpstr>Writing Transformations</vt:lpstr>
      <vt:lpstr>Undo/Redo and Extract &amp; Apply</vt:lpstr>
      <vt:lpstr>Transforming Dates and Numbers</vt:lpstr>
      <vt:lpstr>More on Number Fields</vt:lpstr>
      <vt:lpstr>More on Working with Numbers</vt:lpstr>
      <vt:lpstr>GREL Math Functions</vt:lpstr>
      <vt:lpstr>Transforming Booleans</vt:lpstr>
      <vt:lpstr>Transforming Arrays</vt:lpstr>
      <vt:lpstr>A Note about Arrays, and Exporting your Project</vt:lpstr>
      <vt:lpstr>Advanced: Retrieving Data from URLs</vt:lpstr>
      <vt:lpstr>Parsing HTML in OpenRefine cells</vt:lpstr>
      <vt:lpstr>Reconciliation using URLs</vt:lpstr>
      <vt:lpstr>Reconciliation Results</vt:lpstr>
      <vt:lpstr>Some final OpenRefine tips</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OpenRefine</dc:title>
  <dc:creator>Sara Gonzales</dc:creator>
  <cp:lastModifiedBy>Sara Gonzales</cp:lastModifiedBy>
  <cp:revision>122</cp:revision>
  <dcterms:created xsi:type="dcterms:W3CDTF">2019-04-19T21:00:56Z</dcterms:created>
  <dcterms:modified xsi:type="dcterms:W3CDTF">2024-03-26T16:40:37Z</dcterms:modified>
</cp:coreProperties>
</file>