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273" r:id="rId3"/>
    <p:sldId id="283" r:id="rId4"/>
    <p:sldId id="284" r:id="rId5"/>
    <p:sldId id="285" r:id="rId6"/>
    <p:sldId id="287" r:id="rId7"/>
    <p:sldId id="290" r:id="rId8"/>
    <p:sldId id="286" r:id="rId9"/>
    <p:sldId id="269" r:id="rId10"/>
    <p:sldId id="291" r:id="rId11"/>
    <p:sldId id="292" r:id="rId12"/>
    <p:sldId id="293" r:id="rId13"/>
    <p:sldId id="270" r:id="rId14"/>
    <p:sldId id="295" r:id="rId15"/>
    <p:sldId id="297" r:id="rId16"/>
    <p:sldId id="296" r:id="rId17"/>
    <p:sldId id="298" r:id="rId18"/>
    <p:sldId id="299" r:id="rId19"/>
    <p:sldId id="302" r:id="rId20"/>
    <p:sldId id="262" r:id="rId21"/>
    <p:sldId id="279" r:id="rId2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73">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83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4689"/>
    <a:srgbClr val="645B9B"/>
    <a:srgbClr val="61468B"/>
    <a:srgbClr val="51467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907" autoAdjust="0"/>
    <p:restoredTop sz="62295" autoAdjust="0"/>
  </p:normalViewPr>
  <p:slideViewPr>
    <p:cSldViewPr snapToGrid="0" showGuides="1">
      <p:cViewPr varScale="1">
        <p:scale>
          <a:sx n="135" d="100"/>
          <a:sy n="135" d="100"/>
        </p:scale>
        <p:origin x="2466" y="120"/>
      </p:cViewPr>
      <p:guideLst>
        <p:guide orient="horz" pos="2973"/>
        <p:guide orient="horz" pos="3138"/>
        <p:guide orient="horz" pos="200"/>
        <p:guide orient="horz" pos="1791"/>
        <p:guide orient="horz" pos="283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4/29/2016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4/29/2016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users in our context rely on </a:t>
            </a:r>
            <a:r>
              <a:rPr lang="en-US" baseline="0" dirty="0" smtClean="0"/>
              <a:t>PubMed </a:t>
            </a:r>
            <a:r>
              <a:rPr lang="en-US" baseline="0" dirty="0" smtClean="0"/>
              <a:t>the MOST, it’s almost the elephant in the room with our discussions related to ER’s &amp; discovery. Always have to consider, will our users just be going to PubMed instead?</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a:t>
            </a:fld>
            <a:endParaRPr lang="en-US"/>
          </a:p>
        </p:txBody>
      </p:sp>
    </p:spTree>
    <p:extLst>
      <p:ext uri="{BB962C8B-B14F-4D97-AF65-F5344CB8AC3E}">
        <p14:creationId xmlns:p14="http://schemas.microsoft.com/office/powerpoint/2010/main" val="1212395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result,</a:t>
            </a:r>
            <a:r>
              <a:rPr lang="en-US" baseline="0" dirty="0" smtClean="0"/>
              <a:t> </a:t>
            </a:r>
            <a:r>
              <a:rPr lang="en-US" baseline="0" dirty="0" smtClean="0"/>
              <a:t>we incorporate </a:t>
            </a:r>
            <a:r>
              <a:rPr lang="en-US" baseline="0" dirty="0" smtClean="0"/>
              <a:t>a PubMed search in our site. We do this by querying </a:t>
            </a:r>
            <a:r>
              <a:rPr lang="en-US" baseline="0" dirty="0" smtClean="0"/>
              <a:t>the NCBI database </a:t>
            </a:r>
            <a:r>
              <a:rPr lang="en-US" baseline="0" dirty="0" smtClean="0"/>
              <a:t>with their API, and display the results locally through customized RAILS application that brings them into a uniform search interface on our site, alongside our Primo front-end. </a:t>
            </a:r>
            <a:r>
              <a:rPr lang="en-US" baseline="0" dirty="0" smtClean="0"/>
              <a:t>It’s offered as a search scope </a:t>
            </a:r>
            <a:r>
              <a:rPr lang="en-US" baseline="0" dirty="0" smtClean="0"/>
              <a:t>on our main search.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a:t>
            </a:fld>
            <a:endParaRPr lang="en-US"/>
          </a:p>
        </p:txBody>
      </p:sp>
    </p:spTree>
    <p:extLst>
      <p:ext uri="{BB962C8B-B14F-4D97-AF65-F5344CB8AC3E}">
        <p14:creationId xmlns:p14="http://schemas.microsoft.com/office/powerpoint/2010/main" val="2393752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this is just</a:t>
            </a:r>
            <a:r>
              <a:rPr lang="en-US" baseline="0" dirty="0" smtClean="0"/>
              <a:t> how our local PubMed search </a:t>
            </a:r>
            <a:r>
              <a:rPr lang="en-US" baseline="0" dirty="0" smtClean="0"/>
              <a:t>looks…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5</a:t>
            </a:fld>
            <a:endParaRPr lang="en-US"/>
          </a:p>
        </p:txBody>
      </p:sp>
    </p:spTree>
    <p:extLst>
      <p:ext uri="{BB962C8B-B14F-4D97-AF65-F5344CB8AC3E}">
        <p14:creationId xmlns:p14="http://schemas.microsoft.com/office/powerpoint/2010/main" val="3280798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for anyone who’s not all that familiar with PM, for the most part it works like any other </a:t>
            </a:r>
            <a:r>
              <a:rPr lang="en-US" dirty="0" err="1" smtClean="0"/>
              <a:t>OpenURL</a:t>
            </a:r>
            <a:r>
              <a:rPr lang="en-US" baseline="0" dirty="0" smtClean="0"/>
              <a:t> referring </a:t>
            </a:r>
            <a:r>
              <a:rPr lang="en-US" baseline="0" dirty="0" smtClean="0"/>
              <a:t>database. </a:t>
            </a:r>
            <a:r>
              <a:rPr lang="en-US" baseline="0" dirty="0" smtClean="0"/>
              <a:t>At </a:t>
            </a:r>
            <a:r>
              <a:rPr lang="en-US" baseline="0" dirty="0" err="1" smtClean="0"/>
              <a:t>Galter</a:t>
            </a:r>
            <a:r>
              <a:rPr lang="en-US" baseline="0" dirty="0" smtClean="0"/>
              <a:t> we use </a:t>
            </a:r>
            <a:r>
              <a:rPr lang="en-US" baseline="0" dirty="0" err="1" smtClean="0"/>
              <a:t>LinkOut</a:t>
            </a:r>
            <a:r>
              <a:rPr lang="en-US" baseline="0" dirty="0" smtClean="0"/>
              <a:t>, and </a:t>
            </a:r>
            <a:r>
              <a:rPr lang="en-US" baseline="0" dirty="0" smtClean="0"/>
              <a:t>their </a:t>
            </a:r>
            <a:r>
              <a:rPr lang="en-US" baseline="0" dirty="0" err="1" smtClean="0"/>
              <a:t>OpenURL</a:t>
            </a:r>
            <a:r>
              <a:rPr lang="en-US" baseline="0" dirty="0" smtClean="0"/>
              <a:t> resolver </a:t>
            </a:r>
            <a:r>
              <a:rPr lang="en-US" baseline="0" dirty="0" smtClean="0"/>
              <a:t>called…</a:t>
            </a:r>
            <a:endParaRPr lang="en-US" dirty="0" smtClean="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a:p>
        </p:txBody>
      </p:sp>
    </p:spTree>
    <p:extLst>
      <p:ext uri="{BB962C8B-B14F-4D97-AF65-F5344CB8AC3E}">
        <p14:creationId xmlns:p14="http://schemas.microsoft.com/office/powerpoint/2010/main" val="3860361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OutsideTool</a:t>
            </a:r>
            <a:r>
              <a:rPr lang="en-US" dirty="0" smtClean="0"/>
              <a:t>,</a:t>
            </a:r>
            <a:r>
              <a:rPr lang="en-US" baseline="0" dirty="0" smtClean="0"/>
              <a:t> which is where you put the URL for your </a:t>
            </a:r>
            <a:r>
              <a:rPr lang="en-US" baseline="0" dirty="0" smtClean="0"/>
              <a:t>link </a:t>
            </a:r>
            <a:r>
              <a:rPr lang="en-US" baseline="0" dirty="0" smtClean="0"/>
              <a:t>resolver. In our case this used to be SFX, and it worked quite </a:t>
            </a:r>
            <a:r>
              <a:rPr lang="en-US" baseline="0" dirty="0" smtClean="0"/>
              <a:t>well.</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a:t>
            </a:fld>
            <a:endParaRPr lang="en-US"/>
          </a:p>
        </p:txBody>
      </p:sp>
    </p:spTree>
    <p:extLst>
      <p:ext uri="{BB962C8B-B14F-4D97-AF65-F5344CB8AC3E}">
        <p14:creationId xmlns:p14="http://schemas.microsoft.com/office/powerpoint/2010/main" val="704999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how the various</a:t>
            </a:r>
            <a:r>
              <a:rPr lang="en-US" baseline="0" dirty="0" smtClean="0"/>
              <a:t> linking buttons appeared to the user. The gold button is </a:t>
            </a:r>
            <a:r>
              <a:rPr lang="en-US" baseline="0" dirty="0" err="1" smtClean="0"/>
              <a:t>LinkOut</a:t>
            </a:r>
            <a:r>
              <a:rPr lang="en-US" baseline="0" dirty="0" smtClean="0"/>
              <a:t>. The purple button is the </a:t>
            </a:r>
            <a:r>
              <a:rPr lang="en-US" baseline="0" dirty="0" err="1" smtClean="0"/>
              <a:t>Otool</a:t>
            </a:r>
            <a:r>
              <a:rPr lang="en-US" baseline="0" dirty="0" smtClean="0"/>
              <a:t>. After we switched to Alma, the purple button here was sending our users to the Alma resolver menu, and that’s where our problems started…</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a:p>
        </p:txBody>
      </p:sp>
    </p:spTree>
    <p:extLst>
      <p:ext uri="{BB962C8B-B14F-4D97-AF65-F5344CB8AC3E}">
        <p14:creationId xmlns:p14="http://schemas.microsoft.com/office/powerpoint/2010/main" val="2664961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big one for us was </a:t>
            </a:r>
            <a:r>
              <a:rPr lang="en-US" dirty="0" smtClean="0"/>
              <a:t>that you actually </a:t>
            </a:r>
            <a:r>
              <a:rPr lang="en-US" dirty="0" smtClean="0"/>
              <a:t>have to sign-in</a:t>
            </a:r>
            <a:r>
              <a:rPr lang="en-US" baseline="0" dirty="0" smtClean="0"/>
              <a:t> using the link at the </a:t>
            </a:r>
            <a:r>
              <a:rPr lang="en-US" baseline="0" dirty="0" smtClean="0"/>
              <a:t>right </a:t>
            </a:r>
            <a:r>
              <a:rPr lang="en-US" baseline="0" dirty="0" smtClean="0"/>
              <a:t>before the ILL links are displayed. This is fine if you assume users are already signed in before hitting this screen, but since most </a:t>
            </a:r>
            <a:r>
              <a:rPr lang="en-US" baseline="0" dirty="0" smtClean="0"/>
              <a:t>of the HSL </a:t>
            </a:r>
            <a:r>
              <a:rPr lang="en-US" baseline="0" dirty="0" smtClean="0"/>
              <a:t>people go straight to PM, this was a problem for us.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9</a:t>
            </a:fld>
            <a:endParaRPr lang="en-US"/>
          </a:p>
        </p:txBody>
      </p:sp>
    </p:spTree>
    <p:extLst>
      <p:ext uri="{BB962C8B-B14F-4D97-AF65-F5344CB8AC3E}">
        <p14:creationId xmlns:p14="http://schemas.microsoft.com/office/powerpoint/2010/main" val="2093801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problem we had was </a:t>
            </a:r>
            <a:r>
              <a:rPr lang="en-US" baseline="0" dirty="0" smtClean="0"/>
              <a:t>a weird bug where author names from PubMed articles were getting jumbled together. </a:t>
            </a:r>
            <a:r>
              <a:rPr lang="en-US" baseline="0" dirty="0" err="1" smtClean="0"/>
              <a:t>ExL</a:t>
            </a:r>
            <a:r>
              <a:rPr lang="en-US" baseline="0" dirty="0" smtClean="0"/>
              <a:t> </a:t>
            </a:r>
            <a:r>
              <a:rPr lang="en-US" baseline="0" dirty="0" smtClean="0"/>
              <a:t>had a timeline for this being fixed but it was several months off. Frankly I’m not sure if this bug is still there. Links were also displaying quite confusingly. The spacing was awkward, it was difficult to sometimes tell what target was connected to what </a:t>
            </a:r>
            <a:r>
              <a:rPr lang="en-US" baseline="0" dirty="0" smtClean="0"/>
              <a:t>link and there </a:t>
            </a:r>
            <a:r>
              <a:rPr lang="en-US" baseline="0" dirty="0" smtClean="0"/>
              <a:t>were also redundant text strings like “Full text available at view full </a:t>
            </a:r>
            <a:r>
              <a:rPr lang="en-US" baseline="0" dirty="0" smtClean="0"/>
              <a:t>text.”</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10</a:t>
            </a:fld>
            <a:endParaRPr lang="en-US"/>
          </a:p>
        </p:txBody>
      </p:sp>
    </p:spTree>
    <p:extLst>
      <p:ext uri="{BB962C8B-B14F-4D97-AF65-F5344CB8AC3E}">
        <p14:creationId xmlns:p14="http://schemas.microsoft.com/office/powerpoint/2010/main" val="426245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there was the</a:t>
            </a:r>
            <a:r>
              <a:rPr lang="en-US" baseline="0" dirty="0" smtClean="0"/>
              <a:t> issue of related titles. Anyone </a:t>
            </a:r>
            <a:r>
              <a:rPr lang="en-US" dirty="0" smtClean="0"/>
              <a:t>who’s familiar with SFX or the Alma resolver is likely aware of the dilemma here, and how</a:t>
            </a:r>
            <a:r>
              <a:rPr lang="en-US" baseline="0" dirty="0" smtClean="0"/>
              <a:t> you’re basically damned if you do, damned if you don’t. It an essential feature in some instances but, for PubMed it was causing all kinds of trouble. </a:t>
            </a:r>
          </a:p>
          <a:p>
            <a:endParaRPr lang="en-US" baseline="0" dirty="0" smtClean="0"/>
          </a:p>
          <a:p>
            <a:r>
              <a:rPr lang="en-US" baseline="0" dirty="0" smtClean="0"/>
              <a:t>This is the Alma resolver menu for an article we </a:t>
            </a:r>
            <a:r>
              <a:rPr lang="en-US" baseline="0" dirty="0" smtClean="0"/>
              <a:t>DON’T </a:t>
            </a:r>
            <a:r>
              <a:rPr lang="en-US" baseline="0" dirty="0" smtClean="0"/>
              <a:t>have full text access too, but for the user it’s almost impossible to determine that. You have a green light “full text is available” and several linking options. But these are all from a related title, i.e. a completely different serial. None of these links actually take you to the article. </a:t>
            </a:r>
          </a:p>
          <a:p>
            <a:endParaRPr lang="en-US" baseline="0" dirty="0" smtClean="0"/>
          </a:p>
          <a:p>
            <a:r>
              <a:rPr lang="en-US" baseline="0" dirty="0" smtClean="0"/>
              <a:t>Also you can see the names are screwed up here again, and don’t ask me what the F EED FEED part is… </a:t>
            </a:r>
          </a:p>
          <a:p>
            <a:r>
              <a:rPr lang="en-US" baseline="0" dirty="0" smtClean="0"/>
              <a:t>For the record, I think most of these issues have since been </a:t>
            </a:r>
            <a:r>
              <a:rPr lang="en-US" baseline="0" dirty="0" smtClean="0"/>
              <a:t>fixed by our main library.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a:p>
        </p:txBody>
      </p:sp>
    </p:spTree>
    <p:extLst>
      <p:ext uri="{BB962C8B-B14F-4D97-AF65-F5344CB8AC3E}">
        <p14:creationId xmlns:p14="http://schemas.microsoft.com/office/powerpoint/2010/main" val="2943029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at this point you’re probably</a:t>
            </a:r>
            <a:r>
              <a:rPr lang="en-US" baseline="0" dirty="0" smtClean="0"/>
              <a:t> wondering</a:t>
            </a:r>
            <a:r>
              <a:rPr lang="en-US" dirty="0" smtClean="0"/>
              <a:t>… </a:t>
            </a:r>
          </a:p>
          <a:p>
            <a:endParaRPr lang="en-US" dirty="0" smtClean="0"/>
          </a:p>
          <a:p>
            <a:r>
              <a:rPr lang="en-US" dirty="0" smtClean="0"/>
              <a:t>For us there were a number of reasons.</a:t>
            </a:r>
            <a:r>
              <a:rPr lang="en-US" baseline="0" dirty="0" smtClean="0"/>
              <a:t> Any </a:t>
            </a:r>
            <a:r>
              <a:rPr lang="en-US" baseline="0" dirty="0" smtClean="0"/>
              <a:t>Alma </a:t>
            </a:r>
            <a:r>
              <a:rPr lang="en-US" baseline="0" dirty="0" smtClean="0"/>
              <a:t>menu configuration changes would be enterprise-wide, and effect the menu behavior from various databases, and on different library websites. It wasn’t really an option to tweak </a:t>
            </a:r>
            <a:r>
              <a:rPr lang="en-US" baseline="0" dirty="0" smtClean="0"/>
              <a:t>the menu specifically </a:t>
            </a:r>
            <a:r>
              <a:rPr lang="en-US" baseline="0" dirty="0" smtClean="0"/>
              <a:t>for </a:t>
            </a:r>
            <a:r>
              <a:rPr lang="en-US" baseline="0" dirty="0" smtClean="0"/>
              <a:t>PM. </a:t>
            </a:r>
            <a:r>
              <a:rPr lang="en-US" baseline="0" dirty="0" smtClean="0"/>
              <a:t>Also, since we have full autonomy over our site search and RAILS app, it was frankly easier to make tweaks and adjustments within our own system, rather than </a:t>
            </a:r>
            <a:r>
              <a:rPr lang="en-US" baseline="0" dirty="0" smtClean="0"/>
              <a:t>trying </a:t>
            </a:r>
            <a:r>
              <a:rPr lang="en-US" baseline="0" dirty="0" smtClean="0"/>
              <a:t>to navigate Alma or rely on EL support.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a:p>
        </p:txBody>
      </p:sp>
    </p:spTree>
    <p:extLst>
      <p:ext uri="{BB962C8B-B14F-4D97-AF65-F5344CB8AC3E}">
        <p14:creationId xmlns:p14="http://schemas.microsoft.com/office/powerpoint/2010/main" val="3248892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we decided to do was replace the </a:t>
            </a:r>
            <a:r>
              <a:rPr lang="en-US" baseline="0" dirty="0" err="1" smtClean="0"/>
              <a:t>otool</a:t>
            </a:r>
            <a:r>
              <a:rPr lang="en-US" baseline="0" dirty="0" smtClean="0"/>
              <a:t> in our PubMed configuration with our own button that points directly back to our own site’s local PubMed search. A user finds an article in PubMed, clicks the new </a:t>
            </a:r>
            <a:r>
              <a:rPr lang="en-US" baseline="0" dirty="0" err="1" smtClean="0"/>
              <a:t>otool</a:t>
            </a:r>
            <a:r>
              <a:rPr lang="en-US" baseline="0" dirty="0" smtClean="0"/>
              <a:t> button, which takes ONLY the PMID from the article and queries our local PubMed index.</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13</a:t>
            </a:fld>
            <a:endParaRPr lang="en-US"/>
          </a:p>
        </p:txBody>
      </p:sp>
    </p:spTree>
    <p:extLst>
      <p:ext uri="{BB962C8B-B14F-4D97-AF65-F5344CB8AC3E}">
        <p14:creationId xmlns:p14="http://schemas.microsoft.com/office/powerpoint/2010/main" val="3888720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as you can see here, we replaced our university-wide</a:t>
            </a:r>
            <a:r>
              <a:rPr lang="en-US" baseline="0" dirty="0" smtClean="0"/>
              <a:t> Find it @ NU button with a slightly tweaked Find it @ </a:t>
            </a:r>
            <a:r>
              <a:rPr lang="en-US" baseline="0" dirty="0" err="1" smtClean="0"/>
              <a:t>Galter</a:t>
            </a:r>
            <a:r>
              <a:rPr lang="en-US" baseline="0" dirty="0" smtClean="0"/>
              <a:t> button, just to make it clear that it was doing something different. This is where we updated the </a:t>
            </a:r>
            <a:r>
              <a:rPr lang="en-US" baseline="0" dirty="0" err="1" smtClean="0"/>
              <a:t>otool</a:t>
            </a:r>
            <a:r>
              <a:rPr lang="en-US" baseline="0" dirty="0" smtClean="0"/>
              <a:t> </a:t>
            </a:r>
            <a:r>
              <a:rPr lang="en-US" baseline="0" dirty="0" err="1" smtClean="0"/>
              <a:t>url</a:t>
            </a:r>
            <a:r>
              <a:rPr lang="en-US" baseline="0" dirty="0" smtClean="0"/>
              <a:t> as well.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14</a:t>
            </a:fld>
            <a:endParaRPr lang="en-US"/>
          </a:p>
        </p:txBody>
      </p:sp>
    </p:spTree>
    <p:extLst>
      <p:ext uri="{BB962C8B-B14F-4D97-AF65-F5344CB8AC3E}">
        <p14:creationId xmlns:p14="http://schemas.microsoft.com/office/powerpoint/2010/main" val="1816076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here’s what it looks like the user. As</a:t>
            </a:r>
            <a:r>
              <a:rPr lang="en-US" baseline="0" dirty="0" smtClean="0"/>
              <a:t> you can see, it’s on</a:t>
            </a:r>
            <a:r>
              <a:rPr lang="en-US" dirty="0" smtClean="0"/>
              <a:t>ly</a:t>
            </a:r>
            <a:r>
              <a:rPr lang="en-US" baseline="0" dirty="0" smtClean="0"/>
              <a:t> subtly different at this point, with the different button, however when they click on it instead of being taken to the buggy </a:t>
            </a:r>
            <a:r>
              <a:rPr lang="en-US" baseline="0" dirty="0" smtClean="0"/>
              <a:t>Alma </a:t>
            </a:r>
            <a:r>
              <a:rPr lang="en-US" baseline="0" dirty="0" smtClean="0"/>
              <a:t>resolver menu they arrive at…</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15</a:t>
            </a:fld>
            <a:endParaRPr lang="en-US"/>
          </a:p>
        </p:txBody>
      </p:sp>
    </p:spTree>
    <p:extLst>
      <p:ext uri="{BB962C8B-B14F-4D97-AF65-F5344CB8AC3E}">
        <p14:creationId xmlns:p14="http://schemas.microsoft.com/office/powerpoint/2010/main" val="2527410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 “resolver</a:t>
            </a:r>
            <a:r>
              <a:rPr lang="en-US" baseline="0" dirty="0" smtClean="0"/>
              <a:t> menu,” which addresses all of the problems identified earlier. </a:t>
            </a:r>
          </a:p>
          <a:p>
            <a:pPr marL="171450" indent="-171450">
              <a:buFont typeface="Arial" panose="020B0604020202020204" pitchFamily="34" charset="0"/>
              <a:buChar char="•"/>
            </a:pPr>
            <a:r>
              <a:rPr lang="en-US" baseline="0" dirty="0" smtClean="0"/>
              <a:t>ILL is a clear and prominent choice, </a:t>
            </a:r>
          </a:p>
          <a:p>
            <a:pPr marL="171450" indent="-171450">
              <a:buFont typeface="Arial" panose="020B0604020202020204" pitchFamily="34" charset="0"/>
              <a:buChar char="•"/>
            </a:pPr>
            <a:r>
              <a:rPr lang="en-US" baseline="0" dirty="0" smtClean="0"/>
              <a:t>names are displayed correctly, </a:t>
            </a:r>
          </a:p>
          <a:p>
            <a:pPr marL="171450" indent="-171450">
              <a:buFont typeface="Arial" panose="020B0604020202020204" pitchFamily="34" charset="0"/>
              <a:buChar char="•"/>
            </a:pPr>
            <a:r>
              <a:rPr lang="en-US" baseline="0" dirty="0" smtClean="0"/>
              <a:t>redundant text is removed, and</a:t>
            </a:r>
          </a:p>
          <a:p>
            <a:pPr marL="171450" indent="-171450">
              <a:buFont typeface="Arial" panose="020B0604020202020204" pitchFamily="34" charset="0"/>
              <a:buChar char="•"/>
            </a:pPr>
            <a:r>
              <a:rPr lang="en-US" baseline="0" dirty="0" smtClean="0"/>
              <a:t>different providers are clearly delineated. </a:t>
            </a:r>
          </a:p>
          <a:p>
            <a:pPr marL="171450" indent="-171450">
              <a:buFont typeface="Arial" panose="020B0604020202020204" pitchFamily="34" charset="0"/>
              <a:buChar char="•"/>
            </a:pPr>
            <a:endParaRPr lang="en-US" baseline="0" dirty="0" smtClean="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This is where the real technical legwork happened. In order to bring the links in to get this to work, we are essentially reverse engineering how the Alma resolver is normally queried, using the PMID as a match. The API’s offered by </a:t>
            </a:r>
            <a:r>
              <a:rPr lang="en-US" baseline="0" dirty="0" err="1" smtClean="0"/>
              <a:t>ExL</a:t>
            </a:r>
            <a:r>
              <a:rPr lang="en-US" baseline="0" dirty="0" smtClean="0"/>
              <a:t> </a:t>
            </a:r>
            <a:r>
              <a:rPr lang="en-US" baseline="0" dirty="0" smtClean="0"/>
              <a:t>aren’t really designed for this, so </a:t>
            </a:r>
            <a:r>
              <a:rPr lang="en-US" baseline="0" dirty="0" smtClean="0"/>
              <a:t>our developers </a:t>
            </a:r>
            <a:r>
              <a:rPr lang="en-US" baseline="0" dirty="0" smtClean="0"/>
              <a:t>basically had to do some hacking and lots of trial and error to get this to work.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This also took some customizations and tweaking of our RAILS search front-end. Our normal search results don’t display like this. We created a rule so that when a search brings up a single article, as is the case when coming from a PMID, all of the possible links would be automatically expanded. Each link requires a separate query to the Alma resolver, so we can only do this when there is a single result. On a normal search with dozens of results, users have to expand results to display the full linking options.  This prevents us from running dozes of simultaneous queries against Alma.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16</a:t>
            </a:fld>
            <a:endParaRPr lang="en-US"/>
          </a:p>
        </p:txBody>
      </p:sp>
    </p:spTree>
    <p:extLst>
      <p:ext uri="{BB962C8B-B14F-4D97-AF65-F5344CB8AC3E}">
        <p14:creationId xmlns:p14="http://schemas.microsoft.com/office/powerpoint/2010/main" val="3759621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in any complex environment, our little project had some unforeseen consequences. Remember all of talk earlier about the needs of “our users” i.e. the health sciences folks? Well it turns out they aren’t the only ones who rely heavily on </a:t>
            </a:r>
            <a:r>
              <a:rPr lang="en-US" baseline="0" dirty="0" smtClean="0"/>
              <a:t>PubMed [duh]. </a:t>
            </a:r>
            <a:r>
              <a:rPr lang="en-US" baseline="0" dirty="0" smtClean="0"/>
              <a:t>After we went live with our new setup, we discovered that many non-med school users also relied heavily on our configuration of PubMed. We have a </a:t>
            </a:r>
            <a:r>
              <a:rPr lang="en-US" baseline="0" dirty="0" err="1" smtClean="0"/>
              <a:t>Pubmed</a:t>
            </a:r>
            <a:r>
              <a:rPr lang="en-US" baseline="0" dirty="0" smtClean="0"/>
              <a:t> record in </a:t>
            </a:r>
            <a:r>
              <a:rPr lang="en-US" baseline="0" dirty="0" err="1" smtClean="0"/>
              <a:t>ou</a:t>
            </a:r>
            <a:r>
              <a:rPr lang="en-US" baseline="0" dirty="0" smtClean="0"/>
              <a:t> discovery tool Primo</a:t>
            </a:r>
            <a:r>
              <a:rPr lang="en-US" baseline="0" dirty="0" smtClean="0"/>
              <a:t>, and those users were accessing it through the university library’s website in order to take advantage of our full text linking. Once they clicked our new find it button, they were redirected to our site, which they weren’t familiar with, and hit this nasty sign on screen. This sign is uses the same SSO authentication as all of the other university systems, so </a:t>
            </a:r>
            <a:r>
              <a:rPr lang="en-US" baseline="0" dirty="0" smtClean="0"/>
              <a:t>if </a:t>
            </a:r>
            <a:r>
              <a:rPr lang="en-US" baseline="0" dirty="0" smtClean="0"/>
              <a:t>the non-medical users actually attempted to sign in here, they would go through the proxy is and still get access. The problem was the confusing text and layout of this screen. It made the </a:t>
            </a:r>
            <a:r>
              <a:rPr lang="en-US" baseline="0" dirty="0" smtClean="0"/>
              <a:t>non-medical </a:t>
            </a:r>
            <a:r>
              <a:rPr lang="en-US" baseline="0" dirty="0" smtClean="0"/>
              <a:t>school users think they hit a dead end because they didn’t have an account on “our site.” </a:t>
            </a:r>
            <a:r>
              <a:rPr lang="en-US" baseline="0" dirty="0" smtClean="0"/>
              <a:t>We </a:t>
            </a:r>
            <a:r>
              <a:rPr lang="en-US" baseline="0" dirty="0" smtClean="0"/>
              <a:t>had an option at the bottom for them to pass through without signing in, but it wasn’t prominent enough. So…</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17</a:t>
            </a:fld>
            <a:endParaRPr lang="en-US"/>
          </a:p>
        </p:txBody>
      </p:sp>
    </p:spTree>
    <p:extLst>
      <p:ext uri="{BB962C8B-B14F-4D97-AF65-F5344CB8AC3E}">
        <p14:creationId xmlns:p14="http://schemas.microsoft.com/office/powerpoint/2010/main" val="2737960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what we changed the sign in page to.</a:t>
            </a:r>
            <a:r>
              <a:rPr lang="en-US" baseline="0" dirty="0" smtClean="0"/>
              <a:t> This basically provides a clear oath for all of our different </a:t>
            </a:r>
            <a:r>
              <a:rPr lang="en-US" baseline="0" dirty="0" smtClean="0"/>
              <a:t>PubMed </a:t>
            </a:r>
            <a:r>
              <a:rPr lang="en-US" baseline="0" dirty="0" smtClean="0"/>
              <a:t>users. Most of them are affiliated with the med school and will use the purple button. Anyone else without FSM affiliation, can continue without signing in to our website. This same option was available before, but it wasn’t so clear. This is still a bit convoluted, but it works for now, and satisfied our colleagues at NUL in Evanston.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18</a:t>
            </a:fld>
            <a:endParaRPr lang="en-US"/>
          </a:p>
        </p:txBody>
      </p:sp>
    </p:spTree>
    <p:extLst>
      <p:ext uri="{BB962C8B-B14F-4D97-AF65-F5344CB8AC3E}">
        <p14:creationId xmlns:p14="http://schemas.microsoft.com/office/powerpoint/2010/main" val="2128962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Leverage the resources</a:t>
            </a:r>
            <a:r>
              <a:rPr lang="en-US" baseline="0" dirty="0" smtClean="0"/>
              <a:t> you have, in our case since we already maintained a local version of PubMed, that was a big help. Plus, it wouldn’t have been possible without having a custom site and developers who can hack it.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a:p>
        </p:txBody>
      </p:sp>
    </p:spTree>
    <p:extLst>
      <p:ext uri="{BB962C8B-B14F-4D97-AF65-F5344CB8AC3E}">
        <p14:creationId xmlns:p14="http://schemas.microsoft.com/office/powerpoint/2010/main" val="24866490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6" name="Rectangle 6"/>
          <p:cNvSpPr/>
          <p:nvPr userDrawn="1"/>
        </p:nvSpPr>
        <p:spPr>
          <a:xfrm>
            <a:off x="0" y="4078"/>
            <a:ext cx="3033057" cy="5139422"/>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1" name="Title 1"/>
          <p:cNvSpPr>
            <a:spLocks noGrp="1"/>
          </p:cNvSpPr>
          <p:nvPr>
            <p:ph type="ctrTitle" hasCustomPrompt="1"/>
          </p:nvPr>
        </p:nvSpPr>
        <p:spPr bwMode="gray">
          <a:xfrm>
            <a:off x="2408321" y="1541795"/>
            <a:ext cx="5411472" cy="876329"/>
          </a:xfrm>
          <a:prstGeom prst="rect">
            <a:avLst/>
          </a:prstGeom>
        </p:spPr>
        <p:txBody>
          <a:bodyPr lIns="0"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22" name="Subtitle 2"/>
          <p:cNvSpPr>
            <a:spLocks noGrp="1"/>
          </p:cNvSpPr>
          <p:nvPr>
            <p:ph type="subTitle" idx="1" hasCustomPrompt="1"/>
          </p:nvPr>
        </p:nvSpPr>
        <p:spPr bwMode="gray">
          <a:xfrm>
            <a:off x="2403929" y="2469119"/>
            <a:ext cx="5393680" cy="1576738"/>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558398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283" t="1833" r="60099" b="41331"/>
          <a:stretch/>
        </p:blipFill>
        <p:spPr>
          <a:xfrm>
            <a:off x="3610421" y="-1"/>
            <a:ext cx="5533579" cy="5143501"/>
          </a:xfrm>
          <a:prstGeom prst="rect">
            <a:avLst/>
          </a:prstGeom>
        </p:spPr>
      </p:pic>
      <p:sp>
        <p:nvSpPr>
          <p:cNvPr id="14" name="Freeform 13"/>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7"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15077893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4">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2" name="Picture 1" descr="Cadence image1rgb 16x9.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319" y="0"/>
            <a:ext cx="9119681" cy="5143500"/>
          </a:xfrm>
          <a:prstGeom prst="rect">
            <a:avLst/>
          </a:prstGeom>
        </p:spPr>
      </p:pic>
      <p:sp>
        <p:nvSpPr>
          <p:cNvPr id="7" name="Freeform 6"/>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70080457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sp>
        <p:nvSpPr>
          <p:cNvPr id="8" name="Freeform 7"/>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7"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6938419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8" name="Freeform 7"/>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53309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6">
    <p:bg>
      <p:bgPr>
        <a:gradFill>
          <a:gsLst>
            <a:gs pos="0">
              <a:srgbClr val="514689"/>
            </a:gs>
            <a:gs pos="100000">
              <a:schemeClr val="accent1"/>
            </a:gs>
          </a:gsLst>
        </a:gradFill>
        <a:effectLst/>
      </p:bgPr>
    </p:bg>
    <p:spTree>
      <p:nvGrpSpPr>
        <p:cNvPr id="1" name=""/>
        <p:cNvGrpSpPr/>
        <p:nvPr/>
      </p:nvGrpSpPr>
      <p:grpSpPr>
        <a:xfrm>
          <a:off x="0" y="0"/>
          <a:ext cx="0" cy="0"/>
          <a:chOff x="0" y="0"/>
          <a:chExt cx="0" cy="0"/>
        </a:xfrm>
      </p:grpSpPr>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788" y="373884"/>
            <a:ext cx="2488753" cy="351646"/>
          </a:xfrm>
          <a:prstGeom prst="rect">
            <a:avLst/>
          </a:prstGeom>
        </p:spPr>
      </p:pic>
      <p:sp>
        <p:nvSpPr>
          <p:cNvPr id="9" name="Title 1"/>
          <p:cNvSpPr>
            <a:spLocks noGrp="1"/>
          </p:cNvSpPr>
          <p:nvPr>
            <p:ph type="ctrTitle" hasCustomPrompt="1"/>
          </p:nvPr>
        </p:nvSpPr>
        <p:spPr bwMode="gray">
          <a:xfrm>
            <a:off x="1104050" y="1767083"/>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104050" y="2965167"/>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410062793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2" name="Picture 1" descr="Cadence image2rgb 16x9.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319" y="0"/>
            <a:ext cx="9119681" cy="5143500"/>
          </a:xfrm>
          <a:prstGeom prst="rect">
            <a:avLst/>
          </a:prstGeom>
        </p:spPr>
      </p:pic>
      <p:sp>
        <p:nvSpPr>
          <p:cNvPr id="7" name="Freeform 6"/>
          <p:cNvSpPr/>
          <p:nvPr userDrawn="1"/>
        </p:nvSpPr>
        <p:spPr bwMode="gray">
          <a:xfrm>
            <a:off x="-32777" y="-5055"/>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8069327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9">
    <p:bg>
      <p:bgPr>
        <a:gradFill>
          <a:gsLst>
            <a:gs pos="0">
              <a:srgbClr val="514689"/>
            </a:gs>
            <a:gs pos="100000">
              <a:schemeClr val="accent1"/>
            </a:gs>
          </a:gsLst>
        </a:gradFill>
        <a:effectLst/>
      </p:bgPr>
    </p:bg>
    <p:spTree>
      <p:nvGrpSpPr>
        <p:cNvPr id="1" name=""/>
        <p:cNvGrpSpPr/>
        <p:nvPr/>
      </p:nvGrpSpPr>
      <p:grpSpPr>
        <a:xfrm>
          <a:off x="0" y="0"/>
          <a:ext cx="0" cy="0"/>
          <a:chOff x="0" y="0"/>
          <a:chExt cx="0" cy="0"/>
        </a:xfrm>
      </p:grpSpPr>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4"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6120626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7">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868419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p:bgPr>
        <a:gradFill flip="none" rotWithShape="1">
          <a:gsLst>
            <a:gs pos="0">
              <a:srgbClr val="645B9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TextBox 9"/>
          <p:cNvSpPr txBox="1"/>
          <p:nvPr userDrawn="1"/>
        </p:nvSpPr>
        <p:spPr>
          <a:xfrm>
            <a:off x="9220200" y="877304"/>
            <a:ext cx="1642462" cy="3237496"/>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600"/>
              </a:spcBef>
            </a:pPr>
            <a:r>
              <a:rPr lang="en-US" sz="1200" spc="-50" dirty="0" smtClean="0">
                <a:solidFill>
                  <a:schemeClr val="bg1"/>
                </a:solidFill>
              </a:rPr>
              <a:t>How to put in your own Photo:</a:t>
            </a:r>
          </a:p>
          <a:p>
            <a:pPr>
              <a:lnSpc>
                <a:spcPct val="90000"/>
              </a:lnSpc>
              <a:spcBef>
                <a:spcPts val="600"/>
              </a:spcBef>
            </a:pPr>
            <a:r>
              <a:rPr lang="en-US" sz="1200" spc="-50" dirty="0" smtClean="0">
                <a:solidFill>
                  <a:schemeClr val="bg1"/>
                </a:solidFill>
              </a:rPr>
              <a:t>Go to ‘View-Slide Master’</a:t>
            </a:r>
          </a:p>
          <a:p>
            <a:pPr>
              <a:lnSpc>
                <a:spcPct val="90000"/>
              </a:lnSpc>
              <a:spcBef>
                <a:spcPts val="600"/>
              </a:spcBef>
            </a:pPr>
            <a:r>
              <a:rPr lang="en-US" sz="1200" spc="-50" dirty="0" smtClean="0">
                <a:solidFill>
                  <a:schemeClr val="bg1"/>
                </a:solidFill>
              </a:rPr>
              <a:t>Go to ‘Insert-Picture’</a:t>
            </a:r>
          </a:p>
          <a:p>
            <a:pPr>
              <a:lnSpc>
                <a:spcPct val="90000"/>
              </a:lnSpc>
              <a:spcBef>
                <a:spcPts val="600"/>
              </a:spcBef>
            </a:pPr>
            <a:r>
              <a:rPr lang="en-US" sz="1200" spc="-50" dirty="0" smtClean="0">
                <a:solidFill>
                  <a:schemeClr val="bg1"/>
                </a:solidFill>
              </a:rPr>
              <a:t>Browse to the</a:t>
            </a:r>
            <a:r>
              <a:rPr lang="en-US" sz="1200" spc="-50" baseline="0" dirty="0" smtClean="0">
                <a:solidFill>
                  <a:schemeClr val="bg1"/>
                </a:solidFill>
              </a:rPr>
              <a:t> image you would like to place. Image should be 1024x768, 1200x900, or other 4:3 aspect ratio</a:t>
            </a:r>
          </a:p>
          <a:p>
            <a:pPr>
              <a:lnSpc>
                <a:spcPct val="90000"/>
              </a:lnSpc>
              <a:spcBef>
                <a:spcPts val="600"/>
              </a:spcBef>
            </a:pPr>
            <a:r>
              <a:rPr lang="en-US" sz="1200" spc="-50" dirty="0" smtClean="0">
                <a:solidFill>
                  <a:schemeClr val="bg1"/>
                </a:solidFill>
              </a:rPr>
              <a:t>Select image and click OK</a:t>
            </a:r>
          </a:p>
          <a:p>
            <a:pPr>
              <a:lnSpc>
                <a:spcPct val="90000"/>
              </a:lnSpc>
              <a:spcBef>
                <a:spcPts val="600"/>
              </a:spcBef>
            </a:pPr>
            <a:r>
              <a:rPr lang="en-US" sz="1200" spc="-50" dirty="0" smtClean="0">
                <a:solidFill>
                  <a:schemeClr val="bg1"/>
                </a:solidFill>
              </a:rPr>
              <a:t>Scale to full screen size if necessary.</a:t>
            </a:r>
          </a:p>
          <a:p>
            <a:pPr>
              <a:lnSpc>
                <a:spcPct val="90000"/>
              </a:lnSpc>
              <a:spcBef>
                <a:spcPts val="600"/>
              </a:spcBef>
            </a:pPr>
            <a:r>
              <a:rPr lang="en-US" sz="1200" spc="-50" dirty="0" smtClean="0">
                <a:solidFill>
                  <a:schemeClr val="bg1"/>
                </a:solidFill>
              </a:rPr>
              <a:t>Click image, go</a:t>
            </a:r>
            <a:r>
              <a:rPr lang="en-US" sz="1200" spc="-50" baseline="0" dirty="0" smtClean="0">
                <a:solidFill>
                  <a:schemeClr val="bg1"/>
                </a:solidFill>
              </a:rPr>
              <a:t> to ‘Format-</a:t>
            </a:r>
            <a:r>
              <a:rPr lang="en-US" sz="1200" spc="-50" dirty="0" smtClean="0">
                <a:solidFill>
                  <a:schemeClr val="bg1"/>
                </a:solidFill>
              </a:rPr>
              <a:t>Send to Back’</a:t>
            </a:r>
          </a:p>
          <a:p>
            <a:pPr>
              <a:lnSpc>
                <a:spcPct val="90000"/>
              </a:lnSpc>
              <a:spcBef>
                <a:spcPts val="600"/>
              </a:spcBef>
            </a:pPr>
            <a:r>
              <a:rPr lang="en-US" sz="1200" spc="-50" dirty="0" smtClean="0">
                <a:solidFill>
                  <a:schemeClr val="bg1"/>
                </a:solidFill>
              </a:rPr>
              <a:t>Go to ‘View-Normal’ to return to slides</a:t>
            </a:r>
          </a:p>
        </p:txBody>
      </p:sp>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788" y="373884"/>
            <a:ext cx="2488753" cy="351646"/>
          </a:xfrm>
          <a:prstGeom prst="rect">
            <a:avLst/>
          </a:prstGeom>
        </p:spPr>
      </p:pic>
      <p:sp>
        <p:nvSpPr>
          <p:cNvPr id="9" name="Title 1"/>
          <p:cNvSpPr>
            <a:spLocks noGrp="1"/>
          </p:cNvSpPr>
          <p:nvPr>
            <p:ph type="ctrTitle" hasCustomPrompt="1"/>
          </p:nvPr>
        </p:nvSpPr>
        <p:spPr bwMode="gray">
          <a:xfrm>
            <a:off x="1104050" y="1767083"/>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104050" y="2965167"/>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136476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282859"/>
            <a:ext cx="7180264" cy="752292"/>
          </a:xfrm>
          <a:prstGeom prst="rect">
            <a:avLst/>
          </a:prstGeom>
        </p:spPr>
        <p:txBody>
          <a:bodyPr lIns="0"/>
          <a:lstStyle>
            <a:lvl1pPr>
              <a:lnSpc>
                <a:spcPct val="90000"/>
              </a:lnSpc>
              <a:defRPr>
                <a:solidFill>
                  <a:srgbClr val="514689"/>
                </a:solidFill>
              </a:defRPr>
            </a:lvl1pPr>
          </a:lstStyle>
          <a:p>
            <a:r>
              <a:rPr lang="en-US" dirty="0" smtClean="0"/>
              <a:t>Click to edit Master title style</a:t>
            </a:r>
            <a:endParaRPr lang="en-US" dirty="0"/>
          </a:p>
        </p:txBody>
      </p:sp>
      <p:sp>
        <p:nvSpPr>
          <p:cNvPr id="9" name="Content Placeholder 2"/>
          <p:cNvSpPr>
            <a:spLocks noGrp="1"/>
          </p:cNvSpPr>
          <p:nvPr>
            <p:ph idx="1"/>
          </p:nvPr>
        </p:nvSpPr>
        <p:spPr>
          <a:xfrm>
            <a:off x="1088570" y="1526709"/>
            <a:ext cx="7190249" cy="2976561"/>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10"/>
          <p:cNvSpPr>
            <a:spLocks noGrp="1"/>
          </p:cNvSpPr>
          <p:nvPr>
            <p:ph type="body" sz="quarter" idx="13" hasCustomPrompt="1"/>
          </p:nvPr>
        </p:nvSpPr>
        <p:spPr>
          <a:xfrm>
            <a:off x="1088572" y="1035152"/>
            <a:ext cx="7190248"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5" name="Date Placeholder 11"/>
          <p:cNvSpPr>
            <a:spLocks noGrp="1"/>
          </p:cNvSpPr>
          <p:nvPr>
            <p:ph type="dt" sz="half" idx="14"/>
          </p:nvPr>
        </p:nvSpPr>
        <p:spPr>
          <a:xfrm>
            <a:off x="2830750" y="4780683"/>
            <a:ext cx="440597" cy="231266"/>
          </a:xfrm>
          <a:prstGeom prst="rect">
            <a:avLst/>
          </a:prstGeom>
        </p:spPr>
        <p:txBody>
          <a:bodyPr/>
          <a:lstStyle/>
          <a:p>
            <a:fld id="{4221F580-C0C7-FE4A-BB06-8E6F259722CB}" type="datetime1">
              <a:rPr lang="en-US" smtClean="0"/>
              <a:t>4/29/2016</a:t>
            </a:fld>
            <a:endParaRPr lang="en-US" dirty="0"/>
          </a:p>
        </p:txBody>
      </p:sp>
      <p:sp>
        <p:nvSpPr>
          <p:cNvPr id="16" name="Footer Placeholder 12"/>
          <p:cNvSpPr>
            <a:spLocks noGrp="1"/>
          </p:cNvSpPr>
          <p:nvPr>
            <p:ph type="ftr" sz="quarter" idx="15"/>
          </p:nvPr>
        </p:nvSpPr>
        <p:spPr>
          <a:xfrm>
            <a:off x="3273552" y="4780683"/>
            <a:ext cx="5030042"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14" name="Content Placeholder 2"/>
          <p:cNvSpPr>
            <a:spLocks noGrp="1"/>
          </p:cNvSpPr>
          <p:nvPr>
            <p:ph sz="half" idx="1"/>
          </p:nvPr>
        </p:nvSpPr>
        <p:spPr>
          <a:xfrm>
            <a:off x="931380" y="1526710"/>
            <a:ext cx="3577127" cy="2976561"/>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Date Placeholder 11"/>
          <p:cNvSpPr>
            <a:spLocks noGrp="1"/>
          </p:cNvSpPr>
          <p:nvPr>
            <p:ph type="dt" sz="half" idx="14"/>
          </p:nvPr>
        </p:nvSpPr>
        <p:spPr>
          <a:xfrm>
            <a:off x="2779776" y="4780682"/>
            <a:ext cx="492673" cy="231267"/>
          </a:xfrm>
          <a:prstGeom prst="rect">
            <a:avLst/>
          </a:prstGeom>
        </p:spPr>
        <p:txBody>
          <a:bodyPr/>
          <a:lstStyle/>
          <a:p>
            <a:fld id="{B62F187D-5CCE-2540-89F0-172D7E4DA3AC}" type="datetime1">
              <a:rPr lang="en-US" smtClean="0"/>
              <a:t>4/29/2016</a:t>
            </a:fld>
            <a:endParaRPr lang="en-US" dirty="0"/>
          </a:p>
        </p:txBody>
      </p:sp>
      <p:sp>
        <p:nvSpPr>
          <p:cNvPr id="17" name="Footer Placeholder 12"/>
          <p:cNvSpPr>
            <a:spLocks noGrp="1"/>
          </p:cNvSpPr>
          <p:nvPr>
            <p:ph type="ftr" sz="quarter" idx="15"/>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1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19" name="Content Placeholder 2"/>
          <p:cNvSpPr>
            <a:spLocks noGrp="1"/>
          </p:cNvSpPr>
          <p:nvPr>
            <p:ph sz="half" idx="17"/>
          </p:nvPr>
        </p:nvSpPr>
        <p:spPr>
          <a:xfrm>
            <a:off x="4695833" y="1524606"/>
            <a:ext cx="3582987" cy="297866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10"/>
          <p:cNvSpPr>
            <a:spLocks noGrp="1"/>
          </p:cNvSpPr>
          <p:nvPr>
            <p:ph type="body" sz="quarter" idx="18"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186518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Content Placeholder 2"/>
          <p:cNvSpPr>
            <a:spLocks noGrp="1"/>
          </p:cNvSpPr>
          <p:nvPr>
            <p:ph sz="half" idx="18"/>
          </p:nvPr>
        </p:nvSpPr>
        <p:spPr>
          <a:xfrm>
            <a:off x="932494" y="1799760"/>
            <a:ext cx="3587119" cy="2697161"/>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Text Placeholder 2"/>
          <p:cNvSpPr>
            <a:spLocks noGrp="1"/>
          </p:cNvSpPr>
          <p:nvPr>
            <p:ph type="body" idx="1"/>
          </p:nvPr>
        </p:nvSpPr>
        <p:spPr>
          <a:xfrm>
            <a:off x="1107414" y="1523713"/>
            <a:ext cx="3412205" cy="295195"/>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0" name="Date Placeholder 11"/>
          <p:cNvSpPr>
            <a:spLocks noGrp="1"/>
          </p:cNvSpPr>
          <p:nvPr>
            <p:ph type="dt" sz="half" idx="14"/>
          </p:nvPr>
        </p:nvSpPr>
        <p:spPr>
          <a:xfrm>
            <a:off x="2798064" y="4780482"/>
            <a:ext cx="473282" cy="231267"/>
          </a:xfrm>
          <a:prstGeom prst="rect">
            <a:avLst/>
          </a:prstGeom>
        </p:spPr>
        <p:txBody>
          <a:bodyPr/>
          <a:lstStyle/>
          <a:p>
            <a:fld id="{7390B150-5DE9-D249-9EDB-A4FEB84366A7}" type="datetime1">
              <a:rPr lang="en-US" smtClean="0"/>
              <a:t>4/29/2016</a:t>
            </a:fld>
            <a:endParaRPr lang="en-US" dirty="0"/>
          </a:p>
        </p:txBody>
      </p:sp>
      <p:sp>
        <p:nvSpPr>
          <p:cNvPr id="21" name="Footer Placeholder 12"/>
          <p:cNvSpPr>
            <a:spLocks noGrp="1"/>
          </p:cNvSpPr>
          <p:nvPr>
            <p:ph type="ftr" sz="quarter" idx="15"/>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2"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9"/>
          </p:nvPr>
        </p:nvSpPr>
        <p:spPr>
          <a:xfrm>
            <a:off x="4688513" y="1799760"/>
            <a:ext cx="3587119" cy="2697161"/>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2"/>
          <p:cNvSpPr>
            <a:spLocks noGrp="1"/>
          </p:cNvSpPr>
          <p:nvPr>
            <p:ph type="body" idx="20"/>
          </p:nvPr>
        </p:nvSpPr>
        <p:spPr>
          <a:xfrm>
            <a:off x="4863433" y="1523713"/>
            <a:ext cx="3412205" cy="295195"/>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6"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23" name="Text Placeholder 10"/>
          <p:cNvSpPr>
            <a:spLocks noGrp="1"/>
          </p:cNvSpPr>
          <p:nvPr>
            <p:ph type="body" sz="quarter" idx="21"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03314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w/ image top">
    <p:spTree>
      <p:nvGrpSpPr>
        <p:cNvPr id="1" name=""/>
        <p:cNvGrpSpPr/>
        <p:nvPr/>
      </p:nvGrpSpPr>
      <p:grpSpPr>
        <a:xfrm>
          <a:off x="0" y="0"/>
          <a:ext cx="0" cy="0"/>
          <a:chOff x="0" y="0"/>
          <a:chExt cx="0" cy="0"/>
        </a:xfrm>
      </p:grpSpPr>
      <p:sp>
        <p:nvSpPr>
          <p:cNvPr id="18" name="Text Placeholder 2"/>
          <p:cNvSpPr>
            <a:spLocks noGrp="1"/>
          </p:cNvSpPr>
          <p:nvPr>
            <p:ph type="body" idx="1"/>
          </p:nvPr>
        </p:nvSpPr>
        <p:spPr>
          <a:xfrm>
            <a:off x="1105814" y="3148557"/>
            <a:ext cx="3413806" cy="347472"/>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9" name="Content Placeholder 3"/>
          <p:cNvSpPr>
            <a:spLocks noGrp="1"/>
          </p:cNvSpPr>
          <p:nvPr>
            <p:ph sz="half" idx="2"/>
          </p:nvPr>
        </p:nvSpPr>
        <p:spPr>
          <a:xfrm>
            <a:off x="1104906" y="3418648"/>
            <a:ext cx="3414713" cy="1064379"/>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23" name="Picture Placeholder 12"/>
          <p:cNvSpPr>
            <a:spLocks noGrp="1"/>
          </p:cNvSpPr>
          <p:nvPr>
            <p:ph type="pic" sz="quarter" idx="14" hasCustomPrompt="1"/>
          </p:nvPr>
        </p:nvSpPr>
        <p:spPr>
          <a:xfrm>
            <a:off x="1108075" y="1526709"/>
            <a:ext cx="3411545" cy="1546280"/>
          </a:xfrm>
          <a:prstGeom prst="rect">
            <a:avLst/>
          </a:prstGeom>
        </p:spPr>
        <p:txBody>
          <a:bodyPr anchor="ctr"/>
          <a:lstStyle>
            <a:lvl1pPr marL="0" indent="0" algn="ctr">
              <a:buNone/>
              <a:defRPr/>
            </a:lvl1pPr>
          </a:lstStyle>
          <a:p>
            <a:r>
              <a:rPr lang="en-US" dirty="0" smtClean="0"/>
              <a:t>Insert image</a:t>
            </a:r>
            <a:endParaRPr lang="en-US" dirty="0"/>
          </a:p>
        </p:txBody>
      </p:sp>
      <p:sp>
        <p:nvSpPr>
          <p:cNvPr id="25" name="Date Placeholder 11"/>
          <p:cNvSpPr>
            <a:spLocks noGrp="1"/>
          </p:cNvSpPr>
          <p:nvPr>
            <p:ph type="dt" sz="half" idx="16"/>
          </p:nvPr>
        </p:nvSpPr>
        <p:spPr>
          <a:xfrm>
            <a:off x="2603835" y="4779052"/>
            <a:ext cx="667512" cy="231266"/>
          </a:xfrm>
          <a:prstGeom prst="rect">
            <a:avLst/>
          </a:prstGeom>
        </p:spPr>
        <p:txBody>
          <a:bodyPr/>
          <a:lstStyle/>
          <a:p>
            <a:fld id="{482CC369-25CA-A140-8CA0-FF7FC94DB54C}" type="datetime1">
              <a:rPr lang="en-US" smtClean="0"/>
              <a:t>4/29/2016</a:t>
            </a:fld>
            <a:endParaRPr lang="en-US" dirty="0"/>
          </a:p>
        </p:txBody>
      </p:sp>
      <p:sp>
        <p:nvSpPr>
          <p:cNvPr id="26" name="Footer Placeholder 12"/>
          <p:cNvSpPr>
            <a:spLocks noGrp="1"/>
          </p:cNvSpPr>
          <p:nvPr>
            <p:ph type="ftr" sz="quarter" idx="17"/>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7" name="Slide Number Placeholder 13"/>
          <p:cNvSpPr>
            <a:spLocks noGrp="1"/>
          </p:cNvSpPr>
          <p:nvPr>
            <p:ph type="sldNum" sz="quarter" idx="18"/>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14" name="Text Placeholder 2"/>
          <p:cNvSpPr>
            <a:spLocks noGrp="1"/>
          </p:cNvSpPr>
          <p:nvPr>
            <p:ph type="body" idx="19"/>
          </p:nvPr>
        </p:nvSpPr>
        <p:spPr>
          <a:xfrm>
            <a:off x="4865008" y="3148557"/>
            <a:ext cx="3413806" cy="347472"/>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Content Placeholder 3"/>
          <p:cNvSpPr>
            <a:spLocks noGrp="1"/>
          </p:cNvSpPr>
          <p:nvPr>
            <p:ph sz="half" idx="20"/>
          </p:nvPr>
        </p:nvSpPr>
        <p:spPr>
          <a:xfrm>
            <a:off x="4864100" y="3418648"/>
            <a:ext cx="3414713" cy="1064379"/>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16" name="Picture Placeholder 12"/>
          <p:cNvSpPr>
            <a:spLocks noGrp="1"/>
          </p:cNvSpPr>
          <p:nvPr>
            <p:ph type="pic" sz="quarter" idx="21" hasCustomPrompt="1"/>
          </p:nvPr>
        </p:nvSpPr>
        <p:spPr>
          <a:xfrm>
            <a:off x="4867269" y="1526709"/>
            <a:ext cx="3411545" cy="1546280"/>
          </a:xfrm>
          <a:prstGeom prst="rect">
            <a:avLst/>
          </a:prstGeom>
        </p:spPr>
        <p:txBody>
          <a:bodyPr anchor="ctr"/>
          <a:lstStyle>
            <a:lvl1pPr marL="0" indent="0" algn="ctr">
              <a:buNone/>
              <a:defRPr/>
            </a:lvl1pPr>
          </a:lstStyle>
          <a:p>
            <a:r>
              <a:rPr lang="en-US" dirty="0" smtClean="0"/>
              <a:t>Insert image</a:t>
            </a:r>
            <a:endParaRPr lang="en-US" dirty="0"/>
          </a:p>
        </p:txBody>
      </p:sp>
      <p:sp>
        <p:nvSpPr>
          <p:cNvPr id="21"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24" name="Text Placeholder 10"/>
          <p:cNvSpPr>
            <a:spLocks noGrp="1"/>
          </p:cNvSpPr>
          <p:nvPr>
            <p:ph type="body" sz="quarter" idx="22"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5087949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cked Two Content + Side">
    <p:spTree>
      <p:nvGrpSpPr>
        <p:cNvPr id="1" name=""/>
        <p:cNvGrpSpPr/>
        <p:nvPr/>
      </p:nvGrpSpPr>
      <p:grpSpPr>
        <a:xfrm>
          <a:off x="0" y="0"/>
          <a:ext cx="0" cy="0"/>
          <a:chOff x="0" y="0"/>
          <a:chExt cx="0" cy="0"/>
        </a:xfrm>
      </p:grpSpPr>
      <p:sp>
        <p:nvSpPr>
          <p:cNvPr id="23" name="Date Placeholder 11"/>
          <p:cNvSpPr>
            <a:spLocks noGrp="1"/>
          </p:cNvSpPr>
          <p:nvPr>
            <p:ph type="dt" sz="half" idx="22"/>
          </p:nvPr>
        </p:nvSpPr>
        <p:spPr>
          <a:xfrm>
            <a:off x="2807208" y="4780682"/>
            <a:ext cx="466344" cy="231267"/>
          </a:xfrm>
          <a:prstGeom prst="rect">
            <a:avLst/>
          </a:prstGeom>
        </p:spPr>
        <p:txBody>
          <a:bodyPr/>
          <a:lstStyle/>
          <a:p>
            <a:fld id="{D84B06E5-F86A-B54A-BD79-1396288F3124}" type="datetime1">
              <a:rPr lang="en-US" smtClean="0"/>
              <a:t>4/29/2016</a:t>
            </a:fld>
            <a:endParaRPr lang="en-US" dirty="0"/>
          </a:p>
        </p:txBody>
      </p:sp>
      <p:sp>
        <p:nvSpPr>
          <p:cNvPr id="24" name="Footer Placeholder 12"/>
          <p:cNvSpPr>
            <a:spLocks noGrp="1"/>
          </p:cNvSpPr>
          <p:nvPr>
            <p:ph type="ftr" sz="quarter" idx="23"/>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5"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26" name="Content Placeholder 2"/>
          <p:cNvSpPr>
            <a:spLocks noGrp="1"/>
          </p:cNvSpPr>
          <p:nvPr>
            <p:ph sz="half" idx="24" hasCustomPrompt="1"/>
          </p:nvPr>
        </p:nvSpPr>
        <p:spPr>
          <a:xfrm>
            <a:off x="5195169" y="1524466"/>
            <a:ext cx="3948831" cy="2971333"/>
          </a:xfrm>
          <a:prstGeom prst="rect">
            <a:avLst/>
          </a:prstGeom>
        </p:spPr>
        <p:txBody>
          <a:bodyPr vert="horz" lIns="0" tIns="0" rIns="91440" bIns="45720" rtlCol="0">
            <a:noAutofit/>
          </a:bodyPr>
          <a:lstStyle>
            <a:lvl1pPr marL="0" indent="0">
              <a:buNone/>
              <a:defRPr lang="en-US" smtClean="0"/>
            </a:lvl1pPr>
            <a:lvl2pPr>
              <a:defRPr lang="en-US" smtClean="0"/>
            </a:lvl2pPr>
            <a:lvl3pPr>
              <a:defRPr lang="en-US" smtClean="0"/>
            </a:lvl3pPr>
            <a:lvl4pPr>
              <a:defRPr lang="en-US" smtClean="0"/>
            </a:lvl4pPr>
            <a:lvl5pPr>
              <a:defRPr lang="en-US"/>
            </a:lvl5pPr>
          </a:lstStyle>
          <a:p>
            <a:pPr lvl="0"/>
            <a:r>
              <a:rPr lang="en-US" dirty="0" smtClean="0"/>
              <a:t>Placeholder</a:t>
            </a:r>
          </a:p>
        </p:txBody>
      </p:sp>
      <p:sp>
        <p:nvSpPr>
          <p:cNvPr id="14" name="Content Placeholder 2"/>
          <p:cNvSpPr>
            <a:spLocks noGrp="1"/>
          </p:cNvSpPr>
          <p:nvPr>
            <p:ph sz="half" idx="18"/>
          </p:nvPr>
        </p:nvSpPr>
        <p:spPr>
          <a:xfrm>
            <a:off x="932494" y="1799760"/>
            <a:ext cx="3931606" cy="108790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Text Placeholder 2"/>
          <p:cNvSpPr>
            <a:spLocks noGrp="1"/>
          </p:cNvSpPr>
          <p:nvPr>
            <p:ph type="body" idx="1"/>
          </p:nvPr>
        </p:nvSpPr>
        <p:spPr>
          <a:xfrm>
            <a:off x="1107414" y="1523713"/>
            <a:ext cx="3756686" cy="295195"/>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2" name="Content Placeholder 2"/>
          <p:cNvSpPr>
            <a:spLocks noGrp="1"/>
          </p:cNvSpPr>
          <p:nvPr>
            <p:ph sz="half" idx="25"/>
          </p:nvPr>
        </p:nvSpPr>
        <p:spPr>
          <a:xfrm>
            <a:off x="932494" y="3301348"/>
            <a:ext cx="3931606" cy="108790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7" name="Text Placeholder 2"/>
          <p:cNvSpPr>
            <a:spLocks noGrp="1"/>
          </p:cNvSpPr>
          <p:nvPr>
            <p:ph type="body" idx="26"/>
          </p:nvPr>
        </p:nvSpPr>
        <p:spPr>
          <a:xfrm>
            <a:off x="1107414" y="3025301"/>
            <a:ext cx="3756686" cy="295195"/>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6"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17" name="Text Placeholder 10"/>
          <p:cNvSpPr>
            <a:spLocks noGrp="1"/>
          </p:cNvSpPr>
          <p:nvPr>
            <p:ph type="body" sz="quarter" idx="27"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4000161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645B9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0" y="0"/>
            <a:ext cx="3033057" cy="514350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7" name="Picture Placeholder 11"/>
          <p:cNvSpPr>
            <a:spLocks noGrp="1"/>
          </p:cNvSpPr>
          <p:nvPr>
            <p:ph type="pic" sz="quarter" idx="15" hasCustomPrompt="1"/>
          </p:nvPr>
        </p:nvSpPr>
        <p:spPr bwMode="gray">
          <a:xfrm>
            <a:off x="3654424" y="1525450"/>
            <a:ext cx="2209800" cy="297035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8" name="Picture Placeholder 11"/>
          <p:cNvSpPr>
            <a:spLocks noGrp="1"/>
          </p:cNvSpPr>
          <p:nvPr>
            <p:ph type="pic" sz="quarter" idx="16" hasCustomPrompt="1"/>
          </p:nvPr>
        </p:nvSpPr>
        <p:spPr bwMode="gray">
          <a:xfrm>
            <a:off x="6065837" y="1525450"/>
            <a:ext cx="2209800" cy="297035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9" name="Date Placeholder 11"/>
          <p:cNvSpPr>
            <a:spLocks noGrp="1"/>
          </p:cNvSpPr>
          <p:nvPr>
            <p:ph type="dt" sz="half" idx="17"/>
          </p:nvPr>
        </p:nvSpPr>
        <p:spPr>
          <a:xfrm>
            <a:off x="2763741" y="4784799"/>
            <a:ext cx="507606" cy="237452"/>
          </a:xfrm>
          <a:prstGeom prst="rect">
            <a:avLst/>
          </a:prstGeom>
        </p:spPr>
        <p:txBody>
          <a:bodyPr/>
          <a:lstStyle>
            <a:lvl1pPr>
              <a:defRPr>
                <a:solidFill>
                  <a:schemeClr val="bg1"/>
                </a:solidFill>
              </a:defRPr>
            </a:lvl1pPr>
          </a:lstStyle>
          <a:p>
            <a:fld id="{84DE7821-82FA-5D47-A338-FEE7FB12F249}" type="datetime1">
              <a:rPr lang="en-US" smtClean="0"/>
              <a:pPr/>
              <a:t>4/29/2016</a:t>
            </a:fld>
            <a:endParaRPr lang="en-US" dirty="0"/>
          </a:p>
        </p:txBody>
      </p:sp>
      <p:sp>
        <p:nvSpPr>
          <p:cNvPr id="22" name="Text Placeholder 2"/>
          <p:cNvSpPr>
            <a:spLocks noGrp="1"/>
          </p:cNvSpPr>
          <p:nvPr>
            <p:ph type="body" idx="20"/>
          </p:nvPr>
        </p:nvSpPr>
        <p:spPr>
          <a:xfrm>
            <a:off x="1111702" y="1523713"/>
            <a:ext cx="2338565" cy="295195"/>
          </a:xfrm>
          <a:prstGeom prst="rect">
            <a:avLst/>
          </a:prstGeom>
        </p:spPr>
        <p:txBody>
          <a:bodyPr anchor="b"/>
          <a:lstStyle>
            <a:lvl1pPr marL="0" indent="0">
              <a:buNone/>
              <a:defRPr sz="1700" b="0">
                <a:solidFill>
                  <a:srgbClr val="FFFF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23" name="Content Placeholder 2"/>
          <p:cNvSpPr>
            <a:spLocks noGrp="1"/>
          </p:cNvSpPr>
          <p:nvPr>
            <p:ph sz="half" idx="21"/>
          </p:nvPr>
        </p:nvSpPr>
        <p:spPr>
          <a:xfrm>
            <a:off x="935667" y="1803966"/>
            <a:ext cx="2514600" cy="2691834"/>
          </a:xfrm>
          <a:prstGeom prst="rect">
            <a:avLst/>
          </a:prstGeom>
        </p:spPr>
        <p:txBody>
          <a:bodyPr vert="horz" lIns="0" tIns="0" rIns="91440" bIns="45720" rtlCol="0">
            <a:noAutofit/>
          </a:bodyPr>
          <a:lstStyle>
            <a:lvl1pPr>
              <a:buClrTx/>
              <a:defRPr lang="en-US" smtClean="0">
                <a:solidFill>
                  <a:srgbClr val="FFFFFF"/>
                </a:solidFill>
              </a:defRPr>
            </a:lvl1pPr>
            <a:lvl2pPr>
              <a:defRPr lang="en-US" smtClean="0">
                <a:solidFill>
                  <a:srgbClr val="FFFFFF"/>
                </a:solidFill>
              </a:defRPr>
            </a:lvl2pPr>
            <a:lvl3pPr>
              <a:defRPr lang="en-US" smtClean="0">
                <a:solidFill>
                  <a:srgbClr val="FFFFFF"/>
                </a:solidFill>
              </a:defRPr>
            </a:lvl3pPr>
            <a:lvl4pPr>
              <a:defRPr lang="en-US" smtClean="0">
                <a:solidFill>
                  <a:srgbClr val="FFFFFF"/>
                </a:solidFill>
              </a:defRPr>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Title 1"/>
          <p:cNvSpPr>
            <a:spLocks noGrp="1"/>
          </p:cNvSpPr>
          <p:nvPr>
            <p:ph type="title"/>
          </p:nvPr>
        </p:nvSpPr>
        <p:spPr>
          <a:xfrm>
            <a:off x="1102845" y="127411"/>
            <a:ext cx="7180264" cy="762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25" name="Text Placeholder 10"/>
          <p:cNvSpPr>
            <a:spLocks noGrp="1"/>
          </p:cNvSpPr>
          <p:nvPr>
            <p:ph type="body" sz="quarter" idx="14" hasCustomPrompt="1"/>
          </p:nvPr>
        </p:nvSpPr>
        <p:spPr>
          <a:xfrm>
            <a:off x="1102844" y="896882"/>
            <a:ext cx="7180263" cy="457200"/>
          </a:xfrm>
          <a:prstGeom prst="rect">
            <a:avLst/>
          </a:prstGeom>
        </p:spPr>
        <p:txBody>
          <a:bodyPr/>
          <a:lstStyle>
            <a:lvl1pPr marL="0" indent="0">
              <a:lnSpc>
                <a:spcPct val="85000"/>
              </a:lnSpc>
              <a:spcBef>
                <a:spcPts val="0"/>
              </a:spcBef>
              <a:buNone/>
              <a:defRPr sz="2000" spc="-80" baseline="0">
                <a:solidFill>
                  <a:srgbClr val="FFFFFF"/>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27" name="Footer Placeholder 7"/>
          <p:cNvSpPr>
            <a:spLocks noGrp="1"/>
          </p:cNvSpPr>
          <p:nvPr>
            <p:ph type="ftr" sz="quarter" idx="11"/>
          </p:nvPr>
        </p:nvSpPr>
        <p:spPr bwMode="gray">
          <a:xfrm>
            <a:off x="3273552" y="4782239"/>
            <a:ext cx="5030042" cy="231266"/>
          </a:xfrm>
          <a:prstGeom prst="rect">
            <a:avLst/>
          </a:prstGeom>
        </p:spPr>
        <p:txBody>
          <a:bodyPr/>
          <a:lstStyle>
            <a:lvl1pPr>
              <a:defRPr>
                <a:solidFill>
                  <a:schemeClr val="bg1"/>
                </a:solidFill>
              </a:defRPr>
            </a:lvl1pPr>
          </a:lstStyle>
          <a:p>
            <a:r>
              <a:rPr lang="en-US" smtClean="0">
                <a:solidFill>
                  <a:prstClr val="white"/>
                </a:solidFill>
              </a:rPr>
              <a:t>Presentation or Section Title</a:t>
            </a:r>
            <a:endParaRPr lang="en-US">
              <a:solidFill>
                <a:prstClr val="white"/>
              </a:solidFill>
            </a:endParaRPr>
          </a:p>
        </p:txBody>
      </p:sp>
      <p:sp>
        <p:nvSpPr>
          <p:cNvPr id="28" name="Slide Number Placeholder 8"/>
          <p:cNvSpPr>
            <a:spLocks noGrp="1"/>
          </p:cNvSpPr>
          <p:nvPr>
            <p:ph type="sldNum" sz="quarter" idx="12"/>
          </p:nvPr>
        </p:nvSpPr>
        <p:spPr bwMode="gray">
          <a:xfrm>
            <a:off x="8305799" y="478223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3332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Date Placeholder 11"/>
          <p:cNvSpPr>
            <a:spLocks noGrp="1"/>
          </p:cNvSpPr>
          <p:nvPr>
            <p:ph type="dt" sz="half" idx="14"/>
          </p:nvPr>
        </p:nvSpPr>
        <p:spPr>
          <a:xfrm>
            <a:off x="2667843" y="4780682"/>
            <a:ext cx="603504" cy="231267"/>
          </a:xfrm>
          <a:prstGeom prst="rect">
            <a:avLst/>
          </a:prstGeom>
        </p:spPr>
        <p:txBody>
          <a:bodyPr/>
          <a:lstStyle/>
          <a:p>
            <a:fld id="{6E460D88-FDEE-654D-9AC4-EB2542DECCF3}" type="datetime1">
              <a:rPr lang="en-US" smtClean="0"/>
              <a:t>4/29/2016</a:t>
            </a:fld>
            <a:endParaRPr lang="en-US" dirty="0"/>
          </a:p>
        </p:txBody>
      </p:sp>
      <p:sp>
        <p:nvSpPr>
          <p:cNvPr id="15" name="Footer Placeholder 12"/>
          <p:cNvSpPr>
            <a:spLocks noGrp="1"/>
          </p:cNvSpPr>
          <p:nvPr>
            <p:ph type="ftr" sz="quarter" idx="15"/>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16"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9"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10" name="Text Placeholder 10"/>
          <p:cNvSpPr>
            <a:spLocks noGrp="1"/>
          </p:cNvSpPr>
          <p:nvPr>
            <p:ph type="body" sz="quarter" idx="18"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659358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678106" y="4780683"/>
            <a:ext cx="593241" cy="231266"/>
          </a:xfrm>
          <a:prstGeom prst="rect">
            <a:avLst/>
          </a:prstGeom>
        </p:spPr>
        <p:txBody>
          <a:bodyPr/>
          <a:lstStyle/>
          <a:p>
            <a:fld id="{6E460D88-FDEE-654D-9AC4-EB2542DECCF3}" type="datetime1">
              <a:rPr lang="en-US" smtClean="0"/>
              <a:t>4/29/2016</a:t>
            </a:fld>
            <a:endParaRPr lang="en-US" dirty="0"/>
          </a:p>
        </p:txBody>
      </p:sp>
      <p:sp>
        <p:nvSpPr>
          <p:cNvPr id="7" name="Footer Placeholder 12"/>
          <p:cNvSpPr>
            <a:spLocks noGrp="1"/>
          </p:cNvSpPr>
          <p:nvPr>
            <p:ph type="ftr" sz="quarter" idx="15"/>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7662" y="4740418"/>
            <a:ext cx="1693981" cy="321439"/>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423160" y="4780682"/>
            <a:ext cx="850392" cy="215061"/>
          </a:xfrm>
          <a:prstGeom prst="rect">
            <a:avLst/>
          </a:prstGeom>
        </p:spPr>
        <p:txBody>
          <a:bodyPr/>
          <a:lstStyle/>
          <a:p>
            <a:fld id="{6E460D88-FDEE-654D-9AC4-EB2542DECCF3}" type="datetime1">
              <a:rPr lang="en-US" smtClean="0"/>
              <a:t>4/29/2016</a:t>
            </a:fld>
            <a:endParaRPr lang="en-US" dirty="0"/>
          </a:p>
        </p:txBody>
      </p:sp>
      <p:sp>
        <p:nvSpPr>
          <p:cNvPr id="7" name="Footer Placeholder 12"/>
          <p:cNvSpPr>
            <a:spLocks noGrp="1"/>
          </p:cNvSpPr>
          <p:nvPr>
            <p:ph type="ftr" sz="quarter" idx="15"/>
          </p:nvPr>
        </p:nvSpPr>
        <p:spPr>
          <a:xfrm>
            <a:off x="3273552" y="4780683"/>
            <a:ext cx="5030042"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7278206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4" name="Rectangle 6"/>
          <p:cNvSpPr/>
          <p:nvPr userDrawn="1"/>
        </p:nvSpPr>
        <p:spPr>
          <a:xfrm>
            <a:off x="0" y="0"/>
            <a:ext cx="3033057" cy="514350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Date Placeholder 6"/>
          <p:cNvSpPr>
            <a:spLocks noGrp="1"/>
          </p:cNvSpPr>
          <p:nvPr>
            <p:ph type="dt" sz="half" idx="10"/>
          </p:nvPr>
        </p:nvSpPr>
        <p:spPr bwMode="gray">
          <a:xfrm>
            <a:off x="6855794" y="4626218"/>
            <a:ext cx="1447800" cy="168275"/>
          </a:xfrm>
          <a:prstGeom prst="rect">
            <a:avLst/>
          </a:prstGeom>
        </p:spPr>
        <p:txBody>
          <a:bodyPr/>
          <a:lstStyle>
            <a:lvl1pPr>
              <a:defRPr>
                <a:solidFill>
                  <a:schemeClr val="bg1"/>
                </a:solidFill>
              </a:defRPr>
            </a:lvl1pPr>
          </a:lstStyle>
          <a:p>
            <a:fld id="{0A38EC05-E3EA-C649-9CE5-71E503F74839}" type="datetime1">
              <a:rPr lang="en-US" smtClean="0">
                <a:solidFill>
                  <a:prstClr val="white"/>
                </a:solidFill>
              </a:rPr>
              <a:t>4/29/2016</a:t>
            </a:fld>
            <a:endParaRPr lang="en-US">
              <a:solidFill>
                <a:prstClr val="white"/>
              </a:solidFill>
            </a:endParaRPr>
          </a:p>
        </p:txBody>
      </p:sp>
      <p:sp>
        <p:nvSpPr>
          <p:cNvPr id="10" name="Footer Placeholder 7"/>
          <p:cNvSpPr>
            <a:spLocks noGrp="1"/>
          </p:cNvSpPr>
          <p:nvPr>
            <p:ph type="ftr" sz="quarter" idx="11"/>
          </p:nvPr>
        </p:nvSpPr>
        <p:spPr bwMode="gray">
          <a:xfrm>
            <a:off x="3273552" y="4789710"/>
            <a:ext cx="5030042" cy="231266"/>
          </a:xfrm>
          <a:prstGeom prst="rect">
            <a:avLst/>
          </a:prstGeom>
        </p:spPr>
        <p:txBody>
          <a:bodyPr/>
          <a:lstStyle>
            <a:lvl1pPr>
              <a:defRPr>
                <a:solidFill>
                  <a:schemeClr val="bg1"/>
                </a:solidFill>
              </a:defRPr>
            </a:lvl1pPr>
          </a:lstStyle>
          <a:p>
            <a:r>
              <a:rPr lang="en-US" smtClean="0">
                <a:solidFill>
                  <a:prstClr val="white"/>
                </a:solidFill>
              </a:rPr>
              <a:t>Presentation or Section Title</a:t>
            </a:r>
            <a:endParaRPr lang="en-US">
              <a:solidFill>
                <a:prstClr val="white"/>
              </a:solidFill>
            </a:endParaRPr>
          </a:p>
        </p:txBody>
      </p:sp>
      <p:sp>
        <p:nvSpPr>
          <p:cNvPr id="11" name="Slide Number Placeholder 8"/>
          <p:cNvSpPr>
            <a:spLocks noGrp="1"/>
          </p:cNvSpPr>
          <p:nvPr>
            <p:ph type="sldNum" sz="quarter" idx="12"/>
          </p:nvPr>
        </p:nvSpPr>
        <p:spPr bwMode="gray">
          <a:xfrm>
            <a:off x="8305799" y="4789710"/>
            <a:ext cx="346745" cy="23126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dirty="0">
              <a:solidFill>
                <a:prstClr val="white"/>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285" y="373884"/>
            <a:ext cx="2488753" cy="351646"/>
          </a:xfrm>
          <a:prstGeom prst="rect">
            <a:avLst/>
          </a:prstGeom>
        </p:spPr>
      </p:pic>
      <p:sp>
        <p:nvSpPr>
          <p:cNvPr id="15" name="Title 1"/>
          <p:cNvSpPr>
            <a:spLocks noGrp="1"/>
          </p:cNvSpPr>
          <p:nvPr>
            <p:ph type="ctrTitle" hasCustomPrompt="1"/>
          </p:nvPr>
        </p:nvSpPr>
        <p:spPr bwMode="gray">
          <a:xfrm>
            <a:off x="2408321" y="1541795"/>
            <a:ext cx="5411472" cy="876329"/>
          </a:xfrm>
          <a:prstGeom prst="rect">
            <a:avLst/>
          </a:prstGeom>
        </p:spPr>
        <p:txBody>
          <a:bodyPr lIns="0"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18" name="Subtitle 2"/>
          <p:cNvSpPr>
            <a:spLocks noGrp="1"/>
          </p:cNvSpPr>
          <p:nvPr>
            <p:ph type="subTitle" idx="1" hasCustomPrompt="1"/>
          </p:nvPr>
        </p:nvSpPr>
        <p:spPr bwMode="gray">
          <a:xfrm>
            <a:off x="2403929" y="2469119"/>
            <a:ext cx="5393680" cy="1576738"/>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Tree>
    <p:extLst>
      <p:ext uri="{BB962C8B-B14F-4D97-AF65-F5344CB8AC3E}">
        <p14:creationId xmlns:p14="http://schemas.microsoft.com/office/powerpoint/2010/main" val="148810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1052286" y="1524784"/>
            <a:ext cx="7230662" cy="2978954"/>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Date Placeholder 3"/>
          <p:cNvSpPr>
            <a:spLocks noGrp="1"/>
          </p:cNvSpPr>
          <p:nvPr>
            <p:ph type="dt" sz="half" idx="2"/>
          </p:nvPr>
        </p:nvSpPr>
        <p:spPr>
          <a:xfrm>
            <a:off x="2697479" y="4787032"/>
            <a:ext cx="573867" cy="231267"/>
          </a:xfrm>
          <a:prstGeom prst="rect">
            <a:avLst/>
          </a:prstGeom>
        </p:spPr>
        <p:txBody>
          <a:bodyPr vert="horz" wrap="none" lIns="0" tIns="0" rIns="0" bIns="0" rtlCol="0" anchor="b"/>
          <a:lstStyle>
            <a:lvl1pPr algn="r">
              <a:defRPr lang="en-US" sz="800" smtClean="0"/>
            </a:lvl1pPr>
          </a:lstStyle>
          <a:p>
            <a:fld id="{4DD056AA-046F-1E41-8A7D-BECBA863898E}" type="datetime1">
              <a:rPr lang="en-US" smtClean="0"/>
              <a:pPr/>
              <a:t>4/29/2016</a:t>
            </a:fld>
            <a:endParaRPr lang="en-US" dirty="0"/>
          </a:p>
        </p:txBody>
      </p:sp>
      <p:sp>
        <p:nvSpPr>
          <p:cNvPr id="17" name="Footer Placeholder 4"/>
          <p:cNvSpPr>
            <a:spLocks noGrp="1"/>
          </p:cNvSpPr>
          <p:nvPr>
            <p:ph type="ftr" sz="quarter" idx="3"/>
          </p:nvPr>
        </p:nvSpPr>
        <p:spPr>
          <a:xfrm>
            <a:off x="3273552" y="4787033"/>
            <a:ext cx="5030042" cy="231266"/>
          </a:xfrm>
          <a:prstGeom prst="rect">
            <a:avLst/>
          </a:prstGeom>
        </p:spPr>
        <p:txBody>
          <a:bodyPr vert="horz" lIns="0" tIns="0" rIns="0" bIns="0" rtlCol="0" anchor="b"/>
          <a:lstStyle>
            <a:lvl1pPr algn="r">
              <a:defRPr sz="1400">
                <a:solidFill>
                  <a:schemeClr val="tx1"/>
                </a:solidFill>
              </a:defRPr>
            </a:lvl1pPr>
          </a:lstStyle>
          <a:p>
            <a:r>
              <a:rPr lang="en-US" smtClean="0">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sp>
        <p:nvSpPr>
          <p:cNvPr id="19" name="Rectangle 6"/>
          <p:cNvSpPr/>
          <p:nvPr userDrawn="1"/>
        </p:nvSpPr>
        <p:spPr>
          <a:xfrm>
            <a:off x="-5927" y="470648"/>
            <a:ext cx="998038" cy="306244"/>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260237 w 1259183"/>
              <a:gd name="connsiteY0" fmla="*/ 0 h 381000"/>
              <a:gd name="connsiteX1" fmla="*/ 1054494 w 1259183"/>
              <a:gd name="connsiteY1" fmla="*/ 0 h 381000"/>
              <a:gd name="connsiteX2" fmla="*/ 1259183 w 1259183"/>
              <a:gd name="connsiteY2" fmla="*/ 381000 h 381000"/>
              <a:gd name="connsiteX3" fmla="*/ 0 w 1259183"/>
              <a:gd name="connsiteY3" fmla="*/ 381000 h 381000"/>
              <a:gd name="connsiteX4" fmla="*/ 260237 w 1259183"/>
              <a:gd name="connsiteY4" fmla="*/ 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2151 w 1259341"/>
              <a:gd name="connsiteY0" fmla="*/ 0 h 382000"/>
              <a:gd name="connsiteX1" fmla="*/ 1054652 w 1259341"/>
              <a:gd name="connsiteY1" fmla="*/ 1000 h 382000"/>
              <a:gd name="connsiteX2" fmla="*/ 1259341 w 1259341"/>
              <a:gd name="connsiteY2" fmla="*/ 382000 h 382000"/>
              <a:gd name="connsiteX3" fmla="*/ 158 w 1259341"/>
              <a:gd name="connsiteY3" fmla="*/ 382000 h 382000"/>
              <a:gd name="connsiteX4" fmla="*/ 2151 w 1259341"/>
              <a:gd name="connsiteY4" fmla="*/ 0 h 382000"/>
              <a:gd name="connsiteX0" fmla="*/ 2151 w 1259341"/>
              <a:gd name="connsiteY0" fmla="*/ 2950 h 381000"/>
              <a:gd name="connsiteX1" fmla="*/ 1054652 w 1259341"/>
              <a:gd name="connsiteY1" fmla="*/ 0 h 381000"/>
              <a:gd name="connsiteX2" fmla="*/ 1259341 w 1259341"/>
              <a:gd name="connsiteY2" fmla="*/ 381000 h 381000"/>
              <a:gd name="connsiteX3" fmla="*/ 158 w 1259341"/>
              <a:gd name="connsiteY3" fmla="*/ 381000 h 381000"/>
              <a:gd name="connsiteX4" fmla="*/ 2151 w 1259341"/>
              <a:gd name="connsiteY4" fmla="*/ 2950 h 381000"/>
              <a:gd name="connsiteX0" fmla="*/ 2258 w 1259448"/>
              <a:gd name="connsiteY0" fmla="*/ 2950 h 381000"/>
              <a:gd name="connsiteX1" fmla="*/ 1054759 w 1259448"/>
              <a:gd name="connsiteY1" fmla="*/ 0 h 381000"/>
              <a:gd name="connsiteX2" fmla="*/ 1259448 w 1259448"/>
              <a:gd name="connsiteY2" fmla="*/ 381000 h 381000"/>
              <a:gd name="connsiteX3" fmla="*/ 265 w 1259448"/>
              <a:gd name="connsiteY3" fmla="*/ 381000 h 381000"/>
              <a:gd name="connsiteX4" fmla="*/ 2258 w 1259448"/>
              <a:gd name="connsiteY4" fmla="*/ 2950 h 381000"/>
              <a:gd name="connsiteX0" fmla="*/ 17832 w 1259222"/>
              <a:gd name="connsiteY0" fmla="*/ 2950 h 381000"/>
              <a:gd name="connsiteX1" fmla="*/ 1054533 w 1259222"/>
              <a:gd name="connsiteY1" fmla="*/ 0 h 381000"/>
              <a:gd name="connsiteX2" fmla="*/ 1259222 w 1259222"/>
              <a:gd name="connsiteY2" fmla="*/ 381000 h 381000"/>
              <a:gd name="connsiteX3" fmla="*/ 39 w 1259222"/>
              <a:gd name="connsiteY3" fmla="*/ 381000 h 381000"/>
              <a:gd name="connsiteX4" fmla="*/ 17832 w 1259222"/>
              <a:gd name="connsiteY4" fmla="*/ 2950 h 381000"/>
              <a:gd name="connsiteX0" fmla="*/ 274 w 1241664"/>
              <a:gd name="connsiteY0" fmla="*/ 2950 h 381000"/>
              <a:gd name="connsiteX1" fmla="*/ 1036975 w 1241664"/>
              <a:gd name="connsiteY1" fmla="*/ 0 h 381000"/>
              <a:gd name="connsiteX2" fmla="*/ 1241664 w 1241664"/>
              <a:gd name="connsiteY2" fmla="*/ 381000 h 381000"/>
              <a:gd name="connsiteX3" fmla="*/ 2231 w 1241664"/>
              <a:gd name="connsiteY3" fmla="*/ 381000 h 381000"/>
              <a:gd name="connsiteX4" fmla="*/ 274 w 1241664"/>
              <a:gd name="connsiteY4" fmla="*/ 295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664" h="381000">
                <a:moveTo>
                  <a:pt x="274" y="2950"/>
                </a:moveTo>
                <a:lnTo>
                  <a:pt x="1036975" y="0"/>
                </a:lnTo>
                <a:lnTo>
                  <a:pt x="1241664" y="381000"/>
                </a:lnTo>
                <a:lnTo>
                  <a:pt x="2231" y="381000"/>
                </a:lnTo>
                <a:cubicBezTo>
                  <a:pt x="1252" y="193950"/>
                  <a:pt x="-723" y="191975"/>
                  <a:pt x="274" y="2950"/>
                </a:cubicBezTo>
                <a:close/>
              </a:path>
            </a:pathLst>
          </a:custGeom>
          <a:gradFill flip="none" rotWithShape="1">
            <a:gsLst>
              <a:gs pos="0">
                <a:srgbClr val="514689"/>
              </a:gs>
              <a:gs pos="100000">
                <a:schemeClr val="accent1"/>
              </a:gs>
            </a:gsLst>
            <a:lin ang="145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645B9B"/>
                </a:solidFill>
              </a:rPr>
              <a:t>  </a:t>
            </a:r>
            <a:endParaRPr lang="en-US" dirty="0">
              <a:solidFill>
                <a:srgbClr val="645B9B"/>
              </a:solidFill>
            </a:endParaRPr>
          </a:p>
        </p:txBody>
      </p:sp>
      <p:sp>
        <p:nvSpPr>
          <p:cNvPr id="2" name="Title Placeholder 1"/>
          <p:cNvSpPr>
            <a:spLocks noGrp="1"/>
          </p:cNvSpPr>
          <p:nvPr>
            <p:ph type="title"/>
          </p:nvPr>
        </p:nvSpPr>
        <p:spPr>
          <a:xfrm>
            <a:off x="1049274" y="183198"/>
            <a:ext cx="7886700" cy="914081"/>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9" name="Picture 8"/>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27662" y="4740418"/>
            <a:ext cx="1693981" cy="321439"/>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3" r:id="rId3"/>
    <p:sldLayoutId id="2147483650" r:id="rId4"/>
    <p:sldLayoutId id="2147483652" r:id="rId5"/>
    <p:sldLayoutId id="2147483655" r:id="rId6"/>
    <p:sldLayoutId id="2147483651" r:id="rId7"/>
    <p:sldLayoutId id="2147483658" r:id="rId8"/>
    <p:sldLayoutId id="2147483656"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Lst>
  <p:hf hdr="0"/>
  <p:txStyles>
    <p:titleStyle>
      <a:lvl1pPr algn="l" defTabSz="457200" rtl="0" eaLnBrk="1" latinLnBrk="0" hangingPunct="1">
        <a:lnSpc>
          <a:spcPct val="90000"/>
        </a:lnSpc>
        <a:spcBef>
          <a:spcPct val="0"/>
        </a:spcBef>
        <a:buNone/>
        <a:tabLst/>
        <a:defRPr sz="2800" kern="1200">
          <a:solidFill>
            <a:srgbClr val="514689"/>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589345" y="1212635"/>
            <a:ext cx="5411472" cy="876329"/>
          </a:xfrm>
        </p:spPr>
        <p:txBody>
          <a:bodyPr/>
          <a:lstStyle/>
          <a:p>
            <a:r>
              <a:rPr lang="en-US" dirty="0" smtClean="0"/>
              <a:t>Hack the Link Resolver	</a:t>
            </a:r>
            <a:endParaRPr lang="en-US" dirty="0"/>
          </a:p>
        </p:txBody>
      </p:sp>
      <p:sp>
        <p:nvSpPr>
          <p:cNvPr id="6" name="Subtitle 5"/>
          <p:cNvSpPr>
            <a:spLocks noGrp="1"/>
          </p:cNvSpPr>
          <p:nvPr>
            <p:ph type="subTitle" idx="1"/>
          </p:nvPr>
        </p:nvSpPr>
        <p:spPr>
          <a:xfrm>
            <a:off x="2584953" y="2023523"/>
            <a:ext cx="5393680" cy="1576738"/>
          </a:xfrm>
        </p:spPr>
        <p:txBody>
          <a:bodyPr/>
          <a:lstStyle/>
          <a:p>
            <a:r>
              <a:rPr lang="en-US" dirty="0" smtClean="0"/>
              <a:t>A DIY, </a:t>
            </a:r>
            <a:r>
              <a:rPr lang="en-US" dirty="0"/>
              <a:t>t</a:t>
            </a:r>
            <a:r>
              <a:rPr lang="en-US" dirty="0" smtClean="0"/>
              <a:t>ailored approach to full text linking in PubMed </a:t>
            </a:r>
            <a:endParaRPr lang="en-US" dirty="0"/>
          </a:p>
        </p:txBody>
      </p:sp>
      <p:sp>
        <p:nvSpPr>
          <p:cNvPr id="10" name="TextBox 9"/>
          <p:cNvSpPr txBox="1"/>
          <p:nvPr/>
        </p:nvSpPr>
        <p:spPr>
          <a:xfrm>
            <a:off x="2584953" y="2704926"/>
            <a:ext cx="5959951" cy="1395565"/>
          </a:xfrm>
          <a:prstGeom prst="rect">
            <a:avLst/>
          </a:prstGeom>
          <a:noFill/>
        </p:spPr>
        <p:txBody>
          <a:bodyPr wrap="square" lIns="0" tIns="0" rIns="0" bIns="0" rtlCol="0">
            <a:noAutofit/>
          </a:bodyPr>
          <a:lstStyle/>
          <a:p>
            <a:pPr>
              <a:lnSpc>
                <a:spcPct val="80000"/>
              </a:lnSpc>
              <a:spcBef>
                <a:spcPts val="600"/>
              </a:spcBef>
            </a:pPr>
            <a:endParaRPr lang="en-US" dirty="0" smtClean="0">
              <a:solidFill>
                <a:prstClr val="white"/>
              </a:solidFill>
              <a:latin typeface="Calibri Light"/>
              <a:cs typeface="Calibri Light"/>
            </a:endParaRPr>
          </a:p>
          <a:p>
            <a:pPr>
              <a:lnSpc>
                <a:spcPct val="80000"/>
              </a:lnSpc>
              <a:spcBef>
                <a:spcPts val="600"/>
              </a:spcBef>
            </a:pPr>
            <a:r>
              <a:rPr lang="en-US" dirty="0" smtClean="0">
                <a:solidFill>
                  <a:prstClr val="white"/>
                </a:solidFill>
                <a:latin typeface="Calibri Light"/>
                <a:cs typeface="Calibri Light"/>
              </a:rPr>
              <a:t>Jonathan Shank, MLIS</a:t>
            </a:r>
            <a:br>
              <a:rPr lang="en-US" dirty="0" smtClean="0">
                <a:solidFill>
                  <a:prstClr val="white"/>
                </a:solidFill>
                <a:latin typeface="Calibri Light"/>
                <a:cs typeface="Calibri Light"/>
              </a:rPr>
            </a:br>
            <a:r>
              <a:rPr lang="en-US" dirty="0" smtClean="0">
                <a:solidFill>
                  <a:prstClr val="white"/>
                </a:solidFill>
                <a:latin typeface="Calibri Light"/>
                <a:cs typeface="Calibri Light"/>
              </a:rPr>
              <a:t>Acquisitions &amp; E-Resources Librarian</a:t>
            </a:r>
            <a:br>
              <a:rPr lang="en-US" dirty="0" smtClean="0">
                <a:solidFill>
                  <a:prstClr val="white"/>
                </a:solidFill>
                <a:latin typeface="Calibri Light"/>
                <a:cs typeface="Calibri Light"/>
              </a:rPr>
            </a:br>
            <a:r>
              <a:rPr lang="en-US" dirty="0" smtClean="0">
                <a:solidFill>
                  <a:prstClr val="white"/>
                </a:solidFill>
                <a:latin typeface="Calibri Light"/>
                <a:cs typeface="Calibri Light"/>
              </a:rPr>
              <a:t>Northwestern University </a:t>
            </a:r>
            <a:r>
              <a:rPr lang="en-US" dirty="0" err="1" smtClean="0">
                <a:solidFill>
                  <a:prstClr val="white"/>
                </a:solidFill>
                <a:latin typeface="Calibri Light"/>
                <a:cs typeface="Calibri Light"/>
              </a:rPr>
              <a:t>Galter</a:t>
            </a:r>
            <a:r>
              <a:rPr lang="en-US" dirty="0" smtClean="0">
                <a:solidFill>
                  <a:prstClr val="white"/>
                </a:solidFill>
                <a:latin typeface="Calibri Light"/>
                <a:cs typeface="Calibri Light"/>
              </a:rPr>
              <a:t> Health Sciences Library</a:t>
            </a:r>
            <a:br>
              <a:rPr lang="en-US" dirty="0" smtClean="0">
                <a:solidFill>
                  <a:prstClr val="white"/>
                </a:solidFill>
                <a:latin typeface="Calibri Light"/>
                <a:cs typeface="Calibri Light"/>
              </a:rPr>
            </a:br>
            <a:r>
              <a:rPr lang="en-US" dirty="0" smtClean="0">
                <a:solidFill>
                  <a:prstClr val="white"/>
                </a:solidFill>
                <a:latin typeface="Calibri Light"/>
                <a:cs typeface="Calibri Light"/>
              </a:rPr>
              <a:t/>
            </a:r>
            <a:br>
              <a:rPr lang="en-US" dirty="0" smtClean="0">
                <a:solidFill>
                  <a:prstClr val="white"/>
                </a:solidFill>
                <a:latin typeface="Calibri Light"/>
                <a:cs typeface="Calibri Light"/>
              </a:rPr>
            </a:br>
            <a:r>
              <a:rPr lang="en-US" dirty="0" smtClean="0">
                <a:solidFill>
                  <a:prstClr val="white"/>
                </a:solidFill>
                <a:latin typeface="Calibri Light"/>
                <a:cs typeface="Calibri Light"/>
              </a:rPr>
              <a:t>ER&amp;L Conference, </a:t>
            </a:r>
            <a:r>
              <a:rPr lang="en-US" dirty="0">
                <a:solidFill>
                  <a:prstClr val="white"/>
                </a:solidFill>
                <a:latin typeface="Calibri Light"/>
                <a:cs typeface="Calibri Light"/>
              </a:rPr>
              <a:t>Austin, </a:t>
            </a:r>
            <a:r>
              <a:rPr lang="en-US" dirty="0" smtClean="0">
                <a:solidFill>
                  <a:prstClr val="white"/>
                </a:solidFill>
                <a:latin typeface="Calibri Light"/>
                <a:cs typeface="Calibri Light"/>
              </a:rPr>
              <a:t>TX</a:t>
            </a:r>
            <a:br>
              <a:rPr lang="en-US" dirty="0" smtClean="0">
                <a:solidFill>
                  <a:prstClr val="white"/>
                </a:solidFill>
                <a:latin typeface="Calibri Light"/>
                <a:cs typeface="Calibri Light"/>
              </a:rPr>
            </a:br>
            <a:r>
              <a:rPr lang="en-US" dirty="0" smtClean="0">
                <a:solidFill>
                  <a:prstClr val="white"/>
                </a:solidFill>
                <a:latin typeface="Calibri Light"/>
                <a:cs typeface="Calibri Light"/>
              </a:rPr>
              <a:t>April 4, 2016</a:t>
            </a:r>
            <a:br>
              <a:rPr lang="en-US" dirty="0" smtClean="0">
                <a:solidFill>
                  <a:prstClr val="white"/>
                </a:solidFill>
                <a:latin typeface="Calibri Light"/>
                <a:cs typeface="Calibri Light"/>
              </a:rPr>
            </a:br>
            <a:r>
              <a:rPr lang="en-US" dirty="0" smtClean="0">
                <a:solidFill>
                  <a:prstClr val="white"/>
                </a:solidFill>
                <a:latin typeface="Calibri Light"/>
                <a:cs typeface="Calibri Light"/>
              </a:rPr>
              <a:t/>
            </a:r>
            <a:br>
              <a:rPr lang="en-US" dirty="0" smtClean="0">
                <a:solidFill>
                  <a:prstClr val="white"/>
                </a:solidFill>
                <a:latin typeface="Calibri Light"/>
                <a:cs typeface="Calibri Light"/>
              </a:rPr>
            </a:br>
            <a:endParaRPr lang="en-US" dirty="0">
              <a:solidFill>
                <a:prstClr val="white"/>
              </a:solidFill>
              <a:latin typeface="Calibri Light"/>
              <a:cs typeface="Calibri Light"/>
            </a:endParaRPr>
          </a:p>
          <a:p>
            <a:pPr>
              <a:lnSpc>
                <a:spcPct val="80000"/>
              </a:lnSpc>
              <a:spcBef>
                <a:spcPts val="600"/>
              </a:spcBef>
            </a:pPr>
            <a:endParaRPr lang="en-US" dirty="0">
              <a:solidFill>
                <a:prstClr val="white"/>
              </a:solidFill>
              <a:latin typeface="Calibri Light"/>
              <a:cs typeface="Calibri Light"/>
            </a:endParaRPr>
          </a:p>
          <a:p>
            <a:pPr>
              <a:lnSpc>
                <a:spcPct val="80000"/>
              </a:lnSpc>
              <a:spcBef>
                <a:spcPts val="600"/>
              </a:spcBef>
            </a:pPr>
            <a:endParaRPr lang="en-US" dirty="0" smtClean="0">
              <a:solidFill>
                <a:prstClr val="white"/>
              </a:solidFill>
              <a:latin typeface="Calibri Light"/>
              <a:cs typeface="Calibri Light"/>
            </a:endParaRPr>
          </a:p>
        </p:txBody>
      </p:sp>
    </p:spTree>
    <p:extLst>
      <p:ext uri="{BB962C8B-B14F-4D97-AF65-F5344CB8AC3E}">
        <p14:creationId xmlns:p14="http://schemas.microsoft.com/office/powerpoint/2010/main" val="5011977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6"/>
          </p:nvPr>
        </p:nvSpPr>
        <p:spPr/>
        <p:txBody>
          <a:bodyPr/>
          <a:lstStyle/>
          <a:p>
            <a:fld id="{0D558541-60C9-42A2-8392-FF12533A6B7A}" type="slidenum">
              <a:rPr lang="en-US" smtClean="0"/>
              <a:pPr/>
              <a:t>2</a:t>
            </a:fld>
            <a:endParaRPr lang="en-US" dirty="0"/>
          </a:p>
        </p:txBody>
      </p:sp>
      <p:sp>
        <p:nvSpPr>
          <p:cNvPr id="2" name="Title 1"/>
          <p:cNvSpPr>
            <a:spLocks noGrp="1"/>
          </p:cNvSpPr>
          <p:nvPr>
            <p:ph type="title"/>
          </p:nvPr>
        </p:nvSpPr>
        <p:spPr>
          <a:xfrm>
            <a:off x="1098557" y="292003"/>
            <a:ext cx="7180264" cy="762000"/>
          </a:xfrm>
        </p:spPr>
        <p:txBody>
          <a:bodyPr/>
          <a:lstStyle/>
          <a:p>
            <a:r>
              <a:rPr lang="en-US" dirty="0" smtClean="0"/>
              <a:t>Institutional Context</a:t>
            </a:r>
            <a:endParaRPr lang="en-US" dirty="0"/>
          </a:p>
        </p:txBody>
      </p:sp>
      <p:sp>
        <p:nvSpPr>
          <p:cNvPr id="10" name="Content Placeholder 9"/>
          <p:cNvSpPr>
            <a:spLocks noGrp="1"/>
          </p:cNvSpPr>
          <p:nvPr>
            <p:ph sz="half" idx="18"/>
          </p:nvPr>
        </p:nvSpPr>
        <p:spPr/>
        <p:txBody>
          <a:bodyPr/>
          <a:lstStyle/>
          <a:p>
            <a:r>
              <a:rPr lang="en-US" dirty="0" smtClean="0"/>
              <a:t>Northwestern University Chicago campus</a:t>
            </a:r>
          </a:p>
          <a:p>
            <a:r>
              <a:rPr lang="en-US" dirty="0" smtClean="0"/>
              <a:t>Administratively separate library </a:t>
            </a:r>
          </a:p>
          <a:p>
            <a:r>
              <a:rPr lang="en-US" dirty="0" smtClean="0"/>
              <a:t>Two developers on staff</a:t>
            </a:r>
            <a:endParaRPr lang="en-US" dirty="0"/>
          </a:p>
        </p:txBody>
      </p:sp>
      <p:sp>
        <p:nvSpPr>
          <p:cNvPr id="3" name="Text Placeholder 2"/>
          <p:cNvSpPr>
            <a:spLocks noGrp="1"/>
          </p:cNvSpPr>
          <p:nvPr>
            <p:ph type="body" idx="1"/>
          </p:nvPr>
        </p:nvSpPr>
        <p:spPr/>
        <p:txBody>
          <a:bodyPr/>
          <a:lstStyle/>
          <a:p>
            <a:r>
              <a:rPr lang="en-US" dirty="0" err="1" smtClean="0"/>
              <a:t>Galter</a:t>
            </a:r>
            <a:r>
              <a:rPr lang="en-US" dirty="0" smtClean="0"/>
              <a:t> Health Sciences Library</a:t>
            </a:r>
            <a:endParaRPr lang="en-US" dirty="0"/>
          </a:p>
        </p:txBody>
      </p:sp>
      <p:sp>
        <p:nvSpPr>
          <p:cNvPr id="6" name="Content Placeholder 5"/>
          <p:cNvSpPr>
            <a:spLocks noGrp="1"/>
          </p:cNvSpPr>
          <p:nvPr>
            <p:ph sz="half" idx="25"/>
          </p:nvPr>
        </p:nvSpPr>
        <p:spPr/>
        <p:txBody>
          <a:bodyPr/>
          <a:lstStyle/>
          <a:p>
            <a:r>
              <a:rPr lang="en-US" dirty="0" smtClean="0"/>
              <a:t>Migrated to Alma in summer of 2015</a:t>
            </a:r>
            <a:endParaRPr lang="en-US" dirty="0"/>
          </a:p>
          <a:p>
            <a:r>
              <a:rPr lang="en-US" dirty="0" smtClean="0"/>
              <a:t>Shares ILS with all NU affiliated libraries and hospitals</a:t>
            </a:r>
          </a:p>
          <a:p>
            <a:r>
              <a:rPr lang="en-US" dirty="0" smtClean="0"/>
              <a:t>Manages our own Primo front-end, but…</a:t>
            </a:r>
          </a:p>
        </p:txBody>
      </p:sp>
      <p:sp>
        <p:nvSpPr>
          <p:cNvPr id="8" name="Text Placeholder 7"/>
          <p:cNvSpPr>
            <a:spLocks noGrp="1"/>
          </p:cNvSpPr>
          <p:nvPr>
            <p:ph type="body" idx="26"/>
          </p:nvPr>
        </p:nvSpPr>
        <p:spPr/>
        <p:txBody>
          <a:bodyPr/>
          <a:lstStyle/>
          <a:p>
            <a:r>
              <a:rPr lang="en-US" dirty="0" smtClean="0"/>
              <a:t>Systems</a:t>
            </a:r>
            <a:endParaRPr lang="en-US" dirty="0"/>
          </a:p>
        </p:txBody>
      </p:sp>
      <p:pic>
        <p:nvPicPr>
          <p:cNvPr id="7" name="Content Placeholder 6"/>
          <p:cNvPicPr>
            <a:picLocks noGrp="1" noChangeAspect="1"/>
          </p:cNvPicPr>
          <p:nvPr>
            <p:ph sz="half" idx="24"/>
          </p:nvPr>
        </p:nvPicPr>
        <p:blipFill>
          <a:blip r:embed="rId2">
            <a:extLst>
              <a:ext uri="{28A0092B-C50C-407E-A947-70E740481C1C}">
                <a14:useLocalDpi xmlns:a14="http://schemas.microsoft.com/office/drawing/2010/main" val="0"/>
              </a:ext>
            </a:extLst>
          </a:blip>
          <a:stretch>
            <a:fillRect/>
          </a:stretch>
        </p:blipFill>
        <p:spPr>
          <a:xfrm>
            <a:off x="5421418" y="1671310"/>
            <a:ext cx="3532276" cy="2344146"/>
          </a:xfrm>
        </p:spPr>
      </p:pic>
    </p:spTree>
    <p:extLst>
      <p:ext uri="{BB962C8B-B14F-4D97-AF65-F5344CB8AC3E}">
        <p14:creationId xmlns:p14="http://schemas.microsoft.com/office/powerpoint/2010/main" val="3790931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6"/>
          </p:nvPr>
        </p:nvSpPr>
        <p:spPr/>
        <p:txBody>
          <a:bodyPr/>
          <a:lstStyle/>
          <a:p>
            <a:fld id="{0D558541-60C9-42A2-8392-FF12533A6B7A}" type="slidenum">
              <a:rPr lang="en-US" smtClean="0"/>
              <a:pPr/>
              <a:t>3</a:t>
            </a:fld>
            <a:endParaRPr lang="en-US" dirty="0"/>
          </a:p>
        </p:txBody>
      </p:sp>
      <p:sp>
        <p:nvSpPr>
          <p:cNvPr id="2" name="Title 1"/>
          <p:cNvSpPr>
            <a:spLocks noGrp="1"/>
          </p:cNvSpPr>
          <p:nvPr>
            <p:ph type="title"/>
          </p:nvPr>
        </p:nvSpPr>
        <p:spPr>
          <a:xfrm>
            <a:off x="1098557" y="292003"/>
            <a:ext cx="7180264" cy="762000"/>
          </a:xfrm>
        </p:spPr>
        <p:txBody>
          <a:bodyPr/>
          <a:lstStyle/>
          <a:p>
            <a:r>
              <a:rPr lang="en-US" dirty="0" smtClean="0"/>
              <a:t>Institutional Context</a:t>
            </a:r>
            <a:endParaRPr lang="en-US" dirty="0"/>
          </a:p>
        </p:txBody>
      </p:sp>
      <p:pic>
        <p:nvPicPr>
          <p:cNvPr id="2050" name="Picture 2" descr="http://prehospitalresearch.eu/wp-content/uploads/2014/01/pubmedimag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3327" y="1185439"/>
            <a:ext cx="3171956" cy="129274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5997" y="2516861"/>
            <a:ext cx="2145384" cy="1920119"/>
          </a:xfrm>
          <a:prstGeom prst="rect">
            <a:avLst/>
          </a:prstGeom>
        </p:spPr>
      </p:pic>
    </p:spTree>
    <p:extLst>
      <p:ext uri="{BB962C8B-B14F-4D97-AF65-F5344CB8AC3E}">
        <p14:creationId xmlns:p14="http://schemas.microsoft.com/office/powerpoint/2010/main" val="2031503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6"/>
          </p:nvPr>
        </p:nvSpPr>
        <p:spPr/>
        <p:txBody>
          <a:bodyPr/>
          <a:lstStyle/>
          <a:p>
            <a:fld id="{0D558541-60C9-42A2-8392-FF12533A6B7A}" type="slidenum">
              <a:rPr lang="en-US" smtClean="0"/>
              <a:pPr/>
              <a:t>4</a:t>
            </a:fld>
            <a:endParaRPr lang="en-US" dirty="0"/>
          </a:p>
        </p:txBody>
      </p:sp>
      <p:pic>
        <p:nvPicPr>
          <p:cNvPr id="5" name="Picture 4"/>
          <p:cNvPicPr>
            <a:picLocks noChangeAspect="1"/>
          </p:cNvPicPr>
          <p:nvPr/>
        </p:nvPicPr>
        <p:blipFill>
          <a:blip r:embed="rId3"/>
          <a:stretch>
            <a:fillRect/>
          </a:stretch>
        </p:blipFill>
        <p:spPr>
          <a:xfrm>
            <a:off x="1916989" y="196854"/>
            <a:ext cx="5518889" cy="4437991"/>
          </a:xfrm>
          <a:prstGeom prst="rect">
            <a:avLst/>
          </a:prstGeom>
        </p:spPr>
      </p:pic>
    </p:spTree>
    <p:extLst>
      <p:ext uri="{BB962C8B-B14F-4D97-AF65-F5344CB8AC3E}">
        <p14:creationId xmlns:p14="http://schemas.microsoft.com/office/powerpoint/2010/main" val="22530868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6"/>
          </p:nvPr>
        </p:nvSpPr>
        <p:spPr/>
        <p:txBody>
          <a:bodyPr/>
          <a:lstStyle/>
          <a:p>
            <a:fld id="{0D558541-60C9-42A2-8392-FF12533A6B7A}" type="slidenum">
              <a:rPr lang="en-US" smtClean="0"/>
              <a:pPr/>
              <a:t>5</a:t>
            </a:fld>
            <a:endParaRPr lang="en-US" dirty="0"/>
          </a:p>
        </p:txBody>
      </p:sp>
      <p:pic>
        <p:nvPicPr>
          <p:cNvPr id="4" name="Picture 3"/>
          <p:cNvPicPr>
            <a:picLocks noChangeAspect="1"/>
          </p:cNvPicPr>
          <p:nvPr/>
        </p:nvPicPr>
        <p:blipFill>
          <a:blip r:embed="rId3"/>
          <a:stretch>
            <a:fillRect/>
          </a:stretch>
        </p:blipFill>
        <p:spPr>
          <a:xfrm>
            <a:off x="1978617" y="146978"/>
            <a:ext cx="5465171" cy="4500495"/>
          </a:xfrm>
          <a:prstGeom prst="rect">
            <a:avLst/>
          </a:prstGeom>
        </p:spPr>
      </p:pic>
    </p:spTree>
    <p:extLst>
      <p:ext uri="{BB962C8B-B14F-4D97-AF65-F5344CB8AC3E}">
        <p14:creationId xmlns:p14="http://schemas.microsoft.com/office/powerpoint/2010/main" val="3458216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6"/>
          </p:nvPr>
        </p:nvSpPr>
        <p:spPr/>
        <p:txBody>
          <a:bodyPr/>
          <a:lstStyle/>
          <a:p>
            <a:fld id="{0D558541-60C9-42A2-8392-FF12533A6B7A}" type="slidenum">
              <a:rPr lang="en-US" smtClean="0"/>
              <a:pPr/>
              <a:t>6</a:t>
            </a:fld>
            <a:endParaRPr lang="en-US" dirty="0"/>
          </a:p>
        </p:txBody>
      </p:sp>
      <p:sp>
        <p:nvSpPr>
          <p:cNvPr id="2" name="Title 1"/>
          <p:cNvSpPr>
            <a:spLocks noGrp="1"/>
          </p:cNvSpPr>
          <p:nvPr>
            <p:ph type="title"/>
          </p:nvPr>
        </p:nvSpPr>
        <p:spPr>
          <a:xfrm>
            <a:off x="1098557" y="292003"/>
            <a:ext cx="7180264" cy="762000"/>
          </a:xfrm>
        </p:spPr>
        <p:txBody>
          <a:bodyPr/>
          <a:lstStyle/>
          <a:p>
            <a:r>
              <a:rPr lang="en-US" dirty="0" smtClean="0"/>
              <a:t>PubMed Configuration</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8947" y="936669"/>
            <a:ext cx="5393411" cy="3713497"/>
          </a:xfrm>
          <a:prstGeom prst="rect">
            <a:avLst/>
          </a:prstGeom>
        </p:spPr>
      </p:pic>
    </p:spTree>
    <p:extLst>
      <p:ext uri="{BB962C8B-B14F-4D97-AF65-F5344CB8AC3E}">
        <p14:creationId xmlns:p14="http://schemas.microsoft.com/office/powerpoint/2010/main" val="2142460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6"/>
          </p:nvPr>
        </p:nvSpPr>
        <p:spPr/>
        <p:txBody>
          <a:bodyPr/>
          <a:lstStyle/>
          <a:p>
            <a:fld id="{0D558541-60C9-42A2-8392-FF12533A6B7A}" type="slidenum">
              <a:rPr lang="en-US" smtClean="0"/>
              <a:pPr/>
              <a:t>7</a:t>
            </a:fld>
            <a:endParaRPr lang="en-US" dirty="0"/>
          </a:p>
        </p:txBody>
      </p:sp>
      <p:sp>
        <p:nvSpPr>
          <p:cNvPr id="2" name="Title 1"/>
          <p:cNvSpPr>
            <a:spLocks noGrp="1"/>
          </p:cNvSpPr>
          <p:nvPr>
            <p:ph type="title"/>
          </p:nvPr>
        </p:nvSpPr>
        <p:spPr>
          <a:xfrm>
            <a:off x="1098557" y="292003"/>
            <a:ext cx="7180264" cy="762000"/>
          </a:xfrm>
        </p:spPr>
        <p:txBody>
          <a:bodyPr/>
          <a:lstStyle/>
          <a:p>
            <a:r>
              <a:rPr lang="en-US" dirty="0" smtClean="0"/>
              <a:t>PubMed Configuration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5123" y="848651"/>
            <a:ext cx="4367132" cy="3865986"/>
          </a:xfrm>
          <a:prstGeom prst="rect">
            <a:avLst/>
          </a:prstGeom>
        </p:spPr>
      </p:pic>
    </p:spTree>
    <p:extLst>
      <p:ext uri="{BB962C8B-B14F-4D97-AF65-F5344CB8AC3E}">
        <p14:creationId xmlns:p14="http://schemas.microsoft.com/office/powerpoint/2010/main" val="1323737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6"/>
          </p:nvPr>
        </p:nvSpPr>
        <p:spPr/>
        <p:txBody>
          <a:bodyPr/>
          <a:lstStyle/>
          <a:p>
            <a:fld id="{0D558541-60C9-42A2-8392-FF12533A6B7A}" type="slidenum">
              <a:rPr lang="en-US" smtClean="0"/>
              <a:pPr/>
              <a:t>8</a:t>
            </a:fld>
            <a:endParaRPr lang="en-US" dirty="0"/>
          </a:p>
        </p:txBody>
      </p:sp>
      <p:sp>
        <p:nvSpPr>
          <p:cNvPr id="2" name="Title 1"/>
          <p:cNvSpPr>
            <a:spLocks noGrp="1"/>
          </p:cNvSpPr>
          <p:nvPr>
            <p:ph type="title"/>
          </p:nvPr>
        </p:nvSpPr>
        <p:spPr>
          <a:xfrm>
            <a:off x="1098557" y="292003"/>
            <a:ext cx="7180264" cy="762000"/>
          </a:xfrm>
        </p:spPr>
        <p:txBody>
          <a:bodyPr/>
          <a:lstStyle/>
          <a:p>
            <a:r>
              <a:rPr lang="en-US" dirty="0" smtClean="0"/>
              <a:t>PubMed Configuration</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4024" y="858868"/>
            <a:ext cx="5409330" cy="3831953"/>
          </a:xfrm>
          <a:prstGeom prst="rect">
            <a:avLst/>
          </a:prstGeom>
        </p:spPr>
      </p:pic>
    </p:spTree>
    <p:extLst>
      <p:ext uri="{BB962C8B-B14F-4D97-AF65-F5344CB8AC3E}">
        <p14:creationId xmlns:p14="http://schemas.microsoft.com/office/powerpoint/2010/main" val="278699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Problems with the Alma resolver</a:t>
            </a:r>
            <a:endParaRPr lang="en-US" dirty="0"/>
          </a:p>
        </p:txBody>
      </p:sp>
      <p:sp>
        <p:nvSpPr>
          <p:cNvPr id="4" name="Text Placeholder 3"/>
          <p:cNvSpPr>
            <a:spLocks noGrp="1"/>
          </p:cNvSpPr>
          <p:nvPr>
            <p:ph type="body" sz="quarter" idx="13"/>
          </p:nvPr>
        </p:nvSpPr>
        <p:spPr>
          <a:xfrm>
            <a:off x="1088572" y="905381"/>
            <a:ext cx="7190248" cy="391312"/>
          </a:xfrm>
        </p:spPr>
        <p:txBody>
          <a:bodyPr/>
          <a:lstStyle/>
          <a:p>
            <a:r>
              <a:rPr lang="en-US" dirty="0" smtClean="0">
                <a:solidFill>
                  <a:schemeClr val="tx1"/>
                </a:solidFill>
              </a:rPr>
              <a:t>Inter-Library Loan difficult to find</a:t>
            </a:r>
            <a:endParaRPr lang="en-US" dirty="0">
              <a:solidFill>
                <a:schemeClr val="tx1"/>
              </a:solidFill>
            </a:endParaRPr>
          </a:p>
          <a:p>
            <a:endParaRPr lang="en-US" dirty="0"/>
          </a:p>
          <a:p>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9</a:t>
            </a:fld>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3638" y="1296693"/>
            <a:ext cx="6740115" cy="3439522"/>
          </a:xfrm>
        </p:spPr>
      </p:pic>
      <p:sp>
        <p:nvSpPr>
          <p:cNvPr id="9" name="Up Arrow 8"/>
          <p:cNvSpPr/>
          <p:nvPr/>
        </p:nvSpPr>
        <p:spPr>
          <a:xfrm>
            <a:off x="6003010" y="2129812"/>
            <a:ext cx="45719" cy="62509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78646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Problems with the Alma resolver</a:t>
            </a:r>
            <a:endParaRPr lang="en-US" dirty="0"/>
          </a:p>
        </p:txBody>
      </p:sp>
      <p:sp>
        <p:nvSpPr>
          <p:cNvPr id="4" name="Text Placeholder 3"/>
          <p:cNvSpPr>
            <a:spLocks noGrp="1"/>
          </p:cNvSpPr>
          <p:nvPr>
            <p:ph type="body" sz="quarter" idx="13"/>
          </p:nvPr>
        </p:nvSpPr>
        <p:spPr>
          <a:xfrm>
            <a:off x="1088572" y="905381"/>
            <a:ext cx="7190248" cy="391312"/>
          </a:xfrm>
        </p:spPr>
        <p:txBody>
          <a:bodyPr/>
          <a:lstStyle/>
          <a:p>
            <a:r>
              <a:rPr lang="en-US" dirty="0" smtClean="0">
                <a:solidFill>
                  <a:schemeClr val="tx1"/>
                </a:solidFill>
              </a:rPr>
              <a:t>Jumbled names and confusing links</a:t>
            </a:r>
            <a:endParaRPr lang="en-US" dirty="0">
              <a:solidFill>
                <a:schemeClr val="tx1"/>
              </a:solidFill>
            </a:endParaRPr>
          </a:p>
          <a:p>
            <a:endParaRPr lang="en-US" dirty="0"/>
          </a:p>
          <a:p>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10</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468" y="1218131"/>
            <a:ext cx="7228456" cy="3562553"/>
          </a:xfrm>
          <a:prstGeom prst="rect">
            <a:avLst/>
          </a:prstGeom>
        </p:spPr>
      </p:pic>
      <p:sp>
        <p:nvSpPr>
          <p:cNvPr id="7" name="Right Arrow 6"/>
          <p:cNvSpPr/>
          <p:nvPr/>
        </p:nvSpPr>
        <p:spPr>
          <a:xfrm>
            <a:off x="258305" y="1735810"/>
            <a:ext cx="878237" cy="10848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a:off x="258305" y="2722902"/>
            <a:ext cx="878237" cy="10848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863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Problems with the Alma resolver</a:t>
            </a:r>
            <a:endParaRPr lang="en-US" dirty="0"/>
          </a:p>
        </p:txBody>
      </p:sp>
      <p:sp>
        <p:nvSpPr>
          <p:cNvPr id="4" name="Text Placeholder 3"/>
          <p:cNvSpPr>
            <a:spLocks noGrp="1"/>
          </p:cNvSpPr>
          <p:nvPr>
            <p:ph type="body" sz="quarter" idx="13"/>
          </p:nvPr>
        </p:nvSpPr>
        <p:spPr>
          <a:xfrm>
            <a:off x="1088572" y="905381"/>
            <a:ext cx="7190248" cy="391312"/>
          </a:xfrm>
        </p:spPr>
        <p:txBody>
          <a:bodyPr/>
          <a:lstStyle/>
          <a:p>
            <a:r>
              <a:rPr lang="en-US" dirty="0" smtClean="0">
                <a:solidFill>
                  <a:schemeClr val="tx1"/>
                </a:solidFill>
              </a:rPr>
              <a:t>Related title fail</a:t>
            </a:r>
            <a:endParaRPr lang="en-US" dirty="0">
              <a:solidFill>
                <a:schemeClr val="tx1"/>
              </a:solidFill>
            </a:endParaRPr>
          </a:p>
          <a:p>
            <a:endParaRPr lang="en-US" dirty="0"/>
          </a:p>
          <a:p>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11</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124" y="1127573"/>
            <a:ext cx="7153144" cy="3648103"/>
          </a:xfrm>
          <a:prstGeom prst="rect">
            <a:avLst/>
          </a:prstGeom>
        </p:spPr>
      </p:pic>
      <p:sp>
        <p:nvSpPr>
          <p:cNvPr id="11" name="Right Arrow 10"/>
          <p:cNvSpPr/>
          <p:nvPr/>
        </p:nvSpPr>
        <p:spPr>
          <a:xfrm>
            <a:off x="712447" y="2047582"/>
            <a:ext cx="583421" cy="457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8851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Why not just fix Alma?</a:t>
            </a:r>
            <a:endParaRPr lang="en-US" dirty="0"/>
          </a:p>
        </p:txBody>
      </p:sp>
    </p:spTree>
    <p:extLst>
      <p:ext uri="{BB962C8B-B14F-4D97-AF65-F5344CB8AC3E}">
        <p14:creationId xmlns:p14="http://schemas.microsoft.com/office/powerpoint/2010/main" val="11832557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a:t>
            </a:r>
            <a:endParaRPr lang="en-US" dirty="0"/>
          </a:p>
        </p:txBody>
      </p:sp>
      <p:sp>
        <p:nvSpPr>
          <p:cNvPr id="4" name="Text Placeholder 3"/>
          <p:cNvSpPr>
            <a:spLocks noGrp="1"/>
          </p:cNvSpPr>
          <p:nvPr>
            <p:ph type="body" sz="quarter" idx="13"/>
          </p:nvPr>
        </p:nvSpPr>
        <p:spPr/>
        <p:txBody>
          <a:bodyPr/>
          <a:lstStyle/>
          <a:p>
            <a:r>
              <a:rPr lang="en-US" dirty="0" smtClean="0">
                <a:solidFill>
                  <a:schemeClr val="tx1"/>
                </a:solidFill>
              </a:rPr>
              <a:t>Use the article’s PMID to query our local PubMed search and display a single result</a:t>
            </a:r>
            <a:endParaRPr lang="en-US" dirty="0">
              <a:solidFill>
                <a:schemeClr val="tx1"/>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1797" y="2496362"/>
            <a:ext cx="579276" cy="128051"/>
          </a:xfrm>
          <a:prstGeom prst="rect">
            <a:avLst/>
          </a:prstGeom>
        </p:spPr>
      </p:pic>
      <p:sp>
        <p:nvSpPr>
          <p:cNvPr id="8" name="Right Arrow 7"/>
          <p:cNvSpPr/>
          <p:nvPr/>
        </p:nvSpPr>
        <p:spPr>
          <a:xfrm>
            <a:off x="5588102" y="2643130"/>
            <a:ext cx="1173688" cy="1746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6896027" y="2568308"/>
            <a:ext cx="1192932" cy="369332"/>
          </a:xfrm>
          <a:prstGeom prst="rect">
            <a:avLst/>
          </a:prstGeom>
          <a:noFill/>
        </p:spPr>
        <p:txBody>
          <a:bodyPr wrap="square" rtlCol="0">
            <a:spAutoFit/>
          </a:bodyPr>
          <a:lstStyle/>
          <a:p>
            <a:r>
              <a:rPr lang="en-US" dirty="0" smtClean="0"/>
              <a:t>PMID</a:t>
            </a: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9212" y="2369377"/>
            <a:ext cx="1101004" cy="385351"/>
          </a:xfrm>
          <a:prstGeom prst="rect">
            <a:avLst/>
          </a:prstGeom>
        </p:spPr>
      </p:pic>
      <p:sp>
        <p:nvSpPr>
          <p:cNvPr id="11" name="Right Arrow 10"/>
          <p:cNvSpPr/>
          <p:nvPr/>
        </p:nvSpPr>
        <p:spPr>
          <a:xfrm>
            <a:off x="2845943" y="2657749"/>
            <a:ext cx="1173688" cy="1746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p:nvSpPr>
        <p:spPr>
          <a:xfrm>
            <a:off x="1167100" y="2832359"/>
            <a:ext cx="1737976" cy="369332"/>
          </a:xfrm>
          <a:prstGeom prst="rect">
            <a:avLst/>
          </a:prstGeom>
          <a:noFill/>
        </p:spPr>
        <p:txBody>
          <a:bodyPr wrap="none" rtlCol="0">
            <a:spAutoFit/>
          </a:bodyPr>
          <a:lstStyle/>
          <a:p>
            <a:r>
              <a:rPr lang="en-US" dirty="0" smtClean="0"/>
              <a:t>individual article</a:t>
            </a:r>
            <a:endParaRPr lang="en-US" dirty="0"/>
          </a:p>
        </p:txBody>
      </p:sp>
      <p:sp>
        <p:nvSpPr>
          <p:cNvPr id="15" name="TextBox 14"/>
          <p:cNvSpPr txBox="1"/>
          <p:nvPr/>
        </p:nvSpPr>
        <p:spPr>
          <a:xfrm>
            <a:off x="3885989" y="2832359"/>
            <a:ext cx="1850891" cy="369332"/>
          </a:xfrm>
          <a:prstGeom prst="rect">
            <a:avLst/>
          </a:prstGeom>
          <a:noFill/>
        </p:spPr>
        <p:txBody>
          <a:bodyPr wrap="none" rtlCol="0">
            <a:spAutoFit/>
          </a:bodyPr>
          <a:lstStyle/>
          <a:p>
            <a:r>
              <a:rPr lang="en-US" dirty="0"/>
              <a:t>n</a:t>
            </a:r>
            <a:r>
              <a:rPr lang="en-US" dirty="0" smtClean="0"/>
              <a:t>ew </a:t>
            </a:r>
            <a:r>
              <a:rPr lang="en-US" dirty="0" err="1" smtClean="0"/>
              <a:t>Otool</a:t>
            </a:r>
            <a:r>
              <a:rPr lang="en-US" dirty="0" smtClean="0"/>
              <a:t> button</a:t>
            </a:r>
            <a:endParaRPr lang="en-US" dirty="0"/>
          </a:p>
        </p:txBody>
      </p:sp>
    </p:spTree>
    <p:extLst>
      <p:ext uri="{BB962C8B-B14F-4D97-AF65-F5344CB8AC3E}">
        <p14:creationId xmlns:p14="http://schemas.microsoft.com/office/powerpoint/2010/main" val="5870255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a:t>
            </a:r>
            <a:endParaRPr lang="en-US" dirty="0"/>
          </a:p>
        </p:txBody>
      </p:sp>
      <p:sp>
        <p:nvSpPr>
          <p:cNvPr id="4" name="Text Placeholder 3"/>
          <p:cNvSpPr>
            <a:spLocks noGrp="1"/>
          </p:cNvSpPr>
          <p:nvPr>
            <p:ph type="body" sz="quarter" idx="13"/>
          </p:nvPr>
        </p:nvSpPr>
        <p:spPr/>
        <p:txBody>
          <a:bodyPr/>
          <a:lstStyle/>
          <a:p>
            <a:r>
              <a:rPr lang="en-US" dirty="0" smtClean="0">
                <a:solidFill>
                  <a:schemeClr val="tx1"/>
                </a:solidFill>
              </a:rPr>
              <a:t>New </a:t>
            </a:r>
            <a:r>
              <a:rPr lang="en-US" dirty="0" err="1" smtClean="0">
                <a:solidFill>
                  <a:schemeClr val="tx1"/>
                </a:solidFill>
              </a:rPr>
              <a:t>OutsideTool</a:t>
            </a:r>
            <a:r>
              <a:rPr lang="en-US" dirty="0" smtClean="0">
                <a:solidFill>
                  <a:schemeClr val="tx1"/>
                </a:solidFill>
              </a:rPr>
              <a:t> configuration</a:t>
            </a:r>
            <a:endParaRPr lang="en-US" dirty="0">
              <a:solidFill>
                <a:schemeClr val="tx1"/>
              </a:solidFill>
            </a:endParaRPr>
          </a:p>
          <a:p>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14</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4479" y="1370617"/>
            <a:ext cx="3818433" cy="3410067"/>
          </a:xfrm>
          <a:prstGeom prst="rect">
            <a:avLst/>
          </a:prstGeom>
        </p:spPr>
      </p:pic>
      <p:sp>
        <p:nvSpPr>
          <p:cNvPr id="5" name="Right Arrow 4"/>
          <p:cNvSpPr/>
          <p:nvPr/>
        </p:nvSpPr>
        <p:spPr>
          <a:xfrm>
            <a:off x="1963436" y="4027850"/>
            <a:ext cx="925620" cy="8414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ight Arrow 15"/>
          <p:cNvSpPr/>
          <p:nvPr/>
        </p:nvSpPr>
        <p:spPr>
          <a:xfrm rot="10800000">
            <a:off x="6047436" y="3019428"/>
            <a:ext cx="925620" cy="8414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781417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a:t>
            </a:r>
            <a:endParaRPr lang="en-US" dirty="0"/>
          </a:p>
        </p:txBody>
      </p:sp>
      <p:sp>
        <p:nvSpPr>
          <p:cNvPr id="4" name="Text Placeholder 3"/>
          <p:cNvSpPr>
            <a:spLocks noGrp="1"/>
          </p:cNvSpPr>
          <p:nvPr>
            <p:ph type="body" sz="quarter" idx="13"/>
          </p:nvPr>
        </p:nvSpPr>
        <p:spPr/>
        <p:txBody>
          <a:bodyPr/>
          <a:lstStyle/>
          <a:p>
            <a:r>
              <a:rPr lang="en-US" dirty="0" smtClean="0">
                <a:solidFill>
                  <a:schemeClr val="tx1"/>
                </a:solidFill>
              </a:rPr>
              <a:t>New </a:t>
            </a:r>
            <a:r>
              <a:rPr lang="en-US" dirty="0" err="1" smtClean="0">
                <a:solidFill>
                  <a:schemeClr val="tx1"/>
                </a:solidFill>
              </a:rPr>
              <a:t>OutsideTool</a:t>
            </a:r>
            <a:r>
              <a:rPr lang="en-US" dirty="0" smtClean="0">
                <a:solidFill>
                  <a:schemeClr val="tx1"/>
                </a:solidFill>
              </a:rPr>
              <a:t> configuration</a:t>
            </a:r>
            <a:endParaRPr lang="en-US" dirty="0">
              <a:solidFill>
                <a:schemeClr val="tx1"/>
              </a:solidFill>
            </a:endParaRPr>
          </a:p>
          <a:p>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15</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2835" y="1371053"/>
            <a:ext cx="4741722" cy="3255689"/>
          </a:xfrm>
          <a:prstGeom prst="rect">
            <a:avLst/>
          </a:prstGeom>
        </p:spPr>
      </p:pic>
      <p:sp>
        <p:nvSpPr>
          <p:cNvPr id="8" name="Left Arrow 7"/>
          <p:cNvSpPr/>
          <p:nvPr/>
        </p:nvSpPr>
        <p:spPr>
          <a:xfrm>
            <a:off x="6810316" y="2159780"/>
            <a:ext cx="605861" cy="10658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8922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a:t>
            </a:r>
            <a:endParaRPr lang="en-US" dirty="0"/>
          </a:p>
        </p:txBody>
      </p:sp>
      <p:sp>
        <p:nvSpPr>
          <p:cNvPr id="4" name="Text Placeholder 3"/>
          <p:cNvSpPr>
            <a:spLocks noGrp="1"/>
          </p:cNvSpPr>
          <p:nvPr>
            <p:ph type="body" sz="quarter" idx="13"/>
          </p:nvPr>
        </p:nvSpPr>
        <p:spPr/>
        <p:txBody>
          <a:bodyPr/>
          <a:lstStyle/>
          <a:p>
            <a:r>
              <a:rPr lang="en-US" dirty="0" smtClean="0">
                <a:solidFill>
                  <a:schemeClr val="tx1"/>
                </a:solidFill>
              </a:rPr>
              <a:t>New “resolver menu”</a:t>
            </a:r>
            <a:endParaRPr lang="en-US" dirty="0">
              <a:solidFill>
                <a:schemeClr val="tx1"/>
              </a:solidFill>
            </a:endParaRPr>
          </a:p>
          <a:p>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16</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5205" y="1230808"/>
            <a:ext cx="5096981" cy="3489707"/>
          </a:xfrm>
          <a:prstGeom prst="rect">
            <a:avLst/>
          </a:prstGeom>
        </p:spPr>
      </p:pic>
      <p:sp>
        <p:nvSpPr>
          <p:cNvPr id="10" name="Right Arrow 9"/>
          <p:cNvSpPr/>
          <p:nvPr/>
        </p:nvSpPr>
        <p:spPr>
          <a:xfrm rot="9704238">
            <a:off x="5241010" y="3546529"/>
            <a:ext cx="583770" cy="457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9893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a:t>
            </a:r>
            <a:endParaRPr lang="en-US" dirty="0"/>
          </a:p>
        </p:txBody>
      </p:sp>
      <p:sp>
        <p:nvSpPr>
          <p:cNvPr id="4" name="Text Placeholder 3"/>
          <p:cNvSpPr>
            <a:spLocks noGrp="1"/>
          </p:cNvSpPr>
          <p:nvPr>
            <p:ph type="body" sz="quarter" idx="13"/>
          </p:nvPr>
        </p:nvSpPr>
        <p:spPr/>
        <p:txBody>
          <a:bodyPr/>
          <a:lstStyle/>
          <a:p>
            <a:r>
              <a:rPr lang="en-US" dirty="0" smtClean="0">
                <a:solidFill>
                  <a:schemeClr val="tx1"/>
                </a:solidFill>
              </a:rPr>
              <a:t>Unforeseen consequences</a:t>
            </a:r>
            <a:endParaRPr lang="en-US" dirty="0">
              <a:solidFill>
                <a:schemeClr val="tx1"/>
              </a:solidFill>
            </a:endParaRPr>
          </a:p>
          <a:p>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17</a:t>
            </a:fld>
            <a:endParaRPr lang="en-US" dirty="0"/>
          </a:p>
        </p:txBody>
      </p:sp>
      <p:pic>
        <p:nvPicPr>
          <p:cNvPr id="5" name="Picture 4"/>
          <p:cNvPicPr>
            <a:picLocks noChangeAspect="1"/>
          </p:cNvPicPr>
          <p:nvPr/>
        </p:nvPicPr>
        <p:blipFill>
          <a:blip r:embed="rId3"/>
          <a:stretch>
            <a:fillRect/>
          </a:stretch>
        </p:blipFill>
        <p:spPr>
          <a:xfrm>
            <a:off x="1978617" y="1313957"/>
            <a:ext cx="5411753" cy="3376863"/>
          </a:xfrm>
          <a:prstGeom prst="rect">
            <a:avLst/>
          </a:prstGeom>
        </p:spPr>
      </p:pic>
    </p:spTree>
    <p:extLst>
      <p:ext uri="{BB962C8B-B14F-4D97-AF65-F5344CB8AC3E}">
        <p14:creationId xmlns:p14="http://schemas.microsoft.com/office/powerpoint/2010/main" val="15526293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 (v. 2)</a:t>
            </a:r>
            <a:endParaRPr lang="en-US" dirty="0"/>
          </a:p>
        </p:txBody>
      </p:sp>
      <p:sp>
        <p:nvSpPr>
          <p:cNvPr id="4" name="Text Placeholder 3"/>
          <p:cNvSpPr>
            <a:spLocks noGrp="1"/>
          </p:cNvSpPr>
          <p:nvPr>
            <p:ph type="body" sz="quarter" idx="13"/>
          </p:nvPr>
        </p:nvSpPr>
        <p:spPr/>
        <p:txBody>
          <a:bodyPr/>
          <a:lstStyle/>
          <a:p>
            <a:r>
              <a:rPr lang="en-US" dirty="0" smtClean="0">
                <a:solidFill>
                  <a:schemeClr val="tx1"/>
                </a:solidFill>
              </a:rPr>
              <a:t>… to the unforeseen consequences of our original solution</a:t>
            </a:r>
            <a:endParaRPr lang="en-US" dirty="0">
              <a:solidFill>
                <a:schemeClr val="tx1"/>
              </a:solidFill>
            </a:endParaRPr>
          </a:p>
          <a:p>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18</a:t>
            </a:fld>
            <a:endParaRPr lang="en-US" dirty="0"/>
          </a:p>
        </p:txBody>
      </p:sp>
      <p:pic>
        <p:nvPicPr>
          <p:cNvPr id="3" name="Picture 2"/>
          <p:cNvPicPr>
            <a:picLocks noChangeAspect="1"/>
          </p:cNvPicPr>
          <p:nvPr/>
        </p:nvPicPr>
        <p:blipFill>
          <a:blip r:embed="rId3"/>
          <a:stretch>
            <a:fillRect/>
          </a:stretch>
        </p:blipFill>
        <p:spPr>
          <a:xfrm>
            <a:off x="1869754" y="1277303"/>
            <a:ext cx="5627883" cy="3438361"/>
          </a:xfrm>
          <a:prstGeom prst="rect">
            <a:avLst/>
          </a:prstGeom>
        </p:spPr>
      </p:pic>
    </p:spTree>
    <p:extLst>
      <p:ext uri="{BB962C8B-B14F-4D97-AF65-F5344CB8AC3E}">
        <p14:creationId xmlns:p14="http://schemas.microsoft.com/office/powerpoint/2010/main" val="41319350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6"/>
          </p:nvPr>
        </p:nvSpPr>
        <p:spPr/>
        <p:txBody>
          <a:bodyPr/>
          <a:lstStyle/>
          <a:p>
            <a:fld id="{0D558541-60C9-42A2-8392-FF12533A6B7A}" type="slidenum">
              <a:rPr lang="en-US" smtClean="0"/>
              <a:pPr/>
              <a:t>19</a:t>
            </a:fld>
            <a:endParaRPr lang="en-US" dirty="0"/>
          </a:p>
        </p:txBody>
      </p:sp>
      <p:sp>
        <p:nvSpPr>
          <p:cNvPr id="2" name="Title 1"/>
          <p:cNvSpPr>
            <a:spLocks noGrp="1"/>
          </p:cNvSpPr>
          <p:nvPr>
            <p:ph type="title"/>
          </p:nvPr>
        </p:nvSpPr>
        <p:spPr>
          <a:xfrm>
            <a:off x="1098557" y="292003"/>
            <a:ext cx="7180264" cy="762000"/>
          </a:xfrm>
        </p:spPr>
        <p:txBody>
          <a:bodyPr/>
          <a:lstStyle/>
          <a:p>
            <a:r>
              <a:rPr lang="en-US" dirty="0" smtClean="0"/>
              <a:t>Final Takeaways</a:t>
            </a:r>
            <a:endParaRPr lang="en-US" dirty="0"/>
          </a:p>
        </p:txBody>
      </p:sp>
      <p:sp>
        <p:nvSpPr>
          <p:cNvPr id="10" name="Content Placeholder 9"/>
          <p:cNvSpPr>
            <a:spLocks noGrp="1"/>
          </p:cNvSpPr>
          <p:nvPr>
            <p:ph sz="half" idx="18"/>
          </p:nvPr>
        </p:nvSpPr>
        <p:spPr>
          <a:xfrm>
            <a:off x="348724" y="1558680"/>
            <a:ext cx="4181946" cy="2424146"/>
          </a:xfrm>
        </p:spPr>
        <p:txBody>
          <a:bodyPr/>
          <a:lstStyle/>
          <a:p>
            <a:r>
              <a:rPr lang="en-US" dirty="0" smtClean="0"/>
              <a:t>It works great! (for us)</a:t>
            </a:r>
          </a:p>
          <a:p>
            <a:r>
              <a:rPr lang="en-US" dirty="0" smtClean="0"/>
              <a:t>If possible, try to fix the OOTB resolver first</a:t>
            </a:r>
          </a:p>
          <a:p>
            <a:r>
              <a:rPr lang="en-US" dirty="0" smtClean="0"/>
              <a:t>Leverage the resources you have</a:t>
            </a:r>
          </a:p>
          <a:p>
            <a:r>
              <a:rPr lang="en-US" dirty="0" smtClean="0"/>
              <a:t>Consistent and reliable article-level identifier is essential</a:t>
            </a:r>
          </a:p>
          <a:p>
            <a:r>
              <a:rPr lang="en-US" dirty="0" smtClean="0"/>
              <a:t>Prepare for new problems</a:t>
            </a:r>
          </a:p>
          <a:p>
            <a:r>
              <a:rPr lang="en-US" dirty="0" smtClean="0"/>
              <a:t>Similar solution could be used for other referring databases</a:t>
            </a:r>
            <a:endParaRPr lang="en-US" dirty="0"/>
          </a:p>
        </p:txBody>
      </p:sp>
      <p:pic>
        <p:nvPicPr>
          <p:cNvPr id="13" name="Content Placeholder 12"/>
          <p:cNvPicPr>
            <a:picLocks noGrp="1" noChangeAspect="1"/>
          </p:cNvPicPr>
          <p:nvPr>
            <p:ph sz="half" idx="24"/>
          </p:nvPr>
        </p:nvPicPr>
        <p:blipFill>
          <a:blip r:embed="rId3">
            <a:extLst>
              <a:ext uri="{28A0092B-C50C-407E-A947-70E740481C1C}">
                <a14:useLocalDpi xmlns:a14="http://schemas.microsoft.com/office/drawing/2010/main" val="0"/>
              </a:ext>
            </a:extLst>
          </a:blip>
          <a:stretch>
            <a:fillRect/>
          </a:stretch>
        </p:blipFill>
        <p:spPr>
          <a:xfrm>
            <a:off x="4865790" y="1549831"/>
            <a:ext cx="3662767" cy="2441844"/>
          </a:xfrm>
        </p:spPr>
      </p:pic>
    </p:spTree>
    <p:extLst>
      <p:ext uri="{BB962C8B-B14F-4D97-AF65-F5344CB8AC3E}">
        <p14:creationId xmlns:p14="http://schemas.microsoft.com/office/powerpoint/2010/main" val="34864623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1286" y="1334927"/>
            <a:ext cx="4309893" cy="1041369"/>
          </a:xfrm>
        </p:spPr>
        <p:txBody>
          <a:bodyPr>
            <a:normAutofit/>
          </a:bodyPr>
          <a:lstStyle/>
          <a:p>
            <a:r>
              <a:rPr lang="en-US" dirty="0" smtClean="0"/>
              <a:t>Questions?</a:t>
            </a:r>
            <a:endParaRPr lang="en-US" dirty="0"/>
          </a:p>
        </p:txBody>
      </p:sp>
      <p:sp>
        <p:nvSpPr>
          <p:cNvPr id="3" name="Subtitle 2"/>
          <p:cNvSpPr>
            <a:spLocks noGrp="1"/>
          </p:cNvSpPr>
          <p:nvPr>
            <p:ph type="subTitle" idx="1"/>
          </p:nvPr>
        </p:nvSpPr>
        <p:spPr/>
        <p:txBody>
          <a:bodyPr/>
          <a:lstStyle/>
          <a:p>
            <a:r>
              <a:rPr lang="en-US" dirty="0" smtClean="0"/>
              <a:t>@</a:t>
            </a:r>
            <a:r>
              <a:rPr lang="en-US" dirty="0" err="1" smtClean="0"/>
              <a:t>ShankLib</a:t>
            </a:r>
            <a:endParaRPr lang="en-US" dirty="0" smtClean="0"/>
          </a:p>
          <a:p>
            <a:r>
              <a:rPr lang="en-US" dirty="0" smtClean="0"/>
              <a:t>j-shank@northwestern.edu</a:t>
            </a:r>
          </a:p>
          <a:p>
            <a:endParaRPr lang="en-US" dirty="0" smtClean="0"/>
          </a:p>
          <a:p>
            <a:endParaRPr lang="en-US" dirty="0"/>
          </a:p>
        </p:txBody>
      </p:sp>
    </p:spTree>
    <p:extLst>
      <p:ext uri="{BB962C8B-B14F-4D97-AF65-F5344CB8AC3E}">
        <p14:creationId xmlns:p14="http://schemas.microsoft.com/office/powerpoint/2010/main" val="1342490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smtClean="0"/>
              <a:t>Thank You!</a:t>
            </a:r>
            <a:endParaRPr lang="en-US" sz="4400" dirty="0"/>
          </a:p>
        </p:txBody>
      </p:sp>
      <p:sp>
        <p:nvSpPr>
          <p:cNvPr id="3" name="Subtitle 2"/>
          <p:cNvSpPr>
            <a:spLocks noGrp="1"/>
          </p:cNvSpPr>
          <p:nvPr>
            <p:ph type="subTitle" idx="1"/>
          </p:nvPr>
        </p:nvSpPr>
        <p:spPr>
          <a:xfrm>
            <a:off x="2403929" y="2738333"/>
            <a:ext cx="5393680" cy="1576738"/>
          </a:xfrm>
        </p:spPr>
        <p:txBody>
          <a:bodyPr/>
          <a:lstStyle/>
          <a:p>
            <a:endParaRPr lang="en-US" dirty="0"/>
          </a:p>
          <a:p>
            <a:r>
              <a:rPr lang="en-US" sz="3200" dirty="0" smtClean="0">
                <a:latin typeface="Calibri Light" panose="020F0302020204030204" pitchFamily="34" charset="0"/>
              </a:rPr>
              <a:t>Contributors</a:t>
            </a:r>
          </a:p>
          <a:p>
            <a:r>
              <a:rPr lang="en-US" sz="1800" dirty="0" smtClean="0">
                <a:latin typeface="Calibri Light" panose="020F0302020204030204" pitchFamily="34" charset="0"/>
              </a:rPr>
              <a:t>Piotr </a:t>
            </a:r>
            <a:r>
              <a:rPr lang="en-US" sz="1800" dirty="0" err="1" smtClean="0">
                <a:latin typeface="Calibri Light" panose="020F0302020204030204" pitchFamily="34" charset="0"/>
              </a:rPr>
              <a:t>Hebal</a:t>
            </a:r>
            <a:r>
              <a:rPr lang="en-US" sz="1800" dirty="0" smtClean="0">
                <a:latin typeface="Calibri Light" panose="020F0302020204030204" pitchFamily="34" charset="0"/>
              </a:rPr>
              <a:t>, Senior Developer</a:t>
            </a:r>
            <a:endParaRPr lang="en-US" sz="1800" dirty="0">
              <a:latin typeface="Calibri Light" panose="020F0302020204030204" pitchFamily="34" charset="0"/>
            </a:endParaRPr>
          </a:p>
          <a:p>
            <a:r>
              <a:rPr lang="en-US" sz="1800" dirty="0" smtClean="0">
                <a:latin typeface="Calibri Light" panose="020F0302020204030204" pitchFamily="34" charset="0"/>
              </a:rPr>
              <a:t>Jason </a:t>
            </a:r>
            <a:r>
              <a:rPr lang="en-US" sz="1800" dirty="0" err="1" smtClean="0">
                <a:latin typeface="Calibri Light" panose="020F0302020204030204" pitchFamily="34" charset="0"/>
              </a:rPr>
              <a:t>Stirnaman</a:t>
            </a:r>
            <a:r>
              <a:rPr lang="en-US" sz="1800" dirty="0" smtClean="0">
                <a:latin typeface="Calibri Light" panose="020F0302020204030204" pitchFamily="34" charset="0"/>
              </a:rPr>
              <a:t>, Digital Library Programmer </a:t>
            </a:r>
          </a:p>
          <a:p>
            <a:endParaRPr lang="en-US" dirty="0"/>
          </a:p>
          <a:p>
            <a:endParaRPr lang="en-US" dirty="0" smtClean="0"/>
          </a:p>
          <a:p>
            <a:endParaRPr lang="en-US" dirty="0"/>
          </a:p>
        </p:txBody>
      </p:sp>
    </p:spTree>
    <p:extLst>
      <p:ext uri="{BB962C8B-B14F-4D97-AF65-F5344CB8AC3E}">
        <p14:creationId xmlns:p14="http://schemas.microsoft.com/office/powerpoint/2010/main" val="19808180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SM">
      <a:dk1>
        <a:srgbClr val="54585A"/>
      </a:dk1>
      <a:lt1>
        <a:srgbClr val="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29878</TotalTime>
  <Words>1664</Words>
  <Application>Microsoft Office PowerPoint</Application>
  <PresentationFormat>On-screen Show (16:9)</PresentationFormat>
  <Paragraphs>121</Paragraphs>
  <Slides>21</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Lucida Grande</vt:lpstr>
      <vt:lpstr>Office Theme</vt:lpstr>
      <vt:lpstr>Hack the Link Resolver </vt:lpstr>
      <vt:lpstr>Institutional Context</vt:lpstr>
      <vt:lpstr>Institutional Context</vt:lpstr>
      <vt:lpstr>PowerPoint Presentation</vt:lpstr>
      <vt:lpstr>PowerPoint Presentation</vt:lpstr>
      <vt:lpstr>PubMed Configuration</vt:lpstr>
      <vt:lpstr>PubMed Configuration</vt:lpstr>
      <vt:lpstr>PubMed Configuration</vt:lpstr>
      <vt:lpstr>Problems with the Alma resolver</vt:lpstr>
      <vt:lpstr>Problems with the Alma resolver</vt:lpstr>
      <vt:lpstr>Problems with the Alma resolver</vt:lpstr>
      <vt:lpstr>Why not just fix Alma?</vt:lpstr>
      <vt:lpstr>The Solution</vt:lpstr>
      <vt:lpstr>The Solution</vt:lpstr>
      <vt:lpstr>The Solution</vt:lpstr>
      <vt:lpstr>The Solution</vt:lpstr>
      <vt:lpstr>The Solution</vt:lpstr>
      <vt:lpstr>The Solution (v. 2)</vt:lpstr>
      <vt:lpstr>Final Takeaways</vt:lpstr>
      <vt:lpstr>Questions?</vt:lpstr>
      <vt:lpstr>Thank You!</vt:lpstr>
    </vt:vector>
  </TitlesOfParts>
  <Company>Liska + Associates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Jonathan P Shank</cp:lastModifiedBy>
  <cp:revision>133</cp:revision>
  <cp:lastPrinted>2014-06-11T14:40:11Z</cp:lastPrinted>
  <dcterms:created xsi:type="dcterms:W3CDTF">2014-06-09T22:24:31Z</dcterms:created>
  <dcterms:modified xsi:type="dcterms:W3CDTF">2016-04-29T16:20:49Z</dcterms:modified>
</cp:coreProperties>
</file>