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7"/>
  </p:notesMasterIdLst>
  <p:handoutMasterIdLst>
    <p:handoutMasterId r:id="rId48"/>
  </p:handoutMasterIdLst>
  <p:sldIdLst>
    <p:sldId id="355" r:id="rId2"/>
    <p:sldId id="375" r:id="rId3"/>
    <p:sldId id="376" r:id="rId4"/>
    <p:sldId id="377" r:id="rId5"/>
    <p:sldId id="417" r:id="rId6"/>
    <p:sldId id="378" r:id="rId7"/>
    <p:sldId id="389" r:id="rId8"/>
    <p:sldId id="380" r:id="rId9"/>
    <p:sldId id="379" r:id="rId10"/>
    <p:sldId id="381" r:id="rId11"/>
    <p:sldId id="390" r:id="rId12"/>
    <p:sldId id="382" r:id="rId13"/>
    <p:sldId id="383" r:id="rId14"/>
    <p:sldId id="384" r:id="rId15"/>
    <p:sldId id="391" r:id="rId16"/>
    <p:sldId id="385" r:id="rId17"/>
    <p:sldId id="386" r:id="rId18"/>
    <p:sldId id="387" r:id="rId19"/>
    <p:sldId id="388" r:id="rId20"/>
    <p:sldId id="419" r:id="rId21"/>
    <p:sldId id="392" r:id="rId22"/>
    <p:sldId id="393" r:id="rId23"/>
    <p:sldId id="402" r:id="rId24"/>
    <p:sldId id="418" r:id="rId25"/>
    <p:sldId id="395" r:id="rId26"/>
    <p:sldId id="396" r:id="rId27"/>
    <p:sldId id="399" r:id="rId28"/>
    <p:sldId id="400" r:id="rId29"/>
    <p:sldId id="401" r:id="rId30"/>
    <p:sldId id="397"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374" r:id="rId46"/>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223">
          <p15:clr>
            <a:srgbClr val="A4A3A4"/>
          </p15:clr>
        </p15:guide>
        <p15:guide id="4" orient="horz" pos="1022">
          <p15:clr>
            <a:srgbClr val="A4A3A4"/>
          </p15:clr>
        </p15:guide>
        <p15:guide id="5" orient="horz" pos="4032">
          <p15:clr>
            <a:srgbClr val="A4A3A4"/>
          </p15:clr>
        </p15:guide>
        <p15:guide id="6" orient="horz" pos="488">
          <p15:clr>
            <a:srgbClr val="A4A3A4"/>
          </p15:clr>
        </p15:guide>
        <p15:guide id="7" orient="horz" pos="576">
          <p15:clr>
            <a:srgbClr val="A4A3A4"/>
          </p15:clr>
        </p15:guide>
        <p15:guide id="8" orient="horz" pos="96">
          <p15:clr>
            <a:srgbClr val="A4A3A4"/>
          </p15:clr>
        </p15:guide>
        <p15:guide id="9" orient="horz" pos="3600">
          <p15:clr>
            <a:srgbClr val="A4A3A4"/>
          </p15:clr>
        </p15:guide>
        <p15:guide id="10" orient="horz" pos="4203">
          <p15:clr>
            <a:srgbClr val="A4A3A4"/>
          </p15:clr>
        </p15:guide>
        <p15:guide id="11" orient="horz" pos="1248">
          <p15:clr>
            <a:srgbClr val="A4A3A4"/>
          </p15:clr>
        </p15:guide>
        <p15:guide id="12" pos="2880">
          <p15:clr>
            <a:srgbClr val="A4A3A4"/>
          </p15:clr>
        </p15:guide>
        <p15:guide id="13" pos="624">
          <p15:clr>
            <a:srgbClr val="A4A3A4"/>
          </p15:clr>
        </p15:guide>
        <p15:guide id="14" pos="5472">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68B"/>
    <a:srgbClr val="63599E"/>
    <a:srgbClr val="A9ABAC"/>
    <a:srgbClr val="7F8283"/>
    <a:srgbClr val="8A83B6"/>
    <a:srgbClr val="D0CDE2"/>
    <a:srgbClr val="D4D5D6"/>
    <a:srgbClr val="CFC7DC"/>
    <a:srgbClr val="B0A2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6" autoAdjust="0"/>
    <p:restoredTop sz="78097" autoAdjust="0"/>
  </p:normalViewPr>
  <p:slideViewPr>
    <p:cSldViewPr showGuides="1">
      <p:cViewPr varScale="1">
        <p:scale>
          <a:sx n="104" d="100"/>
          <a:sy n="104" d="100"/>
        </p:scale>
        <p:origin x="2040" y="102"/>
      </p:cViewPr>
      <p:guideLst>
        <p:guide orient="horz" pos="2160"/>
        <p:guide orient="horz" pos="3888"/>
        <p:guide orient="horz" pos="223"/>
        <p:guide orient="horz" pos="1022"/>
        <p:guide orient="horz" pos="4032"/>
        <p:guide orient="horz" pos="488"/>
        <p:guide orient="horz" pos="576"/>
        <p:guide orient="horz" pos="96"/>
        <p:guide orient="horz" pos="3600"/>
        <p:guide orient="horz" pos="4203"/>
        <p:guide orient="horz" pos="1248"/>
        <p:guide pos="2880"/>
        <p:guide pos="624"/>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notesViewPr>
    <p:cSldViewPr showGuides="1">
      <p:cViewPr varScale="1">
        <p:scale>
          <a:sx n="69" d="100"/>
          <a:sy n="69" d="100"/>
        </p:scale>
        <p:origin x="-2962" y="-91"/>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05448" cy="461804"/>
          </a:xfrm>
          <a:prstGeom prst="rect">
            <a:avLst/>
          </a:prstGeom>
        </p:spPr>
        <p:txBody>
          <a:bodyPr vert="horz" lIns="90986" tIns="45492" rIns="90986" bIns="45492" rtlCol="0"/>
          <a:lstStyle>
            <a:lvl1pPr algn="l">
              <a:defRPr sz="1200"/>
            </a:lvl1pPr>
          </a:lstStyle>
          <a:p>
            <a:endParaRPr lang="en-US"/>
          </a:p>
        </p:txBody>
      </p:sp>
      <p:sp>
        <p:nvSpPr>
          <p:cNvPr id="3" name="Date Placeholder 2"/>
          <p:cNvSpPr>
            <a:spLocks noGrp="1"/>
          </p:cNvSpPr>
          <p:nvPr>
            <p:ph type="dt" sz="quarter" idx="1"/>
          </p:nvPr>
        </p:nvSpPr>
        <p:spPr>
          <a:xfrm>
            <a:off x="3927184" y="1"/>
            <a:ext cx="3005448" cy="461804"/>
          </a:xfrm>
          <a:prstGeom prst="rect">
            <a:avLst/>
          </a:prstGeom>
        </p:spPr>
        <p:txBody>
          <a:bodyPr vert="horz" lIns="90986" tIns="45492" rIns="90986" bIns="45492" rtlCol="0"/>
          <a:lstStyle>
            <a:lvl1pPr algn="r">
              <a:defRPr sz="1200"/>
            </a:lvl1pPr>
          </a:lstStyle>
          <a:p>
            <a:fld id="{F35AC1A4-BE0D-49E7-9347-99EBFE8E8BC9}" type="datetimeFigureOut">
              <a:rPr lang="en-US" smtClean="0"/>
              <a:pPr/>
              <a:t>10/6/2017</a:t>
            </a:fld>
            <a:endParaRPr lang="en-US"/>
          </a:p>
        </p:txBody>
      </p:sp>
      <p:sp>
        <p:nvSpPr>
          <p:cNvPr id="4" name="Footer Placeholder 3"/>
          <p:cNvSpPr>
            <a:spLocks noGrp="1"/>
          </p:cNvSpPr>
          <p:nvPr>
            <p:ph type="ftr" sz="quarter" idx="2"/>
          </p:nvPr>
        </p:nvSpPr>
        <p:spPr>
          <a:xfrm>
            <a:off x="2" y="8769510"/>
            <a:ext cx="3005448" cy="461804"/>
          </a:xfrm>
          <a:prstGeom prst="rect">
            <a:avLst/>
          </a:prstGeom>
        </p:spPr>
        <p:txBody>
          <a:bodyPr vert="horz" lIns="90986" tIns="45492" rIns="90986" bIns="45492" rtlCol="0" anchor="b"/>
          <a:lstStyle>
            <a:lvl1pPr algn="l">
              <a:defRPr sz="1200"/>
            </a:lvl1pPr>
          </a:lstStyle>
          <a:p>
            <a:endParaRPr lang="en-US"/>
          </a:p>
        </p:txBody>
      </p:sp>
      <p:sp>
        <p:nvSpPr>
          <p:cNvPr id="5" name="Slide Number Placeholder 4"/>
          <p:cNvSpPr>
            <a:spLocks noGrp="1"/>
          </p:cNvSpPr>
          <p:nvPr>
            <p:ph type="sldNum" sz="quarter" idx="3"/>
          </p:nvPr>
        </p:nvSpPr>
        <p:spPr>
          <a:xfrm>
            <a:off x="3927184" y="8769510"/>
            <a:ext cx="3005448" cy="461804"/>
          </a:xfrm>
          <a:prstGeom prst="rect">
            <a:avLst/>
          </a:prstGeom>
        </p:spPr>
        <p:txBody>
          <a:bodyPr vert="horz" lIns="90986" tIns="45492" rIns="90986" bIns="45492" rtlCol="0" anchor="b"/>
          <a:lstStyle>
            <a:lvl1pPr algn="r">
              <a:defRPr sz="1200"/>
            </a:lvl1pPr>
          </a:lstStyle>
          <a:p>
            <a:fld id="{5A6982BA-8E65-43F5-A169-0A825F430828}" type="slidenum">
              <a:rPr lang="en-US" smtClean="0"/>
              <a:pPr/>
              <a:t>‹#›</a:t>
            </a:fld>
            <a:endParaRPr lang="en-US"/>
          </a:p>
        </p:txBody>
      </p:sp>
    </p:spTree>
    <p:extLst>
      <p:ext uri="{BB962C8B-B14F-4D97-AF65-F5344CB8AC3E}">
        <p14:creationId xmlns:p14="http://schemas.microsoft.com/office/powerpoint/2010/main" val="392029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68" tIns="46184" rIns="92368" bIns="46184" rtlCol="0"/>
          <a:lstStyle>
            <a:lvl1pPr algn="l">
              <a:defRPr sz="1200"/>
            </a:lvl1pPr>
          </a:lstStyle>
          <a:p>
            <a:endParaRPr lang="en-US"/>
          </a:p>
        </p:txBody>
      </p:sp>
      <p:sp>
        <p:nvSpPr>
          <p:cNvPr id="3" name="Date Placeholder 2"/>
          <p:cNvSpPr>
            <a:spLocks noGrp="1"/>
          </p:cNvSpPr>
          <p:nvPr>
            <p:ph type="dt" idx="1"/>
          </p:nvPr>
        </p:nvSpPr>
        <p:spPr>
          <a:xfrm>
            <a:off x="3927776" y="1"/>
            <a:ext cx="3004820" cy="461645"/>
          </a:xfrm>
          <a:prstGeom prst="rect">
            <a:avLst/>
          </a:prstGeom>
        </p:spPr>
        <p:txBody>
          <a:bodyPr vert="horz" lIns="92368" tIns="46184" rIns="92368" bIns="46184" rtlCol="0"/>
          <a:lstStyle>
            <a:lvl1pPr algn="r">
              <a:defRPr sz="1200"/>
            </a:lvl1pPr>
          </a:lstStyle>
          <a:p>
            <a:fld id="{96FCCE9C-97C6-4127-8839-CAB1314A3683}" type="datetimeFigureOut">
              <a:rPr lang="en-US" smtClean="0"/>
              <a:pPr/>
              <a:t>10/6/2017</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8" tIns="46184" rIns="92368" bIns="46184"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68" tIns="46184" rIns="92368" bIns="461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9652"/>
            <a:ext cx="3004820" cy="461645"/>
          </a:xfrm>
          <a:prstGeom prst="rect">
            <a:avLst/>
          </a:prstGeom>
        </p:spPr>
        <p:txBody>
          <a:bodyPr vert="horz" lIns="92368" tIns="46184" rIns="92368" bIns="46184"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2"/>
            <a:ext cx="3004820" cy="461645"/>
          </a:xfrm>
          <a:prstGeom prst="rect">
            <a:avLst/>
          </a:prstGeom>
        </p:spPr>
        <p:txBody>
          <a:bodyPr vert="horz" lIns="92368" tIns="46184" rIns="92368" bIns="46184" rtlCol="0" anchor="b"/>
          <a:lstStyle>
            <a:lvl1pPr algn="r">
              <a:defRPr sz="12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mailto:m.kathleen.shearer@gmail.com" TargetMode="External"/><Relationship Id="rId3" Type="http://schemas.openxmlformats.org/officeDocument/2006/relationships/hyperlink" Target="https://urldefense.proofpoint.com/v2/url?u=http-3A__www.coar-2Drepositories.org_&amp;d=DwMFAg&amp;c=yHlS04HhBraes5BQ9ueu5zKhE7rtNXt_d012z2PA6ws&amp;r=tcmpVY0XeDYxh8vWiQIEv4TxBAiJRJee0OYGsVSfi-s&amp;m=Yn7w9sgVR1qK1an3OgwO249ZSb1Adc3ojBx5rc0lSVQ&amp;s=pbftQla1pZ85xtYaPmO0Qjiq9EY7sArbYin0wSPLa4M&amp;e=" TargetMode="External"/><Relationship Id="rId7" Type="http://schemas.openxmlformats.org/officeDocument/2006/relationships/hyperlink" Target="https://urldefense.proofpoint.com/v2/url?u=https-3A__www.coar-2Drepositories.org_activities_webinar-2Dand-2Ddiscussion_&amp;d=DwMFAg&amp;c=yHlS04HhBraes5BQ9ueu5zKhE7rtNXt_d012z2PA6ws&amp;r=tcmpVY0XeDYxh8vWiQIEv4TxBAiJRJee0OYGsVSfi-s&amp;m=Yn7w9sgVR1qK1an3OgwO249ZSb1Adc3ojBx5rc0lSVQ&amp;s=w7yeXUir9gG8XD78pwhsKPdl3XwZfRRbBnfaU85h1wk&amp;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rldefense.proofpoint.com/v2/url?u=https-3A__www.coar-2Drepositories.org_community_asia-2Doa_&amp;d=DwMFAg&amp;c=yHlS04HhBraes5BQ9ueu5zKhE7rtNXt_d012z2PA6ws&amp;r=tcmpVY0XeDYxh8vWiQIEv4TxBAiJRJee0OYGsVSfi-s&amp;m=Yn7w9sgVR1qK1an3OgwO249ZSb1Adc3ojBx5rc0lSVQ&amp;s=Fi8_59L_hcN2xNMiPEPm3yXd3VPgB6hIjLSIV_ckhBk&amp;e=" TargetMode="External"/><Relationship Id="rId5" Type="http://schemas.openxmlformats.org/officeDocument/2006/relationships/hyperlink" Target="https://urldefense.proofpoint.com/v2/url?u=https-3A__www.coar-2Drepositories.org_activities_advocacy-2Dleadership_working-2Dgroup-2Dnext-2Dgeneration-2Drepositories_&amp;d=DwMFAg&amp;c=yHlS04HhBraes5BQ9ueu5zKhE7rtNXt_d012z2PA6ws&amp;r=tcmpVY0XeDYxh8vWiQIEv4TxBAiJRJee0OYGsVSfi-s&amp;m=Yn7w9sgVR1qK1an3OgwO249ZSb1Adc3ojBx5rc0lSVQ&amp;s=lnDxmkYGA5SVyj5FATf3TvYzbqq2wGxdpHzMKZx7YP4&amp;e=" TargetMode="External"/><Relationship Id="rId4" Type="http://schemas.openxmlformats.org/officeDocument/2006/relationships/hyperlink" Target="https://urldefense.proofpoint.com/v2/url?u=https-3A__www.coar-2Drepositories.org_activities_advocacy-2Dleadership_aligning-2Drepository-2Dnetworks-2Dacross-2Dregions_&amp;d=DwMFAg&amp;c=yHlS04HhBraes5BQ9ueu5zKhE7rtNXt_d012z2PA6ws&amp;r=tcmpVY0XeDYxh8vWiQIEv4TxBAiJRJee0OYGsVSfi-s&amp;m=Yn7w9sgVR1qK1an3OgwO249ZSb1Adc3ojBx5rc0lSVQ&amp;s=Jss_j1Fpz8HrjfAsMnF8GsvTkD9nKd9v5Fq6IdaNxHU&amp;e=" TargetMode="External"/><Relationship Id="rId9" Type="http://schemas.openxmlformats.org/officeDocument/2006/relationships/hyperlink" Target="tel:+1%20514%20992%20906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a:t>
            </a:fld>
            <a:endParaRPr lang="en-US"/>
          </a:p>
        </p:txBody>
      </p:sp>
    </p:spTree>
    <p:extLst>
      <p:ext uri="{BB962C8B-B14F-4D97-AF65-F5344CB8AC3E}">
        <p14:creationId xmlns:p14="http://schemas.microsoft.com/office/powerpoint/2010/main" val="388303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Joelen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10</a:t>
            </a:fld>
            <a:endParaRPr lang="en-US"/>
          </a:p>
        </p:txBody>
      </p:sp>
    </p:spTree>
    <p:extLst>
      <p:ext uri="{BB962C8B-B14F-4D97-AF65-F5344CB8AC3E}">
        <p14:creationId xmlns:p14="http://schemas.microsoft.com/office/powerpoint/2010/main" val="252145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11</a:t>
            </a:fld>
            <a:endParaRPr lang="en-US"/>
          </a:p>
        </p:txBody>
      </p:sp>
    </p:spTree>
    <p:extLst>
      <p:ext uri="{BB962C8B-B14F-4D97-AF65-F5344CB8AC3E}">
        <p14:creationId xmlns:p14="http://schemas.microsoft.com/office/powerpoint/2010/main" val="97307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12</a:t>
            </a:fld>
            <a:endParaRPr lang="en-US"/>
          </a:p>
        </p:txBody>
      </p:sp>
    </p:spTree>
    <p:extLst>
      <p:ext uri="{BB962C8B-B14F-4D97-AF65-F5344CB8AC3E}">
        <p14:creationId xmlns:p14="http://schemas.microsoft.com/office/powerpoint/2010/main" val="222448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75966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14</a:t>
            </a:fld>
            <a:endParaRPr lang="en-US"/>
          </a:p>
        </p:txBody>
      </p:sp>
    </p:spTree>
    <p:extLst>
      <p:ext uri="{BB962C8B-B14F-4D97-AF65-F5344CB8AC3E}">
        <p14:creationId xmlns:p14="http://schemas.microsoft.com/office/powerpoint/2010/main" val="201137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15</a:t>
            </a:fld>
            <a:endParaRPr lang="en-US"/>
          </a:p>
        </p:txBody>
      </p:sp>
    </p:spTree>
    <p:extLst>
      <p:ext uri="{BB962C8B-B14F-4D97-AF65-F5344CB8AC3E}">
        <p14:creationId xmlns:p14="http://schemas.microsoft.com/office/powerpoint/2010/main" val="405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16</a:t>
            </a:fld>
            <a:endParaRPr lang="en-US"/>
          </a:p>
        </p:txBody>
      </p:sp>
    </p:spTree>
    <p:extLst>
      <p:ext uri="{BB962C8B-B14F-4D97-AF65-F5344CB8AC3E}">
        <p14:creationId xmlns:p14="http://schemas.microsoft.com/office/powerpoint/2010/main" val="230875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17</a:t>
            </a:fld>
            <a:endParaRPr lang="en-US"/>
          </a:p>
        </p:txBody>
      </p:sp>
    </p:spTree>
    <p:extLst>
      <p:ext uri="{BB962C8B-B14F-4D97-AF65-F5344CB8AC3E}">
        <p14:creationId xmlns:p14="http://schemas.microsoft.com/office/powerpoint/2010/main" val="123450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18</a:t>
            </a:fld>
            <a:endParaRPr lang="en-US"/>
          </a:p>
        </p:txBody>
      </p:sp>
    </p:spTree>
    <p:extLst>
      <p:ext uri="{BB962C8B-B14F-4D97-AF65-F5344CB8AC3E}">
        <p14:creationId xmlns:p14="http://schemas.microsoft.com/office/powerpoint/2010/main" val="271229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19</a:t>
            </a:fld>
            <a:endParaRPr lang="en-US"/>
          </a:p>
        </p:txBody>
      </p:sp>
    </p:spTree>
    <p:extLst>
      <p:ext uri="{BB962C8B-B14F-4D97-AF65-F5344CB8AC3E}">
        <p14:creationId xmlns:p14="http://schemas.microsoft.com/office/powerpoint/2010/main" val="288179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endParaRPr lang="en-US" dirty="0"/>
          </a:p>
          <a:p>
            <a:r>
              <a:rPr lang="en-US" dirty="0"/>
              <a:t>Last time for this was November 2015. Keep up the momentum. </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a:t>
            </a:fld>
            <a:endParaRPr lang="en-US"/>
          </a:p>
        </p:txBody>
      </p:sp>
    </p:spTree>
    <p:extLst>
      <p:ext uri="{BB962C8B-B14F-4D97-AF65-F5344CB8AC3E}">
        <p14:creationId xmlns:p14="http://schemas.microsoft.com/office/powerpoint/2010/main" val="3470573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20</a:t>
            </a:fld>
            <a:endParaRPr lang="en-US"/>
          </a:p>
        </p:txBody>
      </p:sp>
    </p:spTree>
    <p:extLst>
      <p:ext uri="{BB962C8B-B14F-4D97-AF65-F5344CB8AC3E}">
        <p14:creationId xmlns:p14="http://schemas.microsoft.com/office/powerpoint/2010/main" val="608505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21</a:t>
            </a:fld>
            <a:endParaRPr lang="en-US"/>
          </a:p>
        </p:txBody>
      </p:sp>
    </p:spTree>
    <p:extLst>
      <p:ext uri="{BB962C8B-B14F-4D97-AF65-F5344CB8AC3E}">
        <p14:creationId xmlns:p14="http://schemas.microsoft.com/office/powerpoint/2010/main" val="1906651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22</a:t>
            </a:fld>
            <a:endParaRPr lang="en-US"/>
          </a:p>
        </p:txBody>
      </p:sp>
    </p:spTree>
    <p:extLst>
      <p:ext uri="{BB962C8B-B14F-4D97-AF65-F5344CB8AC3E}">
        <p14:creationId xmlns:p14="http://schemas.microsoft.com/office/powerpoint/2010/main" val="3168362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23</a:t>
            </a:fld>
            <a:endParaRPr lang="en-US"/>
          </a:p>
        </p:txBody>
      </p:sp>
    </p:spTree>
    <p:extLst>
      <p:ext uri="{BB962C8B-B14F-4D97-AF65-F5344CB8AC3E}">
        <p14:creationId xmlns:p14="http://schemas.microsoft.com/office/powerpoint/2010/main" val="42906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24</a:t>
            </a:fld>
            <a:endParaRPr lang="en-US"/>
          </a:p>
        </p:txBody>
      </p:sp>
    </p:spTree>
    <p:extLst>
      <p:ext uri="{BB962C8B-B14F-4D97-AF65-F5344CB8AC3E}">
        <p14:creationId xmlns:p14="http://schemas.microsoft.com/office/powerpoint/2010/main" val="15025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25</a:t>
            </a:fld>
            <a:endParaRPr lang="en-US"/>
          </a:p>
        </p:txBody>
      </p:sp>
    </p:spTree>
    <p:extLst>
      <p:ext uri="{BB962C8B-B14F-4D97-AF65-F5344CB8AC3E}">
        <p14:creationId xmlns:p14="http://schemas.microsoft.com/office/powerpoint/2010/main" val="144150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26</a:t>
            </a:fld>
            <a:endParaRPr lang="en-US"/>
          </a:p>
        </p:txBody>
      </p:sp>
    </p:spTree>
    <p:extLst>
      <p:ext uri="{BB962C8B-B14F-4D97-AF65-F5344CB8AC3E}">
        <p14:creationId xmlns:p14="http://schemas.microsoft.com/office/powerpoint/2010/main" val="1444491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Joelen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27</a:t>
            </a:fld>
            <a:endParaRPr lang="en-US"/>
          </a:p>
        </p:txBody>
      </p:sp>
    </p:spTree>
    <p:extLst>
      <p:ext uri="{BB962C8B-B14F-4D97-AF65-F5344CB8AC3E}">
        <p14:creationId xmlns:p14="http://schemas.microsoft.com/office/powerpoint/2010/main" val="3246752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Joelen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28</a:t>
            </a:fld>
            <a:endParaRPr lang="en-US"/>
          </a:p>
        </p:txBody>
      </p:sp>
    </p:spTree>
    <p:extLst>
      <p:ext uri="{BB962C8B-B14F-4D97-AF65-F5344CB8AC3E}">
        <p14:creationId xmlns:p14="http://schemas.microsoft.com/office/powerpoint/2010/main" val="3003060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Joelen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29</a:t>
            </a:fld>
            <a:endParaRPr lang="en-US"/>
          </a:p>
        </p:txBody>
      </p:sp>
    </p:spTree>
    <p:extLst>
      <p:ext uri="{BB962C8B-B14F-4D97-AF65-F5344CB8AC3E}">
        <p14:creationId xmlns:p14="http://schemas.microsoft.com/office/powerpoint/2010/main" val="274405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a:t>
            </a:fld>
            <a:endParaRPr lang="en-US"/>
          </a:p>
        </p:txBody>
      </p:sp>
    </p:spTree>
    <p:extLst>
      <p:ext uri="{BB962C8B-B14F-4D97-AF65-F5344CB8AC3E}">
        <p14:creationId xmlns:p14="http://schemas.microsoft.com/office/powerpoint/2010/main" val="3309777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30</a:t>
            </a:fld>
            <a:endParaRPr lang="en-US"/>
          </a:p>
        </p:txBody>
      </p:sp>
    </p:spTree>
    <p:extLst>
      <p:ext uri="{BB962C8B-B14F-4D97-AF65-F5344CB8AC3E}">
        <p14:creationId xmlns:p14="http://schemas.microsoft.com/office/powerpoint/2010/main" val="918571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31</a:t>
            </a:fld>
            <a:endParaRPr lang="en-US"/>
          </a:p>
        </p:txBody>
      </p:sp>
    </p:spTree>
    <p:extLst>
      <p:ext uri="{BB962C8B-B14F-4D97-AF65-F5344CB8AC3E}">
        <p14:creationId xmlns:p14="http://schemas.microsoft.com/office/powerpoint/2010/main" val="2027581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32</a:t>
            </a:fld>
            <a:endParaRPr lang="en-US"/>
          </a:p>
        </p:txBody>
      </p:sp>
    </p:spTree>
    <p:extLst>
      <p:ext uri="{BB962C8B-B14F-4D97-AF65-F5344CB8AC3E}">
        <p14:creationId xmlns:p14="http://schemas.microsoft.com/office/powerpoint/2010/main" val="412261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33</a:t>
            </a:fld>
            <a:endParaRPr lang="en-US"/>
          </a:p>
        </p:txBody>
      </p:sp>
    </p:spTree>
    <p:extLst>
      <p:ext uri="{BB962C8B-B14F-4D97-AF65-F5344CB8AC3E}">
        <p14:creationId xmlns:p14="http://schemas.microsoft.com/office/powerpoint/2010/main" val="2265670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34</a:t>
            </a:fld>
            <a:endParaRPr lang="en-US"/>
          </a:p>
        </p:txBody>
      </p:sp>
    </p:spTree>
    <p:extLst>
      <p:ext uri="{BB962C8B-B14F-4D97-AF65-F5344CB8AC3E}">
        <p14:creationId xmlns:p14="http://schemas.microsoft.com/office/powerpoint/2010/main" val="3550442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35</a:t>
            </a:fld>
            <a:endParaRPr lang="en-US"/>
          </a:p>
        </p:txBody>
      </p:sp>
    </p:spTree>
    <p:extLst>
      <p:ext uri="{BB962C8B-B14F-4D97-AF65-F5344CB8AC3E}">
        <p14:creationId xmlns:p14="http://schemas.microsoft.com/office/powerpoint/2010/main" val="291385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36</a:t>
            </a:fld>
            <a:endParaRPr lang="en-US"/>
          </a:p>
        </p:txBody>
      </p:sp>
    </p:spTree>
    <p:extLst>
      <p:ext uri="{BB962C8B-B14F-4D97-AF65-F5344CB8AC3E}">
        <p14:creationId xmlns:p14="http://schemas.microsoft.com/office/powerpoint/2010/main" val="1458499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37</a:t>
            </a:fld>
            <a:endParaRPr lang="en-US"/>
          </a:p>
        </p:txBody>
      </p:sp>
    </p:spTree>
    <p:extLst>
      <p:ext uri="{BB962C8B-B14F-4D97-AF65-F5344CB8AC3E}">
        <p14:creationId xmlns:p14="http://schemas.microsoft.com/office/powerpoint/2010/main" val="279908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38</a:t>
            </a:fld>
            <a:endParaRPr lang="en-US"/>
          </a:p>
        </p:txBody>
      </p:sp>
    </p:spTree>
    <p:extLst>
      <p:ext uri="{BB962C8B-B14F-4D97-AF65-F5344CB8AC3E}">
        <p14:creationId xmlns:p14="http://schemas.microsoft.com/office/powerpoint/2010/main" val="3442414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39</a:t>
            </a:fld>
            <a:endParaRPr lang="en-US"/>
          </a:p>
        </p:txBody>
      </p:sp>
    </p:spTree>
    <p:extLst>
      <p:ext uri="{BB962C8B-B14F-4D97-AF65-F5344CB8AC3E}">
        <p14:creationId xmlns:p14="http://schemas.microsoft.com/office/powerpoint/2010/main" val="45302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4</a:t>
            </a:fld>
            <a:endParaRPr lang="en-US"/>
          </a:p>
        </p:txBody>
      </p:sp>
    </p:spTree>
    <p:extLst>
      <p:ext uri="{BB962C8B-B14F-4D97-AF65-F5344CB8AC3E}">
        <p14:creationId xmlns:p14="http://schemas.microsoft.com/office/powerpoint/2010/main" val="2487957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40</a:t>
            </a:fld>
            <a:endParaRPr lang="en-US"/>
          </a:p>
        </p:txBody>
      </p:sp>
    </p:spTree>
    <p:extLst>
      <p:ext uri="{BB962C8B-B14F-4D97-AF65-F5344CB8AC3E}">
        <p14:creationId xmlns:p14="http://schemas.microsoft.com/office/powerpoint/2010/main" val="486002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and </a:t>
            </a:r>
            <a:r>
              <a:rPr lang="en-US" dirty="0" err="1"/>
              <a:t>Ramune</a:t>
            </a:r>
          </a:p>
          <a:p>
            <a:endParaRPr lang="en-US" dirty="0"/>
          </a:p>
          <a:p>
            <a:r>
              <a:rPr lang="en-US" dirty="0"/>
              <a:t>* Tried unsuccessfully: For IPHAM, we created Collections by Centers. Ce-PIM webinars and videos. </a:t>
            </a:r>
            <a:endParaRPr dirty="0"/>
          </a:p>
          <a:p>
            <a:r>
              <a:rPr lang="en-US" dirty="0"/>
              <a:t>* Successful but with some constraints: Biographies (NU Only); Science in Society Scientific Images Contest (restricted)</a:t>
            </a:r>
          </a:p>
          <a:p>
            <a:r>
              <a:rPr lang="en-US" dirty="0"/>
              <a:t>* Successful collections created by researcher (Matt C, pre-GHSL): Biostatistics Collaboration Center Lecture Series</a:t>
            </a:r>
            <a:endParaRPr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41</a:t>
            </a:fld>
            <a:endParaRPr lang="en-US"/>
          </a:p>
        </p:txBody>
      </p:sp>
    </p:spTree>
    <p:extLst>
      <p:ext uri="{BB962C8B-B14F-4D97-AF65-F5344CB8AC3E}">
        <p14:creationId xmlns:p14="http://schemas.microsoft.com/office/powerpoint/2010/main" val="2078026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42</a:t>
            </a:fld>
            <a:endParaRPr lang="en-US"/>
          </a:p>
        </p:txBody>
      </p:sp>
    </p:spTree>
    <p:extLst>
      <p:ext uri="{BB962C8B-B14F-4D97-AF65-F5344CB8AC3E}">
        <p14:creationId xmlns:p14="http://schemas.microsoft.com/office/powerpoint/2010/main" val="456636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43</a:t>
            </a:fld>
            <a:endParaRPr lang="en-US"/>
          </a:p>
        </p:txBody>
      </p:sp>
    </p:spTree>
    <p:extLst>
      <p:ext uri="{BB962C8B-B14F-4D97-AF65-F5344CB8AC3E}">
        <p14:creationId xmlns:p14="http://schemas.microsoft.com/office/powerpoint/2010/main" val="1615779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44</a:t>
            </a:fld>
            <a:endParaRPr lang="en-US"/>
          </a:p>
        </p:txBody>
      </p:sp>
    </p:spTree>
    <p:extLst>
      <p:ext uri="{BB962C8B-B14F-4D97-AF65-F5344CB8AC3E}">
        <p14:creationId xmlns:p14="http://schemas.microsoft.com/office/powerpoint/2010/main" val="160559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5</a:t>
            </a:fld>
            <a:endParaRPr lang="en-US"/>
          </a:p>
        </p:txBody>
      </p:sp>
    </p:spTree>
    <p:extLst>
      <p:ext uri="{BB962C8B-B14F-4D97-AF65-F5344CB8AC3E}">
        <p14:creationId xmlns:p14="http://schemas.microsoft.com/office/powerpoint/2010/main" val="295318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6</a:t>
            </a:fld>
            <a:endParaRPr lang="en-US"/>
          </a:p>
        </p:txBody>
      </p:sp>
    </p:spTree>
    <p:extLst>
      <p:ext uri="{BB962C8B-B14F-4D97-AF65-F5344CB8AC3E}">
        <p14:creationId xmlns:p14="http://schemas.microsoft.com/office/powerpoint/2010/main" val="311846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Ramune</a:t>
            </a:r>
          </a:p>
        </p:txBody>
      </p:sp>
      <p:sp>
        <p:nvSpPr>
          <p:cNvPr id="4" name="Slide Number Placeholder 3"/>
          <p:cNvSpPr>
            <a:spLocks noGrp="1"/>
          </p:cNvSpPr>
          <p:nvPr>
            <p:ph type="sldNum" sz="quarter" idx="10"/>
          </p:nvPr>
        </p:nvSpPr>
        <p:spPr/>
        <p:txBody>
          <a:bodyPr/>
          <a:lstStyle/>
          <a:p>
            <a:fld id="{AF3C882C-6931-48D7-9B18-809CA6FAEAE8}" type="slidenum">
              <a:rPr lang="en-US" smtClean="0"/>
              <a:pPr/>
              <a:t>7</a:t>
            </a:fld>
            <a:endParaRPr lang="en-US"/>
          </a:p>
        </p:txBody>
      </p:sp>
    </p:spTree>
    <p:extLst>
      <p:ext uri="{BB962C8B-B14F-4D97-AF65-F5344CB8AC3E}">
        <p14:creationId xmlns:p14="http://schemas.microsoft.com/office/powerpoint/2010/main" val="301242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endParaRPr lang="en-US" dirty="0"/>
          </a:p>
          <a:p>
            <a:r>
              <a:rPr lang="en-US" dirty="0"/>
              <a:t>Around June 14, 2017</a:t>
            </a:r>
          </a:p>
          <a:p>
            <a:endParaRPr lang="en-US" dirty="0"/>
          </a:p>
          <a:p>
            <a:r>
              <a:rPr lang="en-US" i="1" dirty="0"/>
              <a:t>Dear Violeta, Kristi and Rebecca</a:t>
            </a:r>
            <a:endParaRPr dirty="0"/>
          </a:p>
          <a:p>
            <a:r>
              <a:rPr lang="en-US" i="1" dirty="0"/>
              <a:t> </a:t>
            </a:r>
            <a:endParaRPr/>
          </a:p>
          <a:p>
            <a:r>
              <a:rPr lang="en-US" i="1" dirty="0"/>
              <a:t>On behalf of the Executive Board, I'd like to officially welcome the </a:t>
            </a:r>
            <a:r>
              <a:rPr lang="en-US" i="1" dirty="0" err="1"/>
              <a:t>Galter</a:t>
            </a:r>
            <a:r>
              <a:rPr lang="en-US" i="1" dirty="0"/>
              <a:t> Health Science Library, Northwestern University to COAR. We are very pleased to have you as a new member.</a:t>
            </a:r>
            <a:r>
              <a:rPr lang="en-US" dirty="0"/>
              <a:t/>
            </a:r>
            <a:br>
              <a:rPr lang="en-US" dirty="0"/>
            </a:br>
            <a:r>
              <a:rPr lang="en-US" i="1" dirty="0"/>
              <a:t>  </a:t>
            </a:r>
            <a:r>
              <a:rPr lang="en-US" dirty="0"/>
              <a:t/>
            </a:r>
            <a:br>
              <a:rPr lang="en-US" dirty="0"/>
            </a:br>
            <a:r>
              <a:rPr lang="en-US" i="1" dirty="0"/>
              <a:t> First of all, I want to give you some information about COAR. With members from Australia, Africa, Latin America, North America, Europe, and Asia, COAR is supporting the open access movement and networking of repositories around the world. Please have a look at our website to see the list of members and our major activities (</a:t>
            </a:r>
            <a:r>
              <a:rPr lang="en-US" i="1" dirty="0">
                <a:hlinkClick r:id="rId3"/>
              </a:rPr>
              <a:t>www.coar-repositories.org/</a:t>
            </a:r>
            <a:r>
              <a:rPr lang="en-US" i="1" dirty="0"/>
              <a:t>).</a:t>
            </a:r>
            <a:r>
              <a:rPr lang="en-US" dirty="0"/>
              <a:t/>
            </a:r>
            <a:br>
              <a:rPr lang="en-US" dirty="0"/>
            </a:br>
            <a:r>
              <a:rPr lang="en-US" i="1" dirty="0"/>
              <a:t> </a:t>
            </a:r>
            <a:r>
              <a:rPr lang="en-US" dirty="0"/>
              <a:t/>
            </a:r>
            <a:br>
              <a:rPr lang="en-US" dirty="0"/>
            </a:br>
            <a:r>
              <a:rPr lang="en-US" i="1" dirty="0"/>
              <a:t>COAR represents the voice of the repository community at the international level. We advocate for the role of repositories and articulate the value of repositories within the broader research community. And COAR is a community of practice. Through COAR, repository managers can exchange best practices, discuss challenges, and work on common issues.</a:t>
            </a:r>
            <a:r>
              <a:rPr lang="en-US" dirty="0"/>
              <a:t/>
            </a:r>
            <a:br>
              <a:rPr lang="en-US" dirty="0"/>
            </a:br>
            <a:r>
              <a:rPr lang="en-US" i="1" dirty="0"/>
              <a:t> </a:t>
            </a:r>
            <a:r>
              <a:rPr lang="en-US" dirty="0"/>
              <a:t/>
            </a:r>
            <a:br>
              <a:rPr lang="en-US" dirty="0"/>
            </a:br>
            <a:r>
              <a:rPr lang="en-US" i="1" dirty="0"/>
              <a:t>COAR is also involved in a major effort to align regional repository networks world-wide with the aim of creating a truly global repository network of interoperable repositories. We have also recently announced an accord to align regional networks around common standards, practices and services: </a:t>
            </a:r>
            <a:r>
              <a:rPr lang="en-US" i="1" dirty="0">
                <a:hlinkClick r:id="rId4"/>
              </a:rPr>
              <a:t>https://www.coar-repositories.org/activities/advocacy-leadership/aligning-repository-networks-across-regions/</a:t>
            </a:r>
            <a:endParaRPr/>
          </a:p>
          <a:p>
            <a:r>
              <a:rPr lang="en-US" i="1" dirty="0"/>
              <a:t> </a:t>
            </a:r>
            <a:endParaRPr/>
          </a:p>
          <a:p>
            <a:r>
              <a:rPr lang="en-US" i="1" dirty="0"/>
              <a:t>In addition, we have been working with an international group of experts to define the functionalities of next generation of repositories. Our preliminary use cases for this work is available here: </a:t>
            </a:r>
            <a:r>
              <a:rPr lang="en-US" i="1" dirty="0">
                <a:hlinkClick r:id="rId5"/>
              </a:rPr>
              <a:t>https://www.coar-repositories.org/activities/advocacy-leadership/working-group-next-generation-repositories/</a:t>
            </a:r>
            <a:endParaRPr/>
          </a:p>
          <a:p>
            <a:r>
              <a:rPr lang="en-US" i="1" dirty="0"/>
              <a:t>We will be publishing and promoting the final recommendations in September 2017</a:t>
            </a:r>
            <a:endParaRPr dirty="0"/>
          </a:p>
          <a:p>
            <a:r>
              <a:rPr lang="en-US" i="1" dirty="0"/>
              <a:t> </a:t>
            </a:r>
            <a:endParaRPr/>
          </a:p>
          <a:p>
            <a:r>
              <a:rPr lang="en-US" i="1" dirty="0"/>
              <a:t>We have also just published (today June 9) a survey of open access in the Asian region: </a:t>
            </a:r>
            <a:r>
              <a:rPr lang="en-US" i="1" dirty="0">
                <a:hlinkClick r:id="rId6"/>
              </a:rPr>
              <a:t>https://www.coar-repositories.org/community/asia-oa/</a:t>
            </a:r>
            <a:endParaRPr/>
          </a:p>
          <a:p>
            <a:r>
              <a:rPr lang="en-US" i="1" dirty="0"/>
              <a:t> </a:t>
            </a:r>
            <a:endParaRPr/>
          </a:p>
          <a:p>
            <a:r>
              <a:rPr lang="en-US" i="1" dirty="0"/>
              <a:t>COAR has a number of Interest Groups and Task Forces, described in the attached document. You or any of the staff at your institution to join one or more of these groups.</a:t>
            </a:r>
            <a:r>
              <a:rPr lang="en-US" dirty="0"/>
              <a:t/>
            </a:r>
            <a:br>
              <a:rPr lang="en-US" dirty="0"/>
            </a:br>
            <a:r>
              <a:rPr lang="en-US" i="1" dirty="0"/>
              <a:t> </a:t>
            </a:r>
            <a:r>
              <a:rPr lang="en-US" dirty="0"/>
              <a:t/>
            </a:r>
            <a:br>
              <a:rPr lang="en-US" dirty="0"/>
            </a:br>
            <a:r>
              <a:rPr lang="en-US" i="1" dirty="0"/>
              <a:t>We welcome you and your staff to attend the </a:t>
            </a:r>
            <a:r>
              <a:rPr lang="en-US" i="1" dirty="0" err="1"/>
              <a:t>the</a:t>
            </a:r>
            <a:r>
              <a:rPr lang="en-US" i="1" dirty="0"/>
              <a:t> next COAR webinar, that will be discussing the connection between repositories and CRIS systems. The webinar will take place early July: </a:t>
            </a:r>
            <a:r>
              <a:rPr lang="en-US" i="1" dirty="0">
                <a:hlinkClick r:id="rId7"/>
              </a:rPr>
              <a:t>https://www.coar-repositories.org/activities/webinar-and-discussion/</a:t>
            </a:r>
            <a:r>
              <a:rPr lang="en-US" dirty="0"/>
              <a:t/>
            </a:r>
            <a:br>
              <a:rPr lang="en-US" dirty="0"/>
            </a:br>
            <a:r>
              <a:rPr lang="en-US" i="1" dirty="0"/>
              <a:t> </a:t>
            </a:r>
            <a:r>
              <a:rPr lang="en-US" dirty="0"/>
              <a:t/>
            </a:r>
            <a:br>
              <a:rPr lang="en-US" dirty="0"/>
            </a:br>
            <a:r>
              <a:rPr lang="en-US" i="1" dirty="0"/>
              <a:t>Please send the COAR office the email addresses of anyone you would like to add to the COAR members mailing list.</a:t>
            </a:r>
            <a:r>
              <a:rPr lang="en-US" dirty="0"/>
              <a:t/>
            </a:r>
            <a:br>
              <a:rPr lang="en-US" dirty="0"/>
            </a:br>
            <a:r>
              <a:rPr lang="en-US" i="1" dirty="0"/>
              <a:t> </a:t>
            </a:r>
            <a:r>
              <a:rPr lang="en-US" dirty="0"/>
              <a:t/>
            </a:r>
            <a:br>
              <a:rPr lang="en-US" dirty="0"/>
            </a:br>
            <a:r>
              <a:rPr lang="en-US" i="1" dirty="0"/>
              <a:t>And, if you have any questions, please feel free to get in touch with me any time.</a:t>
            </a:r>
            <a:r>
              <a:rPr lang="en-US" dirty="0"/>
              <a:t/>
            </a:r>
            <a:br>
              <a:rPr lang="en-US" dirty="0"/>
            </a:br>
            <a:r>
              <a:rPr lang="en-US" i="1" dirty="0"/>
              <a:t> </a:t>
            </a:r>
            <a:r>
              <a:rPr lang="en-US" dirty="0"/>
              <a:t/>
            </a:r>
            <a:br>
              <a:rPr lang="en-US" dirty="0"/>
            </a:br>
            <a:r>
              <a:rPr lang="en-US" i="1" dirty="0"/>
              <a:t>With kindest regards,</a:t>
            </a:r>
            <a:r>
              <a:rPr lang="en-US" dirty="0"/>
              <a:t/>
            </a:r>
            <a:br>
              <a:rPr lang="en-US" dirty="0"/>
            </a:br>
            <a:r>
              <a:rPr lang="en-US" i="1" dirty="0"/>
              <a:t> </a:t>
            </a:r>
            <a:r>
              <a:rPr lang="en-US" dirty="0"/>
              <a:t/>
            </a:r>
            <a:br>
              <a:rPr lang="en-US" dirty="0"/>
            </a:br>
            <a:r>
              <a:rPr lang="en-US" i="1" dirty="0"/>
              <a:t>Kathleen</a:t>
            </a:r>
            <a:r>
              <a:rPr lang="en-US" dirty="0"/>
              <a:t/>
            </a:r>
            <a:br>
              <a:rPr lang="en-US" dirty="0"/>
            </a:br>
            <a:r>
              <a:rPr lang="en-US" i="1" dirty="0"/>
              <a:t> </a:t>
            </a:r>
            <a:r>
              <a:rPr lang="en-US" dirty="0"/>
              <a:t/>
            </a:r>
            <a:br>
              <a:rPr lang="en-US" dirty="0"/>
            </a:br>
            <a:r>
              <a:rPr lang="en-US" dirty="0"/>
              <a:t/>
            </a:r>
            <a:br>
              <a:rPr lang="en-US" dirty="0"/>
            </a:br>
            <a:r>
              <a:rPr lang="en-US" i="1" dirty="0"/>
              <a:t>Kathleen Shearer</a:t>
            </a:r>
            <a:r>
              <a:rPr lang="en-US" dirty="0"/>
              <a:t/>
            </a:r>
            <a:br>
              <a:rPr lang="en-US" dirty="0"/>
            </a:br>
            <a:r>
              <a:rPr lang="en-US" i="1" dirty="0"/>
              <a:t> Executive Director, Confederation of Open Access Repositories (COAR)</a:t>
            </a:r>
            <a:r>
              <a:rPr lang="en-US" dirty="0"/>
              <a:t/>
            </a:r>
            <a:br>
              <a:rPr lang="en-US" dirty="0"/>
            </a:br>
            <a:r>
              <a:rPr lang="en-US" i="1" dirty="0"/>
              <a:t> </a:t>
            </a:r>
            <a:r>
              <a:rPr lang="en-US" i="1" dirty="0">
                <a:hlinkClick r:id="rId8"/>
              </a:rPr>
              <a:t>m.kathleen.shearer@gmail.com</a:t>
            </a:r>
            <a:r>
              <a:rPr lang="en-US" i="1" dirty="0"/>
              <a:t> - </a:t>
            </a:r>
            <a:r>
              <a:rPr lang="en-US" i="1" dirty="0">
                <a:hlinkClick r:id="rId9"/>
              </a:rPr>
              <a:t>+1 514 992 9068</a:t>
            </a:r>
            <a:r>
              <a:rPr lang="en-US" dirty="0"/>
              <a:t/>
            </a:r>
            <a:br>
              <a:rPr lang="en-US" dirty="0"/>
            </a:br>
            <a:r>
              <a:rPr lang="en-US" i="1" dirty="0"/>
              <a:t> Skype: kathleen.shearer2 - twitter: @</a:t>
            </a:r>
            <a:r>
              <a:rPr lang="en-US" i="1" dirty="0" err="1"/>
              <a:t>KathleeShearer</a:t>
            </a:r>
            <a:endParaRPr dirty="0" err="1"/>
          </a:p>
          <a:p>
            <a:r>
              <a:rPr lang="en-US" dirty="0"/>
              <a:t> </a:t>
            </a:r>
            <a:endParaRPr/>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8</a:t>
            </a:fld>
            <a:endParaRPr lang="en-US"/>
          </a:p>
        </p:txBody>
      </p:sp>
    </p:spTree>
    <p:extLst>
      <p:ext uri="{BB962C8B-B14F-4D97-AF65-F5344CB8AC3E}">
        <p14:creationId xmlns:p14="http://schemas.microsoft.com/office/powerpoint/2010/main" val="319575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Joelen</a:t>
            </a:r>
          </a:p>
        </p:txBody>
      </p:sp>
      <p:sp>
        <p:nvSpPr>
          <p:cNvPr id="4" name="Slide Number Placeholder 3"/>
          <p:cNvSpPr>
            <a:spLocks noGrp="1"/>
          </p:cNvSpPr>
          <p:nvPr>
            <p:ph type="sldNum" sz="quarter" idx="10"/>
          </p:nvPr>
        </p:nvSpPr>
        <p:spPr/>
        <p:txBody>
          <a:bodyPr/>
          <a:lstStyle/>
          <a:p>
            <a:fld id="{AF3C882C-6931-48D7-9B18-809CA6FAEAE8}" type="slidenum">
              <a:rPr lang="en-US" smtClean="0"/>
              <a:pPr/>
              <a:t>9</a:t>
            </a:fld>
            <a:endParaRPr lang="en-US"/>
          </a:p>
        </p:txBody>
      </p:sp>
    </p:spTree>
    <p:extLst>
      <p:ext uri="{BB962C8B-B14F-4D97-AF65-F5344CB8AC3E}">
        <p14:creationId xmlns:p14="http://schemas.microsoft.com/office/powerpoint/2010/main" val="2368817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4" name="Date Placeholder 3"/>
          <p:cNvSpPr>
            <a:spLocks noGrp="1"/>
          </p:cNvSpPr>
          <p:nvPr>
            <p:ph type="dt" sz="half" idx="10"/>
          </p:nvPr>
        </p:nvSpPr>
        <p:spPr bwMode="gray">
          <a:xfrm>
            <a:off x="1423524" y="6528816"/>
            <a:ext cx="850392" cy="168275"/>
          </a:xfrm>
          <a:prstGeom prst="rect">
            <a:avLst/>
          </a:prstGeom>
        </p:spPr>
        <p:txBody>
          <a:bodyPr/>
          <a:lstStyle>
            <a:lvl1pPr>
              <a:defRPr>
                <a:solidFill>
                  <a:schemeClr val="bg1"/>
                </a:solidFill>
              </a:defRPr>
            </a:lvl1pPr>
          </a:lstStyle>
          <a:p>
            <a:fld id="{0227EDE4-0445-46E7-BA59-C9AEBAA338A3}" type="datetime1">
              <a:rPr lang="en-US" smtClean="0">
                <a:solidFill>
                  <a:prstClr val="white"/>
                </a:solidFill>
              </a:rPr>
              <a:t>10/6/2017</a:t>
            </a:fld>
            <a:endParaRPr lang="en-US">
              <a:solidFill>
                <a:prstClr val="white"/>
              </a:solidFill>
            </a:endParaRPr>
          </a:p>
        </p:txBody>
      </p:sp>
      <p:sp>
        <p:nvSpPr>
          <p:cNvPr id="2" name="Title 1"/>
          <p:cNvSpPr>
            <a:spLocks noGrp="1"/>
          </p:cNvSpPr>
          <p:nvPr>
            <p:ph type="ctrTitle" hasCustomPrompt="1"/>
          </p:nvPr>
        </p:nvSpPr>
        <p:spPr bwMode="gray">
          <a:xfrm>
            <a:off x="1423524" y="2212882"/>
            <a:ext cx="6722378" cy="876329"/>
          </a:xfrm>
          <a:prstGeom prst="rect">
            <a:avLst/>
          </a:prstGeom>
        </p:spPr>
        <p:txBody>
          <a:bodyPr rIns="0" bIns="0" anchor="b" anchorCtr="0"/>
          <a:lstStyle>
            <a:lvl1pPr>
              <a:lnSpc>
                <a:spcPct val="90000"/>
              </a:lnSpc>
              <a:defRPr sz="4000" b="0">
                <a:solidFill>
                  <a:schemeClr val="bg1"/>
                </a:solidFill>
              </a:defRPr>
            </a:lvl1pPr>
          </a:lstStyle>
          <a:p>
            <a:r>
              <a:rPr lang="en-US" dirty="0"/>
              <a:t>Document Title</a:t>
            </a:r>
          </a:p>
        </p:txBody>
      </p:sp>
      <p:sp>
        <p:nvSpPr>
          <p:cNvPr id="3" name="Subtitle 2"/>
          <p:cNvSpPr>
            <a:spLocks noGrp="1"/>
          </p:cNvSpPr>
          <p:nvPr>
            <p:ph type="subTitle" idx="1" hasCustomPrompt="1"/>
          </p:nvPr>
        </p:nvSpPr>
        <p:spPr bwMode="gray">
          <a:xfrm>
            <a:off x="1423524" y="3166257"/>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304345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9">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77492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10">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11"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3"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373092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1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4034240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bwMode="gray">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9220200" y="877304"/>
            <a:ext cx="1642462"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schemeClr val="bg1"/>
                </a:solidFill>
              </a:rPr>
              <a:t>How to put in your own Photo:</a:t>
            </a:r>
          </a:p>
          <a:p>
            <a:pPr>
              <a:lnSpc>
                <a:spcPct val="90000"/>
              </a:lnSpc>
              <a:spcBef>
                <a:spcPts val="600"/>
              </a:spcBef>
            </a:pPr>
            <a:r>
              <a:rPr lang="en-US" sz="1200" spc="-50" dirty="0">
                <a:solidFill>
                  <a:schemeClr val="bg1"/>
                </a:solidFill>
              </a:rPr>
              <a:t>Go to ‘View-Slide Master’</a:t>
            </a:r>
          </a:p>
          <a:p>
            <a:pPr>
              <a:lnSpc>
                <a:spcPct val="90000"/>
              </a:lnSpc>
              <a:spcBef>
                <a:spcPts val="600"/>
              </a:spcBef>
            </a:pPr>
            <a:r>
              <a:rPr lang="en-US" sz="1200" spc="-50" dirty="0">
                <a:solidFill>
                  <a:schemeClr val="bg1"/>
                </a:solidFill>
              </a:rPr>
              <a:t>Go to ‘Insert-Picture’</a:t>
            </a:r>
          </a:p>
          <a:p>
            <a:pPr>
              <a:lnSpc>
                <a:spcPct val="90000"/>
              </a:lnSpc>
              <a:spcBef>
                <a:spcPts val="600"/>
              </a:spcBef>
            </a:pPr>
            <a:r>
              <a:rPr lang="en-US" sz="1200" spc="-50" dirty="0">
                <a:solidFill>
                  <a:schemeClr val="bg1"/>
                </a:solidFill>
              </a:rPr>
              <a:t>Browse to the</a:t>
            </a:r>
            <a:r>
              <a:rPr lang="en-US" sz="1200" spc="-50" baseline="0" dirty="0">
                <a:solidFill>
                  <a:schemeClr val="bg1"/>
                </a:solidFill>
              </a:rPr>
              <a:t> image you would like to place. Image should be 1024x768, 1200x900, or other 4:3 aspect ratio</a:t>
            </a:r>
          </a:p>
          <a:p>
            <a:pPr>
              <a:lnSpc>
                <a:spcPct val="90000"/>
              </a:lnSpc>
              <a:spcBef>
                <a:spcPts val="600"/>
              </a:spcBef>
            </a:pPr>
            <a:r>
              <a:rPr lang="en-US" sz="1200" spc="-50" dirty="0">
                <a:solidFill>
                  <a:schemeClr val="bg1"/>
                </a:solidFill>
              </a:rPr>
              <a:t>Select image and click OK</a:t>
            </a:r>
          </a:p>
          <a:p>
            <a:pPr>
              <a:lnSpc>
                <a:spcPct val="90000"/>
              </a:lnSpc>
              <a:spcBef>
                <a:spcPts val="600"/>
              </a:spcBef>
            </a:pPr>
            <a:r>
              <a:rPr lang="en-US" sz="1200" spc="-50" dirty="0">
                <a:solidFill>
                  <a:schemeClr val="bg1"/>
                </a:solidFill>
              </a:rPr>
              <a:t>Scale to full screen size if necessary.</a:t>
            </a:r>
          </a:p>
          <a:p>
            <a:pPr>
              <a:lnSpc>
                <a:spcPct val="90000"/>
              </a:lnSpc>
              <a:spcBef>
                <a:spcPts val="600"/>
              </a:spcBef>
            </a:pPr>
            <a:r>
              <a:rPr lang="en-US" sz="1200" spc="-50" dirty="0">
                <a:solidFill>
                  <a:schemeClr val="bg1"/>
                </a:solidFill>
              </a:rPr>
              <a:t>Click image, go</a:t>
            </a:r>
            <a:r>
              <a:rPr lang="en-US" sz="1200" spc="-50" baseline="0" dirty="0">
                <a:solidFill>
                  <a:schemeClr val="bg1"/>
                </a:solidFill>
              </a:rPr>
              <a:t> to ‘Format-</a:t>
            </a:r>
            <a:r>
              <a:rPr lang="en-US" sz="1200" spc="-50" dirty="0">
                <a:solidFill>
                  <a:schemeClr val="bg1"/>
                </a:solidFill>
              </a:rPr>
              <a:t>Send to Back’</a:t>
            </a:r>
          </a:p>
          <a:p>
            <a:pPr>
              <a:lnSpc>
                <a:spcPct val="90000"/>
              </a:lnSpc>
              <a:spcBef>
                <a:spcPts val="600"/>
              </a:spcBef>
            </a:pPr>
            <a:r>
              <a:rPr lang="en-US" sz="1200" spc="-50" dirty="0">
                <a:solidFill>
                  <a:schemeClr val="bg1"/>
                </a:solidFill>
              </a:rPr>
              <a:t>Go to ‘View-Normal’ to return to slides</a:t>
            </a:r>
          </a:p>
        </p:txBody>
      </p:sp>
      <p:sp>
        <p:nvSpPr>
          <p:cNvPr id="18"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1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20"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11610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01197" y="1621971"/>
            <a:ext cx="7049689"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50008" y="6528816"/>
            <a:ext cx="850392" cy="168275"/>
          </a:xfrm>
          <a:prstGeom prst="rect">
            <a:avLst/>
          </a:prstGeom>
        </p:spPr>
        <p:txBody>
          <a:bodyPr/>
          <a:lstStyle/>
          <a:p>
            <a:fld id="{46EBEA06-0445-4F7F-9751-31D8EA79321E}" type="datetime1">
              <a:rPr lang="en-US" smtClean="0">
                <a:solidFill>
                  <a:srgbClr val="605F62"/>
                </a:solidFill>
              </a:rPr>
              <a:t>10/6/2017</a:t>
            </a:fld>
            <a:endParaRPr lang="en-US">
              <a:solidFill>
                <a:srgbClr val="605F62"/>
              </a:solidFill>
            </a:endParaRPr>
          </a:p>
        </p:txBody>
      </p:sp>
      <p:sp>
        <p:nvSpPr>
          <p:cNvPr id="5" name="Footer Placeholder 4"/>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6" name="Slide Number Placeholder 5"/>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764296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01197" y="1621971"/>
            <a:ext cx="3767328" cy="4093029"/>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350008" y="6528816"/>
            <a:ext cx="850392" cy="168275"/>
          </a:xfrm>
          <a:prstGeom prst="rect">
            <a:avLst/>
          </a:prstGeom>
        </p:spPr>
        <p:txBody>
          <a:bodyPr/>
          <a:lstStyle/>
          <a:p>
            <a:fld id="{33D63118-3036-40F0-BAE6-1CAD3AAF0A75}" type="datetime1">
              <a:rPr lang="en-US" smtClean="0">
                <a:solidFill>
                  <a:srgbClr val="605F62"/>
                </a:solidFill>
              </a:rPr>
              <a:t>10/6/2017</a:t>
            </a:fld>
            <a:endParaRPr lang="en-US">
              <a:solidFill>
                <a:srgbClr val="605F62"/>
              </a:solidFill>
            </a:endParaRPr>
          </a:p>
        </p:txBody>
      </p:sp>
      <p:sp>
        <p:nvSpPr>
          <p:cNvPr id="6" name="Footer Placeholder 5"/>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7" name="Slide Number Placeholder 6"/>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599" y="914400"/>
            <a:ext cx="6857999"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967830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68895" cy="3733800"/>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6" y="1624012"/>
            <a:ext cx="3770375" cy="357188"/>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4" y="1981200"/>
            <a:ext cx="3770375" cy="3733800"/>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6DAD44E6-7D65-4286-B448-B20E051B13F0}" type="datetime1">
              <a:rPr lang="en-US" smtClean="0">
                <a:solidFill>
                  <a:srgbClr val="605F62"/>
                </a:solidFill>
              </a:rPr>
              <a:t>10/6/2017</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47471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7" y="3724712"/>
            <a:ext cx="3586843"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6" y="4038600"/>
            <a:ext cx="3580898" cy="1676400"/>
          </a:xfrm>
          <a:prstGeom prst="rect">
            <a:avLst/>
          </a:prstGeo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8A8DA351-C495-443C-B855-18CAC05AADBE}" type="datetime1">
              <a:rPr lang="en-US" smtClean="0">
                <a:solidFill>
                  <a:srgbClr val="605F62"/>
                </a:solidFill>
              </a:rPr>
              <a:t>10/6/2017</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3" name="Picture Placeholder 12"/>
          <p:cNvSpPr>
            <a:spLocks noGrp="1"/>
          </p:cNvSpPr>
          <p:nvPr>
            <p:ph type="pic" sz="quarter" idx="14" hasCustomPrompt="1"/>
          </p:nvPr>
        </p:nvSpPr>
        <p:spPr>
          <a:xfrm>
            <a:off x="990600" y="1622424"/>
            <a:ext cx="3429000" cy="1994355"/>
          </a:xfrm>
          <a:prstGeom prst="rect">
            <a:avLst/>
          </a:prstGeo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4"/>
            <a:ext cx="3429000" cy="1994355"/>
          </a:xfrm>
          <a:prstGeom prst="rect">
            <a:avLst/>
          </a:prstGeo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63994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73089" cy="1711325"/>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1" y="4012035"/>
            <a:ext cx="3770375" cy="1558925"/>
          </a:xfrm>
          <a:prstGeom prst="rect">
            <a:avLst/>
          </a:prstGeo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C61546C6-D991-4A9E-A57F-5B16B70D5DB1}" type="datetime1">
              <a:rPr lang="en-US" smtClean="0">
                <a:solidFill>
                  <a:srgbClr val="605F62"/>
                </a:solidFill>
              </a:rPr>
              <a:t>10/6/2017</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5209563" y="1676400"/>
            <a:ext cx="3934437" cy="381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671935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2" name="Title 1"/>
          <p:cNvSpPr>
            <a:spLocks noGrp="1"/>
          </p:cNvSpPr>
          <p:nvPr>
            <p:ph type="title"/>
          </p:nvPr>
        </p:nvSpPr>
        <p:spPr bwMode="gray">
          <a:xfrm>
            <a:off x="990599" y="155448"/>
            <a:ext cx="7713969" cy="762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bwMode="gray">
          <a:xfrm>
            <a:off x="990599" y="1624013"/>
            <a:ext cx="2438401" cy="349526"/>
          </a:xfrm>
          <a:prstGeom prst="rect">
            <a:avLst/>
          </a:prstGeom>
        </p:spPr>
        <p:txBody>
          <a:bodyPr anchor="b"/>
          <a:lstStyle>
            <a:lvl1pPr marL="0" indent="0">
              <a:buNone/>
              <a:defRPr sz="185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bwMode="gray">
          <a:xfrm>
            <a:off x="801197" y="1981200"/>
            <a:ext cx="2399203" cy="3733800"/>
          </a:xfrm>
          <a:prstGeom prst="rect">
            <a:avLst/>
          </a:prstGeom>
        </p:spPr>
        <p:txBody>
          <a:bodyPr vert="horz" lIns="0" tIns="0" rIns="91440" bIns="45720" rtlCol="0">
            <a:noAutofit/>
          </a:bodyPr>
          <a:lstStyle>
            <a:lvl1pPr>
              <a:buClr>
                <a:schemeClr val="bg1"/>
              </a:buClr>
              <a:defRPr lang="en-US" sz="1850" smtClean="0">
                <a:solidFill>
                  <a:schemeClr val="bg1"/>
                </a:solidFill>
              </a:defRPr>
            </a:lvl1pPr>
            <a:lvl2pPr>
              <a:buClr>
                <a:schemeClr val="bg1"/>
              </a:buClr>
              <a:defRPr lang="en-US" sz="1850" smtClean="0">
                <a:solidFill>
                  <a:schemeClr val="bg1"/>
                </a:solidFill>
              </a:defRPr>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bwMode="gray">
          <a:xfrm>
            <a:off x="2350008" y="6528816"/>
            <a:ext cx="850392" cy="168275"/>
          </a:xfrm>
          <a:prstGeom prst="rect">
            <a:avLst/>
          </a:prstGeom>
        </p:spPr>
        <p:txBody>
          <a:bodyPr/>
          <a:lstStyle>
            <a:lvl1pPr>
              <a:defRPr>
                <a:solidFill>
                  <a:schemeClr val="bg1"/>
                </a:solidFill>
              </a:defRPr>
            </a:lvl1pPr>
          </a:lstStyle>
          <a:p>
            <a:fld id="{D97D08AF-5D6B-4324-8288-C0778CE02A8E}" type="datetime1">
              <a:rPr lang="en-US" smtClean="0">
                <a:solidFill>
                  <a:prstClr val="white"/>
                </a:solidFill>
              </a:rPr>
              <a:t>10/6/2017</a:t>
            </a:fld>
            <a:endParaRPr lang="en-US">
              <a:solidFill>
                <a:prstClr val="white"/>
              </a:solidFill>
            </a:endParaRPr>
          </a:p>
        </p:txBody>
      </p:sp>
      <p:sp>
        <p:nvSpPr>
          <p:cNvPr id="8" name="Footer Placeholder 7"/>
          <p:cNvSpPr>
            <a:spLocks noGrp="1"/>
          </p:cNvSpPr>
          <p:nvPr>
            <p:ph type="ftr" sz="quarter" idx="11"/>
          </p:nvPr>
        </p:nvSpPr>
        <p:spPr bwMode="gray">
          <a:xfrm>
            <a:off x="3121994" y="6485609"/>
            <a:ext cx="5181600" cy="231266"/>
          </a:xfrm>
          <a:prstGeom prst="rect">
            <a:avLst/>
          </a:prstGeom>
        </p:spPr>
        <p:txBody>
          <a:bodyPr/>
          <a:lstStyle>
            <a:lvl1pPr>
              <a:defRPr>
                <a:solidFill>
                  <a:schemeClr val="bg1"/>
                </a:solidFill>
              </a:defRPr>
            </a:lvl1pPr>
          </a:lstStyle>
          <a:p>
            <a:endParaRPr lang="en-US">
              <a:solidFill>
                <a:prstClr val="white"/>
              </a:solidFill>
            </a:endParaRPr>
          </a:p>
        </p:txBody>
      </p:sp>
      <p:sp>
        <p:nvSpPr>
          <p:cNvPr id="9" name="Slide Number Placeholder 8"/>
          <p:cNvSpPr>
            <a:spLocks noGrp="1"/>
          </p:cNvSpPr>
          <p:nvPr>
            <p:ph type="sldNum" sz="quarter" idx="12"/>
          </p:nvPr>
        </p:nvSpPr>
        <p:spPr bwMode="gray">
          <a:xfrm>
            <a:off x="8305799" y="648560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5" name="Text Placeholder 10"/>
          <p:cNvSpPr>
            <a:spLocks noGrp="1"/>
          </p:cNvSpPr>
          <p:nvPr>
            <p:ph type="body" sz="quarter" idx="14" hasCustomPrompt="1"/>
          </p:nvPr>
        </p:nvSpPr>
        <p:spPr bwMode="gray">
          <a:xfrm>
            <a:off x="990600" y="914400"/>
            <a:ext cx="6858000" cy="457200"/>
          </a:xfrm>
          <a:prstGeom prst="rect">
            <a:avLst/>
          </a:prstGeom>
        </p:spPr>
        <p:txBody>
          <a:bodyPr/>
          <a:lstStyle>
            <a:lvl1pPr marL="0" indent="0">
              <a:lnSpc>
                <a:spcPct val="85000"/>
              </a:lnSpc>
              <a:spcBef>
                <a:spcPts val="0"/>
              </a:spcBef>
              <a:buNone/>
              <a:defRPr sz="2000" spc="-80" baseline="0">
                <a:solidFill>
                  <a:schemeClr val="bg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2" name="Picture Placeholder 11"/>
          <p:cNvSpPr>
            <a:spLocks noGrp="1"/>
          </p:cNvSpPr>
          <p:nvPr>
            <p:ph type="pic" sz="quarter" idx="15" hasCustomPrompt="1"/>
          </p:nvPr>
        </p:nvSpPr>
        <p:spPr bwMode="gray">
          <a:xfrm>
            <a:off x="3505200" y="1622425"/>
            <a:ext cx="2209800" cy="3657600"/>
          </a:xfrm>
          <a:prstGeom prst="rect">
            <a:avLst/>
          </a:prstGeom>
        </p:spPr>
        <p:txBody>
          <a:bodyPr anchor="ctr"/>
          <a:lstStyle>
            <a:lvl1pPr marL="0" indent="0" algn="ctr">
              <a:buNone/>
              <a:defRPr>
                <a:solidFill>
                  <a:schemeClr val="bg1"/>
                </a:solidFill>
              </a:defRPr>
            </a:lvl1pPr>
          </a:lstStyle>
          <a:p>
            <a:r>
              <a:rPr lang="en-US" dirty="0"/>
              <a:t>Insert image</a:t>
            </a:r>
          </a:p>
        </p:txBody>
      </p:sp>
      <p:sp>
        <p:nvSpPr>
          <p:cNvPr id="16" name="Picture Placeholder 11"/>
          <p:cNvSpPr>
            <a:spLocks noGrp="1"/>
          </p:cNvSpPr>
          <p:nvPr>
            <p:ph type="pic" sz="quarter" idx="16" hasCustomPrompt="1"/>
          </p:nvPr>
        </p:nvSpPr>
        <p:spPr bwMode="gray">
          <a:xfrm>
            <a:off x="6019800" y="1622425"/>
            <a:ext cx="2209800" cy="3657600"/>
          </a:xfrm>
          <a:prstGeom prst="rect">
            <a:avLst/>
          </a:prstGeom>
        </p:spPr>
        <p:txBody>
          <a:bodyPr anchor="ctr"/>
          <a:lstStyle>
            <a:lvl1pPr marL="0" indent="0" algn="ctr">
              <a:buNone/>
              <a:defRPr>
                <a:solidFill>
                  <a:schemeClr val="bg1"/>
                </a:solidFill>
              </a:defRPr>
            </a:lvl1pPr>
          </a:lstStyle>
          <a:p>
            <a:r>
              <a:rPr lang="en-US" dirty="0"/>
              <a:t>Insert image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27" y="6400799"/>
            <a:ext cx="1422018" cy="265285"/>
          </a:xfrm>
          <a:prstGeom prst="rect">
            <a:avLst/>
          </a:prstGeom>
        </p:spPr>
      </p:pic>
    </p:spTree>
    <p:extLst>
      <p:ext uri="{BB962C8B-B14F-4D97-AF65-F5344CB8AC3E}">
        <p14:creationId xmlns:p14="http://schemas.microsoft.com/office/powerpoint/2010/main" val="381676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11"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3"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2649407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2350008" y="6528816"/>
            <a:ext cx="850392" cy="168275"/>
          </a:xfrm>
          <a:prstGeom prst="rect">
            <a:avLst/>
          </a:prstGeom>
        </p:spPr>
        <p:txBody>
          <a:bodyPr/>
          <a:lstStyle/>
          <a:p>
            <a:fld id="{4688F7C6-CC04-4216-A81C-E4456059E675}" type="datetime1">
              <a:rPr lang="en-US" smtClean="0">
                <a:solidFill>
                  <a:srgbClr val="605F62"/>
                </a:solidFill>
              </a:rPr>
              <a:t>10/6/2017</a:t>
            </a:fld>
            <a:endParaRPr lang="en-US">
              <a:solidFill>
                <a:srgbClr val="605F62"/>
              </a:solidFill>
            </a:endParaRPr>
          </a:p>
        </p:txBody>
      </p:sp>
      <p:sp>
        <p:nvSpPr>
          <p:cNvPr id="4" name="Footer Placeholder 3"/>
          <p:cNvSpPr>
            <a:spLocks noGrp="1"/>
          </p:cNvSpPr>
          <p:nvPr>
            <p:ph type="ftr" sz="quarter" idx="11"/>
          </p:nvPr>
        </p:nvSpPr>
        <p:spPr>
          <a:xfrm>
            <a:off x="3121994" y="6485609"/>
            <a:ext cx="5181600" cy="231266"/>
          </a:xfrm>
          <a:prstGeom prst="rect">
            <a:avLst/>
          </a:prstGeom>
        </p:spPr>
        <p:txBody>
          <a:bodyPr/>
          <a:lstStyle/>
          <a:p>
            <a:endParaRPr lang="en-US">
              <a:solidFill>
                <a:srgbClr val="605F62"/>
              </a:solidFill>
            </a:endParaRPr>
          </a:p>
        </p:txBody>
      </p:sp>
      <p:sp>
        <p:nvSpPr>
          <p:cNvPr id="5" name="Slide Number Placeholder 4"/>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066191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2" name="Title 1"/>
          <p:cNvSpPr>
            <a:spLocks noGrp="1"/>
          </p:cNvSpPr>
          <p:nvPr>
            <p:ph type="ctrTitle" hasCustomPrompt="1"/>
          </p:nvPr>
        </p:nvSpPr>
        <p:spPr bwMode="gray">
          <a:xfrm>
            <a:off x="990600" y="2731512"/>
            <a:ext cx="6722378" cy="876329"/>
          </a:xfrm>
          <a:prstGeom prst="rect">
            <a:avLst/>
          </a:prstGeom>
        </p:spPr>
        <p:txBody>
          <a:bodyPr rIns="0" bIns="0" anchor="b" anchorCtr="0"/>
          <a:lstStyle>
            <a:lvl1pPr>
              <a:lnSpc>
                <a:spcPct val="90000"/>
              </a:lnSpc>
              <a:defRPr sz="6600" b="0">
                <a:solidFill>
                  <a:schemeClr val="bg1"/>
                </a:solidFill>
              </a:defRPr>
            </a:lvl1pPr>
          </a:lstStyle>
          <a:p>
            <a:r>
              <a:rPr lang="en-US" dirty="0"/>
              <a:t>Document Title</a:t>
            </a:r>
          </a:p>
        </p:txBody>
      </p:sp>
      <p:sp>
        <p:nvSpPr>
          <p:cNvPr id="3" name="Subtitle 2"/>
          <p:cNvSpPr>
            <a:spLocks noGrp="1"/>
          </p:cNvSpPr>
          <p:nvPr>
            <p:ph type="subTitle" idx="1" hasCustomPrompt="1"/>
          </p:nvPr>
        </p:nvSpPr>
        <p:spPr bwMode="gray">
          <a:xfrm>
            <a:off x="990600" y="3581400"/>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8" name="Date Placeholder 6"/>
          <p:cNvSpPr>
            <a:spLocks noGrp="1"/>
          </p:cNvSpPr>
          <p:nvPr>
            <p:ph type="dt" sz="half" idx="10"/>
          </p:nvPr>
        </p:nvSpPr>
        <p:spPr bwMode="gray">
          <a:xfrm>
            <a:off x="6855794" y="6232524"/>
            <a:ext cx="1447800" cy="168275"/>
          </a:xfrm>
          <a:prstGeom prst="rect">
            <a:avLst/>
          </a:prstGeom>
        </p:spPr>
        <p:txBody>
          <a:bodyPr/>
          <a:lstStyle>
            <a:lvl1pPr>
              <a:defRPr>
                <a:solidFill>
                  <a:schemeClr val="bg1"/>
                </a:solidFill>
              </a:defRPr>
            </a:lvl1pPr>
          </a:lstStyle>
          <a:p>
            <a:fld id="{BAAB2AAE-D506-4068-B1A8-22024B120F9F}" type="datetime1">
              <a:rPr lang="en-US" smtClean="0">
                <a:solidFill>
                  <a:prstClr val="white"/>
                </a:solidFill>
              </a:rPr>
              <a:t>10/6/2017</a:t>
            </a:fld>
            <a:endParaRPr lang="en-US">
              <a:solidFill>
                <a:prstClr val="white"/>
              </a:solidFill>
            </a:endParaRPr>
          </a:p>
        </p:txBody>
      </p:sp>
      <p:sp>
        <p:nvSpPr>
          <p:cNvPr id="10" name="Footer Placeholder 7"/>
          <p:cNvSpPr>
            <a:spLocks noGrp="1"/>
          </p:cNvSpPr>
          <p:nvPr>
            <p:ph type="ftr" sz="quarter" idx="11"/>
          </p:nvPr>
        </p:nvSpPr>
        <p:spPr bwMode="gray">
          <a:xfrm>
            <a:off x="3121994" y="6397689"/>
            <a:ext cx="5181600" cy="231266"/>
          </a:xfrm>
          <a:prstGeom prst="rect">
            <a:avLst/>
          </a:prstGeom>
        </p:spPr>
        <p:txBody>
          <a:bodyPr/>
          <a:lstStyle>
            <a:lvl1pPr>
              <a:defRPr>
                <a:solidFill>
                  <a:schemeClr val="bg1"/>
                </a:solidFill>
              </a:defRPr>
            </a:lvl1pPr>
          </a:lstStyle>
          <a:p>
            <a:endParaRPr lang="en-US">
              <a:solidFill>
                <a:prstClr val="white"/>
              </a:solidFill>
            </a:endParaRPr>
          </a:p>
        </p:txBody>
      </p:sp>
      <p:sp>
        <p:nvSpPr>
          <p:cNvPr id="11" name="Slide Number Placeholder 8"/>
          <p:cNvSpPr>
            <a:spLocks noGrp="1"/>
          </p:cNvSpPr>
          <p:nvPr>
            <p:ph type="sldNum" sz="quarter" idx="12"/>
          </p:nvPr>
        </p:nvSpPr>
        <p:spPr bwMode="gray">
          <a:xfrm>
            <a:off x="8305799" y="639768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27" y="6400799"/>
            <a:ext cx="1422018" cy="265285"/>
          </a:xfrm>
          <a:prstGeom prst="rect">
            <a:avLst/>
          </a:prstGeom>
        </p:spPr>
      </p:pic>
    </p:spTree>
    <p:extLst>
      <p:ext uri="{BB962C8B-B14F-4D97-AF65-F5344CB8AC3E}">
        <p14:creationId xmlns:p14="http://schemas.microsoft.com/office/powerpoint/2010/main" val="272895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3" name="Picture 12" descr="Cadence image 2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7"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8"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379698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1"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241570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4" name="Picture 3" descr="Cadence Building rgb.jpg"/>
          <p:cNvPicPr>
            <a:picLocks noChangeAspect="1"/>
          </p:cNvPicPr>
          <p:nvPr userDrawn="1"/>
        </p:nvPicPr>
        <p:blipFill rotWithShape="1">
          <a:blip r:embed="rId2">
            <a:extLst>
              <a:ext uri="{28A0092B-C50C-407E-A947-70E740481C1C}">
                <a14:useLocalDpi xmlns:a14="http://schemas.microsoft.com/office/drawing/2010/main"/>
              </a:ext>
            </a:extLst>
          </a:blip>
          <a:srcRect r="27500"/>
          <a:stretch/>
        </p:blipFill>
        <p:spPr>
          <a:xfrm>
            <a:off x="2514600" y="0"/>
            <a:ext cx="6629400" cy="6858000"/>
          </a:xfrm>
          <a:prstGeom prst="rect">
            <a:avLst/>
          </a:prstGeom>
        </p:spPr>
      </p:pic>
      <p:sp>
        <p:nvSpPr>
          <p:cNvPr id="6"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2"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308783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12" name="Picture 11" descr="Cadence image 1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243876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 descr="Lake Forest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13"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4"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401819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5831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3" y="911860"/>
            <a:ext cx="2488753" cy="464290"/>
          </a:xfrm>
          <a:prstGeom prst="rect">
            <a:avLst/>
          </a:prstGeom>
        </p:spPr>
      </p:pic>
    </p:spTree>
    <p:extLst>
      <p:ext uri="{BB962C8B-B14F-4D97-AF65-F5344CB8AC3E}">
        <p14:creationId xmlns:p14="http://schemas.microsoft.com/office/powerpoint/2010/main" val="354102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NM_Logo_RGB.eps"/>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533400" y="6400381"/>
            <a:ext cx="1447800" cy="271711"/>
          </a:xfrm>
          <a:prstGeom prst="rect">
            <a:avLst/>
          </a:prstGeom>
        </p:spPr>
      </p:pic>
      <p:sp>
        <p:nvSpPr>
          <p:cNvPr id="11"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a:t>Click to edit Master title style</a:t>
            </a:r>
          </a:p>
        </p:txBody>
      </p:sp>
      <p:sp>
        <p:nvSpPr>
          <p:cNvPr id="1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30352D1A-8CFB-460E-869E-FB3549B90C71}" type="datetime1">
              <a:rPr lang="en-US" smtClean="0"/>
              <a:t>10/6/2017</a:t>
            </a:fld>
            <a:endParaRPr lang="en-US" dirty="0"/>
          </a:p>
        </p:txBody>
      </p:sp>
      <p:sp>
        <p:nvSpPr>
          <p:cNvPr id="1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1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7"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Tree>
    <p:extLst>
      <p:ext uri="{BB962C8B-B14F-4D97-AF65-F5344CB8AC3E}">
        <p14:creationId xmlns:p14="http://schemas.microsoft.com/office/powerpoint/2010/main" val="1014940469"/>
      </p:ext>
    </p:extLst>
  </p:cSld>
  <p:clrMap bg1="lt1" tx1="dk1" bg2="lt2" tx2="dk2" accent1="accent1" accent2="accent2" accent3="accent3" accent4="accent4" accent5="accent5" accent6="accent6" hlink="hlink" folHlink="folHlink"/>
  <p:sldLayoutIdLst>
    <p:sldLayoutId id="2147483678" r:id="rId1"/>
    <p:sldLayoutId id="2147483711" r:id="rId2"/>
    <p:sldLayoutId id="2147483708" r:id="rId3"/>
    <p:sldLayoutId id="2147483709" r:id="rId4"/>
    <p:sldLayoutId id="2147483707" r:id="rId5"/>
    <p:sldLayoutId id="2147483710" r:id="rId6"/>
    <p:sldLayoutId id="2147483712" r:id="rId7"/>
    <p:sldLayoutId id="2147483713" r:id="rId8"/>
    <p:sldLayoutId id="2147483714" r:id="rId9"/>
    <p:sldLayoutId id="2147483715" r:id="rId10"/>
    <p:sldLayoutId id="2147483716" r:id="rId11"/>
    <p:sldLayoutId id="2147483717" r:id="rId12"/>
    <p:sldLayoutId id="2147483720" r:id="rId13"/>
    <p:sldLayoutId id="2147483685" r:id="rId14"/>
    <p:sldLayoutId id="2147483686" r:id="rId15"/>
    <p:sldLayoutId id="2147483687" r:id="rId16"/>
    <p:sldLayoutId id="2147483688" r:id="rId17"/>
    <p:sldLayoutId id="2147483689" r:id="rId18"/>
    <p:sldLayoutId id="2147483690" r:id="rId19"/>
    <p:sldLayoutId id="2147483691" r:id="rId20"/>
    <p:sldLayoutId id="2147483721" r:id="rId21"/>
  </p:sldLayoutIdLst>
  <p:hf hdr="0" ftr="0" dt="0"/>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inveniosoftware/invenio"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americanlibrariesmagazine.org/2017/05/01/library-systems-report-2017/" TargetMode="External"/><Relationship Id="rId4" Type="http://schemas.openxmlformats.org/officeDocument/2006/relationships/hyperlink" Target="https://journals.ala.org/sln/issue/download/517/27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hyperlink" Target="https://dash.harvard.edu/" TargetMode="External"/><Relationship Id="rId13" Type="http://schemas.openxmlformats.org/officeDocument/2006/relationships/hyperlink" Target="http://digitalcommons.wustl.edu/" TargetMode="External"/><Relationship Id="rId3" Type="http://schemas.openxmlformats.org/officeDocument/2006/relationships/hyperlink" Target="http://authors.library.caltech.edu/" TargetMode="External"/><Relationship Id="rId7" Type="http://schemas.openxmlformats.org/officeDocument/2006/relationships/hyperlink" Target="https://repository.duke.edu/" TargetMode="External"/><Relationship Id="rId12" Type="http://schemas.openxmlformats.org/officeDocument/2006/relationships/hyperlink" Target="http://jdc.jefferson.edu/"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ecommons.cornell.edu/" TargetMode="External"/><Relationship Id="rId11" Type="http://schemas.openxmlformats.org/officeDocument/2006/relationships/hyperlink" Target="https://deepblue.lib.umich.edu/" TargetMode="External"/><Relationship Id="rId5" Type="http://schemas.openxmlformats.org/officeDocument/2006/relationships/hyperlink" Target="https://academiccommons.columbia.edu/" TargetMode="External"/><Relationship Id="rId10" Type="http://schemas.openxmlformats.org/officeDocument/2006/relationships/hyperlink" Target="http://escholarship.umassmed.edu/" TargetMode="External"/><Relationship Id="rId4" Type="http://schemas.openxmlformats.org/officeDocument/2006/relationships/hyperlink" Target="http://escholarship.org/homepage.html" TargetMode="External"/><Relationship Id="rId9" Type="http://schemas.openxmlformats.org/officeDocument/2006/relationships/hyperlink" Target="http://docs.lib.purdue.edu/" TargetMode="External"/><Relationship Id="rId14" Type="http://schemas.openxmlformats.org/officeDocument/2006/relationships/hyperlink" Target="http://touroscholar.touro.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cholarlycommons.law.northwestern.edu/" TargetMode="External"/><Relationship Id="rId7" Type="http://schemas.openxmlformats.org/officeDocument/2006/relationships/hyperlink" Target="http://www.library.northwestern.edu/libraries-collections/digital-collections/faculty-projects.html"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media.northwestern.edu/" TargetMode="External"/><Relationship Id="rId5" Type="http://schemas.openxmlformats.org/officeDocument/2006/relationships/hyperlink" Target="https://images.northwestern.edu/" TargetMode="External"/><Relationship Id="rId4" Type="http://schemas.openxmlformats.org/officeDocument/2006/relationships/hyperlink" Target="https://arch.library.northwestern.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www.opendoar.org/"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s://www.lib.purdue.edu/repositories/epubs/about" TargetMode="External"/><Relationship Id="rId4" Type="http://schemas.openxmlformats.org/officeDocument/2006/relationships/hyperlink" Target="http://oad.simmons.edu/oadwiki/Disciplinary_repositori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escholarship.umassmed.edu/lib_articles/152"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www.wshein.com/blog/2016/02/29/law-school-institutional-repositories-a-surve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oar-repositories.org/files/COAR-State-of-Repositories-May-2015-final.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repositories.webometrics.info/en/Objetives" TargetMode="External"/><Relationship Id="rId4" Type="http://schemas.openxmlformats.org/officeDocument/2006/relationships/hyperlink" Target="http://5-final.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ichardpoynder.co.uk/Clifford_Lynch.pdf"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blogs.nature.com/news/2013/02/us-white-house-announces-open-access-policy.html"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s://www.theguardian.com/science/2016/may/28/eu-ministers-2020-target-free-access-scientific-paper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oadoi.org/" TargetMode="External"/><Relationship Id="rId3" Type="http://schemas.openxmlformats.org/officeDocument/2006/relationships/hyperlink" Target="https://ezid.cdlib.org/" TargetMode="External"/><Relationship Id="rId7" Type="http://schemas.openxmlformats.org/officeDocument/2006/relationships/hyperlink" Target="http://symplectic.co.uk/products/elements/integrations/"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www.share-research.org/" TargetMode="External"/><Relationship Id="rId5" Type="http://schemas.openxmlformats.org/officeDocument/2006/relationships/hyperlink" Target="http://www.opendoar.org/" TargetMode="External"/><Relationship Id="rId4" Type="http://schemas.openxmlformats.org/officeDocument/2006/relationships/hyperlink" Target="https://www.coar-repositories.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rojects/linkout/"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hyperlink" Target="https://www.ncbi.nlm.nih.gov/projects/linkout/journals/htmllists.cgi?type_id=16#institutional%20repository" TargetMode="External"/><Relationship Id="rId4" Type="http://schemas.openxmlformats.org/officeDocument/2006/relationships/hyperlink" Target="https://www.nlm.nih.gov/pubs/techbull/ma17/ma17_linkout_institutional_repository_icon.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rimo-demo.exlibrisgroup.com:1701/primo-explore2/primo-mock/#/results-collections"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www.feinberg.northwestern.edu/depts/index.html"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labs.feinberg.northwestern.ed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galter.northwestern.edu/news/digitalhub-grows-with-each-new-submission"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coar-repositories.org/community/members-and-partners-by-country/"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coar-repositories.org/files/20160513_COAR-infographic_finalversion.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fedorarepository.or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samvera.org/" TargetMode="External"/><Relationship Id="rId4" Type="http://schemas.openxmlformats.org/officeDocument/2006/relationships/hyperlink" Target="http://lucene.apache.org/sol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09600" y="2743200"/>
            <a:ext cx="3951516" cy="879511"/>
          </a:xfrm>
        </p:spPr>
        <p:txBody>
          <a:bodyPr/>
          <a:lstStyle/>
          <a:p>
            <a:r>
              <a:rPr lang="en-US" sz="3600" b="1" dirty="0"/>
              <a:t>Liaison Librarian </a:t>
            </a:r>
            <a:r>
              <a:rPr lang="en-US" sz="3600" b="1" dirty="0" err="1"/>
              <a:t>DigitalHub</a:t>
            </a:r>
            <a:r>
              <a:rPr lang="en-US" sz="3600" b="1" dirty="0"/>
              <a:t> In-Service</a:t>
            </a:r>
          </a:p>
        </p:txBody>
      </p:sp>
      <p:sp>
        <p:nvSpPr>
          <p:cNvPr id="4" name="Subtitle 3"/>
          <p:cNvSpPr>
            <a:spLocks noGrp="1"/>
          </p:cNvSpPr>
          <p:nvPr>
            <p:ph type="subTitle" idx="4294967295"/>
          </p:nvPr>
        </p:nvSpPr>
        <p:spPr>
          <a:xfrm>
            <a:off x="609600" y="4343400"/>
            <a:ext cx="4386944" cy="2057400"/>
          </a:xfrm>
        </p:spPr>
        <p:txBody>
          <a:bodyPr/>
          <a:lstStyle/>
          <a:p>
            <a:pPr marL="0" indent="0">
              <a:spcBef>
                <a:spcPts val="0"/>
              </a:spcBef>
              <a:buClr>
                <a:schemeClr val="bg2"/>
              </a:buClr>
              <a:buNone/>
            </a:pPr>
            <a:r>
              <a:rPr lang="en-US" b="1" dirty="0">
                <a:solidFill>
                  <a:srgbClr val="FFFFFF"/>
                </a:solidFill>
              </a:rPr>
              <a:t>Monday, July 24, 2017</a:t>
            </a:r>
          </a:p>
          <a:p>
            <a:pPr marL="0" indent="0">
              <a:spcBef>
                <a:spcPts val="0"/>
              </a:spcBef>
              <a:buClr>
                <a:schemeClr val="bg2"/>
              </a:buClr>
              <a:buNone/>
            </a:pPr>
            <a:r>
              <a:rPr lang="en-US" b="1" dirty="0">
                <a:solidFill>
                  <a:srgbClr val="FFFFFF"/>
                </a:solidFill>
              </a:rPr>
              <a:t>1:00 – 3:30  pm</a:t>
            </a:r>
          </a:p>
          <a:p>
            <a:pPr marL="0" indent="0">
              <a:spcBef>
                <a:spcPts val="0"/>
              </a:spcBef>
              <a:buClr>
                <a:schemeClr val="bg2"/>
              </a:buClr>
              <a:buNone/>
            </a:pPr>
            <a:r>
              <a:rPr lang="en-US" b="1" dirty="0">
                <a:solidFill>
                  <a:srgbClr val="FFFFFF"/>
                </a:solidFill>
              </a:rPr>
              <a:t>Learning Resources Center</a:t>
            </a:r>
          </a:p>
          <a:p>
            <a:pPr marL="0" indent="0">
              <a:spcBef>
                <a:spcPts val="0"/>
              </a:spcBef>
              <a:buClr>
                <a:schemeClr val="bg2"/>
              </a:buClr>
              <a:buNone/>
            </a:pPr>
            <a:r>
              <a:rPr lang="en-US" b="1" dirty="0">
                <a:solidFill>
                  <a:schemeClr val="bg1"/>
                </a:solidFill>
              </a:rPr>
              <a:t>Classroom 1-413 </a:t>
            </a:r>
            <a:endParaRPr lang="en-US" b="1" dirty="0" smtClean="0">
              <a:solidFill>
                <a:schemeClr val="bg1"/>
              </a:solidFill>
            </a:endParaRPr>
          </a:p>
          <a:p>
            <a:pPr marL="0" indent="0">
              <a:spcBef>
                <a:spcPts val="0"/>
              </a:spcBef>
              <a:buClr>
                <a:schemeClr val="bg2"/>
              </a:buClr>
              <a:buNone/>
            </a:pPr>
            <a:endParaRPr lang="en-US" b="1" dirty="0">
              <a:solidFill>
                <a:schemeClr val="bg1"/>
              </a:solidFill>
            </a:endParaRPr>
          </a:p>
          <a:p>
            <a:pPr marL="0" indent="0">
              <a:spcBef>
                <a:spcPts val="0"/>
              </a:spcBef>
              <a:buClr>
                <a:schemeClr val="bg2"/>
              </a:buClr>
              <a:buNone/>
            </a:pPr>
            <a:r>
              <a:rPr lang="en-US" b="1" dirty="0" err="1" smtClean="0">
                <a:solidFill>
                  <a:schemeClr val="bg1"/>
                </a:solidFill>
              </a:rPr>
              <a:t>Ramune</a:t>
            </a:r>
            <a:r>
              <a:rPr lang="en-US" b="1" dirty="0" smtClean="0">
                <a:solidFill>
                  <a:schemeClr val="bg1"/>
                </a:solidFill>
              </a:rPr>
              <a:t> </a:t>
            </a:r>
            <a:r>
              <a:rPr lang="en-US" b="1" dirty="0" err="1" smtClean="0">
                <a:solidFill>
                  <a:schemeClr val="bg1"/>
                </a:solidFill>
              </a:rPr>
              <a:t>Kubilius</a:t>
            </a:r>
            <a:endParaRPr lang="en-US" b="1" dirty="0" smtClean="0">
              <a:solidFill>
                <a:schemeClr val="bg1"/>
              </a:solidFill>
            </a:endParaRPr>
          </a:p>
          <a:p>
            <a:pPr marL="0" indent="0">
              <a:spcBef>
                <a:spcPts val="0"/>
              </a:spcBef>
              <a:buClr>
                <a:schemeClr val="bg2"/>
              </a:buClr>
              <a:buNone/>
            </a:pPr>
            <a:r>
              <a:rPr lang="en-US" b="1" dirty="0" smtClean="0">
                <a:solidFill>
                  <a:schemeClr val="bg1"/>
                </a:solidFill>
              </a:rPr>
              <a:t>Karen </a:t>
            </a:r>
            <a:r>
              <a:rPr lang="en-US" b="1" dirty="0" err="1" smtClean="0">
                <a:solidFill>
                  <a:schemeClr val="bg1"/>
                </a:solidFill>
              </a:rPr>
              <a:t>Gutzman</a:t>
            </a:r>
            <a:endParaRPr lang="en-US" b="1" dirty="0" smtClean="0">
              <a:solidFill>
                <a:schemeClr val="bg1"/>
              </a:solidFill>
            </a:endParaRPr>
          </a:p>
          <a:p>
            <a:pPr marL="0" indent="0">
              <a:spcBef>
                <a:spcPts val="0"/>
              </a:spcBef>
              <a:buClr>
                <a:schemeClr val="bg2"/>
              </a:buClr>
              <a:buNone/>
            </a:pPr>
            <a:r>
              <a:rPr lang="en-US" b="1" dirty="0" err="1" smtClean="0">
                <a:solidFill>
                  <a:schemeClr val="bg1"/>
                </a:solidFill>
              </a:rPr>
              <a:t>Joelen</a:t>
            </a:r>
            <a:r>
              <a:rPr lang="en-US" b="1" dirty="0" smtClean="0">
                <a:solidFill>
                  <a:schemeClr val="bg1"/>
                </a:solidFill>
              </a:rPr>
              <a:t> </a:t>
            </a:r>
            <a:r>
              <a:rPr lang="en-US" b="1" dirty="0" err="1" smtClean="0">
                <a:solidFill>
                  <a:schemeClr val="bg1"/>
                </a:solidFill>
              </a:rPr>
              <a:t>Pastva</a:t>
            </a:r>
            <a:endParaRPr lang="en-US" b="1" dirty="0">
              <a:solidFill>
                <a:schemeClr val="bg1"/>
              </a:solidFill>
            </a:endParaRPr>
          </a:p>
          <a:p>
            <a:pPr marL="0" indent="0">
              <a:buClr>
                <a:schemeClr val="bg2"/>
              </a:buClr>
              <a:buNone/>
            </a:pPr>
            <a:endParaRPr lang="en-US" dirty="0">
              <a:solidFill>
                <a:srgbClr val="FFFFFF"/>
              </a:solidFill>
            </a:endParaRPr>
          </a:p>
        </p:txBody>
      </p:sp>
    </p:spTree>
    <p:extLst>
      <p:ext uri="{BB962C8B-B14F-4D97-AF65-F5344CB8AC3E}">
        <p14:creationId xmlns:p14="http://schemas.microsoft.com/office/powerpoint/2010/main" val="389765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Technology</a:t>
            </a:r>
          </a:p>
        </p:txBody>
      </p:sp>
      <p:sp>
        <p:nvSpPr>
          <p:cNvPr id="3" name="Content Placeholder 2"/>
          <p:cNvSpPr>
            <a:spLocks noGrp="1"/>
          </p:cNvSpPr>
          <p:nvPr>
            <p:ph idx="1"/>
          </p:nvPr>
        </p:nvSpPr>
        <p:spPr>
          <a:xfrm>
            <a:off x="990599" y="1149731"/>
            <a:ext cx="7391401" cy="4093029"/>
          </a:xfrm>
        </p:spPr>
        <p:txBody>
          <a:bodyPr/>
          <a:lstStyle/>
          <a:p>
            <a:r>
              <a:rPr lang="en-US" sz="1800" dirty="0" err="1" smtClean="0"/>
              <a:t>Invenio</a:t>
            </a:r>
            <a:r>
              <a:rPr lang="en-US" sz="1800" dirty="0" smtClean="0"/>
              <a:t> is an interesting </a:t>
            </a:r>
            <a:r>
              <a:rPr lang="en-US" sz="1800" dirty="0"/>
              <a:t>new software </a:t>
            </a:r>
            <a:r>
              <a:rPr lang="en-US" sz="1800" dirty="0" smtClean="0"/>
              <a:t>for institutional repositories. </a:t>
            </a:r>
            <a:endParaRPr lang="en-US" sz="1800" dirty="0"/>
          </a:p>
          <a:p>
            <a:pPr lvl="1"/>
            <a:r>
              <a:rPr lang="en-US" sz="1800" dirty="0"/>
              <a:t>http://invenio-software.org/ (once there please select showcase to explore some of the sites.)</a:t>
            </a:r>
          </a:p>
          <a:p>
            <a:pPr lvl="1"/>
            <a:r>
              <a:rPr lang="en-US" sz="1800" dirty="0">
                <a:hlinkClick r:id="rId3"/>
              </a:rPr>
              <a:t>https://github.com/inveniosoftware/invenio</a:t>
            </a:r>
            <a:endParaRPr lang="en-US" sz="1800" dirty="0"/>
          </a:p>
          <a:p>
            <a:pPr marL="457200" lvl="2" indent="0">
              <a:buNone/>
            </a:pPr>
            <a:endParaRPr lang="en-US" sz="1600" dirty="0"/>
          </a:p>
          <a:p>
            <a:pPr marL="0" indent="0">
              <a:spcBef>
                <a:spcPts val="0"/>
              </a:spcBef>
              <a:buNone/>
            </a:pPr>
            <a:r>
              <a:rPr lang="en-US" sz="1800" i="1" dirty="0"/>
              <a:t>“</a:t>
            </a:r>
            <a:r>
              <a:rPr lang="en-US" sz="1800" i="1" dirty="0" err="1"/>
              <a:t>Invenio</a:t>
            </a:r>
            <a:r>
              <a:rPr lang="en-US" sz="1800" i="1" dirty="0"/>
              <a:t>, developed under the auspices of CERN is open source software created to address the major areas of involvement for libraries associated with research organizations. The software can be used to support institutional repositories, manage digital assets or multimedia content, provide digital preservation,</a:t>
            </a:r>
          </a:p>
          <a:p>
            <a:pPr marL="0" indent="0">
              <a:spcBef>
                <a:spcPts val="0"/>
              </a:spcBef>
              <a:buNone/>
            </a:pPr>
            <a:r>
              <a:rPr lang="en-US" sz="1800" i="1" dirty="0"/>
              <a:t>manage data sets associated with research projects, and to manage library materials.”</a:t>
            </a:r>
          </a:p>
          <a:p>
            <a:endParaRPr lang="en-US" dirty="0"/>
          </a:p>
        </p:txBody>
      </p:sp>
      <p:sp>
        <p:nvSpPr>
          <p:cNvPr id="5" name="Rectangle 4"/>
          <p:cNvSpPr/>
          <p:nvPr/>
        </p:nvSpPr>
        <p:spPr>
          <a:xfrm>
            <a:off x="762000" y="5638800"/>
            <a:ext cx="8610600" cy="830997"/>
          </a:xfrm>
          <a:prstGeom prst="rect">
            <a:avLst/>
          </a:prstGeom>
        </p:spPr>
        <p:txBody>
          <a:bodyPr wrap="square">
            <a:spAutoFit/>
          </a:bodyPr>
          <a:lstStyle/>
          <a:p>
            <a:pPr marL="457200" lvl="2" indent="0">
              <a:buNone/>
            </a:pPr>
            <a:r>
              <a:rPr lang="en-US" sz="1200" dirty="0"/>
              <a:t>Smart Libraries. ALA Tech Source. 2015. </a:t>
            </a:r>
            <a:r>
              <a:rPr lang="en-US" sz="1200" dirty="0" err="1"/>
              <a:t>pg</a:t>
            </a:r>
            <a:r>
              <a:rPr lang="en-US" sz="1200" dirty="0"/>
              <a:t> 2-3. Retrieved from: </a:t>
            </a:r>
            <a:r>
              <a:rPr lang="en-US" sz="1200" dirty="0">
                <a:hlinkClick r:id="rId4"/>
              </a:rPr>
              <a:t>https://journals.ala.org/sln/issue/download/517/272</a:t>
            </a:r>
            <a:endParaRPr lang="en-US" sz="1200" dirty="0"/>
          </a:p>
          <a:p>
            <a:pPr marL="457200" lvl="2" indent="0">
              <a:buNone/>
            </a:pPr>
            <a:endParaRPr lang="en-US" sz="1200" dirty="0"/>
          </a:p>
          <a:p>
            <a:pPr marL="457200" lvl="2" indent="0">
              <a:buNone/>
            </a:pPr>
            <a:r>
              <a:rPr lang="en-US" sz="1200" dirty="0"/>
              <a:t>Also see: TIND Technologies &amp; </a:t>
            </a:r>
            <a:r>
              <a:rPr lang="en-US" sz="1200" dirty="0" err="1"/>
              <a:t>Invenio</a:t>
            </a:r>
            <a:r>
              <a:rPr lang="en-US" sz="1200" dirty="0"/>
              <a:t>: </a:t>
            </a:r>
            <a:r>
              <a:rPr lang="en-US" sz="1200" dirty="0">
                <a:hlinkClick r:id="rId5"/>
              </a:rPr>
              <a:t>https://americanlibrariesmagazine.org/2017/05/01/library-systems-report-2017/</a:t>
            </a:r>
            <a:endParaRPr lang="en-US" sz="1200" dirty="0"/>
          </a:p>
          <a:p>
            <a:pPr marL="457200" lvl="2" indent="0">
              <a:buNone/>
            </a:pPr>
            <a:endParaRPr lang="en-US" sz="1200"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10</a:t>
            </a:fld>
            <a:endParaRPr lang="en-US" dirty="0"/>
          </a:p>
        </p:txBody>
      </p:sp>
      <p:sp>
        <p:nvSpPr>
          <p:cNvPr id="6" name="TextBox 5"/>
          <p:cNvSpPr txBox="1"/>
          <p:nvPr/>
        </p:nvSpPr>
        <p:spPr>
          <a:xfrm>
            <a:off x="7353299" y="6295109"/>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1:10 pm – 1:20 pm</a:t>
            </a:r>
          </a:p>
        </p:txBody>
      </p:sp>
    </p:spTree>
    <p:extLst>
      <p:ext uri="{BB962C8B-B14F-4D97-AF65-F5344CB8AC3E}">
        <p14:creationId xmlns:p14="http://schemas.microsoft.com/office/powerpoint/2010/main" val="49594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Activity 1</a:t>
            </a:r>
          </a:p>
        </p:txBody>
      </p:sp>
      <p:sp>
        <p:nvSpPr>
          <p:cNvPr id="3" name="Subtitle 2"/>
          <p:cNvSpPr>
            <a:spLocks noGrp="1"/>
          </p:cNvSpPr>
          <p:nvPr>
            <p:ph type="subTitle" idx="1"/>
          </p:nvPr>
        </p:nvSpPr>
        <p:spPr>
          <a:xfrm>
            <a:off x="1404256" y="4134995"/>
            <a:ext cx="5529944" cy="360805"/>
          </a:xfrm>
        </p:spPr>
        <p:txBody>
          <a:bodyPr/>
          <a:lstStyle/>
          <a:p>
            <a:r>
              <a:rPr lang="en-US" b="1" dirty="0"/>
              <a:t>Explore </a:t>
            </a:r>
            <a:r>
              <a:rPr lang="en-US" b="1" dirty="0" err="1"/>
              <a:t>DigitalHub</a:t>
            </a:r>
            <a:r>
              <a:rPr lang="en-US" b="1" dirty="0"/>
              <a:t> and Alternative Outputs</a:t>
            </a:r>
            <a:endParaRPr lang="en-US" dirty="0"/>
          </a:p>
        </p:txBody>
      </p:sp>
    </p:spTree>
    <p:extLst>
      <p:ext uri="{BB962C8B-B14F-4D97-AF65-F5344CB8AC3E}">
        <p14:creationId xmlns:p14="http://schemas.microsoft.com/office/powerpoint/2010/main" val="321962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8305801" cy="762000"/>
          </a:xfrm>
        </p:spPr>
        <p:txBody>
          <a:bodyPr/>
          <a:lstStyle/>
          <a:p>
            <a:r>
              <a:rPr lang="en-US" b="1" dirty="0"/>
              <a:t>Activity 1: Explore </a:t>
            </a:r>
            <a:r>
              <a:rPr lang="en-US" b="1" dirty="0" err="1"/>
              <a:t>DigitalHub</a:t>
            </a:r>
            <a:r>
              <a:rPr lang="en-US" b="1" dirty="0"/>
              <a:t> and Alternative Outputs</a:t>
            </a:r>
            <a:r>
              <a:rPr lang="en-US" dirty="0"/>
              <a:t> </a:t>
            </a:r>
          </a:p>
        </p:txBody>
      </p:sp>
      <p:sp>
        <p:nvSpPr>
          <p:cNvPr id="3" name="Content Placeholder 2"/>
          <p:cNvSpPr>
            <a:spLocks noGrp="1"/>
          </p:cNvSpPr>
          <p:nvPr>
            <p:ph idx="1"/>
          </p:nvPr>
        </p:nvSpPr>
        <p:spPr/>
        <p:txBody>
          <a:bodyPr/>
          <a:lstStyle/>
          <a:p>
            <a:pPr fontAlgn="base"/>
            <a:r>
              <a:rPr lang="en-US" b="1" dirty="0"/>
              <a:t>Purpose:</a:t>
            </a:r>
            <a:r>
              <a:rPr lang="en-US" dirty="0"/>
              <a:t> Gain familiarity with </a:t>
            </a:r>
            <a:r>
              <a:rPr lang="en-US" dirty="0" err="1"/>
              <a:t>DigitalHub</a:t>
            </a:r>
            <a:r>
              <a:rPr lang="en-US" dirty="0"/>
              <a:t> and the alternative outputs in </a:t>
            </a:r>
            <a:r>
              <a:rPr lang="en-US" dirty="0" err="1"/>
              <a:t>DigitalHub</a:t>
            </a:r>
            <a:r>
              <a:rPr lang="en-US" dirty="0"/>
              <a:t> so that Liaisons can recall this information when speaking to faculty, staff, and students.  </a:t>
            </a:r>
          </a:p>
          <a:p>
            <a:pPr fontAlgn="base"/>
            <a:r>
              <a:rPr lang="en-US" b="1" dirty="0"/>
              <a:t>Time: </a:t>
            </a:r>
            <a:r>
              <a:rPr lang="en-US" dirty="0"/>
              <a:t>15-20 minutes </a:t>
            </a:r>
          </a:p>
          <a:p>
            <a:pPr fontAlgn="base"/>
            <a:r>
              <a:rPr lang="en-US" b="1" dirty="0"/>
              <a:t>Presenter: </a:t>
            </a:r>
            <a:r>
              <a:rPr lang="en-US" dirty="0"/>
              <a:t>Karen</a:t>
            </a:r>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12</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1:20 pm – 1:40 pm</a:t>
            </a:r>
          </a:p>
        </p:txBody>
      </p:sp>
    </p:spTree>
    <p:extLst>
      <p:ext uri="{BB962C8B-B14F-4D97-AF65-F5344CB8AC3E}">
        <p14:creationId xmlns:p14="http://schemas.microsoft.com/office/powerpoint/2010/main" val="320664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1: Explore </a:t>
            </a:r>
            <a:r>
              <a:rPr lang="en-US" b="1" dirty="0" err="1"/>
              <a:t>DigitalHub</a:t>
            </a:r>
            <a:r>
              <a:rPr lang="en-US" b="1" dirty="0"/>
              <a:t> and Alternative Outputs</a:t>
            </a:r>
            <a:endParaRPr lang="en-US" dirty="0"/>
          </a:p>
        </p:txBody>
      </p:sp>
      <p:sp>
        <p:nvSpPr>
          <p:cNvPr id="3" name="Content Placeholder 2"/>
          <p:cNvSpPr>
            <a:spLocks noGrp="1"/>
          </p:cNvSpPr>
          <p:nvPr>
            <p:ph idx="1"/>
            <p:extLst/>
          </p:nvPr>
        </p:nvSpPr>
        <p:spPr>
          <a:xfrm>
            <a:off x="590348" y="1054100"/>
            <a:ext cx="8339527" cy="5029200"/>
          </a:xfrm>
        </p:spPr>
        <p:txBody>
          <a:bodyPr vert="horz" lIns="0" tIns="0" rIns="91440" bIns="45720" rtlCol="0" anchor="t">
            <a:noAutofit/>
          </a:bodyPr>
          <a:lstStyle/>
          <a:p>
            <a:pPr marL="0" indent="0" fontAlgn="base">
              <a:buNone/>
            </a:pPr>
            <a:r>
              <a:rPr lang="en-US" sz="2400" b="1" dirty="0"/>
              <a:t>Directions:</a:t>
            </a:r>
            <a:r>
              <a:rPr lang="en-US" sz="2400" dirty="0"/>
              <a:t> </a:t>
            </a:r>
          </a:p>
          <a:p>
            <a:pPr marL="457200" indent="-457200" fontAlgn="base">
              <a:buFont typeface="+mj-lt"/>
              <a:buAutoNum type="arabicPeriod"/>
            </a:pPr>
            <a:r>
              <a:rPr lang="en-US" dirty="0"/>
              <a:t>Find </a:t>
            </a:r>
            <a:r>
              <a:rPr lang="en-US" sz="2000" b="1" dirty="0"/>
              <a:t>2 items </a:t>
            </a:r>
            <a:r>
              <a:rPr lang="en-US" dirty="0"/>
              <a:t>in </a:t>
            </a:r>
            <a:r>
              <a:rPr lang="en-US" dirty="0" err="1"/>
              <a:t>DigitalHub</a:t>
            </a:r>
            <a:r>
              <a:rPr lang="en-US" dirty="0"/>
              <a:t> related to these resource types:  </a:t>
            </a:r>
          </a:p>
          <a:p>
            <a:pPr marL="804545" lvl="3" indent="-172720" fontAlgn="base"/>
            <a:r>
              <a:rPr lang="en-US" sz="1800" dirty="0"/>
              <a:t>Letter </a:t>
            </a:r>
          </a:p>
          <a:p>
            <a:pPr marL="804545" lvl="3" indent="-172720" fontAlgn="base"/>
            <a:r>
              <a:rPr lang="en-US" sz="1800" dirty="0"/>
              <a:t>Presentation </a:t>
            </a:r>
          </a:p>
          <a:p>
            <a:pPr marL="804545" lvl="3" indent="-172720" fontAlgn="base"/>
            <a:r>
              <a:rPr lang="en-US" sz="1800" dirty="0"/>
              <a:t>Pictorial Works </a:t>
            </a:r>
          </a:p>
          <a:p>
            <a:pPr marL="804545" lvl="3" indent="-172720" fontAlgn="base"/>
            <a:r>
              <a:rPr lang="en-US" sz="1800" dirty="0"/>
              <a:t>Advertisements </a:t>
            </a:r>
          </a:p>
          <a:p>
            <a:pPr marL="804545" lvl="3" indent="-172720" fontAlgn="base"/>
            <a:r>
              <a:rPr lang="en-US" sz="1800" dirty="0"/>
              <a:t>Thesis </a:t>
            </a:r>
          </a:p>
          <a:p>
            <a:pPr marL="804545" lvl="3" indent="-172720" fontAlgn="base"/>
            <a:r>
              <a:rPr lang="en-US" sz="1800" dirty="0"/>
              <a:t>Ephemera </a:t>
            </a:r>
          </a:p>
          <a:p>
            <a:pPr marL="804545" lvl="3" indent="-172720" fontAlgn="base"/>
            <a:r>
              <a:rPr lang="en-US" sz="1800" dirty="0"/>
              <a:t>Statistics </a:t>
            </a:r>
          </a:p>
          <a:p>
            <a:pPr marL="457200" indent="-457200" fontAlgn="base">
              <a:buFont typeface="+mj-lt"/>
              <a:buAutoNum type="arabicPeriod"/>
            </a:pPr>
            <a:r>
              <a:rPr lang="en-US" dirty="0"/>
              <a:t>Download the item, export the citation to EndNote, and check on the Analytics. </a:t>
            </a:r>
          </a:p>
          <a:p>
            <a:pPr marL="457200" indent="-457200" fontAlgn="base">
              <a:buFont typeface="+mj-lt"/>
              <a:buAutoNum type="arabicPeriod"/>
            </a:pPr>
            <a:r>
              <a:rPr lang="en-US" dirty="0"/>
              <a:t>Check out any related URLs that an item has in their record.  </a:t>
            </a:r>
          </a:p>
          <a:p>
            <a:pPr marL="457200" indent="-457200" fontAlgn="base">
              <a:buFont typeface="+mj-lt"/>
              <a:buAutoNum type="arabicPeriod"/>
            </a:pPr>
            <a:r>
              <a:rPr lang="en-US" dirty="0"/>
              <a:t>Search for the item using “keywords” in Google, Google Scholar, Microsoft Academic.  </a:t>
            </a:r>
          </a:p>
          <a:p>
            <a:pPr marL="457200" indent="-457200" fontAlgn="base">
              <a:buFont typeface="+mj-lt"/>
              <a:buAutoNum type="arabicPeriod"/>
            </a:pPr>
            <a:r>
              <a:rPr lang="en-US" dirty="0"/>
              <a:t>Search for the item using the “creator” in Google, Google Scholar, Microsoft Academic. </a:t>
            </a:r>
          </a:p>
          <a:p>
            <a:pPr marL="457200" indent="-457200" fontAlgn="base">
              <a:buFont typeface="+mj-lt"/>
              <a:buAutoNum type="arabicPeriod"/>
            </a:pPr>
            <a:r>
              <a:rPr lang="en-US" dirty="0"/>
              <a:t>Be prepared to briefly present these 2 items to the group. You can show them item(s), the analytics, and the results of your online searches, etc. </a:t>
            </a:r>
            <a:endParaRPr dirty="0"/>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13</a:t>
            </a:fld>
            <a:endParaRPr lang="en-US" dirty="0"/>
          </a:p>
        </p:txBody>
      </p:sp>
      <p:sp>
        <p:nvSpPr>
          <p:cNvPr id="5" name="TextBox 4"/>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1:20 pm – 1:40 pm</a:t>
            </a:r>
          </a:p>
        </p:txBody>
      </p:sp>
    </p:spTree>
    <p:extLst>
      <p:ext uri="{BB962C8B-B14F-4D97-AF65-F5344CB8AC3E}">
        <p14:creationId xmlns:p14="http://schemas.microsoft.com/office/powerpoint/2010/main" val="333287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1: Explore </a:t>
            </a:r>
            <a:r>
              <a:rPr lang="en-US" b="1" dirty="0" err="1"/>
              <a:t>DigitalHub</a:t>
            </a:r>
            <a:r>
              <a:rPr lang="en-US" b="1" dirty="0"/>
              <a:t> and Alternative Outputs</a:t>
            </a:r>
            <a:endParaRPr lang="en-US" dirty="0"/>
          </a:p>
        </p:txBody>
      </p:sp>
      <p:sp>
        <p:nvSpPr>
          <p:cNvPr id="3" name="Content Placeholder 2"/>
          <p:cNvSpPr>
            <a:spLocks noGrp="1"/>
          </p:cNvSpPr>
          <p:nvPr>
            <p:ph idx="1"/>
          </p:nvPr>
        </p:nvSpPr>
        <p:spPr>
          <a:xfrm>
            <a:off x="990599" y="1295400"/>
            <a:ext cx="7049689" cy="4093029"/>
          </a:xfrm>
        </p:spPr>
        <p:txBody>
          <a:bodyPr/>
          <a:lstStyle/>
          <a:p>
            <a:pPr marL="0" indent="0" fontAlgn="base">
              <a:buNone/>
            </a:pPr>
            <a:r>
              <a:rPr lang="en-US" sz="2400" b="1" dirty="0"/>
              <a:t>Discussion Questions:  </a:t>
            </a:r>
          </a:p>
          <a:p>
            <a:pPr fontAlgn="base"/>
            <a:r>
              <a:rPr lang="en-US" dirty="0"/>
              <a:t>Was anyone surprised by what they found or didn’t find in </a:t>
            </a:r>
            <a:r>
              <a:rPr lang="en-US" dirty="0" err="1"/>
              <a:t>DigitalHub</a:t>
            </a:r>
            <a:r>
              <a:rPr lang="en-US" dirty="0"/>
              <a:t>? </a:t>
            </a:r>
          </a:p>
          <a:p>
            <a:pPr fontAlgn="base"/>
            <a:r>
              <a:rPr lang="en-US" dirty="0"/>
              <a:t>Related to this exercise, what are the features in </a:t>
            </a:r>
            <a:r>
              <a:rPr lang="en-US" dirty="0" err="1"/>
              <a:t>DigitalHub</a:t>
            </a:r>
            <a:r>
              <a:rPr lang="en-US" dirty="0"/>
              <a:t> that you might want to emphasize to researchers/students/staff? </a:t>
            </a:r>
          </a:p>
          <a:p>
            <a:pPr fontAlgn="base"/>
            <a:r>
              <a:rPr lang="en-US" dirty="0"/>
              <a:t>What features might be confusing to researchers/students/staff? How might you explain these features before they become a confusion? </a:t>
            </a:r>
          </a:p>
          <a:p>
            <a:pPr fontAlgn="base"/>
            <a:r>
              <a:rPr lang="en-US" dirty="0"/>
              <a:t>Did anyone find a record in which the metadata hasn't been enhanced? </a:t>
            </a:r>
            <a:r>
              <a:rPr lang="en-US" dirty="0" err="1"/>
              <a:t>Violeta</a:t>
            </a:r>
            <a:r>
              <a:rPr lang="en-US" dirty="0"/>
              <a:t>, Tony, </a:t>
            </a:r>
            <a:r>
              <a:rPr lang="en-US" dirty="0" err="1"/>
              <a:t>Joelen</a:t>
            </a:r>
            <a:r>
              <a:rPr lang="en-US" dirty="0"/>
              <a:t> and Susan work to enhance the metadata fields for each new upload. </a:t>
            </a:r>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14</a:t>
            </a:fld>
            <a:endParaRPr lang="en-US" dirty="0"/>
          </a:p>
        </p:txBody>
      </p:sp>
      <p:sp>
        <p:nvSpPr>
          <p:cNvPr id="5" name="TextBox 4"/>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1:20 pm – 1:40 pm</a:t>
            </a:r>
          </a:p>
        </p:txBody>
      </p:sp>
    </p:spTree>
    <p:extLst>
      <p:ext uri="{BB962C8B-B14F-4D97-AF65-F5344CB8AC3E}">
        <p14:creationId xmlns:p14="http://schemas.microsoft.com/office/powerpoint/2010/main" val="305078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t>Activity 2</a:t>
            </a:r>
          </a:p>
        </p:txBody>
      </p:sp>
      <p:sp>
        <p:nvSpPr>
          <p:cNvPr id="3" name="Subtitle 2"/>
          <p:cNvSpPr>
            <a:spLocks noGrp="1"/>
          </p:cNvSpPr>
          <p:nvPr>
            <p:ph type="subTitle" idx="1"/>
          </p:nvPr>
        </p:nvSpPr>
        <p:spPr/>
        <p:txBody>
          <a:bodyPr/>
          <a:lstStyle/>
          <a:p>
            <a:r>
              <a:rPr lang="en-US" b="1" dirty="0"/>
              <a:t>Explore Repositories in General</a:t>
            </a:r>
            <a:endParaRPr lang="en-US" dirty="0"/>
          </a:p>
        </p:txBody>
      </p:sp>
    </p:spTree>
    <p:extLst>
      <p:ext uri="{BB962C8B-B14F-4D97-AF65-F5344CB8AC3E}">
        <p14:creationId xmlns:p14="http://schemas.microsoft.com/office/powerpoint/2010/main" val="330748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2: Explore Repositories in General</a:t>
            </a:r>
            <a:r>
              <a:rPr lang="en-US" dirty="0"/>
              <a:t> </a:t>
            </a:r>
          </a:p>
        </p:txBody>
      </p:sp>
      <p:sp>
        <p:nvSpPr>
          <p:cNvPr id="3" name="Content Placeholder 2"/>
          <p:cNvSpPr>
            <a:spLocks noGrp="1"/>
          </p:cNvSpPr>
          <p:nvPr>
            <p:ph idx="1"/>
          </p:nvPr>
        </p:nvSpPr>
        <p:spPr>
          <a:xfrm>
            <a:off x="838200" y="1219200"/>
            <a:ext cx="7049689" cy="4093029"/>
          </a:xfrm>
        </p:spPr>
        <p:txBody>
          <a:bodyPr/>
          <a:lstStyle/>
          <a:p>
            <a:pPr fontAlgn="base"/>
            <a:r>
              <a:rPr lang="en-US" b="1" dirty="0"/>
              <a:t>Purpose:</a:t>
            </a:r>
            <a:r>
              <a:rPr lang="en-US" dirty="0"/>
              <a:t> Gain a familiarity with institutional repositories and the types of collections housed within them to inspire Liaison Librarians on what can be collected for </a:t>
            </a:r>
            <a:r>
              <a:rPr lang="en-US" dirty="0" err="1"/>
              <a:t>DigitalHub</a:t>
            </a:r>
            <a:r>
              <a:rPr lang="en-US" dirty="0"/>
              <a:t> </a:t>
            </a:r>
          </a:p>
          <a:p>
            <a:pPr fontAlgn="base"/>
            <a:r>
              <a:rPr lang="en-US" b="1" dirty="0"/>
              <a:t>Time:</a:t>
            </a:r>
            <a:r>
              <a:rPr lang="en-US" dirty="0"/>
              <a:t> 30 minutes </a:t>
            </a:r>
          </a:p>
          <a:p>
            <a:pPr fontAlgn="base"/>
            <a:r>
              <a:rPr lang="en-US" b="1" dirty="0"/>
              <a:t>Presenter:</a:t>
            </a:r>
            <a:r>
              <a:rPr lang="en-US" dirty="0"/>
              <a:t> </a:t>
            </a:r>
            <a:r>
              <a:rPr lang="en-US" dirty="0" err="1"/>
              <a:t>Ramune</a:t>
            </a:r>
            <a:r>
              <a:rPr lang="en-US" dirty="0"/>
              <a:t> </a:t>
            </a:r>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16</a:t>
            </a:fld>
            <a:endParaRPr lang="en-US" dirty="0"/>
          </a:p>
        </p:txBody>
      </p:sp>
      <p:sp>
        <p:nvSpPr>
          <p:cNvPr id="5" name="TextBox 4"/>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1:40 pm – 2:10 pm</a:t>
            </a:r>
          </a:p>
        </p:txBody>
      </p:sp>
    </p:spTree>
    <p:extLst>
      <p:ext uri="{BB962C8B-B14F-4D97-AF65-F5344CB8AC3E}">
        <p14:creationId xmlns:p14="http://schemas.microsoft.com/office/powerpoint/2010/main" val="189534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2: Explore Repositories in General</a:t>
            </a:r>
            <a:r>
              <a:rPr lang="en-US" dirty="0"/>
              <a:t> </a:t>
            </a:r>
          </a:p>
        </p:txBody>
      </p:sp>
      <p:sp>
        <p:nvSpPr>
          <p:cNvPr id="3" name="Content Placeholder 2"/>
          <p:cNvSpPr>
            <a:spLocks noGrp="1"/>
          </p:cNvSpPr>
          <p:nvPr>
            <p:ph idx="1"/>
            <p:extLst/>
          </p:nvPr>
        </p:nvSpPr>
        <p:spPr>
          <a:xfrm>
            <a:off x="894892" y="1009650"/>
            <a:ext cx="8305800" cy="4093029"/>
          </a:xfrm>
        </p:spPr>
        <p:txBody>
          <a:bodyPr vert="horz" lIns="0" tIns="0" rIns="91440" bIns="45720" rtlCol="0" anchor="t">
            <a:noAutofit/>
          </a:bodyPr>
          <a:lstStyle/>
          <a:p>
            <a:pPr marL="0" indent="0" fontAlgn="base">
              <a:buNone/>
            </a:pPr>
            <a:r>
              <a:rPr lang="en-US" dirty="0"/>
              <a:t>Choose one repository from the list below  </a:t>
            </a:r>
          </a:p>
          <a:p>
            <a:pPr fontAlgn="base"/>
            <a:r>
              <a:rPr lang="en-US" b="1" dirty="0"/>
              <a:t>Cal Tech </a:t>
            </a:r>
            <a:r>
              <a:rPr lang="en-US" u="sng" dirty="0">
                <a:hlinkClick r:id="rId3"/>
              </a:rPr>
              <a:t>http://authors.library.caltech.edu/</a:t>
            </a:r>
            <a:r>
              <a:rPr lang="en-US" dirty="0"/>
              <a:t> </a:t>
            </a:r>
          </a:p>
          <a:p>
            <a:pPr fontAlgn="base"/>
            <a:r>
              <a:rPr lang="en-US" b="1" dirty="0"/>
              <a:t>University of California </a:t>
            </a:r>
            <a:r>
              <a:rPr lang="en-US" u="sng" dirty="0">
                <a:hlinkClick r:id="rId4"/>
              </a:rPr>
              <a:t>http://escholarship.org/homepage.html</a:t>
            </a:r>
            <a:r>
              <a:rPr lang="en-US" dirty="0"/>
              <a:t> </a:t>
            </a:r>
          </a:p>
          <a:p>
            <a:pPr fontAlgn="base"/>
            <a:r>
              <a:rPr lang="en-US" b="1" dirty="0"/>
              <a:t>Columbia University Libraries: </a:t>
            </a:r>
            <a:r>
              <a:rPr lang="en-US" u="sng" dirty="0">
                <a:hlinkClick r:id="rId5"/>
              </a:rPr>
              <a:t>https://academiccommons.columbia.edu/</a:t>
            </a:r>
            <a:r>
              <a:rPr lang="en-US" dirty="0"/>
              <a:t> </a:t>
            </a:r>
          </a:p>
          <a:p>
            <a:pPr fontAlgn="base"/>
            <a:r>
              <a:rPr lang="en-US" b="1" dirty="0"/>
              <a:t>Cornell </a:t>
            </a:r>
            <a:r>
              <a:rPr lang="en-US" u="sng" dirty="0">
                <a:hlinkClick r:id="rId6"/>
              </a:rPr>
              <a:t>https://ecommons.cornell.edu/</a:t>
            </a:r>
            <a:r>
              <a:rPr lang="en-US" dirty="0"/>
              <a:t> </a:t>
            </a:r>
          </a:p>
          <a:p>
            <a:pPr fontAlgn="base"/>
            <a:r>
              <a:rPr lang="en-US" b="1" dirty="0"/>
              <a:t>Duke </a:t>
            </a:r>
            <a:r>
              <a:rPr lang="en-US" u="sng" dirty="0">
                <a:hlinkClick r:id="rId7"/>
              </a:rPr>
              <a:t>https://repository.duke.edu/</a:t>
            </a:r>
            <a:r>
              <a:rPr lang="en-US" dirty="0"/>
              <a:t> </a:t>
            </a:r>
          </a:p>
          <a:p>
            <a:pPr fontAlgn="base"/>
            <a:r>
              <a:rPr lang="en-US" b="1" dirty="0"/>
              <a:t>Harvard </a:t>
            </a:r>
            <a:r>
              <a:rPr lang="en-US" u="sng" dirty="0">
                <a:hlinkClick r:id="rId8"/>
              </a:rPr>
              <a:t>https://dash.harvard.edu/</a:t>
            </a:r>
            <a:r>
              <a:rPr lang="en-US" dirty="0"/>
              <a:t> </a:t>
            </a:r>
          </a:p>
          <a:p>
            <a:pPr fontAlgn="base"/>
            <a:r>
              <a:rPr lang="en-US" b="1" dirty="0"/>
              <a:t>Purdue </a:t>
            </a:r>
            <a:r>
              <a:rPr lang="en-US" dirty="0">
                <a:hlinkClick r:id="rId9"/>
              </a:rPr>
              <a:t>http://docs.lib.purdue.edu/</a:t>
            </a:r>
          </a:p>
          <a:p>
            <a:pPr fontAlgn="base"/>
            <a:r>
              <a:rPr lang="en-US" b="1" dirty="0"/>
              <a:t>University of Massachusetts </a:t>
            </a:r>
            <a:r>
              <a:rPr lang="en-US" u="sng" dirty="0">
                <a:hlinkClick r:id="rId10"/>
              </a:rPr>
              <a:t>http://escholarship.umassmed.edu/</a:t>
            </a:r>
            <a:r>
              <a:rPr lang="en-US" dirty="0"/>
              <a:t>  </a:t>
            </a:r>
          </a:p>
          <a:p>
            <a:pPr fontAlgn="base"/>
            <a:r>
              <a:rPr lang="en-US" b="1" dirty="0"/>
              <a:t>University of Michigan </a:t>
            </a:r>
            <a:r>
              <a:rPr lang="en-US" u="sng" dirty="0">
                <a:hlinkClick r:id="rId11"/>
              </a:rPr>
              <a:t>https://deepblue.lib.umich.edu/</a:t>
            </a:r>
            <a:r>
              <a:rPr lang="en-US" dirty="0"/>
              <a:t> </a:t>
            </a:r>
          </a:p>
          <a:p>
            <a:pPr fontAlgn="base"/>
            <a:r>
              <a:rPr lang="en-US" b="1" dirty="0"/>
              <a:t>Thomas Jefferson University </a:t>
            </a:r>
            <a:r>
              <a:rPr lang="en-US" u="sng" dirty="0">
                <a:hlinkClick r:id="rId12"/>
              </a:rPr>
              <a:t>http://jdc.jefferson.edu/</a:t>
            </a:r>
            <a:r>
              <a:rPr lang="en-US" dirty="0"/>
              <a:t> </a:t>
            </a:r>
          </a:p>
          <a:p>
            <a:pPr fontAlgn="base"/>
            <a:r>
              <a:rPr lang="en-US" b="1" dirty="0"/>
              <a:t>Washington University </a:t>
            </a:r>
            <a:r>
              <a:rPr lang="en-US" u="sng" dirty="0">
                <a:hlinkClick r:id="rId13"/>
              </a:rPr>
              <a:t>http://digitalcommons.wustl.edu/</a:t>
            </a:r>
            <a:r>
              <a:rPr lang="en-US" dirty="0"/>
              <a:t> </a:t>
            </a:r>
          </a:p>
          <a:p>
            <a:pPr fontAlgn="base"/>
            <a:r>
              <a:rPr lang="en-US" b="1" dirty="0"/>
              <a:t>Touro Scholar</a:t>
            </a:r>
            <a:r>
              <a:rPr lang="en-US" dirty="0"/>
              <a:t> </a:t>
            </a:r>
            <a:r>
              <a:rPr lang="en-US" u="sng" dirty="0">
                <a:hlinkClick r:id="rId14"/>
              </a:rPr>
              <a:t>http://touroscholar.touro.edu/</a:t>
            </a:r>
            <a:r>
              <a:rPr lang="en-US" dirty="0"/>
              <a:t> </a:t>
            </a:r>
          </a:p>
          <a:p>
            <a:pPr fontAlgn="base"/>
            <a:endParaRPr lang="en-US" dirty="0"/>
          </a:p>
          <a:p>
            <a:pPr fontAlgn="base"/>
            <a:endParaRPr lang="en-US" dirty="0"/>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17</a:t>
            </a:fld>
            <a:endParaRPr lang="en-US" dirty="0"/>
          </a:p>
        </p:txBody>
      </p:sp>
      <p:sp>
        <p:nvSpPr>
          <p:cNvPr id="5" name="TextBox 4"/>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1:40 pm – 2:10 pm</a:t>
            </a:r>
          </a:p>
        </p:txBody>
      </p:sp>
    </p:spTree>
    <p:extLst>
      <p:ext uri="{BB962C8B-B14F-4D97-AF65-F5344CB8AC3E}">
        <p14:creationId xmlns:p14="http://schemas.microsoft.com/office/powerpoint/2010/main" val="384475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2: Explore Repositories in General</a:t>
            </a:r>
            <a:endParaRPr lang="en-US" dirty="0"/>
          </a:p>
        </p:txBody>
      </p:sp>
      <p:sp>
        <p:nvSpPr>
          <p:cNvPr id="3" name="Content Placeholder 2"/>
          <p:cNvSpPr>
            <a:spLocks noGrp="1"/>
          </p:cNvSpPr>
          <p:nvPr>
            <p:ph idx="1"/>
            <p:extLst/>
          </p:nvPr>
        </p:nvSpPr>
        <p:spPr>
          <a:xfrm>
            <a:off x="981634" y="1143000"/>
            <a:ext cx="7049689" cy="5105400"/>
          </a:xfrm>
        </p:spPr>
        <p:txBody>
          <a:bodyPr vert="horz" lIns="0" tIns="0" rIns="91440" bIns="45720" rtlCol="0" anchor="t">
            <a:noAutofit/>
          </a:bodyPr>
          <a:lstStyle/>
          <a:p>
            <a:pPr marL="0" indent="0" fontAlgn="base">
              <a:buNone/>
            </a:pPr>
            <a:r>
              <a:rPr lang="en-US" dirty="0"/>
              <a:t>2. Explore the features of the repository (do at least 3 of the following):  </a:t>
            </a:r>
          </a:p>
          <a:p>
            <a:pPr marL="620395" lvl="2" indent="-163195" fontAlgn="base"/>
            <a:r>
              <a:rPr lang="en-US" sz="1800" dirty="0"/>
              <a:t>Find a Conference Poster </a:t>
            </a:r>
          </a:p>
          <a:p>
            <a:pPr marL="620395" lvl="2" indent="-163195" fontAlgn="base"/>
            <a:r>
              <a:rPr lang="en-US" sz="1800" dirty="0"/>
              <a:t>Find educational materials </a:t>
            </a:r>
          </a:p>
          <a:p>
            <a:pPr marL="620395" lvl="2" indent="-163195" fontAlgn="base"/>
            <a:r>
              <a:rPr lang="en-US" sz="1800" dirty="0"/>
              <a:t>Find a thesis </a:t>
            </a:r>
          </a:p>
          <a:p>
            <a:pPr marL="620395" lvl="2" indent="-163195" fontAlgn="base"/>
            <a:r>
              <a:rPr lang="en-US" sz="1800" dirty="0"/>
              <a:t>Find a department-level or research lab-level collection </a:t>
            </a:r>
          </a:p>
          <a:p>
            <a:pPr marL="620395" lvl="2" indent="-163195" fontAlgn="base"/>
            <a:r>
              <a:rPr lang="en-US" sz="1800" dirty="0"/>
              <a:t>Find something interesting to you </a:t>
            </a:r>
          </a:p>
          <a:p>
            <a:pPr marL="457200" lvl="2" indent="0" fontAlgn="base">
              <a:buNone/>
            </a:pPr>
            <a:endParaRPr lang="en-US" sz="2000" dirty="0"/>
          </a:p>
          <a:p>
            <a:pPr marL="0" indent="0" fontAlgn="base">
              <a:buNone/>
            </a:pPr>
            <a:r>
              <a:rPr lang="en-US" dirty="0"/>
              <a:t>3. Present what you found to the group using the discussion questions as a guide for your presentation.</a:t>
            </a:r>
          </a:p>
          <a:p>
            <a:pPr marL="0" indent="0" fontAlgn="base">
              <a:buNone/>
            </a:pPr>
            <a:endParaRPr lang="en-US" dirty="0"/>
          </a:p>
          <a:p>
            <a:pPr marL="620395" lvl="2" indent="-163195" fontAlgn="base"/>
            <a:r>
              <a:rPr lang="en-US" dirty="0"/>
              <a:t> </a:t>
            </a:r>
            <a:r>
              <a:rPr lang="en-US" sz="1800" dirty="0"/>
              <a:t>What items in the repository did you find most interesting? </a:t>
            </a:r>
          </a:p>
          <a:p>
            <a:pPr marL="620395" lvl="2" indent="-163195" fontAlgn="base"/>
            <a:r>
              <a:rPr lang="en-US" sz="1800" dirty="0"/>
              <a:t> Where there any items that you expected to find, but did not?  </a:t>
            </a:r>
          </a:p>
          <a:p>
            <a:pPr marL="620395" lvl="2" indent="-163195" fontAlgn="base"/>
            <a:r>
              <a:rPr lang="en-US" sz="1800" dirty="0"/>
              <a:t>Any interesting features (helpful or not helpful) of those repositories? </a:t>
            </a:r>
          </a:p>
          <a:p>
            <a:pPr marL="620395" lvl="2" indent="-163195" fontAlgn="base"/>
            <a:r>
              <a:rPr lang="en-US" sz="1800" dirty="0"/>
              <a:t>Are these features in </a:t>
            </a:r>
            <a:r>
              <a:rPr lang="en-US" sz="1800" dirty="0" err="1"/>
              <a:t>DigitalHub</a:t>
            </a:r>
            <a:r>
              <a:rPr lang="en-US" sz="1800" dirty="0"/>
              <a:t> or can you see how they could be replicated in </a:t>
            </a:r>
            <a:r>
              <a:rPr lang="en-US" sz="1800" dirty="0" err="1"/>
              <a:t>DigitalHub</a:t>
            </a:r>
            <a:r>
              <a:rPr lang="en-US" sz="1800" dirty="0"/>
              <a:t> (or should be considered)? </a:t>
            </a:r>
          </a:p>
          <a:p>
            <a:pPr marL="0" indent="0" fontAlgn="base">
              <a:buNone/>
            </a:pPr>
            <a:r>
              <a:rPr lang="en-US" dirty="0"/>
              <a:t> </a:t>
            </a:r>
          </a:p>
          <a:p>
            <a:pPr marL="0" indent="0" fontAlgn="base">
              <a:buNone/>
            </a:pPr>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18</a:t>
            </a:fld>
            <a:endParaRPr lang="en-US" dirty="0"/>
          </a:p>
        </p:txBody>
      </p:sp>
      <p:sp>
        <p:nvSpPr>
          <p:cNvPr id="5" name="TextBox 4"/>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1:40 pm – 2:10 pm</a:t>
            </a:r>
          </a:p>
        </p:txBody>
      </p:sp>
    </p:spTree>
    <p:extLst>
      <p:ext uri="{BB962C8B-B14F-4D97-AF65-F5344CB8AC3E}">
        <p14:creationId xmlns:p14="http://schemas.microsoft.com/office/powerpoint/2010/main" val="65117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2: Explore Repositories in General</a:t>
            </a:r>
            <a:endParaRPr lang="en-US" dirty="0"/>
          </a:p>
        </p:txBody>
      </p:sp>
      <p:sp>
        <p:nvSpPr>
          <p:cNvPr id="3" name="Content Placeholder 2"/>
          <p:cNvSpPr>
            <a:spLocks noGrp="1"/>
          </p:cNvSpPr>
          <p:nvPr>
            <p:ph idx="1"/>
            <p:extLst/>
          </p:nvPr>
        </p:nvSpPr>
        <p:spPr>
          <a:xfrm>
            <a:off x="838200" y="1219200"/>
            <a:ext cx="8077200" cy="4093029"/>
          </a:xfrm>
        </p:spPr>
        <p:txBody>
          <a:bodyPr vert="horz" lIns="0" tIns="0" rIns="91440" bIns="45720" rtlCol="0" anchor="t">
            <a:noAutofit/>
          </a:bodyPr>
          <a:lstStyle/>
          <a:p>
            <a:pPr fontAlgn="base"/>
            <a:r>
              <a:rPr lang="en-US" sz="1800" b="1" dirty="0"/>
              <a:t>At this time, Northwestern has at least five (5) repositories beyond </a:t>
            </a:r>
            <a:r>
              <a:rPr lang="en-US" sz="1800" b="1" dirty="0" err="1"/>
              <a:t>DigitalHub</a:t>
            </a:r>
            <a:r>
              <a:rPr lang="en-US" sz="1800" b="1" dirty="0"/>
              <a:t>:</a:t>
            </a:r>
            <a:r>
              <a:rPr lang="en-US" sz="1800" dirty="0"/>
              <a:t> </a:t>
            </a:r>
          </a:p>
          <a:p>
            <a:pPr marL="0" indent="0" fontAlgn="base">
              <a:buNone/>
            </a:pPr>
            <a:endParaRPr lang="en-US" sz="1800" dirty="0"/>
          </a:p>
          <a:p>
            <a:pPr lvl="1" fontAlgn="base"/>
            <a:r>
              <a:rPr lang="en-US" sz="1800" dirty="0"/>
              <a:t>Northwestern Law Scholarly Commons</a:t>
            </a:r>
          </a:p>
          <a:p>
            <a:pPr marL="457200" lvl="2" indent="0" fontAlgn="base">
              <a:buNone/>
            </a:pPr>
            <a:r>
              <a:rPr lang="en-US" sz="1350" u="sng" dirty="0">
                <a:hlinkClick r:id="rId3"/>
              </a:rPr>
              <a:t>http://scholarlycommons.law.northwestern.edu/</a:t>
            </a:r>
            <a:r>
              <a:rPr lang="en-US" sz="1350" dirty="0"/>
              <a:t> </a:t>
            </a:r>
          </a:p>
          <a:p>
            <a:pPr lvl="1" fontAlgn="base"/>
            <a:r>
              <a:rPr lang="en-US" sz="1800" dirty="0"/>
              <a:t>Northwestern University Library’s Research Repository, called “Arch”:</a:t>
            </a:r>
          </a:p>
          <a:p>
            <a:pPr marL="457200" lvl="2" indent="0" fontAlgn="base">
              <a:buNone/>
            </a:pPr>
            <a:r>
              <a:rPr lang="en-US" sz="1350" dirty="0">
                <a:hlinkClick r:id="rId4"/>
              </a:rPr>
              <a:t>https://arch.library.northwestern.edu/</a:t>
            </a:r>
            <a:endParaRPr lang="en-US" sz="1350" dirty="0"/>
          </a:p>
          <a:p>
            <a:pPr lvl="1" fontAlgn="base"/>
            <a:r>
              <a:rPr lang="en-US" sz="1800" dirty="0"/>
              <a:t>Northwestern Repository “Images”</a:t>
            </a:r>
          </a:p>
          <a:p>
            <a:pPr marL="457200" lvl="2" indent="0" fontAlgn="base">
              <a:buNone/>
            </a:pPr>
            <a:r>
              <a:rPr lang="en-US" sz="1350" dirty="0">
                <a:hlinkClick r:id="rId5"/>
              </a:rPr>
              <a:t>https://images.northwestern.edu/</a:t>
            </a:r>
            <a:endParaRPr lang="en-US" sz="1350" dirty="0"/>
          </a:p>
          <a:p>
            <a:pPr lvl="1" fontAlgn="base"/>
            <a:r>
              <a:rPr lang="en-US" sz="1800" dirty="0"/>
              <a:t>Northwestern Repository “Audio +Video”</a:t>
            </a:r>
          </a:p>
          <a:p>
            <a:pPr marL="457200" lvl="2" indent="0" fontAlgn="base">
              <a:buNone/>
            </a:pPr>
            <a:r>
              <a:rPr lang="en-US" sz="1350" dirty="0">
                <a:hlinkClick r:id="rId6"/>
              </a:rPr>
              <a:t>http://media.northwestern.edu/</a:t>
            </a:r>
            <a:endParaRPr lang="en-US" sz="1350" dirty="0"/>
          </a:p>
          <a:p>
            <a:pPr lvl="1" fontAlgn="base"/>
            <a:r>
              <a:rPr lang="en-US" sz="1800" dirty="0"/>
              <a:t>Northwestern Repository “Faculty Projects”</a:t>
            </a:r>
          </a:p>
          <a:p>
            <a:pPr marL="620395" lvl="2" indent="-163195" fontAlgn="base">
              <a:buNone/>
            </a:pPr>
            <a:r>
              <a:rPr lang="en-US" sz="1350" dirty="0">
                <a:hlinkClick r:id="rId7"/>
              </a:rPr>
              <a:t>http://www.library.northwestern.edu/libraries-collections/digital-collections/faculty-projects.html</a:t>
            </a:r>
            <a:endParaRPr/>
          </a:p>
          <a:p>
            <a:pPr marL="620395" lvl="2" indent="-163195" fontAlgn="base"/>
            <a:endParaRPr lang="en-US" sz="1350" dirty="0"/>
          </a:p>
          <a:p>
            <a:pPr marL="206375" lvl="1" indent="0" fontAlgn="base">
              <a:buNone/>
            </a:pPr>
            <a:r>
              <a:rPr lang="en-US" dirty="0">
                <a:latin typeface="+mn-ea"/>
                <a:cs typeface="+mn-ea"/>
              </a:rPr>
              <a:t/>
            </a:r>
            <a:br>
              <a:rPr lang="en-US" dirty="0">
                <a:latin typeface="+mn-ea"/>
                <a:cs typeface="+mn-ea"/>
              </a:rPr>
            </a:br>
            <a:endParaRPr lang="en-US" sz="1800"/>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19</a:t>
            </a:fld>
            <a:endParaRPr lang="en-US" dirty="0"/>
          </a:p>
        </p:txBody>
      </p:sp>
      <p:sp>
        <p:nvSpPr>
          <p:cNvPr id="5" name="TextBox 4"/>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1:40 pm – 2:10 pm</a:t>
            </a:r>
          </a:p>
        </p:txBody>
      </p:sp>
    </p:spTree>
    <p:extLst>
      <p:ext uri="{BB962C8B-B14F-4D97-AF65-F5344CB8AC3E}">
        <p14:creationId xmlns:p14="http://schemas.microsoft.com/office/powerpoint/2010/main" val="172153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Goals for this In-Service </a:t>
            </a:r>
          </a:p>
        </p:txBody>
      </p:sp>
      <p:sp>
        <p:nvSpPr>
          <p:cNvPr id="3" name="Content Placeholder 2"/>
          <p:cNvSpPr>
            <a:spLocks noGrp="1"/>
          </p:cNvSpPr>
          <p:nvPr>
            <p:ph idx="1"/>
          </p:nvPr>
        </p:nvSpPr>
        <p:spPr>
          <a:xfrm>
            <a:off x="762001" y="1371600"/>
            <a:ext cx="7010400" cy="4093029"/>
          </a:xfrm>
        </p:spPr>
        <p:txBody>
          <a:bodyPr/>
          <a:lstStyle/>
          <a:p>
            <a:pPr fontAlgn="base"/>
            <a:r>
              <a:rPr lang="en-US" sz="2400" dirty="0"/>
              <a:t>Increase familiarity with </a:t>
            </a:r>
            <a:r>
              <a:rPr lang="en-US" sz="2400" dirty="0" err="1"/>
              <a:t>DigitalHub</a:t>
            </a:r>
            <a:r>
              <a:rPr lang="en-US" sz="2400" dirty="0"/>
              <a:t> contents, uploading content, and lesser known features</a:t>
            </a:r>
          </a:p>
          <a:p>
            <a:pPr marL="0" indent="0" fontAlgn="base">
              <a:buNone/>
            </a:pPr>
            <a:r>
              <a:rPr lang="en-US" sz="2400" dirty="0"/>
              <a:t> </a:t>
            </a:r>
          </a:p>
          <a:p>
            <a:pPr fontAlgn="base"/>
            <a:r>
              <a:rPr lang="en-US" sz="2400" dirty="0"/>
              <a:t>Explore alternative outputs available at Northwestern </a:t>
            </a:r>
          </a:p>
          <a:p>
            <a:pPr marL="0" indent="0" fontAlgn="base">
              <a:buNone/>
            </a:pPr>
            <a:endParaRPr lang="en-US" sz="2400" dirty="0"/>
          </a:p>
          <a:p>
            <a:pPr fontAlgn="base"/>
            <a:r>
              <a:rPr lang="en-US" sz="2400" dirty="0"/>
              <a:t>Better understand the institutional repository environment </a:t>
            </a:r>
          </a:p>
          <a:p>
            <a:pPr marL="0" indent="0" fontAlgn="base">
              <a:buNone/>
            </a:pPr>
            <a:endParaRPr lang="en-US" sz="2400" dirty="0"/>
          </a:p>
          <a:p>
            <a:pPr fontAlgn="base"/>
            <a:r>
              <a:rPr lang="en-US" sz="2400" dirty="0"/>
              <a:t>Increase capacity to answer or anticipate questions from users about document types, enhancements, constraints, and so on  </a:t>
            </a:r>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3819375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t>Activity 2: Explore Repositories in General</a:t>
            </a:r>
            <a:endParaRPr lang="en-US" dirty="0">
              <a:solidFill>
                <a:schemeClr val="tx1"/>
              </a:solidFill>
            </a:endParaRPr>
          </a:p>
          <a:p>
            <a:endParaRPr lang="en-US" dirty="0"/>
          </a:p>
        </p:txBody>
      </p:sp>
      <p:sp>
        <p:nvSpPr>
          <p:cNvPr id="3" name="Content Placeholder 2"/>
          <p:cNvSpPr>
            <a:spLocks noGrp="1"/>
          </p:cNvSpPr>
          <p:nvPr>
            <p:ph idx="1"/>
            <p:extLst/>
          </p:nvPr>
        </p:nvSpPr>
        <p:spPr/>
        <p:txBody>
          <a:bodyPr vert="horz" lIns="0" tIns="0" rIns="91440" bIns="45720" rtlCol="0" anchor="t">
            <a:noAutofit/>
          </a:bodyPr>
          <a:lstStyle/>
          <a:p>
            <a:r>
              <a:rPr lang="en-US" b="1" dirty="0"/>
              <a:t>If time is available, we will visit as a group: </a:t>
            </a:r>
            <a:endParaRPr lang="en-US" dirty="0"/>
          </a:p>
          <a:p>
            <a:pPr marL="0" indent="0">
              <a:buNone/>
            </a:pPr>
            <a:endParaRPr lang="en-US" dirty="0"/>
          </a:p>
          <a:p>
            <a:pPr lvl="1"/>
            <a:r>
              <a:rPr lang="en-US" dirty="0"/>
              <a:t>Directory of Open Access Repositories (DOAR) </a:t>
            </a:r>
            <a:r>
              <a:rPr lang="en-US" u="sng" dirty="0">
                <a:hlinkClick r:id="rId3"/>
              </a:rPr>
              <a:t>http://www.opendoar.org/</a:t>
            </a:r>
            <a:r>
              <a:rPr lang="en-US" dirty="0"/>
              <a:t> </a:t>
            </a:r>
          </a:p>
          <a:p>
            <a:pPr marL="206375" lvl="1" indent="0">
              <a:buNone/>
            </a:pPr>
            <a:r>
              <a:rPr lang="en-US" dirty="0"/>
              <a:t>     Repository type: Institutional, Subject area: Health &amp; Medicine...</a:t>
            </a:r>
            <a:endParaRPr dirty="0"/>
          </a:p>
          <a:p>
            <a:pPr marL="206375" lvl="1" indent="0">
              <a:buNone/>
            </a:pPr>
            <a:endParaRPr lang="en-US" dirty="0"/>
          </a:p>
          <a:p>
            <a:pPr lvl="1"/>
            <a:r>
              <a:rPr lang="en-US" dirty="0"/>
              <a:t>Disciplinary repositories</a:t>
            </a:r>
          </a:p>
          <a:p>
            <a:pPr marL="206375" lvl="1" indent="0">
              <a:buNone/>
            </a:pPr>
            <a:r>
              <a:rPr lang="en-US" dirty="0"/>
              <a:t>     </a:t>
            </a:r>
            <a:r>
              <a:rPr lang="en-US" dirty="0">
                <a:hlinkClick r:id="rId4"/>
              </a:rPr>
              <a:t>http://oad.simmons.edu/oadwiki/Disciplinary_repositories</a:t>
            </a:r>
            <a:endParaRPr dirty="0">
              <a:hlinkClick r:id="rId4"/>
            </a:endParaRPr>
          </a:p>
          <a:p>
            <a:pPr marL="206375" lvl="1" indent="0">
              <a:buNone/>
            </a:pPr>
            <a:endParaRPr lang="en-US" dirty="0"/>
          </a:p>
          <a:p>
            <a:pPr lvl="1"/>
            <a:r>
              <a:rPr lang="en-US" dirty="0"/>
              <a:t>Repository types, parts...</a:t>
            </a:r>
          </a:p>
          <a:p>
            <a:pPr marL="206375" lvl="1" indent="0">
              <a:buNone/>
            </a:pPr>
            <a:r>
              <a:rPr lang="en-US" dirty="0"/>
              <a:t>     </a:t>
            </a:r>
            <a:r>
              <a:rPr lang="en-US" dirty="0">
                <a:hlinkClick r:id="rId5"/>
              </a:rPr>
              <a:t>https://www.lib.purdue.edu/repositories/epubs/about</a:t>
            </a:r>
          </a:p>
          <a:p>
            <a:pPr marL="206375" lvl="1" indent="0">
              <a:buNone/>
            </a:pPr>
            <a:endParaRPr lang="en-US" dirty="0"/>
          </a:p>
          <a:p>
            <a:pPr marL="206375" lvl="1" indent="0">
              <a:buNone/>
            </a:pPr>
            <a:endParaRPr lang="en-US" dirty="0"/>
          </a:p>
          <a:p>
            <a:pPr marL="206375" lvl="1" indent="0">
              <a:buNone/>
            </a:pPr>
            <a:endParaRPr lang="en-US" u="sng" dirty="0"/>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415169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Activity 3</a:t>
            </a:r>
          </a:p>
        </p:txBody>
      </p:sp>
      <p:sp>
        <p:nvSpPr>
          <p:cNvPr id="3" name="Subtitle 2"/>
          <p:cNvSpPr>
            <a:spLocks noGrp="1"/>
          </p:cNvSpPr>
          <p:nvPr>
            <p:ph type="subTitle" idx="1"/>
            <p:extLst/>
          </p:nvPr>
        </p:nvSpPr>
        <p:spPr>
          <a:xfrm>
            <a:off x="1404256" y="4134995"/>
            <a:ext cx="5606144" cy="935515"/>
          </a:xfrm>
        </p:spPr>
        <p:txBody>
          <a:bodyPr vert="horz" lIns="0" tIns="0" rIns="91440" bIns="45720" rtlCol="0" anchor="t">
            <a:noAutofit/>
          </a:bodyPr>
          <a:lstStyle/>
          <a:p>
            <a:r>
              <a:rPr lang="en-US" b="1" dirty="0"/>
              <a:t>New Happenings in the World of Repositories</a:t>
            </a:r>
            <a:endParaRPr lang="en-US" dirty="0"/>
          </a:p>
        </p:txBody>
      </p:sp>
    </p:spTree>
    <p:extLst>
      <p:ext uri="{BB962C8B-B14F-4D97-AF65-F5344CB8AC3E}">
        <p14:creationId xmlns:p14="http://schemas.microsoft.com/office/powerpoint/2010/main" val="364504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382001" cy="762000"/>
          </a:xfrm>
        </p:spPr>
        <p:txBody>
          <a:bodyPr/>
          <a:lstStyle/>
          <a:p>
            <a:r>
              <a:rPr lang="en-US" dirty="0"/>
              <a:t>Activity 3: New Happenings in the World of Repositories</a:t>
            </a:r>
          </a:p>
        </p:txBody>
      </p:sp>
      <p:sp>
        <p:nvSpPr>
          <p:cNvPr id="3" name="Content Placeholder 2"/>
          <p:cNvSpPr>
            <a:spLocks noGrp="1"/>
          </p:cNvSpPr>
          <p:nvPr>
            <p:ph idx="1"/>
          </p:nvPr>
        </p:nvSpPr>
        <p:spPr/>
        <p:txBody>
          <a:bodyPr/>
          <a:lstStyle/>
          <a:p>
            <a:r>
              <a:rPr lang="en-US" b="1" dirty="0"/>
              <a:t>Purpose: </a:t>
            </a:r>
            <a:r>
              <a:rPr lang="en-US" dirty="0"/>
              <a:t>Share updates on institutional repositories to give liaison librarians context of what’s happening around the world</a:t>
            </a:r>
          </a:p>
          <a:p>
            <a:r>
              <a:rPr lang="en-US" b="1" dirty="0"/>
              <a:t>Time:</a:t>
            </a:r>
            <a:r>
              <a:rPr lang="en-US" dirty="0"/>
              <a:t> 10 minutes</a:t>
            </a:r>
          </a:p>
          <a:p>
            <a:r>
              <a:rPr lang="en-US" b="1" dirty="0"/>
              <a:t>Presenters:</a:t>
            </a:r>
            <a:r>
              <a:rPr lang="en-US" dirty="0"/>
              <a:t> </a:t>
            </a:r>
            <a:r>
              <a:rPr lang="en-US" dirty="0" err="1"/>
              <a:t>Joelen</a:t>
            </a:r>
            <a:r>
              <a:rPr lang="en-US" dirty="0"/>
              <a:t>, Karen, </a:t>
            </a:r>
            <a:r>
              <a:rPr lang="en-US" dirty="0" err="1"/>
              <a:t>Ramune</a:t>
            </a:r>
            <a:endParaRPr lang="en-US" dirty="0"/>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22</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Tree>
    <p:extLst>
      <p:ext uri="{BB962C8B-B14F-4D97-AF65-F5344CB8AC3E}">
        <p14:creationId xmlns:p14="http://schemas.microsoft.com/office/powerpoint/2010/main" val="413577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153401" cy="762000"/>
          </a:xfrm>
        </p:spPr>
        <p:txBody>
          <a:bodyPr/>
          <a:lstStyle/>
          <a:p>
            <a:r>
              <a:rPr lang="en-US" dirty="0"/>
              <a:t>Activity 3: New Happenings in the World of Repositories</a:t>
            </a:r>
          </a:p>
        </p:txBody>
      </p:sp>
      <p:sp>
        <p:nvSpPr>
          <p:cNvPr id="3" name="Content Placeholder 2"/>
          <p:cNvSpPr>
            <a:spLocks noGrp="1"/>
          </p:cNvSpPr>
          <p:nvPr>
            <p:ph idx="1"/>
            <p:extLst/>
          </p:nvPr>
        </p:nvSpPr>
        <p:spPr>
          <a:xfrm>
            <a:off x="838200" y="1219200"/>
            <a:ext cx="6324600" cy="4093029"/>
          </a:xfrm>
        </p:spPr>
        <p:txBody>
          <a:bodyPr vert="horz" lIns="0" tIns="0" rIns="91440" bIns="45720" rtlCol="0" anchor="t">
            <a:noAutofit/>
          </a:bodyPr>
          <a:lstStyle/>
          <a:p>
            <a:r>
              <a:rPr lang="en-US" b="1" dirty="0"/>
              <a:t>How many medical schools have institutional repositories?</a:t>
            </a:r>
            <a:endParaRPr lang="en-US" dirty="0"/>
          </a:p>
          <a:p>
            <a:pPr lvl="1"/>
            <a:r>
              <a:rPr lang="en-US" sz="1600" dirty="0"/>
              <a:t>2010 AAHSL survey on services provided by their 117 members in the U.S. and Canada:  35.9 % (42) reported offering IR services, 34.2% (40) planned or considering IRs. </a:t>
            </a:r>
          </a:p>
          <a:p>
            <a:pPr lvl="1"/>
            <a:r>
              <a:rPr lang="en-US" sz="1600" dirty="0"/>
              <a:t>Referenced in 2014 paper:</a:t>
            </a:r>
            <a:r>
              <a:rPr lang="en-US" dirty="0"/>
              <a:t> </a:t>
            </a:r>
            <a:r>
              <a:rPr lang="en-US" sz="1400" dirty="0">
                <a:hlinkClick r:id="rId3"/>
              </a:rPr>
              <a:t>http://escholarship.umassmed.edu/lib_articles/152</a:t>
            </a:r>
            <a:endParaRPr lang="en-US" sz="1400" u="sng" dirty="0"/>
          </a:p>
          <a:p>
            <a:pPr marL="0" indent="0">
              <a:buNone/>
            </a:pPr>
            <a:endParaRPr lang="en-US" sz="1400" dirty="0"/>
          </a:p>
          <a:p>
            <a:pPr marL="0" indent="0">
              <a:buNone/>
            </a:pPr>
            <a:endParaRPr lang="en-US" sz="1400" dirty="0"/>
          </a:p>
          <a:p>
            <a:pPr marL="206375" lvl="1" indent="0">
              <a:buNone/>
            </a:pPr>
            <a:endParaRPr lang="en-US" sz="1400" dirty="0"/>
          </a:p>
          <a:p>
            <a:r>
              <a:rPr lang="en-US" b="1" dirty="0"/>
              <a:t> How many law schools have institutional repositories?</a:t>
            </a:r>
          </a:p>
          <a:p>
            <a:pPr lvl="1"/>
            <a:r>
              <a:rPr lang="en-US" sz="1600" dirty="0">
                <a:solidFill>
                  <a:srgbClr val="444444"/>
                </a:solidFill>
              </a:rPr>
              <a:t>In 2011, there were some 30 law schools with such repositories; now (2016): 80 of the top 100 law schools have their own or participate in a university-wide repository wherein the law school has an identifiable, school-specific collection or community.</a:t>
            </a:r>
            <a:endParaRPr lang="en-US" sz="1600" b="1" dirty="0"/>
          </a:p>
          <a:p>
            <a:pPr lvl="1"/>
            <a:r>
              <a:rPr lang="en-US" sz="1400" u="sng" dirty="0">
                <a:hlinkClick r:id="rId4"/>
              </a:rPr>
              <a:t>https://www.wshein.com/blog/2016/02/29/law-school-institutional-repositories-a-survey/</a:t>
            </a:r>
            <a:endParaRPr lang="en-US" sz="1400" u="sng" dirty="0"/>
          </a:p>
          <a:p>
            <a:pPr marL="206375" lvl="1" indent="0">
              <a:buNone/>
            </a:pPr>
            <a:endParaRPr sz="1400" u="sng" dirty="0"/>
          </a:p>
          <a:p>
            <a:pPr marL="0" indent="0">
              <a:buNone/>
            </a:pPr>
            <a:endParaRPr lang="en-US" dirty="0">
              <a:hlinkClick r:id="" action="ppaction://noaction"/>
            </a:endParaRPr>
          </a:p>
          <a:p>
            <a:pPr marL="206375" lvl="1" indent="0">
              <a:buNone/>
            </a:pPr>
            <a:endParaRPr lang="en-US" u="sng" dirty="0"/>
          </a:p>
          <a:p>
            <a:endParaRPr lang="en-US" u="sng" dirty="0"/>
          </a:p>
          <a:p>
            <a:endParaRPr lang="en-US" dirty="0"/>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23</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
        <p:nvSpPr>
          <p:cNvPr id="7" name="TextBox 6"/>
          <p:cNvSpPr txBox="1"/>
          <p:nvPr>
            <p:extLst/>
          </p:nvPr>
        </p:nvSpPr>
        <p:spPr>
          <a:xfrm>
            <a:off x="5650936" y="152400"/>
            <a:ext cx="3352800" cy="1143000"/>
          </a:xfrm>
          <a:prstGeom prst="rect">
            <a:avLst/>
          </a:prstGeom>
          <a:noFill/>
        </p:spPr>
        <p:txBody>
          <a:bodyPr wrap="square" lIns="0" tIns="0" rIns="0" bIns="0" rtlCol="0" anchor="t">
            <a:noAutofit/>
          </a:bodyPr>
          <a:lstStyle/>
          <a:p>
            <a:pPr>
              <a:lnSpc>
                <a:spcPct val="90000"/>
              </a:lnSpc>
              <a:spcBef>
                <a:spcPts val="600"/>
              </a:spcBef>
            </a:pPr>
            <a:endParaRPr lang="en-US" sz="2800" b="1" dirty="0">
              <a:solidFill>
                <a:srgbClr val="FF0000"/>
              </a:solidFill>
            </a:endParaRPr>
          </a:p>
        </p:txBody>
      </p:sp>
    </p:spTree>
    <p:extLst>
      <p:ext uri="{BB962C8B-B14F-4D97-AF65-F5344CB8AC3E}">
        <p14:creationId xmlns:p14="http://schemas.microsoft.com/office/powerpoint/2010/main" val="112777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dirty="0"/>
              <a:t>Activity 3: New Happenings in the World of Repositories</a:t>
            </a:r>
            <a:endParaRPr lang="en-US" dirty="0">
              <a:solidFill>
                <a:schemeClr val="tx1"/>
              </a:solidFill>
            </a:endParaRPr>
          </a:p>
        </p:txBody>
      </p:sp>
      <p:sp>
        <p:nvSpPr>
          <p:cNvPr id="3" name="Content Placeholder 2"/>
          <p:cNvSpPr>
            <a:spLocks noGrp="1"/>
          </p:cNvSpPr>
          <p:nvPr>
            <p:ph idx="1"/>
            <p:extLst/>
          </p:nvPr>
        </p:nvSpPr>
        <p:spPr/>
        <p:txBody>
          <a:bodyPr vert="horz" lIns="0" tIns="0" rIns="91440" bIns="45720" rtlCol="0" anchor="t">
            <a:noAutofit/>
          </a:bodyPr>
          <a:lstStyle/>
          <a:p>
            <a:r>
              <a:rPr lang="en-US" b="1" dirty="0"/>
              <a:t>Number of repositories worldwide: 2874 repositories (May 2015)</a:t>
            </a:r>
          </a:p>
          <a:p>
            <a:pPr lvl="1"/>
            <a:r>
              <a:rPr lang="en-US" dirty="0">
                <a:solidFill>
                  <a:srgbClr val="54585A"/>
                </a:solidFill>
              </a:rPr>
              <a:t>"... just under 85%, are IRs hosted and managed mainly by research institutions or universities, but there are also some very important and highly valued thematic repositories, including </a:t>
            </a:r>
            <a:r>
              <a:rPr lang="en-US" dirty="0" err="1">
                <a:solidFill>
                  <a:srgbClr val="54585A"/>
                </a:solidFill>
              </a:rPr>
              <a:t>arXiv</a:t>
            </a:r>
            <a:r>
              <a:rPr lang="en-US" dirty="0">
                <a:solidFill>
                  <a:srgbClr val="54585A"/>
                </a:solidFill>
              </a:rPr>
              <a:t> and PMC, and journal repositories, including </a:t>
            </a:r>
            <a:r>
              <a:rPr lang="en-US" dirty="0" err="1">
                <a:solidFill>
                  <a:srgbClr val="54585A"/>
                </a:solidFill>
              </a:rPr>
              <a:t>SciELO</a:t>
            </a:r>
            <a:r>
              <a:rPr lang="en-US" dirty="0">
                <a:solidFill>
                  <a:srgbClr val="54585A"/>
                </a:solidFill>
              </a:rPr>
              <a:t> and </a:t>
            </a:r>
            <a:r>
              <a:rPr lang="en-US" dirty="0" err="1">
                <a:solidFill>
                  <a:srgbClr val="54585A"/>
                </a:solidFill>
              </a:rPr>
              <a:t>Redalyc</a:t>
            </a:r>
            <a:r>
              <a:rPr lang="en-US" dirty="0">
                <a:solidFill>
                  <a:srgbClr val="54585A"/>
                </a:solidFill>
              </a:rPr>
              <a:t>. </a:t>
            </a:r>
            <a:endParaRPr sz="1600" dirty="0">
              <a:solidFill>
                <a:srgbClr val="54585A"/>
              </a:solidFill>
            </a:endParaRPr>
          </a:p>
          <a:p>
            <a:pPr lvl="1"/>
            <a:r>
              <a:rPr lang="en-US" sz="1600" u="sng" dirty="0">
                <a:hlinkClick r:id="rId3"/>
              </a:rPr>
              <a:t>https://www.coar-repositories.org/files/COAR-State-of-Repositories-May-201</a:t>
            </a:r>
            <a:r>
              <a:rPr lang="en-US" sz="1600" u="sng" dirty="0">
                <a:hlinkClick r:id="rId4"/>
              </a:rPr>
              <a:t>5-final.pdf</a:t>
            </a:r>
            <a:endParaRPr lang="en-US" sz="1600" dirty="0"/>
          </a:p>
          <a:p>
            <a:pPr algn="just">
              <a:buNone/>
            </a:pPr>
            <a:endParaRPr lang="en-US" sz="1600" b="1" dirty="0">
              <a:solidFill>
                <a:srgbClr val="333333"/>
              </a:solidFill>
            </a:endParaRPr>
          </a:p>
          <a:p>
            <a:r>
              <a:rPr lang="en-US" b="1" dirty="0"/>
              <a:t>Of possible interest: Ranking Web of Repositories (2017 2.0 beta)</a:t>
            </a:r>
          </a:p>
          <a:p>
            <a:pPr lvl="1" algn="just"/>
            <a:r>
              <a:rPr lang="en-US" dirty="0">
                <a:solidFill>
                  <a:srgbClr val="333333"/>
                </a:solidFill>
              </a:rPr>
              <a:t>"...</a:t>
            </a:r>
            <a:r>
              <a:rPr lang="en-US" sz="1600" dirty="0">
                <a:solidFill>
                  <a:srgbClr val="333333"/>
                </a:solidFill>
              </a:rPr>
              <a:t> The web indicators are used here to measure the global visibility and impact of the scientific repositories."</a:t>
            </a:r>
            <a:endParaRPr sz="1600" dirty="0"/>
          </a:p>
          <a:p>
            <a:pPr lvl="1"/>
            <a:r>
              <a:rPr lang="en-US" sz="1600" dirty="0">
                <a:hlinkClick r:id="rId5"/>
              </a:rPr>
              <a:t>http://repositories.webometrics.info/en/Objetives</a:t>
            </a:r>
            <a:endParaRPr dirty="0"/>
          </a:p>
          <a:p>
            <a:pPr marL="0" indent="0">
              <a:buNone/>
            </a:pPr>
            <a:endParaRPr lang="en-US" sz="1600" dirty="0"/>
          </a:p>
          <a:p>
            <a:pPr marL="0" indent="0">
              <a:buNone/>
            </a:pPr>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249253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534401" cy="762000"/>
          </a:xfrm>
        </p:spPr>
        <p:txBody>
          <a:bodyPr/>
          <a:lstStyle/>
          <a:p>
            <a:r>
              <a:rPr lang="en-US" dirty="0"/>
              <a:t>Activity 3: New Happenings in the World of Repositories</a:t>
            </a:r>
          </a:p>
        </p:txBody>
      </p:sp>
      <p:sp>
        <p:nvSpPr>
          <p:cNvPr id="3" name="Content Placeholder 2"/>
          <p:cNvSpPr>
            <a:spLocks noGrp="1"/>
          </p:cNvSpPr>
          <p:nvPr>
            <p:ph idx="1"/>
            <p:extLst/>
          </p:nvPr>
        </p:nvSpPr>
        <p:spPr>
          <a:xfrm>
            <a:off x="714281" y="1143000"/>
            <a:ext cx="8266603" cy="5105400"/>
          </a:xfrm>
        </p:spPr>
        <p:txBody>
          <a:bodyPr vert="horz" lIns="0" tIns="0" rIns="91440" bIns="45720" rtlCol="0" anchor="t">
            <a:noAutofit/>
          </a:bodyPr>
          <a:lstStyle/>
          <a:p>
            <a:pPr marL="0" indent="0">
              <a:buNone/>
            </a:pPr>
            <a:r>
              <a:rPr lang="en-US" dirty="0"/>
              <a:t>As the number of institutional repositories increases globally, we deal with:  </a:t>
            </a:r>
          </a:p>
          <a:p>
            <a:pPr lvl="1"/>
            <a:r>
              <a:rPr lang="en-US" dirty="0"/>
              <a:t>Content duplication</a:t>
            </a:r>
          </a:p>
          <a:p>
            <a:pPr lvl="1"/>
            <a:r>
              <a:rPr lang="en-US" dirty="0"/>
              <a:t>Researcher self-archiving is a “minority sport”</a:t>
            </a:r>
          </a:p>
          <a:p>
            <a:pPr lvl="1"/>
            <a:r>
              <a:rPr lang="en-US" dirty="0"/>
              <a:t>Difficult to search across institutional repositories</a:t>
            </a:r>
          </a:p>
          <a:p>
            <a:pPr marL="206375" lvl="1" indent="0">
              <a:buNone/>
            </a:pPr>
            <a:endParaRPr dirty="0"/>
          </a:p>
          <a:p>
            <a:pPr marL="206375" lvl="1" indent="0">
              <a:buNone/>
            </a:pPr>
            <a:r>
              <a:rPr lang="en-US" sz="1800" i="1" dirty="0"/>
              <a:t>From overview: Clifford Lynch 2016 interview with Richard </a:t>
            </a:r>
            <a:r>
              <a:rPr lang="en-US" sz="1800" i="1" dirty="0" err="1"/>
              <a:t>Poynder</a:t>
            </a:r>
            <a:r>
              <a:rPr lang="en-US" sz="1800" i="1" dirty="0"/>
              <a:t> </a:t>
            </a:r>
            <a:r>
              <a:rPr lang="en-US" sz="1800" i="1" u="sng" dirty="0">
                <a:hlinkClick r:id="rId3"/>
              </a:rPr>
              <a:t>http://www.richardpoynder.co.uk/Clifford_Lynch.pdf</a:t>
            </a:r>
            <a:endParaRPr lang="en-US" sz="1800" i="1" u="sng" dirty="0"/>
          </a:p>
          <a:p>
            <a:pPr marL="206375" lvl="1" indent="0">
              <a:buNone/>
            </a:pPr>
            <a:endParaRPr lang="en-US" sz="2000"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25</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Tree>
    <p:extLst>
      <p:ext uri="{BB962C8B-B14F-4D97-AF65-F5344CB8AC3E}">
        <p14:creationId xmlns:p14="http://schemas.microsoft.com/office/powerpoint/2010/main" val="15248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534401" cy="762000"/>
          </a:xfrm>
        </p:spPr>
        <p:txBody>
          <a:bodyPr/>
          <a:lstStyle/>
          <a:p>
            <a:r>
              <a:rPr lang="en-US" dirty="0"/>
              <a:t>Activity 3: New Happenings in the World of Repositories</a:t>
            </a:r>
          </a:p>
        </p:txBody>
      </p:sp>
      <p:sp>
        <p:nvSpPr>
          <p:cNvPr id="3" name="Content Placeholder 2"/>
          <p:cNvSpPr>
            <a:spLocks noGrp="1"/>
          </p:cNvSpPr>
          <p:nvPr>
            <p:ph idx="1"/>
            <p:extLst/>
          </p:nvPr>
        </p:nvSpPr>
        <p:spPr>
          <a:xfrm>
            <a:off x="714281" y="1143000"/>
            <a:ext cx="7286719" cy="5105400"/>
          </a:xfrm>
        </p:spPr>
        <p:txBody>
          <a:bodyPr vert="horz" lIns="0" tIns="0" rIns="91440" bIns="45720" rtlCol="0" anchor="t">
            <a:noAutofit/>
          </a:bodyPr>
          <a:lstStyle/>
          <a:p>
            <a:r>
              <a:rPr lang="en-US" dirty="0"/>
              <a:t>Despite researchers’ low involvement with self-archiving, open access continues to grow, but how? </a:t>
            </a:r>
          </a:p>
          <a:p>
            <a:pPr lvl="1"/>
            <a:r>
              <a:rPr lang="en-US" b="1" dirty="0"/>
              <a:t>Mediated deposit</a:t>
            </a:r>
            <a:r>
              <a:rPr lang="en-US" dirty="0"/>
              <a:t> in institutional repositories</a:t>
            </a:r>
          </a:p>
          <a:p>
            <a:pPr lvl="1"/>
            <a:r>
              <a:rPr lang="en-US" b="1" dirty="0"/>
              <a:t>Gold Open Access</a:t>
            </a:r>
            <a:r>
              <a:rPr lang="en-US" dirty="0"/>
              <a:t>, also known as “pay to publish” or “hybrid OA” where the journal has a subscription model, but authors can pay to make their article open access</a:t>
            </a:r>
          </a:p>
          <a:p>
            <a:pPr lvl="1"/>
            <a:r>
              <a:rPr lang="en-US" b="1" dirty="0"/>
              <a:t>Green Open Access,</a:t>
            </a:r>
            <a:r>
              <a:rPr lang="en-US" dirty="0"/>
              <a:t> also known as “self-archiving in institutional repository” due to  NIH and other US federal agencies public access policies </a:t>
            </a:r>
            <a:r>
              <a:rPr lang="en-US" dirty="0">
                <a:hlinkClick r:id="rId3"/>
              </a:rPr>
              <a:t>http://blogs.nature.com/news/2013/02/us-white-house-announces-open-access-policy.html</a:t>
            </a:r>
            <a:endParaRPr lang="en-US" dirty="0"/>
          </a:p>
          <a:p>
            <a:pPr lvl="1"/>
            <a:r>
              <a:rPr lang="en-US" b="1" dirty="0"/>
              <a:t>European Union set goal in 2016 to achieve 100% open access of publicly funded scientific papers by 2020 </a:t>
            </a:r>
            <a:r>
              <a:rPr lang="en-US" dirty="0">
                <a:hlinkClick r:id="rId4"/>
              </a:rPr>
              <a:t>https://www.theguardian.com/science/2016/may/28/eu-ministers-2020-target-free-access-scientific-papers</a:t>
            </a:r>
            <a:endParaRPr lang="en-US" dirty="0"/>
          </a:p>
          <a:p>
            <a:pPr marL="206375" lvl="1" indent="0">
              <a:buNone/>
            </a:pPr>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26</a:t>
            </a:fld>
            <a:endParaRPr lang="en-US" dirty="0"/>
          </a:p>
        </p:txBody>
      </p:sp>
      <p:sp>
        <p:nvSpPr>
          <p:cNvPr id="5" name="TextBox 4"/>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Tree>
    <p:extLst>
      <p:ext uri="{BB962C8B-B14F-4D97-AF65-F5344CB8AC3E}">
        <p14:creationId xmlns:p14="http://schemas.microsoft.com/office/powerpoint/2010/main" val="10330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305801" cy="762000"/>
          </a:xfrm>
        </p:spPr>
        <p:txBody>
          <a:bodyPr/>
          <a:lstStyle/>
          <a:p>
            <a:r>
              <a:rPr lang="en-US" dirty="0"/>
              <a:t>Activity 3: New Happenings in the World of Repositories</a:t>
            </a:r>
          </a:p>
        </p:txBody>
      </p:sp>
      <p:sp>
        <p:nvSpPr>
          <p:cNvPr id="3" name="Content Placeholder 2"/>
          <p:cNvSpPr>
            <a:spLocks noGrp="1"/>
          </p:cNvSpPr>
          <p:nvPr>
            <p:ph idx="1"/>
            <p:extLst/>
          </p:nvPr>
        </p:nvSpPr>
        <p:spPr>
          <a:xfrm>
            <a:off x="762000" y="1066800"/>
            <a:ext cx="8382000" cy="4724400"/>
          </a:xfrm>
        </p:spPr>
        <p:txBody>
          <a:bodyPr vert="horz" lIns="0" tIns="0" rIns="91440" bIns="45720" rtlCol="0" anchor="t">
            <a:noAutofit/>
          </a:bodyPr>
          <a:lstStyle/>
          <a:p>
            <a:r>
              <a:rPr lang="en-US" dirty="0"/>
              <a:t>What can </a:t>
            </a:r>
            <a:r>
              <a:rPr lang="en-US" dirty="0" err="1"/>
              <a:t>Galter</a:t>
            </a:r>
            <a:r>
              <a:rPr lang="en-US" dirty="0"/>
              <a:t> Library do to address these issues? </a:t>
            </a:r>
          </a:p>
          <a:p>
            <a:pPr lvl="1"/>
            <a:r>
              <a:rPr lang="en-US" b="1" dirty="0"/>
              <a:t>DOIs.</a:t>
            </a:r>
            <a:r>
              <a:rPr lang="en-US" dirty="0"/>
              <a:t> Content that has a DOI should be entered on upload</a:t>
            </a:r>
          </a:p>
          <a:p>
            <a:pPr marL="620395" lvl="2" indent="-163195"/>
            <a:r>
              <a:rPr lang="en-US"/>
              <a:t>Except in the case of pre-prints vs. published articles, where both are given DOIs</a:t>
            </a:r>
          </a:p>
          <a:p>
            <a:pPr marL="620395" lvl="2" indent="-163195"/>
            <a:r>
              <a:rPr lang="en-US" dirty="0"/>
              <a:t>If a DOI is not entered into the DOI metadata field during initial deposit, DH will assign the item a DOI</a:t>
            </a:r>
          </a:p>
          <a:p>
            <a:pPr marL="620395" lvl="2" indent="-163195"/>
            <a:r>
              <a:rPr lang="en-US" dirty="0" err="1"/>
              <a:t>Galter</a:t>
            </a:r>
            <a:r>
              <a:rPr lang="en-US" dirty="0"/>
              <a:t> Library receives it’s DOIs from the University of California Digital Library EZID service (</a:t>
            </a:r>
            <a:r>
              <a:rPr lang="en-US" dirty="0">
                <a:hlinkClick r:id="rId3"/>
              </a:rPr>
              <a:t>https://ezid.cdlib.org/</a:t>
            </a:r>
            <a:r>
              <a:rPr lang="en-US" dirty="0"/>
              <a:t>)</a:t>
            </a:r>
          </a:p>
          <a:p>
            <a:pPr lvl="1"/>
            <a:r>
              <a:rPr lang="en-US" b="1" dirty="0"/>
              <a:t>Related URLs</a:t>
            </a:r>
            <a:r>
              <a:rPr lang="en-US" dirty="0"/>
              <a:t>. Use the “Related URL” metadata field in DH to link pre-prints to published manuscripts on publisher website</a:t>
            </a:r>
          </a:p>
          <a:p>
            <a:pPr lvl="1"/>
            <a:r>
              <a:rPr lang="en-US" b="1" dirty="0"/>
              <a:t>COAR membership. </a:t>
            </a:r>
            <a:r>
              <a:rPr lang="en-US" dirty="0"/>
              <a:t>Join organizations like </a:t>
            </a:r>
            <a:r>
              <a:rPr lang="en-US" dirty="0">
                <a:hlinkClick r:id="rId4"/>
              </a:rPr>
              <a:t>COAR</a:t>
            </a:r>
            <a:r>
              <a:rPr lang="en-US" dirty="0"/>
              <a:t>, </a:t>
            </a:r>
            <a:r>
              <a:rPr lang="en-US" dirty="0">
                <a:hlinkClick r:id="rId5"/>
              </a:rPr>
              <a:t>DOAR</a:t>
            </a:r>
            <a:r>
              <a:rPr lang="en-US" dirty="0"/>
              <a:t>, </a:t>
            </a:r>
            <a:r>
              <a:rPr lang="en-US" dirty="0">
                <a:hlinkClick r:id="rId6"/>
              </a:rPr>
              <a:t>SHARE</a:t>
            </a:r>
            <a:endParaRPr lang="en-US" dirty="0"/>
          </a:p>
          <a:p>
            <a:pPr lvl="1"/>
            <a:r>
              <a:rPr lang="en-US" b="1" dirty="0" err="1"/>
              <a:t>Symplectic</a:t>
            </a:r>
            <a:r>
              <a:rPr lang="en-US" b="1" dirty="0"/>
              <a:t> Elements. </a:t>
            </a:r>
            <a:r>
              <a:rPr lang="en-US" dirty="0"/>
              <a:t>Assist researchers with upload through </a:t>
            </a:r>
            <a:r>
              <a:rPr lang="en-US" dirty="0" err="1"/>
              <a:t>Symplectic</a:t>
            </a:r>
            <a:r>
              <a:rPr lang="en-US" dirty="0"/>
              <a:t> Elements OA connection tool (though not compatible with our repository, currently). </a:t>
            </a:r>
            <a:r>
              <a:rPr lang="en-US" dirty="0">
                <a:hlinkClick r:id="rId7"/>
              </a:rPr>
              <a:t>http://symplectic.co.uk/products/elements/integrations/</a:t>
            </a:r>
            <a:endParaRPr lang="en-US" dirty="0"/>
          </a:p>
          <a:p>
            <a:pPr lvl="1"/>
            <a:r>
              <a:rPr lang="en-US" b="1" dirty="0"/>
              <a:t>Mediated deposit. </a:t>
            </a:r>
            <a:r>
              <a:rPr lang="en-US" dirty="0"/>
              <a:t>Our current pilot project with Preventive Medicine to verify OA articles and uploading them to DH. </a:t>
            </a:r>
          </a:p>
          <a:p>
            <a:pPr marL="804545" lvl="3" indent="-172720"/>
            <a:r>
              <a:rPr lang="en-US" dirty="0"/>
              <a:t>Data comes from various APIs (Web of Science, DOAJ, </a:t>
            </a:r>
            <a:r>
              <a:rPr lang="en-US" dirty="0" err="1"/>
              <a:t>CrossRef</a:t>
            </a:r>
            <a:r>
              <a:rPr lang="en-US" dirty="0"/>
              <a:t>) using author name and zip code</a:t>
            </a:r>
          </a:p>
          <a:p>
            <a:pPr marL="804545" lvl="3" indent="-172720"/>
            <a:r>
              <a:rPr lang="en-US" dirty="0"/>
              <a:t>Currently it’s an automated process that can be run quarterly</a:t>
            </a:r>
          </a:p>
          <a:p>
            <a:pPr marL="804545" lvl="3" indent="-172720"/>
            <a:r>
              <a:rPr lang="en-US" dirty="0"/>
              <a:t>Covering anything that’s currently available as open access</a:t>
            </a:r>
          </a:p>
          <a:p>
            <a:pPr marL="804545" lvl="3" indent="-172720"/>
            <a:r>
              <a:rPr lang="en-US" dirty="0"/>
              <a:t>Planning to utilize the </a:t>
            </a:r>
            <a:r>
              <a:rPr lang="en-US" dirty="0" err="1"/>
              <a:t>oaDOI</a:t>
            </a:r>
            <a:r>
              <a:rPr lang="en-US" dirty="0"/>
              <a:t> tool (</a:t>
            </a:r>
            <a:r>
              <a:rPr lang="en-US" dirty="0">
                <a:hlinkClick r:id="rId8"/>
              </a:rPr>
              <a:t>https://oadoi.org/</a:t>
            </a:r>
            <a:r>
              <a:rPr lang="en-US" dirty="0"/>
              <a:t>)</a:t>
            </a:r>
          </a:p>
          <a:p>
            <a:pPr marL="620395" lvl="2" indent="-163195"/>
            <a:endParaRPr lang="en-US" b="1"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27</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Tree>
    <p:extLst>
      <p:ext uri="{BB962C8B-B14F-4D97-AF65-F5344CB8AC3E}">
        <p14:creationId xmlns:p14="http://schemas.microsoft.com/office/powerpoint/2010/main" val="2350993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458201" cy="762000"/>
          </a:xfrm>
        </p:spPr>
        <p:txBody>
          <a:bodyPr/>
          <a:lstStyle/>
          <a:p>
            <a:r>
              <a:rPr lang="en-US" dirty="0"/>
              <a:t>Activity 3: New Happenings in the World of Repositories</a:t>
            </a:r>
          </a:p>
        </p:txBody>
      </p:sp>
      <p:sp>
        <p:nvSpPr>
          <p:cNvPr id="3" name="Content Placeholder 2"/>
          <p:cNvSpPr>
            <a:spLocks noGrp="1"/>
          </p:cNvSpPr>
          <p:nvPr>
            <p:ph idx="1"/>
            <p:extLst/>
          </p:nvPr>
        </p:nvSpPr>
        <p:spPr>
          <a:xfrm>
            <a:off x="1009649" y="1219200"/>
            <a:ext cx="7049689" cy="4093029"/>
          </a:xfrm>
        </p:spPr>
        <p:txBody>
          <a:bodyPr vert="horz" lIns="0" tIns="0" rIns="91440" bIns="45720" rtlCol="0" anchor="t">
            <a:noAutofit/>
          </a:bodyPr>
          <a:lstStyle/>
          <a:p>
            <a:r>
              <a:rPr lang="en-US" dirty="0"/>
              <a:t>PubMed and Institutional Repository connection</a:t>
            </a:r>
          </a:p>
          <a:p>
            <a:pPr lvl="1"/>
            <a:r>
              <a:rPr lang="en-US" dirty="0"/>
              <a:t>As of March 2017: PubMed users can now see the icon that links to the full text deposited at an IR using </a:t>
            </a:r>
            <a:r>
              <a:rPr lang="en-US" u="sng" dirty="0">
                <a:hlinkClick r:id="rId3"/>
              </a:rPr>
              <a:t>LinkOut</a:t>
            </a:r>
            <a:r>
              <a:rPr lang="en-US" dirty="0"/>
              <a:t>. </a:t>
            </a:r>
          </a:p>
          <a:p>
            <a:pPr lvl="1"/>
            <a:r>
              <a:rPr lang="en-US" dirty="0"/>
              <a:t>The new IR icons will link you to free full text of the article at an institutional repository that it is not available free from the journal or PMC.</a:t>
            </a:r>
          </a:p>
          <a:p>
            <a:pPr lvl="1"/>
            <a:r>
              <a:rPr lang="en-US" sz="1800" dirty="0"/>
              <a:t>See NLM announcement:</a:t>
            </a:r>
            <a:r>
              <a:rPr lang="en-US" sz="2000" dirty="0"/>
              <a:t> </a:t>
            </a:r>
            <a:r>
              <a:rPr lang="en-US" sz="1800" u="sng" dirty="0">
                <a:hlinkClick r:id="rId4"/>
              </a:rPr>
              <a:t>https://www.nlm.nih.gov/pubs/techbull/ma17/ma17_linkout_institutional_repository_icon.html</a:t>
            </a:r>
            <a:endParaRPr lang="en-US" sz="1800" u="sng" dirty="0"/>
          </a:p>
          <a:p>
            <a:pPr marL="0" indent="0">
              <a:buNone/>
            </a:pPr>
            <a:endParaRPr lang="en-US" sz="1600" u="sng" dirty="0"/>
          </a:p>
          <a:p>
            <a:r>
              <a:rPr lang="en-US" dirty="0" err="1"/>
              <a:t>Galter</a:t>
            </a:r>
            <a:r>
              <a:rPr lang="en-US" dirty="0"/>
              <a:t> Library has not yet implemented the connection. </a:t>
            </a:r>
          </a:p>
          <a:p>
            <a:r>
              <a:rPr lang="en-US" dirty="0"/>
              <a:t>See link below for a list of IRs that currently participate: </a:t>
            </a:r>
            <a:r>
              <a:rPr lang="en-US" sz="1600" dirty="0">
                <a:hlinkClick r:id="rId5"/>
              </a:rPr>
              <a:t>https://www.ncbi.nlm.nih.gov/projects/linkout/journals/htmllists.cgi?type_id=16#institutional%20repository</a:t>
            </a:r>
            <a:endParaRPr lang="en-US" sz="1600" dirty="0"/>
          </a:p>
          <a:p>
            <a:pPr marL="0" indent="0">
              <a:buNone/>
            </a:pP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28</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
        <p:nvSpPr>
          <p:cNvPr id="7" name="TextBox 6"/>
          <p:cNvSpPr txBox="1"/>
          <p:nvPr>
            <p:extLst/>
          </p:nvPr>
        </p:nvSpPr>
        <p:spPr>
          <a:xfrm>
            <a:off x="5638800" y="152400"/>
            <a:ext cx="3352800" cy="1143000"/>
          </a:xfrm>
          <a:prstGeom prst="rect">
            <a:avLst/>
          </a:prstGeom>
          <a:noFill/>
        </p:spPr>
        <p:txBody>
          <a:bodyPr wrap="square" lIns="0" tIns="0" rIns="0" bIns="0" rtlCol="0" anchor="t">
            <a:noAutofit/>
          </a:bodyPr>
          <a:lstStyle/>
          <a:p>
            <a:pPr>
              <a:lnSpc>
                <a:spcPct val="90000"/>
              </a:lnSpc>
              <a:spcBef>
                <a:spcPts val="600"/>
              </a:spcBef>
            </a:pPr>
            <a:endParaRPr lang="en-US" sz="2800" b="1" dirty="0">
              <a:solidFill>
                <a:srgbClr val="FF0000"/>
              </a:solidFill>
            </a:endParaRPr>
          </a:p>
        </p:txBody>
      </p:sp>
    </p:spTree>
    <p:extLst>
      <p:ext uri="{BB962C8B-B14F-4D97-AF65-F5344CB8AC3E}">
        <p14:creationId xmlns:p14="http://schemas.microsoft.com/office/powerpoint/2010/main" val="306702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229601" cy="762000"/>
          </a:xfrm>
        </p:spPr>
        <p:txBody>
          <a:bodyPr/>
          <a:lstStyle/>
          <a:p>
            <a:r>
              <a:rPr lang="en-US" dirty="0"/>
              <a:t>Activity 3: New Happenings in the World of Repositories</a:t>
            </a:r>
          </a:p>
        </p:txBody>
      </p:sp>
      <p:sp>
        <p:nvSpPr>
          <p:cNvPr id="3" name="Content Placeholder 2"/>
          <p:cNvSpPr>
            <a:spLocks noGrp="1"/>
          </p:cNvSpPr>
          <p:nvPr>
            <p:ph idx="1"/>
            <p:extLst/>
          </p:nvPr>
        </p:nvSpPr>
        <p:spPr>
          <a:xfrm>
            <a:off x="762000" y="1295400"/>
            <a:ext cx="7620000" cy="4093029"/>
          </a:xfrm>
        </p:spPr>
        <p:txBody>
          <a:bodyPr vert="horz" lIns="0" tIns="0" rIns="91440" bIns="45720" rtlCol="0" anchor="t">
            <a:noAutofit/>
          </a:bodyPr>
          <a:lstStyle/>
          <a:p>
            <a:pPr marL="0" indent="0">
              <a:buNone/>
            </a:pPr>
            <a:r>
              <a:rPr lang="en-US" b="1" dirty="0"/>
              <a:t>Update on </a:t>
            </a:r>
            <a:r>
              <a:rPr lang="en-US" b="1" dirty="0" err="1"/>
              <a:t>Primo's</a:t>
            </a:r>
            <a:r>
              <a:rPr lang="en-US" b="1" dirty="0"/>
              <a:t> New User Interface, called the Collections Discovery User Interface </a:t>
            </a:r>
          </a:p>
          <a:p>
            <a:endParaRPr lang="en-US" dirty="0"/>
          </a:p>
          <a:p>
            <a:r>
              <a:rPr lang="en-US" dirty="0"/>
              <a:t>Ex </a:t>
            </a:r>
            <a:r>
              <a:rPr lang="en-US" dirty="0" err="1"/>
              <a:t>Libris</a:t>
            </a:r>
            <a:r>
              <a:rPr lang="en-US" dirty="0"/>
              <a:t> is developing a collections discovery results page that displays repository collections within Primo results. </a:t>
            </a:r>
            <a:endParaRPr lang="en-US" b="1" dirty="0"/>
          </a:p>
          <a:p>
            <a:r>
              <a:rPr lang="en-US" dirty="0"/>
              <a:t>A not fully functional demo can be viewed here: </a:t>
            </a:r>
            <a:r>
              <a:rPr lang="en-US" u="sng" dirty="0">
                <a:hlinkClick r:id="rId3"/>
              </a:rPr>
              <a:t>http://primo-demo.exlibrisgroup.com:1701/primo-explore2/primo-mock/#/results-collections</a:t>
            </a:r>
            <a:r>
              <a:rPr lang="en-US" dirty="0"/>
              <a:t>  </a:t>
            </a:r>
            <a:endParaRPr lang="en-US" b="1" dirty="0"/>
          </a:p>
          <a:p>
            <a:r>
              <a:rPr lang="en-US" dirty="0"/>
              <a:t>NU's Primo team is still monitoring and testing whether the IR records or data would be ingested and/or integrated into Primo. </a:t>
            </a:r>
            <a:endParaRPr lang="en-US" b="1" dirty="0"/>
          </a:p>
          <a:p>
            <a:r>
              <a:rPr lang="en-US" dirty="0"/>
              <a:t>The ultimate goal should be to have all of our content, including content from the repository, discoverable in one place. </a:t>
            </a:r>
            <a:endParaRPr lang="en-US" b="1" dirty="0"/>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29</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
        <p:nvSpPr>
          <p:cNvPr id="7" name="TextBox 6"/>
          <p:cNvSpPr txBox="1"/>
          <p:nvPr>
            <p:extLst/>
          </p:nvPr>
        </p:nvSpPr>
        <p:spPr>
          <a:xfrm>
            <a:off x="5638800" y="152400"/>
            <a:ext cx="3352800" cy="1143000"/>
          </a:xfrm>
          <a:prstGeom prst="rect">
            <a:avLst/>
          </a:prstGeom>
          <a:noFill/>
        </p:spPr>
        <p:txBody>
          <a:bodyPr wrap="square" lIns="0" tIns="0" rIns="0" bIns="0" rtlCol="0" anchor="t">
            <a:noAutofit/>
          </a:bodyPr>
          <a:lstStyle/>
          <a:p>
            <a:pPr>
              <a:lnSpc>
                <a:spcPct val="90000"/>
              </a:lnSpc>
              <a:spcBef>
                <a:spcPts val="600"/>
              </a:spcBef>
            </a:pPr>
            <a:endParaRPr lang="en-US" sz="2800" b="1" dirty="0">
              <a:solidFill>
                <a:srgbClr val="FF0000"/>
              </a:solidFill>
            </a:endParaRPr>
          </a:p>
        </p:txBody>
      </p:sp>
    </p:spTree>
    <p:extLst>
      <p:ext uri="{BB962C8B-B14F-4D97-AF65-F5344CB8AC3E}">
        <p14:creationId xmlns:p14="http://schemas.microsoft.com/office/powerpoint/2010/main" val="278804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Outcomes for this In-Service</a:t>
            </a:r>
            <a:r>
              <a:rPr lang="en-US" dirty="0"/>
              <a:t> </a:t>
            </a:r>
          </a:p>
        </p:txBody>
      </p:sp>
      <p:sp>
        <p:nvSpPr>
          <p:cNvPr id="3" name="Content Placeholder 2"/>
          <p:cNvSpPr>
            <a:spLocks noGrp="1"/>
          </p:cNvSpPr>
          <p:nvPr>
            <p:ph idx="1"/>
          </p:nvPr>
        </p:nvSpPr>
        <p:spPr>
          <a:xfrm>
            <a:off x="801197" y="1621971"/>
            <a:ext cx="7657003" cy="4093029"/>
          </a:xfrm>
        </p:spPr>
        <p:txBody>
          <a:bodyPr/>
          <a:lstStyle/>
          <a:p>
            <a:pPr fontAlgn="base"/>
            <a:r>
              <a:rPr lang="en-US" sz="2400" dirty="0"/>
              <a:t>Provide feedback to the Digital Initiatives Working Group about </a:t>
            </a:r>
            <a:r>
              <a:rPr lang="en-US" sz="2400" dirty="0" err="1"/>
              <a:t>DigitalHub</a:t>
            </a:r>
            <a:r>
              <a:rPr lang="en-US" sz="2400" dirty="0"/>
              <a:t>.</a:t>
            </a:r>
          </a:p>
          <a:p>
            <a:pPr marL="0" indent="0" fontAlgn="base">
              <a:buNone/>
            </a:pPr>
            <a:endParaRPr lang="en-US" sz="2400" dirty="0"/>
          </a:p>
          <a:p>
            <a:pPr fontAlgn="base"/>
            <a:r>
              <a:rPr lang="en-US" sz="2400" dirty="0"/>
              <a:t>Liaison Librarians incorporate </a:t>
            </a:r>
            <a:r>
              <a:rPr lang="en-US" sz="2400" dirty="0" err="1"/>
              <a:t>DigitalHub</a:t>
            </a:r>
            <a:r>
              <a:rPr lang="en-US" sz="2400" dirty="0"/>
              <a:t> into conversations, presentations, etc.  </a:t>
            </a:r>
          </a:p>
          <a:p>
            <a:pPr marL="0" indent="0" fontAlgn="base">
              <a:buNone/>
            </a:pPr>
            <a:endParaRPr lang="en-US" sz="2400" dirty="0"/>
          </a:p>
          <a:p>
            <a:pPr fontAlgn="base"/>
            <a:r>
              <a:rPr lang="en-US" sz="2400" dirty="0"/>
              <a:t>Consider researchers to approach for uploading alternative outputs into </a:t>
            </a:r>
            <a:r>
              <a:rPr lang="en-US" sz="2400" dirty="0" err="1"/>
              <a:t>DigitalHub</a:t>
            </a:r>
            <a:endParaRPr lang="en-US" sz="2400" dirty="0"/>
          </a:p>
          <a:p>
            <a:pPr fontAlgn="base"/>
            <a:endParaRPr lang="en-US" dirty="0"/>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1056244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0599" y="152400"/>
            <a:ext cx="8382001" cy="762000"/>
          </a:xfrm>
        </p:spPr>
        <p:txBody>
          <a:bodyPr/>
          <a:lstStyle/>
          <a:p>
            <a:r>
              <a:rPr lang="en-US" dirty="0"/>
              <a:t>Activity 3: New Happenings in the World of Repositories</a:t>
            </a:r>
          </a:p>
        </p:txBody>
      </p:sp>
      <p:sp>
        <p:nvSpPr>
          <p:cNvPr id="3" name="Content Placeholder 2"/>
          <p:cNvSpPr>
            <a:spLocks noGrp="1"/>
          </p:cNvSpPr>
          <p:nvPr>
            <p:ph idx="1"/>
            <p:extLst/>
          </p:nvPr>
        </p:nvSpPr>
        <p:spPr>
          <a:xfrm>
            <a:off x="801197" y="1621971"/>
            <a:ext cx="7733203" cy="4093029"/>
          </a:xfrm>
        </p:spPr>
        <p:txBody>
          <a:bodyPr vert="horz" lIns="0" tIns="0" rIns="91440" bIns="45720" rtlCol="0" anchor="t">
            <a:noAutofit/>
          </a:bodyPr>
          <a:lstStyle/>
          <a:p>
            <a:pPr marL="0" indent="0">
              <a:buNone/>
            </a:pPr>
            <a:r>
              <a:rPr lang="en-US" sz="2000" i="1" dirty="0"/>
              <a:t>“[E]</a:t>
            </a:r>
            <a:r>
              <a:rPr lang="en-US" sz="2000" i="1" dirty="0" err="1"/>
              <a:t>fforts</a:t>
            </a:r>
            <a:r>
              <a:rPr lang="en-US" sz="2000" i="1" dirty="0"/>
              <a:t> to fill IRs with copies of peer reviewed papers that are already available OA somewhere else, such as the publisher’s site or a repository like PubMed Central, are misguided. Such efforts, which consume a considerable amount of energy for some IR managers, have not achieved their intended benefits, and they divert resources from other activities that would have a much greater benefit. I suggest that we take a deep breath, reassess what’s working and what we’re trying to achieve, and, for at least some IRs, shift priorities.” </a:t>
            </a:r>
          </a:p>
          <a:p>
            <a:pPr marL="0" indent="0" algn="r">
              <a:buNone/>
            </a:pPr>
            <a:r>
              <a:rPr lang="en-US" dirty="0"/>
              <a:t>			- T Scott </a:t>
            </a:r>
            <a:r>
              <a:rPr lang="en-US" dirty="0" err="1"/>
              <a:t>Plutchak</a:t>
            </a:r>
            <a:r>
              <a:rPr lang="en-US" dirty="0"/>
              <a:t>, Director of Digital Data Curation 				Strategies at University of Alabama at Birmingham </a:t>
            </a:r>
            <a:endParaRPr dirty="0"/>
          </a:p>
          <a:p>
            <a:pPr marL="0" indent="0" algn="r">
              <a:buNone/>
            </a:pPr>
            <a:r>
              <a:rPr lang="en-US" sz="1600" dirty="0"/>
              <a:t>2016 NASIG vision speech</a:t>
            </a:r>
            <a:r>
              <a:rPr lang="en-US" dirty="0"/>
              <a:t> </a:t>
            </a:r>
            <a:endParaRPr dirty="0"/>
          </a:p>
          <a:p>
            <a:pPr algn="r">
              <a:buNone/>
            </a:pPr>
            <a:r>
              <a:rPr lang="en-US" sz="1600" i="1" dirty="0"/>
              <a:t>(The Serials Librarian (2017), 72:1-4, 27-35)</a:t>
            </a:r>
            <a:endParaRPr sz="1600" i="1"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30</a:t>
            </a:fld>
            <a:endParaRPr lang="en-US" dirty="0"/>
          </a:p>
        </p:txBody>
      </p:sp>
      <p:sp>
        <p:nvSpPr>
          <p:cNvPr id="6" name="TextBox 5"/>
          <p:cNvSpPr txBox="1"/>
          <p:nvPr/>
        </p:nvSpPr>
        <p:spPr>
          <a:xfrm>
            <a:off x="826597" y="5506117"/>
            <a:ext cx="7199803" cy="533400"/>
          </a:xfrm>
          <a:prstGeom prst="rect">
            <a:avLst/>
          </a:prstGeom>
          <a:noFill/>
        </p:spPr>
        <p:txBody>
          <a:bodyPr wrap="square" lIns="0" tIns="0" rIns="0" bIns="0" rtlCol="0">
            <a:noAutofit/>
          </a:bodyPr>
          <a:lstStyle/>
          <a:p>
            <a:pPr>
              <a:lnSpc>
                <a:spcPct val="90000"/>
              </a:lnSpc>
              <a:spcBef>
                <a:spcPts val="600"/>
              </a:spcBef>
            </a:pPr>
            <a:r>
              <a:rPr lang="en-US" sz="1850" b="1" spc="-50" dirty="0" err="1"/>
              <a:t>Galter</a:t>
            </a:r>
            <a:r>
              <a:rPr lang="en-US" sz="1850" b="1" spc="-50" dirty="0"/>
              <a:t> Library is committed to identifying and supporting upload of alternative outputs into </a:t>
            </a:r>
            <a:r>
              <a:rPr lang="en-US" sz="1850" b="1" spc="-50" dirty="0" err="1"/>
              <a:t>DigitalHub</a:t>
            </a:r>
            <a:endParaRPr lang="en-US" sz="1850" b="1" spc="-50" dirty="0"/>
          </a:p>
        </p:txBody>
      </p:sp>
      <p:sp>
        <p:nvSpPr>
          <p:cNvPr id="7" name="TextBox 6"/>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2:10 pm – 2:20 pm</a:t>
            </a:r>
          </a:p>
        </p:txBody>
      </p:sp>
    </p:spTree>
    <p:extLst>
      <p:ext uri="{BB962C8B-B14F-4D97-AF65-F5344CB8AC3E}">
        <p14:creationId xmlns:p14="http://schemas.microsoft.com/office/powerpoint/2010/main" val="87529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Activity 4</a:t>
            </a:r>
          </a:p>
        </p:txBody>
      </p:sp>
      <p:sp>
        <p:nvSpPr>
          <p:cNvPr id="3" name="Subtitle 2"/>
          <p:cNvSpPr>
            <a:spLocks noGrp="1"/>
          </p:cNvSpPr>
          <p:nvPr>
            <p:ph type="subTitle" idx="1"/>
          </p:nvPr>
        </p:nvSpPr>
        <p:spPr/>
        <p:txBody>
          <a:bodyPr/>
          <a:lstStyle/>
          <a:p>
            <a:r>
              <a:rPr lang="en-US" b="1" dirty="0"/>
              <a:t>Create a Collection of Alternative Outputs in </a:t>
            </a:r>
            <a:r>
              <a:rPr lang="en-US" b="1" dirty="0" err="1"/>
              <a:t>DigitalHub</a:t>
            </a:r>
            <a:endParaRPr lang="en-US" b="1" dirty="0"/>
          </a:p>
          <a:p>
            <a:endParaRPr lang="en-US" dirty="0"/>
          </a:p>
        </p:txBody>
      </p:sp>
    </p:spTree>
    <p:extLst>
      <p:ext uri="{BB962C8B-B14F-4D97-AF65-F5344CB8AC3E}">
        <p14:creationId xmlns:p14="http://schemas.microsoft.com/office/powerpoint/2010/main" val="248639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 Create a Collection of Alternative Outputs</a:t>
            </a:r>
          </a:p>
        </p:txBody>
      </p:sp>
      <p:sp>
        <p:nvSpPr>
          <p:cNvPr id="3" name="Content Placeholder 2"/>
          <p:cNvSpPr>
            <a:spLocks noGrp="1"/>
          </p:cNvSpPr>
          <p:nvPr>
            <p:ph idx="1"/>
          </p:nvPr>
        </p:nvSpPr>
        <p:spPr/>
        <p:txBody>
          <a:bodyPr/>
          <a:lstStyle/>
          <a:p>
            <a:r>
              <a:rPr lang="en-US" b="1" dirty="0"/>
              <a:t>Purpose:</a:t>
            </a:r>
            <a:r>
              <a:rPr lang="en-US" dirty="0"/>
              <a:t> Gain familiarity with uploading various alternative items to </a:t>
            </a:r>
            <a:r>
              <a:rPr lang="en-US" dirty="0" err="1"/>
              <a:t>DigitalHub</a:t>
            </a:r>
            <a:r>
              <a:rPr lang="en-US" dirty="0"/>
              <a:t> and familiarity with creating a collection. </a:t>
            </a:r>
          </a:p>
          <a:p>
            <a:r>
              <a:rPr lang="en-US" b="1" dirty="0"/>
              <a:t>Time: </a:t>
            </a:r>
            <a:r>
              <a:rPr lang="en-US" dirty="0"/>
              <a:t>30 minutes</a:t>
            </a:r>
          </a:p>
          <a:p>
            <a:r>
              <a:rPr lang="en-US" b="1" dirty="0"/>
              <a:t>Presenter:</a:t>
            </a:r>
            <a:r>
              <a:rPr lang="en-US" dirty="0"/>
              <a:t> Karen</a:t>
            </a:r>
          </a:p>
          <a:p>
            <a:pPr marL="0" indent="0">
              <a:buNone/>
            </a:pP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32</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2:20 pm – 2:50 pm</a:t>
            </a:r>
          </a:p>
        </p:txBody>
      </p:sp>
    </p:spTree>
    <p:extLst>
      <p:ext uri="{BB962C8B-B14F-4D97-AF65-F5344CB8AC3E}">
        <p14:creationId xmlns:p14="http://schemas.microsoft.com/office/powerpoint/2010/main" val="203112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 Create a Collection of Alternative Outputs</a:t>
            </a:r>
          </a:p>
        </p:txBody>
      </p:sp>
      <p:sp>
        <p:nvSpPr>
          <p:cNvPr id="3" name="Content Placeholder 2"/>
          <p:cNvSpPr>
            <a:spLocks noGrp="1"/>
          </p:cNvSpPr>
          <p:nvPr>
            <p:ph idx="1"/>
            <p:extLst/>
          </p:nvPr>
        </p:nvSpPr>
        <p:spPr>
          <a:xfrm>
            <a:off x="390525" y="847725"/>
            <a:ext cx="8709660" cy="5334000"/>
          </a:xfrm>
        </p:spPr>
        <p:txBody>
          <a:bodyPr vert="horz" lIns="0" tIns="0" rIns="91440" bIns="45720" rtlCol="0" anchor="t">
            <a:noAutofit/>
          </a:bodyPr>
          <a:lstStyle/>
          <a:p>
            <a:pPr marL="0" indent="0">
              <a:buNone/>
            </a:pPr>
            <a:r>
              <a:rPr lang="en-US" sz="1800" b="1" dirty="0"/>
              <a:t>Directions: </a:t>
            </a:r>
            <a:endParaRPr lang="en-US" sz="1800" dirty="0"/>
          </a:p>
          <a:p>
            <a:pPr marL="342900" indent="-342900">
              <a:buFont typeface="+mj-lt"/>
              <a:buAutoNum type="arabicPeriod"/>
            </a:pPr>
            <a:r>
              <a:rPr lang="en-US" sz="1800" dirty="0"/>
              <a:t>Upload three (3) alternative items to </a:t>
            </a:r>
            <a:r>
              <a:rPr lang="en-US" sz="1800" dirty="0" err="1"/>
              <a:t>DigitalHub</a:t>
            </a:r>
            <a:r>
              <a:rPr lang="en-US" sz="1800" dirty="0"/>
              <a:t>. Use the metadata, rights, and visibility/permissions provided. </a:t>
            </a:r>
          </a:p>
          <a:p>
            <a:pPr lvl="1"/>
            <a:r>
              <a:rPr lang="en-US" sz="1400" dirty="0"/>
              <a:t>Photo</a:t>
            </a:r>
          </a:p>
          <a:p>
            <a:pPr lvl="1"/>
            <a:r>
              <a:rPr lang="en-US" sz="1400" dirty="0"/>
              <a:t>Conference Poster</a:t>
            </a:r>
          </a:p>
          <a:p>
            <a:pPr lvl="1"/>
            <a:r>
              <a:rPr lang="en-US" sz="1400" dirty="0"/>
              <a:t>Book</a:t>
            </a:r>
          </a:p>
          <a:p>
            <a:pPr lvl="1"/>
            <a:r>
              <a:rPr lang="en-US" sz="1400" dirty="0"/>
              <a:t>Lab protocol</a:t>
            </a:r>
          </a:p>
          <a:p>
            <a:pPr lvl="1"/>
            <a:r>
              <a:rPr lang="en-US" sz="1400" dirty="0"/>
              <a:t>Figure</a:t>
            </a:r>
          </a:p>
          <a:p>
            <a:pPr marL="342900" indent="-342900">
              <a:buFont typeface="+mj-lt"/>
              <a:buAutoNum type="arabicPeriod"/>
            </a:pPr>
            <a:r>
              <a:rPr lang="en-US" sz="1800" dirty="0"/>
              <a:t>Create a collection of those items called “YOUR NAME’s Collection” </a:t>
            </a:r>
          </a:p>
          <a:p>
            <a:pPr marL="342900" indent="-342900">
              <a:buFont typeface="+mj-lt"/>
              <a:buAutoNum type="arabicPeriod"/>
            </a:pPr>
            <a:r>
              <a:rPr lang="en-US" sz="1800" dirty="0"/>
              <a:t>Upload and add this one item to your collection:</a:t>
            </a:r>
          </a:p>
          <a:p>
            <a:pPr lvl="1"/>
            <a:r>
              <a:rPr lang="en-US" sz="1400" dirty="0"/>
              <a:t>Thesis</a:t>
            </a:r>
          </a:p>
          <a:p>
            <a:pPr marL="342900" lvl="0" indent="-342900">
              <a:buFont typeface="+mj-lt"/>
              <a:buAutoNum type="arabicPeriod"/>
            </a:pPr>
            <a:r>
              <a:rPr lang="en-US" sz="1800" dirty="0"/>
              <a:t>Add the person to your left as a “proxy” to your account</a:t>
            </a:r>
          </a:p>
          <a:p>
            <a:pPr marL="342900" lvl="0" indent="-342900">
              <a:buFont typeface="+mj-lt"/>
              <a:buAutoNum type="arabicPeriod"/>
            </a:pPr>
            <a:r>
              <a:rPr lang="en-US" sz="1800" dirty="0"/>
              <a:t>Upload this one item into the collection for which you are now a proxy (person to your right’s collection):</a:t>
            </a:r>
          </a:p>
          <a:p>
            <a:pPr lvl="1"/>
            <a:r>
              <a:rPr lang="en-US" sz="1400" dirty="0"/>
              <a:t>Data from a research study</a:t>
            </a:r>
          </a:p>
          <a:p>
            <a:pPr marL="342900" indent="-342900">
              <a:buFont typeface="+mj-lt"/>
              <a:buAutoNum type="arabicPeriod"/>
            </a:pPr>
            <a:r>
              <a:rPr lang="en-US" sz="1800" dirty="0"/>
              <a:t>Change the visibility settings on your collection to "private" and give access to only two colleagues of your choice. </a:t>
            </a:r>
          </a:p>
          <a:p>
            <a:pPr marL="342900" lvl="0" indent="-342900">
              <a:buFont typeface="+mj-lt"/>
              <a:buAutoNum type="arabicPeriod"/>
            </a:pPr>
            <a:r>
              <a:rPr lang="en-US" sz="1800" dirty="0"/>
              <a:t>Try to access a work that has been made private (shouldn't work...)</a:t>
            </a:r>
          </a:p>
          <a:p>
            <a:pPr marL="342900" lvl="0" indent="-342900">
              <a:buFont typeface="+mj-lt"/>
              <a:buAutoNum type="arabicPeriod"/>
            </a:pPr>
            <a:r>
              <a:rPr lang="en-US" sz="1800" dirty="0"/>
              <a:t>Change the visibility settings on your collection back to open access</a:t>
            </a:r>
          </a:p>
          <a:p>
            <a:pPr marL="457200" indent="-4572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33</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2:20 pm – 2:50 pm</a:t>
            </a:r>
          </a:p>
        </p:txBody>
      </p:sp>
    </p:spTree>
    <p:extLst>
      <p:ext uri="{BB962C8B-B14F-4D97-AF65-F5344CB8AC3E}">
        <p14:creationId xmlns:p14="http://schemas.microsoft.com/office/powerpoint/2010/main" val="174255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 Create a Collection of Alternative Outputs</a:t>
            </a:r>
          </a:p>
        </p:txBody>
      </p:sp>
      <p:sp>
        <p:nvSpPr>
          <p:cNvPr id="3" name="Content Placeholder 2"/>
          <p:cNvSpPr>
            <a:spLocks noGrp="1"/>
          </p:cNvSpPr>
          <p:nvPr>
            <p:ph idx="1"/>
          </p:nvPr>
        </p:nvSpPr>
        <p:spPr>
          <a:xfrm>
            <a:off x="801197" y="1621971"/>
            <a:ext cx="7504603" cy="4093029"/>
          </a:xfrm>
        </p:spPr>
        <p:txBody>
          <a:bodyPr/>
          <a:lstStyle/>
          <a:p>
            <a:pPr marL="0" lvl="0" indent="0">
              <a:buNone/>
            </a:pPr>
            <a:r>
              <a:rPr lang="en-US" sz="2000" b="1" dirty="0"/>
              <a:t>Discussion Questions</a:t>
            </a:r>
          </a:p>
          <a:p>
            <a:pPr lvl="0"/>
            <a:r>
              <a:rPr lang="en-US" sz="2000" dirty="0"/>
              <a:t>How would you describe creating a collection to someone?</a:t>
            </a:r>
          </a:p>
          <a:p>
            <a:pPr lvl="0"/>
            <a:r>
              <a:rPr lang="en-US" sz="2000" dirty="0"/>
              <a:t>What types of questions do you anticipate from users when uploading alternative outputs?</a:t>
            </a:r>
          </a:p>
          <a:p>
            <a:pPr lvl="0"/>
            <a:r>
              <a:rPr lang="en-US" sz="2000" dirty="0"/>
              <a:t>Answer these following reference-type questions about </a:t>
            </a:r>
            <a:r>
              <a:rPr lang="en-US" sz="2000" dirty="0" err="1"/>
              <a:t>DigitalHub</a:t>
            </a:r>
            <a:r>
              <a:rPr lang="en-US" sz="2000" dirty="0"/>
              <a:t>: </a:t>
            </a:r>
          </a:p>
          <a:p>
            <a:pPr lvl="1"/>
            <a:r>
              <a:rPr lang="en-US" sz="2000" dirty="0"/>
              <a:t>How do I add my administrative assistant as a proxy to the department’s collection?</a:t>
            </a:r>
          </a:p>
          <a:p>
            <a:pPr lvl="1"/>
            <a:r>
              <a:rPr lang="en-US" sz="2000" dirty="0"/>
              <a:t>I want to change the privacy settings on my thesis to be open access, how do I do that?</a:t>
            </a:r>
          </a:p>
          <a:p>
            <a:pPr lvl="1"/>
            <a:r>
              <a:rPr lang="en-US" sz="2000" dirty="0"/>
              <a:t>I don’t have copyright to a figure I posted in </a:t>
            </a:r>
            <a:r>
              <a:rPr lang="en-US" sz="2000" dirty="0" err="1"/>
              <a:t>DigitalHub</a:t>
            </a:r>
            <a:r>
              <a:rPr lang="en-US" sz="2000" dirty="0"/>
              <a:t>, what do I do?</a:t>
            </a:r>
          </a:p>
        </p:txBody>
      </p:sp>
      <p:sp>
        <p:nvSpPr>
          <p:cNvPr id="5" name="Slide Number Placeholder 4"/>
          <p:cNvSpPr>
            <a:spLocks noGrp="1"/>
          </p:cNvSpPr>
          <p:nvPr>
            <p:ph type="sldNum" sz="quarter" idx="12"/>
          </p:nvPr>
        </p:nvSpPr>
        <p:spPr/>
        <p:txBody>
          <a:bodyPr/>
          <a:lstStyle/>
          <a:p>
            <a:fld id="{0D558541-60C9-42A2-8392-FF12533A6B7A}" type="slidenum">
              <a:rPr lang="en-US" smtClean="0"/>
              <a:pPr/>
              <a:t>34</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2:20 pm – 2:50 pm</a:t>
            </a:r>
          </a:p>
        </p:txBody>
      </p:sp>
    </p:spTree>
    <p:extLst>
      <p:ext uri="{BB962C8B-B14F-4D97-AF65-F5344CB8AC3E}">
        <p14:creationId xmlns:p14="http://schemas.microsoft.com/office/powerpoint/2010/main" val="883777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Activity 5</a:t>
            </a:r>
          </a:p>
        </p:txBody>
      </p:sp>
      <p:sp>
        <p:nvSpPr>
          <p:cNvPr id="3" name="Subtitle 2"/>
          <p:cNvSpPr>
            <a:spLocks noGrp="1"/>
          </p:cNvSpPr>
          <p:nvPr>
            <p:ph type="subTitle" idx="1"/>
          </p:nvPr>
        </p:nvSpPr>
        <p:spPr>
          <a:xfrm>
            <a:off x="1404256" y="4134995"/>
            <a:ext cx="4920344" cy="935515"/>
          </a:xfrm>
        </p:spPr>
        <p:txBody>
          <a:bodyPr/>
          <a:lstStyle/>
          <a:p>
            <a:r>
              <a:rPr lang="en-US" b="1" dirty="0"/>
              <a:t>Explore NU FSM websites for </a:t>
            </a:r>
            <a:r>
              <a:rPr lang="en-US" b="1" dirty="0" err="1"/>
              <a:t>DigitalHub</a:t>
            </a:r>
            <a:r>
              <a:rPr lang="en-US" b="1" dirty="0"/>
              <a:t> ideas</a:t>
            </a:r>
            <a:endParaRPr lang="en-US" dirty="0"/>
          </a:p>
        </p:txBody>
      </p:sp>
    </p:spTree>
    <p:extLst>
      <p:ext uri="{BB962C8B-B14F-4D97-AF65-F5344CB8AC3E}">
        <p14:creationId xmlns:p14="http://schemas.microsoft.com/office/powerpoint/2010/main" val="1424615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 Explore FSM websites for </a:t>
            </a:r>
            <a:r>
              <a:rPr lang="en-US" dirty="0" err="1"/>
              <a:t>DigitalHub</a:t>
            </a:r>
            <a:r>
              <a:rPr lang="en-US" dirty="0"/>
              <a:t> ideas</a:t>
            </a:r>
          </a:p>
        </p:txBody>
      </p:sp>
      <p:sp>
        <p:nvSpPr>
          <p:cNvPr id="3" name="Content Placeholder 2"/>
          <p:cNvSpPr>
            <a:spLocks noGrp="1"/>
          </p:cNvSpPr>
          <p:nvPr>
            <p:ph idx="1"/>
          </p:nvPr>
        </p:nvSpPr>
        <p:spPr>
          <a:xfrm>
            <a:off x="801197" y="1621971"/>
            <a:ext cx="7851347" cy="4093029"/>
          </a:xfrm>
        </p:spPr>
        <p:txBody>
          <a:bodyPr/>
          <a:lstStyle/>
          <a:p>
            <a:r>
              <a:rPr lang="en-US" b="1" dirty="0"/>
              <a:t>Purpose:</a:t>
            </a:r>
            <a:r>
              <a:rPr lang="en-US" dirty="0"/>
              <a:t> identify FSM online items that could find a long-term home in </a:t>
            </a:r>
            <a:r>
              <a:rPr lang="en-US" dirty="0" err="1"/>
              <a:t>DigitalHub</a:t>
            </a:r>
            <a:endParaRPr lang="en-US" dirty="0"/>
          </a:p>
          <a:p>
            <a:r>
              <a:rPr lang="en-US" b="1" dirty="0"/>
              <a:t>Time: </a:t>
            </a:r>
            <a:r>
              <a:rPr lang="en-US" dirty="0"/>
              <a:t>10 minutes</a:t>
            </a:r>
          </a:p>
          <a:p>
            <a:r>
              <a:rPr lang="en-US" b="1" dirty="0"/>
              <a:t>Presenter: </a:t>
            </a:r>
            <a:r>
              <a:rPr lang="en-US" dirty="0"/>
              <a:t>Karen</a:t>
            </a:r>
          </a:p>
          <a:p>
            <a:pPr marL="0" indent="0">
              <a:buNone/>
            </a:pP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36</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2:50 pm – 3:00 pm</a:t>
            </a:r>
          </a:p>
        </p:txBody>
      </p:sp>
    </p:spTree>
    <p:extLst>
      <p:ext uri="{BB962C8B-B14F-4D97-AF65-F5344CB8AC3E}">
        <p14:creationId xmlns:p14="http://schemas.microsoft.com/office/powerpoint/2010/main" val="3979498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 Explore FSM websites for </a:t>
            </a:r>
            <a:r>
              <a:rPr lang="en-US" dirty="0" err="1"/>
              <a:t>DigitalHub</a:t>
            </a:r>
            <a:r>
              <a:rPr lang="en-US" dirty="0"/>
              <a:t> ideas</a:t>
            </a:r>
          </a:p>
        </p:txBody>
      </p:sp>
      <p:sp>
        <p:nvSpPr>
          <p:cNvPr id="3" name="Content Placeholder 2"/>
          <p:cNvSpPr>
            <a:spLocks noGrp="1"/>
          </p:cNvSpPr>
          <p:nvPr>
            <p:ph idx="1"/>
          </p:nvPr>
        </p:nvSpPr>
        <p:spPr>
          <a:xfrm>
            <a:off x="457200" y="1295400"/>
            <a:ext cx="8419003" cy="4093029"/>
          </a:xfrm>
        </p:spPr>
        <p:txBody>
          <a:bodyPr/>
          <a:lstStyle/>
          <a:p>
            <a:pPr marL="0" indent="0">
              <a:buNone/>
            </a:pPr>
            <a:r>
              <a:rPr lang="en-US" sz="2000" b="1" dirty="0"/>
              <a:t>Directions: </a:t>
            </a:r>
            <a:endParaRPr lang="en-US" sz="2000" dirty="0"/>
          </a:p>
          <a:p>
            <a:pPr marL="0" lvl="0" indent="0">
              <a:buNone/>
            </a:pPr>
            <a:r>
              <a:rPr lang="en-US" sz="2000" dirty="0"/>
              <a:t>1. Explore one department’s home page and one laboratory’s webpage. </a:t>
            </a:r>
          </a:p>
          <a:p>
            <a:pPr lvl="1"/>
            <a:r>
              <a:rPr lang="en-US" sz="2000" dirty="0"/>
              <a:t>Department </a:t>
            </a:r>
            <a:r>
              <a:rPr lang="en-US" sz="2000" u="sng" dirty="0">
                <a:hlinkClick r:id="rId3"/>
              </a:rPr>
              <a:t>http://www.feinberg.northwestern.edu/depts/index.html</a:t>
            </a:r>
            <a:endParaRPr lang="en-US" sz="2000" dirty="0"/>
          </a:p>
          <a:p>
            <a:pPr lvl="1"/>
            <a:r>
              <a:rPr lang="en-US" sz="2000" dirty="0"/>
              <a:t>Laboratory: </a:t>
            </a:r>
            <a:r>
              <a:rPr lang="en-US" sz="2000" u="sng" dirty="0">
                <a:hlinkClick r:id="rId4"/>
              </a:rPr>
              <a:t>http://labs.feinberg.northwestern.edu/</a:t>
            </a:r>
            <a:endParaRPr lang="en-US" sz="2000" dirty="0"/>
          </a:p>
          <a:p>
            <a:pPr marL="0" lvl="0" indent="0">
              <a:buNone/>
            </a:pPr>
            <a:r>
              <a:rPr lang="en-US" sz="2000" dirty="0"/>
              <a:t>2. Share your findings with the group. </a:t>
            </a:r>
          </a:p>
          <a:p>
            <a:pPr marL="0" lvl="0" indent="0">
              <a:buNone/>
            </a:pPr>
            <a:endParaRPr lang="en-US" sz="2000" dirty="0"/>
          </a:p>
          <a:p>
            <a:pPr marL="0" indent="0">
              <a:buNone/>
            </a:pPr>
            <a:r>
              <a:rPr lang="en-US" sz="2000" b="1" dirty="0"/>
              <a:t>Discussion Questions:</a:t>
            </a:r>
          </a:p>
          <a:p>
            <a:pPr lvl="0"/>
            <a:r>
              <a:rPr lang="en-US" dirty="0"/>
              <a:t>What materials did you find that could be uploaded to </a:t>
            </a:r>
            <a:r>
              <a:rPr lang="en-US" dirty="0" err="1"/>
              <a:t>DigitalHub</a:t>
            </a:r>
            <a:r>
              <a:rPr lang="en-US" dirty="0"/>
              <a:t>?</a:t>
            </a:r>
          </a:p>
          <a:p>
            <a:pPr lvl="0"/>
            <a:r>
              <a:rPr lang="en-US" dirty="0"/>
              <a:t>What can you envision for a collection of items for this laboratory, department, or group?</a:t>
            </a:r>
          </a:p>
          <a:p>
            <a:pPr marL="0" lvl="0" indent="0">
              <a:buNone/>
            </a:pPr>
            <a:endParaRPr lang="en-US" dirty="0"/>
          </a:p>
          <a:p>
            <a:pPr marL="0" lvl="0" indent="0">
              <a:buNone/>
            </a:pPr>
            <a:endParaRPr lang="en-US" dirty="0"/>
          </a:p>
          <a:p>
            <a:pPr marL="0" lvl="0" indent="0">
              <a:buNone/>
            </a:pPr>
            <a:endParaRPr lang="en-US" dirty="0"/>
          </a:p>
          <a:p>
            <a:pPr marL="0" lvl="0" indent="0">
              <a:buNone/>
            </a:pPr>
            <a:r>
              <a:rPr lang="en-US" dirty="0"/>
              <a:t>In the next activity we will discuss opportunities and constraints in using </a:t>
            </a:r>
            <a:r>
              <a:rPr lang="en-US" dirty="0" err="1"/>
              <a:t>DigitalHub</a:t>
            </a:r>
            <a:r>
              <a:rPr lang="en-US" dirty="0"/>
              <a:t>. </a:t>
            </a:r>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37</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2:50 pm – 3:00 pm</a:t>
            </a:r>
          </a:p>
        </p:txBody>
      </p:sp>
    </p:spTree>
    <p:extLst>
      <p:ext uri="{BB962C8B-B14F-4D97-AF65-F5344CB8AC3E}">
        <p14:creationId xmlns:p14="http://schemas.microsoft.com/office/powerpoint/2010/main" val="3834523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Activity 6</a:t>
            </a:r>
          </a:p>
        </p:txBody>
      </p:sp>
      <p:sp>
        <p:nvSpPr>
          <p:cNvPr id="3" name="Subtitle 2"/>
          <p:cNvSpPr>
            <a:spLocks noGrp="1"/>
          </p:cNvSpPr>
          <p:nvPr>
            <p:ph type="subTitle" idx="1"/>
          </p:nvPr>
        </p:nvSpPr>
        <p:spPr/>
        <p:txBody>
          <a:bodyPr/>
          <a:lstStyle/>
          <a:p>
            <a:r>
              <a:rPr lang="en-US" b="1" dirty="0"/>
              <a:t>Brainstorm Constraints and Responses</a:t>
            </a:r>
            <a:endParaRPr lang="en-US" dirty="0"/>
          </a:p>
        </p:txBody>
      </p:sp>
    </p:spTree>
    <p:extLst>
      <p:ext uri="{BB962C8B-B14F-4D97-AF65-F5344CB8AC3E}">
        <p14:creationId xmlns:p14="http://schemas.microsoft.com/office/powerpoint/2010/main" val="844207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6: Brainstorm Constraints and Responses</a:t>
            </a:r>
          </a:p>
        </p:txBody>
      </p:sp>
      <p:sp>
        <p:nvSpPr>
          <p:cNvPr id="3" name="Content Placeholder 2"/>
          <p:cNvSpPr>
            <a:spLocks noGrp="1"/>
          </p:cNvSpPr>
          <p:nvPr>
            <p:ph idx="1"/>
          </p:nvPr>
        </p:nvSpPr>
        <p:spPr/>
        <p:txBody>
          <a:bodyPr/>
          <a:lstStyle/>
          <a:p>
            <a:r>
              <a:rPr lang="en-US" b="1" dirty="0"/>
              <a:t>Purpose:</a:t>
            </a:r>
            <a:r>
              <a:rPr lang="en-US" dirty="0"/>
              <a:t> Brainstorm constraints and responses to those constraints. </a:t>
            </a:r>
          </a:p>
          <a:p>
            <a:r>
              <a:rPr lang="en-US" b="1" dirty="0"/>
              <a:t>Time:</a:t>
            </a:r>
            <a:r>
              <a:rPr lang="en-US" dirty="0"/>
              <a:t> 20 minutes</a:t>
            </a:r>
          </a:p>
          <a:p>
            <a:r>
              <a:rPr lang="en-US" b="1" dirty="0"/>
              <a:t>Presenter: </a:t>
            </a:r>
            <a:r>
              <a:rPr lang="en-US" dirty="0" err="1"/>
              <a:t>Ramune</a:t>
            </a:r>
            <a:r>
              <a:rPr lang="en-US" dirty="0"/>
              <a:t>, Karen</a:t>
            </a:r>
          </a:p>
        </p:txBody>
      </p:sp>
      <p:sp>
        <p:nvSpPr>
          <p:cNvPr id="5" name="Slide Number Placeholder 4"/>
          <p:cNvSpPr>
            <a:spLocks noGrp="1"/>
          </p:cNvSpPr>
          <p:nvPr>
            <p:ph type="sldNum" sz="quarter" idx="12"/>
          </p:nvPr>
        </p:nvSpPr>
        <p:spPr/>
        <p:txBody>
          <a:bodyPr/>
          <a:lstStyle/>
          <a:p>
            <a:fld id="{0D558541-60C9-42A2-8392-FF12533A6B7A}" type="slidenum">
              <a:rPr lang="en-US" smtClean="0"/>
              <a:pPr/>
              <a:t>39</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3:00 pm – 3:20 pm</a:t>
            </a:r>
          </a:p>
        </p:txBody>
      </p:sp>
    </p:spTree>
    <p:extLst>
      <p:ext uri="{BB962C8B-B14F-4D97-AF65-F5344CB8AC3E}">
        <p14:creationId xmlns:p14="http://schemas.microsoft.com/office/powerpoint/2010/main" val="188671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this In-Service </a:t>
            </a:r>
          </a:p>
        </p:txBody>
      </p:sp>
      <p:sp>
        <p:nvSpPr>
          <p:cNvPr id="3" name="Content Placeholder 2"/>
          <p:cNvSpPr>
            <a:spLocks noGrp="1"/>
          </p:cNvSpPr>
          <p:nvPr>
            <p:ph idx="1"/>
            <p:extLst/>
          </p:nvPr>
        </p:nvSpPr>
        <p:spPr>
          <a:xfrm>
            <a:off x="762000" y="1371600"/>
            <a:ext cx="7049689" cy="4093029"/>
          </a:xfrm>
        </p:spPr>
        <p:txBody>
          <a:bodyPr vert="horz" lIns="0" tIns="0" rIns="91440" bIns="45720" rtlCol="0" anchor="t">
            <a:noAutofit/>
          </a:bodyPr>
          <a:lstStyle/>
          <a:p>
            <a:pPr fontAlgn="base"/>
            <a:r>
              <a:rPr lang="en-US" sz="2800" dirty="0"/>
              <a:t>Update on </a:t>
            </a:r>
            <a:r>
              <a:rPr lang="en-US" sz="2800" dirty="0" err="1"/>
              <a:t>DigitalHub</a:t>
            </a:r>
            <a:r>
              <a:rPr lang="en-US" sz="2800" dirty="0"/>
              <a:t> </a:t>
            </a:r>
          </a:p>
          <a:p>
            <a:pPr fontAlgn="base"/>
            <a:r>
              <a:rPr lang="en-US" sz="2800" dirty="0"/>
              <a:t>Activities  </a:t>
            </a:r>
          </a:p>
          <a:p>
            <a:pPr lvl="1" fontAlgn="base"/>
            <a:r>
              <a:rPr lang="en-US" sz="2000" dirty="0"/>
              <a:t>Activity 1: Explore </a:t>
            </a:r>
            <a:r>
              <a:rPr lang="en-US" sz="2000" dirty="0" err="1"/>
              <a:t>DigitalHub</a:t>
            </a:r>
            <a:r>
              <a:rPr lang="en-US" sz="2000" dirty="0"/>
              <a:t> and Alternative Outputs </a:t>
            </a:r>
          </a:p>
          <a:p>
            <a:pPr lvl="1" fontAlgn="base"/>
            <a:r>
              <a:rPr lang="en-US" sz="2000" dirty="0"/>
              <a:t>Activity 2: Explore Repositories in General </a:t>
            </a:r>
          </a:p>
          <a:p>
            <a:pPr lvl="1" fontAlgn="base"/>
            <a:r>
              <a:rPr lang="en-US" sz="2000" dirty="0"/>
              <a:t>Activity 3: New Happenings in the World of Repositories </a:t>
            </a:r>
          </a:p>
          <a:p>
            <a:pPr lvl="1" fontAlgn="base"/>
            <a:r>
              <a:rPr lang="en-US" sz="2000" dirty="0"/>
              <a:t>Activity 4: Create a Collection of Alternative Outputs in </a:t>
            </a:r>
            <a:r>
              <a:rPr lang="en-US" sz="2000" dirty="0" err="1"/>
              <a:t>DigitalHub</a:t>
            </a:r>
            <a:r>
              <a:rPr lang="en-US" sz="2000" dirty="0"/>
              <a:t> </a:t>
            </a:r>
          </a:p>
          <a:p>
            <a:pPr lvl="1" fontAlgn="base"/>
            <a:r>
              <a:rPr lang="en-US" sz="2000" dirty="0"/>
              <a:t>Activity 5: Explore NU FSM websites for </a:t>
            </a:r>
            <a:r>
              <a:rPr lang="en-US" sz="2000" dirty="0" err="1"/>
              <a:t>DigitalHub</a:t>
            </a:r>
            <a:r>
              <a:rPr lang="en-US" sz="2000" dirty="0"/>
              <a:t> ideas </a:t>
            </a:r>
          </a:p>
          <a:p>
            <a:pPr lvl="1" fontAlgn="base"/>
            <a:r>
              <a:rPr lang="en-US" sz="2000" dirty="0"/>
              <a:t>Activity 6: Brainstorm Institutional Repositories and Constraints </a:t>
            </a:r>
          </a:p>
          <a:p>
            <a:pPr fontAlgn="base"/>
            <a:r>
              <a:rPr lang="en-US" sz="2800" dirty="0"/>
              <a:t>Wrap up </a:t>
            </a:r>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1054735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6: Brainstorm Constraints and Responses</a:t>
            </a:r>
          </a:p>
        </p:txBody>
      </p:sp>
      <p:sp>
        <p:nvSpPr>
          <p:cNvPr id="3" name="Content Placeholder 2"/>
          <p:cNvSpPr>
            <a:spLocks noGrp="1"/>
          </p:cNvSpPr>
          <p:nvPr>
            <p:ph idx="1"/>
            <p:extLst/>
          </p:nvPr>
        </p:nvSpPr>
        <p:spPr/>
        <p:txBody>
          <a:bodyPr vert="horz" lIns="0" tIns="0" rIns="91440" bIns="45720" rtlCol="0" anchor="t">
            <a:noAutofit/>
          </a:bodyPr>
          <a:lstStyle/>
          <a:p>
            <a:pPr marL="0" indent="0">
              <a:buNone/>
            </a:pPr>
            <a:r>
              <a:rPr lang="en-US" sz="2000" b="1" dirty="0"/>
              <a:t>Directions:  </a:t>
            </a:r>
            <a:endParaRPr lang="en-US" sz="2000" dirty="0"/>
          </a:p>
          <a:p>
            <a:pPr marL="0" indent="0">
              <a:buNone/>
            </a:pPr>
            <a:r>
              <a:rPr lang="en-US" sz="2000" dirty="0"/>
              <a:t>Discuss as a large group:  </a:t>
            </a:r>
          </a:p>
          <a:p>
            <a:pPr lvl="1"/>
            <a:r>
              <a:rPr lang="en-US" sz="2000" dirty="0"/>
              <a:t>What constraints exist for depositing into repositories? </a:t>
            </a:r>
          </a:p>
          <a:p>
            <a:pPr lvl="1"/>
            <a:r>
              <a:rPr lang="en-US" sz="2000" dirty="0"/>
              <a:t>What benefits exist for depositing into repositories?</a:t>
            </a:r>
          </a:p>
          <a:p>
            <a:pPr lvl="1"/>
            <a:r>
              <a:rPr lang="en-US" sz="2000" dirty="0"/>
              <a:t>How can we or can we not address these constraints?</a:t>
            </a:r>
          </a:p>
        </p:txBody>
      </p:sp>
      <p:sp>
        <p:nvSpPr>
          <p:cNvPr id="5" name="Slide Number Placeholder 4"/>
          <p:cNvSpPr>
            <a:spLocks noGrp="1"/>
          </p:cNvSpPr>
          <p:nvPr>
            <p:ph type="sldNum" sz="quarter" idx="12"/>
          </p:nvPr>
        </p:nvSpPr>
        <p:spPr/>
        <p:txBody>
          <a:bodyPr/>
          <a:lstStyle/>
          <a:p>
            <a:fld id="{0D558541-60C9-42A2-8392-FF12533A6B7A}" type="slidenum">
              <a:rPr lang="en-US" smtClean="0"/>
              <a:pPr/>
              <a:t>40</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3:00 pm – 3:20 pm</a:t>
            </a:r>
          </a:p>
        </p:txBody>
      </p:sp>
    </p:spTree>
    <p:extLst>
      <p:ext uri="{BB962C8B-B14F-4D97-AF65-F5344CB8AC3E}">
        <p14:creationId xmlns:p14="http://schemas.microsoft.com/office/powerpoint/2010/main" val="1118988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6: Brainstorm Constraints and Responses</a:t>
            </a:r>
          </a:p>
        </p:txBody>
      </p:sp>
      <p:sp>
        <p:nvSpPr>
          <p:cNvPr id="3" name="Content Placeholder 2"/>
          <p:cNvSpPr>
            <a:spLocks noGrp="1"/>
          </p:cNvSpPr>
          <p:nvPr>
            <p:ph idx="1"/>
            <p:extLst/>
          </p:nvPr>
        </p:nvSpPr>
        <p:spPr>
          <a:xfrm>
            <a:off x="801197" y="1219201"/>
            <a:ext cx="8038003" cy="4495800"/>
          </a:xfrm>
        </p:spPr>
        <p:txBody>
          <a:bodyPr vert="horz" lIns="0" tIns="0" rIns="91440" bIns="45720" rtlCol="0" anchor="t">
            <a:noAutofit/>
          </a:bodyPr>
          <a:lstStyle/>
          <a:p>
            <a:r>
              <a:rPr lang="en-US" sz="2000" b="1" dirty="0"/>
              <a:t>What types of collections have not (yet) successfully been solicited for </a:t>
            </a:r>
            <a:r>
              <a:rPr lang="en-US" sz="2000" b="1" dirty="0" err="1"/>
              <a:t>DigitalHub</a:t>
            </a:r>
            <a:r>
              <a:rPr lang="en-US" sz="2000" b="1" dirty="0"/>
              <a:t>?</a:t>
            </a:r>
            <a:endParaRPr lang="en-US" sz="2000" dirty="0"/>
          </a:p>
          <a:p>
            <a:pPr lvl="1"/>
            <a:r>
              <a:rPr lang="en-US" sz="2000" dirty="0" smtClean="0"/>
              <a:t>What </a:t>
            </a:r>
            <a:r>
              <a:rPr lang="en-US" sz="2000" dirty="0"/>
              <a:t>were the constraints?</a:t>
            </a:r>
          </a:p>
          <a:p>
            <a:pPr lvl="1"/>
            <a:r>
              <a:rPr lang="en-US" sz="2000" dirty="0"/>
              <a:t>How did we address them?</a:t>
            </a:r>
          </a:p>
          <a:p>
            <a:r>
              <a:rPr lang="en-US" sz="2000" b="1" dirty="0"/>
              <a:t>What collections were successfully deposited into </a:t>
            </a:r>
            <a:r>
              <a:rPr lang="en-US" sz="2000" b="1" dirty="0" err="1"/>
              <a:t>DigitalHub</a:t>
            </a:r>
            <a:r>
              <a:rPr lang="en-US" sz="2000" b="1" dirty="0"/>
              <a:t>?</a:t>
            </a:r>
          </a:p>
          <a:p>
            <a:pPr marL="0" indent="0">
              <a:buNone/>
            </a:pPr>
            <a:r>
              <a:rPr lang="en-US" sz="1800" i="1" dirty="0"/>
              <a:t>[Pediatric Neurology Briefs, scientific images, FSM biographi</a:t>
            </a:r>
            <a:r>
              <a:rPr lang="en-US" sz="1800" dirty="0"/>
              <a:t>es,</a:t>
            </a:r>
            <a:r>
              <a:rPr lang="en-US" sz="1800" i="1" dirty="0"/>
              <a:t> lecture series]</a:t>
            </a:r>
          </a:p>
          <a:p>
            <a:pPr lvl="1"/>
            <a:r>
              <a:rPr lang="en-US" sz="2000" dirty="0"/>
              <a:t>What were the constraints?</a:t>
            </a:r>
          </a:p>
          <a:p>
            <a:pPr lvl="1"/>
            <a:r>
              <a:rPr lang="en-US" sz="2000" dirty="0"/>
              <a:t>How did we address them?</a:t>
            </a:r>
          </a:p>
          <a:p>
            <a:r>
              <a:rPr lang="en-US" sz="2000" b="1" dirty="0"/>
              <a:t>What collections are "in process"? </a:t>
            </a:r>
          </a:p>
          <a:p>
            <a:pPr marL="0" lvl="0" indent="0">
              <a:buNone/>
            </a:pPr>
            <a:r>
              <a:rPr lang="en-US" sz="2000" i="1" dirty="0"/>
              <a:t>[Theses]</a:t>
            </a:r>
            <a:endParaRPr i="1" dirty="0"/>
          </a:p>
          <a:p>
            <a:r>
              <a:rPr lang="en-US" b="1" dirty="0"/>
              <a:t>"Constraints" FAQ for the Liaison Librarians and DIWG-curated responses</a:t>
            </a:r>
            <a:r>
              <a:rPr lang="en-US" dirty="0"/>
              <a:t> </a:t>
            </a:r>
            <a:r>
              <a:rPr lang="en-US" dirty="0">
                <a:latin typeface="+mn-ea"/>
                <a:cs typeface="+mn-ea"/>
              </a:rPr>
              <a:t/>
            </a:r>
            <a:br>
              <a:rPr lang="en-US" dirty="0">
                <a:latin typeface="+mn-ea"/>
                <a:cs typeface="+mn-ea"/>
              </a:rPr>
            </a:b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41</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3:00 pm – 3:20 pm</a:t>
            </a:r>
          </a:p>
        </p:txBody>
      </p:sp>
      <p:sp>
        <p:nvSpPr>
          <p:cNvPr id="7" name="TextBox 6"/>
          <p:cNvSpPr txBox="1"/>
          <p:nvPr>
            <p:extLst/>
          </p:nvPr>
        </p:nvSpPr>
        <p:spPr>
          <a:xfrm>
            <a:off x="5638800" y="152400"/>
            <a:ext cx="3352800" cy="1143000"/>
          </a:xfrm>
          <a:prstGeom prst="rect">
            <a:avLst/>
          </a:prstGeom>
          <a:noFill/>
        </p:spPr>
        <p:txBody>
          <a:bodyPr wrap="square" lIns="0" tIns="0" rIns="0" bIns="0" rtlCol="0" anchor="t">
            <a:noAutofit/>
          </a:bodyPr>
          <a:lstStyle/>
          <a:p>
            <a:pPr>
              <a:lnSpc>
                <a:spcPct val="90000"/>
              </a:lnSpc>
              <a:spcBef>
                <a:spcPts val="600"/>
              </a:spcBef>
            </a:pPr>
            <a:endParaRPr lang="en-US" sz="2800" b="1" dirty="0">
              <a:solidFill>
                <a:srgbClr val="FF0000"/>
              </a:solidFill>
            </a:endParaRPr>
          </a:p>
        </p:txBody>
      </p:sp>
    </p:spTree>
    <p:extLst>
      <p:ext uri="{BB962C8B-B14F-4D97-AF65-F5344CB8AC3E}">
        <p14:creationId xmlns:p14="http://schemas.microsoft.com/office/powerpoint/2010/main" val="211541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Wrap up</a:t>
            </a:r>
          </a:p>
        </p:txBody>
      </p:sp>
    </p:spTree>
    <p:extLst>
      <p:ext uri="{BB962C8B-B14F-4D97-AF65-F5344CB8AC3E}">
        <p14:creationId xmlns:p14="http://schemas.microsoft.com/office/powerpoint/2010/main" val="3383572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p:sp>
        <p:nvSpPr>
          <p:cNvPr id="3" name="Content Placeholder 2"/>
          <p:cNvSpPr>
            <a:spLocks noGrp="1"/>
          </p:cNvSpPr>
          <p:nvPr>
            <p:ph idx="1"/>
            <p:extLst/>
          </p:nvPr>
        </p:nvSpPr>
        <p:spPr>
          <a:xfrm>
            <a:off x="724996" y="1295400"/>
            <a:ext cx="7580803" cy="4093029"/>
          </a:xfrm>
        </p:spPr>
        <p:txBody>
          <a:bodyPr vert="horz" lIns="0" tIns="0" rIns="91440" bIns="45720" rtlCol="0" anchor="t">
            <a:noAutofit/>
          </a:bodyPr>
          <a:lstStyle/>
          <a:p>
            <a:pPr marL="0" indent="0">
              <a:buNone/>
            </a:pPr>
            <a:r>
              <a:rPr lang="en-US" sz="2000" b="1" dirty="0"/>
              <a:t>Did we accomplish our session goals? (what still needs to be done?)</a:t>
            </a:r>
            <a:endParaRPr lang="en-US" b="1"/>
          </a:p>
          <a:p>
            <a:pPr lvl="1" fontAlgn="base"/>
            <a:r>
              <a:rPr lang="en-US" sz="1800" dirty="0"/>
              <a:t>Increase familiarity with </a:t>
            </a:r>
            <a:r>
              <a:rPr lang="en-US" sz="1800" dirty="0" err="1"/>
              <a:t>DigitalHub</a:t>
            </a:r>
            <a:r>
              <a:rPr lang="en-US" sz="1800" dirty="0"/>
              <a:t> contents, uploading content, and lesser known features </a:t>
            </a:r>
          </a:p>
          <a:p>
            <a:pPr lvl="1" fontAlgn="base"/>
            <a:r>
              <a:rPr lang="en-US" sz="1800" dirty="0"/>
              <a:t>Explore alternative outputs available at Northwestern </a:t>
            </a:r>
          </a:p>
          <a:p>
            <a:pPr lvl="1" fontAlgn="base"/>
            <a:r>
              <a:rPr lang="en-US" sz="1800" dirty="0"/>
              <a:t>Better understand the institutional repository environment </a:t>
            </a:r>
          </a:p>
          <a:p>
            <a:pPr lvl="1" fontAlgn="base"/>
            <a:r>
              <a:rPr lang="en-US" sz="1800" dirty="0"/>
              <a:t>Increase capacity to answer or anticipate questions from users about document types, enhancements, constraints, and so on  </a:t>
            </a:r>
          </a:p>
          <a:p>
            <a:pPr marL="206375" lvl="1" indent="0" fontAlgn="base">
              <a:buNone/>
            </a:pPr>
            <a:endParaRPr lang="en-US" sz="2000" dirty="0"/>
          </a:p>
          <a:p>
            <a:pPr marL="0" indent="0" fontAlgn="base">
              <a:buNone/>
            </a:pPr>
            <a:r>
              <a:rPr lang="en-US" sz="2000" b="1" dirty="0"/>
              <a:t>What feedback do you want the Digital Initiatives Working Group (DIWG) to know </a:t>
            </a:r>
            <a:r>
              <a:rPr lang="en-US" sz="2000" b="1" i="1" dirty="0"/>
              <a:t>most</a:t>
            </a:r>
            <a:r>
              <a:rPr lang="en-US" sz="2000" b="1" dirty="0"/>
              <a:t> from this session? </a:t>
            </a:r>
          </a:p>
          <a:p>
            <a:pPr lvl="1" fontAlgn="base"/>
            <a:endParaRPr lang="en-US" sz="2000" dirty="0"/>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43</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3:20 pm – 3:30 pm</a:t>
            </a:r>
          </a:p>
        </p:txBody>
      </p:sp>
    </p:spTree>
    <p:extLst>
      <p:ext uri="{BB962C8B-B14F-4D97-AF65-F5344CB8AC3E}">
        <p14:creationId xmlns:p14="http://schemas.microsoft.com/office/powerpoint/2010/main" val="629793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Initiatives Working Group</a:t>
            </a:r>
          </a:p>
        </p:txBody>
      </p:sp>
      <p:sp>
        <p:nvSpPr>
          <p:cNvPr id="3" name="Content Placeholder 2"/>
          <p:cNvSpPr>
            <a:spLocks noGrp="1"/>
          </p:cNvSpPr>
          <p:nvPr>
            <p:ph idx="1"/>
            <p:extLst/>
          </p:nvPr>
        </p:nvSpPr>
        <p:spPr>
          <a:xfrm>
            <a:off x="837771" y="1352550"/>
            <a:ext cx="7889485" cy="4092575"/>
          </a:xfrm>
        </p:spPr>
        <p:txBody>
          <a:bodyPr vert="horz" lIns="0" tIns="0" rIns="91440" bIns="45720" rtlCol="0" anchor="t">
            <a:noAutofit/>
          </a:bodyPr>
          <a:lstStyle/>
          <a:p>
            <a:r>
              <a:rPr lang="en-US" b="1" dirty="0"/>
              <a:t>DIWG meetings</a:t>
            </a:r>
            <a:r>
              <a:rPr lang="en-US" dirty="0"/>
              <a:t>: Friday mornings (</a:t>
            </a:r>
            <a:r>
              <a:rPr lang="en-US" i="1" dirty="0"/>
              <a:t>alternate Fridays focused on </a:t>
            </a:r>
            <a:r>
              <a:rPr lang="en-US" i="1" dirty="0" err="1"/>
              <a:t>Symplectic</a:t>
            </a:r>
            <a:r>
              <a:rPr lang="en-US" i="1" dirty="0"/>
              <a:t> Elements</a:t>
            </a:r>
            <a:r>
              <a:rPr lang="en-US" dirty="0"/>
              <a:t>). Members since 2015 to date have included: </a:t>
            </a:r>
          </a:p>
          <a:p>
            <a:pPr marL="0" indent="0">
              <a:buNone/>
            </a:pPr>
            <a:endParaRPr lang="en-US" dirty="0"/>
          </a:p>
          <a:p>
            <a:pPr lvl="1"/>
            <a:r>
              <a:rPr lang="en-US" dirty="0"/>
              <a:t>Austin, </a:t>
            </a:r>
            <a:r>
              <a:rPr lang="en-US" dirty="0" err="1"/>
              <a:t>Joelen</a:t>
            </a:r>
            <a:r>
              <a:rPr lang="en-US" dirty="0"/>
              <a:t>, Jon, Karen, Kristi, Matt, Piotr, </a:t>
            </a:r>
            <a:r>
              <a:rPr lang="en-US" dirty="0" err="1"/>
              <a:t>Ramune</a:t>
            </a:r>
            <a:r>
              <a:rPr lang="en-US" dirty="0"/>
              <a:t>, Susan, Tony, Violeta (initial DIWG lead), Jason (former member)</a:t>
            </a:r>
          </a:p>
          <a:p>
            <a:pPr lvl="1">
              <a:buChar char="•"/>
            </a:pPr>
            <a:endParaRPr lang="en-US" dirty="0"/>
          </a:p>
          <a:p>
            <a:pPr lvl="1"/>
            <a:r>
              <a:rPr lang="en-US" dirty="0"/>
              <a:t>And other staff as needed</a:t>
            </a:r>
          </a:p>
          <a:p>
            <a:pPr marL="206375" lvl="1" indent="0">
              <a:buNone/>
            </a:pPr>
            <a:endParaRPr lang="en-US" dirty="0"/>
          </a:p>
          <a:p>
            <a:r>
              <a:rPr lang="en-US" b="1" dirty="0"/>
              <a:t>NOTE:</a:t>
            </a:r>
            <a:r>
              <a:rPr lang="en-US" dirty="0"/>
              <a:t> Summer 2017 staff transitions will affect this group for a time. Stay tuned...</a:t>
            </a:r>
          </a:p>
          <a:p>
            <a:endParaRPr lang="en-US" dirty="0"/>
          </a:p>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44</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3:20 pm – 3:30 pm</a:t>
            </a:r>
          </a:p>
        </p:txBody>
      </p:sp>
    </p:spTree>
    <p:extLst>
      <p:ext uri="{BB962C8B-B14F-4D97-AF65-F5344CB8AC3E}">
        <p14:creationId xmlns:p14="http://schemas.microsoft.com/office/powerpoint/2010/main" val="3735703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solidFill>
                  <a:prstClr val="white"/>
                </a:solidFill>
              </a:rPr>
              <a:pPr/>
              <a:t>45</a:t>
            </a:fld>
            <a:endParaRPr lang="en-US">
              <a:solidFill>
                <a:prstClr val="white"/>
              </a:solidFill>
            </a:endParaRPr>
          </a:p>
        </p:txBody>
      </p:sp>
    </p:spTree>
    <p:extLst>
      <p:ext uri="{BB962C8B-B14F-4D97-AF65-F5344CB8AC3E}">
        <p14:creationId xmlns:p14="http://schemas.microsoft.com/office/powerpoint/2010/main" val="352021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Update on </a:t>
            </a:r>
            <a:r>
              <a:rPr lang="en-US" b="1" dirty="0" err="1" smtClean="0"/>
              <a:t>DigitalHub</a:t>
            </a:r>
            <a:endParaRPr lang="en-US" b="1" dirty="0"/>
          </a:p>
        </p:txBody>
      </p:sp>
    </p:spTree>
    <p:extLst>
      <p:ext uri="{BB962C8B-B14F-4D97-AF65-F5344CB8AC3E}">
        <p14:creationId xmlns:p14="http://schemas.microsoft.com/office/powerpoint/2010/main" val="423794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on </a:t>
            </a:r>
            <a:r>
              <a:rPr lang="en-US" dirty="0" err="1"/>
              <a:t>DigitalHub</a:t>
            </a:r>
            <a:endParaRPr lang="en-US" dirty="0"/>
          </a:p>
        </p:txBody>
      </p:sp>
      <p:sp>
        <p:nvSpPr>
          <p:cNvPr id="5" name="Content Placeholder 4"/>
          <p:cNvSpPr>
            <a:spLocks noGrp="1"/>
          </p:cNvSpPr>
          <p:nvPr>
            <p:ph idx="1"/>
            <p:extLst/>
          </p:nvPr>
        </p:nvSpPr>
        <p:spPr>
          <a:xfrm>
            <a:off x="838200" y="1219200"/>
            <a:ext cx="7504603" cy="4093029"/>
          </a:xfrm>
        </p:spPr>
        <p:txBody>
          <a:bodyPr vert="horz" lIns="0" tIns="0" rIns="91440" bIns="45720" rtlCol="0" anchor="t">
            <a:noAutofit/>
          </a:bodyPr>
          <a:lstStyle/>
          <a:p>
            <a:pPr fontAlgn="base"/>
            <a:r>
              <a:rPr lang="en-US" b="1" dirty="0"/>
              <a:t>Purpose: </a:t>
            </a:r>
            <a:r>
              <a:rPr lang="en-US" dirty="0"/>
              <a:t>Orient liaison librarians to any updates with </a:t>
            </a:r>
            <a:r>
              <a:rPr lang="en-US" dirty="0" err="1"/>
              <a:t>DigitalHub</a:t>
            </a:r>
            <a:r>
              <a:rPr lang="en-US" dirty="0"/>
              <a:t> and</a:t>
            </a:r>
            <a:r>
              <a:rPr lang="en-US" b="1" dirty="0"/>
              <a:t> </a:t>
            </a:r>
            <a:r>
              <a:rPr lang="en-US" dirty="0"/>
              <a:t>review goals for </a:t>
            </a:r>
            <a:r>
              <a:rPr lang="en-US" dirty="0" err="1"/>
              <a:t>DigitalHub</a:t>
            </a:r>
            <a:r>
              <a:rPr lang="en-US" dirty="0"/>
              <a:t> in year 2 of existence. This is only an overview, a more in-depth activity will orient them to new collections and content in </a:t>
            </a:r>
            <a:r>
              <a:rPr lang="en-US" dirty="0" err="1"/>
              <a:t>DigitalHub</a:t>
            </a:r>
            <a:r>
              <a:rPr lang="en-US" dirty="0"/>
              <a:t> in later on.     </a:t>
            </a:r>
          </a:p>
          <a:p>
            <a:pPr fontAlgn="base"/>
            <a:r>
              <a:rPr lang="en-US" b="1" dirty="0"/>
              <a:t>Time: </a:t>
            </a:r>
            <a:r>
              <a:rPr lang="en-US" dirty="0"/>
              <a:t>10 minutes </a:t>
            </a:r>
          </a:p>
          <a:p>
            <a:pPr fontAlgn="base"/>
            <a:r>
              <a:rPr lang="en-US" b="1" dirty="0"/>
              <a:t>Presenter(s):</a:t>
            </a:r>
            <a:r>
              <a:rPr lang="en-US" dirty="0"/>
              <a:t> </a:t>
            </a:r>
            <a:r>
              <a:rPr lang="en-US" dirty="0" err="1"/>
              <a:t>Ramune</a:t>
            </a:r>
            <a:r>
              <a:rPr lang="en-US" dirty="0"/>
              <a:t>, Karen, </a:t>
            </a:r>
            <a:r>
              <a:rPr lang="en-US" dirty="0" err="1"/>
              <a:t>Joelen</a:t>
            </a:r>
            <a:r>
              <a:rPr lang="en-US" dirty="0"/>
              <a:t> </a:t>
            </a:r>
          </a:p>
          <a:p>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6</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1:10 pm – 1:20 pm</a:t>
            </a:r>
          </a:p>
        </p:txBody>
      </p:sp>
    </p:spTree>
    <p:extLst>
      <p:ext uri="{BB962C8B-B14F-4D97-AF65-F5344CB8AC3E}">
        <p14:creationId xmlns:p14="http://schemas.microsoft.com/office/powerpoint/2010/main" val="234663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on </a:t>
            </a:r>
            <a:r>
              <a:rPr lang="en-US" dirty="0" err="1"/>
              <a:t>DigitalHub</a:t>
            </a:r>
            <a:endParaRPr lang="en-US" dirty="0"/>
          </a:p>
        </p:txBody>
      </p:sp>
      <p:sp>
        <p:nvSpPr>
          <p:cNvPr id="3" name="Content Placeholder 2"/>
          <p:cNvSpPr>
            <a:spLocks noGrp="1"/>
          </p:cNvSpPr>
          <p:nvPr>
            <p:ph idx="1"/>
          </p:nvPr>
        </p:nvSpPr>
        <p:spPr>
          <a:xfrm>
            <a:off x="801197" y="1066801"/>
            <a:ext cx="7903371" cy="4648200"/>
          </a:xfrm>
        </p:spPr>
        <p:txBody>
          <a:bodyPr/>
          <a:lstStyle/>
          <a:p>
            <a:pPr fontAlgn="base"/>
            <a:r>
              <a:rPr lang="en-US" sz="2000" b="1" dirty="0"/>
              <a:t>Increase uploads of traditional and alternative outputs  </a:t>
            </a:r>
          </a:p>
          <a:p>
            <a:pPr lvl="1" fontAlgn="base"/>
            <a:r>
              <a:rPr lang="en-US" sz="2000" dirty="0"/>
              <a:t>Pilot project underway with Preventive Medicine to automatically upload publications in Open Access Journals </a:t>
            </a:r>
          </a:p>
          <a:p>
            <a:pPr marL="206375" lvl="1" indent="0" fontAlgn="base">
              <a:buNone/>
            </a:pPr>
            <a:endParaRPr lang="en-US" sz="2000" dirty="0"/>
          </a:p>
          <a:p>
            <a:pPr fontAlgn="base"/>
            <a:r>
              <a:rPr lang="en-US" sz="2000" b="1" dirty="0"/>
              <a:t>Communication and Outreach Planning </a:t>
            </a:r>
          </a:p>
          <a:p>
            <a:pPr lvl="1" fontAlgn="base"/>
            <a:r>
              <a:rPr lang="en-US" sz="2000" dirty="0"/>
              <a:t>Liaison Librarian In-Service</a:t>
            </a:r>
          </a:p>
          <a:p>
            <a:pPr lvl="1" fontAlgn="base"/>
            <a:r>
              <a:rPr lang="en-US" sz="2000" dirty="0"/>
              <a:t>Update </a:t>
            </a:r>
            <a:r>
              <a:rPr lang="en-US" sz="2000" dirty="0" err="1"/>
              <a:t>DigitalHub</a:t>
            </a:r>
            <a:r>
              <a:rPr lang="en-US" sz="2000" dirty="0"/>
              <a:t> Class slides (i.e. new screenshots, if needed)</a:t>
            </a:r>
          </a:p>
          <a:p>
            <a:pPr lvl="1" fontAlgn="base"/>
            <a:r>
              <a:rPr lang="en-US" sz="2000" dirty="0"/>
              <a:t>Creation of the “constraints” and “responses” document (see Activity 6)</a:t>
            </a:r>
          </a:p>
          <a:p>
            <a:pPr lvl="1" fontAlgn="base"/>
            <a:r>
              <a:rPr lang="en-US" sz="2000" dirty="0"/>
              <a:t>News Items</a:t>
            </a:r>
          </a:p>
          <a:p>
            <a:pPr lvl="2" fontAlgn="base"/>
            <a:r>
              <a:rPr lang="en-US" sz="1550" dirty="0"/>
              <a:t>June 2017: </a:t>
            </a:r>
            <a:r>
              <a:rPr lang="en-US" sz="1550" dirty="0" err="1"/>
              <a:t>DigitalHub</a:t>
            </a:r>
            <a:r>
              <a:rPr lang="en-US" sz="1550" dirty="0"/>
              <a:t> grows with each new submission: </a:t>
            </a:r>
            <a:r>
              <a:rPr lang="en-US" sz="1550" dirty="0">
                <a:hlinkClick r:id="rId3"/>
              </a:rPr>
              <a:t>https://galter.northwestern.edu/news/digitalhub-grows-with-each-new-submission</a:t>
            </a:r>
            <a:endParaRPr lang="en-US" sz="1550" dirty="0"/>
          </a:p>
          <a:p>
            <a:pPr lvl="2" fontAlgn="base"/>
            <a:r>
              <a:rPr lang="en-US" sz="1550" dirty="0"/>
              <a:t>August 2017: How </a:t>
            </a:r>
            <a:r>
              <a:rPr lang="en-US" sz="1550" dirty="0" err="1"/>
              <a:t>DigitalHub</a:t>
            </a:r>
            <a:r>
              <a:rPr lang="en-US" sz="1550" dirty="0"/>
              <a:t> can work for your lab (upcoming)</a:t>
            </a:r>
          </a:p>
          <a:p>
            <a:pPr lvl="2" fontAlgn="base"/>
            <a:r>
              <a:rPr lang="en-US" sz="1550" dirty="0"/>
              <a:t>September 2017: Uploading your conference outputs with </a:t>
            </a:r>
            <a:r>
              <a:rPr lang="en-US" sz="1550" dirty="0" err="1"/>
              <a:t>DigitalHub</a:t>
            </a:r>
            <a:endParaRPr lang="en-US" sz="1550" dirty="0"/>
          </a:p>
          <a:p>
            <a:pPr lvl="2" fontAlgn="base"/>
            <a:r>
              <a:rPr lang="en-US" sz="1550" dirty="0"/>
              <a:t>November 2017: Highlight of new </a:t>
            </a:r>
            <a:r>
              <a:rPr lang="en-US" sz="1550" dirty="0" err="1"/>
              <a:t>DigitalHub</a:t>
            </a:r>
            <a:r>
              <a:rPr lang="en-US" sz="1550" dirty="0"/>
              <a:t> Collections </a:t>
            </a:r>
          </a:p>
          <a:p>
            <a:pPr lvl="1" fontAlgn="base"/>
            <a:endParaRPr lang="en-US" sz="2000" dirty="0"/>
          </a:p>
          <a:p>
            <a:pPr marL="0" indent="0" fontAlgn="base">
              <a:buNone/>
            </a:pPr>
            <a:endParaRPr lang="en-US" sz="2000" dirty="0"/>
          </a:p>
          <a:p>
            <a:pPr marL="0" indent="0" fontAlgn="base">
              <a:buNone/>
            </a:pPr>
            <a:endParaRPr lang="en-US" sz="2000" u="sng" dirty="0"/>
          </a:p>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7</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1:10 pm – 1:20 pm</a:t>
            </a:r>
          </a:p>
        </p:txBody>
      </p:sp>
    </p:spTree>
    <p:extLst>
      <p:ext uri="{BB962C8B-B14F-4D97-AF65-F5344CB8AC3E}">
        <p14:creationId xmlns:p14="http://schemas.microsoft.com/office/powerpoint/2010/main" val="179414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DigitalHub</a:t>
            </a:r>
            <a:r>
              <a:rPr lang="en-US" dirty="0"/>
              <a:t> Updates</a:t>
            </a:r>
          </a:p>
        </p:txBody>
      </p:sp>
      <p:sp>
        <p:nvSpPr>
          <p:cNvPr id="3" name="Content Placeholder 2"/>
          <p:cNvSpPr>
            <a:spLocks noGrp="1"/>
          </p:cNvSpPr>
          <p:nvPr>
            <p:ph idx="1"/>
          </p:nvPr>
        </p:nvSpPr>
        <p:spPr>
          <a:xfrm>
            <a:off x="359221" y="1066800"/>
            <a:ext cx="3099775" cy="4343400"/>
          </a:xfrm>
        </p:spPr>
        <p:txBody>
          <a:bodyPr/>
          <a:lstStyle/>
          <a:p>
            <a:pPr fontAlgn="base"/>
            <a:r>
              <a:rPr lang="en-US" sz="2000" dirty="0"/>
              <a:t>Membership in Confederation of Open Access Repositories (COAR): </a:t>
            </a:r>
            <a:r>
              <a:rPr lang="en-US" sz="2000" u="sng" dirty="0">
                <a:hlinkClick r:id="rId3"/>
              </a:rPr>
              <a:t>https://www.coar-repositories.org/community/members-and-partners-by-country/</a:t>
            </a:r>
            <a:endParaRPr lang="en-US" sz="2000" u="sng" dirty="0"/>
          </a:p>
          <a:p>
            <a:pPr fontAlgn="base"/>
            <a:endParaRPr lang="en-US" sz="2000" u="sng" dirty="0"/>
          </a:p>
          <a:p>
            <a:pPr fontAlgn="base"/>
            <a:r>
              <a:rPr lang="en-US" sz="2000" dirty="0"/>
              <a:t>Benefits of COAR: </a:t>
            </a:r>
            <a:r>
              <a:rPr lang="en-US" sz="2000" dirty="0">
                <a:hlinkClick r:id="rId4"/>
              </a:rPr>
              <a:t>https://www.coar-repositories.org/files/20160513_COAR-infographic_finalversion.pdf</a:t>
            </a:r>
            <a:endParaRPr lang="en-US" sz="2000" dirty="0"/>
          </a:p>
          <a:p>
            <a:pPr fontAlgn="base"/>
            <a:endParaRPr lang="en-US" sz="2000" dirty="0"/>
          </a:p>
          <a:p>
            <a:pPr marL="0" indent="0" fontAlgn="base">
              <a:buNone/>
            </a:pPr>
            <a:endParaRPr lang="en-US" sz="2000" u="sng" dirty="0"/>
          </a:p>
          <a:p>
            <a:pPr fontAlgn="base"/>
            <a:endParaRPr lang="en-US" sz="2000" dirty="0"/>
          </a:p>
          <a:p>
            <a:endParaRPr lang="en-US" dirty="0"/>
          </a:p>
        </p:txBody>
      </p:sp>
      <p:grpSp>
        <p:nvGrpSpPr>
          <p:cNvPr id="8" name="Group 7"/>
          <p:cNvGrpSpPr/>
          <p:nvPr/>
        </p:nvGrpSpPr>
        <p:grpSpPr>
          <a:xfrm>
            <a:off x="3581400" y="933450"/>
            <a:ext cx="5338505" cy="5267325"/>
            <a:chOff x="3352800" y="762000"/>
            <a:chExt cx="5715000" cy="5638800"/>
          </a:xfrm>
        </p:grpSpPr>
        <p:grpSp>
          <p:nvGrpSpPr>
            <p:cNvPr id="6" name="Group 5"/>
            <p:cNvGrpSpPr/>
            <p:nvPr/>
          </p:nvGrpSpPr>
          <p:grpSpPr>
            <a:xfrm>
              <a:off x="3429000" y="838200"/>
              <a:ext cx="5513823" cy="5410200"/>
              <a:chOff x="1447800" y="1143000"/>
              <a:chExt cx="9629775" cy="9448800"/>
            </a:xfrm>
          </p:grpSpPr>
          <p:pic>
            <p:nvPicPr>
              <p:cNvPr id="4" name="Picture 3"/>
              <p:cNvPicPr>
                <a:picLocks noChangeAspect="1"/>
              </p:cNvPicPr>
              <p:nvPr/>
            </p:nvPicPr>
            <p:blipFill rotWithShape="1">
              <a:blip r:embed="rId5"/>
              <a:srcRect l="24066" t="10333" r="24066" b="37000"/>
              <a:stretch/>
            </p:blipFill>
            <p:spPr>
              <a:xfrm>
                <a:off x="1552575" y="4572000"/>
                <a:ext cx="9525000" cy="6019800"/>
              </a:xfrm>
              <a:prstGeom prst="rect">
                <a:avLst/>
              </a:prstGeom>
            </p:spPr>
          </p:pic>
          <p:pic>
            <p:nvPicPr>
              <p:cNvPr id="5" name="Picture 4"/>
              <p:cNvPicPr>
                <a:picLocks noChangeAspect="1"/>
              </p:cNvPicPr>
              <p:nvPr/>
            </p:nvPicPr>
            <p:blipFill rotWithShape="1">
              <a:blip r:embed="rId6"/>
              <a:srcRect l="23651" t="9333" r="24066" b="59333"/>
              <a:stretch/>
            </p:blipFill>
            <p:spPr>
              <a:xfrm>
                <a:off x="1447800" y="1143000"/>
                <a:ext cx="9601200" cy="3581400"/>
              </a:xfrm>
              <a:prstGeom prst="rect">
                <a:avLst/>
              </a:prstGeom>
            </p:spPr>
          </p:pic>
        </p:grpSp>
        <p:sp>
          <p:nvSpPr>
            <p:cNvPr id="7" name="Rectangle 6"/>
            <p:cNvSpPr/>
            <p:nvPr/>
          </p:nvSpPr>
          <p:spPr>
            <a:xfrm>
              <a:off x="3352800" y="762000"/>
              <a:ext cx="5715000" cy="56388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Slide Number Placeholder 9"/>
          <p:cNvSpPr>
            <a:spLocks noGrp="1"/>
          </p:cNvSpPr>
          <p:nvPr>
            <p:ph type="sldNum" sz="quarter" idx="12"/>
          </p:nvPr>
        </p:nvSpPr>
        <p:spPr/>
        <p:txBody>
          <a:bodyPr/>
          <a:lstStyle/>
          <a:p>
            <a:fld id="{0D558541-60C9-42A2-8392-FF12533A6B7A}" type="slidenum">
              <a:rPr lang="en-US" smtClean="0"/>
              <a:pPr/>
              <a:t>8</a:t>
            </a:fld>
            <a:endParaRPr lang="en-US" dirty="0"/>
          </a:p>
        </p:txBody>
      </p:sp>
      <p:sp>
        <p:nvSpPr>
          <p:cNvPr id="11" name="TextBox 10"/>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1:10 pm – 1:20 pm</a:t>
            </a:r>
          </a:p>
        </p:txBody>
      </p:sp>
      <p:sp>
        <p:nvSpPr>
          <p:cNvPr id="9" name="Rectangle 8"/>
          <p:cNvSpPr/>
          <p:nvPr/>
        </p:nvSpPr>
        <p:spPr>
          <a:xfrm>
            <a:off x="4789437" y="3990975"/>
            <a:ext cx="2957512" cy="211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8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Technology</a:t>
            </a:r>
          </a:p>
        </p:txBody>
      </p:sp>
      <p:sp>
        <p:nvSpPr>
          <p:cNvPr id="5" name="Content Placeholder 2"/>
          <p:cNvSpPr>
            <a:spLocks noGrp="1"/>
          </p:cNvSpPr>
          <p:nvPr>
            <p:ph idx="1"/>
            <p:extLst/>
          </p:nvPr>
        </p:nvSpPr>
        <p:spPr>
          <a:xfrm>
            <a:off x="990599" y="1219200"/>
            <a:ext cx="7049689" cy="4495800"/>
          </a:xfrm>
        </p:spPr>
        <p:txBody>
          <a:bodyPr vert="horz" lIns="0" tIns="0" rIns="91440" bIns="45720" rtlCol="0" anchor="t">
            <a:noAutofit/>
          </a:bodyPr>
          <a:lstStyle/>
          <a:p>
            <a:pPr marL="0" indent="0">
              <a:buNone/>
            </a:pPr>
            <a:r>
              <a:rPr lang="en-US" sz="2000" b="1" i="1" dirty="0"/>
              <a:t>“What front/backend system do we use for the repository?”</a:t>
            </a:r>
            <a:endParaRPr lang="en-US" sz="2000" dirty="0"/>
          </a:p>
          <a:p>
            <a:endParaRPr lang="en-US" sz="2000" dirty="0"/>
          </a:p>
          <a:p>
            <a:r>
              <a:rPr lang="en-US" sz="2000" dirty="0"/>
              <a:t>The repository back end is a combination of:</a:t>
            </a:r>
          </a:p>
          <a:p>
            <a:pPr marL="206375" lvl="1" indent="0">
              <a:buNone/>
            </a:pPr>
            <a:r>
              <a:rPr lang="en-US" sz="2000" dirty="0"/>
              <a:t>1) the 'Fedora Commons' repository (</a:t>
            </a:r>
            <a:r>
              <a:rPr lang="en-US" sz="2000" dirty="0">
                <a:hlinkClick r:id="rId3"/>
              </a:rPr>
              <a:t>http://fedorarepository.org/</a:t>
            </a:r>
            <a:r>
              <a:rPr lang="en-US" sz="2000" dirty="0"/>
              <a:t>)</a:t>
            </a:r>
          </a:p>
          <a:p>
            <a:pPr marL="206375" lvl="1" indent="0">
              <a:buNone/>
            </a:pPr>
            <a:r>
              <a:rPr lang="en-US" sz="2000" dirty="0"/>
              <a:t>2) 'Apache </a:t>
            </a:r>
            <a:r>
              <a:rPr lang="en-US" sz="2000" dirty="0" err="1"/>
              <a:t>Solr</a:t>
            </a:r>
            <a:r>
              <a:rPr lang="en-US" sz="2000" dirty="0"/>
              <a:t>,' which is used for search indexing (</a:t>
            </a:r>
            <a:r>
              <a:rPr lang="en-US" sz="2000" dirty="0">
                <a:hlinkClick r:id="rId4"/>
              </a:rPr>
              <a:t>http://lucene.apache.org/solr/</a:t>
            </a:r>
            <a:r>
              <a:rPr lang="en-US" sz="2000" dirty="0"/>
              <a:t>)</a:t>
            </a:r>
          </a:p>
          <a:p>
            <a:pPr marL="0" indent="0">
              <a:buNone/>
            </a:pPr>
            <a:endParaRPr lang="en-US" sz="2000" dirty="0"/>
          </a:p>
          <a:p>
            <a:r>
              <a:rPr lang="en-US" sz="2000" dirty="0"/>
              <a:t>'Hydra' (now called '</a:t>
            </a:r>
            <a:r>
              <a:rPr lang="en-US" sz="2000" dirty="0" err="1"/>
              <a:t>Samvera</a:t>
            </a:r>
            <a:r>
              <a:rPr lang="en-US" sz="2000" dirty="0"/>
              <a:t>') is the web application framework that sits on top of the back end (</a:t>
            </a:r>
            <a:r>
              <a:rPr lang="en-US" sz="2000" dirty="0">
                <a:hlinkClick r:id="rId5"/>
              </a:rPr>
              <a:t>https://samvera.org/</a:t>
            </a:r>
            <a:r>
              <a:rPr lang="en-US" sz="2000" dirty="0"/>
              <a:t>)</a:t>
            </a:r>
          </a:p>
          <a:p>
            <a:endParaRPr lang="en-US" sz="2000" dirty="0"/>
          </a:p>
          <a:p>
            <a:r>
              <a:rPr lang="en-US" sz="2000" dirty="0"/>
              <a:t>'</a:t>
            </a:r>
            <a:r>
              <a:rPr lang="en-US" sz="2000" dirty="0" err="1"/>
              <a:t>Sufia</a:t>
            </a:r>
            <a:r>
              <a:rPr lang="en-US" sz="2000" dirty="0"/>
              <a:t>' (http://sufia.io/about/) is the front end and extends Hydra (now called </a:t>
            </a:r>
            <a:r>
              <a:rPr lang="en-US" sz="2000" dirty="0" err="1"/>
              <a:t>Samvera</a:t>
            </a:r>
            <a:r>
              <a:rPr lang="en-US" sz="2000" dirty="0"/>
              <a:t>), providing the user interface and associated features. </a:t>
            </a:r>
          </a:p>
          <a:p>
            <a:pPr marL="0" indent="0">
              <a:buNone/>
            </a:pPr>
            <a:r>
              <a:rPr lang="en-US" sz="2000" dirty="0">
                <a:latin typeface="+mn-ea"/>
                <a:cs typeface="+mn-ea"/>
              </a:rPr>
              <a:t/>
            </a:r>
            <a:br>
              <a:rPr lang="en-US" sz="2000" dirty="0">
                <a:latin typeface="+mn-ea"/>
                <a:cs typeface="+mn-ea"/>
              </a:rPr>
            </a:br>
            <a:endParaRPr lang="en-US" sz="2000" dirty="0"/>
          </a:p>
          <a:p>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9</a:t>
            </a:fld>
            <a:endParaRPr lang="en-US" dirty="0"/>
          </a:p>
        </p:txBody>
      </p:sp>
      <p:sp>
        <p:nvSpPr>
          <p:cNvPr id="6" name="TextBox 5"/>
          <p:cNvSpPr txBox="1"/>
          <p:nvPr/>
        </p:nvSpPr>
        <p:spPr>
          <a:xfrm>
            <a:off x="7526671" y="6220242"/>
            <a:ext cx="1905000" cy="381000"/>
          </a:xfrm>
          <a:prstGeom prst="rect">
            <a:avLst/>
          </a:prstGeom>
          <a:noFill/>
        </p:spPr>
        <p:txBody>
          <a:bodyPr wrap="square" lIns="0" tIns="0" rIns="0" bIns="0" rtlCol="0">
            <a:noAutofit/>
          </a:bodyPr>
          <a:lstStyle/>
          <a:p>
            <a:pPr>
              <a:lnSpc>
                <a:spcPct val="90000"/>
              </a:lnSpc>
              <a:spcBef>
                <a:spcPts val="600"/>
              </a:spcBef>
            </a:pPr>
            <a:r>
              <a:rPr lang="en-US" sz="1400" i="1" spc="-50" dirty="0"/>
              <a:t>1:10 pm – 1:20 pm</a:t>
            </a:r>
          </a:p>
        </p:txBody>
      </p:sp>
    </p:spTree>
    <p:extLst>
      <p:ext uri="{BB962C8B-B14F-4D97-AF65-F5344CB8AC3E}">
        <p14:creationId xmlns:p14="http://schemas.microsoft.com/office/powerpoint/2010/main" val="4244716622"/>
      </p:ext>
    </p:extLst>
  </p:cSld>
  <p:clrMapOvr>
    <a:masterClrMapping/>
  </p:clrMapOvr>
</p:sld>
</file>

<file path=ppt/theme/theme1.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4171</TotalTime>
  <Words>2028</Words>
  <Application>Microsoft Office PowerPoint</Application>
  <PresentationFormat>On-screen Show (4:3)</PresentationFormat>
  <Paragraphs>519</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Symbol</vt:lpstr>
      <vt:lpstr>Northwestern Medicine High Brand</vt:lpstr>
      <vt:lpstr>Liaison Librarian DigitalHub In-Service</vt:lpstr>
      <vt:lpstr>Goals for this In-Service </vt:lpstr>
      <vt:lpstr>Outcomes for this In-Service </vt:lpstr>
      <vt:lpstr>Overview of this In-Service </vt:lpstr>
      <vt:lpstr>Update on DigitalHub</vt:lpstr>
      <vt:lpstr>Update on DigitalHub</vt:lpstr>
      <vt:lpstr>Update on DigitalHub</vt:lpstr>
      <vt:lpstr>DigitalHub Updates</vt:lpstr>
      <vt:lpstr>Current Technology</vt:lpstr>
      <vt:lpstr>Future Technology</vt:lpstr>
      <vt:lpstr>Activity 1</vt:lpstr>
      <vt:lpstr>Activity 1: Explore DigitalHub and Alternative Outputs </vt:lpstr>
      <vt:lpstr>Activity 1: Explore DigitalHub and Alternative Outputs</vt:lpstr>
      <vt:lpstr>Activity 1: Explore DigitalHub and Alternative Outputs</vt:lpstr>
      <vt:lpstr>Activity 2</vt:lpstr>
      <vt:lpstr>Activity 2: Explore Repositories in General </vt:lpstr>
      <vt:lpstr>Activity 2: Explore Repositories in General </vt:lpstr>
      <vt:lpstr>Activity 2: Explore Repositories in General</vt:lpstr>
      <vt:lpstr>Activity 2: Explore Repositories in General</vt:lpstr>
      <vt:lpstr>Activity 2: Explore Repositories in General </vt:lpstr>
      <vt:lpstr>Activity 3</vt:lpstr>
      <vt:lpstr>Activity 3: New Happenings in the World of Repositories</vt:lpstr>
      <vt:lpstr>Activity 3: New Happenings in the World of Repositories</vt:lpstr>
      <vt:lpstr>Activity 3: New Happenings in the World of Repositories</vt:lpstr>
      <vt:lpstr>Activity 3: New Happenings in the World of Repositories</vt:lpstr>
      <vt:lpstr>Activity 3: New Happenings in the World of Repositories</vt:lpstr>
      <vt:lpstr>Activity 3: New Happenings in the World of Repositories</vt:lpstr>
      <vt:lpstr>Activity 3: New Happenings in the World of Repositories</vt:lpstr>
      <vt:lpstr>Activity 3: New Happenings in the World of Repositories</vt:lpstr>
      <vt:lpstr>Activity 3: New Happenings in the World of Repositories</vt:lpstr>
      <vt:lpstr>Activity 4</vt:lpstr>
      <vt:lpstr>Activity 4: Create a Collection of Alternative Outputs</vt:lpstr>
      <vt:lpstr>Activity 4: Create a Collection of Alternative Outputs</vt:lpstr>
      <vt:lpstr>Activity 4: Create a Collection of Alternative Outputs</vt:lpstr>
      <vt:lpstr>Activity 5</vt:lpstr>
      <vt:lpstr>Activity 5: Explore FSM websites for DigitalHub ideas</vt:lpstr>
      <vt:lpstr>Activity 5: Explore FSM websites for DigitalHub ideas</vt:lpstr>
      <vt:lpstr>Activity 6</vt:lpstr>
      <vt:lpstr>Activity 6: Brainstorm Constraints and Responses</vt:lpstr>
      <vt:lpstr>Activity 6: Brainstorm Constraints and Responses</vt:lpstr>
      <vt:lpstr>Activity 6: Brainstorm Constraints and Responses</vt:lpstr>
      <vt:lpstr>Wrap up</vt:lpstr>
      <vt:lpstr>Wrap up</vt:lpstr>
      <vt:lpstr>Digital Initiatives Working Group</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Karen E Gutzman</cp:lastModifiedBy>
  <cp:revision>886</cp:revision>
  <cp:lastPrinted>2013-09-27T20:14:21Z</cp:lastPrinted>
  <dcterms:created xsi:type="dcterms:W3CDTF">2013-10-23T14:57:36Z</dcterms:created>
  <dcterms:modified xsi:type="dcterms:W3CDTF">2017-10-06T19:48:58Z</dcterms:modified>
</cp:coreProperties>
</file>