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2"/>
    <p:sldMasterId id="2147483674" r:id="rId3"/>
  </p:sldMasterIdLst>
  <p:notesMasterIdLst>
    <p:notesMasterId r:id="rId28"/>
  </p:notesMasterIdLst>
  <p:handoutMasterIdLst>
    <p:handoutMasterId r:id="rId29"/>
  </p:handoutMasterIdLst>
  <p:sldIdLst>
    <p:sldId id="257" r:id="rId4"/>
    <p:sldId id="271" r:id="rId5"/>
    <p:sldId id="279" r:id="rId6"/>
    <p:sldId id="276" r:id="rId7"/>
    <p:sldId id="296" r:id="rId8"/>
    <p:sldId id="295" r:id="rId9"/>
    <p:sldId id="280" r:id="rId10"/>
    <p:sldId id="297" r:id="rId11"/>
    <p:sldId id="281" r:id="rId12"/>
    <p:sldId id="298" r:id="rId13"/>
    <p:sldId id="278" r:id="rId14"/>
    <p:sldId id="292" r:id="rId15"/>
    <p:sldId id="293" r:id="rId16"/>
    <p:sldId id="273" r:id="rId17"/>
    <p:sldId id="274" r:id="rId18"/>
    <p:sldId id="275" r:id="rId19"/>
    <p:sldId id="294" r:id="rId20"/>
    <p:sldId id="286" r:id="rId21"/>
    <p:sldId id="285" r:id="rId22"/>
    <p:sldId id="287" r:id="rId23"/>
    <p:sldId id="289" r:id="rId24"/>
    <p:sldId id="290" r:id="rId25"/>
    <p:sldId id="291" r:id="rId26"/>
    <p:sldId id="299" r:id="rId27"/>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3FDA0A83-0B84-49CC-97BB-543EA519321E}">
          <p14:sldIdLst>
            <p14:sldId id="257"/>
            <p14:sldId id="271"/>
            <p14:sldId id="279"/>
            <p14:sldId id="276"/>
            <p14:sldId id="296"/>
            <p14:sldId id="295"/>
            <p14:sldId id="280"/>
            <p14:sldId id="297"/>
            <p14:sldId id="281"/>
            <p14:sldId id="298"/>
            <p14:sldId id="278"/>
            <p14:sldId id="292"/>
            <p14:sldId id="293"/>
            <p14:sldId id="273"/>
            <p14:sldId id="274"/>
            <p14:sldId id="275"/>
            <p14:sldId id="294"/>
            <p14:sldId id="286"/>
          </p14:sldIdLst>
        </p14:section>
        <p14:section name="Untitled Section" id="{3AB50720-CF42-4FA0-A429-F3053DB4B7CA}">
          <p14:sldIdLst>
            <p14:sldId id="285"/>
            <p14:sldId id="287"/>
            <p14:sldId id="289"/>
            <p14:sldId id="290"/>
            <p14:sldId id="291"/>
            <p14:sldId id="29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3D5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90" autoAdjust="0"/>
    <p:restoredTop sz="78129" autoAdjust="0"/>
  </p:normalViewPr>
  <p:slideViewPr>
    <p:cSldViewPr>
      <p:cViewPr varScale="1">
        <p:scale>
          <a:sx n="62" d="100"/>
          <a:sy n="62" d="100"/>
        </p:scale>
        <p:origin x="-634" y="-7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2.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475D66-8DD5-4E1F-86ED-084152FA752E}" type="doc">
      <dgm:prSet loTypeId="urn:microsoft.com/office/officeart/2005/8/layout/radial3" loCatId="cycle" qsTypeId="urn:microsoft.com/office/officeart/2005/8/quickstyle/simple5" qsCatId="simple" csTypeId="urn:microsoft.com/office/officeart/2005/8/colors/accent1_2" csCatId="accent1" phldr="1"/>
      <dgm:spPr/>
      <dgm:t>
        <a:bodyPr/>
        <a:lstStyle/>
        <a:p>
          <a:endParaRPr lang="en-US"/>
        </a:p>
      </dgm:t>
    </dgm:pt>
    <dgm:pt modelId="{EDE6C301-9904-42F0-B88E-9E7493AD07DE}">
      <dgm:prSet phldrT="[Text]"/>
      <dgm:spPr/>
      <dgm:t>
        <a:bodyPr/>
        <a:lstStyle/>
        <a:p>
          <a:r>
            <a:rPr lang="en-US" dirty="0" smtClean="0"/>
            <a:t>JATS</a:t>
          </a:r>
          <a:endParaRPr lang="en-US" dirty="0"/>
        </a:p>
      </dgm:t>
    </dgm:pt>
    <dgm:pt modelId="{0D9E8AFE-7A3D-452F-A513-66DB8E027C14}" type="parTrans" cxnId="{ECF68CFC-2DBE-407F-A037-83B8B1100F40}">
      <dgm:prSet/>
      <dgm:spPr/>
      <dgm:t>
        <a:bodyPr/>
        <a:lstStyle/>
        <a:p>
          <a:endParaRPr lang="en-US"/>
        </a:p>
      </dgm:t>
    </dgm:pt>
    <dgm:pt modelId="{D7D64713-4AA4-4075-A46F-08D65E670E70}" type="sibTrans" cxnId="{ECF68CFC-2DBE-407F-A037-83B8B1100F40}">
      <dgm:prSet/>
      <dgm:spPr/>
      <dgm:t>
        <a:bodyPr/>
        <a:lstStyle/>
        <a:p>
          <a:endParaRPr lang="en-US"/>
        </a:p>
      </dgm:t>
    </dgm:pt>
    <dgm:pt modelId="{6BB708A4-2916-4999-9C90-1C2C734D09AB}">
      <dgm:prSet phldrT="[Text]"/>
      <dgm:spPr/>
      <dgm:t>
        <a:bodyPr/>
        <a:lstStyle/>
        <a:p>
          <a:r>
            <a:rPr lang="en-US" dirty="0" smtClean="0"/>
            <a:t>EXT</a:t>
          </a:r>
          <a:endParaRPr lang="en-US" dirty="0"/>
        </a:p>
      </dgm:t>
    </dgm:pt>
    <dgm:pt modelId="{1716C02C-9D51-47C8-B345-ADEE5A18C709}" type="parTrans" cxnId="{79AC9D23-4B1C-4594-A510-7B4992C1FCB5}">
      <dgm:prSet/>
      <dgm:spPr/>
      <dgm:t>
        <a:bodyPr/>
        <a:lstStyle/>
        <a:p>
          <a:endParaRPr lang="en-US"/>
        </a:p>
      </dgm:t>
    </dgm:pt>
    <dgm:pt modelId="{FE5ADBEF-FCF2-49D3-99B7-9172C21B218F}" type="sibTrans" cxnId="{79AC9D23-4B1C-4594-A510-7B4992C1FCB5}">
      <dgm:prSet/>
      <dgm:spPr/>
      <dgm:t>
        <a:bodyPr/>
        <a:lstStyle/>
        <a:p>
          <a:endParaRPr lang="en-US"/>
        </a:p>
      </dgm:t>
    </dgm:pt>
    <dgm:pt modelId="{EF83D292-8FE9-428D-95B2-E89E2EBDF6D2}" type="pres">
      <dgm:prSet presAssocID="{A8475D66-8DD5-4E1F-86ED-084152FA752E}" presName="composite" presStyleCnt="0">
        <dgm:presLayoutVars>
          <dgm:chMax val="1"/>
          <dgm:dir/>
          <dgm:resizeHandles val="exact"/>
        </dgm:presLayoutVars>
      </dgm:prSet>
      <dgm:spPr/>
      <dgm:t>
        <a:bodyPr/>
        <a:lstStyle/>
        <a:p>
          <a:endParaRPr lang="en-US"/>
        </a:p>
      </dgm:t>
    </dgm:pt>
    <dgm:pt modelId="{05AC4ED4-3A25-40BC-A45F-B3FCB1CA7CEF}" type="pres">
      <dgm:prSet presAssocID="{A8475D66-8DD5-4E1F-86ED-084152FA752E}" presName="radial" presStyleCnt="0">
        <dgm:presLayoutVars>
          <dgm:animLvl val="ctr"/>
        </dgm:presLayoutVars>
      </dgm:prSet>
      <dgm:spPr/>
    </dgm:pt>
    <dgm:pt modelId="{0B0A614A-11E5-4D55-906F-ED7F60CBB535}" type="pres">
      <dgm:prSet presAssocID="{EDE6C301-9904-42F0-B88E-9E7493AD07DE}" presName="centerShape" presStyleLbl="vennNode1" presStyleIdx="0" presStyleCnt="2" custScaleX="69796" custScaleY="81361" custLinFactNeighborX="40322" custLinFactNeighborY="-14823"/>
      <dgm:spPr>
        <a:prstGeom prst="flowChartAlternateProcess">
          <a:avLst/>
        </a:prstGeom>
      </dgm:spPr>
      <dgm:t>
        <a:bodyPr/>
        <a:lstStyle/>
        <a:p>
          <a:endParaRPr lang="en-US"/>
        </a:p>
      </dgm:t>
    </dgm:pt>
    <dgm:pt modelId="{368B135D-E155-4D0F-9123-F11B78FDE32B}" type="pres">
      <dgm:prSet presAssocID="{6BB708A4-2916-4999-9C90-1C2C734D09AB}" presName="node" presStyleLbl="vennNode1" presStyleIdx="1" presStyleCnt="2" custScaleX="83571" custScaleY="78600" custRadScaleRad="4128" custRadScaleInc="45700">
        <dgm:presLayoutVars>
          <dgm:bulletEnabled val="1"/>
        </dgm:presLayoutVars>
      </dgm:prSet>
      <dgm:spPr>
        <a:prstGeom prst="roundRect">
          <a:avLst/>
        </a:prstGeom>
      </dgm:spPr>
      <dgm:t>
        <a:bodyPr/>
        <a:lstStyle/>
        <a:p>
          <a:endParaRPr lang="en-US"/>
        </a:p>
      </dgm:t>
    </dgm:pt>
  </dgm:ptLst>
  <dgm:cxnLst>
    <dgm:cxn modelId="{ECF68CFC-2DBE-407F-A037-83B8B1100F40}" srcId="{A8475D66-8DD5-4E1F-86ED-084152FA752E}" destId="{EDE6C301-9904-42F0-B88E-9E7493AD07DE}" srcOrd="0" destOrd="0" parTransId="{0D9E8AFE-7A3D-452F-A513-66DB8E027C14}" sibTransId="{D7D64713-4AA4-4075-A46F-08D65E670E70}"/>
    <dgm:cxn modelId="{79AC9D23-4B1C-4594-A510-7B4992C1FCB5}" srcId="{EDE6C301-9904-42F0-B88E-9E7493AD07DE}" destId="{6BB708A4-2916-4999-9C90-1C2C734D09AB}" srcOrd="0" destOrd="0" parTransId="{1716C02C-9D51-47C8-B345-ADEE5A18C709}" sibTransId="{FE5ADBEF-FCF2-49D3-99B7-9172C21B218F}"/>
    <dgm:cxn modelId="{22906671-4D35-4339-8C7E-DE9A13CC3CB4}" type="presOf" srcId="{A8475D66-8DD5-4E1F-86ED-084152FA752E}" destId="{EF83D292-8FE9-428D-95B2-E89E2EBDF6D2}" srcOrd="0" destOrd="0" presId="urn:microsoft.com/office/officeart/2005/8/layout/radial3"/>
    <dgm:cxn modelId="{010789DA-976C-473A-B8AD-10470450B5A0}" type="presOf" srcId="{EDE6C301-9904-42F0-B88E-9E7493AD07DE}" destId="{0B0A614A-11E5-4D55-906F-ED7F60CBB535}" srcOrd="0" destOrd="0" presId="urn:microsoft.com/office/officeart/2005/8/layout/radial3"/>
    <dgm:cxn modelId="{5B96D0A9-45C5-47D3-A3CE-20FEE1EADC40}" type="presOf" srcId="{6BB708A4-2916-4999-9C90-1C2C734D09AB}" destId="{368B135D-E155-4D0F-9123-F11B78FDE32B}" srcOrd="0" destOrd="0" presId="urn:microsoft.com/office/officeart/2005/8/layout/radial3"/>
    <dgm:cxn modelId="{A20D76F0-D916-4ECD-AF8A-3434AD8880A8}" type="presParOf" srcId="{EF83D292-8FE9-428D-95B2-E89E2EBDF6D2}" destId="{05AC4ED4-3A25-40BC-A45F-B3FCB1CA7CEF}" srcOrd="0" destOrd="0" presId="urn:microsoft.com/office/officeart/2005/8/layout/radial3"/>
    <dgm:cxn modelId="{27D6821C-65A3-4B1E-A559-39679C35F809}" type="presParOf" srcId="{05AC4ED4-3A25-40BC-A45F-B3FCB1CA7CEF}" destId="{0B0A614A-11E5-4D55-906F-ED7F60CBB535}" srcOrd="0" destOrd="0" presId="urn:microsoft.com/office/officeart/2005/8/layout/radial3"/>
    <dgm:cxn modelId="{6EECB144-E578-41D1-B2B5-DDE2B6540D7E}" type="presParOf" srcId="{05AC4ED4-3A25-40BC-A45F-B3FCB1CA7CEF}" destId="{368B135D-E155-4D0F-9123-F11B78FDE32B}" srcOrd="1"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0A614A-11E5-4D55-906F-ED7F60CBB535}">
      <dsp:nvSpPr>
        <dsp:cNvPr id="0" name=""/>
        <dsp:cNvSpPr/>
      </dsp:nvSpPr>
      <dsp:spPr>
        <a:xfrm>
          <a:off x="1729412" y="577390"/>
          <a:ext cx="1944555" cy="2266762"/>
        </a:xfrm>
        <a:prstGeom prst="flowChartAlternateProcess">
          <a:avLst/>
        </a:prstGeom>
        <a:gradFill rotWithShape="0">
          <a:gsLst>
            <a:gs pos="0">
              <a:schemeClr val="accent1">
                <a:alpha val="50000"/>
                <a:hueOff val="0"/>
                <a:satOff val="0"/>
                <a:lumOff val="0"/>
                <a:alphaOff val="0"/>
                <a:shade val="15000"/>
                <a:satMod val="180000"/>
              </a:schemeClr>
            </a:gs>
            <a:gs pos="50000">
              <a:schemeClr val="accent1">
                <a:alpha val="50000"/>
                <a:hueOff val="0"/>
                <a:satOff val="0"/>
                <a:lumOff val="0"/>
                <a:alphaOff val="0"/>
                <a:shade val="45000"/>
                <a:satMod val="170000"/>
              </a:schemeClr>
            </a:gs>
            <a:gs pos="70000">
              <a:schemeClr val="accent1">
                <a:alpha val="50000"/>
                <a:hueOff val="0"/>
                <a:satOff val="0"/>
                <a:lumOff val="0"/>
                <a:alphaOff val="0"/>
                <a:tint val="99000"/>
                <a:shade val="65000"/>
                <a:satMod val="155000"/>
              </a:schemeClr>
            </a:gs>
            <a:gs pos="100000">
              <a:schemeClr val="accent1">
                <a:alpha val="50000"/>
                <a:hueOff val="0"/>
                <a:satOff val="0"/>
                <a:lumOff val="0"/>
                <a:alphaOff val="0"/>
                <a:tint val="95500"/>
                <a:shade val="100000"/>
                <a:satMod val="155000"/>
              </a:schemeClr>
            </a:gs>
          </a:gsLst>
          <a:lin ang="16200000" scaled="0"/>
        </a:gradFill>
        <a:ln>
          <a:no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accent1">
              <a:alpha val="50000"/>
              <a:hueOff val="0"/>
              <a:satOff val="0"/>
              <a:lumOff val="0"/>
              <a:alphaOff val="0"/>
              <a:satMod val="300000"/>
            </a:schemeClr>
          </a:contourClr>
        </a:sp3d>
      </dsp:spPr>
      <dsp:style>
        <a:lnRef idx="0">
          <a:scrgbClr r="0" g="0" b="0"/>
        </a:lnRef>
        <a:fillRef idx="3">
          <a:scrgbClr r="0" g="0" b="0"/>
        </a:fillRef>
        <a:effectRef idx="3">
          <a:scrgbClr r="0" g="0" b="0"/>
        </a:effectRef>
        <a:fontRef idx="minor">
          <a:schemeClr val="tx1"/>
        </a:fontRef>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r>
            <a:rPr lang="en-US" sz="6500" kern="1200" dirty="0" smtClean="0"/>
            <a:t>JATS</a:t>
          </a:r>
          <a:endParaRPr lang="en-US" sz="6500" kern="1200" dirty="0"/>
        </a:p>
      </dsp:txBody>
      <dsp:txXfrm>
        <a:off x="1824335" y="672313"/>
        <a:ext cx="1754709" cy="2076916"/>
      </dsp:txXfrm>
    </dsp:sp>
    <dsp:sp modelId="{368B135D-E155-4D0F-9123-F11B78FDE32B}">
      <dsp:nvSpPr>
        <dsp:cNvPr id="0" name=""/>
        <dsp:cNvSpPr/>
      </dsp:nvSpPr>
      <dsp:spPr>
        <a:xfrm>
          <a:off x="586413" y="1720401"/>
          <a:ext cx="1164167" cy="1094919"/>
        </a:xfrm>
        <a:prstGeom prst="roundRect">
          <a:avLst/>
        </a:prstGeom>
        <a:gradFill rotWithShape="0">
          <a:gsLst>
            <a:gs pos="0">
              <a:schemeClr val="accent1">
                <a:alpha val="50000"/>
                <a:hueOff val="0"/>
                <a:satOff val="0"/>
                <a:lumOff val="0"/>
                <a:alphaOff val="0"/>
                <a:shade val="15000"/>
                <a:satMod val="180000"/>
              </a:schemeClr>
            </a:gs>
            <a:gs pos="50000">
              <a:schemeClr val="accent1">
                <a:alpha val="50000"/>
                <a:hueOff val="0"/>
                <a:satOff val="0"/>
                <a:lumOff val="0"/>
                <a:alphaOff val="0"/>
                <a:shade val="45000"/>
                <a:satMod val="170000"/>
              </a:schemeClr>
            </a:gs>
            <a:gs pos="70000">
              <a:schemeClr val="accent1">
                <a:alpha val="50000"/>
                <a:hueOff val="0"/>
                <a:satOff val="0"/>
                <a:lumOff val="0"/>
                <a:alphaOff val="0"/>
                <a:tint val="99000"/>
                <a:shade val="65000"/>
                <a:satMod val="155000"/>
              </a:schemeClr>
            </a:gs>
            <a:gs pos="100000">
              <a:schemeClr val="accent1">
                <a:alpha val="50000"/>
                <a:hueOff val="0"/>
                <a:satOff val="0"/>
                <a:lumOff val="0"/>
                <a:alphaOff val="0"/>
                <a:tint val="95500"/>
                <a:shade val="100000"/>
                <a:satMod val="155000"/>
              </a:schemeClr>
            </a:gs>
          </a:gsLst>
          <a:lin ang="16200000" scaled="0"/>
        </a:gradFill>
        <a:ln>
          <a:no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accent1">
              <a:alpha val="50000"/>
              <a:hueOff val="0"/>
              <a:satOff val="0"/>
              <a:lumOff val="0"/>
              <a:alphaOff val="0"/>
              <a:satMod val="300000"/>
            </a:schemeClr>
          </a:contourClr>
        </a:sp3d>
      </dsp:spPr>
      <dsp:style>
        <a:lnRef idx="0">
          <a:scrgbClr r="0" g="0" b="0"/>
        </a:lnRef>
        <a:fillRef idx="3">
          <a:scrgbClr r="0" g="0" b="0"/>
        </a:fillRef>
        <a:effectRef idx="3">
          <a:scrgbClr r="0" g="0" b="0"/>
        </a:effectRef>
        <a:fontRef idx="minor">
          <a:schemeClr val="tx1"/>
        </a:fontRef>
      </dsp:style>
      <dsp:txBody>
        <a:bodyPr spcFirstLastPara="0" vert="horz" wrap="square" lIns="62230" tIns="62230" rIns="62230" bIns="62230" numCol="1" spcCol="1270" anchor="ctr" anchorCtr="0">
          <a:noAutofit/>
        </a:bodyPr>
        <a:lstStyle/>
        <a:p>
          <a:pPr lvl="0" algn="ctr" defTabSz="2178050">
            <a:lnSpc>
              <a:spcPct val="90000"/>
            </a:lnSpc>
            <a:spcBef>
              <a:spcPct val="0"/>
            </a:spcBef>
            <a:spcAft>
              <a:spcPct val="35000"/>
            </a:spcAft>
          </a:pPr>
          <a:r>
            <a:rPr lang="en-US" sz="4900" kern="1200" dirty="0" smtClean="0"/>
            <a:t>EXT</a:t>
          </a:r>
          <a:endParaRPr lang="en-US" sz="4900" kern="1200" dirty="0"/>
        </a:p>
      </dsp:txBody>
      <dsp:txXfrm>
        <a:off x="639863" y="1773851"/>
        <a:ext cx="1057267" cy="988019"/>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65138"/>
          </a:xfrm>
          <a:prstGeom prst="rect">
            <a:avLst/>
          </a:prstGeom>
        </p:spPr>
        <p:txBody>
          <a:bodyPr vert="horz" lIns="91440" tIns="45720" rIns="91440" bIns="45720" rtlCol="0"/>
          <a:lstStyle>
            <a:lvl1pPr algn="r">
              <a:defRPr sz="1200"/>
            </a:lvl1pPr>
          </a:lstStyle>
          <a:p>
            <a:fld id="{3B99556C-92F9-47CB-9582-33868BB2EF49}" type="datetimeFigureOut">
              <a:rPr lang="en-US" smtClean="0"/>
              <a:t>8/5/2013</a:t>
            </a:fld>
            <a:endParaRPr lang="en-US" dirty="0"/>
          </a:p>
        </p:txBody>
      </p:sp>
      <p:sp>
        <p:nvSpPr>
          <p:cNvPr id="4" name="Footer Placeholder 3"/>
          <p:cNvSpPr>
            <a:spLocks noGrp="1"/>
          </p:cNvSpPr>
          <p:nvPr>
            <p:ph type="ftr" sz="quarter" idx="2"/>
          </p:nvPr>
        </p:nvSpPr>
        <p:spPr>
          <a:xfrm>
            <a:off x="0" y="8829675"/>
            <a:ext cx="2971800" cy="4651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lIns="91440" tIns="45720" rIns="91440" bIns="45720" rtlCol="0" anchor="b"/>
          <a:lstStyle>
            <a:lvl1pPr algn="r">
              <a:defRPr sz="1200"/>
            </a:lvl1pPr>
          </a:lstStyle>
          <a:p>
            <a:fld id="{A42DC996-B59E-41D8-BD01-4062373E282A}" type="slidenum">
              <a:rPr lang="en-US" smtClean="0"/>
              <a:t>‹#›</a:t>
            </a:fld>
            <a:endParaRPr lang="en-US" dirty="0"/>
          </a:p>
        </p:txBody>
      </p:sp>
    </p:spTree>
    <p:extLst>
      <p:ext uri="{BB962C8B-B14F-4D97-AF65-F5344CB8AC3E}">
        <p14:creationId xmlns:p14="http://schemas.microsoft.com/office/powerpoint/2010/main" val="9694608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E1365319-82BB-4CF4-803C-149B03A6946A}" type="datetimeFigureOut">
              <a:rPr lang="en-US" smtClean="0"/>
              <a:t>8/5/2013</a:t>
            </a:fld>
            <a:endParaRPr lang="en-US" dirty="0"/>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15791"/>
            <a:ext cx="5486400" cy="418338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AB1647CF-F75D-4D1F-A58E-4D703C865040}" type="slidenum">
              <a:rPr lang="en-US" smtClean="0"/>
              <a:t>‹#›</a:t>
            </a:fld>
            <a:endParaRPr lang="en-US" dirty="0"/>
          </a:p>
        </p:txBody>
      </p:sp>
    </p:spTree>
    <p:extLst>
      <p:ext uri="{BB962C8B-B14F-4D97-AF65-F5344CB8AC3E}">
        <p14:creationId xmlns:p14="http://schemas.microsoft.com/office/powerpoint/2010/main" val="3300169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8/5/2013 10:03 AM</a:t>
            </a:fld>
            <a:endParaRPr lang="en-US" dirty="0"/>
          </a:p>
        </p:txBody>
      </p:sp>
      <p:sp>
        <p:nvSpPr>
          <p:cNvPr id="6" name="Footer Placeholder 5"/>
          <p:cNvSpPr>
            <a:spLocks noGrp="1"/>
          </p:cNvSpPr>
          <p:nvPr>
            <p:ph type="ftr" sz="quarter" idx="12"/>
          </p:nvPr>
        </p:nvSpPr>
        <p:spPr>
          <a:xfrm>
            <a:off x="0" y="8829967"/>
            <a:ext cx="6172200" cy="46482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200" y="8829967"/>
            <a:ext cx="684213" cy="464820"/>
          </a:xfrm>
        </p:spPr>
        <p:txBody>
          <a:bodyPr/>
          <a:lstStyle/>
          <a:p>
            <a:fld id="{EC87E0CF-87F6-4B58-B8B8-DCAB2DAAF3CA}"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purpose of this project</a:t>
            </a:r>
            <a:r>
              <a:rPr lang="en-US" baseline="0" dirty="0" smtClean="0"/>
              <a:t> was to create an extension to JATS. Now many of you may already know about JATS but before I had chosen this project, I didn’t know much about it, and so this project provided me with many opportunities to gain training in areas that were very new to me. </a:t>
            </a:r>
          </a:p>
          <a:p>
            <a:endParaRPr lang="en-US" baseline="0" dirty="0" smtClean="0"/>
          </a:p>
          <a:p>
            <a:r>
              <a:rPr lang="en-US" baseline="0" dirty="0" smtClean="0"/>
              <a:t>[click: sup-mat]</a:t>
            </a:r>
          </a:p>
          <a:p>
            <a:r>
              <a:rPr lang="en-US" baseline="0" dirty="0" smtClean="0"/>
              <a:t>[click: JATS]</a:t>
            </a:r>
          </a:p>
          <a:p>
            <a:endParaRPr lang="en-US" baseline="0" dirty="0" smtClean="0"/>
          </a:p>
          <a:p>
            <a:r>
              <a:rPr lang="en-US" baseline="0" dirty="0" smtClean="0"/>
              <a:t>Today I will discuss supplementary material and some of the challenges it poses, and review what JATS is.  </a:t>
            </a:r>
          </a:p>
          <a:p>
            <a:endParaRPr lang="en-US" baseline="0" dirty="0" smtClean="0"/>
          </a:p>
          <a:p>
            <a:r>
              <a:rPr lang="en-US" baseline="0" dirty="0" smtClean="0"/>
              <a:t>[click: Document modeling]</a:t>
            </a:r>
          </a:p>
          <a:p>
            <a:r>
              <a:rPr lang="en-US" baseline="0" dirty="0" smtClean="0"/>
              <a:t>[click: exercise]</a:t>
            </a:r>
          </a:p>
          <a:p>
            <a:endParaRPr lang="en-US" baseline="0" dirty="0" smtClean="0"/>
          </a:p>
          <a:p>
            <a:r>
              <a:rPr lang="en-US" baseline="0" dirty="0" smtClean="0"/>
              <a:t>I will walk you through a document modeling exercise that I completed in order to prepare myself for the project and through that we will discuss why it is important to model documents well.</a:t>
            </a:r>
          </a:p>
          <a:p>
            <a:endParaRPr lang="en-US" baseline="0" dirty="0" smtClean="0"/>
          </a:p>
          <a:p>
            <a:r>
              <a:rPr lang="en-US" baseline="0" dirty="0" smtClean="0"/>
              <a:t>[click: using extension]</a:t>
            </a:r>
          </a:p>
          <a:p>
            <a:endParaRPr lang="en-US" baseline="0" dirty="0" smtClean="0"/>
          </a:p>
          <a:p>
            <a:r>
              <a:rPr lang="en-US" baseline="0" dirty="0" smtClean="0"/>
              <a:t>I will also schematically show you the extension and explain how it is used in practice. </a:t>
            </a:r>
          </a:p>
          <a:p>
            <a:endParaRPr lang="en-US" dirty="0"/>
          </a:p>
        </p:txBody>
      </p:sp>
      <p:sp>
        <p:nvSpPr>
          <p:cNvPr id="4" name="Slide Number Placeholder 3"/>
          <p:cNvSpPr>
            <a:spLocks noGrp="1"/>
          </p:cNvSpPr>
          <p:nvPr>
            <p:ph type="sldNum" sz="quarter" idx="10"/>
          </p:nvPr>
        </p:nvSpPr>
        <p:spPr/>
        <p:txBody>
          <a:bodyPr/>
          <a:lstStyle/>
          <a:p>
            <a:fld id="{AB1647CF-F75D-4D1F-A58E-4D703C865040}" type="slidenum">
              <a:rPr lang="en-US" smtClean="0"/>
              <a:t>2</a:t>
            </a:fld>
            <a:endParaRPr lang="en-US" dirty="0"/>
          </a:p>
        </p:txBody>
      </p:sp>
    </p:spTree>
    <p:extLst>
      <p:ext uri="{BB962C8B-B14F-4D97-AF65-F5344CB8AC3E}">
        <p14:creationId xmlns:p14="http://schemas.microsoft.com/office/powerpoint/2010/main" val="3735401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smtClean="0"/>
              <a:t>As you are aware, we live in a time of transition</a:t>
            </a:r>
            <a:r>
              <a:rPr lang="en-US" baseline="0" dirty="0" smtClean="0"/>
              <a:t> between print and electronic publishing for journal articles. </a:t>
            </a:r>
          </a:p>
          <a:p>
            <a:endParaRPr lang="en-US" baseline="0" dirty="0" smtClean="0"/>
          </a:p>
          <a:p>
            <a:r>
              <a:rPr lang="en-US" baseline="0" dirty="0" smtClean="0"/>
              <a:t>[click: bean guy]</a:t>
            </a:r>
          </a:p>
          <a:p>
            <a:endParaRPr lang="en-US" baseline="0" dirty="0" smtClean="0"/>
          </a:p>
          <a:p>
            <a:r>
              <a:rPr lang="en-US" baseline="0" dirty="0" smtClean="0"/>
              <a:t>And while we live in this hybrid place, where both are happening, we need to acknowledge that print often controls how we think about publishing issues. One of these issues is how we deal with information that is supplementary to a journal article. </a:t>
            </a:r>
          </a:p>
          <a:p>
            <a:endParaRPr lang="en-US" dirty="0" smtClean="0"/>
          </a:p>
          <a:p>
            <a:r>
              <a:rPr lang="en-US" dirty="0" smtClean="0"/>
              <a:t>In</a:t>
            </a:r>
            <a:r>
              <a:rPr lang="en-US" baseline="0" dirty="0" smtClean="0"/>
              <a:t> the beginning of the transition from print only, to print and electronic, supplementary material was defined as either traditional or nontraditional. </a:t>
            </a:r>
          </a:p>
          <a:p>
            <a:endParaRPr lang="en-US" baseline="0" dirty="0" smtClean="0"/>
          </a:p>
          <a:p>
            <a:r>
              <a:rPr lang="en-US" baseline="0" dirty="0" smtClean="0"/>
              <a:t>[click: bean man disappear]</a:t>
            </a:r>
          </a:p>
          <a:p>
            <a:r>
              <a:rPr lang="en-US" baseline="0" dirty="0" smtClean="0"/>
              <a:t>[click: stack of paper]</a:t>
            </a:r>
          </a:p>
          <a:p>
            <a:endParaRPr lang="en-US" baseline="0" dirty="0" smtClean="0"/>
          </a:p>
          <a:p>
            <a:r>
              <a:rPr lang="en-US" b="1" baseline="0" dirty="0" smtClean="0"/>
              <a:t>Traditional </a:t>
            </a:r>
            <a:r>
              <a:rPr lang="en-US" b="1" dirty="0" smtClean="0"/>
              <a:t>supplementary material </a:t>
            </a:r>
            <a:r>
              <a:rPr lang="en-US" dirty="0" smtClean="0"/>
              <a:t>was anything that due to page limitations would not fit in the text of a printed article. </a:t>
            </a:r>
          </a:p>
          <a:p>
            <a:endParaRPr lang="en-US" dirty="0" smtClean="0"/>
          </a:p>
          <a:p>
            <a:r>
              <a:rPr lang="en-US" dirty="0" smtClean="0"/>
              <a:t>[click: movie reel]</a:t>
            </a:r>
          </a:p>
          <a:p>
            <a:endParaRPr lang="en-US" dirty="0" smtClean="0"/>
          </a:p>
          <a:p>
            <a:r>
              <a:rPr lang="en-US" b="1" dirty="0" smtClean="0"/>
              <a:t>Non-traditional supplementary material </a:t>
            </a:r>
            <a:r>
              <a:rPr lang="en-US" dirty="0" smtClean="0"/>
              <a:t>included anything that could not be printed in the text of the article because of formatting issues, such as a movie file or computer program. </a:t>
            </a:r>
          </a:p>
          <a:p>
            <a:endParaRPr lang="en-US" dirty="0" smtClean="0"/>
          </a:p>
          <a:p>
            <a:r>
              <a:rPr lang="en-US" b="1" dirty="0" smtClean="0"/>
              <a:t>And these definitions work okay</a:t>
            </a:r>
            <a:r>
              <a:rPr lang="en-US" dirty="0" smtClean="0"/>
              <a:t>, except that increased</a:t>
            </a:r>
            <a:r>
              <a:rPr lang="en-US" baseline="0" dirty="0" smtClean="0"/>
              <a:t> use of </a:t>
            </a:r>
            <a:r>
              <a:rPr lang="en-US" dirty="0" smtClean="0"/>
              <a:t>electronic publishing brought increasing loads of supplementary materials.</a:t>
            </a:r>
            <a:r>
              <a:rPr lang="en-US" baseline="0" dirty="0" smtClean="0"/>
              <a:t> </a:t>
            </a:r>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AB1647CF-F75D-4D1F-A58E-4D703C865040}" type="slidenum">
              <a:rPr lang="en-US" smtClean="0"/>
              <a:t>3</a:t>
            </a:fld>
            <a:endParaRPr lang="en-US" dirty="0"/>
          </a:p>
        </p:txBody>
      </p:sp>
    </p:spTree>
    <p:extLst>
      <p:ext uri="{BB962C8B-B14F-4D97-AF65-F5344CB8AC3E}">
        <p14:creationId xmlns:p14="http://schemas.microsoft.com/office/powerpoint/2010/main" val="20647501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As the practice of including supplementary materials with journal articles grew, it became clear that there were no recognized set practices to </a:t>
            </a:r>
          </a:p>
          <a:p>
            <a:r>
              <a:rPr lang="en-US" baseline="0" dirty="0" smtClean="0"/>
              <a:t>[click]</a:t>
            </a:r>
          </a:p>
          <a:p>
            <a:endParaRPr lang="en-US" baseline="0" dirty="0" smtClean="0"/>
          </a:p>
          <a:p>
            <a:r>
              <a:rPr lang="en-US" baseline="0" dirty="0" smtClean="0"/>
              <a:t>guide how to define what material was supplementary and what was not; </a:t>
            </a:r>
          </a:p>
          <a:p>
            <a:endParaRPr lang="en-US" baseline="0" dirty="0" smtClean="0"/>
          </a:p>
          <a:p>
            <a:r>
              <a:rPr lang="en-US" baseline="0" dirty="0" smtClean="0"/>
              <a:t>[click]</a:t>
            </a:r>
          </a:p>
          <a:p>
            <a:r>
              <a:rPr lang="en-US" baseline="0" dirty="0" smtClean="0"/>
              <a:t>[click]</a:t>
            </a:r>
          </a:p>
          <a:p>
            <a:r>
              <a:rPr lang="en-US" baseline="0" dirty="0" smtClean="0"/>
              <a:t>how to deliver the material to users, or how to help users discover the material. </a:t>
            </a:r>
          </a:p>
          <a:p>
            <a:endParaRPr lang="en-US" baseline="0" dirty="0" smtClean="0"/>
          </a:p>
          <a:p>
            <a:r>
              <a:rPr lang="en-US" baseline="0" dirty="0" smtClean="0"/>
              <a:t>[click]</a:t>
            </a:r>
          </a:p>
          <a:p>
            <a:r>
              <a:rPr lang="en-US" baseline="0" dirty="0" smtClean="0"/>
              <a:t>And there were no recognized practices in regards to who was to preserve the information or even how to preserve it.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Everyone was “wrangling</a:t>
            </a:r>
            <a:r>
              <a:rPr lang="en-US" b="1" baseline="0" dirty="0" smtClean="0"/>
              <a:t>” supplementary material in their own ways</a:t>
            </a:r>
            <a:r>
              <a:rPr lang="en-US" baseline="0" dirty="0" smtClean="0"/>
              <a:t>.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AB1647CF-F75D-4D1F-A58E-4D703C865040}" type="slidenum">
              <a:rPr lang="en-US" smtClean="0"/>
              <a:t>4</a:t>
            </a:fld>
            <a:endParaRPr lang="en-US" dirty="0"/>
          </a:p>
        </p:txBody>
      </p:sp>
    </p:spTree>
    <p:extLst>
      <p:ext uri="{BB962C8B-B14F-4D97-AF65-F5344CB8AC3E}">
        <p14:creationId xmlns:p14="http://schemas.microsoft.com/office/powerpoint/2010/main" val="32034995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smtClean="0"/>
              <a:t>One example of what this “wrangling” looked like comes from the Journal of Cell Science. </a:t>
            </a:r>
          </a:p>
          <a:p>
            <a:endParaRPr lang="en-US"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The</a:t>
            </a:r>
            <a:r>
              <a:rPr lang="en-US" baseline="0" dirty="0" smtClean="0"/>
              <a:t> Journal of Cell Science imposes an 8000 word limit, and an 8 figure limit for articles. </a:t>
            </a:r>
            <a:r>
              <a:rPr lang="en-US" dirty="0" smtClean="0"/>
              <a:t>Supplementary material is limited to 5 megabytes per article.</a:t>
            </a:r>
            <a:endParaRPr lang="en-US" baseline="0" dirty="0" smtClean="0"/>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en-US" baseline="0" dirty="0" smtClean="0"/>
              <a:t>They want their digital journal to be a replica of their print journal. </a:t>
            </a:r>
            <a:r>
              <a:rPr lang="en-US" dirty="0" smtClean="0"/>
              <a:t>All material undergoes peer review. </a:t>
            </a:r>
          </a:p>
          <a:p>
            <a:endParaRPr lang="en-US" dirty="0" smtClean="0"/>
          </a:p>
          <a:p>
            <a:r>
              <a:rPr lang="en-US" dirty="0" smtClean="0"/>
              <a:t>Their policy is that supplementary material should only be comprised of “</a:t>
            </a:r>
            <a:r>
              <a:rPr lang="en-US" b="1" dirty="0" smtClean="0"/>
              <a:t>data that cannot be present in the main text” such as movies and large datasets.  </a:t>
            </a:r>
          </a:p>
          <a:p>
            <a:endParaRPr lang="en-US" dirty="0" smtClean="0"/>
          </a:p>
          <a:p>
            <a:r>
              <a:rPr lang="en-US" dirty="0" smtClean="0"/>
              <a:t>They </a:t>
            </a:r>
            <a:r>
              <a:rPr lang="en-US" b="1" dirty="0" smtClean="0"/>
              <a:t>do not publish supplementary text files (such as methods, results or discussions) </a:t>
            </a:r>
            <a:r>
              <a:rPr lang="en-US" baseline="0" dirty="0" smtClean="0"/>
              <a:t>because they believe this material should be included in the article itself. </a:t>
            </a:r>
          </a:p>
          <a:p>
            <a:endParaRPr lang="en-US" baseline="0" dirty="0" smtClean="0"/>
          </a:p>
          <a:p>
            <a:r>
              <a:rPr lang="en-US" baseline="0" dirty="0" smtClean="0"/>
              <a:t>So this is an example of a journal making their own </a:t>
            </a:r>
            <a:r>
              <a:rPr lang="en-US" b="1" baseline="0" dirty="0" smtClean="0"/>
              <a:t>distinctions between what is and what isn’t supplementary material.</a:t>
            </a:r>
            <a:r>
              <a:rPr lang="en-US" baseline="0" dirty="0" smtClean="0"/>
              <a:t>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[click: Journal of Neuroscience]</a:t>
            </a:r>
          </a:p>
          <a:p>
            <a:endParaRPr lang="en-US" baseline="0" dirty="0" smtClean="0"/>
          </a:p>
          <a:p>
            <a:r>
              <a:rPr lang="en-US" baseline="0" dirty="0" smtClean="0"/>
              <a:t>Another example of differing policies regarding supplementary material is from the Journal of Neuroscience. </a:t>
            </a:r>
          </a:p>
          <a:p>
            <a:endParaRPr lang="en-US" baseline="0" dirty="0" smtClean="0"/>
          </a:p>
          <a:p>
            <a:r>
              <a:rPr lang="en-US" baseline="0" dirty="0" smtClean="0"/>
              <a:t>Beginning in late 2010 the journal no longer allowed authors to include supplementary material when they submitted new manuscripts. The journal will not host supplemental material on its website for articles. </a:t>
            </a:r>
          </a:p>
          <a:p>
            <a:endParaRPr lang="en-US" baseline="0" dirty="0" smtClean="0"/>
          </a:p>
          <a:p>
            <a:r>
              <a:rPr lang="en-US" baseline="0" dirty="0" smtClean="0"/>
              <a:t>Authors are allowed to include a footnote with a URL that points to supplemental material on a site which is supported and maintained by the author. None of the supplemental material will be reviewed or hosted by the journal. </a:t>
            </a:r>
          </a:p>
          <a:p>
            <a:endParaRPr lang="en-US" baseline="0" dirty="0" smtClean="0"/>
          </a:p>
          <a:p>
            <a:r>
              <a:rPr lang="en-US" baseline="0" dirty="0" smtClean="0"/>
              <a:t>This is an example of a journal making decisions about </a:t>
            </a:r>
            <a:r>
              <a:rPr lang="en-US" b="1" baseline="0" dirty="0" smtClean="0"/>
              <a:t>discovery and preservation issues </a:t>
            </a:r>
            <a:r>
              <a:rPr lang="en-US" baseline="0" dirty="0" smtClean="0"/>
              <a:t>that may not reflect what another journal may do. </a:t>
            </a:r>
          </a:p>
          <a:p>
            <a:endParaRPr lang="en-US" baseline="0" dirty="0" smtClean="0"/>
          </a:p>
          <a:p>
            <a:r>
              <a:rPr lang="en-US" baseline="0" dirty="0" smtClean="0"/>
              <a:t>So there are different practices going on in regards to supplementary material. In 2009, NISO put together a committee to review these issues. </a:t>
            </a:r>
          </a:p>
        </p:txBody>
      </p:sp>
      <p:sp>
        <p:nvSpPr>
          <p:cNvPr id="4" name="Slide Number Placeholder 3"/>
          <p:cNvSpPr>
            <a:spLocks noGrp="1"/>
          </p:cNvSpPr>
          <p:nvPr>
            <p:ph type="sldNum" sz="quarter" idx="10"/>
          </p:nvPr>
        </p:nvSpPr>
        <p:spPr/>
        <p:txBody>
          <a:bodyPr/>
          <a:lstStyle/>
          <a:p>
            <a:fld id="{AB1647CF-F75D-4D1F-A58E-4D703C865040}" type="slidenum">
              <a:rPr lang="en-US" smtClean="0"/>
              <a:t>5</a:t>
            </a:fld>
            <a:endParaRPr lang="en-US" dirty="0"/>
          </a:p>
        </p:txBody>
      </p:sp>
    </p:spTree>
    <p:extLst>
      <p:ext uri="{BB962C8B-B14F-4D97-AF65-F5344CB8AC3E}">
        <p14:creationId xmlns:p14="http://schemas.microsoft.com/office/powerpoint/2010/main" val="2493732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[click: best practices]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2013 that NISO committee came</a:t>
            </a:r>
            <a:r>
              <a:rPr lang="en-US" baseline="0" dirty="0" smtClean="0"/>
              <a:t> out with a set of best practices of how to best support supplementary material.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[click: included]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They provided an </a:t>
            </a:r>
            <a:r>
              <a:rPr lang="en-US" b="1" baseline="0" dirty="0" smtClean="0"/>
              <a:t>example set of rules of how XML can represent supplementary material</a:t>
            </a:r>
            <a:r>
              <a:rPr lang="en-US" baseline="0" dirty="0" smtClean="0"/>
              <a:t>, a tag library and example articles with tagging.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NISO challenged us to think about supplementary materials in a more complex way </a:t>
            </a:r>
            <a:r>
              <a:rPr lang="en-US" dirty="0" smtClean="0"/>
              <a:t>than</a:t>
            </a:r>
            <a:r>
              <a:rPr lang="en-US" baseline="0" dirty="0" smtClean="0"/>
              <a:t> just traditional or nontraditional. They provided a framework which identifies the level of importance of an information object to an article. </a:t>
            </a:r>
            <a:endParaRPr lang="en-US" dirty="0" smtClean="0"/>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AB1647CF-F75D-4D1F-A58E-4D703C865040}" type="slidenum">
              <a:rPr lang="en-US" smtClean="0"/>
              <a:t>6</a:t>
            </a:fld>
            <a:endParaRPr lang="en-US" dirty="0"/>
          </a:p>
        </p:txBody>
      </p:sp>
    </p:spTree>
    <p:extLst>
      <p:ext uri="{BB962C8B-B14F-4D97-AF65-F5344CB8AC3E}">
        <p14:creationId xmlns:p14="http://schemas.microsoft.com/office/powerpoint/2010/main" val="41898115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kern="1200" dirty="0" smtClean="0">
                <a:solidFill>
                  <a:schemeClr val="tx1"/>
                </a:solidFill>
                <a:effectLst/>
                <a:latin typeface="+mn-lt"/>
                <a:ea typeface="+mn-ea"/>
                <a:cs typeface="+mn-cs"/>
              </a:rPr>
              <a:t>[click: article]</a:t>
            </a:r>
          </a:p>
          <a:p>
            <a:pPr rtl="0"/>
            <a:endParaRPr lang="en-US" sz="1200" kern="1200" dirty="0" smtClean="0">
              <a:solidFill>
                <a:schemeClr val="tx1"/>
              </a:solidFill>
              <a:effectLst/>
              <a:latin typeface="+mn-lt"/>
              <a:ea typeface="+mn-ea"/>
              <a:cs typeface="+mn-cs"/>
            </a:endParaRPr>
          </a:p>
          <a:p>
            <a:pPr rtl="0"/>
            <a:r>
              <a:rPr lang="en-US" sz="1200" kern="1200" dirty="0" smtClean="0">
                <a:solidFill>
                  <a:schemeClr val="tx1"/>
                </a:solidFill>
                <a:effectLst/>
                <a:latin typeface="+mn-lt"/>
                <a:ea typeface="+mn-ea"/>
                <a:cs typeface="+mn-cs"/>
              </a:rPr>
              <a:t>Supplementary Additional Material Content that provides </a:t>
            </a:r>
            <a:r>
              <a:rPr lang="en-US" sz="1200" b="1" kern="1200" dirty="0" smtClean="0">
                <a:solidFill>
                  <a:schemeClr val="tx1"/>
                </a:solidFill>
                <a:effectLst/>
                <a:latin typeface="+mn-lt"/>
                <a:ea typeface="+mn-ea"/>
                <a:cs typeface="+mn-cs"/>
              </a:rPr>
              <a:t>additional, relevant, and useful expansion of the article in the form of text, tables, figures, multimedia, or data, and that may aid any reader to achieve deeper  understanding of the current work through added detail and context.</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 we have an example ere</a:t>
            </a:r>
            <a:r>
              <a:rPr lang="en-US" baseline="0" dirty="0" smtClean="0"/>
              <a:t> </a:t>
            </a:r>
            <a:r>
              <a:rPr lang="en-US" dirty="0" smtClean="0"/>
              <a:t>of supplementary additional</a:t>
            </a:r>
            <a:r>
              <a:rPr lang="en-US" baseline="0" dirty="0" smtClean="0"/>
              <a:t> material.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[click: print]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This is the print version of an article and I’ve highlighted here the publishers instructions to the reader that supplementary materials can be found online.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[click: online]</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And if we go online we see a .PDF and a ZIP file available for viewing. And this isn’t a small file of information. The PDF contains Figures 1-62, and Tables 1-24. So we’ve got a lot of information here- more than what would have ever been reasonable in a print publication.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AB1647CF-F75D-4D1F-A58E-4D703C865040}" type="slidenum">
              <a:rPr lang="en-US" smtClean="0"/>
              <a:t>7</a:t>
            </a:fld>
            <a:endParaRPr lang="en-US" dirty="0"/>
          </a:p>
        </p:txBody>
      </p:sp>
    </p:spTree>
    <p:extLst>
      <p:ext uri="{BB962C8B-B14F-4D97-AF65-F5344CB8AC3E}">
        <p14:creationId xmlns:p14="http://schemas.microsoft.com/office/powerpoint/2010/main" val="13395235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[click: publisher]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NISO recommends for best practices that while the author creates the content, the publisher would take responsibility to host it.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[click: editing]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Additional content may be so large, such as the example we just reviewed, that resources for editing it may not be available. For this reason, NISO recommends that publishers indicate either in the material itself or in the article the level of editing the additional content has undergone. </a:t>
            </a:r>
            <a:endParaRPr lang="en-US" dirty="0" smtClean="0"/>
          </a:p>
          <a:p>
            <a:endParaRPr lang="en-US" dirty="0"/>
          </a:p>
        </p:txBody>
      </p:sp>
      <p:sp>
        <p:nvSpPr>
          <p:cNvPr id="4" name="Slide Number Placeholder 3"/>
          <p:cNvSpPr>
            <a:spLocks noGrp="1"/>
          </p:cNvSpPr>
          <p:nvPr>
            <p:ph type="sldNum" sz="quarter" idx="10"/>
          </p:nvPr>
        </p:nvSpPr>
        <p:spPr/>
        <p:txBody>
          <a:bodyPr/>
          <a:lstStyle/>
          <a:p>
            <a:fld id="{AB1647CF-F75D-4D1F-A58E-4D703C865040}" type="slidenum">
              <a:rPr lang="en-US" smtClean="0"/>
              <a:t>8</a:t>
            </a:fld>
            <a:endParaRPr lang="en-US" dirty="0"/>
          </a:p>
        </p:txBody>
      </p:sp>
    </p:spTree>
    <p:extLst>
      <p:ext uri="{BB962C8B-B14F-4D97-AF65-F5344CB8AC3E}">
        <p14:creationId xmlns:p14="http://schemas.microsoft.com/office/powerpoint/2010/main" val="30230306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Supplementary Integral Material that is </a:t>
            </a:r>
            <a:r>
              <a:rPr lang="en-US" b="1" baseline="0" dirty="0" smtClean="0"/>
              <a:t>essential for the full understanding of the work but is placed outside the article for technical, business, or logistical reasons.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And example of supplementary integral information is a movie that the author regards as very important to the understanding of the article. In the journal’s electronic format, the movie may perhaps be the first thing you view.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However, if the publisher wants the electronic publication to be an exact replica of the print, the movie will be considered Supplemental material because it can’t be published in print, but since it is integral to the understanding of the article, we will consider it supplementary integral information.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AB1647CF-F75D-4D1F-A58E-4D703C865040}" type="slidenum">
              <a:rPr lang="en-US" smtClean="0"/>
              <a:t>9</a:t>
            </a:fld>
            <a:endParaRPr lang="en-US" dirty="0"/>
          </a:p>
        </p:txBody>
      </p:sp>
    </p:spTree>
    <p:extLst>
      <p:ext uri="{BB962C8B-B14F-4D97-AF65-F5344CB8AC3E}">
        <p14:creationId xmlns:p14="http://schemas.microsoft.com/office/powerpoint/2010/main" val="13608253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NISO recommends that generally the publisher should maintain the responsibility for hosting and curating the content in the same manner as the article. They also recommend that any editing should be done at the same level as the core article.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b="1" baseline="0" dirty="0" smtClean="0"/>
              <a:t>What is considered supplemental material and published outside of the core of the article today, may be incorporated into a new hybrid-like article in the future. </a:t>
            </a:r>
            <a:r>
              <a:rPr lang="en-US" baseline="0" dirty="0" smtClean="0"/>
              <a:t>If this happens, we may see a move away from the term supplementary and simply talk about any figure or table’s level of importance to an article, perhaps with new and improved terms beyond additional or integral.  </a:t>
            </a:r>
          </a:p>
          <a:p>
            <a:endParaRPr lang="en-US" baseline="0" dirty="0" smtClean="0"/>
          </a:p>
          <a:p>
            <a:r>
              <a:rPr lang="en-US" baseline="0" dirty="0" smtClean="0"/>
              <a:t>However, today we remember that we live in a world of transition, and therefore we need to represent the transition as it is, and not force it into a model that it is not ready for. </a:t>
            </a:r>
          </a:p>
          <a:p>
            <a:endParaRPr lang="en-US" dirty="0"/>
          </a:p>
        </p:txBody>
      </p:sp>
      <p:sp>
        <p:nvSpPr>
          <p:cNvPr id="4" name="Slide Number Placeholder 3"/>
          <p:cNvSpPr>
            <a:spLocks noGrp="1"/>
          </p:cNvSpPr>
          <p:nvPr>
            <p:ph type="sldNum" sz="quarter" idx="10"/>
          </p:nvPr>
        </p:nvSpPr>
        <p:spPr/>
        <p:txBody>
          <a:bodyPr/>
          <a:lstStyle/>
          <a:p>
            <a:fld id="{AB1647CF-F75D-4D1F-A58E-4D703C865040}" type="slidenum">
              <a:rPr lang="en-US" smtClean="0"/>
              <a:t>10</a:t>
            </a:fld>
            <a:endParaRPr lang="en-US" dirty="0"/>
          </a:p>
        </p:txBody>
      </p:sp>
    </p:spTree>
    <p:extLst>
      <p:ext uri="{BB962C8B-B14F-4D97-AF65-F5344CB8AC3E}">
        <p14:creationId xmlns:p14="http://schemas.microsoft.com/office/powerpoint/2010/main" val="6251089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the purpose of this study was to create an extension to JATS to better support supplementary materials, using some practices recommended by the NISO committee. But in order to go into that we need to step back and review what JATS is. </a:t>
            </a:r>
          </a:p>
          <a:p>
            <a:endParaRPr lang="en-US" dirty="0" smtClean="0"/>
          </a:p>
          <a:p>
            <a:r>
              <a:rPr lang="en-US" dirty="0" smtClean="0"/>
              <a:t>The National Library of Medicine collaborated on a tagging structure for journal articles, called “Journal Article Tag Suite.” JATS is a collection of XML elements and attributes used to describe the content of</a:t>
            </a:r>
            <a:r>
              <a:rPr lang="en-US" baseline="0" dirty="0" smtClean="0"/>
              <a:t> </a:t>
            </a:r>
            <a:r>
              <a:rPr lang="en-US" dirty="0" smtClean="0"/>
              <a:t>journal</a:t>
            </a:r>
            <a:r>
              <a:rPr lang="en-US" baseline="0" dirty="0" smtClean="0"/>
              <a:t> articles. </a:t>
            </a:r>
            <a:r>
              <a:rPr lang="en-US" dirty="0" smtClean="0"/>
              <a:t>It is a NISO standard which was created to provide a common format in which publishers and archives could exchange journal content. All journal</a:t>
            </a:r>
            <a:r>
              <a:rPr lang="en-US" baseline="0" dirty="0" smtClean="0"/>
              <a:t> articles in PMC are stored in the JATS XML format. </a:t>
            </a:r>
            <a:endParaRPr lang="en-US" dirty="0" smtClean="0"/>
          </a:p>
          <a:p>
            <a:endParaRPr lang="en-US" dirty="0" smtClean="0"/>
          </a:p>
          <a:p>
            <a:r>
              <a:rPr lang="en-US" dirty="0" smtClean="0"/>
              <a:t>Pictured</a:t>
            </a:r>
            <a:r>
              <a:rPr lang="en-US" baseline="0" dirty="0" smtClean="0"/>
              <a:t> here is the opening page of the JATS tag library. </a:t>
            </a:r>
          </a:p>
          <a:p>
            <a:endParaRPr lang="en-US" baseline="0" dirty="0" smtClean="0"/>
          </a:p>
          <a:p>
            <a:r>
              <a:rPr lang="en-US" b="1" baseline="0" dirty="0" smtClean="0"/>
              <a:t>But, some of you (like myself at the beginning of this project) may be unfamiliar with JATS and XML, might wonder why we tag journal articles with XML? What advantage does this provide? </a:t>
            </a:r>
            <a:r>
              <a:rPr lang="en-US" baseline="0" dirty="0" smtClean="0"/>
              <a:t>I’ll cover two advantages which will help us later on understand how an extension to JATS is needed to better support supplementary material. </a:t>
            </a:r>
            <a:endParaRPr lang="en-US" dirty="0" smtClean="0"/>
          </a:p>
          <a:p>
            <a:endParaRPr lang="en-US" dirty="0"/>
          </a:p>
        </p:txBody>
      </p:sp>
      <p:sp>
        <p:nvSpPr>
          <p:cNvPr id="4" name="Slide Number Placeholder 3"/>
          <p:cNvSpPr>
            <a:spLocks noGrp="1"/>
          </p:cNvSpPr>
          <p:nvPr>
            <p:ph type="sldNum" sz="quarter" idx="10"/>
          </p:nvPr>
        </p:nvSpPr>
        <p:spPr/>
        <p:txBody>
          <a:bodyPr/>
          <a:lstStyle/>
          <a:p>
            <a:fld id="{AB1647CF-F75D-4D1F-A58E-4D703C865040}" type="slidenum">
              <a:rPr lang="en-US" smtClean="0"/>
              <a:t>11</a:t>
            </a:fld>
            <a:endParaRPr lang="en-US" dirty="0"/>
          </a:p>
        </p:txBody>
      </p:sp>
    </p:spTree>
    <p:extLst>
      <p:ext uri="{BB962C8B-B14F-4D97-AF65-F5344CB8AC3E}">
        <p14:creationId xmlns:p14="http://schemas.microsoft.com/office/powerpoint/2010/main" val="5685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XML allows for </a:t>
            </a:r>
            <a:r>
              <a:rPr lang="en-US" sz="1200" b="1" kern="1200" dirty="0" smtClean="0">
                <a:solidFill>
                  <a:schemeClr val="tx1"/>
                </a:solidFill>
                <a:effectLst/>
                <a:latin typeface="+mn-lt"/>
                <a:ea typeface="+mn-ea"/>
                <a:cs typeface="+mn-cs"/>
              </a:rPr>
              <a:t>automated processing of all elements in a document. </a:t>
            </a:r>
            <a:r>
              <a:rPr lang="en-US" sz="1200" kern="1200" dirty="0" smtClean="0">
                <a:solidFill>
                  <a:schemeClr val="tx1"/>
                </a:solidFill>
                <a:effectLst/>
                <a:latin typeface="+mn-lt"/>
                <a:ea typeface="+mn-ea"/>
                <a:cs typeface="+mn-cs"/>
              </a:rPr>
              <a:t>An example of this is using XML to create a display of Journal Titles, like the one shown here in PubMed by an automated pulling and gathering of all title elements from a list of journal articles. </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Here we see a list of titles, authors and so</a:t>
            </a:r>
            <a:r>
              <a:rPr lang="en-US" sz="1200" kern="1200" baseline="0" dirty="0" smtClean="0">
                <a:solidFill>
                  <a:schemeClr val="tx1"/>
                </a:solidFill>
                <a:effectLst/>
                <a:latin typeface="+mn-lt"/>
                <a:ea typeface="+mn-ea"/>
                <a:cs typeface="+mn-cs"/>
              </a:rPr>
              <a:t> on. If we select one of the articles and view the XML…we see the &lt;articletitle&gt; element. This is the element being pulled to form the PubMed display of article titles. </a:t>
            </a:r>
          </a:p>
          <a:p>
            <a:pPr lvl="0"/>
            <a:endParaRPr lang="en-US" sz="1200" kern="1200" baseline="0" dirty="0" smtClean="0">
              <a:solidFill>
                <a:schemeClr val="tx1"/>
              </a:solidFill>
              <a:effectLst/>
              <a:latin typeface="+mn-lt"/>
              <a:ea typeface="+mn-ea"/>
              <a:cs typeface="+mn-cs"/>
            </a:endParaRPr>
          </a:p>
          <a:p>
            <a:pPr lvl="0"/>
            <a:r>
              <a:rPr lang="en-US" sz="1200" kern="1200" baseline="0" dirty="0" smtClean="0">
                <a:solidFill>
                  <a:schemeClr val="tx1"/>
                </a:solidFill>
                <a:effectLst/>
                <a:latin typeface="+mn-lt"/>
                <a:ea typeface="+mn-ea"/>
                <a:cs typeface="+mn-cs"/>
              </a:rPr>
              <a:t>Even if we look at the MEDLINE view, the TI field is being populated from the XML. </a:t>
            </a:r>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All of these formats under</a:t>
            </a:r>
            <a:r>
              <a:rPr lang="en-US" sz="1200" kern="1200" baseline="0" dirty="0" smtClean="0">
                <a:solidFill>
                  <a:schemeClr val="tx1"/>
                </a:solidFill>
                <a:effectLst/>
                <a:latin typeface="+mn-lt"/>
                <a:ea typeface="+mn-ea"/>
                <a:cs typeface="+mn-cs"/>
              </a:rPr>
              <a:t> the “Display Settings” list are being rendered from the XML.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B1647CF-F75D-4D1F-A58E-4D703C865040}" type="slidenum">
              <a:rPr lang="en-US" smtClean="0"/>
              <a:t>12</a:t>
            </a:fld>
            <a:endParaRPr lang="en-US" dirty="0"/>
          </a:p>
        </p:txBody>
      </p:sp>
    </p:spTree>
    <p:extLst>
      <p:ext uri="{BB962C8B-B14F-4D97-AF65-F5344CB8AC3E}">
        <p14:creationId xmlns:p14="http://schemas.microsoft.com/office/powerpoint/2010/main" val="8777251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Another</a:t>
            </a:r>
            <a:r>
              <a:rPr lang="en-US" sz="1200" kern="1200" baseline="0" dirty="0" smtClean="0">
                <a:solidFill>
                  <a:schemeClr val="tx1"/>
                </a:solidFill>
                <a:effectLst/>
                <a:latin typeface="+mn-lt"/>
                <a:ea typeface="+mn-ea"/>
                <a:cs typeface="+mn-cs"/>
              </a:rPr>
              <a:t> great quality of </a:t>
            </a:r>
            <a:r>
              <a:rPr lang="en-US" sz="1200" kern="1200" dirty="0" smtClean="0">
                <a:solidFill>
                  <a:schemeClr val="tx1"/>
                </a:solidFill>
                <a:effectLst/>
                <a:latin typeface="+mn-lt"/>
                <a:ea typeface="+mn-ea"/>
                <a:cs typeface="+mn-cs"/>
              </a:rPr>
              <a:t>XML is that it </a:t>
            </a:r>
            <a:r>
              <a:rPr lang="en-US" sz="1200" b="1" kern="1200" dirty="0" smtClean="0">
                <a:solidFill>
                  <a:schemeClr val="tx1"/>
                </a:solidFill>
                <a:effectLst/>
                <a:latin typeface="+mn-lt"/>
                <a:ea typeface="+mn-ea"/>
                <a:cs typeface="+mn-cs"/>
              </a:rPr>
              <a:t>supports information retrieval by allowing elements to be treated as fields in a database</a:t>
            </a:r>
            <a:r>
              <a:rPr lang="en-US" sz="1200" kern="1200" dirty="0" smtClean="0">
                <a:solidFill>
                  <a:schemeClr val="tx1"/>
                </a:solidFill>
                <a:effectLst/>
                <a:latin typeface="+mn-lt"/>
                <a:ea typeface="+mn-ea"/>
                <a:cs typeface="+mn-cs"/>
              </a:rPr>
              <a:t>. So a user can request all titles that contain a particular chemical, or disease.</a:t>
            </a:r>
          </a:p>
          <a:p>
            <a:pPr lvl="0"/>
            <a:endParaRPr lang="en-US" sz="1200" kern="1200" dirty="0" smtClean="0">
              <a:solidFill>
                <a:schemeClr val="tx1"/>
              </a:solidFill>
              <a:effectLst/>
              <a:latin typeface="+mn-lt"/>
              <a:ea typeface="+mn-ea"/>
              <a:cs typeface="+mn-cs"/>
            </a:endParaRPr>
          </a:p>
          <a:p>
            <a:pPr lvl="0"/>
            <a:r>
              <a:rPr lang="en-US" sz="1200" b="1" kern="1200" baseline="0" dirty="0" smtClean="0">
                <a:solidFill>
                  <a:schemeClr val="tx1"/>
                </a:solidFill>
                <a:effectLst/>
                <a:latin typeface="+mn-lt"/>
                <a:ea typeface="+mn-ea"/>
                <a:cs typeface="+mn-cs"/>
              </a:rPr>
              <a:t>In order to take full advantage of what XML offers, we need to use it well. </a:t>
            </a:r>
            <a:r>
              <a:rPr lang="en-US" sz="1200" kern="1200" baseline="0" dirty="0" smtClean="0">
                <a:solidFill>
                  <a:schemeClr val="tx1"/>
                </a:solidFill>
                <a:effectLst/>
                <a:latin typeface="+mn-lt"/>
                <a:ea typeface="+mn-ea"/>
                <a:cs typeface="+mn-cs"/>
              </a:rPr>
              <a:t>To learn about how to use XML well, my project sponsors asked me to complete a document modeling exercise. The purpose of the exercise was to help me understand some of the complexities we need to consider when representing information in a document with XML, and this would lead me into doing the same exercise, but with supplementary material. </a:t>
            </a:r>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B1647CF-F75D-4D1F-A58E-4D703C865040}" type="slidenum">
              <a:rPr lang="en-US" smtClean="0"/>
              <a:t>13</a:t>
            </a:fld>
            <a:endParaRPr lang="en-US" dirty="0"/>
          </a:p>
        </p:txBody>
      </p:sp>
    </p:spTree>
    <p:extLst>
      <p:ext uri="{BB962C8B-B14F-4D97-AF65-F5344CB8AC3E}">
        <p14:creationId xmlns:p14="http://schemas.microsoft.com/office/powerpoint/2010/main" val="32539756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I was to take two separate recipes and think of all the tags I wanted to use, and then write some documentation so that the computer would know what to expect from that document. And we’ll do that schematically  now, just so we can experience some of the complexities that come up. </a:t>
            </a:r>
          </a:p>
          <a:p>
            <a:endParaRPr lang="en-US" dirty="0" smtClean="0"/>
          </a:p>
          <a:p>
            <a:r>
              <a:rPr lang="en-US" dirty="0" smtClean="0"/>
              <a:t>Let’s say we want to create a set of</a:t>
            </a:r>
            <a:r>
              <a:rPr lang="en-US" baseline="0" dirty="0" smtClean="0"/>
              <a:t> tags that we can use over and over again to tag recipes. </a:t>
            </a:r>
            <a:r>
              <a:rPr lang="en-US" dirty="0" smtClean="0"/>
              <a:t>Now, XML is really going to help us out because</a:t>
            </a:r>
            <a:r>
              <a:rPr lang="en-US" baseline="0" dirty="0" smtClean="0"/>
              <a:t> it will allow us to do some of the things we talked about earlier, such as information retrieval. We will be able to search for recipes with specific i</a:t>
            </a:r>
            <a:r>
              <a:rPr lang="en-US" dirty="0" smtClean="0"/>
              <a:t>ngredients,</a:t>
            </a:r>
            <a:r>
              <a:rPr lang="en-US" baseline="0" dirty="0" smtClean="0"/>
              <a:t> such as “flour” or “eggs.” </a:t>
            </a:r>
            <a:r>
              <a:rPr lang="en-US" dirty="0" smtClean="0"/>
              <a:t>If we didn’t use XML, would have rely on full text search of</a:t>
            </a:r>
            <a:r>
              <a:rPr lang="en-US" baseline="0" dirty="0" smtClean="0"/>
              <a:t> all our recipes</a:t>
            </a:r>
            <a:r>
              <a:rPr lang="en-US" dirty="0" smtClean="0"/>
              <a:t>, which means a search for “flour” could bring back the term</a:t>
            </a:r>
            <a:r>
              <a:rPr lang="en-US" baseline="0" dirty="0" smtClean="0"/>
              <a:t> flour in the directions</a:t>
            </a:r>
            <a:r>
              <a:rPr lang="en-US" dirty="0" smtClean="0"/>
              <a:t> “flour the cake pan.” </a:t>
            </a:r>
          </a:p>
          <a:p>
            <a:endParaRPr lang="en-US" dirty="0" smtClean="0"/>
          </a:p>
          <a:p>
            <a:r>
              <a:rPr lang="en-US" dirty="0" smtClean="0"/>
              <a:t>So we begin with the Toll House Chocolate Chip Cookie Recipe,</a:t>
            </a:r>
            <a:r>
              <a:rPr lang="en-US" baseline="0" dirty="0" smtClean="0"/>
              <a:t> my favorite. We will use the root tag &lt;recipe&gt;. This tells the computer where the entire document will begin and end</a:t>
            </a:r>
            <a:r>
              <a:rPr lang="en-US" dirty="0" smtClean="0"/>
              <a:t>. We decide there is a Title, paragraph of text, and ingredient list.</a:t>
            </a:r>
            <a:r>
              <a:rPr lang="en-US" baseline="0" dirty="0" smtClean="0"/>
              <a:t> The ingredient list has a title, so we will create a title as a child of the element &lt;ing-list&gt;. </a:t>
            </a:r>
          </a:p>
          <a:p>
            <a:endParaRPr lang="en-US" baseline="0" dirty="0" smtClean="0"/>
          </a:p>
          <a:p>
            <a:r>
              <a:rPr lang="en-US" baseline="0" dirty="0" smtClean="0"/>
              <a:t>There is also an image and a list of </a:t>
            </a:r>
            <a:r>
              <a:rPr lang="en-US" dirty="0" smtClean="0"/>
              <a:t>directions. But remember,</a:t>
            </a:r>
            <a:r>
              <a:rPr lang="en-US" baseline="0" dirty="0" smtClean="0"/>
              <a:t> we want to make sure our recipe is searchable with better retrieval results. We want the computer to recognize individual ingredients, so we’ll have to work more closely with the ingredient list- create more children. </a:t>
            </a:r>
            <a:endParaRPr lang="en-US" dirty="0" smtClean="0"/>
          </a:p>
          <a:p>
            <a:endParaRPr lang="en-US" dirty="0"/>
          </a:p>
        </p:txBody>
      </p:sp>
      <p:sp>
        <p:nvSpPr>
          <p:cNvPr id="4" name="Slide Number Placeholder 3"/>
          <p:cNvSpPr>
            <a:spLocks noGrp="1"/>
          </p:cNvSpPr>
          <p:nvPr>
            <p:ph type="sldNum" sz="quarter" idx="10"/>
          </p:nvPr>
        </p:nvSpPr>
        <p:spPr/>
        <p:txBody>
          <a:bodyPr/>
          <a:lstStyle/>
          <a:p>
            <a:fld id="{AB1647CF-F75D-4D1F-A58E-4D703C865040}" type="slidenum">
              <a:rPr lang="en-US" smtClean="0"/>
              <a:t>14</a:t>
            </a:fld>
            <a:endParaRPr lang="en-US" dirty="0"/>
          </a:p>
        </p:txBody>
      </p:sp>
    </p:spTree>
    <p:extLst>
      <p:ext uri="{BB962C8B-B14F-4D97-AF65-F5344CB8AC3E}">
        <p14:creationId xmlns:p14="http://schemas.microsoft.com/office/powerpoint/2010/main" val="33014468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we have the ingredient list</a:t>
            </a:r>
            <a:r>
              <a:rPr lang="en-US" baseline="0" dirty="0" smtClean="0"/>
              <a:t> with the child &lt;title&gt;. </a:t>
            </a:r>
          </a:p>
          <a:p>
            <a:endParaRPr lang="en-US" baseline="0" dirty="0" smtClean="0"/>
          </a:p>
          <a:p>
            <a:r>
              <a:rPr lang="en-US" baseline="0" dirty="0" smtClean="0"/>
              <a:t>Then we’ve decided another child of ingredient-list will be the element &lt;ingredient&gt;. And ingredient has some attributes. Such as amount and units. </a:t>
            </a:r>
            <a:endParaRPr lang="en-US" dirty="0"/>
          </a:p>
        </p:txBody>
      </p:sp>
      <p:sp>
        <p:nvSpPr>
          <p:cNvPr id="4" name="Slide Number Placeholder 3"/>
          <p:cNvSpPr>
            <a:spLocks noGrp="1"/>
          </p:cNvSpPr>
          <p:nvPr>
            <p:ph type="sldNum" sz="quarter" idx="10"/>
          </p:nvPr>
        </p:nvSpPr>
        <p:spPr/>
        <p:txBody>
          <a:bodyPr/>
          <a:lstStyle/>
          <a:p>
            <a:fld id="{AB1647CF-F75D-4D1F-A58E-4D703C865040}" type="slidenum">
              <a:rPr lang="en-US" smtClean="0"/>
              <a:t>15</a:t>
            </a:fld>
            <a:endParaRPr lang="en-US" dirty="0"/>
          </a:p>
        </p:txBody>
      </p:sp>
    </p:spTree>
    <p:extLst>
      <p:ext uri="{BB962C8B-B14F-4D97-AF65-F5344CB8AC3E}">
        <p14:creationId xmlns:p14="http://schemas.microsoft.com/office/powerpoint/2010/main" val="27768968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Now we move to the next recipe. Everything starts off fine, you have the root element &lt;recipe&gt;, &lt;title&gt;, &lt;image&gt; and then you notice that there is an amount listed</a:t>
            </a:r>
            <a:r>
              <a:rPr lang="en-US" baseline="0" dirty="0" smtClean="0"/>
              <a:t> and an author. We don’t have these tags in our group yet. </a:t>
            </a:r>
          </a:p>
          <a:p>
            <a:endParaRPr lang="en-US" baseline="0" dirty="0" smtClean="0"/>
          </a:p>
          <a:p>
            <a:r>
              <a:rPr lang="en-US" baseline="0" dirty="0" smtClean="0"/>
              <a:t>Now we’ve got to make some decisions. </a:t>
            </a:r>
          </a:p>
          <a:p>
            <a:r>
              <a:rPr lang="en-US" baseline="0" dirty="0" smtClean="0"/>
              <a:t>Do we want to tag all recipe documents as they actually exists, which means adding tags and tag structures whenever something new comes up? </a:t>
            </a:r>
          </a:p>
          <a:p>
            <a:r>
              <a:rPr lang="en-US" baseline="0" dirty="0" smtClean="0"/>
              <a:t>Do we want to have one tag model that we hope all recipes will fit into? Well, for today we are going to decide to add some more tags to our group, because we think that amount and author are pretty important, even though our first recipe didn’t have them. </a:t>
            </a:r>
          </a:p>
          <a:p>
            <a:endParaRPr lang="en-US" baseline="0" dirty="0" smtClean="0"/>
          </a:p>
          <a:p>
            <a:r>
              <a:rPr lang="en-US" dirty="0" smtClean="0"/>
              <a:t>You also notice that there is no title for the ingredient list, so you have to make sure that the rules you write to accompany this</a:t>
            </a:r>
            <a:r>
              <a:rPr lang="en-US" baseline="0" dirty="0" smtClean="0"/>
              <a:t> group of tags lets the computer know that ingredient lists don’t have to have titles, or do you enforce titles? </a:t>
            </a:r>
          </a:p>
          <a:p>
            <a:endParaRPr lang="en-US" baseline="0" dirty="0" smtClean="0"/>
          </a:p>
          <a:p>
            <a:r>
              <a:rPr lang="en-US" baseline="0" dirty="0" smtClean="0"/>
              <a:t>Then you get down to the what you think are directions. But wait, it says “Look, I don’t do that whole sprinkling yeast in some warm water to see if its alive business. If you can’t remember when you bought the yeast, it’s probably dead.”</a:t>
            </a:r>
          </a:p>
          <a:p>
            <a:endParaRPr lang="en-US" baseline="0" dirty="0" smtClean="0"/>
          </a:p>
          <a:p>
            <a:r>
              <a:rPr lang="en-US" baseline="0" dirty="0" smtClean="0"/>
              <a:t>That is not a direction. That’s more of a note. So we’ll add the tag &lt;note&gt;. </a:t>
            </a:r>
          </a:p>
          <a:p>
            <a:endParaRPr lang="en-US" baseline="0" dirty="0" smtClean="0"/>
          </a:p>
          <a:p>
            <a:r>
              <a:rPr lang="en-US" dirty="0" smtClean="0"/>
              <a:t>So</a:t>
            </a:r>
            <a:r>
              <a:rPr lang="en-US" baseline="0" dirty="0" smtClean="0"/>
              <a:t> you see there are some complexities to modeling documents. </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AB1647CF-F75D-4D1F-A58E-4D703C865040}" type="slidenum">
              <a:rPr lang="en-US" smtClean="0"/>
              <a:t>16</a:t>
            </a:fld>
            <a:endParaRPr lang="en-US" dirty="0"/>
          </a:p>
        </p:txBody>
      </p:sp>
    </p:spTree>
    <p:extLst>
      <p:ext uri="{BB962C8B-B14F-4D97-AF65-F5344CB8AC3E}">
        <p14:creationId xmlns:p14="http://schemas.microsoft.com/office/powerpoint/2010/main" val="34302510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smtClean="0"/>
              <a:t>So</a:t>
            </a:r>
            <a:r>
              <a:rPr lang="en-US" baseline="0" dirty="0" smtClean="0"/>
              <a:t> we’ve discuss supplementary  material and some of the challenges it poses. </a:t>
            </a:r>
          </a:p>
          <a:p>
            <a:r>
              <a:rPr lang="en-US" baseline="0" dirty="0" smtClean="0"/>
              <a:t>We’ve covered what XML can do if it is used well through our document modeling </a:t>
            </a:r>
            <a:r>
              <a:rPr lang="en-US" baseline="0" dirty="0" err="1" smtClean="0"/>
              <a:t>exericse</a:t>
            </a:r>
            <a:r>
              <a:rPr lang="en-US" baseline="0" dirty="0" smtClean="0"/>
              <a:t>. </a:t>
            </a:r>
          </a:p>
          <a:p>
            <a:endParaRPr lang="en-US" baseline="0" dirty="0" smtClean="0"/>
          </a:p>
          <a:p>
            <a:r>
              <a:rPr lang="en-US" baseline="0" dirty="0" smtClean="0"/>
              <a:t>We know there was what I called a “wild west” of publishers wrangling supplementary material in many different ways, so how did JATS wrangle it? What does JATS do with supplementary material? </a:t>
            </a:r>
          </a:p>
          <a:p>
            <a:endParaRPr lang="en-US" baseline="0" dirty="0" smtClean="0"/>
          </a:p>
          <a:p>
            <a:r>
              <a:rPr lang="en-US" baseline="0" dirty="0" smtClean="0"/>
              <a:t>[click: supplmentary material]</a:t>
            </a:r>
          </a:p>
          <a:p>
            <a:r>
              <a:rPr lang="en-US" baseline="0" dirty="0" smtClean="0"/>
              <a:t>[click: sup-mat open tag]</a:t>
            </a:r>
          </a:p>
          <a:p>
            <a:r>
              <a:rPr lang="en-US" baseline="0" dirty="0" smtClean="0"/>
              <a:t>[click: sup-mat close tag]</a:t>
            </a:r>
          </a:p>
          <a:p>
            <a:endParaRPr lang="en-US" baseline="0" dirty="0" smtClean="0"/>
          </a:p>
          <a:p>
            <a:r>
              <a:rPr lang="en-US" baseline="0" dirty="0" smtClean="0"/>
              <a:t>And this model is OK, it does provide us with the knowledge that the supplementary material exists. But it doesn’t go very in-depth in describing the supplementary material.  </a:t>
            </a:r>
          </a:p>
          <a:p>
            <a:endParaRPr lang="en-US" baseline="0" dirty="0" smtClean="0"/>
          </a:p>
          <a:p>
            <a:r>
              <a:rPr lang="en-US" baseline="0" dirty="0" smtClean="0"/>
              <a:t>But we think back to our cookie recipe and how we decided to tease out the individual ingredients because we know that XML used well will allow us to retrieve information in a meaningful way. </a:t>
            </a:r>
          </a:p>
          <a:p>
            <a:endParaRPr lang="en-US" baseline="0" dirty="0" smtClean="0"/>
          </a:p>
          <a:p>
            <a:r>
              <a:rPr lang="en-US" baseline="0" dirty="0" smtClean="0"/>
              <a:t>We begin to notice that is current model in JATS wouldn’t allow us to search the titles of these 62 figures, or to make a table of contents of the  24 tables, because the JATS supplementary material model doesn’t tag the titles or captions of the tables and figures themselves. It doesn’t really capture anything below the file name and some overall information.  </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AB1647CF-F75D-4D1F-A58E-4D703C865040}" type="slidenum">
              <a:rPr lang="en-US" smtClean="0"/>
              <a:t>17</a:t>
            </a:fld>
            <a:endParaRPr lang="en-US" dirty="0"/>
          </a:p>
        </p:txBody>
      </p:sp>
    </p:spTree>
    <p:extLst>
      <p:ext uri="{BB962C8B-B14F-4D97-AF65-F5344CB8AC3E}">
        <p14:creationId xmlns:p14="http://schemas.microsoft.com/office/powerpoint/2010/main" val="2532221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order to create an extension to JATS to better support supplementary material, and use the recommendations provided by NISO we</a:t>
            </a:r>
            <a:r>
              <a:rPr lang="en-US" baseline="0" dirty="0" smtClean="0"/>
              <a:t> had to closely read the document that NISO provided and really think about what they were trying to represent. </a:t>
            </a:r>
            <a:endParaRPr lang="en-US" dirty="0" smtClean="0"/>
          </a:p>
          <a:p>
            <a:endParaRPr lang="en-US" baseline="0" dirty="0" smtClean="0"/>
          </a:p>
          <a:p>
            <a:r>
              <a:rPr lang="en-US" baseline="0" dirty="0" smtClean="0"/>
              <a:t>We then discussed possible models for JATS. This involved a lot of mapping out our ideas on white boards and drawing each other figures so make sure everyone was understanding the possibilities. </a:t>
            </a:r>
          </a:p>
          <a:p>
            <a:endParaRPr lang="en-US" baseline="0" dirty="0" smtClean="0"/>
          </a:p>
          <a:p>
            <a:r>
              <a:rPr lang="en-US" baseline="0" dirty="0" smtClean="0"/>
              <a:t>We also looked at a lot of documents with supplementary material and tried to create a model which would support all of the many differences we found. Finally we came up with a model and tested that model on the NISO example articles and on difficult examples we found in PMC. </a:t>
            </a:r>
          </a:p>
          <a:p>
            <a:endParaRPr lang="en-US" baseline="0" dirty="0" smtClean="0"/>
          </a:p>
        </p:txBody>
      </p:sp>
      <p:sp>
        <p:nvSpPr>
          <p:cNvPr id="4" name="Slide Number Placeholder 3"/>
          <p:cNvSpPr>
            <a:spLocks noGrp="1"/>
          </p:cNvSpPr>
          <p:nvPr>
            <p:ph type="sldNum" sz="quarter" idx="10"/>
          </p:nvPr>
        </p:nvSpPr>
        <p:spPr/>
        <p:txBody>
          <a:bodyPr/>
          <a:lstStyle/>
          <a:p>
            <a:fld id="{AB1647CF-F75D-4D1F-A58E-4D703C865040}" type="slidenum">
              <a:rPr lang="en-US" smtClean="0"/>
              <a:t>18</a:t>
            </a:fld>
            <a:endParaRPr lang="en-US" dirty="0"/>
          </a:p>
        </p:txBody>
      </p:sp>
    </p:spTree>
    <p:extLst>
      <p:ext uri="{BB962C8B-B14F-4D97-AF65-F5344CB8AC3E}">
        <p14:creationId xmlns:p14="http://schemas.microsoft.com/office/powerpoint/2010/main" val="26285550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new model we came up with was called the EXT.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 made</a:t>
            </a:r>
            <a:r>
              <a:rPr lang="en-US" sz="1200" kern="1200" baseline="0" dirty="0" smtClean="0">
                <a:solidFill>
                  <a:schemeClr val="tx1"/>
                </a:solidFill>
                <a:effectLst/>
                <a:latin typeface="+mn-lt"/>
                <a:ea typeface="+mn-ea"/>
                <a:cs typeface="+mn-cs"/>
              </a:rPr>
              <a:t> a few decisions during the modeling process, which helped to guide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[click: work within JATS]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 decided to </a:t>
            </a:r>
            <a:r>
              <a:rPr lang="en-US" sz="1200" b="1" kern="1200" dirty="0" smtClean="0">
                <a:solidFill>
                  <a:schemeClr val="tx1"/>
                </a:solidFill>
                <a:effectLst/>
                <a:latin typeface="+mn-lt"/>
                <a:ea typeface="+mn-ea"/>
                <a:cs typeface="+mn-cs"/>
              </a:rPr>
              <a:t>work within the JATS structure </a:t>
            </a:r>
            <a:r>
              <a:rPr lang="en-US" sz="1200" kern="1200" dirty="0" smtClean="0">
                <a:solidFill>
                  <a:schemeClr val="tx1"/>
                </a:solidFill>
                <a:effectLst/>
                <a:latin typeface="+mn-lt"/>
                <a:ea typeface="+mn-ea"/>
                <a:cs typeface="+mn-cs"/>
              </a:rPr>
              <a:t>as much as possible, use JATS elements which hold the same meaning as NISO RP</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elements.</a:t>
            </a:r>
            <a:r>
              <a:rPr lang="en-US" sz="1200" kern="1200" baseline="0" dirty="0" smtClean="0">
                <a:solidFill>
                  <a:schemeClr val="tx1"/>
                </a:solidFill>
                <a:effectLst/>
                <a:latin typeface="+mn-lt"/>
                <a:ea typeface="+mn-ea"/>
                <a:cs typeface="+mn-cs"/>
              </a:rPr>
              <a:t> An example of this is that the NISO RP recommended a </a:t>
            </a:r>
            <a:r>
              <a:rPr lang="en-US" sz="1200" b="1" kern="1200" baseline="0" dirty="0" smtClean="0">
                <a:solidFill>
                  <a:schemeClr val="tx1"/>
                </a:solidFill>
                <a:effectLst/>
                <a:latin typeface="+mn-lt"/>
                <a:ea typeface="+mn-ea"/>
                <a:cs typeface="+mn-cs"/>
              </a:rPr>
              <a:t>structure for history which was not as robust as the model that JATS currently held</a:t>
            </a:r>
            <a:r>
              <a:rPr lang="en-US" sz="1200" kern="1200" baseline="0" dirty="0" smtClean="0">
                <a:solidFill>
                  <a:schemeClr val="tx1"/>
                </a:solidFill>
                <a:effectLst/>
                <a:latin typeface="+mn-lt"/>
                <a:ea typeface="+mn-ea"/>
                <a:cs typeface="+mn-cs"/>
              </a:rPr>
              <a:t>. So we applied the JATS structure to supplementary material, rather than the NISO RP.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[click: Include NISO...]</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 would add NISO</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RP elements </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and deprecate JATS elements only when necessary.  The NISO</a:t>
            </a:r>
            <a:r>
              <a:rPr lang="en-US" sz="1200" kern="1200" baseline="0" dirty="0" smtClean="0">
                <a:solidFill>
                  <a:schemeClr val="tx1"/>
                </a:solidFill>
                <a:effectLst/>
                <a:latin typeface="+mn-lt"/>
                <a:ea typeface="+mn-ea"/>
                <a:cs typeface="+mn-cs"/>
              </a:rPr>
              <a:t> RP model for </a:t>
            </a:r>
            <a:r>
              <a:rPr lang="en-US" sz="1200" b="1" kern="1200" baseline="0" dirty="0" smtClean="0">
                <a:solidFill>
                  <a:schemeClr val="tx1"/>
                </a:solidFill>
                <a:effectLst/>
                <a:latin typeface="+mn-lt"/>
                <a:ea typeface="+mn-ea"/>
                <a:cs typeface="+mn-cs"/>
              </a:rPr>
              <a:t>&lt;preservation&gt; did not exists in the JATS structure, so we used the NISO RP model instead</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[click: Element name…]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addition any NISO RP elements or models added to the EXT could undergo a name change if we felt it would facilitate a better understanding of the EXT structure. The NISO RP element</a:t>
            </a:r>
            <a:r>
              <a:rPr lang="en-US" sz="1200" kern="1200" baseline="0" dirty="0" smtClean="0">
                <a:solidFill>
                  <a:schemeClr val="tx1"/>
                </a:solidFill>
                <a:effectLst/>
                <a:latin typeface="+mn-lt"/>
                <a:ea typeface="+mn-ea"/>
                <a:cs typeface="+mn-cs"/>
              </a:rPr>
              <a:t> &lt;sup-mat-object-metadata&gt; became &lt;ext:resource&gt;. </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[click: One-to-one]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 think</a:t>
            </a:r>
            <a:r>
              <a:rPr lang="en-US" sz="1200" kern="1200" baseline="0" dirty="0" smtClean="0">
                <a:solidFill>
                  <a:schemeClr val="tx1"/>
                </a:solidFill>
                <a:effectLst/>
                <a:latin typeface="+mn-lt"/>
                <a:ea typeface="+mn-ea"/>
                <a:cs typeface="+mn-cs"/>
              </a:rPr>
              <a:t> it is important to note that the examples I provided above make it seem as though we could directly map the NISO RP to JATS, and where JATS was deficient, we could just add in the necessary elements from the NISO RP.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But this was not the case. While there was some one-to-one mapping that could be done, it is important to note that the NISO RP was meant to be a stand alone structure. NISO recommended how to deal with supplementary material as though it was the only thing that existed.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However, in JATS, supplementary material is always supplementary to an article…so it exists with an article, and is not standing alone. And it is important to note that the NISO RP was not meant to be overlaid upon a structure such as JATS…which is why we spent so much time building a structure that complemented JATS and modeling it against supplementary material.  </a:t>
            </a:r>
            <a:endParaRPr lang="en-US" sz="1200" kern="1200" dirty="0" smtClean="0">
              <a:solidFill>
                <a:schemeClr val="tx1"/>
              </a:solidFill>
              <a:effectLst/>
              <a:latin typeface="+mn-lt"/>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AB1647CF-F75D-4D1F-A58E-4D703C865040}" type="slidenum">
              <a:rPr lang="en-US" smtClean="0"/>
              <a:t>19</a:t>
            </a:fld>
            <a:endParaRPr lang="en-US" dirty="0"/>
          </a:p>
        </p:txBody>
      </p:sp>
    </p:spTree>
    <p:extLst>
      <p:ext uri="{BB962C8B-B14F-4D97-AF65-F5344CB8AC3E}">
        <p14:creationId xmlns:p14="http://schemas.microsoft.com/office/powerpoint/2010/main" val="2802934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Now I’ll go over an example of the Extension in schematic way.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structure of the extension is complex and so I tried to select a basic example that works well schematically here on the screen.  </a:t>
            </a:r>
            <a:endParaRPr lang="en-US" dirty="0" smtClean="0"/>
          </a:p>
          <a:p>
            <a:endParaRPr lang="en-US" dirty="0" smtClean="0"/>
          </a:p>
          <a:p>
            <a:r>
              <a:rPr lang="en-US" dirty="0" smtClean="0"/>
              <a:t>[click: &lt;supplementary –material&gt;]</a:t>
            </a:r>
          </a:p>
          <a:p>
            <a:endParaRPr lang="en-US" dirty="0" smtClean="0"/>
          </a:p>
          <a:p>
            <a:r>
              <a:rPr lang="en-US" dirty="0" smtClean="0"/>
              <a:t>We begin with some</a:t>
            </a:r>
            <a:r>
              <a:rPr lang="en-US" baseline="0" dirty="0" smtClean="0"/>
              <a:t> supplementary material that you may recognize from PMC. And if we were to click to open the file, we would get an excel table. </a:t>
            </a:r>
          </a:p>
          <a:p>
            <a:endParaRPr lang="en-US" baseline="0" dirty="0" smtClean="0"/>
          </a:p>
          <a:p>
            <a:r>
              <a:rPr lang="en-US" baseline="0" dirty="0" smtClean="0"/>
              <a:t>So we are going to s</a:t>
            </a:r>
            <a:r>
              <a:rPr lang="en-US" dirty="0" smtClean="0"/>
              <a:t>tart</a:t>
            </a:r>
            <a:r>
              <a:rPr lang="en-US" baseline="0" dirty="0" smtClean="0"/>
              <a:t> off with a &lt;supplementary-material&gt; wrapper. And we are going to by pass the Supplementary Material heading here that PMC puts on- it is a presentational element that we don’t need to worry about right now in our model. </a:t>
            </a:r>
          </a:p>
          <a:p>
            <a:endParaRPr lang="en-US" baseline="0" dirty="0" smtClean="0"/>
          </a:p>
          <a:p>
            <a:r>
              <a:rPr lang="en-US" baseline="0" dirty="0" smtClean="0"/>
              <a:t>We see that the supplementary material has a title and a piece of information, “Summary statistics for the cow dataset”. In our structure titles and paragraphs are wrapped in the &lt;caption&gt; element. </a:t>
            </a:r>
          </a:p>
          <a:p>
            <a:endParaRPr lang="en-US" baseline="0" dirty="0" smtClean="0"/>
          </a:p>
          <a:p>
            <a:r>
              <a:rPr lang="en-US" baseline="0" dirty="0" smtClean="0"/>
              <a:t>And then we have file that we will wrap in a&lt;resource&gt; element. </a:t>
            </a:r>
            <a:r>
              <a:rPr lang="en-US" b="1" baseline="0" dirty="0" smtClean="0"/>
              <a:t>A resource which we define as an information object that is addressable in a file system. </a:t>
            </a:r>
          </a:p>
          <a:p>
            <a:endParaRPr lang="en-US" baseline="0" dirty="0" smtClean="0"/>
          </a:p>
          <a:p>
            <a:r>
              <a:rPr lang="en-US" baseline="0" dirty="0" smtClean="0"/>
              <a:t>And we’ve decided that resources have metadata. So we’ll add the &lt;resource-meta&gt; wrapper which has child elements &lt;file-name&gt;, &lt;format&gt; and &lt;size&gt;. Note that size has an attribute for units. </a:t>
            </a:r>
          </a:p>
          <a:p>
            <a:endParaRPr lang="en-US" baseline="0" dirty="0" smtClean="0"/>
          </a:p>
          <a:p>
            <a:r>
              <a:rPr lang="en-US" baseline="0" dirty="0" smtClean="0"/>
              <a:t>And then the resource, which is the object as it is addressable in a file system, has an item, which is a table. And the table has a title and paragraph of explanatory text. So, we’ll wrap it in the element &lt;ext:item&gt;. </a:t>
            </a:r>
          </a:p>
          <a:p>
            <a:endParaRPr lang="en-US" baseline="0" dirty="0" smtClean="0"/>
          </a:p>
          <a:p>
            <a:r>
              <a:rPr lang="en-US" baseline="0" dirty="0" smtClean="0"/>
              <a:t>And that is just a brief example of the structure of the extension for supplementary material. </a:t>
            </a:r>
            <a:endParaRPr lang="en-US" dirty="0"/>
          </a:p>
        </p:txBody>
      </p:sp>
      <p:sp>
        <p:nvSpPr>
          <p:cNvPr id="4" name="Slide Number Placeholder 3"/>
          <p:cNvSpPr>
            <a:spLocks noGrp="1"/>
          </p:cNvSpPr>
          <p:nvPr>
            <p:ph type="sldNum" sz="quarter" idx="10"/>
          </p:nvPr>
        </p:nvSpPr>
        <p:spPr/>
        <p:txBody>
          <a:bodyPr/>
          <a:lstStyle/>
          <a:p>
            <a:fld id="{AB1647CF-F75D-4D1F-A58E-4D703C865040}" type="slidenum">
              <a:rPr lang="en-US" smtClean="0"/>
              <a:t>20</a:t>
            </a:fld>
            <a:endParaRPr lang="en-US" dirty="0"/>
          </a:p>
        </p:txBody>
      </p:sp>
    </p:spTree>
    <p:extLst>
      <p:ext uri="{BB962C8B-B14F-4D97-AF65-F5344CB8AC3E}">
        <p14:creationId xmlns:p14="http://schemas.microsoft.com/office/powerpoint/2010/main" val="17046731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extension will be made available with other JATS extensions on the JATS documentation site at &lt;http://jats.nlm.nih.gov&gt; . </a:t>
            </a:r>
          </a:p>
          <a:p>
            <a:endParaRPr lang="en-US" dirty="0" smtClean="0"/>
          </a:p>
          <a:p>
            <a:r>
              <a:rPr lang="en-US" dirty="0" smtClean="0"/>
              <a:t>We have also</a:t>
            </a:r>
            <a:r>
              <a:rPr lang="en-US" baseline="0" dirty="0" smtClean="0"/>
              <a:t> created a tag library for the extension. </a:t>
            </a:r>
          </a:p>
          <a:p>
            <a:endParaRPr lang="en-US" baseline="0" dirty="0" smtClean="0"/>
          </a:p>
          <a:p>
            <a:r>
              <a:rPr lang="en-US" baseline="0" dirty="0" smtClean="0"/>
              <a:t>We will be presenting the at JATS Con which is a conference held here on the NIH campus for users of the Journal Article Tag Suite. We hope that the JATS community will provide their feedback on the extension. </a:t>
            </a:r>
          </a:p>
          <a:p>
            <a:endParaRPr lang="en-US" baseline="0" dirty="0" smtClean="0"/>
          </a:p>
        </p:txBody>
      </p:sp>
      <p:sp>
        <p:nvSpPr>
          <p:cNvPr id="4" name="Slide Number Placeholder 3"/>
          <p:cNvSpPr>
            <a:spLocks noGrp="1"/>
          </p:cNvSpPr>
          <p:nvPr>
            <p:ph type="sldNum" sz="quarter" idx="10"/>
          </p:nvPr>
        </p:nvSpPr>
        <p:spPr/>
        <p:txBody>
          <a:bodyPr/>
          <a:lstStyle/>
          <a:p>
            <a:fld id="{AB1647CF-F75D-4D1F-A58E-4D703C865040}" type="slidenum">
              <a:rPr lang="en-US" smtClean="0"/>
              <a:t>21</a:t>
            </a:fld>
            <a:endParaRPr lang="en-US" dirty="0"/>
          </a:p>
        </p:txBody>
      </p:sp>
    </p:spTree>
    <p:extLst>
      <p:ext uri="{BB962C8B-B14F-4D97-AF65-F5344CB8AC3E}">
        <p14:creationId xmlns:p14="http://schemas.microsoft.com/office/powerpoint/2010/main" val="3489556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addition we sent the extension out for a independent validation and verification through Mulberry Technologies, who specialize in XML. This step was done to provide us with an outside perspective. There is a large constituency outside of the NLM that use JATS, and we want to be sure that we are also representing their experiences. </a:t>
            </a:r>
          </a:p>
          <a:p>
            <a:endParaRPr lang="en-US" dirty="0" smtClean="0"/>
          </a:p>
          <a:p>
            <a:r>
              <a:rPr lang="en-US" dirty="0" smtClean="0"/>
              <a:t>“…we consider this a successful exercise, because the tag set created would achieve the stated goals, in many cases very well, and far more important, it reveals several issues that must be resolved before a production version of this enhanced tagging can be developed….An experiment that points out this many problems is, by definitions, a success.”</a:t>
            </a:r>
          </a:p>
          <a:p>
            <a:endParaRPr lang="en-US" dirty="0"/>
          </a:p>
        </p:txBody>
      </p:sp>
      <p:sp>
        <p:nvSpPr>
          <p:cNvPr id="4" name="Slide Number Placeholder 3"/>
          <p:cNvSpPr>
            <a:spLocks noGrp="1"/>
          </p:cNvSpPr>
          <p:nvPr>
            <p:ph type="sldNum" sz="quarter" idx="10"/>
          </p:nvPr>
        </p:nvSpPr>
        <p:spPr/>
        <p:txBody>
          <a:bodyPr/>
          <a:lstStyle/>
          <a:p>
            <a:fld id="{AB1647CF-F75D-4D1F-A58E-4D703C865040}" type="slidenum">
              <a:rPr lang="en-US" smtClean="0"/>
              <a:t>22</a:t>
            </a:fld>
            <a:endParaRPr lang="en-US" dirty="0"/>
          </a:p>
        </p:txBody>
      </p:sp>
    </p:spTree>
    <p:extLst>
      <p:ext uri="{BB962C8B-B14F-4D97-AF65-F5344CB8AC3E}">
        <p14:creationId xmlns:p14="http://schemas.microsoft.com/office/powerpoint/2010/main" val="32498877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would like to thank the</a:t>
            </a:r>
            <a:r>
              <a:rPr lang="en-US" baseline="0" dirty="0" smtClean="0"/>
              <a:t> project managers, Jeff and Kim for all of the training and guidance they have provided me. </a:t>
            </a:r>
          </a:p>
          <a:p>
            <a:endParaRPr lang="en-US" baseline="0" dirty="0" smtClean="0"/>
          </a:p>
          <a:p>
            <a:r>
              <a:rPr lang="en-US" baseline="0" dirty="0" smtClean="0"/>
              <a:t>I would also like to thank those who have supported me in other ways during this project. </a:t>
            </a:r>
          </a:p>
          <a:p>
            <a:endParaRPr lang="en-US" baseline="0" dirty="0" smtClean="0"/>
          </a:p>
          <a:p>
            <a:r>
              <a:rPr lang="en-US" baseline="0" dirty="0" smtClean="0"/>
              <a:t>Thank you. </a:t>
            </a:r>
            <a:endParaRPr lang="en-US" dirty="0"/>
          </a:p>
        </p:txBody>
      </p:sp>
      <p:sp>
        <p:nvSpPr>
          <p:cNvPr id="4" name="Slide Number Placeholder 3"/>
          <p:cNvSpPr>
            <a:spLocks noGrp="1"/>
          </p:cNvSpPr>
          <p:nvPr>
            <p:ph type="sldNum" sz="quarter" idx="10"/>
          </p:nvPr>
        </p:nvSpPr>
        <p:spPr/>
        <p:txBody>
          <a:bodyPr/>
          <a:lstStyle/>
          <a:p>
            <a:fld id="{AB1647CF-F75D-4D1F-A58E-4D703C865040}" type="slidenum">
              <a:rPr lang="en-US" smtClean="0"/>
              <a:t>23</a:t>
            </a:fld>
            <a:endParaRPr lang="en-US" dirty="0"/>
          </a:p>
        </p:txBody>
      </p:sp>
    </p:spTree>
    <p:extLst>
      <p:ext uri="{BB962C8B-B14F-4D97-AF65-F5344CB8AC3E}">
        <p14:creationId xmlns:p14="http://schemas.microsoft.com/office/powerpoint/2010/main" val="19980156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B1647CF-F75D-4D1F-A58E-4D703C865040}" type="slidenum">
              <a:rPr lang="en-US" smtClean="0"/>
              <a:t>24</a:t>
            </a:fld>
            <a:endParaRPr lang="en-US" dirty="0"/>
          </a:p>
        </p:txBody>
      </p:sp>
    </p:spTree>
    <p:extLst>
      <p:ext uri="{BB962C8B-B14F-4D97-AF65-F5344CB8AC3E}">
        <p14:creationId xmlns:p14="http://schemas.microsoft.com/office/powerpoint/2010/main" val="11791301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lang="en-US" sz="4800" b="0" cap="none" spc="-150" dirty="0">
                <a:ln w="3175">
                  <a:solidFill>
                    <a:schemeClr val="bg2">
                      <a:lumMod val="75000"/>
                      <a:lumOff val="25000"/>
                      <a:alpha val="75000"/>
                    </a:schemeClr>
                  </a:solidFill>
                </a:ln>
                <a:gradFill flip="none" rotWithShape="1">
                  <a:gsLst>
                    <a:gs pos="0">
                      <a:schemeClr val="tx1"/>
                    </a:gs>
                    <a:gs pos="61000">
                      <a:schemeClr val="accent2">
                        <a:lumMod val="20000"/>
                        <a:lumOff val="80000"/>
                      </a:schemeClr>
                    </a:gs>
                    <a:gs pos="86000">
                      <a:schemeClr val="tx1"/>
                    </a:gs>
                  </a:gsLst>
                  <a:lin ang="5400000" scaled="0"/>
                  <a:tileRect/>
                </a:gradFill>
                <a:effectLst>
                  <a:outerShdw blurRad="114300" dir="2700000" algn="tl" rotWithShape="0">
                    <a:prstClr val="black">
                      <a:alpha val="51000"/>
                    </a:prstClr>
                  </a:outerShdw>
                </a:effectLst>
                <a:latin typeface="+mj-lt"/>
                <a:ea typeface="+mn-ea"/>
                <a:cs typeface="Arial" charset="0"/>
              </a:defRPr>
            </a:lvl1pPr>
          </a:lstStyle>
          <a:p>
            <a:pPr lvl="0" algn="l" defTabSz="1095376" rtl="0" eaLnBrk="1" fontAlgn="base" hangingPunct="1">
              <a:lnSpc>
                <a:spcPct val="90000"/>
              </a:lnSpc>
              <a:spcBef>
                <a:spcPct val="0"/>
              </a:spcBef>
              <a:spcAft>
                <a:spcPct val="0"/>
              </a:spcAft>
            </a:pPr>
            <a:r>
              <a:rPr lang="en-US" smtClean="0"/>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pic>
        <p:nvPicPr>
          <p:cNvPr id="5" name="Picture 4" descr="1-01055_Template_Bar.png"/>
          <p:cNvPicPr>
            <a:picLocks noChangeAspect="1"/>
          </p:cNvPicPr>
          <p:nvPr userDrawn="1"/>
        </p:nvPicPr>
        <p:blipFill>
          <a:blip r:embed="rId2"/>
          <a:stretch>
            <a:fillRect/>
          </a:stretch>
        </p:blipFill>
        <p:spPr>
          <a:xfrm flipH="1">
            <a:off x="-955675" y="1905000"/>
            <a:ext cx="10099675" cy="2281652"/>
          </a:xfrm>
          <a:prstGeom prst="rect">
            <a:avLst/>
          </a:prstGeom>
        </p:spPr>
      </p:pic>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lang="en-US" sz="12000" b="1" kern="1200" spc="-770" dirty="0" smtClean="0">
                <a:ln w="11430">
                  <a:solidFill>
                    <a:schemeClr val="bg2">
                      <a:lumMod val="50000"/>
                      <a:lumOff val="50000"/>
                    </a:schemeClr>
                  </a:solidFill>
                </a:ln>
                <a:gradFill>
                  <a:gsLst>
                    <a:gs pos="0">
                      <a:schemeClr val="accent2">
                        <a:lumMod val="20000"/>
                        <a:lumOff val="80000"/>
                      </a:schemeClr>
                    </a:gs>
                    <a:gs pos="37000">
                      <a:schemeClr val="tx1"/>
                    </a:gs>
                    <a:gs pos="85000">
                      <a:srgbClr val="2D8499"/>
                    </a:gs>
                  </a:gsLst>
                  <a:lin ang="5400000"/>
                </a:gradFill>
                <a:effectLst>
                  <a:outerShdw blurRad="50800" dist="39000" dir="5460000" algn="tl">
                    <a:srgbClr val="000000">
                      <a:alpha val="38000"/>
                    </a:srgbClr>
                  </a:outerShdw>
                </a:effectLst>
                <a:latin typeface="+mn-lt"/>
                <a:ea typeface="+mn-ea"/>
                <a:cs typeface="+mn-cs"/>
              </a:defRPr>
            </a:lvl1pPr>
          </a:lstStyle>
          <a:p>
            <a:pPr marL="0" lvl="0" indent="0" algn="r" defTabSz="1095376" rtl="0" eaLnBrk="1" fontAlgn="base" hangingPunct="1">
              <a:lnSpc>
                <a:spcPct val="90000"/>
              </a:lnSpc>
              <a:spcBef>
                <a:spcPct val="0"/>
              </a:spcBef>
              <a:spcAft>
                <a:spcPct val="0"/>
              </a:spcAft>
              <a:buClr>
                <a:schemeClr val="tx2"/>
              </a:buClr>
              <a:buSzPct val="80000"/>
              <a:buFont typeface="Arial" pitchFamily="34" charset="0"/>
              <a:buNone/>
            </a:pPr>
            <a:r>
              <a:rPr lang="en-US" dirty="0" smtClean="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smtClean="0"/>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pic>
        <p:nvPicPr>
          <p:cNvPr id="5" name="Picture 4" descr="1-01055_Template_Bar.png"/>
          <p:cNvPicPr>
            <a:picLocks noChangeAspect="1"/>
          </p:cNvPicPr>
          <p:nvPr userDrawn="1"/>
        </p:nvPicPr>
        <p:blipFill>
          <a:blip r:embed="rId2"/>
          <a:stretch>
            <a:fillRect/>
          </a:stretch>
        </p:blipFill>
        <p:spPr>
          <a:xfrm flipH="1">
            <a:off x="-955675" y="1905000"/>
            <a:ext cx="10099675" cy="2281652"/>
          </a:xfrm>
          <a:prstGeom prst="rect">
            <a:avLst/>
          </a:prstGeom>
        </p:spPr>
      </p:pic>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lang="en-US" sz="12000" b="1" kern="1200" spc="-770" dirty="0" smtClean="0">
                <a:ln w="11430">
                  <a:solidFill>
                    <a:schemeClr val="bg2">
                      <a:lumMod val="50000"/>
                      <a:lumOff val="50000"/>
                    </a:schemeClr>
                  </a:solidFill>
                </a:ln>
                <a:gradFill>
                  <a:gsLst>
                    <a:gs pos="0">
                      <a:schemeClr val="accent2">
                        <a:lumMod val="20000"/>
                        <a:lumOff val="80000"/>
                      </a:schemeClr>
                    </a:gs>
                    <a:gs pos="37000">
                      <a:schemeClr val="tx1"/>
                    </a:gs>
                    <a:gs pos="85000">
                      <a:srgbClr val="2D8499"/>
                    </a:gs>
                  </a:gsLst>
                  <a:lin ang="5400000"/>
                </a:gradFill>
                <a:effectLst>
                  <a:outerShdw blurRad="50800" dist="39000" dir="5460000" algn="tl">
                    <a:srgbClr val="000000">
                      <a:alpha val="38000"/>
                    </a:srgbClr>
                  </a:outerShdw>
                </a:effectLst>
                <a:latin typeface="+mn-lt"/>
                <a:ea typeface="+mn-ea"/>
                <a:cs typeface="+mn-cs"/>
              </a:defRPr>
            </a:lvl1pPr>
          </a:lstStyle>
          <a:p>
            <a:pPr marL="0" lvl="0" indent="0" algn="r" defTabSz="1095376" rtl="0" eaLnBrk="1" fontAlgn="base" hangingPunct="1">
              <a:lnSpc>
                <a:spcPct val="90000"/>
              </a:lnSpc>
              <a:spcBef>
                <a:spcPct val="0"/>
              </a:spcBef>
              <a:spcAft>
                <a:spcPct val="0"/>
              </a:spcAft>
              <a:buClr>
                <a:schemeClr val="tx2"/>
              </a:buClr>
              <a:buSzPct val="80000"/>
              <a:buFont typeface="Arial" pitchFamily="34" charset="0"/>
              <a:buNone/>
            </a:pPr>
            <a:r>
              <a:rPr lang="en-US" dirty="0" smtClean="0"/>
              <a:t>click to…</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pPr lvl="0" algn="l" defTabSz="1095376" rtl="0" eaLnBrk="1" fontAlgn="base" hangingPunct="1">
              <a:lnSpc>
                <a:spcPct val="90000"/>
              </a:lnSpc>
              <a:spcBef>
                <a:spcPct val="0"/>
              </a:spcBef>
              <a:spcAft>
                <a:spcPct val="0"/>
              </a:spcAft>
            </a:pPr>
            <a:r>
              <a:rPr lang="en-US" smtClean="0"/>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dk1" tx1="lt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p:transition>
    <p:fade/>
  </p:transition>
  <p:txStyles>
    <p:titleStyle>
      <a:lvl1pPr algn="l" defTabSz="914363" rtl="0" eaLnBrk="1" latinLnBrk="0" hangingPunct="1">
        <a:lnSpc>
          <a:spcPct val="90000"/>
        </a:lnSpc>
        <a:spcBef>
          <a:spcPct val="0"/>
        </a:spcBef>
        <a:buNone/>
        <a:defRPr lang="en-US" sz="4800" b="0" kern="1200" cap="none" spc="-150" dirty="0">
          <a:ln w="3175">
            <a:solidFill>
              <a:schemeClr val="bg2">
                <a:lumMod val="75000"/>
                <a:lumOff val="25000"/>
                <a:alpha val="75000"/>
              </a:schemeClr>
            </a:solidFill>
          </a:ln>
          <a:gradFill flip="none" rotWithShape="1">
            <a:gsLst>
              <a:gs pos="0">
                <a:schemeClr val="tx1"/>
              </a:gs>
              <a:gs pos="61000">
                <a:schemeClr val="accent2">
                  <a:lumMod val="20000"/>
                  <a:lumOff val="80000"/>
                </a:schemeClr>
              </a:gs>
              <a:gs pos="86000">
                <a:schemeClr val="tx1"/>
              </a:gs>
            </a:gsLst>
            <a:lin ang="5400000" scaled="0"/>
            <a:tileRect/>
          </a:gradFill>
          <a:effectLst>
            <a:outerShdw blurRad="114300" dir="2700000" algn="tl" rotWithShape="0">
              <a:prstClr val="black">
                <a:alpha val="51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5"/>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6"/>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pPr lvl="0" algn="l" defTabSz="1095376" rtl="0" eaLnBrk="1" fontAlgn="base" hangingPunct="1">
              <a:lnSpc>
                <a:spcPct val="90000"/>
              </a:lnSpc>
              <a:spcBef>
                <a:spcPct val="0"/>
              </a:spcBef>
              <a:spcAft>
                <a:spcPct val="0"/>
              </a:spcAft>
            </a:pPr>
            <a:r>
              <a:rPr lang="en-US" dirty="0" smtClean="0"/>
              <a:t>Click to edit Master title style</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75" r:id="rId1"/>
  </p:sldLayoutIdLst>
  <p:transition>
    <p:fade/>
  </p:transition>
  <p:txStyles>
    <p:titleStyle>
      <a:lvl1pPr algn="l" defTabSz="914363" rtl="0" eaLnBrk="1" latinLnBrk="0" hangingPunct="1">
        <a:lnSpc>
          <a:spcPct val="90000"/>
        </a:lnSpc>
        <a:spcBef>
          <a:spcPct val="0"/>
        </a:spcBef>
        <a:buNone/>
        <a:defRPr lang="en-US" sz="4800" b="0" kern="1200" cap="none" spc="-150" dirty="0">
          <a:ln w="3175">
            <a:solidFill>
              <a:schemeClr val="bg2">
                <a:lumMod val="75000"/>
                <a:lumOff val="25000"/>
                <a:alpha val="75000"/>
              </a:schemeClr>
            </a:solidFill>
          </a:ln>
          <a:gradFill flip="none" rotWithShape="1">
            <a:gsLst>
              <a:gs pos="0">
                <a:schemeClr val="tx1"/>
              </a:gs>
              <a:gs pos="61000">
                <a:schemeClr val="accent2">
                  <a:lumMod val="20000"/>
                  <a:lumOff val="80000"/>
                </a:schemeClr>
              </a:gs>
              <a:gs pos="86000">
                <a:schemeClr val="tx1"/>
              </a:gs>
            </a:gsLst>
            <a:lin ang="5400000" scaled="0"/>
            <a:tileRect/>
          </a:gradFill>
          <a:effectLst>
            <a:outerShdw blurRad="114300" dir="2700000" algn="tl" rotWithShape="0">
              <a:prstClr val="black">
                <a:alpha val="51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WMF"/><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9.WMF"/><Relationship Id="rId5" Type="http://schemas.openxmlformats.org/officeDocument/2006/relationships/image" Target="../media/image8.WMF"/><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www.ncbi.nlm.nih.gov/pubmed/?term=cow"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6.jp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9.jpg"/></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0.jpg"/></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23.jpg"/><Relationship Id="rId4" Type="http://schemas.openxmlformats.org/officeDocument/2006/relationships/image" Target="../media/image22.jpg"/></Relationships>
</file>

<file path=ppt/slides/_rels/slide1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26.pn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28.jpg"/></Relationships>
</file>

<file path=ppt/slides/_rels/slide21.xml.rels><?xml version="1.0" encoding="UTF-8" standalone="yes"?>
<Relationships xmlns="http://schemas.openxmlformats.org/package/2006/relationships"><Relationship Id="rId3" Type="http://schemas.openxmlformats.org/officeDocument/2006/relationships/hyperlink" Target="http://www.jats.nlm.nih.gov/"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29.png"/><Relationship Id="rId4" Type="http://schemas.openxmlformats.org/officeDocument/2006/relationships/hyperlink" Target="http://www.ncbi.nlm.nih.gov/staff/beck/sme/el-ext-resource.html"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990600"/>
            <a:ext cx="7681913" cy="2514600"/>
          </a:xfrm>
        </p:spPr>
        <p:txBody>
          <a:bodyPr/>
          <a:lstStyle/>
          <a:p>
            <a:pPr algn="ctr"/>
            <a:r>
              <a:rPr lang="en-US" dirty="0" smtClean="0">
                <a:latin typeface="Adobe Gothic Std B" pitchFamily="34" charset="-128"/>
                <a:ea typeface="Adobe Gothic Std B" pitchFamily="34" charset="-128"/>
                <a:cs typeface="Aharoni" pitchFamily="2" charset="-79"/>
              </a:rPr>
              <a:t>Journal </a:t>
            </a:r>
            <a:r>
              <a:rPr lang="en-US" dirty="0">
                <a:latin typeface="Adobe Gothic Std B" pitchFamily="34" charset="-128"/>
                <a:ea typeface="Adobe Gothic Std B" pitchFamily="34" charset="-128"/>
                <a:cs typeface="Aharoni" pitchFamily="2" charset="-79"/>
              </a:rPr>
              <a:t>Article Tag Suite (JATS) </a:t>
            </a:r>
            <a:r>
              <a:rPr lang="en-US" dirty="0" smtClean="0">
                <a:latin typeface="Adobe Gothic Std B" pitchFamily="34" charset="-128"/>
                <a:ea typeface="Adobe Gothic Std B" pitchFamily="34" charset="-128"/>
                <a:cs typeface="Aharoni" pitchFamily="2" charset="-79"/>
              </a:rPr>
              <a:t>extension:</a:t>
            </a:r>
            <a:r>
              <a:rPr lang="en-US" sz="3600" dirty="0">
                <a:latin typeface="+mn-lt"/>
              </a:rPr>
              <a:t/>
            </a:r>
            <a:br>
              <a:rPr lang="en-US" sz="3600" dirty="0">
                <a:latin typeface="+mn-lt"/>
              </a:rPr>
            </a:br>
            <a:r>
              <a:rPr lang="en-US" sz="3600" dirty="0" smtClean="0">
                <a:latin typeface="+mn-lt"/>
              </a:rPr>
              <a:t>supporting NISO’s </a:t>
            </a:r>
            <a:r>
              <a:rPr lang="en-US" sz="3600" dirty="0">
                <a:latin typeface="+mn-lt"/>
              </a:rPr>
              <a:t/>
            </a:r>
            <a:br>
              <a:rPr lang="en-US" sz="3600" dirty="0">
                <a:latin typeface="+mn-lt"/>
              </a:rPr>
            </a:br>
            <a:r>
              <a:rPr lang="en-US" sz="3600" i="1" dirty="0">
                <a:latin typeface="+mn-lt"/>
              </a:rPr>
              <a:t>Recommended Practices for </a:t>
            </a:r>
            <a:br>
              <a:rPr lang="en-US" sz="3600" i="1" dirty="0">
                <a:latin typeface="+mn-lt"/>
              </a:rPr>
            </a:br>
            <a:r>
              <a:rPr lang="en-US" sz="3600" i="1" dirty="0">
                <a:latin typeface="+mn-lt"/>
              </a:rPr>
              <a:t>Online Supplemental Journal Article Materials</a:t>
            </a:r>
            <a:endParaRPr lang="en-US" sz="3600" dirty="0">
              <a:latin typeface="+mn-lt"/>
            </a:endParaRPr>
          </a:p>
        </p:txBody>
      </p:sp>
      <p:sp>
        <p:nvSpPr>
          <p:cNvPr id="3" name="Subtitle 2"/>
          <p:cNvSpPr>
            <a:spLocks noGrp="1"/>
          </p:cNvSpPr>
          <p:nvPr>
            <p:ph type="subTitle" idx="1"/>
          </p:nvPr>
        </p:nvSpPr>
        <p:spPr>
          <a:xfrm>
            <a:off x="730249" y="4344988"/>
            <a:ext cx="7681913" cy="1370012"/>
          </a:xfrm>
        </p:spPr>
        <p:txBody>
          <a:bodyPr>
            <a:normAutofit fontScale="92500" lnSpcReduction="20000"/>
          </a:bodyPr>
          <a:lstStyle/>
          <a:p>
            <a:r>
              <a:rPr lang="en-US" dirty="0"/>
              <a:t>Karen Gutzman</a:t>
            </a:r>
          </a:p>
          <a:p>
            <a:r>
              <a:rPr lang="en-US" dirty="0"/>
              <a:t>Associate Fellow, 2012-2013</a:t>
            </a:r>
          </a:p>
          <a:p>
            <a:r>
              <a:rPr lang="en-US" dirty="0"/>
              <a:t>National Library of Medicine</a:t>
            </a:r>
          </a:p>
          <a:p>
            <a:r>
              <a:rPr lang="en-US" dirty="0"/>
              <a:t>July </a:t>
            </a:r>
            <a:r>
              <a:rPr lang="en-US" dirty="0" smtClean="0"/>
              <a:t>24, </a:t>
            </a:r>
            <a:r>
              <a:rPr lang="en-US" dirty="0"/>
              <a:t>2013</a:t>
            </a: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83264"/>
          </a:xfrm>
        </p:spPr>
        <p:txBody>
          <a:bodyPr/>
          <a:lstStyle/>
          <a:p>
            <a:r>
              <a:rPr lang="en-US" dirty="0" smtClean="0">
                <a:latin typeface="Adobe Gothic Std B" pitchFamily="34" charset="-128"/>
                <a:ea typeface="Adobe Gothic Std B" pitchFamily="34" charset="-128"/>
                <a:cs typeface="Aharoni" pitchFamily="2" charset="-79"/>
              </a:rPr>
              <a:t>Overview</a:t>
            </a:r>
            <a:endParaRPr lang="en-US" dirty="0">
              <a:latin typeface="Adobe Gothic Std B" pitchFamily="34" charset="-128"/>
              <a:ea typeface="Adobe Gothic Std B" pitchFamily="34" charset="-128"/>
              <a:cs typeface="Aharoni" pitchFamily="2" charset="-79"/>
            </a:endParaRPr>
          </a:p>
        </p:txBody>
      </p:sp>
      <p:sp>
        <p:nvSpPr>
          <p:cNvPr id="3" name="Text Placeholder 2"/>
          <p:cNvSpPr>
            <a:spLocks noGrp="1"/>
          </p:cNvSpPr>
          <p:nvPr>
            <p:ph type="body" sz="quarter" idx="10"/>
          </p:nvPr>
        </p:nvSpPr>
        <p:spPr>
          <a:xfrm>
            <a:off x="381000" y="1411552"/>
            <a:ext cx="8313008" cy="3151632"/>
          </a:xfrm>
        </p:spPr>
        <p:txBody>
          <a:bodyPr/>
          <a:lstStyle/>
          <a:p>
            <a:r>
              <a:rPr lang="en-US" dirty="0" smtClean="0"/>
              <a:t>Purpose: Create an Extension to JATS</a:t>
            </a:r>
          </a:p>
          <a:p>
            <a:pPr lvl="1"/>
            <a:r>
              <a:rPr lang="en-US" dirty="0" smtClean="0"/>
              <a:t>Supplementary Material</a:t>
            </a:r>
          </a:p>
          <a:p>
            <a:pPr lvl="1"/>
            <a:r>
              <a:rPr lang="en-US" dirty="0" smtClean="0"/>
              <a:t>JATS: in a nutshell</a:t>
            </a:r>
          </a:p>
          <a:p>
            <a:pPr lvl="1"/>
            <a:r>
              <a:rPr lang="en-US" dirty="0" smtClean="0"/>
              <a:t>Document Modeling</a:t>
            </a:r>
          </a:p>
          <a:p>
            <a:pPr lvl="2"/>
            <a:r>
              <a:rPr lang="en-US" dirty="0" smtClean="0"/>
              <a:t>Exercise</a:t>
            </a:r>
          </a:p>
          <a:p>
            <a:pPr lvl="2"/>
            <a:r>
              <a:rPr lang="en-US" dirty="0" smtClean="0"/>
              <a:t>Why do it well?</a:t>
            </a:r>
          </a:p>
          <a:p>
            <a:pPr lvl="1"/>
            <a:r>
              <a:rPr lang="en-US" dirty="0"/>
              <a:t>U</a:t>
            </a:r>
            <a:r>
              <a:rPr lang="en-US" dirty="0" smtClean="0"/>
              <a:t>sing the extension in practice</a:t>
            </a:r>
            <a:endParaRPr lang="en-US" dirty="0"/>
          </a:p>
        </p:txBody>
      </p:sp>
    </p:spTree>
    <p:extLst>
      <p:ext uri="{BB962C8B-B14F-4D97-AF65-F5344CB8AC3E}">
        <p14:creationId xmlns:p14="http://schemas.microsoft.com/office/powerpoint/2010/main" val="23467696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animEffect transition="in" filter="fade">
                                      <p:cBhvr>
                                        <p:cTn id="9" dur="500"/>
                                        <p:tgtEl>
                                          <p:spTgt spid="3">
                                            <p:txEl>
                                              <p:pRg st="2" end="2"/>
                                            </p:txEl>
                                          </p:spTgt>
                                        </p:tgtEl>
                                      </p:cBhvr>
                                    </p:animEffect>
                                  </p:childTnLst>
                                </p:cTn>
                              </p:par>
                              <p:par>
                                <p:cTn id="10" presetID="10"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163395"/>
          </a:xfrm>
        </p:spPr>
        <p:txBody>
          <a:bodyPr/>
          <a:lstStyle/>
          <a:p>
            <a:r>
              <a:rPr lang="en-US" dirty="0">
                <a:latin typeface="Adobe Gothic Std B" pitchFamily="34" charset="-128"/>
                <a:ea typeface="Adobe Gothic Std B" pitchFamily="34" charset="-128"/>
                <a:cs typeface="Aharoni" pitchFamily="2" charset="-79"/>
              </a:rPr>
              <a:t>Supplementary Material</a:t>
            </a:r>
            <a:br>
              <a:rPr lang="en-US" dirty="0">
                <a:latin typeface="Adobe Gothic Std B" pitchFamily="34" charset="-128"/>
                <a:ea typeface="Adobe Gothic Std B" pitchFamily="34" charset="-128"/>
                <a:cs typeface="Aharoni" pitchFamily="2" charset="-79"/>
              </a:rPr>
            </a:br>
            <a:r>
              <a:rPr lang="en-US" sz="3600" b="1" dirty="0" smtClean="0">
                <a:solidFill>
                  <a:schemeClr val="tx2"/>
                </a:solidFill>
              </a:rPr>
              <a:t>Traditional vs. Non-Traditional</a:t>
            </a:r>
            <a:endParaRPr lang="en-US" sz="3600" b="1" dirty="0">
              <a:solidFill>
                <a:schemeClr val="tx2"/>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81713" y="2209800"/>
            <a:ext cx="2083817" cy="3124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18004" y="2218798"/>
            <a:ext cx="1931342" cy="3124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17" name="Group 16"/>
          <p:cNvGrpSpPr/>
          <p:nvPr/>
        </p:nvGrpSpPr>
        <p:grpSpPr>
          <a:xfrm>
            <a:off x="2221960" y="1551583"/>
            <a:ext cx="4483640" cy="4705054"/>
            <a:chOff x="2248302" y="1543345"/>
            <a:chExt cx="4483640" cy="4882978"/>
          </a:xfrm>
        </p:grpSpPr>
        <p:grpSp>
          <p:nvGrpSpPr>
            <p:cNvPr id="15" name="Group 14"/>
            <p:cNvGrpSpPr/>
            <p:nvPr/>
          </p:nvGrpSpPr>
          <p:grpSpPr>
            <a:xfrm>
              <a:off x="2248302" y="1543345"/>
              <a:ext cx="4483640" cy="4882978"/>
              <a:chOff x="2406380" y="2204024"/>
              <a:chExt cx="4483640" cy="4882978"/>
            </a:xfrm>
          </p:grpSpPr>
          <p:grpSp>
            <p:nvGrpSpPr>
              <p:cNvPr id="14" name="Group 13"/>
              <p:cNvGrpSpPr/>
              <p:nvPr/>
            </p:nvGrpSpPr>
            <p:grpSpPr>
              <a:xfrm>
                <a:off x="2406380" y="2204024"/>
                <a:ext cx="4483640" cy="4882978"/>
                <a:chOff x="2088774" y="1935210"/>
                <a:chExt cx="4483640" cy="4882978"/>
              </a:xfrm>
            </p:grpSpPr>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88774" y="1935210"/>
                  <a:ext cx="4483640" cy="4882978"/>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29413" y="2875905"/>
                  <a:ext cx="753877" cy="617962"/>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64166" y="2744165"/>
                  <a:ext cx="684123" cy="763931"/>
                </a:xfrm>
                <a:prstGeom prst="rect">
                  <a:avLst/>
                </a:prstGeom>
              </p:spPr>
            </p:pic>
          </p:grpSp>
          <p:sp>
            <p:nvSpPr>
              <p:cNvPr id="7" name="TextBox 6"/>
              <p:cNvSpPr txBox="1"/>
              <p:nvPr/>
            </p:nvSpPr>
            <p:spPr>
              <a:xfrm>
                <a:off x="3976215" y="2446348"/>
                <a:ext cx="1676400" cy="369332"/>
              </a:xfrm>
              <a:prstGeom prst="rect">
                <a:avLst/>
              </a:prstGeom>
              <a:noFill/>
            </p:spPr>
            <p:txBody>
              <a:bodyPr wrap="square" rtlCol="0">
                <a:spAutoFit/>
              </a:bodyPr>
              <a:lstStyle/>
              <a:p>
                <a:pPr algn="ctr"/>
                <a:r>
                  <a:rPr lang="en-US" b="1" dirty="0" smtClean="0">
                    <a:solidFill>
                      <a:schemeClr val="bg1"/>
                    </a:solidFill>
                    <a:latin typeface="Bookman Old Style" pitchFamily="18" charset="0"/>
                  </a:rPr>
                  <a:t>Publishing</a:t>
                </a:r>
                <a:endParaRPr lang="en-US" b="1" dirty="0">
                  <a:solidFill>
                    <a:schemeClr val="bg1"/>
                  </a:solidFill>
                  <a:latin typeface="Bookman Old Style" pitchFamily="18" charset="0"/>
                </a:endParaRPr>
              </a:p>
            </p:txBody>
          </p:sp>
        </p:grpSp>
        <p:sp>
          <p:nvSpPr>
            <p:cNvPr id="16" name="Left-Right Arrow 15"/>
            <p:cNvSpPr/>
            <p:nvPr/>
          </p:nvSpPr>
          <p:spPr bwMode="auto">
            <a:xfrm>
              <a:off x="4419600" y="2590800"/>
              <a:ext cx="914400" cy="221748"/>
            </a:xfrm>
            <a:prstGeom prst="leftRightArrow">
              <a:avLst/>
            </a:prstGeom>
            <a:solidFill>
              <a:srgbClr val="E3D5BB"/>
            </a:solidFill>
            <a:ln w="38100">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grpSp>
    </p:spTree>
    <p:extLst>
      <p:ext uri="{BB962C8B-B14F-4D97-AF65-F5344CB8AC3E}">
        <p14:creationId xmlns:p14="http://schemas.microsoft.com/office/powerpoint/2010/main" val="10805915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nodeType="clickEffect">
                                  <p:stCondLst>
                                    <p:cond delay="0"/>
                                  </p:stCondLst>
                                  <p:childTnLst>
                                    <p:set>
                                      <p:cBhvr>
                                        <p:cTn id="11" dur="1" fill="hold">
                                          <p:stCondLst>
                                            <p:cond delay="0"/>
                                          </p:stCondLst>
                                        </p:cTn>
                                        <p:tgtEl>
                                          <p:spTgt spid="17"/>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163395"/>
          </a:xfrm>
        </p:spPr>
        <p:txBody>
          <a:bodyPr/>
          <a:lstStyle/>
          <a:p>
            <a:r>
              <a:rPr lang="en-US" dirty="0">
                <a:latin typeface="Adobe Gothic Std B" pitchFamily="34" charset="-128"/>
                <a:ea typeface="Adobe Gothic Std B" pitchFamily="34" charset="-128"/>
                <a:cs typeface="Aharoni" pitchFamily="2" charset="-79"/>
              </a:rPr>
              <a:t>Supplementary </a:t>
            </a:r>
            <a:r>
              <a:rPr lang="en-US" dirty="0" smtClean="0">
                <a:latin typeface="Adobe Gothic Std B" pitchFamily="34" charset="-128"/>
                <a:ea typeface="Adobe Gothic Std B" pitchFamily="34" charset="-128"/>
                <a:cs typeface="Aharoni" pitchFamily="2" charset="-79"/>
              </a:rPr>
              <a:t>Material</a:t>
            </a:r>
            <a:br>
              <a:rPr lang="en-US" dirty="0" smtClean="0">
                <a:latin typeface="Adobe Gothic Std B" pitchFamily="34" charset="-128"/>
                <a:ea typeface="Adobe Gothic Std B" pitchFamily="34" charset="-128"/>
                <a:cs typeface="Aharoni" pitchFamily="2" charset="-79"/>
              </a:rPr>
            </a:br>
            <a:r>
              <a:rPr lang="en-US" sz="3600" b="1" dirty="0">
                <a:solidFill>
                  <a:schemeClr val="tx2"/>
                </a:solidFill>
              </a:rPr>
              <a:t>Wild West</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67649" y="2514600"/>
            <a:ext cx="3914488" cy="26086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 Placeholder 2"/>
          <p:cNvSpPr>
            <a:spLocks noGrp="1"/>
          </p:cNvSpPr>
          <p:nvPr>
            <p:ph type="body" sz="quarter" idx="10"/>
          </p:nvPr>
        </p:nvSpPr>
        <p:spPr>
          <a:xfrm>
            <a:off x="416011" y="1746421"/>
            <a:ext cx="8313008" cy="4501977"/>
          </a:xfrm>
        </p:spPr>
        <p:txBody>
          <a:bodyPr>
            <a:normAutofit/>
          </a:bodyPr>
          <a:lstStyle/>
          <a:p>
            <a:r>
              <a:rPr lang="en-US" dirty="0"/>
              <a:t>No recognized set of practices to</a:t>
            </a:r>
            <a:r>
              <a:rPr lang="en-US" dirty="0" smtClean="0"/>
              <a:t>:</a:t>
            </a:r>
          </a:p>
          <a:p>
            <a:pPr lvl="1"/>
            <a:r>
              <a:rPr lang="en-US" dirty="0" smtClean="0"/>
              <a:t>Guide for selection</a:t>
            </a:r>
          </a:p>
          <a:p>
            <a:pPr lvl="1"/>
            <a:r>
              <a:rPr lang="en-US" dirty="0" smtClean="0"/>
              <a:t>Delivery</a:t>
            </a:r>
          </a:p>
          <a:p>
            <a:pPr lvl="1"/>
            <a:r>
              <a:rPr lang="en-US" dirty="0" smtClean="0"/>
              <a:t>Aids to discovery</a:t>
            </a:r>
          </a:p>
          <a:p>
            <a:pPr lvl="1"/>
            <a:r>
              <a:rPr lang="en-US" dirty="0" smtClean="0"/>
              <a:t>Preservation plans</a:t>
            </a:r>
          </a:p>
        </p:txBody>
      </p:sp>
    </p:spTree>
    <p:extLst>
      <p:ext uri="{BB962C8B-B14F-4D97-AF65-F5344CB8AC3E}">
        <p14:creationId xmlns:p14="http://schemas.microsoft.com/office/powerpoint/2010/main" val="19225389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dobe Gothic Std B" pitchFamily="34" charset="-128"/>
                <a:ea typeface="Adobe Gothic Std B" pitchFamily="34" charset="-128"/>
                <a:cs typeface="Aharoni" pitchFamily="2" charset="-79"/>
              </a:rPr>
              <a:t>In Practice</a:t>
            </a:r>
          </a:p>
        </p:txBody>
      </p:sp>
      <p:sp>
        <p:nvSpPr>
          <p:cNvPr id="3" name="Text Placeholder 2"/>
          <p:cNvSpPr>
            <a:spLocks noGrp="1"/>
          </p:cNvSpPr>
          <p:nvPr>
            <p:ph type="body" sz="quarter" idx="10"/>
          </p:nvPr>
        </p:nvSpPr>
        <p:spPr>
          <a:xfrm>
            <a:off x="381000" y="1411552"/>
            <a:ext cx="8313008" cy="4836847"/>
          </a:xfrm>
        </p:spPr>
        <p:txBody>
          <a:bodyPr/>
          <a:lstStyle/>
          <a:p>
            <a:r>
              <a:rPr lang="en-US" dirty="0" smtClean="0"/>
              <a:t>Journal of Cell Science</a:t>
            </a:r>
          </a:p>
          <a:p>
            <a:pPr lvl="1"/>
            <a:r>
              <a:rPr lang="en-US" dirty="0"/>
              <a:t>Digital journal is “replica of print”</a:t>
            </a:r>
          </a:p>
          <a:p>
            <a:pPr lvl="1"/>
            <a:r>
              <a:rPr lang="en-US" dirty="0" smtClean="0"/>
              <a:t>Peer review</a:t>
            </a:r>
          </a:p>
          <a:p>
            <a:pPr lvl="1"/>
            <a:r>
              <a:rPr lang="en-US" dirty="0" smtClean="0"/>
              <a:t>Movies and large datasets</a:t>
            </a:r>
          </a:p>
          <a:p>
            <a:pPr lvl="1"/>
            <a:r>
              <a:rPr lang="en-US" dirty="0" smtClean="0"/>
              <a:t>No supplementary text files</a:t>
            </a:r>
          </a:p>
          <a:p>
            <a:r>
              <a:rPr lang="en-US" dirty="0"/>
              <a:t>Journal of Neuroscience</a:t>
            </a:r>
          </a:p>
          <a:p>
            <a:pPr lvl="1"/>
            <a:r>
              <a:rPr lang="en-US" dirty="0" smtClean="0"/>
              <a:t>No submission of additional material</a:t>
            </a:r>
            <a:endParaRPr lang="en-US" dirty="0"/>
          </a:p>
          <a:p>
            <a:pPr lvl="1"/>
            <a:r>
              <a:rPr lang="en-US" dirty="0"/>
              <a:t>Journal </a:t>
            </a:r>
            <a:r>
              <a:rPr lang="en-US" dirty="0" smtClean="0"/>
              <a:t>does not </a:t>
            </a:r>
            <a:r>
              <a:rPr lang="en-US" dirty="0"/>
              <a:t>host</a:t>
            </a:r>
          </a:p>
          <a:p>
            <a:pPr lvl="2"/>
            <a:r>
              <a:rPr lang="en-US" dirty="0"/>
              <a:t>Authors can include footnote with </a:t>
            </a:r>
            <a:r>
              <a:rPr lang="en-US" dirty="0" smtClean="0"/>
              <a:t>link</a:t>
            </a:r>
          </a:p>
          <a:p>
            <a:pPr lvl="2"/>
            <a:r>
              <a:rPr lang="en-US" dirty="0" smtClean="0"/>
              <a:t>Not reviewed by journal</a:t>
            </a:r>
            <a:endParaRPr lang="en-US" dirty="0"/>
          </a:p>
          <a:p>
            <a:endParaRPr lang="en-US" dirty="0"/>
          </a:p>
        </p:txBody>
      </p:sp>
    </p:spTree>
    <p:extLst>
      <p:ext uri="{BB962C8B-B14F-4D97-AF65-F5344CB8AC3E}">
        <p14:creationId xmlns:p14="http://schemas.microsoft.com/office/powerpoint/2010/main" val="26315738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dobe Gothic Std B" pitchFamily="34" charset="-128"/>
                <a:ea typeface="Adobe Gothic Std B" pitchFamily="34" charset="-128"/>
                <a:cs typeface="Aharoni" pitchFamily="2" charset="-79"/>
              </a:rPr>
              <a:t>NISO Recommended Practices</a:t>
            </a:r>
          </a:p>
        </p:txBody>
      </p:sp>
      <p:sp>
        <p:nvSpPr>
          <p:cNvPr id="3" name="Text Placeholder 2"/>
          <p:cNvSpPr>
            <a:spLocks noGrp="1"/>
          </p:cNvSpPr>
          <p:nvPr>
            <p:ph type="body" sz="quarter" idx="10"/>
          </p:nvPr>
        </p:nvSpPr>
        <p:spPr>
          <a:xfrm>
            <a:off x="381000" y="1471101"/>
            <a:ext cx="8382000" cy="2948499"/>
          </a:xfrm>
        </p:spPr>
        <p:txBody>
          <a:bodyPr/>
          <a:lstStyle/>
          <a:p>
            <a:r>
              <a:rPr lang="en-US" dirty="0"/>
              <a:t>Best practices aimed </a:t>
            </a:r>
            <a:r>
              <a:rPr lang="en-US" dirty="0" smtClean="0"/>
              <a:t>primarily at publishers</a:t>
            </a:r>
          </a:p>
          <a:p>
            <a:r>
              <a:rPr lang="en-US" dirty="0" smtClean="0"/>
              <a:t>Included:</a:t>
            </a:r>
          </a:p>
          <a:p>
            <a:pPr lvl="1"/>
            <a:r>
              <a:rPr lang="en-US" dirty="0" smtClean="0"/>
              <a:t>Documentation</a:t>
            </a:r>
            <a:endParaRPr lang="en-US" dirty="0"/>
          </a:p>
          <a:p>
            <a:pPr lvl="1"/>
            <a:r>
              <a:rPr lang="en-US" dirty="0"/>
              <a:t>Tag library</a:t>
            </a:r>
          </a:p>
          <a:p>
            <a:pPr lvl="1"/>
            <a:r>
              <a:rPr lang="en-US" dirty="0"/>
              <a:t>Example articles with tagging</a:t>
            </a:r>
          </a:p>
          <a:p>
            <a:endParaRPr lang="en-US" dirty="0"/>
          </a:p>
        </p:txBody>
      </p:sp>
    </p:spTree>
    <p:extLst>
      <p:ext uri="{BB962C8B-B14F-4D97-AF65-F5344CB8AC3E}">
        <p14:creationId xmlns:p14="http://schemas.microsoft.com/office/powerpoint/2010/main" val="1096287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163395"/>
          </a:xfrm>
        </p:spPr>
        <p:txBody>
          <a:bodyPr/>
          <a:lstStyle/>
          <a:p>
            <a:r>
              <a:rPr lang="en-US" dirty="0">
                <a:latin typeface="Adobe Gothic Std B" pitchFamily="34" charset="-128"/>
                <a:ea typeface="Adobe Gothic Std B" pitchFamily="34" charset="-128"/>
                <a:cs typeface="Aharoni" pitchFamily="2" charset="-79"/>
              </a:rPr>
              <a:t>Supplementary Material</a:t>
            </a:r>
            <a:br>
              <a:rPr lang="en-US" dirty="0">
                <a:latin typeface="Adobe Gothic Std B" pitchFamily="34" charset="-128"/>
                <a:ea typeface="Adobe Gothic Std B" pitchFamily="34" charset="-128"/>
                <a:cs typeface="Aharoni" pitchFamily="2" charset="-79"/>
              </a:rPr>
            </a:br>
            <a:r>
              <a:rPr lang="en-US" sz="3600" b="1" dirty="0">
                <a:solidFill>
                  <a:schemeClr val="tx2"/>
                </a:solidFill>
              </a:rPr>
              <a:t>Level of Importance: Additional</a:t>
            </a:r>
          </a:p>
        </p:txBody>
      </p:sp>
      <p:sp>
        <p:nvSpPr>
          <p:cNvPr id="5" name="TextBox 4"/>
          <p:cNvSpPr txBox="1"/>
          <p:nvPr/>
        </p:nvSpPr>
        <p:spPr>
          <a:xfrm>
            <a:off x="1752600" y="5410200"/>
            <a:ext cx="6553200" cy="1015663"/>
          </a:xfrm>
          <a:prstGeom prst="rect">
            <a:avLst/>
          </a:prstGeom>
          <a:noFill/>
        </p:spPr>
        <p:txBody>
          <a:bodyPr wrap="square" rtlCol="0">
            <a:spAutoFit/>
          </a:bodyPr>
          <a:lstStyle/>
          <a:p>
            <a:r>
              <a:rPr lang="en-US" sz="1400" dirty="0"/>
              <a:t>The Cancer Genome Atlas Research Network. (2013, July 4). Comprehensive molecular characterization of clear cell renal cell </a:t>
            </a:r>
            <a:r>
              <a:rPr lang="en-US" sz="1400" dirty="0" smtClean="0"/>
              <a:t>carcinoma. </a:t>
            </a:r>
            <a:r>
              <a:rPr lang="en-US" sz="1400" dirty="0"/>
              <a:t>Nature 499(43-49). doi:10.1038/nature12222</a:t>
            </a:r>
          </a:p>
          <a:p>
            <a:endParaRPr lang="en-US" dirty="0"/>
          </a:p>
        </p:txBody>
      </p:sp>
      <p:pic>
        <p:nvPicPr>
          <p:cNvPr id="6" name="Picture 5"/>
          <p:cNvPicPr/>
          <p:nvPr/>
        </p:nvPicPr>
        <p:blipFill rotWithShape="1">
          <a:blip r:embed="rId3"/>
          <a:srcRect l="5128" t="13462" r="7852" b="6196"/>
          <a:stretch/>
        </p:blipFill>
        <p:spPr bwMode="auto">
          <a:xfrm>
            <a:off x="1825487" y="1524000"/>
            <a:ext cx="5638800" cy="3733800"/>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pic>
        <p:nvPicPr>
          <p:cNvPr id="8" name="Picture 7"/>
          <p:cNvPicPr/>
          <p:nvPr/>
        </p:nvPicPr>
        <p:blipFill rotWithShape="1">
          <a:blip r:embed="rId4"/>
          <a:srcRect l="7051" t="23505" r="36859" b="11965"/>
          <a:stretch/>
        </p:blipFill>
        <p:spPr bwMode="auto">
          <a:xfrm>
            <a:off x="1835426" y="1547139"/>
            <a:ext cx="5628861" cy="3752230"/>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pic>
        <p:nvPicPr>
          <p:cNvPr id="7" name="Picture 6"/>
          <p:cNvPicPr/>
          <p:nvPr/>
        </p:nvPicPr>
        <p:blipFill rotWithShape="1">
          <a:blip r:embed="rId3"/>
          <a:srcRect l="48718" t="71581" r="12340" b="24573"/>
          <a:stretch/>
        </p:blipFill>
        <p:spPr bwMode="auto">
          <a:xfrm>
            <a:off x="1600200" y="2973249"/>
            <a:ext cx="6172200" cy="531951"/>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25442467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7"/>
                                        </p:tgtEl>
                                      </p:cBhvr>
                                    </p:animEffect>
                                    <p:set>
                                      <p:cBhvr>
                                        <p:cTn id="17" dur="1" fill="hold">
                                          <p:stCondLst>
                                            <p:cond delay="499"/>
                                          </p:stCondLst>
                                        </p:cTn>
                                        <p:tgtEl>
                                          <p:spTgt spid="7"/>
                                        </p:tgtEl>
                                        <p:attrNameLst>
                                          <p:attrName>style.visibility</p:attrName>
                                        </p:attrNameLst>
                                      </p:cBhvr>
                                      <p:to>
                                        <p:strVal val="hidden"/>
                                      </p:to>
                                    </p:set>
                                  </p:childTnLst>
                                </p:cTn>
                              </p:par>
                              <p:par>
                                <p:cTn id="18" presetID="10" presetClass="exit" presetSubtype="0" fill="hold" nodeType="withEffect">
                                  <p:stCondLst>
                                    <p:cond delay="0"/>
                                  </p:stCondLst>
                                  <p:childTnLst>
                                    <p:animEffect transition="out" filter="fade">
                                      <p:cBhvr>
                                        <p:cTn id="19" dur="500"/>
                                        <p:tgtEl>
                                          <p:spTgt spid="6"/>
                                        </p:tgtEl>
                                      </p:cBhvr>
                                    </p:animEffect>
                                    <p:set>
                                      <p:cBhvr>
                                        <p:cTn id="20" dur="1" fill="hold">
                                          <p:stCondLst>
                                            <p:cond delay="499"/>
                                          </p:stCondLst>
                                        </p:cTn>
                                        <p:tgtEl>
                                          <p:spTgt spid="6"/>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370706" y="1752600"/>
            <a:ext cx="8310949" cy="1458861"/>
          </a:xfrm>
        </p:spPr>
        <p:txBody>
          <a:bodyPr/>
          <a:lstStyle/>
          <a:p>
            <a:r>
              <a:rPr lang="en-US" dirty="0" smtClean="0"/>
              <a:t>Publisher responsible for hosting</a:t>
            </a:r>
          </a:p>
          <a:p>
            <a:r>
              <a:rPr lang="en-US" dirty="0" smtClean="0"/>
              <a:t>Editing not always possible</a:t>
            </a:r>
          </a:p>
          <a:p>
            <a:pPr lvl="1"/>
            <a:r>
              <a:rPr lang="en-US" dirty="0" smtClean="0"/>
              <a:t>Indicate level of editing</a:t>
            </a:r>
            <a:endParaRPr lang="en-US" dirty="0"/>
          </a:p>
        </p:txBody>
      </p:sp>
      <p:sp>
        <p:nvSpPr>
          <p:cNvPr id="4" name="Title 1"/>
          <p:cNvSpPr>
            <a:spLocks noGrp="1"/>
          </p:cNvSpPr>
          <p:nvPr>
            <p:ph type="title"/>
          </p:nvPr>
        </p:nvSpPr>
        <p:spPr/>
        <p:txBody>
          <a:bodyPr/>
          <a:lstStyle/>
          <a:p>
            <a:r>
              <a:rPr lang="en-US" dirty="0">
                <a:latin typeface="Adobe Gothic Std B" pitchFamily="34" charset="-128"/>
                <a:ea typeface="Adobe Gothic Std B" pitchFamily="34" charset="-128"/>
                <a:cs typeface="Aharoni" pitchFamily="2" charset="-79"/>
              </a:rPr>
              <a:t>Supplementary Material</a:t>
            </a:r>
            <a:br>
              <a:rPr lang="en-US" dirty="0">
                <a:latin typeface="Adobe Gothic Std B" pitchFamily="34" charset="-128"/>
                <a:ea typeface="Adobe Gothic Std B" pitchFamily="34" charset="-128"/>
                <a:cs typeface="Aharoni" pitchFamily="2" charset="-79"/>
              </a:rPr>
            </a:br>
            <a:r>
              <a:rPr lang="en-US" sz="3600" b="1" dirty="0">
                <a:solidFill>
                  <a:schemeClr val="tx2"/>
                </a:solidFill>
              </a:rPr>
              <a:t>Level of Importance: Additional</a:t>
            </a:r>
          </a:p>
        </p:txBody>
      </p:sp>
    </p:spTree>
    <p:extLst>
      <p:ext uri="{BB962C8B-B14F-4D97-AF65-F5344CB8AC3E}">
        <p14:creationId xmlns:p14="http://schemas.microsoft.com/office/powerpoint/2010/main" val="37696621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163395"/>
          </a:xfrm>
        </p:spPr>
        <p:txBody>
          <a:bodyPr/>
          <a:lstStyle/>
          <a:p>
            <a:r>
              <a:rPr lang="en-US" dirty="0">
                <a:latin typeface="Adobe Gothic Std B" pitchFamily="34" charset="-128"/>
                <a:ea typeface="Adobe Gothic Std B" pitchFamily="34" charset="-128"/>
                <a:cs typeface="Aharoni" pitchFamily="2" charset="-79"/>
              </a:rPr>
              <a:t>Supplementary Material</a:t>
            </a:r>
            <a:br>
              <a:rPr lang="en-US" dirty="0">
                <a:latin typeface="Adobe Gothic Std B" pitchFamily="34" charset="-128"/>
                <a:ea typeface="Adobe Gothic Std B" pitchFamily="34" charset="-128"/>
                <a:cs typeface="Aharoni" pitchFamily="2" charset="-79"/>
              </a:rPr>
            </a:br>
            <a:r>
              <a:rPr lang="en-US" sz="3600" b="1" dirty="0">
                <a:solidFill>
                  <a:schemeClr val="tx2"/>
                </a:solidFill>
              </a:rPr>
              <a:t>Level of Importance: Integral</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2935" y="1600200"/>
            <a:ext cx="7341910" cy="3886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Box 2"/>
          <p:cNvSpPr txBox="1"/>
          <p:nvPr/>
        </p:nvSpPr>
        <p:spPr>
          <a:xfrm>
            <a:off x="1327290" y="5638800"/>
            <a:ext cx="6553200" cy="523220"/>
          </a:xfrm>
          <a:prstGeom prst="rect">
            <a:avLst/>
          </a:prstGeom>
          <a:noFill/>
        </p:spPr>
        <p:txBody>
          <a:bodyPr wrap="square" rtlCol="0">
            <a:spAutoFit/>
          </a:bodyPr>
          <a:lstStyle/>
          <a:p>
            <a:r>
              <a:rPr lang="en-US" sz="1400" dirty="0"/>
              <a:t>Liisberg Aune, U., Ruiz, L., Kajimura, S. Isolation and Differentiation of Stromal Vascular Cells to Beige/Brite Cells. </a:t>
            </a:r>
            <a:r>
              <a:rPr lang="en-US" sz="1400" i="1" dirty="0"/>
              <a:t>J. Vis. Exp.</a:t>
            </a:r>
            <a:r>
              <a:rPr lang="en-US" sz="1400" dirty="0"/>
              <a:t> (73), e50191, doi:10.3791/50191 (2013).</a:t>
            </a:r>
          </a:p>
        </p:txBody>
      </p:sp>
    </p:spTree>
    <p:extLst>
      <p:ext uri="{BB962C8B-B14F-4D97-AF65-F5344CB8AC3E}">
        <p14:creationId xmlns:p14="http://schemas.microsoft.com/office/powerpoint/2010/main" val="20035705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163395"/>
          </a:xfrm>
        </p:spPr>
        <p:txBody>
          <a:bodyPr/>
          <a:lstStyle/>
          <a:p>
            <a:r>
              <a:rPr lang="en-US" dirty="0">
                <a:latin typeface="Adobe Gothic Std B" pitchFamily="34" charset="-128"/>
                <a:ea typeface="Adobe Gothic Std B" pitchFamily="34" charset="-128"/>
                <a:cs typeface="Aharoni" pitchFamily="2" charset="-79"/>
              </a:rPr>
              <a:t>Supplementary Material</a:t>
            </a:r>
            <a:br>
              <a:rPr lang="en-US" dirty="0">
                <a:latin typeface="Adobe Gothic Std B" pitchFamily="34" charset="-128"/>
                <a:ea typeface="Adobe Gothic Std B" pitchFamily="34" charset="-128"/>
                <a:cs typeface="Aharoni" pitchFamily="2" charset="-79"/>
              </a:rPr>
            </a:br>
            <a:r>
              <a:rPr lang="en-US" sz="3600" b="1" dirty="0">
                <a:solidFill>
                  <a:schemeClr val="tx2"/>
                </a:solidFill>
              </a:rPr>
              <a:t>Level of Importance: Integral</a:t>
            </a:r>
            <a:endParaRPr lang="en-US" sz="3600" dirty="0"/>
          </a:p>
        </p:txBody>
      </p:sp>
      <p:sp>
        <p:nvSpPr>
          <p:cNvPr id="3" name="Text Placeholder 2"/>
          <p:cNvSpPr>
            <a:spLocks noGrp="1"/>
          </p:cNvSpPr>
          <p:nvPr>
            <p:ph type="body" sz="quarter" idx="10"/>
          </p:nvPr>
        </p:nvSpPr>
        <p:spPr>
          <a:xfrm>
            <a:off x="381000" y="1752600"/>
            <a:ext cx="8382000" cy="3557897"/>
          </a:xfrm>
        </p:spPr>
        <p:txBody>
          <a:bodyPr/>
          <a:lstStyle/>
          <a:p>
            <a:r>
              <a:rPr lang="en-US" dirty="0" smtClean="0"/>
              <a:t>Publisher responsible for hosting</a:t>
            </a:r>
          </a:p>
          <a:p>
            <a:r>
              <a:rPr lang="en-US" dirty="0" smtClean="0"/>
              <a:t>Editing at same as core article</a:t>
            </a:r>
          </a:p>
          <a:p>
            <a:endParaRPr lang="en-US" dirty="0"/>
          </a:p>
          <a:p>
            <a:r>
              <a:rPr lang="en-US" dirty="0" smtClean="0"/>
              <a:t>In future:</a:t>
            </a:r>
          </a:p>
          <a:p>
            <a:pPr lvl="1"/>
            <a:r>
              <a:rPr lang="en-US" dirty="0" smtClean="0"/>
              <a:t>Move away from “supplementary”</a:t>
            </a:r>
          </a:p>
          <a:p>
            <a:pPr lvl="1"/>
            <a:r>
              <a:rPr lang="en-US" dirty="0" smtClean="0"/>
              <a:t>Move towards better definitions of importance</a:t>
            </a:r>
          </a:p>
          <a:p>
            <a:endParaRPr lang="en-US" dirty="0"/>
          </a:p>
        </p:txBody>
      </p:sp>
    </p:spTree>
    <p:extLst>
      <p:ext uri="{BB962C8B-B14F-4D97-AF65-F5344CB8AC3E}">
        <p14:creationId xmlns:p14="http://schemas.microsoft.com/office/powerpoint/2010/main" val="36087521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dobe Gothic Std B" pitchFamily="34" charset="-128"/>
                <a:ea typeface="Adobe Gothic Std B" pitchFamily="34" charset="-128"/>
                <a:cs typeface="Aharoni" pitchFamily="2" charset="-79"/>
              </a:rPr>
              <a:t>JATS: Journal Article Tag Suite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1526146"/>
            <a:ext cx="7620000" cy="43664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6790857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163395"/>
          </a:xfrm>
        </p:spPr>
        <p:txBody>
          <a:bodyPr/>
          <a:lstStyle/>
          <a:p>
            <a:r>
              <a:rPr lang="en-US" dirty="0">
                <a:latin typeface="Adobe Gothic Std B" pitchFamily="34" charset="-128"/>
                <a:ea typeface="Adobe Gothic Std B" pitchFamily="34" charset="-128"/>
                <a:cs typeface="Aharoni" pitchFamily="2" charset="-79"/>
              </a:rPr>
              <a:t>XML</a:t>
            </a:r>
            <a:r>
              <a:rPr lang="en-US" dirty="0" smtClean="0"/>
              <a:t/>
            </a:r>
            <a:br>
              <a:rPr lang="en-US" dirty="0" smtClean="0"/>
            </a:br>
            <a:r>
              <a:rPr lang="en-US" sz="3600" b="1" dirty="0">
                <a:solidFill>
                  <a:schemeClr val="tx2"/>
                </a:solidFill>
              </a:rPr>
              <a:t>Processing</a:t>
            </a:r>
          </a:p>
        </p:txBody>
      </p:sp>
      <p:pic>
        <p:nvPicPr>
          <p:cNvPr id="12" name="Picture 11">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69633" y="1600200"/>
            <a:ext cx="5369367" cy="38011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TextBox 12"/>
          <p:cNvSpPr txBox="1"/>
          <p:nvPr/>
        </p:nvSpPr>
        <p:spPr>
          <a:xfrm>
            <a:off x="2057400" y="5638800"/>
            <a:ext cx="5621578" cy="646331"/>
          </a:xfrm>
          <a:prstGeom prst="rect">
            <a:avLst/>
          </a:prstGeom>
          <a:noFill/>
        </p:spPr>
        <p:txBody>
          <a:bodyPr wrap="square" rtlCol="0">
            <a:spAutoFit/>
          </a:bodyPr>
          <a:lstStyle/>
          <a:p>
            <a:r>
              <a:rPr lang="en-US" dirty="0">
                <a:hlinkClick r:id="rId3"/>
              </a:rPr>
              <a:t>http://www.ncbi.nlm.nih.gov/pubmed/?</a:t>
            </a:r>
            <a:r>
              <a:rPr lang="en-US" dirty="0" smtClean="0">
                <a:hlinkClick r:id="rId3"/>
              </a:rPr>
              <a:t>term=cow</a:t>
            </a:r>
            <a:endParaRPr lang="en-US" dirty="0" smtClean="0"/>
          </a:p>
          <a:p>
            <a:endParaRPr lang="en-US" dirty="0"/>
          </a:p>
        </p:txBody>
      </p:sp>
    </p:spTree>
    <p:extLst>
      <p:ext uri="{BB962C8B-B14F-4D97-AF65-F5344CB8AC3E}">
        <p14:creationId xmlns:p14="http://schemas.microsoft.com/office/powerpoint/2010/main" val="1497773463"/>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163395"/>
          </a:xfrm>
        </p:spPr>
        <p:txBody>
          <a:bodyPr/>
          <a:lstStyle/>
          <a:p>
            <a:r>
              <a:rPr lang="en-US" dirty="0">
                <a:latin typeface="Adobe Gothic Std B" pitchFamily="34" charset="-128"/>
                <a:ea typeface="Adobe Gothic Std B" pitchFamily="34" charset="-128"/>
                <a:cs typeface="Aharoni" pitchFamily="2" charset="-79"/>
              </a:rPr>
              <a:t>XML</a:t>
            </a:r>
            <a:r>
              <a:rPr lang="en-US" sz="3600" dirty="0" smtClean="0"/>
              <a:t/>
            </a:r>
            <a:br>
              <a:rPr lang="en-US" sz="3600" dirty="0" smtClean="0"/>
            </a:br>
            <a:r>
              <a:rPr lang="en-US" sz="3600" b="1" dirty="0">
                <a:solidFill>
                  <a:schemeClr val="tx2"/>
                </a:solidFill>
              </a:rPr>
              <a:t>Information</a:t>
            </a:r>
            <a:r>
              <a:rPr lang="en-US" sz="3600" b="1" dirty="0" smtClean="0"/>
              <a:t> </a:t>
            </a:r>
            <a:r>
              <a:rPr lang="en-US" sz="3600" b="1" dirty="0">
                <a:solidFill>
                  <a:schemeClr val="tx2"/>
                </a:solidFill>
              </a:rPr>
              <a:t>Retrieval</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8400" y="1676400"/>
            <a:ext cx="4206478" cy="42031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2738065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411480"/>
            <a:ext cx="4998720" cy="6001822"/>
          </a:xfrm>
          <a:prstGeom prst="rect">
            <a:avLst/>
          </a:prstGeom>
          <a:solidFill>
            <a:srgbClr val="FFFFFF">
              <a:shade val="85000"/>
            </a:srgbClr>
          </a:solidFill>
          <a:ln w="635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3000" y="1066800"/>
            <a:ext cx="7543800" cy="4449318"/>
          </a:xfrm>
          <a:prstGeom prst="rect">
            <a:avLst/>
          </a:prstGeom>
          <a:ln w="28575">
            <a:solidFill>
              <a:schemeClr val="bg1"/>
            </a:solidFill>
          </a:ln>
          <a:effectLst>
            <a:outerShdw blurRad="292100" dist="139700" dir="2700000" algn="tl" rotWithShape="0">
              <a:srgbClr val="333333">
                <a:alpha val="65000"/>
              </a:srgbClr>
            </a:outerShdw>
          </a:effectLst>
        </p:spPr>
      </p:pic>
      <p:sp>
        <p:nvSpPr>
          <p:cNvPr id="6" name="TextBox 5"/>
          <p:cNvSpPr txBox="1"/>
          <p:nvPr/>
        </p:nvSpPr>
        <p:spPr>
          <a:xfrm>
            <a:off x="152400" y="228600"/>
            <a:ext cx="1097280" cy="36576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b="1" dirty="0" smtClean="0">
                <a:solidFill>
                  <a:schemeClr val="tx1"/>
                </a:solidFill>
              </a:rPr>
              <a:t>&lt;recipe&gt;</a:t>
            </a:r>
            <a:endParaRPr lang="en-US" b="1" dirty="0">
              <a:solidFill>
                <a:schemeClr val="tx1"/>
              </a:solidFill>
            </a:endParaRPr>
          </a:p>
        </p:txBody>
      </p:sp>
      <p:sp>
        <p:nvSpPr>
          <p:cNvPr id="7" name="TextBox 6"/>
          <p:cNvSpPr txBox="1"/>
          <p:nvPr/>
        </p:nvSpPr>
        <p:spPr>
          <a:xfrm>
            <a:off x="7552944" y="6228636"/>
            <a:ext cx="1097280"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b="1" dirty="0" smtClean="0">
                <a:solidFill>
                  <a:schemeClr val="tx1"/>
                </a:solidFill>
              </a:rPr>
              <a:t>&lt;/recipe&gt;</a:t>
            </a:r>
            <a:endParaRPr lang="en-US" b="1" dirty="0">
              <a:solidFill>
                <a:schemeClr val="tx1"/>
              </a:solidFill>
            </a:endParaRPr>
          </a:p>
        </p:txBody>
      </p:sp>
      <p:sp>
        <p:nvSpPr>
          <p:cNvPr id="8" name="TextBox 7"/>
          <p:cNvSpPr txBox="1"/>
          <p:nvPr/>
        </p:nvSpPr>
        <p:spPr>
          <a:xfrm>
            <a:off x="390144" y="1072896"/>
            <a:ext cx="822960" cy="36576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b="1" dirty="0" smtClean="0">
                <a:solidFill>
                  <a:schemeClr val="tx1"/>
                </a:solidFill>
              </a:rPr>
              <a:t>&lt;title&gt;</a:t>
            </a:r>
            <a:endParaRPr lang="en-US" b="1" dirty="0">
              <a:solidFill>
                <a:schemeClr val="tx1"/>
              </a:solidFill>
            </a:endParaRPr>
          </a:p>
        </p:txBody>
      </p:sp>
      <p:sp>
        <p:nvSpPr>
          <p:cNvPr id="9" name="TextBox 8"/>
          <p:cNvSpPr txBox="1"/>
          <p:nvPr/>
        </p:nvSpPr>
        <p:spPr>
          <a:xfrm>
            <a:off x="7239000" y="1066800"/>
            <a:ext cx="914400" cy="36576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b="1" dirty="0" smtClean="0">
                <a:solidFill>
                  <a:schemeClr val="tx1"/>
                </a:solidFill>
              </a:rPr>
              <a:t>&lt;/title&gt;</a:t>
            </a:r>
            <a:endParaRPr lang="en-US" b="1" dirty="0">
              <a:solidFill>
                <a:schemeClr val="tx1"/>
              </a:solidFill>
            </a:endParaRPr>
          </a:p>
        </p:txBody>
      </p:sp>
      <p:sp>
        <p:nvSpPr>
          <p:cNvPr id="10" name="TextBox 9"/>
          <p:cNvSpPr txBox="1"/>
          <p:nvPr/>
        </p:nvSpPr>
        <p:spPr>
          <a:xfrm>
            <a:off x="701040" y="1524000"/>
            <a:ext cx="548640" cy="36576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b="1" dirty="0" smtClean="0">
                <a:solidFill>
                  <a:schemeClr val="tx1"/>
                </a:solidFill>
              </a:rPr>
              <a:t>&lt;p&gt;</a:t>
            </a:r>
            <a:endParaRPr lang="en-US" b="1" dirty="0">
              <a:solidFill>
                <a:schemeClr val="tx1"/>
              </a:solidFill>
            </a:endParaRPr>
          </a:p>
        </p:txBody>
      </p:sp>
      <p:sp>
        <p:nvSpPr>
          <p:cNvPr id="11" name="TextBox 10"/>
          <p:cNvSpPr txBox="1"/>
          <p:nvPr/>
        </p:nvSpPr>
        <p:spPr>
          <a:xfrm>
            <a:off x="2910840" y="1844040"/>
            <a:ext cx="640080" cy="36576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b="1" dirty="0" smtClean="0">
                <a:solidFill>
                  <a:schemeClr val="tx1"/>
                </a:solidFill>
              </a:rPr>
              <a:t>&lt;/p&gt;</a:t>
            </a:r>
            <a:endParaRPr lang="en-US" b="1" dirty="0">
              <a:solidFill>
                <a:schemeClr val="tx1"/>
              </a:solidFill>
            </a:endParaRPr>
          </a:p>
        </p:txBody>
      </p:sp>
      <p:sp>
        <p:nvSpPr>
          <p:cNvPr id="12" name="TextBox 11"/>
          <p:cNvSpPr txBox="1"/>
          <p:nvPr/>
        </p:nvSpPr>
        <p:spPr>
          <a:xfrm>
            <a:off x="121920" y="2072640"/>
            <a:ext cx="1097280" cy="36576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b="1" dirty="0" smtClean="0">
                <a:solidFill>
                  <a:schemeClr val="tx1"/>
                </a:solidFill>
              </a:rPr>
              <a:t>&lt;ing-list&gt;</a:t>
            </a:r>
            <a:endParaRPr lang="en-US" b="1" dirty="0">
              <a:solidFill>
                <a:schemeClr val="tx1"/>
              </a:solidFill>
            </a:endParaRPr>
          </a:p>
        </p:txBody>
      </p:sp>
      <p:sp>
        <p:nvSpPr>
          <p:cNvPr id="13" name="TextBox 12"/>
          <p:cNvSpPr txBox="1"/>
          <p:nvPr/>
        </p:nvSpPr>
        <p:spPr>
          <a:xfrm>
            <a:off x="3307080" y="5029200"/>
            <a:ext cx="1188720" cy="36576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b="1" dirty="0" smtClean="0">
                <a:solidFill>
                  <a:schemeClr val="tx1"/>
                </a:solidFill>
              </a:rPr>
              <a:t>&lt;/ing-list&gt;</a:t>
            </a:r>
            <a:endParaRPr lang="en-US" b="1" dirty="0">
              <a:solidFill>
                <a:schemeClr val="tx1"/>
              </a:solidFill>
            </a:endParaRPr>
          </a:p>
        </p:txBody>
      </p:sp>
      <p:sp>
        <p:nvSpPr>
          <p:cNvPr id="14" name="TextBox 13"/>
          <p:cNvSpPr txBox="1"/>
          <p:nvPr/>
        </p:nvSpPr>
        <p:spPr>
          <a:xfrm>
            <a:off x="381000" y="2453640"/>
            <a:ext cx="822960" cy="365760"/>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n-US" b="1" dirty="0" smtClean="0">
                <a:solidFill>
                  <a:schemeClr val="tx1"/>
                </a:solidFill>
              </a:rPr>
              <a:t>&lt;title&gt;</a:t>
            </a:r>
            <a:endParaRPr lang="en-US" b="1" dirty="0">
              <a:solidFill>
                <a:schemeClr val="tx1"/>
              </a:solidFill>
            </a:endParaRPr>
          </a:p>
        </p:txBody>
      </p:sp>
      <p:sp>
        <p:nvSpPr>
          <p:cNvPr id="15" name="TextBox 14"/>
          <p:cNvSpPr txBox="1"/>
          <p:nvPr/>
        </p:nvSpPr>
        <p:spPr>
          <a:xfrm>
            <a:off x="2252702" y="2385060"/>
            <a:ext cx="914400" cy="365760"/>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n-US" b="1" dirty="0" smtClean="0">
                <a:solidFill>
                  <a:schemeClr val="tx1"/>
                </a:solidFill>
              </a:rPr>
              <a:t>&lt;/</a:t>
            </a:r>
            <a:r>
              <a:rPr lang="en-US" b="1" dirty="0">
                <a:solidFill>
                  <a:schemeClr val="tx1"/>
                </a:solidFill>
              </a:rPr>
              <a:t>t</a:t>
            </a:r>
            <a:r>
              <a:rPr lang="en-US" b="1" dirty="0" smtClean="0">
                <a:solidFill>
                  <a:schemeClr val="tx1"/>
                </a:solidFill>
              </a:rPr>
              <a:t>itle&gt;</a:t>
            </a:r>
            <a:endParaRPr lang="en-US" b="1" dirty="0">
              <a:solidFill>
                <a:schemeClr val="tx1"/>
              </a:solidFill>
            </a:endParaRPr>
          </a:p>
        </p:txBody>
      </p:sp>
      <p:sp>
        <p:nvSpPr>
          <p:cNvPr id="16" name="TextBox 15"/>
          <p:cNvSpPr txBox="1"/>
          <p:nvPr/>
        </p:nvSpPr>
        <p:spPr>
          <a:xfrm>
            <a:off x="5181600" y="2209800"/>
            <a:ext cx="1005840" cy="36576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b="1" dirty="0" smtClean="0">
                <a:solidFill>
                  <a:schemeClr val="tx1"/>
                </a:solidFill>
              </a:rPr>
              <a:t>&lt;image&gt;</a:t>
            </a:r>
            <a:endParaRPr lang="en-US" b="1" dirty="0">
              <a:solidFill>
                <a:schemeClr val="tx1"/>
              </a:solidFill>
            </a:endParaRPr>
          </a:p>
        </p:txBody>
      </p:sp>
      <p:sp>
        <p:nvSpPr>
          <p:cNvPr id="17" name="TextBox 16"/>
          <p:cNvSpPr txBox="1"/>
          <p:nvPr/>
        </p:nvSpPr>
        <p:spPr>
          <a:xfrm>
            <a:off x="7467600" y="4114800"/>
            <a:ext cx="1097280" cy="36576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b="1" dirty="0" smtClean="0">
                <a:solidFill>
                  <a:schemeClr val="tx1"/>
                </a:solidFill>
              </a:rPr>
              <a:t>&lt;/image&gt;</a:t>
            </a:r>
            <a:endParaRPr lang="en-US" b="1" dirty="0">
              <a:solidFill>
                <a:schemeClr val="tx1"/>
              </a:solidFill>
            </a:endParaRPr>
          </a:p>
        </p:txBody>
      </p:sp>
      <p:sp>
        <p:nvSpPr>
          <p:cNvPr id="18" name="TextBox 17"/>
          <p:cNvSpPr txBox="1"/>
          <p:nvPr/>
        </p:nvSpPr>
        <p:spPr>
          <a:xfrm>
            <a:off x="390144" y="5105400"/>
            <a:ext cx="1280160" cy="36576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b="1" dirty="0" smtClean="0">
                <a:solidFill>
                  <a:schemeClr val="tx1"/>
                </a:solidFill>
              </a:rPr>
              <a:t>&lt;dirct-list&gt;</a:t>
            </a:r>
            <a:endParaRPr lang="en-US" b="1" dirty="0">
              <a:solidFill>
                <a:schemeClr val="tx1"/>
              </a:solidFill>
            </a:endParaRPr>
          </a:p>
        </p:txBody>
      </p:sp>
      <p:sp>
        <p:nvSpPr>
          <p:cNvPr id="20" name="TextBox 19"/>
          <p:cNvSpPr txBox="1"/>
          <p:nvPr/>
        </p:nvSpPr>
        <p:spPr>
          <a:xfrm>
            <a:off x="7278624" y="5715000"/>
            <a:ext cx="1371600" cy="36576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b="1" dirty="0" smtClean="0">
                <a:solidFill>
                  <a:schemeClr val="tx1"/>
                </a:solidFill>
              </a:rPr>
              <a:t>&lt;/dirct-list&gt;</a:t>
            </a:r>
            <a:endParaRPr lang="en-US" b="1" dirty="0">
              <a:solidFill>
                <a:schemeClr val="tx1"/>
              </a:solidFill>
            </a:endParaRPr>
          </a:p>
        </p:txBody>
      </p:sp>
    </p:spTree>
    <p:extLst>
      <p:ext uri="{BB962C8B-B14F-4D97-AF65-F5344CB8AC3E}">
        <p14:creationId xmlns:p14="http://schemas.microsoft.com/office/powerpoint/2010/main" val="8380571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2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457200"/>
            <a:ext cx="5105400" cy="5943600"/>
          </a:xfrm>
          <a:prstGeom prst="rect">
            <a:avLst/>
          </a:prstGeom>
          <a:solidFill>
            <a:srgbClr val="FFFFFF">
              <a:shade val="85000"/>
            </a:srgbClr>
          </a:solidFill>
          <a:ln w="635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3960" y="1219199"/>
            <a:ext cx="7086600" cy="4190579"/>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113869" y="671710"/>
            <a:ext cx="1097280" cy="36576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b="1" dirty="0" smtClean="0">
                <a:solidFill>
                  <a:schemeClr val="tx1"/>
                </a:solidFill>
              </a:rPr>
              <a:t>&lt;ing-list&gt;</a:t>
            </a:r>
            <a:endParaRPr lang="en-US" b="1" dirty="0">
              <a:solidFill>
                <a:schemeClr val="tx1"/>
              </a:solidFill>
            </a:endParaRPr>
          </a:p>
        </p:txBody>
      </p:sp>
      <p:sp>
        <p:nvSpPr>
          <p:cNvPr id="7" name="TextBox 6"/>
          <p:cNvSpPr txBox="1"/>
          <p:nvPr/>
        </p:nvSpPr>
        <p:spPr>
          <a:xfrm>
            <a:off x="7239000" y="5455920"/>
            <a:ext cx="1188720" cy="36576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b="1" dirty="0" smtClean="0">
                <a:solidFill>
                  <a:schemeClr val="tx1"/>
                </a:solidFill>
              </a:rPr>
              <a:t>&lt;/ing-list&gt;</a:t>
            </a:r>
            <a:endParaRPr lang="en-US" b="1" dirty="0">
              <a:solidFill>
                <a:schemeClr val="tx1"/>
              </a:solidFill>
            </a:endParaRPr>
          </a:p>
        </p:txBody>
      </p:sp>
      <p:sp>
        <p:nvSpPr>
          <p:cNvPr id="8" name="TextBox 7"/>
          <p:cNvSpPr txBox="1"/>
          <p:nvPr/>
        </p:nvSpPr>
        <p:spPr>
          <a:xfrm>
            <a:off x="381000" y="1310640"/>
            <a:ext cx="822960" cy="365760"/>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n-US" b="1" dirty="0" smtClean="0">
                <a:solidFill>
                  <a:schemeClr val="tx1"/>
                </a:solidFill>
              </a:rPr>
              <a:t>&lt;title&gt;</a:t>
            </a:r>
            <a:endParaRPr lang="en-US" b="1" dirty="0">
              <a:solidFill>
                <a:schemeClr val="tx1"/>
              </a:solidFill>
            </a:endParaRPr>
          </a:p>
        </p:txBody>
      </p:sp>
      <p:sp>
        <p:nvSpPr>
          <p:cNvPr id="9" name="TextBox 8"/>
          <p:cNvSpPr txBox="1"/>
          <p:nvPr/>
        </p:nvSpPr>
        <p:spPr>
          <a:xfrm>
            <a:off x="2709902" y="1310065"/>
            <a:ext cx="914400" cy="365760"/>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n-US" b="1" dirty="0" smtClean="0">
                <a:solidFill>
                  <a:schemeClr val="tx1"/>
                </a:solidFill>
              </a:rPr>
              <a:t>&lt;/</a:t>
            </a:r>
            <a:r>
              <a:rPr lang="en-US" b="1" dirty="0">
                <a:solidFill>
                  <a:schemeClr val="tx1"/>
                </a:solidFill>
              </a:rPr>
              <a:t>t</a:t>
            </a:r>
            <a:r>
              <a:rPr lang="en-US" b="1" dirty="0" smtClean="0">
                <a:solidFill>
                  <a:schemeClr val="tx1"/>
                </a:solidFill>
              </a:rPr>
              <a:t>itle&gt;</a:t>
            </a:r>
            <a:endParaRPr lang="en-US" b="1" dirty="0">
              <a:solidFill>
                <a:schemeClr val="tx1"/>
              </a:solidFill>
            </a:endParaRPr>
          </a:p>
        </p:txBody>
      </p:sp>
      <p:sp>
        <p:nvSpPr>
          <p:cNvPr id="11" name="TextBox 10"/>
          <p:cNvSpPr txBox="1"/>
          <p:nvPr/>
        </p:nvSpPr>
        <p:spPr>
          <a:xfrm>
            <a:off x="4541520" y="1675825"/>
            <a:ext cx="4297680" cy="400110"/>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n-US" sz="2000" b="1" dirty="0" smtClean="0">
                <a:solidFill>
                  <a:schemeClr val="tx1"/>
                </a:solidFill>
              </a:rPr>
              <a:t>&lt;ingredient </a:t>
            </a:r>
            <a:r>
              <a:rPr lang="en-US" sz="2000" b="1" dirty="0" smtClean="0">
                <a:solidFill>
                  <a:schemeClr val="tx2">
                    <a:lumMod val="90000"/>
                  </a:schemeClr>
                </a:solidFill>
              </a:rPr>
              <a:t>amount=“</a:t>
            </a:r>
            <a:r>
              <a:rPr lang="en-US" sz="2000" b="1" dirty="0" smtClean="0">
                <a:solidFill>
                  <a:schemeClr val="tx1"/>
                </a:solidFill>
              </a:rPr>
              <a:t>2 ¼</a:t>
            </a:r>
            <a:r>
              <a:rPr lang="en-US" sz="2000" b="1" dirty="0" smtClean="0">
                <a:solidFill>
                  <a:schemeClr val="tx2">
                    <a:lumMod val="90000"/>
                  </a:schemeClr>
                </a:solidFill>
              </a:rPr>
              <a:t>” units=“</a:t>
            </a:r>
            <a:r>
              <a:rPr lang="en-US" sz="2000" b="1" dirty="0" smtClean="0">
                <a:solidFill>
                  <a:schemeClr val="tx1"/>
                </a:solidFill>
              </a:rPr>
              <a:t>C</a:t>
            </a:r>
            <a:r>
              <a:rPr lang="en-US" sz="2000" b="1" dirty="0" smtClean="0">
                <a:solidFill>
                  <a:schemeClr val="tx2">
                    <a:lumMod val="90000"/>
                  </a:schemeClr>
                </a:solidFill>
              </a:rPr>
              <a:t>”</a:t>
            </a:r>
            <a:r>
              <a:rPr lang="en-US" sz="2000" b="1" dirty="0" smtClean="0">
                <a:solidFill>
                  <a:schemeClr val="tx1"/>
                </a:solidFill>
              </a:rPr>
              <a:t>&gt;</a:t>
            </a:r>
            <a:endParaRPr lang="en-US" sz="2000" b="1" dirty="0">
              <a:solidFill>
                <a:schemeClr val="tx1"/>
              </a:solidFill>
            </a:endParaRPr>
          </a:p>
        </p:txBody>
      </p:sp>
      <p:sp>
        <p:nvSpPr>
          <p:cNvPr id="13" name="TextBox 12"/>
          <p:cNvSpPr txBox="1"/>
          <p:nvPr/>
        </p:nvSpPr>
        <p:spPr>
          <a:xfrm>
            <a:off x="4572000" y="2078810"/>
            <a:ext cx="2011680" cy="40011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2000" b="1" dirty="0" smtClean="0">
                <a:solidFill>
                  <a:schemeClr val="bg1"/>
                </a:solidFill>
                <a:cs typeface="Times New Roman" pitchFamily="18" charset="0"/>
              </a:rPr>
              <a:t>all-purpose flour</a:t>
            </a:r>
            <a:endParaRPr lang="en-US" sz="2000" b="1" dirty="0">
              <a:solidFill>
                <a:schemeClr val="bg1"/>
              </a:solidFill>
              <a:cs typeface="Times New Roman" pitchFamily="18" charset="0"/>
            </a:endParaRPr>
          </a:p>
        </p:txBody>
      </p:sp>
      <p:sp>
        <p:nvSpPr>
          <p:cNvPr id="14" name="TextBox 13"/>
          <p:cNvSpPr txBox="1"/>
          <p:nvPr/>
        </p:nvSpPr>
        <p:spPr>
          <a:xfrm>
            <a:off x="6583680" y="2057400"/>
            <a:ext cx="1645920" cy="400110"/>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n-US" sz="2000" b="1" dirty="0" smtClean="0">
                <a:solidFill>
                  <a:schemeClr val="tx1"/>
                </a:solidFill>
              </a:rPr>
              <a:t>&lt;/ingredient</a:t>
            </a:r>
            <a:r>
              <a:rPr lang="en-US" b="1" dirty="0" smtClean="0">
                <a:solidFill>
                  <a:schemeClr val="tx1"/>
                </a:solidFill>
              </a:rPr>
              <a:t>&gt;</a:t>
            </a:r>
            <a:endParaRPr lang="en-US" b="1" dirty="0">
              <a:solidFill>
                <a:schemeClr val="tx1"/>
              </a:solidFill>
            </a:endParaRPr>
          </a:p>
        </p:txBody>
      </p:sp>
    </p:spTree>
    <p:extLst>
      <p:ext uri="{BB962C8B-B14F-4D97-AF65-F5344CB8AC3E}">
        <p14:creationId xmlns:p14="http://schemas.microsoft.com/office/powerpoint/2010/main" val="5864345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1" grpId="0" animBg="1"/>
      <p:bldP spid="13" grpId="0" animBg="1"/>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p:cNvPicPr>
            <a:picLocks noChangeAspect="1"/>
          </p:cNvPicPr>
          <p:nvPr/>
        </p:nvPicPr>
        <p:blipFill rotWithShape="1">
          <a:blip r:embed="rId3">
            <a:extLst>
              <a:ext uri="{28A0092B-C50C-407E-A947-70E740481C1C}">
                <a14:useLocalDpi xmlns:a14="http://schemas.microsoft.com/office/drawing/2010/main" val="0"/>
              </a:ext>
            </a:extLst>
          </a:blip>
          <a:srcRect l="4977" r="4146"/>
          <a:stretch/>
        </p:blipFill>
        <p:spPr>
          <a:xfrm>
            <a:off x="701040" y="485280"/>
            <a:ext cx="4826083" cy="5839320"/>
          </a:xfrm>
          <a:prstGeom prst="rect">
            <a:avLst/>
          </a:prstGeom>
          <a:solidFill>
            <a:srgbClr val="FFFFFF">
              <a:shade val="85000"/>
            </a:srgbClr>
          </a:solidFill>
          <a:ln w="952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r="1743"/>
          <a:stretch/>
        </p:blipFill>
        <p:spPr>
          <a:xfrm>
            <a:off x="2291244" y="353983"/>
            <a:ext cx="6471756" cy="2016556"/>
          </a:xfrm>
          <a:prstGeom prst="rect">
            <a:avLst/>
          </a:prstGeom>
          <a:ln w="28575">
            <a:solidFill>
              <a:schemeClr val="bg1"/>
            </a:solidFill>
          </a:ln>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91244" y="2465412"/>
            <a:ext cx="6471756" cy="3782988"/>
          </a:xfrm>
          <a:prstGeom prst="rect">
            <a:avLst/>
          </a:prstGeom>
          <a:ln w="28575">
            <a:solidFill>
              <a:schemeClr val="bg1"/>
            </a:solidFill>
          </a:ln>
        </p:spPr>
      </p:pic>
      <p:sp>
        <p:nvSpPr>
          <p:cNvPr id="7" name="TextBox 6"/>
          <p:cNvSpPr txBox="1"/>
          <p:nvPr/>
        </p:nvSpPr>
        <p:spPr>
          <a:xfrm>
            <a:off x="152400" y="228600"/>
            <a:ext cx="1097280" cy="36576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b="1" dirty="0" smtClean="0">
                <a:solidFill>
                  <a:schemeClr val="tx1"/>
                </a:solidFill>
              </a:rPr>
              <a:t>&lt;recipe&gt;</a:t>
            </a:r>
            <a:endParaRPr lang="en-US" b="1" dirty="0">
              <a:solidFill>
                <a:schemeClr val="tx1"/>
              </a:solidFill>
            </a:endParaRPr>
          </a:p>
        </p:txBody>
      </p:sp>
      <p:sp>
        <p:nvSpPr>
          <p:cNvPr id="8" name="TextBox 7"/>
          <p:cNvSpPr txBox="1"/>
          <p:nvPr/>
        </p:nvSpPr>
        <p:spPr>
          <a:xfrm>
            <a:off x="7552944" y="6228636"/>
            <a:ext cx="1097280"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b="1" dirty="0" smtClean="0">
                <a:solidFill>
                  <a:schemeClr val="tx1"/>
                </a:solidFill>
              </a:rPr>
              <a:t>&lt;/recipe&gt;</a:t>
            </a:r>
            <a:endParaRPr lang="en-US" b="1" dirty="0">
              <a:solidFill>
                <a:schemeClr val="tx1"/>
              </a:solidFill>
            </a:endParaRPr>
          </a:p>
        </p:txBody>
      </p:sp>
      <p:sp>
        <p:nvSpPr>
          <p:cNvPr id="9" name="TextBox 8"/>
          <p:cNvSpPr txBox="1"/>
          <p:nvPr/>
        </p:nvSpPr>
        <p:spPr>
          <a:xfrm>
            <a:off x="3977640" y="381000"/>
            <a:ext cx="822960" cy="36576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b="1" dirty="0">
                <a:solidFill>
                  <a:schemeClr val="tx1"/>
                </a:solidFill>
              </a:rPr>
              <a:t>&lt;title&gt;</a:t>
            </a:r>
          </a:p>
        </p:txBody>
      </p:sp>
      <p:sp>
        <p:nvSpPr>
          <p:cNvPr id="10" name="TextBox 9"/>
          <p:cNvSpPr txBox="1"/>
          <p:nvPr/>
        </p:nvSpPr>
        <p:spPr>
          <a:xfrm>
            <a:off x="6858000" y="1047678"/>
            <a:ext cx="914400" cy="36576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b="1" dirty="0">
                <a:solidFill>
                  <a:schemeClr val="tx1"/>
                </a:solidFill>
              </a:rPr>
              <a:t>&lt;/title&gt;</a:t>
            </a:r>
          </a:p>
        </p:txBody>
      </p:sp>
      <p:sp>
        <p:nvSpPr>
          <p:cNvPr id="11" name="TextBox 10"/>
          <p:cNvSpPr txBox="1"/>
          <p:nvPr/>
        </p:nvSpPr>
        <p:spPr>
          <a:xfrm>
            <a:off x="2590800" y="1459468"/>
            <a:ext cx="1219200" cy="369332"/>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b="1" dirty="0">
                <a:solidFill>
                  <a:schemeClr val="tx1"/>
                </a:solidFill>
              </a:rPr>
              <a:t>&lt;subtitle&gt;</a:t>
            </a:r>
          </a:p>
        </p:txBody>
      </p:sp>
      <p:sp>
        <p:nvSpPr>
          <p:cNvPr id="12" name="TextBox 11"/>
          <p:cNvSpPr txBox="1"/>
          <p:nvPr/>
        </p:nvSpPr>
        <p:spPr>
          <a:xfrm>
            <a:off x="5273040" y="1463040"/>
            <a:ext cx="1280160" cy="36576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b="1" dirty="0">
                <a:solidFill>
                  <a:schemeClr val="tx1"/>
                </a:solidFill>
              </a:rPr>
              <a:t>&lt;/subtitle&gt;</a:t>
            </a:r>
          </a:p>
        </p:txBody>
      </p:sp>
      <p:sp>
        <p:nvSpPr>
          <p:cNvPr id="13" name="TextBox 12"/>
          <p:cNvSpPr txBox="1"/>
          <p:nvPr/>
        </p:nvSpPr>
        <p:spPr>
          <a:xfrm>
            <a:off x="2743200" y="1844040"/>
            <a:ext cx="1082040" cy="36576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b="1" dirty="0">
                <a:solidFill>
                  <a:schemeClr val="tx1"/>
                </a:solidFill>
              </a:rPr>
              <a:t>&lt;author&gt;</a:t>
            </a:r>
          </a:p>
        </p:txBody>
      </p:sp>
      <p:sp>
        <p:nvSpPr>
          <p:cNvPr id="15" name="TextBox 14"/>
          <p:cNvSpPr txBox="1"/>
          <p:nvPr/>
        </p:nvSpPr>
        <p:spPr>
          <a:xfrm>
            <a:off x="5273040" y="1828800"/>
            <a:ext cx="1280160" cy="36576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b="1" dirty="0" smtClean="0">
                <a:solidFill>
                  <a:schemeClr val="tx1"/>
                </a:solidFill>
              </a:rPr>
              <a:t>&lt;/author&gt;</a:t>
            </a:r>
            <a:endParaRPr lang="en-US" b="1" dirty="0">
              <a:solidFill>
                <a:schemeClr val="tx1"/>
              </a:solidFill>
            </a:endParaRPr>
          </a:p>
        </p:txBody>
      </p:sp>
      <p:sp>
        <p:nvSpPr>
          <p:cNvPr id="16" name="TextBox 15"/>
          <p:cNvSpPr txBox="1"/>
          <p:nvPr/>
        </p:nvSpPr>
        <p:spPr>
          <a:xfrm>
            <a:off x="4709160" y="2438400"/>
            <a:ext cx="3931920" cy="369332"/>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n-US" b="1" dirty="0">
                <a:solidFill>
                  <a:schemeClr val="tx1"/>
                </a:solidFill>
              </a:rPr>
              <a:t>&lt;ingredient </a:t>
            </a:r>
            <a:r>
              <a:rPr lang="en-US" b="1" dirty="0">
                <a:solidFill>
                  <a:schemeClr val="tx2">
                    <a:lumMod val="90000"/>
                  </a:schemeClr>
                </a:solidFill>
              </a:rPr>
              <a:t>amount=“</a:t>
            </a:r>
            <a:r>
              <a:rPr lang="en-US" b="1" dirty="0">
                <a:solidFill>
                  <a:schemeClr val="tx1"/>
                </a:solidFill>
              </a:rPr>
              <a:t>1</a:t>
            </a:r>
            <a:r>
              <a:rPr lang="en-US" b="1" dirty="0">
                <a:solidFill>
                  <a:schemeClr val="tx2">
                    <a:lumMod val="90000"/>
                  </a:schemeClr>
                </a:solidFill>
              </a:rPr>
              <a:t>” units=“</a:t>
            </a:r>
            <a:r>
              <a:rPr lang="en-US" b="1" dirty="0">
                <a:solidFill>
                  <a:schemeClr val="tx1"/>
                </a:solidFill>
              </a:rPr>
              <a:t>Tbsp</a:t>
            </a:r>
            <a:r>
              <a:rPr lang="en-US" b="1" dirty="0">
                <a:solidFill>
                  <a:schemeClr val="tx2">
                    <a:lumMod val="90000"/>
                  </a:schemeClr>
                </a:solidFill>
              </a:rPr>
              <a:t>”</a:t>
            </a:r>
            <a:r>
              <a:rPr lang="en-US" b="1" dirty="0">
                <a:solidFill>
                  <a:schemeClr val="tx1"/>
                </a:solidFill>
              </a:rPr>
              <a:t>&gt;</a:t>
            </a:r>
          </a:p>
        </p:txBody>
      </p:sp>
      <p:sp>
        <p:nvSpPr>
          <p:cNvPr id="17" name="TextBox 16"/>
          <p:cNvSpPr txBox="1"/>
          <p:nvPr/>
        </p:nvSpPr>
        <p:spPr>
          <a:xfrm>
            <a:off x="6304362" y="2819400"/>
            <a:ext cx="1554480" cy="365760"/>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n-US" b="1" dirty="0" smtClean="0">
                <a:solidFill>
                  <a:schemeClr val="tx1"/>
                </a:solidFill>
              </a:rPr>
              <a:t>&lt;/ingredient</a:t>
            </a:r>
            <a:r>
              <a:rPr lang="en-US" sz="1600" b="1" dirty="0" smtClean="0">
                <a:solidFill>
                  <a:schemeClr val="tx1"/>
                </a:solidFill>
              </a:rPr>
              <a:t>&gt;</a:t>
            </a:r>
            <a:endParaRPr lang="en-US" sz="1600" b="1" dirty="0">
              <a:solidFill>
                <a:schemeClr val="tx1"/>
              </a:solidFill>
            </a:endParaRPr>
          </a:p>
        </p:txBody>
      </p:sp>
      <p:sp>
        <p:nvSpPr>
          <p:cNvPr id="18" name="TextBox 17"/>
          <p:cNvSpPr txBox="1"/>
          <p:nvPr/>
        </p:nvSpPr>
        <p:spPr>
          <a:xfrm>
            <a:off x="4749882" y="2819400"/>
            <a:ext cx="1554480" cy="40011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2000" b="1" dirty="0" smtClean="0">
                <a:solidFill>
                  <a:schemeClr val="bg1"/>
                </a:solidFill>
                <a:cs typeface="Times New Roman" pitchFamily="18" charset="0"/>
              </a:rPr>
              <a:t>instant yeast</a:t>
            </a:r>
            <a:endParaRPr lang="en-US" sz="2000" b="1" dirty="0">
              <a:solidFill>
                <a:schemeClr val="bg1"/>
              </a:solidFill>
              <a:cs typeface="Times New Roman" pitchFamily="18" charset="0"/>
            </a:endParaRPr>
          </a:p>
        </p:txBody>
      </p:sp>
      <p:sp>
        <p:nvSpPr>
          <p:cNvPr id="19" name="TextBox 18"/>
          <p:cNvSpPr txBox="1"/>
          <p:nvPr/>
        </p:nvSpPr>
        <p:spPr>
          <a:xfrm>
            <a:off x="1452468" y="425713"/>
            <a:ext cx="1005840" cy="36576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b="1" dirty="0">
                <a:solidFill>
                  <a:schemeClr val="tx1"/>
                </a:solidFill>
              </a:rPr>
              <a:t>&lt;image&gt;</a:t>
            </a:r>
          </a:p>
        </p:txBody>
      </p:sp>
      <p:sp>
        <p:nvSpPr>
          <p:cNvPr id="20" name="TextBox 19"/>
          <p:cNvSpPr txBox="1"/>
          <p:nvPr/>
        </p:nvSpPr>
        <p:spPr>
          <a:xfrm>
            <a:off x="1432874" y="2012670"/>
            <a:ext cx="1097280" cy="36576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b="1" dirty="0">
                <a:solidFill>
                  <a:schemeClr val="tx1"/>
                </a:solidFill>
              </a:rPr>
              <a:t>&lt;/image&gt;</a:t>
            </a:r>
          </a:p>
        </p:txBody>
      </p:sp>
      <p:sp>
        <p:nvSpPr>
          <p:cNvPr id="21" name="TextBox 20"/>
          <p:cNvSpPr txBox="1"/>
          <p:nvPr/>
        </p:nvSpPr>
        <p:spPr>
          <a:xfrm>
            <a:off x="1406748" y="2438400"/>
            <a:ext cx="1097280" cy="36576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b="1" dirty="0">
                <a:solidFill>
                  <a:schemeClr val="tx1"/>
                </a:solidFill>
              </a:rPr>
              <a:t>&lt;ing-list&gt;</a:t>
            </a:r>
          </a:p>
        </p:txBody>
      </p:sp>
      <p:sp>
        <p:nvSpPr>
          <p:cNvPr id="22" name="TextBox 21"/>
          <p:cNvSpPr txBox="1"/>
          <p:nvPr/>
        </p:nvSpPr>
        <p:spPr>
          <a:xfrm>
            <a:off x="6136487" y="4876800"/>
            <a:ext cx="1188720" cy="36576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b="1" dirty="0" smtClean="0">
                <a:solidFill>
                  <a:schemeClr val="tx1"/>
                </a:solidFill>
              </a:rPr>
              <a:t>&lt;/ing-list&gt;</a:t>
            </a:r>
            <a:endParaRPr lang="en-US" b="1" dirty="0">
              <a:solidFill>
                <a:schemeClr val="tx1"/>
              </a:solidFill>
            </a:endParaRPr>
          </a:p>
        </p:txBody>
      </p:sp>
      <p:sp>
        <p:nvSpPr>
          <p:cNvPr id="23" name="TextBox 22"/>
          <p:cNvSpPr txBox="1"/>
          <p:nvPr/>
        </p:nvSpPr>
        <p:spPr>
          <a:xfrm>
            <a:off x="1600200" y="5105400"/>
            <a:ext cx="914400" cy="36576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b="1" dirty="0" smtClean="0">
                <a:solidFill>
                  <a:schemeClr val="tx1"/>
                </a:solidFill>
              </a:rPr>
              <a:t>&lt;note&gt;</a:t>
            </a:r>
            <a:endParaRPr lang="en-US" b="1" dirty="0">
              <a:solidFill>
                <a:schemeClr val="tx1"/>
              </a:solidFill>
            </a:endParaRPr>
          </a:p>
        </p:txBody>
      </p:sp>
      <p:sp>
        <p:nvSpPr>
          <p:cNvPr id="24" name="TextBox 23"/>
          <p:cNvSpPr txBox="1"/>
          <p:nvPr/>
        </p:nvSpPr>
        <p:spPr>
          <a:xfrm>
            <a:off x="7635240" y="5866236"/>
            <a:ext cx="1005840" cy="36576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b="1" dirty="0" smtClean="0">
                <a:solidFill>
                  <a:schemeClr val="tx1"/>
                </a:solidFill>
              </a:rPr>
              <a:t>&lt;/note&gt;</a:t>
            </a:r>
            <a:endParaRPr lang="en-US" b="1" dirty="0">
              <a:solidFill>
                <a:schemeClr val="tx1"/>
              </a:solidFill>
            </a:endParaRPr>
          </a:p>
        </p:txBody>
      </p:sp>
    </p:spTree>
    <p:extLst>
      <p:ext uri="{BB962C8B-B14F-4D97-AF65-F5344CB8AC3E}">
        <p14:creationId xmlns:p14="http://schemas.microsoft.com/office/powerpoint/2010/main" val="9797188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dobe Gothic Std B" pitchFamily="34" charset="-128"/>
                <a:ea typeface="Adobe Gothic Std B" pitchFamily="34" charset="-128"/>
                <a:cs typeface="Aharoni" pitchFamily="2" charset="-79"/>
              </a:rPr>
              <a:t>What would JATS do?</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4018" y="2536224"/>
            <a:ext cx="6817659" cy="1371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Box 2"/>
          <p:cNvSpPr txBox="1"/>
          <p:nvPr/>
        </p:nvSpPr>
        <p:spPr>
          <a:xfrm>
            <a:off x="457199" y="1066800"/>
            <a:ext cx="2743201"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b="1" dirty="0" smtClean="0">
                <a:solidFill>
                  <a:schemeClr val="tx1"/>
                </a:solidFill>
              </a:rPr>
              <a:t>&lt;supplementary-material&gt;</a:t>
            </a:r>
            <a:endParaRPr lang="en-US" sz="1600" b="1" dirty="0">
              <a:solidFill>
                <a:schemeClr val="tx1"/>
              </a:solidFill>
            </a:endParaRPr>
          </a:p>
        </p:txBody>
      </p:sp>
      <p:sp>
        <p:nvSpPr>
          <p:cNvPr id="5" name="TextBox 4"/>
          <p:cNvSpPr txBox="1"/>
          <p:nvPr/>
        </p:nvSpPr>
        <p:spPr>
          <a:xfrm>
            <a:off x="601361" y="4941332"/>
            <a:ext cx="2819401"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b="1" dirty="0" smtClean="0">
                <a:solidFill>
                  <a:schemeClr val="tx1"/>
                </a:solidFill>
              </a:rPr>
              <a:t>&lt;/supplementary-material&gt;</a:t>
            </a:r>
            <a:endParaRPr lang="en-US" b="1" dirty="0">
              <a:solidFill>
                <a:schemeClr val="tx1"/>
              </a:solidFill>
            </a:endParaRPr>
          </a:p>
        </p:txBody>
      </p:sp>
      <p:sp>
        <p:nvSpPr>
          <p:cNvPr id="6" name="TextBox 5"/>
          <p:cNvSpPr txBox="1"/>
          <p:nvPr/>
        </p:nvSpPr>
        <p:spPr>
          <a:xfrm>
            <a:off x="883508" y="1447800"/>
            <a:ext cx="6934201" cy="369332"/>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b="1" dirty="0" smtClean="0">
                <a:solidFill>
                  <a:schemeClr val="tx1"/>
                </a:solidFill>
              </a:rPr>
              <a:t>&lt;media </a:t>
            </a:r>
            <a:r>
              <a:rPr lang="en-US" b="1" dirty="0" smtClean="0">
                <a:solidFill>
                  <a:schemeClr val="tx2">
                    <a:lumMod val="90000"/>
                  </a:schemeClr>
                </a:solidFill>
              </a:rPr>
              <a:t>xlink:href</a:t>
            </a:r>
            <a:r>
              <a:rPr lang="en-US" b="1" dirty="0">
                <a:solidFill>
                  <a:schemeClr val="tx2">
                    <a:lumMod val="90000"/>
                  </a:schemeClr>
                </a:solidFill>
              </a:rPr>
              <a:t>=“http://www.nature.com/...nature12222-s1.pdf”</a:t>
            </a:r>
            <a:r>
              <a:rPr lang="en-US" b="1" dirty="0">
                <a:solidFill>
                  <a:schemeClr val="tx1"/>
                </a:solidFill>
              </a:rPr>
              <a:t>&gt;</a:t>
            </a:r>
            <a:endParaRPr lang="en-US" dirty="0">
              <a:solidFill>
                <a:schemeClr val="tx1"/>
              </a:solidFill>
            </a:endParaRPr>
          </a:p>
        </p:txBody>
      </p:sp>
      <p:sp>
        <p:nvSpPr>
          <p:cNvPr id="7" name="TextBox 6"/>
          <p:cNvSpPr txBox="1"/>
          <p:nvPr/>
        </p:nvSpPr>
        <p:spPr>
          <a:xfrm>
            <a:off x="960735" y="4474523"/>
            <a:ext cx="1143000" cy="369332"/>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b="1" dirty="0" smtClean="0">
                <a:solidFill>
                  <a:schemeClr val="tx1"/>
                </a:solidFill>
              </a:rPr>
              <a:t>&lt;/media&gt;</a:t>
            </a:r>
            <a:endParaRPr lang="en-US" b="1" dirty="0">
              <a:solidFill>
                <a:schemeClr val="tx1"/>
              </a:solidFill>
            </a:endParaRPr>
          </a:p>
        </p:txBody>
      </p:sp>
      <p:sp>
        <p:nvSpPr>
          <p:cNvPr id="8" name="TextBox 7"/>
          <p:cNvSpPr txBox="1"/>
          <p:nvPr/>
        </p:nvSpPr>
        <p:spPr>
          <a:xfrm>
            <a:off x="1150203" y="1846647"/>
            <a:ext cx="1219200" cy="371391"/>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n-US" b="1" dirty="0" smtClean="0">
                <a:solidFill>
                  <a:schemeClr val="tx1"/>
                </a:solidFill>
              </a:rPr>
              <a:t>&lt;caption&gt;</a:t>
            </a:r>
            <a:endParaRPr lang="en-US" b="1" dirty="0">
              <a:solidFill>
                <a:schemeClr val="tx1"/>
              </a:solidFill>
            </a:endParaRPr>
          </a:p>
        </p:txBody>
      </p:sp>
      <p:sp>
        <p:nvSpPr>
          <p:cNvPr id="9" name="TextBox 8"/>
          <p:cNvSpPr txBox="1"/>
          <p:nvPr/>
        </p:nvSpPr>
        <p:spPr>
          <a:xfrm>
            <a:off x="1371600" y="4076359"/>
            <a:ext cx="1219200" cy="371391"/>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n-US" b="1" dirty="0" smtClean="0">
                <a:solidFill>
                  <a:schemeClr val="tx1"/>
                </a:solidFill>
              </a:rPr>
              <a:t>&lt;/caption&gt;</a:t>
            </a:r>
            <a:endParaRPr lang="en-US" b="1" dirty="0">
              <a:solidFill>
                <a:schemeClr val="tx1"/>
              </a:solidFill>
            </a:endParaRPr>
          </a:p>
        </p:txBody>
      </p:sp>
      <p:sp>
        <p:nvSpPr>
          <p:cNvPr id="10" name="TextBox 9"/>
          <p:cNvSpPr txBox="1"/>
          <p:nvPr/>
        </p:nvSpPr>
        <p:spPr>
          <a:xfrm>
            <a:off x="1432560" y="2507740"/>
            <a:ext cx="800100" cy="381000"/>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b="1" dirty="0" smtClean="0">
                <a:solidFill>
                  <a:schemeClr val="tx1"/>
                </a:solidFill>
              </a:rPr>
              <a:t>&lt;title&gt;</a:t>
            </a:r>
            <a:endParaRPr lang="en-US" b="1" dirty="0">
              <a:solidFill>
                <a:schemeClr val="tx1"/>
              </a:solidFill>
            </a:endParaRPr>
          </a:p>
        </p:txBody>
      </p:sp>
      <p:sp>
        <p:nvSpPr>
          <p:cNvPr id="11" name="TextBox 10"/>
          <p:cNvSpPr txBox="1"/>
          <p:nvPr/>
        </p:nvSpPr>
        <p:spPr>
          <a:xfrm>
            <a:off x="5049182" y="2852692"/>
            <a:ext cx="970617" cy="369332"/>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b="1" dirty="0" smtClean="0">
                <a:solidFill>
                  <a:schemeClr val="tx1"/>
                </a:solidFill>
              </a:rPr>
              <a:t>&lt;/title&gt;</a:t>
            </a:r>
            <a:endParaRPr lang="en-US" b="1" dirty="0">
              <a:solidFill>
                <a:schemeClr val="tx1"/>
              </a:solidFill>
            </a:endParaRPr>
          </a:p>
        </p:txBody>
      </p:sp>
      <p:sp>
        <p:nvSpPr>
          <p:cNvPr id="12" name="TextBox 11"/>
          <p:cNvSpPr txBox="1"/>
          <p:nvPr/>
        </p:nvSpPr>
        <p:spPr>
          <a:xfrm>
            <a:off x="1432560" y="2882902"/>
            <a:ext cx="548640" cy="365760"/>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b="1" dirty="0" smtClean="0">
                <a:solidFill>
                  <a:schemeClr val="tx1"/>
                </a:solidFill>
              </a:rPr>
              <a:t>&lt;p&gt;</a:t>
            </a:r>
            <a:endParaRPr lang="en-US" b="1" dirty="0">
              <a:solidFill>
                <a:schemeClr val="tx1"/>
              </a:solidFill>
            </a:endParaRPr>
          </a:p>
        </p:txBody>
      </p:sp>
      <p:sp>
        <p:nvSpPr>
          <p:cNvPr id="13" name="TextBox 12"/>
          <p:cNvSpPr txBox="1"/>
          <p:nvPr/>
        </p:nvSpPr>
        <p:spPr>
          <a:xfrm>
            <a:off x="6367849" y="3542064"/>
            <a:ext cx="640080" cy="365760"/>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b="1" dirty="0" smtClean="0">
                <a:solidFill>
                  <a:schemeClr val="tx1"/>
                </a:solidFill>
              </a:rPr>
              <a:t>&lt;/p&gt;</a:t>
            </a:r>
            <a:endParaRPr lang="en-US" b="1" dirty="0">
              <a:solidFill>
                <a:schemeClr val="tx1"/>
              </a:solidFill>
            </a:endParaRPr>
          </a:p>
        </p:txBody>
      </p:sp>
    </p:spTree>
    <p:extLst>
      <p:ext uri="{BB962C8B-B14F-4D97-AF65-F5344CB8AC3E}">
        <p14:creationId xmlns:p14="http://schemas.microsoft.com/office/powerpoint/2010/main" val="9068467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2" grpId="0" animBg="1"/>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dobe Gothic Std B" pitchFamily="34" charset="-128"/>
                <a:ea typeface="Adobe Gothic Std B" pitchFamily="34" charset="-128"/>
                <a:cs typeface="Aharoni" pitchFamily="2" charset="-79"/>
              </a:rPr>
              <a:t>Creating the Extension</a:t>
            </a:r>
          </a:p>
        </p:txBody>
      </p:sp>
      <p:sp>
        <p:nvSpPr>
          <p:cNvPr id="3" name="Text Placeholder 2"/>
          <p:cNvSpPr>
            <a:spLocks noGrp="1"/>
          </p:cNvSpPr>
          <p:nvPr>
            <p:ph type="body" sz="quarter" idx="10"/>
          </p:nvPr>
        </p:nvSpPr>
        <p:spPr>
          <a:xfrm>
            <a:off x="381000" y="1447800"/>
            <a:ext cx="8313008" cy="2609945"/>
          </a:xfrm>
        </p:spPr>
        <p:txBody>
          <a:bodyPr/>
          <a:lstStyle/>
          <a:p>
            <a:r>
              <a:rPr lang="en-US" dirty="0" smtClean="0"/>
              <a:t>Support NISO Recommended Practices </a:t>
            </a:r>
          </a:p>
          <a:p>
            <a:pPr lvl="1"/>
            <a:r>
              <a:rPr lang="en-US" dirty="0" smtClean="0"/>
              <a:t>“NISO RP” </a:t>
            </a:r>
          </a:p>
          <a:p>
            <a:r>
              <a:rPr lang="en-US" dirty="0" smtClean="0"/>
              <a:t>Close reading of NISO RP</a:t>
            </a:r>
          </a:p>
          <a:p>
            <a:r>
              <a:rPr lang="en-US" dirty="0" smtClean="0"/>
              <a:t>Discussion of new model</a:t>
            </a:r>
          </a:p>
          <a:p>
            <a:r>
              <a:rPr lang="en-US" dirty="0" smtClean="0"/>
              <a:t>Document Modeling</a:t>
            </a:r>
          </a:p>
        </p:txBody>
      </p:sp>
      <p:pic>
        <p:nvPicPr>
          <p:cNvPr id="4" name="Picture 2"/>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12749" r="15734"/>
          <a:stretch/>
        </p:blipFill>
        <p:spPr bwMode="auto">
          <a:xfrm>
            <a:off x="5464169" y="1904999"/>
            <a:ext cx="2850813" cy="2242247"/>
          </a:xfrm>
          <a:prstGeom prst="roundRect">
            <a:avLst>
              <a:gd name="adj" fmla="val 8594"/>
            </a:avLst>
          </a:prstGeom>
          <a:solidFill>
            <a:srgbClr val="FFFFFF">
              <a:shade val="85000"/>
            </a:srgbClr>
          </a:solidFill>
          <a:ln w="19050">
            <a:solidFill>
              <a:schemeClr val="bg1"/>
            </a:solidFill>
          </a:ln>
          <a:effectLst>
            <a:reflection blurRad="12700" stA="38000" endPos="28000" dist="5000" dir="5400000" sy="-100000" algn="bl" rotWithShape="0"/>
          </a:effectLst>
          <a:extLst/>
        </p:spPr>
      </p:pic>
      <p:pic>
        <p:nvPicPr>
          <p:cNvPr id="6" name="Picture 5"/>
          <p:cNvPicPr/>
          <p:nvPr/>
        </p:nvPicPr>
        <p:blipFill rotWithShape="1">
          <a:blip r:embed="rId5"/>
          <a:srcRect l="3205" t="15704" r="74231" b="4488"/>
          <a:stretch/>
        </p:blipFill>
        <p:spPr bwMode="auto">
          <a:xfrm>
            <a:off x="6096000" y="3278601"/>
            <a:ext cx="2085183" cy="2857500"/>
          </a:xfrm>
          <a:prstGeom prst="roundRect">
            <a:avLst>
              <a:gd name="adj" fmla="val 8594"/>
            </a:avLst>
          </a:prstGeom>
          <a:solidFill>
            <a:srgbClr val="FFFFFF">
              <a:shade val="85000"/>
            </a:srgbClr>
          </a:solidFill>
          <a:ln w="19050">
            <a:solidFill>
              <a:schemeClr val="bg1"/>
            </a:solidFill>
          </a:ln>
          <a:effectLst>
            <a:reflection blurRad="12700" stA="38000" endPos="28000" dist="5000" dir="5400000" sy="-100000" algn="bl" rotWithShape="0"/>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14325347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par>
                                <p:cTn id="26" presetID="10" presetClass="entr" presetSubtype="0"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dobe Gothic Std B" pitchFamily="34" charset="-128"/>
                <a:ea typeface="Adobe Gothic Std B" pitchFamily="34" charset="-128"/>
                <a:cs typeface="Aharoni" pitchFamily="2" charset="-79"/>
              </a:rPr>
              <a:t>Creating the Extension </a:t>
            </a:r>
            <a:endParaRPr lang="en-US" dirty="0">
              <a:latin typeface="Adobe Gothic Std B" pitchFamily="34" charset="-128"/>
              <a:ea typeface="Adobe Gothic Std B" pitchFamily="34" charset="-128"/>
              <a:cs typeface="Aharoni" pitchFamily="2" charset="-79"/>
            </a:endParaRPr>
          </a:p>
        </p:txBody>
      </p:sp>
      <p:sp>
        <p:nvSpPr>
          <p:cNvPr id="3" name="Text Placeholder 2"/>
          <p:cNvSpPr>
            <a:spLocks noGrp="1"/>
          </p:cNvSpPr>
          <p:nvPr>
            <p:ph type="body" sz="quarter" idx="10"/>
          </p:nvPr>
        </p:nvSpPr>
        <p:spPr>
          <a:xfrm>
            <a:off x="345988" y="1447800"/>
            <a:ext cx="8382000" cy="5386090"/>
          </a:xfrm>
        </p:spPr>
        <p:txBody>
          <a:bodyPr/>
          <a:lstStyle/>
          <a:p>
            <a:r>
              <a:rPr lang="en-US" dirty="0" smtClean="0"/>
              <a:t>Work within JATS structure</a:t>
            </a:r>
          </a:p>
          <a:p>
            <a:pPr lvl="1"/>
            <a:r>
              <a:rPr lang="en-US" dirty="0" smtClean="0"/>
              <a:t>&lt;history&gt; model</a:t>
            </a:r>
          </a:p>
          <a:p>
            <a:r>
              <a:rPr lang="en-US" dirty="0" smtClean="0"/>
              <a:t>Include NISO RP elements when needed</a:t>
            </a:r>
            <a:endParaRPr lang="en-US" dirty="0"/>
          </a:p>
          <a:p>
            <a:pPr lvl="1"/>
            <a:r>
              <a:rPr lang="en-US" dirty="0" smtClean="0"/>
              <a:t>&lt;preservation&gt; model</a:t>
            </a:r>
            <a:endParaRPr lang="en-US" dirty="0"/>
          </a:p>
          <a:p>
            <a:r>
              <a:rPr lang="en-US" dirty="0" smtClean="0"/>
              <a:t>Element name changes</a:t>
            </a:r>
            <a:endParaRPr lang="en-US" dirty="0"/>
          </a:p>
          <a:p>
            <a:pPr lvl="1"/>
            <a:r>
              <a:rPr lang="en-US" dirty="0" smtClean="0"/>
              <a:t>&lt;sup-mat-object-metadata&gt; </a:t>
            </a:r>
          </a:p>
          <a:p>
            <a:pPr marL="517525" lvl="1" indent="0">
              <a:buNone/>
            </a:pPr>
            <a:r>
              <a:rPr lang="en-US" dirty="0"/>
              <a:t> </a:t>
            </a:r>
            <a:r>
              <a:rPr lang="en-US" dirty="0" smtClean="0"/>
              <a:t>    becomes &lt;resource&gt;</a:t>
            </a:r>
          </a:p>
          <a:p>
            <a:r>
              <a:rPr lang="en-US" dirty="0" smtClean="0"/>
              <a:t>One-to-one mapping</a:t>
            </a:r>
          </a:p>
          <a:p>
            <a:pPr lvl="1"/>
            <a:r>
              <a:rPr lang="en-US" dirty="0" smtClean="0"/>
              <a:t>NISO RP = agnostic structure</a:t>
            </a:r>
          </a:p>
          <a:p>
            <a:pPr lvl="2"/>
            <a:endParaRPr lang="en-US" dirty="0"/>
          </a:p>
          <a:p>
            <a:pPr marL="0" indent="0">
              <a:buNone/>
            </a:pPr>
            <a:endParaRPr lang="en-US" dirty="0"/>
          </a:p>
        </p:txBody>
      </p:sp>
      <p:graphicFrame>
        <p:nvGraphicFramePr>
          <p:cNvPr id="4" name="Diagram 3"/>
          <p:cNvGraphicFramePr/>
          <p:nvPr>
            <p:extLst>
              <p:ext uri="{D42A27DB-BD31-4B8C-83A1-F6EECF244321}">
                <p14:modId xmlns:p14="http://schemas.microsoft.com/office/powerpoint/2010/main" val="4207683269"/>
              </p:ext>
            </p:extLst>
          </p:nvPr>
        </p:nvGraphicFramePr>
        <p:xfrm>
          <a:off x="5257800" y="2819400"/>
          <a:ext cx="3902765"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308540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93520" y="407753"/>
            <a:ext cx="7010400" cy="4247317"/>
          </a:xfrm>
          <a:prstGeom prst="rect">
            <a:avLst/>
          </a:prstGeom>
          <a:ln w="12700">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b="1" dirty="0" smtClean="0">
                <a:solidFill>
                  <a:schemeClr val="accent5">
                    <a:lumMod val="75000"/>
                  </a:schemeClr>
                </a:solidFill>
                <a:latin typeface="Arial" pitchFamily="34" charset="0"/>
                <a:cs typeface="Arial" pitchFamily="34" charset="0"/>
              </a:rPr>
              <a:t>Supplementary Material</a:t>
            </a:r>
          </a:p>
          <a:p>
            <a:endParaRPr lang="en-US" b="1" dirty="0" smtClean="0">
              <a:solidFill>
                <a:schemeClr val="bg1"/>
              </a:solidFill>
              <a:latin typeface="Arial" pitchFamily="34" charset="0"/>
              <a:cs typeface="Arial" pitchFamily="34" charset="0"/>
            </a:endParaRPr>
          </a:p>
          <a:p>
            <a:endParaRPr lang="en-US" b="1" dirty="0" smtClean="0">
              <a:solidFill>
                <a:schemeClr val="bg1"/>
              </a:solidFill>
              <a:latin typeface="Arial" pitchFamily="34" charset="0"/>
              <a:cs typeface="Arial" pitchFamily="34" charset="0"/>
            </a:endParaRPr>
          </a:p>
          <a:p>
            <a:endParaRPr lang="en-US" b="1" dirty="0" smtClean="0">
              <a:solidFill>
                <a:schemeClr val="bg1"/>
              </a:solidFill>
              <a:latin typeface="Arial" pitchFamily="34" charset="0"/>
              <a:cs typeface="Arial" pitchFamily="34" charset="0"/>
            </a:endParaRPr>
          </a:p>
          <a:p>
            <a:r>
              <a:rPr lang="en-US" b="1" dirty="0" smtClean="0">
                <a:solidFill>
                  <a:schemeClr val="bg1"/>
                </a:solidFill>
                <a:latin typeface="Arial" pitchFamily="34" charset="0"/>
                <a:cs typeface="Arial" pitchFamily="34" charset="0"/>
              </a:rPr>
              <a:t>Additional file 1:</a:t>
            </a:r>
          </a:p>
          <a:p>
            <a:endParaRPr lang="en-US" b="1" dirty="0">
              <a:solidFill>
                <a:schemeClr val="bg1"/>
              </a:solidFill>
              <a:latin typeface="Arial" pitchFamily="34" charset="0"/>
              <a:cs typeface="Arial" pitchFamily="34" charset="0"/>
            </a:endParaRPr>
          </a:p>
          <a:p>
            <a:r>
              <a:rPr lang="en-US" dirty="0" smtClean="0">
                <a:solidFill>
                  <a:schemeClr val="bg1"/>
                </a:solidFill>
                <a:latin typeface="Arial" pitchFamily="34" charset="0"/>
                <a:cs typeface="Arial" pitchFamily="34" charset="0"/>
              </a:rPr>
              <a:t>Summary statistics for the  cow dataset. </a:t>
            </a:r>
          </a:p>
          <a:p>
            <a:endParaRPr lang="en-US" b="1" dirty="0" smtClean="0">
              <a:solidFill>
                <a:schemeClr val="bg1"/>
              </a:solidFill>
              <a:latin typeface="Arial" pitchFamily="34" charset="0"/>
              <a:cs typeface="Arial" pitchFamily="34" charset="0"/>
            </a:endParaRPr>
          </a:p>
          <a:p>
            <a:endParaRPr lang="en-US" b="1" dirty="0" smtClean="0">
              <a:solidFill>
                <a:schemeClr val="bg1"/>
              </a:solidFill>
              <a:latin typeface="Arial" pitchFamily="34" charset="0"/>
              <a:cs typeface="Arial" pitchFamily="34" charset="0"/>
            </a:endParaRPr>
          </a:p>
          <a:p>
            <a:endParaRPr lang="en-US" b="1" dirty="0" smtClean="0">
              <a:solidFill>
                <a:schemeClr val="bg1"/>
              </a:solidFill>
              <a:latin typeface="Arial" pitchFamily="34" charset="0"/>
              <a:cs typeface="Arial" pitchFamily="34" charset="0"/>
            </a:endParaRPr>
          </a:p>
          <a:p>
            <a:r>
              <a:rPr lang="en-US" b="1" dirty="0" smtClean="0">
                <a:solidFill>
                  <a:schemeClr val="bg1"/>
                </a:solidFill>
                <a:latin typeface="Arial" pitchFamily="34" charset="0"/>
                <a:cs typeface="Arial" pitchFamily="34" charset="0"/>
              </a:rPr>
              <a:t>Click here for file (14K, XLS)</a:t>
            </a:r>
          </a:p>
          <a:p>
            <a:endParaRPr lang="en-US" b="1" dirty="0">
              <a:solidFill>
                <a:schemeClr val="bg1"/>
              </a:solidFill>
              <a:latin typeface="Arial" pitchFamily="34" charset="0"/>
              <a:cs typeface="Arial" pitchFamily="34" charset="0"/>
            </a:endParaRPr>
          </a:p>
          <a:p>
            <a:endParaRPr lang="en-US" b="1" dirty="0" smtClean="0">
              <a:solidFill>
                <a:schemeClr val="bg1"/>
              </a:solidFill>
              <a:latin typeface="Arial" pitchFamily="34" charset="0"/>
              <a:cs typeface="Arial" pitchFamily="34" charset="0"/>
            </a:endParaRPr>
          </a:p>
          <a:p>
            <a:endParaRPr lang="en-US" b="1" dirty="0">
              <a:solidFill>
                <a:schemeClr val="bg1"/>
              </a:solidFill>
              <a:latin typeface="Arial" pitchFamily="34" charset="0"/>
              <a:cs typeface="Arial" pitchFamily="34" charset="0"/>
            </a:endParaRPr>
          </a:p>
          <a:p>
            <a:endParaRPr lang="en-US" b="1" dirty="0">
              <a:solidFill>
                <a:schemeClr val="bg1"/>
              </a:solidFill>
              <a:latin typeface="Arial" pitchFamily="34" charset="0"/>
              <a:cs typeface="Arial" pitchFamily="34" charset="0"/>
            </a:endParaRPr>
          </a:p>
        </p:txBody>
      </p:sp>
      <p:cxnSp>
        <p:nvCxnSpPr>
          <p:cNvPr id="3" name="Straight Connector 2"/>
          <p:cNvCxnSpPr/>
          <p:nvPr/>
        </p:nvCxnSpPr>
        <p:spPr>
          <a:xfrm>
            <a:off x="1524000" y="774904"/>
            <a:ext cx="7010400" cy="0"/>
          </a:xfrm>
          <a:prstGeom prst="line">
            <a:avLst/>
          </a:prstGeom>
          <a:ln w="28575">
            <a:solidFill>
              <a:schemeClr val="bg2">
                <a:lumMod val="60000"/>
                <a:lumOff val="40000"/>
              </a:schemeClr>
            </a:solidFill>
          </a:ln>
        </p:spPr>
        <p:style>
          <a:lnRef idx="1">
            <a:schemeClr val="accent2"/>
          </a:lnRef>
          <a:fillRef idx="0">
            <a:schemeClr val="accent2"/>
          </a:fillRef>
          <a:effectRef idx="0">
            <a:schemeClr val="accent2"/>
          </a:effectRef>
          <a:fontRef idx="minor">
            <a:schemeClr val="tx1"/>
          </a:fontRef>
        </p:style>
      </p:cxnSp>
      <p:sp>
        <p:nvSpPr>
          <p:cNvPr id="5" name="TextBox 4"/>
          <p:cNvSpPr txBox="1"/>
          <p:nvPr/>
        </p:nvSpPr>
        <p:spPr>
          <a:xfrm>
            <a:off x="112483" y="727948"/>
            <a:ext cx="2819400"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b="1" dirty="0" smtClean="0"/>
              <a:t>&lt;supplementary-material&gt;</a:t>
            </a:r>
            <a:endParaRPr lang="en-US" b="1" dirty="0"/>
          </a:p>
        </p:txBody>
      </p:sp>
      <p:sp>
        <p:nvSpPr>
          <p:cNvPr id="6" name="TextBox 5"/>
          <p:cNvSpPr txBox="1"/>
          <p:nvPr/>
        </p:nvSpPr>
        <p:spPr>
          <a:xfrm>
            <a:off x="150524" y="6200390"/>
            <a:ext cx="2819400"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b="1" dirty="0" smtClean="0"/>
              <a:t>&lt;/supplementary-material&gt;</a:t>
            </a:r>
            <a:endParaRPr lang="en-US" b="1"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5338" y="4783070"/>
            <a:ext cx="4124454" cy="1600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Box 7"/>
          <p:cNvSpPr txBox="1"/>
          <p:nvPr/>
        </p:nvSpPr>
        <p:spPr>
          <a:xfrm>
            <a:off x="381000" y="1143000"/>
            <a:ext cx="1188720" cy="36576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b="1" dirty="0" smtClean="0"/>
              <a:t>&lt;caption&gt;</a:t>
            </a:r>
            <a:endParaRPr lang="en-US" b="1" dirty="0"/>
          </a:p>
        </p:txBody>
      </p:sp>
      <p:sp>
        <p:nvSpPr>
          <p:cNvPr id="9" name="TextBox 8"/>
          <p:cNvSpPr txBox="1"/>
          <p:nvPr/>
        </p:nvSpPr>
        <p:spPr>
          <a:xfrm>
            <a:off x="5053473" y="2425727"/>
            <a:ext cx="1280160" cy="36576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b="1" dirty="0" smtClean="0"/>
              <a:t>&lt;/caption&gt;</a:t>
            </a:r>
            <a:endParaRPr lang="en-US" b="1" dirty="0"/>
          </a:p>
        </p:txBody>
      </p:sp>
      <p:sp>
        <p:nvSpPr>
          <p:cNvPr id="10" name="TextBox 9"/>
          <p:cNvSpPr txBox="1"/>
          <p:nvPr/>
        </p:nvSpPr>
        <p:spPr>
          <a:xfrm>
            <a:off x="750635" y="1524000"/>
            <a:ext cx="822960" cy="369332"/>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n-US" b="1" dirty="0" smtClean="0"/>
              <a:t>&lt;title&gt;</a:t>
            </a:r>
            <a:endParaRPr lang="en-US" b="1" dirty="0"/>
          </a:p>
        </p:txBody>
      </p:sp>
      <p:sp>
        <p:nvSpPr>
          <p:cNvPr id="11" name="TextBox 10"/>
          <p:cNvSpPr txBox="1"/>
          <p:nvPr/>
        </p:nvSpPr>
        <p:spPr>
          <a:xfrm>
            <a:off x="3521676" y="1453155"/>
            <a:ext cx="914400" cy="365760"/>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n-US" b="1" dirty="0" smtClean="0"/>
              <a:t>&lt;/title&gt;</a:t>
            </a:r>
            <a:endParaRPr lang="en-US" b="1" dirty="0"/>
          </a:p>
        </p:txBody>
      </p:sp>
      <p:sp>
        <p:nvSpPr>
          <p:cNvPr id="13" name="TextBox 12"/>
          <p:cNvSpPr txBox="1"/>
          <p:nvPr/>
        </p:nvSpPr>
        <p:spPr>
          <a:xfrm>
            <a:off x="973543" y="2059967"/>
            <a:ext cx="548640" cy="365760"/>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n-US" b="1" dirty="0" smtClean="0"/>
              <a:t>&lt;p&gt;</a:t>
            </a:r>
            <a:endParaRPr lang="en-US" b="1" dirty="0"/>
          </a:p>
        </p:txBody>
      </p:sp>
      <p:sp>
        <p:nvSpPr>
          <p:cNvPr id="14" name="TextBox 13"/>
          <p:cNvSpPr txBox="1"/>
          <p:nvPr/>
        </p:nvSpPr>
        <p:spPr>
          <a:xfrm>
            <a:off x="5693553" y="2059967"/>
            <a:ext cx="640080" cy="365760"/>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n-US" b="1" dirty="0" smtClean="0"/>
              <a:t>&lt;/p&gt;</a:t>
            </a:r>
            <a:endParaRPr lang="en-US" b="1" dirty="0"/>
          </a:p>
        </p:txBody>
      </p:sp>
      <p:sp>
        <p:nvSpPr>
          <p:cNvPr id="15" name="TextBox 14"/>
          <p:cNvSpPr txBox="1"/>
          <p:nvPr/>
        </p:nvSpPr>
        <p:spPr>
          <a:xfrm>
            <a:off x="750635" y="2452141"/>
            <a:ext cx="1234440" cy="36576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b="1" dirty="0" smtClean="0"/>
              <a:t>&lt;resource&gt;</a:t>
            </a:r>
            <a:endParaRPr lang="en-US" b="1" dirty="0"/>
          </a:p>
        </p:txBody>
      </p:sp>
      <p:sp>
        <p:nvSpPr>
          <p:cNvPr id="17" name="TextBox 16"/>
          <p:cNvSpPr txBox="1"/>
          <p:nvPr/>
        </p:nvSpPr>
        <p:spPr>
          <a:xfrm>
            <a:off x="150524" y="2844323"/>
            <a:ext cx="1828800" cy="365760"/>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n-US" b="1" dirty="0" smtClean="0"/>
              <a:t>&lt;resource-meta&gt;</a:t>
            </a:r>
            <a:endParaRPr lang="en-US" b="1" dirty="0"/>
          </a:p>
        </p:txBody>
      </p:sp>
      <p:sp>
        <p:nvSpPr>
          <p:cNvPr id="19" name="TextBox 18"/>
          <p:cNvSpPr txBox="1"/>
          <p:nvPr/>
        </p:nvSpPr>
        <p:spPr>
          <a:xfrm>
            <a:off x="311146" y="5834630"/>
            <a:ext cx="1737360" cy="36576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b="1" dirty="0" smtClean="0"/>
              <a:t>&lt;/resource&gt;</a:t>
            </a:r>
            <a:endParaRPr lang="en-US" b="1" dirty="0"/>
          </a:p>
        </p:txBody>
      </p:sp>
      <p:sp>
        <p:nvSpPr>
          <p:cNvPr id="20" name="TextBox 19"/>
          <p:cNvSpPr txBox="1"/>
          <p:nvPr/>
        </p:nvSpPr>
        <p:spPr>
          <a:xfrm>
            <a:off x="-5400" y="4380747"/>
            <a:ext cx="2011680" cy="365760"/>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n-US" b="1" dirty="0" smtClean="0"/>
              <a:t>&lt;/resource-meta&gt;</a:t>
            </a:r>
            <a:endParaRPr lang="en-US" b="1" dirty="0"/>
          </a:p>
        </p:txBody>
      </p:sp>
      <p:sp>
        <p:nvSpPr>
          <p:cNvPr id="22" name="TextBox 21"/>
          <p:cNvSpPr txBox="1"/>
          <p:nvPr/>
        </p:nvSpPr>
        <p:spPr>
          <a:xfrm>
            <a:off x="699164" y="3421592"/>
            <a:ext cx="1280160" cy="365760"/>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b="1" dirty="0" smtClean="0"/>
              <a:t>&lt;filename&gt;</a:t>
            </a:r>
            <a:endParaRPr lang="en-US" b="1" dirty="0"/>
          </a:p>
        </p:txBody>
      </p:sp>
      <p:sp>
        <p:nvSpPr>
          <p:cNvPr id="24" name="TextBox 23"/>
          <p:cNvSpPr txBox="1"/>
          <p:nvPr/>
        </p:nvSpPr>
        <p:spPr>
          <a:xfrm>
            <a:off x="2002508" y="3433312"/>
            <a:ext cx="2531598" cy="369332"/>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a:t>1471-2156-13-21-S1.XLS</a:t>
            </a:r>
          </a:p>
        </p:txBody>
      </p:sp>
      <p:sp>
        <p:nvSpPr>
          <p:cNvPr id="26" name="TextBox 25"/>
          <p:cNvSpPr txBox="1"/>
          <p:nvPr/>
        </p:nvSpPr>
        <p:spPr>
          <a:xfrm>
            <a:off x="4606982" y="3436884"/>
            <a:ext cx="1371600" cy="365760"/>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b="1" dirty="0" smtClean="0"/>
              <a:t>&lt;/filename&gt;</a:t>
            </a:r>
            <a:endParaRPr lang="en-US" b="1" dirty="0"/>
          </a:p>
        </p:txBody>
      </p:sp>
      <p:sp>
        <p:nvSpPr>
          <p:cNvPr id="27" name="TextBox 26"/>
          <p:cNvSpPr txBox="1"/>
          <p:nvPr/>
        </p:nvSpPr>
        <p:spPr>
          <a:xfrm>
            <a:off x="905228" y="3733800"/>
            <a:ext cx="1097280" cy="365760"/>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b="1" dirty="0" smtClean="0"/>
              <a:t>&lt;format&gt;</a:t>
            </a:r>
            <a:endParaRPr lang="en-US" b="1" dirty="0"/>
          </a:p>
        </p:txBody>
      </p:sp>
      <p:sp>
        <p:nvSpPr>
          <p:cNvPr id="28" name="TextBox 27"/>
          <p:cNvSpPr txBox="1"/>
          <p:nvPr/>
        </p:nvSpPr>
        <p:spPr>
          <a:xfrm>
            <a:off x="2545080" y="3733800"/>
            <a:ext cx="1188720" cy="365760"/>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b="1" dirty="0" smtClean="0"/>
              <a:t>&lt;/format&gt;</a:t>
            </a:r>
            <a:endParaRPr lang="en-US" b="1" dirty="0"/>
          </a:p>
        </p:txBody>
      </p:sp>
      <p:sp>
        <p:nvSpPr>
          <p:cNvPr id="29" name="TextBox 28"/>
          <p:cNvSpPr txBox="1"/>
          <p:nvPr/>
        </p:nvSpPr>
        <p:spPr>
          <a:xfrm>
            <a:off x="2012566" y="3733800"/>
            <a:ext cx="672557" cy="369332"/>
          </a:xfrm>
          <a:prstGeom prst="rect">
            <a:avLst/>
          </a:prstGeom>
          <a:noFill/>
        </p:spPr>
        <p:txBody>
          <a:bodyPr wrap="square" rtlCol="0">
            <a:spAutoFit/>
          </a:bodyPr>
          <a:lstStyle/>
          <a:p>
            <a:r>
              <a:rPr lang="en-US" dirty="0">
                <a:solidFill>
                  <a:schemeClr val="bg1"/>
                </a:solidFill>
              </a:rPr>
              <a:t>XLS</a:t>
            </a:r>
          </a:p>
        </p:txBody>
      </p:sp>
      <p:sp>
        <p:nvSpPr>
          <p:cNvPr id="30" name="TextBox 29"/>
          <p:cNvSpPr txBox="1"/>
          <p:nvPr/>
        </p:nvSpPr>
        <p:spPr>
          <a:xfrm>
            <a:off x="82268" y="4038600"/>
            <a:ext cx="1920240" cy="369332"/>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b="1" dirty="0" smtClean="0"/>
              <a:t>&lt;size </a:t>
            </a:r>
            <a:r>
              <a:rPr lang="en-US" b="1" dirty="0" smtClean="0">
                <a:solidFill>
                  <a:schemeClr val="tx2">
                    <a:lumMod val="75000"/>
                  </a:schemeClr>
                </a:solidFill>
              </a:rPr>
              <a:t>units=“</a:t>
            </a:r>
            <a:r>
              <a:rPr lang="en-US" b="1" dirty="0" smtClean="0">
                <a:solidFill>
                  <a:schemeClr val="tx1"/>
                </a:solidFill>
              </a:rPr>
              <a:t>KB</a:t>
            </a:r>
            <a:r>
              <a:rPr lang="en-US" b="1" dirty="0" smtClean="0">
                <a:solidFill>
                  <a:schemeClr val="tx2">
                    <a:lumMod val="75000"/>
                  </a:schemeClr>
                </a:solidFill>
              </a:rPr>
              <a:t>”</a:t>
            </a:r>
            <a:r>
              <a:rPr lang="en-US" b="1" dirty="0" smtClean="0"/>
              <a:t>&gt;</a:t>
            </a:r>
            <a:endParaRPr lang="en-US" b="1" dirty="0"/>
          </a:p>
        </p:txBody>
      </p:sp>
      <p:sp>
        <p:nvSpPr>
          <p:cNvPr id="31" name="TextBox 30"/>
          <p:cNvSpPr txBox="1"/>
          <p:nvPr/>
        </p:nvSpPr>
        <p:spPr>
          <a:xfrm>
            <a:off x="2545080" y="4038600"/>
            <a:ext cx="914400" cy="365760"/>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b="1" dirty="0" smtClean="0"/>
              <a:t>&lt;/size&gt;</a:t>
            </a:r>
            <a:endParaRPr lang="en-US" b="1" dirty="0"/>
          </a:p>
        </p:txBody>
      </p:sp>
      <p:sp>
        <p:nvSpPr>
          <p:cNvPr id="32" name="TextBox 31"/>
          <p:cNvSpPr txBox="1"/>
          <p:nvPr/>
        </p:nvSpPr>
        <p:spPr>
          <a:xfrm>
            <a:off x="2030517" y="4038600"/>
            <a:ext cx="489438" cy="369332"/>
          </a:xfrm>
          <a:prstGeom prst="rect">
            <a:avLst/>
          </a:prstGeom>
          <a:noFill/>
        </p:spPr>
        <p:txBody>
          <a:bodyPr wrap="square" rtlCol="0">
            <a:spAutoFit/>
          </a:bodyPr>
          <a:lstStyle/>
          <a:p>
            <a:r>
              <a:rPr lang="en-US" dirty="0" smtClean="0">
                <a:solidFill>
                  <a:schemeClr val="bg1"/>
                </a:solidFill>
              </a:rPr>
              <a:t>14</a:t>
            </a:r>
            <a:endParaRPr lang="en-US" dirty="0">
              <a:solidFill>
                <a:schemeClr val="bg1"/>
              </a:solidFill>
            </a:endParaRPr>
          </a:p>
        </p:txBody>
      </p:sp>
      <p:sp>
        <p:nvSpPr>
          <p:cNvPr id="33" name="TextBox 32"/>
          <p:cNvSpPr txBox="1"/>
          <p:nvPr/>
        </p:nvSpPr>
        <p:spPr>
          <a:xfrm>
            <a:off x="4158460" y="4027990"/>
            <a:ext cx="855528" cy="365760"/>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n-US" b="1" dirty="0" smtClean="0"/>
              <a:t>&lt;item&gt;</a:t>
            </a:r>
            <a:endParaRPr lang="en-US" b="1" dirty="0"/>
          </a:p>
        </p:txBody>
      </p:sp>
      <p:sp>
        <p:nvSpPr>
          <p:cNvPr id="35" name="TextBox 34"/>
          <p:cNvSpPr txBox="1"/>
          <p:nvPr/>
        </p:nvSpPr>
        <p:spPr>
          <a:xfrm>
            <a:off x="7879080" y="6017510"/>
            <a:ext cx="960120" cy="365760"/>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n-US" b="1" dirty="0" smtClean="0"/>
              <a:t>&lt;/item&gt;</a:t>
            </a:r>
            <a:endParaRPr lang="en-US" b="1" dirty="0"/>
          </a:p>
        </p:txBody>
      </p:sp>
      <p:sp>
        <p:nvSpPr>
          <p:cNvPr id="36" name="TextBox 35"/>
          <p:cNvSpPr txBox="1"/>
          <p:nvPr/>
        </p:nvSpPr>
        <p:spPr>
          <a:xfrm>
            <a:off x="3805852" y="4387202"/>
            <a:ext cx="1188720" cy="365760"/>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b="1" dirty="0" smtClean="0"/>
              <a:t>&lt;caption&gt;</a:t>
            </a:r>
            <a:endParaRPr lang="en-US" b="1" dirty="0"/>
          </a:p>
        </p:txBody>
      </p:sp>
      <p:sp>
        <p:nvSpPr>
          <p:cNvPr id="37" name="TextBox 36"/>
          <p:cNvSpPr txBox="1"/>
          <p:nvPr/>
        </p:nvSpPr>
        <p:spPr>
          <a:xfrm>
            <a:off x="7559040" y="5394960"/>
            <a:ext cx="1280160" cy="365760"/>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b="1" dirty="0" smtClean="0"/>
              <a:t>&lt;/caption&gt;</a:t>
            </a:r>
            <a:endParaRPr lang="en-US" b="1" dirty="0"/>
          </a:p>
        </p:txBody>
      </p:sp>
      <p:sp>
        <p:nvSpPr>
          <p:cNvPr id="38" name="TextBox 37"/>
          <p:cNvSpPr txBox="1"/>
          <p:nvPr/>
        </p:nvSpPr>
        <p:spPr>
          <a:xfrm>
            <a:off x="4158460" y="4740234"/>
            <a:ext cx="822960" cy="369332"/>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en-US" b="1" dirty="0" smtClean="0"/>
              <a:t>&lt;title&gt;</a:t>
            </a:r>
            <a:endParaRPr lang="en-US" b="1" dirty="0"/>
          </a:p>
        </p:txBody>
      </p:sp>
      <p:sp>
        <p:nvSpPr>
          <p:cNvPr id="39" name="TextBox 38"/>
          <p:cNvSpPr txBox="1"/>
          <p:nvPr/>
        </p:nvSpPr>
        <p:spPr>
          <a:xfrm>
            <a:off x="7904205" y="5029200"/>
            <a:ext cx="914400" cy="365760"/>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en-US" b="1" dirty="0" smtClean="0"/>
              <a:t>&lt;/title&gt;</a:t>
            </a:r>
            <a:endParaRPr lang="en-US" b="1" dirty="0"/>
          </a:p>
        </p:txBody>
      </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91400" y="457200"/>
            <a:ext cx="1036320" cy="251460"/>
          </a:xfrm>
          <a:prstGeom prst="rect">
            <a:avLst/>
          </a:prstGeom>
        </p:spPr>
      </p:pic>
    </p:spTree>
    <p:extLst>
      <p:ext uri="{BB962C8B-B14F-4D97-AF65-F5344CB8AC3E}">
        <p14:creationId xmlns:p14="http://schemas.microsoft.com/office/powerpoint/2010/main" val="42609387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33"/>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5"/>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36"/>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7"/>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38"/>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0" grpId="0" animBg="1"/>
      <p:bldP spid="11" grpId="0" animBg="1"/>
      <p:bldP spid="13" grpId="0" animBg="1"/>
      <p:bldP spid="14" grpId="0" animBg="1"/>
      <p:bldP spid="15" grpId="0" animBg="1"/>
      <p:bldP spid="17" grpId="0" animBg="1"/>
      <p:bldP spid="19" grpId="0" animBg="1"/>
      <p:bldP spid="20" grpId="0" animBg="1"/>
      <p:bldP spid="22" grpId="0" animBg="1"/>
      <p:bldP spid="24" grpId="0" animBg="1"/>
      <p:bldP spid="26" grpId="0" animBg="1"/>
      <p:bldP spid="27" grpId="0" animBg="1"/>
      <p:bldP spid="28" grpId="0" animBg="1"/>
      <p:bldP spid="29" grpId="0"/>
      <p:bldP spid="30" grpId="0" animBg="1"/>
      <p:bldP spid="31" grpId="0" animBg="1"/>
      <p:bldP spid="32" grpId="0"/>
      <p:bldP spid="33" grpId="0" animBg="1"/>
      <p:bldP spid="35" grpId="0" animBg="1"/>
      <p:bldP spid="36" grpId="0" animBg="1"/>
      <p:bldP spid="37" grpId="0" animBg="1"/>
      <p:bldP spid="38" grpId="0" animBg="1"/>
      <p:bldP spid="3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dobe Gothic Std B" pitchFamily="34" charset="-128"/>
                <a:ea typeface="Adobe Gothic Std B" pitchFamily="34" charset="-128"/>
                <a:cs typeface="Aharoni" pitchFamily="2" charset="-79"/>
              </a:rPr>
              <a:t>JATS Extension</a:t>
            </a:r>
          </a:p>
        </p:txBody>
      </p:sp>
      <p:sp>
        <p:nvSpPr>
          <p:cNvPr id="3" name="Text Placeholder 2"/>
          <p:cNvSpPr>
            <a:spLocks noGrp="1"/>
          </p:cNvSpPr>
          <p:nvPr>
            <p:ph type="body" sz="quarter" idx="10"/>
          </p:nvPr>
        </p:nvSpPr>
        <p:spPr>
          <a:xfrm>
            <a:off x="423219" y="1447800"/>
            <a:ext cx="8305800" cy="2412968"/>
          </a:xfrm>
        </p:spPr>
        <p:txBody>
          <a:bodyPr/>
          <a:lstStyle/>
          <a:p>
            <a:r>
              <a:rPr lang="en-US" dirty="0"/>
              <a:t>Available at: </a:t>
            </a:r>
            <a:r>
              <a:rPr lang="en-US" dirty="0">
                <a:hlinkClick r:id="rId3"/>
              </a:rPr>
              <a:t>http://</a:t>
            </a:r>
            <a:r>
              <a:rPr lang="en-US" dirty="0" smtClean="0">
                <a:hlinkClick r:id="rId3"/>
              </a:rPr>
              <a:t>www.jats.nlm.nih.gov</a:t>
            </a:r>
            <a:endParaRPr lang="en-US" dirty="0" smtClean="0"/>
          </a:p>
          <a:p>
            <a:r>
              <a:rPr lang="en-US" dirty="0" smtClean="0"/>
              <a:t>Tag Library: </a:t>
            </a:r>
            <a:r>
              <a:rPr lang="en-US" dirty="0" smtClean="0">
                <a:hlinkClick r:id="rId4"/>
              </a:rPr>
              <a:t>http://</a:t>
            </a:r>
            <a:r>
              <a:rPr lang="en-US" u="sng" dirty="0" smtClean="0">
                <a:hlinkClick r:id="rId4"/>
              </a:rPr>
              <a:t>www.ncbi.nlm.nih.gov/staff/beck/sme/el-ext-resource.html</a:t>
            </a:r>
            <a:endParaRPr lang="en-US" u="sng" dirty="0" smtClean="0"/>
          </a:p>
          <a:p>
            <a:endParaRPr lang="en-US" dirty="0"/>
          </a:p>
        </p:txBody>
      </p:sp>
      <p:pic>
        <p:nvPicPr>
          <p:cNvPr id="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4343400"/>
            <a:ext cx="2743200" cy="83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83217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329595"/>
          </a:xfrm>
        </p:spPr>
        <p:txBody>
          <a:bodyPr/>
          <a:lstStyle/>
          <a:p>
            <a:r>
              <a:rPr lang="en-US" dirty="0">
                <a:latin typeface="Adobe Gothic Std B" pitchFamily="34" charset="-128"/>
                <a:ea typeface="Adobe Gothic Std B" pitchFamily="34" charset="-128"/>
                <a:cs typeface="Aharoni" pitchFamily="2" charset="-79"/>
              </a:rPr>
              <a:t>Independent Validation and Verification</a:t>
            </a:r>
          </a:p>
        </p:txBody>
      </p:sp>
      <p:sp>
        <p:nvSpPr>
          <p:cNvPr id="3" name="Text Placeholder 2"/>
          <p:cNvSpPr>
            <a:spLocks noGrp="1"/>
          </p:cNvSpPr>
          <p:nvPr>
            <p:ph type="body" sz="quarter" idx="10"/>
          </p:nvPr>
        </p:nvSpPr>
        <p:spPr>
          <a:xfrm>
            <a:off x="419100" y="2985325"/>
            <a:ext cx="8382000" cy="3339275"/>
          </a:xfrm>
        </p:spPr>
        <p:txBody>
          <a:bodyPr/>
          <a:lstStyle/>
          <a:p>
            <a:pPr marL="0" indent="0">
              <a:buNone/>
            </a:pPr>
            <a:r>
              <a:rPr lang="en-US" dirty="0"/>
              <a:t>“…we consider this a successful exercise, because the tag set created would achieve the stated goals, in many cases very well, and far more important, it reveals several issues that must be resolved before a production version of this enhanced tagging can be developed….An experiment that points out this many problems is, by definitions, a success.”</a:t>
            </a:r>
          </a:p>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76600" y="1447800"/>
            <a:ext cx="2667000" cy="1384256"/>
          </a:xfrm>
          <a:prstGeom prst="rect">
            <a:avLst/>
          </a:prstGeom>
        </p:spPr>
      </p:pic>
    </p:spTree>
    <p:extLst>
      <p:ext uri="{BB962C8B-B14F-4D97-AF65-F5344CB8AC3E}">
        <p14:creationId xmlns:p14="http://schemas.microsoft.com/office/powerpoint/2010/main" val="1873914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dobe Gothic Std B" pitchFamily="34" charset="-128"/>
                <a:ea typeface="Adobe Gothic Std B" pitchFamily="34" charset="-128"/>
                <a:cs typeface="Aharoni" pitchFamily="2" charset="-79"/>
              </a:rPr>
              <a:t>Acknowledgements</a:t>
            </a:r>
          </a:p>
        </p:txBody>
      </p:sp>
      <p:sp>
        <p:nvSpPr>
          <p:cNvPr id="3" name="Text Placeholder 2"/>
          <p:cNvSpPr>
            <a:spLocks noGrp="1"/>
          </p:cNvSpPr>
          <p:nvPr>
            <p:ph type="body" sz="quarter" idx="10"/>
          </p:nvPr>
        </p:nvSpPr>
        <p:spPr>
          <a:xfrm>
            <a:off x="381000" y="1447800"/>
            <a:ext cx="8313008" cy="4800598"/>
          </a:xfrm>
        </p:spPr>
        <p:txBody>
          <a:bodyPr/>
          <a:lstStyle/>
          <a:p>
            <a:r>
              <a:rPr lang="en-US" dirty="0"/>
              <a:t>Project Managers</a:t>
            </a:r>
          </a:p>
          <a:p>
            <a:pPr lvl="1"/>
            <a:r>
              <a:rPr lang="en-US" dirty="0"/>
              <a:t>Jeff Beck, Technical Information Specialist</a:t>
            </a:r>
          </a:p>
          <a:p>
            <a:pPr lvl="1"/>
            <a:r>
              <a:rPr lang="en-US" dirty="0"/>
              <a:t>Kimberly A. Tryka, Staff Scientist</a:t>
            </a:r>
          </a:p>
          <a:p>
            <a:r>
              <a:rPr lang="en-US" dirty="0"/>
              <a:t>Supporters</a:t>
            </a:r>
          </a:p>
          <a:p>
            <a:pPr lvl="1"/>
            <a:r>
              <a:rPr lang="en-US" dirty="0"/>
              <a:t>Kathel </a:t>
            </a:r>
            <a:r>
              <a:rPr lang="en-US" dirty="0" smtClean="0"/>
              <a:t>Dunn and Beth Weston</a:t>
            </a:r>
            <a:endParaRPr lang="en-US" dirty="0"/>
          </a:p>
          <a:p>
            <a:pPr lvl="1"/>
            <a:r>
              <a:rPr lang="en-US" dirty="0" smtClean="0"/>
              <a:t>Kathy Kwan, Deborah Lapeyre, </a:t>
            </a:r>
            <a:r>
              <a:rPr lang="en-US" dirty="0"/>
              <a:t>Alexander Schwarzman, Lou </a:t>
            </a:r>
            <a:r>
              <a:rPr lang="en-US" dirty="0" smtClean="0"/>
              <a:t>Knecht</a:t>
            </a:r>
          </a:p>
          <a:p>
            <a:pPr lvl="1"/>
            <a:r>
              <a:rPr lang="en-US" dirty="0" smtClean="0"/>
              <a:t>Dr. Lindberg and Betsy Humphreys, Joyce Backus, Dianne Babski</a:t>
            </a:r>
            <a:endParaRPr lang="en-US" dirty="0"/>
          </a:p>
          <a:p>
            <a:pPr marL="0" indent="0">
              <a:buNone/>
            </a:pPr>
            <a:endParaRPr lang="en-US" dirty="0"/>
          </a:p>
        </p:txBody>
      </p:sp>
    </p:spTree>
    <p:extLst>
      <p:ext uri="{BB962C8B-B14F-4D97-AF65-F5344CB8AC3E}">
        <p14:creationId xmlns:p14="http://schemas.microsoft.com/office/powerpoint/2010/main" val="37722819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dobe Gothic Std B" pitchFamily="34" charset="-128"/>
                <a:ea typeface="Adobe Gothic Std B" pitchFamily="34" charset="-128"/>
                <a:cs typeface="Aharoni" pitchFamily="2" charset="-79"/>
              </a:rPr>
              <a:t>Questions or Comments</a:t>
            </a:r>
          </a:p>
        </p:txBody>
      </p:sp>
    </p:spTree>
    <p:extLst>
      <p:ext uri="{BB962C8B-B14F-4D97-AF65-F5344CB8AC3E}">
        <p14:creationId xmlns:p14="http://schemas.microsoft.com/office/powerpoint/2010/main" val="261637623"/>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TS010286765">
  <a:themeElements>
    <a:clrScheme name="Blue Template-Template">
      <a:dk1>
        <a:srgbClr val="000000"/>
      </a:dk1>
      <a:lt1>
        <a:srgbClr val="FFFFFF"/>
      </a:lt1>
      <a:dk2>
        <a:srgbClr val="050595"/>
      </a:dk2>
      <a:lt2>
        <a:srgbClr val="FFFF99"/>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B3ACFE1E-8DE6-4F77-ACD4-A3C24F67FFC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TS010286765</Template>
  <TotalTime>1135</TotalTime>
  <Words>4521</Words>
  <Application>Microsoft Office PowerPoint</Application>
  <PresentationFormat>On-screen Show (4:3)</PresentationFormat>
  <Paragraphs>432</Paragraphs>
  <Slides>24</Slides>
  <Notes>24</Notes>
  <HiddenSlides>0</HiddenSlides>
  <MMClips>0</MMClips>
  <ScaleCrop>false</ScaleCrop>
  <HeadingPairs>
    <vt:vector size="4" baseType="variant">
      <vt:variant>
        <vt:lpstr>Theme</vt:lpstr>
      </vt:variant>
      <vt:variant>
        <vt:i4>2</vt:i4>
      </vt:variant>
      <vt:variant>
        <vt:lpstr>Slide Titles</vt:lpstr>
      </vt:variant>
      <vt:variant>
        <vt:i4>24</vt:i4>
      </vt:variant>
    </vt:vector>
  </HeadingPairs>
  <TitlesOfParts>
    <vt:vector size="26" baseType="lpstr">
      <vt:lpstr>TS010286765</vt:lpstr>
      <vt:lpstr>White with Courier font for code slides</vt:lpstr>
      <vt:lpstr>Journal Article Tag Suite (JATS) extension: supporting NISO’s  Recommended Practices for  Online Supplemental Journal Article Materials</vt:lpstr>
      <vt:lpstr>Overview</vt:lpstr>
      <vt:lpstr>Supplementary Material Traditional vs. Non-Traditional</vt:lpstr>
      <vt:lpstr>Supplementary Material Wild West</vt:lpstr>
      <vt:lpstr>In Practice</vt:lpstr>
      <vt:lpstr>NISO Recommended Practices</vt:lpstr>
      <vt:lpstr>Supplementary Material Level of Importance: Additional</vt:lpstr>
      <vt:lpstr>Supplementary Material Level of Importance: Additional</vt:lpstr>
      <vt:lpstr>Supplementary Material Level of Importance: Integral</vt:lpstr>
      <vt:lpstr>Supplementary Material Level of Importance: Integral</vt:lpstr>
      <vt:lpstr>JATS: Journal Article Tag Suite</vt:lpstr>
      <vt:lpstr>XML Processing</vt:lpstr>
      <vt:lpstr>XML Information Retrieval</vt:lpstr>
      <vt:lpstr>PowerPoint Presentation</vt:lpstr>
      <vt:lpstr>PowerPoint Presentation</vt:lpstr>
      <vt:lpstr>PowerPoint Presentation</vt:lpstr>
      <vt:lpstr>What would JATS do?</vt:lpstr>
      <vt:lpstr>Creating the Extension</vt:lpstr>
      <vt:lpstr>Creating the Extension </vt:lpstr>
      <vt:lpstr>PowerPoint Presentation</vt:lpstr>
      <vt:lpstr>JATS Extension</vt:lpstr>
      <vt:lpstr>Independent Validation and Verification</vt:lpstr>
      <vt:lpstr>Acknowledgements</vt:lpstr>
      <vt:lpstr>Questions or Comments</vt:lpstr>
    </vt:vector>
  </TitlesOfParts>
  <Company>National Library of Medicine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Journal Article Tag Suite (JATS) extension  to support NISO’s  Recommended Practices for  Online Supplemental Journal Article Materials</dc:title>
  <dc:creator>Windows User</dc:creator>
  <cp:lastModifiedBy>Windows User</cp:lastModifiedBy>
  <cp:revision>169</cp:revision>
  <cp:lastPrinted>2013-07-18T19:35:29Z</cp:lastPrinted>
  <dcterms:created xsi:type="dcterms:W3CDTF">2013-07-11T14:31:24Z</dcterms:created>
  <dcterms:modified xsi:type="dcterms:W3CDTF">2013-08-05T14:04:49Z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TC102867659990</vt:lpwstr>
  </property>
</Properties>
</file>