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8" r:id="rId3"/>
    <p:sldId id="271" r:id="rId4"/>
    <p:sldId id="279" r:id="rId5"/>
    <p:sldId id="270" r:id="rId6"/>
    <p:sldId id="259" r:id="rId7"/>
    <p:sldId id="260" r:id="rId8"/>
    <p:sldId id="275" r:id="rId9"/>
    <p:sldId id="274" r:id="rId10"/>
    <p:sldId id="265" r:id="rId11"/>
    <p:sldId id="273" r:id="rId12"/>
    <p:sldId id="257" r:id="rId13"/>
    <p:sldId id="261" r:id="rId14"/>
    <p:sldId id="262" r:id="rId15"/>
    <p:sldId id="280" r:id="rId16"/>
    <p:sldId id="263" r:id="rId17"/>
    <p:sldId id="264" r:id="rId18"/>
    <p:sldId id="283" r:id="rId19"/>
    <p:sldId id="266" r:id="rId20"/>
    <p:sldId id="269" r:id="rId21"/>
    <p:sldId id="278" r:id="rId22"/>
    <p:sldId id="277" r:id="rId23"/>
    <p:sldId id="276" r:id="rId24"/>
    <p:sldId id="281" r:id="rId25"/>
    <p:sldId id="282"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55" autoAdjust="0"/>
  </p:normalViewPr>
  <p:slideViewPr>
    <p:cSldViewPr>
      <p:cViewPr>
        <p:scale>
          <a:sx n="100" d="100"/>
          <a:sy n="100" d="100"/>
        </p:scale>
        <p:origin x="-21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8B9E4AB-4568-4652-B8D7-B510F84549EB}" type="datetimeFigureOut">
              <a:rPr lang="en-US" smtClean="0"/>
              <a:t>7/23/2014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F79DD77-223B-4C02-B778-77AC97CA97E3}" type="slidenum">
              <a:rPr lang="en-US" smtClean="0"/>
              <a:t>‹#›</a:t>
            </a:fld>
            <a:endParaRPr lang="en-US"/>
          </a:p>
        </p:txBody>
      </p:sp>
    </p:spTree>
    <p:extLst>
      <p:ext uri="{BB962C8B-B14F-4D97-AF65-F5344CB8AC3E}">
        <p14:creationId xmlns:p14="http://schemas.microsoft.com/office/powerpoint/2010/main" val="1499900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ustl.edu/" TargetMode="External"/><Relationship Id="rId7" Type="http://schemas.openxmlformats.org/officeDocument/2006/relationships/hyperlink" Target="http://www.clinicaltrials.gov/search/term=Washington+University+School+of+Medicine?term=Washington+University+School+of+Medicine&amp;submit=Search"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biomed21.wustl.edu/about.html" TargetMode="External"/><Relationship Id="rId5" Type="http://schemas.openxmlformats.org/officeDocument/2006/relationships/hyperlink" Target="http://slch.org/" TargetMode="External"/><Relationship Id="rId4" Type="http://schemas.openxmlformats.org/officeDocument/2006/relationships/hyperlink" Target="http://barnesjewish.or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hyperlink" Target="http://en.wikipedia.org/wiki/Software_company" TargetMode="External"/><Relationship Id="rId7" Type="http://schemas.openxmlformats.org/officeDocument/2006/relationships/hyperlink" Target="http://en.wikipedia.org/wiki/Qualtrics#cite_note-3"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en.wikipedia.org/wiki/Qualtrics#cite_note-USAToday2012Scott-1" TargetMode="External"/><Relationship Id="rId5" Type="http://schemas.openxmlformats.org/officeDocument/2006/relationships/hyperlink" Target="http://en.wikipedia.org/wiki/Qualtrics#cite_note-2" TargetMode="External"/><Relationship Id="rId4" Type="http://schemas.openxmlformats.org/officeDocument/2006/relationships/hyperlink" Target="http://en.wikipedia.org/wiki/Provo,_UT"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hyperlink" Target="http://en.wikipedia.org/wiki/Software_company" TargetMode="External"/><Relationship Id="rId7" Type="http://schemas.openxmlformats.org/officeDocument/2006/relationships/hyperlink" Target="http://en.wikipedia.org/wiki/Qualtrics#cite_note-3"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en.wikipedia.org/wiki/Qualtrics#cite_note-USAToday2012Scott-1" TargetMode="External"/><Relationship Id="rId5" Type="http://schemas.openxmlformats.org/officeDocument/2006/relationships/hyperlink" Target="http://en.wikipedia.org/wiki/Qualtrics#cite_note-2" TargetMode="External"/><Relationship Id="rId4" Type="http://schemas.openxmlformats.org/officeDocument/2006/relationships/hyperlink" Target="http://en.wikipedia.org/wiki/Provo,_UT" TargetMode="Externa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en.wikipedia.org/wiki/Louisiana_Purchase_Exposition" TargetMode="External"/><Relationship Id="rId13" Type="http://schemas.openxmlformats.org/officeDocument/2006/relationships/hyperlink" Target="http://en.wikipedia.org/wiki/St._Louis_Science_Center" TargetMode="External"/><Relationship Id="rId18" Type="http://schemas.openxmlformats.org/officeDocument/2006/relationships/hyperlink" Target="http://en.wikipedia.org/wiki/Staff_(building_material)" TargetMode="External"/><Relationship Id="rId3" Type="http://schemas.openxmlformats.org/officeDocument/2006/relationships/hyperlink" Target="http://en.wikipedia.org/wiki/Park" TargetMode="External"/><Relationship Id="rId21" Type="http://schemas.openxmlformats.org/officeDocument/2006/relationships/hyperlink" Target="http://en.wikipedia.org/wiki/Dr_Pepper#Overview_and_history" TargetMode="External"/><Relationship Id="rId7" Type="http://schemas.openxmlformats.org/officeDocument/2006/relationships/hyperlink" Target="http://en.wikipedia.org/wiki/Forest_Park_(St._Louis)#cite_note-area-1" TargetMode="External"/><Relationship Id="rId12" Type="http://schemas.openxmlformats.org/officeDocument/2006/relationships/hyperlink" Target="http://en.wikipedia.org/wiki/Missouri_History_Museum" TargetMode="External"/><Relationship Id="rId17" Type="http://schemas.openxmlformats.org/officeDocument/2006/relationships/hyperlink" Target="http://en.wikipedia.org/wiki/Washington_University_in_St._Louis" TargetMode="External"/><Relationship Id="rId2" Type="http://schemas.openxmlformats.org/officeDocument/2006/relationships/slide" Target="../slides/slide24.xml"/><Relationship Id="rId16" Type="http://schemas.openxmlformats.org/officeDocument/2006/relationships/hyperlink" Target="http://en.wikipedia.org/wiki/Forest_Park_(St._Louis)" TargetMode="External"/><Relationship Id="rId20" Type="http://schemas.openxmlformats.org/officeDocument/2006/relationships/hyperlink" Target="http://en.wikipedia.org/wiki/Hemp" TargetMode="External"/><Relationship Id="rId1" Type="http://schemas.openxmlformats.org/officeDocument/2006/relationships/notesMaster" Target="../notesMasters/notesMaster1.xml"/><Relationship Id="rId6" Type="http://schemas.openxmlformats.org/officeDocument/2006/relationships/hyperlink" Target="http://en.wikipedia.org/wiki/Civic_center" TargetMode="External"/><Relationship Id="rId11" Type="http://schemas.openxmlformats.org/officeDocument/2006/relationships/hyperlink" Target="http://en.wikipedia.org/wiki/Saint_Louis_Art_Museum" TargetMode="External"/><Relationship Id="rId24" Type="http://schemas.openxmlformats.org/officeDocument/2006/relationships/hyperlink" Target="http://en.wikipedia.org/wiki/Jefferson_National_Expansion_Memorial" TargetMode="External"/><Relationship Id="rId5" Type="http://schemas.openxmlformats.org/officeDocument/2006/relationships/hyperlink" Target="http://en.wikipedia.org/wiki/Missouri" TargetMode="External"/><Relationship Id="rId15" Type="http://schemas.openxmlformats.org/officeDocument/2006/relationships/hyperlink" Target="http://en.wikipedia.org/wiki/Louisiana_Purchase_Exposition#cite_note-handbook-2" TargetMode="External"/><Relationship Id="rId23" Type="http://schemas.openxmlformats.org/officeDocument/2006/relationships/hyperlink" Target="http://en.wikipedia.org/wiki/Westward_expansion_of_the_United_States" TargetMode="External"/><Relationship Id="rId10" Type="http://schemas.openxmlformats.org/officeDocument/2006/relationships/hyperlink" Target="http://en.wikipedia.org/wiki/St._Louis_Zoo" TargetMode="External"/><Relationship Id="rId19" Type="http://schemas.openxmlformats.org/officeDocument/2006/relationships/hyperlink" Target="http://en.wikipedia.org/wiki/Plaster" TargetMode="External"/><Relationship Id="rId4" Type="http://schemas.openxmlformats.org/officeDocument/2006/relationships/hyperlink" Target="http://en.wikipedia.org/wiki/St._Louis" TargetMode="External"/><Relationship Id="rId9" Type="http://schemas.openxmlformats.org/officeDocument/2006/relationships/hyperlink" Target="http://en.wikipedia.org/wiki/1904_Summer_Olympics" TargetMode="External"/><Relationship Id="rId14" Type="http://schemas.openxmlformats.org/officeDocument/2006/relationships/hyperlink" Target="http://en.wikipedia.org/wiki/George_Kessler" TargetMode="External"/><Relationship Id="rId22" Type="http://schemas.openxmlformats.org/officeDocument/2006/relationships/hyperlink" Target="http://en.wikipedia.org/wiki/Puffed_Wheat"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1</a:t>
            </a:fld>
            <a:endParaRPr lang="en-US"/>
          </a:p>
        </p:txBody>
      </p:sp>
    </p:spTree>
    <p:extLst>
      <p:ext uri="{BB962C8B-B14F-4D97-AF65-F5344CB8AC3E}">
        <p14:creationId xmlns:p14="http://schemas.microsoft.com/office/powerpoint/2010/main" val="1510394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smtClean="0"/>
              <a:t>Founding of the School of Medicine in 1891. The School of Medicine is one of seven schools of </a:t>
            </a:r>
            <a:r>
              <a:rPr lang="en-US" sz="1100" dirty="0" smtClean="0">
                <a:hlinkClick r:id="rId3"/>
              </a:rPr>
              <a:t>Washington University in St. Louis</a:t>
            </a:r>
            <a:r>
              <a:rPr lang="en-US" sz="1100" dirty="0" smtClean="0"/>
              <a:t>.</a:t>
            </a:r>
          </a:p>
          <a:p>
            <a:endParaRPr lang="en-US" sz="1100" dirty="0" smtClean="0"/>
          </a:p>
          <a:p>
            <a:r>
              <a:rPr lang="en-US" sz="1100" dirty="0" smtClean="0"/>
              <a:t>Washington University provides clinical services in partnership with </a:t>
            </a:r>
            <a:r>
              <a:rPr lang="en-US" sz="1100" dirty="0" smtClean="0">
                <a:hlinkClick r:id="rId4"/>
              </a:rPr>
              <a:t>Barnes-Jewish Hospital</a:t>
            </a:r>
            <a:r>
              <a:rPr lang="en-US" sz="1100" dirty="0" smtClean="0"/>
              <a:t> and </a:t>
            </a:r>
            <a:r>
              <a:rPr lang="en-US" sz="1100" dirty="0" smtClean="0">
                <a:hlinkClick r:id="rId5"/>
              </a:rPr>
              <a:t>St. Louis Children’s Hospital</a:t>
            </a:r>
            <a:r>
              <a:rPr lang="en-US" sz="1100" dirty="0" smtClean="0"/>
              <a:t> — both nationally-recognized, world-class teaching hospitals on the campus of Washington University Medical Center. </a:t>
            </a:r>
          </a:p>
          <a:p>
            <a:endParaRPr lang="en-US" sz="1100" dirty="0" smtClean="0">
              <a:effectLst/>
            </a:endParaRPr>
          </a:p>
          <a:p>
            <a:r>
              <a:rPr lang="en-US" sz="1100" dirty="0" smtClean="0"/>
              <a:t>The School of Medicine is a robust research enterprise and received more than $596 million in gifts and grants during the fiscal year ending June 30, 2010. Our faculty, staff and students are committed to advancing the application of research discoveries to clinical care through multidisciplinary collaborations, such as </a:t>
            </a:r>
            <a:r>
              <a:rPr lang="en-US" sz="1100" dirty="0" err="1" smtClean="0">
                <a:hlinkClick r:id="rId6"/>
              </a:rPr>
              <a:t>BioMed</a:t>
            </a:r>
            <a:r>
              <a:rPr lang="en-US" sz="1100" dirty="0" smtClean="0">
                <a:hlinkClick r:id="rId6"/>
              </a:rPr>
              <a:t> 21</a:t>
            </a:r>
            <a:r>
              <a:rPr lang="en-US" sz="1100" dirty="0" smtClean="0"/>
              <a:t>. Our clinical faculty experts oversee a wide array of </a:t>
            </a:r>
            <a:r>
              <a:rPr lang="en-US" sz="1100" dirty="0" smtClean="0">
                <a:hlinkClick r:id="rId7"/>
              </a:rPr>
              <a:t>clinical trials</a:t>
            </a:r>
            <a:r>
              <a:rPr lang="en-US" sz="1100" dirty="0" smtClean="0"/>
              <a:t>, which offer patients the opportunity to participate in the evaluation of innovative treatments and prevention strategies.</a:t>
            </a:r>
          </a:p>
          <a:p>
            <a:endParaRPr lang="en-US" sz="1100" dirty="0" smtClean="0">
              <a:effectLst/>
            </a:endParaRPr>
          </a:p>
          <a:p>
            <a:pPr defTabSz="931774">
              <a:defRPr/>
            </a:pPr>
            <a:r>
              <a:rPr lang="en-US" sz="1100" dirty="0" smtClean="0">
                <a:effectLst/>
              </a:rPr>
              <a:t>The Alvin J. </a:t>
            </a:r>
            <a:r>
              <a:rPr lang="en-US" sz="1100" dirty="0" err="1" smtClean="0">
                <a:effectLst/>
              </a:rPr>
              <a:t>Siteman</a:t>
            </a:r>
            <a:r>
              <a:rPr lang="en-US" sz="1100" dirty="0" smtClean="0">
                <a:effectLst/>
              </a:rPr>
              <a:t> Cancer Center at Barnes-Jewish Hospital and Washington University School of Medicine is an international leader in cancer treatment, research, prevention, education and community outreach. It is the only cancer center in Missouri to hold the prestigious Comprehensive Cancer Center designation from the National Cancer Institute and membership in the National Comprehensive Cancer Network. - See more at: http://www.siteman.wustl.edu/about-us.aspx#sthash.FOCMMseL.dpuf</a:t>
            </a:r>
          </a:p>
          <a:p>
            <a:pPr defTabSz="931774">
              <a:defRPr/>
            </a:pPr>
            <a:endParaRPr lang="en-US" sz="1100" dirty="0" smtClean="0">
              <a:effectLst/>
            </a:endParaRPr>
          </a:p>
          <a:p>
            <a:pPr defTabSz="931774">
              <a:defRPr/>
            </a:pPr>
            <a:r>
              <a:rPr lang="en-US" sz="1100" dirty="0" err="1" smtClean="0">
                <a:effectLst/>
              </a:rPr>
              <a:t>Siteman</a:t>
            </a:r>
            <a:r>
              <a:rPr lang="en-US" sz="1100" dirty="0" smtClean="0">
                <a:effectLst/>
              </a:rPr>
              <a:t> offers the expertise of more than 350 Washington University research scientists and physicians who provide care for 8,500 newly diagnosed cancer patients each year. A full range of advanced diagnostic and treatment services are available for patients with all types of cancer, many of them provided in a state-of-the-art outpatient facility that opened in 2001. - See more at: http://www.siteman.wustl.edu/about-us.aspx#sthash.FOCMMseL.dpuf</a:t>
            </a:r>
          </a:p>
          <a:p>
            <a:pPr defTabSz="931774">
              <a:defRPr/>
            </a:pPr>
            <a:endParaRPr lang="en-US" sz="1100" dirty="0" smtClean="0">
              <a:effectLst/>
            </a:endParaRPr>
          </a:p>
        </p:txBody>
      </p:sp>
      <p:sp>
        <p:nvSpPr>
          <p:cNvPr id="4" name="Slide Number Placeholder 3"/>
          <p:cNvSpPr>
            <a:spLocks noGrp="1"/>
          </p:cNvSpPr>
          <p:nvPr>
            <p:ph type="sldNum" sz="quarter" idx="10"/>
          </p:nvPr>
        </p:nvSpPr>
        <p:spPr/>
        <p:txBody>
          <a:bodyPr/>
          <a:lstStyle/>
          <a:p>
            <a:fld id="{BF79DD77-223B-4C02-B778-77AC97CA97E3}" type="slidenum">
              <a:rPr lang="en-US" smtClean="0"/>
              <a:t>2</a:t>
            </a:fld>
            <a:endParaRPr lang="en-US"/>
          </a:p>
        </p:txBody>
      </p:sp>
    </p:spTree>
    <p:extLst>
      <p:ext uri="{BB962C8B-B14F-4D97-AF65-F5344CB8AC3E}">
        <p14:creationId xmlns:p14="http://schemas.microsoft.com/office/powerpoint/2010/main" val="3316453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Dr. Bernard Becker is professor emeritus and emeritus head of the Department of Ophthalmology and Visual Sciences at Washington University School of Medicine. Passed away on</a:t>
            </a:r>
            <a:r>
              <a:rPr lang="en-US" sz="1000" baseline="0" dirty="0" smtClean="0"/>
              <a:t> </a:t>
            </a:r>
            <a:r>
              <a:rPr lang="en-US" sz="1000" dirty="0" smtClean="0"/>
              <a:t>August 28, 2013</a:t>
            </a:r>
          </a:p>
          <a:p>
            <a:endParaRPr lang="en-US" sz="1000" dirty="0" smtClean="0"/>
          </a:p>
          <a:p>
            <a:r>
              <a:rPr lang="en-US" sz="1000" dirty="0" smtClean="0"/>
              <a:t>The mission of the </a:t>
            </a:r>
            <a:r>
              <a:rPr lang="en-US" sz="1000" b="1" dirty="0" smtClean="0"/>
              <a:t>Becker Medical Library </a:t>
            </a:r>
            <a:r>
              <a:rPr lang="en-US" sz="1000" dirty="0" smtClean="0"/>
              <a:t>is to provide information resources and technology in support of the educational, research and patient care objectives of the School of Medicine. Also serve the Barnes-Jewish Hospital, and the St. Louis Children’s Hospital.</a:t>
            </a:r>
          </a:p>
          <a:p>
            <a:endParaRPr lang="en-US" sz="1000" dirty="0" smtClean="0"/>
          </a:p>
          <a:p>
            <a:r>
              <a:rPr lang="en-US" sz="1000" b="1" dirty="0" smtClean="0"/>
              <a:t>The Collections</a:t>
            </a:r>
          </a:p>
          <a:p>
            <a:r>
              <a:rPr lang="en-US" sz="1000" dirty="0" smtClean="0"/>
              <a:t>The Bernard Becker Medical Library collections are available to the nearly 10,000 faculty, staff and students at the Washington University Medical Center. The collections consist of:</a:t>
            </a:r>
          </a:p>
          <a:p>
            <a:r>
              <a:rPr lang="en-US" sz="1000" dirty="0" smtClean="0"/>
              <a:t>4,615 electronic journal titles (active and inactive)</a:t>
            </a:r>
          </a:p>
          <a:p>
            <a:r>
              <a:rPr lang="en-US" sz="1000" dirty="0" smtClean="0"/>
              <a:t>3,723 electronic journal titles (active)</a:t>
            </a:r>
          </a:p>
          <a:p>
            <a:r>
              <a:rPr lang="en-US" sz="1000" dirty="0" smtClean="0"/>
              <a:t>4,536 print journal titles (active and inactive)</a:t>
            </a:r>
          </a:p>
          <a:p>
            <a:r>
              <a:rPr lang="en-US" sz="1000" dirty="0" smtClean="0"/>
              <a:t>158 print journal titles (active) – print-only or </a:t>
            </a:r>
            <a:r>
              <a:rPr lang="en-US" sz="1000" dirty="0" err="1" smtClean="0"/>
              <a:t>print+online</a:t>
            </a:r>
            <a:endParaRPr lang="en-US" sz="1000" dirty="0" smtClean="0"/>
          </a:p>
          <a:p>
            <a:r>
              <a:rPr lang="en-US" sz="1000" dirty="0" smtClean="0"/>
              <a:t>26 print-only journal titles (active)</a:t>
            </a:r>
          </a:p>
          <a:p>
            <a:r>
              <a:rPr lang="en-US" sz="1000" dirty="0" smtClean="0"/>
              <a:t>over 3,000 electronic books</a:t>
            </a:r>
          </a:p>
          <a:p>
            <a:r>
              <a:rPr lang="en-US" sz="1000" dirty="0" smtClean="0"/>
              <a:t>114,000 print monographic volumes</a:t>
            </a:r>
          </a:p>
          <a:p>
            <a:r>
              <a:rPr lang="en-US" sz="1000" dirty="0" smtClean="0"/>
              <a:t>1,500 audio-visual items</a:t>
            </a:r>
          </a:p>
          <a:p>
            <a:r>
              <a:rPr lang="en-US" sz="1000" dirty="0" smtClean="0"/>
              <a:t>33 electronic databases</a:t>
            </a:r>
          </a:p>
          <a:p>
            <a:r>
              <a:rPr lang="en-US" sz="1000" dirty="0" smtClean="0"/>
              <a:t>811 archival collections (institutional records, manuscripts, visuals, and oral histories)</a:t>
            </a:r>
          </a:p>
          <a:p>
            <a:r>
              <a:rPr lang="en-US" sz="1000" dirty="0" smtClean="0"/>
              <a:t>over 26,500 volumes of rare books, in 9 distinct collections</a:t>
            </a:r>
          </a:p>
          <a:p>
            <a:r>
              <a:rPr lang="en-US" sz="1000" b="1" dirty="0" smtClean="0"/>
              <a:t>Library Staff</a:t>
            </a:r>
          </a:p>
          <a:p>
            <a:r>
              <a:rPr lang="en-US" sz="1000" dirty="0" smtClean="0"/>
              <a:t>The library staff of 50 employees includes:</a:t>
            </a:r>
          </a:p>
          <a:p>
            <a:r>
              <a:rPr lang="en-US" sz="1000" dirty="0" smtClean="0"/>
              <a:t>librarians</a:t>
            </a:r>
          </a:p>
          <a:p>
            <a:r>
              <a:rPr lang="en-US" sz="1000" dirty="0" smtClean="0"/>
              <a:t>information technology specialists</a:t>
            </a:r>
          </a:p>
          <a:p>
            <a:r>
              <a:rPr lang="en-US" sz="1000" dirty="0" smtClean="0"/>
              <a:t>library assistants</a:t>
            </a:r>
            <a:endParaRPr lang="en-US" sz="1000" dirty="0"/>
          </a:p>
        </p:txBody>
      </p:sp>
      <p:sp>
        <p:nvSpPr>
          <p:cNvPr id="4" name="Slide Number Placeholder 3"/>
          <p:cNvSpPr>
            <a:spLocks noGrp="1"/>
          </p:cNvSpPr>
          <p:nvPr>
            <p:ph type="sldNum" sz="quarter" idx="10"/>
          </p:nvPr>
        </p:nvSpPr>
        <p:spPr/>
        <p:txBody>
          <a:bodyPr/>
          <a:lstStyle/>
          <a:p>
            <a:fld id="{BF79DD77-223B-4C02-B778-77AC97CA97E3}" type="slidenum">
              <a:rPr lang="en-US" smtClean="0"/>
              <a:t>3</a:t>
            </a:fld>
            <a:endParaRPr lang="en-US"/>
          </a:p>
        </p:txBody>
      </p:sp>
    </p:spTree>
    <p:extLst>
      <p:ext uri="{BB962C8B-B14F-4D97-AF65-F5344CB8AC3E}">
        <p14:creationId xmlns:p14="http://schemas.microsoft.com/office/powerpoint/2010/main" val="1983323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4</a:t>
            </a:fld>
            <a:endParaRPr lang="en-US"/>
          </a:p>
        </p:txBody>
      </p:sp>
    </p:spTree>
    <p:extLst>
      <p:ext uri="{BB962C8B-B14F-4D97-AF65-F5344CB8AC3E}">
        <p14:creationId xmlns:p14="http://schemas.microsoft.com/office/powerpoint/2010/main" val="3549261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5</a:t>
            </a:fld>
            <a:endParaRPr lang="en-US"/>
          </a:p>
        </p:txBody>
      </p:sp>
    </p:spTree>
    <p:extLst>
      <p:ext uri="{BB962C8B-B14F-4D97-AF65-F5344CB8AC3E}">
        <p14:creationId xmlns:p14="http://schemas.microsoft.com/office/powerpoint/2010/main" val="125040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smtClean="0"/>
              <a:t>This work proposes to carry out a cross sectional study to understand information needs in the academic medical environment through a  survey-based needs assessment and focus groups, comparison of findings across populations, development of a model for supporting the identified needs, and broad dissemination of the research findings. </a:t>
            </a:r>
          </a:p>
          <a:p>
            <a:endParaRPr lang="en-US" sz="1100" dirty="0" smtClean="0"/>
          </a:p>
          <a:p>
            <a:pPr defTabSz="931774">
              <a:defRPr/>
            </a:pPr>
            <a:r>
              <a:rPr lang="en-US" sz="1100" dirty="0"/>
              <a:t>A survey to investigate how specific groups search for genetic/genomic information will be developed and sent to four specific populations at WUSM: basic science researchers, clinical researchers, clinicians and healthcare workers, and the public. The survey instrument will be developed in cooperation with campus partners. The survey instruments will be disseminated via established campus email lists and in coordination with departmental administrators. The public will be engaged through the Washington University Research Participant Registry. </a:t>
            </a:r>
          </a:p>
          <a:p>
            <a:pPr defTabSz="931774">
              <a:defRPr/>
            </a:pPr>
            <a:endParaRPr lang="en-US" sz="1100" dirty="0"/>
          </a:p>
          <a:p>
            <a:pPr defTabSz="931774">
              <a:defRPr/>
            </a:pPr>
            <a:r>
              <a:rPr lang="en-US" sz="1100" dirty="0" smtClean="0"/>
              <a:t>Four lunchtime focus groups of 6-8 attendees will be held upon completion of the survey. Respondents will be asked in the survey to indicate their interest in participating in a focus group. </a:t>
            </a:r>
          </a:p>
          <a:p>
            <a:pPr defTabSz="931774">
              <a:defRPr/>
            </a:pPr>
            <a:endParaRPr lang="en-US" sz="1100" dirty="0" smtClean="0"/>
          </a:p>
          <a:p>
            <a:pPr defTabSz="931774">
              <a:defRPr/>
            </a:pPr>
            <a:r>
              <a:rPr lang="en-US" sz="1100" dirty="0" smtClean="0"/>
              <a:t>The Lindberg Research Fellowship Endowment, established in 2003, provides an annual award by the Medical Library Association through a competitive grant process. The purpose of this fellowship is to fund research aimed at expanding the research knowledge base, linking the information services provided by librarians to improved health care and advances in biomedical research.</a:t>
            </a:r>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6</a:t>
            </a:fld>
            <a:endParaRPr lang="en-US"/>
          </a:p>
        </p:txBody>
      </p:sp>
    </p:spTree>
    <p:extLst>
      <p:ext uri="{BB962C8B-B14F-4D97-AF65-F5344CB8AC3E}">
        <p14:creationId xmlns:p14="http://schemas.microsoft.com/office/powerpoint/2010/main" val="1192048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7</a:t>
            </a:fld>
            <a:endParaRPr lang="en-US"/>
          </a:p>
        </p:txBody>
      </p:sp>
    </p:spTree>
    <p:extLst>
      <p:ext uri="{BB962C8B-B14F-4D97-AF65-F5344CB8AC3E}">
        <p14:creationId xmlns:p14="http://schemas.microsoft.com/office/powerpoint/2010/main" val="596266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Qualtrics</a:t>
            </a:r>
            <a:r>
              <a:rPr lang="en-US" dirty="0" smtClean="0"/>
              <a:t> is a private research </a:t>
            </a:r>
            <a:r>
              <a:rPr lang="en-US" dirty="0" smtClean="0">
                <a:hlinkClick r:id="rId3" tooltip="Software company"/>
              </a:rPr>
              <a:t>software company</a:t>
            </a:r>
            <a:r>
              <a:rPr lang="en-US" dirty="0" smtClean="0"/>
              <a:t>, based in </a:t>
            </a:r>
            <a:r>
              <a:rPr lang="en-US" dirty="0" smtClean="0">
                <a:hlinkClick r:id="rId4" tooltip="Provo, UT"/>
              </a:rPr>
              <a:t>Provo, UT</a:t>
            </a:r>
            <a:r>
              <a:rPr lang="en-US" dirty="0" smtClean="0"/>
              <a:t>. The company was founded in 2002 by Scott M. Smith, Ryan Smith, Jared Smith and Stuart </a:t>
            </a:r>
            <a:r>
              <a:rPr lang="en-US" dirty="0" err="1" smtClean="0"/>
              <a:t>Orgill</a:t>
            </a:r>
            <a:r>
              <a:rPr lang="en-US" dirty="0" smtClean="0"/>
              <a:t>.</a:t>
            </a:r>
            <a:r>
              <a:rPr lang="en-US" baseline="30000" dirty="0" smtClean="0">
                <a:hlinkClick r:id="rId5"/>
              </a:rPr>
              <a:t>[2]</a:t>
            </a:r>
            <a:endParaRPr lang="en-US" dirty="0" smtClean="0"/>
          </a:p>
          <a:p>
            <a:r>
              <a:rPr lang="en-US" dirty="0" smtClean="0"/>
              <a:t>Qualtrics software enables users to do many kinds of online data collection</a:t>
            </a:r>
            <a:r>
              <a:rPr lang="en-US" baseline="30000" dirty="0" smtClean="0">
                <a:hlinkClick r:id="rId6"/>
              </a:rPr>
              <a:t>[1]</a:t>
            </a:r>
            <a:r>
              <a:rPr lang="en-US" dirty="0" smtClean="0"/>
              <a:t> and analysis including market research, customer satisfaction and loyalty, product and concept testing, employee evaluations and website feedback.</a:t>
            </a:r>
            <a:r>
              <a:rPr lang="en-US" baseline="30000" dirty="0" smtClean="0">
                <a:hlinkClick r:id="rId7"/>
              </a:rPr>
              <a:t>[3]</a:t>
            </a:r>
            <a:endParaRPr lang="en-US" baseline="30000" dirty="0" smtClean="0"/>
          </a:p>
          <a:p>
            <a:endParaRPr lang="en-US" baseline="30000" dirty="0" smtClean="0"/>
          </a:p>
          <a:p>
            <a:pPr>
              <a:buBlip>
                <a:blip r:embed="rId8"/>
              </a:buBlip>
            </a:pPr>
            <a:r>
              <a:rPr lang="en-US" dirty="0" smtClean="0"/>
              <a:t>Qualtrics</a:t>
            </a:r>
          </a:p>
          <a:p>
            <a:pPr>
              <a:buBlip>
                <a:blip r:embed="rId8"/>
              </a:buBlip>
            </a:pPr>
            <a:r>
              <a:rPr lang="en-US" dirty="0" smtClean="0"/>
              <a:t>Question Blocks</a:t>
            </a:r>
          </a:p>
          <a:p>
            <a:pPr lvl="1"/>
            <a:r>
              <a:rPr lang="en-US" dirty="0" smtClean="0"/>
              <a:t>Genomic/Genetic Education</a:t>
            </a:r>
          </a:p>
          <a:p>
            <a:pPr lvl="1"/>
            <a:r>
              <a:rPr lang="en-US" dirty="0" smtClean="0"/>
              <a:t>Genomic/Genetic Testing</a:t>
            </a:r>
          </a:p>
          <a:p>
            <a:pPr lvl="1"/>
            <a:r>
              <a:rPr lang="en-US" dirty="0" smtClean="0"/>
              <a:t>Databases and Software</a:t>
            </a:r>
          </a:p>
          <a:p>
            <a:pPr lvl="1"/>
            <a:r>
              <a:rPr lang="en-US" dirty="0" smtClean="0"/>
              <a:t>Staying Current</a:t>
            </a:r>
          </a:p>
          <a:p>
            <a:pPr lvl="1"/>
            <a:r>
              <a:rPr lang="en-US" dirty="0" smtClean="0"/>
              <a:t>Seeking information</a:t>
            </a:r>
          </a:p>
          <a:p>
            <a:pPr>
              <a:buBlip>
                <a:blip r:embed="rId8"/>
              </a:buBlip>
            </a:pPr>
            <a:r>
              <a:rPr lang="en-US" dirty="0" smtClean="0"/>
              <a:t>Question types</a:t>
            </a:r>
          </a:p>
          <a:p>
            <a:pPr lvl="1"/>
            <a:r>
              <a:rPr lang="en-US" dirty="0" smtClean="0"/>
              <a:t>Multiple choice</a:t>
            </a:r>
          </a:p>
          <a:p>
            <a:pPr lvl="1"/>
            <a:r>
              <a:rPr lang="en-US" dirty="0" smtClean="0"/>
              <a:t>Free text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8</a:t>
            </a:fld>
            <a:endParaRPr lang="en-US"/>
          </a:p>
        </p:txBody>
      </p:sp>
    </p:spTree>
    <p:extLst>
      <p:ext uri="{BB962C8B-B14F-4D97-AF65-F5344CB8AC3E}">
        <p14:creationId xmlns:p14="http://schemas.microsoft.com/office/powerpoint/2010/main" val="2254321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9</a:t>
            </a:fld>
            <a:endParaRPr lang="en-US"/>
          </a:p>
        </p:txBody>
      </p:sp>
    </p:spTree>
    <p:extLst>
      <p:ext uri="{BB962C8B-B14F-4D97-AF65-F5344CB8AC3E}">
        <p14:creationId xmlns:p14="http://schemas.microsoft.com/office/powerpoint/2010/main" val="3130872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Blip>
                <a:blip r:embed="rId3"/>
              </a:buBlip>
            </a:pPr>
            <a:r>
              <a:rPr lang="en-US" sz="1100" b="0" dirty="0" smtClean="0"/>
              <a:t>Publish </a:t>
            </a:r>
            <a:r>
              <a:rPr lang="en-US" sz="1100" b="0" dirty="0"/>
              <a:t>in</a:t>
            </a:r>
          </a:p>
          <a:p>
            <a:pPr lvl="1">
              <a:lnSpc>
                <a:spcPct val="80000"/>
              </a:lnSpc>
            </a:pPr>
            <a:r>
              <a:rPr lang="en-US" sz="1100" b="0" dirty="0" smtClean="0"/>
              <a:t>Journal of the Medical Library Association </a:t>
            </a:r>
          </a:p>
          <a:p>
            <a:pPr lvl="1">
              <a:lnSpc>
                <a:spcPct val="80000"/>
              </a:lnSpc>
            </a:pPr>
            <a:r>
              <a:rPr lang="en-US" sz="1100" b="0" dirty="0" smtClean="0"/>
              <a:t>Open Access title in field of genetics (ex. </a:t>
            </a:r>
            <a:r>
              <a:rPr lang="en-US" sz="1100" b="0" dirty="0" err="1" smtClean="0"/>
              <a:t>PLoS</a:t>
            </a:r>
            <a:r>
              <a:rPr lang="en-US" sz="1100" b="0" dirty="0" smtClean="0"/>
              <a:t> Genetics)</a:t>
            </a:r>
          </a:p>
          <a:p>
            <a:pPr>
              <a:lnSpc>
                <a:spcPct val="90000"/>
              </a:lnSpc>
              <a:buBlip>
                <a:blip r:embed="rId3"/>
              </a:buBlip>
            </a:pPr>
            <a:r>
              <a:rPr lang="en-US" sz="1100" b="0" dirty="0"/>
              <a:t>Present poster or abstract at</a:t>
            </a:r>
          </a:p>
          <a:p>
            <a:pPr lvl="1"/>
            <a:r>
              <a:rPr lang="en-US" sz="1100" b="0" dirty="0" smtClean="0"/>
              <a:t>2014 American Society of Human Genetics annual meeting </a:t>
            </a:r>
          </a:p>
          <a:p>
            <a:pPr lvl="1"/>
            <a:r>
              <a:rPr lang="en-US" sz="1100" b="0" dirty="0" smtClean="0"/>
              <a:t>2014 Medical Library Association annual meeting. </a:t>
            </a:r>
          </a:p>
          <a:p>
            <a:pPr marL="349415" lvl="1" indent="-349415">
              <a:lnSpc>
                <a:spcPct val="90000"/>
              </a:lnSpc>
              <a:buBlip>
                <a:blip r:embed="rId3"/>
              </a:buBlip>
            </a:pPr>
            <a:r>
              <a:rPr lang="en-US" sz="1100" b="0" dirty="0"/>
              <a:t>Develop workshop and other materials and deposit into the MLA’s Educational Clearinghouse</a:t>
            </a:r>
            <a:endParaRPr lang="en-US" sz="1100" b="0" dirty="0" smtClean="0"/>
          </a:p>
          <a:p>
            <a:endParaRPr lang="en-US" sz="1100" b="0" dirty="0" smtClean="0"/>
          </a:p>
          <a:p>
            <a:r>
              <a:rPr lang="en-US" sz="1100" b="0" dirty="0" smtClean="0"/>
              <a:t>The dissemination plan for this project is unique in that both library and non-library audiences are targeted.</a:t>
            </a:r>
          </a:p>
          <a:p>
            <a:r>
              <a:rPr lang="en-US" sz="1100" b="0" dirty="0" smtClean="0"/>
              <a:t>Write and submit manuscripts for review and subsequent publication to the Journal of the Medical Library Association and an Open Access title in the field of genetics, such as </a:t>
            </a:r>
            <a:r>
              <a:rPr lang="en-US" sz="1100" b="0" dirty="0" err="1" smtClean="0"/>
              <a:t>PLoS</a:t>
            </a:r>
            <a:r>
              <a:rPr lang="en-US" sz="1100" b="0" dirty="0" smtClean="0"/>
              <a:t> Genetics.</a:t>
            </a:r>
          </a:p>
          <a:p>
            <a:r>
              <a:rPr lang="en-US" sz="1100" b="0" dirty="0" smtClean="0"/>
              <a:t>Submit poster and podium presentation abstracts to the 2014 American Society of Human Genetics annual meeting and the 2014 Medical Library Association annual </a:t>
            </a:r>
            <a:r>
              <a:rPr lang="en-US" sz="1100" b="0" dirty="0" err="1" smtClean="0"/>
              <a:t>meeting.Incorporate</a:t>
            </a:r>
            <a:r>
              <a:rPr lang="en-US" sz="1100" b="0" dirty="0" smtClean="0"/>
              <a:t> social media as an ongoing mode of dissemination, including blog posts on the Becker Briefs Newsletter, and tweets at @</a:t>
            </a:r>
            <a:r>
              <a:rPr lang="en-US" sz="1100" b="0" dirty="0" err="1" smtClean="0"/>
              <a:t>kristiholmes</a:t>
            </a:r>
            <a:r>
              <a:rPr lang="en-US" sz="1100" b="0" dirty="0" smtClean="0"/>
              <a:t>. </a:t>
            </a:r>
          </a:p>
          <a:p>
            <a:endParaRPr lang="en-US" sz="1100" b="0" dirty="0" smtClean="0"/>
          </a:p>
          <a:p>
            <a:endParaRPr lang="en-US" sz="1100" b="0" dirty="0"/>
          </a:p>
        </p:txBody>
      </p:sp>
      <p:sp>
        <p:nvSpPr>
          <p:cNvPr id="4" name="Slide Number Placeholder 3"/>
          <p:cNvSpPr>
            <a:spLocks noGrp="1"/>
          </p:cNvSpPr>
          <p:nvPr>
            <p:ph type="sldNum" sz="quarter" idx="10"/>
          </p:nvPr>
        </p:nvSpPr>
        <p:spPr/>
        <p:txBody>
          <a:bodyPr/>
          <a:lstStyle/>
          <a:p>
            <a:fld id="{BF79DD77-223B-4C02-B778-77AC97CA97E3}" type="slidenum">
              <a:rPr lang="en-US" smtClean="0"/>
              <a:t>10</a:t>
            </a:fld>
            <a:endParaRPr lang="en-US"/>
          </a:p>
        </p:txBody>
      </p:sp>
    </p:spTree>
    <p:extLst>
      <p:ext uri="{BB962C8B-B14F-4D97-AF65-F5344CB8AC3E}">
        <p14:creationId xmlns:p14="http://schemas.microsoft.com/office/powerpoint/2010/main" val="3147995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11</a:t>
            </a:fld>
            <a:endParaRPr lang="en-US"/>
          </a:p>
        </p:txBody>
      </p:sp>
    </p:spTree>
    <p:extLst>
      <p:ext uri="{BB962C8B-B14F-4D97-AF65-F5344CB8AC3E}">
        <p14:creationId xmlns:p14="http://schemas.microsoft.com/office/powerpoint/2010/main" val="176895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defRPr/>
            </a:pPr>
            <a:endParaRPr lang="en-US" dirty="0" smtClean="0">
              <a:effectLst>
                <a:outerShdw blurRad="50800" dist="38100" dir="10800000" algn="r" rotWithShape="0">
                  <a:prstClr val="black">
                    <a:alpha val="40000"/>
                  </a:prstClr>
                </a:outerShdw>
              </a:effectLst>
            </a:endParaRPr>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12</a:t>
            </a:fld>
            <a:endParaRPr lang="en-US"/>
          </a:p>
        </p:txBody>
      </p:sp>
    </p:spTree>
    <p:extLst>
      <p:ext uri="{BB962C8B-B14F-4D97-AF65-F5344CB8AC3E}">
        <p14:creationId xmlns:p14="http://schemas.microsoft.com/office/powerpoint/2010/main" val="1566569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Arial" charset="0"/>
              <a:buNone/>
            </a:pPr>
            <a:r>
              <a:rPr lang="en-US" b="1" dirty="0" smtClean="0">
                <a:effectLst>
                  <a:outerShdw blurRad="50800" dist="38100" dir="10800000" algn="r" rotWithShape="0">
                    <a:prstClr val="black">
                      <a:alpha val="40000"/>
                    </a:prstClr>
                  </a:outerShdw>
                </a:effectLst>
                <a:ea typeface="Calibri" pitchFamily="34" charset="0"/>
                <a:cs typeface="Times New Roman" pitchFamily="18" charset="0"/>
              </a:rPr>
              <a:t>Citation analysis </a:t>
            </a:r>
            <a:r>
              <a:rPr lang="en-US" dirty="0" smtClean="0">
                <a:effectLst>
                  <a:outerShdw blurRad="50800" dist="38100" dir="10800000" algn="r" rotWithShape="0">
                    <a:prstClr val="black">
                      <a:alpha val="40000"/>
                    </a:prstClr>
                  </a:outerShdw>
                </a:effectLst>
                <a:ea typeface="Calibri" pitchFamily="34" charset="0"/>
                <a:cs typeface="Times New Roman" pitchFamily="18" charset="0"/>
              </a:rPr>
              <a:t>is a traditionally-used method of assessing research impact performed by examining an individual publication (or a group of publications) and assessing how often it has been cited, if ever, by subsequent publications. </a:t>
            </a:r>
          </a:p>
          <a:p>
            <a:pPr eaLnBrk="1" hangingPunct="1">
              <a:buFont typeface="Arial" charset="0"/>
              <a:buNone/>
            </a:pPr>
            <a:endParaRPr lang="en-US" dirty="0" smtClean="0">
              <a:effectLst>
                <a:outerShdw blurRad="50800" dist="38100" dir="10800000" algn="r" rotWithShape="0">
                  <a:prstClr val="black">
                    <a:alpha val="40000"/>
                  </a:prstClr>
                </a:outerShdw>
              </a:effectLst>
              <a:ea typeface="Calibri" pitchFamily="34" charset="0"/>
              <a:cs typeface="Times New Roman" pitchFamily="18" charset="0"/>
            </a:endParaRPr>
          </a:p>
          <a:p>
            <a:pPr eaLnBrk="1" hangingPunct="1">
              <a:buFont typeface="Arial" charset="0"/>
              <a:buNone/>
            </a:pPr>
            <a:r>
              <a:rPr lang="en-US" b="1" dirty="0" smtClean="0">
                <a:ea typeface="Calibri" pitchFamily="34" charset="0"/>
                <a:cs typeface="Times New Roman" pitchFamily="18" charset="0"/>
              </a:rPr>
              <a:t> </a:t>
            </a:r>
            <a:r>
              <a:rPr lang="en-US" dirty="0" smtClean="0">
                <a:effectLst>
                  <a:outerShdw blurRad="50800" dist="38100" dir="10800000" algn="r" rotWithShape="0">
                    <a:prstClr val="black">
                      <a:alpha val="40000"/>
                    </a:prstClr>
                  </a:outerShdw>
                </a:effectLst>
                <a:ea typeface="Calibri" pitchFamily="34" charset="0"/>
                <a:cs typeface="Times New Roman" pitchFamily="18" charset="0"/>
              </a:rPr>
              <a:t>Inherent assumption is that significant publications will demonstrate a high cited-by count.</a:t>
            </a:r>
            <a:r>
              <a:rPr lang="en-US" dirty="0" smtClean="0">
                <a:solidFill>
                  <a:srgbClr val="FFC000"/>
                </a:solidFill>
                <a:effectLst>
                  <a:outerShdw blurRad="50800" dist="38100" dir="10800000" algn="r" rotWithShape="0">
                    <a:prstClr val="black">
                      <a:alpha val="40000"/>
                    </a:prstClr>
                  </a:outerShdw>
                </a:effectLst>
                <a:ea typeface="Calibri" pitchFamily="34" charset="0"/>
                <a:cs typeface="Times New Roman" pitchFamily="18" charset="0"/>
              </a:rPr>
              <a:t> </a:t>
            </a:r>
          </a:p>
          <a:p>
            <a:pPr eaLnBrk="1" hangingPunct="1">
              <a:buFont typeface="Arial" charset="0"/>
              <a:buNone/>
            </a:pPr>
            <a:endParaRPr lang="en-US" dirty="0" smtClean="0">
              <a:solidFill>
                <a:srgbClr val="FFC000"/>
              </a:solidFill>
              <a:effectLst>
                <a:outerShdw blurRad="50800" dist="38100" dir="10800000" algn="r" rotWithShape="0">
                  <a:prstClr val="black">
                    <a:alpha val="40000"/>
                  </a:prstClr>
                </a:outerShdw>
              </a:effectLst>
              <a:ea typeface="Calibri" pitchFamily="34" charset="0"/>
              <a:cs typeface="Times New Roman" pitchFamily="18" charset="0"/>
            </a:endParaRPr>
          </a:p>
          <a:p>
            <a:pPr eaLnBrk="1" hangingPunct="1">
              <a:buFont typeface="Arial" charset="0"/>
              <a:buNone/>
            </a:pPr>
            <a:r>
              <a:rPr lang="en-US" b="1" dirty="0" smtClean="0">
                <a:solidFill>
                  <a:srgbClr val="FFC000"/>
                </a:solidFill>
                <a:effectLst>
                  <a:outerShdw blurRad="50800" dist="38100" dir="10800000" algn="r" rotWithShape="0">
                    <a:prstClr val="black">
                      <a:alpha val="40000"/>
                    </a:prstClr>
                  </a:outerShdw>
                </a:effectLst>
                <a:ea typeface="Calibri" pitchFamily="34" charset="0"/>
                <a:cs typeface="Times New Roman" pitchFamily="18" charset="0"/>
              </a:rPr>
              <a:t>Citation Analysis Limitations</a:t>
            </a:r>
          </a:p>
          <a:p>
            <a:pPr>
              <a:spcBef>
                <a:spcPct val="0"/>
              </a:spcBef>
              <a:buFont typeface="Symbol" pitchFamily="18" charset="2"/>
              <a:buChar char=""/>
              <a:defRPr/>
            </a:pPr>
            <a:r>
              <a:rPr lang="en-US" dirty="0" smtClean="0">
                <a:effectLst>
                  <a:outerShdw blurRad="50800" dist="38100" dir="10800000" algn="r" rotWithShape="0">
                    <a:prstClr val="black">
                      <a:alpha val="40000"/>
                    </a:prstClr>
                  </a:outerShdw>
                </a:effectLst>
                <a:ea typeface="Calibri" pitchFamily="34" charset="0"/>
                <a:cs typeface="Times New Roman" pitchFamily="18" charset="0"/>
              </a:rPr>
              <a:t>Results from a particular resource reflect only those publications that are indexed by the resource; potentially a small pool of literature.</a:t>
            </a:r>
          </a:p>
          <a:p>
            <a:pPr>
              <a:spcBef>
                <a:spcPct val="0"/>
              </a:spcBef>
              <a:defRPr/>
            </a:pPr>
            <a:endParaRPr lang="en-US" dirty="0" smtClean="0">
              <a:effectLst>
                <a:outerShdw blurRad="50800" dist="38100" dir="10800000" algn="r" rotWithShape="0">
                  <a:prstClr val="black">
                    <a:alpha val="40000"/>
                  </a:prstClr>
                </a:outerShdw>
              </a:effectLst>
              <a:ea typeface="Calibri" pitchFamily="34" charset="0"/>
              <a:cs typeface="Times New Roman" pitchFamily="18" charset="0"/>
            </a:endParaRPr>
          </a:p>
          <a:p>
            <a:pPr>
              <a:spcBef>
                <a:spcPct val="0"/>
              </a:spcBef>
              <a:buFont typeface="Symbol" pitchFamily="18" charset="2"/>
              <a:buChar char=""/>
              <a:defRPr/>
            </a:pPr>
            <a:r>
              <a:rPr lang="en-US" dirty="0" smtClean="0">
                <a:effectLst>
                  <a:outerShdw blurRad="50800" dist="38100" dir="10800000" algn="r" rotWithShape="0">
                    <a:prstClr val="black">
                      <a:alpha val="40000"/>
                    </a:prstClr>
                  </a:outerShdw>
                </a:effectLst>
                <a:ea typeface="Calibri" pitchFamily="34" charset="0"/>
                <a:cs typeface="Times New Roman" pitchFamily="18" charset="0"/>
              </a:rPr>
              <a:t>Citation analysis does not include new, non-traditional modes of dissemination.</a:t>
            </a:r>
          </a:p>
          <a:p>
            <a:pPr>
              <a:spcBef>
                <a:spcPct val="0"/>
              </a:spcBef>
              <a:defRPr/>
            </a:pPr>
            <a:endParaRPr lang="en-US" dirty="0" smtClean="0">
              <a:effectLst>
                <a:outerShdw blurRad="50800" dist="38100" dir="10800000" algn="r" rotWithShape="0">
                  <a:prstClr val="black">
                    <a:alpha val="40000"/>
                  </a:prstClr>
                </a:outerShdw>
              </a:effectLst>
              <a:ea typeface="Calibri" pitchFamily="34" charset="0"/>
              <a:cs typeface="Times New Roman" pitchFamily="18" charset="0"/>
            </a:endParaRPr>
          </a:p>
          <a:p>
            <a:pPr>
              <a:spcBef>
                <a:spcPct val="0"/>
              </a:spcBef>
              <a:buFont typeface="Symbol" pitchFamily="18" charset="2"/>
              <a:buChar char=""/>
              <a:defRPr/>
            </a:pPr>
            <a:r>
              <a:rPr lang="en-US" dirty="0" smtClean="0">
                <a:effectLst>
                  <a:outerShdw blurRad="50800" dist="38100" dir="10800000" algn="r" rotWithShape="0">
                    <a:prstClr val="black">
                      <a:alpha val="40000"/>
                    </a:prstClr>
                  </a:outerShdw>
                </a:effectLst>
                <a:ea typeface="Calibri" pitchFamily="34" charset="0"/>
                <a:cs typeface="Times New Roman" pitchFamily="18" charset="0"/>
              </a:rPr>
              <a:t>Author self-citations and reciprocal citing often inflate cited-by publication counts.</a:t>
            </a:r>
          </a:p>
          <a:p>
            <a:pPr>
              <a:spcBef>
                <a:spcPct val="0"/>
              </a:spcBef>
              <a:defRPr/>
            </a:pPr>
            <a:endParaRPr lang="en-US" dirty="0" smtClean="0">
              <a:effectLst>
                <a:outerShdw blurRad="50800" dist="38100" dir="10800000" algn="r" rotWithShape="0">
                  <a:prstClr val="black">
                    <a:alpha val="40000"/>
                  </a:prstClr>
                </a:outerShdw>
              </a:effectLst>
              <a:ea typeface="Calibri" pitchFamily="34" charset="0"/>
              <a:cs typeface="Times New Roman" pitchFamily="18" charset="0"/>
            </a:endParaRPr>
          </a:p>
          <a:p>
            <a:pPr>
              <a:spcBef>
                <a:spcPct val="0"/>
              </a:spcBef>
              <a:buFont typeface="Symbol" pitchFamily="18" charset="2"/>
              <a:buChar char=""/>
              <a:defRPr/>
            </a:pPr>
            <a:r>
              <a:rPr lang="en-US" dirty="0" smtClean="0">
                <a:effectLst>
                  <a:outerShdw blurRad="50800" dist="38100" dir="10800000" algn="r" rotWithShape="0">
                    <a:prstClr val="black">
                      <a:alpha val="40000"/>
                    </a:prstClr>
                  </a:outerShdw>
                </a:effectLst>
                <a:ea typeface="Calibri" pitchFamily="34" charset="0"/>
                <a:cs typeface="Times New Roman" pitchFamily="18" charset="0"/>
              </a:rPr>
              <a:t>High cited-by publication counts do not automatically equate quality of research or greater research impact.</a:t>
            </a:r>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13</a:t>
            </a:fld>
            <a:endParaRPr lang="en-US"/>
          </a:p>
        </p:txBody>
      </p:sp>
    </p:spTree>
    <p:extLst>
      <p:ext uri="{BB962C8B-B14F-4D97-AF65-F5344CB8AC3E}">
        <p14:creationId xmlns:p14="http://schemas.microsoft.com/office/powerpoint/2010/main" val="4082932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100" dirty="0">
                <a:ea typeface="Calibri"/>
                <a:cs typeface="Times New Roman"/>
              </a:rPr>
              <a:t> </a:t>
            </a:r>
            <a:r>
              <a:rPr lang="en-US" sz="1100" dirty="0">
                <a:effectLst>
                  <a:outerShdw blurRad="50800" dist="38100" dir="10800000" algn="r" rotWithShape="0">
                    <a:prstClr val="black">
                      <a:alpha val="40000"/>
                    </a:prstClr>
                  </a:outerShdw>
                </a:effectLst>
                <a:ea typeface="Calibri"/>
                <a:cs typeface="Times New Roman"/>
              </a:rPr>
              <a:t>The Becker Model involves tracking </a:t>
            </a:r>
            <a:r>
              <a:rPr lang="en-US" sz="1100" b="1" dirty="0">
                <a:solidFill>
                  <a:srgbClr val="F6960A"/>
                </a:solidFill>
                <a:effectLst>
                  <a:outerShdw blurRad="50800" dist="38100" dir="10800000" algn="r" rotWithShape="0">
                    <a:prstClr val="black">
                      <a:alpha val="40000"/>
                    </a:prstClr>
                  </a:outerShdw>
                </a:effectLst>
                <a:ea typeface="Calibri"/>
                <a:cs typeface="Times New Roman"/>
              </a:rPr>
              <a:t> research outputs </a:t>
            </a:r>
            <a:r>
              <a:rPr lang="en-US" sz="1100" dirty="0">
                <a:effectLst>
                  <a:outerShdw blurRad="50800" dist="38100" dir="10800000" algn="r" rotWithShape="0">
                    <a:prstClr val="black">
                      <a:alpha val="40000"/>
                    </a:prstClr>
                  </a:outerShdw>
                </a:effectLst>
                <a:ea typeface="Calibri"/>
                <a:cs typeface="Times New Roman"/>
              </a:rPr>
              <a:t>that </a:t>
            </a:r>
            <a:r>
              <a:rPr lang="en-US" sz="1100" dirty="0" smtClean="0">
                <a:effectLst>
                  <a:outerShdw blurRad="50800" dist="38100" dir="10800000" algn="r" rotWithShape="0">
                    <a:prstClr val="black">
                      <a:alpha val="40000"/>
                    </a:prstClr>
                  </a:outerShdw>
                </a:effectLst>
                <a:ea typeface="Calibri"/>
                <a:cs typeface="Times New Roman"/>
              </a:rPr>
              <a:t>have been </a:t>
            </a:r>
            <a:r>
              <a:rPr lang="en-US" sz="1100" b="1" dirty="0">
                <a:solidFill>
                  <a:srgbClr val="F6960A"/>
                </a:solidFill>
                <a:effectLst>
                  <a:outerShdw blurRad="50800" dist="38100" dir="10800000" algn="r" rotWithShape="0">
                    <a:prstClr val="black">
                      <a:alpha val="40000"/>
                    </a:prstClr>
                  </a:outerShdw>
                </a:effectLst>
                <a:ea typeface="Calibri"/>
                <a:cs typeface="Times New Roman"/>
              </a:rPr>
              <a:t>disseminated</a:t>
            </a:r>
            <a:r>
              <a:rPr lang="en-US" sz="1100" dirty="0">
                <a:solidFill>
                  <a:srgbClr val="F6960A"/>
                </a:solidFill>
                <a:effectLst>
                  <a:outerShdw blurRad="50800" dist="38100" dir="10800000" algn="r" rotWithShape="0">
                    <a:prstClr val="black">
                      <a:alpha val="40000"/>
                    </a:prstClr>
                  </a:outerShdw>
                </a:effectLst>
                <a:ea typeface="Calibri"/>
                <a:cs typeface="Times New Roman"/>
              </a:rPr>
              <a:t>/</a:t>
            </a:r>
            <a:r>
              <a:rPr lang="en-US" sz="1100" b="1" dirty="0">
                <a:solidFill>
                  <a:srgbClr val="F6960A"/>
                </a:solidFill>
                <a:effectLst>
                  <a:outerShdw blurRad="50800" dist="38100" dir="10800000" algn="r" rotWithShape="0">
                    <a:prstClr val="black">
                      <a:alpha val="40000"/>
                    </a:prstClr>
                  </a:outerShdw>
                </a:effectLst>
                <a:ea typeface="Calibri"/>
                <a:cs typeface="Times New Roman"/>
              </a:rPr>
              <a:t>diffused</a:t>
            </a:r>
            <a:r>
              <a:rPr lang="en-US" sz="1100" dirty="0">
                <a:solidFill>
                  <a:srgbClr val="FFC000"/>
                </a:solidFill>
                <a:effectLst>
                  <a:outerShdw blurRad="50800" dist="38100" dir="10800000" algn="r" rotWithShape="0">
                    <a:prstClr val="black">
                      <a:alpha val="40000"/>
                    </a:prstClr>
                  </a:outerShdw>
                </a:effectLst>
                <a:ea typeface="Calibri"/>
                <a:cs typeface="Times New Roman"/>
              </a:rPr>
              <a:t> </a:t>
            </a:r>
            <a:r>
              <a:rPr lang="en-US" sz="1100" dirty="0">
                <a:effectLst>
                  <a:outerShdw blurRad="50800" dist="38100" dir="10800000" algn="r" rotWithShape="0">
                    <a:prstClr val="black">
                      <a:alpha val="40000"/>
                    </a:prstClr>
                  </a:outerShdw>
                </a:effectLst>
                <a:ea typeface="Calibri"/>
                <a:cs typeface="Times New Roman"/>
              </a:rPr>
              <a:t>to </a:t>
            </a:r>
            <a:r>
              <a:rPr lang="en-US" sz="1100" dirty="0" smtClean="0">
                <a:effectLst>
                  <a:outerShdw blurRad="50800" dist="38100" dir="10800000" algn="r" rotWithShape="0">
                    <a:prstClr val="black">
                      <a:alpha val="40000"/>
                    </a:prstClr>
                  </a:outerShdw>
                </a:effectLst>
                <a:ea typeface="Calibri"/>
                <a:cs typeface="Times New Roman"/>
              </a:rPr>
              <a:t>locate </a:t>
            </a:r>
            <a:r>
              <a:rPr lang="en-US" sz="1100" b="1" dirty="0" smtClean="0">
                <a:solidFill>
                  <a:srgbClr val="F6960A"/>
                </a:solidFill>
                <a:effectLst>
                  <a:outerShdw blurRad="50800" dist="38100" dir="10800000" algn="r" rotWithShape="0">
                    <a:prstClr val="black">
                      <a:alpha val="40000"/>
                    </a:prstClr>
                  </a:outerShdw>
                </a:effectLst>
                <a:ea typeface="Calibri"/>
                <a:cs typeface="Times New Roman"/>
              </a:rPr>
              <a:t>indicators </a:t>
            </a:r>
            <a:r>
              <a:rPr lang="en-US" sz="1100" dirty="0" smtClean="0">
                <a:effectLst>
                  <a:outerShdw blurRad="50800" dist="38100" dir="10800000" algn="r" rotWithShape="0">
                    <a:prstClr val="black">
                      <a:alpha val="40000"/>
                    </a:prstClr>
                  </a:outerShdw>
                </a:effectLst>
                <a:ea typeface="Calibri"/>
                <a:cs typeface="Times New Roman"/>
              </a:rPr>
              <a:t>that demonstrate </a:t>
            </a:r>
            <a:r>
              <a:rPr lang="en-US" sz="1100" dirty="0">
                <a:effectLst>
                  <a:outerShdw blurRad="50800" dist="38100" dir="10800000" algn="r" rotWithShape="0">
                    <a:prstClr val="black">
                      <a:alpha val="40000"/>
                    </a:prstClr>
                  </a:outerShdw>
                </a:effectLst>
                <a:ea typeface="Calibri"/>
                <a:cs typeface="Times New Roman"/>
              </a:rPr>
              <a:t>evidence of </a:t>
            </a:r>
            <a:r>
              <a:rPr lang="en-US" sz="1100" b="1" dirty="0">
                <a:solidFill>
                  <a:srgbClr val="F6960A"/>
                </a:solidFill>
                <a:effectLst>
                  <a:outerShdw blurRad="50800" dist="38100" dir="10800000" algn="r" rotWithShape="0">
                    <a:prstClr val="black">
                      <a:alpha val="40000"/>
                    </a:prstClr>
                  </a:outerShdw>
                </a:effectLst>
                <a:ea typeface="Calibri"/>
                <a:cs typeface="Times New Roman"/>
              </a:rPr>
              <a:t>research impact</a:t>
            </a:r>
            <a:r>
              <a:rPr lang="en-US" sz="1100" dirty="0" smtClean="0">
                <a:effectLst>
                  <a:outerShdw blurRad="50800" dist="38100" dir="10800000" algn="r" rotWithShape="0">
                    <a:prstClr val="black">
                      <a:alpha val="40000"/>
                    </a:prstClr>
                  </a:outerShdw>
                </a:effectLst>
                <a:ea typeface="Calibri"/>
                <a:cs typeface="Times New Roman"/>
              </a:rPr>
              <a:t>. </a:t>
            </a:r>
            <a:r>
              <a:rPr lang="en-US" sz="1100" b="1" dirty="0" smtClean="0">
                <a:effectLst>
                  <a:outerShdw blurRad="50800" dist="38100" dir="10800000" algn="r" rotWithShape="0">
                    <a:prstClr val="black">
                      <a:alpha val="40000"/>
                    </a:prstClr>
                  </a:outerShdw>
                </a:effectLst>
                <a:ea typeface="Calibri" pitchFamily="34" charset="0"/>
                <a:cs typeface="Times New Roman" pitchFamily="18" charset="0"/>
              </a:rPr>
              <a:t>The Becker Model is a tool to supplement citation analysis to provide a more meaningful narrative of research impact:</a:t>
            </a:r>
          </a:p>
          <a:p>
            <a:pPr>
              <a:defRPr/>
            </a:pPr>
            <a:endParaRPr lang="en-US" sz="1100" dirty="0">
              <a:effectLst>
                <a:outerShdw blurRad="50800" dist="38100" dir="10800000" algn="r" rotWithShape="0">
                  <a:prstClr val="black">
                    <a:alpha val="40000"/>
                  </a:prstClr>
                </a:outerShdw>
              </a:effectLst>
              <a:ea typeface="Calibri"/>
              <a:cs typeface="Times New Roman"/>
            </a:endParaRPr>
          </a:p>
          <a:p>
            <a:pPr marL="0" lvl="1"/>
            <a:r>
              <a:rPr lang="en-US" sz="1100" b="1" dirty="0" smtClean="0">
                <a:effectLst>
                  <a:outerShdw blurRad="50800" dist="38100" dir="10800000" algn="r" rotWithShape="0">
                    <a:prstClr val="black">
                      <a:alpha val="40000"/>
                    </a:prstClr>
                  </a:outerShdw>
                </a:effectLst>
                <a:ea typeface="Calibri" pitchFamily="34" charset="0"/>
                <a:cs typeface="Times New Roman" pitchFamily="18" charset="0"/>
              </a:rPr>
              <a:t>Research </a:t>
            </a:r>
            <a:r>
              <a:rPr lang="en-US" sz="1100" b="1" dirty="0">
                <a:effectLst>
                  <a:outerShdw blurRad="50800" dist="38100" dir="10800000" algn="r" rotWithShape="0">
                    <a:prstClr val="black">
                      <a:alpha val="40000"/>
                    </a:prstClr>
                  </a:outerShdw>
                </a:effectLst>
                <a:ea typeface="Calibri" pitchFamily="34" charset="0"/>
                <a:cs typeface="Times New Roman" pitchFamily="18" charset="0"/>
              </a:rPr>
              <a:t>outputs are: </a:t>
            </a:r>
          </a:p>
          <a:p>
            <a:pPr marL="171450" lvl="1" indent="-171450">
              <a:buFont typeface="Arial" panose="020B0604020202020204" pitchFamily="34" charset="0"/>
              <a:buChar char="•"/>
            </a:pPr>
            <a:r>
              <a:rPr lang="en-US" sz="1100" dirty="0">
                <a:effectLst>
                  <a:outerShdw blurRad="50800" dist="38100" dir="10800000" algn="r" rotWithShape="0">
                    <a:prstClr val="black">
                      <a:alpha val="40000"/>
                    </a:prstClr>
                  </a:outerShdw>
                </a:effectLst>
                <a:ea typeface="Calibri" pitchFamily="34" charset="0"/>
                <a:cs typeface="Times New Roman" pitchFamily="18" charset="0"/>
              </a:rPr>
              <a:t>Products created/generated from basic or clinical biomedical research</a:t>
            </a:r>
          </a:p>
          <a:p>
            <a:pPr marL="171450" lvl="1" indent="-171450">
              <a:buFont typeface="Arial" panose="020B0604020202020204" pitchFamily="34" charset="0"/>
              <a:buChar char="•"/>
            </a:pPr>
            <a:r>
              <a:rPr lang="en-US" sz="1100" dirty="0" smtClean="0">
                <a:effectLst>
                  <a:outerShdw blurRad="50800" dist="38100" dir="10800000" algn="r" rotWithShape="0">
                    <a:prstClr val="black">
                      <a:alpha val="40000"/>
                    </a:prstClr>
                  </a:outerShdw>
                </a:effectLst>
                <a:ea typeface="Calibri" pitchFamily="34" charset="0"/>
                <a:cs typeface="Times New Roman" pitchFamily="18" charset="0"/>
              </a:rPr>
              <a:t>Products </a:t>
            </a:r>
            <a:r>
              <a:rPr lang="en-US" sz="1100" dirty="0">
                <a:effectLst>
                  <a:outerShdw blurRad="50800" dist="38100" dir="10800000" algn="r" rotWithShape="0">
                    <a:prstClr val="black">
                      <a:alpha val="40000"/>
                    </a:prstClr>
                  </a:outerShdw>
                </a:effectLst>
                <a:ea typeface="Calibri" pitchFamily="34" charset="0"/>
                <a:cs typeface="Times New Roman" pitchFamily="18" charset="0"/>
              </a:rPr>
              <a:t>disseminated by the research study investigators that discuss or interpret the findings of the research study</a:t>
            </a:r>
          </a:p>
          <a:p>
            <a:pPr marL="349415" lvl="1" indent="-349415">
              <a:buFont typeface="Arial" charset="0"/>
              <a:buChar char="•"/>
            </a:pPr>
            <a:endParaRPr lang="en-US" sz="1100" dirty="0">
              <a:effectLst>
                <a:outerShdw blurRad="50800" dist="38100" dir="10800000" algn="r" rotWithShape="0">
                  <a:prstClr val="black">
                    <a:alpha val="40000"/>
                  </a:prstClr>
                </a:outerShdw>
              </a:effectLst>
              <a:ea typeface="Calibri" pitchFamily="34" charset="0"/>
              <a:cs typeface="Times New Roman" pitchFamily="18" charset="0"/>
            </a:endParaRPr>
          </a:p>
          <a:p>
            <a:pPr marL="0" lvl="1"/>
            <a:r>
              <a:rPr lang="en-US" sz="1100" b="1" dirty="0">
                <a:effectLst>
                  <a:outerShdw blurRad="50800" dist="38100" dir="10800000" algn="r" rotWithShape="0">
                    <a:prstClr val="black">
                      <a:alpha val="40000"/>
                    </a:prstClr>
                  </a:outerShdw>
                </a:effectLst>
                <a:ea typeface="Calibri" pitchFamily="34" charset="0"/>
                <a:cs typeface="Times New Roman" pitchFamily="18" charset="0"/>
              </a:rPr>
              <a:t>Research output examples are: </a:t>
            </a:r>
          </a:p>
          <a:p>
            <a:pPr marL="171450" indent="-171450" algn="l">
              <a:buFont typeface="Arial" panose="020B0604020202020204" pitchFamily="34" charset="0"/>
              <a:buChar char="•"/>
            </a:pPr>
            <a:r>
              <a:rPr lang="en-US" sz="1100" dirty="0">
                <a:effectLst>
                  <a:outerShdw blurRad="50800" dist="38100" dir="10800000" algn="r" rotWithShape="0">
                    <a:prstClr val="black">
                      <a:alpha val="40000"/>
                    </a:prstClr>
                  </a:outerShdw>
                </a:effectLst>
              </a:rPr>
              <a:t>Publications resulting from the research study</a:t>
            </a:r>
          </a:p>
          <a:p>
            <a:pPr marL="171450" indent="-171450" algn="l">
              <a:buFont typeface="Arial" panose="020B0604020202020204" pitchFamily="34" charset="0"/>
              <a:buChar char="•"/>
            </a:pPr>
            <a:r>
              <a:rPr lang="en-US" sz="1100" dirty="0">
                <a:effectLst>
                  <a:outerShdw blurRad="50800" dist="38100" dir="10800000" algn="r" rotWithShape="0">
                    <a:prstClr val="black">
                      <a:alpha val="40000"/>
                    </a:prstClr>
                  </a:outerShdw>
                </a:effectLst>
              </a:rPr>
              <a:t>Conference abstracts (papers or posters) resulting from the research study</a:t>
            </a:r>
          </a:p>
          <a:p>
            <a:pPr marL="171450" indent="-171450" algn="l">
              <a:buFont typeface="Arial" panose="020B0604020202020204" pitchFamily="34" charset="0"/>
              <a:buChar char="•"/>
            </a:pPr>
            <a:r>
              <a:rPr lang="en-US" sz="1100" dirty="0">
                <a:effectLst>
                  <a:outerShdw blurRad="50800" dist="38100" dir="10800000" algn="r" rotWithShape="0">
                    <a:prstClr val="black">
                      <a:alpha val="40000"/>
                    </a:prstClr>
                  </a:outerShdw>
                </a:effectLst>
              </a:rPr>
              <a:t>Outreach visits by research investigators</a:t>
            </a:r>
          </a:p>
          <a:p>
            <a:pPr marL="171450" indent="-171450" algn="l">
              <a:buFont typeface="Arial" panose="020B0604020202020204" pitchFamily="34" charset="0"/>
              <a:buChar char="•"/>
            </a:pPr>
            <a:r>
              <a:rPr lang="en-US" sz="1100" dirty="0">
                <a:effectLst>
                  <a:outerShdw blurRad="50800" dist="38100" dir="10800000" algn="r" rotWithShape="0">
                    <a:prstClr val="black">
                      <a:alpha val="40000"/>
                    </a:prstClr>
                  </a:outerShdw>
                </a:effectLst>
              </a:rPr>
              <a:t>Biological materials or application</a:t>
            </a:r>
          </a:p>
          <a:p>
            <a:pPr marL="171450" indent="-171450" algn="l">
              <a:buFont typeface="Arial" panose="020B0604020202020204" pitchFamily="34" charset="0"/>
              <a:buChar char="•"/>
            </a:pPr>
            <a:r>
              <a:rPr lang="en-US" sz="1100" dirty="0">
                <a:effectLst>
                  <a:outerShdw blurRad="50800" dist="38100" dir="10800000" algn="r" rotWithShape="0">
                    <a:prstClr val="black">
                      <a:alpha val="40000"/>
                    </a:prstClr>
                  </a:outerShdw>
                </a:effectLst>
              </a:rPr>
              <a:t>Data</a:t>
            </a:r>
          </a:p>
          <a:p>
            <a:pPr marL="171450" indent="-171450">
              <a:buFont typeface="Arial" panose="020B0604020202020204" pitchFamily="34" charset="0"/>
              <a:buChar char="•"/>
            </a:pPr>
            <a:r>
              <a:rPr lang="en-US" sz="1100" dirty="0">
                <a:effectLst>
                  <a:outerShdw blurRad="50800" dist="38100" dir="10800000" algn="r" rotWithShape="0">
                    <a:prstClr val="black">
                      <a:alpha val="40000"/>
                    </a:prstClr>
                  </a:outerShdw>
                </a:effectLst>
              </a:rPr>
              <a:t>Patents</a:t>
            </a:r>
          </a:p>
          <a:p>
            <a:pPr marL="171450" indent="-171450">
              <a:buFont typeface="Arial" panose="020B0604020202020204" pitchFamily="34" charset="0"/>
              <a:buChar char="•"/>
            </a:pPr>
            <a:r>
              <a:rPr lang="en-US" sz="1100" dirty="0">
                <a:effectLst>
                  <a:outerShdw blurRad="50800" dist="38100" dir="10800000" algn="r" rotWithShape="0">
                    <a:prstClr val="black">
                      <a:alpha val="40000"/>
                    </a:prstClr>
                  </a:outerShdw>
                </a:effectLst>
              </a:rPr>
              <a:t>ETC.</a:t>
            </a:r>
          </a:p>
          <a:p>
            <a:pPr marL="0" lvl="1"/>
            <a:endParaRPr lang="en-US" sz="1100" dirty="0">
              <a:effectLst>
                <a:outerShdw blurRad="50800" dist="38100" dir="10800000" algn="r" rotWithShape="0">
                  <a:prstClr val="black">
                    <a:alpha val="40000"/>
                  </a:prstClr>
                </a:outerShdw>
              </a:effectLst>
              <a:ea typeface="Calibri" pitchFamily="34"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14</a:t>
            </a:fld>
            <a:endParaRPr lang="en-US"/>
          </a:p>
        </p:txBody>
      </p:sp>
    </p:spTree>
    <p:extLst>
      <p:ext uri="{BB962C8B-B14F-4D97-AF65-F5344CB8AC3E}">
        <p14:creationId xmlns:p14="http://schemas.microsoft.com/office/powerpoint/2010/main" val="1935975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fontAlgn="auto" hangingPunct="1">
              <a:spcAft>
                <a:spcPts val="0"/>
              </a:spcAft>
              <a:buFont typeface="Arial" pitchFamily="34" charset="0"/>
              <a:buNone/>
              <a:defRPr/>
            </a:pPr>
            <a:r>
              <a:rPr lang="en-US" sz="1000" b="1" dirty="0" smtClean="0">
                <a:effectLst>
                  <a:outerShdw blurRad="50800" dist="38100" dir="10800000" algn="r" rotWithShape="0">
                    <a:prstClr val="black">
                      <a:alpha val="40000"/>
                    </a:prstClr>
                  </a:outerShdw>
                </a:effectLst>
                <a:ea typeface="Calibri"/>
                <a:cs typeface="Times New Roman"/>
              </a:rPr>
              <a:t>Indicators</a:t>
            </a:r>
            <a:r>
              <a:rPr lang="en-US" sz="1000" dirty="0" smtClean="0">
                <a:effectLst>
                  <a:outerShdw blurRad="50800" dist="38100" dir="10800000" algn="r" rotWithShape="0">
                    <a:prstClr val="black">
                      <a:alpha val="40000"/>
                    </a:prstClr>
                  </a:outerShdw>
                </a:effectLst>
                <a:ea typeface="Calibri"/>
                <a:cs typeface="Times New Roman"/>
              </a:rPr>
              <a:t> are specific, concrete examples of outcomes that demonstrate impact as a result of a </a:t>
            </a:r>
            <a:r>
              <a:rPr lang="en-US" sz="1000" b="1" dirty="0" smtClean="0">
                <a:effectLst>
                  <a:outerShdw blurRad="50800" dist="38100" dir="10800000" algn="r" rotWithShape="0">
                    <a:prstClr val="black">
                      <a:alpha val="40000"/>
                    </a:prstClr>
                  </a:outerShdw>
                </a:effectLst>
                <a:ea typeface="Calibri"/>
                <a:cs typeface="Times New Roman"/>
              </a:rPr>
              <a:t>research output</a:t>
            </a:r>
            <a:r>
              <a:rPr lang="en-US" sz="1000" dirty="0" smtClean="0">
                <a:effectLst>
                  <a:outerShdw blurRad="50800" dist="38100" dir="10800000" algn="r" rotWithShape="0">
                    <a:prstClr val="black">
                      <a:alpha val="40000"/>
                    </a:prstClr>
                  </a:outerShdw>
                </a:effectLst>
                <a:ea typeface="Calibri"/>
                <a:cs typeface="Times New Roman"/>
              </a:rPr>
              <a:t>.</a:t>
            </a:r>
          </a:p>
          <a:p>
            <a:pPr marL="171450" indent="-171450" algn="l">
              <a:buFont typeface="Arial" panose="020B0604020202020204" pitchFamily="34" charset="0"/>
              <a:buChar char="•"/>
            </a:pPr>
            <a:r>
              <a:rPr lang="en-US" sz="1000" dirty="0" smtClean="0"/>
              <a:t> </a:t>
            </a:r>
            <a:r>
              <a:rPr lang="en-US" sz="1000" b="0" dirty="0" smtClean="0">
                <a:effectLst>
                  <a:outerShdw blurRad="50800" dist="38100" dir="10800000" algn="r" rotWithShape="0">
                    <a:prstClr val="black">
                      <a:alpha val="40000"/>
                    </a:prstClr>
                  </a:outerShdw>
                </a:effectLst>
              </a:rPr>
              <a:t>Knowledge Transfer</a:t>
            </a:r>
          </a:p>
          <a:p>
            <a:pPr marL="171450" indent="-171450">
              <a:buFont typeface="Arial" panose="020B0604020202020204" pitchFamily="34" charset="0"/>
              <a:buChar char="•"/>
            </a:pPr>
            <a:r>
              <a:rPr lang="en-US" sz="1000" b="0" dirty="0" smtClean="0">
                <a:effectLst>
                  <a:outerShdw blurRad="50800" dist="38100" dir="10800000" algn="r" rotWithShape="0">
                    <a:prstClr val="black">
                      <a:alpha val="40000"/>
                    </a:prstClr>
                  </a:outerShdw>
                </a:effectLst>
              </a:rPr>
              <a:t>Clinical Implementation</a:t>
            </a:r>
          </a:p>
          <a:p>
            <a:pPr marL="171450" indent="-171450">
              <a:buFont typeface="Arial" panose="020B0604020202020204" pitchFamily="34" charset="0"/>
              <a:buChar char="•"/>
            </a:pPr>
            <a:r>
              <a:rPr lang="en-US" sz="1000" b="0" dirty="0" smtClean="0">
                <a:effectLst>
                  <a:outerShdw blurRad="50800" dist="38100" dir="10800000" algn="r" rotWithShape="0">
                    <a:prstClr val="black">
                      <a:alpha val="40000"/>
                    </a:prstClr>
                  </a:outerShdw>
                </a:effectLst>
              </a:rPr>
              <a:t>Community Benefit</a:t>
            </a:r>
          </a:p>
          <a:p>
            <a:pPr marL="171450" indent="-171450">
              <a:buFont typeface="Arial" panose="020B0604020202020204" pitchFamily="34" charset="0"/>
              <a:buChar char="•"/>
            </a:pPr>
            <a:r>
              <a:rPr lang="en-US" sz="1000" b="0" dirty="0" smtClean="0">
                <a:effectLst>
                  <a:outerShdw blurRad="50800" dist="38100" dir="10800000" algn="r" rotWithShape="0">
                    <a:prstClr val="black">
                      <a:alpha val="40000"/>
                    </a:prstClr>
                  </a:outerShdw>
                </a:effectLst>
              </a:rPr>
              <a:t>Legislation and Policy Enactment </a:t>
            </a:r>
          </a:p>
          <a:p>
            <a:endParaRPr lang="en-US" sz="1000" dirty="0" smtClean="0"/>
          </a:p>
          <a:p>
            <a:r>
              <a:rPr lang="en-US" sz="1000" b="1" dirty="0" smtClean="0"/>
              <a:t>Knowledge Transfer: Evidence of Research Impact</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New research study generated as a result of the research study</a:t>
            </a:r>
          </a:p>
          <a:p>
            <a:pPr marL="171450" indent="-171450" eaLnBrk="1" hangingPunct="1">
              <a:buFont typeface="Arial" panose="020B0604020202020204" pitchFamily="34" charset="0"/>
              <a:buChar char="•"/>
            </a:pPr>
            <a:r>
              <a:rPr lang="en-US" sz="1000" dirty="0" smtClean="0">
                <a:solidFill>
                  <a:schemeClr val="tx1">
                    <a:lumMod val="95000"/>
                  </a:schemeClr>
                </a:solidFill>
                <a:effectLst>
                  <a:outerShdw blurRad="50800" dist="38100" dir="10800000" algn="r" rotWithShape="0">
                    <a:prstClr val="black">
                      <a:alpha val="40000"/>
                    </a:prstClr>
                  </a:outerShdw>
                </a:effectLst>
              </a:rPr>
              <a:t>License agreement granted for use of intellectual property generated by the research study</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Clinical data generated in support of marketing a medical device</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Consensus Development Conference</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Curriculum guidelines</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Cited references</a:t>
            </a:r>
          </a:p>
          <a:p>
            <a:endParaRPr lang="en-US"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effectLst>
                  <a:outerShdw blurRad="50800" dist="38100" dir="10800000" algn="r" rotWithShape="0">
                    <a:prstClr val="black">
                      <a:alpha val="40000"/>
                    </a:prstClr>
                  </a:outerShdw>
                </a:effectLst>
              </a:rPr>
              <a:t>Clinical Implementation</a:t>
            </a:r>
            <a:r>
              <a:rPr lang="en-US" sz="1000" dirty="0" smtClean="0">
                <a:effectLst>
                  <a:outerShdw blurRad="50800" dist="38100" dir="10800000" algn="r" rotWithShape="0">
                    <a:prstClr val="black">
                      <a:alpha val="40000"/>
                    </a:prstClr>
                  </a:outerShdw>
                </a:effectLst>
              </a:rPr>
              <a:t> is the application or adoption of research outputs in clinical practice.</a:t>
            </a:r>
          </a:p>
          <a:p>
            <a:pPr marL="171450" indent="-171450" eaLnBrk="1" hangingPunct="1">
              <a:buFont typeface="Arial" panose="020B0604020202020204" pitchFamily="34" charset="0"/>
              <a:buChar char="•"/>
            </a:pPr>
            <a:r>
              <a:rPr lang="en-US" sz="1000" dirty="0" smtClean="0">
                <a:solidFill>
                  <a:schemeClr val="tx1">
                    <a:lumMod val="95000"/>
                  </a:schemeClr>
                </a:solidFill>
                <a:effectLst>
                  <a:outerShdw blurRad="50800" dist="38100" dir="10800000" algn="r" rotWithShape="0">
                    <a:prstClr val="black">
                      <a:alpha val="40000"/>
                    </a:prstClr>
                  </a:outerShdw>
                </a:effectLst>
              </a:rPr>
              <a:t>Creation of Current Procedural Terminology (CPT) codes </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Medical device is registered with FDA and used in delivery of healthcare</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Research study cited in private insurance benefit plan in support of coverage</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Healthcare providers </a:t>
            </a:r>
            <a:r>
              <a:rPr lang="en-US" sz="1000" dirty="0" smtClean="0">
                <a:effectLst>
                  <a:outerShdw blurRad="50800" dist="38100" dir="10800000" algn="r" rotWithShape="0">
                    <a:prstClr val="black">
                      <a:alpha val="40000"/>
                    </a:prstClr>
                  </a:outerShdw>
                </a:effectLst>
              </a:rPr>
              <a:t>report that research outputs from a research study has affected the way they manage patients</a:t>
            </a:r>
          </a:p>
          <a:p>
            <a:endParaRPr lang="en-US" sz="10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effectLst>
                  <a:outerShdw blurRad="50800" dist="38100" dir="10800000" algn="r" rotWithShape="0">
                    <a:prstClr val="black">
                      <a:alpha val="40000"/>
                    </a:prstClr>
                  </a:outerShdw>
                </a:effectLst>
              </a:rPr>
              <a:t>Community Benefit</a:t>
            </a:r>
            <a:r>
              <a:rPr lang="en-US" sz="1000" dirty="0" smtClean="0">
                <a:effectLst>
                  <a:outerShdw blurRad="50800" dist="38100" dir="10800000" algn="r" rotWithShape="0">
                    <a:prstClr val="black">
                      <a:alpha val="40000"/>
                    </a:prstClr>
                  </a:outerShdw>
                </a:effectLst>
              </a:rPr>
              <a:t> is the enhancement of community health outcomes as a result of research outputs.</a:t>
            </a:r>
          </a:p>
          <a:p>
            <a:pPr marL="171450" indent="-171450" eaLnBrk="1" hangingPunct="1">
              <a:buFont typeface="Arial" panose="020B0604020202020204" pitchFamily="34" charset="0"/>
              <a:buChar char="•"/>
            </a:pPr>
            <a:r>
              <a:rPr lang="en-US" sz="1000" dirty="0" smtClean="0">
                <a:solidFill>
                  <a:schemeClr val="tx1">
                    <a:lumMod val="95000"/>
                  </a:schemeClr>
                </a:solidFill>
                <a:effectLst>
                  <a:outerShdw blurRad="50800" dist="38100" dir="10800000" algn="r" rotWithShape="0">
                    <a:prstClr val="black">
                      <a:alpha val="40000"/>
                    </a:prstClr>
                  </a:outerShdw>
                </a:effectLst>
              </a:rPr>
              <a:t>A blood test for detection of damage to the heart muscle leads to early treatment for myocardial infarctions, a leading cause of death worldwide.</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A critically appraised economic evaluation reports that research outputs from a research study demonstrates an effective injury intervention strategy in reducing head injuries: “</a:t>
            </a:r>
            <a:r>
              <a:rPr lang="en-US" sz="1000" i="1" dirty="0" smtClean="0">
                <a:effectLst>
                  <a:outerShdw blurRad="50800" dist="38100" dir="10800000" algn="r" rotWithShape="0">
                    <a:prstClr val="black">
                      <a:alpha val="40000"/>
                    </a:prstClr>
                  </a:outerShdw>
                </a:effectLst>
              </a:rPr>
              <a:t>wearing a bicycle helmet reduced the risk of incurring a head injury following an accident by 70%.”</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Discovery of lithium treatment for manic-depressive disorders saved the US over $145 billion in hospital costs</a:t>
            </a:r>
            <a:r>
              <a:rPr lang="en-US" sz="1000" i="1" dirty="0" smtClean="0">
                <a:effectLst>
                  <a:outerShdw blurRad="50800" dist="38100" dir="10800000" algn="r" rotWithShape="0">
                    <a:prstClr val="black">
                      <a:alpha val="40000"/>
                    </a:prstClr>
                  </a:outerShdw>
                </a:effectLst>
              </a:rPr>
              <a:t>.</a:t>
            </a:r>
            <a:endParaRPr lang="en-US" sz="1000" dirty="0" smtClean="0">
              <a:effectLst>
                <a:outerShdw blurRad="50800" dist="38100" dir="10800000" algn="r" rotWithShape="0">
                  <a:prstClr val="black">
                    <a:alpha val="40000"/>
                  </a:prstClr>
                </a:outerShdw>
              </a:effectLst>
            </a:endParaRPr>
          </a:p>
          <a:p>
            <a:endParaRPr lang="en-US"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effectLst>
                  <a:outerShdw blurRad="50800" dist="38100" dir="10800000" algn="r" rotWithShape="0">
                    <a:prstClr val="black">
                      <a:alpha val="40000"/>
                    </a:prstClr>
                  </a:outerShdw>
                </a:effectLst>
              </a:rPr>
              <a:t>Legislation and Policy Enactment</a:t>
            </a:r>
            <a:r>
              <a:rPr lang="en-US" sz="1000" dirty="0" smtClean="0">
                <a:effectLst>
                  <a:outerShdw blurRad="50800" dist="38100" dir="10800000" algn="r" rotWithShape="0">
                    <a:prstClr val="black">
                      <a:alpha val="40000"/>
                    </a:prstClr>
                  </a:outerShdw>
                </a:effectLst>
              </a:rPr>
              <a:t> represents codification of research outputs into public law, guidelines, standards or policy. </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Smoke-free Air Acts </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Automated External Defibrillators (AED) Acts</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ANSI Standards</a:t>
            </a:r>
          </a:p>
          <a:p>
            <a:pPr marL="171450" indent="-171450" eaLnBrk="1" hangingPunct="1">
              <a:buFont typeface="Arial" panose="020B0604020202020204" pitchFamily="34" charset="0"/>
              <a:buChar char="•"/>
            </a:pPr>
            <a:r>
              <a:rPr lang="en-US" sz="1000" dirty="0" smtClean="0">
                <a:effectLst>
                  <a:outerShdw blurRad="50800" dist="38100" dir="10800000" algn="r" rotWithShape="0">
                    <a:prstClr val="black">
                      <a:alpha val="40000"/>
                    </a:prstClr>
                  </a:outerShdw>
                </a:effectLst>
              </a:rPr>
              <a:t>AIA </a:t>
            </a:r>
            <a:r>
              <a:rPr lang="en-US" sz="1000" i="1" dirty="0" smtClean="0">
                <a:effectLst>
                  <a:outerShdw blurRad="50800" dist="38100" dir="10800000" algn="r" rotWithShape="0">
                    <a:prstClr val="black">
                      <a:alpha val="40000"/>
                    </a:prstClr>
                  </a:outerShdw>
                </a:effectLst>
              </a:rPr>
              <a:t>Guidelines for Design and Construction of Health Care Facilities</a:t>
            </a:r>
          </a:p>
          <a:p>
            <a:pPr marL="171450" indent="-171450" eaLnBrk="1" hangingPunct="1">
              <a:buFont typeface="Arial" panose="020B0604020202020204" pitchFamily="34" charset="0"/>
              <a:buChar char="•"/>
            </a:pPr>
            <a:r>
              <a:rPr lang="en-US" sz="1000" dirty="0" smtClean="0">
                <a:solidFill>
                  <a:schemeClr val="tx1">
                    <a:lumMod val="95000"/>
                  </a:schemeClr>
                </a:solidFill>
                <a:effectLst>
                  <a:outerShdw blurRad="50800" dist="38100" dir="10800000" algn="r" rotWithShape="0">
                    <a:prstClr val="black">
                      <a:alpha val="40000"/>
                    </a:prstClr>
                  </a:outerShdw>
                </a:effectLst>
              </a:rPr>
              <a:t>Testimony given by a research investigator before a governing body supports creation of a bill and/or regulation</a:t>
            </a:r>
          </a:p>
          <a:p>
            <a:endParaRPr lang="en-US" sz="1000" dirty="0" smtClean="0"/>
          </a:p>
          <a:p>
            <a:pPr>
              <a:spcBef>
                <a:spcPct val="0"/>
              </a:spcBef>
            </a:pPr>
            <a:r>
              <a:rPr lang="en-US" sz="1000" b="1" dirty="0" smtClean="0">
                <a:effectLst>
                  <a:outerShdw blurRad="50800" dist="38100" dir="10800000" algn="r" rotWithShape="0">
                    <a:prstClr val="black">
                      <a:alpha val="40000"/>
                    </a:prstClr>
                  </a:outerShdw>
                </a:effectLst>
                <a:ea typeface="Calibri" pitchFamily="34" charset="0"/>
                <a:cs typeface="Times New Roman" pitchFamily="18" charset="0"/>
              </a:rPr>
              <a:t>The Becker Model is a tool to supplement citation analysis to provide a more meaningful narrative of research impact:</a:t>
            </a:r>
          </a:p>
          <a:p>
            <a:pPr>
              <a:spcBef>
                <a:spcPct val="0"/>
              </a:spcBef>
            </a:pPr>
            <a:endParaRPr lang="en-US" sz="1000" dirty="0" smtClean="0">
              <a:effectLst>
                <a:outerShdw blurRad="50800" dist="38100" dir="10800000" algn="r" rotWithShape="0">
                  <a:prstClr val="black">
                    <a:alpha val="40000"/>
                  </a:prstClr>
                </a:outerShdw>
              </a:effectLst>
              <a:ea typeface="Calibri" pitchFamily="34" charset="0"/>
              <a:cs typeface="Times New Roman" pitchFamily="18" charset="0"/>
            </a:endParaRPr>
          </a:p>
          <a:p>
            <a:pPr marL="171450" indent="-171450">
              <a:spcBef>
                <a:spcPct val="0"/>
              </a:spcBef>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What resulted from an outreach visit by a research investigator to a policy-making organization?</a:t>
            </a:r>
          </a:p>
          <a:p>
            <a:pPr marL="171450" indent="-171450">
              <a:spcBef>
                <a:spcPct val="0"/>
              </a:spcBef>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What new legislation was enacted as a result of a research study?</a:t>
            </a:r>
          </a:p>
          <a:p>
            <a:pPr marL="171450" indent="-171450">
              <a:spcBef>
                <a:spcPct val="0"/>
              </a:spcBef>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How many cases of glaucoma were prevented based on new diagnostic criteria identified by a research study?</a:t>
            </a:r>
          </a:p>
          <a:p>
            <a:pPr marL="171450" indent="-171450">
              <a:spcBef>
                <a:spcPct val="0"/>
              </a:spcBef>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How many new research studies resulted from a research study?  </a:t>
            </a:r>
          </a:p>
          <a:p>
            <a:pPr marL="171450" indent="-171450">
              <a:spcBef>
                <a:spcPct val="0"/>
              </a:spcBef>
              <a:buFont typeface="Arial" panose="020B0604020202020204" pitchFamily="34" charset="0"/>
              <a:buChar char="•"/>
            </a:pPr>
            <a:r>
              <a:rPr lang="en-US" sz="1000" dirty="0" smtClean="0">
                <a:effectLst>
                  <a:outerShdw blurRad="50800" dist="38100" dir="10800000" algn="r" rotWithShape="0">
                    <a:prstClr val="black">
                      <a:alpha val="40000"/>
                    </a:prstClr>
                  </a:outerShdw>
                </a:effectLst>
                <a:ea typeface="Calibri" pitchFamily="34" charset="0"/>
                <a:cs typeface="Times New Roman" pitchFamily="18" charset="0"/>
              </a:rPr>
              <a:t>How many healthcare providers report that research outputs from a research study has affected the way they manage patients?</a:t>
            </a:r>
          </a:p>
          <a:p>
            <a:pPr>
              <a:spcBef>
                <a:spcPct val="0"/>
              </a:spcBef>
            </a:pPr>
            <a:r>
              <a:rPr lang="en-US" sz="1000" b="1" dirty="0" smtClean="0">
                <a:effectLst>
                  <a:outerShdw blurRad="50800" dist="38100" dir="10800000" algn="r" rotWithShape="0">
                    <a:prstClr val="black">
                      <a:alpha val="40000"/>
                    </a:prstClr>
                  </a:outerShdw>
                </a:effectLst>
                <a:ea typeface="Calibri" pitchFamily="34" charset="0"/>
                <a:cs typeface="Times New Roman" pitchFamily="18" charset="0"/>
              </a:rPr>
              <a:t>		</a:t>
            </a:r>
          </a:p>
          <a:p>
            <a:endParaRPr lang="en-US" sz="1000" dirty="0"/>
          </a:p>
        </p:txBody>
      </p:sp>
      <p:sp>
        <p:nvSpPr>
          <p:cNvPr id="4" name="Slide Number Placeholder 3"/>
          <p:cNvSpPr>
            <a:spLocks noGrp="1"/>
          </p:cNvSpPr>
          <p:nvPr>
            <p:ph type="sldNum" sz="quarter" idx="10"/>
          </p:nvPr>
        </p:nvSpPr>
        <p:spPr/>
        <p:txBody>
          <a:bodyPr/>
          <a:lstStyle/>
          <a:p>
            <a:fld id="{BF79DD77-223B-4C02-B778-77AC97CA97E3}" type="slidenum">
              <a:rPr lang="en-US" smtClean="0"/>
              <a:t>15</a:t>
            </a:fld>
            <a:endParaRPr lang="en-US"/>
          </a:p>
        </p:txBody>
      </p:sp>
    </p:spTree>
    <p:extLst>
      <p:ext uri="{BB962C8B-B14F-4D97-AF65-F5344CB8AC3E}">
        <p14:creationId xmlns:p14="http://schemas.microsoft.com/office/powerpoint/2010/main" val="1439694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Publication</a:t>
            </a:r>
            <a:r>
              <a:rPr lang="en-US" baseline="0" dirty="0" smtClean="0"/>
              <a:t> data- publication history and citations</a:t>
            </a:r>
          </a:p>
          <a:p>
            <a:r>
              <a:rPr lang="en-US" dirty="0" smtClean="0"/>
              <a:t>Survey data- do respondents report on meaningful</a:t>
            </a:r>
            <a:r>
              <a:rPr lang="en-US" baseline="0" dirty="0" smtClean="0"/>
              <a:t> outcomes? </a:t>
            </a:r>
          </a:p>
          <a:p>
            <a:r>
              <a:rPr lang="en-US" baseline="0" dirty="0" smtClean="0"/>
              <a:t>Collaboration patterns- based on publication data and collaboration survey</a:t>
            </a:r>
          </a:p>
          <a:p>
            <a:r>
              <a:rPr lang="en-US" baseline="0" dirty="0" smtClean="0"/>
              <a:t>Anecdotal data- what do PIs and administrative staff learn from others and from interviews?</a:t>
            </a:r>
          </a:p>
          <a:p>
            <a:endParaRPr lang="en-US" baseline="0" dirty="0" smtClean="0"/>
          </a:p>
          <a:p>
            <a:pPr marL="342900" indent="-342900" algn="l" eaLnBrk="0" hangingPunct="0">
              <a:spcBef>
                <a:spcPct val="20000"/>
              </a:spcBef>
              <a:defRPr/>
            </a:pPr>
            <a:r>
              <a:rPr lang="en-US" sz="1200" b="0" dirty="0" smtClean="0">
                <a:solidFill>
                  <a:srgbClr val="F6960A"/>
                </a:solidFill>
                <a:effectLst>
                  <a:outerShdw blurRad="50800" dist="38100" dir="10800000" algn="r" rotWithShape="0">
                    <a:prstClr val="black">
                      <a:alpha val="40000"/>
                    </a:prstClr>
                  </a:outerShdw>
                </a:effectLst>
                <a:latin typeface="+mn-lt"/>
              </a:rPr>
              <a:t>DATABASES</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PubMed </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SCOPUS </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Web of Science</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Google Scholar</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ClinicalTrials.gov</a:t>
            </a:r>
          </a:p>
          <a:p>
            <a:pPr marL="342900" indent="-342900"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RePORTER.gov</a:t>
            </a:r>
          </a:p>
          <a:p>
            <a:pPr marL="342900" indent="-342900" eaLnBrk="0" hangingPunct="0">
              <a:spcBef>
                <a:spcPct val="20000"/>
              </a:spcBef>
              <a:defRPr/>
            </a:pPr>
            <a:endParaRPr lang="en-US" sz="1200" b="0" dirty="0" smtClean="0">
              <a:effectLst>
                <a:outerShdw blurRad="50800" dist="38100" dir="10800000" algn="r" rotWithShape="0">
                  <a:prstClr val="black">
                    <a:alpha val="40000"/>
                  </a:prstClr>
                </a:outerShdw>
              </a:effectLst>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None/>
              <a:tabLst/>
              <a:defRPr/>
            </a:pPr>
            <a:r>
              <a:rPr lang="en-US" sz="1200" b="0" dirty="0" smtClean="0">
                <a:solidFill>
                  <a:srgbClr val="F6960A"/>
                </a:solidFill>
                <a:effectLst>
                  <a:outerShdw blurRad="50800" dist="38100" dir="10800000" algn="r" rotWithShape="0">
                    <a:prstClr val="black">
                      <a:alpha val="40000"/>
                    </a:prstClr>
                  </a:outerShdw>
                </a:effectLst>
                <a:latin typeface="+mn-lt"/>
              </a:rPr>
              <a:t>PUBLICATIONS/</a:t>
            </a:r>
          </a:p>
          <a:p>
            <a:pPr marL="342900" marR="0" lvl="0" indent="-342900" algn="l" defTabSz="914400" rtl="0" eaLnBrk="0" fontAlgn="base" latinLnBrk="0" hangingPunct="0">
              <a:lnSpc>
                <a:spcPct val="100000"/>
              </a:lnSpc>
              <a:spcBef>
                <a:spcPct val="20000"/>
              </a:spcBef>
              <a:spcAft>
                <a:spcPct val="0"/>
              </a:spcAft>
              <a:buClrTx/>
              <a:buSzTx/>
              <a:buFont typeface="Arial" charset="0"/>
              <a:buNone/>
              <a:tabLst/>
              <a:defRPr/>
            </a:pPr>
            <a:r>
              <a:rPr lang="en-US" sz="1200" b="0" dirty="0" smtClean="0">
                <a:solidFill>
                  <a:srgbClr val="F6960A"/>
                </a:solidFill>
                <a:effectLst>
                  <a:outerShdw blurRad="50800" dist="38100" dir="10800000" algn="r" rotWithShape="0">
                    <a:prstClr val="black">
                      <a:alpha val="40000"/>
                    </a:prstClr>
                  </a:outerShdw>
                </a:effectLst>
                <a:latin typeface="+mn-lt"/>
              </a:rPr>
              <a:t>RESOURCES</a:t>
            </a:r>
            <a:endParaRPr kumimoji="0" lang="en-US" sz="1200" b="0" i="0" u="none" strike="noStrike" kern="1200" cap="none" spc="0" normalizeH="0" baseline="0" noProof="0" dirty="0" smtClean="0">
              <a:ln>
                <a:noFill/>
              </a:ln>
              <a:solidFill>
                <a:srgbClr val="F6960A"/>
              </a:solidFill>
              <a:effectLst>
                <a:outerShdw blurRad="50800" dist="38100" dir="10800000" algn="r" rotWithShape="0">
                  <a:prstClr val="black">
                    <a:alpha val="40000"/>
                  </a:prstClr>
                </a:outerShdw>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1200" cap="none" spc="0" normalizeH="0" baseline="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Peer-reviewed</a:t>
            </a:r>
            <a:r>
              <a:rPr kumimoji="0" lang="en-US" sz="1200" b="0" i="0" u="none" strike="noStrike" kern="1200" cap="none" spc="0" normalizeH="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 journal</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1200" cap="none" spc="0" normalizeH="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  articles</a:t>
            </a:r>
            <a:endParaRPr kumimoji="0" lang="en-US" sz="1200" b="0" i="0" u="none" strike="noStrike" kern="1200" cap="none" spc="0" normalizeH="0" baseline="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r>
              <a:rPr lang="en-US" sz="1200" b="0" dirty="0" smtClean="0">
                <a:effectLst>
                  <a:outerShdw blurRad="50800" dist="38100" dir="10800000" algn="r" rotWithShape="0">
                    <a:prstClr val="black">
                      <a:alpha val="40000"/>
                    </a:prstClr>
                  </a:outerShdw>
                </a:effectLst>
                <a:latin typeface="+mn-lt"/>
              </a:rPr>
              <a:t>Trade publications</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1200" cap="none" spc="0" normalizeH="0" baseline="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Gray</a:t>
            </a:r>
            <a:r>
              <a:rPr kumimoji="0" lang="en-US" sz="1200" b="0" i="0" u="none" strike="noStrike" kern="1200" cap="none" spc="0" normalizeH="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 literature</a:t>
            </a:r>
          </a:p>
          <a:p>
            <a:pPr marL="342900" marR="0" lvl="0" indent="-342900" algn="l" defTabSz="914400" rtl="0" eaLnBrk="0" fontAlgn="base" latinLnBrk="0" hangingPunct="0">
              <a:lnSpc>
                <a:spcPct val="100000"/>
              </a:lnSpc>
              <a:spcBef>
                <a:spcPct val="20000"/>
              </a:spcBef>
              <a:spcAft>
                <a:spcPct val="0"/>
              </a:spcAft>
              <a:buClrTx/>
              <a:buSzTx/>
              <a:tabLst/>
              <a:defRPr/>
            </a:pPr>
            <a:r>
              <a:rPr lang="en-US" sz="1200" b="0" noProof="0" dirty="0" smtClean="0">
                <a:effectLst>
                  <a:outerShdw blurRad="50800" dist="38100" dir="10800000" algn="r" rotWithShape="0">
                    <a:prstClr val="black">
                      <a:alpha val="40000"/>
                    </a:prstClr>
                  </a:outerShdw>
                </a:effectLst>
                <a:latin typeface="+mn-lt"/>
              </a:rPr>
              <a:t>Clinical guidelines</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1200" cap="none" spc="0" normalizeH="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Policy statements</a:t>
            </a:r>
          </a:p>
          <a:p>
            <a:pPr marL="342900" marR="0" lvl="0" indent="-342900" algn="l" defTabSz="914400" rtl="0" eaLnBrk="0" fontAlgn="base" latinLnBrk="0" hangingPunct="0">
              <a:lnSpc>
                <a:spcPct val="100000"/>
              </a:lnSpc>
              <a:spcBef>
                <a:spcPct val="20000"/>
              </a:spcBef>
              <a:spcAft>
                <a:spcPct val="0"/>
              </a:spcAft>
              <a:buClrTx/>
              <a:buSzTx/>
              <a:tabLst/>
              <a:defRPr/>
            </a:pPr>
            <a:r>
              <a:rPr lang="en-US" sz="1200" b="0" noProof="0" dirty="0" smtClean="0">
                <a:effectLst>
                  <a:outerShdw blurRad="50800" dist="38100" dir="10800000" algn="r" rotWithShape="0">
                    <a:prstClr val="black">
                      <a:alpha val="40000"/>
                    </a:prstClr>
                  </a:outerShdw>
                </a:effectLst>
                <a:latin typeface="+mn-lt"/>
              </a:rPr>
              <a:t>Curriculum materials</a:t>
            </a:r>
          </a:p>
          <a:p>
            <a:pPr marL="342900" marR="0" lvl="0" indent="-342900" algn="l" defTabSz="914400" rtl="0" eaLnBrk="0" fontAlgn="base" latinLnBrk="0" hangingPunct="0">
              <a:lnSpc>
                <a:spcPct val="100000"/>
              </a:lnSpc>
              <a:spcBef>
                <a:spcPct val="20000"/>
              </a:spcBef>
              <a:spcAft>
                <a:spcPct val="0"/>
              </a:spcAft>
              <a:buClrTx/>
              <a:buSzTx/>
              <a:tabLst/>
              <a:defRPr/>
            </a:pPr>
            <a:r>
              <a:rPr lang="en-US" sz="1200" b="0" noProof="0" dirty="0" smtClean="0">
                <a:effectLst>
                  <a:outerShdw blurRad="50800" dist="38100" dir="10800000" algn="r" rotWithShape="0">
                    <a:prstClr val="black">
                      <a:alpha val="40000"/>
                    </a:prstClr>
                  </a:outerShdw>
                </a:effectLst>
                <a:latin typeface="+mn-lt"/>
              </a:rPr>
              <a:t>Patents</a:t>
            </a:r>
          </a:p>
          <a:p>
            <a:pPr marL="342900" marR="0" lvl="0" indent="-342900" algn="l" defTabSz="914400" rtl="0" eaLnBrk="0" fontAlgn="base" latinLnBrk="0" hangingPunct="0">
              <a:lnSpc>
                <a:spcPct val="100000"/>
              </a:lnSpc>
              <a:spcBef>
                <a:spcPct val="20000"/>
              </a:spcBef>
              <a:spcAft>
                <a:spcPct val="0"/>
              </a:spcAft>
              <a:buClrTx/>
              <a:buSzTx/>
              <a:tabLst/>
              <a:defRPr/>
            </a:pPr>
            <a:r>
              <a:rPr lang="en-US" sz="1200" b="0" noProof="0" dirty="0" smtClean="0">
                <a:effectLst>
                  <a:outerShdw blurRad="50800" dist="38100" dir="10800000" algn="r" rotWithShape="0">
                    <a:prstClr val="black">
                      <a:alpha val="40000"/>
                    </a:prstClr>
                  </a:outerShdw>
                </a:effectLst>
                <a:latin typeface="+mn-lt"/>
              </a:rPr>
              <a:t>MTAs</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1200" cap="none" spc="0" normalizeH="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rPr>
              <a:t>Licenses</a:t>
            </a: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1200" b="0" i="0" u="none" strike="noStrike" kern="1200" cap="none" spc="0" normalizeH="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endParaRPr>
          </a:p>
          <a:p>
            <a:pPr marL="342900" indent="-342900" algn="l" eaLnBrk="0" hangingPunct="0">
              <a:spcBef>
                <a:spcPct val="20000"/>
              </a:spcBef>
              <a:defRPr/>
            </a:pPr>
            <a:r>
              <a:rPr lang="en-US" sz="1200" b="0" dirty="0" smtClean="0">
                <a:solidFill>
                  <a:srgbClr val="F6960A"/>
                </a:solidFill>
                <a:effectLst>
                  <a:outerShdw blurRad="50800" dist="38100" dir="10800000" algn="r" rotWithShape="0">
                    <a:prstClr val="black">
                      <a:alpha val="40000"/>
                    </a:prstClr>
                  </a:outerShdw>
                </a:effectLst>
                <a:latin typeface="+mn-lt"/>
              </a:rPr>
              <a:t>ORGANIZATIONS</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FDA</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National Center for</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  Biotechnology Information </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   (NCBI)</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Agency for Healthcare Research</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  and Quality (AHRQ) </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Websites of professional </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  organizations</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Websites of standard-issuing </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  organizations</a:t>
            </a:r>
          </a:p>
          <a:p>
            <a:pPr marL="342900" indent="-342900" algn="l" eaLnBrk="0" hangingPunct="0">
              <a:spcBef>
                <a:spcPct val="20000"/>
              </a:spcBef>
              <a:defRPr/>
            </a:pPr>
            <a:r>
              <a:rPr lang="en-US" sz="1200" b="0" dirty="0" smtClean="0">
                <a:effectLst>
                  <a:outerShdw blurRad="50800" dist="38100" dir="10800000" algn="r" rotWithShape="0">
                    <a:prstClr val="black">
                      <a:alpha val="40000"/>
                    </a:prstClr>
                  </a:outerShdw>
                </a:effectLst>
                <a:latin typeface="+mn-lt"/>
              </a:rPr>
              <a:t>Academic organizations</a:t>
            </a: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1200" b="0" i="0" u="none" strike="noStrike" kern="1200" cap="none" spc="0" normalizeH="0" noProof="0" dirty="0" smtClean="0">
              <a:ln>
                <a:noFill/>
              </a:ln>
              <a:solidFill>
                <a:schemeClr val="tx1"/>
              </a:solidFill>
              <a:effectLst>
                <a:outerShdw blurRad="50800" dist="38100" dir="10800000" algn="r" rotWithShape="0">
                  <a:prstClr val="black">
                    <a:alpha val="40000"/>
                  </a:prstClr>
                </a:outerShdw>
              </a:effectLst>
              <a:uLnTx/>
              <a:uFillTx/>
              <a:latin typeface="+mn-lt"/>
              <a:ea typeface="+mn-ea"/>
              <a:cs typeface="+mn-cs"/>
            </a:endParaRPr>
          </a:p>
          <a:p>
            <a:pPr marL="342900" indent="-342900" eaLnBrk="0" hangingPunct="0">
              <a:spcBef>
                <a:spcPct val="20000"/>
              </a:spcBef>
              <a:defRPr/>
            </a:pPr>
            <a:endParaRPr lang="en-US" sz="1200" b="0" dirty="0" smtClean="0">
              <a:effectLst>
                <a:outerShdw blurRad="50800" dist="38100" dir="10800000" algn="r" rotWithShape="0">
                  <a:prstClr val="black">
                    <a:alpha val="40000"/>
                  </a:prstClr>
                </a:outerShdw>
              </a:effectLst>
              <a:latin typeface="+mn-lt"/>
            </a:endParaRPr>
          </a:p>
          <a:p>
            <a:endParaRPr lang="en-US" sz="1200" b="0" dirty="0"/>
          </a:p>
        </p:txBody>
      </p:sp>
      <p:sp>
        <p:nvSpPr>
          <p:cNvPr id="4" name="Slide Number Placeholder 3"/>
          <p:cNvSpPr>
            <a:spLocks noGrp="1"/>
          </p:cNvSpPr>
          <p:nvPr>
            <p:ph type="sldNum" sz="quarter" idx="10"/>
          </p:nvPr>
        </p:nvSpPr>
        <p:spPr/>
        <p:txBody>
          <a:bodyPr/>
          <a:lstStyle/>
          <a:p>
            <a:fld id="{BF79DD77-223B-4C02-B778-77AC97CA97E3}" type="slidenum">
              <a:rPr lang="en-US" smtClean="0"/>
              <a:t>16</a:t>
            </a:fld>
            <a:endParaRPr lang="en-US"/>
          </a:p>
        </p:txBody>
      </p:sp>
    </p:spTree>
    <p:extLst>
      <p:ext uri="{BB962C8B-B14F-4D97-AF65-F5344CB8AC3E}">
        <p14:creationId xmlns:p14="http://schemas.microsoft.com/office/powerpoint/2010/main" val="1540848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17</a:t>
            </a:fld>
            <a:endParaRPr lang="en-US"/>
          </a:p>
        </p:txBody>
      </p:sp>
    </p:spTree>
    <p:extLst>
      <p:ext uri="{BB962C8B-B14F-4D97-AF65-F5344CB8AC3E}">
        <p14:creationId xmlns:p14="http://schemas.microsoft.com/office/powerpoint/2010/main" val="2524988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18</a:t>
            </a:fld>
            <a:endParaRPr lang="en-US"/>
          </a:p>
        </p:txBody>
      </p:sp>
    </p:spTree>
    <p:extLst>
      <p:ext uri="{BB962C8B-B14F-4D97-AF65-F5344CB8AC3E}">
        <p14:creationId xmlns:p14="http://schemas.microsoft.com/office/powerpoint/2010/main" val="1821624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19</a:t>
            </a:fld>
            <a:endParaRPr lang="en-US"/>
          </a:p>
        </p:txBody>
      </p:sp>
    </p:spTree>
    <p:extLst>
      <p:ext uri="{BB962C8B-B14F-4D97-AF65-F5344CB8AC3E}">
        <p14:creationId xmlns:p14="http://schemas.microsoft.com/office/powerpoint/2010/main" val="326066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20</a:t>
            </a:fld>
            <a:endParaRPr lang="en-US"/>
          </a:p>
        </p:txBody>
      </p:sp>
    </p:spTree>
    <p:extLst>
      <p:ext uri="{BB962C8B-B14F-4D97-AF65-F5344CB8AC3E}">
        <p14:creationId xmlns:p14="http://schemas.microsoft.com/office/powerpoint/2010/main" val="1022521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79DD77-223B-4C02-B778-77AC97CA97E3}" type="slidenum">
              <a:rPr lang="en-US" smtClean="0"/>
              <a:t>21</a:t>
            </a:fld>
            <a:endParaRPr lang="en-US"/>
          </a:p>
        </p:txBody>
      </p:sp>
    </p:spTree>
    <p:extLst>
      <p:ext uri="{BB962C8B-B14F-4D97-AF65-F5344CB8AC3E}">
        <p14:creationId xmlns:p14="http://schemas.microsoft.com/office/powerpoint/2010/main" val="1022521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Originally this picture was an</a:t>
            </a:r>
            <a:r>
              <a:rPr lang="en-US" baseline="0" dirty="0" smtClean="0"/>
              <a:t> allegory for God, but I think it can also represent my exploration of Health Sciences Librarianship. The elephant in this case is Health Sciences Librarianship, and this year has seen me touching on many different aspects of it, which all seem different, but only to discover it is still all one field, or elephant. </a:t>
            </a:r>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22</a:t>
            </a:fld>
            <a:endParaRPr lang="en-US"/>
          </a:p>
        </p:txBody>
      </p:sp>
    </p:spTree>
    <p:extLst>
      <p:ext uri="{BB962C8B-B14F-4D97-AF65-F5344CB8AC3E}">
        <p14:creationId xmlns:p14="http://schemas.microsoft.com/office/powerpoint/2010/main" val="1053333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Qualtrics</a:t>
            </a:r>
            <a:r>
              <a:rPr lang="en-US" dirty="0" smtClean="0"/>
              <a:t> is a private research </a:t>
            </a:r>
            <a:r>
              <a:rPr lang="en-US" dirty="0" smtClean="0">
                <a:hlinkClick r:id="rId3" tooltip="Software company"/>
              </a:rPr>
              <a:t>software company</a:t>
            </a:r>
            <a:r>
              <a:rPr lang="en-US" dirty="0" smtClean="0"/>
              <a:t>, based in </a:t>
            </a:r>
            <a:r>
              <a:rPr lang="en-US" dirty="0" smtClean="0">
                <a:hlinkClick r:id="rId4" tooltip="Provo, UT"/>
              </a:rPr>
              <a:t>Provo, UT</a:t>
            </a:r>
            <a:r>
              <a:rPr lang="en-US" dirty="0" smtClean="0"/>
              <a:t>. The company was founded in 2002 by Scott M. Smith, Ryan Smith, Jared Smith and Stuart </a:t>
            </a:r>
            <a:r>
              <a:rPr lang="en-US" dirty="0" err="1" smtClean="0"/>
              <a:t>Orgill</a:t>
            </a:r>
            <a:r>
              <a:rPr lang="en-US" dirty="0" smtClean="0"/>
              <a:t>.</a:t>
            </a:r>
            <a:r>
              <a:rPr lang="en-US" baseline="30000" dirty="0" smtClean="0">
                <a:hlinkClick r:id="rId5"/>
              </a:rPr>
              <a:t>[2]</a:t>
            </a:r>
            <a:endParaRPr lang="en-US" dirty="0" smtClean="0"/>
          </a:p>
          <a:p>
            <a:r>
              <a:rPr lang="en-US" dirty="0" smtClean="0"/>
              <a:t>Qualtrics software enables users to do many kinds of online data collection</a:t>
            </a:r>
            <a:r>
              <a:rPr lang="en-US" baseline="30000" dirty="0" smtClean="0">
                <a:hlinkClick r:id="rId6"/>
              </a:rPr>
              <a:t>[1]</a:t>
            </a:r>
            <a:r>
              <a:rPr lang="en-US" dirty="0" smtClean="0"/>
              <a:t> and analysis including market research, customer satisfaction and loyalty, product and concept testing, employee evaluations and website feedback.</a:t>
            </a:r>
            <a:r>
              <a:rPr lang="en-US" baseline="30000" dirty="0" smtClean="0">
                <a:hlinkClick r:id="rId7"/>
              </a:rPr>
              <a:t>[3]</a:t>
            </a:r>
            <a:endParaRPr lang="en-US" baseline="30000" dirty="0" smtClean="0"/>
          </a:p>
          <a:p>
            <a:endParaRPr lang="en-US" baseline="30000" dirty="0" smtClean="0"/>
          </a:p>
          <a:p>
            <a:pPr>
              <a:buBlip>
                <a:blip r:embed="rId8"/>
              </a:buBlip>
            </a:pPr>
            <a:r>
              <a:rPr lang="en-US" dirty="0" smtClean="0"/>
              <a:t>Qualtrics</a:t>
            </a:r>
          </a:p>
          <a:p>
            <a:pPr>
              <a:buBlip>
                <a:blip r:embed="rId8"/>
              </a:buBlip>
            </a:pPr>
            <a:r>
              <a:rPr lang="en-US" dirty="0" smtClean="0"/>
              <a:t>Question Blocks</a:t>
            </a:r>
          </a:p>
          <a:p>
            <a:pPr lvl="1"/>
            <a:r>
              <a:rPr lang="en-US" dirty="0" smtClean="0"/>
              <a:t>Genomic/Genetic Education</a:t>
            </a:r>
          </a:p>
          <a:p>
            <a:pPr lvl="1"/>
            <a:r>
              <a:rPr lang="en-US" dirty="0" smtClean="0"/>
              <a:t>Genomic/Genetic Testing</a:t>
            </a:r>
          </a:p>
          <a:p>
            <a:pPr lvl="1"/>
            <a:r>
              <a:rPr lang="en-US" dirty="0" smtClean="0"/>
              <a:t>Databases and Software</a:t>
            </a:r>
          </a:p>
          <a:p>
            <a:pPr lvl="1"/>
            <a:r>
              <a:rPr lang="en-US" dirty="0" smtClean="0"/>
              <a:t>Staying Current</a:t>
            </a:r>
          </a:p>
          <a:p>
            <a:pPr lvl="1"/>
            <a:r>
              <a:rPr lang="en-US" dirty="0" smtClean="0"/>
              <a:t>Seeking information</a:t>
            </a:r>
          </a:p>
          <a:p>
            <a:pPr>
              <a:buBlip>
                <a:blip r:embed="rId8"/>
              </a:buBlip>
            </a:pPr>
            <a:r>
              <a:rPr lang="en-US" dirty="0" smtClean="0"/>
              <a:t>Question types</a:t>
            </a:r>
          </a:p>
          <a:p>
            <a:pPr lvl="1"/>
            <a:r>
              <a:rPr lang="en-US" dirty="0" smtClean="0"/>
              <a:t>Multiple choice</a:t>
            </a:r>
          </a:p>
          <a:p>
            <a:pPr lvl="1"/>
            <a:r>
              <a:rPr lang="en-US" dirty="0" smtClean="0"/>
              <a:t>Free text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23</a:t>
            </a:fld>
            <a:endParaRPr lang="en-US"/>
          </a:p>
        </p:txBody>
      </p:sp>
    </p:spTree>
    <p:extLst>
      <p:ext uri="{BB962C8B-B14F-4D97-AF65-F5344CB8AC3E}">
        <p14:creationId xmlns:p14="http://schemas.microsoft.com/office/powerpoint/2010/main" val="2254321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 Louis </a:t>
            </a:r>
            <a:r>
              <a:rPr lang="en-US" dirty="0" smtClean="0"/>
              <a:t>is located</a:t>
            </a:r>
            <a:r>
              <a:rPr lang="en-US" baseline="0" dirty="0" smtClean="0"/>
              <a:t> just south of the confluence of the Missouri and Mississippi Rivers. The </a:t>
            </a:r>
            <a:r>
              <a:rPr lang="en-US" dirty="0" smtClean="0"/>
              <a:t>population was 319,294 in 2012 making it the 58</a:t>
            </a:r>
            <a:r>
              <a:rPr lang="en-US" baseline="30000" dirty="0" smtClean="0"/>
              <a:t>th</a:t>
            </a:r>
            <a:r>
              <a:rPr lang="en-US" dirty="0" smtClean="0"/>
              <a:t> largest city.</a:t>
            </a:r>
            <a:r>
              <a:rPr lang="en-US" baseline="0" dirty="0" smtClean="0"/>
              <a:t> The city's population peaked in 1950, then began a long decline that continues in the 21st century. </a:t>
            </a:r>
          </a:p>
          <a:p>
            <a:endParaRPr lang="en-US" baseline="0" dirty="0" smtClean="0"/>
          </a:p>
          <a:p>
            <a:r>
              <a:rPr lang="en-US" baseline="0" dirty="0" smtClean="0"/>
              <a:t>Washington University is separated by Forest Park. </a:t>
            </a:r>
            <a:r>
              <a:rPr lang="en-US" b="1" dirty="0" smtClean="0"/>
              <a:t>Forest Park</a:t>
            </a:r>
            <a:r>
              <a:rPr lang="en-US" dirty="0" smtClean="0"/>
              <a:t> is a public </a:t>
            </a:r>
            <a:r>
              <a:rPr lang="en-US" dirty="0" smtClean="0">
                <a:hlinkClick r:id="rId3" tooltip="Park"/>
              </a:rPr>
              <a:t>park</a:t>
            </a:r>
            <a:r>
              <a:rPr lang="en-US" dirty="0" smtClean="0"/>
              <a:t> located in western part of the city of </a:t>
            </a:r>
            <a:r>
              <a:rPr lang="en-US" dirty="0" smtClean="0">
                <a:hlinkClick r:id="rId4" tooltip="St. Louis"/>
              </a:rPr>
              <a:t>St. Louis</a:t>
            </a:r>
            <a:r>
              <a:rPr lang="en-US" dirty="0" smtClean="0"/>
              <a:t>, </a:t>
            </a:r>
            <a:r>
              <a:rPr lang="en-US" dirty="0" smtClean="0">
                <a:hlinkClick r:id="rId5" tooltip="Missouri"/>
              </a:rPr>
              <a:t>Missouri</a:t>
            </a:r>
            <a:r>
              <a:rPr lang="en-US" dirty="0" smtClean="0"/>
              <a:t>, in the United States. It is a prominent </a:t>
            </a:r>
            <a:r>
              <a:rPr lang="en-US" dirty="0" smtClean="0">
                <a:hlinkClick r:id="rId6" tooltip="Civic center"/>
              </a:rPr>
              <a:t>civic center</a:t>
            </a:r>
            <a:r>
              <a:rPr lang="en-US" dirty="0" smtClean="0"/>
              <a:t> and covers 1,371 acres (5.55 km</a:t>
            </a:r>
            <a:r>
              <a:rPr lang="en-US" baseline="30000" dirty="0" smtClean="0"/>
              <a:t>2</a:t>
            </a:r>
            <a:r>
              <a:rPr lang="en-US" dirty="0" smtClean="0"/>
              <a:t>).</a:t>
            </a:r>
            <a:r>
              <a:rPr lang="en-US" baseline="30000" dirty="0" smtClean="0">
                <a:hlinkClick r:id="rId7"/>
              </a:rPr>
              <a:t>[1]</a:t>
            </a:r>
            <a:r>
              <a:rPr lang="en-US" dirty="0" smtClean="0"/>
              <a:t> The park, which opened in 1876, more than a decade after its proposal, has hosted several significant events, including the </a:t>
            </a:r>
            <a:r>
              <a:rPr lang="en-US" dirty="0" smtClean="0">
                <a:hlinkClick r:id="rId8" tooltip="Louisiana Purchase Exposition"/>
              </a:rPr>
              <a:t>Louisiana Purchase Exposition</a:t>
            </a:r>
            <a:r>
              <a:rPr lang="en-US" dirty="0" smtClean="0"/>
              <a:t> of 1904 and the </a:t>
            </a:r>
            <a:r>
              <a:rPr lang="en-US" dirty="0" smtClean="0">
                <a:hlinkClick r:id="rId9" tooltip="1904 Summer Olympics"/>
              </a:rPr>
              <a:t>1904 Summer Olympics</a:t>
            </a:r>
            <a:r>
              <a:rPr lang="en-US" dirty="0" smtClean="0"/>
              <a:t>. The park features a variety of attractions, including the </a:t>
            </a:r>
            <a:r>
              <a:rPr lang="en-US" dirty="0" smtClean="0">
                <a:hlinkClick r:id="rId10" tooltip="St. Louis Zoo"/>
              </a:rPr>
              <a:t>St. Louis Zoo</a:t>
            </a:r>
            <a:r>
              <a:rPr lang="en-US" dirty="0" smtClean="0"/>
              <a:t>, the </a:t>
            </a:r>
            <a:r>
              <a:rPr lang="en-US" dirty="0" smtClean="0">
                <a:hlinkClick r:id="rId11" tooltip="Saint Louis Art Museum"/>
              </a:rPr>
              <a:t>Saint Louis Art Museum</a:t>
            </a:r>
            <a:r>
              <a:rPr lang="en-US" dirty="0" smtClean="0"/>
              <a:t>, the </a:t>
            </a:r>
            <a:r>
              <a:rPr lang="en-US" dirty="0" smtClean="0">
                <a:hlinkClick r:id="rId12" tooltip="Missouri History Museum"/>
              </a:rPr>
              <a:t>Missouri History Museum</a:t>
            </a:r>
            <a:r>
              <a:rPr lang="en-US" dirty="0" smtClean="0"/>
              <a:t>, and the </a:t>
            </a:r>
            <a:r>
              <a:rPr lang="en-US" dirty="0" smtClean="0">
                <a:hlinkClick r:id="rId13" tooltip="St. Louis Science Center"/>
              </a:rPr>
              <a:t>St. Louis Science Center</a:t>
            </a:r>
            <a:r>
              <a:rPr lang="en-US" dirty="0" smtClean="0"/>
              <a:t>.</a:t>
            </a:r>
          </a:p>
          <a:p>
            <a:endParaRPr lang="en-US" dirty="0" smtClean="0"/>
          </a:p>
          <a:p>
            <a:endParaRPr lang="en-US" dirty="0" smtClean="0"/>
          </a:p>
          <a:p>
            <a:r>
              <a:rPr lang="en-US" b="1" dirty="0" smtClean="0"/>
              <a:t>Louisiana Purchase</a:t>
            </a:r>
            <a:r>
              <a:rPr lang="en-US" b="1" baseline="0" dirty="0" smtClean="0"/>
              <a:t> Exposition</a:t>
            </a:r>
            <a:r>
              <a:rPr lang="en-US" baseline="0" dirty="0" smtClean="0"/>
              <a:t>, informally known as the 1904 World’s Fair. </a:t>
            </a:r>
            <a:r>
              <a:rPr lang="en-US" dirty="0" smtClean="0"/>
              <a:t>The Fair opened April 30, 1904, and closed December 1, 1904. The Fair's 1,200 acre (4.9 km²) site, designed by </a:t>
            </a:r>
            <a:r>
              <a:rPr lang="en-US" dirty="0" smtClean="0">
                <a:hlinkClick r:id="rId14" tooltip="George Kessler"/>
              </a:rPr>
              <a:t>George Kessler</a:t>
            </a:r>
            <a:r>
              <a:rPr lang="en-US" dirty="0" smtClean="0"/>
              <a:t>,</a:t>
            </a:r>
            <a:r>
              <a:rPr lang="en-US" baseline="30000" dirty="0" smtClean="0">
                <a:hlinkClick r:id="rId15"/>
              </a:rPr>
              <a:t>[2]</a:t>
            </a:r>
            <a:r>
              <a:rPr lang="en-US" dirty="0" smtClean="0"/>
              <a:t> was located at the present-day grounds of </a:t>
            </a:r>
            <a:r>
              <a:rPr lang="en-US" dirty="0" smtClean="0">
                <a:hlinkClick r:id="rId16" tooltip="Forest Park (St. Louis)"/>
              </a:rPr>
              <a:t>Forest Park</a:t>
            </a:r>
            <a:r>
              <a:rPr lang="en-US" dirty="0" smtClean="0"/>
              <a:t> and on the campus of </a:t>
            </a:r>
            <a:r>
              <a:rPr lang="en-US" dirty="0" smtClean="0">
                <a:hlinkClick r:id="rId17" tooltip="Washington University in St. Louis"/>
              </a:rPr>
              <a:t>Washington University</a:t>
            </a:r>
            <a:r>
              <a:rPr lang="en-US" dirty="0" smtClean="0"/>
              <a:t>, and was the largest fair to date. All but one of the Louisiana Purchase Exposition's grand, neo-Classical exhibition palaces were temporary structures, designed to last but a year or two. They were built with a material called "</a:t>
            </a:r>
            <a:r>
              <a:rPr lang="en-US" dirty="0" smtClean="0">
                <a:hlinkClick r:id="rId18" tooltip="Staff (building material)"/>
              </a:rPr>
              <a:t>staff</a:t>
            </a:r>
            <a:r>
              <a:rPr lang="en-US" dirty="0" smtClean="0"/>
              <a:t>," a mixture of </a:t>
            </a:r>
            <a:r>
              <a:rPr lang="en-US" dirty="0" smtClean="0">
                <a:hlinkClick r:id="rId19" tooltip="Plaster"/>
              </a:rPr>
              <a:t>plaster of Paris</a:t>
            </a:r>
            <a:r>
              <a:rPr lang="en-US" dirty="0" smtClean="0"/>
              <a:t> and </a:t>
            </a:r>
            <a:r>
              <a:rPr lang="en-US" dirty="0" smtClean="0">
                <a:hlinkClick r:id="rId20" tooltip="Hemp"/>
              </a:rPr>
              <a:t>hemp</a:t>
            </a:r>
            <a:r>
              <a:rPr lang="en-US" dirty="0" smtClean="0"/>
              <a:t> fibers, on a wood frame. As at the Chicago world's fair, buildings and statues deteriorated during the months of the Fair, and had to be patched.</a:t>
            </a:r>
            <a:r>
              <a:rPr lang="en-US" dirty="0" smtClean="0">
                <a:hlinkClick r:id="rId21" tooltip="Dr Pepper"/>
              </a:rPr>
              <a:t> </a:t>
            </a:r>
            <a:r>
              <a:rPr lang="en-US" dirty="0" err="1" smtClean="0">
                <a:hlinkClick r:id="rId21" tooltip="Dr Pepper"/>
              </a:rPr>
              <a:t>Dr</a:t>
            </a:r>
            <a:r>
              <a:rPr lang="en-US" dirty="0" smtClean="0">
                <a:hlinkClick r:id="rId21" tooltip="Dr Pepper"/>
              </a:rPr>
              <a:t> Pepper</a:t>
            </a:r>
            <a:r>
              <a:rPr lang="en-US" dirty="0" smtClean="0"/>
              <a:t> and </a:t>
            </a:r>
            <a:r>
              <a:rPr lang="en-US" dirty="0" smtClean="0">
                <a:hlinkClick r:id="rId22" tooltip="Puffed Wheat"/>
              </a:rPr>
              <a:t>Puffed Wheat</a:t>
            </a:r>
            <a:r>
              <a:rPr lang="en-US" dirty="0" smtClean="0"/>
              <a:t> cereal were first introduced to a national audience at the fair.</a:t>
            </a:r>
          </a:p>
          <a:p>
            <a:endParaRPr lang="en-US" dirty="0" smtClean="0"/>
          </a:p>
          <a:p>
            <a:r>
              <a:rPr lang="en-US" dirty="0" smtClean="0"/>
              <a:t>The </a:t>
            </a:r>
            <a:r>
              <a:rPr lang="en-US" b="1" dirty="0" smtClean="0"/>
              <a:t>Gateway Arch</a:t>
            </a:r>
            <a:r>
              <a:rPr lang="en-US" dirty="0" smtClean="0"/>
              <a:t> is a 630-foot (192 m) high monument in </a:t>
            </a:r>
            <a:r>
              <a:rPr lang="en-US" dirty="0" smtClean="0">
                <a:hlinkClick r:id="rId4" tooltip="St. Louis"/>
              </a:rPr>
              <a:t>St. Louis</a:t>
            </a:r>
            <a:r>
              <a:rPr lang="en-US" dirty="0" smtClean="0"/>
              <a:t>. Built as a monument to the </a:t>
            </a:r>
            <a:r>
              <a:rPr lang="en-US" dirty="0" smtClean="0">
                <a:hlinkClick r:id="rId23" tooltip="Westward expansion of the United States"/>
              </a:rPr>
              <a:t>westward expansion of the United States</a:t>
            </a:r>
            <a:r>
              <a:rPr lang="en-US" dirty="0" smtClean="0"/>
              <a:t>, it is the centerpiece of the </a:t>
            </a:r>
            <a:r>
              <a:rPr lang="en-US" dirty="0" smtClean="0">
                <a:hlinkClick r:id="rId24" tooltip="Jefferson National Expansion Memorial"/>
              </a:rPr>
              <a:t>Jefferson National Expansion Memorial</a:t>
            </a:r>
            <a:r>
              <a:rPr lang="en-US" dirty="0" smtClean="0"/>
              <a:t> and has become an internationally famous symbol of St. Louis. The arch was finished on October 28, 1965; 48 years ago.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24</a:t>
            </a:fld>
            <a:endParaRPr lang="en-US"/>
          </a:p>
        </p:txBody>
      </p:sp>
    </p:spTree>
    <p:extLst>
      <p:ext uri="{BB962C8B-B14F-4D97-AF65-F5344CB8AC3E}">
        <p14:creationId xmlns:p14="http://schemas.microsoft.com/office/powerpoint/2010/main" val="2022521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Researchers are required</a:t>
            </a:r>
            <a:r>
              <a:rPr lang="en-US" baseline="0" dirty="0" smtClean="0"/>
              <a:t> to describe the impact of their work in grant proposals, project reports, press releases, to receive tenure or promotions, or  to discover how their research findings are being used.</a:t>
            </a:r>
          </a:p>
          <a:p>
            <a:pPr defTabSz="931774">
              <a:defRPr/>
            </a:pPr>
            <a:endParaRPr lang="en-US" baseline="0" dirty="0" smtClean="0"/>
          </a:p>
          <a:p>
            <a:pPr defTabSz="931774">
              <a:defRPr/>
            </a:pPr>
            <a:endParaRPr lang="en-US" dirty="0"/>
          </a:p>
        </p:txBody>
      </p:sp>
      <p:sp>
        <p:nvSpPr>
          <p:cNvPr id="4" name="Slide Number Placeholder 3"/>
          <p:cNvSpPr>
            <a:spLocks noGrp="1"/>
          </p:cNvSpPr>
          <p:nvPr>
            <p:ph type="sldNum" sz="quarter" idx="10"/>
          </p:nvPr>
        </p:nvSpPr>
        <p:spPr/>
        <p:txBody>
          <a:bodyPr/>
          <a:lstStyle/>
          <a:p>
            <a:fld id="{BF79DD77-223B-4C02-B778-77AC97CA97E3}" type="slidenum">
              <a:rPr lang="en-US" smtClean="0"/>
              <a:t>25</a:t>
            </a:fld>
            <a:endParaRPr lang="en-US"/>
          </a:p>
        </p:txBody>
      </p:sp>
    </p:spTree>
    <p:extLst>
      <p:ext uri="{BB962C8B-B14F-4D97-AF65-F5344CB8AC3E}">
        <p14:creationId xmlns:p14="http://schemas.microsoft.com/office/powerpoint/2010/main" val="614500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5FD0EE-2BB8-4B6C-B90A-7E8E47D2166C}"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14157454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5FD0EE-2BB8-4B6C-B90A-7E8E47D2166C}"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78324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5FD0EE-2BB8-4B6C-B90A-7E8E47D2166C}"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39309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5FD0EE-2BB8-4B6C-B90A-7E8E47D2166C}"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206872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5FD0EE-2BB8-4B6C-B90A-7E8E47D2166C}" type="datetimeFigureOut">
              <a:rPr lang="en-US" smtClean="0"/>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3356810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5FD0EE-2BB8-4B6C-B90A-7E8E47D2166C}" type="datetimeFigureOut">
              <a:rPr lang="en-US" smtClean="0"/>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288103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5FD0EE-2BB8-4B6C-B90A-7E8E47D2166C}" type="datetimeFigureOut">
              <a:rPr lang="en-US" smtClean="0"/>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116796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5FD0EE-2BB8-4B6C-B90A-7E8E47D2166C}"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4273190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5FD0EE-2BB8-4B6C-B90A-7E8E47D2166C}" type="datetimeFigureOut">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193035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5FD0EE-2BB8-4B6C-B90A-7E8E47D2166C}"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93176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5FD0EE-2BB8-4B6C-B90A-7E8E47D2166C}" type="datetimeFigureOut">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ABD5A-49A6-44CD-95C3-B408C6CAC9DA}" type="slidenum">
              <a:rPr lang="en-US" smtClean="0"/>
              <a:t>‹#›</a:t>
            </a:fld>
            <a:endParaRPr lang="en-US"/>
          </a:p>
        </p:txBody>
      </p:sp>
    </p:spTree>
    <p:extLst>
      <p:ext uri="{BB962C8B-B14F-4D97-AF65-F5344CB8AC3E}">
        <p14:creationId xmlns:p14="http://schemas.microsoft.com/office/powerpoint/2010/main" val="3944228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FD0EE-2BB8-4B6C-B90A-7E8E47D2166C}" type="datetimeFigureOut">
              <a:rPr lang="en-US" smtClean="0"/>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ABD5A-49A6-44CD-95C3-B408C6CAC9DA}" type="slidenum">
              <a:rPr lang="en-US" smtClean="0"/>
              <a:t>‹#›</a:t>
            </a:fld>
            <a:endParaRPr lang="en-US"/>
          </a:p>
        </p:txBody>
      </p:sp>
      <p:pic>
        <p:nvPicPr>
          <p:cNvPr id="7" name="Picture 6"/>
          <p:cNvPicPr>
            <a:picLocks noChangeAspect="1"/>
          </p:cNvPicPr>
          <p:nvPr userDrawn="1"/>
        </p:nvPicPr>
        <p:blipFill rotWithShape="1">
          <a:blip r:embed="rId13">
            <a:extLst>
              <a:ext uri="{BEBA8EAE-BF5A-486C-A8C5-ECC9F3942E4B}">
                <a14:imgProps xmlns:a14="http://schemas.microsoft.com/office/drawing/2010/main">
                  <a14:imgLayer r:embed="rId14">
                    <a14:imgEffect>
                      <a14:artisticChalkSketch/>
                    </a14:imgEffect>
                  </a14:imgLayer>
                </a14:imgProps>
              </a:ext>
              <a:ext uri="{28A0092B-C50C-407E-A947-70E740481C1C}">
                <a14:useLocalDpi xmlns:a14="http://schemas.microsoft.com/office/drawing/2010/main" val="0"/>
              </a:ext>
            </a:extLst>
          </a:blip>
          <a:srcRect l="2500" r="87300"/>
          <a:stretch/>
        </p:blipFill>
        <p:spPr>
          <a:xfrm rot="5400000">
            <a:off x="3076956" y="2848356"/>
            <a:ext cx="932688" cy="7086600"/>
          </a:xfrm>
          <a:prstGeom prst="rect">
            <a:avLst/>
          </a:prstGeom>
        </p:spPr>
      </p:pic>
      <p:sp>
        <p:nvSpPr>
          <p:cNvPr id="9" name="Rectangle 8"/>
          <p:cNvSpPr/>
          <p:nvPr userDrawn="1"/>
        </p:nvSpPr>
        <p:spPr>
          <a:xfrm>
            <a:off x="5638800" y="5925312"/>
            <a:ext cx="3505200" cy="932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15000" y="6048678"/>
            <a:ext cx="3251941" cy="685956"/>
          </a:xfrm>
          <a:prstGeom prst="rect">
            <a:avLst/>
          </a:prstGeom>
        </p:spPr>
      </p:pic>
      <p:cxnSp>
        <p:nvCxnSpPr>
          <p:cNvPr id="11" name="Straight Connector 10"/>
          <p:cNvCxnSpPr/>
          <p:nvPr userDrawn="1"/>
        </p:nvCxnSpPr>
        <p:spPr>
          <a:xfrm>
            <a:off x="0" y="5925312"/>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92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Aharoni" pitchFamily="2" charset="-79"/>
          <a:ea typeface="+mj-ea"/>
          <a:cs typeface="Aharoni" pitchFamily="2" charset="-79"/>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visualizinginformationportfolio.blogspot.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10.jpe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tmp"/></Relationships>
</file>

<file path=ppt/slides/_rels/slide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lstStyle/>
          <a:p>
            <a:r>
              <a:rPr lang="en-US" dirty="0" smtClean="0"/>
              <a:t>National Library of Medicine</a:t>
            </a:r>
            <a:endParaRPr lang="en-US" dirty="0"/>
          </a:p>
        </p:txBody>
      </p:sp>
      <p:sp>
        <p:nvSpPr>
          <p:cNvPr id="3" name="Subtitle 2"/>
          <p:cNvSpPr>
            <a:spLocks noGrp="1"/>
          </p:cNvSpPr>
          <p:nvPr>
            <p:ph type="subTitle" idx="1"/>
          </p:nvPr>
        </p:nvSpPr>
        <p:spPr>
          <a:xfrm>
            <a:off x="876300" y="2514600"/>
            <a:ext cx="7391400" cy="1752600"/>
          </a:xfrm>
        </p:spPr>
        <p:txBody>
          <a:bodyPr/>
          <a:lstStyle/>
          <a:p>
            <a:r>
              <a:rPr lang="en-US" dirty="0" smtClean="0">
                <a:solidFill>
                  <a:schemeClr val="tx1"/>
                </a:solidFill>
              </a:rPr>
              <a:t>2</a:t>
            </a:r>
            <a:r>
              <a:rPr lang="en-US" baseline="30000" dirty="0" smtClean="0">
                <a:solidFill>
                  <a:schemeClr val="tx1"/>
                </a:solidFill>
              </a:rPr>
              <a:t>nd</a:t>
            </a:r>
            <a:r>
              <a:rPr lang="en-US" dirty="0" smtClean="0">
                <a:solidFill>
                  <a:schemeClr val="tx1"/>
                </a:solidFill>
              </a:rPr>
              <a:t> Year Associate Fellowship</a:t>
            </a:r>
          </a:p>
          <a:p>
            <a:r>
              <a:rPr lang="en-US" dirty="0" smtClean="0">
                <a:solidFill>
                  <a:schemeClr val="tx1"/>
                </a:solidFill>
              </a:rPr>
              <a:t>Washington University in St. Louis</a:t>
            </a:r>
            <a:endParaRPr lang="en-US" dirty="0">
              <a:solidFill>
                <a:schemeClr val="tx1"/>
              </a:solidFill>
            </a:endParaRPr>
          </a:p>
        </p:txBody>
      </p:sp>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r="86421"/>
          <a:stretch/>
        </p:blipFill>
        <p:spPr>
          <a:xfrm rot="5400000">
            <a:off x="3390898" y="2552704"/>
            <a:ext cx="914405" cy="7696198"/>
          </a:xfrm>
          <a:prstGeom prst="rect">
            <a:avLst/>
          </a:prstGeom>
        </p:spPr>
      </p:pic>
      <p:sp>
        <p:nvSpPr>
          <p:cNvPr id="8" name="Rectangle 7"/>
          <p:cNvSpPr/>
          <p:nvPr/>
        </p:nvSpPr>
        <p:spPr>
          <a:xfrm>
            <a:off x="5410200" y="5943600"/>
            <a:ext cx="3733800" cy="914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1129" y="6057825"/>
            <a:ext cx="3251941" cy="685956"/>
          </a:xfrm>
          <a:prstGeom prst="rect">
            <a:avLst/>
          </a:prstGeom>
        </p:spPr>
      </p:pic>
      <p:cxnSp>
        <p:nvCxnSpPr>
          <p:cNvPr id="10" name="Straight Connector 9"/>
          <p:cNvCxnSpPr/>
          <p:nvPr/>
        </p:nvCxnSpPr>
        <p:spPr>
          <a:xfrm>
            <a:off x="0" y="5943600"/>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529469" y="4572000"/>
            <a:ext cx="3428999" cy="830997"/>
          </a:xfrm>
          <a:prstGeom prst="rect">
            <a:avLst/>
          </a:prstGeom>
          <a:noFill/>
        </p:spPr>
        <p:txBody>
          <a:bodyPr wrap="square" rtlCol="0">
            <a:spAutoFit/>
          </a:bodyPr>
          <a:lstStyle/>
          <a:p>
            <a:r>
              <a:rPr lang="en-US" sz="2400" dirty="0" smtClean="0"/>
              <a:t>Karen Gutzman</a:t>
            </a:r>
          </a:p>
          <a:p>
            <a:r>
              <a:rPr lang="en-US" sz="2400" dirty="0" smtClean="0"/>
              <a:t>Associate Fellow</a:t>
            </a:r>
            <a:endParaRPr lang="en-US" sz="2400" dirty="0"/>
          </a:p>
        </p:txBody>
      </p:sp>
    </p:spTree>
    <p:extLst>
      <p:ext uri="{BB962C8B-B14F-4D97-AF65-F5344CB8AC3E}">
        <p14:creationId xmlns:p14="http://schemas.microsoft.com/office/powerpoint/2010/main" val="3032321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Washington University in </a:t>
            </a:r>
            <a:br>
              <a:rPr lang="en-US" dirty="0" smtClean="0"/>
            </a:br>
            <a:r>
              <a:rPr lang="en-US" dirty="0" smtClean="0"/>
              <a:t>St. Louis School of Medicine</a:t>
            </a:r>
            <a:endParaRPr lang="en-US" dirty="0"/>
          </a:p>
        </p:txBody>
      </p:sp>
      <p:pic>
        <p:nvPicPr>
          <p:cNvPr id="2050" name="Picture 2" descr="http://www.huntington-study-group.org/Portals/0/Washington.png"/>
          <p:cNvPicPr>
            <a:picLocks noChangeAspect="1" noChangeArrowheads="1"/>
          </p:cNvPicPr>
          <p:nvPr/>
        </p:nvPicPr>
        <p:blipFill rotWithShape="1">
          <a:blip r:embed="rId3">
            <a:extLst>
              <a:ext uri="{28A0092B-C50C-407E-A947-70E740481C1C}">
                <a14:useLocalDpi xmlns:a14="http://schemas.microsoft.com/office/drawing/2010/main" val="0"/>
              </a:ext>
            </a:extLst>
          </a:blip>
          <a:srcRect l="2252" b="4176"/>
          <a:stretch/>
        </p:blipFill>
        <p:spPr bwMode="auto">
          <a:xfrm>
            <a:off x="381000" y="1752600"/>
            <a:ext cx="5334000" cy="2379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2" descr="http://www.newswise.com/images/uploads/2013/06/21/SitemanCancerCenter_larg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2819400"/>
            <a:ext cx="3694552" cy="27795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231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Becker Medical </a:t>
            </a:r>
            <a:r>
              <a:rPr lang="en-US" dirty="0" smtClean="0"/>
              <a:t>Library</a:t>
            </a:r>
            <a:endParaRPr lang="en-US" dirty="0"/>
          </a:p>
        </p:txBody>
      </p:sp>
      <p:pic>
        <p:nvPicPr>
          <p:cNvPr id="4" name="Picture 4" descr="http://farm9.staticflickr.com/8230/8474067001_14cd944b7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1953677"/>
            <a:ext cx="3576638" cy="268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4" name="Picture 2" descr="https://becker.wustl.edu/sites/default/files/images/TP07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752600"/>
            <a:ext cx="2209800" cy="30834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551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Translational Research Support Division</a:t>
            </a:r>
            <a:endParaRPr lang="en-US" dirty="0"/>
          </a:p>
        </p:txBody>
      </p:sp>
      <p:pic>
        <p:nvPicPr>
          <p:cNvPr id="4" name="Picture 2" descr="holmeskr's pictur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76325" y="1473445"/>
            <a:ext cx="1085850" cy="1085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2428875" y="1828799"/>
            <a:ext cx="5562600" cy="664797"/>
          </a:xfrm>
          <a:prstGeom prst="rect">
            <a:avLst/>
          </a:prstGeom>
        </p:spPr>
        <p:txBody>
          <a:bodyPr wrap="square">
            <a:spAutoFit/>
          </a:bodyPr>
          <a:lstStyle/>
          <a:p>
            <a:pPr marL="342900" indent="-342900">
              <a:lnSpc>
                <a:spcPct val="80000"/>
              </a:lnSpc>
              <a:spcBef>
                <a:spcPct val="20000"/>
              </a:spcBef>
              <a:buBlip>
                <a:blip r:embed="rId4"/>
              </a:buBlip>
            </a:pPr>
            <a:r>
              <a:rPr lang="en-US" sz="2400" dirty="0">
                <a:latin typeface="Arial" pitchFamily="34" charset="0"/>
                <a:cs typeface="Arial" pitchFamily="34" charset="0"/>
              </a:rPr>
              <a:t>Dr. Kristi </a:t>
            </a:r>
            <a:r>
              <a:rPr lang="en-US" sz="2400" dirty="0" smtClean="0">
                <a:latin typeface="Arial" pitchFamily="34" charset="0"/>
                <a:cs typeface="Arial" pitchFamily="34" charset="0"/>
              </a:rPr>
              <a:t>Holmes, </a:t>
            </a:r>
            <a:r>
              <a:rPr lang="en-US" sz="2400" dirty="0" err="1" smtClean="0">
                <a:latin typeface="Arial" pitchFamily="34" charset="0"/>
                <a:cs typeface="Arial" pitchFamily="34" charset="0"/>
              </a:rPr>
              <a:t>Bioinformaticist</a:t>
            </a:r>
            <a:endParaRPr lang="en-US" sz="2400" dirty="0" smtClean="0">
              <a:latin typeface="Arial" pitchFamily="34" charset="0"/>
              <a:cs typeface="Arial" pitchFamily="34" charset="0"/>
            </a:endParaRPr>
          </a:p>
          <a:p>
            <a:pPr marL="742950" lvl="1" indent="-285750">
              <a:lnSpc>
                <a:spcPct val="80000"/>
              </a:lnSpc>
              <a:spcBef>
                <a:spcPct val="20000"/>
              </a:spcBef>
              <a:buFont typeface="Arial" pitchFamily="34" charset="0"/>
              <a:buChar char="–"/>
            </a:pPr>
            <a:r>
              <a:rPr lang="en-US" dirty="0">
                <a:latin typeface="Arial" pitchFamily="34" charset="0"/>
                <a:cs typeface="Arial" pitchFamily="34" charset="0"/>
              </a:rPr>
              <a:t>Preceptor for NLM Fellow</a:t>
            </a:r>
          </a:p>
        </p:txBody>
      </p:sp>
      <p:pic>
        <p:nvPicPr>
          <p:cNvPr id="1028" name="Picture 4" descr="vanam's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827860"/>
            <a:ext cx="1085850" cy="1085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2438400" y="3048000"/>
            <a:ext cx="5257800" cy="387798"/>
          </a:xfrm>
          <a:prstGeom prst="rect">
            <a:avLst/>
          </a:prstGeom>
        </p:spPr>
        <p:txBody>
          <a:bodyPr wrap="square">
            <a:spAutoFit/>
          </a:bodyPr>
          <a:lstStyle/>
          <a:p>
            <a:pPr marL="342900" indent="-342900">
              <a:lnSpc>
                <a:spcPct val="80000"/>
              </a:lnSpc>
              <a:spcBef>
                <a:spcPct val="20000"/>
              </a:spcBef>
              <a:buBlip>
                <a:blip r:embed="rId4"/>
              </a:buBlip>
            </a:pPr>
            <a:r>
              <a:rPr lang="en-US" sz="2400" dirty="0">
                <a:latin typeface="Arial" pitchFamily="34" charset="0"/>
                <a:cs typeface="Arial" pitchFamily="34" charset="0"/>
              </a:rPr>
              <a:t>Dr. </a:t>
            </a:r>
            <a:r>
              <a:rPr lang="en-US" sz="2400" dirty="0" smtClean="0">
                <a:latin typeface="Arial" pitchFamily="34" charset="0"/>
                <a:cs typeface="Arial" pitchFamily="34" charset="0"/>
              </a:rPr>
              <a:t>Marcy </a:t>
            </a:r>
            <a:r>
              <a:rPr lang="en-US" sz="2400" dirty="0" err="1" smtClean="0">
                <a:latin typeface="Arial" pitchFamily="34" charset="0"/>
                <a:cs typeface="Arial" pitchFamily="34" charset="0"/>
              </a:rPr>
              <a:t>Vana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Bioinformaticist</a:t>
            </a:r>
            <a:endParaRPr lang="en-US" sz="2400" dirty="0">
              <a:latin typeface="Arial" pitchFamily="34" charset="0"/>
              <a:cs typeface="Arial" pitchFamily="34" charset="0"/>
            </a:endParaRPr>
          </a:p>
        </p:txBody>
      </p:sp>
      <p:sp>
        <p:nvSpPr>
          <p:cNvPr id="9" name="Rectangle 8"/>
          <p:cNvSpPr/>
          <p:nvPr/>
        </p:nvSpPr>
        <p:spPr>
          <a:xfrm>
            <a:off x="2438400" y="4038600"/>
            <a:ext cx="6096000" cy="1858970"/>
          </a:xfrm>
          <a:prstGeom prst="rect">
            <a:avLst/>
          </a:prstGeom>
        </p:spPr>
        <p:txBody>
          <a:bodyPr wrap="square">
            <a:spAutoFit/>
          </a:bodyPr>
          <a:lstStyle/>
          <a:p>
            <a:pPr marL="342900" lvl="1" indent="-342900">
              <a:lnSpc>
                <a:spcPct val="80000"/>
              </a:lnSpc>
              <a:spcBef>
                <a:spcPct val="20000"/>
              </a:spcBef>
              <a:buBlip>
                <a:blip r:embed="rId4"/>
              </a:buBlip>
            </a:pPr>
            <a:r>
              <a:rPr lang="en-US" sz="2400" dirty="0">
                <a:latin typeface="Arial" pitchFamily="34" charset="0"/>
                <a:cs typeface="Arial" pitchFamily="34" charset="0"/>
              </a:rPr>
              <a:t>Led by </a:t>
            </a:r>
            <a:r>
              <a:rPr lang="en-US" sz="2400">
                <a:latin typeface="Arial" pitchFamily="34" charset="0"/>
                <a:cs typeface="Arial" pitchFamily="34" charset="0"/>
              </a:rPr>
              <a:t>Bob </a:t>
            </a:r>
            <a:r>
              <a:rPr lang="en-US" sz="2400" smtClean="0">
                <a:latin typeface="Arial" pitchFamily="34" charset="0"/>
                <a:cs typeface="Arial" pitchFamily="34" charset="0"/>
              </a:rPr>
              <a:t>Engeszer</a:t>
            </a:r>
            <a:r>
              <a:rPr lang="en-US" sz="2400" dirty="0">
                <a:latin typeface="Arial" pitchFamily="34" charset="0"/>
                <a:cs typeface="Arial" pitchFamily="34" charset="0"/>
              </a:rPr>
              <a:t>, Associate Director, Translational Research Support </a:t>
            </a:r>
            <a:endParaRPr lang="en-US" sz="2400" dirty="0" smtClean="0">
              <a:latin typeface="Arial" pitchFamily="34" charset="0"/>
              <a:cs typeface="Arial" pitchFamily="34" charset="0"/>
            </a:endParaRPr>
          </a:p>
          <a:p>
            <a:pPr marL="0" lvl="1">
              <a:lnSpc>
                <a:spcPct val="80000"/>
              </a:lnSpc>
              <a:spcBef>
                <a:spcPct val="20000"/>
              </a:spcBef>
            </a:pPr>
            <a:endParaRPr lang="en-US" sz="1400" dirty="0" smtClean="0">
              <a:latin typeface="Arial" pitchFamily="34" charset="0"/>
              <a:cs typeface="Arial" pitchFamily="34" charset="0"/>
            </a:endParaRPr>
          </a:p>
          <a:p>
            <a:pPr marL="342900" lvl="1" indent="-342900">
              <a:lnSpc>
                <a:spcPct val="80000"/>
              </a:lnSpc>
              <a:spcBef>
                <a:spcPct val="20000"/>
              </a:spcBef>
              <a:buBlip>
                <a:blip r:embed="rId4"/>
              </a:buBlip>
            </a:pPr>
            <a:r>
              <a:rPr lang="en-US" sz="2400" dirty="0">
                <a:latin typeface="Arial" pitchFamily="34" charset="0"/>
                <a:cs typeface="Arial" pitchFamily="34" charset="0"/>
              </a:rPr>
              <a:t>Other </a:t>
            </a:r>
            <a:r>
              <a:rPr lang="en-US" sz="2400" dirty="0" smtClean="0">
                <a:latin typeface="Arial" pitchFamily="34" charset="0"/>
                <a:cs typeface="Arial" pitchFamily="34" charset="0"/>
              </a:rPr>
              <a:t>members</a:t>
            </a:r>
            <a:r>
              <a:rPr lang="en-US" sz="2400" dirty="0">
                <a:latin typeface="Arial" pitchFamily="34" charset="0"/>
                <a:cs typeface="Arial" pitchFamily="34" charset="0"/>
              </a:rPr>
              <a:t>: Mychal Voorhees, Judy Hansen, Cathy </a:t>
            </a:r>
            <a:r>
              <a:rPr lang="en-US" sz="2400" dirty="0" err="1">
                <a:latin typeface="Arial" pitchFamily="34" charset="0"/>
                <a:cs typeface="Arial" pitchFamily="34" charset="0"/>
              </a:rPr>
              <a:t>Sarli</a:t>
            </a:r>
            <a:r>
              <a:rPr lang="en-US" sz="2400" dirty="0">
                <a:latin typeface="Arial" pitchFamily="34" charset="0"/>
                <a:cs typeface="Arial" pitchFamily="34" charset="0"/>
              </a:rPr>
              <a:t>, Amy </a:t>
            </a:r>
            <a:r>
              <a:rPr lang="en-US" sz="2400" dirty="0" err="1">
                <a:latin typeface="Arial" pitchFamily="34" charset="0"/>
                <a:cs typeface="Arial" pitchFamily="34" charset="0"/>
              </a:rPr>
              <a:t>Suiter</a:t>
            </a:r>
            <a:r>
              <a:rPr lang="en-US" sz="2400" dirty="0">
                <a:latin typeface="Arial" pitchFamily="34" charset="0"/>
                <a:cs typeface="Arial" pitchFamily="34" charset="0"/>
              </a:rPr>
              <a:t>, Robert Altman</a:t>
            </a:r>
          </a:p>
        </p:txBody>
      </p:sp>
      <p:pic>
        <p:nvPicPr>
          <p:cNvPr id="8" name="Picture 4" descr="http://www.gmlpstl.org/wp-content/uploads/2012/10/engeszer.jpg"/>
          <p:cNvPicPr>
            <a:picLocks noChangeAspect="1" noChangeArrowheads="1"/>
          </p:cNvPicPr>
          <p:nvPr/>
        </p:nvPicPr>
        <p:blipFill rotWithShape="1">
          <a:blip r:embed="rId6">
            <a:extLst>
              <a:ext uri="{28A0092B-C50C-407E-A947-70E740481C1C}">
                <a14:useLocalDpi xmlns:a14="http://schemas.microsoft.com/office/drawing/2010/main" val="0"/>
              </a:ext>
            </a:extLst>
          </a:blip>
          <a:srcRect t="6707" b="14092"/>
          <a:stretch/>
        </p:blipFill>
        <p:spPr bwMode="auto">
          <a:xfrm>
            <a:off x="1143000" y="4169774"/>
            <a:ext cx="990600" cy="1138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096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rot="417730" flipH="1">
            <a:off x="5959403" y="3560232"/>
            <a:ext cx="2354706" cy="2130670"/>
            <a:chOff x="5295135" y="4210049"/>
            <a:chExt cx="2401063" cy="2210383"/>
          </a:xfrm>
        </p:grpSpPr>
        <p:pic>
          <p:nvPicPr>
            <p:cNvPr id="9" name="Picture 2" descr="http://1.bp.blogspot.com/_EmOwFaFOLU8/SkuBMw3YUaI/AAAAAAAABD4/dTYim3K8Too/s320/sticky_note.jpg"/>
            <p:cNvPicPr>
              <a:picLocks noChangeAspect="1" noChangeArrowheads="1"/>
            </p:cNvPicPr>
            <p:nvPr/>
          </p:nvPicPr>
          <p:blipFill rotWithShape="1">
            <a:blip r:embed="rId3">
              <a:extLst>
                <a:ext uri="{28A0092B-C50C-407E-A947-70E740481C1C}">
                  <a14:useLocalDpi xmlns:a14="http://schemas.microsoft.com/office/drawing/2010/main" val="0"/>
                </a:ext>
              </a:extLst>
            </a:blip>
            <a:srcRect l="10001" t="9353" r="4456"/>
            <a:stretch/>
          </p:blipFill>
          <p:spPr bwMode="auto">
            <a:xfrm flipH="1">
              <a:off x="5295135" y="4210049"/>
              <a:ext cx="2401063" cy="22103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rot="688129">
              <a:off x="5481797" y="4897531"/>
              <a:ext cx="2140921" cy="862086"/>
            </a:xfrm>
            <a:prstGeom prst="rect">
              <a:avLst/>
            </a:prstGeom>
            <a:noFill/>
          </p:spPr>
          <p:txBody>
            <a:bodyPr wrap="square" rtlCol="0">
              <a:spAutoFit/>
            </a:bodyPr>
            <a:lstStyle/>
            <a:p>
              <a:pPr algn="ctr"/>
              <a:r>
                <a:rPr lang="en-US" sz="2400" b="1" dirty="0" smtClean="0">
                  <a:latin typeface="Bradley Hand ITC" panose="03070402050302030203" pitchFamily="66" charset="0"/>
                </a:rPr>
                <a:t>Systematic Reviews</a:t>
              </a:r>
              <a:endParaRPr lang="en-US" sz="2400" b="1" dirty="0">
                <a:latin typeface="Bradley Hand ITC" panose="03070402050302030203" pitchFamily="66" charset="0"/>
              </a:endParaRPr>
            </a:p>
          </p:txBody>
        </p:sp>
      </p:grpSp>
      <p:grpSp>
        <p:nvGrpSpPr>
          <p:cNvPr id="13" name="Group 12"/>
          <p:cNvGrpSpPr/>
          <p:nvPr/>
        </p:nvGrpSpPr>
        <p:grpSpPr>
          <a:xfrm rot="559172" flipH="1">
            <a:off x="3233018" y="2134162"/>
            <a:ext cx="2332279" cy="2297506"/>
            <a:chOff x="4945440" y="4308266"/>
            <a:chExt cx="2644736" cy="2413197"/>
          </a:xfrm>
        </p:grpSpPr>
        <p:pic>
          <p:nvPicPr>
            <p:cNvPr id="14" name="Picture 2" descr="http://1.bp.blogspot.com/_EmOwFaFOLU8/SkuBMw3YUaI/AAAAAAAABD4/dTYim3K8Too/s320/sticky_note.jpg"/>
            <p:cNvPicPr>
              <a:picLocks noChangeAspect="1" noChangeArrowheads="1"/>
            </p:cNvPicPr>
            <p:nvPr/>
          </p:nvPicPr>
          <p:blipFill rotWithShape="1">
            <a:blip r:embed="rId3">
              <a:extLst>
                <a:ext uri="{28A0092B-C50C-407E-A947-70E740481C1C}">
                  <a14:useLocalDpi xmlns:a14="http://schemas.microsoft.com/office/drawing/2010/main" val="0"/>
                </a:ext>
              </a:extLst>
            </a:blip>
            <a:srcRect l="8815" t="8866" r="4416"/>
            <a:stretch/>
          </p:blipFill>
          <p:spPr bwMode="auto">
            <a:xfrm flipH="1">
              <a:off x="4945440" y="4308266"/>
              <a:ext cx="2644736" cy="241319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rot="688129">
              <a:off x="5179893" y="4855054"/>
              <a:ext cx="2318272" cy="847135"/>
            </a:xfrm>
            <a:prstGeom prst="rect">
              <a:avLst/>
            </a:prstGeom>
            <a:noFill/>
          </p:spPr>
          <p:txBody>
            <a:bodyPr wrap="square" rtlCol="0">
              <a:spAutoFit/>
            </a:bodyPr>
            <a:lstStyle/>
            <a:p>
              <a:pPr algn="ctr"/>
              <a:r>
                <a:rPr lang="en-US" sz="2400" b="1" dirty="0" smtClean="0">
                  <a:latin typeface="Bradley Hand ITC" panose="03070402050302030203" pitchFamily="66" charset="0"/>
                </a:rPr>
                <a:t>Clinical Librarianship</a:t>
              </a:r>
              <a:endParaRPr lang="en-US" sz="2400" b="1" dirty="0">
                <a:latin typeface="Bradley Hand ITC" panose="03070402050302030203" pitchFamily="66" charset="0"/>
              </a:endParaRPr>
            </a:p>
          </p:txBody>
        </p:sp>
      </p:grpSp>
      <p:sp>
        <p:nvSpPr>
          <p:cNvPr id="2" name="Title 1"/>
          <p:cNvSpPr>
            <a:spLocks noGrp="1"/>
          </p:cNvSpPr>
          <p:nvPr>
            <p:ph type="title"/>
          </p:nvPr>
        </p:nvSpPr>
        <p:spPr>
          <a:xfrm>
            <a:off x="457200" y="152400"/>
            <a:ext cx="8229600" cy="1143000"/>
          </a:xfrm>
        </p:spPr>
        <p:txBody>
          <a:bodyPr/>
          <a:lstStyle/>
          <a:p>
            <a:r>
              <a:rPr lang="en-US" dirty="0" smtClean="0"/>
              <a:t>Goals for </a:t>
            </a:r>
            <a:r>
              <a:rPr lang="en-US" sz="5400" dirty="0" smtClean="0"/>
              <a:t>2</a:t>
            </a:r>
            <a:r>
              <a:rPr lang="en-US" sz="5400" baseline="30000" dirty="0" smtClean="0"/>
              <a:t>nd</a:t>
            </a:r>
            <a:r>
              <a:rPr lang="en-US" sz="5400" dirty="0" smtClean="0"/>
              <a:t> year</a:t>
            </a:r>
            <a:endParaRPr lang="en-US" sz="5400" dirty="0"/>
          </a:p>
        </p:txBody>
      </p:sp>
      <p:grpSp>
        <p:nvGrpSpPr>
          <p:cNvPr id="6" name="Group 5"/>
          <p:cNvGrpSpPr/>
          <p:nvPr/>
        </p:nvGrpSpPr>
        <p:grpSpPr>
          <a:xfrm rot="443539">
            <a:off x="681259" y="1170994"/>
            <a:ext cx="2494698" cy="2190459"/>
            <a:chOff x="5470442" y="1368287"/>
            <a:chExt cx="2494698" cy="2190459"/>
          </a:xfrm>
        </p:grpSpPr>
        <p:pic>
          <p:nvPicPr>
            <p:cNvPr id="5122" name="Picture 2" descr="http://1.bp.blogspot.com/_EmOwFaFOLU8/SkuBMw3YUaI/AAAAAAAABD4/dTYim3K8Too/s320/sticky_note.jpg"/>
            <p:cNvPicPr>
              <a:picLocks noChangeAspect="1" noChangeArrowheads="1"/>
            </p:cNvPicPr>
            <p:nvPr/>
          </p:nvPicPr>
          <p:blipFill rotWithShape="1">
            <a:blip r:embed="rId4">
              <a:extLst>
                <a:ext uri="{28A0092B-C50C-407E-A947-70E740481C1C}">
                  <a14:useLocalDpi xmlns:a14="http://schemas.microsoft.com/office/drawing/2010/main" val="0"/>
                </a:ext>
              </a:extLst>
            </a:blip>
            <a:srcRect l="9476" t="8508"/>
            <a:stretch/>
          </p:blipFill>
          <p:spPr bwMode="auto">
            <a:xfrm>
              <a:off x="5470442" y="1368287"/>
              <a:ext cx="2494698" cy="21904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21152918">
              <a:off x="5678336" y="1934081"/>
              <a:ext cx="1828800" cy="954107"/>
            </a:xfrm>
            <a:prstGeom prst="rect">
              <a:avLst/>
            </a:prstGeom>
            <a:noFill/>
          </p:spPr>
          <p:txBody>
            <a:bodyPr wrap="square" rtlCol="0">
              <a:spAutoFit/>
            </a:bodyPr>
            <a:lstStyle/>
            <a:p>
              <a:pPr algn="ctr"/>
              <a:r>
                <a:rPr lang="en-US" sz="2800" b="1" dirty="0" smtClean="0">
                  <a:latin typeface="Bradley Hand ITC" panose="03070402050302030203" pitchFamily="66" charset="0"/>
                </a:rPr>
                <a:t>Research Support</a:t>
              </a:r>
              <a:endParaRPr lang="en-US" sz="2800" b="1" dirty="0">
                <a:latin typeface="Bradley Hand ITC" panose="03070402050302030203" pitchFamily="66" charset="0"/>
              </a:endParaRPr>
            </a:p>
          </p:txBody>
        </p:sp>
      </p:grpSp>
      <p:grpSp>
        <p:nvGrpSpPr>
          <p:cNvPr id="4" name="Group 3"/>
          <p:cNvGrpSpPr/>
          <p:nvPr/>
        </p:nvGrpSpPr>
        <p:grpSpPr>
          <a:xfrm rot="556893">
            <a:off x="5988188" y="1221668"/>
            <a:ext cx="2335235" cy="2089110"/>
            <a:chOff x="1167389" y="4353669"/>
            <a:chExt cx="2629541" cy="2286813"/>
          </a:xfrm>
        </p:grpSpPr>
        <p:pic>
          <p:nvPicPr>
            <p:cNvPr id="7" name="Picture 2" descr="http://1.bp.blogspot.com/_EmOwFaFOLU8/SkuBMw3YUaI/AAAAAAAABD4/dTYim3K8Too/s320/sticky_note.jpg"/>
            <p:cNvPicPr>
              <a:picLocks noChangeAspect="1" noChangeArrowheads="1"/>
            </p:cNvPicPr>
            <p:nvPr/>
          </p:nvPicPr>
          <p:blipFill rotWithShape="1">
            <a:blip r:embed="rId3">
              <a:extLst>
                <a:ext uri="{28A0092B-C50C-407E-A947-70E740481C1C}">
                  <a14:useLocalDpi xmlns:a14="http://schemas.microsoft.com/office/drawing/2010/main" val="0"/>
                </a:ext>
              </a:extLst>
            </a:blip>
            <a:srcRect l="8830" t="9165" r="4898" b="4474"/>
            <a:stretch/>
          </p:blipFill>
          <p:spPr bwMode="auto">
            <a:xfrm>
              <a:off x="1167389" y="4353669"/>
              <a:ext cx="2629541" cy="22868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rot="21152918">
              <a:off x="1492037" y="4953113"/>
              <a:ext cx="1828800" cy="1077218"/>
            </a:xfrm>
            <a:prstGeom prst="rect">
              <a:avLst/>
            </a:prstGeom>
            <a:noFill/>
          </p:spPr>
          <p:txBody>
            <a:bodyPr wrap="square" rtlCol="0">
              <a:spAutoFit/>
            </a:bodyPr>
            <a:lstStyle/>
            <a:p>
              <a:pPr algn="ctr"/>
              <a:r>
                <a:rPr lang="en-US" sz="2800" b="1" dirty="0" smtClean="0">
                  <a:latin typeface="Bradley Hand ITC" panose="03070402050302030203" pitchFamily="66" charset="0"/>
                </a:rPr>
                <a:t>Research Impact</a:t>
              </a:r>
              <a:endParaRPr lang="en-US" sz="2800" b="1" dirty="0">
                <a:latin typeface="Bradley Hand ITC" panose="03070402050302030203" pitchFamily="66" charset="0"/>
              </a:endParaRPr>
            </a:p>
          </p:txBody>
        </p:sp>
      </p:grpSp>
      <p:grpSp>
        <p:nvGrpSpPr>
          <p:cNvPr id="16" name="Group 15"/>
          <p:cNvGrpSpPr/>
          <p:nvPr/>
        </p:nvGrpSpPr>
        <p:grpSpPr>
          <a:xfrm>
            <a:off x="533400" y="3459051"/>
            <a:ext cx="2442034" cy="2182774"/>
            <a:chOff x="541271" y="3300336"/>
            <a:chExt cx="2442034" cy="2182774"/>
          </a:xfrm>
        </p:grpSpPr>
        <p:pic>
          <p:nvPicPr>
            <p:cNvPr id="17" name="Picture 2" descr="http://1.bp.blogspot.com/_EmOwFaFOLU8/SkuBMw3YUaI/AAAAAAAABD4/dTYim3K8Too/s320/sticky_note.jpg"/>
            <p:cNvPicPr>
              <a:picLocks noChangeAspect="1" noChangeArrowheads="1"/>
            </p:cNvPicPr>
            <p:nvPr/>
          </p:nvPicPr>
          <p:blipFill rotWithShape="1">
            <a:blip r:embed="rId3">
              <a:extLst>
                <a:ext uri="{28A0092B-C50C-407E-A947-70E740481C1C}">
                  <a14:useLocalDpi xmlns:a14="http://schemas.microsoft.com/office/drawing/2010/main" val="0"/>
                </a:ext>
              </a:extLst>
            </a:blip>
            <a:srcRect l="8815" t="8866" r="4416"/>
            <a:stretch/>
          </p:blipFill>
          <p:spPr bwMode="auto">
            <a:xfrm rot="559172">
              <a:off x="630091" y="3300336"/>
              <a:ext cx="2353214" cy="218277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Box 17"/>
            <p:cNvSpPr txBox="1"/>
            <p:nvPr/>
          </p:nvSpPr>
          <p:spPr>
            <a:xfrm rot="21471043" flipH="1">
              <a:off x="541271" y="3851786"/>
              <a:ext cx="2237042" cy="461665"/>
            </a:xfrm>
            <a:prstGeom prst="rect">
              <a:avLst/>
            </a:prstGeom>
            <a:noFill/>
          </p:spPr>
          <p:txBody>
            <a:bodyPr wrap="square" rtlCol="0">
              <a:spAutoFit/>
            </a:bodyPr>
            <a:lstStyle/>
            <a:p>
              <a:pPr algn="ctr"/>
              <a:r>
                <a:rPr lang="en-US" sz="2400" b="1" dirty="0" smtClean="0">
                  <a:latin typeface="Bradley Hand ITC" panose="03070402050302030203" pitchFamily="66" charset="0"/>
                </a:rPr>
                <a:t>Outreach</a:t>
              </a:r>
              <a:endParaRPr lang="en-US" sz="2400" b="1" dirty="0">
                <a:latin typeface="Bradley Hand ITC" panose="03070402050302030203" pitchFamily="66" charset="0"/>
              </a:endParaRPr>
            </a:p>
          </p:txBody>
        </p:sp>
      </p:grpSp>
      <p:sp>
        <p:nvSpPr>
          <p:cNvPr id="19" name="5-Point Star 18"/>
          <p:cNvSpPr/>
          <p:nvPr/>
        </p:nvSpPr>
        <p:spPr>
          <a:xfrm>
            <a:off x="608767" y="1002215"/>
            <a:ext cx="533400" cy="597985"/>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1" name="5-Point Star 20"/>
          <p:cNvSpPr/>
          <p:nvPr/>
        </p:nvSpPr>
        <p:spPr>
          <a:xfrm>
            <a:off x="5958048" y="1104796"/>
            <a:ext cx="533400" cy="597985"/>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9517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229600" cy="1143000"/>
          </a:xfrm>
        </p:spPr>
        <p:txBody>
          <a:bodyPr>
            <a:normAutofit fontScale="90000"/>
          </a:bodyPr>
          <a:lstStyle/>
          <a:p>
            <a:r>
              <a:rPr lang="en-US" dirty="0" smtClean="0"/>
              <a:t>Genomic Information </a:t>
            </a:r>
            <a:br>
              <a:rPr lang="en-US" dirty="0" smtClean="0"/>
            </a:br>
            <a:r>
              <a:rPr lang="en-US" dirty="0" smtClean="0"/>
              <a:t>Needs Project</a:t>
            </a:r>
            <a:endParaRPr lang="en-US" dirty="0"/>
          </a:p>
        </p:txBody>
      </p:sp>
      <p:sp>
        <p:nvSpPr>
          <p:cNvPr id="3" name="Content Placeholder 2"/>
          <p:cNvSpPr>
            <a:spLocks noGrp="1"/>
          </p:cNvSpPr>
          <p:nvPr>
            <p:ph idx="1"/>
          </p:nvPr>
        </p:nvSpPr>
        <p:spPr>
          <a:xfrm>
            <a:off x="457200" y="1493837"/>
            <a:ext cx="8229600" cy="4525963"/>
          </a:xfrm>
        </p:spPr>
        <p:txBody>
          <a:bodyPr/>
          <a:lstStyle/>
          <a:p>
            <a:pPr>
              <a:lnSpc>
                <a:spcPct val="80000"/>
              </a:lnSpc>
              <a:buBlip>
                <a:blip r:embed="rId3"/>
              </a:buBlip>
            </a:pPr>
            <a:r>
              <a:rPr lang="en-US" sz="2800" dirty="0" smtClean="0"/>
              <a:t>Four </a:t>
            </a:r>
            <a:r>
              <a:rPr lang="en-US" sz="2800" dirty="0"/>
              <a:t>specific </a:t>
            </a:r>
            <a:r>
              <a:rPr lang="en-US" sz="2800" dirty="0" smtClean="0"/>
              <a:t>populations </a:t>
            </a:r>
            <a:endParaRPr lang="en-US" sz="2800" dirty="0"/>
          </a:p>
          <a:p>
            <a:pPr lvl="1"/>
            <a:r>
              <a:rPr lang="en-US" sz="1800" dirty="0"/>
              <a:t>basic science researchers</a:t>
            </a:r>
          </a:p>
          <a:p>
            <a:pPr lvl="1"/>
            <a:r>
              <a:rPr lang="en-US" sz="1800" dirty="0"/>
              <a:t>clinical research professionals (physicians, clinical research coordinators, etc.)</a:t>
            </a:r>
          </a:p>
          <a:p>
            <a:pPr lvl="1"/>
            <a:r>
              <a:rPr lang="en-US" sz="1800" dirty="0"/>
              <a:t>healthcare professionals (physicians, nurses, pharmacists, etc.)</a:t>
            </a:r>
          </a:p>
          <a:p>
            <a:pPr lvl="1"/>
            <a:r>
              <a:rPr lang="en-US" sz="1800" dirty="0"/>
              <a:t>community </a:t>
            </a:r>
            <a:r>
              <a:rPr lang="en-US" sz="1800" dirty="0" smtClean="0"/>
              <a:t>organizations</a:t>
            </a:r>
          </a:p>
          <a:p>
            <a:pPr marL="457200" lvl="1" indent="0">
              <a:buNone/>
            </a:pPr>
            <a:endParaRPr lang="en-US" sz="1600" dirty="0"/>
          </a:p>
          <a:p>
            <a:pPr>
              <a:lnSpc>
                <a:spcPct val="80000"/>
              </a:lnSpc>
              <a:buBlip>
                <a:blip r:embed="rId3"/>
              </a:buBlip>
            </a:pPr>
            <a:r>
              <a:rPr lang="en-US" sz="2800" dirty="0" smtClean="0"/>
              <a:t>Meet </a:t>
            </a:r>
            <a:r>
              <a:rPr lang="en-US" sz="2800" dirty="0"/>
              <a:t>with focus </a:t>
            </a:r>
            <a:r>
              <a:rPr lang="en-US" sz="2800" dirty="0" smtClean="0"/>
              <a:t>groups</a:t>
            </a:r>
          </a:p>
          <a:p>
            <a:pPr marL="0" indent="0">
              <a:lnSpc>
                <a:spcPct val="80000"/>
              </a:lnSpc>
              <a:buNone/>
            </a:pPr>
            <a:endParaRPr lang="en-US" sz="1800" dirty="0" smtClean="0"/>
          </a:p>
          <a:p>
            <a:pPr>
              <a:lnSpc>
                <a:spcPct val="80000"/>
              </a:lnSpc>
              <a:buBlip>
                <a:blip r:embed="rId3"/>
              </a:buBlip>
            </a:pPr>
            <a:r>
              <a:rPr lang="en-US" sz="2800" dirty="0" smtClean="0"/>
              <a:t>Partners:</a:t>
            </a:r>
          </a:p>
          <a:p>
            <a:pPr lvl="1">
              <a:lnSpc>
                <a:spcPct val="80000"/>
              </a:lnSpc>
            </a:pPr>
            <a:r>
              <a:rPr lang="en-US" sz="1800" dirty="0" smtClean="0"/>
              <a:t>MLA’s Donald </a:t>
            </a:r>
            <a:r>
              <a:rPr lang="en-US" sz="1800" dirty="0"/>
              <a:t>A. B. Lindberg Research </a:t>
            </a:r>
            <a:r>
              <a:rPr lang="en-US" sz="1800" dirty="0" smtClean="0"/>
              <a:t>Fellowship</a:t>
            </a:r>
          </a:p>
          <a:p>
            <a:pPr lvl="1">
              <a:lnSpc>
                <a:spcPct val="80000"/>
              </a:lnSpc>
            </a:pPr>
            <a:r>
              <a:rPr lang="en-US" sz="1800" dirty="0" smtClean="0"/>
              <a:t>Institute for Clinical and Translational Sciences (ICTS)</a:t>
            </a:r>
            <a:endParaRPr lang="en-US" sz="1800" dirty="0"/>
          </a:p>
        </p:txBody>
      </p:sp>
      <p:pic>
        <p:nvPicPr>
          <p:cNvPr id="4098" name="Picture 2" descr="http://ghr.nlm.nih.gov/handbook/illustrations/dnastructure.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artisticTexturizer/>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6600" y="-533400"/>
            <a:ext cx="4419600" cy="72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282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5" name="Content Placeholder 4"/>
          <p:cNvSpPr>
            <a:spLocks noGrp="1"/>
          </p:cNvSpPr>
          <p:nvPr>
            <p:ph idx="1"/>
          </p:nvPr>
        </p:nvSpPr>
        <p:spPr>
          <a:xfrm rot="19294972">
            <a:off x="951516" y="2546930"/>
            <a:ext cx="2971800" cy="381000"/>
          </a:xfrm>
          <a:ln w="19050">
            <a:solidFill>
              <a:schemeClr val="accent2"/>
            </a:solidFill>
          </a:ln>
        </p:spPr>
        <p:txBody>
          <a:bodyPr>
            <a:normAutofit/>
          </a:bodyPr>
          <a:lstStyle/>
          <a:p>
            <a:pPr marL="0" indent="0">
              <a:buNone/>
            </a:pPr>
            <a:r>
              <a:rPr lang="en-US" sz="1800" dirty="0" smtClean="0"/>
              <a:t>Basic Science Survey</a:t>
            </a:r>
          </a:p>
          <a:p>
            <a:pPr marL="0" indent="0">
              <a:buNone/>
            </a:pPr>
            <a:endParaRPr lang="en-US" sz="1800" dirty="0"/>
          </a:p>
        </p:txBody>
      </p:sp>
      <p:grpSp>
        <p:nvGrpSpPr>
          <p:cNvPr id="40" name="Group 39"/>
          <p:cNvGrpSpPr/>
          <p:nvPr/>
        </p:nvGrpSpPr>
        <p:grpSpPr>
          <a:xfrm>
            <a:off x="2374859" y="2290908"/>
            <a:ext cx="7059660" cy="909492"/>
            <a:chOff x="2291049" y="3001224"/>
            <a:chExt cx="7059660" cy="909492"/>
          </a:xfrm>
        </p:grpSpPr>
        <p:sp>
          <p:nvSpPr>
            <p:cNvPr id="6" name="Content Placeholder 4"/>
            <p:cNvSpPr txBox="1">
              <a:spLocks/>
            </p:cNvSpPr>
            <p:nvPr/>
          </p:nvSpPr>
          <p:spPr>
            <a:xfrm rot="19361486">
              <a:off x="2291049" y="3001224"/>
              <a:ext cx="3558269" cy="381000"/>
            </a:xfrm>
            <a:prstGeom prst="rect">
              <a:avLst/>
            </a:prstGeom>
            <a:ln w="19050">
              <a:solidFill>
                <a:schemeClr val="accent6"/>
              </a:solidFill>
            </a:ln>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Clinical Research Professional Survey</a:t>
              </a:r>
            </a:p>
            <a:p>
              <a:pPr marL="0" indent="0">
                <a:buFont typeface="Arial" pitchFamily="34" charset="0"/>
                <a:buNone/>
              </a:pPr>
              <a:endParaRPr lang="en-US" sz="1800" dirty="0"/>
            </a:p>
          </p:txBody>
        </p:sp>
        <p:grpSp>
          <p:nvGrpSpPr>
            <p:cNvPr id="39" name="Group 38"/>
            <p:cNvGrpSpPr/>
            <p:nvPr/>
          </p:nvGrpSpPr>
          <p:grpSpPr>
            <a:xfrm>
              <a:off x="3359202" y="3071436"/>
              <a:ext cx="5991507" cy="839280"/>
              <a:chOff x="3359202" y="3071436"/>
              <a:chExt cx="5991507" cy="839280"/>
            </a:xfrm>
          </p:grpSpPr>
          <p:sp>
            <p:nvSpPr>
              <p:cNvPr id="7" name="Content Placeholder 4"/>
              <p:cNvSpPr txBox="1">
                <a:spLocks/>
              </p:cNvSpPr>
              <p:nvPr/>
            </p:nvSpPr>
            <p:spPr>
              <a:xfrm rot="19361486">
                <a:off x="3359202" y="3177568"/>
                <a:ext cx="2911606" cy="381000"/>
              </a:xfrm>
              <a:prstGeom prst="rect">
                <a:avLst/>
              </a:prstGeom>
              <a:ln w="19050">
                <a:solidFill>
                  <a:schemeClr val="accent3"/>
                </a:solidFill>
              </a:ln>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Healthcare Professional Survey</a:t>
                </a:r>
              </a:p>
              <a:p>
                <a:pPr marL="0" indent="0">
                  <a:buFont typeface="Arial" pitchFamily="34" charset="0"/>
                  <a:buNone/>
                </a:pPr>
                <a:endParaRPr lang="en-US" sz="1800" dirty="0"/>
              </a:p>
            </p:txBody>
          </p:sp>
          <p:grpSp>
            <p:nvGrpSpPr>
              <p:cNvPr id="38" name="Group 37"/>
              <p:cNvGrpSpPr/>
              <p:nvPr/>
            </p:nvGrpSpPr>
            <p:grpSpPr>
              <a:xfrm>
                <a:off x="5493239" y="3071436"/>
                <a:ext cx="3857470" cy="839280"/>
                <a:chOff x="5493239" y="3071436"/>
                <a:chExt cx="3857470" cy="839280"/>
              </a:xfrm>
            </p:grpSpPr>
            <p:sp>
              <p:nvSpPr>
                <p:cNvPr id="9" name="Content Placeholder 4"/>
                <p:cNvSpPr txBox="1">
                  <a:spLocks/>
                </p:cNvSpPr>
                <p:nvPr/>
              </p:nvSpPr>
              <p:spPr>
                <a:xfrm rot="19361486">
                  <a:off x="5493239" y="3401152"/>
                  <a:ext cx="1637853" cy="381000"/>
                </a:xfrm>
                <a:prstGeom prst="rect">
                  <a:avLst/>
                </a:prstGeom>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Open Surveys</a:t>
                  </a:r>
                </a:p>
                <a:p>
                  <a:pPr marL="0" indent="0">
                    <a:buFont typeface="Arial" pitchFamily="34" charset="0"/>
                    <a:buNone/>
                  </a:pPr>
                  <a:endParaRPr lang="en-US" sz="1800" dirty="0"/>
                </a:p>
              </p:txBody>
            </p:sp>
            <p:grpSp>
              <p:nvGrpSpPr>
                <p:cNvPr id="37" name="Group 36"/>
                <p:cNvGrpSpPr/>
                <p:nvPr/>
              </p:nvGrpSpPr>
              <p:grpSpPr>
                <a:xfrm>
                  <a:off x="6048367" y="3071436"/>
                  <a:ext cx="3302342" cy="839280"/>
                  <a:chOff x="6048367" y="3071436"/>
                  <a:chExt cx="3302342" cy="839280"/>
                </a:xfrm>
              </p:grpSpPr>
              <p:sp>
                <p:nvSpPr>
                  <p:cNvPr id="8" name="Content Placeholder 4"/>
                  <p:cNvSpPr txBox="1">
                    <a:spLocks/>
                  </p:cNvSpPr>
                  <p:nvPr/>
                </p:nvSpPr>
                <p:spPr>
                  <a:xfrm rot="19361486">
                    <a:off x="6048367" y="3071436"/>
                    <a:ext cx="2971800" cy="381000"/>
                  </a:xfrm>
                  <a:prstGeom prst="rect">
                    <a:avLst/>
                  </a:prstGeom>
                  <a:ln w="38100">
                    <a:solidFill>
                      <a:schemeClr val="bg1">
                        <a:lumMod val="75000"/>
                      </a:schemeClr>
                    </a:solidFill>
                  </a:ln>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Community Organization Survey</a:t>
                    </a:r>
                  </a:p>
                  <a:p>
                    <a:pPr marL="0" indent="0">
                      <a:buFont typeface="Arial" pitchFamily="34" charset="0"/>
                      <a:buNone/>
                    </a:pPr>
                    <a:endParaRPr lang="en-US" sz="1800" dirty="0"/>
                  </a:p>
                </p:txBody>
              </p:sp>
              <p:grpSp>
                <p:nvGrpSpPr>
                  <p:cNvPr id="35" name="Group 34"/>
                  <p:cNvGrpSpPr/>
                  <p:nvPr/>
                </p:nvGrpSpPr>
                <p:grpSpPr>
                  <a:xfrm>
                    <a:off x="7047965" y="3418806"/>
                    <a:ext cx="2302744" cy="491910"/>
                    <a:chOff x="7047965" y="3418806"/>
                    <a:chExt cx="2302744" cy="491910"/>
                  </a:xfrm>
                </p:grpSpPr>
                <p:sp>
                  <p:nvSpPr>
                    <p:cNvPr id="10" name="Content Placeholder 4"/>
                    <p:cNvSpPr txBox="1">
                      <a:spLocks/>
                    </p:cNvSpPr>
                    <p:nvPr/>
                  </p:nvSpPr>
                  <p:spPr>
                    <a:xfrm rot="19361486">
                      <a:off x="7542899" y="3529716"/>
                      <a:ext cx="1807810" cy="381000"/>
                    </a:xfrm>
                    <a:prstGeom prst="rect">
                      <a:avLst/>
                    </a:prstGeom>
                    <a:ln w="38100">
                      <a:solidFill>
                        <a:srgbClr val="FFFF00"/>
                      </a:solid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Analyze Results</a:t>
                      </a:r>
                    </a:p>
                    <a:p>
                      <a:pPr marL="0" indent="0">
                        <a:buFont typeface="Arial" pitchFamily="34" charset="0"/>
                        <a:buNone/>
                      </a:pPr>
                      <a:endParaRPr lang="en-US" sz="1800" dirty="0"/>
                    </a:p>
                  </p:txBody>
                </p:sp>
                <p:sp>
                  <p:nvSpPr>
                    <p:cNvPr id="11" name="Content Placeholder 4"/>
                    <p:cNvSpPr txBox="1">
                      <a:spLocks/>
                    </p:cNvSpPr>
                    <p:nvPr/>
                  </p:nvSpPr>
                  <p:spPr>
                    <a:xfrm rot="19361486">
                      <a:off x="7047965" y="3418806"/>
                      <a:ext cx="1603626" cy="381000"/>
                    </a:xfrm>
                    <a:prstGeom prst="rect">
                      <a:avLst/>
                    </a:prstGeom>
                    <a:ln w="38100">
                      <a:solidFill>
                        <a:schemeClr val="bg2">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Focus groups</a:t>
                      </a:r>
                    </a:p>
                    <a:p>
                      <a:pPr marL="0" indent="0">
                        <a:buFont typeface="Arial" pitchFamily="34" charset="0"/>
                        <a:buNone/>
                      </a:pPr>
                      <a:endParaRPr lang="en-US" sz="1800" dirty="0"/>
                    </a:p>
                  </p:txBody>
                </p:sp>
              </p:grpSp>
            </p:grpSp>
          </p:grpSp>
        </p:grpSp>
      </p:grpSp>
      <p:sp>
        <p:nvSpPr>
          <p:cNvPr id="17" name="TextBox 16"/>
          <p:cNvSpPr txBox="1"/>
          <p:nvPr/>
        </p:nvSpPr>
        <p:spPr>
          <a:xfrm>
            <a:off x="152400" y="4385846"/>
            <a:ext cx="10439400" cy="338554"/>
          </a:xfrm>
          <a:prstGeom prst="rect">
            <a:avLst/>
          </a:prstGeom>
          <a:noFill/>
        </p:spPr>
        <p:txBody>
          <a:bodyPr wrap="square" rtlCol="0">
            <a:spAutoFit/>
          </a:bodyPr>
          <a:lstStyle/>
          <a:p>
            <a:r>
              <a:rPr lang="en-US" sz="1600" b="1" dirty="0" smtClean="0"/>
              <a:t>Oct. 	Nov.	Dec.	Jan.	Feb.	Mar.	Apr.	May	June	July</a:t>
            </a:r>
            <a:r>
              <a:rPr lang="en-US" sz="1600" dirty="0" smtClean="0"/>
              <a:t>		</a:t>
            </a:r>
            <a:endParaRPr lang="en-US" sz="1600" dirty="0"/>
          </a:p>
        </p:txBody>
      </p:sp>
      <p:sp>
        <p:nvSpPr>
          <p:cNvPr id="30" name="TextBox 29"/>
          <p:cNvSpPr txBox="1"/>
          <p:nvPr/>
        </p:nvSpPr>
        <p:spPr>
          <a:xfrm>
            <a:off x="121777" y="4759401"/>
            <a:ext cx="716423" cy="338554"/>
          </a:xfrm>
          <a:prstGeom prst="rect">
            <a:avLst/>
          </a:prstGeom>
          <a:noFill/>
        </p:spPr>
        <p:txBody>
          <a:bodyPr wrap="square" rtlCol="0">
            <a:spAutoFit/>
          </a:bodyPr>
          <a:lstStyle/>
          <a:p>
            <a:r>
              <a:rPr lang="en-US" sz="1600" b="1" dirty="0" smtClean="0"/>
              <a:t>2013</a:t>
            </a:r>
            <a:endParaRPr lang="en-US" sz="1600" b="1" dirty="0"/>
          </a:p>
        </p:txBody>
      </p:sp>
      <p:sp>
        <p:nvSpPr>
          <p:cNvPr id="31" name="TextBox 30"/>
          <p:cNvSpPr txBox="1"/>
          <p:nvPr/>
        </p:nvSpPr>
        <p:spPr>
          <a:xfrm>
            <a:off x="2941177" y="4760648"/>
            <a:ext cx="716423" cy="338554"/>
          </a:xfrm>
          <a:prstGeom prst="rect">
            <a:avLst/>
          </a:prstGeom>
          <a:noFill/>
        </p:spPr>
        <p:txBody>
          <a:bodyPr wrap="square" rtlCol="0">
            <a:spAutoFit/>
          </a:bodyPr>
          <a:lstStyle/>
          <a:p>
            <a:r>
              <a:rPr lang="en-US" sz="1600" b="1" dirty="0" smtClean="0"/>
              <a:t>2014</a:t>
            </a:r>
            <a:endParaRPr lang="en-US" sz="1600" b="1" dirty="0"/>
          </a:p>
        </p:txBody>
      </p:sp>
      <p:grpSp>
        <p:nvGrpSpPr>
          <p:cNvPr id="15" name="Group 14"/>
          <p:cNvGrpSpPr/>
          <p:nvPr/>
        </p:nvGrpSpPr>
        <p:grpSpPr>
          <a:xfrm>
            <a:off x="-146039" y="2577013"/>
            <a:ext cx="9290039" cy="1690187"/>
            <a:chOff x="-146039" y="2256108"/>
            <a:chExt cx="9290039" cy="1690187"/>
          </a:xfrm>
        </p:grpSpPr>
        <p:grpSp>
          <p:nvGrpSpPr>
            <p:cNvPr id="34" name="Group 33"/>
            <p:cNvGrpSpPr/>
            <p:nvPr/>
          </p:nvGrpSpPr>
          <p:grpSpPr>
            <a:xfrm>
              <a:off x="-146039" y="2256108"/>
              <a:ext cx="9290039" cy="1690187"/>
              <a:chOff x="844561" y="3186613"/>
              <a:chExt cx="9290039" cy="1690187"/>
            </a:xfrm>
          </p:grpSpPr>
          <p:sp>
            <p:nvSpPr>
              <p:cNvPr id="16" name="Content Placeholder 4"/>
              <p:cNvSpPr txBox="1">
                <a:spLocks/>
              </p:cNvSpPr>
              <p:nvPr/>
            </p:nvSpPr>
            <p:spPr>
              <a:xfrm rot="19340264">
                <a:off x="844561" y="3186613"/>
                <a:ext cx="2971800" cy="381000"/>
              </a:xfrm>
              <a:prstGeom prst="rect">
                <a:avLst/>
              </a:prstGeom>
              <a:ln w="28575">
                <a:solidFill>
                  <a:schemeClr val="accent1"/>
                </a:solid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Research and development</a:t>
                </a:r>
                <a:endParaRPr lang="en-US" sz="1800" dirty="0"/>
              </a:p>
            </p:txBody>
          </p:sp>
          <p:grpSp>
            <p:nvGrpSpPr>
              <p:cNvPr id="33" name="Group 32"/>
              <p:cNvGrpSpPr/>
              <p:nvPr/>
            </p:nvGrpSpPr>
            <p:grpSpPr>
              <a:xfrm>
                <a:off x="1143000" y="4331127"/>
                <a:ext cx="8991600" cy="545673"/>
                <a:chOff x="1143000" y="4331127"/>
                <a:chExt cx="8991600" cy="545673"/>
              </a:xfrm>
            </p:grpSpPr>
            <p:cxnSp>
              <p:nvCxnSpPr>
                <p:cNvPr id="14" name="Straight Arrow Connector 13"/>
                <p:cNvCxnSpPr/>
                <p:nvPr/>
              </p:nvCxnSpPr>
              <p:spPr>
                <a:xfrm>
                  <a:off x="1143000" y="4876800"/>
                  <a:ext cx="899160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1158086" y="4331127"/>
                  <a:ext cx="8847043" cy="448690"/>
                  <a:chOff x="1158086" y="4331127"/>
                  <a:chExt cx="8847043" cy="448690"/>
                </a:xfrm>
              </p:grpSpPr>
              <p:sp>
                <p:nvSpPr>
                  <p:cNvPr id="18" name="Rectangle 17"/>
                  <p:cNvSpPr/>
                  <p:nvPr/>
                </p:nvSpPr>
                <p:spPr>
                  <a:xfrm>
                    <a:off x="1158086" y="4591692"/>
                    <a:ext cx="670714" cy="14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905000" y="4584880"/>
                    <a:ext cx="1828800" cy="1885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855468" y="4331127"/>
                    <a:ext cx="1935732" cy="1994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55468" y="4566414"/>
                    <a:ext cx="2011932" cy="2070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22105" y="4604486"/>
                    <a:ext cx="2309518" cy="1689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324956" y="4348858"/>
                    <a:ext cx="2226334" cy="1892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9059998" y="4598089"/>
                    <a:ext cx="945131" cy="18172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79890" y="4364687"/>
                    <a:ext cx="440310" cy="17338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 name="Rectangle 2"/>
            <p:cNvSpPr/>
            <p:nvPr/>
          </p:nvSpPr>
          <p:spPr>
            <a:xfrm>
              <a:off x="4909597" y="3685654"/>
              <a:ext cx="742315" cy="117533"/>
            </a:xfrm>
            <a:prstGeom prst="rect">
              <a:avLst/>
            </a:prstGeom>
            <a:solidFill>
              <a:srgbClr val="00B0F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3" name="TextBox 12"/>
            <p:cNvSpPr txBox="1"/>
            <p:nvPr/>
          </p:nvSpPr>
          <p:spPr>
            <a:xfrm rot="19292752">
              <a:off x="4763383" y="2377140"/>
              <a:ext cx="1402157" cy="369332"/>
            </a:xfrm>
            <a:prstGeom prst="rect">
              <a:avLst/>
            </a:prstGeom>
            <a:noFill/>
            <a:ln w="28575">
              <a:solidFill>
                <a:srgbClr val="00B0F0"/>
              </a:solidFill>
            </a:ln>
          </p:spPr>
          <p:txBody>
            <a:bodyPr wrap="square" rtlCol="0">
              <a:spAutoFit/>
            </a:bodyPr>
            <a:lstStyle/>
            <a:p>
              <a:r>
                <a:rPr lang="en-US" dirty="0" smtClean="0"/>
                <a:t>IRB process</a:t>
              </a:r>
              <a:endParaRPr lang="en-US" dirty="0"/>
            </a:p>
          </p:txBody>
        </p:sp>
      </p:grpSp>
    </p:spTree>
    <p:extLst>
      <p:ext uri="{BB962C8B-B14F-4D97-AF65-F5344CB8AC3E}">
        <p14:creationId xmlns:p14="http://schemas.microsoft.com/office/powerpoint/2010/main" val="3704126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lstStyle/>
          <a:p>
            <a:r>
              <a:rPr lang="en-US" dirty="0" smtClean="0"/>
              <a:t>Overview</a:t>
            </a:r>
            <a:endParaRPr lang="en-US"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6187" r="1793" b="2449"/>
          <a:stretch/>
        </p:blipFill>
        <p:spPr bwMode="auto">
          <a:xfrm>
            <a:off x="838200" y="990600"/>
            <a:ext cx="7162800" cy="4747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3293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Genomic Education Block </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959205672"/>
              </p:ext>
            </p:extLst>
          </p:nvPr>
        </p:nvGraphicFramePr>
        <p:xfrm>
          <a:off x="1066801" y="1905000"/>
          <a:ext cx="7010399" cy="3744833"/>
        </p:xfrm>
        <a:graphic>
          <a:graphicData uri="http://schemas.openxmlformats.org/drawingml/2006/table">
            <a:tbl>
              <a:tblPr firstRow="1" firstCol="1" bandRow="1">
                <a:tableStyleId>{9D7B26C5-4107-4FEC-AEDC-1716B250A1EF}</a:tableStyleId>
              </a:tblPr>
              <a:tblGrid>
                <a:gridCol w="4536141"/>
                <a:gridCol w="817255"/>
                <a:gridCol w="818803"/>
                <a:gridCol w="838200"/>
              </a:tblGrid>
              <a:tr h="436785">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ctr">
                        <a:lnSpc>
                          <a:spcPct val="115000"/>
                        </a:lnSpc>
                        <a:spcBef>
                          <a:spcPts val="0"/>
                        </a:spcBef>
                        <a:spcAft>
                          <a:spcPts val="0"/>
                        </a:spcAft>
                      </a:pPr>
                      <a:r>
                        <a:rPr lang="en-US" sz="1100" dirty="0" smtClean="0">
                          <a:effectLst/>
                          <a:latin typeface="Arial"/>
                          <a:ea typeface="Times New Roman"/>
                          <a:cs typeface="Times New Roman"/>
                        </a:rPr>
                        <a:t>Very interested</a:t>
                      </a:r>
                      <a:endParaRPr lang="en-US" sz="1100" dirty="0">
                        <a:effectLst/>
                        <a:latin typeface="Arial"/>
                        <a:ea typeface="Times New Roman"/>
                        <a:cs typeface="Times New Roman"/>
                      </a:endParaRPr>
                    </a:p>
                  </a:txBody>
                  <a:tcPr marL="24162" marR="24162" marT="9034" marB="9034" anchor="ctr"/>
                </a:tc>
                <a:tc>
                  <a:txBody>
                    <a:bodyPr/>
                    <a:lstStyle/>
                    <a:p>
                      <a:pPr marL="0" marR="0" algn="ctr">
                        <a:lnSpc>
                          <a:spcPct val="115000"/>
                        </a:lnSpc>
                        <a:spcBef>
                          <a:spcPts val="0"/>
                        </a:spcBef>
                        <a:spcAft>
                          <a:spcPts val="0"/>
                        </a:spcAft>
                      </a:pPr>
                      <a:r>
                        <a:rPr lang="en-US" sz="1100" dirty="0" smtClean="0">
                          <a:effectLst/>
                          <a:latin typeface="Arial"/>
                          <a:ea typeface="Times New Roman"/>
                          <a:cs typeface="Times New Roman"/>
                        </a:rPr>
                        <a:t>Somewhat Interested</a:t>
                      </a:r>
                      <a:endParaRPr lang="en-US" sz="1100" dirty="0">
                        <a:effectLst/>
                        <a:latin typeface="Arial"/>
                        <a:ea typeface="Times New Roman"/>
                        <a:cs typeface="Times New Roman"/>
                      </a:endParaRPr>
                    </a:p>
                  </a:txBody>
                  <a:tcPr marL="24162" marR="24162" marT="9034" marB="9034" anchor="ctr"/>
                </a:tc>
                <a:tc>
                  <a:txBody>
                    <a:bodyPr/>
                    <a:lstStyle/>
                    <a:p>
                      <a:pPr marL="0" marR="0" algn="ctr">
                        <a:lnSpc>
                          <a:spcPct val="115000"/>
                        </a:lnSpc>
                        <a:spcBef>
                          <a:spcPts val="0"/>
                        </a:spcBef>
                        <a:spcAft>
                          <a:spcPts val="0"/>
                        </a:spcAft>
                      </a:pPr>
                      <a:r>
                        <a:rPr lang="en-US" sz="1100" dirty="0" smtClean="0">
                          <a:effectLst/>
                          <a:latin typeface="Arial"/>
                          <a:ea typeface="Times New Roman"/>
                          <a:cs typeface="Times New Roman"/>
                        </a:rPr>
                        <a:t>Not Interested</a:t>
                      </a:r>
                      <a:endParaRPr lang="en-US" sz="1100" dirty="0">
                        <a:effectLst/>
                        <a:latin typeface="Arial"/>
                        <a:ea typeface="Times New Roman"/>
                        <a:cs typeface="Times New Roman"/>
                      </a:endParaRPr>
                    </a:p>
                  </a:txBody>
                  <a:tcPr marL="24162" marR="24162" marT="9034" marB="9034" anchor="ctr"/>
                </a:tc>
              </a:tr>
              <a:tr h="325213">
                <a:tc>
                  <a:txBody>
                    <a:bodyPr/>
                    <a:lstStyle/>
                    <a:p>
                      <a:pPr marL="0" marR="0" algn="l">
                        <a:lnSpc>
                          <a:spcPct val="115000"/>
                        </a:lnSpc>
                        <a:spcBef>
                          <a:spcPts val="0"/>
                        </a:spcBef>
                        <a:spcAft>
                          <a:spcPts val="0"/>
                        </a:spcAft>
                      </a:pPr>
                      <a:r>
                        <a:rPr lang="en-US" sz="1400" dirty="0">
                          <a:effectLst/>
                        </a:rPr>
                        <a:t>Consumer Genomics (including direct to consumer tests</a:t>
                      </a:r>
                      <a:r>
                        <a:rPr lang="en-US" sz="1400" dirty="0" smtClean="0">
                          <a:effectLst/>
                        </a:rPr>
                        <a:t>)</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28600">
                <a:tc>
                  <a:txBody>
                    <a:bodyPr/>
                    <a:lstStyle/>
                    <a:p>
                      <a:pPr marL="0" marR="0" algn="l">
                        <a:lnSpc>
                          <a:spcPct val="115000"/>
                        </a:lnSpc>
                        <a:spcBef>
                          <a:spcPts val="0"/>
                        </a:spcBef>
                        <a:spcAft>
                          <a:spcPts val="0"/>
                        </a:spcAft>
                      </a:pPr>
                      <a:r>
                        <a:rPr lang="en-US" sz="1400" dirty="0">
                          <a:effectLst/>
                        </a:rPr>
                        <a:t>Current application of genomics in diagnosis and </a:t>
                      </a:r>
                      <a:r>
                        <a:rPr lang="en-US" sz="1400" dirty="0" smtClean="0">
                          <a:effectLst/>
                        </a:rPr>
                        <a:t>treatment</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85779">
                <a:tc>
                  <a:txBody>
                    <a:bodyPr/>
                    <a:lstStyle/>
                    <a:p>
                      <a:pPr marL="0" marR="0" algn="l">
                        <a:lnSpc>
                          <a:spcPct val="115000"/>
                        </a:lnSpc>
                        <a:spcBef>
                          <a:spcPts val="0"/>
                        </a:spcBef>
                        <a:spcAft>
                          <a:spcPts val="0"/>
                        </a:spcAft>
                      </a:pPr>
                      <a:r>
                        <a:rPr lang="en-US" sz="1400" dirty="0">
                          <a:effectLst/>
                        </a:rPr>
                        <a:t>Delivery of complex health information to the </a:t>
                      </a:r>
                      <a:r>
                        <a:rPr lang="en-US" sz="1400" dirty="0" smtClean="0">
                          <a:effectLst/>
                        </a:rPr>
                        <a:t>public</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304800">
                <a:tc>
                  <a:txBody>
                    <a:bodyPr/>
                    <a:lstStyle/>
                    <a:p>
                      <a:pPr marL="0" marR="0" algn="l">
                        <a:lnSpc>
                          <a:spcPct val="115000"/>
                        </a:lnSpc>
                        <a:spcBef>
                          <a:spcPts val="0"/>
                        </a:spcBef>
                        <a:spcAft>
                          <a:spcPts val="0"/>
                        </a:spcAft>
                      </a:pPr>
                      <a:r>
                        <a:rPr lang="en-US" sz="1400" dirty="0">
                          <a:effectLst/>
                        </a:rPr>
                        <a:t>Molecular Biology/Genetics </a:t>
                      </a:r>
                      <a:r>
                        <a:rPr lang="en-US" sz="1400" dirty="0" smtClean="0">
                          <a:effectLst/>
                        </a:rPr>
                        <a:t>Refresher</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The Genetic Basis of </a:t>
                      </a:r>
                      <a:r>
                        <a:rPr lang="en-US" sz="1400" dirty="0" smtClean="0">
                          <a:effectLst/>
                        </a:rPr>
                        <a:t>Disease</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Statistics for Genome </a:t>
                      </a:r>
                      <a:r>
                        <a:rPr lang="en-US" sz="1400" dirty="0" smtClean="0">
                          <a:effectLst/>
                        </a:rPr>
                        <a:t>Research</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Genomes and Genome </a:t>
                      </a:r>
                      <a:r>
                        <a:rPr lang="en-US" sz="1400" dirty="0" smtClean="0">
                          <a:effectLst/>
                        </a:rPr>
                        <a:t>Browsers</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Consent and Tissue </a:t>
                      </a:r>
                      <a:r>
                        <a:rPr lang="en-US" sz="1400" dirty="0" smtClean="0">
                          <a:effectLst/>
                        </a:rPr>
                        <a:t>Banking</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Research </a:t>
                      </a:r>
                      <a:r>
                        <a:rPr lang="en-US" sz="1400" dirty="0" smtClean="0">
                          <a:effectLst/>
                        </a:rPr>
                        <a:t>Ethics</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Genome Sequencing </a:t>
                      </a:r>
                      <a:r>
                        <a:rPr lang="en-US" sz="1400" dirty="0" smtClean="0">
                          <a:effectLst/>
                        </a:rPr>
                        <a:t>Technologies</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smtClean="0">
                          <a:effectLst/>
                        </a:rPr>
                        <a:t>Copy Number Variation</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r h="266103">
                <a:tc>
                  <a:txBody>
                    <a:bodyPr/>
                    <a:lstStyle/>
                    <a:p>
                      <a:pPr marL="0" marR="0" algn="l">
                        <a:lnSpc>
                          <a:spcPct val="115000"/>
                        </a:lnSpc>
                        <a:spcBef>
                          <a:spcPts val="0"/>
                        </a:spcBef>
                        <a:spcAft>
                          <a:spcPts val="0"/>
                        </a:spcAft>
                      </a:pPr>
                      <a:r>
                        <a:rPr lang="en-US" sz="1400" dirty="0">
                          <a:effectLst/>
                        </a:rPr>
                        <a:t>Analysis of the </a:t>
                      </a:r>
                      <a:r>
                        <a:rPr lang="en-US" sz="1400" dirty="0" err="1" smtClean="0">
                          <a:effectLst/>
                        </a:rPr>
                        <a:t>Transcriptome</a:t>
                      </a: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c>
                  <a:txBody>
                    <a:bodyPr/>
                    <a:lstStyle/>
                    <a:p>
                      <a:pPr marL="0" marR="0" algn="l">
                        <a:lnSpc>
                          <a:spcPct val="115000"/>
                        </a:lnSpc>
                        <a:spcBef>
                          <a:spcPts val="0"/>
                        </a:spcBef>
                        <a:spcAft>
                          <a:spcPts val="0"/>
                        </a:spcAft>
                      </a:pPr>
                      <a:endParaRPr lang="en-US" sz="1400" dirty="0">
                        <a:effectLst/>
                        <a:latin typeface="Arial"/>
                        <a:ea typeface="Times New Roman"/>
                        <a:cs typeface="Times New Roman"/>
                      </a:endParaRPr>
                    </a:p>
                  </a:txBody>
                  <a:tcPr marL="24162" marR="24162" marT="9034" marB="9034" anchor="ctr"/>
                </a:tc>
              </a:tr>
            </a:tbl>
          </a:graphicData>
        </a:graphic>
      </p:graphicFrame>
      <p:sp>
        <p:nvSpPr>
          <p:cNvPr id="9" name="TextBox 8"/>
          <p:cNvSpPr txBox="1"/>
          <p:nvPr/>
        </p:nvSpPr>
        <p:spPr>
          <a:xfrm>
            <a:off x="990600" y="1219200"/>
            <a:ext cx="7162800" cy="646331"/>
          </a:xfrm>
          <a:prstGeom prst="rect">
            <a:avLst/>
          </a:prstGeom>
          <a:noFill/>
        </p:spPr>
        <p:txBody>
          <a:bodyPr wrap="square" rtlCol="0">
            <a:spAutoFit/>
          </a:bodyPr>
          <a:lstStyle/>
          <a:p>
            <a:r>
              <a:rPr lang="en-US" dirty="0"/>
              <a:t>Which of the following topics related to genetics and genomics would you like to learn more about? </a:t>
            </a:r>
          </a:p>
        </p:txBody>
      </p:sp>
    </p:spTree>
    <p:extLst>
      <p:ext uri="{BB962C8B-B14F-4D97-AF65-F5344CB8AC3E}">
        <p14:creationId xmlns:p14="http://schemas.microsoft.com/office/powerpoint/2010/main" val="1634708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045" y="457200"/>
            <a:ext cx="8229600" cy="1143000"/>
          </a:xfrm>
        </p:spPr>
        <p:txBody>
          <a:bodyPr>
            <a:noAutofit/>
          </a:bodyPr>
          <a:lstStyle/>
          <a:p>
            <a:r>
              <a:rPr lang="en-US" sz="3600" dirty="0" smtClean="0"/>
              <a:t>Research Outputs </a:t>
            </a:r>
            <a:br>
              <a:rPr lang="en-US" sz="3600" dirty="0" smtClean="0"/>
            </a:br>
            <a:r>
              <a:rPr lang="en-US" sz="3600" dirty="0" smtClean="0"/>
              <a:t>and </a:t>
            </a:r>
            <a:br>
              <a:rPr lang="en-US" sz="3600" dirty="0" smtClean="0"/>
            </a:br>
            <a:r>
              <a:rPr lang="en-US" sz="3600" dirty="0" smtClean="0"/>
              <a:t>Dissemination</a:t>
            </a:r>
            <a:endParaRPr lang="en-US" sz="3600" dirty="0"/>
          </a:p>
        </p:txBody>
      </p:sp>
      <p:sp>
        <p:nvSpPr>
          <p:cNvPr id="5" name="AutoShape 8" descr="data:image/jpeg;base64,/9j/4AAQSkZJRgABAQAAAQABAAD/2wCEAAkGBxQQEhUUEBQWFRUUFhYYGBgUFhoXFRUXHBcYFxgaGRUYHiggGR0nHxUXIjEtJSkrLi4uHR82ODMsNygtLisBCgoKDg0OGxAQGywmICUuMC01KywsLC80LjcsLCsvNywsNjcsLCwsLCwsLCwwLCw3LCwsLDEvLCwsLCwsLCw0L//AABEIAKAAoAMBIgACEQEDEQH/xAAcAAEAAgMBAQEAAAAAAAAAAAAABgcBBAUCAwj/xABGEAACAQMCAwMHBwgIBwAAAAABAgMABBEFEgYTIQcxQRQiMlFhgZE0QnFyk7GyFSNUYnOh0eIXJDNSgoPD0iU1Q0TB4fD/xAAaAQEAAwEBAQAAAAAAAAAAAAAAAgMEBQEG/8QAKxEAAgECAwUIAwAAAAAAAAAAAAECAxEEEjEFEyFBUTJhcZGhsdHwFTNS/9oADAMBAAIRAxEAPwC8aUpQClKUApSlAKUpQClKUApSlAKUpQClKUApSlAKUpQClKUApSlAKUpQClKUApSlAKUpQClKUApSlAKUpQClKUApSuTxNq3kcDTBd+0gYJ25ycd+DRK5GclCLk9EdXNZzVbDtPb9GH2p/wBtP6T2/Rh9r/LU93Ix/kcP/Xo/gsmlcDhLiIX8bNt2MjYK7t3QjIOcDv6/Cu8TUWrcDXTqRnFSjozOaVFeLuLhYuiLHzGdSxG7btAOB4Hv6/CuB/Se36MPtf5akoSauZ6mNoU5OMpcV3MsjNZqtj2nt+jD7U/7Kn+mXPNiSTGN6q2M5xkZxmvHFrUnRxVKs2oO/mbVKUqJoFKwTUU4s4xWxdY1TmuRlhu27B4ZOD1PWvUm+CK6tWNKOab4EsrGarcdp7fow+1/lr3D2m5Yb7fauRuIkyQPE429elS3cjL+Rw/9ej+CxqV4ikDAEHIIyCPEeuvdQNwpSlAKjHaR8hf6yfiFSeox2j/IX+sn4hUo9pFGK/TPwZTlemUjGfEZHtFealGp6Zu022nUdULo31WY7T7j99am7Hy1Om5qTXJXMdnup8i7Ck4WYbD9bvT9+R76uAmvzyrEEEHBHUEeB76tbW+JA2mCZTh5lCdPBz0f4YNVVY3Z1dnYlQpyjLlx+/eZXnE+qeVXMknzSdq/UHQfHv8AfXMx0z4dfj3n7x8RWDUm4n0vyW1slIw78929eW5PT3DAqzSyOZllUzVHy4+bIyavjh35NB+yT8IqhzV8cO/JoP2SfcKrrcjo7I7cvA6VKV5Y4qg7pztf1ZbSBpX8Oij+8x7hVHXl00ztJIcs5yT7f4V3uONf8smwh/NR5C+pj4t78YHsHtqNj760042Vz5vH4rfTyx0X25sWtk8odo1yIl3v+qucZ/8AvbWvVzcH6ALW22OAXlGZM+0Y2/QAcfGqs4i0k2lw8R7gcqT4oe7+Hur2M7tohiMHKlTjN89e4nnZnrnMjNu586IZT2x+r3fcRU7qgNK1BraVJY/SQ5x3bh4g/SOlXtp94s8ayRnKuAR/79tU1I2dzq7NxG8p5HqvY2aUpVZ0hUY7R/kL/WT8QqT1F+0c/wBRf6yfiFSj2kUYr9M/BlO1bXCdiLjSxE3c6uPo844PxqpMj11cvZ8f6jF/i/Eavq6HE2Wk6rT6fBT00RRmVhhlJBHqIOD91e3umMaxk+YrMwHgCwAP3VJ+0rTeTdcwejMM/wCIYDf+DUSzU4u6uYq1N0qkoHb4O0vyq6RSMqp3t9Awce84FSjtc/7X/P8A9Kuj2YaVy4Gmb0pj09iLnHxJJ+Fc7tePW1/zv9Kqs15nT3O7wMm9XZ+qK8NXxw78mg/ZJ9wqhtw9db8etzqAFnkAHQAOQAPAYqc4ZjJgsUsO22r3L8qD9o/EHJj8njPnyDziPmp3fE/cDVe/l+5/SJftD/GtKe5MjFpGLMe8sck+HeahGlZ8TVX2nnpuMFa54qZdnGhc6YzyDzISNue5pPD4d/0kVFLC1aeRI4+rOcD+P0Dvq9NH01baFIk7kGM+s+JP0mpVZWVinZ2G3k870XuV5qvaDPzWFuqLGpIG4ZLYJGSc9K2OJgNRsY7xF2vFkOO/zc4YZ9hAI9ma96r2bu8rNDKgRiThwcrk5x07x8KmWjaMtrAIB54wdxI9In0iR7c1W5RVnE206OIqOca3ZfvysUUKn3Zhre1jbSHo3nR+w/OX39/uPrqK8S6T5HcPF80dUPrQ93Xxx3e6udb3BjZXQ4ZSCCPAjuq5pSRyaVSWHrX6an6GFZrl8Oast3Akq95GGA+aw9IV1KyPgfVRkpRUloKj3HerCzspZzEswjAOx/RbqB6j6/VUhqGdsH/Kbr6g/EKEj68FX0Go2/Na1ijkV3jkj2Kdjqe7JUeBB7vGufonHAl1NrCKBVhQS7ZVOAxjwH2oFx6RI7/CuLq2sfkS6uJD6F9aLNEPA3UShCo9rB0/dWOH9HNlqGnQt1cWFy0h9cjvvcn3mh4opaIm8HEOn3jrEs9tO59FNyOx6Z6KfZXzs9T0yZ+XE9o7nptXl7ifVjFR7skiuvI7QtHbCDl9GAbn+OM5GK1NJsbZ+Hg10qALFKwdgFZXBYoVbvDZAxigcU+RY0dxGr8pSoYKG2DoQmduQvqyCK5N1r2nyTCCWa3ebO1Y2ZGbcfAA56kgfCoRcXNzsaTzvKfyErdB52/eev0+NTXguwtVsbcWqIYtiMCADlsAlmOOrZzk99BZaG5JDZrKsTJAJXBZUKJvZR3kDHXFfQWlrzOVy4eZt37dibtucZxjuzVTatrCzvcahGkzTwzxtaFYJGjMEG4OOaF2gSB5Mn1bfVU60+7WfVUljOUk08Mp/VMoI++h5kj0OxrdvDb28swt4WMUbPtKKASoJxnacfCvlw2sN3awTtbwoZo1faEVguR3A7Rmvvxh8huv2En4TWp2fyr+TbMZGeRH0z17hQZI9D1Jq2n26pKZLaJX3BH8xA2OjANjrjPWt59etlhE7TxiE/8AU3jZn1bu6qv0pZSuj8hI3f8A4hgTZ2Y3JnO0E1hgwtJU2oLhdYt+YgGLcStLEVVMfMxtz45z0oepJaFraZq8N0pa3ljlUdCY2DAH247q9wajE8jxpIrSR43oDlkz3ZHeM1AeHLwW0+qXV4scU0KRcyKEYjMSq7RyKx6uXJYZIGMVweH9TW1ntbl1mWW5Z0vmeCSOPMzhozvYYIRsIPYfZQ9LGvdZ08zcqaW2MwO3bIULg+rDdfH99bVvBaSNIkccDNEQsihEJQkZAYY6ZFVXxAspGrjlwm2a8VZ5WG6aFTFEGdE6A7Qc9/TrUn46tJLIRXlg4SRxHaSbgSsqyEJFIcd7oxyPYTQjlXQmulSQHeLfl+Y+1xGANrgdQ2352MV0K5fDejJY26QRZIQdWPpOx6s7HxJOSa6lCSVhWnqumRXUTRTqHjfoynuPj4VuUoDl6poFvciIXESyCFg0e4egw6Aj4CvrJpMTTLOyAyojIr9chW6sPfW/SgI/pfBtnbOrwQBGT0SGbp0x3ZxXyg4D0+NlZbWPKHcu7LAH17WJGaktYNAcnVnt7XfeXG1NsexpDnom7IXHj1NcfTuFdNnVbiCJdkpEimNmVGJ67tikDNcftC1iB72zs7mWOOFT5TPzGAVgn9lGc9+WyfoFfDs71UDy+xtJUl5BeW1cNuUpJkhSf1HOPoYUBYdlZRwxLFEoWNF2qo9EKPCuLLwTYsI1a3XES7E85vNTOdo692aiPDFw5injSW6XVVt23Q3chKtJjpJGp8wrkdCvTrXjTuIo7Syu5Ue6N5BCDLBeO5KydBvCt0258V6YoCxo9LiWDyfZ+Z2lNnXG0+Gc5rjWvZ/p0To8drGroyspG7oykFT3+Brjavw/cWlm9zHe3DXcMfMZnfMMhXzmQw+iEPUdMEUtLuTV7p4+bLBbwW9u7JC2x5XnRnG6QdQqhD3HxoCSXPCVpIkaNCCsJfYMsNm8gvgg564FfS34atY4liSBFjSRZQoBH5xWDK5OckgjPWuKIXtdRsYFlmeMwXrESSFixBh27ifS27jjPdk1yJNdmF35dzT5EtwLMx5GzZ6JuMeyXzfq9aAmepcOW1w5eaJWYqqknPnKrb1DAHDAN161t6np8dzG0U6B43GGVu49ag1/oRXUre3F1ecuWC4kYeUvncjRhcHwHnmtbUNZntjfRQytuN1Z20LSHcIuZGqFsHvPefaaAnaaLAFmURjbcEmUHJ5hKhCTk9egArMuiwvEkDoDHGUKqSehjIKdc56ECofxHpsulQrdwXVxIYnTnJPKZEnjLBH80+g3XI2461qadrc8Gq3TyyM9o9ylsVYnFu7RRvEwz0VWZ2U+0r7gLNWs1GOzy5eW1dpHZ2Fzcrlzk4WZ1A+gAAVJ6AUpSgFKUoBWDWaUBF9H4QSOe6uLopcSXMgI3RjEUSghI1DFu7JyRjPq6V41PhAG7t7qzZLZ4klRwsQKyo4GMhSACpBPjnNSulAQ234Yu2nFzcXcbTRQyRQGO32IhfG53UuS580dAQO+kXBzzySyalMk5lga3CxRclFjY5Y9WYliQPHpiplTFAQabhC8lhFrcXwe1wFYLBtuJIx8xpd+BkDBIXJ9lb+qcLyc8XNhOLeXlrE6tHzYZET0AyblIK5OCDUqpQERn4bupGimkuo+fFDdRhkhKpmbZtYJvyNmz19fZWsOzHT/ACbkm3jL8vZzig5m7bjmZ/vZ61N8UoCNWfDsgntJ5Zg721vJC2EI5pfl+f6R2/2ftzmte94MWfy0SyHF3JFIpQbXheNQFZWyckEA+FS3FKAhcnCt3c8tNQvElgjZXKRQcppWU5XmMXbIyAcADNbq8JKwv1mbel8+8gDBj/NrGMHPUgruB6VJ8UoDg8FaC2n2qwSS85gzsZNu3cWYsTjJ69fXXepSgFKUoBSlKAUpSgFKUoBSlKAUpSgFKUoBSlKAUpSgFKUoBSlKAUpSgFKUoBSlKAUpSgFKUoBSlKAUpSgFKUoBSlK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data:image/jpeg;base64,/9j/4AAQSkZJRgABAQAAAQABAAD/2wCEAAkGBxQQEhUUEBQWFRUUFhYYGBgUFhoXFRUXHBcYFxgaGRUYHiggGR0nHxUXIjEtJSkrLi4uHR82ODMsNygtLisBCgoKDg0OGxAQGywmICUuMC01KywsLC80LjcsLCsvNywsNjcsLCwsLCwsLCwwLCw3LCwsLDEvLCwsLCwsLCw0L//AABEIAKAAoAMBIgACEQEDEQH/xAAcAAEAAgMBAQEAAAAAAAAAAAAABgcBBAUCAwj/xABGEAACAQMCAwMHBwgIBwAAAAABAgMABBEFEgYTIQcxQRQiMlFhgZE0QnFyk7GyFSNUYnOh0eIXJDNSgoPD0iU1Q0TB4fD/xAAaAQEAAwEBAQAAAAAAAAAAAAAAAgMEBQEG/8QAKxEAAgECAwUIAwAAAAAAAAAAAAECAxEEEjEFEyFBUTJhcZGhsdHwFTNS/9oADAMBAAIRAxEAPwC8aUpQClKUApSlAKUpQClKUApSlAKUpQClKUApSlAKUpQClKUApSlAKUpQClKUApSlAKUpQClKUApSlAKUpQClKUApSuTxNq3kcDTBd+0gYJ25ycd+DRK5GclCLk9EdXNZzVbDtPb9GH2p/wBtP6T2/Rh9r/LU93Ix/kcP/Xo/gsmlcDhLiIX8bNt2MjYK7t3QjIOcDv6/Cu8TUWrcDXTqRnFSjozOaVFeLuLhYuiLHzGdSxG7btAOB4Hv6/CuB/Se36MPtf5akoSauZ6mNoU5OMpcV3MsjNZqtj2nt+jD7U/7Kn+mXPNiSTGN6q2M5xkZxmvHFrUnRxVKs2oO/mbVKUqJoFKwTUU4s4xWxdY1TmuRlhu27B4ZOD1PWvUm+CK6tWNKOab4EsrGarcdp7fow+1/lr3D2m5Yb7fauRuIkyQPE429elS3cjL+Rw/9ej+CxqV4ikDAEHIIyCPEeuvdQNwpSlAKjHaR8hf6yfiFSeox2j/IX+sn4hUo9pFGK/TPwZTlemUjGfEZHtFealGp6Zu022nUdULo31WY7T7j99am7Hy1Om5qTXJXMdnup8i7Ck4WYbD9bvT9+R76uAmvzyrEEEHBHUEeB76tbW+JA2mCZTh5lCdPBz0f4YNVVY3Z1dnYlQpyjLlx+/eZXnE+qeVXMknzSdq/UHQfHv8AfXMx0z4dfj3n7x8RWDUm4n0vyW1slIw78929eW5PT3DAqzSyOZllUzVHy4+bIyavjh35NB+yT8IqhzV8cO/JoP2SfcKrrcjo7I7cvA6VKV5Y4qg7pztf1ZbSBpX8Oij+8x7hVHXl00ztJIcs5yT7f4V3uONf8smwh/NR5C+pj4t78YHsHtqNj760042Vz5vH4rfTyx0X25sWtk8odo1yIl3v+qucZ/8AvbWvVzcH6ALW22OAXlGZM+0Y2/QAcfGqs4i0k2lw8R7gcqT4oe7+Hur2M7tohiMHKlTjN89e4nnZnrnMjNu586IZT2x+r3fcRU7qgNK1BraVJY/SQ5x3bh4g/SOlXtp94s8ayRnKuAR/79tU1I2dzq7NxG8p5HqvY2aUpVZ0hUY7R/kL/WT8QqT1F+0c/wBRf6yfiFSj2kUYr9M/BlO1bXCdiLjSxE3c6uPo844PxqpMj11cvZ8f6jF/i/Eavq6HE2Wk6rT6fBT00RRmVhhlJBHqIOD91e3umMaxk+YrMwHgCwAP3VJ+0rTeTdcwejMM/wCIYDf+DUSzU4u6uYq1N0qkoHb4O0vyq6RSMqp3t9Awce84FSjtc/7X/P8A9Kuj2YaVy4Gmb0pj09iLnHxJJ+Fc7tePW1/zv9Kqs15nT3O7wMm9XZ+qK8NXxw78mg/ZJ9wqhtw9db8etzqAFnkAHQAOQAPAYqc4ZjJgsUsO22r3L8qD9o/EHJj8njPnyDziPmp3fE/cDVe/l+5/SJftD/GtKe5MjFpGLMe8sck+HeahGlZ8TVX2nnpuMFa54qZdnGhc6YzyDzISNue5pPD4d/0kVFLC1aeRI4+rOcD+P0Dvq9NH01baFIk7kGM+s+JP0mpVZWVinZ2G3k870XuV5qvaDPzWFuqLGpIG4ZLYJGSc9K2OJgNRsY7xF2vFkOO/zc4YZ9hAI9ma96r2bu8rNDKgRiThwcrk5x07x8KmWjaMtrAIB54wdxI9In0iR7c1W5RVnE206OIqOca3ZfvysUUKn3Zhre1jbSHo3nR+w/OX39/uPrqK8S6T5HcPF80dUPrQ93Xxx3e6udb3BjZXQ4ZSCCPAjuq5pSRyaVSWHrX6an6GFZrl8Oast3Akq95GGA+aw9IV1KyPgfVRkpRUloKj3HerCzspZzEswjAOx/RbqB6j6/VUhqGdsH/Kbr6g/EKEj68FX0Go2/Na1ijkV3jkj2Kdjqe7JUeBB7vGufonHAl1NrCKBVhQS7ZVOAxjwH2oFx6RI7/CuLq2sfkS6uJD6F9aLNEPA3UShCo9rB0/dWOH9HNlqGnQt1cWFy0h9cjvvcn3mh4opaIm8HEOn3jrEs9tO59FNyOx6Z6KfZXzs9T0yZ+XE9o7nptXl7ifVjFR7skiuvI7QtHbCDl9GAbn+OM5GK1NJsbZ+Hg10qALFKwdgFZXBYoVbvDZAxigcU+RY0dxGr8pSoYKG2DoQmduQvqyCK5N1r2nyTCCWa3ebO1Y2ZGbcfAA56kgfCoRcXNzsaTzvKfyErdB52/eev0+NTXguwtVsbcWqIYtiMCADlsAlmOOrZzk99BZaG5JDZrKsTJAJXBZUKJvZR3kDHXFfQWlrzOVy4eZt37dibtucZxjuzVTatrCzvcahGkzTwzxtaFYJGjMEG4OOaF2gSB5Mn1bfVU60+7WfVUljOUk08Mp/VMoI++h5kj0OxrdvDb28swt4WMUbPtKKASoJxnacfCvlw2sN3awTtbwoZo1faEVguR3A7Rmvvxh8huv2En4TWp2fyr+TbMZGeRH0z17hQZI9D1Jq2n26pKZLaJX3BH8xA2OjANjrjPWt59etlhE7TxiE/8AU3jZn1bu6qv0pZSuj8hI3f8A4hgTZ2Y3JnO0E1hgwtJU2oLhdYt+YgGLcStLEVVMfMxtz45z0oepJaFraZq8N0pa3ljlUdCY2DAH247q9wajE8jxpIrSR43oDlkz3ZHeM1AeHLwW0+qXV4scU0KRcyKEYjMSq7RyKx6uXJYZIGMVweH9TW1ntbl1mWW5Z0vmeCSOPMzhozvYYIRsIPYfZQ9LGvdZ08zcqaW2MwO3bIULg+rDdfH99bVvBaSNIkccDNEQsihEJQkZAYY6ZFVXxAspGrjlwm2a8VZ5WG6aFTFEGdE6A7Qc9/TrUn46tJLIRXlg4SRxHaSbgSsqyEJFIcd7oxyPYTQjlXQmulSQHeLfl+Y+1xGANrgdQ2352MV0K5fDejJY26QRZIQdWPpOx6s7HxJOSa6lCSVhWnqumRXUTRTqHjfoynuPj4VuUoDl6poFvciIXESyCFg0e4egw6Aj4CvrJpMTTLOyAyojIr9chW6sPfW/SgI/pfBtnbOrwQBGT0SGbp0x3ZxXyg4D0+NlZbWPKHcu7LAH17WJGaktYNAcnVnt7XfeXG1NsexpDnom7IXHj1NcfTuFdNnVbiCJdkpEimNmVGJ67tikDNcftC1iB72zs7mWOOFT5TPzGAVgn9lGc9+WyfoFfDs71UDy+xtJUl5BeW1cNuUpJkhSf1HOPoYUBYdlZRwxLFEoWNF2qo9EKPCuLLwTYsI1a3XES7E85vNTOdo692aiPDFw5injSW6XVVt23Q3chKtJjpJGp8wrkdCvTrXjTuIo7Syu5Ue6N5BCDLBeO5KydBvCt0258V6YoCxo9LiWDyfZ+Z2lNnXG0+Gc5rjWvZ/p0To8drGroyspG7oykFT3+Brjavw/cWlm9zHe3DXcMfMZnfMMhXzmQw+iEPUdMEUtLuTV7p4+bLBbwW9u7JC2x5XnRnG6QdQqhD3HxoCSXPCVpIkaNCCsJfYMsNm8gvgg564FfS34atY4liSBFjSRZQoBH5xWDK5OckgjPWuKIXtdRsYFlmeMwXrESSFixBh27ifS27jjPdk1yJNdmF35dzT5EtwLMx5GzZ6JuMeyXzfq9aAmepcOW1w5eaJWYqqknPnKrb1DAHDAN161t6np8dzG0U6B43GGVu49ag1/oRXUre3F1ecuWC4kYeUvncjRhcHwHnmtbUNZntjfRQytuN1Z20LSHcIuZGqFsHvPefaaAnaaLAFmURjbcEmUHJ5hKhCTk9egArMuiwvEkDoDHGUKqSehjIKdc56ECofxHpsulQrdwXVxIYnTnJPKZEnjLBH80+g3XI2461qadrc8Gq3TyyM9o9ylsVYnFu7RRvEwz0VWZ2U+0r7gLNWs1GOzy5eW1dpHZ2Fzcrlzk4WZ1A+gAAVJ6AUpSgFKUoBWDWaUBF9H4QSOe6uLopcSXMgI3RjEUSghI1DFu7JyRjPq6V41PhAG7t7qzZLZ4klRwsQKyo4GMhSACpBPjnNSulAQ234Yu2nFzcXcbTRQyRQGO32IhfG53UuS580dAQO+kXBzzySyalMk5lga3CxRclFjY5Y9WYliQPHpiplTFAQabhC8lhFrcXwe1wFYLBtuJIx8xpd+BkDBIXJ9lb+qcLyc8XNhOLeXlrE6tHzYZET0AyblIK5OCDUqpQERn4bupGimkuo+fFDdRhkhKpmbZtYJvyNmz19fZWsOzHT/ACbkm3jL8vZzig5m7bjmZ/vZ61N8UoCNWfDsgntJ5Zg721vJC2EI5pfl+f6R2/2ftzmte94MWfy0SyHF3JFIpQbXheNQFZWyckEA+FS3FKAhcnCt3c8tNQvElgjZXKRQcppWU5XmMXbIyAcADNbq8JKwv1mbel8+8gDBj/NrGMHPUgruB6VJ8UoDg8FaC2n2qwSS85gzsZNu3cWYsTjJ69fXXepSgFKUoBSlKAUpSgFKUoBSlKAUpSgFKUoBSlKAUpSgFKUoBSlKAUpSgFKUoBSlKAUpSgFKUoBSlKAUpSgFKUoBSlKA/9k="/>
          <p:cNvSpPr>
            <a:spLocks noChangeAspect="1" noChangeArrowheads="1"/>
          </p:cNvSpPr>
          <p:nvPr/>
        </p:nvSpPr>
        <p:spPr bwMode="auto">
          <a:xfrm>
            <a:off x="155575" y="-914400"/>
            <a:ext cx="19050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2" descr="data:image/jpeg;base64,/9j/4AAQSkZJRgABAQAAAQABAAD/2wCEAAkGBxQQEhUUEBQWFRUUFhYYGBgUFhoXFRUXHBcYFxgaGRUYHiggGR0nHxUXIjEtJSkrLi4uHR82ODMsNygtLisBCgoKDg0OGxAQGywmICUuMC01KywsLC80LjcsLCsvNywsNjcsLCwsLCwsLCwwLCw3LCwsLDEvLCwsLCwsLCw0L//AABEIAKAAoAMBIgACEQEDEQH/xAAcAAEAAgMBAQEAAAAAAAAAAAAABgcBBAUCAwj/xABGEAACAQMCAwMHBwgIBwAAAAABAgMABBEFEgYTIQcxQRQiMlFhgZE0QnFyk7GyFSNUYnOh0eIXJDNSgoPD0iU1Q0TB4fD/xAAaAQEAAwEBAQAAAAAAAAAAAAAAAgMEBQEG/8QAKxEAAgECAwUIAwAAAAAAAAAAAAECAxEEEjEFEyFBUTJhcZGhsdHwFTNS/9oADAMBAAIRAxEAPwC8aUpQClKUApSlAKUpQClKUApSlAKUpQClKUApSlAKUpQClKUApSlAKUpQClKUApSlAKUpQClKUApSlAKUpQClKUApSuTxNq3kcDTBd+0gYJ25ycd+DRK5GclCLk9EdXNZzVbDtPb9GH2p/wBtP6T2/Rh9r/LU93Ix/kcP/Xo/gsmlcDhLiIX8bNt2MjYK7t3QjIOcDv6/Cu8TUWrcDXTqRnFSjozOaVFeLuLhYuiLHzGdSxG7btAOB4Hv6/CuB/Se36MPtf5akoSauZ6mNoU5OMpcV3MsjNZqtj2nt+jD7U/7Kn+mXPNiSTGN6q2M5xkZxmvHFrUnRxVKs2oO/mbVKUqJoFKwTUU4s4xWxdY1TmuRlhu27B4ZOD1PWvUm+CK6tWNKOab4EsrGarcdp7fow+1/lr3D2m5Yb7fauRuIkyQPE429elS3cjL+Rw/9ej+CxqV4ikDAEHIIyCPEeuvdQNwpSlAKjHaR8hf6yfiFSeox2j/IX+sn4hUo9pFGK/TPwZTlemUjGfEZHtFealGp6Zu022nUdULo31WY7T7j99am7Hy1Om5qTXJXMdnup8i7Ck4WYbD9bvT9+R76uAmvzyrEEEHBHUEeB76tbW+JA2mCZTh5lCdPBz0f4YNVVY3Z1dnYlQpyjLlx+/eZXnE+qeVXMknzSdq/UHQfHv8AfXMx0z4dfj3n7x8RWDUm4n0vyW1slIw78929eW5PT3DAqzSyOZllUzVHy4+bIyavjh35NB+yT8IqhzV8cO/JoP2SfcKrrcjo7I7cvA6VKV5Y4qg7pztf1ZbSBpX8Oij+8x7hVHXl00ztJIcs5yT7f4V3uONf8smwh/NR5C+pj4t78YHsHtqNj760042Vz5vH4rfTyx0X25sWtk8odo1yIl3v+qucZ/8AvbWvVzcH6ALW22OAXlGZM+0Y2/QAcfGqs4i0k2lw8R7gcqT4oe7+Hur2M7tohiMHKlTjN89e4nnZnrnMjNu586IZT2x+r3fcRU7qgNK1BraVJY/SQ5x3bh4g/SOlXtp94s8ayRnKuAR/79tU1I2dzq7NxG8p5HqvY2aUpVZ0hUY7R/kL/WT8QqT1F+0c/wBRf6yfiFSj2kUYr9M/BlO1bXCdiLjSxE3c6uPo844PxqpMj11cvZ8f6jF/i/Eavq6HE2Wk6rT6fBT00RRmVhhlJBHqIOD91e3umMaxk+YrMwHgCwAP3VJ+0rTeTdcwejMM/wCIYDf+DUSzU4u6uYq1N0qkoHb4O0vyq6RSMqp3t9Awce84FSjtc/7X/P8A9Kuj2YaVy4Gmb0pj09iLnHxJJ+Fc7tePW1/zv9Kqs15nT3O7wMm9XZ+qK8NXxw78mg/ZJ9wqhtw9db8etzqAFnkAHQAOQAPAYqc4ZjJgsUsO22r3L8qD9o/EHJj8njPnyDziPmp3fE/cDVe/l+5/SJftD/GtKe5MjFpGLMe8sck+HeahGlZ8TVX2nnpuMFa54qZdnGhc6YzyDzISNue5pPD4d/0kVFLC1aeRI4+rOcD+P0Dvq9NH01baFIk7kGM+s+JP0mpVZWVinZ2G3k870XuV5qvaDPzWFuqLGpIG4ZLYJGSc9K2OJgNRsY7xF2vFkOO/zc4YZ9hAI9ma96r2bu8rNDKgRiThwcrk5x07x8KmWjaMtrAIB54wdxI9In0iR7c1W5RVnE206OIqOca3ZfvysUUKn3Zhre1jbSHo3nR+w/OX39/uPrqK8S6T5HcPF80dUPrQ93Xxx3e6udb3BjZXQ4ZSCCPAjuq5pSRyaVSWHrX6an6GFZrl8Oast3Akq95GGA+aw9IV1KyPgfVRkpRUloKj3HerCzspZzEswjAOx/RbqB6j6/VUhqGdsH/Kbr6g/EKEj68FX0Go2/Na1ijkV3jkj2Kdjqe7JUeBB7vGufonHAl1NrCKBVhQS7ZVOAxjwH2oFx6RI7/CuLq2sfkS6uJD6F9aLNEPA3UShCo9rB0/dWOH9HNlqGnQt1cWFy0h9cjvvcn3mh4opaIm8HEOn3jrEs9tO59FNyOx6Z6KfZXzs9T0yZ+XE9o7nptXl7ifVjFR7skiuvI7QtHbCDl9GAbn+OM5GK1NJsbZ+Hg10qALFKwdgFZXBYoVbvDZAxigcU+RY0dxGr8pSoYKG2DoQmduQvqyCK5N1r2nyTCCWa3ebO1Y2ZGbcfAA56kgfCoRcXNzsaTzvKfyErdB52/eev0+NTXguwtVsbcWqIYtiMCADlsAlmOOrZzk99BZaG5JDZrKsTJAJXBZUKJvZR3kDHXFfQWlrzOVy4eZt37dibtucZxjuzVTatrCzvcahGkzTwzxtaFYJGjMEG4OOaF2gSB5Mn1bfVU60+7WfVUljOUk08Mp/VMoI++h5kj0OxrdvDb28swt4WMUbPtKKASoJxnacfCvlw2sN3awTtbwoZo1faEVguR3A7Rmvvxh8huv2En4TWp2fyr+TbMZGeRH0z17hQZI9D1Jq2n26pKZLaJX3BH8xA2OjANjrjPWt59etlhE7TxiE/8AU3jZn1bu6qv0pZSuj8hI3f8A4hgTZ2Y3JnO0E1hgwtJU2oLhdYt+YgGLcStLEVVMfMxtz45z0oepJaFraZq8N0pa3ljlUdCY2DAH247q9wajE8jxpIrSR43oDlkz3ZHeM1AeHLwW0+qXV4scU0KRcyKEYjMSq7RyKx6uXJYZIGMVweH9TW1ntbl1mWW5Z0vmeCSOPMzhozvYYIRsIPYfZQ9LGvdZ08zcqaW2MwO3bIULg+rDdfH99bVvBaSNIkccDNEQsihEJQkZAYY6ZFVXxAspGrjlwm2a8VZ5WG6aFTFEGdE6A7Qc9/TrUn46tJLIRXlg4SRxHaSbgSsqyEJFIcd7oxyPYTQjlXQmulSQHeLfl+Y+1xGANrgdQ2352MV0K5fDejJY26QRZIQdWPpOx6s7HxJOSa6lCSVhWnqumRXUTRTqHjfoynuPj4VuUoDl6poFvciIXESyCFg0e4egw6Aj4CvrJpMTTLOyAyojIr9chW6sPfW/SgI/pfBtnbOrwQBGT0SGbp0x3ZxXyg4D0+NlZbWPKHcu7LAH17WJGaktYNAcnVnt7XfeXG1NsexpDnom7IXHj1NcfTuFdNnVbiCJdkpEimNmVGJ67tikDNcftC1iB72zs7mWOOFT5TPzGAVgn9lGc9+WyfoFfDs71UDy+xtJUl5BeW1cNuUpJkhSf1HOPoYUBYdlZRwxLFEoWNF2qo9EKPCuLLwTYsI1a3XES7E85vNTOdo692aiPDFw5injSW6XVVt23Q3chKtJjpJGp8wrkdCvTrXjTuIo7Syu5Ue6N5BCDLBeO5KydBvCt0258V6YoCxo9LiWDyfZ+Z2lNnXG0+Gc5rjWvZ/p0To8drGroyspG7oykFT3+Brjavw/cWlm9zHe3DXcMfMZnfMMhXzmQw+iEPUdMEUtLuTV7p4+bLBbwW9u7JC2x5XnRnG6QdQqhD3HxoCSXPCVpIkaNCCsJfYMsNm8gvgg564FfS34atY4liSBFjSRZQoBH5xWDK5OckgjPWuKIXtdRsYFlmeMwXrESSFixBh27ifS27jjPdk1yJNdmF35dzT5EtwLMx5GzZ6JuMeyXzfq9aAmepcOW1w5eaJWYqqknPnKrb1DAHDAN161t6np8dzG0U6B43GGVu49ag1/oRXUre3F1ecuWC4kYeUvncjRhcHwHnmtbUNZntjfRQytuN1Z20LSHcIuZGqFsHvPefaaAnaaLAFmURjbcEmUHJ5hKhCTk9egArMuiwvEkDoDHGUKqSehjIKdc56ECofxHpsulQrdwXVxIYnTnJPKZEnjLBH80+g3XI2461qadrc8Gq3TyyM9o9ylsVYnFu7RRvEwz0VWZ2U+0r7gLNWs1GOzy5eW1dpHZ2Fzcrlzk4WZ1A+gAAVJ6AUpSgFKUoBWDWaUBF9H4QSOe6uLopcSXMgI3RjEUSghI1DFu7JyRjPq6V41PhAG7t7qzZLZ4klRwsQKyo4GMhSACpBPjnNSulAQ234Yu2nFzcXcbTRQyRQGO32IhfG53UuS580dAQO+kXBzzySyalMk5lga3CxRclFjY5Y9WYliQPHpiplTFAQabhC8lhFrcXwe1wFYLBtuJIx8xpd+BkDBIXJ9lb+qcLyc8XNhOLeXlrE6tHzYZET0AyblIK5OCDUqpQERn4bupGimkuo+fFDdRhkhKpmbZtYJvyNmz19fZWsOzHT/ACbkm3jL8vZzig5m7bjmZ/vZ61N8UoCNWfDsgntJ5Zg721vJC2EI5pfl+f6R2/2ftzmte94MWfy0SyHF3JFIpQbXheNQFZWyckEA+FS3FKAhcnCt3c8tNQvElgjZXKRQcppWU5XmMXbIyAcADNbq8JKwv1mbel8+8gDBj/NrGMHPUgruB6VJ8UoDg8FaC2n2qwSS85gzsZNu3cWYsTjJ69fXXepSgFKUoBSlKAUpSgFKUoBSlKAUpSgFKUoBSlKAUpSgFKUoBSlKAUpSgFKUoBSlKAUpSgFKUoBSlKAUpSgFKUoBSlKA/9k="/>
          <p:cNvSpPr>
            <a:spLocks noChangeAspect="1" noChangeArrowheads="1"/>
          </p:cNvSpPr>
          <p:nvPr/>
        </p:nvSpPr>
        <p:spPr bwMode="auto">
          <a:xfrm>
            <a:off x="307975" y="-762000"/>
            <a:ext cx="19050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p:cNvGrpSpPr/>
          <p:nvPr/>
        </p:nvGrpSpPr>
        <p:grpSpPr>
          <a:xfrm>
            <a:off x="652461" y="1067492"/>
            <a:ext cx="2129341" cy="1827281"/>
            <a:chOff x="3048000" y="1486518"/>
            <a:chExt cx="2438400" cy="2133600"/>
          </a:xfrm>
        </p:grpSpPr>
        <p:pic>
          <p:nvPicPr>
            <p:cNvPr id="14" name="Picture 4" descr="http://www.clker.com/cliparts/S/6/5/k/Y/X/computer-monitor-blank-m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486518"/>
              <a:ext cx="24384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fbcdn-profile-a.akamaihd.net/hprofile-ak-ash2/t1/p160x160/384374_199736726768844_428699015_n.jpg"/>
            <p:cNvPicPr>
              <a:picLocks noChangeAspect="1" noChangeArrowheads="1"/>
            </p:cNvPicPr>
            <p:nvPr/>
          </p:nvPicPr>
          <p:blipFill rotWithShape="1">
            <a:blip r:embed="rId4">
              <a:extLst>
                <a:ext uri="{28A0092B-C50C-407E-A947-70E740481C1C}">
                  <a14:useLocalDpi xmlns:a14="http://schemas.microsoft.com/office/drawing/2010/main" val="0"/>
                </a:ext>
              </a:extLst>
            </a:blip>
            <a:srcRect b="5850"/>
            <a:stretch/>
          </p:blipFill>
          <p:spPr bwMode="auto">
            <a:xfrm>
              <a:off x="3505200" y="1613160"/>
              <a:ext cx="1524000" cy="1434840"/>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652461" y="3272694"/>
            <a:ext cx="2778125" cy="1858449"/>
            <a:chOff x="4495800" y="1235205"/>
            <a:chExt cx="3181350" cy="2133600"/>
          </a:xfrm>
        </p:grpSpPr>
        <p:pic>
          <p:nvPicPr>
            <p:cNvPr id="16" name="Picture 4" descr="http://www.clker.com/cliparts/S/6/5/k/Y/X/computer-monitor-blank-m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235205"/>
              <a:ext cx="24384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plosgenetics.org/images/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050" y="1828798"/>
              <a:ext cx="3086100" cy="3905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6400800" y="3263169"/>
            <a:ext cx="2438399" cy="2438400"/>
            <a:chOff x="2000211" y="3124200"/>
            <a:chExt cx="2438399" cy="2438400"/>
          </a:xfrm>
        </p:grpSpPr>
        <p:pic>
          <p:nvPicPr>
            <p:cNvPr id="5136" name="Picture 16" descr="http://asrentall.com/wp-content/uploads/2013/02/widescreen-projection-scree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0211" y="3124200"/>
              <a:ext cx="2438399" cy="24384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ashg.org/images/top1.png"/>
            <p:cNvPicPr>
              <a:picLocks noChangeAspect="1" noChangeArrowheads="1"/>
            </p:cNvPicPr>
            <p:nvPr/>
          </p:nvPicPr>
          <p:blipFill rotWithShape="1">
            <a:blip r:embed="rId7">
              <a:extLst>
                <a:ext uri="{28A0092B-C50C-407E-A947-70E740481C1C}">
                  <a14:useLocalDpi xmlns:a14="http://schemas.microsoft.com/office/drawing/2010/main" val="0"/>
                </a:ext>
              </a:extLst>
            </a:blip>
            <a:srcRect r="53422" b="13405"/>
            <a:stretch/>
          </p:blipFill>
          <p:spPr bwMode="auto">
            <a:xfrm>
              <a:off x="2309909" y="3404367"/>
              <a:ext cx="1819001" cy="10152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6365239" y="838892"/>
            <a:ext cx="2438399" cy="2438400"/>
            <a:chOff x="431800" y="304800"/>
            <a:chExt cx="2438399" cy="2438400"/>
          </a:xfrm>
        </p:grpSpPr>
        <p:pic>
          <p:nvPicPr>
            <p:cNvPr id="17" name="Picture 16" descr="http://asrentall.com/wp-content/uploads/2013/02/widescreen-projection-scree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800" y="304800"/>
              <a:ext cx="2438399" cy="243840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http://library.uthscsa.edu/wp-content/uploads/2012/09/MLA.jpg"/>
            <p:cNvPicPr>
              <a:picLocks noChangeAspect="1" noChangeArrowheads="1"/>
            </p:cNvPicPr>
            <p:nvPr/>
          </p:nvPicPr>
          <p:blipFill rotWithShape="1">
            <a:blip r:embed="rId8">
              <a:extLst>
                <a:ext uri="{28A0092B-C50C-407E-A947-70E740481C1C}">
                  <a14:useLocalDpi xmlns:a14="http://schemas.microsoft.com/office/drawing/2010/main" val="0"/>
                </a:ext>
              </a:extLst>
            </a:blip>
            <a:srcRect t="14148" b="21028"/>
            <a:stretch/>
          </p:blipFill>
          <p:spPr bwMode="auto">
            <a:xfrm>
              <a:off x="800844" y="533400"/>
              <a:ext cx="1700309" cy="1102196"/>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AutoShape 5" descr="data:image/jpeg;base64,/9j/4AAQSkZJRgABAQAAAQABAAD/2wCEAAkGBxEREhQSEhQUFBUVFBUYFRQWFBUYFRUQGBQXFhQUFxgYHiggGholHBUUITEhKCkrLi4uGB8zODMsNygtLisBCgoKDg0OGxAQGywmICUsLCwtMCwsLDcsLC8sLCwsLCwsLCwsLCwsLCwsLCwsNDQsLCwsLCwsLCwsLCwsLCwsLP/AABEIAJoBRgMBEQACEQEDEQH/xAAbAAEAAgMBAQAAAAAAAAAAAAAABQYCAwQHAf/EAEIQAAIBAgIHAQ4CCAcBAAAAAAABAgMRBAUGEiExQVFhcRMiMkJScoGRkqGxssHRFIIVFiMzNFNi8ENzg5PC0uEk/8QAGwEBAAIDAQEAAAAAAAAAAAAAAAQFAgMGAQf/xAA5EQACAQMABgcGBgIDAQEAAAAAAQIDBBEFEiExQVETMmFxgZGxFCIzwdHwFTRCUqHhI/FygpJiNf/aAAwDAQACEQMRAD8A9xAAAAAAAAAAAAAAAAOfHYyFGDnN2S9bfBLqbKdOVSWrE0168KEHOb2FXxGlVRq0IqLbe17bR4K3F9fcWcNHQT95nP1NN1GvcSX39/Q68szutUcYRpOptWtUbtx2vYrK3K5qr2lOGZSljkiTa6Rr1GoRg5c5P+lhFkRWl6fQAAAAAAAAAAAAAAAAAAAAAAAAAAAAAAAAAAAAAAAAAAAAACvZpn06FdwcFKFotbbSs1t27ntTLChZxrUtZPDKW70nO2ruDjmOx9p3YHPKFXYpasvJlsfo4M0VbSrT3rK7CXb6RoVtieHyZJkYngAAHyUrbXwG88bwssoGeZk69S68COyC6eV2v7HQWtBUodr3nG3927mrldVbvr4kfGTTut6JDWdhCTaeUSWGz7EQ8fWXKSTX3I07OjLhjuJ9LSdzT/VnvLPk+ewr96+8n5N9j81/Qq7i0lS2rai/stJU7j3Xsly59xLkQsgAAAAAAAAAAAAAAAAAAAAAAAAAAAAAAAAAAAAAAAAAAAACG0iynu8VKPhxvb+pcY/YmWlz0UsPcys0lY+0Q1o9Zfz2FIqQcW4yTTWxp70y8i01lHJyi4vVktp34DOa1HZGV4+TLavRxRHq2tOpvW3miXb6Qr0NkXlcmWbLtI6VSyn+zl1fet9JfcrK1jUhtjtX3wL+20tRq7J+6+3d5k1chFqQWluO1KaprfU2PzFv9e71k6wpa89Z7l6lRpi56Ol0a3y9OJTC7OVAAAPsZNNNbGtqfJ8zxpPYz1Np5Re9H8z7vT77w47JdeUvT9GUN3Q6Kezc9x2Gjrz2int6y3/XxJUilgAAAAAAAAAAAAAAAAAAAAAAAAAAAAAAAAAAAAAAAAAAACNz/uqoylSk1KO123uPjff0Ei11OkSmtjIOkelVBypPDW3Zy4lErV5zd5ycnzbb2F/GEYLEVg5CpVnUeZtvvNZkawATGSZ5Ki1GV5U+XGPWPToQrm0jV96Ox+paWGkpW71Z7Y+ncc2eY3u1aUltiu9j5q4+l3ZttaXR00nv4mi/uOnruS3bl3HASCEAAAACV0axXc68buymnF8ua96Il7T16TxvW0sdF1uiuFnc9n0L2mUJ2GTGNRNtJptb1fau09w8ZMVKLeE9pmeGQAAAAAAAAAAAAAAAAAAAAAAAAAAAAAAAAAAAAAAAAPjAKppBlWHg9ZVFSk9upZtPqktq+Ba2lxVksNZXM53SNlbQesparfDn4LaitMsyhYPTwAAAAAAAAAAEjgMBTl4WIhBcu+v77L4karWnHdBv78Sdb21KfWqqK8fngt2TQw8I6lCUZcZNNNt85NFPcOrKWtUR0tlG2px1KDT54+ZJEcnAAAAAAAAAAAAAAAAAAAAAAAAAAAAAAAAAAAAAAAAAAFe0jyN1X3Wn4VrSj5SW5rqWFndqmtSe4pdJ6OdZ9LT38Vz/ALKpVw04u0oST6xZbRqRltTRzk6NSDxKLXgajM1gAAAAAAAAHRgMK6tSNNbNZ7+S3t+o11anRwcuRvt6LrVY01xLPQ0Tprw5yl0SUV9WVctIzfVSRf09CUk/fk3/AATmFw0KcdWEVFcl8XzZAnOU3mTyy3pUYUo6sFhG4xNgAAAAAAAAAAAAAAAAAAAAAAAAAAAAAAAAAAAAAAAAAAAK1plXqRUIxbUJX1muL2WT95ZaOhBtt70UWm6lSMYxj1XnP0KmW5zYAAAAAAAABZ9DsD4VZr+mH/J/BesqtI1t1Nd7+R0GhbbfWfcvn995airOhAAAAAAAAAAAAAAAAAAAAAAAAAAAAAAAAAAAAAAAABx1MaqclGp3ql4E/Fb8lvhL4m2NJzjmG3G9cf8ARGlcRpz1amzO58H2dj9eB1pmokn0AAHFmmLo04Pu2q0/FaTcuxG6hTqTl/j8yLd1qFOH+bGOXPwKHjq8ZybhBU48IrlzfUvqUJRjiTyzj7ipGpPMIqK5L5nObTQAAAAAAduU5dKvPVWyK8KXJfc0XFdUY5e/gS7O0lc1NVbuL5f2egUKUYRUYqyirJdDn5Scm5M7OnCNOKjFbEbDEzAAAAAAAAAAAAAAAAAAAAAAAAAAAAAAAAAAAAIbOM/hQeoo68+KvZR7Xz6Ey3s5VVrN4RV3uk4W8tRLMv4RzZdpRGclGpHUvsUk7q/XkbK1hKMdaLyabbTMak1GpHGeOdhYivLo04rDRqRcJq8XvX17TKE5QlrR3murShVg4TWUyp42jicG705ydLg96XRxexFtSnRuesve++JzlendWLzTk3D73rga46UYheQ/yv6Mzej6Xaa1pm5XLy/s019IcTLZrqPmpL37zONlRjwz3mqppW6ns1sdyIyc3J3k2297bbfrZKSSWEQJScnlvLMT0xAAAAAAJHKcnqV3dd7DjN/8ebI1xdQpLm+ROs7CpcvK2R5/TmXjA4OFGKhBWXvb5t8yjqVZVJa0jraFCFCGpBbDoNZuK9pDnsqUu507a1ryk9urfckuZYWlmqi157il0lpKVGXR09/F8v7IjB6SV4S7990jxTSTt0a4kupYUpL3djK2hpevCWZvWX3uLpQqqcVKO1SSafRlLKLi2mdTCanFSjue0gMw0pjGTjThr22OTdlfpzLClo9yWZvBTXGmowlq0457c7PA68mz2Fd6rWpO17XumujNNxaSpLWzlEqy0lC5eq1iXr3EwRCyAAAIPN9IoUZOEY68lv22inyvxZNt7KVVazeEVN5pWFCWpFZfHkjDK9JY1ZKE46jbsne8W+C6Myr2MqcdaLyY2ml41pqE1hvdt2E+QC4AAAAAAAAAAAAAAAAAAAAAPNswk3VqN+XL5mdLRWKce5HCXLbrTb5v1Odmw0s9LwbvTg3vcY+uyOZqLE2u072i26cW+SNxgbD5KKas1dPeugWzceNJrDK/mWi8Jd9Seo/JfgfdFhR0hKOye31Ka60NTn71J6r5cP6+9hXMXlNel4UHbyo7V7vqWVO5pT3Mo61jcUutHxW1HEbyIAAAED0kMJkuIqboNLnLvV79vuI1S6pQ3vyJlHR1xV3Rx2vZ/ZYcu0Xpw21X3R8t0P8A0r61/OWyGz1Lu20NThtq+8/4/sn4xSVkrJbkivbzvLhJJYR9B6ACi6UYaUK8pPdOzT4bkmu3YXljUUqSS3o5HS1GULhye6W1eWCJjFtpJXb2JcW+RMbSWWVqTbwi+RoypYNxfhRoy9EtVsoHJVLjPBy+Z2Kpyo2Ti96g/QoR0Bxp2ZPK1elb+ZH1N2ZpuFmlLuZKsm1cQxzR6Kc4duAAAeZYiTc5N73KXrudPBYil2HBVW3OTfNmu9tplg15xtPT6b2LsRy73n0CO5GR4egAAAAAAAAAAAAAAAAAAA81x37yp58/mZ0tLqR7kcJcfFn3v1NDNhpPQMHmVBU4J1YXUY375b7I5+pQqubeq9/I7Sjd0FTinNblxRt/SlD+bT9pGHs9X9r8jZ7Zb/vj5ofpSh/Np+0h7PV/a/Ie2W/74+aOqnUUleLTXNO6NTTTwzfGUZLMXlGGJxEKcdaclFLiz2EJTeIrLMalWFKOtN4RGQxuCry1e8lJ7taFm+xtEl0riks7UuxkBXFjcy1XhvtX1Rslo/hX/h+qUl8GeK9rL9XoZvRdq9up/L+p9p5Bho/4a9Lk/izx3lZ/qPY6MtY/o88v1PtfFYbDbHqQfKMdvqijyNOtW3Zfie1K1ra7HiPYl9DowWOpVk3TkpW3rc12p7TXUozpvElg30LmlXWabydRrN4YBGVM+w0ZarqK/RNr1pWJKtKzWVEgS0lbRlqufr6khSqKSUotNPc1uaI7TTwybGSktaLyjnzKdFQ/baur/Ur7ei59hsoqo5f4857DTdSoKH+bGO0j8rq4HX/ZKCnwumn6HL6EivG51f8AJnH3yIVpOwc/8WNbu2+GSRzT9zV/y5/KyPQ+LHvXqTbv4FT/AIv0Z5wdIcMdOWTSrUm3ZKpFtvcldbTVXTdOSXJki1ko14N7sr1L5+lKH82n7SKH2er+1+R2Htlv++PmjKGZUG7KrBvzkeOhUW+L8j1XdBvCmvNHUaiQeY1vCl5z+J08dyOBn1n3swZkYHodPNKFl+1p7l4yOddvVz1X5HbRvLfC99eaM1mdD+bT9pHns9X9r8jL2y3/AHrzR1RkntTuuaNLWCQmmso+g9MKtWMVeTUVzbSR7GLk8JGM5xgsyeER1TSDDL/ET7FJ/BEhWdZ/pIUtKWsf1+SYp6QYZ/4lu1SX0PXZ1l+k8jpS1l+v+GSFGtGavGSkuaaZHlFxeJLBNhUjNZi8rsNhiZgAAGFSrGKvJqK5tpfE9UXLcjGU4xWZPBzvNKH82n7SNvs9X9r8jR7Zb/vXmgszofzaftI86Cr+1+QV5bv9a80dUWntW01EhNPajzbHfvKnnz+ZnS0upHuRwtx8Wfe/U0Gw0gAAAAmdFcVKFZQT72d01wvZtPt2EK+pqVJy4otNE15QrqC3S+8m3TGu3WjDhGCaXVt3fuRho6CVNy4tm3TVRuuocEvUgSwKY9Fyes50acpbW4q75vdc5y4io1ZJczuLOo6lCEpb2jrkzSSGeZ4is5ylOTu5O7OnhBRiorgcHUqSqSc5b2dWR1nCvTae+Si+sZOzRpuoKVKWeWSRYVJQuINcXjzPQznjtSI0prShh5artrNRb6Pf9iXYwUqyzw2lbpapKFs9XjhFFL45AtOhVZtVIcFqtdG7p/BFTpKCTjI6LQVRtThwWH55IvSfEOeIknuhaKXLYm/eyVZQUaKa4lfpWrKdzJPcti9SKRLK0vka7qYJzlvdCV+3UauUOooXKiv3L1OwVR1LFzlvcH6MoZfnHgAAAAuGh+LlOnKEnfUa1W/JfD3e8ptIU4xmpLidRoWvKdOUJcN3iVKt4UvOfxLeO5HNT6z72YGRgAAAWPQ3Fy15Ur3i46yXJpq9u25W6RprVU+O4vNCV5a7pcMZ7idzrNFh4X3yeyMevN9EQLa3daWOHEt768jbU8729y++BRcXi51Za1STk/cuiXAvadONNYijkq1epWlrVHn74Gk2GkAG3DYidOWtCTi+n15mE4RmsSWTZSqzpS1oPDLpkGcqutWVlUjvXCS8pfYpLq1dJ5W46rR+kFcrVlskv57UTBELMr2f5/3NunSs5+NLhHoubLC1s+kWvPd6lLpHSfRPo6XW4vl/ZUq1aU3rTk5Pm3ct4xjFYisHNznKo9aby+0wMjAAFk0Pxsk5UndxtrLo7pNLo7lZpCkmlNb9xfaGuJJypPdjK7CCx37yp58/mZPpdSPcinuPiz736mg2GklqejuIklJKNmk13y3Mhu+op4b/AILKOibmSTSW3tMv1axPKPtI89vo835GX4Pdcl5j9WsTyj7SHt9Hm/Ifg91yXmTOQZC6Mu6VGnK1opbo33u/FkK6vFVWpHcWmjtGOhLpKj28McCI0u/iPyR+pN0f8HxZWaZ/M+C+ZCk0qj0HIP4el5hz118aXedpo78tDuO6e59hoW8mS3HmCOoPn51ZV++pf5kPmRpr/Cl3Mk2nx4f8l6no5zh3BCaX/wAP+eP1Juj/AI3gyq0z+W8UUkvDkyy6E+FV7IfGRWaS3R8fkX2gutU7l8yK0g/iavnL5USrT4MfviV2kfzU+/5IjySQi74T+A/0J/LIo6n5v/sjrKX/AOd/0foykF4cmZ0KTnKMY75NJdr2IxlJRi5PgZ04OclCO97CV/VrE8o+0iJ7fR5vyLH8HuuS8z7HRnE8oLrrfZB39Ht8j1aHuezzLRk2WrDw1b3k3eT5vp0Kq4rutLPDgdBZWcbanqra3tbKDW8KXnP4nQR3I42fWfezAyMCXWjeJfCPtIh+30eb8izWiLl8F5n39WcTyj7SPPb6Pb5Hv4Pdcl5lgyDJvw6cpNOctjtuS5L7lfdXXTPC3IutH6P9mTlJ5k/JFa0jxTqV58o96vRv99yzs6epSXbtKHSdZ1LiXJbF4f2RhKK8sOU0cFGClVnGU2rtPWtHpYrq8rlyagsIu7OnYRgpVZJy7c4R1YuGXTTSlCD4SjdWfZuZqg7yLy033kitHRtRYTSfNZ/0VWas2r3s3t59S1W452Sw8G7A4l0qkai8V37VxXquYVaaqQcXxNtCs6NSNRcH/sveb43uVGVRb7LV86WxfG/oKG3pdJVUX4nYXlx0NB1F4eJ583fa9re99ToUsHFNt7WZUaMpyUYpyb3JHkpKKy9xlCnKclGKyyUjo1ifJivzIi+30ef8FgtEXT4LzPv6s4nlH2kee30e3yPfwe65LzLHkOT/AIdNyac5b2tyXJFbdXPTPC3IvNH2CtotyeZPf9Cl49Wq1PPn8zLul1I9yOVuFitPvfqaGbDSejZVWU6NNrdqR9aVmvWc3Xi41JJ8zubSanQhJckdZqJAAABSNL1/9H5I/GRd6P8Ag+LOT0z+Z8F8yFJxVHoGj0k8PSt5NvSmznrtf5pHaaOadrDuO+q7Jt8n8DQt5Lk8RbPMEdQcAdOWSSrUm93dIfMjVXWacu5ki1aVeDf7l6npBzZ3JB6YSXcLc5xt7ydo9f5fAqdMtez47UUouzlCy6E+FV7IfGRWaS3R8fkX2gutU8PmRWkH8TV85fKiVafBj98Su0j+an3/ACRHkkhF3wavgf8ARn8sijqfmv8AsjraKzo/H/w/RlILw5I6MvqqFWnJ7lOLfYpK7NdaLlTklyZutpqFaEnuTXqekJnNHdn0AAHmWIVpyXKUvidPB5iu44GosTku1+prZkYHpeEqqcIyjtTimvUczUi4yaZ3tGanTUluaNxgbAAeaY1ftKl/Ln8zOlpdSPcjg6+elnnm/U0mw1C4AuBkXAyZ0aMpyUYq7exJGMpqCzIzp05VJKMFlstmlkdXD048pRT9EGVNg81pPs+Z0emFq20Y9q9GVAuDmS06FUV+0nbbdK/Te/76FVpKT92PA6HQcI4nPjsRaCrOgAAAKRpXg3Ctr272pt/Mtkl8H6S7sKutT1eKOT0vQdOvr8JbfHiQpOKo7cuzWrQ8B7Hvi1dX59DRWt6dXrIl217Wt+o9nJ7jv/Wqvyp+y/uR/wAPpdpM/GrjlHyf1H601+VP2X9x+H0u0fjVxyj5P6khlOkznJQqpLWdlJbr8E0/iR7iw1Y60GTbPTHSTUKqxnc0a9M8K+8qrd4MunGP1MtHVFth4mvTlF+7VXc/l8yrlqc+SWU51Uw90rSi9uq+fNPgRbi1hW2vYyfZ6QqW2xbVy+hvzPSKpWi4JKEXvs7trlfka6FjCnLWbyzddaVqV4aiWE95DE4qgAT+C0pqQjqzip23SvZ+nZtK+po+EnmLwXNHTNWEdWa1u3JG5pmdTESTnsS3RW5fdkmhbxorCIN3eVLmWZ7luRxG8iFz0QwjhSc3vm7rzFsXvuUukKmtU1VwOp0NRcKLm/1P+F9srmkH8TV85fKixtPgx++JR6R/NT7/AJIjySQj0DIVfDU0/I+5z118aXedpo9ZtYLsKRmOEdGpKm+D2dYvc/UXlGoqkFJHJXNB0asqb4enA5jaaCTwOfV6UdVNSS3KSvZckyLVs6VR6zW3sLChpO4ox1U8rtOpaVV+VP2X9zV+H0u03/jVxyXk/qT2R50sQmmtWa2tcGuaK+5tXR270XNhpCNymmsSX3lFZ0lwbp15PxZ98vT4S9fxRaWVXXpJcVsKDSlB0rhvhLavn/JFEsrjvy7N61BWg1q79WSur9ORHrW1OrtktpMtr6tbrEHs5Pcdv61V+VP2X9zR+H0u0l/jVxyj5P6kvkmkPdpdzmlGT3NbpdOjIlzZdGtaLyiysdKKvLo5rD4cmQOk2EdOvJ8J98u3xl67+tE+yqa9JLithUaUoOlcN8JbV8/5IollaWTKc7oKChWgk0raygmmluvxuVle0quTlTfhkvbPSNBQUK0dq44RI/pjA/0/7T/6kb2W57fP+yd7fYdn/l/QfpjA84/7T/6j2W57fP8Ase32HZ/5f0O7L8ZQqX7k47N6S1X6rXNFWlVh18ky2uLer8Jr0I3TP9zD/MXyyJWjviPuIGm/gx/5fJlOLk5ctmhPgVfOj8Co0l1o9x0mgupPvXoWUrS9AAAI7MKEK0HCfofFS4NEilKVKWtEhXNOFxTcJ/6KRj8DOjK0ls4SW5/3yLylWjUWUcncW06EsS8+DOY2kcAAAzo03KSjHe2ku0xlJRTbM4RlOSjHez0HEqNSLhLamrP79pz0MwkpR3naVdWpBwnuZSczy2dGW3bHhLh2Pky7o141F28jk7qznQlt2rg/qcJIIgAN+Dwk6stWCvzfBdrNdSrGmsyN1GhOtLVgjCvRlB6sk01wZlGaksowqU5U5aslhmsyMAASmT5Q6rUp3VNb+cui+5EuLlU1iO/0LGysXWetPZH17vr5F0jVSSS2JbEuSKVxztZ1KmksIpOkVNrETb8azXZZL4pl3ZyTpJcjlNJRauZN8dpGkogF+yluFGnF71FXXXec/XxKpJrmdlZt06EIvekc2eZfHERurKcfBfNeS+hstqzovsNF/axuY5XWW76Mp1ejKD1ZJprg/wC9pdQmpLMTl6lOVOWrNYZrMjAAExorF931lujF39OxL++RCvmuix2lpohP2jW4JP8AksuaYWFeGpLY98ZcYy5lZRqSpS1kX11RhcU9SXg+RSsZg50pas12Pg10ZeU6saizE5Svbzoy1Zr6M5zYaAAdmTwbr07cJJvsTuzRcNKlLPIlWUXK4hjg0/IuOaYWFeGrLY98Zcn9imoVJUpayOnu6MLinqS38HyZScZg50pas1bk+D6pl5TqxqLMTlK9CdGWrNfQ0Gw0gAAHbkk5KvTcd+sr+b43uuaLlJ0pZJdjKUbiDjz/AI4/wWLSy8qKa8Wab7LNfVFdYYjU70XemMzoJrgyoFwcyWvRC8ac290pK3Wy2lTpDDml2HRaGzGnJviye7uQNUuekHdxqjpB3cao6QifxJL6MremNWJxkFF69rcmr39BlClJv3TXVuIKPv7iu4ytRfgQcet/oWVONRdZlJXnRl1I4++RyXNpG2C4GwlcmxVKDs42k9ms9vo6ES5pzkt+zkWNjWpQeGsPn97id/EkHoy36Y118ZFJ61rdePS3EyjSbfumFS4jGPvbiu42tRl4FNrrey9RY0oVF1mUlepQl1I4++RqwtSmn38HL8zM5xm17rwa6U6UX78c+JYsDj6bVqdo28W1itqUZp5kXdC5pOOKezsNeY42la1RKXJWu/8Awyo0qmcx2GFzcUcYqLJX684N95FxXK7ZYwUkveZS1JU2/djhd514HE0I21qe3yn3y9Rpq06st0iTb1reHWjt57/4LBTxqkrxaa6Fe6TTwy5jcKSymZfiTzozLpiOzjFU9W046z8Xmut+BIt6c85i8EK9r0nHE1l8CLyyvShK848dj3qPo+pKrwnKOIsr7WrShPM13PkWX8UVvRl70w/Ejox0xxZhj6VrVEpdLXf/AIbqVGpnMdhFubmjjFRZ7Cv4idNvvIuK85ssIKSXvPJTVJU2/cjjxNaa5e8zeTWmiyZVi6epaC1bb1xvzvxKyvTnrZltL20r09TEFg7fxJp6MldMc+Mx9NK07NPxbXv6DZTozbzE01rmmo4qbewr2Kq0peBBx/M/gWNOM11nkpK06Un7kceJzXRsNGwnskxNNJqMdWXF7210f0IFzTm3lvKLixrUksRWH6kp+JIvRlh0xzYzH00rTs7+La/uNlOjNvMTRXuaUVie3sK9iqtJvvIOP5n8Cxpxmus8lLWnSk/cjjxOe6Nho2C6A2ExkVemm1q2n5XNclyId1Cb47Cz0fUpxeMe9zJXE42MYty3cVvv0sRIUm37pY1biMYty3FadSlr31HqeTrFnqz1cZ2lE50ukzq+7yLNh8VHVWpsjbYlyKyVN6z1t5fU60dRau42fiTHozPph+JHRjph+JHRjpiEeKsTejKrpsEXiKzm7v0dESoQUVhFfUqObyzWZmsAAAAEtSxXeq74ESVPbsLKFb3Vkj8TXc3d7uCJEIKKIVWq6jyzSZmoAH2MmndbGeNJ7D1Np5QbvtYSwG29rPh6eAA24fEODut3FczCcFJbTbSqypvKJOOLvtIzp4J6rZWSOxk7zb7CRTWIkGvLWm2aDYaSUw2J71dhEnD3mWNKr7iMcVjmlZb37j2FJN5ZjVuGlhbyNbJRBAPAAdOAnqyv0NVVZRIt5assnXiMdZbN/wDe01RpZZIqXDitm8jJSbd3tZJSSWEQG23lnw9PAAbsHK00+34GuosxNtF4mmduIxzSst/wNMKOd5Lq3LSwt5Gyk3te0kpYIDbbyz4engAAB0YHZLW5GqrtWDfQ2S1jPMK2s0uXxPKUcbTO5qazSOQ3EUk8HW1YJdvxItSOZE+jU1YJG78SYdGbemH4kdGOmH4kdGOmImVS5LSK5yyjAyMAAAegA+ngMnU2WPNUyctmDAyMAAfQenwHgAAPQDwAGcJ2MWjOMsGMnc9Ri3lnw9PDZGpYxcTNTwjBu56Yt5Ph6eAHoAM4zsYtZMlLBjJ3PUsGLeWfD08AAAM4SsYtZMlLBi3c9PG8nw9PDJNHhllH3WXIYPcoay5DAyj73U81T3XMJSuepYMG8s+Hp4bFUMdU2KZ97qNUa47qNUa47qNUa5qMjWAAAAAAAAAAAAAAAAAAAAAAAAAAAAAAAAAAAAAAAAAAAAAAAAAAAAAAAAAAAA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p:cNvGrpSpPr/>
          <p:nvPr/>
        </p:nvGrpSpPr>
        <p:grpSpPr>
          <a:xfrm>
            <a:off x="3581400" y="2839033"/>
            <a:ext cx="2132014" cy="1057424"/>
            <a:chOff x="3356346" y="1891781"/>
            <a:chExt cx="1672853" cy="881235"/>
          </a:xfrm>
        </p:grpSpPr>
        <p:pic>
          <p:nvPicPr>
            <p:cNvPr id="1026" name="Picture 2" descr="http://www.clker.com/cliparts/0/K/2/3/0/U/iphone-h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3752155" y="1495972"/>
              <a:ext cx="881235" cy="167285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marketingland.com/wp-content/ml-loads/2013/08/twitter-featured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7600" y="2133600"/>
              <a:ext cx="1024883" cy="4854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87171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2544" r="1670" b="2100"/>
          <a:stretch/>
        </p:blipFill>
        <p:spPr bwMode="auto">
          <a:xfrm>
            <a:off x="0" y="-76200"/>
            <a:ext cx="9144000" cy="693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62600" y="-76200"/>
            <a:ext cx="4114800" cy="369332"/>
          </a:xfrm>
          <a:prstGeom prst="rect">
            <a:avLst/>
          </a:prstGeom>
          <a:noFill/>
        </p:spPr>
        <p:txBody>
          <a:bodyPr wrap="square" rtlCol="0">
            <a:spAutoFit/>
          </a:bodyPr>
          <a:lstStyle/>
          <a:p>
            <a:r>
              <a:rPr lang="en-US" b="1" dirty="0">
                <a:solidFill>
                  <a:schemeClr val="bg1"/>
                </a:solidFill>
              </a:rPr>
              <a:t>https://becker.wustl.edu/geneinfo/</a:t>
            </a:r>
          </a:p>
        </p:txBody>
      </p:sp>
    </p:spTree>
    <p:extLst>
      <p:ext uri="{BB962C8B-B14F-4D97-AF65-F5344CB8AC3E}">
        <p14:creationId xmlns:p14="http://schemas.microsoft.com/office/powerpoint/2010/main" val="637993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haroni" pitchFamily="2" charset="-79"/>
                <a:cs typeface="Aharoni" pitchFamily="2" charset="-79"/>
              </a:rPr>
              <a:t>Gain understanding of </a:t>
            </a:r>
            <a:br>
              <a:rPr lang="en-US" dirty="0" smtClean="0">
                <a:latin typeface="Aharoni" pitchFamily="2" charset="-79"/>
                <a:cs typeface="Aharoni" pitchFamily="2" charset="-79"/>
              </a:rPr>
            </a:br>
            <a:r>
              <a:rPr lang="en-US" dirty="0" smtClean="0">
                <a:latin typeface="Aharoni" pitchFamily="2" charset="-79"/>
                <a:cs typeface="Aharoni" pitchFamily="2" charset="-79"/>
              </a:rPr>
              <a:t>Research Impact</a:t>
            </a:r>
            <a:endParaRPr lang="en-US" dirty="0">
              <a:latin typeface="Aharoni" pitchFamily="2" charset="-79"/>
              <a:cs typeface="Aharoni" pitchFamily="2" charset="-79"/>
            </a:endParaRPr>
          </a:p>
        </p:txBody>
      </p:sp>
      <p:sp>
        <p:nvSpPr>
          <p:cNvPr id="3" name="Content Placeholder 2"/>
          <p:cNvSpPr>
            <a:spLocks noGrp="1"/>
          </p:cNvSpPr>
          <p:nvPr>
            <p:ph idx="1"/>
          </p:nvPr>
        </p:nvSpPr>
        <p:spPr>
          <a:xfrm>
            <a:off x="457200" y="1600200"/>
            <a:ext cx="8686800" cy="4525963"/>
          </a:xfrm>
        </p:spPr>
        <p:txBody>
          <a:bodyPr>
            <a:normAutofit/>
          </a:bodyPr>
          <a:lstStyle/>
          <a:p>
            <a:pPr>
              <a:lnSpc>
                <a:spcPct val="80000"/>
              </a:lnSpc>
              <a:buBlip>
                <a:blip r:embed="rId3"/>
              </a:buBlip>
            </a:pPr>
            <a:r>
              <a:rPr lang="en-US" sz="3000" dirty="0"/>
              <a:t>Why is impact important</a:t>
            </a:r>
            <a:r>
              <a:rPr lang="en-US" sz="3000" dirty="0" smtClean="0"/>
              <a:t>?</a:t>
            </a:r>
          </a:p>
          <a:p>
            <a:pPr marL="0" indent="0">
              <a:lnSpc>
                <a:spcPct val="80000"/>
              </a:lnSpc>
              <a:buNone/>
            </a:pPr>
            <a:endParaRPr lang="en-US" sz="800" dirty="0"/>
          </a:p>
          <a:p>
            <a:pPr lvl="1">
              <a:lnSpc>
                <a:spcPct val="80000"/>
              </a:lnSpc>
            </a:pPr>
            <a:r>
              <a:rPr lang="en-US" sz="2000" dirty="0"/>
              <a:t>Justify requests for future funding</a:t>
            </a:r>
          </a:p>
          <a:p>
            <a:pPr lvl="1">
              <a:lnSpc>
                <a:spcPct val="80000"/>
              </a:lnSpc>
            </a:pPr>
            <a:r>
              <a:rPr lang="en-US" sz="2000" dirty="0"/>
              <a:t>Quantify return on investment</a:t>
            </a:r>
          </a:p>
          <a:p>
            <a:pPr lvl="1">
              <a:lnSpc>
                <a:spcPct val="80000"/>
              </a:lnSpc>
            </a:pPr>
            <a:r>
              <a:rPr lang="en-US" sz="2000" dirty="0"/>
              <a:t>Discover how research findings are being used</a:t>
            </a:r>
          </a:p>
          <a:p>
            <a:pPr lvl="1">
              <a:lnSpc>
                <a:spcPct val="80000"/>
              </a:lnSpc>
            </a:pPr>
            <a:r>
              <a:rPr lang="en-US" sz="2000" dirty="0"/>
              <a:t>Qualify for tenure</a:t>
            </a:r>
          </a:p>
          <a:p>
            <a:pPr lvl="1">
              <a:lnSpc>
                <a:spcPct val="80000"/>
              </a:lnSpc>
            </a:pPr>
            <a:r>
              <a:rPr lang="en-US" sz="2000" dirty="0"/>
              <a:t>Create promotion dossiers</a:t>
            </a:r>
          </a:p>
        </p:txBody>
      </p:sp>
      <p:sp>
        <p:nvSpPr>
          <p:cNvPr id="4" name="TextBox 3"/>
          <p:cNvSpPr txBox="1"/>
          <p:nvPr/>
        </p:nvSpPr>
        <p:spPr>
          <a:xfrm>
            <a:off x="3505200" y="3839570"/>
            <a:ext cx="7620000" cy="2215991"/>
          </a:xfrm>
          <a:prstGeom prst="rect">
            <a:avLst/>
          </a:prstGeom>
          <a:noFill/>
        </p:spPr>
        <p:txBody>
          <a:bodyPr wrap="square" rtlCol="0">
            <a:spAutoFit/>
          </a:bodyPr>
          <a:lstStyle/>
          <a:p>
            <a:r>
              <a:rPr lang="en-US" sz="13800" i="1" dirty="0" smtClean="0">
                <a:solidFill>
                  <a:schemeClr val="bg1">
                    <a:lumMod val="85000"/>
                  </a:schemeClr>
                </a:solidFill>
                <a:latin typeface="Impact" panose="020B0806030902050204" pitchFamily="34" charset="0"/>
              </a:rPr>
              <a:t>impact</a:t>
            </a:r>
            <a:endParaRPr lang="en-US" sz="13800" i="1" dirty="0">
              <a:solidFill>
                <a:schemeClr val="bg1">
                  <a:lumMod val="85000"/>
                </a:schemeClr>
              </a:solidFill>
              <a:latin typeface="Impact" panose="020B0806030902050204" pitchFamily="34" charset="0"/>
            </a:endParaRPr>
          </a:p>
        </p:txBody>
      </p:sp>
    </p:spTree>
    <p:extLst>
      <p:ext uri="{BB962C8B-B14F-4D97-AF65-F5344CB8AC3E}">
        <p14:creationId xmlns:p14="http://schemas.microsoft.com/office/powerpoint/2010/main" val="1481629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measure impact?</a:t>
            </a:r>
            <a:endParaRPr lang="en-US" dirty="0"/>
          </a:p>
        </p:txBody>
      </p:sp>
      <p:sp>
        <p:nvSpPr>
          <p:cNvPr id="3" name="Content Placeholder 2"/>
          <p:cNvSpPr>
            <a:spLocks noGrp="1"/>
          </p:cNvSpPr>
          <p:nvPr>
            <p:ph idx="1"/>
          </p:nvPr>
        </p:nvSpPr>
        <p:spPr>
          <a:xfrm>
            <a:off x="457200" y="1295400"/>
            <a:ext cx="6629400" cy="4525963"/>
          </a:xfrm>
        </p:spPr>
        <p:txBody>
          <a:bodyPr>
            <a:normAutofit/>
          </a:bodyPr>
          <a:lstStyle/>
          <a:p>
            <a:pPr>
              <a:lnSpc>
                <a:spcPct val="80000"/>
              </a:lnSpc>
              <a:buBlip>
                <a:blip r:embed="rId3"/>
              </a:buBlip>
            </a:pPr>
            <a:r>
              <a:rPr lang="en-US" sz="3000" dirty="0"/>
              <a:t>Citation </a:t>
            </a:r>
            <a:r>
              <a:rPr lang="en-US" sz="3000" dirty="0" smtClean="0"/>
              <a:t>Analysis is…</a:t>
            </a:r>
            <a:endParaRPr lang="en-US" sz="3000" dirty="0"/>
          </a:p>
          <a:p>
            <a:pPr lvl="1">
              <a:lnSpc>
                <a:spcPct val="80000"/>
              </a:lnSpc>
            </a:pPr>
            <a:r>
              <a:rPr lang="en-US" sz="2000" dirty="0"/>
              <a:t>traditionally-used method of assessing research impact </a:t>
            </a:r>
            <a:endParaRPr lang="en-US" sz="2000" dirty="0" smtClean="0"/>
          </a:p>
          <a:p>
            <a:pPr lvl="1">
              <a:lnSpc>
                <a:spcPct val="80000"/>
              </a:lnSpc>
            </a:pPr>
            <a:r>
              <a:rPr lang="en-US" sz="2000" dirty="0" smtClean="0"/>
              <a:t>performed </a:t>
            </a:r>
            <a:r>
              <a:rPr lang="en-US" sz="2000" dirty="0"/>
              <a:t>by examining an individual publication (or a group of publications) </a:t>
            </a:r>
            <a:endParaRPr lang="en-US" sz="2000" dirty="0" smtClean="0"/>
          </a:p>
          <a:p>
            <a:pPr lvl="1">
              <a:lnSpc>
                <a:spcPct val="80000"/>
              </a:lnSpc>
            </a:pPr>
            <a:r>
              <a:rPr lang="en-US" sz="2000" dirty="0" smtClean="0"/>
              <a:t>assessing </a:t>
            </a:r>
            <a:r>
              <a:rPr lang="en-US" sz="2000" dirty="0"/>
              <a:t>how often it has been cited, if ever, by subsequent </a:t>
            </a:r>
            <a:r>
              <a:rPr lang="en-US" sz="2000" dirty="0" smtClean="0"/>
              <a:t>publications</a:t>
            </a:r>
            <a:endParaRPr lang="en-US" sz="2000" dirty="0"/>
          </a:p>
          <a:p>
            <a:pPr marL="457200" lvl="1" indent="0">
              <a:lnSpc>
                <a:spcPct val="80000"/>
              </a:lnSpc>
              <a:buNone/>
            </a:pPr>
            <a:endParaRPr lang="en-US" sz="2000" dirty="0"/>
          </a:p>
          <a:p>
            <a:pPr marL="342900" lvl="1" indent="-342900">
              <a:lnSpc>
                <a:spcPct val="80000"/>
              </a:lnSpc>
              <a:buBlip>
                <a:blip r:embed="rId3"/>
              </a:buBlip>
            </a:pPr>
            <a:r>
              <a:rPr lang="en-US" sz="3000" dirty="0"/>
              <a:t>Limitations of citation analysis</a:t>
            </a:r>
          </a:p>
          <a:p>
            <a:pPr lvl="1">
              <a:lnSpc>
                <a:spcPct val="80000"/>
              </a:lnSpc>
            </a:pPr>
            <a:r>
              <a:rPr lang="en-US" sz="2000" dirty="0" smtClean="0"/>
              <a:t>Inherent </a:t>
            </a:r>
            <a:r>
              <a:rPr lang="en-US" sz="2000" dirty="0"/>
              <a:t>assumption is that significant publications will demonstrate a high cited-by </a:t>
            </a:r>
            <a:r>
              <a:rPr lang="en-US" sz="2000" dirty="0" smtClean="0"/>
              <a:t>count </a:t>
            </a:r>
          </a:p>
          <a:p>
            <a:pPr lvl="1">
              <a:lnSpc>
                <a:spcPct val="80000"/>
              </a:lnSpc>
            </a:pPr>
            <a:r>
              <a:rPr lang="en-US" sz="2000" dirty="0"/>
              <a:t>High cited-by publication counts do not automatically equate quality of research or greater research </a:t>
            </a:r>
            <a:r>
              <a:rPr lang="en-US" sz="2000" dirty="0" smtClean="0"/>
              <a:t>impact</a:t>
            </a:r>
            <a:endParaRPr lang="en-US" sz="2000" dirty="0"/>
          </a:p>
          <a:p>
            <a:pPr lvl="1">
              <a:lnSpc>
                <a:spcPct val="80000"/>
              </a:lnSpc>
            </a:pPr>
            <a:endParaRPr lang="en-US" sz="20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428" y="1905000"/>
            <a:ext cx="2590572" cy="2590572"/>
          </a:xfrm>
          <a:prstGeom prst="rect">
            <a:avLst/>
          </a:prstGeom>
        </p:spPr>
      </p:pic>
    </p:spTree>
    <p:extLst>
      <p:ext uri="{BB962C8B-B14F-4D97-AF65-F5344CB8AC3E}">
        <p14:creationId xmlns:p14="http://schemas.microsoft.com/office/powerpoint/2010/main" val="2393131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Beyond citation analysis</a:t>
            </a:r>
            <a:endParaRPr lang="en-US" dirty="0"/>
          </a:p>
        </p:txBody>
      </p:sp>
      <p:sp>
        <p:nvSpPr>
          <p:cNvPr id="3" name="Content Placeholder 2"/>
          <p:cNvSpPr>
            <a:spLocks noGrp="1"/>
          </p:cNvSpPr>
          <p:nvPr>
            <p:ph idx="1"/>
          </p:nvPr>
        </p:nvSpPr>
        <p:spPr>
          <a:xfrm>
            <a:off x="457200" y="1543976"/>
            <a:ext cx="4953000" cy="3866224"/>
          </a:xfrm>
        </p:spPr>
        <p:txBody>
          <a:bodyPr>
            <a:normAutofit/>
          </a:bodyPr>
          <a:lstStyle/>
          <a:p>
            <a:pPr marL="0" indent="0" algn="ctr">
              <a:lnSpc>
                <a:spcPct val="80000"/>
              </a:lnSpc>
              <a:buNone/>
            </a:pPr>
            <a:r>
              <a:rPr lang="en-US" sz="2800" dirty="0" smtClean="0"/>
              <a:t>The Becker Model for Assessing Research Impact </a:t>
            </a:r>
          </a:p>
          <a:p>
            <a:pPr marL="0" indent="0" algn="ctr">
              <a:lnSpc>
                <a:spcPct val="80000"/>
              </a:lnSpc>
              <a:buNone/>
            </a:pPr>
            <a:r>
              <a:rPr lang="en-US" sz="2800" dirty="0" smtClean="0"/>
              <a:t>involves tracking </a:t>
            </a:r>
          </a:p>
          <a:p>
            <a:pPr marL="0" indent="0" algn="ctr">
              <a:lnSpc>
                <a:spcPct val="80000"/>
              </a:lnSpc>
              <a:buNone/>
            </a:pPr>
            <a:r>
              <a:rPr lang="en-US" sz="3000"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research outputs </a:t>
            </a:r>
          </a:p>
          <a:p>
            <a:pPr marL="0" indent="0" algn="ctr">
              <a:lnSpc>
                <a:spcPct val="80000"/>
              </a:lnSpc>
              <a:buNone/>
            </a:pPr>
            <a:r>
              <a:rPr lang="en-US" sz="2800" dirty="0" smtClean="0"/>
              <a:t>to locate </a:t>
            </a:r>
          </a:p>
          <a:p>
            <a:pPr marL="0" indent="0" algn="ctr">
              <a:lnSpc>
                <a:spcPct val="80000"/>
              </a:lnSpc>
              <a:buNone/>
            </a:pPr>
            <a:r>
              <a:rPr lang="en-US" sz="3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indicators </a:t>
            </a:r>
          </a:p>
          <a:p>
            <a:pPr marL="0" indent="0" algn="ctr">
              <a:lnSpc>
                <a:spcPct val="80000"/>
              </a:lnSpc>
              <a:buNone/>
            </a:pPr>
            <a:r>
              <a:rPr lang="en-US" sz="2800" dirty="0" smtClean="0"/>
              <a:t>that demonstrate </a:t>
            </a:r>
          </a:p>
          <a:p>
            <a:pPr marL="0" indent="0" algn="ctr">
              <a:lnSpc>
                <a:spcPct val="80000"/>
              </a:lnSpc>
              <a:buNone/>
            </a:pPr>
            <a:r>
              <a:rPr lang="en-US" sz="2800" dirty="0" smtClean="0"/>
              <a:t>evidence of </a:t>
            </a:r>
          </a:p>
          <a:p>
            <a:pPr marL="0" indent="0" algn="ctr">
              <a:lnSpc>
                <a:spcPct val="80000"/>
              </a:lnSpc>
              <a:buNone/>
            </a:pPr>
            <a:r>
              <a:rPr lang="en-US" sz="3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research impact</a:t>
            </a:r>
            <a:r>
              <a:rPr lang="en-US" sz="3000" dirty="0" smtClean="0"/>
              <a:t>.</a:t>
            </a:r>
            <a:endParaRPr lang="en-US" dirty="0" smtClean="0"/>
          </a:p>
          <a:p>
            <a:endParaRPr lang="en-US" dirty="0"/>
          </a:p>
        </p:txBody>
      </p:sp>
      <p:grpSp>
        <p:nvGrpSpPr>
          <p:cNvPr id="21" name="Group 20"/>
          <p:cNvGrpSpPr/>
          <p:nvPr/>
        </p:nvGrpSpPr>
        <p:grpSpPr>
          <a:xfrm>
            <a:off x="5476875" y="2112245"/>
            <a:ext cx="3057525" cy="2459755"/>
            <a:chOff x="4791075" y="2057400"/>
            <a:chExt cx="3057525" cy="2459755"/>
          </a:xfrm>
        </p:grpSpPr>
        <p:grpSp>
          <p:nvGrpSpPr>
            <p:cNvPr id="4" name="Group 3"/>
            <p:cNvGrpSpPr/>
            <p:nvPr/>
          </p:nvGrpSpPr>
          <p:grpSpPr>
            <a:xfrm>
              <a:off x="4791075" y="2057400"/>
              <a:ext cx="3057525" cy="2459755"/>
              <a:chOff x="4787741" y="914400"/>
              <a:chExt cx="4127659" cy="3139349"/>
            </a:xfrm>
            <a:solidFill>
              <a:schemeClr val="bg1">
                <a:lumMod val="50000"/>
              </a:schemeClr>
            </a:solidFill>
          </p:grpSpPr>
          <p:grpSp>
            <p:nvGrpSpPr>
              <p:cNvPr id="5" name="Group 4"/>
              <p:cNvGrpSpPr>
                <a:grpSpLocks/>
              </p:cNvGrpSpPr>
              <p:nvPr/>
            </p:nvGrpSpPr>
            <p:grpSpPr bwMode="auto">
              <a:xfrm>
                <a:off x="4787741" y="3345723"/>
                <a:ext cx="4127659" cy="708026"/>
                <a:chOff x="-12859" y="2176346"/>
                <a:chExt cx="4127659" cy="708460"/>
              </a:xfrm>
              <a:grpFill/>
            </p:grpSpPr>
            <p:sp>
              <p:nvSpPr>
                <p:cNvPr id="16" name="Rectangle 15"/>
                <p:cNvSpPr/>
                <p:nvPr/>
              </p:nvSpPr>
              <p:spPr>
                <a:xfrm>
                  <a:off x="0" y="2176347"/>
                  <a:ext cx="4114800" cy="708459"/>
                </a:xfrm>
                <a:prstGeom prst="rect">
                  <a:avLst/>
                </a:prstGeom>
                <a:grpFill/>
                <a:ln/>
              </p:spPr>
              <p:style>
                <a:lnRef idx="0">
                  <a:schemeClr val="dk1"/>
                </a:lnRef>
                <a:fillRef idx="3">
                  <a:schemeClr val="dk1"/>
                </a:fillRef>
                <a:effectRef idx="3">
                  <a:schemeClr val="dk1"/>
                </a:effectRef>
                <a:fontRef idx="minor">
                  <a:schemeClr val="lt1"/>
                </a:fontRef>
              </p:style>
            </p:sp>
            <p:sp>
              <p:nvSpPr>
                <p:cNvPr id="17" name="Rectangle 16"/>
                <p:cNvSpPr/>
                <p:nvPr/>
              </p:nvSpPr>
              <p:spPr>
                <a:xfrm>
                  <a:off x="-12859" y="2176346"/>
                  <a:ext cx="4114800" cy="708459"/>
                </a:xfrm>
                <a:prstGeom prst="rect">
                  <a:avLst/>
                </a:prstGeom>
                <a:grpFill/>
                <a:ln/>
              </p:spPr>
              <p:style>
                <a:lnRef idx="0">
                  <a:schemeClr val="dk1"/>
                </a:lnRef>
                <a:fillRef idx="3">
                  <a:schemeClr val="dk1"/>
                </a:fillRef>
                <a:effectRef idx="3">
                  <a:schemeClr val="dk1"/>
                </a:effectRef>
                <a:fontRef idx="minor">
                  <a:schemeClr val="lt1"/>
                </a:fontRef>
              </p:style>
              <p:txBody>
                <a:bodyPr lIns="170688" tIns="170688" rIns="170688" bIns="170688" spcCol="1270" anchor="ctr"/>
                <a:lstStyle/>
                <a:p>
                  <a:pPr algn="ctr" defTabSz="1066800">
                    <a:lnSpc>
                      <a:spcPct val="90000"/>
                    </a:lnSpc>
                    <a:spcAft>
                      <a:spcPct val="35000"/>
                    </a:spcAft>
                    <a:defRPr/>
                  </a:pPr>
                  <a:r>
                    <a:rPr lang="en-US" sz="2000" b="1" dirty="0">
                      <a:solidFill>
                        <a:schemeClr val="bg1"/>
                      </a:solidFill>
                    </a:rPr>
                    <a:t>Evidence of Research Impact</a:t>
                  </a:r>
                </a:p>
              </p:txBody>
            </p:sp>
          </p:grpSp>
          <p:grpSp>
            <p:nvGrpSpPr>
              <p:cNvPr id="9" name="Group 8"/>
              <p:cNvGrpSpPr>
                <a:grpSpLocks/>
              </p:cNvGrpSpPr>
              <p:nvPr/>
            </p:nvGrpSpPr>
            <p:grpSpPr bwMode="auto">
              <a:xfrm>
                <a:off x="4800600" y="914400"/>
                <a:ext cx="4114800" cy="1089025"/>
                <a:chOff x="0" y="0"/>
                <a:chExt cx="4114800" cy="1089610"/>
              </a:xfrm>
              <a:grpFill/>
            </p:grpSpPr>
            <p:sp>
              <p:nvSpPr>
                <p:cNvPr id="10" name="Up Arrow Callout 9"/>
                <p:cNvSpPr/>
                <p:nvPr/>
              </p:nvSpPr>
              <p:spPr>
                <a:xfrm rot="10800000">
                  <a:off x="0" y="0"/>
                  <a:ext cx="4114800" cy="1089610"/>
                </a:xfrm>
                <a:prstGeom prst="upArrowCallout">
                  <a:avLst/>
                </a:prstGeom>
                <a:grpFill/>
                <a:ln/>
              </p:spPr>
              <p:style>
                <a:lnRef idx="0">
                  <a:schemeClr val="dk1"/>
                </a:lnRef>
                <a:fillRef idx="3">
                  <a:schemeClr val="dk1"/>
                </a:fillRef>
                <a:effectRef idx="3">
                  <a:schemeClr val="dk1"/>
                </a:effectRef>
                <a:fontRef idx="minor">
                  <a:schemeClr val="lt1"/>
                </a:fontRef>
              </p:style>
            </p:sp>
            <p:sp>
              <p:nvSpPr>
                <p:cNvPr id="11" name="Up Arrow Callout 12"/>
                <p:cNvSpPr/>
                <p:nvPr/>
              </p:nvSpPr>
              <p:spPr>
                <a:xfrm rot="21600000">
                  <a:off x="0" y="0"/>
                  <a:ext cx="4114800" cy="708405"/>
                </a:xfrm>
                <a:prstGeom prst="rect">
                  <a:avLst/>
                </a:prstGeom>
                <a:grpFill/>
                <a:ln/>
              </p:spPr>
              <p:style>
                <a:lnRef idx="0">
                  <a:schemeClr val="dk1"/>
                </a:lnRef>
                <a:fillRef idx="3">
                  <a:schemeClr val="dk1"/>
                </a:fillRef>
                <a:effectRef idx="3">
                  <a:schemeClr val="dk1"/>
                </a:effectRef>
                <a:fontRef idx="minor">
                  <a:schemeClr val="lt1"/>
                </a:fontRef>
              </p:style>
              <p:txBody>
                <a:bodyPr lIns="170688" tIns="170688" rIns="170688" bIns="170688" spcCol="1270" anchor="ctr"/>
                <a:lstStyle/>
                <a:p>
                  <a:pPr algn="ctr" defTabSz="1066800">
                    <a:lnSpc>
                      <a:spcPct val="90000"/>
                    </a:lnSpc>
                    <a:spcAft>
                      <a:spcPct val="35000"/>
                    </a:spcAft>
                    <a:defRPr/>
                  </a:pPr>
                  <a:r>
                    <a:rPr lang="en-US" sz="2000" b="1" dirty="0">
                      <a:solidFill>
                        <a:schemeClr val="bg1"/>
                      </a:solidFill>
                    </a:rPr>
                    <a:t>Research Output</a:t>
                  </a:r>
                  <a:r>
                    <a:rPr lang="en-US" sz="1600" dirty="0">
                      <a:solidFill>
                        <a:schemeClr val="bg1"/>
                      </a:solidFill>
                    </a:rPr>
                    <a:t>	</a:t>
                  </a:r>
                </a:p>
              </p:txBody>
            </p:sp>
          </p:grpSp>
        </p:grpSp>
        <p:grpSp>
          <p:nvGrpSpPr>
            <p:cNvPr id="18" name="Group 5"/>
            <p:cNvGrpSpPr>
              <a:grpSpLocks/>
            </p:cNvGrpSpPr>
            <p:nvPr/>
          </p:nvGrpSpPr>
          <p:grpSpPr bwMode="auto">
            <a:xfrm>
              <a:off x="4791075" y="2999238"/>
              <a:ext cx="3057525" cy="886963"/>
              <a:chOff x="-12859" y="1046875"/>
              <a:chExt cx="4127659" cy="1102868"/>
            </a:xfrm>
            <a:solidFill>
              <a:schemeClr val="bg1">
                <a:lumMod val="50000"/>
              </a:schemeClr>
            </a:solidFill>
          </p:grpSpPr>
          <p:sp>
            <p:nvSpPr>
              <p:cNvPr id="19" name="Up Arrow Callout 18"/>
              <p:cNvSpPr/>
              <p:nvPr/>
            </p:nvSpPr>
            <p:spPr>
              <a:xfrm rot="10800000">
                <a:off x="0" y="1060133"/>
                <a:ext cx="4114800" cy="1089610"/>
              </a:xfrm>
              <a:prstGeom prst="upArrowCallout">
                <a:avLst/>
              </a:prstGeom>
              <a:grpFill/>
              <a:ln/>
            </p:spPr>
            <p:style>
              <a:lnRef idx="0">
                <a:schemeClr val="dk1"/>
              </a:lnRef>
              <a:fillRef idx="3">
                <a:schemeClr val="dk1"/>
              </a:fillRef>
              <a:effectRef idx="3">
                <a:schemeClr val="dk1"/>
              </a:effectRef>
              <a:fontRef idx="minor">
                <a:schemeClr val="lt1"/>
              </a:fontRef>
            </p:style>
          </p:sp>
          <p:sp>
            <p:nvSpPr>
              <p:cNvPr id="20" name="Up Arrow Callout 6"/>
              <p:cNvSpPr/>
              <p:nvPr/>
            </p:nvSpPr>
            <p:spPr>
              <a:xfrm>
                <a:off x="-12859" y="1046875"/>
                <a:ext cx="4114800" cy="707375"/>
              </a:xfrm>
              <a:prstGeom prst="rect">
                <a:avLst/>
              </a:prstGeom>
              <a:grpFill/>
              <a:ln/>
            </p:spPr>
            <p:style>
              <a:lnRef idx="0">
                <a:schemeClr val="dk1"/>
              </a:lnRef>
              <a:fillRef idx="3">
                <a:schemeClr val="dk1"/>
              </a:fillRef>
              <a:effectRef idx="3">
                <a:schemeClr val="dk1"/>
              </a:effectRef>
              <a:fontRef idx="minor">
                <a:schemeClr val="lt1"/>
              </a:fontRef>
            </p:style>
            <p:txBody>
              <a:bodyPr lIns="170688" tIns="170688" rIns="170688" bIns="170688" spcCol="1270" anchor="ctr"/>
              <a:lstStyle/>
              <a:p>
                <a:pPr algn="ctr" defTabSz="1066800">
                  <a:lnSpc>
                    <a:spcPct val="90000"/>
                  </a:lnSpc>
                  <a:spcAft>
                    <a:spcPct val="35000"/>
                  </a:spcAft>
                  <a:defRPr/>
                </a:pPr>
                <a:r>
                  <a:rPr lang="en-US" sz="2000" b="1" dirty="0">
                    <a:solidFill>
                      <a:schemeClr val="bg1"/>
                    </a:solidFill>
                  </a:rPr>
                  <a:t>Indicators</a:t>
                </a:r>
              </a:p>
            </p:txBody>
          </p:sp>
        </p:grpSp>
      </p:grpSp>
      <p:sp>
        <p:nvSpPr>
          <p:cNvPr id="6" name="TextBox 5"/>
          <p:cNvSpPr txBox="1"/>
          <p:nvPr/>
        </p:nvSpPr>
        <p:spPr>
          <a:xfrm>
            <a:off x="4114800" y="5457825"/>
            <a:ext cx="5562600" cy="369332"/>
          </a:xfrm>
          <a:prstGeom prst="rect">
            <a:avLst/>
          </a:prstGeom>
          <a:noFill/>
        </p:spPr>
        <p:txBody>
          <a:bodyPr wrap="square" rtlCol="0">
            <a:spAutoFit/>
          </a:bodyPr>
          <a:lstStyle/>
          <a:p>
            <a:r>
              <a:rPr lang="en-US" dirty="0"/>
              <a:t>https://becker.wustl.edu/impact-assessment/model</a:t>
            </a:r>
          </a:p>
        </p:txBody>
      </p:sp>
    </p:spTree>
    <p:extLst>
      <p:ext uri="{BB962C8B-B14F-4D97-AF65-F5344CB8AC3E}">
        <p14:creationId xmlns:p14="http://schemas.microsoft.com/office/powerpoint/2010/main" val="903686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a:t>
            </a:r>
            <a:endParaRPr lang="en-US" dirty="0"/>
          </a:p>
        </p:txBody>
      </p:sp>
      <p:sp>
        <p:nvSpPr>
          <p:cNvPr id="3" name="Content Placeholder 2"/>
          <p:cNvSpPr>
            <a:spLocks noGrp="1"/>
          </p:cNvSpPr>
          <p:nvPr>
            <p:ph idx="1"/>
          </p:nvPr>
        </p:nvSpPr>
        <p:spPr>
          <a:xfrm>
            <a:off x="457200" y="1143000"/>
            <a:ext cx="8229600" cy="5181600"/>
          </a:xfrm>
        </p:spPr>
        <p:txBody>
          <a:bodyPr>
            <a:noAutofit/>
          </a:bodyPr>
          <a:lstStyle/>
          <a:p>
            <a:pPr>
              <a:lnSpc>
                <a:spcPct val="80000"/>
              </a:lnSpc>
              <a:buBlip>
                <a:blip r:embed="rId3"/>
              </a:buBlip>
            </a:pPr>
            <a:r>
              <a:rPr lang="en-US" sz="2000" dirty="0" smtClean="0"/>
              <a:t>Advancement of Knowledge</a:t>
            </a:r>
            <a:endParaRPr lang="en-US" sz="2000" dirty="0"/>
          </a:p>
          <a:p>
            <a:pPr lvl="1"/>
            <a:r>
              <a:rPr lang="en-US" sz="1600" dirty="0"/>
              <a:t>Generation of a new research study</a:t>
            </a:r>
          </a:p>
          <a:p>
            <a:pPr lvl="1"/>
            <a:r>
              <a:rPr lang="en-US" sz="1600" dirty="0"/>
              <a:t>Development or changes to curriculum </a:t>
            </a:r>
            <a:r>
              <a:rPr lang="en-US" sz="1600" dirty="0" smtClean="0"/>
              <a:t>guidelines</a:t>
            </a:r>
          </a:p>
          <a:p>
            <a:pPr marL="457200" lvl="1" indent="0">
              <a:buNone/>
            </a:pPr>
            <a:endParaRPr lang="en-US" sz="800" dirty="0"/>
          </a:p>
          <a:p>
            <a:pPr>
              <a:lnSpc>
                <a:spcPct val="80000"/>
              </a:lnSpc>
              <a:buBlip>
                <a:blip r:embed="rId3"/>
              </a:buBlip>
            </a:pPr>
            <a:r>
              <a:rPr lang="en-US" sz="2000" dirty="0"/>
              <a:t>Clinical Implementation</a:t>
            </a:r>
          </a:p>
          <a:p>
            <a:pPr lvl="1"/>
            <a:r>
              <a:rPr lang="en-US" sz="1600" dirty="0"/>
              <a:t>Creation of Current Procedural Terminology (CPT) </a:t>
            </a:r>
            <a:r>
              <a:rPr lang="en-US" sz="1600" dirty="0" smtClean="0"/>
              <a:t>codes</a:t>
            </a:r>
          </a:p>
          <a:p>
            <a:pPr marL="457200" lvl="1" indent="0">
              <a:buNone/>
            </a:pPr>
            <a:endParaRPr lang="en-US" sz="800" dirty="0"/>
          </a:p>
          <a:p>
            <a:pPr>
              <a:lnSpc>
                <a:spcPct val="80000"/>
              </a:lnSpc>
              <a:buBlip>
                <a:blip r:embed="rId3"/>
              </a:buBlip>
            </a:pPr>
            <a:r>
              <a:rPr lang="en-US" sz="2000" dirty="0"/>
              <a:t>Community Benefit</a:t>
            </a:r>
          </a:p>
          <a:p>
            <a:pPr lvl="1"/>
            <a:r>
              <a:rPr lang="en-US" sz="1600" dirty="0"/>
              <a:t>A blood test for detection of damage to the heart muscle leads to early treatment for myocardial infarctions </a:t>
            </a:r>
            <a:endParaRPr lang="en-US" sz="1600" dirty="0" smtClean="0"/>
          </a:p>
          <a:p>
            <a:pPr marL="457200" lvl="1" indent="0">
              <a:buNone/>
            </a:pPr>
            <a:endParaRPr lang="en-US" sz="800" dirty="0"/>
          </a:p>
          <a:p>
            <a:pPr>
              <a:lnSpc>
                <a:spcPct val="80000"/>
              </a:lnSpc>
              <a:buBlip>
                <a:blip r:embed="rId3"/>
              </a:buBlip>
            </a:pPr>
            <a:r>
              <a:rPr lang="en-US" sz="2000" dirty="0"/>
              <a:t>Legislation and Policy Enactment</a:t>
            </a:r>
          </a:p>
          <a:p>
            <a:pPr lvl="1"/>
            <a:r>
              <a:rPr lang="en-US" sz="1600" dirty="0" smtClean="0"/>
              <a:t>Testimony </a:t>
            </a:r>
            <a:r>
              <a:rPr lang="en-US" sz="1600" dirty="0"/>
              <a:t>given by researchers before a government </a:t>
            </a:r>
            <a:r>
              <a:rPr lang="en-US" sz="1600" dirty="0" smtClean="0"/>
              <a:t>body</a:t>
            </a:r>
          </a:p>
          <a:p>
            <a:pPr marL="457200" lvl="1" indent="0">
              <a:buNone/>
            </a:pPr>
            <a:endParaRPr lang="en-US" sz="800" dirty="0" smtClean="0"/>
          </a:p>
          <a:p>
            <a:pPr>
              <a:lnSpc>
                <a:spcPct val="80000"/>
              </a:lnSpc>
              <a:buBlip>
                <a:blip r:embed="rId3"/>
              </a:buBlip>
            </a:pPr>
            <a:r>
              <a:rPr lang="en-US" sz="2000" dirty="0"/>
              <a:t>Economic Benefit</a:t>
            </a:r>
          </a:p>
          <a:p>
            <a:pPr lvl="1"/>
            <a:r>
              <a:rPr lang="en-US" sz="1600" dirty="0"/>
              <a:t>Discovery of lithium treatment for manic-depressive disorders saved the US over $145 billion in hospital costs.</a:t>
            </a:r>
          </a:p>
          <a:p>
            <a:endParaRPr lang="en-US" sz="2400" dirty="0"/>
          </a:p>
        </p:txBody>
      </p:sp>
    </p:spTree>
    <p:extLst>
      <p:ext uri="{BB962C8B-B14F-4D97-AF65-F5344CB8AC3E}">
        <p14:creationId xmlns:p14="http://schemas.microsoft.com/office/powerpoint/2010/main" val="147071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Project</a:t>
            </a:r>
            <a:endParaRPr lang="en-US" dirty="0"/>
          </a:p>
        </p:txBody>
      </p:sp>
      <p:sp>
        <p:nvSpPr>
          <p:cNvPr id="3" name="Content Placeholder 2"/>
          <p:cNvSpPr>
            <a:spLocks noGrp="1"/>
          </p:cNvSpPr>
          <p:nvPr>
            <p:ph idx="1"/>
          </p:nvPr>
        </p:nvSpPr>
        <p:spPr>
          <a:xfrm>
            <a:off x="457200" y="1447800"/>
            <a:ext cx="8077200" cy="4525963"/>
          </a:xfrm>
        </p:spPr>
        <p:txBody>
          <a:bodyPr>
            <a:normAutofit/>
          </a:bodyPr>
          <a:lstStyle/>
          <a:p>
            <a:pPr>
              <a:lnSpc>
                <a:spcPct val="90000"/>
              </a:lnSpc>
              <a:buBlip>
                <a:blip r:embed="rId3"/>
              </a:buBlip>
            </a:pPr>
            <a:r>
              <a:rPr lang="en-US" sz="2400" dirty="0" smtClean="0"/>
              <a:t>Develop common framework for using the Becker Model for Assessing Research Impact</a:t>
            </a:r>
          </a:p>
          <a:p>
            <a:pPr lvl="1">
              <a:lnSpc>
                <a:spcPct val="90000"/>
              </a:lnSpc>
            </a:pPr>
            <a:r>
              <a:rPr lang="en-US" sz="1800" dirty="0" smtClean="0"/>
              <a:t>Tracking and Evaluation Committee of the Institute </a:t>
            </a:r>
            <a:r>
              <a:rPr lang="en-US" sz="1800" dirty="0"/>
              <a:t>for Clinical and Translational </a:t>
            </a:r>
            <a:r>
              <a:rPr lang="en-US" sz="1800" dirty="0" smtClean="0"/>
              <a:t>Sciences (ICTS)</a:t>
            </a:r>
            <a:endParaRPr lang="en-US" sz="1800" dirty="0"/>
          </a:p>
          <a:p>
            <a:pPr lvl="1">
              <a:lnSpc>
                <a:spcPct val="90000"/>
              </a:lnSpc>
            </a:pPr>
            <a:r>
              <a:rPr lang="en-US" sz="1800" dirty="0"/>
              <a:t>Currently in the first year of a 2 year project</a:t>
            </a:r>
          </a:p>
          <a:p>
            <a:pPr lvl="1">
              <a:lnSpc>
                <a:spcPct val="90000"/>
              </a:lnSpc>
            </a:pPr>
            <a:r>
              <a:rPr lang="en-US" sz="1800" dirty="0"/>
              <a:t>Total of 6 </a:t>
            </a:r>
            <a:r>
              <a:rPr lang="en-US" sz="1800" dirty="0" smtClean="0"/>
              <a:t>researchers</a:t>
            </a:r>
          </a:p>
          <a:p>
            <a:pPr marL="457200" lvl="1" indent="0">
              <a:lnSpc>
                <a:spcPct val="90000"/>
              </a:lnSpc>
              <a:buNone/>
            </a:pPr>
            <a:endParaRPr lang="en-US" sz="1600" dirty="0"/>
          </a:p>
          <a:p>
            <a:pPr>
              <a:lnSpc>
                <a:spcPct val="90000"/>
              </a:lnSpc>
              <a:buBlip>
                <a:blip r:embed="rId3"/>
              </a:buBlip>
            </a:pPr>
            <a:r>
              <a:rPr lang="en-US" sz="2400" dirty="0" smtClean="0"/>
              <a:t>Sources </a:t>
            </a:r>
            <a:r>
              <a:rPr lang="en-US" sz="2400" dirty="0"/>
              <a:t>of information</a:t>
            </a:r>
            <a:endParaRPr lang="en-US" sz="2800" dirty="0"/>
          </a:p>
          <a:p>
            <a:pPr lvl="1"/>
            <a:r>
              <a:rPr lang="en-US" sz="1800" dirty="0" smtClean="0"/>
              <a:t>Publication data</a:t>
            </a:r>
          </a:p>
          <a:p>
            <a:pPr lvl="1"/>
            <a:r>
              <a:rPr lang="en-US" sz="1800" dirty="0" smtClean="0"/>
              <a:t>Collaboration patterns</a:t>
            </a:r>
          </a:p>
          <a:p>
            <a:pPr lvl="1"/>
            <a:r>
              <a:rPr lang="en-US" sz="1800" dirty="0" smtClean="0"/>
              <a:t>Survey data</a:t>
            </a:r>
          </a:p>
          <a:p>
            <a:pPr lvl="1"/>
            <a:r>
              <a:rPr lang="en-US" sz="1800" dirty="0" smtClean="0"/>
              <a:t>Anecdotal data</a:t>
            </a:r>
            <a:endParaRPr lang="en-US" sz="1800" dirty="0"/>
          </a:p>
        </p:txBody>
      </p:sp>
    </p:spTree>
    <p:extLst>
      <p:ext uri="{BB962C8B-B14F-4D97-AF65-F5344CB8AC3E}">
        <p14:creationId xmlns:p14="http://schemas.microsoft.com/office/powerpoint/2010/main" val="1941572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a:xfrm>
            <a:off x="457200" y="1143000"/>
            <a:ext cx="8229600" cy="4525963"/>
          </a:xfrm>
        </p:spPr>
        <p:txBody>
          <a:bodyPr/>
          <a:lstStyle/>
          <a:p>
            <a:pPr>
              <a:lnSpc>
                <a:spcPct val="80000"/>
              </a:lnSpc>
              <a:buBlip>
                <a:blip r:embed="rId3"/>
              </a:buBlip>
            </a:pPr>
            <a:r>
              <a:rPr lang="en-US" sz="2800" dirty="0"/>
              <a:t>Intake Screening </a:t>
            </a:r>
            <a:r>
              <a:rPr lang="en-US" sz="2800" dirty="0" smtClean="0"/>
              <a:t>form</a:t>
            </a:r>
            <a:endParaRPr lang="en-US" sz="28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600200"/>
            <a:ext cx="5550829"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48431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Outcomes</a:t>
            </a:r>
            <a:endParaRPr lang="en-US" i="1" dirty="0"/>
          </a:p>
        </p:txBody>
      </p:sp>
      <p:sp>
        <p:nvSpPr>
          <p:cNvPr id="3" name="Content Placeholder 2"/>
          <p:cNvSpPr>
            <a:spLocks noGrp="1"/>
          </p:cNvSpPr>
          <p:nvPr>
            <p:ph idx="1"/>
          </p:nvPr>
        </p:nvSpPr>
        <p:spPr/>
        <p:txBody>
          <a:bodyPr/>
          <a:lstStyle/>
          <a:p>
            <a:pPr>
              <a:lnSpc>
                <a:spcPct val="80000"/>
              </a:lnSpc>
              <a:buBlip>
                <a:blip r:embed="rId3"/>
              </a:buBlip>
            </a:pPr>
            <a:r>
              <a:rPr lang="en-US" sz="2800" dirty="0"/>
              <a:t>Interview </a:t>
            </a:r>
            <a:r>
              <a:rPr lang="en-US" sz="2800" dirty="0" smtClean="0"/>
              <a:t>Template</a:t>
            </a:r>
          </a:p>
          <a:p>
            <a:pPr marL="0" indent="0">
              <a:lnSpc>
                <a:spcPct val="80000"/>
              </a:lnSpc>
              <a:buNone/>
            </a:pPr>
            <a:endParaRPr lang="en-US" sz="2400" dirty="0"/>
          </a:p>
          <a:p>
            <a:pPr>
              <a:lnSpc>
                <a:spcPct val="80000"/>
              </a:lnSpc>
              <a:buBlip>
                <a:blip r:embed="rId3"/>
              </a:buBlip>
            </a:pPr>
            <a:r>
              <a:rPr lang="en-US" sz="2800" dirty="0"/>
              <a:t>Visualizing Information Portfolio</a:t>
            </a:r>
          </a:p>
          <a:p>
            <a:pPr lvl="1"/>
            <a:r>
              <a:rPr lang="en-US" sz="2000" dirty="0">
                <a:hlinkClick r:id="rId4"/>
              </a:rPr>
              <a:t>http://visualizinginformationportfolio.blogspot.com</a:t>
            </a:r>
            <a:r>
              <a:rPr lang="en-US" sz="2000" dirty="0" smtClean="0">
                <a:hlinkClick r:id="rId4"/>
              </a:rPr>
              <a:t>/</a:t>
            </a:r>
            <a:endParaRPr lang="en-US" sz="2000" dirty="0" smtClean="0"/>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510156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 Next?</a:t>
            </a:r>
            <a:endParaRPr lang="en-US" dirty="0"/>
          </a:p>
        </p:txBody>
      </p:sp>
      <p:sp>
        <p:nvSpPr>
          <p:cNvPr id="3" name="Content Placeholder 2"/>
          <p:cNvSpPr>
            <a:spLocks noGrp="1"/>
          </p:cNvSpPr>
          <p:nvPr>
            <p:ph idx="1"/>
          </p:nvPr>
        </p:nvSpPr>
        <p:spPr/>
        <p:txBody>
          <a:bodyPr/>
          <a:lstStyle/>
          <a:p>
            <a:pPr>
              <a:lnSpc>
                <a:spcPct val="80000"/>
              </a:lnSpc>
              <a:buBlip>
                <a:blip r:embed="rId3"/>
              </a:buBlip>
            </a:pPr>
            <a:r>
              <a:rPr lang="en-US" sz="3000" dirty="0"/>
              <a:t>Continue </a:t>
            </a:r>
          </a:p>
          <a:p>
            <a:pPr lvl="1"/>
            <a:r>
              <a:rPr lang="en-US" sz="2400" dirty="0" smtClean="0"/>
              <a:t>working on Genomic Information Needs Project</a:t>
            </a:r>
          </a:p>
          <a:p>
            <a:pPr lvl="1"/>
            <a:r>
              <a:rPr lang="en-US" sz="2400" dirty="0" smtClean="0"/>
              <a:t>learning about  assessing </a:t>
            </a:r>
            <a:r>
              <a:rPr lang="en-US" sz="2400" smtClean="0"/>
              <a:t>and enhancing research </a:t>
            </a:r>
            <a:r>
              <a:rPr lang="en-US" sz="2400" dirty="0"/>
              <a:t>i</a:t>
            </a:r>
            <a:r>
              <a:rPr lang="en-US" sz="2400" dirty="0" smtClean="0"/>
              <a:t>mpact </a:t>
            </a:r>
          </a:p>
          <a:p>
            <a:pPr marL="457200" lvl="1" indent="0">
              <a:buNone/>
            </a:pPr>
            <a:endParaRPr lang="en-US" sz="2400" dirty="0" smtClean="0"/>
          </a:p>
          <a:p>
            <a:pPr>
              <a:lnSpc>
                <a:spcPct val="80000"/>
              </a:lnSpc>
              <a:buBlip>
                <a:blip r:embed="rId3"/>
              </a:buBlip>
            </a:pPr>
            <a:r>
              <a:rPr lang="en-US" sz="3000" dirty="0"/>
              <a:t>Find gainful employment</a:t>
            </a:r>
          </a:p>
        </p:txBody>
      </p:sp>
    </p:spTree>
    <p:extLst>
      <p:ext uri="{BB962C8B-B14F-4D97-AF65-F5344CB8AC3E}">
        <p14:creationId xmlns:p14="http://schemas.microsoft.com/office/powerpoint/2010/main" val="3976784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a:xfrm>
            <a:off x="2590800" y="1295400"/>
            <a:ext cx="6400800" cy="4525963"/>
          </a:xfrm>
        </p:spPr>
        <p:txBody>
          <a:bodyPr>
            <a:normAutofit lnSpcReduction="10000"/>
          </a:bodyPr>
          <a:lstStyle/>
          <a:p>
            <a:pPr>
              <a:lnSpc>
                <a:spcPct val="90000"/>
              </a:lnSpc>
              <a:buBlip>
                <a:blip r:embed="rId3"/>
              </a:buBlip>
            </a:pPr>
            <a:r>
              <a:rPr lang="en-US" sz="3000" dirty="0"/>
              <a:t>Dr. Kristi Holmes</a:t>
            </a:r>
          </a:p>
          <a:p>
            <a:pPr lvl="1"/>
            <a:r>
              <a:rPr lang="en-US" dirty="0" smtClean="0"/>
              <a:t>Senior </a:t>
            </a:r>
            <a:r>
              <a:rPr lang="en-US" dirty="0" err="1" smtClean="0"/>
              <a:t>Bioinformaticist</a:t>
            </a:r>
            <a:endParaRPr lang="en-US" dirty="0" smtClean="0"/>
          </a:p>
          <a:p>
            <a:pPr>
              <a:buBlip>
                <a:blip r:embed="rId3"/>
              </a:buBlip>
            </a:pPr>
            <a:r>
              <a:rPr lang="en-US" sz="3000" dirty="0"/>
              <a:t>Bob Engeszer</a:t>
            </a:r>
          </a:p>
          <a:p>
            <a:pPr lvl="1"/>
            <a:r>
              <a:rPr lang="en-US" dirty="0" smtClean="0"/>
              <a:t>Associate </a:t>
            </a:r>
            <a:r>
              <a:rPr lang="en-US" dirty="0"/>
              <a:t>Director, Translational Research Support </a:t>
            </a:r>
            <a:endParaRPr lang="en-US" dirty="0" smtClean="0"/>
          </a:p>
          <a:p>
            <a:pPr>
              <a:buBlip>
                <a:blip r:embed="rId3"/>
              </a:buBlip>
            </a:pPr>
            <a:r>
              <a:rPr lang="en-US" sz="3000" dirty="0"/>
              <a:t>Paul </a:t>
            </a:r>
            <a:r>
              <a:rPr lang="en-US" sz="3000" dirty="0" smtClean="0"/>
              <a:t>Schoening</a:t>
            </a:r>
            <a:endParaRPr lang="en-US" sz="3000" dirty="0"/>
          </a:p>
          <a:p>
            <a:pPr lvl="1"/>
            <a:r>
              <a:rPr lang="en-US" dirty="0" smtClean="0"/>
              <a:t>Associate Dean and Director</a:t>
            </a:r>
          </a:p>
          <a:p>
            <a:pPr>
              <a:buBlip>
                <a:blip r:embed="rId3"/>
              </a:buBlip>
            </a:pPr>
            <a:r>
              <a:rPr lang="en-US" sz="3000" dirty="0"/>
              <a:t>NLM Associate Fellowship Program</a:t>
            </a:r>
          </a:p>
          <a:p>
            <a:endParaRPr lang="en-US" dirty="0"/>
          </a:p>
        </p:txBody>
      </p:sp>
      <p:pic>
        <p:nvPicPr>
          <p:cNvPr id="3074" name="Picture 2" descr="holmeskr's 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99" y="1219200"/>
            <a:ext cx="1447799" cy="14477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4" descr="http://www.gmlpstl.org/wp-content/uploads/2012/10/engesz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7636" y="2514600"/>
            <a:ext cx="1076325" cy="1562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http://www.slml.org/archives/MCMLA/mcmla06/register/images/pau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52" y="3962400"/>
            <a:ext cx="1337552" cy="1257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619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lstStyle/>
          <a:p>
            <a:r>
              <a:rPr lang="en-US" dirty="0" smtClean="0"/>
              <a:t>Thank you  </a:t>
            </a:r>
            <a:endParaRPr lang="en-US" dirty="0"/>
          </a:p>
        </p:txBody>
      </p:sp>
    </p:spTree>
    <p:extLst>
      <p:ext uri="{BB962C8B-B14F-4D97-AF65-F5344CB8AC3E}">
        <p14:creationId xmlns:p14="http://schemas.microsoft.com/office/powerpoint/2010/main" val="10381749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4313"/>
            <a:ext cx="8229600" cy="1143000"/>
          </a:xfrm>
        </p:spPr>
        <p:txBody>
          <a:bodyPr>
            <a:normAutofit fontScale="90000"/>
          </a:bodyPr>
          <a:lstStyle/>
          <a:p>
            <a:r>
              <a:rPr lang="en-US" dirty="0" smtClean="0"/>
              <a:t>Health Sciences Librarianship and me</a:t>
            </a:r>
            <a:endParaRPr lang="en-US" dirty="0"/>
          </a:p>
        </p:txBody>
      </p:sp>
      <p:pic>
        <p:nvPicPr>
          <p:cNvPr id="1026" name="Picture 2" descr="http://www.journeyifc.com/modx/assets/images/5GodTheElephan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00200"/>
            <a:ext cx="5638800" cy="41429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95800" y="5693456"/>
            <a:ext cx="4191000" cy="253916"/>
          </a:xfrm>
          <a:prstGeom prst="rect">
            <a:avLst/>
          </a:prstGeom>
          <a:noFill/>
        </p:spPr>
        <p:txBody>
          <a:bodyPr wrap="square" rtlCol="0">
            <a:spAutoFit/>
          </a:bodyPr>
          <a:lstStyle/>
          <a:p>
            <a:r>
              <a:rPr lang="en-US" sz="1050" dirty="0"/>
              <a:t>http://www.journeyifc.com/modx/assets/images/5GodTheElephant.gif</a:t>
            </a:r>
          </a:p>
        </p:txBody>
      </p:sp>
    </p:spTree>
    <p:extLst>
      <p:ext uri="{BB962C8B-B14F-4D97-AF65-F5344CB8AC3E}">
        <p14:creationId xmlns:p14="http://schemas.microsoft.com/office/powerpoint/2010/main" val="128982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lstStyle/>
          <a:p>
            <a:r>
              <a:rPr lang="en-US" dirty="0" smtClean="0"/>
              <a:t>Overview</a:t>
            </a:r>
            <a:endParaRPr lang="en-US"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077" r="1764" b="2216"/>
          <a:stretch/>
        </p:blipFill>
        <p:spPr bwMode="auto">
          <a:xfrm>
            <a:off x="914400" y="1219200"/>
            <a:ext cx="7391400" cy="4256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389084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St. Louis, MO</a:t>
            </a:r>
            <a:endParaRPr lang="en-US" dirty="0"/>
          </a:p>
        </p:txBody>
      </p:sp>
      <p:pic>
        <p:nvPicPr>
          <p:cNvPr id="1026" name="Picture 2" descr="http://www.nass.usda.gov/Publications/images/us_map.gif"/>
          <p:cNvPicPr>
            <a:picLocks noChangeAspect="1" noChangeArrowheads="1"/>
          </p:cNvPicPr>
          <p:nvPr/>
        </p:nvPicPr>
        <p:blipFill rotWithShape="1">
          <a:blip r:embed="rId3">
            <a:extLst>
              <a:ext uri="{28A0092B-C50C-407E-A947-70E740481C1C}">
                <a14:useLocalDpi xmlns:a14="http://schemas.microsoft.com/office/drawing/2010/main" val="0"/>
              </a:ext>
            </a:extLst>
          </a:blip>
          <a:srcRect l="40859"/>
          <a:stretch/>
        </p:blipFill>
        <p:spPr bwMode="auto">
          <a:xfrm>
            <a:off x="0" y="990600"/>
            <a:ext cx="4800600" cy="4724400"/>
          </a:xfrm>
          <a:prstGeom prst="rect">
            <a:avLst/>
          </a:prstGeom>
          <a:noFill/>
          <a:extLst>
            <a:ext uri="{909E8E84-426E-40DD-AFC4-6F175D3DCCD1}">
              <a14:hiddenFill xmlns:a14="http://schemas.microsoft.com/office/drawing/2010/main">
                <a:solidFill>
                  <a:srgbClr val="FFFFFF"/>
                </a:solidFill>
              </a14:hiddenFill>
            </a:ext>
          </a:extLst>
        </p:spPr>
      </p:pic>
      <p:sp>
        <p:nvSpPr>
          <p:cNvPr id="4" name="5-Point Star 3"/>
          <p:cNvSpPr/>
          <p:nvPr/>
        </p:nvSpPr>
        <p:spPr>
          <a:xfrm>
            <a:off x="1676400" y="2819400"/>
            <a:ext cx="342900" cy="335102"/>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4084982" y="3271607"/>
            <a:ext cx="4608443" cy="2443393"/>
            <a:chOff x="4084982" y="3271607"/>
            <a:chExt cx="4608443" cy="2443393"/>
          </a:xfrm>
        </p:grpSpPr>
        <p:pic>
          <p:nvPicPr>
            <p:cNvPr id="5" name="Picture 4" descr="N Sarah St to St Louis, MO - Google Maps - Mozilla Firefox"/>
            <p:cNvPicPr>
              <a:picLocks noChangeAspect="1"/>
            </p:cNvPicPr>
            <p:nvPr/>
          </p:nvPicPr>
          <p:blipFill rotWithShape="1">
            <a:blip r:embed="rId4">
              <a:extLst>
                <a:ext uri="{28A0092B-C50C-407E-A947-70E740481C1C}">
                  <a14:useLocalDpi xmlns:a14="http://schemas.microsoft.com/office/drawing/2010/main" val="0"/>
                </a:ext>
              </a:extLst>
            </a:blip>
            <a:srcRect l="36199" t="34120" r="2549" b="25411"/>
            <a:stretch/>
          </p:blipFill>
          <p:spPr>
            <a:xfrm>
              <a:off x="4084982" y="3271607"/>
              <a:ext cx="4608443" cy="2443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5-Point Star 8"/>
            <p:cNvSpPr/>
            <p:nvPr/>
          </p:nvSpPr>
          <p:spPr>
            <a:xfrm>
              <a:off x="7848600" y="4440779"/>
              <a:ext cx="342900" cy="335102"/>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8" name="Picture 4" descr="http://upload.wikimedia.org/wikipedia/commons/d/de/St_Louis_night_expbl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1143000"/>
            <a:ext cx="3722204" cy="23939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2" descr="http://upload.wikimedia.org/wikipedia/commons/5/54/Louisiana_Purchase_Exposition_St._Louis_19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91100" y="1060174"/>
            <a:ext cx="3798404" cy="2866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64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is impact important?</a:t>
            </a:r>
            <a:endParaRPr lang="en-US" dirty="0"/>
          </a:p>
        </p:txBody>
      </p:sp>
      <p:sp>
        <p:nvSpPr>
          <p:cNvPr id="3" name="Content Placeholder 2"/>
          <p:cNvSpPr>
            <a:spLocks noGrp="1"/>
          </p:cNvSpPr>
          <p:nvPr>
            <p:ph idx="1"/>
          </p:nvPr>
        </p:nvSpPr>
        <p:spPr>
          <a:xfrm>
            <a:off x="457200" y="1600201"/>
            <a:ext cx="8077200" cy="3810000"/>
          </a:xfrm>
        </p:spPr>
        <p:txBody>
          <a:bodyPr>
            <a:normAutofit/>
          </a:bodyPr>
          <a:lstStyle/>
          <a:p>
            <a:pPr>
              <a:lnSpc>
                <a:spcPct val="80000"/>
              </a:lnSpc>
              <a:buBlip>
                <a:blip r:embed="rId3"/>
              </a:buBlip>
            </a:pPr>
            <a:r>
              <a:rPr lang="en-US" sz="3000" dirty="0"/>
              <a:t>Justify requests for future funding</a:t>
            </a:r>
          </a:p>
          <a:p>
            <a:pPr>
              <a:lnSpc>
                <a:spcPct val="80000"/>
              </a:lnSpc>
              <a:buBlip>
                <a:blip r:embed="rId3"/>
              </a:buBlip>
            </a:pPr>
            <a:r>
              <a:rPr lang="en-US" sz="3000" dirty="0"/>
              <a:t>Quantify return on investment</a:t>
            </a:r>
          </a:p>
          <a:p>
            <a:pPr>
              <a:lnSpc>
                <a:spcPct val="80000"/>
              </a:lnSpc>
              <a:buBlip>
                <a:blip r:embed="rId3"/>
              </a:buBlip>
            </a:pPr>
            <a:r>
              <a:rPr lang="en-US" sz="3000" dirty="0"/>
              <a:t>Discover how research findings are being used</a:t>
            </a:r>
          </a:p>
          <a:p>
            <a:pPr>
              <a:lnSpc>
                <a:spcPct val="80000"/>
              </a:lnSpc>
              <a:buBlip>
                <a:blip r:embed="rId3"/>
              </a:buBlip>
            </a:pPr>
            <a:r>
              <a:rPr lang="en-US" sz="3000" dirty="0"/>
              <a:t>Qualify for tenure</a:t>
            </a:r>
          </a:p>
          <a:p>
            <a:pPr>
              <a:lnSpc>
                <a:spcPct val="80000"/>
              </a:lnSpc>
              <a:buBlip>
                <a:blip r:embed="rId3"/>
              </a:buBlip>
            </a:pPr>
            <a:r>
              <a:rPr lang="en-US" sz="3000" dirty="0"/>
              <a:t>Create promotion dossiers</a:t>
            </a:r>
          </a:p>
        </p:txBody>
      </p:sp>
      <p:sp>
        <p:nvSpPr>
          <p:cNvPr id="4" name="TextBox 3"/>
          <p:cNvSpPr txBox="1"/>
          <p:nvPr/>
        </p:nvSpPr>
        <p:spPr>
          <a:xfrm>
            <a:off x="2971800" y="5181600"/>
            <a:ext cx="5867400" cy="584775"/>
          </a:xfrm>
          <a:prstGeom prst="rect">
            <a:avLst/>
          </a:prstGeom>
          <a:noFill/>
        </p:spPr>
        <p:txBody>
          <a:bodyPr wrap="square" rtlCol="0">
            <a:spAutoFit/>
          </a:bodyPr>
          <a:lstStyle/>
          <a:p>
            <a:r>
              <a:rPr lang="en-US" sz="1600" dirty="0" smtClean="0"/>
              <a:t>from </a:t>
            </a:r>
            <a:r>
              <a:rPr lang="en-US" sz="1600" i="1" dirty="0" smtClean="0"/>
              <a:t>Beyond citation analysis: a model for assessment of research impact</a:t>
            </a:r>
            <a:r>
              <a:rPr lang="en-US" sz="1600" dirty="0"/>
              <a:t> </a:t>
            </a:r>
            <a:r>
              <a:rPr lang="en-US" sz="1600" dirty="0" smtClean="0"/>
              <a:t>PMID</a:t>
            </a:r>
            <a:r>
              <a:rPr lang="en-US" sz="1600" dirty="0"/>
              <a:t>: 20098647</a:t>
            </a:r>
            <a:endParaRPr lang="en-US" sz="1600" i="1" dirty="0"/>
          </a:p>
        </p:txBody>
      </p:sp>
    </p:spTree>
    <p:extLst>
      <p:ext uri="{BB962C8B-B14F-4D97-AF65-F5344CB8AC3E}">
        <p14:creationId xmlns:p14="http://schemas.microsoft.com/office/powerpoint/2010/main" val="3363091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Becker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Becker Theme</Template>
  <TotalTime>1590</TotalTime>
  <Words>2609</Words>
  <Application>Microsoft Office PowerPoint</Application>
  <PresentationFormat>On-screen Show (4:3)</PresentationFormat>
  <Paragraphs>371</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Becker Theme</vt:lpstr>
      <vt:lpstr>National Library of Medicine</vt:lpstr>
      <vt:lpstr>Washington University in  St. Louis School of Medicine</vt:lpstr>
      <vt:lpstr>Becker Medical Library</vt:lpstr>
      <vt:lpstr>Translational Research Support Division</vt:lpstr>
      <vt:lpstr>Goals for 2nd year</vt:lpstr>
      <vt:lpstr>Genomic Information  Needs Project</vt:lpstr>
      <vt:lpstr>Timeline</vt:lpstr>
      <vt:lpstr>Overview</vt:lpstr>
      <vt:lpstr>Genomic Education Block </vt:lpstr>
      <vt:lpstr>Research Outputs  and  Dissemination</vt:lpstr>
      <vt:lpstr>PowerPoint Presentation</vt:lpstr>
      <vt:lpstr>Gain understanding of  Research Impact</vt:lpstr>
      <vt:lpstr>How do we measure impact?</vt:lpstr>
      <vt:lpstr>Beyond citation analysis</vt:lpstr>
      <vt:lpstr>Indicators</vt:lpstr>
      <vt:lpstr>The Project</vt:lpstr>
      <vt:lpstr>Outcomes</vt:lpstr>
      <vt:lpstr>Other Outcomes</vt:lpstr>
      <vt:lpstr>Up Next?</vt:lpstr>
      <vt:lpstr>Acknowledgements</vt:lpstr>
      <vt:lpstr>Thank you  </vt:lpstr>
      <vt:lpstr>Health Sciences Librarianship and me</vt:lpstr>
      <vt:lpstr>Overview</vt:lpstr>
      <vt:lpstr>St. Louis, MO</vt:lpstr>
      <vt:lpstr>Why is impact important?</vt:lpstr>
    </vt:vector>
  </TitlesOfParts>
  <Company>Washington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Karen Gutzman</cp:lastModifiedBy>
  <cp:revision>90</cp:revision>
  <cp:lastPrinted>2014-03-21T19:33:59Z</cp:lastPrinted>
  <dcterms:created xsi:type="dcterms:W3CDTF">2014-01-08T18:18:39Z</dcterms:created>
  <dcterms:modified xsi:type="dcterms:W3CDTF">2014-07-23T15:04:18Z</dcterms:modified>
</cp:coreProperties>
</file>