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1"/>
  </p:notesMasterIdLst>
  <p:sldIdLst>
    <p:sldId id="264" r:id="rId2"/>
    <p:sldId id="265" r:id="rId3"/>
    <p:sldId id="270" r:id="rId4"/>
    <p:sldId id="272" r:id="rId5"/>
    <p:sldId id="274" r:id="rId6"/>
    <p:sldId id="620" r:id="rId7"/>
    <p:sldId id="590" r:id="rId8"/>
    <p:sldId id="628" r:id="rId9"/>
    <p:sldId id="644" r:id="rId10"/>
    <p:sldId id="520" r:id="rId11"/>
    <p:sldId id="544" r:id="rId12"/>
    <p:sldId id="656" r:id="rId13"/>
    <p:sldId id="657" r:id="rId14"/>
    <p:sldId id="256" r:id="rId15"/>
    <p:sldId id="275" r:id="rId16"/>
    <p:sldId id="277" r:id="rId17"/>
    <p:sldId id="646" r:id="rId18"/>
    <p:sldId id="324" r:id="rId19"/>
    <p:sldId id="326" r:id="rId20"/>
    <p:sldId id="621" r:id="rId21"/>
    <p:sldId id="624" r:id="rId22"/>
    <p:sldId id="648" r:id="rId23"/>
    <p:sldId id="655" r:id="rId24"/>
    <p:sldId id="282" r:id="rId25"/>
    <p:sldId id="278" r:id="rId26"/>
    <p:sldId id="281" r:id="rId27"/>
    <p:sldId id="284" r:id="rId28"/>
    <p:sldId id="283" r:id="rId29"/>
    <p:sldId id="661" r:id="rId30"/>
    <p:sldId id="659" r:id="rId31"/>
    <p:sldId id="285" r:id="rId32"/>
    <p:sldId id="651" r:id="rId33"/>
    <p:sldId id="662" r:id="rId34"/>
    <p:sldId id="627" r:id="rId35"/>
    <p:sldId id="558" r:id="rId36"/>
    <p:sldId id="653" r:id="rId37"/>
    <p:sldId id="618" r:id="rId38"/>
    <p:sldId id="555" r:id="rId39"/>
    <p:sldId id="663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62750" autoAdjust="0"/>
  </p:normalViewPr>
  <p:slideViewPr>
    <p:cSldViewPr snapToGrid="0" snapToObjects="1">
      <p:cViewPr varScale="1">
        <p:scale>
          <a:sx n="24" d="100"/>
          <a:sy n="24" d="100"/>
        </p:scale>
        <p:origin x="1416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7A969-6F79-47AA-81F4-00D739EA6769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675E2-8AD2-44B8-B92C-50DB835A3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13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675E2-8AD2-44B8-B92C-50DB835A3E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4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how this session builds on the March offering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675E2-8AD2-44B8-B92C-50DB835A3E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52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 Slab"/>
              </a:rPr>
              <a:t>Link that the question “what are you hoping to learn” is an exercise in metacognition.  Remind all how important metacognition is in training</a:t>
            </a:r>
          </a:p>
          <a:p>
            <a:pPr algn="l"/>
            <a:endParaRPr lang="en-US" b="0" i="0" dirty="0">
              <a:solidFill>
                <a:srgbClr val="333333"/>
              </a:solidFill>
              <a:effectLst/>
              <a:latin typeface="Roboto Slab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 Slab"/>
              </a:rPr>
              <a:t>Metacognition is learning in progress…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Roboto Slab"/>
              </a:rPr>
              <a:t>Thinking about thinking – monitoring our own thinking.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Roboto Slab"/>
              </a:rPr>
              <a:t>Knowing about knowing – being aware of what you know.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Roboto Slab"/>
              </a:rPr>
              <a:t>Cognitive self-management – planning, decision making, identifying problems and setting goals.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Roboto Slab"/>
              </a:rPr>
              <a:t>Emotional self-management – knowing how to control our own emotions, how to show empathy, etc.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Roboto Slab"/>
              </a:rPr>
              <a:t>Self evaluation – evaluating our own performance.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90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we need to define how many Adult Education programs there are across the globe???</a:t>
            </a:r>
          </a:p>
          <a:p>
            <a:r>
              <a:rPr lang="en-US" dirty="0" err="1"/>
              <a:t>Kasworm</a:t>
            </a:r>
            <a:r>
              <a:rPr lang="en-US" dirty="0"/>
              <a:t>, Rose &amp; Ross-Gordon state:</a:t>
            </a:r>
          </a:p>
          <a:p>
            <a:endParaRPr lang="en-US" dirty="0"/>
          </a:p>
          <a:p>
            <a:r>
              <a:rPr lang="en-US" dirty="0"/>
              <a:t>Roots and history (prior to the 20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err="1"/>
              <a:t>centure</a:t>
            </a:r>
            <a:r>
              <a:rPr lang="en-US" dirty="0"/>
              <a:t>) saw adult education interchangeably with home education and popular education</a:t>
            </a:r>
          </a:p>
          <a:p>
            <a:endParaRPr lang="en-US" dirty="0"/>
          </a:p>
          <a:p>
            <a:r>
              <a:rPr lang="en-US" dirty="0"/>
              <a:t>By the 20</a:t>
            </a:r>
            <a:r>
              <a:rPr lang="en-US" baseline="30000" dirty="0"/>
              <a:t>th</a:t>
            </a:r>
            <a:r>
              <a:rPr lang="en-US" dirty="0"/>
              <a:t> century, the term had come to be more associated with formal educational activities – as the field became more institutionalized and moved into the academy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The movement toward professionalism created a constant tension between the desire to narrative the field to formal educational activities and a continuing concern that such an approach deterred the most important and socially relevant aspects of adult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028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Brookfield’s Critical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33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13107787-F4E6-4FAD-B7F0-AF7A29A17B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4291667" y="9410808"/>
            <a:ext cx="3296975" cy="486003"/>
          </a:xfrm>
          <a:noFill/>
        </p:spPr>
        <p:txBody>
          <a:bodyPr/>
          <a:lstStyle>
            <a:lvl1pPr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7821" indent="-295315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126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53767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627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877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128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78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629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89F61A8-4F1F-4760-8CA8-123EB824BB25}" type="slidenum"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7CEAEB05-7845-48BE-874A-93C7308D58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xfrm>
            <a:off x="1" y="1"/>
            <a:ext cx="3296975" cy="486004"/>
          </a:xfrm>
          <a:noFill/>
        </p:spPr>
        <p:txBody>
          <a:bodyPr/>
          <a:lstStyle>
            <a:lvl1pPr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7821" indent="-295315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126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53767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627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877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128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78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629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  <a:ea typeface="MS PGothic" panose="020B0600070205080204" pitchFamily="34" charset="-128"/>
              </a:rPr>
              <a:t>Unit 1: Getting ready</a:t>
            </a:r>
          </a:p>
        </p:txBody>
      </p:sp>
      <p:sp>
        <p:nvSpPr>
          <p:cNvPr id="60420" name="Rectangle 6">
            <a:extLst>
              <a:ext uri="{FF2B5EF4-FFF2-40B4-BE49-F238E27FC236}">
                <a16:creationId xmlns:a16="http://schemas.microsoft.com/office/drawing/2014/main" id="{4D5CBE52-E497-4DBA-9AFC-C8804C6705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xfrm>
            <a:off x="1" y="9410808"/>
            <a:ext cx="3296975" cy="486003"/>
          </a:xfrm>
          <a:noFill/>
        </p:spPr>
        <p:txBody>
          <a:bodyPr/>
          <a:lstStyle>
            <a:lvl1pPr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7821" indent="-295315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126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53767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627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877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128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78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629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Outcome Evaluation for Community Organizations</a:t>
            </a:r>
          </a:p>
        </p:txBody>
      </p:sp>
      <p:sp>
        <p:nvSpPr>
          <p:cNvPr id="60421" name="Rectangle 7">
            <a:extLst>
              <a:ext uri="{FF2B5EF4-FFF2-40B4-BE49-F238E27FC236}">
                <a16:creationId xmlns:a16="http://schemas.microsoft.com/office/drawing/2014/main" id="{402DF658-890C-41D5-8951-97E1D35D01C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291667" y="9410808"/>
            <a:ext cx="3296975" cy="48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994" tIns="48996" rIns="97994" bIns="48996" anchor="b"/>
          <a:lstStyle>
            <a:lvl1pPr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370AF2F-27D4-4989-9F94-536FF637641B}" type="slidenum">
              <a:rPr lang="en-US" altLang="en-US">
                <a:ea typeface="MS PGothic" panose="020B0600070205080204" pitchFamily="34" charset="-128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 dirty="0">
              <a:ea typeface="MS PGothic" panose="020B0600070205080204" pitchFamily="34" charset="-128"/>
            </a:endParaRPr>
          </a:p>
        </p:txBody>
      </p:sp>
      <p:sp>
        <p:nvSpPr>
          <p:cNvPr id="60422" name="Rectangle 2">
            <a:extLst>
              <a:ext uri="{FF2B5EF4-FFF2-40B4-BE49-F238E27FC236}">
                <a16:creationId xmlns:a16="http://schemas.microsoft.com/office/drawing/2014/main" id="{1CB5017B-80C5-4BC3-A200-83C3950FC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3" name="Rectangle 3">
            <a:extLst>
              <a:ext uri="{FF2B5EF4-FFF2-40B4-BE49-F238E27FC236}">
                <a16:creationId xmlns:a16="http://schemas.microsoft.com/office/drawing/2014/main" id="{95B0DA4C-8AC3-4A12-85D4-88C155574D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9968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164D7A8A-CECE-4A27-B78D-43E4D74442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4291667" y="9410808"/>
            <a:ext cx="3296975" cy="486003"/>
          </a:xfrm>
          <a:noFill/>
        </p:spPr>
        <p:txBody>
          <a:bodyPr/>
          <a:lstStyle>
            <a:lvl1pPr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7821" indent="-295315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126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53767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627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877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128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78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629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66660F8-2121-4BA3-B55A-E037030C5316}" type="slidenum"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C8CFF81F-8C67-4271-B303-54F6323968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xfrm>
            <a:off x="1" y="1"/>
            <a:ext cx="3296975" cy="486004"/>
          </a:xfrm>
          <a:noFill/>
        </p:spPr>
        <p:txBody>
          <a:bodyPr/>
          <a:lstStyle>
            <a:lvl1pPr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7821" indent="-295315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126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53767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627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877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128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78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629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  <a:ea typeface="MS PGothic" panose="020B0600070205080204" pitchFamily="34" charset="-128"/>
              </a:rPr>
              <a:t>Unit 1: Getting ready</a:t>
            </a:r>
          </a:p>
        </p:txBody>
      </p:sp>
      <p:sp>
        <p:nvSpPr>
          <p:cNvPr id="61444" name="Rectangle 6">
            <a:extLst>
              <a:ext uri="{FF2B5EF4-FFF2-40B4-BE49-F238E27FC236}">
                <a16:creationId xmlns:a16="http://schemas.microsoft.com/office/drawing/2014/main" id="{2C11792E-E960-49F1-B93E-D288F638319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xfrm>
            <a:off x="1" y="9410808"/>
            <a:ext cx="3296975" cy="486003"/>
          </a:xfrm>
          <a:noFill/>
        </p:spPr>
        <p:txBody>
          <a:bodyPr/>
          <a:lstStyle>
            <a:lvl1pPr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7821" indent="-295315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126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53767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6273" indent="-236253" algn="l" defTabSz="10139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877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128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787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6293" indent="-236253" defTabSz="10139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Outcome Evaluation for Community Organizations</a:t>
            </a:r>
          </a:p>
        </p:txBody>
      </p:sp>
      <p:sp>
        <p:nvSpPr>
          <p:cNvPr id="61445" name="Rectangle 7">
            <a:extLst>
              <a:ext uri="{FF2B5EF4-FFF2-40B4-BE49-F238E27FC236}">
                <a16:creationId xmlns:a16="http://schemas.microsoft.com/office/drawing/2014/main" id="{21337F48-3F39-4A0F-90AB-5B903935E66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291667" y="9410808"/>
            <a:ext cx="3296975" cy="48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994" tIns="48996" rIns="97994" bIns="48996" anchor="b"/>
          <a:lstStyle>
            <a:lvl1pPr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67B5F49-73B8-4A01-B2B8-AAC693CC1CD0}" type="slidenum">
              <a:rPr lang="en-US" altLang="en-US">
                <a:ea typeface="MS PGothic" panose="020B0600070205080204" pitchFamily="34" charset="-128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 dirty="0">
              <a:ea typeface="MS PGothic" panose="020B0600070205080204" pitchFamily="34" charset="-128"/>
            </a:endParaRPr>
          </a:p>
        </p:txBody>
      </p:sp>
      <p:sp>
        <p:nvSpPr>
          <p:cNvPr id="61446" name="Rectangle 2">
            <a:extLst>
              <a:ext uri="{FF2B5EF4-FFF2-40B4-BE49-F238E27FC236}">
                <a16:creationId xmlns:a16="http://schemas.microsoft.com/office/drawing/2014/main" id="{F877D3BB-B283-4BA5-84A3-576DD03F8E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7" name="Rectangle 3">
            <a:extLst>
              <a:ext uri="{FF2B5EF4-FFF2-40B4-BE49-F238E27FC236}">
                <a16:creationId xmlns:a16="http://schemas.microsoft.com/office/drawing/2014/main" id="{81610D50-B3CC-4BB3-96E7-9257344DF6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5905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activity is in a discussion format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675E2-8AD2-44B8-B92C-50DB835A3EA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08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audience to provide examples of evaluate, recognize &amp;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675E2-8AD2-44B8-B92C-50DB835A3EA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60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audience to provide examples of evaluate, recognize &amp; reward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675E2-8AD2-44B8-B92C-50DB835A3EA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13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shift, ask participants to consider this.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675E2-8AD2-44B8-B92C-50DB835A3EA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066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the role of recalibration, re-examining standards, identifying blockers, and moving forward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675E2-8AD2-44B8-B92C-50DB835A3EA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24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3C63D-0C1A-0E4C-A0BD-8D65A954242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5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3C63D-0C1A-0E4C-A0BD-8D65A954242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28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849615" y="1896151"/>
            <a:ext cx="6302198" cy="2026939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77587" y="4001392"/>
            <a:ext cx="6274227" cy="914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Document Title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884364" y="6443799"/>
            <a:ext cx="857339" cy="224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F0C9A0-D027-A84D-852F-40E0C8D5C9C2}" type="datetimeFigureOut">
              <a:rPr lang="en-US" smtClean="0"/>
              <a:t>5/6/2021</a:t>
            </a:fld>
            <a:endParaRPr lang="en-US"/>
          </a:p>
        </p:txBody>
      </p:sp>
      <p:pic>
        <p:nvPicPr>
          <p:cNvPr id="13" name="Picture 12" descr="PPT-RGB-Shapes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1238406"/>
            <a:ext cx="2247900" cy="2717800"/>
          </a:xfrm>
          <a:prstGeom prst="rect">
            <a:avLst/>
          </a:prstGeom>
        </p:spPr>
      </p:pic>
      <p:pic>
        <p:nvPicPr>
          <p:cNvPr id="14" name="Picture 13" descr="NM-Logo-Stacked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91295"/>
            <a:ext cx="1478724" cy="275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1" t="472" r="15665"/>
          <a:stretch/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15" name="Freeform 14"/>
          <p:cNvSpPr/>
          <p:nvPr/>
        </p:nvSpPr>
        <p:spPr bwMode="gray">
          <a:xfrm>
            <a:off x="-33082" y="1"/>
            <a:ext cx="7043482" cy="6895116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  <a:gd name="connsiteX0" fmla="*/ 5265898 w 8931662"/>
              <a:gd name="connsiteY0" fmla="*/ 2891 h 6942534"/>
              <a:gd name="connsiteX1" fmla="*/ 8931662 w 8931662"/>
              <a:gd name="connsiteY1" fmla="*/ 6942534 h 6942534"/>
              <a:gd name="connsiteX2" fmla="*/ 1 w 8931662"/>
              <a:gd name="connsiteY2" fmla="*/ 6931481 h 6942534"/>
              <a:gd name="connsiteX3" fmla="*/ 2001738 w 8931662"/>
              <a:gd name="connsiteY3" fmla="*/ 0 h 6942534"/>
              <a:gd name="connsiteX4" fmla="*/ 5265898 w 8931662"/>
              <a:gd name="connsiteY4" fmla="*/ 2891 h 6942534"/>
              <a:gd name="connsiteX0" fmla="*/ 5265898 w 8931662"/>
              <a:gd name="connsiteY0" fmla="*/ 0 h 6939643"/>
              <a:gd name="connsiteX1" fmla="*/ 8931662 w 8931662"/>
              <a:gd name="connsiteY1" fmla="*/ 6939643 h 6939643"/>
              <a:gd name="connsiteX2" fmla="*/ 1 w 8931662"/>
              <a:gd name="connsiteY2" fmla="*/ 6928590 h 6939643"/>
              <a:gd name="connsiteX3" fmla="*/ 1842500 w 8931662"/>
              <a:gd name="connsiteY3" fmla="*/ 8483 h 6939643"/>
              <a:gd name="connsiteX4" fmla="*/ 5265898 w 8931662"/>
              <a:gd name="connsiteY4" fmla="*/ 0 h 6939643"/>
              <a:gd name="connsiteX0" fmla="*/ 5265898 w 8931662"/>
              <a:gd name="connsiteY0" fmla="*/ 2892 h 6942535"/>
              <a:gd name="connsiteX1" fmla="*/ 8931662 w 8931662"/>
              <a:gd name="connsiteY1" fmla="*/ 6942535 h 6942535"/>
              <a:gd name="connsiteX2" fmla="*/ 1 w 8931662"/>
              <a:gd name="connsiteY2" fmla="*/ 6931482 h 6942535"/>
              <a:gd name="connsiteX3" fmla="*/ 1842500 w 8931662"/>
              <a:gd name="connsiteY3" fmla="*/ 0 h 6942535"/>
              <a:gd name="connsiteX4" fmla="*/ 5265898 w 8931662"/>
              <a:gd name="connsiteY4" fmla="*/ 2892 h 6942535"/>
              <a:gd name="connsiteX0" fmla="*/ 3457406 w 7123170"/>
              <a:gd name="connsiteY0" fmla="*/ 2892 h 6942856"/>
              <a:gd name="connsiteX1" fmla="*/ 7123170 w 7123170"/>
              <a:gd name="connsiteY1" fmla="*/ 6942535 h 6942856"/>
              <a:gd name="connsiteX2" fmla="*/ 1 w 7123170"/>
              <a:gd name="connsiteY2" fmla="*/ 6942856 h 6942856"/>
              <a:gd name="connsiteX3" fmla="*/ 34008 w 7123170"/>
              <a:gd name="connsiteY3" fmla="*/ 0 h 6942856"/>
              <a:gd name="connsiteX4" fmla="*/ 3457406 w 7123170"/>
              <a:gd name="connsiteY4" fmla="*/ 2892 h 6942856"/>
              <a:gd name="connsiteX0" fmla="*/ 3480154 w 7145918"/>
              <a:gd name="connsiteY0" fmla="*/ 2892 h 6954230"/>
              <a:gd name="connsiteX1" fmla="*/ 7145918 w 7145918"/>
              <a:gd name="connsiteY1" fmla="*/ 6942535 h 6954230"/>
              <a:gd name="connsiteX2" fmla="*/ 0 w 7145918"/>
              <a:gd name="connsiteY2" fmla="*/ 6954230 h 6954230"/>
              <a:gd name="connsiteX3" fmla="*/ 56756 w 7145918"/>
              <a:gd name="connsiteY3" fmla="*/ 0 h 6954230"/>
              <a:gd name="connsiteX4" fmla="*/ 3480154 w 7145918"/>
              <a:gd name="connsiteY4" fmla="*/ 2892 h 6954230"/>
              <a:gd name="connsiteX0" fmla="*/ 3444990 w 7110754"/>
              <a:gd name="connsiteY0" fmla="*/ 2892 h 6954230"/>
              <a:gd name="connsiteX1" fmla="*/ 7110754 w 7110754"/>
              <a:gd name="connsiteY1" fmla="*/ 6942535 h 6954230"/>
              <a:gd name="connsiteX2" fmla="*/ 1 w 7110754"/>
              <a:gd name="connsiteY2" fmla="*/ 6954230 h 6954230"/>
              <a:gd name="connsiteX3" fmla="*/ 21592 w 7110754"/>
              <a:gd name="connsiteY3" fmla="*/ 0 h 6954230"/>
              <a:gd name="connsiteX4" fmla="*/ 3444990 w 7110754"/>
              <a:gd name="connsiteY4" fmla="*/ 2892 h 6954230"/>
              <a:gd name="connsiteX0" fmla="*/ 3423892 w 7089656"/>
              <a:gd name="connsiteY0" fmla="*/ 2892 h 6954230"/>
              <a:gd name="connsiteX1" fmla="*/ 7089656 w 7089656"/>
              <a:gd name="connsiteY1" fmla="*/ 6942535 h 6954230"/>
              <a:gd name="connsiteX2" fmla="*/ 2 w 7089656"/>
              <a:gd name="connsiteY2" fmla="*/ 6954230 h 6954230"/>
              <a:gd name="connsiteX3" fmla="*/ 494 w 7089656"/>
              <a:gd name="connsiteY3" fmla="*/ 0 h 6954230"/>
              <a:gd name="connsiteX4" fmla="*/ 3423892 w 7089656"/>
              <a:gd name="connsiteY4" fmla="*/ 2892 h 6954230"/>
              <a:gd name="connsiteX0" fmla="*/ 3430923 w 7096687"/>
              <a:gd name="connsiteY0" fmla="*/ 2892 h 6947197"/>
              <a:gd name="connsiteX1" fmla="*/ 7096687 w 7096687"/>
              <a:gd name="connsiteY1" fmla="*/ 6942535 h 6947197"/>
              <a:gd name="connsiteX2" fmla="*/ 0 w 7096687"/>
              <a:gd name="connsiteY2" fmla="*/ 6947197 h 6947197"/>
              <a:gd name="connsiteX3" fmla="*/ 7525 w 7096687"/>
              <a:gd name="connsiteY3" fmla="*/ 0 h 6947197"/>
              <a:gd name="connsiteX4" fmla="*/ 3430923 w 7096687"/>
              <a:gd name="connsiteY4" fmla="*/ 2892 h 694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687" h="6947197">
                <a:moveTo>
                  <a:pt x="3430923" y="2892"/>
                </a:moveTo>
                <a:lnTo>
                  <a:pt x="7096687" y="6942535"/>
                </a:lnTo>
                <a:lnTo>
                  <a:pt x="0" y="6947197"/>
                </a:lnTo>
                <a:cubicBezTo>
                  <a:pt x="-39" y="4633058"/>
                  <a:pt x="7564" y="2314139"/>
                  <a:pt x="7525" y="0"/>
                </a:cubicBezTo>
                <a:lnTo>
                  <a:pt x="3430923" y="289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2356603"/>
            <a:ext cx="3886200" cy="1524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3954049"/>
            <a:ext cx="4386944" cy="124735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81273" y="228600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  <p:pic>
        <p:nvPicPr>
          <p:cNvPr id="13" name="Picture 12" descr="NM-Logo-Stacked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0" y="314329"/>
            <a:ext cx="1478724" cy="275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8" t="3101" r="15116" b="460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13" name="Freeform 12"/>
          <p:cNvSpPr/>
          <p:nvPr/>
        </p:nvSpPr>
        <p:spPr bwMode="gray">
          <a:xfrm>
            <a:off x="-33082" y="1"/>
            <a:ext cx="7043482" cy="6895116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  <a:gd name="connsiteX0" fmla="*/ 5265898 w 8931662"/>
              <a:gd name="connsiteY0" fmla="*/ 2891 h 6942534"/>
              <a:gd name="connsiteX1" fmla="*/ 8931662 w 8931662"/>
              <a:gd name="connsiteY1" fmla="*/ 6942534 h 6942534"/>
              <a:gd name="connsiteX2" fmla="*/ 1 w 8931662"/>
              <a:gd name="connsiteY2" fmla="*/ 6931481 h 6942534"/>
              <a:gd name="connsiteX3" fmla="*/ 2001738 w 8931662"/>
              <a:gd name="connsiteY3" fmla="*/ 0 h 6942534"/>
              <a:gd name="connsiteX4" fmla="*/ 5265898 w 8931662"/>
              <a:gd name="connsiteY4" fmla="*/ 2891 h 6942534"/>
              <a:gd name="connsiteX0" fmla="*/ 5265898 w 8931662"/>
              <a:gd name="connsiteY0" fmla="*/ 0 h 6939643"/>
              <a:gd name="connsiteX1" fmla="*/ 8931662 w 8931662"/>
              <a:gd name="connsiteY1" fmla="*/ 6939643 h 6939643"/>
              <a:gd name="connsiteX2" fmla="*/ 1 w 8931662"/>
              <a:gd name="connsiteY2" fmla="*/ 6928590 h 6939643"/>
              <a:gd name="connsiteX3" fmla="*/ 1842500 w 8931662"/>
              <a:gd name="connsiteY3" fmla="*/ 8483 h 6939643"/>
              <a:gd name="connsiteX4" fmla="*/ 5265898 w 8931662"/>
              <a:gd name="connsiteY4" fmla="*/ 0 h 6939643"/>
              <a:gd name="connsiteX0" fmla="*/ 5265898 w 8931662"/>
              <a:gd name="connsiteY0" fmla="*/ 2892 h 6942535"/>
              <a:gd name="connsiteX1" fmla="*/ 8931662 w 8931662"/>
              <a:gd name="connsiteY1" fmla="*/ 6942535 h 6942535"/>
              <a:gd name="connsiteX2" fmla="*/ 1 w 8931662"/>
              <a:gd name="connsiteY2" fmla="*/ 6931482 h 6942535"/>
              <a:gd name="connsiteX3" fmla="*/ 1842500 w 8931662"/>
              <a:gd name="connsiteY3" fmla="*/ 0 h 6942535"/>
              <a:gd name="connsiteX4" fmla="*/ 5265898 w 8931662"/>
              <a:gd name="connsiteY4" fmla="*/ 2892 h 6942535"/>
              <a:gd name="connsiteX0" fmla="*/ 3457406 w 7123170"/>
              <a:gd name="connsiteY0" fmla="*/ 2892 h 6942856"/>
              <a:gd name="connsiteX1" fmla="*/ 7123170 w 7123170"/>
              <a:gd name="connsiteY1" fmla="*/ 6942535 h 6942856"/>
              <a:gd name="connsiteX2" fmla="*/ 1 w 7123170"/>
              <a:gd name="connsiteY2" fmla="*/ 6942856 h 6942856"/>
              <a:gd name="connsiteX3" fmla="*/ 34008 w 7123170"/>
              <a:gd name="connsiteY3" fmla="*/ 0 h 6942856"/>
              <a:gd name="connsiteX4" fmla="*/ 3457406 w 7123170"/>
              <a:gd name="connsiteY4" fmla="*/ 2892 h 6942856"/>
              <a:gd name="connsiteX0" fmla="*/ 3480154 w 7145918"/>
              <a:gd name="connsiteY0" fmla="*/ 2892 h 6954230"/>
              <a:gd name="connsiteX1" fmla="*/ 7145918 w 7145918"/>
              <a:gd name="connsiteY1" fmla="*/ 6942535 h 6954230"/>
              <a:gd name="connsiteX2" fmla="*/ 0 w 7145918"/>
              <a:gd name="connsiteY2" fmla="*/ 6954230 h 6954230"/>
              <a:gd name="connsiteX3" fmla="*/ 56756 w 7145918"/>
              <a:gd name="connsiteY3" fmla="*/ 0 h 6954230"/>
              <a:gd name="connsiteX4" fmla="*/ 3480154 w 7145918"/>
              <a:gd name="connsiteY4" fmla="*/ 2892 h 6954230"/>
              <a:gd name="connsiteX0" fmla="*/ 3444990 w 7110754"/>
              <a:gd name="connsiteY0" fmla="*/ 2892 h 6954230"/>
              <a:gd name="connsiteX1" fmla="*/ 7110754 w 7110754"/>
              <a:gd name="connsiteY1" fmla="*/ 6942535 h 6954230"/>
              <a:gd name="connsiteX2" fmla="*/ 1 w 7110754"/>
              <a:gd name="connsiteY2" fmla="*/ 6954230 h 6954230"/>
              <a:gd name="connsiteX3" fmla="*/ 21592 w 7110754"/>
              <a:gd name="connsiteY3" fmla="*/ 0 h 6954230"/>
              <a:gd name="connsiteX4" fmla="*/ 3444990 w 7110754"/>
              <a:gd name="connsiteY4" fmla="*/ 2892 h 6954230"/>
              <a:gd name="connsiteX0" fmla="*/ 3423892 w 7089656"/>
              <a:gd name="connsiteY0" fmla="*/ 2892 h 6954230"/>
              <a:gd name="connsiteX1" fmla="*/ 7089656 w 7089656"/>
              <a:gd name="connsiteY1" fmla="*/ 6942535 h 6954230"/>
              <a:gd name="connsiteX2" fmla="*/ 2 w 7089656"/>
              <a:gd name="connsiteY2" fmla="*/ 6954230 h 6954230"/>
              <a:gd name="connsiteX3" fmla="*/ 494 w 7089656"/>
              <a:gd name="connsiteY3" fmla="*/ 0 h 6954230"/>
              <a:gd name="connsiteX4" fmla="*/ 3423892 w 7089656"/>
              <a:gd name="connsiteY4" fmla="*/ 2892 h 6954230"/>
              <a:gd name="connsiteX0" fmla="*/ 3430923 w 7096687"/>
              <a:gd name="connsiteY0" fmla="*/ 2892 h 6947197"/>
              <a:gd name="connsiteX1" fmla="*/ 7096687 w 7096687"/>
              <a:gd name="connsiteY1" fmla="*/ 6942535 h 6947197"/>
              <a:gd name="connsiteX2" fmla="*/ 0 w 7096687"/>
              <a:gd name="connsiteY2" fmla="*/ 6947197 h 6947197"/>
              <a:gd name="connsiteX3" fmla="*/ 7525 w 7096687"/>
              <a:gd name="connsiteY3" fmla="*/ 0 h 6947197"/>
              <a:gd name="connsiteX4" fmla="*/ 3430923 w 7096687"/>
              <a:gd name="connsiteY4" fmla="*/ 2892 h 694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687" h="6947197">
                <a:moveTo>
                  <a:pt x="3430923" y="2892"/>
                </a:moveTo>
                <a:lnTo>
                  <a:pt x="7096687" y="6942535"/>
                </a:lnTo>
                <a:lnTo>
                  <a:pt x="0" y="6947197"/>
                </a:lnTo>
                <a:cubicBezTo>
                  <a:pt x="-39" y="4633058"/>
                  <a:pt x="7564" y="2314139"/>
                  <a:pt x="7525" y="0"/>
                </a:cubicBezTo>
                <a:lnTo>
                  <a:pt x="3430923" y="289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2356603"/>
            <a:ext cx="3886200" cy="1524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3954049"/>
            <a:ext cx="4386944" cy="124735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11" name="Picture 10" descr="NM-Logo-Stacked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0" y="314329"/>
            <a:ext cx="1478724" cy="275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Your Phot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7" t="2831" r="64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Freeform 15"/>
          <p:cNvSpPr/>
          <p:nvPr/>
        </p:nvSpPr>
        <p:spPr bwMode="gray">
          <a:xfrm>
            <a:off x="-33082" y="1"/>
            <a:ext cx="7043482" cy="6895116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  <a:gd name="connsiteX0" fmla="*/ 5265898 w 8931662"/>
              <a:gd name="connsiteY0" fmla="*/ 2891 h 6942534"/>
              <a:gd name="connsiteX1" fmla="*/ 8931662 w 8931662"/>
              <a:gd name="connsiteY1" fmla="*/ 6942534 h 6942534"/>
              <a:gd name="connsiteX2" fmla="*/ 1 w 8931662"/>
              <a:gd name="connsiteY2" fmla="*/ 6931481 h 6942534"/>
              <a:gd name="connsiteX3" fmla="*/ 2001738 w 8931662"/>
              <a:gd name="connsiteY3" fmla="*/ 0 h 6942534"/>
              <a:gd name="connsiteX4" fmla="*/ 5265898 w 8931662"/>
              <a:gd name="connsiteY4" fmla="*/ 2891 h 6942534"/>
              <a:gd name="connsiteX0" fmla="*/ 5265898 w 8931662"/>
              <a:gd name="connsiteY0" fmla="*/ 0 h 6939643"/>
              <a:gd name="connsiteX1" fmla="*/ 8931662 w 8931662"/>
              <a:gd name="connsiteY1" fmla="*/ 6939643 h 6939643"/>
              <a:gd name="connsiteX2" fmla="*/ 1 w 8931662"/>
              <a:gd name="connsiteY2" fmla="*/ 6928590 h 6939643"/>
              <a:gd name="connsiteX3" fmla="*/ 1842500 w 8931662"/>
              <a:gd name="connsiteY3" fmla="*/ 8483 h 6939643"/>
              <a:gd name="connsiteX4" fmla="*/ 5265898 w 8931662"/>
              <a:gd name="connsiteY4" fmla="*/ 0 h 6939643"/>
              <a:gd name="connsiteX0" fmla="*/ 5265898 w 8931662"/>
              <a:gd name="connsiteY0" fmla="*/ 2892 h 6942535"/>
              <a:gd name="connsiteX1" fmla="*/ 8931662 w 8931662"/>
              <a:gd name="connsiteY1" fmla="*/ 6942535 h 6942535"/>
              <a:gd name="connsiteX2" fmla="*/ 1 w 8931662"/>
              <a:gd name="connsiteY2" fmla="*/ 6931482 h 6942535"/>
              <a:gd name="connsiteX3" fmla="*/ 1842500 w 8931662"/>
              <a:gd name="connsiteY3" fmla="*/ 0 h 6942535"/>
              <a:gd name="connsiteX4" fmla="*/ 5265898 w 8931662"/>
              <a:gd name="connsiteY4" fmla="*/ 2892 h 6942535"/>
              <a:gd name="connsiteX0" fmla="*/ 3457406 w 7123170"/>
              <a:gd name="connsiteY0" fmla="*/ 2892 h 6942856"/>
              <a:gd name="connsiteX1" fmla="*/ 7123170 w 7123170"/>
              <a:gd name="connsiteY1" fmla="*/ 6942535 h 6942856"/>
              <a:gd name="connsiteX2" fmla="*/ 1 w 7123170"/>
              <a:gd name="connsiteY2" fmla="*/ 6942856 h 6942856"/>
              <a:gd name="connsiteX3" fmla="*/ 34008 w 7123170"/>
              <a:gd name="connsiteY3" fmla="*/ 0 h 6942856"/>
              <a:gd name="connsiteX4" fmla="*/ 3457406 w 7123170"/>
              <a:gd name="connsiteY4" fmla="*/ 2892 h 6942856"/>
              <a:gd name="connsiteX0" fmla="*/ 3480154 w 7145918"/>
              <a:gd name="connsiteY0" fmla="*/ 2892 h 6954230"/>
              <a:gd name="connsiteX1" fmla="*/ 7145918 w 7145918"/>
              <a:gd name="connsiteY1" fmla="*/ 6942535 h 6954230"/>
              <a:gd name="connsiteX2" fmla="*/ 0 w 7145918"/>
              <a:gd name="connsiteY2" fmla="*/ 6954230 h 6954230"/>
              <a:gd name="connsiteX3" fmla="*/ 56756 w 7145918"/>
              <a:gd name="connsiteY3" fmla="*/ 0 h 6954230"/>
              <a:gd name="connsiteX4" fmla="*/ 3480154 w 7145918"/>
              <a:gd name="connsiteY4" fmla="*/ 2892 h 6954230"/>
              <a:gd name="connsiteX0" fmla="*/ 3444990 w 7110754"/>
              <a:gd name="connsiteY0" fmla="*/ 2892 h 6954230"/>
              <a:gd name="connsiteX1" fmla="*/ 7110754 w 7110754"/>
              <a:gd name="connsiteY1" fmla="*/ 6942535 h 6954230"/>
              <a:gd name="connsiteX2" fmla="*/ 1 w 7110754"/>
              <a:gd name="connsiteY2" fmla="*/ 6954230 h 6954230"/>
              <a:gd name="connsiteX3" fmla="*/ 21592 w 7110754"/>
              <a:gd name="connsiteY3" fmla="*/ 0 h 6954230"/>
              <a:gd name="connsiteX4" fmla="*/ 3444990 w 7110754"/>
              <a:gd name="connsiteY4" fmla="*/ 2892 h 6954230"/>
              <a:gd name="connsiteX0" fmla="*/ 3423892 w 7089656"/>
              <a:gd name="connsiteY0" fmla="*/ 2892 h 6954230"/>
              <a:gd name="connsiteX1" fmla="*/ 7089656 w 7089656"/>
              <a:gd name="connsiteY1" fmla="*/ 6942535 h 6954230"/>
              <a:gd name="connsiteX2" fmla="*/ 2 w 7089656"/>
              <a:gd name="connsiteY2" fmla="*/ 6954230 h 6954230"/>
              <a:gd name="connsiteX3" fmla="*/ 494 w 7089656"/>
              <a:gd name="connsiteY3" fmla="*/ 0 h 6954230"/>
              <a:gd name="connsiteX4" fmla="*/ 3423892 w 7089656"/>
              <a:gd name="connsiteY4" fmla="*/ 2892 h 6954230"/>
              <a:gd name="connsiteX0" fmla="*/ 3430923 w 7096687"/>
              <a:gd name="connsiteY0" fmla="*/ 2892 h 6947197"/>
              <a:gd name="connsiteX1" fmla="*/ 7096687 w 7096687"/>
              <a:gd name="connsiteY1" fmla="*/ 6942535 h 6947197"/>
              <a:gd name="connsiteX2" fmla="*/ 0 w 7096687"/>
              <a:gd name="connsiteY2" fmla="*/ 6947197 h 6947197"/>
              <a:gd name="connsiteX3" fmla="*/ 7525 w 7096687"/>
              <a:gd name="connsiteY3" fmla="*/ 0 h 6947197"/>
              <a:gd name="connsiteX4" fmla="*/ 3430923 w 7096687"/>
              <a:gd name="connsiteY4" fmla="*/ 2892 h 694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687" h="6947197">
                <a:moveTo>
                  <a:pt x="3430923" y="2892"/>
                </a:moveTo>
                <a:lnTo>
                  <a:pt x="7096687" y="6942535"/>
                </a:lnTo>
                <a:lnTo>
                  <a:pt x="0" y="6947197"/>
                </a:lnTo>
                <a:cubicBezTo>
                  <a:pt x="-39" y="4633058"/>
                  <a:pt x="7564" y="2314139"/>
                  <a:pt x="7525" y="0"/>
                </a:cubicBezTo>
                <a:lnTo>
                  <a:pt x="3430923" y="2892"/>
                </a:lnTo>
                <a:close/>
              </a:path>
            </a:pathLst>
          </a:custGeom>
          <a:solidFill>
            <a:srgbClr val="847DAD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633984"/>
            <a:ext cx="3886200" cy="746309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  <a:latin typeface="Neo Sans Pro" charset="0"/>
                <a:ea typeface="Neo Sans Pro" charset="0"/>
                <a:cs typeface="Neo Sans Pro" charset="0"/>
              </a:defRPr>
            </a:lvl1pPr>
          </a:lstStyle>
          <a:p>
            <a:r>
              <a:rPr lang="en-US" dirty="0"/>
              <a:t>NUCATS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3954049"/>
            <a:ext cx="4386944" cy="124735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5E5718-43B4-7C4C-B478-420E366DF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8550" y="2697163"/>
            <a:ext cx="4387850" cy="1257300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Your Phot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1" t="3104" r="7527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14" name="Freeform 13"/>
          <p:cNvSpPr/>
          <p:nvPr/>
        </p:nvSpPr>
        <p:spPr bwMode="gray">
          <a:xfrm>
            <a:off x="-33082" y="1"/>
            <a:ext cx="7043482" cy="6895116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  <a:gd name="connsiteX0" fmla="*/ 5265898 w 8931662"/>
              <a:gd name="connsiteY0" fmla="*/ 2891 h 6942534"/>
              <a:gd name="connsiteX1" fmla="*/ 8931662 w 8931662"/>
              <a:gd name="connsiteY1" fmla="*/ 6942534 h 6942534"/>
              <a:gd name="connsiteX2" fmla="*/ 1 w 8931662"/>
              <a:gd name="connsiteY2" fmla="*/ 6931481 h 6942534"/>
              <a:gd name="connsiteX3" fmla="*/ 2001738 w 8931662"/>
              <a:gd name="connsiteY3" fmla="*/ 0 h 6942534"/>
              <a:gd name="connsiteX4" fmla="*/ 5265898 w 8931662"/>
              <a:gd name="connsiteY4" fmla="*/ 2891 h 6942534"/>
              <a:gd name="connsiteX0" fmla="*/ 5265898 w 8931662"/>
              <a:gd name="connsiteY0" fmla="*/ 0 h 6939643"/>
              <a:gd name="connsiteX1" fmla="*/ 8931662 w 8931662"/>
              <a:gd name="connsiteY1" fmla="*/ 6939643 h 6939643"/>
              <a:gd name="connsiteX2" fmla="*/ 1 w 8931662"/>
              <a:gd name="connsiteY2" fmla="*/ 6928590 h 6939643"/>
              <a:gd name="connsiteX3" fmla="*/ 1842500 w 8931662"/>
              <a:gd name="connsiteY3" fmla="*/ 8483 h 6939643"/>
              <a:gd name="connsiteX4" fmla="*/ 5265898 w 8931662"/>
              <a:gd name="connsiteY4" fmla="*/ 0 h 6939643"/>
              <a:gd name="connsiteX0" fmla="*/ 5265898 w 8931662"/>
              <a:gd name="connsiteY0" fmla="*/ 2892 h 6942535"/>
              <a:gd name="connsiteX1" fmla="*/ 8931662 w 8931662"/>
              <a:gd name="connsiteY1" fmla="*/ 6942535 h 6942535"/>
              <a:gd name="connsiteX2" fmla="*/ 1 w 8931662"/>
              <a:gd name="connsiteY2" fmla="*/ 6931482 h 6942535"/>
              <a:gd name="connsiteX3" fmla="*/ 1842500 w 8931662"/>
              <a:gd name="connsiteY3" fmla="*/ 0 h 6942535"/>
              <a:gd name="connsiteX4" fmla="*/ 5265898 w 8931662"/>
              <a:gd name="connsiteY4" fmla="*/ 2892 h 6942535"/>
              <a:gd name="connsiteX0" fmla="*/ 3457406 w 7123170"/>
              <a:gd name="connsiteY0" fmla="*/ 2892 h 6942856"/>
              <a:gd name="connsiteX1" fmla="*/ 7123170 w 7123170"/>
              <a:gd name="connsiteY1" fmla="*/ 6942535 h 6942856"/>
              <a:gd name="connsiteX2" fmla="*/ 1 w 7123170"/>
              <a:gd name="connsiteY2" fmla="*/ 6942856 h 6942856"/>
              <a:gd name="connsiteX3" fmla="*/ 34008 w 7123170"/>
              <a:gd name="connsiteY3" fmla="*/ 0 h 6942856"/>
              <a:gd name="connsiteX4" fmla="*/ 3457406 w 7123170"/>
              <a:gd name="connsiteY4" fmla="*/ 2892 h 6942856"/>
              <a:gd name="connsiteX0" fmla="*/ 3480154 w 7145918"/>
              <a:gd name="connsiteY0" fmla="*/ 2892 h 6954230"/>
              <a:gd name="connsiteX1" fmla="*/ 7145918 w 7145918"/>
              <a:gd name="connsiteY1" fmla="*/ 6942535 h 6954230"/>
              <a:gd name="connsiteX2" fmla="*/ 0 w 7145918"/>
              <a:gd name="connsiteY2" fmla="*/ 6954230 h 6954230"/>
              <a:gd name="connsiteX3" fmla="*/ 56756 w 7145918"/>
              <a:gd name="connsiteY3" fmla="*/ 0 h 6954230"/>
              <a:gd name="connsiteX4" fmla="*/ 3480154 w 7145918"/>
              <a:gd name="connsiteY4" fmla="*/ 2892 h 6954230"/>
              <a:gd name="connsiteX0" fmla="*/ 3444990 w 7110754"/>
              <a:gd name="connsiteY0" fmla="*/ 2892 h 6954230"/>
              <a:gd name="connsiteX1" fmla="*/ 7110754 w 7110754"/>
              <a:gd name="connsiteY1" fmla="*/ 6942535 h 6954230"/>
              <a:gd name="connsiteX2" fmla="*/ 1 w 7110754"/>
              <a:gd name="connsiteY2" fmla="*/ 6954230 h 6954230"/>
              <a:gd name="connsiteX3" fmla="*/ 21592 w 7110754"/>
              <a:gd name="connsiteY3" fmla="*/ 0 h 6954230"/>
              <a:gd name="connsiteX4" fmla="*/ 3444990 w 7110754"/>
              <a:gd name="connsiteY4" fmla="*/ 2892 h 6954230"/>
              <a:gd name="connsiteX0" fmla="*/ 3423892 w 7089656"/>
              <a:gd name="connsiteY0" fmla="*/ 2892 h 6954230"/>
              <a:gd name="connsiteX1" fmla="*/ 7089656 w 7089656"/>
              <a:gd name="connsiteY1" fmla="*/ 6942535 h 6954230"/>
              <a:gd name="connsiteX2" fmla="*/ 2 w 7089656"/>
              <a:gd name="connsiteY2" fmla="*/ 6954230 h 6954230"/>
              <a:gd name="connsiteX3" fmla="*/ 494 w 7089656"/>
              <a:gd name="connsiteY3" fmla="*/ 0 h 6954230"/>
              <a:gd name="connsiteX4" fmla="*/ 3423892 w 7089656"/>
              <a:gd name="connsiteY4" fmla="*/ 2892 h 6954230"/>
              <a:gd name="connsiteX0" fmla="*/ 3430923 w 7096687"/>
              <a:gd name="connsiteY0" fmla="*/ 2892 h 6947197"/>
              <a:gd name="connsiteX1" fmla="*/ 7096687 w 7096687"/>
              <a:gd name="connsiteY1" fmla="*/ 6942535 h 6947197"/>
              <a:gd name="connsiteX2" fmla="*/ 0 w 7096687"/>
              <a:gd name="connsiteY2" fmla="*/ 6947197 h 6947197"/>
              <a:gd name="connsiteX3" fmla="*/ 7525 w 7096687"/>
              <a:gd name="connsiteY3" fmla="*/ 0 h 6947197"/>
              <a:gd name="connsiteX4" fmla="*/ 3430923 w 7096687"/>
              <a:gd name="connsiteY4" fmla="*/ 2892 h 694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687" h="6947197">
                <a:moveTo>
                  <a:pt x="3430923" y="2892"/>
                </a:moveTo>
                <a:lnTo>
                  <a:pt x="7096687" y="6942535"/>
                </a:lnTo>
                <a:lnTo>
                  <a:pt x="0" y="6947197"/>
                </a:lnTo>
                <a:cubicBezTo>
                  <a:pt x="-39" y="4633058"/>
                  <a:pt x="7564" y="2314139"/>
                  <a:pt x="7525" y="0"/>
                </a:cubicBezTo>
                <a:lnTo>
                  <a:pt x="3430923" y="2892"/>
                </a:lnTo>
                <a:close/>
              </a:path>
            </a:pathLst>
          </a:custGeom>
          <a:solidFill>
            <a:srgbClr val="847DAD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633984"/>
            <a:ext cx="3886200" cy="746309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  <a:latin typeface="Neo Sans Pro" charset="0"/>
                <a:ea typeface="Neo Sans Pro" charset="0"/>
                <a:cs typeface="Neo Sans Pro" charset="0"/>
              </a:defRPr>
            </a:lvl1pPr>
          </a:lstStyle>
          <a:p>
            <a:r>
              <a:rPr lang="en-US" dirty="0"/>
              <a:t>NUCATS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3954049"/>
            <a:ext cx="4386944" cy="124735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19BE7-948F-BD4C-9A5D-63F8EE82B6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8550" y="2489200"/>
            <a:ext cx="4387850" cy="1465263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50" r="22500"/>
          <a:stretch/>
        </p:blipFill>
        <p:spPr>
          <a:xfrm>
            <a:off x="152400" y="1"/>
            <a:ext cx="8991600" cy="6858000"/>
          </a:xfrm>
          <a:prstGeom prst="rect">
            <a:avLst/>
          </a:prstGeom>
        </p:spPr>
      </p:pic>
      <p:sp>
        <p:nvSpPr>
          <p:cNvPr id="15" name="Freeform 14"/>
          <p:cNvSpPr/>
          <p:nvPr/>
        </p:nvSpPr>
        <p:spPr bwMode="gray">
          <a:xfrm>
            <a:off x="-33082" y="1"/>
            <a:ext cx="7043482" cy="6895116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  <a:gd name="connsiteX0" fmla="*/ 5265898 w 8931662"/>
              <a:gd name="connsiteY0" fmla="*/ 2891 h 6942534"/>
              <a:gd name="connsiteX1" fmla="*/ 8931662 w 8931662"/>
              <a:gd name="connsiteY1" fmla="*/ 6942534 h 6942534"/>
              <a:gd name="connsiteX2" fmla="*/ 1 w 8931662"/>
              <a:gd name="connsiteY2" fmla="*/ 6931481 h 6942534"/>
              <a:gd name="connsiteX3" fmla="*/ 2001738 w 8931662"/>
              <a:gd name="connsiteY3" fmla="*/ 0 h 6942534"/>
              <a:gd name="connsiteX4" fmla="*/ 5265898 w 8931662"/>
              <a:gd name="connsiteY4" fmla="*/ 2891 h 6942534"/>
              <a:gd name="connsiteX0" fmla="*/ 5265898 w 8931662"/>
              <a:gd name="connsiteY0" fmla="*/ 0 h 6939643"/>
              <a:gd name="connsiteX1" fmla="*/ 8931662 w 8931662"/>
              <a:gd name="connsiteY1" fmla="*/ 6939643 h 6939643"/>
              <a:gd name="connsiteX2" fmla="*/ 1 w 8931662"/>
              <a:gd name="connsiteY2" fmla="*/ 6928590 h 6939643"/>
              <a:gd name="connsiteX3" fmla="*/ 1842500 w 8931662"/>
              <a:gd name="connsiteY3" fmla="*/ 8483 h 6939643"/>
              <a:gd name="connsiteX4" fmla="*/ 5265898 w 8931662"/>
              <a:gd name="connsiteY4" fmla="*/ 0 h 6939643"/>
              <a:gd name="connsiteX0" fmla="*/ 5265898 w 8931662"/>
              <a:gd name="connsiteY0" fmla="*/ 2892 h 6942535"/>
              <a:gd name="connsiteX1" fmla="*/ 8931662 w 8931662"/>
              <a:gd name="connsiteY1" fmla="*/ 6942535 h 6942535"/>
              <a:gd name="connsiteX2" fmla="*/ 1 w 8931662"/>
              <a:gd name="connsiteY2" fmla="*/ 6931482 h 6942535"/>
              <a:gd name="connsiteX3" fmla="*/ 1842500 w 8931662"/>
              <a:gd name="connsiteY3" fmla="*/ 0 h 6942535"/>
              <a:gd name="connsiteX4" fmla="*/ 5265898 w 8931662"/>
              <a:gd name="connsiteY4" fmla="*/ 2892 h 6942535"/>
              <a:gd name="connsiteX0" fmla="*/ 3457406 w 7123170"/>
              <a:gd name="connsiteY0" fmla="*/ 2892 h 6942856"/>
              <a:gd name="connsiteX1" fmla="*/ 7123170 w 7123170"/>
              <a:gd name="connsiteY1" fmla="*/ 6942535 h 6942856"/>
              <a:gd name="connsiteX2" fmla="*/ 1 w 7123170"/>
              <a:gd name="connsiteY2" fmla="*/ 6942856 h 6942856"/>
              <a:gd name="connsiteX3" fmla="*/ 34008 w 7123170"/>
              <a:gd name="connsiteY3" fmla="*/ 0 h 6942856"/>
              <a:gd name="connsiteX4" fmla="*/ 3457406 w 7123170"/>
              <a:gd name="connsiteY4" fmla="*/ 2892 h 6942856"/>
              <a:gd name="connsiteX0" fmla="*/ 3480154 w 7145918"/>
              <a:gd name="connsiteY0" fmla="*/ 2892 h 6954230"/>
              <a:gd name="connsiteX1" fmla="*/ 7145918 w 7145918"/>
              <a:gd name="connsiteY1" fmla="*/ 6942535 h 6954230"/>
              <a:gd name="connsiteX2" fmla="*/ 0 w 7145918"/>
              <a:gd name="connsiteY2" fmla="*/ 6954230 h 6954230"/>
              <a:gd name="connsiteX3" fmla="*/ 56756 w 7145918"/>
              <a:gd name="connsiteY3" fmla="*/ 0 h 6954230"/>
              <a:gd name="connsiteX4" fmla="*/ 3480154 w 7145918"/>
              <a:gd name="connsiteY4" fmla="*/ 2892 h 6954230"/>
              <a:gd name="connsiteX0" fmla="*/ 3444990 w 7110754"/>
              <a:gd name="connsiteY0" fmla="*/ 2892 h 6954230"/>
              <a:gd name="connsiteX1" fmla="*/ 7110754 w 7110754"/>
              <a:gd name="connsiteY1" fmla="*/ 6942535 h 6954230"/>
              <a:gd name="connsiteX2" fmla="*/ 1 w 7110754"/>
              <a:gd name="connsiteY2" fmla="*/ 6954230 h 6954230"/>
              <a:gd name="connsiteX3" fmla="*/ 21592 w 7110754"/>
              <a:gd name="connsiteY3" fmla="*/ 0 h 6954230"/>
              <a:gd name="connsiteX4" fmla="*/ 3444990 w 7110754"/>
              <a:gd name="connsiteY4" fmla="*/ 2892 h 6954230"/>
              <a:gd name="connsiteX0" fmla="*/ 3423892 w 7089656"/>
              <a:gd name="connsiteY0" fmla="*/ 2892 h 6954230"/>
              <a:gd name="connsiteX1" fmla="*/ 7089656 w 7089656"/>
              <a:gd name="connsiteY1" fmla="*/ 6942535 h 6954230"/>
              <a:gd name="connsiteX2" fmla="*/ 2 w 7089656"/>
              <a:gd name="connsiteY2" fmla="*/ 6954230 h 6954230"/>
              <a:gd name="connsiteX3" fmla="*/ 494 w 7089656"/>
              <a:gd name="connsiteY3" fmla="*/ 0 h 6954230"/>
              <a:gd name="connsiteX4" fmla="*/ 3423892 w 7089656"/>
              <a:gd name="connsiteY4" fmla="*/ 2892 h 6954230"/>
              <a:gd name="connsiteX0" fmla="*/ 3430923 w 7096687"/>
              <a:gd name="connsiteY0" fmla="*/ 2892 h 6947197"/>
              <a:gd name="connsiteX1" fmla="*/ 7096687 w 7096687"/>
              <a:gd name="connsiteY1" fmla="*/ 6942535 h 6947197"/>
              <a:gd name="connsiteX2" fmla="*/ 0 w 7096687"/>
              <a:gd name="connsiteY2" fmla="*/ 6947197 h 6947197"/>
              <a:gd name="connsiteX3" fmla="*/ 7525 w 7096687"/>
              <a:gd name="connsiteY3" fmla="*/ 0 h 6947197"/>
              <a:gd name="connsiteX4" fmla="*/ 3430923 w 7096687"/>
              <a:gd name="connsiteY4" fmla="*/ 2892 h 694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687" h="6947197">
                <a:moveTo>
                  <a:pt x="3430923" y="2892"/>
                </a:moveTo>
                <a:lnTo>
                  <a:pt x="7096687" y="6942535"/>
                </a:lnTo>
                <a:lnTo>
                  <a:pt x="0" y="6947197"/>
                </a:lnTo>
                <a:cubicBezTo>
                  <a:pt x="-39" y="4633058"/>
                  <a:pt x="7564" y="2314139"/>
                  <a:pt x="7525" y="0"/>
                </a:cubicBezTo>
                <a:lnTo>
                  <a:pt x="3430923" y="289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NM-Logo-Stacked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0" y="314329"/>
            <a:ext cx="1478724" cy="275983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2356603"/>
            <a:ext cx="3886200" cy="1524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3954049"/>
            <a:ext cx="4386944" cy="124735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Freeform 13"/>
          <p:cNvSpPr/>
          <p:nvPr/>
        </p:nvSpPr>
        <p:spPr bwMode="gray">
          <a:xfrm>
            <a:off x="-33082" y="1"/>
            <a:ext cx="7043482" cy="6895116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  <a:gd name="connsiteX0" fmla="*/ 5265898 w 8931662"/>
              <a:gd name="connsiteY0" fmla="*/ 2891 h 6942534"/>
              <a:gd name="connsiteX1" fmla="*/ 8931662 w 8931662"/>
              <a:gd name="connsiteY1" fmla="*/ 6942534 h 6942534"/>
              <a:gd name="connsiteX2" fmla="*/ 1 w 8931662"/>
              <a:gd name="connsiteY2" fmla="*/ 6931481 h 6942534"/>
              <a:gd name="connsiteX3" fmla="*/ 2001738 w 8931662"/>
              <a:gd name="connsiteY3" fmla="*/ 0 h 6942534"/>
              <a:gd name="connsiteX4" fmla="*/ 5265898 w 8931662"/>
              <a:gd name="connsiteY4" fmla="*/ 2891 h 6942534"/>
              <a:gd name="connsiteX0" fmla="*/ 5265898 w 8931662"/>
              <a:gd name="connsiteY0" fmla="*/ 0 h 6939643"/>
              <a:gd name="connsiteX1" fmla="*/ 8931662 w 8931662"/>
              <a:gd name="connsiteY1" fmla="*/ 6939643 h 6939643"/>
              <a:gd name="connsiteX2" fmla="*/ 1 w 8931662"/>
              <a:gd name="connsiteY2" fmla="*/ 6928590 h 6939643"/>
              <a:gd name="connsiteX3" fmla="*/ 1842500 w 8931662"/>
              <a:gd name="connsiteY3" fmla="*/ 8483 h 6939643"/>
              <a:gd name="connsiteX4" fmla="*/ 5265898 w 8931662"/>
              <a:gd name="connsiteY4" fmla="*/ 0 h 6939643"/>
              <a:gd name="connsiteX0" fmla="*/ 5265898 w 8931662"/>
              <a:gd name="connsiteY0" fmla="*/ 2892 h 6942535"/>
              <a:gd name="connsiteX1" fmla="*/ 8931662 w 8931662"/>
              <a:gd name="connsiteY1" fmla="*/ 6942535 h 6942535"/>
              <a:gd name="connsiteX2" fmla="*/ 1 w 8931662"/>
              <a:gd name="connsiteY2" fmla="*/ 6931482 h 6942535"/>
              <a:gd name="connsiteX3" fmla="*/ 1842500 w 8931662"/>
              <a:gd name="connsiteY3" fmla="*/ 0 h 6942535"/>
              <a:gd name="connsiteX4" fmla="*/ 5265898 w 8931662"/>
              <a:gd name="connsiteY4" fmla="*/ 2892 h 6942535"/>
              <a:gd name="connsiteX0" fmla="*/ 3457406 w 7123170"/>
              <a:gd name="connsiteY0" fmla="*/ 2892 h 6942856"/>
              <a:gd name="connsiteX1" fmla="*/ 7123170 w 7123170"/>
              <a:gd name="connsiteY1" fmla="*/ 6942535 h 6942856"/>
              <a:gd name="connsiteX2" fmla="*/ 1 w 7123170"/>
              <a:gd name="connsiteY2" fmla="*/ 6942856 h 6942856"/>
              <a:gd name="connsiteX3" fmla="*/ 34008 w 7123170"/>
              <a:gd name="connsiteY3" fmla="*/ 0 h 6942856"/>
              <a:gd name="connsiteX4" fmla="*/ 3457406 w 7123170"/>
              <a:gd name="connsiteY4" fmla="*/ 2892 h 6942856"/>
              <a:gd name="connsiteX0" fmla="*/ 3480154 w 7145918"/>
              <a:gd name="connsiteY0" fmla="*/ 2892 h 6954230"/>
              <a:gd name="connsiteX1" fmla="*/ 7145918 w 7145918"/>
              <a:gd name="connsiteY1" fmla="*/ 6942535 h 6954230"/>
              <a:gd name="connsiteX2" fmla="*/ 0 w 7145918"/>
              <a:gd name="connsiteY2" fmla="*/ 6954230 h 6954230"/>
              <a:gd name="connsiteX3" fmla="*/ 56756 w 7145918"/>
              <a:gd name="connsiteY3" fmla="*/ 0 h 6954230"/>
              <a:gd name="connsiteX4" fmla="*/ 3480154 w 7145918"/>
              <a:gd name="connsiteY4" fmla="*/ 2892 h 6954230"/>
              <a:gd name="connsiteX0" fmla="*/ 3444990 w 7110754"/>
              <a:gd name="connsiteY0" fmla="*/ 2892 h 6954230"/>
              <a:gd name="connsiteX1" fmla="*/ 7110754 w 7110754"/>
              <a:gd name="connsiteY1" fmla="*/ 6942535 h 6954230"/>
              <a:gd name="connsiteX2" fmla="*/ 1 w 7110754"/>
              <a:gd name="connsiteY2" fmla="*/ 6954230 h 6954230"/>
              <a:gd name="connsiteX3" fmla="*/ 21592 w 7110754"/>
              <a:gd name="connsiteY3" fmla="*/ 0 h 6954230"/>
              <a:gd name="connsiteX4" fmla="*/ 3444990 w 7110754"/>
              <a:gd name="connsiteY4" fmla="*/ 2892 h 6954230"/>
              <a:gd name="connsiteX0" fmla="*/ 3423892 w 7089656"/>
              <a:gd name="connsiteY0" fmla="*/ 2892 h 6954230"/>
              <a:gd name="connsiteX1" fmla="*/ 7089656 w 7089656"/>
              <a:gd name="connsiteY1" fmla="*/ 6942535 h 6954230"/>
              <a:gd name="connsiteX2" fmla="*/ 2 w 7089656"/>
              <a:gd name="connsiteY2" fmla="*/ 6954230 h 6954230"/>
              <a:gd name="connsiteX3" fmla="*/ 494 w 7089656"/>
              <a:gd name="connsiteY3" fmla="*/ 0 h 6954230"/>
              <a:gd name="connsiteX4" fmla="*/ 3423892 w 7089656"/>
              <a:gd name="connsiteY4" fmla="*/ 2892 h 6954230"/>
              <a:gd name="connsiteX0" fmla="*/ 3430923 w 7096687"/>
              <a:gd name="connsiteY0" fmla="*/ 2892 h 6947197"/>
              <a:gd name="connsiteX1" fmla="*/ 7096687 w 7096687"/>
              <a:gd name="connsiteY1" fmla="*/ 6942535 h 6947197"/>
              <a:gd name="connsiteX2" fmla="*/ 0 w 7096687"/>
              <a:gd name="connsiteY2" fmla="*/ 6947197 h 6947197"/>
              <a:gd name="connsiteX3" fmla="*/ 7525 w 7096687"/>
              <a:gd name="connsiteY3" fmla="*/ 0 h 6947197"/>
              <a:gd name="connsiteX4" fmla="*/ 3430923 w 7096687"/>
              <a:gd name="connsiteY4" fmla="*/ 2892 h 694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687" h="6947197">
                <a:moveTo>
                  <a:pt x="3430923" y="2892"/>
                </a:moveTo>
                <a:lnTo>
                  <a:pt x="7096687" y="6942535"/>
                </a:lnTo>
                <a:lnTo>
                  <a:pt x="0" y="6947197"/>
                </a:lnTo>
                <a:cubicBezTo>
                  <a:pt x="-39" y="4633058"/>
                  <a:pt x="7564" y="2314139"/>
                  <a:pt x="7525" y="0"/>
                </a:cubicBezTo>
                <a:lnTo>
                  <a:pt x="3430923" y="289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NM-Logo-Stacked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0" y="314329"/>
            <a:ext cx="1478724" cy="275983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2356603"/>
            <a:ext cx="3886200" cy="1524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3954049"/>
            <a:ext cx="4386944" cy="124735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9212" y="5694703"/>
            <a:ext cx="4386944" cy="914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12" name="Picture 11" descr="PPT-RGB-Shapes3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3911877"/>
            <a:ext cx="9144000" cy="142212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86799" y="3793068"/>
            <a:ext cx="7282544" cy="1595568"/>
          </a:xfrm>
          <a:prstGeom prst="rect">
            <a:avLst/>
          </a:prstGeom>
        </p:spPr>
        <p:txBody>
          <a:bodyPr rIns="0" bIns="0" anchor="ctr" anchorCtr="0"/>
          <a:lstStyle>
            <a:lvl1pPr>
              <a:lnSpc>
                <a:spcPct val="90000"/>
              </a:lnSpc>
              <a:defRPr sz="28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Breaker Page Title Goes Here</a:t>
            </a:r>
          </a:p>
        </p:txBody>
      </p:sp>
      <p:pic>
        <p:nvPicPr>
          <p:cNvPr id="11" name="Picture 10" descr="NM-Logo-Stacked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0" y="314329"/>
            <a:ext cx="1478724" cy="275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>
          <a:xfrm>
            <a:off x="2350008" y="6436626"/>
            <a:ext cx="850392" cy="224367"/>
          </a:xfrm>
          <a:prstGeom prst="rect">
            <a:avLst/>
          </a:prstGeom>
        </p:spPr>
        <p:txBody>
          <a:bodyPr/>
          <a:lstStyle/>
          <a:p>
            <a:fld id="{66F0C9A0-D027-A84D-852F-40E0C8D5C9C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6374244"/>
            <a:ext cx="5181600" cy="3083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800" y="6374245"/>
            <a:ext cx="346745" cy="308355"/>
          </a:xfrm>
          <a:prstGeom prst="rect">
            <a:avLst/>
          </a:prstGeom>
        </p:spPr>
        <p:txBody>
          <a:bodyPr/>
          <a:lstStyle/>
          <a:p>
            <a:fld id="{AB3DEC51-CD00-3740-8490-52DD1FAB1C8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98557" y="169881"/>
            <a:ext cx="7180264" cy="1016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31380" y="2035613"/>
            <a:ext cx="7347440" cy="39687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7" y="1195843"/>
            <a:ext cx="7180263" cy="6096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64654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11"/>
          <p:cNvSpPr>
            <a:spLocks noGrp="1"/>
          </p:cNvSpPr>
          <p:nvPr>
            <p:ph type="dt" sz="half" idx="14"/>
          </p:nvPr>
        </p:nvSpPr>
        <p:spPr>
          <a:xfrm>
            <a:off x="2350008" y="6436626"/>
            <a:ext cx="850392" cy="224367"/>
          </a:xfrm>
          <a:prstGeom prst="rect">
            <a:avLst/>
          </a:prstGeom>
        </p:spPr>
        <p:txBody>
          <a:bodyPr/>
          <a:lstStyle/>
          <a:p>
            <a:fld id="{66F0C9A0-D027-A84D-852F-40E0C8D5C9C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16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6374244"/>
            <a:ext cx="5181600" cy="3083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800" y="6374245"/>
            <a:ext cx="346745" cy="308355"/>
          </a:xfrm>
          <a:prstGeom prst="rect">
            <a:avLst/>
          </a:prstGeom>
        </p:spPr>
        <p:txBody>
          <a:bodyPr/>
          <a:lstStyle/>
          <a:p>
            <a:fld id="{AB3DEC51-CD00-3740-8490-52DD1FAB1C8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8"/>
          </p:nvPr>
        </p:nvSpPr>
        <p:spPr>
          <a:xfrm>
            <a:off x="932495" y="2399681"/>
            <a:ext cx="3587119" cy="3596215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98557" y="169881"/>
            <a:ext cx="7180264" cy="1016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1107415" y="2031618"/>
            <a:ext cx="3412205" cy="393593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6" y="1195843"/>
            <a:ext cx="7180264" cy="6096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19"/>
          </p:nvPr>
        </p:nvSpPr>
        <p:spPr>
          <a:xfrm>
            <a:off x="4688514" y="2399681"/>
            <a:ext cx="3587119" cy="3596215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idx="20"/>
          </p:nvPr>
        </p:nvSpPr>
        <p:spPr>
          <a:xfrm>
            <a:off x="4863434" y="2031618"/>
            <a:ext cx="3412205" cy="393593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cked Two Content +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ate Placeholder 11"/>
          <p:cNvSpPr>
            <a:spLocks noGrp="1"/>
          </p:cNvSpPr>
          <p:nvPr>
            <p:ph type="dt" sz="half" idx="22"/>
          </p:nvPr>
        </p:nvSpPr>
        <p:spPr>
          <a:xfrm>
            <a:off x="2350008" y="6436626"/>
            <a:ext cx="850392" cy="224367"/>
          </a:xfrm>
          <a:prstGeom prst="rect">
            <a:avLst/>
          </a:prstGeom>
        </p:spPr>
        <p:txBody>
          <a:bodyPr/>
          <a:lstStyle/>
          <a:p>
            <a:fld id="{66F0C9A0-D027-A84D-852F-40E0C8D5C9C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22" name="Footer Placeholder 12"/>
          <p:cNvSpPr>
            <a:spLocks noGrp="1"/>
          </p:cNvSpPr>
          <p:nvPr>
            <p:ph type="ftr" sz="quarter" idx="23"/>
          </p:nvPr>
        </p:nvSpPr>
        <p:spPr>
          <a:xfrm>
            <a:off x="3121994" y="6374244"/>
            <a:ext cx="5181600" cy="3083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3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800" y="6374245"/>
            <a:ext cx="346745" cy="308355"/>
          </a:xfrm>
          <a:prstGeom prst="rect">
            <a:avLst/>
          </a:prstGeom>
        </p:spPr>
        <p:txBody>
          <a:bodyPr/>
          <a:lstStyle/>
          <a:p>
            <a:fld id="{AB3DEC51-CD00-3740-8490-52DD1FAB1C8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24" hasCustomPrompt="1"/>
          </p:nvPr>
        </p:nvSpPr>
        <p:spPr>
          <a:xfrm>
            <a:off x="5195170" y="2032622"/>
            <a:ext cx="3948831" cy="3961777"/>
          </a:xfrm>
        </p:spPr>
        <p:txBody>
          <a:bodyPr vert="horz" lIns="0" tIns="0" rIns="91440" bIns="45720" rtlCol="0">
            <a:noAutofit/>
          </a:bodyPr>
          <a:lstStyle>
            <a:lvl1pPr marL="0" indent="0"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98557" y="169881"/>
            <a:ext cx="7180264" cy="1016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8" y="1195843"/>
            <a:ext cx="7180263" cy="6096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half" idx="18"/>
          </p:nvPr>
        </p:nvSpPr>
        <p:spPr>
          <a:xfrm>
            <a:off x="932494" y="2399681"/>
            <a:ext cx="3931606" cy="1450537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1107414" y="2031618"/>
            <a:ext cx="3756686" cy="393593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sz="half" idx="25"/>
          </p:nvPr>
        </p:nvSpPr>
        <p:spPr>
          <a:xfrm>
            <a:off x="932494" y="4401798"/>
            <a:ext cx="3931606" cy="1450537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6"/>
          </p:nvPr>
        </p:nvSpPr>
        <p:spPr>
          <a:xfrm>
            <a:off x="1107414" y="4033736"/>
            <a:ext cx="3756686" cy="393593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1"/>
          <p:cNvSpPr>
            <a:spLocks noGrp="1"/>
          </p:cNvSpPr>
          <p:nvPr>
            <p:ph type="dt" sz="half" idx="14"/>
          </p:nvPr>
        </p:nvSpPr>
        <p:spPr>
          <a:xfrm>
            <a:off x="2350008" y="6436626"/>
            <a:ext cx="850392" cy="224367"/>
          </a:xfrm>
          <a:prstGeom prst="rect">
            <a:avLst/>
          </a:prstGeom>
        </p:spPr>
        <p:txBody>
          <a:bodyPr/>
          <a:lstStyle/>
          <a:p>
            <a:fld id="{66F0C9A0-D027-A84D-852F-40E0C8D5C9C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6374244"/>
            <a:ext cx="5181600" cy="3083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800" y="6374245"/>
            <a:ext cx="346745" cy="308355"/>
          </a:xfrm>
          <a:prstGeom prst="rect">
            <a:avLst/>
          </a:prstGeom>
        </p:spPr>
        <p:txBody>
          <a:bodyPr/>
          <a:lstStyle/>
          <a:p>
            <a:fld id="{AB3DEC51-CD00-3740-8490-52DD1FAB1C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 bwMode="gray">
          <a:xfrm>
            <a:off x="1095194" y="2759802"/>
            <a:ext cx="6722378" cy="1168439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117607" y="3986119"/>
            <a:ext cx="6400800" cy="914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</a:t>
            </a:r>
          </a:p>
        </p:txBody>
      </p:sp>
      <p:sp>
        <p:nvSpPr>
          <p:cNvPr id="17" name="Date Placeholder 11"/>
          <p:cNvSpPr>
            <a:spLocks noGrp="1"/>
          </p:cNvSpPr>
          <p:nvPr>
            <p:ph type="dt" sz="half" idx="14"/>
          </p:nvPr>
        </p:nvSpPr>
        <p:spPr>
          <a:xfrm>
            <a:off x="2350008" y="6436626"/>
            <a:ext cx="850392" cy="224367"/>
          </a:xfrm>
          <a:prstGeom prst="rect">
            <a:avLst/>
          </a:prstGeom>
        </p:spPr>
        <p:txBody>
          <a:bodyPr/>
          <a:lstStyle/>
          <a:p>
            <a:fld id="{66F0C9A0-D027-A84D-852F-40E0C8D5C9C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18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6374244"/>
            <a:ext cx="5181600" cy="3083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800" y="6374245"/>
            <a:ext cx="346745" cy="308355"/>
          </a:xfrm>
          <a:prstGeom prst="rect">
            <a:avLst/>
          </a:prstGeom>
        </p:spPr>
        <p:txBody>
          <a:bodyPr/>
          <a:lstStyle/>
          <a:p>
            <a:fld id="{AB3DEC51-CD00-3740-8490-52DD1FAB1C8B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NM-Logo-Stacked-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16" y="6420558"/>
            <a:ext cx="1246599" cy="232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9AB8213-A564-3C44-8CA0-968996562138}" type="datetime1">
              <a:rPr lang="en-US" smtClean="0"/>
              <a:pPr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38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1100604" y="168284"/>
            <a:ext cx="7159932" cy="1016000"/>
          </a:xfrm>
          <a:prstGeom prst="rect">
            <a:avLst/>
          </a:prstGeom>
        </p:spPr>
        <p:txBody>
          <a:bodyPr vert="horz" lIns="0" tIns="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932610" y="2033045"/>
            <a:ext cx="7350339" cy="3971939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2350008" y="6445093"/>
            <a:ext cx="850392" cy="224367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>
              <a:defRPr lang="en-US" sz="800" smtClean="0"/>
            </a:lvl1pPr>
          </a:lstStyle>
          <a:p>
            <a:fld id="{66F0C9A0-D027-A84D-852F-40E0C8D5C9C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1994" y="6382711"/>
            <a:ext cx="5181600" cy="30835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382712"/>
            <a:ext cx="346745" cy="308355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400">
                <a:solidFill>
                  <a:schemeClr val="accent2"/>
                </a:solidFill>
              </a:defRPr>
            </a:lvl1pPr>
          </a:lstStyle>
          <a:p>
            <a:fld id="{AB3DEC51-CD00-3740-8490-52DD1FAB1C8B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NM-Logo-Stacked-RGB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16" y="6420558"/>
            <a:ext cx="1246599" cy="232660"/>
          </a:xfrm>
          <a:prstGeom prst="rect">
            <a:avLst/>
          </a:prstGeom>
        </p:spPr>
      </p:pic>
      <p:pic>
        <p:nvPicPr>
          <p:cNvPr id="12" name="Picture 11" descr="PPT-RGB-Shapes.ai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676246"/>
            <a:ext cx="1509391" cy="52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52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514689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228600" algn="l" defTabSz="457200" rtl="0" eaLnBrk="1" latinLnBrk="0" hangingPunct="1">
        <a:spcBef>
          <a:spcPct val="20000"/>
        </a:spcBef>
        <a:buFont typeface="Lucida Grande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38" indent="-174625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96925" indent="-166688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4625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cambridge.org/us/dictionary/english/change" TargetMode="External"/><Relationship Id="rId7" Type="http://schemas.openxmlformats.org/officeDocument/2006/relationships/hyperlink" Target="https://dictionary.cambridge.org/us/dictionary/english/think" TargetMode="External"/><Relationship Id="rId2" Type="http://schemas.openxmlformats.org/officeDocument/2006/relationships/hyperlink" Target="https://dictionary.cambridge.org/us/dictionary/english/small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dictionary.cambridge.org/us/dictionary/english/accurately" TargetMode="External"/><Relationship Id="rId5" Type="http://schemas.openxmlformats.org/officeDocument/2006/relationships/hyperlink" Target="https://dictionary.cambridge.org/us/dictionary/english/measure" TargetMode="External"/><Relationship Id="rId4" Type="http://schemas.openxmlformats.org/officeDocument/2006/relationships/hyperlink" Target="https://dictionary.cambridge.org/us/dictionary/english/instrument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ultydiversity.org/monday-motivator/recalibrate2020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Presenter: Leah C. Neubauer, EdD, MA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09212" y="4004083"/>
            <a:ext cx="7282544" cy="1595568"/>
          </a:xfrm>
        </p:spPr>
        <p:txBody>
          <a:bodyPr/>
          <a:lstStyle/>
          <a:p>
            <a:pPr algn="ctr"/>
            <a:r>
              <a:rPr lang="en-US" sz="3200" b="1" dirty="0">
                <a:effectLst/>
                <a:latin typeface="Tw Cen MT" panose="020B0602020104020603" pitchFamily="34" charset="0"/>
                <a:ea typeface="Calibri" panose="020F0502020204030204" pitchFamily="34" charset="0"/>
              </a:rPr>
              <a:t>Evaluating your Goals</a:t>
            </a:r>
            <a:br>
              <a:rPr lang="en-US" sz="3200" b="1" dirty="0">
                <a:effectLst/>
                <a:latin typeface="Tw Cen MT" panose="020B0602020104020603" pitchFamily="34" charset="0"/>
                <a:ea typeface="Calibri" panose="020F0502020204030204" pitchFamily="34" charset="0"/>
              </a:rPr>
            </a:br>
            <a:r>
              <a:rPr lang="en-US" sz="3200" b="1" dirty="0">
                <a:effectLst/>
                <a:latin typeface="Tw Cen MT" panose="020B0602020104020603" pitchFamily="34" charset="0"/>
                <a:ea typeface="Calibri" panose="020F0502020204030204" pitchFamily="34" charset="0"/>
              </a:rPr>
              <a:t>Evaluating your Mentee’s Goals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30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Session 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92" y="2035613"/>
            <a:ext cx="7774728" cy="3968748"/>
          </a:xfrm>
        </p:spPr>
        <p:txBody>
          <a:bodyPr/>
          <a:lstStyle/>
          <a:p>
            <a:pPr marL="457200" marR="0" lvl="0" indent="-457200"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050"/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Consider the role of including evaluation in goal setting  </a:t>
            </a:r>
          </a:p>
          <a:p>
            <a:pPr marL="457200" marR="0" lvl="0" indent="-457200"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050"/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 your approach to evaluating goals</a:t>
            </a:r>
          </a:p>
          <a:p>
            <a:pPr marL="457200" marR="0" lvl="0" indent="-457200"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050"/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Apply a standards-based framework to developing and evaluating goals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82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7CFE2-9D08-440F-B7B5-06BC2506B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1C69E-0807-4AAF-808F-9A1D7390D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Nothing to disclose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71CE2-420B-4936-B223-1DAFFD70B7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18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D6233-048C-43C1-A15B-56DA5374F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557" y="169881"/>
            <a:ext cx="7180264" cy="657433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4C020-49A6-43F3-B9E7-C1BF46D4B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345" y="1248229"/>
            <a:ext cx="7650558" cy="5080000"/>
          </a:xfrm>
        </p:spPr>
        <p:txBody>
          <a:bodyPr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7030A0"/>
                </a:solidFill>
                <a:latin typeface="Tw Cen MT" panose="020B0602020104020603" pitchFamily="34" charset="0"/>
              </a:rPr>
              <a:t>7:30am-7:50am</a:t>
            </a:r>
          </a:p>
          <a:p>
            <a:r>
              <a:rPr lang="en-US" sz="1600" i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Zoom Etiquette</a:t>
            </a:r>
          </a:p>
          <a:p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Check-In</a:t>
            </a:r>
          </a:p>
          <a:p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Linking Goal Setting with Learning</a:t>
            </a:r>
          </a:p>
          <a:p>
            <a:pPr marL="0" indent="0">
              <a:buNone/>
            </a:pPr>
            <a:endParaRPr lang="en-US" sz="1600" b="1" dirty="0">
              <a:solidFill>
                <a:schemeClr val="bg2">
                  <a:lumMod val="10000"/>
                </a:schemeClr>
              </a:solidFill>
              <a:effectLst/>
              <a:latin typeface="Tw Cen MT" panose="020B0602020104020603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b="1" u="sng" dirty="0">
                <a:solidFill>
                  <a:srgbClr val="7030A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7:50am-8:15am</a:t>
            </a:r>
            <a:endParaRPr lang="en-US" sz="1600" b="1" u="sng" dirty="0">
              <a:solidFill>
                <a:srgbClr val="7030A0"/>
              </a:solidFill>
              <a:effectLst/>
              <a:latin typeface="Tw Cen MT" panose="020B0602020104020603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Consider the role of </a:t>
            </a:r>
            <a:r>
              <a:rPr lang="en-US" sz="1600" b="1" i="1" dirty="0">
                <a:solidFill>
                  <a:schemeClr val="bg2">
                    <a:lumMod val="1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including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evaluation, reward &amp; recognition in goal setting  </a:t>
            </a:r>
          </a:p>
          <a:p>
            <a:pPr lvl="1"/>
            <a:r>
              <a:rPr lang="en-US" sz="1600" i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Group Activity: Considerations and Reactions </a:t>
            </a:r>
          </a:p>
          <a:p>
            <a:pPr marL="0" indent="-53975">
              <a:buNone/>
            </a:pPr>
            <a:endParaRPr lang="en-US" sz="1600" b="1" dirty="0">
              <a:solidFill>
                <a:schemeClr val="bg2">
                  <a:lumMod val="10000"/>
                </a:schemeClr>
              </a:solidFill>
              <a:latin typeface="Tw Cen MT" panose="020B0602020104020603" pitchFamily="34" charset="0"/>
            </a:endParaRPr>
          </a:p>
          <a:p>
            <a:pPr marL="0" indent="-53975">
              <a:buNone/>
            </a:pPr>
            <a:r>
              <a:rPr lang="en-US" sz="1600" b="1" u="sng" dirty="0">
                <a:solidFill>
                  <a:srgbClr val="7030A0"/>
                </a:solidFill>
                <a:latin typeface="Tw Cen MT" panose="020B0602020104020603" pitchFamily="34" charset="0"/>
              </a:rPr>
              <a:t>8:15am-8:40am</a:t>
            </a:r>
          </a:p>
          <a:p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Apply a standards-based framework to developing, evaluating, recognizing &amp; 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rewarding 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goals</a:t>
            </a:r>
          </a:p>
          <a:p>
            <a:pPr lvl="1"/>
            <a:r>
              <a:rPr lang="en-US" sz="1600" i="1" dirty="0">
                <a:solidFill>
                  <a:schemeClr val="bg2">
                    <a:lumMod val="1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Individual/Breakout Activity: Apply the SMARTER framework</a:t>
            </a:r>
          </a:p>
          <a:p>
            <a:pPr marL="0" indent="-53975">
              <a:buNone/>
            </a:pPr>
            <a:endParaRPr lang="en-US" sz="1600" b="1" dirty="0">
              <a:solidFill>
                <a:schemeClr val="bg2">
                  <a:lumMod val="10000"/>
                </a:schemeClr>
              </a:solidFill>
              <a:latin typeface="Tw Cen MT" panose="020B0602020104020603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-53975">
              <a:buNone/>
            </a:pPr>
            <a:r>
              <a:rPr lang="en-US" sz="1600" b="1" u="sng" dirty="0">
                <a:solidFill>
                  <a:srgbClr val="7030A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8:40am-9:00am</a:t>
            </a:r>
            <a:endParaRPr lang="en-US" sz="1600" b="1" u="sng" dirty="0">
              <a:solidFill>
                <a:srgbClr val="7030A0"/>
              </a:solidFill>
              <a:effectLst/>
              <a:latin typeface="Tw Cen MT" panose="020B0602020104020603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 your approach to evaluating, rewarding &amp; recognizing goals</a:t>
            </a:r>
          </a:p>
          <a:p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344963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7285F4-C94C-4D4D-91E2-F1396B489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479" y="239866"/>
            <a:ext cx="4581939" cy="637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18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are you hoping to learn today?</a:t>
            </a:r>
            <a:br>
              <a:rPr lang="en-US" sz="4000" b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78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tacognition">
            <a:extLst>
              <a:ext uri="{FF2B5EF4-FFF2-40B4-BE49-F238E27FC236}">
                <a16:creationId xmlns:a16="http://schemas.microsoft.com/office/drawing/2014/main" id="{9A0736F3-904B-4860-9EB1-372E2B430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85800"/>
            <a:ext cx="62865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DF72AF-A8D3-45FF-9BDD-1F544C8DF445}"/>
              </a:ext>
            </a:extLst>
          </p:cNvPr>
          <p:cNvSpPr txBox="1"/>
          <p:nvPr/>
        </p:nvSpPr>
        <p:spPr>
          <a:xfrm>
            <a:off x="533400" y="6030265"/>
            <a:ext cx="79629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https://www.figur8.net/2015/09/30/metacognition-getting-better-at-learning-by-understanding-how-we-think/</a:t>
            </a:r>
          </a:p>
        </p:txBody>
      </p:sp>
    </p:spTree>
    <p:extLst>
      <p:ext uri="{BB962C8B-B14F-4D97-AF65-F5344CB8AC3E}">
        <p14:creationId xmlns:p14="http://schemas.microsoft.com/office/powerpoint/2010/main" val="1856138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6F170-88DA-4F27-9525-E30B0046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197" y="168284"/>
            <a:ext cx="7350339" cy="1016000"/>
          </a:xfrm>
        </p:spPr>
        <p:txBody>
          <a:bodyPr/>
          <a:lstStyle/>
          <a:p>
            <a:pPr algn="ctr"/>
            <a:endParaRPr lang="en-US" b="1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269CD-7E96-402F-8B30-A3CA00C38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830" y="1670188"/>
            <a:ext cx="7350339" cy="3971939"/>
          </a:xfrm>
        </p:spPr>
        <p:txBody>
          <a:bodyPr/>
          <a:lstStyle/>
          <a:p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From Thinking-about-Thinking</a:t>
            </a:r>
          </a:p>
          <a:p>
            <a:pPr marL="0" indent="0">
              <a:buNone/>
            </a:pPr>
            <a:endParaRPr 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pPr marL="0" indent="0">
              <a:buNone/>
            </a:pPr>
            <a:endParaRPr 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Linking a Discussion about Evaluating Mentoring Goals to </a:t>
            </a:r>
            <a:r>
              <a:rPr lang="en-US" sz="3200" b="1" u="sng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Education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52676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940F9-F2CB-43CF-AE23-90B641DDB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034" y="853016"/>
            <a:ext cx="7159932" cy="1016000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How do adults learn across the lifespan?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86C28-284B-45AE-8D9C-47E873F93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38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42FDE-6658-4366-8A13-3D8AA282F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Defining Adult and Continuing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A779E-C205-42F8-A3E5-E643FFC1E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21971"/>
            <a:ext cx="7772400" cy="40930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Activities intentionally designed for the purpose of bringing about learning among those who age, social roles, or self-perception define them as adults</a:t>
            </a:r>
          </a:p>
          <a:p>
            <a:pPr marL="0" indent="0" algn="ctr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Merriam, S. B., &amp; Brockett, R. G. (2007). Philosophical perspectives. 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The profession and practice of adult education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, 27-50.</a:t>
            </a:r>
          </a:p>
          <a:p>
            <a:endParaRPr lang="en-US" sz="3200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481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73C6B-4E83-4E2B-8015-2219A9958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04" y="168284"/>
            <a:ext cx="7159932" cy="80417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w Cen MT" panose="020B0602020104020603" pitchFamily="34" charset="0"/>
              </a:rPr>
              <a:t> </a:t>
            </a:r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Critical Adult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A21CF-5C16-45B8-BFCA-9AF60FDA9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686" y="1088572"/>
            <a:ext cx="8824685" cy="5298781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>
                <a:latin typeface="Tw Cen MT" panose="020B0602020104020603" pitchFamily="34" charset="0"/>
                <a:cs typeface="Arial" panose="020B0604020202020204" pitchFamily="34" charset="0"/>
              </a:rPr>
              <a:t>Adult education is </a:t>
            </a:r>
            <a:r>
              <a:rPr lang="en-US" sz="2400" b="1" dirty="0">
                <a:latin typeface="Tw Cen MT" panose="020B0602020104020603" pitchFamily="34" charset="0"/>
                <a:cs typeface="Arial" panose="020B0604020202020204" pitchFamily="34" charset="0"/>
              </a:rPr>
              <a:t>more</a:t>
            </a:r>
            <a:r>
              <a:rPr lang="en-US" sz="2400" dirty="0">
                <a:latin typeface="Tw Cen MT" panose="020B0602020104020603" pitchFamily="34" charset="0"/>
                <a:cs typeface="Arial" panose="020B0604020202020204" pitchFamily="34" charset="0"/>
              </a:rPr>
              <a:t> than the design and management of effective learning</a:t>
            </a:r>
          </a:p>
          <a:p>
            <a:pPr lvl="1"/>
            <a:r>
              <a:rPr lang="en-US" sz="2400" i="1" dirty="0">
                <a:solidFill>
                  <a:srgbClr val="7030A0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How do our mentoring programs, policies, and practices exist in task, relational and multi-level arenas? How do they support the dynamic life of university personnel?</a:t>
            </a:r>
          </a:p>
          <a:p>
            <a:pPr marL="0" indent="0">
              <a:buNone/>
            </a:pPr>
            <a:endParaRPr lang="en-US" sz="2400" i="1" dirty="0">
              <a:solidFill>
                <a:srgbClr val="7030A0"/>
              </a:solidFill>
              <a:latin typeface="Tw Cen MT" panose="020B0602020104020603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Tw Cen MT" panose="020B0602020104020603" pitchFamily="34" charset="0"/>
                <a:cs typeface="Arial" panose="020B0604020202020204" pitchFamily="34" charset="0"/>
              </a:rPr>
              <a:t>Activities concerned to assist adults in their quest for a sense of control in their own lives, within their interpersonal relationships, and with regard to the social forms and structures within which they live</a:t>
            </a:r>
          </a:p>
          <a:p>
            <a:pPr lvl="1"/>
            <a:r>
              <a:rPr lang="en-US" sz="2400" i="1" dirty="0">
                <a:solidFill>
                  <a:srgbClr val="7030A0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How do our mentoring experiences link with our lives, relationships, social forms &amp; structures?  Are these links different – why/why not?</a:t>
            </a:r>
          </a:p>
          <a:p>
            <a:endParaRPr lang="en-US" sz="2400" dirty="0">
              <a:latin typeface="Tw Cen MT" panose="020B0602020104020603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Tw Cen MT" panose="020B0602020104020603" pitchFamily="34" charset="0"/>
                <a:cs typeface="Arial" panose="020B0604020202020204" pitchFamily="34" charset="0"/>
              </a:rPr>
              <a:t>This sense of control is realized in the creation and renegotiation of personal relationships, in the sphere of socio-political behavior, and in the realm of intellectual exploration, judgement and discrimination</a:t>
            </a:r>
          </a:p>
          <a:p>
            <a:pPr lvl="1"/>
            <a:r>
              <a:rPr lang="en-US" sz="2400" i="1" dirty="0">
                <a:solidFill>
                  <a:srgbClr val="7030A0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How are our mentoring experiences shaped by sociopolitical behaviors of our colleagues, units &amp; the institution? </a:t>
            </a:r>
          </a:p>
          <a:p>
            <a:pPr marL="0" indent="0" algn="ctr">
              <a:buNone/>
            </a:pPr>
            <a:endParaRPr lang="en-US" sz="1600" dirty="0">
              <a:latin typeface="Tw Cen MT" panose="020B0602020104020603" pitchFamily="34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Tw Cen MT" panose="020B0602020104020603" pitchFamily="34" charset="0"/>
              </a:rPr>
              <a:t>Brookfield, S. (1985). A critical definition of adult education. </a:t>
            </a:r>
            <a:r>
              <a:rPr lang="en-US" sz="1600" i="1" dirty="0">
                <a:latin typeface="Tw Cen MT" panose="020B0602020104020603" pitchFamily="34" charset="0"/>
              </a:rPr>
              <a:t>Adult Education Quarterly</a:t>
            </a:r>
            <a:r>
              <a:rPr lang="en-US" sz="1600" dirty="0">
                <a:latin typeface="Tw Cen MT" panose="020B0602020104020603" pitchFamily="34" charset="0"/>
              </a:rPr>
              <a:t>, </a:t>
            </a:r>
            <a:r>
              <a:rPr lang="en-US" sz="1600" i="1" dirty="0">
                <a:latin typeface="Tw Cen MT" panose="020B0602020104020603" pitchFamily="34" charset="0"/>
              </a:rPr>
              <a:t>36</a:t>
            </a:r>
            <a:r>
              <a:rPr lang="en-US" sz="1600" dirty="0">
                <a:latin typeface="Tw Cen MT" panose="020B0602020104020603" pitchFamily="34" charset="0"/>
              </a:rPr>
              <a:t>(1), 44-49.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119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50BE8-C01C-4D25-8A04-15E90B471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Goal-Setting &amp;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8643C-3BAC-4B1D-AE4C-7BA7884AF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224" y="1586753"/>
            <a:ext cx="8041341" cy="4418231"/>
          </a:xfrm>
        </p:spPr>
        <p:txBody>
          <a:bodyPr/>
          <a:lstStyle/>
          <a:p>
            <a:r>
              <a:rPr lang="en-US" sz="2000" dirty="0">
                <a:latin typeface="Tw Cen MT" panose="020B0602020104020603" pitchFamily="34" charset="0"/>
              </a:rPr>
              <a:t>Locke’s goal-setting theory argues that for goal-setting to be successful with desired outcomes, they must contain the following specific points (</a:t>
            </a:r>
            <a:r>
              <a:rPr lang="en-US" sz="2000" dirty="0" err="1">
                <a:latin typeface="Tw Cen MT" panose="020B0602020104020603" pitchFamily="34" charset="0"/>
              </a:rPr>
              <a:t>Lunenberg</a:t>
            </a:r>
            <a:r>
              <a:rPr lang="en-US" sz="2000" dirty="0">
                <a:latin typeface="Tw Cen MT" panose="020B0602020104020603" pitchFamily="34" charset="0"/>
              </a:rPr>
              <a:t> &amp; Samaras, 2011):</a:t>
            </a:r>
          </a:p>
          <a:p>
            <a:endParaRPr lang="en-US" sz="2000" dirty="0">
              <a:latin typeface="Tw Cen MT" panose="020B0602020104020603" pitchFamily="34" charset="0"/>
            </a:endParaRPr>
          </a:p>
          <a:p>
            <a:r>
              <a:rPr lang="en-US" sz="2000" b="1" dirty="0">
                <a:latin typeface="Tw Cen MT" panose="020B0602020104020603" pitchFamily="34" charset="0"/>
              </a:rPr>
              <a:t>Clarity</a:t>
            </a:r>
            <a:r>
              <a:rPr lang="en-US" sz="2000" dirty="0">
                <a:latin typeface="Tw Cen MT" panose="020B0602020104020603" pitchFamily="34" charset="0"/>
              </a:rPr>
              <a:t>: goals need to be specific;</a:t>
            </a:r>
          </a:p>
          <a:p>
            <a:r>
              <a:rPr lang="en-US" sz="2000" b="1" dirty="0">
                <a:latin typeface="Tw Cen MT" panose="020B0602020104020603" pitchFamily="34" charset="0"/>
              </a:rPr>
              <a:t>Challenging</a:t>
            </a:r>
            <a:r>
              <a:rPr lang="en-US" sz="2000" dirty="0">
                <a:latin typeface="Tw Cen MT" panose="020B0602020104020603" pitchFamily="34" charset="0"/>
              </a:rPr>
              <a:t>: goals must be difficult yet attainable;</a:t>
            </a:r>
          </a:p>
          <a:p>
            <a:r>
              <a:rPr lang="en-US" sz="2000" b="1" dirty="0">
                <a:latin typeface="Tw Cen MT" panose="020B0602020104020603" pitchFamily="34" charset="0"/>
              </a:rPr>
              <a:t>Goals</a:t>
            </a:r>
            <a:r>
              <a:rPr lang="en-US" sz="2000" dirty="0">
                <a:latin typeface="Tw Cen MT" panose="020B0602020104020603" pitchFamily="34" charset="0"/>
              </a:rPr>
              <a:t> must be accepted;</a:t>
            </a:r>
          </a:p>
          <a:p>
            <a:r>
              <a:rPr lang="en-US" sz="2000" b="1" dirty="0">
                <a:latin typeface="Tw Cen MT" panose="020B0602020104020603" pitchFamily="34" charset="0"/>
              </a:rPr>
              <a:t>Feedback</a:t>
            </a:r>
            <a:r>
              <a:rPr lang="en-US" sz="2000" dirty="0">
                <a:latin typeface="Tw Cen MT" panose="020B0602020104020603" pitchFamily="34" charset="0"/>
              </a:rPr>
              <a:t> must be provided on goal attainment;</a:t>
            </a:r>
          </a:p>
          <a:p>
            <a:r>
              <a:rPr lang="en-US" sz="2000" b="1" dirty="0">
                <a:latin typeface="Tw Cen MT" panose="020B0602020104020603" pitchFamily="34" charset="0"/>
              </a:rPr>
              <a:t>Goals </a:t>
            </a:r>
            <a:r>
              <a:rPr lang="en-US" sz="2000" dirty="0">
                <a:latin typeface="Tw Cen MT" panose="020B0602020104020603" pitchFamily="34" charset="0"/>
              </a:rPr>
              <a:t>are more effective when they are used to evaluate the performance;</a:t>
            </a:r>
          </a:p>
          <a:p>
            <a:r>
              <a:rPr lang="en-US" sz="2000" b="1" dirty="0">
                <a:latin typeface="Tw Cen MT" panose="020B0602020104020603" pitchFamily="34" charset="0"/>
              </a:rPr>
              <a:t>Deadlines</a:t>
            </a:r>
            <a:r>
              <a:rPr lang="en-US" sz="2000" dirty="0">
                <a:latin typeface="Tw Cen MT" panose="020B0602020104020603" pitchFamily="34" charset="0"/>
              </a:rPr>
              <a:t> improve the effectiveness of goals;</a:t>
            </a:r>
          </a:p>
          <a:p>
            <a:r>
              <a:rPr lang="en-US" sz="2000" b="1" dirty="0">
                <a:solidFill>
                  <a:srgbClr val="7030A0"/>
                </a:solidFill>
                <a:latin typeface="Tw Cen MT" panose="020B0602020104020603" pitchFamily="34" charset="0"/>
              </a:rPr>
              <a:t>A learning goal orientation leads to higher performance than a performance goal orientation;</a:t>
            </a:r>
          </a:p>
          <a:p>
            <a:r>
              <a:rPr lang="en-US" sz="2000" b="1" dirty="0">
                <a:latin typeface="Tw Cen MT" panose="020B0602020104020603" pitchFamily="34" charset="0"/>
              </a:rPr>
              <a:t>Group goal-setting </a:t>
            </a:r>
            <a:r>
              <a:rPr lang="en-US" sz="2000" dirty="0">
                <a:latin typeface="Tw Cen MT" panose="020B0602020104020603" pitchFamily="34" charset="0"/>
              </a:rPr>
              <a:t>is as important as </a:t>
            </a:r>
            <a:r>
              <a:rPr lang="en-US" sz="2000" b="1" dirty="0">
                <a:latin typeface="Tw Cen MT" panose="020B0602020104020603" pitchFamily="34" charset="0"/>
              </a:rPr>
              <a:t>individual goal-setting</a:t>
            </a:r>
            <a:r>
              <a:rPr lang="en-US" sz="2000" dirty="0">
                <a:latin typeface="Tw Cen MT" panose="020B06020201040206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6399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11157-5722-44B6-A94F-9D60CB53D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318" y="531354"/>
            <a:ext cx="7570694" cy="1016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How is goal setting linked your learning agenda?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D9ABE8-F4E9-4A24-8466-AC2148EA1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023" y="2021300"/>
            <a:ext cx="5964331" cy="33824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8EDBFF-3E73-476E-BBE3-E46E781050FE}"/>
              </a:ext>
            </a:extLst>
          </p:cNvPr>
          <p:cNvSpPr txBox="1"/>
          <p:nvPr/>
        </p:nvSpPr>
        <p:spPr>
          <a:xfrm>
            <a:off x="2208680" y="5693037"/>
            <a:ext cx="4726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https://www.bcctc.org/adult-education/</a:t>
            </a:r>
          </a:p>
        </p:txBody>
      </p:sp>
    </p:spTree>
    <p:extLst>
      <p:ext uri="{BB962C8B-B14F-4D97-AF65-F5344CB8AC3E}">
        <p14:creationId xmlns:p14="http://schemas.microsoft.com/office/powerpoint/2010/main" val="1571211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Consider the role of </a:t>
            </a:r>
            <a:r>
              <a:rPr lang="en-US" sz="4000" b="1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including</a:t>
            </a:r>
            <a:r>
              <a:rPr lang="en-US" sz="4000" b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evaluation, recognition &amp; reward in goal setting  </a:t>
            </a:r>
            <a:br>
              <a:rPr lang="en-US" sz="4000" b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39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DE4FCFC-5D9A-469B-8363-1E07DF407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1181514"/>
            <a:ext cx="7991061" cy="449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2AC220E-0F50-4F0F-992A-0395DA9B9487}"/>
              </a:ext>
            </a:extLst>
          </p:cNvPr>
          <p:cNvSpPr txBox="1"/>
          <p:nvPr/>
        </p:nvSpPr>
        <p:spPr>
          <a:xfrm>
            <a:off x="508000" y="6002969"/>
            <a:ext cx="82781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Tw Cen MT" panose="020B0602020104020603" pitchFamily="34" charset="0"/>
                <a:cs typeface="Arial" panose="020B0604020202020204" pitchFamily="34" charset="0"/>
              </a:rPr>
              <a:t>Image retrieved from: https://support.cultureamp.com/hc/en-us/articles/360010896540-Guide-to-create-and-track-goals</a:t>
            </a:r>
          </a:p>
        </p:txBody>
      </p:sp>
    </p:spTree>
    <p:extLst>
      <p:ext uri="{BB962C8B-B14F-4D97-AF65-F5344CB8AC3E}">
        <p14:creationId xmlns:p14="http://schemas.microsoft.com/office/powerpoint/2010/main" val="830731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D9B3C4-B73F-42DD-9310-88B33659B887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501217" y="2399681"/>
            <a:ext cx="3587119" cy="3596215"/>
          </a:xfrm>
        </p:spPr>
        <p:txBody>
          <a:bodyPr/>
          <a:lstStyle/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Evaluate Progress</a:t>
            </a:r>
          </a:p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Prioritization</a:t>
            </a:r>
          </a:p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Action Strategy Development</a:t>
            </a:r>
          </a:p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Discuss Challenges</a:t>
            </a:r>
          </a:p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Identify blockers</a:t>
            </a:r>
          </a:p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Provide Feedback &amp; Guidance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5AB694-1D41-4024-9770-38D1420DD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Evaluate, Recognize &amp; Reward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CDAEA-1455-4996-B0EE-F121F8239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8675" y="2031617"/>
            <a:ext cx="3412205" cy="393593"/>
          </a:xfrm>
        </p:spPr>
        <p:txBody>
          <a:bodyPr/>
          <a:lstStyle/>
          <a:p>
            <a:pPr algn="ctr"/>
            <a:r>
              <a:rPr lang="en-US" sz="2400" b="1" dirty="0">
                <a:latin typeface="Tw Cen MT" panose="020B0602020104020603" pitchFamily="34" charset="0"/>
              </a:rPr>
              <a:t>Evaluate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E44264-50B0-4B7D-A059-657EFA1B0E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574A0D-EBC3-4A71-897D-19B0173F3492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863434" y="2434030"/>
            <a:ext cx="3587119" cy="3596215"/>
          </a:xfrm>
        </p:spPr>
        <p:txBody>
          <a:bodyPr/>
          <a:lstStyle/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Recognizes Effort</a:t>
            </a:r>
          </a:p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Collaboration</a:t>
            </a:r>
          </a:p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Milestone wins</a:t>
            </a:r>
          </a:p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Reward significant achievements</a:t>
            </a:r>
          </a:p>
          <a:p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Reward successful goal attainment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0A5726-6487-47D2-A596-D79A78509207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pPr algn="ctr"/>
            <a:r>
              <a:rPr lang="en-US" sz="2400" b="1" dirty="0">
                <a:latin typeface="Tw Cen MT" panose="020B0602020104020603" pitchFamily="34" charset="0"/>
              </a:rPr>
              <a:t>Recognize &amp; Reward</a:t>
            </a:r>
          </a:p>
        </p:txBody>
      </p:sp>
    </p:spTree>
    <p:extLst>
      <p:ext uri="{BB962C8B-B14F-4D97-AF65-F5344CB8AC3E}">
        <p14:creationId xmlns:p14="http://schemas.microsoft.com/office/powerpoint/2010/main" val="2166386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63138-2811-417E-9C40-83BDA5FA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Evaluation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19628-03A4-44B2-8EB3-C8BEADCAE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32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Systematic determination of the merit or worth of an object. (Scriven, 1967)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</a:pPr>
            <a:endParaRPr lang="en-US" alt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pPr marL="174625" lvl="1" indent="0" eaLnBrk="1" hangingPunct="1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alt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32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What? So what? Now what? (Patton, 2008)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30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36EF77ED-8AE6-4DD9-B7D5-1764903C86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2610" y="374028"/>
            <a:ext cx="7859806" cy="1016000"/>
          </a:xfrm>
        </p:spPr>
        <p:txBody>
          <a:bodyPr/>
          <a:lstStyle/>
          <a:p>
            <a:pPr algn="ctr">
              <a:defRPr/>
            </a:pPr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A Metaphor for Outcomes in Evaluation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47F1BE7-849F-40D7-91E9-0F19D3CCAA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7081" y="2022137"/>
            <a:ext cx="7350339" cy="3971939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altLang="en-US" sz="2844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Not how many worms </a:t>
            </a:r>
          </a:p>
          <a:p>
            <a:pPr marL="0" indent="0" algn="ctr" eaLnBrk="1" hangingPunct="1">
              <a:buNone/>
            </a:pPr>
            <a:r>
              <a:rPr lang="en-US" altLang="en-US" sz="2844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the bird feeds its young, </a:t>
            </a:r>
          </a:p>
          <a:p>
            <a:pPr marL="0" indent="0" algn="ctr" eaLnBrk="1" hangingPunct="1">
              <a:buNone/>
            </a:pPr>
            <a:r>
              <a:rPr lang="en-US" altLang="en-US" sz="2844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but </a:t>
            </a:r>
          </a:p>
          <a:p>
            <a:pPr marL="0" indent="0" algn="ctr" eaLnBrk="1" hangingPunct="1">
              <a:buNone/>
            </a:pPr>
            <a:r>
              <a:rPr lang="en-US" altLang="en-US" sz="2844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how well the fledgling flies </a:t>
            </a:r>
          </a:p>
          <a:p>
            <a:pPr marL="0" indent="0" algn="ctr" eaLnBrk="1" hangingPunct="1">
              <a:buNone/>
            </a:pPr>
            <a:r>
              <a:rPr lang="en-US" altLang="en-US" sz="2844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								–United Way, 1999</a:t>
            </a:r>
          </a:p>
          <a:p>
            <a:pPr algn="r" eaLnBrk="1" hangingPunct="1"/>
            <a:endParaRPr lang="en-US" altLang="en-US" sz="2844" dirty="0"/>
          </a:p>
        </p:txBody>
      </p:sp>
      <p:sp>
        <p:nvSpPr>
          <p:cNvPr id="15364" name="Text Box 5">
            <a:extLst>
              <a:ext uri="{FF2B5EF4-FFF2-40B4-BE49-F238E27FC236}">
                <a16:creationId xmlns:a16="http://schemas.microsoft.com/office/drawing/2014/main" id="{0BAC1C52-521F-455C-83F3-8A8CE53E7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161" y="5540977"/>
            <a:ext cx="64008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spcAft>
                <a:spcPct val="0"/>
              </a:spcAft>
            </a:pPr>
            <a:r>
              <a:rPr lang="en-US" sz="1100" b="0" dirty="0"/>
              <a:t>Hatry, H. P. (1996). </a:t>
            </a:r>
            <a:r>
              <a:rPr lang="en-US" sz="1100" b="0" i="1" dirty="0"/>
              <a:t>Measuring program outcomes: A practical approach</a:t>
            </a:r>
            <a:r>
              <a:rPr lang="en-US" sz="1100" b="0" dirty="0"/>
              <a:t>. United Way of America.</a:t>
            </a:r>
            <a:endParaRPr lang="en-US" altLang="en-US" sz="1100" dirty="0">
              <a:ea typeface="MS PGothic" panose="020B0600070205080204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ADF370-87EF-471A-94DC-A11983A99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42" y="4254942"/>
            <a:ext cx="2494961" cy="187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55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>
            <a:extLst>
              <a:ext uri="{FF2B5EF4-FFF2-40B4-BE49-F238E27FC236}">
                <a16:creationId xmlns:a16="http://schemas.microsoft.com/office/drawing/2014/main" id="{7F005617-3C68-4019-8015-5BD8113795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3341" y="360081"/>
            <a:ext cx="7696200" cy="1016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Why am I evaluating outcomes?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9C099-AD05-455F-BDFF-53EEBEFC3B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799" y="2588808"/>
            <a:ext cx="4861089" cy="2980267"/>
          </a:xfrm>
        </p:spPr>
        <p:txBody>
          <a:bodyPr/>
          <a:lstStyle/>
          <a:p>
            <a:pPr marL="1412" indent="0">
              <a:lnSpc>
                <a:spcPct val="120000"/>
              </a:lnSpc>
              <a:buNone/>
            </a:pPr>
            <a:r>
              <a:rPr lang="en-US" altLang="en-US" sz="2844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“Don’t accept your dog’s admiration as conclusive proof that you are wonderful.”</a:t>
            </a:r>
          </a:p>
          <a:p>
            <a:pPr marL="1412" indent="0">
              <a:buNone/>
            </a:pPr>
            <a:r>
              <a:rPr lang="en-US" altLang="en-US" sz="2844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             –Ann Landers</a:t>
            </a:r>
          </a:p>
        </p:txBody>
      </p:sp>
      <p:graphicFrame>
        <p:nvGraphicFramePr>
          <p:cNvPr id="16388" name="Object 2">
            <a:extLst>
              <a:ext uri="{FF2B5EF4-FFF2-40B4-BE49-F238E27FC236}">
                <a16:creationId xmlns:a16="http://schemas.microsoft.com/office/drawing/2014/main" id="{02F54009-D064-4302-9D87-43CC2817A1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2616200"/>
          <a:ext cx="2895600" cy="2174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lip" r:id="rId4" imgW="490220" imgH="414020" progId="MS_ClipArt_Gallery.2">
                  <p:embed/>
                </p:oleObj>
              </mc:Choice>
              <mc:Fallback>
                <p:oleObj name="Clip" r:id="rId4" imgW="490220" imgH="414020" progId="MS_ClipArt_Gallery.2">
                  <p:embed/>
                  <p:pic>
                    <p:nvPicPr>
                      <p:cNvPr id="16388" name="Object 2">
                        <a:extLst>
                          <a:ext uri="{FF2B5EF4-FFF2-40B4-BE49-F238E27FC236}">
                            <a16:creationId xmlns:a16="http://schemas.microsoft.com/office/drawing/2014/main" id="{02F54009-D064-4302-9D87-43CC2817A1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616200"/>
                        <a:ext cx="2895600" cy="2174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8005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D21697-A977-47EC-BD21-3E50CA972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Why Is Evaluation Important?</a:t>
            </a:r>
          </a:p>
        </p:txBody>
      </p:sp>
    </p:spTree>
    <p:extLst>
      <p:ext uri="{BB962C8B-B14F-4D97-AF65-F5344CB8AC3E}">
        <p14:creationId xmlns:p14="http://schemas.microsoft.com/office/powerpoint/2010/main" val="2856961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D21697-A977-47EC-BD21-3E50CA972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557" y="425376"/>
            <a:ext cx="7180264" cy="764795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Recognition &amp; Reward</a:t>
            </a:r>
          </a:p>
        </p:txBody>
      </p:sp>
      <p:pic>
        <p:nvPicPr>
          <p:cNvPr id="2050" name="Picture 2" descr="SmartSign - K-7744-P-PE-12x18-D1 &amp;quot;Reserved for Employee of the Month&amp;quot;, Parking Sign | 12&amp;quot; x 18&amp;quot; Plastic Green on White">
            <a:extLst>
              <a:ext uri="{FF2B5EF4-FFF2-40B4-BE49-F238E27FC236}">
                <a16:creationId xmlns:a16="http://schemas.microsoft.com/office/drawing/2014/main" id="{D0F19EDB-3239-41CE-ADC2-ECB225AE6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517" y="1469346"/>
            <a:ext cx="2867025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5994D6-294D-4DE1-AB56-8ABC96764113}"/>
              </a:ext>
            </a:extLst>
          </p:cNvPr>
          <p:cNvSpPr txBox="1"/>
          <p:nvPr/>
        </p:nvSpPr>
        <p:spPr>
          <a:xfrm>
            <a:off x="1364343" y="5833242"/>
            <a:ext cx="69144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Tw Cen MT" panose="020B0602020104020603" pitchFamily="34" charset="0"/>
              </a:rPr>
              <a:t>Image retrieved from: https://www.amazon.com/Reserved-Employee-Parking-SmartSign-Plastic/dp/B0089ORAS4</a:t>
            </a:r>
          </a:p>
        </p:txBody>
      </p:sp>
    </p:spTree>
    <p:extLst>
      <p:ext uri="{BB962C8B-B14F-4D97-AF65-F5344CB8AC3E}">
        <p14:creationId xmlns:p14="http://schemas.microsoft.com/office/powerpoint/2010/main" val="1577849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63138-2811-417E-9C40-83BDA5FA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Recognition &amp; Reward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19628-03A4-44B2-8EB3-C8BEADCAE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32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Reward: serves to reward performance and motivate the individual</a:t>
            </a:r>
          </a:p>
          <a:p>
            <a:pPr marL="174625" lvl="1" indent="0" eaLnBrk="1" hangingPunct="1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alt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32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Recognition: provide a psychological benefit, must occur while the performance is fresh in the mind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</a:pPr>
            <a:endParaRPr lang="en-US" alt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pPr marL="174625" lvl="1" indent="0" eaLnBrk="1" hangingPunct="1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alt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73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D21697-A977-47EC-BD21-3E50CA972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557" y="425376"/>
            <a:ext cx="7180264" cy="1016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Why Are Recognition &amp; Reward Important?</a:t>
            </a:r>
          </a:p>
        </p:txBody>
      </p:sp>
    </p:spTree>
    <p:extLst>
      <p:ext uri="{BB962C8B-B14F-4D97-AF65-F5344CB8AC3E}">
        <p14:creationId xmlns:p14="http://schemas.microsoft.com/office/powerpoint/2010/main" val="2345448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22F60-A04F-49BF-A065-87CE598C3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Group Activity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E586B-8F04-4450-A7C9-916B15E99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4FE76-E55B-495C-9939-E9DAA46F55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49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D6233-048C-43C1-A15B-56DA5374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Example 1: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4C020-49A6-43F3-B9E7-C1BF46D4B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487" y="1531959"/>
            <a:ext cx="7650558" cy="1016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Professor C Goal from early February:  I will s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w Cen MT" panose="020B0602020104020603" pitchFamily="34" charset="0"/>
              </a:rPr>
              <a:t>ubmit three applications for external funding (R01, R21, and ACS) by December 2021</a:t>
            </a:r>
          </a:p>
          <a:p>
            <a:pPr marL="0" indent="0" algn="ctr">
              <a:buNone/>
            </a:pPr>
            <a:endParaRPr lang="en-US" sz="2400" dirty="0">
              <a:solidFill>
                <a:schemeClr val="bg2">
                  <a:lumMod val="10000"/>
                </a:schemeClr>
              </a:solidFill>
              <a:latin typeface="Tw Cen MT" panose="020B06020201040206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552B94-EC1F-401D-B75A-71D863422F2A}"/>
              </a:ext>
            </a:extLst>
          </p:cNvPr>
          <p:cNvPicPr/>
          <p:nvPr/>
        </p:nvPicPr>
        <p:blipFill rotWithShape="1">
          <a:blip r:embed="rId3"/>
          <a:srcRect l="34455" t="37607" r="15064" b="31909"/>
          <a:stretch/>
        </p:blipFill>
        <p:spPr bwMode="auto">
          <a:xfrm>
            <a:off x="1694176" y="3061056"/>
            <a:ext cx="5604245" cy="26266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98083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D6233-048C-43C1-A15B-56DA5374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Example #2: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4C020-49A6-43F3-B9E7-C1BF46D4B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487" y="1531959"/>
            <a:ext cx="7880056" cy="1016000"/>
          </a:xfrm>
        </p:spPr>
        <p:txBody>
          <a:bodyPr/>
          <a:lstStyle/>
          <a:p>
            <a:pPr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Professor D Goal from early February:  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w Cen MT" panose="020B0602020104020603" pitchFamily="34" charset="0"/>
              </a:rPr>
              <a:t>I will complete the assessment of the new curriculum (n=40 courses) I developed, write and submit a manuscript by December 2021.</a:t>
            </a:r>
          </a:p>
          <a:p>
            <a:pPr marL="0" indent="0" algn="ctr">
              <a:buNone/>
            </a:pPr>
            <a:endParaRPr lang="en-US" sz="2400" dirty="0">
              <a:solidFill>
                <a:schemeClr val="bg2">
                  <a:lumMod val="10000"/>
                </a:schemeClr>
              </a:solidFill>
              <a:latin typeface="Tw Cen MT" panose="020B06020201040206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552B94-EC1F-401D-B75A-71D863422F2A}"/>
              </a:ext>
            </a:extLst>
          </p:cNvPr>
          <p:cNvPicPr/>
          <p:nvPr/>
        </p:nvPicPr>
        <p:blipFill rotWithShape="1">
          <a:blip r:embed="rId3"/>
          <a:srcRect l="34455" t="37607" r="15064" b="31909"/>
          <a:stretch/>
        </p:blipFill>
        <p:spPr bwMode="auto">
          <a:xfrm>
            <a:off x="1694176" y="3061056"/>
            <a:ext cx="5604245" cy="26266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77680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F68B6-769E-4F30-AA88-83C8827F1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Example #3: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5370F-1C31-499E-BB21-6BBE1A276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35613"/>
            <a:ext cx="8202706" cy="396874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2E2E2E"/>
                </a:solidFill>
                <a:effectLst/>
                <a:latin typeface="Tw Cen MT" panose="020B0602020104020603" pitchFamily="34" charset="0"/>
              </a:rPr>
              <a:t>Professor C: I planned to submit three applications by December 2021, but there is no way I will make the July deadline now for application #1 – there is too much happening right now. SO - let me try to push to make that January 2022 deadline.</a:t>
            </a:r>
          </a:p>
          <a:p>
            <a:pPr marL="0" indent="0" algn="l">
              <a:buNone/>
            </a:pPr>
            <a:endParaRPr lang="en-US" sz="2400" b="0" i="1" dirty="0">
              <a:solidFill>
                <a:srgbClr val="2E2E2E"/>
              </a:solidFill>
              <a:effectLst/>
              <a:latin typeface="Tw Cen MT" panose="020B06020201040206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2E2E2E"/>
                </a:solidFill>
                <a:effectLst/>
                <a:latin typeface="Tw Cen MT" panose="020B0602020104020603" pitchFamily="34" charset="0"/>
              </a:rPr>
              <a:t>Professor D: “I told myself that I’d have a whole curriculum reviewed and a manuscript submitted by December.  It’s nearly ½ way through the year and I have not begun the project. AH! Let me focus </a:t>
            </a:r>
            <a:r>
              <a:rPr lang="en-US" sz="2400" b="1" i="1" u="sng" dirty="0">
                <a:solidFill>
                  <a:srgbClr val="2E2E2E"/>
                </a:solidFill>
                <a:effectLst/>
                <a:latin typeface="Tw Cen MT" panose="020B0602020104020603" pitchFamily="34" charset="0"/>
              </a:rPr>
              <a:t>all</a:t>
            </a:r>
            <a:r>
              <a:rPr lang="en-US" sz="2400" b="0" i="1" dirty="0">
                <a:solidFill>
                  <a:srgbClr val="2E2E2E"/>
                </a:solidFill>
                <a:effectLst/>
                <a:latin typeface="Tw Cen MT" panose="020B0602020104020603" pitchFamily="34" charset="0"/>
              </a:rPr>
              <a:t> of my energy in June/July on this project to catch up. I should be able to finish this all by December.”</a:t>
            </a:r>
          </a:p>
          <a:p>
            <a:pPr marL="0" indent="0" algn="l">
              <a:buNone/>
            </a:pPr>
            <a:endParaRPr lang="en-US" sz="2400" b="0" i="0" dirty="0">
              <a:solidFill>
                <a:srgbClr val="2E2E2E"/>
              </a:solidFill>
              <a:effectLst/>
              <a:latin typeface="Tw Cen MT" panose="020B0602020104020603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91228-948B-4989-A617-DD6EC591DF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42883A-70D2-4F75-8095-5C4340557ADA}"/>
              </a:ext>
            </a:extLst>
          </p:cNvPr>
          <p:cNvSpPr txBox="1"/>
          <p:nvPr/>
        </p:nvSpPr>
        <p:spPr>
          <a:xfrm>
            <a:off x="510989" y="6005789"/>
            <a:ext cx="81758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w Cen MT" panose="020B0602020104020603" pitchFamily="34" charset="0"/>
              </a:rPr>
              <a:t>Adapted from: https://www.facultydiversity.org/monday-motivator/recalibrate2020</a:t>
            </a:r>
          </a:p>
        </p:txBody>
      </p:sp>
    </p:spTree>
    <p:extLst>
      <p:ext uri="{BB962C8B-B14F-4D97-AF65-F5344CB8AC3E}">
        <p14:creationId xmlns:p14="http://schemas.microsoft.com/office/powerpoint/2010/main" val="4002954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5294B-D368-47C4-A1DA-2BFE4AB5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Recalibration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AD6E9-ABC0-4AA6-9A43-359DCB6423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BEB734-C913-4ACB-9359-FDFDD839508C}"/>
              </a:ext>
            </a:extLst>
          </p:cNvPr>
          <p:cNvPicPr/>
          <p:nvPr/>
        </p:nvPicPr>
        <p:blipFill rotWithShape="1">
          <a:blip r:embed="rId3"/>
          <a:srcRect l="34455" t="37607" r="15064" b="31909"/>
          <a:stretch/>
        </p:blipFill>
        <p:spPr bwMode="auto">
          <a:xfrm>
            <a:off x="547016" y="2423886"/>
            <a:ext cx="7593236" cy="2770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5567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D21697-A977-47EC-BD21-3E50CA972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557" y="425376"/>
            <a:ext cx="7180264" cy="1016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Recalibration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8B514B-317C-462D-9515-AC0C8F739C11}"/>
              </a:ext>
            </a:extLst>
          </p:cNvPr>
          <p:cNvSpPr txBox="1"/>
          <p:nvPr/>
        </p:nvSpPr>
        <p:spPr>
          <a:xfrm>
            <a:off x="999796" y="1853363"/>
            <a:ext cx="737778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</a:rPr>
              <a:t>to make </a:t>
            </a:r>
            <a:r>
              <a:rPr lang="en-US" sz="3200" i="0" strike="noStrike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hlinkClick r:id="rId2" tooltip="small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small</a:t>
            </a:r>
            <a:r>
              <a:rPr lang="en-US" sz="3200" i="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</a:rPr>
              <a:t> </a:t>
            </a:r>
            <a:r>
              <a:rPr lang="en-US" sz="3200" i="0" strike="noStrike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hlinkClick r:id="rId3" tooltip="changes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changes</a:t>
            </a:r>
            <a:r>
              <a:rPr lang="en-US" sz="3200" i="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</a:rPr>
              <a:t> to an </a:t>
            </a:r>
            <a:r>
              <a:rPr lang="en-US" sz="3200" i="0" strike="noStrike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hlinkClick r:id="rId4" tooltip="instrument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instrument</a:t>
            </a:r>
            <a:r>
              <a:rPr lang="en-US" sz="3200" i="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</a:rPr>
              <a:t> so that it </a:t>
            </a:r>
            <a:r>
              <a:rPr lang="en-US" sz="3200" i="0" strike="noStrike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hlinkClick r:id="rId5" tooltip="measures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measures</a:t>
            </a:r>
            <a:r>
              <a:rPr lang="en-US" sz="3200" i="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</a:rPr>
              <a:t> </a:t>
            </a:r>
            <a:r>
              <a:rPr lang="en-US" sz="3200" i="0" strike="noStrike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hlinkClick r:id="rId6" tooltip="accurately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accurately</a:t>
            </a:r>
            <a:endParaRPr lang="en-US" sz="3200" i="0" strike="noStrike" dirty="0">
              <a:solidFill>
                <a:schemeClr val="tx1">
                  <a:lumMod val="50000"/>
                </a:schemeClr>
              </a:solidFill>
              <a:effectLst/>
              <a:latin typeface="Tw Cen MT" panose="020B06020201040206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</a:rPr>
              <a:t>to </a:t>
            </a:r>
            <a:r>
              <a:rPr lang="en-US" sz="3200" i="0" strike="noStrike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hlinkClick r:id="rId3" tooltip="chang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change</a:t>
            </a:r>
            <a:r>
              <a:rPr lang="en-US" sz="3200" i="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</a:rPr>
              <a:t> the way you do or </a:t>
            </a:r>
            <a:r>
              <a:rPr lang="en-US" sz="3200" i="0" strike="noStrike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hlinkClick r:id="rId7" tooltip="think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think</a:t>
            </a:r>
            <a:r>
              <a:rPr lang="en-US" sz="3200" i="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</a:rPr>
              <a:t> about something</a:t>
            </a:r>
          </a:p>
          <a:p>
            <a:endParaRPr 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endParaRPr lang="en-US" sz="32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-Cambridge Dictionary, 2021</a:t>
            </a:r>
          </a:p>
        </p:txBody>
      </p:sp>
    </p:spTree>
    <p:extLst>
      <p:ext uri="{BB962C8B-B14F-4D97-AF65-F5344CB8AC3E}">
        <p14:creationId xmlns:p14="http://schemas.microsoft.com/office/powerpoint/2010/main" val="1678793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D21697-A977-47EC-BD21-3E50CA972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557" y="425376"/>
            <a:ext cx="7180264" cy="1016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Why is Recalibration Important in Goal Setting and Evaluation?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5D3DD1-F7BA-4A24-BB0B-489E5FB37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2592166"/>
            <a:ext cx="5438775" cy="23975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F3FB03-A3B5-4498-A6E6-AA95B8DEEE36}"/>
              </a:ext>
            </a:extLst>
          </p:cNvPr>
          <p:cNvSpPr txBox="1"/>
          <p:nvPr/>
        </p:nvSpPr>
        <p:spPr>
          <a:xfrm>
            <a:off x="1682753" y="5404902"/>
            <a:ext cx="6607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Tw Cen MT" panose="020B0602020104020603" pitchFamily="34" charset="0"/>
              </a:rPr>
              <a:t>https://espanol.safelite.com/resource-center/car-safety/car-safety/2020/06/04/the-importance-of-recalibration-infographic</a:t>
            </a:r>
          </a:p>
        </p:txBody>
      </p:sp>
    </p:spTree>
    <p:extLst>
      <p:ext uri="{BB962C8B-B14F-4D97-AF65-F5344CB8AC3E}">
        <p14:creationId xmlns:p14="http://schemas.microsoft.com/office/powerpoint/2010/main" val="211617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5FEE9-9008-4BDD-8023-DF2673B1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Activity #2:  Breakout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F8DC7-A055-436C-A795-8E7C1C8A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280" y="1685989"/>
            <a:ext cx="7347440" cy="3968748"/>
          </a:xfrm>
        </p:spPr>
        <p:txBody>
          <a:bodyPr/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Objective: Apply the </a:t>
            </a: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SMARTER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framework to your goals</a:t>
            </a:r>
          </a:p>
          <a:p>
            <a:endParaRPr lang="en-US" sz="24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Steps</a:t>
            </a:r>
          </a:p>
          <a:p>
            <a:pPr lvl="1"/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Briefly introduce yourself</a:t>
            </a:r>
          </a:p>
          <a:p>
            <a:pPr lvl="1"/>
            <a:r>
              <a:rPr lang="en-US" sz="2400" i="1" dirty="0">
                <a:solidFill>
                  <a:srgbClr val="7030A0"/>
                </a:solidFill>
                <a:latin typeface="Tw Cen MT" panose="020B0602020104020603" pitchFamily="34" charset="0"/>
              </a:rPr>
              <a:t>Choose one of your goals and apply the SMARTER framework</a:t>
            </a:r>
          </a:p>
          <a:p>
            <a:pPr lvl="1"/>
            <a:r>
              <a:rPr lang="en-US" sz="2400" i="1" dirty="0">
                <a:solidFill>
                  <a:srgbClr val="7030A0"/>
                </a:solidFill>
                <a:latin typeface="Tw Cen MT" panose="020B0602020104020603" pitchFamily="34" charset="0"/>
              </a:rPr>
              <a:t>Describe it to the group</a:t>
            </a:r>
          </a:p>
          <a:p>
            <a:pPr lvl="1"/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Group provides feedback with emphasis on the Evaluation, Recognition &amp; Reward elements</a:t>
            </a:r>
          </a:p>
          <a:p>
            <a:pPr lvl="1"/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Return &amp; Report Out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881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5FEE9-9008-4BDD-8023-DF2673B1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Group Debrief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F8DC7-A055-436C-A795-8E7C1C8A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280" y="1685989"/>
            <a:ext cx="7347440" cy="3968748"/>
          </a:xfrm>
        </p:spPr>
        <p:txBody>
          <a:bodyPr/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Objective: Apply the </a:t>
            </a:r>
            <a:r>
              <a:rPr lang="en-US" sz="2800" b="1" u="sng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SMARTER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framework to your goals</a:t>
            </a:r>
          </a:p>
          <a:p>
            <a:endParaRPr lang="en-US" sz="28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How did this process go?</a:t>
            </a:r>
          </a:p>
          <a:p>
            <a:endParaRPr lang="en-US" sz="28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Examples of evaluation, recalibration, reward, or recognition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320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9FA6FE-28F0-4147-A2E2-8F1112830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58" y="1201794"/>
            <a:ext cx="6693788" cy="4454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D16462-2CFA-44EA-8E72-D079EB7B0B0A}"/>
              </a:ext>
            </a:extLst>
          </p:cNvPr>
          <p:cNvSpPr txBox="1"/>
          <p:nvPr/>
        </p:nvSpPr>
        <p:spPr>
          <a:xfrm>
            <a:off x="1567893" y="5688025"/>
            <a:ext cx="63171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Tw Cen MT" panose="020B0602020104020603" pitchFamily="34" charset="0"/>
              </a:rPr>
              <a:t>Image retrieved from: https://www.fjg.co.uk/blog/2021/04/26/preliminary-considerations-when-buying-or-selling-a-business-2</a:t>
            </a:r>
          </a:p>
        </p:txBody>
      </p:sp>
    </p:spTree>
    <p:extLst>
      <p:ext uri="{BB962C8B-B14F-4D97-AF65-F5344CB8AC3E}">
        <p14:creationId xmlns:p14="http://schemas.microsoft.com/office/powerpoint/2010/main" val="33463564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5FEE9-9008-4BDD-8023-DF2673B1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Implementing Your Goals and Recalibration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F8DC7-A055-436C-A795-8E7C1C8A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280" y="1685989"/>
            <a:ext cx="7347440" cy="3968748"/>
          </a:xfrm>
        </p:spPr>
        <p:txBody>
          <a:bodyPr/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Establish a frequency to monitor your goals (weekly, monthly, quarterly)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Develop mechanisms to receive feedback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Consider the ongoing feasibility of your goals in practice; understand the role of recalibration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</a:rPr>
              <a:t>Identify reward and recognition systems at multiple levels (self, mentee, teams)</a:t>
            </a:r>
          </a:p>
          <a:p>
            <a:r>
              <a:rPr lang="en-US" sz="2400" b="1" dirty="0">
                <a:solidFill>
                  <a:srgbClr val="7030A0"/>
                </a:solidFill>
                <a:latin typeface="Tw Cen MT" panose="020B0602020104020603" pitchFamily="34" charset="0"/>
              </a:rPr>
              <a:t>What else?</a:t>
            </a:r>
          </a:p>
          <a:p>
            <a:pPr marL="0" indent="0">
              <a:buNone/>
            </a:pPr>
            <a:endParaRPr lang="en-US" sz="2400" dirty="0">
              <a:solidFill>
                <a:schemeClr val="bg2">
                  <a:lumMod val="10000"/>
                </a:schemeClr>
              </a:solidFill>
              <a:latin typeface="Tw Cen MT" panose="020B0602020104020603" pitchFamily="34" charset="0"/>
            </a:endParaRPr>
          </a:p>
          <a:p>
            <a:endParaRPr lang="en-US" sz="2400" dirty="0">
              <a:solidFill>
                <a:schemeClr val="bg2">
                  <a:lumMod val="10000"/>
                </a:schemeClr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55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5C3D5-110B-46AF-9A64-4D0D4CE55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Key Learning </a:t>
            </a:r>
            <a:r>
              <a:rPr lang="en-US" sz="3600" b="1" dirty="0" err="1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Takeway</a:t>
            </a:r>
            <a:endParaRPr lang="en-US" sz="3600" b="1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1268E-E8B0-43E4-B3CD-DE5130316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What is a key learning from today’s session?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0088F-566F-4022-BEAB-7CC8666C7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09FD77-0700-43F7-84F0-695EEAE00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891" y="2762008"/>
            <a:ext cx="3085052" cy="30850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D8C025-E984-4656-A30B-5546AA216934}"/>
              </a:ext>
            </a:extLst>
          </p:cNvPr>
          <p:cNvSpPr txBox="1"/>
          <p:nvPr/>
        </p:nvSpPr>
        <p:spPr>
          <a:xfrm>
            <a:off x="1140902" y="5847060"/>
            <a:ext cx="71390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Natural Learning Cycle (2017). 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Retrieved from https://www.responsiveclassroom.org/natural-learning-cycle/</a:t>
            </a:r>
          </a:p>
        </p:txBody>
      </p:sp>
    </p:spTree>
    <p:extLst>
      <p:ext uri="{BB962C8B-B14F-4D97-AF65-F5344CB8AC3E}">
        <p14:creationId xmlns:p14="http://schemas.microsoft.com/office/powerpoint/2010/main" val="5481377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D120-84FC-4A99-8DA7-DA3398891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Key Learning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211E4-5E69-4531-A367-2D20D2EAF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610" y="1611087"/>
            <a:ext cx="7350339" cy="439389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Reflect on this discussion today. </a:t>
            </a:r>
          </a:p>
          <a:p>
            <a:endParaRPr lang="en-US" sz="28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Write down one thing you hope to do differently in the future when evaluating &amp; rewarding/recognizing your goals.</a:t>
            </a: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50000"/>
                </a:schemeClr>
              </a:solidFill>
              <a:latin typeface="Tw Cen MT" panose="020B0602020104020603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Does anyone want to share what they put down?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4B76D-791D-46C1-9C57-594901A23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4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0CFD3-01A2-4F9B-9A25-EC798A46B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Open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06D51-64E6-4462-8E5B-812286A95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6C1322-01CA-49F2-A9BD-0F38BB872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09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CB274-D3E5-416E-8D6C-4DAE70A5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3074" name="Picture 2" descr="1,853 BEST Thank You In Different Languages IMAGES, STOCK PHOTOS &amp; VECTORS  | Adobe Stock">
            <a:extLst>
              <a:ext uri="{FF2B5EF4-FFF2-40B4-BE49-F238E27FC236}">
                <a16:creationId xmlns:a16="http://schemas.microsoft.com/office/drawing/2014/main" id="{239378E5-3B82-477F-9846-460746DD8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864" y="884144"/>
            <a:ext cx="5392271" cy="404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D95443-74DA-43AB-8A88-6501EA1C7D2D}"/>
              </a:ext>
            </a:extLst>
          </p:cNvPr>
          <p:cNvSpPr txBox="1"/>
          <p:nvPr/>
        </p:nvSpPr>
        <p:spPr>
          <a:xfrm>
            <a:off x="1425387" y="5176683"/>
            <a:ext cx="656216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Tw Cen MT" panose="020B0602020104020603" pitchFamily="34" charset="0"/>
              </a:rPr>
              <a:t>Image retrieved from: https://stock.adobe.com/search?k=thank+you+in+different+languages</a:t>
            </a:r>
          </a:p>
        </p:txBody>
      </p:sp>
    </p:spTree>
    <p:extLst>
      <p:ext uri="{BB962C8B-B14F-4D97-AF65-F5344CB8AC3E}">
        <p14:creationId xmlns:p14="http://schemas.microsoft.com/office/powerpoint/2010/main" val="42646668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B1796-1612-45C3-8464-4633E906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chemeClr val="tx1">
                    <a:lumMod val="50000"/>
                  </a:schemeClr>
                </a:solidFill>
                <a:latin typeface="Tw Cen MT" panose="020B0602020104020603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58884-DCF1-412B-906C-0CEC0444B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47" y="1493568"/>
            <a:ext cx="7688589" cy="48207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Brookfield, S. (1985). A critical definition of adult education.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Adult Education Quarterly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(1), 44-49.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Hatry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H. P. (1996).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Measuring program outcomes: A practical approach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United Way of America.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Locke, E. A., &amp; Latham, G. P. (2006). New directions in goal-setting theory.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directions in psychological science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265-268.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Lunenberg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M., &amp; Samaras, A. P. (2011). Developing a pedagogy for teaching self-study research: Lessons learned across the Atlantic.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 and teacher education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841-850.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Merriam, S. B., &amp; Brockett, R. G. (2007). Philosophical perspectives.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profession and practice of adult education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27-50.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Patton, M. Q. (2008).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Utilization-focused evaluation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Sage publications.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Rockquemore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 (2020). Recalibrate Those Standards. National Center for Faculty Development and Diversity. Retrieved from: </a:t>
            </a:r>
            <a:r>
              <a:rPr lang="en-US" sz="1600" u="sng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https://www.facultydiversity.org/monday-motivator/recalibrate2020</a:t>
            </a:r>
            <a:endParaRPr lang="en-US" sz="1600" dirty="0">
              <a:solidFill>
                <a:schemeClr val="tx1">
                  <a:lumMod val="50000"/>
                </a:schemeClr>
              </a:solidFill>
              <a:effectLst/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Scriven, M. (1967). The methodology of evaluation (AERA Monograph series on curriculum evaluation, No. 1).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York: Rand Mc Nally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Zull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E. (2011). The connecting thread: metacognition and the integrated mind. 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brain to mind: Using neuroscience to guide change in education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257-284.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59956583"/>
      </p:ext>
    </p:extLst>
  </p:cSld>
  <p:clrMapOvr>
    <a:masterClrMapping/>
  </p:clrMapOvr>
</p:sld>
</file>

<file path=ppt/theme/theme1.xml><?xml version="1.0" encoding="utf-8"?>
<a:theme xmlns:a="http://schemas.openxmlformats.org/drawingml/2006/main" name="NUCATS 4x3  Theme">
  <a:themeElements>
    <a:clrScheme name="NM Colors">
      <a:dk1>
        <a:srgbClr val="54585A"/>
      </a:dk1>
      <a:lt1>
        <a:sysClr val="window" lastClr="FFFFFF"/>
      </a:lt1>
      <a:dk2>
        <a:srgbClr val="61468B"/>
      </a:dk2>
      <a:lt2>
        <a:srgbClr val="CFC7DC"/>
      </a:lt2>
      <a:accent1>
        <a:srgbClr val="917EAE"/>
      </a:accent1>
      <a:accent2>
        <a:srgbClr val="B0A2C5"/>
      </a:accent2>
      <a:accent3>
        <a:srgbClr val="00A144"/>
      </a:accent3>
      <a:accent4>
        <a:srgbClr val="CFD641"/>
      </a:accent4>
      <a:accent5>
        <a:srgbClr val="EDAC1A"/>
      </a:accent5>
      <a:accent6>
        <a:srgbClr val="DF6426"/>
      </a:accent6>
      <a:hlink>
        <a:srgbClr val="B1ACCE"/>
      </a:hlink>
      <a:folHlink>
        <a:srgbClr val="D4D5D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CATS 4x3  Theme" id="{74093A37-9248-B845-BFF2-E070A8AF8376}" vid="{C2558B7A-1D82-5D42-A40D-C0B295D489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NUCATS 4x3  Theme</Template>
  <TotalTime>1236</TotalTime>
  <Words>1773</Words>
  <Application>Microsoft Office PowerPoint</Application>
  <PresentationFormat>On-screen Show (4:3)</PresentationFormat>
  <Paragraphs>211</Paragraphs>
  <Slides>39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MS PGothic</vt:lpstr>
      <vt:lpstr>Arial</vt:lpstr>
      <vt:lpstr>Calibri</vt:lpstr>
      <vt:lpstr>Cambria</vt:lpstr>
      <vt:lpstr>Lucida Grande</vt:lpstr>
      <vt:lpstr>Neo Sans Pro</vt:lpstr>
      <vt:lpstr>Roboto Slab</vt:lpstr>
      <vt:lpstr>Times New Roman</vt:lpstr>
      <vt:lpstr>Tw Cen MT</vt:lpstr>
      <vt:lpstr>NUCATS 4x3  Theme</vt:lpstr>
      <vt:lpstr>Clip</vt:lpstr>
      <vt:lpstr>Evaluating your Goals Evaluating your Mentee’s Goals </vt:lpstr>
      <vt:lpstr>Session Learning Objectives</vt:lpstr>
      <vt:lpstr>Disclosures</vt:lpstr>
      <vt:lpstr>Agenda</vt:lpstr>
      <vt:lpstr>PowerPoint Presentation</vt:lpstr>
      <vt:lpstr>What are you hoping to learn today? </vt:lpstr>
      <vt:lpstr>PowerPoint Presentation</vt:lpstr>
      <vt:lpstr>PowerPoint Presentation</vt:lpstr>
      <vt:lpstr>How do adults learn across the lifespan?</vt:lpstr>
      <vt:lpstr>Defining Adult and Continuing Education</vt:lpstr>
      <vt:lpstr> Critical Adult Education</vt:lpstr>
      <vt:lpstr>Goal-Setting &amp; Learning</vt:lpstr>
      <vt:lpstr>How is goal setting linked your learning agenda? </vt:lpstr>
      <vt:lpstr>Consider the role of including evaluation, recognition &amp; reward in goal setting   </vt:lpstr>
      <vt:lpstr>PowerPoint Presentation</vt:lpstr>
      <vt:lpstr>Evaluate, Recognize &amp; Reward</vt:lpstr>
      <vt:lpstr>Evaluation</vt:lpstr>
      <vt:lpstr>A Metaphor for Outcomes in Evaluation</vt:lpstr>
      <vt:lpstr>Why am I evaluating outcomes?</vt:lpstr>
      <vt:lpstr>Why Is Evaluation Important?</vt:lpstr>
      <vt:lpstr>Recognition &amp; Reward</vt:lpstr>
      <vt:lpstr>Recognition &amp; Reward</vt:lpstr>
      <vt:lpstr>Why Are Recognition &amp; Reward Important?</vt:lpstr>
      <vt:lpstr>Group Activity #1</vt:lpstr>
      <vt:lpstr>Example 1: Planning</vt:lpstr>
      <vt:lpstr>Example #2: Planning</vt:lpstr>
      <vt:lpstr>Example #3: In Practice</vt:lpstr>
      <vt:lpstr>Recalibration</vt:lpstr>
      <vt:lpstr>Recalibration</vt:lpstr>
      <vt:lpstr>Why is Recalibration Important in Goal Setting and Evaluation?</vt:lpstr>
      <vt:lpstr>Activity #2:  Breakout Session</vt:lpstr>
      <vt:lpstr>Group Debrief</vt:lpstr>
      <vt:lpstr>PowerPoint Presentation</vt:lpstr>
      <vt:lpstr>Implementing Your Goals and Recalibration Practice</vt:lpstr>
      <vt:lpstr>Key Learning Takeway</vt:lpstr>
      <vt:lpstr>Key Learning Reflection</vt:lpstr>
      <vt:lpstr>Open Discussion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Clare McFadden</dc:creator>
  <cp:lastModifiedBy>Christine Renee Charles</cp:lastModifiedBy>
  <cp:revision>21</cp:revision>
  <dcterms:created xsi:type="dcterms:W3CDTF">2018-03-08T18:09:44Z</dcterms:created>
  <dcterms:modified xsi:type="dcterms:W3CDTF">2021-05-06T11:55:47Z</dcterms:modified>
</cp:coreProperties>
</file>