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55"/>
  </p:notesMasterIdLst>
  <p:handoutMasterIdLst>
    <p:handoutMasterId r:id="rId56"/>
  </p:handoutMasterIdLst>
  <p:sldIdLst>
    <p:sldId id="352" r:id="rId2"/>
    <p:sldId id="392" r:id="rId3"/>
    <p:sldId id="448" r:id="rId4"/>
    <p:sldId id="393" r:id="rId5"/>
    <p:sldId id="413" r:id="rId6"/>
    <p:sldId id="449" r:id="rId7"/>
    <p:sldId id="450" r:id="rId8"/>
    <p:sldId id="451" r:id="rId9"/>
    <p:sldId id="417" r:id="rId10"/>
    <p:sldId id="452" r:id="rId11"/>
    <p:sldId id="453" r:id="rId12"/>
    <p:sldId id="454" r:id="rId13"/>
    <p:sldId id="455" r:id="rId14"/>
    <p:sldId id="351" r:id="rId15"/>
    <p:sldId id="409" r:id="rId16"/>
    <p:sldId id="419" r:id="rId17"/>
    <p:sldId id="420" r:id="rId18"/>
    <p:sldId id="421" r:id="rId19"/>
    <p:sldId id="418" r:id="rId20"/>
    <p:sldId id="425" r:id="rId21"/>
    <p:sldId id="463" r:id="rId22"/>
    <p:sldId id="443" r:id="rId23"/>
    <p:sldId id="403" r:id="rId24"/>
    <p:sldId id="437" r:id="rId25"/>
    <p:sldId id="423" r:id="rId26"/>
    <p:sldId id="456" r:id="rId27"/>
    <p:sldId id="439" r:id="rId28"/>
    <p:sldId id="434" r:id="rId29"/>
    <p:sldId id="435" r:id="rId30"/>
    <p:sldId id="436" r:id="rId31"/>
    <p:sldId id="459" r:id="rId32"/>
    <p:sldId id="440" r:id="rId33"/>
    <p:sldId id="458" r:id="rId34"/>
    <p:sldId id="461" r:id="rId35"/>
    <p:sldId id="464" r:id="rId36"/>
    <p:sldId id="465" r:id="rId37"/>
    <p:sldId id="438" r:id="rId38"/>
    <p:sldId id="460" r:id="rId39"/>
    <p:sldId id="441" r:id="rId40"/>
    <p:sldId id="442" r:id="rId41"/>
    <p:sldId id="305" r:id="rId42"/>
    <p:sldId id="444" r:id="rId43"/>
    <p:sldId id="428" r:id="rId44"/>
    <p:sldId id="432" r:id="rId45"/>
    <p:sldId id="462" r:id="rId46"/>
    <p:sldId id="427" r:id="rId47"/>
    <p:sldId id="445" r:id="rId48"/>
    <p:sldId id="447" r:id="rId49"/>
    <p:sldId id="369" r:id="rId50"/>
    <p:sldId id="404" r:id="rId51"/>
    <p:sldId id="430" r:id="rId52"/>
    <p:sldId id="446" r:id="rId53"/>
    <p:sldId id="374" r:id="rId5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223">
          <p15:clr>
            <a:srgbClr val="A4A3A4"/>
          </p15:clr>
        </p15:guide>
        <p15:guide id="4" orient="horz" pos="1022">
          <p15:clr>
            <a:srgbClr val="A4A3A4"/>
          </p15:clr>
        </p15:guide>
        <p15:guide id="5" orient="horz" pos="4032">
          <p15:clr>
            <a:srgbClr val="A4A3A4"/>
          </p15:clr>
        </p15:guide>
        <p15:guide id="6" orient="horz" pos="488">
          <p15:clr>
            <a:srgbClr val="A4A3A4"/>
          </p15:clr>
        </p15:guide>
        <p15:guide id="7" orient="horz" pos="576">
          <p15:clr>
            <a:srgbClr val="A4A3A4"/>
          </p15:clr>
        </p15:guide>
        <p15:guide id="8" orient="horz" pos="96">
          <p15:clr>
            <a:srgbClr val="A4A3A4"/>
          </p15:clr>
        </p15:guide>
        <p15:guide id="9" orient="horz" pos="3600">
          <p15:clr>
            <a:srgbClr val="A4A3A4"/>
          </p15:clr>
        </p15:guide>
        <p15:guide id="10" orient="horz" pos="4203">
          <p15:clr>
            <a:srgbClr val="A4A3A4"/>
          </p15:clr>
        </p15:guide>
        <p15:guide id="11" orient="horz" pos="1248">
          <p15:clr>
            <a:srgbClr val="A4A3A4"/>
          </p15:clr>
        </p15:guide>
        <p15:guide id="12" pos="2880">
          <p15:clr>
            <a:srgbClr val="A4A3A4"/>
          </p15:clr>
        </p15:guide>
        <p15:guide id="13" pos="624">
          <p15:clr>
            <a:srgbClr val="A4A3A4"/>
          </p15:clr>
        </p15:guide>
        <p15:guide id="14" pos="5472">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468B"/>
    <a:srgbClr val="63599E"/>
    <a:srgbClr val="A9ABAC"/>
    <a:srgbClr val="7F8283"/>
    <a:srgbClr val="8A83B6"/>
    <a:srgbClr val="D0CDE2"/>
    <a:srgbClr val="D4D5D6"/>
    <a:srgbClr val="CFC7DC"/>
    <a:srgbClr val="B0A2C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26" autoAdjust="0"/>
    <p:restoredTop sz="94660" autoAdjust="0"/>
  </p:normalViewPr>
  <p:slideViewPr>
    <p:cSldViewPr showGuides="1">
      <p:cViewPr varScale="1">
        <p:scale>
          <a:sx n="122" d="100"/>
          <a:sy n="122" d="100"/>
        </p:scale>
        <p:origin x="1500" y="96"/>
      </p:cViewPr>
      <p:guideLst>
        <p:guide orient="horz" pos="2160"/>
        <p:guide orient="horz" pos="3888"/>
        <p:guide orient="horz" pos="223"/>
        <p:guide orient="horz" pos="1022"/>
        <p:guide orient="horz" pos="4032"/>
        <p:guide orient="horz" pos="488"/>
        <p:guide orient="horz" pos="576"/>
        <p:guide orient="horz" pos="96"/>
        <p:guide orient="horz" pos="3600"/>
        <p:guide orient="horz" pos="4203"/>
        <p:guide orient="horz" pos="1248"/>
        <p:guide pos="2880"/>
        <p:guide pos="624"/>
        <p:guide pos="5472"/>
      </p:guideLst>
    </p:cSldViewPr>
  </p:slideViewPr>
  <p:outlineViewPr>
    <p:cViewPr>
      <p:scale>
        <a:sx n="33" d="100"/>
        <a:sy n="33" d="100"/>
      </p:scale>
      <p:origin x="0" y="0"/>
    </p:cViewPr>
  </p:outlineViewPr>
  <p:notesTextViewPr>
    <p:cViewPr>
      <p:scale>
        <a:sx n="3" d="2"/>
        <a:sy n="3" d="2"/>
      </p:scale>
      <p:origin x="0" y="0"/>
    </p:cViewPr>
  </p:notesTextViewPr>
  <p:sorterViewPr>
    <p:cViewPr>
      <p:scale>
        <a:sx n="82" d="100"/>
        <a:sy n="82" d="100"/>
      </p:scale>
      <p:origin x="0" y="0"/>
    </p:cViewPr>
  </p:sorterViewPr>
  <p:notesViewPr>
    <p:cSldViewPr showGuides="1">
      <p:cViewPr varScale="1">
        <p:scale>
          <a:sx n="69" d="100"/>
          <a:sy n="69" d="100"/>
        </p:scale>
        <p:origin x="-2962" y="-91"/>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8475" cy="464980"/>
          </a:xfrm>
          <a:prstGeom prst="rect">
            <a:avLst/>
          </a:prstGeom>
        </p:spPr>
        <p:txBody>
          <a:bodyPr vert="horz" lIns="91768" tIns="45883" rIns="91768" bIns="45883" rtlCol="0"/>
          <a:lstStyle>
            <a:lvl1pPr algn="l">
              <a:defRPr sz="1200"/>
            </a:lvl1pPr>
          </a:lstStyle>
          <a:p>
            <a:endParaRPr lang="en-US"/>
          </a:p>
        </p:txBody>
      </p:sp>
      <p:sp>
        <p:nvSpPr>
          <p:cNvPr id="3" name="Date Placeholder 2"/>
          <p:cNvSpPr>
            <a:spLocks noGrp="1"/>
          </p:cNvSpPr>
          <p:nvPr>
            <p:ph type="dt" sz="quarter" idx="1"/>
          </p:nvPr>
        </p:nvSpPr>
        <p:spPr>
          <a:xfrm>
            <a:off x="3970340" y="1"/>
            <a:ext cx="3038475" cy="464980"/>
          </a:xfrm>
          <a:prstGeom prst="rect">
            <a:avLst/>
          </a:prstGeom>
        </p:spPr>
        <p:txBody>
          <a:bodyPr vert="horz" lIns="91768" tIns="45883" rIns="91768" bIns="45883" rtlCol="0"/>
          <a:lstStyle>
            <a:lvl1pPr algn="r">
              <a:defRPr sz="1200"/>
            </a:lvl1pPr>
          </a:lstStyle>
          <a:p>
            <a:fld id="{F35AC1A4-BE0D-49E7-9347-99EBFE8E8BC9}" type="datetimeFigureOut">
              <a:rPr lang="en-US" smtClean="0"/>
              <a:pPr/>
              <a:t>6/30/2017</a:t>
            </a:fld>
            <a:endParaRPr lang="en-US"/>
          </a:p>
        </p:txBody>
      </p:sp>
      <p:sp>
        <p:nvSpPr>
          <p:cNvPr id="4" name="Footer Placeholder 3"/>
          <p:cNvSpPr>
            <a:spLocks noGrp="1"/>
          </p:cNvSpPr>
          <p:nvPr>
            <p:ph type="ftr" sz="quarter" idx="2"/>
          </p:nvPr>
        </p:nvSpPr>
        <p:spPr>
          <a:xfrm>
            <a:off x="2" y="8829823"/>
            <a:ext cx="3038475" cy="464980"/>
          </a:xfrm>
          <a:prstGeom prst="rect">
            <a:avLst/>
          </a:prstGeom>
        </p:spPr>
        <p:txBody>
          <a:bodyPr vert="horz" lIns="91768" tIns="45883" rIns="91768" bIns="45883" rtlCol="0" anchor="b"/>
          <a:lstStyle>
            <a:lvl1pPr algn="l">
              <a:defRPr sz="1200"/>
            </a:lvl1pPr>
          </a:lstStyle>
          <a:p>
            <a:endParaRPr lang="en-US"/>
          </a:p>
        </p:txBody>
      </p:sp>
      <p:sp>
        <p:nvSpPr>
          <p:cNvPr id="5" name="Slide Number Placeholder 4"/>
          <p:cNvSpPr>
            <a:spLocks noGrp="1"/>
          </p:cNvSpPr>
          <p:nvPr>
            <p:ph type="sldNum" sz="quarter" idx="3"/>
          </p:nvPr>
        </p:nvSpPr>
        <p:spPr>
          <a:xfrm>
            <a:off x="3970340" y="8829823"/>
            <a:ext cx="3038475" cy="464980"/>
          </a:xfrm>
          <a:prstGeom prst="rect">
            <a:avLst/>
          </a:prstGeom>
        </p:spPr>
        <p:txBody>
          <a:bodyPr vert="horz" lIns="91768" tIns="45883" rIns="91768" bIns="45883" rtlCol="0" anchor="b"/>
          <a:lstStyle>
            <a:lvl1pPr algn="r">
              <a:defRPr sz="1200"/>
            </a:lvl1pPr>
          </a:lstStyle>
          <a:p>
            <a:fld id="{5A6982BA-8E65-43F5-A169-0A825F430828}" type="slidenum">
              <a:rPr lang="en-US" smtClean="0"/>
              <a:pPr/>
              <a:t>‹#›</a:t>
            </a:fld>
            <a:endParaRPr lang="en-US"/>
          </a:p>
        </p:txBody>
      </p:sp>
    </p:spTree>
    <p:extLst>
      <p:ext uri="{BB962C8B-B14F-4D97-AF65-F5344CB8AC3E}">
        <p14:creationId xmlns:p14="http://schemas.microsoft.com/office/powerpoint/2010/main" val="392029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4820"/>
          </a:xfrm>
          <a:prstGeom prst="rect">
            <a:avLst/>
          </a:prstGeom>
        </p:spPr>
        <p:txBody>
          <a:bodyPr vert="horz" lIns="93162" tIns="46581" rIns="93162" bIns="46581" rtlCol="0"/>
          <a:lstStyle>
            <a:lvl1pPr algn="l">
              <a:defRPr sz="1200"/>
            </a:lvl1pPr>
          </a:lstStyle>
          <a:p>
            <a:endParaRPr lang="en-US"/>
          </a:p>
        </p:txBody>
      </p:sp>
      <p:sp>
        <p:nvSpPr>
          <p:cNvPr id="3" name="Date Placeholder 2"/>
          <p:cNvSpPr>
            <a:spLocks noGrp="1"/>
          </p:cNvSpPr>
          <p:nvPr>
            <p:ph type="dt" idx="1"/>
          </p:nvPr>
        </p:nvSpPr>
        <p:spPr>
          <a:xfrm>
            <a:off x="3970938" y="2"/>
            <a:ext cx="3037840" cy="464820"/>
          </a:xfrm>
          <a:prstGeom prst="rect">
            <a:avLst/>
          </a:prstGeom>
        </p:spPr>
        <p:txBody>
          <a:bodyPr vert="horz" lIns="93162" tIns="46581" rIns="93162" bIns="46581" rtlCol="0"/>
          <a:lstStyle>
            <a:lvl1pPr algn="r">
              <a:defRPr sz="1200"/>
            </a:lvl1pPr>
          </a:lstStyle>
          <a:p>
            <a:fld id="{96FCCE9C-97C6-4127-8839-CAB1314A3683}" type="datetimeFigureOut">
              <a:rPr lang="en-US" smtClean="0"/>
              <a:pPr/>
              <a:t>6/30/2017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2" tIns="46581" rIns="93162" bIns="46581"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2" tIns="46581" rIns="93162" bIns="4658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3037840" cy="464820"/>
          </a:xfrm>
          <a:prstGeom prst="rect">
            <a:avLst/>
          </a:prstGeom>
        </p:spPr>
        <p:txBody>
          <a:bodyPr vert="horz" lIns="93162" tIns="46581" rIns="93162" bIns="46581"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3162" tIns="46581" rIns="93162" bIns="46581" rtlCol="0" anchor="b"/>
          <a:lstStyle>
            <a:lvl1pPr algn="r">
              <a:defRPr sz="1200"/>
            </a:lvl1pPr>
          </a:lstStyle>
          <a:p>
            <a:fld id="{AF3C882C-6931-48D7-9B18-809CA6FAEAE8}" type="slidenum">
              <a:rPr lang="en-US" smtClean="0"/>
              <a:pPr/>
              <a:t>‹#›</a:t>
            </a:fld>
            <a:endParaRPr lang="en-US"/>
          </a:p>
        </p:txBody>
      </p:sp>
    </p:spTree>
    <p:extLst>
      <p:ext uri="{BB962C8B-B14F-4D97-AF65-F5344CB8AC3E}">
        <p14:creationId xmlns:p14="http://schemas.microsoft.com/office/powerpoint/2010/main" val="248373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2015, the NIH Office of Portfolio Analysis introduced this new metric,</a:t>
            </a:r>
            <a:r>
              <a:rPr lang="en-US" baseline="0" dirty="0" smtClean="0"/>
              <a:t> and an article detailing the methods was published in September in </a:t>
            </a:r>
            <a:r>
              <a:rPr lang="en-US" baseline="0" dirty="0" err="1" smtClean="0"/>
              <a:t>Plos</a:t>
            </a:r>
            <a:r>
              <a:rPr lang="en-US" baseline="0" dirty="0" smtClean="0"/>
              <a:t> Biology, so it’s a very new metric that researchers are getting the feel for. But, it’s important to note that the office of portfolio analysis (among other international organizations) is using the RCR to identify whether some types of grant deliver more bang for their buck.</a:t>
            </a:r>
          </a:p>
          <a:p>
            <a:endParaRPr lang="en-US" baseline="0" dirty="0" smtClean="0"/>
          </a:p>
          <a:p>
            <a:r>
              <a:rPr lang="en-US" baseline="0" dirty="0" smtClean="0"/>
              <a:t>This metric attempts to take into account the field in which an article is published and the time of publication. For example: an algebra paper with a few dozen citations, may have a greater impact in mathematics than a widely cited cancer study would have in oncology</a:t>
            </a:r>
          </a:p>
          <a:p>
            <a:endParaRPr lang="en-US" baseline="0" dirty="0" smtClean="0"/>
          </a:p>
          <a:p>
            <a:r>
              <a:rPr lang="en-US" baseline="0" dirty="0" smtClean="0"/>
              <a:t>Publications funded by R01 awards serve as a benchmark to determine how well a particular article is expected to perform, or how “influential” that publication is based on the research field. </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22</a:t>
            </a:fld>
            <a:endParaRPr lang="en-US"/>
          </a:p>
        </p:txBody>
      </p:sp>
    </p:spTree>
    <p:extLst>
      <p:ext uri="{BB962C8B-B14F-4D97-AF65-F5344CB8AC3E}">
        <p14:creationId xmlns:p14="http://schemas.microsoft.com/office/powerpoint/2010/main" val="2400577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23</a:t>
            </a:fld>
            <a:endParaRPr lang="en-US"/>
          </a:p>
        </p:txBody>
      </p:sp>
    </p:spTree>
    <p:extLst>
      <p:ext uri="{BB962C8B-B14F-4D97-AF65-F5344CB8AC3E}">
        <p14:creationId xmlns:p14="http://schemas.microsoft.com/office/powerpoint/2010/main" val="4099741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24</a:t>
            </a:fld>
            <a:endParaRPr lang="en-US"/>
          </a:p>
        </p:txBody>
      </p:sp>
    </p:spTree>
    <p:extLst>
      <p:ext uri="{BB962C8B-B14F-4D97-AF65-F5344CB8AC3E}">
        <p14:creationId xmlns:p14="http://schemas.microsoft.com/office/powerpoint/2010/main" val="2674951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25</a:t>
            </a:fld>
            <a:endParaRPr lang="en-US"/>
          </a:p>
        </p:txBody>
      </p:sp>
    </p:spTree>
    <p:extLst>
      <p:ext uri="{BB962C8B-B14F-4D97-AF65-F5344CB8AC3E}">
        <p14:creationId xmlns:p14="http://schemas.microsoft.com/office/powerpoint/2010/main" val="361228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26</a:t>
            </a:fld>
            <a:endParaRPr lang="en-US"/>
          </a:p>
        </p:txBody>
      </p:sp>
    </p:spTree>
    <p:extLst>
      <p:ext uri="{BB962C8B-B14F-4D97-AF65-F5344CB8AC3E}">
        <p14:creationId xmlns:p14="http://schemas.microsoft.com/office/powerpoint/2010/main" val="3352533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27</a:t>
            </a:fld>
            <a:endParaRPr lang="en-US"/>
          </a:p>
        </p:txBody>
      </p:sp>
    </p:spTree>
    <p:extLst>
      <p:ext uri="{BB962C8B-B14F-4D97-AF65-F5344CB8AC3E}">
        <p14:creationId xmlns:p14="http://schemas.microsoft.com/office/powerpoint/2010/main" val="3107486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28</a:t>
            </a:fld>
            <a:endParaRPr lang="en-US"/>
          </a:p>
        </p:txBody>
      </p:sp>
    </p:spTree>
    <p:extLst>
      <p:ext uri="{BB962C8B-B14F-4D97-AF65-F5344CB8AC3E}">
        <p14:creationId xmlns:p14="http://schemas.microsoft.com/office/powerpoint/2010/main" val="1311743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29</a:t>
            </a:fld>
            <a:endParaRPr lang="en-US"/>
          </a:p>
        </p:txBody>
      </p:sp>
    </p:spTree>
    <p:extLst>
      <p:ext uri="{BB962C8B-B14F-4D97-AF65-F5344CB8AC3E}">
        <p14:creationId xmlns:p14="http://schemas.microsoft.com/office/powerpoint/2010/main" val="1059660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30</a:t>
            </a:fld>
            <a:endParaRPr lang="en-US"/>
          </a:p>
        </p:txBody>
      </p:sp>
    </p:spTree>
    <p:extLst>
      <p:ext uri="{BB962C8B-B14F-4D97-AF65-F5344CB8AC3E}">
        <p14:creationId xmlns:p14="http://schemas.microsoft.com/office/powerpoint/2010/main" val="1952632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31</a:t>
            </a:fld>
            <a:endParaRPr lang="en-US"/>
          </a:p>
        </p:txBody>
      </p:sp>
    </p:spTree>
    <p:extLst>
      <p:ext uri="{BB962C8B-B14F-4D97-AF65-F5344CB8AC3E}">
        <p14:creationId xmlns:p14="http://schemas.microsoft.com/office/powerpoint/2010/main" val="1370110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32</a:t>
            </a:fld>
            <a:endParaRPr lang="en-US"/>
          </a:p>
        </p:txBody>
      </p:sp>
    </p:spTree>
    <p:extLst>
      <p:ext uri="{BB962C8B-B14F-4D97-AF65-F5344CB8AC3E}">
        <p14:creationId xmlns:p14="http://schemas.microsoft.com/office/powerpoint/2010/main" val="2067028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33</a:t>
            </a:fld>
            <a:endParaRPr lang="en-US"/>
          </a:p>
        </p:txBody>
      </p:sp>
    </p:spTree>
    <p:extLst>
      <p:ext uri="{BB962C8B-B14F-4D97-AF65-F5344CB8AC3E}">
        <p14:creationId xmlns:p14="http://schemas.microsoft.com/office/powerpoint/2010/main" val="3874744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34</a:t>
            </a:fld>
            <a:endParaRPr lang="en-US"/>
          </a:p>
        </p:txBody>
      </p:sp>
    </p:spTree>
    <p:extLst>
      <p:ext uri="{BB962C8B-B14F-4D97-AF65-F5344CB8AC3E}">
        <p14:creationId xmlns:p14="http://schemas.microsoft.com/office/powerpoint/2010/main" val="4194057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35</a:t>
            </a:fld>
            <a:endParaRPr lang="en-US"/>
          </a:p>
        </p:txBody>
      </p:sp>
    </p:spTree>
    <p:extLst>
      <p:ext uri="{BB962C8B-B14F-4D97-AF65-F5344CB8AC3E}">
        <p14:creationId xmlns:p14="http://schemas.microsoft.com/office/powerpoint/2010/main" val="2301773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36</a:t>
            </a:fld>
            <a:endParaRPr lang="en-US"/>
          </a:p>
        </p:txBody>
      </p:sp>
    </p:spTree>
    <p:extLst>
      <p:ext uri="{BB962C8B-B14F-4D97-AF65-F5344CB8AC3E}">
        <p14:creationId xmlns:p14="http://schemas.microsoft.com/office/powerpoint/2010/main" val="1407621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37</a:t>
            </a:fld>
            <a:endParaRPr lang="en-US"/>
          </a:p>
        </p:txBody>
      </p:sp>
    </p:spTree>
    <p:extLst>
      <p:ext uri="{BB962C8B-B14F-4D97-AF65-F5344CB8AC3E}">
        <p14:creationId xmlns:p14="http://schemas.microsoft.com/office/powerpoint/2010/main" val="788248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38</a:t>
            </a:fld>
            <a:endParaRPr lang="en-US"/>
          </a:p>
        </p:txBody>
      </p:sp>
    </p:spTree>
    <p:extLst>
      <p:ext uri="{BB962C8B-B14F-4D97-AF65-F5344CB8AC3E}">
        <p14:creationId xmlns:p14="http://schemas.microsoft.com/office/powerpoint/2010/main" val="4066017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39</a:t>
            </a:fld>
            <a:endParaRPr lang="en-US"/>
          </a:p>
        </p:txBody>
      </p:sp>
    </p:spTree>
    <p:extLst>
      <p:ext uri="{BB962C8B-B14F-4D97-AF65-F5344CB8AC3E}">
        <p14:creationId xmlns:p14="http://schemas.microsoft.com/office/powerpoint/2010/main" val="3359648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40</a:t>
            </a:fld>
            <a:endParaRPr lang="en-US"/>
          </a:p>
        </p:txBody>
      </p:sp>
    </p:spTree>
    <p:extLst>
      <p:ext uri="{BB962C8B-B14F-4D97-AF65-F5344CB8AC3E}">
        <p14:creationId xmlns:p14="http://schemas.microsoft.com/office/powerpoint/2010/main" val="1009271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Patty</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42</a:t>
            </a:fld>
            <a:endParaRPr lang="en-US"/>
          </a:p>
        </p:txBody>
      </p:sp>
    </p:spTree>
    <p:extLst>
      <p:ext uri="{BB962C8B-B14F-4D97-AF65-F5344CB8AC3E}">
        <p14:creationId xmlns:p14="http://schemas.microsoft.com/office/powerpoint/2010/main" val="1391221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43</a:t>
            </a:fld>
            <a:endParaRPr lang="en-US"/>
          </a:p>
        </p:txBody>
      </p:sp>
    </p:spTree>
    <p:extLst>
      <p:ext uri="{BB962C8B-B14F-4D97-AF65-F5344CB8AC3E}">
        <p14:creationId xmlns:p14="http://schemas.microsoft.com/office/powerpoint/2010/main" val="1426954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44</a:t>
            </a:fld>
            <a:endParaRPr lang="en-US"/>
          </a:p>
        </p:txBody>
      </p:sp>
    </p:spTree>
    <p:extLst>
      <p:ext uri="{BB962C8B-B14F-4D97-AF65-F5344CB8AC3E}">
        <p14:creationId xmlns:p14="http://schemas.microsoft.com/office/powerpoint/2010/main" val="1326829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46</a:t>
            </a:fld>
            <a:endParaRPr lang="en-US"/>
          </a:p>
        </p:txBody>
      </p:sp>
    </p:spTree>
    <p:extLst>
      <p:ext uri="{BB962C8B-B14F-4D97-AF65-F5344CB8AC3E}">
        <p14:creationId xmlns:p14="http://schemas.microsoft.com/office/powerpoint/2010/main" val="1639858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47</a:t>
            </a:fld>
            <a:endParaRPr lang="en-US"/>
          </a:p>
        </p:txBody>
      </p:sp>
    </p:spTree>
    <p:extLst>
      <p:ext uri="{BB962C8B-B14F-4D97-AF65-F5344CB8AC3E}">
        <p14:creationId xmlns:p14="http://schemas.microsoft.com/office/powerpoint/2010/main" val="4191811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C479B447-1138-4C53-A82F-B8B8BC040B80}" type="slidenum">
              <a:rPr lang="en-US" smtClean="0"/>
              <a:t>50</a:t>
            </a:fld>
            <a:endParaRPr lang="en-US"/>
          </a:p>
        </p:txBody>
      </p:sp>
    </p:spTree>
    <p:extLst>
      <p:ext uri="{BB962C8B-B14F-4D97-AF65-F5344CB8AC3E}">
        <p14:creationId xmlns:p14="http://schemas.microsoft.com/office/powerpoint/2010/main" val="20073759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51</a:t>
            </a:fld>
            <a:endParaRPr lang="en-US"/>
          </a:p>
        </p:txBody>
      </p:sp>
    </p:spTree>
    <p:extLst>
      <p:ext uri="{BB962C8B-B14F-4D97-AF65-F5344CB8AC3E}">
        <p14:creationId xmlns:p14="http://schemas.microsoft.com/office/powerpoint/2010/main" val="593714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52</a:t>
            </a:fld>
            <a:endParaRPr lang="en-US"/>
          </a:p>
        </p:txBody>
      </p:sp>
    </p:spTree>
    <p:extLst>
      <p:ext uri="{BB962C8B-B14F-4D97-AF65-F5344CB8AC3E}">
        <p14:creationId xmlns:p14="http://schemas.microsoft.com/office/powerpoint/2010/main" val="2343050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4" name="Date Placeholder 3"/>
          <p:cNvSpPr>
            <a:spLocks noGrp="1"/>
          </p:cNvSpPr>
          <p:nvPr>
            <p:ph type="dt" sz="half" idx="10"/>
          </p:nvPr>
        </p:nvSpPr>
        <p:spPr bwMode="gray">
          <a:xfrm>
            <a:off x="1423524" y="6528816"/>
            <a:ext cx="850392" cy="168275"/>
          </a:xfrm>
          <a:prstGeom prst="rect">
            <a:avLst/>
          </a:prstGeom>
        </p:spPr>
        <p:txBody>
          <a:bodyPr/>
          <a:lstStyle>
            <a:lvl1pPr>
              <a:defRPr>
                <a:solidFill>
                  <a:schemeClr val="bg1"/>
                </a:solidFill>
              </a:defRPr>
            </a:lvl1pPr>
          </a:lstStyle>
          <a:p>
            <a:fld id="{B21A30CA-C19A-4202-B458-BC542986D2C0}" type="datetime1">
              <a:rPr lang="en-US" smtClean="0">
                <a:solidFill>
                  <a:prstClr val="white"/>
                </a:solidFill>
              </a:rPr>
              <a:t>6/30/2017</a:t>
            </a:fld>
            <a:endParaRPr lang="en-US">
              <a:solidFill>
                <a:prstClr val="white"/>
              </a:solidFill>
            </a:endParaRPr>
          </a:p>
        </p:txBody>
      </p:sp>
      <p:sp>
        <p:nvSpPr>
          <p:cNvPr id="2" name="Title 1"/>
          <p:cNvSpPr>
            <a:spLocks noGrp="1"/>
          </p:cNvSpPr>
          <p:nvPr>
            <p:ph type="ctrTitle" hasCustomPrompt="1"/>
          </p:nvPr>
        </p:nvSpPr>
        <p:spPr bwMode="gray">
          <a:xfrm>
            <a:off x="1423524" y="2212882"/>
            <a:ext cx="6722378" cy="876329"/>
          </a:xfrm>
          <a:prstGeom prst="rect">
            <a:avLst/>
          </a:prstGeom>
        </p:spPr>
        <p:txBody>
          <a:bodyPr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1423524" y="3166257"/>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4345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64940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13" name="Picture 12" descr="Cadence image 2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7"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8"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79698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415703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pic>
        <p:nvPicPr>
          <p:cNvPr id="4" name="Picture 3" descr="Cadence Building rgb.jpg"/>
          <p:cNvPicPr>
            <a:picLocks noChangeAspect="1"/>
          </p:cNvPicPr>
          <p:nvPr userDrawn="1"/>
        </p:nvPicPr>
        <p:blipFill rotWithShape="1">
          <a:blip r:embed="rId2">
            <a:extLst>
              <a:ext uri="{28A0092B-C50C-407E-A947-70E740481C1C}">
                <a14:useLocalDpi xmlns:a14="http://schemas.microsoft.com/office/drawing/2010/main"/>
              </a:ext>
            </a:extLst>
          </a:blip>
          <a:srcRect r="27500"/>
          <a:stretch/>
        </p:blipFill>
        <p:spPr>
          <a:xfrm>
            <a:off x="2514600" y="0"/>
            <a:ext cx="6629400" cy="6858000"/>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87835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2" name="Picture 11" descr="Cadence image 1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4387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descr="Lake Forest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3"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4"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401819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58311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54102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77492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10">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730927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11">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4034240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bwMode="gray">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9220200" y="877304"/>
            <a:ext cx="1642462" cy="3237496"/>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600"/>
              </a:spcBef>
            </a:pPr>
            <a:r>
              <a:rPr lang="en-US" sz="1200" spc="-50" dirty="0" smtClean="0">
                <a:solidFill>
                  <a:schemeClr val="bg1"/>
                </a:solidFill>
              </a:rPr>
              <a:t>How to put in your own Photo:</a:t>
            </a:r>
          </a:p>
          <a:p>
            <a:pPr>
              <a:lnSpc>
                <a:spcPct val="90000"/>
              </a:lnSpc>
              <a:spcBef>
                <a:spcPts val="600"/>
              </a:spcBef>
            </a:pPr>
            <a:r>
              <a:rPr lang="en-US" sz="1200" spc="-50" dirty="0" smtClean="0">
                <a:solidFill>
                  <a:schemeClr val="bg1"/>
                </a:solidFill>
              </a:rPr>
              <a:t>Go to ‘View-Slide Master’</a:t>
            </a:r>
          </a:p>
          <a:p>
            <a:pPr>
              <a:lnSpc>
                <a:spcPct val="90000"/>
              </a:lnSpc>
              <a:spcBef>
                <a:spcPts val="600"/>
              </a:spcBef>
            </a:pPr>
            <a:r>
              <a:rPr lang="en-US" sz="1200" spc="-50" dirty="0" smtClean="0">
                <a:solidFill>
                  <a:schemeClr val="bg1"/>
                </a:solidFill>
              </a:rPr>
              <a:t>Go to ‘Insert-Picture’</a:t>
            </a:r>
          </a:p>
          <a:p>
            <a:pPr>
              <a:lnSpc>
                <a:spcPct val="90000"/>
              </a:lnSpc>
              <a:spcBef>
                <a:spcPts val="600"/>
              </a:spcBef>
            </a:pPr>
            <a:r>
              <a:rPr lang="en-US" sz="1200" spc="-50" dirty="0" smtClean="0">
                <a:solidFill>
                  <a:schemeClr val="bg1"/>
                </a:solidFill>
              </a:rPr>
              <a:t>Browse to the</a:t>
            </a:r>
            <a:r>
              <a:rPr lang="en-US" sz="1200" spc="-50" baseline="0" dirty="0" smtClean="0">
                <a:solidFill>
                  <a:schemeClr val="bg1"/>
                </a:solidFill>
              </a:rPr>
              <a:t> image you would like to place. Image should be 1024x768, 1200x900, or other 4:3 aspect ratio</a:t>
            </a:r>
          </a:p>
          <a:p>
            <a:pPr>
              <a:lnSpc>
                <a:spcPct val="90000"/>
              </a:lnSpc>
              <a:spcBef>
                <a:spcPts val="600"/>
              </a:spcBef>
            </a:pPr>
            <a:r>
              <a:rPr lang="en-US" sz="1200" spc="-50" dirty="0" smtClean="0">
                <a:solidFill>
                  <a:schemeClr val="bg1"/>
                </a:solidFill>
              </a:rPr>
              <a:t>Select image and click OK</a:t>
            </a:r>
          </a:p>
          <a:p>
            <a:pPr>
              <a:lnSpc>
                <a:spcPct val="90000"/>
              </a:lnSpc>
              <a:spcBef>
                <a:spcPts val="600"/>
              </a:spcBef>
            </a:pPr>
            <a:r>
              <a:rPr lang="en-US" sz="1200" spc="-50" dirty="0" smtClean="0">
                <a:solidFill>
                  <a:schemeClr val="bg1"/>
                </a:solidFill>
              </a:rPr>
              <a:t>Scale to full screen size if necessary.</a:t>
            </a:r>
          </a:p>
          <a:p>
            <a:pPr>
              <a:lnSpc>
                <a:spcPct val="90000"/>
              </a:lnSpc>
              <a:spcBef>
                <a:spcPts val="600"/>
              </a:spcBef>
            </a:pPr>
            <a:r>
              <a:rPr lang="en-US" sz="1200" spc="-50" dirty="0" smtClean="0">
                <a:solidFill>
                  <a:schemeClr val="bg1"/>
                </a:solidFill>
              </a:rPr>
              <a:t>Click image, go</a:t>
            </a:r>
            <a:r>
              <a:rPr lang="en-US" sz="1200" spc="-50" baseline="0" dirty="0" smtClean="0">
                <a:solidFill>
                  <a:schemeClr val="bg1"/>
                </a:solidFill>
              </a:rPr>
              <a:t> to ‘Format-</a:t>
            </a:r>
            <a:r>
              <a:rPr lang="en-US" sz="1200" spc="-50" dirty="0" smtClean="0">
                <a:solidFill>
                  <a:schemeClr val="bg1"/>
                </a:solidFill>
              </a:rPr>
              <a:t>Send to Back’</a:t>
            </a:r>
          </a:p>
          <a:p>
            <a:pPr>
              <a:lnSpc>
                <a:spcPct val="90000"/>
              </a:lnSpc>
              <a:spcBef>
                <a:spcPts val="600"/>
              </a:spcBef>
            </a:pPr>
            <a:r>
              <a:rPr lang="en-US" sz="1200" spc="-50" dirty="0" smtClean="0">
                <a:solidFill>
                  <a:schemeClr val="bg1"/>
                </a:solidFill>
              </a:rPr>
              <a:t>Go to ‘View-Normal’ to return to slides</a:t>
            </a:r>
          </a:p>
        </p:txBody>
      </p:sp>
      <p:sp>
        <p:nvSpPr>
          <p:cNvPr id="1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2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116100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C34ABF3C-2122-4F76-A3F8-380E1E0B6B80}" type="datetime1">
              <a:rPr lang="en-US" smtClean="0">
                <a:solidFill>
                  <a:srgbClr val="605F62"/>
                </a:solidFill>
              </a:rPr>
              <a:t>6/30/2017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764296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01197" y="1621971"/>
            <a:ext cx="3767328" cy="4093029"/>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900422" y="1621971"/>
            <a:ext cx="3767328" cy="4093029"/>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2350008" y="6528816"/>
            <a:ext cx="850392" cy="168275"/>
          </a:xfrm>
          <a:prstGeom prst="rect">
            <a:avLst/>
          </a:prstGeom>
        </p:spPr>
        <p:txBody>
          <a:bodyPr/>
          <a:lstStyle/>
          <a:p>
            <a:fld id="{031C4FB8-115C-4E34-B8C5-EFA84EB491A2}" type="datetime1">
              <a:rPr lang="en-US" smtClean="0">
                <a:solidFill>
                  <a:srgbClr val="605F62"/>
                </a:solidFill>
              </a:rPr>
              <a:t>6/30/2017</a:t>
            </a:fld>
            <a:endParaRPr lang="en-US">
              <a:solidFill>
                <a:srgbClr val="605F62"/>
              </a:solidFill>
            </a:endParaRPr>
          </a:p>
        </p:txBody>
      </p:sp>
      <p:sp>
        <p:nvSpPr>
          <p:cNvPr id="6" name="Footer Placeholder 5"/>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7" name="Slide Number Placeholder 6"/>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599" y="914400"/>
            <a:ext cx="6857999"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967830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68895" cy="3733800"/>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908036" y="1624012"/>
            <a:ext cx="3770375" cy="357188"/>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7124" y="1981200"/>
            <a:ext cx="3770375" cy="3733800"/>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63D800A8-8459-40DA-8F56-8EBA48C5A090}" type="datetime1">
              <a:rPr lang="en-US" smtClean="0">
                <a:solidFill>
                  <a:srgbClr val="605F62"/>
                </a:solidFill>
              </a:rPr>
              <a:t>6/30/2017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74714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w/image top">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85157" y="3724712"/>
            <a:ext cx="3586843"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90600" y="4038600"/>
            <a:ext cx="3579492" cy="1676400"/>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5" name="Text Placeholder 4"/>
          <p:cNvSpPr>
            <a:spLocks noGrp="1"/>
          </p:cNvSpPr>
          <p:nvPr>
            <p:ph type="body" sz="quarter" idx="3"/>
          </p:nvPr>
        </p:nvSpPr>
        <p:spPr>
          <a:xfrm>
            <a:off x="4908036" y="3724712"/>
            <a:ext cx="3584448"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908036" y="4038600"/>
            <a:ext cx="3580898" cy="1676400"/>
          </a:xfrm>
          <a:prstGeom prst="rect">
            <a:avLst/>
          </a:prstGeom>
        </p:spPr>
        <p:txBody>
          <a:bodyPr vert="horz" lIns="0" tIns="0" rIns="91440" bIns="45720" rtlCol="0">
            <a:noAutofit/>
          </a:bodyPr>
          <a:lstStyle>
            <a:lvl1pPr marL="0" indent="0">
              <a:buNone/>
              <a:defRPr lang="en-US" dirty="0" smtClean="0"/>
            </a:lvl1pPr>
            <a:lvl2pPr marL="206375" indent="0">
              <a:buNone/>
              <a:defRPr lang="en-US" dirty="0" smtClean="0"/>
            </a:lvl2pPr>
            <a:lvl3pPr marL="457200" indent="0">
              <a:buNone/>
              <a:defRPr lang="en-US" dirty="0" smtClean="0"/>
            </a:lvl3pPr>
            <a:lvl4pPr marL="631825" indent="0">
              <a:buNone/>
              <a:defRPr lang="en-US" dirty="0" smtClean="0"/>
            </a:lvl4pPr>
            <a:lvl5pPr marL="804862" indent="0">
              <a:buNone/>
              <a:defRPr lang="en-US" dirty="0"/>
            </a:lvl5pPr>
          </a:lstStyle>
          <a:p>
            <a:pPr lvl="0"/>
            <a:r>
              <a:rPr lang="en-US" dirty="0" smtClean="0"/>
              <a:t>Click to edit Master text styles</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6565B84E-BA33-4292-A535-4D7E7804412A}" type="datetime1">
              <a:rPr lang="en-US" smtClean="0">
                <a:solidFill>
                  <a:srgbClr val="605F62"/>
                </a:solidFill>
              </a:rPr>
              <a:t>6/30/2017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3" name="Picture Placeholder 12"/>
          <p:cNvSpPr>
            <a:spLocks noGrp="1"/>
          </p:cNvSpPr>
          <p:nvPr>
            <p:ph type="pic" sz="quarter" idx="14" hasCustomPrompt="1"/>
          </p:nvPr>
        </p:nvSpPr>
        <p:spPr>
          <a:xfrm>
            <a:off x="990600"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
        <p:nvSpPr>
          <p:cNvPr id="15" name="Picture Placeholder 12"/>
          <p:cNvSpPr>
            <a:spLocks noGrp="1"/>
          </p:cNvSpPr>
          <p:nvPr>
            <p:ph type="pic" sz="quarter" idx="15" hasCustomPrompt="1"/>
          </p:nvPr>
        </p:nvSpPr>
        <p:spPr>
          <a:xfrm>
            <a:off x="4908036"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Tree>
    <p:extLst>
      <p:ext uri="{BB962C8B-B14F-4D97-AF65-F5344CB8AC3E}">
        <p14:creationId xmlns:p14="http://schemas.microsoft.com/office/powerpoint/2010/main" val="639949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cked Two Content + Side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73089" cy="171132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990599" y="3652124"/>
            <a:ext cx="3581401" cy="349526"/>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803911" y="4012035"/>
            <a:ext cx="3770375" cy="1558925"/>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2D334406-9C0A-4385-A609-3D6914C20CA1}" type="datetime1">
              <a:rPr lang="en-US" smtClean="0">
                <a:solidFill>
                  <a:srgbClr val="605F62"/>
                </a:solidFill>
              </a:rPr>
              <a:t>6/30/2017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Content Placeholder 13"/>
          <p:cNvSpPr>
            <a:spLocks noGrp="1"/>
          </p:cNvSpPr>
          <p:nvPr>
            <p:ph sz="quarter" idx="13"/>
          </p:nvPr>
        </p:nvSpPr>
        <p:spPr>
          <a:xfrm>
            <a:off x="5209563" y="1676400"/>
            <a:ext cx="3934437" cy="3810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ext Placeholder 10"/>
          <p:cNvSpPr>
            <a:spLocks noGrp="1"/>
          </p:cNvSpPr>
          <p:nvPr>
            <p:ph type="body" sz="quarter" idx="14"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671935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title"/>
          </p:nvPr>
        </p:nvSpPr>
        <p:spPr bwMode="gray">
          <a:xfrm>
            <a:off x="990599" y="155448"/>
            <a:ext cx="7713969" cy="762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990599" y="1624013"/>
            <a:ext cx="2438401" cy="349526"/>
          </a:xfrm>
          <a:prstGeom prst="rect">
            <a:avLst/>
          </a:prstGeom>
        </p:spPr>
        <p:txBody>
          <a:bodyPr anchor="b"/>
          <a:lstStyle>
            <a:lvl1pPr marL="0" indent="0">
              <a:buNone/>
              <a:defRPr sz="185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4" name="Content Placeholder 3"/>
          <p:cNvSpPr>
            <a:spLocks noGrp="1"/>
          </p:cNvSpPr>
          <p:nvPr>
            <p:ph sz="half" idx="2"/>
          </p:nvPr>
        </p:nvSpPr>
        <p:spPr bwMode="gray">
          <a:xfrm>
            <a:off x="801197" y="1981200"/>
            <a:ext cx="2399203" cy="3733800"/>
          </a:xfrm>
          <a:prstGeom prst="rect">
            <a:avLst/>
          </a:prstGeom>
        </p:spPr>
        <p:txBody>
          <a:bodyPr vert="horz" lIns="0" tIns="0" rIns="91440" bIns="45720" rtlCol="0">
            <a:noAutofit/>
          </a:bodyPr>
          <a:lstStyle>
            <a:lvl1pPr>
              <a:buClr>
                <a:schemeClr val="bg1"/>
              </a:buClr>
              <a:defRPr lang="en-US" sz="1850" smtClean="0">
                <a:solidFill>
                  <a:schemeClr val="bg1"/>
                </a:solidFill>
              </a:defRPr>
            </a:lvl1pPr>
            <a:lvl2pPr>
              <a:buClr>
                <a:schemeClr val="bg1"/>
              </a:buClr>
              <a:defRPr lang="en-US" sz="1850" smtClean="0">
                <a:solidFill>
                  <a:schemeClr val="bg1"/>
                </a:solidFill>
              </a:defRPr>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p:txBody>
      </p:sp>
      <p:sp>
        <p:nvSpPr>
          <p:cNvPr id="7" name="Date Placeholder 6"/>
          <p:cNvSpPr>
            <a:spLocks noGrp="1"/>
          </p:cNvSpPr>
          <p:nvPr>
            <p:ph type="dt" sz="half" idx="10"/>
          </p:nvPr>
        </p:nvSpPr>
        <p:spPr bwMode="gray">
          <a:xfrm>
            <a:off x="2350008" y="6528816"/>
            <a:ext cx="850392" cy="168275"/>
          </a:xfrm>
          <a:prstGeom prst="rect">
            <a:avLst/>
          </a:prstGeom>
        </p:spPr>
        <p:txBody>
          <a:bodyPr/>
          <a:lstStyle>
            <a:lvl1pPr>
              <a:defRPr>
                <a:solidFill>
                  <a:schemeClr val="bg1"/>
                </a:solidFill>
              </a:defRPr>
            </a:lvl1pPr>
          </a:lstStyle>
          <a:p>
            <a:fld id="{B630F802-9D06-4A47-87B4-1E112EF8B306}" type="datetime1">
              <a:rPr lang="en-US" smtClean="0">
                <a:solidFill>
                  <a:prstClr val="white"/>
                </a:solidFill>
              </a:rPr>
              <a:t>6/30/2017</a:t>
            </a:fld>
            <a:endParaRPr lang="en-US">
              <a:solidFill>
                <a:prstClr val="white"/>
              </a:solidFill>
            </a:endParaRPr>
          </a:p>
        </p:txBody>
      </p:sp>
      <p:sp>
        <p:nvSpPr>
          <p:cNvPr id="8" name="Footer Placeholder 7"/>
          <p:cNvSpPr>
            <a:spLocks noGrp="1"/>
          </p:cNvSpPr>
          <p:nvPr>
            <p:ph type="ftr" sz="quarter" idx="11"/>
          </p:nvPr>
        </p:nvSpPr>
        <p:spPr bwMode="gray">
          <a:xfrm>
            <a:off x="3121994" y="6485609"/>
            <a:ext cx="5181600" cy="231266"/>
          </a:xfrm>
          <a:prstGeom prst="rect">
            <a:avLst/>
          </a:prstGeom>
        </p:spPr>
        <p:txBody>
          <a:bodyPr/>
          <a:lstStyle>
            <a:lvl1pPr>
              <a:defRPr>
                <a:solidFill>
                  <a:schemeClr val="bg1"/>
                </a:solidFill>
              </a:defRPr>
            </a:lvl1pPr>
          </a:lstStyle>
          <a:p>
            <a:endParaRPr lang="en-US">
              <a:solidFill>
                <a:prstClr val="white"/>
              </a:solidFill>
            </a:endParaRPr>
          </a:p>
        </p:txBody>
      </p:sp>
      <p:sp>
        <p:nvSpPr>
          <p:cNvPr id="9" name="Slide Number Placeholder 8"/>
          <p:cNvSpPr>
            <a:spLocks noGrp="1"/>
          </p:cNvSpPr>
          <p:nvPr>
            <p:ph type="sldNum" sz="quarter" idx="12"/>
          </p:nvPr>
        </p:nvSpPr>
        <p:spPr bwMode="gray">
          <a:xfrm>
            <a:off x="8305799" y="648560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5" name="Text Placeholder 10"/>
          <p:cNvSpPr>
            <a:spLocks noGrp="1"/>
          </p:cNvSpPr>
          <p:nvPr>
            <p:ph type="body" sz="quarter" idx="14" hasCustomPrompt="1"/>
          </p:nvPr>
        </p:nvSpPr>
        <p:spPr bwMode="gray">
          <a:xfrm>
            <a:off x="990600" y="914400"/>
            <a:ext cx="6858000" cy="457200"/>
          </a:xfrm>
          <a:prstGeom prst="rect">
            <a:avLst/>
          </a:prstGeom>
        </p:spPr>
        <p:txBody>
          <a:bodyPr/>
          <a:lstStyle>
            <a:lvl1pPr marL="0" indent="0">
              <a:lnSpc>
                <a:spcPct val="85000"/>
              </a:lnSpc>
              <a:spcBef>
                <a:spcPts val="0"/>
              </a:spcBef>
              <a:buNone/>
              <a:defRPr sz="2000" spc="-80" baseline="0">
                <a:solidFill>
                  <a:schemeClr val="bg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2" name="Picture Placeholder 11"/>
          <p:cNvSpPr>
            <a:spLocks noGrp="1"/>
          </p:cNvSpPr>
          <p:nvPr>
            <p:ph type="pic" sz="quarter" idx="15" hasCustomPrompt="1"/>
          </p:nvPr>
        </p:nvSpPr>
        <p:spPr bwMode="gray">
          <a:xfrm>
            <a:off x="35052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6" name="Picture Placeholder 11"/>
          <p:cNvSpPr>
            <a:spLocks noGrp="1"/>
          </p:cNvSpPr>
          <p:nvPr>
            <p:ph type="pic" sz="quarter" idx="16" hasCustomPrompt="1"/>
          </p:nvPr>
        </p:nvSpPr>
        <p:spPr bwMode="gray">
          <a:xfrm>
            <a:off x="60198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3816765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2350008" y="6528816"/>
            <a:ext cx="850392" cy="168275"/>
          </a:xfrm>
          <a:prstGeom prst="rect">
            <a:avLst/>
          </a:prstGeom>
        </p:spPr>
        <p:txBody>
          <a:bodyPr/>
          <a:lstStyle/>
          <a:p>
            <a:fld id="{B1644CE3-1064-4C9E-8D42-55F704F98C56}" type="datetime1">
              <a:rPr lang="en-US" smtClean="0">
                <a:solidFill>
                  <a:srgbClr val="605F62"/>
                </a:solidFill>
              </a:rPr>
              <a:t>6/30/2017</a:t>
            </a:fld>
            <a:endParaRPr lang="en-US">
              <a:solidFill>
                <a:srgbClr val="605F62"/>
              </a:solidFill>
            </a:endParaRPr>
          </a:p>
        </p:txBody>
      </p:sp>
      <p:sp>
        <p:nvSpPr>
          <p:cNvPr id="4" name="Footer Placeholder 3"/>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5" name="Slide Number Placeholder 4"/>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7" name="Text Placeholder 10"/>
          <p:cNvSpPr>
            <a:spLocks noGrp="1"/>
          </p:cNvSpPr>
          <p:nvPr>
            <p:ph type="body" sz="quarter" idx="13"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066191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ctrTitle" hasCustomPrompt="1"/>
          </p:nvPr>
        </p:nvSpPr>
        <p:spPr bwMode="gray">
          <a:xfrm>
            <a:off x="990600" y="2731512"/>
            <a:ext cx="6722378" cy="876329"/>
          </a:xfrm>
          <a:prstGeom prst="rect">
            <a:avLst/>
          </a:prstGeom>
        </p:spPr>
        <p:txBody>
          <a:bodyPr rIns="0" bIns="0" anchor="b" anchorCtr="0"/>
          <a:lstStyle>
            <a:lvl1pPr>
              <a:lnSpc>
                <a:spcPct val="90000"/>
              </a:lnSpc>
              <a:defRPr sz="66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990600" y="3581400"/>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
        <p:nvSpPr>
          <p:cNvPr id="8" name="Date Placeholder 6"/>
          <p:cNvSpPr>
            <a:spLocks noGrp="1"/>
          </p:cNvSpPr>
          <p:nvPr>
            <p:ph type="dt" sz="half" idx="10"/>
          </p:nvPr>
        </p:nvSpPr>
        <p:spPr bwMode="gray">
          <a:xfrm>
            <a:off x="6855794" y="6232524"/>
            <a:ext cx="1447800" cy="168275"/>
          </a:xfrm>
          <a:prstGeom prst="rect">
            <a:avLst/>
          </a:prstGeom>
        </p:spPr>
        <p:txBody>
          <a:bodyPr/>
          <a:lstStyle>
            <a:lvl1pPr>
              <a:defRPr>
                <a:solidFill>
                  <a:schemeClr val="bg1"/>
                </a:solidFill>
              </a:defRPr>
            </a:lvl1pPr>
          </a:lstStyle>
          <a:p>
            <a:fld id="{EE391FD4-0DDC-40A4-A929-D34F7F0F2BDB}" type="datetime1">
              <a:rPr lang="en-US" smtClean="0">
                <a:solidFill>
                  <a:prstClr val="white"/>
                </a:solidFill>
              </a:rPr>
              <a:t>6/30/2017</a:t>
            </a:fld>
            <a:endParaRPr lang="en-US">
              <a:solidFill>
                <a:prstClr val="white"/>
              </a:solidFill>
            </a:endParaRPr>
          </a:p>
        </p:txBody>
      </p:sp>
      <p:sp>
        <p:nvSpPr>
          <p:cNvPr id="10" name="Footer Placeholder 7"/>
          <p:cNvSpPr>
            <a:spLocks noGrp="1"/>
          </p:cNvSpPr>
          <p:nvPr>
            <p:ph type="ftr" sz="quarter" idx="11"/>
          </p:nvPr>
        </p:nvSpPr>
        <p:spPr bwMode="gray">
          <a:xfrm>
            <a:off x="3121994" y="6397689"/>
            <a:ext cx="5181600" cy="231266"/>
          </a:xfrm>
          <a:prstGeom prst="rect">
            <a:avLst/>
          </a:prstGeom>
        </p:spPr>
        <p:txBody>
          <a:bodyPr/>
          <a:lstStyle>
            <a:lvl1pPr>
              <a:defRPr>
                <a:solidFill>
                  <a:schemeClr val="bg1"/>
                </a:solidFill>
              </a:defRPr>
            </a:lvl1pPr>
          </a:lstStyle>
          <a:p>
            <a:endParaRPr lang="en-US">
              <a:solidFill>
                <a:prstClr val="white"/>
              </a:solidFill>
            </a:endParaRPr>
          </a:p>
        </p:txBody>
      </p:sp>
      <p:sp>
        <p:nvSpPr>
          <p:cNvPr id="11" name="Slide Number Placeholder 8"/>
          <p:cNvSpPr>
            <a:spLocks noGrp="1"/>
          </p:cNvSpPr>
          <p:nvPr>
            <p:ph type="sldNum" sz="quarter" idx="12"/>
          </p:nvPr>
        </p:nvSpPr>
        <p:spPr bwMode="gray">
          <a:xfrm>
            <a:off x="8305799" y="639768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2728957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0FEB28-B120-4A0B-86E9-21FFE31D84D2}" type="datetime1">
              <a:rPr lang="en-US" smtClean="0"/>
              <a:t>6/30/2017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75067B-65B9-4FDE-ABAA-A79839D700CC}" type="slidenum">
              <a:rPr lang="en-US" smtClean="0"/>
              <a:t>‹#›</a:t>
            </a:fld>
            <a:endParaRPr lang="en-US"/>
          </a:p>
        </p:txBody>
      </p:sp>
    </p:spTree>
    <p:extLst>
      <p:ext uri="{BB962C8B-B14F-4D97-AF65-F5344CB8AC3E}">
        <p14:creationId xmlns:p14="http://schemas.microsoft.com/office/powerpoint/2010/main" val="2747035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NM_Logo_RGB.eps"/>
          <p:cNvPicPr>
            <a:picLocks noChangeAspect="1"/>
          </p:cNvPicPr>
          <p:nvPr userDrawn="1"/>
        </p:nvPicPr>
        <p:blipFill>
          <a:blip r:embed="rId24" cstate="print">
            <a:extLst>
              <a:ext uri="{28A0092B-C50C-407E-A947-70E740481C1C}">
                <a14:useLocalDpi xmlns:a14="http://schemas.microsoft.com/office/drawing/2010/main"/>
              </a:ext>
            </a:extLst>
          </a:blip>
          <a:stretch>
            <a:fillRect/>
          </a:stretch>
        </p:blipFill>
        <p:spPr>
          <a:xfrm>
            <a:off x="533400" y="6400381"/>
            <a:ext cx="1447800" cy="271711"/>
          </a:xfrm>
          <a:prstGeom prst="rect">
            <a:avLst/>
          </a:prstGeom>
        </p:spPr>
      </p:pic>
      <p:sp>
        <p:nvSpPr>
          <p:cNvPr id="11" name="Title Placeholder 1"/>
          <p:cNvSpPr>
            <a:spLocks noGrp="1"/>
          </p:cNvSpPr>
          <p:nvPr>
            <p:ph type="title"/>
          </p:nvPr>
        </p:nvSpPr>
        <p:spPr>
          <a:xfrm>
            <a:off x="990599" y="137160"/>
            <a:ext cx="7713969" cy="762000"/>
          </a:xfrm>
          <a:prstGeom prst="rect">
            <a:avLst/>
          </a:prstGeom>
        </p:spPr>
        <p:txBody>
          <a:bodyPr vert="horz" lIns="0" tIns="0" rIns="91440" bIns="45720" rtlCol="0" anchor="b">
            <a:noAutofit/>
          </a:bodyPr>
          <a:lstStyle/>
          <a:p>
            <a:r>
              <a:rPr lang="en-US" dirty="0" smtClean="0"/>
              <a:t>Click to edit Master title style</a:t>
            </a:r>
            <a:endParaRPr lang="en-US" dirty="0"/>
          </a:p>
        </p:txBody>
      </p:sp>
      <p:sp>
        <p:nvSpPr>
          <p:cNvPr id="13" name="Text Placeholder 2"/>
          <p:cNvSpPr>
            <a:spLocks noGrp="1"/>
          </p:cNvSpPr>
          <p:nvPr>
            <p:ph type="body" idx="1"/>
          </p:nvPr>
        </p:nvSpPr>
        <p:spPr>
          <a:xfrm>
            <a:off x="801197" y="1621971"/>
            <a:ext cx="7049689" cy="4093029"/>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Date Placeholder 3"/>
          <p:cNvSpPr>
            <a:spLocks noGrp="1"/>
          </p:cNvSpPr>
          <p:nvPr>
            <p:ph type="dt" sz="half" idx="2"/>
          </p:nvPr>
        </p:nvSpPr>
        <p:spPr>
          <a:xfrm>
            <a:off x="2351531" y="6525841"/>
            <a:ext cx="857339" cy="168275"/>
          </a:xfrm>
          <a:prstGeom prst="rect">
            <a:avLst/>
          </a:prstGeom>
        </p:spPr>
        <p:txBody>
          <a:bodyPr vert="horz" wrap="none" lIns="0" tIns="0" rIns="0" bIns="0" rtlCol="0" anchor="b"/>
          <a:lstStyle>
            <a:lvl1pPr algn="l">
              <a:defRPr sz="800">
                <a:solidFill>
                  <a:schemeClr val="tx1"/>
                </a:solidFill>
              </a:defRPr>
            </a:lvl1pPr>
          </a:lstStyle>
          <a:p>
            <a:fld id="{4FE1A4F9-6A00-427B-802C-BB8477833C41}" type="datetime1">
              <a:rPr lang="en-US" smtClean="0"/>
              <a:t>6/30/2017</a:t>
            </a:fld>
            <a:endParaRPr lang="en-US" dirty="0"/>
          </a:p>
        </p:txBody>
      </p:sp>
      <p:sp>
        <p:nvSpPr>
          <p:cNvPr id="15" name="Footer Placeholder 4"/>
          <p:cNvSpPr>
            <a:spLocks noGrp="1"/>
          </p:cNvSpPr>
          <p:nvPr>
            <p:ph type="ftr" sz="quarter" idx="3"/>
          </p:nvPr>
        </p:nvSpPr>
        <p:spPr>
          <a:xfrm>
            <a:off x="3121994" y="6484127"/>
            <a:ext cx="5181600" cy="231266"/>
          </a:xfrm>
          <a:prstGeom prst="rect">
            <a:avLst/>
          </a:prstGeom>
        </p:spPr>
        <p:txBody>
          <a:bodyPr vert="horz" lIns="0" tIns="0" rIns="0" bIns="0" rtlCol="0" anchor="b"/>
          <a:lstStyle>
            <a:lvl1pPr algn="r">
              <a:defRPr sz="1400">
                <a:solidFill>
                  <a:schemeClr val="tx1"/>
                </a:solidFill>
              </a:defRPr>
            </a:lvl1pPr>
          </a:lstStyle>
          <a:p>
            <a:endParaRPr lang="en-US" dirty="0"/>
          </a:p>
        </p:txBody>
      </p:sp>
      <p:sp>
        <p:nvSpPr>
          <p:cNvPr id="16" name="Slide Number Placeholder 5"/>
          <p:cNvSpPr>
            <a:spLocks noGrp="1"/>
          </p:cNvSpPr>
          <p:nvPr>
            <p:ph type="sldNum" sz="quarter" idx="4"/>
          </p:nvPr>
        </p:nvSpPr>
        <p:spPr>
          <a:xfrm>
            <a:off x="8305799" y="6484127"/>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sp>
        <p:nvSpPr>
          <p:cNvPr id="17" name="Rectangle 6"/>
          <p:cNvSpPr/>
          <p:nvPr userDrawn="1"/>
        </p:nvSpPr>
        <p:spPr>
          <a:xfrm>
            <a:off x="0" y="515326"/>
            <a:ext cx="685800" cy="26156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946" h="381000">
                <a:moveTo>
                  <a:pt x="0" y="0"/>
                </a:moveTo>
                <a:lnTo>
                  <a:pt x="794257" y="0"/>
                </a:lnTo>
                <a:lnTo>
                  <a:pt x="998946" y="381000"/>
                </a:lnTo>
                <a:lnTo>
                  <a:pt x="0" y="381000"/>
                </a:lnTo>
                <a:lnTo>
                  <a:pt x="0" y="0"/>
                </a:lnTo>
                <a:close/>
              </a:path>
            </a:pathLst>
          </a:custGeom>
          <a:gradFill flip="none" rotWithShape="1">
            <a:gsLst>
              <a:gs pos="0">
                <a:schemeClr val="tx2"/>
              </a:gs>
              <a:gs pos="100000">
                <a:schemeClr val="accent1"/>
              </a:gs>
            </a:gsLst>
            <a:lin ang="145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rPr>
              <a:t>  </a:t>
            </a:r>
            <a:endParaRPr lang="en-US" dirty="0">
              <a:solidFill>
                <a:schemeClr val="tx2"/>
              </a:solidFill>
            </a:endParaRPr>
          </a:p>
        </p:txBody>
      </p:sp>
    </p:spTree>
    <p:extLst>
      <p:ext uri="{BB962C8B-B14F-4D97-AF65-F5344CB8AC3E}">
        <p14:creationId xmlns:p14="http://schemas.microsoft.com/office/powerpoint/2010/main" val="1014940469"/>
      </p:ext>
    </p:extLst>
  </p:cSld>
  <p:clrMap bg1="lt1" tx1="dk1" bg2="lt2" tx2="dk2" accent1="accent1" accent2="accent2" accent3="accent3" accent4="accent4" accent5="accent5" accent6="accent6" hlink="hlink" folHlink="folHlink"/>
  <p:sldLayoutIdLst>
    <p:sldLayoutId id="2147483678" r:id="rId1"/>
    <p:sldLayoutId id="2147483711" r:id="rId2"/>
    <p:sldLayoutId id="2147483708" r:id="rId3"/>
    <p:sldLayoutId id="2147483709" r:id="rId4"/>
    <p:sldLayoutId id="2147483707" r:id="rId5"/>
    <p:sldLayoutId id="2147483710" r:id="rId6"/>
    <p:sldLayoutId id="2147483712" r:id="rId7"/>
    <p:sldLayoutId id="2147483713" r:id="rId8"/>
    <p:sldLayoutId id="2147483714" r:id="rId9"/>
    <p:sldLayoutId id="2147483715" r:id="rId10"/>
    <p:sldLayoutId id="2147483716" r:id="rId11"/>
    <p:sldLayoutId id="2147483717" r:id="rId12"/>
    <p:sldLayoutId id="2147483720" r:id="rId13"/>
    <p:sldLayoutId id="2147483685" r:id="rId14"/>
    <p:sldLayoutId id="2147483686" r:id="rId15"/>
    <p:sldLayoutId id="2147483687" r:id="rId16"/>
    <p:sldLayoutId id="2147483688" r:id="rId17"/>
    <p:sldLayoutId id="2147483689" r:id="rId18"/>
    <p:sldLayoutId id="2147483690" r:id="rId19"/>
    <p:sldLayoutId id="2147483691" r:id="rId20"/>
    <p:sldLayoutId id="2147483721" r:id="rId21"/>
    <p:sldLayoutId id="2147483723" r:id="rId22"/>
  </p:sldLayoutIdLst>
  <p:hf hdr="0" ftr="0" dt="0"/>
  <p:txStyles>
    <p:title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p:titleStyle>
    <p:body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hyperlink" Target="https://becker.wustl.edu/impact-assessment/how-to-use" TargetMode="External"/><Relationship Id="rId7" Type="http://schemas.openxmlformats.org/officeDocument/2006/relationships/image" Target="../media/image16.png"/><Relationship Id="rId2" Type="http://schemas.openxmlformats.org/officeDocument/2006/relationships/hyperlink" Target="http://blogs.lse.ac.uk/impactofsocialsciences/the-handbook/" TargetMode="External"/><Relationship Id="rId1" Type="http://schemas.openxmlformats.org/officeDocument/2006/relationships/slideLayout" Target="../slideLayouts/slideLayout22.xml"/><Relationship Id="rId6" Type="http://schemas.openxmlformats.org/officeDocument/2006/relationships/image" Target="../media/image15.png"/><Relationship Id="rId5" Type="http://schemas.openxmlformats.org/officeDocument/2006/relationships/hyperlink" Target="https://blog.scopus.com/get-involved" TargetMode="External"/><Relationship Id="rId4" Type="http://schemas.openxmlformats.org/officeDocument/2006/relationships/hyperlink" Target="http://www.rand.org/pubs/research_reports/RR1606.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nature.com/news/bibliometrics-the-leiden-manifesto-for-research-metrics-1.17351" TargetMode="External"/><Relationship Id="rId2" Type="http://schemas.openxmlformats.org/officeDocument/2006/relationships/image" Target="../media/image17.png"/><Relationship Id="rId1" Type="http://schemas.openxmlformats.org/officeDocument/2006/relationships/slideLayout" Target="../slideLayouts/slideLayout22.xml"/><Relationship Id="rId4" Type="http://schemas.openxmlformats.org/officeDocument/2006/relationships/hyperlink" Target="https://vimeo.com/13368341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22.xml"/><Relationship Id="rId5" Type="http://schemas.openxmlformats.org/officeDocument/2006/relationships/hyperlink" Target="https://vimeo.com/133683418" TargetMode="External"/><Relationship Id="rId4" Type="http://schemas.openxmlformats.org/officeDocument/2006/relationships/hyperlink" Target="http://www.nature.com/news/bibliometrics-the-leiden-manifesto-for-research-metrics-1.1735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2.xml"/><Relationship Id="rId6" Type="http://schemas.openxmlformats.org/officeDocument/2006/relationships/hyperlink" Target="https://vimeo.com/133683418" TargetMode="External"/><Relationship Id="rId5" Type="http://schemas.openxmlformats.org/officeDocument/2006/relationships/hyperlink" Target="http://www.nature.com/news/bibliometrics-the-leiden-manifesto-for-research-metrics-1.17351" TargetMode="Externa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vimeo.com/133683418" TargetMode="External"/><Relationship Id="rId2" Type="http://schemas.openxmlformats.org/officeDocument/2006/relationships/image" Target="../media/image18.png"/><Relationship Id="rId1" Type="http://schemas.openxmlformats.org/officeDocument/2006/relationships/slideLayout" Target="../slideLayouts/slideLayout22.xml"/><Relationship Id="rId6" Type="http://schemas.openxmlformats.org/officeDocument/2006/relationships/hyperlink" Target="http://www.nature.com/news/bibliometrics-the-leiden-manifesto-for-research-metrics-1.17351" TargetMode="External"/><Relationship Id="rId5" Type="http://schemas.openxmlformats.org/officeDocument/2006/relationships/image" Target="../media/image20.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journals.plos.org/plosbiology/article?id=10.1371/journal.pbio.1002541" TargetMode="External"/><Relationship Id="rId2" Type="http://schemas.openxmlformats.org/officeDocument/2006/relationships/notesSlide" Target="../notesSlides/notesSlide1.xml"/><Relationship Id="rId1" Type="http://schemas.openxmlformats.org/officeDocument/2006/relationships/slideLayout" Target="../slideLayouts/slideLayout22.xml"/><Relationship Id="rId5" Type="http://schemas.openxmlformats.org/officeDocument/2006/relationships/image" Target="../media/image24.png"/><Relationship Id="rId4" Type="http://schemas.openxmlformats.org/officeDocument/2006/relationships/hyperlink" Target="https://nexus.od.nih.gov/all/2016/09/08/nih-rcr/"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hyperlink" Target="https://icite.od.nih.gov/" TargetMode="External"/><Relationship Id="rId4" Type="http://schemas.openxmlformats.org/officeDocument/2006/relationships/hyperlink" Target="https://www.ncbi.nlm.nih.gov/sites/myncbi/karen.gutzman.1/collections/51612073/public/"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icite.od.nih.gov/help" TargetMode="External"/><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hyperlink" Target="https://www.cwts.nl/blog?article=n-q2u294" TargetMode="Externa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533400" y="2286000"/>
            <a:ext cx="4234544" cy="1143000"/>
          </a:xfrm>
        </p:spPr>
        <p:txBody>
          <a:bodyPr/>
          <a:lstStyle/>
          <a:p>
            <a:r>
              <a:rPr lang="en-US" sz="3600" dirty="0"/>
              <a:t>Relative Citation Ratio and </a:t>
            </a:r>
            <a:r>
              <a:rPr lang="en-US" sz="3600" dirty="0" err="1"/>
              <a:t>iCite</a:t>
            </a:r>
            <a:r>
              <a:rPr lang="en-US" sz="3600" dirty="0"/>
              <a:t> Tool</a:t>
            </a:r>
          </a:p>
        </p:txBody>
      </p:sp>
      <p:sp>
        <p:nvSpPr>
          <p:cNvPr id="4" name="Subtitle 3"/>
          <p:cNvSpPr>
            <a:spLocks noGrp="1"/>
          </p:cNvSpPr>
          <p:nvPr>
            <p:ph type="subTitle" idx="4294967295"/>
          </p:nvPr>
        </p:nvSpPr>
        <p:spPr>
          <a:xfrm>
            <a:off x="381000" y="5562600"/>
            <a:ext cx="4386944" cy="935515"/>
          </a:xfrm>
        </p:spPr>
        <p:txBody>
          <a:bodyPr/>
          <a:lstStyle/>
          <a:p>
            <a:pPr marL="0" indent="0">
              <a:spcBef>
                <a:spcPts val="0"/>
              </a:spcBef>
              <a:buClr>
                <a:schemeClr val="bg2"/>
              </a:buClr>
              <a:buNone/>
            </a:pPr>
            <a:r>
              <a:rPr lang="en-US" sz="1600" dirty="0" err="1" smtClean="0">
                <a:solidFill>
                  <a:srgbClr val="FFFFFF"/>
                </a:solidFill>
              </a:rPr>
              <a:t>Galter</a:t>
            </a:r>
            <a:r>
              <a:rPr lang="en-US" sz="1600" dirty="0" smtClean="0">
                <a:solidFill>
                  <a:srgbClr val="FFFFFF"/>
                </a:solidFill>
              </a:rPr>
              <a:t> Health Sciences Library</a:t>
            </a:r>
          </a:p>
          <a:p>
            <a:pPr marL="0" indent="0">
              <a:spcBef>
                <a:spcPts val="0"/>
              </a:spcBef>
              <a:buClr>
                <a:schemeClr val="bg2"/>
              </a:buClr>
              <a:buNone/>
            </a:pPr>
            <a:r>
              <a:rPr lang="en-US" sz="1600" dirty="0" smtClean="0">
                <a:solidFill>
                  <a:srgbClr val="FFFFFF"/>
                </a:solidFill>
              </a:rPr>
              <a:t>Karen </a:t>
            </a:r>
            <a:r>
              <a:rPr lang="en-US" sz="1600" dirty="0" err="1" smtClean="0">
                <a:solidFill>
                  <a:srgbClr val="FFFFFF"/>
                </a:solidFill>
              </a:rPr>
              <a:t>Gutzman</a:t>
            </a:r>
            <a:r>
              <a:rPr lang="en-US" sz="1600" dirty="0" smtClean="0">
                <a:solidFill>
                  <a:srgbClr val="FFFFFF"/>
                </a:solidFill>
              </a:rPr>
              <a:t>, MA, MSLS</a:t>
            </a:r>
          </a:p>
          <a:p>
            <a:pPr marL="0" indent="0">
              <a:spcBef>
                <a:spcPts val="0"/>
              </a:spcBef>
              <a:buClr>
                <a:schemeClr val="bg2"/>
              </a:buClr>
              <a:buNone/>
            </a:pPr>
            <a:r>
              <a:rPr lang="en-US" sz="1600" dirty="0" smtClean="0">
                <a:solidFill>
                  <a:srgbClr val="FFFFFF"/>
                </a:solidFill>
              </a:rPr>
              <a:t>Patty Smith, MLIS</a:t>
            </a:r>
          </a:p>
          <a:p>
            <a:pPr marL="0" indent="0">
              <a:spcBef>
                <a:spcPts val="0"/>
              </a:spcBef>
              <a:buClr>
                <a:schemeClr val="bg2"/>
              </a:buClr>
              <a:buNone/>
            </a:pPr>
            <a:r>
              <a:rPr lang="en-US" sz="1600" dirty="0" smtClean="0">
                <a:solidFill>
                  <a:srgbClr val="FFFFFF"/>
                </a:solidFill>
              </a:rPr>
              <a:t>December 15, 2016</a:t>
            </a:r>
          </a:p>
        </p:txBody>
      </p:sp>
    </p:spTree>
    <p:extLst>
      <p:ext uri="{BB962C8B-B14F-4D97-AF65-F5344CB8AC3E}">
        <p14:creationId xmlns:p14="http://schemas.microsoft.com/office/powerpoint/2010/main" val="20636377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Review concepts regarding research impact</a:t>
            </a:r>
          </a:p>
          <a:p>
            <a:r>
              <a:rPr lang="en-US" dirty="0" smtClean="0"/>
              <a:t>Discuss appropriate indicators</a:t>
            </a:r>
          </a:p>
          <a:p>
            <a:r>
              <a:rPr lang="en-US" dirty="0" smtClean="0"/>
              <a:t>Review the Relative Citation Ratio</a:t>
            </a:r>
          </a:p>
          <a:p>
            <a:r>
              <a:rPr lang="en-US" dirty="0" smtClean="0"/>
              <a:t>Get comfortable with the </a:t>
            </a:r>
            <a:r>
              <a:rPr lang="en-US" dirty="0" err="1" smtClean="0"/>
              <a:t>iCite</a:t>
            </a:r>
            <a:r>
              <a:rPr lang="en-US" dirty="0" smtClean="0"/>
              <a:t> tool </a:t>
            </a:r>
          </a:p>
          <a:p>
            <a:r>
              <a:rPr lang="en-US" dirty="0" smtClean="0"/>
              <a:t>Show examples of the Relative Citation Ratio </a:t>
            </a:r>
          </a:p>
          <a:p>
            <a:r>
              <a:rPr lang="en-US" dirty="0" smtClean="0"/>
              <a:t>Discuss other article-level, field normalized metrics</a:t>
            </a:r>
          </a:p>
          <a:p>
            <a:endParaRPr lang="en-US" dirty="0"/>
          </a:p>
        </p:txBody>
      </p:sp>
      <p:sp>
        <p:nvSpPr>
          <p:cNvPr id="4" name="Slide Number Placeholder 3"/>
          <p:cNvSpPr>
            <a:spLocks noGrp="1"/>
          </p:cNvSpPr>
          <p:nvPr>
            <p:ph type="sldNum" sz="quarter" idx="12"/>
          </p:nvPr>
        </p:nvSpPr>
        <p:spPr/>
        <p:txBody>
          <a:bodyPr/>
          <a:lstStyle/>
          <a:p>
            <a:fld id="{8075067B-65B9-4FDE-ABAA-A79839D700CC}" type="slidenum">
              <a:rPr lang="en-US" smtClean="0"/>
              <a:t>2</a:t>
            </a:fld>
            <a:endParaRPr lang="en-US"/>
          </a:p>
        </p:txBody>
      </p:sp>
    </p:spTree>
    <p:extLst>
      <p:ext uri="{BB962C8B-B14F-4D97-AF65-F5344CB8AC3E}">
        <p14:creationId xmlns:p14="http://schemas.microsoft.com/office/powerpoint/2010/main" val="1911548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08365" y="154441"/>
            <a:ext cx="8657546" cy="9941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Defining Research Impact</a:t>
            </a:r>
            <a:endParaRPr lang="en-US" dirty="0"/>
          </a:p>
        </p:txBody>
      </p:sp>
      <p:sp>
        <p:nvSpPr>
          <p:cNvPr id="6" name="TextBox 5"/>
          <p:cNvSpPr txBox="1"/>
          <p:nvPr/>
        </p:nvSpPr>
        <p:spPr>
          <a:xfrm>
            <a:off x="708366" y="1042205"/>
            <a:ext cx="7597434" cy="707886"/>
          </a:xfrm>
          <a:prstGeom prst="rect">
            <a:avLst/>
          </a:prstGeom>
          <a:noFill/>
        </p:spPr>
        <p:txBody>
          <a:bodyPr wrap="square" rtlCol="0">
            <a:spAutoFit/>
          </a:bodyPr>
          <a:lstStyle/>
          <a:p>
            <a:r>
              <a:rPr lang="en-US" sz="2000" b="1" dirty="0"/>
              <a:t>Research impact is </a:t>
            </a:r>
            <a:r>
              <a:rPr lang="en-US" sz="2000" dirty="0" smtClean="0"/>
              <a:t>the </a:t>
            </a:r>
            <a:r>
              <a:rPr lang="en-US" sz="2000" b="1" dirty="0">
                <a:solidFill>
                  <a:schemeClr val="tx2"/>
                </a:solidFill>
              </a:rPr>
              <a:t>recorded </a:t>
            </a:r>
            <a:r>
              <a:rPr lang="en-US" sz="2000" b="1" dirty="0" smtClean="0">
                <a:solidFill>
                  <a:schemeClr val="tx2"/>
                </a:solidFill>
              </a:rPr>
              <a:t>occasion </a:t>
            </a:r>
            <a:r>
              <a:rPr lang="en-US" sz="2000" dirty="0" smtClean="0"/>
              <a:t>in </a:t>
            </a:r>
            <a:r>
              <a:rPr lang="en-US" sz="2000" dirty="0"/>
              <a:t>which a </a:t>
            </a:r>
            <a:r>
              <a:rPr lang="en-US" sz="2000" b="1" dirty="0">
                <a:solidFill>
                  <a:schemeClr val="tx2"/>
                </a:solidFill>
              </a:rPr>
              <a:t>research </a:t>
            </a:r>
            <a:r>
              <a:rPr lang="en-US" sz="2000" b="1" dirty="0" smtClean="0">
                <a:solidFill>
                  <a:schemeClr val="tx2"/>
                </a:solidFill>
              </a:rPr>
              <a:t>activity </a:t>
            </a:r>
            <a:r>
              <a:rPr lang="en-US" sz="2000" b="1" dirty="0">
                <a:solidFill>
                  <a:schemeClr val="tx2"/>
                </a:solidFill>
              </a:rPr>
              <a:t>or </a:t>
            </a:r>
            <a:r>
              <a:rPr lang="en-US" sz="2000" b="1" dirty="0" smtClean="0">
                <a:solidFill>
                  <a:schemeClr val="tx2"/>
                </a:solidFill>
              </a:rPr>
              <a:t>output </a:t>
            </a:r>
            <a:r>
              <a:rPr lang="en-US" sz="2000" dirty="0" smtClean="0"/>
              <a:t>influences </a:t>
            </a:r>
            <a:r>
              <a:rPr lang="en-US" sz="2000" dirty="0"/>
              <a:t>another </a:t>
            </a:r>
            <a:r>
              <a:rPr lang="en-US" sz="2000" b="1" dirty="0">
                <a:solidFill>
                  <a:schemeClr val="tx2"/>
                </a:solidFill>
              </a:rPr>
              <a:t>actor or organization</a:t>
            </a:r>
            <a:r>
              <a:rPr lang="en-US" sz="2000" dirty="0"/>
              <a:t>.</a:t>
            </a:r>
          </a:p>
        </p:txBody>
      </p:sp>
      <p:sp>
        <p:nvSpPr>
          <p:cNvPr id="2" name="Rectangle 1"/>
          <p:cNvSpPr/>
          <p:nvPr/>
        </p:nvSpPr>
        <p:spPr>
          <a:xfrm>
            <a:off x="245143" y="5331569"/>
            <a:ext cx="10327237" cy="1138773"/>
          </a:xfrm>
          <a:prstGeom prst="rect">
            <a:avLst/>
          </a:prstGeom>
        </p:spPr>
        <p:txBody>
          <a:bodyPr wrap="square">
            <a:spAutoFit/>
          </a:bodyPr>
          <a:lstStyle/>
          <a:p>
            <a:r>
              <a:rPr lang="en-US" sz="1200" b="1" dirty="0"/>
              <a:t>Resources</a:t>
            </a:r>
          </a:p>
          <a:p>
            <a:pPr marL="171450" indent="-171450">
              <a:buFont typeface="Arial" panose="020B0604020202020204" pitchFamily="34" charset="0"/>
              <a:buChar char="•"/>
            </a:pPr>
            <a:r>
              <a:rPr lang="en-US" sz="1100" dirty="0" smtClean="0"/>
              <a:t>Maximizing the Impact of Your Research from LSE Blog: </a:t>
            </a:r>
            <a:r>
              <a:rPr lang="en-US" sz="1100" dirty="0" smtClean="0">
                <a:hlinkClick r:id="rId2"/>
              </a:rPr>
              <a:t>http</a:t>
            </a:r>
            <a:r>
              <a:rPr lang="en-US" sz="1100" dirty="0">
                <a:hlinkClick r:id="rId2"/>
              </a:rPr>
              <a:t>://blogs.lse.ac.uk/impactofsocialsciences/the-handbook</a:t>
            </a:r>
            <a:r>
              <a:rPr lang="en-US" sz="1100" dirty="0" smtClean="0">
                <a:hlinkClick r:id="rId2"/>
              </a:rPr>
              <a:t>/</a:t>
            </a:r>
            <a:endParaRPr lang="en-US" sz="1100" dirty="0" smtClean="0"/>
          </a:p>
          <a:p>
            <a:pPr marL="171450" indent="-171450">
              <a:buFont typeface="Arial" panose="020B0604020202020204" pitchFamily="34" charset="0"/>
              <a:buChar char="•"/>
            </a:pPr>
            <a:r>
              <a:rPr lang="en-US" sz="1100" dirty="0"/>
              <a:t>Becker Library Model for </a:t>
            </a:r>
            <a:r>
              <a:rPr lang="en-US" sz="1100" dirty="0" smtClean="0"/>
              <a:t>Assessing </a:t>
            </a:r>
            <a:r>
              <a:rPr lang="en-US" sz="1100" dirty="0"/>
              <a:t>the Impact of Research: </a:t>
            </a:r>
            <a:r>
              <a:rPr lang="en-US" sz="1100" dirty="0" smtClean="0">
                <a:hlinkClick r:id="rId3"/>
              </a:rPr>
              <a:t>https</a:t>
            </a:r>
            <a:r>
              <a:rPr lang="en-US" sz="1100" dirty="0">
                <a:hlinkClick r:id="rId3"/>
              </a:rPr>
              <a:t>://</a:t>
            </a:r>
            <a:r>
              <a:rPr lang="en-US" sz="1100" dirty="0" smtClean="0">
                <a:hlinkClick r:id="rId3"/>
              </a:rPr>
              <a:t>becker.wustl.edu/impact-assessment/how-to-use</a:t>
            </a:r>
            <a:endParaRPr lang="en-US" sz="1100" dirty="0" smtClean="0"/>
          </a:p>
          <a:p>
            <a:pPr marL="171450" indent="-171450">
              <a:buFont typeface="Arial" panose="020B0604020202020204" pitchFamily="34" charset="0"/>
              <a:buChar char="•"/>
            </a:pPr>
            <a:r>
              <a:rPr lang="en-US" sz="1100" dirty="0" smtClean="0"/>
              <a:t>100 Metrics to Asses and Communicate the Value of Biomedical Research by </a:t>
            </a:r>
            <a:r>
              <a:rPr lang="en-US" sz="1100" dirty="0"/>
              <a:t>Rand Europe: </a:t>
            </a:r>
            <a:r>
              <a:rPr lang="en-US" sz="1100" dirty="0">
                <a:hlinkClick r:id="rId4"/>
              </a:rPr>
              <a:t>http://</a:t>
            </a:r>
            <a:r>
              <a:rPr lang="en-US" sz="1100" dirty="0" smtClean="0">
                <a:hlinkClick r:id="rId4"/>
              </a:rPr>
              <a:t>www.rand.org/pubs/research_reports/RR1606.html</a:t>
            </a:r>
            <a:endParaRPr lang="en-US" sz="1100" dirty="0" smtClean="0"/>
          </a:p>
          <a:p>
            <a:pPr marL="171450" indent="-171450">
              <a:buFont typeface="Arial" panose="020B0604020202020204" pitchFamily="34" charset="0"/>
              <a:buChar char="•"/>
            </a:pPr>
            <a:r>
              <a:rPr lang="en-US" sz="1100" dirty="0" smtClean="0"/>
              <a:t>A Basket of Metrics for </a:t>
            </a:r>
            <a:r>
              <a:rPr lang="en-US" sz="1100" dirty="0"/>
              <a:t>Research Excellence: </a:t>
            </a:r>
            <a:r>
              <a:rPr lang="en-US" sz="1100" dirty="0">
                <a:hlinkClick r:id="rId5"/>
              </a:rPr>
              <a:t>https://</a:t>
            </a:r>
            <a:r>
              <a:rPr lang="en-US" sz="1100" dirty="0" smtClean="0">
                <a:hlinkClick r:id="rId5"/>
              </a:rPr>
              <a:t>blog.scopus.com/get-involved</a:t>
            </a:r>
            <a:endParaRPr lang="en-US" sz="1100" dirty="0" smtClean="0"/>
          </a:p>
          <a:p>
            <a:endParaRPr lang="en-US" sz="1200" dirty="0" smtClean="0"/>
          </a:p>
        </p:txBody>
      </p:sp>
      <p:sp>
        <p:nvSpPr>
          <p:cNvPr id="3" name="Slide Number Placeholder 2"/>
          <p:cNvSpPr>
            <a:spLocks noGrp="1"/>
          </p:cNvSpPr>
          <p:nvPr>
            <p:ph type="sldNum" sz="quarter" idx="12"/>
          </p:nvPr>
        </p:nvSpPr>
        <p:spPr/>
        <p:txBody>
          <a:bodyPr/>
          <a:lstStyle/>
          <a:p>
            <a:fld id="{8075067B-65B9-4FDE-ABAA-A79839D700CC}" type="slidenum">
              <a:rPr lang="en-US" smtClean="0"/>
              <a:t>3</a:t>
            </a:fld>
            <a:endParaRPr lang="en-US"/>
          </a:p>
        </p:txBody>
      </p:sp>
      <p:grpSp>
        <p:nvGrpSpPr>
          <p:cNvPr id="31" name="Group 30"/>
          <p:cNvGrpSpPr/>
          <p:nvPr/>
        </p:nvGrpSpPr>
        <p:grpSpPr>
          <a:xfrm>
            <a:off x="1981200" y="1924002"/>
            <a:ext cx="4800600" cy="3393782"/>
            <a:chOff x="1828800" y="1754016"/>
            <a:chExt cx="4800600" cy="3393782"/>
          </a:xfrm>
        </p:grpSpPr>
        <p:sp>
          <p:nvSpPr>
            <p:cNvPr id="27" name="Rounded Rectangle 26"/>
            <p:cNvSpPr/>
            <p:nvPr/>
          </p:nvSpPr>
          <p:spPr>
            <a:xfrm>
              <a:off x="1828800" y="1754016"/>
              <a:ext cx="4800600" cy="339378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2209800" y="2137861"/>
              <a:ext cx="1826561" cy="2588305"/>
              <a:chOff x="798063" y="941654"/>
              <a:chExt cx="1826561" cy="2588305"/>
            </a:xfrm>
          </p:grpSpPr>
          <p:sp>
            <p:nvSpPr>
              <p:cNvPr id="17" name="Rounded Rectangle 16"/>
              <p:cNvSpPr/>
              <p:nvPr/>
            </p:nvSpPr>
            <p:spPr>
              <a:xfrm>
                <a:off x="798063" y="941654"/>
                <a:ext cx="1826561" cy="2588305"/>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963428" y="1115657"/>
                <a:ext cx="1495834" cy="2240301"/>
                <a:chOff x="3441963" y="1982225"/>
                <a:chExt cx="1495834" cy="2240301"/>
              </a:xfrm>
            </p:grpSpPr>
            <p:sp>
              <p:nvSpPr>
                <p:cNvPr id="19" name="Rounded Rectangle 18"/>
                <p:cNvSpPr/>
                <p:nvPr/>
              </p:nvSpPr>
              <p:spPr>
                <a:xfrm>
                  <a:off x="3441963" y="1982225"/>
                  <a:ext cx="1495834" cy="2240301"/>
                </a:xfrm>
                <a:prstGeom prst="roundRect">
                  <a:avLst/>
                </a:prstGeom>
                <a:solidFill>
                  <a:schemeClr val="bg1"/>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rotWithShape="1">
                <a:blip r:embed="rId6" cstate="print">
                  <a:extLst>
                    <a:ext uri="{28A0092B-C50C-407E-A947-70E740481C1C}">
                      <a14:useLocalDpi xmlns:a14="http://schemas.microsoft.com/office/drawing/2010/main" val="0"/>
                    </a:ext>
                  </a:extLst>
                </a:blip>
                <a:srcRect b="7500"/>
                <a:stretch/>
              </p:blipFill>
              <p:spPr>
                <a:xfrm>
                  <a:off x="3566635" y="2132110"/>
                  <a:ext cx="1246490" cy="1062921"/>
                </a:xfrm>
                <a:prstGeom prst="rect">
                  <a:avLst/>
                </a:prstGeom>
                <a:solidFill>
                  <a:schemeClr val="bg1"/>
                </a:solidFill>
                <a:ln>
                  <a:noFill/>
                </a:ln>
              </p:spPr>
            </p:pic>
            <p:sp>
              <p:nvSpPr>
                <p:cNvPr id="21" name="TextBox 20"/>
                <p:cNvSpPr txBox="1"/>
                <p:nvPr/>
              </p:nvSpPr>
              <p:spPr>
                <a:xfrm>
                  <a:off x="3471825" y="3293280"/>
                  <a:ext cx="1436109" cy="830997"/>
                </a:xfrm>
                <a:prstGeom prst="rect">
                  <a:avLst/>
                </a:prstGeom>
                <a:noFill/>
                <a:ln>
                  <a:noFill/>
                </a:ln>
              </p:spPr>
              <p:txBody>
                <a:bodyPr wrap="square" rtlCol="0">
                  <a:spAutoFit/>
                </a:bodyPr>
                <a:lstStyle/>
                <a:p>
                  <a:pPr algn="ctr"/>
                  <a:r>
                    <a:rPr lang="en-US" sz="1600" dirty="0" smtClean="0">
                      <a:solidFill>
                        <a:schemeClr val="tx1">
                          <a:lumMod val="50000"/>
                        </a:schemeClr>
                      </a:solidFill>
                    </a:rPr>
                    <a:t>A researcher doing her work.</a:t>
                  </a:r>
                  <a:endParaRPr lang="en-US" sz="1600" dirty="0">
                    <a:solidFill>
                      <a:schemeClr val="tx1">
                        <a:lumMod val="50000"/>
                      </a:schemeClr>
                    </a:solidFill>
                  </a:endParaRPr>
                </a:p>
              </p:txBody>
            </p:sp>
          </p:grpSp>
        </p:grpSp>
        <p:grpSp>
          <p:nvGrpSpPr>
            <p:cNvPr id="28" name="Group 27"/>
            <p:cNvGrpSpPr/>
            <p:nvPr/>
          </p:nvGrpSpPr>
          <p:grpSpPr>
            <a:xfrm>
              <a:off x="4267200" y="2153216"/>
              <a:ext cx="1826561" cy="2572951"/>
              <a:chOff x="6956014" y="2021238"/>
              <a:chExt cx="1826561" cy="2572951"/>
            </a:xfrm>
          </p:grpSpPr>
          <p:sp>
            <p:nvSpPr>
              <p:cNvPr id="23" name="Rounded Rectangle 22"/>
              <p:cNvSpPr/>
              <p:nvPr/>
            </p:nvSpPr>
            <p:spPr>
              <a:xfrm>
                <a:off x="6956014" y="2021238"/>
                <a:ext cx="1826561" cy="2572951"/>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7121377" y="2179886"/>
                <a:ext cx="1495834" cy="2240301"/>
              </a:xfrm>
              <a:prstGeom prst="roundRect">
                <a:avLst/>
              </a:prstGeom>
              <a:solidFill>
                <a:schemeClr val="bg1"/>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27869" y="2359104"/>
                <a:ext cx="862687" cy="862687"/>
              </a:xfrm>
              <a:prstGeom prst="rect">
                <a:avLst/>
              </a:prstGeom>
              <a:ln>
                <a:noFill/>
              </a:ln>
            </p:spPr>
          </p:pic>
          <p:sp>
            <p:nvSpPr>
              <p:cNvPr id="26" name="Rectangle 25"/>
              <p:cNvSpPr/>
              <p:nvPr/>
            </p:nvSpPr>
            <p:spPr>
              <a:xfrm>
                <a:off x="6965783" y="3245797"/>
                <a:ext cx="1743994" cy="1077218"/>
              </a:xfrm>
              <a:prstGeom prst="rect">
                <a:avLst/>
              </a:prstGeom>
              <a:ln>
                <a:noFill/>
              </a:ln>
            </p:spPr>
            <p:txBody>
              <a:bodyPr wrap="square">
                <a:spAutoFit/>
              </a:bodyPr>
              <a:lstStyle/>
              <a:p>
                <a:pPr algn="ctr"/>
                <a:r>
                  <a:rPr lang="en-US" sz="1600" dirty="0" smtClean="0">
                    <a:solidFill>
                      <a:schemeClr val="tx1">
                        <a:lumMod val="50000"/>
                      </a:schemeClr>
                    </a:solidFill>
                  </a:rPr>
                  <a:t>She </a:t>
                </a:r>
              </a:p>
              <a:p>
                <a:pPr algn="ctr"/>
                <a:r>
                  <a:rPr lang="en-US" sz="1600" dirty="0" smtClean="0">
                    <a:solidFill>
                      <a:schemeClr val="tx1">
                        <a:lumMod val="50000"/>
                      </a:schemeClr>
                    </a:solidFill>
                  </a:rPr>
                  <a:t>communicates </a:t>
                </a:r>
              </a:p>
              <a:p>
                <a:pPr algn="ctr"/>
                <a:r>
                  <a:rPr lang="en-US" sz="1600" dirty="0" smtClean="0">
                    <a:solidFill>
                      <a:schemeClr val="tx1">
                        <a:lumMod val="50000"/>
                      </a:schemeClr>
                    </a:solidFill>
                  </a:rPr>
                  <a:t>her research findings.</a:t>
                </a:r>
                <a:endParaRPr lang="en-US" sz="1600" dirty="0">
                  <a:solidFill>
                    <a:schemeClr val="tx1">
                      <a:lumMod val="50000"/>
                    </a:schemeClr>
                  </a:solidFill>
                </a:endParaRPr>
              </a:p>
            </p:txBody>
          </p:sp>
        </p:grpSp>
        <p:sp>
          <p:nvSpPr>
            <p:cNvPr id="22" name="TextBox 21"/>
            <p:cNvSpPr txBox="1"/>
            <p:nvPr/>
          </p:nvSpPr>
          <p:spPr>
            <a:xfrm>
              <a:off x="2513514" y="4824415"/>
              <a:ext cx="1067886" cy="315787"/>
            </a:xfrm>
            <a:prstGeom prst="rect">
              <a:avLst/>
            </a:prstGeom>
            <a:noFill/>
          </p:spPr>
          <p:txBody>
            <a:bodyPr wrap="square" lIns="0" tIns="0" rIns="0" bIns="0" rtlCol="0">
              <a:noAutofit/>
            </a:bodyPr>
            <a:lstStyle/>
            <a:p>
              <a:pPr>
                <a:lnSpc>
                  <a:spcPct val="90000"/>
                </a:lnSpc>
                <a:spcBef>
                  <a:spcPts val="600"/>
                </a:spcBef>
              </a:pPr>
              <a:r>
                <a:rPr lang="en-US" sz="1850" b="1" spc="-50" dirty="0" smtClean="0"/>
                <a:t>ACTIVITIES</a:t>
              </a:r>
              <a:endParaRPr lang="en-US" sz="1850" b="1" spc="-50" dirty="0"/>
            </a:p>
          </p:txBody>
        </p:sp>
        <p:sp>
          <p:nvSpPr>
            <p:cNvPr id="29" name="TextBox 28"/>
            <p:cNvSpPr txBox="1"/>
            <p:nvPr/>
          </p:nvSpPr>
          <p:spPr>
            <a:xfrm>
              <a:off x="4685337" y="4832011"/>
              <a:ext cx="1067886" cy="315787"/>
            </a:xfrm>
            <a:prstGeom prst="rect">
              <a:avLst/>
            </a:prstGeom>
            <a:noFill/>
          </p:spPr>
          <p:txBody>
            <a:bodyPr wrap="square" lIns="0" tIns="0" rIns="0" bIns="0" rtlCol="0">
              <a:noAutofit/>
            </a:bodyPr>
            <a:lstStyle/>
            <a:p>
              <a:pPr>
                <a:lnSpc>
                  <a:spcPct val="90000"/>
                </a:lnSpc>
                <a:spcBef>
                  <a:spcPts val="600"/>
                </a:spcBef>
              </a:pPr>
              <a:r>
                <a:rPr lang="en-US" sz="1850" b="1" spc="-50" dirty="0" smtClean="0"/>
                <a:t>OUTPUTS</a:t>
              </a:r>
              <a:endParaRPr lang="en-US" sz="1850" b="1" spc="-50" dirty="0"/>
            </a:p>
          </p:txBody>
        </p:sp>
        <p:sp>
          <p:nvSpPr>
            <p:cNvPr id="30" name="TextBox 29"/>
            <p:cNvSpPr txBox="1"/>
            <p:nvPr/>
          </p:nvSpPr>
          <p:spPr>
            <a:xfrm>
              <a:off x="3365763" y="1839862"/>
              <a:ext cx="2133600" cy="303384"/>
            </a:xfrm>
            <a:prstGeom prst="rect">
              <a:avLst/>
            </a:prstGeom>
            <a:noFill/>
          </p:spPr>
          <p:txBody>
            <a:bodyPr wrap="square" lIns="0" tIns="0" rIns="0" bIns="0" rtlCol="0">
              <a:noAutofit/>
            </a:bodyPr>
            <a:lstStyle/>
            <a:p>
              <a:pPr>
                <a:lnSpc>
                  <a:spcPct val="90000"/>
                </a:lnSpc>
                <a:spcBef>
                  <a:spcPts val="600"/>
                </a:spcBef>
              </a:pPr>
              <a:r>
                <a:rPr lang="en-US" sz="1850" b="1" spc="-50" dirty="0" smtClean="0"/>
                <a:t>RESEARCH IMPACT</a:t>
              </a:r>
              <a:endParaRPr lang="en-US" sz="1850" b="1" spc="-50" dirty="0"/>
            </a:p>
          </p:txBody>
        </p:sp>
      </p:grpSp>
    </p:spTree>
    <p:extLst>
      <p:ext uri="{BB962C8B-B14F-4D97-AF65-F5344CB8AC3E}">
        <p14:creationId xmlns:p14="http://schemas.microsoft.com/office/powerpoint/2010/main" val="1580627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08365" y="154441"/>
            <a:ext cx="8657546" cy="9941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Defining Research Impact</a:t>
            </a:r>
            <a:endParaRPr lang="en-US" dirty="0"/>
          </a:p>
        </p:txBody>
      </p:sp>
      <p:sp>
        <p:nvSpPr>
          <p:cNvPr id="6" name="TextBox 5"/>
          <p:cNvSpPr txBox="1"/>
          <p:nvPr/>
        </p:nvSpPr>
        <p:spPr>
          <a:xfrm>
            <a:off x="321819" y="1033727"/>
            <a:ext cx="8727037" cy="707886"/>
          </a:xfrm>
          <a:prstGeom prst="rect">
            <a:avLst/>
          </a:prstGeom>
          <a:noFill/>
        </p:spPr>
        <p:txBody>
          <a:bodyPr wrap="square" rtlCol="0">
            <a:spAutoFit/>
          </a:bodyPr>
          <a:lstStyle/>
          <a:p>
            <a:r>
              <a:rPr lang="en-US" sz="2000" b="1" dirty="0"/>
              <a:t>Research impact is </a:t>
            </a:r>
            <a:r>
              <a:rPr lang="en-US" sz="2000" dirty="0" smtClean="0"/>
              <a:t>the </a:t>
            </a:r>
            <a:r>
              <a:rPr lang="en-US" sz="2000" b="1" dirty="0">
                <a:solidFill>
                  <a:schemeClr val="tx2"/>
                </a:solidFill>
              </a:rPr>
              <a:t>recorded </a:t>
            </a:r>
            <a:r>
              <a:rPr lang="en-US" sz="2000" b="1" dirty="0" smtClean="0">
                <a:solidFill>
                  <a:schemeClr val="tx2"/>
                </a:solidFill>
              </a:rPr>
              <a:t>occasion </a:t>
            </a:r>
            <a:r>
              <a:rPr lang="en-US" sz="2000" dirty="0" smtClean="0"/>
              <a:t>in </a:t>
            </a:r>
            <a:r>
              <a:rPr lang="en-US" sz="2000" dirty="0"/>
              <a:t>which a </a:t>
            </a:r>
            <a:r>
              <a:rPr lang="en-US" sz="2000" b="1" dirty="0">
                <a:solidFill>
                  <a:schemeClr val="tx2"/>
                </a:solidFill>
              </a:rPr>
              <a:t>research </a:t>
            </a:r>
            <a:r>
              <a:rPr lang="en-US" sz="2000" b="1" dirty="0" smtClean="0">
                <a:solidFill>
                  <a:schemeClr val="tx2"/>
                </a:solidFill>
              </a:rPr>
              <a:t>activity </a:t>
            </a:r>
            <a:r>
              <a:rPr lang="en-US" sz="2000" b="1" dirty="0">
                <a:solidFill>
                  <a:schemeClr val="tx2"/>
                </a:solidFill>
              </a:rPr>
              <a:t>or </a:t>
            </a:r>
            <a:r>
              <a:rPr lang="en-US" sz="2000" b="1" dirty="0" smtClean="0">
                <a:solidFill>
                  <a:schemeClr val="tx2"/>
                </a:solidFill>
              </a:rPr>
              <a:t>output </a:t>
            </a:r>
            <a:r>
              <a:rPr lang="en-US" sz="2000" dirty="0" smtClean="0"/>
              <a:t>influences </a:t>
            </a:r>
            <a:r>
              <a:rPr lang="en-US" sz="2000" dirty="0"/>
              <a:t>another </a:t>
            </a:r>
            <a:r>
              <a:rPr lang="en-US" sz="2000" b="1" dirty="0">
                <a:solidFill>
                  <a:schemeClr val="tx2"/>
                </a:solidFill>
              </a:rPr>
              <a:t>actor or organization</a:t>
            </a:r>
            <a:r>
              <a:rPr lang="en-US" sz="2000" dirty="0"/>
              <a:t>.</a:t>
            </a:r>
          </a:p>
        </p:txBody>
      </p:sp>
      <p:sp>
        <p:nvSpPr>
          <p:cNvPr id="3" name="Slide Number Placeholder 2"/>
          <p:cNvSpPr>
            <a:spLocks noGrp="1"/>
          </p:cNvSpPr>
          <p:nvPr>
            <p:ph type="sldNum" sz="quarter" idx="12"/>
          </p:nvPr>
        </p:nvSpPr>
        <p:spPr/>
        <p:txBody>
          <a:bodyPr/>
          <a:lstStyle/>
          <a:p>
            <a:fld id="{8075067B-65B9-4FDE-ABAA-A79839D700CC}" type="slidenum">
              <a:rPr lang="en-US" smtClean="0"/>
              <a:t>4</a:t>
            </a:fld>
            <a:endParaRPr lang="en-US"/>
          </a:p>
        </p:txBody>
      </p:sp>
      <p:grpSp>
        <p:nvGrpSpPr>
          <p:cNvPr id="29" name="Group 28"/>
          <p:cNvGrpSpPr/>
          <p:nvPr/>
        </p:nvGrpSpPr>
        <p:grpSpPr>
          <a:xfrm>
            <a:off x="1295400" y="2620899"/>
            <a:ext cx="8601522" cy="2980932"/>
            <a:chOff x="1387040" y="2124468"/>
            <a:chExt cx="8601522" cy="2980932"/>
          </a:xfrm>
        </p:grpSpPr>
        <p:sp>
          <p:nvSpPr>
            <p:cNvPr id="5" name="Rectangle 4"/>
            <p:cNvSpPr/>
            <p:nvPr/>
          </p:nvSpPr>
          <p:spPr>
            <a:xfrm>
              <a:off x="1422019" y="2124468"/>
              <a:ext cx="4597782" cy="313932"/>
            </a:xfrm>
            <a:prstGeom prst="rect">
              <a:avLst/>
            </a:prstGeom>
          </p:spPr>
          <p:txBody>
            <a:bodyPr wrap="square">
              <a:spAutoFit/>
            </a:bodyPr>
            <a:lstStyle/>
            <a:p>
              <a:pPr>
                <a:lnSpc>
                  <a:spcPct val="90000"/>
                </a:lnSpc>
                <a:spcBef>
                  <a:spcPts val="600"/>
                </a:spcBef>
              </a:pPr>
              <a:r>
                <a:rPr lang="en-US" sz="1600" b="1" spc="-50" dirty="0">
                  <a:solidFill>
                    <a:schemeClr val="tx2"/>
                  </a:solidFill>
                </a:rPr>
                <a:t>Highlight research: </a:t>
              </a:r>
              <a:r>
                <a:rPr lang="en-US" sz="1600" spc="-50" dirty="0"/>
                <a:t>How has she contributed to science?</a:t>
              </a:r>
            </a:p>
          </p:txBody>
        </p:sp>
        <p:sp>
          <p:nvSpPr>
            <p:cNvPr id="7" name="Rectangle 6"/>
            <p:cNvSpPr/>
            <p:nvPr/>
          </p:nvSpPr>
          <p:spPr>
            <a:xfrm>
              <a:off x="1422018" y="2438400"/>
              <a:ext cx="3303212" cy="313932"/>
            </a:xfrm>
            <a:prstGeom prst="rect">
              <a:avLst/>
            </a:prstGeom>
          </p:spPr>
          <p:txBody>
            <a:bodyPr wrap="none">
              <a:spAutoFit/>
            </a:bodyPr>
            <a:lstStyle/>
            <a:p>
              <a:pPr>
                <a:lnSpc>
                  <a:spcPct val="90000"/>
                </a:lnSpc>
              </a:pPr>
              <a:r>
                <a:rPr lang="en-US" sz="1600" b="1" spc="-50" dirty="0">
                  <a:solidFill>
                    <a:schemeClr val="tx2"/>
                  </a:solidFill>
                </a:rPr>
                <a:t>Funding:  </a:t>
              </a:r>
              <a:r>
                <a:rPr lang="en-US" sz="1600" spc="-50" dirty="0"/>
                <a:t>Can she support her research?</a:t>
              </a:r>
            </a:p>
          </p:txBody>
        </p:sp>
        <p:sp>
          <p:nvSpPr>
            <p:cNvPr id="8" name="Rectangle 7"/>
            <p:cNvSpPr/>
            <p:nvPr/>
          </p:nvSpPr>
          <p:spPr>
            <a:xfrm>
              <a:off x="1422018" y="2694861"/>
              <a:ext cx="7423543" cy="313932"/>
            </a:xfrm>
            <a:prstGeom prst="rect">
              <a:avLst/>
            </a:prstGeom>
          </p:spPr>
          <p:txBody>
            <a:bodyPr wrap="square">
              <a:spAutoFit/>
            </a:bodyPr>
            <a:lstStyle/>
            <a:p>
              <a:pPr>
                <a:lnSpc>
                  <a:spcPct val="90000"/>
                </a:lnSpc>
                <a:spcBef>
                  <a:spcPts val="600"/>
                </a:spcBef>
              </a:pPr>
              <a:r>
                <a:rPr lang="en-US" sz="1600" b="1" spc="-50" dirty="0">
                  <a:solidFill>
                    <a:schemeClr val="tx2"/>
                  </a:solidFill>
                </a:rPr>
                <a:t>Measures of Prestige:  </a:t>
              </a:r>
              <a:r>
                <a:rPr lang="en-US" sz="1600" spc="-50" dirty="0"/>
                <a:t>How is she perceived in her field?</a:t>
              </a:r>
            </a:p>
          </p:txBody>
        </p:sp>
        <p:sp>
          <p:nvSpPr>
            <p:cNvPr id="9" name="Rectangle 8"/>
            <p:cNvSpPr/>
            <p:nvPr/>
          </p:nvSpPr>
          <p:spPr>
            <a:xfrm>
              <a:off x="1422018" y="3028602"/>
              <a:ext cx="8566544" cy="313932"/>
            </a:xfrm>
            <a:prstGeom prst="rect">
              <a:avLst/>
            </a:prstGeom>
          </p:spPr>
          <p:txBody>
            <a:bodyPr wrap="square">
              <a:spAutoFit/>
            </a:bodyPr>
            <a:lstStyle/>
            <a:p>
              <a:pPr>
                <a:lnSpc>
                  <a:spcPct val="90000"/>
                </a:lnSpc>
                <a:spcBef>
                  <a:spcPts val="600"/>
                </a:spcBef>
              </a:pPr>
              <a:r>
                <a:rPr lang="en-US" sz="1600" b="1" spc="-50" dirty="0">
                  <a:solidFill>
                    <a:schemeClr val="tx2"/>
                  </a:solidFill>
                </a:rPr>
                <a:t>Collaboration: </a:t>
              </a:r>
              <a:r>
                <a:rPr lang="en-US" sz="1600" spc="-50" dirty="0"/>
                <a:t>How good is her collaboration network?</a:t>
              </a:r>
            </a:p>
          </p:txBody>
        </p:sp>
        <p:sp>
          <p:nvSpPr>
            <p:cNvPr id="10" name="Rectangle 9"/>
            <p:cNvSpPr/>
            <p:nvPr/>
          </p:nvSpPr>
          <p:spPr>
            <a:xfrm>
              <a:off x="1413416" y="3323352"/>
              <a:ext cx="3061416" cy="313932"/>
            </a:xfrm>
            <a:prstGeom prst="rect">
              <a:avLst/>
            </a:prstGeom>
          </p:spPr>
          <p:txBody>
            <a:bodyPr wrap="none">
              <a:spAutoFit/>
            </a:bodyPr>
            <a:lstStyle/>
            <a:p>
              <a:pPr>
                <a:lnSpc>
                  <a:spcPct val="90000"/>
                </a:lnSpc>
                <a:spcBef>
                  <a:spcPts val="600"/>
                </a:spcBef>
              </a:pPr>
              <a:r>
                <a:rPr lang="en-US" sz="1600" b="1" spc="-50" dirty="0">
                  <a:solidFill>
                    <a:schemeClr val="tx2"/>
                  </a:solidFill>
                </a:rPr>
                <a:t>Productivity:  </a:t>
              </a:r>
              <a:r>
                <a:rPr lang="en-US" sz="1600" spc="-50" dirty="0"/>
                <a:t>How productive is she?</a:t>
              </a:r>
            </a:p>
          </p:txBody>
        </p:sp>
        <p:sp>
          <p:nvSpPr>
            <p:cNvPr id="11" name="Rectangle 10"/>
            <p:cNvSpPr/>
            <p:nvPr/>
          </p:nvSpPr>
          <p:spPr>
            <a:xfrm>
              <a:off x="1397786" y="3673692"/>
              <a:ext cx="7254758" cy="535531"/>
            </a:xfrm>
            <a:prstGeom prst="rect">
              <a:avLst/>
            </a:prstGeom>
          </p:spPr>
          <p:txBody>
            <a:bodyPr wrap="square">
              <a:spAutoFit/>
            </a:bodyPr>
            <a:lstStyle/>
            <a:p>
              <a:pPr>
                <a:lnSpc>
                  <a:spcPct val="90000"/>
                </a:lnSpc>
                <a:spcBef>
                  <a:spcPts val="600"/>
                </a:spcBef>
              </a:pPr>
              <a:r>
                <a:rPr lang="en-US" sz="1600" b="1" spc="-50" dirty="0">
                  <a:solidFill>
                    <a:schemeClr val="tx2"/>
                  </a:solidFill>
                </a:rPr>
                <a:t>Visibility of communication channels:  </a:t>
              </a:r>
              <a:r>
                <a:rPr lang="en-US" sz="1600" spc="-50" dirty="0"/>
                <a:t>What is the impact of the channels </a:t>
              </a:r>
              <a:r>
                <a:rPr lang="en-US" sz="1600" spc="-50" dirty="0" smtClean="0"/>
                <a:t>that her </a:t>
              </a:r>
              <a:r>
                <a:rPr lang="en-US" sz="1600" spc="-50" dirty="0"/>
                <a:t>outputs are published in?</a:t>
              </a:r>
            </a:p>
          </p:txBody>
        </p:sp>
        <p:sp>
          <p:nvSpPr>
            <p:cNvPr id="12" name="Rectangle 11"/>
            <p:cNvSpPr/>
            <p:nvPr/>
          </p:nvSpPr>
          <p:spPr>
            <a:xfrm>
              <a:off x="1387040" y="4188116"/>
              <a:ext cx="8588035" cy="313932"/>
            </a:xfrm>
            <a:prstGeom prst="rect">
              <a:avLst/>
            </a:prstGeom>
          </p:spPr>
          <p:txBody>
            <a:bodyPr wrap="square">
              <a:spAutoFit/>
            </a:bodyPr>
            <a:lstStyle/>
            <a:p>
              <a:pPr>
                <a:lnSpc>
                  <a:spcPct val="90000"/>
                </a:lnSpc>
                <a:spcBef>
                  <a:spcPts val="600"/>
                </a:spcBef>
              </a:pPr>
              <a:r>
                <a:rPr lang="en-US" sz="1600" b="1" spc="-50" dirty="0">
                  <a:solidFill>
                    <a:schemeClr val="tx2"/>
                  </a:solidFill>
                </a:rPr>
                <a:t>Research Influence:  </a:t>
              </a:r>
              <a:r>
                <a:rPr lang="en-US" sz="1600" spc="-50" dirty="0"/>
                <a:t>How are her outputs used in academia?</a:t>
              </a:r>
            </a:p>
          </p:txBody>
        </p:sp>
        <p:sp>
          <p:nvSpPr>
            <p:cNvPr id="13" name="Rectangle 12"/>
            <p:cNvSpPr/>
            <p:nvPr/>
          </p:nvSpPr>
          <p:spPr>
            <a:xfrm>
              <a:off x="1413416" y="4489164"/>
              <a:ext cx="7683406" cy="313932"/>
            </a:xfrm>
            <a:prstGeom prst="rect">
              <a:avLst/>
            </a:prstGeom>
          </p:spPr>
          <p:txBody>
            <a:bodyPr wrap="square">
              <a:spAutoFit/>
            </a:bodyPr>
            <a:lstStyle/>
            <a:p>
              <a:pPr>
                <a:lnSpc>
                  <a:spcPct val="90000"/>
                </a:lnSpc>
                <a:spcBef>
                  <a:spcPts val="600"/>
                </a:spcBef>
              </a:pPr>
              <a:r>
                <a:rPr lang="en-US" sz="1600" b="1" spc="-50" dirty="0">
                  <a:solidFill>
                    <a:schemeClr val="tx2"/>
                  </a:solidFill>
                </a:rPr>
                <a:t>Knowledge Transfer:  </a:t>
              </a:r>
              <a:r>
                <a:rPr lang="en-US" sz="1600" spc="-50" dirty="0"/>
                <a:t>How are her outputs used in industry?</a:t>
              </a:r>
            </a:p>
          </p:txBody>
        </p:sp>
        <p:sp>
          <p:nvSpPr>
            <p:cNvPr id="14" name="Rectangle 13"/>
            <p:cNvSpPr/>
            <p:nvPr/>
          </p:nvSpPr>
          <p:spPr>
            <a:xfrm>
              <a:off x="1422018" y="4791468"/>
              <a:ext cx="7973488" cy="313932"/>
            </a:xfrm>
            <a:prstGeom prst="rect">
              <a:avLst/>
            </a:prstGeom>
          </p:spPr>
          <p:txBody>
            <a:bodyPr wrap="square">
              <a:spAutoFit/>
            </a:bodyPr>
            <a:lstStyle/>
            <a:p>
              <a:pPr>
                <a:lnSpc>
                  <a:spcPct val="90000"/>
                </a:lnSpc>
                <a:spcBef>
                  <a:spcPts val="600"/>
                </a:spcBef>
              </a:pPr>
              <a:r>
                <a:rPr lang="en-US" sz="1600" b="1" spc="-50" dirty="0">
                  <a:solidFill>
                    <a:schemeClr val="tx2"/>
                  </a:solidFill>
                </a:rPr>
                <a:t>Social, Policy and Health Impacts:  </a:t>
              </a:r>
              <a:r>
                <a:rPr lang="en-US" sz="1600" spc="-50" dirty="0"/>
                <a:t>What is her wider impact?</a:t>
              </a:r>
            </a:p>
          </p:txBody>
        </p:sp>
      </p:grpSp>
      <p:sp>
        <p:nvSpPr>
          <p:cNvPr id="15" name="TextBox 14"/>
          <p:cNvSpPr txBox="1"/>
          <p:nvPr/>
        </p:nvSpPr>
        <p:spPr>
          <a:xfrm>
            <a:off x="914400" y="2176143"/>
            <a:ext cx="6007006" cy="354271"/>
          </a:xfrm>
          <a:prstGeom prst="rect">
            <a:avLst/>
          </a:prstGeom>
          <a:noFill/>
        </p:spPr>
        <p:txBody>
          <a:bodyPr wrap="square" lIns="0" tIns="0" rIns="0" bIns="0" rtlCol="0">
            <a:noAutofit/>
          </a:bodyPr>
          <a:lstStyle/>
          <a:p>
            <a:pPr>
              <a:lnSpc>
                <a:spcPct val="90000"/>
              </a:lnSpc>
              <a:spcBef>
                <a:spcPts val="600"/>
              </a:spcBef>
            </a:pPr>
            <a:r>
              <a:rPr lang="en-US" sz="1850" b="1" spc="-50" dirty="0" smtClean="0"/>
              <a:t>Types of research impact</a:t>
            </a:r>
            <a:endParaRPr lang="en-US" sz="1850" b="1" spc="-50" dirty="0"/>
          </a:p>
        </p:txBody>
      </p:sp>
    </p:spTree>
    <p:extLst>
      <p:ext uri="{BB962C8B-B14F-4D97-AF65-F5344CB8AC3E}">
        <p14:creationId xmlns:p14="http://schemas.microsoft.com/office/powerpoint/2010/main" val="23220101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Impact: Research Activity</a:t>
            </a:r>
            <a:endParaRPr lang="en-US" dirty="0"/>
          </a:p>
        </p:txBody>
      </p:sp>
      <p:sp>
        <p:nvSpPr>
          <p:cNvPr id="34" name="TextBox 33"/>
          <p:cNvSpPr txBox="1"/>
          <p:nvPr/>
        </p:nvSpPr>
        <p:spPr>
          <a:xfrm>
            <a:off x="885182" y="1104734"/>
            <a:ext cx="7924801" cy="1070884"/>
          </a:xfrm>
          <a:prstGeom prst="rect">
            <a:avLst/>
          </a:prstGeom>
          <a:noFill/>
        </p:spPr>
        <p:txBody>
          <a:bodyPr wrap="square" lIns="0" tIns="0" rIns="0" bIns="0" rtlCol="0">
            <a:noAutofit/>
          </a:bodyPr>
          <a:lstStyle/>
          <a:p>
            <a:pPr>
              <a:lnSpc>
                <a:spcPct val="90000"/>
              </a:lnSpc>
              <a:spcBef>
                <a:spcPts val="600"/>
              </a:spcBef>
            </a:pPr>
            <a:r>
              <a:rPr lang="en-US" sz="1850" b="1" spc="-50" dirty="0" smtClean="0"/>
              <a:t>Highlight research: </a:t>
            </a:r>
            <a:r>
              <a:rPr lang="en-US" sz="1850" spc="-50" dirty="0" smtClean="0"/>
              <a:t>How has she contributed to science?</a:t>
            </a:r>
            <a:endParaRPr lang="en-US" sz="1850" b="1" spc="-50" dirty="0" smtClean="0"/>
          </a:p>
          <a:p>
            <a:pPr marL="342900" indent="-342900">
              <a:lnSpc>
                <a:spcPct val="90000"/>
              </a:lnSpc>
              <a:buFont typeface="Arial" panose="020B0604020202020204" pitchFamily="34" charset="0"/>
              <a:buChar char="•"/>
            </a:pPr>
            <a:r>
              <a:rPr lang="en-US" sz="1600" spc="-50" dirty="0" smtClean="0"/>
              <a:t>Providing context </a:t>
            </a:r>
            <a:r>
              <a:rPr lang="en-US" sz="1600" spc="-50" dirty="0"/>
              <a:t>and background of scientific problem</a:t>
            </a:r>
          </a:p>
          <a:p>
            <a:pPr marL="342900" indent="-342900">
              <a:lnSpc>
                <a:spcPct val="90000"/>
              </a:lnSpc>
              <a:buFont typeface="Arial" panose="020B0604020202020204" pitchFamily="34" charset="0"/>
              <a:buChar char="•"/>
            </a:pPr>
            <a:r>
              <a:rPr lang="en-US" sz="1600" spc="-50" dirty="0"/>
              <a:t>Description of central </a:t>
            </a:r>
            <a:r>
              <a:rPr lang="en-US" sz="1600" spc="-50" dirty="0" smtClean="0"/>
              <a:t>findings of her research</a:t>
            </a:r>
            <a:endParaRPr lang="en-US" sz="1600" spc="-50" dirty="0"/>
          </a:p>
          <a:p>
            <a:pPr marL="342900" indent="-342900">
              <a:lnSpc>
                <a:spcPct val="90000"/>
              </a:lnSpc>
              <a:buFont typeface="Arial" panose="020B0604020202020204" pitchFamily="34" charset="0"/>
              <a:buChar char="•"/>
            </a:pPr>
            <a:r>
              <a:rPr lang="en-US" sz="1600" spc="-50" dirty="0"/>
              <a:t>Discussion on influence her findings have had on the progress of science or the application of </a:t>
            </a:r>
            <a:r>
              <a:rPr lang="en-US" sz="1600" spc="-50" dirty="0" smtClean="0"/>
              <a:t>those </a:t>
            </a:r>
            <a:r>
              <a:rPr lang="en-US" sz="1600" spc="-50" dirty="0"/>
              <a:t>findings to health or technology</a:t>
            </a:r>
          </a:p>
        </p:txBody>
      </p:sp>
      <p:sp>
        <p:nvSpPr>
          <p:cNvPr id="3" name="Slide Number Placeholder 2"/>
          <p:cNvSpPr>
            <a:spLocks noGrp="1"/>
          </p:cNvSpPr>
          <p:nvPr>
            <p:ph type="sldNum" sz="quarter" idx="12"/>
          </p:nvPr>
        </p:nvSpPr>
        <p:spPr/>
        <p:txBody>
          <a:bodyPr/>
          <a:lstStyle/>
          <a:p>
            <a:fld id="{8075067B-65B9-4FDE-ABAA-A79839D700CC}" type="slidenum">
              <a:rPr lang="en-US" smtClean="0"/>
              <a:t>5</a:t>
            </a:fld>
            <a:endParaRPr lang="en-US"/>
          </a:p>
        </p:txBody>
      </p:sp>
    </p:spTree>
    <p:extLst>
      <p:ext uri="{BB962C8B-B14F-4D97-AF65-F5344CB8AC3E}">
        <p14:creationId xmlns:p14="http://schemas.microsoft.com/office/powerpoint/2010/main" val="3357573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Impact: Research Activity</a:t>
            </a:r>
            <a:endParaRPr lang="en-US" dirty="0"/>
          </a:p>
        </p:txBody>
      </p:sp>
      <p:sp>
        <p:nvSpPr>
          <p:cNvPr id="29" name="TextBox 28"/>
          <p:cNvSpPr txBox="1"/>
          <p:nvPr/>
        </p:nvSpPr>
        <p:spPr>
          <a:xfrm>
            <a:off x="914400" y="2451530"/>
            <a:ext cx="7924800" cy="790304"/>
          </a:xfrm>
          <a:prstGeom prst="rect">
            <a:avLst/>
          </a:prstGeom>
          <a:noFill/>
        </p:spPr>
        <p:txBody>
          <a:bodyPr wrap="square" lIns="0" tIns="0" rIns="0" bIns="0" rtlCol="0">
            <a:noAutofit/>
          </a:bodyPr>
          <a:lstStyle/>
          <a:p>
            <a:pPr>
              <a:lnSpc>
                <a:spcPct val="90000"/>
              </a:lnSpc>
            </a:pPr>
            <a:r>
              <a:rPr lang="en-US" sz="1850" b="1" spc="-50" dirty="0" smtClean="0"/>
              <a:t>Funding:  </a:t>
            </a:r>
            <a:r>
              <a:rPr lang="en-US" sz="1850" spc="-50" dirty="0" smtClean="0"/>
              <a:t>Can she support her research?</a:t>
            </a:r>
          </a:p>
          <a:p>
            <a:pPr marL="342900" indent="-342900">
              <a:lnSpc>
                <a:spcPct val="90000"/>
              </a:lnSpc>
              <a:buFont typeface="Arial" panose="020B0604020202020204" pitchFamily="34" charset="0"/>
              <a:buChar char="•"/>
            </a:pPr>
            <a:r>
              <a:rPr lang="en-US" sz="1600" spc="-50" dirty="0" smtClean="0"/>
              <a:t>Number </a:t>
            </a:r>
            <a:r>
              <a:rPr lang="en-US" sz="1600" spc="-50" dirty="0"/>
              <a:t>of different research funders supporting research</a:t>
            </a:r>
          </a:p>
          <a:p>
            <a:pPr marL="342900" indent="-342900">
              <a:lnSpc>
                <a:spcPct val="90000"/>
              </a:lnSpc>
              <a:buFont typeface="Arial" panose="020B0604020202020204" pitchFamily="34" charset="0"/>
              <a:buChar char="•"/>
            </a:pPr>
            <a:r>
              <a:rPr lang="en-US" sz="1600" spc="-50" dirty="0"/>
              <a:t>Success rate of grant </a:t>
            </a:r>
            <a:r>
              <a:rPr lang="en-US" sz="1600" spc="-50" dirty="0" smtClean="0"/>
              <a:t>applications</a:t>
            </a:r>
          </a:p>
          <a:p>
            <a:pPr marL="342900" indent="-342900">
              <a:lnSpc>
                <a:spcPct val="90000"/>
              </a:lnSpc>
              <a:buFont typeface="Arial" panose="020B0604020202020204" pitchFamily="34" charset="0"/>
              <a:buChar char="•"/>
            </a:pPr>
            <a:r>
              <a:rPr lang="en-US" sz="1600" spc="-50" dirty="0" smtClean="0"/>
              <a:t>Number and size of grant awards</a:t>
            </a:r>
            <a:endParaRPr lang="en-US" sz="1850" spc="-50" dirty="0"/>
          </a:p>
        </p:txBody>
      </p:sp>
      <p:sp>
        <p:nvSpPr>
          <p:cNvPr id="34" name="TextBox 33"/>
          <p:cNvSpPr txBox="1"/>
          <p:nvPr/>
        </p:nvSpPr>
        <p:spPr>
          <a:xfrm>
            <a:off x="885182" y="1104734"/>
            <a:ext cx="7924801" cy="1070884"/>
          </a:xfrm>
          <a:prstGeom prst="rect">
            <a:avLst/>
          </a:prstGeom>
          <a:noFill/>
        </p:spPr>
        <p:txBody>
          <a:bodyPr wrap="square" lIns="0" tIns="0" rIns="0" bIns="0" rtlCol="0">
            <a:noAutofit/>
          </a:bodyPr>
          <a:lstStyle/>
          <a:p>
            <a:pPr>
              <a:lnSpc>
                <a:spcPct val="90000"/>
              </a:lnSpc>
              <a:spcBef>
                <a:spcPts val="600"/>
              </a:spcBef>
            </a:pPr>
            <a:r>
              <a:rPr lang="en-US" sz="1850" b="1" spc="-50" dirty="0" smtClean="0"/>
              <a:t>Highlight research: </a:t>
            </a:r>
            <a:r>
              <a:rPr lang="en-US" sz="1850" spc="-50" dirty="0" smtClean="0"/>
              <a:t>How has she contributed to science?</a:t>
            </a:r>
            <a:endParaRPr lang="en-US" sz="1850" b="1" spc="-50" dirty="0" smtClean="0"/>
          </a:p>
          <a:p>
            <a:pPr marL="342900" indent="-342900">
              <a:lnSpc>
                <a:spcPct val="90000"/>
              </a:lnSpc>
              <a:buFont typeface="Arial" panose="020B0604020202020204" pitchFamily="34" charset="0"/>
              <a:buChar char="•"/>
            </a:pPr>
            <a:r>
              <a:rPr lang="en-US" sz="1600" spc="-50" dirty="0" smtClean="0"/>
              <a:t>Providing context </a:t>
            </a:r>
            <a:r>
              <a:rPr lang="en-US" sz="1600" spc="-50" dirty="0"/>
              <a:t>and background of scientific problem</a:t>
            </a:r>
          </a:p>
          <a:p>
            <a:pPr marL="342900" indent="-342900">
              <a:lnSpc>
                <a:spcPct val="90000"/>
              </a:lnSpc>
              <a:buFont typeface="Arial" panose="020B0604020202020204" pitchFamily="34" charset="0"/>
              <a:buChar char="•"/>
            </a:pPr>
            <a:r>
              <a:rPr lang="en-US" sz="1600" spc="-50" dirty="0"/>
              <a:t>Description of central </a:t>
            </a:r>
            <a:r>
              <a:rPr lang="en-US" sz="1600" spc="-50" dirty="0" smtClean="0"/>
              <a:t>findings of her research</a:t>
            </a:r>
            <a:endParaRPr lang="en-US" sz="1600" spc="-50" dirty="0"/>
          </a:p>
          <a:p>
            <a:pPr marL="342900" indent="-342900">
              <a:lnSpc>
                <a:spcPct val="90000"/>
              </a:lnSpc>
              <a:buFont typeface="Arial" panose="020B0604020202020204" pitchFamily="34" charset="0"/>
              <a:buChar char="•"/>
            </a:pPr>
            <a:r>
              <a:rPr lang="en-US" sz="1600" spc="-50" dirty="0"/>
              <a:t>Discussion on influence her findings have had on the progress of science or the application of </a:t>
            </a:r>
            <a:r>
              <a:rPr lang="en-US" sz="1600" spc="-50" dirty="0" smtClean="0"/>
              <a:t>those </a:t>
            </a:r>
            <a:r>
              <a:rPr lang="en-US" sz="1600" spc="-50" dirty="0"/>
              <a:t>findings to health or technology</a:t>
            </a:r>
          </a:p>
        </p:txBody>
      </p:sp>
      <p:sp>
        <p:nvSpPr>
          <p:cNvPr id="3" name="Slide Number Placeholder 2"/>
          <p:cNvSpPr>
            <a:spLocks noGrp="1"/>
          </p:cNvSpPr>
          <p:nvPr>
            <p:ph type="sldNum" sz="quarter" idx="12"/>
          </p:nvPr>
        </p:nvSpPr>
        <p:spPr/>
        <p:txBody>
          <a:bodyPr/>
          <a:lstStyle/>
          <a:p>
            <a:fld id="{8075067B-65B9-4FDE-ABAA-A79839D700CC}" type="slidenum">
              <a:rPr lang="en-US" smtClean="0"/>
              <a:t>6</a:t>
            </a:fld>
            <a:endParaRPr lang="en-US"/>
          </a:p>
        </p:txBody>
      </p:sp>
    </p:spTree>
    <p:extLst>
      <p:ext uri="{BB962C8B-B14F-4D97-AF65-F5344CB8AC3E}">
        <p14:creationId xmlns:p14="http://schemas.microsoft.com/office/powerpoint/2010/main" val="4169805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Impact: Research Activity</a:t>
            </a:r>
            <a:endParaRPr lang="en-US" dirty="0"/>
          </a:p>
        </p:txBody>
      </p:sp>
      <p:sp>
        <p:nvSpPr>
          <p:cNvPr id="29" name="TextBox 28"/>
          <p:cNvSpPr txBox="1"/>
          <p:nvPr/>
        </p:nvSpPr>
        <p:spPr>
          <a:xfrm>
            <a:off x="914400" y="2451530"/>
            <a:ext cx="7924800" cy="790304"/>
          </a:xfrm>
          <a:prstGeom prst="rect">
            <a:avLst/>
          </a:prstGeom>
          <a:noFill/>
        </p:spPr>
        <p:txBody>
          <a:bodyPr wrap="square" lIns="0" tIns="0" rIns="0" bIns="0" rtlCol="0">
            <a:noAutofit/>
          </a:bodyPr>
          <a:lstStyle/>
          <a:p>
            <a:pPr>
              <a:lnSpc>
                <a:spcPct val="90000"/>
              </a:lnSpc>
            </a:pPr>
            <a:r>
              <a:rPr lang="en-US" sz="1850" b="1" spc="-50" dirty="0" smtClean="0"/>
              <a:t>Funding:  </a:t>
            </a:r>
            <a:r>
              <a:rPr lang="en-US" sz="1850" spc="-50" dirty="0" smtClean="0"/>
              <a:t>Can she support her research?</a:t>
            </a:r>
          </a:p>
          <a:p>
            <a:pPr marL="342900" indent="-342900">
              <a:lnSpc>
                <a:spcPct val="90000"/>
              </a:lnSpc>
              <a:buFont typeface="Arial" panose="020B0604020202020204" pitchFamily="34" charset="0"/>
              <a:buChar char="•"/>
            </a:pPr>
            <a:r>
              <a:rPr lang="en-US" sz="1600" spc="-50" dirty="0" smtClean="0"/>
              <a:t>Number </a:t>
            </a:r>
            <a:r>
              <a:rPr lang="en-US" sz="1600" spc="-50" dirty="0"/>
              <a:t>of different research funders supporting research</a:t>
            </a:r>
          </a:p>
          <a:p>
            <a:pPr marL="342900" indent="-342900">
              <a:lnSpc>
                <a:spcPct val="90000"/>
              </a:lnSpc>
              <a:buFont typeface="Arial" panose="020B0604020202020204" pitchFamily="34" charset="0"/>
              <a:buChar char="•"/>
            </a:pPr>
            <a:r>
              <a:rPr lang="en-US" sz="1600" spc="-50" dirty="0"/>
              <a:t>Success rate of grant </a:t>
            </a:r>
            <a:r>
              <a:rPr lang="en-US" sz="1600" spc="-50" dirty="0" smtClean="0"/>
              <a:t>applications</a:t>
            </a:r>
          </a:p>
          <a:p>
            <a:pPr marL="342900" indent="-342900">
              <a:lnSpc>
                <a:spcPct val="90000"/>
              </a:lnSpc>
              <a:buFont typeface="Arial" panose="020B0604020202020204" pitchFamily="34" charset="0"/>
              <a:buChar char="•"/>
            </a:pPr>
            <a:r>
              <a:rPr lang="en-US" sz="1600" spc="-50" dirty="0" smtClean="0"/>
              <a:t>Number and size of grant awards</a:t>
            </a:r>
            <a:endParaRPr lang="en-US" sz="1850" spc="-50" dirty="0"/>
          </a:p>
        </p:txBody>
      </p:sp>
      <p:sp>
        <p:nvSpPr>
          <p:cNvPr id="30" name="TextBox 29"/>
          <p:cNvSpPr txBox="1"/>
          <p:nvPr/>
        </p:nvSpPr>
        <p:spPr>
          <a:xfrm>
            <a:off x="914400" y="3525745"/>
            <a:ext cx="8382000" cy="1231478"/>
          </a:xfrm>
          <a:prstGeom prst="rect">
            <a:avLst/>
          </a:prstGeom>
          <a:noFill/>
        </p:spPr>
        <p:txBody>
          <a:bodyPr wrap="square" lIns="0" tIns="0" rIns="0" bIns="0" rtlCol="0">
            <a:noAutofit/>
          </a:bodyPr>
          <a:lstStyle/>
          <a:p>
            <a:pPr>
              <a:lnSpc>
                <a:spcPct val="90000"/>
              </a:lnSpc>
              <a:spcBef>
                <a:spcPts val="600"/>
              </a:spcBef>
            </a:pPr>
            <a:r>
              <a:rPr lang="en-US" sz="1850" b="1" spc="-50" dirty="0"/>
              <a:t>Measures of Prestige:  </a:t>
            </a:r>
            <a:r>
              <a:rPr lang="en-US" sz="1850" spc="-50" dirty="0"/>
              <a:t>How is she perceived in her field?</a:t>
            </a:r>
          </a:p>
          <a:p>
            <a:pPr marL="342900" indent="-342900">
              <a:lnSpc>
                <a:spcPct val="90000"/>
              </a:lnSpc>
              <a:buFont typeface="Arial" panose="020B0604020202020204" pitchFamily="34" charset="0"/>
              <a:buChar char="•"/>
            </a:pPr>
            <a:r>
              <a:rPr lang="en-US" sz="1600" spc="-50" dirty="0"/>
              <a:t>Number of editorships of high-profile journals</a:t>
            </a:r>
          </a:p>
          <a:p>
            <a:pPr marL="342900" indent="-342900">
              <a:lnSpc>
                <a:spcPct val="90000"/>
              </a:lnSpc>
              <a:buFont typeface="Arial" panose="020B0604020202020204" pitchFamily="34" charset="0"/>
              <a:buChar char="•"/>
            </a:pPr>
            <a:r>
              <a:rPr lang="en-US" sz="1600" spc="-50" dirty="0" smtClean="0"/>
              <a:t>Service on relevant boards and committees</a:t>
            </a:r>
          </a:p>
          <a:p>
            <a:pPr marL="342900" indent="-342900">
              <a:lnSpc>
                <a:spcPct val="90000"/>
              </a:lnSpc>
              <a:buFont typeface="Arial" panose="020B0604020202020204" pitchFamily="34" charset="0"/>
              <a:buChar char="•"/>
            </a:pPr>
            <a:r>
              <a:rPr lang="en-US" sz="1600" spc="-50" dirty="0" smtClean="0"/>
              <a:t>Number </a:t>
            </a:r>
            <a:r>
              <a:rPr lang="en-US" sz="1600" spc="-50" dirty="0"/>
              <a:t>and type of prizes</a:t>
            </a:r>
          </a:p>
          <a:p>
            <a:pPr marL="342900" indent="-342900">
              <a:lnSpc>
                <a:spcPct val="90000"/>
              </a:lnSpc>
              <a:buFont typeface="Arial" panose="020B0604020202020204" pitchFamily="34" charset="0"/>
              <a:buChar char="•"/>
            </a:pPr>
            <a:r>
              <a:rPr lang="en-US" sz="1600" spc="-50" dirty="0"/>
              <a:t>Number of speaker invitations/conference invitations</a:t>
            </a:r>
          </a:p>
          <a:p>
            <a:pPr>
              <a:lnSpc>
                <a:spcPct val="90000"/>
              </a:lnSpc>
            </a:pPr>
            <a:endParaRPr lang="en-US" sz="1850" spc="-50" dirty="0"/>
          </a:p>
        </p:txBody>
      </p:sp>
      <p:sp>
        <p:nvSpPr>
          <p:cNvPr id="34" name="TextBox 33"/>
          <p:cNvSpPr txBox="1"/>
          <p:nvPr/>
        </p:nvSpPr>
        <p:spPr>
          <a:xfrm>
            <a:off x="885182" y="1104734"/>
            <a:ext cx="7924801" cy="1070884"/>
          </a:xfrm>
          <a:prstGeom prst="rect">
            <a:avLst/>
          </a:prstGeom>
          <a:noFill/>
        </p:spPr>
        <p:txBody>
          <a:bodyPr wrap="square" lIns="0" tIns="0" rIns="0" bIns="0" rtlCol="0">
            <a:noAutofit/>
          </a:bodyPr>
          <a:lstStyle/>
          <a:p>
            <a:pPr>
              <a:lnSpc>
                <a:spcPct val="90000"/>
              </a:lnSpc>
              <a:spcBef>
                <a:spcPts val="600"/>
              </a:spcBef>
            </a:pPr>
            <a:r>
              <a:rPr lang="en-US" sz="1850" b="1" spc="-50" dirty="0" smtClean="0"/>
              <a:t>Highlight research: </a:t>
            </a:r>
            <a:r>
              <a:rPr lang="en-US" sz="1850" spc="-50" dirty="0" smtClean="0"/>
              <a:t>How has she contributed to science?</a:t>
            </a:r>
            <a:endParaRPr lang="en-US" sz="1850" b="1" spc="-50" dirty="0" smtClean="0"/>
          </a:p>
          <a:p>
            <a:pPr marL="342900" indent="-342900">
              <a:lnSpc>
                <a:spcPct val="90000"/>
              </a:lnSpc>
              <a:buFont typeface="Arial" panose="020B0604020202020204" pitchFamily="34" charset="0"/>
              <a:buChar char="•"/>
            </a:pPr>
            <a:r>
              <a:rPr lang="en-US" sz="1600" spc="-50" dirty="0" smtClean="0"/>
              <a:t>Providing context </a:t>
            </a:r>
            <a:r>
              <a:rPr lang="en-US" sz="1600" spc="-50" dirty="0"/>
              <a:t>and background of scientific problem</a:t>
            </a:r>
          </a:p>
          <a:p>
            <a:pPr marL="342900" indent="-342900">
              <a:lnSpc>
                <a:spcPct val="90000"/>
              </a:lnSpc>
              <a:buFont typeface="Arial" panose="020B0604020202020204" pitchFamily="34" charset="0"/>
              <a:buChar char="•"/>
            </a:pPr>
            <a:r>
              <a:rPr lang="en-US" sz="1600" spc="-50" dirty="0"/>
              <a:t>Description of central </a:t>
            </a:r>
            <a:r>
              <a:rPr lang="en-US" sz="1600" spc="-50" dirty="0" smtClean="0"/>
              <a:t>findings of her research</a:t>
            </a:r>
            <a:endParaRPr lang="en-US" sz="1600" spc="-50" dirty="0"/>
          </a:p>
          <a:p>
            <a:pPr marL="342900" indent="-342900">
              <a:lnSpc>
                <a:spcPct val="90000"/>
              </a:lnSpc>
              <a:buFont typeface="Arial" panose="020B0604020202020204" pitchFamily="34" charset="0"/>
              <a:buChar char="•"/>
            </a:pPr>
            <a:r>
              <a:rPr lang="en-US" sz="1600" spc="-50" dirty="0"/>
              <a:t>Discussion on influence her findings have had on the progress of science or the application of </a:t>
            </a:r>
            <a:r>
              <a:rPr lang="en-US" sz="1600" spc="-50" dirty="0" smtClean="0"/>
              <a:t>those </a:t>
            </a:r>
            <a:r>
              <a:rPr lang="en-US" sz="1600" spc="-50" dirty="0"/>
              <a:t>findings to health or technology</a:t>
            </a:r>
          </a:p>
        </p:txBody>
      </p:sp>
      <p:sp>
        <p:nvSpPr>
          <p:cNvPr id="3" name="Slide Number Placeholder 2"/>
          <p:cNvSpPr>
            <a:spLocks noGrp="1"/>
          </p:cNvSpPr>
          <p:nvPr>
            <p:ph type="sldNum" sz="quarter" idx="12"/>
          </p:nvPr>
        </p:nvSpPr>
        <p:spPr/>
        <p:txBody>
          <a:bodyPr/>
          <a:lstStyle/>
          <a:p>
            <a:fld id="{8075067B-65B9-4FDE-ABAA-A79839D700CC}" type="slidenum">
              <a:rPr lang="en-US" smtClean="0"/>
              <a:t>7</a:t>
            </a:fld>
            <a:endParaRPr lang="en-US"/>
          </a:p>
        </p:txBody>
      </p:sp>
    </p:spTree>
    <p:extLst>
      <p:ext uri="{BB962C8B-B14F-4D97-AF65-F5344CB8AC3E}">
        <p14:creationId xmlns:p14="http://schemas.microsoft.com/office/powerpoint/2010/main" val="723024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Impact: Research Activity</a:t>
            </a:r>
            <a:endParaRPr lang="en-US" dirty="0"/>
          </a:p>
        </p:txBody>
      </p:sp>
      <p:sp>
        <p:nvSpPr>
          <p:cNvPr id="29" name="TextBox 28"/>
          <p:cNvSpPr txBox="1"/>
          <p:nvPr/>
        </p:nvSpPr>
        <p:spPr>
          <a:xfrm>
            <a:off x="914400" y="2451530"/>
            <a:ext cx="7924800" cy="790304"/>
          </a:xfrm>
          <a:prstGeom prst="rect">
            <a:avLst/>
          </a:prstGeom>
          <a:noFill/>
        </p:spPr>
        <p:txBody>
          <a:bodyPr wrap="square" lIns="0" tIns="0" rIns="0" bIns="0" rtlCol="0">
            <a:noAutofit/>
          </a:bodyPr>
          <a:lstStyle/>
          <a:p>
            <a:pPr>
              <a:lnSpc>
                <a:spcPct val="90000"/>
              </a:lnSpc>
            </a:pPr>
            <a:r>
              <a:rPr lang="en-US" sz="1850" b="1" spc="-50" dirty="0" smtClean="0"/>
              <a:t>Funding:  </a:t>
            </a:r>
            <a:r>
              <a:rPr lang="en-US" sz="1850" spc="-50" dirty="0" smtClean="0"/>
              <a:t>Can she support her research?</a:t>
            </a:r>
          </a:p>
          <a:p>
            <a:pPr marL="342900" indent="-342900">
              <a:lnSpc>
                <a:spcPct val="90000"/>
              </a:lnSpc>
              <a:buFont typeface="Arial" panose="020B0604020202020204" pitchFamily="34" charset="0"/>
              <a:buChar char="•"/>
            </a:pPr>
            <a:r>
              <a:rPr lang="en-US" sz="1600" spc="-50" dirty="0" smtClean="0"/>
              <a:t>Number </a:t>
            </a:r>
            <a:r>
              <a:rPr lang="en-US" sz="1600" spc="-50" dirty="0"/>
              <a:t>of different research funders supporting research</a:t>
            </a:r>
          </a:p>
          <a:p>
            <a:pPr marL="342900" indent="-342900">
              <a:lnSpc>
                <a:spcPct val="90000"/>
              </a:lnSpc>
              <a:buFont typeface="Arial" panose="020B0604020202020204" pitchFamily="34" charset="0"/>
              <a:buChar char="•"/>
            </a:pPr>
            <a:r>
              <a:rPr lang="en-US" sz="1600" spc="-50" dirty="0"/>
              <a:t>Success rate of grant </a:t>
            </a:r>
            <a:r>
              <a:rPr lang="en-US" sz="1600" spc="-50" dirty="0" smtClean="0"/>
              <a:t>applications</a:t>
            </a:r>
          </a:p>
          <a:p>
            <a:pPr marL="342900" indent="-342900">
              <a:lnSpc>
                <a:spcPct val="90000"/>
              </a:lnSpc>
              <a:buFont typeface="Arial" panose="020B0604020202020204" pitchFamily="34" charset="0"/>
              <a:buChar char="•"/>
            </a:pPr>
            <a:r>
              <a:rPr lang="en-US" sz="1600" spc="-50" dirty="0" smtClean="0"/>
              <a:t>Number and size of grant awards</a:t>
            </a:r>
            <a:endParaRPr lang="en-US" sz="1850" spc="-50" dirty="0"/>
          </a:p>
        </p:txBody>
      </p:sp>
      <p:sp>
        <p:nvSpPr>
          <p:cNvPr id="30" name="TextBox 29"/>
          <p:cNvSpPr txBox="1"/>
          <p:nvPr/>
        </p:nvSpPr>
        <p:spPr>
          <a:xfrm>
            <a:off x="914400" y="3525745"/>
            <a:ext cx="8382000" cy="1231478"/>
          </a:xfrm>
          <a:prstGeom prst="rect">
            <a:avLst/>
          </a:prstGeom>
          <a:noFill/>
        </p:spPr>
        <p:txBody>
          <a:bodyPr wrap="square" lIns="0" tIns="0" rIns="0" bIns="0" rtlCol="0">
            <a:noAutofit/>
          </a:bodyPr>
          <a:lstStyle/>
          <a:p>
            <a:pPr>
              <a:lnSpc>
                <a:spcPct val="90000"/>
              </a:lnSpc>
              <a:spcBef>
                <a:spcPts val="600"/>
              </a:spcBef>
            </a:pPr>
            <a:r>
              <a:rPr lang="en-US" sz="1850" b="1" spc="-50" dirty="0"/>
              <a:t>Measures of Prestige:  </a:t>
            </a:r>
            <a:r>
              <a:rPr lang="en-US" sz="1850" spc="-50" dirty="0"/>
              <a:t>How is she perceived in her field?</a:t>
            </a:r>
          </a:p>
          <a:p>
            <a:pPr marL="342900" indent="-342900">
              <a:lnSpc>
                <a:spcPct val="90000"/>
              </a:lnSpc>
              <a:buFont typeface="Arial" panose="020B0604020202020204" pitchFamily="34" charset="0"/>
              <a:buChar char="•"/>
            </a:pPr>
            <a:r>
              <a:rPr lang="en-US" sz="1600" spc="-50" dirty="0"/>
              <a:t>Number of editorships of high-profile journals</a:t>
            </a:r>
          </a:p>
          <a:p>
            <a:pPr marL="342900" indent="-342900">
              <a:lnSpc>
                <a:spcPct val="90000"/>
              </a:lnSpc>
              <a:buFont typeface="Arial" panose="020B0604020202020204" pitchFamily="34" charset="0"/>
              <a:buChar char="•"/>
            </a:pPr>
            <a:r>
              <a:rPr lang="en-US" sz="1600" spc="-50" dirty="0" smtClean="0"/>
              <a:t>Service on relevant boards and committees</a:t>
            </a:r>
          </a:p>
          <a:p>
            <a:pPr marL="342900" indent="-342900">
              <a:lnSpc>
                <a:spcPct val="90000"/>
              </a:lnSpc>
              <a:buFont typeface="Arial" panose="020B0604020202020204" pitchFamily="34" charset="0"/>
              <a:buChar char="•"/>
            </a:pPr>
            <a:r>
              <a:rPr lang="en-US" sz="1600" spc="-50" dirty="0" smtClean="0"/>
              <a:t>Number </a:t>
            </a:r>
            <a:r>
              <a:rPr lang="en-US" sz="1600" spc="-50" dirty="0"/>
              <a:t>and type of prizes</a:t>
            </a:r>
          </a:p>
          <a:p>
            <a:pPr marL="342900" indent="-342900">
              <a:lnSpc>
                <a:spcPct val="90000"/>
              </a:lnSpc>
              <a:buFont typeface="Arial" panose="020B0604020202020204" pitchFamily="34" charset="0"/>
              <a:buChar char="•"/>
            </a:pPr>
            <a:r>
              <a:rPr lang="en-US" sz="1600" spc="-50" dirty="0"/>
              <a:t>Number of speaker invitations/conference invitations</a:t>
            </a:r>
          </a:p>
          <a:p>
            <a:pPr>
              <a:lnSpc>
                <a:spcPct val="90000"/>
              </a:lnSpc>
            </a:pPr>
            <a:endParaRPr lang="en-US" sz="1850" spc="-50" dirty="0"/>
          </a:p>
        </p:txBody>
      </p:sp>
      <p:sp>
        <p:nvSpPr>
          <p:cNvPr id="32" name="TextBox 31"/>
          <p:cNvSpPr txBox="1"/>
          <p:nvPr/>
        </p:nvSpPr>
        <p:spPr>
          <a:xfrm>
            <a:off x="914400" y="4953000"/>
            <a:ext cx="7467602" cy="1066800"/>
          </a:xfrm>
          <a:prstGeom prst="rect">
            <a:avLst/>
          </a:prstGeom>
          <a:noFill/>
        </p:spPr>
        <p:txBody>
          <a:bodyPr wrap="square" lIns="0" tIns="0" rIns="0" bIns="0" rtlCol="0">
            <a:noAutofit/>
          </a:bodyPr>
          <a:lstStyle/>
          <a:p>
            <a:pPr>
              <a:lnSpc>
                <a:spcPct val="90000"/>
              </a:lnSpc>
              <a:spcBef>
                <a:spcPts val="600"/>
              </a:spcBef>
            </a:pPr>
            <a:r>
              <a:rPr lang="en-US" sz="1850" b="1" spc="-50" dirty="0" smtClean="0"/>
              <a:t>Collaboration: </a:t>
            </a:r>
            <a:r>
              <a:rPr lang="en-US" sz="1850" spc="-50" dirty="0" smtClean="0"/>
              <a:t>How good is her collaboration network?</a:t>
            </a:r>
          </a:p>
          <a:p>
            <a:pPr marL="342900" indent="-342900">
              <a:lnSpc>
                <a:spcPct val="90000"/>
              </a:lnSpc>
              <a:buFont typeface="Arial" panose="020B0604020202020204" pitchFamily="34" charset="0"/>
              <a:buChar char="•"/>
            </a:pPr>
            <a:r>
              <a:rPr lang="en-US" sz="1600" spc="-50" dirty="0" smtClean="0"/>
              <a:t>Number </a:t>
            </a:r>
            <a:r>
              <a:rPr lang="en-US" sz="1600" spc="-50" dirty="0"/>
              <a:t>of different collaborators across all projects</a:t>
            </a:r>
          </a:p>
          <a:p>
            <a:pPr marL="342900" indent="-342900">
              <a:lnSpc>
                <a:spcPct val="90000"/>
              </a:lnSpc>
              <a:buFont typeface="Arial" panose="020B0604020202020204" pitchFamily="34" charset="0"/>
              <a:buChar char="•"/>
            </a:pPr>
            <a:r>
              <a:rPr lang="en-US" sz="1600" spc="-50" dirty="0"/>
              <a:t>Number of collaborators from academia, industry or community partners</a:t>
            </a:r>
          </a:p>
          <a:p>
            <a:pPr marL="342900" indent="-342900">
              <a:lnSpc>
                <a:spcPct val="90000"/>
              </a:lnSpc>
              <a:buFont typeface="Arial" panose="020B0604020202020204" pitchFamily="34" charset="0"/>
              <a:buChar char="•"/>
            </a:pPr>
            <a:r>
              <a:rPr lang="en-US" sz="1600" spc="-50" dirty="0"/>
              <a:t>Number of collaborations on grant </a:t>
            </a:r>
            <a:r>
              <a:rPr lang="en-US" sz="1600" spc="-50" dirty="0" smtClean="0"/>
              <a:t>applications</a:t>
            </a:r>
          </a:p>
          <a:p>
            <a:pPr>
              <a:lnSpc>
                <a:spcPct val="90000"/>
              </a:lnSpc>
              <a:spcBef>
                <a:spcPts val="600"/>
              </a:spcBef>
            </a:pPr>
            <a:r>
              <a:rPr lang="en-US" sz="1850" spc="-50" dirty="0" smtClean="0"/>
              <a:t> </a:t>
            </a:r>
          </a:p>
        </p:txBody>
      </p:sp>
      <p:sp>
        <p:nvSpPr>
          <p:cNvPr id="34" name="TextBox 33"/>
          <p:cNvSpPr txBox="1"/>
          <p:nvPr/>
        </p:nvSpPr>
        <p:spPr>
          <a:xfrm>
            <a:off x="885182" y="1104734"/>
            <a:ext cx="7924801" cy="1070884"/>
          </a:xfrm>
          <a:prstGeom prst="rect">
            <a:avLst/>
          </a:prstGeom>
          <a:noFill/>
        </p:spPr>
        <p:txBody>
          <a:bodyPr wrap="square" lIns="0" tIns="0" rIns="0" bIns="0" rtlCol="0">
            <a:noAutofit/>
          </a:bodyPr>
          <a:lstStyle/>
          <a:p>
            <a:pPr>
              <a:lnSpc>
                <a:spcPct val="90000"/>
              </a:lnSpc>
              <a:spcBef>
                <a:spcPts val="600"/>
              </a:spcBef>
            </a:pPr>
            <a:r>
              <a:rPr lang="en-US" sz="1850" b="1" spc="-50" dirty="0" smtClean="0"/>
              <a:t>Highlight research: </a:t>
            </a:r>
            <a:r>
              <a:rPr lang="en-US" sz="1850" spc="-50" dirty="0" smtClean="0"/>
              <a:t>How has she contributed to science?</a:t>
            </a:r>
            <a:endParaRPr lang="en-US" sz="1850" b="1" spc="-50" dirty="0" smtClean="0"/>
          </a:p>
          <a:p>
            <a:pPr marL="342900" indent="-342900">
              <a:lnSpc>
                <a:spcPct val="90000"/>
              </a:lnSpc>
              <a:buFont typeface="Arial" panose="020B0604020202020204" pitchFamily="34" charset="0"/>
              <a:buChar char="•"/>
            </a:pPr>
            <a:r>
              <a:rPr lang="en-US" sz="1600" spc="-50" dirty="0" smtClean="0"/>
              <a:t>Providing context </a:t>
            </a:r>
            <a:r>
              <a:rPr lang="en-US" sz="1600" spc="-50" dirty="0"/>
              <a:t>and background of scientific problem</a:t>
            </a:r>
          </a:p>
          <a:p>
            <a:pPr marL="342900" indent="-342900">
              <a:lnSpc>
                <a:spcPct val="90000"/>
              </a:lnSpc>
              <a:buFont typeface="Arial" panose="020B0604020202020204" pitchFamily="34" charset="0"/>
              <a:buChar char="•"/>
            </a:pPr>
            <a:r>
              <a:rPr lang="en-US" sz="1600" spc="-50" dirty="0"/>
              <a:t>Description of central </a:t>
            </a:r>
            <a:r>
              <a:rPr lang="en-US" sz="1600" spc="-50" dirty="0" smtClean="0"/>
              <a:t>findings of her research</a:t>
            </a:r>
            <a:endParaRPr lang="en-US" sz="1600" spc="-50" dirty="0"/>
          </a:p>
          <a:p>
            <a:pPr marL="342900" indent="-342900">
              <a:lnSpc>
                <a:spcPct val="90000"/>
              </a:lnSpc>
              <a:buFont typeface="Arial" panose="020B0604020202020204" pitchFamily="34" charset="0"/>
              <a:buChar char="•"/>
            </a:pPr>
            <a:r>
              <a:rPr lang="en-US" sz="1600" spc="-50" dirty="0"/>
              <a:t>Discussion on influence her findings have had on the progress of science or the application of </a:t>
            </a:r>
            <a:r>
              <a:rPr lang="en-US" sz="1600" spc="-50" dirty="0" smtClean="0"/>
              <a:t>those </a:t>
            </a:r>
            <a:r>
              <a:rPr lang="en-US" sz="1600" spc="-50" dirty="0"/>
              <a:t>findings to health or technology</a:t>
            </a:r>
          </a:p>
        </p:txBody>
      </p:sp>
      <p:sp>
        <p:nvSpPr>
          <p:cNvPr id="3" name="Slide Number Placeholder 2"/>
          <p:cNvSpPr>
            <a:spLocks noGrp="1"/>
          </p:cNvSpPr>
          <p:nvPr>
            <p:ph type="sldNum" sz="quarter" idx="12"/>
          </p:nvPr>
        </p:nvSpPr>
        <p:spPr/>
        <p:txBody>
          <a:bodyPr/>
          <a:lstStyle/>
          <a:p>
            <a:fld id="{8075067B-65B9-4FDE-ABAA-A79839D700CC}" type="slidenum">
              <a:rPr lang="en-US" smtClean="0"/>
              <a:t>8</a:t>
            </a:fld>
            <a:endParaRPr lang="en-US"/>
          </a:p>
        </p:txBody>
      </p:sp>
    </p:spTree>
    <p:extLst>
      <p:ext uri="{BB962C8B-B14F-4D97-AF65-F5344CB8AC3E}">
        <p14:creationId xmlns:p14="http://schemas.microsoft.com/office/powerpoint/2010/main" val="2171418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Impact: Research Outputs</a:t>
            </a:r>
            <a:endParaRPr lang="en-US" dirty="0"/>
          </a:p>
        </p:txBody>
      </p:sp>
      <p:sp>
        <p:nvSpPr>
          <p:cNvPr id="30" name="TextBox 29"/>
          <p:cNvSpPr txBox="1"/>
          <p:nvPr/>
        </p:nvSpPr>
        <p:spPr>
          <a:xfrm>
            <a:off x="974968" y="990600"/>
            <a:ext cx="7407032" cy="768097"/>
          </a:xfrm>
          <a:prstGeom prst="rect">
            <a:avLst/>
          </a:prstGeom>
          <a:noFill/>
        </p:spPr>
        <p:txBody>
          <a:bodyPr wrap="square" lIns="0" tIns="0" rIns="0" bIns="0" rtlCol="0">
            <a:noAutofit/>
          </a:bodyPr>
          <a:lstStyle/>
          <a:p>
            <a:pPr>
              <a:lnSpc>
                <a:spcPct val="90000"/>
              </a:lnSpc>
              <a:spcBef>
                <a:spcPts val="600"/>
              </a:spcBef>
            </a:pPr>
            <a:r>
              <a:rPr lang="en-US" sz="1850" b="1" spc="-50" dirty="0" smtClean="0"/>
              <a:t>Productivity:  </a:t>
            </a:r>
            <a:r>
              <a:rPr lang="en-US" sz="1850" spc="-50" dirty="0" smtClean="0"/>
              <a:t>How productive is she?</a:t>
            </a:r>
          </a:p>
          <a:p>
            <a:pPr marL="285750" indent="-285750">
              <a:lnSpc>
                <a:spcPct val="90000"/>
              </a:lnSpc>
              <a:buFont typeface="Arial" panose="020B0604020202020204" pitchFamily="34" charset="0"/>
              <a:buChar char="•"/>
            </a:pPr>
            <a:r>
              <a:rPr lang="en-US" sz="1600" spc="-50" dirty="0" smtClean="0"/>
              <a:t>Number and type of outputs (articles, books, research data, software, etc.)</a:t>
            </a:r>
          </a:p>
          <a:p>
            <a:pPr marL="285750" indent="-285750">
              <a:lnSpc>
                <a:spcPct val="90000"/>
              </a:lnSpc>
              <a:buFont typeface="Arial" panose="020B0604020202020204" pitchFamily="34" charset="0"/>
              <a:buChar char="•"/>
            </a:pPr>
            <a:r>
              <a:rPr lang="en-US" sz="1600" spc="-50" dirty="0" smtClean="0"/>
              <a:t>Number of outputs per year (or other timeframe)</a:t>
            </a:r>
            <a:endParaRPr lang="en-US" sz="1850" spc="-50" dirty="0"/>
          </a:p>
        </p:txBody>
      </p:sp>
      <p:sp>
        <p:nvSpPr>
          <p:cNvPr id="4" name="Slide Number Placeholder 3"/>
          <p:cNvSpPr>
            <a:spLocks noGrp="1"/>
          </p:cNvSpPr>
          <p:nvPr>
            <p:ph type="sldNum" sz="quarter" idx="12"/>
          </p:nvPr>
        </p:nvSpPr>
        <p:spPr/>
        <p:txBody>
          <a:bodyPr/>
          <a:lstStyle/>
          <a:p>
            <a:fld id="{8075067B-65B9-4FDE-ABAA-A79839D700CC}" type="slidenum">
              <a:rPr lang="en-US" smtClean="0"/>
              <a:t>9</a:t>
            </a:fld>
            <a:endParaRPr lang="en-US"/>
          </a:p>
        </p:txBody>
      </p:sp>
    </p:spTree>
    <p:extLst>
      <p:ext uri="{BB962C8B-B14F-4D97-AF65-F5344CB8AC3E}">
        <p14:creationId xmlns:p14="http://schemas.microsoft.com/office/powerpoint/2010/main" val="1997681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Impact: Research Outputs</a:t>
            </a:r>
            <a:endParaRPr lang="en-US" dirty="0"/>
          </a:p>
        </p:txBody>
      </p:sp>
      <p:sp>
        <p:nvSpPr>
          <p:cNvPr id="30" name="TextBox 29"/>
          <p:cNvSpPr txBox="1"/>
          <p:nvPr/>
        </p:nvSpPr>
        <p:spPr>
          <a:xfrm>
            <a:off x="974968" y="990600"/>
            <a:ext cx="7407032" cy="768097"/>
          </a:xfrm>
          <a:prstGeom prst="rect">
            <a:avLst/>
          </a:prstGeom>
          <a:noFill/>
        </p:spPr>
        <p:txBody>
          <a:bodyPr wrap="square" lIns="0" tIns="0" rIns="0" bIns="0" rtlCol="0">
            <a:noAutofit/>
          </a:bodyPr>
          <a:lstStyle/>
          <a:p>
            <a:pPr>
              <a:lnSpc>
                <a:spcPct val="90000"/>
              </a:lnSpc>
              <a:spcBef>
                <a:spcPts val="600"/>
              </a:spcBef>
            </a:pPr>
            <a:r>
              <a:rPr lang="en-US" sz="1850" b="1" spc="-50" dirty="0" smtClean="0"/>
              <a:t>Productivity:  </a:t>
            </a:r>
            <a:r>
              <a:rPr lang="en-US" sz="1850" spc="-50" dirty="0" smtClean="0"/>
              <a:t>How productive is she?</a:t>
            </a:r>
          </a:p>
          <a:p>
            <a:pPr marL="285750" indent="-285750">
              <a:lnSpc>
                <a:spcPct val="90000"/>
              </a:lnSpc>
              <a:buFont typeface="Arial" panose="020B0604020202020204" pitchFamily="34" charset="0"/>
              <a:buChar char="•"/>
            </a:pPr>
            <a:r>
              <a:rPr lang="en-US" sz="1600" spc="-50" dirty="0" smtClean="0"/>
              <a:t>Number and type of outputs (articles, books, research data, software, etc.)</a:t>
            </a:r>
          </a:p>
          <a:p>
            <a:pPr marL="285750" indent="-285750">
              <a:lnSpc>
                <a:spcPct val="90000"/>
              </a:lnSpc>
              <a:buFont typeface="Arial" panose="020B0604020202020204" pitchFamily="34" charset="0"/>
              <a:buChar char="•"/>
            </a:pPr>
            <a:r>
              <a:rPr lang="en-US" sz="1600" spc="-50" dirty="0" smtClean="0"/>
              <a:t>Number of outputs per year (or other timeframe)</a:t>
            </a:r>
            <a:endParaRPr lang="en-US" sz="1850" spc="-50" dirty="0"/>
          </a:p>
        </p:txBody>
      </p:sp>
      <p:sp>
        <p:nvSpPr>
          <p:cNvPr id="17" name="TextBox 16"/>
          <p:cNvSpPr txBox="1"/>
          <p:nvPr/>
        </p:nvSpPr>
        <p:spPr>
          <a:xfrm>
            <a:off x="941752" y="1777015"/>
            <a:ext cx="8038123" cy="1231232"/>
          </a:xfrm>
          <a:prstGeom prst="rect">
            <a:avLst/>
          </a:prstGeom>
          <a:noFill/>
        </p:spPr>
        <p:txBody>
          <a:bodyPr wrap="square" lIns="0" tIns="0" rIns="0" bIns="0" rtlCol="0">
            <a:noAutofit/>
          </a:bodyPr>
          <a:lstStyle/>
          <a:p>
            <a:pPr>
              <a:lnSpc>
                <a:spcPct val="90000"/>
              </a:lnSpc>
              <a:spcBef>
                <a:spcPts val="600"/>
              </a:spcBef>
            </a:pPr>
            <a:r>
              <a:rPr lang="en-US" sz="1850" b="1" spc="-50" dirty="0" smtClean="0"/>
              <a:t>Visibility of communication channels:  </a:t>
            </a:r>
            <a:r>
              <a:rPr lang="en-US" sz="1850" spc="-50" dirty="0" smtClean="0"/>
              <a:t>What is the impact of the channels that my outputs are published in?</a:t>
            </a:r>
          </a:p>
          <a:p>
            <a:pPr marL="285750" indent="-285750">
              <a:lnSpc>
                <a:spcPct val="90000"/>
              </a:lnSpc>
              <a:spcBef>
                <a:spcPts val="600"/>
              </a:spcBef>
              <a:buFont typeface="Arial" panose="020B0604020202020204" pitchFamily="34" charset="0"/>
              <a:buChar char="•"/>
            </a:pPr>
            <a:r>
              <a:rPr lang="en-US" sz="1600" spc="-50" dirty="0"/>
              <a:t>Journal Impact Factor (Thomson Reuters), or Impact Per Publications (Elsevier)</a:t>
            </a:r>
          </a:p>
          <a:p>
            <a:pPr marL="285750" indent="-285750">
              <a:lnSpc>
                <a:spcPct val="90000"/>
              </a:lnSpc>
              <a:buFont typeface="Arial" panose="020B0604020202020204" pitchFamily="34" charset="0"/>
              <a:buChar char="•"/>
            </a:pPr>
            <a:r>
              <a:rPr lang="en-US" sz="1600" spc="-50" dirty="0"/>
              <a:t>Prestige of </a:t>
            </a:r>
            <a:r>
              <a:rPr lang="en-US" sz="1600" spc="-50" dirty="0" smtClean="0"/>
              <a:t>conferences, or Status </a:t>
            </a:r>
            <a:r>
              <a:rPr lang="en-US" sz="1600" spc="-50" dirty="0"/>
              <a:t>of books </a:t>
            </a:r>
            <a:r>
              <a:rPr lang="en-US" sz="1600" spc="-50" dirty="0" smtClean="0"/>
              <a:t>publisher or visibility </a:t>
            </a:r>
            <a:r>
              <a:rPr lang="en-US" sz="1600" spc="-50" dirty="0"/>
              <a:t>of data repositories </a:t>
            </a:r>
            <a:endParaRPr lang="en-US" sz="1850" spc="-50" dirty="0"/>
          </a:p>
        </p:txBody>
      </p:sp>
      <p:sp>
        <p:nvSpPr>
          <p:cNvPr id="3" name="Slide Number Placeholder 2"/>
          <p:cNvSpPr>
            <a:spLocks noGrp="1"/>
          </p:cNvSpPr>
          <p:nvPr>
            <p:ph type="sldNum" sz="quarter" idx="12"/>
          </p:nvPr>
        </p:nvSpPr>
        <p:spPr/>
        <p:txBody>
          <a:bodyPr/>
          <a:lstStyle/>
          <a:p>
            <a:fld id="{8075067B-65B9-4FDE-ABAA-A79839D700CC}" type="slidenum">
              <a:rPr lang="en-US" smtClean="0"/>
              <a:t>10</a:t>
            </a:fld>
            <a:endParaRPr lang="en-US"/>
          </a:p>
        </p:txBody>
      </p:sp>
    </p:spTree>
    <p:extLst>
      <p:ext uri="{BB962C8B-B14F-4D97-AF65-F5344CB8AC3E}">
        <p14:creationId xmlns:p14="http://schemas.microsoft.com/office/powerpoint/2010/main" val="754462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Impact: Research Outputs</a:t>
            </a:r>
            <a:endParaRPr lang="en-US" dirty="0"/>
          </a:p>
        </p:txBody>
      </p:sp>
      <p:sp>
        <p:nvSpPr>
          <p:cNvPr id="30" name="TextBox 29"/>
          <p:cNvSpPr txBox="1"/>
          <p:nvPr/>
        </p:nvSpPr>
        <p:spPr>
          <a:xfrm>
            <a:off x="974968" y="990600"/>
            <a:ext cx="7407032" cy="768097"/>
          </a:xfrm>
          <a:prstGeom prst="rect">
            <a:avLst/>
          </a:prstGeom>
          <a:noFill/>
        </p:spPr>
        <p:txBody>
          <a:bodyPr wrap="square" lIns="0" tIns="0" rIns="0" bIns="0" rtlCol="0">
            <a:noAutofit/>
          </a:bodyPr>
          <a:lstStyle/>
          <a:p>
            <a:pPr>
              <a:lnSpc>
                <a:spcPct val="90000"/>
              </a:lnSpc>
              <a:spcBef>
                <a:spcPts val="600"/>
              </a:spcBef>
            </a:pPr>
            <a:r>
              <a:rPr lang="en-US" sz="1850" b="1" spc="-50" dirty="0" smtClean="0"/>
              <a:t>Productivity:  </a:t>
            </a:r>
            <a:r>
              <a:rPr lang="en-US" sz="1850" spc="-50" dirty="0" smtClean="0"/>
              <a:t>How productive is she?</a:t>
            </a:r>
          </a:p>
          <a:p>
            <a:pPr marL="285750" indent="-285750">
              <a:lnSpc>
                <a:spcPct val="90000"/>
              </a:lnSpc>
              <a:buFont typeface="Arial" panose="020B0604020202020204" pitchFamily="34" charset="0"/>
              <a:buChar char="•"/>
            </a:pPr>
            <a:r>
              <a:rPr lang="en-US" sz="1600" spc="-50" dirty="0" smtClean="0"/>
              <a:t>Number and type of outputs (articles, books, research data, software, etc.)</a:t>
            </a:r>
          </a:p>
          <a:p>
            <a:pPr marL="285750" indent="-285750">
              <a:lnSpc>
                <a:spcPct val="90000"/>
              </a:lnSpc>
              <a:buFont typeface="Arial" panose="020B0604020202020204" pitchFamily="34" charset="0"/>
              <a:buChar char="•"/>
            </a:pPr>
            <a:r>
              <a:rPr lang="en-US" sz="1600" spc="-50" dirty="0" smtClean="0"/>
              <a:t>Number of outputs per year (or other timeframe)</a:t>
            </a:r>
            <a:endParaRPr lang="en-US" sz="1850" spc="-50" dirty="0"/>
          </a:p>
        </p:txBody>
      </p:sp>
      <p:sp>
        <p:nvSpPr>
          <p:cNvPr id="17" name="TextBox 16"/>
          <p:cNvSpPr txBox="1"/>
          <p:nvPr/>
        </p:nvSpPr>
        <p:spPr>
          <a:xfrm>
            <a:off x="941752" y="1777015"/>
            <a:ext cx="8038123" cy="1231232"/>
          </a:xfrm>
          <a:prstGeom prst="rect">
            <a:avLst/>
          </a:prstGeom>
          <a:noFill/>
        </p:spPr>
        <p:txBody>
          <a:bodyPr wrap="square" lIns="0" tIns="0" rIns="0" bIns="0" rtlCol="0">
            <a:noAutofit/>
          </a:bodyPr>
          <a:lstStyle/>
          <a:p>
            <a:pPr>
              <a:lnSpc>
                <a:spcPct val="90000"/>
              </a:lnSpc>
              <a:spcBef>
                <a:spcPts val="600"/>
              </a:spcBef>
            </a:pPr>
            <a:r>
              <a:rPr lang="en-US" sz="1850" b="1" spc="-50" dirty="0" smtClean="0"/>
              <a:t>Visibility of communication channels:  </a:t>
            </a:r>
            <a:r>
              <a:rPr lang="en-US" sz="1850" spc="-50" dirty="0" smtClean="0"/>
              <a:t>What is the impact of the channels that my outputs are published in?</a:t>
            </a:r>
          </a:p>
          <a:p>
            <a:pPr marL="285750" indent="-285750">
              <a:lnSpc>
                <a:spcPct val="90000"/>
              </a:lnSpc>
              <a:spcBef>
                <a:spcPts val="600"/>
              </a:spcBef>
              <a:buFont typeface="Arial" panose="020B0604020202020204" pitchFamily="34" charset="0"/>
              <a:buChar char="•"/>
            </a:pPr>
            <a:r>
              <a:rPr lang="en-US" sz="1600" spc="-50" dirty="0"/>
              <a:t>Journal Impact Factor (Thomson Reuters), or Impact Per Publications (Elsevier)</a:t>
            </a:r>
          </a:p>
          <a:p>
            <a:pPr marL="285750" indent="-285750">
              <a:lnSpc>
                <a:spcPct val="90000"/>
              </a:lnSpc>
              <a:buFont typeface="Arial" panose="020B0604020202020204" pitchFamily="34" charset="0"/>
              <a:buChar char="•"/>
            </a:pPr>
            <a:r>
              <a:rPr lang="en-US" sz="1600" spc="-50" dirty="0"/>
              <a:t>Prestige of </a:t>
            </a:r>
            <a:r>
              <a:rPr lang="en-US" sz="1600" spc="-50" dirty="0" smtClean="0"/>
              <a:t>conferences, or Status </a:t>
            </a:r>
            <a:r>
              <a:rPr lang="en-US" sz="1600" spc="-50" dirty="0"/>
              <a:t>of books </a:t>
            </a:r>
            <a:r>
              <a:rPr lang="en-US" sz="1600" spc="-50" dirty="0" smtClean="0"/>
              <a:t>publisher or visibility </a:t>
            </a:r>
            <a:r>
              <a:rPr lang="en-US" sz="1600" spc="-50" dirty="0"/>
              <a:t>of data repositories </a:t>
            </a:r>
            <a:endParaRPr lang="en-US" sz="1850" spc="-50" dirty="0"/>
          </a:p>
        </p:txBody>
      </p:sp>
      <p:sp>
        <p:nvSpPr>
          <p:cNvPr id="19" name="TextBox 18"/>
          <p:cNvSpPr txBox="1"/>
          <p:nvPr/>
        </p:nvSpPr>
        <p:spPr>
          <a:xfrm>
            <a:off x="924167" y="2956433"/>
            <a:ext cx="7885725" cy="1174936"/>
          </a:xfrm>
          <a:prstGeom prst="rect">
            <a:avLst/>
          </a:prstGeom>
          <a:noFill/>
        </p:spPr>
        <p:txBody>
          <a:bodyPr wrap="square" lIns="0" tIns="0" rIns="0" bIns="0" rtlCol="0">
            <a:noAutofit/>
          </a:bodyPr>
          <a:lstStyle/>
          <a:p>
            <a:pPr>
              <a:lnSpc>
                <a:spcPct val="90000"/>
              </a:lnSpc>
              <a:spcBef>
                <a:spcPts val="600"/>
              </a:spcBef>
            </a:pPr>
            <a:r>
              <a:rPr lang="en-US" sz="1850" b="1" spc="-50" dirty="0" smtClean="0"/>
              <a:t>Research Influence:  </a:t>
            </a:r>
            <a:r>
              <a:rPr lang="en-US" sz="1850" spc="-50" dirty="0" smtClean="0"/>
              <a:t>How are her outputs used in academia?</a:t>
            </a:r>
          </a:p>
          <a:p>
            <a:pPr marL="285750" indent="-285750">
              <a:lnSpc>
                <a:spcPct val="90000"/>
              </a:lnSpc>
              <a:buFont typeface="Arial" panose="020B0604020202020204" pitchFamily="34" charset="0"/>
              <a:buChar char="•"/>
            </a:pPr>
            <a:r>
              <a:rPr lang="en-US" sz="1600" spc="-50" dirty="0"/>
              <a:t>Views/downloads or usage </a:t>
            </a:r>
            <a:r>
              <a:rPr lang="en-US" sz="1600" spc="-50" dirty="0" smtClean="0"/>
              <a:t>metrics, mentions in social media</a:t>
            </a:r>
            <a:endParaRPr lang="en-US" sz="1600" spc="-50" dirty="0"/>
          </a:p>
          <a:p>
            <a:pPr marL="285750" indent="-285750">
              <a:lnSpc>
                <a:spcPct val="90000"/>
              </a:lnSpc>
              <a:buFont typeface="Arial" panose="020B0604020202020204" pitchFamily="34" charset="0"/>
              <a:buChar char="•"/>
            </a:pPr>
            <a:r>
              <a:rPr lang="en-US" sz="1600" spc="-50" dirty="0"/>
              <a:t>Total citation count, citations per publication, citations per year (or other timeframe</a:t>
            </a:r>
            <a:r>
              <a:rPr lang="en-US" sz="1600" spc="-50" dirty="0" smtClean="0"/>
              <a:t>)</a:t>
            </a:r>
          </a:p>
          <a:p>
            <a:pPr marL="285750" indent="-285750">
              <a:lnSpc>
                <a:spcPct val="90000"/>
              </a:lnSpc>
              <a:buFont typeface="Arial" panose="020B0604020202020204" pitchFamily="34" charset="0"/>
              <a:buChar char="•"/>
            </a:pPr>
            <a:r>
              <a:rPr lang="en-US" sz="1600" spc="-50" dirty="0" smtClean="0"/>
              <a:t>Field </a:t>
            </a:r>
            <a:r>
              <a:rPr lang="en-US" sz="1600" spc="-50" dirty="0"/>
              <a:t>normalized Citation Impact (Elsevier), Relative Citation </a:t>
            </a:r>
            <a:r>
              <a:rPr lang="en-US" sz="1600" spc="-50" dirty="0" smtClean="0"/>
              <a:t>Ratio (NIH), </a:t>
            </a:r>
            <a:r>
              <a:rPr lang="en-US" sz="1600" spc="-50" dirty="0"/>
              <a:t>Hot and Highly Cited Papers (Thomson Reuters</a:t>
            </a:r>
            <a:r>
              <a:rPr lang="en-US" sz="1600" spc="-50" dirty="0" smtClean="0"/>
              <a:t>)</a:t>
            </a:r>
          </a:p>
          <a:p>
            <a:pPr marL="285750" indent="-285750">
              <a:lnSpc>
                <a:spcPct val="90000"/>
              </a:lnSpc>
              <a:buFont typeface="Arial" panose="020B0604020202020204" pitchFamily="34" charset="0"/>
              <a:buChar char="•"/>
            </a:pPr>
            <a:endParaRPr lang="en-US" sz="1600" spc="-50" dirty="0"/>
          </a:p>
          <a:p>
            <a:pPr>
              <a:lnSpc>
                <a:spcPct val="90000"/>
              </a:lnSpc>
            </a:pPr>
            <a:endParaRPr lang="en-US" sz="1850" spc="-50" dirty="0"/>
          </a:p>
        </p:txBody>
      </p:sp>
      <p:sp>
        <p:nvSpPr>
          <p:cNvPr id="3" name="Slide Number Placeholder 2"/>
          <p:cNvSpPr>
            <a:spLocks noGrp="1"/>
          </p:cNvSpPr>
          <p:nvPr>
            <p:ph type="sldNum" sz="quarter" idx="12"/>
          </p:nvPr>
        </p:nvSpPr>
        <p:spPr/>
        <p:txBody>
          <a:bodyPr/>
          <a:lstStyle/>
          <a:p>
            <a:fld id="{8075067B-65B9-4FDE-ABAA-A79839D700CC}" type="slidenum">
              <a:rPr lang="en-US" smtClean="0"/>
              <a:t>11</a:t>
            </a:fld>
            <a:endParaRPr lang="en-US"/>
          </a:p>
        </p:txBody>
      </p:sp>
    </p:spTree>
    <p:extLst>
      <p:ext uri="{BB962C8B-B14F-4D97-AF65-F5344CB8AC3E}">
        <p14:creationId xmlns:p14="http://schemas.microsoft.com/office/powerpoint/2010/main" val="23925529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Impact: Research Outputs</a:t>
            </a:r>
            <a:endParaRPr lang="en-US" dirty="0"/>
          </a:p>
        </p:txBody>
      </p:sp>
      <p:sp>
        <p:nvSpPr>
          <p:cNvPr id="30" name="TextBox 29"/>
          <p:cNvSpPr txBox="1"/>
          <p:nvPr/>
        </p:nvSpPr>
        <p:spPr>
          <a:xfrm>
            <a:off x="974968" y="990600"/>
            <a:ext cx="7407032" cy="768097"/>
          </a:xfrm>
          <a:prstGeom prst="rect">
            <a:avLst/>
          </a:prstGeom>
          <a:noFill/>
        </p:spPr>
        <p:txBody>
          <a:bodyPr wrap="square" lIns="0" tIns="0" rIns="0" bIns="0" rtlCol="0">
            <a:noAutofit/>
          </a:bodyPr>
          <a:lstStyle/>
          <a:p>
            <a:pPr>
              <a:lnSpc>
                <a:spcPct val="90000"/>
              </a:lnSpc>
              <a:spcBef>
                <a:spcPts val="600"/>
              </a:spcBef>
            </a:pPr>
            <a:r>
              <a:rPr lang="en-US" sz="1850" b="1" spc="-50" dirty="0" smtClean="0"/>
              <a:t>Productivity:  </a:t>
            </a:r>
            <a:r>
              <a:rPr lang="en-US" sz="1850" spc="-50" dirty="0" smtClean="0"/>
              <a:t>How productive is she?</a:t>
            </a:r>
          </a:p>
          <a:p>
            <a:pPr marL="285750" indent="-285750">
              <a:lnSpc>
                <a:spcPct val="90000"/>
              </a:lnSpc>
              <a:buFont typeface="Arial" panose="020B0604020202020204" pitchFamily="34" charset="0"/>
              <a:buChar char="•"/>
            </a:pPr>
            <a:r>
              <a:rPr lang="en-US" sz="1600" spc="-50" dirty="0" smtClean="0"/>
              <a:t>Number and type of outputs (articles, books, research data, software, etc.)</a:t>
            </a:r>
          </a:p>
          <a:p>
            <a:pPr marL="285750" indent="-285750">
              <a:lnSpc>
                <a:spcPct val="90000"/>
              </a:lnSpc>
              <a:buFont typeface="Arial" panose="020B0604020202020204" pitchFamily="34" charset="0"/>
              <a:buChar char="•"/>
            </a:pPr>
            <a:r>
              <a:rPr lang="en-US" sz="1600" spc="-50" dirty="0" smtClean="0"/>
              <a:t>Number of outputs per year (or other timeframe)</a:t>
            </a:r>
            <a:endParaRPr lang="en-US" sz="1850" spc="-50" dirty="0"/>
          </a:p>
        </p:txBody>
      </p:sp>
      <p:sp>
        <p:nvSpPr>
          <p:cNvPr id="17" name="TextBox 16"/>
          <p:cNvSpPr txBox="1"/>
          <p:nvPr/>
        </p:nvSpPr>
        <p:spPr>
          <a:xfrm>
            <a:off x="941752" y="1777015"/>
            <a:ext cx="8038123" cy="1231232"/>
          </a:xfrm>
          <a:prstGeom prst="rect">
            <a:avLst/>
          </a:prstGeom>
          <a:noFill/>
        </p:spPr>
        <p:txBody>
          <a:bodyPr wrap="square" lIns="0" tIns="0" rIns="0" bIns="0" rtlCol="0">
            <a:noAutofit/>
          </a:bodyPr>
          <a:lstStyle/>
          <a:p>
            <a:pPr>
              <a:lnSpc>
                <a:spcPct val="90000"/>
              </a:lnSpc>
              <a:spcBef>
                <a:spcPts val="600"/>
              </a:spcBef>
            </a:pPr>
            <a:r>
              <a:rPr lang="en-US" sz="1850" b="1" spc="-50" dirty="0" smtClean="0"/>
              <a:t>Visibility of communication channels:  </a:t>
            </a:r>
            <a:r>
              <a:rPr lang="en-US" sz="1850" spc="-50" dirty="0" smtClean="0"/>
              <a:t>What is the impact of the channels that my outputs are published in?</a:t>
            </a:r>
          </a:p>
          <a:p>
            <a:pPr marL="285750" indent="-285750">
              <a:lnSpc>
                <a:spcPct val="90000"/>
              </a:lnSpc>
              <a:spcBef>
                <a:spcPts val="600"/>
              </a:spcBef>
              <a:buFont typeface="Arial" panose="020B0604020202020204" pitchFamily="34" charset="0"/>
              <a:buChar char="•"/>
            </a:pPr>
            <a:r>
              <a:rPr lang="en-US" sz="1600" spc="-50" dirty="0"/>
              <a:t>Journal Impact Factor (Thomson Reuters), or Impact Per Publications (Elsevier)</a:t>
            </a:r>
          </a:p>
          <a:p>
            <a:pPr marL="285750" indent="-285750">
              <a:lnSpc>
                <a:spcPct val="90000"/>
              </a:lnSpc>
              <a:buFont typeface="Arial" panose="020B0604020202020204" pitchFamily="34" charset="0"/>
              <a:buChar char="•"/>
            </a:pPr>
            <a:r>
              <a:rPr lang="en-US" sz="1600" spc="-50" dirty="0"/>
              <a:t>Prestige of </a:t>
            </a:r>
            <a:r>
              <a:rPr lang="en-US" sz="1600" spc="-50" dirty="0" smtClean="0"/>
              <a:t>conferences, or Status </a:t>
            </a:r>
            <a:r>
              <a:rPr lang="en-US" sz="1600" spc="-50" dirty="0"/>
              <a:t>of books </a:t>
            </a:r>
            <a:r>
              <a:rPr lang="en-US" sz="1600" spc="-50" dirty="0" smtClean="0"/>
              <a:t>publisher or visibility </a:t>
            </a:r>
            <a:r>
              <a:rPr lang="en-US" sz="1600" spc="-50" dirty="0"/>
              <a:t>of data repositories </a:t>
            </a:r>
            <a:endParaRPr lang="en-US" sz="1850" spc="-50" dirty="0"/>
          </a:p>
        </p:txBody>
      </p:sp>
      <p:sp>
        <p:nvSpPr>
          <p:cNvPr id="19" name="TextBox 18"/>
          <p:cNvSpPr txBox="1"/>
          <p:nvPr/>
        </p:nvSpPr>
        <p:spPr>
          <a:xfrm>
            <a:off x="924167" y="2956433"/>
            <a:ext cx="7885725" cy="1174936"/>
          </a:xfrm>
          <a:prstGeom prst="rect">
            <a:avLst/>
          </a:prstGeom>
          <a:noFill/>
        </p:spPr>
        <p:txBody>
          <a:bodyPr wrap="square" lIns="0" tIns="0" rIns="0" bIns="0" rtlCol="0">
            <a:noAutofit/>
          </a:bodyPr>
          <a:lstStyle/>
          <a:p>
            <a:pPr>
              <a:lnSpc>
                <a:spcPct val="90000"/>
              </a:lnSpc>
              <a:spcBef>
                <a:spcPts val="600"/>
              </a:spcBef>
            </a:pPr>
            <a:r>
              <a:rPr lang="en-US" sz="1850" b="1" spc="-50" dirty="0" smtClean="0"/>
              <a:t>Research Influence:  </a:t>
            </a:r>
            <a:r>
              <a:rPr lang="en-US" sz="1850" spc="-50" dirty="0" smtClean="0"/>
              <a:t>How are her outputs used in academia?</a:t>
            </a:r>
          </a:p>
          <a:p>
            <a:pPr marL="285750" indent="-285750">
              <a:lnSpc>
                <a:spcPct val="90000"/>
              </a:lnSpc>
              <a:buFont typeface="Arial" panose="020B0604020202020204" pitchFamily="34" charset="0"/>
              <a:buChar char="•"/>
            </a:pPr>
            <a:r>
              <a:rPr lang="en-US" sz="1600" spc="-50" dirty="0"/>
              <a:t>Views/downloads or usage </a:t>
            </a:r>
            <a:r>
              <a:rPr lang="en-US" sz="1600" spc="-50" dirty="0" smtClean="0"/>
              <a:t>metrics, mentions in social media</a:t>
            </a:r>
            <a:endParaRPr lang="en-US" sz="1600" spc="-50" dirty="0"/>
          </a:p>
          <a:p>
            <a:pPr marL="285750" indent="-285750">
              <a:lnSpc>
                <a:spcPct val="90000"/>
              </a:lnSpc>
              <a:buFont typeface="Arial" panose="020B0604020202020204" pitchFamily="34" charset="0"/>
              <a:buChar char="•"/>
            </a:pPr>
            <a:r>
              <a:rPr lang="en-US" sz="1600" spc="-50" dirty="0"/>
              <a:t>Total citation count, citations per publication, citations per year (or other timeframe</a:t>
            </a:r>
            <a:r>
              <a:rPr lang="en-US" sz="1600" spc="-50" dirty="0" smtClean="0"/>
              <a:t>)</a:t>
            </a:r>
          </a:p>
          <a:p>
            <a:pPr marL="285750" indent="-285750">
              <a:lnSpc>
                <a:spcPct val="90000"/>
              </a:lnSpc>
              <a:buFont typeface="Arial" panose="020B0604020202020204" pitchFamily="34" charset="0"/>
              <a:buChar char="•"/>
            </a:pPr>
            <a:r>
              <a:rPr lang="en-US" sz="1600" spc="-50" dirty="0" smtClean="0"/>
              <a:t>Field </a:t>
            </a:r>
            <a:r>
              <a:rPr lang="en-US" sz="1600" spc="-50" dirty="0"/>
              <a:t>normalized Citation Impact (Elsevier), Relative Citation </a:t>
            </a:r>
            <a:r>
              <a:rPr lang="en-US" sz="1600" spc="-50" dirty="0" smtClean="0"/>
              <a:t>Ratio (NIH), </a:t>
            </a:r>
            <a:r>
              <a:rPr lang="en-US" sz="1600" spc="-50" dirty="0"/>
              <a:t>Hot and Highly Cited Papers (Thomson Reuters</a:t>
            </a:r>
            <a:r>
              <a:rPr lang="en-US" sz="1600" spc="-50" dirty="0" smtClean="0"/>
              <a:t>)</a:t>
            </a:r>
          </a:p>
          <a:p>
            <a:pPr marL="285750" indent="-285750">
              <a:lnSpc>
                <a:spcPct val="90000"/>
              </a:lnSpc>
              <a:buFont typeface="Arial" panose="020B0604020202020204" pitchFamily="34" charset="0"/>
              <a:buChar char="•"/>
            </a:pPr>
            <a:endParaRPr lang="en-US" sz="1600" spc="-50" dirty="0"/>
          </a:p>
          <a:p>
            <a:pPr>
              <a:lnSpc>
                <a:spcPct val="90000"/>
              </a:lnSpc>
            </a:pPr>
            <a:endParaRPr lang="en-US" sz="1850" spc="-50" dirty="0"/>
          </a:p>
        </p:txBody>
      </p:sp>
      <p:sp>
        <p:nvSpPr>
          <p:cNvPr id="20" name="TextBox 19"/>
          <p:cNvSpPr txBox="1"/>
          <p:nvPr/>
        </p:nvSpPr>
        <p:spPr>
          <a:xfrm>
            <a:off x="953475" y="4187665"/>
            <a:ext cx="6700077" cy="999200"/>
          </a:xfrm>
          <a:prstGeom prst="rect">
            <a:avLst/>
          </a:prstGeom>
          <a:noFill/>
        </p:spPr>
        <p:txBody>
          <a:bodyPr wrap="square" lIns="0" tIns="0" rIns="0" bIns="0" rtlCol="0">
            <a:noAutofit/>
          </a:bodyPr>
          <a:lstStyle/>
          <a:p>
            <a:pPr>
              <a:lnSpc>
                <a:spcPct val="90000"/>
              </a:lnSpc>
              <a:spcBef>
                <a:spcPts val="600"/>
              </a:spcBef>
            </a:pPr>
            <a:r>
              <a:rPr lang="en-US" sz="1850" b="1" spc="-50" dirty="0" smtClean="0"/>
              <a:t>Knowledge Transfer:  </a:t>
            </a:r>
            <a:r>
              <a:rPr lang="en-US" sz="1850" spc="-50" dirty="0" smtClean="0"/>
              <a:t>How are her outputs used in industry?</a:t>
            </a:r>
          </a:p>
          <a:p>
            <a:pPr marL="285750" indent="-285750">
              <a:lnSpc>
                <a:spcPct val="90000"/>
              </a:lnSpc>
              <a:buFont typeface="Arial" panose="020B0604020202020204" pitchFamily="34" charset="0"/>
              <a:buChar char="•"/>
            </a:pPr>
            <a:r>
              <a:rPr lang="en-US" sz="1600" spc="-50" dirty="0"/>
              <a:t>Number of patent applications or patents awarded</a:t>
            </a:r>
          </a:p>
          <a:p>
            <a:pPr marL="285750" indent="-285750">
              <a:lnSpc>
                <a:spcPct val="90000"/>
              </a:lnSpc>
              <a:buFont typeface="Arial" panose="020B0604020202020204" pitchFamily="34" charset="0"/>
              <a:buChar char="•"/>
            </a:pPr>
            <a:r>
              <a:rPr lang="en-US" sz="1600" spc="-50" dirty="0"/>
              <a:t>Number of patent </a:t>
            </a:r>
            <a:r>
              <a:rPr lang="en-US" sz="1600" spc="-50" dirty="0" smtClean="0"/>
              <a:t>citations</a:t>
            </a:r>
          </a:p>
          <a:p>
            <a:pPr marL="285750" indent="-285750">
              <a:lnSpc>
                <a:spcPct val="90000"/>
              </a:lnSpc>
              <a:buFont typeface="Arial" panose="020B0604020202020204" pitchFamily="34" charset="0"/>
              <a:buChar char="•"/>
            </a:pPr>
            <a:r>
              <a:rPr lang="en-US" sz="1600" spc="-50" dirty="0" smtClean="0"/>
              <a:t>Number, size or description </a:t>
            </a:r>
            <a:r>
              <a:rPr lang="en-US" sz="1600" spc="-50" dirty="0"/>
              <a:t>of consultancy </a:t>
            </a:r>
            <a:r>
              <a:rPr lang="en-US" sz="1600" spc="-50" dirty="0" smtClean="0"/>
              <a:t>work</a:t>
            </a:r>
            <a:endParaRPr lang="en-US" sz="1600" spc="-50" dirty="0"/>
          </a:p>
        </p:txBody>
      </p:sp>
      <p:sp>
        <p:nvSpPr>
          <p:cNvPr id="3" name="Slide Number Placeholder 2"/>
          <p:cNvSpPr>
            <a:spLocks noGrp="1"/>
          </p:cNvSpPr>
          <p:nvPr>
            <p:ph type="sldNum" sz="quarter" idx="12"/>
          </p:nvPr>
        </p:nvSpPr>
        <p:spPr/>
        <p:txBody>
          <a:bodyPr/>
          <a:lstStyle/>
          <a:p>
            <a:fld id="{8075067B-65B9-4FDE-ABAA-A79839D700CC}" type="slidenum">
              <a:rPr lang="en-US" smtClean="0"/>
              <a:t>12</a:t>
            </a:fld>
            <a:endParaRPr lang="en-US"/>
          </a:p>
        </p:txBody>
      </p:sp>
    </p:spTree>
    <p:extLst>
      <p:ext uri="{BB962C8B-B14F-4D97-AF65-F5344CB8AC3E}">
        <p14:creationId xmlns:p14="http://schemas.microsoft.com/office/powerpoint/2010/main" val="1670097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Impact: Research Outputs</a:t>
            </a:r>
            <a:endParaRPr lang="en-US" dirty="0"/>
          </a:p>
        </p:txBody>
      </p:sp>
      <p:sp>
        <p:nvSpPr>
          <p:cNvPr id="30" name="TextBox 29"/>
          <p:cNvSpPr txBox="1"/>
          <p:nvPr/>
        </p:nvSpPr>
        <p:spPr>
          <a:xfrm>
            <a:off x="974968" y="990600"/>
            <a:ext cx="7407032" cy="768097"/>
          </a:xfrm>
          <a:prstGeom prst="rect">
            <a:avLst/>
          </a:prstGeom>
          <a:noFill/>
        </p:spPr>
        <p:txBody>
          <a:bodyPr wrap="square" lIns="0" tIns="0" rIns="0" bIns="0" rtlCol="0">
            <a:noAutofit/>
          </a:bodyPr>
          <a:lstStyle/>
          <a:p>
            <a:pPr>
              <a:lnSpc>
                <a:spcPct val="90000"/>
              </a:lnSpc>
              <a:spcBef>
                <a:spcPts val="600"/>
              </a:spcBef>
            </a:pPr>
            <a:r>
              <a:rPr lang="en-US" sz="1850" b="1" spc="-50" dirty="0" smtClean="0"/>
              <a:t>Productivity:  </a:t>
            </a:r>
            <a:r>
              <a:rPr lang="en-US" sz="1850" spc="-50" dirty="0" smtClean="0"/>
              <a:t>How productive is she?</a:t>
            </a:r>
          </a:p>
          <a:p>
            <a:pPr marL="285750" indent="-285750">
              <a:lnSpc>
                <a:spcPct val="90000"/>
              </a:lnSpc>
              <a:buFont typeface="Arial" panose="020B0604020202020204" pitchFamily="34" charset="0"/>
              <a:buChar char="•"/>
            </a:pPr>
            <a:r>
              <a:rPr lang="en-US" sz="1600" spc="-50" dirty="0" smtClean="0"/>
              <a:t>Number and type of outputs (articles, books, research data, software, etc.)</a:t>
            </a:r>
          </a:p>
          <a:p>
            <a:pPr marL="285750" indent="-285750">
              <a:lnSpc>
                <a:spcPct val="90000"/>
              </a:lnSpc>
              <a:buFont typeface="Arial" panose="020B0604020202020204" pitchFamily="34" charset="0"/>
              <a:buChar char="•"/>
            </a:pPr>
            <a:r>
              <a:rPr lang="en-US" sz="1600" spc="-50" dirty="0" smtClean="0"/>
              <a:t>Number of outputs per year (or other timeframe)</a:t>
            </a:r>
            <a:endParaRPr lang="en-US" sz="1850" spc="-50" dirty="0"/>
          </a:p>
        </p:txBody>
      </p:sp>
      <p:sp>
        <p:nvSpPr>
          <p:cNvPr id="17" name="TextBox 16"/>
          <p:cNvSpPr txBox="1"/>
          <p:nvPr/>
        </p:nvSpPr>
        <p:spPr>
          <a:xfrm>
            <a:off x="941752" y="1777015"/>
            <a:ext cx="8038123" cy="1231232"/>
          </a:xfrm>
          <a:prstGeom prst="rect">
            <a:avLst/>
          </a:prstGeom>
          <a:noFill/>
        </p:spPr>
        <p:txBody>
          <a:bodyPr wrap="square" lIns="0" tIns="0" rIns="0" bIns="0" rtlCol="0">
            <a:noAutofit/>
          </a:bodyPr>
          <a:lstStyle/>
          <a:p>
            <a:pPr>
              <a:lnSpc>
                <a:spcPct val="90000"/>
              </a:lnSpc>
              <a:spcBef>
                <a:spcPts val="600"/>
              </a:spcBef>
            </a:pPr>
            <a:r>
              <a:rPr lang="en-US" sz="1850" b="1" spc="-50" dirty="0" smtClean="0"/>
              <a:t>Visibility of communication channels:  </a:t>
            </a:r>
            <a:r>
              <a:rPr lang="en-US" sz="1850" spc="-50" dirty="0" smtClean="0"/>
              <a:t>What is the impact of the channels that my outputs are published in?</a:t>
            </a:r>
          </a:p>
          <a:p>
            <a:pPr marL="285750" indent="-285750">
              <a:lnSpc>
                <a:spcPct val="90000"/>
              </a:lnSpc>
              <a:spcBef>
                <a:spcPts val="600"/>
              </a:spcBef>
              <a:buFont typeface="Arial" panose="020B0604020202020204" pitchFamily="34" charset="0"/>
              <a:buChar char="•"/>
            </a:pPr>
            <a:r>
              <a:rPr lang="en-US" sz="1600" spc="-50" dirty="0"/>
              <a:t>Journal Impact Factor (Thomson Reuters), or Impact Per Publications (Elsevier)</a:t>
            </a:r>
          </a:p>
          <a:p>
            <a:pPr marL="285750" indent="-285750">
              <a:lnSpc>
                <a:spcPct val="90000"/>
              </a:lnSpc>
              <a:buFont typeface="Arial" panose="020B0604020202020204" pitchFamily="34" charset="0"/>
              <a:buChar char="•"/>
            </a:pPr>
            <a:r>
              <a:rPr lang="en-US" sz="1600" spc="-50" dirty="0"/>
              <a:t>Prestige of </a:t>
            </a:r>
            <a:r>
              <a:rPr lang="en-US" sz="1600" spc="-50" dirty="0" smtClean="0"/>
              <a:t>conferences, or Status </a:t>
            </a:r>
            <a:r>
              <a:rPr lang="en-US" sz="1600" spc="-50" dirty="0"/>
              <a:t>of books </a:t>
            </a:r>
            <a:r>
              <a:rPr lang="en-US" sz="1600" spc="-50" dirty="0" smtClean="0"/>
              <a:t>publisher or visibility </a:t>
            </a:r>
            <a:r>
              <a:rPr lang="en-US" sz="1600" spc="-50" dirty="0"/>
              <a:t>of data repositories </a:t>
            </a:r>
            <a:endParaRPr lang="en-US" sz="1850" spc="-50" dirty="0"/>
          </a:p>
        </p:txBody>
      </p:sp>
      <p:sp>
        <p:nvSpPr>
          <p:cNvPr id="19" name="TextBox 18"/>
          <p:cNvSpPr txBox="1"/>
          <p:nvPr/>
        </p:nvSpPr>
        <p:spPr>
          <a:xfrm>
            <a:off x="924167" y="2956433"/>
            <a:ext cx="7885725" cy="1174936"/>
          </a:xfrm>
          <a:prstGeom prst="rect">
            <a:avLst/>
          </a:prstGeom>
          <a:noFill/>
        </p:spPr>
        <p:txBody>
          <a:bodyPr wrap="square" lIns="0" tIns="0" rIns="0" bIns="0" rtlCol="0">
            <a:noAutofit/>
          </a:bodyPr>
          <a:lstStyle/>
          <a:p>
            <a:pPr>
              <a:lnSpc>
                <a:spcPct val="90000"/>
              </a:lnSpc>
              <a:spcBef>
                <a:spcPts val="600"/>
              </a:spcBef>
            </a:pPr>
            <a:r>
              <a:rPr lang="en-US" sz="1850" b="1" spc="-50" dirty="0" smtClean="0"/>
              <a:t>Research Influence:  </a:t>
            </a:r>
            <a:r>
              <a:rPr lang="en-US" sz="1850" spc="-50" dirty="0" smtClean="0"/>
              <a:t>How are her outputs used in academia?</a:t>
            </a:r>
          </a:p>
          <a:p>
            <a:pPr marL="285750" indent="-285750">
              <a:lnSpc>
                <a:spcPct val="90000"/>
              </a:lnSpc>
              <a:buFont typeface="Arial" panose="020B0604020202020204" pitchFamily="34" charset="0"/>
              <a:buChar char="•"/>
            </a:pPr>
            <a:r>
              <a:rPr lang="en-US" sz="1600" spc="-50" dirty="0"/>
              <a:t>Views/downloads or usage </a:t>
            </a:r>
            <a:r>
              <a:rPr lang="en-US" sz="1600" spc="-50" dirty="0" smtClean="0"/>
              <a:t>metrics, mentions in social media</a:t>
            </a:r>
            <a:endParaRPr lang="en-US" sz="1600" spc="-50" dirty="0"/>
          </a:p>
          <a:p>
            <a:pPr marL="285750" indent="-285750">
              <a:lnSpc>
                <a:spcPct val="90000"/>
              </a:lnSpc>
              <a:buFont typeface="Arial" panose="020B0604020202020204" pitchFamily="34" charset="0"/>
              <a:buChar char="•"/>
            </a:pPr>
            <a:r>
              <a:rPr lang="en-US" sz="1600" spc="-50" dirty="0"/>
              <a:t>Total citation count, citations per publication, citations per year (or other timeframe</a:t>
            </a:r>
            <a:r>
              <a:rPr lang="en-US" sz="1600" spc="-50" dirty="0" smtClean="0"/>
              <a:t>)</a:t>
            </a:r>
          </a:p>
          <a:p>
            <a:pPr marL="285750" indent="-285750">
              <a:lnSpc>
                <a:spcPct val="90000"/>
              </a:lnSpc>
              <a:buFont typeface="Arial" panose="020B0604020202020204" pitchFamily="34" charset="0"/>
              <a:buChar char="•"/>
            </a:pPr>
            <a:r>
              <a:rPr lang="en-US" sz="1600" spc="-50" dirty="0" smtClean="0"/>
              <a:t>Field </a:t>
            </a:r>
            <a:r>
              <a:rPr lang="en-US" sz="1600" spc="-50" dirty="0"/>
              <a:t>normalized Citation Impact (Elsevier), Relative Citation </a:t>
            </a:r>
            <a:r>
              <a:rPr lang="en-US" sz="1600" spc="-50" dirty="0" smtClean="0"/>
              <a:t>Ratio (NIH), </a:t>
            </a:r>
            <a:r>
              <a:rPr lang="en-US" sz="1600" spc="-50" dirty="0"/>
              <a:t>Hot and Highly Cited Papers (Thomson Reuters</a:t>
            </a:r>
            <a:r>
              <a:rPr lang="en-US" sz="1600" spc="-50" dirty="0" smtClean="0"/>
              <a:t>)</a:t>
            </a:r>
          </a:p>
          <a:p>
            <a:pPr marL="285750" indent="-285750">
              <a:lnSpc>
                <a:spcPct val="90000"/>
              </a:lnSpc>
              <a:buFont typeface="Arial" panose="020B0604020202020204" pitchFamily="34" charset="0"/>
              <a:buChar char="•"/>
            </a:pPr>
            <a:endParaRPr lang="en-US" sz="1600" spc="-50" dirty="0"/>
          </a:p>
          <a:p>
            <a:pPr>
              <a:lnSpc>
                <a:spcPct val="90000"/>
              </a:lnSpc>
            </a:pPr>
            <a:endParaRPr lang="en-US" sz="1850" spc="-50" dirty="0"/>
          </a:p>
        </p:txBody>
      </p:sp>
      <p:sp>
        <p:nvSpPr>
          <p:cNvPr id="20" name="TextBox 19"/>
          <p:cNvSpPr txBox="1"/>
          <p:nvPr/>
        </p:nvSpPr>
        <p:spPr>
          <a:xfrm>
            <a:off x="953475" y="4187665"/>
            <a:ext cx="6700077" cy="999200"/>
          </a:xfrm>
          <a:prstGeom prst="rect">
            <a:avLst/>
          </a:prstGeom>
          <a:noFill/>
        </p:spPr>
        <p:txBody>
          <a:bodyPr wrap="square" lIns="0" tIns="0" rIns="0" bIns="0" rtlCol="0">
            <a:noAutofit/>
          </a:bodyPr>
          <a:lstStyle/>
          <a:p>
            <a:pPr>
              <a:lnSpc>
                <a:spcPct val="90000"/>
              </a:lnSpc>
              <a:spcBef>
                <a:spcPts val="600"/>
              </a:spcBef>
            </a:pPr>
            <a:r>
              <a:rPr lang="en-US" sz="1850" b="1" spc="-50" dirty="0" smtClean="0"/>
              <a:t>Knowledge Transfer:  </a:t>
            </a:r>
            <a:r>
              <a:rPr lang="en-US" sz="1850" spc="-50" dirty="0" smtClean="0"/>
              <a:t>How are her outputs used in industry?</a:t>
            </a:r>
          </a:p>
          <a:p>
            <a:pPr marL="285750" indent="-285750">
              <a:lnSpc>
                <a:spcPct val="90000"/>
              </a:lnSpc>
              <a:buFont typeface="Arial" panose="020B0604020202020204" pitchFamily="34" charset="0"/>
              <a:buChar char="•"/>
            </a:pPr>
            <a:r>
              <a:rPr lang="en-US" sz="1600" spc="-50" dirty="0"/>
              <a:t>Number of patent applications or patents awarded</a:t>
            </a:r>
          </a:p>
          <a:p>
            <a:pPr marL="285750" indent="-285750">
              <a:lnSpc>
                <a:spcPct val="90000"/>
              </a:lnSpc>
              <a:buFont typeface="Arial" panose="020B0604020202020204" pitchFamily="34" charset="0"/>
              <a:buChar char="•"/>
            </a:pPr>
            <a:r>
              <a:rPr lang="en-US" sz="1600" spc="-50" dirty="0"/>
              <a:t>Number of patent </a:t>
            </a:r>
            <a:r>
              <a:rPr lang="en-US" sz="1600" spc="-50" dirty="0" smtClean="0"/>
              <a:t>citations</a:t>
            </a:r>
          </a:p>
          <a:p>
            <a:pPr marL="285750" indent="-285750">
              <a:lnSpc>
                <a:spcPct val="90000"/>
              </a:lnSpc>
              <a:buFont typeface="Arial" panose="020B0604020202020204" pitchFamily="34" charset="0"/>
              <a:buChar char="•"/>
            </a:pPr>
            <a:r>
              <a:rPr lang="en-US" sz="1600" spc="-50" dirty="0" smtClean="0"/>
              <a:t>Number, size or description </a:t>
            </a:r>
            <a:r>
              <a:rPr lang="en-US" sz="1600" spc="-50" dirty="0"/>
              <a:t>of consultancy </a:t>
            </a:r>
            <a:r>
              <a:rPr lang="en-US" sz="1600" spc="-50" dirty="0" smtClean="0"/>
              <a:t>work</a:t>
            </a:r>
            <a:endParaRPr lang="en-US" sz="1600" spc="-50" dirty="0"/>
          </a:p>
        </p:txBody>
      </p:sp>
      <p:sp>
        <p:nvSpPr>
          <p:cNvPr id="21" name="TextBox 20"/>
          <p:cNvSpPr txBox="1"/>
          <p:nvPr/>
        </p:nvSpPr>
        <p:spPr>
          <a:xfrm>
            <a:off x="953475" y="5208225"/>
            <a:ext cx="7885725" cy="1174936"/>
          </a:xfrm>
          <a:prstGeom prst="rect">
            <a:avLst/>
          </a:prstGeom>
          <a:noFill/>
        </p:spPr>
        <p:txBody>
          <a:bodyPr wrap="square" lIns="0" tIns="0" rIns="0" bIns="0" rtlCol="0">
            <a:noAutofit/>
          </a:bodyPr>
          <a:lstStyle/>
          <a:p>
            <a:pPr>
              <a:lnSpc>
                <a:spcPct val="90000"/>
              </a:lnSpc>
              <a:spcBef>
                <a:spcPts val="600"/>
              </a:spcBef>
            </a:pPr>
            <a:r>
              <a:rPr lang="en-US" sz="1850" b="1" spc="-50" dirty="0" smtClean="0"/>
              <a:t>Social, Policy and Health Impacts:  </a:t>
            </a:r>
            <a:r>
              <a:rPr lang="en-US" sz="1850" spc="-50" dirty="0" smtClean="0"/>
              <a:t>What is her wider impact?</a:t>
            </a:r>
          </a:p>
          <a:p>
            <a:pPr marL="285750" indent="-285750">
              <a:lnSpc>
                <a:spcPct val="90000"/>
              </a:lnSpc>
              <a:buFont typeface="Arial" panose="020B0604020202020204" pitchFamily="34" charset="0"/>
              <a:buChar char="•"/>
            </a:pPr>
            <a:r>
              <a:rPr lang="en-US" sz="1600" spc="-50" dirty="0"/>
              <a:t>Number of citations in clinical guidelines</a:t>
            </a:r>
          </a:p>
          <a:p>
            <a:pPr marL="285750" indent="-285750">
              <a:lnSpc>
                <a:spcPct val="90000"/>
              </a:lnSpc>
              <a:buFont typeface="Arial" panose="020B0604020202020204" pitchFamily="34" charset="0"/>
              <a:buChar char="•"/>
            </a:pPr>
            <a:r>
              <a:rPr lang="en-US" sz="1600" spc="-50" dirty="0"/>
              <a:t>Number of citations in policy documents</a:t>
            </a:r>
          </a:p>
          <a:p>
            <a:pPr marL="285750" indent="-285750">
              <a:lnSpc>
                <a:spcPct val="90000"/>
              </a:lnSpc>
              <a:buFont typeface="Arial" panose="020B0604020202020204" pitchFamily="34" charset="0"/>
              <a:buChar char="•"/>
            </a:pPr>
            <a:r>
              <a:rPr lang="en-US" sz="1600" spc="-50" dirty="0" smtClean="0"/>
              <a:t>Number </a:t>
            </a:r>
            <a:r>
              <a:rPr lang="en-US" sz="1600" spc="-50" dirty="0"/>
              <a:t>or description of new treatments developed</a:t>
            </a:r>
          </a:p>
          <a:p>
            <a:pPr marL="285750" indent="-285750">
              <a:lnSpc>
                <a:spcPct val="90000"/>
              </a:lnSpc>
              <a:buFont typeface="Arial" panose="020B0604020202020204" pitchFamily="34" charset="0"/>
              <a:buChar char="•"/>
            </a:pPr>
            <a:r>
              <a:rPr lang="en-US" sz="1600" spc="-50" dirty="0"/>
              <a:t>Narrowing of health/health care disparities</a:t>
            </a:r>
          </a:p>
        </p:txBody>
      </p:sp>
      <p:sp>
        <p:nvSpPr>
          <p:cNvPr id="3" name="Slide Number Placeholder 2"/>
          <p:cNvSpPr>
            <a:spLocks noGrp="1"/>
          </p:cNvSpPr>
          <p:nvPr>
            <p:ph type="sldNum" sz="quarter" idx="12"/>
          </p:nvPr>
        </p:nvSpPr>
        <p:spPr/>
        <p:txBody>
          <a:bodyPr/>
          <a:lstStyle/>
          <a:p>
            <a:fld id="{8075067B-65B9-4FDE-ABAA-A79839D700CC}" type="slidenum">
              <a:rPr lang="en-US" smtClean="0"/>
              <a:t>13</a:t>
            </a:fld>
            <a:endParaRPr lang="en-US"/>
          </a:p>
        </p:txBody>
      </p:sp>
    </p:spTree>
    <p:extLst>
      <p:ext uri="{BB962C8B-B14F-4D97-AF65-F5344CB8AC3E}">
        <p14:creationId xmlns:p14="http://schemas.microsoft.com/office/powerpoint/2010/main" val="25224486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404256" y="2936911"/>
            <a:ext cx="3886200" cy="1143000"/>
          </a:xfrm>
        </p:spPr>
        <p:txBody>
          <a:bodyPr/>
          <a:lstStyle/>
          <a:p>
            <a:r>
              <a:rPr lang="en-US" dirty="0"/>
              <a:t>Best Practices for Metrics</a:t>
            </a:r>
          </a:p>
        </p:txBody>
      </p:sp>
    </p:spTree>
    <p:extLst>
      <p:ext uri="{BB962C8B-B14F-4D97-AF65-F5344CB8AC3E}">
        <p14:creationId xmlns:p14="http://schemas.microsoft.com/office/powerpoint/2010/main" val="25805372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 for Metrics or Indicators</a:t>
            </a:r>
            <a:endParaRPr lang="en-US" dirty="0"/>
          </a:p>
        </p:txBody>
      </p:sp>
      <p:sp>
        <p:nvSpPr>
          <p:cNvPr id="4" name="TextBox 3"/>
          <p:cNvSpPr txBox="1"/>
          <p:nvPr/>
        </p:nvSpPr>
        <p:spPr>
          <a:xfrm>
            <a:off x="1037583" y="898923"/>
            <a:ext cx="7620000" cy="305891"/>
          </a:xfrm>
          <a:prstGeom prst="rect">
            <a:avLst/>
          </a:prstGeom>
          <a:noFill/>
        </p:spPr>
        <p:txBody>
          <a:bodyPr wrap="square" lIns="0" tIns="0" rIns="0" bIns="0" rtlCol="0">
            <a:noAutofit/>
          </a:bodyPr>
          <a:lstStyle/>
          <a:p>
            <a:pPr>
              <a:lnSpc>
                <a:spcPct val="90000"/>
              </a:lnSpc>
              <a:spcBef>
                <a:spcPts val="600"/>
              </a:spcBef>
            </a:pPr>
            <a:r>
              <a:rPr lang="en-US" sz="1850" i="1" spc="-50" dirty="0" smtClean="0"/>
              <a:t>a metric or an indicator is a proxy; it has the authority to represent something else </a:t>
            </a:r>
          </a:p>
          <a:p>
            <a:pPr>
              <a:lnSpc>
                <a:spcPct val="90000"/>
              </a:lnSpc>
              <a:spcBef>
                <a:spcPts val="600"/>
              </a:spcBef>
            </a:pPr>
            <a:endParaRPr lang="en-US" sz="1850" spc="-50" dirty="0" smtClean="0"/>
          </a:p>
        </p:txBody>
      </p:sp>
      <p:grpSp>
        <p:nvGrpSpPr>
          <p:cNvPr id="30" name="Group 29"/>
          <p:cNvGrpSpPr/>
          <p:nvPr/>
        </p:nvGrpSpPr>
        <p:grpSpPr>
          <a:xfrm>
            <a:off x="680029" y="1436791"/>
            <a:ext cx="8458200" cy="977892"/>
            <a:chOff x="685800" y="1416308"/>
            <a:chExt cx="8458200" cy="977892"/>
          </a:xfrm>
        </p:grpSpPr>
        <p:sp>
          <p:nvSpPr>
            <p:cNvPr id="22" name="Rounded Rectangle 21"/>
            <p:cNvSpPr/>
            <p:nvPr/>
          </p:nvSpPr>
          <p:spPr>
            <a:xfrm>
              <a:off x="685800" y="1416308"/>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20"/>
            <p:cNvSpPr/>
            <p:nvPr/>
          </p:nvSpPr>
          <p:spPr>
            <a:xfrm>
              <a:off x="873756" y="1527900"/>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958141" y="1686503"/>
              <a:ext cx="7185859" cy="369332"/>
            </a:xfrm>
            <a:prstGeom prst="rect">
              <a:avLst/>
            </a:prstGeom>
          </p:spPr>
          <p:txBody>
            <a:bodyPr wrap="square">
              <a:spAutoFit/>
            </a:bodyPr>
            <a:lstStyle/>
            <a:p>
              <a:pPr>
                <a:lnSpc>
                  <a:spcPct val="90000"/>
                </a:lnSpc>
                <a:spcBef>
                  <a:spcPts val="600"/>
                </a:spcBef>
              </a:pPr>
              <a:r>
                <a:rPr lang="en-US" sz="2000" spc="-50" dirty="0">
                  <a:solidFill>
                    <a:schemeClr val="bg1"/>
                  </a:solidFill>
                </a:rPr>
                <a:t>Metrics should be easy to understand, open and transparent. </a:t>
              </a:r>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077" y="1572424"/>
              <a:ext cx="609957" cy="609957"/>
            </a:xfrm>
            <a:prstGeom prst="rect">
              <a:avLst/>
            </a:prstGeom>
          </p:spPr>
        </p:pic>
      </p:grpSp>
      <p:sp>
        <p:nvSpPr>
          <p:cNvPr id="35" name="TextBox 34"/>
          <p:cNvSpPr txBox="1"/>
          <p:nvPr/>
        </p:nvSpPr>
        <p:spPr>
          <a:xfrm>
            <a:off x="2286000" y="6096000"/>
            <a:ext cx="6019800" cy="900551"/>
          </a:xfrm>
          <a:prstGeom prst="rect">
            <a:avLst/>
          </a:prstGeom>
          <a:noFill/>
        </p:spPr>
        <p:txBody>
          <a:bodyPr wrap="square" lIns="0" tIns="0" rIns="0" bIns="0" rtlCol="0">
            <a:noAutofit/>
          </a:bodyPr>
          <a:lstStyle/>
          <a:p>
            <a:pPr>
              <a:lnSpc>
                <a:spcPct val="90000"/>
              </a:lnSpc>
            </a:pPr>
            <a:r>
              <a:rPr lang="en-US" sz="1200" b="1" spc="-50" dirty="0" smtClean="0"/>
              <a:t>Resources: </a:t>
            </a:r>
          </a:p>
          <a:p>
            <a:pPr>
              <a:lnSpc>
                <a:spcPct val="90000"/>
              </a:lnSpc>
            </a:pPr>
            <a:r>
              <a:rPr lang="en-US" sz="1200" spc="-50" dirty="0" smtClean="0"/>
              <a:t>The Leiden Manifesto </a:t>
            </a:r>
            <a:r>
              <a:rPr lang="en-US" sz="1200" spc="-50" dirty="0"/>
              <a:t>by Hicks et al</a:t>
            </a:r>
            <a:r>
              <a:rPr lang="en-US" sz="1200" spc="-50" dirty="0" smtClean="0"/>
              <a:t>.</a:t>
            </a:r>
          </a:p>
          <a:p>
            <a:pPr>
              <a:lnSpc>
                <a:spcPct val="90000"/>
              </a:lnSpc>
            </a:pPr>
            <a:r>
              <a:rPr lang="en-US" sz="1200" spc="-50" dirty="0" smtClean="0"/>
              <a:t>Article: </a:t>
            </a:r>
            <a:r>
              <a:rPr lang="en-US" sz="1200" spc="-50" dirty="0">
                <a:hlinkClick r:id="rId3"/>
              </a:rPr>
              <a:t>http://</a:t>
            </a:r>
            <a:r>
              <a:rPr lang="en-US" sz="1200" spc="-50" dirty="0" smtClean="0">
                <a:hlinkClick r:id="rId3"/>
              </a:rPr>
              <a:t>www.nature.com/news/bibliometrics-the-leiden-manifesto-for-research-metrics-1.17351</a:t>
            </a:r>
            <a:endParaRPr lang="en-US" sz="1200" spc="-50" dirty="0" smtClean="0"/>
          </a:p>
          <a:p>
            <a:pPr>
              <a:lnSpc>
                <a:spcPct val="90000"/>
              </a:lnSpc>
            </a:pPr>
            <a:r>
              <a:rPr lang="en-US" sz="1200" spc="-50" dirty="0"/>
              <a:t>Video: </a:t>
            </a:r>
            <a:r>
              <a:rPr lang="en-US" sz="1200" spc="-50" dirty="0">
                <a:hlinkClick r:id="rId4"/>
              </a:rPr>
              <a:t>https://</a:t>
            </a:r>
            <a:r>
              <a:rPr lang="en-US" sz="1200" spc="-50" dirty="0" smtClean="0">
                <a:hlinkClick r:id="rId4"/>
              </a:rPr>
              <a:t>vimeo.com/133683418</a:t>
            </a:r>
            <a:endParaRPr lang="en-US" sz="1200" spc="-50" dirty="0" smtClean="0"/>
          </a:p>
          <a:p>
            <a:pPr>
              <a:lnSpc>
                <a:spcPct val="90000"/>
              </a:lnSpc>
            </a:pPr>
            <a:endParaRPr lang="en-US" sz="1200" spc="-50" dirty="0" smtClean="0"/>
          </a:p>
          <a:p>
            <a:pPr>
              <a:lnSpc>
                <a:spcPct val="90000"/>
              </a:lnSpc>
            </a:pPr>
            <a:endParaRPr lang="en-US" sz="1200" spc="-50" dirty="0"/>
          </a:p>
        </p:txBody>
      </p:sp>
      <p:sp>
        <p:nvSpPr>
          <p:cNvPr id="3" name="Slide Number Placeholder 2"/>
          <p:cNvSpPr>
            <a:spLocks noGrp="1"/>
          </p:cNvSpPr>
          <p:nvPr>
            <p:ph type="sldNum" sz="quarter" idx="12"/>
          </p:nvPr>
        </p:nvSpPr>
        <p:spPr/>
        <p:txBody>
          <a:bodyPr/>
          <a:lstStyle/>
          <a:p>
            <a:fld id="{8075067B-65B9-4FDE-ABAA-A79839D700CC}" type="slidenum">
              <a:rPr lang="en-US" smtClean="0"/>
              <a:t>15</a:t>
            </a:fld>
            <a:endParaRPr lang="en-US"/>
          </a:p>
        </p:txBody>
      </p:sp>
    </p:spTree>
    <p:extLst>
      <p:ext uri="{BB962C8B-B14F-4D97-AF65-F5344CB8AC3E}">
        <p14:creationId xmlns:p14="http://schemas.microsoft.com/office/powerpoint/2010/main" val="18609162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 for Metrics or Indicators</a:t>
            </a:r>
            <a:endParaRPr lang="en-US" dirty="0"/>
          </a:p>
        </p:txBody>
      </p:sp>
      <p:sp>
        <p:nvSpPr>
          <p:cNvPr id="4" name="TextBox 3"/>
          <p:cNvSpPr txBox="1"/>
          <p:nvPr/>
        </p:nvSpPr>
        <p:spPr>
          <a:xfrm>
            <a:off x="1037583" y="898923"/>
            <a:ext cx="7620000" cy="305891"/>
          </a:xfrm>
          <a:prstGeom prst="rect">
            <a:avLst/>
          </a:prstGeom>
          <a:noFill/>
        </p:spPr>
        <p:txBody>
          <a:bodyPr wrap="square" lIns="0" tIns="0" rIns="0" bIns="0" rtlCol="0">
            <a:noAutofit/>
          </a:bodyPr>
          <a:lstStyle/>
          <a:p>
            <a:pPr>
              <a:lnSpc>
                <a:spcPct val="90000"/>
              </a:lnSpc>
              <a:spcBef>
                <a:spcPts val="600"/>
              </a:spcBef>
            </a:pPr>
            <a:r>
              <a:rPr lang="en-US" sz="1850" i="1" spc="-50" dirty="0" smtClean="0"/>
              <a:t>a metric or an indicator is a proxy; it has the authority to represent something else </a:t>
            </a:r>
          </a:p>
          <a:p>
            <a:pPr>
              <a:lnSpc>
                <a:spcPct val="90000"/>
              </a:lnSpc>
              <a:spcBef>
                <a:spcPts val="600"/>
              </a:spcBef>
            </a:pPr>
            <a:endParaRPr lang="en-US" sz="1850" spc="-50" dirty="0" smtClean="0"/>
          </a:p>
        </p:txBody>
      </p:sp>
      <p:grpSp>
        <p:nvGrpSpPr>
          <p:cNvPr id="34" name="Group 33"/>
          <p:cNvGrpSpPr/>
          <p:nvPr/>
        </p:nvGrpSpPr>
        <p:grpSpPr>
          <a:xfrm>
            <a:off x="680029" y="2567453"/>
            <a:ext cx="9146151" cy="977892"/>
            <a:chOff x="685800" y="2451108"/>
            <a:chExt cx="9146151" cy="977892"/>
          </a:xfrm>
        </p:grpSpPr>
        <p:sp>
          <p:nvSpPr>
            <p:cNvPr id="24" name="Rounded Rectangle 23"/>
            <p:cNvSpPr/>
            <p:nvPr/>
          </p:nvSpPr>
          <p:spPr>
            <a:xfrm>
              <a:off x="685800" y="2451108"/>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p:cNvGrpSpPr/>
            <p:nvPr/>
          </p:nvGrpSpPr>
          <p:grpSpPr>
            <a:xfrm>
              <a:off x="905018" y="2600344"/>
              <a:ext cx="8926933" cy="699007"/>
              <a:chOff x="905018" y="2600344"/>
              <a:chExt cx="8926933" cy="699007"/>
            </a:xfrm>
          </p:grpSpPr>
          <p:sp>
            <p:nvSpPr>
              <p:cNvPr id="25" name="Rounded Rectangle 24"/>
              <p:cNvSpPr/>
              <p:nvPr/>
            </p:nvSpPr>
            <p:spPr>
              <a:xfrm>
                <a:off x="905018" y="2600344"/>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27" y="2626554"/>
                <a:ext cx="634056" cy="634056"/>
              </a:xfrm>
              <a:prstGeom prst="rect">
                <a:avLst/>
              </a:prstGeom>
            </p:spPr>
          </p:pic>
          <p:sp>
            <p:nvSpPr>
              <p:cNvPr id="10" name="Rectangle 9"/>
              <p:cNvSpPr/>
              <p:nvPr/>
            </p:nvSpPr>
            <p:spPr>
              <a:xfrm>
                <a:off x="1960292" y="2765181"/>
                <a:ext cx="7871659" cy="369332"/>
              </a:xfrm>
              <a:prstGeom prst="rect">
                <a:avLst/>
              </a:prstGeom>
            </p:spPr>
            <p:txBody>
              <a:bodyPr wrap="square">
                <a:spAutoFit/>
              </a:bodyPr>
              <a:lstStyle/>
              <a:p>
                <a:pPr>
                  <a:lnSpc>
                    <a:spcPct val="90000"/>
                  </a:lnSpc>
                  <a:spcBef>
                    <a:spcPts val="600"/>
                  </a:spcBef>
                </a:pPr>
                <a:r>
                  <a:rPr lang="en-US" sz="2000" spc="-50" dirty="0">
                    <a:solidFill>
                      <a:schemeClr val="bg1"/>
                    </a:solidFill>
                  </a:rPr>
                  <a:t>Metrics should not substitute for </a:t>
                </a:r>
                <a:r>
                  <a:rPr lang="en-US" sz="2000" spc="-50" dirty="0" smtClean="0">
                    <a:solidFill>
                      <a:schemeClr val="bg1"/>
                    </a:solidFill>
                  </a:rPr>
                  <a:t>informed, </a:t>
                </a:r>
                <a:r>
                  <a:rPr lang="en-US" sz="2000" spc="-50" dirty="0">
                    <a:solidFill>
                      <a:schemeClr val="bg1"/>
                    </a:solidFill>
                  </a:rPr>
                  <a:t>qualitative assessment. </a:t>
                </a:r>
              </a:p>
            </p:txBody>
          </p:sp>
        </p:grpSp>
      </p:grpSp>
      <p:grpSp>
        <p:nvGrpSpPr>
          <p:cNvPr id="30" name="Group 29"/>
          <p:cNvGrpSpPr/>
          <p:nvPr/>
        </p:nvGrpSpPr>
        <p:grpSpPr>
          <a:xfrm>
            <a:off x="680029" y="1436791"/>
            <a:ext cx="8458200" cy="977892"/>
            <a:chOff x="685800" y="1416308"/>
            <a:chExt cx="8458200" cy="977892"/>
          </a:xfrm>
        </p:grpSpPr>
        <p:sp>
          <p:nvSpPr>
            <p:cNvPr id="22" name="Rounded Rectangle 21"/>
            <p:cNvSpPr/>
            <p:nvPr/>
          </p:nvSpPr>
          <p:spPr>
            <a:xfrm>
              <a:off x="685800" y="1416308"/>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20"/>
            <p:cNvSpPr/>
            <p:nvPr/>
          </p:nvSpPr>
          <p:spPr>
            <a:xfrm>
              <a:off x="873756" y="1527900"/>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958141" y="1686503"/>
              <a:ext cx="7185859" cy="369332"/>
            </a:xfrm>
            <a:prstGeom prst="rect">
              <a:avLst/>
            </a:prstGeom>
          </p:spPr>
          <p:txBody>
            <a:bodyPr wrap="square">
              <a:spAutoFit/>
            </a:bodyPr>
            <a:lstStyle/>
            <a:p>
              <a:pPr>
                <a:lnSpc>
                  <a:spcPct val="90000"/>
                </a:lnSpc>
                <a:spcBef>
                  <a:spcPts val="600"/>
                </a:spcBef>
              </a:pPr>
              <a:r>
                <a:rPr lang="en-US" sz="2000" spc="-50" dirty="0">
                  <a:solidFill>
                    <a:schemeClr val="bg1"/>
                  </a:solidFill>
                </a:rPr>
                <a:t>Metrics should be easy to understand, open and transparent. </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077" y="1572424"/>
              <a:ext cx="609957" cy="609957"/>
            </a:xfrm>
            <a:prstGeom prst="rect">
              <a:avLst/>
            </a:prstGeom>
          </p:spPr>
        </p:pic>
      </p:grpSp>
      <p:sp>
        <p:nvSpPr>
          <p:cNvPr id="36" name="TextBox 35"/>
          <p:cNvSpPr txBox="1"/>
          <p:nvPr/>
        </p:nvSpPr>
        <p:spPr>
          <a:xfrm>
            <a:off x="2286000" y="6096000"/>
            <a:ext cx="6019800" cy="900551"/>
          </a:xfrm>
          <a:prstGeom prst="rect">
            <a:avLst/>
          </a:prstGeom>
          <a:noFill/>
        </p:spPr>
        <p:txBody>
          <a:bodyPr wrap="square" lIns="0" tIns="0" rIns="0" bIns="0" rtlCol="0">
            <a:noAutofit/>
          </a:bodyPr>
          <a:lstStyle/>
          <a:p>
            <a:pPr>
              <a:lnSpc>
                <a:spcPct val="90000"/>
              </a:lnSpc>
            </a:pPr>
            <a:r>
              <a:rPr lang="en-US" sz="1200" b="1" spc="-50" dirty="0" smtClean="0"/>
              <a:t>Resources: </a:t>
            </a:r>
          </a:p>
          <a:p>
            <a:pPr>
              <a:lnSpc>
                <a:spcPct val="90000"/>
              </a:lnSpc>
            </a:pPr>
            <a:r>
              <a:rPr lang="en-US" sz="1200" spc="-50" dirty="0" smtClean="0"/>
              <a:t>The Leiden Manifesto </a:t>
            </a:r>
            <a:r>
              <a:rPr lang="en-US" sz="1200" spc="-50" dirty="0"/>
              <a:t>by Hicks et al</a:t>
            </a:r>
            <a:r>
              <a:rPr lang="en-US" sz="1200" spc="-50" dirty="0" smtClean="0"/>
              <a:t>.</a:t>
            </a:r>
          </a:p>
          <a:p>
            <a:pPr>
              <a:lnSpc>
                <a:spcPct val="90000"/>
              </a:lnSpc>
            </a:pPr>
            <a:r>
              <a:rPr lang="en-US" sz="1200" spc="-50" dirty="0" smtClean="0"/>
              <a:t>Article: </a:t>
            </a:r>
            <a:r>
              <a:rPr lang="en-US" sz="1200" spc="-50" dirty="0">
                <a:hlinkClick r:id="rId4"/>
              </a:rPr>
              <a:t>http://</a:t>
            </a:r>
            <a:r>
              <a:rPr lang="en-US" sz="1200" spc="-50" dirty="0" smtClean="0">
                <a:hlinkClick r:id="rId4"/>
              </a:rPr>
              <a:t>www.nature.com/news/bibliometrics-the-leiden-manifesto-for-research-metrics-1.17351</a:t>
            </a:r>
            <a:endParaRPr lang="en-US" sz="1200" spc="-50" dirty="0" smtClean="0"/>
          </a:p>
          <a:p>
            <a:pPr>
              <a:lnSpc>
                <a:spcPct val="90000"/>
              </a:lnSpc>
            </a:pPr>
            <a:r>
              <a:rPr lang="en-US" sz="1200" spc="-50" dirty="0"/>
              <a:t>Video: </a:t>
            </a:r>
            <a:r>
              <a:rPr lang="en-US" sz="1200" spc="-50" dirty="0">
                <a:hlinkClick r:id="rId5"/>
              </a:rPr>
              <a:t>https://</a:t>
            </a:r>
            <a:r>
              <a:rPr lang="en-US" sz="1200" spc="-50" dirty="0" smtClean="0">
                <a:hlinkClick r:id="rId5"/>
              </a:rPr>
              <a:t>vimeo.com/133683418</a:t>
            </a:r>
            <a:endParaRPr lang="en-US" sz="1200" spc="-50" dirty="0" smtClean="0"/>
          </a:p>
          <a:p>
            <a:pPr>
              <a:lnSpc>
                <a:spcPct val="90000"/>
              </a:lnSpc>
            </a:pPr>
            <a:endParaRPr lang="en-US" sz="1200" spc="-50" dirty="0" smtClean="0"/>
          </a:p>
          <a:p>
            <a:pPr>
              <a:lnSpc>
                <a:spcPct val="90000"/>
              </a:lnSpc>
            </a:pPr>
            <a:endParaRPr lang="en-US" sz="1200" spc="-50" dirty="0"/>
          </a:p>
        </p:txBody>
      </p:sp>
      <p:sp>
        <p:nvSpPr>
          <p:cNvPr id="3" name="Slide Number Placeholder 2"/>
          <p:cNvSpPr>
            <a:spLocks noGrp="1"/>
          </p:cNvSpPr>
          <p:nvPr>
            <p:ph type="sldNum" sz="quarter" idx="12"/>
          </p:nvPr>
        </p:nvSpPr>
        <p:spPr/>
        <p:txBody>
          <a:bodyPr/>
          <a:lstStyle/>
          <a:p>
            <a:fld id="{8075067B-65B9-4FDE-ABAA-A79839D700CC}" type="slidenum">
              <a:rPr lang="en-US" smtClean="0"/>
              <a:t>16</a:t>
            </a:fld>
            <a:endParaRPr lang="en-US"/>
          </a:p>
        </p:txBody>
      </p:sp>
    </p:spTree>
    <p:extLst>
      <p:ext uri="{BB962C8B-B14F-4D97-AF65-F5344CB8AC3E}">
        <p14:creationId xmlns:p14="http://schemas.microsoft.com/office/powerpoint/2010/main" val="21430600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 for Metrics or Indicators</a:t>
            </a:r>
            <a:endParaRPr lang="en-US" dirty="0"/>
          </a:p>
        </p:txBody>
      </p:sp>
      <p:sp>
        <p:nvSpPr>
          <p:cNvPr id="4" name="TextBox 3"/>
          <p:cNvSpPr txBox="1"/>
          <p:nvPr/>
        </p:nvSpPr>
        <p:spPr>
          <a:xfrm>
            <a:off x="1037583" y="898923"/>
            <a:ext cx="7620000" cy="305891"/>
          </a:xfrm>
          <a:prstGeom prst="rect">
            <a:avLst/>
          </a:prstGeom>
          <a:noFill/>
        </p:spPr>
        <p:txBody>
          <a:bodyPr wrap="square" lIns="0" tIns="0" rIns="0" bIns="0" rtlCol="0">
            <a:noAutofit/>
          </a:bodyPr>
          <a:lstStyle/>
          <a:p>
            <a:pPr>
              <a:lnSpc>
                <a:spcPct val="90000"/>
              </a:lnSpc>
              <a:spcBef>
                <a:spcPts val="600"/>
              </a:spcBef>
            </a:pPr>
            <a:r>
              <a:rPr lang="en-US" sz="1850" i="1" spc="-50" dirty="0" smtClean="0"/>
              <a:t>a metric or an indicator is a proxy; it has the authority to represent something else </a:t>
            </a:r>
          </a:p>
          <a:p>
            <a:pPr>
              <a:lnSpc>
                <a:spcPct val="90000"/>
              </a:lnSpc>
              <a:spcBef>
                <a:spcPts val="600"/>
              </a:spcBef>
            </a:pPr>
            <a:endParaRPr lang="en-US" sz="1850" spc="-50" dirty="0" smtClean="0"/>
          </a:p>
        </p:txBody>
      </p:sp>
      <p:grpSp>
        <p:nvGrpSpPr>
          <p:cNvPr id="34" name="Group 33"/>
          <p:cNvGrpSpPr/>
          <p:nvPr/>
        </p:nvGrpSpPr>
        <p:grpSpPr>
          <a:xfrm>
            <a:off x="680029" y="2567453"/>
            <a:ext cx="9146151" cy="977892"/>
            <a:chOff x="685800" y="2451108"/>
            <a:chExt cx="9146151" cy="977892"/>
          </a:xfrm>
        </p:grpSpPr>
        <p:sp>
          <p:nvSpPr>
            <p:cNvPr id="24" name="Rounded Rectangle 23"/>
            <p:cNvSpPr/>
            <p:nvPr/>
          </p:nvSpPr>
          <p:spPr>
            <a:xfrm>
              <a:off x="685800" y="2451108"/>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p:cNvGrpSpPr/>
            <p:nvPr/>
          </p:nvGrpSpPr>
          <p:grpSpPr>
            <a:xfrm>
              <a:off x="905018" y="2600344"/>
              <a:ext cx="8926933" cy="699007"/>
              <a:chOff x="905018" y="2600344"/>
              <a:chExt cx="8926933" cy="699007"/>
            </a:xfrm>
          </p:grpSpPr>
          <p:sp>
            <p:nvSpPr>
              <p:cNvPr id="25" name="Rounded Rectangle 24"/>
              <p:cNvSpPr/>
              <p:nvPr/>
            </p:nvSpPr>
            <p:spPr>
              <a:xfrm>
                <a:off x="905018" y="2600344"/>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27" y="2626554"/>
                <a:ext cx="634056" cy="634056"/>
              </a:xfrm>
              <a:prstGeom prst="rect">
                <a:avLst/>
              </a:prstGeom>
            </p:spPr>
          </p:pic>
          <p:sp>
            <p:nvSpPr>
              <p:cNvPr id="10" name="Rectangle 9"/>
              <p:cNvSpPr/>
              <p:nvPr/>
            </p:nvSpPr>
            <p:spPr>
              <a:xfrm>
                <a:off x="1960292" y="2765181"/>
                <a:ext cx="7871659" cy="369332"/>
              </a:xfrm>
              <a:prstGeom prst="rect">
                <a:avLst/>
              </a:prstGeom>
            </p:spPr>
            <p:txBody>
              <a:bodyPr wrap="square">
                <a:spAutoFit/>
              </a:bodyPr>
              <a:lstStyle/>
              <a:p>
                <a:pPr>
                  <a:lnSpc>
                    <a:spcPct val="90000"/>
                  </a:lnSpc>
                  <a:spcBef>
                    <a:spcPts val="600"/>
                  </a:spcBef>
                </a:pPr>
                <a:r>
                  <a:rPr lang="en-US" sz="2000" spc="-50" dirty="0">
                    <a:solidFill>
                      <a:schemeClr val="bg1"/>
                    </a:solidFill>
                  </a:rPr>
                  <a:t>Metrics should not substitute for </a:t>
                </a:r>
                <a:r>
                  <a:rPr lang="en-US" sz="2000" spc="-50" dirty="0" smtClean="0">
                    <a:solidFill>
                      <a:schemeClr val="bg1"/>
                    </a:solidFill>
                  </a:rPr>
                  <a:t>informed, </a:t>
                </a:r>
                <a:r>
                  <a:rPr lang="en-US" sz="2000" spc="-50" dirty="0">
                    <a:solidFill>
                      <a:schemeClr val="bg1"/>
                    </a:solidFill>
                  </a:rPr>
                  <a:t>qualitative assessment. </a:t>
                </a:r>
              </a:p>
            </p:txBody>
          </p:sp>
        </p:grpSp>
      </p:grpSp>
      <p:grpSp>
        <p:nvGrpSpPr>
          <p:cNvPr id="32" name="Group 31"/>
          <p:cNvGrpSpPr/>
          <p:nvPr/>
        </p:nvGrpSpPr>
        <p:grpSpPr>
          <a:xfrm>
            <a:off x="680029" y="3697385"/>
            <a:ext cx="7924800" cy="977892"/>
            <a:chOff x="685800" y="3509823"/>
            <a:chExt cx="7924800" cy="977892"/>
          </a:xfrm>
        </p:grpSpPr>
        <p:sp>
          <p:nvSpPr>
            <p:cNvPr id="27" name="Rounded Rectangle 26"/>
            <p:cNvSpPr/>
            <p:nvPr/>
          </p:nvSpPr>
          <p:spPr>
            <a:xfrm>
              <a:off x="685800" y="3509823"/>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25"/>
            <p:cNvSpPr/>
            <p:nvPr/>
          </p:nvSpPr>
          <p:spPr>
            <a:xfrm>
              <a:off x="889066" y="3657328"/>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980308" y="3853535"/>
              <a:ext cx="5869257" cy="369332"/>
            </a:xfrm>
            <a:prstGeom prst="rect">
              <a:avLst/>
            </a:prstGeom>
          </p:spPr>
          <p:txBody>
            <a:bodyPr wrap="square">
              <a:spAutoFit/>
            </a:bodyPr>
            <a:lstStyle/>
            <a:p>
              <a:pPr>
                <a:lnSpc>
                  <a:spcPct val="90000"/>
                </a:lnSpc>
                <a:spcBef>
                  <a:spcPts val="600"/>
                </a:spcBef>
              </a:pPr>
              <a:r>
                <a:rPr lang="en-US" sz="2000" spc="-50" dirty="0">
                  <a:solidFill>
                    <a:schemeClr val="bg1"/>
                  </a:solidFill>
                </a:rPr>
                <a:t>Different contexts may require different sets of metrics</a:t>
              </a:r>
              <a:r>
                <a:rPr lang="en-US" sz="2000" spc="-50" dirty="0" smtClean="0">
                  <a:solidFill>
                    <a:schemeClr val="bg1"/>
                  </a:solidFill>
                </a:rPr>
                <a:t>.</a:t>
              </a:r>
              <a:endParaRPr lang="en-US" sz="2000" spc="-50" dirty="0">
                <a:solidFill>
                  <a:schemeClr val="bg1"/>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4539" y="3578236"/>
              <a:ext cx="859654" cy="859654"/>
            </a:xfrm>
            <a:prstGeom prst="rect">
              <a:avLst/>
            </a:prstGeom>
          </p:spPr>
        </p:pic>
      </p:grpSp>
      <p:grpSp>
        <p:nvGrpSpPr>
          <p:cNvPr id="30" name="Group 29"/>
          <p:cNvGrpSpPr/>
          <p:nvPr/>
        </p:nvGrpSpPr>
        <p:grpSpPr>
          <a:xfrm>
            <a:off x="680029" y="1436791"/>
            <a:ext cx="8458200" cy="977892"/>
            <a:chOff x="685800" y="1416308"/>
            <a:chExt cx="8458200" cy="977892"/>
          </a:xfrm>
        </p:grpSpPr>
        <p:sp>
          <p:nvSpPr>
            <p:cNvPr id="22" name="Rounded Rectangle 21"/>
            <p:cNvSpPr/>
            <p:nvPr/>
          </p:nvSpPr>
          <p:spPr>
            <a:xfrm>
              <a:off x="685800" y="1416308"/>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20"/>
            <p:cNvSpPr/>
            <p:nvPr/>
          </p:nvSpPr>
          <p:spPr>
            <a:xfrm>
              <a:off x="873756" y="1527900"/>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958141" y="1686503"/>
              <a:ext cx="7185859" cy="369332"/>
            </a:xfrm>
            <a:prstGeom prst="rect">
              <a:avLst/>
            </a:prstGeom>
          </p:spPr>
          <p:txBody>
            <a:bodyPr wrap="square">
              <a:spAutoFit/>
            </a:bodyPr>
            <a:lstStyle/>
            <a:p>
              <a:pPr>
                <a:lnSpc>
                  <a:spcPct val="90000"/>
                </a:lnSpc>
                <a:spcBef>
                  <a:spcPts val="600"/>
                </a:spcBef>
              </a:pPr>
              <a:r>
                <a:rPr lang="en-US" sz="2000" spc="-50" dirty="0">
                  <a:solidFill>
                    <a:schemeClr val="bg1"/>
                  </a:solidFill>
                </a:rPr>
                <a:t>Metrics should be easy to understand, open and transparent. </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077" y="1572424"/>
              <a:ext cx="609957" cy="609957"/>
            </a:xfrm>
            <a:prstGeom prst="rect">
              <a:avLst/>
            </a:prstGeom>
          </p:spPr>
        </p:pic>
      </p:grpSp>
      <p:grpSp>
        <p:nvGrpSpPr>
          <p:cNvPr id="33" name="Group 32"/>
          <p:cNvGrpSpPr/>
          <p:nvPr/>
        </p:nvGrpSpPr>
        <p:grpSpPr>
          <a:xfrm>
            <a:off x="883295" y="4954162"/>
            <a:ext cx="6143461" cy="699007"/>
            <a:chOff x="889066" y="4664142"/>
            <a:chExt cx="6143461" cy="699007"/>
          </a:xfrm>
        </p:grpSpPr>
        <p:sp>
          <p:nvSpPr>
            <p:cNvPr id="28" name="Rounded Rectangle 27"/>
            <p:cNvSpPr/>
            <p:nvPr/>
          </p:nvSpPr>
          <p:spPr>
            <a:xfrm>
              <a:off x="889066" y="4664142"/>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032825" y="4871087"/>
              <a:ext cx="4999702" cy="369332"/>
            </a:xfrm>
            <a:prstGeom prst="rect">
              <a:avLst/>
            </a:prstGeom>
          </p:spPr>
          <p:txBody>
            <a:bodyPr wrap="none">
              <a:spAutoFit/>
            </a:bodyPr>
            <a:lstStyle/>
            <a:p>
              <a:pPr>
                <a:lnSpc>
                  <a:spcPct val="90000"/>
                </a:lnSpc>
                <a:spcBef>
                  <a:spcPts val="600"/>
                </a:spcBef>
              </a:pPr>
              <a:r>
                <a:rPr lang="en-US" sz="2000" spc="-50" dirty="0">
                  <a:solidFill>
                    <a:schemeClr val="bg1"/>
                  </a:solidFill>
                </a:rPr>
                <a:t>Allow those evaluated to verify data and analysis.</a:t>
              </a:r>
              <a:endParaRPr lang="en-US" sz="2000" dirty="0">
                <a:solidFill>
                  <a:schemeClr val="bg1"/>
                </a:solidFill>
              </a:endParaRPr>
            </a:p>
          </p:txBody>
        </p:sp>
      </p:grpSp>
      <p:sp>
        <p:nvSpPr>
          <p:cNvPr id="36" name="TextBox 35"/>
          <p:cNvSpPr txBox="1"/>
          <p:nvPr/>
        </p:nvSpPr>
        <p:spPr>
          <a:xfrm>
            <a:off x="2286000" y="6096000"/>
            <a:ext cx="6019800" cy="900551"/>
          </a:xfrm>
          <a:prstGeom prst="rect">
            <a:avLst/>
          </a:prstGeom>
          <a:noFill/>
        </p:spPr>
        <p:txBody>
          <a:bodyPr wrap="square" lIns="0" tIns="0" rIns="0" bIns="0" rtlCol="0">
            <a:noAutofit/>
          </a:bodyPr>
          <a:lstStyle/>
          <a:p>
            <a:pPr>
              <a:lnSpc>
                <a:spcPct val="90000"/>
              </a:lnSpc>
            </a:pPr>
            <a:r>
              <a:rPr lang="en-US" sz="1200" b="1" spc="-50" dirty="0" smtClean="0"/>
              <a:t>Resources: </a:t>
            </a:r>
          </a:p>
          <a:p>
            <a:pPr>
              <a:lnSpc>
                <a:spcPct val="90000"/>
              </a:lnSpc>
            </a:pPr>
            <a:r>
              <a:rPr lang="en-US" sz="1200" spc="-50" dirty="0" smtClean="0"/>
              <a:t>The Leiden Manifesto </a:t>
            </a:r>
            <a:r>
              <a:rPr lang="en-US" sz="1200" spc="-50" dirty="0"/>
              <a:t>by Hicks et al</a:t>
            </a:r>
            <a:r>
              <a:rPr lang="en-US" sz="1200" spc="-50" dirty="0" smtClean="0"/>
              <a:t>.</a:t>
            </a:r>
          </a:p>
          <a:p>
            <a:pPr>
              <a:lnSpc>
                <a:spcPct val="90000"/>
              </a:lnSpc>
            </a:pPr>
            <a:r>
              <a:rPr lang="en-US" sz="1200" spc="-50" dirty="0" smtClean="0"/>
              <a:t>Article: </a:t>
            </a:r>
            <a:r>
              <a:rPr lang="en-US" sz="1200" spc="-50" dirty="0">
                <a:hlinkClick r:id="rId5"/>
              </a:rPr>
              <a:t>http://</a:t>
            </a:r>
            <a:r>
              <a:rPr lang="en-US" sz="1200" spc="-50" dirty="0" smtClean="0">
                <a:hlinkClick r:id="rId5"/>
              </a:rPr>
              <a:t>www.nature.com/news/bibliometrics-the-leiden-manifesto-for-research-metrics-1.17351</a:t>
            </a:r>
            <a:endParaRPr lang="en-US" sz="1200" spc="-50" dirty="0" smtClean="0"/>
          </a:p>
          <a:p>
            <a:pPr>
              <a:lnSpc>
                <a:spcPct val="90000"/>
              </a:lnSpc>
            </a:pPr>
            <a:r>
              <a:rPr lang="en-US" sz="1200" spc="-50" dirty="0"/>
              <a:t>Video: </a:t>
            </a:r>
            <a:r>
              <a:rPr lang="en-US" sz="1200" spc="-50" dirty="0">
                <a:hlinkClick r:id="rId6"/>
              </a:rPr>
              <a:t>https://</a:t>
            </a:r>
            <a:r>
              <a:rPr lang="en-US" sz="1200" spc="-50" dirty="0" smtClean="0">
                <a:hlinkClick r:id="rId6"/>
              </a:rPr>
              <a:t>vimeo.com/133683418</a:t>
            </a:r>
            <a:endParaRPr lang="en-US" sz="1200" spc="-50" dirty="0" smtClean="0"/>
          </a:p>
          <a:p>
            <a:pPr>
              <a:lnSpc>
                <a:spcPct val="90000"/>
              </a:lnSpc>
            </a:pPr>
            <a:endParaRPr lang="en-US" sz="1200" spc="-50" dirty="0" smtClean="0"/>
          </a:p>
          <a:p>
            <a:pPr>
              <a:lnSpc>
                <a:spcPct val="90000"/>
              </a:lnSpc>
            </a:pPr>
            <a:endParaRPr lang="en-US" sz="1200" spc="-50" dirty="0"/>
          </a:p>
        </p:txBody>
      </p:sp>
      <p:sp>
        <p:nvSpPr>
          <p:cNvPr id="3" name="Slide Number Placeholder 2"/>
          <p:cNvSpPr>
            <a:spLocks noGrp="1"/>
          </p:cNvSpPr>
          <p:nvPr>
            <p:ph type="sldNum" sz="quarter" idx="12"/>
          </p:nvPr>
        </p:nvSpPr>
        <p:spPr/>
        <p:txBody>
          <a:bodyPr/>
          <a:lstStyle/>
          <a:p>
            <a:fld id="{8075067B-65B9-4FDE-ABAA-A79839D700CC}" type="slidenum">
              <a:rPr lang="en-US" smtClean="0"/>
              <a:t>17</a:t>
            </a:fld>
            <a:endParaRPr lang="en-US"/>
          </a:p>
        </p:txBody>
      </p:sp>
    </p:spTree>
    <p:extLst>
      <p:ext uri="{BB962C8B-B14F-4D97-AF65-F5344CB8AC3E}">
        <p14:creationId xmlns:p14="http://schemas.microsoft.com/office/powerpoint/2010/main" val="33428435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 for Metrics or Indicators</a:t>
            </a:r>
            <a:endParaRPr lang="en-US" dirty="0"/>
          </a:p>
        </p:txBody>
      </p:sp>
      <p:sp>
        <p:nvSpPr>
          <p:cNvPr id="4" name="TextBox 3"/>
          <p:cNvSpPr txBox="1"/>
          <p:nvPr/>
        </p:nvSpPr>
        <p:spPr>
          <a:xfrm>
            <a:off x="1037583" y="898923"/>
            <a:ext cx="7620000" cy="305891"/>
          </a:xfrm>
          <a:prstGeom prst="rect">
            <a:avLst/>
          </a:prstGeom>
          <a:noFill/>
        </p:spPr>
        <p:txBody>
          <a:bodyPr wrap="square" lIns="0" tIns="0" rIns="0" bIns="0" rtlCol="0">
            <a:noAutofit/>
          </a:bodyPr>
          <a:lstStyle/>
          <a:p>
            <a:pPr>
              <a:lnSpc>
                <a:spcPct val="90000"/>
              </a:lnSpc>
              <a:spcBef>
                <a:spcPts val="600"/>
              </a:spcBef>
            </a:pPr>
            <a:r>
              <a:rPr lang="en-US" sz="1850" i="1" spc="-50" dirty="0" smtClean="0"/>
              <a:t>a metric or an indicator is a proxy; it has the authority to represent something else </a:t>
            </a:r>
          </a:p>
          <a:p>
            <a:pPr>
              <a:lnSpc>
                <a:spcPct val="90000"/>
              </a:lnSpc>
              <a:spcBef>
                <a:spcPts val="600"/>
              </a:spcBef>
            </a:pPr>
            <a:endParaRPr lang="en-US" sz="1850" spc="-50" dirty="0" smtClean="0"/>
          </a:p>
        </p:txBody>
      </p:sp>
      <p:grpSp>
        <p:nvGrpSpPr>
          <p:cNvPr id="34" name="Group 33"/>
          <p:cNvGrpSpPr/>
          <p:nvPr/>
        </p:nvGrpSpPr>
        <p:grpSpPr>
          <a:xfrm>
            <a:off x="680029" y="2567453"/>
            <a:ext cx="9146151" cy="977892"/>
            <a:chOff x="685800" y="2451108"/>
            <a:chExt cx="9146151" cy="977892"/>
          </a:xfrm>
        </p:grpSpPr>
        <p:sp>
          <p:nvSpPr>
            <p:cNvPr id="24" name="Rounded Rectangle 23"/>
            <p:cNvSpPr/>
            <p:nvPr/>
          </p:nvSpPr>
          <p:spPr>
            <a:xfrm>
              <a:off x="685800" y="2451108"/>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p:cNvGrpSpPr/>
            <p:nvPr/>
          </p:nvGrpSpPr>
          <p:grpSpPr>
            <a:xfrm>
              <a:off x="905018" y="2600344"/>
              <a:ext cx="8926933" cy="699007"/>
              <a:chOff x="905018" y="2600344"/>
              <a:chExt cx="8926933" cy="699007"/>
            </a:xfrm>
          </p:grpSpPr>
          <p:sp>
            <p:nvSpPr>
              <p:cNvPr id="25" name="Rounded Rectangle 24"/>
              <p:cNvSpPr/>
              <p:nvPr/>
            </p:nvSpPr>
            <p:spPr>
              <a:xfrm>
                <a:off x="905018" y="2600344"/>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27" y="2626554"/>
                <a:ext cx="634056" cy="634056"/>
              </a:xfrm>
              <a:prstGeom prst="rect">
                <a:avLst/>
              </a:prstGeom>
            </p:spPr>
          </p:pic>
          <p:sp>
            <p:nvSpPr>
              <p:cNvPr id="10" name="Rectangle 9"/>
              <p:cNvSpPr/>
              <p:nvPr/>
            </p:nvSpPr>
            <p:spPr>
              <a:xfrm>
                <a:off x="1960292" y="2765181"/>
                <a:ext cx="7871659" cy="369332"/>
              </a:xfrm>
              <a:prstGeom prst="rect">
                <a:avLst/>
              </a:prstGeom>
            </p:spPr>
            <p:txBody>
              <a:bodyPr wrap="square">
                <a:spAutoFit/>
              </a:bodyPr>
              <a:lstStyle/>
              <a:p>
                <a:pPr>
                  <a:lnSpc>
                    <a:spcPct val="90000"/>
                  </a:lnSpc>
                  <a:spcBef>
                    <a:spcPts val="600"/>
                  </a:spcBef>
                </a:pPr>
                <a:r>
                  <a:rPr lang="en-US" sz="2000" spc="-50" dirty="0">
                    <a:solidFill>
                      <a:schemeClr val="bg1"/>
                    </a:solidFill>
                  </a:rPr>
                  <a:t>Metrics should not substitute for </a:t>
                </a:r>
                <a:r>
                  <a:rPr lang="en-US" sz="2000" spc="-50" dirty="0" smtClean="0">
                    <a:solidFill>
                      <a:schemeClr val="bg1"/>
                    </a:solidFill>
                  </a:rPr>
                  <a:t>informed, </a:t>
                </a:r>
                <a:r>
                  <a:rPr lang="en-US" sz="2000" spc="-50" dirty="0">
                    <a:solidFill>
                      <a:schemeClr val="bg1"/>
                    </a:solidFill>
                  </a:rPr>
                  <a:t>qualitative assessment. </a:t>
                </a:r>
              </a:p>
            </p:txBody>
          </p:sp>
        </p:grpSp>
      </p:grpSp>
      <p:grpSp>
        <p:nvGrpSpPr>
          <p:cNvPr id="32" name="Group 31"/>
          <p:cNvGrpSpPr/>
          <p:nvPr/>
        </p:nvGrpSpPr>
        <p:grpSpPr>
          <a:xfrm>
            <a:off x="680029" y="3697385"/>
            <a:ext cx="7924800" cy="977892"/>
            <a:chOff x="685800" y="3509823"/>
            <a:chExt cx="7924800" cy="977892"/>
          </a:xfrm>
        </p:grpSpPr>
        <p:sp>
          <p:nvSpPr>
            <p:cNvPr id="27" name="Rounded Rectangle 26"/>
            <p:cNvSpPr/>
            <p:nvPr/>
          </p:nvSpPr>
          <p:spPr>
            <a:xfrm>
              <a:off x="685800" y="3509823"/>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25"/>
            <p:cNvSpPr/>
            <p:nvPr/>
          </p:nvSpPr>
          <p:spPr>
            <a:xfrm>
              <a:off x="889066" y="3657328"/>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980308" y="3853535"/>
              <a:ext cx="5869257" cy="369332"/>
            </a:xfrm>
            <a:prstGeom prst="rect">
              <a:avLst/>
            </a:prstGeom>
          </p:spPr>
          <p:txBody>
            <a:bodyPr wrap="square">
              <a:spAutoFit/>
            </a:bodyPr>
            <a:lstStyle/>
            <a:p>
              <a:pPr>
                <a:lnSpc>
                  <a:spcPct val="90000"/>
                </a:lnSpc>
                <a:spcBef>
                  <a:spcPts val="600"/>
                </a:spcBef>
              </a:pPr>
              <a:r>
                <a:rPr lang="en-US" sz="2000" spc="-50" dirty="0">
                  <a:solidFill>
                    <a:schemeClr val="bg1"/>
                  </a:solidFill>
                </a:rPr>
                <a:t>Different contexts may require different sets of metrics</a:t>
              </a:r>
              <a:r>
                <a:rPr lang="en-US" sz="2000" spc="-50" dirty="0" smtClean="0">
                  <a:solidFill>
                    <a:schemeClr val="bg1"/>
                  </a:solidFill>
                </a:rPr>
                <a:t>.</a:t>
              </a:r>
              <a:endParaRPr lang="en-US" sz="2000" spc="-50" dirty="0">
                <a:solidFill>
                  <a:schemeClr val="bg1"/>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4539" y="3578236"/>
              <a:ext cx="859654" cy="859654"/>
            </a:xfrm>
            <a:prstGeom prst="rect">
              <a:avLst/>
            </a:prstGeom>
          </p:spPr>
        </p:pic>
      </p:grpSp>
      <p:grpSp>
        <p:nvGrpSpPr>
          <p:cNvPr id="30" name="Group 29"/>
          <p:cNvGrpSpPr/>
          <p:nvPr/>
        </p:nvGrpSpPr>
        <p:grpSpPr>
          <a:xfrm>
            <a:off x="680029" y="1436791"/>
            <a:ext cx="8458200" cy="977892"/>
            <a:chOff x="685800" y="1416308"/>
            <a:chExt cx="8458200" cy="977892"/>
          </a:xfrm>
        </p:grpSpPr>
        <p:sp>
          <p:nvSpPr>
            <p:cNvPr id="22" name="Rounded Rectangle 21"/>
            <p:cNvSpPr/>
            <p:nvPr/>
          </p:nvSpPr>
          <p:spPr>
            <a:xfrm>
              <a:off x="685800" y="1416308"/>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20"/>
            <p:cNvSpPr/>
            <p:nvPr/>
          </p:nvSpPr>
          <p:spPr>
            <a:xfrm>
              <a:off x="873756" y="1527900"/>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958141" y="1686503"/>
              <a:ext cx="7185859" cy="369332"/>
            </a:xfrm>
            <a:prstGeom prst="rect">
              <a:avLst/>
            </a:prstGeom>
          </p:spPr>
          <p:txBody>
            <a:bodyPr wrap="square">
              <a:spAutoFit/>
            </a:bodyPr>
            <a:lstStyle/>
            <a:p>
              <a:pPr>
                <a:lnSpc>
                  <a:spcPct val="90000"/>
                </a:lnSpc>
                <a:spcBef>
                  <a:spcPts val="600"/>
                </a:spcBef>
              </a:pPr>
              <a:r>
                <a:rPr lang="en-US" sz="2000" spc="-50" dirty="0">
                  <a:solidFill>
                    <a:schemeClr val="bg1"/>
                  </a:solidFill>
                </a:rPr>
                <a:t>Metrics should be easy to understand, open and transparent. </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077" y="1572424"/>
              <a:ext cx="609957" cy="609957"/>
            </a:xfrm>
            <a:prstGeom prst="rect">
              <a:avLst/>
            </a:prstGeom>
          </p:spPr>
        </p:pic>
      </p:grpSp>
      <p:grpSp>
        <p:nvGrpSpPr>
          <p:cNvPr id="33" name="Group 32"/>
          <p:cNvGrpSpPr/>
          <p:nvPr/>
        </p:nvGrpSpPr>
        <p:grpSpPr>
          <a:xfrm>
            <a:off x="680029" y="4856827"/>
            <a:ext cx="7924800" cy="977892"/>
            <a:chOff x="685800" y="4566807"/>
            <a:chExt cx="7924800" cy="977892"/>
          </a:xfrm>
        </p:grpSpPr>
        <p:sp>
          <p:nvSpPr>
            <p:cNvPr id="29" name="Rounded Rectangle 28"/>
            <p:cNvSpPr/>
            <p:nvPr/>
          </p:nvSpPr>
          <p:spPr>
            <a:xfrm>
              <a:off x="685800" y="4566807"/>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ounded Rectangle 27"/>
            <p:cNvSpPr/>
            <p:nvPr/>
          </p:nvSpPr>
          <p:spPr>
            <a:xfrm>
              <a:off x="889066" y="4664142"/>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032825" y="4871087"/>
              <a:ext cx="4999702" cy="369332"/>
            </a:xfrm>
            <a:prstGeom prst="rect">
              <a:avLst/>
            </a:prstGeom>
          </p:spPr>
          <p:txBody>
            <a:bodyPr wrap="none">
              <a:spAutoFit/>
            </a:bodyPr>
            <a:lstStyle/>
            <a:p>
              <a:pPr>
                <a:lnSpc>
                  <a:spcPct val="90000"/>
                </a:lnSpc>
                <a:spcBef>
                  <a:spcPts val="600"/>
                </a:spcBef>
              </a:pPr>
              <a:r>
                <a:rPr lang="en-US" sz="2000" spc="-50" dirty="0">
                  <a:solidFill>
                    <a:schemeClr val="bg1"/>
                  </a:solidFill>
                </a:rPr>
                <a:t>Allow those evaluated to verify data and analysis.</a:t>
              </a:r>
              <a:endParaRPr lang="en-US" sz="2000" dirty="0">
                <a:solidFill>
                  <a:schemeClr val="bg1"/>
                </a:solidFill>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5627" y="4705984"/>
              <a:ext cx="558407" cy="558407"/>
            </a:xfrm>
            <a:prstGeom prst="rect">
              <a:avLst/>
            </a:prstGeom>
          </p:spPr>
        </p:pic>
      </p:grpSp>
      <p:sp>
        <p:nvSpPr>
          <p:cNvPr id="36" name="TextBox 35"/>
          <p:cNvSpPr txBox="1"/>
          <p:nvPr/>
        </p:nvSpPr>
        <p:spPr>
          <a:xfrm>
            <a:off x="2286000" y="6096000"/>
            <a:ext cx="6019800" cy="900551"/>
          </a:xfrm>
          <a:prstGeom prst="rect">
            <a:avLst/>
          </a:prstGeom>
          <a:noFill/>
        </p:spPr>
        <p:txBody>
          <a:bodyPr wrap="square" lIns="0" tIns="0" rIns="0" bIns="0" rtlCol="0">
            <a:noAutofit/>
          </a:bodyPr>
          <a:lstStyle/>
          <a:p>
            <a:pPr>
              <a:lnSpc>
                <a:spcPct val="90000"/>
              </a:lnSpc>
            </a:pPr>
            <a:r>
              <a:rPr lang="en-US" sz="1200" b="1" spc="-50" dirty="0" smtClean="0"/>
              <a:t>Resources: </a:t>
            </a:r>
          </a:p>
          <a:p>
            <a:pPr>
              <a:lnSpc>
                <a:spcPct val="90000"/>
              </a:lnSpc>
            </a:pPr>
            <a:r>
              <a:rPr lang="en-US" sz="1200" spc="-50" dirty="0" smtClean="0"/>
              <a:t>The Leiden Manifesto </a:t>
            </a:r>
            <a:r>
              <a:rPr lang="en-US" sz="1200" spc="-50" dirty="0"/>
              <a:t>by Hicks et al</a:t>
            </a:r>
            <a:r>
              <a:rPr lang="en-US" sz="1200" spc="-50" dirty="0" smtClean="0"/>
              <a:t>.</a:t>
            </a:r>
          </a:p>
          <a:p>
            <a:pPr>
              <a:lnSpc>
                <a:spcPct val="90000"/>
              </a:lnSpc>
            </a:pPr>
            <a:r>
              <a:rPr lang="en-US" sz="1200" spc="-50" dirty="0" smtClean="0"/>
              <a:t>Article: </a:t>
            </a:r>
            <a:r>
              <a:rPr lang="en-US" sz="1200" spc="-50" dirty="0">
                <a:hlinkClick r:id="rId6"/>
              </a:rPr>
              <a:t>http://</a:t>
            </a:r>
            <a:r>
              <a:rPr lang="en-US" sz="1200" spc="-50" dirty="0" smtClean="0">
                <a:hlinkClick r:id="rId6"/>
              </a:rPr>
              <a:t>www.nature.com/news/bibliometrics-the-leiden-manifesto-for-research-metrics-1.17351</a:t>
            </a:r>
            <a:endParaRPr lang="en-US" sz="1200" spc="-50" dirty="0" smtClean="0"/>
          </a:p>
          <a:p>
            <a:pPr>
              <a:lnSpc>
                <a:spcPct val="90000"/>
              </a:lnSpc>
            </a:pPr>
            <a:r>
              <a:rPr lang="en-US" sz="1200" spc="-50" dirty="0"/>
              <a:t>Video: </a:t>
            </a:r>
            <a:r>
              <a:rPr lang="en-US" sz="1200" spc="-50" dirty="0">
                <a:hlinkClick r:id="rId7"/>
              </a:rPr>
              <a:t>https://</a:t>
            </a:r>
            <a:r>
              <a:rPr lang="en-US" sz="1200" spc="-50" dirty="0" smtClean="0">
                <a:hlinkClick r:id="rId7"/>
              </a:rPr>
              <a:t>vimeo.com/133683418</a:t>
            </a:r>
            <a:endParaRPr lang="en-US" sz="1200" spc="-50" dirty="0" smtClean="0"/>
          </a:p>
          <a:p>
            <a:pPr>
              <a:lnSpc>
                <a:spcPct val="90000"/>
              </a:lnSpc>
            </a:pPr>
            <a:endParaRPr lang="en-US" sz="1200" spc="-50" dirty="0" smtClean="0"/>
          </a:p>
          <a:p>
            <a:pPr>
              <a:lnSpc>
                <a:spcPct val="90000"/>
              </a:lnSpc>
            </a:pPr>
            <a:endParaRPr lang="en-US" sz="1200" spc="-50" dirty="0"/>
          </a:p>
        </p:txBody>
      </p:sp>
      <p:sp>
        <p:nvSpPr>
          <p:cNvPr id="3" name="Slide Number Placeholder 2"/>
          <p:cNvSpPr>
            <a:spLocks noGrp="1"/>
          </p:cNvSpPr>
          <p:nvPr>
            <p:ph type="sldNum" sz="quarter" idx="12"/>
          </p:nvPr>
        </p:nvSpPr>
        <p:spPr/>
        <p:txBody>
          <a:bodyPr/>
          <a:lstStyle/>
          <a:p>
            <a:fld id="{8075067B-65B9-4FDE-ABAA-A79839D700CC}" type="slidenum">
              <a:rPr lang="en-US" smtClean="0"/>
              <a:t>18</a:t>
            </a:fld>
            <a:endParaRPr lang="en-US"/>
          </a:p>
        </p:txBody>
      </p:sp>
    </p:spTree>
    <p:extLst>
      <p:ext uri="{BB962C8B-B14F-4D97-AF65-F5344CB8AC3E}">
        <p14:creationId xmlns:p14="http://schemas.microsoft.com/office/powerpoint/2010/main" val="19722366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 for Metrics or Indicators continued</a:t>
            </a:r>
            <a:endParaRPr lang="en-US" dirty="0"/>
          </a:p>
        </p:txBody>
      </p:sp>
      <p:grpSp>
        <p:nvGrpSpPr>
          <p:cNvPr id="6" name="Group 5"/>
          <p:cNvGrpSpPr/>
          <p:nvPr/>
        </p:nvGrpSpPr>
        <p:grpSpPr>
          <a:xfrm>
            <a:off x="618483" y="1143000"/>
            <a:ext cx="8458200" cy="977892"/>
            <a:chOff x="685800" y="1416308"/>
            <a:chExt cx="8458200" cy="977892"/>
          </a:xfrm>
        </p:grpSpPr>
        <p:sp>
          <p:nvSpPr>
            <p:cNvPr id="7" name="Rounded Rectangle 6"/>
            <p:cNvSpPr/>
            <p:nvPr/>
          </p:nvSpPr>
          <p:spPr>
            <a:xfrm>
              <a:off x="685800" y="1416308"/>
              <a:ext cx="7924800" cy="977892"/>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873756" y="1527900"/>
              <a:ext cx="990600" cy="69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958141" y="1568708"/>
              <a:ext cx="7185859" cy="646331"/>
            </a:xfrm>
            <a:prstGeom prst="rect">
              <a:avLst/>
            </a:prstGeom>
          </p:spPr>
          <p:txBody>
            <a:bodyPr wrap="square">
              <a:spAutoFit/>
            </a:bodyPr>
            <a:lstStyle/>
            <a:p>
              <a:pPr>
                <a:lnSpc>
                  <a:spcPct val="90000"/>
                </a:lnSpc>
                <a:spcBef>
                  <a:spcPts val="600"/>
                </a:spcBef>
              </a:pPr>
              <a:r>
                <a:rPr lang="en-US" sz="2000" spc="-50" dirty="0">
                  <a:solidFill>
                    <a:schemeClr val="bg1"/>
                  </a:solidFill>
                </a:rPr>
                <a:t>Account for variation </a:t>
              </a:r>
              <a:r>
                <a:rPr lang="en-US" sz="2000" spc="-50" dirty="0" smtClean="0">
                  <a:solidFill>
                    <a:schemeClr val="bg1"/>
                  </a:solidFill>
                </a:rPr>
                <a:t>in fields related to  </a:t>
              </a:r>
              <a:r>
                <a:rPr lang="en-US" sz="2000" spc="-50" dirty="0">
                  <a:solidFill>
                    <a:schemeClr val="bg1"/>
                  </a:solidFill>
                </a:rPr>
                <a:t>publication and citation practices.</a:t>
              </a:r>
            </a:p>
          </p:txBody>
        </p:sp>
      </p:grpSp>
      <p:sp>
        <p:nvSpPr>
          <p:cNvPr id="13" name="TextBox 12"/>
          <p:cNvSpPr txBox="1"/>
          <p:nvPr/>
        </p:nvSpPr>
        <p:spPr>
          <a:xfrm>
            <a:off x="702518" y="2758022"/>
            <a:ext cx="4208768" cy="326909"/>
          </a:xfrm>
          <a:prstGeom prst="rect">
            <a:avLst/>
          </a:prstGeom>
          <a:noFill/>
        </p:spPr>
        <p:txBody>
          <a:bodyPr wrap="square" lIns="0" tIns="0" rIns="0" bIns="0" rtlCol="0">
            <a:noAutofit/>
          </a:bodyPr>
          <a:lstStyle/>
          <a:p>
            <a:pPr>
              <a:lnSpc>
                <a:spcPct val="90000"/>
              </a:lnSpc>
              <a:spcBef>
                <a:spcPts val="600"/>
              </a:spcBef>
            </a:pPr>
            <a:r>
              <a:rPr lang="en-US" sz="1850" spc="-50" dirty="0" smtClean="0"/>
              <a:t>Some fields have low output.</a:t>
            </a:r>
            <a:endParaRPr lang="en-US" sz="1850" spc="-50" dirty="0"/>
          </a:p>
        </p:txBody>
      </p:sp>
      <p:sp>
        <p:nvSpPr>
          <p:cNvPr id="14" name="Rectangle 13"/>
          <p:cNvSpPr/>
          <p:nvPr/>
        </p:nvSpPr>
        <p:spPr>
          <a:xfrm>
            <a:off x="5156480" y="2783258"/>
            <a:ext cx="3524683" cy="341632"/>
          </a:xfrm>
          <a:prstGeom prst="rect">
            <a:avLst/>
          </a:prstGeom>
        </p:spPr>
        <p:txBody>
          <a:bodyPr wrap="none">
            <a:spAutoFit/>
          </a:bodyPr>
          <a:lstStyle/>
          <a:p>
            <a:pPr>
              <a:lnSpc>
                <a:spcPct val="90000"/>
              </a:lnSpc>
              <a:spcBef>
                <a:spcPts val="600"/>
              </a:spcBef>
            </a:pPr>
            <a:r>
              <a:rPr lang="en-US" spc="-50" dirty="0"/>
              <a:t>Some fields have high citation </a:t>
            </a:r>
            <a:r>
              <a:rPr lang="en-US" spc="-50" dirty="0" smtClean="0"/>
              <a:t>counts. </a:t>
            </a:r>
            <a:endParaRPr lang="en-US" spc="-5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295400"/>
            <a:ext cx="619252" cy="619252"/>
          </a:xfrm>
          <a:prstGeom prst="rect">
            <a:avLst/>
          </a:prstGeom>
        </p:spPr>
      </p:pic>
      <p:sp>
        <p:nvSpPr>
          <p:cNvPr id="20" name="TextBox 19"/>
          <p:cNvSpPr txBox="1"/>
          <p:nvPr/>
        </p:nvSpPr>
        <p:spPr>
          <a:xfrm>
            <a:off x="702517" y="3681095"/>
            <a:ext cx="7840765" cy="780859"/>
          </a:xfrm>
          <a:prstGeom prst="rect">
            <a:avLst/>
          </a:prstGeom>
          <a:noFill/>
        </p:spPr>
        <p:txBody>
          <a:bodyPr wrap="square" lIns="0" tIns="0" rIns="0" bIns="0" rtlCol="0">
            <a:noAutofit/>
          </a:bodyPr>
          <a:lstStyle/>
          <a:p>
            <a:pPr>
              <a:lnSpc>
                <a:spcPct val="90000"/>
              </a:lnSpc>
              <a:spcBef>
                <a:spcPts val="600"/>
              </a:spcBef>
            </a:pPr>
            <a:r>
              <a:rPr lang="en-US" sz="1850" spc="-50" dirty="0" smtClean="0"/>
              <a:t>Basic citation metrics can have bias caused </a:t>
            </a:r>
            <a:r>
              <a:rPr lang="en-US" sz="1850" spc="-50" dirty="0"/>
              <a:t>by differences in publication patterns between research fields, publication growth and speed, different document types, time frames and/or database coverage. </a:t>
            </a:r>
          </a:p>
        </p:txBody>
      </p:sp>
      <p:sp>
        <p:nvSpPr>
          <p:cNvPr id="21" name="Rectangle 20"/>
          <p:cNvSpPr/>
          <p:nvPr/>
        </p:nvSpPr>
        <p:spPr>
          <a:xfrm>
            <a:off x="584480" y="4572000"/>
            <a:ext cx="4572000" cy="1477328"/>
          </a:xfrm>
          <a:prstGeom prst="rect">
            <a:avLst/>
          </a:prstGeom>
        </p:spPr>
        <p:txBody>
          <a:bodyPr>
            <a:spAutoFit/>
          </a:bodyPr>
          <a:lstStyle/>
          <a:p>
            <a:r>
              <a:rPr lang="en-US" b="1" dirty="0" smtClean="0"/>
              <a:t>Basic Citation Metrics: </a:t>
            </a:r>
          </a:p>
          <a:p>
            <a:pPr marL="285750" indent="-285750">
              <a:buFont typeface="Arial" panose="020B0604020202020204" pitchFamily="34" charset="0"/>
              <a:buChar char="•"/>
            </a:pPr>
            <a:r>
              <a:rPr lang="en-US" dirty="0" smtClean="0"/>
              <a:t>Number </a:t>
            </a:r>
            <a:r>
              <a:rPr lang="en-US" dirty="0"/>
              <a:t>of </a:t>
            </a:r>
            <a:r>
              <a:rPr lang="en-US" dirty="0" smtClean="0"/>
              <a:t>papers</a:t>
            </a:r>
          </a:p>
          <a:p>
            <a:pPr marL="285750" indent="-285750">
              <a:buFont typeface="Arial" panose="020B0604020202020204" pitchFamily="34" charset="0"/>
              <a:buChar char="•"/>
            </a:pPr>
            <a:r>
              <a:rPr lang="en-US" dirty="0" smtClean="0"/>
              <a:t>Number </a:t>
            </a:r>
            <a:r>
              <a:rPr lang="en-US" dirty="0"/>
              <a:t>of </a:t>
            </a:r>
            <a:r>
              <a:rPr lang="en-US" dirty="0" smtClean="0"/>
              <a:t>citations</a:t>
            </a:r>
          </a:p>
          <a:p>
            <a:pPr marL="285750" indent="-285750">
              <a:buFont typeface="Arial" panose="020B0604020202020204" pitchFamily="34" charset="0"/>
              <a:buChar char="•"/>
            </a:pPr>
            <a:r>
              <a:rPr lang="en-US" dirty="0" smtClean="0"/>
              <a:t>Journal </a:t>
            </a:r>
            <a:r>
              <a:rPr lang="en-US" dirty="0"/>
              <a:t>Impact </a:t>
            </a:r>
            <a:r>
              <a:rPr lang="en-US" dirty="0" smtClean="0"/>
              <a:t>Factor</a:t>
            </a:r>
          </a:p>
          <a:p>
            <a:pPr marL="285750" indent="-285750">
              <a:buFont typeface="Arial" panose="020B0604020202020204" pitchFamily="34" charset="0"/>
              <a:buChar char="•"/>
            </a:pPr>
            <a:r>
              <a:rPr lang="en-US" dirty="0" smtClean="0"/>
              <a:t>h-index</a:t>
            </a:r>
            <a:endParaRPr lang="en-US" dirty="0"/>
          </a:p>
        </p:txBody>
      </p:sp>
      <p:pic>
        <p:nvPicPr>
          <p:cNvPr id="23" name="Picture 2" descr="Image result for ap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2350244"/>
            <a:ext cx="866308" cy="1019186"/>
          </a:xfrm>
          <a:prstGeom prst="rect">
            <a:avLst/>
          </a:prstGeom>
          <a:noFill/>
          <a:extLst>
            <a:ext uri="{909E8E84-426E-40dd-AFC4-6F175D3DCCD1}">
              <a14:hiddenFill xmlns="" xmlns:a14="http://schemas.microsoft.com/office/drawing/2010/main">
                <a:solidFill>
                  <a:srgbClr val="FFFFFF"/>
                </a:solidFill>
              </a14:hiddenFill>
            </a:ext>
          </a:extLst>
        </p:spPr>
      </p:pic>
      <p:pic>
        <p:nvPicPr>
          <p:cNvPr id="26" name="Picture 8" descr="Orange Frui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98" t="20283" r="30058" b="14584"/>
          <a:stretch/>
        </p:blipFill>
        <p:spPr bwMode="auto">
          <a:xfrm>
            <a:off x="4102215" y="2429077"/>
            <a:ext cx="1054265" cy="107154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8075067B-65B9-4FDE-ABAA-A79839D700CC}" type="slidenum">
              <a:rPr lang="en-US" smtClean="0"/>
              <a:t>19</a:t>
            </a:fld>
            <a:endParaRPr lang="en-US"/>
          </a:p>
        </p:txBody>
      </p:sp>
    </p:spTree>
    <p:extLst>
      <p:ext uri="{BB962C8B-B14F-4D97-AF65-F5344CB8AC3E}">
        <p14:creationId xmlns:p14="http://schemas.microsoft.com/office/powerpoint/2010/main" val="27401863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Citation Metrics</a:t>
            </a:r>
          </a:p>
        </p:txBody>
      </p:sp>
      <p:sp>
        <p:nvSpPr>
          <p:cNvPr id="3" name="Rectangle 2"/>
          <p:cNvSpPr/>
          <p:nvPr/>
        </p:nvSpPr>
        <p:spPr>
          <a:xfrm>
            <a:off x="914400" y="1066800"/>
            <a:ext cx="7315200" cy="646331"/>
          </a:xfrm>
          <a:prstGeom prst="rect">
            <a:avLst/>
          </a:prstGeom>
        </p:spPr>
        <p:txBody>
          <a:bodyPr wrap="square">
            <a:spAutoFit/>
          </a:bodyPr>
          <a:lstStyle/>
          <a:p>
            <a:r>
              <a:rPr lang="en-US" spc="-50" dirty="0" smtClean="0"/>
              <a:t>Normalized </a:t>
            </a:r>
            <a:r>
              <a:rPr lang="en-US" spc="-50" dirty="0"/>
              <a:t>citation </a:t>
            </a:r>
            <a:r>
              <a:rPr lang="en-US" spc="-50" dirty="0" smtClean="0"/>
              <a:t>metrics try to counterbalance bias to </a:t>
            </a:r>
            <a:r>
              <a:rPr lang="en-US" spc="-50" dirty="0"/>
              <a:t>allow for a fair comparison of universities or researchers active in different </a:t>
            </a:r>
            <a:r>
              <a:rPr lang="en-US" spc="-50" dirty="0" smtClean="0"/>
              <a:t>fields. </a:t>
            </a:r>
            <a:endParaRPr lang="en-US" spc="-50" dirty="0"/>
          </a:p>
        </p:txBody>
      </p:sp>
      <p:sp>
        <p:nvSpPr>
          <p:cNvPr id="5" name="TextBox 4"/>
          <p:cNvSpPr txBox="1"/>
          <p:nvPr/>
        </p:nvSpPr>
        <p:spPr>
          <a:xfrm>
            <a:off x="992553" y="1880771"/>
            <a:ext cx="6096000" cy="2362200"/>
          </a:xfrm>
          <a:prstGeom prst="rect">
            <a:avLst/>
          </a:prstGeom>
          <a:noFill/>
        </p:spPr>
        <p:txBody>
          <a:bodyPr wrap="square" lIns="0" tIns="0" rIns="0" bIns="0" rtlCol="0">
            <a:noAutofit/>
          </a:bodyPr>
          <a:lstStyle/>
          <a:p>
            <a:pPr>
              <a:lnSpc>
                <a:spcPct val="90000"/>
              </a:lnSpc>
              <a:spcBef>
                <a:spcPts val="600"/>
              </a:spcBef>
            </a:pPr>
            <a:r>
              <a:rPr lang="en-US" sz="1850" b="1" spc="-50" dirty="0" smtClean="0"/>
              <a:t>Normalized Citation Metrics: </a:t>
            </a:r>
          </a:p>
          <a:p>
            <a:pPr marL="342900" indent="-342900">
              <a:lnSpc>
                <a:spcPct val="90000"/>
              </a:lnSpc>
              <a:spcBef>
                <a:spcPts val="600"/>
              </a:spcBef>
              <a:buFont typeface="Arial" panose="020B0604020202020204" pitchFamily="34" charset="0"/>
              <a:buChar char="•"/>
            </a:pPr>
            <a:r>
              <a:rPr lang="en-US" sz="1850" spc="-50" dirty="0" smtClean="0"/>
              <a:t>Field Normalized Citation Impact (Scopus)</a:t>
            </a:r>
          </a:p>
          <a:p>
            <a:pPr marL="342900" indent="-342900">
              <a:lnSpc>
                <a:spcPct val="90000"/>
              </a:lnSpc>
              <a:spcBef>
                <a:spcPts val="600"/>
              </a:spcBef>
              <a:buFont typeface="Arial" panose="020B0604020202020204" pitchFamily="34" charset="0"/>
              <a:buChar char="•"/>
            </a:pPr>
            <a:r>
              <a:rPr lang="en-US" sz="1850" spc="-50" dirty="0" smtClean="0"/>
              <a:t>Hot and Highly Cited Publications (Web of Science)</a:t>
            </a:r>
          </a:p>
          <a:p>
            <a:pPr marL="342900" indent="-342900">
              <a:lnSpc>
                <a:spcPct val="90000"/>
              </a:lnSpc>
              <a:spcBef>
                <a:spcPts val="600"/>
              </a:spcBef>
              <a:buFont typeface="Arial" panose="020B0604020202020204" pitchFamily="34" charset="0"/>
              <a:buChar char="•"/>
            </a:pPr>
            <a:r>
              <a:rPr lang="en-US" sz="1850" spc="-50" dirty="0"/>
              <a:t>Relative Citation Ratio (NIH)</a:t>
            </a:r>
          </a:p>
          <a:p>
            <a:pPr>
              <a:lnSpc>
                <a:spcPct val="90000"/>
              </a:lnSpc>
              <a:spcBef>
                <a:spcPts val="600"/>
              </a:spcBef>
            </a:pPr>
            <a:endParaRPr lang="en-US" sz="1850" spc="-50" dirty="0"/>
          </a:p>
        </p:txBody>
      </p:sp>
      <p:sp>
        <p:nvSpPr>
          <p:cNvPr id="4" name="Slide Number Placeholder 3"/>
          <p:cNvSpPr>
            <a:spLocks noGrp="1"/>
          </p:cNvSpPr>
          <p:nvPr>
            <p:ph type="sldNum" sz="quarter" idx="12"/>
          </p:nvPr>
        </p:nvSpPr>
        <p:spPr/>
        <p:txBody>
          <a:bodyPr/>
          <a:lstStyle/>
          <a:p>
            <a:fld id="{8075067B-65B9-4FDE-ABAA-A79839D700CC}" type="slidenum">
              <a:rPr lang="en-US" smtClean="0"/>
              <a:t>20</a:t>
            </a:fld>
            <a:endParaRPr lang="en-US"/>
          </a:p>
        </p:txBody>
      </p:sp>
    </p:spTree>
    <p:extLst>
      <p:ext uri="{BB962C8B-B14F-4D97-AF65-F5344CB8AC3E}">
        <p14:creationId xmlns:p14="http://schemas.microsoft.com/office/powerpoint/2010/main" val="33803007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Relative Citation Ratio</a:t>
            </a:r>
          </a:p>
        </p:txBody>
      </p:sp>
    </p:spTree>
    <p:extLst>
      <p:ext uri="{BB962C8B-B14F-4D97-AF65-F5344CB8AC3E}">
        <p14:creationId xmlns:p14="http://schemas.microsoft.com/office/powerpoint/2010/main" val="511576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NIH develops Relative Citation Ratio (RCR)</a:t>
            </a:r>
            <a:endParaRPr lang="en-US" dirty="0"/>
          </a:p>
        </p:txBody>
      </p:sp>
      <p:sp>
        <p:nvSpPr>
          <p:cNvPr id="3" name="Content Placeholder 2"/>
          <p:cNvSpPr>
            <a:spLocks noGrp="1"/>
          </p:cNvSpPr>
          <p:nvPr>
            <p:ph idx="1"/>
          </p:nvPr>
        </p:nvSpPr>
        <p:spPr>
          <a:xfrm>
            <a:off x="779768" y="1312645"/>
            <a:ext cx="7049689" cy="4093029"/>
          </a:xfrm>
        </p:spPr>
        <p:txBody>
          <a:bodyPr/>
          <a:lstStyle/>
          <a:p>
            <a:r>
              <a:rPr lang="en-US" dirty="0" smtClean="0"/>
              <a:t>Raw citation counts present a problem – some fields cite more than others, and citation counts rise over time.</a:t>
            </a:r>
          </a:p>
          <a:p>
            <a:pPr marL="0" indent="0">
              <a:buNone/>
            </a:pPr>
            <a:endParaRPr lang="en-US" dirty="0" smtClean="0"/>
          </a:p>
          <a:p>
            <a:r>
              <a:rPr lang="en-US" dirty="0" smtClean="0"/>
              <a:t>Citation-based </a:t>
            </a:r>
            <a:r>
              <a:rPr lang="en-US" dirty="0" smtClean="0">
                <a:sym typeface="Wingdings"/>
              </a:rPr>
              <a:t> uses a co-citation network</a:t>
            </a:r>
          </a:p>
          <a:p>
            <a:pPr marL="0" indent="0">
              <a:buNone/>
            </a:pPr>
            <a:endParaRPr lang="en-US" dirty="0" smtClean="0">
              <a:sym typeface="Wingdings"/>
            </a:endParaRPr>
          </a:p>
          <a:p>
            <a:r>
              <a:rPr lang="en-US" dirty="0" smtClean="0">
                <a:sym typeface="Wingdings"/>
              </a:rPr>
              <a:t>Benchmarked against </a:t>
            </a:r>
            <a:r>
              <a:rPr lang="en-US" smtClean="0">
                <a:sym typeface="Wingdings"/>
              </a:rPr>
              <a:t>all NIH-funded </a:t>
            </a:r>
            <a:r>
              <a:rPr lang="en-US" dirty="0" smtClean="0">
                <a:sym typeface="Wingdings"/>
              </a:rPr>
              <a:t>publications to measure influence</a:t>
            </a:r>
          </a:p>
          <a:p>
            <a:pPr marL="0" indent="0">
              <a:buNone/>
            </a:pPr>
            <a:endParaRPr lang="en-US" dirty="0" smtClean="0">
              <a:sym typeface="Wingdings"/>
            </a:endParaRPr>
          </a:p>
          <a:p>
            <a:r>
              <a:rPr lang="en-US" dirty="0" smtClean="0"/>
              <a:t>Freely available </a:t>
            </a:r>
            <a:r>
              <a:rPr lang="en-US" dirty="0" smtClean="0">
                <a:sym typeface="Wingdings"/>
              </a:rPr>
              <a:t> use the </a:t>
            </a:r>
            <a:r>
              <a:rPr lang="en-US" dirty="0" err="1" smtClean="0">
                <a:sym typeface="Wingdings"/>
              </a:rPr>
              <a:t>iCite</a:t>
            </a:r>
            <a:r>
              <a:rPr lang="en-US" dirty="0" smtClean="0">
                <a:sym typeface="Wingdings"/>
              </a:rPr>
              <a:t> tool to analyze articles (only PubMed)</a:t>
            </a:r>
            <a:endParaRPr lang="en-US" dirty="0" smtClean="0"/>
          </a:p>
          <a:p>
            <a:endParaRPr lang="en-US" dirty="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8075067B-65B9-4FDE-ABAA-A79839D700CC}" type="slidenum">
              <a:rPr lang="en-US" smtClean="0"/>
              <a:t>22</a:t>
            </a:fld>
            <a:endParaRPr lang="en-US"/>
          </a:p>
        </p:txBody>
      </p:sp>
      <p:sp>
        <p:nvSpPr>
          <p:cNvPr id="5" name="Rectangle 4"/>
          <p:cNvSpPr/>
          <p:nvPr/>
        </p:nvSpPr>
        <p:spPr>
          <a:xfrm>
            <a:off x="609600" y="5334000"/>
            <a:ext cx="7924800" cy="1078500"/>
          </a:xfrm>
          <a:prstGeom prst="rect">
            <a:avLst/>
          </a:prstGeom>
        </p:spPr>
        <p:txBody>
          <a:bodyPr wrap="square">
            <a:spAutoFit/>
          </a:bodyPr>
          <a:lstStyle/>
          <a:p>
            <a:pPr>
              <a:lnSpc>
                <a:spcPct val="107000"/>
              </a:lnSpc>
            </a:pPr>
            <a:r>
              <a:rPr lang="en-US" sz="1000" b="1" dirty="0" smtClean="0">
                <a:latin typeface="Calibri" panose="020F0502020204030204" pitchFamily="34" charset="0"/>
                <a:ea typeface="Calibri" panose="020F0502020204030204" pitchFamily="34" charset="0"/>
                <a:cs typeface="Times New Roman" panose="02020603050405020304" pitchFamily="18" charset="0"/>
              </a:rPr>
              <a:t>Resources</a:t>
            </a:r>
          </a:p>
          <a:p>
            <a:pPr>
              <a:lnSpc>
                <a:spcPct val="107000"/>
              </a:lnSpc>
            </a:pPr>
            <a:r>
              <a:rPr lang="en-US" sz="1000" dirty="0" smtClean="0">
                <a:latin typeface="Calibri" panose="020F0502020204030204" pitchFamily="34" charset="0"/>
                <a:ea typeface="Calibri" panose="020F0502020204030204" pitchFamily="34" charset="0"/>
                <a:cs typeface="Times New Roman" panose="02020603050405020304" pitchFamily="18" charset="0"/>
              </a:rPr>
              <a:t>Hutchins </a:t>
            </a:r>
            <a:r>
              <a:rPr lang="en-US" sz="1000" dirty="0">
                <a:latin typeface="Calibri" panose="020F0502020204030204" pitchFamily="34" charset="0"/>
                <a:ea typeface="Calibri" panose="020F0502020204030204" pitchFamily="34" charset="0"/>
                <a:cs typeface="Times New Roman" panose="02020603050405020304" pitchFamily="18" charset="0"/>
              </a:rPr>
              <a:t>IB, Yuan X, Anderson JM, </a:t>
            </a:r>
            <a:r>
              <a:rPr lang="en-US" sz="1000" dirty="0" err="1">
                <a:latin typeface="Calibri" panose="020F0502020204030204" pitchFamily="34" charset="0"/>
                <a:ea typeface="Calibri" panose="020F0502020204030204" pitchFamily="34" charset="0"/>
                <a:cs typeface="Times New Roman" panose="02020603050405020304" pitchFamily="18" charset="0"/>
              </a:rPr>
              <a:t>Santangelo</a:t>
            </a:r>
            <a:r>
              <a:rPr lang="en-US" sz="1000" dirty="0">
                <a:latin typeface="Calibri" panose="020F0502020204030204" pitchFamily="34" charset="0"/>
                <a:ea typeface="Calibri" panose="020F0502020204030204" pitchFamily="34" charset="0"/>
                <a:cs typeface="Times New Roman" panose="02020603050405020304" pitchFamily="18" charset="0"/>
              </a:rPr>
              <a:t> GM. Relative Citation Ratio (RCR): A New Metric That Uses Citation Rates to Measure Influence at the Article Level. </a:t>
            </a:r>
            <a:r>
              <a:rPr lang="en-US" sz="1000" dirty="0" err="1">
                <a:latin typeface="Calibri" panose="020F0502020204030204" pitchFamily="34" charset="0"/>
                <a:ea typeface="Calibri" panose="020F0502020204030204" pitchFamily="34" charset="0"/>
                <a:cs typeface="Times New Roman" panose="02020603050405020304" pitchFamily="18" charset="0"/>
              </a:rPr>
              <a:t>PLoS</a:t>
            </a:r>
            <a:r>
              <a:rPr lang="en-US" sz="1000" dirty="0">
                <a:latin typeface="Calibri" panose="020F0502020204030204" pitchFamily="34" charset="0"/>
                <a:ea typeface="Calibri" panose="020F0502020204030204" pitchFamily="34" charset="0"/>
                <a:cs typeface="Times New Roman" panose="02020603050405020304" pitchFamily="18" charset="0"/>
              </a:rPr>
              <a:t> </a:t>
            </a:r>
            <a:r>
              <a:rPr lang="en-US" sz="1000" dirty="0" err="1">
                <a:latin typeface="Calibri" panose="020F0502020204030204" pitchFamily="34" charset="0"/>
                <a:ea typeface="Calibri" panose="020F0502020204030204" pitchFamily="34" charset="0"/>
                <a:cs typeface="Times New Roman" panose="02020603050405020304" pitchFamily="18" charset="0"/>
              </a:rPr>
              <a:t>Biol</a:t>
            </a:r>
            <a:r>
              <a:rPr lang="en-US" sz="1000" dirty="0">
                <a:latin typeface="Calibri" panose="020F0502020204030204" pitchFamily="34" charset="0"/>
                <a:ea typeface="Calibri" panose="020F0502020204030204" pitchFamily="34" charset="0"/>
                <a:cs typeface="Times New Roman" panose="02020603050405020304" pitchFamily="18" charset="0"/>
              </a:rPr>
              <a:t> [Internet]. 2016;14(9): e1002541. doi:10.1371/journal.pbio.1002541 Available from: </a:t>
            </a:r>
            <a:r>
              <a:rPr lang="en-US"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http://journals.plos.org/plosbiology/article?id=10.1371/journal.pbio.1002541</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000" dirty="0">
                <a:latin typeface="Calibri" panose="020F0502020204030204" pitchFamily="34" charset="0"/>
                <a:ea typeface="Calibri" panose="020F0502020204030204" pitchFamily="34" charset="0"/>
                <a:cs typeface="Times New Roman" panose="02020603050405020304" pitchFamily="18" charset="0"/>
              </a:rPr>
              <a:t> </a:t>
            </a:r>
            <a:r>
              <a:rPr lang="en-US" sz="1000" dirty="0" smtClean="0">
                <a:latin typeface="Calibri" panose="020F0502020204030204" pitchFamily="34" charset="0"/>
                <a:ea typeface="Calibri" panose="020F0502020204030204" pitchFamily="34" charset="0"/>
                <a:cs typeface="Times New Roman" panose="02020603050405020304" pitchFamily="18" charset="0"/>
              </a:rPr>
              <a:t>Lauer </a:t>
            </a:r>
            <a:r>
              <a:rPr lang="en-US" sz="1000" dirty="0">
                <a:latin typeface="Calibri" panose="020F0502020204030204" pitchFamily="34" charset="0"/>
                <a:ea typeface="Calibri" panose="020F0502020204030204" pitchFamily="34" charset="0"/>
                <a:cs typeface="Times New Roman" panose="02020603050405020304" pitchFamily="18" charset="0"/>
              </a:rPr>
              <a:t>M. Measuring Impact of NIH-supported Publications with a New Metric: the Relative Citation Ratio. Open Mike [Blog]. September 8, 2016. Available from: </a:t>
            </a:r>
            <a:r>
              <a:rPr lang="en-US"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https://nexus.od.nih.gov/all/2016/09/08/nih-rcr/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a:blip r:embed="rId5"/>
          <a:stretch>
            <a:fillRect/>
          </a:stretch>
        </p:blipFill>
        <p:spPr>
          <a:xfrm>
            <a:off x="3924300" y="4114800"/>
            <a:ext cx="1295400" cy="1295400"/>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0874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the RCR calculated?</a:t>
            </a:r>
            <a:endParaRPr lang="en-US" dirty="0"/>
          </a:p>
        </p:txBody>
      </p:sp>
      <p:sp>
        <p:nvSpPr>
          <p:cNvPr id="3" name="Content Placeholder 2"/>
          <p:cNvSpPr>
            <a:spLocks noGrp="1"/>
          </p:cNvSpPr>
          <p:nvPr>
            <p:ph idx="1"/>
          </p:nvPr>
        </p:nvSpPr>
        <p:spPr>
          <a:xfrm>
            <a:off x="838200" y="1230085"/>
            <a:ext cx="7049689" cy="1284515"/>
          </a:xfrm>
        </p:spPr>
        <p:txBody>
          <a:bodyPr/>
          <a:lstStyle/>
          <a:p>
            <a:r>
              <a:rPr lang="en-US" dirty="0"/>
              <a:t>The RCR is calculated by dividing the </a:t>
            </a:r>
            <a:r>
              <a:rPr lang="en-US" i="1" dirty="0"/>
              <a:t>article citation rate</a:t>
            </a:r>
            <a:r>
              <a:rPr lang="en-US" dirty="0"/>
              <a:t>, which is the average number of citations an article receives each year, by the </a:t>
            </a:r>
            <a:r>
              <a:rPr lang="en-US" i="1" dirty="0"/>
              <a:t>expected citation rate,</a:t>
            </a:r>
            <a:r>
              <a:rPr lang="en-US" dirty="0"/>
              <a:t> which represents the citation rate of NIH-funded publications in the same year and disciplinary field</a:t>
            </a:r>
            <a:r>
              <a:rPr lang="en-US" dirty="0" smtClean="0"/>
              <a:t>.</a:t>
            </a:r>
          </a:p>
          <a:p>
            <a:pPr marL="0" indent="0">
              <a:buNone/>
            </a:pPr>
            <a:endParaRPr lang="en-US" dirty="0" smtClean="0"/>
          </a:p>
        </p:txBody>
      </p:sp>
      <p:sp>
        <p:nvSpPr>
          <p:cNvPr id="4" name="Slide Number Placeholder 3"/>
          <p:cNvSpPr>
            <a:spLocks noGrp="1"/>
          </p:cNvSpPr>
          <p:nvPr>
            <p:ph type="sldNum" sz="quarter" idx="12"/>
          </p:nvPr>
        </p:nvSpPr>
        <p:spPr/>
        <p:txBody>
          <a:bodyPr/>
          <a:lstStyle/>
          <a:p>
            <a:fld id="{8075067B-65B9-4FDE-ABAA-A79839D700CC}" type="slidenum">
              <a:rPr lang="en-US" smtClean="0"/>
              <a:t>23</a:t>
            </a:fld>
            <a:endParaRPr lang="en-US"/>
          </a:p>
        </p:txBody>
      </p:sp>
      <p:sp>
        <p:nvSpPr>
          <p:cNvPr id="8" name="Text Box 1"/>
          <p:cNvSpPr txBox="1"/>
          <p:nvPr/>
        </p:nvSpPr>
        <p:spPr>
          <a:xfrm>
            <a:off x="2610444" y="2791608"/>
            <a:ext cx="3505199" cy="781051"/>
          </a:xfrm>
          <a:prstGeom prst="rect">
            <a:avLst/>
          </a:prstGeom>
          <a:ln>
            <a:noFill/>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ea typeface="Calibri" panose="020F0502020204030204" pitchFamily="34" charset="0"/>
                <a:cs typeface="Times New Roman" panose="02020603050405020304" pitchFamily="18" charset="0"/>
              </a:rPr>
              <a:t>RCR = </a:t>
            </a:r>
            <a:r>
              <a:rPr lang="en-US" b="1" u="sng" dirty="0">
                <a:effectLst/>
                <a:ea typeface="Calibri" panose="020F0502020204030204" pitchFamily="34" charset="0"/>
                <a:cs typeface="Times New Roman" panose="02020603050405020304" pitchFamily="18" charset="0"/>
              </a:rPr>
              <a:t>Article Citation Rate</a:t>
            </a:r>
            <a:endParaRPr lang="en-US"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b="1" dirty="0">
                <a:effectLst/>
                <a:ea typeface="Calibri" panose="020F0502020204030204" pitchFamily="34" charset="0"/>
                <a:cs typeface="Times New Roman" panose="02020603050405020304" pitchFamily="18" charset="0"/>
              </a:rPr>
              <a:t>          Expected Citation Rate</a:t>
            </a:r>
            <a:endParaRPr lang="en-US"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100" dirty="0">
                <a:effectLst/>
                <a:ea typeface="Calibri" panose="020F0502020204030204" pitchFamily="34" charset="0"/>
                <a:cs typeface="Times New Roman" panose="02020603050405020304" pitchFamily="18" charset="0"/>
              </a:rPr>
              <a:t> </a:t>
            </a:r>
          </a:p>
        </p:txBody>
      </p:sp>
      <p:sp>
        <p:nvSpPr>
          <p:cNvPr id="5" name="Rectangle 4"/>
          <p:cNvSpPr/>
          <p:nvPr/>
        </p:nvSpPr>
        <p:spPr>
          <a:xfrm>
            <a:off x="812800" y="3657600"/>
            <a:ext cx="4572000" cy="1706621"/>
          </a:xfrm>
          <a:prstGeom prst="rect">
            <a:avLst/>
          </a:prstGeom>
        </p:spPr>
        <p:txBody>
          <a:bodyPr>
            <a:spAutoFit/>
          </a:bodyPr>
          <a:lstStyle/>
          <a:p>
            <a:pPr marL="174625" indent="-174625">
              <a:spcBef>
                <a:spcPct val="20000"/>
              </a:spcBef>
              <a:buClr>
                <a:schemeClr val="accent1"/>
              </a:buClr>
              <a:buFont typeface="Arial" pitchFamily="34" charset="0"/>
              <a:buChar char="•"/>
            </a:pPr>
            <a:r>
              <a:rPr lang="en-US" sz="1850" spc="-50" dirty="0"/>
              <a:t>Abbreviations </a:t>
            </a:r>
            <a:r>
              <a:rPr lang="en-US" sz="1850" spc="-50" dirty="0" smtClean="0"/>
              <a:t>used: </a:t>
            </a:r>
            <a:endParaRPr lang="en-US" sz="1850" spc="-50" dirty="0"/>
          </a:p>
          <a:p>
            <a:pPr lvl="1" indent="-250825">
              <a:spcBef>
                <a:spcPct val="20000"/>
              </a:spcBef>
              <a:buClr>
                <a:srgbClr val="605F62"/>
              </a:buClr>
              <a:buFont typeface="Symbol" pitchFamily="18" charset="2"/>
              <a:buChar char="-"/>
            </a:pPr>
            <a:r>
              <a:rPr lang="en-US" spc="-50" dirty="0"/>
              <a:t>RCR: Relative Citation Ratio</a:t>
            </a:r>
          </a:p>
          <a:p>
            <a:pPr lvl="1" indent="-250825">
              <a:spcBef>
                <a:spcPct val="20000"/>
              </a:spcBef>
              <a:buClr>
                <a:srgbClr val="605F62"/>
              </a:buClr>
              <a:buFont typeface="Symbol" pitchFamily="18" charset="2"/>
              <a:buChar char="-"/>
            </a:pPr>
            <a:r>
              <a:rPr lang="en-US" spc="-50" dirty="0"/>
              <a:t>ACR: Article Citation Rate</a:t>
            </a:r>
          </a:p>
          <a:p>
            <a:pPr lvl="1" indent="-250825">
              <a:spcBef>
                <a:spcPct val="20000"/>
              </a:spcBef>
              <a:buClr>
                <a:srgbClr val="605F62"/>
              </a:buClr>
              <a:buFont typeface="Symbol" pitchFamily="18" charset="2"/>
              <a:buChar char="-"/>
            </a:pPr>
            <a:r>
              <a:rPr lang="en-US" spc="-50" dirty="0"/>
              <a:t>FCR: Field Citation </a:t>
            </a:r>
            <a:r>
              <a:rPr lang="en-US" spc="-50" dirty="0" smtClean="0"/>
              <a:t>Rate</a:t>
            </a:r>
          </a:p>
          <a:p>
            <a:pPr lvl="1" indent="-250825">
              <a:spcBef>
                <a:spcPct val="20000"/>
              </a:spcBef>
              <a:buClr>
                <a:srgbClr val="605F62"/>
              </a:buClr>
              <a:buFont typeface="Symbol" pitchFamily="18" charset="2"/>
              <a:buChar char="-"/>
            </a:pPr>
            <a:r>
              <a:rPr lang="en-US" spc="-50" dirty="0" smtClean="0"/>
              <a:t>ECR: </a:t>
            </a:r>
            <a:r>
              <a:rPr lang="en-US" spc="-50" smtClean="0"/>
              <a:t>Expected Citation Rate</a:t>
            </a:r>
            <a:endParaRPr lang="en-US" spc="-50" dirty="0"/>
          </a:p>
        </p:txBody>
      </p:sp>
    </p:spTree>
    <p:extLst>
      <p:ext uri="{BB962C8B-B14F-4D97-AF65-F5344CB8AC3E}">
        <p14:creationId xmlns:p14="http://schemas.microsoft.com/office/powerpoint/2010/main" val="31846435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1. Calculate the Article Citation Rate</a:t>
            </a:r>
            <a:endParaRPr lang="en-US" sz="1850" spc="-50" dirty="0"/>
          </a:p>
        </p:txBody>
      </p:sp>
      <p:grpSp>
        <p:nvGrpSpPr>
          <p:cNvPr id="101" name="Group 100"/>
          <p:cNvGrpSpPr/>
          <p:nvPr/>
        </p:nvGrpSpPr>
        <p:grpSpPr>
          <a:xfrm>
            <a:off x="3504092" y="3443558"/>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sp>
        <p:nvSpPr>
          <p:cNvPr id="5" name="TextBox 4"/>
          <p:cNvSpPr txBox="1"/>
          <p:nvPr/>
        </p:nvSpPr>
        <p:spPr>
          <a:xfrm>
            <a:off x="3939668" y="4472321"/>
            <a:ext cx="582866" cy="183021"/>
          </a:xfrm>
          <a:prstGeom prst="rect">
            <a:avLst/>
          </a:prstGeom>
          <a:noFill/>
        </p:spPr>
        <p:txBody>
          <a:bodyPr wrap="square" lIns="0" tIns="0" rIns="0" bIns="0" rtlCol="0">
            <a:noAutofit/>
          </a:bodyPr>
          <a:lstStyle/>
          <a:p>
            <a:pPr>
              <a:lnSpc>
                <a:spcPct val="90000"/>
              </a:lnSpc>
              <a:spcBef>
                <a:spcPts val="600"/>
              </a:spcBef>
            </a:pPr>
            <a:r>
              <a:rPr lang="en-US" sz="1400" b="1" i="1" spc="-50" dirty="0" smtClean="0"/>
              <a:t>2010</a:t>
            </a:r>
            <a:endParaRPr lang="en-US" sz="1400" b="1" i="1" spc="-50" dirty="0"/>
          </a:p>
        </p:txBody>
      </p:sp>
      <p:sp>
        <p:nvSpPr>
          <p:cNvPr id="6" name="Slide Number Placeholder 5"/>
          <p:cNvSpPr>
            <a:spLocks noGrp="1"/>
          </p:cNvSpPr>
          <p:nvPr>
            <p:ph type="sldNum" sz="quarter" idx="12"/>
          </p:nvPr>
        </p:nvSpPr>
        <p:spPr/>
        <p:txBody>
          <a:bodyPr/>
          <a:lstStyle/>
          <a:p>
            <a:fld id="{8075067B-65B9-4FDE-ABAA-A79839D700CC}" type="slidenum">
              <a:rPr lang="en-US" smtClean="0"/>
              <a:t>24</a:t>
            </a:fld>
            <a:endParaRPr lang="en-US"/>
          </a:p>
        </p:txBody>
      </p:sp>
    </p:spTree>
    <p:extLst>
      <p:ext uri="{BB962C8B-B14F-4D97-AF65-F5344CB8AC3E}">
        <p14:creationId xmlns:p14="http://schemas.microsoft.com/office/powerpoint/2010/main" val="1515485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1</a:t>
            </a:r>
            <a:r>
              <a:rPr lang="en-US" sz="1850" spc="-50" dirty="0"/>
              <a:t>. Calculate the Article Citation Rate</a:t>
            </a:r>
          </a:p>
          <a:p>
            <a:pPr>
              <a:lnSpc>
                <a:spcPct val="90000"/>
              </a:lnSpc>
              <a:spcBef>
                <a:spcPts val="600"/>
              </a:spcBef>
            </a:pPr>
            <a:endParaRPr lang="en-US" sz="1850" spc="-50" dirty="0"/>
          </a:p>
        </p:txBody>
      </p:sp>
      <p:grpSp>
        <p:nvGrpSpPr>
          <p:cNvPr id="101" name="Group 100"/>
          <p:cNvGrpSpPr/>
          <p:nvPr/>
        </p:nvGrpSpPr>
        <p:grpSpPr>
          <a:xfrm>
            <a:off x="3504092" y="3443558"/>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37" name="Group 36"/>
          <p:cNvGrpSpPr/>
          <p:nvPr/>
        </p:nvGrpSpPr>
        <p:grpSpPr>
          <a:xfrm>
            <a:off x="4050203" y="2185825"/>
            <a:ext cx="762000" cy="855948"/>
            <a:chOff x="3657600" y="4467938"/>
            <a:chExt cx="762000" cy="855948"/>
          </a:xfrm>
        </p:grpSpPr>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35" name="TextBox 34"/>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38" name="Group 37"/>
          <p:cNvGrpSpPr/>
          <p:nvPr/>
        </p:nvGrpSpPr>
        <p:grpSpPr>
          <a:xfrm>
            <a:off x="5302798" y="2133600"/>
            <a:ext cx="762000" cy="855948"/>
            <a:chOff x="3657600" y="4467938"/>
            <a:chExt cx="762000" cy="855948"/>
          </a:xfrm>
        </p:grpSpPr>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0" name="TextBox 39"/>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4" name="Group 43"/>
          <p:cNvGrpSpPr/>
          <p:nvPr/>
        </p:nvGrpSpPr>
        <p:grpSpPr>
          <a:xfrm>
            <a:off x="2797608" y="2180487"/>
            <a:ext cx="762000" cy="855948"/>
            <a:chOff x="3657600" y="4467938"/>
            <a:chExt cx="762000" cy="855948"/>
          </a:xfrm>
        </p:grpSpPr>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6" name="TextBox 45"/>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7" name="Group 46"/>
          <p:cNvGrpSpPr/>
          <p:nvPr/>
        </p:nvGrpSpPr>
        <p:grpSpPr>
          <a:xfrm>
            <a:off x="1527339" y="2180487"/>
            <a:ext cx="762000" cy="855948"/>
            <a:chOff x="3657600" y="4467938"/>
            <a:chExt cx="762000" cy="855948"/>
          </a:xfrm>
        </p:grpSpPr>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9" name="TextBox 48"/>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sp>
        <p:nvSpPr>
          <p:cNvPr id="182" name="TextBox 181"/>
          <p:cNvSpPr txBox="1"/>
          <p:nvPr/>
        </p:nvSpPr>
        <p:spPr>
          <a:xfrm>
            <a:off x="3939668" y="4472321"/>
            <a:ext cx="582866" cy="183021"/>
          </a:xfrm>
          <a:prstGeom prst="rect">
            <a:avLst/>
          </a:prstGeom>
          <a:noFill/>
        </p:spPr>
        <p:txBody>
          <a:bodyPr wrap="square" lIns="0" tIns="0" rIns="0" bIns="0" rtlCol="0">
            <a:noAutofit/>
          </a:bodyPr>
          <a:lstStyle/>
          <a:p>
            <a:pPr>
              <a:lnSpc>
                <a:spcPct val="90000"/>
              </a:lnSpc>
              <a:spcBef>
                <a:spcPts val="600"/>
              </a:spcBef>
            </a:pPr>
            <a:r>
              <a:rPr lang="en-US" sz="1400" b="1" i="1" spc="-50" dirty="0" smtClean="0"/>
              <a:t>2010</a:t>
            </a:r>
            <a:endParaRPr lang="en-US" sz="1400" b="1" i="1" spc="-50" dirty="0"/>
          </a:p>
        </p:txBody>
      </p:sp>
      <p:sp>
        <p:nvSpPr>
          <p:cNvPr id="5" name="Slide Number Placeholder 4"/>
          <p:cNvSpPr>
            <a:spLocks noGrp="1"/>
          </p:cNvSpPr>
          <p:nvPr>
            <p:ph type="sldNum" sz="quarter" idx="12"/>
          </p:nvPr>
        </p:nvSpPr>
        <p:spPr/>
        <p:txBody>
          <a:bodyPr/>
          <a:lstStyle/>
          <a:p>
            <a:fld id="{8075067B-65B9-4FDE-ABAA-A79839D700CC}" type="slidenum">
              <a:rPr lang="en-US" smtClean="0"/>
              <a:t>25</a:t>
            </a:fld>
            <a:endParaRPr lang="en-US"/>
          </a:p>
        </p:txBody>
      </p:sp>
    </p:spTree>
    <p:extLst>
      <p:ext uri="{BB962C8B-B14F-4D97-AF65-F5344CB8AC3E}">
        <p14:creationId xmlns:p14="http://schemas.microsoft.com/office/powerpoint/2010/main" val="9382699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1</a:t>
            </a:r>
            <a:r>
              <a:rPr lang="en-US" sz="1850" spc="-50" dirty="0"/>
              <a:t>. Calculate the Article Citation Rate</a:t>
            </a:r>
          </a:p>
          <a:p>
            <a:pPr>
              <a:lnSpc>
                <a:spcPct val="90000"/>
              </a:lnSpc>
              <a:spcBef>
                <a:spcPts val="600"/>
              </a:spcBef>
            </a:pPr>
            <a:endParaRPr lang="en-US" sz="1850" spc="-50" dirty="0"/>
          </a:p>
        </p:txBody>
      </p:sp>
      <p:grpSp>
        <p:nvGrpSpPr>
          <p:cNvPr id="101" name="Group 100"/>
          <p:cNvGrpSpPr/>
          <p:nvPr/>
        </p:nvGrpSpPr>
        <p:grpSpPr>
          <a:xfrm>
            <a:off x="3504092" y="3443558"/>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37" name="Group 36"/>
          <p:cNvGrpSpPr/>
          <p:nvPr/>
        </p:nvGrpSpPr>
        <p:grpSpPr>
          <a:xfrm>
            <a:off x="4050203" y="2185825"/>
            <a:ext cx="762000" cy="855948"/>
            <a:chOff x="3657600" y="4467938"/>
            <a:chExt cx="762000" cy="855948"/>
          </a:xfrm>
        </p:grpSpPr>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35" name="TextBox 34"/>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38" name="Group 37"/>
          <p:cNvGrpSpPr/>
          <p:nvPr/>
        </p:nvGrpSpPr>
        <p:grpSpPr>
          <a:xfrm>
            <a:off x="5302798" y="2133600"/>
            <a:ext cx="762000" cy="855948"/>
            <a:chOff x="3657600" y="4467938"/>
            <a:chExt cx="762000" cy="855948"/>
          </a:xfrm>
        </p:grpSpPr>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0" name="TextBox 39"/>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4" name="Group 43"/>
          <p:cNvGrpSpPr/>
          <p:nvPr/>
        </p:nvGrpSpPr>
        <p:grpSpPr>
          <a:xfrm>
            <a:off x="2797608" y="2180487"/>
            <a:ext cx="762000" cy="855948"/>
            <a:chOff x="3657600" y="4467938"/>
            <a:chExt cx="762000" cy="855948"/>
          </a:xfrm>
        </p:grpSpPr>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6" name="TextBox 45"/>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7" name="Group 46"/>
          <p:cNvGrpSpPr/>
          <p:nvPr/>
        </p:nvGrpSpPr>
        <p:grpSpPr>
          <a:xfrm>
            <a:off x="1527339" y="2180487"/>
            <a:ext cx="762000" cy="855948"/>
            <a:chOff x="3657600" y="4467938"/>
            <a:chExt cx="762000" cy="855948"/>
          </a:xfrm>
        </p:grpSpPr>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9" name="TextBox 48"/>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sp>
        <p:nvSpPr>
          <p:cNvPr id="182" name="TextBox 181"/>
          <p:cNvSpPr txBox="1"/>
          <p:nvPr/>
        </p:nvSpPr>
        <p:spPr>
          <a:xfrm>
            <a:off x="3939668" y="4472321"/>
            <a:ext cx="582866" cy="183021"/>
          </a:xfrm>
          <a:prstGeom prst="rect">
            <a:avLst/>
          </a:prstGeom>
          <a:noFill/>
        </p:spPr>
        <p:txBody>
          <a:bodyPr wrap="square" lIns="0" tIns="0" rIns="0" bIns="0" rtlCol="0">
            <a:noAutofit/>
          </a:bodyPr>
          <a:lstStyle/>
          <a:p>
            <a:pPr>
              <a:lnSpc>
                <a:spcPct val="90000"/>
              </a:lnSpc>
              <a:spcBef>
                <a:spcPts val="600"/>
              </a:spcBef>
            </a:pPr>
            <a:r>
              <a:rPr lang="en-US" sz="1400" b="1" i="1" spc="-50" dirty="0" smtClean="0"/>
              <a:t>2010</a:t>
            </a:r>
            <a:endParaRPr lang="en-US" sz="1400" b="1" i="1" spc="-50" dirty="0"/>
          </a:p>
        </p:txBody>
      </p:sp>
      <p:grpSp>
        <p:nvGrpSpPr>
          <p:cNvPr id="189" name="Group 188"/>
          <p:cNvGrpSpPr/>
          <p:nvPr/>
        </p:nvGrpSpPr>
        <p:grpSpPr>
          <a:xfrm>
            <a:off x="715475" y="5752475"/>
            <a:ext cx="5688266" cy="599213"/>
            <a:chOff x="1752600" y="5731849"/>
            <a:chExt cx="5688266" cy="599213"/>
          </a:xfrm>
        </p:grpSpPr>
        <p:sp>
          <p:nvSpPr>
            <p:cNvPr id="190" name="TextBox 189"/>
            <p:cNvSpPr txBox="1"/>
            <p:nvPr/>
          </p:nvSpPr>
          <p:spPr>
            <a:xfrm>
              <a:off x="1752600" y="5731849"/>
              <a:ext cx="4953000" cy="239849"/>
            </a:xfrm>
            <a:prstGeom prst="rect">
              <a:avLst/>
            </a:prstGeom>
            <a:noFill/>
          </p:spPr>
          <p:txBody>
            <a:bodyPr wrap="square" lIns="0" tIns="0" rIns="0" bIns="0" rtlCol="0">
              <a:noAutofit/>
            </a:bodyPr>
            <a:lstStyle/>
            <a:p>
              <a:pPr>
                <a:lnSpc>
                  <a:spcPct val="90000"/>
                </a:lnSpc>
                <a:spcBef>
                  <a:spcPts val="600"/>
                </a:spcBef>
              </a:pPr>
              <a:r>
                <a:rPr lang="en-US" sz="1850" spc="-50" dirty="0" smtClean="0"/>
                <a:t>Article Citation Rate =  Total Citations to an Article</a:t>
              </a:r>
              <a:endParaRPr lang="en-US" sz="1850" spc="-50" dirty="0"/>
            </a:p>
          </p:txBody>
        </p:sp>
        <p:grpSp>
          <p:nvGrpSpPr>
            <p:cNvPr id="191" name="Group 190"/>
            <p:cNvGrpSpPr/>
            <p:nvPr/>
          </p:nvGrpSpPr>
          <p:grpSpPr>
            <a:xfrm>
              <a:off x="3429000" y="5971698"/>
              <a:ext cx="4011866" cy="359364"/>
              <a:chOff x="3429000" y="5971698"/>
              <a:chExt cx="4011866" cy="359364"/>
            </a:xfrm>
          </p:grpSpPr>
          <p:cxnSp>
            <p:nvCxnSpPr>
              <p:cNvPr id="192" name="Straight Connector 191"/>
              <p:cNvCxnSpPr/>
              <p:nvPr/>
            </p:nvCxnSpPr>
            <p:spPr>
              <a:xfrm>
                <a:off x="3733800" y="5971698"/>
                <a:ext cx="2564066" cy="0"/>
              </a:xfrm>
              <a:prstGeom prst="line">
                <a:avLst/>
              </a:prstGeom>
              <a:ln/>
              <a:effectLst/>
            </p:spPr>
            <p:style>
              <a:lnRef idx="3">
                <a:schemeClr val="dk1"/>
              </a:lnRef>
              <a:fillRef idx="0">
                <a:schemeClr val="dk1"/>
              </a:fillRef>
              <a:effectRef idx="2">
                <a:schemeClr val="dk1"/>
              </a:effectRef>
              <a:fontRef idx="minor">
                <a:schemeClr val="tx1"/>
              </a:fontRef>
            </p:style>
          </p:cxnSp>
          <p:sp>
            <p:nvSpPr>
              <p:cNvPr id="193" name="TextBox 192"/>
              <p:cNvSpPr txBox="1"/>
              <p:nvPr/>
            </p:nvSpPr>
            <p:spPr>
              <a:xfrm>
                <a:off x="3429000" y="6026262"/>
                <a:ext cx="4011866" cy="304800"/>
              </a:xfrm>
              <a:prstGeom prst="rect">
                <a:avLst/>
              </a:prstGeom>
              <a:noFill/>
            </p:spPr>
            <p:txBody>
              <a:bodyPr wrap="square" lIns="0" tIns="0" rIns="0" bIns="0" rtlCol="0">
                <a:noAutofit/>
              </a:bodyPr>
              <a:lstStyle/>
              <a:p>
                <a:pPr>
                  <a:lnSpc>
                    <a:spcPct val="90000"/>
                  </a:lnSpc>
                  <a:spcBef>
                    <a:spcPts val="600"/>
                  </a:spcBef>
                </a:pPr>
                <a:r>
                  <a:rPr lang="en-US" sz="1850" spc="-50" dirty="0" smtClean="0"/>
                  <a:t>Current Year  –  Year of article publication</a:t>
                </a:r>
                <a:endParaRPr lang="en-US" sz="1850" spc="-50" dirty="0"/>
              </a:p>
            </p:txBody>
          </p:sp>
        </p:grpSp>
      </p:grpSp>
      <p:grpSp>
        <p:nvGrpSpPr>
          <p:cNvPr id="199" name="Group 198"/>
          <p:cNvGrpSpPr/>
          <p:nvPr/>
        </p:nvGrpSpPr>
        <p:grpSpPr>
          <a:xfrm>
            <a:off x="6324600" y="5752475"/>
            <a:ext cx="1447800" cy="599213"/>
            <a:chOff x="6944210" y="5757669"/>
            <a:chExt cx="1447800" cy="599213"/>
          </a:xfrm>
        </p:grpSpPr>
        <p:sp>
          <p:nvSpPr>
            <p:cNvPr id="194" name="TextBox 193"/>
            <p:cNvSpPr txBox="1"/>
            <p:nvPr/>
          </p:nvSpPr>
          <p:spPr>
            <a:xfrm>
              <a:off x="7467600" y="5757669"/>
              <a:ext cx="665780" cy="294413"/>
            </a:xfrm>
            <a:prstGeom prst="rect">
              <a:avLst/>
            </a:prstGeom>
            <a:noFill/>
          </p:spPr>
          <p:txBody>
            <a:bodyPr wrap="square" lIns="0" tIns="0" rIns="0" bIns="0" rtlCol="0">
              <a:noAutofit/>
            </a:bodyPr>
            <a:lstStyle/>
            <a:p>
              <a:pPr>
                <a:lnSpc>
                  <a:spcPct val="90000"/>
                </a:lnSpc>
                <a:spcBef>
                  <a:spcPts val="600"/>
                </a:spcBef>
              </a:pPr>
              <a:r>
                <a:rPr lang="en-US" sz="1850" spc="-50" dirty="0" smtClean="0"/>
                <a:t>4</a:t>
              </a:r>
              <a:endParaRPr lang="en-US" sz="1850" spc="-50" dirty="0"/>
            </a:p>
          </p:txBody>
        </p:sp>
        <p:sp>
          <p:nvSpPr>
            <p:cNvPr id="195" name="TextBox 194"/>
            <p:cNvSpPr txBox="1"/>
            <p:nvPr/>
          </p:nvSpPr>
          <p:spPr>
            <a:xfrm>
              <a:off x="6944210" y="6052082"/>
              <a:ext cx="1447800" cy="304800"/>
            </a:xfrm>
            <a:prstGeom prst="rect">
              <a:avLst/>
            </a:prstGeom>
            <a:noFill/>
          </p:spPr>
          <p:txBody>
            <a:bodyPr wrap="square" lIns="0" tIns="0" rIns="0" bIns="0" rtlCol="0">
              <a:noAutofit/>
            </a:bodyPr>
            <a:lstStyle/>
            <a:p>
              <a:pPr>
                <a:lnSpc>
                  <a:spcPct val="90000"/>
                </a:lnSpc>
                <a:spcBef>
                  <a:spcPts val="600"/>
                </a:spcBef>
              </a:pPr>
              <a:r>
                <a:rPr lang="en-US" sz="1850" spc="-50" dirty="0" smtClean="0"/>
                <a:t>2016 - 2010</a:t>
              </a:r>
              <a:endParaRPr lang="en-US" sz="1850" spc="-50" dirty="0"/>
            </a:p>
          </p:txBody>
        </p:sp>
      </p:grpSp>
      <p:cxnSp>
        <p:nvCxnSpPr>
          <p:cNvPr id="196" name="Straight Connector 195"/>
          <p:cNvCxnSpPr/>
          <p:nvPr/>
        </p:nvCxnSpPr>
        <p:spPr>
          <a:xfrm>
            <a:off x="6403741" y="6019800"/>
            <a:ext cx="980590" cy="0"/>
          </a:xfrm>
          <a:prstGeom prst="line">
            <a:avLst/>
          </a:prstGeom>
          <a:ln/>
          <a:effectLst/>
        </p:spPr>
        <p:style>
          <a:lnRef idx="3">
            <a:schemeClr val="dk1"/>
          </a:lnRef>
          <a:fillRef idx="0">
            <a:schemeClr val="dk1"/>
          </a:fillRef>
          <a:effectRef idx="2">
            <a:schemeClr val="dk1"/>
          </a:effectRef>
          <a:fontRef idx="minor">
            <a:schemeClr val="tx1"/>
          </a:fontRef>
        </p:style>
      </p:cxnSp>
      <p:sp>
        <p:nvSpPr>
          <p:cNvPr id="200" name="TextBox 199"/>
          <p:cNvSpPr txBox="1"/>
          <p:nvPr/>
        </p:nvSpPr>
        <p:spPr>
          <a:xfrm>
            <a:off x="6036108" y="5860418"/>
            <a:ext cx="381000" cy="260881"/>
          </a:xfrm>
          <a:prstGeom prst="rect">
            <a:avLst/>
          </a:prstGeom>
          <a:noFill/>
        </p:spPr>
        <p:txBody>
          <a:bodyPr wrap="square" lIns="0" tIns="0" rIns="0" bIns="0" rtlCol="0">
            <a:noAutofit/>
          </a:bodyPr>
          <a:lstStyle/>
          <a:p>
            <a:pPr>
              <a:lnSpc>
                <a:spcPct val="90000"/>
              </a:lnSpc>
              <a:spcBef>
                <a:spcPts val="600"/>
              </a:spcBef>
            </a:pPr>
            <a:r>
              <a:rPr lang="en-US" sz="1850" spc="-50" dirty="0" smtClean="0"/>
              <a:t>=</a:t>
            </a:r>
            <a:endParaRPr lang="en-US" sz="1850" spc="-50" dirty="0"/>
          </a:p>
        </p:txBody>
      </p:sp>
      <p:sp>
        <p:nvSpPr>
          <p:cNvPr id="201" name="TextBox 200"/>
          <p:cNvSpPr txBox="1"/>
          <p:nvPr/>
        </p:nvSpPr>
        <p:spPr>
          <a:xfrm>
            <a:off x="7520715" y="5856876"/>
            <a:ext cx="381000" cy="260881"/>
          </a:xfrm>
          <a:prstGeom prst="rect">
            <a:avLst/>
          </a:prstGeom>
          <a:noFill/>
        </p:spPr>
        <p:txBody>
          <a:bodyPr wrap="square" lIns="0" tIns="0" rIns="0" bIns="0" rtlCol="0">
            <a:noAutofit/>
          </a:bodyPr>
          <a:lstStyle/>
          <a:p>
            <a:pPr>
              <a:lnSpc>
                <a:spcPct val="90000"/>
              </a:lnSpc>
              <a:spcBef>
                <a:spcPts val="600"/>
              </a:spcBef>
            </a:pPr>
            <a:r>
              <a:rPr lang="en-US" sz="1850" spc="-50" dirty="0" smtClean="0"/>
              <a:t>=</a:t>
            </a:r>
            <a:endParaRPr lang="en-US" sz="1850" spc="-50" dirty="0"/>
          </a:p>
        </p:txBody>
      </p:sp>
      <p:sp>
        <p:nvSpPr>
          <p:cNvPr id="202" name="TextBox 201"/>
          <p:cNvSpPr txBox="1"/>
          <p:nvPr/>
        </p:nvSpPr>
        <p:spPr>
          <a:xfrm>
            <a:off x="7835787" y="5845440"/>
            <a:ext cx="937485" cy="348719"/>
          </a:xfrm>
          <a:prstGeom prst="rect">
            <a:avLst/>
          </a:prstGeom>
          <a:noFill/>
        </p:spPr>
        <p:txBody>
          <a:bodyPr wrap="square" lIns="0" tIns="0" rIns="0" bIns="0" rtlCol="0">
            <a:noAutofit/>
          </a:bodyPr>
          <a:lstStyle/>
          <a:p>
            <a:pPr>
              <a:lnSpc>
                <a:spcPct val="90000"/>
              </a:lnSpc>
              <a:spcBef>
                <a:spcPts val="600"/>
              </a:spcBef>
            </a:pPr>
            <a:r>
              <a:rPr lang="en-US" sz="1850" spc="-50" dirty="0" smtClean="0"/>
              <a:t>0.7</a:t>
            </a:r>
            <a:endParaRPr lang="en-US" sz="1850" spc="-50" dirty="0"/>
          </a:p>
        </p:txBody>
      </p:sp>
      <p:sp>
        <p:nvSpPr>
          <p:cNvPr id="5" name="Slide Number Placeholder 4"/>
          <p:cNvSpPr>
            <a:spLocks noGrp="1"/>
          </p:cNvSpPr>
          <p:nvPr>
            <p:ph type="sldNum" sz="quarter" idx="12"/>
          </p:nvPr>
        </p:nvSpPr>
        <p:spPr/>
        <p:txBody>
          <a:bodyPr/>
          <a:lstStyle/>
          <a:p>
            <a:fld id="{8075067B-65B9-4FDE-ABAA-A79839D700CC}" type="slidenum">
              <a:rPr lang="en-US" smtClean="0"/>
              <a:t>26</a:t>
            </a:fld>
            <a:endParaRPr lang="en-US"/>
          </a:p>
        </p:txBody>
      </p:sp>
    </p:spTree>
    <p:extLst>
      <p:ext uri="{BB962C8B-B14F-4D97-AF65-F5344CB8AC3E}">
        <p14:creationId xmlns:p14="http://schemas.microsoft.com/office/powerpoint/2010/main" val="37014735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a:t>2</a:t>
            </a:r>
            <a:r>
              <a:rPr lang="en-US" sz="1850" spc="-50" dirty="0" smtClean="0"/>
              <a:t>. </a:t>
            </a:r>
            <a:r>
              <a:rPr lang="en-US" sz="1850" spc="-50" dirty="0"/>
              <a:t>Create a Co-Citation Network</a:t>
            </a:r>
          </a:p>
          <a:p>
            <a:pPr>
              <a:lnSpc>
                <a:spcPct val="90000"/>
              </a:lnSpc>
              <a:spcBef>
                <a:spcPts val="600"/>
              </a:spcBef>
            </a:pPr>
            <a:endParaRPr lang="en-US" sz="1850" spc="-50" dirty="0"/>
          </a:p>
        </p:txBody>
      </p:sp>
      <p:grpSp>
        <p:nvGrpSpPr>
          <p:cNvPr id="101" name="Group 100"/>
          <p:cNvGrpSpPr/>
          <p:nvPr/>
        </p:nvGrpSpPr>
        <p:grpSpPr>
          <a:xfrm>
            <a:off x="3504092" y="3443558"/>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37" name="Group 36"/>
          <p:cNvGrpSpPr/>
          <p:nvPr/>
        </p:nvGrpSpPr>
        <p:grpSpPr>
          <a:xfrm>
            <a:off x="4050203" y="2185825"/>
            <a:ext cx="762000" cy="855948"/>
            <a:chOff x="3657600" y="4467938"/>
            <a:chExt cx="762000" cy="855948"/>
          </a:xfrm>
        </p:grpSpPr>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35" name="TextBox 34"/>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38" name="Group 37"/>
          <p:cNvGrpSpPr/>
          <p:nvPr/>
        </p:nvGrpSpPr>
        <p:grpSpPr>
          <a:xfrm>
            <a:off x="5302798" y="2133600"/>
            <a:ext cx="762000" cy="855948"/>
            <a:chOff x="3657600" y="4467938"/>
            <a:chExt cx="762000" cy="855948"/>
          </a:xfrm>
        </p:grpSpPr>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0" name="TextBox 39"/>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4" name="Group 43"/>
          <p:cNvGrpSpPr/>
          <p:nvPr/>
        </p:nvGrpSpPr>
        <p:grpSpPr>
          <a:xfrm>
            <a:off x="2797608" y="2180487"/>
            <a:ext cx="762000" cy="855948"/>
            <a:chOff x="3657600" y="4467938"/>
            <a:chExt cx="762000" cy="855948"/>
          </a:xfrm>
        </p:grpSpPr>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6" name="TextBox 45"/>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7" name="Group 46"/>
          <p:cNvGrpSpPr/>
          <p:nvPr/>
        </p:nvGrpSpPr>
        <p:grpSpPr>
          <a:xfrm>
            <a:off x="1527339" y="2180487"/>
            <a:ext cx="762000" cy="855948"/>
            <a:chOff x="3657600" y="4467938"/>
            <a:chExt cx="762000" cy="855948"/>
          </a:xfrm>
        </p:grpSpPr>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9" name="TextBox 48"/>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sp>
        <p:nvSpPr>
          <p:cNvPr id="5" name="Slide Number Placeholder 4"/>
          <p:cNvSpPr>
            <a:spLocks noGrp="1"/>
          </p:cNvSpPr>
          <p:nvPr>
            <p:ph type="sldNum" sz="quarter" idx="12"/>
          </p:nvPr>
        </p:nvSpPr>
        <p:spPr/>
        <p:txBody>
          <a:bodyPr/>
          <a:lstStyle/>
          <a:p>
            <a:fld id="{8075067B-65B9-4FDE-ABAA-A79839D700CC}" type="slidenum">
              <a:rPr lang="en-US" smtClean="0"/>
              <a:t>27</a:t>
            </a:fld>
            <a:endParaRPr lang="en-US"/>
          </a:p>
        </p:txBody>
      </p:sp>
    </p:spTree>
    <p:extLst>
      <p:ext uri="{BB962C8B-B14F-4D97-AF65-F5344CB8AC3E}">
        <p14:creationId xmlns:p14="http://schemas.microsoft.com/office/powerpoint/2010/main" val="29407529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a:t>2</a:t>
            </a:r>
            <a:r>
              <a:rPr lang="en-US" sz="1850" spc="-50" dirty="0" smtClean="0"/>
              <a:t>. Create a Co-Citation Network</a:t>
            </a:r>
            <a:endParaRPr lang="en-US" sz="1850" spc="-50" dirty="0"/>
          </a:p>
        </p:txBody>
      </p:sp>
      <p:grpSp>
        <p:nvGrpSpPr>
          <p:cNvPr id="180" name="Group 179"/>
          <p:cNvGrpSpPr/>
          <p:nvPr/>
        </p:nvGrpSpPr>
        <p:grpSpPr>
          <a:xfrm>
            <a:off x="1527339" y="2133600"/>
            <a:ext cx="4537459" cy="2711907"/>
            <a:chOff x="957911" y="1471775"/>
            <a:chExt cx="4537459" cy="2711907"/>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37" name="Group 36"/>
            <p:cNvGrpSpPr/>
            <p:nvPr/>
          </p:nvGrpSpPr>
          <p:grpSpPr>
            <a:xfrm>
              <a:off x="3480775" y="1524000"/>
              <a:ext cx="762000" cy="855948"/>
              <a:chOff x="3657600" y="4467938"/>
              <a:chExt cx="762000" cy="855948"/>
            </a:xfrm>
          </p:grpSpPr>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35" name="TextBox 34"/>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38" name="Group 37"/>
            <p:cNvGrpSpPr/>
            <p:nvPr/>
          </p:nvGrpSpPr>
          <p:grpSpPr>
            <a:xfrm>
              <a:off x="4733370" y="1471775"/>
              <a:ext cx="762000" cy="855948"/>
              <a:chOff x="3657600" y="4467938"/>
              <a:chExt cx="762000" cy="855948"/>
            </a:xfrm>
          </p:grpSpPr>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0" name="TextBox 39"/>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4" name="Group 43"/>
            <p:cNvGrpSpPr/>
            <p:nvPr/>
          </p:nvGrpSpPr>
          <p:grpSpPr>
            <a:xfrm>
              <a:off x="2228180" y="1518662"/>
              <a:ext cx="762000" cy="855948"/>
              <a:chOff x="3657600" y="4467938"/>
              <a:chExt cx="762000" cy="855948"/>
            </a:xfrm>
          </p:grpSpPr>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6" name="TextBox 45"/>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7" name="Group 46"/>
            <p:cNvGrpSpPr/>
            <p:nvPr/>
          </p:nvGrpSpPr>
          <p:grpSpPr>
            <a:xfrm>
              <a:off x="957911" y="1518662"/>
              <a:ext cx="762000" cy="855948"/>
              <a:chOff x="3657600" y="4467938"/>
              <a:chExt cx="762000" cy="855948"/>
            </a:xfrm>
          </p:grpSpPr>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9" name="TextBox 48"/>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cxnSp>
          <p:nvCxnSpPr>
            <p:cNvPr id="8" name="Straight Arrow Connector 7"/>
            <p:cNvCxnSpPr/>
            <p:nvPr/>
          </p:nvCxnSpPr>
          <p:spPr>
            <a:xfrm>
              <a:off x="2570437" y="2322764"/>
              <a:ext cx="604150" cy="494438"/>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2" name="Straight Arrow Connector 151"/>
            <p:cNvCxnSpPr/>
            <p:nvPr/>
          </p:nvCxnSpPr>
          <p:spPr>
            <a:xfrm>
              <a:off x="1654980" y="2335231"/>
              <a:ext cx="1375137" cy="55417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3" name="Straight Arrow Connector 152"/>
            <p:cNvCxnSpPr/>
            <p:nvPr/>
          </p:nvCxnSpPr>
          <p:spPr>
            <a:xfrm flipH="1">
              <a:off x="3696769" y="2285951"/>
              <a:ext cx="1304390" cy="599574"/>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4" name="Straight Arrow Connector 153"/>
            <p:cNvCxnSpPr>
              <a:stCxn id="36" idx="2"/>
              <a:endCxn id="4" idx="0"/>
            </p:cNvCxnSpPr>
            <p:nvPr/>
          </p:nvCxnSpPr>
          <p:spPr>
            <a:xfrm flipH="1">
              <a:off x="3506164" y="2379948"/>
              <a:ext cx="368090" cy="401785"/>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grpSp>
      <p:sp>
        <p:nvSpPr>
          <p:cNvPr id="5" name="Slide Number Placeholder 4"/>
          <p:cNvSpPr>
            <a:spLocks noGrp="1"/>
          </p:cNvSpPr>
          <p:nvPr>
            <p:ph type="sldNum" sz="quarter" idx="12"/>
          </p:nvPr>
        </p:nvSpPr>
        <p:spPr/>
        <p:txBody>
          <a:bodyPr/>
          <a:lstStyle/>
          <a:p>
            <a:fld id="{8075067B-65B9-4FDE-ABAA-A79839D700CC}" type="slidenum">
              <a:rPr lang="en-US" smtClean="0"/>
              <a:t>28</a:t>
            </a:fld>
            <a:endParaRPr lang="en-US"/>
          </a:p>
        </p:txBody>
      </p:sp>
    </p:spTree>
    <p:extLst>
      <p:ext uri="{BB962C8B-B14F-4D97-AF65-F5344CB8AC3E}">
        <p14:creationId xmlns:p14="http://schemas.microsoft.com/office/powerpoint/2010/main" val="11798021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a:t>2</a:t>
            </a:r>
            <a:r>
              <a:rPr lang="en-US" sz="1850" spc="-50" dirty="0" smtClean="0"/>
              <a:t>. Create a Co-Citation Network</a:t>
            </a:r>
            <a:endParaRPr lang="en-US" sz="1850" spc="-50" dirty="0"/>
          </a:p>
        </p:txBody>
      </p:sp>
      <p:grpSp>
        <p:nvGrpSpPr>
          <p:cNvPr id="180" name="Group 179"/>
          <p:cNvGrpSpPr/>
          <p:nvPr/>
        </p:nvGrpSpPr>
        <p:grpSpPr>
          <a:xfrm>
            <a:off x="1066800" y="2133600"/>
            <a:ext cx="5904866" cy="3069442"/>
            <a:chOff x="497372" y="1471775"/>
            <a:chExt cx="5904866" cy="3069442"/>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37" name="Group 36"/>
            <p:cNvGrpSpPr/>
            <p:nvPr/>
          </p:nvGrpSpPr>
          <p:grpSpPr>
            <a:xfrm>
              <a:off x="3480775" y="1524000"/>
              <a:ext cx="762000" cy="855948"/>
              <a:chOff x="3657600" y="4467938"/>
              <a:chExt cx="762000" cy="855948"/>
            </a:xfrm>
          </p:grpSpPr>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35" name="TextBox 34"/>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38" name="Group 37"/>
            <p:cNvGrpSpPr/>
            <p:nvPr/>
          </p:nvGrpSpPr>
          <p:grpSpPr>
            <a:xfrm>
              <a:off x="4733370" y="1471775"/>
              <a:ext cx="762000" cy="855948"/>
              <a:chOff x="3657600" y="4467938"/>
              <a:chExt cx="762000" cy="855948"/>
            </a:xfrm>
          </p:grpSpPr>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0" name="TextBox 39"/>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4" name="Group 43"/>
            <p:cNvGrpSpPr/>
            <p:nvPr/>
          </p:nvGrpSpPr>
          <p:grpSpPr>
            <a:xfrm>
              <a:off x="2228180" y="1518662"/>
              <a:ext cx="762000" cy="855948"/>
              <a:chOff x="3657600" y="4467938"/>
              <a:chExt cx="762000" cy="855948"/>
            </a:xfrm>
          </p:grpSpPr>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6" name="TextBox 45"/>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7" name="Group 46"/>
            <p:cNvGrpSpPr/>
            <p:nvPr/>
          </p:nvGrpSpPr>
          <p:grpSpPr>
            <a:xfrm>
              <a:off x="957911" y="1518662"/>
              <a:ext cx="762000" cy="855948"/>
              <a:chOff x="3657600" y="4467938"/>
              <a:chExt cx="762000" cy="855948"/>
            </a:xfrm>
          </p:grpSpPr>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9" name="TextBox 48"/>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cxnSp>
          <p:nvCxnSpPr>
            <p:cNvPr id="8" name="Straight Arrow Connector 7"/>
            <p:cNvCxnSpPr/>
            <p:nvPr/>
          </p:nvCxnSpPr>
          <p:spPr>
            <a:xfrm>
              <a:off x="2570437" y="2322764"/>
              <a:ext cx="604150" cy="494438"/>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2" name="Straight Arrow Connector 151"/>
            <p:cNvCxnSpPr/>
            <p:nvPr/>
          </p:nvCxnSpPr>
          <p:spPr>
            <a:xfrm>
              <a:off x="1654980" y="2335231"/>
              <a:ext cx="1375137" cy="55417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3" name="Straight Arrow Connector 152"/>
            <p:cNvCxnSpPr/>
            <p:nvPr/>
          </p:nvCxnSpPr>
          <p:spPr>
            <a:xfrm flipH="1">
              <a:off x="3696769" y="2285951"/>
              <a:ext cx="1304390" cy="599574"/>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4" name="Straight Arrow Connector 153"/>
            <p:cNvCxnSpPr>
              <a:stCxn id="36" idx="2"/>
              <a:endCxn id="4" idx="0"/>
            </p:cNvCxnSpPr>
            <p:nvPr/>
          </p:nvCxnSpPr>
          <p:spPr>
            <a:xfrm flipH="1">
              <a:off x="3506164" y="2379948"/>
              <a:ext cx="368090" cy="401785"/>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grpSp>
      <p:sp>
        <p:nvSpPr>
          <p:cNvPr id="7" name="Slide Number Placeholder 6"/>
          <p:cNvSpPr>
            <a:spLocks noGrp="1"/>
          </p:cNvSpPr>
          <p:nvPr>
            <p:ph type="sldNum" sz="quarter" idx="12"/>
          </p:nvPr>
        </p:nvSpPr>
        <p:spPr/>
        <p:txBody>
          <a:bodyPr/>
          <a:lstStyle/>
          <a:p>
            <a:fld id="{8075067B-65B9-4FDE-ABAA-A79839D700CC}" type="slidenum">
              <a:rPr lang="en-US" smtClean="0"/>
              <a:t>29</a:t>
            </a:fld>
            <a:endParaRPr lang="en-US"/>
          </a:p>
        </p:txBody>
      </p:sp>
    </p:spTree>
    <p:extLst>
      <p:ext uri="{BB962C8B-B14F-4D97-AF65-F5344CB8AC3E}">
        <p14:creationId xmlns:p14="http://schemas.microsoft.com/office/powerpoint/2010/main" val="10599217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a:t>2</a:t>
            </a:r>
            <a:r>
              <a:rPr lang="en-US" sz="1850" spc="-50" dirty="0" smtClean="0"/>
              <a:t>. Create a Co-Citation Network</a:t>
            </a:r>
            <a:endParaRPr lang="en-US" sz="1850" spc="-50" dirty="0"/>
          </a:p>
        </p:txBody>
      </p:sp>
      <p:grpSp>
        <p:nvGrpSpPr>
          <p:cNvPr id="180" name="Group 179"/>
          <p:cNvGrpSpPr/>
          <p:nvPr/>
        </p:nvGrpSpPr>
        <p:grpSpPr>
          <a:xfrm>
            <a:off x="1066800" y="2133600"/>
            <a:ext cx="5904866" cy="3069442"/>
            <a:chOff x="497372" y="1471775"/>
            <a:chExt cx="5904866" cy="3069442"/>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37" name="Group 36"/>
            <p:cNvGrpSpPr/>
            <p:nvPr/>
          </p:nvGrpSpPr>
          <p:grpSpPr>
            <a:xfrm>
              <a:off x="3480775" y="1524000"/>
              <a:ext cx="762000" cy="855948"/>
              <a:chOff x="3657600" y="4467938"/>
              <a:chExt cx="762000" cy="855948"/>
            </a:xfrm>
          </p:grpSpPr>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35" name="TextBox 34"/>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38" name="Group 37"/>
            <p:cNvGrpSpPr/>
            <p:nvPr/>
          </p:nvGrpSpPr>
          <p:grpSpPr>
            <a:xfrm>
              <a:off x="4733370" y="1471775"/>
              <a:ext cx="762000" cy="855948"/>
              <a:chOff x="3657600" y="4467938"/>
              <a:chExt cx="762000" cy="855948"/>
            </a:xfrm>
          </p:grpSpPr>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0" name="TextBox 39"/>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4" name="Group 43"/>
            <p:cNvGrpSpPr/>
            <p:nvPr/>
          </p:nvGrpSpPr>
          <p:grpSpPr>
            <a:xfrm>
              <a:off x="2228180" y="1518662"/>
              <a:ext cx="762000" cy="855948"/>
              <a:chOff x="3657600" y="4467938"/>
              <a:chExt cx="762000" cy="855948"/>
            </a:xfrm>
          </p:grpSpPr>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6" name="TextBox 45"/>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7" name="Group 46"/>
            <p:cNvGrpSpPr/>
            <p:nvPr/>
          </p:nvGrpSpPr>
          <p:grpSpPr>
            <a:xfrm>
              <a:off x="957911" y="1518662"/>
              <a:ext cx="762000" cy="855948"/>
              <a:chOff x="3657600" y="4467938"/>
              <a:chExt cx="762000" cy="855948"/>
            </a:xfrm>
          </p:grpSpPr>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9" name="TextBox 48"/>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cxnSp>
          <p:nvCxnSpPr>
            <p:cNvPr id="8" name="Straight Arrow Connector 7"/>
            <p:cNvCxnSpPr/>
            <p:nvPr/>
          </p:nvCxnSpPr>
          <p:spPr>
            <a:xfrm>
              <a:off x="2570437" y="2322764"/>
              <a:ext cx="604150" cy="494438"/>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2" name="Straight Arrow Connector 151"/>
            <p:cNvCxnSpPr/>
            <p:nvPr/>
          </p:nvCxnSpPr>
          <p:spPr>
            <a:xfrm>
              <a:off x="1654980" y="2335231"/>
              <a:ext cx="1375137" cy="55417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3" name="Straight Arrow Connector 152"/>
            <p:cNvCxnSpPr/>
            <p:nvPr/>
          </p:nvCxnSpPr>
          <p:spPr>
            <a:xfrm flipH="1">
              <a:off x="3696769" y="2285951"/>
              <a:ext cx="1304390" cy="599574"/>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4" name="Straight Arrow Connector 153"/>
            <p:cNvCxnSpPr>
              <a:stCxn id="36" idx="2"/>
              <a:endCxn id="4" idx="0"/>
            </p:cNvCxnSpPr>
            <p:nvPr/>
          </p:nvCxnSpPr>
          <p:spPr>
            <a:xfrm flipH="1">
              <a:off x="3506164" y="2379948"/>
              <a:ext cx="368090" cy="401785"/>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grpSp>
          <p:nvGrpSpPr>
            <p:cNvPr id="165" name="Group 164"/>
            <p:cNvGrpSpPr/>
            <p:nvPr/>
          </p:nvGrpSpPr>
          <p:grpSpPr>
            <a:xfrm>
              <a:off x="4660805" y="2271242"/>
              <a:ext cx="1151276" cy="1414027"/>
              <a:chOff x="4660805" y="2271242"/>
              <a:chExt cx="1151276" cy="1414027"/>
            </a:xfrm>
          </p:grpSpPr>
          <p:cxnSp>
            <p:nvCxnSpPr>
              <p:cNvPr id="155" name="Straight Arrow Connector 154"/>
              <p:cNvCxnSpPr>
                <a:stCxn id="39" idx="2"/>
              </p:cNvCxnSpPr>
              <p:nvPr/>
            </p:nvCxnSpPr>
            <p:spPr>
              <a:xfrm>
                <a:off x="5126849" y="2327723"/>
                <a:ext cx="685232" cy="364480"/>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6" name="Straight Arrow Connector 155"/>
              <p:cNvCxnSpPr/>
              <p:nvPr/>
            </p:nvCxnSpPr>
            <p:spPr>
              <a:xfrm>
                <a:off x="5112988" y="2271242"/>
                <a:ext cx="639365" cy="1377589"/>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7" name="Straight Arrow Connector 156"/>
              <p:cNvCxnSpPr>
                <a:stCxn id="39" idx="2"/>
              </p:cNvCxnSpPr>
              <p:nvPr/>
            </p:nvCxnSpPr>
            <p:spPr>
              <a:xfrm flipH="1">
                <a:off x="4660805" y="2327723"/>
                <a:ext cx="466044" cy="538062"/>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8" name="Straight Arrow Connector 157"/>
              <p:cNvCxnSpPr/>
              <p:nvPr/>
            </p:nvCxnSpPr>
            <p:spPr>
              <a:xfrm flipH="1">
                <a:off x="5088630" y="2324079"/>
                <a:ext cx="85703" cy="1361190"/>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grpSp>
        <p:cxnSp>
          <p:nvCxnSpPr>
            <p:cNvPr id="159" name="Straight Arrow Connector 158"/>
            <p:cNvCxnSpPr/>
            <p:nvPr/>
          </p:nvCxnSpPr>
          <p:spPr>
            <a:xfrm>
              <a:off x="3874254" y="2326111"/>
              <a:ext cx="385701" cy="38273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60" name="Straight Arrow Connector 159"/>
            <p:cNvCxnSpPr>
              <a:stCxn id="36" idx="2"/>
            </p:cNvCxnSpPr>
            <p:nvPr/>
          </p:nvCxnSpPr>
          <p:spPr>
            <a:xfrm>
              <a:off x="3874254" y="2379948"/>
              <a:ext cx="315239" cy="1314419"/>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67" name="Straight Arrow Connector 166"/>
            <p:cNvCxnSpPr>
              <a:endCxn id="142" idx="0"/>
            </p:cNvCxnSpPr>
            <p:nvPr/>
          </p:nvCxnSpPr>
          <p:spPr>
            <a:xfrm>
              <a:off x="1319888" y="2336821"/>
              <a:ext cx="347571" cy="38808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68" name="Straight Arrow Connector 167"/>
            <p:cNvCxnSpPr/>
            <p:nvPr/>
          </p:nvCxnSpPr>
          <p:spPr>
            <a:xfrm>
              <a:off x="1306027" y="2280340"/>
              <a:ext cx="195907" cy="1438952"/>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69" name="Straight Arrow Connector 168"/>
            <p:cNvCxnSpPr/>
            <p:nvPr/>
          </p:nvCxnSpPr>
          <p:spPr>
            <a:xfrm flipH="1">
              <a:off x="998282" y="2336821"/>
              <a:ext cx="321606" cy="424087"/>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70" name="Straight Arrow Connector 169"/>
            <p:cNvCxnSpPr/>
            <p:nvPr/>
          </p:nvCxnSpPr>
          <p:spPr>
            <a:xfrm flipH="1">
              <a:off x="1158175" y="2333177"/>
              <a:ext cx="209198" cy="1492970"/>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75" name="Straight Arrow Connector 174"/>
            <p:cNvCxnSpPr/>
            <p:nvPr/>
          </p:nvCxnSpPr>
          <p:spPr>
            <a:xfrm flipH="1">
              <a:off x="2305961" y="2326859"/>
              <a:ext cx="255949" cy="42429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78" name="Straight Arrow Connector 177"/>
            <p:cNvCxnSpPr/>
            <p:nvPr/>
          </p:nvCxnSpPr>
          <p:spPr>
            <a:xfrm>
              <a:off x="2567363" y="2335135"/>
              <a:ext cx="34112" cy="1383590"/>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grpSp>
      <p:sp>
        <p:nvSpPr>
          <p:cNvPr id="9" name="Slide Number Placeholder 8"/>
          <p:cNvSpPr>
            <a:spLocks noGrp="1"/>
          </p:cNvSpPr>
          <p:nvPr>
            <p:ph type="sldNum" sz="quarter" idx="12"/>
          </p:nvPr>
        </p:nvSpPr>
        <p:spPr/>
        <p:txBody>
          <a:bodyPr/>
          <a:lstStyle/>
          <a:p>
            <a:fld id="{8075067B-65B9-4FDE-ABAA-A79839D700CC}" type="slidenum">
              <a:rPr lang="en-US" smtClean="0"/>
              <a:t>30</a:t>
            </a:fld>
            <a:endParaRPr lang="en-US"/>
          </a:p>
        </p:txBody>
      </p:sp>
    </p:spTree>
    <p:extLst>
      <p:ext uri="{BB962C8B-B14F-4D97-AF65-F5344CB8AC3E}">
        <p14:creationId xmlns:p14="http://schemas.microsoft.com/office/powerpoint/2010/main" val="32028108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a:t>2</a:t>
            </a:r>
            <a:r>
              <a:rPr lang="en-US" sz="1850" spc="-50" dirty="0" smtClean="0"/>
              <a:t>. Create a Co-Citation Network</a:t>
            </a:r>
            <a:endParaRPr lang="en-US" sz="1850" spc="-50" dirty="0"/>
          </a:p>
        </p:txBody>
      </p:sp>
      <p:grpSp>
        <p:nvGrpSpPr>
          <p:cNvPr id="180" name="Group 179"/>
          <p:cNvGrpSpPr/>
          <p:nvPr/>
        </p:nvGrpSpPr>
        <p:grpSpPr>
          <a:xfrm>
            <a:off x="1066800" y="2133600"/>
            <a:ext cx="5904866" cy="3069442"/>
            <a:chOff x="497372" y="1471775"/>
            <a:chExt cx="5904866" cy="3069442"/>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37" name="Group 36"/>
            <p:cNvGrpSpPr/>
            <p:nvPr/>
          </p:nvGrpSpPr>
          <p:grpSpPr>
            <a:xfrm>
              <a:off x="3480775" y="1524000"/>
              <a:ext cx="762000" cy="855948"/>
              <a:chOff x="3657600" y="4467938"/>
              <a:chExt cx="762000" cy="855948"/>
            </a:xfrm>
          </p:grpSpPr>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35" name="TextBox 34"/>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38" name="Group 37"/>
            <p:cNvGrpSpPr/>
            <p:nvPr/>
          </p:nvGrpSpPr>
          <p:grpSpPr>
            <a:xfrm>
              <a:off x="4733370" y="1471775"/>
              <a:ext cx="762000" cy="855948"/>
              <a:chOff x="3657600" y="4467938"/>
              <a:chExt cx="762000" cy="855948"/>
            </a:xfrm>
          </p:grpSpPr>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0" name="TextBox 39"/>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4" name="Group 43"/>
            <p:cNvGrpSpPr/>
            <p:nvPr/>
          </p:nvGrpSpPr>
          <p:grpSpPr>
            <a:xfrm>
              <a:off x="2228180" y="1518662"/>
              <a:ext cx="762000" cy="855948"/>
              <a:chOff x="3657600" y="4467938"/>
              <a:chExt cx="762000" cy="855948"/>
            </a:xfrm>
          </p:grpSpPr>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6" name="TextBox 45"/>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47" name="Group 46"/>
            <p:cNvGrpSpPr/>
            <p:nvPr/>
          </p:nvGrpSpPr>
          <p:grpSpPr>
            <a:xfrm>
              <a:off x="957911" y="1518662"/>
              <a:ext cx="762000" cy="855948"/>
              <a:chOff x="3657600" y="4467938"/>
              <a:chExt cx="762000" cy="855948"/>
            </a:xfrm>
          </p:grpSpPr>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2557" y="4467938"/>
                <a:ext cx="737043" cy="855948"/>
              </a:xfrm>
              <a:prstGeom prst="rect">
                <a:avLst/>
              </a:prstGeom>
            </p:spPr>
          </p:pic>
          <p:sp>
            <p:nvSpPr>
              <p:cNvPr id="49" name="TextBox 48"/>
              <p:cNvSpPr txBox="1"/>
              <p:nvPr/>
            </p:nvSpPr>
            <p:spPr>
              <a:xfrm>
                <a:off x="3657600" y="4849025"/>
                <a:ext cx="762000" cy="234652"/>
              </a:xfrm>
              <a:prstGeom prst="rect">
                <a:avLst/>
              </a:prstGeom>
              <a:noFill/>
            </p:spPr>
            <p:txBody>
              <a:bodyPr wrap="square" lIns="0" tIns="0" rIns="0" bIns="0" rtlCol="0">
                <a:noAutofit/>
              </a:bodyPr>
              <a:lstStyle/>
              <a:p>
                <a:pPr algn="ctr">
                  <a:lnSpc>
                    <a:spcPct val="90000"/>
                  </a:lnSpc>
                </a:pPr>
                <a:r>
                  <a:rPr lang="en-US" sz="1200" b="1" i="1" spc="-50" dirty="0"/>
                  <a:t>c</a:t>
                </a:r>
                <a:r>
                  <a:rPr lang="en-US" sz="1200" b="1" i="1" spc="-50" dirty="0" smtClean="0"/>
                  <a:t>ites my paper</a:t>
                </a:r>
                <a:endParaRPr lang="en-US" sz="12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cxnSp>
          <p:nvCxnSpPr>
            <p:cNvPr id="8" name="Straight Arrow Connector 7"/>
            <p:cNvCxnSpPr/>
            <p:nvPr/>
          </p:nvCxnSpPr>
          <p:spPr>
            <a:xfrm>
              <a:off x="2570437" y="2322764"/>
              <a:ext cx="604150" cy="494438"/>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2" name="Straight Arrow Connector 151"/>
            <p:cNvCxnSpPr/>
            <p:nvPr/>
          </p:nvCxnSpPr>
          <p:spPr>
            <a:xfrm>
              <a:off x="1654980" y="2335231"/>
              <a:ext cx="1375137" cy="55417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3" name="Straight Arrow Connector 152"/>
            <p:cNvCxnSpPr/>
            <p:nvPr/>
          </p:nvCxnSpPr>
          <p:spPr>
            <a:xfrm flipH="1">
              <a:off x="3696769" y="2285951"/>
              <a:ext cx="1304390" cy="599574"/>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4" name="Straight Arrow Connector 153"/>
            <p:cNvCxnSpPr>
              <a:stCxn id="36" idx="2"/>
              <a:endCxn id="4" idx="0"/>
            </p:cNvCxnSpPr>
            <p:nvPr/>
          </p:nvCxnSpPr>
          <p:spPr>
            <a:xfrm flipH="1">
              <a:off x="3506164" y="2379948"/>
              <a:ext cx="368090" cy="401785"/>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grpSp>
          <p:nvGrpSpPr>
            <p:cNvPr id="165" name="Group 164"/>
            <p:cNvGrpSpPr/>
            <p:nvPr/>
          </p:nvGrpSpPr>
          <p:grpSpPr>
            <a:xfrm>
              <a:off x="4660805" y="2271242"/>
              <a:ext cx="1151276" cy="1414027"/>
              <a:chOff x="4660805" y="2271242"/>
              <a:chExt cx="1151276" cy="1414027"/>
            </a:xfrm>
          </p:grpSpPr>
          <p:cxnSp>
            <p:nvCxnSpPr>
              <p:cNvPr id="155" name="Straight Arrow Connector 154"/>
              <p:cNvCxnSpPr>
                <a:stCxn id="39" idx="2"/>
              </p:cNvCxnSpPr>
              <p:nvPr/>
            </p:nvCxnSpPr>
            <p:spPr>
              <a:xfrm>
                <a:off x="5126849" y="2327723"/>
                <a:ext cx="685232" cy="364480"/>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6" name="Straight Arrow Connector 155"/>
              <p:cNvCxnSpPr/>
              <p:nvPr/>
            </p:nvCxnSpPr>
            <p:spPr>
              <a:xfrm>
                <a:off x="5112988" y="2271242"/>
                <a:ext cx="639365" cy="1377589"/>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7" name="Straight Arrow Connector 156"/>
              <p:cNvCxnSpPr>
                <a:stCxn id="39" idx="2"/>
              </p:cNvCxnSpPr>
              <p:nvPr/>
            </p:nvCxnSpPr>
            <p:spPr>
              <a:xfrm flipH="1">
                <a:off x="4660805" y="2327723"/>
                <a:ext cx="466044" cy="538062"/>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58" name="Straight Arrow Connector 157"/>
              <p:cNvCxnSpPr/>
              <p:nvPr/>
            </p:nvCxnSpPr>
            <p:spPr>
              <a:xfrm flipH="1">
                <a:off x="5088630" y="2324079"/>
                <a:ext cx="85703" cy="1361190"/>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grpSp>
        <p:cxnSp>
          <p:nvCxnSpPr>
            <p:cNvPr id="159" name="Straight Arrow Connector 158"/>
            <p:cNvCxnSpPr/>
            <p:nvPr/>
          </p:nvCxnSpPr>
          <p:spPr>
            <a:xfrm>
              <a:off x="3874254" y="2326111"/>
              <a:ext cx="385701" cy="38273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60" name="Straight Arrow Connector 159"/>
            <p:cNvCxnSpPr>
              <a:stCxn id="36" idx="2"/>
            </p:cNvCxnSpPr>
            <p:nvPr/>
          </p:nvCxnSpPr>
          <p:spPr>
            <a:xfrm>
              <a:off x="3874254" y="2379948"/>
              <a:ext cx="315239" cy="1314419"/>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67" name="Straight Arrow Connector 166"/>
            <p:cNvCxnSpPr>
              <a:endCxn id="142" idx="0"/>
            </p:cNvCxnSpPr>
            <p:nvPr/>
          </p:nvCxnSpPr>
          <p:spPr>
            <a:xfrm>
              <a:off x="1319888" y="2336821"/>
              <a:ext cx="347571" cy="38808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68" name="Straight Arrow Connector 167"/>
            <p:cNvCxnSpPr/>
            <p:nvPr/>
          </p:nvCxnSpPr>
          <p:spPr>
            <a:xfrm>
              <a:off x="1306027" y="2280340"/>
              <a:ext cx="195907" cy="1438952"/>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69" name="Straight Arrow Connector 168"/>
            <p:cNvCxnSpPr/>
            <p:nvPr/>
          </p:nvCxnSpPr>
          <p:spPr>
            <a:xfrm flipH="1">
              <a:off x="998282" y="2336821"/>
              <a:ext cx="321606" cy="424087"/>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70" name="Straight Arrow Connector 169"/>
            <p:cNvCxnSpPr/>
            <p:nvPr/>
          </p:nvCxnSpPr>
          <p:spPr>
            <a:xfrm flipH="1">
              <a:off x="1158175" y="2333177"/>
              <a:ext cx="209198" cy="1492970"/>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75" name="Straight Arrow Connector 174"/>
            <p:cNvCxnSpPr/>
            <p:nvPr/>
          </p:nvCxnSpPr>
          <p:spPr>
            <a:xfrm flipH="1">
              <a:off x="2305961" y="2326859"/>
              <a:ext cx="255949" cy="424296"/>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178" name="Straight Arrow Connector 177"/>
            <p:cNvCxnSpPr/>
            <p:nvPr/>
          </p:nvCxnSpPr>
          <p:spPr>
            <a:xfrm>
              <a:off x="2567363" y="2335135"/>
              <a:ext cx="34112" cy="1383590"/>
            </a:xfrm>
            <a:prstGeom prst="straightConnector1">
              <a:avLst/>
            </a:prstGeom>
            <a:ln>
              <a:solidFill>
                <a:schemeClr val="tx1">
                  <a:lumMod val="50000"/>
                </a:schemeClr>
              </a:solidFill>
              <a:tailEnd type="triangle"/>
            </a:ln>
          </p:spPr>
          <p:style>
            <a:lnRef idx="3">
              <a:schemeClr val="dk1"/>
            </a:lnRef>
            <a:fillRef idx="0">
              <a:schemeClr val="dk1"/>
            </a:fillRef>
            <a:effectRef idx="2">
              <a:schemeClr val="dk1"/>
            </a:effectRef>
            <a:fontRef idx="minor">
              <a:schemeClr val="tx1"/>
            </a:fontRef>
          </p:style>
        </p:cxnSp>
      </p:grpSp>
      <p:sp>
        <p:nvSpPr>
          <p:cNvPr id="7" name="Rounded Rectangle 6"/>
          <p:cNvSpPr/>
          <p:nvPr/>
        </p:nvSpPr>
        <p:spPr>
          <a:xfrm>
            <a:off x="990599" y="3276600"/>
            <a:ext cx="6172201" cy="213360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8075067B-65B9-4FDE-ABAA-A79839D700CC}" type="slidenum">
              <a:rPr lang="en-US" smtClean="0"/>
              <a:t>31</a:t>
            </a:fld>
            <a:endParaRPr lang="en-US"/>
          </a:p>
        </p:txBody>
      </p:sp>
    </p:spTree>
    <p:extLst>
      <p:ext uri="{BB962C8B-B14F-4D97-AF65-F5344CB8AC3E}">
        <p14:creationId xmlns:p14="http://schemas.microsoft.com/office/powerpoint/2010/main" val="29102593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3. Calculate the Field Citation Rate</a:t>
            </a:r>
            <a:endParaRPr lang="en-US" sz="1850" spc="-50" dirty="0"/>
          </a:p>
        </p:txBody>
      </p:sp>
      <p:grpSp>
        <p:nvGrpSpPr>
          <p:cNvPr id="180" name="Group 179"/>
          <p:cNvGrpSpPr/>
          <p:nvPr/>
        </p:nvGrpSpPr>
        <p:grpSpPr>
          <a:xfrm>
            <a:off x="1066800" y="3354028"/>
            <a:ext cx="5904866" cy="1849014"/>
            <a:chOff x="497372" y="2692203"/>
            <a:chExt cx="5904866" cy="1849014"/>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sp>
        <p:nvSpPr>
          <p:cNvPr id="51" name="Rounded Rectangle 50"/>
          <p:cNvSpPr/>
          <p:nvPr/>
        </p:nvSpPr>
        <p:spPr>
          <a:xfrm>
            <a:off x="990599" y="3276600"/>
            <a:ext cx="6172201" cy="213360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8075067B-65B9-4FDE-ABAA-A79839D700CC}" type="slidenum">
              <a:rPr lang="en-US" smtClean="0"/>
              <a:t>32</a:t>
            </a:fld>
            <a:endParaRPr lang="en-US"/>
          </a:p>
        </p:txBody>
      </p:sp>
    </p:spTree>
    <p:extLst>
      <p:ext uri="{BB962C8B-B14F-4D97-AF65-F5344CB8AC3E}">
        <p14:creationId xmlns:p14="http://schemas.microsoft.com/office/powerpoint/2010/main" val="16024252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3. Calculate the Field Citation Rate</a:t>
            </a:r>
            <a:endParaRPr lang="en-US" sz="1850" spc="-50" dirty="0"/>
          </a:p>
        </p:txBody>
      </p:sp>
      <p:grpSp>
        <p:nvGrpSpPr>
          <p:cNvPr id="180" name="Group 179"/>
          <p:cNvGrpSpPr/>
          <p:nvPr/>
        </p:nvGrpSpPr>
        <p:grpSpPr>
          <a:xfrm>
            <a:off x="1066800" y="3354028"/>
            <a:ext cx="5904866" cy="1849014"/>
            <a:chOff x="497372" y="2692203"/>
            <a:chExt cx="5904866" cy="1849014"/>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grpSp>
        <p:nvGrpSpPr>
          <p:cNvPr id="11" name="Group 10"/>
          <p:cNvGrpSpPr/>
          <p:nvPr/>
        </p:nvGrpSpPr>
        <p:grpSpPr>
          <a:xfrm>
            <a:off x="691955" y="5791313"/>
            <a:ext cx="5380123" cy="592746"/>
            <a:chOff x="691955" y="5791313"/>
            <a:chExt cx="5380123" cy="592746"/>
          </a:xfrm>
        </p:grpSpPr>
        <p:sp>
          <p:nvSpPr>
            <p:cNvPr id="9" name="TextBox 8"/>
            <p:cNvSpPr txBox="1"/>
            <p:nvPr/>
          </p:nvSpPr>
          <p:spPr>
            <a:xfrm>
              <a:off x="691955" y="5791313"/>
              <a:ext cx="5380123" cy="260367"/>
            </a:xfrm>
            <a:prstGeom prst="rect">
              <a:avLst/>
            </a:prstGeom>
            <a:noFill/>
          </p:spPr>
          <p:txBody>
            <a:bodyPr wrap="square" lIns="0" tIns="0" rIns="0" bIns="0" rtlCol="0">
              <a:noAutofit/>
            </a:bodyPr>
            <a:lstStyle/>
            <a:p>
              <a:pPr>
                <a:lnSpc>
                  <a:spcPct val="90000"/>
                </a:lnSpc>
                <a:spcBef>
                  <a:spcPts val="600"/>
                </a:spcBef>
              </a:pPr>
              <a:r>
                <a:rPr lang="en-US" sz="1850" spc="-50" dirty="0" smtClean="0"/>
                <a:t>Field Citation Rate =  Sum of all Journal Impact Factors</a:t>
              </a:r>
              <a:endParaRPr lang="en-US" sz="1850" spc="-50" dirty="0"/>
            </a:p>
          </p:txBody>
        </p:sp>
        <p:cxnSp>
          <p:nvCxnSpPr>
            <p:cNvPr id="10" name="Straight Connector 9"/>
            <p:cNvCxnSpPr/>
            <p:nvPr/>
          </p:nvCxnSpPr>
          <p:spPr>
            <a:xfrm>
              <a:off x="2339343" y="6058013"/>
              <a:ext cx="3299457" cy="0"/>
            </a:xfrm>
            <a:prstGeom prst="line">
              <a:avLst/>
            </a:prstGeom>
            <a:ln/>
            <a:effectLst/>
          </p:spPr>
          <p:style>
            <a:lnRef idx="3">
              <a:schemeClr val="dk1"/>
            </a:lnRef>
            <a:fillRef idx="0">
              <a:schemeClr val="dk1"/>
            </a:fillRef>
            <a:effectRef idx="2">
              <a:schemeClr val="dk1"/>
            </a:effectRef>
            <a:fontRef idx="minor">
              <a:schemeClr val="tx1"/>
            </a:fontRef>
          </p:style>
        </p:cxnSp>
        <p:sp>
          <p:nvSpPr>
            <p:cNvPr id="63" name="TextBox 62"/>
            <p:cNvSpPr txBox="1"/>
            <p:nvPr/>
          </p:nvSpPr>
          <p:spPr>
            <a:xfrm>
              <a:off x="2885717" y="6123692"/>
              <a:ext cx="2295883" cy="260367"/>
            </a:xfrm>
            <a:prstGeom prst="rect">
              <a:avLst/>
            </a:prstGeom>
            <a:noFill/>
          </p:spPr>
          <p:txBody>
            <a:bodyPr wrap="square" lIns="0" tIns="0" rIns="0" bIns="0" rtlCol="0">
              <a:noAutofit/>
            </a:bodyPr>
            <a:lstStyle/>
            <a:p>
              <a:pPr>
                <a:lnSpc>
                  <a:spcPct val="90000"/>
                </a:lnSpc>
                <a:spcBef>
                  <a:spcPts val="600"/>
                </a:spcBef>
              </a:pPr>
              <a:r>
                <a:rPr lang="en-US" sz="1850" spc="-50" dirty="0" smtClean="0"/>
                <a:t>Number of Articles</a:t>
              </a:r>
              <a:endParaRPr lang="en-US" sz="1850" spc="-50" dirty="0"/>
            </a:p>
          </p:txBody>
        </p:sp>
      </p:grpSp>
      <p:sp>
        <p:nvSpPr>
          <p:cNvPr id="51" name="Rounded Rectangle 50"/>
          <p:cNvSpPr/>
          <p:nvPr/>
        </p:nvSpPr>
        <p:spPr>
          <a:xfrm>
            <a:off x="990599" y="3276600"/>
            <a:ext cx="6172201" cy="213360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lide Number Placeholder 18"/>
          <p:cNvSpPr>
            <a:spLocks noGrp="1"/>
          </p:cNvSpPr>
          <p:nvPr>
            <p:ph type="sldNum" sz="quarter" idx="12"/>
          </p:nvPr>
        </p:nvSpPr>
        <p:spPr/>
        <p:txBody>
          <a:bodyPr/>
          <a:lstStyle/>
          <a:p>
            <a:fld id="{8075067B-65B9-4FDE-ABAA-A79839D700CC}" type="slidenum">
              <a:rPr lang="en-US" smtClean="0"/>
              <a:t>33</a:t>
            </a:fld>
            <a:endParaRPr lang="en-US"/>
          </a:p>
        </p:txBody>
      </p:sp>
    </p:spTree>
    <p:extLst>
      <p:ext uri="{BB962C8B-B14F-4D97-AF65-F5344CB8AC3E}">
        <p14:creationId xmlns:p14="http://schemas.microsoft.com/office/powerpoint/2010/main" val="31612322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3. Calculate the Field Citation Rate</a:t>
            </a:r>
            <a:endParaRPr lang="en-US" sz="1850" spc="-50" dirty="0"/>
          </a:p>
        </p:txBody>
      </p:sp>
      <p:grpSp>
        <p:nvGrpSpPr>
          <p:cNvPr id="180" name="Group 179"/>
          <p:cNvGrpSpPr/>
          <p:nvPr/>
        </p:nvGrpSpPr>
        <p:grpSpPr>
          <a:xfrm>
            <a:off x="1066800" y="3354028"/>
            <a:ext cx="5904866" cy="1849014"/>
            <a:chOff x="497372" y="2692203"/>
            <a:chExt cx="5904866" cy="1849014"/>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grpSp>
        <p:nvGrpSpPr>
          <p:cNvPr id="11" name="Group 10"/>
          <p:cNvGrpSpPr/>
          <p:nvPr/>
        </p:nvGrpSpPr>
        <p:grpSpPr>
          <a:xfrm>
            <a:off x="691955" y="5791313"/>
            <a:ext cx="5380123" cy="592746"/>
            <a:chOff x="691955" y="5791313"/>
            <a:chExt cx="5380123" cy="592746"/>
          </a:xfrm>
        </p:grpSpPr>
        <p:sp>
          <p:nvSpPr>
            <p:cNvPr id="9" name="TextBox 8"/>
            <p:cNvSpPr txBox="1"/>
            <p:nvPr/>
          </p:nvSpPr>
          <p:spPr>
            <a:xfrm>
              <a:off x="691955" y="5791313"/>
              <a:ext cx="5380123" cy="260367"/>
            </a:xfrm>
            <a:prstGeom prst="rect">
              <a:avLst/>
            </a:prstGeom>
            <a:noFill/>
          </p:spPr>
          <p:txBody>
            <a:bodyPr wrap="square" lIns="0" tIns="0" rIns="0" bIns="0" rtlCol="0">
              <a:noAutofit/>
            </a:bodyPr>
            <a:lstStyle/>
            <a:p>
              <a:pPr>
                <a:lnSpc>
                  <a:spcPct val="90000"/>
                </a:lnSpc>
                <a:spcBef>
                  <a:spcPts val="600"/>
                </a:spcBef>
              </a:pPr>
              <a:r>
                <a:rPr lang="en-US" sz="1850" spc="-50" dirty="0" smtClean="0"/>
                <a:t>Field Citation Rate =  Sum of all Journal Impact Factors</a:t>
              </a:r>
              <a:endParaRPr lang="en-US" sz="1850" spc="-50" dirty="0"/>
            </a:p>
          </p:txBody>
        </p:sp>
        <p:cxnSp>
          <p:nvCxnSpPr>
            <p:cNvPr id="10" name="Straight Connector 9"/>
            <p:cNvCxnSpPr/>
            <p:nvPr/>
          </p:nvCxnSpPr>
          <p:spPr>
            <a:xfrm>
              <a:off x="2339343" y="6058013"/>
              <a:ext cx="3299457" cy="0"/>
            </a:xfrm>
            <a:prstGeom prst="line">
              <a:avLst/>
            </a:prstGeom>
            <a:ln/>
            <a:effectLst/>
          </p:spPr>
          <p:style>
            <a:lnRef idx="3">
              <a:schemeClr val="dk1"/>
            </a:lnRef>
            <a:fillRef idx="0">
              <a:schemeClr val="dk1"/>
            </a:fillRef>
            <a:effectRef idx="2">
              <a:schemeClr val="dk1"/>
            </a:effectRef>
            <a:fontRef idx="minor">
              <a:schemeClr val="tx1"/>
            </a:fontRef>
          </p:style>
        </p:cxnSp>
        <p:sp>
          <p:nvSpPr>
            <p:cNvPr id="63" name="TextBox 62"/>
            <p:cNvSpPr txBox="1"/>
            <p:nvPr/>
          </p:nvSpPr>
          <p:spPr>
            <a:xfrm>
              <a:off x="2885717" y="6123692"/>
              <a:ext cx="2295883" cy="260367"/>
            </a:xfrm>
            <a:prstGeom prst="rect">
              <a:avLst/>
            </a:prstGeom>
            <a:noFill/>
          </p:spPr>
          <p:txBody>
            <a:bodyPr wrap="square" lIns="0" tIns="0" rIns="0" bIns="0" rtlCol="0">
              <a:noAutofit/>
            </a:bodyPr>
            <a:lstStyle/>
            <a:p>
              <a:pPr>
                <a:lnSpc>
                  <a:spcPct val="90000"/>
                </a:lnSpc>
                <a:spcBef>
                  <a:spcPts val="600"/>
                </a:spcBef>
              </a:pPr>
              <a:r>
                <a:rPr lang="en-US" sz="1850" spc="-50" dirty="0" smtClean="0"/>
                <a:t>Number of Articles</a:t>
              </a:r>
              <a:endParaRPr lang="en-US" sz="1850" spc="-50" dirty="0"/>
            </a:p>
          </p:txBody>
        </p:sp>
      </p:grpSp>
      <p:sp>
        <p:nvSpPr>
          <p:cNvPr id="51" name="Rounded Rectangle 50"/>
          <p:cNvSpPr/>
          <p:nvPr/>
        </p:nvSpPr>
        <p:spPr>
          <a:xfrm>
            <a:off x="990599" y="3276600"/>
            <a:ext cx="6172201" cy="213360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7465595" y="2071852"/>
            <a:ext cx="1524000" cy="3433604"/>
            <a:chOff x="7458608" y="3011379"/>
            <a:chExt cx="1524000" cy="3433604"/>
          </a:xfrm>
        </p:grpSpPr>
        <p:sp>
          <p:nvSpPr>
            <p:cNvPr id="7" name="Rounded Rectangle 6"/>
            <p:cNvSpPr/>
            <p:nvPr/>
          </p:nvSpPr>
          <p:spPr>
            <a:xfrm>
              <a:off x="7458608" y="3011379"/>
              <a:ext cx="1524000" cy="343360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581843" y="3179803"/>
              <a:ext cx="1295400" cy="533400"/>
            </a:xfrm>
            <a:prstGeom prst="rect">
              <a:avLst/>
            </a:prstGeom>
            <a:noFill/>
          </p:spPr>
          <p:txBody>
            <a:bodyPr wrap="square" lIns="0" tIns="0" rIns="0" bIns="0" rtlCol="0">
              <a:noAutofit/>
            </a:bodyPr>
            <a:lstStyle/>
            <a:p>
              <a:pPr algn="ctr">
                <a:lnSpc>
                  <a:spcPct val="90000"/>
                </a:lnSpc>
                <a:spcBef>
                  <a:spcPts val="600"/>
                </a:spcBef>
              </a:pPr>
              <a:r>
                <a:rPr lang="en-US" sz="1850" spc="-50" dirty="0" smtClean="0">
                  <a:solidFill>
                    <a:schemeClr val="bg1"/>
                  </a:solidFill>
                </a:rPr>
                <a:t>Journal Impact Factor</a:t>
              </a:r>
            </a:p>
            <a:p>
              <a:pPr>
                <a:lnSpc>
                  <a:spcPct val="90000"/>
                </a:lnSpc>
                <a:spcBef>
                  <a:spcPts val="600"/>
                </a:spcBef>
              </a:pPr>
              <a:endParaRPr lang="en-US" sz="1850" spc="-50" dirty="0"/>
            </a:p>
          </p:txBody>
        </p:sp>
        <p:sp>
          <p:nvSpPr>
            <p:cNvPr id="12" name="TextBox 11"/>
            <p:cNvSpPr txBox="1"/>
            <p:nvPr/>
          </p:nvSpPr>
          <p:spPr>
            <a:xfrm>
              <a:off x="7629706" y="3865603"/>
              <a:ext cx="1331088" cy="610828"/>
            </a:xfrm>
            <a:prstGeom prst="rect">
              <a:avLst/>
            </a:prstGeom>
            <a:noFill/>
          </p:spPr>
          <p:txBody>
            <a:bodyPr wrap="square" lIns="0" tIns="0" rIns="0" bIns="0" rtlCol="0">
              <a:noAutofit/>
            </a:bodyPr>
            <a:lstStyle/>
            <a:p>
              <a:pPr>
                <a:lnSpc>
                  <a:spcPct val="90000"/>
                </a:lnSpc>
                <a:spcBef>
                  <a:spcPts val="600"/>
                </a:spcBef>
              </a:pPr>
              <a:r>
                <a:rPr lang="en-US" sz="1400" spc="-50" dirty="0" smtClean="0">
                  <a:solidFill>
                    <a:schemeClr val="bg1"/>
                  </a:solidFill>
                </a:rPr>
                <a:t>Cites to items published in the past two years</a:t>
              </a:r>
              <a:endParaRPr lang="en-US" sz="1400" spc="-50" dirty="0">
                <a:solidFill>
                  <a:schemeClr val="bg1"/>
                </a:solidFill>
              </a:endParaRPr>
            </a:p>
          </p:txBody>
        </p:sp>
        <p:cxnSp>
          <p:nvCxnSpPr>
            <p:cNvPr id="14" name="Straight Connector 13"/>
            <p:cNvCxnSpPr/>
            <p:nvPr/>
          </p:nvCxnSpPr>
          <p:spPr>
            <a:xfrm>
              <a:off x="7629706" y="4509135"/>
              <a:ext cx="1112905" cy="0"/>
            </a:xfrm>
            <a:prstGeom prst="line">
              <a:avLst/>
            </a:prstGeom>
            <a:ln>
              <a:solidFill>
                <a:schemeClr val="bg1"/>
              </a:solidFill>
            </a:ln>
            <a:effectLst/>
          </p:spPr>
          <p:style>
            <a:lnRef idx="3">
              <a:schemeClr val="dk1"/>
            </a:lnRef>
            <a:fillRef idx="0">
              <a:schemeClr val="dk1"/>
            </a:fillRef>
            <a:effectRef idx="2">
              <a:schemeClr val="dk1"/>
            </a:effectRef>
            <a:fontRef idx="minor">
              <a:schemeClr val="tx1"/>
            </a:fontRef>
          </p:style>
        </p:cxnSp>
        <p:sp>
          <p:nvSpPr>
            <p:cNvPr id="57" name="TextBox 56"/>
            <p:cNvSpPr txBox="1"/>
            <p:nvPr/>
          </p:nvSpPr>
          <p:spPr>
            <a:xfrm>
              <a:off x="7629706" y="4616628"/>
              <a:ext cx="1331088" cy="610828"/>
            </a:xfrm>
            <a:prstGeom prst="rect">
              <a:avLst/>
            </a:prstGeom>
            <a:noFill/>
          </p:spPr>
          <p:txBody>
            <a:bodyPr wrap="square" lIns="0" tIns="0" rIns="0" bIns="0" rtlCol="0">
              <a:noAutofit/>
            </a:bodyPr>
            <a:lstStyle/>
            <a:p>
              <a:pPr>
                <a:lnSpc>
                  <a:spcPct val="90000"/>
                </a:lnSpc>
                <a:spcBef>
                  <a:spcPts val="600"/>
                </a:spcBef>
              </a:pPr>
              <a:r>
                <a:rPr lang="en-US" sz="1400" spc="-50" dirty="0" smtClean="0">
                  <a:solidFill>
                    <a:schemeClr val="bg1"/>
                  </a:solidFill>
                </a:rPr>
                <a:t>Number of items published in the past two years</a:t>
              </a:r>
              <a:endParaRPr lang="en-US" sz="1400" spc="-50" dirty="0">
                <a:solidFill>
                  <a:schemeClr val="bg1"/>
                </a:solidFill>
              </a:endParaRPr>
            </a:p>
          </p:txBody>
        </p:sp>
        <p:sp>
          <p:nvSpPr>
            <p:cNvPr id="17" name="TextBox 16"/>
            <p:cNvSpPr txBox="1"/>
            <p:nvPr/>
          </p:nvSpPr>
          <p:spPr>
            <a:xfrm>
              <a:off x="7648417" y="5526650"/>
              <a:ext cx="1112905" cy="789692"/>
            </a:xfrm>
            <a:prstGeom prst="rect">
              <a:avLst/>
            </a:prstGeom>
            <a:noFill/>
          </p:spPr>
          <p:txBody>
            <a:bodyPr wrap="square" lIns="0" tIns="0" rIns="0" bIns="0" rtlCol="0">
              <a:noAutofit/>
            </a:bodyPr>
            <a:lstStyle/>
            <a:p>
              <a:pPr>
                <a:lnSpc>
                  <a:spcPct val="90000"/>
                </a:lnSpc>
                <a:spcBef>
                  <a:spcPts val="600"/>
                </a:spcBef>
              </a:pPr>
              <a:r>
                <a:rPr lang="en-US" sz="1200" i="1" spc="-50" dirty="0" smtClean="0">
                  <a:solidFill>
                    <a:schemeClr val="bg1"/>
                  </a:solidFill>
                </a:rPr>
                <a:t>The highest JIF is 137.57 by the CA: A Cancer Journal for Clinicians</a:t>
              </a:r>
              <a:endParaRPr lang="en-US" sz="1200" i="1" spc="-50" dirty="0">
                <a:solidFill>
                  <a:schemeClr val="bg1"/>
                </a:solidFill>
              </a:endParaRPr>
            </a:p>
          </p:txBody>
        </p:sp>
      </p:grpSp>
      <p:sp>
        <p:nvSpPr>
          <p:cNvPr id="19" name="Slide Number Placeholder 18"/>
          <p:cNvSpPr>
            <a:spLocks noGrp="1"/>
          </p:cNvSpPr>
          <p:nvPr>
            <p:ph type="sldNum" sz="quarter" idx="12"/>
          </p:nvPr>
        </p:nvSpPr>
        <p:spPr/>
        <p:txBody>
          <a:bodyPr/>
          <a:lstStyle/>
          <a:p>
            <a:fld id="{8075067B-65B9-4FDE-ABAA-A79839D700CC}" type="slidenum">
              <a:rPr lang="en-US" smtClean="0"/>
              <a:t>34</a:t>
            </a:fld>
            <a:endParaRPr lang="en-US"/>
          </a:p>
        </p:txBody>
      </p:sp>
    </p:spTree>
    <p:extLst>
      <p:ext uri="{BB962C8B-B14F-4D97-AF65-F5344CB8AC3E}">
        <p14:creationId xmlns:p14="http://schemas.microsoft.com/office/powerpoint/2010/main" val="32720295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3. Calculate the Field Citation Rate</a:t>
            </a:r>
            <a:endParaRPr lang="en-US" sz="1850" spc="-50" dirty="0"/>
          </a:p>
        </p:txBody>
      </p:sp>
      <p:grpSp>
        <p:nvGrpSpPr>
          <p:cNvPr id="180" name="Group 179"/>
          <p:cNvGrpSpPr/>
          <p:nvPr/>
        </p:nvGrpSpPr>
        <p:grpSpPr>
          <a:xfrm>
            <a:off x="1066800" y="3354028"/>
            <a:ext cx="5904866" cy="1849014"/>
            <a:chOff x="497372" y="2692203"/>
            <a:chExt cx="5904866" cy="1849014"/>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grpSp>
        <p:nvGrpSpPr>
          <p:cNvPr id="11" name="Group 10"/>
          <p:cNvGrpSpPr/>
          <p:nvPr/>
        </p:nvGrpSpPr>
        <p:grpSpPr>
          <a:xfrm>
            <a:off x="691955" y="5791313"/>
            <a:ext cx="5380123" cy="592746"/>
            <a:chOff x="691955" y="5791313"/>
            <a:chExt cx="5380123" cy="592746"/>
          </a:xfrm>
        </p:grpSpPr>
        <p:sp>
          <p:nvSpPr>
            <p:cNvPr id="9" name="TextBox 8"/>
            <p:cNvSpPr txBox="1"/>
            <p:nvPr/>
          </p:nvSpPr>
          <p:spPr>
            <a:xfrm>
              <a:off x="691955" y="5791313"/>
              <a:ext cx="5380123" cy="260367"/>
            </a:xfrm>
            <a:prstGeom prst="rect">
              <a:avLst/>
            </a:prstGeom>
            <a:noFill/>
          </p:spPr>
          <p:txBody>
            <a:bodyPr wrap="square" lIns="0" tIns="0" rIns="0" bIns="0" rtlCol="0">
              <a:noAutofit/>
            </a:bodyPr>
            <a:lstStyle/>
            <a:p>
              <a:pPr>
                <a:lnSpc>
                  <a:spcPct val="90000"/>
                </a:lnSpc>
                <a:spcBef>
                  <a:spcPts val="600"/>
                </a:spcBef>
              </a:pPr>
              <a:r>
                <a:rPr lang="en-US" sz="1850" spc="-50" dirty="0" smtClean="0"/>
                <a:t>Field Citation Rate =  Sum of all Journal Impact Factors</a:t>
              </a:r>
              <a:endParaRPr lang="en-US" sz="1850" spc="-50" dirty="0"/>
            </a:p>
          </p:txBody>
        </p:sp>
        <p:cxnSp>
          <p:nvCxnSpPr>
            <p:cNvPr id="10" name="Straight Connector 9"/>
            <p:cNvCxnSpPr/>
            <p:nvPr/>
          </p:nvCxnSpPr>
          <p:spPr>
            <a:xfrm>
              <a:off x="2339343" y="6058013"/>
              <a:ext cx="3299457" cy="0"/>
            </a:xfrm>
            <a:prstGeom prst="line">
              <a:avLst/>
            </a:prstGeom>
            <a:ln/>
            <a:effectLst/>
          </p:spPr>
          <p:style>
            <a:lnRef idx="3">
              <a:schemeClr val="dk1"/>
            </a:lnRef>
            <a:fillRef idx="0">
              <a:schemeClr val="dk1"/>
            </a:fillRef>
            <a:effectRef idx="2">
              <a:schemeClr val="dk1"/>
            </a:effectRef>
            <a:fontRef idx="minor">
              <a:schemeClr val="tx1"/>
            </a:fontRef>
          </p:style>
        </p:cxnSp>
        <p:sp>
          <p:nvSpPr>
            <p:cNvPr id="63" name="TextBox 62"/>
            <p:cNvSpPr txBox="1"/>
            <p:nvPr/>
          </p:nvSpPr>
          <p:spPr>
            <a:xfrm>
              <a:off x="2885717" y="6123692"/>
              <a:ext cx="2295883" cy="260367"/>
            </a:xfrm>
            <a:prstGeom prst="rect">
              <a:avLst/>
            </a:prstGeom>
            <a:noFill/>
          </p:spPr>
          <p:txBody>
            <a:bodyPr wrap="square" lIns="0" tIns="0" rIns="0" bIns="0" rtlCol="0">
              <a:noAutofit/>
            </a:bodyPr>
            <a:lstStyle/>
            <a:p>
              <a:pPr>
                <a:lnSpc>
                  <a:spcPct val="90000"/>
                </a:lnSpc>
                <a:spcBef>
                  <a:spcPts val="600"/>
                </a:spcBef>
              </a:pPr>
              <a:r>
                <a:rPr lang="en-US" sz="1850" spc="-50" dirty="0" smtClean="0"/>
                <a:t>Number of Articles</a:t>
              </a:r>
              <a:endParaRPr lang="en-US" sz="1850" spc="-50" dirty="0"/>
            </a:p>
          </p:txBody>
        </p:sp>
      </p:grpSp>
      <p:sp>
        <p:nvSpPr>
          <p:cNvPr id="51" name="Rounded Rectangle 50"/>
          <p:cNvSpPr/>
          <p:nvPr/>
        </p:nvSpPr>
        <p:spPr>
          <a:xfrm>
            <a:off x="990599" y="3276600"/>
            <a:ext cx="6172201" cy="213360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7465595" y="2071852"/>
            <a:ext cx="1524000" cy="3433604"/>
            <a:chOff x="7458608" y="3011379"/>
            <a:chExt cx="1524000" cy="3433604"/>
          </a:xfrm>
        </p:grpSpPr>
        <p:sp>
          <p:nvSpPr>
            <p:cNvPr id="7" name="Rounded Rectangle 6"/>
            <p:cNvSpPr/>
            <p:nvPr/>
          </p:nvSpPr>
          <p:spPr>
            <a:xfrm>
              <a:off x="7458608" y="3011379"/>
              <a:ext cx="1524000" cy="343360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581843" y="3179803"/>
              <a:ext cx="1295400" cy="533400"/>
            </a:xfrm>
            <a:prstGeom prst="rect">
              <a:avLst/>
            </a:prstGeom>
            <a:noFill/>
          </p:spPr>
          <p:txBody>
            <a:bodyPr wrap="square" lIns="0" tIns="0" rIns="0" bIns="0" rtlCol="0">
              <a:noAutofit/>
            </a:bodyPr>
            <a:lstStyle/>
            <a:p>
              <a:pPr algn="ctr">
                <a:lnSpc>
                  <a:spcPct val="90000"/>
                </a:lnSpc>
                <a:spcBef>
                  <a:spcPts val="600"/>
                </a:spcBef>
              </a:pPr>
              <a:r>
                <a:rPr lang="en-US" sz="1850" spc="-50" dirty="0" smtClean="0">
                  <a:solidFill>
                    <a:schemeClr val="bg1"/>
                  </a:solidFill>
                </a:rPr>
                <a:t>Journal Impact Factor</a:t>
              </a:r>
            </a:p>
            <a:p>
              <a:pPr>
                <a:lnSpc>
                  <a:spcPct val="90000"/>
                </a:lnSpc>
                <a:spcBef>
                  <a:spcPts val="600"/>
                </a:spcBef>
              </a:pPr>
              <a:endParaRPr lang="en-US" sz="1850" spc="-50" dirty="0"/>
            </a:p>
          </p:txBody>
        </p:sp>
        <p:sp>
          <p:nvSpPr>
            <p:cNvPr id="12" name="TextBox 11"/>
            <p:cNvSpPr txBox="1"/>
            <p:nvPr/>
          </p:nvSpPr>
          <p:spPr>
            <a:xfrm>
              <a:off x="7629706" y="3865603"/>
              <a:ext cx="1331088" cy="610828"/>
            </a:xfrm>
            <a:prstGeom prst="rect">
              <a:avLst/>
            </a:prstGeom>
            <a:noFill/>
          </p:spPr>
          <p:txBody>
            <a:bodyPr wrap="square" lIns="0" tIns="0" rIns="0" bIns="0" rtlCol="0">
              <a:noAutofit/>
            </a:bodyPr>
            <a:lstStyle/>
            <a:p>
              <a:pPr>
                <a:lnSpc>
                  <a:spcPct val="90000"/>
                </a:lnSpc>
                <a:spcBef>
                  <a:spcPts val="600"/>
                </a:spcBef>
              </a:pPr>
              <a:r>
                <a:rPr lang="en-US" sz="1400" spc="-50" dirty="0" smtClean="0">
                  <a:solidFill>
                    <a:schemeClr val="bg1"/>
                  </a:solidFill>
                </a:rPr>
                <a:t>Cites to items published in the past two years</a:t>
              </a:r>
              <a:endParaRPr lang="en-US" sz="1400" spc="-50" dirty="0">
                <a:solidFill>
                  <a:schemeClr val="bg1"/>
                </a:solidFill>
              </a:endParaRPr>
            </a:p>
          </p:txBody>
        </p:sp>
        <p:cxnSp>
          <p:nvCxnSpPr>
            <p:cNvPr id="14" name="Straight Connector 13"/>
            <p:cNvCxnSpPr/>
            <p:nvPr/>
          </p:nvCxnSpPr>
          <p:spPr>
            <a:xfrm>
              <a:off x="7629706" y="4509135"/>
              <a:ext cx="1112905" cy="0"/>
            </a:xfrm>
            <a:prstGeom prst="line">
              <a:avLst/>
            </a:prstGeom>
            <a:ln>
              <a:solidFill>
                <a:schemeClr val="bg1"/>
              </a:solidFill>
            </a:ln>
            <a:effectLst/>
          </p:spPr>
          <p:style>
            <a:lnRef idx="3">
              <a:schemeClr val="dk1"/>
            </a:lnRef>
            <a:fillRef idx="0">
              <a:schemeClr val="dk1"/>
            </a:fillRef>
            <a:effectRef idx="2">
              <a:schemeClr val="dk1"/>
            </a:effectRef>
            <a:fontRef idx="minor">
              <a:schemeClr val="tx1"/>
            </a:fontRef>
          </p:style>
        </p:cxnSp>
        <p:sp>
          <p:nvSpPr>
            <p:cNvPr id="57" name="TextBox 56"/>
            <p:cNvSpPr txBox="1"/>
            <p:nvPr/>
          </p:nvSpPr>
          <p:spPr>
            <a:xfrm>
              <a:off x="7629706" y="4616628"/>
              <a:ext cx="1331088" cy="610828"/>
            </a:xfrm>
            <a:prstGeom prst="rect">
              <a:avLst/>
            </a:prstGeom>
            <a:noFill/>
          </p:spPr>
          <p:txBody>
            <a:bodyPr wrap="square" lIns="0" tIns="0" rIns="0" bIns="0" rtlCol="0">
              <a:noAutofit/>
            </a:bodyPr>
            <a:lstStyle/>
            <a:p>
              <a:pPr>
                <a:lnSpc>
                  <a:spcPct val="90000"/>
                </a:lnSpc>
                <a:spcBef>
                  <a:spcPts val="600"/>
                </a:spcBef>
              </a:pPr>
              <a:r>
                <a:rPr lang="en-US" sz="1400" spc="-50" dirty="0" smtClean="0">
                  <a:solidFill>
                    <a:schemeClr val="bg1"/>
                  </a:solidFill>
                </a:rPr>
                <a:t>Number of items published in the past two years</a:t>
              </a:r>
              <a:endParaRPr lang="en-US" sz="1400" spc="-50" dirty="0">
                <a:solidFill>
                  <a:schemeClr val="bg1"/>
                </a:solidFill>
              </a:endParaRPr>
            </a:p>
          </p:txBody>
        </p:sp>
        <p:sp>
          <p:nvSpPr>
            <p:cNvPr id="17" name="TextBox 16"/>
            <p:cNvSpPr txBox="1"/>
            <p:nvPr/>
          </p:nvSpPr>
          <p:spPr>
            <a:xfrm>
              <a:off x="7648417" y="5526650"/>
              <a:ext cx="1112905" cy="789692"/>
            </a:xfrm>
            <a:prstGeom prst="rect">
              <a:avLst/>
            </a:prstGeom>
            <a:noFill/>
          </p:spPr>
          <p:txBody>
            <a:bodyPr wrap="square" lIns="0" tIns="0" rIns="0" bIns="0" rtlCol="0">
              <a:noAutofit/>
            </a:bodyPr>
            <a:lstStyle/>
            <a:p>
              <a:pPr>
                <a:lnSpc>
                  <a:spcPct val="90000"/>
                </a:lnSpc>
                <a:spcBef>
                  <a:spcPts val="600"/>
                </a:spcBef>
              </a:pPr>
              <a:r>
                <a:rPr lang="en-US" sz="1200" i="1" spc="-50" dirty="0" smtClean="0">
                  <a:solidFill>
                    <a:schemeClr val="bg1"/>
                  </a:solidFill>
                </a:rPr>
                <a:t>The highest JIF is 137.57 by the CA: A Cancer Journal for Clinicians</a:t>
              </a:r>
              <a:endParaRPr lang="en-US" sz="1200" i="1" spc="-50" dirty="0">
                <a:solidFill>
                  <a:schemeClr val="bg1"/>
                </a:solidFill>
              </a:endParaRPr>
            </a:p>
          </p:txBody>
        </p:sp>
      </p:grpSp>
      <p:sp>
        <p:nvSpPr>
          <p:cNvPr id="19" name="Slide Number Placeholder 18"/>
          <p:cNvSpPr>
            <a:spLocks noGrp="1"/>
          </p:cNvSpPr>
          <p:nvPr>
            <p:ph type="sldNum" sz="quarter" idx="12"/>
          </p:nvPr>
        </p:nvSpPr>
        <p:spPr/>
        <p:txBody>
          <a:bodyPr/>
          <a:lstStyle/>
          <a:p>
            <a:fld id="{8075067B-65B9-4FDE-ABAA-A79839D700CC}" type="slidenum">
              <a:rPr lang="en-US" smtClean="0"/>
              <a:t>35</a:t>
            </a:fld>
            <a:endParaRPr lang="en-US"/>
          </a:p>
        </p:txBody>
      </p:sp>
      <p:sp>
        <p:nvSpPr>
          <p:cNvPr id="13" name="Explosion 2 12"/>
          <p:cNvSpPr/>
          <p:nvPr/>
        </p:nvSpPr>
        <p:spPr>
          <a:xfrm rot="1193426">
            <a:off x="3702035" y="2783578"/>
            <a:ext cx="4955783" cy="3742892"/>
          </a:xfrm>
          <a:prstGeom prst="irregularSeal2">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5" name="TextBox 14"/>
          <p:cNvSpPr txBox="1"/>
          <p:nvPr/>
        </p:nvSpPr>
        <p:spPr>
          <a:xfrm>
            <a:off x="5039054" y="3920960"/>
            <a:ext cx="1937985" cy="733199"/>
          </a:xfrm>
          <a:prstGeom prst="rect">
            <a:avLst/>
          </a:prstGeom>
          <a:noFill/>
        </p:spPr>
        <p:txBody>
          <a:bodyPr wrap="square" lIns="0" tIns="0" rIns="0" bIns="0" rtlCol="0">
            <a:noAutofit/>
          </a:bodyPr>
          <a:lstStyle/>
          <a:p>
            <a:pPr algn="ctr">
              <a:lnSpc>
                <a:spcPct val="90000"/>
              </a:lnSpc>
              <a:spcBef>
                <a:spcPts val="600"/>
              </a:spcBef>
            </a:pPr>
            <a:r>
              <a:rPr lang="en-US" sz="2400" b="1" spc="-50" dirty="0" smtClean="0">
                <a:solidFill>
                  <a:schemeClr val="tx1">
                    <a:lumMod val="50000"/>
                  </a:schemeClr>
                </a:solidFill>
              </a:rPr>
              <a:t>Please note!</a:t>
            </a:r>
          </a:p>
        </p:txBody>
      </p:sp>
      <p:sp>
        <p:nvSpPr>
          <p:cNvPr id="20" name="Rectangle 19"/>
          <p:cNvSpPr/>
          <p:nvPr/>
        </p:nvSpPr>
        <p:spPr>
          <a:xfrm>
            <a:off x="4474359" y="4853163"/>
            <a:ext cx="2991236" cy="549381"/>
          </a:xfrm>
          <a:prstGeom prst="rect">
            <a:avLst/>
          </a:prstGeom>
        </p:spPr>
        <p:txBody>
          <a:bodyPr wrap="square">
            <a:spAutoFit/>
          </a:bodyPr>
          <a:lstStyle/>
          <a:p>
            <a:pPr>
              <a:lnSpc>
                <a:spcPct val="90000"/>
              </a:lnSpc>
              <a:spcBef>
                <a:spcPts val="600"/>
              </a:spcBef>
            </a:pPr>
            <a:r>
              <a:rPr lang="en-US" sz="1100" spc="-50" dirty="0" smtClean="0">
                <a:solidFill>
                  <a:schemeClr val="tx1">
                    <a:lumMod val="50000"/>
                  </a:schemeClr>
                </a:solidFill>
              </a:rPr>
              <a:t>The </a:t>
            </a:r>
            <a:r>
              <a:rPr lang="en-US" sz="1100" spc="-50" dirty="0" err="1">
                <a:solidFill>
                  <a:schemeClr val="tx1">
                    <a:lumMod val="50000"/>
                  </a:schemeClr>
                </a:solidFill>
              </a:rPr>
              <a:t>iCite</a:t>
            </a:r>
            <a:r>
              <a:rPr lang="en-US" sz="1100" spc="-50" dirty="0">
                <a:solidFill>
                  <a:schemeClr val="tx1">
                    <a:lumMod val="50000"/>
                  </a:schemeClr>
                </a:solidFill>
              </a:rPr>
              <a:t> tool calculates journal impact based on data from it’s </a:t>
            </a:r>
            <a:r>
              <a:rPr lang="en-US" sz="1100" spc="-50" dirty="0" smtClean="0">
                <a:solidFill>
                  <a:schemeClr val="tx1">
                    <a:lumMod val="50000"/>
                  </a:schemeClr>
                </a:solidFill>
              </a:rPr>
              <a:t>own database of publications, </a:t>
            </a:r>
            <a:r>
              <a:rPr lang="en-US" sz="1100" spc="-50" dirty="0">
                <a:solidFill>
                  <a:schemeClr val="tx1">
                    <a:lumMod val="50000"/>
                  </a:schemeClr>
                </a:solidFill>
              </a:rPr>
              <a:t>and not from Web of </a:t>
            </a:r>
            <a:r>
              <a:rPr lang="en-US" sz="1100" spc="-50" dirty="0" smtClean="0">
                <a:solidFill>
                  <a:schemeClr val="tx1">
                    <a:lumMod val="50000"/>
                  </a:schemeClr>
                </a:solidFill>
              </a:rPr>
              <a:t>Science. </a:t>
            </a:r>
            <a:endParaRPr lang="en-US" sz="1100" spc="-50" dirty="0">
              <a:solidFill>
                <a:schemeClr val="tx1">
                  <a:lumMod val="50000"/>
                </a:schemeClr>
              </a:solidFill>
            </a:endParaRPr>
          </a:p>
        </p:txBody>
      </p:sp>
      <p:sp>
        <p:nvSpPr>
          <p:cNvPr id="21" name="TextBox 20"/>
          <p:cNvSpPr txBox="1"/>
          <p:nvPr/>
        </p:nvSpPr>
        <p:spPr>
          <a:xfrm>
            <a:off x="4735524" y="4272032"/>
            <a:ext cx="2557651" cy="566932"/>
          </a:xfrm>
          <a:prstGeom prst="rect">
            <a:avLst/>
          </a:prstGeom>
          <a:noFill/>
        </p:spPr>
        <p:txBody>
          <a:bodyPr wrap="square" lIns="0" tIns="0" rIns="0" bIns="0" rtlCol="0">
            <a:noAutofit/>
          </a:bodyPr>
          <a:lstStyle/>
          <a:p>
            <a:pPr algn="ctr">
              <a:lnSpc>
                <a:spcPct val="90000"/>
              </a:lnSpc>
              <a:spcBef>
                <a:spcPts val="600"/>
              </a:spcBef>
            </a:pPr>
            <a:r>
              <a:rPr lang="en-US" sz="1400" b="1" spc="-50" dirty="0" smtClean="0">
                <a:solidFill>
                  <a:schemeClr val="tx1">
                    <a:lumMod val="50000"/>
                  </a:schemeClr>
                </a:solidFill>
              </a:rPr>
              <a:t>The use of Journal Impact Factor in this presentation  is for demonstration purposes only…</a:t>
            </a:r>
            <a:endParaRPr lang="en-US" sz="1400" b="1" spc="-50" dirty="0">
              <a:solidFill>
                <a:schemeClr val="tx1">
                  <a:lumMod val="50000"/>
                </a:schemeClr>
              </a:solidFill>
            </a:endParaRPr>
          </a:p>
        </p:txBody>
      </p:sp>
    </p:spTree>
    <p:extLst>
      <p:ext uri="{BB962C8B-B14F-4D97-AF65-F5344CB8AC3E}">
        <p14:creationId xmlns:p14="http://schemas.microsoft.com/office/powerpoint/2010/main" val="34135004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3. Calculate the Field Citation Rate</a:t>
            </a:r>
            <a:endParaRPr lang="en-US" sz="1850" spc="-50" dirty="0"/>
          </a:p>
        </p:txBody>
      </p:sp>
      <p:grpSp>
        <p:nvGrpSpPr>
          <p:cNvPr id="180" name="Group 179"/>
          <p:cNvGrpSpPr/>
          <p:nvPr/>
        </p:nvGrpSpPr>
        <p:grpSpPr>
          <a:xfrm>
            <a:off x="1066800" y="3354028"/>
            <a:ext cx="5904866" cy="1849014"/>
            <a:chOff x="497372" y="2692203"/>
            <a:chExt cx="5904866" cy="1849014"/>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grpSp>
        <p:nvGrpSpPr>
          <p:cNvPr id="11" name="Group 10"/>
          <p:cNvGrpSpPr/>
          <p:nvPr/>
        </p:nvGrpSpPr>
        <p:grpSpPr>
          <a:xfrm>
            <a:off x="691955" y="5791313"/>
            <a:ext cx="5380123" cy="592746"/>
            <a:chOff x="691955" y="5791313"/>
            <a:chExt cx="5380123" cy="592746"/>
          </a:xfrm>
        </p:grpSpPr>
        <p:sp>
          <p:nvSpPr>
            <p:cNvPr id="9" name="TextBox 8"/>
            <p:cNvSpPr txBox="1"/>
            <p:nvPr/>
          </p:nvSpPr>
          <p:spPr>
            <a:xfrm>
              <a:off x="691955" y="5791313"/>
              <a:ext cx="5380123" cy="260367"/>
            </a:xfrm>
            <a:prstGeom prst="rect">
              <a:avLst/>
            </a:prstGeom>
            <a:noFill/>
          </p:spPr>
          <p:txBody>
            <a:bodyPr wrap="square" lIns="0" tIns="0" rIns="0" bIns="0" rtlCol="0">
              <a:noAutofit/>
            </a:bodyPr>
            <a:lstStyle/>
            <a:p>
              <a:pPr>
                <a:lnSpc>
                  <a:spcPct val="90000"/>
                </a:lnSpc>
                <a:spcBef>
                  <a:spcPts val="600"/>
                </a:spcBef>
              </a:pPr>
              <a:r>
                <a:rPr lang="en-US" sz="1850" spc="-50" dirty="0" smtClean="0"/>
                <a:t>Field Citation Rate =  Sum of all Journal Impact Factors</a:t>
              </a:r>
              <a:endParaRPr lang="en-US" sz="1850" spc="-50" dirty="0"/>
            </a:p>
          </p:txBody>
        </p:sp>
        <p:cxnSp>
          <p:nvCxnSpPr>
            <p:cNvPr id="10" name="Straight Connector 9"/>
            <p:cNvCxnSpPr/>
            <p:nvPr/>
          </p:nvCxnSpPr>
          <p:spPr>
            <a:xfrm>
              <a:off x="2339343" y="6058013"/>
              <a:ext cx="3299457" cy="0"/>
            </a:xfrm>
            <a:prstGeom prst="line">
              <a:avLst/>
            </a:prstGeom>
            <a:ln/>
            <a:effectLst/>
          </p:spPr>
          <p:style>
            <a:lnRef idx="3">
              <a:schemeClr val="dk1"/>
            </a:lnRef>
            <a:fillRef idx="0">
              <a:schemeClr val="dk1"/>
            </a:fillRef>
            <a:effectRef idx="2">
              <a:schemeClr val="dk1"/>
            </a:effectRef>
            <a:fontRef idx="minor">
              <a:schemeClr val="tx1"/>
            </a:fontRef>
          </p:style>
        </p:cxnSp>
        <p:sp>
          <p:nvSpPr>
            <p:cNvPr id="63" name="TextBox 62"/>
            <p:cNvSpPr txBox="1"/>
            <p:nvPr/>
          </p:nvSpPr>
          <p:spPr>
            <a:xfrm>
              <a:off x="2885717" y="6123692"/>
              <a:ext cx="2295883" cy="260367"/>
            </a:xfrm>
            <a:prstGeom prst="rect">
              <a:avLst/>
            </a:prstGeom>
            <a:noFill/>
          </p:spPr>
          <p:txBody>
            <a:bodyPr wrap="square" lIns="0" tIns="0" rIns="0" bIns="0" rtlCol="0">
              <a:noAutofit/>
            </a:bodyPr>
            <a:lstStyle/>
            <a:p>
              <a:pPr>
                <a:lnSpc>
                  <a:spcPct val="90000"/>
                </a:lnSpc>
                <a:spcBef>
                  <a:spcPts val="600"/>
                </a:spcBef>
              </a:pPr>
              <a:r>
                <a:rPr lang="en-US" sz="1850" spc="-50" dirty="0" smtClean="0"/>
                <a:t>Number of Articles</a:t>
              </a:r>
              <a:endParaRPr lang="en-US" sz="1850" spc="-50" dirty="0"/>
            </a:p>
          </p:txBody>
        </p:sp>
      </p:grpSp>
      <p:sp>
        <p:nvSpPr>
          <p:cNvPr id="51" name="Rounded Rectangle 50"/>
          <p:cNvSpPr/>
          <p:nvPr/>
        </p:nvSpPr>
        <p:spPr>
          <a:xfrm>
            <a:off x="990599" y="3276600"/>
            <a:ext cx="6172201" cy="213360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7465595" y="2071852"/>
            <a:ext cx="1524000" cy="3433604"/>
            <a:chOff x="7458608" y="3011379"/>
            <a:chExt cx="1524000" cy="3433604"/>
          </a:xfrm>
        </p:grpSpPr>
        <p:sp>
          <p:nvSpPr>
            <p:cNvPr id="7" name="Rounded Rectangle 6"/>
            <p:cNvSpPr/>
            <p:nvPr/>
          </p:nvSpPr>
          <p:spPr>
            <a:xfrm>
              <a:off x="7458608" y="3011379"/>
              <a:ext cx="1524000" cy="343360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581843" y="3179803"/>
              <a:ext cx="1295400" cy="533400"/>
            </a:xfrm>
            <a:prstGeom prst="rect">
              <a:avLst/>
            </a:prstGeom>
            <a:noFill/>
          </p:spPr>
          <p:txBody>
            <a:bodyPr wrap="square" lIns="0" tIns="0" rIns="0" bIns="0" rtlCol="0">
              <a:noAutofit/>
            </a:bodyPr>
            <a:lstStyle/>
            <a:p>
              <a:pPr algn="ctr">
                <a:lnSpc>
                  <a:spcPct val="90000"/>
                </a:lnSpc>
                <a:spcBef>
                  <a:spcPts val="600"/>
                </a:spcBef>
              </a:pPr>
              <a:r>
                <a:rPr lang="en-US" sz="1850" spc="-50" dirty="0" smtClean="0">
                  <a:solidFill>
                    <a:schemeClr val="bg1"/>
                  </a:solidFill>
                </a:rPr>
                <a:t>Journal Impact Factor</a:t>
              </a:r>
            </a:p>
            <a:p>
              <a:pPr>
                <a:lnSpc>
                  <a:spcPct val="90000"/>
                </a:lnSpc>
                <a:spcBef>
                  <a:spcPts val="600"/>
                </a:spcBef>
              </a:pPr>
              <a:endParaRPr lang="en-US" sz="1850" spc="-50" dirty="0"/>
            </a:p>
          </p:txBody>
        </p:sp>
        <p:sp>
          <p:nvSpPr>
            <p:cNvPr id="12" name="TextBox 11"/>
            <p:cNvSpPr txBox="1"/>
            <p:nvPr/>
          </p:nvSpPr>
          <p:spPr>
            <a:xfrm>
              <a:off x="7629706" y="3865603"/>
              <a:ext cx="1331088" cy="610828"/>
            </a:xfrm>
            <a:prstGeom prst="rect">
              <a:avLst/>
            </a:prstGeom>
            <a:noFill/>
          </p:spPr>
          <p:txBody>
            <a:bodyPr wrap="square" lIns="0" tIns="0" rIns="0" bIns="0" rtlCol="0">
              <a:noAutofit/>
            </a:bodyPr>
            <a:lstStyle/>
            <a:p>
              <a:pPr>
                <a:lnSpc>
                  <a:spcPct val="90000"/>
                </a:lnSpc>
                <a:spcBef>
                  <a:spcPts val="600"/>
                </a:spcBef>
              </a:pPr>
              <a:r>
                <a:rPr lang="en-US" sz="1400" spc="-50" dirty="0" smtClean="0">
                  <a:solidFill>
                    <a:schemeClr val="bg1"/>
                  </a:solidFill>
                </a:rPr>
                <a:t>Cites to items published in the past two years</a:t>
              </a:r>
              <a:endParaRPr lang="en-US" sz="1400" spc="-50" dirty="0">
                <a:solidFill>
                  <a:schemeClr val="bg1"/>
                </a:solidFill>
              </a:endParaRPr>
            </a:p>
          </p:txBody>
        </p:sp>
        <p:cxnSp>
          <p:nvCxnSpPr>
            <p:cNvPr id="14" name="Straight Connector 13"/>
            <p:cNvCxnSpPr/>
            <p:nvPr/>
          </p:nvCxnSpPr>
          <p:spPr>
            <a:xfrm>
              <a:off x="7629706" y="4509135"/>
              <a:ext cx="1112905" cy="0"/>
            </a:xfrm>
            <a:prstGeom prst="line">
              <a:avLst/>
            </a:prstGeom>
            <a:ln>
              <a:solidFill>
                <a:schemeClr val="bg1"/>
              </a:solidFill>
            </a:ln>
            <a:effectLst/>
          </p:spPr>
          <p:style>
            <a:lnRef idx="3">
              <a:schemeClr val="dk1"/>
            </a:lnRef>
            <a:fillRef idx="0">
              <a:schemeClr val="dk1"/>
            </a:fillRef>
            <a:effectRef idx="2">
              <a:schemeClr val="dk1"/>
            </a:effectRef>
            <a:fontRef idx="minor">
              <a:schemeClr val="tx1"/>
            </a:fontRef>
          </p:style>
        </p:cxnSp>
        <p:sp>
          <p:nvSpPr>
            <p:cNvPr id="57" name="TextBox 56"/>
            <p:cNvSpPr txBox="1"/>
            <p:nvPr/>
          </p:nvSpPr>
          <p:spPr>
            <a:xfrm>
              <a:off x="7629706" y="4616628"/>
              <a:ext cx="1331088" cy="610828"/>
            </a:xfrm>
            <a:prstGeom prst="rect">
              <a:avLst/>
            </a:prstGeom>
            <a:noFill/>
          </p:spPr>
          <p:txBody>
            <a:bodyPr wrap="square" lIns="0" tIns="0" rIns="0" bIns="0" rtlCol="0">
              <a:noAutofit/>
            </a:bodyPr>
            <a:lstStyle/>
            <a:p>
              <a:pPr>
                <a:lnSpc>
                  <a:spcPct val="90000"/>
                </a:lnSpc>
                <a:spcBef>
                  <a:spcPts val="600"/>
                </a:spcBef>
              </a:pPr>
              <a:r>
                <a:rPr lang="en-US" sz="1400" spc="-50" dirty="0" smtClean="0">
                  <a:solidFill>
                    <a:schemeClr val="bg1"/>
                  </a:solidFill>
                </a:rPr>
                <a:t>Number of items published in the past two years</a:t>
              </a:r>
              <a:endParaRPr lang="en-US" sz="1400" spc="-50" dirty="0">
                <a:solidFill>
                  <a:schemeClr val="bg1"/>
                </a:solidFill>
              </a:endParaRPr>
            </a:p>
          </p:txBody>
        </p:sp>
        <p:sp>
          <p:nvSpPr>
            <p:cNvPr id="17" name="TextBox 16"/>
            <p:cNvSpPr txBox="1"/>
            <p:nvPr/>
          </p:nvSpPr>
          <p:spPr>
            <a:xfrm>
              <a:off x="7648417" y="5526650"/>
              <a:ext cx="1112905" cy="789692"/>
            </a:xfrm>
            <a:prstGeom prst="rect">
              <a:avLst/>
            </a:prstGeom>
            <a:noFill/>
          </p:spPr>
          <p:txBody>
            <a:bodyPr wrap="square" lIns="0" tIns="0" rIns="0" bIns="0" rtlCol="0">
              <a:noAutofit/>
            </a:bodyPr>
            <a:lstStyle/>
            <a:p>
              <a:pPr>
                <a:lnSpc>
                  <a:spcPct val="90000"/>
                </a:lnSpc>
                <a:spcBef>
                  <a:spcPts val="600"/>
                </a:spcBef>
              </a:pPr>
              <a:r>
                <a:rPr lang="en-US" sz="1200" i="1" spc="-50" dirty="0" smtClean="0">
                  <a:solidFill>
                    <a:schemeClr val="bg1"/>
                  </a:solidFill>
                </a:rPr>
                <a:t>The highest JIF is 137.57 by the CA: A Cancer Journal for Clinicians</a:t>
              </a:r>
              <a:endParaRPr lang="en-US" sz="1200" i="1" spc="-50" dirty="0">
                <a:solidFill>
                  <a:schemeClr val="bg1"/>
                </a:solidFill>
              </a:endParaRPr>
            </a:p>
          </p:txBody>
        </p:sp>
      </p:grpSp>
      <p:sp>
        <p:nvSpPr>
          <p:cNvPr id="19" name="Slide Number Placeholder 18"/>
          <p:cNvSpPr>
            <a:spLocks noGrp="1"/>
          </p:cNvSpPr>
          <p:nvPr>
            <p:ph type="sldNum" sz="quarter" idx="12"/>
          </p:nvPr>
        </p:nvSpPr>
        <p:spPr/>
        <p:txBody>
          <a:bodyPr/>
          <a:lstStyle/>
          <a:p>
            <a:fld id="{8075067B-65B9-4FDE-ABAA-A79839D700CC}" type="slidenum">
              <a:rPr lang="en-US" smtClean="0"/>
              <a:t>36</a:t>
            </a:fld>
            <a:endParaRPr lang="en-US"/>
          </a:p>
        </p:txBody>
      </p:sp>
    </p:spTree>
    <p:extLst>
      <p:ext uri="{BB962C8B-B14F-4D97-AF65-F5344CB8AC3E}">
        <p14:creationId xmlns:p14="http://schemas.microsoft.com/office/powerpoint/2010/main" val="14785407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3. Calculate the Field Citation Rate</a:t>
            </a:r>
            <a:endParaRPr lang="en-US" sz="1850" spc="-50" dirty="0"/>
          </a:p>
        </p:txBody>
      </p:sp>
      <p:grpSp>
        <p:nvGrpSpPr>
          <p:cNvPr id="180" name="Group 179"/>
          <p:cNvGrpSpPr/>
          <p:nvPr/>
        </p:nvGrpSpPr>
        <p:grpSpPr>
          <a:xfrm>
            <a:off x="1066800" y="3354028"/>
            <a:ext cx="5904866" cy="1849014"/>
            <a:chOff x="497372" y="2692203"/>
            <a:chExt cx="5904866" cy="1849014"/>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sp>
        <p:nvSpPr>
          <p:cNvPr id="7" name="TextBox 6"/>
          <p:cNvSpPr txBox="1"/>
          <p:nvPr/>
        </p:nvSpPr>
        <p:spPr>
          <a:xfrm>
            <a:off x="1959974" y="3122639"/>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1.0</a:t>
            </a:r>
            <a:endParaRPr lang="en-US" sz="1850" spc="-50" dirty="0"/>
          </a:p>
        </p:txBody>
      </p:sp>
      <p:sp>
        <p:nvSpPr>
          <p:cNvPr id="77" name="TextBox 76"/>
          <p:cNvSpPr txBox="1"/>
          <p:nvPr/>
        </p:nvSpPr>
        <p:spPr>
          <a:xfrm>
            <a:off x="967850" y="3137043"/>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2.0</a:t>
            </a:r>
            <a:endParaRPr lang="en-US" sz="1850" spc="-50" dirty="0"/>
          </a:p>
        </p:txBody>
      </p:sp>
      <p:sp>
        <p:nvSpPr>
          <p:cNvPr id="78" name="TextBox 77"/>
          <p:cNvSpPr txBox="1"/>
          <p:nvPr/>
        </p:nvSpPr>
        <p:spPr>
          <a:xfrm>
            <a:off x="2780251" y="3143515"/>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0.25</a:t>
            </a:r>
            <a:endParaRPr lang="en-US" sz="1850" spc="-50" dirty="0"/>
          </a:p>
        </p:txBody>
      </p:sp>
      <p:sp>
        <p:nvSpPr>
          <p:cNvPr id="79" name="TextBox 78"/>
          <p:cNvSpPr txBox="1"/>
          <p:nvPr/>
        </p:nvSpPr>
        <p:spPr>
          <a:xfrm>
            <a:off x="1011518" y="5257757"/>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2.0</a:t>
            </a:r>
            <a:endParaRPr lang="en-US" sz="1850" spc="-50" dirty="0"/>
          </a:p>
        </p:txBody>
      </p:sp>
      <p:sp>
        <p:nvSpPr>
          <p:cNvPr id="80" name="TextBox 79"/>
          <p:cNvSpPr txBox="1"/>
          <p:nvPr/>
        </p:nvSpPr>
        <p:spPr>
          <a:xfrm>
            <a:off x="1884928" y="5246585"/>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0.25</a:t>
            </a:r>
            <a:endParaRPr lang="en-US" sz="1850" spc="-50" dirty="0"/>
          </a:p>
        </p:txBody>
      </p:sp>
      <p:sp>
        <p:nvSpPr>
          <p:cNvPr id="81" name="TextBox 80"/>
          <p:cNvSpPr txBox="1"/>
          <p:nvPr/>
        </p:nvSpPr>
        <p:spPr>
          <a:xfrm>
            <a:off x="2737705" y="5243060"/>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1.25</a:t>
            </a:r>
            <a:endParaRPr lang="en-US" sz="1850" spc="-50" dirty="0"/>
          </a:p>
        </p:txBody>
      </p:sp>
      <p:sp>
        <p:nvSpPr>
          <p:cNvPr id="82" name="TextBox 81"/>
          <p:cNvSpPr txBox="1"/>
          <p:nvPr/>
        </p:nvSpPr>
        <p:spPr>
          <a:xfrm>
            <a:off x="4657814" y="5221428"/>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1.50</a:t>
            </a:r>
            <a:endParaRPr lang="en-US" sz="1850" spc="-50" dirty="0"/>
          </a:p>
        </p:txBody>
      </p:sp>
      <p:sp>
        <p:nvSpPr>
          <p:cNvPr id="83" name="TextBox 82"/>
          <p:cNvSpPr txBox="1"/>
          <p:nvPr/>
        </p:nvSpPr>
        <p:spPr>
          <a:xfrm>
            <a:off x="4715368" y="3060722"/>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4.0</a:t>
            </a:r>
            <a:endParaRPr lang="en-US" sz="1850" spc="-50" dirty="0"/>
          </a:p>
        </p:txBody>
      </p:sp>
      <p:sp>
        <p:nvSpPr>
          <p:cNvPr id="84" name="TextBox 83"/>
          <p:cNvSpPr txBox="1"/>
          <p:nvPr/>
        </p:nvSpPr>
        <p:spPr>
          <a:xfrm>
            <a:off x="5524477" y="3080398"/>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2.0</a:t>
            </a:r>
            <a:endParaRPr lang="en-US" sz="1850" spc="-50" dirty="0"/>
          </a:p>
        </p:txBody>
      </p:sp>
      <p:sp>
        <p:nvSpPr>
          <p:cNvPr id="85" name="TextBox 84"/>
          <p:cNvSpPr txBox="1"/>
          <p:nvPr/>
        </p:nvSpPr>
        <p:spPr>
          <a:xfrm>
            <a:off x="6333586" y="3060722"/>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1.0</a:t>
            </a:r>
            <a:endParaRPr lang="en-US" sz="1850" spc="-50" dirty="0"/>
          </a:p>
        </p:txBody>
      </p:sp>
      <p:sp>
        <p:nvSpPr>
          <p:cNvPr id="86" name="TextBox 85"/>
          <p:cNvSpPr txBox="1"/>
          <p:nvPr/>
        </p:nvSpPr>
        <p:spPr>
          <a:xfrm>
            <a:off x="6362215" y="5260447"/>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10.0</a:t>
            </a:r>
            <a:endParaRPr lang="en-US" sz="1850" spc="-50" dirty="0"/>
          </a:p>
        </p:txBody>
      </p:sp>
      <p:sp>
        <p:nvSpPr>
          <p:cNvPr id="87" name="TextBox 86"/>
          <p:cNvSpPr txBox="1"/>
          <p:nvPr/>
        </p:nvSpPr>
        <p:spPr>
          <a:xfrm>
            <a:off x="5492297" y="5225072"/>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5.0</a:t>
            </a:r>
            <a:endParaRPr lang="en-US" sz="1850" spc="-50" dirty="0"/>
          </a:p>
        </p:txBody>
      </p:sp>
      <p:sp>
        <p:nvSpPr>
          <p:cNvPr id="88" name="TextBox 87"/>
          <p:cNvSpPr txBox="1"/>
          <p:nvPr/>
        </p:nvSpPr>
        <p:spPr>
          <a:xfrm>
            <a:off x="3580231" y="4904413"/>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4.0</a:t>
            </a:r>
            <a:endParaRPr lang="en-US" sz="1850" spc="-50" dirty="0"/>
          </a:p>
        </p:txBody>
      </p:sp>
      <p:sp>
        <p:nvSpPr>
          <p:cNvPr id="8" name="Slide Number Placeholder 7"/>
          <p:cNvSpPr>
            <a:spLocks noGrp="1"/>
          </p:cNvSpPr>
          <p:nvPr>
            <p:ph type="sldNum" sz="quarter" idx="12"/>
          </p:nvPr>
        </p:nvSpPr>
        <p:spPr/>
        <p:txBody>
          <a:bodyPr/>
          <a:lstStyle/>
          <a:p>
            <a:fld id="{8075067B-65B9-4FDE-ABAA-A79839D700CC}" type="slidenum">
              <a:rPr lang="en-US" smtClean="0"/>
              <a:t>37</a:t>
            </a:fld>
            <a:endParaRPr lang="en-US"/>
          </a:p>
        </p:txBody>
      </p:sp>
      <p:sp>
        <p:nvSpPr>
          <p:cNvPr id="71" name="TextBox 70"/>
          <p:cNvSpPr txBox="1"/>
          <p:nvPr/>
        </p:nvSpPr>
        <p:spPr>
          <a:xfrm>
            <a:off x="691955" y="5791313"/>
            <a:ext cx="5380123" cy="260367"/>
          </a:xfrm>
          <a:prstGeom prst="rect">
            <a:avLst/>
          </a:prstGeom>
          <a:noFill/>
        </p:spPr>
        <p:txBody>
          <a:bodyPr wrap="square" lIns="0" tIns="0" rIns="0" bIns="0" rtlCol="0">
            <a:noAutofit/>
          </a:bodyPr>
          <a:lstStyle/>
          <a:p>
            <a:pPr>
              <a:lnSpc>
                <a:spcPct val="90000"/>
              </a:lnSpc>
              <a:spcBef>
                <a:spcPts val="600"/>
              </a:spcBef>
            </a:pPr>
            <a:r>
              <a:rPr lang="en-US" sz="1850" spc="-50" dirty="0" smtClean="0"/>
              <a:t>Field Citation Rate =  Sum of all Journal Impact Factors</a:t>
            </a:r>
            <a:endParaRPr lang="en-US" sz="1850" spc="-50" dirty="0"/>
          </a:p>
        </p:txBody>
      </p:sp>
      <p:cxnSp>
        <p:nvCxnSpPr>
          <p:cNvPr id="72" name="Straight Connector 71"/>
          <p:cNvCxnSpPr/>
          <p:nvPr/>
        </p:nvCxnSpPr>
        <p:spPr>
          <a:xfrm>
            <a:off x="2339343" y="6058013"/>
            <a:ext cx="3299457" cy="0"/>
          </a:xfrm>
          <a:prstGeom prst="line">
            <a:avLst/>
          </a:prstGeom>
          <a:ln/>
          <a:effectLst/>
        </p:spPr>
        <p:style>
          <a:lnRef idx="3">
            <a:schemeClr val="dk1"/>
          </a:lnRef>
          <a:fillRef idx="0">
            <a:schemeClr val="dk1"/>
          </a:fillRef>
          <a:effectRef idx="2">
            <a:schemeClr val="dk1"/>
          </a:effectRef>
          <a:fontRef idx="minor">
            <a:schemeClr val="tx1"/>
          </a:fontRef>
        </p:style>
      </p:cxnSp>
      <p:sp>
        <p:nvSpPr>
          <p:cNvPr id="73" name="TextBox 72"/>
          <p:cNvSpPr txBox="1"/>
          <p:nvPr/>
        </p:nvSpPr>
        <p:spPr>
          <a:xfrm>
            <a:off x="2885717" y="6123692"/>
            <a:ext cx="2295883" cy="260367"/>
          </a:xfrm>
          <a:prstGeom prst="rect">
            <a:avLst/>
          </a:prstGeom>
          <a:noFill/>
        </p:spPr>
        <p:txBody>
          <a:bodyPr wrap="square" lIns="0" tIns="0" rIns="0" bIns="0" rtlCol="0">
            <a:noAutofit/>
          </a:bodyPr>
          <a:lstStyle/>
          <a:p>
            <a:pPr>
              <a:lnSpc>
                <a:spcPct val="90000"/>
              </a:lnSpc>
              <a:spcBef>
                <a:spcPts val="600"/>
              </a:spcBef>
            </a:pPr>
            <a:r>
              <a:rPr lang="en-US" sz="1850" spc="-50" dirty="0" smtClean="0"/>
              <a:t>Number of Articles</a:t>
            </a:r>
            <a:endParaRPr lang="en-US" sz="1850" spc="-50" dirty="0"/>
          </a:p>
        </p:txBody>
      </p:sp>
    </p:spTree>
    <p:extLst>
      <p:ext uri="{BB962C8B-B14F-4D97-AF65-F5344CB8AC3E}">
        <p14:creationId xmlns:p14="http://schemas.microsoft.com/office/powerpoint/2010/main" val="25108719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ounded Rectangle 117"/>
          <p:cNvSpPr/>
          <p:nvPr/>
        </p:nvSpPr>
        <p:spPr>
          <a:xfrm>
            <a:off x="765186" y="1828051"/>
            <a:ext cx="6570034" cy="37418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3. Calculate the Field Citation Rate</a:t>
            </a:r>
            <a:endParaRPr lang="en-US" sz="1850" spc="-50" dirty="0"/>
          </a:p>
        </p:txBody>
      </p:sp>
      <p:grpSp>
        <p:nvGrpSpPr>
          <p:cNvPr id="180" name="Group 179"/>
          <p:cNvGrpSpPr/>
          <p:nvPr/>
        </p:nvGrpSpPr>
        <p:grpSpPr>
          <a:xfrm>
            <a:off x="1066800" y="3354028"/>
            <a:ext cx="5904866" cy="1849014"/>
            <a:chOff x="497372" y="2692203"/>
            <a:chExt cx="5904866" cy="1849014"/>
          </a:xfrm>
        </p:grpSpPr>
        <p:grpSp>
          <p:nvGrpSpPr>
            <p:cNvPr id="101" name="Group 100"/>
            <p:cNvGrpSpPr/>
            <p:nvPr/>
          </p:nvGrpSpPr>
          <p:grpSpPr>
            <a:xfrm>
              <a:off x="2934664" y="2781733"/>
              <a:ext cx="1143000" cy="1401949"/>
              <a:chOff x="1193081" y="3234672"/>
              <a:chExt cx="1143000" cy="140194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081" y="3234672"/>
                <a:ext cx="1143000" cy="1401949"/>
              </a:xfrm>
              <a:prstGeom prst="rect">
                <a:avLst/>
              </a:prstGeom>
            </p:spPr>
          </p:pic>
          <p:sp>
            <p:nvSpPr>
              <p:cNvPr id="16" name="TextBox 15"/>
              <p:cNvSpPr txBox="1"/>
              <p:nvPr/>
            </p:nvSpPr>
            <p:spPr>
              <a:xfrm>
                <a:off x="1449523" y="4021641"/>
                <a:ext cx="762000" cy="234652"/>
              </a:xfrm>
              <a:prstGeom prst="rect">
                <a:avLst/>
              </a:prstGeom>
              <a:noFill/>
            </p:spPr>
            <p:txBody>
              <a:bodyPr wrap="square" lIns="0" tIns="0" rIns="0" bIns="0" rtlCol="0">
                <a:noAutofit/>
              </a:bodyPr>
              <a:lstStyle/>
              <a:p>
                <a:pPr>
                  <a:lnSpc>
                    <a:spcPct val="90000"/>
                  </a:lnSpc>
                  <a:spcBef>
                    <a:spcPts val="600"/>
                  </a:spcBef>
                </a:pPr>
                <a:r>
                  <a:rPr lang="en-US" sz="1400" b="1" i="1" spc="-50" dirty="0"/>
                  <a:t>m</a:t>
                </a:r>
                <a:r>
                  <a:rPr lang="en-US" sz="1400" b="1" i="1" spc="-50" dirty="0" smtClean="0"/>
                  <a:t>y paper</a:t>
                </a:r>
                <a:endParaRPr lang="en-US" sz="1400" b="1" i="1" spc="-50" dirty="0"/>
              </a:p>
            </p:txBody>
          </p:sp>
        </p:grpSp>
        <p:grpSp>
          <p:nvGrpSpPr>
            <p:cNvPr id="6" name="Group 5"/>
            <p:cNvGrpSpPr/>
            <p:nvPr/>
          </p:nvGrpSpPr>
          <p:grpSpPr>
            <a:xfrm>
              <a:off x="4087021" y="2692203"/>
              <a:ext cx="2315217" cy="1822962"/>
              <a:chOff x="4085583" y="2472372"/>
              <a:chExt cx="2315217" cy="1822962"/>
            </a:xfrm>
          </p:grpSpPr>
          <p:grpSp>
            <p:nvGrpSpPr>
              <p:cNvPr id="5" name="Group 4"/>
              <p:cNvGrpSpPr/>
              <p:nvPr/>
            </p:nvGrpSpPr>
            <p:grpSpPr>
              <a:xfrm>
                <a:off x="4901757" y="3439386"/>
                <a:ext cx="762000" cy="855948"/>
                <a:chOff x="7409621" y="1899749"/>
                <a:chExt cx="762000" cy="855948"/>
              </a:xfrm>
            </p:grpSpPr>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0" name="TextBox 109"/>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1" name="Group 110"/>
              <p:cNvGrpSpPr/>
              <p:nvPr/>
            </p:nvGrpSpPr>
            <p:grpSpPr>
              <a:xfrm>
                <a:off x="5638800" y="3413334"/>
                <a:ext cx="762000" cy="855948"/>
                <a:chOff x="7409621" y="1899749"/>
                <a:chExt cx="762000" cy="855948"/>
              </a:xfrm>
            </p:grpSpPr>
            <p:pic>
              <p:nvPicPr>
                <p:cNvPr id="112" name="Picture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14" name="TextBox 113"/>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17" name="Group 116"/>
              <p:cNvGrpSpPr/>
              <p:nvPr/>
            </p:nvGrpSpPr>
            <p:grpSpPr>
              <a:xfrm>
                <a:off x="4117230" y="3429000"/>
                <a:ext cx="762000" cy="855948"/>
                <a:chOff x="7409621" y="1899749"/>
                <a:chExt cx="762000" cy="855948"/>
              </a:xfrm>
            </p:grpSpPr>
            <p:pic>
              <p:nvPicPr>
                <p:cNvPr id="120" name="Picture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3" name="TextBox 12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4" name="Group 123"/>
              <p:cNvGrpSpPr/>
              <p:nvPr/>
            </p:nvGrpSpPr>
            <p:grpSpPr>
              <a:xfrm>
                <a:off x="5638800" y="2476016"/>
                <a:ext cx="762000" cy="855948"/>
                <a:chOff x="7409621" y="1899749"/>
                <a:chExt cx="762000" cy="855948"/>
              </a:xfrm>
            </p:grpSpPr>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6" name="TextBox 125"/>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27" name="Group 126"/>
              <p:cNvGrpSpPr/>
              <p:nvPr/>
            </p:nvGrpSpPr>
            <p:grpSpPr>
              <a:xfrm>
                <a:off x="4862191" y="2479024"/>
                <a:ext cx="762000" cy="855948"/>
                <a:chOff x="7409621" y="1899749"/>
                <a:chExt cx="762000" cy="855948"/>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29" name="TextBox 12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0" name="Group 129"/>
              <p:cNvGrpSpPr/>
              <p:nvPr/>
            </p:nvGrpSpPr>
            <p:grpSpPr>
              <a:xfrm>
                <a:off x="4085583" y="2472372"/>
                <a:ext cx="762000" cy="855948"/>
                <a:chOff x="7409621" y="1899749"/>
                <a:chExt cx="762000" cy="855948"/>
              </a:xfrm>
            </p:grpSpPr>
            <p:pic>
              <p:nvPicPr>
                <p:cNvPr id="131" name="Picture 1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32" name="TextBox 131"/>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nvGrpSpPr>
            <p:cNvPr id="133" name="Group 132"/>
            <p:cNvGrpSpPr/>
            <p:nvPr/>
          </p:nvGrpSpPr>
          <p:grpSpPr>
            <a:xfrm>
              <a:off x="497372" y="2718255"/>
              <a:ext cx="2315217" cy="1822962"/>
              <a:chOff x="4085583" y="2472372"/>
              <a:chExt cx="2315217" cy="1822962"/>
            </a:xfrm>
          </p:grpSpPr>
          <p:grpSp>
            <p:nvGrpSpPr>
              <p:cNvPr id="134" name="Group 133"/>
              <p:cNvGrpSpPr/>
              <p:nvPr/>
            </p:nvGrpSpPr>
            <p:grpSpPr>
              <a:xfrm>
                <a:off x="4901757" y="3439386"/>
                <a:ext cx="762000" cy="855948"/>
                <a:chOff x="7409621" y="1899749"/>
                <a:chExt cx="762000" cy="855948"/>
              </a:xfrm>
            </p:grpSpPr>
            <p:pic>
              <p:nvPicPr>
                <p:cNvPr id="150" name="Picture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51" name="TextBox 15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5" name="Group 134"/>
              <p:cNvGrpSpPr/>
              <p:nvPr/>
            </p:nvGrpSpPr>
            <p:grpSpPr>
              <a:xfrm>
                <a:off x="5638800" y="3413334"/>
                <a:ext cx="762000" cy="855948"/>
                <a:chOff x="7409621" y="1899749"/>
                <a:chExt cx="762000" cy="855948"/>
              </a:xfrm>
            </p:grpSpPr>
            <p:pic>
              <p:nvPicPr>
                <p:cNvPr id="148" name="Picture 1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9" name="TextBox 148"/>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6" name="Group 135"/>
              <p:cNvGrpSpPr/>
              <p:nvPr/>
            </p:nvGrpSpPr>
            <p:grpSpPr>
              <a:xfrm>
                <a:off x="4117230" y="3429000"/>
                <a:ext cx="762000" cy="855948"/>
                <a:chOff x="7409621" y="1899749"/>
                <a:chExt cx="762000" cy="855948"/>
              </a:xfrm>
            </p:grpSpPr>
            <p:pic>
              <p:nvPicPr>
                <p:cNvPr id="146" name="Picture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7" name="TextBox 146"/>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7" name="Group 136"/>
              <p:cNvGrpSpPr/>
              <p:nvPr/>
            </p:nvGrpSpPr>
            <p:grpSpPr>
              <a:xfrm>
                <a:off x="5638800" y="2476016"/>
                <a:ext cx="762000" cy="855948"/>
                <a:chOff x="7409621" y="1899749"/>
                <a:chExt cx="762000" cy="855948"/>
              </a:xfrm>
            </p:grpSpPr>
            <p:pic>
              <p:nvPicPr>
                <p:cNvPr id="144" name="Picture 1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5" name="TextBox 144"/>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8" name="Group 137"/>
              <p:cNvGrpSpPr/>
              <p:nvPr/>
            </p:nvGrpSpPr>
            <p:grpSpPr>
              <a:xfrm>
                <a:off x="4862191" y="2479024"/>
                <a:ext cx="762000" cy="855948"/>
                <a:chOff x="7409621" y="1899749"/>
                <a:chExt cx="762000" cy="855948"/>
              </a:xfrm>
            </p:grpSpPr>
            <p:pic>
              <p:nvPicPr>
                <p:cNvPr id="142" name="Picture 1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3" name="TextBox 142"/>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nvGrpSpPr>
              <p:cNvPr id="139" name="Group 138"/>
              <p:cNvGrpSpPr/>
              <p:nvPr/>
            </p:nvGrpSpPr>
            <p:grpSpPr>
              <a:xfrm>
                <a:off x="4085583" y="2472372"/>
                <a:ext cx="762000" cy="855948"/>
                <a:chOff x="7409621" y="1899749"/>
                <a:chExt cx="762000" cy="855948"/>
              </a:xfrm>
            </p:grpSpPr>
            <p:pic>
              <p:nvPicPr>
                <p:cNvPr id="140" name="Picture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578" y="1899749"/>
                  <a:ext cx="737043" cy="855948"/>
                </a:xfrm>
                <a:prstGeom prst="rect">
                  <a:avLst/>
                </a:prstGeom>
              </p:spPr>
            </p:pic>
            <p:sp>
              <p:nvSpPr>
                <p:cNvPr id="141" name="TextBox 140"/>
                <p:cNvSpPr txBox="1"/>
                <p:nvPr/>
              </p:nvSpPr>
              <p:spPr>
                <a:xfrm>
                  <a:off x="7409621" y="2280836"/>
                  <a:ext cx="762000" cy="234652"/>
                </a:xfrm>
                <a:prstGeom prst="rect">
                  <a:avLst/>
                </a:prstGeom>
                <a:noFill/>
              </p:spPr>
              <p:txBody>
                <a:bodyPr wrap="square" lIns="0" tIns="0" rIns="0" bIns="0" rtlCol="0">
                  <a:noAutofit/>
                </a:bodyPr>
                <a:lstStyle/>
                <a:p>
                  <a:pPr algn="ctr">
                    <a:lnSpc>
                      <a:spcPct val="90000"/>
                    </a:lnSpc>
                  </a:pPr>
                  <a:r>
                    <a:rPr lang="en-US" sz="1200" b="1" i="1" spc="-50" dirty="0" smtClean="0"/>
                    <a:t>Also on </a:t>
                  </a:r>
                </a:p>
                <a:p>
                  <a:pPr algn="ctr">
                    <a:lnSpc>
                      <a:spcPct val="90000"/>
                    </a:lnSpc>
                  </a:pPr>
                  <a:r>
                    <a:rPr lang="en-US" sz="1200" b="1" i="1" spc="-50" dirty="0" smtClean="0"/>
                    <a:t>ref list</a:t>
                  </a:r>
                  <a:endParaRPr lang="en-US" sz="1200" b="1" i="1" spc="-50" dirty="0"/>
                </a:p>
              </p:txBody>
            </p:sp>
          </p:grpSp>
        </p:grpSp>
      </p:grpSp>
      <p:sp>
        <p:nvSpPr>
          <p:cNvPr id="7" name="TextBox 6"/>
          <p:cNvSpPr txBox="1"/>
          <p:nvPr/>
        </p:nvSpPr>
        <p:spPr>
          <a:xfrm>
            <a:off x="1959974" y="3122639"/>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1.0</a:t>
            </a:r>
            <a:endParaRPr lang="en-US" sz="1850" spc="-50" dirty="0"/>
          </a:p>
        </p:txBody>
      </p:sp>
      <p:sp>
        <p:nvSpPr>
          <p:cNvPr id="77" name="TextBox 76"/>
          <p:cNvSpPr txBox="1"/>
          <p:nvPr/>
        </p:nvSpPr>
        <p:spPr>
          <a:xfrm>
            <a:off x="967850" y="3137043"/>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2.0</a:t>
            </a:r>
            <a:endParaRPr lang="en-US" sz="1850" spc="-50" dirty="0"/>
          </a:p>
        </p:txBody>
      </p:sp>
      <p:sp>
        <p:nvSpPr>
          <p:cNvPr id="78" name="TextBox 77"/>
          <p:cNvSpPr txBox="1"/>
          <p:nvPr/>
        </p:nvSpPr>
        <p:spPr>
          <a:xfrm>
            <a:off x="2780251" y="3143515"/>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0.25</a:t>
            </a:r>
            <a:endParaRPr lang="en-US" sz="1850" spc="-50" dirty="0"/>
          </a:p>
        </p:txBody>
      </p:sp>
      <p:sp>
        <p:nvSpPr>
          <p:cNvPr id="79" name="TextBox 78"/>
          <p:cNvSpPr txBox="1"/>
          <p:nvPr/>
        </p:nvSpPr>
        <p:spPr>
          <a:xfrm>
            <a:off x="1011518" y="5257757"/>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2.0</a:t>
            </a:r>
            <a:endParaRPr lang="en-US" sz="1850" spc="-50" dirty="0"/>
          </a:p>
        </p:txBody>
      </p:sp>
      <p:sp>
        <p:nvSpPr>
          <p:cNvPr id="80" name="TextBox 79"/>
          <p:cNvSpPr txBox="1"/>
          <p:nvPr/>
        </p:nvSpPr>
        <p:spPr>
          <a:xfrm>
            <a:off x="1884928" y="5246585"/>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0.25</a:t>
            </a:r>
            <a:endParaRPr lang="en-US" sz="1850" spc="-50" dirty="0"/>
          </a:p>
        </p:txBody>
      </p:sp>
      <p:sp>
        <p:nvSpPr>
          <p:cNvPr id="81" name="TextBox 80"/>
          <p:cNvSpPr txBox="1"/>
          <p:nvPr/>
        </p:nvSpPr>
        <p:spPr>
          <a:xfrm>
            <a:off x="2737705" y="5243060"/>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1.25</a:t>
            </a:r>
            <a:endParaRPr lang="en-US" sz="1850" spc="-50" dirty="0"/>
          </a:p>
        </p:txBody>
      </p:sp>
      <p:sp>
        <p:nvSpPr>
          <p:cNvPr id="82" name="TextBox 81"/>
          <p:cNvSpPr txBox="1"/>
          <p:nvPr/>
        </p:nvSpPr>
        <p:spPr>
          <a:xfrm>
            <a:off x="4657814" y="5221428"/>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1.50</a:t>
            </a:r>
            <a:endParaRPr lang="en-US" sz="1850" spc="-50" dirty="0"/>
          </a:p>
        </p:txBody>
      </p:sp>
      <p:sp>
        <p:nvSpPr>
          <p:cNvPr id="83" name="TextBox 82"/>
          <p:cNvSpPr txBox="1"/>
          <p:nvPr/>
        </p:nvSpPr>
        <p:spPr>
          <a:xfrm>
            <a:off x="4715368" y="3060722"/>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4.0</a:t>
            </a:r>
            <a:endParaRPr lang="en-US" sz="1850" spc="-50" dirty="0"/>
          </a:p>
        </p:txBody>
      </p:sp>
      <p:sp>
        <p:nvSpPr>
          <p:cNvPr id="84" name="TextBox 83"/>
          <p:cNvSpPr txBox="1"/>
          <p:nvPr/>
        </p:nvSpPr>
        <p:spPr>
          <a:xfrm>
            <a:off x="5524477" y="3080398"/>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2.0</a:t>
            </a:r>
            <a:endParaRPr lang="en-US" sz="1850" spc="-50" dirty="0"/>
          </a:p>
        </p:txBody>
      </p:sp>
      <p:sp>
        <p:nvSpPr>
          <p:cNvPr id="85" name="TextBox 84"/>
          <p:cNvSpPr txBox="1"/>
          <p:nvPr/>
        </p:nvSpPr>
        <p:spPr>
          <a:xfrm>
            <a:off x="6333586" y="3060722"/>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1.0</a:t>
            </a:r>
            <a:endParaRPr lang="en-US" sz="1850" spc="-50" dirty="0"/>
          </a:p>
        </p:txBody>
      </p:sp>
      <p:sp>
        <p:nvSpPr>
          <p:cNvPr id="86" name="TextBox 85"/>
          <p:cNvSpPr txBox="1"/>
          <p:nvPr/>
        </p:nvSpPr>
        <p:spPr>
          <a:xfrm>
            <a:off x="6362215" y="5260447"/>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10.0</a:t>
            </a:r>
            <a:endParaRPr lang="en-US" sz="1850" spc="-50" dirty="0"/>
          </a:p>
        </p:txBody>
      </p:sp>
      <p:sp>
        <p:nvSpPr>
          <p:cNvPr id="87" name="TextBox 86"/>
          <p:cNvSpPr txBox="1"/>
          <p:nvPr/>
        </p:nvSpPr>
        <p:spPr>
          <a:xfrm>
            <a:off x="5492297" y="5225072"/>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5.0</a:t>
            </a:r>
            <a:endParaRPr lang="en-US" sz="1850" spc="-50" dirty="0"/>
          </a:p>
        </p:txBody>
      </p:sp>
      <p:sp>
        <p:nvSpPr>
          <p:cNvPr id="88" name="TextBox 87"/>
          <p:cNvSpPr txBox="1"/>
          <p:nvPr/>
        </p:nvSpPr>
        <p:spPr>
          <a:xfrm>
            <a:off x="3580231" y="4904413"/>
            <a:ext cx="1212890" cy="319358"/>
          </a:xfrm>
          <a:prstGeom prst="rect">
            <a:avLst/>
          </a:prstGeom>
          <a:noFill/>
        </p:spPr>
        <p:txBody>
          <a:bodyPr wrap="square" lIns="0" tIns="0" rIns="0" bIns="0" rtlCol="0">
            <a:noAutofit/>
          </a:bodyPr>
          <a:lstStyle/>
          <a:p>
            <a:pPr>
              <a:lnSpc>
                <a:spcPct val="90000"/>
              </a:lnSpc>
              <a:spcBef>
                <a:spcPts val="600"/>
              </a:spcBef>
            </a:pPr>
            <a:r>
              <a:rPr lang="en-US" sz="1850" spc="-50" dirty="0" smtClean="0"/>
              <a:t>JIF:  4.0</a:t>
            </a:r>
            <a:endParaRPr lang="en-US" sz="1850" spc="-50" dirty="0"/>
          </a:p>
        </p:txBody>
      </p:sp>
      <p:grpSp>
        <p:nvGrpSpPr>
          <p:cNvPr id="94" name="Group 93"/>
          <p:cNvGrpSpPr/>
          <p:nvPr/>
        </p:nvGrpSpPr>
        <p:grpSpPr>
          <a:xfrm>
            <a:off x="691955" y="5791313"/>
            <a:ext cx="5380123" cy="611950"/>
            <a:chOff x="691955" y="5791313"/>
            <a:chExt cx="5380123" cy="611950"/>
          </a:xfrm>
        </p:grpSpPr>
        <p:sp>
          <p:nvSpPr>
            <p:cNvPr id="95" name="TextBox 94"/>
            <p:cNvSpPr txBox="1"/>
            <p:nvPr/>
          </p:nvSpPr>
          <p:spPr>
            <a:xfrm>
              <a:off x="691955" y="5791313"/>
              <a:ext cx="5380123" cy="260367"/>
            </a:xfrm>
            <a:prstGeom prst="rect">
              <a:avLst/>
            </a:prstGeom>
            <a:noFill/>
          </p:spPr>
          <p:txBody>
            <a:bodyPr wrap="square" lIns="0" tIns="0" rIns="0" bIns="0" rtlCol="0">
              <a:noAutofit/>
            </a:bodyPr>
            <a:lstStyle/>
            <a:p>
              <a:pPr>
                <a:lnSpc>
                  <a:spcPct val="90000"/>
                </a:lnSpc>
                <a:spcBef>
                  <a:spcPts val="600"/>
                </a:spcBef>
              </a:pPr>
              <a:r>
                <a:rPr lang="en-US" sz="1850" spc="-50" dirty="0" smtClean="0"/>
                <a:t>Field Citation Rate  =  Sum of all Journal Impact Factors</a:t>
              </a:r>
              <a:endParaRPr lang="en-US" sz="1850" spc="-50" dirty="0"/>
            </a:p>
          </p:txBody>
        </p:sp>
        <p:cxnSp>
          <p:nvCxnSpPr>
            <p:cNvPr id="96" name="Straight Connector 95"/>
            <p:cNvCxnSpPr/>
            <p:nvPr/>
          </p:nvCxnSpPr>
          <p:spPr>
            <a:xfrm flipV="1">
              <a:off x="2605408" y="6058531"/>
              <a:ext cx="2919069" cy="13234"/>
            </a:xfrm>
            <a:prstGeom prst="line">
              <a:avLst/>
            </a:prstGeom>
            <a:ln/>
            <a:effectLst/>
          </p:spPr>
          <p:style>
            <a:lnRef idx="3">
              <a:schemeClr val="dk1"/>
            </a:lnRef>
            <a:fillRef idx="0">
              <a:schemeClr val="dk1"/>
            </a:fillRef>
            <a:effectRef idx="2">
              <a:schemeClr val="dk1"/>
            </a:effectRef>
            <a:fontRef idx="minor">
              <a:schemeClr val="tx1"/>
            </a:fontRef>
          </p:style>
        </p:cxnSp>
        <p:sp>
          <p:nvSpPr>
            <p:cNvPr id="98" name="TextBox 97"/>
            <p:cNvSpPr txBox="1"/>
            <p:nvPr/>
          </p:nvSpPr>
          <p:spPr>
            <a:xfrm>
              <a:off x="3176740" y="6142896"/>
              <a:ext cx="2295883" cy="260367"/>
            </a:xfrm>
            <a:prstGeom prst="rect">
              <a:avLst/>
            </a:prstGeom>
            <a:noFill/>
          </p:spPr>
          <p:txBody>
            <a:bodyPr wrap="square" lIns="0" tIns="0" rIns="0" bIns="0" rtlCol="0">
              <a:noAutofit/>
            </a:bodyPr>
            <a:lstStyle/>
            <a:p>
              <a:pPr>
                <a:lnSpc>
                  <a:spcPct val="90000"/>
                </a:lnSpc>
                <a:spcBef>
                  <a:spcPts val="600"/>
                </a:spcBef>
              </a:pPr>
              <a:r>
                <a:rPr lang="en-US" sz="1850" spc="-50" dirty="0" smtClean="0"/>
                <a:t>Number of Articles</a:t>
              </a:r>
              <a:endParaRPr lang="en-US" sz="1850" spc="-50" dirty="0"/>
            </a:p>
          </p:txBody>
        </p:sp>
      </p:grpSp>
      <p:sp>
        <p:nvSpPr>
          <p:cNvPr id="10" name="TextBox 9"/>
          <p:cNvSpPr txBox="1"/>
          <p:nvPr/>
        </p:nvSpPr>
        <p:spPr>
          <a:xfrm>
            <a:off x="6089791" y="5765830"/>
            <a:ext cx="1310742" cy="260367"/>
          </a:xfrm>
          <a:prstGeom prst="rect">
            <a:avLst/>
          </a:prstGeom>
          <a:noFill/>
        </p:spPr>
        <p:txBody>
          <a:bodyPr wrap="square" lIns="0" tIns="0" rIns="0" bIns="0" rtlCol="0">
            <a:noAutofit/>
          </a:bodyPr>
          <a:lstStyle/>
          <a:p>
            <a:pPr>
              <a:lnSpc>
                <a:spcPct val="90000"/>
              </a:lnSpc>
              <a:spcBef>
                <a:spcPts val="600"/>
              </a:spcBef>
            </a:pPr>
            <a:r>
              <a:rPr lang="en-US" sz="1850" spc="-50" dirty="0" smtClean="0"/>
              <a:t>34.25</a:t>
            </a:r>
            <a:endParaRPr lang="en-US" sz="1850" spc="-50" dirty="0"/>
          </a:p>
        </p:txBody>
      </p:sp>
      <p:sp>
        <p:nvSpPr>
          <p:cNvPr id="11" name="TextBox 10"/>
          <p:cNvSpPr txBox="1"/>
          <p:nvPr/>
        </p:nvSpPr>
        <p:spPr>
          <a:xfrm>
            <a:off x="6187414" y="6123692"/>
            <a:ext cx="776929" cy="260367"/>
          </a:xfrm>
          <a:prstGeom prst="rect">
            <a:avLst/>
          </a:prstGeom>
          <a:noFill/>
        </p:spPr>
        <p:txBody>
          <a:bodyPr wrap="square" lIns="0" tIns="0" rIns="0" bIns="0" rtlCol="0">
            <a:noAutofit/>
          </a:bodyPr>
          <a:lstStyle/>
          <a:p>
            <a:pPr>
              <a:lnSpc>
                <a:spcPct val="90000"/>
              </a:lnSpc>
              <a:spcBef>
                <a:spcPts val="600"/>
              </a:spcBef>
            </a:pPr>
            <a:r>
              <a:rPr lang="en-US" sz="1850" spc="-50" dirty="0" smtClean="0"/>
              <a:t>13</a:t>
            </a:r>
            <a:endParaRPr lang="en-US" sz="1850" spc="-50" dirty="0"/>
          </a:p>
        </p:txBody>
      </p:sp>
      <p:cxnSp>
        <p:nvCxnSpPr>
          <p:cNvPr id="100" name="Straight Connector 99"/>
          <p:cNvCxnSpPr/>
          <p:nvPr/>
        </p:nvCxnSpPr>
        <p:spPr>
          <a:xfrm>
            <a:off x="5944938" y="6051680"/>
            <a:ext cx="792429" cy="0"/>
          </a:xfrm>
          <a:prstGeom prst="line">
            <a:avLst/>
          </a:prstGeom>
          <a:ln/>
          <a:effectLst/>
        </p:spPr>
        <p:style>
          <a:lnRef idx="3">
            <a:schemeClr val="dk1"/>
          </a:lnRef>
          <a:fillRef idx="0">
            <a:schemeClr val="dk1"/>
          </a:fillRef>
          <a:effectRef idx="2">
            <a:schemeClr val="dk1"/>
          </a:effectRef>
          <a:fontRef idx="minor">
            <a:schemeClr val="tx1"/>
          </a:fontRef>
        </p:style>
      </p:cxnSp>
      <p:sp>
        <p:nvSpPr>
          <p:cNvPr id="102" name="TextBox 101"/>
          <p:cNvSpPr txBox="1"/>
          <p:nvPr/>
        </p:nvSpPr>
        <p:spPr>
          <a:xfrm>
            <a:off x="5740325" y="5941581"/>
            <a:ext cx="172420" cy="260367"/>
          </a:xfrm>
          <a:prstGeom prst="rect">
            <a:avLst/>
          </a:prstGeom>
          <a:noFill/>
        </p:spPr>
        <p:txBody>
          <a:bodyPr wrap="square" lIns="0" tIns="0" rIns="0" bIns="0" rtlCol="0">
            <a:noAutofit/>
          </a:bodyPr>
          <a:lstStyle/>
          <a:p>
            <a:pPr>
              <a:lnSpc>
                <a:spcPct val="90000"/>
              </a:lnSpc>
              <a:spcBef>
                <a:spcPts val="600"/>
              </a:spcBef>
            </a:pPr>
            <a:r>
              <a:rPr lang="en-US" sz="1850" spc="-50" dirty="0" smtClean="0"/>
              <a:t>=</a:t>
            </a:r>
            <a:endParaRPr lang="en-US" sz="1850" spc="-50" dirty="0"/>
          </a:p>
        </p:txBody>
      </p:sp>
      <p:sp>
        <p:nvSpPr>
          <p:cNvPr id="103" name="TextBox 102"/>
          <p:cNvSpPr txBox="1"/>
          <p:nvPr/>
        </p:nvSpPr>
        <p:spPr>
          <a:xfrm>
            <a:off x="6878133" y="5911031"/>
            <a:ext cx="172420" cy="260367"/>
          </a:xfrm>
          <a:prstGeom prst="rect">
            <a:avLst/>
          </a:prstGeom>
          <a:noFill/>
        </p:spPr>
        <p:txBody>
          <a:bodyPr wrap="square" lIns="0" tIns="0" rIns="0" bIns="0" rtlCol="0">
            <a:noAutofit/>
          </a:bodyPr>
          <a:lstStyle/>
          <a:p>
            <a:pPr>
              <a:lnSpc>
                <a:spcPct val="90000"/>
              </a:lnSpc>
              <a:spcBef>
                <a:spcPts val="600"/>
              </a:spcBef>
            </a:pPr>
            <a:r>
              <a:rPr lang="en-US" sz="1850" spc="-50" dirty="0" smtClean="0"/>
              <a:t>=</a:t>
            </a:r>
            <a:endParaRPr lang="en-US" sz="1850" spc="-50" dirty="0"/>
          </a:p>
        </p:txBody>
      </p:sp>
      <p:sp>
        <p:nvSpPr>
          <p:cNvPr id="104" name="TextBox 103"/>
          <p:cNvSpPr txBox="1"/>
          <p:nvPr/>
        </p:nvSpPr>
        <p:spPr>
          <a:xfrm>
            <a:off x="7177324" y="5889152"/>
            <a:ext cx="776929" cy="260367"/>
          </a:xfrm>
          <a:prstGeom prst="rect">
            <a:avLst/>
          </a:prstGeom>
          <a:noFill/>
        </p:spPr>
        <p:txBody>
          <a:bodyPr wrap="square" lIns="0" tIns="0" rIns="0" bIns="0" rtlCol="0">
            <a:noAutofit/>
          </a:bodyPr>
          <a:lstStyle/>
          <a:p>
            <a:pPr>
              <a:lnSpc>
                <a:spcPct val="90000"/>
              </a:lnSpc>
              <a:spcBef>
                <a:spcPts val="600"/>
              </a:spcBef>
            </a:pPr>
            <a:r>
              <a:rPr lang="en-US" sz="1850" spc="-50" dirty="0" smtClean="0"/>
              <a:t>2.63</a:t>
            </a:r>
            <a:endParaRPr lang="en-US" sz="1850" spc="-50" dirty="0"/>
          </a:p>
        </p:txBody>
      </p:sp>
      <p:sp>
        <p:nvSpPr>
          <p:cNvPr id="8" name="Slide Number Placeholder 7"/>
          <p:cNvSpPr>
            <a:spLocks noGrp="1"/>
          </p:cNvSpPr>
          <p:nvPr>
            <p:ph type="sldNum" sz="quarter" idx="12"/>
          </p:nvPr>
        </p:nvSpPr>
        <p:spPr/>
        <p:txBody>
          <a:bodyPr/>
          <a:lstStyle/>
          <a:p>
            <a:fld id="{8075067B-65B9-4FDE-ABAA-A79839D700CC}" type="slidenum">
              <a:rPr lang="en-US" smtClean="0"/>
              <a:t>38</a:t>
            </a:fld>
            <a:endParaRPr lang="en-US"/>
          </a:p>
        </p:txBody>
      </p:sp>
    </p:spTree>
    <p:extLst>
      <p:ext uri="{BB962C8B-B14F-4D97-AF65-F5344CB8AC3E}">
        <p14:creationId xmlns:p14="http://schemas.microsoft.com/office/powerpoint/2010/main" val="6612733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t>
            </a:r>
            <a:r>
              <a:rPr lang="en-US" dirty="0"/>
              <a:t>is the RCR </a:t>
            </a:r>
            <a:r>
              <a:rPr lang="en-US" dirty="0" smtClean="0"/>
              <a:t>calculated?</a:t>
            </a:r>
            <a:endParaRPr lang="en-US" dirty="0"/>
          </a:p>
        </p:txBody>
      </p:sp>
      <p:sp>
        <p:nvSpPr>
          <p:cNvPr id="3" name="TextBox 2"/>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a:t>4</a:t>
            </a:r>
            <a:r>
              <a:rPr lang="en-US" sz="1850" spc="-50" dirty="0" smtClean="0"/>
              <a:t>. Calculate the Expected Citation Ratio</a:t>
            </a:r>
            <a:endParaRPr lang="en-US" sz="1850" spc="-50" dirty="0"/>
          </a:p>
        </p:txBody>
      </p:sp>
      <p:pic>
        <p:nvPicPr>
          <p:cNvPr id="2050" name="Picture 2" descr="https://i1.wp.com/nexus.od.nih.gov/all/wp-content/uploads/2016/09/RCR-Fig-2-v2.jpg?ssl=1"/>
          <p:cNvPicPr>
            <a:picLocks noChangeAspect="1" noChangeArrowheads="1"/>
          </p:cNvPicPr>
          <p:nvPr/>
        </p:nvPicPr>
        <p:blipFill rotWithShape="1">
          <a:blip r:embed="rId3">
            <a:extLst>
              <a:ext uri="{28A0092B-C50C-407E-A947-70E740481C1C}">
                <a14:useLocalDpi xmlns:a14="http://schemas.microsoft.com/office/drawing/2010/main" val="0"/>
              </a:ext>
            </a:extLst>
          </a:blip>
          <a:srcRect l="44413" t="31591"/>
          <a:stretch/>
        </p:blipFill>
        <p:spPr bwMode="auto">
          <a:xfrm>
            <a:off x="4724400" y="1201352"/>
            <a:ext cx="3786324" cy="2819400"/>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8" name="Table 7"/>
          <p:cNvGraphicFramePr>
            <a:graphicFrameLocks noGrp="1"/>
          </p:cNvGraphicFramePr>
          <p:nvPr>
            <p:extLst>
              <p:ext uri="{D42A27DB-BD31-4B8C-83A1-F6EECF244321}">
                <p14:modId xmlns:p14="http://schemas.microsoft.com/office/powerpoint/2010/main" val="358648951"/>
              </p:ext>
            </p:extLst>
          </p:nvPr>
        </p:nvGraphicFramePr>
        <p:xfrm>
          <a:off x="5029200" y="4322944"/>
          <a:ext cx="3048000" cy="2190750"/>
        </p:xfrm>
        <a:graphic>
          <a:graphicData uri="http://schemas.openxmlformats.org/drawingml/2006/table">
            <a:tbl>
              <a:tblPr/>
              <a:tblGrid>
                <a:gridCol w="609600"/>
                <a:gridCol w="609600"/>
                <a:gridCol w="609600"/>
                <a:gridCol w="609600"/>
                <a:gridCol w="609600"/>
              </a:tblGrid>
              <a:tr h="390525">
                <a:tc>
                  <a:txBody>
                    <a:bodyPr/>
                    <a:lstStyle/>
                    <a:p>
                      <a:pPr algn="ctr" fontAlgn="ctr"/>
                      <a:r>
                        <a:rPr lang="en-US" sz="1100" b="1" i="0" u="none" strike="noStrike" dirty="0">
                          <a:solidFill>
                            <a:srgbClr val="000000"/>
                          </a:solidFill>
                          <a:effectLst/>
                          <a:latin typeface="Calibri" panose="020F0502020204030204" pitchFamily="34" charset="0"/>
                        </a:rPr>
                        <a:t>Year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panose="020F0502020204030204" pitchFamily="34" charset="0"/>
                        </a:rPr>
                        <a:t>Slope (OLS)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panose="020F0502020204030204" pitchFamily="34" charset="0"/>
                        </a:rPr>
                        <a:t>Intercept (OLS)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Slope (QR)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Intercept (QR)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fontAlgn="ctr"/>
                      <a:r>
                        <a:rPr lang="en-US" sz="1100" b="0" i="0" u="none" strike="noStrike">
                          <a:solidFill>
                            <a:srgbClr val="000000"/>
                          </a:solidFill>
                          <a:effectLst/>
                          <a:latin typeface="Calibri" panose="020F0502020204030204" pitchFamily="34" charset="0"/>
                        </a:rPr>
                        <a:t>2003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0.497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1.947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0.355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fontAlgn="ctr"/>
                      <a:r>
                        <a:rPr lang="en-US" sz="1100" b="0" i="0" u="none" strike="noStrike">
                          <a:solidFill>
                            <a:srgbClr val="000000"/>
                          </a:solidFill>
                          <a:effectLst/>
                          <a:latin typeface="Calibri" panose="020F0502020204030204" pitchFamily="34" charset="0"/>
                        </a:rPr>
                        <a:t>2004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0.531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1.877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0.344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1.09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fontAlgn="ctr"/>
                      <a:r>
                        <a:rPr lang="en-US" sz="1100" b="0" i="0" u="none" strike="noStrike">
                          <a:solidFill>
                            <a:srgbClr val="000000"/>
                          </a:solidFill>
                          <a:effectLst/>
                          <a:latin typeface="Calibri" panose="020F0502020204030204" pitchFamily="34" charset="0"/>
                        </a:rPr>
                        <a:t>2005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0.593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1.645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0.384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0.914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fontAlgn="ctr"/>
                      <a:r>
                        <a:rPr lang="en-US" sz="1100" b="0" i="0" u="none" strike="noStrike">
                          <a:solidFill>
                            <a:srgbClr val="000000"/>
                          </a:solidFill>
                          <a:effectLst/>
                          <a:latin typeface="Calibri" panose="020F0502020204030204" pitchFamily="34" charset="0"/>
                        </a:rPr>
                        <a:t>2006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0.608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1.471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0.385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0.967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fontAlgn="ctr"/>
                      <a:r>
                        <a:rPr lang="en-US" sz="1100" b="0" i="0" u="none" strike="noStrike">
                          <a:solidFill>
                            <a:srgbClr val="000000"/>
                          </a:solidFill>
                          <a:effectLst/>
                          <a:latin typeface="Calibri" panose="020F0502020204030204" pitchFamily="34" charset="0"/>
                        </a:rPr>
                        <a:t>2007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0.643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1.411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0.381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1.091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fontAlgn="ctr"/>
                      <a:r>
                        <a:rPr lang="en-US" sz="1100" b="0" i="0" u="none" strike="noStrike">
                          <a:solidFill>
                            <a:srgbClr val="000000"/>
                          </a:solidFill>
                          <a:effectLst/>
                          <a:latin typeface="Calibri" panose="020F0502020204030204" pitchFamily="34" charset="0"/>
                        </a:rPr>
                        <a:t>2008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0.772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0.711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0.446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0.681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fontAlgn="ctr"/>
                      <a:r>
                        <a:rPr lang="en-US" sz="1100" b="0" i="0" u="none" strike="noStrike">
                          <a:solidFill>
                            <a:srgbClr val="000000"/>
                          </a:solidFill>
                          <a:effectLst/>
                          <a:latin typeface="Calibri" panose="020F0502020204030204" pitchFamily="34" charset="0"/>
                        </a:rPr>
                        <a:t>2009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0.768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0.704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0.469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0.542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fontAlgn="ctr"/>
                      <a:r>
                        <a:rPr lang="en-US" sz="1100" b="0" i="0" u="none" strike="noStrike">
                          <a:solidFill>
                            <a:srgbClr val="000000"/>
                          </a:solidFill>
                          <a:effectLst/>
                          <a:latin typeface="Calibri" panose="020F0502020204030204" pitchFamily="34" charset="0"/>
                        </a:rPr>
                        <a:t>2010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0.739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0.657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0.49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0.156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fontAlgn="ctr"/>
                      <a:r>
                        <a:rPr lang="en-US" sz="1100" b="0" i="0" u="none" strike="noStrike">
                          <a:solidFill>
                            <a:srgbClr val="000000"/>
                          </a:solidFill>
                          <a:effectLst/>
                          <a:latin typeface="Calibri" panose="020F0502020204030204" pitchFamily="34" charset="0"/>
                        </a:rPr>
                        <a:t>2011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0.498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TextBox 8"/>
          <p:cNvSpPr txBox="1"/>
          <p:nvPr/>
        </p:nvSpPr>
        <p:spPr>
          <a:xfrm>
            <a:off x="990599" y="1828800"/>
            <a:ext cx="3200400" cy="2405516"/>
          </a:xfrm>
          <a:prstGeom prst="rect">
            <a:avLst/>
          </a:prstGeom>
          <a:noFill/>
        </p:spPr>
        <p:txBody>
          <a:bodyPr wrap="square" lIns="0" tIns="0" rIns="0" bIns="0" rtlCol="0">
            <a:noAutofit/>
          </a:bodyPr>
          <a:lstStyle/>
          <a:p>
            <a:pPr>
              <a:lnSpc>
                <a:spcPct val="90000"/>
              </a:lnSpc>
              <a:spcBef>
                <a:spcPts val="600"/>
              </a:spcBef>
            </a:pPr>
            <a:r>
              <a:rPr lang="en-US" sz="1850" spc="-50" dirty="0" smtClean="0"/>
              <a:t>ECR = Slope (FCR + Intercept)</a:t>
            </a:r>
          </a:p>
          <a:p>
            <a:pPr>
              <a:lnSpc>
                <a:spcPct val="90000"/>
              </a:lnSpc>
              <a:spcBef>
                <a:spcPts val="600"/>
              </a:spcBef>
            </a:pPr>
            <a:endParaRPr lang="en-US" sz="1850" spc="-50" dirty="0"/>
          </a:p>
          <a:p>
            <a:pPr>
              <a:lnSpc>
                <a:spcPct val="90000"/>
              </a:lnSpc>
              <a:spcBef>
                <a:spcPts val="600"/>
              </a:spcBef>
            </a:pPr>
            <a:r>
              <a:rPr lang="en-US" sz="1850" spc="-50" dirty="0" smtClean="0"/>
              <a:t>ECR = 0.49 (2.63 + 0.156)</a:t>
            </a:r>
          </a:p>
          <a:p>
            <a:pPr>
              <a:lnSpc>
                <a:spcPct val="90000"/>
              </a:lnSpc>
              <a:spcBef>
                <a:spcPts val="600"/>
              </a:spcBef>
            </a:pPr>
            <a:endParaRPr lang="en-US" sz="1850" spc="-50" dirty="0"/>
          </a:p>
          <a:p>
            <a:pPr>
              <a:lnSpc>
                <a:spcPct val="90000"/>
              </a:lnSpc>
              <a:spcBef>
                <a:spcPts val="600"/>
              </a:spcBef>
            </a:pPr>
            <a:r>
              <a:rPr lang="en-US" sz="1850" spc="-50" dirty="0" smtClean="0"/>
              <a:t>ECR =  0.49 (2.78)</a:t>
            </a:r>
          </a:p>
          <a:p>
            <a:pPr>
              <a:lnSpc>
                <a:spcPct val="90000"/>
              </a:lnSpc>
              <a:spcBef>
                <a:spcPts val="600"/>
              </a:spcBef>
            </a:pPr>
            <a:endParaRPr lang="en-US" sz="1850" spc="-50" dirty="0"/>
          </a:p>
          <a:p>
            <a:pPr>
              <a:lnSpc>
                <a:spcPct val="90000"/>
              </a:lnSpc>
              <a:spcBef>
                <a:spcPts val="600"/>
              </a:spcBef>
            </a:pPr>
            <a:r>
              <a:rPr lang="en-US" sz="1850" spc="-50" dirty="0" smtClean="0"/>
              <a:t>ECR =  1.37</a:t>
            </a:r>
            <a:endParaRPr lang="en-US" sz="1850" spc="-50" dirty="0"/>
          </a:p>
        </p:txBody>
      </p:sp>
      <p:sp>
        <p:nvSpPr>
          <p:cNvPr id="4" name="Slide Number Placeholder 3"/>
          <p:cNvSpPr>
            <a:spLocks noGrp="1"/>
          </p:cNvSpPr>
          <p:nvPr>
            <p:ph type="sldNum" sz="quarter" idx="12"/>
          </p:nvPr>
        </p:nvSpPr>
        <p:spPr/>
        <p:txBody>
          <a:bodyPr/>
          <a:lstStyle/>
          <a:p>
            <a:fld id="{8075067B-65B9-4FDE-ABAA-A79839D700CC}" type="slidenum">
              <a:rPr lang="en-US" smtClean="0"/>
              <a:t>39</a:t>
            </a:fld>
            <a:endParaRPr lang="en-US"/>
          </a:p>
        </p:txBody>
      </p:sp>
      <p:sp>
        <p:nvSpPr>
          <p:cNvPr id="5" name="Rectangle 4"/>
          <p:cNvSpPr/>
          <p:nvPr/>
        </p:nvSpPr>
        <p:spPr>
          <a:xfrm>
            <a:off x="6850185" y="6096000"/>
            <a:ext cx="609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467600" y="6096000"/>
            <a:ext cx="609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029200" y="6096000"/>
            <a:ext cx="609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65388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the RCR calculated?</a:t>
            </a:r>
            <a:endParaRPr lang="en-US" dirty="0"/>
          </a:p>
        </p:txBody>
      </p:sp>
      <p:sp>
        <p:nvSpPr>
          <p:cNvPr id="4" name="Slide Number Placeholder 3"/>
          <p:cNvSpPr>
            <a:spLocks noGrp="1"/>
          </p:cNvSpPr>
          <p:nvPr>
            <p:ph type="sldNum" sz="quarter" idx="12"/>
          </p:nvPr>
        </p:nvSpPr>
        <p:spPr/>
        <p:txBody>
          <a:bodyPr/>
          <a:lstStyle/>
          <a:p>
            <a:fld id="{8075067B-65B9-4FDE-ABAA-A79839D700CC}" type="slidenum">
              <a:rPr lang="en-US" smtClean="0"/>
              <a:t>40</a:t>
            </a:fld>
            <a:endParaRPr lang="en-US"/>
          </a:p>
        </p:txBody>
      </p:sp>
      <p:sp>
        <p:nvSpPr>
          <p:cNvPr id="8" name="Text Box 1"/>
          <p:cNvSpPr txBox="1"/>
          <p:nvPr/>
        </p:nvSpPr>
        <p:spPr>
          <a:xfrm>
            <a:off x="838200" y="1749992"/>
            <a:ext cx="3505199" cy="781051"/>
          </a:xfrm>
          <a:prstGeom prst="rect">
            <a:avLst/>
          </a:prstGeom>
          <a:ln>
            <a:noFill/>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dirty="0">
                <a:effectLst/>
                <a:ea typeface="Calibri" panose="020F0502020204030204" pitchFamily="34" charset="0"/>
                <a:cs typeface="Times New Roman" panose="02020603050405020304" pitchFamily="18" charset="0"/>
              </a:rPr>
              <a:t>RCR = Article Citation Rate</a:t>
            </a:r>
          </a:p>
          <a:p>
            <a:pPr marL="0" marR="0">
              <a:spcBef>
                <a:spcPts val="0"/>
              </a:spcBef>
              <a:spcAft>
                <a:spcPts val="0"/>
              </a:spcAft>
            </a:pPr>
            <a:r>
              <a:rPr lang="en-US" dirty="0">
                <a:effectLst/>
                <a:ea typeface="Calibri" panose="020F0502020204030204" pitchFamily="34" charset="0"/>
                <a:cs typeface="Times New Roman" panose="02020603050405020304" pitchFamily="18" charset="0"/>
              </a:rPr>
              <a:t>          Expected Citation </a:t>
            </a:r>
            <a:r>
              <a:rPr lang="en-US" dirty="0" smtClean="0">
                <a:effectLst/>
                <a:ea typeface="Calibri" panose="020F0502020204030204" pitchFamily="34" charset="0"/>
                <a:cs typeface="Times New Roman" panose="02020603050405020304" pitchFamily="18" charset="0"/>
              </a:rPr>
              <a:t>Rate</a:t>
            </a:r>
          </a:p>
          <a:p>
            <a:pPr marL="0" marR="0">
              <a:spcBef>
                <a:spcPts val="0"/>
              </a:spcBef>
              <a:spcAft>
                <a:spcPts val="0"/>
              </a:spcAft>
            </a:pPr>
            <a:endParaRPr lang="en-US" dirty="0">
              <a:ea typeface="Calibri" panose="020F0502020204030204" pitchFamily="34" charset="0"/>
              <a:cs typeface="Times New Roman" panose="02020603050405020304" pitchFamily="18" charset="0"/>
            </a:endParaRPr>
          </a:p>
          <a:p>
            <a:pPr marL="0" marR="0">
              <a:spcBef>
                <a:spcPts val="0"/>
              </a:spcBef>
              <a:spcAft>
                <a:spcPts val="0"/>
              </a:spcAft>
            </a:pPr>
            <a:r>
              <a:rPr lang="en-US" dirty="0" smtClean="0">
                <a:effectLst/>
                <a:ea typeface="Calibri" panose="020F0502020204030204" pitchFamily="34" charset="0"/>
                <a:cs typeface="Times New Roman" panose="02020603050405020304" pitchFamily="18" charset="0"/>
              </a:rPr>
              <a:t>RCR =   0.7</a:t>
            </a:r>
          </a:p>
          <a:p>
            <a:pPr marL="0" marR="0">
              <a:spcBef>
                <a:spcPts val="0"/>
              </a:spcBef>
              <a:spcAft>
                <a:spcPts val="0"/>
              </a:spcAft>
            </a:pPr>
            <a:r>
              <a:rPr lang="en-US" dirty="0">
                <a:ea typeface="Calibri" panose="020F0502020204030204" pitchFamily="34" charset="0"/>
                <a:cs typeface="Times New Roman" panose="02020603050405020304" pitchFamily="18" charset="0"/>
              </a:rPr>
              <a:t>	</a:t>
            </a:r>
            <a:endParaRPr lang="en-US"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100" dirty="0">
                <a:effectLst/>
                <a:ea typeface="Calibri" panose="020F0502020204030204" pitchFamily="34" charset="0"/>
                <a:cs typeface="Times New Roman" panose="02020603050405020304" pitchFamily="18" charset="0"/>
              </a:rPr>
              <a:t> </a:t>
            </a:r>
          </a:p>
        </p:txBody>
      </p:sp>
      <p:sp>
        <p:nvSpPr>
          <p:cNvPr id="9" name="TextBox 8"/>
          <p:cNvSpPr txBox="1"/>
          <p:nvPr/>
        </p:nvSpPr>
        <p:spPr>
          <a:xfrm>
            <a:off x="953463" y="1201352"/>
            <a:ext cx="3962401" cy="548640"/>
          </a:xfrm>
          <a:prstGeom prst="rect">
            <a:avLst/>
          </a:prstGeom>
          <a:noFill/>
        </p:spPr>
        <p:txBody>
          <a:bodyPr wrap="square" lIns="0" tIns="0" rIns="0" bIns="0" rtlCol="0">
            <a:noAutofit/>
          </a:bodyPr>
          <a:lstStyle/>
          <a:p>
            <a:pPr>
              <a:lnSpc>
                <a:spcPct val="90000"/>
              </a:lnSpc>
              <a:spcBef>
                <a:spcPts val="600"/>
              </a:spcBef>
            </a:pPr>
            <a:r>
              <a:rPr lang="en-US" sz="1850" spc="-50" dirty="0" smtClean="0"/>
              <a:t>5. Calculate the Relative Citation Ratio</a:t>
            </a:r>
            <a:endParaRPr lang="en-US" sz="1850" spc="-50" dirty="0"/>
          </a:p>
        </p:txBody>
      </p:sp>
      <p:cxnSp>
        <p:nvCxnSpPr>
          <p:cNvPr id="12" name="Straight Connector 11"/>
          <p:cNvCxnSpPr/>
          <p:nvPr/>
        </p:nvCxnSpPr>
        <p:spPr>
          <a:xfrm>
            <a:off x="1524000" y="2895600"/>
            <a:ext cx="533400" cy="0"/>
          </a:xfrm>
          <a:prstGeom prst="line">
            <a:avLst/>
          </a:prstGeom>
          <a:ln/>
          <a:effectLst/>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1600200" y="2970989"/>
            <a:ext cx="838200" cy="304800"/>
          </a:xfrm>
          <a:prstGeom prst="rect">
            <a:avLst/>
          </a:prstGeom>
          <a:noFill/>
        </p:spPr>
        <p:txBody>
          <a:bodyPr wrap="square" lIns="0" tIns="0" rIns="0" bIns="0" rtlCol="0">
            <a:noAutofit/>
          </a:bodyPr>
          <a:lstStyle/>
          <a:p>
            <a:pPr>
              <a:lnSpc>
                <a:spcPct val="90000"/>
              </a:lnSpc>
              <a:spcBef>
                <a:spcPts val="600"/>
              </a:spcBef>
            </a:pPr>
            <a:r>
              <a:rPr lang="en-US" sz="1850" spc="-50" dirty="0" smtClean="0"/>
              <a:t>1.37</a:t>
            </a:r>
            <a:endParaRPr lang="en-US" sz="1850" spc="-50" dirty="0"/>
          </a:p>
        </p:txBody>
      </p:sp>
      <p:sp>
        <p:nvSpPr>
          <p:cNvPr id="14" name="TextBox 13"/>
          <p:cNvSpPr txBox="1"/>
          <p:nvPr/>
        </p:nvSpPr>
        <p:spPr>
          <a:xfrm>
            <a:off x="953463" y="3581400"/>
            <a:ext cx="1408737" cy="381000"/>
          </a:xfrm>
          <a:prstGeom prst="rect">
            <a:avLst/>
          </a:prstGeom>
          <a:noFill/>
        </p:spPr>
        <p:txBody>
          <a:bodyPr wrap="square" lIns="0" tIns="0" rIns="0" bIns="0" rtlCol="0">
            <a:noAutofit/>
          </a:bodyPr>
          <a:lstStyle/>
          <a:p>
            <a:pPr>
              <a:lnSpc>
                <a:spcPct val="90000"/>
              </a:lnSpc>
              <a:spcBef>
                <a:spcPts val="600"/>
              </a:spcBef>
            </a:pPr>
            <a:r>
              <a:rPr lang="en-US" sz="1850" spc="-50" dirty="0" smtClean="0"/>
              <a:t>RCR = 0.51</a:t>
            </a:r>
            <a:endParaRPr lang="en-US" sz="1850" spc="-50" dirty="0"/>
          </a:p>
        </p:txBody>
      </p:sp>
      <p:sp>
        <p:nvSpPr>
          <p:cNvPr id="15" name="Rectangle 14"/>
          <p:cNvSpPr/>
          <p:nvPr/>
        </p:nvSpPr>
        <p:spPr>
          <a:xfrm>
            <a:off x="392189" y="4114800"/>
            <a:ext cx="8114336" cy="584775"/>
          </a:xfrm>
          <a:prstGeom prst="rect">
            <a:avLst/>
          </a:prstGeom>
        </p:spPr>
        <p:txBody>
          <a:bodyPr wrap="square">
            <a:spAutoFit/>
          </a:bodyPr>
          <a:lstStyle/>
          <a:p>
            <a:pPr lvl="1"/>
            <a:r>
              <a:rPr lang="en-US" sz="1600" dirty="0"/>
              <a:t>A paper with an RCR of </a:t>
            </a:r>
            <a:r>
              <a:rPr lang="en-US" sz="1600" dirty="0" smtClean="0"/>
              <a:t> less than 1.0 has received fewer citations per year than the average NIH-funded paper in its field. </a:t>
            </a:r>
          </a:p>
        </p:txBody>
      </p:sp>
      <p:cxnSp>
        <p:nvCxnSpPr>
          <p:cNvPr id="17" name="Straight Connector 16"/>
          <p:cNvCxnSpPr/>
          <p:nvPr/>
        </p:nvCxnSpPr>
        <p:spPr>
          <a:xfrm>
            <a:off x="1447800" y="2057400"/>
            <a:ext cx="2133600" cy="0"/>
          </a:xfrm>
          <a:prstGeom prst="line">
            <a:avLst/>
          </a:prstGeom>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022369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iCite</a:t>
            </a:r>
            <a:r>
              <a:rPr lang="en-US" dirty="0" smtClean="0"/>
              <a:t> Tool</a:t>
            </a:r>
            <a:endParaRPr lang="en-US" dirty="0"/>
          </a:p>
        </p:txBody>
      </p:sp>
    </p:spTree>
    <p:extLst>
      <p:ext uri="{BB962C8B-B14F-4D97-AF65-F5344CB8AC3E}">
        <p14:creationId xmlns:p14="http://schemas.microsoft.com/office/powerpoint/2010/main" val="22650176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6-12-15 at 10.07.5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791" y="3271452"/>
            <a:ext cx="7442008" cy="2902822"/>
          </a:xfrm>
          <a:prstGeom prst="rect">
            <a:avLst/>
          </a:prstGeom>
          <a:ln>
            <a:solidFill>
              <a:srgbClr val="917EAE"/>
            </a:solidFill>
          </a:ln>
        </p:spPr>
      </p:pic>
      <p:sp>
        <p:nvSpPr>
          <p:cNvPr id="2" name="Title 1"/>
          <p:cNvSpPr>
            <a:spLocks noGrp="1"/>
          </p:cNvSpPr>
          <p:nvPr>
            <p:ph type="title"/>
          </p:nvPr>
        </p:nvSpPr>
        <p:spPr/>
        <p:txBody>
          <a:bodyPr/>
          <a:lstStyle/>
          <a:p>
            <a:r>
              <a:rPr lang="en-US" dirty="0" err="1" smtClean="0"/>
              <a:t>iCite</a:t>
            </a:r>
            <a:r>
              <a:rPr lang="en-US" dirty="0" smtClean="0"/>
              <a:t> Tool</a:t>
            </a:r>
            <a:endParaRPr lang="en-US" dirty="0"/>
          </a:p>
        </p:txBody>
      </p:sp>
      <p:sp>
        <p:nvSpPr>
          <p:cNvPr id="4" name="Content Placeholder 3"/>
          <p:cNvSpPr>
            <a:spLocks noGrp="1"/>
          </p:cNvSpPr>
          <p:nvPr>
            <p:ph idx="1"/>
          </p:nvPr>
        </p:nvSpPr>
        <p:spPr>
          <a:xfrm>
            <a:off x="228600" y="990600"/>
            <a:ext cx="8534400" cy="4093029"/>
          </a:xfrm>
        </p:spPr>
        <p:txBody>
          <a:bodyPr/>
          <a:lstStyle/>
          <a:p>
            <a:r>
              <a:rPr lang="en-US" dirty="0" smtClean="0"/>
              <a:t>For a single group of publications:</a:t>
            </a:r>
          </a:p>
          <a:p>
            <a:pPr lvl="1"/>
            <a:r>
              <a:rPr lang="en-US" dirty="0" smtClean="0"/>
              <a:t>Gather data from PubMed (PMIDs): </a:t>
            </a:r>
            <a:r>
              <a:rPr lang="en-US" dirty="0"/>
              <a:t> </a:t>
            </a:r>
            <a:r>
              <a:rPr lang="en-US" u="sng" dirty="0">
                <a:hlinkClick r:id="rId4"/>
              </a:rPr>
              <a:t>https://www.ncbi.nlm.nih.gov/sites/myncbi/karen.gutzman.1/collections/51612073/public/</a:t>
            </a:r>
            <a:endParaRPr lang="en-US" dirty="0"/>
          </a:p>
          <a:p>
            <a:pPr lvl="1"/>
            <a:r>
              <a:rPr lang="en-US" dirty="0" smtClean="0"/>
              <a:t>Open </a:t>
            </a:r>
            <a:r>
              <a:rPr lang="en-US" dirty="0"/>
              <a:t>the </a:t>
            </a:r>
            <a:r>
              <a:rPr lang="en-US" dirty="0" err="1"/>
              <a:t>iCite</a:t>
            </a:r>
            <a:r>
              <a:rPr lang="en-US" dirty="0"/>
              <a:t> Tool: </a:t>
            </a:r>
            <a:r>
              <a:rPr lang="en-US" dirty="0">
                <a:hlinkClick r:id="rId5"/>
              </a:rPr>
              <a:t>https://icite.od.nih.gov/</a:t>
            </a:r>
            <a:endParaRPr lang="en-US" dirty="0"/>
          </a:p>
          <a:p>
            <a:pPr lvl="1"/>
            <a:r>
              <a:rPr lang="en-US" dirty="0" smtClean="0"/>
              <a:t>Copy and paste the PMIDs into </a:t>
            </a:r>
            <a:r>
              <a:rPr lang="en-US" dirty="0" err="1" smtClean="0"/>
              <a:t>iCite</a:t>
            </a:r>
            <a:r>
              <a:rPr lang="en-US" dirty="0" smtClean="0"/>
              <a:t>, OR upload a single-column spreadsheet with the PMIDs</a:t>
            </a:r>
          </a:p>
          <a:p>
            <a:pPr lvl="1"/>
            <a:endParaRPr lang="en-US" dirty="0"/>
          </a:p>
          <a:p>
            <a:pPr marL="206375" lvl="1" indent="0">
              <a:buNone/>
            </a:pPr>
            <a:endParaRPr lang="en-US" dirty="0" smtClean="0"/>
          </a:p>
          <a:p>
            <a:pPr lvl="1"/>
            <a:endParaRPr lang="en-US" dirty="0"/>
          </a:p>
        </p:txBody>
      </p:sp>
      <p:sp>
        <p:nvSpPr>
          <p:cNvPr id="9" name="Right Arrow 8"/>
          <p:cNvSpPr/>
          <p:nvPr/>
        </p:nvSpPr>
        <p:spPr>
          <a:xfrm rot="1670513">
            <a:off x="1772860" y="4730856"/>
            <a:ext cx="400044" cy="18591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Right Arrow 9"/>
          <p:cNvSpPr/>
          <p:nvPr/>
        </p:nvSpPr>
        <p:spPr>
          <a:xfrm rot="8764146">
            <a:off x="2761028" y="3753421"/>
            <a:ext cx="400044" cy="18591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 name="Slide Number Placeholder 2"/>
          <p:cNvSpPr>
            <a:spLocks noGrp="1"/>
          </p:cNvSpPr>
          <p:nvPr>
            <p:ph type="sldNum" sz="quarter" idx="12"/>
          </p:nvPr>
        </p:nvSpPr>
        <p:spPr/>
        <p:txBody>
          <a:bodyPr/>
          <a:lstStyle/>
          <a:p>
            <a:fld id="{0D558541-60C9-42A2-8392-FF12533A6B7A}" type="slidenum">
              <a:rPr lang="en-US" smtClean="0"/>
              <a:pPr/>
              <a:t>42</a:t>
            </a:fld>
            <a:endParaRPr lang="en-US" dirty="0"/>
          </a:p>
        </p:txBody>
      </p:sp>
    </p:spTree>
    <p:extLst>
      <p:ext uri="{BB962C8B-B14F-4D97-AF65-F5344CB8AC3E}">
        <p14:creationId xmlns:p14="http://schemas.microsoft.com/office/powerpoint/2010/main" val="42146801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iCite</a:t>
            </a:r>
            <a:r>
              <a:rPr lang="en-US" dirty="0" smtClean="0"/>
              <a:t> Tool Definitions</a:t>
            </a:r>
            <a:endParaRPr lang="en-US" dirty="0"/>
          </a:p>
        </p:txBody>
      </p:sp>
      <p:sp>
        <p:nvSpPr>
          <p:cNvPr id="3" name="Content Placeholder 2"/>
          <p:cNvSpPr>
            <a:spLocks noGrp="1"/>
          </p:cNvSpPr>
          <p:nvPr>
            <p:ph idx="1"/>
          </p:nvPr>
        </p:nvSpPr>
        <p:spPr>
          <a:xfrm>
            <a:off x="809861" y="990600"/>
            <a:ext cx="7866368" cy="4724400"/>
          </a:xfrm>
        </p:spPr>
        <p:txBody>
          <a:bodyPr/>
          <a:lstStyle/>
          <a:p>
            <a:r>
              <a:rPr lang="en-US" sz="1200" b="1" dirty="0" smtClean="0"/>
              <a:t>Total </a:t>
            </a:r>
            <a:r>
              <a:rPr lang="en-US" sz="1200" b="1" dirty="0"/>
              <a:t>Pubs: </a:t>
            </a:r>
            <a:r>
              <a:rPr lang="en-US" sz="1200" dirty="0"/>
              <a:t>Total publications that could be matched in the citation database.</a:t>
            </a:r>
          </a:p>
          <a:p>
            <a:r>
              <a:rPr lang="en-US" sz="1200" b="1" dirty="0"/>
              <a:t>Pubs/Year: </a:t>
            </a:r>
            <a:r>
              <a:rPr lang="en-US" sz="1200" dirty="0"/>
              <a:t>Publications per year, starting from the year of the earliest publication.</a:t>
            </a:r>
          </a:p>
          <a:p>
            <a:pPr marL="174625" lvl="1" indent="-174625">
              <a:buClr>
                <a:schemeClr val="accent1"/>
              </a:buClr>
              <a:buFont typeface="Arial" pitchFamily="34" charset="0"/>
              <a:buChar char="•"/>
            </a:pPr>
            <a:r>
              <a:rPr lang="en-US" sz="1200" b="1" dirty="0"/>
              <a:t>Cites/Year: </a:t>
            </a:r>
            <a:r>
              <a:rPr lang="en-US" sz="1200" dirty="0"/>
              <a:t>Citations per full calendar year after publication, through the end of our records. </a:t>
            </a:r>
            <a:endParaRPr lang="en-US" sz="1200" dirty="0" smtClean="0"/>
          </a:p>
          <a:p>
            <a:pPr lvl="1"/>
            <a:r>
              <a:rPr lang="en-US" sz="1200" dirty="0"/>
              <a:t>For example, a paper published in June 2012 with 30 citations by the end of 2014 would have 30 citations / 2 full calendar years (2013 and 2014) = 15 cites/year. </a:t>
            </a:r>
            <a:endParaRPr lang="en-US" sz="1200" dirty="0" smtClean="0"/>
          </a:p>
          <a:p>
            <a:pPr lvl="1"/>
            <a:r>
              <a:rPr lang="en-US" sz="1200" dirty="0" smtClean="0"/>
              <a:t>The </a:t>
            </a:r>
            <a:r>
              <a:rPr lang="en-US" sz="1200" dirty="0"/>
              <a:t>displayed values  for the papers in the group </a:t>
            </a:r>
            <a:r>
              <a:rPr lang="en-US" sz="1200" dirty="0" smtClean="0"/>
              <a:t>are:</a:t>
            </a:r>
            <a:endParaRPr lang="en-US" sz="1200" dirty="0"/>
          </a:p>
          <a:p>
            <a:pPr lvl="2"/>
            <a:r>
              <a:rPr lang="en-US" sz="1200" dirty="0" smtClean="0"/>
              <a:t>MAX: the maximum value for the paper with the highest cites per year</a:t>
            </a:r>
          </a:p>
          <a:p>
            <a:pPr lvl="2"/>
            <a:r>
              <a:rPr lang="en-US" sz="1200" dirty="0" smtClean="0"/>
              <a:t>MEAN: also known as the average</a:t>
            </a:r>
          </a:p>
          <a:p>
            <a:pPr lvl="2"/>
            <a:r>
              <a:rPr lang="en-US" sz="1200" dirty="0" smtClean="0"/>
              <a:t>SEM: the </a:t>
            </a:r>
            <a:r>
              <a:rPr lang="en-US" sz="1200" dirty="0"/>
              <a:t>standard error of the </a:t>
            </a:r>
            <a:r>
              <a:rPr lang="en-US" sz="1200" dirty="0" smtClean="0"/>
              <a:t>mean tells </a:t>
            </a:r>
            <a:r>
              <a:rPr lang="en-US" sz="1200" dirty="0"/>
              <a:t>you how accurate your estimate of the mean is likely to be</a:t>
            </a:r>
            <a:endParaRPr lang="en-US" sz="1200" dirty="0" smtClean="0"/>
          </a:p>
          <a:p>
            <a:pPr lvl="2"/>
            <a:r>
              <a:rPr lang="en-US" sz="1200" dirty="0" smtClean="0"/>
              <a:t>MED: the median value </a:t>
            </a:r>
            <a:r>
              <a:rPr lang="en-US" sz="1200" dirty="0"/>
              <a:t>of the papers in the </a:t>
            </a:r>
            <a:r>
              <a:rPr lang="en-US" sz="1200" dirty="0" smtClean="0"/>
              <a:t>group </a:t>
            </a:r>
          </a:p>
          <a:p>
            <a:r>
              <a:rPr lang="en-US" sz="1200" b="1" dirty="0" smtClean="0"/>
              <a:t>RCR</a:t>
            </a:r>
            <a:r>
              <a:rPr lang="en-US" sz="1200" b="1" dirty="0"/>
              <a:t>:</a:t>
            </a:r>
            <a:r>
              <a:rPr lang="en-US" sz="1200" dirty="0"/>
              <a:t> Relative Citation Ratio represents a citation-based measure of scientific influence of one or more articles. It is calculated as the cites/year of each paper, normalized to the citations per year received by NIH-funded papers in the same field and year. </a:t>
            </a:r>
            <a:endParaRPr lang="en-US" sz="1200" dirty="0" smtClean="0"/>
          </a:p>
          <a:p>
            <a:pPr lvl="1"/>
            <a:r>
              <a:rPr lang="en-US" sz="1200" dirty="0" smtClean="0"/>
              <a:t>For example: A </a:t>
            </a:r>
            <a:r>
              <a:rPr lang="en-US" sz="1200" dirty="0"/>
              <a:t>paper with an RCR of 1.0 has received the same number of cites/year as the average NIH-funded paper in its field, while a paper with an RCR of 2.0 has received twice as many cites/year as the average NIH-funded paper in its field. </a:t>
            </a:r>
            <a:endParaRPr lang="en-US" sz="1200" dirty="0" smtClean="0"/>
          </a:p>
          <a:p>
            <a:pPr lvl="1"/>
            <a:r>
              <a:rPr lang="en-US" sz="1200" dirty="0" smtClean="0"/>
              <a:t>The </a:t>
            </a:r>
            <a:r>
              <a:rPr lang="en-US" sz="1200" dirty="0"/>
              <a:t>displayed values </a:t>
            </a:r>
            <a:r>
              <a:rPr lang="en-US" sz="1200" dirty="0" smtClean="0"/>
              <a:t>for the papers in the group are:</a:t>
            </a:r>
          </a:p>
          <a:p>
            <a:pPr lvl="2"/>
            <a:r>
              <a:rPr lang="en-US" sz="1200" dirty="0"/>
              <a:t>MAX: the maximum value for the paper with the highest </a:t>
            </a:r>
            <a:r>
              <a:rPr lang="en-US" sz="1200" dirty="0" smtClean="0"/>
              <a:t>RCR</a:t>
            </a:r>
            <a:endParaRPr lang="en-US" sz="1200" dirty="0"/>
          </a:p>
          <a:p>
            <a:pPr lvl="2"/>
            <a:r>
              <a:rPr lang="en-US" sz="1200" dirty="0"/>
              <a:t>MEAN: also known as the average</a:t>
            </a:r>
          </a:p>
          <a:p>
            <a:pPr lvl="2"/>
            <a:r>
              <a:rPr lang="en-US" sz="1200" dirty="0"/>
              <a:t>SEM: the standard error of the mean tells you how accurate your estimate of the mean is likely to be</a:t>
            </a:r>
          </a:p>
          <a:p>
            <a:pPr lvl="2"/>
            <a:r>
              <a:rPr lang="en-US" sz="1200" dirty="0"/>
              <a:t>MED: the median value of the papers in the group </a:t>
            </a:r>
          </a:p>
          <a:p>
            <a:r>
              <a:rPr lang="en-US" sz="1200" b="1" dirty="0"/>
              <a:t>Weighted RCR: </a:t>
            </a:r>
            <a:r>
              <a:rPr lang="en-US" sz="1200" dirty="0"/>
              <a:t>This is the sum of the RCRs in this portfolio. This weights the article count by influence relative to NIH-funded papers. A highly influential set of articles will have a higher Weighted RCR than Total Pubs, while a set of articles with below-average influence will have a lower Weighted RCR than Total Pubs.</a:t>
            </a:r>
          </a:p>
        </p:txBody>
      </p:sp>
      <p:sp>
        <p:nvSpPr>
          <p:cNvPr id="4" name="Rectangle 3"/>
          <p:cNvSpPr/>
          <p:nvPr/>
        </p:nvSpPr>
        <p:spPr>
          <a:xfrm>
            <a:off x="914400" y="5806440"/>
            <a:ext cx="7543800" cy="646331"/>
          </a:xfrm>
          <a:prstGeom prst="rect">
            <a:avLst/>
          </a:prstGeom>
        </p:spPr>
        <p:txBody>
          <a:bodyPr wrap="square">
            <a:spAutoFit/>
          </a:bodyPr>
          <a:lstStyle/>
          <a:p>
            <a:r>
              <a:rPr lang="en-US" sz="1200" b="1" dirty="0" smtClean="0"/>
              <a:t>Resources</a:t>
            </a:r>
          </a:p>
          <a:p>
            <a:r>
              <a:rPr lang="en-US" sz="1200" dirty="0" smtClean="0"/>
              <a:t> </a:t>
            </a:r>
            <a:r>
              <a:rPr lang="en-US" sz="1200" dirty="0" err="1" smtClean="0"/>
              <a:t>iCite</a:t>
            </a:r>
            <a:r>
              <a:rPr lang="en-US" sz="1200" dirty="0" smtClean="0"/>
              <a:t> Help Documentation: </a:t>
            </a:r>
            <a:r>
              <a:rPr lang="en-US" sz="1200" dirty="0" smtClean="0">
                <a:hlinkClick r:id="rId3"/>
              </a:rPr>
              <a:t>https</a:t>
            </a:r>
            <a:r>
              <a:rPr lang="en-US" sz="1200" dirty="0">
                <a:hlinkClick r:id="rId3"/>
              </a:rPr>
              <a:t>://</a:t>
            </a:r>
            <a:r>
              <a:rPr lang="en-US" sz="1200" dirty="0" smtClean="0">
                <a:hlinkClick r:id="rId3"/>
              </a:rPr>
              <a:t>icite.od.nih.gov/help</a:t>
            </a:r>
            <a:endParaRPr lang="en-US" sz="1200" dirty="0" smtClean="0"/>
          </a:p>
          <a:p>
            <a:endParaRPr lang="en-US" sz="1200" dirty="0"/>
          </a:p>
        </p:txBody>
      </p:sp>
      <p:sp>
        <p:nvSpPr>
          <p:cNvPr id="5" name="Slide Number Placeholder 4"/>
          <p:cNvSpPr>
            <a:spLocks noGrp="1"/>
          </p:cNvSpPr>
          <p:nvPr>
            <p:ph type="sldNum" sz="quarter" idx="12"/>
          </p:nvPr>
        </p:nvSpPr>
        <p:spPr/>
        <p:txBody>
          <a:bodyPr/>
          <a:lstStyle/>
          <a:p>
            <a:fld id="{8075067B-65B9-4FDE-ABAA-A79839D700CC}" type="slidenum">
              <a:rPr lang="en-US" smtClean="0"/>
              <a:t>43</a:t>
            </a:fld>
            <a:endParaRPr lang="en-US"/>
          </a:p>
        </p:txBody>
      </p:sp>
    </p:spTree>
    <p:extLst>
      <p:ext uri="{BB962C8B-B14F-4D97-AF65-F5344CB8AC3E}">
        <p14:creationId xmlns:p14="http://schemas.microsoft.com/office/powerpoint/2010/main" val="36697081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iCite</a:t>
            </a:r>
            <a:r>
              <a:rPr lang="en-US" dirty="0" smtClean="0"/>
              <a:t> Tool Definitions continued</a:t>
            </a:r>
            <a:endParaRPr lang="en-US" dirty="0"/>
          </a:p>
        </p:txBody>
      </p:sp>
      <p:sp>
        <p:nvSpPr>
          <p:cNvPr id="4" name="Rectangle 3"/>
          <p:cNvSpPr/>
          <p:nvPr/>
        </p:nvSpPr>
        <p:spPr>
          <a:xfrm>
            <a:off x="914400" y="5806440"/>
            <a:ext cx="7543800" cy="461665"/>
          </a:xfrm>
          <a:prstGeom prst="rect">
            <a:avLst/>
          </a:prstGeom>
        </p:spPr>
        <p:txBody>
          <a:bodyPr wrap="square">
            <a:spAutoFit/>
          </a:bodyPr>
          <a:lstStyle/>
          <a:p>
            <a:r>
              <a:rPr lang="en-US" sz="1200" b="1" dirty="0" smtClean="0"/>
              <a:t>Resources</a:t>
            </a:r>
          </a:p>
          <a:p>
            <a:r>
              <a:rPr lang="en-US" sz="1200" dirty="0" smtClean="0"/>
              <a:t> </a:t>
            </a:r>
            <a:r>
              <a:rPr lang="en-US" sz="1200" dirty="0" err="1" smtClean="0"/>
              <a:t>iCite</a:t>
            </a:r>
            <a:r>
              <a:rPr lang="en-US" sz="1200" dirty="0" smtClean="0"/>
              <a:t> Stats Documentation</a:t>
            </a:r>
            <a:r>
              <a:rPr lang="en-US" sz="1200" dirty="0"/>
              <a:t>: https://icite.od.nih.gov/stats</a:t>
            </a:r>
          </a:p>
        </p:txBody>
      </p:sp>
      <p:graphicFrame>
        <p:nvGraphicFramePr>
          <p:cNvPr id="6" name="Table 5"/>
          <p:cNvGraphicFramePr>
            <a:graphicFrameLocks noGrp="1"/>
          </p:cNvGraphicFramePr>
          <p:nvPr>
            <p:extLst>
              <p:ext uri="{D42A27DB-BD31-4B8C-83A1-F6EECF244321}">
                <p14:modId xmlns:p14="http://schemas.microsoft.com/office/powerpoint/2010/main" val="2429783763"/>
              </p:ext>
            </p:extLst>
          </p:nvPr>
        </p:nvGraphicFramePr>
        <p:xfrm>
          <a:off x="381000" y="2667000"/>
          <a:ext cx="8323573" cy="518160"/>
        </p:xfrm>
        <a:graphic>
          <a:graphicData uri="http://schemas.openxmlformats.org/drawingml/2006/table">
            <a:tbl>
              <a:tblPr/>
              <a:tblGrid>
                <a:gridCol w="755237"/>
                <a:gridCol w="617918"/>
                <a:gridCol w="547668"/>
                <a:gridCol w="640275"/>
                <a:gridCol w="640275"/>
                <a:gridCol w="640275"/>
                <a:gridCol w="640275"/>
                <a:gridCol w="640275"/>
                <a:gridCol w="640275"/>
                <a:gridCol w="640275"/>
                <a:gridCol w="640275"/>
                <a:gridCol w="640275"/>
                <a:gridCol w="640275"/>
              </a:tblGrid>
              <a:tr h="0">
                <a:tc>
                  <a:txBody>
                    <a:bodyPr/>
                    <a:lstStyle/>
                    <a:p>
                      <a:r>
                        <a:rPr lang="en-US" sz="1100" b="0" dirty="0"/>
                        <a:t>Percentile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100" b="0" dirty="0"/>
                        <a:t>99.9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99.0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95.0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90.0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70.0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a:t>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a:t>40.0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a:t>30.0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a:t>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r>
                        <a:rPr lang="en-US" sz="1100" b="0" dirty="0"/>
                        <a:t>RCR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100" b="0"/>
                        <a:t>38.00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a:t>13.11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5.72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3.81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2.39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1.72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1.30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0.76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0.56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0.38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dirty="0"/>
                        <a:t>0.20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Rectangle 1"/>
          <p:cNvSpPr>
            <a:spLocks noChangeArrowheads="1"/>
          </p:cNvSpPr>
          <p:nvPr/>
        </p:nvSpPr>
        <p:spPr bwMode="auto">
          <a:xfrm>
            <a:off x="304800" y="1905000"/>
            <a:ext cx="8229600"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rPr>
              <a:t>Percentiles for NIH-funded publications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rPr>
              <a:t>NIH-funded papers are the benchmark for RCR: Any paper with RCR 1.0 has an RCR higher than 50% of NIH-funded papers. Some other RCR percentiles for NIH-funded papers are shown below.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Arial" panose="020B0604020202020204" pitchFamily="34" charset="0"/>
            </a:endParaRPr>
          </a:p>
        </p:txBody>
      </p:sp>
      <p:sp>
        <p:nvSpPr>
          <p:cNvPr id="8" name="Rectangle 7"/>
          <p:cNvSpPr/>
          <p:nvPr/>
        </p:nvSpPr>
        <p:spPr>
          <a:xfrm>
            <a:off x="380865" y="1066800"/>
            <a:ext cx="8171168" cy="461665"/>
          </a:xfrm>
          <a:prstGeom prst="rect">
            <a:avLst/>
          </a:prstGeom>
        </p:spPr>
        <p:txBody>
          <a:bodyPr wrap="square">
            <a:spAutoFit/>
          </a:bodyPr>
          <a:lstStyle/>
          <a:p>
            <a:r>
              <a:rPr lang="en-US" sz="1200" dirty="0"/>
              <a:t>The </a:t>
            </a:r>
            <a:r>
              <a:rPr lang="en-US" sz="1200" i="1" dirty="0" err="1"/>
              <a:t>iCite</a:t>
            </a:r>
            <a:r>
              <a:rPr lang="en-US" sz="1200" dirty="0"/>
              <a:t> database was last updated on November 8, 2016 and currently contains 15,450,956 publications, of which 11,561,343 have an RCR greater than 0. </a:t>
            </a:r>
            <a:r>
              <a:rPr lang="en-US" sz="1200" i="1" dirty="0" err="1"/>
              <a:t>iCite</a:t>
            </a:r>
            <a:r>
              <a:rPr lang="en-US" sz="1200" dirty="0"/>
              <a:t> covers the years 1995 through 2016. </a:t>
            </a:r>
          </a:p>
        </p:txBody>
      </p:sp>
      <p:sp>
        <p:nvSpPr>
          <p:cNvPr id="3" name="Slide Number Placeholder 2"/>
          <p:cNvSpPr>
            <a:spLocks noGrp="1"/>
          </p:cNvSpPr>
          <p:nvPr>
            <p:ph type="sldNum" sz="quarter" idx="12"/>
          </p:nvPr>
        </p:nvSpPr>
        <p:spPr/>
        <p:txBody>
          <a:bodyPr/>
          <a:lstStyle/>
          <a:p>
            <a:fld id="{8075067B-65B9-4FDE-ABAA-A79839D700CC}" type="slidenum">
              <a:rPr lang="en-US" smtClean="0"/>
              <a:t>44</a:t>
            </a:fld>
            <a:endParaRPr lang="en-US"/>
          </a:p>
        </p:txBody>
      </p:sp>
    </p:spTree>
    <p:extLst>
      <p:ext uri="{BB962C8B-B14F-4D97-AF65-F5344CB8AC3E}">
        <p14:creationId xmlns:p14="http://schemas.microsoft.com/office/powerpoint/2010/main" val="30941587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Using the Relative Citation Ratio</a:t>
            </a:r>
            <a:endParaRPr lang="en-US" dirty="0"/>
          </a:p>
        </p:txBody>
      </p:sp>
      <p:sp>
        <p:nvSpPr>
          <p:cNvPr id="6" name="TextBox 5"/>
          <p:cNvSpPr txBox="1"/>
          <p:nvPr/>
        </p:nvSpPr>
        <p:spPr>
          <a:xfrm>
            <a:off x="2421467" y="-2709333"/>
            <a:ext cx="914400" cy="914400"/>
          </a:xfrm>
          <a:prstGeom prst="rect">
            <a:avLst/>
          </a:prstGeom>
          <a:noFill/>
        </p:spPr>
        <p:txBody>
          <a:bodyPr wrap="none" lIns="0" tIns="0" rIns="0" bIns="0" rtlCol="0">
            <a:noAutofit/>
          </a:bodyPr>
          <a:lstStyle/>
          <a:p>
            <a:pPr>
              <a:lnSpc>
                <a:spcPct val="90000"/>
              </a:lnSpc>
              <a:spcBef>
                <a:spcPts val="600"/>
              </a:spcBef>
            </a:pPr>
            <a:endParaRPr lang="en-US" sz="1850" spc="-50" dirty="0"/>
          </a:p>
        </p:txBody>
      </p:sp>
    </p:spTree>
    <p:extLst>
      <p:ext uri="{BB962C8B-B14F-4D97-AF65-F5344CB8AC3E}">
        <p14:creationId xmlns:p14="http://schemas.microsoft.com/office/powerpoint/2010/main" val="26879025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talk about the RCR?</a:t>
            </a:r>
          </a:p>
        </p:txBody>
      </p:sp>
      <p:sp>
        <p:nvSpPr>
          <p:cNvPr id="3" name="Content Placeholder 2"/>
          <p:cNvSpPr>
            <a:spLocks noGrp="1"/>
          </p:cNvSpPr>
          <p:nvPr>
            <p:ph idx="1"/>
          </p:nvPr>
        </p:nvSpPr>
        <p:spPr/>
        <p:txBody>
          <a:bodyPr/>
          <a:lstStyle/>
          <a:p>
            <a:r>
              <a:rPr lang="en-US" dirty="0"/>
              <a:t>Ten of my peer-reviewed articles have relative citation ratios in the 99</a:t>
            </a:r>
            <a:r>
              <a:rPr lang="en-US" baseline="30000" dirty="0"/>
              <a:t>th</a:t>
            </a:r>
            <a:r>
              <a:rPr lang="en-US" dirty="0"/>
              <a:t> percentile when compared to NIH-funded publications (i.e. their RCR is &gt; 38; </a:t>
            </a:r>
            <a:r>
              <a:rPr lang="en-US" dirty="0" err="1"/>
              <a:t>iCite</a:t>
            </a:r>
            <a:r>
              <a:rPr lang="en-US" dirty="0"/>
              <a:t> tool). </a:t>
            </a:r>
          </a:p>
          <a:p>
            <a:pPr marL="0" indent="0">
              <a:buNone/>
            </a:pPr>
            <a:endParaRPr lang="en-US" dirty="0" smtClean="0"/>
          </a:p>
          <a:p>
            <a:r>
              <a:rPr lang="en-US" dirty="0" smtClean="0"/>
              <a:t>Eight </a:t>
            </a:r>
            <a:r>
              <a:rPr lang="en-US" dirty="0"/>
              <a:t>of my peer-reviewed works have higher citation impact than the average NIH-funded article published in the same field and year (i.e. their RCR is &gt;1.0; </a:t>
            </a:r>
            <a:r>
              <a:rPr lang="en-US" dirty="0" err="1"/>
              <a:t>iCite</a:t>
            </a:r>
            <a:r>
              <a:rPr lang="en-US" dirty="0"/>
              <a:t> tool).  </a:t>
            </a:r>
            <a:endParaRPr lang="en-US" dirty="0" smtClean="0"/>
          </a:p>
          <a:p>
            <a:pPr marL="0" indent="0">
              <a:buNone/>
            </a:pPr>
            <a:endParaRPr lang="en-US" dirty="0"/>
          </a:p>
          <a:p>
            <a:r>
              <a:rPr lang="en-US" dirty="0"/>
              <a:t>Our group’s publications are more impactful when compared against similar NIH-funded articles from the same field and year (i.e. their Weighted RCR &gt; Total Pubs; </a:t>
            </a:r>
            <a:r>
              <a:rPr lang="en-US" dirty="0" err="1"/>
              <a:t>iCite</a:t>
            </a:r>
            <a:r>
              <a:rPr lang="en-US" dirty="0"/>
              <a:t> tool). </a:t>
            </a:r>
            <a:endParaRPr lang="en-US" dirty="0" smtClean="0"/>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8075067B-65B9-4FDE-ABAA-A79839D700CC}" type="slidenum">
              <a:rPr lang="en-US" smtClean="0"/>
              <a:t>46</a:t>
            </a:fld>
            <a:endParaRPr lang="en-US"/>
          </a:p>
        </p:txBody>
      </p:sp>
    </p:spTree>
    <p:extLst>
      <p:ext uri="{BB962C8B-B14F-4D97-AF65-F5344CB8AC3E}">
        <p14:creationId xmlns:p14="http://schemas.microsoft.com/office/powerpoint/2010/main" val="6364258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talk about the RCR</a:t>
            </a:r>
            <a:r>
              <a:rPr lang="en-US" dirty="0" smtClean="0"/>
              <a:t>? continued</a:t>
            </a:r>
            <a:endParaRPr lang="en-US" dirty="0"/>
          </a:p>
        </p:txBody>
      </p:sp>
      <p:pic>
        <p:nvPicPr>
          <p:cNvPr id="5" name="Picture 4"/>
          <p:cNvPicPr/>
          <p:nvPr/>
        </p:nvPicPr>
        <p:blipFill rotWithShape="1">
          <a:blip r:embed="rId3">
            <a:extLst>
              <a:ext uri="{28A0092B-C50C-407E-A947-70E740481C1C}">
                <a14:useLocalDpi xmlns:a14="http://schemas.microsoft.com/office/drawing/2010/main" val="0"/>
              </a:ext>
            </a:extLst>
          </a:blip>
          <a:srcRect l="34616" t="47839" r="16346" b="9761"/>
          <a:stretch/>
        </p:blipFill>
        <p:spPr bwMode="auto">
          <a:xfrm>
            <a:off x="685800" y="1447800"/>
            <a:ext cx="7547429" cy="39624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 xmlns:a14="http://schemas.microsoft.com/office/drawing/2010/main"/>
            </a:ext>
          </a:extLst>
        </p:spPr>
      </p:pic>
      <p:sp>
        <p:nvSpPr>
          <p:cNvPr id="3" name="Slide Number Placeholder 2"/>
          <p:cNvSpPr>
            <a:spLocks noGrp="1"/>
          </p:cNvSpPr>
          <p:nvPr>
            <p:ph type="sldNum" sz="quarter" idx="12"/>
          </p:nvPr>
        </p:nvSpPr>
        <p:spPr/>
        <p:txBody>
          <a:bodyPr/>
          <a:lstStyle/>
          <a:p>
            <a:fld id="{8075067B-65B9-4FDE-ABAA-A79839D700CC}" type="slidenum">
              <a:rPr lang="en-US" smtClean="0"/>
              <a:t>47</a:t>
            </a:fld>
            <a:endParaRPr lang="en-US"/>
          </a:p>
        </p:txBody>
      </p:sp>
    </p:spTree>
    <p:extLst>
      <p:ext uri="{BB962C8B-B14F-4D97-AF65-F5344CB8AC3E}">
        <p14:creationId xmlns:p14="http://schemas.microsoft.com/office/powerpoint/2010/main" val="15503213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a:xfrm>
            <a:off x="801197" y="1621971"/>
            <a:ext cx="7049689" cy="1502229"/>
          </a:xfrm>
        </p:spPr>
        <p:txBody>
          <a:bodyPr/>
          <a:lstStyle/>
          <a:p>
            <a:r>
              <a:rPr lang="en-US" dirty="0" smtClean="0"/>
              <a:t>Calculating </a:t>
            </a:r>
            <a:r>
              <a:rPr lang="en-US" dirty="0"/>
              <a:t>the RCR is </a:t>
            </a:r>
            <a:r>
              <a:rPr lang="en-US" dirty="0" smtClean="0"/>
              <a:t>highly </a:t>
            </a:r>
            <a:r>
              <a:rPr lang="en-US" dirty="0"/>
              <a:t>complex, making the transparency of the metric difficult to support. </a:t>
            </a:r>
            <a:endParaRPr lang="en-US" dirty="0" smtClean="0"/>
          </a:p>
          <a:p>
            <a:r>
              <a:rPr lang="en-US" dirty="0" smtClean="0"/>
              <a:t>The use </a:t>
            </a:r>
            <a:r>
              <a:rPr lang="en-US" dirty="0"/>
              <a:t>of co-citation networks for field-normalization can pose some technical issues. </a:t>
            </a:r>
            <a:endParaRPr lang="en-US" dirty="0" smtClean="0"/>
          </a:p>
          <a:p>
            <a:pPr lvl="1"/>
            <a:r>
              <a:rPr lang="en-US" dirty="0" smtClean="0"/>
              <a:t>See blog post by Ludo </a:t>
            </a:r>
            <a:r>
              <a:rPr lang="en-US" dirty="0" err="1" smtClean="0"/>
              <a:t>Waltman</a:t>
            </a:r>
            <a:r>
              <a:rPr lang="en-US" dirty="0" smtClean="0"/>
              <a:t> at Leiden University for </a:t>
            </a:r>
            <a:r>
              <a:rPr lang="en-US" dirty="0"/>
              <a:t>more information: </a:t>
            </a:r>
            <a:r>
              <a:rPr lang="en-US" dirty="0">
                <a:hlinkClick r:id="rId2"/>
              </a:rPr>
              <a:t>https://</a:t>
            </a:r>
            <a:r>
              <a:rPr lang="en-US" dirty="0" smtClean="0">
                <a:hlinkClick r:id="rId2"/>
              </a:rPr>
              <a:t>www.cwts.nl/blog?article=n-q2u294</a:t>
            </a:r>
            <a:endParaRPr lang="en-US" dirty="0" smtClean="0"/>
          </a:p>
          <a:p>
            <a:pPr lvl="1"/>
            <a:endParaRPr lang="en-US" dirty="0" smtClean="0"/>
          </a:p>
          <a:p>
            <a:endParaRPr lang="en-US" dirty="0"/>
          </a:p>
        </p:txBody>
      </p:sp>
      <p:sp>
        <p:nvSpPr>
          <p:cNvPr id="5" name="Rectangle 4"/>
          <p:cNvSpPr/>
          <p:nvPr/>
        </p:nvSpPr>
        <p:spPr>
          <a:xfrm>
            <a:off x="2104383" y="3831771"/>
            <a:ext cx="5486400" cy="646331"/>
          </a:xfrm>
          <a:prstGeom prst="rect">
            <a:avLst/>
          </a:prstGeom>
        </p:spPr>
        <p:txBody>
          <a:bodyPr wrap="square">
            <a:spAutoFit/>
          </a:bodyPr>
          <a:lstStyle/>
          <a:p>
            <a:r>
              <a:rPr lang="en-US" b="1" dirty="0"/>
              <a:t>In an evaluation setting, the RCR provides a nice complement to a suite of citation-based metrics. </a:t>
            </a:r>
          </a:p>
        </p:txBody>
      </p:sp>
      <p:sp>
        <p:nvSpPr>
          <p:cNvPr id="4" name="Slide Number Placeholder 3"/>
          <p:cNvSpPr>
            <a:spLocks noGrp="1"/>
          </p:cNvSpPr>
          <p:nvPr>
            <p:ph type="sldNum" sz="quarter" idx="12"/>
          </p:nvPr>
        </p:nvSpPr>
        <p:spPr/>
        <p:txBody>
          <a:bodyPr/>
          <a:lstStyle/>
          <a:p>
            <a:fld id="{0D558541-60C9-42A2-8392-FF12533A6B7A}" type="slidenum">
              <a:rPr lang="en-US" smtClean="0"/>
              <a:pPr/>
              <a:t>48</a:t>
            </a:fld>
            <a:endParaRPr lang="en-US" dirty="0"/>
          </a:p>
        </p:txBody>
      </p:sp>
    </p:spTree>
    <p:extLst>
      <p:ext uri="{BB962C8B-B14F-4D97-AF65-F5344CB8AC3E}">
        <p14:creationId xmlns:p14="http://schemas.microsoft.com/office/powerpoint/2010/main" val="42261902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Other Metrics</a:t>
            </a:r>
            <a:endParaRPr lang="en-US" dirty="0"/>
          </a:p>
        </p:txBody>
      </p:sp>
      <p:sp>
        <p:nvSpPr>
          <p:cNvPr id="6" name="TextBox 5"/>
          <p:cNvSpPr txBox="1"/>
          <p:nvPr/>
        </p:nvSpPr>
        <p:spPr>
          <a:xfrm>
            <a:off x="2421467" y="-2709333"/>
            <a:ext cx="914400" cy="914400"/>
          </a:xfrm>
          <a:prstGeom prst="rect">
            <a:avLst/>
          </a:prstGeom>
          <a:noFill/>
        </p:spPr>
        <p:txBody>
          <a:bodyPr wrap="none" lIns="0" tIns="0" rIns="0" bIns="0" rtlCol="0">
            <a:noAutofit/>
          </a:bodyPr>
          <a:lstStyle/>
          <a:p>
            <a:pPr>
              <a:lnSpc>
                <a:spcPct val="90000"/>
              </a:lnSpc>
              <a:spcBef>
                <a:spcPts val="600"/>
              </a:spcBef>
            </a:pPr>
            <a:endParaRPr lang="en-US" sz="1850" spc="-50" dirty="0"/>
          </a:p>
        </p:txBody>
      </p:sp>
    </p:spTree>
    <p:extLst>
      <p:ext uri="{BB962C8B-B14F-4D97-AF65-F5344CB8AC3E}">
        <p14:creationId xmlns:p14="http://schemas.microsoft.com/office/powerpoint/2010/main" val="491749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3815" y="457200"/>
            <a:ext cx="7713969" cy="762000"/>
          </a:xfrm>
        </p:spPr>
        <p:txBody>
          <a:bodyPr/>
          <a:lstStyle/>
          <a:p>
            <a:r>
              <a:rPr lang="en-US" dirty="0"/>
              <a:t>How does the RCR differ from similar metrics?</a:t>
            </a:r>
            <a:br>
              <a:rPr lang="en-US" dirty="0"/>
            </a:br>
            <a:endParaRPr lang="en-US" dirty="0"/>
          </a:p>
        </p:txBody>
      </p:sp>
      <p:sp>
        <p:nvSpPr>
          <p:cNvPr id="3" name="Content Placeholder 2"/>
          <p:cNvSpPr>
            <a:spLocks noGrp="1"/>
          </p:cNvSpPr>
          <p:nvPr>
            <p:ph idx="1"/>
          </p:nvPr>
        </p:nvSpPr>
        <p:spPr>
          <a:xfrm>
            <a:off x="685800" y="1219200"/>
            <a:ext cx="7049689" cy="4093029"/>
          </a:xfrm>
        </p:spPr>
        <p:txBody>
          <a:bodyPr/>
          <a:lstStyle/>
          <a:p>
            <a:r>
              <a:rPr lang="en-US" dirty="0"/>
              <a:t>Unlike similar ratios (such as Scopus’s Field Weighted Citation Impact), the RCR does not determine an article’s disciplinary field at the journal-level; instead it creates a field based on articles that are cited alongside it in reference lists (also known as a co-citation network). </a:t>
            </a:r>
            <a:endParaRPr lang="en-US" dirty="0" smtClean="0"/>
          </a:p>
          <a:p>
            <a:pPr marL="0" indent="0">
              <a:buNone/>
            </a:pPr>
            <a:endParaRPr lang="en-US" dirty="0" smtClean="0"/>
          </a:p>
          <a:p>
            <a:r>
              <a:rPr lang="en-US" dirty="0" smtClean="0"/>
              <a:t>Additionally</a:t>
            </a:r>
            <a:r>
              <a:rPr lang="en-US" dirty="0"/>
              <a:t>, the expected citation rate is calculated, not from a global average of all field-related publications regardless of their funding or origin, but instead focuses on publications from NIH-funded R01 awards.  </a:t>
            </a:r>
          </a:p>
          <a:p>
            <a:endParaRPr lang="en-US" dirty="0"/>
          </a:p>
        </p:txBody>
      </p:sp>
      <p:sp>
        <p:nvSpPr>
          <p:cNvPr id="4" name="Slide Number Placeholder 3"/>
          <p:cNvSpPr>
            <a:spLocks noGrp="1"/>
          </p:cNvSpPr>
          <p:nvPr>
            <p:ph type="sldNum" sz="quarter" idx="12"/>
          </p:nvPr>
        </p:nvSpPr>
        <p:spPr/>
        <p:txBody>
          <a:bodyPr/>
          <a:lstStyle/>
          <a:p>
            <a:fld id="{8075067B-65B9-4FDE-ABAA-A79839D700CC}" type="slidenum">
              <a:rPr lang="en-US" smtClean="0"/>
              <a:t>50</a:t>
            </a:fld>
            <a:endParaRPr lang="en-US"/>
          </a:p>
        </p:txBody>
      </p:sp>
    </p:spTree>
    <p:extLst>
      <p:ext uri="{BB962C8B-B14F-4D97-AF65-F5344CB8AC3E}">
        <p14:creationId xmlns:p14="http://schemas.microsoft.com/office/powerpoint/2010/main" val="32647255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with other metrics</a:t>
            </a:r>
            <a:endParaRPr lang="en-US" dirty="0"/>
          </a:p>
        </p:txBody>
      </p:sp>
      <p:sp>
        <p:nvSpPr>
          <p:cNvPr id="3" name="Content Placeholder 2"/>
          <p:cNvSpPr>
            <a:spLocks noGrp="1"/>
          </p:cNvSpPr>
          <p:nvPr>
            <p:ph idx="1"/>
          </p:nvPr>
        </p:nvSpPr>
        <p:spPr>
          <a:xfrm>
            <a:off x="762000" y="1219200"/>
            <a:ext cx="7049689" cy="4093029"/>
          </a:xfrm>
        </p:spPr>
        <p:txBody>
          <a:bodyPr/>
          <a:lstStyle/>
          <a:p>
            <a:r>
              <a:rPr lang="en-US" dirty="0" smtClean="0"/>
              <a:t>Field Weighted Citation Impact</a:t>
            </a:r>
          </a:p>
          <a:p>
            <a:pPr lvl="1"/>
            <a:r>
              <a:rPr lang="en-US" dirty="0" smtClean="0"/>
              <a:t>Scopus</a:t>
            </a:r>
          </a:p>
          <a:p>
            <a:pPr marL="446088" lvl="2" indent="0">
              <a:buNone/>
            </a:pPr>
            <a:r>
              <a:rPr lang="en-US" dirty="0"/>
              <a:t>PMID(24682252 </a:t>
            </a:r>
            <a:r>
              <a:rPr lang="en-US" dirty="0" smtClean="0"/>
              <a:t>)</a:t>
            </a:r>
          </a:p>
          <a:p>
            <a:pPr marL="0" indent="0">
              <a:buNone/>
            </a:pPr>
            <a:endParaRPr lang="en-US" dirty="0"/>
          </a:p>
          <a:p>
            <a:r>
              <a:rPr lang="en-US" dirty="0" smtClean="0"/>
              <a:t>Hot and  Highly Cited Papers</a:t>
            </a:r>
          </a:p>
          <a:p>
            <a:pPr lvl="1"/>
            <a:r>
              <a:rPr lang="en-US" dirty="0" smtClean="0"/>
              <a:t>Web of Science</a:t>
            </a:r>
          </a:p>
          <a:p>
            <a:pPr marL="446088" lvl="2" indent="0">
              <a:buNone/>
            </a:pPr>
            <a:r>
              <a:rPr lang="en-US" dirty="0" smtClean="0"/>
              <a:t>PMID=(24682252)</a:t>
            </a:r>
          </a:p>
          <a:p>
            <a:pPr marL="446088" lvl="2" indent="0">
              <a:buNone/>
            </a:pPr>
            <a:endParaRPr lang="en-US" dirty="0"/>
          </a:p>
          <a:p>
            <a:pPr marL="174625" lvl="2" indent="-174625">
              <a:buClr>
                <a:schemeClr val="accent1"/>
              </a:buClr>
            </a:pPr>
            <a:r>
              <a:rPr lang="en-US" sz="1850" dirty="0" smtClean="0"/>
              <a:t>Relative Citation Ratio</a:t>
            </a:r>
          </a:p>
          <a:p>
            <a:pPr lvl="1"/>
            <a:r>
              <a:rPr lang="en-US" dirty="0" err="1"/>
              <a:t>iCite</a:t>
            </a:r>
            <a:r>
              <a:rPr lang="en-US" dirty="0"/>
              <a:t> Tool</a:t>
            </a:r>
          </a:p>
          <a:p>
            <a:pPr marL="446088" lvl="2" indent="0">
              <a:buNone/>
            </a:pPr>
            <a:r>
              <a:rPr lang="en-US" dirty="0"/>
              <a:t>24682252</a:t>
            </a:r>
          </a:p>
        </p:txBody>
      </p:sp>
      <p:sp>
        <p:nvSpPr>
          <p:cNvPr id="4" name="Slide Number Placeholder 3"/>
          <p:cNvSpPr>
            <a:spLocks noGrp="1"/>
          </p:cNvSpPr>
          <p:nvPr>
            <p:ph type="sldNum" sz="quarter" idx="12"/>
          </p:nvPr>
        </p:nvSpPr>
        <p:spPr/>
        <p:txBody>
          <a:bodyPr/>
          <a:lstStyle/>
          <a:p>
            <a:fld id="{0D558541-60C9-42A2-8392-FF12533A6B7A}" type="slidenum">
              <a:rPr lang="en-US" smtClean="0"/>
              <a:pPr/>
              <a:t>51</a:t>
            </a:fld>
            <a:endParaRPr lang="en-US" dirty="0"/>
          </a:p>
        </p:txBody>
      </p:sp>
    </p:spTree>
    <p:extLst>
      <p:ext uri="{BB962C8B-B14F-4D97-AF65-F5344CB8AC3E}">
        <p14:creationId xmlns:p14="http://schemas.microsoft.com/office/powerpoint/2010/main" val="330556125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Karen </a:t>
            </a:r>
            <a:r>
              <a:rPr lang="en-US" dirty="0" err="1" smtClean="0"/>
              <a:t>Gutzman</a:t>
            </a:r>
            <a:r>
              <a:rPr lang="en-US" dirty="0" smtClean="0"/>
              <a:t>, Impact and Evaluation Librarian</a:t>
            </a:r>
          </a:p>
          <a:p>
            <a:pPr lvl="1"/>
            <a:r>
              <a:rPr lang="en-US" dirty="0" smtClean="0"/>
              <a:t>Karen.gutzman@northwestern.edu</a:t>
            </a:r>
          </a:p>
          <a:p>
            <a:pPr marL="0" indent="0">
              <a:buNone/>
            </a:pPr>
            <a:endParaRPr lang="en-US" dirty="0"/>
          </a:p>
          <a:p>
            <a:r>
              <a:rPr lang="en-US" dirty="0" smtClean="0"/>
              <a:t>Patty Smith, Research Librarian</a:t>
            </a:r>
          </a:p>
          <a:p>
            <a:pPr lvl="1"/>
            <a:r>
              <a:rPr lang="en-US" dirty="0" smtClean="0"/>
              <a:t>Patricia.smith@northwestern.edu</a:t>
            </a:r>
          </a:p>
        </p:txBody>
      </p:sp>
      <p:sp>
        <p:nvSpPr>
          <p:cNvPr id="5" name="Slide Number Placeholder 4"/>
          <p:cNvSpPr>
            <a:spLocks noGrp="1"/>
          </p:cNvSpPr>
          <p:nvPr>
            <p:ph type="sldNum" sz="quarter" idx="12"/>
          </p:nvPr>
        </p:nvSpPr>
        <p:spPr/>
        <p:txBody>
          <a:bodyPr/>
          <a:lstStyle/>
          <a:p>
            <a:fld id="{0D558541-60C9-42A2-8392-FF12533A6B7A}" type="slidenum">
              <a:rPr lang="en-US" smtClean="0"/>
              <a:pPr/>
              <a:t>52</a:t>
            </a:fld>
            <a:endParaRPr lang="en-US" dirty="0"/>
          </a:p>
        </p:txBody>
      </p:sp>
    </p:spTree>
    <p:extLst>
      <p:ext uri="{BB962C8B-B14F-4D97-AF65-F5344CB8AC3E}">
        <p14:creationId xmlns:p14="http://schemas.microsoft.com/office/powerpoint/2010/main" val="3934544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Thank You</a:t>
            </a:r>
            <a:endParaRPr lang="en-US" dirty="0"/>
          </a:p>
        </p:txBody>
      </p:sp>
      <p:sp>
        <p:nvSpPr>
          <p:cNvPr id="7" name="Subtitle 6"/>
          <p:cNvSpPr>
            <a:spLocks noGrp="1"/>
          </p:cNvSpPr>
          <p:nvPr>
            <p:ph type="subTitle" idx="1"/>
          </p:nvPr>
        </p:nvSpPr>
        <p:spPr/>
        <p:txBody>
          <a:bodyPr/>
          <a:lstStyle/>
          <a:p>
            <a:endParaRPr lang="en-US"/>
          </a:p>
        </p:txBody>
      </p:sp>
      <p:sp>
        <p:nvSpPr>
          <p:cNvPr id="3" name="Slide Number Placeholder 2"/>
          <p:cNvSpPr>
            <a:spLocks noGrp="1"/>
          </p:cNvSpPr>
          <p:nvPr>
            <p:ph type="sldNum" sz="quarter" idx="12"/>
          </p:nvPr>
        </p:nvSpPr>
        <p:spPr/>
        <p:txBody>
          <a:bodyPr/>
          <a:lstStyle/>
          <a:p>
            <a:fld id="{0D558541-60C9-42A2-8392-FF12533A6B7A}" type="slidenum">
              <a:rPr lang="en-US" smtClean="0">
                <a:solidFill>
                  <a:prstClr val="white"/>
                </a:solidFill>
              </a:rPr>
              <a:pPr/>
              <a:t>53</a:t>
            </a:fld>
            <a:endParaRPr lang="en-US">
              <a:solidFill>
                <a:prstClr val="white"/>
              </a:solidFill>
            </a:endParaRPr>
          </a:p>
        </p:txBody>
      </p:sp>
    </p:spTree>
    <p:extLst>
      <p:ext uri="{BB962C8B-B14F-4D97-AF65-F5344CB8AC3E}">
        <p14:creationId xmlns:p14="http://schemas.microsoft.com/office/powerpoint/2010/main" val="3520215368"/>
      </p:ext>
    </p:extLst>
  </p:cSld>
  <p:clrMapOvr>
    <a:masterClrMapping/>
  </p:clrMapOvr>
  <p:timing>
    <p:tnLst>
      <p:par>
        <p:cTn id="1" dur="indefinite" restart="never" nodeType="tmRoot"/>
      </p:par>
    </p:tnLst>
  </p:timing>
</p:sld>
</file>

<file path=ppt/theme/theme1.xml><?xml version="1.0" encoding="utf-8"?>
<a:theme xmlns:a="http://schemas.openxmlformats.org/drawingml/2006/main" name="Northwestern Medicine High Brand">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nSpc>
            <a:spcPct val="90000"/>
          </a:lnSpc>
          <a:spcBef>
            <a:spcPts val="600"/>
          </a:spcBef>
          <a:defRPr sz="1850" spc="-50"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5124</TotalTime>
  <Words>4284</Words>
  <Application>Microsoft Office PowerPoint</Application>
  <PresentationFormat>On-screen Show (4:3)</PresentationFormat>
  <Paragraphs>869</Paragraphs>
  <Slides>53</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Symbol</vt:lpstr>
      <vt:lpstr>Times New Roman</vt:lpstr>
      <vt:lpstr>Wingdings</vt:lpstr>
      <vt:lpstr>Northwestern Medicine High Brand</vt:lpstr>
      <vt:lpstr>Relative Citation Ratio and iCite Tool</vt:lpstr>
      <vt:lpstr>Overview</vt:lpstr>
      <vt:lpstr>PowerPoint Presentation</vt:lpstr>
      <vt:lpstr>PowerPoint Presentation</vt:lpstr>
      <vt:lpstr>Measuring Impact: Research Activity</vt:lpstr>
      <vt:lpstr>Measuring Impact: Research Activity</vt:lpstr>
      <vt:lpstr>Measuring Impact: Research Activity</vt:lpstr>
      <vt:lpstr>Measuring Impact: Research Activity</vt:lpstr>
      <vt:lpstr>Measuring Impact: Research Outputs</vt:lpstr>
      <vt:lpstr>Measuring Impact: Research Outputs</vt:lpstr>
      <vt:lpstr>Measuring Impact: Research Outputs</vt:lpstr>
      <vt:lpstr>Measuring Impact: Research Outputs</vt:lpstr>
      <vt:lpstr>Measuring Impact: Research Outputs</vt:lpstr>
      <vt:lpstr>Best Practices for Metrics</vt:lpstr>
      <vt:lpstr>Best Practices for Metrics or Indicators</vt:lpstr>
      <vt:lpstr>Best Practices for Metrics or Indicators</vt:lpstr>
      <vt:lpstr>Best Practices for Metrics or Indicators</vt:lpstr>
      <vt:lpstr>Best Practices for Metrics or Indicators</vt:lpstr>
      <vt:lpstr>Best Practices for Metrics or Indicators continued</vt:lpstr>
      <vt:lpstr>Normalized Citation Metrics</vt:lpstr>
      <vt:lpstr>Relative Citation Ratio</vt:lpstr>
      <vt:lpstr>NIH develops Relative Citation Ratio (RCR)</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How is the RCR calculated?</vt:lpstr>
      <vt:lpstr>iCite Tool</vt:lpstr>
      <vt:lpstr>iCite Tool</vt:lpstr>
      <vt:lpstr>iCite Tool Definitions</vt:lpstr>
      <vt:lpstr>iCite Tool Definitions continued</vt:lpstr>
      <vt:lpstr>Using the Relative Citation Ratio</vt:lpstr>
      <vt:lpstr>How do we talk about the RCR?</vt:lpstr>
      <vt:lpstr>How do we talk about the RCR? continued</vt:lpstr>
      <vt:lpstr>Challenges</vt:lpstr>
      <vt:lpstr>Other Metrics</vt:lpstr>
      <vt:lpstr>How does the RCR differ from similar metrics? </vt:lpstr>
      <vt:lpstr>Comparison with other metrics</vt:lpstr>
      <vt:lpstr>Questions</vt:lpstr>
      <vt:lpstr>Thank You</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Northwestern Medicine</dc:title>
  <dc:creator>Landor Associates Chicago</dc:creator>
  <cp:lastModifiedBy>Karen E Gutzman</cp:lastModifiedBy>
  <cp:revision>388</cp:revision>
  <cp:lastPrinted>2016-12-15T15:38:56Z</cp:lastPrinted>
  <dcterms:created xsi:type="dcterms:W3CDTF">2013-10-23T14:57:36Z</dcterms:created>
  <dcterms:modified xsi:type="dcterms:W3CDTF">2017-06-30T17:09:03Z</dcterms:modified>
</cp:coreProperties>
</file>