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78" r:id="rId2"/>
    <p:sldId id="379" r:id="rId3"/>
    <p:sldId id="380" r:id="rId4"/>
    <p:sldId id="381" r:id="rId5"/>
    <p:sldId id="383" r:id="rId6"/>
    <p:sldId id="384" r:id="rId7"/>
    <p:sldId id="386" r:id="rId8"/>
    <p:sldId id="412" r:id="rId9"/>
    <p:sldId id="389" r:id="rId10"/>
    <p:sldId id="391" r:id="rId11"/>
    <p:sldId id="390" r:id="rId12"/>
    <p:sldId id="392" r:id="rId13"/>
    <p:sldId id="395" r:id="rId14"/>
    <p:sldId id="396" r:id="rId15"/>
    <p:sldId id="397" r:id="rId16"/>
    <p:sldId id="398" r:id="rId17"/>
    <p:sldId id="399" r:id="rId18"/>
    <p:sldId id="385" r:id="rId19"/>
    <p:sldId id="387" r:id="rId20"/>
    <p:sldId id="388" r:id="rId21"/>
    <p:sldId id="400" r:id="rId22"/>
    <p:sldId id="401" r:id="rId23"/>
    <p:sldId id="403" r:id="rId24"/>
    <p:sldId id="404" r:id="rId25"/>
    <p:sldId id="405" r:id="rId26"/>
    <p:sldId id="406" r:id="rId27"/>
    <p:sldId id="407" r:id="rId28"/>
    <p:sldId id="408" r:id="rId29"/>
    <p:sldId id="410" r:id="rId30"/>
    <p:sldId id="409" r:id="rId31"/>
    <p:sldId id="418" r:id="rId32"/>
    <p:sldId id="411" r:id="rId33"/>
    <p:sldId id="413" r:id="rId34"/>
    <p:sldId id="414" r:id="rId35"/>
    <p:sldId id="415" r:id="rId36"/>
    <p:sldId id="416" r:id="rId37"/>
    <p:sldId id="417" r:id="rId38"/>
    <p:sldId id="375" r:id="rId39"/>
    <p:sldId id="376" r:id="rId4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FFFF"/>
    <a:srgbClr val="CCCCCC"/>
    <a:srgbClr val="61468B"/>
    <a:srgbClr val="9C9C9C"/>
    <a:srgbClr val="6B6B6B"/>
    <a:srgbClr val="6B7DFF"/>
    <a:srgbClr val="C4C2FF"/>
    <a:srgbClr val="C4CCFF"/>
    <a:srgbClr val="63599E"/>
    <a:srgbClr val="9E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0" autoAdjust="0"/>
    <p:restoredTop sz="81374" autoAdjust="0"/>
  </p:normalViewPr>
  <p:slideViewPr>
    <p:cSldViewPr showGuides="1">
      <p:cViewPr>
        <p:scale>
          <a:sx n="110" d="100"/>
          <a:sy n="110" d="100"/>
        </p:scale>
        <p:origin x="-120" y="-80"/>
      </p:cViewPr>
      <p:guideLst>
        <p:guide orient="horz" pos="2160"/>
        <p:guide orient="horz" pos="3888"/>
        <p:guide orient="horz" pos="223"/>
        <p:guide orient="horz" pos="4032"/>
        <p:guide orient="horz" pos="488"/>
        <p:guide orient="horz" pos="96"/>
        <p:guide orient="horz" pos="3600"/>
        <p:guide orient="horz" pos="4203"/>
        <p:guide orient="horz" pos="1248"/>
        <p:guide pos="2880"/>
        <p:guide pos="624"/>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2" d="100"/>
        <a:sy n="82"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1BD6D0B3-A8AC-1F4F-9659-78B6C33AA49D}" type="datetimeFigureOut">
              <a:rPr lang="en-US" smtClean="0"/>
              <a:pPr/>
              <a:t>6/12/17</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45E2E28A-62F3-AA44-99B8-647DE55633C7}" type="slidenum">
              <a:rPr lang="en-US" smtClean="0"/>
              <a:pPr/>
              <a:t>‹#›</a:t>
            </a:fld>
            <a:endParaRPr lang="en-US"/>
          </a:p>
        </p:txBody>
      </p:sp>
    </p:spTree>
    <p:extLst>
      <p:ext uri="{BB962C8B-B14F-4D97-AF65-F5344CB8AC3E}">
        <p14:creationId xmlns:p14="http://schemas.microsoft.com/office/powerpoint/2010/main" val="811067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6FCCE9C-97C6-4127-8839-CAB1314A3683}" type="datetimeFigureOut">
              <a:rPr lang="en-US" smtClean="0"/>
              <a:pPr/>
              <a:t>6/12/17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F3C882C-6931-48D7-9B18-809CA6FAEAE8}" type="slidenum">
              <a:rPr lang="en-US" smtClean="0"/>
              <a:pPr/>
              <a:t>‹#›</a:t>
            </a:fld>
            <a:endParaRPr lang="en-US"/>
          </a:p>
        </p:txBody>
      </p:sp>
    </p:spTree>
    <p:extLst>
      <p:ext uri="{BB962C8B-B14F-4D97-AF65-F5344CB8AC3E}">
        <p14:creationId xmlns:p14="http://schemas.microsoft.com/office/powerpoint/2010/main" val="2483730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t>
            </a:r>
            <a:r>
              <a:rPr lang="en-US" baseline="0" dirty="0" smtClean="0"/>
              <a:t>was a blog post in April about readability from the AMA style inside, and the author stated: “When a paper is excruciatingly hard to edit, it’s not usually because of the science but because of the writing.” There was also an article in March from Nature titled “It’s not just you: science papers are getting harder to read”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2</a:t>
            </a:fld>
            <a:endParaRPr lang="en-US"/>
          </a:p>
        </p:txBody>
      </p:sp>
    </p:spTree>
    <p:extLst>
      <p:ext uri="{BB962C8B-B14F-4D97-AF65-F5344CB8AC3E}">
        <p14:creationId xmlns:p14="http://schemas.microsoft.com/office/powerpoint/2010/main" val="747375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sentence has 27 words, has a reading ease score of zero, and is at grade level 20. This sentence is complex, not due to complicated terminology, but due to wordiness, we have these awkward commas and unnecessary information.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break it into two sentences. Average of 13.5 words, reading ease score of 61 and grade level 8. </a:t>
            </a:r>
            <a:endParaRPr lang="en-US" dirty="0" smtClean="0"/>
          </a:p>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11</a:t>
            </a:fld>
            <a:endParaRPr lang="en-US"/>
          </a:p>
        </p:txBody>
      </p:sp>
    </p:spTree>
    <p:extLst>
      <p:ext uri="{BB962C8B-B14F-4D97-AF65-F5344CB8AC3E}">
        <p14:creationId xmlns:p14="http://schemas.microsoft.com/office/powerpoint/2010/main" val="2148173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Writing</a:t>
            </a:r>
            <a:r>
              <a:rPr lang="en-US" baseline="0" dirty="0" smtClean="0"/>
              <a:t> in these complex sentences with multiple clauses is common, and I think it goes back to our English class days where short clauses sounded choppy and so we combined them into something more </a:t>
            </a:r>
            <a:r>
              <a:rPr lang="en-US" baseline="0" dirty="0" err="1" smtClean="0"/>
              <a:t>flowy</a:t>
            </a:r>
            <a:r>
              <a:rPr lang="en-US" baseline="0" dirty="0" smtClean="0"/>
              <a:t> with lots of commas. But for scientific writing, short sentences are ok and preferred because it makes your writing clearer. </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12</a:t>
            </a:fld>
            <a:endParaRPr lang="en-US"/>
          </a:p>
        </p:txBody>
      </p:sp>
    </p:spTree>
    <p:extLst>
      <p:ext uri="{BB962C8B-B14F-4D97-AF65-F5344CB8AC3E}">
        <p14:creationId xmlns:p14="http://schemas.microsoft.com/office/powerpoint/2010/main" val="2160524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of course we can’t avoid using big words entirely. Long words come with the territory. These necessary long words are essential scientific terms.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13</a:t>
            </a:fld>
            <a:endParaRPr lang="en-US"/>
          </a:p>
        </p:txBody>
      </p:sp>
    </p:spTree>
    <p:extLst>
      <p:ext uri="{BB962C8B-B14F-4D97-AF65-F5344CB8AC3E}">
        <p14:creationId xmlns:p14="http://schemas.microsoft.com/office/powerpoint/2010/main" val="3746691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this doesn’t just apply to scientific</a:t>
            </a:r>
            <a:r>
              <a:rPr lang="en-US" baseline="0" dirty="0" smtClean="0"/>
              <a:t> terms – you’re going to want to choose the shorter simpler words overall too. And we’ll address that in a few slides. </a:t>
            </a:r>
          </a:p>
          <a:p>
            <a:endParaRPr lang="en-US" baseline="0" dirty="0" smtClean="0"/>
          </a:p>
        </p:txBody>
      </p:sp>
      <p:sp>
        <p:nvSpPr>
          <p:cNvPr id="4" name="Slide Number Placeholder 3"/>
          <p:cNvSpPr>
            <a:spLocks noGrp="1"/>
          </p:cNvSpPr>
          <p:nvPr>
            <p:ph type="sldNum" sz="quarter" idx="10"/>
          </p:nvPr>
        </p:nvSpPr>
        <p:spPr/>
        <p:txBody>
          <a:bodyPr/>
          <a:lstStyle/>
          <a:p>
            <a:fld id="{AF3C882C-6931-48D7-9B18-809CA6FAEAE8}" type="slidenum">
              <a:rPr lang="en-US" smtClean="0"/>
              <a:pPr/>
              <a:t>14</a:t>
            </a:fld>
            <a:endParaRPr lang="en-US"/>
          </a:p>
        </p:txBody>
      </p:sp>
    </p:spTree>
    <p:extLst>
      <p:ext uri="{BB962C8B-B14F-4D97-AF65-F5344CB8AC3E}">
        <p14:creationId xmlns:p14="http://schemas.microsoft.com/office/powerpoint/2010/main" val="4029260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you might think you’re simplifying your writing by using jargon, but you’re actually making it more difficult to read because the definition of jargon is “special words or expressions</a:t>
            </a:r>
            <a:r>
              <a:rPr lang="en-US" baseline="0" dirty="0" smtClean="0"/>
              <a:t> that are used by a particular profession or group that are difficult for others to understand.” So unless you’re in the club, it’s tough to comprehend. Again, keep in mind that  you’re not always talking to your direct peers in your field. Policy makers could read your paper, the public, someone in a totally unrelated discipline. And not everyone’s first language is English. So if you’re using slang or jargon, those words might not translate well. And even if it does translate well, it might just sound too informal. You’re not writing up notes. </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15</a:t>
            </a:fld>
            <a:endParaRPr lang="en-US"/>
          </a:p>
        </p:txBody>
      </p:sp>
    </p:spTree>
    <p:extLst>
      <p:ext uri="{BB962C8B-B14F-4D97-AF65-F5344CB8AC3E}">
        <p14:creationId xmlns:p14="http://schemas.microsoft.com/office/powerpoint/2010/main" val="3851605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would make more sense to say The patient had a cholecystectomy in 2010.</a:t>
            </a:r>
            <a:r>
              <a:rPr lang="en-US" baseline="0" dirty="0" smtClean="0"/>
              <a:t> Or, even better, the patient had their gallbladder removed in 2010.</a:t>
            </a:r>
          </a:p>
          <a:p>
            <a:endParaRPr lang="en-US" baseline="0" dirty="0" smtClean="0"/>
          </a:p>
          <a:p>
            <a:r>
              <a:rPr lang="en-US" baseline="0" dirty="0" smtClean="0"/>
              <a:t>Patients don’t reflux. Fluids reflux. </a:t>
            </a:r>
          </a:p>
          <a:p>
            <a:endParaRPr lang="en-US" baseline="0" dirty="0" smtClean="0"/>
          </a:p>
          <a:p>
            <a:r>
              <a:rPr lang="en-US" baseline="0" dirty="0" smtClean="0"/>
              <a:t>What was imaged? How was it done? What is positive cancer?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16</a:t>
            </a:fld>
            <a:endParaRPr lang="en-US"/>
          </a:p>
        </p:txBody>
      </p:sp>
    </p:spTree>
    <p:extLst>
      <p:ext uri="{BB962C8B-B14F-4D97-AF65-F5344CB8AC3E}">
        <p14:creationId xmlns:p14="http://schemas.microsoft.com/office/powerpoint/2010/main" val="9382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already talked about trying</a:t>
            </a:r>
            <a:r>
              <a:rPr lang="en-US" baseline="0" dirty="0" smtClean="0"/>
              <a:t> to use shorter words when it comes to essential scientific medical terminology, but this rule applies to other words and phrases too. </a:t>
            </a:r>
          </a:p>
          <a:p>
            <a:endParaRPr lang="en-US" baseline="0" dirty="0" smtClean="0"/>
          </a:p>
          <a:p>
            <a:r>
              <a:rPr lang="en-US" baseline="0" dirty="0" smtClean="0"/>
              <a:t>Utilize – and I’m not making these up! I’ve seen the “utilize” example in many places, including in a short video by a Nature editor where she says that the word use is infinitely preferable to utilize. </a:t>
            </a:r>
          </a:p>
          <a:p>
            <a:endParaRPr lang="en-US" baseline="0" dirty="0" smtClean="0"/>
          </a:p>
          <a:p>
            <a:r>
              <a:rPr lang="en-US" baseline="0" dirty="0" smtClean="0"/>
              <a:t>So I could go on and on with these examples. It’s very common in writing to have unnecessarily long words and redundant phrases. A good thing to keep in mind when writing and revising – a lot of little things you can slash out to shorten your word count and make your work more readable. </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17</a:t>
            </a:fld>
            <a:endParaRPr lang="en-US"/>
          </a:p>
        </p:txBody>
      </p:sp>
    </p:spTree>
    <p:extLst>
      <p:ext uri="{BB962C8B-B14F-4D97-AF65-F5344CB8AC3E}">
        <p14:creationId xmlns:p14="http://schemas.microsoft.com/office/powerpoint/2010/main" val="2429361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t>
            </a:r>
            <a:r>
              <a:rPr lang="en-US" baseline="0" dirty="0" smtClean="0"/>
              <a:t>many different types of verbs. A physical action, A mental action, A state of being. We use “a state of being” verbs a lot in scientific writing, specifically ‘”to be.” And there are a lot of variants of to be. </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18</a:t>
            </a:fld>
            <a:endParaRPr lang="en-US"/>
          </a:p>
        </p:txBody>
      </p:sp>
    </p:spTree>
    <p:extLst>
      <p:ext uri="{BB962C8B-B14F-4D97-AF65-F5344CB8AC3E}">
        <p14:creationId xmlns:p14="http://schemas.microsoft.com/office/powerpoint/2010/main" val="2975359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Verbs</a:t>
            </a:r>
            <a:r>
              <a:rPr lang="en-US" baseline="0" dirty="0" smtClean="0"/>
              <a:t> make a sentence engaging and exciting, and they usually simplify the sentence. We do this weird thing in scientific writing where we turn verbs into nouns. The fancy word for this is </a:t>
            </a:r>
            <a:r>
              <a:rPr lang="en-US" baseline="0" dirty="0" smtClean="0"/>
              <a:t>nominalization.</a:t>
            </a:r>
          </a:p>
          <a:p>
            <a:endParaRPr lang="en-US" baseline="0" dirty="0" smtClean="0"/>
          </a:p>
          <a:p>
            <a:r>
              <a:rPr lang="en-US" baseline="0" dirty="0" smtClean="0"/>
              <a:t>Readers expect the main action of a sentence to be found in the verb. </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19</a:t>
            </a:fld>
            <a:endParaRPr lang="en-US"/>
          </a:p>
        </p:txBody>
      </p:sp>
    </p:spTree>
    <p:extLst>
      <p:ext uri="{BB962C8B-B14F-4D97-AF65-F5344CB8AC3E}">
        <p14:creationId xmlns:p14="http://schemas.microsoft.com/office/powerpoint/2010/main" val="2720835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preferable to say “we investigated</a:t>
            </a:r>
            <a:r>
              <a:rPr lang="en-US" baseline="0" dirty="0" smtClean="0"/>
              <a:t> the outbreak of measles” instead of “we conducted an investigation of the outbreak of measles” </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20</a:t>
            </a:fld>
            <a:endParaRPr lang="en-US"/>
          </a:p>
        </p:txBody>
      </p:sp>
    </p:spTree>
    <p:extLst>
      <p:ext uri="{BB962C8B-B14F-4D97-AF65-F5344CB8AC3E}">
        <p14:creationId xmlns:p14="http://schemas.microsoft.com/office/powerpoint/2010/main" val="1498203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know a lot</a:t>
            </a:r>
            <a:r>
              <a:rPr lang="en-US" baseline="0" dirty="0" smtClean="0"/>
              <a:t> of people feel this dread when it comes time to write. You would rather be with your patients or in the lab than writing up a manuscript. But like it or not, scientists are writers and we wouldn’t have science without writing. There wouldn’t be any progress. Evidence-based medicine wouldn’t exist. You don’t conduct research for the heck of it. You do it to improve outcomes. To change things. I like this image because it actually has “write” as a step in the process – a lot of these flows just say “publish”</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3</a:t>
            </a:fld>
            <a:endParaRPr lang="en-US"/>
          </a:p>
        </p:txBody>
      </p:sp>
    </p:spTree>
    <p:extLst>
      <p:ext uri="{BB962C8B-B14F-4D97-AF65-F5344CB8AC3E}">
        <p14:creationId xmlns:p14="http://schemas.microsoft.com/office/powerpoint/2010/main" val="1497847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we come</a:t>
            </a:r>
            <a:r>
              <a:rPr lang="en-US" baseline="0" dirty="0" smtClean="0"/>
              <a:t> to the hotly debated topic of active vs. passive voice. But before we dive into the controversy, let’s make sure we’re all on the same page. We speak in the active voice naturally. The sentence structure is subject, verb, object. Sometimes only Subject verb. The term “voice” describes whether the subject of the sentence is doing the action or receiving the action. When the subject does the action, the verb is active voice. When the subject receives the action, the verb is in passive voice. Not all sentences are active or passive. You can usually spot passive voice by looking for the verb “to be.” </a:t>
            </a:r>
          </a:p>
          <a:p>
            <a:endParaRPr lang="en-US" baseline="0" dirty="0" smtClean="0"/>
          </a:p>
          <a:p>
            <a:r>
              <a:rPr lang="en-US" baseline="0" dirty="0" smtClean="0"/>
              <a:t>You can see even with these simple examples, the passive voice makes our sentences longer and more complicated. So let’s look at some examples of passive voice in scientific writing. </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21</a:t>
            </a:fld>
            <a:endParaRPr lang="en-US"/>
          </a:p>
        </p:txBody>
      </p:sp>
    </p:spTree>
    <p:extLst>
      <p:ext uri="{BB962C8B-B14F-4D97-AF65-F5344CB8AC3E}">
        <p14:creationId xmlns:p14="http://schemas.microsoft.com/office/powerpoint/2010/main" val="2913462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last example is the opening line</a:t>
            </a:r>
            <a:r>
              <a:rPr lang="en-US" baseline="0" dirty="0" smtClean="0"/>
              <a:t> </a:t>
            </a:r>
            <a:r>
              <a:rPr lang="en-US" dirty="0" smtClean="0"/>
              <a:t>from the famous 1953 nature paper</a:t>
            </a:r>
            <a:r>
              <a:rPr lang="en-US" baseline="0" dirty="0" smtClean="0"/>
              <a:t> by </a:t>
            </a:r>
            <a:r>
              <a:rPr lang="en-US" baseline="0" dirty="0" err="1" smtClean="0"/>
              <a:t>watson</a:t>
            </a:r>
            <a:r>
              <a:rPr lang="en-US" baseline="0" dirty="0" smtClean="0"/>
              <a:t> and crick and is a common example used to demonstrate the power of the active voice. They used the active voice in their original paper. This paper shows how you can used simple, active language to communicate a complex topic. We’ll look at some longer, more complex examples in a minute. </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22</a:t>
            </a:fld>
            <a:endParaRPr lang="en-US"/>
          </a:p>
        </p:txBody>
      </p:sp>
    </p:spTree>
    <p:extLst>
      <p:ext uri="{BB962C8B-B14F-4D97-AF65-F5344CB8AC3E}">
        <p14:creationId xmlns:p14="http://schemas.microsoft.com/office/powerpoint/2010/main" val="1114674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is a lot of debate surrounding this</a:t>
            </a:r>
            <a:r>
              <a:rPr lang="en-US" baseline="0" dirty="0" smtClean="0"/>
              <a:t> topic and it goes </a:t>
            </a:r>
            <a:r>
              <a:rPr lang="en-US" baseline="0" dirty="0" smtClean="0"/>
              <a:t>back 60 </a:t>
            </a:r>
            <a:r>
              <a:rPr lang="en-US" baseline="0" dirty="0" smtClean="0"/>
              <a:t>years. </a:t>
            </a:r>
            <a:r>
              <a:rPr lang="en-US" baseline="0" dirty="0" smtClean="0"/>
              <a:t>There </a:t>
            </a:r>
            <a:r>
              <a:rPr lang="en-US" baseline="0" dirty="0" smtClean="0"/>
              <a:t>are all these opinions floating around about whether to use active voice or passive voice. So which one is correct?</a:t>
            </a:r>
            <a:endParaRPr lang="en-US" dirty="0" smtClean="0"/>
          </a:p>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23</a:t>
            </a:fld>
            <a:endParaRPr lang="en-US"/>
          </a:p>
        </p:txBody>
      </p:sp>
    </p:spTree>
    <p:extLst>
      <p:ext uri="{BB962C8B-B14F-4D97-AF65-F5344CB8AC3E}">
        <p14:creationId xmlns:p14="http://schemas.microsoft.com/office/powerpoint/2010/main" val="3493086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think back to examples of the passive voice “the pizza was eaten by us” and it sounds funny, right? Because that’s not how we speak. but it’s not grammatically incorrect. </a:t>
            </a:r>
            <a:r>
              <a:rPr lang="en-US" dirty="0" smtClean="0"/>
              <a:t>Passive voice is not wrong. </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24</a:t>
            </a:fld>
            <a:endParaRPr lang="en-US"/>
          </a:p>
        </p:txBody>
      </p:sp>
    </p:spTree>
    <p:extLst>
      <p:ext uri="{BB962C8B-B14F-4D97-AF65-F5344CB8AC3E}">
        <p14:creationId xmlns:p14="http://schemas.microsoft.com/office/powerpoint/2010/main" val="1699733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25</a:t>
            </a:fld>
            <a:endParaRPr lang="en-US"/>
          </a:p>
        </p:txBody>
      </p:sp>
    </p:spTree>
    <p:extLst>
      <p:ext uri="{BB962C8B-B14F-4D97-AF65-F5344CB8AC3E}">
        <p14:creationId xmlns:p14="http://schemas.microsoft.com/office/powerpoint/2010/main" val="2469328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Length</a:t>
            </a:r>
            <a:r>
              <a:rPr lang="en-US" baseline="0" dirty="0" smtClean="0"/>
              <a:t> – active sentences are shorter. A document that uses just passive sentences can be 30% longer than one that just uses active sentences. So eliminating all those little words really impacts the length and clarity of your paper. </a:t>
            </a:r>
          </a:p>
          <a:p>
            <a:endParaRPr lang="en-US" baseline="0" dirty="0" smtClean="0"/>
          </a:p>
          <a:p>
            <a:r>
              <a:rPr lang="en-US" baseline="0" dirty="0" smtClean="0"/>
              <a:t>Active voice sounds direct and vigorous and the reader will understand a sentence written in active voice more quickly and easily because that is how our minds naturally think and process information. </a:t>
            </a:r>
          </a:p>
          <a:p>
            <a:endParaRPr lang="en-US" baseline="0" dirty="0" smtClean="0"/>
          </a:p>
          <a:p>
            <a:r>
              <a:rPr lang="en-US" baseline="0" dirty="0" smtClean="0"/>
              <a:t>Active sentences force you to name the actor or causal agent of your narrative. With passive voice, the actor tends to go unnamed. You don’t have to admit who made the mistakes and it seemingly absolves that person of responsibility. But in science, we want to know who did what. We want to know cause and effect relationships. Sometimes the actor is obvious, but sometimes it’s not so obvious and your reader will have to guess and they might get it wrong. People tend to be in two different camps. One camps argues that removing the actor increases objectivity of the research. </a:t>
            </a:r>
          </a:p>
          <a:p>
            <a:endParaRPr lang="en-US" baseline="0" dirty="0" smtClean="0"/>
          </a:p>
        </p:txBody>
      </p:sp>
      <p:sp>
        <p:nvSpPr>
          <p:cNvPr id="4" name="Slide Number Placeholder 3"/>
          <p:cNvSpPr>
            <a:spLocks noGrp="1"/>
          </p:cNvSpPr>
          <p:nvPr>
            <p:ph type="sldNum" sz="quarter" idx="10"/>
          </p:nvPr>
        </p:nvSpPr>
        <p:spPr/>
        <p:txBody>
          <a:bodyPr/>
          <a:lstStyle/>
          <a:p>
            <a:fld id="{AF3C882C-6931-48D7-9B18-809CA6FAEAE8}" type="slidenum">
              <a:rPr lang="en-US" smtClean="0"/>
              <a:pPr/>
              <a:t>26</a:t>
            </a:fld>
            <a:endParaRPr lang="en-US"/>
          </a:p>
        </p:txBody>
      </p:sp>
    </p:spTree>
    <p:extLst>
      <p:ext uri="{BB962C8B-B14F-4D97-AF65-F5344CB8AC3E}">
        <p14:creationId xmlns:p14="http://schemas.microsoft.com/office/powerpoint/2010/main" val="3142079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hasn’t always been this way, but more and more journals are clearly</a:t>
            </a:r>
            <a:r>
              <a:rPr lang="en-US" baseline="0" dirty="0" smtClean="0"/>
              <a:t> stating in their author guidelines that they prefer active voice. In addition to these two sources, the American Medical Association Manual of Style indicates that active voice is preferred – so that</a:t>
            </a:r>
            <a:r>
              <a:rPr lang="uk-UA" baseline="0" dirty="0" smtClean="0"/>
              <a:t>’</a:t>
            </a:r>
            <a:r>
              <a:rPr lang="en-US" baseline="0" dirty="0" smtClean="0"/>
              <a:t>s all the JAMA journals. </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27</a:t>
            </a:fld>
            <a:endParaRPr lang="en-US"/>
          </a:p>
        </p:txBody>
      </p:sp>
    </p:spTree>
    <p:extLst>
      <p:ext uri="{BB962C8B-B14F-4D97-AF65-F5344CB8AC3E}">
        <p14:creationId xmlns:p14="http://schemas.microsoft.com/office/powerpoint/2010/main" val="291992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just want to point out</a:t>
            </a:r>
            <a:r>
              <a:rPr lang="en-US" baseline="0" dirty="0" smtClean="0"/>
              <a:t> that passive voice does have its place – like I said, it’s not grammatically incorrect – and the most common place to see acceptable use of the passive voice is in the Methods section, however, its encouraged that you try and write in the active voice if you can. </a:t>
            </a:r>
          </a:p>
          <a:p>
            <a:endParaRPr lang="en-US" baseline="0" dirty="0" smtClean="0"/>
          </a:p>
          <a:p>
            <a:r>
              <a:rPr lang="en-US" baseline="0" dirty="0" smtClean="0"/>
              <a:t>If you do write in the passive voice, be prepared for outright rejection or massive re-writes! It’s a pain in the butt for editors to do a mass overhaul of your passive manuscript. If a few passive sentences sneak in there, that’s easy to fix, but they might not re-write the entire thing for you. </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28</a:t>
            </a:fld>
            <a:endParaRPr lang="en-US"/>
          </a:p>
        </p:txBody>
      </p:sp>
    </p:spTree>
    <p:extLst>
      <p:ext uri="{BB962C8B-B14F-4D97-AF65-F5344CB8AC3E}">
        <p14:creationId xmlns:p14="http://schemas.microsoft.com/office/powerpoint/2010/main" val="1412010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29</a:t>
            </a:fld>
            <a:endParaRPr lang="en-US"/>
          </a:p>
        </p:txBody>
      </p:sp>
    </p:spTree>
    <p:extLst>
      <p:ext uri="{BB962C8B-B14F-4D97-AF65-F5344CB8AC3E}">
        <p14:creationId xmlns:p14="http://schemas.microsoft.com/office/powerpoint/2010/main" val="27835852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case you haven’t caught on, yes it’s ok to use personal pronouns!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30</a:t>
            </a:fld>
            <a:endParaRPr lang="en-US"/>
          </a:p>
        </p:txBody>
      </p:sp>
    </p:spTree>
    <p:extLst>
      <p:ext uri="{BB962C8B-B14F-4D97-AF65-F5344CB8AC3E}">
        <p14:creationId xmlns:p14="http://schemas.microsoft.com/office/powerpoint/2010/main" val="2594680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this one. It just says “Publish research results.” I think</a:t>
            </a:r>
            <a:r>
              <a:rPr lang="en-US" baseline="0" dirty="0" smtClean="0"/>
              <a:t> this assumption that you just know how to “write up your results” is at the core of why we are all here today. </a:t>
            </a:r>
            <a:r>
              <a:rPr lang="en-US" baseline="0" dirty="0" smtClean="0"/>
              <a:t>Poll on how many people have taken a science writing class. </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4</a:t>
            </a:fld>
            <a:endParaRPr lang="en-US"/>
          </a:p>
        </p:txBody>
      </p:sp>
    </p:spTree>
    <p:extLst>
      <p:ext uri="{BB962C8B-B14F-4D97-AF65-F5344CB8AC3E}">
        <p14:creationId xmlns:p14="http://schemas.microsoft.com/office/powerpoint/2010/main" val="1127792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final tip to improve</a:t>
            </a:r>
            <a:r>
              <a:rPr lang="en-US" baseline="0" dirty="0" smtClean="0"/>
              <a:t> clarity and readability. Use terms consistently. If you’re writing up a blog post about your recent trip to new york, you’ll probably spice up your language and say “the big apple” or “the city that never sleeps” this is called elegant variation – so you don’t use the same words over and over. We typically don’t want to do this in scientific writing because it muddies the waters. So resist the temptation to pull out your thesaurus! </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31</a:t>
            </a:fld>
            <a:endParaRPr lang="en-US"/>
          </a:p>
        </p:txBody>
      </p:sp>
    </p:spTree>
    <p:extLst>
      <p:ext uri="{BB962C8B-B14F-4D97-AF65-F5344CB8AC3E}">
        <p14:creationId xmlns:p14="http://schemas.microsoft.com/office/powerpoint/2010/main" val="3797120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we’re going to switch</a:t>
            </a:r>
            <a:r>
              <a:rPr lang="en-US" baseline="0" dirty="0" smtClean="0"/>
              <a:t> gears a bit and talk about how we can become more productive writers</a:t>
            </a:r>
            <a:r>
              <a:rPr lang="en-US" baseline="0" dirty="0" smtClean="0"/>
              <a:t>. So </a:t>
            </a:r>
            <a:r>
              <a:rPr lang="en-US" baseline="0" dirty="0" smtClean="0"/>
              <a:t>how do you become a better, more productive writer? Remember that writing is a skill that can be learned. </a:t>
            </a:r>
            <a:r>
              <a:rPr lang="en-US" sz="1200" kern="1200" dirty="0" smtClean="0">
                <a:solidFill>
                  <a:schemeClr val="tx1"/>
                </a:solidFill>
                <a:effectLst/>
                <a:latin typeface="+mn-lt"/>
                <a:ea typeface="+mn-ea"/>
                <a:cs typeface="+mn-cs"/>
              </a:rPr>
              <a:t>How does a resident become a better doctor? By treating patients. How do you improve your Spanish skills? You talk with Spanish speakers. How do you become a better writer? You write. </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32</a:t>
            </a:fld>
            <a:endParaRPr lang="en-US"/>
          </a:p>
        </p:txBody>
      </p:sp>
    </p:spTree>
    <p:extLst>
      <p:ext uri="{BB962C8B-B14F-4D97-AF65-F5344CB8AC3E}">
        <p14:creationId xmlns:p14="http://schemas.microsoft.com/office/powerpoint/2010/main" val="235777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brings us back to this research cycle diagram that skips over the writing process. The first step</a:t>
            </a:r>
            <a:r>
              <a:rPr lang="en-US" baseline="0" dirty="0" smtClean="0"/>
              <a:t> to becoming a better, more productive writer </a:t>
            </a:r>
            <a:r>
              <a:rPr lang="en-US" dirty="0" smtClean="0"/>
              <a:t>is changing our</a:t>
            </a:r>
            <a:r>
              <a:rPr lang="en-US" baseline="0" dirty="0" smtClean="0"/>
              <a:t> mentality about the writing process. We must factor it in to our schedules. Factor it in to our research plans. It’s not realistic to collect data for three years and then expect to write it all up in 3 days or even three </a:t>
            </a:r>
            <a:r>
              <a:rPr lang="en-US" baseline="0" dirty="0" smtClean="0"/>
              <a:t>week.</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33</a:t>
            </a:fld>
            <a:endParaRPr lang="en-US"/>
          </a:p>
        </p:txBody>
      </p:sp>
    </p:spTree>
    <p:extLst>
      <p:ext uri="{BB962C8B-B14F-4D97-AF65-F5344CB8AC3E}">
        <p14:creationId xmlns:p14="http://schemas.microsoft.com/office/powerpoint/2010/main" val="1127792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that’s the first thing you can do. Set aside designated writing</a:t>
            </a:r>
            <a:r>
              <a:rPr lang="en-US" baseline="0" dirty="0" smtClean="0"/>
              <a:t> time in your schedule. You block off time in your calendar for meetings and events like this one. Why not schedule your writing time? I was in a meeting with someone who told me she had “Manuscript Mondays” when she would dedicated a large chunk of time on Mondays to work on her writing and research projects. Stop trying to FIND time to write, and allot time in your schedule specifically for writing. And you have to defend that time. </a:t>
            </a:r>
          </a:p>
          <a:p>
            <a:endParaRPr lang="en-US" baseline="0" dirty="0" smtClean="0"/>
          </a:p>
          <a:p>
            <a:r>
              <a:rPr lang="en-US" baseline="0" dirty="0" smtClean="0"/>
              <a:t>Two – Read! Not just science literature. Because as we’ve seen, science writing is pretty convoluted sometimes, so it can be good to get away from that and branch out a bit. </a:t>
            </a:r>
          </a:p>
          <a:p>
            <a:endParaRPr lang="en-US" baseline="0" dirty="0" smtClean="0"/>
          </a:p>
          <a:p>
            <a:r>
              <a:rPr lang="en-US" baseline="0" dirty="0" smtClean="0"/>
              <a:t>3 &amp; 4. These practices will help you when writing because remember, we want to write in a way that people can understand. In the active voice. In clear, concise language. We tend to be better at talking in clear language than writing in clear language. You could even try recording yourself.</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5. Writers block is often an excuse that people use. Writers block doesn’t exist in science writing, it is something that happens to fiction writers when they don’t know where their story is going. You have the data. You know your methods. You have are prepared with this clear and logical structure to follow. If you don’t know where to start, consider starting with the methods section. You really should be able to writer your methods before you even start your project. Then maybe you can move on to the results. Many people find the introduction and discussion difficult to write.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6. No one gets it perfect on the first draft. Try not to get too attached to your words and phrases because they might get cut later. And remember to read your paper out loud! We skim over words when we read and you’re so familiar with the text by the time your first draft is done that we skim even more. Reading out loud forces you to actually pay attention to sentence and word length and comma usage.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7. Ask someone to read your paper – NOT someone who is on your team. Of course co-authors should read the paper, but co-authors are not editors. Have a friend or a spouse look it over. A person who is not in your field should be able to understand your paper. They won’t necessarily understand all the concepts, but they will be able to point out confusing or complex sentences, jargon, and other issues the writing. Remember, they’re editing your writing, they’re not editing your science.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8. And always remember that writing is hard for everyone. You’re not alone if you find it difficult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34</a:t>
            </a:fld>
            <a:endParaRPr lang="en-US"/>
          </a:p>
        </p:txBody>
      </p:sp>
    </p:spTree>
    <p:extLst>
      <p:ext uri="{BB962C8B-B14F-4D97-AF65-F5344CB8AC3E}">
        <p14:creationId xmlns:p14="http://schemas.microsoft.com/office/powerpoint/2010/main" val="25013881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thing that could help you be more productive</a:t>
            </a:r>
            <a:r>
              <a:rPr lang="en-US" baseline="0" dirty="0" smtClean="0"/>
              <a:t> is forming a writing group. A writing group can help you stay on track and stick to your writing goals because it relies on social contracts between members.</a:t>
            </a:r>
          </a:p>
          <a:p>
            <a:endParaRPr lang="en-US" baseline="0" dirty="0" smtClean="0"/>
          </a:p>
          <a:p>
            <a:r>
              <a:rPr lang="en-US" baseline="0" dirty="0" smtClean="0"/>
              <a:t>First, you’ll obviously need to find people to participate. A smaller group works best. No more than 8-10 people. 5 or 6 is probably more realistic.</a:t>
            </a:r>
          </a:p>
          <a:p>
            <a:endParaRPr lang="en-US" baseline="0" dirty="0" smtClean="0"/>
          </a:p>
          <a:p>
            <a:r>
              <a:rPr lang="en-US" baseline="0" dirty="0" smtClean="0"/>
              <a:t>The group will be whatever you want and need it to be, but your group will need to identify your purpose and your goals. </a:t>
            </a:r>
          </a:p>
          <a:p>
            <a:endParaRPr lang="en-US" baseline="0" dirty="0" smtClean="0"/>
          </a:p>
          <a:p>
            <a:r>
              <a:rPr lang="en-US" baseline="0" dirty="0" smtClean="0"/>
              <a:t>Finding a time and place to meet is tricky, maybe start with meeting once a month or whatever works best. It’s actually nice to have an interdisciplinary group because then it’s easier to help each other weed out jargon and confusing sentences, but sticking with your department usually the easiest way to coordinate schedules. But I encourage you to meet with people outside your department if you can. </a:t>
            </a:r>
          </a:p>
          <a:p>
            <a:endParaRPr lang="en-US" baseline="0" dirty="0" smtClean="0"/>
          </a:p>
          <a:p>
            <a:r>
              <a:rPr lang="en-US" baseline="0" dirty="0" smtClean="0"/>
              <a:t>And it is helpful to have a coordinator or moderator, but the work doesn’t fall to them – everyone must participate in the group. </a:t>
            </a:r>
          </a:p>
          <a:p>
            <a:endParaRPr lang="en-US" baseline="0" dirty="0" smtClean="0"/>
          </a:p>
          <a:p>
            <a:r>
              <a:rPr lang="en-US" baseline="0" dirty="0" smtClean="0"/>
              <a:t>BUT the only way writing groups work is if people actually write. </a:t>
            </a:r>
            <a:r>
              <a:rPr lang="en-US" baseline="0" dirty="0" smtClean="0"/>
              <a:t>If </a:t>
            </a:r>
            <a:r>
              <a:rPr lang="en-US" baseline="0" dirty="0" smtClean="0"/>
              <a:t>people don’t actually write and bring their work to meetings, the group will quickly fizzle out. </a:t>
            </a:r>
          </a:p>
        </p:txBody>
      </p:sp>
      <p:sp>
        <p:nvSpPr>
          <p:cNvPr id="4" name="Slide Number Placeholder 3"/>
          <p:cNvSpPr>
            <a:spLocks noGrp="1"/>
          </p:cNvSpPr>
          <p:nvPr>
            <p:ph type="sldNum" sz="quarter" idx="10"/>
          </p:nvPr>
        </p:nvSpPr>
        <p:spPr/>
        <p:txBody>
          <a:bodyPr/>
          <a:lstStyle/>
          <a:p>
            <a:fld id="{AF3C882C-6931-48D7-9B18-809CA6FAEAE8}" type="slidenum">
              <a:rPr lang="en-US" smtClean="0"/>
              <a:pPr/>
              <a:t>35</a:t>
            </a:fld>
            <a:endParaRPr lang="en-US"/>
          </a:p>
        </p:txBody>
      </p:sp>
    </p:spTree>
    <p:extLst>
      <p:ext uri="{BB962C8B-B14F-4D97-AF65-F5344CB8AC3E}">
        <p14:creationId xmlns:p14="http://schemas.microsoft.com/office/powerpoint/2010/main" val="7714993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36</a:t>
            </a:fld>
            <a:endParaRPr lang="en-US"/>
          </a:p>
        </p:txBody>
      </p:sp>
    </p:spTree>
    <p:extLst>
      <p:ext uri="{BB962C8B-B14F-4D97-AF65-F5344CB8AC3E}">
        <p14:creationId xmlns:p14="http://schemas.microsoft.com/office/powerpoint/2010/main" val="427241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Good </a:t>
            </a:r>
            <a:r>
              <a:rPr lang="en-US" sz="1200" kern="1200" dirty="0" smtClean="0">
                <a:solidFill>
                  <a:schemeClr val="tx1"/>
                </a:solidFill>
                <a:effectLst/>
                <a:latin typeface="+mn-lt"/>
                <a:ea typeface="+mn-ea"/>
                <a:cs typeface="+mn-cs"/>
              </a:rPr>
              <a:t>writing communicates an idea clearly and effectively.</a:t>
            </a:r>
            <a:r>
              <a:rPr lang="en-US" sz="1200" kern="1200" baseline="0" dirty="0" smtClean="0">
                <a:solidFill>
                  <a:schemeClr val="tx1"/>
                </a:solidFill>
                <a:effectLst/>
                <a:latin typeface="+mn-lt"/>
                <a:ea typeface="+mn-ea"/>
                <a:cs typeface="+mn-cs"/>
              </a:rPr>
              <a:t> This is e</a:t>
            </a:r>
            <a:r>
              <a:rPr lang="en-US" sz="1200" kern="1200" dirty="0" smtClean="0">
                <a:solidFill>
                  <a:schemeClr val="tx1"/>
                </a:solidFill>
                <a:effectLst/>
                <a:latin typeface="+mn-lt"/>
                <a:ea typeface="+mn-ea"/>
                <a:cs typeface="+mn-cs"/>
              </a:rPr>
              <a:t>ven more important in scientific writing because it’s all about getting your idea across to other researchers, policy makers, and even the public.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t>
            </a:r>
            <a:r>
              <a:rPr lang="en-US" sz="1200" kern="1200" baseline="0" dirty="0" smtClean="0">
                <a:solidFill>
                  <a:schemeClr val="tx1"/>
                </a:solidFill>
                <a:effectLst/>
                <a:latin typeface="+mn-lt"/>
                <a:ea typeface="+mn-ea"/>
                <a:cs typeface="+mn-cs"/>
              </a:rPr>
              <a:t>reoccupation </a:t>
            </a:r>
            <a:r>
              <a:rPr lang="en-US" sz="1200" kern="1200" baseline="0" dirty="0" smtClean="0">
                <a:solidFill>
                  <a:schemeClr val="tx1"/>
                </a:solidFill>
                <a:effectLst/>
                <a:latin typeface="+mn-lt"/>
                <a:ea typeface="+mn-ea"/>
                <a:cs typeface="+mn-cs"/>
              </a:rPr>
              <a:t>with elegant writing and sounding like a good </a:t>
            </a:r>
            <a:r>
              <a:rPr lang="en-US" sz="1200" kern="1200" baseline="0" dirty="0" smtClean="0">
                <a:solidFill>
                  <a:schemeClr val="tx1"/>
                </a:solidFill>
                <a:effectLst/>
                <a:latin typeface="+mn-lt"/>
                <a:ea typeface="+mn-ea"/>
                <a:cs typeface="+mn-cs"/>
              </a:rPr>
              <a:t>writer.</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5</a:t>
            </a:fld>
            <a:endParaRPr lang="en-US"/>
          </a:p>
        </p:txBody>
      </p:sp>
    </p:spTree>
    <p:extLst>
      <p:ext uri="{BB962C8B-B14F-4D97-AF65-F5344CB8AC3E}">
        <p14:creationId xmlns:p14="http://schemas.microsoft.com/office/powerpoint/2010/main" val="311127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a:t>
            </a:r>
            <a:r>
              <a:rPr lang="en-US" baseline="0" dirty="0" smtClean="0"/>
              <a:t>most of us, our only official writing instruction probably occurred in English class. And at some point in high school or college you were told “write a 5 page essay on The Great </a:t>
            </a:r>
            <a:r>
              <a:rPr lang="en-US" baseline="0" dirty="0" smtClean="0"/>
              <a:t>Gatsby.</a:t>
            </a:r>
            <a:r>
              <a:rPr lang="en-US" baseline="0" dirty="0" smtClean="0"/>
              <a:t>” And so you sat down, wrote with really flowery language, long words, long complex sentences with lots of commas, and you might have even used a thesaurus to spice up your language. Let’s be honest – you were desperately trying to meet that 5 page requirement while sounding good. </a:t>
            </a:r>
          </a:p>
          <a:p>
            <a:endParaRPr lang="en-US" baseline="0" dirty="0" smtClean="0"/>
          </a:p>
          <a:p>
            <a:r>
              <a:rPr lang="en-US" baseline="0" dirty="0" smtClean="0"/>
              <a:t>Scientific writing is the complete opposite of this. It should be clear, consistent, and to the point. Your readers shouldn’t have to analyze your manuscript to understand it. Everything should be clearly laid out. </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6</a:t>
            </a:fld>
            <a:endParaRPr lang="en-US"/>
          </a:p>
        </p:txBody>
      </p:sp>
    </p:spTree>
    <p:extLst>
      <p:ext uri="{BB962C8B-B14F-4D97-AF65-F5344CB8AC3E}">
        <p14:creationId xmlns:p14="http://schemas.microsoft.com/office/powerpoint/2010/main" val="4264601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all had this experience – you sit down</a:t>
            </a:r>
            <a:r>
              <a:rPr lang="en-US" baseline="0" dirty="0" smtClean="0"/>
              <a:t> to read something, and you find yourself reading the same paragraph over and over trying to decipher its meaning. As a reader, you’re working hard. </a:t>
            </a:r>
            <a:r>
              <a:rPr lang="en-US" dirty="0" smtClean="0"/>
              <a:t>We want to make things easy for our readers</a:t>
            </a:r>
            <a:r>
              <a:rPr lang="en-US" baseline="0" dirty="0" smtClean="0"/>
              <a:t>. If you approach scientific writing like you’re writing an English essay, your writing will quickly become convoluted and difficult to follow. </a:t>
            </a:r>
          </a:p>
          <a:p>
            <a:endParaRPr lang="en-US" baseline="0" dirty="0" smtClean="0"/>
          </a:p>
        </p:txBody>
      </p:sp>
      <p:sp>
        <p:nvSpPr>
          <p:cNvPr id="4" name="Slide Number Placeholder 3"/>
          <p:cNvSpPr>
            <a:spLocks noGrp="1"/>
          </p:cNvSpPr>
          <p:nvPr>
            <p:ph type="sldNum" sz="quarter" idx="10"/>
          </p:nvPr>
        </p:nvSpPr>
        <p:spPr/>
        <p:txBody>
          <a:bodyPr/>
          <a:lstStyle/>
          <a:p>
            <a:fld id="{AF3C882C-6931-48D7-9B18-809CA6FAEAE8}" type="slidenum">
              <a:rPr lang="en-US" smtClean="0"/>
              <a:pPr/>
              <a:t>7</a:t>
            </a:fld>
            <a:endParaRPr lang="en-US"/>
          </a:p>
        </p:txBody>
      </p:sp>
    </p:spTree>
    <p:extLst>
      <p:ext uri="{BB962C8B-B14F-4D97-AF65-F5344CB8AC3E}">
        <p14:creationId xmlns:p14="http://schemas.microsoft.com/office/powerpoint/2010/main" val="1388678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a:t>
            </a:r>
            <a:r>
              <a:rPr lang="en-US" dirty="0" smtClean="0"/>
              <a:t>going to give you some tips</a:t>
            </a:r>
            <a:r>
              <a:rPr lang="en-US" baseline="0" dirty="0" smtClean="0"/>
              <a:t> to simplify your writing and make it clearer. We’re not going to get into the </a:t>
            </a:r>
            <a:r>
              <a:rPr lang="en-US" baseline="0" dirty="0" err="1" smtClean="0"/>
              <a:t>nitty</a:t>
            </a:r>
            <a:r>
              <a:rPr lang="en-US" baseline="0" dirty="0" smtClean="0"/>
              <a:t> gritty of grammar such as when to use “that” vs. “which” or “affect” vs. “effect” because those are just rules you can easily </a:t>
            </a:r>
            <a:r>
              <a:rPr lang="en-US" baseline="0" dirty="0" err="1" smtClean="0"/>
              <a:t>google</a:t>
            </a:r>
            <a:r>
              <a:rPr lang="en-US" baseline="0" dirty="0" smtClean="0"/>
              <a:t>. If I explain them today, we’ll all just forget the rules. Plus, those are things that even the most experienced writers mess up. A few grammar mistakes aren’t going to be the reason your paper gets rejected. An editor can easily fix those.</a:t>
            </a:r>
          </a:p>
          <a:p>
            <a:endParaRPr lang="en-US" baseline="0" dirty="0" smtClean="0"/>
          </a:p>
          <a:p>
            <a:r>
              <a:rPr lang="en-US" baseline="0" dirty="0" smtClean="0"/>
              <a:t>Keep in mind that some of these tips I’m going to give you might be the complete opposite of what you were taught in school. But we have to let go of some of those bad habits in order to make our writing clear and concise.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8</a:t>
            </a:fld>
            <a:endParaRPr lang="en-US"/>
          </a:p>
        </p:txBody>
      </p:sp>
    </p:spTree>
    <p:extLst>
      <p:ext uri="{BB962C8B-B14F-4D97-AF65-F5344CB8AC3E}">
        <p14:creationId xmlns:p14="http://schemas.microsoft.com/office/powerpoint/2010/main" val="4120333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two tests I want to briefly mention. One is the </a:t>
            </a:r>
            <a:r>
              <a:rPr lang="en-US" baseline="0" dirty="0" err="1" smtClean="0"/>
              <a:t>Flesch</a:t>
            </a:r>
            <a:r>
              <a:rPr lang="en-US" baseline="0" dirty="0" smtClean="0"/>
              <a:t> Reading Ease test that measures readability, and there is also the Flesch-Kincaid Grade Level test, which assigns a US school grade level to a reading passage. Both tests were </a:t>
            </a:r>
            <a:r>
              <a:rPr lang="en-US" baseline="0" dirty="0" smtClean="0"/>
              <a:t>developed </a:t>
            </a:r>
            <a:r>
              <a:rPr lang="en-US" baseline="0" dirty="0" smtClean="0"/>
              <a:t>by the US Navy.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Writing that is considered “plain English” falls around the 60-70 range, which is an 8-9 grade level. Medical and scientific writing uses a lot terminology, so the reading ease score lowers a bit and ideally, your writing should fall somewhere in the range of 46-70, or grades 7-11. This recommendation is from a recently published book “Plain English for Doctors and Other Medical Scientists”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scores are actually very simple to calculate and take into account average sentence length and average number of syllables per word. Microsoft Word actually has these tests built in and you can check the readability of your document – depends on your version, but within the spelling and grammar function, you should be able check a box that says “show readability statistics.” </a:t>
            </a:r>
            <a:endParaRPr lang="en-US" dirty="0" smtClean="0"/>
          </a:p>
        </p:txBody>
      </p:sp>
      <p:sp>
        <p:nvSpPr>
          <p:cNvPr id="4" name="Slide Number Placeholder 3"/>
          <p:cNvSpPr>
            <a:spLocks noGrp="1"/>
          </p:cNvSpPr>
          <p:nvPr>
            <p:ph type="sldNum" sz="quarter" idx="10"/>
          </p:nvPr>
        </p:nvSpPr>
        <p:spPr/>
        <p:txBody>
          <a:bodyPr/>
          <a:lstStyle/>
          <a:p>
            <a:fld id="{AF3C882C-6931-48D7-9B18-809CA6FAEAE8}" type="slidenum">
              <a:rPr lang="en-US" smtClean="0"/>
              <a:pPr/>
              <a:t>9</a:t>
            </a:fld>
            <a:endParaRPr lang="en-US"/>
          </a:p>
        </p:txBody>
      </p:sp>
    </p:spTree>
    <p:extLst>
      <p:ext uri="{BB962C8B-B14F-4D97-AF65-F5344CB8AC3E}">
        <p14:creationId xmlns:p14="http://schemas.microsoft.com/office/powerpoint/2010/main" val="1624680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makes scientific writing hard to read? Boils</a:t>
            </a:r>
            <a:r>
              <a:rPr lang="en-US" baseline="0" dirty="0" smtClean="0"/>
              <a:t> down to t</a:t>
            </a:r>
            <a:r>
              <a:rPr lang="en-US" dirty="0" smtClean="0"/>
              <a:t>wo</a:t>
            </a:r>
            <a:r>
              <a:rPr lang="en-US" baseline="0" dirty="0" smtClean="0"/>
              <a:t> reasons: long sentences and long words. Using complex terminology can be unavoidable. To compensate for that, we want to keep our sentences short and simple. You don’t have control over the standard terminology in your field, but sentence length is something you have control over. Keep in mind that your writing is reaching a global audience and that English is not the first language of many of your readers. Shorter sentences will keep the attention of your readers. </a:t>
            </a:r>
          </a:p>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10</a:t>
            </a:fld>
            <a:endParaRPr lang="en-US"/>
          </a:p>
        </p:txBody>
      </p:sp>
    </p:spTree>
    <p:extLst>
      <p:ext uri="{BB962C8B-B14F-4D97-AF65-F5344CB8AC3E}">
        <p14:creationId xmlns:p14="http://schemas.microsoft.com/office/powerpoint/2010/main" val="1488284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ection Header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7" name="Picture 6" descr="NM_Logo_RGB.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7122" y="914400"/>
            <a:ext cx="2438400" cy="457619"/>
          </a:xfrm>
          <a:prstGeom prst="rect">
            <a:avLst/>
          </a:prstGeom>
        </p:spPr>
      </p:pic>
    </p:spTree>
    <p:extLst>
      <p:ext uri="{BB962C8B-B14F-4D97-AF65-F5344CB8AC3E}">
        <p14:creationId xmlns:p14="http://schemas.microsoft.com/office/powerpoint/2010/main" val="287490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Facts + Side Images">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90600" y="1624012"/>
            <a:ext cx="2438400" cy="357187"/>
          </a:xfrm>
        </p:spPr>
        <p:txBody>
          <a:bodyPr anchor="b"/>
          <a:lstStyle>
            <a:lvl1pPr marL="0" indent="0">
              <a:buNone/>
              <a:defRPr sz="1850" b="0">
                <a:solidFill>
                  <a:srgbClr val="917EA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801197" y="1981200"/>
            <a:ext cx="2399203" cy="3733800"/>
          </a:xfrm>
        </p:spPr>
        <p:txBody>
          <a:bodyPr vert="horz" lIns="0" tIns="0" rIns="91440" bIns="45720" rtlCol="0">
            <a:noAutofit/>
          </a:bodyPr>
          <a:lstStyle>
            <a:lvl1pPr>
              <a:defRPr lang="en-US" sz="1850" smtClean="0"/>
            </a:lvl1pPr>
            <a:lvl2pPr>
              <a:defRPr lang="en-US" sz="1850" smtClean="0"/>
            </a:lvl2pPr>
            <a:lvl3pPr>
              <a:defRPr lang="en-US" smtClean="0"/>
            </a:lvl3pPr>
            <a:lvl4pPr>
              <a:defRPr lang="en-US" smtClean="0"/>
            </a:lvl4pPr>
            <a:lvl5pPr>
              <a:defRPr lang="en-US"/>
            </a:lvl5pPr>
          </a:lstStyle>
          <a:p>
            <a:pPr lvl="0"/>
            <a:r>
              <a:rPr lang="en-US" dirty="0" smtClean="0"/>
              <a:t>Click to edit Master text styles</a:t>
            </a:r>
          </a:p>
          <a:p>
            <a:pPr lvl="1"/>
            <a:r>
              <a:rPr lang="en-US" dirty="0" smtClean="0"/>
              <a:t>Second level</a:t>
            </a:r>
          </a:p>
        </p:txBody>
      </p:sp>
      <p:sp>
        <p:nvSpPr>
          <p:cNvPr id="7" name="Date Placeholder 6"/>
          <p:cNvSpPr>
            <a:spLocks noGrp="1"/>
          </p:cNvSpPr>
          <p:nvPr>
            <p:ph type="dt" sz="half" idx="10"/>
          </p:nvPr>
        </p:nvSpPr>
        <p:spPr/>
        <p:txBody>
          <a:bodyPr/>
          <a:lstStyle/>
          <a:p>
            <a:fld id="{9623C80F-5998-4C5A-8426-1B9517C724DD}" type="datetimeFigureOut">
              <a:rPr lang="en-US" smtClean="0"/>
              <a:pPr/>
              <a:t>6/12/17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a:p>
        </p:txBody>
      </p:sp>
      <p:sp>
        <p:nvSpPr>
          <p:cNvPr id="12" name="Picture Placeholder 11"/>
          <p:cNvSpPr>
            <a:spLocks noGrp="1"/>
          </p:cNvSpPr>
          <p:nvPr>
            <p:ph type="pic" sz="quarter" idx="15" hasCustomPrompt="1"/>
          </p:nvPr>
        </p:nvSpPr>
        <p:spPr>
          <a:xfrm>
            <a:off x="3505200" y="1622425"/>
            <a:ext cx="2209800" cy="3657600"/>
          </a:xfrm>
        </p:spPr>
        <p:txBody>
          <a:bodyPr anchor="ctr"/>
          <a:lstStyle>
            <a:lvl1pPr marL="0" indent="0" algn="ctr">
              <a:buNone/>
              <a:defRPr/>
            </a:lvl1pPr>
          </a:lstStyle>
          <a:p>
            <a:r>
              <a:rPr lang="en-US" dirty="0" smtClean="0"/>
              <a:t>Insert image</a:t>
            </a:r>
            <a:endParaRPr lang="en-US" dirty="0"/>
          </a:p>
        </p:txBody>
      </p:sp>
      <p:sp>
        <p:nvSpPr>
          <p:cNvPr id="16" name="Picture Placeholder 11"/>
          <p:cNvSpPr>
            <a:spLocks noGrp="1"/>
          </p:cNvSpPr>
          <p:nvPr>
            <p:ph type="pic" sz="quarter" idx="16" hasCustomPrompt="1"/>
          </p:nvPr>
        </p:nvSpPr>
        <p:spPr>
          <a:xfrm>
            <a:off x="6019800" y="1622425"/>
            <a:ext cx="2209800" cy="3657600"/>
          </a:xfrm>
        </p:spPr>
        <p:txBody>
          <a:bodyPr anchor="ctr"/>
          <a:lstStyle>
            <a:lvl1pPr marL="0" indent="0" algn="ctr">
              <a:buNone/>
              <a:defRPr/>
            </a:lvl1pPr>
          </a:lstStyle>
          <a:p>
            <a:r>
              <a:rPr lang="en-US" dirty="0" smtClean="0"/>
              <a:t>Insert image</a:t>
            </a:r>
            <a:endParaRPr lang="en-US" dirty="0"/>
          </a:p>
        </p:txBody>
      </p:sp>
      <p:sp>
        <p:nvSpPr>
          <p:cNvPr id="11"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Tree>
    <p:extLst>
      <p:ext uri="{BB962C8B-B14F-4D97-AF65-F5344CB8AC3E}">
        <p14:creationId xmlns:p14="http://schemas.microsoft.com/office/powerpoint/2010/main" val="2564487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3C80F-5998-4C5A-8426-1B9517C724DD}" type="datetimeFigureOut">
              <a:rPr lang="en-US" smtClean="0"/>
              <a:pPr/>
              <a:t>6/12/17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a:p>
        </p:txBody>
      </p:sp>
      <p:sp>
        <p:nvSpPr>
          <p:cNvPr id="8"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3C80F-5998-4C5A-8426-1B9517C724DD}" type="datetimeFigureOut">
              <a:rPr lang="en-US" smtClean="0"/>
              <a:pPr/>
              <a:t>6/12/17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558541-60C9-42A2-8392-FF12533A6B7A}" type="slidenum">
              <a:rPr lang="en-US" smtClean="0"/>
              <a:pPr/>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5924" y="6400799"/>
            <a:ext cx="1422024" cy="26528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a:xfrm>
            <a:off x="990599" y="2542593"/>
            <a:ext cx="7713969" cy="762000"/>
          </a:xfrm>
        </p:spPr>
        <p:txBody>
          <a:bodyPr/>
          <a:lstStyle>
            <a:lvl1pPr>
              <a:defRPr sz="44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23C80F-5998-4C5A-8426-1B9517C724DD}" type="datetimeFigureOut">
              <a:rPr lang="en-US" smtClean="0"/>
              <a:pPr/>
              <a:t>6/12/17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a:p>
        </p:txBody>
      </p:sp>
      <p:sp>
        <p:nvSpPr>
          <p:cNvPr id="7" name="Text Placeholder 10"/>
          <p:cNvSpPr>
            <a:spLocks noGrp="1"/>
          </p:cNvSpPr>
          <p:nvPr>
            <p:ph type="body" sz="quarter" idx="13" hasCustomPrompt="1"/>
          </p:nvPr>
        </p:nvSpPr>
        <p:spPr>
          <a:xfrm>
            <a:off x="990600" y="3429000"/>
            <a:ext cx="6858000" cy="457200"/>
          </a:xfrm>
        </p:spPr>
        <p:txBody>
          <a:bodyPr/>
          <a:lstStyle>
            <a:lvl1pPr marL="0" indent="0">
              <a:lnSpc>
                <a:spcPct val="85000"/>
              </a:lnSpc>
              <a:spcBef>
                <a:spcPts val="0"/>
              </a:spcBef>
              <a:buNone/>
              <a:defRPr sz="2000" spc="-80" baseline="0">
                <a:solidFill>
                  <a:srgbClr val="54585A"/>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 title</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5924" y="6400799"/>
            <a:ext cx="1422024" cy="265285"/>
          </a:xfrm>
          <a:prstGeom prst="rect">
            <a:avLst/>
          </a:prstGeom>
        </p:spPr>
      </p:pic>
    </p:spTree>
    <p:extLst>
      <p:ext uri="{BB962C8B-B14F-4D97-AF65-F5344CB8AC3E}">
        <p14:creationId xmlns:p14="http://schemas.microsoft.com/office/powerpoint/2010/main" val="129060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64422" y="2243956"/>
            <a:ext cx="6722378" cy="1520204"/>
          </a:xfrm>
        </p:spPr>
        <p:txBody>
          <a:bodyPr rIns="0" bIns="0" anchor="b" anchorCtr="0"/>
          <a:lstStyle>
            <a:lvl1pPr>
              <a:lnSpc>
                <a:spcPct val="90000"/>
              </a:lnSpc>
              <a:defRPr sz="4000" b="0">
                <a:solidFill>
                  <a:srgbClr val="61468B"/>
                </a:solidFill>
              </a:defRPr>
            </a:lvl1pPr>
          </a:lstStyle>
          <a:p>
            <a:r>
              <a:rPr lang="en-US" dirty="0" smtClean="0"/>
              <a:t>Document Title</a:t>
            </a:r>
            <a:endParaRPr lang="en-US" dirty="0"/>
          </a:p>
        </p:txBody>
      </p:sp>
      <p:sp>
        <p:nvSpPr>
          <p:cNvPr id="3" name="Subtitle 2"/>
          <p:cNvSpPr>
            <a:spLocks noGrp="1"/>
          </p:cNvSpPr>
          <p:nvPr>
            <p:ph type="subTitle" idx="1" hasCustomPrompt="1"/>
          </p:nvPr>
        </p:nvSpPr>
        <p:spPr>
          <a:xfrm>
            <a:off x="1964422" y="3821621"/>
            <a:ext cx="6400800" cy="685800"/>
          </a:xfrm>
        </p:spPr>
        <p:txBody>
          <a:bodyPr/>
          <a:lstStyle>
            <a:lvl1pPr marL="0" indent="0" algn="l">
              <a:lnSpc>
                <a:spcPct val="9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Document Title</a:t>
            </a:r>
            <a:endParaRPr lang="en-US" dirty="0"/>
          </a:p>
        </p:txBody>
      </p:sp>
      <p:sp>
        <p:nvSpPr>
          <p:cNvPr id="4" name="Date Placeholder 3"/>
          <p:cNvSpPr>
            <a:spLocks noGrp="1"/>
          </p:cNvSpPr>
          <p:nvPr>
            <p:ph type="dt" sz="half" idx="10"/>
          </p:nvPr>
        </p:nvSpPr>
        <p:spPr>
          <a:xfrm>
            <a:off x="1964422" y="6525841"/>
            <a:ext cx="857339" cy="168275"/>
          </a:xfrm>
        </p:spPr>
        <p:txBody>
          <a:bodyPr/>
          <a:lstStyle>
            <a:lvl1pPr>
              <a:defRPr>
                <a:solidFill>
                  <a:schemeClr val="tx1"/>
                </a:solidFill>
              </a:defRPr>
            </a:lvl1pPr>
          </a:lstStyle>
          <a:p>
            <a:fld id="{9623C80F-5998-4C5A-8426-1B9517C724DD}" type="datetimeFigureOut">
              <a:rPr lang="en-US" smtClean="0"/>
              <a:pPr/>
              <a:t>6/12/17</a:t>
            </a:fld>
            <a:endParaRPr lang="en-US"/>
          </a:p>
        </p:txBody>
      </p:sp>
      <p:sp>
        <p:nvSpPr>
          <p:cNvPr id="8" name="Rectangle 6"/>
          <p:cNvSpPr/>
          <p:nvPr userDrawn="1"/>
        </p:nvSpPr>
        <p:spPr>
          <a:xfrm>
            <a:off x="-3995" y="913644"/>
            <a:ext cx="1756596" cy="2743956"/>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72" h="381105">
                <a:moveTo>
                  <a:pt x="0" y="0"/>
                </a:moveTo>
                <a:lnTo>
                  <a:pt x="36763" y="105"/>
                </a:lnTo>
                <a:lnTo>
                  <a:pt x="243972" y="381105"/>
                </a:lnTo>
                <a:lnTo>
                  <a:pt x="0" y="381000"/>
                </a:lnTo>
                <a:lnTo>
                  <a:pt x="0" y="0"/>
                </a:lnTo>
                <a:close/>
              </a:path>
            </a:pathLst>
          </a:custGeom>
          <a:gradFill flip="none" rotWithShape="1">
            <a:gsLst>
              <a:gs pos="0">
                <a:schemeClr val="tx2"/>
              </a:gs>
              <a:gs pos="100000">
                <a:schemeClr val="accent1"/>
              </a:gs>
            </a:gsLst>
            <a:lin ang="14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   </a:t>
            </a:r>
            <a:endParaRPr lang="en-US" dirty="0">
              <a:solidFill>
                <a:schemeClr val="tx2"/>
              </a:solidFill>
            </a:endParaRPr>
          </a:p>
        </p:txBody>
      </p:sp>
      <p:pic>
        <p:nvPicPr>
          <p:cNvPr id="6" name="Picture 5" descr="NM_Logo_RGB.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47080" y="914400"/>
            <a:ext cx="2438400" cy="457619"/>
          </a:xfrm>
          <a:prstGeom prst="rect">
            <a:avLst/>
          </a:prstGeom>
        </p:spPr>
      </p:pic>
    </p:spTree>
    <p:extLst>
      <p:ext uri="{BB962C8B-B14F-4D97-AF65-F5344CB8AC3E}">
        <p14:creationId xmlns:p14="http://schemas.microsoft.com/office/powerpoint/2010/main" val="2063167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Section Header Your Photo">
    <p:bg bwMode="gray">
      <p:bgPr>
        <a:gradFill flip="none" rotWithShape="1">
          <a:gsLst>
            <a:gs pos="0">
              <a:schemeClr val="tx2"/>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8" name="Freeform 7"/>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6" name="Picture 5" descr="NM_Logo_RGB.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67122" y="914400"/>
            <a:ext cx="2438400" cy="457619"/>
          </a:xfrm>
          <a:prstGeom prst="rect">
            <a:avLst/>
          </a:prstGeom>
        </p:spPr>
      </p:pic>
    </p:spTree>
    <p:extLst>
      <p:ext uri="{BB962C8B-B14F-4D97-AF65-F5344CB8AC3E}">
        <p14:creationId xmlns:p14="http://schemas.microsoft.com/office/powerpoint/2010/main" val="902541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Section Header Your Photo">
    <p:bg bwMode="gray">
      <p:bgPr>
        <a:gradFill flip="none" rotWithShape="1">
          <a:gsLst>
            <a:gs pos="0">
              <a:schemeClr val="tx2"/>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8" name="Freeform 7"/>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chemeClr val="tx2"/>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7" name="Picture 6" descr="NM_Logo_RGB.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67122" y="914400"/>
            <a:ext cx="2438400" cy="457619"/>
          </a:xfrm>
          <a:prstGeom prst="rect">
            <a:avLst/>
          </a:prstGeom>
        </p:spPr>
      </p:pic>
    </p:spTree>
    <p:extLst>
      <p:ext uri="{BB962C8B-B14F-4D97-AF65-F5344CB8AC3E}">
        <p14:creationId xmlns:p14="http://schemas.microsoft.com/office/powerpoint/2010/main" val="9025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623C80F-5998-4C5A-8426-1B9517C724DD}" type="datetimeFigureOut">
              <a:rPr lang="en-US" smtClean="0"/>
              <a:pPr/>
              <a:t>6/12/17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a:p>
        </p:txBody>
      </p:sp>
      <p:sp>
        <p:nvSpPr>
          <p:cNvPr id="11"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
        <p:nvSpPr>
          <p:cNvPr id="7" name="TextBox 6"/>
          <p:cNvSpPr txBox="1"/>
          <p:nvPr userDrawn="1"/>
        </p:nvSpPr>
        <p:spPr>
          <a:xfrm>
            <a:off x="1905000" y="6465455"/>
            <a:ext cx="914400" cy="914400"/>
          </a:xfrm>
          <a:prstGeom prst="rect">
            <a:avLst/>
          </a:prstGeom>
          <a:noFill/>
        </p:spPr>
        <p:txBody>
          <a:bodyPr wrap="none" lIns="0" tIns="0" rIns="0" bIns="0" rtlCol="0">
            <a:noAutofit/>
          </a:bodyPr>
          <a:lstStyle/>
          <a:p>
            <a:pPr>
              <a:lnSpc>
                <a:spcPct val="90000"/>
              </a:lnSpc>
              <a:spcBef>
                <a:spcPts val="600"/>
              </a:spcBef>
            </a:pPr>
            <a:endParaRPr lang="en-US" sz="1850" spc="-5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01197" y="1621971"/>
            <a:ext cx="3767328" cy="4093029"/>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00422" y="1621971"/>
            <a:ext cx="3767328" cy="4093029"/>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623C80F-5998-4C5A-8426-1B9517C724DD}" type="datetimeFigureOut">
              <a:rPr lang="en-US" smtClean="0"/>
              <a:pPr/>
              <a:t>6/12/17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a:p>
        </p:txBody>
      </p:sp>
      <p:sp>
        <p:nvSpPr>
          <p:cNvPr id="9"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1468B"/>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90600" y="1622424"/>
            <a:ext cx="3581400" cy="358775"/>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01197" y="1981200"/>
            <a:ext cx="3768895" cy="3733800"/>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908036" y="1624012"/>
            <a:ext cx="3770375" cy="357187"/>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7124" y="1981200"/>
            <a:ext cx="3770375" cy="3733800"/>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623C80F-5998-4C5A-8426-1B9517C724DD}" type="datetimeFigureOut">
              <a:rPr lang="en-US" smtClean="0"/>
              <a:pPr/>
              <a:t>6/12/17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a:p>
        </p:txBody>
      </p:sp>
      <p:sp>
        <p:nvSpPr>
          <p:cNvPr id="11"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w/image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85157" y="3724712"/>
            <a:ext cx="3586843" cy="347472"/>
          </a:xfrm>
        </p:spPr>
        <p:txBody>
          <a:bodyPr anchor="b"/>
          <a:lstStyle>
            <a:lvl1pPr marL="0" indent="0">
              <a:buNone/>
              <a:defRPr sz="1850" b="0">
                <a:solidFill>
                  <a:srgbClr val="917EA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90600" y="4038600"/>
            <a:ext cx="3579492" cy="1676400"/>
          </a:xfrm>
        </p:spPr>
        <p:txBody>
          <a:bodyPr vert="horz" lIns="0" tIns="0" rIns="91440" bIns="45720" rtlCol="0">
            <a:noAutofit/>
          </a:bodyPr>
          <a:lstStyle>
            <a:lvl1pPr marL="0" indent="0">
              <a:buNone/>
              <a:defRPr lang="en-US" smtClean="0"/>
            </a:lvl1pPr>
            <a:lvl2pPr marL="206375" indent="0">
              <a:buNone/>
              <a:defRPr lang="en-US" smtClean="0"/>
            </a:lvl2pPr>
            <a:lvl3pPr marL="457200" indent="0">
              <a:buNone/>
              <a:defRPr lang="en-US" smtClean="0"/>
            </a:lvl3pPr>
            <a:lvl4pPr marL="631825" indent="0">
              <a:buNone/>
              <a:defRPr lang="en-US" smtClean="0"/>
            </a:lvl4pPr>
            <a:lvl5pPr marL="804862" indent="0">
              <a:buNone/>
              <a:defRPr lang="en-US"/>
            </a:lvl5pPr>
          </a:lstStyle>
          <a:p>
            <a:pPr lvl="0"/>
            <a:r>
              <a:rPr lang="en-US" dirty="0" smtClean="0"/>
              <a:t>Click to edit Master text styles</a:t>
            </a:r>
          </a:p>
        </p:txBody>
      </p:sp>
      <p:sp>
        <p:nvSpPr>
          <p:cNvPr id="5" name="Text Placeholder 4"/>
          <p:cNvSpPr>
            <a:spLocks noGrp="1"/>
          </p:cNvSpPr>
          <p:nvPr>
            <p:ph type="body" sz="quarter" idx="3"/>
          </p:nvPr>
        </p:nvSpPr>
        <p:spPr>
          <a:xfrm>
            <a:off x="4908036" y="3724712"/>
            <a:ext cx="3584448" cy="347472"/>
          </a:xfrm>
        </p:spPr>
        <p:txBody>
          <a:bodyPr anchor="b"/>
          <a:lstStyle>
            <a:lvl1pPr marL="0" indent="0">
              <a:buNone/>
              <a:defRPr sz="1850" b="0">
                <a:solidFill>
                  <a:srgbClr val="917EA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908036" y="4038600"/>
            <a:ext cx="3580898" cy="1676400"/>
          </a:xfrm>
        </p:spPr>
        <p:txBody>
          <a:bodyPr vert="horz" lIns="0" tIns="0" rIns="91440" bIns="45720" rtlCol="0">
            <a:noAutofit/>
          </a:bodyPr>
          <a:lstStyle>
            <a:lvl1pPr marL="0" indent="0">
              <a:buNone/>
              <a:defRPr lang="en-US" dirty="0" smtClean="0"/>
            </a:lvl1pPr>
            <a:lvl2pPr marL="206375" indent="0">
              <a:buNone/>
              <a:defRPr lang="en-US" dirty="0" smtClean="0"/>
            </a:lvl2pPr>
            <a:lvl3pPr marL="457200" indent="0">
              <a:buNone/>
              <a:defRPr lang="en-US" dirty="0" smtClean="0"/>
            </a:lvl3pPr>
            <a:lvl4pPr marL="631825" indent="0">
              <a:buNone/>
              <a:defRPr lang="en-US" dirty="0" smtClean="0"/>
            </a:lvl4pPr>
            <a:lvl5pPr marL="804862" indent="0">
              <a:buNone/>
              <a:defRPr lang="en-US" dirty="0"/>
            </a:lvl5pPr>
          </a:lstStyle>
          <a:p>
            <a:pPr lvl="0"/>
            <a:r>
              <a:rPr lang="en-US" dirty="0" smtClean="0"/>
              <a:t>Click to edit Master text styles</a:t>
            </a:r>
          </a:p>
        </p:txBody>
      </p:sp>
      <p:sp>
        <p:nvSpPr>
          <p:cNvPr id="7" name="Date Placeholder 6"/>
          <p:cNvSpPr>
            <a:spLocks noGrp="1"/>
          </p:cNvSpPr>
          <p:nvPr>
            <p:ph type="dt" sz="half" idx="10"/>
          </p:nvPr>
        </p:nvSpPr>
        <p:spPr/>
        <p:txBody>
          <a:bodyPr/>
          <a:lstStyle/>
          <a:p>
            <a:fld id="{9623C80F-5998-4C5A-8426-1B9517C724DD}" type="datetimeFigureOut">
              <a:rPr lang="en-US" smtClean="0"/>
              <a:pPr/>
              <a:t>6/12/17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a:p>
        </p:txBody>
      </p:sp>
      <p:sp>
        <p:nvSpPr>
          <p:cNvPr id="13" name="Picture Placeholder 12"/>
          <p:cNvSpPr>
            <a:spLocks noGrp="1"/>
          </p:cNvSpPr>
          <p:nvPr>
            <p:ph type="pic" sz="quarter" idx="14" hasCustomPrompt="1"/>
          </p:nvPr>
        </p:nvSpPr>
        <p:spPr>
          <a:xfrm>
            <a:off x="990600" y="1622424"/>
            <a:ext cx="3429000" cy="1994355"/>
          </a:xfrm>
        </p:spPr>
        <p:txBody>
          <a:bodyPr anchor="ctr"/>
          <a:lstStyle>
            <a:lvl1pPr marL="0" indent="0" algn="ctr">
              <a:buNone/>
              <a:defRPr/>
            </a:lvl1pPr>
          </a:lstStyle>
          <a:p>
            <a:r>
              <a:rPr lang="en-US" dirty="0" smtClean="0"/>
              <a:t>Insert image</a:t>
            </a:r>
            <a:endParaRPr lang="en-US" dirty="0"/>
          </a:p>
        </p:txBody>
      </p:sp>
      <p:sp>
        <p:nvSpPr>
          <p:cNvPr id="15" name="Picture Placeholder 12"/>
          <p:cNvSpPr>
            <a:spLocks noGrp="1"/>
          </p:cNvSpPr>
          <p:nvPr>
            <p:ph type="pic" sz="quarter" idx="15" hasCustomPrompt="1"/>
          </p:nvPr>
        </p:nvSpPr>
        <p:spPr>
          <a:xfrm>
            <a:off x="4908036" y="1622424"/>
            <a:ext cx="3429000" cy="1994355"/>
          </a:xfrm>
        </p:spPr>
        <p:txBody>
          <a:bodyPr anchor="ctr"/>
          <a:lstStyle>
            <a:lvl1pPr marL="0" indent="0" algn="ctr">
              <a:buNone/>
              <a:defRPr/>
            </a:lvl1pPr>
          </a:lstStyle>
          <a:p>
            <a:r>
              <a:rPr lang="en-US" dirty="0" smtClean="0"/>
              <a:t>Insert image</a:t>
            </a:r>
            <a:endParaRPr lang="en-US" dirty="0"/>
          </a:p>
        </p:txBody>
      </p:sp>
      <p:sp>
        <p:nvSpPr>
          <p:cNvPr id="16"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rgbClr val="917EAE"/>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Tree>
    <p:extLst>
      <p:ext uri="{BB962C8B-B14F-4D97-AF65-F5344CB8AC3E}">
        <p14:creationId xmlns:p14="http://schemas.microsoft.com/office/powerpoint/2010/main" val="3755198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cked Two Content + Side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90600" y="1622424"/>
            <a:ext cx="3581400" cy="358775"/>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01197" y="1981200"/>
            <a:ext cx="3773089" cy="1711325"/>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990599" y="3652124"/>
            <a:ext cx="3581401" cy="349526"/>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803911" y="4012035"/>
            <a:ext cx="3770375" cy="1558925"/>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623C80F-5998-4C5A-8426-1B9517C724DD}" type="datetimeFigureOut">
              <a:rPr lang="en-US" smtClean="0"/>
              <a:pPr/>
              <a:t>6/12/17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a:p>
        </p:txBody>
      </p:sp>
      <p:sp>
        <p:nvSpPr>
          <p:cNvPr id="14" name="Content Placeholder 13"/>
          <p:cNvSpPr>
            <a:spLocks noGrp="1"/>
          </p:cNvSpPr>
          <p:nvPr>
            <p:ph sz="quarter" idx="13"/>
          </p:nvPr>
        </p:nvSpPr>
        <p:spPr>
          <a:xfrm>
            <a:off x="5209563" y="1676400"/>
            <a:ext cx="3934437"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0"/>
          <p:cNvSpPr>
            <a:spLocks noGrp="1"/>
          </p:cNvSpPr>
          <p:nvPr>
            <p:ph type="body" sz="quarter" idx="14" hasCustomPrompt="1"/>
          </p:nvPr>
        </p:nvSpPr>
        <p:spPr>
          <a:xfrm>
            <a:off x="990600" y="914400"/>
            <a:ext cx="6854952" cy="457200"/>
          </a:xfrm>
        </p:spPr>
        <p:txBody>
          <a:bodyPr/>
          <a:lstStyle>
            <a:lvl1pPr marL="0" indent="0">
              <a:lnSpc>
                <a:spcPct val="85000"/>
              </a:lnSpc>
              <a:spcBef>
                <a:spcPts val="0"/>
              </a:spcBef>
              <a:buNone/>
              <a:defRPr sz="2000" spc="-80" baseline="0">
                <a:solidFill>
                  <a:srgbClr val="917EAE"/>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Tree>
    <p:extLst>
      <p:ext uri="{BB962C8B-B14F-4D97-AF65-F5344CB8AC3E}">
        <p14:creationId xmlns:p14="http://schemas.microsoft.com/office/powerpoint/2010/main" val="29372137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NM_Logo_RGB.eps"/>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533400" y="6400381"/>
            <a:ext cx="1447800" cy="271711"/>
          </a:xfrm>
          <a:prstGeom prst="rect">
            <a:avLst/>
          </a:prstGeom>
        </p:spPr>
      </p:pic>
      <p:sp>
        <p:nvSpPr>
          <p:cNvPr id="2" name="Title Placeholder 1"/>
          <p:cNvSpPr>
            <a:spLocks noGrp="1"/>
          </p:cNvSpPr>
          <p:nvPr>
            <p:ph type="title"/>
          </p:nvPr>
        </p:nvSpPr>
        <p:spPr>
          <a:xfrm>
            <a:off x="990599" y="137160"/>
            <a:ext cx="7713969" cy="762000"/>
          </a:xfrm>
          <a:prstGeom prst="rect">
            <a:avLst/>
          </a:prstGeom>
        </p:spPr>
        <p:txBody>
          <a:bodyPr vert="horz" lIns="0" tIns="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1197" y="1621971"/>
            <a:ext cx="7049689" cy="4093029"/>
          </a:xfrm>
          <a:prstGeom prst="rect">
            <a:avLst/>
          </a:prstGeom>
        </p:spPr>
        <p:txBody>
          <a:bodyPr vert="horz" lIns="0" tIns="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351531" y="6525841"/>
            <a:ext cx="857339" cy="168275"/>
          </a:xfrm>
          <a:prstGeom prst="rect">
            <a:avLst/>
          </a:prstGeom>
        </p:spPr>
        <p:txBody>
          <a:bodyPr vert="horz" wrap="none" lIns="0" tIns="0" rIns="0" bIns="0" rtlCol="0" anchor="b"/>
          <a:lstStyle>
            <a:lvl1pPr algn="l">
              <a:defRPr sz="800">
                <a:solidFill>
                  <a:schemeClr val="tx1"/>
                </a:solidFill>
              </a:defRPr>
            </a:lvl1pPr>
          </a:lstStyle>
          <a:p>
            <a:fld id="{9623C80F-5998-4C5A-8426-1B9517C724DD}" type="datetimeFigureOut">
              <a:rPr lang="en-US" smtClean="0"/>
              <a:pPr/>
              <a:t>6/12/17</a:t>
            </a:fld>
            <a:endParaRPr lang="en-US" dirty="0"/>
          </a:p>
        </p:txBody>
      </p:sp>
      <p:sp>
        <p:nvSpPr>
          <p:cNvPr id="5" name="Footer Placeholder 4"/>
          <p:cNvSpPr>
            <a:spLocks noGrp="1"/>
          </p:cNvSpPr>
          <p:nvPr>
            <p:ph type="ftr" sz="quarter" idx="3"/>
          </p:nvPr>
        </p:nvSpPr>
        <p:spPr>
          <a:xfrm>
            <a:off x="3121994" y="6484127"/>
            <a:ext cx="5181600" cy="231266"/>
          </a:xfrm>
          <a:prstGeom prst="rect">
            <a:avLst/>
          </a:prstGeom>
        </p:spPr>
        <p:txBody>
          <a:bodyPr vert="horz" lIns="0" tIns="0" rIns="0" bIns="0" rtlCol="0" anchor="b"/>
          <a:lstStyle>
            <a:lvl1pPr algn="r">
              <a:defRPr sz="1400">
                <a:solidFill>
                  <a:schemeClr val="tx1"/>
                </a:solidFill>
              </a:defRPr>
            </a:lvl1pPr>
          </a:lstStyle>
          <a:p>
            <a:endParaRPr lang="en-US" dirty="0"/>
          </a:p>
        </p:txBody>
      </p:sp>
      <p:sp>
        <p:nvSpPr>
          <p:cNvPr id="6" name="Slide Number Placeholder 5"/>
          <p:cNvSpPr>
            <a:spLocks noGrp="1"/>
          </p:cNvSpPr>
          <p:nvPr>
            <p:ph type="sldNum" sz="quarter" idx="4"/>
          </p:nvPr>
        </p:nvSpPr>
        <p:spPr>
          <a:xfrm>
            <a:off x="8305799" y="6484127"/>
            <a:ext cx="346745" cy="231266"/>
          </a:xfrm>
          <a:prstGeom prst="rect">
            <a:avLst/>
          </a:prstGeom>
        </p:spPr>
        <p:txBody>
          <a:bodyPr vert="horz" wrap="none" lIns="0" tIns="0" rIns="0" bIns="0" rtlCol="0" anchor="b"/>
          <a:lstStyle>
            <a:lvl1pPr algn="r">
              <a:defRPr sz="1400">
                <a:solidFill>
                  <a:schemeClr val="accent2"/>
                </a:solidFill>
              </a:defRPr>
            </a:lvl1pPr>
          </a:lstStyle>
          <a:p>
            <a:fld id="{0D558541-60C9-42A2-8392-FF12533A6B7A}" type="slidenum">
              <a:rPr lang="en-US" smtClean="0"/>
              <a:pPr/>
              <a:t>‹#›</a:t>
            </a:fld>
            <a:endParaRPr lang="en-US" dirty="0"/>
          </a:p>
        </p:txBody>
      </p:sp>
      <p:sp>
        <p:nvSpPr>
          <p:cNvPr id="10" name="Rectangle 6"/>
          <p:cNvSpPr/>
          <p:nvPr userDrawn="1"/>
        </p:nvSpPr>
        <p:spPr>
          <a:xfrm>
            <a:off x="0" y="515326"/>
            <a:ext cx="685800" cy="261565"/>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946" h="381000">
                <a:moveTo>
                  <a:pt x="0" y="0"/>
                </a:moveTo>
                <a:lnTo>
                  <a:pt x="794257" y="0"/>
                </a:lnTo>
                <a:lnTo>
                  <a:pt x="998946" y="381000"/>
                </a:lnTo>
                <a:lnTo>
                  <a:pt x="0" y="381000"/>
                </a:lnTo>
                <a:lnTo>
                  <a:pt x="0" y="0"/>
                </a:lnTo>
                <a:close/>
              </a:path>
            </a:pathLst>
          </a:custGeom>
          <a:gradFill flip="none" rotWithShape="1">
            <a:gsLst>
              <a:gs pos="0">
                <a:schemeClr val="tx2"/>
              </a:gs>
              <a:gs pos="100000">
                <a:schemeClr val="accent1"/>
              </a:gs>
            </a:gsLst>
            <a:lin ang="14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  </a:t>
            </a:r>
            <a:endParaRPr lang="en-US"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74" r:id="rId2"/>
    <p:sldLayoutId id="2147483724" r:id="rId3"/>
    <p:sldLayoutId id="2147483725" r:id="rId4"/>
    <p:sldLayoutId id="2147483650" r:id="rId5"/>
    <p:sldLayoutId id="2147483652" r:id="rId6"/>
    <p:sldLayoutId id="2147483653" r:id="rId7"/>
    <p:sldLayoutId id="2147483663" r:id="rId8"/>
    <p:sldLayoutId id="2147483662" r:id="rId9"/>
    <p:sldLayoutId id="2147483676" r:id="rId10"/>
    <p:sldLayoutId id="2147483654" r:id="rId11"/>
    <p:sldLayoutId id="2147483655" r:id="rId12"/>
    <p:sldLayoutId id="2147483723" r:id="rId13"/>
  </p:sldLayoutIdLst>
  <p:txStyles>
    <p:titleStyle>
      <a:lvl1pPr algn="l" defTabSz="914400" rtl="0" eaLnBrk="1" latinLnBrk="0" hangingPunct="1">
        <a:lnSpc>
          <a:spcPct val="85000"/>
        </a:lnSpc>
        <a:spcBef>
          <a:spcPct val="0"/>
        </a:spcBef>
        <a:buNone/>
        <a:defRPr sz="2800" kern="1200" spc="-50" baseline="0">
          <a:solidFill>
            <a:schemeClr val="tx2"/>
          </a:solidFill>
          <a:latin typeface="+mj-lt"/>
          <a:ea typeface="+mj-ea"/>
          <a:cs typeface="+mj-cs"/>
        </a:defRPr>
      </a:lvl1pPr>
    </p:titleStyle>
    <p:bodyStyle>
      <a:lvl1pPr marL="174625" indent="-174625" algn="l" defTabSz="914400" rtl="0" eaLnBrk="1" latinLnBrk="0" hangingPunct="1">
        <a:spcBef>
          <a:spcPct val="20000"/>
        </a:spcBef>
        <a:buClr>
          <a:schemeClr val="accent1"/>
        </a:buClr>
        <a:buFont typeface="Arial" pitchFamily="34" charset="0"/>
        <a:buChar char="•"/>
        <a:defRPr sz="1850" kern="1200" spc="-50" baseline="0">
          <a:solidFill>
            <a:schemeClr val="tx1"/>
          </a:solidFill>
          <a:latin typeface="+mn-lt"/>
          <a:ea typeface="+mn-ea"/>
          <a:cs typeface="+mn-cs"/>
        </a:defRPr>
      </a:lvl1pPr>
      <a:lvl2pPr marL="457200" indent="-250825" algn="l" defTabSz="914400" rtl="0" eaLnBrk="1" latinLnBrk="0" hangingPunct="1">
        <a:spcBef>
          <a:spcPct val="20000"/>
        </a:spcBef>
        <a:buClr>
          <a:srgbClr val="605F62"/>
        </a:buClr>
        <a:buFont typeface="Symbol" pitchFamily="18" charset="2"/>
        <a:buChar char="-"/>
        <a:defRPr sz="1850" kern="1200" spc="-50" baseline="0">
          <a:solidFill>
            <a:schemeClr val="tx1"/>
          </a:solidFill>
          <a:latin typeface="+mn-lt"/>
          <a:ea typeface="+mn-ea"/>
          <a:cs typeface="+mn-cs"/>
        </a:defRPr>
      </a:lvl2pPr>
      <a:lvl3pPr marL="620713"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3pPr>
      <a:lvl4pPr marL="804863" indent="-173038"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4pPr>
      <a:lvl5pPr marL="968375"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6.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21.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22.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8.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hyperlink" Target="https://galter.northwestern.edu/lists/Writing-and-Terminology" TargetMode="External"/><Relationship Id="rId4" Type="http://schemas.openxmlformats.org/officeDocument/2006/relationships/hyperlink" Target="https://cgi.duke.edu/web/sciwriting/index.php" TargetMode="External"/><Relationship Id="rId5" Type="http://schemas.openxmlformats.org/officeDocument/2006/relationships/hyperlink" Target="http://www.writing.northwestern.edu/" TargetMode="External"/><Relationship Id="rId6" Type="http://schemas.openxmlformats.org/officeDocument/2006/relationships/hyperlink" Target="https://cme.class.stanford.edu/courses/CME/002/2014/about" TargetMode="External"/><Relationship Id="rId7" Type="http://schemas.openxmlformats.org/officeDocument/2006/relationships/hyperlink" Target="https://www.youtube.com/channel/UC2ZP9DctU6636VFKoHJ1k7w" TargetMode="External"/><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cgi.duke.edu/web/sciwriting/index.php" TargetMode="External"/><Relationship Id="rId3" Type="http://schemas.openxmlformats.org/officeDocument/2006/relationships/hyperlink" Target="https://www.youtube.com/channel/UC2ZP9DctU6636VFKoHJ1k7w"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8.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jpeg"/><Relationship Id="rId10" Type="http://schemas.openxmlformats.org/officeDocument/2006/relationships/image" Target="../media/image16.jpe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304800" y="3006689"/>
            <a:ext cx="4833256" cy="1031911"/>
          </a:xfrm>
        </p:spPr>
        <p:txBody>
          <a:bodyPr/>
          <a:lstStyle/>
          <a:p>
            <a:r>
              <a:rPr lang="en-US" dirty="0" smtClean="0"/>
              <a:t>Scientific Writing Seminar Series</a:t>
            </a:r>
            <a:br>
              <a:rPr lang="en-US" dirty="0" smtClean="0"/>
            </a:br>
            <a:r>
              <a:rPr lang="en-US" dirty="0" smtClean="0"/>
              <a:t>Session 1: Back to Basics</a:t>
            </a:r>
            <a:br>
              <a:rPr lang="en-US" dirty="0" smtClean="0"/>
            </a:br>
            <a:endParaRPr lang="en-US" dirty="0"/>
          </a:p>
        </p:txBody>
      </p:sp>
      <p:sp>
        <p:nvSpPr>
          <p:cNvPr id="7" name="Subtitle 4"/>
          <p:cNvSpPr>
            <a:spLocks noGrp="1"/>
          </p:cNvSpPr>
          <p:nvPr>
            <p:ph type="subTitle" idx="1"/>
          </p:nvPr>
        </p:nvSpPr>
        <p:spPr/>
        <p:txBody>
          <a:bodyPr/>
          <a:lstStyle/>
          <a:p>
            <a:r>
              <a:rPr lang="en-US" dirty="0" smtClean="0"/>
              <a:t>Patty Smith, MLIS</a:t>
            </a:r>
          </a:p>
          <a:p>
            <a:r>
              <a:rPr lang="en-US" dirty="0" smtClean="0"/>
              <a:t>Research Librarian</a:t>
            </a:r>
          </a:p>
          <a:p>
            <a:r>
              <a:rPr lang="en-US" dirty="0" err="1" smtClean="0"/>
              <a:t>Galter</a:t>
            </a:r>
            <a:r>
              <a:rPr lang="en-US" dirty="0" smtClean="0"/>
              <a:t> Health Sciences Library</a:t>
            </a:r>
            <a:endParaRPr lang="en-US" dirty="0"/>
          </a:p>
          <a:p>
            <a:endParaRPr lang="en-US" dirty="0"/>
          </a:p>
        </p:txBody>
      </p:sp>
      <p:pic>
        <p:nvPicPr>
          <p:cNvPr id="4" name="Picture 3" descr="Screen Shot 2015-04-27 at 7.31.28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8" y="6472556"/>
            <a:ext cx="3291840" cy="3831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6489584"/>
            <a:ext cx="2090262" cy="36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032000" y="2563091"/>
            <a:ext cx="914400" cy="914400"/>
          </a:xfrm>
          <a:prstGeom prst="rect">
            <a:avLst/>
          </a:prstGeom>
          <a:noFill/>
        </p:spPr>
        <p:txBody>
          <a:bodyPr wrap="none" lIns="0" tIns="0" rIns="0" bIns="0" rtlCol="0">
            <a:noAutofit/>
          </a:bodyPr>
          <a:lstStyle/>
          <a:p>
            <a:pPr>
              <a:lnSpc>
                <a:spcPct val="90000"/>
              </a:lnSpc>
              <a:spcBef>
                <a:spcPts val="600"/>
              </a:spcBef>
            </a:pPr>
            <a:endParaRPr lang="en-US" sz="1850" spc="-5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your sentence length under control</a:t>
            </a:r>
          </a:p>
        </p:txBody>
      </p:sp>
      <p:sp>
        <p:nvSpPr>
          <p:cNvPr id="3" name="Content Placeholder 2"/>
          <p:cNvSpPr>
            <a:spLocks noGrp="1"/>
          </p:cNvSpPr>
          <p:nvPr>
            <p:ph idx="1"/>
          </p:nvPr>
        </p:nvSpPr>
        <p:spPr/>
        <p:txBody>
          <a:bodyPr/>
          <a:lstStyle/>
          <a:p>
            <a:r>
              <a:rPr lang="en-US" dirty="0" smtClean="0"/>
              <a:t>Read your work out loud</a:t>
            </a:r>
          </a:p>
          <a:p>
            <a:pPr lvl="1"/>
            <a:r>
              <a:rPr lang="en-US" dirty="0" smtClean="0"/>
              <a:t>Are you taking multiple breaths?</a:t>
            </a:r>
          </a:p>
          <a:p>
            <a:pPr lvl="1"/>
            <a:r>
              <a:rPr lang="en-US" dirty="0" smtClean="0"/>
              <a:t>Are there awkward pauses?</a:t>
            </a:r>
          </a:p>
          <a:p>
            <a:pPr lvl="1"/>
            <a:r>
              <a:rPr lang="en-US" dirty="0" smtClean="0"/>
              <a:t>Do you forget what the beginning of the sentence was by the time you reach the end?</a:t>
            </a:r>
          </a:p>
          <a:p>
            <a:pPr lvl="1"/>
            <a:endParaRPr lang="en-US" dirty="0"/>
          </a:p>
          <a:p>
            <a:r>
              <a:rPr lang="en-US" dirty="0" smtClean="0"/>
              <a:t>Revise your work and break longer sentences into multiple short sentences. </a:t>
            </a:r>
          </a:p>
          <a:p>
            <a:endParaRPr lang="en-US" dirty="0"/>
          </a:p>
          <a:p>
            <a:r>
              <a:rPr lang="en-US" dirty="0" smtClean="0"/>
              <a:t>Use your word processor’s readability score tool to keep tabs on your average sentence length. </a:t>
            </a:r>
            <a:endParaRPr lang="en-US" dirty="0"/>
          </a:p>
        </p:txBody>
      </p:sp>
      <p:sp>
        <p:nvSpPr>
          <p:cNvPr id="4" name="Text Placeholder 3"/>
          <p:cNvSpPr>
            <a:spLocks noGrp="1"/>
          </p:cNvSpPr>
          <p:nvPr>
            <p:ph type="body" sz="quarter" idx="13"/>
          </p:nvPr>
        </p:nvSpPr>
        <p:spPr/>
        <p:txBody>
          <a:bodyPr/>
          <a:lstStyle/>
          <a:p>
            <a:r>
              <a:rPr lang="en-US" dirty="0"/>
              <a:t>15 words average, 25 words maximum</a:t>
            </a:r>
          </a:p>
          <a:p>
            <a:endParaRPr lang="en-US" dirty="0"/>
          </a:p>
        </p:txBody>
      </p:sp>
    </p:spTree>
    <p:extLst>
      <p:ext uri="{BB962C8B-B14F-4D97-AF65-F5344CB8AC3E}">
        <p14:creationId xmlns:p14="http://schemas.microsoft.com/office/powerpoint/2010/main" val="39228998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your sentence length under control</a:t>
            </a:r>
          </a:p>
        </p:txBody>
      </p:sp>
      <p:sp>
        <p:nvSpPr>
          <p:cNvPr id="3" name="Content Placeholder 2"/>
          <p:cNvSpPr>
            <a:spLocks noGrp="1"/>
          </p:cNvSpPr>
          <p:nvPr>
            <p:ph idx="1"/>
          </p:nvPr>
        </p:nvSpPr>
        <p:spPr/>
        <p:txBody>
          <a:bodyPr/>
          <a:lstStyle/>
          <a:p>
            <a:pPr marL="0" indent="0">
              <a:buNone/>
            </a:pPr>
            <a:r>
              <a:rPr lang="en-US" dirty="0" smtClean="0"/>
              <a:t>Example:</a:t>
            </a:r>
          </a:p>
          <a:p>
            <a:pPr marL="0" indent="0">
              <a:buNone/>
            </a:pPr>
            <a:r>
              <a:rPr lang="en-US" dirty="0" smtClean="0"/>
              <a:t>Referral to a clinical geneticist for assistance in the diagnosis and management of Noonan syndrome, including determining the appropriateness and sequence of genetic testing, may be helpful. </a:t>
            </a:r>
          </a:p>
          <a:p>
            <a:pPr marL="0" indent="0">
              <a:buNone/>
            </a:pPr>
            <a:endParaRPr lang="en-US" dirty="0"/>
          </a:p>
          <a:p>
            <a:pPr marL="0" indent="0">
              <a:buNone/>
            </a:pPr>
            <a:r>
              <a:rPr lang="en-US" dirty="0" smtClean="0"/>
              <a:t>Revised:</a:t>
            </a:r>
          </a:p>
          <a:p>
            <a:pPr marL="0" indent="0">
              <a:buNone/>
            </a:pPr>
            <a:r>
              <a:rPr lang="en-US" dirty="0" smtClean="0"/>
              <a:t>It may help to refer a patient with Noonan syndrome to a clinical geneticist. They can help diagnose and manage it and decide on genetic tests. </a:t>
            </a:r>
            <a:endParaRPr lang="en-US" dirty="0"/>
          </a:p>
        </p:txBody>
      </p:sp>
      <p:sp>
        <p:nvSpPr>
          <p:cNvPr id="4" name="Text Placeholder 3"/>
          <p:cNvSpPr>
            <a:spLocks noGrp="1"/>
          </p:cNvSpPr>
          <p:nvPr>
            <p:ph type="body" sz="quarter" idx="13"/>
          </p:nvPr>
        </p:nvSpPr>
        <p:spPr/>
        <p:txBody>
          <a:bodyPr/>
          <a:lstStyle/>
          <a:p>
            <a:r>
              <a:rPr lang="en-US" dirty="0" smtClean="0"/>
              <a:t>15 words average, </a:t>
            </a:r>
            <a:r>
              <a:rPr lang="en-US" dirty="0"/>
              <a:t>25 words maximum</a:t>
            </a:r>
          </a:p>
          <a:p>
            <a:endParaRPr lang="en-US" dirty="0"/>
          </a:p>
        </p:txBody>
      </p:sp>
      <p:sp>
        <p:nvSpPr>
          <p:cNvPr id="5" name="TextBox 4"/>
          <p:cNvSpPr txBox="1"/>
          <p:nvPr/>
        </p:nvSpPr>
        <p:spPr>
          <a:xfrm>
            <a:off x="4343400" y="5562600"/>
            <a:ext cx="4572000" cy="609600"/>
          </a:xfrm>
          <a:prstGeom prst="rect">
            <a:avLst/>
          </a:prstGeom>
          <a:noFill/>
        </p:spPr>
        <p:txBody>
          <a:bodyPr wrap="square" lIns="0" tIns="0" rIns="0" bIns="0" rtlCol="0">
            <a:noAutofit/>
          </a:bodyPr>
          <a:lstStyle/>
          <a:p>
            <a:pPr>
              <a:lnSpc>
                <a:spcPct val="90000"/>
              </a:lnSpc>
              <a:spcBef>
                <a:spcPts val="600"/>
              </a:spcBef>
            </a:pPr>
            <a:r>
              <a:rPr lang="en-US" sz="1200" dirty="0" smtClean="0"/>
              <a:t>Excerpt from:</a:t>
            </a:r>
          </a:p>
          <a:p>
            <a:pPr>
              <a:lnSpc>
                <a:spcPct val="90000"/>
              </a:lnSpc>
              <a:spcBef>
                <a:spcPts val="600"/>
              </a:spcBef>
            </a:pPr>
            <a:r>
              <a:rPr lang="en-US" sz="1200" dirty="0" err="1" smtClean="0"/>
              <a:t>Bhambhani</a:t>
            </a:r>
            <a:r>
              <a:rPr lang="en-US" sz="1200" dirty="0" smtClean="0"/>
              <a:t> </a:t>
            </a:r>
            <a:r>
              <a:rPr lang="en-US" sz="1200" dirty="0"/>
              <a:t>V, </a:t>
            </a:r>
            <a:r>
              <a:rPr lang="en-US" sz="1200" dirty="0" err="1"/>
              <a:t>Muenke</a:t>
            </a:r>
            <a:r>
              <a:rPr lang="en-US" sz="1200" dirty="0"/>
              <a:t> M. Noonan syndrome. American family physician. 2014;89(1):37-43. </a:t>
            </a:r>
            <a:r>
              <a:rPr lang="en-US" sz="1200" dirty="0" err="1"/>
              <a:t>Epub</a:t>
            </a:r>
            <a:r>
              <a:rPr lang="en-US" sz="1200" dirty="0"/>
              <a:t> 2014/01/22. PubMed PMID: 24444506; PMCID: PMC4099190</a:t>
            </a:r>
            <a:r>
              <a:rPr lang="en-US" sz="1200" dirty="0" smtClean="0"/>
              <a:t>.</a:t>
            </a:r>
            <a:endParaRPr lang="en-US" sz="1200" dirty="0"/>
          </a:p>
        </p:txBody>
      </p:sp>
      <p:sp>
        <p:nvSpPr>
          <p:cNvPr id="6" name="TextBox 5"/>
          <p:cNvSpPr txBox="1"/>
          <p:nvPr/>
        </p:nvSpPr>
        <p:spPr>
          <a:xfrm>
            <a:off x="457200" y="5562600"/>
            <a:ext cx="3124200" cy="304800"/>
          </a:xfrm>
          <a:prstGeom prst="rect">
            <a:avLst/>
          </a:prstGeom>
          <a:noFill/>
        </p:spPr>
        <p:txBody>
          <a:bodyPr wrap="square" lIns="0" tIns="0" rIns="0" bIns="0" rtlCol="0">
            <a:noAutofit/>
          </a:bodyPr>
          <a:lstStyle/>
          <a:p>
            <a:pPr>
              <a:lnSpc>
                <a:spcPct val="90000"/>
              </a:lnSpc>
              <a:spcBef>
                <a:spcPts val="600"/>
              </a:spcBef>
            </a:pPr>
            <a:r>
              <a:rPr lang="en-US" sz="1100" dirty="0" smtClean="0"/>
              <a:t>Examples from: </a:t>
            </a:r>
          </a:p>
          <a:p>
            <a:pPr>
              <a:lnSpc>
                <a:spcPct val="90000"/>
              </a:lnSpc>
              <a:spcBef>
                <a:spcPts val="600"/>
              </a:spcBef>
            </a:pPr>
            <a:r>
              <a:rPr lang="en-US" sz="1100" dirty="0" smtClean="0"/>
              <a:t>Linares </a:t>
            </a:r>
            <a:r>
              <a:rPr lang="en-US" sz="1100" dirty="0"/>
              <a:t>O, Daly D, Daly G. Plain English for doctors and other medical scientists. New York, NY: Oxford University Press; 2017.</a:t>
            </a:r>
            <a:endParaRPr lang="en-US" sz="1100" spc="-50" dirty="0"/>
          </a:p>
        </p:txBody>
      </p:sp>
    </p:spTree>
    <p:extLst>
      <p:ext uri="{BB962C8B-B14F-4D97-AF65-F5344CB8AC3E}">
        <p14:creationId xmlns:p14="http://schemas.microsoft.com/office/powerpoint/2010/main" val="10518077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your sentence length under control</a:t>
            </a:r>
          </a:p>
        </p:txBody>
      </p:sp>
      <p:sp>
        <p:nvSpPr>
          <p:cNvPr id="3" name="Content Placeholder 2"/>
          <p:cNvSpPr>
            <a:spLocks noGrp="1"/>
          </p:cNvSpPr>
          <p:nvPr>
            <p:ph idx="1"/>
          </p:nvPr>
        </p:nvSpPr>
        <p:spPr/>
        <p:txBody>
          <a:bodyPr/>
          <a:lstStyle/>
          <a:p>
            <a:pPr marL="0" indent="0">
              <a:buNone/>
            </a:pPr>
            <a:r>
              <a:rPr lang="en-US" dirty="0"/>
              <a:t>Our Review will focus on advances in understanding of COPD and its risk factors, prevalence, and natural history since these Reviews were published, address some of the questions that still persist, and raise some of the issues that health-care planners will have to consider as the burden of COPD increases as the world's population ages</a:t>
            </a:r>
            <a:r>
              <a:rPr lang="en-US" dirty="0" smtClean="0"/>
              <a:t>.</a:t>
            </a:r>
          </a:p>
          <a:p>
            <a:pPr marL="0" indent="0">
              <a:buNone/>
            </a:pPr>
            <a:endParaRPr lang="en-US" dirty="0"/>
          </a:p>
          <a:p>
            <a:pPr marL="0" indent="0">
              <a:buNone/>
            </a:pPr>
            <a:r>
              <a:rPr lang="en-US" dirty="0" smtClean="0"/>
              <a:t>Revised:</a:t>
            </a:r>
          </a:p>
          <a:p>
            <a:pPr marL="0" indent="0">
              <a:buNone/>
            </a:pPr>
            <a:r>
              <a:rPr lang="en-US" dirty="0" smtClean="0"/>
              <a:t>Our Review focuses on new knowledge of COPD, its risk factors, prevalence, and history since these reviews were published. It addresses some questions that still persist. It also raises some issues health-care planners must think about as the burden of COPD increases as the world’s population ages. </a:t>
            </a:r>
            <a:endParaRPr lang="en-US" dirty="0"/>
          </a:p>
        </p:txBody>
      </p:sp>
      <p:sp>
        <p:nvSpPr>
          <p:cNvPr id="4" name="Text Placeholder 3"/>
          <p:cNvSpPr>
            <a:spLocks noGrp="1"/>
          </p:cNvSpPr>
          <p:nvPr>
            <p:ph type="body" sz="quarter" idx="13"/>
          </p:nvPr>
        </p:nvSpPr>
        <p:spPr/>
        <p:txBody>
          <a:bodyPr/>
          <a:lstStyle/>
          <a:p>
            <a:r>
              <a:rPr lang="en-US" dirty="0"/>
              <a:t>15 words average, 25 words maximum</a:t>
            </a:r>
          </a:p>
          <a:p>
            <a:endParaRPr lang="en-US" dirty="0"/>
          </a:p>
        </p:txBody>
      </p:sp>
      <p:sp>
        <p:nvSpPr>
          <p:cNvPr id="5" name="TextBox 4"/>
          <p:cNvSpPr txBox="1"/>
          <p:nvPr/>
        </p:nvSpPr>
        <p:spPr>
          <a:xfrm>
            <a:off x="5334000" y="5638800"/>
            <a:ext cx="3276600" cy="457200"/>
          </a:xfrm>
          <a:prstGeom prst="rect">
            <a:avLst/>
          </a:prstGeom>
          <a:noFill/>
        </p:spPr>
        <p:txBody>
          <a:bodyPr wrap="square" lIns="0" tIns="0" rIns="0" bIns="0" rtlCol="0">
            <a:noAutofit/>
          </a:bodyPr>
          <a:lstStyle/>
          <a:p>
            <a:pPr>
              <a:lnSpc>
                <a:spcPct val="90000"/>
              </a:lnSpc>
              <a:spcBef>
                <a:spcPts val="600"/>
              </a:spcBef>
            </a:pPr>
            <a:r>
              <a:rPr lang="en-US" sz="1200" dirty="0" smtClean="0"/>
              <a:t>Excerpt from:</a:t>
            </a:r>
          </a:p>
          <a:p>
            <a:pPr>
              <a:lnSpc>
                <a:spcPct val="90000"/>
              </a:lnSpc>
              <a:spcBef>
                <a:spcPts val="600"/>
              </a:spcBef>
            </a:pPr>
            <a:r>
              <a:rPr lang="en-US" sz="1200" dirty="0" err="1" smtClean="0"/>
              <a:t>Mannino</a:t>
            </a:r>
            <a:r>
              <a:rPr lang="en-US" sz="1200" dirty="0" smtClean="0"/>
              <a:t> </a:t>
            </a:r>
            <a:r>
              <a:rPr lang="en-US" sz="1200" dirty="0"/>
              <a:t>DM, </a:t>
            </a:r>
            <a:r>
              <a:rPr lang="en-US" sz="1200" dirty="0" err="1"/>
              <a:t>Buist</a:t>
            </a:r>
            <a:r>
              <a:rPr lang="en-US" sz="1200" dirty="0"/>
              <a:t> AS. Global burden of COPD: risk factors, prevalence, and future trends. Lancet. 2007;370(9589):765-73. </a:t>
            </a:r>
            <a:r>
              <a:rPr lang="en-US" sz="1200" dirty="0" err="1"/>
              <a:t>Epub</a:t>
            </a:r>
            <a:r>
              <a:rPr lang="en-US" sz="1200" dirty="0"/>
              <a:t> 2007/09/04. </a:t>
            </a:r>
            <a:r>
              <a:rPr lang="en-US" sz="1200" dirty="0" err="1"/>
              <a:t>doi</a:t>
            </a:r>
            <a:r>
              <a:rPr lang="en-US" sz="1200" dirty="0"/>
              <a:t>: 10.1016/s0140-6736(07)61380-4. PubMed PMID: 17765526.</a:t>
            </a:r>
            <a:endParaRPr lang="en-US" sz="1200" spc="-50" dirty="0"/>
          </a:p>
        </p:txBody>
      </p:sp>
      <p:sp>
        <p:nvSpPr>
          <p:cNvPr id="6" name="TextBox 5"/>
          <p:cNvSpPr txBox="1"/>
          <p:nvPr/>
        </p:nvSpPr>
        <p:spPr>
          <a:xfrm>
            <a:off x="685800" y="5638800"/>
            <a:ext cx="3124200" cy="304800"/>
          </a:xfrm>
          <a:prstGeom prst="rect">
            <a:avLst/>
          </a:prstGeom>
          <a:noFill/>
        </p:spPr>
        <p:txBody>
          <a:bodyPr wrap="square" lIns="0" tIns="0" rIns="0" bIns="0" rtlCol="0">
            <a:noAutofit/>
          </a:bodyPr>
          <a:lstStyle/>
          <a:p>
            <a:pPr>
              <a:lnSpc>
                <a:spcPct val="90000"/>
              </a:lnSpc>
              <a:spcBef>
                <a:spcPts val="600"/>
              </a:spcBef>
            </a:pPr>
            <a:r>
              <a:rPr lang="en-US" sz="1100" dirty="0" smtClean="0"/>
              <a:t>Examples from: </a:t>
            </a:r>
          </a:p>
          <a:p>
            <a:pPr>
              <a:lnSpc>
                <a:spcPct val="90000"/>
              </a:lnSpc>
              <a:spcBef>
                <a:spcPts val="600"/>
              </a:spcBef>
            </a:pPr>
            <a:r>
              <a:rPr lang="en-US" sz="1100" dirty="0" smtClean="0"/>
              <a:t>Linares </a:t>
            </a:r>
            <a:r>
              <a:rPr lang="en-US" sz="1100" dirty="0"/>
              <a:t>O, Daly D, Daly G. Plain English for doctors and other medical scientists. New York, NY: Oxford University Press; 2017.</a:t>
            </a:r>
            <a:endParaRPr lang="en-US" sz="1100" spc="-50" dirty="0"/>
          </a:p>
        </p:txBody>
      </p:sp>
    </p:spTree>
    <p:extLst>
      <p:ext uri="{BB962C8B-B14F-4D97-AF65-F5344CB8AC3E}">
        <p14:creationId xmlns:p14="http://schemas.microsoft.com/office/powerpoint/2010/main" val="10241126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t>
            </a:r>
            <a:r>
              <a:rPr lang="en-US" dirty="0"/>
              <a:t>s</a:t>
            </a:r>
            <a:r>
              <a:rPr lang="en-US" dirty="0" smtClean="0"/>
              <a:t>hort words</a:t>
            </a:r>
            <a:endParaRPr lang="en-US" dirty="0"/>
          </a:p>
        </p:txBody>
      </p:sp>
      <p:sp>
        <p:nvSpPr>
          <p:cNvPr id="3" name="Content Placeholder 2"/>
          <p:cNvSpPr>
            <a:spLocks noGrp="1"/>
          </p:cNvSpPr>
          <p:nvPr>
            <p:ph idx="1"/>
          </p:nvPr>
        </p:nvSpPr>
        <p:spPr/>
        <p:txBody>
          <a:bodyPr/>
          <a:lstStyle/>
          <a:p>
            <a:r>
              <a:rPr lang="en-US" dirty="0" smtClean="0"/>
              <a:t>Essential scientific terms</a:t>
            </a:r>
          </a:p>
          <a:p>
            <a:pPr lvl="1"/>
            <a:r>
              <a:rPr lang="en-US" dirty="0" smtClean="0"/>
              <a:t>Names of diseases</a:t>
            </a:r>
          </a:p>
          <a:p>
            <a:pPr lvl="1"/>
            <a:r>
              <a:rPr lang="en-US" dirty="0" smtClean="0"/>
              <a:t>Medicines</a:t>
            </a:r>
          </a:p>
          <a:p>
            <a:pPr lvl="1"/>
            <a:r>
              <a:rPr lang="en-US" dirty="0" smtClean="0"/>
              <a:t>Chemicals</a:t>
            </a:r>
          </a:p>
          <a:p>
            <a:pPr lvl="1"/>
            <a:r>
              <a:rPr lang="en-US" dirty="0" smtClean="0"/>
              <a:t>Processes</a:t>
            </a:r>
          </a:p>
          <a:p>
            <a:pPr lvl="1"/>
            <a:endParaRPr lang="en-US" dirty="0"/>
          </a:p>
          <a:p>
            <a:r>
              <a:rPr lang="en-US" dirty="0" smtClean="0"/>
              <a:t>Can you think of a shorter word that works just as well?</a:t>
            </a:r>
          </a:p>
          <a:p>
            <a:r>
              <a:rPr lang="en-US" dirty="0" smtClean="0"/>
              <a:t>Can you paraphrase it in a few shorter words?</a:t>
            </a:r>
          </a:p>
          <a:p>
            <a:r>
              <a:rPr lang="en-US" dirty="0" smtClean="0"/>
              <a:t>Do doctors/researchers use it consistently?</a:t>
            </a:r>
          </a:p>
          <a:p>
            <a:r>
              <a:rPr lang="en-US" dirty="0" smtClean="0"/>
              <a:t>Can you easily look up the definition? </a:t>
            </a:r>
            <a:endParaRPr lang="en-US" dirty="0"/>
          </a:p>
        </p:txBody>
      </p:sp>
      <p:sp>
        <p:nvSpPr>
          <p:cNvPr id="4" name="Text Placeholder 3"/>
          <p:cNvSpPr>
            <a:spLocks noGrp="1"/>
          </p:cNvSpPr>
          <p:nvPr>
            <p:ph type="body" sz="quarter" idx="13"/>
          </p:nvPr>
        </p:nvSpPr>
        <p:spPr/>
        <p:txBody>
          <a:bodyPr/>
          <a:lstStyle/>
          <a:p>
            <a:r>
              <a:rPr lang="en-US" dirty="0" smtClean="0"/>
              <a:t>Impress people with your good ideas, not your big words</a:t>
            </a:r>
            <a:endParaRPr lang="en-US" dirty="0"/>
          </a:p>
        </p:txBody>
      </p:sp>
    </p:spTree>
    <p:extLst>
      <p:ext uri="{BB962C8B-B14F-4D97-AF65-F5344CB8AC3E}">
        <p14:creationId xmlns:p14="http://schemas.microsoft.com/office/powerpoint/2010/main" val="5048784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t>
            </a:r>
            <a:r>
              <a:rPr lang="en-US" dirty="0"/>
              <a:t>s</a:t>
            </a:r>
            <a:r>
              <a:rPr lang="en-US" dirty="0" smtClean="0"/>
              <a:t>hort words</a:t>
            </a:r>
            <a:endParaRPr lang="en-US" dirty="0"/>
          </a:p>
        </p:txBody>
      </p:sp>
      <p:sp>
        <p:nvSpPr>
          <p:cNvPr id="3" name="Text Placeholder 2"/>
          <p:cNvSpPr>
            <a:spLocks noGrp="1"/>
          </p:cNvSpPr>
          <p:nvPr>
            <p:ph type="body" sz="quarter" idx="13"/>
          </p:nvPr>
        </p:nvSpPr>
        <p:spPr/>
        <p:txBody>
          <a:bodyPr/>
          <a:lstStyle/>
          <a:p>
            <a:r>
              <a:rPr lang="en-US" dirty="0"/>
              <a:t>Impress people with your good ideas, not your big words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87344891"/>
              </p:ext>
            </p:extLst>
          </p:nvPr>
        </p:nvGraphicFramePr>
        <p:xfrm>
          <a:off x="1524000" y="1397000"/>
          <a:ext cx="6096000" cy="222504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Longer term</a:t>
                      </a:r>
                      <a:endParaRPr lang="en-US" dirty="0"/>
                    </a:p>
                  </a:txBody>
                  <a:tcPr/>
                </a:tc>
                <a:tc>
                  <a:txBody>
                    <a:bodyPr/>
                    <a:lstStyle/>
                    <a:p>
                      <a:r>
                        <a:rPr lang="en-US" dirty="0" smtClean="0"/>
                        <a:t>Simplified</a:t>
                      </a:r>
                      <a:endParaRPr lang="en-US" dirty="0"/>
                    </a:p>
                  </a:txBody>
                  <a:tcPr/>
                </a:tc>
              </a:tr>
              <a:tr h="370840">
                <a:tc>
                  <a:txBody>
                    <a:bodyPr/>
                    <a:lstStyle/>
                    <a:p>
                      <a:r>
                        <a:rPr lang="en-US" dirty="0" smtClean="0"/>
                        <a:t>Cardiovascular disease</a:t>
                      </a:r>
                      <a:endParaRPr lang="en-US" dirty="0"/>
                    </a:p>
                  </a:txBody>
                  <a:tcPr/>
                </a:tc>
                <a:tc>
                  <a:txBody>
                    <a:bodyPr/>
                    <a:lstStyle/>
                    <a:p>
                      <a:r>
                        <a:rPr lang="en-US" dirty="0" smtClean="0"/>
                        <a:t>Heart disease</a:t>
                      </a:r>
                      <a:endParaRPr lang="en-US" dirty="0"/>
                    </a:p>
                  </a:txBody>
                  <a:tcPr/>
                </a:tc>
              </a:tr>
              <a:tr h="370840">
                <a:tc>
                  <a:txBody>
                    <a:bodyPr/>
                    <a:lstStyle/>
                    <a:p>
                      <a:r>
                        <a:rPr lang="en-US" dirty="0" smtClean="0"/>
                        <a:t>Ventricular hypertrophy</a:t>
                      </a:r>
                      <a:endParaRPr lang="en-US" dirty="0"/>
                    </a:p>
                  </a:txBody>
                  <a:tcPr/>
                </a:tc>
                <a:tc>
                  <a:txBody>
                    <a:bodyPr/>
                    <a:lstStyle/>
                    <a:p>
                      <a:r>
                        <a:rPr lang="en-US" dirty="0" smtClean="0"/>
                        <a:t>Heart wall thickening</a:t>
                      </a:r>
                      <a:endParaRPr lang="en-US" dirty="0"/>
                    </a:p>
                  </a:txBody>
                  <a:tcPr/>
                </a:tc>
              </a:tr>
              <a:tr h="370840">
                <a:tc>
                  <a:txBody>
                    <a:bodyPr/>
                    <a:lstStyle/>
                    <a:p>
                      <a:r>
                        <a:rPr lang="en-US" dirty="0" smtClean="0"/>
                        <a:t>Pulmonary</a:t>
                      </a:r>
                      <a:endParaRPr lang="en-US" dirty="0"/>
                    </a:p>
                  </a:txBody>
                  <a:tcPr/>
                </a:tc>
                <a:tc>
                  <a:txBody>
                    <a:bodyPr/>
                    <a:lstStyle/>
                    <a:p>
                      <a:r>
                        <a:rPr lang="en-US" dirty="0" smtClean="0"/>
                        <a:t>Lung</a:t>
                      </a:r>
                      <a:endParaRPr lang="en-US" dirty="0"/>
                    </a:p>
                  </a:txBody>
                  <a:tcPr/>
                </a:tc>
              </a:tr>
              <a:tr h="370840">
                <a:tc>
                  <a:txBody>
                    <a:bodyPr/>
                    <a:lstStyle/>
                    <a:p>
                      <a:r>
                        <a:rPr lang="en-US" dirty="0" smtClean="0"/>
                        <a:t>Hypertension</a:t>
                      </a:r>
                      <a:endParaRPr lang="en-US" dirty="0"/>
                    </a:p>
                  </a:txBody>
                  <a:tcPr/>
                </a:tc>
                <a:tc>
                  <a:txBody>
                    <a:bodyPr/>
                    <a:lstStyle/>
                    <a:p>
                      <a:r>
                        <a:rPr lang="en-US" dirty="0" smtClean="0"/>
                        <a:t>High blood pressure</a:t>
                      </a:r>
                      <a:endParaRPr lang="en-US" dirty="0"/>
                    </a:p>
                  </a:txBody>
                  <a:tcPr/>
                </a:tc>
              </a:tr>
              <a:tr h="370840">
                <a:tc>
                  <a:txBody>
                    <a:bodyPr/>
                    <a:lstStyle/>
                    <a:p>
                      <a:r>
                        <a:rPr lang="en-US" dirty="0" smtClean="0"/>
                        <a:t>Breast neoplasms</a:t>
                      </a:r>
                      <a:endParaRPr lang="en-US" dirty="0"/>
                    </a:p>
                  </a:txBody>
                  <a:tcPr/>
                </a:tc>
                <a:tc>
                  <a:txBody>
                    <a:bodyPr/>
                    <a:lstStyle/>
                    <a:p>
                      <a:r>
                        <a:rPr lang="en-US" dirty="0" smtClean="0"/>
                        <a:t>Breast</a:t>
                      </a:r>
                      <a:r>
                        <a:rPr lang="en-US" baseline="0" dirty="0" smtClean="0"/>
                        <a:t> cancer</a:t>
                      </a:r>
                      <a:endParaRPr lang="en-US" dirty="0"/>
                    </a:p>
                  </a:txBody>
                  <a:tcPr/>
                </a:tc>
              </a:tr>
            </a:tbl>
          </a:graphicData>
        </a:graphic>
      </p:graphicFrame>
      <p:sp>
        <p:nvSpPr>
          <p:cNvPr id="5" name="TextBox 4"/>
          <p:cNvSpPr txBox="1"/>
          <p:nvPr/>
        </p:nvSpPr>
        <p:spPr>
          <a:xfrm>
            <a:off x="1028700" y="4191000"/>
            <a:ext cx="7086600" cy="1447800"/>
          </a:xfrm>
          <a:prstGeom prst="rect">
            <a:avLst/>
          </a:prstGeom>
          <a:noFill/>
        </p:spPr>
        <p:txBody>
          <a:bodyPr wrap="none" lIns="0" tIns="0" rIns="0" bIns="0" rtlCol="0">
            <a:noAutofit/>
          </a:bodyPr>
          <a:lstStyle/>
          <a:p>
            <a:pPr marL="342900" indent="-342900">
              <a:buFont typeface="Arial"/>
              <a:buChar char="•"/>
            </a:pPr>
            <a:r>
              <a:rPr lang="en-US" sz="2000" dirty="0"/>
              <a:t>Can you think of a shorter word that works just as well?</a:t>
            </a:r>
          </a:p>
          <a:p>
            <a:pPr marL="342900" indent="-342900">
              <a:buFont typeface="Arial"/>
              <a:buChar char="•"/>
            </a:pPr>
            <a:r>
              <a:rPr lang="en-US" sz="2000" dirty="0"/>
              <a:t>Can you paraphrase it in a few shorter words?</a:t>
            </a:r>
          </a:p>
          <a:p>
            <a:pPr marL="342900" indent="-342900">
              <a:buFont typeface="Arial"/>
              <a:buChar char="•"/>
            </a:pPr>
            <a:r>
              <a:rPr lang="en-US" sz="2000" dirty="0"/>
              <a:t>Do doctors/researchers use it consistently?</a:t>
            </a:r>
          </a:p>
          <a:p>
            <a:pPr marL="342900" indent="-342900">
              <a:buFont typeface="Arial"/>
              <a:buChar char="•"/>
            </a:pPr>
            <a:r>
              <a:rPr lang="en-US" sz="2000" dirty="0"/>
              <a:t>Can you easily look up the definition? </a:t>
            </a:r>
          </a:p>
        </p:txBody>
      </p:sp>
    </p:spTree>
    <p:extLst>
      <p:ext uri="{BB962C8B-B14F-4D97-AF65-F5344CB8AC3E}">
        <p14:creationId xmlns:p14="http://schemas.microsoft.com/office/powerpoint/2010/main" val="25568249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BEWARE! Don’t </a:t>
            </a:r>
            <a:r>
              <a:rPr lang="en-US" dirty="0"/>
              <a:t>u</a:t>
            </a:r>
            <a:r>
              <a:rPr lang="en-US" dirty="0" smtClean="0"/>
              <a:t>se jargon</a:t>
            </a:r>
            <a:endParaRPr lang="en-US" dirty="0"/>
          </a:p>
        </p:txBody>
      </p:sp>
      <p:sp>
        <p:nvSpPr>
          <p:cNvPr id="3" name="Text Placeholder 2"/>
          <p:cNvSpPr>
            <a:spLocks noGrp="1"/>
          </p:cNvSpPr>
          <p:nvPr>
            <p:ph type="body" sz="quarter" idx="13"/>
          </p:nvPr>
        </p:nvSpPr>
        <p:spPr/>
        <p:txBody>
          <a:bodyPr/>
          <a:lstStyle/>
          <a:p>
            <a:r>
              <a:rPr lang="en-US" dirty="0" smtClean="0"/>
              <a:t>Also, write out abbreviations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79665605"/>
              </p:ext>
            </p:extLst>
          </p:nvPr>
        </p:nvGraphicFramePr>
        <p:xfrm>
          <a:off x="1524000" y="1397000"/>
          <a:ext cx="6096000" cy="29667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Jargon</a:t>
                      </a:r>
                      <a:endParaRPr lang="en-US" dirty="0"/>
                    </a:p>
                  </a:txBody>
                  <a:tcPr/>
                </a:tc>
                <a:tc>
                  <a:txBody>
                    <a:bodyPr/>
                    <a:lstStyle/>
                    <a:p>
                      <a:r>
                        <a:rPr lang="en-US" dirty="0" smtClean="0"/>
                        <a:t>Preferred Form</a:t>
                      </a:r>
                      <a:endParaRPr lang="en-US" dirty="0"/>
                    </a:p>
                  </a:txBody>
                  <a:tcPr/>
                </a:tc>
              </a:tr>
              <a:tr h="370840">
                <a:tc>
                  <a:txBody>
                    <a:bodyPr/>
                    <a:lstStyle/>
                    <a:p>
                      <a:r>
                        <a:rPr lang="en-US" dirty="0" smtClean="0"/>
                        <a:t>Labs</a:t>
                      </a:r>
                      <a:endParaRPr lang="en-US" dirty="0"/>
                    </a:p>
                  </a:txBody>
                  <a:tcPr/>
                </a:tc>
                <a:tc>
                  <a:txBody>
                    <a:bodyPr/>
                    <a:lstStyle/>
                    <a:p>
                      <a:r>
                        <a:rPr lang="en-US" dirty="0" smtClean="0"/>
                        <a:t>Laboratory test results</a:t>
                      </a:r>
                      <a:endParaRPr lang="en-US" dirty="0"/>
                    </a:p>
                  </a:txBody>
                  <a:tcPr/>
                </a:tc>
              </a:tr>
              <a:tr h="370840">
                <a:tc>
                  <a:txBody>
                    <a:bodyPr/>
                    <a:lstStyle/>
                    <a:p>
                      <a:r>
                        <a:rPr lang="en-US" dirty="0" smtClean="0"/>
                        <a:t>Pap smear</a:t>
                      </a:r>
                      <a:endParaRPr lang="en-US" dirty="0"/>
                    </a:p>
                  </a:txBody>
                  <a:tcPr/>
                </a:tc>
                <a:tc>
                  <a:txBody>
                    <a:bodyPr/>
                    <a:lstStyle/>
                    <a:p>
                      <a:r>
                        <a:rPr lang="en-US" dirty="0" err="1" smtClean="0"/>
                        <a:t>Papanicolaou</a:t>
                      </a:r>
                      <a:r>
                        <a:rPr lang="en-US" dirty="0" smtClean="0"/>
                        <a:t> test</a:t>
                      </a:r>
                      <a:endParaRPr lang="en-US" dirty="0"/>
                    </a:p>
                  </a:txBody>
                  <a:tcPr/>
                </a:tc>
              </a:tr>
              <a:tr h="370840">
                <a:tc>
                  <a:txBody>
                    <a:bodyPr/>
                    <a:lstStyle/>
                    <a:p>
                      <a:r>
                        <a:rPr lang="en-US" dirty="0" smtClean="0"/>
                        <a:t>Prepped</a:t>
                      </a:r>
                      <a:endParaRPr lang="en-US" dirty="0"/>
                    </a:p>
                  </a:txBody>
                  <a:tcPr/>
                </a:tc>
                <a:tc>
                  <a:txBody>
                    <a:bodyPr/>
                    <a:lstStyle/>
                    <a:p>
                      <a:r>
                        <a:rPr lang="en-US" dirty="0" smtClean="0"/>
                        <a:t>Prepared</a:t>
                      </a:r>
                      <a:endParaRPr lang="en-US" dirty="0"/>
                    </a:p>
                  </a:txBody>
                  <a:tcPr/>
                </a:tc>
              </a:tr>
              <a:tr h="370840">
                <a:tc>
                  <a:txBody>
                    <a:bodyPr/>
                    <a:lstStyle/>
                    <a:p>
                      <a:r>
                        <a:rPr lang="en-US" dirty="0" err="1" smtClean="0"/>
                        <a:t>Afib</a:t>
                      </a:r>
                      <a:endParaRPr lang="en-US" dirty="0"/>
                    </a:p>
                  </a:txBody>
                  <a:tcPr/>
                </a:tc>
                <a:tc>
                  <a:txBody>
                    <a:bodyPr/>
                    <a:lstStyle/>
                    <a:p>
                      <a:r>
                        <a:rPr lang="en-US" dirty="0" smtClean="0"/>
                        <a:t>Atrial</a:t>
                      </a:r>
                      <a:r>
                        <a:rPr lang="en-US" baseline="0" dirty="0" smtClean="0"/>
                        <a:t> Fibrillation</a:t>
                      </a:r>
                      <a:endParaRPr lang="en-US" dirty="0"/>
                    </a:p>
                  </a:txBody>
                  <a:tcPr/>
                </a:tc>
              </a:tr>
              <a:tr h="370840">
                <a:tc>
                  <a:txBody>
                    <a:bodyPr/>
                    <a:lstStyle/>
                    <a:p>
                      <a:r>
                        <a:rPr lang="en-US" dirty="0" smtClean="0"/>
                        <a:t>Negative</a:t>
                      </a:r>
                      <a:endParaRPr lang="en-US" dirty="0"/>
                    </a:p>
                  </a:txBody>
                  <a:tcPr/>
                </a:tc>
                <a:tc>
                  <a:txBody>
                    <a:bodyPr/>
                    <a:lstStyle/>
                    <a:p>
                      <a:r>
                        <a:rPr lang="en-US" dirty="0" smtClean="0"/>
                        <a:t>Absence of abnormalities</a:t>
                      </a:r>
                      <a:endParaRPr lang="en-US" dirty="0"/>
                    </a:p>
                  </a:txBody>
                  <a:tcPr/>
                </a:tc>
              </a:tr>
              <a:tr h="370840">
                <a:tc>
                  <a:txBody>
                    <a:bodyPr/>
                    <a:lstStyle/>
                    <a:p>
                      <a:r>
                        <a:rPr lang="en-US" dirty="0" err="1" smtClean="0"/>
                        <a:t>Appendectomize</a:t>
                      </a:r>
                      <a:endParaRPr lang="en-US" dirty="0"/>
                    </a:p>
                  </a:txBody>
                  <a:tcPr/>
                </a:tc>
                <a:tc>
                  <a:txBody>
                    <a:bodyPr/>
                    <a:lstStyle/>
                    <a:p>
                      <a:r>
                        <a:rPr lang="en-US" dirty="0" smtClean="0"/>
                        <a:t>Perform an appendectomy</a:t>
                      </a:r>
                      <a:endParaRPr lang="en-US" dirty="0"/>
                    </a:p>
                  </a:txBody>
                  <a:tcPr/>
                </a:tc>
              </a:tr>
              <a:tr h="370840">
                <a:tc>
                  <a:txBody>
                    <a:bodyPr/>
                    <a:lstStyle/>
                    <a:p>
                      <a:r>
                        <a:rPr lang="en-US" dirty="0" smtClean="0"/>
                        <a:t>Gland</a:t>
                      </a:r>
                      <a:endParaRPr lang="en-US" dirty="0"/>
                    </a:p>
                  </a:txBody>
                  <a:tcPr/>
                </a:tc>
                <a:tc>
                  <a:txBody>
                    <a:bodyPr/>
                    <a:lstStyle/>
                    <a:p>
                      <a:r>
                        <a:rPr lang="en-US" dirty="0" smtClean="0"/>
                        <a:t>Lymph</a:t>
                      </a:r>
                      <a:r>
                        <a:rPr lang="en-US" baseline="0" dirty="0" smtClean="0"/>
                        <a:t> node</a:t>
                      </a:r>
                      <a:endParaRPr lang="en-US" dirty="0"/>
                    </a:p>
                  </a:txBody>
                  <a:tcPr/>
                </a:tc>
              </a:tr>
            </a:tbl>
          </a:graphicData>
        </a:graphic>
      </p:graphicFrame>
      <p:sp>
        <p:nvSpPr>
          <p:cNvPr id="5" name="TextBox 4"/>
          <p:cNvSpPr txBox="1"/>
          <p:nvPr/>
        </p:nvSpPr>
        <p:spPr>
          <a:xfrm>
            <a:off x="1600200" y="4953000"/>
            <a:ext cx="5943600" cy="838200"/>
          </a:xfrm>
          <a:prstGeom prst="rect">
            <a:avLst/>
          </a:prstGeom>
          <a:noFill/>
        </p:spPr>
        <p:txBody>
          <a:bodyPr wrap="square" lIns="0" tIns="0" rIns="0" bIns="0" rtlCol="0">
            <a:noAutofit/>
          </a:bodyPr>
          <a:lstStyle/>
          <a:p>
            <a:pPr>
              <a:lnSpc>
                <a:spcPct val="90000"/>
              </a:lnSpc>
              <a:spcBef>
                <a:spcPts val="600"/>
              </a:spcBef>
            </a:pPr>
            <a:r>
              <a:rPr lang="en-US" sz="2000" dirty="0" smtClean="0"/>
              <a:t>Jargon: special </a:t>
            </a:r>
            <a:r>
              <a:rPr lang="en-US" sz="2000" dirty="0"/>
              <a:t>words or expressions that are used by a particular profession or group that are difficult for others to </a:t>
            </a:r>
            <a:r>
              <a:rPr lang="en-US" sz="2000" dirty="0" smtClean="0"/>
              <a:t>understand</a:t>
            </a:r>
            <a:endParaRPr lang="en-US" sz="1850" spc="-50" dirty="0"/>
          </a:p>
        </p:txBody>
      </p:sp>
      <p:sp>
        <p:nvSpPr>
          <p:cNvPr id="6" name="TextBox 5"/>
          <p:cNvSpPr txBox="1"/>
          <p:nvPr/>
        </p:nvSpPr>
        <p:spPr>
          <a:xfrm>
            <a:off x="5562600" y="6287655"/>
            <a:ext cx="3581400" cy="533400"/>
          </a:xfrm>
          <a:prstGeom prst="rect">
            <a:avLst/>
          </a:prstGeom>
          <a:noFill/>
        </p:spPr>
        <p:txBody>
          <a:bodyPr wrap="square" lIns="0" tIns="0" rIns="0" bIns="0" rtlCol="0">
            <a:noAutofit/>
          </a:bodyPr>
          <a:lstStyle/>
          <a:p>
            <a:pPr>
              <a:lnSpc>
                <a:spcPct val="90000"/>
              </a:lnSpc>
              <a:spcBef>
                <a:spcPts val="600"/>
              </a:spcBef>
            </a:pPr>
            <a:r>
              <a:rPr lang="en-US" sz="1200" dirty="0"/>
              <a:t>AMA manual of style : a guide for authors and editors. 10th ed. Oxford; New York: Oxford </a:t>
            </a:r>
            <a:r>
              <a:rPr lang="en-US" sz="1200" dirty="0" err="1"/>
              <a:t>Univ</a:t>
            </a:r>
            <a:r>
              <a:rPr lang="en-US" sz="1200" dirty="0"/>
              <a:t> </a:t>
            </a:r>
            <a:r>
              <a:rPr lang="en-US" sz="1200" dirty="0" err="1"/>
              <a:t>Pr</a:t>
            </a:r>
            <a:r>
              <a:rPr lang="en-US" sz="1200" dirty="0"/>
              <a:t>; 2009. xi, 1010 p. p.</a:t>
            </a:r>
            <a:endParaRPr lang="en-US" sz="1200" spc="-50" dirty="0"/>
          </a:p>
        </p:txBody>
      </p:sp>
    </p:spTree>
    <p:extLst>
      <p:ext uri="{BB962C8B-B14F-4D97-AF65-F5344CB8AC3E}">
        <p14:creationId xmlns:p14="http://schemas.microsoft.com/office/powerpoint/2010/main" val="20664505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BEWARE! Don’t </a:t>
            </a:r>
            <a:r>
              <a:rPr lang="en-US" dirty="0"/>
              <a:t>u</a:t>
            </a:r>
            <a:r>
              <a:rPr lang="en-US" dirty="0" smtClean="0"/>
              <a:t>se jargon</a:t>
            </a:r>
            <a:endParaRPr lang="en-US" dirty="0"/>
          </a:p>
        </p:txBody>
      </p:sp>
      <p:sp>
        <p:nvSpPr>
          <p:cNvPr id="3" name="Content Placeholder 2"/>
          <p:cNvSpPr>
            <a:spLocks noGrp="1"/>
          </p:cNvSpPr>
          <p:nvPr>
            <p:ph idx="1"/>
          </p:nvPr>
        </p:nvSpPr>
        <p:spPr/>
        <p:txBody>
          <a:bodyPr/>
          <a:lstStyle/>
          <a:p>
            <a:r>
              <a:rPr lang="en-US" dirty="0" smtClean="0"/>
              <a:t>“The patient was status post cholecystectomy.”</a:t>
            </a:r>
          </a:p>
          <a:p>
            <a:endParaRPr lang="en-US" dirty="0"/>
          </a:p>
          <a:p>
            <a:r>
              <a:rPr lang="en-US" dirty="0" smtClean="0"/>
              <a:t>“If the patient refluxed, they were treated with</a:t>
            </a:r>
            <a:r>
              <a:rPr lang="is-IS" dirty="0" smtClean="0"/>
              <a:t>…”</a:t>
            </a:r>
          </a:p>
          <a:p>
            <a:pPr marL="0" indent="0">
              <a:buNone/>
            </a:pPr>
            <a:endParaRPr lang="is-IS" dirty="0" smtClean="0"/>
          </a:p>
          <a:p>
            <a:r>
              <a:rPr lang="is-IS" dirty="0" smtClean="0"/>
              <a:t>“Two hundred patients were imaged, and 98 had positive cancer.”</a:t>
            </a:r>
          </a:p>
          <a:p>
            <a:pPr algn="just"/>
            <a:endParaRPr lang="en-US" sz="1800" i="1" dirty="0" smtClean="0"/>
          </a:p>
          <a:p>
            <a:pPr marL="0" indent="0" algn="just">
              <a:buNone/>
            </a:pPr>
            <a:r>
              <a:rPr lang="en-US" sz="1800" i="1" dirty="0" smtClean="0"/>
              <a:t>	Medical </a:t>
            </a:r>
            <a:r>
              <a:rPr lang="en-US" sz="1800" i="1" dirty="0"/>
              <a:t>jargon. As medical students, interns, and residents,</a:t>
            </a:r>
          </a:p>
          <a:p>
            <a:pPr marL="0" indent="0" algn="just">
              <a:buNone/>
            </a:pPr>
            <a:r>
              <a:rPr lang="en-US" sz="1800" i="1" dirty="0" smtClean="0"/>
              <a:t>	we </a:t>
            </a:r>
            <a:r>
              <a:rPr lang="en-US" sz="1800" i="1" dirty="0"/>
              <a:t>pick it up from our peers and from attending physicians</a:t>
            </a:r>
          </a:p>
          <a:p>
            <a:pPr marL="0" indent="0" algn="just">
              <a:buNone/>
            </a:pPr>
            <a:r>
              <a:rPr lang="en-US" sz="1800" i="1" dirty="0" smtClean="0"/>
              <a:t>	who </a:t>
            </a:r>
            <a:r>
              <a:rPr lang="en-US" sz="1800" i="1" dirty="0"/>
              <a:t>should know better. We hear it at lectures and</a:t>
            </a:r>
          </a:p>
          <a:p>
            <a:pPr marL="0" indent="0" algn="just">
              <a:buNone/>
            </a:pPr>
            <a:r>
              <a:rPr lang="en-US" sz="1800" i="1" dirty="0" smtClean="0"/>
              <a:t>	conferences</a:t>
            </a:r>
            <a:r>
              <a:rPr lang="en-US" sz="1800" i="1" dirty="0"/>
              <a:t>. We read it in journals and textbooks. Eventually,</a:t>
            </a:r>
          </a:p>
          <a:p>
            <a:pPr marL="0" indent="0" algn="just">
              <a:buNone/>
            </a:pPr>
            <a:r>
              <a:rPr lang="en-US" sz="1800" i="1" dirty="0" smtClean="0"/>
              <a:t>	we </a:t>
            </a:r>
            <a:r>
              <a:rPr lang="en-US" sz="1800" i="1" dirty="0"/>
              <a:t>become inured to it, and we no longer recognize</a:t>
            </a:r>
          </a:p>
          <a:p>
            <a:pPr marL="0" indent="0" algn="just">
              <a:buNone/>
            </a:pPr>
            <a:r>
              <a:rPr lang="en-US" sz="1800" i="1" dirty="0" smtClean="0"/>
              <a:t>	how </a:t>
            </a:r>
            <a:r>
              <a:rPr lang="en-US" sz="1800" i="1" dirty="0"/>
              <a:t>ugly it is and how often it impairs effective communication.</a:t>
            </a:r>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
        <p:nvSpPr>
          <p:cNvPr id="5" name="TextBox 4"/>
          <p:cNvSpPr txBox="1"/>
          <p:nvPr/>
        </p:nvSpPr>
        <p:spPr>
          <a:xfrm>
            <a:off x="5029200" y="5791200"/>
            <a:ext cx="3962400" cy="838200"/>
          </a:xfrm>
          <a:prstGeom prst="rect">
            <a:avLst/>
          </a:prstGeom>
          <a:noFill/>
        </p:spPr>
        <p:txBody>
          <a:bodyPr wrap="square" lIns="0" tIns="0" rIns="0" bIns="0" rtlCol="0">
            <a:noAutofit/>
          </a:bodyPr>
          <a:lstStyle/>
          <a:p>
            <a:r>
              <a:rPr lang="en-US" sz="1200" dirty="0" err="1"/>
              <a:t>Ronai</a:t>
            </a:r>
            <a:r>
              <a:rPr lang="en-US" sz="1200" dirty="0"/>
              <a:t> PM. A bad case of medical jargon. AJR Am J </a:t>
            </a:r>
            <a:r>
              <a:rPr lang="en-US" sz="1200" dirty="0" err="1"/>
              <a:t>Roentgenol</a:t>
            </a:r>
            <a:r>
              <a:rPr lang="en-US" sz="1200" dirty="0"/>
              <a:t>. 1993;161(3):592. </a:t>
            </a:r>
            <a:r>
              <a:rPr lang="en-US" sz="1200" dirty="0" err="1"/>
              <a:t>Epub</a:t>
            </a:r>
            <a:r>
              <a:rPr lang="en-US" sz="1200" dirty="0"/>
              <a:t> 1993/09/01. </a:t>
            </a:r>
            <a:r>
              <a:rPr lang="en-US" sz="1200" dirty="0" err="1"/>
              <a:t>doi</a:t>
            </a:r>
            <a:r>
              <a:rPr lang="en-US" sz="1200" dirty="0"/>
              <a:t>: 10.2214/ajr.161.3.8352113. PubMed PMID: 8352113.</a:t>
            </a:r>
          </a:p>
        </p:txBody>
      </p:sp>
    </p:spTree>
    <p:extLst>
      <p:ext uri="{BB962C8B-B14F-4D97-AF65-F5344CB8AC3E}">
        <p14:creationId xmlns:p14="http://schemas.microsoft.com/office/powerpoint/2010/main" val="28619691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short </a:t>
            </a:r>
            <a:r>
              <a:rPr lang="en-US" dirty="0"/>
              <a:t>w</a:t>
            </a:r>
            <a:r>
              <a:rPr lang="en-US" dirty="0" smtClean="0"/>
              <a:t>ords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38843369"/>
              </p:ext>
            </p:extLst>
          </p:nvPr>
        </p:nvGraphicFramePr>
        <p:xfrm>
          <a:off x="801688" y="1622425"/>
          <a:ext cx="7048500" cy="4079240"/>
        </p:xfrm>
        <a:graphic>
          <a:graphicData uri="http://schemas.openxmlformats.org/drawingml/2006/table">
            <a:tbl>
              <a:tblPr firstRow="1" bandRow="1">
                <a:tableStyleId>{5C22544A-7EE6-4342-B048-85BDC9FD1C3A}</a:tableStyleId>
              </a:tblPr>
              <a:tblGrid>
                <a:gridCol w="3524250"/>
                <a:gridCol w="3524250"/>
              </a:tblGrid>
              <a:tr h="370840">
                <a:tc>
                  <a:txBody>
                    <a:bodyPr/>
                    <a:lstStyle/>
                    <a:p>
                      <a:r>
                        <a:rPr lang="en-US" dirty="0" smtClean="0"/>
                        <a:t>Instead of</a:t>
                      </a:r>
                      <a:endParaRPr lang="en-US" dirty="0"/>
                    </a:p>
                  </a:txBody>
                  <a:tcPr/>
                </a:tc>
                <a:tc>
                  <a:txBody>
                    <a:bodyPr/>
                    <a:lstStyle/>
                    <a:p>
                      <a:r>
                        <a:rPr lang="en-US" dirty="0" smtClean="0"/>
                        <a:t>Consider</a:t>
                      </a:r>
                      <a:endParaRPr lang="en-US" dirty="0"/>
                    </a:p>
                  </a:txBody>
                  <a:tcPr/>
                </a:tc>
              </a:tr>
              <a:tr h="370840">
                <a:tc>
                  <a:txBody>
                    <a:bodyPr/>
                    <a:lstStyle/>
                    <a:p>
                      <a:r>
                        <a:rPr lang="en-US" dirty="0" smtClean="0"/>
                        <a:t>Utilize</a:t>
                      </a:r>
                      <a:endParaRPr lang="en-US" dirty="0"/>
                    </a:p>
                  </a:txBody>
                  <a:tcPr/>
                </a:tc>
                <a:tc>
                  <a:txBody>
                    <a:bodyPr/>
                    <a:lstStyle/>
                    <a:p>
                      <a:r>
                        <a:rPr lang="en-US" dirty="0" smtClean="0"/>
                        <a:t>Use</a:t>
                      </a:r>
                      <a:endParaRPr lang="en-US" dirty="0"/>
                    </a:p>
                  </a:txBody>
                  <a:tcPr/>
                </a:tc>
              </a:tr>
              <a:tr h="370840">
                <a:tc>
                  <a:txBody>
                    <a:bodyPr/>
                    <a:lstStyle/>
                    <a:p>
                      <a:r>
                        <a:rPr lang="en-US" dirty="0" smtClean="0"/>
                        <a:t>Elucidate</a:t>
                      </a:r>
                      <a:endParaRPr lang="en-US" dirty="0"/>
                    </a:p>
                  </a:txBody>
                  <a:tcPr/>
                </a:tc>
                <a:tc>
                  <a:txBody>
                    <a:bodyPr/>
                    <a:lstStyle/>
                    <a:p>
                      <a:r>
                        <a:rPr lang="en-US" dirty="0" smtClean="0"/>
                        <a:t>Show</a:t>
                      </a:r>
                      <a:endParaRPr lang="en-US" dirty="0"/>
                    </a:p>
                  </a:txBody>
                  <a:tcPr/>
                </a:tc>
              </a:tr>
              <a:tr h="370840">
                <a:tc>
                  <a:txBody>
                    <a:bodyPr/>
                    <a:lstStyle/>
                    <a:p>
                      <a:r>
                        <a:rPr lang="en-US" dirty="0" smtClean="0"/>
                        <a:t>Etiology</a:t>
                      </a:r>
                      <a:endParaRPr lang="en-US" dirty="0"/>
                    </a:p>
                  </a:txBody>
                  <a:tcPr/>
                </a:tc>
                <a:tc>
                  <a:txBody>
                    <a:bodyPr/>
                    <a:lstStyle/>
                    <a:p>
                      <a:r>
                        <a:rPr lang="en-US" dirty="0" smtClean="0"/>
                        <a:t>Cause</a:t>
                      </a:r>
                      <a:endParaRPr lang="en-US" dirty="0"/>
                    </a:p>
                  </a:txBody>
                  <a:tcPr/>
                </a:tc>
              </a:tr>
              <a:tr h="370840">
                <a:tc>
                  <a:txBody>
                    <a:bodyPr/>
                    <a:lstStyle/>
                    <a:p>
                      <a:r>
                        <a:rPr lang="en-US" dirty="0" smtClean="0"/>
                        <a:t>A large majority of</a:t>
                      </a:r>
                      <a:endParaRPr lang="en-US" dirty="0"/>
                    </a:p>
                  </a:txBody>
                  <a:tcPr/>
                </a:tc>
                <a:tc>
                  <a:txBody>
                    <a:bodyPr/>
                    <a:lstStyle/>
                    <a:p>
                      <a:r>
                        <a:rPr lang="en-US" dirty="0" smtClean="0"/>
                        <a:t>Most</a:t>
                      </a:r>
                      <a:endParaRPr lang="en-US" dirty="0"/>
                    </a:p>
                  </a:txBody>
                  <a:tcPr/>
                </a:tc>
              </a:tr>
              <a:tr h="370840">
                <a:tc>
                  <a:txBody>
                    <a:bodyPr/>
                    <a:lstStyle/>
                    <a:p>
                      <a:r>
                        <a:rPr lang="en-US" dirty="0" smtClean="0"/>
                        <a:t>Are in agreement</a:t>
                      </a:r>
                      <a:endParaRPr lang="en-US" dirty="0"/>
                    </a:p>
                  </a:txBody>
                  <a:tcPr/>
                </a:tc>
                <a:tc>
                  <a:txBody>
                    <a:bodyPr/>
                    <a:lstStyle/>
                    <a:p>
                      <a:r>
                        <a:rPr lang="en-US" dirty="0" smtClean="0"/>
                        <a:t>Agree</a:t>
                      </a:r>
                      <a:endParaRPr lang="en-US" dirty="0"/>
                    </a:p>
                  </a:txBody>
                  <a:tcPr/>
                </a:tc>
              </a:tr>
              <a:tr h="370840">
                <a:tc>
                  <a:txBody>
                    <a:bodyPr/>
                    <a:lstStyle/>
                    <a:p>
                      <a:r>
                        <a:rPr lang="en-US" dirty="0" smtClean="0"/>
                        <a:t>Prior</a:t>
                      </a:r>
                      <a:r>
                        <a:rPr lang="en-US" baseline="0" dirty="0" smtClean="0"/>
                        <a:t> to</a:t>
                      </a:r>
                      <a:endParaRPr lang="en-US" dirty="0"/>
                    </a:p>
                  </a:txBody>
                  <a:tcPr/>
                </a:tc>
                <a:tc>
                  <a:txBody>
                    <a:bodyPr/>
                    <a:lstStyle/>
                    <a:p>
                      <a:r>
                        <a:rPr lang="en-US" dirty="0" smtClean="0"/>
                        <a:t>Before</a:t>
                      </a:r>
                      <a:endParaRPr lang="en-US" dirty="0"/>
                    </a:p>
                  </a:txBody>
                  <a:tcPr/>
                </a:tc>
              </a:tr>
              <a:tr h="370840">
                <a:tc>
                  <a:txBody>
                    <a:bodyPr/>
                    <a:lstStyle/>
                    <a:p>
                      <a:r>
                        <a:rPr lang="en-US" dirty="0" smtClean="0"/>
                        <a:t>Subsequent to</a:t>
                      </a:r>
                      <a:endParaRPr lang="en-US" dirty="0"/>
                    </a:p>
                  </a:txBody>
                  <a:tcPr/>
                </a:tc>
                <a:tc>
                  <a:txBody>
                    <a:bodyPr/>
                    <a:lstStyle/>
                    <a:p>
                      <a:r>
                        <a:rPr lang="en-US" dirty="0" smtClean="0"/>
                        <a:t>After</a:t>
                      </a:r>
                      <a:endParaRPr lang="en-US" dirty="0"/>
                    </a:p>
                  </a:txBody>
                  <a:tcPr/>
                </a:tc>
              </a:tr>
              <a:tr h="370840">
                <a:tc>
                  <a:txBody>
                    <a:bodyPr/>
                    <a:lstStyle/>
                    <a:p>
                      <a:r>
                        <a:rPr lang="en-US" dirty="0" smtClean="0"/>
                        <a:t>Brown in color</a:t>
                      </a:r>
                      <a:endParaRPr lang="en-US" dirty="0"/>
                    </a:p>
                  </a:txBody>
                  <a:tcPr/>
                </a:tc>
                <a:tc>
                  <a:txBody>
                    <a:bodyPr/>
                    <a:lstStyle/>
                    <a:p>
                      <a:r>
                        <a:rPr lang="en-US" dirty="0" smtClean="0"/>
                        <a:t>Brown</a:t>
                      </a:r>
                      <a:endParaRPr lang="en-US" dirty="0"/>
                    </a:p>
                  </a:txBody>
                  <a:tcPr/>
                </a:tc>
              </a:tr>
              <a:tr h="370840">
                <a:tc>
                  <a:txBody>
                    <a:bodyPr/>
                    <a:lstStyle/>
                    <a:p>
                      <a:r>
                        <a:rPr lang="en-US" dirty="0" smtClean="0"/>
                        <a:t>Fewer</a:t>
                      </a:r>
                      <a:r>
                        <a:rPr lang="en-US" baseline="0" dirty="0" smtClean="0"/>
                        <a:t> in number</a:t>
                      </a:r>
                      <a:endParaRPr lang="en-US" dirty="0"/>
                    </a:p>
                  </a:txBody>
                  <a:tcPr/>
                </a:tc>
                <a:tc>
                  <a:txBody>
                    <a:bodyPr/>
                    <a:lstStyle/>
                    <a:p>
                      <a:r>
                        <a:rPr lang="en-US" dirty="0" smtClean="0"/>
                        <a:t>Fewer</a:t>
                      </a:r>
                      <a:endParaRPr lang="en-US" dirty="0"/>
                    </a:p>
                  </a:txBody>
                  <a:tcPr/>
                </a:tc>
              </a:tr>
              <a:tr h="370840">
                <a:tc>
                  <a:txBody>
                    <a:bodyPr/>
                    <a:lstStyle/>
                    <a:p>
                      <a:r>
                        <a:rPr lang="en-US" dirty="0" smtClean="0"/>
                        <a:t>Past history</a:t>
                      </a:r>
                      <a:endParaRPr lang="en-US" dirty="0"/>
                    </a:p>
                  </a:txBody>
                  <a:tcPr/>
                </a:tc>
                <a:tc>
                  <a:txBody>
                    <a:bodyPr/>
                    <a:lstStyle/>
                    <a:p>
                      <a:r>
                        <a:rPr lang="en-US" dirty="0" smtClean="0"/>
                        <a:t>History</a:t>
                      </a:r>
                      <a:endParaRPr lang="en-US" dirty="0"/>
                    </a:p>
                  </a:txBody>
                  <a:tcPr/>
                </a:tc>
              </a:tr>
            </a:tbl>
          </a:graphicData>
        </a:graphic>
      </p:graphicFrame>
      <p:sp>
        <p:nvSpPr>
          <p:cNvPr id="4" name="Text Placeholder 3"/>
          <p:cNvSpPr>
            <a:spLocks noGrp="1"/>
          </p:cNvSpPr>
          <p:nvPr>
            <p:ph type="body" sz="quarter" idx="13"/>
          </p:nvPr>
        </p:nvSpPr>
        <p:spPr/>
        <p:txBody>
          <a:bodyPr/>
          <a:lstStyle/>
          <a:p>
            <a:r>
              <a:rPr lang="is-IS" dirty="0" smtClean="0"/>
              <a:t>...and avoid redundant phrases</a:t>
            </a:r>
            <a:endParaRPr lang="en-US" dirty="0"/>
          </a:p>
        </p:txBody>
      </p:sp>
      <p:sp>
        <p:nvSpPr>
          <p:cNvPr id="3" name="TextBox 2"/>
          <p:cNvSpPr txBox="1"/>
          <p:nvPr/>
        </p:nvSpPr>
        <p:spPr>
          <a:xfrm>
            <a:off x="5181600" y="6019800"/>
            <a:ext cx="3581400" cy="533400"/>
          </a:xfrm>
          <a:prstGeom prst="rect">
            <a:avLst/>
          </a:prstGeom>
          <a:noFill/>
        </p:spPr>
        <p:txBody>
          <a:bodyPr wrap="square" lIns="0" tIns="0" rIns="0" bIns="0" rtlCol="0">
            <a:noAutofit/>
          </a:bodyPr>
          <a:lstStyle/>
          <a:p>
            <a:pPr>
              <a:lnSpc>
                <a:spcPct val="90000"/>
              </a:lnSpc>
              <a:spcBef>
                <a:spcPts val="600"/>
              </a:spcBef>
            </a:pPr>
            <a:r>
              <a:rPr lang="en-US" sz="1200" dirty="0"/>
              <a:t>AMA manual of style : a guide for authors and editors. 10th ed. Oxford; New York: Oxford </a:t>
            </a:r>
            <a:r>
              <a:rPr lang="en-US" sz="1200" dirty="0" err="1"/>
              <a:t>Univ</a:t>
            </a:r>
            <a:r>
              <a:rPr lang="en-US" sz="1200" dirty="0"/>
              <a:t> </a:t>
            </a:r>
            <a:r>
              <a:rPr lang="en-US" sz="1200" dirty="0" err="1"/>
              <a:t>Pr</a:t>
            </a:r>
            <a:r>
              <a:rPr lang="en-US" sz="1200" dirty="0"/>
              <a:t>; 2009. xi, 1010 p. p.</a:t>
            </a:r>
            <a:endParaRPr lang="en-US" sz="1200" spc="-50" dirty="0"/>
          </a:p>
        </p:txBody>
      </p:sp>
    </p:spTree>
    <p:extLst>
      <p:ext uri="{BB962C8B-B14F-4D97-AF65-F5344CB8AC3E}">
        <p14:creationId xmlns:p14="http://schemas.microsoft.com/office/powerpoint/2010/main" val="39004431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verbs</a:t>
            </a:r>
            <a:endParaRPr lang="en-US" dirty="0"/>
          </a:p>
        </p:txBody>
      </p:sp>
      <p:sp>
        <p:nvSpPr>
          <p:cNvPr id="6" name="Content Placeholder 5"/>
          <p:cNvSpPr>
            <a:spLocks noGrp="1"/>
          </p:cNvSpPr>
          <p:nvPr>
            <p:ph idx="1"/>
          </p:nvPr>
        </p:nvSpPr>
        <p:spPr/>
        <p:txBody>
          <a:bodyPr/>
          <a:lstStyle/>
          <a:p>
            <a:pPr marL="0" indent="0">
              <a:buNone/>
            </a:pPr>
            <a:r>
              <a:rPr lang="en-US" sz="2000" dirty="0" smtClean="0"/>
              <a:t>What are verbs?</a:t>
            </a:r>
          </a:p>
          <a:p>
            <a:pPr marL="0" indent="0">
              <a:buNone/>
            </a:pPr>
            <a:endParaRPr lang="en-US" sz="2000" dirty="0"/>
          </a:p>
          <a:p>
            <a:r>
              <a:rPr lang="en-US" sz="2000" dirty="0" smtClean="0"/>
              <a:t>A physical action: to write, to walk, to measure, to treat</a:t>
            </a:r>
          </a:p>
          <a:p>
            <a:r>
              <a:rPr lang="en-US" sz="2000" dirty="0" smtClean="0"/>
              <a:t>A mental action: to estimate, to think, to consider</a:t>
            </a:r>
          </a:p>
          <a:p>
            <a:r>
              <a:rPr lang="en-US" sz="2000" dirty="0" smtClean="0"/>
              <a:t>A state of being: to be, to exist, to appear</a:t>
            </a:r>
          </a:p>
          <a:p>
            <a:endParaRPr lang="en-US" sz="2000" dirty="0"/>
          </a:p>
          <a:p>
            <a:r>
              <a:rPr lang="en-US" sz="2000" dirty="0" smtClean="0"/>
              <a:t>Variants of “to be”</a:t>
            </a:r>
          </a:p>
          <a:p>
            <a:pPr lvl="1"/>
            <a:r>
              <a:rPr lang="en-US" sz="2000" dirty="0" smtClean="0"/>
              <a:t>Is, are, were, was, be, been, am</a:t>
            </a:r>
          </a:p>
          <a:p>
            <a:pPr lvl="2"/>
            <a:r>
              <a:rPr lang="en-US" sz="2000" dirty="0" smtClean="0"/>
              <a:t>It is</a:t>
            </a:r>
          </a:p>
          <a:p>
            <a:pPr lvl="2"/>
            <a:r>
              <a:rPr lang="en-US" sz="2000" dirty="0" smtClean="0"/>
              <a:t>We are</a:t>
            </a:r>
          </a:p>
          <a:p>
            <a:pPr lvl="2"/>
            <a:r>
              <a:rPr lang="en-US" sz="2000" dirty="0" smtClean="0"/>
              <a:t>They were</a:t>
            </a:r>
          </a:p>
          <a:p>
            <a:pPr lvl="2"/>
            <a:r>
              <a:rPr lang="en-US" sz="2000" dirty="0" smtClean="0"/>
              <a:t>I was </a:t>
            </a:r>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3414269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verbs</a:t>
            </a:r>
            <a:endParaRPr lang="en-US" dirty="0"/>
          </a:p>
        </p:txBody>
      </p:sp>
      <p:sp>
        <p:nvSpPr>
          <p:cNvPr id="3" name="Content Placeholder 2"/>
          <p:cNvSpPr>
            <a:spLocks noGrp="1"/>
          </p:cNvSpPr>
          <p:nvPr>
            <p:ph sz="half" idx="1"/>
          </p:nvPr>
        </p:nvSpPr>
        <p:spPr>
          <a:xfrm>
            <a:off x="801197" y="1621971"/>
            <a:ext cx="3767328" cy="1502229"/>
          </a:xfrm>
        </p:spPr>
        <p:txBody>
          <a:bodyPr/>
          <a:lstStyle/>
          <a:p>
            <a:pPr marL="0" indent="0">
              <a:buNone/>
            </a:pPr>
            <a:r>
              <a:rPr lang="en-US" dirty="0" smtClean="0"/>
              <a:t>We performed an analysis of the data. </a:t>
            </a:r>
          </a:p>
          <a:p>
            <a:pPr marL="0" indent="0">
              <a:buNone/>
            </a:pPr>
            <a:endParaRPr lang="en-US" dirty="0" smtClean="0"/>
          </a:p>
          <a:p>
            <a:pPr marL="0" indent="0">
              <a:buNone/>
            </a:pPr>
            <a:r>
              <a:rPr lang="en-US" dirty="0" smtClean="0"/>
              <a:t>We conducted a review of the literature.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
        <p:nvSpPr>
          <p:cNvPr id="5" name="Content Placeholder 4"/>
          <p:cNvSpPr>
            <a:spLocks noGrp="1"/>
          </p:cNvSpPr>
          <p:nvPr>
            <p:ph sz="half" idx="2"/>
          </p:nvPr>
        </p:nvSpPr>
        <p:spPr>
          <a:xfrm>
            <a:off x="4900422" y="1621971"/>
            <a:ext cx="3767328" cy="1578429"/>
          </a:xfrm>
        </p:spPr>
        <p:txBody>
          <a:bodyPr/>
          <a:lstStyle/>
          <a:p>
            <a:pPr marL="0" indent="0">
              <a:buNone/>
            </a:pPr>
            <a:r>
              <a:rPr lang="en-US" dirty="0"/>
              <a:t>We analyzed the data. </a:t>
            </a:r>
            <a:endParaRPr lang="en-US" dirty="0" smtClean="0"/>
          </a:p>
          <a:p>
            <a:pPr marL="0" indent="0">
              <a:buNone/>
            </a:pPr>
            <a:endParaRPr lang="en-US" dirty="0"/>
          </a:p>
          <a:p>
            <a:pPr marL="0" indent="0">
              <a:buNone/>
            </a:pPr>
            <a:r>
              <a:rPr lang="en-US" dirty="0"/>
              <a:t>We reviewed the literature. </a:t>
            </a:r>
          </a:p>
          <a:p>
            <a:pPr marL="0" indent="0">
              <a:buNone/>
            </a:pPr>
            <a:endParaRPr lang="en-US" dirty="0"/>
          </a:p>
          <a:p>
            <a:pPr marL="0" indent="0">
              <a:buNone/>
            </a:pPr>
            <a:endParaRPr lang="en-US" dirty="0"/>
          </a:p>
        </p:txBody>
      </p:sp>
      <p:sp>
        <p:nvSpPr>
          <p:cNvPr id="4" name="Text Placeholder 3"/>
          <p:cNvSpPr>
            <a:spLocks noGrp="1"/>
          </p:cNvSpPr>
          <p:nvPr>
            <p:ph type="body" sz="quarter" idx="13"/>
          </p:nvPr>
        </p:nvSpPr>
        <p:spPr/>
        <p:txBody>
          <a:bodyPr/>
          <a:lstStyle/>
          <a:p>
            <a:r>
              <a:rPr lang="en-US" dirty="0" smtClean="0"/>
              <a:t>Don’t turn verbs into nouns!</a:t>
            </a:r>
            <a:endParaRPr lang="en-US" dirty="0"/>
          </a:p>
        </p:txBody>
      </p:sp>
      <p:sp>
        <p:nvSpPr>
          <p:cNvPr id="6" name="TextBox 5"/>
          <p:cNvSpPr txBox="1"/>
          <p:nvPr/>
        </p:nvSpPr>
        <p:spPr>
          <a:xfrm>
            <a:off x="2362200" y="4191000"/>
            <a:ext cx="4419600" cy="1676400"/>
          </a:xfrm>
          <a:prstGeom prst="rect">
            <a:avLst/>
          </a:prstGeom>
          <a:noFill/>
        </p:spPr>
        <p:txBody>
          <a:bodyPr wrap="square" lIns="0" tIns="0" rIns="0" bIns="0" rtlCol="0">
            <a:noAutofit/>
          </a:bodyPr>
          <a:lstStyle/>
          <a:p>
            <a:r>
              <a:rPr lang="en-US" sz="2000" u="sng" dirty="0"/>
              <a:t>Nominalizations are sometimes useful</a:t>
            </a:r>
            <a:r>
              <a:rPr lang="en-US" sz="2000" u="sng" dirty="0" smtClean="0"/>
              <a:t>:</a:t>
            </a:r>
          </a:p>
          <a:p>
            <a:endParaRPr lang="en-US" sz="2000" u="sng" dirty="0"/>
          </a:p>
          <a:p>
            <a:r>
              <a:rPr lang="en-US" sz="2000" dirty="0"/>
              <a:t>We analyzed the data. Our analysis shows the need for more research. </a:t>
            </a:r>
          </a:p>
          <a:p>
            <a:pPr>
              <a:lnSpc>
                <a:spcPct val="90000"/>
              </a:lnSpc>
              <a:spcBef>
                <a:spcPts val="600"/>
              </a:spcBef>
            </a:pPr>
            <a:endParaRPr lang="en-US" sz="1850" spc="-50" dirty="0"/>
          </a:p>
        </p:txBody>
      </p:sp>
    </p:spTree>
    <p:extLst>
      <p:ext uri="{BB962C8B-B14F-4D97-AF65-F5344CB8AC3E}">
        <p14:creationId xmlns:p14="http://schemas.microsoft.com/office/powerpoint/2010/main" val="18192058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Introduction</a:t>
            </a:r>
          </a:p>
          <a:p>
            <a:pPr marL="0" indent="0">
              <a:buNone/>
            </a:pPr>
            <a:endParaRPr lang="en-US" dirty="0" smtClean="0"/>
          </a:p>
          <a:p>
            <a:r>
              <a:rPr lang="en-US" dirty="0" smtClean="0"/>
              <a:t>Appealing to your readers (and peer reviewers, and editors</a:t>
            </a:r>
            <a:r>
              <a:rPr lang="is-IS" dirty="0" smtClean="0"/>
              <a:t>…)</a:t>
            </a:r>
            <a:endParaRPr lang="en-US" dirty="0" smtClean="0"/>
          </a:p>
          <a:p>
            <a:pPr lvl="1"/>
            <a:r>
              <a:rPr lang="en-US" dirty="0" smtClean="0"/>
              <a:t>Simplify your writing</a:t>
            </a:r>
          </a:p>
          <a:p>
            <a:pPr lvl="1"/>
            <a:r>
              <a:rPr lang="en-US" dirty="0" smtClean="0"/>
              <a:t>Cut the jargon</a:t>
            </a:r>
          </a:p>
          <a:p>
            <a:pPr lvl="1"/>
            <a:r>
              <a:rPr lang="en-US" dirty="0" smtClean="0"/>
              <a:t>Use active </a:t>
            </a:r>
            <a:r>
              <a:rPr lang="en-US" dirty="0"/>
              <a:t>v</a:t>
            </a:r>
            <a:r>
              <a:rPr lang="en-US" dirty="0" smtClean="0"/>
              <a:t>oice</a:t>
            </a:r>
          </a:p>
          <a:p>
            <a:pPr marL="206375" lvl="1" indent="0">
              <a:buNone/>
            </a:pPr>
            <a:endParaRPr lang="en-US" dirty="0" smtClean="0"/>
          </a:p>
          <a:p>
            <a:r>
              <a:rPr lang="en-US" dirty="0" smtClean="0"/>
              <a:t>Becoming a more productive writer</a:t>
            </a:r>
          </a:p>
          <a:p>
            <a:pPr marL="0" indent="0">
              <a:buNone/>
            </a:pPr>
            <a:endParaRPr lang="en-US" dirty="0" smtClean="0"/>
          </a:p>
          <a:p>
            <a:r>
              <a:rPr lang="en-US" dirty="0" smtClean="0"/>
              <a:t>Resources</a:t>
            </a:r>
            <a:endParaRPr lang="en-US" dirty="0"/>
          </a:p>
        </p:txBody>
      </p:sp>
      <p:sp>
        <p:nvSpPr>
          <p:cNvPr id="4" name="Text Placeholder 3"/>
          <p:cNvSpPr>
            <a:spLocks noGrp="1"/>
          </p:cNvSpPr>
          <p:nvPr>
            <p:ph type="body" sz="quarter" idx="13"/>
          </p:nvPr>
        </p:nvSpPr>
        <p:spPr/>
        <p:txBody>
          <a:bodyPr/>
          <a:lstStyle/>
          <a:p>
            <a:endParaRPr lang="en-US" dirty="0"/>
          </a:p>
        </p:txBody>
      </p:sp>
      <p:pic>
        <p:nvPicPr>
          <p:cNvPr id="10" name="Picture 9" descr="calvin-writing.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124200"/>
            <a:ext cx="3463636" cy="3581400"/>
          </a:xfrm>
          <a:prstGeom prst="rect">
            <a:avLst/>
          </a:prstGeom>
        </p:spPr>
      </p:pic>
    </p:spTree>
    <p:extLst>
      <p:ext uri="{BB962C8B-B14F-4D97-AF65-F5344CB8AC3E}">
        <p14:creationId xmlns:p14="http://schemas.microsoft.com/office/powerpoint/2010/main" val="18442507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verbs</a:t>
            </a:r>
            <a:endParaRPr lang="en-US" dirty="0"/>
          </a:p>
        </p:txBody>
      </p:sp>
      <p:sp>
        <p:nvSpPr>
          <p:cNvPr id="3" name="Text Placeholder 2"/>
          <p:cNvSpPr>
            <a:spLocks noGrp="1"/>
          </p:cNvSpPr>
          <p:nvPr>
            <p:ph type="body" sz="quarter" idx="13"/>
          </p:nvPr>
        </p:nvSpPr>
        <p:spPr/>
        <p:txBody>
          <a:bodyPr/>
          <a:lstStyle/>
          <a:p>
            <a:r>
              <a:rPr lang="en-US" dirty="0" smtClean="0"/>
              <a:t>Don’t turn verbs into nouns!</a:t>
            </a:r>
            <a:endParaRPr lang="en-US" dirty="0"/>
          </a:p>
        </p:txBody>
      </p:sp>
      <p:sp>
        <p:nvSpPr>
          <p:cNvPr id="4" name="TextBox 3"/>
          <p:cNvSpPr txBox="1"/>
          <p:nvPr/>
        </p:nvSpPr>
        <p:spPr>
          <a:xfrm>
            <a:off x="2770909" y="3140364"/>
            <a:ext cx="914400" cy="914400"/>
          </a:xfrm>
          <a:prstGeom prst="rect">
            <a:avLst/>
          </a:prstGeom>
          <a:noFill/>
        </p:spPr>
        <p:txBody>
          <a:bodyPr wrap="none" lIns="0" tIns="0" rIns="0" bIns="0" rtlCol="0">
            <a:noAutofit/>
          </a:bodyPr>
          <a:lstStyle/>
          <a:p>
            <a:pPr>
              <a:lnSpc>
                <a:spcPct val="90000"/>
              </a:lnSpc>
              <a:spcBef>
                <a:spcPts val="600"/>
              </a:spcBef>
            </a:pPr>
            <a:endParaRPr lang="en-US" sz="1850" spc="-50" dirty="0"/>
          </a:p>
        </p:txBody>
      </p:sp>
      <p:graphicFrame>
        <p:nvGraphicFramePr>
          <p:cNvPr id="5" name="Table 4"/>
          <p:cNvGraphicFramePr>
            <a:graphicFrameLocks noGrp="1"/>
          </p:cNvGraphicFramePr>
          <p:nvPr>
            <p:extLst>
              <p:ext uri="{D42A27DB-BD31-4B8C-83A1-F6EECF244321}">
                <p14:modId xmlns:p14="http://schemas.microsoft.com/office/powerpoint/2010/main" val="1848602727"/>
              </p:ext>
            </p:extLst>
          </p:nvPr>
        </p:nvGraphicFramePr>
        <p:xfrm>
          <a:off x="1524000" y="1397000"/>
          <a:ext cx="6096000" cy="29667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Nominalization</a:t>
                      </a:r>
                      <a:endParaRPr lang="en-US" dirty="0"/>
                    </a:p>
                  </a:txBody>
                  <a:tcPr/>
                </a:tc>
                <a:tc>
                  <a:txBody>
                    <a:bodyPr/>
                    <a:lstStyle/>
                    <a:p>
                      <a:r>
                        <a:rPr lang="en-US" dirty="0" smtClean="0"/>
                        <a:t>Action</a:t>
                      </a:r>
                      <a:endParaRPr lang="en-US" dirty="0"/>
                    </a:p>
                  </a:txBody>
                  <a:tcPr/>
                </a:tc>
              </a:tr>
              <a:tr h="370840">
                <a:tc>
                  <a:txBody>
                    <a:bodyPr/>
                    <a:lstStyle/>
                    <a:p>
                      <a:r>
                        <a:rPr lang="en-US" dirty="0" smtClean="0"/>
                        <a:t>Regulation</a:t>
                      </a:r>
                      <a:endParaRPr lang="en-US" dirty="0"/>
                    </a:p>
                  </a:txBody>
                  <a:tcPr/>
                </a:tc>
                <a:tc>
                  <a:txBody>
                    <a:bodyPr/>
                    <a:lstStyle/>
                    <a:p>
                      <a:r>
                        <a:rPr lang="en-US" dirty="0" smtClean="0"/>
                        <a:t>To regulate</a:t>
                      </a:r>
                      <a:endParaRPr lang="en-US" dirty="0"/>
                    </a:p>
                  </a:txBody>
                  <a:tcPr/>
                </a:tc>
              </a:tr>
              <a:tr h="370840">
                <a:tc>
                  <a:txBody>
                    <a:bodyPr/>
                    <a:lstStyle/>
                    <a:p>
                      <a:r>
                        <a:rPr lang="en-US" dirty="0" smtClean="0"/>
                        <a:t>Analysis</a:t>
                      </a:r>
                      <a:endParaRPr lang="en-US" dirty="0"/>
                    </a:p>
                  </a:txBody>
                  <a:tcPr/>
                </a:tc>
                <a:tc>
                  <a:txBody>
                    <a:bodyPr/>
                    <a:lstStyle/>
                    <a:p>
                      <a:r>
                        <a:rPr lang="en-US" dirty="0" smtClean="0"/>
                        <a:t>To analyze</a:t>
                      </a:r>
                      <a:endParaRPr lang="en-US" dirty="0"/>
                    </a:p>
                  </a:txBody>
                  <a:tcPr/>
                </a:tc>
              </a:tr>
              <a:tr h="370840">
                <a:tc>
                  <a:txBody>
                    <a:bodyPr/>
                    <a:lstStyle/>
                    <a:p>
                      <a:r>
                        <a:rPr lang="en-US" dirty="0" smtClean="0"/>
                        <a:t>Occurrence</a:t>
                      </a:r>
                      <a:endParaRPr lang="en-US" dirty="0"/>
                    </a:p>
                  </a:txBody>
                  <a:tcPr/>
                </a:tc>
                <a:tc>
                  <a:txBody>
                    <a:bodyPr/>
                    <a:lstStyle/>
                    <a:p>
                      <a:r>
                        <a:rPr lang="en-US" dirty="0" smtClean="0"/>
                        <a:t>To occur</a:t>
                      </a:r>
                      <a:endParaRPr lang="en-US" dirty="0"/>
                    </a:p>
                  </a:txBody>
                  <a:tcPr/>
                </a:tc>
              </a:tr>
              <a:tr h="370840">
                <a:tc>
                  <a:txBody>
                    <a:bodyPr/>
                    <a:lstStyle/>
                    <a:p>
                      <a:r>
                        <a:rPr lang="en-US" dirty="0" smtClean="0"/>
                        <a:t>Understanding</a:t>
                      </a:r>
                      <a:endParaRPr lang="en-US" dirty="0"/>
                    </a:p>
                  </a:txBody>
                  <a:tcPr/>
                </a:tc>
                <a:tc>
                  <a:txBody>
                    <a:bodyPr/>
                    <a:lstStyle/>
                    <a:p>
                      <a:r>
                        <a:rPr lang="en-US" dirty="0" smtClean="0"/>
                        <a:t>To understand</a:t>
                      </a:r>
                      <a:endParaRPr lang="en-US" dirty="0"/>
                    </a:p>
                  </a:txBody>
                  <a:tcPr/>
                </a:tc>
              </a:tr>
              <a:tr h="370840">
                <a:tc>
                  <a:txBody>
                    <a:bodyPr/>
                    <a:lstStyle/>
                    <a:p>
                      <a:r>
                        <a:rPr lang="en-US" dirty="0" smtClean="0"/>
                        <a:t>Investigation</a:t>
                      </a:r>
                      <a:endParaRPr lang="en-US" dirty="0"/>
                    </a:p>
                  </a:txBody>
                  <a:tcPr/>
                </a:tc>
                <a:tc>
                  <a:txBody>
                    <a:bodyPr/>
                    <a:lstStyle/>
                    <a:p>
                      <a:r>
                        <a:rPr lang="en-US" dirty="0" smtClean="0"/>
                        <a:t>To investigate</a:t>
                      </a:r>
                      <a:endParaRPr lang="en-US" dirty="0"/>
                    </a:p>
                  </a:txBody>
                  <a:tcPr/>
                </a:tc>
              </a:tr>
              <a:tr h="370840">
                <a:tc>
                  <a:txBody>
                    <a:bodyPr/>
                    <a:lstStyle/>
                    <a:p>
                      <a:r>
                        <a:rPr lang="en-US" dirty="0" smtClean="0"/>
                        <a:t>Delineation</a:t>
                      </a:r>
                      <a:endParaRPr lang="en-US" dirty="0"/>
                    </a:p>
                  </a:txBody>
                  <a:tcPr/>
                </a:tc>
                <a:tc>
                  <a:txBody>
                    <a:bodyPr/>
                    <a:lstStyle/>
                    <a:p>
                      <a:r>
                        <a:rPr lang="en-US" dirty="0" smtClean="0"/>
                        <a:t>To delineate</a:t>
                      </a:r>
                      <a:endParaRPr lang="en-US" dirty="0"/>
                    </a:p>
                  </a:txBody>
                  <a:tcPr/>
                </a:tc>
              </a:tr>
              <a:tr h="370840">
                <a:tc>
                  <a:txBody>
                    <a:bodyPr/>
                    <a:lstStyle/>
                    <a:p>
                      <a:r>
                        <a:rPr lang="en-US" dirty="0" smtClean="0"/>
                        <a:t>Performance</a:t>
                      </a:r>
                      <a:endParaRPr lang="en-US" dirty="0"/>
                    </a:p>
                  </a:txBody>
                  <a:tcPr/>
                </a:tc>
                <a:tc>
                  <a:txBody>
                    <a:bodyPr/>
                    <a:lstStyle/>
                    <a:p>
                      <a:r>
                        <a:rPr lang="en-US" dirty="0" smtClean="0"/>
                        <a:t>To perform</a:t>
                      </a:r>
                      <a:endParaRPr lang="en-US" dirty="0"/>
                    </a:p>
                  </a:txBody>
                  <a:tcPr/>
                </a:tc>
              </a:tr>
            </a:tbl>
          </a:graphicData>
        </a:graphic>
      </p:graphicFrame>
      <p:sp>
        <p:nvSpPr>
          <p:cNvPr id="6" name="TextBox 5"/>
          <p:cNvSpPr txBox="1"/>
          <p:nvPr/>
        </p:nvSpPr>
        <p:spPr>
          <a:xfrm>
            <a:off x="3255818" y="5195455"/>
            <a:ext cx="914400" cy="914400"/>
          </a:xfrm>
          <a:prstGeom prst="rect">
            <a:avLst/>
          </a:prstGeom>
          <a:noFill/>
        </p:spPr>
        <p:txBody>
          <a:bodyPr wrap="none" lIns="0" tIns="0" rIns="0" bIns="0" rtlCol="0">
            <a:noAutofit/>
          </a:bodyPr>
          <a:lstStyle/>
          <a:p>
            <a:pPr>
              <a:lnSpc>
                <a:spcPct val="90000"/>
              </a:lnSpc>
              <a:spcBef>
                <a:spcPts val="600"/>
              </a:spcBef>
            </a:pPr>
            <a:endParaRPr lang="en-US" sz="1850" spc="-50" dirty="0"/>
          </a:p>
        </p:txBody>
      </p:sp>
      <p:sp>
        <p:nvSpPr>
          <p:cNvPr id="7" name="TextBox 6"/>
          <p:cNvSpPr txBox="1"/>
          <p:nvPr/>
        </p:nvSpPr>
        <p:spPr>
          <a:xfrm>
            <a:off x="5486400" y="6308436"/>
            <a:ext cx="3657600" cy="533400"/>
          </a:xfrm>
          <a:prstGeom prst="rect">
            <a:avLst/>
          </a:prstGeom>
          <a:noFill/>
        </p:spPr>
        <p:txBody>
          <a:bodyPr wrap="square" lIns="0" tIns="0" rIns="0" bIns="0" rtlCol="0">
            <a:noAutofit/>
          </a:bodyPr>
          <a:lstStyle/>
          <a:p>
            <a:pPr>
              <a:lnSpc>
                <a:spcPct val="90000"/>
              </a:lnSpc>
              <a:spcBef>
                <a:spcPts val="600"/>
              </a:spcBef>
            </a:pPr>
            <a:r>
              <a:rPr lang="en-US" sz="1200" dirty="0"/>
              <a:t>https://</a:t>
            </a:r>
            <a:r>
              <a:rPr lang="en-US" sz="1200" dirty="0" err="1"/>
              <a:t>cgi.duke.edu</a:t>
            </a:r>
            <a:r>
              <a:rPr lang="en-US" sz="1200" dirty="0"/>
              <a:t>/web/</a:t>
            </a:r>
            <a:r>
              <a:rPr lang="en-US" sz="1200" dirty="0" err="1"/>
              <a:t>sciwriting</a:t>
            </a:r>
            <a:r>
              <a:rPr lang="en-US" sz="1200" dirty="0"/>
              <a:t>/</a:t>
            </a:r>
            <a:r>
              <a:rPr lang="en-US" sz="1200" dirty="0" err="1"/>
              <a:t>index.php?action</a:t>
            </a:r>
            <a:r>
              <a:rPr lang="en-US" sz="1200" dirty="0"/>
              <a:t>=lesson1</a:t>
            </a:r>
            <a:endParaRPr lang="en-US" sz="1200" spc="-50" dirty="0"/>
          </a:p>
        </p:txBody>
      </p:sp>
    </p:spTree>
    <p:extLst>
      <p:ext uri="{BB962C8B-B14F-4D97-AF65-F5344CB8AC3E}">
        <p14:creationId xmlns:p14="http://schemas.microsoft.com/office/powerpoint/2010/main" val="1438406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voice</a:t>
            </a:r>
            <a:endParaRPr lang="en-US" dirty="0"/>
          </a:p>
        </p:txBody>
      </p:sp>
      <p:sp>
        <p:nvSpPr>
          <p:cNvPr id="3" name="Content Placeholder 2"/>
          <p:cNvSpPr>
            <a:spLocks noGrp="1"/>
          </p:cNvSpPr>
          <p:nvPr>
            <p:ph sz="half" idx="1"/>
          </p:nvPr>
        </p:nvSpPr>
        <p:spPr/>
        <p:txBody>
          <a:bodyPr/>
          <a:lstStyle/>
          <a:p>
            <a:pPr marL="0" indent="0">
              <a:buNone/>
            </a:pPr>
            <a:r>
              <a:rPr lang="en-US" dirty="0" smtClean="0"/>
              <a:t>We speak in the active voice:</a:t>
            </a:r>
          </a:p>
          <a:p>
            <a:pPr marL="0" indent="0">
              <a:buNone/>
            </a:pPr>
            <a:r>
              <a:rPr lang="en-US" dirty="0">
                <a:solidFill>
                  <a:srgbClr val="0000FF"/>
                </a:solidFill>
              </a:rPr>
              <a:t>Subject</a:t>
            </a:r>
            <a:r>
              <a:rPr lang="en-US" dirty="0"/>
              <a:t> – </a:t>
            </a:r>
            <a:r>
              <a:rPr lang="en-US" dirty="0">
                <a:solidFill>
                  <a:schemeClr val="accent3">
                    <a:lumMod val="75000"/>
                  </a:schemeClr>
                </a:solidFill>
              </a:rPr>
              <a:t>Verb</a:t>
            </a:r>
            <a:r>
              <a:rPr lang="en-US" dirty="0"/>
              <a:t> –</a:t>
            </a:r>
            <a:r>
              <a:rPr lang="en-US" dirty="0">
                <a:solidFill>
                  <a:srgbClr val="FF0000"/>
                </a:solidFill>
              </a:rPr>
              <a:t> Object </a:t>
            </a:r>
            <a:endParaRPr lang="en-US" dirty="0" smtClean="0">
              <a:solidFill>
                <a:srgbClr val="FF0000"/>
              </a:solidFill>
            </a:endParaRPr>
          </a:p>
          <a:p>
            <a:pPr marL="0" indent="0">
              <a:buNone/>
            </a:pPr>
            <a:endParaRPr lang="en-US" dirty="0"/>
          </a:p>
          <a:p>
            <a:pPr marL="206375" lvl="1" indent="0">
              <a:buNone/>
            </a:pPr>
            <a:r>
              <a:rPr lang="en-US" dirty="0" smtClean="0">
                <a:solidFill>
                  <a:srgbClr val="0000FF"/>
                </a:solidFill>
              </a:rPr>
              <a:t>He</a:t>
            </a:r>
            <a:r>
              <a:rPr lang="en-US" dirty="0" smtClean="0"/>
              <a:t> </a:t>
            </a:r>
            <a:r>
              <a:rPr lang="en-US" dirty="0">
                <a:solidFill>
                  <a:srgbClr val="008000"/>
                </a:solidFill>
              </a:rPr>
              <a:t>threw</a:t>
            </a:r>
            <a:r>
              <a:rPr lang="en-US" dirty="0"/>
              <a:t> the </a:t>
            </a:r>
            <a:r>
              <a:rPr lang="en-US" dirty="0">
                <a:solidFill>
                  <a:srgbClr val="FF0000"/>
                </a:solidFill>
              </a:rPr>
              <a:t>football</a:t>
            </a:r>
            <a:r>
              <a:rPr lang="en-US" dirty="0"/>
              <a:t>.</a:t>
            </a:r>
          </a:p>
          <a:p>
            <a:pPr marL="206375" lvl="1" indent="0">
              <a:buNone/>
            </a:pPr>
            <a:endParaRPr lang="en-US" dirty="0"/>
          </a:p>
          <a:p>
            <a:pPr marL="206375" lvl="1" indent="0">
              <a:buNone/>
            </a:pPr>
            <a:r>
              <a:rPr lang="en-US" dirty="0" smtClean="0">
                <a:solidFill>
                  <a:srgbClr val="0000FF"/>
                </a:solidFill>
              </a:rPr>
              <a:t>She</a:t>
            </a:r>
            <a:r>
              <a:rPr lang="en-US" dirty="0" smtClean="0"/>
              <a:t> </a:t>
            </a:r>
            <a:r>
              <a:rPr lang="en-US" dirty="0">
                <a:solidFill>
                  <a:srgbClr val="008000"/>
                </a:solidFill>
              </a:rPr>
              <a:t>drove</a:t>
            </a:r>
            <a:r>
              <a:rPr lang="en-US" dirty="0"/>
              <a:t> the </a:t>
            </a:r>
            <a:r>
              <a:rPr lang="en-US" dirty="0">
                <a:solidFill>
                  <a:srgbClr val="FF0000"/>
                </a:solidFill>
              </a:rPr>
              <a:t>car</a:t>
            </a:r>
            <a:r>
              <a:rPr lang="en-US" dirty="0"/>
              <a:t>. </a:t>
            </a:r>
          </a:p>
          <a:p>
            <a:pPr marL="206375" lvl="1" indent="0">
              <a:buNone/>
            </a:pPr>
            <a:endParaRPr lang="en-US" dirty="0"/>
          </a:p>
          <a:p>
            <a:pPr marL="206375" lvl="1" indent="0">
              <a:buNone/>
            </a:pPr>
            <a:r>
              <a:rPr lang="en-US" dirty="0" smtClean="0">
                <a:solidFill>
                  <a:srgbClr val="0000FF"/>
                </a:solidFill>
              </a:rPr>
              <a:t>We</a:t>
            </a:r>
            <a:r>
              <a:rPr lang="en-US" dirty="0" smtClean="0"/>
              <a:t> </a:t>
            </a:r>
            <a:r>
              <a:rPr lang="en-US" dirty="0">
                <a:solidFill>
                  <a:srgbClr val="008000"/>
                </a:solidFill>
              </a:rPr>
              <a:t>ate</a:t>
            </a:r>
            <a:r>
              <a:rPr lang="en-US" dirty="0"/>
              <a:t> the </a:t>
            </a:r>
            <a:r>
              <a:rPr lang="en-US" dirty="0">
                <a:solidFill>
                  <a:srgbClr val="FF0000"/>
                </a:solidFill>
              </a:rPr>
              <a:t>pizza</a:t>
            </a:r>
            <a:r>
              <a:rPr lang="en-US" dirty="0" smtClean="0"/>
              <a:t>.</a:t>
            </a:r>
          </a:p>
          <a:p>
            <a:pPr marL="0" indent="0">
              <a:buNone/>
            </a:pPr>
            <a:endParaRPr lang="en-US" dirty="0"/>
          </a:p>
          <a:p>
            <a:pPr marL="0" indent="0">
              <a:buNone/>
            </a:pPr>
            <a:endParaRPr lang="en-US" dirty="0"/>
          </a:p>
          <a:p>
            <a:pPr marL="206375" lvl="1" indent="0">
              <a:buNone/>
            </a:pPr>
            <a:endParaRPr lang="en-US" dirty="0" smtClean="0"/>
          </a:p>
          <a:p>
            <a:pPr marL="206375" lvl="1" indent="0">
              <a:buNone/>
            </a:pPr>
            <a:endParaRPr lang="en-US" dirty="0"/>
          </a:p>
        </p:txBody>
      </p:sp>
      <p:sp>
        <p:nvSpPr>
          <p:cNvPr id="5" name="Content Placeholder 4"/>
          <p:cNvSpPr>
            <a:spLocks noGrp="1"/>
          </p:cNvSpPr>
          <p:nvPr>
            <p:ph sz="half" idx="2"/>
          </p:nvPr>
        </p:nvSpPr>
        <p:spPr/>
        <p:txBody>
          <a:bodyPr/>
          <a:lstStyle/>
          <a:p>
            <a:pPr marL="0" indent="0">
              <a:buNone/>
            </a:pPr>
            <a:r>
              <a:rPr lang="en-US" dirty="0"/>
              <a:t>Passive voice flips this around:</a:t>
            </a:r>
          </a:p>
          <a:p>
            <a:pPr marL="0" indent="0">
              <a:buNone/>
            </a:pPr>
            <a:r>
              <a:rPr lang="en-US" dirty="0">
                <a:solidFill>
                  <a:srgbClr val="FF0000"/>
                </a:solidFill>
              </a:rPr>
              <a:t>Object</a:t>
            </a:r>
            <a:r>
              <a:rPr lang="en-US" dirty="0"/>
              <a:t> – </a:t>
            </a:r>
            <a:r>
              <a:rPr lang="en-US" dirty="0">
                <a:solidFill>
                  <a:srgbClr val="008000"/>
                </a:solidFill>
              </a:rPr>
              <a:t>Verb</a:t>
            </a:r>
            <a:r>
              <a:rPr lang="en-US" dirty="0"/>
              <a:t> – </a:t>
            </a:r>
            <a:r>
              <a:rPr lang="en-US" dirty="0">
                <a:solidFill>
                  <a:srgbClr val="0000FF"/>
                </a:solidFill>
              </a:rPr>
              <a:t>Subject</a:t>
            </a:r>
            <a:r>
              <a:rPr lang="en-US" dirty="0"/>
              <a:t> </a:t>
            </a:r>
          </a:p>
          <a:p>
            <a:pPr marL="0" indent="0">
              <a:buNone/>
            </a:pPr>
            <a:endParaRPr lang="en-US" dirty="0" smtClean="0"/>
          </a:p>
          <a:p>
            <a:pPr marL="206375" lvl="1" indent="0">
              <a:buNone/>
            </a:pPr>
            <a:r>
              <a:rPr lang="en-US" dirty="0" smtClean="0"/>
              <a:t>The </a:t>
            </a:r>
            <a:r>
              <a:rPr lang="en-US" dirty="0" smtClean="0">
                <a:solidFill>
                  <a:srgbClr val="FF0000"/>
                </a:solidFill>
              </a:rPr>
              <a:t>football</a:t>
            </a:r>
            <a:r>
              <a:rPr lang="en-US" dirty="0" smtClean="0"/>
              <a:t> </a:t>
            </a:r>
            <a:r>
              <a:rPr lang="en-US" dirty="0" smtClean="0">
                <a:solidFill>
                  <a:srgbClr val="008000"/>
                </a:solidFill>
              </a:rPr>
              <a:t>was thrown </a:t>
            </a:r>
            <a:r>
              <a:rPr lang="en-US" dirty="0" smtClean="0"/>
              <a:t>by </a:t>
            </a:r>
            <a:r>
              <a:rPr lang="en-US" dirty="0" smtClean="0">
                <a:solidFill>
                  <a:srgbClr val="0000FF"/>
                </a:solidFill>
              </a:rPr>
              <a:t>him</a:t>
            </a:r>
            <a:r>
              <a:rPr lang="en-US" dirty="0" smtClean="0"/>
              <a:t>. </a:t>
            </a:r>
            <a:endParaRPr lang="en-US" dirty="0"/>
          </a:p>
          <a:p>
            <a:pPr marL="206375" lvl="1" indent="0">
              <a:buNone/>
            </a:pPr>
            <a:endParaRPr lang="en-US" dirty="0"/>
          </a:p>
          <a:p>
            <a:pPr marL="206375" lvl="1" indent="0">
              <a:buNone/>
            </a:pPr>
            <a:r>
              <a:rPr lang="en-US" dirty="0" smtClean="0"/>
              <a:t>The </a:t>
            </a:r>
            <a:r>
              <a:rPr lang="en-US" dirty="0" smtClean="0">
                <a:solidFill>
                  <a:srgbClr val="FF0000"/>
                </a:solidFill>
              </a:rPr>
              <a:t>car</a:t>
            </a:r>
            <a:r>
              <a:rPr lang="en-US" dirty="0" smtClean="0"/>
              <a:t> </a:t>
            </a:r>
            <a:r>
              <a:rPr lang="en-US" dirty="0" smtClean="0">
                <a:solidFill>
                  <a:srgbClr val="008000"/>
                </a:solidFill>
              </a:rPr>
              <a:t>was driven </a:t>
            </a:r>
            <a:r>
              <a:rPr lang="en-US" dirty="0" smtClean="0"/>
              <a:t>by </a:t>
            </a:r>
            <a:r>
              <a:rPr lang="en-US" dirty="0" smtClean="0">
                <a:solidFill>
                  <a:srgbClr val="0000FF"/>
                </a:solidFill>
              </a:rPr>
              <a:t>her</a:t>
            </a:r>
            <a:r>
              <a:rPr lang="en-US" dirty="0" smtClean="0"/>
              <a:t>.</a:t>
            </a:r>
            <a:endParaRPr lang="en-US" dirty="0"/>
          </a:p>
          <a:p>
            <a:pPr marL="206375" lvl="1" indent="0">
              <a:buNone/>
            </a:pPr>
            <a:endParaRPr lang="en-US" dirty="0"/>
          </a:p>
          <a:p>
            <a:pPr marL="206375" lvl="1" indent="0">
              <a:buNone/>
            </a:pPr>
            <a:r>
              <a:rPr lang="en-US" dirty="0" smtClean="0"/>
              <a:t>The </a:t>
            </a:r>
            <a:r>
              <a:rPr lang="en-US" dirty="0" smtClean="0">
                <a:solidFill>
                  <a:srgbClr val="FF0000"/>
                </a:solidFill>
              </a:rPr>
              <a:t>pizza</a:t>
            </a:r>
            <a:r>
              <a:rPr lang="en-US" dirty="0" smtClean="0"/>
              <a:t> </a:t>
            </a:r>
            <a:r>
              <a:rPr lang="en-US" dirty="0" smtClean="0">
                <a:solidFill>
                  <a:srgbClr val="008000"/>
                </a:solidFill>
              </a:rPr>
              <a:t>was eaten </a:t>
            </a:r>
            <a:r>
              <a:rPr lang="en-US" dirty="0" smtClean="0"/>
              <a:t>by </a:t>
            </a:r>
            <a:r>
              <a:rPr lang="en-US" dirty="0" smtClean="0">
                <a:solidFill>
                  <a:srgbClr val="0000FF"/>
                </a:solidFill>
              </a:rPr>
              <a:t>us</a:t>
            </a:r>
            <a:r>
              <a:rPr lang="en-US" dirty="0" smtClean="0"/>
              <a:t>. </a:t>
            </a:r>
            <a:endParaRPr lang="en-US" dirty="0"/>
          </a:p>
          <a:p>
            <a:pPr marL="0" indent="0">
              <a:buNone/>
            </a:pPr>
            <a:endParaRPr lang="en-US" dirty="0"/>
          </a:p>
        </p:txBody>
      </p:sp>
      <p:sp>
        <p:nvSpPr>
          <p:cNvPr id="4" name="Text Placeholder 3"/>
          <p:cNvSpPr>
            <a:spLocks noGrp="1"/>
          </p:cNvSpPr>
          <p:nvPr>
            <p:ph type="body" sz="quarter" idx="13"/>
          </p:nvPr>
        </p:nvSpPr>
        <p:spPr/>
        <p:txBody>
          <a:bodyPr/>
          <a:lstStyle/>
          <a:p>
            <a:r>
              <a:rPr lang="en-US" dirty="0" smtClean="0"/>
              <a:t>What is active vs. passive voice?</a:t>
            </a:r>
            <a:endParaRPr lang="en-US" dirty="0"/>
          </a:p>
        </p:txBody>
      </p:sp>
    </p:spTree>
    <p:extLst>
      <p:ext uri="{BB962C8B-B14F-4D97-AF65-F5344CB8AC3E}">
        <p14:creationId xmlns:p14="http://schemas.microsoft.com/office/powerpoint/2010/main" val="1728382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voice</a:t>
            </a:r>
            <a:endParaRPr lang="en-US" dirty="0"/>
          </a:p>
        </p:txBody>
      </p:sp>
      <p:sp>
        <p:nvSpPr>
          <p:cNvPr id="5" name="Content Placeholder 4"/>
          <p:cNvSpPr>
            <a:spLocks noGrp="1"/>
          </p:cNvSpPr>
          <p:nvPr>
            <p:ph sz="half" idx="1"/>
          </p:nvPr>
        </p:nvSpPr>
        <p:spPr/>
        <p:txBody>
          <a:bodyPr/>
          <a:lstStyle/>
          <a:p>
            <a:pPr marL="0" indent="0">
              <a:buNone/>
            </a:pPr>
            <a:r>
              <a:rPr lang="en-US" dirty="0" smtClean="0"/>
              <a:t>Passive voice:</a:t>
            </a:r>
          </a:p>
          <a:p>
            <a:pPr marL="0" indent="0">
              <a:buNone/>
            </a:pPr>
            <a:endParaRPr lang="en-US" dirty="0"/>
          </a:p>
          <a:p>
            <a:pPr marL="0" indent="0">
              <a:buNone/>
            </a:pPr>
            <a:r>
              <a:rPr lang="en-US" dirty="0" smtClean="0"/>
              <a:t>The medication </a:t>
            </a:r>
            <a:r>
              <a:rPr lang="en-US" u="sng" dirty="0" smtClean="0"/>
              <a:t>was administered </a:t>
            </a:r>
            <a:r>
              <a:rPr lang="en-US" dirty="0" smtClean="0"/>
              <a:t>by the nurse. </a:t>
            </a:r>
          </a:p>
          <a:p>
            <a:pPr marL="0" indent="0">
              <a:buNone/>
            </a:pPr>
            <a:endParaRPr lang="en-US" dirty="0"/>
          </a:p>
          <a:p>
            <a:pPr marL="0" indent="0">
              <a:buNone/>
            </a:pPr>
            <a:r>
              <a:rPr lang="en-US" dirty="0"/>
              <a:t>Data </a:t>
            </a:r>
            <a:r>
              <a:rPr lang="en-US" u="sng" dirty="0"/>
              <a:t>were collected </a:t>
            </a:r>
            <a:r>
              <a:rPr lang="en-US" dirty="0"/>
              <a:t>from 5000 patients by physicians.</a:t>
            </a:r>
            <a:endParaRPr lang="en-US" dirty="0" smtClean="0"/>
          </a:p>
          <a:p>
            <a:pPr marL="0" indent="0">
              <a:buNone/>
            </a:pPr>
            <a:endParaRPr lang="en-US" dirty="0"/>
          </a:p>
          <a:p>
            <a:pPr marL="0" indent="0">
              <a:buNone/>
            </a:pPr>
            <a:r>
              <a:rPr lang="en-US" dirty="0" smtClean="0"/>
              <a:t>In this paper, a structure </a:t>
            </a:r>
            <a:r>
              <a:rPr lang="en-US" u="sng" dirty="0" smtClean="0"/>
              <a:t>is suggested </a:t>
            </a:r>
            <a:r>
              <a:rPr lang="en-US" dirty="0" smtClean="0"/>
              <a:t>for the salt of </a:t>
            </a:r>
            <a:r>
              <a:rPr lang="en-US" dirty="0" err="1" smtClean="0"/>
              <a:t>deoxyribose</a:t>
            </a:r>
            <a:r>
              <a:rPr lang="en-US" dirty="0" smtClean="0"/>
              <a:t> nucleic acid (D.N.A.).</a:t>
            </a:r>
            <a:endParaRPr lang="en-US" dirty="0"/>
          </a:p>
        </p:txBody>
      </p:sp>
      <p:sp>
        <p:nvSpPr>
          <p:cNvPr id="6" name="Content Placeholder 5"/>
          <p:cNvSpPr>
            <a:spLocks noGrp="1"/>
          </p:cNvSpPr>
          <p:nvPr>
            <p:ph sz="half" idx="2"/>
          </p:nvPr>
        </p:nvSpPr>
        <p:spPr/>
        <p:txBody>
          <a:bodyPr/>
          <a:lstStyle/>
          <a:p>
            <a:pPr marL="0" indent="0">
              <a:buNone/>
            </a:pPr>
            <a:r>
              <a:rPr lang="en-US" dirty="0" smtClean="0"/>
              <a:t>Active voice:</a:t>
            </a:r>
          </a:p>
          <a:p>
            <a:pPr marL="0" indent="0">
              <a:buNone/>
            </a:pPr>
            <a:endParaRPr lang="en-US" dirty="0"/>
          </a:p>
          <a:p>
            <a:pPr marL="0" indent="0">
              <a:buNone/>
            </a:pPr>
            <a:r>
              <a:rPr lang="en-US" dirty="0" smtClean="0"/>
              <a:t>The nurse </a:t>
            </a:r>
            <a:r>
              <a:rPr lang="en-US" u="sng" dirty="0" smtClean="0"/>
              <a:t>administered</a:t>
            </a:r>
            <a:r>
              <a:rPr lang="en-US" dirty="0" smtClean="0"/>
              <a:t> the medication.</a:t>
            </a:r>
          </a:p>
          <a:p>
            <a:pPr marL="0" indent="0">
              <a:buNone/>
            </a:pPr>
            <a:endParaRPr lang="en-US" dirty="0"/>
          </a:p>
          <a:p>
            <a:pPr marL="0" indent="0">
              <a:buNone/>
            </a:pPr>
            <a:endParaRPr lang="en-US" dirty="0" smtClean="0"/>
          </a:p>
          <a:p>
            <a:pPr marL="0" indent="0">
              <a:buNone/>
            </a:pPr>
            <a:r>
              <a:rPr lang="en-US" dirty="0" smtClean="0"/>
              <a:t>Physicians </a:t>
            </a:r>
            <a:r>
              <a:rPr lang="en-US" u="sng" dirty="0" smtClean="0"/>
              <a:t>collected</a:t>
            </a:r>
            <a:r>
              <a:rPr lang="en-US" dirty="0" smtClean="0"/>
              <a:t> data from 5000 patients. </a:t>
            </a:r>
          </a:p>
          <a:p>
            <a:pPr marL="0" indent="0">
              <a:buNone/>
            </a:pPr>
            <a:endParaRPr lang="en-US" dirty="0" smtClean="0"/>
          </a:p>
          <a:p>
            <a:pPr marL="0" indent="0">
              <a:buNone/>
            </a:pPr>
            <a:r>
              <a:rPr lang="en-US" dirty="0" smtClean="0"/>
              <a:t>We wish to </a:t>
            </a:r>
            <a:r>
              <a:rPr lang="en-US" u="sng" dirty="0" smtClean="0"/>
              <a:t>suggest </a:t>
            </a:r>
            <a:r>
              <a:rPr lang="en-US" dirty="0" smtClean="0"/>
              <a:t>a structure for the salt of </a:t>
            </a:r>
            <a:r>
              <a:rPr lang="en-US" dirty="0" err="1" smtClean="0"/>
              <a:t>deoxyribose</a:t>
            </a:r>
            <a:r>
              <a:rPr lang="en-US" dirty="0" smtClean="0"/>
              <a:t> nucleic acid (D.N.A). </a:t>
            </a:r>
            <a:endParaRPr lang="en-US" dirty="0"/>
          </a:p>
          <a:p>
            <a:pPr marL="0" indent="0">
              <a:buNone/>
            </a:pPr>
            <a:endParaRPr lang="en-US" dirty="0"/>
          </a:p>
        </p:txBody>
      </p:sp>
      <p:sp>
        <p:nvSpPr>
          <p:cNvPr id="7" name="Text Placeholder 6"/>
          <p:cNvSpPr>
            <a:spLocks noGrp="1"/>
          </p:cNvSpPr>
          <p:nvPr>
            <p:ph type="body" sz="quarter" idx="13"/>
          </p:nvPr>
        </p:nvSpPr>
        <p:spPr/>
        <p:txBody>
          <a:bodyPr/>
          <a:lstStyle/>
          <a:p>
            <a:endParaRPr lang="en-US"/>
          </a:p>
        </p:txBody>
      </p:sp>
      <p:sp>
        <p:nvSpPr>
          <p:cNvPr id="8" name="TextBox 7"/>
          <p:cNvSpPr txBox="1"/>
          <p:nvPr/>
        </p:nvSpPr>
        <p:spPr>
          <a:xfrm>
            <a:off x="4876800" y="6019800"/>
            <a:ext cx="3657600" cy="609600"/>
          </a:xfrm>
          <a:prstGeom prst="rect">
            <a:avLst/>
          </a:prstGeom>
          <a:noFill/>
        </p:spPr>
        <p:txBody>
          <a:bodyPr wrap="square" lIns="0" tIns="0" rIns="0" bIns="0" rtlCol="0">
            <a:noAutofit/>
          </a:bodyPr>
          <a:lstStyle/>
          <a:p>
            <a:pPr>
              <a:lnSpc>
                <a:spcPct val="90000"/>
              </a:lnSpc>
              <a:spcBef>
                <a:spcPts val="600"/>
              </a:spcBef>
            </a:pPr>
            <a:r>
              <a:rPr lang="en-US" sz="1200" dirty="0"/>
              <a:t>Watson JD, Crick FH. Molecular structure of nucleic acids; a structure for </a:t>
            </a:r>
            <a:r>
              <a:rPr lang="en-US" sz="1200" dirty="0" err="1"/>
              <a:t>deoxyribose</a:t>
            </a:r>
            <a:r>
              <a:rPr lang="en-US" sz="1200" dirty="0"/>
              <a:t> nucleic acid. Nature. 1953;171(4356):737-8. </a:t>
            </a:r>
            <a:r>
              <a:rPr lang="en-US" sz="1200" dirty="0" err="1"/>
              <a:t>Epub</a:t>
            </a:r>
            <a:r>
              <a:rPr lang="en-US" sz="1200" dirty="0"/>
              <a:t> 1953/04/25. PubMed PMID: 13054692.</a:t>
            </a:r>
            <a:endParaRPr lang="en-US" sz="1200" spc="-50" dirty="0"/>
          </a:p>
        </p:txBody>
      </p:sp>
    </p:spTree>
    <p:extLst>
      <p:ext uri="{BB962C8B-B14F-4D97-AF65-F5344CB8AC3E}">
        <p14:creationId xmlns:p14="http://schemas.microsoft.com/office/powerpoint/2010/main" val="31335977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13" descr="Screen Shot 2017-06-05 at 2.59.08 PM.png"/>
          <p:cNvPicPr>
            <a:picLocks noChangeAspect="1"/>
          </p:cNvPicPr>
          <p:nvPr/>
        </p:nvPicPr>
        <p:blipFill>
          <a:blip r:embed="rId3">
            <a:extLst>
              <a:ext uri="{28A0092B-C50C-407E-A947-70E740481C1C}">
                <a14:useLocalDpi xmlns:a14="http://schemas.microsoft.com/office/drawing/2010/main" val="0"/>
              </a:ext>
            </a:extLst>
          </a:blip>
          <a:srcRect t="-73359" b="-73359"/>
          <a:stretch>
            <a:fillRect/>
          </a:stretch>
        </p:blipFill>
        <p:spPr>
          <a:xfrm>
            <a:off x="3657600" y="2971800"/>
            <a:ext cx="5486400" cy="5433293"/>
          </a:xfrm>
          <a:prstGeom prst="rect">
            <a:avLst/>
          </a:prstGeom>
        </p:spPr>
      </p:pic>
      <p:pic>
        <p:nvPicPr>
          <p:cNvPr id="10" name="Picture 9" descr="Screen Shot 2017-06-05 at 2.58.5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9201"/>
            <a:ext cx="5562600" cy="4568999"/>
          </a:xfrm>
          <a:prstGeom prst="rect">
            <a:avLst/>
          </a:prstGeom>
        </p:spPr>
      </p:pic>
      <p:sp>
        <p:nvSpPr>
          <p:cNvPr id="22" name="Chevron 21"/>
          <p:cNvSpPr/>
          <p:nvPr/>
        </p:nvSpPr>
        <p:spPr>
          <a:xfrm rot="10800000">
            <a:off x="5867400" y="2209800"/>
            <a:ext cx="609600" cy="4572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p:cNvSpPr/>
          <p:nvPr/>
        </p:nvSpPr>
        <p:spPr>
          <a:xfrm>
            <a:off x="2895600" y="5410200"/>
            <a:ext cx="609600" cy="4572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6553200" y="2286000"/>
            <a:ext cx="2133600" cy="381000"/>
          </a:xfrm>
          <a:prstGeom prst="rect">
            <a:avLst/>
          </a:prstGeom>
          <a:noFill/>
        </p:spPr>
        <p:txBody>
          <a:bodyPr wrap="square" lIns="0" tIns="0" rIns="0" bIns="0" rtlCol="0">
            <a:noAutofit/>
          </a:bodyPr>
          <a:lstStyle/>
          <a:p>
            <a:pPr>
              <a:lnSpc>
                <a:spcPct val="90000"/>
              </a:lnSpc>
              <a:spcBef>
                <a:spcPts val="600"/>
              </a:spcBef>
            </a:pPr>
            <a:r>
              <a:rPr lang="en-US" sz="1850" spc="-50" dirty="0" smtClean="0"/>
              <a:t>In favor of active voice</a:t>
            </a:r>
            <a:endParaRPr lang="en-US" sz="1850" spc="-50" dirty="0"/>
          </a:p>
        </p:txBody>
      </p:sp>
      <p:sp>
        <p:nvSpPr>
          <p:cNvPr id="25" name="TextBox 24"/>
          <p:cNvSpPr txBox="1"/>
          <p:nvPr/>
        </p:nvSpPr>
        <p:spPr>
          <a:xfrm>
            <a:off x="685800" y="5486400"/>
            <a:ext cx="2133600" cy="381000"/>
          </a:xfrm>
          <a:prstGeom prst="rect">
            <a:avLst/>
          </a:prstGeom>
          <a:noFill/>
        </p:spPr>
        <p:txBody>
          <a:bodyPr wrap="square" lIns="0" tIns="0" rIns="0" bIns="0" rtlCol="0">
            <a:noAutofit/>
          </a:bodyPr>
          <a:lstStyle/>
          <a:p>
            <a:pPr>
              <a:lnSpc>
                <a:spcPct val="90000"/>
              </a:lnSpc>
              <a:spcBef>
                <a:spcPts val="600"/>
              </a:spcBef>
            </a:pPr>
            <a:r>
              <a:rPr lang="en-US" sz="1850" spc="-50" dirty="0" smtClean="0"/>
              <a:t>In favor of passive voice</a:t>
            </a:r>
            <a:endParaRPr lang="en-US" sz="1850" spc="-50" dirty="0"/>
          </a:p>
        </p:txBody>
      </p:sp>
      <p:sp>
        <p:nvSpPr>
          <p:cNvPr id="26" name="TextBox 25"/>
          <p:cNvSpPr txBox="1"/>
          <p:nvPr/>
        </p:nvSpPr>
        <p:spPr>
          <a:xfrm>
            <a:off x="5486400" y="4419600"/>
            <a:ext cx="3962400" cy="685800"/>
          </a:xfrm>
          <a:prstGeom prst="rect">
            <a:avLst/>
          </a:prstGeom>
          <a:noFill/>
        </p:spPr>
        <p:txBody>
          <a:bodyPr wrap="square" lIns="0" tIns="0" rIns="0" bIns="0" rtlCol="0">
            <a:noAutofit/>
          </a:bodyPr>
          <a:lstStyle/>
          <a:p>
            <a:pPr>
              <a:lnSpc>
                <a:spcPct val="90000"/>
              </a:lnSpc>
              <a:spcBef>
                <a:spcPts val="600"/>
              </a:spcBef>
            </a:pPr>
            <a:r>
              <a:rPr lang="en-US" sz="1000" spc="-50" dirty="0"/>
              <a:t>https://</a:t>
            </a:r>
            <a:r>
              <a:rPr lang="en-US" sz="1000" spc="-50" dirty="0" err="1"/>
              <a:t>cgi.duke.edu</a:t>
            </a:r>
            <a:r>
              <a:rPr lang="en-US" sz="1000" spc="-50" dirty="0"/>
              <a:t>/web/</a:t>
            </a:r>
            <a:r>
              <a:rPr lang="en-US" sz="1000" spc="-50" dirty="0" err="1"/>
              <a:t>sciwriting</a:t>
            </a:r>
            <a:r>
              <a:rPr lang="en-US" sz="1000" spc="-50" dirty="0"/>
              <a:t>/</a:t>
            </a:r>
            <a:r>
              <a:rPr lang="en-US" sz="1000" spc="-50" dirty="0" err="1"/>
              <a:t>index.php?action</a:t>
            </a:r>
            <a:r>
              <a:rPr lang="en-US" sz="1000" spc="-50" dirty="0"/>
              <a:t>=</a:t>
            </a:r>
            <a:r>
              <a:rPr lang="en-US" sz="1000" spc="-50" dirty="0" err="1"/>
              <a:t>passive_voice</a:t>
            </a:r>
            <a:endParaRPr lang="en-US" sz="1000" spc="-50" dirty="0"/>
          </a:p>
        </p:txBody>
      </p:sp>
    </p:spTree>
    <p:extLst>
      <p:ext uri="{BB962C8B-B14F-4D97-AF65-F5344CB8AC3E}">
        <p14:creationId xmlns:p14="http://schemas.microsoft.com/office/powerpoint/2010/main" val="27954378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6050" y="2514600"/>
            <a:ext cx="3771900" cy="1600200"/>
          </a:xfrm>
          <a:prstGeom prst="rect">
            <a:avLst/>
          </a:prstGeom>
          <a:noFill/>
        </p:spPr>
        <p:txBody>
          <a:bodyPr wrap="square" lIns="0" tIns="0" rIns="0" bIns="0" rtlCol="0">
            <a:noAutofit/>
          </a:bodyPr>
          <a:lstStyle/>
          <a:p>
            <a:pPr algn="ctr">
              <a:lnSpc>
                <a:spcPct val="90000"/>
              </a:lnSpc>
              <a:spcBef>
                <a:spcPts val="600"/>
              </a:spcBef>
            </a:pPr>
            <a:r>
              <a:rPr lang="en-US" sz="4400" spc="-50" dirty="0" smtClean="0"/>
              <a:t>Short answer?</a:t>
            </a:r>
          </a:p>
          <a:p>
            <a:pPr algn="ctr">
              <a:lnSpc>
                <a:spcPct val="90000"/>
              </a:lnSpc>
              <a:spcBef>
                <a:spcPts val="600"/>
              </a:spcBef>
            </a:pPr>
            <a:r>
              <a:rPr lang="en-US" sz="4400" spc="-50" dirty="0" smtClean="0"/>
              <a:t>Both are correct.</a:t>
            </a:r>
            <a:endParaRPr lang="en-US" sz="4400" spc="-50" dirty="0"/>
          </a:p>
        </p:txBody>
      </p:sp>
    </p:spTree>
    <p:extLst>
      <p:ext uri="{BB962C8B-B14F-4D97-AF65-F5344CB8AC3E}">
        <p14:creationId xmlns:p14="http://schemas.microsoft.com/office/powerpoint/2010/main" val="394299287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2362200"/>
            <a:ext cx="5486400" cy="2008755"/>
          </a:xfrm>
          <a:prstGeom prst="rect">
            <a:avLst/>
          </a:prstGeom>
        </p:spPr>
        <p:txBody>
          <a:bodyPr wrap="square">
            <a:spAutoFit/>
          </a:bodyPr>
          <a:lstStyle/>
          <a:p>
            <a:pPr algn="ctr">
              <a:lnSpc>
                <a:spcPct val="90000"/>
              </a:lnSpc>
              <a:spcBef>
                <a:spcPts val="600"/>
              </a:spcBef>
            </a:pPr>
            <a:r>
              <a:rPr lang="en-US" sz="4400" spc="-50" dirty="0" smtClean="0"/>
              <a:t>Long answer?</a:t>
            </a:r>
            <a:endParaRPr lang="en-US" sz="4400" spc="-50" dirty="0"/>
          </a:p>
          <a:p>
            <a:pPr algn="ctr">
              <a:lnSpc>
                <a:spcPct val="90000"/>
              </a:lnSpc>
              <a:spcBef>
                <a:spcPts val="600"/>
              </a:spcBef>
            </a:pPr>
            <a:r>
              <a:rPr lang="en-US" sz="4400" spc="-50" dirty="0" smtClean="0"/>
              <a:t>Active voice is preferred because</a:t>
            </a:r>
            <a:r>
              <a:rPr lang="is-IS" sz="4400" spc="-50" dirty="0" smtClean="0"/>
              <a:t>…</a:t>
            </a:r>
            <a:endParaRPr lang="en-US" sz="4400" spc="-50" dirty="0"/>
          </a:p>
        </p:txBody>
      </p:sp>
    </p:spTree>
    <p:extLst>
      <p:ext uri="{BB962C8B-B14F-4D97-AF65-F5344CB8AC3E}">
        <p14:creationId xmlns:p14="http://schemas.microsoft.com/office/powerpoint/2010/main" val="42003706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Prefer the active </a:t>
            </a:r>
            <a:r>
              <a:rPr lang="en-US" dirty="0"/>
              <a:t>v</a:t>
            </a:r>
            <a:r>
              <a:rPr lang="en-US" dirty="0" smtClean="0"/>
              <a:t>oice</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Length</a:t>
            </a:r>
            <a:r>
              <a:rPr lang="en-US" baseline="30000" dirty="0" smtClean="0"/>
              <a:t>1</a:t>
            </a:r>
          </a:p>
          <a:p>
            <a:pPr marL="457200" indent="-457200">
              <a:buFont typeface="+mj-lt"/>
              <a:buAutoNum type="arabicPeriod"/>
            </a:pPr>
            <a:r>
              <a:rPr lang="en-US" dirty="0" smtClean="0"/>
              <a:t>Sounds more natural</a:t>
            </a:r>
          </a:p>
          <a:p>
            <a:pPr marL="457200" indent="-457200">
              <a:buFont typeface="+mj-lt"/>
              <a:buAutoNum type="arabicPeriod"/>
            </a:pPr>
            <a:r>
              <a:rPr lang="en-US" dirty="0" smtClean="0"/>
              <a:t>Avoids the “whodunit” guessing game.</a:t>
            </a:r>
          </a:p>
          <a:p>
            <a:pPr lvl="1"/>
            <a:r>
              <a:rPr lang="en-US" dirty="0" smtClean="0"/>
              <a:t>Classic example: </a:t>
            </a:r>
            <a:r>
              <a:rPr lang="en-US" i="1" dirty="0" smtClean="0"/>
              <a:t>Mistakes were made. </a:t>
            </a:r>
          </a:p>
          <a:p>
            <a:pPr lvl="1"/>
            <a:r>
              <a:rPr lang="en-US" i="1" dirty="0"/>
              <a:t>After all, human agents are responsible for designing experiments...writing awkward phrases to avoid admitting their responsibility and their presence is an odd way of being objective</a:t>
            </a:r>
            <a:r>
              <a:rPr lang="en-US" i="1" dirty="0" smtClean="0"/>
              <a:t>.</a:t>
            </a:r>
          </a:p>
          <a:p>
            <a:pPr marL="206375" lvl="1" indent="0">
              <a:buNone/>
            </a:pPr>
            <a:r>
              <a:rPr lang="en-US" i="1" dirty="0"/>
              <a:t>	</a:t>
            </a:r>
            <a:r>
              <a:rPr lang="en-US" i="1" dirty="0" smtClean="0"/>
              <a:t> </a:t>
            </a:r>
            <a:r>
              <a:rPr lang="en-US" i="1" dirty="0"/>
              <a:t>-Jane J. </a:t>
            </a:r>
            <a:r>
              <a:rPr lang="en-US" i="1" dirty="0" smtClean="0"/>
              <a:t>Robinson</a:t>
            </a:r>
          </a:p>
          <a:p>
            <a:pPr marL="457200" indent="-457200">
              <a:buFont typeface="+mj-lt"/>
              <a:buAutoNum type="arabicPeriod"/>
            </a:pPr>
            <a:r>
              <a:rPr lang="en-US" dirty="0" smtClean="0"/>
              <a:t>Passive voice can sound pompous or impersonal</a:t>
            </a:r>
            <a:r>
              <a:rPr lang="en-US" i="1" dirty="0" smtClean="0"/>
              <a:t> </a:t>
            </a:r>
          </a:p>
          <a:p>
            <a:pPr marL="457200" indent="-457200">
              <a:buFont typeface="+mj-lt"/>
              <a:buAutoNum type="arabicPeriod"/>
            </a:pPr>
            <a:r>
              <a:rPr lang="en-US" dirty="0" smtClean="0"/>
              <a:t>Passive voice encourages nominalization	</a:t>
            </a:r>
          </a:p>
          <a:p>
            <a:pPr marL="739775" lvl="1" indent="-457200"/>
            <a:r>
              <a:rPr lang="en-US" dirty="0" smtClean="0"/>
              <a:t>An analysis of the data was performed. vs. We analyzed the data.</a:t>
            </a:r>
            <a:endParaRPr lang="en-US" dirty="0"/>
          </a:p>
          <a:p>
            <a:pPr marL="739775" lvl="1" indent="-457200"/>
            <a:endParaRPr lang="en-US" dirty="0" smtClean="0"/>
          </a:p>
        </p:txBody>
      </p:sp>
      <p:sp>
        <p:nvSpPr>
          <p:cNvPr id="4" name="Text Placeholder 3"/>
          <p:cNvSpPr>
            <a:spLocks noGrp="1"/>
          </p:cNvSpPr>
          <p:nvPr>
            <p:ph type="body" sz="quarter" idx="13"/>
          </p:nvPr>
        </p:nvSpPr>
        <p:spPr/>
        <p:txBody>
          <a:bodyPr/>
          <a:lstStyle/>
          <a:p>
            <a:endParaRPr lang="en-US"/>
          </a:p>
        </p:txBody>
      </p:sp>
      <p:sp>
        <p:nvSpPr>
          <p:cNvPr id="5" name="TextBox 4"/>
          <p:cNvSpPr txBox="1"/>
          <p:nvPr/>
        </p:nvSpPr>
        <p:spPr>
          <a:xfrm>
            <a:off x="5105400" y="5943600"/>
            <a:ext cx="3505200" cy="457200"/>
          </a:xfrm>
          <a:prstGeom prst="rect">
            <a:avLst/>
          </a:prstGeom>
          <a:noFill/>
        </p:spPr>
        <p:txBody>
          <a:bodyPr wrap="square" lIns="0" tIns="0" rIns="0" bIns="0" rtlCol="0">
            <a:noAutofit/>
          </a:bodyPr>
          <a:lstStyle/>
          <a:p>
            <a:pPr>
              <a:lnSpc>
                <a:spcPct val="90000"/>
              </a:lnSpc>
              <a:spcBef>
                <a:spcPts val="600"/>
              </a:spcBef>
            </a:pPr>
            <a:r>
              <a:rPr lang="en-US" sz="1200" dirty="0" smtClean="0"/>
              <a:t>1. Greene </a:t>
            </a:r>
            <a:r>
              <a:rPr lang="en-US" sz="1200" dirty="0"/>
              <a:t>AE. Writing science in plain English. Chicago ; London: The University of Chicago Press; 2013. xii, 124 pages p.</a:t>
            </a:r>
            <a:endParaRPr lang="en-US" sz="1200" spc="-50" dirty="0"/>
          </a:p>
        </p:txBody>
      </p:sp>
    </p:spTree>
    <p:extLst>
      <p:ext uri="{BB962C8B-B14F-4D97-AF65-F5344CB8AC3E}">
        <p14:creationId xmlns:p14="http://schemas.microsoft.com/office/powerpoint/2010/main" val="18222838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Journals prefer the active </a:t>
            </a:r>
            <a:r>
              <a:rPr lang="en-US" dirty="0"/>
              <a:t>v</a:t>
            </a:r>
            <a:r>
              <a:rPr lang="en-US" dirty="0" smtClean="0"/>
              <a:t>oice!</a:t>
            </a:r>
            <a:endParaRPr lang="en-US" dirty="0"/>
          </a:p>
        </p:txBody>
      </p:sp>
      <p:sp>
        <p:nvSpPr>
          <p:cNvPr id="3" name="Content Placeholder 2"/>
          <p:cNvSpPr>
            <a:spLocks noGrp="1"/>
          </p:cNvSpPr>
          <p:nvPr>
            <p:ph idx="1"/>
          </p:nvPr>
        </p:nvSpPr>
        <p:spPr/>
        <p:txBody>
          <a:bodyPr/>
          <a:lstStyle/>
          <a:p>
            <a:pPr marL="0" indent="0">
              <a:buNone/>
            </a:pPr>
            <a:r>
              <a:rPr lang="en-US" dirty="0"/>
              <a:t>“Nature journals like authors to write in the active voice ("we performed the experiment..." ) as experience has shown that readers find concepts and results to be conveyed more clearly if written directly</a:t>
            </a:r>
            <a:r>
              <a:rPr lang="en-US" dirty="0" smtClean="0"/>
              <a:t>.” </a:t>
            </a:r>
            <a:r>
              <a:rPr lang="en-US" i="1" dirty="0" smtClean="0"/>
              <a:t>Nature author guidelines</a:t>
            </a:r>
          </a:p>
          <a:p>
            <a:pPr marL="0" indent="0">
              <a:buNone/>
            </a:pPr>
            <a:endParaRPr lang="en-US" i="1" dirty="0"/>
          </a:p>
          <a:p>
            <a:pPr marL="0" indent="0">
              <a:buNone/>
            </a:pPr>
            <a:r>
              <a:rPr lang="en-US" dirty="0" smtClean="0"/>
              <a:t>“Choose </a:t>
            </a:r>
            <a:r>
              <a:rPr lang="en-US" dirty="0"/>
              <a:t>the active voice more often than you choose the passive, for the passive voice usually requires more words and often obscures the agent of action. Use first person, not third; do not use first person plural when singular is appropriate</a:t>
            </a:r>
            <a:r>
              <a:rPr lang="en-US" dirty="0" smtClean="0"/>
              <a:t>.” </a:t>
            </a:r>
            <a:r>
              <a:rPr lang="en-US" i="1" dirty="0" smtClean="0"/>
              <a:t>Science author guidelines</a:t>
            </a:r>
            <a:endParaRPr lang="en-US" i="1"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1364237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Journals prefer the active </a:t>
            </a:r>
            <a:r>
              <a:rPr lang="en-US" dirty="0"/>
              <a:t>v</a:t>
            </a:r>
            <a:r>
              <a:rPr lang="en-US" dirty="0" smtClean="0"/>
              <a:t>oice!</a:t>
            </a:r>
            <a:endParaRPr lang="en-US" dirty="0"/>
          </a:p>
        </p:txBody>
      </p:sp>
      <p:sp>
        <p:nvSpPr>
          <p:cNvPr id="3" name="Content Placeholder 2"/>
          <p:cNvSpPr>
            <a:spLocks noGrp="1"/>
          </p:cNvSpPr>
          <p:nvPr>
            <p:ph idx="1"/>
          </p:nvPr>
        </p:nvSpPr>
        <p:spPr>
          <a:xfrm>
            <a:off x="1047156" y="914400"/>
            <a:ext cx="7049689" cy="4093029"/>
          </a:xfrm>
        </p:spPr>
        <p:txBody>
          <a:bodyPr/>
          <a:lstStyle/>
          <a:p>
            <a:r>
              <a:rPr lang="en-US" sz="1700" dirty="0"/>
              <a:t>Behavioral Ecology: "The first-person active voice is preferable to the impersonal passive voice</a:t>
            </a:r>
            <a:r>
              <a:rPr lang="en-US" sz="1700" dirty="0" smtClean="0"/>
              <a:t>.”</a:t>
            </a:r>
            <a:endParaRPr lang="en-US" sz="1700" dirty="0"/>
          </a:p>
          <a:p>
            <a:endParaRPr lang="en-US" sz="1700" dirty="0"/>
          </a:p>
          <a:p>
            <a:r>
              <a:rPr lang="en-US" sz="1700" dirty="0"/>
              <a:t>British Medical Journal: "Please write in a clear, direct, and active style....Write in the active [voice] and use the first person where necessary</a:t>
            </a:r>
            <a:r>
              <a:rPr lang="en-US" sz="1700" dirty="0" smtClean="0"/>
              <a:t>.”</a:t>
            </a:r>
            <a:endParaRPr lang="en-US" sz="1700" dirty="0"/>
          </a:p>
          <a:p>
            <a:endParaRPr lang="en-US" sz="1700" dirty="0"/>
          </a:p>
          <a:p>
            <a:r>
              <a:rPr lang="en-US" sz="1700" dirty="0"/>
              <a:t>The Journal of Neuroscience: "Overuse of the passive voice is a common problem in writing. </a:t>
            </a:r>
            <a:r>
              <a:rPr lang="en-US" sz="1700" u="sng" dirty="0"/>
              <a:t>Although the passive has its place—for example, in the Methods section</a:t>
            </a:r>
            <a:r>
              <a:rPr lang="en-US" sz="1700" dirty="0"/>
              <a:t>—in many instances it makes the manuscript dull by failing to identify the author's role in the research....Use direct, active-voice sentences</a:t>
            </a:r>
            <a:r>
              <a:rPr lang="en-US" sz="1700" dirty="0" smtClean="0"/>
              <a:t>.”</a:t>
            </a:r>
            <a:endParaRPr lang="en-US" sz="1700" dirty="0"/>
          </a:p>
          <a:p>
            <a:endParaRPr lang="en-US" sz="1700" dirty="0"/>
          </a:p>
          <a:p>
            <a:r>
              <a:rPr lang="en-US" sz="1700" dirty="0"/>
              <a:t>The Journal of Trauma and Dissociation: "Use the active voice whenever possible: </a:t>
            </a:r>
            <a:r>
              <a:rPr lang="en-US" sz="1700" u="sng" dirty="0"/>
              <a:t>We will ask authors that rely heavily on use of the passive voice to re-write manuscripts in the active voice</a:t>
            </a:r>
            <a:r>
              <a:rPr lang="en-US" sz="1700" u="sng" dirty="0" smtClean="0"/>
              <a:t>.</a:t>
            </a:r>
            <a:r>
              <a:rPr lang="en-US" sz="1700" dirty="0" smtClean="0"/>
              <a:t>”</a:t>
            </a:r>
            <a:endParaRPr lang="en-US" sz="1700" dirty="0"/>
          </a:p>
          <a:p>
            <a:pPr marL="0" indent="0">
              <a:buNone/>
            </a:pPr>
            <a:endParaRPr lang="en-US" sz="1700" dirty="0"/>
          </a:p>
          <a:p>
            <a:r>
              <a:rPr lang="en-US" sz="1700" dirty="0"/>
              <a:t>Ophthalmology: "Active voice is much preferred to passive voice, which should be used sparingly....Passive voice...does not relieve the author of direct responsibility for observations, opinions, or conclusions (e.g., 'The problem of blood flow was investigated...' vs. 'We investigated the problem of blood flow...')</a:t>
            </a:r>
            <a:r>
              <a:rPr lang="en-US" sz="1700" dirty="0" smtClean="0"/>
              <a:t>.”</a:t>
            </a:r>
            <a:endParaRPr lang="en-US" sz="1700" dirty="0"/>
          </a:p>
          <a:p>
            <a:endParaRPr lang="en-US" sz="1400" dirty="0"/>
          </a:p>
          <a:p>
            <a:endParaRPr lang="en-US" sz="1400" dirty="0"/>
          </a:p>
          <a:p>
            <a:endParaRPr lang="en-US" sz="1400" dirty="0"/>
          </a:p>
        </p:txBody>
      </p:sp>
    </p:spTree>
    <p:extLst>
      <p:ext uri="{BB962C8B-B14F-4D97-AF65-F5344CB8AC3E}">
        <p14:creationId xmlns:p14="http://schemas.microsoft.com/office/powerpoint/2010/main" val="47630670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ore examples:</a:t>
            </a:r>
            <a:endParaRPr lang="en-US" dirty="0"/>
          </a:p>
        </p:txBody>
      </p:sp>
      <p:sp>
        <p:nvSpPr>
          <p:cNvPr id="3" name="Content Placeholder 2"/>
          <p:cNvSpPr>
            <a:spLocks noGrp="1"/>
          </p:cNvSpPr>
          <p:nvPr>
            <p:ph sz="half" idx="1"/>
          </p:nvPr>
        </p:nvSpPr>
        <p:spPr/>
        <p:txBody>
          <a:bodyPr/>
          <a:lstStyle/>
          <a:p>
            <a:pPr marL="0" indent="0">
              <a:buNone/>
            </a:pPr>
            <a:r>
              <a:rPr lang="en-US" dirty="0" smtClean="0"/>
              <a:t>COPD can be classified with respect to both phenotype and disease severity.	</a:t>
            </a:r>
          </a:p>
          <a:p>
            <a:pPr marL="0" indent="0">
              <a:buNone/>
            </a:pPr>
            <a:endParaRPr lang="en-US" dirty="0"/>
          </a:p>
          <a:p>
            <a:pPr marL="0" indent="0">
              <a:buNone/>
            </a:pPr>
            <a:r>
              <a:rPr lang="en-US" dirty="0" smtClean="0"/>
              <a:t>Once a drug is administered, it is absorbed and distributed to its site of action, where it interacts with targets (such as receptors and enzymes), undergoes metabolism, and is then excreted.</a:t>
            </a:r>
          </a:p>
          <a:p>
            <a:pPr marL="0" indent="0">
              <a:buNone/>
            </a:pPr>
            <a:endParaRPr lang="en-US" dirty="0"/>
          </a:p>
          <a:p>
            <a:pPr marL="0" indent="0">
              <a:buNone/>
            </a:pPr>
            <a:r>
              <a:rPr lang="en-US" dirty="0" smtClean="0"/>
              <a:t>The exact pathophysiologic mechanism for scoliosis is unknown. </a:t>
            </a:r>
          </a:p>
          <a:p>
            <a:pPr marL="0" indent="0">
              <a:buNone/>
            </a:pPr>
            <a:endParaRPr lang="en-US" dirty="0"/>
          </a:p>
          <a:p>
            <a:pPr marL="0" indent="0">
              <a:buNone/>
            </a:pPr>
            <a:r>
              <a:rPr lang="en-US" dirty="0" smtClean="0"/>
              <a:t>A linear regression was used to assess trends over time. </a:t>
            </a:r>
            <a:endParaRPr lang="en-US" dirty="0"/>
          </a:p>
        </p:txBody>
      </p:sp>
      <p:sp>
        <p:nvSpPr>
          <p:cNvPr id="4" name="Content Placeholder 3"/>
          <p:cNvSpPr>
            <a:spLocks noGrp="1"/>
          </p:cNvSpPr>
          <p:nvPr>
            <p:ph sz="half" idx="2"/>
          </p:nvPr>
        </p:nvSpPr>
        <p:spPr/>
        <p:txBody>
          <a:bodyPr/>
          <a:lstStyle/>
          <a:p>
            <a:pPr marL="0" indent="0">
              <a:buNone/>
            </a:pPr>
            <a:r>
              <a:rPr lang="en-US" dirty="0" smtClean="0"/>
              <a:t>We can classify a case of COPD by type and severity. </a:t>
            </a:r>
          </a:p>
          <a:p>
            <a:pPr marL="0" indent="0">
              <a:buNone/>
            </a:pPr>
            <a:endParaRPr lang="en-US" dirty="0"/>
          </a:p>
          <a:p>
            <a:pPr marL="0" indent="0">
              <a:buNone/>
            </a:pPr>
            <a:r>
              <a:rPr lang="en-US" dirty="0" smtClean="0"/>
              <a:t>When a patient takes a drug, their body absorbs it and distributes it to the site of action. There, it interacts with targets such as receptors and enzymes, is metabolized, and then excreted. </a:t>
            </a:r>
          </a:p>
          <a:p>
            <a:pPr marL="0" indent="0">
              <a:buNone/>
            </a:pPr>
            <a:endParaRPr lang="en-US" dirty="0" smtClean="0"/>
          </a:p>
          <a:p>
            <a:pPr marL="0" indent="0">
              <a:buNone/>
            </a:pPr>
            <a:endParaRPr lang="en-US" dirty="0" smtClean="0"/>
          </a:p>
          <a:p>
            <a:pPr marL="0" indent="0">
              <a:buNone/>
            </a:pPr>
            <a:r>
              <a:rPr lang="en-US" dirty="0" smtClean="0"/>
              <a:t>We don’t know exactly what causes scoliosis.</a:t>
            </a:r>
          </a:p>
          <a:p>
            <a:pPr marL="0" indent="0">
              <a:buNone/>
            </a:pPr>
            <a:endParaRPr lang="en-US" dirty="0"/>
          </a:p>
          <a:p>
            <a:pPr marL="0" indent="0">
              <a:buNone/>
            </a:pPr>
            <a:r>
              <a:rPr lang="en-US" dirty="0" smtClean="0"/>
              <a:t>We used a linear regression to assess trends over time.  </a:t>
            </a:r>
            <a:endParaRPr lang="en-US" dirty="0"/>
          </a:p>
        </p:txBody>
      </p:sp>
      <p:sp>
        <p:nvSpPr>
          <p:cNvPr id="5" name="Text Placeholder 4"/>
          <p:cNvSpPr>
            <a:spLocks noGrp="1"/>
          </p:cNvSpPr>
          <p:nvPr>
            <p:ph type="body" sz="quarter" idx="13"/>
          </p:nvPr>
        </p:nvSpPr>
        <p:spPr/>
        <p:txBody>
          <a:bodyPr/>
          <a:lstStyle/>
          <a:p>
            <a:r>
              <a:rPr lang="en-US" dirty="0" smtClean="0"/>
              <a:t>Examples from:</a:t>
            </a:r>
            <a:endParaRPr lang="en-US" dirty="0"/>
          </a:p>
        </p:txBody>
      </p:sp>
      <p:sp>
        <p:nvSpPr>
          <p:cNvPr id="6" name="TextBox 5"/>
          <p:cNvSpPr txBox="1"/>
          <p:nvPr/>
        </p:nvSpPr>
        <p:spPr>
          <a:xfrm>
            <a:off x="2590800" y="914400"/>
            <a:ext cx="3124200" cy="304800"/>
          </a:xfrm>
          <a:prstGeom prst="rect">
            <a:avLst/>
          </a:prstGeom>
          <a:noFill/>
        </p:spPr>
        <p:txBody>
          <a:bodyPr wrap="square" lIns="0" tIns="0" rIns="0" bIns="0" rtlCol="0">
            <a:noAutofit/>
          </a:bodyPr>
          <a:lstStyle/>
          <a:p>
            <a:pPr>
              <a:lnSpc>
                <a:spcPct val="90000"/>
              </a:lnSpc>
              <a:spcBef>
                <a:spcPts val="600"/>
              </a:spcBef>
            </a:pPr>
            <a:r>
              <a:rPr lang="en-US" sz="1100" dirty="0"/>
              <a:t>Linares O, Daly D, Daly G. Plain English for doctors and other medical scientists. New York, NY: Oxford University Press; 2017.</a:t>
            </a:r>
            <a:endParaRPr lang="en-US" sz="1100" spc="-50" dirty="0"/>
          </a:p>
        </p:txBody>
      </p:sp>
    </p:spTree>
    <p:extLst>
      <p:ext uri="{BB962C8B-B14F-4D97-AF65-F5344CB8AC3E}">
        <p14:creationId xmlns:p14="http://schemas.microsoft.com/office/powerpoint/2010/main" val="19315920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Woe is me</a:t>
            </a:r>
            <a:r>
              <a:rPr lang="is-IS" dirty="0" smtClean="0"/>
              <a:t>…</a:t>
            </a:r>
            <a:endParaRPr lang="en-US" dirty="0"/>
          </a:p>
        </p:txBody>
      </p:sp>
      <p:sp>
        <p:nvSpPr>
          <p:cNvPr id="4" name="Text Placeholder 3"/>
          <p:cNvSpPr>
            <a:spLocks noGrp="1"/>
          </p:cNvSpPr>
          <p:nvPr>
            <p:ph type="body" sz="quarter" idx="13"/>
          </p:nvPr>
        </p:nvSpPr>
        <p:spPr/>
        <p:txBody>
          <a:bodyPr/>
          <a:lstStyle/>
          <a:p>
            <a:r>
              <a:rPr lang="en-US" dirty="0" smtClean="0"/>
              <a:t>Why do I have to write?!</a:t>
            </a:r>
            <a:endParaRPr lang="en-US" dirty="0"/>
          </a:p>
        </p:txBody>
      </p:sp>
      <p:pic>
        <p:nvPicPr>
          <p:cNvPr id="7" name="Picture 6" descr="research-cyc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6755" y="1219200"/>
            <a:ext cx="5310490" cy="4876800"/>
          </a:xfrm>
          <a:prstGeom prst="rect">
            <a:avLst/>
          </a:prstGeom>
        </p:spPr>
      </p:pic>
      <p:sp>
        <p:nvSpPr>
          <p:cNvPr id="8" name="TextBox 7"/>
          <p:cNvSpPr txBox="1"/>
          <p:nvPr/>
        </p:nvSpPr>
        <p:spPr>
          <a:xfrm>
            <a:off x="3962400" y="6285345"/>
            <a:ext cx="5105400" cy="572655"/>
          </a:xfrm>
          <a:prstGeom prst="rect">
            <a:avLst/>
          </a:prstGeom>
          <a:noFill/>
        </p:spPr>
        <p:txBody>
          <a:bodyPr wrap="square" lIns="0" tIns="0" rIns="0" bIns="0" rtlCol="0">
            <a:noAutofit/>
          </a:bodyPr>
          <a:lstStyle/>
          <a:p>
            <a:pPr>
              <a:lnSpc>
                <a:spcPct val="90000"/>
              </a:lnSpc>
              <a:spcBef>
                <a:spcPts val="600"/>
              </a:spcBef>
            </a:pPr>
            <a:r>
              <a:rPr lang="en-US" sz="1200" spc="-50" dirty="0" smtClean="0"/>
              <a:t>Edinburgh Napier University: http</a:t>
            </a:r>
            <a:r>
              <a:rPr lang="en-US" sz="1200" spc="-50" dirty="0"/>
              <a:t>://</a:t>
            </a:r>
            <a:r>
              <a:rPr lang="en-US" sz="1200" spc="-50" dirty="0" err="1"/>
              <a:t>staff.napier.ac.uk</a:t>
            </a:r>
            <a:r>
              <a:rPr lang="en-US" sz="1200" spc="-50" dirty="0"/>
              <a:t>/services/information-services/research-cycle/Pages/</a:t>
            </a:r>
            <a:r>
              <a:rPr lang="en-US" sz="1200" spc="-50" dirty="0" err="1"/>
              <a:t>home.aspx</a:t>
            </a:r>
            <a:endParaRPr lang="en-US" sz="1200" spc="-50" dirty="0"/>
          </a:p>
        </p:txBody>
      </p:sp>
    </p:spTree>
    <p:extLst>
      <p:ext uri="{BB962C8B-B14F-4D97-AF65-F5344CB8AC3E}">
        <p14:creationId xmlns:p14="http://schemas.microsoft.com/office/powerpoint/2010/main" val="353846770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pronouns</a:t>
            </a:r>
            <a:endParaRPr lang="en-US" dirty="0"/>
          </a:p>
        </p:txBody>
      </p:sp>
      <p:sp>
        <p:nvSpPr>
          <p:cNvPr id="3" name="Content Placeholder 2"/>
          <p:cNvSpPr>
            <a:spLocks noGrp="1"/>
          </p:cNvSpPr>
          <p:nvPr>
            <p:ph idx="1"/>
          </p:nvPr>
        </p:nvSpPr>
        <p:spPr>
          <a:xfrm>
            <a:off x="1676400" y="1600200"/>
            <a:ext cx="5752003" cy="1197429"/>
          </a:xfrm>
        </p:spPr>
        <p:txBody>
          <a:bodyPr/>
          <a:lstStyle/>
          <a:p>
            <a:pPr marL="0" indent="0" algn="ctr">
              <a:buNone/>
            </a:pPr>
            <a:r>
              <a:rPr lang="en-US" sz="4000" dirty="0" smtClean="0"/>
              <a:t>Yes! You can use personal pronouns!</a:t>
            </a:r>
          </a:p>
          <a:p>
            <a:pPr marL="0" indent="0" algn="ctr">
              <a:buNone/>
            </a:pPr>
            <a:r>
              <a:rPr lang="en-US" sz="4000" dirty="0" smtClean="0"/>
              <a:t>I, we, our, us, etc.</a:t>
            </a:r>
          </a:p>
          <a:p>
            <a:pPr marL="0" indent="0" algn="ctr">
              <a:buNone/>
            </a:pPr>
            <a:endParaRPr lang="en-US" sz="4000" dirty="0"/>
          </a:p>
        </p:txBody>
      </p:sp>
      <p:sp>
        <p:nvSpPr>
          <p:cNvPr id="4" name="Text Placeholder 3"/>
          <p:cNvSpPr>
            <a:spLocks noGrp="1"/>
          </p:cNvSpPr>
          <p:nvPr>
            <p:ph type="body" sz="quarter" idx="13"/>
          </p:nvPr>
        </p:nvSpPr>
        <p:spPr/>
        <p:txBody>
          <a:bodyPr/>
          <a:lstStyle/>
          <a:p>
            <a:endParaRPr lang="en-US"/>
          </a:p>
        </p:txBody>
      </p:sp>
      <p:sp>
        <p:nvSpPr>
          <p:cNvPr id="5" name="TextBox 4"/>
          <p:cNvSpPr txBox="1"/>
          <p:nvPr/>
        </p:nvSpPr>
        <p:spPr>
          <a:xfrm>
            <a:off x="2514600" y="4648200"/>
            <a:ext cx="4648200" cy="1447800"/>
          </a:xfrm>
          <a:prstGeom prst="rect">
            <a:avLst/>
          </a:prstGeom>
          <a:noFill/>
        </p:spPr>
        <p:txBody>
          <a:bodyPr wrap="none" lIns="0" tIns="0" rIns="0" bIns="0" rtlCol="0">
            <a:noAutofit/>
          </a:bodyPr>
          <a:lstStyle/>
          <a:p>
            <a:pPr>
              <a:lnSpc>
                <a:spcPct val="90000"/>
              </a:lnSpc>
              <a:spcBef>
                <a:spcPts val="600"/>
              </a:spcBef>
            </a:pPr>
            <a:endParaRPr lang="en-US" sz="1850" spc="-50" dirty="0"/>
          </a:p>
        </p:txBody>
      </p:sp>
      <p:pic>
        <p:nvPicPr>
          <p:cNvPr id="6" name="Picture 5" descr="colber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4038600"/>
            <a:ext cx="3810000" cy="2286000"/>
          </a:xfrm>
          <a:prstGeom prst="rect">
            <a:avLst/>
          </a:prstGeom>
        </p:spPr>
      </p:pic>
    </p:spTree>
    <p:extLst>
      <p:ext uri="{BB962C8B-B14F-4D97-AF65-F5344CB8AC3E}">
        <p14:creationId xmlns:p14="http://schemas.microsoft.com/office/powerpoint/2010/main" val="362901553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terms consistently</a:t>
            </a:r>
            <a:endParaRPr lang="en-US" dirty="0"/>
          </a:p>
        </p:txBody>
      </p:sp>
      <p:sp>
        <p:nvSpPr>
          <p:cNvPr id="3" name="Content Placeholder 2"/>
          <p:cNvSpPr>
            <a:spLocks noGrp="1"/>
          </p:cNvSpPr>
          <p:nvPr>
            <p:ph idx="1"/>
          </p:nvPr>
        </p:nvSpPr>
        <p:spPr/>
        <p:txBody>
          <a:bodyPr/>
          <a:lstStyle/>
          <a:p>
            <a:r>
              <a:rPr lang="en-US" dirty="0" smtClean="0"/>
              <a:t>Avoid the temptation to use “elegant variation”</a:t>
            </a:r>
          </a:p>
          <a:p>
            <a:r>
              <a:rPr lang="en-US" dirty="0" smtClean="0"/>
              <a:t>Don’t pull out your thesaurus!</a:t>
            </a:r>
          </a:p>
          <a:p>
            <a:endParaRPr lang="en-US" dirty="0"/>
          </a:p>
          <a:p>
            <a:endParaRPr lang="en-US" dirty="0" smtClean="0"/>
          </a:p>
          <a:p>
            <a:pPr marL="0" indent="0">
              <a:buNone/>
            </a:pPr>
            <a:r>
              <a:rPr lang="en-US" dirty="0" smtClean="0"/>
              <a:t>Examples:</a:t>
            </a:r>
            <a:endParaRPr lang="en-US" dirty="0"/>
          </a:p>
          <a:p>
            <a:r>
              <a:rPr lang="en-US" dirty="0" smtClean="0"/>
              <a:t>Senior citizen, elderly, aged</a:t>
            </a:r>
          </a:p>
          <a:p>
            <a:r>
              <a:rPr lang="en-US" dirty="0" smtClean="0"/>
              <a:t>Patient, participant, subject</a:t>
            </a:r>
          </a:p>
          <a:p>
            <a:r>
              <a:rPr lang="en-US" dirty="0" smtClean="0"/>
              <a:t>Statutes, standards, laws, guidelines</a:t>
            </a:r>
          </a:p>
          <a:p>
            <a:endParaRPr lang="en-US" dirty="0"/>
          </a:p>
          <a:p>
            <a:pPr marL="0" indent="0" algn="ctr">
              <a:buNone/>
            </a:pPr>
            <a:r>
              <a:rPr lang="en-US" dirty="0" smtClean="0"/>
              <a:t>Pick one and stick with it! </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5497283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Becoming a more productive writer</a:t>
            </a:r>
            <a:endParaRPr lang="en-US" dirty="0"/>
          </a:p>
        </p:txBody>
      </p:sp>
      <p:sp>
        <p:nvSpPr>
          <p:cNvPr id="5" name="Text Placeholder 4"/>
          <p:cNvSpPr>
            <a:spLocks noGrp="1"/>
          </p:cNvSpPr>
          <p:nvPr>
            <p:ph type="body" sz="quarter" idx="13"/>
          </p:nvPr>
        </p:nvSpPr>
        <p:spPr/>
        <p:txBody>
          <a:bodyPr/>
          <a:lstStyle/>
          <a:p>
            <a:endParaRPr lang="en-US"/>
          </a:p>
        </p:txBody>
      </p:sp>
      <p:pic>
        <p:nvPicPr>
          <p:cNvPr id="6" name="Picture 5" descr="last minute panic.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8000"/>
            <a:ext cx="9144000" cy="3277195"/>
          </a:xfrm>
          <a:prstGeom prst="rect">
            <a:avLst/>
          </a:prstGeom>
        </p:spPr>
      </p:pic>
    </p:spTree>
    <p:extLst>
      <p:ext uri="{BB962C8B-B14F-4D97-AF65-F5344CB8AC3E}">
        <p14:creationId xmlns:p14="http://schemas.microsoft.com/office/powerpoint/2010/main" val="418959037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blish.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400" y="1358900"/>
            <a:ext cx="5537200" cy="4140200"/>
          </a:xfrm>
          <a:prstGeom prst="rect">
            <a:avLst/>
          </a:prstGeom>
        </p:spPr>
      </p:pic>
    </p:spTree>
    <p:extLst>
      <p:ext uri="{BB962C8B-B14F-4D97-AF65-F5344CB8AC3E}">
        <p14:creationId xmlns:p14="http://schemas.microsoft.com/office/powerpoint/2010/main" val="242570820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to become a better writer?</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Set aside designated writing time.</a:t>
            </a:r>
          </a:p>
          <a:p>
            <a:pPr marL="457200" indent="-457200">
              <a:buFont typeface="+mj-lt"/>
              <a:buAutoNum type="arabicPeriod"/>
            </a:pPr>
            <a:r>
              <a:rPr lang="en-US" dirty="0" smtClean="0"/>
              <a:t>Read! Not just science literature. </a:t>
            </a:r>
          </a:p>
          <a:p>
            <a:pPr marL="457200" indent="-457200">
              <a:buFont typeface="+mj-lt"/>
              <a:buAutoNum type="arabicPeriod"/>
            </a:pPr>
            <a:r>
              <a:rPr lang="en-US" dirty="0" smtClean="0"/>
              <a:t>Write in a journal. Practice. Let go of “academic writing” habits.</a:t>
            </a:r>
          </a:p>
          <a:p>
            <a:pPr marL="457200" indent="-457200">
              <a:buFont typeface="+mj-lt"/>
              <a:buAutoNum type="arabicPeriod"/>
            </a:pPr>
            <a:r>
              <a:rPr lang="en-US" dirty="0" smtClean="0"/>
              <a:t>Talk about your research. Chat with someone who isn’t in your field. </a:t>
            </a:r>
          </a:p>
          <a:p>
            <a:pPr marL="457200" indent="-457200">
              <a:buFont typeface="+mj-lt"/>
              <a:buAutoNum type="arabicPeriod"/>
            </a:pPr>
            <a:r>
              <a:rPr lang="en-US" dirty="0" smtClean="0"/>
              <a:t>Stop waiting for inspiration. This is different than being prepared. </a:t>
            </a:r>
          </a:p>
          <a:p>
            <a:pPr marL="739775" lvl="1" indent="-457200"/>
            <a:r>
              <a:rPr lang="en-US" dirty="0" smtClean="0"/>
              <a:t>Start with the methods section</a:t>
            </a:r>
          </a:p>
          <a:p>
            <a:pPr marL="457200" indent="-457200">
              <a:buFont typeface="+mj-lt"/>
              <a:buAutoNum type="arabicPeriod"/>
            </a:pPr>
            <a:r>
              <a:rPr lang="en-US" dirty="0" smtClean="0"/>
              <a:t>Revise and read out loud!</a:t>
            </a:r>
          </a:p>
          <a:p>
            <a:pPr marL="457200" indent="-457200">
              <a:buFont typeface="+mj-lt"/>
              <a:buAutoNum type="arabicPeriod"/>
            </a:pPr>
            <a:r>
              <a:rPr lang="en-US" dirty="0" smtClean="0"/>
              <a:t>Find an editor and have others read your paper.</a:t>
            </a:r>
          </a:p>
          <a:p>
            <a:pPr marL="457200" indent="-457200">
              <a:buFont typeface="+mj-lt"/>
              <a:buAutoNum type="arabicPeriod"/>
            </a:pPr>
            <a:r>
              <a:rPr lang="en-US" dirty="0" smtClean="0"/>
              <a:t>Writing is hard for everyone. </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25611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a writing group</a:t>
            </a:r>
            <a:endParaRPr lang="en-US" dirty="0"/>
          </a:p>
        </p:txBody>
      </p:sp>
      <p:sp>
        <p:nvSpPr>
          <p:cNvPr id="3" name="Content Placeholder 2"/>
          <p:cNvSpPr>
            <a:spLocks noGrp="1"/>
          </p:cNvSpPr>
          <p:nvPr>
            <p:ph idx="1"/>
          </p:nvPr>
        </p:nvSpPr>
        <p:spPr/>
        <p:txBody>
          <a:bodyPr/>
          <a:lstStyle/>
          <a:p>
            <a:r>
              <a:rPr lang="en-US" sz="2000" dirty="0"/>
              <a:t>Find a small group of likeminded individuals</a:t>
            </a:r>
          </a:p>
          <a:p>
            <a:r>
              <a:rPr lang="en-US" sz="2000" dirty="0"/>
              <a:t>Brainstorm the purpose and goals</a:t>
            </a:r>
          </a:p>
          <a:p>
            <a:r>
              <a:rPr lang="en-US" sz="2000" dirty="0" smtClean="0"/>
              <a:t>Find a time and place to meet</a:t>
            </a:r>
            <a:endParaRPr lang="en-US" sz="2000" dirty="0"/>
          </a:p>
          <a:p>
            <a:r>
              <a:rPr lang="en-US" sz="2000" dirty="0"/>
              <a:t>Choose a moderator (but all members agree to facilitate discussion</a:t>
            </a:r>
            <a:r>
              <a:rPr lang="en-US" sz="2000" dirty="0" smtClean="0"/>
              <a:t>)</a:t>
            </a:r>
          </a:p>
          <a:p>
            <a:endParaRPr lang="en-US" sz="2000" dirty="0"/>
          </a:p>
          <a:p>
            <a:pPr algn="ctr"/>
            <a:endParaRPr lang="en-US" sz="2200" dirty="0" smtClean="0"/>
          </a:p>
          <a:p>
            <a:pPr marL="0" indent="0" algn="ctr">
              <a:buNone/>
            </a:pPr>
            <a:r>
              <a:rPr lang="en-US" sz="2200" dirty="0" smtClean="0"/>
              <a:t>The only way writing groups work is if people actually write. </a:t>
            </a:r>
            <a:endParaRPr lang="en-US" sz="2200" dirty="0"/>
          </a:p>
          <a:p>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3281875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half" idx="1"/>
          </p:nvPr>
        </p:nvSpPr>
        <p:spPr/>
        <p:txBody>
          <a:bodyPr/>
          <a:lstStyle/>
          <a:p>
            <a:r>
              <a:rPr lang="en-US" dirty="0" smtClean="0"/>
              <a:t>Writing and Terminology </a:t>
            </a:r>
            <a:r>
              <a:rPr lang="en-US" dirty="0" err="1" smtClean="0"/>
              <a:t>GalterList</a:t>
            </a:r>
            <a:endParaRPr lang="en-US" dirty="0" smtClean="0"/>
          </a:p>
          <a:p>
            <a:pPr marL="0" indent="0">
              <a:buNone/>
            </a:pPr>
            <a:r>
              <a:rPr lang="en-US" dirty="0">
                <a:hlinkClick r:id="rId3"/>
              </a:rPr>
              <a:t>https://galter.northwestern.edu/lists/Writing-and-</a:t>
            </a:r>
            <a:r>
              <a:rPr lang="en-US" dirty="0" smtClean="0">
                <a:hlinkClick r:id="rId3"/>
              </a:rPr>
              <a:t>Terminology</a:t>
            </a:r>
            <a:endParaRPr lang="en-US" dirty="0" smtClean="0"/>
          </a:p>
          <a:p>
            <a:r>
              <a:rPr lang="en-US" dirty="0" smtClean="0"/>
              <a:t>AMA Manual of Style</a:t>
            </a:r>
          </a:p>
          <a:p>
            <a:r>
              <a:rPr lang="en-US" dirty="0" smtClean="0"/>
              <a:t>Duke Graduate School Scientific Writing Resource</a:t>
            </a:r>
          </a:p>
          <a:p>
            <a:pPr marL="0" indent="0">
              <a:buNone/>
            </a:pPr>
            <a:r>
              <a:rPr lang="en-US" dirty="0" smtClean="0">
                <a:hlinkClick r:id="rId4"/>
              </a:rPr>
              <a:t>https</a:t>
            </a:r>
            <a:r>
              <a:rPr lang="en-US" dirty="0">
                <a:hlinkClick r:id="rId4"/>
              </a:rPr>
              <a:t>://cgi.duke.edu/web/sciwriting/</a:t>
            </a:r>
            <a:r>
              <a:rPr lang="en-US" dirty="0" smtClean="0">
                <a:hlinkClick r:id="rId4"/>
              </a:rPr>
              <a:t>index.php</a:t>
            </a:r>
            <a:endParaRPr lang="en-US" dirty="0"/>
          </a:p>
          <a:p>
            <a:r>
              <a:rPr lang="en-US" i="1" dirty="0"/>
              <a:t>Plain English for </a:t>
            </a:r>
            <a:r>
              <a:rPr lang="en-US" i="1" dirty="0" smtClean="0"/>
              <a:t>Doctors </a:t>
            </a:r>
            <a:r>
              <a:rPr lang="en-US" i="1" dirty="0"/>
              <a:t>and </a:t>
            </a:r>
            <a:r>
              <a:rPr lang="en-US" i="1" dirty="0" smtClean="0"/>
              <a:t>Other Medical Scientists </a:t>
            </a:r>
            <a:r>
              <a:rPr lang="en-US" dirty="0" smtClean="0"/>
              <a:t>by Oscar Linares et al. </a:t>
            </a:r>
            <a:r>
              <a:rPr lang="en-US" sz="1200" dirty="0" smtClean="0"/>
              <a:t>ISBN: </a:t>
            </a:r>
            <a:r>
              <a:rPr lang="is-IS" sz="1200" dirty="0" smtClean="0"/>
              <a:t>9780190654849 </a:t>
            </a:r>
            <a:endParaRPr lang="en-US" sz="1200" dirty="0" smtClean="0"/>
          </a:p>
          <a:p>
            <a:pPr marL="0" indent="0">
              <a:buNone/>
            </a:pPr>
            <a:endParaRPr lang="en-US" dirty="0"/>
          </a:p>
          <a:p>
            <a:pPr marL="0" indent="0">
              <a:buNone/>
            </a:pPr>
            <a:endParaRPr lang="en-US" dirty="0"/>
          </a:p>
        </p:txBody>
      </p:sp>
      <p:sp>
        <p:nvSpPr>
          <p:cNvPr id="4" name="Content Placeholder 3"/>
          <p:cNvSpPr>
            <a:spLocks noGrp="1"/>
          </p:cNvSpPr>
          <p:nvPr>
            <p:ph sz="half" idx="2"/>
          </p:nvPr>
        </p:nvSpPr>
        <p:spPr/>
        <p:txBody>
          <a:bodyPr/>
          <a:lstStyle/>
          <a:p>
            <a:r>
              <a:rPr lang="en-US" dirty="0" smtClean="0"/>
              <a:t>The Writing Place</a:t>
            </a:r>
          </a:p>
          <a:p>
            <a:pPr marL="0" indent="0">
              <a:buNone/>
            </a:pPr>
            <a:r>
              <a:rPr lang="en-US" dirty="0">
                <a:hlinkClick r:id="rId5"/>
              </a:rPr>
              <a:t>http://www.writing.northwestern.edu</a:t>
            </a:r>
            <a:r>
              <a:rPr lang="en-US" dirty="0" smtClean="0">
                <a:hlinkClick r:id="rId5"/>
              </a:rPr>
              <a:t>/</a:t>
            </a:r>
            <a:endParaRPr lang="en-US" dirty="0" smtClean="0"/>
          </a:p>
          <a:p>
            <a:pPr marL="0" indent="0">
              <a:buNone/>
            </a:pPr>
            <a:endParaRPr lang="en-US" dirty="0" smtClean="0"/>
          </a:p>
          <a:p>
            <a:r>
              <a:rPr lang="en-US" dirty="0" smtClean="0"/>
              <a:t>Stanford Medicine’s Writing in Science online class</a:t>
            </a:r>
          </a:p>
          <a:p>
            <a:pPr marL="0" indent="0">
              <a:buNone/>
            </a:pPr>
            <a:r>
              <a:rPr lang="en-US" dirty="0">
                <a:hlinkClick r:id="rId6"/>
              </a:rPr>
              <a:t>https://cme.class.stanford.edu/courses/CME/002/2014/</a:t>
            </a:r>
            <a:r>
              <a:rPr lang="en-US" dirty="0" smtClean="0">
                <a:hlinkClick r:id="rId6"/>
              </a:rPr>
              <a:t>about</a:t>
            </a:r>
            <a:endParaRPr lang="en-US" dirty="0" smtClean="0"/>
          </a:p>
          <a:p>
            <a:pPr marL="0" indent="0">
              <a:buNone/>
            </a:pPr>
            <a:endParaRPr lang="en-US" dirty="0"/>
          </a:p>
          <a:p>
            <a:r>
              <a:rPr lang="en-US" dirty="0" smtClean="0"/>
              <a:t>View videos at USF Writing Commons YouTube channel: </a:t>
            </a:r>
          </a:p>
          <a:p>
            <a:pPr marL="0" indent="0">
              <a:buNone/>
            </a:pPr>
            <a:r>
              <a:rPr lang="en-US" dirty="0">
                <a:hlinkClick r:id="rId7"/>
              </a:rPr>
              <a:t>https://www.youtube.com/channel/</a:t>
            </a:r>
            <a:r>
              <a:rPr lang="en-US" dirty="0" smtClean="0">
                <a:hlinkClick r:id="rId7"/>
              </a:rPr>
              <a:t>UC2ZP9DctU6636VFKoHJ1k7w</a:t>
            </a:r>
            <a:endParaRPr lang="en-US" dirty="0" smtClean="0"/>
          </a:p>
          <a:p>
            <a:pPr marL="0" indent="0">
              <a:buNone/>
            </a:pPr>
            <a:endParaRPr lang="en-US" dirty="0" smtClean="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6752019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Text Placeholder 3"/>
          <p:cNvSpPr>
            <a:spLocks noGrp="1"/>
          </p:cNvSpPr>
          <p:nvPr>
            <p:ph type="body" sz="quarter" idx="13"/>
          </p:nvPr>
        </p:nvSpPr>
        <p:spPr/>
        <p:txBody>
          <a:bodyPr/>
          <a:lstStyle/>
          <a:p>
            <a:endParaRPr lang="en-US"/>
          </a:p>
        </p:txBody>
      </p:sp>
      <p:sp>
        <p:nvSpPr>
          <p:cNvPr id="6" name="TextBox 5"/>
          <p:cNvSpPr txBox="1"/>
          <p:nvPr/>
        </p:nvSpPr>
        <p:spPr>
          <a:xfrm>
            <a:off x="685800" y="1600200"/>
            <a:ext cx="7772400" cy="4419600"/>
          </a:xfrm>
          <a:prstGeom prst="rect">
            <a:avLst/>
          </a:prstGeom>
          <a:noFill/>
        </p:spPr>
        <p:txBody>
          <a:bodyPr wrap="square" lIns="0" tIns="0" rIns="0" bIns="0" rtlCol="0">
            <a:noAutofit/>
          </a:bodyPr>
          <a:lstStyle/>
          <a:p>
            <a:r>
              <a:rPr lang="en-US" sz="1300" dirty="0"/>
              <a:t>1</a:t>
            </a:r>
            <a:r>
              <a:rPr lang="en-US" sz="1300" dirty="0" smtClean="0"/>
              <a:t>. AMA </a:t>
            </a:r>
            <a:r>
              <a:rPr lang="en-US" sz="1300" dirty="0"/>
              <a:t>manual of style : a guide for authors and editors. 10th ed. Oxford; New York: Oxford </a:t>
            </a:r>
            <a:r>
              <a:rPr lang="en-US" sz="1300" dirty="0" err="1"/>
              <a:t>Univ</a:t>
            </a:r>
            <a:r>
              <a:rPr lang="en-US" sz="1300" dirty="0"/>
              <a:t> </a:t>
            </a:r>
            <a:r>
              <a:rPr lang="en-US" sz="1300" dirty="0" err="1"/>
              <a:t>Pr</a:t>
            </a:r>
            <a:r>
              <a:rPr lang="en-US" sz="1300" dirty="0"/>
              <a:t>; 2009. xi, 1010 p. p.</a:t>
            </a:r>
          </a:p>
          <a:p>
            <a:r>
              <a:rPr lang="en-US" sz="1300" dirty="0"/>
              <a:t>2</a:t>
            </a:r>
            <a:r>
              <a:rPr lang="en-US" sz="1300" dirty="0" smtClean="0"/>
              <a:t>. </a:t>
            </a:r>
            <a:r>
              <a:rPr lang="en-US" sz="1300" dirty="0" err="1" smtClean="0"/>
              <a:t>Bhambhani</a:t>
            </a:r>
            <a:r>
              <a:rPr lang="en-US" sz="1300" dirty="0" smtClean="0"/>
              <a:t> </a:t>
            </a:r>
            <a:r>
              <a:rPr lang="en-US" sz="1300" dirty="0"/>
              <a:t>V, </a:t>
            </a:r>
            <a:r>
              <a:rPr lang="en-US" sz="1300" dirty="0" err="1"/>
              <a:t>Muenke</a:t>
            </a:r>
            <a:r>
              <a:rPr lang="en-US" sz="1300" dirty="0"/>
              <a:t> M. Noonan syndrome. American family physician. 2014;89(1):37-43. </a:t>
            </a:r>
            <a:r>
              <a:rPr lang="en-US" sz="1300" dirty="0" err="1"/>
              <a:t>Epub</a:t>
            </a:r>
            <a:r>
              <a:rPr lang="en-US" sz="1300" dirty="0"/>
              <a:t> 2014/01/22. PubMed PMID: 24444506; PMCID: PMC4099190.</a:t>
            </a:r>
          </a:p>
          <a:p>
            <a:r>
              <a:rPr lang="en-US" sz="1300" dirty="0" smtClean="0"/>
              <a:t>3 .Calderon </a:t>
            </a:r>
            <a:r>
              <a:rPr lang="en-US" sz="1300" dirty="0"/>
              <a:t>JL, Fleming E, Gannon MR, Chen SC, </a:t>
            </a:r>
            <a:r>
              <a:rPr lang="en-US" sz="1300" dirty="0" err="1"/>
              <a:t>Vassalotti</a:t>
            </a:r>
            <a:r>
              <a:rPr lang="en-US" sz="1300" dirty="0"/>
              <a:t> JA, Norris KC. Applying an expanded set of cognitive design principles to formatting the Kidney Early Evaluation Program (KEEP) longitudinal survey. Am J Kidney Dis. 2008;51(4 </a:t>
            </a:r>
            <a:r>
              <a:rPr lang="en-US" sz="1300" dirty="0" err="1"/>
              <a:t>Suppl</a:t>
            </a:r>
            <a:r>
              <a:rPr lang="en-US" sz="1300" dirty="0"/>
              <a:t> 2):S83-92. </a:t>
            </a:r>
            <a:r>
              <a:rPr lang="en-US" sz="1300" dirty="0" err="1"/>
              <a:t>Epub</a:t>
            </a:r>
            <a:r>
              <a:rPr lang="en-US" sz="1300" dirty="0"/>
              <a:t> 2008/04/11. </a:t>
            </a:r>
            <a:r>
              <a:rPr lang="en-US" sz="1300" dirty="0" err="1"/>
              <a:t>doi</a:t>
            </a:r>
            <a:r>
              <a:rPr lang="en-US" sz="1300" dirty="0"/>
              <a:t>: 10.1053/j.ajkd.2008.01.008. PubMed PMID: 18359412.</a:t>
            </a:r>
          </a:p>
          <a:p>
            <a:r>
              <a:rPr lang="en-US" sz="1300" dirty="0"/>
              <a:t>4</a:t>
            </a:r>
            <a:r>
              <a:rPr lang="en-US" sz="1300" dirty="0" smtClean="0"/>
              <a:t>. Greene </a:t>
            </a:r>
            <a:r>
              <a:rPr lang="en-US" sz="1300" dirty="0"/>
              <a:t>AE. Writing science in plain English. Chicago ; London: The University of Chicago Press; 2013. xii, 124 pages p.</a:t>
            </a:r>
          </a:p>
          <a:p>
            <a:r>
              <a:rPr lang="en-US" sz="1300" dirty="0"/>
              <a:t>5</a:t>
            </a:r>
            <a:r>
              <a:rPr lang="en-US" sz="1300" dirty="0" smtClean="0"/>
              <a:t>.Linares </a:t>
            </a:r>
            <a:r>
              <a:rPr lang="en-US" sz="1300" dirty="0"/>
              <a:t>O, Daly D, Daly G. Plain English for doctors and other medical scientists. New York, NY: Oxford University Press; 2017. p. p.</a:t>
            </a:r>
          </a:p>
          <a:p>
            <a:r>
              <a:rPr lang="en-US" sz="1300" dirty="0"/>
              <a:t>6</a:t>
            </a:r>
            <a:r>
              <a:rPr lang="en-US" sz="1300" dirty="0" smtClean="0"/>
              <a:t>. </a:t>
            </a:r>
            <a:r>
              <a:rPr lang="en-US" sz="1300" dirty="0" err="1" smtClean="0"/>
              <a:t>Mallett</a:t>
            </a:r>
            <a:r>
              <a:rPr lang="en-US" sz="1300" dirty="0" smtClean="0"/>
              <a:t> </a:t>
            </a:r>
            <a:r>
              <a:rPr lang="en-US" sz="1300" dirty="0"/>
              <a:t>S, </a:t>
            </a:r>
            <a:r>
              <a:rPr lang="en-US" sz="1300" dirty="0" err="1"/>
              <a:t>Deeks</a:t>
            </a:r>
            <a:r>
              <a:rPr lang="en-US" sz="1300" dirty="0"/>
              <a:t> JJ, </a:t>
            </a:r>
            <a:r>
              <a:rPr lang="en-US" sz="1300" dirty="0" err="1"/>
              <a:t>Halligan</a:t>
            </a:r>
            <a:r>
              <a:rPr lang="en-US" sz="1300" dirty="0"/>
              <a:t> S, Hopewell S, Cornelius V, Altman DG. Systematic reviews of diagnostic tests in cancer: review of methods and reporting. BMJ. 2006;333(7565):413. </a:t>
            </a:r>
            <a:r>
              <a:rPr lang="en-US" sz="1300" dirty="0" err="1"/>
              <a:t>Epub</a:t>
            </a:r>
            <a:r>
              <a:rPr lang="en-US" sz="1300" dirty="0"/>
              <a:t> 2006/07/20. </a:t>
            </a:r>
            <a:r>
              <a:rPr lang="en-US" sz="1300" dirty="0" err="1"/>
              <a:t>doi</a:t>
            </a:r>
            <a:r>
              <a:rPr lang="en-US" sz="1300" dirty="0"/>
              <a:t>: 10.1136/bmj.38895.467130.55. PubMed PMID: 16849365; PMCID: PMC1553548.</a:t>
            </a:r>
          </a:p>
          <a:p>
            <a:r>
              <a:rPr lang="en-US" sz="1300" dirty="0"/>
              <a:t>7</a:t>
            </a:r>
            <a:r>
              <a:rPr lang="en-US" sz="1300" dirty="0" smtClean="0"/>
              <a:t>. </a:t>
            </a:r>
            <a:r>
              <a:rPr lang="en-US" sz="1300" dirty="0" err="1" smtClean="0"/>
              <a:t>Mannino</a:t>
            </a:r>
            <a:r>
              <a:rPr lang="en-US" sz="1300" dirty="0" smtClean="0"/>
              <a:t> </a:t>
            </a:r>
            <a:r>
              <a:rPr lang="en-US" sz="1300" dirty="0"/>
              <a:t>DM, </a:t>
            </a:r>
            <a:r>
              <a:rPr lang="en-US" sz="1300" dirty="0" err="1"/>
              <a:t>Buist</a:t>
            </a:r>
            <a:r>
              <a:rPr lang="en-US" sz="1300" dirty="0"/>
              <a:t> AS. Global burden of COPD: risk factors, prevalence, and future trends. Lancet. 2007;370(9589):765-73. </a:t>
            </a:r>
            <a:r>
              <a:rPr lang="en-US" sz="1300" dirty="0" err="1"/>
              <a:t>Epub</a:t>
            </a:r>
            <a:r>
              <a:rPr lang="en-US" sz="1300" dirty="0"/>
              <a:t> 2007/09/04. </a:t>
            </a:r>
            <a:r>
              <a:rPr lang="en-US" sz="1300" dirty="0" err="1"/>
              <a:t>doi</a:t>
            </a:r>
            <a:r>
              <a:rPr lang="en-US" sz="1300" dirty="0"/>
              <a:t>: 10.1016/s0140-6736(07)61380-4. PubMed PMID: 17765526.</a:t>
            </a:r>
          </a:p>
          <a:p>
            <a:r>
              <a:rPr lang="en-US" sz="1300" dirty="0"/>
              <a:t>8</a:t>
            </a:r>
            <a:r>
              <a:rPr lang="en-US" sz="1300" dirty="0" smtClean="0"/>
              <a:t>. </a:t>
            </a:r>
            <a:r>
              <a:rPr lang="en-US" sz="1300" dirty="0" err="1" smtClean="0"/>
              <a:t>Ronai</a:t>
            </a:r>
            <a:r>
              <a:rPr lang="en-US" sz="1300" dirty="0" smtClean="0"/>
              <a:t> </a:t>
            </a:r>
            <a:r>
              <a:rPr lang="en-US" sz="1300" dirty="0"/>
              <a:t>PM. A bad case of medical jargon. AJR Am J </a:t>
            </a:r>
            <a:r>
              <a:rPr lang="en-US" sz="1300" dirty="0" err="1"/>
              <a:t>Roentgenol</a:t>
            </a:r>
            <a:r>
              <a:rPr lang="en-US" sz="1300" dirty="0"/>
              <a:t>. 1993;161(3):592. </a:t>
            </a:r>
            <a:r>
              <a:rPr lang="en-US" sz="1300" dirty="0" err="1"/>
              <a:t>Epub</a:t>
            </a:r>
            <a:r>
              <a:rPr lang="en-US" sz="1300" dirty="0"/>
              <a:t> 1993/09/01. </a:t>
            </a:r>
            <a:r>
              <a:rPr lang="en-US" sz="1300" dirty="0" err="1"/>
              <a:t>doi</a:t>
            </a:r>
            <a:r>
              <a:rPr lang="en-US" sz="1300" dirty="0"/>
              <a:t>: 10.2214/ajr.161.3.8352113. PubMed PMID: 8352113</a:t>
            </a:r>
            <a:r>
              <a:rPr lang="en-US" sz="1300" dirty="0" smtClean="0"/>
              <a:t>.</a:t>
            </a:r>
          </a:p>
          <a:p>
            <a:r>
              <a:rPr lang="en-US" sz="1300" u="sng" dirty="0" smtClean="0"/>
              <a:t>Websites: </a:t>
            </a:r>
            <a:endParaRPr lang="en-US" sz="1300" u="sng" dirty="0"/>
          </a:p>
          <a:p>
            <a:r>
              <a:rPr lang="en-US" sz="1300" dirty="0" smtClean="0"/>
              <a:t>Duke Graduate School Scientific </a:t>
            </a:r>
            <a:r>
              <a:rPr lang="en-US" sz="1300" dirty="0"/>
              <a:t>Writing Resource: </a:t>
            </a:r>
            <a:r>
              <a:rPr lang="en-US" sz="1300" dirty="0">
                <a:hlinkClick r:id="rId2"/>
              </a:rPr>
              <a:t>https://cgi.duke.edu/web/sciwriting/</a:t>
            </a:r>
            <a:r>
              <a:rPr lang="en-US" sz="1300" dirty="0" smtClean="0">
                <a:hlinkClick r:id="rId2"/>
              </a:rPr>
              <a:t>index.php</a:t>
            </a:r>
            <a:endParaRPr lang="en-US" sz="1300" dirty="0" smtClean="0"/>
          </a:p>
          <a:p>
            <a:r>
              <a:rPr lang="en-US" sz="1300" dirty="0" smtClean="0"/>
              <a:t>USF Writing </a:t>
            </a:r>
            <a:r>
              <a:rPr lang="en-US" sz="1300" dirty="0"/>
              <a:t>Commons Channel: </a:t>
            </a:r>
            <a:r>
              <a:rPr lang="en-US" sz="1300" dirty="0">
                <a:hlinkClick r:id="rId3"/>
              </a:rPr>
              <a:t>https://www.youtube.com/channel/</a:t>
            </a:r>
            <a:r>
              <a:rPr lang="en-US" sz="1300" dirty="0" smtClean="0">
                <a:hlinkClick r:id="rId3"/>
              </a:rPr>
              <a:t>UC2ZP9DctU6636VFKoHJ1k7w</a:t>
            </a:r>
            <a:endParaRPr lang="en-US" sz="1300" dirty="0" smtClean="0"/>
          </a:p>
          <a:p>
            <a:endParaRPr lang="en-US" sz="1200" dirty="0" smtClean="0"/>
          </a:p>
          <a:p>
            <a:endParaRPr lang="en-US" sz="1200" dirty="0"/>
          </a:p>
        </p:txBody>
      </p:sp>
    </p:spTree>
    <p:extLst>
      <p:ext uri="{BB962C8B-B14F-4D97-AF65-F5344CB8AC3E}">
        <p14:creationId xmlns:p14="http://schemas.microsoft.com/office/powerpoint/2010/main" val="21843299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5895594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955911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blish.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400" y="1358900"/>
            <a:ext cx="5537200" cy="4140200"/>
          </a:xfrm>
          <a:prstGeom prst="rect">
            <a:avLst/>
          </a:prstGeom>
        </p:spPr>
      </p:pic>
    </p:spTree>
    <p:extLst>
      <p:ext uri="{BB962C8B-B14F-4D97-AF65-F5344CB8AC3E}">
        <p14:creationId xmlns:p14="http://schemas.microsoft.com/office/powerpoint/2010/main" val="14613675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is a skill</a:t>
            </a:r>
            <a:endParaRPr lang="en-US" dirty="0"/>
          </a:p>
        </p:txBody>
      </p:sp>
      <p:sp>
        <p:nvSpPr>
          <p:cNvPr id="3" name="Content Placeholder 2"/>
          <p:cNvSpPr>
            <a:spLocks noGrp="1"/>
          </p:cNvSpPr>
          <p:nvPr>
            <p:ph idx="1"/>
          </p:nvPr>
        </p:nvSpPr>
        <p:spPr/>
        <p:txBody>
          <a:bodyPr/>
          <a:lstStyle/>
          <a:p>
            <a:r>
              <a:rPr lang="en-US" dirty="0" smtClean="0"/>
              <a:t>What makes a good writer?</a:t>
            </a:r>
          </a:p>
          <a:p>
            <a:pPr lvl="1"/>
            <a:r>
              <a:rPr lang="en-US" dirty="0" smtClean="0"/>
              <a:t>Hint: NOT inborn talent, a muse, or divine intervention. </a:t>
            </a:r>
          </a:p>
          <a:p>
            <a:pPr lvl="1"/>
            <a:endParaRPr lang="en-US" dirty="0"/>
          </a:p>
          <a:p>
            <a:pPr marL="0" indent="0">
              <a:buNone/>
            </a:pPr>
            <a:endParaRPr lang="en-US" sz="2800" dirty="0" smtClean="0"/>
          </a:p>
          <a:p>
            <a:pPr marL="0" indent="0">
              <a:buNone/>
            </a:pPr>
            <a:r>
              <a:rPr lang="en-US" sz="2800" dirty="0" smtClean="0"/>
              <a:t>	</a:t>
            </a:r>
            <a:r>
              <a:rPr lang="en-US" sz="2800" dirty="0" smtClean="0">
                <a:solidFill>
                  <a:srgbClr val="FF0000"/>
                </a:solidFill>
                <a:latin typeface="Wingdings"/>
                <a:ea typeface="Wingdings"/>
                <a:cs typeface="Wingdings"/>
                <a:sym typeface="Wingdings"/>
              </a:rPr>
              <a:t></a:t>
            </a:r>
            <a:r>
              <a:rPr lang="en-US" sz="2800" dirty="0" smtClean="0">
                <a:solidFill>
                  <a:srgbClr val="FF0000"/>
                </a:solidFill>
                <a:sym typeface="Wingdings"/>
              </a:rPr>
              <a:t> </a:t>
            </a:r>
            <a:r>
              <a:rPr lang="en-US" sz="2800" dirty="0" smtClean="0"/>
              <a:t>You need something to say</a:t>
            </a:r>
          </a:p>
          <a:p>
            <a:pPr marL="0" indent="0">
              <a:buNone/>
            </a:pPr>
            <a:endParaRPr lang="en-US" sz="2800" dirty="0" smtClean="0"/>
          </a:p>
          <a:p>
            <a:pPr marL="0" indent="0">
              <a:buNone/>
            </a:pPr>
            <a:r>
              <a:rPr lang="en-US" sz="2800" dirty="0" smtClean="0"/>
              <a:t>	</a:t>
            </a:r>
            <a:r>
              <a:rPr lang="en-US" sz="2800" dirty="0" smtClean="0">
                <a:solidFill>
                  <a:srgbClr val="FF0000"/>
                </a:solidFill>
                <a:latin typeface="Wingdings"/>
                <a:ea typeface="Wingdings"/>
                <a:cs typeface="Wingdings"/>
                <a:sym typeface="Wingdings"/>
              </a:rPr>
              <a:t></a:t>
            </a:r>
            <a:r>
              <a:rPr lang="en-US" sz="2800" dirty="0" smtClean="0">
                <a:solidFill>
                  <a:srgbClr val="FF0000"/>
                </a:solidFill>
                <a:sym typeface="Wingdings"/>
              </a:rPr>
              <a:t> </a:t>
            </a:r>
            <a:r>
              <a:rPr lang="en-US" sz="2800" dirty="0" smtClean="0"/>
              <a:t>You need to be logical in your thinking</a:t>
            </a:r>
            <a:endParaRPr lang="en-US" sz="2800" dirty="0"/>
          </a:p>
        </p:txBody>
      </p:sp>
      <p:sp>
        <p:nvSpPr>
          <p:cNvPr id="4" name="Text Placeholder 3"/>
          <p:cNvSpPr>
            <a:spLocks noGrp="1"/>
          </p:cNvSpPr>
          <p:nvPr>
            <p:ph type="body" sz="quarter" idx="13"/>
          </p:nvPr>
        </p:nvSpPr>
        <p:spPr/>
        <p:txBody>
          <a:bodyPr/>
          <a:lstStyle/>
          <a:p>
            <a:r>
              <a:rPr lang="en-US" dirty="0" smtClean="0"/>
              <a:t>It can be learned!</a:t>
            </a:r>
            <a:endParaRPr lang="en-US" dirty="0"/>
          </a:p>
        </p:txBody>
      </p:sp>
    </p:spTree>
    <p:extLst>
      <p:ext uri="{BB962C8B-B14F-4D97-AF65-F5344CB8AC3E}">
        <p14:creationId xmlns:p14="http://schemas.microsoft.com/office/powerpoint/2010/main" val="22280532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arlet.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304800"/>
            <a:ext cx="2081628" cy="3099816"/>
          </a:xfrm>
          <a:prstGeom prst="rect">
            <a:avLst/>
          </a:prstGeom>
          <a:ln>
            <a:solidFill>
              <a:schemeClr val="tx1"/>
            </a:solidFill>
          </a:ln>
        </p:spPr>
      </p:pic>
      <p:pic>
        <p:nvPicPr>
          <p:cNvPr id="7" name="Picture 6" descr="pride.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228600"/>
            <a:ext cx="1907579" cy="3099816"/>
          </a:xfrm>
          <a:prstGeom prst="rect">
            <a:avLst/>
          </a:prstGeom>
        </p:spPr>
      </p:pic>
      <p:pic>
        <p:nvPicPr>
          <p:cNvPr id="10" name="Picture 9" descr="gatsby.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28600"/>
            <a:ext cx="2057400" cy="3091722"/>
          </a:xfrm>
          <a:prstGeom prst="rect">
            <a:avLst/>
          </a:prstGeom>
        </p:spPr>
      </p:pic>
      <p:pic>
        <p:nvPicPr>
          <p:cNvPr id="2" name="Picture 1" descr="1984.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2600" y="1752600"/>
            <a:ext cx="1898638" cy="3099816"/>
          </a:xfrm>
          <a:prstGeom prst="rect">
            <a:avLst/>
          </a:prstGeom>
        </p:spPr>
      </p:pic>
      <p:pic>
        <p:nvPicPr>
          <p:cNvPr id="8" name="Picture 7" descr="the sea.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6600" y="3657600"/>
            <a:ext cx="2127551" cy="3099816"/>
          </a:xfrm>
          <a:prstGeom prst="rect">
            <a:avLst/>
          </a:prstGeom>
        </p:spPr>
      </p:pic>
      <p:pic>
        <p:nvPicPr>
          <p:cNvPr id="4" name="Picture 3" descr="huck finn.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57800" y="2133600"/>
            <a:ext cx="1920537" cy="3099816"/>
          </a:xfrm>
          <a:prstGeom prst="rect">
            <a:avLst/>
          </a:prstGeom>
        </p:spPr>
      </p:pic>
      <p:pic>
        <p:nvPicPr>
          <p:cNvPr id="6" name="Picture 5" descr="blue.jpe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1000" y="3657600"/>
            <a:ext cx="2010992" cy="3099816"/>
          </a:xfrm>
          <a:prstGeom prst="rect">
            <a:avLst/>
          </a:prstGeom>
          <a:ln>
            <a:solidFill>
              <a:srgbClr val="54585A"/>
            </a:solidFill>
          </a:ln>
        </p:spPr>
      </p:pic>
      <p:pic>
        <p:nvPicPr>
          <p:cNvPr id="9" name="Picture 8" descr="mockingbird.jpe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81800" y="3657600"/>
            <a:ext cx="2062786" cy="3099816"/>
          </a:xfrm>
          <a:prstGeom prst="rect">
            <a:avLst/>
          </a:prstGeom>
          <a:ln>
            <a:solidFill>
              <a:srgbClr val="54585A"/>
            </a:solidFill>
          </a:ln>
        </p:spPr>
      </p:pic>
    </p:spTree>
    <p:extLst>
      <p:ext uri="{BB962C8B-B14F-4D97-AF65-F5344CB8AC3E}">
        <p14:creationId xmlns:p14="http://schemas.microsoft.com/office/powerpoint/2010/main" val="29738489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362200"/>
            <a:ext cx="7924800" cy="2590800"/>
          </a:xfrm>
          <a:prstGeom prst="rect">
            <a:avLst/>
          </a:prstGeom>
          <a:noFill/>
        </p:spPr>
        <p:txBody>
          <a:bodyPr wrap="square" lIns="0" tIns="0" rIns="0" bIns="0" rtlCol="0">
            <a:noAutofit/>
          </a:bodyPr>
          <a:lstStyle/>
          <a:p>
            <a:pPr algn="ctr">
              <a:lnSpc>
                <a:spcPct val="90000"/>
              </a:lnSpc>
              <a:spcBef>
                <a:spcPts val="600"/>
              </a:spcBef>
            </a:pPr>
            <a:r>
              <a:rPr lang="en-US" sz="3600" spc="-50" dirty="0" smtClean="0"/>
              <a:t>Reading takes effort. </a:t>
            </a:r>
          </a:p>
          <a:p>
            <a:pPr algn="ctr">
              <a:lnSpc>
                <a:spcPct val="90000"/>
              </a:lnSpc>
              <a:spcBef>
                <a:spcPts val="600"/>
              </a:spcBef>
            </a:pPr>
            <a:endParaRPr lang="en-US" sz="3600" spc="-50" dirty="0" smtClean="0"/>
          </a:p>
          <a:p>
            <a:pPr algn="ctr">
              <a:lnSpc>
                <a:spcPct val="90000"/>
              </a:lnSpc>
              <a:spcBef>
                <a:spcPts val="600"/>
              </a:spcBef>
            </a:pPr>
            <a:r>
              <a:rPr lang="en-US" sz="3600" spc="-50" dirty="0" smtClean="0"/>
              <a:t>Don’t make your readers work harder than they have to. </a:t>
            </a:r>
            <a:endParaRPr lang="en-US" sz="3600" spc="-50" dirty="0"/>
          </a:p>
        </p:txBody>
      </p:sp>
    </p:spTree>
    <p:extLst>
      <p:ext uri="{BB962C8B-B14F-4D97-AF65-F5344CB8AC3E}">
        <p14:creationId xmlns:p14="http://schemas.microsoft.com/office/powerpoint/2010/main" val="16851246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lvin-on-the-Purpose-of-Writ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100" y="0"/>
            <a:ext cx="5489864" cy="6858000"/>
          </a:xfrm>
          <a:prstGeom prst="rect">
            <a:avLst/>
          </a:prstGeom>
        </p:spPr>
      </p:pic>
    </p:spTree>
    <p:extLst>
      <p:ext uri="{BB962C8B-B14F-4D97-AF65-F5344CB8AC3E}">
        <p14:creationId xmlns:p14="http://schemas.microsoft.com/office/powerpoint/2010/main" val="5746328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Ease Score</a:t>
            </a:r>
            <a:endParaRPr lang="en-US" dirty="0"/>
          </a:p>
        </p:txBody>
      </p:sp>
      <p:sp>
        <p:nvSpPr>
          <p:cNvPr id="4" name="Text Placeholder 3"/>
          <p:cNvSpPr>
            <a:spLocks noGrp="1"/>
          </p:cNvSpPr>
          <p:nvPr>
            <p:ph type="body" sz="quarter" idx="13"/>
          </p:nvPr>
        </p:nvSpPr>
        <p:spPr/>
        <p:txBody>
          <a:bodyPr/>
          <a:lstStyle/>
          <a:p>
            <a:endParaRPr lang="en-US" dirty="0"/>
          </a:p>
        </p:txBody>
      </p:sp>
      <p:pic>
        <p:nvPicPr>
          <p:cNvPr id="5" name="Picture 4" descr="reading leve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191" y="1600200"/>
            <a:ext cx="6975618" cy="3276600"/>
          </a:xfrm>
          <a:prstGeom prst="rect">
            <a:avLst/>
          </a:prstGeom>
        </p:spPr>
      </p:pic>
      <p:sp>
        <p:nvSpPr>
          <p:cNvPr id="6" name="TextBox 5"/>
          <p:cNvSpPr txBox="1"/>
          <p:nvPr/>
        </p:nvSpPr>
        <p:spPr>
          <a:xfrm>
            <a:off x="3429000" y="5943600"/>
            <a:ext cx="5562600" cy="533400"/>
          </a:xfrm>
          <a:prstGeom prst="rect">
            <a:avLst/>
          </a:prstGeom>
          <a:noFill/>
        </p:spPr>
        <p:txBody>
          <a:bodyPr wrap="square" lIns="0" tIns="0" rIns="0" bIns="0" rtlCol="0">
            <a:noAutofit/>
          </a:bodyPr>
          <a:lstStyle/>
          <a:p>
            <a:pPr>
              <a:lnSpc>
                <a:spcPct val="90000"/>
              </a:lnSpc>
              <a:spcBef>
                <a:spcPts val="600"/>
              </a:spcBef>
            </a:pPr>
            <a:r>
              <a:rPr lang="en-US" sz="1200" dirty="0"/>
              <a:t>Calderon JL, Fleming E, Gannon MR, Chen SC, </a:t>
            </a:r>
            <a:r>
              <a:rPr lang="en-US" sz="1200" dirty="0" err="1"/>
              <a:t>Vassalotti</a:t>
            </a:r>
            <a:r>
              <a:rPr lang="en-US" sz="1200" dirty="0"/>
              <a:t> JA, Norris KC. Applying an expanded set of cognitive design principles to formatting the Kidney Early Evaluation Program (KEEP) longitudinal survey. Am J Kidney Dis. 2008;51(4 </a:t>
            </a:r>
            <a:r>
              <a:rPr lang="en-US" sz="1200" dirty="0" err="1"/>
              <a:t>Suppl</a:t>
            </a:r>
            <a:r>
              <a:rPr lang="en-US" sz="1200" dirty="0"/>
              <a:t> 2):S83-92. </a:t>
            </a:r>
            <a:r>
              <a:rPr lang="en-US" sz="1200" dirty="0" err="1"/>
              <a:t>Epub</a:t>
            </a:r>
            <a:r>
              <a:rPr lang="en-US" sz="1200" dirty="0"/>
              <a:t> 2008/04/11. </a:t>
            </a:r>
            <a:r>
              <a:rPr lang="en-US" sz="1200" dirty="0" err="1"/>
              <a:t>doi</a:t>
            </a:r>
            <a:r>
              <a:rPr lang="en-US" sz="1200" dirty="0"/>
              <a:t>: 10.1053/j.ajkd.2008.01.008. PubMed PMID: 18359412.</a:t>
            </a:r>
          </a:p>
          <a:p>
            <a:pPr>
              <a:lnSpc>
                <a:spcPct val="90000"/>
              </a:lnSpc>
              <a:spcBef>
                <a:spcPts val="600"/>
              </a:spcBef>
            </a:pPr>
            <a:endParaRPr lang="en-US" sz="1850" spc="-50" dirty="0"/>
          </a:p>
        </p:txBody>
      </p:sp>
      <p:sp>
        <p:nvSpPr>
          <p:cNvPr id="9" name="Oval 8"/>
          <p:cNvSpPr/>
          <p:nvPr/>
        </p:nvSpPr>
        <p:spPr>
          <a:xfrm>
            <a:off x="457200" y="3429000"/>
            <a:ext cx="7391400" cy="762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746853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orthwestern Medicine Low Brand">
  <a:themeElements>
    <a:clrScheme name="NM Colors">
      <a:dk1>
        <a:srgbClr val="54585A"/>
      </a:dk1>
      <a:lt1>
        <a:sysClr val="window" lastClr="FFFFFF"/>
      </a:lt1>
      <a:dk2>
        <a:srgbClr val="61468B"/>
      </a:dk2>
      <a:lt2>
        <a:srgbClr val="CFC7DC"/>
      </a:lt2>
      <a:accent1>
        <a:srgbClr val="917EAE"/>
      </a:accent1>
      <a:accent2>
        <a:srgbClr val="B0A2C5"/>
      </a:accent2>
      <a:accent3>
        <a:srgbClr val="00A144"/>
      </a:accent3>
      <a:accent4>
        <a:srgbClr val="CFD641"/>
      </a:accent4>
      <a:accent5>
        <a:srgbClr val="EDAC1A"/>
      </a:accent5>
      <a:accent6>
        <a:srgbClr val="DF6426"/>
      </a:accent6>
      <a:hlink>
        <a:srgbClr val="B1ACCE"/>
      </a:hlink>
      <a:folHlink>
        <a:srgbClr val="D4D5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31396</TotalTime>
  <Words>6039</Words>
  <Application>Microsoft Macintosh PowerPoint</Application>
  <PresentationFormat>On-screen Show (4:3)</PresentationFormat>
  <Paragraphs>474</Paragraphs>
  <Slides>39</Slides>
  <Notes>35</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Northwestern Medicine Low Brand</vt:lpstr>
      <vt:lpstr>Scientific Writing Seminar Series Session 1: Back to Basics </vt:lpstr>
      <vt:lpstr>Overview</vt:lpstr>
      <vt:lpstr>Woe is me…</vt:lpstr>
      <vt:lpstr>PowerPoint Presentation</vt:lpstr>
      <vt:lpstr>Writing is a skill</vt:lpstr>
      <vt:lpstr>PowerPoint Presentation</vt:lpstr>
      <vt:lpstr>PowerPoint Presentation</vt:lpstr>
      <vt:lpstr>PowerPoint Presentation</vt:lpstr>
      <vt:lpstr>Reading Ease Score</vt:lpstr>
      <vt:lpstr>Keep your sentence length under control</vt:lpstr>
      <vt:lpstr>Keep your sentence length under control</vt:lpstr>
      <vt:lpstr>Keep your sentence length under control</vt:lpstr>
      <vt:lpstr>Use short words</vt:lpstr>
      <vt:lpstr>Use short words</vt:lpstr>
      <vt:lpstr>BEWARE! Don’t use jargon</vt:lpstr>
      <vt:lpstr>BEWARE! Don’t use jargon</vt:lpstr>
      <vt:lpstr>Use short words</vt:lpstr>
      <vt:lpstr>The power of verbs</vt:lpstr>
      <vt:lpstr>The power of verbs</vt:lpstr>
      <vt:lpstr>The power of verbs</vt:lpstr>
      <vt:lpstr>Active voice</vt:lpstr>
      <vt:lpstr>Active voice</vt:lpstr>
      <vt:lpstr>PowerPoint Presentation</vt:lpstr>
      <vt:lpstr>PowerPoint Presentation</vt:lpstr>
      <vt:lpstr>PowerPoint Presentation</vt:lpstr>
      <vt:lpstr>Prefer the active voice</vt:lpstr>
      <vt:lpstr>Journals prefer the active voice!</vt:lpstr>
      <vt:lpstr>Journals prefer the active voice!</vt:lpstr>
      <vt:lpstr>More examples:</vt:lpstr>
      <vt:lpstr>Personal pronouns</vt:lpstr>
      <vt:lpstr>Use terms consistently</vt:lpstr>
      <vt:lpstr>Becoming a more productive writer</vt:lpstr>
      <vt:lpstr>PowerPoint Presentation</vt:lpstr>
      <vt:lpstr>What can you do to become a better writer?</vt:lpstr>
      <vt:lpstr>Form a writing group</vt:lpstr>
      <vt:lpstr>Resources</vt:lpstr>
      <vt:lpstr>References</vt:lpstr>
      <vt:lpstr>Questions?</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Northwestern Medicine</dc:title>
  <dc:creator>Landor Associates Chicago</dc:creator>
  <cp:lastModifiedBy>Patty Smith</cp:lastModifiedBy>
  <cp:revision>423</cp:revision>
  <cp:lastPrinted>2013-12-16T14:56:04Z</cp:lastPrinted>
  <dcterms:created xsi:type="dcterms:W3CDTF">2013-12-16T14:50:03Z</dcterms:created>
  <dcterms:modified xsi:type="dcterms:W3CDTF">2017-06-12T16:18:47Z</dcterms:modified>
</cp:coreProperties>
</file>