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256" r:id="rId2"/>
    <p:sldId id="341" r:id="rId3"/>
    <p:sldId id="344" r:id="rId4"/>
    <p:sldId id="343" r:id="rId5"/>
    <p:sldId id="348" r:id="rId6"/>
    <p:sldId id="346" r:id="rId7"/>
    <p:sldId id="347" r:id="rId8"/>
    <p:sldId id="283" r:id="rId9"/>
    <p:sldId id="349" r:id="rId10"/>
    <p:sldId id="350" r:id="rId11"/>
    <p:sldId id="351" r:id="rId12"/>
    <p:sldId id="352" r:id="rId13"/>
    <p:sldId id="345" r:id="rId14"/>
    <p:sldId id="342" r:id="rId15"/>
    <p:sldId id="290" r:id="rId16"/>
    <p:sldId id="278" r:id="rId17"/>
    <p:sldId id="293" r:id="rId1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73">
          <p15:clr>
            <a:srgbClr val="A4A3A4"/>
          </p15:clr>
        </p15:guide>
        <p15:guide id="2" orient="horz" pos="3138">
          <p15:clr>
            <a:srgbClr val="A4A3A4"/>
          </p15:clr>
        </p15:guide>
        <p15:guide id="3" orient="horz" pos="200">
          <p15:clr>
            <a:srgbClr val="A4A3A4"/>
          </p15:clr>
        </p15:guide>
        <p15:guide id="4" orient="horz" pos="1791">
          <p15:clr>
            <a:srgbClr val="A4A3A4"/>
          </p15:clr>
        </p15:guide>
        <p15:guide id="5" orient="horz" pos="2837">
          <p15:clr>
            <a:srgbClr val="A4A3A4"/>
          </p15:clr>
        </p15:guide>
        <p15:guide id="6" orient="horz" pos="953">
          <p15:clr>
            <a:srgbClr val="A4A3A4"/>
          </p15:clr>
        </p15:guide>
        <p15:guide id="7" orient="horz" pos="487">
          <p15:clr>
            <a:srgbClr val="A4A3A4"/>
          </p15:clr>
        </p15:guide>
        <p15:guide id="8" pos="2847">
          <p15:clr>
            <a:srgbClr val="A4A3A4"/>
          </p15:clr>
        </p15:guide>
        <p15:guide id="9" pos="5213">
          <p15:clr>
            <a:srgbClr val="A4A3A4"/>
          </p15:clr>
        </p15:guide>
        <p15:guide id="10" pos="698">
          <p15:clr>
            <a:srgbClr val="A4A3A4"/>
          </p15:clr>
        </p15:guide>
        <p15:guide id="11" pos="205">
          <p15:clr>
            <a:srgbClr val="A4A3A4"/>
          </p15:clr>
        </p15:guide>
        <p15:guide id="12" pos="3064">
          <p15:clr>
            <a:srgbClr val="A4A3A4"/>
          </p15:clr>
        </p15:guide>
        <p15:guide id="13" pos="295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D641"/>
    <a:srgbClr val="514689"/>
    <a:srgbClr val="645B9B"/>
    <a:srgbClr val="61468B"/>
    <a:srgbClr val="51467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76" autoAdjust="0"/>
    <p:restoredTop sz="67028" autoAdjust="0"/>
  </p:normalViewPr>
  <p:slideViewPr>
    <p:cSldViewPr snapToGrid="0" showGuides="1">
      <p:cViewPr varScale="1">
        <p:scale>
          <a:sx n="87" d="100"/>
          <a:sy n="87" d="100"/>
        </p:scale>
        <p:origin x="372" y="84"/>
      </p:cViewPr>
      <p:guideLst>
        <p:guide orient="horz" pos="2973"/>
        <p:guide orient="horz" pos="3138"/>
        <p:guide orient="horz" pos="200"/>
        <p:guide orient="horz" pos="1791"/>
        <p:guide orient="horz" pos="2837"/>
        <p:guide orient="horz" pos="953"/>
        <p:guide orient="horz" pos="487"/>
        <p:guide pos="2847"/>
        <p:guide pos="5213"/>
        <p:guide pos="698"/>
        <p:guide pos="205"/>
        <p:guide pos="3064"/>
        <p:guide pos="2956"/>
      </p:guideLst>
    </p:cSldViewPr>
  </p:slideViewPr>
  <p:outlineViewPr>
    <p:cViewPr>
      <p:scale>
        <a:sx n="33" d="100"/>
        <a:sy n="33" d="100"/>
      </p:scale>
      <p:origin x="0" y="-100374"/>
    </p:cViewPr>
  </p:outlineViewPr>
  <p:notesTextViewPr>
    <p:cViewPr>
      <p:scale>
        <a:sx n="100" d="100"/>
        <a:sy n="100" d="100"/>
      </p:scale>
      <p:origin x="0" y="0"/>
    </p:cViewPr>
  </p:notesTextViewPr>
  <p:notesViewPr>
    <p:cSldViewPr snapToGrid="0">
      <p:cViewPr varScale="1">
        <p:scale>
          <a:sx n="70" d="100"/>
          <a:sy n="70" d="100"/>
        </p:scale>
        <p:origin x="324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ADEE3-4E13-B64C-8438-AC66B67ED533}" type="datetimeFigureOut">
              <a:rPr lang="en-US" smtClean="0"/>
              <a:t>7/13/2017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1B3A18-A99A-974E-8D85-D3FA42850270}" type="slidenum">
              <a:rPr lang="en-US" smtClean="0"/>
              <a:t>‹#›</a:t>
            </a:fld>
            <a:endParaRPr lang="en-US" dirty="0"/>
          </a:p>
        </p:txBody>
      </p:sp>
    </p:spTree>
    <p:extLst>
      <p:ext uri="{BB962C8B-B14F-4D97-AF65-F5344CB8AC3E}">
        <p14:creationId xmlns:p14="http://schemas.microsoft.com/office/powerpoint/2010/main" val="19022422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4D52D7-6AF4-EB44-8548-79E5519F8B96}" type="datetimeFigureOut">
              <a:rPr lang="en-US" smtClean="0"/>
              <a:t>7/13/2017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95F329-3889-8645-AA6B-3C2BA478A30C}" type="slidenum">
              <a:rPr lang="en-US" smtClean="0"/>
              <a:t>‹#›</a:t>
            </a:fld>
            <a:endParaRPr lang="en-US" dirty="0"/>
          </a:p>
        </p:txBody>
      </p:sp>
    </p:spTree>
    <p:extLst>
      <p:ext uri="{BB962C8B-B14F-4D97-AF65-F5344CB8AC3E}">
        <p14:creationId xmlns:p14="http://schemas.microsoft.com/office/powerpoint/2010/main" val="25337188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I’m Susan Wishnetsky, and I’m going to talk about the wonders of Internet Archive and its </a:t>
            </a:r>
            <a:r>
              <a:rPr lang="en-US" baseline="0" dirty="0" err="1" smtClean="0"/>
              <a:t>Wayback</a:t>
            </a:r>
            <a:r>
              <a:rPr lang="en-US" baseline="0" dirty="0" smtClean="0"/>
              <a:t> Machine, which takes on the daunting task of trying to preserve the entire internet.</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a:t>
            </a:fld>
            <a:endParaRPr lang="en-US" dirty="0"/>
          </a:p>
        </p:txBody>
      </p:sp>
    </p:spTree>
    <p:extLst>
      <p:ext uri="{BB962C8B-B14F-4D97-AF65-F5344CB8AC3E}">
        <p14:creationId xmlns:p14="http://schemas.microsoft.com/office/powerpoint/2010/main" val="2150677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work at the Chicago</a:t>
            </a:r>
            <a:r>
              <a:rPr lang="en-US" baseline="0" dirty="0" smtClean="0"/>
              <a:t> campus of Northwestern University, the medical campus, very close to the Water Tower high rise shopping mall.  You may see this building if you wander east from the Gold Coast shopping district, heading toward the lake.</a:t>
            </a:r>
          </a:p>
          <a:p>
            <a:endParaRPr lang="en-US" baseline="0" dirty="0" smtClean="0"/>
          </a:p>
          <a:p>
            <a:r>
              <a:rPr lang="en-US" baseline="0" dirty="0" smtClean="0"/>
              <a:t>I’ve been working at the Galter Library of the Feinberg School of Medicine since 1987, before the medical school or its library got the names they have now.  My title has changed several times, too, but I’m primarily a serials cataloger, with other duties.</a:t>
            </a:r>
          </a:p>
          <a:p>
            <a:endParaRPr lang="en-US" baseline="0" dirty="0" smtClean="0"/>
          </a:p>
          <a:p>
            <a:r>
              <a:rPr lang="en-US" baseline="0" dirty="0" smtClean="0"/>
              <a:t>But this presentation isn’t about me or my library.  Any library with an online catalog which provides links to online resources can utilize Internet Archive’s links.  It’s possible some of you have already thought of this, and are already doing it.  But my counterpart on the Evanston campus said it was a new idea to him.  He thought it was clever, so I figured it would be worth sharing with you all.</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a:t>
            </a:fld>
            <a:endParaRPr lang="en-US" dirty="0"/>
          </a:p>
        </p:txBody>
      </p:sp>
    </p:spTree>
    <p:extLst>
      <p:ext uri="{BB962C8B-B14F-4D97-AF65-F5344CB8AC3E}">
        <p14:creationId xmlns:p14="http://schemas.microsoft.com/office/powerpoint/2010/main" val="894351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We all know about Internet Archive, I think</a:t>
            </a:r>
            <a:r>
              <a:rPr lang="en-US" baseline="0" dirty="0" smtClean="0"/>
              <a:t>, and recognize its logo, a Greek style building, which looks very much like their headquarters in San Francisco.  </a:t>
            </a:r>
            <a:r>
              <a:rPr lang="en-US" dirty="0" smtClean="0"/>
              <a:t>It’s a 501(c)(3) non-profit library founded in 1996.  Its</a:t>
            </a:r>
            <a:r>
              <a:rPr lang="en-US" baseline="0" dirty="0" smtClean="0"/>
              <a:t> </a:t>
            </a:r>
            <a:r>
              <a:rPr lang="en-US" dirty="0" smtClean="0"/>
              <a:t>mission, according to its “about” page, is to “provide universal access to all knowledge.”</a:t>
            </a:r>
          </a:p>
        </p:txBody>
      </p:sp>
      <p:sp>
        <p:nvSpPr>
          <p:cNvPr id="4" name="Slide Number Placeholder 3"/>
          <p:cNvSpPr>
            <a:spLocks noGrp="1"/>
          </p:cNvSpPr>
          <p:nvPr>
            <p:ph type="sldNum" sz="quarter" idx="10"/>
          </p:nvPr>
        </p:nvSpPr>
        <p:spPr/>
        <p:txBody>
          <a:bodyPr/>
          <a:lstStyle/>
          <a:p>
            <a:fld id="{1995F329-3889-8645-AA6B-3C2BA478A30C}" type="slidenum">
              <a:rPr lang="en-US" smtClean="0"/>
              <a:t>3</a:t>
            </a:fld>
            <a:endParaRPr lang="en-US" dirty="0"/>
          </a:p>
        </p:txBody>
      </p:sp>
    </p:spTree>
    <p:extLst>
      <p:ext uri="{BB962C8B-B14F-4D97-AF65-F5344CB8AC3E}">
        <p14:creationId xmlns:p14="http://schemas.microsoft.com/office/powerpoint/2010/main" val="902995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W</a:t>
            </a:r>
            <a:r>
              <a:rPr lang="en-US" dirty="0" smtClean="0"/>
              <a:t>ith</a:t>
            </a:r>
            <a:r>
              <a:rPr lang="en-US" baseline="0" dirty="0" smtClean="0"/>
              <a:t> the help of its partner institutions – just a few of which are shown here -- it collects digitized versions of books and newspapers and pamphlets and other materials dating back practically to the invention of the printing press – maybe even earlier!  Now it’s also collecting historical broadcasts from radio and television, requiring truly massive amounts of storage space.</a:t>
            </a:r>
            <a:endParaRPr lang="en-US"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t>4</a:t>
            </a:fld>
            <a:endParaRPr lang="en-US" dirty="0"/>
          </a:p>
        </p:txBody>
      </p:sp>
    </p:spTree>
    <p:extLst>
      <p:ext uri="{BB962C8B-B14F-4D97-AF65-F5344CB8AC3E}">
        <p14:creationId xmlns:p14="http://schemas.microsoft.com/office/powerpoint/2010/main" val="2458403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You may have seen Brewster</a:t>
            </a:r>
            <a:r>
              <a:rPr lang="en-US" baseline="0" dirty="0" smtClean="0"/>
              <a:t> </a:t>
            </a:r>
            <a:r>
              <a:rPr lang="en-US" baseline="0" dirty="0" err="1" smtClean="0"/>
              <a:t>Kahle</a:t>
            </a:r>
            <a:r>
              <a:rPr lang="en-US" baseline="0" dirty="0" smtClean="0"/>
              <a:t>, </a:t>
            </a:r>
            <a:r>
              <a:rPr lang="en-US" dirty="0" smtClean="0"/>
              <a:t>the founder of Internet Archive, </a:t>
            </a:r>
            <a:r>
              <a:rPr lang="en-US" baseline="0" dirty="0" smtClean="0"/>
              <a:t>here at ALA yesterday, talking about how libraries can utilize the massive collections of books he has already preserved, or partner with Internet Archive to expand those collections.</a:t>
            </a:r>
            <a:r>
              <a:rPr lang="en-US" baseline="0" dirty="0"/>
              <a:t> </a:t>
            </a:r>
            <a:r>
              <a:rPr lang="en-US" baseline="0" dirty="0" smtClean="0"/>
              <a:t> And he’ll be here tomorrow, too, describing his plans to increase access to materials to people with disabilities or other obstacles to access.  But today I want to talk about one of his earlier initiatives called …</a:t>
            </a:r>
            <a:endParaRPr lang="en-US" dirty="0" smtClean="0"/>
          </a:p>
        </p:txBody>
      </p:sp>
      <p:sp>
        <p:nvSpPr>
          <p:cNvPr id="4" name="Slide Number Placeholder 3"/>
          <p:cNvSpPr>
            <a:spLocks noGrp="1"/>
          </p:cNvSpPr>
          <p:nvPr>
            <p:ph type="sldNum" sz="quarter" idx="10"/>
          </p:nvPr>
        </p:nvSpPr>
        <p:spPr/>
        <p:txBody>
          <a:bodyPr/>
          <a:lstStyle/>
          <a:p>
            <a:fld id="{1995F329-3889-8645-AA6B-3C2BA478A30C}"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4058424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a:t>
            </a:r>
            <a:r>
              <a:rPr lang="en-US" dirty="0" err="1" smtClean="0"/>
              <a:t>Wayback</a:t>
            </a:r>
            <a:r>
              <a:rPr lang="en-US" dirty="0" smtClean="0"/>
              <a:t> Machine.</a:t>
            </a:r>
          </a:p>
          <a:p>
            <a:endParaRPr lang="en-US" dirty="0" smtClean="0"/>
          </a:p>
          <a:p>
            <a:r>
              <a:rPr lang="en-US" dirty="0" smtClean="0"/>
              <a:t>The </a:t>
            </a:r>
            <a:r>
              <a:rPr lang="en-US" dirty="0" err="1" smtClean="0"/>
              <a:t>Wayback</a:t>
            </a:r>
            <a:r>
              <a:rPr lang="en-US" dirty="0" smtClean="0"/>
              <a:t> Machine is</a:t>
            </a:r>
            <a:r>
              <a:rPr lang="en-US" baseline="0" dirty="0" smtClean="0"/>
              <a:t> there to preserve a digital history of the World Wide Web.  </a:t>
            </a:r>
            <a:r>
              <a:rPr lang="en-US" dirty="0" smtClean="0"/>
              <a:t>When some agency</a:t>
            </a:r>
            <a:r>
              <a:rPr lang="en-US" baseline="0" dirty="0" smtClean="0"/>
              <a:t> changes its mind about its official policy, or some politician deletes an unwise blog post and hopes everyone will forget about it, the </a:t>
            </a:r>
            <a:r>
              <a:rPr lang="en-US" baseline="0" dirty="0" err="1" smtClean="0"/>
              <a:t>Wayback</a:t>
            </a:r>
            <a:r>
              <a:rPr lang="en-US" baseline="0" dirty="0" smtClean="0"/>
              <a:t> Machine remembers.</a:t>
            </a:r>
          </a:p>
          <a:p>
            <a:endParaRPr lang="en-US" baseline="0" dirty="0" smtClean="0"/>
          </a:p>
          <a:p>
            <a:r>
              <a:rPr lang="en-US" baseline="0" dirty="0" smtClean="0"/>
              <a:t>The </a:t>
            </a:r>
            <a:r>
              <a:rPr lang="en-US" baseline="0" dirty="0" err="1" smtClean="0"/>
              <a:t>Wayback</a:t>
            </a:r>
            <a:r>
              <a:rPr lang="en-US" baseline="0" dirty="0" smtClean="0"/>
              <a:t> Machine, as you may know, sends out web crawlers – little programs – to take snapshots of every web page it comes across and store them on Internet Archive’s servers.  And many of these web sites host publications – journals, newsletters, reports, etc. – that </a:t>
            </a:r>
            <a:r>
              <a:rPr lang="en-US" i="1" baseline="0" dirty="0" smtClean="0"/>
              <a:t>we</a:t>
            </a:r>
            <a:r>
              <a:rPr lang="en-US" baseline="0" dirty="0" smtClean="0"/>
              <a:t> may have cataloged.  The </a:t>
            </a:r>
            <a:r>
              <a:rPr lang="en-US" baseline="0" dirty="0" err="1" smtClean="0"/>
              <a:t>Wayback</a:t>
            </a:r>
            <a:r>
              <a:rPr lang="en-US" baseline="0" dirty="0" smtClean="0"/>
              <a:t> Machine’s crawlers try to preserve those, too.</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a:t>
            </a:fld>
            <a:endParaRPr lang="en-US" dirty="0"/>
          </a:p>
        </p:txBody>
      </p:sp>
    </p:spTree>
    <p:extLst>
      <p:ext uri="{BB962C8B-B14F-4D97-AF65-F5344CB8AC3E}">
        <p14:creationId xmlns:p14="http://schemas.microsoft.com/office/powerpoint/2010/main" val="3635331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
            </a:r>
            <a:r>
              <a:rPr lang="en-US" baseline="0" dirty="0" smtClean="0"/>
              <a:t>y own university’s Center on Aging had one of those publications. At one time, our Buehler Center on Aging published this periodical, </a:t>
            </a:r>
            <a:r>
              <a:rPr lang="en-US" i="1" baseline="0" dirty="0" smtClean="0"/>
              <a:t>Smart Aging Matters</a:t>
            </a:r>
            <a:r>
              <a:rPr lang="en-US" baseline="0" dirty="0" smtClean="0"/>
              <a:t>, and posted the issues on their web site.  Here is our public display of our catalog record.  Ideally, you should be able to click the link for online access and be able to view the journal page immediately, right?</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7</a:t>
            </a:fld>
            <a:endParaRPr lang="en-US" dirty="0"/>
          </a:p>
        </p:txBody>
      </p:sp>
    </p:spTree>
    <p:extLst>
      <p:ext uri="{BB962C8B-B14F-4D97-AF65-F5344CB8AC3E}">
        <p14:creationId xmlns:p14="http://schemas.microsoft.com/office/powerpoint/2010/main" val="3728577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that’s not what happens. </a:t>
            </a:r>
            <a:r>
              <a:rPr lang="en-US" baseline="0" dirty="0" smtClean="0"/>
              <a:t> I wanted the Center on </a:t>
            </a:r>
            <a:r>
              <a:rPr lang="en-US" i="1" baseline="0" dirty="0" smtClean="0"/>
              <a:t>Aging</a:t>
            </a:r>
            <a:r>
              <a:rPr lang="en-US" baseline="0" dirty="0" smtClean="0"/>
              <a:t>, and instead, I got this.  Apparently, the Center on Aging doesn’t even exist anymore.  There must’ve been a reorganization, and I’ve been redirected to a new home page of some new Institute, since the URL I’ve reached here is entirely different from the one in our catalog record link.  I searched for </a:t>
            </a:r>
            <a:r>
              <a:rPr lang="en-US" i="1" baseline="0" dirty="0" smtClean="0"/>
              <a:t>Smart Aging Matters</a:t>
            </a:r>
            <a:r>
              <a:rPr lang="en-US" baseline="0" dirty="0" smtClean="0"/>
              <a:t> anyway, on </a:t>
            </a:r>
            <a:r>
              <a:rPr lang="en-US" i="1" baseline="0" dirty="0" smtClean="0"/>
              <a:t>this</a:t>
            </a:r>
            <a:r>
              <a:rPr lang="en-US" baseline="0" dirty="0" smtClean="0"/>
              <a:t> site and with a Google search, but it really seems to have vanished.</a:t>
            </a:r>
          </a:p>
          <a:p>
            <a:endParaRPr lang="en-US" baseline="0" dirty="0" smtClean="0"/>
          </a:p>
          <a:p>
            <a:r>
              <a:rPr lang="en-US" baseline="0" dirty="0" smtClean="0"/>
              <a:t>Ordinarily, if a publication has disappeared from the web page of one of our own university departments, I might try to call them up and find out if the publication is still posted somewhere … and if not, ask them if they’d please put it back.  But in this case, I’ve got no one to phone.  I searched a few more ways, to make sure, to confirm that the department really has been eliminated.  I found nothing.</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8</a:t>
            </a:fld>
            <a:endParaRPr lang="en-US" dirty="0"/>
          </a:p>
        </p:txBody>
      </p:sp>
    </p:spTree>
    <p:extLst>
      <p:ext uri="{BB962C8B-B14F-4D97-AF65-F5344CB8AC3E}">
        <p14:creationId xmlns:p14="http://schemas.microsoft.com/office/powerpoint/2010/main" val="197568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just one variety</a:t>
            </a:r>
            <a:r>
              <a:rPr lang="en-US" baseline="0" dirty="0" smtClean="0"/>
              <a:t> of the things you might see when web pages disappear.  Here are a few others you may have encountered.  The saddest, to me, is the one in which the whole domain is taken over by advertising.</a:t>
            </a:r>
          </a:p>
          <a:p>
            <a:endParaRPr lang="en-US" baseline="0" dirty="0" smtClean="0"/>
          </a:p>
          <a:p>
            <a:r>
              <a:rPr lang="en-US" baseline="0" dirty="0" smtClean="0"/>
              <a:t>In the past, when we tested a link and saw any of these things, we’d do a little searching, and if we still couldn’t find the missing content, we’d have had to give up and suppress our record.  Now that we can go back in time on the web with the </a:t>
            </a:r>
            <a:r>
              <a:rPr lang="en-US" baseline="0" dirty="0" err="1" smtClean="0"/>
              <a:t>Wayback</a:t>
            </a:r>
            <a:r>
              <a:rPr lang="en-US" baseline="0" dirty="0" smtClean="0"/>
              <a:t> Machine, many of these missing materials can be found.  Reference librarians, in cases like this, may suggest that patrons try Internet Archive to find missing content.  So why not make the process seamless for patrons and put Internet Archive’s link right into your ILS?</a:t>
            </a:r>
          </a:p>
          <a:p>
            <a:endParaRPr lang="en-US" baseline="0" dirty="0" smtClean="0"/>
          </a:p>
          <a:p>
            <a:r>
              <a:rPr lang="en-US" baseline="0" dirty="0" smtClean="0"/>
              <a:t>You start by putting this URL into your browser.  That’s the link to the </a:t>
            </a:r>
            <a:r>
              <a:rPr lang="en-US" baseline="0" dirty="0" err="1" smtClean="0"/>
              <a:t>Wayback</a:t>
            </a:r>
            <a:r>
              <a:rPr lang="en-US" baseline="0" dirty="0" smtClean="0"/>
              <a:t> Machine.</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9</a:t>
            </a:fld>
            <a:endParaRPr lang="en-US" dirty="0"/>
          </a:p>
        </p:txBody>
      </p:sp>
    </p:spTree>
    <p:extLst>
      <p:ext uri="{BB962C8B-B14F-4D97-AF65-F5344CB8AC3E}">
        <p14:creationId xmlns:p14="http://schemas.microsoft.com/office/powerpoint/2010/main" val="2724562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a:t>
            </a:r>
            <a:r>
              <a:rPr lang="en-US" baseline="0" dirty="0" smtClean="0"/>
              <a:t> you type your broken URL into the </a:t>
            </a:r>
            <a:r>
              <a:rPr lang="en-US" baseline="0" dirty="0" err="1" smtClean="0"/>
              <a:t>Wayback</a:t>
            </a:r>
            <a:r>
              <a:rPr lang="en-US" baseline="0" dirty="0" smtClean="0"/>
              <a:t> Machine’s search box, like this, you get a calendar display with all the times the web page was saved.  This particular page was saved 14 times between November 2009 and June 2015.  I generally click on the most recent capture, in mid 2015, and see if the journal was still there on that date, just to try to get the maximum number of issues.  If the latest date is no good, I work backward in time until I find the latest captured version of the journal.</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10</a:t>
            </a:fld>
            <a:endParaRPr lang="en-US" dirty="0"/>
          </a:p>
        </p:txBody>
      </p:sp>
    </p:spTree>
    <p:extLst>
      <p:ext uri="{BB962C8B-B14F-4D97-AF65-F5344CB8AC3E}">
        <p14:creationId xmlns:p14="http://schemas.microsoft.com/office/powerpoint/2010/main" val="3799116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case, the latest capture date worked.  It took me to this page with several of the Center for Aging’s publications on it … </a:t>
            </a:r>
            <a:r>
              <a:rPr lang="en-US" baseline="0" dirty="0" smtClean="0"/>
              <a:t>and here’s the entire run of </a:t>
            </a:r>
            <a:r>
              <a:rPr lang="en-US" i="1" baseline="0" dirty="0" smtClean="0"/>
              <a:t>Smart Aging Matters</a:t>
            </a:r>
            <a:r>
              <a:rPr lang="en-US" baseline="0" dirty="0" smtClean="0"/>
              <a:t>.  Looks like it ceased back in 2007.</a:t>
            </a:r>
          </a:p>
          <a:p>
            <a:endParaRPr lang="en-US" baseline="0" dirty="0" smtClean="0"/>
          </a:p>
          <a:p>
            <a:r>
              <a:rPr lang="en-US" baseline="0" dirty="0" smtClean="0"/>
              <a:t>You can see at the top that the </a:t>
            </a:r>
            <a:r>
              <a:rPr lang="en-US" baseline="0" dirty="0" err="1" smtClean="0"/>
              <a:t>Wayback</a:t>
            </a:r>
            <a:r>
              <a:rPr lang="en-US" baseline="0" dirty="0" smtClean="0"/>
              <a:t> Machine header bar is still there, so we know we’re looking at an archived snapshot, rather than the old, living web page of the Buehler Center on Aging.</a:t>
            </a:r>
          </a:p>
          <a:p>
            <a:endParaRPr lang="en-US"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Before rushing in and replacing</a:t>
            </a:r>
            <a:r>
              <a:rPr lang="en-US" baseline="0" dirty="0" smtClean="0"/>
              <a:t> your URL, you should check – or at least spot check – the links to the actual content of each issue, to make sure that all the content is actually there, properly formatted.  In this case, all the issues, in PDF format, are perfect.  Sometimes, however, the content is incomplete or unreadable, occasionally to the extent where you might not want to use it.  If that happens, you might want to go back to the </a:t>
            </a:r>
            <a:r>
              <a:rPr lang="en-US" baseline="0" dirty="0" err="1" smtClean="0"/>
              <a:t>Wayback</a:t>
            </a:r>
            <a:r>
              <a:rPr lang="en-US" baseline="0" dirty="0" smtClean="0"/>
              <a:t> Machine’s calendar and see if a different capture on a different date works better.  Or you may decide not to use it at all.</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11</a:t>
            </a:fld>
            <a:endParaRPr lang="en-US" dirty="0"/>
          </a:p>
        </p:txBody>
      </p:sp>
    </p:spTree>
    <p:extLst>
      <p:ext uri="{BB962C8B-B14F-4D97-AF65-F5344CB8AC3E}">
        <p14:creationId xmlns:p14="http://schemas.microsoft.com/office/powerpoint/2010/main" val="3014745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just copy</a:t>
            </a:r>
            <a:r>
              <a:rPr lang="en-US" baseline="0" dirty="0" smtClean="0"/>
              <a:t> the URL that you see in your browser’s address bar.  You can see that, after the prefix for Internet Archive and the date and time of the snapshot, the original URL is included.</a:t>
            </a:r>
          </a:p>
          <a:p>
            <a:endParaRPr lang="en-US" baseline="0" dirty="0" smtClean="0"/>
          </a:p>
          <a:p>
            <a:r>
              <a:rPr lang="en-US" baseline="0" dirty="0" smtClean="0"/>
              <a:t>Once I replace our old URL with this one from Internet Archive (and update the catalog record with the cessation date and a few other edits), one click takes the patron directly to the full run of the title, just as it is supposed to!</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12</a:t>
            </a:fld>
            <a:endParaRPr lang="en-US" dirty="0"/>
          </a:p>
        </p:txBody>
      </p:sp>
    </p:spTree>
    <p:extLst>
      <p:ext uri="{BB962C8B-B14F-4D97-AF65-F5344CB8AC3E}">
        <p14:creationId xmlns:p14="http://schemas.microsoft.com/office/powerpoint/2010/main" val="1137225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Occasionally</a:t>
            </a:r>
            <a:r>
              <a:rPr lang="en-US" baseline="0" dirty="0" smtClean="0"/>
              <a:t> you’ll find a web page that the </a:t>
            </a:r>
            <a:r>
              <a:rPr lang="en-US" baseline="0" dirty="0" err="1" smtClean="0"/>
              <a:t>Wayback</a:t>
            </a:r>
            <a:r>
              <a:rPr lang="en-US" baseline="0" dirty="0" smtClean="0"/>
              <a:t> Machine </a:t>
            </a:r>
            <a:r>
              <a:rPr lang="en-US" i="1" baseline="0" dirty="0" smtClean="0"/>
              <a:t>hasn’t</a:t>
            </a:r>
            <a:r>
              <a:rPr lang="en-US" baseline="0" dirty="0" smtClean="0"/>
              <a:t> archived. (This one is an State Government series of annual reports.)  If the reports have already disappeared, it’s too late! but in this case, they’re still there.  This is when you can be proactive and help Internet Archive preserve content that hasn’t yet disappeared … but might in the future!</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13</a:t>
            </a:fld>
            <a:endParaRPr lang="en-US" dirty="0"/>
          </a:p>
        </p:txBody>
      </p:sp>
    </p:spTree>
    <p:extLst>
      <p:ext uri="{BB962C8B-B14F-4D97-AF65-F5344CB8AC3E}">
        <p14:creationId xmlns:p14="http://schemas.microsoft.com/office/powerpoint/2010/main" val="2928288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a:t>
            </a:r>
            <a:r>
              <a:rPr lang="en-US" baseline="0" dirty="0" smtClean="0"/>
              <a:t> the </a:t>
            </a:r>
            <a:r>
              <a:rPr lang="en-US" baseline="0" dirty="0" err="1" smtClean="0"/>
              <a:t>Wayback</a:t>
            </a:r>
            <a:r>
              <a:rPr lang="en-US" baseline="0" dirty="0" smtClean="0"/>
              <a:t> Machine page, enter the URL of the content you want to preserve in the “Save Page Now” box, and submit your request for the page to be preserved.  If the content is still live, you don’t have to use the </a:t>
            </a:r>
            <a:r>
              <a:rPr lang="en-US" baseline="0" dirty="0" err="1" smtClean="0"/>
              <a:t>Wayback</a:t>
            </a:r>
            <a:r>
              <a:rPr lang="en-US" baseline="0" dirty="0" smtClean="0"/>
              <a:t> Machine’s link, but you can be reassured that the content will be there if you ever need it.</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14</a:t>
            </a:fld>
            <a:endParaRPr lang="en-US" dirty="0"/>
          </a:p>
        </p:txBody>
      </p:sp>
    </p:spTree>
    <p:extLst>
      <p:ext uri="{BB962C8B-B14F-4D97-AF65-F5344CB8AC3E}">
        <p14:creationId xmlns:p14="http://schemas.microsoft.com/office/powerpoint/2010/main" val="91209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Internet Archive does not</a:t>
            </a:r>
            <a:r>
              <a:rPr lang="en-US" baseline="0" dirty="0" smtClean="0"/>
              <a:t> make content available that is proprietary and only available for a charge.  Sometimes small publishers change their open-access policies and start charging or requiring memberships … as they are within their rights to do.  If they haven’t actually contacted Internet Archive and asked them to remove the open archive, the content may still be available … and not being a legal expert, I can’t comment on whether it would be legal or ethical to take advantage of archives left open by mistake.</a:t>
            </a:r>
          </a:p>
          <a:p>
            <a:endParaRPr lang="en-US" baseline="0" dirty="0" smtClean="0"/>
          </a:p>
          <a:p>
            <a:r>
              <a:rPr lang="en-US" baseline="0" dirty="0" smtClean="0"/>
              <a:t>I had a lovely example of this last caveat – a publication called </a:t>
            </a:r>
            <a:r>
              <a:rPr lang="en-US" i="1" baseline="0" dirty="0" smtClean="0"/>
              <a:t>Reported Tuberculosis in the United States</a:t>
            </a:r>
            <a:r>
              <a:rPr lang="en-US" baseline="0" dirty="0" smtClean="0"/>
              <a:t> – but there is just not enough time to show it to you.  It’s a case in which the web site is still actually live, with the three latest reports posted, but with the </a:t>
            </a:r>
            <a:r>
              <a:rPr lang="en-US" baseline="0" dirty="0" err="1" smtClean="0"/>
              <a:t>Wayback</a:t>
            </a:r>
            <a:r>
              <a:rPr lang="en-US" baseline="0" dirty="0" smtClean="0"/>
              <a:t> Machine, you can find captures of many earlier reports … only three at a time!  It’d be up to individual libraries to decide whether to these include multiple links with different ranges of coverage in their ILS.</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15</a:t>
            </a:fld>
            <a:endParaRPr lang="en-US" dirty="0"/>
          </a:p>
        </p:txBody>
      </p:sp>
    </p:spTree>
    <p:extLst>
      <p:ext uri="{BB962C8B-B14F-4D97-AF65-F5344CB8AC3E}">
        <p14:creationId xmlns:p14="http://schemas.microsoft.com/office/powerpoint/2010/main" val="1686981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16</a:t>
            </a:fld>
            <a:endParaRPr lang="en-US" dirty="0"/>
          </a:p>
        </p:txBody>
      </p:sp>
    </p:spTree>
    <p:extLst>
      <p:ext uri="{BB962C8B-B14F-4D97-AF65-F5344CB8AC3E}">
        <p14:creationId xmlns:p14="http://schemas.microsoft.com/office/powerpoint/2010/main" val="4021867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17</a:t>
            </a:fld>
            <a:endParaRPr lang="en-US" dirty="0"/>
          </a:p>
        </p:txBody>
      </p:sp>
    </p:spTree>
    <p:extLst>
      <p:ext uri="{BB962C8B-B14F-4D97-AF65-F5344CB8AC3E}">
        <p14:creationId xmlns:p14="http://schemas.microsoft.com/office/powerpoint/2010/main" val="4005126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6" name="Rectangle 6"/>
          <p:cNvSpPr/>
          <p:nvPr userDrawn="1"/>
        </p:nvSpPr>
        <p:spPr>
          <a:xfrm>
            <a:off x="0" y="4078"/>
            <a:ext cx="3033057" cy="5139422"/>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21" name="Title 1"/>
          <p:cNvSpPr>
            <a:spLocks noGrp="1"/>
          </p:cNvSpPr>
          <p:nvPr>
            <p:ph type="ctrTitle" hasCustomPrompt="1"/>
          </p:nvPr>
        </p:nvSpPr>
        <p:spPr bwMode="gray">
          <a:xfrm>
            <a:off x="2408321" y="1541795"/>
            <a:ext cx="5411472" cy="876329"/>
          </a:xfrm>
          <a:prstGeom prst="rect">
            <a:avLst/>
          </a:prstGeom>
        </p:spPr>
        <p:txBody>
          <a:bodyPr lIns="0" rIns="0" bIns="0" anchor="b" anchorCtr="0"/>
          <a:lstStyle>
            <a:lvl1pPr>
              <a:lnSpc>
                <a:spcPct val="90000"/>
              </a:lnSpc>
              <a:defRPr sz="4000" b="0">
                <a:solidFill>
                  <a:schemeClr val="bg1"/>
                </a:solidFill>
              </a:defRPr>
            </a:lvl1pPr>
          </a:lstStyle>
          <a:p>
            <a:r>
              <a:rPr lang="en-US" dirty="0"/>
              <a:t>Document Title</a:t>
            </a:r>
          </a:p>
        </p:txBody>
      </p:sp>
      <p:sp>
        <p:nvSpPr>
          <p:cNvPr id="22" name="Subtitle 2"/>
          <p:cNvSpPr>
            <a:spLocks noGrp="1"/>
          </p:cNvSpPr>
          <p:nvPr>
            <p:ph type="subTitle" idx="1" hasCustomPrompt="1"/>
          </p:nvPr>
        </p:nvSpPr>
        <p:spPr bwMode="gray">
          <a:xfrm>
            <a:off x="2403929" y="2469119"/>
            <a:ext cx="5393680" cy="1576738"/>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Document Title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558398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5">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283" t="1833" r="60099" b="41331"/>
          <a:stretch/>
        </p:blipFill>
        <p:spPr>
          <a:xfrm>
            <a:off x="3610421" y="-1"/>
            <a:ext cx="5533579" cy="5143501"/>
          </a:xfrm>
          <a:prstGeom prst="rect">
            <a:avLst/>
          </a:prstGeom>
        </p:spPr>
      </p:pic>
      <p:sp>
        <p:nvSpPr>
          <p:cNvPr id="14" name="Freeform 13"/>
          <p:cNvSpPr/>
          <p:nvPr userDrawn="1"/>
        </p:nvSpPr>
        <p:spPr bwMode="gray">
          <a:xfrm>
            <a:off x="-32776" y="-1"/>
            <a:ext cx="6690687" cy="5143501"/>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a:t>Section Title</a:t>
            </a:r>
          </a:p>
        </p:txBody>
      </p:sp>
      <p:sp>
        <p:nvSpPr>
          <p:cNvPr id="17"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150778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4">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30252" t="-196" r="30252" b="196"/>
          <a:stretch/>
        </p:blipFill>
        <p:spPr>
          <a:xfrm>
            <a:off x="1428750" y="-1"/>
            <a:ext cx="7715250" cy="5143500"/>
          </a:xfrm>
          <a:prstGeom prst="rect">
            <a:avLst/>
          </a:prstGeom>
        </p:spPr>
      </p:pic>
      <p:sp>
        <p:nvSpPr>
          <p:cNvPr id="7" name="Freeform 6"/>
          <p:cNvSpPr/>
          <p:nvPr userDrawn="1"/>
        </p:nvSpPr>
        <p:spPr bwMode="gray">
          <a:xfrm>
            <a:off x="-32776" y="-1"/>
            <a:ext cx="6690687" cy="5143501"/>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a:t>Section Title</a:t>
            </a:r>
          </a:p>
        </p:txBody>
      </p:sp>
      <p:sp>
        <p:nvSpPr>
          <p:cNvPr id="12"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700804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Section Header 4">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t="-1277" r="31445" b="-1"/>
          <a:stretch/>
        </p:blipFill>
        <p:spPr>
          <a:xfrm>
            <a:off x="3861802" y="-65675"/>
            <a:ext cx="5282198" cy="5209174"/>
          </a:xfrm>
          <a:prstGeom prst="rect">
            <a:avLst/>
          </a:prstGeom>
        </p:spPr>
      </p:pic>
      <p:sp>
        <p:nvSpPr>
          <p:cNvPr id="7" name="Freeform 6"/>
          <p:cNvSpPr/>
          <p:nvPr userDrawn="1"/>
        </p:nvSpPr>
        <p:spPr bwMode="gray">
          <a:xfrm>
            <a:off x="-32776" y="-1"/>
            <a:ext cx="6690687" cy="5143501"/>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a:t>Section Title</a:t>
            </a:r>
          </a:p>
        </p:txBody>
      </p:sp>
      <p:sp>
        <p:nvSpPr>
          <p:cNvPr id="12"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041827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Section Header 4">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786" r="28735"/>
          <a:stretch/>
        </p:blipFill>
        <p:spPr>
          <a:xfrm>
            <a:off x="3872602" y="-40415"/>
            <a:ext cx="5266346" cy="5178815"/>
          </a:xfrm>
          <a:prstGeom prst="rect">
            <a:avLst/>
          </a:prstGeom>
        </p:spPr>
      </p:pic>
      <p:sp>
        <p:nvSpPr>
          <p:cNvPr id="7" name="Freeform 6"/>
          <p:cNvSpPr/>
          <p:nvPr userDrawn="1"/>
        </p:nvSpPr>
        <p:spPr bwMode="gray">
          <a:xfrm>
            <a:off x="-32776" y="-1"/>
            <a:ext cx="6690687" cy="5143501"/>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a:t>Section Title</a:t>
            </a:r>
          </a:p>
        </p:txBody>
      </p:sp>
      <p:sp>
        <p:nvSpPr>
          <p:cNvPr id="12"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4282855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37725"/>
          <a:stretch/>
        </p:blipFill>
        <p:spPr>
          <a:xfrm>
            <a:off x="3904803" y="0"/>
            <a:ext cx="5506216" cy="5143500"/>
          </a:xfrm>
          <a:prstGeom prst="rect">
            <a:avLst/>
          </a:prstGeom>
        </p:spPr>
      </p:pic>
      <p:sp>
        <p:nvSpPr>
          <p:cNvPr id="8" name="Freeform 7"/>
          <p:cNvSpPr/>
          <p:nvPr userDrawn="1"/>
        </p:nvSpPr>
        <p:spPr bwMode="gray">
          <a:xfrm>
            <a:off x="0" y="-1"/>
            <a:ext cx="6690687" cy="5143501"/>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a:t>Section Title</a:t>
            </a:r>
          </a:p>
        </p:txBody>
      </p:sp>
      <p:sp>
        <p:nvSpPr>
          <p:cNvPr id="13"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453309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r="22084"/>
          <a:stretch/>
        </p:blipFill>
        <p:spPr>
          <a:xfrm>
            <a:off x="3816450" y="-5055"/>
            <a:ext cx="5343453" cy="5143500"/>
          </a:xfrm>
          <a:prstGeom prst="rect">
            <a:avLst/>
          </a:prstGeom>
        </p:spPr>
      </p:pic>
      <p:sp>
        <p:nvSpPr>
          <p:cNvPr id="7" name="Freeform 6"/>
          <p:cNvSpPr/>
          <p:nvPr userDrawn="1"/>
        </p:nvSpPr>
        <p:spPr bwMode="gray">
          <a:xfrm>
            <a:off x="-32777" y="-5055"/>
            <a:ext cx="6693408" cy="5148072"/>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a:t>Section Title</a:t>
            </a:r>
          </a:p>
        </p:txBody>
      </p:sp>
      <p:sp>
        <p:nvSpPr>
          <p:cNvPr id="12"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480693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9">
    <p:bg>
      <p:bgPr>
        <a:gradFill>
          <a:gsLst>
            <a:gs pos="0">
              <a:srgbClr val="514689"/>
            </a:gs>
            <a:gs pos="100000">
              <a:schemeClr val="accent1"/>
            </a:gs>
          </a:gsLst>
        </a:gradFill>
        <a:effectLst/>
      </p:bgPr>
    </p:bg>
    <p:spTree>
      <p:nvGrpSpPr>
        <p:cNvPr id="1" name=""/>
        <p:cNvGrpSpPr/>
        <p:nvPr/>
      </p:nvGrpSpPr>
      <p:grpSpPr>
        <a:xfrm>
          <a:off x="0" y="0"/>
          <a:ext cx="0" cy="0"/>
          <a:chOff x="0" y="0"/>
          <a:chExt cx="0" cy="0"/>
        </a:xfrm>
      </p:grpSpPr>
      <p:sp>
        <p:nvSpPr>
          <p:cNvPr id="7" name="Freeform 6"/>
          <p:cNvSpPr/>
          <p:nvPr userDrawn="1"/>
        </p:nvSpPr>
        <p:spPr bwMode="gray">
          <a:xfrm>
            <a:off x="-32777" y="4089"/>
            <a:ext cx="6693408" cy="5148072"/>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a:t>Section Title</a:t>
            </a:r>
          </a:p>
        </p:txBody>
      </p:sp>
      <p:sp>
        <p:nvSpPr>
          <p:cNvPr id="14"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612062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098557" y="282859"/>
            <a:ext cx="7180264" cy="752292"/>
          </a:xfrm>
          <a:prstGeom prst="rect">
            <a:avLst/>
          </a:prstGeom>
        </p:spPr>
        <p:txBody>
          <a:bodyPr lIns="0"/>
          <a:lstStyle>
            <a:lvl1pPr>
              <a:lnSpc>
                <a:spcPct val="90000"/>
              </a:lnSpc>
              <a:defRPr>
                <a:solidFill>
                  <a:srgbClr val="514689"/>
                </a:solidFill>
              </a:defRPr>
            </a:lvl1pPr>
          </a:lstStyle>
          <a:p>
            <a:r>
              <a:rPr lang="en-US" dirty="0"/>
              <a:t>Click to edit Master title style</a:t>
            </a:r>
          </a:p>
        </p:txBody>
      </p:sp>
      <p:sp>
        <p:nvSpPr>
          <p:cNvPr id="9" name="Content Placeholder 2"/>
          <p:cNvSpPr>
            <a:spLocks noGrp="1"/>
          </p:cNvSpPr>
          <p:nvPr>
            <p:ph idx="1"/>
          </p:nvPr>
        </p:nvSpPr>
        <p:spPr>
          <a:xfrm>
            <a:off x="1088570" y="1526709"/>
            <a:ext cx="7190249" cy="297656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p:cNvSpPr>
            <a:spLocks noGrp="1"/>
          </p:cNvSpPr>
          <p:nvPr>
            <p:ph type="body" sz="quarter" idx="13" hasCustomPrompt="1"/>
          </p:nvPr>
        </p:nvSpPr>
        <p:spPr>
          <a:xfrm>
            <a:off x="1088572" y="1035152"/>
            <a:ext cx="7190248" cy="391312"/>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
        <p:nvSpPr>
          <p:cNvPr id="15" name="Date Placeholder 11"/>
          <p:cNvSpPr>
            <a:spLocks noGrp="1"/>
          </p:cNvSpPr>
          <p:nvPr>
            <p:ph type="dt" sz="half" idx="14"/>
          </p:nvPr>
        </p:nvSpPr>
        <p:spPr>
          <a:xfrm>
            <a:off x="2830750" y="4780683"/>
            <a:ext cx="440597" cy="231266"/>
          </a:xfrm>
          <a:prstGeom prst="rect">
            <a:avLst/>
          </a:prstGeom>
        </p:spPr>
        <p:txBody>
          <a:bodyPr/>
          <a:lstStyle/>
          <a:p>
            <a:fld id="{4221F580-C0C7-FE4A-BB06-8E6F259722CB}" type="datetime1">
              <a:rPr lang="en-US" smtClean="0"/>
              <a:t>7/13/2017</a:t>
            </a:fld>
            <a:endParaRPr lang="en-US" dirty="0"/>
          </a:p>
        </p:txBody>
      </p:sp>
      <p:sp>
        <p:nvSpPr>
          <p:cNvPr id="16" name="Footer Placeholder 12"/>
          <p:cNvSpPr>
            <a:spLocks noGrp="1"/>
          </p:cNvSpPr>
          <p:nvPr>
            <p:ph type="ftr" sz="quarter" idx="15"/>
          </p:nvPr>
        </p:nvSpPr>
        <p:spPr>
          <a:xfrm>
            <a:off x="3273552" y="4780683"/>
            <a:ext cx="5030042" cy="231266"/>
          </a:xfrm>
          <a:prstGeom prst="rect">
            <a:avLst/>
          </a:prstGeom>
        </p:spPr>
        <p:txBody>
          <a:bodyPr/>
          <a:lstStyle/>
          <a:p>
            <a:r>
              <a:rPr lang="en-US" dirty="0">
                <a:solidFill>
                  <a:srgbClr val="605F62"/>
                </a:solidFill>
              </a:rPr>
              <a:t>Presentation or Section Title</a:t>
            </a:r>
          </a:p>
        </p:txBody>
      </p:sp>
      <p:sp>
        <p:nvSpPr>
          <p:cNvPr id="17"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576511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4" name="Rectangle 6"/>
          <p:cNvSpPr/>
          <p:nvPr userDrawn="1"/>
        </p:nvSpPr>
        <p:spPr>
          <a:xfrm>
            <a:off x="0" y="0"/>
            <a:ext cx="3033057" cy="514350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9" name="Date Placeholder 6"/>
          <p:cNvSpPr>
            <a:spLocks noGrp="1"/>
          </p:cNvSpPr>
          <p:nvPr>
            <p:ph type="dt" sz="half" idx="10"/>
          </p:nvPr>
        </p:nvSpPr>
        <p:spPr bwMode="gray">
          <a:xfrm>
            <a:off x="6855794" y="4626218"/>
            <a:ext cx="1447800" cy="168275"/>
          </a:xfrm>
          <a:prstGeom prst="rect">
            <a:avLst/>
          </a:prstGeom>
        </p:spPr>
        <p:txBody>
          <a:bodyPr/>
          <a:lstStyle>
            <a:lvl1pPr>
              <a:defRPr>
                <a:solidFill>
                  <a:schemeClr val="bg1"/>
                </a:solidFill>
              </a:defRPr>
            </a:lvl1pPr>
          </a:lstStyle>
          <a:p>
            <a:fld id="{0A38EC05-E3EA-C649-9CE5-71E503F74839}" type="datetime1">
              <a:rPr lang="en-US" smtClean="0">
                <a:solidFill>
                  <a:prstClr val="white"/>
                </a:solidFill>
              </a:rPr>
              <a:t>7/13/2017</a:t>
            </a:fld>
            <a:endParaRPr lang="en-US" dirty="0">
              <a:solidFill>
                <a:prstClr val="white"/>
              </a:solidFill>
            </a:endParaRPr>
          </a:p>
        </p:txBody>
      </p:sp>
      <p:sp>
        <p:nvSpPr>
          <p:cNvPr id="10" name="Footer Placeholder 7"/>
          <p:cNvSpPr>
            <a:spLocks noGrp="1"/>
          </p:cNvSpPr>
          <p:nvPr>
            <p:ph type="ftr" sz="quarter" idx="11"/>
          </p:nvPr>
        </p:nvSpPr>
        <p:spPr bwMode="gray">
          <a:xfrm>
            <a:off x="3273552" y="4789710"/>
            <a:ext cx="5030042" cy="231266"/>
          </a:xfrm>
          <a:prstGeom prst="rect">
            <a:avLst/>
          </a:prstGeom>
        </p:spPr>
        <p:txBody>
          <a:bodyPr/>
          <a:lstStyle>
            <a:lvl1pPr>
              <a:defRPr>
                <a:solidFill>
                  <a:schemeClr val="bg1"/>
                </a:solidFill>
              </a:defRPr>
            </a:lvl1pPr>
          </a:lstStyle>
          <a:p>
            <a:r>
              <a:rPr lang="en-US" dirty="0">
                <a:solidFill>
                  <a:prstClr val="white"/>
                </a:solidFill>
              </a:rPr>
              <a:t>Presentation or Section Title</a:t>
            </a:r>
          </a:p>
        </p:txBody>
      </p:sp>
      <p:sp>
        <p:nvSpPr>
          <p:cNvPr id="11" name="Slide Number Placeholder 8"/>
          <p:cNvSpPr>
            <a:spLocks noGrp="1"/>
          </p:cNvSpPr>
          <p:nvPr>
            <p:ph type="sldNum" sz="quarter" idx="12"/>
          </p:nvPr>
        </p:nvSpPr>
        <p:spPr bwMode="gray">
          <a:xfrm>
            <a:off x="8305799" y="4789710"/>
            <a:ext cx="346745" cy="231265"/>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dirty="0">
              <a:solidFill>
                <a:prstClr val="white"/>
              </a:solidFill>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5285" y="373884"/>
            <a:ext cx="2488753" cy="351646"/>
          </a:xfrm>
          <a:prstGeom prst="rect">
            <a:avLst/>
          </a:prstGeom>
        </p:spPr>
      </p:pic>
      <p:sp>
        <p:nvSpPr>
          <p:cNvPr id="15" name="Title 1"/>
          <p:cNvSpPr>
            <a:spLocks noGrp="1"/>
          </p:cNvSpPr>
          <p:nvPr>
            <p:ph type="ctrTitle" hasCustomPrompt="1"/>
          </p:nvPr>
        </p:nvSpPr>
        <p:spPr bwMode="gray">
          <a:xfrm>
            <a:off x="2408321" y="1541795"/>
            <a:ext cx="5411472" cy="876329"/>
          </a:xfrm>
          <a:prstGeom prst="rect">
            <a:avLst/>
          </a:prstGeom>
        </p:spPr>
        <p:txBody>
          <a:bodyPr lIns="0" rIns="0" bIns="0" anchor="b" anchorCtr="0"/>
          <a:lstStyle>
            <a:lvl1pPr>
              <a:lnSpc>
                <a:spcPct val="90000"/>
              </a:lnSpc>
              <a:defRPr sz="4000" b="0">
                <a:solidFill>
                  <a:schemeClr val="bg1"/>
                </a:solidFill>
              </a:defRPr>
            </a:lvl1pPr>
          </a:lstStyle>
          <a:p>
            <a:r>
              <a:rPr lang="en-US" dirty="0"/>
              <a:t>Document Title</a:t>
            </a:r>
          </a:p>
        </p:txBody>
      </p:sp>
      <p:sp>
        <p:nvSpPr>
          <p:cNvPr id="18" name="Subtitle 2"/>
          <p:cNvSpPr>
            <a:spLocks noGrp="1"/>
          </p:cNvSpPr>
          <p:nvPr>
            <p:ph type="subTitle" idx="1" hasCustomPrompt="1"/>
          </p:nvPr>
        </p:nvSpPr>
        <p:spPr bwMode="gray">
          <a:xfrm>
            <a:off x="2403929" y="2469119"/>
            <a:ext cx="5393680" cy="1576738"/>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Document Title</a:t>
            </a:r>
          </a:p>
        </p:txBody>
      </p:sp>
    </p:spTree>
    <p:extLst>
      <p:ext uri="{BB962C8B-B14F-4D97-AF65-F5344CB8AC3E}">
        <p14:creationId xmlns:p14="http://schemas.microsoft.com/office/powerpoint/2010/main" val="1488109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Text Placeholder 2"/>
          <p:cNvSpPr>
            <a:spLocks noGrp="1"/>
          </p:cNvSpPr>
          <p:nvPr>
            <p:ph type="body" idx="1"/>
          </p:nvPr>
        </p:nvSpPr>
        <p:spPr>
          <a:xfrm>
            <a:off x="1052286" y="1524784"/>
            <a:ext cx="7230662" cy="2978954"/>
          </a:xfrm>
          <a:prstGeom prst="rect">
            <a:avLst/>
          </a:prstGeom>
        </p:spPr>
        <p:txBody>
          <a:bodyPr vert="horz" lIns="0" tIns="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3"/>
          <p:cNvSpPr>
            <a:spLocks noGrp="1"/>
          </p:cNvSpPr>
          <p:nvPr>
            <p:ph type="dt" sz="half" idx="2"/>
          </p:nvPr>
        </p:nvSpPr>
        <p:spPr>
          <a:xfrm>
            <a:off x="2697479" y="4787032"/>
            <a:ext cx="573867" cy="231267"/>
          </a:xfrm>
          <a:prstGeom prst="rect">
            <a:avLst/>
          </a:prstGeom>
        </p:spPr>
        <p:txBody>
          <a:bodyPr vert="horz" wrap="none" lIns="0" tIns="0" rIns="0" bIns="0" rtlCol="0" anchor="b"/>
          <a:lstStyle>
            <a:lvl1pPr algn="r">
              <a:defRPr lang="en-US" sz="800" smtClean="0"/>
            </a:lvl1pPr>
          </a:lstStyle>
          <a:p>
            <a:r>
              <a:rPr lang="en-US" dirty="0"/>
              <a:t>6/9/2017</a:t>
            </a:r>
          </a:p>
        </p:txBody>
      </p:sp>
      <p:sp>
        <p:nvSpPr>
          <p:cNvPr id="17" name="Footer Placeholder 4"/>
          <p:cNvSpPr>
            <a:spLocks noGrp="1"/>
          </p:cNvSpPr>
          <p:nvPr>
            <p:ph type="ftr" sz="quarter" idx="3"/>
          </p:nvPr>
        </p:nvSpPr>
        <p:spPr>
          <a:xfrm>
            <a:off x="3273552" y="4787033"/>
            <a:ext cx="5030042" cy="231266"/>
          </a:xfrm>
          <a:prstGeom prst="rect">
            <a:avLst/>
          </a:prstGeom>
        </p:spPr>
        <p:txBody>
          <a:bodyPr vert="horz" lIns="0" tIns="0" rIns="0" bIns="0" rtlCol="0" anchor="b"/>
          <a:lstStyle>
            <a:lvl1pPr algn="r">
              <a:defRPr sz="1400">
                <a:solidFill>
                  <a:schemeClr val="tx1"/>
                </a:solidFill>
              </a:defRPr>
            </a:lvl1pPr>
          </a:lstStyle>
          <a:p>
            <a:r>
              <a:rPr lang="en-US" dirty="0">
                <a:solidFill>
                  <a:srgbClr val="605F62"/>
                </a:solidFill>
              </a:rPr>
              <a:t>NASIG</a:t>
            </a:r>
          </a:p>
        </p:txBody>
      </p:sp>
      <p:sp>
        <p:nvSpPr>
          <p:cNvPr id="18" name="Slide Number Placeholder 5"/>
          <p:cNvSpPr>
            <a:spLocks noGrp="1"/>
          </p:cNvSpPr>
          <p:nvPr>
            <p:ph type="sldNum" sz="quarter" idx="4"/>
          </p:nvPr>
        </p:nvSpPr>
        <p:spPr>
          <a:xfrm>
            <a:off x="8305799" y="4787034"/>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sp>
        <p:nvSpPr>
          <p:cNvPr id="19" name="Rectangle 6"/>
          <p:cNvSpPr/>
          <p:nvPr userDrawn="1"/>
        </p:nvSpPr>
        <p:spPr>
          <a:xfrm>
            <a:off x="-5927" y="470648"/>
            <a:ext cx="998038" cy="306244"/>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260237 w 1259183"/>
              <a:gd name="connsiteY0" fmla="*/ 0 h 381000"/>
              <a:gd name="connsiteX1" fmla="*/ 1054494 w 1259183"/>
              <a:gd name="connsiteY1" fmla="*/ 0 h 381000"/>
              <a:gd name="connsiteX2" fmla="*/ 1259183 w 1259183"/>
              <a:gd name="connsiteY2" fmla="*/ 381000 h 381000"/>
              <a:gd name="connsiteX3" fmla="*/ 0 w 1259183"/>
              <a:gd name="connsiteY3" fmla="*/ 381000 h 381000"/>
              <a:gd name="connsiteX4" fmla="*/ 260237 w 1259183"/>
              <a:gd name="connsiteY4" fmla="*/ 0 h 381000"/>
              <a:gd name="connsiteX0" fmla="*/ 0 w 1261140"/>
              <a:gd name="connsiteY0" fmla="*/ 6900 h 381000"/>
              <a:gd name="connsiteX1" fmla="*/ 1056451 w 1261140"/>
              <a:gd name="connsiteY1" fmla="*/ 0 h 381000"/>
              <a:gd name="connsiteX2" fmla="*/ 1261140 w 1261140"/>
              <a:gd name="connsiteY2" fmla="*/ 381000 h 381000"/>
              <a:gd name="connsiteX3" fmla="*/ 1957 w 1261140"/>
              <a:gd name="connsiteY3" fmla="*/ 381000 h 381000"/>
              <a:gd name="connsiteX4" fmla="*/ 0 w 1261140"/>
              <a:gd name="connsiteY4" fmla="*/ 6900 h 381000"/>
              <a:gd name="connsiteX0" fmla="*/ 0 w 1261140"/>
              <a:gd name="connsiteY0" fmla="*/ 6900 h 381000"/>
              <a:gd name="connsiteX1" fmla="*/ 1056451 w 1261140"/>
              <a:gd name="connsiteY1" fmla="*/ 0 h 381000"/>
              <a:gd name="connsiteX2" fmla="*/ 1261140 w 1261140"/>
              <a:gd name="connsiteY2" fmla="*/ 381000 h 381000"/>
              <a:gd name="connsiteX3" fmla="*/ 1957 w 1261140"/>
              <a:gd name="connsiteY3" fmla="*/ 381000 h 381000"/>
              <a:gd name="connsiteX4" fmla="*/ 0 w 1261140"/>
              <a:gd name="connsiteY4" fmla="*/ 6900 h 381000"/>
              <a:gd name="connsiteX0" fmla="*/ 0 w 1261140"/>
              <a:gd name="connsiteY0" fmla="*/ 6900 h 381000"/>
              <a:gd name="connsiteX1" fmla="*/ 1056451 w 1261140"/>
              <a:gd name="connsiteY1" fmla="*/ 0 h 381000"/>
              <a:gd name="connsiteX2" fmla="*/ 1261140 w 1261140"/>
              <a:gd name="connsiteY2" fmla="*/ 381000 h 381000"/>
              <a:gd name="connsiteX3" fmla="*/ 1957 w 1261140"/>
              <a:gd name="connsiteY3" fmla="*/ 381000 h 381000"/>
              <a:gd name="connsiteX4" fmla="*/ 0 w 1261140"/>
              <a:gd name="connsiteY4" fmla="*/ 6900 h 381000"/>
              <a:gd name="connsiteX0" fmla="*/ 2151 w 1259341"/>
              <a:gd name="connsiteY0" fmla="*/ 0 h 382000"/>
              <a:gd name="connsiteX1" fmla="*/ 1054652 w 1259341"/>
              <a:gd name="connsiteY1" fmla="*/ 1000 h 382000"/>
              <a:gd name="connsiteX2" fmla="*/ 1259341 w 1259341"/>
              <a:gd name="connsiteY2" fmla="*/ 382000 h 382000"/>
              <a:gd name="connsiteX3" fmla="*/ 158 w 1259341"/>
              <a:gd name="connsiteY3" fmla="*/ 382000 h 382000"/>
              <a:gd name="connsiteX4" fmla="*/ 2151 w 1259341"/>
              <a:gd name="connsiteY4" fmla="*/ 0 h 382000"/>
              <a:gd name="connsiteX0" fmla="*/ 2151 w 1259341"/>
              <a:gd name="connsiteY0" fmla="*/ 2950 h 381000"/>
              <a:gd name="connsiteX1" fmla="*/ 1054652 w 1259341"/>
              <a:gd name="connsiteY1" fmla="*/ 0 h 381000"/>
              <a:gd name="connsiteX2" fmla="*/ 1259341 w 1259341"/>
              <a:gd name="connsiteY2" fmla="*/ 381000 h 381000"/>
              <a:gd name="connsiteX3" fmla="*/ 158 w 1259341"/>
              <a:gd name="connsiteY3" fmla="*/ 381000 h 381000"/>
              <a:gd name="connsiteX4" fmla="*/ 2151 w 1259341"/>
              <a:gd name="connsiteY4" fmla="*/ 2950 h 381000"/>
              <a:gd name="connsiteX0" fmla="*/ 2258 w 1259448"/>
              <a:gd name="connsiteY0" fmla="*/ 2950 h 381000"/>
              <a:gd name="connsiteX1" fmla="*/ 1054759 w 1259448"/>
              <a:gd name="connsiteY1" fmla="*/ 0 h 381000"/>
              <a:gd name="connsiteX2" fmla="*/ 1259448 w 1259448"/>
              <a:gd name="connsiteY2" fmla="*/ 381000 h 381000"/>
              <a:gd name="connsiteX3" fmla="*/ 265 w 1259448"/>
              <a:gd name="connsiteY3" fmla="*/ 381000 h 381000"/>
              <a:gd name="connsiteX4" fmla="*/ 2258 w 1259448"/>
              <a:gd name="connsiteY4" fmla="*/ 2950 h 381000"/>
              <a:gd name="connsiteX0" fmla="*/ 17832 w 1259222"/>
              <a:gd name="connsiteY0" fmla="*/ 2950 h 381000"/>
              <a:gd name="connsiteX1" fmla="*/ 1054533 w 1259222"/>
              <a:gd name="connsiteY1" fmla="*/ 0 h 381000"/>
              <a:gd name="connsiteX2" fmla="*/ 1259222 w 1259222"/>
              <a:gd name="connsiteY2" fmla="*/ 381000 h 381000"/>
              <a:gd name="connsiteX3" fmla="*/ 39 w 1259222"/>
              <a:gd name="connsiteY3" fmla="*/ 381000 h 381000"/>
              <a:gd name="connsiteX4" fmla="*/ 17832 w 1259222"/>
              <a:gd name="connsiteY4" fmla="*/ 2950 h 381000"/>
              <a:gd name="connsiteX0" fmla="*/ 274 w 1241664"/>
              <a:gd name="connsiteY0" fmla="*/ 2950 h 381000"/>
              <a:gd name="connsiteX1" fmla="*/ 1036975 w 1241664"/>
              <a:gd name="connsiteY1" fmla="*/ 0 h 381000"/>
              <a:gd name="connsiteX2" fmla="*/ 1241664 w 1241664"/>
              <a:gd name="connsiteY2" fmla="*/ 381000 h 381000"/>
              <a:gd name="connsiteX3" fmla="*/ 2231 w 1241664"/>
              <a:gd name="connsiteY3" fmla="*/ 381000 h 381000"/>
              <a:gd name="connsiteX4" fmla="*/ 274 w 1241664"/>
              <a:gd name="connsiteY4" fmla="*/ 295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664" h="381000">
                <a:moveTo>
                  <a:pt x="274" y="2950"/>
                </a:moveTo>
                <a:lnTo>
                  <a:pt x="1036975" y="0"/>
                </a:lnTo>
                <a:lnTo>
                  <a:pt x="1241664" y="381000"/>
                </a:lnTo>
                <a:lnTo>
                  <a:pt x="2231" y="381000"/>
                </a:lnTo>
                <a:cubicBezTo>
                  <a:pt x="1252" y="193950"/>
                  <a:pt x="-723" y="191975"/>
                  <a:pt x="274" y="2950"/>
                </a:cubicBezTo>
                <a:close/>
              </a:path>
            </a:pathLst>
          </a:custGeom>
          <a:gradFill flip="none" rotWithShape="1">
            <a:gsLst>
              <a:gs pos="0">
                <a:srgbClr val="514689"/>
              </a:gs>
              <a:gs pos="100000">
                <a:schemeClr val="accent1"/>
              </a:gs>
            </a:gsLst>
            <a:lin ang="145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645B9B"/>
                </a:solidFill>
              </a:rPr>
              <a:t>  </a:t>
            </a:r>
          </a:p>
        </p:txBody>
      </p:sp>
      <p:sp>
        <p:nvSpPr>
          <p:cNvPr id="2" name="Title Placeholder 1"/>
          <p:cNvSpPr>
            <a:spLocks noGrp="1"/>
          </p:cNvSpPr>
          <p:nvPr>
            <p:ph type="title"/>
          </p:nvPr>
        </p:nvSpPr>
        <p:spPr>
          <a:xfrm>
            <a:off x="1049274" y="183198"/>
            <a:ext cx="7886700" cy="914081"/>
          </a:xfrm>
          <a:prstGeom prst="rect">
            <a:avLst/>
          </a:prstGeom>
        </p:spPr>
        <p:txBody>
          <a:bodyPr vert="horz" lIns="91440" tIns="45720" rIns="91440" bIns="45720" rtlCol="0" anchor="ctr">
            <a:normAutofit/>
          </a:bodyPr>
          <a:lstStyle/>
          <a:p>
            <a:r>
              <a:rPr lang="en-US" dirty="0"/>
              <a:t>Click to edit Master title style</a:t>
            </a:r>
          </a:p>
        </p:txBody>
      </p:sp>
      <p:pic>
        <p:nvPicPr>
          <p:cNvPr id="9" name="Picture 8"/>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927662" y="4740418"/>
            <a:ext cx="1693981" cy="321439"/>
          </a:xfrm>
          <a:prstGeom prst="rect">
            <a:avLst/>
          </a:prstGeom>
        </p:spPr>
      </p:pic>
    </p:spTree>
    <p:extLst>
      <p:ext uri="{BB962C8B-B14F-4D97-AF65-F5344CB8AC3E}">
        <p14:creationId xmlns:p14="http://schemas.microsoft.com/office/powerpoint/2010/main" val="1382538097"/>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3" r:id="rId3"/>
    <p:sldLayoutId id="2147483714" r:id="rId4"/>
    <p:sldLayoutId id="2147483715" r:id="rId5"/>
    <p:sldLayoutId id="2147483652" r:id="rId6"/>
    <p:sldLayoutId id="2147483651" r:id="rId7"/>
    <p:sldLayoutId id="2147483658" r:id="rId8"/>
    <p:sldLayoutId id="2147483662" r:id="rId9"/>
    <p:sldLayoutId id="2147483671" r:id="rId10"/>
  </p:sldLayoutIdLst>
  <p:hf hdr="0"/>
  <p:txStyles>
    <p:titleStyle>
      <a:lvl1pPr algn="l" defTabSz="457200" rtl="0" eaLnBrk="1" latinLnBrk="0" hangingPunct="1">
        <a:lnSpc>
          <a:spcPct val="90000"/>
        </a:lnSpc>
        <a:spcBef>
          <a:spcPct val="0"/>
        </a:spcBef>
        <a:buNone/>
        <a:tabLst/>
        <a:defRPr sz="2800" kern="1200">
          <a:solidFill>
            <a:srgbClr val="514689"/>
          </a:solidFill>
          <a:latin typeface="+mj-lt"/>
          <a:ea typeface="+mj-ea"/>
          <a:cs typeface="+mj-cs"/>
        </a:defRPr>
      </a:lvl1pPr>
    </p:titleStyle>
    <p:body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emf"/></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hyperlink" Target="mailto:Joelen.pastva@northwestern.edu" TargetMode="External"/><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hyperlink" Target="https://archive.org/about/"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1052623"/>
            <a:ext cx="9144000" cy="1520456"/>
          </a:xfrm>
        </p:spPr>
        <p:txBody>
          <a:bodyPr anchor="ctr">
            <a:noAutofit/>
          </a:bodyPr>
          <a:lstStyle/>
          <a:p>
            <a:pPr algn="ctr"/>
            <a:r>
              <a:rPr lang="en-US" sz="3200" dirty="0" smtClean="0"/>
              <a:t>Internet Archive:</a:t>
            </a:r>
            <a:br>
              <a:rPr lang="en-US" sz="3200" dirty="0" smtClean="0"/>
            </a:br>
            <a:r>
              <a:rPr lang="en-US" sz="3200" dirty="0" smtClean="0"/>
              <a:t>Ideas for Proactive and Patron-Friendly Use</a:t>
            </a:r>
            <a:endParaRPr lang="en-US" sz="3200" dirty="0"/>
          </a:p>
        </p:txBody>
      </p:sp>
      <p:sp>
        <p:nvSpPr>
          <p:cNvPr id="10" name="TextBox 9"/>
          <p:cNvSpPr txBox="1"/>
          <p:nvPr/>
        </p:nvSpPr>
        <p:spPr>
          <a:xfrm>
            <a:off x="499730" y="3019647"/>
            <a:ext cx="8573933" cy="1775637"/>
          </a:xfrm>
          <a:prstGeom prst="rect">
            <a:avLst/>
          </a:prstGeom>
          <a:noFill/>
        </p:spPr>
        <p:txBody>
          <a:bodyPr wrap="square" lIns="0" tIns="0" rIns="0" bIns="0" rtlCol="0">
            <a:noAutofit/>
          </a:bodyPr>
          <a:lstStyle/>
          <a:p>
            <a:pPr algn="ctr">
              <a:lnSpc>
                <a:spcPct val="80000"/>
              </a:lnSpc>
              <a:spcBef>
                <a:spcPts val="600"/>
              </a:spcBef>
            </a:pPr>
            <a:r>
              <a:rPr lang="en-US" sz="1600" dirty="0" smtClean="0">
                <a:solidFill>
                  <a:prstClr val="white"/>
                </a:solidFill>
                <a:latin typeface="Calibri Light"/>
                <a:cs typeface="Calibri Light"/>
              </a:rPr>
              <a:t>Susan Wishnetsky</a:t>
            </a:r>
          </a:p>
          <a:p>
            <a:pPr algn="ctr">
              <a:lnSpc>
                <a:spcPct val="80000"/>
              </a:lnSpc>
              <a:spcBef>
                <a:spcPts val="600"/>
              </a:spcBef>
            </a:pPr>
            <a:r>
              <a:rPr lang="en-US" sz="1600" dirty="0" smtClean="0">
                <a:solidFill>
                  <a:prstClr val="white"/>
                </a:solidFill>
                <a:latin typeface="Calibri Light"/>
                <a:cs typeface="Calibri Light"/>
              </a:rPr>
              <a:t>Assistant Collections Librarian</a:t>
            </a:r>
          </a:p>
          <a:p>
            <a:pPr algn="ctr">
              <a:lnSpc>
                <a:spcPct val="80000"/>
              </a:lnSpc>
              <a:spcBef>
                <a:spcPts val="600"/>
              </a:spcBef>
            </a:pPr>
            <a:r>
              <a:rPr lang="en-US" sz="1600" dirty="0" smtClean="0">
                <a:solidFill>
                  <a:prstClr val="white"/>
                </a:solidFill>
                <a:latin typeface="Calibri Light"/>
                <a:cs typeface="Calibri Light"/>
              </a:rPr>
              <a:t>Galter Health Sciences Library</a:t>
            </a:r>
          </a:p>
          <a:p>
            <a:pPr algn="ctr">
              <a:lnSpc>
                <a:spcPct val="80000"/>
              </a:lnSpc>
              <a:spcBef>
                <a:spcPts val="600"/>
              </a:spcBef>
            </a:pPr>
            <a:r>
              <a:rPr lang="en-US" sz="1600" dirty="0" smtClean="0">
                <a:solidFill>
                  <a:prstClr val="white"/>
                </a:solidFill>
                <a:latin typeface="Calibri Light"/>
                <a:cs typeface="Calibri Light"/>
              </a:rPr>
              <a:t>Feinberg School of Medicine</a:t>
            </a:r>
          </a:p>
          <a:p>
            <a:pPr algn="ctr">
              <a:lnSpc>
                <a:spcPct val="80000"/>
              </a:lnSpc>
              <a:spcBef>
                <a:spcPts val="600"/>
              </a:spcBef>
            </a:pPr>
            <a:r>
              <a:rPr lang="en-US" sz="1600" dirty="0">
                <a:solidFill>
                  <a:prstClr val="white"/>
                </a:solidFill>
                <a:latin typeface="Calibri Light"/>
                <a:cs typeface="Calibri Light"/>
              </a:rPr>
              <a:t>Northwestern University</a:t>
            </a:r>
          </a:p>
          <a:p>
            <a:pPr algn="r">
              <a:lnSpc>
                <a:spcPct val="80000"/>
              </a:lnSpc>
              <a:spcBef>
                <a:spcPts val="600"/>
              </a:spcBef>
            </a:pPr>
            <a:endParaRPr lang="en-US" sz="1200" dirty="0" smtClean="0">
              <a:solidFill>
                <a:prstClr val="white"/>
              </a:solidFill>
              <a:latin typeface="Calibri Light"/>
              <a:cs typeface="Calibri Light"/>
            </a:endParaRPr>
          </a:p>
          <a:p>
            <a:pPr algn="r">
              <a:lnSpc>
                <a:spcPct val="80000"/>
              </a:lnSpc>
              <a:spcBef>
                <a:spcPts val="600"/>
              </a:spcBef>
            </a:pPr>
            <a:endParaRPr lang="en-US" dirty="0">
              <a:solidFill>
                <a:prstClr val="white"/>
              </a:solidFill>
              <a:latin typeface="Calibri Light"/>
              <a:cs typeface="Calibri Light"/>
            </a:endParaRPr>
          </a:p>
          <a:p>
            <a:pPr algn="r">
              <a:lnSpc>
                <a:spcPct val="80000"/>
              </a:lnSpc>
              <a:spcBef>
                <a:spcPts val="600"/>
              </a:spcBef>
            </a:pPr>
            <a:r>
              <a:rPr lang="en-US" sz="1200" smtClean="0">
                <a:solidFill>
                  <a:prstClr val="white"/>
                </a:solidFill>
                <a:latin typeface="Calibri Light"/>
                <a:cs typeface="Calibri Light"/>
              </a:rPr>
              <a:t>CMERIG, ALA </a:t>
            </a:r>
            <a:r>
              <a:rPr lang="en-US" sz="1200" dirty="0">
                <a:solidFill>
                  <a:prstClr val="white"/>
                </a:solidFill>
                <a:latin typeface="Calibri Light"/>
                <a:cs typeface="Calibri Light"/>
              </a:rPr>
              <a:t>2017, </a:t>
            </a:r>
            <a:r>
              <a:rPr lang="en-US" sz="1200" dirty="0" smtClean="0">
                <a:solidFill>
                  <a:prstClr val="white"/>
                </a:solidFill>
                <a:latin typeface="Calibri Light"/>
                <a:cs typeface="Calibri Light"/>
              </a:rPr>
              <a:t>Chicago, Illinois</a:t>
            </a:r>
            <a:endParaRPr lang="en-US" sz="1200" dirty="0">
              <a:solidFill>
                <a:prstClr val="white"/>
              </a:solidFill>
              <a:latin typeface="Calibri Light"/>
              <a:cs typeface="Calibri Light"/>
            </a:endParaRPr>
          </a:p>
        </p:txBody>
      </p:sp>
    </p:spTree>
    <p:extLst>
      <p:ext uri="{BB962C8B-B14F-4D97-AF65-F5344CB8AC3E}">
        <p14:creationId xmlns:p14="http://schemas.microsoft.com/office/powerpoint/2010/main" val="5011977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0356" y="1868714"/>
            <a:ext cx="4309893" cy="1040742"/>
          </a:xfrm>
        </p:spPr>
        <p:txBody>
          <a:bodyPr>
            <a:normAutofit fontScale="90000"/>
          </a:bodyPr>
          <a:lstStyle/>
          <a:p>
            <a:r>
              <a:rPr lang="en-US" dirty="0"/>
              <a:t/>
            </a:r>
            <a:br>
              <a:rPr lang="en-US" dirty="0"/>
            </a:br>
            <a:r>
              <a:rPr lang="en-US" dirty="0"/>
              <a:t>Galter Health Sciences Library</a:t>
            </a:r>
            <a:br>
              <a:rPr lang="en-US" dirty="0"/>
            </a:br>
            <a:endParaRPr lang="en-US" dirty="0"/>
          </a:p>
        </p:txBody>
      </p:sp>
      <p:sp>
        <p:nvSpPr>
          <p:cNvPr id="3" name="Subtitle 2"/>
          <p:cNvSpPr>
            <a:spLocks noGrp="1"/>
          </p:cNvSpPr>
          <p:nvPr>
            <p:ph type="subTitle" idx="1"/>
          </p:nvPr>
        </p:nvSpPr>
        <p:spPr/>
        <p:txBody>
          <a:bodyPr/>
          <a:lstStyle/>
          <a:p>
            <a:r>
              <a:rPr lang="en-US" dirty="0"/>
              <a:t>Northwestern University</a:t>
            </a:r>
          </a:p>
          <a:p>
            <a:r>
              <a:rPr lang="en-US" dirty="0"/>
              <a:t>Feinberg School of Medicine</a:t>
            </a:r>
          </a:p>
          <a:p>
            <a:r>
              <a:rPr lang="en-US" dirty="0"/>
              <a:t>Chicago, Illinois</a:t>
            </a:r>
          </a:p>
          <a:p>
            <a:endParaRPr lang="en-US" dirty="0"/>
          </a:p>
        </p:txBody>
      </p:sp>
    </p:spTree>
    <p:extLst>
      <p:ext uri="{BB962C8B-B14F-4D97-AF65-F5344CB8AC3E}">
        <p14:creationId xmlns:p14="http://schemas.microsoft.com/office/powerpoint/2010/main" val="31685600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3"/>
          <a:stretch>
            <a:fillRect/>
          </a:stretch>
        </p:blipFill>
        <p:spPr>
          <a:xfrm>
            <a:off x="526486" y="1286028"/>
            <a:ext cx="7919893" cy="2924126"/>
          </a:xfrm>
          <a:prstGeom prst="rect">
            <a:avLst/>
          </a:prstGeom>
        </p:spPr>
      </p:pic>
      <p:sp>
        <p:nvSpPr>
          <p:cNvPr id="4" name="Text Placeholder 3"/>
          <p:cNvSpPr>
            <a:spLocks noGrp="1"/>
          </p:cNvSpPr>
          <p:nvPr>
            <p:ph type="body" sz="quarter" idx="13"/>
          </p:nvPr>
        </p:nvSpPr>
        <p:spPr>
          <a:xfrm>
            <a:off x="0" y="421075"/>
            <a:ext cx="9143999" cy="391312"/>
          </a:xfrm>
          <a:solidFill>
            <a:schemeClr val="bg1"/>
          </a:solidFill>
        </p:spPr>
        <p:txBody>
          <a:bodyPr/>
          <a:lstStyle/>
          <a:p>
            <a:pPr algn="ctr"/>
            <a:r>
              <a:rPr lang="en-US" sz="3600" dirty="0" smtClean="0">
                <a:solidFill>
                  <a:schemeClr val="tx2">
                    <a:lumMod val="50000"/>
                  </a:schemeClr>
                </a:solidFill>
              </a:rPr>
              <a:t>http://archive.org</a:t>
            </a:r>
            <a:endParaRPr lang="en-US" sz="3600" dirty="0">
              <a:solidFill>
                <a:schemeClr val="tx2">
                  <a:lumMod val="50000"/>
                </a:schemeClr>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3</a:t>
            </a:fld>
            <a:endParaRPr lang="en-US" dirty="0"/>
          </a:p>
        </p:txBody>
      </p:sp>
    </p:spTree>
    <p:extLst>
      <p:ext uri="{BB962C8B-B14F-4D97-AF65-F5344CB8AC3E}">
        <p14:creationId xmlns:p14="http://schemas.microsoft.com/office/powerpoint/2010/main" val="16108448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6"/>
          </p:nvPr>
        </p:nvSpPr>
        <p:spPr/>
        <p:txBody>
          <a:bodyPr/>
          <a:lstStyle/>
          <a:p>
            <a:fld id="{0D558541-60C9-42A2-8392-FF12533A6B7A}" type="slidenum">
              <a:rPr lang="en-US" smtClean="0"/>
              <a:pPr/>
              <a:t>4</a:t>
            </a:fld>
            <a:endParaRPr lang="en-US" dirty="0"/>
          </a:p>
        </p:txBody>
      </p:sp>
      <p:pic>
        <p:nvPicPr>
          <p:cNvPr id="3" name="Picture 2"/>
          <p:cNvPicPr>
            <a:picLocks noChangeAspect="1"/>
          </p:cNvPicPr>
          <p:nvPr/>
        </p:nvPicPr>
        <p:blipFill>
          <a:blip r:embed="rId3"/>
          <a:stretch>
            <a:fillRect/>
          </a:stretch>
        </p:blipFill>
        <p:spPr>
          <a:xfrm>
            <a:off x="-1" y="330505"/>
            <a:ext cx="9144001" cy="4208444"/>
          </a:xfrm>
          <a:prstGeom prst="rect">
            <a:avLst/>
          </a:prstGeom>
        </p:spPr>
      </p:pic>
    </p:spTree>
    <p:extLst>
      <p:ext uri="{BB962C8B-B14F-4D97-AF65-F5344CB8AC3E}">
        <p14:creationId xmlns:p14="http://schemas.microsoft.com/office/powerpoint/2010/main" val="28406500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8100000" scaled="1"/>
          <a:tileRect/>
        </a:grad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16"/>
          </p:nvPr>
        </p:nvSpPr>
        <p:spPr/>
        <p:txBody>
          <a:bodyPr/>
          <a:lstStyle/>
          <a:p>
            <a:fld id="{0D558541-60C9-42A2-8392-FF12533A6B7A}" type="slidenum">
              <a:rPr lang="en-US" smtClean="0">
                <a:solidFill>
                  <a:srgbClr val="B0A2C5"/>
                </a:solidFill>
              </a:rPr>
              <a:pPr/>
              <a:t>5</a:t>
            </a:fld>
            <a:endParaRPr lang="en-US" dirty="0">
              <a:solidFill>
                <a:srgbClr val="B0A2C5"/>
              </a:solidFill>
            </a:endParaRPr>
          </a:p>
        </p:txBody>
      </p:sp>
      <p:pic>
        <p:nvPicPr>
          <p:cNvPr id="2" name="Picture 1"/>
          <p:cNvPicPr>
            <a:picLocks noChangeAspect="1"/>
          </p:cNvPicPr>
          <p:nvPr/>
        </p:nvPicPr>
        <p:blipFill>
          <a:blip r:embed="rId3"/>
          <a:stretch>
            <a:fillRect/>
          </a:stretch>
        </p:blipFill>
        <p:spPr>
          <a:xfrm>
            <a:off x="0" y="-8867"/>
            <a:ext cx="9144000" cy="5152367"/>
          </a:xfrm>
          <a:prstGeom prst="rect">
            <a:avLst/>
          </a:prstGeom>
        </p:spPr>
      </p:pic>
    </p:spTree>
    <p:extLst>
      <p:ext uri="{BB962C8B-B14F-4D97-AF65-F5344CB8AC3E}">
        <p14:creationId xmlns:p14="http://schemas.microsoft.com/office/powerpoint/2010/main" val="22130200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6"/>
          </p:nvPr>
        </p:nvSpPr>
        <p:spPr/>
        <p:txBody>
          <a:bodyPr/>
          <a:lstStyle/>
          <a:p>
            <a:fld id="{0D558541-60C9-42A2-8392-FF12533A6B7A}" type="slidenum">
              <a:rPr lang="en-US" smtClean="0">
                <a:solidFill>
                  <a:srgbClr val="B0A2C5"/>
                </a:solidFill>
              </a:rPr>
              <a:pPr/>
              <a:t>6</a:t>
            </a:fld>
            <a:endParaRPr lang="en-US" dirty="0">
              <a:solidFill>
                <a:srgbClr val="B0A2C5"/>
              </a:solidFill>
            </a:endParaRPr>
          </a:p>
        </p:txBody>
      </p:sp>
      <p:pic>
        <p:nvPicPr>
          <p:cNvPr id="10" name="Content Placeholder 9"/>
          <p:cNvPicPr>
            <a:picLocks noGrp="1" noChangeAspect="1"/>
          </p:cNvPicPr>
          <p:nvPr>
            <p:ph idx="1"/>
          </p:nvPr>
        </p:nvPicPr>
        <p:blipFill>
          <a:blip r:embed="rId3"/>
          <a:stretch>
            <a:fillRect/>
          </a:stretch>
        </p:blipFill>
        <p:spPr>
          <a:xfrm>
            <a:off x="636208" y="1465244"/>
            <a:ext cx="8016336" cy="1806766"/>
          </a:xfrm>
          <a:prstGeom prst="rect">
            <a:avLst/>
          </a:prstGeom>
        </p:spPr>
      </p:pic>
      <p:sp>
        <p:nvSpPr>
          <p:cNvPr id="5" name="Text Placeholder 3"/>
          <p:cNvSpPr>
            <a:spLocks noGrp="1"/>
          </p:cNvSpPr>
          <p:nvPr>
            <p:ph type="body" sz="quarter" idx="13"/>
          </p:nvPr>
        </p:nvSpPr>
        <p:spPr>
          <a:xfrm>
            <a:off x="0" y="421075"/>
            <a:ext cx="9143999" cy="391312"/>
          </a:xfrm>
          <a:solidFill>
            <a:schemeClr val="bg1"/>
          </a:solidFill>
        </p:spPr>
        <p:txBody>
          <a:bodyPr/>
          <a:lstStyle/>
          <a:p>
            <a:pPr algn="ctr"/>
            <a:r>
              <a:rPr lang="en-US" sz="3600" dirty="0" smtClean="0">
                <a:solidFill>
                  <a:schemeClr val="bg1"/>
                </a:solidFill>
              </a:rPr>
              <a:t>b</a:t>
            </a:r>
            <a:endParaRPr lang="en-US" sz="3600" dirty="0">
              <a:solidFill>
                <a:schemeClr val="bg1"/>
              </a:solidFill>
            </a:endParaRPr>
          </a:p>
        </p:txBody>
      </p:sp>
    </p:spTree>
    <p:extLst>
      <p:ext uri="{BB962C8B-B14F-4D97-AF65-F5344CB8AC3E}">
        <p14:creationId xmlns:p14="http://schemas.microsoft.com/office/powerpoint/2010/main" val="3325981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4"/>
          </p:nvPr>
        </p:nvSpPr>
        <p:spPr/>
        <p:txBody>
          <a:bodyPr/>
          <a:lstStyle/>
          <a:p>
            <a:fld id="{4221F580-C0C7-FE4A-BB06-8E6F259722CB}" type="datetime1">
              <a:rPr lang="en-US">
                <a:solidFill>
                  <a:srgbClr val="54585A"/>
                </a:solidFill>
              </a:rPr>
              <a:pPr/>
              <a:t>7/13/2017</a:t>
            </a:fld>
            <a:endParaRPr dirty="0">
              <a:solidFill>
                <a:srgbClr val="54585A"/>
              </a:solidFill>
            </a:endParaRPr>
          </a:p>
        </p:txBody>
      </p:sp>
      <p:sp>
        <p:nvSpPr>
          <p:cNvPr id="6" name="Footer Placeholder 5"/>
          <p:cNvSpPr>
            <a:spLocks noGrp="1"/>
          </p:cNvSpPr>
          <p:nvPr>
            <p:ph type="ftr" sz="quarter" idx="15"/>
          </p:nvPr>
        </p:nvSpPr>
        <p:spPr/>
        <p:txBody>
          <a:bodyPr/>
          <a:lstStyle/>
          <a:p>
            <a:r>
              <a:rPr lang="en-US" smtClean="0">
                <a:solidFill>
                  <a:srgbClr val="605F62"/>
                </a:solidFill>
              </a:rPr>
              <a:t>Presentation or Section Title</a:t>
            </a:r>
            <a:endParaRPr lang="en-US" dirty="0">
              <a:solidFill>
                <a:srgbClr val="605F62"/>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solidFill>
                  <a:srgbClr val="B0A2C5"/>
                </a:solidFill>
              </a:rPr>
              <a:pPr/>
              <a:t>7</a:t>
            </a:fld>
            <a:endParaRPr lang="en-US" dirty="0">
              <a:solidFill>
                <a:srgbClr val="B0A2C5"/>
              </a:solidFill>
            </a:endParaRPr>
          </a:p>
        </p:txBody>
      </p:sp>
      <p:sp>
        <p:nvSpPr>
          <p:cNvPr id="8" name="Text Placeholder 3"/>
          <p:cNvSpPr>
            <a:spLocks noGrp="1"/>
          </p:cNvSpPr>
          <p:nvPr>
            <p:ph type="body" sz="quarter" idx="13"/>
          </p:nvPr>
        </p:nvSpPr>
        <p:spPr>
          <a:xfrm>
            <a:off x="0" y="421075"/>
            <a:ext cx="9143999" cy="391312"/>
          </a:xfrm>
          <a:solidFill>
            <a:schemeClr val="bg1"/>
          </a:solidFill>
        </p:spPr>
        <p:txBody>
          <a:bodyPr/>
          <a:lstStyle/>
          <a:p>
            <a:pPr algn="ctr"/>
            <a:r>
              <a:rPr lang="en-US" sz="3600" dirty="0" smtClean="0">
                <a:solidFill>
                  <a:schemeClr val="bg1"/>
                </a:solidFill>
              </a:rPr>
              <a:t>b</a:t>
            </a:r>
            <a:endParaRPr lang="en-US" sz="3600" dirty="0">
              <a:solidFill>
                <a:schemeClr val="bg1"/>
              </a:solidFill>
            </a:endParaRPr>
          </a:p>
        </p:txBody>
      </p:sp>
      <p:pic>
        <p:nvPicPr>
          <p:cNvPr id="12" name="Picture 11"/>
          <p:cNvPicPr>
            <a:picLocks noChangeAspect="1"/>
          </p:cNvPicPr>
          <p:nvPr/>
        </p:nvPicPr>
        <p:blipFill>
          <a:blip r:embed="rId3"/>
          <a:stretch>
            <a:fillRect/>
          </a:stretch>
        </p:blipFill>
        <p:spPr>
          <a:xfrm>
            <a:off x="-1" y="0"/>
            <a:ext cx="9144000" cy="5143500"/>
          </a:xfrm>
          <a:prstGeom prst="rect">
            <a:avLst/>
          </a:prstGeom>
        </p:spPr>
      </p:pic>
      <p:sp>
        <p:nvSpPr>
          <p:cNvPr id="13" name="Oval 12"/>
          <p:cNvSpPr/>
          <p:nvPr/>
        </p:nvSpPr>
        <p:spPr>
          <a:xfrm>
            <a:off x="2688116" y="3062689"/>
            <a:ext cx="2126255" cy="55084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1676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500"/>
                                        <p:tgtEl>
                                          <p:spTgt spid="13"/>
                                        </p:tgtEl>
                                      </p:cBhvr>
                                    </p:animEffect>
                                  </p:childTnLst>
                                </p:cTn>
                              </p:par>
                            </p:childTnLst>
                          </p:cTn>
                        </p:par>
                        <p:par>
                          <p:cTn id="8" fill="hold">
                            <p:stCondLst>
                              <p:cond delay="1500"/>
                            </p:stCondLst>
                            <p:childTnLst>
                              <p:par>
                                <p:cTn id="9" presetID="10" presetClass="exit" presetSubtype="0" fill="hold" grpId="1" nodeType="afterEffect">
                                  <p:stCondLst>
                                    <p:cond delay="0"/>
                                  </p:stCondLst>
                                  <p:childTnLst>
                                    <p:animEffect transition="out" filter="fade">
                                      <p:cBhvr>
                                        <p:cTn id="10" dur="1500"/>
                                        <p:tgtEl>
                                          <p:spTgt spid="13"/>
                                        </p:tgtEl>
                                      </p:cBhvr>
                                    </p:animEffect>
                                    <p:set>
                                      <p:cBhvr>
                                        <p:cTn id="11" dur="1" fill="hold">
                                          <p:stCondLst>
                                            <p:cond delay="1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8100000" scaled="1"/>
          <a:tileRect/>
        </a:grad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16"/>
          </p:nvPr>
        </p:nvSpPr>
        <p:spPr/>
        <p:txBody>
          <a:bodyPr/>
          <a:lstStyle/>
          <a:p>
            <a:fld id="{0D558541-60C9-42A2-8392-FF12533A6B7A}" type="slidenum">
              <a:rPr lang="en-US" smtClean="0">
                <a:solidFill>
                  <a:srgbClr val="B0A2C5"/>
                </a:solidFill>
              </a:rPr>
              <a:pPr/>
              <a:t>8</a:t>
            </a:fld>
            <a:endParaRPr lang="en-US" dirty="0">
              <a:solidFill>
                <a:srgbClr val="B0A2C5"/>
              </a:solidFill>
            </a:endParaRPr>
          </a:p>
        </p:txBody>
      </p:sp>
      <p:pic>
        <p:nvPicPr>
          <p:cNvPr id="5" name="Picture 4"/>
          <p:cNvPicPr>
            <a:picLocks noChangeAspect="1"/>
          </p:cNvPicPr>
          <p:nvPr/>
        </p:nvPicPr>
        <p:blipFill>
          <a:blip r:embed="rId3"/>
          <a:stretch>
            <a:fillRect/>
          </a:stretch>
        </p:blipFill>
        <p:spPr>
          <a:xfrm>
            <a:off x="0" y="0"/>
            <a:ext cx="9144000" cy="5143500"/>
          </a:xfrm>
          <a:prstGeom prst="rect">
            <a:avLst/>
          </a:prstGeom>
        </p:spPr>
      </p:pic>
      <p:sp>
        <p:nvSpPr>
          <p:cNvPr id="8" name="Oval 7"/>
          <p:cNvSpPr/>
          <p:nvPr/>
        </p:nvSpPr>
        <p:spPr>
          <a:xfrm>
            <a:off x="1536303" y="1425429"/>
            <a:ext cx="5365214" cy="903382"/>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11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1500"/>
                                        <p:tgtEl>
                                          <p:spTgt spid="8"/>
                                        </p:tgtEl>
                                      </p:cBhvr>
                                    </p:animEffect>
                                    <p:set>
                                      <p:cBhvr>
                                        <p:cTn id="12" dur="1" fill="hold">
                                          <p:stCondLst>
                                            <p:cond delay="1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6"/>
          </p:nvPr>
        </p:nvSpPr>
        <p:spPr/>
        <p:txBody>
          <a:bodyPr/>
          <a:lstStyle/>
          <a:p>
            <a:fld id="{0D558541-60C9-42A2-8392-FF12533A6B7A}" type="slidenum">
              <a:rPr lang="en-US" smtClean="0">
                <a:solidFill>
                  <a:srgbClr val="B0A2C5"/>
                </a:solidFill>
              </a:rPr>
              <a:pPr/>
              <a:t>9</a:t>
            </a:fld>
            <a:endParaRPr lang="en-US" dirty="0">
              <a:solidFill>
                <a:srgbClr val="B0A2C5"/>
              </a:solidFill>
            </a:endParaRPr>
          </a:p>
        </p:txBody>
      </p:sp>
      <p:pic>
        <p:nvPicPr>
          <p:cNvPr id="11" name="Picture 10"/>
          <p:cNvPicPr>
            <a:picLocks noChangeAspect="1"/>
          </p:cNvPicPr>
          <p:nvPr/>
        </p:nvPicPr>
        <p:blipFill>
          <a:blip r:embed="rId3"/>
          <a:stretch>
            <a:fillRect/>
          </a:stretch>
        </p:blipFill>
        <p:spPr>
          <a:xfrm>
            <a:off x="3710784" y="1162851"/>
            <a:ext cx="4836405" cy="3980649"/>
          </a:xfrm>
          <a:prstGeom prst="rect">
            <a:avLst/>
          </a:prstGeom>
        </p:spPr>
      </p:pic>
      <p:pic>
        <p:nvPicPr>
          <p:cNvPr id="13" name="Picture 12"/>
          <p:cNvPicPr>
            <a:picLocks noChangeAspect="1"/>
          </p:cNvPicPr>
          <p:nvPr/>
        </p:nvPicPr>
        <p:blipFill>
          <a:blip r:embed="rId4"/>
          <a:stretch>
            <a:fillRect/>
          </a:stretch>
        </p:blipFill>
        <p:spPr>
          <a:xfrm>
            <a:off x="209321" y="3574935"/>
            <a:ext cx="3122663" cy="532980"/>
          </a:xfrm>
          <a:prstGeom prst="rect">
            <a:avLst/>
          </a:prstGeom>
        </p:spPr>
      </p:pic>
      <p:pic>
        <p:nvPicPr>
          <p:cNvPr id="14" name="Picture 13"/>
          <p:cNvPicPr>
            <a:picLocks noChangeAspect="1"/>
          </p:cNvPicPr>
          <p:nvPr/>
        </p:nvPicPr>
        <p:blipFill>
          <a:blip r:embed="rId5"/>
          <a:stretch>
            <a:fillRect/>
          </a:stretch>
        </p:blipFill>
        <p:spPr>
          <a:xfrm>
            <a:off x="5620191" y="154238"/>
            <a:ext cx="3523809" cy="2742857"/>
          </a:xfrm>
          <a:prstGeom prst="rect">
            <a:avLst/>
          </a:prstGeom>
        </p:spPr>
      </p:pic>
      <p:pic>
        <p:nvPicPr>
          <p:cNvPr id="15" name="Picture 14"/>
          <p:cNvPicPr>
            <a:picLocks noChangeAspect="1"/>
          </p:cNvPicPr>
          <p:nvPr/>
        </p:nvPicPr>
        <p:blipFill>
          <a:blip r:embed="rId6"/>
          <a:stretch>
            <a:fillRect/>
          </a:stretch>
        </p:blipFill>
        <p:spPr>
          <a:xfrm>
            <a:off x="0" y="154238"/>
            <a:ext cx="3710784" cy="2908452"/>
          </a:xfrm>
          <a:prstGeom prst="rect">
            <a:avLst/>
          </a:prstGeom>
        </p:spPr>
      </p:pic>
      <p:sp>
        <p:nvSpPr>
          <p:cNvPr id="2" name="TextBox 1"/>
          <p:cNvSpPr txBox="1"/>
          <p:nvPr/>
        </p:nvSpPr>
        <p:spPr>
          <a:xfrm>
            <a:off x="209321" y="2250764"/>
            <a:ext cx="8758409" cy="1107996"/>
          </a:xfrm>
          <a:prstGeom prst="rect">
            <a:avLst/>
          </a:prstGeom>
          <a:solidFill>
            <a:schemeClr val="bg1"/>
          </a:solidFill>
          <a:ln w="57150">
            <a:solidFill>
              <a:srgbClr val="0070C0"/>
            </a:solidFill>
          </a:ln>
        </p:spPr>
        <p:txBody>
          <a:bodyPr wrap="square" rtlCol="0">
            <a:spAutoFit/>
          </a:bodyPr>
          <a:lstStyle/>
          <a:p>
            <a:r>
              <a:rPr lang="en-US" sz="6000" dirty="0">
                <a:solidFill>
                  <a:srgbClr val="0070C0"/>
                </a:solidFill>
              </a:rPr>
              <a:t>https://</a:t>
            </a:r>
            <a:r>
              <a:rPr lang="en-US" sz="6600" dirty="0" smtClean="0">
                <a:solidFill>
                  <a:srgbClr val="0070C0"/>
                </a:solidFill>
              </a:rPr>
              <a:t>archive.org/web/</a:t>
            </a:r>
            <a:endParaRPr lang="en-US" dirty="0">
              <a:solidFill>
                <a:srgbClr val="0070C0"/>
              </a:solidFill>
            </a:endParaRPr>
          </a:p>
        </p:txBody>
      </p:sp>
    </p:spTree>
    <p:extLst>
      <p:ext uri="{BB962C8B-B14F-4D97-AF65-F5344CB8AC3E}">
        <p14:creationId xmlns:p14="http://schemas.microsoft.com/office/powerpoint/2010/main" val="315892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750" fill="hold"/>
                                        <p:tgtEl>
                                          <p:spTgt spid="2"/>
                                        </p:tgtEl>
                                        <p:attrNameLst>
                                          <p:attrName>ppt_w</p:attrName>
                                        </p:attrNameLst>
                                      </p:cBhvr>
                                      <p:tavLst>
                                        <p:tav tm="0">
                                          <p:val>
                                            <p:fltVal val="0"/>
                                          </p:val>
                                        </p:tav>
                                        <p:tav tm="100000">
                                          <p:val>
                                            <p:strVal val="#ppt_w"/>
                                          </p:val>
                                        </p:tav>
                                      </p:tavLst>
                                    </p:anim>
                                    <p:anim calcmode="lin" valueType="num">
                                      <p:cBhvr>
                                        <p:cTn id="8" dur="1750" fill="hold"/>
                                        <p:tgtEl>
                                          <p:spTgt spid="2"/>
                                        </p:tgtEl>
                                        <p:attrNameLst>
                                          <p:attrName>ppt_h</p:attrName>
                                        </p:attrNameLst>
                                      </p:cBhvr>
                                      <p:tavLst>
                                        <p:tav tm="0">
                                          <p:val>
                                            <p:fltVal val="0"/>
                                          </p:val>
                                        </p:tav>
                                        <p:tav tm="100000">
                                          <p:val>
                                            <p:strVal val="#ppt_h"/>
                                          </p:val>
                                        </p:tav>
                                      </p:tavLst>
                                    </p:anim>
                                    <p:animEffect transition="in" filter="fade">
                                      <p:cBhvr>
                                        <p:cTn id="9" dur="1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6"/>
          </p:nvPr>
        </p:nvSpPr>
        <p:spPr/>
        <p:txBody>
          <a:bodyPr/>
          <a:lstStyle/>
          <a:p>
            <a:fld id="{0D558541-60C9-42A2-8392-FF12533A6B7A}" type="slidenum">
              <a:rPr lang="en-US" smtClean="0">
                <a:solidFill>
                  <a:srgbClr val="B0A2C5"/>
                </a:solidFill>
              </a:rPr>
              <a:pPr/>
              <a:t>10</a:t>
            </a:fld>
            <a:endParaRPr lang="en-US" dirty="0">
              <a:solidFill>
                <a:srgbClr val="B0A2C5"/>
              </a:solidFill>
            </a:endParaRPr>
          </a:p>
        </p:txBody>
      </p:sp>
      <p:pic>
        <p:nvPicPr>
          <p:cNvPr id="8" name="Picture 7"/>
          <p:cNvPicPr>
            <a:picLocks noChangeAspect="1"/>
          </p:cNvPicPr>
          <p:nvPr/>
        </p:nvPicPr>
        <p:blipFill>
          <a:blip r:embed="rId3"/>
          <a:stretch>
            <a:fillRect/>
          </a:stretch>
        </p:blipFill>
        <p:spPr>
          <a:xfrm>
            <a:off x="0" y="0"/>
            <a:ext cx="9144000" cy="5143500"/>
          </a:xfrm>
          <a:prstGeom prst="rect">
            <a:avLst/>
          </a:prstGeom>
        </p:spPr>
      </p:pic>
      <p:sp>
        <p:nvSpPr>
          <p:cNvPr id="9" name="TextBox 8"/>
          <p:cNvSpPr txBox="1"/>
          <p:nvPr/>
        </p:nvSpPr>
        <p:spPr>
          <a:xfrm>
            <a:off x="2952521" y="351849"/>
            <a:ext cx="5100809" cy="292388"/>
          </a:xfrm>
          <a:prstGeom prst="rect">
            <a:avLst/>
          </a:prstGeom>
          <a:noFill/>
        </p:spPr>
        <p:txBody>
          <a:bodyPr wrap="square" rtlCol="0">
            <a:spAutoFit/>
          </a:bodyPr>
          <a:lstStyle/>
          <a:p>
            <a:r>
              <a:rPr lang="en-US" sz="1300" b="1" dirty="0"/>
              <a:t>http://www.aging.northwestern.edu/publications_productions.php</a:t>
            </a:r>
          </a:p>
        </p:txBody>
      </p:sp>
    </p:spTree>
    <p:extLst>
      <p:ext uri="{BB962C8B-B14F-4D97-AF65-F5344CB8AC3E}">
        <p14:creationId xmlns:p14="http://schemas.microsoft.com/office/powerpoint/2010/main" val="1035818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2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6"/>
          </p:nvPr>
        </p:nvSpPr>
        <p:spPr/>
        <p:txBody>
          <a:bodyPr/>
          <a:lstStyle/>
          <a:p>
            <a:fld id="{0D558541-60C9-42A2-8392-FF12533A6B7A}" type="slidenum">
              <a:rPr lang="en-US" smtClean="0">
                <a:solidFill>
                  <a:srgbClr val="B0A2C5"/>
                </a:solidFill>
              </a:rPr>
              <a:pPr/>
              <a:t>11</a:t>
            </a:fld>
            <a:endParaRPr lang="en-US" dirty="0">
              <a:solidFill>
                <a:srgbClr val="B0A2C5"/>
              </a:solidFill>
            </a:endParaRPr>
          </a:p>
        </p:txBody>
      </p:sp>
      <p:pic>
        <p:nvPicPr>
          <p:cNvPr id="8" name="Picture 7"/>
          <p:cNvPicPr>
            <a:picLocks noChangeAspect="1"/>
          </p:cNvPicPr>
          <p:nvPr/>
        </p:nvPicPr>
        <p:blipFill>
          <a:blip r:embed="rId3"/>
          <a:stretch>
            <a:fillRect/>
          </a:stretch>
        </p:blipFill>
        <p:spPr>
          <a:xfrm>
            <a:off x="0" y="0"/>
            <a:ext cx="9144000" cy="5143500"/>
          </a:xfrm>
          <a:prstGeom prst="rect">
            <a:avLst/>
          </a:prstGeom>
        </p:spPr>
      </p:pic>
      <p:pic>
        <p:nvPicPr>
          <p:cNvPr id="15" name="Picture 14"/>
          <p:cNvPicPr>
            <a:picLocks noChangeAspect="1"/>
          </p:cNvPicPr>
          <p:nvPr/>
        </p:nvPicPr>
        <p:blipFill>
          <a:blip r:embed="rId4"/>
          <a:stretch>
            <a:fillRect/>
          </a:stretch>
        </p:blipFill>
        <p:spPr>
          <a:xfrm>
            <a:off x="4572001" y="3543984"/>
            <a:ext cx="1729648" cy="201445"/>
          </a:xfrm>
          <a:prstGeom prst="rect">
            <a:avLst/>
          </a:prstGeom>
        </p:spPr>
      </p:pic>
      <p:pic>
        <p:nvPicPr>
          <p:cNvPr id="16" name="Picture 15"/>
          <p:cNvPicPr>
            <a:picLocks noChangeAspect="1"/>
          </p:cNvPicPr>
          <p:nvPr/>
        </p:nvPicPr>
        <p:blipFill>
          <a:blip r:embed="rId5"/>
          <a:stretch>
            <a:fillRect/>
          </a:stretch>
        </p:blipFill>
        <p:spPr>
          <a:xfrm>
            <a:off x="114886" y="500095"/>
            <a:ext cx="810532" cy="282104"/>
          </a:xfrm>
          <a:prstGeom prst="rect">
            <a:avLst/>
          </a:prstGeom>
        </p:spPr>
      </p:pic>
    </p:spTree>
    <p:extLst>
      <p:ext uri="{BB962C8B-B14F-4D97-AF65-F5344CB8AC3E}">
        <p14:creationId xmlns:p14="http://schemas.microsoft.com/office/powerpoint/2010/main" val="1173794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5"/>
                                        </p:tgtEl>
                                      </p:cBhvr>
                                      <p:by x="150000" y="150000"/>
                                    </p:animScale>
                                  </p:childTnLst>
                                </p:cTn>
                              </p:par>
                            </p:childTnLst>
                          </p:cTn>
                        </p:par>
                        <p:par>
                          <p:cTn id="7" fill="hold">
                            <p:stCondLst>
                              <p:cond delay="2000"/>
                            </p:stCondLst>
                            <p:childTnLst>
                              <p:par>
                                <p:cTn id="8" presetID="10" presetClass="exit" presetSubtype="0" fill="hold" nodeType="afterEffect">
                                  <p:stCondLst>
                                    <p:cond delay="0"/>
                                  </p:stCondLst>
                                  <p:childTnLst>
                                    <p:animEffect transition="out" filter="fade">
                                      <p:cBhvr>
                                        <p:cTn id="9" dur="1000"/>
                                        <p:tgtEl>
                                          <p:spTgt spid="15"/>
                                        </p:tgtEl>
                                      </p:cBhvr>
                                    </p:animEffect>
                                    <p:set>
                                      <p:cBhvr>
                                        <p:cTn id="10" dur="1" fill="hold">
                                          <p:stCondLst>
                                            <p:cond delay="999"/>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nodeType="clickEffect">
                                  <p:stCondLst>
                                    <p:cond delay="0"/>
                                  </p:stCondLst>
                                  <p:childTnLst>
                                    <p:animScale>
                                      <p:cBhvr>
                                        <p:cTn id="14" dur="2000" fill="hold"/>
                                        <p:tgtEl>
                                          <p:spTgt spid="16"/>
                                        </p:tgtEl>
                                      </p:cBhvr>
                                      <p:by x="150000" y="150000"/>
                                    </p:animScale>
                                  </p:childTnLst>
                                </p:cTn>
                              </p:par>
                            </p:childTnLst>
                          </p:cTn>
                        </p:par>
                        <p:par>
                          <p:cTn id="15" fill="hold">
                            <p:stCondLst>
                              <p:cond delay="2000"/>
                            </p:stCondLst>
                            <p:childTnLst>
                              <p:par>
                                <p:cTn id="16" presetID="10" presetClass="exit" presetSubtype="0" fill="hold" nodeType="afterEffect">
                                  <p:stCondLst>
                                    <p:cond delay="0"/>
                                  </p:stCondLst>
                                  <p:childTnLst>
                                    <p:animEffect transition="out" filter="fade">
                                      <p:cBhvr>
                                        <p:cTn id="17" dur="1000"/>
                                        <p:tgtEl>
                                          <p:spTgt spid="16"/>
                                        </p:tgtEl>
                                      </p:cBhvr>
                                    </p:animEffect>
                                    <p:set>
                                      <p:cBhvr>
                                        <p:cTn id="18" dur="1" fill="hold">
                                          <p:stCondLst>
                                            <p:cond delay="9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4"/>
          </p:nvPr>
        </p:nvSpPr>
        <p:spPr/>
        <p:txBody>
          <a:bodyPr/>
          <a:lstStyle/>
          <a:p>
            <a:fld id="{4221F580-C0C7-FE4A-BB06-8E6F259722CB}" type="datetime1">
              <a:rPr lang="en-US">
                <a:solidFill>
                  <a:srgbClr val="54585A"/>
                </a:solidFill>
              </a:rPr>
              <a:pPr/>
              <a:t>7/13/2017</a:t>
            </a:fld>
            <a:endParaRPr dirty="0">
              <a:solidFill>
                <a:srgbClr val="54585A"/>
              </a:solidFill>
            </a:endParaRPr>
          </a:p>
        </p:txBody>
      </p:sp>
      <p:sp>
        <p:nvSpPr>
          <p:cNvPr id="6" name="Footer Placeholder 5"/>
          <p:cNvSpPr>
            <a:spLocks noGrp="1"/>
          </p:cNvSpPr>
          <p:nvPr>
            <p:ph type="ftr" sz="quarter" idx="15"/>
          </p:nvPr>
        </p:nvSpPr>
        <p:spPr/>
        <p:txBody>
          <a:bodyPr/>
          <a:lstStyle/>
          <a:p>
            <a:r>
              <a:rPr lang="en-US" smtClean="0">
                <a:solidFill>
                  <a:srgbClr val="605F62"/>
                </a:solidFill>
              </a:rPr>
              <a:t>Presentation or Section Title</a:t>
            </a:r>
            <a:endParaRPr lang="en-US" dirty="0">
              <a:solidFill>
                <a:srgbClr val="605F62"/>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solidFill>
                  <a:srgbClr val="B0A2C5"/>
                </a:solidFill>
              </a:rPr>
              <a:pPr/>
              <a:t>12</a:t>
            </a:fld>
            <a:endParaRPr lang="en-US" dirty="0">
              <a:solidFill>
                <a:srgbClr val="B0A2C5"/>
              </a:solidFill>
            </a:endParaRPr>
          </a:p>
        </p:txBody>
      </p:sp>
      <p:pic>
        <p:nvPicPr>
          <p:cNvPr id="8" name="Picture 7"/>
          <p:cNvPicPr>
            <a:picLocks noChangeAspect="1"/>
          </p:cNvPicPr>
          <p:nvPr/>
        </p:nvPicPr>
        <p:blipFill>
          <a:blip r:embed="rId3"/>
          <a:stretch>
            <a:fillRect/>
          </a:stretch>
        </p:blipFill>
        <p:spPr>
          <a:xfrm>
            <a:off x="0" y="283335"/>
            <a:ext cx="9143999" cy="4860165"/>
          </a:xfrm>
          <a:prstGeom prst="rect">
            <a:avLst/>
          </a:prstGeom>
        </p:spPr>
      </p:pic>
      <p:sp>
        <p:nvSpPr>
          <p:cNvPr id="9" name="TextBox 8"/>
          <p:cNvSpPr txBox="1"/>
          <p:nvPr/>
        </p:nvSpPr>
        <p:spPr>
          <a:xfrm>
            <a:off x="911120" y="1056069"/>
            <a:ext cx="7392474" cy="246221"/>
          </a:xfrm>
          <a:prstGeom prst="rect">
            <a:avLst/>
          </a:prstGeom>
          <a:solidFill>
            <a:schemeClr val="bg1"/>
          </a:solidFill>
        </p:spPr>
        <p:txBody>
          <a:bodyPr wrap="square" rtlCol="0">
            <a:spAutoFit/>
          </a:bodyPr>
          <a:lstStyle/>
          <a:p>
            <a:pPr algn="ctr"/>
            <a:r>
              <a:rPr lang="en-US" sz="950" b="1" dirty="0">
                <a:solidFill>
                  <a:schemeClr val="accent6">
                    <a:lumMod val="50000"/>
                  </a:schemeClr>
                </a:solidFill>
              </a:rPr>
              <a:t>https://web.archive.org/web/20150603074414/</a:t>
            </a:r>
            <a:r>
              <a:rPr lang="en-US" sz="950" b="1" dirty="0">
                <a:solidFill>
                  <a:srgbClr val="0070C0"/>
                </a:solidFill>
              </a:rPr>
              <a:t>http://www.aging.northwestern.edu/publications_productions.php</a:t>
            </a:r>
          </a:p>
        </p:txBody>
      </p:sp>
    </p:spTree>
    <p:extLst>
      <p:ext uri="{BB962C8B-B14F-4D97-AF65-F5344CB8AC3E}">
        <p14:creationId xmlns:p14="http://schemas.microsoft.com/office/powerpoint/2010/main" val="203020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15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6"/>
          </p:nvPr>
        </p:nvSpPr>
        <p:spPr/>
        <p:txBody>
          <a:bodyPr/>
          <a:lstStyle/>
          <a:p>
            <a:fld id="{0D558541-60C9-42A2-8392-FF12533A6B7A}" type="slidenum">
              <a:rPr lang="en-US" smtClean="0">
                <a:solidFill>
                  <a:srgbClr val="B0A2C5"/>
                </a:solidFill>
              </a:rPr>
              <a:pPr/>
              <a:t>13</a:t>
            </a:fld>
            <a:endParaRPr lang="en-US" dirty="0">
              <a:solidFill>
                <a:srgbClr val="B0A2C5"/>
              </a:solidFill>
            </a:endParaRPr>
          </a:p>
        </p:txBody>
      </p:sp>
      <p:pic>
        <p:nvPicPr>
          <p:cNvPr id="12" name="Picture 11"/>
          <p:cNvPicPr>
            <a:picLocks noChangeAspect="1"/>
          </p:cNvPicPr>
          <p:nvPr/>
        </p:nvPicPr>
        <p:blipFill>
          <a:blip r:embed="rId3"/>
          <a:stretch>
            <a:fillRect/>
          </a:stretch>
        </p:blipFill>
        <p:spPr>
          <a:xfrm>
            <a:off x="1" y="0"/>
            <a:ext cx="9144000" cy="5238417"/>
          </a:xfrm>
          <a:prstGeom prst="rect">
            <a:avLst/>
          </a:prstGeom>
        </p:spPr>
      </p:pic>
      <p:pic>
        <p:nvPicPr>
          <p:cNvPr id="13" name="Picture 12"/>
          <p:cNvPicPr>
            <a:picLocks noChangeAspect="1"/>
          </p:cNvPicPr>
          <p:nvPr/>
        </p:nvPicPr>
        <p:blipFill>
          <a:blip r:embed="rId4"/>
          <a:stretch>
            <a:fillRect/>
          </a:stretch>
        </p:blipFill>
        <p:spPr>
          <a:xfrm>
            <a:off x="2732172" y="1900104"/>
            <a:ext cx="4145145" cy="1085714"/>
          </a:xfrm>
          <a:prstGeom prst="rect">
            <a:avLst/>
          </a:prstGeom>
        </p:spPr>
      </p:pic>
    </p:spTree>
    <p:extLst>
      <p:ext uri="{BB962C8B-B14F-4D97-AF65-F5344CB8AC3E}">
        <p14:creationId xmlns:p14="http://schemas.microsoft.com/office/powerpoint/2010/main" val="3234210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6"/>
          </p:nvPr>
        </p:nvSpPr>
        <p:spPr/>
        <p:txBody>
          <a:bodyPr/>
          <a:lstStyle/>
          <a:p>
            <a:fld id="{0D558541-60C9-42A2-8392-FF12533A6B7A}" type="slidenum">
              <a:rPr lang="en-US" smtClean="0"/>
              <a:pPr/>
              <a:t>14</a:t>
            </a:fld>
            <a:endParaRPr lang="en-US" dirty="0"/>
          </a:p>
        </p:txBody>
      </p:sp>
      <p:pic>
        <p:nvPicPr>
          <p:cNvPr id="2" name="Picture 1"/>
          <p:cNvPicPr>
            <a:picLocks noChangeAspect="1"/>
          </p:cNvPicPr>
          <p:nvPr/>
        </p:nvPicPr>
        <p:blipFill>
          <a:blip r:embed="rId3"/>
          <a:stretch>
            <a:fillRect/>
          </a:stretch>
        </p:blipFill>
        <p:spPr>
          <a:xfrm>
            <a:off x="1" y="1"/>
            <a:ext cx="9144000" cy="5143500"/>
          </a:xfrm>
          <a:prstGeom prst="rect">
            <a:avLst/>
          </a:prstGeom>
        </p:spPr>
      </p:pic>
      <p:pic>
        <p:nvPicPr>
          <p:cNvPr id="3" name="Picture 2"/>
          <p:cNvPicPr>
            <a:picLocks noChangeAspect="1"/>
          </p:cNvPicPr>
          <p:nvPr/>
        </p:nvPicPr>
        <p:blipFill>
          <a:blip r:embed="rId4"/>
          <a:stretch>
            <a:fillRect/>
          </a:stretch>
        </p:blipFill>
        <p:spPr>
          <a:xfrm>
            <a:off x="5910344" y="3270297"/>
            <a:ext cx="2485608" cy="1246366"/>
          </a:xfrm>
          <a:prstGeom prst="rect">
            <a:avLst/>
          </a:prstGeom>
        </p:spPr>
      </p:pic>
    </p:spTree>
    <p:extLst>
      <p:ext uri="{BB962C8B-B14F-4D97-AF65-F5344CB8AC3E}">
        <p14:creationId xmlns:p14="http://schemas.microsoft.com/office/powerpoint/2010/main" val="238872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Caveats.</a:t>
            </a:r>
            <a:endParaRPr lang="en-US" dirty="0"/>
          </a:p>
        </p:txBody>
      </p:sp>
      <p:sp>
        <p:nvSpPr>
          <p:cNvPr id="3" name="Content Placeholder 2"/>
          <p:cNvSpPr>
            <a:spLocks noGrp="1"/>
          </p:cNvSpPr>
          <p:nvPr>
            <p:ph idx="1"/>
          </p:nvPr>
        </p:nvSpPr>
        <p:spPr>
          <a:xfrm>
            <a:off x="1098557" y="1269132"/>
            <a:ext cx="7347092" cy="2976561"/>
          </a:xfrm>
        </p:spPr>
        <p:txBody>
          <a:bodyPr/>
          <a:lstStyle/>
          <a:p>
            <a:r>
              <a:rPr lang="en-US" sz="2000" dirty="0" smtClean="0"/>
              <a:t>Not for subscription products.  Good for government publications – state and local, as well as federal – and society or organization newsletters.</a:t>
            </a:r>
            <a:endParaRPr lang="en-US" sz="2000" i="1" dirty="0">
              <a:solidFill>
                <a:schemeClr val="accent1"/>
              </a:solidFill>
            </a:endParaRPr>
          </a:p>
          <a:p>
            <a:r>
              <a:rPr lang="en-US" sz="2000" dirty="0" smtClean="0"/>
              <a:t>Formerly open-access material may now be membership or subscription-based, raising the question of whether access through Internet Archive is legal (or ethical).</a:t>
            </a:r>
            <a:endParaRPr lang="en-US" sz="2000" i="1" dirty="0">
              <a:solidFill>
                <a:schemeClr val="accent1"/>
              </a:solidFill>
            </a:endParaRPr>
          </a:p>
          <a:p>
            <a:r>
              <a:rPr lang="en-US" sz="2000" dirty="0" smtClean="0"/>
              <a:t>Newsletters and other free serial publications may have always offered rolling archives, so that no single archive link contains a complete run.</a:t>
            </a:r>
            <a:endParaRPr lang="en-US" sz="2000" dirty="0"/>
          </a:p>
        </p:txBody>
      </p:sp>
      <p:sp>
        <p:nvSpPr>
          <p:cNvPr id="7" name="Slide Number Placeholder 6"/>
          <p:cNvSpPr>
            <a:spLocks noGrp="1"/>
          </p:cNvSpPr>
          <p:nvPr>
            <p:ph type="sldNum" sz="quarter" idx="16"/>
          </p:nvPr>
        </p:nvSpPr>
        <p:spPr/>
        <p:txBody>
          <a:bodyPr/>
          <a:lstStyle/>
          <a:p>
            <a:fld id="{0D558541-60C9-42A2-8392-FF12533A6B7A}" type="slidenum">
              <a:rPr lang="en-US" smtClean="0">
                <a:solidFill>
                  <a:srgbClr val="B0A2C5"/>
                </a:solidFill>
              </a:rPr>
              <a:pPr/>
              <a:t>15</a:t>
            </a:fld>
            <a:endParaRPr lang="en-US" dirty="0">
              <a:solidFill>
                <a:srgbClr val="B0A2C5"/>
              </a:solidFill>
            </a:endParaRPr>
          </a:p>
        </p:txBody>
      </p:sp>
    </p:spTree>
    <p:extLst>
      <p:ext uri="{BB962C8B-B14F-4D97-AF65-F5344CB8AC3E}">
        <p14:creationId xmlns:p14="http://schemas.microsoft.com/office/powerpoint/2010/main" val="8424948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8449" y="1425886"/>
            <a:ext cx="5411472" cy="876329"/>
          </a:xfrm>
        </p:spPr>
        <p:txBody>
          <a:bodyPr/>
          <a:lstStyle/>
          <a:p>
            <a:pPr algn="ctr"/>
            <a:r>
              <a:rPr lang="en-US" dirty="0"/>
              <a:t>Questions?</a:t>
            </a:r>
          </a:p>
        </p:txBody>
      </p:sp>
      <p:sp>
        <p:nvSpPr>
          <p:cNvPr id="3" name="Subtitle 2"/>
          <p:cNvSpPr>
            <a:spLocks noGrp="1"/>
          </p:cNvSpPr>
          <p:nvPr>
            <p:ph type="subTitle" idx="1"/>
          </p:nvPr>
        </p:nvSpPr>
        <p:spPr>
          <a:xfrm>
            <a:off x="1998449" y="2726552"/>
            <a:ext cx="5393680" cy="2004618"/>
          </a:xfrm>
        </p:spPr>
        <p:txBody>
          <a:bodyPr/>
          <a:lstStyle/>
          <a:p>
            <a:endParaRPr lang="en-US" dirty="0">
              <a:hlinkClick r:id="rId3"/>
            </a:endParaRPr>
          </a:p>
          <a:p>
            <a:pPr algn="ctr"/>
            <a:r>
              <a:rPr lang="en-US" dirty="0" smtClean="0"/>
              <a:t>Susan Wishnetsky</a:t>
            </a:r>
          </a:p>
          <a:p>
            <a:pPr algn="ctr"/>
            <a:r>
              <a:rPr lang="en-US" dirty="0" smtClean="0"/>
              <a:t>pasiphae@northwestern.edu</a:t>
            </a:r>
            <a:endParaRPr lang="en-US" dirty="0"/>
          </a:p>
          <a:p>
            <a:pPr algn="ctr"/>
            <a:endParaRPr lang="en-US" dirty="0"/>
          </a:p>
          <a:p>
            <a:endParaRPr lang="en-US" dirty="0"/>
          </a:p>
        </p:txBody>
      </p:sp>
    </p:spTree>
    <p:extLst>
      <p:ext uri="{BB962C8B-B14F-4D97-AF65-F5344CB8AC3E}">
        <p14:creationId xmlns:p14="http://schemas.microsoft.com/office/powerpoint/2010/main" val="38474597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33593" y="1170085"/>
            <a:ext cx="7876813" cy="394482"/>
          </a:xfrm>
        </p:spPr>
        <p:txBody>
          <a:bodyPr anchor="ctr"/>
          <a:lstStyle/>
          <a:p>
            <a:pPr algn="ctr"/>
            <a:r>
              <a:rPr lang="en-US" sz="2400" dirty="0"/>
              <a:t>References</a:t>
            </a:r>
          </a:p>
        </p:txBody>
      </p:sp>
      <p:sp>
        <p:nvSpPr>
          <p:cNvPr id="5" name="TextBox 4"/>
          <p:cNvSpPr txBox="1"/>
          <p:nvPr/>
        </p:nvSpPr>
        <p:spPr>
          <a:xfrm>
            <a:off x="344763" y="1984505"/>
            <a:ext cx="8454474" cy="1292662"/>
          </a:xfrm>
          <a:prstGeom prst="rect">
            <a:avLst/>
          </a:prstGeom>
          <a:noFill/>
        </p:spPr>
        <p:txBody>
          <a:bodyPr wrap="square" rtlCol="0">
            <a:spAutoFit/>
          </a:bodyPr>
          <a:lstStyle/>
          <a:p>
            <a:pPr marL="171450" indent="-171450">
              <a:buFont typeface="Arial" panose="020B0604020202020204" pitchFamily="34" charset="0"/>
              <a:buChar char="•"/>
            </a:pPr>
            <a:r>
              <a:rPr lang="en-US" sz="1300" dirty="0" smtClean="0">
                <a:solidFill>
                  <a:schemeClr val="bg1"/>
                </a:solidFill>
              </a:rPr>
              <a:t>“About the Internet Archive.” </a:t>
            </a:r>
            <a:r>
              <a:rPr lang="en-US" sz="1300" dirty="0">
                <a:solidFill>
                  <a:schemeClr val="bg1"/>
                </a:solidFill>
              </a:rPr>
              <a:t>Internet Archive [web site], &lt; </a:t>
            </a:r>
            <a:r>
              <a:rPr lang="en-US" sz="1300" dirty="0">
                <a:solidFill>
                  <a:schemeClr val="bg1"/>
                </a:solidFill>
                <a:hlinkClick r:id="rId3"/>
              </a:rPr>
              <a:t>https://archive.org/about</a:t>
            </a:r>
            <a:r>
              <a:rPr lang="en-US" sz="1300" dirty="0" smtClean="0">
                <a:solidFill>
                  <a:schemeClr val="bg1"/>
                </a:solidFill>
                <a:hlinkClick r:id="rId3"/>
              </a:rPr>
              <a:t>/</a:t>
            </a:r>
            <a:r>
              <a:rPr lang="en-US" sz="1300" dirty="0" smtClean="0">
                <a:solidFill>
                  <a:schemeClr val="bg1"/>
                </a:solidFill>
              </a:rPr>
              <a:t>&gt;.</a:t>
            </a:r>
          </a:p>
          <a:p>
            <a:pPr marL="171450" indent="-171450">
              <a:buFont typeface="Arial" panose="020B0604020202020204" pitchFamily="34" charset="0"/>
              <a:buChar char="•"/>
            </a:pPr>
            <a:r>
              <a:rPr lang="en-US" sz="1300" dirty="0" smtClean="0">
                <a:solidFill>
                  <a:schemeClr val="bg1"/>
                </a:solidFill>
              </a:rPr>
              <a:t>“Connect with Internet Archive at ALA </a:t>
            </a:r>
            <a:r>
              <a:rPr lang="en-US" sz="1300" dirty="0">
                <a:solidFill>
                  <a:schemeClr val="bg1"/>
                </a:solidFill>
              </a:rPr>
              <a:t>2017 Chicago.”  &lt; https://blog.archive.org/2017/06/18/connect-with-internet-archive-at-ala-2017-chicago</a:t>
            </a:r>
            <a:r>
              <a:rPr lang="en-US" sz="1300" dirty="0" smtClean="0">
                <a:solidFill>
                  <a:schemeClr val="bg1"/>
                </a:solidFill>
              </a:rPr>
              <a:t>/&gt;</a:t>
            </a:r>
          </a:p>
          <a:p>
            <a:pPr marL="171450" indent="-171450">
              <a:buFont typeface="Arial" panose="020B0604020202020204" pitchFamily="34" charset="0"/>
              <a:buChar char="•"/>
            </a:pPr>
            <a:r>
              <a:rPr lang="en-US" sz="1300" dirty="0" err="1" smtClean="0">
                <a:solidFill>
                  <a:schemeClr val="bg1"/>
                </a:solidFill>
              </a:rPr>
              <a:t>Magistad</a:t>
            </a:r>
            <a:r>
              <a:rPr lang="en-US" sz="1300" dirty="0">
                <a:solidFill>
                  <a:schemeClr val="bg1"/>
                </a:solidFill>
              </a:rPr>
              <a:t>, Mary </a:t>
            </a:r>
            <a:r>
              <a:rPr lang="en-US" sz="1300" dirty="0" err="1">
                <a:solidFill>
                  <a:schemeClr val="bg1"/>
                </a:solidFill>
              </a:rPr>
              <a:t>Kay."Where</a:t>
            </a:r>
            <a:r>
              <a:rPr lang="en-US" sz="1300" dirty="0">
                <a:solidFill>
                  <a:schemeClr val="bg1"/>
                </a:solidFill>
              </a:rPr>
              <a:t> to find what's disappeared online, and a whole lot more: the Internet Archive."  PRI Public Radio International, Feb. 23, 2017, &lt;https://www.pri.org/stories/2017-02-23/where-find-whats-disappeared-online-and-whole-lot-more-internet-archive&gt;.</a:t>
            </a:r>
          </a:p>
        </p:txBody>
      </p:sp>
    </p:spTree>
    <p:extLst>
      <p:ext uri="{BB962C8B-B14F-4D97-AF65-F5344CB8AC3E}">
        <p14:creationId xmlns:p14="http://schemas.microsoft.com/office/powerpoint/2010/main" val="13670350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SM">
      <a:dk1>
        <a:srgbClr val="54585A"/>
      </a:dk1>
      <a:lt1>
        <a:srgbClr val="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30459</TotalTime>
  <Words>1941</Words>
  <Application>Microsoft Office PowerPoint</Application>
  <PresentationFormat>On-screen Show (16:9)</PresentationFormat>
  <Paragraphs>102</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Lucida Grande</vt:lpstr>
      <vt:lpstr>Office Theme</vt:lpstr>
      <vt:lpstr>Internet Archive: Ideas for Proactive and Patron-Friendly Use</vt:lpstr>
      <vt:lpstr> Galter Health Sciences Library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Caveats.</vt:lpstr>
      <vt:lpstr>Questions?</vt:lpstr>
      <vt:lpstr>PowerPoint Presentation</vt:lpstr>
    </vt:vector>
  </TitlesOfParts>
  <Company>Liska + Associates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SunJoo</dc:creator>
  <cp:lastModifiedBy>Susan Wishnetsky</cp:lastModifiedBy>
  <cp:revision>336</cp:revision>
  <cp:lastPrinted>2014-06-11T14:40:11Z</cp:lastPrinted>
  <dcterms:created xsi:type="dcterms:W3CDTF">2014-06-09T22:24:31Z</dcterms:created>
  <dcterms:modified xsi:type="dcterms:W3CDTF">2017-07-13T16:13:56Z</dcterms:modified>
</cp:coreProperties>
</file>