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701" r:id="rId3"/>
    <p:sldMasterId id="2147483703" r:id="rId4"/>
    <p:sldMasterId id="2147483705" r:id="rId5"/>
  </p:sldMasterIdLst>
  <p:notesMasterIdLst>
    <p:notesMasterId r:id="rId70"/>
  </p:notesMasterIdLst>
  <p:handoutMasterIdLst>
    <p:handoutMasterId r:id="rId71"/>
  </p:handoutMasterIdLst>
  <p:sldIdLst>
    <p:sldId id="281" r:id="rId6"/>
    <p:sldId id="283" r:id="rId7"/>
    <p:sldId id="322" r:id="rId8"/>
    <p:sldId id="398" r:id="rId9"/>
    <p:sldId id="399" r:id="rId10"/>
    <p:sldId id="284" r:id="rId11"/>
    <p:sldId id="288" r:id="rId12"/>
    <p:sldId id="289" r:id="rId13"/>
    <p:sldId id="328" r:id="rId14"/>
    <p:sldId id="295" r:id="rId15"/>
    <p:sldId id="335" r:id="rId16"/>
    <p:sldId id="329" r:id="rId17"/>
    <p:sldId id="336" r:id="rId18"/>
    <p:sldId id="400" r:id="rId19"/>
    <p:sldId id="401" r:id="rId20"/>
    <p:sldId id="402" r:id="rId21"/>
    <p:sldId id="403" r:id="rId22"/>
    <p:sldId id="343" r:id="rId23"/>
    <p:sldId id="393" r:id="rId24"/>
    <p:sldId id="394" r:id="rId25"/>
    <p:sldId id="395" r:id="rId26"/>
    <p:sldId id="396" r:id="rId27"/>
    <p:sldId id="397" r:id="rId28"/>
    <p:sldId id="392" r:id="rId29"/>
    <p:sldId id="384" r:id="rId30"/>
    <p:sldId id="385" r:id="rId31"/>
    <p:sldId id="386" r:id="rId32"/>
    <p:sldId id="387" r:id="rId33"/>
    <p:sldId id="388" r:id="rId34"/>
    <p:sldId id="389" r:id="rId35"/>
    <p:sldId id="390" r:id="rId36"/>
    <p:sldId id="391" r:id="rId37"/>
    <p:sldId id="383" r:id="rId38"/>
    <p:sldId id="359" r:id="rId39"/>
    <p:sldId id="360" r:id="rId40"/>
    <p:sldId id="299" r:id="rId41"/>
    <p:sldId id="382" r:id="rId42"/>
    <p:sldId id="362" r:id="rId43"/>
    <p:sldId id="363" r:id="rId44"/>
    <p:sldId id="380" r:id="rId45"/>
    <p:sldId id="381" r:id="rId46"/>
    <p:sldId id="332" r:id="rId47"/>
    <p:sldId id="334" r:id="rId48"/>
    <p:sldId id="316" r:id="rId49"/>
    <p:sldId id="327" r:id="rId50"/>
    <p:sldId id="307" r:id="rId51"/>
    <p:sldId id="306" r:id="rId52"/>
    <p:sldId id="326" r:id="rId53"/>
    <p:sldId id="375" r:id="rId54"/>
    <p:sldId id="367" r:id="rId55"/>
    <p:sldId id="368" r:id="rId56"/>
    <p:sldId id="369" r:id="rId57"/>
    <p:sldId id="370" r:id="rId58"/>
    <p:sldId id="376" r:id="rId59"/>
    <p:sldId id="377" r:id="rId60"/>
    <p:sldId id="378" r:id="rId61"/>
    <p:sldId id="312" r:id="rId62"/>
    <p:sldId id="313" r:id="rId63"/>
    <p:sldId id="379" r:id="rId64"/>
    <p:sldId id="301" r:id="rId65"/>
    <p:sldId id="404" r:id="rId66"/>
    <p:sldId id="318" r:id="rId67"/>
    <p:sldId id="279" r:id="rId68"/>
    <p:sldId id="405" r:id="rId6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68">
          <p15:clr>
            <a:srgbClr val="A4A3A4"/>
          </p15:clr>
        </p15:guide>
        <p15:guide id="2" orient="horz" pos="3138">
          <p15:clr>
            <a:srgbClr val="A4A3A4"/>
          </p15:clr>
        </p15:guide>
        <p15:guide id="3" orient="horz" pos="200">
          <p15:clr>
            <a:srgbClr val="A4A3A4"/>
          </p15:clr>
        </p15:guide>
        <p15:guide id="4" orient="horz" pos="1791">
          <p15:clr>
            <a:srgbClr val="A4A3A4"/>
          </p15:clr>
        </p15:guide>
        <p15:guide id="5" orient="horz" pos="2717">
          <p15:clr>
            <a:srgbClr val="A4A3A4"/>
          </p15:clr>
        </p15:guide>
        <p15:guide id="6" orient="horz" pos="953">
          <p15:clr>
            <a:srgbClr val="A4A3A4"/>
          </p15:clr>
        </p15:guide>
        <p15:guide id="7" orient="horz" pos="487">
          <p15:clr>
            <a:srgbClr val="A4A3A4"/>
          </p15:clr>
        </p15:guide>
        <p15:guide id="8" pos="2847">
          <p15:clr>
            <a:srgbClr val="A4A3A4"/>
          </p15:clr>
        </p15:guide>
        <p15:guide id="9" pos="5213">
          <p15:clr>
            <a:srgbClr val="A4A3A4"/>
          </p15:clr>
        </p15:guide>
        <p15:guide id="10" pos="698">
          <p15:clr>
            <a:srgbClr val="A4A3A4"/>
          </p15:clr>
        </p15:guide>
        <p15:guide id="11" pos="205">
          <p15:clr>
            <a:srgbClr val="A4A3A4"/>
          </p15:clr>
        </p15:guide>
        <p15:guide id="12" pos="3064">
          <p15:clr>
            <a:srgbClr val="A4A3A4"/>
          </p15:clr>
        </p15:guide>
        <p15:guide id="13" pos="29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468B"/>
    <a:srgbClr val="514689"/>
    <a:srgbClr val="5146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4" autoAdjust="0"/>
    <p:restoredTop sz="80795" autoAdjust="0"/>
  </p:normalViewPr>
  <p:slideViewPr>
    <p:cSldViewPr snapToGrid="0" showGuides="1">
      <p:cViewPr varScale="1">
        <p:scale>
          <a:sx n="93" d="100"/>
          <a:sy n="93" d="100"/>
        </p:scale>
        <p:origin x="955" y="72"/>
      </p:cViewPr>
      <p:guideLst>
        <p:guide orient="horz" pos="2968"/>
        <p:guide orient="horz" pos="3138"/>
        <p:guide orient="horz" pos="200"/>
        <p:guide orient="horz" pos="1791"/>
        <p:guide orient="horz" pos="2717"/>
        <p:guide orient="horz" pos="953"/>
        <p:guide orient="horz" pos="487"/>
        <p:guide pos="2847"/>
        <p:guide pos="5213"/>
        <p:guide pos="698"/>
        <p:guide pos="205"/>
        <p:guide pos="3064"/>
        <p:guide pos="2956"/>
      </p:guideLst>
    </p:cSldViewPr>
  </p:slideViewPr>
  <p:outlineViewPr>
    <p:cViewPr>
      <p:scale>
        <a:sx n="33" d="100"/>
        <a:sy n="33" d="100"/>
      </p:scale>
      <p:origin x="0" y="1476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FADEE3-4E13-B64C-8438-AC66B67ED533}" type="datetimeFigureOut">
              <a:rPr lang="en-US" smtClean="0"/>
              <a:t>5/7/2019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B3A18-A99A-974E-8D85-D3FA42850270}" type="slidenum">
              <a:rPr lang="en-US" smtClean="0"/>
              <a:t>‹#›</a:t>
            </a:fld>
            <a:endParaRPr lang="en-US"/>
          </a:p>
        </p:txBody>
      </p:sp>
    </p:spTree>
    <p:extLst>
      <p:ext uri="{BB962C8B-B14F-4D97-AF65-F5344CB8AC3E}">
        <p14:creationId xmlns:p14="http://schemas.microsoft.com/office/powerpoint/2010/main" val="19022422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4D52D7-6AF4-EB44-8548-79E5519F8B96}" type="datetimeFigureOut">
              <a:rPr lang="en-US" smtClean="0"/>
              <a:t>5/7/2019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95F329-3889-8645-AA6B-3C2BA478A30C}" type="slidenum">
              <a:rPr lang="en-US" smtClean="0"/>
              <a:t>‹#›</a:t>
            </a:fld>
            <a:endParaRPr lang="en-US"/>
          </a:p>
        </p:txBody>
      </p:sp>
    </p:spTree>
    <p:extLst>
      <p:ext uri="{BB962C8B-B14F-4D97-AF65-F5344CB8AC3E}">
        <p14:creationId xmlns:p14="http://schemas.microsoft.com/office/powerpoint/2010/main" val="25337188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emhamilton@northwestern.edu"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hitehouse.gov/sites/default/files/microsites/ostp/ostp_public_access_memo_2013.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a:t>
            </a:fld>
            <a:endParaRPr lang="en-US"/>
          </a:p>
        </p:txBody>
      </p:sp>
    </p:spTree>
    <p:extLst>
      <p:ext uri="{BB962C8B-B14F-4D97-AF65-F5344CB8AC3E}">
        <p14:creationId xmlns:p14="http://schemas.microsoft.com/office/powerpoint/2010/main" val="3597948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article from the Atlantic about the Current Biology study</a:t>
            </a:r>
          </a:p>
          <a:p>
            <a:r>
              <a:rPr lang="en-US" dirty="0" smtClean="0"/>
              <a:t>Prevention of data loss. As this study published in Current Biology in January 2014 shows:</a:t>
            </a:r>
          </a:p>
          <a:p>
            <a:endParaRPr lang="en-US" dirty="0" smtClean="0"/>
          </a:p>
          <a:p>
            <a:r>
              <a:rPr lang="en-US" dirty="0" smtClean="0"/>
              <a:t>1. the availability of data decreased by 17% each year after publication </a:t>
            </a:r>
          </a:p>
          <a:p>
            <a:endParaRPr lang="en-US" dirty="0" smtClean="0"/>
          </a:p>
          <a:p>
            <a:r>
              <a:rPr lang="en-US" dirty="0" smtClean="0"/>
              <a:t>2. most raw data from scientific papers published twenty years ago is unobtainable</a:t>
            </a:r>
          </a:p>
          <a:p>
            <a:endParaRPr lang="en-US" dirty="0" smtClean="0"/>
          </a:p>
          <a:p>
            <a:r>
              <a:rPr lang="en-US" dirty="0" smtClean="0"/>
              <a:t>3. the most common obstacles to data sharing were because authors have since changed their contact information and can't be reached or because the data was stored using outdated technology, like floppy disks.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B8BE6-9A06-47E4-BD20-C8B30611DC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092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Sharing data may assist in the reproducibility of your work. </a:t>
            </a:r>
          </a:p>
          <a:p>
            <a:endParaRPr lang="en-US" dirty="0" smtClean="0"/>
          </a:p>
          <a:p>
            <a:r>
              <a:rPr lang="en-US" dirty="0" smtClean="0"/>
              <a:t>1576 researchers</a:t>
            </a:r>
          </a:p>
          <a:p>
            <a:endParaRPr lang="en-US" dirty="0" smtClean="0"/>
          </a:p>
          <a:p>
            <a:r>
              <a:rPr lang="en-US" dirty="0" smtClean="0"/>
              <a:t>70% tried and failed to reproduce others work</a:t>
            </a:r>
          </a:p>
          <a:p>
            <a:r>
              <a:rPr lang="en-US" dirty="0" smtClean="0"/>
              <a:t>More than ½ failed to reproduce their own work</a:t>
            </a:r>
          </a:p>
          <a:p>
            <a:r>
              <a:rPr lang="en-US" dirty="0" smtClean="0"/>
              <a:t>Researchers still</a:t>
            </a:r>
            <a:r>
              <a:rPr lang="en-US" baseline="0" dirty="0" smtClean="0"/>
              <a:t> confident most research can be trusted</a:t>
            </a:r>
          </a:p>
          <a:p>
            <a:r>
              <a:rPr lang="en-US" baseline="0" dirty="0" smtClean="0"/>
              <a:t>Pressure to publish and selective reporting contribute.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16</a:t>
            </a:fld>
            <a:endParaRPr lang="en-US"/>
          </a:p>
        </p:txBody>
      </p:sp>
    </p:spTree>
    <p:extLst>
      <p:ext uri="{BB962C8B-B14F-4D97-AF65-F5344CB8AC3E}">
        <p14:creationId xmlns:p14="http://schemas.microsoft.com/office/powerpoint/2010/main" val="363938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860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FAIR principles</a:t>
            </a:r>
            <a:r>
              <a:rPr lang="en-US" baseline="0" dirty="0" smtClean="0"/>
              <a:t> were published in 2016. They serve as a guide to all researchers who manage research data and who may have a desire or responsibility to deposit it in a repository or otherwise share it freely in the future. Increasingly adopted by institutions, including some in the US.</a:t>
            </a:r>
          </a:p>
          <a:p>
            <a:endParaRPr lang="en-US" baseline="0" dirty="0" smtClean="0"/>
          </a:p>
          <a:p>
            <a:r>
              <a:rPr lang="en-US" baseline="0" dirty="0" smtClean="0"/>
              <a:t>Approximately only 15% if researchers are familiar with FAIR principles. (State of open data report- Digital Science).</a:t>
            </a:r>
          </a:p>
          <a:p>
            <a:r>
              <a:rPr lang="en-US" baseline="0" dirty="0" smtClean="0"/>
              <a:t>Open data and FAIR are 2 separate concepts.  Open data means data that can be used freely from the internet.  Fair means thinking about the people who might use your data.   This is done by adding persistent identifies ( DOI) so data doesn't disappear, adding metadata that describes the data and a license stating the conditions under which data can be reused (creative commons). Present data in a standardize way so it is machine readable. (develop community standards.)</a:t>
            </a:r>
          </a:p>
          <a:p>
            <a:endParaRPr lang="en-US" baseline="0" dirty="0" smtClean="0"/>
          </a:p>
          <a:p>
            <a:r>
              <a:rPr lang="en-US" baseline="0" dirty="0" smtClean="0"/>
              <a:t>Data can be FAIR but not open.( </a:t>
            </a:r>
            <a:r>
              <a:rPr lang="en-US" baseline="0" dirty="0" err="1" smtClean="0"/>
              <a:t>eg</a:t>
            </a:r>
            <a:r>
              <a:rPr lang="en-US" baseline="0" dirty="0" smtClean="0"/>
              <a:t> medical data). How describe the data (metadata) is crucial in helping users discover the data.</a:t>
            </a:r>
          </a:p>
          <a:p>
            <a:endParaRPr lang="en-US" baseline="0" dirty="0" smtClean="0"/>
          </a:p>
          <a:p>
            <a:r>
              <a:rPr lang="en-US" baseline="0" dirty="0" smtClean="0"/>
              <a:t>In practice, for researchers it can be very simple to achieve the findable and accessible parts. If depositing to a data repository, try to always choose one that will mint a DOI for your deposit. This makes the dataset an identifiable object on the Web, and allows it to be cited. This identified object should then be retrievable through free and open internet protocols (which any well-designed data repository will allow for).</a:t>
            </a:r>
          </a:p>
          <a:p>
            <a:endParaRPr lang="en-US" baseline="0" dirty="0" smtClean="0"/>
          </a:p>
          <a:p>
            <a:r>
              <a:rPr lang="en-US" baseline="0" dirty="0" smtClean="0"/>
              <a:t>To cover the R first, to be optimally re-useable a dataset should be assigned a license. We will talk about licenses later, and now we will see how having a license is an important part of depositing data. Re-use is made easier if the second user of a dataset knows what they may and may not do with re-used data.</a:t>
            </a:r>
          </a:p>
          <a:p>
            <a:endParaRPr lang="en-US" baseline="0" dirty="0" smtClean="0"/>
          </a:p>
          <a:p>
            <a:r>
              <a:rPr lang="en-US" baseline="0" dirty="0" smtClean="0"/>
              <a:t>Finally, interoperability it achieved mainly through the use of common metadata standards to describe a dataset in a repository. </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18</a:t>
            </a:fld>
            <a:endParaRPr lang="en-US"/>
          </a:p>
        </p:txBody>
      </p:sp>
    </p:spTree>
    <p:extLst>
      <p:ext uri="{BB962C8B-B14F-4D97-AF65-F5344CB8AC3E}">
        <p14:creationId xmlns:p14="http://schemas.microsoft.com/office/powerpoint/2010/main" val="195456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because I like graphics.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19</a:t>
            </a:fld>
            <a:endParaRPr lang="en-US"/>
          </a:p>
        </p:txBody>
      </p:sp>
    </p:spTree>
    <p:extLst>
      <p:ext uri="{BB962C8B-B14F-4D97-AF65-F5344CB8AC3E}">
        <p14:creationId xmlns:p14="http://schemas.microsoft.com/office/powerpoint/2010/main" val="3482370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new principle involving data.  Joint declaration of data citation principles.  Adopted by many journal publishers. Allows that data citations will be treated the same as article citations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070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of guiding principles for data citation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5021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Adopted by many journal publishers.  Example of publisher (Elsevier) adopting</a:t>
            </a:r>
            <a:r>
              <a:rPr lang="en-US" baseline="0" dirty="0" smtClean="0"/>
              <a:t> standards.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2B8BE6-9A06-47E4-BD20-C8B30611DC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539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DOI Citation Formatter is a service created in collaboration with </a:t>
            </a:r>
            <a:r>
              <a:rPr lang="en-US" dirty="0" err="1" smtClean="0"/>
              <a:t>Crossref</a:t>
            </a:r>
            <a:r>
              <a:rPr lang="en-US" dirty="0" smtClean="0"/>
              <a:t>, </a:t>
            </a:r>
            <a:r>
              <a:rPr lang="en-US" dirty="0" err="1" smtClean="0"/>
              <a:t>mEDRA</a:t>
            </a:r>
            <a:r>
              <a:rPr lang="en-US" dirty="0" smtClean="0"/>
              <a:t>, ISTIC, and </a:t>
            </a:r>
            <a:r>
              <a:rPr lang="en-US" dirty="0" err="1" smtClean="0"/>
              <a:t>JaLC</a:t>
            </a:r>
            <a:r>
              <a:rPr lang="en-US" dirty="0" smtClean="0"/>
              <a:t>. It provides a simple interface to extract metadata automatically from a DOI and build a full citation. It supports more than 5,000 different citation styles in 45 different languages, using the Citation Style Language.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6824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579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000" b="0" i="0" u="none" strike="noStrike" cap="none" baseline="0" dirty="0"/>
          </a:p>
        </p:txBody>
      </p:sp>
      <p:sp>
        <p:nvSpPr>
          <p:cNvPr id="98" name="Shape 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tl val="0"/>
              </a:rPr>
              <a:t> </a:t>
            </a:r>
          </a:p>
        </p:txBody>
      </p:sp>
    </p:spTree>
    <p:extLst>
      <p:ext uri="{BB962C8B-B14F-4D97-AF65-F5344CB8AC3E}">
        <p14:creationId xmlns:p14="http://schemas.microsoft.com/office/powerpoint/2010/main" val="376083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Data Guide</a:t>
            </a:r>
          </a:p>
          <a:p>
            <a:r>
              <a:rPr lang="en-US" dirty="0" smtClean="0"/>
              <a:t>This guide discusses the legal, social and technical aspects of open data. It can be used by anyone but is especially designed for those seeking to open up data. It discusses why to go open, what open is, and the how to 'open' data.</a:t>
            </a:r>
          </a:p>
          <a:p>
            <a:endParaRPr lang="en-US" dirty="0" smtClean="0"/>
          </a:p>
          <a:p>
            <a:r>
              <a:rPr lang="en-US" dirty="0" smtClean="0"/>
              <a:t>Web site also has links to:</a:t>
            </a:r>
          </a:p>
          <a:p>
            <a:r>
              <a:rPr lang="en-US" dirty="0" smtClean="0"/>
              <a:t>Use cases, stories and case studies highlighting the social and economic value, the impact and the varied applications of open data from cities and countries across the globe.</a:t>
            </a:r>
          </a:p>
          <a:p>
            <a:endParaRPr lang="en-US" dirty="0" smtClean="0"/>
          </a:p>
          <a:p>
            <a:r>
              <a:rPr lang="en-US" dirty="0" smtClean="0"/>
              <a:t>Resource Library</a:t>
            </a:r>
          </a:p>
          <a:p>
            <a:r>
              <a:rPr lang="en-US" dirty="0" smtClean="0"/>
              <a:t>A curated collection of open data resources, including articles, longer publications, how to guides, presentations and videos, produced by the global open data community.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25</a:t>
            </a:fld>
            <a:endParaRPr lang="en-US"/>
          </a:p>
        </p:txBody>
      </p:sp>
    </p:spTree>
    <p:extLst>
      <p:ext uri="{BB962C8B-B14F-4D97-AF65-F5344CB8AC3E}">
        <p14:creationId xmlns:p14="http://schemas.microsoft.com/office/powerpoint/2010/main" val="2148283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SPARC is a global coalition committed to making Open the default for research and education.</a:t>
            </a:r>
          </a:p>
          <a:p>
            <a:endParaRPr lang="en-US" dirty="0" smtClean="0"/>
          </a:p>
          <a:p>
            <a:r>
              <a:rPr lang="en-US" dirty="0" smtClean="0"/>
              <a:t>SPARC (the Scholarly Publishing and Academic Resources Coalition) works to enable the open sharing of research outputs and educational materials in order to democratize access to knowledge, accelerate discovery, and increase the return on our investment in research and education</a:t>
            </a:r>
          </a:p>
          <a:p>
            <a:endParaRPr lang="en-US" dirty="0" smtClean="0"/>
          </a:p>
          <a:p>
            <a:r>
              <a:rPr lang="en-US" dirty="0" smtClean="0"/>
              <a:t>Click on the open data tab:</a:t>
            </a:r>
          </a:p>
          <a:p>
            <a:endParaRPr lang="en-US" dirty="0" smtClean="0"/>
          </a:p>
          <a:p>
            <a:r>
              <a:rPr lang="en-US" dirty="0" smtClean="0"/>
              <a:t>Defines and discussed open data.</a:t>
            </a:r>
            <a:r>
              <a:rPr lang="en-US" baseline="0" dirty="0" smtClean="0"/>
              <a:t>  Also has a link that allows one to  </a:t>
            </a:r>
            <a:r>
              <a:rPr lang="en-US" dirty="0" smtClean="0"/>
              <a:t>Browse Article and Data Sharing Requirements by Federal Agency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2224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Holds meetings and workshops to educate</a:t>
            </a:r>
            <a:r>
              <a:rPr lang="en-US" baseline="0" dirty="0" smtClean="0"/>
              <a:t> in open data and other aspects of open science.  Was instrumental in developing the data citation principles discussed earlier.</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27</a:t>
            </a:fld>
            <a:endParaRPr lang="en-US"/>
          </a:p>
        </p:txBody>
      </p:sp>
    </p:spTree>
    <p:extLst>
      <p:ext uri="{BB962C8B-B14F-4D97-AF65-F5344CB8AC3E}">
        <p14:creationId xmlns:p14="http://schemas.microsoft.com/office/powerpoint/2010/main" val="2572277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search to find OA mandates</a:t>
            </a:r>
            <a:r>
              <a:rPr lang="en-US" baseline="0" dirty="0" smtClean="0"/>
              <a:t> and policies, including at the University and governmental levels.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28</a:t>
            </a:fld>
            <a:endParaRPr lang="en-US"/>
          </a:p>
        </p:txBody>
      </p:sp>
    </p:spTree>
    <p:extLst>
      <p:ext uri="{BB962C8B-B14F-4D97-AF65-F5344CB8AC3E}">
        <p14:creationId xmlns:p14="http://schemas.microsoft.com/office/powerpoint/2010/main" val="1157495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OpenDOAR is the quality-assured global directory of academic open access repositories. It enables the identification, browsing and search for repositories, based on a range of features, such as location, software or type of material held.</a:t>
            </a:r>
          </a:p>
          <a:p>
            <a:endParaRPr lang="en-US" dirty="0" smtClean="0"/>
          </a:p>
          <a:p>
            <a:r>
              <a:rPr lang="en-US" dirty="0" smtClean="0"/>
              <a:t>Tools and support enable both repository administrators and service providers to share best practice and improve the quality of the repository infrastructure.</a:t>
            </a:r>
          </a:p>
          <a:p>
            <a:endParaRPr lang="en-US" dirty="0" smtClean="0"/>
          </a:p>
          <a:p>
            <a:r>
              <a:rPr lang="en-US" dirty="0" smtClean="0"/>
              <a:t>Criteria for Inclusion &amp; Exclusion</a:t>
            </a:r>
          </a:p>
          <a:p>
            <a:r>
              <a:rPr lang="en-US" dirty="0" smtClean="0"/>
              <a:t>OpenDOAR has opted to collect and provide information solely on sites that wholly embrace the concept of open access to full text resources that are of use to academic researchers. Thus sites where any form of access control prevents immediate access are not included: likewise sites that consist of metadata records only are also declined.</a:t>
            </a:r>
          </a:p>
          <a:p>
            <a:endParaRPr lang="en-US" dirty="0" smtClean="0"/>
          </a:p>
          <a:p>
            <a:r>
              <a:rPr lang="en-US" dirty="0" smtClean="0"/>
              <a:t>Typically OpenDOAR lists publication repositories, as this is the basis for most repositories. However, OpenDOAR also lists other types, for example of images or data-sets, particularly where these have metadata or documentation sufficient to make the material re-usable.</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29</a:t>
            </a:fld>
            <a:endParaRPr lang="en-US"/>
          </a:p>
        </p:txBody>
      </p:sp>
    </p:spTree>
    <p:extLst>
      <p:ext uri="{BB962C8B-B14F-4D97-AF65-F5344CB8AC3E}">
        <p14:creationId xmlns:p14="http://schemas.microsoft.com/office/powerpoint/2010/main" val="3149379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use to find resources in your area of interest.  Can also help with data management planning. </a:t>
            </a:r>
          </a:p>
          <a:p>
            <a:endParaRPr lang="en-US" dirty="0" smtClean="0"/>
          </a:p>
          <a:p>
            <a:r>
              <a:rPr lang="en-US" dirty="0" smtClean="0"/>
              <a:t>Researchers can use </a:t>
            </a:r>
            <a:r>
              <a:rPr lang="en-US" dirty="0" err="1" smtClean="0"/>
              <a:t>FAIRsharing</a:t>
            </a:r>
            <a:r>
              <a:rPr lang="en-US" dirty="0" smtClean="0"/>
              <a:t> as a lookup resource to identify and cite the standards, databases or repositories that exist for their data and discipline, for example, when creating a data management plan for a grant proposal or funded project; or when submitting a manuscript to a journal, to identify the recommended databases and repositories, as well as the standards they implement to ensure all relevant information about the data is collected at the source.</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30</a:t>
            </a:fld>
            <a:endParaRPr lang="en-US"/>
          </a:p>
        </p:txBody>
      </p:sp>
    </p:spTree>
    <p:extLst>
      <p:ext uri="{BB962C8B-B14F-4D97-AF65-F5344CB8AC3E}">
        <p14:creationId xmlns:p14="http://schemas.microsoft.com/office/powerpoint/2010/main" val="2275574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international groups working on creating standards and aids around</a:t>
            </a:r>
            <a:r>
              <a:rPr lang="en-US" baseline="0" dirty="0" smtClean="0"/>
              <a:t> data sharing and management. </a:t>
            </a:r>
          </a:p>
          <a:p>
            <a:endParaRPr lang="en-US" baseline="0" dirty="0" smtClean="0"/>
          </a:p>
          <a:p>
            <a:r>
              <a:rPr lang="en-US" baseline="0" dirty="0" smtClean="0"/>
              <a:t>RDA-  7700 members from 137 countries, RDA provides a neutral space where its members can come together to develop and adopt infrastructure that promotes data-sharing and data-driven research.</a:t>
            </a:r>
          </a:p>
          <a:p>
            <a:endParaRPr lang="en-US" baseline="0" dirty="0" smtClean="0"/>
          </a:p>
          <a:p>
            <a:r>
              <a:rPr lang="en-US" dirty="0" smtClean="0"/>
              <a:t>CODATA- committee of the international</a:t>
            </a:r>
            <a:r>
              <a:rPr lang="en-US" baseline="0" dirty="0" smtClean="0"/>
              <a:t> council for science. CODATA exists to promote global collaboration to advance Open Science and to improve the availability and usability of data for all areas of research.  CODATA supports the principle that data produced by research and susceptible to be used for research should be as open as possible and as closed as necessary.  CODATA works also to advance the interoperability and the usability of such data: research data should be FAIR (Findable, Accessible, Interoperable and Reusable).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31</a:t>
            </a:fld>
            <a:endParaRPr lang="en-US"/>
          </a:p>
        </p:txBody>
      </p:sp>
    </p:spTree>
    <p:extLst>
      <p:ext uri="{BB962C8B-B14F-4D97-AF65-F5344CB8AC3E}">
        <p14:creationId xmlns:p14="http://schemas.microsoft.com/office/powerpoint/2010/main" val="4276133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use an open license?</a:t>
            </a:r>
          </a:p>
          <a:p>
            <a:r>
              <a:rPr lang="en-US" dirty="0" smtClean="0"/>
              <a:t>Facilitate data sharing and discovery</a:t>
            </a:r>
          </a:p>
          <a:p>
            <a:r>
              <a:rPr lang="en-US" dirty="0" smtClean="0"/>
              <a:t>Increase visibility of your data</a:t>
            </a:r>
          </a:p>
          <a:p>
            <a:r>
              <a:rPr lang="en-US" dirty="0" smtClean="0"/>
              <a:t>Advance knowledge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5198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Creative Commons is a US-based non-profit organization which has been a leader in developing legal tools for sharing creative works over the internet since the 2000s. </a:t>
            </a:r>
          </a:p>
          <a:p>
            <a:endParaRPr lang="en-US" dirty="0" smtClean="0"/>
          </a:p>
          <a:p>
            <a:r>
              <a:rPr lang="en-US" dirty="0" smtClean="0"/>
              <a:t>Creative Commons (CC) licenses are popular on the internet because they provide robust legal code combined with a human-readable summary that is understandable at a glance, and also a machine-to-machine layer of code that will help make information resources interoperable across systems.</a:t>
            </a:r>
          </a:p>
          <a:p>
            <a:endParaRPr lang="en-US" dirty="0" smtClean="0"/>
          </a:p>
          <a:p>
            <a:r>
              <a:rPr lang="en-US" dirty="0" smtClean="0"/>
              <a:t>In the suite of 4.0 licenses released in 2013, CC has worked with legal experts in a wide range of countries to produce a set of </a:t>
            </a:r>
            <a:r>
              <a:rPr lang="en-US" dirty="0" err="1" smtClean="0"/>
              <a:t>licences</a:t>
            </a:r>
            <a:r>
              <a:rPr lang="en-US" dirty="0" smtClean="0"/>
              <a:t> that work well for both research data and expressive works because they </a:t>
            </a:r>
          </a:p>
          <a:p>
            <a:endParaRPr lang="en-US" dirty="0" smtClean="0"/>
          </a:p>
          <a:p>
            <a:r>
              <a:rPr lang="en-US" dirty="0" smtClean="0"/>
              <a:t>conform to both copyright law and database rights where applicable</a:t>
            </a:r>
          </a:p>
          <a:p>
            <a:endParaRPr lang="en-US" dirty="0" smtClean="0"/>
          </a:p>
          <a:p>
            <a:r>
              <a:rPr lang="en-US" dirty="0" smtClean="0"/>
              <a:t>do not need to be ported for use in particular countries, as they are applicable in all jurisdictions</a:t>
            </a:r>
          </a:p>
          <a:p>
            <a:endParaRPr lang="en-US" dirty="0" smtClean="0"/>
          </a:p>
          <a:p>
            <a:endParaRPr lang="en-US" dirty="0" smtClean="0"/>
          </a:p>
          <a:p>
            <a:r>
              <a:rPr lang="en-US" dirty="0" smtClean="0"/>
              <a:t>You can select an appropriate license and generate text for your web page or document by using this online tool: http://creativecommons.org/choose/ </a:t>
            </a:r>
          </a:p>
          <a:p>
            <a:endParaRPr lang="en-US" dirty="0" smtClean="0"/>
          </a:p>
          <a:p>
            <a:r>
              <a:rPr lang="en-US" dirty="0" smtClean="0"/>
              <a:t>Several open data advocacy groups, including </a:t>
            </a:r>
            <a:r>
              <a:rPr lang="en-US" dirty="0" err="1" smtClean="0"/>
              <a:t>DataCite</a:t>
            </a:r>
            <a:r>
              <a:rPr lang="en-US" dirty="0" smtClean="0"/>
              <a:t>, recommend CC0 (CC Zero) for datasets to allow maximum freedom to end-users who may be combining and 'mashing up' several sources. However, for academic data creators, whose careers depend on their publication record, CC-BY may be more palatable - in which the user is expected to provide a citation to the original source.</a:t>
            </a:r>
          </a:p>
          <a:p>
            <a:endParaRPr lang="en-US" dirty="0" smtClean="0"/>
          </a:p>
          <a:p>
            <a:endParaRPr lang="en-US" dirty="0" smtClean="0"/>
          </a:p>
          <a:p>
            <a:endParaRPr lang="en-US" dirty="0" smtClean="0"/>
          </a:p>
          <a:p>
            <a:endParaRPr lang="en-US" dirty="0" smtClean="0"/>
          </a:p>
          <a:p>
            <a:r>
              <a:rPr lang="en-US" dirty="0" smtClean="0"/>
              <a:t>CC-BY</a:t>
            </a:r>
            <a:r>
              <a:rPr lang="en-US" baseline="0" dirty="0" smtClean="0"/>
              <a:t> is used most frequently by authors assigning their own licenses, since an attribution/citation is generally desired when someone references your work. CC-BY can be combined with any of the other licenses you see here, as well. You can also assign CC0, which is a way to release copyright in all jurisdictions on a work that, for example, is only currently in the public domain in one jurisdiction. Works can also be set to Public Doman for anything you wish to make completely public, and to the copyright symbol ( a c inside a circle), if you would like all rights reserved to yourself.</a:t>
            </a:r>
          </a:p>
          <a:p>
            <a:endParaRPr lang="en-US" baseline="0" dirty="0" smtClean="0"/>
          </a:p>
          <a:p>
            <a:r>
              <a:rPr lang="en-US" baseline="0" dirty="0" smtClean="0"/>
              <a:t>Even knowing these definitions, it still can be hard to select the proper license. Assigning a Creative Commons license is all about letting the user know what they can and can’t do with your resource. The PDF link above will take you to a handy flowchart from Creative Commons Australia, walking you through the steps for selecting the proper license. </a:t>
            </a:r>
          </a:p>
          <a:p>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additional advice on licenses, contact </a:t>
            </a:r>
            <a:r>
              <a:rPr lang="en-US" baseline="0" dirty="0" err="1" smtClean="0"/>
              <a:t>Northwestern’s</a:t>
            </a:r>
            <a:r>
              <a:rPr lang="en-US" baseline="0" dirty="0" smtClean="0"/>
              <a:t> copyright Librarian, Liz Hamilton, at </a:t>
            </a:r>
            <a:r>
              <a:rPr lang="en-US" sz="1200" u="sng" kern="1200" dirty="0" smtClean="0">
                <a:solidFill>
                  <a:schemeClr val="tx1"/>
                </a:solidFill>
                <a:effectLst/>
                <a:latin typeface="+mn-lt"/>
                <a:ea typeface="+mn-ea"/>
                <a:cs typeface="+mn-cs"/>
                <a:hlinkClick r:id="rId3"/>
              </a:rPr>
              <a:t>emhamilton@northwestern.edu</a:t>
            </a:r>
            <a:endParaRPr lang="en-US" sz="1200" u="sng"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sng"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4741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Recommended for</a:t>
            </a:r>
            <a:r>
              <a:rPr lang="en-US" baseline="0" dirty="0" smtClean="0"/>
              <a:t> data sets. Can also use CC-BY.</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35</a:t>
            </a:fld>
            <a:endParaRPr lang="en-US"/>
          </a:p>
        </p:txBody>
      </p:sp>
    </p:spTree>
    <p:extLst>
      <p:ext uri="{BB962C8B-B14F-4D97-AF65-F5344CB8AC3E}">
        <p14:creationId xmlns:p14="http://schemas.microsoft.com/office/powerpoint/2010/main" val="2737619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February 2013 the White House Office of Science and Technology Policy (OSTP) released a </a:t>
            </a:r>
            <a:r>
              <a:rPr lang="en-US" dirty="0" smtClean="0">
                <a:hlinkClick r:id="rId3"/>
              </a:rPr>
              <a:t>memorandum </a:t>
            </a:r>
            <a:r>
              <a:rPr lang="en-US" dirty="0" smtClean="0"/>
              <a:t>requiring federal agencies supporting research to create plans for increased public access to research data. While</a:t>
            </a:r>
            <a:r>
              <a:rPr lang="en-US" baseline="0" dirty="0" smtClean="0"/>
              <a:t> the memo is a directive to federal funding agencies, it provides clues about procedures for researchers sharing data. For instance, it refers to using existing archives to deposit or catalog data, as well as maximizing search and dissemination and encouraging interoperability for deposited data. Managing and preparing data for sharing will be needed to achieve these objectives, and we will cover details on this in a moment.</a:t>
            </a:r>
          </a:p>
          <a:p>
            <a:endParaRPr lang="en-US" baseline="0" dirty="0" smtClean="0"/>
          </a:p>
          <a:p>
            <a:r>
              <a:rPr lang="en-US" baseline="0" dirty="0" smtClean="0"/>
              <a:t>Regarding the existing archives, in recent years data catalogs and institutional repositories have been developed to help researchers comply with their agreements to post publications or archive data publicly. Next let’s consider the archives that can be used to meet Federal Open Access requirements.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smtClean="0"/>
          </a:p>
        </p:txBody>
      </p:sp>
      <p:sp>
        <p:nvSpPr>
          <p:cNvPr id="4" name="Slide Number Placeholder 3"/>
          <p:cNvSpPr>
            <a:spLocks noGrp="1"/>
          </p:cNvSpPr>
          <p:nvPr>
            <p:ph type="sldNum" sz="quarter" idx="10"/>
          </p:nvPr>
        </p:nvSpPr>
        <p:spPr/>
        <p:txBody>
          <a:bodyPr/>
          <a:lstStyle/>
          <a:p>
            <a:fld id="{1995F329-3889-8645-AA6B-3C2BA478A30C}" type="slidenum">
              <a:rPr lang="en-US" smtClean="0"/>
              <a:t>6</a:t>
            </a:fld>
            <a:endParaRPr lang="en-US"/>
          </a:p>
        </p:txBody>
      </p:sp>
    </p:spTree>
    <p:extLst>
      <p:ext uri="{BB962C8B-B14F-4D97-AF65-F5344CB8AC3E}">
        <p14:creationId xmlns:p14="http://schemas.microsoft.com/office/powerpoint/2010/main" val="3458610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Open Access, it is then up to you to assign licenses to any services that you allow to distribute your article or dataset.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3598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locate data sets through the data citation index of web of science</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37</a:t>
            </a:fld>
            <a:endParaRPr lang="en-US"/>
          </a:p>
        </p:txBody>
      </p:sp>
    </p:spTree>
    <p:extLst>
      <p:ext uri="{BB962C8B-B14F-4D97-AF65-F5344CB8AC3E}">
        <p14:creationId xmlns:p14="http://schemas.microsoft.com/office/powerpoint/2010/main" val="478713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PubMedCentral- now will also display associated data,</a:t>
            </a:r>
            <a:r>
              <a:rPr lang="en-US" baseline="0" dirty="0" smtClean="0"/>
              <a:t> supplemental materials, where applicable.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3953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find/ share data.</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41</a:t>
            </a:fld>
            <a:endParaRPr lang="en-US"/>
          </a:p>
        </p:txBody>
      </p:sp>
    </p:spTree>
    <p:extLst>
      <p:ext uri="{BB962C8B-B14F-4D97-AF65-F5344CB8AC3E}">
        <p14:creationId xmlns:p14="http://schemas.microsoft.com/office/powerpoint/2010/main" val="200601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older data from previous projects</a:t>
            </a:r>
            <a:r>
              <a:rPr lang="en-US" baseline="0" dirty="0" smtClean="0"/>
              <a:t> that you are thinking of sharing, if it is identifiable, then re-consenting would be required (sending out new consent forms to the participants, asking them to consent to the data sharing). This is often impractical. If the data can be successfully de-identified, it is share-able. But keep in mind that effective de-identification can be a challenging process. Contact your local office of IT security </a:t>
            </a:r>
            <a:r>
              <a:rPr lang="en-US" baseline="0" smtClean="0"/>
              <a:t>for guidance.</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43</a:t>
            </a:fld>
            <a:endParaRPr lang="en-US"/>
          </a:p>
        </p:txBody>
      </p:sp>
    </p:spTree>
    <p:extLst>
      <p:ext uri="{BB962C8B-B14F-4D97-AF65-F5344CB8AC3E}">
        <p14:creationId xmlns:p14="http://schemas.microsoft.com/office/powerpoint/2010/main" val="2352393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Preparing different types of data for cataloging or upload</a:t>
            </a:r>
            <a:r>
              <a:rPr lang="en-US" baseline="0" dirty="0" smtClean="0"/>
              <a:t> will be a different process for all the different types of data that exist. For general recommendations on file types that are best for long-term archiving, see </a:t>
            </a:r>
            <a:r>
              <a:rPr lang="en-US" baseline="0" dirty="0" err="1" smtClean="0"/>
              <a:t>Maynooth</a:t>
            </a:r>
            <a:r>
              <a:rPr lang="en-US" baseline="0" dirty="0" smtClean="0"/>
              <a:t> University’s “Preparing your data for archiving” at: https://www.maynoothuniversity.ie/iqda/deposit-data/preparing-your-data-depositing</a:t>
            </a:r>
          </a:p>
          <a:p>
            <a:endParaRPr lang="en-US" baseline="0" dirty="0" smtClean="0"/>
          </a:p>
          <a:p>
            <a:r>
              <a:rPr lang="en-US" baseline="0" dirty="0" smtClean="0"/>
              <a:t>If you need to organize spreadsheet or statistical data for the purpose of data cataloging, the tools listed here can be helpful.</a:t>
            </a:r>
          </a:p>
          <a:p>
            <a:endParaRPr lang="en-US" baseline="0" dirty="0" smtClean="0"/>
          </a:p>
          <a:p>
            <a:r>
              <a:rPr lang="en-US" baseline="0" dirty="0" err="1" smtClean="0"/>
              <a:t>Galter</a:t>
            </a:r>
            <a:r>
              <a:rPr lang="en-US" baseline="0" dirty="0" smtClean="0"/>
              <a:t> </a:t>
            </a:r>
            <a:r>
              <a:rPr lang="en-US" baseline="0" dirty="0" err="1" smtClean="0"/>
              <a:t>DataLab</a:t>
            </a:r>
            <a:r>
              <a:rPr lang="en-US" baseline="0" dirty="0" smtClean="0"/>
              <a:t> (https://galter.northwestern.edu/about/datalab) will soon offer classes and trainings in all three tools.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44</a:t>
            </a:fld>
            <a:endParaRPr lang="en-US"/>
          </a:p>
        </p:txBody>
      </p:sp>
    </p:spTree>
    <p:extLst>
      <p:ext uri="{BB962C8B-B14F-4D97-AF65-F5344CB8AC3E}">
        <p14:creationId xmlns:p14="http://schemas.microsoft.com/office/powerpoint/2010/main" val="1151735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assistance with managing or packaging large files, or more sophisticated data cleaning, see </a:t>
            </a:r>
            <a:r>
              <a:rPr lang="en-US" baseline="0" dirty="0" err="1" smtClean="0"/>
              <a:t>Galter</a:t>
            </a:r>
            <a:r>
              <a:rPr lang="en-US" baseline="0" dirty="0" smtClean="0"/>
              <a:t> Library’s </a:t>
            </a:r>
            <a:r>
              <a:rPr lang="en-US" baseline="0" dirty="0" err="1" smtClean="0"/>
              <a:t>Datalab</a:t>
            </a:r>
            <a:r>
              <a:rPr lang="en-US" baseline="0" dirty="0" smtClean="0"/>
              <a:t> page at: https://galter.northwestern.edu/about-us/datalab</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45</a:t>
            </a:fld>
            <a:endParaRPr lang="en-US"/>
          </a:p>
        </p:txBody>
      </p:sp>
    </p:spTree>
    <p:extLst>
      <p:ext uri="{BB962C8B-B14F-4D97-AF65-F5344CB8AC3E}">
        <p14:creationId xmlns:p14="http://schemas.microsoft.com/office/powerpoint/2010/main" val="1527699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purpose of a data dictionary is to list and define all the variables in your study. At the most basic level a dictionary should include the variable name in its most commonly used form. Next should be a human-readable version of the name, if the common form is not human readable. Define what the variable means, the units of measurement, and the allowed values (if a controlled list) or type of values. The dictionary can take any format you like, although it should be human readable. </a:t>
            </a:r>
          </a:p>
          <a:p>
            <a:endParaRPr lang="en-US" baseline="0" dirty="0" smtClean="0"/>
          </a:p>
          <a:p>
            <a:r>
              <a:rPr lang="en-US" baseline="0" dirty="0" smtClean="0"/>
              <a:t>README files: Goes one step further than a data dictionary to accompany data deposits, in that it explains how all the data files of the deposit relate to each other, all definitions and abbreviations related to the study, apart from variable names, software specifications, methodology, any uncertainty or nuances in the measurements, and names of related resources, be </a:t>
            </a:r>
            <a:r>
              <a:rPr lang="en-US" baseline="0" dirty="0" smtClean="0"/>
              <a:t>they </a:t>
            </a:r>
            <a:r>
              <a:rPr lang="en-US" baseline="0" dirty="0" smtClean="0"/>
              <a:t>other data, articles, or software. This file fills in the gaps of knowledge that would keep someone who was not on the original team from understanding the dataset. Tips for writing a good README file can be found at the following links.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46</a:t>
            </a:fld>
            <a:endParaRPr lang="en-US"/>
          </a:p>
        </p:txBody>
      </p:sp>
    </p:spTree>
    <p:extLst>
      <p:ext uri="{BB962C8B-B14F-4D97-AF65-F5344CB8AC3E}">
        <p14:creationId xmlns:p14="http://schemas.microsoft.com/office/powerpoint/2010/main" val="1587815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Interoperable metadata is</a:t>
            </a:r>
            <a:r>
              <a:rPr lang="en-US" baseline="0" dirty="0" smtClean="0"/>
              <a:t> all about tapping into the metadata standards that already exist and using them to describe your study and data so that it is more useable both by you, your team, and anyone who finds it in a data repository in the future. Title and description will always vary, but things like your name as Creator/PI, keywords or subjects, places, and languages are often expressed in controlled ways.</a:t>
            </a:r>
          </a:p>
          <a:p>
            <a:endParaRPr lang="en-US" baseline="0" dirty="0" smtClean="0"/>
          </a:p>
          <a:p>
            <a:r>
              <a:rPr lang="en-US" baseline="0" dirty="0" smtClean="0"/>
              <a:t>Librarians or repository managers can often help you to prepare your metadata whenever creating a record, but is may help to know about these resources if you prefer to create your own records. </a:t>
            </a:r>
          </a:p>
          <a:p>
            <a:endParaRPr lang="en-US" baseline="0" dirty="0" smtClean="0"/>
          </a:p>
          <a:p>
            <a:r>
              <a:rPr lang="en-US" baseline="0" dirty="0" smtClean="0"/>
              <a:t>LCSH subject headings can be helpful for subject keywords, People’s names (from the Name Authority file), and Geographic location. If your repository follows a convention for names or Geo Locations, just make sure for format yours the same way.</a:t>
            </a:r>
          </a:p>
          <a:p>
            <a:endParaRPr lang="en-US" baseline="0" dirty="0" smtClean="0"/>
          </a:p>
          <a:p>
            <a:r>
              <a:rPr lang="en-US" baseline="0" dirty="0" smtClean="0"/>
              <a:t>Licenses are usually expressed in a controlled way as well. Check with your repository. </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47</a:t>
            </a:fld>
            <a:endParaRPr lang="en-US"/>
          </a:p>
        </p:txBody>
      </p:sp>
    </p:spTree>
    <p:extLst>
      <p:ext uri="{BB962C8B-B14F-4D97-AF65-F5344CB8AC3E}">
        <p14:creationId xmlns:p14="http://schemas.microsoft.com/office/powerpoint/2010/main" val="3157369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mentioned the fact that both funders and publishers</a:t>
            </a:r>
            <a:r>
              <a:rPr lang="en-US" baseline="0" dirty="0" smtClean="0"/>
              <a:t> may require you to post data upon which a publication is based to a repository. One of the first questions you may have is “how do I find a vetted and respected repository in which to deposit my data?”</a:t>
            </a:r>
          </a:p>
          <a:p>
            <a:endParaRPr lang="en-US" baseline="0" dirty="0" smtClean="0"/>
          </a:p>
          <a:p>
            <a:r>
              <a:rPr lang="en-US" baseline="0" dirty="0" smtClean="0"/>
              <a:t>Here are two key places you can search: re3data.org and FAIRsharing.org.</a:t>
            </a:r>
            <a:endParaRPr lang="en-US" dirty="0" smtClean="0"/>
          </a:p>
          <a:p>
            <a:endParaRPr lang="en-US" dirty="0" smtClean="0"/>
          </a:p>
          <a:p>
            <a:r>
              <a:rPr lang="en-US" dirty="0" smtClean="0"/>
              <a:t>Re3data is partially sponsored by </a:t>
            </a:r>
            <a:r>
              <a:rPr lang="en-US" dirty="0" err="1" smtClean="0"/>
              <a:t>DataCite</a:t>
            </a:r>
            <a:r>
              <a:rPr lang="en-US" dirty="0" smtClean="0"/>
              <a:t>, a</a:t>
            </a:r>
            <a:r>
              <a:rPr lang="en-US" baseline="0" dirty="0" smtClean="0"/>
              <a:t> non-profit </a:t>
            </a:r>
            <a:r>
              <a:rPr lang="en-US" dirty="0" smtClean="0"/>
              <a:t>organization</a:t>
            </a:r>
            <a:r>
              <a:rPr lang="en-US" baseline="0" dirty="0" smtClean="0"/>
              <a:t> that mints DOIs and works to maintain a dataset metadata standard. FAIRsharing.org, based at the University of Oxford e-Research Centre, curates Open Data repositories, policies, and standards.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50</a:t>
            </a:fld>
            <a:endParaRPr lang="en-US"/>
          </a:p>
        </p:txBody>
      </p:sp>
    </p:spTree>
    <p:extLst>
      <p:ext uri="{BB962C8B-B14F-4D97-AF65-F5344CB8AC3E}">
        <p14:creationId xmlns:p14="http://schemas.microsoft.com/office/powerpoint/2010/main" val="188191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deposit your articles to meet Open Access requirements, the road is fairly easy. PubMed Central is the archive of choice in most cases, and where it is not, the agency typically outlines the preferred repository for research articles. But what about depositing datasets?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7</a:t>
            </a:fld>
            <a:endParaRPr lang="en-US"/>
          </a:p>
        </p:txBody>
      </p:sp>
    </p:spTree>
    <p:extLst>
      <p:ext uri="{BB962C8B-B14F-4D97-AF65-F5344CB8AC3E}">
        <p14:creationId xmlns:p14="http://schemas.microsoft.com/office/powerpoint/2010/main" val="378658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Repository Finder (https://repositoryfinder.datacite.org/ )</a:t>
            </a:r>
          </a:p>
          <a:p>
            <a:r>
              <a:rPr lang="en-US" dirty="0" smtClean="0"/>
              <a:t>Built on top of the Re3data registry</a:t>
            </a:r>
          </a:p>
          <a:p>
            <a:r>
              <a:rPr lang="en-US" dirty="0" smtClean="0"/>
              <a:t>Pilot project of the space and environment sciences community</a:t>
            </a:r>
          </a:p>
          <a:p>
            <a:r>
              <a:rPr lang="en-US" dirty="0" smtClean="0"/>
              <a:t>Allows you to easily find a repository to deposit data and to find FAIR repositories.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51</a:t>
            </a:fld>
            <a:endParaRPr lang="en-US"/>
          </a:p>
        </p:txBody>
      </p:sp>
    </p:spTree>
    <p:extLst>
      <p:ext uri="{BB962C8B-B14F-4D97-AF65-F5344CB8AC3E}">
        <p14:creationId xmlns:p14="http://schemas.microsoft.com/office/powerpoint/2010/main" val="4284717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Dryad, </a:t>
            </a:r>
            <a:r>
              <a:rPr lang="en-US" sz="1200" kern="1200" baseline="0" dirty="0" err="1" smtClean="0">
                <a:solidFill>
                  <a:schemeClr val="tx1"/>
                </a:solidFill>
                <a:effectLst/>
                <a:latin typeface="+mn-lt"/>
                <a:ea typeface="+mn-ea"/>
                <a:cs typeface="+mn-cs"/>
              </a:rPr>
              <a:t>Figshare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Dataverse</a:t>
            </a:r>
            <a:r>
              <a:rPr lang="en-US" sz="1200" kern="1200" baseline="0" dirty="0" smtClean="0">
                <a:solidFill>
                  <a:schemeClr val="tx1"/>
                </a:solidFill>
                <a:effectLst/>
                <a:latin typeface="+mn-lt"/>
                <a:ea typeface="+mn-ea"/>
                <a:cs typeface="+mn-cs"/>
              </a:rPr>
              <a:t>, Open Science Framework and </a:t>
            </a:r>
            <a:r>
              <a:rPr lang="en-US" sz="1200" kern="1200" baseline="0" dirty="0" err="1" smtClean="0">
                <a:solidFill>
                  <a:schemeClr val="tx1"/>
                </a:solidFill>
                <a:effectLst/>
                <a:latin typeface="+mn-lt"/>
                <a:ea typeface="+mn-ea"/>
                <a:cs typeface="+mn-cs"/>
              </a:rPr>
              <a:t>Zenodo</a:t>
            </a:r>
            <a:r>
              <a:rPr lang="en-US" sz="1200" kern="1200" baseline="0" dirty="0" smtClean="0">
                <a:solidFill>
                  <a:schemeClr val="tx1"/>
                </a:solidFill>
                <a:effectLst/>
                <a:latin typeface="+mn-lt"/>
                <a:ea typeface="+mn-ea"/>
                <a:cs typeface="+mn-cs"/>
              </a:rPr>
              <a:t> all also accept data uploads, which is helpful  in the event that your funder has a data sharing requirement. The features of these systems all differ slightly, so examine them all (or ask for a librarian’s help!) if you’d like to hone in on which one is the best for you.</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Dryad, </a:t>
            </a:r>
            <a:r>
              <a:rPr lang="en-US" dirty="0" err="1" smtClean="0"/>
              <a:t>Figshare</a:t>
            </a:r>
            <a:r>
              <a:rPr lang="en-US" dirty="0" smtClean="0"/>
              <a:t>, </a:t>
            </a:r>
            <a:r>
              <a:rPr lang="en-US" dirty="0" err="1" smtClean="0"/>
              <a:t>Dataverse</a:t>
            </a:r>
            <a:r>
              <a:rPr lang="en-US" dirty="0" smtClean="0"/>
              <a:t> and </a:t>
            </a:r>
            <a:r>
              <a:rPr lang="en-US" dirty="0" err="1" smtClean="0"/>
              <a:t>Zenodo</a:t>
            </a:r>
            <a:r>
              <a:rPr lang="en-US" dirty="0" smtClean="0"/>
              <a:t> all mint DOI’s for their deposits (and OSF mints them for public projects). </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52</a:t>
            </a:fld>
            <a:endParaRPr lang="en-US"/>
          </a:p>
        </p:txBody>
      </p:sp>
    </p:spTree>
    <p:extLst>
      <p:ext uri="{BB962C8B-B14F-4D97-AF65-F5344CB8AC3E}">
        <p14:creationId xmlns:p14="http://schemas.microsoft.com/office/powerpoint/2010/main" val="646297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53</a:t>
            </a:fld>
            <a:endParaRPr lang="en-US"/>
          </a:p>
        </p:txBody>
      </p:sp>
    </p:spTree>
    <p:extLst>
      <p:ext uri="{BB962C8B-B14F-4D97-AF65-F5344CB8AC3E}">
        <p14:creationId xmlns:p14="http://schemas.microsoft.com/office/powerpoint/2010/main" val="1954591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563890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0568561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515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60</a:t>
            </a:fld>
            <a:endParaRPr lang="en-US"/>
          </a:p>
        </p:txBody>
      </p:sp>
    </p:spTree>
    <p:extLst>
      <p:ext uri="{BB962C8B-B14F-4D97-AF65-F5344CB8AC3E}">
        <p14:creationId xmlns:p14="http://schemas.microsoft.com/office/powerpoint/2010/main" val="30742273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61</a:t>
            </a:fld>
            <a:endParaRPr lang="en-US"/>
          </a:p>
        </p:txBody>
      </p:sp>
    </p:spTree>
    <p:extLst>
      <p:ext uri="{BB962C8B-B14F-4D97-AF65-F5344CB8AC3E}">
        <p14:creationId xmlns:p14="http://schemas.microsoft.com/office/powerpoint/2010/main" val="2177330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B8BE6-9A06-47E4-BD20-C8B30611DC32}"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rtl val="0"/>
            </a:endParaRPr>
          </a:p>
        </p:txBody>
      </p:sp>
    </p:spTree>
    <p:extLst>
      <p:ext uri="{BB962C8B-B14F-4D97-AF65-F5344CB8AC3E}">
        <p14:creationId xmlns:p14="http://schemas.microsoft.com/office/powerpoint/2010/main" val="42062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can see, when it</a:t>
            </a:r>
            <a:r>
              <a:rPr lang="en-US" baseline="0" dirty="0" smtClean="0"/>
              <a:t> comes to the sharing of research data, federal funders have less clear outlines for exactly how to do this. Generally more time is allotted for sharing data than for sharing articles, and the specific repository one must use is rarely specified. Increasingly a data management plan, or, an outline of how you will manage data throughout the life of your research project, is required as part of the grant application process. Researchers can deposit their datasets to any repository that they outline in the data management plan. How much of the collected data to deposit should also be specified by your funder.</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8</a:t>
            </a:fld>
            <a:endParaRPr lang="en-US"/>
          </a:p>
        </p:txBody>
      </p:sp>
    </p:spTree>
    <p:extLst>
      <p:ext uri="{BB962C8B-B14F-4D97-AF65-F5344CB8AC3E}">
        <p14:creationId xmlns:p14="http://schemas.microsoft.com/office/powerpoint/2010/main" val="404251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journal has different</a:t>
            </a:r>
            <a:r>
              <a:rPr lang="en-US" baseline="0" dirty="0" smtClean="0"/>
              <a:t> requirements when it comes to data sharing, so you will need to pay close attention to your particular journal. Their requirements can range from:</a:t>
            </a:r>
          </a:p>
          <a:p>
            <a:pPr marL="171450" indent="-171450">
              <a:buFont typeface="Arial" panose="020B0604020202020204" pitchFamily="34" charset="0"/>
              <a:buChar char="•"/>
            </a:pPr>
            <a:r>
              <a:rPr lang="en-US" baseline="0" dirty="0" smtClean="0"/>
              <a:t>An associated data file is required with your manuscript submission. This often takes the form of a file of figures used in the paper, sometimes with the backing data required.</a:t>
            </a:r>
          </a:p>
          <a:p>
            <a:pPr marL="171450" indent="-171450">
              <a:buFont typeface="Arial" panose="020B0604020202020204" pitchFamily="34" charset="0"/>
              <a:buChar char="•"/>
            </a:pPr>
            <a:r>
              <a:rPr lang="en-US" baseline="0" dirty="0" smtClean="0"/>
              <a:t>Data available upon request: If your journal allows this method of sharing, your only requirement is to supply contact information and answer the requests for data as they come in.</a:t>
            </a:r>
          </a:p>
          <a:p>
            <a:pPr marL="171450" indent="-171450">
              <a:buFont typeface="Arial" panose="020B0604020202020204" pitchFamily="34" charset="0"/>
              <a:buChar char="•"/>
            </a:pPr>
            <a:r>
              <a:rPr lang="en-US" baseline="0" dirty="0" smtClean="0"/>
              <a:t>Minimum dataset: From your stockpile of project data, only the minimum set necessary to support the claims made in the current paper must be deposited.</a:t>
            </a:r>
          </a:p>
          <a:p>
            <a:pPr marL="171450" indent="-171450">
              <a:buFont typeface="Arial" panose="020B0604020202020204" pitchFamily="34" charset="0"/>
              <a:buChar char="•"/>
            </a:pPr>
            <a:r>
              <a:rPr lang="en-US" baseline="0" dirty="0" smtClean="0"/>
              <a:t>Full Data Deposit and Sharing: In these cases, the journal will require a full deposit of your research data in an appropriate repository. This can include, in the case of Nature, data, code, and associated protocols.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1" baseline="0" dirty="0" smtClean="0"/>
              <a:t>Things to keep in mind: </a:t>
            </a:r>
          </a:p>
          <a:p>
            <a:pPr marL="171450" indent="-171450">
              <a:buFont typeface="Arial" panose="020B0604020202020204" pitchFamily="34" charset="0"/>
              <a:buChar char="•"/>
            </a:pPr>
            <a:r>
              <a:rPr lang="en-US" baseline="0" dirty="0" smtClean="0"/>
              <a:t>Publisher agreement: your level of sharing can be negotiable! Before signing your publication agreement, get confirmation on the terms of sharing and ask for any amendments that you would like.</a:t>
            </a:r>
          </a:p>
          <a:p>
            <a:pPr marL="171450" indent="-171450">
              <a:buFont typeface="Arial" panose="020B0604020202020204" pitchFamily="34" charset="0"/>
              <a:buChar char="•"/>
            </a:pPr>
            <a:r>
              <a:rPr lang="en-US" baseline="0" dirty="0" smtClean="0"/>
              <a:t>Data Availability Statement: Many journals require a data availability statement, or a clear outline of exactly how you will make the data available, early in the manuscript submission process. Keeping in mind your agreement and the realities of what you are able to share, write your Data Availability Statement accordingly.</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1995F329-3889-8645-AA6B-3C2BA478A30C}" type="slidenum">
              <a:rPr lang="en-US" smtClean="0"/>
              <a:t>9</a:t>
            </a:fld>
            <a:endParaRPr lang="en-US"/>
          </a:p>
        </p:txBody>
      </p:sp>
    </p:spTree>
    <p:extLst>
      <p:ext uri="{BB962C8B-B14F-4D97-AF65-F5344CB8AC3E}">
        <p14:creationId xmlns:p14="http://schemas.microsoft.com/office/powerpoint/2010/main" val="15118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there is no single</a:t>
            </a:r>
            <a:r>
              <a:rPr lang="en-US" baseline="0" dirty="0" smtClean="0"/>
              <a:t> place to look up all journals’ data sharing requirements. You can get a lot of information about open access practices of journals through Sherpa Romeo, though this resource largely focuses on journals’ policies for pre-and post-print archiving. Check with individual journals about their data-sharing requirements.</a:t>
            </a:r>
          </a:p>
          <a:p>
            <a:endParaRPr lang="en-US" baseline="0" dirty="0" smtClean="0"/>
          </a:p>
          <a:p>
            <a:r>
              <a:rPr lang="en-US" baseline="0" dirty="0" smtClean="0"/>
              <a:t>If your journal recommends depositing data to any reputable repository, you may still wonder how to find such a repository, and what qualities the repository should have to be the best possible steward of your data. PLOS clearly outlines on their website the criteria for acceptable data repositories, and these recommendations are useful for anyone searching for a viable repository for their materials. Minting a DOI upon deposit is an important preservation technique for digital objects. It ensures that they will always be locate-able online, even if the hosting repository folds, and it allows the dataset to be cited, and to be linked to its corresponding publication through a URI. </a:t>
            </a:r>
          </a:p>
          <a:p>
            <a:endParaRPr lang="en-US" baseline="0" dirty="0" smtClean="0"/>
          </a:p>
          <a:p>
            <a:r>
              <a:rPr lang="en-US" baseline="0" dirty="0" smtClean="0"/>
              <a:t>It is best practice, when depositing research products online, to ensure that the repository you use has a plan for long-term preservation of its deposits, and that it is accepted in your research community. For full open access sharing, the data should be made available through the repository to anyone who might encounter it, free of charge, and without a requirement to create an account.</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10</a:t>
            </a:fld>
            <a:endParaRPr lang="en-US"/>
          </a:p>
        </p:txBody>
      </p:sp>
    </p:spTree>
    <p:extLst>
      <p:ext uri="{BB962C8B-B14F-4D97-AF65-F5344CB8AC3E}">
        <p14:creationId xmlns:p14="http://schemas.microsoft.com/office/powerpoint/2010/main" val="170472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mentioned that Data Management Plans</a:t>
            </a:r>
            <a:r>
              <a:rPr lang="en-US" baseline="0" dirty="0" smtClean="0"/>
              <a:t> (DMP’s) are required for most federal funding submissions. Establishing and following a data management plan can help enormously when it comes time to deposit data. In a good data management you should outline how data will be collected and with which tools, how it will be processed, who is responsible for data collection and processing, and the standards and procedures for data management and preservation that will be used throughout the life of the project. If the elements of your plan are carried out in carefully implemented procedures, then at the end of the process you should have a lot less trouble in tasks like identifying minimum datasets, describing them with appropriate metadata in a repository, and even de-identifying the data. </a:t>
            </a:r>
          </a:p>
          <a:p>
            <a:endParaRPr lang="en-US" baseline="0" dirty="0" smtClean="0"/>
          </a:p>
          <a:p>
            <a:r>
              <a:rPr lang="en-US" baseline="0" dirty="0" smtClean="0"/>
              <a:t>In this example you can see that in the DMP tool, once logging in as a Northwestern user with your </a:t>
            </a:r>
            <a:r>
              <a:rPr lang="en-US" baseline="0" dirty="0" err="1" smtClean="0"/>
              <a:t>netID</a:t>
            </a:r>
            <a:r>
              <a:rPr lang="en-US" baseline="0" dirty="0" smtClean="0"/>
              <a:t>, you can tailor your plan to your funder’s specifications, while using the guidance on the right to also incorporate </a:t>
            </a:r>
            <a:r>
              <a:rPr lang="en-US" baseline="0" dirty="0" err="1" smtClean="0"/>
              <a:t>Northwestern’s</a:t>
            </a:r>
            <a:r>
              <a:rPr lang="en-US" baseline="0" dirty="0" smtClean="0"/>
              <a:t> recommendations for repositories, data sharing and metadata and documentation.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12</a:t>
            </a:fld>
            <a:endParaRPr lang="en-US"/>
          </a:p>
        </p:txBody>
      </p:sp>
    </p:spTree>
    <p:extLst>
      <p:ext uri="{BB962C8B-B14F-4D97-AF65-F5344CB8AC3E}">
        <p14:creationId xmlns:p14="http://schemas.microsoft.com/office/powerpoint/2010/main" val="4040622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13</a:t>
            </a:fld>
            <a:endParaRPr lang="en-US"/>
          </a:p>
        </p:txBody>
      </p:sp>
    </p:spTree>
    <p:extLst>
      <p:ext uri="{BB962C8B-B14F-4D97-AF65-F5344CB8AC3E}">
        <p14:creationId xmlns:p14="http://schemas.microsoft.com/office/powerpoint/2010/main" val="1492115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51468B"/>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6" name="Rectangle 6"/>
          <p:cNvSpPr/>
          <p:nvPr userDrawn="1"/>
        </p:nvSpPr>
        <p:spPr>
          <a:xfrm>
            <a:off x="0" y="-50786"/>
            <a:ext cx="3033057" cy="5248916"/>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a:solidFill>
                  <a:schemeClr val="tx2"/>
                </a:solidFill>
              </a:rPr>
              <a:t>            </a:t>
            </a:r>
          </a:p>
        </p:txBody>
      </p:sp>
      <p:sp>
        <p:nvSpPr>
          <p:cNvPr id="21" name="Title 1"/>
          <p:cNvSpPr>
            <a:spLocks noGrp="1"/>
          </p:cNvSpPr>
          <p:nvPr>
            <p:ph type="ctrTitle" hasCustomPrompt="1"/>
          </p:nvPr>
        </p:nvSpPr>
        <p:spPr bwMode="gray">
          <a:xfrm>
            <a:off x="1072495" y="2067941"/>
            <a:ext cx="6747298" cy="876329"/>
          </a:xfrm>
          <a:prstGeom prst="rect">
            <a:avLst/>
          </a:prstGeom>
        </p:spPr>
        <p:txBody>
          <a:bodyPr rIns="0" bIns="0" anchor="b" anchorCtr="0"/>
          <a:lstStyle>
            <a:lvl1pPr>
              <a:lnSpc>
                <a:spcPct val="90000"/>
              </a:lnSpc>
              <a:defRPr sz="4000" b="0">
                <a:solidFill>
                  <a:schemeClr val="bg1"/>
                </a:solidFill>
              </a:defRPr>
            </a:lvl1pPr>
          </a:lstStyle>
          <a:p>
            <a:r>
              <a:rPr lang="en-US" dirty="0"/>
              <a:t>Document Title</a:t>
            </a:r>
          </a:p>
        </p:txBody>
      </p:sp>
      <p:sp>
        <p:nvSpPr>
          <p:cNvPr id="22" name="Subtitle 2"/>
          <p:cNvSpPr>
            <a:spLocks noGrp="1"/>
          </p:cNvSpPr>
          <p:nvPr>
            <p:ph type="subTitle" idx="1" hasCustomPrompt="1"/>
          </p:nvPr>
        </p:nvSpPr>
        <p:spPr bwMode="gray">
          <a:xfrm>
            <a:off x="1101192" y="2995265"/>
            <a:ext cx="6725114" cy="685800"/>
          </a:xfrm>
          <a:prstGeom prst="rect">
            <a:avLst/>
          </a:prstGeo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2956" y="524265"/>
            <a:ext cx="2989360" cy="421120"/>
          </a:xfrm>
          <a:prstGeom prst="rect">
            <a:avLst/>
          </a:prstGeom>
        </p:spPr>
      </p:pic>
    </p:spTree>
    <p:extLst>
      <p:ext uri="{BB962C8B-B14F-4D97-AF65-F5344CB8AC3E}">
        <p14:creationId xmlns:p14="http://schemas.microsoft.com/office/powerpoint/2010/main" val="558398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098557" y="127411"/>
            <a:ext cx="7180264" cy="762000"/>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931380" y="1526709"/>
            <a:ext cx="7347440" cy="297656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098556" y="896882"/>
            <a:ext cx="718026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5" name="Date Placeholder 11"/>
          <p:cNvSpPr>
            <a:spLocks noGrp="1"/>
          </p:cNvSpPr>
          <p:nvPr>
            <p:ph type="dt" sz="half" idx="14"/>
          </p:nvPr>
        </p:nvSpPr>
        <p:spPr>
          <a:xfrm>
            <a:off x="2350008" y="4827469"/>
            <a:ext cx="850392" cy="168275"/>
          </a:xfrm>
          <a:prstGeom prst="rect">
            <a:avLst/>
          </a:prstGeom>
        </p:spPr>
        <p:txBody>
          <a:bodyPr/>
          <a:lstStyle/>
          <a:p>
            <a:fld id="{4221F580-C0C7-FE4A-BB06-8E6F259722CB}" type="datetime1">
              <a:rPr lang="en-US" smtClean="0"/>
              <a:t>5/7/2019</a:t>
            </a:fld>
            <a:endParaRPr lang="en-US" dirty="0"/>
          </a:p>
        </p:txBody>
      </p:sp>
      <p:sp>
        <p:nvSpPr>
          <p:cNvPr id="16" name="Footer Placeholder 12"/>
          <p:cNvSpPr>
            <a:spLocks noGrp="1"/>
          </p:cNvSpPr>
          <p:nvPr>
            <p:ph type="ftr" sz="quarter" idx="15"/>
          </p:nvPr>
        </p:nvSpPr>
        <p:spPr>
          <a:xfrm>
            <a:off x="3121994" y="4780683"/>
            <a:ext cx="5181600" cy="231266"/>
          </a:xfrm>
          <a:prstGeom prst="rect">
            <a:avLst/>
          </a:prstGeom>
        </p:spPr>
        <p:txBody>
          <a:bodyPr/>
          <a:lstStyle/>
          <a:p>
            <a:r>
              <a:rPr lang="en-US" dirty="0">
                <a:solidFill>
                  <a:srgbClr val="605F62"/>
                </a:solidFill>
              </a:rPr>
              <a:t>Presentation or Section Title</a:t>
            </a:r>
          </a:p>
        </p:txBody>
      </p:sp>
      <p:sp>
        <p:nvSpPr>
          <p:cNvPr id="17"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57651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le 1"/>
          <p:cNvSpPr>
            <a:spLocks noGrp="1"/>
          </p:cNvSpPr>
          <p:nvPr>
            <p:ph type="title"/>
          </p:nvPr>
        </p:nvSpPr>
        <p:spPr>
          <a:xfrm>
            <a:off x="1098557" y="127411"/>
            <a:ext cx="7180264" cy="762000"/>
          </a:xfrm>
          <a:prstGeom prst="rect">
            <a:avLst/>
          </a:prstGeom>
        </p:spPr>
        <p:txBody>
          <a:bodyPr/>
          <a:lstStyle>
            <a:lvl1pPr>
              <a:lnSpc>
                <a:spcPct val="90000"/>
              </a:lnSpc>
              <a:defRPr/>
            </a:lvl1pPr>
          </a:lstStyle>
          <a:p>
            <a:r>
              <a:rPr lang="en-US" dirty="0"/>
              <a:t>Click to edit Master title style</a:t>
            </a:r>
          </a:p>
        </p:txBody>
      </p:sp>
      <p:sp>
        <p:nvSpPr>
          <p:cNvPr id="14" name="Content Placeholder 2"/>
          <p:cNvSpPr>
            <a:spLocks noGrp="1"/>
          </p:cNvSpPr>
          <p:nvPr>
            <p:ph sz="half" idx="1"/>
          </p:nvPr>
        </p:nvSpPr>
        <p:spPr>
          <a:xfrm>
            <a:off x="931380" y="1526710"/>
            <a:ext cx="3577127" cy="2976561"/>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0"/>
          <p:cNvSpPr>
            <a:spLocks noGrp="1"/>
          </p:cNvSpPr>
          <p:nvPr>
            <p:ph type="body" sz="quarter" idx="13" hasCustomPrompt="1"/>
          </p:nvPr>
        </p:nvSpPr>
        <p:spPr>
          <a:xfrm>
            <a:off x="1098556" y="896882"/>
            <a:ext cx="7180264"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6" name="Date Placeholder 11"/>
          <p:cNvSpPr>
            <a:spLocks noGrp="1"/>
          </p:cNvSpPr>
          <p:nvPr>
            <p:ph type="dt" sz="half" idx="14"/>
          </p:nvPr>
        </p:nvSpPr>
        <p:spPr>
          <a:xfrm>
            <a:off x="2350008" y="4827469"/>
            <a:ext cx="850392" cy="168275"/>
          </a:xfrm>
          <a:prstGeom prst="rect">
            <a:avLst/>
          </a:prstGeom>
        </p:spPr>
        <p:txBody>
          <a:bodyPr/>
          <a:lstStyle/>
          <a:p>
            <a:fld id="{B62F187D-5CCE-2540-89F0-172D7E4DA3AC}" type="datetime1">
              <a:rPr lang="en-US" smtClean="0"/>
              <a:t>5/7/2019</a:t>
            </a:fld>
            <a:endParaRPr lang="en-US" dirty="0"/>
          </a:p>
        </p:txBody>
      </p:sp>
      <p:sp>
        <p:nvSpPr>
          <p:cNvPr id="17" name="Footer Placeholder 12"/>
          <p:cNvSpPr>
            <a:spLocks noGrp="1"/>
          </p:cNvSpPr>
          <p:nvPr>
            <p:ph type="ftr" sz="quarter" idx="15"/>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18"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19" name="Content Placeholder 2"/>
          <p:cNvSpPr>
            <a:spLocks noGrp="1"/>
          </p:cNvSpPr>
          <p:nvPr>
            <p:ph sz="half" idx="17"/>
          </p:nvPr>
        </p:nvSpPr>
        <p:spPr>
          <a:xfrm>
            <a:off x="4695833" y="1524606"/>
            <a:ext cx="3582987" cy="297866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6518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Content Placeholder 2"/>
          <p:cNvSpPr>
            <a:spLocks noGrp="1"/>
          </p:cNvSpPr>
          <p:nvPr>
            <p:ph sz="half" idx="18"/>
          </p:nvPr>
        </p:nvSpPr>
        <p:spPr>
          <a:xfrm>
            <a:off x="932494" y="1799760"/>
            <a:ext cx="3587119" cy="2697161"/>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1098557" y="127411"/>
            <a:ext cx="7180264" cy="762000"/>
          </a:xfrm>
          <a:prstGeom prst="rect">
            <a:avLst/>
          </a:prstGeom>
        </p:spPr>
        <p:txBody>
          <a:bodyPr/>
          <a:lstStyle>
            <a:lvl1pPr>
              <a:defRPr/>
            </a:lvl1pPr>
          </a:lstStyle>
          <a:p>
            <a:r>
              <a:rPr lang="en-US" dirty="0"/>
              <a:t>Click to edit Master title style</a:t>
            </a:r>
          </a:p>
        </p:txBody>
      </p:sp>
      <p:sp>
        <p:nvSpPr>
          <p:cNvPr id="18" name="Text Placeholder 2"/>
          <p:cNvSpPr>
            <a:spLocks noGrp="1"/>
          </p:cNvSpPr>
          <p:nvPr>
            <p:ph type="body" idx="1"/>
          </p:nvPr>
        </p:nvSpPr>
        <p:spPr>
          <a:xfrm>
            <a:off x="1107414" y="1523713"/>
            <a:ext cx="3412205" cy="295195"/>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10"/>
          <p:cNvSpPr>
            <a:spLocks noGrp="1"/>
          </p:cNvSpPr>
          <p:nvPr>
            <p:ph type="body" sz="quarter" idx="13" hasCustomPrompt="1"/>
          </p:nvPr>
        </p:nvSpPr>
        <p:spPr>
          <a:xfrm>
            <a:off x="1098556" y="896882"/>
            <a:ext cx="7180264"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20" name="Date Placeholder 11"/>
          <p:cNvSpPr>
            <a:spLocks noGrp="1"/>
          </p:cNvSpPr>
          <p:nvPr>
            <p:ph type="dt" sz="half" idx="14"/>
          </p:nvPr>
        </p:nvSpPr>
        <p:spPr>
          <a:xfrm>
            <a:off x="2350008" y="4827469"/>
            <a:ext cx="850392" cy="168275"/>
          </a:xfrm>
          <a:prstGeom prst="rect">
            <a:avLst/>
          </a:prstGeom>
        </p:spPr>
        <p:txBody>
          <a:bodyPr/>
          <a:lstStyle/>
          <a:p>
            <a:fld id="{7390B150-5DE9-D249-9EDB-A4FEB84366A7}" type="datetime1">
              <a:rPr lang="en-US" smtClean="0"/>
              <a:t>5/7/2019</a:t>
            </a:fld>
            <a:endParaRPr lang="en-US" dirty="0"/>
          </a:p>
        </p:txBody>
      </p:sp>
      <p:sp>
        <p:nvSpPr>
          <p:cNvPr id="21" name="Footer Placeholder 12"/>
          <p:cNvSpPr>
            <a:spLocks noGrp="1"/>
          </p:cNvSpPr>
          <p:nvPr>
            <p:ph type="ftr" sz="quarter" idx="15"/>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2"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11" name="Content Placeholder 2"/>
          <p:cNvSpPr>
            <a:spLocks noGrp="1"/>
          </p:cNvSpPr>
          <p:nvPr>
            <p:ph sz="half" idx="19"/>
          </p:nvPr>
        </p:nvSpPr>
        <p:spPr>
          <a:xfrm>
            <a:off x="4688513" y="1799760"/>
            <a:ext cx="3587119" cy="2697161"/>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20"/>
          </p:nvPr>
        </p:nvSpPr>
        <p:spPr>
          <a:xfrm>
            <a:off x="4863433" y="1523713"/>
            <a:ext cx="3412205" cy="295195"/>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403314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w/ image top">
    <p:spTree>
      <p:nvGrpSpPr>
        <p:cNvPr id="1" name=""/>
        <p:cNvGrpSpPr/>
        <p:nvPr/>
      </p:nvGrpSpPr>
      <p:grpSpPr>
        <a:xfrm>
          <a:off x="0" y="0"/>
          <a:ext cx="0" cy="0"/>
          <a:chOff x="0" y="0"/>
          <a:chExt cx="0" cy="0"/>
        </a:xfrm>
      </p:grpSpPr>
      <p:sp>
        <p:nvSpPr>
          <p:cNvPr id="17" name="Title 1"/>
          <p:cNvSpPr>
            <a:spLocks noGrp="1"/>
          </p:cNvSpPr>
          <p:nvPr>
            <p:ph type="title"/>
          </p:nvPr>
        </p:nvSpPr>
        <p:spPr>
          <a:xfrm>
            <a:off x="1098557" y="127411"/>
            <a:ext cx="7180264" cy="762000"/>
          </a:xfrm>
          <a:prstGeom prst="rect">
            <a:avLst/>
          </a:prstGeom>
        </p:spPr>
        <p:txBody>
          <a:bodyPr/>
          <a:lstStyle>
            <a:lvl1pPr>
              <a:defRPr>
                <a:solidFill>
                  <a:schemeClr val="tx2"/>
                </a:solidFill>
              </a:defRPr>
            </a:lvl1pPr>
          </a:lstStyle>
          <a:p>
            <a:r>
              <a:rPr lang="en-US" dirty="0"/>
              <a:t>Click to edit Master title style</a:t>
            </a:r>
          </a:p>
        </p:txBody>
      </p:sp>
      <p:sp>
        <p:nvSpPr>
          <p:cNvPr id="18" name="Text Placeholder 2"/>
          <p:cNvSpPr>
            <a:spLocks noGrp="1"/>
          </p:cNvSpPr>
          <p:nvPr>
            <p:ph type="body" idx="1"/>
          </p:nvPr>
        </p:nvSpPr>
        <p:spPr>
          <a:xfrm>
            <a:off x="1105814" y="3148557"/>
            <a:ext cx="3413806" cy="347472"/>
          </a:xfrm>
          <a:prstGeom prst="rect">
            <a:avLst/>
          </a:prstGeom>
        </p:spPr>
        <p:txBody>
          <a:bodyPr anchor="b"/>
          <a:lstStyle>
            <a:lvl1pPr marL="0" indent="0">
              <a:buNone/>
              <a:defRPr sz="1700" b="0">
                <a:solidFill>
                  <a:srgbClr val="6638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
          </p:nvPr>
        </p:nvSpPr>
        <p:spPr>
          <a:xfrm>
            <a:off x="1104906" y="3418648"/>
            <a:ext cx="3414713" cy="1064379"/>
          </a:xfrm>
          <a:prstGeom prst="rect">
            <a:avLst/>
          </a:prstGeo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22" name="Text Placeholder 10"/>
          <p:cNvSpPr>
            <a:spLocks noGrp="1"/>
          </p:cNvSpPr>
          <p:nvPr>
            <p:ph type="body" sz="quarter" idx="13" hasCustomPrompt="1"/>
          </p:nvPr>
        </p:nvSpPr>
        <p:spPr>
          <a:xfrm>
            <a:off x="1098557" y="896882"/>
            <a:ext cx="718026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23" name="Picture Placeholder 12"/>
          <p:cNvSpPr>
            <a:spLocks noGrp="1"/>
          </p:cNvSpPr>
          <p:nvPr>
            <p:ph type="pic" sz="quarter" idx="14" hasCustomPrompt="1"/>
          </p:nvPr>
        </p:nvSpPr>
        <p:spPr>
          <a:xfrm>
            <a:off x="1108075" y="1526709"/>
            <a:ext cx="3411545" cy="1546280"/>
          </a:xfrm>
          <a:prstGeom prst="rect">
            <a:avLst/>
          </a:prstGeom>
        </p:spPr>
        <p:txBody>
          <a:bodyPr anchor="ctr"/>
          <a:lstStyle>
            <a:lvl1pPr marL="0" indent="0" algn="ctr">
              <a:buNone/>
              <a:defRPr/>
            </a:lvl1pPr>
          </a:lstStyle>
          <a:p>
            <a:r>
              <a:rPr lang="en-US" dirty="0"/>
              <a:t>Insert image</a:t>
            </a:r>
          </a:p>
        </p:txBody>
      </p:sp>
      <p:sp>
        <p:nvSpPr>
          <p:cNvPr id="25" name="Date Placeholder 11"/>
          <p:cNvSpPr>
            <a:spLocks noGrp="1"/>
          </p:cNvSpPr>
          <p:nvPr>
            <p:ph type="dt" sz="half" idx="16"/>
          </p:nvPr>
        </p:nvSpPr>
        <p:spPr>
          <a:xfrm>
            <a:off x="2350008" y="4827469"/>
            <a:ext cx="850392" cy="168275"/>
          </a:xfrm>
          <a:prstGeom prst="rect">
            <a:avLst/>
          </a:prstGeom>
        </p:spPr>
        <p:txBody>
          <a:bodyPr/>
          <a:lstStyle/>
          <a:p>
            <a:fld id="{482CC369-25CA-A140-8CA0-FF7FC94DB54C}" type="datetime1">
              <a:rPr lang="en-US" smtClean="0"/>
              <a:t>5/7/2019</a:t>
            </a:fld>
            <a:endParaRPr lang="en-US" dirty="0"/>
          </a:p>
        </p:txBody>
      </p:sp>
      <p:sp>
        <p:nvSpPr>
          <p:cNvPr id="26" name="Footer Placeholder 12"/>
          <p:cNvSpPr>
            <a:spLocks noGrp="1"/>
          </p:cNvSpPr>
          <p:nvPr>
            <p:ph type="ftr" sz="quarter" idx="17"/>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7" name="Slide Number Placeholder 13"/>
          <p:cNvSpPr>
            <a:spLocks noGrp="1"/>
          </p:cNvSpPr>
          <p:nvPr>
            <p:ph type="sldNum" sz="quarter" idx="18"/>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14" name="Text Placeholder 2"/>
          <p:cNvSpPr>
            <a:spLocks noGrp="1"/>
          </p:cNvSpPr>
          <p:nvPr>
            <p:ph type="body" idx="19"/>
          </p:nvPr>
        </p:nvSpPr>
        <p:spPr>
          <a:xfrm>
            <a:off x="4865008" y="3148557"/>
            <a:ext cx="3413806" cy="347472"/>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20"/>
          </p:nvPr>
        </p:nvSpPr>
        <p:spPr>
          <a:xfrm>
            <a:off x="4864100" y="3418648"/>
            <a:ext cx="3414713" cy="1064379"/>
          </a:xfrm>
          <a:prstGeom prst="rect">
            <a:avLst/>
          </a:prstGeo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16" name="Picture Placeholder 12"/>
          <p:cNvSpPr>
            <a:spLocks noGrp="1"/>
          </p:cNvSpPr>
          <p:nvPr>
            <p:ph type="pic" sz="quarter" idx="21" hasCustomPrompt="1"/>
          </p:nvPr>
        </p:nvSpPr>
        <p:spPr>
          <a:xfrm>
            <a:off x="4867269" y="1526709"/>
            <a:ext cx="3411545" cy="1546280"/>
          </a:xfrm>
          <a:prstGeom prst="rect">
            <a:avLst/>
          </a:prstGeo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508794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cked Two Content + Side">
    <p:spTree>
      <p:nvGrpSpPr>
        <p:cNvPr id="1" name=""/>
        <p:cNvGrpSpPr/>
        <p:nvPr/>
      </p:nvGrpSpPr>
      <p:grpSpPr>
        <a:xfrm>
          <a:off x="0" y="0"/>
          <a:ext cx="0" cy="0"/>
          <a:chOff x="0" y="0"/>
          <a:chExt cx="0" cy="0"/>
        </a:xfrm>
      </p:grpSpPr>
      <p:sp>
        <p:nvSpPr>
          <p:cNvPr id="23" name="Date Placeholder 11"/>
          <p:cNvSpPr>
            <a:spLocks noGrp="1"/>
          </p:cNvSpPr>
          <p:nvPr>
            <p:ph type="dt" sz="half" idx="22"/>
          </p:nvPr>
        </p:nvSpPr>
        <p:spPr>
          <a:xfrm>
            <a:off x="2350008" y="4827469"/>
            <a:ext cx="850392" cy="168275"/>
          </a:xfrm>
          <a:prstGeom prst="rect">
            <a:avLst/>
          </a:prstGeom>
        </p:spPr>
        <p:txBody>
          <a:bodyPr/>
          <a:lstStyle/>
          <a:p>
            <a:fld id="{D84B06E5-F86A-B54A-BD79-1396288F3124}" type="datetime1">
              <a:rPr lang="en-US" smtClean="0"/>
              <a:t>5/7/2019</a:t>
            </a:fld>
            <a:endParaRPr lang="en-US" dirty="0"/>
          </a:p>
        </p:txBody>
      </p:sp>
      <p:sp>
        <p:nvSpPr>
          <p:cNvPr id="24" name="Footer Placeholder 12"/>
          <p:cNvSpPr>
            <a:spLocks noGrp="1"/>
          </p:cNvSpPr>
          <p:nvPr>
            <p:ph type="ftr" sz="quarter" idx="23"/>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5"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26" name="Content Placeholder 2"/>
          <p:cNvSpPr>
            <a:spLocks noGrp="1"/>
          </p:cNvSpPr>
          <p:nvPr>
            <p:ph sz="half" idx="24" hasCustomPrompt="1"/>
          </p:nvPr>
        </p:nvSpPr>
        <p:spPr>
          <a:xfrm>
            <a:off x="5195169" y="1524466"/>
            <a:ext cx="3948831" cy="2971333"/>
          </a:xfrm>
          <a:prstGeom prst="rect">
            <a:avLst/>
          </a:prstGeom>
        </p:spPr>
        <p:txBody>
          <a:bodyPr vert="horz" lIns="0" tIns="0" rIns="91440" bIns="45720" rtlCol="0">
            <a:noAutofit/>
          </a:bodyPr>
          <a:lstStyle>
            <a:lvl1pPr marL="0" indent="0">
              <a:buNone/>
              <a:defRPr lang="en-US" smtClean="0"/>
            </a:lvl1pPr>
            <a:lvl2pPr>
              <a:defRPr lang="en-US" smtClean="0"/>
            </a:lvl2pPr>
            <a:lvl3pPr>
              <a:defRPr lang="en-US" smtClean="0"/>
            </a:lvl3pPr>
            <a:lvl4pPr>
              <a:defRPr lang="en-US" smtClean="0"/>
            </a:lvl4pPr>
            <a:lvl5pPr>
              <a:defRPr lang="en-US"/>
            </a:lvl5pPr>
          </a:lstStyle>
          <a:p>
            <a:pPr lvl="0"/>
            <a:r>
              <a:rPr lang="en-US" dirty="0"/>
              <a:t>Placeholder</a:t>
            </a:r>
          </a:p>
        </p:txBody>
      </p:sp>
      <p:sp>
        <p:nvSpPr>
          <p:cNvPr id="12" name="Title 1"/>
          <p:cNvSpPr>
            <a:spLocks noGrp="1"/>
          </p:cNvSpPr>
          <p:nvPr>
            <p:ph type="title"/>
          </p:nvPr>
        </p:nvSpPr>
        <p:spPr>
          <a:xfrm>
            <a:off x="1098557" y="127411"/>
            <a:ext cx="7180264" cy="762000"/>
          </a:xfrm>
          <a:prstGeom prst="rect">
            <a:avLst/>
          </a:prstGeom>
        </p:spPr>
        <p:txBody>
          <a:bodyPr/>
          <a:lstStyle>
            <a:lvl1pPr>
              <a:defRPr/>
            </a:lvl1pPr>
          </a:lstStyle>
          <a:p>
            <a:r>
              <a:rPr lang="en-US" dirty="0"/>
              <a:t>Click to edit Master title style</a:t>
            </a:r>
          </a:p>
        </p:txBody>
      </p:sp>
      <p:sp>
        <p:nvSpPr>
          <p:cNvPr id="13" name="Text Placeholder 10"/>
          <p:cNvSpPr>
            <a:spLocks noGrp="1"/>
          </p:cNvSpPr>
          <p:nvPr>
            <p:ph type="body" sz="quarter" idx="13" hasCustomPrompt="1"/>
          </p:nvPr>
        </p:nvSpPr>
        <p:spPr>
          <a:xfrm>
            <a:off x="1098557" y="896882"/>
            <a:ext cx="718026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4" name="Content Placeholder 2"/>
          <p:cNvSpPr>
            <a:spLocks noGrp="1"/>
          </p:cNvSpPr>
          <p:nvPr>
            <p:ph sz="half" idx="18"/>
          </p:nvPr>
        </p:nvSpPr>
        <p:spPr>
          <a:xfrm>
            <a:off x="932494" y="1799760"/>
            <a:ext cx="3931606" cy="1087903"/>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2"/>
          <p:cNvSpPr>
            <a:spLocks noGrp="1"/>
          </p:cNvSpPr>
          <p:nvPr>
            <p:ph type="body" idx="1"/>
          </p:nvPr>
        </p:nvSpPr>
        <p:spPr>
          <a:xfrm>
            <a:off x="1107414" y="1523713"/>
            <a:ext cx="3756686" cy="295195"/>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2"/>
          <p:cNvSpPr>
            <a:spLocks noGrp="1"/>
          </p:cNvSpPr>
          <p:nvPr>
            <p:ph sz="half" idx="25"/>
          </p:nvPr>
        </p:nvSpPr>
        <p:spPr>
          <a:xfrm>
            <a:off x="932494" y="3301348"/>
            <a:ext cx="3931606" cy="1087903"/>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Text Placeholder 2"/>
          <p:cNvSpPr>
            <a:spLocks noGrp="1"/>
          </p:cNvSpPr>
          <p:nvPr>
            <p:ph type="body" idx="26"/>
          </p:nvPr>
        </p:nvSpPr>
        <p:spPr>
          <a:xfrm>
            <a:off x="1107414" y="3025301"/>
            <a:ext cx="3756686" cy="295195"/>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4000161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bg>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3" name="Rectangle 6"/>
          <p:cNvSpPr/>
          <p:nvPr userDrawn="1"/>
        </p:nvSpPr>
        <p:spPr>
          <a:xfrm>
            <a:off x="0" y="-50786"/>
            <a:ext cx="3033057" cy="5248916"/>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a:solidFill>
                  <a:schemeClr val="tx2"/>
                </a:solidFill>
              </a:rPr>
              <a:t>            </a:t>
            </a:r>
          </a:p>
        </p:txBody>
      </p:sp>
      <p:sp>
        <p:nvSpPr>
          <p:cNvPr id="17" name="Picture Placeholder 11"/>
          <p:cNvSpPr>
            <a:spLocks noGrp="1"/>
          </p:cNvSpPr>
          <p:nvPr>
            <p:ph type="pic" sz="quarter" idx="15" hasCustomPrompt="1"/>
          </p:nvPr>
        </p:nvSpPr>
        <p:spPr bwMode="gray">
          <a:xfrm>
            <a:off x="3654424" y="1525450"/>
            <a:ext cx="2209800" cy="2970350"/>
          </a:xfrm>
          <a:prstGeom prst="rect">
            <a:avLst/>
          </a:prstGeom>
        </p:spPr>
        <p:txBody>
          <a:bodyPr anchor="ctr"/>
          <a:lstStyle>
            <a:lvl1pPr marL="0" indent="0" algn="ctr">
              <a:buNone/>
              <a:defRPr>
                <a:solidFill>
                  <a:schemeClr val="bg1"/>
                </a:solidFill>
              </a:defRPr>
            </a:lvl1pPr>
          </a:lstStyle>
          <a:p>
            <a:r>
              <a:rPr lang="en-US" dirty="0"/>
              <a:t>Insert image</a:t>
            </a:r>
          </a:p>
        </p:txBody>
      </p:sp>
      <p:sp>
        <p:nvSpPr>
          <p:cNvPr id="18" name="Picture Placeholder 11"/>
          <p:cNvSpPr>
            <a:spLocks noGrp="1"/>
          </p:cNvSpPr>
          <p:nvPr>
            <p:ph type="pic" sz="quarter" idx="16" hasCustomPrompt="1"/>
          </p:nvPr>
        </p:nvSpPr>
        <p:spPr bwMode="gray">
          <a:xfrm>
            <a:off x="6065837" y="1525450"/>
            <a:ext cx="2209800" cy="2970350"/>
          </a:xfrm>
          <a:prstGeom prst="rect">
            <a:avLst/>
          </a:prstGeom>
        </p:spPr>
        <p:txBody>
          <a:bodyPr anchor="ctr"/>
          <a:lstStyle>
            <a:lvl1pPr marL="0" indent="0" algn="ctr">
              <a:buNone/>
              <a:defRPr>
                <a:solidFill>
                  <a:schemeClr val="bg1"/>
                </a:solidFill>
              </a:defRPr>
            </a:lvl1pPr>
          </a:lstStyle>
          <a:p>
            <a:r>
              <a:rPr lang="en-US" dirty="0"/>
              <a:t>Insert image</a:t>
            </a:r>
          </a:p>
        </p:txBody>
      </p:sp>
      <p:sp>
        <p:nvSpPr>
          <p:cNvPr id="19" name="Date Placeholder 11"/>
          <p:cNvSpPr>
            <a:spLocks noGrp="1"/>
          </p:cNvSpPr>
          <p:nvPr>
            <p:ph type="dt" sz="half" idx="17"/>
          </p:nvPr>
        </p:nvSpPr>
        <p:spPr>
          <a:xfrm>
            <a:off x="2554919" y="4827469"/>
            <a:ext cx="850392" cy="168275"/>
          </a:xfrm>
          <a:prstGeom prst="rect">
            <a:avLst/>
          </a:prstGeom>
        </p:spPr>
        <p:txBody>
          <a:bodyPr/>
          <a:lstStyle>
            <a:lvl1pPr>
              <a:defRPr>
                <a:solidFill>
                  <a:schemeClr val="bg1"/>
                </a:solidFill>
              </a:defRPr>
            </a:lvl1pPr>
          </a:lstStyle>
          <a:p>
            <a:fld id="{84DE7821-82FA-5D47-A338-FEE7FB12F249}" type="datetime1">
              <a:rPr lang="en-US" smtClean="0"/>
              <a:pPr/>
              <a:t>5/7/2019</a:t>
            </a:fld>
            <a:endParaRPr lang="en-US" dirty="0"/>
          </a:p>
        </p:txBody>
      </p:sp>
      <p:sp>
        <p:nvSpPr>
          <p:cNvPr id="22" name="Text Placeholder 2"/>
          <p:cNvSpPr>
            <a:spLocks noGrp="1"/>
          </p:cNvSpPr>
          <p:nvPr>
            <p:ph type="body" idx="20"/>
          </p:nvPr>
        </p:nvSpPr>
        <p:spPr>
          <a:xfrm>
            <a:off x="1111702" y="1523713"/>
            <a:ext cx="2338565" cy="295195"/>
          </a:xfrm>
          <a:prstGeom prst="rect">
            <a:avLst/>
          </a:prstGeom>
        </p:spPr>
        <p:txBody>
          <a:bodyPr anchor="b"/>
          <a:lstStyle>
            <a:lvl1pPr marL="0" indent="0">
              <a:buNone/>
              <a:defRPr sz="1700" b="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23" name="Content Placeholder 2"/>
          <p:cNvSpPr>
            <a:spLocks noGrp="1"/>
          </p:cNvSpPr>
          <p:nvPr>
            <p:ph sz="half" idx="21"/>
          </p:nvPr>
        </p:nvSpPr>
        <p:spPr>
          <a:xfrm>
            <a:off x="935667" y="1803966"/>
            <a:ext cx="2514600" cy="2691834"/>
          </a:xfrm>
          <a:prstGeom prst="rect">
            <a:avLst/>
          </a:prstGeom>
        </p:spPr>
        <p:txBody>
          <a:bodyPr vert="horz" lIns="0" tIns="0" rIns="91440" bIns="45720" rtlCol="0">
            <a:noAutofit/>
          </a:bodyPr>
          <a:lstStyle>
            <a:lvl1pPr>
              <a:buClrTx/>
              <a:defRPr lang="en-US" smtClean="0">
                <a:solidFill>
                  <a:srgbClr val="FFFFFF"/>
                </a:solidFill>
              </a:defRPr>
            </a:lvl1pPr>
            <a:lvl2pPr>
              <a:defRPr lang="en-US" smtClean="0">
                <a:solidFill>
                  <a:srgbClr val="FFFFFF"/>
                </a:solidFill>
              </a:defRPr>
            </a:lvl2pPr>
            <a:lvl3pPr>
              <a:defRPr lang="en-US" smtClean="0">
                <a:solidFill>
                  <a:srgbClr val="FFFFFF"/>
                </a:solidFill>
              </a:defRPr>
            </a:lvl3pPr>
            <a:lvl4pPr>
              <a:defRPr lang="en-US" smtClean="0">
                <a:solidFill>
                  <a:srgbClr val="FFFFFF"/>
                </a:solidFill>
              </a:defRPr>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Title 1"/>
          <p:cNvSpPr>
            <a:spLocks noGrp="1"/>
          </p:cNvSpPr>
          <p:nvPr>
            <p:ph type="title"/>
          </p:nvPr>
        </p:nvSpPr>
        <p:spPr>
          <a:xfrm>
            <a:off x="1102845" y="127411"/>
            <a:ext cx="7180264" cy="762000"/>
          </a:xfrm>
          <a:prstGeom prst="rect">
            <a:avLst/>
          </a:prstGeom>
        </p:spPr>
        <p:txBody>
          <a:bodyPr/>
          <a:lstStyle>
            <a:lvl1pPr>
              <a:defRPr>
                <a:solidFill>
                  <a:schemeClr val="bg1"/>
                </a:solidFill>
              </a:defRPr>
            </a:lvl1pPr>
          </a:lstStyle>
          <a:p>
            <a:r>
              <a:rPr lang="en-US" dirty="0"/>
              <a:t>Click to edit Master title style</a:t>
            </a:r>
          </a:p>
        </p:txBody>
      </p:sp>
      <p:sp>
        <p:nvSpPr>
          <p:cNvPr id="25" name="Text Placeholder 10"/>
          <p:cNvSpPr>
            <a:spLocks noGrp="1"/>
          </p:cNvSpPr>
          <p:nvPr>
            <p:ph type="body" sz="quarter" idx="14" hasCustomPrompt="1"/>
          </p:nvPr>
        </p:nvSpPr>
        <p:spPr>
          <a:xfrm>
            <a:off x="1102844" y="896882"/>
            <a:ext cx="7180263" cy="457200"/>
          </a:xfrm>
          <a:prstGeom prst="rect">
            <a:avLst/>
          </a:prstGeom>
        </p:spPr>
        <p:txBody>
          <a:bodyPr/>
          <a:lstStyle>
            <a:lvl1pPr marL="0" indent="0">
              <a:lnSpc>
                <a:spcPct val="85000"/>
              </a:lnSpc>
              <a:spcBef>
                <a:spcPts val="0"/>
              </a:spcBef>
              <a:buNone/>
              <a:defRPr sz="2000" spc="-80" baseline="0">
                <a:solidFill>
                  <a:srgbClr val="FFFFFF"/>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27" name="Footer Placeholder 7"/>
          <p:cNvSpPr>
            <a:spLocks noGrp="1"/>
          </p:cNvSpPr>
          <p:nvPr>
            <p:ph type="ftr" sz="quarter" idx="11"/>
          </p:nvPr>
        </p:nvSpPr>
        <p:spPr bwMode="gray">
          <a:xfrm>
            <a:off x="3494248" y="4782238"/>
            <a:ext cx="4809346" cy="241497"/>
          </a:xfrm>
          <a:prstGeom prst="rect">
            <a:avLst/>
          </a:prstGeom>
        </p:spPr>
        <p:txBody>
          <a:bodyPr/>
          <a:lstStyle>
            <a:lvl1pPr>
              <a:defRPr>
                <a:solidFill>
                  <a:schemeClr val="bg1"/>
                </a:solidFill>
              </a:defRPr>
            </a:lvl1pPr>
          </a:lstStyle>
          <a:p>
            <a:r>
              <a:rPr lang="en-US">
                <a:solidFill>
                  <a:prstClr val="white"/>
                </a:solidFill>
              </a:rPr>
              <a:t>Presentation or Section Title</a:t>
            </a:r>
          </a:p>
        </p:txBody>
      </p:sp>
      <p:sp>
        <p:nvSpPr>
          <p:cNvPr id="28" name="Slide Number Placeholder 8"/>
          <p:cNvSpPr>
            <a:spLocks noGrp="1"/>
          </p:cNvSpPr>
          <p:nvPr>
            <p:ph type="sldNum" sz="quarter" idx="12"/>
          </p:nvPr>
        </p:nvSpPr>
        <p:spPr bwMode="gray">
          <a:xfrm>
            <a:off x="8305799" y="4782239"/>
            <a:ext cx="346745" cy="231266"/>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0968" y="4767368"/>
            <a:ext cx="1715014" cy="256368"/>
          </a:xfrm>
          <a:prstGeom prst="rect">
            <a:avLst/>
          </a:prstGeom>
        </p:spPr>
      </p:pic>
    </p:spTree>
    <p:extLst>
      <p:ext uri="{BB962C8B-B14F-4D97-AF65-F5344CB8AC3E}">
        <p14:creationId xmlns:p14="http://schemas.microsoft.com/office/powerpoint/2010/main" val="393332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Date Placeholder 11"/>
          <p:cNvSpPr>
            <a:spLocks noGrp="1"/>
          </p:cNvSpPr>
          <p:nvPr>
            <p:ph type="dt" sz="half" idx="14"/>
          </p:nvPr>
        </p:nvSpPr>
        <p:spPr>
          <a:xfrm>
            <a:off x="2350008" y="4827469"/>
            <a:ext cx="850392" cy="168275"/>
          </a:xfrm>
          <a:prstGeom prst="rect">
            <a:avLst/>
          </a:prstGeom>
        </p:spPr>
        <p:txBody>
          <a:bodyPr/>
          <a:lstStyle/>
          <a:p>
            <a:fld id="{6E460D88-FDEE-654D-9AC4-EB2542DECCF3}" type="datetime1">
              <a:rPr lang="en-US" smtClean="0"/>
              <a:t>5/7/2019</a:t>
            </a:fld>
            <a:endParaRPr lang="en-US" dirty="0"/>
          </a:p>
        </p:txBody>
      </p:sp>
      <p:sp>
        <p:nvSpPr>
          <p:cNvPr id="15" name="Footer Placeholder 12"/>
          <p:cNvSpPr>
            <a:spLocks noGrp="1"/>
          </p:cNvSpPr>
          <p:nvPr>
            <p:ph type="ftr" sz="quarter" idx="15"/>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16"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7" name="Title 1"/>
          <p:cNvSpPr>
            <a:spLocks noGrp="1"/>
          </p:cNvSpPr>
          <p:nvPr>
            <p:ph type="title"/>
          </p:nvPr>
        </p:nvSpPr>
        <p:spPr>
          <a:xfrm>
            <a:off x="1098557" y="127411"/>
            <a:ext cx="7180264" cy="762000"/>
          </a:xfrm>
          <a:prstGeom prst="rect">
            <a:avLst/>
          </a:prstGeom>
        </p:spPr>
        <p:txBody>
          <a:bodyPr/>
          <a:lstStyle>
            <a:lvl1pPr>
              <a:defRPr/>
            </a:lvl1pPr>
          </a:lstStyle>
          <a:p>
            <a:r>
              <a:rPr lang="en-US" dirty="0"/>
              <a:t>Click to edit Master title style</a:t>
            </a:r>
          </a:p>
        </p:txBody>
      </p:sp>
      <p:sp>
        <p:nvSpPr>
          <p:cNvPr id="8" name="Text Placeholder 10"/>
          <p:cNvSpPr>
            <a:spLocks noGrp="1"/>
          </p:cNvSpPr>
          <p:nvPr>
            <p:ph type="body" sz="quarter" idx="13" hasCustomPrompt="1"/>
          </p:nvPr>
        </p:nvSpPr>
        <p:spPr>
          <a:xfrm>
            <a:off x="1098557" y="896882"/>
            <a:ext cx="718026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365935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11"/>
          <p:cNvSpPr>
            <a:spLocks noGrp="1"/>
          </p:cNvSpPr>
          <p:nvPr>
            <p:ph type="dt" sz="half" idx="14"/>
          </p:nvPr>
        </p:nvSpPr>
        <p:spPr>
          <a:xfrm>
            <a:off x="2695696" y="4827469"/>
            <a:ext cx="850392" cy="168275"/>
          </a:xfrm>
          <a:prstGeom prst="rect">
            <a:avLst/>
          </a:prstGeom>
        </p:spPr>
        <p:txBody>
          <a:bodyPr/>
          <a:lstStyle/>
          <a:p>
            <a:fld id="{6E460D88-FDEE-654D-9AC4-EB2542DECCF3}" type="datetime1">
              <a:rPr lang="en-US" smtClean="0"/>
              <a:t>5/7/2019</a:t>
            </a:fld>
            <a:endParaRPr lang="en-US" dirty="0"/>
          </a:p>
        </p:txBody>
      </p:sp>
      <p:sp>
        <p:nvSpPr>
          <p:cNvPr id="7" name="Footer Placeholder 12"/>
          <p:cNvSpPr>
            <a:spLocks noGrp="1"/>
          </p:cNvSpPr>
          <p:nvPr>
            <p:ph type="ftr" sz="quarter" idx="15"/>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8"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7412" y="4746370"/>
            <a:ext cx="1788381" cy="339597"/>
          </a:xfrm>
          <a:prstGeom prst="rect">
            <a:avLst/>
          </a:prstGeom>
        </p:spPr>
      </p:pic>
    </p:spTree>
    <p:extLst>
      <p:ext uri="{BB962C8B-B14F-4D97-AF65-F5344CB8AC3E}">
        <p14:creationId xmlns:p14="http://schemas.microsoft.com/office/powerpoint/2010/main" val="493713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No Logo">
    <p:spTree>
      <p:nvGrpSpPr>
        <p:cNvPr id="1" name=""/>
        <p:cNvGrpSpPr/>
        <p:nvPr/>
      </p:nvGrpSpPr>
      <p:grpSpPr>
        <a:xfrm>
          <a:off x="0" y="0"/>
          <a:ext cx="0" cy="0"/>
          <a:chOff x="0" y="0"/>
          <a:chExt cx="0" cy="0"/>
        </a:xfrm>
      </p:grpSpPr>
      <p:sp>
        <p:nvSpPr>
          <p:cNvPr id="6" name="Date Placeholder 11"/>
          <p:cNvSpPr>
            <a:spLocks noGrp="1"/>
          </p:cNvSpPr>
          <p:nvPr>
            <p:ph type="dt" sz="half" idx="14"/>
          </p:nvPr>
        </p:nvSpPr>
        <p:spPr>
          <a:xfrm>
            <a:off x="2350008" y="4827469"/>
            <a:ext cx="850392" cy="168275"/>
          </a:xfrm>
          <a:prstGeom prst="rect">
            <a:avLst/>
          </a:prstGeom>
        </p:spPr>
        <p:txBody>
          <a:bodyPr/>
          <a:lstStyle/>
          <a:p>
            <a:fld id="{6E460D88-FDEE-654D-9AC4-EB2542DECCF3}" type="datetime1">
              <a:rPr lang="en-US" smtClean="0"/>
              <a:t>5/7/2019</a:t>
            </a:fld>
            <a:endParaRPr lang="en-US" dirty="0"/>
          </a:p>
        </p:txBody>
      </p:sp>
      <p:sp>
        <p:nvSpPr>
          <p:cNvPr id="7" name="Footer Placeholder 12"/>
          <p:cNvSpPr>
            <a:spLocks noGrp="1"/>
          </p:cNvSpPr>
          <p:nvPr>
            <p:ph type="ftr" sz="quarter" idx="15"/>
          </p:nvPr>
        </p:nvSpPr>
        <p:spPr>
          <a:xfrm>
            <a:off x="3121994" y="4780683"/>
            <a:ext cx="5181600" cy="231266"/>
          </a:xfrm>
          <a:prstGeom prst="rect">
            <a:avLst/>
          </a:prstGeom>
        </p:spPr>
        <p:txBody>
          <a:bodyPr/>
          <a:lstStyle/>
          <a:p>
            <a:r>
              <a:rPr lang="en-US" dirty="0">
                <a:solidFill>
                  <a:srgbClr val="605F62"/>
                </a:solidFill>
              </a:rPr>
              <a:t>Presentation or Section Title</a:t>
            </a:r>
          </a:p>
        </p:txBody>
      </p:sp>
      <p:sp>
        <p:nvSpPr>
          <p:cNvPr id="8"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727820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4" name="Rectangle 6"/>
          <p:cNvSpPr/>
          <p:nvPr userDrawn="1"/>
        </p:nvSpPr>
        <p:spPr>
          <a:xfrm>
            <a:off x="0" y="-50786"/>
            <a:ext cx="3033057" cy="5248916"/>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a:solidFill>
                  <a:schemeClr val="tx2"/>
                </a:solidFill>
              </a:rPr>
              <a:t>            </a:t>
            </a:r>
          </a:p>
        </p:txBody>
      </p:sp>
      <p:sp>
        <p:nvSpPr>
          <p:cNvPr id="9" name="Date Placeholder 6"/>
          <p:cNvSpPr>
            <a:spLocks noGrp="1"/>
          </p:cNvSpPr>
          <p:nvPr>
            <p:ph type="dt" sz="half" idx="10"/>
          </p:nvPr>
        </p:nvSpPr>
        <p:spPr bwMode="gray">
          <a:xfrm>
            <a:off x="6855794" y="4533562"/>
            <a:ext cx="1447800" cy="168275"/>
          </a:xfrm>
          <a:prstGeom prst="rect">
            <a:avLst/>
          </a:prstGeom>
        </p:spPr>
        <p:txBody>
          <a:bodyPr/>
          <a:lstStyle>
            <a:lvl1pPr algn="r">
              <a:defRPr>
                <a:solidFill>
                  <a:schemeClr val="bg1"/>
                </a:solidFill>
              </a:defRPr>
            </a:lvl1pPr>
          </a:lstStyle>
          <a:p>
            <a:fld id="{0A38EC05-E3EA-C649-9CE5-71E503F74839}" type="datetime1">
              <a:rPr lang="bg-BG" smtClean="0">
                <a:solidFill>
                  <a:prstClr val="white"/>
                </a:solidFill>
              </a:rPr>
              <a:pPr/>
              <a:t>7.5.2019 г.</a:t>
            </a:fld>
            <a:endParaRPr lang="bg-BG" dirty="0">
              <a:solidFill>
                <a:prstClr val="white"/>
              </a:solidFill>
            </a:endParaRPr>
          </a:p>
        </p:txBody>
      </p:sp>
      <p:sp>
        <p:nvSpPr>
          <p:cNvPr id="10" name="Footer Placeholder 7"/>
          <p:cNvSpPr>
            <a:spLocks noGrp="1"/>
          </p:cNvSpPr>
          <p:nvPr>
            <p:ph type="ftr" sz="quarter" idx="11"/>
          </p:nvPr>
        </p:nvSpPr>
        <p:spPr bwMode="gray">
          <a:xfrm>
            <a:off x="3121994" y="4789710"/>
            <a:ext cx="5181600" cy="231266"/>
          </a:xfrm>
          <a:prstGeom prst="rect">
            <a:avLst/>
          </a:prstGeom>
        </p:spPr>
        <p:txBody>
          <a:bodyPr/>
          <a:lstStyle>
            <a:lvl1pPr>
              <a:defRPr>
                <a:solidFill>
                  <a:schemeClr val="bg1"/>
                </a:solidFill>
              </a:defRPr>
            </a:lvl1pPr>
          </a:lstStyle>
          <a:p>
            <a:r>
              <a:rPr lang="en-US">
                <a:solidFill>
                  <a:prstClr val="white"/>
                </a:solidFill>
              </a:rPr>
              <a:t>Presentation or Section Title</a:t>
            </a:r>
          </a:p>
        </p:txBody>
      </p:sp>
      <p:sp>
        <p:nvSpPr>
          <p:cNvPr id="11" name="Slide Number Placeholder 8"/>
          <p:cNvSpPr>
            <a:spLocks noGrp="1"/>
          </p:cNvSpPr>
          <p:nvPr>
            <p:ph type="sldNum" sz="quarter" idx="12"/>
          </p:nvPr>
        </p:nvSpPr>
        <p:spPr bwMode="gray">
          <a:xfrm>
            <a:off x="8305799" y="4782239"/>
            <a:ext cx="346745" cy="231266"/>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sp>
        <p:nvSpPr>
          <p:cNvPr id="16" name="Title 1"/>
          <p:cNvSpPr>
            <a:spLocks noGrp="1"/>
          </p:cNvSpPr>
          <p:nvPr>
            <p:ph type="ctrTitle" hasCustomPrompt="1"/>
          </p:nvPr>
        </p:nvSpPr>
        <p:spPr bwMode="gray">
          <a:xfrm>
            <a:off x="1072495" y="2067941"/>
            <a:ext cx="6747298" cy="876329"/>
          </a:xfrm>
          <a:prstGeom prst="rect">
            <a:avLst/>
          </a:prstGeom>
        </p:spPr>
        <p:txBody>
          <a:bodyPr rIns="0" bIns="0" anchor="b" anchorCtr="0"/>
          <a:lstStyle>
            <a:lvl1pPr>
              <a:lnSpc>
                <a:spcPct val="90000"/>
              </a:lnSpc>
              <a:defRPr sz="4000" b="0">
                <a:solidFill>
                  <a:schemeClr val="bg1"/>
                </a:solidFill>
              </a:defRPr>
            </a:lvl1pPr>
          </a:lstStyle>
          <a:p>
            <a:r>
              <a:rPr lang="en-US" dirty="0"/>
              <a:t>Document Title</a:t>
            </a:r>
          </a:p>
        </p:txBody>
      </p:sp>
      <p:sp>
        <p:nvSpPr>
          <p:cNvPr id="17" name="Subtitle 2"/>
          <p:cNvSpPr>
            <a:spLocks noGrp="1"/>
          </p:cNvSpPr>
          <p:nvPr>
            <p:ph type="subTitle" idx="1" hasCustomPrompt="1"/>
          </p:nvPr>
        </p:nvSpPr>
        <p:spPr bwMode="gray">
          <a:xfrm>
            <a:off x="1101192" y="2995265"/>
            <a:ext cx="6725114" cy="685800"/>
          </a:xfrm>
          <a:prstGeom prst="rect">
            <a:avLst/>
          </a:prstGeo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0968" y="4767368"/>
            <a:ext cx="1715014" cy="256368"/>
          </a:xfrm>
          <a:prstGeom prst="rect">
            <a:avLst/>
          </a:prstGeom>
        </p:spPr>
      </p:pic>
    </p:spTree>
    <p:extLst>
      <p:ext uri="{BB962C8B-B14F-4D97-AF65-F5344CB8AC3E}">
        <p14:creationId xmlns:p14="http://schemas.microsoft.com/office/powerpoint/2010/main" val="1488109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2908" r="22657"/>
          <a:stretch/>
        </p:blipFill>
        <p:spPr>
          <a:xfrm>
            <a:off x="1234439" y="-32487"/>
            <a:ext cx="7909561" cy="5200569"/>
          </a:xfrm>
          <a:prstGeom prst="rect">
            <a:avLst/>
          </a:prstGeom>
        </p:spPr>
      </p:pic>
      <p:sp>
        <p:nvSpPr>
          <p:cNvPr id="14" name="Freeform 13"/>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14689"/>
              </a:solidFill>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9844" y="524265"/>
            <a:ext cx="2989360" cy="421120"/>
          </a:xfrm>
          <a:prstGeom prst="rect">
            <a:avLst/>
          </a:prstGeom>
        </p:spPr>
      </p:pic>
      <p:sp>
        <p:nvSpPr>
          <p:cNvPr id="16"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7"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150778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B27F35-6D29-4183-A737-D3096AB5D69C}" type="slidenum">
              <a:rPr lang="en-US" smtClean="0"/>
              <a:t>‹#›</a:t>
            </a:fld>
            <a:endParaRPr lang="en-US"/>
          </a:p>
        </p:txBody>
      </p:sp>
      <p:sp>
        <p:nvSpPr>
          <p:cNvPr id="6" name="TextBox 5"/>
          <p:cNvSpPr txBox="1"/>
          <p:nvPr userDrawn="1"/>
        </p:nvSpPr>
        <p:spPr>
          <a:xfrm>
            <a:off x="537882" y="4645959"/>
            <a:ext cx="2017059" cy="49754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60937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64422" y="1682967"/>
            <a:ext cx="6722378" cy="1140153"/>
          </a:xfrm>
        </p:spPr>
        <p:txBody>
          <a:bodyPr rIns="0" bIns="0" anchor="b" anchorCtr="0"/>
          <a:lstStyle>
            <a:lvl1pPr>
              <a:lnSpc>
                <a:spcPct val="90000"/>
              </a:lnSpc>
              <a:defRPr sz="3000" b="0">
                <a:solidFill>
                  <a:srgbClr val="61468B"/>
                </a:solidFill>
              </a:defRPr>
            </a:lvl1pPr>
          </a:lstStyle>
          <a:p>
            <a:r>
              <a:rPr lang="en-US" dirty="0" smtClean="0"/>
              <a:t>Document Title</a:t>
            </a:r>
            <a:endParaRPr lang="en-US" dirty="0"/>
          </a:p>
        </p:txBody>
      </p:sp>
      <p:sp>
        <p:nvSpPr>
          <p:cNvPr id="3" name="Subtitle 2"/>
          <p:cNvSpPr>
            <a:spLocks noGrp="1"/>
          </p:cNvSpPr>
          <p:nvPr>
            <p:ph type="subTitle" idx="1" hasCustomPrompt="1"/>
          </p:nvPr>
        </p:nvSpPr>
        <p:spPr>
          <a:xfrm>
            <a:off x="1964422" y="2866216"/>
            <a:ext cx="6400800" cy="514350"/>
          </a:xfrm>
        </p:spPr>
        <p:txBody>
          <a:bodyPr/>
          <a:lstStyle>
            <a:lvl1pPr marL="0" indent="0" algn="l">
              <a:lnSpc>
                <a:spcPct val="90000"/>
              </a:lnSpc>
              <a:spcBef>
                <a:spcPts val="0"/>
              </a:spcBef>
              <a:buNone/>
              <a:defRPr sz="18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Document Title</a:t>
            </a:r>
            <a:endParaRPr lang="en-US" dirty="0"/>
          </a:p>
        </p:txBody>
      </p:sp>
      <p:sp>
        <p:nvSpPr>
          <p:cNvPr id="4" name="Date Placeholder 3"/>
          <p:cNvSpPr>
            <a:spLocks noGrp="1"/>
          </p:cNvSpPr>
          <p:nvPr>
            <p:ph type="dt" sz="half" idx="10"/>
          </p:nvPr>
        </p:nvSpPr>
        <p:spPr>
          <a:xfrm>
            <a:off x="1964423" y="4894381"/>
            <a:ext cx="857339" cy="126206"/>
          </a:xfrm>
        </p:spPr>
        <p:txBody>
          <a:bodyPr/>
          <a:lstStyle>
            <a:lvl1pPr>
              <a:defRPr>
                <a:solidFill>
                  <a:schemeClr val="tx1"/>
                </a:solidFill>
              </a:defRPr>
            </a:lvl1pPr>
          </a:lstStyle>
          <a:p>
            <a:fld id="{9623C80F-5998-4C5A-8426-1B9517C724DD}" type="datetimeFigureOut">
              <a:rPr lang="en-US" smtClean="0"/>
              <a:pPr/>
              <a:t>5/7/2019</a:t>
            </a:fld>
            <a:endParaRPr lang="en-US"/>
          </a:p>
        </p:txBody>
      </p:sp>
      <p:pic>
        <p:nvPicPr>
          <p:cNvPr id="5" name="Picture 4" descr="NM-Logo-Stacked-RGB.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19200" y="678874"/>
            <a:ext cx="2514600" cy="351986"/>
          </a:xfrm>
          <a:prstGeom prst="rect">
            <a:avLst/>
          </a:prstGeom>
        </p:spPr>
      </p:pic>
      <p:pic>
        <p:nvPicPr>
          <p:cNvPr id="7" name="Picture 6" descr="PPT-RGB-Shapes2.ai"/>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800" y="647700"/>
            <a:ext cx="2247900" cy="2038350"/>
          </a:xfrm>
          <a:prstGeom prst="rect">
            <a:avLst/>
          </a:prstGeom>
        </p:spPr>
      </p:pic>
    </p:spTree>
    <p:extLst>
      <p:ext uri="{BB962C8B-B14F-4D97-AF65-F5344CB8AC3E}">
        <p14:creationId xmlns:p14="http://schemas.microsoft.com/office/powerpoint/2010/main" val="196246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Freeform 8"/>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10" name="Picture 9"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2290038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4" name="Picture 3" descr="Cadence image 2rgb.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Freeform 9"/>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2420246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Freeform 8"/>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chemeClr val="tx2"/>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sp>
        <p:nvSpPr>
          <p:cNvPr id="4" name="TextBox 3"/>
          <p:cNvSpPr txBox="1"/>
          <p:nvPr userDrawn="1"/>
        </p:nvSpPr>
        <p:spPr>
          <a:xfrm>
            <a:off x="7181273" y="1714500"/>
            <a:ext cx="914400" cy="685800"/>
          </a:xfrm>
          <a:prstGeom prst="rect">
            <a:avLst/>
          </a:prstGeom>
          <a:noFill/>
        </p:spPr>
        <p:txBody>
          <a:bodyPr wrap="none" lIns="0" tIns="0" rIns="0" bIns="0" rtlCol="0">
            <a:noAutofit/>
          </a:bodyPr>
          <a:lstStyle/>
          <a:p>
            <a:pPr>
              <a:lnSpc>
                <a:spcPct val="90000"/>
              </a:lnSpc>
              <a:spcBef>
                <a:spcPts val="450"/>
              </a:spcBef>
            </a:pPr>
            <a:endParaRPr lang="en-US" sz="1388" spc="-38" dirty="0"/>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4273" y="678874"/>
            <a:ext cx="2514600" cy="351986"/>
          </a:xfrm>
          <a:prstGeom prst="rect">
            <a:avLst/>
          </a:prstGeom>
        </p:spPr>
      </p:pic>
    </p:spTree>
    <p:extLst>
      <p:ext uri="{BB962C8B-B14F-4D97-AF65-F5344CB8AC3E}">
        <p14:creationId xmlns:p14="http://schemas.microsoft.com/office/powerpoint/2010/main" val="626612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9" name="Picture 8" descr="Cadence Building rgb.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438400" y="0"/>
            <a:ext cx="6705600" cy="5143500"/>
          </a:xfrm>
          <a:prstGeom prst="rect">
            <a:avLst/>
          </a:prstGeom>
        </p:spPr>
      </p:pic>
      <p:sp>
        <p:nvSpPr>
          <p:cNvPr id="10" name="Freeform 9"/>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1774401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4" name="Picture 3" descr="Cadence image 1rgb.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Freeform 8"/>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chemeClr val="tx2"/>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8109" y="678874"/>
            <a:ext cx="2514600" cy="351986"/>
          </a:xfrm>
          <a:prstGeom prst="rect">
            <a:avLst/>
          </a:prstGeom>
        </p:spPr>
      </p:pic>
    </p:spTree>
    <p:extLst>
      <p:ext uri="{BB962C8B-B14F-4D97-AF65-F5344CB8AC3E}">
        <p14:creationId xmlns:p14="http://schemas.microsoft.com/office/powerpoint/2010/main" val="923130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_Section Header 5">
    <p:spTree>
      <p:nvGrpSpPr>
        <p:cNvPr id="1" name=""/>
        <p:cNvGrpSpPr/>
        <p:nvPr/>
      </p:nvGrpSpPr>
      <p:grpSpPr>
        <a:xfrm>
          <a:off x="0" y="0"/>
          <a:ext cx="0" cy="0"/>
          <a:chOff x="0" y="0"/>
          <a:chExt cx="0" cy="0"/>
        </a:xfrm>
      </p:grpSpPr>
      <p:pic>
        <p:nvPicPr>
          <p:cNvPr id="5" name="Picture 4" descr="Lake Forestrgb.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Freeform 8"/>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3011591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Freeform 8"/>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10" name="Picture 9"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3516024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Freeform 8"/>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10" name="Picture 9"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1506727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pic>
        <p:nvPicPr>
          <p:cNvPr id="2" name="Picture 1" descr="Cadence image1rgb 16x9.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19" y="0"/>
            <a:ext cx="9119681" cy="5143500"/>
          </a:xfrm>
          <a:prstGeom prst="rect">
            <a:avLst/>
          </a:prstGeom>
        </p:spPr>
      </p:pic>
      <p:sp>
        <p:nvSpPr>
          <p:cNvPr id="7" name="Freeform 6"/>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14689"/>
              </a:solidFill>
            </a:endParaRPr>
          </a:p>
        </p:txBody>
      </p:sp>
      <p:sp>
        <p:nvSpPr>
          <p:cNvPr id="10"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9844" y="524265"/>
            <a:ext cx="2989360" cy="421120"/>
          </a:xfrm>
          <a:prstGeom prst="rect">
            <a:avLst/>
          </a:prstGeom>
        </p:spPr>
      </p:pic>
    </p:spTree>
    <p:extLst>
      <p:ext uri="{BB962C8B-B14F-4D97-AF65-F5344CB8AC3E}">
        <p14:creationId xmlns:p14="http://schemas.microsoft.com/office/powerpoint/2010/main" val="2700804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Freeform 6"/>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9" name="Picture 8"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655" y="678874"/>
            <a:ext cx="2514600" cy="351986"/>
          </a:xfrm>
          <a:prstGeom prst="rect">
            <a:avLst/>
          </a:prstGeom>
        </p:spPr>
      </p:pic>
    </p:spTree>
    <p:extLst>
      <p:ext uri="{BB962C8B-B14F-4D97-AF65-F5344CB8AC3E}">
        <p14:creationId xmlns:p14="http://schemas.microsoft.com/office/powerpoint/2010/main" val="2656482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Section Header Your Photo">
    <p:bg bwMode="gray">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Freeform 7"/>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7" name="Picture 6"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3192792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2_Section Header Your Photo">
    <p:bg bwMode="gray">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Freeform 7"/>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chemeClr val="tx2"/>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7" name="Picture 6" descr="NM_Logo_RGB.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7122" y="685801"/>
            <a:ext cx="2438400" cy="343214"/>
          </a:xfrm>
          <a:prstGeom prst="rect">
            <a:avLst/>
          </a:prstGeom>
        </p:spPr>
      </p:pic>
    </p:spTree>
    <p:extLst>
      <p:ext uri="{BB962C8B-B14F-4D97-AF65-F5344CB8AC3E}">
        <p14:creationId xmlns:p14="http://schemas.microsoft.com/office/powerpoint/2010/main" val="1515030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Breaker Page">
    <p:spTree>
      <p:nvGrpSpPr>
        <p:cNvPr id="1" name=""/>
        <p:cNvGrpSpPr/>
        <p:nvPr/>
      </p:nvGrpSpPr>
      <p:grpSpPr>
        <a:xfrm>
          <a:off x="0" y="0"/>
          <a:ext cx="0" cy="0"/>
          <a:chOff x="0" y="0"/>
          <a:chExt cx="0" cy="0"/>
        </a:xfrm>
      </p:grpSpPr>
      <p:pic>
        <p:nvPicPr>
          <p:cNvPr id="5" name="Picture 4" descr="PPT-RGB-Shapes3.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3129394"/>
            <a:ext cx="9144000" cy="1066592"/>
          </a:xfrm>
          <a:prstGeom prst="rect">
            <a:avLst/>
          </a:prstGeom>
        </p:spPr>
      </p:pic>
      <p:sp>
        <p:nvSpPr>
          <p:cNvPr id="3" name="Subtitle 2"/>
          <p:cNvSpPr>
            <a:spLocks noGrp="1"/>
          </p:cNvSpPr>
          <p:nvPr>
            <p:ph type="subTitle" idx="1" hasCustomPrompt="1"/>
          </p:nvPr>
        </p:nvSpPr>
        <p:spPr>
          <a:xfrm>
            <a:off x="1404256" y="4188276"/>
            <a:ext cx="4386944" cy="514350"/>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sp>
        <p:nvSpPr>
          <p:cNvPr id="2" name="Title 1"/>
          <p:cNvSpPr>
            <a:spLocks noGrp="1"/>
          </p:cNvSpPr>
          <p:nvPr>
            <p:ph type="ctrTitle" hasCustomPrompt="1"/>
          </p:nvPr>
        </p:nvSpPr>
        <p:spPr>
          <a:xfrm>
            <a:off x="1408874" y="3219450"/>
            <a:ext cx="7282544" cy="895350"/>
          </a:xfrm>
        </p:spPr>
        <p:txBody>
          <a:bodyPr rIns="0" bIns="0" anchor="ctr" anchorCtr="0"/>
          <a:lstStyle>
            <a:lvl1pPr>
              <a:lnSpc>
                <a:spcPct val="90000"/>
              </a:lnSpc>
              <a:defRPr sz="2100" b="0" baseline="0">
                <a:solidFill>
                  <a:schemeClr val="bg1"/>
                </a:solidFill>
              </a:defRPr>
            </a:lvl1pPr>
          </a:lstStyle>
          <a:p>
            <a:r>
              <a:rPr lang="en-US" dirty="0" smtClean="0"/>
              <a:t>Breaker Page Title Goes Here</a:t>
            </a:r>
            <a:endParaRPr lang="en-US" dirty="0"/>
          </a:p>
        </p:txBody>
      </p:sp>
      <p:pic>
        <p:nvPicPr>
          <p:cNvPr id="8" name="Picture 7" descr="NM_Logo_RGB.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7122" y="685801"/>
            <a:ext cx="2438400" cy="343214"/>
          </a:xfrm>
          <a:prstGeom prst="rect">
            <a:avLst/>
          </a:prstGeom>
        </p:spPr>
      </p:pic>
    </p:spTree>
    <p:extLst>
      <p:ext uri="{BB962C8B-B14F-4D97-AF65-F5344CB8AC3E}">
        <p14:creationId xmlns:p14="http://schemas.microsoft.com/office/powerpoint/2010/main" val="398589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02870"/>
            <a:ext cx="7713969" cy="571500"/>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623C80F-5998-4C5A-8426-1B9517C724DD}" type="datetimeFigureOut">
              <a:rPr lang="en-US" smtClean="0"/>
              <a:pPr/>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a:p>
        </p:txBody>
      </p:sp>
      <p:sp>
        <p:nvSpPr>
          <p:cNvPr id="11" name="Text Placeholder 10"/>
          <p:cNvSpPr>
            <a:spLocks noGrp="1"/>
          </p:cNvSpPr>
          <p:nvPr>
            <p:ph type="body" sz="quarter" idx="13" hasCustomPrompt="1"/>
          </p:nvPr>
        </p:nvSpPr>
        <p:spPr>
          <a:xfrm>
            <a:off x="990600" y="685800"/>
            <a:ext cx="6854952" cy="342900"/>
          </a:xfrm>
        </p:spPr>
        <p:txBody>
          <a:bodyPr/>
          <a:lstStyle>
            <a:lvl1pPr marL="0" indent="0">
              <a:lnSpc>
                <a:spcPct val="85000"/>
              </a:lnSpc>
              <a:spcBef>
                <a:spcPts val="0"/>
              </a:spcBef>
              <a:buNone/>
              <a:defRPr sz="1500" spc="-60" baseline="0">
                <a:solidFill>
                  <a:schemeClr val="accent1"/>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
        <p:nvSpPr>
          <p:cNvPr id="7" name="TextBox 6"/>
          <p:cNvSpPr txBox="1"/>
          <p:nvPr userDrawn="1"/>
        </p:nvSpPr>
        <p:spPr>
          <a:xfrm>
            <a:off x="1905000" y="4849091"/>
            <a:ext cx="914400" cy="685800"/>
          </a:xfrm>
          <a:prstGeom prst="rect">
            <a:avLst/>
          </a:prstGeom>
          <a:noFill/>
        </p:spPr>
        <p:txBody>
          <a:bodyPr wrap="none" lIns="0" tIns="0" rIns="0" bIns="0" rtlCol="0">
            <a:noAutofit/>
          </a:bodyPr>
          <a:lstStyle/>
          <a:p>
            <a:pPr>
              <a:lnSpc>
                <a:spcPct val="90000"/>
              </a:lnSpc>
              <a:spcBef>
                <a:spcPts val="450"/>
              </a:spcBef>
            </a:pPr>
            <a:endParaRPr lang="en-US" sz="1388" spc="-38" dirty="0"/>
          </a:p>
        </p:txBody>
      </p:sp>
    </p:spTree>
    <p:extLst>
      <p:ext uri="{BB962C8B-B14F-4D97-AF65-F5344CB8AC3E}">
        <p14:creationId xmlns:p14="http://schemas.microsoft.com/office/powerpoint/2010/main" val="289173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02870"/>
            <a:ext cx="7713969" cy="571500"/>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01197" y="1216478"/>
            <a:ext cx="3767328" cy="3069772"/>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00422" y="1216478"/>
            <a:ext cx="3767328" cy="3069772"/>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9623C80F-5998-4C5A-8426-1B9517C724DD}" type="datetimeFigureOut">
              <a:rPr lang="en-US" smtClean="0"/>
              <a:pPr/>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a:p>
        </p:txBody>
      </p:sp>
      <p:sp>
        <p:nvSpPr>
          <p:cNvPr id="9" name="Text Placeholder 10"/>
          <p:cNvSpPr>
            <a:spLocks noGrp="1"/>
          </p:cNvSpPr>
          <p:nvPr>
            <p:ph type="body" sz="quarter" idx="13" hasCustomPrompt="1"/>
          </p:nvPr>
        </p:nvSpPr>
        <p:spPr>
          <a:xfrm>
            <a:off x="990600" y="685800"/>
            <a:ext cx="6854952" cy="342900"/>
          </a:xfrm>
        </p:spPr>
        <p:txBody>
          <a:bodyPr/>
          <a:lstStyle>
            <a:lvl1pPr marL="0" indent="0">
              <a:lnSpc>
                <a:spcPct val="85000"/>
              </a:lnSpc>
              <a:spcBef>
                <a:spcPts val="0"/>
              </a:spcBef>
              <a:buNone/>
              <a:defRPr sz="1500" spc="-60" baseline="0">
                <a:solidFill>
                  <a:schemeClr val="accent1"/>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896828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1468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216819"/>
            <a:ext cx="3581400" cy="269081"/>
          </a:xfrm>
        </p:spPr>
        <p:txBody>
          <a:bodyPr anchor="b"/>
          <a:lstStyle>
            <a:lvl1pPr marL="0" indent="0">
              <a:buNone/>
              <a:defRPr sz="1388"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801198" y="1485900"/>
            <a:ext cx="3768895" cy="280035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908037" y="1218010"/>
            <a:ext cx="3770375" cy="267890"/>
          </a:xfrm>
        </p:spPr>
        <p:txBody>
          <a:bodyPr anchor="b"/>
          <a:lstStyle>
            <a:lvl1pPr marL="0" indent="0">
              <a:buNone/>
              <a:defRPr sz="1388"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727125" y="1485900"/>
            <a:ext cx="3770375" cy="280035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623C80F-5998-4C5A-8426-1B9517C724DD}" type="datetimeFigureOut">
              <a:rPr lang="en-US" smtClean="0"/>
              <a:pPr/>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1" name="Text Placeholder 10"/>
          <p:cNvSpPr>
            <a:spLocks noGrp="1"/>
          </p:cNvSpPr>
          <p:nvPr>
            <p:ph type="body" sz="quarter" idx="13" hasCustomPrompt="1"/>
          </p:nvPr>
        </p:nvSpPr>
        <p:spPr>
          <a:xfrm>
            <a:off x="990600" y="685800"/>
            <a:ext cx="6854952" cy="342900"/>
          </a:xfrm>
        </p:spPr>
        <p:txBody>
          <a:bodyPr/>
          <a:lstStyle>
            <a:lvl1pPr marL="0" indent="0">
              <a:lnSpc>
                <a:spcPct val="85000"/>
              </a:lnSpc>
              <a:spcBef>
                <a:spcPts val="0"/>
              </a:spcBef>
              <a:buNone/>
              <a:defRPr sz="1500" spc="-60" baseline="0">
                <a:solidFill>
                  <a:schemeClr val="accent1"/>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3413211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85158" y="2793534"/>
            <a:ext cx="3586843" cy="260604"/>
          </a:xfrm>
        </p:spPr>
        <p:txBody>
          <a:bodyPr anchor="b"/>
          <a:lstStyle>
            <a:lvl1pPr marL="0" indent="0">
              <a:buNone/>
              <a:defRPr sz="1388" b="0">
                <a:solidFill>
                  <a:srgbClr val="917EA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990600" y="3028950"/>
            <a:ext cx="3579492" cy="1257300"/>
          </a:xfrm>
        </p:spPr>
        <p:txBody>
          <a:bodyPr vert="horz" lIns="0" tIns="0" rIns="91440" bIns="45720" rtlCol="0">
            <a:noAutofit/>
          </a:bodyPr>
          <a:lstStyle>
            <a:lvl1pPr marL="0" indent="0">
              <a:buNone/>
              <a:defRPr lang="en-US" smtClean="0"/>
            </a:lvl1pPr>
            <a:lvl2pPr marL="154781" indent="0">
              <a:buNone/>
              <a:defRPr lang="en-US" smtClean="0"/>
            </a:lvl2pPr>
            <a:lvl3pPr marL="342900" indent="0">
              <a:buNone/>
              <a:defRPr lang="en-US" smtClean="0"/>
            </a:lvl3pPr>
            <a:lvl4pPr marL="473869" indent="0">
              <a:buNone/>
              <a:defRPr lang="en-US" smtClean="0"/>
            </a:lvl4pPr>
            <a:lvl5pPr marL="603647" indent="0">
              <a:buNone/>
              <a:defRPr lang="en-US"/>
            </a:lvl5pPr>
          </a:lstStyle>
          <a:p>
            <a:pPr lvl="0"/>
            <a:r>
              <a:rPr lang="en-US" dirty="0" smtClean="0"/>
              <a:t>Click to edit Master text styles</a:t>
            </a:r>
          </a:p>
        </p:txBody>
      </p:sp>
      <p:sp>
        <p:nvSpPr>
          <p:cNvPr id="5" name="Text Placeholder 4"/>
          <p:cNvSpPr>
            <a:spLocks noGrp="1"/>
          </p:cNvSpPr>
          <p:nvPr>
            <p:ph type="body" sz="quarter" idx="3"/>
          </p:nvPr>
        </p:nvSpPr>
        <p:spPr>
          <a:xfrm>
            <a:off x="4908036" y="2793534"/>
            <a:ext cx="3584448" cy="260604"/>
          </a:xfrm>
        </p:spPr>
        <p:txBody>
          <a:bodyPr anchor="b"/>
          <a:lstStyle>
            <a:lvl1pPr marL="0" indent="0">
              <a:buNone/>
              <a:defRPr sz="1388" b="0">
                <a:solidFill>
                  <a:srgbClr val="917EA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908036" y="3028950"/>
            <a:ext cx="3580898" cy="1257300"/>
          </a:xfrm>
        </p:spPr>
        <p:txBody>
          <a:bodyPr vert="horz" lIns="0" tIns="0" rIns="91440" bIns="45720" rtlCol="0">
            <a:noAutofit/>
          </a:bodyPr>
          <a:lstStyle>
            <a:lvl1pPr marL="0" indent="0">
              <a:buNone/>
              <a:defRPr lang="en-US" dirty="0" smtClean="0"/>
            </a:lvl1pPr>
            <a:lvl2pPr marL="154781" indent="0">
              <a:buNone/>
              <a:defRPr lang="en-US" dirty="0" smtClean="0"/>
            </a:lvl2pPr>
            <a:lvl3pPr marL="342900" indent="0">
              <a:buNone/>
              <a:defRPr lang="en-US" dirty="0" smtClean="0"/>
            </a:lvl3pPr>
            <a:lvl4pPr marL="473869" indent="0">
              <a:buNone/>
              <a:defRPr lang="en-US" dirty="0" smtClean="0"/>
            </a:lvl4pPr>
            <a:lvl5pPr marL="603647" indent="0">
              <a:buNone/>
              <a:defRPr lang="en-US" dirty="0"/>
            </a:lvl5pPr>
          </a:lstStyle>
          <a:p>
            <a:pPr lvl="0"/>
            <a:r>
              <a:rPr lang="en-US" dirty="0" smtClean="0"/>
              <a:t>Click to edit Master text styles</a:t>
            </a:r>
          </a:p>
        </p:txBody>
      </p:sp>
      <p:sp>
        <p:nvSpPr>
          <p:cNvPr id="7" name="Date Placeholder 6"/>
          <p:cNvSpPr>
            <a:spLocks noGrp="1"/>
          </p:cNvSpPr>
          <p:nvPr>
            <p:ph type="dt" sz="half" idx="10"/>
          </p:nvPr>
        </p:nvSpPr>
        <p:spPr/>
        <p:txBody>
          <a:bodyPr/>
          <a:lstStyle/>
          <a:p>
            <a:fld id="{9623C80F-5998-4C5A-8426-1B9517C724DD}" type="datetimeFigureOut">
              <a:rPr lang="en-US" smtClean="0"/>
              <a:pPr/>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3" name="Picture Placeholder 12"/>
          <p:cNvSpPr>
            <a:spLocks noGrp="1"/>
          </p:cNvSpPr>
          <p:nvPr>
            <p:ph type="pic" sz="quarter" idx="14" hasCustomPrompt="1"/>
          </p:nvPr>
        </p:nvSpPr>
        <p:spPr>
          <a:xfrm>
            <a:off x="990600" y="1216819"/>
            <a:ext cx="3429000" cy="1495766"/>
          </a:xfrm>
        </p:spPr>
        <p:txBody>
          <a:bodyPr anchor="ctr"/>
          <a:lstStyle>
            <a:lvl1pPr marL="0" indent="0" algn="ctr">
              <a:buNone/>
              <a:defRPr/>
            </a:lvl1pPr>
          </a:lstStyle>
          <a:p>
            <a:r>
              <a:rPr lang="en-US" dirty="0" smtClean="0"/>
              <a:t>Insert image</a:t>
            </a:r>
            <a:endParaRPr lang="en-US" dirty="0"/>
          </a:p>
        </p:txBody>
      </p:sp>
      <p:sp>
        <p:nvSpPr>
          <p:cNvPr id="15" name="Picture Placeholder 12"/>
          <p:cNvSpPr>
            <a:spLocks noGrp="1"/>
          </p:cNvSpPr>
          <p:nvPr>
            <p:ph type="pic" sz="quarter" idx="15" hasCustomPrompt="1"/>
          </p:nvPr>
        </p:nvSpPr>
        <p:spPr>
          <a:xfrm>
            <a:off x="4908036" y="1216819"/>
            <a:ext cx="3429000" cy="1495766"/>
          </a:xfrm>
        </p:spPr>
        <p:txBody>
          <a:bodyPr anchor="ctr"/>
          <a:lstStyle>
            <a:lvl1pPr marL="0" indent="0" algn="ctr">
              <a:buNone/>
              <a:defRPr/>
            </a:lvl1pPr>
          </a:lstStyle>
          <a:p>
            <a:r>
              <a:rPr lang="en-US" dirty="0" smtClean="0"/>
              <a:t>Insert image</a:t>
            </a:r>
            <a:endParaRPr lang="en-US" dirty="0"/>
          </a:p>
        </p:txBody>
      </p:sp>
      <p:sp>
        <p:nvSpPr>
          <p:cNvPr id="16" name="Text Placeholder 10"/>
          <p:cNvSpPr>
            <a:spLocks noGrp="1"/>
          </p:cNvSpPr>
          <p:nvPr>
            <p:ph type="body" sz="quarter" idx="13" hasCustomPrompt="1"/>
          </p:nvPr>
        </p:nvSpPr>
        <p:spPr>
          <a:xfrm>
            <a:off x="990600" y="685800"/>
            <a:ext cx="6854952" cy="342900"/>
          </a:xfrm>
        </p:spPr>
        <p:txBody>
          <a:bodyPr/>
          <a:lstStyle>
            <a:lvl1pPr marL="0" indent="0">
              <a:lnSpc>
                <a:spcPct val="85000"/>
              </a:lnSpc>
              <a:spcBef>
                <a:spcPts val="0"/>
              </a:spcBef>
              <a:buNone/>
              <a:defRPr sz="1500" spc="-60" baseline="0">
                <a:solidFill>
                  <a:srgbClr val="917EAE"/>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579057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02870"/>
            <a:ext cx="7713969" cy="5715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216819"/>
            <a:ext cx="3581400" cy="269081"/>
          </a:xfrm>
        </p:spPr>
        <p:txBody>
          <a:bodyPr anchor="b"/>
          <a:lstStyle>
            <a:lvl1pPr marL="0" indent="0">
              <a:buNone/>
              <a:defRPr sz="1388"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801198" y="1485900"/>
            <a:ext cx="3773089" cy="1283494"/>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990599" y="2739093"/>
            <a:ext cx="3581401" cy="262145"/>
          </a:xfrm>
        </p:spPr>
        <p:txBody>
          <a:bodyPr anchor="b"/>
          <a:lstStyle>
            <a:lvl1pPr marL="0" indent="0">
              <a:buNone/>
              <a:defRPr sz="1388"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803912" y="3009027"/>
            <a:ext cx="3770375" cy="1169194"/>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623C80F-5998-4C5A-8426-1B9517C724DD}" type="datetimeFigureOut">
              <a:rPr lang="en-US" smtClean="0"/>
              <a:pPr/>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4" name="Content Placeholder 13"/>
          <p:cNvSpPr>
            <a:spLocks noGrp="1"/>
          </p:cNvSpPr>
          <p:nvPr>
            <p:ph sz="quarter" idx="13"/>
          </p:nvPr>
        </p:nvSpPr>
        <p:spPr>
          <a:xfrm>
            <a:off x="5209564" y="1257300"/>
            <a:ext cx="3934437" cy="2857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0"/>
          <p:cNvSpPr>
            <a:spLocks noGrp="1"/>
          </p:cNvSpPr>
          <p:nvPr>
            <p:ph type="body" sz="quarter" idx="14" hasCustomPrompt="1"/>
          </p:nvPr>
        </p:nvSpPr>
        <p:spPr>
          <a:xfrm>
            <a:off x="990600" y="685800"/>
            <a:ext cx="6854952" cy="342900"/>
          </a:xfrm>
        </p:spPr>
        <p:txBody>
          <a:bodyPr/>
          <a:lstStyle>
            <a:lvl1pPr marL="0" indent="0">
              <a:lnSpc>
                <a:spcPct val="85000"/>
              </a:lnSpc>
              <a:spcBef>
                <a:spcPts val="0"/>
              </a:spcBef>
              <a:buNone/>
              <a:defRPr sz="1500" spc="-60" baseline="0">
                <a:solidFill>
                  <a:srgbClr val="917EAE"/>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755395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 Facts + Side Images">
    <p:spTree>
      <p:nvGrpSpPr>
        <p:cNvPr id="1" name=""/>
        <p:cNvGrpSpPr/>
        <p:nvPr/>
      </p:nvGrpSpPr>
      <p:grpSpPr>
        <a:xfrm>
          <a:off x="0" y="0"/>
          <a:ext cx="0" cy="0"/>
          <a:chOff x="0" y="0"/>
          <a:chExt cx="0" cy="0"/>
        </a:xfrm>
      </p:grpSpPr>
      <p:sp>
        <p:nvSpPr>
          <p:cNvPr id="2" name="Title 1"/>
          <p:cNvSpPr>
            <a:spLocks noGrp="1"/>
          </p:cNvSpPr>
          <p:nvPr>
            <p:ph type="title"/>
          </p:nvPr>
        </p:nvSpPr>
        <p:spPr>
          <a:xfrm>
            <a:off x="990600" y="102870"/>
            <a:ext cx="7713969" cy="57150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218010"/>
            <a:ext cx="2438400" cy="267890"/>
          </a:xfrm>
        </p:spPr>
        <p:txBody>
          <a:bodyPr anchor="b"/>
          <a:lstStyle>
            <a:lvl1pPr marL="0" indent="0">
              <a:buNone/>
              <a:defRPr sz="1388" b="0">
                <a:solidFill>
                  <a:srgbClr val="917EA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a:t>
            </a:r>
          </a:p>
        </p:txBody>
      </p:sp>
      <p:sp>
        <p:nvSpPr>
          <p:cNvPr id="4" name="Content Placeholder 3"/>
          <p:cNvSpPr>
            <a:spLocks noGrp="1"/>
          </p:cNvSpPr>
          <p:nvPr>
            <p:ph sz="half" idx="2"/>
          </p:nvPr>
        </p:nvSpPr>
        <p:spPr>
          <a:xfrm>
            <a:off x="801198" y="1485900"/>
            <a:ext cx="2399203" cy="2800350"/>
          </a:xfrm>
        </p:spPr>
        <p:txBody>
          <a:bodyPr vert="horz" lIns="0" tIns="0" rIns="91440" bIns="45720" rtlCol="0">
            <a:noAutofit/>
          </a:bodyPr>
          <a:lstStyle>
            <a:lvl1pPr>
              <a:defRPr lang="en-US" sz="1388" smtClean="0"/>
            </a:lvl1pPr>
            <a:lvl2pPr>
              <a:defRPr lang="en-US" sz="1388"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p:txBody>
      </p:sp>
      <p:sp>
        <p:nvSpPr>
          <p:cNvPr id="7" name="Date Placeholder 6"/>
          <p:cNvSpPr>
            <a:spLocks noGrp="1"/>
          </p:cNvSpPr>
          <p:nvPr>
            <p:ph type="dt" sz="half" idx="10"/>
          </p:nvPr>
        </p:nvSpPr>
        <p:spPr/>
        <p:txBody>
          <a:bodyPr/>
          <a:lstStyle/>
          <a:p>
            <a:fld id="{9623C80F-5998-4C5A-8426-1B9517C724DD}" type="datetimeFigureOut">
              <a:rPr lang="en-US" smtClean="0"/>
              <a:pPr/>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2" name="Picture Placeholder 11"/>
          <p:cNvSpPr>
            <a:spLocks noGrp="1"/>
          </p:cNvSpPr>
          <p:nvPr>
            <p:ph type="pic" sz="quarter" idx="15" hasCustomPrompt="1"/>
          </p:nvPr>
        </p:nvSpPr>
        <p:spPr>
          <a:xfrm>
            <a:off x="3505200" y="1216819"/>
            <a:ext cx="2209800" cy="2743200"/>
          </a:xfrm>
        </p:spPr>
        <p:txBody>
          <a:bodyPr anchor="ctr"/>
          <a:lstStyle>
            <a:lvl1pPr marL="0" indent="0" algn="ctr">
              <a:buNone/>
              <a:defRPr/>
            </a:lvl1pPr>
          </a:lstStyle>
          <a:p>
            <a:r>
              <a:rPr lang="en-US" dirty="0" smtClean="0"/>
              <a:t>Insert image</a:t>
            </a:r>
            <a:endParaRPr lang="en-US" dirty="0"/>
          </a:p>
        </p:txBody>
      </p:sp>
      <p:sp>
        <p:nvSpPr>
          <p:cNvPr id="16" name="Picture Placeholder 11"/>
          <p:cNvSpPr>
            <a:spLocks noGrp="1"/>
          </p:cNvSpPr>
          <p:nvPr>
            <p:ph type="pic" sz="quarter" idx="16" hasCustomPrompt="1"/>
          </p:nvPr>
        </p:nvSpPr>
        <p:spPr>
          <a:xfrm>
            <a:off x="6019800" y="1216819"/>
            <a:ext cx="2209800" cy="2743200"/>
          </a:xfrm>
        </p:spPr>
        <p:txBody>
          <a:bodyPr anchor="ctr"/>
          <a:lstStyle>
            <a:lvl1pPr marL="0" indent="0" algn="ctr">
              <a:buNone/>
              <a:defRPr/>
            </a:lvl1pPr>
          </a:lstStyle>
          <a:p>
            <a:r>
              <a:rPr lang="en-US" dirty="0" smtClean="0"/>
              <a:t>Insert image</a:t>
            </a:r>
            <a:endParaRPr lang="en-US" dirty="0"/>
          </a:p>
        </p:txBody>
      </p:sp>
      <p:sp>
        <p:nvSpPr>
          <p:cNvPr id="11" name="Text Placeholder 10"/>
          <p:cNvSpPr>
            <a:spLocks noGrp="1"/>
          </p:cNvSpPr>
          <p:nvPr>
            <p:ph type="body" sz="quarter" idx="13" hasCustomPrompt="1"/>
          </p:nvPr>
        </p:nvSpPr>
        <p:spPr>
          <a:xfrm>
            <a:off x="990600" y="685800"/>
            <a:ext cx="6854952" cy="342900"/>
          </a:xfrm>
        </p:spPr>
        <p:txBody>
          <a:bodyPr/>
          <a:lstStyle>
            <a:lvl1pPr marL="0" indent="0">
              <a:lnSpc>
                <a:spcPct val="85000"/>
              </a:lnSpc>
              <a:spcBef>
                <a:spcPts val="0"/>
              </a:spcBef>
              <a:buNone/>
              <a:defRPr sz="1500" spc="-60" baseline="0">
                <a:solidFill>
                  <a:schemeClr val="accent1"/>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293211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r="27823"/>
          <a:stretch/>
        </p:blipFill>
        <p:spPr>
          <a:xfrm>
            <a:off x="1971498" y="-32487"/>
            <a:ext cx="7172502" cy="5200570"/>
          </a:xfrm>
          <a:prstGeom prst="rect">
            <a:avLst/>
          </a:prstGeom>
        </p:spPr>
      </p:pic>
      <p:sp>
        <p:nvSpPr>
          <p:cNvPr id="8" name="Freeform 7"/>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9844" y="524265"/>
            <a:ext cx="2989360" cy="421120"/>
          </a:xfrm>
          <a:prstGeom prst="rect">
            <a:avLst/>
          </a:prstGeom>
        </p:spPr>
      </p:pic>
    </p:spTree>
    <p:extLst>
      <p:ext uri="{BB962C8B-B14F-4D97-AF65-F5344CB8AC3E}">
        <p14:creationId xmlns:p14="http://schemas.microsoft.com/office/powerpoint/2010/main" val="453309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23C80F-5998-4C5A-8426-1B9517C724DD}" type="datetimeFigureOut">
              <a:rPr lang="en-US" smtClean="0"/>
              <a:pPr/>
              <a:t>5/7/2019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8" name="Text Placeholder 10"/>
          <p:cNvSpPr>
            <a:spLocks noGrp="1"/>
          </p:cNvSpPr>
          <p:nvPr>
            <p:ph type="body" sz="quarter" idx="13" hasCustomPrompt="1"/>
          </p:nvPr>
        </p:nvSpPr>
        <p:spPr>
          <a:xfrm>
            <a:off x="990600" y="685800"/>
            <a:ext cx="6854952" cy="342900"/>
          </a:xfrm>
        </p:spPr>
        <p:txBody>
          <a:bodyPr/>
          <a:lstStyle>
            <a:lvl1pPr marL="0" indent="0">
              <a:lnSpc>
                <a:spcPct val="85000"/>
              </a:lnSpc>
              <a:spcBef>
                <a:spcPts val="0"/>
              </a:spcBef>
              <a:buNone/>
              <a:defRPr sz="1500" spc="-60" baseline="0">
                <a:solidFill>
                  <a:schemeClr val="accent1"/>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793777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smtClean="0"/>
              <a:pPr/>
              <a:t>5/7/2019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558541-60C9-42A2-8392-FF12533A6B7A}" type="slidenum">
              <a:rPr lang="en-US" smtClean="0"/>
              <a:pPr/>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924" y="4800600"/>
            <a:ext cx="1422024" cy="198964"/>
          </a:xfrm>
          <a:prstGeom prst="rect">
            <a:avLst/>
          </a:prstGeom>
        </p:spPr>
      </p:pic>
    </p:spTree>
    <p:extLst>
      <p:ext uri="{BB962C8B-B14F-4D97-AF65-F5344CB8AC3E}">
        <p14:creationId xmlns:p14="http://schemas.microsoft.com/office/powerpoint/2010/main" val="3894121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Title 1"/>
          <p:cNvSpPr>
            <a:spLocks noGrp="1"/>
          </p:cNvSpPr>
          <p:nvPr>
            <p:ph type="title"/>
          </p:nvPr>
        </p:nvSpPr>
        <p:spPr>
          <a:xfrm>
            <a:off x="990600" y="1906945"/>
            <a:ext cx="7713969" cy="571500"/>
          </a:xfrm>
        </p:spPr>
        <p:txBody>
          <a:bodyPr/>
          <a:lstStyle>
            <a:lvl1pPr>
              <a:defRPr sz="33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623C80F-5998-4C5A-8426-1B9517C724DD}" type="datetimeFigureOut">
              <a:rPr lang="en-US" smtClean="0"/>
              <a:pPr/>
              <a:t>5/7/2019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7" name="Text Placeholder 10"/>
          <p:cNvSpPr>
            <a:spLocks noGrp="1"/>
          </p:cNvSpPr>
          <p:nvPr>
            <p:ph type="body" sz="quarter" idx="13" hasCustomPrompt="1"/>
          </p:nvPr>
        </p:nvSpPr>
        <p:spPr>
          <a:xfrm>
            <a:off x="990600" y="2571750"/>
            <a:ext cx="6858000" cy="342900"/>
          </a:xfrm>
        </p:spPr>
        <p:txBody>
          <a:bodyPr/>
          <a:lstStyle>
            <a:lvl1pPr marL="0" indent="0">
              <a:lnSpc>
                <a:spcPct val="85000"/>
              </a:lnSpc>
              <a:spcBef>
                <a:spcPts val="0"/>
              </a:spcBef>
              <a:buNone/>
              <a:defRPr sz="1500" spc="-60" baseline="0">
                <a:solidFill>
                  <a:srgbClr val="54585A"/>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 title</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924" y="4800600"/>
            <a:ext cx="1422024" cy="198964"/>
          </a:xfrm>
          <a:prstGeom prst="rect">
            <a:avLst/>
          </a:prstGeom>
        </p:spPr>
      </p:pic>
    </p:spTree>
    <p:extLst>
      <p:ext uri="{BB962C8B-B14F-4D97-AF65-F5344CB8AC3E}">
        <p14:creationId xmlns:p14="http://schemas.microsoft.com/office/powerpoint/2010/main" val="945209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497A1CCF-76E0-416A-96D9-2BF752252160}"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5/7/2019</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BBEC0E-B3E1-48A1-9F68-8A2A54A2D03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6588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497A1CCF-76E0-416A-96D9-2BF752252160}"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5/7/2019</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BBEC0E-B3E1-48A1-9F68-8A2A54A2D03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66832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11700" y="445025"/>
            <a:ext cx="8520600" cy="707400"/>
          </a:xfrm>
          <a:prstGeom prst="rect">
            <a:avLst/>
          </a:prstGeom>
        </p:spPr>
        <p:txBody>
          <a:bodyPr wrap="square" lIns="91425" tIns="91425" rIns="91425" bIns="91425" anchor="t" anchorCtr="0"/>
          <a:lstStyle>
            <a:lvl1pPr lvl="0" rtl="0">
              <a:spcBef>
                <a:spcPts val="0"/>
              </a:spcBef>
              <a:buSzPts val="3600"/>
              <a:buNone/>
              <a:defRPr/>
            </a:lvl1pPr>
            <a:lvl2pPr lvl="1" rtl="0">
              <a:spcBef>
                <a:spcPts val="0"/>
              </a:spcBef>
              <a:buSzPts val="3600"/>
              <a:buNone/>
              <a:defRPr/>
            </a:lvl2pPr>
            <a:lvl3pPr lvl="2" rtl="0">
              <a:spcBef>
                <a:spcPts val="0"/>
              </a:spcBef>
              <a:buSzPts val="3600"/>
              <a:buNone/>
              <a:defRPr/>
            </a:lvl3pPr>
            <a:lvl4pPr lvl="3" rtl="0">
              <a:spcBef>
                <a:spcPts val="0"/>
              </a:spcBef>
              <a:buSzPts val="3600"/>
              <a:buNone/>
              <a:defRPr/>
            </a:lvl4pPr>
            <a:lvl5pPr lvl="4" rtl="0">
              <a:spcBef>
                <a:spcPts val="0"/>
              </a:spcBef>
              <a:buSzPts val="3600"/>
              <a:buNone/>
              <a:defRPr/>
            </a:lvl5pPr>
            <a:lvl6pPr lvl="5" rtl="0">
              <a:spcBef>
                <a:spcPts val="0"/>
              </a:spcBef>
              <a:buSzPts val="3600"/>
              <a:buNone/>
              <a:defRPr/>
            </a:lvl6pPr>
            <a:lvl7pPr lvl="6" rtl="0">
              <a:spcBef>
                <a:spcPts val="0"/>
              </a:spcBef>
              <a:buSzPts val="3600"/>
              <a:buNone/>
              <a:defRPr/>
            </a:lvl7pPr>
            <a:lvl8pPr lvl="7" rtl="0">
              <a:spcBef>
                <a:spcPts val="0"/>
              </a:spcBef>
              <a:buSzPts val="3600"/>
              <a:buNone/>
              <a:defRPr/>
            </a:lvl8pPr>
            <a:lvl9pPr lvl="8" rtl="0">
              <a:spcBef>
                <a:spcPts val="0"/>
              </a:spcBef>
              <a:buSzPts val="3600"/>
              <a:buNone/>
              <a:defRPr/>
            </a:lvl9pPr>
          </a:lstStyle>
          <a:p>
            <a:endParaRPr/>
          </a:p>
        </p:txBody>
      </p:sp>
      <p:sp>
        <p:nvSpPr>
          <p:cNvPr id="76" name="Shape 76"/>
          <p:cNvSpPr txBox="1">
            <a:spLocks noGrp="1"/>
          </p:cNvSpPr>
          <p:nvPr>
            <p:ph type="body" idx="1"/>
          </p:nvPr>
        </p:nvSpPr>
        <p:spPr>
          <a:xfrm>
            <a:off x="311700" y="1266175"/>
            <a:ext cx="3999900" cy="3302700"/>
          </a:xfrm>
          <a:prstGeom prst="rect">
            <a:avLst/>
          </a:prstGeom>
        </p:spPr>
        <p:txBody>
          <a:bodyPr wrap="square" lIns="91425" tIns="91425" rIns="91425" bIns="91425" anchor="t" anchorCtr="0"/>
          <a:lstStyle>
            <a:lvl1pPr lvl="0" rtl="0">
              <a:spcBef>
                <a:spcPts val="0"/>
              </a:spcBef>
              <a:buSzPts val="1400"/>
              <a:buChar char="●"/>
              <a:defRPr sz="1050"/>
            </a:lvl1pPr>
            <a:lvl2pPr lvl="1" rtl="0">
              <a:spcBef>
                <a:spcPts val="0"/>
              </a:spcBef>
              <a:buSzPts val="1200"/>
              <a:buChar char="○"/>
              <a:defRPr sz="900"/>
            </a:lvl2pPr>
            <a:lvl3pPr lvl="2" rtl="0">
              <a:spcBef>
                <a:spcPts val="0"/>
              </a:spcBef>
              <a:buSzPts val="1200"/>
              <a:buChar char="■"/>
              <a:defRPr sz="900"/>
            </a:lvl3pPr>
            <a:lvl4pPr lvl="3" rtl="0">
              <a:spcBef>
                <a:spcPts val="0"/>
              </a:spcBef>
              <a:buSzPts val="1200"/>
              <a:buChar char="●"/>
              <a:defRPr sz="900"/>
            </a:lvl4pPr>
            <a:lvl5pPr lvl="4" rtl="0">
              <a:spcBef>
                <a:spcPts val="0"/>
              </a:spcBef>
              <a:buSzPts val="1200"/>
              <a:buChar char="○"/>
              <a:defRPr sz="900"/>
            </a:lvl5pPr>
            <a:lvl6pPr lvl="5" rtl="0">
              <a:spcBef>
                <a:spcPts val="0"/>
              </a:spcBef>
              <a:buSzPts val="1200"/>
              <a:buChar char="■"/>
              <a:defRPr sz="900"/>
            </a:lvl6pPr>
            <a:lvl7pPr lvl="6" rtl="0">
              <a:spcBef>
                <a:spcPts val="0"/>
              </a:spcBef>
              <a:buSzPts val="1200"/>
              <a:buChar char="●"/>
              <a:defRPr sz="900"/>
            </a:lvl7pPr>
            <a:lvl8pPr lvl="7" rtl="0">
              <a:spcBef>
                <a:spcPts val="0"/>
              </a:spcBef>
              <a:buSzPts val="1200"/>
              <a:buChar char="○"/>
              <a:defRPr sz="900"/>
            </a:lvl8pPr>
            <a:lvl9pPr lvl="8" rtl="0">
              <a:spcBef>
                <a:spcPts val="0"/>
              </a:spcBef>
              <a:buSzPts val="1200"/>
              <a:buChar char="■"/>
              <a:defRPr sz="900"/>
            </a:lvl9pPr>
          </a:lstStyle>
          <a:p>
            <a:endParaRPr/>
          </a:p>
        </p:txBody>
      </p:sp>
      <p:sp>
        <p:nvSpPr>
          <p:cNvPr id="77" name="Shape 77"/>
          <p:cNvSpPr txBox="1">
            <a:spLocks noGrp="1"/>
          </p:cNvSpPr>
          <p:nvPr>
            <p:ph type="body" idx="2"/>
          </p:nvPr>
        </p:nvSpPr>
        <p:spPr>
          <a:xfrm>
            <a:off x="4832400" y="1266175"/>
            <a:ext cx="3999900" cy="3302700"/>
          </a:xfrm>
          <a:prstGeom prst="rect">
            <a:avLst/>
          </a:prstGeom>
        </p:spPr>
        <p:txBody>
          <a:bodyPr wrap="square" lIns="91425" tIns="91425" rIns="91425" bIns="91425" anchor="t" anchorCtr="0"/>
          <a:lstStyle>
            <a:lvl1pPr lvl="0" rtl="0">
              <a:spcBef>
                <a:spcPts val="0"/>
              </a:spcBef>
              <a:buSzPts val="1400"/>
              <a:buChar char="●"/>
              <a:defRPr sz="1050"/>
            </a:lvl1pPr>
            <a:lvl2pPr lvl="1" rtl="0">
              <a:spcBef>
                <a:spcPts val="0"/>
              </a:spcBef>
              <a:buSzPts val="1200"/>
              <a:buChar char="○"/>
              <a:defRPr sz="900"/>
            </a:lvl2pPr>
            <a:lvl3pPr lvl="2" rtl="0">
              <a:spcBef>
                <a:spcPts val="0"/>
              </a:spcBef>
              <a:buSzPts val="1200"/>
              <a:buChar char="■"/>
              <a:defRPr sz="900"/>
            </a:lvl3pPr>
            <a:lvl4pPr lvl="3" rtl="0">
              <a:spcBef>
                <a:spcPts val="0"/>
              </a:spcBef>
              <a:buSzPts val="1200"/>
              <a:buChar char="●"/>
              <a:defRPr sz="900"/>
            </a:lvl4pPr>
            <a:lvl5pPr lvl="4" rtl="0">
              <a:spcBef>
                <a:spcPts val="0"/>
              </a:spcBef>
              <a:buSzPts val="1200"/>
              <a:buChar char="○"/>
              <a:defRPr sz="900"/>
            </a:lvl5pPr>
            <a:lvl6pPr lvl="5" rtl="0">
              <a:spcBef>
                <a:spcPts val="0"/>
              </a:spcBef>
              <a:buSzPts val="1200"/>
              <a:buChar char="■"/>
              <a:defRPr sz="900"/>
            </a:lvl6pPr>
            <a:lvl7pPr lvl="6" rtl="0">
              <a:spcBef>
                <a:spcPts val="0"/>
              </a:spcBef>
              <a:buSzPts val="1200"/>
              <a:buChar char="●"/>
              <a:defRPr sz="900"/>
            </a:lvl7pPr>
            <a:lvl8pPr lvl="7" rtl="0">
              <a:spcBef>
                <a:spcPts val="0"/>
              </a:spcBef>
              <a:buSzPts val="1200"/>
              <a:buChar char="○"/>
              <a:defRPr sz="900"/>
            </a:lvl8pPr>
            <a:lvl9pPr lvl="8" rtl="0">
              <a:spcBef>
                <a:spcPts val="0"/>
              </a:spcBef>
              <a:buSzPts val="1200"/>
              <a:buChar char="■"/>
              <a:defRPr sz="900"/>
            </a:lvl9pPr>
          </a:lstStyle>
          <a:p>
            <a:endParaRPr/>
          </a:p>
        </p:txBody>
      </p:sp>
      <p:sp>
        <p:nvSpPr>
          <p:cNvPr id="78" name="Shape 7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fld id="{00000000-1234-1234-1234-123412341234}" type="slidenum">
              <a:rPr kumimoji="0" lang="en"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4684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D3421027-4EC0-9C48-8CFB-B8A3104CB056}" type="datetime1">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5/7/2019</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5529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indent="0" algn="l"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55" name="Shape 55"/>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indent="0" algn="ctr"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56" name="Shape 56"/>
          <p:cNvSpPr txBox="1">
            <a:spLocks noGrp="1"/>
          </p:cNvSpPr>
          <p:nvPr>
            <p:ph type="sldNum" idx="12"/>
          </p:nvPr>
        </p:nvSpPr>
        <p:spPr>
          <a:xfrm>
            <a:off x="6553201" y="4767263"/>
            <a:ext cx="2133599" cy="273844"/>
          </a:xfrm>
          <a:prstGeom prst="rect">
            <a:avLst/>
          </a:prstGeom>
          <a:noFill/>
          <a:ln>
            <a:noFill/>
          </a:ln>
        </p:spPr>
        <p:txBody>
          <a:bodyPr lIns="91425" tIns="91425" rIns="91425" bIns="91425" anchor="ctr" anchorCtr="0"/>
          <a:lstStyle>
            <a:lvl1pPr marL="0" marR="0" indent="0" algn="r"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Tree>
    <p:extLst>
      <p:ext uri="{BB962C8B-B14F-4D97-AF65-F5344CB8AC3E}">
        <p14:creationId xmlns:p14="http://schemas.microsoft.com/office/powerpoint/2010/main" val="2828487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r>
              <a:rPr lang="en-US" smtClean="0"/>
              <a:t>Click to edit Master title style</a:t>
            </a:r>
            <a:endParaRPr/>
          </a:p>
        </p:txBody>
      </p:sp>
      <p:sp>
        <p:nvSpPr>
          <p:cNvPr id="22" name="Shape 22"/>
          <p:cNvSpPr txBox="1">
            <a:spLocks noGrp="1"/>
          </p:cNvSpPr>
          <p:nvPr>
            <p:ph type="body" idx="1"/>
          </p:nvPr>
        </p:nvSpPr>
        <p:spPr>
          <a:xfrm>
            <a:off x="457200" y="1200151"/>
            <a:ext cx="8229600" cy="3394472"/>
          </a:xfrm>
          <a:prstGeom prst="rect">
            <a:avLst/>
          </a:prstGeom>
          <a:noFill/>
          <a:ln>
            <a:noFill/>
          </a:ln>
        </p:spPr>
        <p:txBody>
          <a:bodyPr lIns="91425" tIns="91425" rIns="91425" bIns="91425" anchor="t" anchorCtr="0"/>
          <a:lstStyle>
            <a:lvl1pPr marL="257175" indent="-104775" algn="l" rtl="0">
              <a:spcBef>
                <a:spcPts val="480"/>
              </a:spcBef>
              <a:buClr>
                <a:schemeClr val="dk1"/>
              </a:buClr>
              <a:buFont typeface="Calibri"/>
              <a:buChar char="•"/>
              <a:defRPr/>
            </a:lvl1pPr>
            <a:lvl2pPr marL="557213" indent="-80963" algn="l" rtl="0">
              <a:spcBef>
                <a:spcPts val="420"/>
              </a:spcBef>
              <a:buClr>
                <a:schemeClr val="dk1"/>
              </a:buClr>
              <a:buFont typeface="Calibri"/>
              <a:buChar char="–"/>
              <a:defRPr/>
            </a:lvl2pPr>
            <a:lvl3pPr marL="857250" indent="-57150" algn="l" rtl="0">
              <a:spcBef>
                <a:spcPts val="360"/>
              </a:spcBef>
              <a:buClr>
                <a:schemeClr val="dk1"/>
              </a:buClr>
              <a:buFont typeface="Calibri"/>
              <a:buChar char="•"/>
              <a:defRPr/>
            </a:lvl3pPr>
            <a:lvl4pPr marL="1200150" indent="-76200" algn="l" rtl="0">
              <a:spcBef>
                <a:spcPts val="300"/>
              </a:spcBef>
              <a:buClr>
                <a:schemeClr val="dk1"/>
              </a:buClr>
              <a:buFont typeface="Calibri"/>
              <a:buChar char="–"/>
              <a:defRPr/>
            </a:lvl4pPr>
            <a:lvl5pPr marL="1543050" indent="-76200" algn="l" rtl="0">
              <a:spcBef>
                <a:spcPts val="300"/>
              </a:spcBef>
              <a:buClr>
                <a:schemeClr val="dk1"/>
              </a:buClr>
              <a:buFont typeface="Calibri"/>
              <a:buChar char="»"/>
              <a:defRPr/>
            </a:lvl5pPr>
            <a:lvl6pPr marL="1885950" indent="-76200" algn="l" rtl="0">
              <a:spcBef>
                <a:spcPts val="300"/>
              </a:spcBef>
              <a:buClr>
                <a:schemeClr val="dk1"/>
              </a:buClr>
              <a:buFont typeface="Calibri"/>
              <a:buChar char="•"/>
              <a:defRPr/>
            </a:lvl6pPr>
            <a:lvl7pPr marL="2228850" indent="-76200" algn="l" rtl="0">
              <a:spcBef>
                <a:spcPts val="300"/>
              </a:spcBef>
              <a:buClr>
                <a:schemeClr val="dk1"/>
              </a:buClr>
              <a:buFont typeface="Calibri"/>
              <a:buChar char="•"/>
              <a:defRPr/>
            </a:lvl7pPr>
            <a:lvl8pPr marL="2571750" indent="-76200" algn="l" rtl="0">
              <a:spcBef>
                <a:spcPts val="300"/>
              </a:spcBef>
              <a:buClr>
                <a:schemeClr val="dk1"/>
              </a:buClr>
              <a:buFont typeface="Calibri"/>
              <a:buChar char="•"/>
              <a:defRPr/>
            </a:lvl8pPr>
            <a:lvl9pPr marL="2914650" indent="-76200" algn="l" rtl="0">
              <a:spcBef>
                <a:spcPts val="300"/>
              </a:spcBef>
              <a:buClr>
                <a:schemeClr val="dk1"/>
              </a:buClr>
              <a:buFont typeface="Calibri"/>
              <a:buChar char="•"/>
              <a:defRPr/>
            </a:lvl9pPr>
          </a:lstStyle>
          <a:p>
            <a:pPr lvl="0"/>
            <a:r>
              <a:rPr lang="en-US" smtClean="0"/>
              <a:t>Click to edit Master text styles</a:t>
            </a:r>
          </a:p>
        </p:txBody>
      </p:sp>
      <p:sp>
        <p:nvSpPr>
          <p:cNvPr id="23" name="Shape 23"/>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indent="0" algn="l"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24" name="Shape 24"/>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indent="0" algn="ctr"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25" name="Shape 25"/>
          <p:cNvSpPr txBox="1">
            <a:spLocks noGrp="1"/>
          </p:cNvSpPr>
          <p:nvPr>
            <p:ph type="sldNum" idx="12"/>
          </p:nvPr>
        </p:nvSpPr>
        <p:spPr>
          <a:xfrm>
            <a:off x="6553201" y="4767263"/>
            <a:ext cx="2133599" cy="273844"/>
          </a:xfrm>
          <a:prstGeom prst="rect">
            <a:avLst/>
          </a:prstGeom>
          <a:noFill/>
          <a:ln>
            <a:noFill/>
          </a:ln>
        </p:spPr>
        <p:txBody>
          <a:bodyPr lIns="91425" tIns="91425" rIns="91425" bIns="91425" anchor="ctr" anchorCtr="0"/>
          <a:lstStyle>
            <a:lvl1pPr marL="0" marR="0" indent="0" algn="r"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Tree>
    <p:extLst>
      <p:ext uri="{BB962C8B-B14F-4D97-AF65-F5344CB8AC3E}">
        <p14:creationId xmlns:p14="http://schemas.microsoft.com/office/powerpoint/2010/main" val="4161322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944907" y="-32488"/>
            <a:ext cx="6812278" cy="5230966"/>
          </a:xfrm>
          <a:prstGeom prst="rect">
            <a:avLst/>
          </a:prstGeom>
        </p:spPr>
      </p:pic>
      <p:sp>
        <p:nvSpPr>
          <p:cNvPr id="8" name="Freeform 7"/>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788" y="317562"/>
            <a:ext cx="2488753" cy="464290"/>
          </a:xfrm>
          <a:prstGeom prst="rect">
            <a:avLst/>
          </a:prstGeom>
        </p:spPr>
      </p:pic>
      <p:sp>
        <p:nvSpPr>
          <p:cNvPr id="13"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693841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6">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l="-1" r="30650" b="20673"/>
          <a:stretch/>
        </p:blipFill>
        <p:spPr>
          <a:xfrm>
            <a:off x="495974" y="-31977"/>
            <a:ext cx="8648026" cy="5175478"/>
          </a:xfrm>
          <a:prstGeom prst="rect">
            <a:avLst/>
          </a:prstGeom>
        </p:spPr>
      </p:pic>
      <p:sp>
        <p:nvSpPr>
          <p:cNvPr id="7" name="Freeform 6"/>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1788" y="317562"/>
            <a:ext cx="2488753" cy="464290"/>
          </a:xfrm>
          <a:prstGeom prst="rect">
            <a:avLst/>
          </a:prstGeom>
        </p:spPr>
      </p:pic>
      <p:sp>
        <p:nvSpPr>
          <p:cNvPr id="9"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410062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951113" y="-42336"/>
            <a:ext cx="7053498" cy="5219954"/>
          </a:xfrm>
          <a:prstGeom prst="rect">
            <a:avLst/>
          </a:prstGeom>
        </p:spPr>
      </p:pic>
      <p:sp>
        <p:nvSpPr>
          <p:cNvPr id="7" name="Freeform 6"/>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9844" y="524265"/>
            <a:ext cx="2989360" cy="421120"/>
          </a:xfrm>
          <a:prstGeom prst="rect">
            <a:avLst/>
          </a:prstGeom>
        </p:spPr>
      </p:pic>
    </p:spTree>
    <p:extLst>
      <p:ext uri="{BB962C8B-B14F-4D97-AF65-F5344CB8AC3E}">
        <p14:creationId xmlns:p14="http://schemas.microsoft.com/office/powerpoint/2010/main" val="868419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spTree>
      <p:nvGrpSpPr>
        <p:cNvPr id="1" name=""/>
        <p:cNvGrpSpPr/>
        <p:nvPr/>
      </p:nvGrpSpPr>
      <p:grpSpPr>
        <a:xfrm>
          <a:off x="0" y="0"/>
          <a:ext cx="0" cy="0"/>
          <a:chOff x="0" y="0"/>
          <a:chExt cx="0" cy="0"/>
        </a:xfrm>
      </p:grpSpPr>
      <p:sp>
        <p:nvSpPr>
          <p:cNvPr id="7" name="Freeform 6"/>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9844" y="524265"/>
            <a:ext cx="2989360" cy="421120"/>
          </a:xfrm>
          <a:prstGeom prst="rect">
            <a:avLst/>
          </a:prstGeom>
        </p:spPr>
      </p:pic>
    </p:spTree>
    <p:extLst>
      <p:ext uri="{BB962C8B-B14F-4D97-AF65-F5344CB8AC3E}">
        <p14:creationId xmlns:p14="http://schemas.microsoft.com/office/powerpoint/2010/main" val="261206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0" name="TextBox 9"/>
          <p:cNvSpPr txBox="1"/>
          <p:nvPr userDrawn="1"/>
        </p:nvSpPr>
        <p:spPr>
          <a:xfrm>
            <a:off x="9220200" y="877304"/>
            <a:ext cx="1642462" cy="3237496"/>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600"/>
              </a:spcBef>
            </a:pPr>
            <a:r>
              <a:rPr lang="en-US" sz="1200" spc="-50" dirty="0">
                <a:solidFill>
                  <a:schemeClr val="bg1"/>
                </a:solidFill>
              </a:rPr>
              <a:t>How to put in your own Photo:</a:t>
            </a:r>
          </a:p>
          <a:p>
            <a:pPr>
              <a:lnSpc>
                <a:spcPct val="90000"/>
              </a:lnSpc>
              <a:spcBef>
                <a:spcPts val="600"/>
              </a:spcBef>
            </a:pPr>
            <a:r>
              <a:rPr lang="en-US" sz="1200" spc="-50" dirty="0">
                <a:solidFill>
                  <a:schemeClr val="bg1"/>
                </a:solidFill>
              </a:rPr>
              <a:t>Go to ‘View-Slide Master’</a:t>
            </a:r>
          </a:p>
          <a:p>
            <a:pPr>
              <a:lnSpc>
                <a:spcPct val="90000"/>
              </a:lnSpc>
              <a:spcBef>
                <a:spcPts val="600"/>
              </a:spcBef>
            </a:pPr>
            <a:r>
              <a:rPr lang="en-US" sz="1200" spc="-50" dirty="0">
                <a:solidFill>
                  <a:schemeClr val="bg1"/>
                </a:solidFill>
              </a:rPr>
              <a:t>Go to ‘Insert-Picture’</a:t>
            </a:r>
          </a:p>
          <a:p>
            <a:pPr>
              <a:lnSpc>
                <a:spcPct val="90000"/>
              </a:lnSpc>
              <a:spcBef>
                <a:spcPts val="600"/>
              </a:spcBef>
            </a:pPr>
            <a:r>
              <a:rPr lang="en-US" sz="1200" spc="-50" dirty="0">
                <a:solidFill>
                  <a:schemeClr val="bg1"/>
                </a:solidFill>
              </a:rPr>
              <a:t>Browse to the</a:t>
            </a:r>
            <a:r>
              <a:rPr lang="en-US" sz="1200" spc="-50" baseline="0" dirty="0">
                <a:solidFill>
                  <a:schemeClr val="bg1"/>
                </a:solidFill>
              </a:rPr>
              <a:t> image you would like to place. Image should be 1024x768, 1200x900, or other 4:3 aspect ratio</a:t>
            </a:r>
          </a:p>
          <a:p>
            <a:pPr>
              <a:lnSpc>
                <a:spcPct val="90000"/>
              </a:lnSpc>
              <a:spcBef>
                <a:spcPts val="600"/>
              </a:spcBef>
            </a:pPr>
            <a:r>
              <a:rPr lang="en-US" sz="1200" spc="-50" dirty="0">
                <a:solidFill>
                  <a:schemeClr val="bg1"/>
                </a:solidFill>
              </a:rPr>
              <a:t>Select image and click OK</a:t>
            </a:r>
          </a:p>
          <a:p>
            <a:pPr>
              <a:lnSpc>
                <a:spcPct val="90000"/>
              </a:lnSpc>
              <a:spcBef>
                <a:spcPts val="600"/>
              </a:spcBef>
            </a:pPr>
            <a:r>
              <a:rPr lang="en-US" sz="1200" spc="-50" dirty="0">
                <a:solidFill>
                  <a:schemeClr val="bg1"/>
                </a:solidFill>
              </a:rPr>
              <a:t>Scale to full screen size if necessary.</a:t>
            </a:r>
          </a:p>
          <a:p>
            <a:pPr>
              <a:lnSpc>
                <a:spcPct val="90000"/>
              </a:lnSpc>
              <a:spcBef>
                <a:spcPts val="600"/>
              </a:spcBef>
            </a:pPr>
            <a:r>
              <a:rPr lang="en-US" sz="1200" spc="-50" dirty="0">
                <a:solidFill>
                  <a:schemeClr val="bg1"/>
                </a:solidFill>
              </a:rPr>
              <a:t>Click image, go</a:t>
            </a:r>
            <a:r>
              <a:rPr lang="en-US" sz="1200" spc="-50" baseline="0" dirty="0">
                <a:solidFill>
                  <a:schemeClr val="bg1"/>
                </a:solidFill>
              </a:rPr>
              <a:t> to ‘Format-</a:t>
            </a:r>
            <a:r>
              <a:rPr lang="en-US" sz="1200" spc="-50" dirty="0">
                <a:solidFill>
                  <a:schemeClr val="bg1"/>
                </a:solidFill>
              </a:rPr>
              <a:t>Send to Back’</a:t>
            </a:r>
          </a:p>
          <a:p>
            <a:pPr>
              <a:lnSpc>
                <a:spcPct val="90000"/>
              </a:lnSpc>
              <a:spcBef>
                <a:spcPts val="600"/>
              </a:spcBef>
            </a:pPr>
            <a:r>
              <a:rPr lang="en-US" sz="1200" spc="-50" dirty="0">
                <a:solidFill>
                  <a:schemeClr val="bg1"/>
                </a:solidFill>
              </a:rPr>
              <a:t>Go to ‘View-Normal’ to return to slides</a:t>
            </a:r>
          </a:p>
        </p:txBody>
      </p:sp>
      <p:sp>
        <p:nvSpPr>
          <p:cNvPr id="7" name="Freeform 6"/>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9844" y="524265"/>
            <a:ext cx="2989360" cy="421120"/>
          </a:xfrm>
          <a:prstGeom prst="rect">
            <a:avLst/>
          </a:prstGeom>
        </p:spPr>
      </p:pic>
    </p:spTree>
    <p:extLst>
      <p:ext uri="{BB962C8B-B14F-4D97-AF65-F5344CB8AC3E}">
        <p14:creationId xmlns:p14="http://schemas.microsoft.com/office/powerpoint/2010/main" val="136476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2.emf"/><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27.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1100604" y="126213"/>
            <a:ext cx="7159932" cy="762000"/>
          </a:xfrm>
          <a:prstGeom prst="rect">
            <a:avLst/>
          </a:prstGeom>
        </p:spPr>
        <p:txBody>
          <a:bodyPr vert="horz" lIns="0" tIns="0" rIns="91440" bIns="45720" rtlCol="0" anchor="b">
            <a:noAutofit/>
          </a:bodyPr>
          <a:lstStyle/>
          <a:p>
            <a:r>
              <a:rPr lang="en-US" dirty="0"/>
              <a:t>Click to edit Master title style</a:t>
            </a:r>
          </a:p>
        </p:txBody>
      </p:sp>
      <p:sp>
        <p:nvSpPr>
          <p:cNvPr id="15" name="Text Placeholder 2"/>
          <p:cNvSpPr>
            <a:spLocks noGrp="1"/>
          </p:cNvSpPr>
          <p:nvPr>
            <p:ph type="body" idx="1"/>
          </p:nvPr>
        </p:nvSpPr>
        <p:spPr>
          <a:xfrm>
            <a:off x="932609" y="1524784"/>
            <a:ext cx="7350339" cy="2978954"/>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p:cNvSpPr>
            <a:spLocks noGrp="1"/>
          </p:cNvSpPr>
          <p:nvPr>
            <p:ph type="dt" sz="half" idx="2"/>
          </p:nvPr>
        </p:nvSpPr>
        <p:spPr>
          <a:xfrm>
            <a:off x="2756915" y="4833819"/>
            <a:ext cx="850392" cy="168275"/>
          </a:xfrm>
          <a:prstGeom prst="rect">
            <a:avLst/>
          </a:prstGeom>
        </p:spPr>
        <p:txBody>
          <a:bodyPr vert="horz" wrap="none" lIns="0" tIns="0" rIns="0" bIns="0" rtlCol="0" anchor="b"/>
          <a:lstStyle>
            <a:lvl1pPr>
              <a:defRPr lang="en-US" sz="800" smtClean="0"/>
            </a:lvl1pPr>
          </a:lstStyle>
          <a:p>
            <a:fld id="{4DD056AA-046F-1E41-8A7D-BECBA863898E}" type="datetime1">
              <a:rPr lang="en-US" smtClean="0"/>
              <a:t>5/7/2019</a:t>
            </a:fld>
            <a:endParaRPr lang="en-US" dirty="0"/>
          </a:p>
        </p:txBody>
      </p:sp>
      <p:sp>
        <p:nvSpPr>
          <p:cNvPr id="17" name="Footer Placeholder 4"/>
          <p:cNvSpPr>
            <a:spLocks noGrp="1"/>
          </p:cNvSpPr>
          <p:nvPr>
            <p:ph type="ftr" sz="quarter" idx="3"/>
          </p:nvPr>
        </p:nvSpPr>
        <p:spPr>
          <a:xfrm>
            <a:off x="3868430" y="4787033"/>
            <a:ext cx="4435163" cy="231266"/>
          </a:xfrm>
          <a:prstGeom prst="rect">
            <a:avLst/>
          </a:prstGeom>
        </p:spPr>
        <p:txBody>
          <a:bodyPr vert="horz" lIns="0" tIns="0" rIns="0" bIns="0" rtlCol="0" anchor="b"/>
          <a:lstStyle>
            <a:lvl1pPr algn="r">
              <a:defRPr sz="1400">
                <a:solidFill>
                  <a:schemeClr val="tx1"/>
                </a:solidFill>
              </a:defRPr>
            </a:lvl1pPr>
          </a:lstStyle>
          <a:p>
            <a:r>
              <a:rPr lang="en-US">
                <a:solidFill>
                  <a:srgbClr val="605F62"/>
                </a:solidFill>
              </a:rPr>
              <a:t>Presentation or Section Title</a:t>
            </a:r>
            <a:endParaRPr lang="en-US" dirty="0">
              <a:solidFill>
                <a:srgbClr val="605F62"/>
              </a:solidFill>
            </a:endParaRPr>
          </a:p>
        </p:txBody>
      </p:sp>
      <p:sp>
        <p:nvSpPr>
          <p:cNvPr id="18" name="Slide Number Placeholder 5"/>
          <p:cNvSpPr>
            <a:spLocks noGrp="1"/>
          </p:cNvSpPr>
          <p:nvPr>
            <p:ph type="sldNum" sz="quarter" idx="4"/>
          </p:nvPr>
        </p:nvSpPr>
        <p:spPr>
          <a:xfrm>
            <a:off x="8305799" y="4787034"/>
            <a:ext cx="346745"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pic>
        <p:nvPicPr>
          <p:cNvPr id="4" name="Picture 3" descr="PPT-RGB-Shapes1.ai"/>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330198" y="380325"/>
            <a:ext cx="1572122" cy="549729"/>
          </a:xfrm>
          <a:prstGeom prst="rect">
            <a:avLst/>
          </a:prstGeom>
        </p:spPr>
      </p:pic>
      <p:pic>
        <p:nvPicPr>
          <p:cNvPr id="5" name="Picture 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707412" y="4746370"/>
            <a:ext cx="1788381" cy="339597"/>
          </a:xfrm>
          <a:prstGeom prst="rect">
            <a:avLst/>
          </a:prstGeom>
        </p:spPr>
      </p:pic>
    </p:spTree>
    <p:extLst>
      <p:ext uri="{BB962C8B-B14F-4D97-AF65-F5344CB8AC3E}">
        <p14:creationId xmlns:p14="http://schemas.microsoft.com/office/powerpoint/2010/main" val="1382538097"/>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3" r:id="rId3"/>
    <p:sldLayoutId id="2147483652" r:id="rId4"/>
    <p:sldLayoutId id="2147483650" r:id="rId5"/>
    <p:sldLayoutId id="2147483655" r:id="rId6"/>
    <p:sldLayoutId id="2147483656" r:id="rId7"/>
    <p:sldLayoutId id="2147483658"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Lst>
  <p:hf hdr="0"/>
  <p:txStyles>
    <p:titleStyle>
      <a:lvl1pPr algn="l" defTabSz="457200" rtl="0" eaLnBrk="1" latinLnBrk="0" hangingPunct="1">
        <a:lnSpc>
          <a:spcPct val="90000"/>
        </a:lnSpc>
        <a:spcBef>
          <a:spcPct val="0"/>
        </a:spcBef>
        <a:buNone/>
        <a:tabLst/>
        <a:defRPr sz="2800" kern="1200">
          <a:solidFill>
            <a:schemeClr val="tx2"/>
          </a:solidFill>
          <a:latin typeface="+mj-lt"/>
          <a:ea typeface="+mj-ea"/>
          <a:cs typeface="+mj-cs"/>
        </a:defRPr>
      </a:lvl1pPr>
    </p:titleStyle>
    <p:bodyStyle>
      <a:lvl1pPr marL="174625" indent="-174625" algn="l" defTabSz="457200" rtl="0" eaLnBrk="1" latinLnBrk="0" hangingPunct="1">
        <a:spcBef>
          <a:spcPct val="20000"/>
        </a:spcBef>
        <a:buClr>
          <a:schemeClr val="accent1"/>
        </a:buClr>
        <a:buFont typeface="Arial"/>
        <a:buChar char="•"/>
        <a:defRPr sz="1700" kern="1200">
          <a:solidFill>
            <a:schemeClr val="tx1"/>
          </a:solidFill>
          <a:latin typeface="+mn-lt"/>
          <a:ea typeface="+mn-ea"/>
          <a:cs typeface="+mn-cs"/>
        </a:defRPr>
      </a:lvl1pPr>
      <a:lvl2pPr marL="403225" indent="-228600" algn="l" defTabSz="457200" rtl="0" eaLnBrk="1" latinLnBrk="0" hangingPunct="1">
        <a:spcBef>
          <a:spcPct val="20000"/>
        </a:spcBef>
        <a:buSzPct val="80000"/>
        <a:buFont typeface="Lucida Grande"/>
        <a:buChar char="-"/>
        <a:defRPr sz="1700" kern="1200">
          <a:solidFill>
            <a:schemeClr val="tx1"/>
          </a:solidFill>
          <a:latin typeface="+mn-lt"/>
          <a:ea typeface="+mn-ea"/>
          <a:cs typeface="+mn-cs"/>
        </a:defRPr>
      </a:lvl2pPr>
      <a:lvl3pPr marL="630238" indent="-174625"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8838" indent="-176213" algn="l" defTabSz="457200" rtl="0" eaLnBrk="1" latinLnBrk="0" hangingPunct="1">
        <a:spcBef>
          <a:spcPct val="20000"/>
        </a:spcBef>
        <a:buFont typeface="Arial"/>
        <a:buChar char="•"/>
        <a:defRPr sz="1400" kern="1200">
          <a:solidFill>
            <a:schemeClr val="tx1"/>
          </a:solidFill>
          <a:latin typeface="+mn-lt"/>
          <a:ea typeface="+mn-ea"/>
          <a:cs typeface="+mn-cs"/>
        </a:defRPr>
      </a:lvl4pPr>
      <a:lvl5pPr marL="1025525" indent="-166688"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NM_Logo_RGB.eps"/>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533400" y="4800286"/>
            <a:ext cx="1447800" cy="203783"/>
          </a:xfrm>
          <a:prstGeom prst="rect">
            <a:avLst/>
          </a:prstGeom>
        </p:spPr>
      </p:pic>
      <p:sp>
        <p:nvSpPr>
          <p:cNvPr id="2" name="Title Placeholder 1"/>
          <p:cNvSpPr>
            <a:spLocks noGrp="1"/>
          </p:cNvSpPr>
          <p:nvPr>
            <p:ph type="title"/>
          </p:nvPr>
        </p:nvSpPr>
        <p:spPr>
          <a:xfrm>
            <a:off x="990600" y="102870"/>
            <a:ext cx="7713969" cy="571500"/>
          </a:xfrm>
          <a:prstGeom prst="rect">
            <a:avLst/>
          </a:prstGeom>
        </p:spPr>
        <p:txBody>
          <a:bodyPr vert="horz" lIns="0" tIns="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01198" y="1216478"/>
            <a:ext cx="7049689" cy="3069772"/>
          </a:xfrm>
          <a:prstGeom prst="rect">
            <a:avLst/>
          </a:prstGeom>
        </p:spPr>
        <p:txBody>
          <a:bodyPr vert="horz" lIns="0" tIns="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351532" y="4894381"/>
            <a:ext cx="857339" cy="126206"/>
          </a:xfrm>
          <a:prstGeom prst="rect">
            <a:avLst/>
          </a:prstGeom>
        </p:spPr>
        <p:txBody>
          <a:bodyPr vert="horz" wrap="none" lIns="0" tIns="0" rIns="0" bIns="0" rtlCol="0" anchor="b"/>
          <a:lstStyle>
            <a:lvl1pPr algn="l">
              <a:defRPr sz="600">
                <a:solidFill>
                  <a:schemeClr val="tx1"/>
                </a:solidFill>
              </a:defRPr>
            </a:lvl1pPr>
          </a:lstStyle>
          <a:p>
            <a:fld id="{9623C80F-5998-4C5A-8426-1B9517C724DD}" type="datetimeFigureOut">
              <a:rPr lang="en-US" smtClean="0"/>
              <a:pPr/>
              <a:t>5/7/2019</a:t>
            </a:fld>
            <a:endParaRPr lang="en-US" dirty="0"/>
          </a:p>
        </p:txBody>
      </p:sp>
      <p:sp>
        <p:nvSpPr>
          <p:cNvPr id="5" name="Footer Placeholder 4"/>
          <p:cNvSpPr>
            <a:spLocks noGrp="1"/>
          </p:cNvSpPr>
          <p:nvPr>
            <p:ph type="ftr" sz="quarter" idx="3"/>
          </p:nvPr>
        </p:nvSpPr>
        <p:spPr>
          <a:xfrm>
            <a:off x="3121994" y="4863095"/>
            <a:ext cx="5181600" cy="173450"/>
          </a:xfrm>
          <a:prstGeom prst="rect">
            <a:avLst/>
          </a:prstGeom>
        </p:spPr>
        <p:txBody>
          <a:bodyPr vert="horz" lIns="0" tIns="0" rIns="0" bIns="0" rtlCol="0" anchor="b"/>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8305800" y="4863095"/>
            <a:ext cx="346745" cy="173450"/>
          </a:xfrm>
          <a:prstGeom prst="rect">
            <a:avLst/>
          </a:prstGeom>
        </p:spPr>
        <p:txBody>
          <a:bodyPr vert="horz" wrap="none" lIns="0" tIns="0" rIns="0" bIns="0" rtlCol="0" anchor="b"/>
          <a:lstStyle>
            <a:lvl1pPr algn="r">
              <a:defRPr sz="1050">
                <a:solidFill>
                  <a:schemeClr val="accent2"/>
                </a:solidFill>
              </a:defRPr>
            </a:lvl1pPr>
          </a:lstStyle>
          <a:p>
            <a:fld id="{0D558541-60C9-42A2-8392-FF12533A6B7A}" type="slidenum">
              <a:rPr lang="en-US" smtClean="0"/>
              <a:pPr/>
              <a:t>‹#›</a:t>
            </a:fld>
            <a:endParaRPr lang="en-US" dirty="0"/>
          </a:p>
        </p:txBody>
      </p:sp>
      <p:sp>
        <p:nvSpPr>
          <p:cNvPr id="10" name="Rectangle 6"/>
          <p:cNvSpPr/>
          <p:nvPr userDrawn="1"/>
        </p:nvSpPr>
        <p:spPr>
          <a:xfrm>
            <a:off x="0" y="386495"/>
            <a:ext cx="685800" cy="196174"/>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46" h="381000">
                <a:moveTo>
                  <a:pt x="0" y="0"/>
                </a:moveTo>
                <a:lnTo>
                  <a:pt x="794257" y="0"/>
                </a:lnTo>
                <a:lnTo>
                  <a:pt x="998946" y="381000"/>
                </a:lnTo>
                <a:lnTo>
                  <a:pt x="0" y="381000"/>
                </a:lnTo>
                <a:lnTo>
                  <a:pt x="0" y="0"/>
                </a:lnTo>
                <a:close/>
              </a:path>
            </a:pathLst>
          </a:custGeom>
          <a:gradFill flip="none" rotWithShape="1">
            <a:gsLst>
              <a:gs pos="0">
                <a:schemeClr val="tx2"/>
              </a:gs>
              <a:gs pos="100000">
                <a:schemeClr val="accent1"/>
              </a:gs>
            </a:gsLst>
            <a:lin ang="145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solidFill>
                  <a:schemeClr val="tx2"/>
                </a:solidFill>
              </a:rPr>
              <a:t>  </a:t>
            </a:r>
            <a:endParaRPr lang="en-US" sz="1350" dirty="0">
              <a:solidFill>
                <a:schemeClr val="tx2"/>
              </a:solidFill>
            </a:endParaRPr>
          </a:p>
        </p:txBody>
      </p:sp>
    </p:spTree>
    <p:extLst>
      <p:ext uri="{BB962C8B-B14F-4D97-AF65-F5344CB8AC3E}">
        <p14:creationId xmlns:p14="http://schemas.microsoft.com/office/powerpoint/2010/main" val="12136515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txStyles>
    <p:titleStyle>
      <a:lvl1pPr algn="l" defTabSz="685800" rtl="0" eaLnBrk="1" latinLnBrk="0" hangingPunct="1">
        <a:lnSpc>
          <a:spcPct val="85000"/>
        </a:lnSpc>
        <a:spcBef>
          <a:spcPct val="0"/>
        </a:spcBef>
        <a:buNone/>
        <a:defRPr sz="2100" kern="1200" spc="-38" baseline="0">
          <a:solidFill>
            <a:schemeClr val="tx2"/>
          </a:solidFill>
          <a:latin typeface="+mj-lt"/>
          <a:ea typeface="+mj-ea"/>
          <a:cs typeface="+mj-cs"/>
        </a:defRPr>
      </a:lvl1pPr>
    </p:titleStyle>
    <p:bodyStyle>
      <a:lvl1pPr marL="130969" indent="-130969" algn="l" defTabSz="685800" rtl="0" eaLnBrk="1" latinLnBrk="0" hangingPunct="1">
        <a:spcBef>
          <a:spcPct val="20000"/>
        </a:spcBef>
        <a:buClr>
          <a:schemeClr val="accent1"/>
        </a:buClr>
        <a:buFont typeface="Arial" pitchFamily="34" charset="0"/>
        <a:buChar char="•"/>
        <a:defRPr sz="1388" kern="1200" spc="-38" baseline="0">
          <a:solidFill>
            <a:schemeClr val="tx1"/>
          </a:solidFill>
          <a:latin typeface="+mn-lt"/>
          <a:ea typeface="+mn-ea"/>
          <a:cs typeface="+mn-cs"/>
        </a:defRPr>
      </a:lvl1pPr>
      <a:lvl2pPr marL="342900" indent="-188119" algn="l" defTabSz="685800" rtl="0" eaLnBrk="1" latinLnBrk="0" hangingPunct="1">
        <a:spcBef>
          <a:spcPct val="20000"/>
        </a:spcBef>
        <a:buClr>
          <a:srgbClr val="605F62"/>
        </a:buClr>
        <a:buFont typeface="Symbol" pitchFamily="18" charset="2"/>
        <a:buChar char="-"/>
        <a:defRPr sz="1388" kern="1200" spc="-38" baseline="0">
          <a:solidFill>
            <a:schemeClr val="tx1"/>
          </a:solidFill>
          <a:latin typeface="+mn-lt"/>
          <a:ea typeface="+mn-ea"/>
          <a:cs typeface="+mn-cs"/>
        </a:defRPr>
      </a:lvl2pPr>
      <a:lvl3pPr marL="465535" indent="-122635" algn="l" defTabSz="685800" rtl="0" eaLnBrk="1" latinLnBrk="0" hangingPunct="1">
        <a:spcBef>
          <a:spcPct val="20000"/>
        </a:spcBef>
        <a:buClr>
          <a:srgbClr val="605F62"/>
        </a:buClr>
        <a:buFont typeface="Arial" pitchFamily="34" charset="0"/>
        <a:buChar char="•"/>
        <a:defRPr sz="1050" kern="1200" spc="-38" baseline="0">
          <a:solidFill>
            <a:schemeClr val="tx1"/>
          </a:solidFill>
          <a:latin typeface="+mn-lt"/>
          <a:ea typeface="+mn-ea"/>
          <a:cs typeface="+mn-cs"/>
        </a:defRPr>
      </a:lvl3pPr>
      <a:lvl4pPr marL="603647" indent="-129779" algn="l" defTabSz="685800" rtl="0" eaLnBrk="1" latinLnBrk="0" hangingPunct="1">
        <a:spcBef>
          <a:spcPct val="20000"/>
        </a:spcBef>
        <a:buClr>
          <a:srgbClr val="605F62"/>
        </a:buClr>
        <a:buFont typeface="Arial" pitchFamily="34" charset="0"/>
        <a:buChar char="•"/>
        <a:defRPr sz="1050" kern="1200" spc="-38" baseline="0">
          <a:solidFill>
            <a:schemeClr val="tx1"/>
          </a:solidFill>
          <a:latin typeface="+mn-lt"/>
          <a:ea typeface="+mn-ea"/>
          <a:cs typeface="+mn-cs"/>
        </a:defRPr>
      </a:lvl4pPr>
      <a:lvl5pPr marL="726281" indent="-122635" algn="l" defTabSz="685800" rtl="0" eaLnBrk="1" latinLnBrk="0" hangingPunct="1">
        <a:spcBef>
          <a:spcPct val="20000"/>
        </a:spcBef>
        <a:buClr>
          <a:srgbClr val="605F62"/>
        </a:buClr>
        <a:buFont typeface="Arial" pitchFamily="34" charset="0"/>
        <a:buChar char="•"/>
        <a:defRPr sz="1050" kern="1200" spc="-38" baseline="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97A1CCF-76E0-416A-96D9-2BF752252160}" type="datetimeFigureOut">
              <a:rPr lang="en-US" smtClean="0"/>
              <a:t>5/7/2019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EBBEC0E-B3E1-48A1-9F68-8A2A54A2D039}" type="slidenum">
              <a:rPr lang="en-US" smtClean="0"/>
              <a:t>‹#›</a:t>
            </a:fld>
            <a:endParaRPr lang="en-US"/>
          </a:p>
        </p:txBody>
      </p:sp>
    </p:spTree>
    <p:extLst>
      <p:ext uri="{BB962C8B-B14F-4D97-AF65-F5344CB8AC3E}">
        <p14:creationId xmlns:p14="http://schemas.microsoft.com/office/powerpoint/2010/main" val="3054149170"/>
      </p:ext>
    </p:extLst>
  </p:cSld>
  <p:clrMap bg1="lt1" tx1="dk1" bg2="lt2" tx2="dk2" accent1="accent1" accent2="accent2" accent3="accent3" accent4="accent4" accent5="accent5" accent6="accent6" hlink="hlink" folHlink="folHlink"/>
  <p:sldLayoutIdLst>
    <p:sldLayoutId id="2147483702" r:id="rId1"/>
    <p:sldLayoutId id="2147483708" r:id="rId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fld id="{D98C176C-065F-124D-AAA4-94F2B7A2EC7C}" type="datetime1">
              <a:rPr lang="en-US" smtClean="0"/>
              <a:pPr/>
              <a:t>5/7/2019</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339169" y="4767263"/>
            <a:ext cx="597573" cy="273844"/>
          </a:xfrm>
          <a:prstGeom prst="rect">
            <a:avLst/>
          </a:prstGeom>
        </p:spPr>
        <p:txBody>
          <a:bodyPr vert="horz" lIns="91440" tIns="45720" rIns="91440" bIns="45720" rtlCol="0" anchor="ctr"/>
          <a:lstStyle>
            <a:lvl1pPr algn="r">
              <a:defRPr sz="900">
                <a:solidFill>
                  <a:srgbClr val="000000"/>
                </a:solidFill>
                <a:latin typeface="Arial" panose="020B0604020202020204" pitchFamily="34" charset="0"/>
                <a:cs typeface="Arial" panose="020B0604020202020204" pitchFamily="34" charset="0"/>
              </a:defRPr>
            </a:lvl1pPr>
          </a:lstStyle>
          <a:p>
            <a:fld id="{106E12CD-FCB1-464E-A775-0B83FDDACE03}" type="slidenum">
              <a:rPr lang="en-US" smtClean="0"/>
              <a:pPr/>
              <a:t>‹#›</a:t>
            </a:fld>
            <a:endParaRPr lang="en-US" dirty="0"/>
          </a:p>
        </p:txBody>
      </p:sp>
    </p:spTree>
    <p:extLst>
      <p:ext uri="{BB962C8B-B14F-4D97-AF65-F5344CB8AC3E}">
        <p14:creationId xmlns:p14="http://schemas.microsoft.com/office/powerpoint/2010/main" val="4182239859"/>
      </p:ext>
    </p:extLst>
  </p:cSld>
  <p:clrMap bg1="lt1" tx1="dk1" bg2="lt2" tx2="dk2" accent1="accent1" accent2="accent2" accent3="accent3" accent4="accent4" accent5="accent5" accent6="accent6" hlink="hlink" folHlink="folHlink"/>
  <p:sldLayoutIdLst>
    <p:sldLayoutId id="2147483704" r:id="rId1"/>
    <p:sldLayoutId id="2147483709" r:id="rId2"/>
  </p:sldLayoutIdLst>
  <p:hf hdr="0" ftr="0" dt="0"/>
  <p:txStyles>
    <p:titleStyle>
      <a:lvl1pPr algn="ctr" defTabSz="342900"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10" name="Shape 10"/>
          <p:cNvSpPr txBox="1">
            <a:spLocks noGrp="1"/>
          </p:cNvSpPr>
          <p:nvPr>
            <p:ph type="body" idx="1"/>
          </p:nvPr>
        </p:nvSpPr>
        <p:spPr>
          <a:xfrm>
            <a:off x="457200" y="1200151"/>
            <a:ext cx="8229600" cy="3394472"/>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Calibri"/>
              <a:buChar char="•"/>
              <a:defRPr/>
            </a:lvl1pPr>
            <a:lvl2pPr marL="742950" marR="0" indent="-107950" algn="l" rtl="0">
              <a:spcBef>
                <a:spcPts val="560"/>
              </a:spcBef>
              <a:buClr>
                <a:schemeClr val="dk1"/>
              </a:buClr>
              <a:buFont typeface="Calibri"/>
              <a:buChar char="–"/>
              <a:defRPr/>
            </a:lvl2pPr>
            <a:lvl3pPr marL="1143000" marR="0" indent="-76200" algn="l" rtl="0">
              <a:spcBef>
                <a:spcPts val="480"/>
              </a:spcBef>
              <a:buClr>
                <a:schemeClr val="dk1"/>
              </a:buClr>
              <a:buFont typeface="Calibri"/>
              <a:buChar char="•"/>
              <a:defRPr/>
            </a:lvl3pPr>
            <a:lvl4pPr marL="1600200" marR="0" indent="-101600" algn="l" rtl="0">
              <a:spcBef>
                <a:spcPts val="400"/>
              </a:spcBef>
              <a:buClr>
                <a:schemeClr val="dk1"/>
              </a:buClr>
              <a:buFont typeface="Calibri"/>
              <a:buChar char="–"/>
              <a:defRPr/>
            </a:lvl4pPr>
            <a:lvl5pPr marL="2057400" marR="0" indent="-101600" algn="l" rtl="0">
              <a:spcBef>
                <a:spcPts val="400"/>
              </a:spcBef>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indent="0" algn="l"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endParaRPr dirty="0"/>
          </a:p>
        </p:txBody>
      </p:sp>
      <p:sp>
        <p:nvSpPr>
          <p:cNvPr id="12" name="Shape 12"/>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indent="0" algn="ctr"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endParaRPr dirty="0"/>
          </a:p>
        </p:txBody>
      </p:sp>
      <p:sp>
        <p:nvSpPr>
          <p:cNvPr id="13" name="Shape 13"/>
          <p:cNvSpPr txBox="1">
            <a:spLocks noGrp="1"/>
          </p:cNvSpPr>
          <p:nvPr>
            <p:ph type="sldNum" idx="12"/>
          </p:nvPr>
        </p:nvSpPr>
        <p:spPr>
          <a:xfrm>
            <a:off x="6553201" y="4767263"/>
            <a:ext cx="2133599" cy="273844"/>
          </a:xfrm>
          <a:prstGeom prst="rect">
            <a:avLst/>
          </a:prstGeom>
          <a:noFill/>
          <a:ln>
            <a:noFill/>
          </a:ln>
        </p:spPr>
        <p:txBody>
          <a:bodyPr lIns="91425" tIns="91425" rIns="91425" bIns="91425" anchor="ctr" anchorCtr="0"/>
          <a:lstStyle>
            <a:lvl1pPr marL="0" marR="0" indent="0" algn="r"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endParaRPr dirty="0"/>
          </a:p>
        </p:txBody>
      </p:sp>
    </p:spTree>
    <p:extLst>
      <p:ext uri="{BB962C8B-B14F-4D97-AF65-F5344CB8AC3E}">
        <p14:creationId xmlns:p14="http://schemas.microsoft.com/office/powerpoint/2010/main" val="4270069157"/>
      </p:ext>
    </p:extLst>
  </p:cSld>
  <p:clrMap bg1="lt1" tx1="dk1" bg2="dk2" tx2="lt2" accent1="accent1" accent2="accent2" accent3="accent3" accent4="accent4" accent5="accent5" accent6="accent6" hlink="hlink" folHlink="folHlink"/>
  <p:sldLayoutIdLst>
    <p:sldLayoutId id="2147483706" r:id="rId1"/>
    <p:sldLayoutId id="2147483707" r:id="rId2"/>
  </p:sldLayoutIdLst>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sherpa.ac.uk/romeo/index.php"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hyperlink" Target="https://openclipart.org/detail/81877/free-magazine-3d" TargetMode="External"/><Relationship Id="rId5" Type="http://schemas.openxmlformats.org/officeDocument/2006/relationships/image" Target="../media/image28.png"/><Relationship Id="rId4" Type="http://schemas.openxmlformats.org/officeDocument/2006/relationships/hyperlink" Target="https://journals.plos.org/plosone"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hyperlink" Target="https://libguides.northwestern.edu/datamanagement/datamanagementplans" TargetMode="External"/><Relationship Id="rId4" Type="http://schemas.openxmlformats.org/officeDocument/2006/relationships/hyperlink" Target="https://dmptool.or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mbiddulph/3240818979/" TargetMode="External"/><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hyperlink" Target="https://libereurope.eu/wp-content/uploads/2017/12/LIBER-FAIR-Data.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hyperlink" Target="http://opendatahandbook.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1.xml"/><Relationship Id="rId1" Type="http://schemas.openxmlformats.org/officeDocument/2006/relationships/slideLayout" Target="../slideLayouts/slideLayout47.xml"/><Relationship Id="rId5" Type="http://schemas.openxmlformats.org/officeDocument/2006/relationships/hyperlink" Target="https://sparcopen.org/" TargetMode="External"/><Relationship Id="rId4" Type="http://schemas.openxmlformats.org/officeDocument/2006/relationships/image" Target="../media/image41.tmp"/></Relationships>
</file>

<file path=ppt/slides/_rels/slide27.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2.xml"/><Relationship Id="rId1" Type="http://schemas.openxmlformats.org/officeDocument/2006/relationships/slideLayout" Target="../slideLayouts/slideLayout47.xml"/><Relationship Id="rId4" Type="http://schemas.openxmlformats.org/officeDocument/2006/relationships/hyperlink" Target="https://www.force11.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44.tmp"/></Relationships>
</file>

<file path=ppt/slides/_rels/slide29.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25.xml"/><Relationship Id="rId1" Type="http://schemas.openxmlformats.org/officeDocument/2006/relationships/slideLayout" Target="../slideLayouts/slideLayout47.xml"/><Relationship Id="rId5" Type="http://schemas.openxmlformats.org/officeDocument/2006/relationships/hyperlink" Target="https://fairsharing.org/" TargetMode="External"/><Relationship Id="rId4" Type="http://schemas.openxmlformats.org/officeDocument/2006/relationships/image" Target="../media/image47.tmp"/></Relationships>
</file>

<file path=ppt/slides/_rels/slide31.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26.xml"/><Relationship Id="rId1" Type="http://schemas.openxmlformats.org/officeDocument/2006/relationships/slideLayout" Target="../slideLayouts/slideLayout47.xml"/><Relationship Id="rId4" Type="http://schemas.openxmlformats.org/officeDocument/2006/relationships/image" Target="../media/image49.tmp"/></Relationships>
</file>

<file path=ppt/slides/_rels/slide32.xml.rels><?xml version="1.0" encoding="UTF-8" standalone="yes"?>
<Relationships xmlns="http://schemas.openxmlformats.org/package/2006/relationships"><Relationship Id="rId3" Type="http://schemas.openxmlformats.org/officeDocument/2006/relationships/hyperlink" Target="http://www.share-research.org/" TargetMode="External"/><Relationship Id="rId2" Type="http://schemas.openxmlformats.org/officeDocument/2006/relationships/image" Target="../media/image50.tmp"/><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hyperlink" Target="https://creativecommons.org/share-your-work/" TargetMode="External"/><Relationship Id="rId2" Type="http://schemas.openxmlformats.org/officeDocument/2006/relationships/notesSlide" Target="../notesSlides/notesSlide27.xml"/><Relationship Id="rId1" Type="http://schemas.openxmlformats.org/officeDocument/2006/relationships/slideLayout" Target="../slideLayouts/slideLayout48.xml"/><Relationship Id="rId5" Type="http://schemas.openxmlformats.org/officeDocument/2006/relationships/hyperlink" Target="https://creativecommons.org/" TargetMode="External"/><Relationship Id="rId4" Type="http://schemas.openxmlformats.org/officeDocument/2006/relationships/image" Target="../media/image51.tmp"/></Relationships>
</file>

<file path=ppt/slides/_rels/slide34.xml.rels><?xml version="1.0" encoding="UTF-8" standalone="yes"?>
<Relationships xmlns="http://schemas.openxmlformats.org/package/2006/relationships"><Relationship Id="rId8" Type="http://schemas.openxmlformats.org/officeDocument/2006/relationships/hyperlink" Target="https://creativecommons.org.au/content/licensing-flowchart.pdf" TargetMode="External"/><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65.tmp"/><Relationship Id="rId5" Type="http://schemas.openxmlformats.org/officeDocument/2006/relationships/image" Target="../media/image64.tmp"/><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openrefine.org/" TargetMode="External"/><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image" Target="../media/image67.png"/><Relationship Id="rId5" Type="http://schemas.openxmlformats.org/officeDocument/2006/relationships/hyperlink" Target="https://www.python.org/" TargetMode="External"/><Relationship Id="rId4" Type="http://schemas.openxmlformats.org/officeDocument/2006/relationships/hyperlink" Target="https://www.r-project.or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galter.northwestern.edu/about-us/datalab" TargetMode="External"/><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70.tmp"/></Relationships>
</file>

<file path=ppt/slides/_rels/slide46.xml.rels><?xml version="1.0" encoding="UTF-8" standalone="yes"?>
<Relationships xmlns="http://schemas.openxmlformats.org/package/2006/relationships"><Relationship Id="rId8" Type="http://schemas.openxmlformats.org/officeDocument/2006/relationships/hyperlink" Target="https://datamanagement.hms.harvard.edu/readme-files" TargetMode="External"/><Relationship Id="rId3" Type="http://schemas.openxmlformats.org/officeDocument/2006/relationships/hyperlink" Target="http://help.osf.io/m/bestpractices/l/618767-how-to-make-a-data-dictionary" TargetMode="External"/><Relationship Id="rId7" Type="http://schemas.openxmlformats.org/officeDocument/2006/relationships/hyperlink" Target="https://data.research.cornell.edu/content/readme" TargetMode="External"/><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hyperlink" Target="http://d7.library.gatech.edu/research-data/readme" TargetMode="External"/><Relationship Id="rId5" Type="http://schemas.openxmlformats.org/officeDocument/2006/relationships/hyperlink" Target="https://www.usgs.gov/products/data-and-tools/data-management/data-dictionaries" TargetMode="External"/><Relationship Id="rId10" Type="http://schemas.openxmlformats.org/officeDocument/2006/relationships/image" Target="../media/image71.tmp"/><Relationship Id="rId4" Type="http://schemas.openxmlformats.org/officeDocument/2006/relationships/hyperlink" Target="https://www.dataone.org/best-practices/create-data-dictionary" TargetMode="External"/><Relationship Id="rId9" Type="http://schemas.openxmlformats.org/officeDocument/2006/relationships/hyperlink" Target="https://data.nal.usda.gov/data-dictionary-examples"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hyperlink" Target="https://orcid.it.northwestern.edu/" TargetMode="External"/><Relationship Id="rId7"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openxmlformats.org/officeDocument/2006/relationships/hyperlink" Target="https://www.loc.gov/standards/iso639-2/php/code_list.php" TargetMode="External"/><Relationship Id="rId5" Type="http://schemas.openxmlformats.org/officeDocument/2006/relationships/hyperlink" Target="http://id.loc.gov/authorities/subjects.html" TargetMode="External"/><Relationship Id="rId4" Type="http://schemas.openxmlformats.org/officeDocument/2006/relationships/hyperlink" Target="https://meshb.nlm.nih.gov/search"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hyperlink" Target="https://acs.figshare.com/" TargetMode="External"/><Relationship Id="rId2" Type="http://schemas.openxmlformats.org/officeDocument/2006/relationships/hyperlink" Target="https://data.mendeley.com/" TargetMode="External"/><Relationship Id="rId1" Type="http://schemas.openxmlformats.org/officeDocument/2006/relationships/slideLayout" Target="../slideLayouts/slideLayout20.xml"/><Relationship Id="rId6" Type="http://schemas.openxmlformats.org/officeDocument/2006/relationships/hyperlink" Target="http://www.re3data.org/" TargetMode="External"/><Relationship Id="rId5" Type="http://schemas.openxmlformats.org/officeDocument/2006/relationships/hyperlink" Target="https://www.springernature.com/gp/authors/research-data-policy" TargetMode="External"/><Relationship Id="rId4" Type="http://schemas.openxmlformats.org/officeDocument/2006/relationships/hyperlink" Target="https://ieee-dataport.org/about-ieee-datapor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hyperlink" Target="https://www.re3data.org/" TargetMode="External"/><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hyperlink" Target="https://fairsharing.org/database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repositoryfinder.datacite.org/" TargetMode="External"/><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74.tmp"/></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datadryad.org/" TargetMode="External"/><Relationship Id="rId7" Type="http://schemas.openxmlformats.org/officeDocument/2006/relationships/hyperlink" Target="https://zenodo.org/" TargetMode="External"/><Relationship Id="rId2" Type="http://schemas.openxmlformats.org/officeDocument/2006/relationships/notesSlide" Target="../notesSlides/notesSlide41.xml"/><Relationship Id="rId1" Type="http://schemas.openxmlformats.org/officeDocument/2006/relationships/slideLayout" Target="../slideLayouts/slideLayout20.xml"/><Relationship Id="rId6" Type="http://schemas.openxmlformats.org/officeDocument/2006/relationships/hyperlink" Target="https://osf.io/" TargetMode="External"/><Relationship Id="rId5" Type="http://schemas.openxmlformats.org/officeDocument/2006/relationships/hyperlink" Target="https://dataverse.harvard.edu/" TargetMode="External"/><Relationship Id="rId4" Type="http://schemas.openxmlformats.org/officeDocument/2006/relationships/hyperlink" Target="https://figshare.co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arch.library.northwestern.edu/" TargetMode="External"/><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hyperlink" Target="https://digitalhub.northwestern.edu/"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hyperlink" Target="mailto:chris-diaz@northwestern.edu" TargetMode="External"/><Relationship Id="rId2" Type="http://schemas.openxmlformats.org/officeDocument/2006/relationships/notesSlide" Target="../notesSlides/notesSlide44.xml"/><Relationship Id="rId1" Type="http://schemas.openxmlformats.org/officeDocument/2006/relationships/slideLayout" Target="../slideLayouts/slideLayout43.xml"/><Relationship Id="rId5" Type="http://schemas.openxmlformats.org/officeDocument/2006/relationships/image" Target="../media/image79.pn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38.xml"/><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hyperlink" Target="mailto:c-buys@northwestern.edu" TargetMode="External"/><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hyperlink" Target="https://obamawhitehouse.archives.gov/blog/2013/02/22/expanding-public-access-results-federally-funded-research"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8" Type="http://schemas.openxmlformats.org/officeDocument/2006/relationships/hyperlink" Target="mailto:c-buys@northwestern.edu" TargetMode="External"/><Relationship Id="rId3" Type="http://schemas.openxmlformats.org/officeDocument/2006/relationships/hyperlink" Target="https://arch.library.northwestern.edu/" TargetMode="External"/><Relationship Id="rId7" Type="http://schemas.openxmlformats.org/officeDocument/2006/relationships/hyperlink" Target="mailto:sara.gonzales2@northwestern.edu" TargetMode="External"/><Relationship Id="rId2" Type="http://schemas.openxmlformats.org/officeDocument/2006/relationships/notesSlide" Target="../notesSlides/notesSlide46.xml"/><Relationship Id="rId1" Type="http://schemas.openxmlformats.org/officeDocument/2006/relationships/slideLayout" Target="../slideLayouts/slideLayout20.xml"/><Relationship Id="rId6" Type="http://schemas.openxmlformats.org/officeDocument/2006/relationships/hyperlink" Target="http://www.research.northwestern.edu/policies/documents/research_data.pdf" TargetMode="External"/><Relationship Id="rId5" Type="http://schemas.openxmlformats.org/officeDocument/2006/relationships/hyperlink" Target="http://libguides.northwestern.edu/datamanagement" TargetMode="External"/><Relationship Id="rId4" Type="http://schemas.openxmlformats.org/officeDocument/2006/relationships/hyperlink" Target="https://digitalhub.northwestern.edu/" TargetMode="External"/><Relationship Id="rId9" Type="http://schemas.openxmlformats.org/officeDocument/2006/relationships/hyperlink" Target="mailto:emhamilton@northwestern.edu"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creativecommons.org/" TargetMode="External"/><Relationship Id="rId3" Type="http://schemas.openxmlformats.org/officeDocument/2006/relationships/hyperlink" Target="https://journals.plos.org/plosone" TargetMode="External"/><Relationship Id="rId7" Type="http://schemas.openxmlformats.org/officeDocument/2006/relationships/hyperlink" Target="https://fairsharing.org/policies" TargetMode="External"/><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hyperlink" Target="https://www.re3data.org/" TargetMode="External"/><Relationship Id="rId5" Type="http://schemas.openxmlformats.org/officeDocument/2006/relationships/hyperlink" Target="https://dmptool.org/" TargetMode="External"/><Relationship Id="rId4" Type="http://schemas.openxmlformats.org/officeDocument/2006/relationships/hyperlink" Target="https://www.springernature.com/gp/authors/research-data-policy/data-policy-types/12327096" TargetMode="External"/><Relationship Id="rId9" Type="http://schemas.openxmlformats.org/officeDocument/2006/relationships/hyperlink" Target="http://opendatahandbook.org/guide/en/"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d7.library.gatech.edu/research-data/readme" TargetMode="External"/><Relationship Id="rId13" Type="http://schemas.openxmlformats.org/officeDocument/2006/relationships/hyperlink" Target="http://id.loc.gov/authorities/subjects.html" TargetMode="External"/><Relationship Id="rId3" Type="http://schemas.openxmlformats.org/officeDocument/2006/relationships/hyperlink" Target="https://www.r-project.org/" TargetMode="External"/><Relationship Id="rId7" Type="http://schemas.openxmlformats.org/officeDocument/2006/relationships/hyperlink" Target="https://www.usgs.gov/products/data-and-tools/data-management/data-dictionaries" TargetMode="External"/><Relationship Id="rId12" Type="http://schemas.openxmlformats.org/officeDocument/2006/relationships/hyperlink" Target="https://meshb.nlm.nih.gov/search" TargetMode="External"/><Relationship Id="rId2" Type="http://schemas.openxmlformats.org/officeDocument/2006/relationships/hyperlink" Target="http://openrefine.org/" TargetMode="External"/><Relationship Id="rId1" Type="http://schemas.openxmlformats.org/officeDocument/2006/relationships/slideLayout" Target="../slideLayouts/slideLayout20.xml"/><Relationship Id="rId6" Type="http://schemas.openxmlformats.org/officeDocument/2006/relationships/hyperlink" Target="https://www.dataone.org/best-practices/create-data-dictionary" TargetMode="External"/><Relationship Id="rId11" Type="http://schemas.openxmlformats.org/officeDocument/2006/relationships/hyperlink" Target="https://orcid.it.northwestern.edu/" TargetMode="External"/><Relationship Id="rId5" Type="http://schemas.openxmlformats.org/officeDocument/2006/relationships/hyperlink" Target="http://help.osf.io/m/bestpractices/l/618767-how-to-make-a-data-dictionary" TargetMode="External"/><Relationship Id="rId10" Type="http://schemas.openxmlformats.org/officeDocument/2006/relationships/hyperlink" Target="https://datamanagement.hms.harvard.edu/readme-files" TargetMode="External"/><Relationship Id="rId4" Type="http://schemas.openxmlformats.org/officeDocument/2006/relationships/hyperlink" Target="https://www.python.org/" TargetMode="External"/><Relationship Id="rId9" Type="http://schemas.openxmlformats.org/officeDocument/2006/relationships/hyperlink" Target="https://data.research.cornell.edu/content/readme"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N2zK3sAtr-4" TargetMode="External"/><Relationship Id="rId2" Type="http://schemas.openxmlformats.org/officeDocument/2006/relationships/notesSlide" Target="../notesSlides/notesSlide48.xml"/><Relationship Id="rId1" Type="http://schemas.openxmlformats.org/officeDocument/2006/relationships/slideLayout" Target="../slideLayouts/slideLayout48.xml"/><Relationship Id="rId4" Type="http://schemas.openxmlformats.org/officeDocument/2006/relationships/image" Target="../media/image84.tm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7512" y="1191793"/>
            <a:ext cx="7055447" cy="1046072"/>
          </a:xfrm>
        </p:spPr>
        <p:txBody>
          <a:bodyPr>
            <a:noAutofit/>
          </a:bodyPr>
          <a:lstStyle/>
          <a:p>
            <a:r>
              <a:rPr lang="en-US" sz="3600" dirty="0" smtClean="0"/>
              <a:t>Data Sharing for Open Access</a:t>
            </a:r>
            <a:endParaRPr lang="en-US" sz="3600" dirty="0"/>
          </a:p>
          <a:p>
            <a:endParaRPr lang="en-US" sz="3600" dirty="0"/>
          </a:p>
          <a:p>
            <a:pPr>
              <a:lnSpc>
                <a:spcPct val="100000"/>
              </a:lnSpc>
            </a:pPr>
            <a:endParaRPr lang="en-US" sz="3600" dirty="0"/>
          </a:p>
        </p:txBody>
      </p:sp>
      <p:sp>
        <p:nvSpPr>
          <p:cNvPr id="4" name="Subtitle 2"/>
          <p:cNvSpPr txBox="1">
            <a:spLocks/>
          </p:cNvSpPr>
          <p:nvPr/>
        </p:nvSpPr>
        <p:spPr bwMode="gray">
          <a:xfrm>
            <a:off x="551024" y="2427358"/>
            <a:ext cx="3636297" cy="1362672"/>
          </a:xfrm>
          <a:prstGeom prst="rect">
            <a:avLst/>
          </a:prstGeom>
        </p:spPr>
        <p:txBody>
          <a:bodyPr vert="horz" lIns="0" tIns="0" rIns="91440" bIns="45720" rtlCol="0">
            <a:noAutofit/>
          </a:bodyPr>
          <a:lstStyle>
            <a:lvl1pPr marL="0" indent="0" algn="l" defTabSz="457200" rtl="0" eaLnBrk="1" latinLnBrk="0" hangingPunct="1">
              <a:lnSpc>
                <a:spcPct val="90000"/>
              </a:lnSpc>
              <a:spcBef>
                <a:spcPts val="0"/>
              </a:spcBef>
              <a:buClr>
                <a:schemeClr val="accent1"/>
              </a:buClr>
              <a:buFont typeface="Arial"/>
              <a:buNone/>
              <a:defRPr sz="2400" kern="1200" baseline="0">
                <a:solidFill>
                  <a:schemeClr val="bg1"/>
                </a:solidFill>
                <a:latin typeface="+mn-lt"/>
                <a:ea typeface="+mn-ea"/>
                <a:cs typeface="+mn-cs"/>
              </a:defRPr>
            </a:lvl1pPr>
            <a:lvl2pPr marL="457200" indent="0" algn="ctr" defTabSz="457200" rtl="0" eaLnBrk="1" latinLnBrk="0" hangingPunct="1">
              <a:spcBef>
                <a:spcPct val="20000"/>
              </a:spcBef>
              <a:buSzPct val="80000"/>
              <a:buFont typeface="Lucida Grande"/>
              <a:buNone/>
              <a:defRPr sz="17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00000"/>
              </a:lnSpc>
            </a:pPr>
            <a:r>
              <a:rPr lang="en-US" sz="1800" dirty="0" err="1" smtClean="0">
                <a:latin typeface="Calibri" panose="020F0502020204030204" pitchFamily="34" charset="0"/>
                <a:cs typeface="Calibri" panose="020F0502020204030204" pitchFamily="34" charset="0"/>
              </a:rPr>
              <a:t>Cunera</a:t>
            </a:r>
            <a:r>
              <a:rPr lang="en-US" sz="1800" dirty="0" smtClean="0">
                <a:latin typeface="Calibri" panose="020F0502020204030204" pitchFamily="34" charset="0"/>
                <a:cs typeface="Calibri" panose="020F0502020204030204" pitchFamily="34" charset="0"/>
              </a:rPr>
              <a:t> Buys, MLIS</a:t>
            </a:r>
          </a:p>
          <a:p>
            <a:pPr>
              <a:lnSpc>
                <a:spcPct val="100000"/>
              </a:lnSpc>
            </a:pPr>
            <a:r>
              <a:rPr lang="en-US" sz="1800" dirty="0" smtClean="0">
                <a:latin typeface="Calibri" panose="020F0502020204030204" pitchFamily="34" charset="0"/>
                <a:cs typeface="Calibri" panose="020F0502020204030204" pitchFamily="34" charset="0"/>
              </a:rPr>
              <a:t>Data Management Librarian</a:t>
            </a:r>
          </a:p>
          <a:p>
            <a:pPr>
              <a:lnSpc>
                <a:spcPct val="100000"/>
              </a:lnSpc>
            </a:pPr>
            <a:r>
              <a:rPr lang="en-US" sz="1800" dirty="0" err="1" smtClean="0">
                <a:latin typeface="Calibri" panose="020F0502020204030204" pitchFamily="34" charset="0"/>
                <a:cs typeface="Calibri" panose="020F0502020204030204" pitchFamily="34" charset="0"/>
              </a:rPr>
              <a:t>Mudd</a:t>
            </a:r>
            <a:r>
              <a:rPr lang="en-US" sz="1800" dirty="0" smtClean="0">
                <a:latin typeface="Calibri" panose="020F0502020204030204" pitchFamily="34" charset="0"/>
                <a:cs typeface="Calibri" panose="020F0502020204030204" pitchFamily="34" charset="0"/>
              </a:rPr>
              <a:t> Library</a:t>
            </a:r>
          </a:p>
          <a:p>
            <a:pPr>
              <a:lnSpc>
                <a:spcPct val="100000"/>
              </a:lnSpc>
            </a:pPr>
            <a:r>
              <a:rPr lang="en-US" sz="1800" dirty="0" smtClean="0">
                <a:latin typeface="Calibri" panose="020F0502020204030204" pitchFamily="34" charset="0"/>
                <a:cs typeface="Calibri" panose="020F0502020204030204" pitchFamily="34" charset="0"/>
              </a:rPr>
              <a:t>c-buys@northwestern.edu</a:t>
            </a:r>
          </a:p>
          <a:p>
            <a:endParaRPr lang="en-US" dirty="0"/>
          </a:p>
        </p:txBody>
      </p:sp>
      <p:sp>
        <p:nvSpPr>
          <p:cNvPr id="5" name="Content Placeholder 3"/>
          <p:cNvSpPr txBox="1">
            <a:spLocks/>
          </p:cNvSpPr>
          <p:nvPr/>
        </p:nvSpPr>
        <p:spPr>
          <a:xfrm>
            <a:off x="4395427" y="2332763"/>
            <a:ext cx="4748573" cy="1974376"/>
          </a:xfrm>
          <a:prstGeom prst="rect">
            <a:avLst/>
          </a:prstGeom>
        </p:spPr>
        <p:txBody>
          <a:bodyPr/>
          <a:lstStyle>
            <a:lvl1pPr marL="174625" indent="-174625" algn="l" defTabSz="457200" rtl="0" eaLnBrk="1" latinLnBrk="0" hangingPunct="1">
              <a:spcBef>
                <a:spcPct val="20000"/>
              </a:spcBef>
              <a:buClr>
                <a:schemeClr val="accent1"/>
              </a:buClr>
              <a:buFont typeface="Arial"/>
              <a:buChar char="•"/>
              <a:defRPr sz="1700" kern="1200">
                <a:solidFill>
                  <a:schemeClr val="tx1"/>
                </a:solidFill>
                <a:latin typeface="+mn-lt"/>
                <a:ea typeface="+mn-ea"/>
                <a:cs typeface="+mn-cs"/>
              </a:defRPr>
            </a:lvl1pPr>
            <a:lvl2pPr marL="403225" indent="-228600" algn="l" defTabSz="457200" rtl="0" eaLnBrk="1" latinLnBrk="0" hangingPunct="1">
              <a:spcBef>
                <a:spcPct val="20000"/>
              </a:spcBef>
              <a:buSzPct val="80000"/>
              <a:buFont typeface="Lucida Grande"/>
              <a:buChar char="-"/>
              <a:defRPr sz="1700" kern="1200">
                <a:solidFill>
                  <a:schemeClr val="tx1"/>
                </a:solidFill>
                <a:latin typeface="+mn-lt"/>
                <a:ea typeface="+mn-ea"/>
                <a:cs typeface="+mn-cs"/>
              </a:defRPr>
            </a:lvl2pPr>
            <a:lvl3pPr marL="630238" indent="-174625"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8838" indent="-176213" algn="l" defTabSz="457200" rtl="0" eaLnBrk="1" latinLnBrk="0" hangingPunct="1">
              <a:spcBef>
                <a:spcPct val="20000"/>
              </a:spcBef>
              <a:buFont typeface="Arial"/>
              <a:buChar char="•"/>
              <a:defRPr sz="1400" kern="1200">
                <a:solidFill>
                  <a:schemeClr val="tx1"/>
                </a:solidFill>
                <a:latin typeface="+mn-lt"/>
                <a:ea typeface="+mn-ea"/>
                <a:cs typeface="+mn-cs"/>
              </a:defRPr>
            </a:lvl4pPr>
            <a:lvl5pPr marL="1025525" indent="-166688"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1800" dirty="0" smtClean="0">
                <a:solidFill>
                  <a:schemeClr val="bg1"/>
                </a:solidFill>
                <a:latin typeface="Calibri" panose="020F0502020204030204" pitchFamily="34" charset="0"/>
                <a:cs typeface="Calibri" panose="020F0502020204030204" pitchFamily="34" charset="0"/>
              </a:rPr>
              <a:t>Sara Gonzales, MLIS</a:t>
            </a:r>
          </a:p>
          <a:p>
            <a:pPr marL="0" indent="0">
              <a:spcBef>
                <a:spcPts val="0"/>
              </a:spcBef>
              <a:buFont typeface="Arial"/>
              <a:buNone/>
            </a:pPr>
            <a:r>
              <a:rPr lang="en-US" sz="1800" dirty="0" smtClean="0">
                <a:solidFill>
                  <a:schemeClr val="bg1"/>
                </a:solidFill>
                <a:latin typeface="Calibri" panose="020F0502020204030204" pitchFamily="34" charset="0"/>
                <a:cs typeface="Calibri" panose="020F0502020204030204" pitchFamily="34" charset="0"/>
              </a:rPr>
              <a:t>Data Librarian</a:t>
            </a:r>
          </a:p>
          <a:p>
            <a:pPr marL="0" indent="0">
              <a:spcBef>
                <a:spcPts val="0"/>
              </a:spcBef>
              <a:buFont typeface="Arial"/>
              <a:buNone/>
            </a:pPr>
            <a:r>
              <a:rPr lang="en-US" sz="1800" dirty="0" err="1" smtClean="0">
                <a:solidFill>
                  <a:schemeClr val="bg1"/>
                </a:solidFill>
                <a:latin typeface="Calibri" panose="020F0502020204030204" pitchFamily="34" charset="0"/>
                <a:cs typeface="Calibri" panose="020F0502020204030204" pitchFamily="34" charset="0"/>
              </a:rPr>
              <a:t>Galter</a:t>
            </a:r>
            <a:r>
              <a:rPr lang="en-US" sz="1800" dirty="0" smtClean="0">
                <a:solidFill>
                  <a:schemeClr val="bg1"/>
                </a:solidFill>
                <a:latin typeface="Calibri" panose="020F0502020204030204" pitchFamily="34" charset="0"/>
                <a:cs typeface="Calibri" panose="020F0502020204030204" pitchFamily="34" charset="0"/>
              </a:rPr>
              <a:t> Health Sciences Library &amp; Learning Center</a:t>
            </a:r>
          </a:p>
          <a:p>
            <a:pPr marL="0" indent="0">
              <a:spcBef>
                <a:spcPts val="0"/>
              </a:spcBef>
              <a:buFont typeface="Arial"/>
              <a:buNone/>
            </a:pPr>
            <a:r>
              <a:rPr lang="en-US" sz="1800" dirty="0" smtClean="0">
                <a:solidFill>
                  <a:schemeClr val="bg1"/>
                </a:solidFill>
                <a:latin typeface="Calibri" panose="020F0502020204030204" pitchFamily="34" charset="0"/>
                <a:cs typeface="Calibri" panose="020F0502020204030204" pitchFamily="34" charset="0"/>
              </a:rPr>
              <a:t>sara.gonzales2@northwestern.edu</a:t>
            </a:r>
          </a:p>
          <a:p>
            <a:endParaRPr lang="en-US" dirty="0"/>
          </a:p>
        </p:txBody>
      </p:sp>
    </p:spTree>
    <p:extLst>
      <p:ext uri="{BB962C8B-B14F-4D97-AF65-F5344CB8AC3E}">
        <p14:creationId xmlns:p14="http://schemas.microsoft.com/office/powerpoint/2010/main" val="1139796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704" y="-114893"/>
            <a:ext cx="7747651" cy="642946"/>
          </a:xfrm>
        </p:spPr>
        <p:txBody>
          <a:bodyPr/>
          <a:lstStyle/>
          <a:p>
            <a:r>
              <a:rPr lang="en-US" dirty="0" smtClean="0"/>
              <a:t>Resources for Journal </a:t>
            </a:r>
            <a:r>
              <a:rPr lang="en-US" dirty="0"/>
              <a:t>D</a:t>
            </a:r>
            <a:r>
              <a:rPr lang="en-US" dirty="0" smtClean="0"/>
              <a:t>ata Sharing Requirements</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10</a:t>
            </a:fld>
            <a:endParaRPr lang="en-US"/>
          </a:p>
        </p:txBody>
      </p:sp>
      <p:sp>
        <p:nvSpPr>
          <p:cNvPr id="6" name="Content Placeholder 5"/>
          <p:cNvSpPr txBox="1">
            <a:spLocks/>
          </p:cNvSpPr>
          <p:nvPr/>
        </p:nvSpPr>
        <p:spPr>
          <a:xfrm>
            <a:off x="-876038" y="5285484"/>
            <a:ext cx="8534400" cy="838200"/>
          </a:xfrm>
          <a:prstGeom prst="rect">
            <a:avLst/>
          </a:prstGeom>
        </p:spPr>
        <p:txBody>
          <a:bodyPr vert="horz" lIns="0" tIns="0" rIns="91440" bIns="45720" rtlCol="0">
            <a:noAutofit/>
          </a:bodyPr>
          <a:lstStyle>
            <a:lvl1pPr marL="174625" indent="-174625" algn="l" defTabSz="914400" rtl="0" eaLnBrk="1" latinLnBrk="0" hangingPunct="1">
              <a:spcBef>
                <a:spcPct val="20000"/>
              </a:spcBef>
              <a:buClr>
                <a:schemeClr val="accent1"/>
              </a:buClr>
              <a:buFont typeface="Arial" pitchFamily="34" charset="0"/>
              <a:buChar char="•"/>
              <a:defRPr lang="en-US" sz="1850" kern="1200" spc="-50" baseline="0" dirty="0" smtClean="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lang="en-US" sz="1850" kern="1200" spc="-50" baseline="0" dirty="0" smtClean="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lang="en-US" sz="1400" kern="1200" spc="-50" baseline="0" dirty="0" smtClean="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lang="en-US" sz="1400" kern="1200" spc="-50" baseline="0" dirty="0" smtClean="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lang="en-US" sz="1400" kern="1200" spc="-50" baseline="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917EAE"/>
              </a:buClr>
              <a:buSzTx/>
              <a:buFont typeface="Arial" pitchFamily="34" charset="0"/>
              <a:buNone/>
              <a:tabLst/>
              <a:defRPr/>
            </a:pPr>
            <a:endParaRPr kumimoji="0" lang="en-US" sz="1200" b="0" i="0" u="none" strike="noStrike" kern="1200" cap="none" spc="-50" normalizeH="0" baseline="0" noProof="0" dirty="0" smtClean="0">
              <a:ln>
                <a:noFill/>
              </a:ln>
              <a:solidFill>
                <a:srgbClr val="54585A"/>
              </a:solidFill>
              <a:effectLst/>
              <a:uLnTx/>
              <a:uFillTx/>
              <a:latin typeface="Calibri"/>
              <a:ea typeface="+mn-ea"/>
              <a:cs typeface="+mn-cs"/>
            </a:endParaRPr>
          </a:p>
        </p:txBody>
      </p:sp>
      <p:sp>
        <p:nvSpPr>
          <p:cNvPr id="9" name="TextBox 8"/>
          <p:cNvSpPr txBox="1"/>
          <p:nvPr/>
        </p:nvSpPr>
        <p:spPr>
          <a:xfrm>
            <a:off x="371016" y="942185"/>
            <a:ext cx="6182743" cy="1596125"/>
          </a:xfrm>
          <a:prstGeom prst="rect">
            <a:avLst/>
          </a:prstGeom>
          <a:noFill/>
        </p:spPr>
        <p:txBody>
          <a:bodyPr wrap="square" lIns="0" tIns="0" rIns="0" bIns="0" rtlCol="0">
            <a:no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smtClean="0">
              <a:ln>
                <a:noFill/>
              </a:ln>
              <a:solidFill>
                <a:srgbClr val="54585A"/>
              </a:solidFill>
              <a:effectLst/>
              <a:uLnTx/>
              <a:uFillTx/>
            </a:endParaRPr>
          </a:p>
          <a:p>
            <a:pPr marR="0" lvl="0" defTabSz="914400" eaLnBrk="1" fontAlgn="auto" latinLnBrk="0" hangingPunct="1">
              <a:lnSpc>
                <a:spcPct val="100000"/>
              </a:lnSpc>
              <a:spcBef>
                <a:spcPts val="0"/>
              </a:spcBef>
              <a:spcAft>
                <a:spcPts val="0"/>
              </a:spcAft>
              <a:buClrTx/>
              <a:buSzTx/>
              <a:tabLst/>
              <a:defRPr/>
            </a:pPr>
            <a:r>
              <a:rPr kumimoji="0" lang="en-US" sz="1400" b="1" i="0" u="none" strike="noStrike" kern="0" cap="none" spc="0" normalizeH="0" baseline="0" noProof="0" dirty="0" smtClean="0">
                <a:ln>
                  <a:noFill/>
                </a:ln>
                <a:solidFill>
                  <a:srgbClr val="54585A"/>
                </a:solidFill>
                <a:effectLst/>
                <a:uLnTx/>
                <a:uFillTx/>
              </a:rPr>
              <a:t>Which journals require sharing of which data?</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srgbClr val="54585A"/>
                </a:solidFill>
                <a:effectLst/>
                <a:uLnTx/>
                <a:uFillTx/>
              </a:rPr>
              <a:t>No one-stop</a:t>
            </a:r>
            <a:r>
              <a:rPr kumimoji="0" lang="en-US" sz="1400" b="0" i="0" u="none" strike="noStrike" kern="0" cap="none" spc="0" normalizeH="0" noProof="0" dirty="0" smtClean="0">
                <a:ln>
                  <a:noFill/>
                </a:ln>
                <a:solidFill>
                  <a:srgbClr val="54585A"/>
                </a:solidFill>
                <a:effectLst/>
                <a:uLnTx/>
                <a:uFillTx/>
              </a:rPr>
              <a:t> shop for all journals’ </a:t>
            </a:r>
            <a:r>
              <a:rPr kumimoji="0" lang="en-US" sz="1400" b="0" i="0" u="none" strike="noStrike" kern="0" cap="none" spc="0" normalizeH="0" noProof="0" dirty="0" err="1" smtClean="0">
                <a:ln>
                  <a:noFill/>
                </a:ln>
                <a:solidFill>
                  <a:srgbClr val="54585A"/>
                </a:solidFill>
                <a:effectLst/>
                <a:uLnTx/>
                <a:uFillTx/>
              </a:rPr>
              <a:t>dat</a:t>
            </a:r>
            <a:r>
              <a:rPr lang="en-US" sz="1400" kern="0" dirty="0" smtClean="0">
                <a:solidFill>
                  <a:srgbClr val="54585A"/>
                </a:solidFill>
              </a:rPr>
              <a:t>a sharing requirements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srgbClr val="54585A"/>
                </a:solidFill>
                <a:effectLst/>
                <a:uLnTx/>
                <a:uFillTx/>
              </a:rPr>
              <a:t>Check data sharing requirements</a:t>
            </a:r>
            <a:r>
              <a:rPr kumimoji="0" lang="en-US" sz="1400" b="0" i="0" u="none" strike="noStrike" kern="0" cap="none" spc="0" normalizeH="0" noProof="0" dirty="0" smtClean="0">
                <a:ln>
                  <a:noFill/>
                </a:ln>
                <a:solidFill>
                  <a:srgbClr val="54585A"/>
                </a:solidFill>
                <a:effectLst/>
                <a:uLnTx/>
                <a:uFillTx/>
              </a:rPr>
              <a:t> </a:t>
            </a:r>
            <a:r>
              <a:rPr kumimoji="0" lang="en-US" sz="1400" b="0" i="0" u="none" strike="noStrike" kern="0" cap="none" spc="0" normalizeH="0" baseline="0" noProof="0" dirty="0" smtClean="0">
                <a:ln>
                  <a:noFill/>
                </a:ln>
                <a:solidFill>
                  <a:srgbClr val="54585A"/>
                </a:solidFill>
                <a:effectLst/>
                <a:uLnTx/>
                <a:uFillTx/>
              </a:rPr>
              <a:t>with your individual publishers</a:t>
            </a:r>
          </a:p>
          <a:p>
            <a:pPr marL="342900" lvl="0" indent="-342900" defTabSz="914400">
              <a:buFont typeface="Arial" panose="020B0604020202020204" pitchFamily="34" charset="0"/>
              <a:buChar char="•"/>
              <a:defRPr/>
            </a:pPr>
            <a:r>
              <a:rPr lang="en-US" sz="1400" kern="0" dirty="0">
                <a:solidFill>
                  <a:srgbClr val="54585A"/>
                </a:solidFill>
              </a:rPr>
              <a:t>See Sherpa Romeo </a:t>
            </a:r>
            <a:r>
              <a:rPr lang="en-US" sz="1400" kern="0" dirty="0" smtClean="0">
                <a:solidFill>
                  <a:srgbClr val="54585A"/>
                </a:solidFill>
              </a:rPr>
              <a:t>(</a:t>
            </a:r>
            <a:r>
              <a:rPr lang="en-US" sz="1400" kern="0" dirty="0" smtClean="0">
                <a:solidFill>
                  <a:srgbClr val="54585A"/>
                </a:solidFill>
                <a:hlinkClick r:id="rId3"/>
              </a:rPr>
              <a:t>sherpa.ac.uk/</a:t>
            </a:r>
            <a:r>
              <a:rPr lang="en-US" sz="1400" kern="0" dirty="0" err="1" smtClean="0">
                <a:solidFill>
                  <a:srgbClr val="54585A"/>
                </a:solidFill>
                <a:hlinkClick r:id="rId3"/>
              </a:rPr>
              <a:t>romeo</a:t>
            </a:r>
            <a:r>
              <a:rPr lang="en-US" sz="1400" kern="0" dirty="0" smtClean="0">
                <a:solidFill>
                  <a:srgbClr val="54585A"/>
                </a:solidFill>
                <a:hlinkClick r:id="rId3"/>
              </a:rPr>
              <a:t>/</a:t>
            </a:r>
            <a:r>
              <a:rPr lang="en-US" sz="1400" kern="0" dirty="0" err="1" smtClean="0">
                <a:solidFill>
                  <a:srgbClr val="54585A"/>
                </a:solidFill>
                <a:hlinkClick r:id="rId3"/>
              </a:rPr>
              <a:t>index.php</a:t>
            </a:r>
            <a:r>
              <a:rPr lang="en-US" sz="1400" kern="0" dirty="0" smtClean="0">
                <a:solidFill>
                  <a:srgbClr val="54585A"/>
                </a:solidFill>
              </a:rPr>
              <a:t>) to look up journals’ policies on open access publications and pre- and post-print archiving</a:t>
            </a:r>
            <a:endParaRPr kumimoji="0" lang="en-US" sz="1400" b="0" i="0" u="none" strike="noStrike" kern="0" cap="none" spc="0" normalizeH="0" baseline="0" noProof="0" dirty="0" smtClean="0">
              <a:ln>
                <a:noFill/>
              </a:ln>
              <a:solidFill>
                <a:srgbClr val="54585A"/>
              </a:solidFill>
              <a:effectLst/>
              <a:uLnTx/>
              <a:uFillTx/>
            </a:endParaRPr>
          </a:p>
        </p:txBody>
      </p:sp>
      <p:sp>
        <p:nvSpPr>
          <p:cNvPr id="7" name="TextBox 6"/>
          <p:cNvSpPr txBox="1"/>
          <p:nvPr/>
        </p:nvSpPr>
        <p:spPr>
          <a:xfrm>
            <a:off x="307954" y="2538310"/>
            <a:ext cx="8525992" cy="2031325"/>
          </a:xfrm>
          <a:prstGeom prst="rect">
            <a:avLst/>
          </a:prstGeom>
          <a:solidFill>
            <a:schemeClr val="bg1"/>
          </a:solidFill>
        </p:spPr>
        <p:txBody>
          <a:bodyPr wrap="square" rtlCol="0">
            <a:spAutoFit/>
          </a:bodyPr>
          <a:lstStyle/>
          <a:p>
            <a:r>
              <a:rPr lang="en-US" sz="1400" b="1" dirty="0" smtClean="0"/>
              <a:t>PLOS: Criteria for acceptable data repositories</a:t>
            </a:r>
          </a:p>
          <a:p>
            <a:pPr marL="342900" indent="-342900" defTabSz="914400">
              <a:buFont typeface="Arial" panose="020B0604020202020204" pitchFamily="34" charset="0"/>
              <a:buChar char="•"/>
              <a:defRPr/>
            </a:pPr>
            <a:r>
              <a:rPr lang="en-US" sz="1400" kern="0" dirty="0" smtClean="0">
                <a:solidFill>
                  <a:srgbClr val="54585A"/>
                </a:solidFill>
              </a:rPr>
              <a:t>Allows open access to the data for all</a:t>
            </a:r>
          </a:p>
          <a:p>
            <a:pPr marL="342900" indent="-342900" defTabSz="914400">
              <a:buFont typeface="Arial" panose="020B0604020202020204" pitchFamily="34" charset="0"/>
              <a:buChar char="•"/>
              <a:defRPr/>
            </a:pPr>
            <a:r>
              <a:rPr lang="en-US" sz="1400" kern="0" dirty="0" smtClean="0">
                <a:solidFill>
                  <a:srgbClr val="54585A"/>
                </a:solidFill>
              </a:rPr>
              <a:t>Assigns </a:t>
            </a:r>
            <a:r>
              <a:rPr lang="en-US" sz="1400" kern="0" dirty="0">
                <a:solidFill>
                  <a:srgbClr val="54585A"/>
                </a:solidFill>
              </a:rPr>
              <a:t>a DOI or other permanent digital identifier</a:t>
            </a:r>
          </a:p>
          <a:p>
            <a:pPr marL="342900" indent="-342900" defTabSz="914400">
              <a:buFont typeface="Arial" panose="020B0604020202020204" pitchFamily="34" charset="0"/>
              <a:buChar char="•"/>
              <a:defRPr/>
            </a:pPr>
            <a:r>
              <a:rPr lang="en-US" sz="1400" kern="0" dirty="0">
                <a:solidFill>
                  <a:srgbClr val="54585A"/>
                </a:solidFill>
              </a:rPr>
              <a:t>Allows for the data to be made available under CC0 or CC BY licenses</a:t>
            </a:r>
          </a:p>
          <a:p>
            <a:pPr marL="342900" indent="-342900" defTabSz="914400">
              <a:buFont typeface="Arial" panose="020B0604020202020204" pitchFamily="34" charset="0"/>
              <a:buChar char="•"/>
              <a:defRPr/>
            </a:pPr>
            <a:r>
              <a:rPr lang="en-US" sz="1400" kern="0" dirty="0">
                <a:solidFill>
                  <a:srgbClr val="54585A"/>
                </a:solidFill>
              </a:rPr>
              <a:t>No cost to access the data and no registration requirement</a:t>
            </a:r>
          </a:p>
          <a:p>
            <a:pPr marL="342900" indent="-342900" defTabSz="914400">
              <a:buFont typeface="Arial" panose="020B0604020202020204" pitchFamily="34" charset="0"/>
              <a:buChar char="•"/>
              <a:defRPr/>
            </a:pPr>
            <a:r>
              <a:rPr lang="en-US" sz="1400" kern="0" dirty="0">
                <a:solidFill>
                  <a:srgbClr val="54585A"/>
                </a:solidFill>
              </a:rPr>
              <a:t>Repository must have a long-term data management plan</a:t>
            </a:r>
          </a:p>
          <a:p>
            <a:pPr marL="342900" indent="-342900" defTabSz="914400">
              <a:buFont typeface="Arial" panose="020B0604020202020204" pitchFamily="34" charset="0"/>
              <a:buChar char="•"/>
              <a:defRPr/>
            </a:pPr>
            <a:r>
              <a:rPr lang="en-US" sz="1400" kern="0" dirty="0">
                <a:solidFill>
                  <a:srgbClr val="54585A"/>
                </a:solidFill>
              </a:rPr>
              <a:t>Repository should demonstrate acceptance and use within the relevant research community</a:t>
            </a:r>
          </a:p>
          <a:p>
            <a:pPr marL="342900" indent="-342900" defTabSz="914400">
              <a:buFont typeface="Arial" panose="020B0604020202020204" pitchFamily="34" charset="0"/>
              <a:buChar char="•"/>
              <a:defRPr/>
            </a:pPr>
            <a:r>
              <a:rPr lang="en-US" sz="1400" kern="0" dirty="0">
                <a:solidFill>
                  <a:srgbClr val="54585A"/>
                </a:solidFill>
              </a:rPr>
              <a:t>The repository has an entry in FAIRsharing.org</a:t>
            </a:r>
          </a:p>
          <a:p>
            <a:pPr algn="r"/>
            <a:r>
              <a:rPr lang="en-US" sz="1200" spc="-50" dirty="0"/>
              <a:t>Adapted from </a:t>
            </a:r>
            <a:r>
              <a:rPr lang="en-US" sz="1200" i="1" spc="-50" dirty="0"/>
              <a:t>PLOS One: Data Availability</a:t>
            </a:r>
            <a:r>
              <a:rPr lang="en-US" sz="1200" spc="-50" dirty="0"/>
              <a:t>, </a:t>
            </a:r>
            <a:r>
              <a:rPr lang="en-US" sz="1200" spc="-50" dirty="0">
                <a:hlinkClick r:id="rId4"/>
              </a:rPr>
              <a:t>https://journals.plos.org/plosone</a:t>
            </a:r>
            <a:endParaRPr lang="en-US" sz="12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760" y="653117"/>
            <a:ext cx="2413153" cy="2468455"/>
          </a:xfrm>
          <a:prstGeom prst="rect">
            <a:avLst/>
          </a:prstGeom>
        </p:spPr>
      </p:pic>
      <p:sp>
        <p:nvSpPr>
          <p:cNvPr id="4" name="TextBox 3"/>
          <p:cNvSpPr txBox="1"/>
          <p:nvPr/>
        </p:nvSpPr>
        <p:spPr>
          <a:xfrm>
            <a:off x="3846787" y="4764167"/>
            <a:ext cx="5183702" cy="276999"/>
          </a:xfrm>
          <a:prstGeom prst="rect">
            <a:avLst/>
          </a:prstGeom>
          <a:noFill/>
        </p:spPr>
        <p:txBody>
          <a:bodyPr wrap="square" rtlCol="0">
            <a:spAutoFit/>
          </a:bodyPr>
          <a:lstStyle/>
          <a:p>
            <a:r>
              <a:rPr lang="en-US" sz="1200" dirty="0" smtClean="0"/>
              <a:t>Image by </a:t>
            </a:r>
            <a:r>
              <a:rPr lang="en-US" sz="1200" dirty="0" err="1" smtClean="0"/>
              <a:t>asrafil</a:t>
            </a:r>
            <a:r>
              <a:rPr lang="en-US" sz="1200" dirty="0"/>
              <a:t>, </a:t>
            </a:r>
            <a:r>
              <a:rPr lang="en-US" sz="1200" dirty="0">
                <a:hlinkClick r:id="rId6"/>
              </a:rPr>
              <a:t>https://</a:t>
            </a:r>
            <a:r>
              <a:rPr lang="en-US" sz="1200" dirty="0" smtClean="0">
                <a:hlinkClick r:id="rId6"/>
              </a:rPr>
              <a:t>openclipart.org/detail/81877/free-magazine-3d</a:t>
            </a:r>
            <a:r>
              <a:rPr lang="en-US" sz="1200" dirty="0" smtClean="0"/>
              <a:t> </a:t>
            </a:r>
            <a:endParaRPr lang="en-US" sz="1200" dirty="0"/>
          </a:p>
        </p:txBody>
      </p:sp>
    </p:spTree>
    <p:extLst>
      <p:ext uri="{BB962C8B-B14F-4D97-AF65-F5344CB8AC3E}">
        <p14:creationId xmlns:p14="http://schemas.microsoft.com/office/powerpoint/2010/main" val="667663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a:ln>
                  <a:noFill/>
                </a:ln>
                <a:solidFill>
                  <a:srgbClr val="000000"/>
                </a:solidFill>
                <a:effectLst/>
                <a:uLnTx/>
                <a:uFillTx/>
                <a:latin typeface="Arial"/>
                <a:ea typeface="+mn-ea"/>
                <a:cs typeface="Arial"/>
              </a:rPr>
              <a:pPr marL="0" marR="0" lvl="0" indent="0" algn="r" defTabSz="3429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000000"/>
              </a:solidFill>
              <a:effectLst/>
              <a:uLnTx/>
              <a:uFillTx/>
              <a:latin typeface="Arial"/>
              <a:ea typeface="+mn-ea"/>
              <a:cs typeface="Arial"/>
            </a:endParaRPr>
          </a:p>
        </p:txBody>
      </p:sp>
      <p:sp>
        <p:nvSpPr>
          <p:cNvPr id="4" name="Shape 186"/>
          <p:cNvSpPr txBox="1"/>
          <p:nvPr/>
        </p:nvSpPr>
        <p:spPr>
          <a:xfrm>
            <a:off x="1265039" y="575147"/>
            <a:ext cx="1937475" cy="3167775"/>
          </a:xfrm>
          <a:prstGeom prst="rect">
            <a:avLst/>
          </a:prstGeom>
          <a:noFill/>
          <a:ln>
            <a:noFill/>
          </a:ln>
        </p:spPr>
        <p:txBody>
          <a:bodyPr wrap="square" lIns="68569" tIns="68569" rIns="68569" bIns="68569" anchor="t" anchorCtr="0">
            <a:noAutofit/>
          </a:bodyPr>
          <a:lstStyle/>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2250" b="1"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DMP Tool</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Login with NetID</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Generates Data Management Plans</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Templates from federal agencies and private foundations</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Saves your plans for reuse and adaption</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Export as PDF, DOCX</a:t>
            </a: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75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5" name="Shape 185"/>
          <p:cNvSpPr txBox="1"/>
          <p:nvPr/>
        </p:nvSpPr>
        <p:spPr>
          <a:xfrm>
            <a:off x="4644951" y="3780074"/>
            <a:ext cx="2752425" cy="306675"/>
          </a:xfrm>
          <a:prstGeom prst="rect">
            <a:avLst/>
          </a:prstGeom>
          <a:noFill/>
          <a:ln>
            <a:noFill/>
          </a:ln>
        </p:spPr>
        <p:txBody>
          <a:bodyPr wrap="square" lIns="68569" tIns="68569" rIns="68569" bIns="68569" anchor="t" anchorCtr="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dmptool.org</a:t>
            </a: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359" y="120106"/>
            <a:ext cx="4261107" cy="3699545"/>
          </a:xfrm>
          <a:prstGeom prst="rect">
            <a:avLst/>
          </a:prstGeom>
        </p:spPr>
      </p:pic>
    </p:spTree>
    <p:extLst>
      <p:ext uri="{BB962C8B-B14F-4D97-AF65-F5344CB8AC3E}">
        <p14:creationId xmlns:p14="http://schemas.microsoft.com/office/powerpoint/2010/main" val="3833476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04" y="126213"/>
            <a:ext cx="5539255" cy="579011"/>
          </a:xfrm>
        </p:spPr>
        <p:txBody>
          <a:bodyPr/>
          <a:lstStyle/>
          <a:p>
            <a:r>
              <a:rPr lang="en-US" dirty="0" smtClean="0"/>
              <a:t>Data Management Plans</a:t>
            </a:r>
            <a:endParaRPr lang="en-US" dirty="0"/>
          </a:p>
        </p:txBody>
      </p:sp>
      <p:sp>
        <p:nvSpPr>
          <p:cNvPr id="3" name="Slide Number Placeholder 2"/>
          <p:cNvSpPr>
            <a:spLocks noGrp="1"/>
          </p:cNvSpPr>
          <p:nvPr>
            <p:ph type="sldNum" sz="quarter" idx="12"/>
          </p:nvPr>
        </p:nvSpPr>
        <p:spPr/>
        <p:txBody>
          <a:bodyPr/>
          <a:lstStyle/>
          <a:p>
            <a:fld id="{E3B27F35-6D29-4183-A737-D3096AB5D69C}" type="slidenum">
              <a:rPr lang="en-US" smtClean="0"/>
              <a:t>12</a:t>
            </a:fld>
            <a:endParaRPr lang="en-US"/>
          </a:p>
        </p:txBody>
      </p:sp>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t="9458" b="2691"/>
          <a:stretch/>
        </p:blipFill>
        <p:spPr>
          <a:xfrm>
            <a:off x="1100604" y="705224"/>
            <a:ext cx="8037652" cy="4219388"/>
          </a:xfrm>
          <a:prstGeom prst="rect">
            <a:avLst/>
          </a:prstGeom>
        </p:spPr>
      </p:pic>
      <p:sp>
        <p:nvSpPr>
          <p:cNvPr id="6" name="TextBox 5"/>
          <p:cNvSpPr txBox="1"/>
          <p:nvPr/>
        </p:nvSpPr>
        <p:spPr>
          <a:xfrm>
            <a:off x="1396890" y="4864411"/>
            <a:ext cx="6866965" cy="307777"/>
          </a:xfrm>
          <a:prstGeom prst="rect">
            <a:avLst/>
          </a:prstGeom>
          <a:noFill/>
        </p:spPr>
        <p:txBody>
          <a:bodyPr wrap="square" rtlCol="0">
            <a:spAutoFit/>
          </a:bodyPr>
          <a:lstStyle/>
          <a:p>
            <a:r>
              <a:rPr lang="en-US" sz="1400" dirty="0" smtClean="0"/>
              <a:t>See: </a:t>
            </a:r>
            <a:r>
              <a:rPr lang="en-US" sz="1400" dirty="0" smtClean="0">
                <a:hlinkClick r:id="rId4"/>
              </a:rPr>
              <a:t>dmptool.org</a:t>
            </a:r>
            <a:r>
              <a:rPr lang="en-US" sz="1400" dirty="0" smtClean="0"/>
              <a:t> and </a:t>
            </a:r>
            <a:r>
              <a:rPr lang="en-US" sz="1400" spc="-50" dirty="0">
                <a:hlinkClick r:id="rId5"/>
              </a:rPr>
              <a:t>libguides.northwestern.edu/</a:t>
            </a:r>
            <a:r>
              <a:rPr lang="en-US" sz="1400" spc="-50" dirty="0" err="1">
                <a:hlinkClick r:id="rId5"/>
              </a:rPr>
              <a:t>datamanagement</a:t>
            </a:r>
            <a:r>
              <a:rPr lang="en-US" sz="1400" spc="-50" dirty="0">
                <a:hlinkClick r:id="rId5"/>
              </a:rPr>
              <a:t>/</a:t>
            </a:r>
            <a:r>
              <a:rPr lang="en-US" sz="1400" spc="-50" dirty="0" err="1">
                <a:hlinkClick r:id="rId5"/>
              </a:rPr>
              <a:t>datamanagementplans</a:t>
            </a:r>
            <a:endParaRPr lang="en-US" sz="1400" dirty="0"/>
          </a:p>
        </p:txBody>
      </p:sp>
    </p:spTree>
    <p:extLst>
      <p:ext uri="{BB962C8B-B14F-4D97-AF65-F5344CB8AC3E}">
        <p14:creationId xmlns:p14="http://schemas.microsoft.com/office/powerpoint/2010/main" val="558006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86474" y="2600324"/>
            <a:ext cx="2931794" cy="236181"/>
          </a:xfrm>
          <a:prstGeom prst="rect">
            <a:avLst/>
          </a:prstGeom>
          <a:solidFill>
            <a:schemeClr val="bg2">
              <a:lumMod val="90000"/>
            </a:schemeClr>
          </a:solidFill>
          <a:ln>
            <a:solidFill>
              <a:schemeClr val="tx2">
                <a:lumMod val="75000"/>
              </a:schemeClr>
            </a:solidFill>
          </a:ln>
        </p:spPr>
        <p:txBody>
          <a:bodyPr wrap="square" rtlCol="0">
            <a:spAutoFit/>
          </a:bodyPr>
          <a:lstStyle/>
          <a:p>
            <a:endParaRPr lang="en-US" dirty="0"/>
          </a:p>
        </p:txBody>
      </p:sp>
      <p:sp>
        <p:nvSpPr>
          <p:cNvPr id="12" name="TextBox 11"/>
          <p:cNvSpPr txBox="1"/>
          <p:nvPr/>
        </p:nvSpPr>
        <p:spPr>
          <a:xfrm>
            <a:off x="3337559" y="2579476"/>
            <a:ext cx="2576990" cy="257029"/>
          </a:xfrm>
          <a:prstGeom prst="rect">
            <a:avLst/>
          </a:prstGeom>
          <a:solidFill>
            <a:schemeClr val="bg2">
              <a:lumMod val="90000"/>
            </a:schemeClr>
          </a:solidFill>
          <a:ln>
            <a:solidFill>
              <a:schemeClr val="tx2">
                <a:lumMod val="75000"/>
              </a:schemeClr>
            </a:solidFill>
          </a:ln>
        </p:spPr>
        <p:txBody>
          <a:bodyPr wrap="square" rtlCol="0">
            <a:spAutoFit/>
          </a:bodyPr>
          <a:lstStyle/>
          <a:p>
            <a:endParaRPr lang="en-US" dirty="0"/>
          </a:p>
        </p:txBody>
      </p:sp>
      <p:sp>
        <p:nvSpPr>
          <p:cNvPr id="11" name="TextBox 10"/>
          <p:cNvSpPr txBox="1"/>
          <p:nvPr/>
        </p:nvSpPr>
        <p:spPr>
          <a:xfrm>
            <a:off x="236218" y="2624705"/>
            <a:ext cx="2849881" cy="448177"/>
          </a:xfrm>
          <a:prstGeom prst="rect">
            <a:avLst/>
          </a:prstGeom>
          <a:solidFill>
            <a:schemeClr val="bg2">
              <a:lumMod val="90000"/>
            </a:schemeClr>
          </a:solidFill>
          <a:ln>
            <a:solidFill>
              <a:schemeClr val="tx2">
                <a:lumMod val="75000"/>
              </a:schemeClr>
            </a:solidFill>
          </a:ln>
        </p:spPr>
        <p:txBody>
          <a:bodyPr wrap="square" rtlCol="0">
            <a:spAutoFit/>
          </a:bodyPr>
          <a:lstStyle/>
          <a:p>
            <a:endParaRPr lang="en-US" dirty="0"/>
          </a:p>
        </p:txBody>
      </p:sp>
      <p:sp>
        <p:nvSpPr>
          <p:cNvPr id="10" name="TextBox 9"/>
          <p:cNvSpPr txBox="1"/>
          <p:nvPr/>
        </p:nvSpPr>
        <p:spPr>
          <a:xfrm>
            <a:off x="4315758" y="1002063"/>
            <a:ext cx="4593927" cy="255237"/>
          </a:xfrm>
          <a:prstGeom prst="rect">
            <a:avLst/>
          </a:prstGeom>
          <a:solidFill>
            <a:schemeClr val="bg2">
              <a:lumMod val="90000"/>
            </a:schemeClr>
          </a:solidFill>
          <a:ln>
            <a:solidFill>
              <a:schemeClr val="tx2">
                <a:lumMod val="75000"/>
              </a:schemeClr>
            </a:solidFill>
          </a:ln>
        </p:spPr>
        <p:txBody>
          <a:bodyPr wrap="square" rtlCol="0">
            <a:spAutoFit/>
          </a:bodyPr>
          <a:lstStyle/>
          <a:p>
            <a:endParaRPr lang="en-US" dirty="0"/>
          </a:p>
        </p:txBody>
      </p:sp>
      <p:sp>
        <p:nvSpPr>
          <p:cNvPr id="9" name="TextBox 8"/>
          <p:cNvSpPr txBox="1"/>
          <p:nvPr/>
        </p:nvSpPr>
        <p:spPr>
          <a:xfrm>
            <a:off x="429262" y="1002063"/>
            <a:ext cx="3781430" cy="255237"/>
          </a:xfrm>
          <a:prstGeom prst="rect">
            <a:avLst/>
          </a:prstGeom>
          <a:solidFill>
            <a:schemeClr val="bg2">
              <a:lumMod val="90000"/>
            </a:schemeClr>
          </a:solidFill>
          <a:ln>
            <a:solidFill>
              <a:schemeClr val="tx2">
                <a:lumMod val="75000"/>
              </a:schemeClr>
            </a:solidFill>
          </a:ln>
        </p:spPr>
        <p:txBody>
          <a:bodyPr wrap="square" rtlCol="0">
            <a:spAutoFit/>
          </a:bodyPr>
          <a:lstStyle/>
          <a:p>
            <a:endParaRPr lang="en-US" dirty="0"/>
          </a:p>
        </p:txBody>
      </p:sp>
      <p:sp>
        <p:nvSpPr>
          <p:cNvPr id="2" name="Title 1"/>
          <p:cNvSpPr>
            <a:spLocks noGrp="1"/>
          </p:cNvSpPr>
          <p:nvPr>
            <p:ph type="title"/>
          </p:nvPr>
        </p:nvSpPr>
        <p:spPr>
          <a:xfrm>
            <a:off x="1100603" y="126213"/>
            <a:ext cx="7923381" cy="762000"/>
          </a:xfrm>
        </p:spPr>
        <p:txBody>
          <a:bodyPr/>
          <a:lstStyle/>
          <a:p>
            <a:r>
              <a:rPr lang="en-US" dirty="0" smtClean="0"/>
              <a:t>Proposed Elements for Data Management Plans (NIH)</a:t>
            </a:r>
            <a:endParaRPr lang="en-US" dirty="0"/>
          </a:p>
        </p:txBody>
      </p:sp>
      <p:sp>
        <p:nvSpPr>
          <p:cNvPr id="3" name="Slide Number Placeholder 2"/>
          <p:cNvSpPr>
            <a:spLocks noGrp="1"/>
          </p:cNvSpPr>
          <p:nvPr>
            <p:ph type="sldNum" sz="quarter" idx="12"/>
          </p:nvPr>
        </p:nvSpPr>
        <p:spPr/>
        <p:txBody>
          <a:bodyPr/>
          <a:lstStyle/>
          <a:p>
            <a:fld id="{E3B27F35-6D29-4183-A737-D3096AB5D69C}" type="slidenum">
              <a:rPr lang="en-US" smtClean="0"/>
              <a:t>13</a:t>
            </a:fld>
            <a:endParaRPr lang="en-US"/>
          </a:p>
        </p:txBody>
      </p:sp>
      <p:sp>
        <p:nvSpPr>
          <p:cNvPr id="4" name="TextBox 3"/>
          <p:cNvSpPr txBox="1"/>
          <p:nvPr/>
        </p:nvSpPr>
        <p:spPr>
          <a:xfrm>
            <a:off x="429262" y="993953"/>
            <a:ext cx="3781430" cy="1384995"/>
          </a:xfrm>
          <a:prstGeom prst="rect">
            <a:avLst/>
          </a:prstGeom>
          <a:noFill/>
          <a:ln w="47625">
            <a:solidFill>
              <a:schemeClr val="tx2">
                <a:lumMod val="75000"/>
              </a:schemeClr>
            </a:solidFill>
          </a:ln>
        </p:spPr>
        <p:txBody>
          <a:bodyPr wrap="square" rtlCol="0">
            <a:spAutoFit/>
          </a:bodyPr>
          <a:lstStyle/>
          <a:p>
            <a:r>
              <a:rPr lang="en-US" sz="1400" b="1" i="1" dirty="0" smtClean="0"/>
              <a:t>Data Types and Storage:</a:t>
            </a:r>
          </a:p>
          <a:p>
            <a:r>
              <a:rPr lang="en-US" sz="1400" dirty="0" smtClean="0"/>
              <a:t>-What type of data will be produced?</a:t>
            </a:r>
          </a:p>
          <a:p>
            <a:r>
              <a:rPr lang="en-US" sz="1400" dirty="0" smtClean="0"/>
              <a:t>-How much data will be produced?</a:t>
            </a:r>
          </a:p>
          <a:p>
            <a:r>
              <a:rPr lang="en-US" sz="1400" dirty="0" smtClean="0"/>
              <a:t>-What tools and software are you using to create and process data?</a:t>
            </a:r>
          </a:p>
          <a:p>
            <a:r>
              <a:rPr lang="en-US" sz="1400" dirty="0" smtClean="0"/>
              <a:t>-What storage and backup solutions will you use?</a:t>
            </a:r>
          </a:p>
        </p:txBody>
      </p:sp>
      <p:sp>
        <p:nvSpPr>
          <p:cNvPr id="5" name="TextBox 4"/>
          <p:cNvSpPr txBox="1"/>
          <p:nvPr/>
        </p:nvSpPr>
        <p:spPr>
          <a:xfrm>
            <a:off x="4315758" y="1002063"/>
            <a:ext cx="4593927" cy="1384995"/>
          </a:xfrm>
          <a:prstGeom prst="rect">
            <a:avLst/>
          </a:prstGeom>
          <a:noFill/>
          <a:ln w="47625">
            <a:solidFill>
              <a:schemeClr val="tx2">
                <a:lumMod val="75000"/>
              </a:schemeClr>
            </a:solidFill>
          </a:ln>
        </p:spPr>
        <p:txBody>
          <a:bodyPr wrap="square" rtlCol="0">
            <a:spAutoFit/>
          </a:bodyPr>
          <a:lstStyle/>
          <a:p>
            <a:r>
              <a:rPr lang="en-US" sz="1400" b="1" i="1" dirty="0" smtClean="0"/>
              <a:t>Data Organization, Documentation, and Metadata:</a:t>
            </a:r>
          </a:p>
          <a:p>
            <a:r>
              <a:rPr lang="en-US" sz="1400" dirty="0" smtClean="0"/>
              <a:t>-How are you documenting data collection methods?</a:t>
            </a:r>
          </a:p>
          <a:p>
            <a:r>
              <a:rPr lang="en-US" sz="1400" dirty="0" smtClean="0"/>
              <a:t>-Do you have a convention for naming files?</a:t>
            </a:r>
          </a:p>
          <a:p>
            <a:r>
              <a:rPr lang="en-US" sz="1400" dirty="0" smtClean="0"/>
              <a:t>-What identifiers are you using (standard names, code numbers, etc.)?</a:t>
            </a:r>
          </a:p>
          <a:p>
            <a:r>
              <a:rPr lang="en-US" sz="1400" dirty="0" smtClean="0"/>
              <a:t>-What standard vocabularies do you apply to data?</a:t>
            </a:r>
            <a:endParaRPr lang="en-US" sz="1400" dirty="0"/>
          </a:p>
        </p:txBody>
      </p:sp>
      <p:sp>
        <p:nvSpPr>
          <p:cNvPr id="6" name="TextBox 5"/>
          <p:cNvSpPr txBox="1"/>
          <p:nvPr/>
        </p:nvSpPr>
        <p:spPr>
          <a:xfrm>
            <a:off x="236219" y="2600324"/>
            <a:ext cx="2849881" cy="2462213"/>
          </a:xfrm>
          <a:prstGeom prst="rect">
            <a:avLst/>
          </a:prstGeom>
          <a:noFill/>
          <a:ln w="47625">
            <a:solidFill>
              <a:schemeClr val="tx2">
                <a:lumMod val="75000"/>
              </a:schemeClr>
            </a:solidFill>
          </a:ln>
        </p:spPr>
        <p:txBody>
          <a:bodyPr wrap="square" rtlCol="0">
            <a:spAutoFit/>
          </a:bodyPr>
          <a:lstStyle/>
          <a:p>
            <a:r>
              <a:rPr lang="en-US" sz="1400" b="1" i="1" dirty="0" smtClean="0"/>
              <a:t>Data Access and Intellectual Property:</a:t>
            </a:r>
          </a:p>
          <a:p>
            <a:r>
              <a:rPr lang="en-US" sz="1400" dirty="0" smtClean="0"/>
              <a:t>-Are you collecting and storing sensitive data?</a:t>
            </a:r>
          </a:p>
          <a:p>
            <a:r>
              <a:rPr lang="en-US" sz="1400" dirty="0" smtClean="0"/>
              <a:t>-What security measures are in place to protect sensitive data?</a:t>
            </a:r>
          </a:p>
          <a:p>
            <a:r>
              <a:rPr lang="en-US" sz="1400" dirty="0" smtClean="0"/>
              <a:t>-Who can access data, and at what stages in the research process? Who is in charge of access?</a:t>
            </a:r>
          </a:p>
          <a:p>
            <a:r>
              <a:rPr lang="en-US" sz="1400" dirty="0" smtClean="0"/>
              <a:t>-Who owns the research data? What licenses can you assign to the data?</a:t>
            </a:r>
          </a:p>
        </p:txBody>
      </p:sp>
      <p:sp>
        <p:nvSpPr>
          <p:cNvPr id="7" name="TextBox 6"/>
          <p:cNvSpPr txBox="1"/>
          <p:nvPr/>
        </p:nvSpPr>
        <p:spPr>
          <a:xfrm>
            <a:off x="3337560" y="2556087"/>
            <a:ext cx="2576989" cy="2506450"/>
          </a:xfrm>
          <a:prstGeom prst="rect">
            <a:avLst/>
          </a:prstGeom>
          <a:noFill/>
          <a:ln w="47625">
            <a:solidFill>
              <a:schemeClr val="tx2">
                <a:lumMod val="75000"/>
              </a:schemeClr>
            </a:solidFill>
          </a:ln>
        </p:spPr>
        <p:txBody>
          <a:bodyPr wrap="square" rtlCol="0">
            <a:spAutoFit/>
          </a:bodyPr>
          <a:lstStyle/>
          <a:p>
            <a:r>
              <a:rPr lang="en-US" sz="1400" b="1" i="1" dirty="0" smtClean="0"/>
              <a:t>Data Sharing:</a:t>
            </a:r>
          </a:p>
          <a:p>
            <a:r>
              <a:rPr lang="en-US" sz="1400" dirty="0" smtClean="0"/>
              <a:t>-Does your funder require some level of data sharing? Your publisher?</a:t>
            </a:r>
          </a:p>
          <a:p>
            <a:r>
              <a:rPr lang="en-US" sz="1400" dirty="0" smtClean="0"/>
              <a:t>-How are you preparing data for sharing? How are you de-identifying sensitive data?</a:t>
            </a:r>
          </a:p>
          <a:p>
            <a:r>
              <a:rPr lang="en-US" sz="1400" dirty="0" smtClean="0"/>
              <a:t>-Through what repositories do you plan to share data?</a:t>
            </a:r>
          </a:p>
          <a:p>
            <a:r>
              <a:rPr lang="en-US" sz="1400" dirty="0" smtClean="0"/>
              <a:t>-What tools or software will you use to prepare data for sharing?</a:t>
            </a:r>
          </a:p>
        </p:txBody>
      </p:sp>
      <p:sp>
        <p:nvSpPr>
          <p:cNvPr id="8" name="TextBox 7"/>
          <p:cNvSpPr txBox="1"/>
          <p:nvPr/>
        </p:nvSpPr>
        <p:spPr>
          <a:xfrm>
            <a:off x="6086474" y="2579477"/>
            <a:ext cx="2931794" cy="2462213"/>
          </a:xfrm>
          <a:prstGeom prst="rect">
            <a:avLst/>
          </a:prstGeom>
          <a:noFill/>
          <a:ln w="47625">
            <a:solidFill>
              <a:schemeClr val="tx2">
                <a:lumMod val="75000"/>
              </a:schemeClr>
            </a:solidFill>
          </a:ln>
        </p:spPr>
        <p:txBody>
          <a:bodyPr wrap="square" rtlCol="0">
            <a:spAutoFit/>
          </a:bodyPr>
          <a:lstStyle/>
          <a:p>
            <a:r>
              <a:rPr lang="en-US" sz="1400" b="1" i="1" dirty="0" smtClean="0"/>
              <a:t>Data Preservation and Archiving:</a:t>
            </a:r>
          </a:p>
          <a:p>
            <a:r>
              <a:rPr lang="en-US" sz="1400" dirty="0" smtClean="0"/>
              <a:t>-Does your institution or funder require data retention for a certain period?</a:t>
            </a:r>
          </a:p>
          <a:p>
            <a:r>
              <a:rPr lang="en-US" sz="1400" dirty="0" smtClean="0"/>
              <a:t>-How will you ensure that the data will be accessible and usable in the long term?</a:t>
            </a:r>
          </a:p>
          <a:p>
            <a:r>
              <a:rPr lang="en-US" sz="1400" dirty="0" smtClean="0"/>
              <a:t>-Where will you store data securely for the long term?</a:t>
            </a:r>
          </a:p>
          <a:p>
            <a:endParaRPr lang="en-US" sz="1400" dirty="0"/>
          </a:p>
          <a:p>
            <a:endParaRPr lang="en-US" sz="1400" dirty="0" smtClean="0"/>
          </a:p>
        </p:txBody>
      </p:sp>
    </p:spTree>
    <p:extLst>
      <p:ext uri="{BB962C8B-B14F-4D97-AF65-F5344CB8AC3E}">
        <p14:creationId xmlns:p14="http://schemas.microsoft.com/office/powerpoint/2010/main" val="4141114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Why share data?</a:t>
            </a:r>
            <a:endParaRPr lang="en-US" sz="4800" dirty="0"/>
          </a:p>
        </p:txBody>
      </p:sp>
      <p:pic>
        <p:nvPicPr>
          <p:cNvPr id="4" name="Picture 3" descr="Data sharing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884" y="1624844"/>
            <a:ext cx="3316231" cy="2545085"/>
          </a:xfrm>
          <a:prstGeom prst="rect">
            <a:avLst/>
          </a:prstGeom>
        </p:spPr>
      </p:pic>
      <p:sp>
        <p:nvSpPr>
          <p:cNvPr id="5" name="TextBox 4"/>
          <p:cNvSpPr txBox="1"/>
          <p:nvPr/>
        </p:nvSpPr>
        <p:spPr>
          <a:xfrm>
            <a:off x="4463845" y="4689987"/>
            <a:ext cx="43458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https://upload.wikimedia.org/wikipedia/commons/6/65/To_deposit_or_not_to_deposit%2C_that_is_the_question_-_journal.pbio.1001779.g001.png</a:t>
            </a:r>
          </a:p>
        </p:txBody>
      </p:sp>
    </p:spTree>
    <p:extLst>
      <p:ext uri="{BB962C8B-B14F-4D97-AF65-F5344CB8AC3E}">
        <p14:creationId xmlns:p14="http://schemas.microsoft.com/office/powerpoint/2010/main" val="2246099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5687267" cy="5143500"/>
          </a:xfrm>
          <a:prstGeom prst="rect">
            <a:avLst/>
          </a:prstGeom>
        </p:spPr>
      </p:pic>
      <p:sp>
        <p:nvSpPr>
          <p:cNvPr id="5" name="TextBox 4"/>
          <p:cNvSpPr txBox="1"/>
          <p:nvPr/>
        </p:nvSpPr>
        <p:spPr>
          <a:xfrm>
            <a:off x="1234083" y="342900"/>
            <a:ext cx="662761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https://www.theatlantic.com/national/archive/2013/12/scientific-data-lost-forever/356422/</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84899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941217" y="244155"/>
            <a:ext cx="5261567" cy="4468156"/>
          </a:xfrm>
          <a:prstGeom prst="rect">
            <a:avLst/>
          </a:prstGeom>
        </p:spPr>
      </p:pic>
      <p:sp>
        <p:nvSpPr>
          <p:cNvPr id="6" name="TextBox 5"/>
          <p:cNvSpPr txBox="1"/>
          <p:nvPr/>
        </p:nvSpPr>
        <p:spPr>
          <a:xfrm>
            <a:off x="2252749" y="4767263"/>
            <a:ext cx="3859184" cy="45608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Source: Baker, M. (2016). 1,500 scientists life the lid on reproducibility, Nature, https://www.nature.com/news/1-500-scientists-lift-the-lid-on-reproducibility-1.19970   </a:t>
            </a:r>
          </a:p>
        </p:txBody>
      </p:sp>
    </p:spTree>
    <p:extLst>
      <p:ext uri="{BB962C8B-B14F-4D97-AF65-F5344CB8AC3E}">
        <p14:creationId xmlns:p14="http://schemas.microsoft.com/office/powerpoint/2010/main" val="3566994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b="1" dirty="0">
                <a:solidFill>
                  <a:srgbClr val="000000"/>
                </a:solidFill>
                <a:latin typeface="Akkurat Pro" panose="020B0504020101020102" pitchFamily="34" charset="0"/>
              </a:rPr>
              <a:t>Data Management &amp; Data Sharing</a:t>
            </a:r>
            <a:endParaRPr lang="en-US" dirty="0">
              <a:latin typeface="Akkurat Pro" panose="020B0504020101020102" pitchFamily="34" charset="0"/>
            </a:endParaRPr>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a:ln>
                  <a:noFill/>
                </a:ln>
                <a:solidFill>
                  <a:srgbClr val="000000"/>
                </a:solidFill>
                <a:effectLst/>
                <a:uLnTx/>
                <a:uFillTx/>
                <a:latin typeface="Arial"/>
                <a:ea typeface="+mn-ea"/>
                <a:cs typeface="Arial"/>
                <a:sym typeface="Arial"/>
                <a:rtl val="0"/>
              </a:rPr>
              <a:pPr marL="0" marR="0" lvl="0" indent="0" algn="r" defTabSz="3429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6" name="Content Placeholder 5"/>
          <p:cNvSpPr>
            <a:spLocks noGrp="1"/>
          </p:cNvSpPr>
          <p:nvPr>
            <p:ph idx="4294967295"/>
          </p:nvPr>
        </p:nvSpPr>
        <p:spPr>
          <a:xfrm>
            <a:off x="668818" y="1199357"/>
            <a:ext cx="8229600" cy="3841750"/>
          </a:xfrm>
        </p:spPr>
        <p:txBody>
          <a:bodyPr>
            <a:noAutofit/>
          </a:bodyPr>
          <a:lstStyle/>
          <a:p>
            <a:pPr marL="0" indent="0">
              <a:spcBef>
                <a:spcPts val="0"/>
              </a:spcBef>
              <a:buNone/>
            </a:pPr>
            <a:r>
              <a:rPr lang="en-US" sz="1350" dirty="0">
                <a:latin typeface="Akkurat Pro" panose="020B0504020101020102" pitchFamily="34" charset="0"/>
              </a:rPr>
              <a:t>Makes your data easily accessible by you and others</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Can save you time and perhaps money</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Data sharing increases recognition of your </a:t>
            </a:r>
            <a:r>
              <a:rPr lang="en-US" sz="1350" dirty="0" smtClean="0">
                <a:latin typeface="Akkurat Pro" panose="020B0504020101020102" pitchFamily="34" charset="0"/>
              </a:rPr>
              <a:t>work</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smtClean="0">
                <a:latin typeface="Akkurat Pro" panose="020B0504020101020102" pitchFamily="34" charset="0"/>
              </a:rPr>
              <a:t>May help you find collaborators more easily</a:t>
            </a:r>
            <a:endParaRPr lang="en-US" sz="1350" dirty="0">
              <a:latin typeface="Akkurat Pro" panose="020B0504020101020102" pitchFamily="34" charset="0"/>
            </a:endParaRP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Helps with reproducibility of your published results</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Helps further new discoveries and research</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Preserves data for long-term access and prevents loss of data</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Federal and other funding agencies require data management plans and data sharing</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Journals require deposit of data underlying the articles in public repositories</a:t>
            </a:r>
          </a:p>
        </p:txBody>
      </p:sp>
      <p:sp>
        <p:nvSpPr>
          <p:cNvPr id="3" name="TextBox 2"/>
          <p:cNvSpPr txBox="1"/>
          <p:nvPr/>
        </p:nvSpPr>
        <p:spPr>
          <a:xfrm>
            <a:off x="5252884" y="4825663"/>
            <a:ext cx="4734232"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3"/>
              </a:rPr>
              <a:t>https://www.flickr.com/photos/mbiddulph/3240818979</a:t>
            </a:r>
            <a:r>
              <a:rPr kumimoji="0" lang="en-US" sz="800" b="0" i="0" u="none" strike="noStrike" kern="1200" cap="none" spc="0" normalizeH="0" baseline="0" noProof="0" dirty="0" smtClean="0">
                <a:ln>
                  <a:noFill/>
                </a:ln>
                <a:solidFill>
                  <a:prstClr val="black"/>
                </a:solidFill>
                <a:effectLst/>
                <a:uLnTx/>
                <a:uFillTx/>
                <a:latin typeface="Calibri"/>
                <a:ea typeface="+mn-ea"/>
                <a:cs typeface="+mn-cs"/>
                <a:hlinkClick r:id="rId3"/>
              </a:rPr>
              <a:t>/</a:t>
            </a:r>
            <a:r>
              <a:rPr kumimoji="0" lang="en-US" sz="800" b="0" i="0" u="none" strike="noStrike" kern="1200" cap="none" spc="0" normalizeH="0" baseline="0" noProof="0" dirty="0" smtClean="0">
                <a:ln>
                  <a:noFill/>
                </a:ln>
                <a:solidFill>
                  <a:prstClr val="black"/>
                </a:solidFill>
                <a:effectLst/>
                <a:uLnTx/>
                <a:uFillTx/>
                <a:latin typeface="Calibri"/>
                <a:ea typeface="+mn-ea"/>
                <a:cs typeface="+mn-cs"/>
              </a:rPr>
              <a:t>  (CC BY-SA 2.0)</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162" y="1269802"/>
            <a:ext cx="1514475" cy="2286000"/>
          </a:xfrm>
          <a:prstGeom prst="rect">
            <a:avLst/>
          </a:prstGeom>
        </p:spPr>
      </p:pic>
    </p:spTree>
    <p:extLst>
      <p:ext uri="{BB962C8B-B14F-4D97-AF65-F5344CB8AC3E}">
        <p14:creationId xmlns:p14="http://schemas.microsoft.com/office/powerpoint/2010/main" val="3654059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FAIR Principles for scientific data management</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18</a:t>
            </a:fld>
            <a:endParaRPr lang="en-US"/>
          </a:p>
        </p:txBody>
      </p:sp>
      <p:sp>
        <p:nvSpPr>
          <p:cNvPr id="9" name="Text Box 200"/>
          <p:cNvSpPr txBox="1"/>
          <p:nvPr/>
        </p:nvSpPr>
        <p:spPr>
          <a:xfrm>
            <a:off x="414528" y="967462"/>
            <a:ext cx="8333232" cy="3819572"/>
          </a:xfrm>
          <a:prstGeom prst="rect">
            <a:avLst/>
          </a:prstGeom>
          <a:noFill/>
          <a:ln w="6350">
            <a:noFill/>
          </a:ln>
          <a:effectLst/>
        </p:spPr>
        <p:txBody>
          <a:bodyPr rot="0" spcFirstLastPara="0" vert="horz" wrap="square" lIns="68580" tIns="68580" rIns="68580" bIns="0" numCol="1" spcCol="0" rtlCol="0" fromWordArt="0" anchor="t" anchorCtr="0" forceAA="0" compatLnSpc="1">
            <a:prstTxWarp prst="textNoShape">
              <a:avLst/>
            </a:prstTxWarp>
            <a:noAutofit/>
          </a:bodyPr>
          <a:lstStyle/>
          <a:p>
            <a:pPr defTabSz="685800">
              <a:defRPr/>
            </a:pP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Data that is stored, curated, and shared according to the FAIR principles </a:t>
            </a:r>
            <a:r>
              <a:rPr lang="en-US" kern="0" dirty="0" smtClean="0">
                <a:solidFill>
                  <a:sysClr val="windowText" lastClr="000000"/>
                </a:solidFill>
                <a:latin typeface="Calibri" panose="020F0502020204030204"/>
                <a:ea typeface="Calibri" panose="020F0502020204030204" pitchFamily="34" charset="0"/>
                <a:cs typeface="Times New Roman" panose="02020603050405020304" pitchFamily="18" charset="0"/>
              </a:rPr>
              <a:t>(</a:t>
            </a:r>
            <a:r>
              <a:rPr lang="en-US" kern="0" dirty="0" smtClean="0">
                <a:solidFill>
                  <a:sysClr val="windowText" lastClr="000000"/>
                </a:solidFill>
                <a:ea typeface="Calibri" panose="020F0502020204030204" pitchFamily="34" charset="0"/>
                <a:cs typeface="Times New Roman" panose="02020603050405020304" pitchFamily="18" charset="0"/>
              </a:rPr>
              <a:t>a </a:t>
            </a:r>
            <a:r>
              <a:rPr lang="en-US" kern="0" dirty="0">
                <a:solidFill>
                  <a:sysClr val="windowText" lastClr="000000"/>
                </a:solidFill>
                <a:ea typeface="Calibri" panose="020F0502020204030204" pitchFamily="34" charset="0"/>
                <a:cs typeface="Times New Roman" panose="02020603050405020304" pitchFamily="18" charset="0"/>
              </a:rPr>
              <a:t>set of guiding </a:t>
            </a:r>
            <a:r>
              <a:rPr lang="en-US" kern="0" dirty="0" smtClean="0">
                <a:solidFill>
                  <a:sysClr val="windowText" lastClr="000000"/>
                </a:solidFill>
                <a:ea typeface="Calibri" panose="020F0502020204030204" pitchFamily="34" charset="0"/>
                <a:cs typeface="Times New Roman" panose="02020603050405020304" pitchFamily="18" charset="0"/>
              </a:rPr>
              <a:t>principles) </a:t>
            </a:r>
            <a:r>
              <a:rPr lang="en-US" kern="0" dirty="0">
                <a:solidFill>
                  <a:sysClr val="windowText" lastClr="000000"/>
                </a:solidFill>
                <a:ea typeface="Calibri" panose="020F0502020204030204" pitchFamily="34" charset="0"/>
                <a:cs typeface="Times New Roman" panose="02020603050405020304" pitchFamily="18" charset="0"/>
              </a:rPr>
              <a:t>to make </a:t>
            </a:r>
            <a:r>
              <a:rPr lang="en-US" kern="0" dirty="0" smtClean="0">
                <a:solidFill>
                  <a:sysClr val="windowText" lastClr="000000"/>
                </a:solidFill>
                <a:ea typeface="Calibri" panose="020F0502020204030204" pitchFamily="34" charset="0"/>
                <a:cs typeface="Times New Roman" panose="02020603050405020304" pitchFamily="18" charset="0"/>
              </a:rPr>
              <a:t>data</a:t>
            </a:r>
          </a:p>
          <a:p>
            <a:pPr defTabSz="685800">
              <a:defRPr/>
            </a:pP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p>
          <a:p>
            <a:pPr defTabSz="685800">
              <a:defRPr/>
            </a:pPr>
            <a:r>
              <a:rPr lang="en-US" b="1" kern="0" dirty="0">
                <a:solidFill>
                  <a:sysClr val="windowText" lastClr="000000"/>
                </a:solidFill>
                <a:latin typeface="Calibri" panose="020F0502020204030204"/>
                <a:ea typeface="Calibri" panose="020F0502020204030204" pitchFamily="34" charset="0"/>
                <a:cs typeface="Times New Roman" panose="02020603050405020304" pitchFamily="18" charset="0"/>
              </a:rPr>
              <a:t>Findable</a:t>
            </a: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described richly with metadata and have a unique identifier (often a URI)</a:t>
            </a:r>
          </a:p>
          <a:p>
            <a:pPr defTabSz="685800">
              <a:defRPr/>
            </a:pPr>
            <a:endPar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defTabSz="685800">
              <a:defRPr/>
            </a:pPr>
            <a:r>
              <a:rPr lang="en-US" b="1" kern="0" dirty="0">
                <a:solidFill>
                  <a:sysClr val="windowText" lastClr="000000"/>
                </a:solidFill>
                <a:latin typeface="Calibri" panose="020F0502020204030204"/>
                <a:ea typeface="Calibri" panose="020F0502020204030204" pitchFamily="34" charset="0"/>
                <a:cs typeface="Times New Roman" panose="02020603050405020304" pitchFamily="18" charset="0"/>
              </a:rPr>
              <a:t>Accessible:</a:t>
            </a: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retrievable by their identifier through free and open Internet protocols that allow authentication and authorization where necessary</a:t>
            </a:r>
          </a:p>
          <a:p>
            <a:pPr defTabSz="685800">
              <a:defRPr/>
            </a:pPr>
            <a:endPar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defTabSz="685800">
              <a:defRPr/>
            </a:pPr>
            <a:r>
              <a:rPr lang="en-US" b="1" kern="0" dirty="0">
                <a:solidFill>
                  <a:sysClr val="windowText" lastClr="000000"/>
                </a:solidFill>
                <a:latin typeface="Calibri" panose="020F0502020204030204"/>
                <a:ea typeface="Calibri" panose="020F0502020204030204" pitchFamily="34" charset="0"/>
                <a:cs typeface="Times New Roman" panose="02020603050405020304" pitchFamily="18" charset="0"/>
              </a:rPr>
              <a:t>Interoperable:</a:t>
            </a: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described with commonly used metadata standards and controlled vocabularies</a:t>
            </a:r>
          </a:p>
          <a:p>
            <a:pPr defTabSz="685800">
              <a:defRPr/>
            </a:pPr>
            <a:endPar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defTabSz="685800">
              <a:defRPr/>
            </a:pPr>
            <a:r>
              <a:rPr lang="en-US" b="1" kern="0" dirty="0">
                <a:solidFill>
                  <a:sysClr val="windowText" lastClr="000000"/>
                </a:solidFill>
                <a:latin typeface="Calibri" panose="020F0502020204030204"/>
                <a:ea typeface="Calibri" panose="020F0502020204030204" pitchFamily="34" charset="0"/>
                <a:cs typeface="Times New Roman" panose="02020603050405020304" pitchFamily="18" charset="0"/>
              </a:rPr>
              <a:t>Re-usable</a:t>
            </a: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have been assigned a license assuring their re-use and have a clear provenance</a:t>
            </a:r>
          </a:p>
          <a:p>
            <a:pPr defTabSz="685800">
              <a:defRPr/>
            </a:pPr>
            <a:r>
              <a:rPr lang="en-US" sz="1350" kern="0" cap="all" dirty="0">
                <a:solidFill>
                  <a:srgbClr val="000000"/>
                </a:solidFill>
                <a:latin typeface="Calibri" panose="020F0502020204030204"/>
                <a:ea typeface="Calibri" panose="020F0502020204030204" pitchFamily="34" charset="0"/>
                <a:cs typeface="Times New Roman" panose="02020603050405020304" pitchFamily="18" charset="0"/>
              </a:rPr>
              <a:t> </a:t>
            </a:r>
            <a:endParaRPr lang="en-US" sz="135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6828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172" y="540118"/>
            <a:ext cx="5857656" cy="4063264"/>
          </a:xfrm>
          <a:prstGeom prst="rect">
            <a:avLst/>
          </a:prstGeom>
        </p:spPr>
      </p:pic>
      <p:sp>
        <p:nvSpPr>
          <p:cNvPr id="3" name="TextBox 2"/>
          <p:cNvSpPr txBox="1"/>
          <p:nvPr/>
        </p:nvSpPr>
        <p:spPr>
          <a:xfrm>
            <a:off x="2492477" y="4724400"/>
            <a:ext cx="61353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0000"/>
                </a:solidFill>
                <a:effectLst/>
                <a:uLnTx/>
                <a:uFillTx/>
                <a:latin typeface="Arial"/>
                <a:ea typeface="+mn-ea"/>
                <a:cs typeface="+mn-cs"/>
              </a:rPr>
              <a:t>Ligue des Bibliothèques Européennes de </a:t>
            </a:r>
            <a:r>
              <a:rPr kumimoji="0" lang="fr-FR" sz="900" b="0" i="0" u="none" strike="noStrike" kern="1200" cap="none" spc="0" normalizeH="0" baseline="0" noProof="0" dirty="0" smtClean="0">
                <a:ln>
                  <a:noFill/>
                </a:ln>
                <a:solidFill>
                  <a:srgbClr val="000000"/>
                </a:solidFill>
                <a:effectLst/>
                <a:uLnTx/>
                <a:uFillTx/>
                <a:latin typeface="Arial"/>
                <a:ea typeface="+mn-ea"/>
                <a:cs typeface="+mn-cs"/>
              </a:rPr>
              <a:t>Recherche/ Association </a:t>
            </a:r>
            <a:r>
              <a:rPr kumimoji="0" lang="fr-FR" sz="900" b="0" i="0" u="none" strike="noStrike" kern="1200" cap="none" spc="0" normalizeH="0" baseline="0" noProof="0" dirty="0">
                <a:ln>
                  <a:noFill/>
                </a:ln>
                <a:solidFill>
                  <a:srgbClr val="000000"/>
                </a:solidFill>
                <a:effectLst/>
                <a:uLnTx/>
                <a:uFillTx/>
                <a:latin typeface="Arial"/>
                <a:ea typeface="+mn-ea"/>
                <a:cs typeface="+mn-cs"/>
              </a:rPr>
              <a:t>of </a:t>
            </a:r>
            <a:r>
              <a:rPr kumimoji="0" lang="fr-FR" sz="900" b="0" i="0" u="none" strike="noStrike" kern="1200" cap="none" spc="0" normalizeH="0" baseline="0" noProof="0" dirty="0" err="1">
                <a:ln>
                  <a:noFill/>
                </a:ln>
                <a:solidFill>
                  <a:srgbClr val="000000"/>
                </a:solidFill>
                <a:effectLst/>
                <a:uLnTx/>
                <a:uFillTx/>
                <a:latin typeface="Arial"/>
                <a:ea typeface="+mn-ea"/>
                <a:cs typeface="+mn-cs"/>
              </a:rPr>
              <a:t>European</a:t>
            </a:r>
            <a:r>
              <a:rPr kumimoji="0" lang="fr-FR" sz="900" b="0" i="0" u="none" strike="noStrike" kern="1200" cap="none" spc="0" normalizeH="0" baseline="0" noProof="0" dirty="0">
                <a:ln>
                  <a:noFill/>
                </a:ln>
                <a:solidFill>
                  <a:srgbClr val="000000"/>
                </a:solidFill>
                <a:effectLst/>
                <a:uLnTx/>
                <a:uFillTx/>
                <a:latin typeface="Arial"/>
                <a:ea typeface="+mn-ea"/>
                <a:cs typeface="+mn-cs"/>
              </a:rPr>
              <a:t> Research </a:t>
            </a:r>
            <a:r>
              <a:rPr kumimoji="0" lang="fr-FR" sz="900" b="0" i="0" u="none" strike="noStrike" kern="1200" cap="none" spc="0" normalizeH="0" baseline="0" noProof="0" dirty="0" smtClean="0">
                <a:ln>
                  <a:noFill/>
                </a:ln>
                <a:solidFill>
                  <a:srgbClr val="000000"/>
                </a:solidFill>
                <a:effectLst/>
                <a:uLnTx/>
                <a:uFillTx/>
                <a:latin typeface="Arial"/>
                <a:ea typeface="+mn-ea"/>
                <a:cs typeface="+mn-cs"/>
              </a:rPr>
              <a:t>Libraries (LIBER)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hlinkClick r:id="rId4"/>
              </a:rPr>
              <a:t>https://</a:t>
            </a:r>
            <a:r>
              <a:rPr kumimoji="0" lang="en-US" sz="900" b="0" i="0" u="none" strike="noStrike" kern="1200" cap="none" spc="0" normalizeH="0" baseline="0" noProof="0" dirty="0" smtClean="0">
                <a:ln>
                  <a:noFill/>
                </a:ln>
                <a:solidFill>
                  <a:srgbClr val="000000"/>
                </a:solidFill>
                <a:effectLst/>
                <a:uLnTx/>
                <a:uFillTx/>
                <a:latin typeface="Arial"/>
                <a:ea typeface="+mn-ea"/>
                <a:cs typeface="+mn-cs"/>
                <a:hlinkClick r:id="rId4"/>
              </a:rPr>
              <a:t>libereurope.eu/wp-content/uploads/2017/12/LIBER-FAIR-Data.pdf</a:t>
            </a:r>
            <a:r>
              <a:rPr kumimoji="0" lang="en-US" sz="900" b="0" i="0" u="none" strike="noStrike" kern="1200" cap="none" spc="0" normalizeH="0" baseline="0" noProof="0" dirty="0" smtClean="0">
                <a:ln>
                  <a:noFill/>
                </a:ln>
                <a:solidFill>
                  <a:srgbClr val="000000"/>
                </a:solidFill>
                <a:effectLst/>
                <a:uLnTx/>
                <a:uFillTx/>
                <a:latin typeface="Arial"/>
                <a:ea typeface="+mn-ea"/>
                <a:cs typeface="+mn-cs"/>
              </a:rPr>
              <a:t> </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293211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4363" y="762659"/>
            <a:ext cx="6467566" cy="3139321"/>
          </a:xfrm>
          <a:prstGeom prst="rect">
            <a:avLst/>
          </a:prstGeom>
          <a:noFill/>
        </p:spPr>
        <p:txBody>
          <a:bodyPr wrap="square" rtlCol="0">
            <a:spAutoFit/>
          </a:bodyPr>
          <a:lstStyle/>
          <a:p>
            <a:r>
              <a:rPr lang="en-US" dirty="0" smtClean="0">
                <a:solidFill>
                  <a:schemeClr val="tx2"/>
                </a:solidFill>
              </a:rPr>
              <a:t>Topics</a:t>
            </a:r>
          </a:p>
          <a:p>
            <a:endParaRPr lang="en-US" dirty="0"/>
          </a:p>
          <a:p>
            <a:pPr marL="285750" indent="-285750">
              <a:buFont typeface="Arial" panose="020B0604020202020204" pitchFamily="34" charset="0"/>
              <a:buChar char="•"/>
            </a:pPr>
            <a:r>
              <a:rPr lang="en-US" dirty="0" smtClean="0"/>
              <a:t>Data Sharing for Open Access: Definitions and Requirements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Benefits of Data Sharing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Resources to Help with Data Sharing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Preparing Data to be Shared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Open Data repositories</a:t>
            </a:r>
          </a:p>
        </p:txBody>
      </p:sp>
    </p:spTree>
    <p:extLst>
      <p:ext uri="{BB962C8B-B14F-4D97-AF65-F5344CB8AC3E}">
        <p14:creationId xmlns:p14="http://schemas.microsoft.com/office/powerpoint/2010/main" val="11118725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Data Citation</a:t>
            </a:r>
            <a:endParaRPr lang="en-US" sz="3600" dirty="0"/>
          </a:p>
        </p:txBody>
      </p:sp>
      <p:sp>
        <p:nvSpPr>
          <p:cNvPr id="3" name="Text Placeholder 2"/>
          <p:cNvSpPr>
            <a:spLocks noGrp="1"/>
          </p:cNvSpPr>
          <p:nvPr>
            <p:ph type="body" idx="4294967295"/>
          </p:nvPr>
        </p:nvSpPr>
        <p:spPr>
          <a:xfrm>
            <a:off x="663593" y="1179249"/>
            <a:ext cx="8229600" cy="3394075"/>
          </a:xfrm>
        </p:spPr>
        <p:txBody>
          <a:bodyPr/>
          <a:lstStyle/>
          <a:p>
            <a:r>
              <a:rPr lang="en-US" sz="2800" dirty="0" smtClean="0"/>
              <a:t>Important to cite data used</a:t>
            </a:r>
          </a:p>
          <a:p>
            <a:r>
              <a:rPr lang="en-US" sz="2800" dirty="0" smtClean="0"/>
              <a:t>Increases recognition of your work</a:t>
            </a:r>
          </a:p>
          <a:p>
            <a:r>
              <a:rPr lang="en-US" sz="2800" dirty="0" smtClean="0"/>
              <a:t>Currently no standard way to cite to data</a:t>
            </a:r>
            <a:endParaRPr lang="en-US" sz="2800" dirty="0"/>
          </a:p>
        </p:txBody>
      </p:sp>
    </p:spTree>
    <p:extLst>
      <p:ext uri="{BB962C8B-B14F-4D97-AF65-F5344CB8AC3E}">
        <p14:creationId xmlns:p14="http://schemas.microsoft.com/office/powerpoint/2010/main" val="27819292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04" y="126213"/>
            <a:ext cx="7159932" cy="494797"/>
          </a:xfrm>
        </p:spPr>
        <p:txBody>
          <a:bodyPr/>
          <a:lstStyle/>
          <a:p>
            <a:pPr algn="ctr"/>
            <a:r>
              <a:rPr lang="en-US" sz="2400" dirty="0"/>
              <a:t>JOINT DECLARATION OF DATA CITATION PRINCIPLES</a:t>
            </a:r>
          </a:p>
        </p:txBody>
      </p:sp>
      <p:sp>
        <p:nvSpPr>
          <p:cNvPr id="3" name="Text Placeholder 2"/>
          <p:cNvSpPr>
            <a:spLocks noGrp="1"/>
          </p:cNvSpPr>
          <p:nvPr>
            <p:ph type="body" idx="4294967295"/>
          </p:nvPr>
        </p:nvSpPr>
        <p:spPr>
          <a:xfrm>
            <a:off x="606116" y="831273"/>
            <a:ext cx="8229600" cy="4317117"/>
          </a:xfrm>
        </p:spPr>
        <p:txBody>
          <a:bodyPr/>
          <a:lstStyle/>
          <a:p>
            <a:pPr marL="152400" indent="0">
              <a:buNone/>
            </a:pPr>
            <a:r>
              <a:rPr lang="en-US" sz="1000" dirty="0"/>
              <a:t>1. Importance</a:t>
            </a:r>
          </a:p>
          <a:p>
            <a:r>
              <a:rPr lang="en-US" sz="1000" dirty="0"/>
              <a:t>Data should be considered legitimate, citable products of research. Data citations should be accorded the same importance in the scholarly record as citations of other research objects, such as </a:t>
            </a:r>
            <a:r>
              <a:rPr lang="en-US" sz="1000" dirty="0" smtClean="0"/>
              <a:t>publications.</a:t>
            </a:r>
            <a:endParaRPr lang="en-US" sz="1000" dirty="0"/>
          </a:p>
          <a:p>
            <a:pPr marL="152400" indent="0">
              <a:buNone/>
            </a:pPr>
            <a:r>
              <a:rPr lang="en-US" sz="1000" dirty="0"/>
              <a:t>2. Credit and Attribution</a:t>
            </a:r>
          </a:p>
          <a:p>
            <a:r>
              <a:rPr lang="en-US" sz="1000" dirty="0"/>
              <a:t>Data citations should facilitate giving scholarly credit and normative and legal attribution to all contributors to the data, recognizing that a single style or mechanism of attribution may not be applicable to all </a:t>
            </a:r>
            <a:r>
              <a:rPr lang="en-US" sz="1000" dirty="0" smtClean="0"/>
              <a:t>data.</a:t>
            </a:r>
            <a:endParaRPr lang="en-US" sz="1000" dirty="0"/>
          </a:p>
          <a:p>
            <a:pPr marL="152400" indent="0">
              <a:buNone/>
            </a:pPr>
            <a:r>
              <a:rPr lang="en-US" sz="1000" dirty="0"/>
              <a:t>3. Evidence</a:t>
            </a:r>
          </a:p>
          <a:p>
            <a:r>
              <a:rPr lang="en-US" sz="1000" dirty="0"/>
              <a:t>In scholarly literature, whenever and wherever a claim relies upon data, the corresponding data should be </a:t>
            </a:r>
            <a:r>
              <a:rPr lang="en-US" sz="1000" dirty="0" smtClean="0"/>
              <a:t>cited.</a:t>
            </a:r>
            <a:endParaRPr lang="en-US" sz="1000" dirty="0"/>
          </a:p>
          <a:p>
            <a:pPr marL="152400" indent="0">
              <a:buNone/>
            </a:pPr>
            <a:r>
              <a:rPr lang="en-US" sz="1000" dirty="0"/>
              <a:t>4. Unique Identification</a:t>
            </a:r>
          </a:p>
          <a:p>
            <a:r>
              <a:rPr lang="en-US" sz="1000" dirty="0"/>
              <a:t>A data citation should include a persistent method for identification that is machine actionable, globally unique, and widely used by a </a:t>
            </a:r>
            <a:r>
              <a:rPr lang="en-US" sz="1000" dirty="0" smtClean="0"/>
              <a:t>community.</a:t>
            </a:r>
            <a:endParaRPr lang="en-US" sz="1000" dirty="0"/>
          </a:p>
          <a:p>
            <a:pPr marL="152400" indent="0">
              <a:buNone/>
            </a:pPr>
            <a:r>
              <a:rPr lang="en-US" sz="1000" dirty="0"/>
              <a:t>5. Access</a:t>
            </a:r>
          </a:p>
          <a:p>
            <a:r>
              <a:rPr lang="en-US" sz="1000" dirty="0"/>
              <a:t>Data citations should facilitate access to the data themselves and to such associated metadata, documentation, code, and other materials, as are necessary for both humans and machines to make informed use of the referenced </a:t>
            </a:r>
            <a:r>
              <a:rPr lang="en-US" sz="1000" dirty="0" smtClean="0"/>
              <a:t>data.</a:t>
            </a:r>
            <a:endParaRPr lang="en-US" sz="1000" dirty="0"/>
          </a:p>
          <a:p>
            <a:pPr marL="152400" indent="0">
              <a:buNone/>
            </a:pPr>
            <a:r>
              <a:rPr lang="en-US" sz="1000" dirty="0"/>
              <a:t>6. Persistence</a:t>
            </a:r>
          </a:p>
          <a:p>
            <a:r>
              <a:rPr lang="en-US" sz="1000" dirty="0"/>
              <a:t>Unique identifiers, and metadata describing the data, and its disposition, should persist -- even beyond the lifespan of the data they </a:t>
            </a:r>
            <a:r>
              <a:rPr lang="en-US" sz="1000" dirty="0" smtClean="0"/>
              <a:t>describe.</a:t>
            </a:r>
            <a:endParaRPr lang="en-US" sz="1000" dirty="0"/>
          </a:p>
          <a:p>
            <a:pPr marL="152400" indent="0">
              <a:buNone/>
            </a:pPr>
            <a:r>
              <a:rPr lang="en-US" sz="1000" dirty="0"/>
              <a:t>7. Specificity and Verifiability</a:t>
            </a:r>
          </a:p>
          <a:p>
            <a:r>
              <a:rPr lang="en-US" sz="1000" dirty="0"/>
              <a:t>Data citations should facilitate identification of, access to, and verification of the specific data that support a claim. Citations or citation metadata should include information about provenance and fixity sufficient to facilitate </a:t>
            </a:r>
            <a:r>
              <a:rPr lang="en-US" sz="1000" dirty="0" err="1"/>
              <a:t>verfiying</a:t>
            </a:r>
            <a:r>
              <a:rPr lang="en-US" sz="1000" dirty="0"/>
              <a:t> that the specific </a:t>
            </a:r>
            <a:r>
              <a:rPr lang="en-US" sz="1000" dirty="0" err="1"/>
              <a:t>timeslice</a:t>
            </a:r>
            <a:r>
              <a:rPr lang="en-US" sz="1000" dirty="0"/>
              <a:t>, version and/or granular portion of data retrieved subsequently is the same as was originally </a:t>
            </a:r>
            <a:r>
              <a:rPr lang="en-US" sz="1000" dirty="0" smtClean="0"/>
              <a:t>cited.</a:t>
            </a:r>
            <a:endParaRPr lang="en-US" sz="1000" dirty="0"/>
          </a:p>
          <a:p>
            <a:pPr marL="152400" indent="0">
              <a:buNone/>
            </a:pPr>
            <a:r>
              <a:rPr lang="en-US" sz="1000" dirty="0"/>
              <a:t>8. Interoperability and Flexibility</a:t>
            </a:r>
          </a:p>
          <a:p>
            <a:r>
              <a:rPr lang="en-US" sz="1000" dirty="0"/>
              <a:t>Data citation methods should be sufficiently flexible to accommodate the variant practices among communities, but should not differ so much that they compromise interoperability of data citation practices across </a:t>
            </a:r>
            <a:r>
              <a:rPr lang="en-US" sz="1000" dirty="0" smtClean="0"/>
              <a:t>communities.</a:t>
            </a:r>
            <a:endParaRPr lang="en-US" sz="1000" dirty="0"/>
          </a:p>
          <a:p>
            <a:endParaRPr lang="en-US" sz="900" dirty="0"/>
          </a:p>
          <a:p>
            <a:pPr marL="152400" indent="0">
              <a:buNone/>
            </a:pPr>
            <a:r>
              <a:rPr lang="en-US" sz="800" dirty="0" smtClean="0"/>
              <a:t>Data </a:t>
            </a:r>
            <a:r>
              <a:rPr lang="en-US" sz="800" dirty="0"/>
              <a:t>Citation Synthesis Group: Joint Declaration of Data Citation Principles. </a:t>
            </a:r>
            <a:r>
              <a:rPr lang="en-US" sz="800" dirty="0" err="1"/>
              <a:t>Martone</a:t>
            </a:r>
            <a:r>
              <a:rPr lang="en-US" sz="800" dirty="0"/>
              <a:t> M. (ed.) San Diego CA: FORCE11; 2014 [https://www.force11.org/group/joint-declaration-data-citation-principles-final].</a:t>
            </a:r>
          </a:p>
        </p:txBody>
      </p:sp>
    </p:spTree>
    <p:extLst>
      <p:ext uri="{BB962C8B-B14F-4D97-AF65-F5344CB8AC3E}">
        <p14:creationId xmlns:p14="http://schemas.microsoft.com/office/powerpoint/2010/main" val="3088104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04" y="682483"/>
            <a:ext cx="6858000" cy="3893486"/>
          </a:xfrm>
          <a:prstGeom prst="rect">
            <a:avLst/>
          </a:prstGeom>
        </p:spPr>
      </p:pic>
      <p:sp>
        <p:nvSpPr>
          <p:cNvPr id="5" name="TextBox 4"/>
          <p:cNvSpPr txBox="1"/>
          <p:nvPr/>
        </p:nvSpPr>
        <p:spPr>
          <a:xfrm>
            <a:off x="1255515" y="4639866"/>
            <a:ext cx="6499027"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https://www.elsevier.com/about/open-science/research-data/data-citation</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176387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88" y="0"/>
            <a:ext cx="8319424" cy="5143500"/>
          </a:xfrm>
          <a:prstGeom prst="rect">
            <a:avLst/>
          </a:prstGeom>
        </p:spPr>
      </p:pic>
    </p:spTree>
    <p:extLst>
      <p:ext uri="{BB962C8B-B14F-4D97-AF65-F5344CB8AC3E}">
        <p14:creationId xmlns:p14="http://schemas.microsoft.com/office/powerpoint/2010/main" val="41220462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Community resources</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078" y="1200151"/>
            <a:ext cx="4069843" cy="3394472"/>
          </a:xfrm>
          <a:prstGeom prst="rect">
            <a:avLst/>
          </a:prstGeom>
        </p:spPr>
      </p:pic>
      <p:sp>
        <p:nvSpPr>
          <p:cNvPr id="5" name="TextBox 4"/>
          <p:cNvSpPr txBox="1"/>
          <p:nvPr/>
        </p:nvSpPr>
        <p:spPr>
          <a:xfrm>
            <a:off x="4930877" y="4719484"/>
            <a:ext cx="380016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people group by Oksana Latysheva from the Noun Project</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94442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70272" y="176839"/>
            <a:ext cx="6813754" cy="4844981"/>
          </a:xfrm>
        </p:spPr>
      </p:pic>
      <p:sp>
        <p:nvSpPr>
          <p:cNvPr id="2" name="TextBox 1"/>
          <p:cNvSpPr txBox="1"/>
          <p:nvPr/>
        </p:nvSpPr>
        <p:spPr>
          <a:xfrm>
            <a:off x="7174173" y="4135271"/>
            <a:ext cx="2010770" cy="338554"/>
          </a:xfrm>
          <a:prstGeom prst="rect">
            <a:avLst/>
          </a:prstGeom>
          <a:noFill/>
        </p:spPr>
        <p:txBody>
          <a:bodyPr wrap="square" rtlCol="0">
            <a:spAutoFit/>
          </a:bodyPr>
          <a:lstStyle/>
          <a:p>
            <a:r>
              <a:rPr lang="en-US" sz="800" dirty="0">
                <a:hlinkClick r:id="rId4"/>
              </a:rPr>
              <a:t>http://opendatahandbook.org</a:t>
            </a:r>
            <a:r>
              <a:rPr lang="en-US" sz="800" dirty="0" smtClean="0">
                <a:hlinkClick r:id="rId4"/>
              </a:rPr>
              <a:t>/</a:t>
            </a:r>
            <a:endParaRPr lang="en-US" sz="800" dirty="0" smtClean="0"/>
          </a:p>
          <a:p>
            <a:endParaRPr lang="en-US" sz="800" dirty="0"/>
          </a:p>
        </p:txBody>
      </p:sp>
    </p:spTree>
    <p:extLst>
      <p:ext uri="{BB962C8B-B14F-4D97-AF65-F5344CB8AC3E}">
        <p14:creationId xmlns:p14="http://schemas.microsoft.com/office/powerpoint/2010/main" val="11158943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589" y="54078"/>
            <a:ext cx="5335780" cy="5143500"/>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984" y="2093147"/>
            <a:ext cx="2148095" cy="819554"/>
          </a:xfrm>
          <a:prstGeom prst="rect">
            <a:avLst/>
          </a:prstGeom>
        </p:spPr>
      </p:pic>
      <p:sp>
        <p:nvSpPr>
          <p:cNvPr id="4" name="TextBox 3"/>
          <p:cNvSpPr txBox="1"/>
          <p:nvPr/>
        </p:nvSpPr>
        <p:spPr>
          <a:xfrm>
            <a:off x="224933" y="4259050"/>
            <a:ext cx="2948573" cy="230832"/>
          </a:xfrm>
          <a:prstGeom prst="rect">
            <a:avLst/>
          </a:prstGeom>
          <a:noFill/>
        </p:spPr>
        <p:txBody>
          <a:bodyPr wrap="square" rtlCol="0">
            <a:spAutoFit/>
          </a:bodyPr>
          <a:lstStyle/>
          <a:p>
            <a:r>
              <a:rPr lang="en-US" sz="900" dirty="0">
                <a:latin typeface="Calibri" panose="020F0502020204030204" pitchFamily="34" charset="0"/>
                <a:cs typeface="Calibri" panose="020F0502020204030204" pitchFamily="34" charset="0"/>
                <a:hlinkClick r:id="rId5"/>
              </a:rPr>
              <a:t>https://sparcopen.org</a:t>
            </a:r>
            <a:r>
              <a:rPr lang="en-US" sz="900" dirty="0" smtClean="0">
                <a:latin typeface="Calibri" panose="020F0502020204030204" pitchFamily="34" charset="0"/>
                <a:cs typeface="Calibri" panose="020F0502020204030204" pitchFamily="34" charset="0"/>
                <a:hlinkClick r:id="rId5"/>
              </a:rPr>
              <a:t>/</a:t>
            </a:r>
            <a:r>
              <a:rPr lang="en-US" sz="900" dirty="0" smtClean="0">
                <a:latin typeface="Calibri" panose="020F0502020204030204" pitchFamily="34" charset="0"/>
                <a:cs typeface="Calibri" panose="020F0502020204030204" pitchFamily="34" charset="0"/>
              </a:rPr>
              <a:t> </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03931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757" y="0"/>
            <a:ext cx="6876485" cy="5143500"/>
          </a:xfrm>
          <a:prstGeom prst="rect">
            <a:avLst/>
          </a:prstGeom>
        </p:spPr>
      </p:pic>
      <p:sp>
        <p:nvSpPr>
          <p:cNvPr id="3" name="TextBox 2"/>
          <p:cNvSpPr txBox="1"/>
          <p:nvPr/>
        </p:nvSpPr>
        <p:spPr>
          <a:xfrm>
            <a:off x="146695" y="4136804"/>
            <a:ext cx="2542717"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hlinkClick r:id="rId4"/>
              </a:rPr>
              <a:t>https://www.force11.org</a:t>
            </a:r>
            <a:r>
              <a:rPr lang="en-US" sz="1050" dirty="0" smtClean="0">
                <a:latin typeface="Calibri" panose="020F0502020204030204" pitchFamily="34" charset="0"/>
                <a:cs typeface="Calibri" panose="020F0502020204030204" pitchFamily="34" charset="0"/>
                <a:hlinkClick r:id="rId4"/>
              </a:rPr>
              <a:t>/</a:t>
            </a:r>
            <a:r>
              <a:rPr lang="en-US" sz="1050" dirty="0" smtClean="0">
                <a:latin typeface="Calibri" panose="020F0502020204030204" pitchFamily="34" charset="0"/>
                <a:cs typeface="Calibri" panose="020F0502020204030204" pitchFamily="34" charset="0"/>
              </a:rPr>
              <a:t> </a:t>
            </a:r>
            <a:endParaRPr lang="en-US"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8715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641" y="142081"/>
            <a:ext cx="4606758" cy="1250899"/>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72" y="1433484"/>
            <a:ext cx="8583753" cy="3269590"/>
          </a:xfrm>
          <a:prstGeom prst="rect">
            <a:avLst/>
          </a:prstGeom>
        </p:spPr>
      </p:pic>
    </p:spTree>
    <p:extLst>
      <p:ext uri="{BB962C8B-B14F-4D97-AF65-F5344CB8AC3E}">
        <p14:creationId xmlns:p14="http://schemas.microsoft.com/office/powerpoint/2010/main" val="8930344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881" y="0"/>
            <a:ext cx="6280237" cy="5143500"/>
          </a:xfrm>
          <a:prstGeom prst="rect">
            <a:avLst/>
          </a:prstGeom>
        </p:spPr>
      </p:pic>
    </p:spTree>
    <p:extLst>
      <p:ext uri="{BB962C8B-B14F-4D97-AF65-F5344CB8AC3E}">
        <p14:creationId xmlns:p14="http://schemas.microsoft.com/office/powerpoint/2010/main" val="364022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7822" y="2070597"/>
            <a:ext cx="6467566" cy="1077218"/>
          </a:xfrm>
          <a:prstGeom prst="rect">
            <a:avLst/>
          </a:prstGeom>
          <a:noFill/>
        </p:spPr>
        <p:txBody>
          <a:bodyPr wrap="square" rtlCol="0">
            <a:spAutoFit/>
          </a:bodyPr>
          <a:lstStyle/>
          <a:p>
            <a:r>
              <a:rPr lang="en-US" sz="3200" dirty="0"/>
              <a:t>Data Sharing for Open Access: Definitions and Requirements</a:t>
            </a:r>
          </a:p>
        </p:txBody>
      </p:sp>
    </p:spTree>
    <p:extLst>
      <p:ext uri="{BB962C8B-B14F-4D97-AF65-F5344CB8AC3E}">
        <p14:creationId xmlns:p14="http://schemas.microsoft.com/office/powerpoint/2010/main" val="20673443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009" y="1043318"/>
            <a:ext cx="2950395" cy="992092"/>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3583"/>
            <a:ext cx="9144000" cy="376333"/>
          </a:xfrm>
          <a:prstGeom prst="rect">
            <a:avLst/>
          </a:prstGeom>
        </p:spPr>
      </p:pic>
      <p:sp>
        <p:nvSpPr>
          <p:cNvPr id="3" name="TextBox 2"/>
          <p:cNvSpPr txBox="1"/>
          <p:nvPr/>
        </p:nvSpPr>
        <p:spPr>
          <a:xfrm>
            <a:off x="5828689" y="4728475"/>
            <a:ext cx="3207735"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hlinkClick r:id="rId5"/>
              </a:rPr>
              <a:t>https://fairsharing.org</a:t>
            </a:r>
            <a:r>
              <a:rPr lang="en-US" sz="1000" dirty="0" smtClean="0">
                <a:latin typeface="Calibri" panose="020F0502020204030204" pitchFamily="34" charset="0"/>
                <a:cs typeface="Calibri" panose="020F0502020204030204" pitchFamily="34" charset="0"/>
                <a:hlinkClick r:id="rId5"/>
              </a:rPr>
              <a:t>/</a:t>
            </a:r>
            <a:r>
              <a:rPr lang="en-US" sz="1000" dirty="0" smtClean="0">
                <a:latin typeface="Calibri" panose="020F0502020204030204" pitchFamily="34" charset="0"/>
                <a:cs typeface="Calibri" panose="020F0502020204030204" pitchFamily="34" charset="0"/>
              </a:rPr>
              <a:t> </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9872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05" y="193369"/>
            <a:ext cx="7539899" cy="1492451"/>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1183" y="2943423"/>
            <a:ext cx="2933142" cy="1872034"/>
          </a:xfrm>
          <a:prstGeom prst="rect">
            <a:avLst/>
          </a:prstGeom>
        </p:spPr>
      </p:pic>
    </p:spTree>
    <p:extLst>
      <p:ext uri="{BB962C8B-B14F-4D97-AF65-F5344CB8AC3E}">
        <p14:creationId xmlns:p14="http://schemas.microsoft.com/office/powerpoint/2010/main" val="17309182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68" y="39119"/>
            <a:ext cx="7834763" cy="4669796"/>
          </a:xfrm>
          <a:prstGeom prst="rect">
            <a:avLst/>
          </a:prstGeom>
        </p:spPr>
      </p:pic>
      <p:sp>
        <p:nvSpPr>
          <p:cNvPr id="3" name="TextBox 2"/>
          <p:cNvSpPr txBox="1"/>
          <p:nvPr/>
        </p:nvSpPr>
        <p:spPr>
          <a:xfrm>
            <a:off x="6185647" y="4914289"/>
            <a:ext cx="2660073"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hlinkClick r:id="rId3"/>
              </a:rPr>
              <a:t>http://www.share-research.org</a:t>
            </a:r>
            <a:r>
              <a:rPr lang="en-US" sz="1000" dirty="0" smtClean="0">
                <a:latin typeface="Calibri" panose="020F0502020204030204" pitchFamily="34" charset="0"/>
                <a:cs typeface="Calibri" panose="020F0502020204030204" pitchFamily="34" charset="0"/>
                <a:hlinkClick r:id="rId3"/>
              </a:rPr>
              <a:t>/</a:t>
            </a:r>
            <a:r>
              <a:rPr lang="en-US" sz="1000" dirty="0" smtClean="0">
                <a:latin typeface="Calibri" panose="020F0502020204030204" pitchFamily="34" charset="0"/>
                <a:cs typeface="Calibri" panose="020F0502020204030204" pitchFamily="34" charset="0"/>
              </a:rPr>
              <a:t> </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859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  Creative commons licenses</a:t>
            </a:r>
            <a:endParaRPr lang="en-US" sz="2400" dirty="0"/>
          </a:p>
        </p:txBody>
      </p:sp>
      <p:sp>
        <p:nvSpPr>
          <p:cNvPr id="3" name="Text Placeholder 2"/>
          <p:cNvSpPr>
            <a:spLocks noGrp="1"/>
          </p:cNvSpPr>
          <p:nvPr>
            <p:ph type="body" idx="1"/>
          </p:nvPr>
        </p:nvSpPr>
        <p:spPr>
          <a:xfrm>
            <a:off x="457200" y="1200150"/>
            <a:ext cx="8229600" cy="3691397"/>
          </a:xfrm>
        </p:spPr>
        <p:txBody>
          <a:bodyPr/>
          <a:lstStyle/>
          <a:p>
            <a:r>
              <a:rPr lang="en-US" sz="2000" dirty="0" smtClean="0"/>
              <a:t>Free </a:t>
            </a:r>
            <a:r>
              <a:rPr lang="en-US" sz="2000" dirty="0"/>
              <a:t>copyright licenses </a:t>
            </a:r>
            <a:r>
              <a:rPr lang="en-US" sz="2000" dirty="0" smtClean="0"/>
              <a:t>to help you give </a:t>
            </a:r>
            <a:r>
              <a:rPr lang="en-US" sz="2000" dirty="0"/>
              <a:t>your permission to share and use your creative </a:t>
            </a:r>
            <a:r>
              <a:rPr lang="en-US" sz="2000" dirty="0" smtClean="0"/>
              <a:t>work with </a:t>
            </a:r>
            <a:r>
              <a:rPr lang="en-US" sz="2000" dirty="0"/>
              <a:t>conditions of your </a:t>
            </a:r>
            <a:r>
              <a:rPr lang="en-US" sz="2000" dirty="0" smtClean="0"/>
              <a:t>choice.</a:t>
            </a:r>
          </a:p>
          <a:p>
            <a:endParaRPr lang="en-US" sz="2000" dirty="0"/>
          </a:p>
          <a:p>
            <a:r>
              <a:rPr lang="en-US" sz="2000" dirty="0" smtClean="0"/>
              <a:t>Has a tool to help you chose a license: </a:t>
            </a:r>
            <a:r>
              <a:rPr lang="en-US" sz="2000" dirty="0">
                <a:hlinkClick r:id="rId3"/>
              </a:rPr>
              <a:t>https://creativecommons.org/share-your-work</a:t>
            </a:r>
            <a:r>
              <a:rPr lang="en-US" sz="2000" dirty="0" smtClean="0">
                <a:hlinkClick r:id="rId3"/>
              </a:rPr>
              <a:t>/</a:t>
            </a:r>
            <a:endParaRPr lang="en-US" sz="2000" dirty="0" smtClean="0"/>
          </a:p>
          <a:p>
            <a:pPr marL="152400" indent="0">
              <a:buNone/>
            </a:pPr>
            <a:r>
              <a:rPr lang="en-US" sz="2000" dirty="0" smtClean="0"/>
              <a:t> </a:t>
            </a:r>
          </a:p>
          <a:p>
            <a:r>
              <a:rPr lang="en-US" sz="2000" dirty="0" smtClean="0"/>
              <a:t>Use CC0 for open data if possible</a:t>
            </a:r>
          </a:p>
          <a:p>
            <a:endParaRPr lang="en-US" sz="2000" dirty="0" smtClean="0"/>
          </a:p>
          <a:p>
            <a:endParaRPr lang="en-US" dirty="0" smtClean="0"/>
          </a:p>
          <a:p>
            <a:endParaRPr lang="en-US" dirty="0"/>
          </a:p>
          <a:p>
            <a:pPr marL="152400" indent="0">
              <a:buNone/>
            </a:pPr>
            <a:endParaRPr lang="en-US" dirty="0"/>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763" y="254718"/>
            <a:ext cx="1723310" cy="686618"/>
          </a:xfrm>
          <a:prstGeom prst="rect">
            <a:avLst/>
          </a:prstGeom>
        </p:spPr>
      </p:pic>
      <p:sp>
        <p:nvSpPr>
          <p:cNvPr id="5" name="TextBox 4"/>
          <p:cNvSpPr txBox="1"/>
          <p:nvPr/>
        </p:nvSpPr>
        <p:spPr>
          <a:xfrm>
            <a:off x="4650658" y="4463845"/>
            <a:ext cx="432127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hlinkClick r:id="rId5"/>
              </a:rPr>
              <a:t>https://creativecommons.org/</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592603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27F35-6D29-4183-A737-D3096AB5D69C}"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srgbClr val="B0A2C5"/>
              </a:solidFill>
              <a:effectLst/>
              <a:uLnTx/>
              <a:uFillTx/>
              <a:latin typeface="Calibri"/>
              <a:ea typeface="+mn-ea"/>
              <a:cs typeface="+mn-cs"/>
            </a:endParaRPr>
          </a:p>
        </p:txBody>
      </p:sp>
      <p:sp>
        <p:nvSpPr>
          <p:cNvPr id="7" name="Title 1"/>
          <p:cNvSpPr txBox="1">
            <a:spLocks/>
          </p:cNvSpPr>
          <p:nvPr/>
        </p:nvSpPr>
        <p:spPr>
          <a:xfrm>
            <a:off x="1145867" y="233428"/>
            <a:ext cx="7159932" cy="459768"/>
          </a:xfrm>
          <a:prstGeom prst="rect">
            <a:avLst/>
          </a:prstGeom>
        </p:spPr>
        <p:txBody>
          <a:bodyPr vert="horz" lIns="0" tIns="0" rIns="91440" bIns="45720" rtlCol="0" anchor="b">
            <a:noAutofit/>
          </a:bodyPr>
          <a:lstStyle>
            <a:lvl1pPr algn="l" defTabSz="457200" rtl="0" eaLnBrk="1" latinLnBrk="0" hangingPunct="1">
              <a:lnSpc>
                <a:spcPct val="90000"/>
              </a:lnSpc>
              <a:spcBef>
                <a:spcPct val="0"/>
              </a:spcBef>
              <a:buNone/>
              <a:tabLst/>
              <a:defRPr sz="2800" kern="1200">
                <a:solidFill>
                  <a:schemeClr val="tx2"/>
                </a:solidFill>
                <a:latin typeface="+mj-lt"/>
                <a:ea typeface="+mj-ea"/>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61468B"/>
                </a:solidFill>
                <a:effectLst/>
                <a:uLnTx/>
                <a:uFillTx/>
                <a:latin typeface="Calibri"/>
                <a:ea typeface="+mj-ea"/>
                <a:cs typeface="+mj-cs"/>
              </a:rPr>
              <a:t>The Creative Commons license options:</a:t>
            </a:r>
            <a:endParaRPr kumimoji="0" lang="en-US" sz="2800" b="0" i="0" u="none" strike="noStrike" kern="1200" cap="none" spc="0" normalizeH="0" baseline="0" noProof="0" dirty="0">
              <a:ln>
                <a:noFill/>
              </a:ln>
              <a:solidFill>
                <a:srgbClr val="61468B"/>
              </a:solidFill>
              <a:effectLst/>
              <a:uLnTx/>
              <a:uFillTx/>
              <a:latin typeface="Calibri"/>
              <a:ea typeface="+mj-ea"/>
              <a:cs typeface="+mj-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770" y="1617846"/>
            <a:ext cx="1512498" cy="15124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70981" y="822438"/>
            <a:ext cx="609600" cy="609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70981" y="1685507"/>
            <a:ext cx="609600" cy="6096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59479" y="2662714"/>
            <a:ext cx="609600" cy="6096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90390" y="3525782"/>
            <a:ext cx="609600" cy="609600"/>
          </a:xfrm>
          <a:prstGeom prst="rect">
            <a:avLst/>
          </a:prstGeom>
        </p:spPr>
      </p:pic>
      <p:sp>
        <p:nvSpPr>
          <p:cNvPr id="11" name="TextBox 10"/>
          <p:cNvSpPr txBox="1"/>
          <p:nvPr/>
        </p:nvSpPr>
        <p:spPr>
          <a:xfrm>
            <a:off x="2830900" y="867480"/>
            <a:ext cx="5474899"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CC-BY: Requires re-users to credit your original work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4585A"/>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CC-SA: “</a:t>
            </a:r>
            <a:r>
              <a:rPr kumimoji="0" lang="en-US" sz="1800" b="0" i="0" u="none" strike="noStrike" kern="1200" cap="none" spc="0" normalizeH="0" baseline="0" noProof="0" dirty="0" err="1" smtClean="0">
                <a:ln>
                  <a:noFill/>
                </a:ln>
                <a:solidFill>
                  <a:srgbClr val="54585A"/>
                </a:solidFill>
                <a:effectLst/>
                <a:uLnTx/>
                <a:uFillTx/>
                <a:latin typeface="Calibri"/>
                <a:ea typeface="+mn-ea"/>
                <a:cs typeface="+mn-cs"/>
              </a:rPr>
              <a:t>ShareAlike</a:t>
            </a: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 users can copy, distribute, display, modify, etc., as long as they distribute the modified work under the same terms as yours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54585A"/>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CC-NC: “</a:t>
            </a:r>
            <a:r>
              <a:rPr kumimoji="0" lang="en-US" sz="1800" b="0" i="0" u="none" strike="noStrike" kern="1200" cap="none" spc="0" normalizeH="0" baseline="0" noProof="0" dirty="0" err="1" smtClean="0">
                <a:ln>
                  <a:noFill/>
                </a:ln>
                <a:solidFill>
                  <a:srgbClr val="54585A"/>
                </a:solidFill>
                <a:effectLst/>
                <a:uLnTx/>
                <a:uFillTx/>
                <a:latin typeface="Calibri"/>
                <a:ea typeface="+mn-ea"/>
                <a:cs typeface="+mn-cs"/>
              </a:rPr>
              <a:t>NonCommercial</a:t>
            </a: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 users can copy, distribute, display, modify, etc., but not for commercial purposes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4585A"/>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CC-ND: “</a:t>
            </a:r>
            <a:r>
              <a:rPr kumimoji="0" lang="en-US" sz="1800" b="0" i="0" u="none" strike="noStrike" kern="1200" cap="none" spc="0" normalizeH="0" baseline="0" noProof="0" dirty="0" err="1" smtClean="0">
                <a:ln>
                  <a:noFill/>
                </a:ln>
                <a:solidFill>
                  <a:srgbClr val="54585A"/>
                </a:solidFill>
                <a:effectLst/>
                <a:uLnTx/>
                <a:uFillTx/>
                <a:latin typeface="Calibri"/>
                <a:ea typeface="+mn-ea"/>
                <a:cs typeface="+mn-cs"/>
              </a:rPr>
              <a:t>NoDerivaties</a:t>
            </a: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 users can copy, distribute, display, etc. your original work, but cannot modify it without your permission </a:t>
            </a:r>
            <a:endParaRPr kumimoji="0" lang="en-US" sz="1800" b="0" i="0" u="none" strike="noStrike" kern="1200" cap="none" spc="0" normalizeH="0" baseline="0" noProof="0" dirty="0">
              <a:ln>
                <a:noFill/>
              </a:ln>
              <a:solidFill>
                <a:srgbClr val="54585A"/>
              </a:solidFill>
              <a:effectLst/>
              <a:uLnTx/>
              <a:uFillTx/>
              <a:latin typeface="Calibri"/>
              <a:ea typeface="+mn-ea"/>
              <a:cs typeface="+mn-cs"/>
            </a:endParaRPr>
          </a:p>
        </p:txBody>
      </p:sp>
      <p:sp>
        <p:nvSpPr>
          <p:cNvPr id="12" name="TextBox 11"/>
          <p:cNvSpPr txBox="1"/>
          <p:nvPr/>
        </p:nvSpPr>
        <p:spPr>
          <a:xfrm>
            <a:off x="1145867" y="4648968"/>
            <a:ext cx="66710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Resource</a:t>
            </a:r>
            <a:r>
              <a:rPr kumimoji="0" lang="en-US" sz="1800" b="0" i="0" u="none" strike="noStrike" kern="1200" cap="none" spc="0" normalizeH="0" baseline="0" noProof="0" dirty="0">
                <a:ln>
                  <a:noFill/>
                </a:ln>
                <a:solidFill>
                  <a:srgbClr val="54585A"/>
                </a:solidFill>
                <a:effectLst/>
                <a:uLnTx/>
                <a:uFillTx/>
                <a:latin typeface="Calibri"/>
                <a:ea typeface="+mn-ea"/>
                <a:cs typeface="+mn-cs"/>
              </a:rPr>
              <a:t>: </a:t>
            </a:r>
            <a:r>
              <a:rPr kumimoji="0" lang="en-US" sz="1800" b="0" i="0" u="none" strike="noStrike" kern="1200" cap="none" spc="0" normalizeH="0" baseline="0" noProof="0" dirty="0" smtClean="0">
                <a:ln>
                  <a:noFill/>
                </a:ln>
                <a:solidFill>
                  <a:srgbClr val="54585A"/>
                </a:solidFill>
                <a:effectLst/>
                <a:uLnTx/>
                <a:uFillTx/>
                <a:latin typeface="Calibri"/>
                <a:ea typeface="+mn-ea"/>
                <a:cs typeface="+mn-cs"/>
                <a:hlinkClick r:id="rId8"/>
              </a:rPr>
              <a:t>creativecommons.org.au/content/licensing-flowchart.pdf</a:t>
            </a:r>
            <a:endParaRPr kumimoji="0" lang="en-US" sz="1800" b="0" i="0" u="none" strike="noStrike" kern="1200" cap="none" spc="0" normalizeH="0" baseline="0" noProof="0" dirty="0">
              <a:ln>
                <a:noFill/>
              </a:ln>
              <a:solidFill>
                <a:srgbClr val="54585A"/>
              </a:solidFill>
              <a:effectLst/>
              <a:uLnTx/>
              <a:uFillTx/>
              <a:latin typeface="Calibri"/>
              <a:ea typeface="+mn-ea"/>
              <a:cs typeface="+mn-cs"/>
            </a:endParaRPr>
          </a:p>
        </p:txBody>
      </p:sp>
    </p:spTree>
    <p:extLst>
      <p:ext uri="{BB962C8B-B14F-4D97-AF65-F5344CB8AC3E}">
        <p14:creationId xmlns:p14="http://schemas.microsoft.com/office/powerpoint/2010/main" val="39382106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E3B27F35-6D29-4183-A737-D3096AB5D69C}" type="slidenum">
              <a:rPr lang="en-US" smtClean="0"/>
              <a:t>35</a:t>
            </a:fld>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55" y="0"/>
            <a:ext cx="7069689" cy="5143500"/>
          </a:xfrm>
          <a:prstGeom prst="rect">
            <a:avLst/>
          </a:prstGeom>
        </p:spPr>
      </p:pic>
    </p:spTree>
    <p:extLst>
      <p:ext uri="{BB962C8B-B14F-4D97-AF65-F5344CB8AC3E}">
        <p14:creationId xmlns:p14="http://schemas.microsoft.com/office/powerpoint/2010/main" val="9046843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Creative Commons: Benefits and Caveats</a:t>
            </a:r>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27F35-6D29-4183-A737-D3096AB5D69C}"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srgbClr val="B0A2C5"/>
              </a:solidFill>
              <a:effectLst/>
              <a:uLnTx/>
              <a:uFillTx/>
              <a:latin typeface="Calibri"/>
              <a:ea typeface="+mn-ea"/>
              <a:cs typeface="+mn-cs"/>
            </a:endParaRPr>
          </a:p>
        </p:txBody>
      </p:sp>
      <p:sp>
        <p:nvSpPr>
          <p:cNvPr id="6" name="TextBox 5"/>
          <p:cNvSpPr txBox="1"/>
          <p:nvPr/>
        </p:nvSpPr>
        <p:spPr>
          <a:xfrm>
            <a:off x="368060" y="1121434"/>
            <a:ext cx="4123427" cy="258532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i="0" u="none" strike="noStrike" kern="1200" cap="none" spc="0" normalizeH="0" baseline="0" noProof="0" dirty="0" smtClean="0">
              <a:ln>
                <a:noFill/>
              </a:ln>
              <a:solidFill>
                <a:srgbClr val="54585A"/>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Applies throughout the world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54585A"/>
              </a:solidFill>
              <a:latin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Helps</a:t>
            </a:r>
            <a:r>
              <a:rPr kumimoji="0" lang="en-US" sz="1800" b="0" i="0" u="none" strike="noStrike" kern="1200" cap="none" spc="0" normalizeH="0" noProof="0" dirty="0" smtClean="0">
                <a:ln>
                  <a:noFill/>
                </a:ln>
                <a:solidFill>
                  <a:srgbClr val="54585A"/>
                </a:solidFill>
                <a:effectLst/>
                <a:uLnTx/>
                <a:uFillTx/>
                <a:latin typeface="Calibri"/>
                <a:ea typeface="+mn-ea"/>
                <a:cs typeface="+mn-cs"/>
              </a:rPr>
              <a:t> to speed the dissemination and re-use of your work</a:t>
            </a:r>
          </a:p>
          <a:p>
            <a:pPr marR="0" lvl="0" algn="l" defTabSz="457200" rtl="0" eaLnBrk="1" fontAlgn="auto" latinLnBrk="0" hangingPunct="1">
              <a:lnSpc>
                <a:spcPct val="100000"/>
              </a:lnSpc>
              <a:spcBef>
                <a:spcPts val="0"/>
              </a:spcBef>
              <a:spcAft>
                <a:spcPts val="0"/>
              </a:spcAft>
              <a:buClrTx/>
              <a:buSzTx/>
              <a:tabLst/>
              <a:defRPr/>
            </a:pPr>
            <a:endParaRPr lang="en-US" baseline="0" dirty="0">
              <a:solidFill>
                <a:srgbClr val="54585A"/>
              </a:solidFill>
              <a:latin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noProof="0" dirty="0" smtClean="0">
                <a:ln>
                  <a:noFill/>
                </a:ln>
                <a:solidFill>
                  <a:srgbClr val="54585A"/>
                </a:solidFill>
                <a:effectLst/>
                <a:uLnTx/>
                <a:uFillTx/>
                <a:latin typeface="Calibri"/>
                <a:ea typeface="+mn-ea"/>
                <a:cs typeface="+mn-cs"/>
              </a:rPr>
              <a:t>Enhances the social aspect of publishing by sharing and encouraging others to share alike</a:t>
            </a:r>
            <a:endParaRPr kumimoji="0" lang="en-US" sz="1800" b="0" i="0" u="none" strike="noStrike" kern="1200" cap="none" spc="0" normalizeH="0" baseline="0" noProof="0" dirty="0">
              <a:ln>
                <a:noFill/>
              </a:ln>
              <a:solidFill>
                <a:srgbClr val="54585A"/>
              </a:solidFill>
              <a:effectLst/>
              <a:uLnTx/>
              <a:uFillTx/>
              <a:latin typeface="Calibri"/>
              <a:ea typeface="+mn-ea"/>
              <a:cs typeface="+mn-cs"/>
            </a:endParaRPr>
          </a:p>
        </p:txBody>
      </p:sp>
      <p:sp>
        <p:nvSpPr>
          <p:cNvPr id="4" name="TextBox 3"/>
          <p:cNvSpPr txBox="1"/>
          <p:nvPr/>
        </p:nvSpPr>
        <p:spPr>
          <a:xfrm>
            <a:off x="4704272" y="1351472"/>
            <a:ext cx="4019909"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Remember to check with all authors of a resource to ensure that you agree on the license assigned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CC licenses are not revocable once granted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Works can be assigned CC dual- or multi-licenses, but again, check with all authors if multiple licenses are to be assigned.</a:t>
            </a:r>
            <a:endParaRPr lang="en-US" dirty="0"/>
          </a:p>
        </p:txBody>
      </p:sp>
    </p:spTree>
    <p:extLst>
      <p:ext uri="{BB962C8B-B14F-4D97-AF65-F5344CB8AC3E}">
        <p14:creationId xmlns:p14="http://schemas.microsoft.com/office/powerpoint/2010/main" val="5773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1722"/>
            <a:ext cx="9144000" cy="2760056"/>
          </a:xfrm>
          <a:prstGeom prst="rect">
            <a:avLst/>
          </a:prstGeom>
        </p:spPr>
      </p:pic>
    </p:spTree>
    <p:extLst>
      <p:ext uri="{BB962C8B-B14F-4D97-AF65-F5344CB8AC3E}">
        <p14:creationId xmlns:p14="http://schemas.microsoft.com/office/powerpoint/2010/main" val="17605004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66" y="0"/>
            <a:ext cx="7952267" cy="5143500"/>
          </a:xfrm>
          <a:prstGeom prst="rect">
            <a:avLst/>
          </a:prstGeom>
        </p:spPr>
      </p:pic>
    </p:spTree>
    <p:extLst>
      <p:ext uri="{BB962C8B-B14F-4D97-AF65-F5344CB8AC3E}">
        <p14:creationId xmlns:p14="http://schemas.microsoft.com/office/powerpoint/2010/main" val="3864444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345" y="0"/>
            <a:ext cx="7803309" cy="5143500"/>
          </a:xfrm>
          <a:prstGeom prst="rect">
            <a:avLst/>
          </a:prstGeom>
        </p:spPr>
      </p:pic>
    </p:spTree>
    <p:extLst>
      <p:ext uri="{BB962C8B-B14F-4D97-AF65-F5344CB8AC3E}">
        <p14:creationId xmlns:p14="http://schemas.microsoft.com/office/powerpoint/2010/main" val="1505544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prstGeom prst="rect">
            <a:avLst/>
          </a:prstGeom>
          <a:noFill/>
          <a:ln>
            <a:noFill/>
          </a:ln>
        </p:spPr>
        <p:txBody>
          <a:bodyPr lIns="68569" tIns="34275" rIns="68569" bIns="34275" anchor="ctr" anchorCtr="0">
            <a:noAutofit/>
          </a:bodyPr>
          <a:lstStyle/>
          <a:p>
            <a:pPr>
              <a:buSzPct val="25000"/>
            </a:pPr>
            <a:r>
              <a:rPr lang="en-US" sz="3300" dirty="0" smtClean="0">
                <a:solidFill>
                  <a:srgbClr val="7030A0"/>
                </a:solidFill>
                <a:latin typeface="Calibri"/>
                <a:ea typeface="Calibri"/>
                <a:cs typeface="Calibri"/>
                <a:sym typeface="Calibri"/>
              </a:rPr>
              <a:t>Data Definitions</a:t>
            </a:r>
            <a:endParaRPr lang="en-US" sz="3300" dirty="0">
              <a:solidFill>
                <a:srgbClr val="7030A0"/>
              </a:solidFill>
              <a:latin typeface="Calibri"/>
              <a:ea typeface="Calibri"/>
              <a:cs typeface="Calibri"/>
              <a:sym typeface="Calibri"/>
            </a:endParaRPr>
          </a:p>
        </p:txBody>
      </p:sp>
      <p:sp>
        <p:nvSpPr>
          <p:cNvPr id="3" name="Text Placeholder 2"/>
          <p:cNvSpPr>
            <a:spLocks noGrp="1"/>
          </p:cNvSpPr>
          <p:nvPr>
            <p:ph idx="4294967295"/>
          </p:nvPr>
        </p:nvSpPr>
        <p:spPr>
          <a:xfrm>
            <a:off x="1100604" y="1577994"/>
            <a:ext cx="6400800" cy="4156602"/>
          </a:xfrm>
        </p:spPr>
        <p:txBody>
          <a:bodyPr>
            <a:normAutofit/>
          </a:bodyPr>
          <a:lstStyle/>
          <a:p>
            <a:pPr marL="152400" indent="0">
              <a:buNone/>
            </a:pPr>
            <a:r>
              <a:rPr lang="en-US" sz="1500" dirty="0"/>
              <a:t>Office of Management and Budget: “Research data means the recorded factual material commonly accepted in the scientific community as necessary to validate research findings”  (OMB Circular A110)</a:t>
            </a:r>
          </a:p>
          <a:p>
            <a:pPr marL="152400" indent="0">
              <a:buNone/>
            </a:pPr>
            <a:endParaRPr lang="en-US" sz="1500" dirty="0"/>
          </a:p>
          <a:p>
            <a:pPr marL="152400" indent="0">
              <a:buNone/>
            </a:pPr>
            <a:r>
              <a:rPr lang="en-US" sz="1500" dirty="0"/>
              <a:t>The Oxford English Dictionary (OED)defines “data” as: </a:t>
            </a:r>
          </a:p>
          <a:p>
            <a:pPr marL="152400" indent="0">
              <a:buNone/>
            </a:pPr>
            <a:r>
              <a:rPr lang="en-US" sz="1500" dirty="0"/>
              <a:t>Related items of (chiefly numerical) information considered collectively, typically obtained by scientific work and used for reference, analysis, or calculation.</a:t>
            </a:r>
          </a:p>
          <a:p>
            <a:pPr marL="152400" indent="0">
              <a:buNone/>
            </a:pPr>
            <a:endParaRPr lang="en-US" sz="1500" dirty="0"/>
          </a:p>
          <a:p>
            <a:pPr marL="152400" indent="0">
              <a:buNone/>
            </a:pPr>
            <a:endParaRPr lang="en-US" sz="1500" dirty="0"/>
          </a:p>
          <a:p>
            <a:pPr marL="152400" indent="0">
              <a:buNone/>
            </a:pPr>
            <a:r>
              <a:rPr lang="en-US" sz="1500" dirty="0"/>
              <a:t>Data can be both analog and digital materials. </a:t>
            </a:r>
          </a:p>
          <a:p>
            <a:pPr marL="152400" indent="0">
              <a:buNone/>
            </a:pPr>
            <a:endParaRPr lang="en-US" sz="2400" dirty="0"/>
          </a:p>
          <a:p>
            <a:pPr marL="152400" indent="0">
              <a:buNone/>
            </a:pPr>
            <a:endParaRPr lang="en-US" dirty="0"/>
          </a:p>
        </p:txBody>
      </p:sp>
    </p:spTree>
    <p:extLst>
      <p:ext uri="{BB962C8B-B14F-4D97-AF65-F5344CB8AC3E}">
        <p14:creationId xmlns:p14="http://schemas.microsoft.com/office/powerpoint/2010/main" val="2833566781"/>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427" y="0"/>
            <a:ext cx="4487146" cy="5143500"/>
          </a:xfrm>
          <a:prstGeom prst="rect">
            <a:avLst/>
          </a:prstGeom>
        </p:spPr>
      </p:pic>
    </p:spTree>
    <p:extLst>
      <p:ext uri="{BB962C8B-B14F-4D97-AF65-F5344CB8AC3E}">
        <p14:creationId xmlns:p14="http://schemas.microsoft.com/office/powerpoint/2010/main" val="41234804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438" y="3720987"/>
            <a:ext cx="2891928" cy="1002294"/>
          </a:xfrm>
          <a:prstGeom prst="rect">
            <a:avLst/>
          </a:prstGeom>
        </p:spPr>
      </p:pic>
      <p:pic>
        <p:nvPicPr>
          <p:cNvPr id="5" name="Picture 4"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3438" y="1421524"/>
            <a:ext cx="2859809" cy="384512"/>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2443" y="91648"/>
            <a:ext cx="3373811" cy="1114356"/>
          </a:xfrm>
          <a:prstGeom prst="rect">
            <a:avLst/>
          </a:prstGeom>
        </p:spPr>
      </p:pic>
      <p:pic>
        <p:nvPicPr>
          <p:cNvPr id="10" name="Picture 9"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394" y="2092288"/>
            <a:ext cx="3125897" cy="1065647"/>
          </a:xfrm>
          <a:prstGeom prst="rect">
            <a:avLst/>
          </a:prstGeom>
        </p:spPr>
      </p:pic>
      <p:sp>
        <p:nvSpPr>
          <p:cNvPr id="16" name="TextBox 15"/>
          <p:cNvSpPr txBox="1"/>
          <p:nvPr/>
        </p:nvSpPr>
        <p:spPr>
          <a:xfrm>
            <a:off x="1361960" y="285061"/>
            <a:ext cx="3090231"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Data Journals</a:t>
            </a:r>
          </a:p>
        </p:txBody>
      </p:sp>
      <p:sp>
        <p:nvSpPr>
          <p:cNvPr id="17" name="TextBox 16"/>
          <p:cNvSpPr txBox="1"/>
          <p:nvPr/>
        </p:nvSpPr>
        <p:spPr>
          <a:xfrm>
            <a:off x="1209102" y="1293104"/>
            <a:ext cx="3462050" cy="27930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Primarily publishes Data Descriptors</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Detailed descriptions of research datasets, including the methods used to collect the data and technical analyses supporting the quality of the measurements. </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Focus on helping others reuse data</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Helps with reproducibility</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Make your data, which is often buried in supplementary material, easier to find.</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Increase citations.</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Potential for new collaborations.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rot="10800000" flipV="1">
            <a:off x="1100604" y="-123874"/>
            <a:ext cx="7159932" cy="55947"/>
          </a:xfrm>
        </p:spPr>
        <p:txBody>
          <a:bodyPr/>
          <a:lstStyle/>
          <a:p>
            <a:endParaRPr lang="en-US" dirty="0"/>
          </a:p>
        </p:txBody>
      </p:sp>
    </p:spTree>
    <p:extLst>
      <p:ext uri="{BB962C8B-B14F-4D97-AF65-F5344CB8AC3E}">
        <p14:creationId xmlns:p14="http://schemas.microsoft.com/office/powerpoint/2010/main" val="21018042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7822" y="2070597"/>
            <a:ext cx="6467566" cy="584775"/>
          </a:xfrm>
          <a:prstGeom prst="rect">
            <a:avLst/>
          </a:prstGeom>
          <a:noFill/>
        </p:spPr>
        <p:txBody>
          <a:bodyPr wrap="square" rtlCol="0">
            <a:spAutoFit/>
          </a:bodyPr>
          <a:lstStyle/>
          <a:p>
            <a:r>
              <a:rPr lang="en-US" sz="3200" dirty="0" smtClean="0"/>
              <a:t>Preparing Data to be Shared</a:t>
            </a:r>
            <a:endParaRPr lang="en-US" sz="3200" dirty="0"/>
          </a:p>
        </p:txBody>
      </p:sp>
    </p:spTree>
    <p:extLst>
      <p:ext uri="{BB962C8B-B14F-4D97-AF65-F5344CB8AC3E}">
        <p14:creationId xmlns:p14="http://schemas.microsoft.com/office/powerpoint/2010/main" val="29403828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Sharing: Consents and IRB</a:t>
            </a:r>
            <a:endParaRPr lang="en-US" dirty="0"/>
          </a:p>
        </p:txBody>
      </p:sp>
      <p:sp>
        <p:nvSpPr>
          <p:cNvPr id="3" name="Slide Number Placeholder 2"/>
          <p:cNvSpPr>
            <a:spLocks noGrp="1"/>
          </p:cNvSpPr>
          <p:nvPr>
            <p:ph type="sldNum" sz="quarter" idx="12"/>
          </p:nvPr>
        </p:nvSpPr>
        <p:spPr/>
        <p:txBody>
          <a:bodyPr/>
          <a:lstStyle/>
          <a:p>
            <a:fld id="{E3B27F35-6D29-4183-A737-D3096AB5D69C}" type="slidenum">
              <a:rPr lang="en-US" smtClean="0"/>
              <a:t>43</a:t>
            </a:fld>
            <a:endParaRPr lang="en-US"/>
          </a:p>
        </p:txBody>
      </p:sp>
      <p:sp>
        <p:nvSpPr>
          <p:cNvPr id="4" name="TextBox 3"/>
          <p:cNvSpPr txBox="1"/>
          <p:nvPr/>
        </p:nvSpPr>
        <p:spPr>
          <a:xfrm>
            <a:off x="334887" y="920604"/>
            <a:ext cx="8386675" cy="830997"/>
          </a:xfrm>
          <a:prstGeom prst="rect">
            <a:avLst/>
          </a:prstGeom>
          <a:noFill/>
        </p:spPr>
        <p:txBody>
          <a:bodyPr wrap="square" rtlCol="0">
            <a:spAutoFit/>
          </a:bodyPr>
          <a:lstStyle/>
          <a:p>
            <a:r>
              <a:rPr lang="en-US" sz="1600" i="1" dirty="0" smtClean="0"/>
              <a:t>Q: Should I leave my project open with IRB if I share data?</a:t>
            </a:r>
          </a:p>
          <a:p>
            <a:endParaRPr lang="en-US" sz="1600" i="1" dirty="0"/>
          </a:p>
          <a:p>
            <a:r>
              <a:rPr lang="en-US" sz="1600" i="1" dirty="0" smtClean="0"/>
              <a:t>A: No, but follow the caveats below for de-identified vs. identifiable data!</a:t>
            </a:r>
            <a:endParaRPr lang="en-US" sz="1600" i="1" dirty="0"/>
          </a:p>
        </p:txBody>
      </p:sp>
      <p:sp>
        <p:nvSpPr>
          <p:cNvPr id="5" name="TextBox 4"/>
          <p:cNvSpPr txBox="1"/>
          <p:nvPr/>
        </p:nvSpPr>
        <p:spPr>
          <a:xfrm>
            <a:off x="334887" y="1783992"/>
            <a:ext cx="8248638" cy="2554545"/>
          </a:xfrm>
          <a:prstGeom prst="rect">
            <a:avLst/>
          </a:prstGeom>
          <a:noFill/>
        </p:spPr>
        <p:txBody>
          <a:bodyPr wrap="square" rtlCol="0">
            <a:spAutoFit/>
          </a:bodyPr>
          <a:lstStyle/>
          <a:p>
            <a:r>
              <a:rPr lang="en-US" sz="1600" dirty="0" smtClean="0"/>
              <a:t>Scenario 1: Data is de-identified</a:t>
            </a:r>
          </a:p>
          <a:p>
            <a:pPr marL="285750" indent="-285750">
              <a:buFont typeface="Arial" panose="020B0604020202020204" pitchFamily="34" charset="0"/>
              <a:buChar char="•"/>
            </a:pPr>
            <a:r>
              <a:rPr lang="en-US" sz="1600" dirty="0" smtClean="0"/>
              <a:t>Close project with IRB. Free to share data at will.</a:t>
            </a:r>
          </a:p>
          <a:p>
            <a:pPr marL="285750" indent="-285750">
              <a:buFont typeface="Arial" panose="020B0604020202020204" pitchFamily="34" charset="0"/>
              <a:buChar char="•"/>
            </a:pPr>
            <a:endParaRPr lang="en-US" sz="1600" dirty="0"/>
          </a:p>
          <a:p>
            <a:r>
              <a:rPr lang="en-US" sz="1600" dirty="0"/>
              <a:t>Scenario 2: </a:t>
            </a:r>
            <a:r>
              <a:rPr lang="en-US" sz="1600" dirty="0" smtClean="0"/>
              <a:t>Data is identifiable</a:t>
            </a:r>
          </a:p>
          <a:p>
            <a:pPr marL="285750" indent="-285750">
              <a:buFont typeface="Arial" panose="020B0604020202020204" pitchFamily="34" charset="0"/>
              <a:buChar char="•"/>
            </a:pPr>
            <a:r>
              <a:rPr lang="en-US" sz="1600" dirty="0" smtClean="0"/>
              <a:t>Project can be closed with IRB. However sharing this </a:t>
            </a:r>
            <a:r>
              <a:rPr lang="en-US" sz="1600" b="1" dirty="0" smtClean="0"/>
              <a:t>identifiable</a:t>
            </a:r>
            <a:r>
              <a:rPr lang="en-US" sz="1600" dirty="0" smtClean="0"/>
              <a:t> data will require a Data Use Agreement/Data Transfer Agreement (DUA or DTA)</a:t>
            </a:r>
          </a:p>
          <a:p>
            <a:pPr marL="285750" indent="-285750">
              <a:buFont typeface="Arial" panose="020B0604020202020204" pitchFamily="34" charset="0"/>
              <a:buChar char="•"/>
            </a:pPr>
            <a:r>
              <a:rPr lang="en-US" sz="1600" dirty="0" smtClean="0"/>
              <a:t>DUA is processed by NU’s Office for Sponsored Research and requires IRB approval.</a:t>
            </a:r>
          </a:p>
          <a:p>
            <a:pPr marL="742950" lvl="1" indent="-285750">
              <a:buFont typeface="Arial" panose="020B0604020202020204" pitchFamily="34" charset="0"/>
              <a:buChar char="•"/>
            </a:pPr>
            <a:r>
              <a:rPr lang="en-US" sz="1600" dirty="0" smtClean="0"/>
              <a:t>Random sharing will not be permitted! The requesting project must have a logical connection to the original project to receive approval to share.</a:t>
            </a:r>
          </a:p>
          <a:p>
            <a:pPr marL="742950" lvl="1" indent="-285750">
              <a:buFont typeface="Arial" panose="020B0604020202020204" pitchFamily="34" charset="0"/>
              <a:buChar char="•"/>
            </a:pPr>
            <a:r>
              <a:rPr lang="en-US" sz="1600" dirty="0" smtClean="0"/>
              <a:t>The </a:t>
            </a:r>
            <a:r>
              <a:rPr lang="en-US" sz="1600" b="1" dirty="0" smtClean="0"/>
              <a:t>original consent forms </a:t>
            </a:r>
            <a:r>
              <a:rPr lang="en-US" sz="1600" dirty="0" smtClean="0"/>
              <a:t>must have clarified that data might be shared.</a:t>
            </a:r>
            <a:endParaRPr lang="en-US" sz="1600" dirty="0"/>
          </a:p>
        </p:txBody>
      </p:sp>
      <p:sp>
        <p:nvSpPr>
          <p:cNvPr id="6" name="TextBox 5"/>
          <p:cNvSpPr txBox="1"/>
          <p:nvPr/>
        </p:nvSpPr>
        <p:spPr>
          <a:xfrm>
            <a:off x="1100604" y="4462580"/>
            <a:ext cx="6970278" cy="369332"/>
          </a:xfrm>
          <a:prstGeom prst="rect">
            <a:avLst/>
          </a:prstGeom>
          <a:noFill/>
        </p:spPr>
        <p:txBody>
          <a:bodyPr wrap="square" rtlCol="0">
            <a:spAutoFit/>
          </a:bodyPr>
          <a:lstStyle/>
          <a:p>
            <a:r>
              <a:rPr lang="en-US" i="1" dirty="0" smtClean="0"/>
              <a:t>Contact NU IRB with questions at: irb@northwestern.edu</a:t>
            </a:r>
            <a:endParaRPr lang="en-US"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140" y="478841"/>
            <a:ext cx="1977390" cy="1647825"/>
          </a:xfrm>
          <a:prstGeom prst="rect">
            <a:avLst/>
          </a:prstGeom>
        </p:spPr>
      </p:pic>
    </p:spTree>
    <p:extLst>
      <p:ext uri="{BB962C8B-B14F-4D97-AF65-F5344CB8AC3E}">
        <p14:creationId xmlns:p14="http://schemas.microsoft.com/office/powerpoint/2010/main" val="21109100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549" y="213577"/>
            <a:ext cx="7886142" cy="762000"/>
          </a:xfrm>
        </p:spPr>
        <p:txBody>
          <a:bodyPr/>
          <a:lstStyle/>
          <a:p>
            <a:r>
              <a:rPr lang="en-US" dirty="0" smtClean="0"/>
              <a:t>Tools to clean and organize data before upload to a repository</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44</a:t>
            </a:fld>
            <a:endParaRPr lang="en-US"/>
          </a:p>
        </p:txBody>
      </p:sp>
      <p:sp>
        <p:nvSpPr>
          <p:cNvPr id="7" name="TextBox 6"/>
          <p:cNvSpPr txBox="1"/>
          <p:nvPr/>
        </p:nvSpPr>
        <p:spPr>
          <a:xfrm>
            <a:off x="1410475" y="1034646"/>
            <a:ext cx="6245392" cy="3693319"/>
          </a:xfrm>
          <a:prstGeom prst="rect">
            <a:avLst/>
          </a:prstGeom>
          <a:noFill/>
        </p:spPr>
        <p:txBody>
          <a:bodyPr wrap="square" rtlCol="0">
            <a:spAutoFit/>
          </a:bodyPr>
          <a:lstStyle/>
          <a:p>
            <a:r>
              <a:rPr lang="en-US" dirty="0" err="1" smtClean="0"/>
              <a:t>OpenRefine</a:t>
            </a:r>
            <a:r>
              <a:rPr lang="en-US" dirty="0"/>
              <a:t>: </a:t>
            </a:r>
            <a:r>
              <a:rPr lang="en-US" dirty="0" smtClean="0">
                <a:hlinkClick r:id="rId3"/>
              </a:rPr>
              <a:t>openrefine.org</a:t>
            </a:r>
            <a:endParaRPr lang="en-US" dirty="0" smtClean="0"/>
          </a:p>
          <a:p>
            <a:pPr marL="285750" indent="-285750">
              <a:buFont typeface="Arial" panose="020B0604020202020204" pitchFamily="34" charset="0"/>
              <a:buChar char="•"/>
            </a:pPr>
            <a:r>
              <a:rPr lang="en-US" dirty="0" smtClean="0"/>
              <a:t>Clean and normalize the data in spreadsheets</a:t>
            </a:r>
          </a:p>
          <a:p>
            <a:pPr marL="285750" indent="-285750">
              <a:buFont typeface="Arial" panose="020B0604020202020204" pitchFamily="34" charset="0"/>
              <a:buChar char="•"/>
            </a:pPr>
            <a:r>
              <a:rPr lang="en-US" dirty="0" smtClean="0"/>
              <a:t>Create a new file with cleaned data without altering the original</a:t>
            </a:r>
          </a:p>
          <a:p>
            <a:pPr marL="285750" indent="-285750">
              <a:buFont typeface="Arial" panose="020B0604020202020204" pitchFamily="34" charset="0"/>
              <a:buChar char="•"/>
            </a:pPr>
            <a:r>
              <a:rPr lang="en-US" dirty="0" smtClean="0"/>
              <a:t>Free, open source. Runs on a browser but data is not online</a:t>
            </a:r>
          </a:p>
          <a:p>
            <a:pPr marL="285750" indent="-285750">
              <a:buFont typeface="Arial" panose="020B0604020202020204" pitchFamily="34" charset="0"/>
              <a:buChar char="•"/>
            </a:pPr>
            <a:endParaRPr lang="en-US" dirty="0"/>
          </a:p>
          <a:p>
            <a:r>
              <a:rPr lang="en-US" dirty="0"/>
              <a:t>R: </a:t>
            </a:r>
            <a:r>
              <a:rPr lang="en-US" dirty="0" smtClean="0">
                <a:hlinkClick r:id="rId4"/>
              </a:rPr>
              <a:t>r-project.org</a:t>
            </a:r>
            <a:endParaRPr lang="en-US" dirty="0" smtClean="0"/>
          </a:p>
          <a:p>
            <a:pPr marL="285750" indent="-285750">
              <a:buFont typeface="Arial" panose="020B0604020202020204" pitchFamily="34" charset="0"/>
              <a:buChar char="•"/>
            </a:pPr>
            <a:r>
              <a:rPr lang="en-US" dirty="0" smtClean="0"/>
              <a:t>Useful for statistical computing and visualizations</a:t>
            </a:r>
          </a:p>
          <a:p>
            <a:pPr marL="285750" indent="-285750">
              <a:buFont typeface="Arial" panose="020B0604020202020204" pitchFamily="34" charset="0"/>
              <a:buChar char="•"/>
            </a:pPr>
            <a:r>
              <a:rPr lang="en-US" dirty="0" smtClean="0"/>
              <a:t>Learning curve</a:t>
            </a:r>
          </a:p>
          <a:p>
            <a:pPr marL="285750" indent="-285750">
              <a:buFont typeface="Arial" panose="020B0604020202020204" pitchFamily="34" charset="0"/>
              <a:buChar char="•"/>
            </a:pPr>
            <a:endParaRPr lang="en-US" dirty="0"/>
          </a:p>
          <a:p>
            <a:r>
              <a:rPr lang="en-US" dirty="0" smtClean="0"/>
              <a:t>Python</a:t>
            </a:r>
            <a:r>
              <a:rPr lang="en-US" dirty="0"/>
              <a:t>: </a:t>
            </a:r>
            <a:r>
              <a:rPr lang="en-US" dirty="0" smtClean="0">
                <a:hlinkClick r:id="rId5"/>
              </a:rPr>
              <a:t>python.org</a:t>
            </a:r>
            <a:endParaRPr lang="en-US" dirty="0" smtClean="0"/>
          </a:p>
          <a:p>
            <a:pPr marL="285750" indent="-285750">
              <a:buFont typeface="Arial" panose="020B0604020202020204" pitchFamily="34" charset="0"/>
              <a:buChar char="•"/>
            </a:pPr>
            <a:r>
              <a:rPr lang="en-US" dirty="0" smtClean="0"/>
              <a:t>Learning curve</a:t>
            </a:r>
          </a:p>
          <a:p>
            <a:pPr marL="285750" indent="-285750">
              <a:buFont typeface="Arial" panose="020B0604020202020204" pitchFamily="34" charset="0"/>
              <a:buChar char="•"/>
            </a:pPr>
            <a:r>
              <a:rPr lang="en-US" dirty="0" smtClean="0"/>
              <a:t>Math and plotting libraries</a:t>
            </a:r>
            <a:endParaRPr lang="en-US"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4407" y="812426"/>
            <a:ext cx="1584139" cy="158413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982" y="2636387"/>
            <a:ext cx="1163612" cy="901638"/>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6112" y="3625038"/>
            <a:ext cx="4124880" cy="1393262"/>
          </a:xfrm>
          <a:prstGeom prst="rect">
            <a:avLst/>
          </a:prstGeom>
        </p:spPr>
      </p:pic>
    </p:spTree>
    <p:extLst>
      <p:ext uri="{BB962C8B-B14F-4D97-AF65-F5344CB8AC3E}">
        <p14:creationId xmlns:p14="http://schemas.microsoft.com/office/powerpoint/2010/main" val="18284637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978" y="122826"/>
            <a:ext cx="8008451" cy="762000"/>
          </a:xfrm>
        </p:spPr>
        <p:txBody>
          <a:bodyPr/>
          <a:lstStyle/>
          <a:p>
            <a:r>
              <a:rPr lang="en-US" sz="2400" dirty="0" smtClean="0"/>
              <a:t>Help for prepping data for upload to a repository (</a:t>
            </a:r>
            <a:r>
              <a:rPr lang="en-US" sz="2400" dirty="0" smtClean="0">
                <a:hlinkClick r:id="rId3"/>
              </a:rPr>
              <a:t>galter.northwestern.edu/about-us/</a:t>
            </a:r>
            <a:r>
              <a:rPr lang="en-US" sz="2400" dirty="0" err="1" smtClean="0">
                <a:hlinkClick r:id="rId3"/>
              </a:rPr>
              <a:t>datalab</a:t>
            </a:r>
            <a:r>
              <a:rPr lang="en-US" sz="2400" dirty="0" smtClean="0"/>
              <a:t>)</a:t>
            </a:r>
            <a:endParaRPr lang="en-US" sz="2400" dirty="0"/>
          </a:p>
        </p:txBody>
      </p:sp>
      <p:sp>
        <p:nvSpPr>
          <p:cNvPr id="5" name="Slide Number Placeholder 4"/>
          <p:cNvSpPr>
            <a:spLocks noGrp="1"/>
          </p:cNvSpPr>
          <p:nvPr>
            <p:ph type="sldNum" sz="quarter" idx="12"/>
          </p:nvPr>
        </p:nvSpPr>
        <p:spPr/>
        <p:txBody>
          <a:bodyPr/>
          <a:lstStyle/>
          <a:p>
            <a:fld id="{E3B27F35-6D29-4183-A737-D3096AB5D69C}" type="slidenum">
              <a:rPr lang="en-US" smtClean="0"/>
              <a:t>45</a:t>
            </a:fld>
            <a:endParaRPr lang="en-US"/>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t="8621"/>
          <a:stretch/>
        </p:blipFill>
        <p:spPr>
          <a:xfrm>
            <a:off x="957731" y="884826"/>
            <a:ext cx="7348068" cy="4236724"/>
          </a:xfrm>
          <a:prstGeom prst="rect">
            <a:avLst/>
          </a:prstGeom>
        </p:spPr>
      </p:pic>
    </p:spTree>
    <p:extLst>
      <p:ext uri="{BB962C8B-B14F-4D97-AF65-F5344CB8AC3E}">
        <p14:creationId xmlns:p14="http://schemas.microsoft.com/office/powerpoint/2010/main" val="16957416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679" y="182659"/>
            <a:ext cx="7159932" cy="559029"/>
          </a:xfrm>
        </p:spPr>
        <p:txBody>
          <a:bodyPr/>
          <a:lstStyle/>
          <a:p>
            <a:r>
              <a:rPr lang="en-US" dirty="0" smtClean="0"/>
              <a:t>Help Others Interpret your Data</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46</a:t>
            </a:fld>
            <a:endParaRPr lang="en-US"/>
          </a:p>
        </p:txBody>
      </p:sp>
      <p:sp>
        <p:nvSpPr>
          <p:cNvPr id="6" name="TextBox 5"/>
          <p:cNvSpPr txBox="1"/>
          <p:nvPr/>
        </p:nvSpPr>
        <p:spPr>
          <a:xfrm>
            <a:off x="0" y="2892323"/>
            <a:ext cx="9055713" cy="2308324"/>
          </a:xfrm>
          <a:prstGeom prst="rect">
            <a:avLst/>
          </a:prstGeom>
          <a:noFill/>
        </p:spPr>
        <p:txBody>
          <a:bodyPr wrap="square" rtlCol="0">
            <a:spAutoFit/>
          </a:bodyPr>
          <a:lstStyle/>
          <a:p>
            <a:r>
              <a:rPr lang="en-US" sz="1200" b="1" dirty="0" smtClean="0"/>
              <a:t>Data Dictionaries:</a:t>
            </a:r>
          </a:p>
          <a:p>
            <a:pPr marL="285750" indent="-285750">
              <a:buFont typeface="Arial" panose="020B0604020202020204" pitchFamily="34" charset="0"/>
              <a:buChar char="•"/>
            </a:pPr>
            <a:r>
              <a:rPr lang="en-US" sz="1200" dirty="0" smtClean="0"/>
              <a:t>OSF’s “How to Make a </a:t>
            </a:r>
            <a:r>
              <a:rPr lang="en-US" sz="1200" dirty="0"/>
              <a:t>Data Dictionary”: </a:t>
            </a:r>
            <a:r>
              <a:rPr lang="en-US" sz="1200" dirty="0" smtClean="0">
                <a:hlinkClick r:id="rId3"/>
              </a:rPr>
              <a:t>help.osf.io/m/</a:t>
            </a:r>
            <a:r>
              <a:rPr lang="en-US" sz="1200" dirty="0" err="1" smtClean="0">
                <a:hlinkClick r:id="rId3"/>
              </a:rPr>
              <a:t>bestpractices</a:t>
            </a:r>
            <a:r>
              <a:rPr lang="en-US" sz="1200" dirty="0" smtClean="0">
                <a:hlinkClick r:id="rId3"/>
              </a:rPr>
              <a:t>/l/618767-how-to-make-a-data-dictionary </a:t>
            </a:r>
            <a:endParaRPr lang="en-US" sz="1200" dirty="0" smtClean="0"/>
          </a:p>
          <a:p>
            <a:pPr marL="285750" indent="-285750">
              <a:buFont typeface="Arial" panose="020B0604020202020204" pitchFamily="34" charset="0"/>
              <a:buChar char="•"/>
            </a:pPr>
            <a:r>
              <a:rPr lang="en-US" sz="1200" dirty="0" err="1" smtClean="0"/>
              <a:t>DataONE’s</a:t>
            </a:r>
            <a:r>
              <a:rPr lang="en-US" sz="1200" dirty="0" smtClean="0"/>
              <a:t> “Create a </a:t>
            </a:r>
            <a:r>
              <a:rPr lang="en-US" sz="1200" dirty="0"/>
              <a:t>data dictionary”: </a:t>
            </a:r>
            <a:r>
              <a:rPr lang="en-US" sz="1200" dirty="0" smtClean="0">
                <a:hlinkClick r:id="rId4"/>
              </a:rPr>
              <a:t>dataone.org/best-practices/create-data-dictionary</a:t>
            </a:r>
            <a:endParaRPr lang="en-US" sz="1200" dirty="0" smtClean="0"/>
          </a:p>
          <a:p>
            <a:pPr marL="285750" indent="-285750">
              <a:buFont typeface="Arial" panose="020B0604020202020204" pitchFamily="34" charset="0"/>
              <a:buChar char="•"/>
            </a:pPr>
            <a:r>
              <a:rPr lang="en-US" sz="1200" dirty="0" smtClean="0"/>
              <a:t>USGS Data Management, Data Dictionaries (Making a Data Dictionary for tools </a:t>
            </a:r>
            <a:r>
              <a:rPr lang="en-US" sz="1200" dirty="0"/>
              <a:t>and templates): </a:t>
            </a:r>
            <a:r>
              <a:rPr lang="en-US" sz="1200" dirty="0" smtClean="0">
                <a:hlinkClick r:id="rId5"/>
              </a:rPr>
              <a:t>usgs.gov/products/data-and-tools/data-management/data-dictionaries</a:t>
            </a:r>
            <a:endParaRPr lang="en-US" sz="1200" dirty="0"/>
          </a:p>
          <a:p>
            <a:endParaRPr lang="en-US" sz="1200" b="1" dirty="0" smtClean="0"/>
          </a:p>
          <a:p>
            <a:r>
              <a:rPr lang="en-US" sz="1200" b="1" dirty="0" smtClean="0"/>
              <a:t>README files:</a:t>
            </a:r>
          </a:p>
          <a:p>
            <a:pPr marL="285750" indent="-285750">
              <a:buFont typeface="Arial" panose="020B0604020202020204" pitchFamily="34" charset="0"/>
              <a:buChar char="•"/>
            </a:pPr>
            <a:r>
              <a:rPr lang="en-US" sz="1200" dirty="0" smtClean="0"/>
              <a:t>Georgia Tech Library’s </a:t>
            </a:r>
            <a:r>
              <a:rPr lang="en-US" sz="1200" dirty="0"/>
              <a:t>README Template: </a:t>
            </a:r>
            <a:r>
              <a:rPr lang="en-US" sz="1200" dirty="0" smtClean="0">
                <a:hlinkClick r:id="rId6"/>
              </a:rPr>
              <a:t>d7.library.gatech.edu/research-data/readme </a:t>
            </a:r>
            <a:endParaRPr lang="en-US" sz="1200" dirty="0" smtClean="0"/>
          </a:p>
          <a:p>
            <a:pPr marL="285750" indent="-285750">
              <a:buFont typeface="Arial" panose="020B0604020202020204" pitchFamily="34" charset="0"/>
              <a:buChar char="•"/>
            </a:pPr>
            <a:r>
              <a:rPr lang="en-US" sz="1200" dirty="0" smtClean="0"/>
              <a:t>Cornell University Research Data Management Service Group’s “Guide to writing ‘readme’ </a:t>
            </a:r>
            <a:r>
              <a:rPr lang="en-US" sz="1200" dirty="0"/>
              <a:t>style metadata”: </a:t>
            </a:r>
            <a:r>
              <a:rPr lang="en-US" sz="1200" dirty="0" smtClean="0">
                <a:hlinkClick r:id="rId7"/>
              </a:rPr>
              <a:t>data.research.cornell.edu/content/readme </a:t>
            </a:r>
            <a:endParaRPr lang="en-US" sz="1200" dirty="0" smtClean="0"/>
          </a:p>
          <a:p>
            <a:pPr marL="285750" indent="-285750">
              <a:buFont typeface="Arial" panose="020B0604020202020204" pitchFamily="34" charset="0"/>
              <a:buChar char="•"/>
            </a:pPr>
            <a:r>
              <a:rPr lang="en-US" sz="1200" dirty="0" smtClean="0"/>
              <a:t>Harvard Biomedical </a:t>
            </a:r>
            <a:r>
              <a:rPr lang="en-US" sz="1200" dirty="0"/>
              <a:t>Data Management’s “ReadMe Files”: </a:t>
            </a:r>
            <a:r>
              <a:rPr lang="en-US" sz="1200" dirty="0" smtClean="0">
                <a:hlinkClick r:id="rId8"/>
              </a:rPr>
              <a:t>datamanagement.hms.harvard.edu/readme-files </a:t>
            </a:r>
            <a:endParaRPr lang="en-US" sz="1200" dirty="0" smtClean="0"/>
          </a:p>
          <a:p>
            <a:pPr algn="r"/>
            <a:r>
              <a:rPr lang="en-US" sz="1200" dirty="0"/>
              <a:t>Image: </a:t>
            </a:r>
            <a:r>
              <a:rPr lang="en-US" sz="1200" dirty="0" smtClean="0">
                <a:hlinkClick r:id="rId9"/>
              </a:rPr>
              <a:t>ata.nal.usda.gov/data-dictionary-examples</a:t>
            </a:r>
            <a:r>
              <a:rPr lang="en-US" sz="1200" dirty="0" smtClean="0"/>
              <a:t> </a:t>
            </a:r>
            <a:endParaRPr lang="en-US" sz="1200" dirty="0"/>
          </a:p>
        </p:txBody>
      </p:sp>
      <p:pic>
        <p:nvPicPr>
          <p:cNvPr id="7" name="Picture 6"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6002" y="781512"/>
            <a:ext cx="6263708" cy="2110811"/>
          </a:xfrm>
          <a:prstGeom prst="rect">
            <a:avLst/>
          </a:prstGeom>
        </p:spPr>
      </p:pic>
    </p:spTree>
    <p:extLst>
      <p:ext uri="{BB962C8B-B14F-4D97-AF65-F5344CB8AC3E}">
        <p14:creationId xmlns:p14="http://schemas.microsoft.com/office/powerpoint/2010/main" val="39154120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04" y="274319"/>
            <a:ext cx="7159932" cy="559029"/>
          </a:xfrm>
        </p:spPr>
        <p:txBody>
          <a:bodyPr/>
          <a:lstStyle/>
          <a:p>
            <a:r>
              <a:rPr lang="en-US" dirty="0" smtClean="0"/>
              <a:t>Dataset Metadata</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47</a:t>
            </a:fld>
            <a:endParaRPr lang="en-US"/>
          </a:p>
        </p:txBody>
      </p:sp>
      <p:sp>
        <p:nvSpPr>
          <p:cNvPr id="6" name="TextBox 5"/>
          <p:cNvSpPr txBox="1"/>
          <p:nvPr/>
        </p:nvSpPr>
        <p:spPr>
          <a:xfrm>
            <a:off x="469392" y="888213"/>
            <a:ext cx="8321040" cy="3693319"/>
          </a:xfrm>
          <a:prstGeom prst="rect">
            <a:avLst/>
          </a:prstGeom>
          <a:noFill/>
        </p:spPr>
        <p:txBody>
          <a:bodyPr wrap="square" rtlCol="0">
            <a:spAutoFit/>
          </a:bodyPr>
          <a:lstStyle/>
          <a:p>
            <a:r>
              <a:rPr lang="en-US" dirty="0" smtClean="0"/>
              <a:t>How to add robust metadata to make your resource Interoperable:</a:t>
            </a:r>
          </a:p>
          <a:p>
            <a:endParaRPr lang="en-US" dirty="0" smtClean="0"/>
          </a:p>
          <a:p>
            <a:pPr marL="285750" indent="-285750">
              <a:buFont typeface="Arial" panose="020B0604020202020204" pitchFamily="34" charset="0"/>
              <a:buChar char="•"/>
            </a:pPr>
            <a:r>
              <a:rPr lang="en-US" dirty="0" smtClean="0"/>
              <a:t>Author Disambiguation with </a:t>
            </a:r>
            <a:r>
              <a:rPr lang="en-US" dirty="0" err="1" smtClean="0"/>
              <a:t>ORCiD</a:t>
            </a:r>
            <a:r>
              <a:rPr lang="en-US" dirty="0" smtClean="0"/>
              <a:t>: </a:t>
            </a:r>
            <a:r>
              <a:rPr lang="en-US" u="sng" dirty="0" smtClean="0">
                <a:solidFill>
                  <a:srgbClr val="0000FF"/>
                </a:solidFill>
                <a:latin typeface="Calibri" panose="020F0502020204030204" pitchFamily="34" charset="0"/>
                <a:ea typeface="Times New Roman" panose="02020603050405020304" pitchFamily="18" charset="0"/>
                <a:hlinkClick r:id="rId3"/>
              </a:rPr>
              <a:t>orcid.it.northwestern.edu</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Subject/Keywords: Controlled vocabularies</a:t>
            </a:r>
          </a:p>
          <a:p>
            <a:pPr marL="742950" lvl="1" indent="-285750">
              <a:buFont typeface="Arial" panose="020B0604020202020204" pitchFamily="34" charset="0"/>
              <a:buChar char="•"/>
            </a:pPr>
            <a:r>
              <a:rPr lang="en-US" dirty="0" err="1" smtClean="0"/>
              <a:t>MeSH</a:t>
            </a:r>
            <a:r>
              <a:rPr lang="en-US" dirty="0"/>
              <a:t> Browser: </a:t>
            </a:r>
            <a:r>
              <a:rPr lang="en-US" dirty="0" smtClean="0">
                <a:hlinkClick r:id="rId4"/>
              </a:rPr>
              <a:t>meshb.nlm.nih.gov/search </a:t>
            </a:r>
            <a:endParaRPr lang="en-US" dirty="0" smtClean="0"/>
          </a:p>
          <a:p>
            <a:pPr marL="742950" lvl="1" indent="-285750">
              <a:buFont typeface="Arial" panose="020B0604020202020204" pitchFamily="34" charset="0"/>
              <a:buChar char="•"/>
            </a:pPr>
            <a:r>
              <a:rPr lang="en-US" dirty="0" smtClean="0"/>
              <a:t>Library of Congress </a:t>
            </a:r>
            <a:r>
              <a:rPr lang="en-US" dirty="0"/>
              <a:t>Subject Headings Search: </a:t>
            </a:r>
            <a:r>
              <a:rPr lang="en-US" dirty="0" smtClean="0">
                <a:hlinkClick r:id="rId5"/>
              </a:rPr>
              <a:t>id.loc.gov/authorities/subjects.html </a:t>
            </a:r>
            <a:endParaRPr lang="en-US" dirty="0" smtClean="0"/>
          </a:p>
          <a:p>
            <a:pPr marL="742950" lvl="1" indent="-285750">
              <a:buFont typeface="Arial" panose="020B0604020202020204" pitchFamily="34" charset="0"/>
              <a:buChar char="•"/>
            </a:pPr>
            <a:r>
              <a:rPr lang="en-US" dirty="0" smtClean="0"/>
              <a:t>Look up the keyword browse feature in your repository of choice</a:t>
            </a:r>
          </a:p>
          <a:p>
            <a:pPr marL="742950" lvl="1" indent="-285750">
              <a:buFont typeface="Arial" panose="020B0604020202020204" pitchFamily="34" charset="0"/>
              <a:buChar char="•"/>
            </a:pPr>
            <a:endParaRPr lang="en-US" dirty="0" smtClean="0"/>
          </a:p>
          <a:p>
            <a:pPr marL="285750" lvl="1" indent="-285750">
              <a:buFont typeface="Arial" panose="020B0604020202020204" pitchFamily="34" charset="0"/>
              <a:buChar char="•"/>
            </a:pPr>
            <a:r>
              <a:rPr lang="en-US" dirty="0"/>
              <a:t>ISO 639-2 and 639-1 language codes: </a:t>
            </a:r>
            <a:r>
              <a:rPr lang="en-US" dirty="0" smtClean="0">
                <a:hlinkClick r:id="rId6"/>
              </a:rPr>
              <a:t>loc.gov/standards/iso639-2/</a:t>
            </a:r>
            <a:r>
              <a:rPr lang="en-US" dirty="0" err="1" smtClean="0">
                <a:hlinkClick r:id="rId6"/>
              </a:rPr>
              <a:t>php</a:t>
            </a:r>
            <a:r>
              <a:rPr lang="en-US" dirty="0" smtClean="0">
                <a:hlinkClick r:id="rId6"/>
              </a:rPr>
              <a:t>/</a:t>
            </a:r>
            <a:r>
              <a:rPr lang="en-US" dirty="0" err="1" smtClean="0">
                <a:hlinkClick r:id="rId6"/>
              </a:rPr>
              <a:t>code_list.php</a:t>
            </a:r>
            <a:endParaRPr lang="en-US" dirty="0" smtClean="0">
              <a:hlinkClick r:id="rId6"/>
            </a:endParaRPr>
          </a:p>
          <a:p>
            <a:pPr marL="285750" lvl="1" indent="-285750">
              <a:buFont typeface="Arial" panose="020B0604020202020204" pitchFamily="34" charset="0"/>
              <a:buChar char="•"/>
            </a:pPr>
            <a:endParaRPr lang="en-US" dirty="0" smtClean="0"/>
          </a:p>
          <a:p>
            <a:pPr marL="285750" lvl="1" indent="-285750">
              <a:buFont typeface="Arial" panose="020B0604020202020204" pitchFamily="34" charset="0"/>
              <a:buChar char="•"/>
            </a:pPr>
            <a:r>
              <a:rPr lang="en-US" dirty="0" smtClean="0"/>
              <a:t>Licenses </a:t>
            </a:r>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7635" y="888213"/>
            <a:ext cx="1778405" cy="546224"/>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1840" y="1786880"/>
            <a:ext cx="1259809" cy="1504962"/>
          </a:xfrm>
          <a:prstGeom prst="rect">
            <a:avLst/>
          </a:prstGeom>
        </p:spPr>
      </p:pic>
    </p:spTree>
    <p:extLst>
      <p:ext uri="{BB962C8B-B14F-4D97-AF65-F5344CB8AC3E}">
        <p14:creationId xmlns:p14="http://schemas.microsoft.com/office/powerpoint/2010/main" val="35816310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7822" y="2070597"/>
            <a:ext cx="6467566" cy="1077218"/>
          </a:xfrm>
          <a:prstGeom prst="rect">
            <a:avLst/>
          </a:prstGeom>
          <a:noFill/>
        </p:spPr>
        <p:txBody>
          <a:bodyPr wrap="square" rtlCol="0">
            <a:spAutoFit/>
          </a:bodyPr>
          <a:lstStyle/>
          <a:p>
            <a:r>
              <a:rPr lang="en-US" sz="3200" dirty="0" smtClean="0"/>
              <a:t>Open Access and Open Data Repositories</a:t>
            </a:r>
          </a:p>
        </p:txBody>
      </p:sp>
    </p:spTree>
    <p:extLst>
      <p:ext uri="{BB962C8B-B14F-4D97-AF65-F5344CB8AC3E}">
        <p14:creationId xmlns:p14="http://schemas.microsoft.com/office/powerpoint/2010/main" val="20607452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Options for Data Archiving</a:t>
            </a:r>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ontent Placeholder 5"/>
          <p:cNvSpPr>
            <a:spLocks noGrp="1"/>
          </p:cNvSpPr>
          <p:nvPr>
            <p:ph idx="4294967295"/>
          </p:nvPr>
        </p:nvSpPr>
        <p:spPr>
          <a:xfrm>
            <a:off x="1458133" y="930075"/>
            <a:ext cx="6583362" cy="4213425"/>
          </a:xfrm>
        </p:spPr>
        <p:txBody>
          <a:bodyPr>
            <a:normAutofit fontScale="85000" lnSpcReduction="10000"/>
          </a:bodyPr>
          <a:lstStyle/>
          <a:p>
            <a:r>
              <a:rPr lang="en-US" dirty="0"/>
              <a:t>Funder repositories (very few)</a:t>
            </a:r>
          </a:p>
          <a:p>
            <a:endParaRPr lang="en-US" dirty="0"/>
          </a:p>
          <a:p>
            <a:r>
              <a:rPr lang="en-US" dirty="0"/>
              <a:t>Publisher </a:t>
            </a:r>
          </a:p>
          <a:p>
            <a:pPr lvl="1"/>
            <a:r>
              <a:rPr lang="en-US" dirty="0"/>
              <a:t>Elsevier- </a:t>
            </a:r>
            <a:r>
              <a:rPr lang="en-US" dirty="0" err="1"/>
              <a:t>Mendeley</a:t>
            </a:r>
            <a:r>
              <a:rPr lang="en-US" dirty="0"/>
              <a:t> data </a:t>
            </a:r>
            <a:r>
              <a:rPr lang="en-US" dirty="0">
                <a:hlinkClick r:id="rId2"/>
              </a:rPr>
              <a:t>https://data.mendeley.com/</a:t>
            </a:r>
            <a:r>
              <a:rPr lang="en-US" dirty="0"/>
              <a:t> </a:t>
            </a:r>
          </a:p>
          <a:p>
            <a:pPr lvl="1"/>
            <a:r>
              <a:rPr lang="en-US" dirty="0"/>
              <a:t>ACS- partnered with </a:t>
            </a:r>
            <a:r>
              <a:rPr lang="en-US" dirty="0" err="1"/>
              <a:t>Figshare</a:t>
            </a:r>
            <a:r>
              <a:rPr lang="en-US" dirty="0"/>
              <a:t> </a:t>
            </a:r>
            <a:r>
              <a:rPr lang="en-US" dirty="0">
                <a:hlinkClick r:id="rId3"/>
              </a:rPr>
              <a:t>https://acs.figshare.com/</a:t>
            </a:r>
            <a:r>
              <a:rPr lang="en-US" dirty="0"/>
              <a:t> </a:t>
            </a:r>
          </a:p>
          <a:p>
            <a:pPr lvl="1"/>
            <a:r>
              <a:rPr lang="en-US" dirty="0"/>
              <a:t>IEEE </a:t>
            </a:r>
            <a:r>
              <a:rPr lang="en-US" dirty="0" err="1"/>
              <a:t>DataPort</a:t>
            </a:r>
            <a:r>
              <a:rPr lang="en-US" dirty="0"/>
              <a:t>  </a:t>
            </a:r>
            <a:r>
              <a:rPr lang="en-US" dirty="0">
                <a:hlinkClick r:id="rId4"/>
              </a:rPr>
              <a:t>https://ieee-dataport.org/about-ieee-dataport</a:t>
            </a:r>
            <a:r>
              <a:rPr lang="en-US" dirty="0"/>
              <a:t> </a:t>
            </a:r>
          </a:p>
          <a:p>
            <a:pPr lvl="1"/>
            <a:r>
              <a:rPr lang="en-US" dirty="0"/>
              <a:t>Springer-Nature </a:t>
            </a:r>
            <a:r>
              <a:rPr lang="en-US" dirty="0">
                <a:hlinkClick r:id="rId5"/>
              </a:rPr>
              <a:t>https://www.springernature.com/gp/authors/research-data-policy</a:t>
            </a:r>
            <a:r>
              <a:rPr lang="en-US" dirty="0"/>
              <a:t> </a:t>
            </a:r>
          </a:p>
          <a:p>
            <a:endParaRPr lang="en-US" dirty="0"/>
          </a:p>
          <a:p>
            <a:r>
              <a:rPr lang="en-US" dirty="0"/>
              <a:t>Disciplinary repositories	(</a:t>
            </a:r>
            <a:r>
              <a:rPr lang="en-US" dirty="0" err="1"/>
              <a:t>e.g.Genbank</a:t>
            </a:r>
            <a:r>
              <a:rPr lang="en-US" dirty="0"/>
              <a:t>, World Protein Bank etc.)</a:t>
            </a:r>
          </a:p>
          <a:p>
            <a:pPr lvl="1"/>
            <a:r>
              <a:rPr lang="en-US" dirty="0"/>
              <a:t>Registry of Research Data Repositories </a:t>
            </a:r>
            <a:r>
              <a:rPr lang="en-US" dirty="0">
                <a:hlinkClick r:id="rId6"/>
              </a:rPr>
              <a:t>http://www.re3data.org/</a:t>
            </a:r>
            <a:r>
              <a:rPr lang="en-US" dirty="0"/>
              <a:t>  </a:t>
            </a:r>
          </a:p>
          <a:p>
            <a:endParaRPr lang="en-US" dirty="0"/>
          </a:p>
          <a:p>
            <a:r>
              <a:rPr lang="en-US" dirty="0"/>
              <a:t>General repositories</a:t>
            </a:r>
          </a:p>
          <a:p>
            <a:pPr lvl="1"/>
            <a:r>
              <a:rPr lang="en-US" dirty="0" err="1"/>
              <a:t>Figshare</a:t>
            </a:r>
            <a:endParaRPr lang="en-US" dirty="0"/>
          </a:p>
          <a:p>
            <a:pPr lvl="1"/>
            <a:r>
              <a:rPr lang="en-US" dirty="0"/>
              <a:t>Harvard </a:t>
            </a:r>
            <a:r>
              <a:rPr lang="en-US" dirty="0" err="1"/>
              <a:t>Dataverse</a:t>
            </a:r>
            <a:endParaRPr lang="en-US" dirty="0"/>
          </a:p>
          <a:p>
            <a:pPr lvl="1"/>
            <a:r>
              <a:rPr lang="en-US" dirty="0"/>
              <a:t>Dryad</a:t>
            </a:r>
          </a:p>
          <a:p>
            <a:pPr lvl="1"/>
            <a:endParaRPr lang="en-US" dirty="0"/>
          </a:p>
          <a:p>
            <a:r>
              <a:rPr lang="en-US" dirty="0"/>
              <a:t>Institutional repositories</a:t>
            </a:r>
          </a:p>
          <a:p>
            <a:endParaRPr lang="en-US" dirty="0"/>
          </a:p>
        </p:txBody>
      </p:sp>
    </p:spTree>
    <p:extLst>
      <p:ext uri="{BB962C8B-B14F-4D97-AF65-F5344CB8AC3E}">
        <p14:creationId xmlns:p14="http://schemas.microsoft.com/office/powerpoint/2010/main" val="740898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Research Data Management</a:t>
            </a:r>
          </a:p>
        </p:txBody>
      </p:sp>
      <p:sp>
        <p:nvSpPr>
          <p:cNvPr id="3" name="Text Placeholder 2"/>
          <p:cNvSpPr>
            <a:spLocks noGrp="1"/>
          </p:cNvSpPr>
          <p:nvPr>
            <p:ph type="body" idx="4294967295"/>
          </p:nvPr>
        </p:nvSpPr>
        <p:spPr>
          <a:xfrm>
            <a:off x="862148" y="1147898"/>
            <a:ext cx="8229600" cy="3394075"/>
          </a:xfrm>
        </p:spPr>
        <p:txBody>
          <a:bodyPr/>
          <a:lstStyle/>
          <a:p>
            <a:pPr marL="152400" indent="0">
              <a:buNone/>
            </a:pPr>
            <a:r>
              <a:rPr lang="en-US" sz="2100" dirty="0"/>
              <a:t>Research Data Management is the care and maintenance of data and helps to ensure data is properly organized, described, preserved, and shared.  It includes practices for collecting, organizing, backing up, and storing data.</a:t>
            </a:r>
          </a:p>
        </p:txBody>
      </p:sp>
    </p:spTree>
    <p:extLst>
      <p:ext uri="{BB962C8B-B14F-4D97-AF65-F5344CB8AC3E}">
        <p14:creationId xmlns:p14="http://schemas.microsoft.com/office/powerpoint/2010/main" val="12410547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Publishing Data to Repositories</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50</a:t>
            </a:fld>
            <a:endParaRPr lang="en-US"/>
          </a:p>
        </p:txBody>
      </p:sp>
      <p:sp>
        <p:nvSpPr>
          <p:cNvPr id="6" name="TextBox 5"/>
          <p:cNvSpPr txBox="1"/>
          <p:nvPr/>
        </p:nvSpPr>
        <p:spPr>
          <a:xfrm>
            <a:off x="431658" y="851474"/>
            <a:ext cx="8497824"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hlinkClick r:id="rId3"/>
              </a:rPr>
              <a:t>Re3data.org</a:t>
            </a:r>
            <a:r>
              <a:rPr lang="en-US" dirty="0" smtClean="0"/>
              <a:t>:</a:t>
            </a:r>
          </a:p>
          <a:p>
            <a:pPr marL="742950" lvl="1" indent="-285750">
              <a:buFont typeface="Arial" panose="020B0604020202020204" pitchFamily="34" charset="0"/>
              <a:buChar char="•"/>
            </a:pPr>
            <a:r>
              <a:rPr lang="en-US" dirty="0" smtClean="0"/>
              <a:t>Browse by subject</a:t>
            </a:r>
          </a:p>
          <a:p>
            <a:pPr marL="742950" lvl="1" indent="-285750">
              <a:buFont typeface="Arial" panose="020B0604020202020204" pitchFamily="34" charset="0"/>
              <a:buChar char="•"/>
            </a:pPr>
            <a:r>
              <a:rPr lang="en-US" dirty="0" smtClean="0"/>
              <a:t>At a glance: whether the data is licensed, whether it is open or closed access</a:t>
            </a:r>
          </a:p>
          <a:p>
            <a:pPr marL="742950" lvl="1" indent="-285750">
              <a:buFont typeface="Arial" panose="020B0604020202020204" pitchFamily="34" charset="0"/>
              <a:buChar char="•"/>
            </a:pPr>
            <a:r>
              <a:rPr lang="en-US" dirty="0" smtClean="0"/>
              <a:t>Easy to find resources for APIs, </a:t>
            </a:r>
            <a:r>
              <a:rPr lang="en-US" dirty="0"/>
              <a:t>m</a:t>
            </a:r>
            <a:r>
              <a:rPr lang="en-US" dirty="0" smtClean="0"/>
              <a:t>etadata standards, and any data access restrictions</a:t>
            </a:r>
          </a:p>
          <a:p>
            <a:pPr marL="742950" lvl="1" indent="-285750">
              <a:buFont typeface="Arial" panose="020B0604020202020204" pitchFamily="34" charset="0"/>
              <a:buChar char="•"/>
            </a:pPr>
            <a:r>
              <a:rPr lang="en-US" dirty="0" smtClean="0"/>
              <a:t>Connects researchers to data repositories that follow the FAIR standards</a:t>
            </a:r>
          </a:p>
          <a:p>
            <a:pPr lvl="1"/>
            <a:endParaRPr lang="en-US" dirty="0" smtClean="0"/>
          </a:p>
          <a:p>
            <a:pPr marL="285750" lvl="1" indent="-285750">
              <a:buFont typeface="Arial" panose="020B0604020202020204" pitchFamily="34" charset="0"/>
              <a:buChar char="•"/>
            </a:pPr>
            <a:r>
              <a:rPr lang="en-US" dirty="0" smtClean="0">
                <a:hlinkClick r:id="rId4"/>
              </a:rPr>
              <a:t>FAIRsharing.org</a:t>
            </a:r>
            <a:r>
              <a:rPr lang="en-US" dirty="0"/>
              <a:t>: </a:t>
            </a:r>
            <a:r>
              <a:rPr lang="en-US" dirty="0" smtClean="0"/>
              <a:t>Provides a database search for open data repositories</a:t>
            </a:r>
          </a:p>
          <a:p>
            <a:pPr marL="742950" lvl="2" indent="-285750">
              <a:buFont typeface="Arial" panose="020B0604020202020204" pitchFamily="34" charset="0"/>
              <a:buChar char="•"/>
            </a:pPr>
            <a:r>
              <a:rPr lang="en-US" dirty="0" smtClean="0"/>
              <a:t>Sort by domain</a:t>
            </a:r>
          </a:p>
          <a:p>
            <a:pPr marL="742950" lvl="2" indent="-285750">
              <a:buFont typeface="Arial" panose="020B0604020202020204" pitchFamily="34" charset="0"/>
              <a:buChar char="•"/>
            </a:pPr>
            <a:r>
              <a:rPr lang="en-US" dirty="0" smtClean="0"/>
              <a:t>At a glance: associated data standards and policies, countries and organizations, and whether the database is Ready, In Development or Deprecated</a:t>
            </a:r>
            <a:endParaRPr lang="en-US" dirty="0"/>
          </a:p>
        </p:txBody>
      </p:sp>
    </p:spTree>
    <p:extLst>
      <p:ext uri="{BB962C8B-B14F-4D97-AF65-F5344CB8AC3E}">
        <p14:creationId xmlns:p14="http://schemas.microsoft.com/office/powerpoint/2010/main" val="15279715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5948515" y="4818471"/>
            <a:ext cx="2020529" cy="272462"/>
          </a:xfrm>
        </p:spPr>
        <p:txBody>
          <a:bodyPr/>
          <a:lstStyle/>
          <a:p>
            <a:r>
              <a:rPr lang="en-US" dirty="0">
                <a:hlinkClick r:id="rId3"/>
              </a:rPr>
              <a:t>https://repositoryfinder.datacite.org/</a:t>
            </a:r>
            <a:endParaRPr lang="en-US" dirty="0"/>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5028"/>
            <a:ext cx="9144000" cy="4493443"/>
          </a:xfrm>
          <a:prstGeom prst="rect">
            <a:avLst/>
          </a:prstGeom>
        </p:spPr>
      </p:pic>
    </p:spTree>
    <p:extLst>
      <p:ext uri="{BB962C8B-B14F-4D97-AF65-F5344CB8AC3E}">
        <p14:creationId xmlns:p14="http://schemas.microsoft.com/office/powerpoint/2010/main" val="6419439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Access and Open Data Repositories</a:t>
            </a:r>
          </a:p>
        </p:txBody>
      </p:sp>
      <p:sp>
        <p:nvSpPr>
          <p:cNvPr id="5" name="Slide Number Placeholder 4"/>
          <p:cNvSpPr>
            <a:spLocks noGrp="1"/>
          </p:cNvSpPr>
          <p:nvPr>
            <p:ph type="sldNum" sz="quarter" idx="12"/>
          </p:nvPr>
        </p:nvSpPr>
        <p:spPr/>
        <p:txBody>
          <a:bodyPr/>
          <a:lstStyle/>
          <a:p>
            <a:fld id="{E3B27F35-6D29-4183-A737-D3096AB5D69C}" type="slidenum">
              <a:rPr lang="en-US" smtClean="0"/>
              <a:t>52</a:t>
            </a:fld>
            <a:endParaRPr lang="en-US"/>
          </a:p>
        </p:txBody>
      </p:sp>
      <p:sp>
        <p:nvSpPr>
          <p:cNvPr id="6" name="TextBox 5"/>
          <p:cNvSpPr txBox="1"/>
          <p:nvPr/>
        </p:nvSpPr>
        <p:spPr>
          <a:xfrm>
            <a:off x="688483" y="1162533"/>
            <a:ext cx="7790688" cy="2603790"/>
          </a:xfrm>
          <a:prstGeom prst="rect">
            <a:avLst/>
          </a:prstGeom>
          <a:noFill/>
        </p:spPr>
        <p:txBody>
          <a:bodyPr wrap="square" rtlCol="0">
            <a:spAutoFit/>
          </a:bodyPr>
          <a:lstStyle/>
          <a:p>
            <a:r>
              <a:rPr lang="en-US" dirty="0" smtClean="0"/>
              <a:t>Generalist databases:</a:t>
            </a:r>
          </a:p>
          <a:p>
            <a:pPr marL="285750" indent="-285750">
              <a:lnSpc>
                <a:spcPct val="90000"/>
              </a:lnSpc>
              <a:spcBef>
                <a:spcPts val="600"/>
              </a:spcBef>
              <a:buFont typeface="Arial" panose="020B0604020202020204" pitchFamily="34" charset="0"/>
              <a:buChar char="•"/>
            </a:pPr>
            <a:r>
              <a:rPr lang="en-US" dirty="0" smtClean="0"/>
              <a:t>Dryad </a:t>
            </a:r>
            <a:r>
              <a:rPr lang="en-US" dirty="0"/>
              <a:t>(</a:t>
            </a:r>
            <a:r>
              <a:rPr lang="en-US" dirty="0">
                <a:hlinkClick r:id="rId3"/>
              </a:rPr>
              <a:t>datadryad.org</a:t>
            </a:r>
            <a:r>
              <a:rPr lang="en-US" dirty="0"/>
              <a:t>)</a:t>
            </a:r>
          </a:p>
          <a:p>
            <a:pPr marL="285750" indent="-285750">
              <a:lnSpc>
                <a:spcPct val="90000"/>
              </a:lnSpc>
              <a:spcBef>
                <a:spcPts val="600"/>
              </a:spcBef>
              <a:buFont typeface="Arial" panose="020B0604020202020204" pitchFamily="34" charset="0"/>
              <a:buChar char="•"/>
            </a:pPr>
            <a:r>
              <a:rPr lang="en-US" dirty="0" err="1"/>
              <a:t>Figshare</a:t>
            </a:r>
            <a:r>
              <a:rPr lang="en-US" dirty="0"/>
              <a:t> (</a:t>
            </a:r>
            <a:r>
              <a:rPr lang="en-US" dirty="0">
                <a:hlinkClick r:id="rId4"/>
              </a:rPr>
              <a:t>figshare.com</a:t>
            </a:r>
            <a:r>
              <a:rPr lang="en-US" dirty="0"/>
              <a:t>)</a:t>
            </a:r>
          </a:p>
          <a:p>
            <a:pPr marL="285750" indent="-285750">
              <a:lnSpc>
                <a:spcPct val="90000"/>
              </a:lnSpc>
              <a:spcBef>
                <a:spcPts val="600"/>
              </a:spcBef>
              <a:buFont typeface="Arial" panose="020B0604020202020204" pitchFamily="34" charset="0"/>
              <a:buChar char="•"/>
            </a:pPr>
            <a:r>
              <a:rPr lang="en-US" dirty="0"/>
              <a:t>Harvard </a:t>
            </a:r>
            <a:r>
              <a:rPr lang="en-US" dirty="0" err="1"/>
              <a:t>Dataverse</a:t>
            </a:r>
            <a:r>
              <a:rPr lang="en-US" dirty="0"/>
              <a:t> (</a:t>
            </a:r>
            <a:r>
              <a:rPr lang="en-US" dirty="0">
                <a:hlinkClick r:id="rId5"/>
              </a:rPr>
              <a:t>dataverse.Harvard.edu</a:t>
            </a:r>
            <a:r>
              <a:rPr lang="en-US" dirty="0" smtClean="0"/>
              <a:t>)</a:t>
            </a:r>
          </a:p>
          <a:p>
            <a:pPr marL="285750" indent="-285750">
              <a:lnSpc>
                <a:spcPct val="90000"/>
              </a:lnSpc>
              <a:spcBef>
                <a:spcPts val="600"/>
              </a:spcBef>
              <a:buFont typeface="Arial" panose="020B0604020202020204" pitchFamily="34" charset="0"/>
              <a:buChar char="•"/>
            </a:pPr>
            <a:r>
              <a:rPr lang="en-US" dirty="0"/>
              <a:t>Open Science Framework (</a:t>
            </a:r>
            <a:r>
              <a:rPr lang="en-US" dirty="0">
                <a:hlinkClick r:id="rId6"/>
              </a:rPr>
              <a:t>osf.io)</a:t>
            </a:r>
            <a:endParaRPr lang="en-US" dirty="0"/>
          </a:p>
          <a:p>
            <a:pPr marL="285750" indent="-285750">
              <a:lnSpc>
                <a:spcPct val="90000"/>
              </a:lnSpc>
              <a:spcBef>
                <a:spcPts val="600"/>
              </a:spcBef>
              <a:buFont typeface="Arial" panose="020B0604020202020204" pitchFamily="34" charset="0"/>
              <a:buChar char="•"/>
            </a:pPr>
            <a:r>
              <a:rPr lang="en-US" dirty="0" err="1"/>
              <a:t>Zenodo</a:t>
            </a:r>
            <a:r>
              <a:rPr lang="en-US" dirty="0"/>
              <a:t> (</a:t>
            </a:r>
            <a:r>
              <a:rPr lang="en-US" dirty="0">
                <a:hlinkClick r:id="rId7"/>
              </a:rPr>
              <a:t>zenodo.org</a:t>
            </a:r>
            <a:r>
              <a:rPr lang="en-US" dirty="0"/>
              <a:t>)</a:t>
            </a:r>
          </a:p>
          <a:p>
            <a:pPr marL="285750" indent="-285750">
              <a:lnSpc>
                <a:spcPct val="90000"/>
              </a:lnSpc>
              <a:spcBef>
                <a:spcPts val="600"/>
              </a:spcBef>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43092" y="1812336"/>
            <a:ext cx="2519832" cy="2519832"/>
          </a:xfrm>
          <a:prstGeom prst="rect">
            <a:avLst/>
          </a:prstGeom>
        </p:spPr>
      </p:pic>
    </p:spTree>
    <p:extLst>
      <p:ext uri="{BB962C8B-B14F-4D97-AF65-F5344CB8AC3E}">
        <p14:creationId xmlns:p14="http://schemas.microsoft.com/office/powerpoint/2010/main" val="22610809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Access and Open Data Repositories</a:t>
            </a:r>
          </a:p>
        </p:txBody>
      </p:sp>
      <p:sp>
        <p:nvSpPr>
          <p:cNvPr id="5" name="Slide Number Placeholder 4"/>
          <p:cNvSpPr>
            <a:spLocks noGrp="1"/>
          </p:cNvSpPr>
          <p:nvPr>
            <p:ph type="sldNum" sz="quarter" idx="12"/>
          </p:nvPr>
        </p:nvSpPr>
        <p:spPr/>
        <p:txBody>
          <a:bodyPr/>
          <a:lstStyle/>
          <a:p>
            <a:fld id="{E3B27F35-6D29-4183-A737-D3096AB5D69C}" type="slidenum">
              <a:rPr lang="en-US" smtClean="0"/>
              <a:t>53</a:t>
            </a:fld>
            <a:endParaRPr lang="en-US"/>
          </a:p>
        </p:txBody>
      </p:sp>
      <p:sp>
        <p:nvSpPr>
          <p:cNvPr id="6" name="TextBox 5"/>
          <p:cNvSpPr txBox="1"/>
          <p:nvPr/>
        </p:nvSpPr>
        <p:spPr>
          <a:xfrm>
            <a:off x="498968" y="888213"/>
            <a:ext cx="8487777" cy="5158335"/>
          </a:xfrm>
          <a:prstGeom prst="rect">
            <a:avLst/>
          </a:prstGeom>
          <a:noFill/>
        </p:spPr>
        <p:txBody>
          <a:bodyPr wrap="square" rtlCol="0">
            <a:spAutoFit/>
          </a:bodyPr>
          <a:lstStyle/>
          <a:p>
            <a:r>
              <a:rPr lang="en-US" b="1" dirty="0" smtClean="0"/>
              <a:t>Northwestern-based repositories:</a:t>
            </a:r>
          </a:p>
          <a:p>
            <a:pPr marL="285750" indent="-285750">
              <a:lnSpc>
                <a:spcPct val="90000"/>
              </a:lnSpc>
              <a:spcBef>
                <a:spcPts val="600"/>
              </a:spcBef>
              <a:buFont typeface="Arial" panose="020B0604020202020204" pitchFamily="34" charset="0"/>
              <a:buChar char="•"/>
            </a:pPr>
            <a:r>
              <a:rPr lang="en-US" dirty="0"/>
              <a:t>Arch: </a:t>
            </a:r>
            <a:r>
              <a:rPr lang="en-US" dirty="0" smtClean="0">
                <a:hlinkClick r:id="rId3"/>
              </a:rPr>
              <a:t>arch.library.northwestern.edu</a:t>
            </a:r>
            <a:endParaRPr lang="en-US" dirty="0" smtClean="0"/>
          </a:p>
          <a:p>
            <a:pPr marL="285750" indent="-285750">
              <a:lnSpc>
                <a:spcPct val="90000"/>
              </a:lnSpc>
              <a:spcBef>
                <a:spcPts val="600"/>
              </a:spcBef>
              <a:buFont typeface="Arial" panose="020B0604020202020204" pitchFamily="34" charset="0"/>
              <a:buChar char="•"/>
            </a:pPr>
            <a:r>
              <a:rPr lang="en-US" dirty="0" err="1" smtClean="0"/>
              <a:t>DigitalHub</a:t>
            </a:r>
            <a:r>
              <a:rPr lang="en-US" dirty="0"/>
              <a:t>: </a:t>
            </a:r>
            <a:r>
              <a:rPr lang="en-US" dirty="0" smtClean="0">
                <a:hlinkClick r:id="rId4"/>
              </a:rPr>
              <a:t>digitalhub.northwestern.edu</a:t>
            </a:r>
            <a:endParaRPr lang="en-US" dirty="0" smtClean="0"/>
          </a:p>
          <a:p>
            <a:pPr marL="285750" indent="-285750">
              <a:lnSpc>
                <a:spcPct val="90000"/>
              </a:lnSpc>
              <a:spcBef>
                <a:spcPts val="600"/>
              </a:spcBef>
              <a:buFont typeface="Arial" panose="020B0604020202020204" pitchFamily="34" charset="0"/>
              <a:buChar char="•"/>
            </a:pPr>
            <a:endParaRPr lang="en-US" dirty="0"/>
          </a:p>
          <a:p>
            <a:pPr>
              <a:lnSpc>
                <a:spcPct val="90000"/>
              </a:lnSpc>
              <a:spcBef>
                <a:spcPts val="600"/>
              </a:spcBef>
            </a:pPr>
            <a:r>
              <a:rPr lang="en-US" b="1" dirty="0" smtClean="0"/>
              <a:t>Features:</a:t>
            </a:r>
          </a:p>
          <a:p>
            <a:pPr marL="285750" indent="-285750">
              <a:lnSpc>
                <a:spcPct val="90000"/>
              </a:lnSpc>
              <a:spcBef>
                <a:spcPts val="600"/>
              </a:spcBef>
              <a:buFont typeface="Arial" panose="020B0604020202020204" pitchFamily="34" charset="0"/>
              <a:buChar char="•"/>
            </a:pPr>
            <a:r>
              <a:rPr lang="en-US" sz="1400" dirty="0" smtClean="0"/>
              <a:t>Institutionally supported, free to use by all NU faculty, students or staff</a:t>
            </a:r>
          </a:p>
          <a:p>
            <a:pPr marL="285750" indent="-285750">
              <a:lnSpc>
                <a:spcPct val="90000"/>
              </a:lnSpc>
              <a:spcBef>
                <a:spcPts val="600"/>
              </a:spcBef>
              <a:buFont typeface="Arial" panose="020B0604020202020204" pitchFamily="34" charset="0"/>
              <a:buChar char="•"/>
            </a:pPr>
            <a:r>
              <a:rPr lang="en-US" sz="1400" dirty="0" smtClean="0"/>
              <a:t>Meets funders’ requirements for openly archiving both articles and data</a:t>
            </a:r>
          </a:p>
          <a:p>
            <a:pPr marL="285750" indent="-285750">
              <a:lnSpc>
                <a:spcPct val="90000"/>
              </a:lnSpc>
              <a:spcBef>
                <a:spcPts val="600"/>
              </a:spcBef>
              <a:buFont typeface="Arial" panose="020B0604020202020204" pitchFamily="34" charset="0"/>
              <a:buChar char="•"/>
            </a:pPr>
            <a:r>
              <a:rPr lang="en-US" sz="1400" dirty="0" smtClean="0"/>
              <a:t>Metadata: create your own or request librarian support </a:t>
            </a:r>
          </a:p>
          <a:p>
            <a:pPr marL="285750" indent="-285750">
              <a:lnSpc>
                <a:spcPct val="90000"/>
              </a:lnSpc>
              <a:spcBef>
                <a:spcPts val="600"/>
              </a:spcBef>
              <a:buFont typeface="Arial" panose="020B0604020202020204" pitchFamily="34" charset="0"/>
              <a:buChar char="•"/>
            </a:pPr>
            <a:r>
              <a:rPr lang="en-US" sz="1400" dirty="0" smtClean="0"/>
              <a:t>Proxy upload supported</a:t>
            </a:r>
          </a:p>
          <a:p>
            <a:pPr marL="285750" indent="-285750">
              <a:lnSpc>
                <a:spcPct val="90000"/>
              </a:lnSpc>
              <a:spcBef>
                <a:spcPts val="600"/>
              </a:spcBef>
              <a:buFont typeface="Arial" panose="020B0604020202020204" pitchFamily="34" charset="0"/>
              <a:buChar char="•"/>
            </a:pPr>
            <a:r>
              <a:rPr lang="en-US" sz="1400" dirty="0" smtClean="0"/>
              <a:t>All </a:t>
            </a:r>
            <a:r>
              <a:rPr lang="en-US" sz="1400" dirty="0"/>
              <a:t>works receive a Digital Object Identifier (DOI) for citation and persistent linking.</a:t>
            </a:r>
          </a:p>
          <a:p>
            <a:pPr marL="285750" indent="-285750">
              <a:lnSpc>
                <a:spcPct val="90000"/>
              </a:lnSpc>
              <a:spcBef>
                <a:spcPts val="600"/>
              </a:spcBef>
              <a:buFont typeface="Arial" panose="020B0604020202020204" pitchFamily="34" charset="0"/>
              <a:buChar char="•"/>
            </a:pPr>
            <a:r>
              <a:rPr lang="en-US" sz="1400" dirty="0"/>
              <a:t>Copyright is retained by the author. The author grants Northwestern University a non-exclusive license to preserve and provide online access to the content</a:t>
            </a:r>
          </a:p>
          <a:p>
            <a:pPr marL="285750" indent="-285750">
              <a:lnSpc>
                <a:spcPct val="90000"/>
              </a:lnSpc>
              <a:spcBef>
                <a:spcPts val="600"/>
              </a:spcBef>
              <a:buFont typeface="Arial" panose="020B0604020202020204" pitchFamily="34" charset="0"/>
              <a:buChar char="•"/>
            </a:pPr>
            <a:r>
              <a:rPr lang="en-US" sz="1400" dirty="0"/>
              <a:t>Visibility options include Public Access, Northwestern University (end-users need to login with </a:t>
            </a:r>
            <a:r>
              <a:rPr lang="en-US" sz="1400" dirty="0" err="1"/>
              <a:t>NetID</a:t>
            </a:r>
            <a:r>
              <a:rPr lang="en-US" sz="1400" dirty="0"/>
              <a:t>), or Embargo (i.e. set a future release date)</a:t>
            </a:r>
          </a:p>
          <a:p>
            <a:pPr marL="285750" indent="-285750">
              <a:lnSpc>
                <a:spcPct val="90000"/>
              </a:lnSpc>
              <a:spcBef>
                <a:spcPts val="600"/>
              </a:spcBef>
              <a:buFont typeface="Arial" panose="020B0604020202020204" pitchFamily="34" charset="0"/>
              <a:buChar char="•"/>
            </a:pPr>
            <a:r>
              <a:rPr lang="en-US" sz="1400" dirty="0"/>
              <a:t>Deposited content becomes part of the library’s digital preservation program</a:t>
            </a:r>
          </a:p>
          <a:p>
            <a:pPr marL="285750" indent="-285750">
              <a:lnSpc>
                <a:spcPct val="90000"/>
              </a:lnSpc>
              <a:spcBef>
                <a:spcPts val="600"/>
              </a:spcBef>
              <a:buFont typeface="Arial" panose="020B0604020202020204" pitchFamily="34" charset="0"/>
              <a:buChar char="•"/>
            </a:pPr>
            <a:endParaRPr lang="en-US" dirty="0"/>
          </a:p>
          <a:p>
            <a:pPr marL="285750" indent="-285750">
              <a:lnSpc>
                <a:spcPct val="90000"/>
              </a:lnSpc>
              <a:spcBef>
                <a:spcPts val="600"/>
              </a:spcBef>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911681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a:ln>
                  <a:noFill/>
                </a:ln>
                <a:solidFill>
                  <a:srgbClr val="000000"/>
                </a:solidFill>
                <a:effectLst/>
                <a:uLnTx/>
                <a:uFillTx/>
                <a:latin typeface="Arial"/>
                <a:ea typeface="+mn-ea"/>
                <a:cs typeface="Arial"/>
              </a:rPr>
              <a:pPr marL="0" marR="0" lvl="0" indent="0" algn="r" defTabSz="3429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a:ln>
                <a:noFill/>
              </a:ln>
              <a:solidFill>
                <a:srgbClr val="000000"/>
              </a:solidFill>
              <a:effectLst/>
              <a:uLnTx/>
              <a:uFillTx/>
              <a:latin typeface="Arial"/>
              <a:ea typeface="+mn-ea"/>
              <a:cs typeface="Arial"/>
            </a:endParaRPr>
          </a:p>
        </p:txBody>
      </p:sp>
      <p:sp>
        <p:nvSpPr>
          <p:cNvPr id="3" name="Shape 204"/>
          <p:cNvSpPr txBox="1"/>
          <p:nvPr/>
        </p:nvSpPr>
        <p:spPr>
          <a:xfrm>
            <a:off x="3996113" y="3309168"/>
            <a:ext cx="3202425" cy="401185"/>
          </a:xfrm>
          <a:prstGeom prst="rect">
            <a:avLst/>
          </a:prstGeom>
          <a:noFill/>
          <a:ln>
            <a:noFill/>
          </a:ln>
        </p:spPr>
        <p:txBody>
          <a:bodyPr wrap="square" lIns="68569" tIns="68569" rIns="68569" bIns="68569" anchor="t" anchorCtr="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mn-ea"/>
                <a:cs typeface="+mn-cs"/>
              </a:rPr>
              <a:t>arch.library.northwestern.edu</a:t>
            </a:r>
          </a:p>
        </p:txBody>
      </p:sp>
      <p:pic>
        <p:nvPicPr>
          <p:cNvPr id="4" name="Shape 205"/>
          <p:cNvPicPr preferRelativeResize="0"/>
          <p:nvPr/>
        </p:nvPicPr>
        <p:blipFill>
          <a:blip r:embed="rId2">
            <a:alphaModFix/>
          </a:blip>
          <a:stretch>
            <a:fillRect/>
          </a:stretch>
        </p:blipFill>
        <p:spPr>
          <a:xfrm>
            <a:off x="3310426" y="544537"/>
            <a:ext cx="4573819" cy="2565113"/>
          </a:xfrm>
          <a:prstGeom prst="rect">
            <a:avLst/>
          </a:prstGeom>
          <a:noFill/>
          <a:ln>
            <a:noFill/>
          </a:ln>
          <a:effectLst>
            <a:outerShdw blurRad="57150" dist="19050" dir="5400000" algn="bl" rotWithShape="0">
              <a:srgbClr val="000000">
                <a:alpha val="50000"/>
              </a:srgbClr>
            </a:outerShdw>
          </a:effectLst>
        </p:spPr>
      </p:pic>
      <p:sp>
        <p:nvSpPr>
          <p:cNvPr id="5" name="Shape 206"/>
          <p:cNvSpPr txBox="1"/>
          <p:nvPr/>
        </p:nvSpPr>
        <p:spPr>
          <a:xfrm>
            <a:off x="1276631" y="544537"/>
            <a:ext cx="1982384" cy="4174001"/>
          </a:xfrm>
          <a:prstGeom prst="rect">
            <a:avLst/>
          </a:prstGeom>
          <a:noFill/>
          <a:ln>
            <a:noFill/>
          </a:ln>
        </p:spPr>
        <p:txBody>
          <a:bodyPr wrap="square" lIns="68569" tIns="68569" rIns="68569" bIns="68569" anchor="t" anchorCtr="0">
            <a:noAutofit/>
          </a:bodyPr>
          <a:lstStyle/>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2250" b="1"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Arch</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All Northwestern University</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Research papers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Technical reports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Documentation</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Presentations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Case studies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Datasets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Posters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endPar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endParaRP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Managed by the Main Library</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825"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digitalscholarship@northwestern.edu</a:t>
            </a: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75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06932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1376775" y="449847"/>
            <a:ext cx="6390450" cy="530550"/>
          </a:xfrm>
          <a:prstGeom prst="rect">
            <a:avLst/>
          </a:prstGeom>
        </p:spPr>
        <p:txBody>
          <a:bodyPr vert="horz" wrap="square" lIns="68569" tIns="68569" rIns="68569" bIns="68569" rtlCol="0" anchor="t" anchorCtr="0">
            <a:noAutofit/>
          </a:bodyPr>
          <a:lstStyle/>
          <a:p>
            <a:pPr algn="l"/>
            <a:r>
              <a:rPr lang="en" dirty="0">
                <a:ea typeface="Calibri"/>
                <a:sym typeface="Calibri"/>
              </a:rPr>
              <a:t>Self-deposit Process</a:t>
            </a:r>
          </a:p>
        </p:txBody>
      </p:sp>
      <p:sp>
        <p:nvSpPr>
          <p:cNvPr id="212" name="Shape 212"/>
          <p:cNvSpPr txBox="1">
            <a:spLocks noGrp="1"/>
          </p:cNvSpPr>
          <p:nvPr>
            <p:ph type="body" idx="1"/>
          </p:nvPr>
        </p:nvSpPr>
        <p:spPr>
          <a:xfrm>
            <a:off x="1376775" y="1243487"/>
            <a:ext cx="2999925" cy="2826107"/>
          </a:xfrm>
          <a:prstGeom prst="rect">
            <a:avLst/>
          </a:prstGeom>
        </p:spPr>
        <p:txBody>
          <a:bodyPr vert="horz" wrap="square" lIns="68569" tIns="68569" rIns="68569" bIns="68569" rtlCol="0" anchor="t" anchorCtr="0">
            <a:noAutofit/>
          </a:bodyPr>
          <a:lstStyle/>
          <a:p>
            <a:pPr>
              <a:buFontTx/>
              <a:buChar char="-"/>
            </a:pPr>
            <a:r>
              <a:rPr lang="en" sz="1200" dirty="0">
                <a:solidFill>
                  <a:srgbClr val="000000"/>
                </a:solidFill>
                <a:ea typeface="Calibri"/>
                <a:sym typeface="Calibri"/>
              </a:rPr>
              <a:t>Go to arch.library.northwestern.edu</a:t>
            </a:r>
          </a:p>
          <a:p>
            <a:pPr>
              <a:buFontTx/>
              <a:buChar char="-"/>
            </a:pPr>
            <a:endParaRPr lang="en" sz="1200" dirty="0">
              <a:solidFill>
                <a:srgbClr val="000000"/>
              </a:solidFill>
              <a:ea typeface="Calibri"/>
              <a:sym typeface="Calibri"/>
            </a:endParaRPr>
          </a:p>
          <a:p>
            <a:pPr>
              <a:buFontTx/>
              <a:buChar char="-"/>
            </a:pPr>
            <a:r>
              <a:rPr lang="en" sz="1200" dirty="0">
                <a:solidFill>
                  <a:srgbClr val="000000"/>
                </a:solidFill>
                <a:ea typeface="Calibri"/>
                <a:sym typeface="Calibri"/>
              </a:rPr>
              <a:t>Log in with your NetID </a:t>
            </a:r>
          </a:p>
          <a:p>
            <a:pPr>
              <a:buFontTx/>
              <a:buChar char="-"/>
            </a:pPr>
            <a:endParaRPr lang="en" sz="1200" dirty="0">
              <a:solidFill>
                <a:srgbClr val="000000"/>
              </a:solidFill>
              <a:ea typeface="Calibri"/>
              <a:sym typeface="Calibri"/>
            </a:endParaRPr>
          </a:p>
          <a:p>
            <a:pPr>
              <a:buFontTx/>
              <a:buChar char="-"/>
            </a:pPr>
            <a:r>
              <a:rPr lang="en" sz="1200" dirty="0">
                <a:solidFill>
                  <a:srgbClr val="000000"/>
                </a:solidFill>
                <a:ea typeface="Calibri"/>
                <a:sym typeface="Calibri"/>
              </a:rPr>
              <a:t>Describe your work</a:t>
            </a:r>
          </a:p>
          <a:p>
            <a:pPr>
              <a:buFontTx/>
              <a:buChar char="-"/>
            </a:pPr>
            <a:endParaRPr lang="en" sz="1200" dirty="0">
              <a:solidFill>
                <a:srgbClr val="000000"/>
              </a:solidFill>
              <a:ea typeface="Calibri"/>
              <a:sym typeface="Calibri"/>
            </a:endParaRPr>
          </a:p>
          <a:p>
            <a:pPr>
              <a:buFontTx/>
              <a:buChar char="-"/>
            </a:pPr>
            <a:r>
              <a:rPr lang="en" sz="1200" dirty="0">
                <a:solidFill>
                  <a:srgbClr val="000000"/>
                </a:solidFill>
                <a:ea typeface="Calibri"/>
                <a:sym typeface="Calibri"/>
              </a:rPr>
              <a:t>Upload files</a:t>
            </a:r>
          </a:p>
          <a:p>
            <a:pPr>
              <a:buFontTx/>
              <a:buChar char="-"/>
            </a:pPr>
            <a:endParaRPr lang="en" sz="1200" dirty="0">
              <a:solidFill>
                <a:srgbClr val="000000"/>
              </a:solidFill>
              <a:ea typeface="Calibri"/>
              <a:sym typeface="Calibri"/>
            </a:endParaRPr>
          </a:p>
          <a:p>
            <a:pPr>
              <a:buFontTx/>
              <a:buChar char="-"/>
            </a:pPr>
            <a:r>
              <a:rPr lang="en" sz="1200" dirty="0">
                <a:solidFill>
                  <a:srgbClr val="000000"/>
                </a:solidFill>
                <a:ea typeface="Calibri"/>
                <a:sym typeface="Calibri"/>
              </a:rPr>
              <a:t>Select visibility setting</a:t>
            </a:r>
          </a:p>
          <a:p>
            <a:pPr>
              <a:buFontTx/>
              <a:buChar char="-"/>
            </a:pPr>
            <a:endParaRPr lang="en" sz="1200" dirty="0">
              <a:solidFill>
                <a:srgbClr val="000000"/>
              </a:solidFill>
              <a:ea typeface="Calibri"/>
              <a:sym typeface="Calibri"/>
            </a:endParaRPr>
          </a:p>
          <a:p>
            <a:pPr>
              <a:buFontTx/>
              <a:buChar char="-"/>
            </a:pPr>
            <a:r>
              <a:rPr lang="en" sz="1200" dirty="0">
                <a:solidFill>
                  <a:srgbClr val="000000"/>
                </a:solidFill>
                <a:ea typeface="Calibri"/>
                <a:sym typeface="Calibri"/>
              </a:rPr>
              <a:t>Agree to Deposit Agreement</a:t>
            </a:r>
          </a:p>
          <a:p>
            <a:pPr>
              <a:buFontTx/>
              <a:buChar char="-"/>
            </a:pPr>
            <a:endParaRPr lang="en" sz="1200" dirty="0">
              <a:solidFill>
                <a:srgbClr val="000000"/>
              </a:solidFill>
              <a:ea typeface="Calibri"/>
              <a:sym typeface="Calibri"/>
            </a:endParaRPr>
          </a:p>
          <a:p>
            <a:pPr>
              <a:buFontTx/>
              <a:buChar char="-"/>
            </a:pPr>
            <a:r>
              <a:rPr lang="en" sz="1200" dirty="0">
                <a:solidFill>
                  <a:srgbClr val="000000"/>
                </a:solidFill>
                <a:ea typeface="Calibri"/>
                <a:sym typeface="Calibri"/>
              </a:rPr>
              <a:t>Save to the repository</a:t>
            </a:r>
          </a:p>
        </p:txBody>
      </p:sp>
      <p:pic>
        <p:nvPicPr>
          <p:cNvPr id="213" name="Shape 213"/>
          <p:cNvPicPr preferRelativeResize="0"/>
          <p:nvPr/>
        </p:nvPicPr>
        <p:blipFill>
          <a:blip r:embed="rId3">
            <a:alphaModFix/>
          </a:blip>
          <a:stretch>
            <a:fillRect/>
          </a:stretch>
        </p:blipFill>
        <p:spPr>
          <a:xfrm>
            <a:off x="4465311" y="1243487"/>
            <a:ext cx="3395699" cy="2773952"/>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6954430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idx="4294967295"/>
          </p:nvPr>
        </p:nvSpPr>
        <p:spPr>
          <a:xfrm>
            <a:off x="2752725" y="123825"/>
            <a:ext cx="6391275" cy="649288"/>
          </a:xfrm>
          <a:prstGeom prst="rect">
            <a:avLst/>
          </a:prstGeom>
        </p:spPr>
        <p:txBody>
          <a:bodyPr vert="horz" wrap="square" lIns="68569" tIns="68569" rIns="68569" bIns="68569" rtlCol="0" anchor="t" anchorCtr="0">
            <a:noAutofit/>
          </a:bodyPr>
          <a:lstStyle/>
          <a:p>
            <a:pPr algn="l"/>
            <a:r>
              <a:rPr lang="en" dirty="0">
                <a:latin typeface="Akkurat Pro" panose="020B0504020101020102" pitchFamily="34" charset="0"/>
                <a:ea typeface="Calibri"/>
                <a:cs typeface="Calibri"/>
                <a:sym typeface="Calibri"/>
              </a:rPr>
              <a:t>Example: Dataset</a:t>
            </a:r>
          </a:p>
        </p:txBody>
      </p:sp>
      <p:sp>
        <p:nvSpPr>
          <p:cNvPr id="219" name="Shape 219"/>
          <p:cNvSpPr txBox="1">
            <a:spLocks noGrp="1"/>
          </p:cNvSpPr>
          <p:nvPr>
            <p:ph type="body" idx="4294967295"/>
          </p:nvPr>
        </p:nvSpPr>
        <p:spPr>
          <a:xfrm>
            <a:off x="663593" y="1054691"/>
            <a:ext cx="3000375" cy="3752440"/>
          </a:xfrm>
          <a:prstGeom prst="rect">
            <a:avLst/>
          </a:prstGeom>
        </p:spPr>
        <p:txBody>
          <a:bodyPr vert="horz" wrap="square" lIns="68569" tIns="68569" rIns="68569" bIns="68569" rtlCol="0" anchor="t" anchorCtr="0">
            <a:noAutofit/>
          </a:bodyPr>
          <a:lstStyle/>
          <a:p>
            <a:pPr marL="0" indent="0">
              <a:buNone/>
            </a:pPr>
            <a:r>
              <a:rPr lang="en" sz="1400" dirty="0">
                <a:solidFill>
                  <a:srgbClr val="000000"/>
                </a:solidFill>
                <a:latin typeface="Akkurat Pro" panose="020B0504020101020102" pitchFamily="34" charset="0"/>
                <a:ea typeface="Calibri"/>
                <a:cs typeface="Calibri"/>
                <a:sym typeface="Calibri"/>
              </a:rPr>
              <a:t>Faculty member in Chemical and Biological Engineering wants to provide access to the underlying data in support of his publication</a:t>
            </a:r>
            <a:r>
              <a:rPr lang="en" sz="1400" dirty="0" smtClean="0">
                <a:solidFill>
                  <a:srgbClr val="000000"/>
                </a:solidFill>
                <a:latin typeface="Akkurat Pro" panose="020B0504020101020102" pitchFamily="34" charset="0"/>
                <a:ea typeface="Calibri"/>
                <a:cs typeface="Calibri"/>
                <a:sym typeface="Calibri"/>
              </a:rPr>
              <a:t>:</a:t>
            </a:r>
          </a:p>
          <a:p>
            <a:pPr marL="0" indent="0">
              <a:buNone/>
            </a:pPr>
            <a:endParaRPr lang="en" sz="1400" dirty="0">
              <a:solidFill>
                <a:srgbClr val="000000"/>
              </a:solidFill>
              <a:latin typeface="Akkurat Pro" panose="020B0504020101020102" pitchFamily="34" charset="0"/>
              <a:ea typeface="Calibri"/>
              <a:cs typeface="Calibri"/>
              <a:sym typeface="Calibri"/>
            </a:endParaRPr>
          </a:p>
          <a:p>
            <a:pPr marL="342900" indent="-238125">
              <a:buClr>
                <a:srgbClr val="000000"/>
              </a:buClr>
              <a:buFont typeface="Calibri"/>
              <a:buChar char="-"/>
            </a:pPr>
            <a:r>
              <a:rPr lang="en" sz="1400" dirty="0">
                <a:solidFill>
                  <a:srgbClr val="000000"/>
                </a:solidFill>
                <a:latin typeface="Akkurat Pro" panose="020B0504020101020102" pitchFamily="34" charset="0"/>
                <a:ea typeface="Calibri"/>
                <a:cs typeface="Calibri"/>
                <a:sym typeface="Calibri"/>
              </a:rPr>
              <a:t>Digital Object Identifier (DOI</a:t>
            </a:r>
            <a:r>
              <a:rPr lang="en" sz="1400" dirty="0" smtClean="0">
                <a:solidFill>
                  <a:srgbClr val="000000"/>
                </a:solidFill>
                <a:latin typeface="Akkurat Pro" panose="020B0504020101020102" pitchFamily="34" charset="0"/>
                <a:ea typeface="Calibri"/>
                <a:cs typeface="Calibri"/>
                <a:sym typeface="Calibri"/>
              </a:rPr>
              <a:t>)</a:t>
            </a:r>
          </a:p>
          <a:p>
            <a:pPr marL="342900" indent="-238125">
              <a:buClr>
                <a:srgbClr val="000000"/>
              </a:buClr>
              <a:buFont typeface="Calibri"/>
              <a:buChar char="-"/>
            </a:pPr>
            <a:endParaRPr lang="en" sz="1400" dirty="0">
              <a:solidFill>
                <a:srgbClr val="000000"/>
              </a:solidFill>
              <a:latin typeface="Akkurat Pro" panose="020B0504020101020102" pitchFamily="34" charset="0"/>
              <a:ea typeface="Calibri"/>
              <a:cs typeface="Calibri"/>
              <a:sym typeface="Calibri"/>
            </a:endParaRPr>
          </a:p>
          <a:p>
            <a:pPr marL="342900" indent="-238125">
              <a:buClr>
                <a:srgbClr val="000000"/>
              </a:buClr>
              <a:buFont typeface="Calibri"/>
              <a:buChar char="-"/>
            </a:pPr>
            <a:r>
              <a:rPr lang="en" sz="1400" dirty="0">
                <a:solidFill>
                  <a:srgbClr val="000000"/>
                </a:solidFill>
                <a:latin typeface="Akkurat Pro" panose="020B0504020101020102" pitchFamily="34" charset="0"/>
                <a:ea typeface="Calibri"/>
                <a:cs typeface="Calibri"/>
                <a:sym typeface="Calibri"/>
              </a:rPr>
              <a:t>Cited in journal </a:t>
            </a:r>
            <a:r>
              <a:rPr lang="en" sz="1400" dirty="0" smtClean="0">
                <a:solidFill>
                  <a:srgbClr val="000000"/>
                </a:solidFill>
                <a:latin typeface="Akkurat Pro" panose="020B0504020101020102" pitchFamily="34" charset="0"/>
                <a:ea typeface="Calibri"/>
                <a:cs typeface="Calibri"/>
                <a:sym typeface="Calibri"/>
              </a:rPr>
              <a:t>article</a:t>
            </a:r>
          </a:p>
          <a:p>
            <a:pPr marL="342900" indent="-238125">
              <a:buClr>
                <a:srgbClr val="000000"/>
              </a:buClr>
              <a:buFont typeface="Calibri"/>
              <a:buChar char="-"/>
            </a:pPr>
            <a:endParaRPr lang="en" sz="1400" dirty="0">
              <a:solidFill>
                <a:srgbClr val="000000"/>
              </a:solidFill>
              <a:latin typeface="Akkurat Pro" panose="020B0504020101020102" pitchFamily="34" charset="0"/>
              <a:ea typeface="Calibri"/>
              <a:cs typeface="Calibri"/>
              <a:sym typeface="Calibri"/>
            </a:endParaRPr>
          </a:p>
          <a:p>
            <a:pPr marL="342900" indent="-238125">
              <a:buClr>
                <a:srgbClr val="000000"/>
              </a:buClr>
              <a:buFont typeface="Calibri"/>
              <a:buChar char="-"/>
            </a:pPr>
            <a:r>
              <a:rPr lang="en" sz="1400" dirty="0">
                <a:solidFill>
                  <a:srgbClr val="000000"/>
                </a:solidFill>
                <a:latin typeface="Akkurat Pro" panose="020B0504020101020102" pitchFamily="34" charset="0"/>
                <a:ea typeface="Calibri"/>
                <a:cs typeface="Calibri"/>
                <a:sym typeface="Calibri"/>
              </a:rPr>
              <a:t>Publicly available</a:t>
            </a:r>
          </a:p>
          <a:p>
            <a:pPr marL="0" indent="0">
              <a:buNone/>
            </a:pPr>
            <a:endParaRPr sz="1400" dirty="0">
              <a:solidFill>
                <a:srgbClr val="000000"/>
              </a:solidFill>
              <a:latin typeface="Akkurat Pro" panose="020B0504020101020102" pitchFamily="34" charset="0"/>
              <a:ea typeface="Calibri"/>
              <a:cs typeface="Calibri"/>
              <a:sym typeface="Calibri"/>
            </a:endParaRPr>
          </a:p>
          <a:p>
            <a:pPr marL="0" indent="0">
              <a:lnSpc>
                <a:spcPct val="115000"/>
              </a:lnSpc>
              <a:spcBef>
                <a:spcPts val="450"/>
              </a:spcBef>
              <a:buSzTx/>
              <a:buNone/>
            </a:pPr>
            <a:r>
              <a:rPr lang="en" sz="1400" dirty="0" smtClean="0">
                <a:solidFill>
                  <a:srgbClr val="000000"/>
                </a:solidFill>
                <a:latin typeface="Akkurat Pro" panose="020B0504020101020102" pitchFamily="34" charset="0"/>
                <a:ea typeface="Calibri"/>
                <a:cs typeface="Calibri"/>
                <a:sym typeface="Calibri"/>
              </a:rPr>
              <a:t>Contact Chris Diaz for assistance with any deposit: </a:t>
            </a:r>
            <a:r>
              <a:rPr lang="en" sz="1400" dirty="0" smtClean="0">
                <a:solidFill>
                  <a:prstClr val="black"/>
                </a:solidFill>
                <a:latin typeface="Akkurat Pro" panose="020B0504020101020102" pitchFamily="34" charset="0"/>
                <a:hlinkClick r:id="rId3"/>
              </a:rPr>
              <a:t>chris-diaz@northwestern.edu</a:t>
            </a:r>
            <a:r>
              <a:rPr lang="en" sz="1400" dirty="0" smtClean="0">
                <a:solidFill>
                  <a:prstClr val="black"/>
                </a:solidFill>
                <a:latin typeface="Akkurat Pro" panose="020B0504020101020102" pitchFamily="34" charset="0"/>
              </a:rPr>
              <a:t> </a:t>
            </a:r>
            <a:endParaRPr lang="en" sz="1400" dirty="0">
              <a:solidFill>
                <a:prstClr val="black"/>
              </a:solidFill>
              <a:latin typeface="Akkurat Pro" panose="020B0504020101020102" pitchFamily="34" charset="0"/>
            </a:endParaRPr>
          </a:p>
          <a:p>
            <a:pPr marL="0" indent="0">
              <a:buNone/>
            </a:pPr>
            <a:endParaRPr lang="en" sz="1100" dirty="0" smtClean="0">
              <a:solidFill>
                <a:srgbClr val="000000"/>
              </a:solidFill>
              <a:latin typeface="Akkurat Pro" panose="020B0504020101020102" pitchFamily="34" charset="0"/>
              <a:ea typeface="Calibri"/>
              <a:cs typeface="Calibri"/>
              <a:sym typeface="Calibri"/>
            </a:endParaRPr>
          </a:p>
          <a:p>
            <a:pPr marL="0" indent="0">
              <a:buNone/>
            </a:pPr>
            <a:endParaRPr sz="1100" dirty="0">
              <a:latin typeface="Calibri"/>
              <a:ea typeface="Calibri"/>
              <a:cs typeface="Calibri"/>
              <a:sym typeface="Calibri"/>
            </a:endParaRPr>
          </a:p>
        </p:txBody>
      </p:sp>
      <p:pic>
        <p:nvPicPr>
          <p:cNvPr id="220" name="Shape 220"/>
          <p:cNvPicPr preferRelativeResize="0"/>
          <p:nvPr/>
        </p:nvPicPr>
        <p:blipFill>
          <a:blip r:embed="rId4">
            <a:alphaModFix/>
          </a:blip>
          <a:stretch>
            <a:fillRect/>
          </a:stretch>
        </p:blipFill>
        <p:spPr>
          <a:xfrm>
            <a:off x="4491000" y="976706"/>
            <a:ext cx="3395700" cy="1666188"/>
          </a:xfrm>
          <a:prstGeom prst="rect">
            <a:avLst/>
          </a:prstGeom>
          <a:noFill/>
          <a:ln>
            <a:noFill/>
          </a:ln>
        </p:spPr>
      </p:pic>
      <p:pic>
        <p:nvPicPr>
          <p:cNvPr id="221" name="Shape 221"/>
          <p:cNvPicPr preferRelativeResize="0"/>
          <p:nvPr/>
        </p:nvPicPr>
        <p:blipFill>
          <a:blip r:embed="rId5">
            <a:alphaModFix/>
          </a:blip>
          <a:stretch>
            <a:fillRect/>
          </a:stretch>
        </p:blipFill>
        <p:spPr>
          <a:xfrm>
            <a:off x="4491000" y="2757188"/>
            <a:ext cx="2271401" cy="1743376"/>
          </a:xfrm>
          <a:prstGeom prst="rect">
            <a:avLst/>
          </a:prstGeom>
          <a:noFill/>
          <a:ln>
            <a:noFill/>
          </a:ln>
        </p:spPr>
      </p:pic>
    </p:spTree>
    <p:extLst>
      <p:ext uri="{BB962C8B-B14F-4D97-AF65-F5344CB8AC3E}">
        <p14:creationId xmlns:p14="http://schemas.microsoft.com/office/powerpoint/2010/main" val="22096576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3B27F35-6D29-4183-A737-D3096AB5D69C}" type="slidenum">
              <a:rPr lang="en-US" smtClean="0"/>
              <a:t>57</a:t>
            </a:fld>
            <a:endParaRPr lang="en-US"/>
          </a:p>
        </p:txBody>
      </p:sp>
      <p:pic>
        <p:nvPicPr>
          <p:cNvPr id="6" name="Picture 5" descr="Screen Clippi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5856"/>
            <a:ext cx="6187695" cy="5062453"/>
          </a:xfrm>
          <a:prstGeom prst="rect">
            <a:avLst/>
          </a:prstGeom>
        </p:spPr>
      </p:pic>
      <p:sp>
        <p:nvSpPr>
          <p:cNvPr id="7" name="TextBox 6"/>
          <p:cNvSpPr txBox="1"/>
          <p:nvPr/>
        </p:nvSpPr>
        <p:spPr>
          <a:xfrm>
            <a:off x="6261020" y="1428872"/>
            <a:ext cx="2603419"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Login with your </a:t>
            </a:r>
            <a:r>
              <a:rPr lang="en-US" dirty="0" err="1" smtClean="0"/>
              <a:t>netID</a:t>
            </a:r>
            <a:endParaRPr lang="en-US" dirty="0" smtClean="0"/>
          </a:p>
          <a:p>
            <a:pPr marL="285750" indent="-285750">
              <a:buFont typeface="Arial" panose="020B0604020202020204" pitchFamily="34" charset="0"/>
              <a:buChar char="•"/>
            </a:pPr>
            <a:r>
              <a:rPr lang="en-US" dirty="0" smtClean="0"/>
              <a:t>Discover local collaborators</a:t>
            </a:r>
          </a:p>
          <a:p>
            <a:pPr marL="285750" indent="-285750">
              <a:buFont typeface="Arial" panose="020B0604020202020204" pitchFamily="34" charset="0"/>
              <a:buChar char="•"/>
            </a:pPr>
            <a:r>
              <a:rPr lang="en-US" dirty="0" smtClean="0"/>
              <a:t>Share your department’s output with a Collection</a:t>
            </a:r>
          </a:p>
          <a:p>
            <a:pPr marL="285750" indent="-285750">
              <a:buFont typeface="Arial" panose="020B0604020202020204" pitchFamily="34" charset="0"/>
              <a:buChar char="•"/>
            </a:pPr>
            <a:r>
              <a:rPr lang="en-US" dirty="0" smtClean="0"/>
              <a:t>Get a DOI with each upload for citations</a:t>
            </a:r>
            <a:endParaRPr lang="en-US" dirty="0"/>
          </a:p>
        </p:txBody>
      </p:sp>
    </p:spTree>
    <p:extLst>
      <p:ext uri="{BB962C8B-B14F-4D97-AF65-F5344CB8AC3E}">
        <p14:creationId xmlns:p14="http://schemas.microsoft.com/office/powerpoint/2010/main" val="20748522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940" y="283421"/>
            <a:ext cx="8217466" cy="571500"/>
          </a:xfrm>
        </p:spPr>
        <p:txBody>
          <a:bodyPr/>
          <a:lstStyle/>
          <a:p>
            <a:r>
              <a:rPr lang="en-US" sz="2400" dirty="0"/>
              <a:t>New repository being developed at </a:t>
            </a:r>
            <a:r>
              <a:rPr lang="en-US" sz="2400" dirty="0" err="1"/>
              <a:t>Galter</a:t>
            </a:r>
            <a:r>
              <a:rPr lang="en-US" sz="2400" dirty="0"/>
              <a:t> Health Sciences Library &amp; Learning Center</a:t>
            </a:r>
          </a:p>
        </p:txBody>
      </p:sp>
      <p:sp>
        <p:nvSpPr>
          <p:cNvPr id="4" name="Content Placeholder 3"/>
          <p:cNvSpPr>
            <a:spLocks noGrp="1"/>
          </p:cNvSpPr>
          <p:nvPr>
            <p:ph sz="half" idx="2"/>
          </p:nvPr>
        </p:nvSpPr>
        <p:spPr>
          <a:xfrm>
            <a:off x="926047" y="1094950"/>
            <a:ext cx="7687949" cy="3284851"/>
          </a:xfrm>
        </p:spPr>
        <p:txBody>
          <a:bodyPr/>
          <a:lstStyle/>
          <a:p>
            <a:pPr marL="0" indent="0">
              <a:buNone/>
            </a:pPr>
            <a:r>
              <a:rPr lang="en-US" sz="1600" dirty="0" smtClean="0"/>
              <a:t>GHSL is involved in a </a:t>
            </a:r>
            <a:r>
              <a:rPr lang="en-US" sz="1600" dirty="0"/>
              <a:t>new initiative to create a next-generation data catalog and repository to assist researchers in sharing and re-using data and identifying potential collaborators on interdisciplinary projects</a:t>
            </a:r>
            <a:r>
              <a:rPr lang="en-US" sz="1600" dirty="0" smtClean="0"/>
              <a:t>.</a:t>
            </a:r>
          </a:p>
          <a:p>
            <a:pPr marL="0" indent="0">
              <a:buNone/>
            </a:pPr>
            <a:endParaRPr lang="en-US" sz="1600" dirty="0" smtClean="0"/>
          </a:p>
          <a:p>
            <a:pPr marL="0" indent="0">
              <a:buNone/>
            </a:pPr>
            <a:r>
              <a:rPr lang="en-US" sz="1600" dirty="0" smtClean="0"/>
              <a:t>An </a:t>
            </a:r>
            <a:r>
              <a:rPr lang="en-US" sz="1600" dirty="0"/>
              <a:t>improvement on FSM’s existing repository, </a:t>
            </a:r>
            <a:r>
              <a:rPr lang="en-US" sz="1600" dirty="0" err="1"/>
              <a:t>DigitalHub</a:t>
            </a:r>
            <a:r>
              <a:rPr lang="en-US" sz="1600" dirty="0"/>
              <a:t>, the data catalog will make records about datasets findable, accessible, interoperable, and re-useable by minting DOI’s for each deposit, encouraging the use of robust metadata to describe records, and providing the latest in use and re-use analytics</a:t>
            </a:r>
            <a:r>
              <a:rPr lang="en-US" sz="1600" dirty="0" smtClean="0"/>
              <a:t>.</a:t>
            </a:r>
          </a:p>
          <a:p>
            <a:pPr marL="0" indent="0">
              <a:buNone/>
            </a:pPr>
            <a:endParaRPr lang="en-US" sz="1600" dirty="0" smtClean="0"/>
          </a:p>
          <a:p>
            <a:pPr marL="0" indent="0">
              <a:buNone/>
            </a:pPr>
            <a:r>
              <a:rPr lang="en-US" sz="1600" dirty="0"/>
              <a:t>The project is being funded through the National Institutes of Health’s Clinical and Translational Science Award (CTSA) Program to create the CTSA Program National Center for Data to Health (CD2H) Grant # U24TR002306.</a:t>
            </a:r>
          </a:p>
          <a:p>
            <a:pPr marL="0" indent="0">
              <a:buNone/>
            </a:pPr>
            <a:endParaRPr lang="en-US" dirty="0"/>
          </a:p>
          <a:p>
            <a:pPr marL="0" indent="0">
              <a:buNone/>
            </a:pPr>
            <a:endParaRPr lang="en-US" dirty="0"/>
          </a:p>
        </p:txBody>
      </p:sp>
      <p:pic>
        <p:nvPicPr>
          <p:cNvPr id="9" name="Google Shape;347;p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86101" y="4695347"/>
            <a:ext cx="2175188" cy="389603"/>
          </a:xfrm>
          <a:prstGeom prst="rect">
            <a:avLst/>
          </a:prstGeom>
          <a:noFill/>
          <a:ln>
            <a:noFill/>
          </a:ln>
        </p:spPr>
      </p:pic>
      <p:pic>
        <p:nvPicPr>
          <p:cNvPr id="10" name="Google Shape;89;p12">
            <a:extLst>
              <a:ext uri="{FF2B5EF4-FFF2-40B4-BE49-F238E27FC236}">
                <a16:creationId xmlns:a16="http://schemas.microsoft.com/office/drawing/2014/main" id="{A91DE5D1-F5FC-2845-BFED-37C74822519D}"/>
              </a:ext>
            </a:extLst>
          </p:cNvPr>
          <p:cNvPicPr preferRelativeResize="0">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5657850" y="4614992"/>
            <a:ext cx="2061553" cy="469958"/>
          </a:xfrm>
          <a:prstGeom prst="rect">
            <a:avLst/>
          </a:prstGeom>
          <a:noFill/>
          <a:ln>
            <a:noFill/>
          </a:ln>
        </p:spPr>
      </p:pic>
    </p:spTree>
    <p:extLst>
      <p:ext uri="{BB962C8B-B14F-4D97-AF65-F5344CB8AC3E}">
        <p14:creationId xmlns:p14="http://schemas.microsoft.com/office/powerpoint/2010/main" val="114020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04" y="126213"/>
            <a:ext cx="7159932" cy="45719"/>
          </a:xfrm>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a:ln>
                  <a:noFill/>
                </a:ln>
                <a:solidFill>
                  <a:srgbClr val="000000"/>
                </a:solidFill>
                <a:effectLst/>
                <a:uLnTx/>
                <a:uFillTx/>
                <a:latin typeface="Arial"/>
                <a:ea typeface="+mn-ea"/>
                <a:cs typeface="Arial"/>
              </a:rPr>
              <a:pPr marL="0" marR="0" lvl="0" indent="0" algn="r" defTabSz="3429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7" name="Shape 176" descr="Screen Clipping"/>
          <p:cNvPicPr preferRelativeResize="0"/>
          <p:nvPr/>
        </p:nvPicPr>
        <p:blipFill rotWithShape="1">
          <a:blip r:embed="rId2">
            <a:alphaModFix/>
          </a:blip>
          <a:srcRect/>
          <a:stretch/>
        </p:blipFill>
        <p:spPr>
          <a:xfrm>
            <a:off x="3678655" y="519805"/>
            <a:ext cx="4250849" cy="3240282"/>
          </a:xfrm>
          <a:prstGeom prst="rect">
            <a:avLst/>
          </a:prstGeom>
          <a:noFill/>
          <a:ln>
            <a:noFill/>
          </a:ln>
        </p:spPr>
      </p:pic>
      <p:sp>
        <p:nvSpPr>
          <p:cNvPr id="8" name="Shape 178"/>
          <p:cNvSpPr txBox="1"/>
          <p:nvPr/>
        </p:nvSpPr>
        <p:spPr>
          <a:xfrm>
            <a:off x="1213340" y="493086"/>
            <a:ext cx="2397369" cy="3167775"/>
          </a:xfrm>
          <a:prstGeom prst="rect">
            <a:avLst/>
          </a:prstGeom>
          <a:noFill/>
          <a:ln>
            <a:noFill/>
          </a:ln>
        </p:spPr>
        <p:txBody>
          <a:bodyPr wrap="square" lIns="68569" tIns="68569" rIns="68569" bIns="68569" anchor="t" anchorCtr="0">
            <a:noAutofit/>
          </a:bodyPr>
          <a:lstStyle/>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2250" b="1"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Help Guide</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Resources for…</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Data Management Plans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Funding Agency Policies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Data repositories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Data Citation</a:t>
            </a:r>
          </a:p>
          <a:p>
            <a:pPr marL="342900" marR="0" lvl="0" indent="-238125" algn="l" defTabSz="342900" rtl="0" eaLnBrk="1" fontAlgn="auto" latinLnBrk="0" hangingPunct="1">
              <a:lnSpc>
                <a:spcPct val="100000"/>
              </a:lnSpc>
              <a:spcBef>
                <a:spcPts val="0"/>
              </a:spcBef>
              <a:spcAft>
                <a:spcPts val="120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Metadata</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0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Contact Cunera Buys for assistance: </a:t>
            </a:r>
            <a:r>
              <a:rPr kumimoji="0" lang="en" sz="10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hlinkClick r:id="rId3"/>
              </a:rPr>
              <a:t>c-buys@northwestern.edu</a:t>
            </a:r>
            <a:endParaRPr kumimoji="0" lang="en" sz="10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endParaRP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75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9" name="Shape 177"/>
          <p:cNvSpPr txBox="1"/>
          <p:nvPr/>
        </p:nvSpPr>
        <p:spPr>
          <a:xfrm>
            <a:off x="3795392" y="4083871"/>
            <a:ext cx="4017375" cy="306675"/>
          </a:xfrm>
          <a:prstGeom prst="rect">
            <a:avLst/>
          </a:prstGeom>
          <a:noFill/>
          <a:ln>
            <a:noFill/>
          </a:ln>
        </p:spPr>
        <p:txBody>
          <a:bodyPr wrap="square" lIns="68569" tIns="68569" rIns="68569" bIns="68569" anchor="t" anchorCtr="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libguides.northwestern.edu/datamanagement</a:t>
            </a:r>
          </a:p>
        </p:txBody>
      </p:sp>
    </p:spTree>
    <p:extLst>
      <p:ext uri="{BB962C8B-B14F-4D97-AF65-F5344CB8AC3E}">
        <p14:creationId xmlns:p14="http://schemas.microsoft.com/office/powerpoint/2010/main" val="3427418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9090" y="1469011"/>
            <a:ext cx="8071944" cy="738664"/>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rtlCol="0">
            <a:spAutoFit/>
          </a:bodyPr>
          <a:lstStyle/>
          <a:p>
            <a:r>
              <a:rPr lang="en-US" sz="1400" dirty="0" smtClean="0"/>
              <a:t>…the direct results of federally funded scientific research [must be] made available to and useful for the public, industry, and the scientific community. Such results include peer-reviewed publications and </a:t>
            </a:r>
            <a:r>
              <a:rPr lang="en-US" sz="1400" b="1" dirty="0" smtClean="0"/>
              <a:t>digital data.</a:t>
            </a:r>
            <a:endParaRPr lang="en-US" sz="1400" b="1" dirty="0"/>
          </a:p>
        </p:txBody>
      </p:sp>
      <p:sp>
        <p:nvSpPr>
          <p:cNvPr id="5" name="TextBox 4"/>
          <p:cNvSpPr txBox="1"/>
          <p:nvPr/>
        </p:nvSpPr>
        <p:spPr>
          <a:xfrm>
            <a:off x="1191873" y="390985"/>
            <a:ext cx="7075564" cy="923330"/>
          </a:xfrm>
          <a:prstGeom prst="rect">
            <a:avLst/>
          </a:prstGeom>
          <a:noFill/>
        </p:spPr>
        <p:txBody>
          <a:bodyPr wrap="square" rtlCol="0">
            <a:spAutoFit/>
          </a:bodyPr>
          <a:lstStyle/>
          <a:p>
            <a:r>
              <a:rPr lang="en-US" dirty="0" smtClean="0"/>
              <a:t>The Office of Science and Technology Policy (OSTP) 2013 memo defining a requirement to share research data from studies funded by federal agencies with &gt;$100 million in research and development expenditures</a:t>
            </a:r>
            <a:endParaRPr lang="en-US" dirty="0"/>
          </a:p>
        </p:txBody>
      </p:sp>
      <p:sp>
        <p:nvSpPr>
          <p:cNvPr id="6" name="TextBox 5"/>
          <p:cNvSpPr txBox="1"/>
          <p:nvPr/>
        </p:nvSpPr>
        <p:spPr>
          <a:xfrm>
            <a:off x="599089" y="2605508"/>
            <a:ext cx="8204375" cy="1384995"/>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rtlCol="0">
            <a:spAutoFit/>
          </a:bodyPr>
          <a:lstStyle/>
          <a:p>
            <a:r>
              <a:rPr lang="en-US" sz="1400" b="1" dirty="0" smtClean="0"/>
              <a:t>Agency plans for sharing digital scientific data must include the following elements:</a:t>
            </a:r>
          </a:p>
          <a:p>
            <a:pPr marL="285750" indent="-285750">
              <a:buFont typeface="Arial" panose="020B0604020202020204" pitchFamily="34" charset="0"/>
              <a:buChar char="•"/>
            </a:pPr>
            <a:r>
              <a:rPr lang="en-US" sz="1400" dirty="0" smtClean="0"/>
              <a:t>A strategy to leverage existing archives, where appropriate</a:t>
            </a:r>
          </a:p>
          <a:p>
            <a:pPr marL="285750" indent="-285750">
              <a:buFont typeface="Arial" panose="020B0604020202020204" pitchFamily="34" charset="0"/>
              <a:buChar char="•"/>
            </a:pPr>
            <a:r>
              <a:rPr lang="en-US" sz="1400" dirty="0" smtClean="0"/>
              <a:t>A strategy to improve the public’s ability to locate and access digital data</a:t>
            </a:r>
          </a:p>
          <a:p>
            <a:pPr marL="285750" indent="-285750">
              <a:buFont typeface="Arial" panose="020B0604020202020204" pitchFamily="34" charset="0"/>
              <a:buChar char="•"/>
            </a:pPr>
            <a:r>
              <a:rPr lang="en-US" sz="1400" dirty="0" smtClean="0"/>
              <a:t>An approach for optimizing search, archival, and dissemination features that encourages innovation in accessibility and interoperability, while ensuring long-term stewardship of the results of federally funded research.</a:t>
            </a:r>
          </a:p>
        </p:txBody>
      </p:sp>
      <p:sp>
        <p:nvSpPr>
          <p:cNvPr id="8" name="TextBox 7"/>
          <p:cNvSpPr txBox="1"/>
          <p:nvPr/>
        </p:nvSpPr>
        <p:spPr>
          <a:xfrm>
            <a:off x="599090" y="4071146"/>
            <a:ext cx="8280050" cy="646331"/>
          </a:xfrm>
          <a:prstGeom prst="rect">
            <a:avLst/>
          </a:prstGeom>
          <a:noFill/>
        </p:spPr>
        <p:txBody>
          <a:bodyPr wrap="square" rtlCol="0">
            <a:spAutoFit/>
          </a:bodyPr>
          <a:lstStyle/>
          <a:p>
            <a:pPr algn="r"/>
            <a:r>
              <a:rPr lang="en-US" sz="1200" dirty="0"/>
              <a:t>White House Office of Science and Technology Policy (OSTP</a:t>
            </a:r>
            <a:r>
              <a:rPr lang="en-US" sz="1200" dirty="0" smtClean="0"/>
              <a:t>). Memo: Expanding Public Access to the Results of </a:t>
            </a:r>
            <a:r>
              <a:rPr lang="en-US" sz="1200" dirty="0"/>
              <a:t>Federally Funded Research, 2013. </a:t>
            </a:r>
            <a:r>
              <a:rPr lang="en-US" sz="1200" dirty="0">
                <a:hlinkClick r:id="rId3"/>
              </a:rPr>
              <a:t>https://</a:t>
            </a:r>
            <a:r>
              <a:rPr lang="en-US" sz="1200" dirty="0" smtClean="0">
                <a:hlinkClick r:id="rId3"/>
              </a:rPr>
              <a:t>obamawhitehouse.archives.gov/blog/2013/02/22/expanding-public-access-results-federally-funded-research</a:t>
            </a:r>
            <a:r>
              <a:rPr lang="en-US" sz="1200" dirty="0" smtClean="0"/>
              <a:t> </a:t>
            </a:r>
            <a:endParaRPr lang="en-US" sz="1200"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6928452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Northwestern University: </a:t>
            </a:r>
            <a:r>
              <a:rPr lang="en-US" sz="2400" dirty="0"/>
              <a:t>Resources</a:t>
            </a:r>
          </a:p>
        </p:txBody>
      </p:sp>
      <p:sp>
        <p:nvSpPr>
          <p:cNvPr id="5" name="Slide Number Placeholder 4"/>
          <p:cNvSpPr>
            <a:spLocks noGrp="1"/>
          </p:cNvSpPr>
          <p:nvPr>
            <p:ph type="sldNum" sz="quarter" idx="12"/>
          </p:nvPr>
        </p:nvSpPr>
        <p:spPr/>
        <p:txBody>
          <a:bodyPr/>
          <a:lstStyle/>
          <a:p>
            <a:fld id="{E3B27F35-6D29-4183-A737-D3096AB5D69C}" type="slidenum">
              <a:rPr lang="en-US" smtClean="0"/>
              <a:t>60</a:t>
            </a:fld>
            <a:endParaRPr lang="en-US"/>
          </a:p>
        </p:txBody>
      </p:sp>
      <p:sp>
        <p:nvSpPr>
          <p:cNvPr id="7" name="TextBox 6"/>
          <p:cNvSpPr txBox="1"/>
          <p:nvPr/>
        </p:nvSpPr>
        <p:spPr>
          <a:xfrm>
            <a:off x="450033" y="1600662"/>
            <a:ext cx="8088008" cy="4068806"/>
          </a:xfrm>
          <a:prstGeom prst="rect">
            <a:avLst/>
          </a:prstGeom>
          <a:noFill/>
        </p:spPr>
        <p:txBody>
          <a:bodyPr wrap="square" rtlCol="0">
            <a:spAutoFit/>
          </a:bodyPr>
          <a:lstStyle/>
          <a:p>
            <a:pPr marL="174625" indent="-174625" defTabSz="914400">
              <a:lnSpc>
                <a:spcPct val="90000"/>
              </a:lnSpc>
              <a:spcBef>
                <a:spcPct val="20000"/>
              </a:spcBef>
              <a:buClr>
                <a:schemeClr val="accent1"/>
              </a:buClr>
              <a:buFont typeface="Arial" pitchFamily="34" charset="0"/>
              <a:buChar char="•"/>
            </a:pPr>
            <a:r>
              <a:rPr lang="en-US" sz="1600" spc="-50" dirty="0" smtClean="0"/>
              <a:t>Arch </a:t>
            </a:r>
            <a:r>
              <a:rPr lang="en-US" sz="1600" spc="-50" dirty="0"/>
              <a:t>(Northwestern institutional repository): </a:t>
            </a:r>
            <a:r>
              <a:rPr lang="en-US" sz="1600" spc="-50" dirty="0">
                <a:hlinkClick r:id="rId3"/>
              </a:rPr>
              <a:t>arch.library.northwestern.edu</a:t>
            </a:r>
            <a:endParaRPr lang="en-US" sz="1600" spc="-50" dirty="0"/>
          </a:p>
          <a:p>
            <a:pPr marL="174625" indent="-174625" defTabSz="914400">
              <a:lnSpc>
                <a:spcPct val="90000"/>
              </a:lnSpc>
              <a:spcBef>
                <a:spcPct val="20000"/>
              </a:spcBef>
              <a:buClr>
                <a:schemeClr val="accent1"/>
              </a:buClr>
              <a:buFont typeface="Arial" pitchFamily="34" charset="0"/>
              <a:buChar char="•"/>
            </a:pPr>
            <a:r>
              <a:rPr lang="en-US" sz="1600" spc="-50" dirty="0" err="1"/>
              <a:t>DigitalHub</a:t>
            </a:r>
            <a:r>
              <a:rPr lang="en-US" sz="1600" spc="-50" dirty="0"/>
              <a:t> (FSM institutional repository): </a:t>
            </a:r>
            <a:r>
              <a:rPr lang="en-US" sz="1600" spc="-50" dirty="0" smtClean="0">
                <a:hlinkClick r:id="rId4"/>
              </a:rPr>
              <a:t>digitalhub.northwestern.edu</a:t>
            </a:r>
            <a:endParaRPr lang="en-US" sz="1600" spc="-50" dirty="0" smtClean="0"/>
          </a:p>
          <a:p>
            <a:pPr marL="174625" indent="-174625" defTabSz="914400">
              <a:lnSpc>
                <a:spcPct val="90000"/>
              </a:lnSpc>
              <a:spcBef>
                <a:spcPct val="20000"/>
              </a:spcBef>
              <a:buClr>
                <a:schemeClr val="accent1"/>
              </a:buClr>
              <a:buFont typeface="Arial" pitchFamily="34" charset="0"/>
              <a:buChar char="•"/>
            </a:pPr>
            <a:r>
              <a:rPr lang="en-US" sz="1600" dirty="0">
                <a:solidFill>
                  <a:schemeClr val="dk1"/>
                </a:solidFill>
                <a:ea typeface="Calibri"/>
                <a:cs typeface="Calibri"/>
                <a:sym typeface="Calibri"/>
              </a:rPr>
              <a:t>Northwestern University Library Data Management </a:t>
            </a:r>
            <a:r>
              <a:rPr lang="en-US" sz="1600" dirty="0" err="1" smtClean="0">
                <a:solidFill>
                  <a:schemeClr val="dk1"/>
                </a:solidFill>
                <a:ea typeface="Calibri"/>
                <a:cs typeface="Calibri"/>
                <a:sym typeface="Calibri"/>
              </a:rPr>
              <a:t>LibGuide</a:t>
            </a:r>
            <a:r>
              <a:rPr lang="en-US" sz="1600" b="1" dirty="0" smtClean="0">
                <a:solidFill>
                  <a:schemeClr val="dk1"/>
                </a:solidFill>
                <a:ea typeface="Calibri"/>
                <a:cs typeface="Calibri"/>
                <a:sym typeface="Calibri"/>
              </a:rPr>
              <a:t>: </a:t>
            </a:r>
            <a:r>
              <a:rPr lang="en-US" sz="1600" dirty="0" smtClean="0">
                <a:solidFill>
                  <a:schemeClr val="dk1"/>
                </a:solidFill>
                <a:ea typeface="Calibri"/>
                <a:cs typeface="Calibri"/>
                <a:sym typeface="Calibri"/>
                <a:hlinkClick r:id="rId5"/>
              </a:rPr>
              <a:t>http</a:t>
            </a:r>
            <a:r>
              <a:rPr lang="en-US" sz="1600" dirty="0">
                <a:solidFill>
                  <a:schemeClr val="dk1"/>
                </a:solidFill>
                <a:ea typeface="Calibri"/>
                <a:cs typeface="Calibri"/>
                <a:sym typeface="Calibri"/>
                <a:hlinkClick r:id="rId5"/>
              </a:rPr>
              <a:t>://</a:t>
            </a:r>
            <a:r>
              <a:rPr lang="en-US" sz="1600" dirty="0" smtClean="0">
                <a:solidFill>
                  <a:schemeClr val="dk1"/>
                </a:solidFill>
                <a:ea typeface="Calibri"/>
                <a:cs typeface="Calibri"/>
                <a:sym typeface="Calibri"/>
                <a:hlinkClick r:id="rId5"/>
              </a:rPr>
              <a:t>libguides.northwestern.edu/datamanagement</a:t>
            </a:r>
            <a:endParaRPr lang="en-US" sz="1600" dirty="0" smtClean="0">
              <a:solidFill>
                <a:schemeClr val="dk1"/>
              </a:solidFill>
              <a:ea typeface="Calibri"/>
              <a:cs typeface="Calibri"/>
              <a:sym typeface="Calibri"/>
            </a:endParaRPr>
          </a:p>
          <a:p>
            <a:pPr marL="174625" indent="-174625" defTabSz="914400">
              <a:lnSpc>
                <a:spcPct val="90000"/>
              </a:lnSpc>
              <a:spcBef>
                <a:spcPct val="20000"/>
              </a:spcBef>
              <a:buClr>
                <a:schemeClr val="accent1"/>
              </a:buClr>
              <a:buFont typeface="Arial" pitchFamily="34" charset="0"/>
              <a:buChar char="•"/>
            </a:pPr>
            <a:r>
              <a:rPr lang="en-US" dirty="0" smtClean="0">
                <a:solidFill>
                  <a:schemeClr val="dk1"/>
                </a:solidFill>
                <a:ea typeface="Calibri"/>
                <a:cs typeface="Calibri"/>
                <a:sym typeface="Calibri"/>
              </a:rPr>
              <a:t>Northwestern </a:t>
            </a:r>
            <a:r>
              <a:rPr lang="en-US" dirty="0">
                <a:solidFill>
                  <a:schemeClr val="dk1"/>
                </a:solidFill>
                <a:ea typeface="Calibri"/>
                <a:cs typeface="Calibri"/>
                <a:sym typeface="Calibri"/>
              </a:rPr>
              <a:t>Research Data: Ownership, Retention and Access </a:t>
            </a:r>
            <a:r>
              <a:rPr lang="en-US" dirty="0" smtClean="0">
                <a:solidFill>
                  <a:schemeClr val="dk1"/>
                </a:solidFill>
                <a:ea typeface="Calibri"/>
                <a:cs typeface="Calibri"/>
                <a:sym typeface="Calibri"/>
              </a:rPr>
              <a:t>Policy: </a:t>
            </a:r>
            <a:r>
              <a:rPr lang="en-US" u="sng" dirty="0" smtClean="0">
                <a:solidFill>
                  <a:schemeClr val="hlink"/>
                </a:solidFill>
                <a:ea typeface="Calibri"/>
                <a:cs typeface="Calibri"/>
                <a:sym typeface="Calibri"/>
                <a:hlinkClick r:id="rId6"/>
              </a:rPr>
              <a:t>www.research.northwestern.edu/policies/documents/research_data.pdf</a:t>
            </a:r>
            <a:endParaRPr lang="en-US" u="sng" dirty="0">
              <a:solidFill>
                <a:schemeClr val="hlink"/>
              </a:solidFill>
              <a:ea typeface="Calibri"/>
              <a:cs typeface="Calibri"/>
              <a:sym typeface="Calibri"/>
              <a:hlinkClick r:id=""/>
            </a:endParaRPr>
          </a:p>
          <a:p>
            <a:pPr marL="174625" indent="-174625" defTabSz="914400">
              <a:lnSpc>
                <a:spcPct val="90000"/>
              </a:lnSpc>
              <a:spcBef>
                <a:spcPct val="20000"/>
              </a:spcBef>
              <a:buClr>
                <a:schemeClr val="accent1"/>
              </a:buClr>
              <a:buFont typeface="Arial" pitchFamily="34" charset="0"/>
              <a:buChar char="•"/>
            </a:pPr>
            <a:r>
              <a:rPr lang="en-US" spc="-50" dirty="0"/>
              <a:t>Data Librarian, Sara Gonzales, </a:t>
            </a:r>
            <a:r>
              <a:rPr lang="en-US" spc="-50" dirty="0">
                <a:hlinkClick r:id="rId7"/>
              </a:rPr>
              <a:t>sara.gonzales2@northwestern.edu</a:t>
            </a:r>
            <a:endParaRPr lang="en-US" spc="-50" dirty="0"/>
          </a:p>
          <a:p>
            <a:pPr marL="174625" indent="-174625" defTabSz="914400">
              <a:lnSpc>
                <a:spcPct val="90000"/>
              </a:lnSpc>
              <a:spcBef>
                <a:spcPct val="20000"/>
              </a:spcBef>
              <a:buClr>
                <a:schemeClr val="accent1"/>
              </a:buClr>
              <a:buFont typeface="Arial" pitchFamily="34" charset="0"/>
              <a:buChar char="•"/>
            </a:pPr>
            <a:r>
              <a:rPr lang="en-US" spc="-50" dirty="0" smtClean="0"/>
              <a:t>Data management Librarian, Cunera Buys: </a:t>
            </a:r>
            <a:r>
              <a:rPr lang="en-US" spc="-50" dirty="0" smtClean="0">
                <a:hlinkClick r:id="rId8"/>
              </a:rPr>
              <a:t>c-buys@northwestern.edu</a:t>
            </a:r>
            <a:endParaRPr lang="en-US" spc="-50" dirty="0" smtClean="0"/>
          </a:p>
          <a:p>
            <a:pPr marL="174625" indent="-174625" defTabSz="914400">
              <a:lnSpc>
                <a:spcPct val="90000"/>
              </a:lnSpc>
              <a:spcBef>
                <a:spcPct val="20000"/>
              </a:spcBef>
              <a:buClr>
                <a:schemeClr val="accent1"/>
              </a:buClr>
              <a:buFont typeface="Arial" pitchFamily="34" charset="0"/>
              <a:buChar char="•"/>
            </a:pPr>
            <a:r>
              <a:rPr lang="en-US" spc="-50" dirty="0" smtClean="0"/>
              <a:t>Copyright </a:t>
            </a:r>
            <a:r>
              <a:rPr lang="en-US" spc="-50" dirty="0"/>
              <a:t>Librarian, Liz Hamilton:  </a:t>
            </a:r>
            <a:r>
              <a:rPr lang="en-US" spc="-50" dirty="0">
                <a:hlinkClick r:id="rId9"/>
              </a:rPr>
              <a:t>emhamilton@northwestern.edu</a:t>
            </a:r>
            <a:endParaRPr lang="en-US" spc="-50" dirty="0"/>
          </a:p>
          <a:p>
            <a:pPr marL="174625" indent="-174625" defTabSz="914400">
              <a:lnSpc>
                <a:spcPct val="90000"/>
              </a:lnSpc>
              <a:spcBef>
                <a:spcPct val="20000"/>
              </a:spcBef>
              <a:buClr>
                <a:schemeClr val="accent1"/>
              </a:buClr>
              <a:buFont typeface="Arial" pitchFamily="34" charset="0"/>
              <a:buChar char="•"/>
            </a:pPr>
            <a:endParaRPr lang="en-US" spc="-50" dirty="0" smtClean="0"/>
          </a:p>
          <a:p>
            <a:pPr marL="174625" indent="-174625" defTabSz="914400">
              <a:lnSpc>
                <a:spcPct val="90000"/>
              </a:lnSpc>
              <a:spcBef>
                <a:spcPct val="20000"/>
              </a:spcBef>
              <a:buClr>
                <a:schemeClr val="accent1"/>
              </a:buClr>
              <a:buFont typeface="Arial" pitchFamily="34" charset="0"/>
              <a:buChar char="•"/>
            </a:pPr>
            <a:endParaRPr lang="en-US" spc="-50" dirty="0" smtClean="0"/>
          </a:p>
          <a:p>
            <a:pPr marL="174625" indent="-174625" defTabSz="914400">
              <a:lnSpc>
                <a:spcPct val="90000"/>
              </a:lnSpc>
              <a:spcBef>
                <a:spcPct val="20000"/>
              </a:spcBef>
              <a:buClr>
                <a:schemeClr val="accent1"/>
              </a:buClr>
              <a:buFont typeface="Arial" pitchFamily="34" charset="0"/>
              <a:buChar char="•"/>
            </a:pPr>
            <a:endParaRPr lang="en-US" spc="-50" dirty="0" smtClean="0"/>
          </a:p>
          <a:p>
            <a:pPr marL="174625" indent="-174625" defTabSz="914400">
              <a:lnSpc>
                <a:spcPct val="90000"/>
              </a:lnSpc>
              <a:spcBef>
                <a:spcPct val="20000"/>
              </a:spcBef>
              <a:buClr>
                <a:schemeClr val="accent1"/>
              </a:buClr>
              <a:buFont typeface="Arial" pitchFamily="34" charset="0"/>
              <a:buChar char="•"/>
            </a:pPr>
            <a:endParaRPr lang="en-US" spc="-50" dirty="0"/>
          </a:p>
          <a:p>
            <a:pPr marL="174625" indent="-174625" defTabSz="914400">
              <a:lnSpc>
                <a:spcPct val="90000"/>
              </a:lnSpc>
              <a:spcBef>
                <a:spcPct val="20000"/>
              </a:spcBef>
              <a:buClr>
                <a:schemeClr val="accent1"/>
              </a:buClr>
              <a:buFont typeface="Arial" pitchFamily="34" charset="0"/>
              <a:buChar char="•"/>
            </a:pPr>
            <a:endParaRPr lang="en-US" dirty="0"/>
          </a:p>
        </p:txBody>
      </p:sp>
    </p:spTree>
    <p:extLst>
      <p:ext uri="{BB962C8B-B14F-4D97-AF65-F5344CB8AC3E}">
        <p14:creationId xmlns:p14="http://schemas.microsoft.com/office/powerpoint/2010/main" val="2616083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38306" y="81023"/>
            <a:ext cx="6212937" cy="660308"/>
          </a:xfrm>
        </p:spPr>
        <p:txBody>
          <a:bodyPr/>
          <a:lstStyle/>
          <a:p>
            <a:r>
              <a:rPr lang="en-US" dirty="0"/>
              <a:t>Data Sharing for Open Access: Resources</a:t>
            </a:r>
          </a:p>
        </p:txBody>
      </p:sp>
      <p:sp>
        <p:nvSpPr>
          <p:cNvPr id="5" name="Slide Number Placeholder 4"/>
          <p:cNvSpPr>
            <a:spLocks noGrp="1"/>
          </p:cNvSpPr>
          <p:nvPr>
            <p:ph type="sldNum" sz="quarter" idx="12"/>
          </p:nvPr>
        </p:nvSpPr>
        <p:spPr/>
        <p:txBody>
          <a:bodyPr/>
          <a:lstStyle/>
          <a:p>
            <a:fld id="{E3B27F35-6D29-4183-A737-D3096AB5D69C}" type="slidenum">
              <a:rPr lang="en-US" smtClean="0"/>
              <a:t>61</a:t>
            </a:fld>
            <a:endParaRPr lang="en-US"/>
          </a:p>
        </p:txBody>
      </p:sp>
      <p:sp>
        <p:nvSpPr>
          <p:cNvPr id="7" name="TextBox 6"/>
          <p:cNvSpPr txBox="1"/>
          <p:nvPr/>
        </p:nvSpPr>
        <p:spPr>
          <a:xfrm>
            <a:off x="477328" y="804543"/>
            <a:ext cx="8088008" cy="2674578"/>
          </a:xfrm>
          <a:prstGeom prst="rect">
            <a:avLst/>
          </a:prstGeom>
          <a:noFill/>
        </p:spPr>
        <p:txBody>
          <a:bodyPr wrap="square" rtlCol="0">
            <a:spAutoFit/>
          </a:bodyPr>
          <a:lstStyle/>
          <a:p>
            <a:pPr marL="174625" indent="-174625" defTabSz="914400">
              <a:spcBef>
                <a:spcPct val="20000"/>
              </a:spcBef>
              <a:buClr>
                <a:schemeClr val="accent1"/>
              </a:buClr>
              <a:buFont typeface="Arial" pitchFamily="34" charset="0"/>
              <a:buChar char="•"/>
            </a:pPr>
            <a:r>
              <a:rPr lang="en-US" sz="1600" spc="-50" dirty="0"/>
              <a:t>PLOS One, Data Availability: </a:t>
            </a:r>
            <a:r>
              <a:rPr lang="en-US" sz="1600" spc="-50" dirty="0">
                <a:hlinkClick r:id="rId3"/>
              </a:rPr>
              <a:t>journals.plos.org/</a:t>
            </a:r>
            <a:r>
              <a:rPr lang="en-US" sz="1600" spc="-50" dirty="0" err="1">
                <a:hlinkClick r:id="rId3"/>
              </a:rPr>
              <a:t>plosone</a:t>
            </a:r>
            <a:r>
              <a:rPr lang="en-US" sz="1600" spc="-50" dirty="0">
                <a:hlinkClick r:id="rId3"/>
              </a:rPr>
              <a:t> </a:t>
            </a:r>
            <a:endParaRPr lang="en-US" sz="1600" spc="-50" dirty="0"/>
          </a:p>
          <a:p>
            <a:pPr marL="174625" lvl="0" indent="-174625" defTabSz="914400">
              <a:spcBef>
                <a:spcPct val="20000"/>
              </a:spcBef>
              <a:buClr>
                <a:schemeClr val="accent1"/>
              </a:buClr>
              <a:buFont typeface="Arial" pitchFamily="34" charset="0"/>
              <a:buChar char="•"/>
              <a:defRPr/>
            </a:pPr>
            <a:r>
              <a:rPr lang="en-US" sz="1600" spc="-50" dirty="0" err="1"/>
              <a:t>SpringerNature’s</a:t>
            </a:r>
            <a:r>
              <a:rPr lang="en-US" sz="1600" spc="-50" dirty="0"/>
              <a:t> Research Data Policy Templates: </a:t>
            </a:r>
            <a:r>
              <a:rPr lang="en-US" sz="1600" spc="-50" dirty="0">
                <a:hlinkClick r:id="rId4"/>
              </a:rPr>
              <a:t>springernature.com/</a:t>
            </a:r>
            <a:r>
              <a:rPr lang="en-US" sz="1600" spc="-50" dirty="0" err="1">
                <a:hlinkClick r:id="rId4"/>
              </a:rPr>
              <a:t>gp</a:t>
            </a:r>
            <a:r>
              <a:rPr lang="en-US" sz="1600" spc="-50" dirty="0">
                <a:hlinkClick r:id="rId4"/>
              </a:rPr>
              <a:t>/authors/research-data-policy/data-policy-types/12327096</a:t>
            </a:r>
            <a:r>
              <a:rPr lang="en-US" sz="1600" spc="-50" dirty="0"/>
              <a:t> </a:t>
            </a:r>
            <a:endParaRPr lang="en-US" sz="1600" spc="-50" dirty="0" smtClean="0"/>
          </a:p>
          <a:p>
            <a:pPr marL="174625" lvl="0" indent="-174625" defTabSz="914400">
              <a:spcBef>
                <a:spcPct val="20000"/>
              </a:spcBef>
              <a:buClr>
                <a:schemeClr val="accent1"/>
              </a:buClr>
              <a:buFont typeface="Arial" pitchFamily="34" charset="0"/>
              <a:buChar char="•"/>
              <a:defRPr/>
            </a:pPr>
            <a:r>
              <a:rPr lang="en-US" sz="1600" spc="-50" dirty="0" smtClean="0"/>
              <a:t>Data Management Plan tool: </a:t>
            </a:r>
            <a:r>
              <a:rPr lang="en-US" sz="1600" dirty="0">
                <a:hlinkClick r:id="rId5"/>
              </a:rPr>
              <a:t>dmptool.org</a:t>
            </a:r>
            <a:endParaRPr lang="en-US" sz="1600" spc="-50" dirty="0"/>
          </a:p>
          <a:p>
            <a:pPr marL="174625" indent="-174625" defTabSz="914400">
              <a:lnSpc>
                <a:spcPct val="90000"/>
              </a:lnSpc>
              <a:spcBef>
                <a:spcPct val="20000"/>
              </a:spcBef>
              <a:buClr>
                <a:schemeClr val="accent1"/>
              </a:buClr>
              <a:buFont typeface="Arial" pitchFamily="34" charset="0"/>
              <a:buChar char="•"/>
            </a:pPr>
            <a:r>
              <a:rPr lang="en-US" sz="1600" spc="-50" dirty="0"/>
              <a:t>Registry of Research Data Repositories: </a:t>
            </a:r>
            <a:r>
              <a:rPr lang="en-US" sz="1600" spc="-50" dirty="0">
                <a:hlinkClick r:id="rId6"/>
              </a:rPr>
              <a:t>re3data.org</a:t>
            </a:r>
            <a:endParaRPr lang="en-US" sz="1600" spc="-50" dirty="0"/>
          </a:p>
          <a:p>
            <a:pPr marL="174625" indent="-174625" defTabSz="914400">
              <a:spcBef>
                <a:spcPct val="20000"/>
              </a:spcBef>
              <a:buClr>
                <a:schemeClr val="accent1"/>
              </a:buClr>
              <a:buFont typeface="Arial" pitchFamily="34" charset="0"/>
              <a:buChar char="•"/>
            </a:pPr>
            <a:r>
              <a:rPr lang="en-US" sz="1600" spc="-50" dirty="0" err="1" smtClean="0"/>
              <a:t>FAIRsharing</a:t>
            </a:r>
            <a:r>
              <a:rPr lang="en-US" sz="1600" spc="-50" dirty="0"/>
              <a:t>: </a:t>
            </a:r>
            <a:r>
              <a:rPr lang="en-US" sz="1600" spc="-50" dirty="0">
                <a:hlinkClick r:id="rId7"/>
              </a:rPr>
              <a:t>FAIRsharing.org/policies</a:t>
            </a:r>
            <a:endParaRPr lang="en-US" sz="1600" spc="-50" dirty="0"/>
          </a:p>
          <a:p>
            <a:pPr marL="174625" indent="-174625" defTabSz="914400">
              <a:spcBef>
                <a:spcPct val="20000"/>
              </a:spcBef>
              <a:buClr>
                <a:schemeClr val="accent1"/>
              </a:buClr>
              <a:buFont typeface="Arial" pitchFamily="34" charset="0"/>
              <a:buChar char="•"/>
            </a:pPr>
            <a:r>
              <a:rPr lang="en-US" sz="1600" spc="-50" dirty="0"/>
              <a:t>Creative Commons: </a:t>
            </a:r>
            <a:r>
              <a:rPr lang="en-US" sz="1600" spc="-50" dirty="0">
                <a:hlinkClick r:id="rId8"/>
              </a:rPr>
              <a:t>creativecommons.org</a:t>
            </a:r>
            <a:r>
              <a:rPr lang="en-US" sz="1600" spc="-50" dirty="0" smtClean="0">
                <a:hlinkClick r:id="rId8"/>
              </a:rPr>
              <a:t>/</a:t>
            </a:r>
            <a:endParaRPr lang="en-US" sz="1600" spc="-50" dirty="0" smtClean="0"/>
          </a:p>
          <a:p>
            <a:pPr marL="174625" indent="-174625" defTabSz="914400">
              <a:spcBef>
                <a:spcPct val="20000"/>
              </a:spcBef>
              <a:buClr>
                <a:schemeClr val="accent1"/>
              </a:buClr>
              <a:buFont typeface="Arial" pitchFamily="34" charset="0"/>
              <a:buChar char="•"/>
            </a:pPr>
            <a:r>
              <a:rPr lang="en-US" sz="1600" spc="-50" dirty="0" smtClean="0"/>
              <a:t>Open Data Handbook: </a:t>
            </a:r>
            <a:r>
              <a:rPr lang="en-US" sz="1600" dirty="0">
                <a:hlinkClick r:id="rId9"/>
              </a:rPr>
              <a:t>http://opendatahandbook.org/guide/en/</a:t>
            </a:r>
            <a:endParaRPr lang="en-US" sz="1600" spc="-50" dirty="0"/>
          </a:p>
          <a:p>
            <a:pPr defTabSz="914400">
              <a:lnSpc>
                <a:spcPct val="90000"/>
              </a:lnSpc>
              <a:spcBef>
                <a:spcPct val="20000"/>
              </a:spcBef>
              <a:buClr>
                <a:schemeClr val="accent1"/>
              </a:buClr>
            </a:pPr>
            <a:endParaRPr lang="en-US" dirty="0"/>
          </a:p>
        </p:txBody>
      </p:sp>
    </p:spTree>
    <p:extLst>
      <p:ext uri="{BB962C8B-B14F-4D97-AF65-F5344CB8AC3E}">
        <p14:creationId xmlns:p14="http://schemas.microsoft.com/office/powerpoint/2010/main" val="23174564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801" y="298801"/>
            <a:ext cx="8799164" cy="226859"/>
          </a:xfrm>
        </p:spPr>
        <p:txBody>
          <a:bodyPr/>
          <a:lstStyle/>
          <a:p>
            <a:pPr algn="ctr"/>
            <a:r>
              <a:rPr lang="en-US" dirty="0" smtClean="0"/>
              <a:t>Metadata and Data Cleaning Resources</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62</a:t>
            </a:fld>
            <a:endParaRPr lang="en-US"/>
          </a:p>
        </p:txBody>
      </p:sp>
      <p:sp>
        <p:nvSpPr>
          <p:cNvPr id="3" name="TextBox 2"/>
          <p:cNvSpPr txBox="1"/>
          <p:nvPr/>
        </p:nvSpPr>
        <p:spPr>
          <a:xfrm>
            <a:off x="1" y="525660"/>
            <a:ext cx="9144000" cy="7571303"/>
          </a:xfrm>
          <a:prstGeom prst="rect">
            <a:avLst/>
          </a:prstGeom>
          <a:noFill/>
        </p:spPr>
        <p:txBody>
          <a:bodyPr wrap="square" rtlCol="0">
            <a:spAutoFit/>
          </a:bodyPr>
          <a:lstStyle/>
          <a:p>
            <a:pPr marL="285750" indent="-285750">
              <a:buFont typeface="Arial" panose="020B0604020202020204" pitchFamily="34" charset="0"/>
              <a:buChar char="•"/>
            </a:pPr>
            <a:r>
              <a:rPr lang="en-US" dirty="0" err="1"/>
              <a:t>OpenRefine</a:t>
            </a:r>
            <a:r>
              <a:rPr lang="en-US" dirty="0"/>
              <a:t>: </a:t>
            </a:r>
            <a:r>
              <a:rPr lang="en-US" dirty="0">
                <a:hlinkClick r:id="rId2"/>
              </a:rPr>
              <a:t>openrefine.org</a:t>
            </a:r>
            <a:endParaRPr lang="en-US" dirty="0"/>
          </a:p>
          <a:p>
            <a:pPr marL="285750" indent="-285750">
              <a:buFont typeface="Arial" panose="020B0604020202020204" pitchFamily="34" charset="0"/>
              <a:buChar char="•"/>
            </a:pPr>
            <a:r>
              <a:rPr lang="en-US" dirty="0"/>
              <a:t>R: </a:t>
            </a:r>
            <a:r>
              <a:rPr lang="en-US" dirty="0">
                <a:hlinkClick r:id="rId3"/>
              </a:rPr>
              <a:t>r-project.org</a:t>
            </a:r>
            <a:endParaRPr lang="en-US" dirty="0"/>
          </a:p>
          <a:p>
            <a:pPr marL="285750" indent="-285750">
              <a:buFont typeface="Arial" panose="020B0604020202020204" pitchFamily="34" charset="0"/>
              <a:buChar char="•"/>
            </a:pPr>
            <a:r>
              <a:rPr lang="en-US" dirty="0"/>
              <a:t>Python: </a:t>
            </a:r>
            <a:r>
              <a:rPr lang="en-US" dirty="0">
                <a:hlinkClick r:id="rId4"/>
              </a:rPr>
              <a:t>python.org</a:t>
            </a:r>
            <a:endParaRPr lang="en-US" dirty="0"/>
          </a:p>
          <a:p>
            <a:pPr marL="285750" indent="-285750">
              <a:buFont typeface="Arial" panose="020B0604020202020204" pitchFamily="34" charset="0"/>
              <a:buChar char="•"/>
            </a:pPr>
            <a:r>
              <a:rPr lang="en-US" dirty="0" smtClean="0"/>
              <a:t>OSF’s </a:t>
            </a:r>
            <a:r>
              <a:rPr lang="en-US" dirty="0"/>
              <a:t>“How to Make a Data Dictionary”: </a:t>
            </a:r>
            <a:r>
              <a:rPr lang="en-US" dirty="0">
                <a:hlinkClick r:id="rId5"/>
              </a:rPr>
              <a:t>help.osf.io/m/</a:t>
            </a:r>
            <a:r>
              <a:rPr lang="en-US" dirty="0" err="1">
                <a:hlinkClick r:id="rId5"/>
              </a:rPr>
              <a:t>bestpractices</a:t>
            </a:r>
            <a:r>
              <a:rPr lang="en-US" dirty="0">
                <a:hlinkClick r:id="rId5"/>
              </a:rPr>
              <a:t>/l/618767-how-to-make-a-data-dictionary </a:t>
            </a:r>
            <a:endParaRPr lang="en-US" dirty="0"/>
          </a:p>
          <a:p>
            <a:pPr marL="285750" indent="-285750">
              <a:buFont typeface="Arial" panose="020B0604020202020204" pitchFamily="34" charset="0"/>
              <a:buChar char="•"/>
            </a:pPr>
            <a:r>
              <a:rPr lang="en-US" dirty="0" err="1"/>
              <a:t>DataONE’s</a:t>
            </a:r>
            <a:r>
              <a:rPr lang="en-US" dirty="0"/>
              <a:t> “Create a data dictionary”: </a:t>
            </a:r>
            <a:r>
              <a:rPr lang="en-US" dirty="0">
                <a:hlinkClick r:id="rId6"/>
              </a:rPr>
              <a:t>dataone.org/best-practices/create-data-dictionary</a:t>
            </a:r>
            <a:endParaRPr lang="en-US" dirty="0"/>
          </a:p>
          <a:p>
            <a:pPr marL="285750" indent="-285750">
              <a:buFont typeface="Arial" panose="020B0604020202020204" pitchFamily="34" charset="0"/>
              <a:buChar char="•"/>
            </a:pPr>
            <a:r>
              <a:rPr lang="en-US" dirty="0"/>
              <a:t>USGS Data Management, Data Dictionaries (Making a Data Dictionary for tools and templates): </a:t>
            </a:r>
            <a:r>
              <a:rPr lang="en-US" dirty="0">
                <a:hlinkClick r:id="rId7"/>
              </a:rPr>
              <a:t>usgs.gov/products/data-and-tools/data-management/data-dictionaries</a:t>
            </a:r>
            <a:endParaRPr lang="en-US" dirty="0"/>
          </a:p>
          <a:p>
            <a:pPr marL="285750" indent="-285750">
              <a:buFont typeface="Arial" panose="020B0604020202020204" pitchFamily="34" charset="0"/>
              <a:buChar char="•"/>
            </a:pPr>
            <a:r>
              <a:rPr lang="en-US" dirty="0" smtClean="0"/>
              <a:t>Georgia </a:t>
            </a:r>
            <a:r>
              <a:rPr lang="en-US" dirty="0"/>
              <a:t>Tech Library’s README Template: </a:t>
            </a:r>
            <a:r>
              <a:rPr lang="en-US" dirty="0">
                <a:hlinkClick r:id="rId8"/>
              </a:rPr>
              <a:t>d7.library.gatech.edu/research-data/readme </a:t>
            </a:r>
            <a:endParaRPr lang="en-US" dirty="0"/>
          </a:p>
          <a:p>
            <a:pPr marL="285750" indent="-285750">
              <a:buFont typeface="Arial" panose="020B0604020202020204" pitchFamily="34" charset="0"/>
              <a:buChar char="•"/>
            </a:pPr>
            <a:r>
              <a:rPr lang="en-US" dirty="0"/>
              <a:t>Cornell University Research Data Management Service Group’s “Guide to writing ‘readme’ style metadata”: </a:t>
            </a:r>
            <a:r>
              <a:rPr lang="en-US" dirty="0">
                <a:hlinkClick r:id="rId9"/>
              </a:rPr>
              <a:t>data.research.cornell.edu/content/readme </a:t>
            </a:r>
            <a:endParaRPr lang="en-US" dirty="0"/>
          </a:p>
          <a:p>
            <a:pPr marL="285750" indent="-285750">
              <a:buFont typeface="Arial" panose="020B0604020202020204" pitchFamily="34" charset="0"/>
              <a:buChar char="•"/>
            </a:pPr>
            <a:r>
              <a:rPr lang="en-US" dirty="0"/>
              <a:t>Harvard Biomedical Data Management’s “ReadMe Files”: </a:t>
            </a:r>
            <a:r>
              <a:rPr lang="en-US" dirty="0">
                <a:hlinkClick r:id="rId10"/>
              </a:rPr>
              <a:t>datamanagement.hms.harvard.edu/readme-files </a:t>
            </a:r>
            <a:endParaRPr lang="en-US" dirty="0" smtClean="0"/>
          </a:p>
          <a:p>
            <a:pPr marL="285750" indent="-285750">
              <a:buFont typeface="Arial" panose="020B0604020202020204" pitchFamily="34" charset="0"/>
              <a:buChar char="•"/>
            </a:pPr>
            <a:r>
              <a:rPr lang="en-US" dirty="0" err="1"/>
              <a:t>ORCiD</a:t>
            </a:r>
            <a:r>
              <a:rPr lang="en-US" dirty="0"/>
              <a:t>: </a:t>
            </a:r>
            <a:r>
              <a:rPr lang="en-US" u="sng" dirty="0">
                <a:solidFill>
                  <a:srgbClr val="0000FF"/>
                </a:solidFill>
                <a:latin typeface="Calibri" panose="020F0502020204030204" pitchFamily="34" charset="0"/>
                <a:ea typeface="Times New Roman" panose="02020603050405020304" pitchFamily="18" charset="0"/>
                <a:hlinkClick r:id="rId11"/>
              </a:rPr>
              <a:t>orcid.it.northwestern.edu</a:t>
            </a:r>
            <a:endParaRPr lang="en-US" u="sng" dirty="0">
              <a:solidFill>
                <a:srgbClr val="0000FF"/>
              </a:solidFill>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en-US" dirty="0" err="1"/>
              <a:t>MeSH</a:t>
            </a:r>
            <a:r>
              <a:rPr lang="en-US" dirty="0"/>
              <a:t> Browser: </a:t>
            </a:r>
            <a:r>
              <a:rPr lang="en-US" dirty="0">
                <a:hlinkClick r:id="rId12"/>
              </a:rPr>
              <a:t>meshb.nlm.nih.gov/search </a:t>
            </a:r>
            <a:endParaRPr lang="en-US" dirty="0"/>
          </a:p>
          <a:p>
            <a:pPr marL="285750" indent="-285750">
              <a:buFont typeface="Arial" panose="020B0604020202020204" pitchFamily="34" charset="0"/>
              <a:buChar char="•"/>
            </a:pPr>
            <a:r>
              <a:rPr lang="en-US" dirty="0"/>
              <a:t>Library of Congress Subject Headings Search: </a:t>
            </a:r>
            <a:r>
              <a:rPr lang="en-US" dirty="0">
                <a:hlinkClick r:id="rId13"/>
              </a:rPr>
              <a:t>id.loc.gov/authorities/subjects.html</a:t>
            </a:r>
          </a:p>
          <a:p>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8279550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19808180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527" y="49928"/>
            <a:ext cx="6172200" cy="857250"/>
          </a:xfrm>
        </p:spPr>
        <p:txBody>
          <a:bodyPr/>
          <a:lstStyle/>
          <a:p>
            <a:r>
              <a:rPr lang="en-US" dirty="0"/>
              <a:t>Data Snafu</a:t>
            </a:r>
          </a:p>
        </p:txBody>
      </p:sp>
      <p:sp>
        <p:nvSpPr>
          <p:cNvPr id="5" name="TextBox 4"/>
          <p:cNvSpPr txBox="1"/>
          <p:nvPr/>
        </p:nvSpPr>
        <p:spPr>
          <a:xfrm>
            <a:off x="1471528" y="4455109"/>
            <a:ext cx="5309816" cy="48474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Arial"/>
                <a:ea typeface="+mn-ea"/>
                <a:cs typeface="Arial"/>
                <a:sym typeface="Arial"/>
                <a:rtl val="0"/>
              </a:rPr>
              <a:t>Data Sharing and Management Snafu in 3 Short Acts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Arial"/>
                <a:ea typeface="+mn-ea"/>
                <a:cs typeface="Arial"/>
                <a:sym typeface="Arial"/>
                <a:hlinkClick r:id="rId3"/>
                <a:rtl val="0"/>
              </a:rPr>
              <a:t>https://www.youtube.com/watch?v=N2zK3sAtr-4</a:t>
            </a:r>
            <a:endParaRPr kumimoji="0" lang="en-US" sz="750" b="0" i="0" u="none" strike="noStrike" kern="0" cap="none" spc="0" normalizeH="0" baseline="0" noProof="0" dirty="0">
              <a:ln>
                <a:noFill/>
              </a:ln>
              <a:solidFill>
                <a:prstClr val="black"/>
              </a:solidFill>
              <a:effectLst/>
              <a:uLnTx/>
              <a:uFillTx/>
              <a:latin typeface="Arial"/>
              <a:ea typeface="+mn-ea"/>
              <a:cs typeface="Arial"/>
              <a:sym typeface="Arial"/>
              <a:rtl val="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Arial"/>
              <a:ea typeface="+mn-ea"/>
              <a:cs typeface="Arial"/>
              <a:sym typeface="Arial"/>
              <a:rtl val="0"/>
            </a:endParaRPr>
          </a:p>
        </p:txBody>
      </p:sp>
      <p:pic>
        <p:nvPicPr>
          <p:cNvPr id="6" name="Content Placeholder 5"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38966" y="723897"/>
            <a:ext cx="4874280" cy="3394472"/>
          </a:xfrm>
        </p:spPr>
      </p:pic>
    </p:spTree>
    <p:extLst>
      <p:ext uri="{BB962C8B-B14F-4D97-AF65-F5344CB8AC3E}">
        <p14:creationId xmlns:p14="http://schemas.microsoft.com/office/powerpoint/2010/main" val="3582165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5594" y="56603"/>
            <a:ext cx="7819465" cy="1077218"/>
          </a:xfrm>
          <a:prstGeom prst="rect">
            <a:avLst/>
          </a:prstGeom>
          <a:noFill/>
        </p:spPr>
        <p:txBody>
          <a:bodyPr wrap="square" rtlCol="0">
            <a:spAutoFit/>
          </a:bodyPr>
          <a:lstStyle/>
          <a:p>
            <a:pPr algn="ctr"/>
            <a:r>
              <a:rPr lang="en-US" sz="2800" dirty="0" smtClean="0">
                <a:solidFill>
                  <a:schemeClr val="tx2"/>
                </a:solidFill>
              </a:rPr>
              <a:t>Funder Public Access Requirements: Article</a:t>
            </a:r>
            <a:r>
              <a:rPr lang="en-US" sz="2800" dirty="0" smtClean="0"/>
              <a:t>s</a:t>
            </a:r>
          </a:p>
          <a:p>
            <a:pPr algn="ctr"/>
            <a:r>
              <a:rPr lang="en-US" sz="1200" dirty="0" smtClean="0"/>
              <a:t>(Most require article archiving after a 12 month embargo)</a:t>
            </a:r>
          </a:p>
          <a:p>
            <a:endParaRPr lang="en-US" sz="1200" dirty="0"/>
          </a:p>
          <a:p>
            <a:endParaRPr lang="en-US" sz="1200" dirty="0" smtClean="0"/>
          </a:p>
        </p:txBody>
      </p:sp>
      <p:graphicFrame>
        <p:nvGraphicFramePr>
          <p:cNvPr id="3" name="Table 2"/>
          <p:cNvGraphicFramePr>
            <a:graphicFrameLocks noGrp="1"/>
          </p:cNvGraphicFramePr>
          <p:nvPr>
            <p:extLst>
              <p:ext uri="{D42A27DB-BD31-4B8C-83A1-F6EECF244321}">
                <p14:modId xmlns:p14="http://schemas.microsoft.com/office/powerpoint/2010/main" val="2892042677"/>
              </p:ext>
            </p:extLst>
          </p:nvPr>
        </p:nvGraphicFramePr>
        <p:xfrm>
          <a:off x="431321" y="863844"/>
          <a:ext cx="8356122" cy="4244976"/>
        </p:xfrm>
        <a:graphic>
          <a:graphicData uri="http://schemas.openxmlformats.org/drawingml/2006/table">
            <a:tbl>
              <a:tblPr firstRow="1" bandRow="1">
                <a:tableStyleId>{5C22544A-7EE6-4342-B048-85BDC9FD1C3A}</a:tableStyleId>
              </a:tblPr>
              <a:tblGrid>
                <a:gridCol w="3686354">
                  <a:extLst>
                    <a:ext uri="{9D8B030D-6E8A-4147-A177-3AD203B41FA5}">
                      <a16:colId xmlns:a16="http://schemas.microsoft.com/office/drawing/2014/main" val="2961845537"/>
                    </a:ext>
                  </a:extLst>
                </a:gridCol>
                <a:gridCol w="4669768">
                  <a:extLst>
                    <a:ext uri="{9D8B030D-6E8A-4147-A177-3AD203B41FA5}">
                      <a16:colId xmlns:a16="http://schemas.microsoft.com/office/drawing/2014/main" val="3737953031"/>
                    </a:ext>
                  </a:extLst>
                </a:gridCol>
              </a:tblGrid>
              <a:tr h="387456">
                <a:tc>
                  <a:txBody>
                    <a:bodyPr/>
                    <a:lstStyle/>
                    <a:p>
                      <a:r>
                        <a:rPr lang="en-US" dirty="0" smtClean="0"/>
                        <a:t>Federal Funder</a:t>
                      </a:r>
                      <a:endParaRPr lang="en-US" dirty="0"/>
                    </a:p>
                  </a:txBody>
                  <a:tcPr/>
                </a:tc>
                <a:tc>
                  <a:txBody>
                    <a:bodyPr/>
                    <a:lstStyle/>
                    <a:p>
                      <a:r>
                        <a:rPr lang="en-US" dirty="0" smtClean="0"/>
                        <a:t>Required</a:t>
                      </a:r>
                      <a:r>
                        <a:rPr lang="en-US" baseline="0" dirty="0" smtClean="0"/>
                        <a:t> Repository</a:t>
                      </a:r>
                      <a:endParaRPr lang="en-US" dirty="0"/>
                    </a:p>
                  </a:txBody>
                  <a:tcPr/>
                </a:tc>
                <a:extLst>
                  <a:ext uri="{0D108BD9-81ED-4DB2-BD59-A6C34878D82A}">
                    <a16:rowId xmlns:a16="http://schemas.microsoft.com/office/drawing/2014/main" val="955754437"/>
                  </a:ext>
                </a:extLst>
              </a:tr>
              <a:tr h="387456">
                <a:tc>
                  <a:txBody>
                    <a:bodyPr/>
                    <a:lstStyle/>
                    <a:p>
                      <a:r>
                        <a:rPr lang="en-US" dirty="0" smtClean="0"/>
                        <a:t>CDC, FDA,</a:t>
                      </a:r>
                      <a:r>
                        <a:rPr lang="en-US" baseline="0" dirty="0" smtClean="0"/>
                        <a:t> NIH, NIST, ASPR, AHRQ, VA</a:t>
                      </a:r>
                      <a:endParaRPr lang="en-US" dirty="0"/>
                    </a:p>
                  </a:txBody>
                  <a:tcPr/>
                </a:tc>
                <a:tc>
                  <a:txBody>
                    <a:bodyPr/>
                    <a:lstStyle/>
                    <a:p>
                      <a:r>
                        <a:rPr lang="en-US" dirty="0" smtClean="0"/>
                        <a:t>PubMed Central</a:t>
                      </a:r>
                      <a:endParaRPr lang="en-US" dirty="0"/>
                    </a:p>
                  </a:txBody>
                  <a:tcPr/>
                </a:tc>
                <a:extLst>
                  <a:ext uri="{0D108BD9-81ED-4DB2-BD59-A6C34878D82A}">
                    <a16:rowId xmlns:a16="http://schemas.microsoft.com/office/drawing/2014/main" val="3318737025"/>
                  </a:ext>
                </a:extLst>
              </a:tr>
              <a:tr h="574242">
                <a:tc>
                  <a:txBody>
                    <a:bodyPr/>
                    <a:lstStyle/>
                    <a:p>
                      <a:r>
                        <a:rPr lang="en-US" dirty="0" smtClean="0"/>
                        <a:t>DoD</a:t>
                      </a:r>
                      <a:endParaRPr lang="en-US" dirty="0"/>
                    </a:p>
                  </a:txBody>
                  <a:tcPr/>
                </a:tc>
                <a:tc>
                  <a:txBody>
                    <a:bodyPr/>
                    <a:lstStyle/>
                    <a:p>
                      <a:r>
                        <a:rPr lang="en-US" dirty="0" smtClean="0"/>
                        <a:t>DoD’s Defense Technical</a:t>
                      </a:r>
                      <a:r>
                        <a:rPr lang="en-US" baseline="0" dirty="0" smtClean="0"/>
                        <a:t> Information Center database</a:t>
                      </a:r>
                      <a:endParaRPr lang="en-US" dirty="0"/>
                    </a:p>
                  </a:txBody>
                  <a:tcPr/>
                </a:tc>
                <a:extLst>
                  <a:ext uri="{0D108BD9-81ED-4DB2-BD59-A6C34878D82A}">
                    <a16:rowId xmlns:a16="http://schemas.microsoft.com/office/drawing/2014/main" val="973052035"/>
                  </a:ext>
                </a:extLst>
              </a:tr>
              <a:tr h="574242">
                <a:tc>
                  <a:txBody>
                    <a:bodyPr/>
                    <a:lstStyle/>
                    <a:p>
                      <a:r>
                        <a:rPr lang="en-US" dirty="0" smtClean="0"/>
                        <a:t>DoE</a:t>
                      </a:r>
                      <a:endParaRPr lang="en-US" dirty="0"/>
                    </a:p>
                  </a:txBody>
                  <a:tcPr/>
                </a:tc>
                <a:tc>
                  <a:txBody>
                    <a:bodyPr/>
                    <a:lstStyle/>
                    <a:p>
                      <a:r>
                        <a:rPr lang="en-US" sz="1800" b="0" i="0" u="none" strike="noStrike" kern="1200" dirty="0" smtClean="0">
                          <a:solidFill>
                            <a:schemeClr val="dk1"/>
                          </a:solidFill>
                          <a:effectLst/>
                          <a:latin typeface="+mn-lt"/>
                          <a:ea typeface="+mn-ea"/>
                          <a:cs typeface="+mn-cs"/>
                        </a:rPr>
                        <a:t>PAGES (Public Access Gateway for Energy and Science)</a:t>
                      </a:r>
                      <a:endParaRPr lang="en-US" dirty="0"/>
                    </a:p>
                  </a:txBody>
                  <a:tcPr/>
                </a:tc>
                <a:extLst>
                  <a:ext uri="{0D108BD9-81ED-4DB2-BD59-A6C34878D82A}">
                    <a16:rowId xmlns:a16="http://schemas.microsoft.com/office/drawing/2014/main" val="1604255639"/>
                  </a:ext>
                </a:extLst>
              </a:tr>
              <a:tr h="387456">
                <a:tc>
                  <a:txBody>
                    <a:bodyPr/>
                    <a:lstStyle/>
                    <a:p>
                      <a:r>
                        <a:rPr lang="en-US" dirty="0" smtClean="0"/>
                        <a:t>NASA</a:t>
                      </a:r>
                      <a:endParaRPr lang="en-US" dirty="0"/>
                    </a:p>
                  </a:txBody>
                  <a:tcPr/>
                </a:tc>
                <a:tc>
                  <a:txBody>
                    <a:bodyPr/>
                    <a:lstStyle/>
                    <a:p>
                      <a:r>
                        <a:rPr lang="en-US" dirty="0" err="1" smtClean="0"/>
                        <a:t>PubSpace</a:t>
                      </a:r>
                      <a:r>
                        <a:rPr lang="en-US" baseline="0" dirty="0" smtClean="0"/>
                        <a:t> (NASA’s publication repository)</a:t>
                      </a:r>
                      <a:endParaRPr lang="en-US" dirty="0"/>
                    </a:p>
                  </a:txBody>
                  <a:tcPr/>
                </a:tc>
                <a:extLst>
                  <a:ext uri="{0D108BD9-81ED-4DB2-BD59-A6C34878D82A}">
                    <a16:rowId xmlns:a16="http://schemas.microsoft.com/office/drawing/2014/main" val="526475383"/>
                  </a:ext>
                </a:extLst>
              </a:tr>
              <a:tr h="574242">
                <a:tc>
                  <a:txBody>
                    <a:bodyPr/>
                    <a:lstStyle/>
                    <a:p>
                      <a:r>
                        <a:rPr lang="en-US" dirty="0" smtClean="0"/>
                        <a:t>Smithsonian</a:t>
                      </a:r>
                      <a:endParaRPr lang="en-US" dirty="0"/>
                    </a:p>
                  </a:txBody>
                  <a:tcPr/>
                </a:tc>
                <a:tc>
                  <a:txBody>
                    <a:bodyPr/>
                    <a:lstStyle/>
                    <a:p>
                      <a:r>
                        <a:rPr lang="en-US" dirty="0" smtClean="0"/>
                        <a:t>Smithsonian-managed or </a:t>
                      </a:r>
                      <a:r>
                        <a:rPr lang="en-US" smtClean="0"/>
                        <a:t>Smithsonian-approved</a:t>
                      </a:r>
                      <a:r>
                        <a:rPr lang="en-US" baseline="0" smtClean="0"/>
                        <a:t> repositories</a:t>
                      </a:r>
                      <a:endParaRPr lang="en-US" dirty="0"/>
                    </a:p>
                  </a:txBody>
                  <a:tcPr/>
                </a:tc>
                <a:extLst>
                  <a:ext uri="{0D108BD9-81ED-4DB2-BD59-A6C34878D82A}">
                    <a16:rowId xmlns:a16="http://schemas.microsoft.com/office/drawing/2014/main" val="838112171"/>
                  </a:ext>
                </a:extLst>
              </a:tr>
              <a:tr h="387456">
                <a:tc>
                  <a:txBody>
                    <a:bodyPr/>
                    <a:lstStyle/>
                    <a:p>
                      <a:r>
                        <a:rPr lang="en-US" dirty="0" smtClean="0"/>
                        <a:t>USAID</a:t>
                      </a:r>
                      <a:endParaRPr lang="en-US" dirty="0"/>
                    </a:p>
                  </a:txBody>
                  <a:tcPr/>
                </a:tc>
                <a:tc>
                  <a:txBody>
                    <a:bodyPr/>
                    <a:lstStyle/>
                    <a:p>
                      <a:r>
                        <a:rPr lang="en-US" dirty="0" smtClean="0"/>
                        <a:t>DEC (USAID’s document storage system)</a:t>
                      </a:r>
                      <a:endParaRPr lang="en-US" dirty="0"/>
                    </a:p>
                  </a:txBody>
                  <a:tcPr/>
                </a:tc>
                <a:extLst>
                  <a:ext uri="{0D108BD9-81ED-4DB2-BD59-A6C34878D82A}">
                    <a16:rowId xmlns:a16="http://schemas.microsoft.com/office/drawing/2014/main" val="1362363664"/>
                  </a:ext>
                </a:extLst>
              </a:tr>
              <a:tr h="387456">
                <a:tc>
                  <a:txBody>
                    <a:bodyPr/>
                    <a:lstStyle/>
                    <a:p>
                      <a:r>
                        <a:rPr lang="en-US" dirty="0" smtClean="0"/>
                        <a:t>USDA</a:t>
                      </a:r>
                      <a:endParaRPr lang="en-US" dirty="0"/>
                    </a:p>
                  </a:txBody>
                  <a:tcPr/>
                </a:tc>
                <a:tc>
                  <a:txBody>
                    <a:bodyPr/>
                    <a:lstStyle/>
                    <a:p>
                      <a:r>
                        <a:rPr lang="en-US" dirty="0" err="1" smtClean="0"/>
                        <a:t>PubAg</a:t>
                      </a:r>
                      <a:r>
                        <a:rPr lang="en-US" dirty="0" smtClean="0"/>
                        <a:t> (USDA’s repository)</a:t>
                      </a:r>
                      <a:endParaRPr lang="en-US" dirty="0"/>
                    </a:p>
                  </a:txBody>
                  <a:tcPr/>
                </a:tc>
                <a:extLst>
                  <a:ext uri="{0D108BD9-81ED-4DB2-BD59-A6C34878D82A}">
                    <a16:rowId xmlns:a16="http://schemas.microsoft.com/office/drawing/2014/main" val="3301850008"/>
                  </a:ext>
                </a:extLst>
              </a:tr>
              <a:tr h="387456">
                <a:tc>
                  <a:txBody>
                    <a:bodyPr/>
                    <a:lstStyle/>
                    <a:p>
                      <a:r>
                        <a:rPr lang="en-US" dirty="0" smtClean="0"/>
                        <a:t>DoT, FDA, NOAA, NSF</a:t>
                      </a:r>
                      <a:endParaRPr lang="en-US" dirty="0"/>
                    </a:p>
                  </a:txBody>
                  <a:tcPr/>
                </a:tc>
                <a:tc>
                  <a:txBody>
                    <a:bodyPr/>
                    <a:lstStyle/>
                    <a:p>
                      <a:r>
                        <a:rPr lang="en-US" dirty="0" smtClean="0"/>
                        <a:t>Any publicly accessible</a:t>
                      </a:r>
                      <a:r>
                        <a:rPr lang="en-US" baseline="0" dirty="0" smtClean="0"/>
                        <a:t> repository</a:t>
                      </a:r>
                      <a:endParaRPr lang="en-US" dirty="0"/>
                    </a:p>
                  </a:txBody>
                  <a:tcPr/>
                </a:tc>
                <a:extLst>
                  <a:ext uri="{0D108BD9-81ED-4DB2-BD59-A6C34878D82A}">
                    <a16:rowId xmlns:a16="http://schemas.microsoft.com/office/drawing/2014/main" val="2570898261"/>
                  </a:ext>
                </a:extLst>
              </a:tr>
            </a:tbl>
          </a:graphicData>
        </a:graphic>
      </p:graphicFrame>
    </p:spTree>
    <p:extLst>
      <p:ext uri="{BB962C8B-B14F-4D97-AF65-F5344CB8AC3E}">
        <p14:creationId xmlns:p14="http://schemas.microsoft.com/office/powerpoint/2010/main" val="2602285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5867" y="120769"/>
            <a:ext cx="7159932" cy="525903"/>
          </a:xfrm>
        </p:spPr>
        <p:txBody>
          <a:bodyPr/>
          <a:lstStyle/>
          <a:p>
            <a:pPr algn="ctr"/>
            <a:r>
              <a:rPr lang="en-US" dirty="0" smtClean="0"/>
              <a:t>Funder Public Access Requirements: Data</a:t>
            </a:r>
            <a:br>
              <a:rPr lang="en-US" dirty="0" smtClean="0"/>
            </a:br>
            <a:r>
              <a:rPr lang="en-US" sz="1200" dirty="0" smtClean="0">
                <a:solidFill>
                  <a:schemeClr val="tx1"/>
                </a:solidFill>
              </a:rPr>
              <a:t>(Data Management Plans required in all grant applications; deposit to the repository noted in DMP)</a:t>
            </a:r>
            <a:endParaRPr lang="en-US" sz="1200" dirty="0">
              <a:solidFill>
                <a:schemeClr val="tx1"/>
              </a:solidFill>
            </a:endParaRPr>
          </a:p>
        </p:txBody>
      </p:sp>
      <p:sp>
        <p:nvSpPr>
          <p:cNvPr id="5" name="Slide Number Placeholder 4"/>
          <p:cNvSpPr>
            <a:spLocks noGrp="1"/>
          </p:cNvSpPr>
          <p:nvPr>
            <p:ph type="sldNum" sz="quarter" idx="12"/>
          </p:nvPr>
        </p:nvSpPr>
        <p:spPr/>
        <p:txBody>
          <a:bodyPr/>
          <a:lstStyle/>
          <a:p>
            <a:fld id="{E3B27F35-6D29-4183-A737-D3096AB5D69C}" type="slidenum">
              <a:rPr lang="en-US" smtClean="0"/>
              <a:t>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476221282"/>
              </p:ext>
            </p:extLst>
          </p:nvPr>
        </p:nvGraphicFramePr>
        <p:xfrm>
          <a:off x="109268" y="796199"/>
          <a:ext cx="8873703" cy="4304973"/>
        </p:xfrm>
        <a:graphic>
          <a:graphicData uri="http://schemas.openxmlformats.org/drawingml/2006/table">
            <a:tbl>
              <a:tblPr firstRow="1" bandRow="1">
                <a:tableStyleId>{5C22544A-7EE6-4342-B048-85BDC9FD1C3A}</a:tableStyleId>
              </a:tblPr>
              <a:tblGrid>
                <a:gridCol w="2040066">
                  <a:extLst>
                    <a:ext uri="{9D8B030D-6E8A-4147-A177-3AD203B41FA5}">
                      <a16:colId xmlns:a16="http://schemas.microsoft.com/office/drawing/2014/main" val="1514968957"/>
                    </a:ext>
                  </a:extLst>
                </a:gridCol>
                <a:gridCol w="3875735">
                  <a:extLst>
                    <a:ext uri="{9D8B030D-6E8A-4147-A177-3AD203B41FA5}">
                      <a16:colId xmlns:a16="http://schemas.microsoft.com/office/drawing/2014/main" val="1295737058"/>
                    </a:ext>
                  </a:extLst>
                </a:gridCol>
                <a:gridCol w="2957902">
                  <a:extLst>
                    <a:ext uri="{9D8B030D-6E8A-4147-A177-3AD203B41FA5}">
                      <a16:colId xmlns:a16="http://schemas.microsoft.com/office/drawing/2014/main" val="4081249198"/>
                    </a:ext>
                  </a:extLst>
                </a:gridCol>
              </a:tblGrid>
              <a:tr h="342573">
                <a:tc>
                  <a:txBody>
                    <a:bodyPr/>
                    <a:lstStyle/>
                    <a:p>
                      <a:r>
                        <a:rPr lang="en-US" sz="1600" dirty="0" smtClean="0"/>
                        <a:t>Federal Funder</a:t>
                      </a:r>
                      <a:endParaRPr lang="en-US" sz="1600" dirty="0"/>
                    </a:p>
                  </a:txBody>
                  <a:tcPr/>
                </a:tc>
                <a:tc>
                  <a:txBody>
                    <a:bodyPr/>
                    <a:lstStyle/>
                    <a:p>
                      <a:r>
                        <a:rPr lang="en-US" sz="1600" dirty="0" smtClean="0"/>
                        <a:t>Data sharing:</a:t>
                      </a:r>
                      <a:r>
                        <a:rPr lang="en-US" sz="1600" baseline="0" dirty="0" smtClean="0"/>
                        <a:t> required or encouraged?</a:t>
                      </a:r>
                      <a:endParaRPr lang="en-US" sz="1600" dirty="0"/>
                    </a:p>
                  </a:txBody>
                  <a:tcPr/>
                </a:tc>
                <a:tc>
                  <a:txBody>
                    <a:bodyPr/>
                    <a:lstStyle/>
                    <a:p>
                      <a:r>
                        <a:rPr lang="en-US" sz="1600" dirty="0" smtClean="0"/>
                        <a:t>When must data be shared</a:t>
                      </a:r>
                      <a:r>
                        <a:rPr lang="en-US" sz="1600" baseline="0" dirty="0" smtClean="0"/>
                        <a:t>?</a:t>
                      </a:r>
                      <a:endParaRPr lang="en-US" sz="1600" dirty="0"/>
                    </a:p>
                  </a:txBody>
                  <a:tcPr/>
                </a:tc>
                <a:extLst>
                  <a:ext uri="{0D108BD9-81ED-4DB2-BD59-A6C34878D82A}">
                    <a16:rowId xmlns:a16="http://schemas.microsoft.com/office/drawing/2014/main" val="2167476909"/>
                  </a:ext>
                </a:extLst>
              </a:tr>
              <a:tr h="554400">
                <a:tc>
                  <a:txBody>
                    <a:bodyPr/>
                    <a:lstStyle/>
                    <a:p>
                      <a:r>
                        <a:rPr lang="en-US" sz="1600" dirty="0" smtClean="0"/>
                        <a:t>CDC</a:t>
                      </a:r>
                      <a:endParaRPr lang="en-US" sz="1600" dirty="0"/>
                    </a:p>
                  </a:txBody>
                  <a:tcPr/>
                </a:tc>
                <a:tc>
                  <a:txBody>
                    <a:bodyPr/>
                    <a:lstStyle/>
                    <a:p>
                      <a:r>
                        <a:rPr lang="en-US" sz="1600" dirty="0" smtClean="0"/>
                        <a:t>Required</a:t>
                      </a:r>
                      <a:endParaRPr lang="en-US" sz="1600" dirty="0"/>
                    </a:p>
                  </a:txBody>
                  <a:tcPr/>
                </a:tc>
                <a:tc>
                  <a:txBody>
                    <a:bodyPr/>
                    <a:lstStyle/>
                    <a:p>
                      <a:r>
                        <a:rPr lang="en-US" sz="1600" dirty="0" smtClean="0"/>
                        <a:t>Within 30 months of end of data collection</a:t>
                      </a:r>
                      <a:endParaRPr lang="en-US" sz="1600" dirty="0"/>
                    </a:p>
                  </a:txBody>
                  <a:tcPr/>
                </a:tc>
                <a:extLst>
                  <a:ext uri="{0D108BD9-81ED-4DB2-BD59-A6C34878D82A}">
                    <a16:rowId xmlns:a16="http://schemas.microsoft.com/office/drawing/2014/main" val="3329785520"/>
                  </a:ext>
                </a:extLst>
              </a:tr>
              <a:tr h="554400">
                <a:tc>
                  <a:txBody>
                    <a:bodyPr/>
                    <a:lstStyle/>
                    <a:p>
                      <a:r>
                        <a:rPr lang="en-US" sz="1600" dirty="0" smtClean="0"/>
                        <a:t>DoD, DoE</a:t>
                      </a:r>
                      <a:r>
                        <a:rPr lang="en-US" sz="1600" smtClean="0"/>
                        <a:t>, DoT, NSF</a:t>
                      </a:r>
                      <a:endParaRPr lang="en-US" sz="1600" dirty="0"/>
                    </a:p>
                  </a:txBody>
                  <a:tcPr/>
                </a:tc>
                <a:tc>
                  <a:txBody>
                    <a:bodyPr/>
                    <a:lstStyle/>
                    <a:p>
                      <a:r>
                        <a:rPr lang="en-US" sz="1600" dirty="0" smtClean="0"/>
                        <a:t>Required, except</a:t>
                      </a:r>
                      <a:r>
                        <a:rPr lang="en-US" sz="1600" baseline="0" dirty="0" smtClean="0"/>
                        <a:t> where data legally/ethically can’t be shared</a:t>
                      </a:r>
                      <a:endParaRPr lang="en-US" sz="1600" dirty="0"/>
                    </a:p>
                  </a:txBody>
                  <a:tcPr/>
                </a:tc>
                <a:tc>
                  <a:txBody>
                    <a:bodyPr/>
                    <a:lstStyle/>
                    <a:p>
                      <a:r>
                        <a:rPr lang="en-US" sz="1600" dirty="0" smtClean="0"/>
                        <a:t>Within</a:t>
                      </a:r>
                      <a:r>
                        <a:rPr lang="en-US" sz="1600" baseline="0" dirty="0" smtClean="0"/>
                        <a:t> </a:t>
                      </a:r>
                      <a:r>
                        <a:rPr lang="en-US" sz="1600" baseline="0" smtClean="0"/>
                        <a:t>a reasonable time</a:t>
                      </a:r>
                      <a:endParaRPr lang="en-US" sz="1600"/>
                    </a:p>
                  </a:txBody>
                  <a:tcPr/>
                </a:tc>
                <a:extLst>
                  <a:ext uri="{0D108BD9-81ED-4DB2-BD59-A6C34878D82A}">
                    <a16:rowId xmlns:a16="http://schemas.microsoft.com/office/drawing/2014/main" val="1971773741"/>
                  </a:ext>
                </a:extLst>
              </a:tr>
              <a:tr h="787832">
                <a:tc>
                  <a:txBody>
                    <a:bodyPr/>
                    <a:lstStyle/>
                    <a:p>
                      <a:r>
                        <a:rPr lang="en-US" sz="1600" dirty="0" smtClean="0"/>
                        <a:t>FDA, NASA, NIST, NOAA, ASPR, AHRQ, USAID</a:t>
                      </a:r>
                      <a:endParaRPr lang="en-US" sz="1600" dirty="0"/>
                    </a:p>
                  </a:txBody>
                  <a:tcPr/>
                </a:tc>
                <a:tc>
                  <a:txBody>
                    <a:bodyPr/>
                    <a:lstStyle/>
                    <a:p>
                      <a:r>
                        <a:rPr lang="en-US" sz="1600" dirty="0" smtClean="0"/>
                        <a:t>Required</a:t>
                      </a:r>
                      <a:r>
                        <a:rPr lang="en-US" sz="1600" baseline="0" dirty="0" smtClean="0"/>
                        <a:t> (FDA: except 2-year embargo for investigational new drug studies)</a:t>
                      </a:r>
                      <a:endParaRPr lang="en-US" sz="1600" dirty="0"/>
                    </a:p>
                  </a:txBody>
                  <a:tcPr/>
                </a:tc>
                <a:tc>
                  <a:txBody>
                    <a:bodyPr/>
                    <a:lstStyle/>
                    <a:p>
                      <a:r>
                        <a:rPr lang="en-US" sz="1600" dirty="0" smtClean="0"/>
                        <a:t>Upon publication (if</a:t>
                      </a:r>
                      <a:r>
                        <a:rPr lang="en-US" sz="1600" baseline="0" dirty="0" smtClean="0"/>
                        <a:t> appropriate; some allow up to 24 or 36 months after data collection)</a:t>
                      </a:r>
                      <a:endParaRPr lang="en-US" sz="1600" dirty="0"/>
                    </a:p>
                  </a:txBody>
                  <a:tcPr/>
                </a:tc>
                <a:extLst>
                  <a:ext uri="{0D108BD9-81ED-4DB2-BD59-A6C34878D82A}">
                    <a16:rowId xmlns:a16="http://schemas.microsoft.com/office/drawing/2014/main" val="3476301896"/>
                  </a:ext>
                </a:extLst>
              </a:tr>
              <a:tr h="1021263">
                <a:tc>
                  <a:txBody>
                    <a:bodyPr/>
                    <a:lstStyle/>
                    <a:p>
                      <a:r>
                        <a:rPr lang="en-US" sz="1600" dirty="0" smtClean="0"/>
                        <a:t>NIH</a:t>
                      </a:r>
                      <a:endParaRPr lang="en-US" sz="1600" dirty="0"/>
                    </a:p>
                  </a:txBody>
                  <a:tcPr/>
                </a:tc>
                <a:tc>
                  <a:txBody>
                    <a:bodyPr/>
                    <a:lstStyle/>
                    <a:p>
                      <a:r>
                        <a:rPr lang="en-US" sz="1600" dirty="0" smtClean="0"/>
                        <a:t>Since</a:t>
                      </a:r>
                      <a:r>
                        <a:rPr lang="en-US" sz="1600" baseline="0" dirty="0" smtClean="0"/>
                        <a:t> 2003, for grants over $500,000, a data sharing statement is required with grant applications</a:t>
                      </a:r>
                      <a:endParaRPr lang="en-US" sz="1600" dirty="0"/>
                    </a:p>
                  </a:txBody>
                  <a:tcPr/>
                </a:tc>
                <a:tc>
                  <a:txBody>
                    <a:bodyPr/>
                    <a:lstStyle/>
                    <a:p>
                      <a:r>
                        <a:rPr lang="en-US" sz="1600" dirty="0" smtClean="0"/>
                        <a:t>New!</a:t>
                      </a:r>
                      <a:r>
                        <a:rPr lang="en-US" sz="1600" baseline="0" dirty="0" smtClean="0"/>
                        <a:t> Proposed key revisions to data policy: https://osp.od.nih.gov/provisions-data-managment-sharing/</a:t>
                      </a:r>
                      <a:r>
                        <a:rPr lang="en-US" sz="1600" dirty="0" smtClean="0"/>
                        <a:t> </a:t>
                      </a:r>
                      <a:endParaRPr lang="en-US" sz="1600" dirty="0"/>
                    </a:p>
                  </a:txBody>
                  <a:tcPr/>
                </a:tc>
                <a:extLst>
                  <a:ext uri="{0D108BD9-81ED-4DB2-BD59-A6C34878D82A}">
                    <a16:rowId xmlns:a16="http://schemas.microsoft.com/office/drawing/2014/main" val="1497806790"/>
                  </a:ext>
                </a:extLst>
              </a:tr>
              <a:tr h="554400">
                <a:tc>
                  <a:txBody>
                    <a:bodyPr/>
                    <a:lstStyle/>
                    <a:p>
                      <a:r>
                        <a:rPr lang="en-US" sz="1600" dirty="0" smtClean="0"/>
                        <a:t>Smithsonian</a:t>
                      </a:r>
                      <a:endParaRPr lang="en-US" sz="1600" dirty="0"/>
                    </a:p>
                  </a:txBody>
                  <a:tcPr/>
                </a:tc>
                <a:tc>
                  <a:txBody>
                    <a:bodyPr/>
                    <a:lstStyle/>
                    <a:p>
                      <a:r>
                        <a:rPr lang="en-US" sz="1600" dirty="0" smtClean="0"/>
                        <a:t>Required (submit data</a:t>
                      </a:r>
                      <a:r>
                        <a:rPr lang="en-US" sz="1600" baseline="0" dirty="0" smtClean="0"/>
                        <a:t> </a:t>
                      </a:r>
                      <a:r>
                        <a:rPr lang="en-US" sz="1600" baseline="0" smtClean="0"/>
                        <a:t>to Smithsonian -managed </a:t>
                      </a:r>
                      <a:r>
                        <a:rPr lang="en-US" sz="1600" baseline="0" dirty="0" smtClean="0"/>
                        <a:t>or –approved repository)</a:t>
                      </a:r>
                      <a:endParaRPr lang="en-US" sz="1600" dirty="0"/>
                    </a:p>
                  </a:txBody>
                  <a:tcPr/>
                </a:tc>
                <a:tc>
                  <a:txBody>
                    <a:bodyPr/>
                    <a:lstStyle/>
                    <a:p>
                      <a:r>
                        <a:rPr lang="en-US" sz="1600" dirty="0" smtClean="0"/>
                        <a:t>Within 12 months of paper publication</a:t>
                      </a:r>
                      <a:endParaRPr lang="en-US" sz="1600" dirty="0"/>
                    </a:p>
                  </a:txBody>
                  <a:tcPr/>
                </a:tc>
                <a:extLst>
                  <a:ext uri="{0D108BD9-81ED-4DB2-BD59-A6C34878D82A}">
                    <a16:rowId xmlns:a16="http://schemas.microsoft.com/office/drawing/2014/main" val="29029776"/>
                  </a:ext>
                </a:extLst>
              </a:tr>
              <a:tr h="320968">
                <a:tc>
                  <a:txBody>
                    <a:bodyPr/>
                    <a:lstStyle/>
                    <a:p>
                      <a:r>
                        <a:rPr lang="en-US" sz="1600" dirty="0" smtClean="0"/>
                        <a:t>USDA, VA</a:t>
                      </a:r>
                      <a:endParaRPr lang="en-US" sz="1600" dirty="0"/>
                    </a:p>
                  </a:txBody>
                  <a:tcPr/>
                </a:tc>
                <a:tc>
                  <a:txBody>
                    <a:bodyPr/>
                    <a:lstStyle/>
                    <a:p>
                      <a:r>
                        <a:rPr lang="en-US" sz="1600" dirty="0" smtClean="0"/>
                        <a:t> No policy yet (VA: Encouraged)</a:t>
                      </a:r>
                      <a:endParaRPr lang="en-US" sz="1600" dirty="0"/>
                    </a:p>
                  </a:txBody>
                  <a:tcPr/>
                </a:tc>
                <a:tc>
                  <a:txBody>
                    <a:bodyPr/>
                    <a:lstStyle/>
                    <a:p>
                      <a:endParaRPr lang="en-US" sz="1600" dirty="0"/>
                    </a:p>
                  </a:txBody>
                  <a:tcPr/>
                </a:tc>
                <a:extLst>
                  <a:ext uri="{0D108BD9-81ED-4DB2-BD59-A6C34878D82A}">
                    <a16:rowId xmlns:a16="http://schemas.microsoft.com/office/drawing/2014/main" val="4124828255"/>
                  </a:ext>
                </a:extLst>
              </a:tr>
            </a:tbl>
          </a:graphicData>
        </a:graphic>
      </p:graphicFrame>
    </p:spTree>
    <p:extLst>
      <p:ext uri="{BB962C8B-B14F-4D97-AF65-F5344CB8AC3E}">
        <p14:creationId xmlns:p14="http://schemas.microsoft.com/office/powerpoint/2010/main" val="1863721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0" y="1249680"/>
            <a:ext cx="9144000" cy="3261360"/>
          </a:xfrm>
          <a:prstGeom prst="rect">
            <a:avLst/>
          </a:prstGeom>
          <a:solidFill>
            <a:schemeClr val="accent1">
              <a:lumMod val="60000"/>
              <a:lumOff val="40000"/>
            </a:schemeClr>
          </a:solidFill>
        </p:spPr>
        <p:txBody>
          <a:bodyPr wrap="square" rtlCol="0">
            <a:spAutoFit/>
          </a:bodyPr>
          <a:lstStyle/>
          <a:p>
            <a:endParaRPr lang="en-US" dirty="0"/>
          </a:p>
        </p:txBody>
      </p:sp>
      <p:sp>
        <p:nvSpPr>
          <p:cNvPr id="2" name="Title 1"/>
          <p:cNvSpPr>
            <a:spLocks noGrp="1"/>
          </p:cNvSpPr>
          <p:nvPr>
            <p:ph type="title"/>
          </p:nvPr>
        </p:nvSpPr>
        <p:spPr>
          <a:xfrm>
            <a:off x="1188828" y="63349"/>
            <a:ext cx="7538962" cy="762000"/>
          </a:xfrm>
        </p:spPr>
        <p:txBody>
          <a:bodyPr/>
          <a:lstStyle/>
          <a:p>
            <a:r>
              <a:rPr lang="en-US" dirty="0" smtClean="0"/>
              <a:t>Journal </a:t>
            </a:r>
            <a:r>
              <a:rPr lang="en-US" dirty="0"/>
              <a:t>D</a:t>
            </a:r>
            <a:r>
              <a:rPr lang="en-US" dirty="0" smtClean="0"/>
              <a:t>ata Sharing Requirements: </a:t>
            </a:r>
            <a:r>
              <a:rPr lang="en-US" dirty="0"/>
              <a:t>T</a:t>
            </a:r>
            <a:r>
              <a:rPr lang="en-US" dirty="0" smtClean="0"/>
              <a:t>he Spectrum</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9</a:t>
            </a:fld>
            <a:endParaRPr lang="en-US"/>
          </a:p>
        </p:txBody>
      </p:sp>
      <p:cxnSp>
        <p:nvCxnSpPr>
          <p:cNvPr id="4" name="Straight Connector 3"/>
          <p:cNvCxnSpPr/>
          <p:nvPr/>
        </p:nvCxnSpPr>
        <p:spPr>
          <a:xfrm>
            <a:off x="428826" y="2907161"/>
            <a:ext cx="8065638"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91235" y="2003711"/>
            <a:ext cx="1393672" cy="71508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Associated Data</a:t>
            </a:r>
            <a:endParaRPr lang="en-US" dirty="0"/>
          </a:p>
        </p:txBody>
      </p:sp>
      <p:sp>
        <p:nvSpPr>
          <p:cNvPr id="10" name="TextBox 9"/>
          <p:cNvSpPr txBox="1"/>
          <p:nvPr/>
        </p:nvSpPr>
        <p:spPr>
          <a:xfrm>
            <a:off x="4653988" y="2003711"/>
            <a:ext cx="1526102" cy="71508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Minimum Dataset</a:t>
            </a:r>
          </a:p>
        </p:txBody>
      </p:sp>
      <p:sp>
        <p:nvSpPr>
          <p:cNvPr id="11" name="TextBox 10"/>
          <p:cNvSpPr txBox="1"/>
          <p:nvPr/>
        </p:nvSpPr>
        <p:spPr>
          <a:xfrm>
            <a:off x="2429494" y="2003711"/>
            <a:ext cx="1727901" cy="71508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Data Available </a:t>
            </a:r>
            <a:r>
              <a:rPr lang="en-US" dirty="0"/>
              <a:t>U</a:t>
            </a:r>
            <a:r>
              <a:rPr lang="en-US" dirty="0" smtClean="0"/>
              <a:t>pon </a:t>
            </a:r>
            <a:r>
              <a:rPr lang="en-US" dirty="0"/>
              <a:t>R</a:t>
            </a:r>
            <a:r>
              <a:rPr lang="en-US" dirty="0" smtClean="0"/>
              <a:t>equest</a:t>
            </a:r>
            <a:endParaRPr lang="en-US" dirty="0"/>
          </a:p>
        </p:txBody>
      </p:sp>
      <p:sp>
        <p:nvSpPr>
          <p:cNvPr id="12" name="TextBox 11"/>
          <p:cNvSpPr txBox="1"/>
          <p:nvPr/>
        </p:nvSpPr>
        <p:spPr>
          <a:xfrm>
            <a:off x="6473276" y="2006921"/>
            <a:ext cx="1901797" cy="71508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Full Data Deposit and Sharing</a:t>
            </a:r>
            <a:endParaRPr lang="en-US" dirty="0"/>
          </a:p>
        </p:txBody>
      </p:sp>
      <p:cxnSp>
        <p:nvCxnSpPr>
          <p:cNvPr id="14" name="Straight Connector 13"/>
          <p:cNvCxnSpPr/>
          <p:nvPr/>
        </p:nvCxnSpPr>
        <p:spPr>
          <a:xfrm>
            <a:off x="1288071" y="2718800"/>
            <a:ext cx="0" cy="1662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293445" y="2718800"/>
            <a:ext cx="0" cy="1883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417039" y="2718800"/>
            <a:ext cx="0" cy="1694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424175" y="2722010"/>
            <a:ext cx="0" cy="185151"/>
          </a:xfrm>
          <a:prstGeom prst="line">
            <a:avLst/>
          </a:prstGeom>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145043" y="2769142"/>
            <a:ext cx="290086" cy="25153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8494464" y="2759266"/>
            <a:ext cx="290086" cy="25153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1291" y="3047558"/>
            <a:ext cx="1563940" cy="276999"/>
          </a:xfrm>
          <a:prstGeom prst="rect">
            <a:avLst/>
          </a:prstGeom>
          <a:noFill/>
        </p:spPr>
        <p:txBody>
          <a:bodyPr wrap="square" rtlCol="0">
            <a:spAutoFit/>
          </a:bodyPr>
          <a:lstStyle/>
          <a:p>
            <a:r>
              <a:rPr lang="en-US" sz="1200" dirty="0" smtClean="0">
                <a:solidFill>
                  <a:schemeClr val="bg1"/>
                </a:solidFill>
              </a:rPr>
              <a:t>Minimum sharing</a:t>
            </a:r>
            <a:endParaRPr lang="en-US" sz="1200" dirty="0">
              <a:solidFill>
                <a:schemeClr val="bg1"/>
              </a:solidFill>
            </a:endParaRPr>
          </a:p>
        </p:txBody>
      </p:sp>
      <p:sp>
        <p:nvSpPr>
          <p:cNvPr id="29" name="TextBox 28"/>
          <p:cNvSpPr txBox="1"/>
          <p:nvPr/>
        </p:nvSpPr>
        <p:spPr>
          <a:xfrm>
            <a:off x="7902713" y="3054919"/>
            <a:ext cx="1563940" cy="276999"/>
          </a:xfrm>
          <a:prstGeom prst="rect">
            <a:avLst/>
          </a:prstGeom>
          <a:noFill/>
        </p:spPr>
        <p:txBody>
          <a:bodyPr wrap="square" rtlCol="0">
            <a:spAutoFit/>
          </a:bodyPr>
          <a:lstStyle/>
          <a:p>
            <a:r>
              <a:rPr lang="en-US" sz="1200" dirty="0" smtClean="0">
                <a:solidFill>
                  <a:schemeClr val="bg1"/>
                </a:solidFill>
              </a:rPr>
              <a:t>Maximum sharing</a:t>
            </a:r>
            <a:endParaRPr lang="en-US" sz="1200" dirty="0">
              <a:solidFill>
                <a:schemeClr val="bg1"/>
              </a:solidFill>
            </a:endParaRPr>
          </a:p>
        </p:txBody>
      </p:sp>
    </p:spTree>
    <p:extLst>
      <p:ext uri="{BB962C8B-B14F-4D97-AF65-F5344CB8AC3E}">
        <p14:creationId xmlns:p14="http://schemas.microsoft.com/office/powerpoint/2010/main" val="42376539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rthwestern Medicine Low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016 RRF Kellog">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6 RRF Kellog" id="{EA1D4399-64BC-4945-B4B2-DBB23B087830}" vid="{9B6DA704-EAAA-3C4C-9C6D-8EFCC07FDA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29892</TotalTime>
  <Words>6846</Words>
  <Application>Microsoft Office PowerPoint</Application>
  <PresentationFormat>On-screen Show (16:9)</PresentationFormat>
  <Paragraphs>674</Paragraphs>
  <Slides>64</Slides>
  <Notes>48</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64</vt:i4>
      </vt:variant>
    </vt:vector>
  </HeadingPairs>
  <TitlesOfParts>
    <vt:vector size="75" baseType="lpstr">
      <vt:lpstr>Akkurat Pro</vt:lpstr>
      <vt:lpstr>Arial</vt:lpstr>
      <vt:lpstr>Calibri</vt:lpstr>
      <vt:lpstr>Lucida Grande</vt:lpstr>
      <vt:lpstr>Symbol</vt:lpstr>
      <vt:lpstr>Times New Roman</vt:lpstr>
      <vt:lpstr>Office Theme</vt:lpstr>
      <vt:lpstr>Northwestern Medicine Low Brand</vt:lpstr>
      <vt:lpstr>3_Office Theme</vt:lpstr>
      <vt:lpstr>1_Office Theme</vt:lpstr>
      <vt:lpstr>2016 RRF Kellog</vt:lpstr>
      <vt:lpstr>PowerPoint Presentation</vt:lpstr>
      <vt:lpstr>PowerPoint Presentation</vt:lpstr>
      <vt:lpstr>PowerPoint Presentation</vt:lpstr>
      <vt:lpstr>Data Definitions</vt:lpstr>
      <vt:lpstr>Research Data Management</vt:lpstr>
      <vt:lpstr>PowerPoint Presentation</vt:lpstr>
      <vt:lpstr>PowerPoint Presentation</vt:lpstr>
      <vt:lpstr>Funder Public Access Requirements: Data (Data Management Plans required in all grant applications; deposit to the repository noted in DMP)</vt:lpstr>
      <vt:lpstr>Journal Data Sharing Requirements: The Spectrum</vt:lpstr>
      <vt:lpstr>Resources for Journal Data Sharing Requirements</vt:lpstr>
      <vt:lpstr>PowerPoint Presentation</vt:lpstr>
      <vt:lpstr>Data Management Plans</vt:lpstr>
      <vt:lpstr>Proposed Elements for Data Management Plans (NIH)</vt:lpstr>
      <vt:lpstr>Why share data?</vt:lpstr>
      <vt:lpstr>PowerPoint Presentation</vt:lpstr>
      <vt:lpstr>PowerPoint Presentation</vt:lpstr>
      <vt:lpstr>Data Management &amp; Data Sharing</vt:lpstr>
      <vt:lpstr>FAIR Principles for scientific data management</vt:lpstr>
      <vt:lpstr>PowerPoint Presentation</vt:lpstr>
      <vt:lpstr>Data Citation</vt:lpstr>
      <vt:lpstr>JOINT DECLARATION OF DATA CITATION PRINCIPLES</vt:lpstr>
      <vt:lpstr>PowerPoint Presentation</vt:lpstr>
      <vt:lpstr>PowerPoint Presentation</vt:lpstr>
      <vt:lpstr>Community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Creative commons licenses</vt:lpstr>
      <vt:lpstr>PowerPoint Presentation</vt:lpstr>
      <vt:lpstr>PowerPoint Presentation</vt:lpstr>
      <vt:lpstr>Creative Commons: Benefits and Caveats</vt:lpstr>
      <vt:lpstr>PowerPoint Presentation</vt:lpstr>
      <vt:lpstr>PowerPoint Presentation</vt:lpstr>
      <vt:lpstr>PowerPoint Presentation</vt:lpstr>
      <vt:lpstr>PowerPoint Presentation</vt:lpstr>
      <vt:lpstr>PowerPoint Presentation</vt:lpstr>
      <vt:lpstr>PowerPoint Presentation</vt:lpstr>
      <vt:lpstr>Data Sharing: Consents and IRB</vt:lpstr>
      <vt:lpstr>Tools to clean and organize data before upload to a repository</vt:lpstr>
      <vt:lpstr>Help for prepping data for upload to a repository (galter.northwestern.edu/about-us/datalab)</vt:lpstr>
      <vt:lpstr>Help Others Interpret your Data</vt:lpstr>
      <vt:lpstr>Dataset Metadata</vt:lpstr>
      <vt:lpstr>PowerPoint Presentation</vt:lpstr>
      <vt:lpstr>Options for Data Archiving</vt:lpstr>
      <vt:lpstr>Publishing Data to Repositories</vt:lpstr>
      <vt:lpstr>PowerPoint Presentation</vt:lpstr>
      <vt:lpstr>Open Access and Open Data Repositories</vt:lpstr>
      <vt:lpstr>Open Access and Open Data Repositories</vt:lpstr>
      <vt:lpstr>PowerPoint Presentation</vt:lpstr>
      <vt:lpstr>Self-deposit Process</vt:lpstr>
      <vt:lpstr>Example: Dataset</vt:lpstr>
      <vt:lpstr>PowerPoint Presentation</vt:lpstr>
      <vt:lpstr>New repository being developed at Galter Health Sciences Library &amp; Learning Center</vt:lpstr>
      <vt:lpstr>PowerPoint Presentation</vt:lpstr>
      <vt:lpstr>Northwestern University: Resources</vt:lpstr>
      <vt:lpstr>Data Sharing for Open Access: Resources</vt:lpstr>
      <vt:lpstr>Metadata and Data Cleaning Resources</vt:lpstr>
      <vt:lpstr>Thank You</vt:lpstr>
      <vt:lpstr>Data Snafu</vt:lpstr>
    </vt:vector>
  </TitlesOfParts>
  <Company>Liska +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SunJoo</dc:creator>
  <cp:lastModifiedBy>Sara Gonzales</cp:lastModifiedBy>
  <cp:revision>287</cp:revision>
  <cp:lastPrinted>2014-06-11T14:40:11Z</cp:lastPrinted>
  <dcterms:created xsi:type="dcterms:W3CDTF">2014-06-09T22:24:31Z</dcterms:created>
  <dcterms:modified xsi:type="dcterms:W3CDTF">2019-05-07T20:30:01Z</dcterms:modified>
</cp:coreProperties>
</file>