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34"/>
  </p:notesMasterIdLst>
  <p:sldIdLst>
    <p:sldId id="283" r:id="rId2"/>
    <p:sldId id="284" r:id="rId3"/>
    <p:sldId id="286" r:id="rId4"/>
    <p:sldId id="287" r:id="rId5"/>
    <p:sldId id="289" r:id="rId6"/>
    <p:sldId id="288" r:id="rId7"/>
    <p:sldId id="290" r:id="rId8"/>
    <p:sldId id="291" r:id="rId9"/>
    <p:sldId id="295" r:id="rId10"/>
    <p:sldId id="292" r:id="rId11"/>
    <p:sldId id="293" r:id="rId12"/>
    <p:sldId id="294" r:id="rId13"/>
    <p:sldId id="303" r:id="rId14"/>
    <p:sldId id="307" r:id="rId15"/>
    <p:sldId id="296" r:id="rId16"/>
    <p:sldId id="310" r:id="rId17"/>
    <p:sldId id="319" r:id="rId18"/>
    <p:sldId id="322" r:id="rId19"/>
    <p:sldId id="316" r:id="rId20"/>
    <p:sldId id="313" r:id="rId21"/>
    <p:sldId id="315" r:id="rId22"/>
    <p:sldId id="299" r:id="rId23"/>
    <p:sldId id="304" r:id="rId24"/>
    <p:sldId id="305" r:id="rId25"/>
    <p:sldId id="328" r:id="rId26"/>
    <p:sldId id="326" r:id="rId27"/>
    <p:sldId id="327" r:id="rId28"/>
    <p:sldId id="321" r:id="rId29"/>
    <p:sldId id="325" r:id="rId30"/>
    <p:sldId id="320" r:id="rId31"/>
    <p:sldId id="301" r:id="rId32"/>
    <p:sldId id="302"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CC81DF-CB90-4F6F-891C-E85AC4FF011D}">
  <a:tblStyle styleId="{F7CC81DF-CB90-4F6F-891C-E85AC4FF011D}" styleName="Table_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386" autoAdjust="0"/>
  </p:normalViewPr>
  <p:slideViewPr>
    <p:cSldViewPr snapToGrid="0" snapToObjects="1">
      <p:cViewPr varScale="1">
        <p:scale>
          <a:sx n="106" d="100"/>
          <a:sy n="106" d="100"/>
        </p:scale>
        <p:origin x="115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E38DD-827A-A642-BE6D-AC663728FD01}"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70FD3F24-CCF3-354C-8674-AFFF26DE6787}">
      <dgm:prSet phldrT="[Text]" custT="1"/>
      <dgm:spPr/>
      <dgm:t>
        <a:bodyPr/>
        <a:lstStyle/>
        <a:p>
          <a:r>
            <a:rPr lang="en-US" sz="2400" dirty="0" smtClean="0"/>
            <a:t>Paresis/</a:t>
          </a:r>
          <a:r>
            <a:rPr lang="en-US" sz="2400" dirty="0" err="1" smtClean="0"/>
            <a:t>Plegia</a:t>
          </a:r>
          <a:endParaRPr lang="en-US" sz="2400" dirty="0"/>
        </a:p>
      </dgm:t>
    </dgm:pt>
    <dgm:pt modelId="{3C4E1E4E-3482-5740-841F-F27302937454}" type="parTrans" cxnId="{37F579BD-30D8-514E-AD89-CF3376C1282B}">
      <dgm:prSet/>
      <dgm:spPr/>
      <dgm:t>
        <a:bodyPr/>
        <a:lstStyle/>
        <a:p>
          <a:endParaRPr lang="en-US"/>
        </a:p>
      </dgm:t>
    </dgm:pt>
    <dgm:pt modelId="{81254D50-0295-6248-B70C-BB7513D1134E}" type="sibTrans" cxnId="{37F579BD-30D8-514E-AD89-CF3376C1282B}">
      <dgm:prSet/>
      <dgm:spPr/>
      <dgm:t>
        <a:bodyPr/>
        <a:lstStyle/>
        <a:p>
          <a:endParaRPr lang="en-US"/>
        </a:p>
      </dgm:t>
    </dgm:pt>
    <dgm:pt modelId="{FF60C030-B81E-EE46-9EAB-E1E37A4CC8A0}">
      <dgm:prSet phldrT="[Text]" custT="1"/>
      <dgm:spPr/>
      <dgm:t>
        <a:bodyPr/>
        <a:lstStyle/>
        <a:p>
          <a:r>
            <a:rPr lang="en-US" sz="1400" dirty="0" smtClean="0"/>
            <a:t>Immobilization</a:t>
          </a:r>
          <a:endParaRPr lang="en-US" sz="1400" dirty="0"/>
        </a:p>
      </dgm:t>
    </dgm:pt>
    <dgm:pt modelId="{BF6BD3B7-582B-DB43-B315-1EA1A4F8B935}" type="parTrans" cxnId="{31212EEE-61CC-3247-949F-5062FF98E751}">
      <dgm:prSet/>
      <dgm:spPr/>
      <dgm:t>
        <a:bodyPr/>
        <a:lstStyle/>
        <a:p>
          <a:endParaRPr lang="en-US"/>
        </a:p>
      </dgm:t>
    </dgm:pt>
    <dgm:pt modelId="{F365AD38-2EBF-A841-B67B-9E11BFED03BC}" type="sibTrans" cxnId="{31212EEE-61CC-3247-949F-5062FF98E751}">
      <dgm:prSet/>
      <dgm:spPr/>
      <dgm:t>
        <a:bodyPr/>
        <a:lstStyle/>
        <a:p>
          <a:endParaRPr lang="en-US"/>
        </a:p>
      </dgm:t>
    </dgm:pt>
    <dgm:pt modelId="{DF976704-0796-F44A-B01F-EE89F3D8D9C6}">
      <dgm:prSet phldrT="[Text]" custT="1"/>
      <dgm:spPr/>
      <dgm:t>
        <a:bodyPr/>
        <a:lstStyle/>
        <a:p>
          <a:r>
            <a:rPr lang="en-US" sz="1800" dirty="0" smtClean="0"/>
            <a:t>Stress deprivation</a:t>
          </a:r>
        </a:p>
      </dgm:t>
    </dgm:pt>
    <dgm:pt modelId="{D011FEAE-0280-9A44-8002-705C31838B0E}" type="parTrans" cxnId="{2C36FAD4-CC6E-3A42-9B1E-1D90CA9D1CC9}">
      <dgm:prSet/>
      <dgm:spPr/>
      <dgm:t>
        <a:bodyPr/>
        <a:lstStyle/>
        <a:p>
          <a:endParaRPr lang="en-US"/>
        </a:p>
      </dgm:t>
    </dgm:pt>
    <dgm:pt modelId="{E1947070-B7F3-964F-8AFD-085AB4440D8D}" type="sibTrans" cxnId="{2C36FAD4-CC6E-3A42-9B1E-1D90CA9D1CC9}">
      <dgm:prSet/>
      <dgm:spPr/>
      <dgm:t>
        <a:bodyPr/>
        <a:lstStyle/>
        <a:p>
          <a:endParaRPr lang="en-US"/>
        </a:p>
      </dgm:t>
    </dgm:pt>
    <dgm:pt modelId="{5FE164CB-D1DD-E441-A546-6F6DD7B882B5}">
      <dgm:prSet phldrT="[Text]" custT="1"/>
      <dgm:spPr/>
      <dgm:t>
        <a:bodyPr/>
        <a:lstStyle/>
        <a:p>
          <a:r>
            <a:rPr lang="en-US" sz="1600" dirty="0" smtClean="0"/>
            <a:t>Messy</a:t>
          </a:r>
          <a:r>
            <a:rPr lang="en-US" sz="1600" baseline="0" dirty="0" smtClean="0"/>
            <a:t> re-organization</a:t>
          </a:r>
          <a:endParaRPr lang="en-US" sz="1600" dirty="0"/>
        </a:p>
      </dgm:t>
    </dgm:pt>
    <dgm:pt modelId="{3AE008CE-D07E-1146-88F8-3BD889CD49B2}" type="parTrans" cxnId="{2C45321E-DC60-644B-87BE-A13453FD88A8}">
      <dgm:prSet/>
      <dgm:spPr/>
      <dgm:t>
        <a:bodyPr/>
        <a:lstStyle/>
        <a:p>
          <a:endParaRPr lang="en-US"/>
        </a:p>
      </dgm:t>
    </dgm:pt>
    <dgm:pt modelId="{E2907ED4-FAD2-9B4C-BBF1-3B2664F3B4A4}" type="sibTrans" cxnId="{2C45321E-DC60-644B-87BE-A13453FD88A8}">
      <dgm:prSet/>
      <dgm:spPr/>
      <dgm:t>
        <a:bodyPr/>
        <a:lstStyle/>
        <a:p>
          <a:endParaRPr lang="en-US"/>
        </a:p>
      </dgm:t>
    </dgm:pt>
    <dgm:pt modelId="{901B3F69-21A1-B544-AFB7-BA6D87E47722}">
      <dgm:prSet phldrT="[Text]" custT="1"/>
      <dgm:spPr/>
      <dgm:t>
        <a:bodyPr/>
        <a:lstStyle/>
        <a:p>
          <a:r>
            <a:rPr lang="en-US" sz="1600" dirty="0" smtClean="0"/>
            <a:t>Increase in the excitability of the lower motor neuron</a:t>
          </a:r>
          <a:endParaRPr lang="en-US" sz="1600" dirty="0"/>
        </a:p>
      </dgm:t>
    </dgm:pt>
    <dgm:pt modelId="{5838D280-AF90-014B-A134-BB9E44B37912}" type="parTrans" cxnId="{577ED38F-2E09-1242-829A-F72AEBFC9030}">
      <dgm:prSet/>
      <dgm:spPr/>
      <dgm:t>
        <a:bodyPr/>
        <a:lstStyle/>
        <a:p>
          <a:endParaRPr lang="en-US"/>
        </a:p>
      </dgm:t>
    </dgm:pt>
    <dgm:pt modelId="{2B59B116-2B2D-0048-B135-B1249171624C}" type="sibTrans" cxnId="{577ED38F-2E09-1242-829A-F72AEBFC9030}">
      <dgm:prSet/>
      <dgm:spPr/>
      <dgm:t>
        <a:bodyPr/>
        <a:lstStyle/>
        <a:p>
          <a:endParaRPr lang="en-US"/>
        </a:p>
      </dgm:t>
    </dgm:pt>
    <dgm:pt modelId="{AAA19593-F430-ED4E-A3A0-DE448A9B5418}">
      <dgm:prSet phldrT="[Text]"/>
      <dgm:spPr/>
      <dgm:t>
        <a:bodyPr/>
        <a:lstStyle/>
        <a:p>
          <a:r>
            <a:rPr lang="en-US" dirty="0" smtClean="0"/>
            <a:t>Emergence abnormal and excessive response to touch and stretch</a:t>
          </a:r>
          <a:endParaRPr lang="en-US" dirty="0"/>
        </a:p>
      </dgm:t>
    </dgm:pt>
    <dgm:pt modelId="{F31C03C7-1373-FD48-949D-DA4C8EF5C4FE}" type="parTrans" cxnId="{E38DD840-3652-2D44-B61B-7400C249E5CA}">
      <dgm:prSet/>
      <dgm:spPr/>
      <dgm:t>
        <a:bodyPr/>
        <a:lstStyle/>
        <a:p>
          <a:endParaRPr lang="en-US"/>
        </a:p>
      </dgm:t>
    </dgm:pt>
    <dgm:pt modelId="{172E0E5F-0749-B947-AB6E-63E286896734}" type="sibTrans" cxnId="{E38DD840-3652-2D44-B61B-7400C249E5CA}">
      <dgm:prSet/>
      <dgm:spPr/>
      <dgm:t>
        <a:bodyPr/>
        <a:lstStyle/>
        <a:p>
          <a:endParaRPr lang="en-US"/>
        </a:p>
      </dgm:t>
    </dgm:pt>
    <dgm:pt modelId="{08001A80-22FC-CE44-905C-4D4D70204458}">
      <dgm:prSet phldrT="[Text]"/>
      <dgm:spPr/>
      <dgm:t>
        <a:bodyPr/>
        <a:lstStyle/>
        <a:p>
          <a:r>
            <a:rPr lang="en-US" dirty="0" smtClean="0"/>
            <a:t>Increased reliance on undamaged descending pathways</a:t>
          </a:r>
          <a:endParaRPr lang="en-US" dirty="0"/>
        </a:p>
      </dgm:t>
    </dgm:pt>
    <dgm:pt modelId="{7AF2B758-B23A-4847-A518-9A01E0FF9611}" type="parTrans" cxnId="{E749012C-5C13-734F-881A-2675A5C88DAC}">
      <dgm:prSet/>
      <dgm:spPr/>
      <dgm:t>
        <a:bodyPr/>
        <a:lstStyle/>
        <a:p>
          <a:endParaRPr lang="en-US"/>
        </a:p>
      </dgm:t>
    </dgm:pt>
    <dgm:pt modelId="{C1EA99C3-660F-1B4A-AFFD-75E36FAA8F91}" type="sibTrans" cxnId="{E749012C-5C13-734F-881A-2675A5C88DAC}">
      <dgm:prSet/>
      <dgm:spPr/>
      <dgm:t>
        <a:bodyPr/>
        <a:lstStyle/>
        <a:p>
          <a:endParaRPr lang="en-US"/>
        </a:p>
      </dgm:t>
    </dgm:pt>
    <dgm:pt modelId="{DACD973D-4526-1D49-87CB-32A9856C75FC}">
      <dgm:prSet phldrT="[Text]" custT="1"/>
      <dgm:spPr/>
      <dgm:t>
        <a:bodyPr/>
        <a:lstStyle/>
        <a:p>
          <a:r>
            <a:rPr lang="en-US" sz="1600" dirty="0" smtClean="0"/>
            <a:t>Functional Impairment (</a:t>
          </a:r>
          <a:r>
            <a:rPr lang="en-US" sz="1600" dirty="0" err="1" smtClean="0"/>
            <a:t>i.e</a:t>
          </a:r>
          <a:r>
            <a:rPr lang="en-US" sz="1600" dirty="0" smtClean="0"/>
            <a:t> pain, contractures, edema)</a:t>
          </a:r>
          <a:endParaRPr lang="en-US" sz="1600" dirty="0"/>
        </a:p>
      </dgm:t>
    </dgm:pt>
    <dgm:pt modelId="{B9635453-45D8-FF46-B76F-5265D02BF0E9}" type="parTrans" cxnId="{59CA040C-EE6E-3948-8B9C-E5A43F2F2C6C}">
      <dgm:prSet/>
      <dgm:spPr/>
      <dgm:t>
        <a:bodyPr/>
        <a:lstStyle/>
        <a:p>
          <a:endParaRPr lang="en-US"/>
        </a:p>
      </dgm:t>
    </dgm:pt>
    <dgm:pt modelId="{8DD340BE-ED16-144F-9989-85EEBBC918FE}" type="sibTrans" cxnId="{59CA040C-EE6E-3948-8B9C-E5A43F2F2C6C}">
      <dgm:prSet/>
      <dgm:spPr/>
      <dgm:t>
        <a:bodyPr/>
        <a:lstStyle/>
        <a:p>
          <a:endParaRPr lang="en-US"/>
        </a:p>
      </dgm:t>
    </dgm:pt>
    <dgm:pt modelId="{17624B41-B08B-034B-9D04-B4A81336869B}">
      <dgm:prSet custT="1"/>
      <dgm:spPr/>
      <dgm:t>
        <a:bodyPr/>
        <a:lstStyle/>
        <a:p>
          <a:r>
            <a:rPr lang="en-US" sz="4400" dirty="0" smtClean="0"/>
            <a:t>Stroke</a:t>
          </a:r>
          <a:r>
            <a:rPr lang="en-US" sz="1200" dirty="0" smtClean="0"/>
            <a:t> </a:t>
          </a:r>
          <a:endParaRPr lang="en-US" sz="1200" dirty="0"/>
        </a:p>
      </dgm:t>
    </dgm:pt>
    <dgm:pt modelId="{C07319E7-EE11-E943-B436-EF81A12E27B7}" type="parTrans" cxnId="{7E5AE5C0-FF31-B941-B909-2E5DFB6CE4B6}">
      <dgm:prSet/>
      <dgm:spPr/>
      <dgm:t>
        <a:bodyPr/>
        <a:lstStyle/>
        <a:p>
          <a:endParaRPr lang="en-US"/>
        </a:p>
      </dgm:t>
    </dgm:pt>
    <dgm:pt modelId="{9EB1A517-2257-1D4D-A687-A5907130E814}" type="sibTrans" cxnId="{7E5AE5C0-FF31-B941-B909-2E5DFB6CE4B6}">
      <dgm:prSet/>
      <dgm:spPr/>
      <dgm:t>
        <a:bodyPr/>
        <a:lstStyle/>
        <a:p>
          <a:endParaRPr lang="en-US"/>
        </a:p>
      </dgm:t>
    </dgm:pt>
    <dgm:pt modelId="{910A2672-61CB-AC44-885F-A7FBC25613FA}" type="pres">
      <dgm:prSet presAssocID="{2E3E38DD-827A-A642-BE6D-AC663728FD01}" presName="Name0" presStyleCnt="0">
        <dgm:presLayoutVars>
          <dgm:dir/>
          <dgm:resizeHandles/>
        </dgm:presLayoutVars>
      </dgm:prSet>
      <dgm:spPr/>
      <dgm:t>
        <a:bodyPr/>
        <a:lstStyle/>
        <a:p>
          <a:endParaRPr lang="en-US"/>
        </a:p>
      </dgm:t>
    </dgm:pt>
    <dgm:pt modelId="{B63CC460-A170-2A4E-93DC-84E385F87EF0}" type="pres">
      <dgm:prSet presAssocID="{17624B41-B08B-034B-9D04-B4A81336869B}" presName="compNode" presStyleCnt="0"/>
      <dgm:spPr/>
      <dgm:t>
        <a:bodyPr/>
        <a:lstStyle/>
        <a:p>
          <a:endParaRPr lang="en-US"/>
        </a:p>
      </dgm:t>
    </dgm:pt>
    <dgm:pt modelId="{57554C73-CBB2-2845-B026-CFD08DCBFCD4}" type="pres">
      <dgm:prSet presAssocID="{17624B41-B08B-034B-9D04-B4A81336869B}" presName="dummyConnPt" presStyleCnt="0"/>
      <dgm:spPr/>
      <dgm:t>
        <a:bodyPr/>
        <a:lstStyle/>
        <a:p>
          <a:endParaRPr lang="en-US"/>
        </a:p>
      </dgm:t>
    </dgm:pt>
    <dgm:pt modelId="{11EAAC5E-9A40-E245-9CDA-AF3A5F629C4E}" type="pres">
      <dgm:prSet presAssocID="{17624B41-B08B-034B-9D04-B4A81336869B}" presName="node" presStyleLbl="node1" presStyleIdx="0" presStyleCnt="9" custScaleX="181421" custLinFactNeighborX="-115" custLinFactNeighborY="-62804">
        <dgm:presLayoutVars>
          <dgm:bulletEnabled val="1"/>
        </dgm:presLayoutVars>
      </dgm:prSet>
      <dgm:spPr/>
      <dgm:t>
        <a:bodyPr/>
        <a:lstStyle/>
        <a:p>
          <a:endParaRPr lang="en-US"/>
        </a:p>
      </dgm:t>
    </dgm:pt>
    <dgm:pt modelId="{504491C1-E51A-6F4A-8EDF-B31158D1EEAB}" type="pres">
      <dgm:prSet presAssocID="{9EB1A517-2257-1D4D-A687-A5907130E814}" presName="sibTrans" presStyleLbl="bgSibTrans2D1" presStyleIdx="0" presStyleCnt="8"/>
      <dgm:spPr/>
      <dgm:t>
        <a:bodyPr/>
        <a:lstStyle/>
        <a:p>
          <a:endParaRPr lang="en-US"/>
        </a:p>
      </dgm:t>
    </dgm:pt>
    <dgm:pt modelId="{AAFD175F-62DC-4747-9DD1-4DAA852E5E48}" type="pres">
      <dgm:prSet presAssocID="{70FD3F24-CCF3-354C-8674-AFFF26DE6787}" presName="compNode" presStyleCnt="0"/>
      <dgm:spPr/>
      <dgm:t>
        <a:bodyPr/>
        <a:lstStyle/>
        <a:p>
          <a:endParaRPr lang="en-US"/>
        </a:p>
      </dgm:t>
    </dgm:pt>
    <dgm:pt modelId="{3B9DBB6A-F347-9744-8CD3-87B6AD61DDDA}" type="pres">
      <dgm:prSet presAssocID="{70FD3F24-CCF3-354C-8674-AFFF26DE6787}" presName="dummyConnPt" presStyleCnt="0"/>
      <dgm:spPr/>
      <dgm:t>
        <a:bodyPr/>
        <a:lstStyle/>
        <a:p>
          <a:endParaRPr lang="en-US"/>
        </a:p>
      </dgm:t>
    </dgm:pt>
    <dgm:pt modelId="{713725C8-6EFA-624C-9642-2F710002D69E}" type="pres">
      <dgm:prSet presAssocID="{70FD3F24-CCF3-354C-8674-AFFF26DE6787}" presName="node" presStyleLbl="node1" presStyleIdx="1" presStyleCnt="9" custScaleX="165876" custScaleY="54770" custLinFactNeighborX="-28766" custLinFactNeighborY="9177">
        <dgm:presLayoutVars>
          <dgm:bulletEnabled val="1"/>
        </dgm:presLayoutVars>
      </dgm:prSet>
      <dgm:spPr/>
      <dgm:t>
        <a:bodyPr/>
        <a:lstStyle/>
        <a:p>
          <a:endParaRPr lang="en-US"/>
        </a:p>
      </dgm:t>
    </dgm:pt>
    <dgm:pt modelId="{F5FBD99C-5A7C-D540-96F3-A9DE605E2809}" type="pres">
      <dgm:prSet presAssocID="{81254D50-0295-6248-B70C-BB7513D1134E}" presName="sibTrans" presStyleLbl="bgSibTrans2D1" presStyleIdx="1" presStyleCnt="8"/>
      <dgm:spPr/>
      <dgm:t>
        <a:bodyPr/>
        <a:lstStyle/>
        <a:p>
          <a:endParaRPr lang="en-US"/>
        </a:p>
      </dgm:t>
    </dgm:pt>
    <dgm:pt modelId="{E225912D-92CC-F042-B98F-8FACDD9A2C64}" type="pres">
      <dgm:prSet presAssocID="{FF60C030-B81E-EE46-9EAB-E1E37A4CC8A0}" presName="compNode" presStyleCnt="0"/>
      <dgm:spPr/>
      <dgm:t>
        <a:bodyPr/>
        <a:lstStyle/>
        <a:p>
          <a:endParaRPr lang="en-US"/>
        </a:p>
      </dgm:t>
    </dgm:pt>
    <dgm:pt modelId="{EDADC5EA-BF75-4741-83E0-819E862E6556}" type="pres">
      <dgm:prSet presAssocID="{FF60C030-B81E-EE46-9EAB-E1E37A4CC8A0}" presName="dummyConnPt" presStyleCnt="0"/>
      <dgm:spPr/>
      <dgm:t>
        <a:bodyPr/>
        <a:lstStyle/>
        <a:p>
          <a:endParaRPr lang="en-US"/>
        </a:p>
      </dgm:t>
    </dgm:pt>
    <dgm:pt modelId="{F0FC0BA4-9E5F-1343-8E6E-19EDAA431B7C}" type="pres">
      <dgm:prSet presAssocID="{FF60C030-B81E-EE46-9EAB-E1E37A4CC8A0}" presName="node" presStyleLbl="node1" presStyleIdx="2" presStyleCnt="9" custScaleY="96695" custLinFactNeighborX="-3476" custLinFactNeighborY="69072">
        <dgm:presLayoutVars>
          <dgm:bulletEnabled val="1"/>
        </dgm:presLayoutVars>
      </dgm:prSet>
      <dgm:spPr/>
      <dgm:t>
        <a:bodyPr/>
        <a:lstStyle/>
        <a:p>
          <a:endParaRPr lang="en-US"/>
        </a:p>
      </dgm:t>
    </dgm:pt>
    <dgm:pt modelId="{02CCCF9B-15BF-A14A-9D98-FDBDDDBF336B}" type="pres">
      <dgm:prSet presAssocID="{F365AD38-2EBF-A841-B67B-9E11BFED03BC}" presName="sibTrans" presStyleLbl="bgSibTrans2D1" presStyleIdx="2" presStyleCnt="8"/>
      <dgm:spPr/>
      <dgm:t>
        <a:bodyPr/>
        <a:lstStyle/>
        <a:p>
          <a:endParaRPr lang="en-US"/>
        </a:p>
      </dgm:t>
    </dgm:pt>
    <dgm:pt modelId="{6BC1FDF0-8DE7-E54A-9A76-F38608314D6C}" type="pres">
      <dgm:prSet presAssocID="{DF976704-0796-F44A-B01F-EE89F3D8D9C6}" presName="compNode" presStyleCnt="0"/>
      <dgm:spPr/>
      <dgm:t>
        <a:bodyPr/>
        <a:lstStyle/>
        <a:p>
          <a:endParaRPr lang="en-US"/>
        </a:p>
      </dgm:t>
    </dgm:pt>
    <dgm:pt modelId="{8E43FDB0-5529-3749-866C-8CEBE4086371}" type="pres">
      <dgm:prSet presAssocID="{DF976704-0796-F44A-B01F-EE89F3D8D9C6}" presName="dummyConnPt" presStyleCnt="0"/>
      <dgm:spPr/>
      <dgm:t>
        <a:bodyPr/>
        <a:lstStyle/>
        <a:p>
          <a:endParaRPr lang="en-US"/>
        </a:p>
      </dgm:t>
    </dgm:pt>
    <dgm:pt modelId="{1E942447-458B-3C4A-B87D-F6F73F28D155}" type="pres">
      <dgm:prSet presAssocID="{DF976704-0796-F44A-B01F-EE89F3D8D9C6}" presName="node" presStyleLbl="node1" presStyleIdx="3" presStyleCnt="9">
        <dgm:presLayoutVars>
          <dgm:bulletEnabled val="1"/>
        </dgm:presLayoutVars>
      </dgm:prSet>
      <dgm:spPr/>
      <dgm:t>
        <a:bodyPr/>
        <a:lstStyle/>
        <a:p>
          <a:endParaRPr lang="en-US"/>
        </a:p>
      </dgm:t>
    </dgm:pt>
    <dgm:pt modelId="{9CE4CC0A-721F-234D-8116-943CE794AB20}" type="pres">
      <dgm:prSet presAssocID="{E1947070-B7F3-964F-8AFD-085AB4440D8D}" presName="sibTrans" presStyleLbl="bgSibTrans2D1" presStyleIdx="3" presStyleCnt="8"/>
      <dgm:spPr/>
      <dgm:t>
        <a:bodyPr/>
        <a:lstStyle/>
        <a:p>
          <a:endParaRPr lang="en-US"/>
        </a:p>
      </dgm:t>
    </dgm:pt>
    <dgm:pt modelId="{43DB1F2F-5A14-0945-AF9D-30913F3F43CD}" type="pres">
      <dgm:prSet presAssocID="{5FE164CB-D1DD-E441-A546-6F6DD7B882B5}" presName="compNode" presStyleCnt="0"/>
      <dgm:spPr/>
      <dgm:t>
        <a:bodyPr/>
        <a:lstStyle/>
        <a:p>
          <a:endParaRPr lang="en-US"/>
        </a:p>
      </dgm:t>
    </dgm:pt>
    <dgm:pt modelId="{C4C1EC93-87AD-CF4D-9472-5A16EC47BFBC}" type="pres">
      <dgm:prSet presAssocID="{5FE164CB-D1DD-E441-A546-6F6DD7B882B5}" presName="dummyConnPt" presStyleCnt="0"/>
      <dgm:spPr/>
      <dgm:t>
        <a:bodyPr/>
        <a:lstStyle/>
        <a:p>
          <a:endParaRPr lang="en-US"/>
        </a:p>
      </dgm:t>
    </dgm:pt>
    <dgm:pt modelId="{04D048FE-8242-3548-9F32-871AC4C7CCB0}" type="pres">
      <dgm:prSet presAssocID="{5FE164CB-D1DD-E441-A546-6F6DD7B882B5}" presName="node" presStyleLbl="node1" presStyleIdx="4" presStyleCnt="9" custScaleY="87370">
        <dgm:presLayoutVars>
          <dgm:bulletEnabled val="1"/>
        </dgm:presLayoutVars>
      </dgm:prSet>
      <dgm:spPr/>
      <dgm:t>
        <a:bodyPr/>
        <a:lstStyle/>
        <a:p>
          <a:endParaRPr lang="en-US"/>
        </a:p>
      </dgm:t>
    </dgm:pt>
    <dgm:pt modelId="{6DC03A0E-0412-B64F-8EE0-11789A8862C8}" type="pres">
      <dgm:prSet presAssocID="{E2907ED4-FAD2-9B4C-BBF1-3B2664F3B4A4}" presName="sibTrans" presStyleLbl="bgSibTrans2D1" presStyleIdx="4" presStyleCnt="8"/>
      <dgm:spPr/>
      <dgm:t>
        <a:bodyPr/>
        <a:lstStyle/>
        <a:p>
          <a:endParaRPr lang="en-US"/>
        </a:p>
      </dgm:t>
    </dgm:pt>
    <dgm:pt modelId="{9CC93961-AEE6-984A-951D-77ED00CCEC16}" type="pres">
      <dgm:prSet presAssocID="{901B3F69-21A1-B544-AFB7-BA6D87E47722}" presName="compNode" presStyleCnt="0"/>
      <dgm:spPr/>
      <dgm:t>
        <a:bodyPr/>
        <a:lstStyle/>
        <a:p>
          <a:endParaRPr lang="en-US"/>
        </a:p>
      </dgm:t>
    </dgm:pt>
    <dgm:pt modelId="{CE8A21A9-F0CC-2C47-B50A-06E1949FCBF6}" type="pres">
      <dgm:prSet presAssocID="{901B3F69-21A1-B544-AFB7-BA6D87E47722}" presName="dummyConnPt" presStyleCnt="0"/>
      <dgm:spPr/>
      <dgm:t>
        <a:bodyPr/>
        <a:lstStyle/>
        <a:p>
          <a:endParaRPr lang="en-US"/>
        </a:p>
      </dgm:t>
    </dgm:pt>
    <dgm:pt modelId="{0347A7B9-0CC0-5B49-B546-29035029DBC4}" type="pres">
      <dgm:prSet presAssocID="{901B3F69-21A1-B544-AFB7-BA6D87E47722}" presName="node" presStyleLbl="node1" presStyleIdx="5" presStyleCnt="9" custScaleY="124096" custLinFactNeighborX="-741" custLinFactNeighborY="-65466">
        <dgm:presLayoutVars>
          <dgm:bulletEnabled val="1"/>
        </dgm:presLayoutVars>
      </dgm:prSet>
      <dgm:spPr/>
      <dgm:t>
        <a:bodyPr/>
        <a:lstStyle/>
        <a:p>
          <a:endParaRPr lang="en-US"/>
        </a:p>
      </dgm:t>
    </dgm:pt>
    <dgm:pt modelId="{8B779110-6EB8-8F49-B6A4-1E0EC252F6D6}" type="pres">
      <dgm:prSet presAssocID="{2B59B116-2B2D-0048-B135-B1249171624C}" presName="sibTrans" presStyleLbl="bgSibTrans2D1" presStyleIdx="5" presStyleCnt="8"/>
      <dgm:spPr/>
      <dgm:t>
        <a:bodyPr/>
        <a:lstStyle/>
        <a:p>
          <a:endParaRPr lang="en-US"/>
        </a:p>
      </dgm:t>
    </dgm:pt>
    <dgm:pt modelId="{8B63BAB4-B135-D74D-AF19-8536C260769C}" type="pres">
      <dgm:prSet presAssocID="{AAA19593-F430-ED4E-A3A0-DE448A9B5418}" presName="compNode" presStyleCnt="0"/>
      <dgm:spPr/>
      <dgm:t>
        <a:bodyPr/>
        <a:lstStyle/>
        <a:p>
          <a:endParaRPr lang="en-US"/>
        </a:p>
      </dgm:t>
    </dgm:pt>
    <dgm:pt modelId="{D760FE24-97E8-D64E-B069-D45863A7E27D}" type="pres">
      <dgm:prSet presAssocID="{AAA19593-F430-ED4E-A3A0-DE448A9B5418}" presName="dummyConnPt" presStyleCnt="0"/>
      <dgm:spPr/>
      <dgm:t>
        <a:bodyPr/>
        <a:lstStyle/>
        <a:p>
          <a:endParaRPr lang="en-US"/>
        </a:p>
      </dgm:t>
    </dgm:pt>
    <dgm:pt modelId="{CDDC2D43-BB0D-FD40-857D-7E3647129EC7}" type="pres">
      <dgm:prSet presAssocID="{AAA19593-F430-ED4E-A3A0-DE448A9B5418}" presName="node" presStyleLbl="node1" presStyleIdx="6" presStyleCnt="9">
        <dgm:presLayoutVars>
          <dgm:bulletEnabled val="1"/>
        </dgm:presLayoutVars>
      </dgm:prSet>
      <dgm:spPr/>
      <dgm:t>
        <a:bodyPr/>
        <a:lstStyle/>
        <a:p>
          <a:endParaRPr lang="en-US"/>
        </a:p>
      </dgm:t>
    </dgm:pt>
    <dgm:pt modelId="{90DBE1A4-6A0C-3F43-A4C0-BEEBF4106788}" type="pres">
      <dgm:prSet presAssocID="{172E0E5F-0749-B947-AB6E-63E286896734}" presName="sibTrans" presStyleLbl="bgSibTrans2D1" presStyleIdx="6" presStyleCnt="8" custLinFactY="480952" custLinFactNeighborX="83144" custLinFactNeighborY="500000"/>
      <dgm:spPr/>
      <dgm:t>
        <a:bodyPr/>
        <a:lstStyle/>
        <a:p>
          <a:endParaRPr lang="en-US"/>
        </a:p>
      </dgm:t>
    </dgm:pt>
    <dgm:pt modelId="{B52D886C-1321-404D-9F15-DC25B8BB8918}" type="pres">
      <dgm:prSet presAssocID="{08001A80-22FC-CE44-905C-4D4D70204458}" presName="compNode" presStyleCnt="0"/>
      <dgm:spPr/>
      <dgm:t>
        <a:bodyPr/>
        <a:lstStyle/>
        <a:p>
          <a:endParaRPr lang="en-US"/>
        </a:p>
      </dgm:t>
    </dgm:pt>
    <dgm:pt modelId="{2C44941B-CFEB-D64A-9C84-17687C174690}" type="pres">
      <dgm:prSet presAssocID="{08001A80-22FC-CE44-905C-4D4D70204458}" presName="dummyConnPt" presStyleCnt="0"/>
      <dgm:spPr/>
      <dgm:t>
        <a:bodyPr/>
        <a:lstStyle/>
        <a:p>
          <a:endParaRPr lang="en-US"/>
        </a:p>
      </dgm:t>
    </dgm:pt>
    <dgm:pt modelId="{B94ADC39-DB70-2141-B910-BF1CE00B6B2B}" type="pres">
      <dgm:prSet presAssocID="{08001A80-22FC-CE44-905C-4D4D70204458}" presName="node" presStyleLbl="node1" presStyleIdx="7" presStyleCnt="9">
        <dgm:presLayoutVars>
          <dgm:bulletEnabled val="1"/>
        </dgm:presLayoutVars>
      </dgm:prSet>
      <dgm:spPr/>
      <dgm:t>
        <a:bodyPr/>
        <a:lstStyle/>
        <a:p>
          <a:endParaRPr lang="en-US"/>
        </a:p>
      </dgm:t>
    </dgm:pt>
    <dgm:pt modelId="{35974561-1453-5D4E-9530-113129CD2F04}" type="pres">
      <dgm:prSet presAssocID="{C1EA99C3-660F-1B4A-AFFD-75E36FAA8F91}" presName="sibTrans" presStyleLbl="bgSibTrans2D1" presStyleIdx="7" presStyleCnt="8"/>
      <dgm:spPr/>
      <dgm:t>
        <a:bodyPr/>
        <a:lstStyle/>
        <a:p>
          <a:endParaRPr lang="en-US"/>
        </a:p>
      </dgm:t>
    </dgm:pt>
    <dgm:pt modelId="{491F39AF-200B-944C-B252-A7B22576E79A}" type="pres">
      <dgm:prSet presAssocID="{DACD973D-4526-1D49-87CB-32A9856C75FC}" presName="compNode" presStyleCnt="0"/>
      <dgm:spPr/>
      <dgm:t>
        <a:bodyPr/>
        <a:lstStyle/>
        <a:p>
          <a:endParaRPr lang="en-US"/>
        </a:p>
      </dgm:t>
    </dgm:pt>
    <dgm:pt modelId="{344D9F06-A3E2-414F-9056-1054B3507742}" type="pres">
      <dgm:prSet presAssocID="{DACD973D-4526-1D49-87CB-32A9856C75FC}" presName="dummyConnPt" presStyleCnt="0"/>
      <dgm:spPr/>
      <dgm:t>
        <a:bodyPr/>
        <a:lstStyle/>
        <a:p>
          <a:endParaRPr lang="en-US"/>
        </a:p>
      </dgm:t>
    </dgm:pt>
    <dgm:pt modelId="{8482A32E-79F3-5E45-AFB3-D8A5D8BE2EF7}" type="pres">
      <dgm:prSet presAssocID="{DACD973D-4526-1D49-87CB-32A9856C75FC}" presName="node" presStyleLbl="node1" presStyleIdx="8" presStyleCnt="9" custScaleX="116789" custScaleY="192986" custLinFactNeighborX="115" custLinFactNeighborY="36237">
        <dgm:presLayoutVars>
          <dgm:bulletEnabled val="1"/>
        </dgm:presLayoutVars>
      </dgm:prSet>
      <dgm:spPr/>
      <dgm:t>
        <a:bodyPr/>
        <a:lstStyle/>
        <a:p>
          <a:endParaRPr lang="en-US"/>
        </a:p>
      </dgm:t>
    </dgm:pt>
  </dgm:ptLst>
  <dgm:cxnLst>
    <dgm:cxn modelId="{6BC195E3-AE3C-8D43-BA02-426EBE96D41C}" type="presOf" srcId="{5FE164CB-D1DD-E441-A546-6F6DD7B882B5}" destId="{04D048FE-8242-3548-9F32-871AC4C7CCB0}" srcOrd="0" destOrd="0" presId="urn:microsoft.com/office/officeart/2005/8/layout/bProcess4"/>
    <dgm:cxn modelId="{E749012C-5C13-734F-881A-2675A5C88DAC}" srcId="{2E3E38DD-827A-A642-BE6D-AC663728FD01}" destId="{08001A80-22FC-CE44-905C-4D4D70204458}" srcOrd="7" destOrd="0" parTransId="{7AF2B758-B23A-4847-A518-9A01E0FF9611}" sibTransId="{C1EA99C3-660F-1B4A-AFFD-75E36FAA8F91}"/>
    <dgm:cxn modelId="{ADB133A6-877C-3746-9D10-6E2015BFA4B5}" type="presOf" srcId="{9EB1A517-2257-1D4D-A687-A5907130E814}" destId="{504491C1-E51A-6F4A-8EDF-B31158D1EEAB}" srcOrd="0" destOrd="0" presId="urn:microsoft.com/office/officeart/2005/8/layout/bProcess4"/>
    <dgm:cxn modelId="{E12D6F97-B567-9642-AB18-644888245109}" type="presOf" srcId="{DF976704-0796-F44A-B01F-EE89F3D8D9C6}" destId="{1E942447-458B-3C4A-B87D-F6F73F28D155}" srcOrd="0" destOrd="0" presId="urn:microsoft.com/office/officeart/2005/8/layout/bProcess4"/>
    <dgm:cxn modelId="{B8B8EFE7-D051-024B-9B91-A2DC907316AC}" type="presOf" srcId="{17624B41-B08B-034B-9D04-B4A81336869B}" destId="{11EAAC5E-9A40-E245-9CDA-AF3A5F629C4E}" srcOrd="0" destOrd="0" presId="urn:microsoft.com/office/officeart/2005/8/layout/bProcess4"/>
    <dgm:cxn modelId="{E38DD840-3652-2D44-B61B-7400C249E5CA}" srcId="{2E3E38DD-827A-A642-BE6D-AC663728FD01}" destId="{AAA19593-F430-ED4E-A3A0-DE448A9B5418}" srcOrd="6" destOrd="0" parTransId="{F31C03C7-1373-FD48-949D-DA4C8EF5C4FE}" sibTransId="{172E0E5F-0749-B947-AB6E-63E286896734}"/>
    <dgm:cxn modelId="{7E5AE5C0-FF31-B941-B909-2E5DFB6CE4B6}" srcId="{2E3E38DD-827A-A642-BE6D-AC663728FD01}" destId="{17624B41-B08B-034B-9D04-B4A81336869B}" srcOrd="0" destOrd="0" parTransId="{C07319E7-EE11-E943-B436-EF81A12E27B7}" sibTransId="{9EB1A517-2257-1D4D-A687-A5907130E814}"/>
    <dgm:cxn modelId="{40362818-1233-F044-A180-9CBBC72F02F9}" type="presOf" srcId="{2B59B116-2B2D-0048-B135-B1249171624C}" destId="{8B779110-6EB8-8F49-B6A4-1E0EC252F6D6}" srcOrd="0" destOrd="0" presId="urn:microsoft.com/office/officeart/2005/8/layout/bProcess4"/>
    <dgm:cxn modelId="{774C27DC-0134-8140-886D-C75F29FD9363}" type="presOf" srcId="{FF60C030-B81E-EE46-9EAB-E1E37A4CC8A0}" destId="{F0FC0BA4-9E5F-1343-8E6E-19EDAA431B7C}" srcOrd="0" destOrd="0" presId="urn:microsoft.com/office/officeart/2005/8/layout/bProcess4"/>
    <dgm:cxn modelId="{48BD2354-D61B-6E43-AD16-AA1FD79DA9D2}" type="presOf" srcId="{901B3F69-21A1-B544-AFB7-BA6D87E47722}" destId="{0347A7B9-0CC0-5B49-B546-29035029DBC4}" srcOrd="0" destOrd="0" presId="urn:microsoft.com/office/officeart/2005/8/layout/bProcess4"/>
    <dgm:cxn modelId="{577ED38F-2E09-1242-829A-F72AEBFC9030}" srcId="{2E3E38DD-827A-A642-BE6D-AC663728FD01}" destId="{901B3F69-21A1-B544-AFB7-BA6D87E47722}" srcOrd="5" destOrd="0" parTransId="{5838D280-AF90-014B-A134-BB9E44B37912}" sibTransId="{2B59B116-2B2D-0048-B135-B1249171624C}"/>
    <dgm:cxn modelId="{C0BF21EC-8482-4D4B-BD77-18B44CD8B47F}" type="presOf" srcId="{F365AD38-2EBF-A841-B67B-9E11BFED03BC}" destId="{02CCCF9B-15BF-A14A-9D98-FDBDDDBF336B}" srcOrd="0" destOrd="0" presId="urn:microsoft.com/office/officeart/2005/8/layout/bProcess4"/>
    <dgm:cxn modelId="{37F579BD-30D8-514E-AD89-CF3376C1282B}" srcId="{2E3E38DD-827A-A642-BE6D-AC663728FD01}" destId="{70FD3F24-CCF3-354C-8674-AFFF26DE6787}" srcOrd="1" destOrd="0" parTransId="{3C4E1E4E-3482-5740-841F-F27302937454}" sibTransId="{81254D50-0295-6248-B70C-BB7513D1134E}"/>
    <dgm:cxn modelId="{8E9375EA-79CA-7A47-BC0E-ED401493EB8D}" type="presOf" srcId="{AAA19593-F430-ED4E-A3A0-DE448A9B5418}" destId="{CDDC2D43-BB0D-FD40-857D-7E3647129EC7}" srcOrd="0" destOrd="0" presId="urn:microsoft.com/office/officeart/2005/8/layout/bProcess4"/>
    <dgm:cxn modelId="{8D8D5039-C828-6748-861C-6D7AD039AACE}" type="presOf" srcId="{DACD973D-4526-1D49-87CB-32A9856C75FC}" destId="{8482A32E-79F3-5E45-AFB3-D8A5D8BE2EF7}" srcOrd="0" destOrd="0" presId="urn:microsoft.com/office/officeart/2005/8/layout/bProcess4"/>
    <dgm:cxn modelId="{B50D7A09-2DB4-094C-AAF8-CB7AF31D5526}" type="presOf" srcId="{2E3E38DD-827A-A642-BE6D-AC663728FD01}" destId="{910A2672-61CB-AC44-885F-A7FBC25613FA}" srcOrd="0" destOrd="0" presId="urn:microsoft.com/office/officeart/2005/8/layout/bProcess4"/>
    <dgm:cxn modelId="{2C45321E-DC60-644B-87BE-A13453FD88A8}" srcId="{2E3E38DD-827A-A642-BE6D-AC663728FD01}" destId="{5FE164CB-D1DD-E441-A546-6F6DD7B882B5}" srcOrd="4" destOrd="0" parTransId="{3AE008CE-D07E-1146-88F8-3BD889CD49B2}" sibTransId="{E2907ED4-FAD2-9B4C-BBF1-3B2664F3B4A4}"/>
    <dgm:cxn modelId="{C205FC14-064B-C446-AE4E-F1193F9F6895}" type="presOf" srcId="{E1947070-B7F3-964F-8AFD-085AB4440D8D}" destId="{9CE4CC0A-721F-234D-8116-943CE794AB20}" srcOrd="0" destOrd="0" presId="urn:microsoft.com/office/officeart/2005/8/layout/bProcess4"/>
    <dgm:cxn modelId="{08F40F77-9B31-094D-B1D1-D212868C2165}" type="presOf" srcId="{172E0E5F-0749-B947-AB6E-63E286896734}" destId="{90DBE1A4-6A0C-3F43-A4C0-BEEBF4106788}" srcOrd="0" destOrd="0" presId="urn:microsoft.com/office/officeart/2005/8/layout/bProcess4"/>
    <dgm:cxn modelId="{2C36FAD4-CC6E-3A42-9B1E-1D90CA9D1CC9}" srcId="{2E3E38DD-827A-A642-BE6D-AC663728FD01}" destId="{DF976704-0796-F44A-B01F-EE89F3D8D9C6}" srcOrd="3" destOrd="0" parTransId="{D011FEAE-0280-9A44-8002-705C31838B0E}" sibTransId="{E1947070-B7F3-964F-8AFD-085AB4440D8D}"/>
    <dgm:cxn modelId="{31212EEE-61CC-3247-949F-5062FF98E751}" srcId="{2E3E38DD-827A-A642-BE6D-AC663728FD01}" destId="{FF60C030-B81E-EE46-9EAB-E1E37A4CC8A0}" srcOrd="2" destOrd="0" parTransId="{BF6BD3B7-582B-DB43-B315-1EA1A4F8B935}" sibTransId="{F365AD38-2EBF-A841-B67B-9E11BFED03BC}"/>
    <dgm:cxn modelId="{0FA80D65-CD22-4E4A-9873-F7C3FCBF1F4E}" type="presOf" srcId="{08001A80-22FC-CE44-905C-4D4D70204458}" destId="{B94ADC39-DB70-2141-B910-BF1CE00B6B2B}" srcOrd="0" destOrd="0" presId="urn:microsoft.com/office/officeart/2005/8/layout/bProcess4"/>
    <dgm:cxn modelId="{B605C2A3-4EEB-0241-A629-2BF5D132A1D5}" type="presOf" srcId="{C1EA99C3-660F-1B4A-AFFD-75E36FAA8F91}" destId="{35974561-1453-5D4E-9530-113129CD2F04}" srcOrd="0" destOrd="0" presId="urn:microsoft.com/office/officeart/2005/8/layout/bProcess4"/>
    <dgm:cxn modelId="{A507D534-8B68-8549-944A-36C8920D284B}" type="presOf" srcId="{81254D50-0295-6248-B70C-BB7513D1134E}" destId="{F5FBD99C-5A7C-D540-96F3-A9DE605E2809}" srcOrd="0" destOrd="0" presId="urn:microsoft.com/office/officeart/2005/8/layout/bProcess4"/>
    <dgm:cxn modelId="{4902B569-BC5E-EE4D-B89C-8A61B3AD1B42}" type="presOf" srcId="{E2907ED4-FAD2-9B4C-BBF1-3B2664F3B4A4}" destId="{6DC03A0E-0412-B64F-8EE0-11789A8862C8}" srcOrd="0" destOrd="0" presId="urn:microsoft.com/office/officeart/2005/8/layout/bProcess4"/>
    <dgm:cxn modelId="{59CA040C-EE6E-3948-8B9C-E5A43F2F2C6C}" srcId="{2E3E38DD-827A-A642-BE6D-AC663728FD01}" destId="{DACD973D-4526-1D49-87CB-32A9856C75FC}" srcOrd="8" destOrd="0" parTransId="{B9635453-45D8-FF46-B76F-5265D02BF0E9}" sibTransId="{8DD340BE-ED16-144F-9989-85EEBBC918FE}"/>
    <dgm:cxn modelId="{B90D5650-772C-B945-8FDD-66488D888823}" type="presOf" srcId="{70FD3F24-CCF3-354C-8674-AFFF26DE6787}" destId="{713725C8-6EFA-624C-9642-2F710002D69E}" srcOrd="0" destOrd="0" presId="urn:microsoft.com/office/officeart/2005/8/layout/bProcess4"/>
    <dgm:cxn modelId="{1BA1F8EA-2475-324C-B617-C165EE58AF31}" type="presParOf" srcId="{910A2672-61CB-AC44-885F-A7FBC25613FA}" destId="{B63CC460-A170-2A4E-93DC-84E385F87EF0}" srcOrd="0" destOrd="0" presId="urn:microsoft.com/office/officeart/2005/8/layout/bProcess4"/>
    <dgm:cxn modelId="{8A36E566-79CD-CB42-9A17-D34A21534BC7}" type="presParOf" srcId="{B63CC460-A170-2A4E-93DC-84E385F87EF0}" destId="{57554C73-CBB2-2845-B026-CFD08DCBFCD4}" srcOrd="0" destOrd="0" presId="urn:microsoft.com/office/officeart/2005/8/layout/bProcess4"/>
    <dgm:cxn modelId="{B4620437-5670-5B4A-BD94-76C7328A156F}" type="presParOf" srcId="{B63CC460-A170-2A4E-93DC-84E385F87EF0}" destId="{11EAAC5E-9A40-E245-9CDA-AF3A5F629C4E}" srcOrd="1" destOrd="0" presId="urn:microsoft.com/office/officeart/2005/8/layout/bProcess4"/>
    <dgm:cxn modelId="{EED0C80C-2EDF-744B-8A21-BB2CAD21937F}" type="presParOf" srcId="{910A2672-61CB-AC44-885F-A7FBC25613FA}" destId="{504491C1-E51A-6F4A-8EDF-B31158D1EEAB}" srcOrd="1" destOrd="0" presId="urn:microsoft.com/office/officeart/2005/8/layout/bProcess4"/>
    <dgm:cxn modelId="{4147B75E-9C77-634C-A44E-4955CF157C98}" type="presParOf" srcId="{910A2672-61CB-AC44-885F-A7FBC25613FA}" destId="{AAFD175F-62DC-4747-9DD1-4DAA852E5E48}" srcOrd="2" destOrd="0" presId="urn:microsoft.com/office/officeart/2005/8/layout/bProcess4"/>
    <dgm:cxn modelId="{2F06DE79-79FB-3247-BE25-4C2D5CD3779C}" type="presParOf" srcId="{AAFD175F-62DC-4747-9DD1-4DAA852E5E48}" destId="{3B9DBB6A-F347-9744-8CD3-87B6AD61DDDA}" srcOrd="0" destOrd="0" presId="urn:microsoft.com/office/officeart/2005/8/layout/bProcess4"/>
    <dgm:cxn modelId="{987D7FF7-571F-1848-89BE-19801E6E6546}" type="presParOf" srcId="{AAFD175F-62DC-4747-9DD1-4DAA852E5E48}" destId="{713725C8-6EFA-624C-9642-2F710002D69E}" srcOrd="1" destOrd="0" presId="urn:microsoft.com/office/officeart/2005/8/layout/bProcess4"/>
    <dgm:cxn modelId="{08B73888-AF3E-6A41-8761-748C8444D700}" type="presParOf" srcId="{910A2672-61CB-AC44-885F-A7FBC25613FA}" destId="{F5FBD99C-5A7C-D540-96F3-A9DE605E2809}" srcOrd="3" destOrd="0" presId="urn:microsoft.com/office/officeart/2005/8/layout/bProcess4"/>
    <dgm:cxn modelId="{251490CF-CF54-424F-96C7-687745CA03E0}" type="presParOf" srcId="{910A2672-61CB-AC44-885F-A7FBC25613FA}" destId="{E225912D-92CC-F042-B98F-8FACDD9A2C64}" srcOrd="4" destOrd="0" presId="urn:microsoft.com/office/officeart/2005/8/layout/bProcess4"/>
    <dgm:cxn modelId="{D11BBF50-FE5D-9B46-9545-3EFFC2131632}" type="presParOf" srcId="{E225912D-92CC-F042-B98F-8FACDD9A2C64}" destId="{EDADC5EA-BF75-4741-83E0-819E862E6556}" srcOrd="0" destOrd="0" presId="urn:microsoft.com/office/officeart/2005/8/layout/bProcess4"/>
    <dgm:cxn modelId="{0B908C54-D33F-E646-AE2D-C9FD678BF828}" type="presParOf" srcId="{E225912D-92CC-F042-B98F-8FACDD9A2C64}" destId="{F0FC0BA4-9E5F-1343-8E6E-19EDAA431B7C}" srcOrd="1" destOrd="0" presId="urn:microsoft.com/office/officeart/2005/8/layout/bProcess4"/>
    <dgm:cxn modelId="{08B8A85B-00CC-7846-8164-A01E3033C12D}" type="presParOf" srcId="{910A2672-61CB-AC44-885F-A7FBC25613FA}" destId="{02CCCF9B-15BF-A14A-9D98-FDBDDDBF336B}" srcOrd="5" destOrd="0" presId="urn:microsoft.com/office/officeart/2005/8/layout/bProcess4"/>
    <dgm:cxn modelId="{85E24394-016E-7B44-9E7E-4CDCA8330140}" type="presParOf" srcId="{910A2672-61CB-AC44-885F-A7FBC25613FA}" destId="{6BC1FDF0-8DE7-E54A-9A76-F38608314D6C}" srcOrd="6" destOrd="0" presId="urn:microsoft.com/office/officeart/2005/8/layout/bProcess4"/>
    <dgm:cxn modelId="{8AE7270E-CCAC-FD46-BCA0-A82968D8CE0B}" type="presParOf" srcId="{6BC1FDF0-8DE7-E54A-9A76-F38608314D6C}" destId="{8E43FDB0-5529-3749-866C-8CEBE4086371}" srcOrd="0" destOrd="0" presId="urn:microsoft.com/office/officeart/2005/8/layout/bProcess4"/>
    <dgm:cxn modelId="{3EF8EF70-66A3-1F47-BA63-396A2CD544D5}" type="presParOf" srcId="{6BC1FDF0-8DE7-E54A-9A76-F38608314D6C}" destId="{1E942447-458B-3C4A-B87D-F6F73F28D155}" srcOrd="1" destOrd="0" presId="urn:microsoft.com/office/officeart/2005/8/layout/bProcess4"/>
    <dgm:cxn modelId="{23AE1CAB-C27B-DD44-8F94-97A11C121440}" type="presParOf" srcId="{910A2672-61CB-AC44-885F-A7FBC25613FA}" destId="{9CE4CC0A-721F-234D-8116-943CE794AB20}" srcOrd="7" destOrd="0" presId="urn:microsoft.com/office/officeart/2005/8/layout/bProcess4"/>
    <dgm:cxn modelId="{57F1214A-E9B9-804C-853F-6BC6F2D23EC4}" type="presParOf" srcId="{910A2672-61CB-AC44-885F-A7FBC25613FA}" destId="{43DB1F2F-5A14-0945-AF9D-30913F3F43CD}" srcOrd="8" destOrd="0" presId="urn:microsoft.com/office/officeart/2005/8/layout/bProcess4"/>
    <dgm:cxn modelId="{5B2D43CF-2233-974E-B032-AEEA64DB8186}" type="presParOf" srcId="{43DB1F2F-5A14-0945-AF9D-30913F3F43CD}" destId="{C4C1EC93-87AD-CF4D-9472-5A16EC47BFBC}" srcOrd="0" destOrd="0" presId="urn:microsoft.com/office/officeart/2005/8/layout/bProcess4"/>
    <dgm:cxn modelId="{F63EA233-8126-064B-999D-F7D5BC17EDA2}" type="presParOf" srcId="{43DB1F2F-5A14-0945-AF9D-30913F3F43CD}" destId="{04D048FE-8242-3548-9F32-871AC4C7CCB0}" srcOrd="1" destOrd="0" presId="urn:microsoft.com/office/officeart/2005/8/layout/bProcess4"/>
    <dgm:cxn modelId="{3729C1A7-0411-2A42-8804-F45D5AD1EEEF}" type="presParOf" srcId="{910A2672-61CB-AC44-885F-A7FBC25613FA}" destId="{6DC03A0E-0412-B64F-8EE0-11789A8862C8}" srcOrd="9" destOrd="0" presId="urn:microsoft.com/office/officeart/2005/8/layout/bProcess4"/>
    <dgm:cxn modelId="{05493659-E37A-B84D-9917-5C0BCE692D5F}" type="presParOf" srcId="{910A2672-61CB-AC44-885F-A7FBC25613FA}" destId="{9CC93961-AEE6-984A-951D-77ED00CCEC16}" srcOrd="10" destOrd="0" presId="urn:microsoft.com/office/officeart/2005/8/layout/bProcess4"/>
    <dgm:cxn modelId="{7C7CCD13-4FFC-CB42-B9B8-57FF0E990D08}" type="presParOf" srcId="{9CC93961-AEE6-984A-951D-77ED00CCEC16}" destId="{CE8A21A9-F0CC-2C47-B50A-06E1949FCBF6}" srcOrd="0" destOrd="0" presId="urn:microsoft.com/office/officeart/2005/8/layout/bProcess4"/>
    <dgm:cxn modelId="{F1B375BB-1B4F-C54A-AC69-35568143BE80}" type="presParOf" srcId="{9CC93961-AEE6-984A-951D-77ED00CCEC16}" destId="{0347A7B9-0CC0-5B49-B546-29035029DBC4}" srcOrd="1" destOrd="0" presId="urn:microsoft.com/office/officeart/2005/8/layout/bProcess4"/>
    <dgm:cxn modelId="{73AE366A-6820-1F4B-98CD-31838440FE2F}" type="presParOf" srcId="{910A2672-61CB-AC44-885F-A7FBC25613FA}" destId="{8B779110-6EB8-8F49-B6A4-1E0EC252F6D6}" srcOrd="11" destOrd="0" presId="urn:microsoft.com/office/officeart/2005/8/layout/bProcess4"/>
    <dgm:cxn modelId="{A288E20E-6C0C-E14F-A53D-81C870EBCE0D}" type="presParOf" srcId="{910A2672-61CB-AC44-885F-A7FBC25613FA}" destId="{8B63BAB4-B135-D74D-AF19-8536C260769C}" srcOrd="12" destOrd="0" presId="urn:microsoft.com/office/officeart/2005/8/layout/bProcess4"/>
    <dgm:cxn modelId="{5D1F4B30-F2C9-2740-9631-7C32F238687B}" type="presParOf" srcId="{8B63BAB4-B135-D74D-AF19-8536C260769C}" destId="{D760FE24-97E8-D64E-B069-D45863A7E27D}" srcOrd="0" destOrd="0" presId="urn:microsoft.com/office/officeart/2005/8/layout/bProcess4"/>
    <dgm:cxn modelId="{44EECD79-8B45-494B-9155-3DA536AD81D0}" type="presParOf" srcId="{8B63BAB4-B135-D74D-AF19-8536C260769C}" destId="{CDDC2D43-BB0D-FD40-857D-7E3647129EC7}" srcOrd="1" destOrd="0" presId="urn:microsoft.com/office/officeart/2005/8/layout/bProcess4"/>
    <dgm:cxn modelId="{6090F8CB-2FF9-E743-940C-F71735B64FF1}" type="presParOf" srcId="{910A2672-61CB-AC44-885F-A7FBC25613FA}" destId="{90DBE1A4-6A0C-3F43-A4C0-BEEBF4106788}" srcOrd="13" destOrd="0" presId="urn:microsoft.com/office/officeart/2005/8/layout/bProcess4"/>
    <dgm:cxn modelId="{F39A2BE2-B633-9546-AB65-1665D44CC6CB}" type="presParOf" srcId="{910A2672-61CB-AC44-885F-A7FBC25613FA}" destId="{B52D886C-1321-404D-9F15-DC25B8BB8918}" srcOrd="14" destOrd="0" presId="urn:microsoft.com/office/officeart/2005/8/layout/bProcess4"/>
    <dgm:cxn modelId="{AC60589B-1E27-2242-ADB8-C1C64001876C}" type="presParOf" srcId="{B52D886C-1321-404D-9F15-DC25B8BB8918}" destId="{2C44941B-CFEB-D64A-9C84-17687C174690}" srcOrd="0" destOrd="0" presId="urn:microsoft.com/office/officeart/2005/8/layout/bProcess4"/>
    <dgm:cxn modelId="{A8517EF1-EB0F-A24A-A685-7008F9E5A39A}" type="presParOf" srcId="{B52D886C-1321-404D-9F15-DC25B8BB8918}" destId="{B94ADC39-DB70-2141-B910-BF1CE00B6B2B}" srcOrd="1" destOrd="0" presId="urn:microsoft.com/office/officeart/2005/8/layout/bProcess4"/>
    <dgm:cxn modelId="{939EB8E0-2330-4946-A9F2-2441DCAC8732}" type="presParOf" srcId="{910A2672-61CB-AC44-885F-A7FBC25613FA}" destId="{35974561-1453-5D4E-9530-113129CD2F04}" srcOrd="15" destOrd="0" presId="urn:microsoft.com/office/officeart/2005/8/layout/bProcess4"/>
    <dgm:cxn modelId="{7BBF3DC6-C233-3E46-ACF3-065F071B69BC}" type="presParOf" srcId="{910A2672-61CB-AC44-885F-A7FBC25613FA}" destId="{491F39AF-200B-944C-B252-A7B22576E79A}" srcOrd="16" destOrd="0" presId="urn:microsoft.com/office/officeart/2005/8/layout/bProcess4"/>
    <dgm:cxn modelId="{28AD39A6-9E8F-274D-AE74-345986C6D1A8}" type="presParOf" srcId="{491F39AF-200B-944C-B252-A7B22576E79A}" destId="{344D9F06-A3E2-414F-9056-1054B3507742}" srcOrd="0" destOrd="0" presId="urn:microsoft.com/office/officeart/2005/8/layout/bProcess4"/>
    <dgm:cxn modelId="{FB315421-7903-0749-8BDC-228B0A667BAC}" type="presParOf" srcId="{491F39AF-200B-944C-B252-A7B22576E79A}" destId="{8482A32E-79F3-5E45-AFB3-D8A5D8BE2EF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E38DD-827A-A642-BE6D-AC663728FD0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0FD3F24-CCF3-354C-8674-AFFF26DE6787}">
      <dgm:prSet phldrT="[Text]" custT="1"/>
      <dgm:spPr/>
      <dgm:t>
        <a:bodyPr/>
        <a:lstStyle/>
        <a:p>
          <a:r>
            <a:rPr lang="en-US" sz="1600" dirty="0" smtClean="0"/>
            <a:t>Excluded (n=12)</a:t>
          </a:r>
        </a:p>
        <a:p>
          <a:r>
            <a:rPr lang="en-US" sz="1600" dirty="0" smtClean="0"/>
            <a:t>Obtained Consent (n=11)</a:t>
          </a:r>
          <a:endParaRPr lang="en-US" sz="1600" dirty="0"/>
        </a:p>
      </dgm:t>
    </dgm:pt>
    <dgm:pt modelId="{3C4E1E4E-3482-5740-841F-F27302937454}" type="parTrans" cxnId="{37F579BD-30D8-514E-AD89-CF3376C1282B}">
      <dgm:prSet/>
      <dgm:spPr/>
      <dgm:t>
        <a:bodyPr/>
        <a:lstStyle/>
        <a:p>
          <a:endParaRPr lang="en-US"/>
        </a:p>
      </dgm:t>
    </dgm:pt>
    <dgm:pt modelId="{81254D50-0295-6248-B70C-BB7513D1134E}" type="sibTrans" cxnId="{37F579BD-30D8-514E-AD89-CF3376C1282B}">
      <dgm:prSet/>
      <dgm:spPr/>
      <dgm:t>
        <a:bodyPr/>
        <a:lstStyle/>
        <a:p>
          <a:endParaRPr lang="en-US"/>
        </a:p>
      </dgm:t>
    </dgm:pt>
    <dgm:pt modelId="{FF60C030-B81E-EE46-9EAB-E1E37A4CC8A0}">
      <dgm:prSet phldrT="[Text]" custT="1"/>
      <dgm:spPr/>
      <dgm:t>
        <a:bodyPr/>
        <a:lstStyle/>
        <a:p>
          <a:r>
            <a:rPr lang="en-US" sz="1400" dirty="0" smtClean="0"/>
            <a:t>Baseline Visit (n=11) 100%</a:t>
          </a:r>
          <a:endParaRPr lang="en-US" sz="1400" dirty="0"/>
        </a:p>
      </dgm:t>
    </dgm:pt>
    <dgm:pt modelId="{BF6BD3B7-582B-DB43-B315-1EA1A4F8B935}" type="parTrans" cxnId="{31212EEE-61CC-3247-949F-5062FF98E751}">
      <dgm:prSet/>
      <dgm:spPr/>
      <dgm:t>
        <a:bodyPr/>
        <a:lstStyle/>
        <a:p>
          <a:endParaRPr lang="en-US"/>
        </a:p>
      </dgm:t>
    </dgm:pt>
    <dgm:pt modelId="{F365AD38-2EBF-A841-B67B-9E11BFED03BC}" type="sibTrans" cxnId="{31212EEE-61CC-3247-949F-5062FF98E751}">
      <dgm:prSet/>
      <dgm:spPr/>
      <dgm:t>
        <a:bodyPr/>
        <a:lstStyle/>
        <a:p>
          <a:endParaRPr lang="en-US"/>
        </a:p>
      </dgm:t>
    </dgm:pt>
    <dgm:pt modelId="{DF976704-0796-F44A-B01F-EE89F3D8D9C6}">
      <dgm:prSet phldrT="[Text]" custT="1"/>
      <dgm:spPr/>
      <dgm:t>
        <a:bodyPr/>
        <a:lstStyle/>
        <a:p>
          <a:r>
            <a:rPr lang="en-US" sz="1600" dirty="0" smtClean="0"/>
            <a:t>Orthosis Fabricated (n=10)*</a:t>
          </a:r>
        </a:p>
      </dgm:t>
    </dgm:pt>
    <dgm:pt modelId="{D011FEAE-0280-9A44-8002-705C31838B0E}" type="parTrans" cxnId="{2C36FAD4-CC6E-3A42-9B1E-1D90CA9D1CC9}">
      <dgm:prSet/>
      <dgm:spPr/>
      <dgm:t>
        <a:bodyPr/>
        <a:lstStyle/>
        <a:p>
          <a:endParaRPr lang="en-US"/>
        </a:p>
      </dgm:t>
    </dgm:pt>
    <dgm:pt modelId="{E1947070-B7F3-964F-8AFD-085AB4440D8D}" type="sibTrans" cxnId="{2C36FAD4-CC6E-3A42-9B1E-1D90CA9D1CC9}">
      <dgm:prSet/>
      <dgm:spPr/>
      <dgm:t>
        <a:bodyPr/>
        <a:lstStyle/>
        <a:p>
          <a:endParaRPr lang="en-US"/>
        </a:p>
      </dgm:t>
    </dgm:pt>
    <dgm:pt modelId="{5FE164CB-D1DD-E441-A546-6F6DD7B882B5}">
      <dgm:prSet phldrT="[Text]" custT="1"/>
      <dgm:spPr/>
      <dgm:t>
        <a:bodyPr/>
        <a:lstStyle/>
        <a:p>
          <a:r>
            <a:rPr lang="en-US" sz="1600" dirty="0" smtClean="0"/>
            <a:t>Month 1 Visit (n=10) 100%</a:t>
          </a:r>
          <a:endParaRPr lang="en-US" sz="1600" dirty="0"/>
        </a:p>
      </dgm:t>
    </dgm:pt>
    <dgm:pt modelId="{3AE008CE-D07E-1146-88F8-3BD889CD49B2}" type="parTrans" cxnId="{2C45321E-DC60-644B-87BE-A13453FD88A8}">
      <dgm:prSet/>
      <dgm:spPr/>
      <dgm:t>
        <a:bodyPr/>
        <a:lstStyle/>
        <a:p>
          <a:endParaRPr lang="en-US"/>
        </a:p>
      </dgm:t>
    </dgm:pt>
    <dgm:pt modelId="{E2907ED4-FAD2-9B4C-BBF1-3B2664F3B4A4}" type="sibTrans" cxnId="{2C45321E-DC60-644B-87BE-A13453FD88A8}">
      <dgm:prSet/>
      <dgm:spPr/>
      <dgm:t>
        <a:bodyPr/>
        <a:lstStyle/>
        <a:p>
          <a:endParaRPr lang="en-US"/>
        </a:p>
      </dgm:t>
    </dgm:pt>
    <dgm:pt modelId="{901B3F69-21A1-B544-AFB7-BA6D87E47722}">
      <dgm:prSet phldrT="[Text]" custT="1"/>
      <dgm:spPr/>
      <dgm:t>
        <a:bodyPr/>
        <a:lstStyle/>
        <a:p>
          <a:r>
            <a:rPr lang="en-US" sz="1600" dirty="0" smtClean="0"/>
            <a:t>Month 2 Visit (n=3) 30%</a:t>
          </a:r>
          <a:endParaRPr lang="en-US" sz="1600" dirty="0"/>
        </a:p>
      </dgm:t>
    </dgm:pt>
    <dgm:pt modelId="{5838D280-AF90-014B-A134-BB9E44B37912}" type="parTrans" cxnId="{577ED38F-2E09-1242-829A-F72AEBFC9030}">
      <dgm:prSet/>
      <dgm:spPr/>
      <dgm:t>
        <a:bodyPr/>
        <a:lstStyle/>
        <a:p>
          <a:endParaRPr lang="en-US"/>
        </a:p>
      </dgm:t>
    </dgm:pt>
    <dgm:pt modelId="{2B59B116-2B2D-0048-B135-B1249171624C}" type="sibTrans" cxnId="{577ED38F-2E09-1242-829A-F72AEBFC9030}">
      <dgm:prSet/>
      <dgm:spPr/>
      <dgm:t>
        <a:bodyPr/>
        <a:lstStyle/>
        <a:p>
          <a:endParaRPr lang="en-US"/>
        </a:p>
      </dgm:t>
    </dgm:pt>
    <dgm:pt modelId="{AAA19593-F430-ED4E-A3A0-DE448A9B5418}">
      <dgm:prSet phldrT="[Text]" custT="1"/>
      <dgm:spPr/>
      <dgm:t>
        <a:bodyPr/>
        <a:lstStyle/>
        <a:p>
          <a:r>
            <a:rPr lang="en-US" sz="1600" dirty="0" smtClean="0"/>
            <a:t>Month 3 Visit (n=3) 30%</a:t>
          </a:r>
          <a:endParaRPr lang="en-US" sz="1600" dirty="0"/>
        </a:p>
      </dgm:t>
    </dgm:pt>
    <dgm:pt modelId="{F31C03C7-1373-FD48-949D-DA4C8EF5C4FE}" type="parTrans" cxnId="{E38DD840-3652-2D44-B61B-7400C249E5CA}">
      <dgm:prSet/>
      <dgm:spPr/>
      <dgm:t>
        <a:bodyPr/>
        <a:lstStyle/>
        <a:p>
          <a:endParaRPr lang="en-US"/>
        </a:p>
      </dgm:t>
    </dgm:pt>
    <dgm:pt modelId="{172E0E5F-0749-B947-AB6E-63E286896734}" type="sibTrans" cxnId="{E38DD840-3652-2D44-B61B-7400C249E5CA}">
      <dgm:prSet/>
      <dgm:spPr/>
      <dgm:t>
        <a:bodyPr/>
        <a:lstStyle/>
        <a:p>
          <a:endParaRPr lang="en-US"/>
        </a:p>
      </dgm:t>
    </dgm:pt>
    <dgm:pt modelId="{17624B41-B08B-034B-9D04-B4A81336869B}">
      <dgm:prSet custT="1"/>
      <dgm:spPr/>
      <dgm:t>
        <a:bodyPr/>
        <a:lstStyle/>
        <a:p>
          <a:r>
            <a:rPr lang="en-US" sz="1600" dirty="0" smtClean="0"/>
            <a:t>Total # of Stroke Patients (n=573)</a:t>
          </a:r>
        </a:p>
        <a:p>
          <a:r>
            <a:rPr lang="en-US" sz="1600" dirty="0" smtClean="0"/>
            <a:t>Assessed for Eligibility (n=23)</a:t>
          </a:r>
        </a:p>
      </dgm:t>
    </dgm:pt>
    <dgm:pt modelId="{C07319E7-EE11-E943-B436-EF81A12E27B7}" type="parTrans" cxnId="{7E5AE5C0-FF31-B941-B909-2E5DFB6CE4B6}">
      <dgm:prSet/>
      <dgm:spPr/>
      <dgm:t>
        <a:bodyPr/>
        <a:lstStyle/>
        <a:p>
          <a:endParaRPr lang="en-US"/>
        </a:p>
      </dgm:t>
    </dgm:pt>
    <dgm:pt modelId="{9EB1A517-2257-1D4D-A687-A5907130E814}" type="sibTrans" cxnId="{7E5AE5C0-FF31-B941-B909-2E5DFB6CE4B6}">
      <dgm:prSet/>
      <dgm:spPr/>
      <dgm:t>
        <a:bodyPr/>
        <a:lstStyle/>
        <a:p>
          <a:endParaRPr lang="en-US"/>
        </a:p>
      </dgm:t>
    </dgm:pt>
    <dgm:pt modelId="{25510966-8071-B04B-8788-6B1EB9EE879F}" type="pres">
      <dgm:prSet presAssocID="{2E3E38DD-827A-A642-BE6D-AC663728FD01}" presName="Name0" presStyleCnt="0">
        <dgm:presLayoutVars>
          <dgm:dir/>
          <dgm:resizeHandles val="exact"/>
        </dgm:presLayoutVars>
      </dgm:prSet>
      <dgm:spPr/>
      <dgm:t>
        <a:bodyPr/>
        <a:lstStyle/>
        <a:p>
          <a:endParaRPr lang="en-US"/>
        </a:p>
      </dgm:t>
    </dgm:pt>
    <dgm:pt modelId="{3A83EAE5-A78E-2048-B45A-BFA624E8FB37}" type="pres">
      <dgm:prSet presAssocID="{17624B41-B08B-034B-9D04-B4A81336869B}" presName="node" presStyleLbl="node1" presStyleIdx="0" presStyleCnt="7" custScaleX="110846" custScaleY="114794">
        <dgm:presLayoutVars>
          <dgm:bulletEnabled val="1"/>
        </dgm:presLayoutVars>
      </dgm:prSet>
      <dgm:spPr/>
      <dgm:t>
        <a:bodyPr/>
        <a:lstStyle/>
        <a:p>
          <a:endParaRPr lang="en-US"/>
        </a:p>
      </dgm:t>
    </dgm:pt>
    <dgm:pt modelId="{1C1A57DF-2A71-AA42-92F4-5528099ECC97}" type="pres">
      <dgm:prSet presAssocID="{9EB1A517-2257-1D4D-A687-A5907130E814}" presName="sibTrans" presStyleLbl="sibTrans1D1" presStyleIdx="0" presStyleCnt="6"/>
      <dgm:spPr/>
      <dgm:t>
        <a:bodyPr/>
        <a:lstStyle/>
        <a:p>
          <a:endParaRPr lang="en-US"/>
        </a:p>
      </dgm:t>
    </dgm:pt>
    <dgm:pt modelId="{99C34CB5-3EE8-5746-AF08-1E3A2BBD10E0}" type="pres">
      <dgm:prSet presAssocID="{9EB1A517-2257-1D4D-A687-A5907130E814}" presName="connectorText" presStyleLbl="sibTrans1D1" presStyleIdx="0" presStyleCnt="6"/>
      <dgm:spPr/>
      <dgm:t>
        <a:bodyPr/>
        <a:lstStyle/>
        <a:p>
          <a:endParaRPr lang="en-US"/>
        </a:p>
      </dgm:t>
    </dgm:pt>
    <dgm:pt modelId="{1B249C5C-76FE-C040-982D-A5DC3CDED389}" type="pres">
      <dgm:prSet presAssocID="{70FD3F24-CCF3-354C-8674-AFFF26DE6787}" presName="node" presStyleLbl="node1" presStyleIdx="1" presStyleCnt="7">
        <dgm:presLayoutVars>
          <dgm:bulletEnabled val="1"/>
        </dgm:presLayoutVars>
      </dgm:prSet>
      <dgm:spPr/>
      <dgm:t>
        <a:bodyPr/>
        <a:lstStyle/>
        <a:p>
          <a:endParaRPr lang="en-US"/>
        </a:p>
      </dgm:t>
    </dgm:pt>
    <dgm:pt modelId="{094544E7-DFE2-9D4D-B541-486BCDE10315}" type="pres">
      <dgm:prSet presAssocID="{81254D50-0295-6248-B70C-BB7513D1134E}" presName="sibTrans" presStyleLbl="sibTrans1D1" presStyleIdx="1" presStyleCnt="6"/>
      <dgm:spPr/>
      <dgm:t>
        <a:bodyPr/>
        <a:lstStyle/>
        <a:p>
          <a:endParaRPr lang="en-US"/>
        </a:p>
      </dgm:t>
    </dgm:pt>
    <dgm:pt modelId="{278A7E73-D99C-C44F-ABBE-0C4DA91FF4C9}" type="pres">
      <dgm:prSet presAssocID="{81254D50-0295-6248-B70C-BB7513D1134E}" presName="connectorText" presStyleLbl="sibTrans1D1" presStyleIdx="1" presStyleCnt="6"/>
      <dgm:spPr/>
      <dgm:t>
        <a:bodyPr/>
        <a:lstStyle/>
        <a:p>
          <a:endParaRPr lang="en-US"/>
        </a:p>
      </dgm:t>
    </dgm:pt>
    <dgm:pt modelId="{C056FFF6-CCB1-A645-938C-9AE6A099508B}" type="pres">
      <dgm:prSet presAssocID="{FF60C030-B81E-EE46-9EAB-E1E37A4CC8A0}" presName="node" presStyleLbl="node1" presStyleIdx="2" presStyleCnt="7">
        <dgm:presLayoutVars>
          <dgm:bulletEnabled val="1"/>
        </dgm:presLayoutVars>
      </dgm:prSet>
      <dgm:spPr/>
      <dgm:t>
        <a:bodyPr/>
        <a:lstStyle/>
        <a:p>
          <a:endParaRPr lang="en-US"/>
        </a:p>
      </dgm:t>
    </dgm:pt>
    <dgm:pt modelId="{5A5080AE-DE5E-AD41-85D0-5DAD22E0079B}" type="pres">
      <dgm:prSet presAssocID="{F365AD38-2EBF-A841-B67B-9E11BFED03BC}" presName="sibTrans" presStyleLbl="sibTrans1D1" presStyleIdx="2" presStyleCnt="6"/>
      <dgm:spPr/>
      <dgm:t>
        <a:bodyPr/>
        <a:lstStyle/>
        <a:p>
          <a:endParaRPr lang="en-US"/>
        </a:p>
      </dgm:t>
    </dgm:pt>
    <dgm:pt modelId="{FB9FFE17-8DE7-CC4E-AF4D-3378E0257D36}" type="pres">
      <dgm:prSet presAssocID="{F365AD38-2EBF-A841-B67B-9E11BFED03BC}" presName="connectorText" presStyleLbl="sibTrans1D1" presStyleIdx="2" presStyleCnt="6"/>
      <dgm:spPr/>
      <dgm:t>
        <a:bodyPr/>
        <a:lstStyle/>
        <a:p>
          <a:endParaRPr lang="en-US"/>
        </a:p>
      </dgm:t>
    </dgm:pt>
    <dgm:pt modelId="{2CB379FF-EC35-4C45-8562-5B189AF8C0E0}" type="pres">
      <dgm:prSet presAssocID="{DF976704-0796-F44A-B01F-EE89F3D8D9C6}" presName="node" presStyleLbl="node1" presStyleIdx="3" presStyleCnt="7">
        <dgm:presLayoutVars>
          <dgm:bulletEnabled val="1"/>
        </dgm:presLayoutVars>
      </dgm:prSet>
      <dgm:spPr/>
      <dgm:t>
        <a:bodyPr/>
        <a:lstStyle/>
        <a:p>
          <a:endParaRPr lang="en-US"/>
        </a:p>
      </dgm:t>
    </dgm:pt>
    <dgm:pt modelId="{F75CC0DB-B908-E144-9D5C-CE307D795771}" type="pres">
      <dgm:prSet presAssocID="{E1947070-B7F3-964F-8AFD-085AB4440D8D}" presName="sibTrans" presStyleLbl="sibTrans1D1" presStyleIdx="3" presStyleCnt="6"/>
      <dgm:spPr/>
      <dgm:t>
        <a:bodyPr/>
        <a:lstStyle/>
        <a:p>
          <a:endParaRPr lang="en-US"/>
        </a:p>
      </dgm:t>
    </dgm:pt>
    <dgm:pt modelId="{C0522898-76C5-EF49-8138-AAA8800F9118}" type="pres">
      <dgm:prSet presAssocID="{E1947070-B7F3-964F-8AFD-085AB4440D8D}" presName="connectorText" presStyleLbl="sibTrans1D1" presStyleIdx="3" presStyleCnt="6"/>
      <dgm:spPr/>
      <dgm:t>
        <a:bodyPr/>
        <a:lstStyle/>
        <a:p>
          <a:endParaRPr lang="en-US"/>
        </a:p>
      </dgm:t>
    </dgm:pt>
    <dgm:pt modelId="{28B21966-8D21-9343-92E1-C6064B1CEE0E}" type="pres">
      <dgm:prSet presAssocID="{5FE164CB-D1DD-E441-A546-6F6DD7B882B5}" presName="node" presStyleLbl="node1" presStyleIdx="4" presStyleCnt="7">
        <dgm:presLayoutVars>
          <dgm:bulletEnabled val="1"/>
        </dgm:presLayoutVars>
      </dgm:prSet>
      <dgm:spPr/>
      <dgm:t>
        <a:bodyPr/>
        <a:lstStyle/>
        <a:p>
          <a:endParaRPr lang="en-US"/>
        </a:p>
      </dgm:t>
    </dgm:pt>
    <dgm:pt modelId="{BEEE440A-8EB9-E340-A312-82399814218F}" type="pres">
      <dgm:prSet presAssocID="{E2907ED4-FAD2-9B4C-BBF1-3B2664F3B4A4}" presName="sibTrans" presStyleLbl="sibTrans1D1" presStyleIdx="4" presStyleCnt="6"/>
      <dgm:spPr/>
      <dgm:t>
        <a:bodyPr/>
        <a:lstStyle/>
        <a:p>
          <a:endParaRPr lang="en-US"/>
        </a:p>
      </dgm:t>
    </dgm:pt>
    <dgm:pt modelId="{7DDBDD0A-F2D2-DB46-A839-5B77808C6F12}" type="pres">
      <dgm:prSet presAssocID="{E2907ED4-FAD2-9B4C-BBF1-3B2664F3B4A4}" presName="connectorText" presStyleLbl="sibTrans1D1" presStyleIdx="4" presStyleCnt="6"/>
      <dgm:spPr/>
      <dgm:t>
        <a:bodyPr/>
        <a:lstStyle/>
        <a:p>
          <a:endParaRPr lang="en-US"/>
        </a:p>
      </dgm:t>
    </dgm:pt>
    <dgm:pt modelId="{3F2C83B9-0BF3-DE41-A11B-AB8080F18C7A}" type="pres">
      <dgm:prSet presAssocID="{901B3F69-21A1-B544-AFB7-BA6D87E47722}" presName="node" presStyleLbl="node1" presStyleIdx="5" presStyleCnt="7">
        <dgm:presLayoutVars>
          <dgm:bulletEnabled val="1"/>
        </dgm:presLayoutVars>
      </dgm:prSet>
      <dgm:spPr/>
      <dgm:t>
        <a:bodyPr/>
        <a:lstStyle/>
        <a:p>
          <a:endParaRPr lang="en-US"/>
        </a:p>
      </dgm:t>
    </dgm:pt>
    <dgm:pt modelId="{BF26602C-B494-6A4A-9F85-983362C853FE}" type="pres">
      <dgm:prSet presAssocID="{2B59B116-2B2D-0048-B135-B1249171624C}" presName="sibTrans" presStyleLbl="sibTrans1D1" presStyleIdx="5" presStyleCnt="6"/>
      <dgm:spPr/>
      <dgm:t>
        <a:bodyPr/>
        <a:lstStyle/>
        <a:p>
          <a:endParaRPr lang="en-US"/>
        </a:p>
      </dgm:t>
    </dgm:pt>
    <dgm:pt modelId="{9EA5336A-6DAF-1F45-8248-877B0D9F84E8}" type="pres">
      <dgm:prSet presAssocID="{2B59B116-2B2D-0048-B135-B1249171624C}" presName="connectorText" presStyleLbl="sibTrans1D1" presStyleIdx="5" presStyleCnt="6"/>
      <dgm:spPr/>
      <dgm:t>
        <a:bodyPr/>
        <a:lstStyle/>
        <a:p>
          <a:endParaRPr lang="en-US"/>
        </a:p>
      </dgm:t>
    </dgm:pt>
    <dgm:pt modelId="{26476306-E8AE-E34B-B42B-605353A20A8A}" type="pres">
      <dgm:prSet presAssocID="{AAA19593-F430-ED4E-A3A0-DE448A9B5418}" presName="node" presStyleLbl="node1" presStyleIdx="6" presStyleCnt="7">
        <dgm:presLayoutVars>
          <dgm:bulletEnabled val="1"/>
        </dgm:presLayoutVars>
      </dgm:prSet>
      <dgm:spPr/>
      <dgm:t>
        <a:bodyPr/>
        <a:lstStyle/>
        <a:p>
          <a:endParaRPr lang="en-US"/>
        </a:p>
      </dgm:t>
    </dgm:pt>
  </dgm:ptLst>
  <dgm:cxnLst>
    <dgm:cxn modelId="{0E89F494-9C16-5B4A-A4AC-4C82A72BB9B3}" type="presOf" srcId="{FF60C030-B81E-EE46-9EAB-E1E37A4CC8A0}" destId="{C056FFF6-CCB1-A645-938C-9AE6A099508B}" srcOrd="0" destOrd="0" presId="urn:microsoft.com/office/officeart/2005/8/layout/bProcess3"/>
    <dgm:cxn modelId="{C1F98BC1-6CA1-9348-B7F3-B837DC4D457F}" type="presOf" srcId="{2B59B116-2B2D-0048-B135-B1249171624C}" destId="{BF26602C-B494-6A4A-9F85-983362C853FE}" srcOrd="0" destOrd="0" presId="urn:microsoft.com/office/officeart/2005/8/layout/bProcess3"/>
    <dgm:cxn modelId="{E38DD840-3652-2D44-B61B-7400C249E5CA}" srcId="{2E3E38DD-827A-A642-BE6D-AC663728FD01}" destId="{AAA19593-F430-ED4E-A3A0-DE448A9B5418}" srcOrd="6" destOrd="0" parTransId="{F31C03C7-1373-FD48-949D-DA4C8EF5C4FE}" sibTransId="{172E0E5F-0749-B947-AB6E-63E286896734}"/>
    <dgm:cxn modelId="{7675A965-6559-B147-B366-D22DD9AEC341}" type="presOf" srcId="{2B59B116-2B2D-0048-B135-B1249171624C}" destId="{9EA5336A-6DAF-1F45-8248-877B0D9F84E8}" srcOrd="1" destOrd="0" presId="urn:microsoft.com/office/officeart/2005/8/layout/bProcess3"/>
    <dgm:cxn modelId="{7E5AE5C0-FF31-B941-B909-2E5DFB6CE4B6}" srcId="{2E3E38DD-827A-A642-BE6D-AC663728FD01}" destId="{17624B41-B08B-034B-9D04-B4A81336869B}" srcOrd="0" destOrd="0" parTransId="{C07319E7-EE11-E943-B436-EF81A12E27B7}" sibTransId="{9EB1A517-2257-1D4D-A687-A5907130E814}"/>
    <dgm:cxn modelId="{9E404D35-7833-3848-853D-F6E0B82C82A3}" type="presOf" srcId="{F365AD38-2EBF-A841-B67B-9E11BFED03BC}" destId="{FB9FFE17-8DE7-CC4E-AF4D-3378E0257D36}" srcOrd="1" destOrd="0" presId="urn:microsoft.com/office/officeart/2005/8/layout/bProcess3"/>
    <dgm:cxn modelId="{D6774D77-47BC-BA46-A244-E41F6A4A18CA}" type="presOf" srcId="{17624B41-B08B-034B-9D04-B4A81336869B}" destId="{3A83EAE5-A78E-2048-B45A-BFA624E8FB37}" srcOrd="0" destOrd="0" presId="urn:microsoft.com/office/officeart/2005/8/layout/bProcess3"/>
    <dgm:cxn modelId="{577ED38F-2E09-1242-829A-F72AEBFC9030}" srcId="{2E3E38DD-827A-A642-BE6D-AC663728FD01}" destId="{901B3F69-21A1-B544-AFB7-BA6D87E47722}" srcOrd="5" destOrd="0" parTransId="{5838D280-AF90-014B-A134-BB9E44B37912}" sibTransId="{2B59B116-2B2D-0048-B135-B1249171624C}"/>
    <dgm:cxn modelId="{3E4D15FE-68FA-014F-96AE-C13844CC6227}" type="presOf" srcId="{5FE164CB-D1DD-E441-A546-6F6DD7B882B5}" destId="{28B21966-8D21-9343-92E1-C6064B1CEE0E}" srcOrd="0" destOrd="0" presId="urn:microsoft.com/office/officeart/2005/8/layout/bProcess3"/>
    <dgm:cxn modelId="{669B1572-B70A-C34E-96A0-FE8B5D5597AB}" type="presOf" srcId="{9EB1A517-2257-1D4D-A687-A5907130E814}" destId="{1C1A57DF-2A71-AA42-92F4-5528099ECC97}" srcOrd="0" destOrd="0" presId="urn:microsoft.com/office/officeart/2005/8/layout/bProcess3"/>
    <dgm:cxn modelId="{37F579BD-30D8-514E-AD89-CF3376C1282B}" srcId="{2E3E38DD-827A-A642-BE6D-AC663728FD01}" destId="{70FD3F24-CCF3-354C-8674-AFFF26DE6787}" srcOrd="1" destOrd="0" parTransId="{3C4E1E4E-3482-5740-841F-F27302937454}" sibTransId="{81254D50-0295-6248-B70C-BB7513D1134E}"/>
    <dgm:cxn modelId="{930FC011-BAE4-334E-AE9C-0398365AFD20}" type="presOf" srcId="{2E3E38DD-827A-A642-BE6D-AC663728FD01}" destId="{25510966-8071-B04B-8788-6B1EB9EE879F}" srcOrd="0" destOrd="0" presId="urn:microsoft.com/office/officeart/2005/8/layout/bProcess3"/>
    <dgm:cxn modelId="{95BE585C-60E8-6E4A-8B0C-5ED411A1F917}" type="presOf" srcId="{E1947070-B7F3-964F-8AFD-085AB4440D8D}" destId="{F75CC0DB-B908-E144-9D5C-CE307D795771}" srcOrd="0" destOrd="0" presId="urn:microsoft.com/office/officeart/2005/8/layout/bProcess3"/>
    <dgm:cxn modelId="{86A14017-7C54-EF4E-AEFC-C12C437A74E0}" type="presOf" srcId="{81254D50-0295-6248-B70C-BB7513D1134E}" destId="{094544E7-DFE2-9D4D-B541-486BCDE10315}" srcOrd="0" destOrd="0" presId="urn:microsoft.com/office/officeart/2005/8/layout/bProcess3"/>
    <dgm:cxn modelId="{B62FC1CA-4C07-D54C-8B3C-60794E68D37F}" type="presOf" srcId="{901B3F69-21A1-B544-AFB7-BA6D87E47722}" destId="{3F2C83B9-0BF3-DE41-A11B-AB8080F18C7A}" srcOrd="0" destOrd="0" presId="urn:microsoft.com/office/officeart/2005/8/layout/bProcess3"/>
    <dgm:cxn modelId="{DA8F1453-567F-F742-9452-321A3D730C9F}" type="presOf" srcId="{E2907ED4-FAD2-9B4C-BBF1-3B2664F3B4A4}" destId="{BEEE440A-8EB9-E340-A312-82399814218F}" srcOrd="0" destOrd="0" presId="urn:microsoft.com/office/officeart/2005/8/layout/bProcess3"/>
    <dgm:cxn modelId="{FA070041-8F56-0F4F-B88A-1817DE058037}" type="presOf" srcId="{AAA19593-F430-ED4E-A3A0-DE448A9B5418}" destId="{26476306-E8AE-E34B-B42B-605353A20A8A}" srcOrd="0" destOrd="0" presId="urn:microsoft.com/office/officeart/2005/8/layout/bProcess3"/>
    <dgm:cxn modelId="{FB6550C4-908B-9E4F-B231-9B068113E637}" type="presOf" srcId="{81254D50-0295-6248-B70C-BB7513D1134E}" destId="{278A7E73-D99C-C44F-ABBE-0C4DA91FF4C9}" srcOrd="1" destOrd="0" presId="urn:microsoft.com/office/officeart/2005/8/layout/bProcess3"/>
    <dgm:cxn modelId="{2C45321E-DC60-644B-87BE-A13453FD88A8}" srcId="{2E3E38DD-827A-A642-BE6D-AC663728FD01}" destId="{5FE164CB-D1DD-E441-A546-6F6DD7B882B5}" srcOrd="4" destOrd="0" parTransId="{3AE008CE-D07E-1146-88F8-3BD889CD49B2}" sibTransId="{E2907ED4-FAD2-9B4C-BBF1-3B2664F3B4A4}"/>
    <dgm:cxn modelId="{F2516CD9-A69E-F241-AC89-0D9A821B4439}" type="presOf" srcId="{E2907ED4-FAD2-9B4C-BBF1-3B2664F3B4A4}" destId="{7DDBDD0A-F2D2-DB46-A839-5B77808C6F12}" srcOrd="1" destOrd="0" presId="urn:microsoft.com/office/officeart/2005/8/layout/bProcess3"/>
    <dgm:cxn modelId="{2C36FAD4-CC6E-3A42-9B1E-1D90CA9D1CC9}" srcId="{2E3E38DD-827A-A642-BE6D-AC663728FD01}" destId="{DF976704-0796-F44A-B01F-EE89F3D8D9C6}" srcOrd="3" destOrd="0" parTransId="{D011FEAE-0280-9A44-8002-705C31838B0E}" sibTransId="{E1947070-B7F3-964F-8AFD-085AB4440D8D}"/>
    <dgm:cxn modelId="{4E9CB83E-C648-D14F-A087-4C1C184FEEBB}" type="presOf" srcId="{70FD3F24-CCF3-354C-8674-AFFF26DE6787}" destId="{1B249C5C-76FE-C040-982D-A5DC3CDED389}" srcOrd="0" destOrd="0" presId="urn:microsoft.com/office/officeart/2005/8/layout/bProcess3"/>
    <dgm:cxn modelId="{31212EEE-61CC-3247-949F-5062FF98E751}" srcId="{2E3E38DD-827A-A642-BE6D-AC663728FD01}" destId="{FF60C030-B81E-EE46-9EAB-E1E37A4CC8A0}" srcOrd="2" destOrd="0" parTransId="{BF6BD3B7-582B-DB43-B315-1EA1A4F8B935}" sibTransId="{F365AD38-2EBF-A841-B67B-9E11BFED03BC}"/>
    <dgm:cxn modelId="{4577605B-3A70-0D44-BAE2-5CF14B6C26A0}" type="presOf" srcId="{DF976704-0796-F44A-B01F-EE89F3D8D9C6}" destId="{2CB379FF-EC35-4C45-8562-5B189AF8C0E0}" srcOrd="0" destOrd="0" presId="urn:microsoft.com/office/officeart/2005/8/layout/bProcess3"/>
    <dgm:cxn modelId="{3D2C611C-6544-DB45-BFF3-B5D50E327E05}" type="presOf" srcId="{E1947070-B7F3-964F-8AFD-085AB4440D8D}" destId="{C0522898-76C5-EF49-8138-AAA8800F9118}" srcOrd="1" destOrd="0" presId="urn:microsoft.com/office/officeart/2005/8/layout/bProcess3"/>
    <dgm:cxn modelId="{6A87337C-513C-AA48-9BA2-F8363C7906BB}" type="presOf" srcId="{F365AD38-2EBF-A841-B67B-9E11BFED03BC}" destId="{5A5080AE-DE5E-AD41-85D0-5DAD22E0079B}" srcOrd="0" destOrd="0" presId="urn:microsoft.com/office/officeart/2005/8/layout/bProcess3"/>
    <dgm:cxn modelId="{DF32D415-6EF1-E94E-8300-2AC6954285E1}" type="presOf" srcId="{9EB1A517-2257-1D4D-A687-A5907130E814}" destId="{99C34CB5-3EE8-5746-AF08-1E3A2BBD10E0}" srcOrd="1" destOrd="0" presId="urn:microsoft.com/office/officeart/2005/8/layout/bProcess3"/>
    <dgm:cxn modelId="{A6FB1730-980C-D649-91A6-E8A605C541EF}" type="presParOf" srcId="{25510966-8071-B04B-8788-6B1EB9EE879F}" destId="{3A83EAE5-A78E-2048-B45A-BFA624E8FB37}" srcOrd="0" destOrd="0" presId="urn:microsoft.com/office/officeart/2005/8/layout/bProcess3"/>
    <dgm:cxn modelId="{E63F5C92-CAF5-F844-8500-CB059DC590E1}" type="presParOf" srcId="{25510966-8071-B04B-8788-6B1EB9EE879F}" destId="{1C1A57DF-2A71-AA42-92F4-5528099ECC97}" srcOrd="1" destOrd="0" presId="urn:microsoft.com/office/officeart/2005/8/layout/bProcess3"/>
    <dgm:cxn modelId="{F9106DC4-64DC-C54E-8E81-0760E207E56B}" type="presParOf" srcId="{1C1A57DF-2A71-AA42-92F4-5528099ECC97}" destId="{99C34CB5-3EE8-5746-AF08-1E3A2BBD10E0}" srcOrd="0" destOrd="0" presId="urn:microsoft.com/office/officeart/2005/8/layout/bProcess3"/>
    <dgm:cxn modelId="{433727F1-62E0-9643-BDE7-B6C77E4F472F}" type="presParOf" srcId="{25510966-8071-B04B-8788-6B1EB9EE879F}" destId="{1B249C5C-76FE-C040-982D-A5DC3CDED389}" srcOrd="2" destOrd="0" presId="urn:microsoft.com/office/officeart/2005/8/layout/bProcess3"/>
    <dgm:cxn modelId="{EE8BF068-7B1E-DC44-8C0B-5C903B37E1E5}" type="presParOf" srcId="{25510966-8071-B04B-8788-6B1EB9EE879F}" destId="{094544E7-DFE2-9D4D-B541-486BCDE10315}" srcOrd="3" destOrd="0" presId="urn:microsoft.com/office/officeart/2005/8/layout/bProcess3"/>
    <dgm:cxn modelId="{B86A2B19-5988-054F-8219-4D306D7A982E}" type="presParOf" srcId="{094544E7-DFE2-9D4D-B541-486BCDE10315}" destId="{278A7E73-D99C-C44F-ABBE-0C4DA91FF4C9}" srcOrd="0" destOrd="0" presId="urn:microsoft.com/office/officeart/2005/8/layout/bProcess3"/>
    <dgm:cxn modelId="{3940BBFD-8728-5E4A-B45C-7D457AE8CBBD}" type="presParOf" srcId="{25510966-8071-B04B-8788-6B1EB9EE879F}" destId="{C056FFF6-CCB1-A645-938C-9AE6A099508B}" srcOrd="4" destOrd="0" presId="urn:microsoft.com/office/officeart/2005/8/layout/bProcess3"/>
    <dgm:cxn modelId="{9A013DA6-54F0-6B4E-B41F-44F6F17EE388}" type="presParOf" srcId="{25510966-8071-B04B-8788-6B1EB9EE879F}" destId="{5A5080AE-DE5E-AD41-85D0-5DAD22E0079B}" srcOrd="5" destOrd="0" presId="urn:microsoft.com/office/officeart/2005/8/layout/bProcess3"/>
    <dgm:cxn modelId="{A33446AD-A678-F047-BAE9-AF35952ED15A}" type="presParOf" srcId="{5A5080AE-DE5E-AD41-85D0-5DAD22E0079B}" destId="{FB9FFE17-8DE7-CC4E-AF4D-3378E0257D36}" srcOrd="0" destOrd="0" presId="urn:microsoft.com/office/officeart/2005/8/layout/bProcess3"/>
    <dgm:cxn modelId="{125867C5-31FF-4444-9F25-861617FF145F}" type="presParOf" srcId="{25510966-8071-B04B-8788-6B1EB9EE879F}" destId="{2CB379FF-EC35-4C45-8562-5B189AF8C0E0}" srcOrd="6" destOrd="0" presId="urn:microsoft.com/office/officeart/2005/8/layout/bProcess3"/>
    <dgm:cxn modelId="{7C47FB9C-0C5E-E049-B384-170D8BBBAF1B}" type="presParOf" srcId="{25510966-8071-B04B-8788-6B1EB9EE879F}" destId="{F75CC0DB-B908-E144-9D5C-CE307D795771}" srcOrd="7" destOrd="0" presId="urn:microsoft.com/office/officeart/2005/8/layout/bProcess3"/>
    <dgm:cxn modelId="{3FE2DFDF-E6FB-5145-881F-72A782A0277F}" type="presParOf" srcId="{F75CC0DB-B908-E144-9D5C-CE307D795771}" destId="{C0522898-76C5-EF49-8138-AAA8800F9118}" srcOrd="0" destOrd="0" presId="urn:microsoft.com/office/officeart/2005/8/layout/bProcess3"/>
    <dgm:cxn modelId="{65A251DD-B2C4-5945-BA14-FE555B6AE6F8}" type="presParOf" srcId="{25510966-8071-B04B-8788-6B1EB9EE879F}" destId="{28B21966-8D21-9343-92E1-C6064B1CEE0E}" srcOrd="8" destOrd="0" presId="urn:microsoft.com/office/officeart/2005/8/layout/bProcess3"/>
    <dgm:cxn modelId="{5ECE2234-4FE9-514F-B13E-60B08C22467D}" type="presParOf" srcId="{25510966-8071-B04B-8788-6B1EB9EE879F}" destId="{BEEE440A-8EB9-E340-A312-82399814218F}" srcOrd="9" destOrd="0" presId="urn:microsoft.com/office/officeart/2005/8/layout/bProcess3"/>
    <dgm:cxn modelId="{A65E9BB4-A6C9-9B4B-9BB4-D34AF4602F1E}" type="presParOf" srcId="{BEEE440A-8EB9-E340-A312-82399814218F}" destId="{7DDBDD0A-F2D2-DB46-A839-5B77808C6F12}" srcOrd="0" destOrd="0" presId="urn:microsoft.com/office/officeart/2005/8/layout/bProcess3"/>
    <dgm:cxn modelId="{5F266778-6831-3D44-879D-08BC4196BF88}" type="presParOf" srcId="{25510966-8071-B04B-8788-6B1EB9EE879F}" destId="{3F2C83B9-0BF3-DE41-A11B-AB8080F18C7A}" srcOrd="10" destOrd="0" presId="urn:microsoft.com/office/officeart/2005/8/layout/bProcess3"/>
    <dgm:cxn modelId="{11004AF6-EB44-E144-99E8-5EC5C1A98B43}" type="presParOf" srcId="{25510966-8071-B04B-8788-6B1EB9EE879F}" destId="{BF26602C-B494-6A4A-9F85-983362C853FE}" srcOrd="11" destOrd="0" presId="urn:microsoft.com/office/officeart/2005/8/layout/bProcess3"/>
    <dgm:cxn modelId="{4401CF36-C15A-EE41-A9EC-3CF8555FC282}" type="presParOf" srcId="{BF26602C-B494-6A4A-9F85-983362C853FE}" destId="{9EA5336A-6DAF-1F45-8248-877B0D9F84E8}" srcOrd="0" destOrd="0" presId="urn:microsoft.com/office/officeart/2005/8/layout/bProcess3"/>
    <dgm:cxn modelId="{1FA32206-8084-5C4C-9885-00ABA14166EC}" type="presParOf" srcId="{25510966-8071-B04B-8788-6B1EB9EE879F}" destId="{26476306-E8AE-E34B-B42B-605353A20A8A}"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9641921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955051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4103/0976-3147.8357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1177/026921551038162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cbi.nlm.nih.gov/pubmed/832644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Introductions</a:t>
            </a:r>
            <a:r>
              <a:rPr lang="en-US" baseline="0" dirty="0" smtClean="0"/>
              <a:t> </a:t>
            </a:r>
            <a:endParaRPr lang="en-US" dirty="0"/>
          </a:p>
        </p:txBody>
      </p:sp>
    </p:spTree>
    <p:extLst>
      <p:ext uri="{BB962C8B-B14F-4D97-AF65-F5344CB8AC3E}">
        <p14:creationId xmlns:p14="http://schemas.microsoft.com/office/powerpoint/2010/main" val="370232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7110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Compliance</a:t>
            </a:r>
            <a:r>
              <a:rPr lang="en-US" baseline="0" dirty="0" smtClean="0"/>
              <a:t> and Drop out?? </a:t>
            </a:r>
            <a:endParaRPr lang="en-US" dirty="0"/>
          </a:p>
        </p:txBody>
      </p:sp>
    </p:spTree>
    <p:extLst>
      <p:ext uri="{BB962C8B-B14F-4D97-AF65-F5344CB8AC3E}">
        <p14:creationId xmlns:p14="http://schemas.microsoft.com/office/powerpoint/2010/main" val="161524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6307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662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Power Analysis!!</a:t>
            </a:r>
            <a:r>
              <a:rPr lang="en-US" baseline="0" dirty="0" smtClean="0"/>
              <a:t> </a:t>
            </a:r>
            <a:endParaRPr lang="en-US" dirty="0" smtClean="0"/>
          </a:p>
          <a:p>
            <a:endParaRPr lang="en-US" dirty="0" smtClean="0"/>
          </a:p>
          <a:p>
            <a:endParaRPr lang="en-US" dirty="0" smtClean="0"/>
          </a:p>
          <a:p>
            <a:r>
              <a:rPr lang="en-US" dirty="0" smtClean="0"/>
              <a:t>30%:</a:t>
            </a:r>
          </a:p>
          <a:p>
            <a:endParaRPr lang="en-US" dirty="0" smtClean="0"/>
          </a:p>
          <a:p>
            <a:r>
              <a:rPr lang="en-US" dirty="0" smtClean="0"/>
              <a:t>50%: </a:t>
            </a:r>
          </a:p>
          <a:p>
            <a:endParaRPr lang="en-US" dirty="0"/>
          </a:p>
        </p:txBody>
      </p:sp>
    </p:spTree>
    <p:extLst>
      <p:ext uri="{BB962C8B-B14F-4D97-AF65-F5344CB8AC3E}">
        <p14:creationId xmlns:p14="http://schemas.microsoft.com/office/powerpoint/2010/main" val="145727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8070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Ethics</a:t>
            </a:r>
            <a:r>
              <a:rPr lang="en-US" baseline="0" dirty="0" smtClean="0"/>
              <a:t> board approval was obtained through Northwestern University. </a:t>
            </a:r>
          </a:p>
          <a:p>
            <a:endParaRPr lang="en-US" baseline="0" dirty="0" smtClean="0"/>
          </a:p>
          <a:p>
            <a:endParaRPr lang="en-US" baseline="0" dirty="0" smtClean="0"/>
          </a:p>
          <a:p>
            <a:r>
              <a:rPr lang="en-US" baseline="0" dirty="0" smtClean="0"/>
              <a:t>The aim of our study was to enroll individuals who have some of the worse functional outcomes and we wanted to get to them as early as possible. We recruited individuals who were completely hemiplegic from their stroke. </a:t>
            </a:r>
          </a:p>
          <a:p>
            <a:endParaRPr lang="en-US" baseline="0" dirty="0" smtClean="0"/>
          </a:p>
          <a:p>
            <a:r>
              <a:rPr lang="en-US" baseline="0" dirty="0" smtClean="0"/>
              <a:t>Also please note that we limited the options for discharge destinations with the intention to improve retention and provide adequate follow up for these individuals. </a:t>
            </a:r>
            <a:endParaRPr lang="en-US" dirty="0" smtClean="0"/>
          </a:p>
          <a:p>
            <a:endParaRPr lang="en-US" dirty="0" smtClean="0"/>
          </a:p>
        </p:txBody>
      </p:sp>
    </p:spTree>
    <p:extLst>
      <p:ext uri="{BB962C8B-B14F-4D97-AF65-F5344CB8AC3E}">
        <p14:creationId xmlns:p14="http://schemas.microsoft.com/office/powerpoint/2010/main" val="353398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Relatively short recruitment timeframe</a:t>
            </a:r>
          </a:p>
          <a:p>
            <a:pPr marL="228600" indent="-228600">
              <a:buAutoNum type="arabicPeriod"/>
            </a:pPr>
            <a:r>
              <a:rPr lang="en-US" baseline="0" dirty="0" smtClean="0"/>
              <a:t>Daily emails from the stroke program manager </a:t>
            </a:r>
          </a:p>
          <a:p>
            <a:pPr marL="228600" indent="-228600">
              <a:buAutoNum type="arabicPeriod"/>
            </a:pPr>
            <a:r>
              <a:rPr lang="en-US" baseline="0" dirty="0" smtClean="0"/>
              <a:t>Review of the electronic medical records: Specific lists created by the stroke program </a:t>
            </a:r>
          </a:p>
          <a:p>
            <a:pPr marL="228600" indent="-228600">
              <a:buAutoNum type="arabicPeriod"/>
            </a:pPr>
            <a:r>
              <a:rPr lang="en-US" baseline="0" dirty="0" smtClean="0"/>
              <a:t>Referrals from doctors, nurses, and therapists</a:t>
            </a:r>
          </a:p>
          <a:p>
            <a:pPr marL="228600" indent="-228600">
              <a:buAutoNum type="arabicPeriod"/>
            </a:pPr>
            <a:endParaRPr lang="en-US" baseline="0" dirty="0" smtClean="0"/>
          </a:p>
          <a:p>
            <a:pPr marL="228600" indent="-228600">
              <a:buAutoNum type="arabicPeriod"/>
            </a:pPr>
            <a:r>
              <a:rPr lang="en-US" baseline="0" dirty="0" smtClean="0"/>
              <a:t>We used a multitude of platform to recruit individuals to participate in the study. Every day at NMH the stroke program manager creates a list of all the individuals who have had a stroke and are admitted to NMH. Also in our medical records, a neurology resident updated and maintained a list of all of the stroke patients at NMH. Then, of course, prior to enrolling individuals in the study we obtained written consent. If the subject was not cognitively intact to provide written consent, then the individual’s power of attorney was allowed to sign the consent form. </a:t>
            </a:r>
          </a:p>
        </p:txBody>
      </p:sp>
    </p:spTree>
    <p:extLst>
      <p:ext uri="{BB962C8B-B14F-4D97-AF65-F5344CB8AC3E}">
        <p14:creationId xmlns:p14="http://schemas.microsoft.com/office/powerpoint/2010/main" val="98163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We</a:t>
            </a:r>
            <a:r>
              <a:rPr lang="en-US" baseline="0" dirty="0" smtClean="0"/>
              <a:t> aimed to fabricate and issue the orthosis within 5 days post stroke. As practicing OTs on the neuroscience service we thought 5 days was a reasonable goal because usually the patient’s initial workup would take 1-3 days. Then we decided up to 14 days for two reasons, 1. According to the Malhotra proposed contracture timeline initially wrist stiffness, the first sign of contracture is sometime noted at 3 weeks so we wanted to provide the intervention prior to any initiation of wrist stiffness. And 2. We needed to extend the length of time past 5 days because NMH is a </a:t>
            </a:r>
            <a:r>
              <a:rPr lang="en-US" baseline="0" dirty="0" err="1" smtClean="0"/>
              <a:t>comprehesive</a:t>
            </a:r>
            <a:r>
              <a:rPr lang="en-US" baseline="0" dirty="0" smtClean="0"/>
              <a:t> stroke center so we have patients transferred to us from all over the Chicago area and sometimes it takes a couple days for them to arrive at NMH. </a:t>
            </a:r>
            <a:endParaRPr dirty="0"/>
          </a:p>
        </p:txBody>
      </p:sp>
    </p:spTree>
    <p:extLst>
      <p:ext uri="{BB962C8B-B14F-4D97-AF65-F5344CB8AC3E}">
        <p14:creationId xmlns:p14="http://schemas.microsoft.com/office/powerpoint/2010/main" val="3413855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189" indent="-406390">
              <a:lnSpc>
                <a:spcPct val="115000"/>
              </a:lnSpc>
              <a:spcBef>
                <a:spcPts val="0"/>
              </a:spcBef>
              <a:buClr>
                <a:schemeClr val="dk1"/>
              </a:buClr>
              <a:buSzPct val="100000"/>
              <a:buFont typeface="Calibri"/>
            </a:pPr>
            <a:r>
              <a:rPr lang="en-US" sz="1100" dirty="0" smtClean="0"/>
              <a:t>O</a:t>
            </a:r>
            <a:r>
              <a:rPr lang="en" sz="1100" dirty="0" smtClean="0"/>
              <a:t>nce the orthosis was fabricated each subject was given</a:t>
            </a:r>
            <a:r>
              <a:rPr lang="en" sz="1100" baseline="0" dirty="0" smtClean="0"/>
              <a:t> a wear schedule not only for them and their family but almost mainly for the use of the nursing staff assist with compliance. </a:t>
            </a:r>
          </a:p>
          <a:p>
            <a:pPr marL="457189" indent="-406390">
              <a:lnSpc>
                <a:spcPct val="115000"/>
              </a:lnSpc>
              <a:spcBef>
                <a:spcPts val="0"/>
              </a:spcBef>
              <a:buClr>
                <a:schemeClr val="dk1"/>
              </a:buClr>
              <a:buSzPct val="100000"/>
              <a:buFont typeface="Calibri"/>
            </a:pPr>
            <a:endParaRPr lang="en" sz="1100" dirty="0" smtClean="0"/>
          </a:p>
          <a:p>
            <a:pPr marL="457189" indent="-406390">
              <a:lnSpc>
                <a:spcPct val="115000"/>
              </a:lnSpc>
              <a:spcBef>
                <a:spcPts val="0"/>
              </a:spcBef>
              <a:buClr>
                <a:schemeClr val="dk1"/>
              </a:buClr>
              <a:buSzPct val="100000"/>
              <a:buFont typeface="Calibri"/>
            </a:pPr>
            <a:r>
              <a:rPr lang="en" sz="1100" dirty="0" smtClean="0"/>
              <a:t>Wear schedule:</a:t>
            </a:r>
          </a:p>
          <a:p>
            <a:pPr marL="0" indent="457189">
              <a:lnSpc>
                <a:spcPct val="115000"/>
              </a:lnSpc>
              <a:spcBef>
                <a:spcPts val="0"/>
              </a:spcBef>
              <a:buNone/>
            </a:pPr>
            <a:r>
              <a:rPr lang="en" sz="1100" dirty="0" smtClean="0"/>
              <a:t>−Hospital: 4 hours/day and all night</a:t>
            </a:r>
          </a:p>
          <a:p>
            <a:pPr marL="0" indent="457189">
              <a:lnSpc>
                <a:spcPct val="115000"/>
              </a:lnSpc>
              <a:spcBef>
                <a:spcPts val="0"/>
              </a:spcBef>
              <a:buNone/>
            </a:pPr>
            <a:r>
              <a:rPr lang="en" sz="1100" dirty="0" smtClean="0"/>
              <a:t>−Inpatient Rehabilitation and Home: All night (only)</a:t>
            </a:r>
          </a:p>
          <a:p>
            <a:pPr marL="0" indent="457189">
              <a:lnSpc>
                <a:spcPct val="115000"/>
              </a:lnSpc>
              <a:spcBef>
                <a:spcPts val="0"/>
              </a:spcBef>
              <a:buNone/>
            </a:pPr>
            <a:r>
              <a:rPr lang="en" sz="1100" dirty="0" smtClean="0"/>
              <a:t>−Wear schedule calendar</a:t>
            </a:r>
          </a:p>
          <a:p>
            <a:pPr lvl="0" rtl="0">
              <a:lnSpc>
                <a:spcPct val="200000"/>
              </a:lnSpc>
              <a:spcBef>
                <a:spcPts val="0"/>
              </a:spcBef>
              <a:buNone/>
            </a:pPr>
            <a:endParaRPr lang="en-US" dirty="0" smtClean="0">
              <a:latin typeface="Times New Roman"/>
              <a:ea typeface="Times New Roman"/>
              <a:cs typeface="Times New Roman"/>
              <a:sym typeface="Times New Roman"/>
            </a:endParaRPr>
          </a:p>
          <a:p>
            <a:pPr lvl="0" rtl="0">
              <a:lnSpc>
                <a:spcPct val="200000"/>
              </a:lnSpc>
              <a:spcBef>
                <a:spcPts val="0"/>
              </a:spcBef>
              <a:buNone/>
            </a:pPr>
            <a:endParaRPr lang="en-US" dirty="0" smtClean="0">
              <a:latin typeface="Times New Roman"/>
              <a:ea typeface="Times New Roman"/>
              <a:cs typeface="Times New Roman"/>
              <a:sym typeface="Times New Roman"/>
            </a:endParaRPr>
          </a:p>
          <a:p>
            <a:pPr lvl="0" rtl="0">
              <a:lnSpc>
                <a:spcPct val="200000"/>
              </a:lnSpc>
              <a:spcBef>
                <a:spcPts val="0"/>
              </a:spcBef>
              <a:buNone/>
            </a:pPr>
            <a:endParaRPr lang="en-US" dirty="0" smtClean="0">
              <a:latin typeface="Times New Roman"/>
              <a:ea typeface="Times New Roman"/>
              <a:cs typeface="Times New Roman"/>
              <a:sym typeface="Times New Roman"/>
            </a:endParaRPr>
          </a:p>
          <a:p>
            <a:pPr lvl="0" rtl="0">
              <a:lnSpc>
                <a:spcPct val="200000"/>
              </a:lnSpc>
              <a:spcBef>
                <a:spcPts val="0"/>
              </a:spcBef>
              <a:buNone/>
            </a:pPr>
            <a:r>
              <a:rPr lang="en-US" dirty="0" smtClean="0">
                <a:latin typeface="Times New Roman"/>
                <a:ea typeface="Times New Roman"/>
                <a:cs typeface="Times New Roman"/>
                <a:sym typeface="Times New Roman"/>
              </a:rPr>
              <a:t>-educate the subjects’ nurses and family and caregivers regarding donning and doffing the orthosis and the wear schedule. </a:t>
            </a:r>
          </a:p>
          <a:p>
            <a:pPr lvl="0" rtl="0">
              <a:lnSpc>
                <a:spcPct val="200000"/>
              </a:lnSpc>
              <a:spcBef>
                <a:spcPts val="0"/>
              </a:spcBef>
              <a:buNone/>
            </a:pPr>
            <a:r>
              <a:rPr lang="en-US" dirty="0" smtClean="0">
                <a:latin typeface="Times New Roman"/>
                <a:ea typeface="Times New Roman"/>
                <a:cs typeface="Times New Roman"/>
                <a:sym typeface="Times New Roman"/>
              </a:rPr>
              <a:t>- Written instructions on the use of the orthosis are also issued to the subject’s caregivers.</a:t>
            </a:r>
          </a:p>
          <a:p>
            <a:pPr lvl="0" rtl="0">
              <a:lnSpc>
                <a:spcPct val="200000"/>
              </a:lnSpc>
              <a:spcBef>
                <a:spcPts val="0"/>
              </a:spcBef>
              <a:buNone/>
            </a:pPr>
            <a:r>
              <a:rPr lang="en-US" dirty="0" smtClean="0">
                <a:latin typeface="Times New Roman"/>
                <a:ea typeface="Times New Roman"/>
                <a:cs typeface="Times New Roman"/>
                <a:sym typeface="Times New Roman"/>
              </a:rPr>
              <a:t>- Subjects are instructed to wear the orthosis as follows:</a:t>
            </a:r>
          </a:p>
          <a:p>
            <a:pPr lvl="0" indent="457200" rtl="0">
              <a:lnSpc>
                <a:spcPct val="200000"/>
              </a:lnSpc>
              <a:spcBef>
                <a:spcPts val="0"/>
              </a:spcBef>
              <a:buNone/>
            </a:pPr>
            <a:r>
              <a:rPr lang="en-US" sz="1000" dirty="0" smtClean="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(1) while in the acute care hospital wear the orthosis four hours per day and all night and </a:t>
            </a:r>
          </a:p>
          <a:p>
            <a:pPr lvl="0" indent="457200" rtl="0">
              <a:lnSpc>
                <a:spcPct val="200000"/>
              </a:lnSpc>
              <a:spcBef>
                <a:spcPts val="0"/>
              </a:spcBef>
              <a:buNone/>
            </a:pPr>
            <a:r>
              <a:rPr lang="en-US" dirty="0" smtClean="0">
                <a:latin typeface="Times New Roman"/>
                <a:ea typeface="Times New Roman"/>
                <a:cs typeface="Times New Roman"/>
                <a:sym typeface="Times New Roman"/>
              </a:rPr>
              <a:t>(2) once discharged to the inpatient rehabilitation setting or home, wear the orthosis only at night until three months post stroke.</a:t>
            </a:r>
            <a:r>
              <a:rPr lang="en-US" sz="1000" dirty="0" smtClean="0">
                <a:latin typeface="Times New Roman"/>
                <a:ea typeface="Times New Roman"/>
                <a:cs typeface="Times New Roman"/>
                <a:sym typeface="Times New Roman"/>
              </a:rPr>
              <a:t> </a:t>
            </a:r>
          </a:p>
          <a:p>
            <a:pPr marL="0" lvl="0" indent="0" rtl="0">
              <a:lnSpc>
                <a:spcPct val="200000"/>
              </a:lnSpc>
              <a:spcBef>
                <a:spcPts val="0"/>
              </a:spcBef>
              <a:buNone/>
            </a:pPr>
            <a:r>
              <a:rPr lang="en-US" sz="1000" dirty="0" smtClean="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Subjects are also provided with a log to track their adherence to the wear schedule; the log is posted in their hospital room and subjects are instructed to keep the log with them upon discharge.</a:t>
            </a:r>
          </a:p>
          <a:p>
            <a:pPr marL="0" lvl="0" indent="0" rtl="0">
              <a:lnSpc>
                <a:spcPct val="200000"/>
              </a:lnSpc>
              <a:spcBef>
                <a:spcPts val="0"/>
              </a:spcBef>
              <a:buNone/>
            </a:pPr>
            <a:r>
              <a:rPr lang="en-US" dirty="0" smtClean="0">
                <a:latin typeface="Times New Roman"/>
                <a:ea typeface="Times New Roman"/>
                <a:cs typeface="Times New Roman"/>
                <a:sym typeface="Times New Roman"/>
              </a:rPr>
              <a:t>-Wear schedule written on the actual orthosis and donning instructions</a:t>
            </a:r>
          </a:p>
          <a:p>
            <a:endParaRPr lang="en-US" dirty="0"/>
          </a:p>
        </p:txBody>
      </p:sp>
    </p:spTree>
    <p:extLst>
      <p:ext uri="{BB962C8B-B14F-4D97-AF65-F5344CB8AC3E}">
        <p14:creationId xmlns:p14="http://schemas.microsoft.com/office/powerpoint/2010/main" val="140323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am I going to learn from this presentation? </a:t>
            </a:r>
          </a:p>
          <a:p>
            <a:pPr lvl="1"/>
            <a:r>
              <a:rPr lang="en-US" dirty="0" smtClean="0"/>
              <a:t>Why does</a:t>
            </a:r>
            <a:r>
              <a:rPr lang="en-US" baseline="0" dirty="0" smtClean="0"/>
              <a:t> stroke continue to be an important area of research for Occupational Therapy? </a:t>
            </a:r>
            <a:endParaRPr lang="en-US" dirty="0" smtClean="0"/>
          </a:p>
          <a:p>
            <a:pPr lvl="1"/>
            <a:r>
              <a:rPr lang="en-US" dirty="0" smtClean="0"/>
              <a:t>I’m sure</a:t>
            </a:r>
            <a:r>
              <a:rPr lang="en-US" baseline="0" dirty="0" smtClean="0"/>
              <a:t> a couple of you thought when looking at this presentation, another presentation on stroke? First, hopefully you all won’t be thinking that by the end of the presentation. And second YES another research presentation on stroke, stroke continues to be pervasive and a large issue for the entire world. </a:t>
            </a:r>
          </a:p>
          <a:p>
            <a:pPr lvl="1"/>
            <a:endParaRPr lang="en-US" baseline="0" dirty="0" smtClean="0"/>
          </a:p>
          <a:p>
            <a:pPr lvl="1"/>
            <a:r>
              <a:rPr lang="en-US" baseline="0" dirty="0" smtClean="0"/>
              <a:t>Next we will tell you all more about our research questions surrounding stoke patients with hemiplegia and how we created our study. </a:t>
            </a:r>
          </a:p>
          <a:p>
            <a:pPr lvl="1"/>
            <a:endParaRPr lang="en-US" baseline="0" dirty="0" smtClean="0"/>
          </a:p>
          <a:p>
            <a:pPr lvl="1"/>
            <a:r>
              <a:rPr lang="en-US" baseline="0" dirty="0" smtClean="0"/>
              <a:t>Lastly, we want to tell you about our next steps now that the feasibility study is done. </a:t>
            </a:r>
            <a:endParaRPr lang="en-US" dirty="0" smtClean="0"/>
          </a:p>
          <a:p>
            <a:pPr lvl="1"/>
            <a:endParaRPr lang="en-US" dirty="0" smtClean="0"/>
          </a:p>
          <a:p>
            <a:pPr lvl="1"/>
            <a:r>
              <a:rPr lang="en-US" dirty="0" smtClean="0"/>
              <a:t> </a:t>
            </a:r>
          </a:p>
          <a:p>
            <a:pPr lvl="1"/>
            <a:endParaRPr lang="en-US" dirty="0"/>
          </a:p>
        </p:txBody>
      </p:sp>
    </p:spTree>
    <p:extLst>
      <p:ext uri="{BB962C8B-B14F-4D97-AF65-F5344CB8AC3E}">
        <p14:creationId xmlns:p14="http://schemas.microsoft.com/office/powerpoint/2010/main" val="32745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Here</a:t>
            </a:r>
            <a:r>
              <a:rPr lang="en-US" baseline="0" dirty="0" smtClean="0"/>
              <a:t> we have more photos of the research orthosis. The aim of the orthosis was to counteract the flexion contracture pattern </a:t>
            </a:r>
            <a:endParaRPr lang="en" dirty="0"/>
          </a:p>
        </p:txBody>
      </p:sp>
    </p:spTree>
    <p:extLst>
      <p:ext uri="{BB962C8B-B14F-4D97-AF65-F5344CB8AC3E}">
        <p14:creationId xmlns:p14="http://schemas.microsoft.com/office/powerpoint/2010/main" val="426275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200000"/>
              </a:lnSpc>
              <a:spcBef>
                <a:spcPts val="0"/>
              </a:spcBef>
              <a:buNone/>
            </a:pPr>
            <a:r>
              <a:rPr lang="en" dirty="0" smtClean="0">
                <a:latin typeface="Times New Roman"/>
                <a:ea typeface="Times New Roman"/>
                <a:cs typeface="Times New Roman"/>
                <a:sym typeface="Times New Roman"/>
              </a:rPr>
              <a:t>-The principal investigator and authorized study team members perform the assessments and collect the measurements from all participants.</a:t>
            </a:r>
          </a:p>
          <a:p>
            <a:pPr lvl="0" rtl="0">
              <a:lnSpc>
                <a:spcPct val="200000"/>
              </a:lnSpc>
              <a:spcBef>
                <a:spcPts val="0"/>
              </a:spcBef>
              <a:buNone/>
            </a:pPr>
            <a:r>
              <a:rPr lang="en" dirty="0" smtClean="0">
                <a:latin typeface="Times New Roman"/>
                <a:ea typeface="Times New Roman"/>
                <a:cs typeface="Times New Roman"/>
                <a:sym typeface="Times New Roman"/>
              </a:rPr>
              <a:t>-In an effort to improve interrater reliability, prior to the start of the study each team member received training regarding proper administration of each assessment. </a:t>
            </a:r>
          </a:p>
          <a:p>
            <a:pPr lvl="0" rtl="0">
              <a:lnSpc>
                <a:spcPct val="200000"/>
              </a:lnSpc>
              <a:spcBef>
                <a:spcPts val="0"/>
              </a:spcBef>
              <a:buNone/>
            </a:pPr>
            <a:r>
              <a:rPr lang="en" dirty="0" smtClean="0">
                <a:latin typeface="Times New Roman"/>
                <a:ea typeface="Times New Roman"/>
                <a:cs typeface="Times New Roman"/>
                <a:sym typeface="Times New Roman"/>
              </a:rPr>
              <a:t>-Additionally, one study team member is assigned to each subject and we</a:t>
            </a:r>
            <a:r>
              <a:rPr lang="en" baseline="0" dirty="0" smtClean="0">
                <a:latin typeface="Times New Roman"/>
                <a:ea typeface="Times New Roman"/>
                <a:cs typeface="Times New Roman"/>
                <a:sym typeface="Times New Roman"/>
              </a:rPr>
              <a:t> attempted to only have</a:t>
            </a:r>
            <a:r>
              <a:rPr lang="en" dirty="0" smtClean="0">
                <a:latin typeface="Times New Roman"/>
                <a:ea typeface="Times New Roman"/>
                <a:cs typeface="Times New Roman"/>
                <a:sym typeface="Times New Roman"/>
              </a:rPr>
              <a:t> that team member collects information for their assigned subject at each time interval</a:t>
            </a:r>
            <a:r>
              <a:rPr lang="en" baseline="0" dirty="0" smtClean="0">
                <a:latin typeface="Times New Roman"/>
                <a:ea typeface="Times New Roman"/>
                <a:cs typeface="Times New Roman"/>
                <a:sym typeface="Times New Roman"/>
              </a:rPr>
              <a:t>. </a:t>
            </a:r>
          </a:p>
          <a:p>
            <a:pPr lvl="0" rtl="0">
              <a:lnSpc>
                <a:spcPct val="200000"/>
              </a:lnSpc>
              <a:spcBef>
                <a:spcPts val="0"/>
              </a:spcBef>
              <a:buNone/>
            </a:pPr>
            <a:endParaRPr lang="en" dirty="0" smtClean="0">
              <a:latin typeface="Times New Roman"/>
              <a:ea typeface="Times New Roman"/>
              <a:cs typeface="Times New Roman"/>
              <a:sym typeface="Times New Roman"/>
            </a:endParaRPr>
          </a:p>
          <a:p>
            <a:pPr marL="0" marR="0" lvl="0" indent="0" algn="l" defTabSz="457200" rtl="0" eaLnBrk="1" fontAlgn="auto" latinLnBrk="0" hangingPunct="1">
              <a:lnSpc>
                <a:spcPct val="200000"/>
              </a:lnSpc>
              <a:spcBef>
                <a:spcPts val="0"/>
              </a:spcBef>
              <a:spcAft>
                <a:spcPts val="0"/>
              </a:spcAft>
              <a:buClrTx/>
              <a:buSzTx/>
              <a:buFontTx/>
              <a:buNone/>
              <a:tabLst/>
              <a:defRPr/>
            </a:pPr>
            <a:r>
              <a:rPr lang="en" dirty="0" smtClean="0">
                <a:latin typeface="Times New Roman"/>
                <a:ea typeface="Times New Roman"/>
                <a:cs typeface="Times New Roman"/>
                <a:sym typeface="Times New Roman"/>
              </a:rPr>
              <a:t>-These measurement tools were chosen d/t their good psychometrics</a:t>
            </a:r>
            <a:r>
              <a:rPr lang="en" baseline="0" dirty="0" smtClean="0">
                <a:latin typeface="Times New Roman"/>
                <a:ea typeface="Times New Roman"/>
                <a:cs typeface="Times New Roman"/>
                <a:sym typeface="Times New Roman"/>
              </a:rPr>
              <a:t> as well as good clinical utility (minimal extra equipment was needed and it was easy to perform in any setting).</a:t>
            </a:r>
          </a:p>
          <a:p>
            <a:pPr marL="0" marR="0" lvl="0" indent="0" algn="l" defTabSz="457200" rtl="0" eaLnBrk="1" fontAlgn="auto" latinLnBrk="0" hangingPunct="1">
              <a:lnSpc>
                <a:spcPct val="200000"/>
              </a:lnSpc>
              <a:spcBef>
                <a:spcPts val="0"/>
              </a:spcBef>
              <a:spcAft>
                <a:spcPts val="0"/>
              </a:spcAft>
              <a:buClrTx/>
              <a:buSzTx/>
              <a:buFontTx/>
              <a:buNone/>
              <a:tabLst/>
              <a:defRPr/>
            </a:pPr>
            <a:r>
              <a:rPr lang="en" baseline="0" dirty="0" smtClean="0">
                <a:latin typeface="Times New Roman"/>
                <a:ea typeface="Times New Roman"/>
                <a:cs typeface="Times New Roman"/>
                <a:sym typeface="Times New Roman"/>
              </a:rPr>
              <a:t>	- the goniometer was of course used to assess ROM: for the pu rpose of this study </a:t>
            </a:r>
            <a:r>
              <a:rPr lang="en" dirty="0" smtClean="0">
                <a:latin typeface="Times New Roman"/>
                <a:ea typeface="Times New Roman"/>
                <a:cs typeface="Times New Roman"/>
                <a:sym typeface="Times New Roman"/>
              </a:rPr>
              <a:t>10 degrees less passive range of motion on the affected side compared to the non-affected side. </a:t>
            </a:r>
          </a:p>
          <a:p>
            <a:pPr lvl="0" rtl="0">
              <a:lnSpc>
                <a:spcPct val="200000"/>
              </a:lnSpc>
              <a:spcBef>
                <a:spcPts val="0"/>
              </a:spcBef>
              <a:buNone/>
            </a:pPr>
            <a:r>
              <a:rPr lang="en" baseline="0" dirty="0" smtClean="0">
                <a:latin typeface="Times New Roman"/>
                <a:ea typeface="Times New Roman"/>
                <a:cs typeface="Times New Roman"/>
                <a:sym typeface="Times New Roman"/>
              </a:rPr>
              <a:t>	- VAS was used for pain</a:t>
            </a:r>
          </a:p>
          <a:p>
            <a:pPr lvl="0" rtl="0">
              <a:lnSpc>
                <a:spcPct val="200000"/>
              </a:lnSpc>
              <a:spcBef>
                <a:spcPts val="0"/>
              </a:spcBef>
              <a:buNone/>
            </a:pPr>
            <a:r>
              <a:rPr lang="en" baseline="0" dirty="0" smtClean="0">
                <a:latin typeface="Times New Roman"/>
                <a:ea typeface="Times New Roman"/>
                <a:cs typeface="Times New Roman"/>
                <a:sym typeface="Times New Roman"/>
              </a:rPr>
              <a:t>	- Chedoke was used to evaluate UE function (using arm, hand, and pain subscales)</a:t>
            </a:r>
          </a:p>
          <a:p>
            <a:pPr marL="0" marR="0" lvl="0" indent="0" algn="l" defTabSz="457200" rtl="0" eaLnBrk="1" fontAlgn="auto" latinLnBrk="0" hangingPunct="1">
              <a:lnSpc>
                <a:spcPct val="200000"/>
              </a:lnSpc>
              <a:spcBef>
                <a:spcPts val="0"/>
              </a:spcBef>
              <a:spcAft>
                <a:spcPts val="0"/>
              </a:spcAft>
              <a:buClrTx/>
              <a:buSzTx/>
              <a:buFontTx/>
              <a:buNone/>
              <a:tabLst/>
              <a:defRPr/>
            </a:pPr>
            <a:r>
              <a:rPr lang="en" dirty="0" smtClean="0">
                <a:latin typeface="Times New Roman"/>
                <a:ea typeface="Times New Roman"/>
                <a:cs typeface="Times New Roman"/>
                <a:sym typeface="Times New Roman"/>
              </a:rPr>
              <a:t>-As you can see, each of these measurements are common practice in occupational therapy and pose no additional hardship or risk to the subjects.</a:t>
            </a:r>
          </a:p>
          <a:p>
            <a:pPr lvl="0" rtl="0">
              <a:lnSpc>
                <a:spcPct val="200000"/>
              </a:lnSpc>
              <a:spcBef>
                <a:spcPts val="0"/>
              </a:spcBef>
              <a:buNone/>
            </a:pPr>
            <a:endParaRPr lang="en" baseline="0" dirty="0" smtClean="0">
              <a:latin typeface="Times New Roman"/>
              <a:ea typeface="Times New Roman"/>
              <a:cs typeface="Times New Roman"/>
              <a:sym typeface="Times New Roman"/>
            </a:endParaRPr>
          </a:p>
          <a:p>
            <a:pPr lvl="0" rtl="0">
              <a:lnSpc>
                <a:spcPct val="200000"/>
              </a:lnSpc>
              <a:spcBef>
                <a:spcPts val="0"/>
              </a:spcBef>
              <a:buNone/>
            </a:pPr>
            <a:r>
              <a:rPr lang="en" dirty="0" smtClean="0">
                <a:latin typeface="Times New Roman"/>
                <a:ea typeface="Times New Roman"/>
                <a:cs typeface="Times New Roman"/>
                <a:sym typeface="Times New Roman"/>
              </a:rPr>
              <a:t>-The baseline measurements were performed at NMH while follow up measurements were taken either at the rehabilitation hospital or the subject was asked to return to NMH as an outpatient.</a:t>
            </a:r>
          </a:p>
          <a:p>
            <a:pPr lvl="0" rtl="0">
              <a:lnSpc>
                <a:spcPct val="200000"/>
              </a:lnSpc>
              <a:spcBef>
                <a:spcPts val="0"/>
              </a:spcBef>
              <a:buNone/>
            </a:pPr>
            <a:r>
              <a:rPr lang="en" dirty="0" smtClean="0">
                <a:latin typeface="Times New Roman"/>
                <a:ea typeface="Times New Roman"/>
                <a:cs typeface="Times New Roman"/>
                <a:sym typeface="Times New Roman"/>
              </a:rPr>
              <a:t>- a patient satisfaction survey at the conclusion of the study to help determine feasibility of the intervention.  This survey was designed by study team members and asks questions regarding comfort, satisfaction, and wear schedule.  Questions on the survey are qualitative in nature.</a:t>
            </a:r>
          </a:p>
          <a:p>
            <a:pPr lvl="0">
              <a:lnSpc>
                <a:spcPct val="200000"/>
              </a:lnSpc>
              <a:spcBef>
                <a:spcPts val="0"/>
              </a:spcBef>
              <a:buNone/>
            </a:pPr>
            <a:r>
              <a:rPr lang="en" dirty="0" smtClean="0">
                <a:latin typeface="Times New Roman"/>
                <a:ea typeface="Times New Roman"/>
                <a:cs typeface="Times New Roman"/>
                <a:sym typeface="Times New Roman"/>
              </a:rPr>
              <a:t>-Each of these measurements are common practice in occupational therapy and pose no additional hardship or risk to the subjects.</a:t>
            </a:r>
          </a:p>
          <a:p>
            <a:pPr lvl="0" rtl="0">
              <a:lnSpc>
                <a:spcPct val="200000"/>
              </a:lnSpc>
              <a:spcBef>
                <a:spcPts val="0"/>
              </a:spcBef>
              <a:buNone/>
            </a:pPr>
            <a:r>
              <a:rPr lang="en" dirty="0">
                <a:latin typeface="Times New Roman"/>
                <a:ea typeface="Times New Roman"/>
                <a:cs typeface="Times New Roman"/>
                <a:sym typeface="Times New Roman"/>
              </a:rPr>
              <a:t>	</a:t>
            </a:r>
          </a:p>
        </p:txBody>
      </p:sp>
    </p:spTree>
    <p:extLst>
      <p:ext uri="{BB962C8B-B14F-4D97-AF65-F5344CB8AC3E}">
        <p14:creationId xmlns:p14="http://schemas.microsoft.com/office/powerpoint/2010/main" val="375045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1047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174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Subject</a:t>
            </a:r>
            <a:r>
              <a:rPr lang="en-US" baseline="0" dirty="0" smtClean="0"/>
              <a:t> retention was difficulty for the study. Our baseline and 1 month subject retention was very good at 100% however after these individuals transitioned home or sub-acute rehab, it was very difficult to get them to come back to the hospital for follow up appointments. This was mostly due to strain from the individuals’ social support system. The patients we enrolled in the study are some of the most debilitated individuals so they are reliant on family, friends, or other external resources for traveling. </a:t>
            </a:r>
          </a:p>
          <a:p>
            <a:endParaRPr lang="en-US" baseline="0" dirty="0" smtClean="0"/>
          </a:p>
          <a:p>
            <a:r>
              <a:rPr lang="en-US" baseline="0" dirty="0" smtClean="0"/>
              <a:t>12 subjects were excluded for reasons such as too sick then out of the orthosis fabrication window, poor prognosis, or discharge destination not being home or the Shirley Ryan Ability Lab. </a:t>
            </a:r>
          </a:p>
          <a:p>
            <a:endParaRPr lang="en-US" baseline="0" dirty="0" smtClean="0"/>
          </a:p>
          <a:p>
            <a:r>
              <a:rPr lang="en-US" baseline="0" dirty="0" smtClean="0"/>
              <a:t>*One subject Recruited and baseline measurements taken however excluded secondary to discharge destination changed. </a:t>
            </a:r>
            <a:endParaRPr lang="en-US" dirty="0" smtClean="0"/>
          </a:p>
          <a:p>
            <a:endParaRPr lang="en-US" dirty="0" smtClean="0"/>
          </a:p>
          <a:p>
            <a:endParaRPr lang="en-US" dirty="0" smtClean="0"/>
          </a:p>
          <a:p>
            <a:r>
              <a:rPr lang="en-US" dirty="0" smtClean="0"/>
              <a:t>Enrollment fraction</a:t>
            </a:r>
            <a:r>
              <a:rPr lang="en-US" baseline="0" dirty="0" smtClean="0"/>
              <a:t> 48% </a:t>
            </a:r>
            <a:endParaRPr lang="en-US" dirty="0"/>
          </a:p>
        </p:txBody>
      </p:sp>
    </p:spTree>
    <p:extLst>
      <p:ext uri="{BB962C8B-B14F-4D97-AF65-F5344CB8AC3E}">
        <p14:creationId xmlns:p14="http://schemas.microsoft.com/office/powerpoint/2010/main" val="192155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mean pain score on the VAS at 1 month (M=1.00, SD=2.35) was less than the mean pain score at baseline (M=1.33, SD=2.73). A paired-samples </a:t>
            </a:r>
            <a:r>
              <a:rPr lang="en-US" i="1" dirty="0" smtClean="0"/>
              <a:t>t</a:t>
            </a:r>
            <a:r>
              <a:rPr lang="en-US" dirty="0" smtClean="0"/>
              <a:t>-test showed no significance at the .05 level: t(8)=.324; p=.754 (two-tailed). </a:t>
            </a:r>
          </a:p>
          <a:p>
            <a:r>
              <a:rPr lang="en-US" dirty="0" smtClean="0"/>
              <a:t> Cohen’s </a:t>
            </a:r>
            <a:r>
              <a:rPr lang="en-US" i="1" dirty="0" smtClean="0"/>
              <a:t>d</a:t>
            </a:r>
            <a:r>
              <a:rPr lang="en-US" dirty="0" smtClean="0"/>
              <a:t>=.33, a small effect.</a:t>
            </a:r>
          </a:p>
          <a:p>
            <a:endParaRPr lang="en-US" dirty="0" smtClean="0"/>
          </a:p>
          <a:p>
            <a:r>
              <a:rPr lang="en-US" dirty="0" smtClean="0"/>
              <a:t>The mean score on the Chedoke Stage of the </a:t>
            </a:r>
            <a:r>
              <a:rPr lang="en-US" b="1" dirty="0" smtClean="0"/>
              <a:t>Arm</a:t>
            </a:r>
            <a:r>
              <a:rPr lang="en-US" dirty="0" smtClean="0"/>
              <a:t> Scale at 1 month (M=1.22, SD=0.44) was greater than the mean score at baseline (M=1.00, SD=0.00). A paired-samples </a:t>
            </a:r>
            <a:r>
              <a:rPr lang="en-US" i="1" dirty="0" smtClean="0"/>
              <a:t>t</a:t>
            </a:r>
            <a:r>
              <a:rPr lang="en-US" dirty="0" smtClean="0"/>
              <a:t>-test showed no significance at the .05 level: t(8)=-1.512; p=.169 (two-tailed). </a:t>
            </a:r>
          </a:p>
          <a:p>
            <a:r>
              <a:rPr lang="en-US" dirty="0" smtClean="0"/>
              <a:t>Cohen’s </a:t>
            </a:r>
            <a:r>
              <a:rPr lang="en-US" i="1" dirty="0" smtClean="0"/>
              <a:t>d</a:t>
            </a:r>
            <a:r>
              <a:rPr lang="en-US" dirty="0" smtClean="0"/>
              <a:t>=.47, a medium effect</a:t>
            </a:r>
          </a:p>
          <a:p>
            <a:endParaRPr lang="en-US" dirty="0" smtClean="0"/>
          </a:p>
          <a:p>
            <a:r>
              <a:rPr lang="en-US" dirty="0" smtClean="0"/>
              <a:t>The mean score on the Chedoke Stage of the </a:t>
            </a:r>
            <a:r>
              <a:rPr lang="en-US" b="1" dirty="0" smtClean="0"/>
              <a:t>Hand</a:t>
            </a:r>
            <a:r>
              <a:rPr lang="en-US" dirty="0" smtClean="0"/>
              <a:t> Scale at 1 month (M=1.33, SD=0.71) was greater than the mean score at baseline (M=1.00, SD=0.00). A paired-samples </a:t>
            </a:r>
            <a:r>
              <a:rPr lang="en-US" i="1" dirty="0" smtClean="0"/>
              <a:t>t</a:t>
            </a:r>
            <a:r>
              <a:rPr lang="en-US" dirty="0" smtClean="0"/>
              <a:t>-test showed no significance at the .05 level: t(8)=-1.414; p=.195(two-tailed). </a:t>
            </a:r>
          </a:p>
          <a:p>
            <a:r>
              <a:rPr lang="en-US" dirty="0" smtClean="0"/>
              <a:t>Cohen’s </a:t>
            </a:r>
            <a:r>
              <a:rPr lang="en-US" i="1" dirty="0" smtClean="0"/>
              <a:t>d</a:t>
            </a:r>
            <a:r>
              <a:rPr lang="en-US" dirty="0" smtClean="0"/>
              <a:t>=.55, a medium effect</a:t>
            </a:r>
          </a:p>
          <a:p>
            <a:endParaRPr lang="en-US" dirty="0" smtClean="0"/>
          </a:p>
          <a:p>
            <a:endParaRPr lang="en-US" dirty="0"/>
          </a:p>
        </p:txBody>
      </p:sp>
    </p:spTree>
    <p:extLst>
      <p:ext uri="{BB962C8B-B14F-4D97-AF65-F5344CB8AC3E}">
        <p14:creationId xmlns:p14="http://schemas.microsoft.com/office/powerpoint/2010/main" val="78624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Visual Analog Scale</a:t>
            </a:r>
            <a:r>
              <a:rPr lang="en-US" baseline="0" dirty="0" smtClean="0"/>
              <a:t> used: </a:t>
            </a:r>
          </a:p>
          <a:p>
            <a:endParaRPr lang="en-US" baseline="0" dirty="0" smtClean="0"/>
          </a:p>
          <a:p>
            <a:r>
              <a:rPr lang="en-US" baseline="0" dirty="0" smtClean="0"/>
              <a:t>Assumed standard deviation of 3 points </a:t>
            </a:r>
          </a:p>
          <a:p>
            <a:endParaRPr lang="en-US" baseline="0" dirty="0" smtClean="0"/>
          </a:p>
          <a:p>
            <a:r>
              <a:rPr lang="en-US" baseline="0" dirty="0" smtClean="0"/>
              <a:t>Group A: 3 on the VAS </a:t>
            </a:r>
          </a:p>
          <a:p>
            <a:r>
              <a:rPr lang="en-US" baseline="0" dirty="0" smtClean="0"/>
              <a:t>Group B: 6 on the VAS </a:t>
            </a:r>
          </a:p>
          <a:p>
            <a:endParaRPr lang="en-US" baseline="0" dirty="0" smtClean="0"/>
          </a:p>
          <a:p>
            <a:r>
              <a:rPr lang="en-US" baseline="0" dirty="0" smtClean="0"/>
              <a:t>To achieve 80% power. </a:t>
            </a:r>
            <a:endParaRPr lang="en-US" dirty="0"/>
          </a:p>
        </p:txBody>
      </p:sp>
    </p:spTree>
    <p:extLst>
      <p:ext uri="{BB962C8B-B14F-4D97-AF65-F5344CB8AC3E}">
        <p14:creationId xmlns:p14="http://schemas.microsoft.com/office/powerpoint/2010/main" val="240424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128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3357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smtClean="0"/>
              <a:t>Standardized training for assessment therapists</a:t>
            </a:r>
          </a:p>
          <a:p>
            <a:pPr lvl="1"/>
            <a:r>
              <a:rPr lang="en-US" dirty="0" smtClean="0"/>
              <a:t>Standardize the angle of stretch for the orthosis </a:t>
            </a:r>
          </a:p>
          <a:p>
            <a:pPr lvl="1"/>
            <a:r>
              <a:rPr lang="en-US" dirty="0" smtClean="0"/>
              <a:t>Chedoke vs. </a:t>
            </a:r>
            <a:r>
              <a:rPr lang="en-US" dirty="0" err="1" smtClean="0"/>
              <a:t>Fugl</a:t>
            </a:r>
            <a:r>
              <a:rPr lang="en-US" dirty="0" smtClean="0"/>
              <a:t> Meyer</a:t>
            </a:r>
          </a:p>
          <a:p>
            <a:pPr lvl="1"/>
            <a:r>
              <a:rPr lang="en-US" dirty="0" smtClean="0"/>
              <a:t>Initially</a:t>
            </a:r>
            <a:r>
              <a:rPr lang="en-US" baseline="0" dirty="0" smtClean="0"/>
              <a:t> used </a:t>
            </a:r>
            <a:r>
              <a:rPr lang="en-US" baseline="0" dirty="0" err="1" smtClean="0"/>
              <a:t>ezeform</a:t>
            </a:r>
            <a:r>
              <a:rPr lang="en-US" baseline="0" dirty="0" smtClean="0"/>
              <a:t> we determined that </a:t>
            </a:r>
            <a:r>
              <a:rPr lang="en-US" baseline="0" dirty="0" err="1" smtClean="0"/>
              <a:t>Aquaplast</a:t>
            </a:r>
            <a:r>
              <a:rPr lang="en-US" baseline="0" dirty="0" smtClean="0"/>
              <a:t> is a better material to fabricate the large </a:t>
            </a:r>
            <a:r>
              <a:rPr lang="en-US" baseline="0" dirty="0" err="1" smtClean="0"/>
              <a:t>orthosis</a:t>
            </a:r>
            <a:r>
              <a:rPr lang="en-US" baseline="0" dirty="0" smtClean="0"/>
              <a:t> </a:t>
            </a:r>
            <a:endParaRPr lang="en-US" dirty="0" smtClean="0"/>
          </a:p>
          <a:p>
            <a:pPr lvl="1"/>
            <a:r>
              <a:rPr lang="en-US" dirty="0" smtClean="0"/>
              <a:t>Splinting Material: </a:t>
            </a:r>
            <a:r>
              <a:rPr lang="en-US" dirty="0" err="1" smtClean="0"/>
              <a:t>Aquaplast</a:t>
            </a:r>
            <a:r>
              <a:rPr lang="en-US" dirty="0" smtClean="0"/>
              <a:t> </a:t>
            </a:r>
          </a:p>
          <a:p>
            <a:endParaRPr lang="en-US" dirty="0"/>
          </a:p>
        </p:txBody>
      </p:sp>
    </p:spTree>
    <p:extLst>
      <p:ext uri="{BB962C8B-B14F-4D97-AF65-F5344CB8AC3E}">
        <p14:creationId xmlns:p14="http://schemas.microsoft.com/office/powerpoint/2010/main" val="189702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1484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5958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883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dirty="0" smtClean="0"/>
              <a:t>Despite</a:t>
            </a:r>
            <a:r>
              <a:rPr lang="en-US" baseline="0" dirty="0" smtClean="0"/>
              <a:t> intense efforts by medical professionals and researchers, stroke continues to be the leading cause of long term disability in the United States and the leading cause of adult disability in Canada. It is projected that the cost of stroke care in the United States will increase </a:t>
            </a:r>
            <a:r>
              <a:rPr lang="en-US" sz="1800" baseline="0" dirty="0" smtClean="0"/>
              <a:t>238% between 2010 and 2030</a:t>
            </a:r>
            <a:r>
              <a:rPr lang="en-US" baseline="0" dirty="0" smtClean="0"/>
              <a:t>. Resulting in stroke related productivity losses of </a:t>
            </a:r>
            <a:r>
              <a:rPr lang="en-US" sz="1800" baseline="0" dirty="0" smtClean="0"/>
              <a:t>44.4 billion in 2030</a:t>
            </a:r>
            <a:r>
              <a:rPr lang="en-US" baseline="0" dirty="0" smtClean="0"/>
              <a:t>. </a:t>
            </a:r>
          </a:p>
          <a:p>
            <a:endParaRPr lang="en-US" baseline="0" dirty="0" smtClean="0"/>
          </a:p>
          <a:p>
            <a:r>
              <a:rPr lang="en-US" baseline="0" dirty="0" smtClean="0"/>
              <a:t>A larger percentage of individuals after a stroke experience upper extremity deficits. Up to 4 years after stroke, </a:t>
            </a:r>
            <a:r>
              <a:rPr lang="en-US" sz="1800" baseline="0" dirty="0" smtClean="0"/>
              <a:t>50% </a:t>
            </a:r>
            <a:r>
              <a:rPr lang="en-US" baseline="0" dirty="0" smtClean="0"/>
              <a:t>of stroke patients continue to have upper extremity deficits that impact their daily function. While in stark contrast</a:t>
            </a:r>
            <a:r>
              <a:rPr lang="en-US" sz="1800" baseline="0" dirty="0" smtClean="0"/>
              <a:t>, 80% </a:t>
            </a:r>
            <a:r>
              <a:rPr lang="en-US" baseline="0" dirty="0" smtClean="0"/>
              <a:t>of stroke patients learn to walk again. </a:t>
            </a:r>
          </a:p>
          <a:p>
            <a:endParaRPr lang="en-US" baseline="0" dirty="0" smtClean="0"/>
          </a:p>
          <a:p>
            <a:r>
              <a:rPr lang="en-US" baseline="0" dirty="0" smtClean="0"/>
              <a:t>So considering all of these number we have a large problem on our hands and it is projected to only get worse. </a:t>
            </a:r>
            <a:endParaRPr lang="en-US" dirty="0" smtClean="0"/>
          </a:p>
          <a:p>
            <a:endParaRPr lang="en-US" dirty="0" smtClean="0"/>
          </a:p>
          <a:p>
            <a:r>
              <a:rPr lang="en-US" dirty="0" smtClean="0"/>
              <a:t>Insert citations </a:t>
            </a:r>
          </a:p>
          <a:p>
            <a:endParaRPr lang="en-US" dirty="0" smtClean="0"/>
          </a:p>
          <a:p>
            <a:r>
              <a:rPr lang="en-US" dirty="0" smtClean="0"/>
              <a:t>Highlights the importance of</a:t>
            </a:r>
            <a:r>
              <a:rPr lang="en-US" baseline="0" dirty="0" smtClean="0"/>
              <a:t> stroke rehabilitation. Not able to enter the work force and be productive members of society. </a:t>
            </a:r>
          </a:p>
          <a:p>
            <a:endParaRPr lang="en-US" baseline="0" dirty="0" smtClean="0"/>
          </a:p>
          <a:p>
            <a:endParaRPr lang="en-US" baseline="0" dirty="0" smtClean="0"/>
          </a:p>
          <a:p>
            <a:endParaRPr lang="en-US" baseline="0" dirty="0" smtClean="0"/>
          </a:p>
          <a:p>
            <a:r>
              <a:rPr lang="en-US" sz="1100" kern="1200" dirty="0" smtClean="0">
                <a:solidFill>
                  <a:schemeClr val="tx1"/>
                </a:solidFill>
                <a:latin typeface="+mn-lt"/>
                <a:ea typeface="+mn-ea"/>
                <a:cs typeface="+mn-cs"/>
              </a:rPr>
              <a:t>Wang, G., Zhang, Z., Ayala, C., </a:t>
            </a:r>
            <a:r>
              <a:rPr lang="en-US" sz="1100" kern="1200" dirty="0" err="1" smtClean="0">
                <a:solidFill>
                  <a:schemeClr val="tx1"/>
                </a:solidFill>
                <a:latin typeface="+mn-lt"/>
                <a:ea typeface="+mn-ea"/>
                <a:cs typeface="+mn-cs"/>
              </a:rPr>
              <a:t>Dunet</a:t>
            </a:r>
            <a:r>
              <a:rPr lang="en-US" sz="1100" kern="1200" dirty="0" smtClean="0">
                <a:solidFill>
                  <a:schemeClr val="tx1"/>
                </a:solidFill>
                <a:latin typeface="+mn-lt"/>
                <a:ea typeface="+mn-ea"/>
                <a:cs typeface="+mn-cs"/>
              </a:rPr>
              <a:t>, D. O., Fang, J., &amp; George, M. G. (2014). Costs of hospitalization for stroke patients aged 18-64 years in the United States. </a:t>
            </a:r>
            <a:r>
              <a:rPr lang="en-US" sz="1100" i="1" kern="1200" dirty="0" smtClean="0">
                <a:solidFill>
                  <a:schemeClr val="tx1"/>
                </a:solidFill>
                <a:latin typeface="+mn-lt"/>
                <a:ea typeface="+mn-ea"/>
                <a:cs typeface="+mn-cs"/>
              </a:rPr>
              <a:t>Journal of Stroke and </a:t>
            </a:r>
            <a:r>
              <a:rPr lang="en-US" sz="1100" i="1" kern="1200" dirty="0" err="1" smtClean="0">
                <a:solidFill>
                  <a:schemeClr val="tx1"/>
                </a:solidFill>
                <a:latin typeface="+mn-lt"/>
                <a:ea typeface="+mn-ea"/>
                <a:cs typeface="+mn-cs"/>
              </a:rPr>
              <a:t>Cerebrovascular</a:t>
            </a:r>
            <a:r>
              <a:rPr lang="en-US" sz="1100" i="1" kern="1200" dirty="0" smtClean="0">
                <a:solidFill>
                  <a:schemeClr val="tx1"/>
                </a:solidFill>
                <a:latin typeface="+mn-lt"/>
                <a:ea typeface="+mn-ea"/>
                <a:cs typeface="+mn-cs"/>
              </a:rPr>
              <a:t> Diseases</a:t>
            </a:r>
            <a:r>
              <a:rPr lang="en-US" sz="1100" kern="1200" dirty="0" smtClean="0">
                <a:solidFill>
                  <a:schemeClr val="tx1"/>
                </a:solidFill>
                <a:latin typeface="+mn-lt"/>
                <a:ea typeface="+mn-ea"/>
                <a:cs typeface="+mn-cs"/>
              </a:rPr>
              <a:t>, </a:t>
            </a:r>
            <a:r>
              <a:rPr lang="en-US" sz="1100" i="1" kern="1200" dirty="0" smtClean="0">
                <a:solidFill>
                  <a:schemeClr val="tx1"/>
                </a:solidFill>
                <a:latin typeface="+mn-lt"/>
                <a:ea typeface="+mn-ea"/>
                <a:cs typeface="+mn-cs"/>
              </a:rPr>
              <a:t>23</a:t>
            </a:r>
            <a:r>
              <a:rPr lang="en-US" sz="1100" kern="1200" dirty="0" smtClean="0">
                <a:solidFill>
                  <a:schemeClr val="tx1"/>
                </a:solidFill>
                <a:latin typeface="+mn-lt"/>
                <a:ea typeface="+mn-ea"/>
                <a:cs typeface="+mn-cs"/>
              </a:rPr>
              <a:t>(5), 861–868. doi:10.1016/j.jstrokecerebrovasdis.2013.07.017</a:t>
            </a:r>
            <a:r>
              <a:rPr lang="en-US" dirty="0" smtClean="0"/>
              <a:t> </a:t>
            </a:r>
          </a:p>
          <a:p>
            <a:endParaRPr lang="en-US" dirty="0" smtClean="0"/>
          </a:p>
          <a:p>
            <a:r>
              <a:rPr lang="en-US" sz="1100" kern="1200" dirty="0" smtClean="0">
                <a:solidFill>
                  <a:schemeClr val="tx1"/>
                </a:solidFill>
                <a:latin typeface="+mn-lt"/>
                <a:ea typeface="+mn-ea"/>
                <a:cs typeface="+mn-cs"/>
              </a:rPr>
              <a:t>Centers for Disease Control and Prevention (2015). Stroke facts. Retrieved </a:t>
            </a:r>
            <a:r>
              <a:rPr lang="en-US" sz="1100" kern="1200" dirty="0" err="1" smtClean="0">
                <a:solidFill>
                  <a:schemeClr val="tx1"/>
                </a:solidFill>
                <a:latin typeface="+mn-lt"/>
                <a:ea typeface="+mn-ea"/>
                <a:cs typeface="+mn-cs"/>
              </a:rPr>
              <a:t>fromhttp://www.cdc.gov/stroke/facts.htm</a:t>
            </a:r>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latin typeface="+mn-lt"/>
                <a:ea typeface="+mn-ea"/>
                <a:cs typeface="+mn-cs"/>
              </a:rPr>
              <a:t>Feys</a:t>
            </a:r>
            <a:r>
              <a:rPr lang="en-US" sz="1100" kern="1200" dirty="0" smtClean="0">
                <a:solidFill>
                  <a:schemeClr val="tx1"/>
                </a:solidFill>
                <a:latin typeface="+mn-lt"/>
                <a:ea typeface="+mn-ea"/>
                <a:cs typeface="+mn-cs"/>
              </a:rPr>
              <a:t>, HM., De </a:t>
            </a:r>
            <a:r>
              <a:rPr lang="en-US" sz="1100" kern="1200" dirty="0" err="1" smtClean="0">
                <a:solidFill>
                  <a:schemeClr val="tx1"/>
                </a:solidFill>
                <a:latin typeface="+mn-lt"/>
                <a:ea typeface="+mn-ea"/>
                <a:cs typeface="+mn-cs"/>
              </a:rPr>
              <a:t>Weerdt</a:t>
            </a:r>
            <a:r>
              <a:rPr lang="en-US" sz="1100" kern="1200" dirty="0" smtClean="0">
                <a:solidFill>
                  <a:schemeClr val="tx1"/>
                </a:solidFill>
                <a:latin typeface="+mn-lt"/>
                <a:ea typeface="+mn-ea"/>
                <a:cs typeface="+mn-cs"/>
              </a:rPr>
              <a:t>, WJ., </a:t>
            </a:r>
            <a:r>
              <a:rPr lang="en-US" sz="1100" kern="1200" dirty="0" err="1" smtClean="0">
                <a:solidFill>
                  <a:schemeClr val="tx1"/>
                </a:solidFill>
                <a:latin typeface="+mn-lt"/>
                <a:ea typeface="+mn-ea"/>
                <a:cs typeface="+mn-cs"/>
              </a:rPr>
              <a:t>Selz</a:t>
            </a:r>
            <a:r>
              <a:rPr lang="en-US" sz="1100" kern="1200" dirty="0" smtClean="0">
                <a:solidFill>
                  <a:schemeClr val="tx1"/>
                </a:solidFill>
                <a:latin typeface="+mn-lt"/>
                <a:ea typeface="+mn-ea"/>
                <a:cs typeface="+mn-cs"/>
              </a:rPr>
              <a:t>, BE., Cox-</a:t>
            </a:r>
            <a:r>
              <a:rPr lang="en-US" sz="1100" kern="1200" dirty="0" err="1" smtClean="0">
                <a:solidFill>
                  <a:schemeClr val="tx1"/>
                </a:solidFill>
                <a:latin typeface="+mn-lt"/>
                <a:ea typeface="+mn-ea"/>
                <a:cs typeface="+mn-cs"/>
              </a:rPr>
              <a:t>Steck</a:t>
            </a:r>
            <a:r>
              <a:rPr lang="en-US" sz="1100" kern="1200" dirty="0" smtClean="0">
                <a:solidFill>
                  <a:schemeClr val="tx1"/>
                </a:solidFill>
                <a:latin typeface="+mn-lt"/>
                <a:ea typeface="+mn-ea"/>
                <a:cs typeface="+mn-cs"/>
              </a:rPr>
              <a:t>, GA., </a:t>
            </a:r>
            <a:r>
              <a:rPr lang="en-US" sz="1100" kern="1200" dirty="0" err="1" smtClean="0">
                <a:solidFill>
                  <a:schemeClr val="tx1"/>
                </a:solidFill>
                <a:latin typeface="+mn-lt"/>
                <a:ea typeface="+mn-ea"/>
                <a:cs typeface="+mn-cs"/>
              </a:rPr>
              <a:t>Spichiger</a:t>
            </a:r>
            <a:r>
              <a:rPr lang="en-US" sz="1100" kern="1200" dirty="0" smtClean="0">
                <a:solidFill>
                  <a:schemeClr val="tx1"/>
                </a:solidFill>
                <a:latin typeface="+mn-lt"/>
                <a:ea typeface="+mn-ea"/>
                <a:cs typeface="+mn-cs"/>
              </a:rPr>
              <a:t>, R., </a:t>
            </a:r>
            <a:r>
              <a:rPr lang="en-US" sz="1100" kern="1200" dirty="0" err="1" smtClean="0">
                <a:solidFill>
                  <a:schemeClr val="tx1"/>
                </a:solidFill>
                <a:latin typeface="+mn-lt"/>
                <a:ea typeface="+mn-ea"/>
                <a:cs typeface="+mn-cs"/>
              </a:rPr>
              <a:t>Vereeck</a:t>
            </a:r>
            <a:r>
              <a:rPr lang="en-US" sz="1100" kern="1200" dirty="0" smtClean="0">
                <a:solidFill>
                  <a:schemeClr val="tx1"/>
                </a:solidFill>
                <a:latin typeface="+mn-lt"/>
                <a:ea typeface="+mn-ea"/>
                <a:cs typeface="+mn-cs"/>
              </a:rPr>
              <a:t>, LE., Putman, KD., Van </a:t>
            </a:r>
            <a:r>
              <a:rPr lang="en-US" sz="1100" kern="1200" dirty="0" err="1" smtClean="0">
                <a:solidFill>
                  <a:schemeClr val="tx1"/>
                </a:solidFill>
                <a:latin typeface="+mn-lt"/>
                <a:ea typeface="+mn-ea"/>
                <a:cs typeface="+mn-cs"/>
              </a:rPr>
              <a:t>Hoydonck</a:t>
            </a:r>
            <a:r>
              <a:rPr lang="en-US" sz="1100" kern="1200" dirty="0" smtClean="0">
                <a:solidFill>
                  <a:schemeClr val="tx1"/>
                </a:solidFill>
                <a:latin typeface="+mn-lt"/>
                <a:ea typeface="+mn-ea"/>
                <a:cs typeface="+mn-cs"/>
              </a:rPr>
              <a:t>, GA. (1998). Effect of a therapeutic intervention for the hemiplegic upper limb in the acute phase after stroke: A single - blind, randomized, controlled multicenter trial. </a:t>
            </a:r>
            <a:r>
              <a:rPr lang="en-US" sz="1100" i="1" u="sng" kern="1200" dirty="0" smtClean="0">
                <a:solidFill>
                  <a:schemeClr val="tx1"/>
                </a:solidFill>
                <a:latin typeface="+mn-lt"/>
                <a:ea typeface="+mn-ea"/>
                <a:cs typeface="+mn-cs"/>
                <a:hlinkClick r:id="rId3"/>
              </a:rPr>
              <a:t>Stroke.</a:t>
            </a:r>
            <a:r>
              <a:rPr lang="en-US" sz="1100" i="1" kern="1200" dirty="0" smtClean="0">
                <a:solidFill>
                  <a:schemeClr val="tx1"/>
                </a:solidFill>
                <a:latin typeface="+mn-lt"/>
                <a:ea typeface="+mn-ea"/>
                <a:cs typeface="+mn-cs"/>
              </a:rPr>
              <a:t> 1998 Apr; 29(4): 785-92. </a:t>
            </a:r>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45916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pPr>
            <a:r>
              <a:rPr lang="en-US" sz="800" dirty="0" smtClean="0"/>
              <a:t>Here we</a:t>
            </a:r>
            <a:r>
              <a:rPr lang="en-US" sz="800" baseline="0" dirty="0" smtClean="0"/>
              <a:t> have a brief overview of the pathophysiology of stroke. I would like everyone to take special note on immobilization and stress </a:t>
            </a:r>
            <a:r>
              <a:rPr lang="en-US" sz="800" baseline="0" dirty="0" err="1" smtClean="0"/>
              <a:t>deprevations</a:t>
            </a:r>
            <a:r>
              <a:rPr lang="en-US" sz="800" baseline="0" dirty="0" smtClean="0"/>
              <a:t>. Those two areas were important to us creating our research. </a:t>
            </a:r>
            <a:endParaRPr lang="en-US" sz="800" dirty="0" smtClean="0"/>
          </a:p>
          <a:p>
            <a:pPr eaLnBrk="1" hangingPunct="1">
              <a:lnSpc>
                <a:spcPct val="80000"/>
              </a:lnSpc>
            </a:pPr>
            <a:endParaRPr lang="en-US" sz="800" dirty="0" smtClean="0"/>
          </a:p>
          <a:p>
            <a:pPr eaLnBrk="1" hangingPunct="1">
              <a:lnSpc>
                <a:spcPct val="80000"/>
              </a:lnSpc>
            </a:pPr>
            <a:r>
              <a:rPr lang="en-US" sz="800" dirty="0" smtClean="0"/>
              <a:t>Areas</a:t>
            </a:r>
            <a:r>
              <a:rPr lang="en-US" sz="800" baseline="0" dirty="0" smtClean="0"/>
              <a:t> we are focusing our research ON – Immobilization and stress deprivation</a:t>
            </a:r>
            <a:endParaRPr lang="en-US" sz="800" dirty="0" smtClean="0"/>
          </a:p>
          <a:p>
            <a:pPr eaLnBrk="1" hangingPunct="1">
              <a:lnSpc>
                <a:spcPct val="80000"/>
              </a:lnSpc>
            </a:pPr>
            <a:endParaRPr lang="en-US" sz="800" dirty="0" smtClean="0"/>
          </a:p>
          <a:p>
            <a:pPr eaLnBrk="1" hangingPunct="1">
              <a:lnSpc>
                <a:spcPct val="80000"/>
              </a:lnSpc>
            </a:pPr>
            <a:r>
              <a:rPr lang="en-US" sz="800" baseline="0" dirty="0" smtClean="0"/>
              <a:t>For full disclosure, the exact mechanisms of this process are still not completely understood by science. So we are all guessing together, </a:t>
            </a:r>
            <a:endParaRPr lang="en-US" sz="800" dirty="0" smtClean="0"/>
          </a:p>
          <a:p>
            <a:pPr eaLnBrk="1" hangingPunct="1">
              <a:lnSpc>
                <a:spcPct val="80000"/>
              </a:lnSpc>
            </a:pPr>
            <a:endParaRPr lang="en-US" sz="800" dirty="0" smtClean="0"/>
          </a:p>
          <a:p>
            <a:pPr eaLnBrk="1" hangingPunct="1">
              <a:lnSpc>
                <a:spcPct val="80000"/>
              </a:lnSpc>
            </a:pPr>
            <a:r>
              <a:rPr lang="en-US" sz="800" dirty="0" smtClean="0"/>
              <a:t>First</a:t>
            </a:r>
            <a:r>
              <a:rPr lang="en-US" sz="800" baseline="0" dirty="0" smtClean="0"/>
              <a:t> a lesion occurs whether from an ischemic or </a:t>
            </a:r>
            <a:r>
              <a:rPr lang="en-US" sz="800" baseline="0" dirty="0" err="1" smtClean="0"/>
              <a:t>hemmorrhagic</a:t>
            </a:r>
            <a:r>
              <a:rPr lang="en-US" sz="800" baseline="0" dirty="0" smtClean="0"/>
              <a:t> event. That lesion </a:t>
            </a:r>
            <a:r>
              <a:rPr lang="en-US" sz="800" dirty="0" smtClean="0"/>
              <a:t>disconnects the concept, will, and ability to move usually one side of your body. What</a:t>
            </a:r>
            <a:r>
              <a:rPr lang="en-US" sz="800" baseline="0" dirty="0" smtClean="0"/>
              <a:t> we see is </a:t>
            </a:r>
            <a:r>
              <a:rPr lang="en-US" sz="800" baseline="0" dirty="0" err="1" smtClean="0"/>
              <a:t>hemiparesis</a:t>
            </a:r>
            <a:r>
              <a:rPr lang="en-US" sz="800" baseline="0" dirty="0" smtClean="0"/>
              <a:t> or hemiplegia. </a:t>
            </a:r>
            <a:r>
              <a:rPr lang="en-US" sz="800" dirty="0" smtClean="0"/>
              <a:t>  </a:t>
            </a:r>
          </a:p>
          <a:p>
            <a:pPr eaLnBrk="1" hangingPunct="1">
              <a:lnSpc>
                <a:spcPct val="80000"/>
              </a:lnSpc>
            </a:pPr>
            <a:endParaRPr lang="en-US" sz="800" dirty="0" smtClean="0"/>
          </a:p>
          <a:p>
            <a:pPr eaLnBrk="1" hangingPunct="1">
              <a:lnSpc>
                <a:spcPct val="80000"/>
              </a:lnSpc>
            </a:pPr>
            <a:r>
              <a:rPr lang="en-US" sz="800" dirty="0" smtClean="0"/>
              <a:t>If the patient has hemiplegia then</a:t>
            </a:r>
            <a:r>
              <a:rPr lang="en-US" sz="800" baseline="0" dirty="0" smtClean="0"/>
              <a:t> they are</a:t>
            </a:r>
            <a:r>
              <a:rPr lang="en-US" sz="800" dirty="0" smtClean="0"/>
              <a:t> immobilized because</a:t>
            </a:r>
            <a:r>
              <a:rPr lang="en-US" sz="800" baseline="0" dirty="0" smtClean="0"/>
              <a:t> of paralysis from their stroke. Unfortunately, stroke patients are usually immobilized</a:t>
            </a:r>
            <a:r>
              <a:rPr lang="en-US" sz="800" dirty="0" smtClean="0"/>
              <a:t> in a position where the muscles are shortened.</a:t>
            </a:r>
            <a:r>
              <a:rPr lang="en-US" sz="800" baseline="0" dirty="0" smtClean="0"/>
              <a:t> </a:t>
            </a:r>
            <a:r>
              <a:rPr lang="en-US" sz="800" dirty="0" smtClean="0"/>
              <a:t>So all us who</a:t>
            </a:r>
            <a:r>
              <a:rPr lang="en-US" sz="800" baseline="0" dirty="0" smtClean="0"/>
              <a:t> work in the hospital setting</a:t>
            </a:r>
            <a:r>
              <a:rPr lang="en-US" sz="800" dirty="0" smtClean="0"/>
              <a:t> can take a minute and imagine our poor stroke patients</a:t>
            </a:r>
            <a:r>
              <a:rPr lang="en-US" sz="800" baseline="0" dirty="0" smtClean="0"/>
              <a:t> when we walk into their hospital room and see them</a:t>
            </a:r>
            <a:r>
              <a:rPr lang="en-US" sz="800" dirty="0" smtClean="0"/>
              <a:t> with their hemiplegic arm propped up on a pillow with their shoulder flexed and abducted, elbow flexed, wrist in neutral, and fingers flexed and their leg extended and toes pointing down.  </a:t>
            </a:r>
          </a:p>
          <a:p>
            <a:pPr eaLnBrk="1" hangingPunct="1">
              <a:lnSpc>
                <a:spcPct val="80000"/>
              </a:lnSpc>
            </a:pPr>
            <a:endParaRPr lang="en-US" sz="800" dirty="0" smtClean="0"/>
          </a:p>
          <a:p>
            <a:pPr eaLnBrk="1" hangingPunct="1">
              <a:lnSpc>
                <a:spcPct val="80000"/>
              </a:lnSpc>
            </a:pPr>
            <a:r>
              <a:rPr lang="en-US" sz="800" dirty="0" smtClean="0"/>
              <a:t>Immobilization in the shortened position causes stress deprivation, which is the first sign of contracture. Stress deprivation is when there is no active or passive stress on the muscle causing adaptive shortening of the musculature. </a:t>
            </a:r>
          </a:p>
          <a:p>
            <a:pPr eaLnBrk="1" hangingPunct="1">
              <a:lnSpc>
                <a:spcPct val="80000"/>
              </a:lnSpc>
            </a:pPr>
            <a:endParaRPr lang="en-US" sz="800" dirty="0" smtClean="0"/>
          </a:p>
          <a:p>
            <a:pPr eaLnBrk="1" hangingPunct="1">
              <a:lnSpc>
                <a:spcPct val="80000"/>
              </a:lnSpc>
            </a:pPr>
            <a:r>
              <a:rPr lang="en-US" sz="800" dirty="0" smtClean="0"/>
              <a:t>These acute symptoms are not the end of it, but only the beginning of the pathogenesis. Throughout the sub-acute time frame </a:t>
            </a:r>
            <a:r>
              <a:rPr lang="en-US" sz="800" dirty="0" err="1" smtClean="0"/>
              <a:t>poststroke</a:t>
            </a:r>
            <a:r>
              <a:rPr lang="en-US" sz="800" dirty="0" smtClean="0"/>
              <a:t>, a neuronal reorganization takes place which has no rules or guiding principles, basically a messy reorganization of the pathways in the brain. </a:t>
            </a:r>
          </a:p>
          <a:p>
            <a:pPr eaLnBrk="1" hangingPunct="1">
              <a:lnSpc>
                <a:spcPct val="80000"/>
              </a:lnSpc>
            </a:pPr>
            <a:endParaRPr lang="en-US" sz="800" dirty="0" smtClean="0"/>
          </a:p>
          <a:p>
            <a:pPr eaLnBrk="1" hangingPunct="1">
              <a:lnSpc>
                <a:spcPct val="80000"/>
              </a:lnSpc>
            </a:pPr>
            <a:r>
              <a:rPr lang="en-US" sz="800" dirty="0" smtClean="0"/>
              <a:t>The messy reorganization is presumed to cause an increase in the excitability of the lower motor neuron, which some suggest, causes a change in the balance of excitatory and inhibitory inputs in the motor neuron pool. This MAY result in the gradual emergence of abnormal and excessive reflex responses. Or in other words stroke patients begin to show signs of spasticity, </a:t>
            </a:r>
            <a:r>
              <a:rPr lang="en-US" sz="800" dirty="0" err="1" smtClean="0"/>
              <a:t>hypertonia</a:t>
            </a:r>
            <a:r>
              <a:rPr lang="en-US" sz="800" dirty="0" smtClean="0"/>
              <a:t>, and muscle over-activity.  </a:t>
            </a:r>
          </a:p>
          <a:p>
            <a:pPr eaLnBrk="1" hangingPunct="1">
              <a:lnSpc>
                <a:spcPct val="80000"/>
              </a:lnSpc>
            </a:pPr>
            <a:endParaRPr lang="en-US" sz="800" dirty="0" smtClean="0"/>
          </a:p>
          <a:p>
            <a:pPr eaLnBrk="1" hangingPunct="1">
              <a:lnSpc>
                <a:spcPct val="80000"/>
              </a:lnSpc>
            </a:pPr>
            <a:r>
              <a:rPr lang="en-US" sz="800" dirty="0" smtClean="0"/>
              <a:t>Simultaneously, with gradual emergence of abnormal and excessive reflex responses, the brain may start to rely on undamaged pathways. Utilizing these undamaged pathways can result in the brain using new strategies for eliciting movement. To us this could look like impaired coordination. </a:t>
            </a:r>
          </a:p>
          <a:p>
            <a:pPr eaLnBrk="1" hangingPunct="1">
              <a:lnSpc>
                <a:spcPct val="80000"/>
              </a:lnSpc>
            </a:pPr>
            <a:endParaRPr lang="en-US" sz="800" dirty="0" smtClean="0"/>
          </a:p>
          <a:p>
            <a:pPr eaLnBrk="1" hangingPunct="1">
              <a:lnSpc>
                <a:spcPct val="80000"/>
              </a:lnSpc>
            </a:pPr>
            <a:r>
              <a:rPr lang="en-US" sz="800" dirty="0" smtClean="0"/>
              <a:t>After all these unfortunate events, the individual will start to have functional deficits on their affected side of the body. </a:t>
            </a:r>
          </a:p>
          <a:p>
            <a:pPr eaLnBrk="1" hangingPunct="1">
              <a:lnSpc>
                <a:spcPct val="80000"/>
              </a:lnSpc>
            </a:pPr>
            <a:endParaRPr lang="en-US" sz="800" dirty="0" smtClean="0"/>
          </a:p>
          <a:p>
            <a:pPr eaLnBrk="1" hangingPunct="1">
              <a:lnSpc>
                <a:spcPct val="80000"/>
              </a:lnSpc>
            </a:pPr>
            <a:r>
              <a:rPr lang="en-US" sz="800" dirty="0" smtClean="0"/>
              <a:t>In</a:t>
            </a:r>
            <a:r>
              <a:rPr lang="en-US" sz="800" baseline="0" dirty="0" smtClean="0"/>
              <a:t> the literature, it seems that most </a:t>
            </a:r>
            <a:r>
              <a:rPr lang="en-US" sz="800" baseline="0" dirty="0" err="1" smtClean="0"/>
              <a:t>clinicans</a:t>
            </a:r>
            <a:r>
              <a:rPr lang="en-US" sz="800" baseline="0" dirty="0" smtClean="0"/>
              <a:t> are issuing orthoses at the functional impairments stage. What if we issued them at the immobilization stage? Would that impact the stress deprivation? Perhaps the messy re-organization? </a:t>
            </a:r>
          </a:p>
          <a:p>
            <a:pPr eaLnBrk="1" hangingPunct="1">
              <a:lnSpc>
                <a:spcPct val="80000"/>
              </a:lnSpc>
            </a:pPr>
            <a:endParaRPr lang="en-US" sz="800" baseline="0" dirty="0" smtClean="0"/>
          </a:p>
          <a:p>
            <a:pPr eaLnBrk="1" hangingPunct="1">
              <a:lnSpc>
                <a:spcPct val="80000"/>
              </a:lnSpc>
            </a:pPr>
            <a:endParaRPr lang="en-US" sz="8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en-US" sz="800" baseline="0" dirty="0" smtClean="0"/>
              <a:t>Again, let’s think back to the pathophysiology and evidence. In our practice we are trying to control the functional deficits that result have many events occur. Why are providing orthoses so late after so many events have occurred? We can’t prevent the weakness but could we mitigate the other events. Would it be better to provide intervention before the increased reliance on undamaged pathways or even before the messy reorganization? Would it minimize the messy reorganization? </a:t>
            </a: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r>
              <a:rPr lang="en-US" sz="1100" kern="1200" dirty="0" err="1" smtClean="0">
                <a:solidFill>
                  <a:schemeClr val="tx1"/>
                </a:solidFill>
                <a:latin typeface="+mn-lt"/>
                <a:ea typeface="+mn-ea"/>
                <a:cs typeface="+mn-cs"/>
              </a:rPr>
              <a:t>Gracies</a:t>
            </a:r>
            <a:r>
              <a:rPr lang="en-US" sz="1100" kern="1200" dirty="0" smtClean="0">
                <a:solidFill>
                  <a:schemeClr val="tx1"/>
                </a:solidFill>
                <a:latin typeface="+mn-lt"/>
                <a:ea typeface="+mn-ea"/>
                <a:cs typeface="+mn-cs"/>
              </a:rPr>
              <a:t> JM. (2005). </a:t>
            </a:r>
            <a:r>
              <a:rPr lang="en-US" sz="1100" kern="1200" dirty="0" err="1" smtClean="0">
                <a:solidFill>
                  <a:schemeClr val="tx1"/>
                </a:solidFill>
                <a:latin typeface="+mn-lt"/>
                <a:ea typeface="+mn-ea"/>
                <a:cs typeface="+mn-cs"/>
              </a:rPr>
              <a:t>Pathophysiology</a:t>
            </a:r>
            <a:r>
              <a:rPr lang="en-US" sz="1100" kern="1200" dirty="0" smtClean="0">
                <a:solidFill>
                  <a:schemeClr val="tx1"/>
                </a:solidFill>
                <a:latin typeface="+mn-lt"/>
                <a:ea typeface="+mn-ea"/>
                <a:cs typeface="+mn-cs"/>
              </a:rPr>
              <a:t> of spastic paresis. I: Paresis and soft tissue changes. </a:t>
            </a:r>
            <a:r>
              <a:rPr lang="en-US" sz="1100" i="1" kern="1200" dirty="0" smtClean="0">
                <a:solidFill>
                  <a:schemeClr val="tx1"/>
                </a:solidFill>
                <a:latin typeface="+mn-lt"/>
                <a:ea typeface="+mn-ea"/>
                <a:cs typeface="+mn-cs"/>
              </a:rPr>
              <a:t>Muscle and Nerve, 535-551, DOI 10. 1002/mus.20284</a:t>
            </a:r>
            <a:r>
              <a:rPr lang="en-US" sz="800" dirty="0" smtClean="0"/>
              <a:t> </a:t>
            </a:r>
          </a:p>
          <a:p>
            <a:pPr eaLnBrk="1" hangingPunct="1">
              <a:lnSpc>
                <a:spcPct val="80000"/>
              </a:lnSpc>
            </a:pPr>
            <a:endParaRPr lang="en-US" sz="800" dirty="0" smtClean="0"/>
          </a:p>
          <a:p>
            <a:endParaRPr lang="en-US" dirty="0"/>
          </a:p>
        </p:txBody>
      </p:sp>
    </p:spTree>
    <p:extLst>
      <p:ext uri="{BB962C8B-B14F-4D97-AF65-F5344CB8AC3E}">
        <p14:creationId xmlns:p14="http://schemas.microsoft.com/office/powerpoint/2010/main" val="148304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Now let</a:t>
            </a:r>
            <a:r>
              <a:rPr lang="mr-IN" b="1" baseline="0" dirty="0" smtClean="0"/>
              <a:t>’</a:t>
            </a:r>
            <a:r>
              <a:rPr lang="en-US" b="1" baseline="0" dirty="0" smtClean="0"/>
              <a:t>s connect OT to Stroke. We all know that OT is an integral piece to neurorehabilitation. How many people here today work in </a:t>
            </a:r>
            <a:r>
              <a:rPr lang="en-US" b="1" baseline="0" dirty="0" err="1" smtClean="0"/>
              <a:t>neurorehabiliation</a:t>
            </a:r>
            <a:r>
              <a:rPr lang="en-US" b="1" baseline="0" dirty="0" smtClean="0"/>
              <a:t> with individuals who have had a stroke? </a:t>
            </a:r>
          </a:p>
          <a:p>
            <a:endParaRPr lang="en-US" b="1" baseline="0" dirty="0" smtClean="0"/>
          </a:p>
          <a:p>
            <a:r>
              <a:rPr lang="en-US" b="1" baseline="0" dirty="0" smtClean="0"/>
              <a:t>Also according to </a:t>
            </a:r>
            <a:r>
              <a:rPr lang="en-US" b="1" baseline="0" dirty="0" err="1" smtClean="0"/>
              <a:t>surverys</a:t>
            </a:r>
            <a:r>
              <a:rPr lang="en-US" b="1" baseline="0" dirty="0" smtClean="0"/>
              <a:t> done, a large number of OTs issue orthoses for stroke patients and the most popular orthosis for stroke patients is the functional position orthosis. How many people here have issued a functional position orthosis? May I ask a few of you, what was your wear schedule for the orthosis? Ok so all a little different. How many people here think that orthoses help their patients? </a:t>
            </a:r>
          </a:p>
          <a:p>
            <a:endParaRPr lang="en-US" b="1"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Adrienne C &amp; </a:t>
            </a:r>
            <a:r>
              <a:rPr lang="fr-FR" sz="1100" kern="1200" dirty="0" err="1" smtClean="0">
                <a:solidFill>
                  <a:schemeClr val="tx1"/>
                </a:solidFill>
                <a:effectLst/>
                <a:latin typeface="+mn-lt"/>
                <a:ea typeface="+mn-ea"/>
                <a:cs typeface="+mn-cs"/>
              </a:rPr>
              <a:t>Mannigandan</a:t>
            </a:r>
            <a:r>
              <a:rPr lang="fr-FR" sz="1100" kern="1200" dirty="0" smtClean="0">
                <a:solidFill>
                  <a:schemeClr val="tx1"/>
                </a:solidFill>
                <a:effectLst/>
                <a:latin typeface="+mn-lt"/>
                <a:ea typeface="+mn-ea"/>
                <a:cs typeface="+mn-cs"/>
              </a:rPr>
              <a:t> C. (2011). </a:t>
            </a:r>
            <a:r>
              <a:rPr lang="en-US" sz="1100" kern="1200" dirty="0" smtClean="0">
                <a:solidFill>
                  <a:schemeClr val="tx1"/>
                </a:solidFill>
                <a:effectLst/>
                <a:latin typeface="+mn-lt"/>
                <a:ea typeface="+mn-ea"/>
                <a:cs typeface="+mn-cs"/>
              </a:rPr>
              <a:t>Inpatient occupational therapists hand-splinting practice for clients with stroke: A cross-sectional survey from Ireland. </a:t>
            </a:r>
            <a:r>
              <a:rPr lang="en-US" sz="1100" i="1" kern="1200" dirty="0" smtClean="0">
                <a:solidFill>
                  <a:schemeClr val="tx1"/>
                </a:solidFill>
                <a:effectLst/>
                <a:latin typeface="+mn-lt"/>
                <a:ea typeface="+mn-ea"/>
                <a:cs typeface="+mn-cs"/>
              </a:rPr>
              <a:t>Journal of Neurosciences in Rural Practice, 2, 141-149</a:t>
            </a:r>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hlinkClick r:id="rId3"/>
              </a:rPr>
              <a:t>http://dx.doi.org/10.4103/0976-3147.83579</a:t>
            </a:r>
            <a:r>
              <a:rPr lang="en-US" sz="1100" kern="1200" dirty="0" smtClean="0">
                <a:solidFill>
                  <a:schemeClr val="tx1"/>
                </a:solidFill>
                <a:effectLst/>
                <a:latin typeface="+mn-lt"/>
                <a:ea typeface="+mn-ea"/>
                <a:cs typeface="+mn-cs"/>
              </a:rPr>
              <a:t> </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246813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dirty="0" smtClean="0"/>
              <a:t>The literature</a:t>
            </a:r>
            <a:r>
              <a:rPr lang="en-US" baseline="0" dirty="0" smtClean="0"/>
              <a:t> surrounding orthoses use in </a:t>
            </a:r>
            <a:r>
              <a:rPr lang="en-US" baseline="0" dirty="0" err="1" smtClean="0"/>
              <a:t>neurorehabilitation</a:t>
            </a:r>
            <a:r>
              <a:rPr lang="en-US" baseline="0" dirty="0" smtClean="0"/>
              <a:t> is limited and conflicting. Some evidence says that orthoses should be used as part of a multi-system approach and some of the evidence says we should discontinue to the use of orthoses for stroke patients all together. </a:t>
            </a:r>
          </a:p>
          <a:p>
            <a:endParaRPr lang="en-US" baseline="0" dirty="0" smtClean="0"/>
          </a:p>
          <a:p>
            <a:r>
              <a:rPr lang="en-US" baseline="0" dirty="0" smtClean="0"/>
              <a:t>One commonality between all the studies is none of the studies start the orthosis intervention earlier than 4 weeks. This intervention timeline does not follow the contracture timeline proposed by Malhotra and his fellow researchers. They found in individuals with severe hemiplegia and no functional recovery there is notable wrist stiffness at 3 weeks and fully formed contractures usually between 6 weeks to 12 weeks. So this a process that starts early. </a:t>
            </a:r>
            <a:r>
              <a:rPr lang="en-US" sz="1800" baseline="0" dirty="0" smtClean="0"/>
              <a:t>60% of acute stroke patients will develop contractures within the first year. </a:t>
            </a:r>
          </a:p>
          <a:p>
            <a:endParaRPr lang="en-US" baseline="0" dirty="0" smtClean="0"/>
          </a:p>
          <a:p>
            <a:r>
              <a:rPr lang="en-US" baseline="0" dirty="0" smtClean="0"/>
              <a:t>Also one must question the sub-maximal stretch. Animal studies have demonstrated that adaptive shortening occurs when muscles are immobilized in a shortened position but NOT when they are immobilized in a lengthened position. Also, muscles that are immobilized in a </a:t>
            </a:r>
            <a:r>
              <a:rPr lang="en-US" baseline="0" dirty="0" err="1" smtClean="0"/>
              <a:t>shortended</a:t>
            </a:r>
            <a:r>
              <a:rPr lang="en-US" baseline="0" dirty="0" smtClean="0"/>
              <a:t> position atrophy markedly, whereas muscles that are immobilized in a lengthened position tend to atrophy less or even may undergo transient hypertrophy. </a:t>
            </a:r>
          </a:p>
          <a:p>
            <a:endParaRPr lang="en-US" baseline="0" dirty="0" smtClean="0"/>
          </a:p>
          <a:p>
            <a:r>
              <a:rPr lang="en-US" baseline="0" dirty="0" smtClean="0"/>
              <a:t>For functional position orthoses, why do we only include the fingers and wrist? The joints that are at highest risk for contracture are shoulder (adductors, internal rotators), elbow flexors, wrist and finger joints associated with flexor muscles of the forearm and hand. Contractures are also more likely to happen in flexion. Be keep that in mind as we continue to discuss our study. </a:t>
            </a:r>
            <a:endParaRPr lang="en-US" dirty="0" smtClean="0"/>
          </a:p>
          <a:p>
            <a:endParaRPr lang="en-US" dirty="0" smtClean="0"/>
          </a:p>
          <a:p>
            <a:endParaRPr lang="en-US" dirty="0" smtClean="0"/>
          </a:p>
          <a:p>
            <a:r>
              <a:rPr lang="en-US" dirty="0" smtClean="0"/>
              <a:t>Problem</a:t>
            </a:r>
            <a:r>
              <a:rPr lang="en-US" baseline="0" dirty="0" smtClean="0"/>
              <a:t> Statement? Issues in the literature we are trying to solve. This raised a lot of questions for us.  We wanted to address the gaps in the literature. Which lead us to our research questions. </a:t>
            </a:r>
          </a:p>
          <a:p>
            <a:endParaRPr lang="en-US" baseline="0" dirty="0" smtClean="0"/>
          </a:p>
          <a:p>
            <a:r>
              <a:rPr lang="en-US" sz="1100" kern="1200" dirty="0" err="1" smtClean="0">
                <a:solidFill>
                  <a:schemeClr val="tx1"/>
                </a:solidFill>
                <a:effectLst/>
                <a:latin typeface="+mn-lt"/>
                <a:ea typeface="+mn-ea"/>
                <a:cs typeface="+mn-cs"/>
              </a:rPr>
              <a:t>Lannin</a:t>
            </a:r>
            <a:r>
              <a:rPr lang="en-US" sz="1100" kern="1200" dirty="0" smtClean="0">
                <a:solidFill>
                  <a:schemeClr val="tx1"/>
                </a:solidFill>
                <a:effectLst/>
                <a:latin typeface="+mn-lt"/>
                <a:ea typeface="+mn-ea"/>
                <a:cs typeface="+mn-cs"/>
              </a:rPr>
              <a:t> NA &amp; Ada L. (2011). </a:t>
            </a:r>
            <a:r>
              <a:rPr lang="en-US" sz="1100" kern="1200" dirty="0" err="1" smtClean="0">
                <a:solidFill>
                  <a:schemeClr val="tx1"/>
                </a:solidFill>
                <a:effectLst/>
                <a:latin typeface="+mn-lt"/>
                <a:ea typeface="+mn-ea"/>
                <a:cs typeface="+mn-cs"/>
              </a:rPr>
              <a:t>Neurorehabilitation</a:t>
            </a:r>
            <a:r>
              <a:rPr lang="en-US" sz="1100" kern="1200" dirty="0" smtClean="0">
                <a:solidFill>
                  <a:schemeClr val="tx1"/>
                </a:solidFill>
                <a:effectLst/>
                <a:latin typeface="+mn-lt"/>
                <a:ea typeface="+mn-ea"/>
                <a:cs typeface="+mn-cs"/>
              </a:rPr>
              <a:t> splinting: Theory and principles of clinical use. </a:t>
            </a:r>
            <a:r>
              <a:rPr lang="fr-FR" sz="1100" i="1" kern="1200" dirty="0" err="1" smtClean="0">
                <a:solidFill>
                  <a:schemeClr val="tx1"/>
                </a:solidFill>
                <a:effectLst/>
                <a:latin typeface="+mn-lt"/>
                <a:ea typeface="+mn-ea"/>
                <a:cs typeface="+mn-cs"/>
              </a:rPr>
              <a:t>NeuroRehabilitation</a:t>
            </a:r>
            <a:r>
              <a:rPr lang="fr-FR" sz="1100" i="1" kern="1200" dirty="0" smtClean="0">
                <a:solidFill>
                  <a:schemeClr val="tx1"/>
                </a:solidFill>
                <a:effectLst/>
                <a:latin typeface="+mn-lt"/>
                <a:ea typeface="+mn-ea"/>
                <a:cs typeface="+mn-cs"/>
              </a:rPr>
              <a:t>, 28, 21-28. </a:t>
            </a:r>
            <a:r>
              <a:rPr lang="fr-FR" sz="1100" kern="1200" dirty="0" smtClean="0">
                <a:solidFill>
                  <a:schemeClr val="tx1"/>
                </a:solidFill>
                <a:effectLst/>
                <a:latin typeface="+mn-lt"/>
                <a:ea typeface="+mn-ea"/>
                <a:cs typeface="+mn-cs"/>
              </a:rPr>
              <a:t>http://dx.doi.org//10.3233/NRE-2011-0628</a:t>
            </a:r>
          </a:p>
          <a:p>
            <a:endParaRPr lang="fr-FR"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Malhotra S, </a:t>
            </a:r>
            <a:r>
              <a:rPr lang="en-US" sz="1100" kern="1200" dirty="0" err="1" smtClean="0">
                <a:solidFill>
                  <a:schemeClr val="tx1"/>
                </a:solidFill>
                <a:effectLst/>
                <a:latin typeface="+mn-lt"/>
                <a:ea typeface="+mn-ea"/>
                <a:cs typeface="+mn-cs"/>
              </a:rPr>
              <a:t>Pandyan</a:t>
            </a:r>
            <a:r>
              <a:rPr lang="en-US" sz="1100" kern="1200" dirty="0" smtClean="0">
                <a:solidFill>
                  <a:schemeClr val="tx1"/>
                </a:solidFill>
                <a:effectLst/>
                <a:latin typeface="+mn-lt"/>
                <a:ea typeface="+mn-ea"/>
                <a:cs typeface="+mn-cs"/>
              </a:rPr>
              <a:t> AD, </a:t>
            </a:r>
            <a:r>
              <a:rPr lang="en-US" sz="1100" kern="1200" dirty="0" err="1" smtClean="0">
                <a:solidFill>
                  <a:schemeClr val="tx1"/>
                </a:solidFill>
                <a:effectLst/>
                <a:latin typeface="+mn-lt"/>
                <a:ea typeface="+mn-ea"/>
                <a:cs typeface="+mn-cs"/>
              </a:rPr>
              <a:t>Rosewilliam</a:t>
            </a:r>
            <a:r>
              <a:rPr lang="en-US" sz="1100" kern="1200" dirty="0" smtClean="0">
                <a:solidFill>
                  <a:schemeClr val="tx1"/>
                </a:solidFill>
                <a:effectLst/>
                <a:latin typeface="+mn-lt"/>
                <a:ea typeface="+mn-ea"/>
                <a:cs typeface="+mn-cs"/>
              </a:rPr>
              <a:t> S, </a:t>
            </a:r>
            <a:r>
              <a:rPr lang="en-US" sz="1100" kern="1200" dirty="0" err="1" smtClean="0">
                <a:solidFill>
                  <a:schemeClr val="tx1"/>
                </a:solidFill>
                <a:effectLst/>
                <a:latin typeface="+mn-lt"/>
                <a:ea typeface="+mn-ea"/>
                <a:cs typeface="+mn-cs"/>
              </a:rPr>
              <a:t>Roffe</a:t>
            </a:r>
            <a:r>
              <a:rPr lang="en-US" sz="1100" kern="1200" dirty="0" smtClean="0">
                <a:solidFill>
                  <a:schemeClr val="tx1"/>
                </a:solidFill>
                <a:effectLst/>
                <a:latin typeface="+mn-lt"/>
                <a:ea typeface="+mn-ea"/>
                <a:cs typeface="+mn-cs"/>
              </a:rPr>
              <a:t> C, &amp; </a:t>
            </a:r>
            <a:r>
              <a:rPr lang="en-US" sz="1100" kern="1200" dirty="0" err="1" smtClean="0">
                <a:solidFill>
                  <a:schemeClr val="tx1"/>
                </a:solidFill>
                <a:effectLst/>
                <a:latin typeface="+mn-lt"/>
                <a:ea typeface="+mn-ea"/>
                <a:cs typeface="+mn-cs"/>
              </a:rPr>
              <a:t>Hermens</a:t>
            </a:r>
            <a:r>
              <a:rPr lang="en-US" sz="1100" kern="1200" dirty="0" smtClean="0">
                <a:solidFill>
                  <a:schemeClr val="tx1"/>
                </a:solidFill>
                <a:effectLst/>
                <a:latin typeface="+mn-lt"/>
                <a:ea typeface="+mn-ea"/>
                <a:cs typeface="+mn-cs"/>
              </a:rPr>
              <a:t> H. (2011). Spasticity and contractures at the wrist after stroke: time course of development and their association with functional recovery of the upper limb. </a:t>
            </a:r>
            <a:r>
              <a:rPr lang="en-US" sz="1100" i="1" kern="1200" dirty="0" smtClean="0">
                <a:solidFill>
                  <a:schemeClr val="tx1"/>
                </a:solidFill>
                <a:effectLst/>
                <a:latin typeface="+mn-lt"/>
                <a:ea typeface="+mn-ea"/>
                <a:cs typeface="+mn-cs"/>
              </a:rPr>
              <a:t>Clinical Rehabilitation, 25, 184-191. </a:t>
            </a:r>
            <a:r>
              <a:rPr lang="en-US" sz="1100" u="sng" kern="1200" dirty="0" smtClean="0">
                <a:solidFill>
                  <a:schemeClr val="tx1"/>
                </a:solidFill>
                <a:effectLst/>
                <a:latin typeface="+mn-lt"/>
                <a:ea typeface="+mn-ea"/>
                <a:cs typeface="+mn-cs"/>
                <a:hlinkClick r:id="rId3"/>
              </a:rPr>
              <a:t>http://dx.doi.org/10.1177/0269215510381620</a:t>
            </a:r>
            <a:r>
              <a:rPr lang="en-US" sz="11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Herbert, R. &amp; </a:t>
            </a:r>
            <a:r>
              <a:rPr lang="en-US" sz="1100" kern="1200" dirty="0" err="1" smtClean="0">
                <a:solidFill>
                  <a:schemeClr val="tx1"/>
                </a:solidFill>
                <a:effectLst/>
                <a:latin typeface="+mn-lt"/>
                <a:ea typeface="+mn-ea"/>
                <a:cs typeface="+mn-cs"/>
              </a:rPr>
              <a:t>Balnave</a:t>
            </a:r>
            <a:r>
              <a:rPr lang="en-US" sz="1100" kern="1200" dirty="0" smtClean="0">
                <a:solidFill>
                  <a:schemeClr val="tx1"/>
                </a:solidFill>
                <a:effectLst/>
                <a:latin typeface="+mn-lt"/>
                <a:ea typeface="+mn-ea"/>
                <a:cs typeface="+mn-cs"/>
              </a:rPr>
              <a:t>, R. (1993). The effect of position of </a:t>
            </a:r>
            <a:r>
              <a:rPr lang="en-US" sz="1100" kern="1200" dirty="0" err="1" smtClean="0">
                <a:solidFill>
                  <a:schemeClr val="tx1"/>
                </a:solidFill>
                <a:effectLst/>
                <a:latin typeface="+mn-lt"/>
                <a:ea typeface="+mn-ea"/>
                <a:cs typeface="+mn-cs"/>
              </a:rPr>
              <a:t>immobilisation</a:t>
            </a:r>
            <a:r>
              <a:rPr lang="en-US" sz="1100" kern="1200" dirty="0" smtClean="0">
                <a:solidFill>
                  <a:schemeClr val="tx1"/>
                </a:solidFill>
                <a:effectLst/>
                <a:latin typeface="+mn-lt"/>
                <a:ea typeface="+mn-ea"/>
                <a:cs typeface="+mn-cs"/>
              </a:rPr>
              <a:t> on resting length, resting stiffness, and weight of the soleus muscle of the rabbit. </a:t>
            </a:r>
            <a:r>
              <a:rPr lang="en-US" sz="1100" u="none" strike="noStrike" kern="1200" dirty="0" smtClean="0">
                <a:solidFill>
                  <a:schemeClr val="tx1"/>
                </a:solidFill>
                <a:effectLst/>
                <a:latin typeface="+mn-lt"/>
                <a:ea typeface="+mn-ea"/>
                <a:cs typeface="+mn-cs"/>
                <a:hlinkClick r:id="rId4" tooltip="Journal of orthopaedic research : official publication of the Orthopaedic Research Society."/>
              </a:rPr>
              <a:t>J </a:t>
            </a:r>
            <a:r>
              <a:rPr lang="en-US" sz="1100" u="none" strike="noStrike" kern="1200" dirty="0" err="1" smtClean="0">
                <a:solidFill>
                  <a:schemeClr val="tx1"/>
                </a:solidFill>
                <a:effectLst/>
                <a:latin typeface="+mn-lt"/>
                <a:ea typeface="+mn-ea"/>
                <a:cs typeface="+mn-cs"/>
                <a:hlinkClick r:id="rId4" tooltip="Journal of orthopaedic research : official publication of the Orthopaedic Research Society."/>
              </a:rPr>
              <a:t>Orthop</a:t>
            </a:r>
            <a:r>
              <a:rPr lang="en-US" sz="1100" u="none" strike="noStrike" kern="1200" dirty="0" smtClean="0">
                <a:solidFill>
                  <a:schemeClr val="tx1"/>
                </a:solidFill>
                <a:effectLst/>
                <a:latin typeface="+mn-lt"/>
                <a:ea typeface="+mn-ea"/>
                <a:cs typeface="+mn-cs"/>
                <a:hlinkClick r:id="rId4" tooltip="Journal of orthopaedic research : official publication of the Orthopaedic Research Society."/>
              </a:rPr>
              <a:t> Res.</a:t>
            </a:r>
            <a:r>
              <a:rPr lang="en-US" sz="1100" kern="1200" dirty="0" smtClean="0">
                <a:solidFill>
                  <a:schemeClr val="tx1"/>
                </a:solidFill>
                <a:effectLst/>
                <a:latin typeface="+mn-lt"/>
                <a:ea typeface="+mn-ea"/>
                <a:cs typeface="+mn-cs"/>
              </a:rPr>
              <a:t> 1993 May;11(3):358-66.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7129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194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For our study we decided to focus on the</a:t>
            </a:r>
            <a:r>
              <a:rPr lang="en-US" baseline="0" dirty="0" smtClean="0"/>
              <a:t> individuals who have had a stroke and have some of the worse functional outcomes. </a:t>
            </a:r>
            <a:endParaRPr lang="en-US" dirty="0"/>
          </a:p>
        </p:txBody>
      </p:sp>
    </p:spTree>
    <p:extLst>
      <p:ext uri="{BB962C8B-B14F-4D97-AF65-F5344CB8AC3E}">
        <p14:creationId xmlns:p14="http://schemas.microsoft.com/office/powerpoint/2010/main" val="2684527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4"/>
        <p:cNvGrpSpPr/>
        <p:nvPr/>
      </p:nvGrpSpPr>
      <p:grpSpPr>
        <a:xfrm>
          <a:off x="0" y="0"/>
          <a:ext cx="0" cy="0"/>
          <a:chOff x="0" y="0"/>
          <a:chExt cx="0" cy="0"/>
        </a:xfrm>
      </p:grpSpPr>
      <p:pic>
        <p:nvPicPr>
          <p:cNvPr id="25" name="Shape 25" descr="Cadence Building rgb.jpg"/>
          <p:cNvPicPr preferRelativeResize="0"/>
          <p:nvPr/>
        </p:nvPicPr>
        <p:blipFill rotWithShape="1">
          <a:blip r:embed="rId2">
            <a:alphaModFix/>
          </a:blip>
          <a:srcRect r="27499"/>
          <a:stretch/>
        </p:blipFill>
        <p:spPr>
          <a:xfrm>
            <a:off x="2514600" y="0"/>
            <a:ext cx="6629400" cy="5143500"/>
          </a:xfrm>
          <a:prstGeom prst="rect">
            <a:avLst/>
          </a:prstGeom>
          <a:noFill/>
          <a:ln>
            <a:noFill/>
          </a:ln>
        </p:spPr>
      </p:pic>
      <p:sp>
        <p:nvSpPr>
          <p:cNvPr id="26" name="Shape 26"/>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27" name="Shape 27"/>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29" name="Shape 29"/>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tacked Two Content + Side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90599" y="114300"/>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a:off x="990600" y="1218009"/>
            <a:ext cx="3581400" cy="2679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dk2"/>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801197" y="1485900"/>
            <a:ext cx="3773100" cy="12834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3"/>
          </p:nvPr>
        </p:nvSpPr>
        <p:spPr>
          <a:xfrm>
            <a:off x="990599" y="2739092"/>
            <a:ext cx="3581400" cy="2622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dk2"/>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4"/>
          </p:nvPr>
        </p:nvSpPr>
        <p:spPr>
          <a:xfrm>
            <a:off x="803910" y="3009026"/>
            <a:ext cx="3770400" cy="1169099"/>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03" name="Shape 103"/>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B1ACCE"/>
                </a:solidFill>
                <a:latin typeface="Calibri"/>
                <a:ea typeface="Calibri"/>
                <a:cs typeface="Calibri"/>
                <a:sym typeface="Calibri"/>
              </a:rPr>
              <a:pPr marL="0" marR="0" lvl="0" indent="0" algn="r" rtl="0">
                <a:spcBef>
                  <a:spcPts val="0"/>
                </a:spcBef>
                <a:buSzPct val="25000"/>
                <a:buNone/>
              </a:pPr>
              <a:t>‹#›</a:t>
            </a:fld>
            <a:endParaRPr lang="en" sz="1400">
              <a:solidFill>
                <a:srgbClr val="B1ACCE"/>
              </a:solidFill>
              <a:latin typeface="Calibri"/>
              <a:ea typeface="Calibri"/>
              <a:cs typeface="Calibri"/>
              <a:sym typeface="Calibri"/>
            </a:endParaRPr>
          </a:p>
        </p:txBody>
      </p:sp>
      <p:sp>
        <p:nvSpPr>
          <p:cNvPr id="104" name="Shape 104"/>
          <p:cNvSpPr txBox="1">
            <a:spLocks noGrp="1"/>
          </p:cNvSpPr>
          <p:nvPr>
            <p:ph type="body" idx="5"/>
          </p:nvPr>
        </p:nvSpPr>
        <p:spPr>
          <a:xfrm>
            <a:off x="5209562" y="1257300"/>
            <a:ext cx="3934500" cy="28575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6"/>
          </p:nvPr>
        </p:nvSpPr>
        <p:spPr>
          <a:xfrm>
            <a:off x="990600" y="685800"/>
            <a:ext cx="68580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accent2"/>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mparison w/image top">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90599" y="114300"/>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985157" y="2793534"/>
            <a:ext cx="3586800" cy="2607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dk2"/>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2"/>
          </p:nvPr>
        </p:nvSpPr>
        <p:spPr>
          <a:xfrm>
            <a:off x="990600" y="3028950"/>
            <a:ext cx="3579600" cy="1257300"/>
          </a:xfrm>
          <a:prstGeom prst="rect">
            <a:avLst/>
          </a:prstGeom>
          <a:noFill/>
          <a:ln>
            <a:noFill/>
          </a:ln>
        </p:spPr>
        <p:txBody>
          <a:bodyPr lIns="91425" tIns="91425" rIns="91425" bIns="91425" anchor="t" anchorCtr="0"/>
          <a:lstStyle>
            <a:lvl1pPr marL="0" marR="0" lvl="0" indent="0" algn="l" rtl="0">
              <a:spcBef>
                <a:spcPts val="370"/>
              </a:spcBef>
              <a:buClr>
                <a:schemeClr val="accent1"/>
              </a:buClr>
              <a:buFont typeface="Arial"/>
              <a:buNone/>
              <a:defRPr sz="1850" b="0" i="0" u="none" strike="noStrike" cap="none">
                <a:solidFill>
                  <a:schemeClr val="dk1"/>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3"/>
          </p:nvPr>
        </p:nvSpPr>
        <p:spPr>
          <a:xfrm>
            <a:off x="4908035" y="2793534"/>
            <a:ext cx="3584400" cy="2607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dk2"/>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4"/>
          </p:nvPr>
        </p:nvSpPr>
        <p:spPr>
          <a:xfrm>
            <a:off x="4908035" y="3028950"/>
            <a:ext cx="3580800" cy="1257300"/>
          </a:xfrm>
          <a:prstGeom prst="rect">
            <a:avLst/>
          </a:prstGeom>
          <a:noFill/>
          <a:ln>
            <a:noFill/>
          </a:ln>
        </p:spPr>
        <p:txBody>
          <a:bodyPr lIns="91425" tIns="91425" rIns="91425" bIns="91425" anchor="t" anchorCtr="0"/>
          <a:lstStyle>
            <a:lvl1pPr marL="0" marR="0" lvl="0" indent="0" algn="l" rtl="0">
              <a:spcBef>
                <a:spcPts val="370"/>
              </a:spcBef>
              <a:buClr>
                <a:schemeClr val="accent1"/>
              </a:buClr>
              <a:buFont typeface="Arial"/>
              <a:buNone/>
              <a:defRPr sz="1850" b="0" i="0" u="none" strike="noStrike" cap="none">
                <a:solidFill>
                  <a:schemeClr val="dk1"/>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14" name="Shape 114"/>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B1ACCE"/>
                </a:solidFill>
                <a:latin typeface="Calibri"/>
                <a:ea typeface="Calibri"/>
                <a:cs typeface="Calibri"/>
                <a:sym typeface="Calibri"/>
              </a:rPr>
              <a:pPr marL="0" marR="0" lvl="0" indent="0" algn="r" rtl="0">
                <a:spcBef>
                  <a:spcPts val="0"/>
                </a:spcBef>
                <a:buSzPct val="25000"/>
                <a:buNone/>
              </a:pPr>
              <a:t>‹#›</a:t>
            </a:fld>
            <a:endParaRPr lang="en" sz="1400">
              <a:solidFill>
                <a:srgbClr val="B1ACCE"/>
              </a:solidFill>
              <a:latin typeface="Calibri"/>
              <a:ea typeface="Calibri"/>
              <a:cs typeface="Calibri"/>
              <a:sym typeface="Calibri"/>
            </a:endParaRPr>
          </a:p>
        </p:txBody>
      </p:sp>
      <p:sp>
        <p:nvSpPr>
          <p:cNvPr id="115" name="Shape 115"/>
          <p:cNvSpPr txBox="1">
            <a:spLocks noGrp="1"/>
          </p:cNvSpPr>
          <p:nvPr>
            <p:ph type="body" idx="5"/>
          </p:nvPr>
        </p:nvSpPr>
        <p:spPr>
          <a:xfrm>
            <a:off x="990599" y="685800"/>
            <a:ext cx="68526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accent2"/>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a:spLocks noGrp="1"/>
          </p:cNvSpPr>
          <p:nvPr>
            <p:ph type="pic" idx="6"/>
          </p:nvPr>
        </p:nvSpPr>
        <p:spPr>
          <a:xfrm>
            <a:off x="990600" y="1216818"/>
            <a:ext cx="3429000" cy="1495800"/>
          </a:xfrm>
          <a:prstGeom prst="rect">
            <a:avLst/>
          </a:prstGeom>
          <a:noFill/>
          <a:ln>
            <a:noFill/>
          </a:ln>
        </p:spPr>
        <p:txBody>
          <a:bodyPr lIns="91425" tIns="91425" rIns="91425" bIns="91425" anchor="ctr" anchorCtr="0"/>
          <a:lstStyle>
            <a:lvl1pPr marL="0" marR="0" lvl="0" indent="0" algn="ctr" rtl="0">
              <a:spcBef>
                <a:spcPts val="370"/>
              </a:spcBef>
              <a:buClr>
                <a:schemeClr val="accent1"/>
              </a:buClr>
              <a:buFont typeface="Arial"/>
              <a:buNone/>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a:spLocks noGrp="1"/>
          </p:cNvSpPr>
          <p:nvPr>
            <p:ph type="pic" idx="7"/>
          </p:nvPr>
        </p:nvSpPr>
        <p:spPr>
          <a:xfrm>
            <a:off x="4908035" y="1216818"/>
            <a:ext cx="3429000" cy="1495800"/>
          </a:xfrm>
          <a:prstGeom prst="rect">
            <a:avLst/>
          </a:prstGeom>
          <a:noFill/>
          <a:ln>
            <a:noFill/>
          </a:ln>
        </p:spPr>
        <p:txBody>
          <a:bodyPr lIns="91425" tIns="91425" rIns="91425" bIns="91425" anchor="ctr" anchorCtr="0"/>
          <a:lstStyle>
            <a:lvl1pPr marL="0" marR="0" lvl="0" indent="0" algn="ctr" rtl="0">
              <a:spcBef>
                <a:spcPts val="370"/>
              </a:spcBef>
              <a:buClr>
                <a:schemeClr val="accent1"/>
              </a:buClr>
              <a:buFont typeface="Arial"/>
              <a:buNone/>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nd Slide">
    <p:bg>
      <p:bgPr>
        <a:gradFill>
          <a:gsLst>
            <a:gs pos="0">
              <a:srgbClr val="514689"/>
            </a:gs>
            <a:gs pos="100000">
              <a:schemeClr val="accent1"/>
            </a:gs>
          </a:gsLst>
          <a:lin ang="14520000" scaled="0"/>
        </a:gradFill>
        <a:effectLst/>
      </p:bgPr>
    </p:bg>
    <p:spTree>
      <p:nvGrpSpPr>
        <p:cNvPr id="1" name="Shape 118"/>
        <p:cNvGrpSpPr/>
        <p:nvPr/>
      </p:nvGrpSpPr>
      <p:grpSpPr>
        <a:xfrm>
          <a:off x="0" y="0"/>
          <a:ext cx="0" cy="0"/>
          <a:chOff x="0" y="0"/>
          <a:chExt cx="0" cy="0"/>
        </a:xfrm>
      </p:grpSpPr>
      <p:sp>
        <p:nvSpPr>
          <p:cNvPr id="119" name="Shape 119"/>
          <p:cNvSpPr/>
          <p:nvPr/>
        </p:nvSpPr>
        <p:spPr>
          <a:xfrm>
            <a:off x="-45715" y="-3118"/>
            <a:ext cx="3969000" cy="5151300"/>
          </a:xfrm>
          <a:custGeom>
            <a:avLst/>
            <a:gdLst/>
            <a:ahLst/>
            <a:cxnLst/>
            <a:rect l="0" t="0" r="0" b="0"/>
            <a:pathLst>
              <a:path w="120000" h="120000" extrusionOk="0">
                <a:moveTo>
                  <a:pt x="0" y="72"/>
                </a:moveTo>
                <a:lnTo>
                  <a:pt x="10918" y="0"/>
                </a:lnTo>
                <a:lnTo>
                  <a:pt x="119999" y="119889"/>
                </a:lnTo>
                <a:lnTo>
                  <a:pt x="0" y="120000"/>
                </a:lnTo>
                <a:lnTo>
                  <a:pt x="0" y="72"/>
                </a:ln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120" name="Shape 120"/>
          <p:cNvSpPr txBox="1">
            <a:spLocks noGrp="1"/>
          </p:cNvSpPr>
          <p:nvPr>
            <p:ph type="ctrTitle"/>
          </p:nvPr>
        </p:nvSpPr>
        <p:spPr>
          <a:xfrm>
            <a:off x="990600" y="2048633"/>
            <a:ext cx="6722400" cy="6573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66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subTitle" idx="1"/>
          </p:nvPr>
        </p:nvSpPr>
        <p:spPr>
          <a:xfrm>
            <a:off x="990600" y="2686050"/>
            <a:ext cx="6400800" cy="51420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855793" y="4674392"/>
            <a:ext cx="14478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1993" y="479826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24" name="Shape 124"/>
          <p:cNvSpPr txBox="1">
            <a:spLocks noGrp="1"/>
          </p:cNvSpPr>
          <p:nvPr>
            <p:ph type="sldNum" idx="12"/>
          </p:nvPr>
        </p:nvSpPr>
        <p:spPr>
          <a:xfrm>
            <a:off x="8305799" y="479826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FFFFFF"/>
                </a:solidFill>
                <a:latin typeface="Calibri"/>
                <a:ea typeface="Calibri"/>
                <a:cs typeface="Calibri"/>
                <a:sym typeface="Calibri"/>
              </a:rPr>
              <a:pPr marL="0" marR="0" lvl="0" indent="0" algn="r" rtl="0">
                <a:spcBef>
                  <a:spcPts val="0"/>
                </a:spcBef>
                <a:buSzPct val="25000"/>
                <a:buNone/>
              </a:pPr>
              <a:t>‹#›</a:t>
            </a:fld>
            <a:endParaRPr lang="en" sz="1400">
              <a:solidFill>
                <a:srgbClr val="FFFFFF"/>
              </a:solidFill>
              <a:latin typeface="Calibri"/>
              <a:ea typeface="Calibri"/>
              <a:cs typeface="Calibri"/>
              <a:sym typeface="Calibri"/>
            </a:endParaRPr>
          </a:p>
        </p:txBody>
      </p:sp>
      <p:pic>
        <p:nvPicPr>
          <p:cNvPr id="125" name="Shape 125"/>
          <p:cNvPicPr preferRelativeResize="0"/>
          <p:nvPr/>
        </p:nvPicPr>
        <p:blipFill rotWithShape="1">
          <a:blip r:embed="rId2">
            <a:alphaModFix/>
          </a:blip>
          <a:srcRect/>
          <a:stretch/>
        </p:blipFill>
        <p:spPr>
          <a:xfrm>
            <a:off x="545927" y="4800599"/>
            <a:ext cx="1421999" cy="198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ey Facts + Side Images">
    <p:bg>
      <p:bgPr>
        <a:gradFill>
          <a:gsLst>
            <a:gs pos="0">
              <a:srgbClr val="514689"/>
            </a:gs>
            <a:gs pos="100000">
              <a:schemeClr val="accent1"/>
            </a:gs>
          </a:gsLst>
          <a:lin ang="14520000" scaled="0"/>
        </a:gradFill>
        <a:effectLst/>
      </p:bgPr>
    </p:bg>
    <p:spTree>
      <p:nvGrpSpPr>
        <p:cNvPr id="1" name="Shape 126"/>
        <p:cNvGrpSpPr/>
        <p:nvPr/>
      </p:nvGrpSpPr>
      <p:grpSpPr>
        <a:xfrm>
          <a:off x="0" y="0"/>
          <a:ext cx="0" cy="0"/>
          <a:chOff x="0" y="0"/>
          <a:chExt cx="0" cy="0"/>
        </a:xfrm>
      </p:grpSpPr>
      <p:sp>
        <p:nvSpPr>
          <p:cNvPr id="127" name="Shape 127"/>
          <p:cNvSpPr/>
          <p:nvPr/>
        </p:nvSpPr>
        <p:spPr>
          <a:xfrm>
            <a:off x="-45715" y="-3118"/>
            <a:ext cx="3969000" cy="5151300"/>
          </a:xfrm>
          <a:custGeom>
            <a:avLst/>
            <a:gdLst/>
            <a:ahLst/>
            <a:cxnLst/>
            <a:rect l="0" t="0" r="0" b="0"/>
            <a:pathLst>
              <a:path w="120000" h="120000" extrusionOk="0">
                <a:moveTo>
                  <a:pt x="0" y="72"/>
                </a:moveTo>
                <a:lnTo>
                  <a:pt x="10918" y="0"/>
                </a:lnTo>
                <a:lnTo>
                  <a:pt x="119999" y="119889"/>
                </a:lnTo>
                <a:lnTo>
                  <a:pt x="0" y="120000"/>
                </a:lnTo>
                <a:lnTo>
                  <a:pt x="0" y="72"/>
                </a:ln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128" name="Shape 128"/>
          <p:cNvSpPr txBox="1">
            <a:spLocks noGrp="1"/>
          </p:cNvSpPr>
          <p:nvPr>
            <p:ph type="title"/>
          </p:nvPr>
        </p:nvSpPr>
        <p:spPr>
          <a:xfrm>
            <a:off x="990599" y="116585"/>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a:off x="990599" y="1218009"/>
            <a:ext cx="2438400" cy="2622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lt1"/>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2"/>
          </p:nvPr>
        </p:nvSpPr>
        <p:spPr>
          <a:xfrm>
            <a:off x="801197" y="1485900"/>
            <a:ext cx="2399100" cy="2800500"/>
          </a:xfrm>
          <a:prstGeom prst="rect">
            <a:avLst/>
          </a:prstGeom>
          <a:noFill/>
          <a:ln>
            <a:noFill/>
          </a:ln>
        </p:spPr>
        <p:txBody>
          <a:bodyPr lIns="91425" tIns="91425" rIns="91425" bIns="91425" anchor="t" anchorCtr="0"/>
          <a:lstStyle>
            <a:lvl1pPr marL="174625" marR="0" lvl="0" indent="-57150" algn="l" rtl="0">
              <a:spcBef>
                <a:spcPts val="370"/>
              </a:spcBef>
              <a:buClr>
                <a:schemeClr val="lt1"/>
              </a:buClr>
              <a:buSzPct val="97368"/>
              <a:buFont typeface="Arial"/>
              <a:buChar char="•"/>
              <a:defRPr sz="1850" b="0" i="0" u="none" strike="noStrike" cap="none">
                <a:solidFill>
                  <a:schemeClr val="lt1"/>
                </a:solidFill>
                <a:latin typeface="Calibri"/>
                <a:ea typeface="Calibri"/>
                <a:cs typeface="Calibri"/>
                <a:sym typeface="Calibri"/>
              </a:defRPr>
            </a:lvl1pPr>
            <a:lvl2pPr marL="457200" marR="0" lvl="1" indent="-136525" algn="l" rtl="0">
              <a:spcBef>
                <a:spcPts val="370"/>
              </a:spcBef>
              <a:buClr>
                <a:schemeClr val="lt1"/>
              </a:buClr>
              <a:buSzPct val="97368"/>
              <a:buFont typeface="Noto Sans Symbols"/>
              <a:buChar char="−"/>
              <a:defRPr sz="1850" b="0" i="0" u="none" strike="noStrike" cap="none">
                <a:solidFill>
                  <a:schemeClr val="lt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33" name="Shape 133"/>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FFFFFF"/>
                </a:solidFill>
                <a:latin typeface="Calibri"/>
                <a:ea typeface="Calibri"/>
                <a:cs typeface="Calibri"/>
                <a:sym typeface="Calibri"/>
              </a:rPr>
              <a:pPr marL="0" marR="0" lvl="0" indent="0" algn="r" rtl="0">
                <a:spcBef>
                  <a:spcPts val="0"/>
                </a:spcBef>
                <a:buSzPct val="25000"/>
                <a:buNone/>
              </a:pPr>
              <a:t>‹#›</a:t>
            </a:fld>
            <a:endParaRPr lang="en" sz="1400">
              <a:solidFill>
                <a:srgbClr val="FFFFFF"/>
              </a:solidFill>
              <a:latin typeface="Calibri"/>
              <a:ea typeface="Calibri"/>
              <a:cs typeface="Calibri"/>
              <a:sym typeface="Calibri"/>
            </a:endParaRPr>
          </a:p>
        </p:txBody>
      </p:sp>
      <p:sp>
        <p:nvSpPr>
          <p:cNvPr id="134" name="Shape 134"/>
          <p:cNvSpPr txBox="1">
            <a:spLocks noGrp="1"/>
          </p:cNvSpPr>
          <p:nvPr>
            <p:ph type="body" idx="3"/>
          </p:nvPr>
        </p:nvSpPr>
        <p:spPr>
          <a:xfrm>
            <a:off x="990600" y="685800"/>
            <a:ext cx="68580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a:spLocks noGrp="1"/>
          </p:cNvSpPr>
          <p:nvPr>
            <p:ph type="pic" idx="4"/>
          </p:nvPr>
        </p:nvSpPr>
        <p:spPr>
          <a:xfrm>
            <a:off x="3505200" y="1216818"/>
            <a:ext cx="2209800" cy="2743200"/>
          </a:xfrm>
          <a:prstGeom prst="rect">
            <a:avLst/>
          </a:prstGeom>
          <a:noFill/>
          <a:ln>
            <a:noFill/>
          </a:ln>
        </p:spPr>
        <p:txBody>
          <a:bodyPr lIns="91425" tIns="91425" rIns="91425" bIns="91425" anchor="ctr" anchorCtr="0"/>
          <a:lstStyle>
            <a:lvl1pPr marL="0" marR="0" lvl="0" indent="0" algn="ctr" rtl="0">
              <a:spcBef>
                <a:spcPts val="370"/>
              </a:spcBef>
              <a:buClr>
                <a:schemeClr val="accent1"/>
              </a:buClr>
              <a:buFont typeface="Arial"/>
              <a:buNone/>
              <a:defRPr sz="1850" b="0" i="0" u="none" strike="noStrike" cap="none">
                <a:solidFill>
                  <a:schemeClr val="lt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a:spLocks noGrp="1"/>
          </p:cNvSpPr>
          <p:nvPr>
            <p:ph type="pic" idx="5"/>
          </p:nvPr>
        </p:nvSpPr>
        <p:spPr>
          <a:xfrm>
            <a:off x="6019800" y="1216818"/>
            <a:ext cx="2209800" cy="2743200"/>
          </a:xfrm>
          <a:prstGeom prst="rect">
            <a:avLst/>
          </a:prstGeom>
          <a:noFill/>
          <a:ln>
            <a:noFill/>
          </a:ln>
        </p:spPr>
        <p:txBody>
          <a:bodyPr lIns="91425" tIns="91425" rIns="91425" bIns="91425" anchor="ctr" anchorCtr="0"/>
          <a:lstStyle>
            <a:lvl1pPr marL="0" marR="0" lvl="0" indent="0" algn="ctr" rtl="0">
              <a:spcBef>
                <a:spcPts val="370"/>
              </a:spcBef>
              <a:buClr>
                <a:schemeClr val="accent1"/>
              </a:buClr>
              <a:buFont typeface="Arial"/>
              <a:buNone/>
              <a:defRPr sz="1850" b="0" i="0" u="none" strike="noStrike" cap="none">
                <a:solidFill>
                  <a:schemeClr val="lt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7" name="Shape 137"/>
          <p:cNvPicPr preferRelativeResize="0"/>
          <p:nvPr/>
        </p:nvPicPr>
        <p:blipFill rotWithShape="1">
          <a:blip r:embed="rId2">
            <a:alphaModFix/>
          </a:blip>
          <a:srcRect/>
          <a:stretch/>
        </p:blipFill>
        <p:spPr>
          <a:xfrm>
            <a:off x="545927" y="4800599"/>
            <a:ext cx="1421999" cy="198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10">
    <p:spTree>
      <p:nvGrpSpPr>
        <p:cNvPr id="1" name="Shape 138"/>
        <p:cNvGrpSpPr/>
        <p:nvPr/>
      </p:nvGrpSpPr>
      <p:grpSpPr>
        <a:xfrm>
          <a:off x="0" y="0"/>
          <a:ext cx="0" cy="0"/>
          <a:chOff x="0" y="0"/>
          <a:chExt cx="0" cy="0"/>
        </a:xfrm>
      </p:grpSpPr>
      <p:pic>
        <p:nvPicPr>
          <p:cNvPr id="139" name="Shape 1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0" name="Shape 140"/>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141" name="Shape 141"/>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143" name="Shape 143"/>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11">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 name="Shape 146"/>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147" name="Shape 147"/>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149" name="Shape 149"/>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Your Photo">
    <p:bg>
      <p:bgPr>
        <a:gradFill>
          <a:gsLst>
            <a:gs pos="0">
              <a:srgbClr val="514689"/>
            </a:gs>
            <a:gs pos="100000">
              <a:schemeClr val="accent1"/>
            </a:gs>
          </a:gsLst>
          <a:lin ang="14520000" scaled="0"/>
        </a:gradFill>
        <a:effectLst/>
      </p:bgPr>
    </p:bg>
    <p:spTree>
      <p:nvGrpSpPr>
        <p:cNvPr id="1" name="Shape 150"/>
        <p:cNvGrpSpPr/>
        <p:nvPr/>
      </p:nvGrpSpPr>
      <p:grpSpPr>
        <a:xfrm>
          <a:off x="0" y="0"/>
          <a:ext cx="0" cy="0"/>
          <a:chOff x="0" y="0"/>
          <a:chExt cx="0" cy="0"/>
        </a:xfrm>
      </p:grpSpPr>
      <p:sp>
        <p:nvSpPr>
          <p:cNvPr id="151" name="Shape 151"/>
          <p:cNvSpPr txBox="1"/>
          <p:nvPr/>
        </p:nvSpPr>
        <p:spPr>
          <a:xfrm>
            <a:off x="9220200" y="657978"/>
            <a:ext cx="1642500" cy="2428200"/>
          </a:xfrm>
          <a:prstGeom prst="rect">
            <a:avLst/>
          </a:prstGeom>
          <a:solidFill>
            <a:srgbClr val="969A9D"/>
          </a:solidFill>
          <a:ln>
            <a:noFill/>
          </a:ln>
        </p:spPr>
        <p:txBody>
          <a:bodyPr lIns="0" tIns="0" rIns="0" bIns="0" anchor="t" anchorCtr="0">
            <a:noAutofit/>
          </a:bodyPr>
          <a:lstStyle/>
          <a:p>
            <a:pPr marL="0" marR="0" lvl="0" indent="0" algn="l" rtl="0">
              <a:lnSpc>
                <a:spcPct val="90000"/>
              </a:lnSpc>
              <a:spcBef>
                <a:spcPts val="0"/>
              </a:spcBef>
              <a:spcAft>
                <a:spcPts val="0"/>
              </a:spcAft>
              <a:buSzPct val="25000"/>
              <a:buNone/>
            </a:pPr>
            <a:r>
              <a:rPr lang="en" sz="1200">
                <a:solidFill>
                  <a:schemeClr val="lt1"/>
                </a:solidFill>
                <a:latin typeface="Calibri"/>
                <a:ea typeface="Calibri"/>
                <a:cs typeface="Calibri"/>
                <a:sym typeface="Calibri"/>
              </a:rPr>
              <a:t>How to put in your own Photo:</a:t>
            </a:r>
          </a:p>
          <a:p>
            <a:pPr marL="0" marR="0" lvl="0" indent="0" algn="l" rtl="0">
              <a:lnSpc>
                <a:spcPct val="90000"/>
              </a:lnSpc>
              <a:spcBef>
                <a:spcPts val="600"/>
              </a:spcBef>
              <a:spcAft>
                <a:spcPts val="0"/>
              </a:spcAft>
              <a:buSzPct val="25000"/>
              <a:buNone/>
            </a:pPr>
            <a:r>
              <a:rPr lang="en" sz="1200">
                <a:solidFill>
                  <a:schemeClr val="lt1"/>
                </a:solidFill>
                <a:latin typeface="Calibri"/>
                <a:ea typeface="Calibri"/>
                <a:cs typeface="Calibri"/>
                <a:sym typeface="Calibri"/>
              </a:rPr>
              <a:t>Go to ‘View-Slide Master’</a:t>
            </a:r>
          </a:p>
          <a:p>
            <a:pPr marL="0" marR="0" lvl="0" indent="0" algn="l" rtl="0">
              <a:lnSpc>
                <a:spcPct val="90000"/>
              </a:lnSpc>
              <a:spcBef>
                <a:spcPts val="600"/>
              </a:spcBef>
              <a:spcAft>
                <a:spcPts val="0"/>
              </a:spcAft>
              <a:buSzPct val="25000"/>
              <a:buNone/>
            </a:pPr>
            <a:r>
              <a:rPr lang="en" sz="1200">
                <a:solidFill>
                  <a:schemeClr val="lt1"/>
                </a:solidFill>
                <a:latin typeface="Calibri"/>
                <a:ea typeface="Calibri"/>
                <a:cs typeface="Calibri"/>
                <a:sym typeface="Calibri"/>
              </a:rPr>
              <a:t>Go to ‘Insert-Picture’</a:t>
            </a:r>
          </a:p>
          <a:p>
            <a:pPr marL="0" marR="0" lvl="0" indent="0" algn="l" rtl="0">
              <a:lnSpc>
                <a:spcPct val="90000"/>
              </a:lnSpc>
              <a:spcBef>
                <a:spcPts val="600"/>
              </a:spcBef>
              <a:spcAft>
                <a:spcPts val="0"/>
              </a:spcAft>
              <a:buSzPct val="25000"/>
              <a:buNone/>
            </a:pPr>
            <a:r>
              <a:rPr lang="en" sz="1200">
                <a:solidFill>
                  <a:schemeClr val="lt1"/>
                </a:solidFill>
                <a:latin typeface="Calibri"/>
                <a:ea typeface="Calibri"/>
                <a:cs typeface="Calibri"/>
                <a:sym typeface="Calibri"/>
              </a:rPr>
              <a:t>Browse to the image you would like to place. Image should be 1024x768, 1200x900, or other 4:3 aspect ratio</a:t>
            </a:r>
          </a:p>
          <a:p>
            <a:pPr marL="0" marR="0" lvl="0" indent="0" algn="l" rtl="0">
              <a:lnSpc>
                <a:spcPct val="90000"/>
              </a:lnSpc>
              <a:spcBef>
                <a:spcPts val="600"/>
              </a:spcBef>
              <a:spcAft>
                <a:spcPts val="0"/>
              </a:spcAft>
              <a:buSzPct val="25000"/>
              <a:buNone/>
            </a:pPr>
            <a:r>
              <a:rPr lang="en" sz="1200">
                <a:solidFill>
                  <a:schemeClr val="lt1"/>
                </a:solidFill>
                <a:latin typeface="Calibri"/>
                <a:ea typeface="Calibri"/>
                <a:cs typeface="Calibri"/>
                <a:sym typeface="Calibri"/>
              </a:rPr>
              <a:t>Select image and click OK</a:t>
            </a:r>
          </a:p>
          <a:p>
            <a:pPr marL="0" marR="0" lvl="0" indent="0" algn="l" rtl="0">
              <a:lnSpc>
                <a:spcPct val="90000"/>
              </a:lnSpc>
              <a:spcBef>
                <a:spcPts val="600"/>
              </a:spcBef>
              <a:spcAft>
                <a:spcPts val="0"/>
              </a:spcAft>
              <a:buSzPct val="25000"/>
              <a:buNone/>
            </a:pPr>
            <a:r>
              <a:rPr lang="en" sz="1200">
                <a:solidFill>
                  <a:schemeClr val="lt1"/>
                </a:solidFill>
                <a:latin typeface="Calibri"/>
                <a:ea typeface="Calibri"/>
                <a:cs typeface="Calibri"/>
                <a:sym typeface="Calibri"/>
              </a:rPr>
              <a:t>Scale to full screen size if necessary.</a:t>
            </a:r>
          </a:p>
          <a:p>
            <a:pPr marL="0" marR="0" lvl="0" indent="0" algn="l" rtl="0">
              <a:lnSpc>
                <a:spcPct val="90000"/>
              </a:lnSpc>
              <a:spcBef>
                <a:spcPts val="600"/>
              </a:spcBef>
              <a:spcAft>
                <a:spcPts val="0"/>
              </a:spcAft>
              <a:buSzPct val="25000"/>
              <a:buNone/>
            </a:pPr>
            <a:r>
              <a:rPr lang="en" sz="1200">
                <a:solidFill>
                  <a:schemeClr val="lt1"/>
                </a:solidFill>
                <a:latin typeface="Calibri"/>
                <a:ea typeface="Calibri"/>
                <a:cs typeface="Calibri"/>
                <a:sym typeface="Calibri"/>
              </a:rPr>
              <a:t>Click image, go to ‘Format-Send to Back’</a:t>
            </a:r>
          </a:p>
          <a:p>
            <a:pPr marL="0" marR="0" lvl="0" indent="0" algn="l" rtl="0">
              <a:lnSpc>
                <a:spcPct val="90000"/>
              </a:lnSpc>
              <a:spcBef>
                <a:spcPts val="600"/>
              </a:spcBef>
              <a:buSzPct val="25000"/>
              <a:buNone/>
            </a:pPr>
            <a:r>
              <a:rPr lang="en" sz="1200">
                <a:solidFill>
                  <a:schemeClr val="lt1"/>
                </a:solidFill>
                <a:latin typeface="Calibri"/>
                <a:ea typeface="Calibri"/>
                <a:cs typeface="Calibri"/>
                <a:sym typeface="Calibri"/>
              </a:rPr>
              <a:t>Go to ‘View-Normal’ to return to slides</a:t>
            </a:r>
          </a:p>
        </p:txBody>
      </p:sp>
      <p:sp>
        <p:nvSpPr>
          <p:cNvPr id="152" name="Shape 152"/>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153" name="Shape 153"/>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155" name="Shape 155"/>
          <p:cNvPicPr preferRelativeResize="0"/>
          <p:nvPr/>
        </p:nvPicPr>
        <p:blipFill rotWithShape="1">
          <a:blip r:embed="rId2">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90599" y="114300"/>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body" idx="1"/>
          </p:nvPr>
        </p:nvSpPr>
        <p:spPr>
          <a:xfrm>
            <a:off x="801197" y="1216478"/>
            <a:ext cx="3767400" cy="30699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4900421" y="1216478"/>
            <a:ext cx="3767400" cy="30699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62" name="Shape 162"/>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B1ACCE"/>
                </a:solidFill>
                <a:latin typeface="Calibri"/>
                <a:ea typeface="Calibri"/>
                <a:cs typeface="Calibri"/>
                <a:sym typeface="Calibri"/>
              </a:rPr>
              <a:pPr marL="0" marR="0" lvl="0" indent="0" algn="r" rtl="0">
                <a:spcBef>
                  <a:spcPts val="0"/>
                </a:spcBef>
                <a:buSzPct val="25000"/>
                <a:buNone/>
              </a:pPr>
              <a:t>‹#›</a:t>
            </a:fld>
            <a:endParaRPr lang="en" sz="1400">
              <a:solidFill>
                <a:srgbClr val="B1ACCE"/>
              </a:solidFill>
              <a:latin typeface="Calibri"/>
              <a:ea typeface="Calibri"/>
              <a:cs typeface="Calibri"/>
              <a:sym typeface="Calibri"/>
            </a:endParaRPr>
          </a:p>
        </p:txBody>
      </p:sp>
      <p:sp>
        <p:nvSpPr>
          <p:cNvPr id="163" name="Shape 163"/>
          <p:cNvSpPr txBox="1">
            <a:spLocks noGrp="1"/>
          </p:cNvSpPr>
          <p:nvPr>
            <p:ph type="body" idx="3"/>
          </p:nvPr>
        </p:nvSpPr>
        <p:spPr>
          <a:xfrm>
            <a:off x="990599" y="685800"/>
            <a:ext cx="68580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accent2"/>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990599" y="114300"/>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68" name="Shape 168"/>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B1ACCE"/>
                </a:solidFill>
                <a:latin typeface="Calibri"/>
                <a:ea typeface="Calibri"/>
                <a:cs typeface="Calibri"/>
                <a:sym typeface="Calibri"/>
              </a:rPr>
              <a:pPr marL="0" marR="0" lvl="0" indent="0" algn="r" rtl="0">
                <a:spcBef>
                  <a:spcPts val="0"/>
                </a:spcBef>
                <a:buSzPct val="25000"/>
                <a:buNone/>
              </a:pPr>
              <a:t>‹#›</a:t>
            </a:fld>
            <a:endParaRPr lang="en" sz="1400">
              <a:solidFill>
                <a:srgbClr val="B1ACCE"/>
              </a:solidFill>
              <a:latin typeface="Calibri"/>
              <a:ea typeface="Calibri"/>
              <a:cs typeface="Calibri"/>
              <a:sym typeface="Calibri"/>
            </a:endParaRPr>
          </a:p>
        </p:txBody>
      </p:sp>
      <p:sp>
        <p:nvSpPr>
          <p:cNvPr id="169" name="Shape 169"/>
          <p:cNvSpPr txBox="1">
            <a:spLocks noGrp="1"/>
          </p:cNvSpPr>
          <p:nvPr>
            <p:ph type="body" idx="1"/>
          </p:nvPr>
        </p:nvSpPr>
        <p:spPr>
          <a:xfrm>
            <a:off x="990600" y="685800"/>
            <a:ext cx="68580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accent2"/>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flip="none" rotWithShape="1">
          <a:gsLst>
            <a:gs pos="0">
              <a:srgbClr val="51468B"/>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45715" y="-3118"/>
            <a:ext cx="3968909" cy="515135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4" name="Date Placeholder 3"/>
          <p:cNvSpPr>
            <a:spLocks noGrp="1"/>
          </p:cNvSpPr>
          <p:nvPr>
            <p:ph type="dt" sz="half" idx="10"/>
          </p:nvPr>
        </p:nvSpPr>
        <p:spPr bwMode="gray">
          <a:xfrm>
            <a:off x="1423524" y="4896613"/>
            <a:ext cx="850392" cy="126206"/>
          </a:xfrm>
          <a:prstGeom prst="rect">
            <a:avLst/>
          </a:prstGeom>
        </p:spPr>
        <p:txBody>
          <a:bodyPr/>
          <a:lstStyle>
            <a:lvl1pPr>
              <a:defRPr>
                <a:solidFill>
                  <a:schemeClr val="bg1"/>
                </a:solidFill>
              </a:defRPr>
            </a:lvl1pPr>
          </a:lstStyle>
          <a:p>
            <a:endParaRPr lang="en-US">
              <a:solidFill>
                <a:prstClr val="white"/>
              </a:solidFill>
            </a:endParaRPr>
          </a:p>
        </p:txBody>
      </p:sp>
      <p:sp>
        <p:nvSpPr>
          <p:cNvPr id="2" name="Title 1"/>
          <p:cNvSpPr>
            <a:spLocks noGrp="1"/>
          </p:cNvSpPr>
          <p:nvPr>
            <p:ph type="ctrTitle" hasCustomPrompt="1"/>
          </p:nvPr>
        </p:nvSpPr>
        <p:spPr bwMode="gray">
          <a:xfrm>
            <a:off x="1423524" y="1659662"/>
            <a:ext cx="6722378" cy="657247"/>
          </a:xfrm>
          <a:prstGeom prst="rect">
            <a:avLst/>
          </a:prstGeom>
        </p:spPr>
        <p:txBody>
          <a:bodyPr rIns="0" bIns="0" anchor="b" anchorCtr="0"/>
          <a:lstStyle>
            <a:lvl1pPr>
              <a:lnSpc>
                <a:spcPct val="90000"/>
              </a:lnSpc>
              <a:defRPr sz="40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1423524" y="2374693"/>
            <a:ext cx="6400800" cy="51435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634" y="683895"/>
            <a:ext cx="2488753" cy="348218"/>
          </a:xfrm>
          <a:prstGeom prst="rect">
            <a:avLst/>
          </a:prstGeom>
        </p:spPr>
      </p:pic>
    </p:spTree>
    <p:extLst>
      <p:ext uri="{BB962C8B-B14F-4D97-AF65-F5344CB8AC3E}">
        <p14:creationId xmlns:p14="http://schemas.microsoft.com/office/powerpoint/2010/main" val="304345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0"/>
        <p:cNvGrpSpPr/>
        <p:nvPr/>
      </p:nvGrpSpPr>
      <p:grpSpPr>
        <a:xfrm>
          <a:off x="0" y="0"/>
          <a:ext cx="0" cy="0"/>
          <a:chOff x="0" y="0"/>
          <a:chExt cx="0" cy="0"/>
        </a:xfrm>
      </p:grpSpPr>
      <p:pic>
        <p:nvPicPr>
          <p:cNvPr id="31" name="Shape 31" descr="Cadence image 2rgb.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Shape 32"/>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33" name="Shape 33"/>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35" name="Shape 35"/>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Rectangle 6"/>
          <p:cNvSpPr/>
          <p:nvPr userDrawn="1"/>
        </p:nvSpPr>
        <p:spPr>
          <a:xfrm>
            <a:off x="-15915" y="-5919"/>
            <a:ext cx="7030689" cy="516195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11" name="Title 1"/>
          <p:cNvSpPr>
            <a:spLocks noGrp="1"/>
          </p:cNvSpPr>
          <p:nvPr>
            <p:ph type="ctrTitle" hasCustomPrompt="1"/>
          </p:nvPr>
        </p:nvSpPr>
        <p:spPr bwMode="gray">
          <a:xfrm>
            <a:off x="1404256" y="2202683"/>
            <a:ext cx="3886200" cy="85725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3" name="Subtitle 2"/>
          <p:cNvSpPr>
            <a:spLocks noGrp="1"/>
          </p:cNvSpPr>
          <p:nvPr>
            <p:ph type="subTitle" idx="1" hasCustomPrompt="1"/>
          </p:nvPr>
        </p:nvSpPr>
        <p:spPr bwMode="gray">
          <a:xfrm>
            <a:off x="1404256" y="3101247"/>
            <a:ext cx="4386944" cy="70163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0634" y="683895"/>
            <a:ext cx="2488753" cy="348218"/>
          </a:xfrm>
          <a:prstGeom prst="rect">
            <a:avLst/>
          </a:prstGeom>
        </p:spPr>
      </p:pic>
    </p:spTree>
    <p:extLst>
      <p:ext uri="{BB962C8B-B14F-4D97-AF65-F5344CB8AC3E}">
        <p14:creationId xmlns:p14="http://schemas.microsoft.com/office/powerpoint/2010/main" val="264940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a:off x="2351531" y="4894380"/>
            <a:ext cx="857400" cy="126300"/>
          </a:xfrm>
          <a:prstGeom prst="rect">
            <a:avLst/>
          </a:prstGeom>
          <a:noFill/>
          <a:ln>
            <a:noFill/>
          </a:ln>
        </p:spPr>
        <p:txBody>
          <a:bodyPr lIns="91425" tIns="91425" rIns="91425" bIns="91425" anchor="b" anchorCtr="0"/>
          <a:lstStyle>
            <a:lvl1pPr marL="0" marR="0" lvl="0" indent="0" algn="l" rtl="0">
              <a:spcBef>
                <a:spcPts val="0"/>
              </a:spcBef>
              <a:buNone/>
              <a:defRPr sz="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8"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2"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solidFill>
                <a:srgbClr val="54585A"/>
              </a:solidFill>
            </a:endParaRPr>
          </a:p>
        </p:txBody>
      </p:sp>
      <p:sp>
        <p:nvSpPr>
          <p:cNvPr id="15" name="Shape 15"/>
          <p:cNvSpPr txBox="1">
            <a:spLocks noGrp="1"/>
          </p:cNvSpPr>
          <p:nvPr>
            <p:ph type="ftr" idx="11"/>
          </p:nvPr>
        </p:nvSpPr>
        <p:spPr>
          <a:xfrm>
            <a:off x="3121993" y="4863095"/>
            <a:ext cx="5181600" cy="173400"/>
          </a:xfrm>
          <a:prstGeom prst="rect">
            <a:avLst/>
          </a:prstGeom>
          <a:noFill/>
          <a:ln>
            <a:noFill/>
          </a:ln>
        </p:spPr>
        <p:txBody>
          <a:bodyPr lIns="91425" tIns="91425" rIns="91425" bIns="91425" anchor="b" anchorCtr="0"/>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8"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2"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solidFill>
                  <a:srgbClr val="54585A"/>
                </a:solidFill>
              </a:rPr>
              <a:t>EIOHUE</a:t>
            </a:r>
            <a:endParaRPr>
              <a:solidFill>
                <a:srgbClr val="54585A"/>
              </a:solidFill>
            </a:endParaRPr>
          </a:p>
        </p:txBody>
      </p:sp>
      <p:sp>
        <p:nvSpPr>
          <p:cNvPr id="16" name="Shape 16"/>
          <p:cNvSpPr txBox="1">
            <a:spLocks noGrp="1"/>
          </p:cNvSpPr>
          <p:nvPr>
            <p:ph type="sldNum" idx="12"/>
          </p:nvPr>
        </p:nvSpPr>
        <p:spPr>
          <a:xfrm>
            <a:off x="8305799" y="4863095"/>
            <a:ext cx="346800" cy="173400"/>
          </a:xfrm>
          <a:prstGeom prst="rect">
            <a:avLst/>
          </a:prstGeom>
          <a:noFill/>
          <a:ln>
            <a:noFill/>
          </a:ln>
        </p:spPr>
        <p:txBody>
          <a:bodyPr lIns="0" tIns="0" rIns="0" bIns="0" anchor="b" anchorCtr="0">
            <a:noAutofit/>
          </a:bodyPr>
          <a:lstStyle/>
          <a:p>
            <a:pPr algn="r">
              <a:buSzPct val="25000"/>
            </a:pPr>
            <a:fld id="{00000000-1234-1234-1234-123412341234}" type="slidenum">
              <a:rPr lang="en">
                <a:solidFill>
                  <a:srgbClr val="B0A2C5"/>
                </a:solidFill>
                <a:latin typeface="Calibri"/>
                <a:ea typeface="Calibri"/>
                <a:cs typeface="Calibri"/>
                <a:sym typeface="Calibri"/>
              </a:rPr>
              <a:pPr algn="r">
                <a:buSzPct val="25000"/>
              </a:pPr>
              <a:t>‹#›</a:t>
            </a:fld>
            <a:endParaRPr lang="en">
              <a:solidFill>
                <a:srgbClr val="B0A2C5"/>
              </a:solidFill>
              <a:latin typeface="Calibri"/>
              <a:ea typeface="Calibri"/>
              <a:cs typeface="Calibri"/>
              <a:sym typeface="Calibri"/>
            </a:endParaRPr>
          </a:p>
        </p:txBody>
      </p:sp>
      <p:pic>
        <p:nvPicPr>
          <p:cNvPr id="17" name="Shape 17" descr="NM_Logo_RGB.eps"/>
          <p:cNvPicPr preferRelativeResize="0"/>
          <p:nvPr/>
        </p:nvPicPr>
        <p:blipFill rotWithShape="1">
          <a:blip r:embed="rId2">
            <a:alphaModFix/>
          </a:blip>
          <a:srcRect/>
          <a:stretch/>
        </p:blipFill>
        <p:spPr>
          <a:xfrm>
            <a:off x="533400" y="4800285"/>
            <a:ext cx="1447800" cy="203700"/>
          </a:xfrm>
          <a:prstGeom prst="rect">
            <a:avLst/>
          </a:prstGeom>
          <a:noFill/>
          <a:ln>
            <a:noFill/>
          </a:ln>
        </p:spPr>
      </p:pic>
    </p:spTree>
    <p:extLst>
      <p:ext uri="{BB962C8B-B14F-4D97-AF65-F5344CB8AC3E}">
        <p14:creationId xmlns:p14="http://schemas.microsoft.com/office/powerpoint/2010/main" val="423881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Shape 38"/>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39" name="Shape 39"/>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41" name="Shape 41"/>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42"/>
        <p:cNvGrpSpPr/>
        <p:nvPr/>
      </p:nvGrpSpPr>
      <p:grpSpPr>
        <a:xfrm>
          <a:off x="0" y="0"/>
          <a:ext cx="0" cy="0"/>
          <a:chOff x="0" y="0"/>
          <a:chExt cx="0" cy="0"/>
        </a:xfrm>
      </p:grpSpPr>
      <p:pic>
        <p:nvPicPr>
          <p:cNvPr id="43" name="Shape 43" descr="Cadence image 1rgb.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4" name="Shape 44"/>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45" name="Shape 45"/>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47" name="Shape 47"/>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6">
    <p:spTree>
      <p:nvGrpSpPr>
        <p:cNvPr id="1" name="Shape 54"/>
        <p:cNvGrpSpPr/>
        <p:nvPr/>
      </p:nvGrpSpPr>
      <p:grpSpPr>
        <a:xfrm>
          <a:off x="0" y="0"/>
          <a:ext cx="0" cy="0"/>
          <a:chOff x="0" y="0"/>
          <a:chExt cx="0" cy="0"/>
        </a:xfrm>
      </p:grpSpPr>
      <p:pic>
        <p:nvPicPr>
          <p:cNvPr id="55" name="Shape 55" descr="Lake Forestrgb.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6" name="Shape 56"/>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chemeClr val="dk2"/>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57" name="Shape 57"/>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59" name="Shape 59"/>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8">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8" name="Shape 68"/>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69" name="Shape 69"/>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71" name="Shape 71"/>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9">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4" name="Shape 74"/>
          <p:cNvSpPr/>
          <p:nvPr/>
        </p:nvSpPr>
        <p:spPr>
          <a:xfrm>
            <a:off x="-15915" y="-5918"/>
            <a:ext cx="7030800" cy="5162100"/>
          </a:xfrm>
          <a:custGeom>
            <a:avLst/>
            <a:gdLst/>
            <a:ahLst/>
            <a:cxnLst/>
            <a:rect l="0" t="0" r="0" b="0"/>
            <a:pathLst>
              <a:path w="120000" h="120000" extrusionOk="0">
                <a:moveTo>
                  <a:pt x="0" y="0"/>
                </a:moveTo>
                <a:lnTo>
                  <a:pt x="58528" y="30"/>
                </a:lnTo>
                <a:lnTo>
                  <a:pt x="119999" y="120000"/>
                </a:lnTo>
                <a:lnTo>
                  <a:pt x="206" y="119892"/>
                </a:lnTo>
                <a:cubicBezTo>
                  <a:pt x="-282" y="59694"/>
                  <a:pt x="326" y="40131"/>
                  <a:pt x="0" y="0"/>
                </a:cubicBezTo>
                <a:close/>
              </a:path>
            </a:pathLst>
          </a:custGeom>
          <a:solidFill>
            <a:srgbClr val="514689"/>
          </a:solidFill>
          <a:ln>
            <a:noFill/>
          </a:ln>
        </p:spPr>
        <p:txBody>
          <a:bodyPr lIns="91425" tIns="45700" rIns="91425" bIns="45700" anchor="ctr" anchorCtr="0">
            <a:noAutofit/>
          </a:bodyPr>
          <a:lstStyle/>
          <a:p>
            <a:pPr marL="0" marR="0" lvl="0" indent="0" algn="ctr" rtl="0">
              <a:spcBef>
                <a:spcPts val="0"/>
              </a:spcBef>
              <a:buSzPct val="25000"/>
              <a:buNone/>
            </a:pPr>
            <a:r>
              <a:rPr lang="en" sz="1800">
                <a:solidFill>
                  <a:schemeClr val="dk2"/>
                </a:solidFill>
                <a:latin typeface="Calibri"/>
                <a:ea typeface="Calibri"/>
                <a:cs typeface="Calibri"/>
                <a:sym typeface="Calibri"/>
              </a:rPr>
              <a:t>   </a:t>
            </a:r>
          </a:p>
        </p:txBody>
      </p:sp>
      <p:sp>
        <p:nvSpPr>
          <p:cNvPr id="75" name="Shape 75"/>
          <p:cNvSpPr txBox="1">
            <a:spLocks noGrp="1"/>
          </p:cNvSpPr>
          <p:nvPr>
            <p:ph type="ctrTitle"/>
          </p:nvPr>
        </p:nvSpPr>
        <p:spPr>
          <a:xfrm>
            <a:off x="1404255" y="2202683"/>
            <a:ext cx="3886200" cy="857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subTitle" idx="1"/>
          </p:nvPr>
        </p:nvSpPr>
        <p:spPr>
          <a:xfrm>
            <a:off x="1404255" y="3101246"/>
            <a:ext cx="4386900" cy="7016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lt1"/>
                </a:solidFill>
                <a:latin typeface="Calibri"/>
                <a:ea typeface="Calibri"/>
                <a:cs typeface="Calibri"/>
                <a:sym typeface="Calibri"/>
              </a:defRPr>
            </a:lvl1pPr>
            <a:lvl2pPr marL="457200" marR="0" lvl="1" indent="0" algn="ctr" rtl="0">
              <a:spcBef>
                <a:spcPts val="370"/>
              </a:spcBef>
              <a:buClr>
                <a:srgbClr val="605F62"/>
              </a:buClr>
              <a:buFont typeface="Noto Sans Symbols"/>
              <a:buNone/>
              <a:defRPr sz="1850" b="0" i="0" u="none" strike="noStrike" cap="none">
                <a:solidFill>
                  <a:srgbClr val="979899"/>
                </a:solidFill>
                <a:latin typeface="Calibri"/>
                <a:ea typeface="Calibri"/>
                <a:cs typeface="Calibri"/>
                <a:sym typeface="Calibri"/>
              </a:defRPr>
            </a:lvl2pPr>
            <a:lvl3pPr marL="914400" marR="0" lvl="2"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3pPr>
            <a:lvl4pPr marL="1371600" marR="0" lvl="3"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4pPr>
            <a:lvl5pPr marL="1828800" marR="0" lvl="4" indent="0" algn="ctr" rtl="0">
              <a:spcBef>
                <a:spcPts val="280"/>
              </a:spcBef>
              <a:buClr>
                <a:srgbClr val="605F62"/>
              </a:buClr>
              <a:buFont typeface="Arial"/>
              <a:buNone/>
              <a:defRPr sz="1400" b="0" i="0" u="none" strike="noStrike" cap="none">
                <a:solidFill>
                  <a:srgbClr val="979899"/>
                </a:solidFill>
                <a:latin typeface="Calibri"/>
                <a:ea typeface="Calibri"/>
                <a:cs typeface="Calibri"/>
                <a:sym typeface="Calibri"/>
              </a:defRPr>
            </a:lvl5pPr>
            <a:lvl6pPr marL="2286000" marR="0" lvl="5"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6pPr>
            <a:lvl7pPr marL="2743200" marR="0" lvl="6"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7pPr>
            <a:lvl8pPr marL="3200400" marR="0" lvl="7"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8pPr>
            <a:lvl9pPr marL="3657600" marR="0" lvl="8" indent="0" algn="ctr" rtl="0">
              <a:spcBef>
                <a:spcPts val="400"/>
              </a:spcBef>
              <a:buClr>
                <a:srgbClr val="979899"/>
              </a:buClr>
              <a:buFont typeface="Arial"/>
              <a:buNone/>
              <a:defRPr sz="2000" b="0" i="0" u="none" strike="noStrike" cap="none">
                <a:solidFill>
                  <a:srgbClr val="979899"/>
                </a:solidFill>
                <a:latin typeface="Calibri"/>
                <a:ea typeface="Calibri"/>
                <a:cs typeface="Calibri"/>
                <a:sym typeface="Calibri"/>
              </a:defRPr>
            </a:lvl9pPr>
          </a:lstStyle>
          <a:p>
            <a:endParaRPr/>
          </a:p>
        </p:txBody>
      </p:sp>
      <p:pic>
        <p:nvPicPr>
          <p:cNvPr id="77" name="Shape 77"/>
          <p:cNvPicPr preferRelativeResize="0"/>
          <p:nvPr/>
        </p:nvPicPr>
        <p:blipFill rotWithShape="1">
          <a:blip r:embed="rId3">
            <a:alphaModFix/>
          </a:blip>
          <a:srcRect/>
          <a:stretch/>
        </p:blipFill>
        <p:spPr>
          <a:xfrm>
            <a:off x="660633" y="683894"/>
            <a:ext cx="2488800" cy="3483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990599" y="114300"/>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801197" y="1216478"/>
            <a:ext cx="7049700" cy="30699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83" name="Shape 83"/>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B1ACCE"/>
                </a:solidFill>
                <a:latin typeface="Calibri"/>
                <a:ea typeface="Calibri"/>
                <a:cs typeface="Calibri"/>
                <a:sym typeface="Calibri"/>
              </a:rPr>
              <a:pPr marL="0" marR="0" lvl="0" indent="0" algn="r" rtl="0">
                <a:spcBef>
                  <a:spcPts val="0"/>
                </a:spcBef>
                <a:buSzPct val="25000"/>
                <a:buNone/>
              </a:pPr>
              <a:t>‹#›</a:t>
            </a:fld>
            <a:endParaRPr lang="en" sz="1400">
              <a:solidFill>
                <a:srgbClr val="B1ACCE"/>
              </a:solidFill>
              <a:latin typeface="Calibri"/>
              <a:ea typeface="Calibri"/>
              <a:cs typeface="Calibri"/>
              <a:sym typeface="Calibri"/>
            </a:endParaRPr>
          </a:p>
        </p:txBody>
      </p:sp>
      <p:sp>
        <p:nvSpPr>
          <p:cNvPr id="84" name="Shape 84"/>
          <p:cNvSpPr txBox="1">
            <a:spLocks noGrp="1"/>
          </p:cNvSpPr>
          <p:nvPr>
            <p:ph type="body" idx="2"/>
          </p:nvPr>
        </p:nvSpPr>
        <p:spPr>
          <a:xfrm>
            <a:off x="990600" y="685800"/>
            <a:ext cx="68550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accent2"/>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is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990599" y="114300"/>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990600" y="1218009"/>
            <a:ext cx="3581400" cy="2679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dk2"/>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801197" y="1485900"/>
            <a:ext cx="3768900" cy="28005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908035" y="1218009"/>
            <a:ext cx="3770400" cy="267900"/>
          </a:xfrm>
          <a:prstGeom prst="rect">
            <a:avLst/>
          </a:prstGeom>
          <a:noFill/>
          <a:ln>
            <a:noFill/>
          </a:ln>
        </p:spPr>
        <p:txBody>
          <a:bodyPr lIns="91425" tIns="91425" rIns="91425" bIns="91425" anchor="b" anchorCtr="0"/>
          <a:lstStyle>
            <a:lvl1pPr marL="0" marR="0" lvl="0" indent="0" algn="l" rtl="0">
              <a:spcBef>
                <a:spcPts val="370"/>
              </a:spcBef>
              <a:buClr>
                <a:schemeClr val="accent1"/>
              </a:buClr>
              <a:buFont typeface="Arial"/>
              <a:buNone/>
              <a:defRPr sz="1850" b="0" i="0" u="none" strike="noStrike" cap="none">
                <a:solidFill>
                  <a:schemeClr val="dk2"/>
                </a:solidFill>
                <a:latin typeface="Calibri"/>
                <a:ea typeface="Calibri"/>
                <a:cs typeface="Calibri"/>
                <a:sym typeface="Calibri"/>
              </a:defRPr>
            </a:lvl1pPr>
            <a:lvl2pPr marL="457200" marR="0" lvl="1" indent="0" algn="l" rtl="0">
              <a:spcBef>
                <a:spcPts val="400"/>
              </a:spcBef>
              <a:buClr>
                <a:srgbClr val="605F6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rgbClr val="605F62"/>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605F62"/>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727123" y="1485900"/>
            <a:ext cx="3770400" cy="28005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2350008" y="4896612"/>
            <a:ext cx="850500" cy="126300"/>
          </a:xfrm>
          <a:prstGeom prst="rect">
            <a:avLst/>
          </a:prstGeom>
          <a:noFill/>
          <a:ln>
            <a:noFill/>
          </a:ln>
        </p:spPr>
        <p:txBody>
          <a:bodyPr lIns="91425" tIns="91425" rIns="91425" bIns="91425" anchor="b" anchorCtr="0"/>
          <a:lstStyle>
            <a:lvl1pPr marL="0" marR="0" lvl="0" indent="0" algn="l" rtl="0">
              <a:spcBef>
                <a:spcPts val="0"/>
              </a:spcBef>
              <a:buNone/>
              <a:defRPr sz="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1993" y="4864206"/>
            <a:ext cx="5181600" cy="173400"/>
          </a:xfrm>
          <a:prstGeom prst="rect">
            <a:avLst/>
          </a:prstGeom>
          <a:noFill/>
          <a:ln>
            <a:noFill/>
          </a:ln>
        </p:spPr>
        <p:txBody>
          <a:bodyPr lIns="91425" tIns="91425" rIns="91425" bIns="91425" anchor="b" anchorCtr="0"/>
          <a:lstStyle>
            <a:lvl1pPr marL="0" marR="0" lvl="0" indent="0" algn="r" rtl="0">
              <a:spcBef>
                <a:spcPts val="0"/>
              </a:spcBef>
              <a:buNone/>
              <a:defRPr sz="14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93" name="Shape 93"/>
          <p:cNvSpPr txBox="1">
            <a:spLocks noGrp="1"/>
          </p:cNvSpPr>
          <p:nvPr>
            <p:ph type="sldNum" idx="12"/>
          </p:nvPr>
        </p:nvSpPr>
        <p:spPr>
          <a:xfrm>
            <a:off x="8305799" y="4864206"/>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a:solidFill>
                  <a:srgbClr val="B1ACCE"/>
                </a:solidFill>
                <a:latin typeface="Calibri"/>
                <a:ea typeface="Calibri"/>
                <a:cs typeface="Calibri"/>
                <a:sym typeface="Calibri"/>
              </a:rPr>
              <a:pPr marL="0" marR="0" lvl="0" indent="0" algn="r" rtl="0">
                <a:spcBef>
                  <a:spcPts val="0"/>
                </a:spcBef>
                <a:buSzPct val="25000"/>
                <a:buNone/>
              </a:pPr>
              <a:t>‹#›</a:t>
            </a:fld>
            <a:endParaRPr lang="en" sz="1400">
              <a:solidFill>
                <a:srgbClr val="B1ACCE"/>
              </a:solidFill>
              <a:latin typeface="Calibri"/>
              <a:ea typeface="Calibri"/>
              <a:cs typeface="Calibri"/>
              <a:sym typeface="Calibri"/>
            </a:endParaRPr>
          </a:p>
        </p:txBody>
      </p:sp>
      <p:sp>
        <p:nvSpPr>
          <p:cNvPr id="94" name="Shape 94"/>
          <p:cNvSpPr txBox="1">
            <a:spLocks noGrp="1"/>
          </p:cNvSpPr>
          <p:nvPr>
            <p:ph type="body" idx="5"/>
          </p:nvPr>
        </p:nvSpPr>
        <p:spPr>
          <a:xfrm>
            <a:off x="990599" y="685800"/>
            <a:ext cx="6852600" cy="342900"/>
          </a:xfrm>
          <a:prstGeom prst="rect">
            <a:avLst/>
          </a:prstGeom>
          <a:noFill/>
          <a:ln>
            <a:noFill/>
          </a:ln>
        </p:spPr>
        <p:txBody>
          <a:bodyPr lIns="91425" tIns="91425" rIns="91425" bIns="91425" anchor="t" anchorCtr="0"/>
          <a:lstStyle>
            <a:lvl1pPr marL="0" marR="0" lvl="0" indent="0" algn="l" rtl="0">
              <a:lnSpc>
                <a:spcPct val="85000"/>
              </a:lnSpc>
              <a:spcBef>
                <a:spcPts val="0"/>
              </a:spcBef>
              <a:buClr>
                <a:schemeClr val="accent1"/>
              </a:buClr>
              <a:buFont typeface="Arial"/>
              <a:buNone/>
              <a:defRPr sz="2000" b="0" i="0" u="none" strike="noStrike" cap="none">
                <a:solidFill>
                  <a:schemeClr val="accent2"/>
                </a:solidFill>
                <a:latin typeface="Calibri"/>
                <a:ea typeface="Calibri"/>
                <a:cs typeface="Calibri"/>
                <a:sym typeface="Calibri"/>
              </a:defRPr>
            </a:lvl1pPr>
            <a:lvl2pPr marL="206375" marR="0" lvl="1" indent="-3175" algn="l" rtl="0">
              <a:spcBef>
                <a:spcPts val="370"/>
              </a:spcBef>
              <a:buClr>
                <a:srgbClr val="605F62"/>
              </a:buClr>
              <a:buFont typeface="Noto Sans Symbols"/>
              <a:buNone/>
              <a:defRPr sz="1850" b="0" i="0" u="none" strike="noStrike" cap="none">
                <a:solidFill>
                  <a:schemeClr val="dk1"/>
                </a:solidFill>
                <a:latin typeface="Calibri"/>
                <a:ea typeface="Calibri"/>
                <a:cs typeface="Calibri"/>
                <a:sym typeface="Calibri"/>
              </a:defRPr>
            </a:lvl2pPr>
            <a:lvl3pPr marL="457200" marR="0" lvl="2" indent="0"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3pPr>
            <a:lvl4pPr marL="631825" marR="0" lvl="3" indent="-9525"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4pPr>
            <a:lvl5pPr marL="804862" marR="0" lvl="4" indent="-4762" algn="l" rtl="0">
              <a:spcBef>
                <a:spcPts val="280"/>
              </a:spcBef>
              <a:buClr>
                <a:srgbClr val="605F62"/>
              </a:buClr>
              <a:buFont typeface="Arial"/>
              <a:buNone/>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90599" y="102869"/>
            <a:ext cx="7713900" cy="571500"/>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dk2"/>
              </a:buClr>
              <a:buFont typeface="Calibri"/>
              <a:buNone/>
              <a:defRPr sz="28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01197" y="1216478"/>
            <a:ext cx="7049700" cy="3069900"/>
          </a:xfrm>
          <a:prstGeom prst="rect">
            <a:avLst/>
          </a:prstGeom>
          <a:noFill/>
          <a:ln>
            <a:noFill/>
          </a:ln>
        </p:spPr>
        <p:txBody>
          <a:bodyPr lIns="91425" tIns="91425" rIns="91425" bIns="91425" anchor="t" anchorCtr="0"/>
          <a:lstStyle>
            <a:lvl1pPr marL="174625" marR="0" lvl="0" indent="-57150" algn="l" rtl="0">
              <a:spcBef>
                <a:spcPts val="370"/>
              </a:spcBef>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spcBef>
                <a:spcPts val="370"/>
              </a:spcBef>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spcBef>
                <a:spcPts val="280"/>
              </a:spcBef>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351531" y="4894380"/>
            <a:ext cx="857400" cy="126300"/>
          </a:xfrm>
          <a:prstGeom prst="rect">
            <a:avLst/>
          </a:prstGeom>
          <a:noFill/>
          <a:ln>
            <a:noFill/>
          </a:ln>
        </p:spPr>
        <p:txBody>
          <a:bodyPr lIns="91425" tIns="91425" rIns="91425" bIns="91425" anchor="b" anchorCtr="0"/>
          <a:lstStyle>
            <a:lvl1pPr marL="0" marR="0" lvl="0" indent="0" algn="l" rtl="0">
              <a:spcBef>
                <a:spcPts val="0"/>
              </a:spcBef>
              <a:buNone/>
              <a:defRPr sz="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1993" y="4863095"/>
            <a:ext cx="5181600" cy="173400"/>
          </a:xfrm>
          <a:prstGeom prst="rect">
            <a:avLst/>
          </a:prstGeom>
          <a:noFill/>
          <a:ln>
            <a:noFill/>
          </a:ln>
        </p:spPr>
        <p:txBody>
          <a:bodyPr lIns="91425" tIns="91425" rIns="91425" bIns="91425" anchor="b" anchorCtr="0"/>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EIOHUE</a:t>
            </a:r>
            <a:endParaRPr/>
          </a:p>
        </p:txBody>
      </p:sp>
      <p:sp>
        <p:nvSpPr>
          <p:cNvPr id="10" name="Shape 10"/>
          <p:cNvSpPr txBox="1">
            <a:spLocks noGrp="1"/>
          </p:cNvSpPr>
          <p:nvPr>
            <p:ph type="sldNum" idx="12"/>
          </p:nvPr>
        </p:nvSpPr>
        <p:spPr>
          <a:xfrm>
            <a:off x="8305799" y="4863095"/>
            <a:ext cx="346800" cy="1734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400" b="0" i="0" u="none" strike="noStrike" cap="none">
                <a:solidFill>
                  <a:schemeClr val="accent2"/>
                </a:solidFill>
                <a:latin typeface="Calibri"/>
                <a:ea typeface="Calibri"/>
                <a:cs typeface="Calibri"/>
                <a:sym typeface="Calibri"/>
              </a:rPr>
              <a:pPr marL="0" marR="0" lvl="0" indent="0" algn="r" rtl="0">
                <a:spcBef>
                  <a:spcPts val="0"/>
                </a:spcBef>
                <a:buSzPct val="25000"/>
                <a:buNone/>
              </a:pPr>
              <a:t>‹#›</a:t>
            </a:fld>
            <a:endParaRPr lang="en" sz="1400" b="0" i="0" u="none" strike="noStrike" cap="none">
              <a:solidFill>
                <a:schemeClr val="accent2"/>
              </a:solidFill>
              <a:latin typeface="Calibri"/>
              <a:ea typeface="Calibri"/>
              <a:cs typeface="Calibri"/>
              <a:sym typeface="Calibri"/>
            </a:endParaRPr>
          </a:p>
        </p:txBody>
      </p:sp>
      <p:pic>
        <p:nvPicPr>
          <p:cNvPr id="11" name="Shape 11" descr="PPT-RGB-Shapes1.ai"/>
          <p:cNvPicPr preferRelativeResize="0"/>
          <p:nvPr/>
        </p:nvPicPr>
        <p:blipFill rotWithShape="1">
          <a:blip r:embed="rId23">
            <a:alphaModFix/>
          </a:blip>
          <a:srcRect/>
          <a:stretch/>
        </p:blipFill>
        <p:spPr>
          <a:xfrm>
            <a:off x="-381000" y="346981"/>
            <a:ext cx="1271100" cy="333300"/>
          </a:xfrm>
          <a:prstGeom prst="rect">
            <a:avLst/>
          </a:prstGeom>
          <a:noFill/>
          <a:ln>
            <a:noFill/>
          </a:ln>
        </p:spPr>
      </p:pic>
      <p:pic>
        <p:nvPicPr>
          <p:cNvPr id="12" name="Shape 12" descr="NM-Logo-Stacked-RGB.jpg"/>
          <p:cNvPicPr preferRelativeResize="0"/>
          <p:nvPr/>
        </p:nvPicPr>
        <p:blipFill rotWithShape="1">
          <a:blip r:embed="rId24">
            <a:alphaModFix/>
          </a:blip>
          <a:srcRect/>
          <a:stretch/>
        </p:blipFill>
        <p:spPr>
          <a:xfrm>
            <a:off x="533400" y="4800600"/>
            <a:ext cx="1447800" cy="202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1" r:id="rId19"/>
    <p:sldLayoutId id="2147483672" r:id="rId20"/>
    <p:sldLayoutId id="214748367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Jessica.Doane-Swanson@nm.org"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hyperlink" Target="mailto:kpritcha@nm.org" TargetMode="External"/><Relationship Id="rId4" Type="http://schemas.openxmlformats.org/officeDocument/2006/relationships/hyperlink" Target="mailto:jess.m.edelstein@gmail.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524" y="2231796"/>
            <a:ext cx="6722378" cy="657247"/>
          </a:xfrm>
        </p:spPr>
        <p:txBody>
          <a:bodyPr/>
          <a:lstStyle/>
          <a:p>
            <a:r>
              <a:rPr lang="en-US" dirty="0" smtClean="0"/>
              <a:t>Early Implementation of an Orthosis for the Hemiplegic Upper Extremity</a:t>
            </a:r>
            <a:endParaRPr lang="en-US" dirty="0"/>
          </a:p>
        </p:txBody>
      </p:sp>
      <p:sp>
        <p:nvSpPr>
          <p:cNvPr id="3" name="Subtitle 2"/>
          <p:cNvSpPr>
            <a:spLocks noGrp="1"/>
          </p:cNvSpPr>
          <p:nvPr>
            <p:ph type="subTitle" idx="1"/>
          </p:nvPr>
        </p:nvSpPr>
        <p:spPr>
          <a:xfrm>
            <a:off x="1423524" y="2889043"/>
            <a:ext cx="6400800" cy="514350"/>
          </a:xfrm>
        </p:spPr>
        <p:txBody>
          <a:bodyPr/>
          <a:lstStyle/>
          <a:p>
            <a:r>
              <a:rPr lang="en-US" dirty="0" smtClean="0"/>
              <a:t>A Feasibility Study </a:t>
            </a:r>
          </a:p>
        </p:txBody>
      </p:sp>
      <p:sp>
        <p:nvSpPr>
          <p:cNvPr id="5" name="TextBox 4"/>
          <p:cNvSpPr txBox="1"/>
          <p:nvPr/>
        </p:nvSpPr>
        <p:spPr>
          <a:xfrm>
            <a:off x="875386" y="3403393"/>
            <a:ext cx="7263276" cy="1422104"/>
          </a:xfrm>
          <a:prstGeom prst="rect">
            <a:avLst/>
          </a:prstGeom>
          <a:noFill/>
        </p:spPr>
        <p:txBody>
          <a:bodyPr wrap="square" lIns="0" tIns="0" rIns="0" bIns="0" rtlCol="0">
            <a:noAutofit/>
          </a:bodyPr>
          <a:lstStyle/>
          <a:p>
            <a:pPr>
              <a:lnSpc>
                <a:spcPct val="90000"/>
              </a:lnSpc>
              <a:spcBef>
                <a:spcPts val="600"/>
              </a:spcBef>
            </a:pPr>
            <a:r>
              <a:rPr lang="en-US" dirty="0" smtClean="0">
                <a:solidFill>
                  <a:prstClr val="white"/>
                </a:solidFill>
              </a:rPr>
              <a:t>Presented at: Canadian Association of Occupational Therapists National Conference </a:t>
            </a:r>
          </a:p>
          <a:p>
            <a:pPr>
              <a:lnSpc>
                <a:spcPct val="90000"/>
              </a:lnSpc>
              <a:spcBef>
                <a:spcPts val="600"/>
              </a:spcBef>
            </a:pPr>
            <a:r>
              <a:rPr lang="en-US" dirty="0" smtClean="0">
                <a:solidFill>
                  <a:prstClr val="white"/>
                </a:solidFill>
              </a:rPr>
              <a:t>Presented on: Friday, June 22nd</a:t>
            </a:r>
          </a:p>
          <a:p>
            <a:pPr>
              <a:lnSpc>
                <a:spcPct val="90000"/>
              </a:lnSpc>
              <a:spcBef>
                <a:spcPts val="600"/>
              </a:spcBef>
            </a:pPr>
            <a:r>
              <a:rPr lang="en-US" dirty="0" smtClean="0">
                <a:solidFill>
                  <a:prstClr val="white"/>
                </a:solidFill>
              </a:rPr>
              <a:t>Authors and Presented by: Jessica Edelstein MS, OTR/L, Kevin Pritchard MS, OTR/L </a:t>
            </a:r>
          </a:p>
          <a:p>
            <a:pPr>
              <a:lnSpc>
                <a:spcPct val="90000"/>
              </a:lnSpc>
              <a:spcBef>
                <a:spcPts val="600"/>
              </a:spcBef>
            </a:pPr>
            <a:r>
              <a:rPr lang="en-US" dirty="0" smtClean="0">
                <a:solidFill>
                  <a:prstClr val="white"/>
                </a:solidFill>
              </a:rPr>
              <a:t>Authors: Tracy Arndt PT, DPT, Elliot Roth, MD, Kendra Koesters, OTS, Kari Carbone, OTS, and Victoria Zeman   </a:t>
            </a:r>
          </a:p>
          <a:p>
            <a:pPr>
              <a:lnSpc>
                <a:spcPct val="90000"/>
              </a:lnSpc>
              <a:spcBef>
                <a:spcPts val="600"/>
              </a:spcBef>
            </a:pPr>
            <a:endParaRPr lang="en-US" dirty="0">
              <a:solidFill>
                <a:prstClr val="white"/>
              </a:solidFill>
            </a:endParaRPr>
          </a:p>
        </p:txBody>
      </p:sp>
      <p:sp>
        <p:nvSpPr>
          <p:cNvPr id="6" name="TextBox 5"/>
          <p:cNvSpPr txBox="1"/>
          <p:nvPr/>
        </p:nvSpPr>
        <p:spPr>
          <a:xfrm>
            <a:off x="2421467" y="-2032000"/>
            <a:ext cx="914400" cy="6858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4917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6" name="Content Placeholder 5"/>
          <p:cNvSpPr>
            <a:spLocks noGrp="1"/>
          </p:cNvSpPr>
          <p:nvPr>
            <p:ph idx="1"/>
          </p:nvPr>
        </p:nvSpPr>
        <p:spPr/>
        <p:txBody>
          <a:bodyPr/>
          <a:lstStyle/>
          <a:p>
            <a:pPr>
              <a:buNone/>
            </a:pPr>
            <a:r>
              <a:rPr lang="en-US" sz="2800" dirty="0" smtClean="0"/>
              <a:t>#1 Is it feasible to provide an orthosis within 2 weeks of stroke?     </a:t>
            </a:r>
          </a:p>
          <a:p>
            <a:pPr lvl="1"/>
            <a:endParaRPr lang="en-US" dirty="0" smtClean="0"/>
          </a:p>
          <a:p>
            <a:pPr marL="320675" lvl="1" indent="0">
              <a:buNone/>
            </a:pPr>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10</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smtClean="0">
                <a:solidFill>
                  <a:schemeClr val="accent2"/>
                </a:solidFill>
              </a:rPr>
              <a:t>Question #1 </a:t>
            </a:r>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6" name="Content Placeholder 5"/>
          <p:cNvSpPr>
            <a:spLocks noGrp="1"/>
          </p:cNvSpPr>
          <p:nvPr>
            <p:ph idx="1"/>
          </p:nvPr>
        </p:nvSpPr>
        <p:spPr/>
        <p:txBody>
          <a:bodyPr/>
          <a:lstStyle/>
          <a:p>
            <a:pPr>
              <a:buNone/>
            </a:pPr>
            <a:r>
              <a:rPr lang="en-US" sz="2800" dirty="0" smtClean="0"/>
              <a:t>#2 Is subject retention feasible at 1 month, 2 months, and 3 months for individuals post stroke?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11</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smtClean="0">
                <a:solidFill>
                  <a:schemeClr val="accent2"/>
                </a:solidFill>
              </a:rPr>
              <a:t>Question #2   </a:t>
            </a:r>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6" name="Content Placeholder 5"/>
          <p:cNvSpPr>
            <a:spLocks noGrp="1"/>
          </p:cNvSpPr>
          <p:nvPr>
            <p:ph idx="1"/>
          </p:nvPr>
        </p:nvSpPr>
        <p:spPr/>
        <p:txBody>
          <a:bodyPr/>
          <a:lstStyle/>
          <a:p>
            <a:pPr>
              <a:buNone/>
            </a:pPr>
            <a:r>
              <a:rPr lang="en-US" sz="2800" dirty="0" smtClean="0"/>
              <a:t>#3 Will an orthosis provided early after stroke that incorporates the shoulder, elbow, wrist and fingers minimize pain in the affected upper extremity? </a:t>
            </a:r>
          </a:p>
          <a:p>
            <a:pPr>
              <a:buNone/>
            </a:pPr>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12</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a:solidFill>
                  <a:schemeClr val="accent2"/>
                </a:solidFill>
              </a:rPr>
              <a:t>Question </a:t>
            </a:r>
            <a:r>
              <a:rPr lang="en-US" sz="2000" dirty="0" smtClean="0">
                <a:solidFill>
                  <a:schemeClr val="accent2"/>
                </a:solidFill>
              </a:rPr>
              <a:t>#3</a:t>
            </a:r>
            <a:endParaRPr lang="en-US" sz="2000" dirty="0">
              <a:solidFill>
                <a:schemeClr val="accent2"/>
              </a:solidFill>
            </a:endParaRPr>
          </a:p>
          <a:p>
            <a:pPr>
              <a:buNone/>
            </a:pPr>
            <a:endParaRPr lang="en-US" dirty="0" smtClean="0"/>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3" name="Text Placeholder 2"/>
          <p:cNvSpPr>
            <a:spLocks noGrp="1"/>
          </p:cNvSpPr>
          <p:nvPr>
            <p:ph type="body" idx="1"/>
          </p:nvPr>
        </p:nvSpPr>
        <p:spPr/>
        <p:txBody>
          <a:bodyPr/>
          <a:lstStyle/>
          <a:p>
            <a:pPr marL="117475" indent="0">
              <a:buNone/>
            </a:pPr>
            <a:r>
              <a:rPr lang="en-US" sz="2800" dirty="0" smtClean="0"/>
              <a:t>#4</a:t>
            </a:r>
            <a:r>
              <a:rPr lang="en-US" sz="2800" dirty="0"/>
              <a:t> Will an orthosis provided early after stroke that incorporates the shoulder, elbow, wrist and </a:t>
            </a:r>
            <a:r>
              <a:rPr lang="en-US" sz="2800" dirty="0" smtClean="0"/>
              <a:t>fingers improve functional recovery of the affected upper extremity? </a:t>
            </a:r>
          </a:p>
          <a:p>
            <a:pPr marL="117475" indent="0">
              <a:buNone/>
            </a:pPr>
            <a:endParaRPr lang="en-US" dirty="0"/>
          </a:p>
        </p:txBody>
      </p:sp>
      <p:sp>
        <p:nvSpPr>
          <p:cNvPr id="4" name="Text Placeholder 3"/>
          <p:cNvSpPr>
            <a:spLocks noGrp="1"/>
          </p:cNvSpPr>
          <p:nvPr>
            <p:ph type="body" idx="2"/>
          </p:nvPr>
        </p:nvSpPr>
        <p:spPr/>
        <p:txBody>
          <a:bodyPr/>
          <a:lstStyle/>
          <a:p>
            <a:r>
              <a:rPr lang="en-US" dirty="0" smtClean="0"/>
              <a:t>Question #4</a:t>
            </a:r>
            <a:endParaRPr lang="en-US" dirty="0"/>
          </a:p>
          <a:p>
            <a:endParaRPr lang="en-US" sz="1850" dirty="0">
              <a:solidFill>
                <a:schemeClr val="tx1"/>
              </a:solidFill>
            </a:endParaRP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13</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316098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Text Placeholder 2"/>
          <p:cNvSpPr>
            <a:spLocks noGrp="1"/>
          </p:cNvSpPr>
          <p:nvPr>
            <p:ph type="body" idx="1"/>
          </p:nvPr>
        </p:nvSpPr>
        <p:spPr/>
        <p:txBody>
          <a:bodyPr/>
          <a:lstStyle/>
          <a:p>
            <a:pPr marL="117475" indent="0">
              <a:buNone/>
            </a:pPr>
            <a:r>
              <a:rPr lang="en-US" sz="2800" dirty="0" smtClean="0"/>
              <a:t>#5 Assuming retention of 30%, what sample size is necessary to achieve 80% power?</a:t>
            </a:r>
          </a:p>
          <a:p>
            <a:pPr marL="117475" indent="0">
              <a:buNone/>
            </a:pPr>
            <a:endParaRPr lang="en-US" dirty="0"/>
          </a:p>
        </p:txBody>
      </p:sp>
      <p:sp>
        <p:nvSpPr>
          <p:cNvPr id="4" name="Text Placeholder 3"/>
          <p:cNvSpPr>
            <a:spLocks noGrp="1"/>
          </p:cNvSpPr>
          <p:nvPr>
            <p:ph type="body" idx="2"/>
          </p:nvPr>
        </p:nvSpPr>
        <p:spPr/>
        <p:txBody>
          <a:bodyPr/>
          <a:lstStyle/>
          <a:p>
            <a:r>
              <a:rPr lang="en-US" dirty="0" smtClean="0"/>
              <a:t>Question #5</a:t>
            </a:r>
            <a:endParaRPr lang="en-US" dirty="0"/>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14</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221478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dirty="0" smtClean="0"/>
              <a:t>Methods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363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6" name="Content Placeholder 5"/>
          <p:cNvSpPr>
            <a:spLocks noGrp="1"/>
          </p:cNvSpPr>
          <p:nvPr>
            <p:ph type="body" idx="1"/>
          </p:nvPr>
        </p:nvSpPr>
        <p:spPr>
          <a:xfrm>
            <a:off x="988697" y="1298359"/>
            <a:ext cx="3581400" cy="267900"/>
          </a:xfrm>
        </p:spPr>
        <p:txBody>
          <a:bodyPr/>
          <a:lstStyle/>
          <a:p>
            <a:pPr marL="117475" indent="0">
              <a:buNone/>
            </a:pPr>
            <a:r>
              <a:rPr lang="en-US" dirty="0" smtClean="0"/>
              <a:t>Inclusion Criteria</a:t>
            </a:r>
          </a:p>
        </p:txBody>
      </p:sp>
      <p:sp>
        <p:nvSpPr>
          <p:cNvPr id="11" name="Text Placeholder 10"/>
          <p:cNvSpPr>
            <a:spLocks noGrp="1"/>
          </p:cNvSpPr>
          <p:nvPr>
            <p:ph type="body" idx="2"/>
          </p:nvPr>
        </p:nvSpPr>
        <p:spPr>
          <a:xfrm>
            <a:off x="801197" y="1566259"/>
            <a:ext cx="3768900" cy="2760388"/>
          </a:xfrm>
        </p:spPr>
        <p:txBody>
          <a:bodyPr/>
          <a:lstStyle/>
          <a:p>
            <a:pPr marL="574675" indent="-457200">
              <a:buFont typeface="+mj-lt"/>
              <a:buAutoNum type="arabicPeriod"/>
            </a:pPr>
            <a:r>
              <a:rPr lang="en-US" sz="1600" dirty="0" smtClean="0"/>
              <a:t>Unilateral flaccid upper extremity</a:t>
            </a:r>
          </a:p>
          <a:p>
            <a:pPr marL="777875" lvl="1" indent="-457200"/>
            <a:r>
              <a:rPr lang="en-US" sz="1600" dirty="0" smtClean="0"/>
              <a:t>Resulting from an acute neurological event</a:t>
            </a:r>
          </a:p>
          <a:p>
            <a:pPr marL="574675" indent="-457200">
              <a:buFont typeface="+mj-lt"/>
              <a:buAutoNum type="arabicPeriod"/>
            </a:pPr>
            <a:r>
              <a:rPr lang="en-US" sz="1600" dirty="0" smtClean="0"/>
              <a:t>Stage 1 of Motor Recovery according to the Chedoke McMaster Stroke Assessment </a:t>
            </a:r>
          </a:p>
          <a:p>
            <a:pPr marL="574675" indent="-457200">
              <a:buFont typeface="+mj-lt"/>
              <a:buAutoNum type="arabicPeriod"/>
            </a:pPr>
            <a:r>
              <a:rPr lang="en-US" sz="1600" dirty="0" smtClean="0"/>
              <a:t>Ages 18-85 </a:t>
            </a:r>
          </a:p>
          <a:p>
            <a:pPr marL="574675" indent="-457200">
              <a:buFont typeface="+mj-lt"/>
              <a:buAutoNum type="arabicPeriod"/>
            </a:pPr>
            <a:r>
              <a:rPr lang="en-US" sz="1600" dirty="0" smtClean="0"/>
              <a:t>Discharge destination either home or inpatient rehab at the Shirley Ryan Ability Lab </a:t>
            </a:r>
            <a:endParaRPr lang="en-US" sz="1600" dirty="0"/>
          </a:p>
        </p:txBody>
      </p:sp>
      <p:sp>
        <p:nvSpPr>
          <p:cNvPr id="12" name="Text Placeholder 11"/>
          <p:cNvSpPr>
            <a:spLocks noGrp="1"/>
          </p:cNvSpPr>
          <p:nvPr>
            <p:ph type="body" idx="3"/>
          </p:nvPr>
        </p:nvSpPr>
        <p:spPr>
          <a:xfrm>
            <a:off x="4882199" y="1298359"/>
            <a:ext cx="3770400" cy="267900"/>
          </a:xfrm>
        </p:spPr>
        <p:txBody>
          <a:bodyPr/>
          <a:lstStyle/>
          <a:p>
            <a:r>
              <a:rPr lang="en-US" dirty="0" smtClean="0"/>
              <a:t>Exclusion Criteria</a:t>
            </a:r>
            <a:endParaRPr lang="en-US" dirty="0"/>
          </a:p>
        </p:txBody>
      </p:sp>
      <p:sp>
        <p:nvSpPr>
          <p:cNvPr id="13" name="Text Placeholder 12"/>
          <p:cNvSpPr>
            <a:spLocks noGrp="1"/>
          </p:cNvSpPr>
          <p:nvPr>
            <p:ph type="body" idx="4"/>
          </p:nvPr>
        </p:nvSpPr>
        <p:spPr>
          <a:xfrm>
            <a:off x="4727123" y="1566259"/>
            <a:ext cx="3770400" cy="2800500"/>
          </a:xfrm>
        </p:spPr>
        <p:txBody>
          <a:bodyPr/>
          <a:lstStyle/>
          <a:p>
            <a:pPr marL="574675" indent="-457200">
              <a:buFont typeface="+mj-lt"/>
              <a:buAutoNum type="arabicPeriod"/>
            </a:pPr>
            <a:r>
              <a:rPr lang="en-US" sz="1600" dirty="0" smtClean="0"/>
              <a:t>Joint deformity or injury of the affected upper extremity prior to acquired brain injury</a:t>
            </a:r>
          </a:p>
          <a:p>
            <a:pPr marL="574675" indent="-457200">
              <a:buFont typeface="+mj-lt"/>
              <a:buAutoNum type="arabicPeriod"/>
            </a:pPr>
            <a:r>
              <a:rPr lang="en-US" sz="1600" dirty="0" smtClean="0"/>
              <a:t>Skin breakdown or pressure sores on areas of the arm that may worsen from applying thermoplastic material. </a:t>
            </a:r>
            <a:endParaRPr lang="en-US" sz="1600" dirty="0"/>
          </a:p>
        </p:txBody>
      </p:sp>
      <p:sp>
        <p:nvSpPr>
          <p:cNvPr id="3" name="Slide Number Placeholder 2"/>
          <p:cNvSpPr>
            <a:spLocks noGrp="1"/>
          </p:cNvSpPr>
          <p:nvPr>
            <p:ph type="sldNum" idx="12"/>
          </p:nvPr>
        </p:nvSpPr>
        <p:spPr/>
        <p:txBody>
          <a:bodyPr/>
          <a:lstStyle/>
          <a:p>
            <a:fld id="{0D558541-60C9-42A2-8392-FF12533A6B7A}" type="slidenum">
              <a:rPr lang="en-US" smtClean="0"/>
              <a:pPr/>
              <a:t>16</a:t>
            </a:fld>
            <a:endParaRPr lang="en-US" dirty="0"/>
          </a:p>
        </p:txBody>
      </p:sp>
      <p:sp>
        <p:nvSpPr>
          <p:cNvPr id="14" name="Text Placeholder 13"/>
          <p:cNvSpPr>
            <a:spLocks noGrp="1"/>
          </p:cNvSpPr>
          <p:nvPr>
            <p:ph type="body" idx="5"/>
          </p:nvPr>
        </p:nvSpPr>
        <p:spPr/>
        <p:txBody>
          <a:bodyPr/>
          <a:lstStyle/>
          <a:p>
            <a:r>
              <a:rPr lang="en-US" dirty="0" smtClean="0"/>
              <a:t>Internal Review Board Approval &amp; Subject Recruitment </a:t>
            </a:r>
            <a:endParaRPr lang="en-US" dirty="0"/>
          </a:p>
        </p:txBody>
      </p:sp>
    </p:spTree>
    <p:extLst>
      <p:ext uri="{BB962C8B-B14F-4D97-AF65-F5344CB8AC3E}">
        <p14:creationId xmlns:p14="http://schemas.microsoft.com/office/powerpoint/2010/main" val="3459159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10" name="Text Placeholder 9"/>
          <p:cNvSpPr>
            <a:spLocks noGrp="1"/>
          </p:cNvSpPr>
          <p:nvPr>
            <p:ph type="body" idx="1"/>
          </p:nvPr>
        </p:nvSpPr>
        <p:spPr/>
        <p:txBody>
          <a:bodyPr/>
          <a:lstStyle/>
          <a:p>
            <a:r>
              <a:rPr lang="en-US" dirty="0" smtClean="0"/>
              <a:t>Timeframe: </a:t>
            </a:r>
            <a:r>
              <a:rPr lang="en-US" b="1" dirty="0" smtClean="0"/>
              <a:t>9 months </a:t>
            </a:r>
          </a:p>
          <a:p>
            <a:r>
              <a:rPr lang="en-US" dirty="0" smtClean="0"/>
              <a:t>Utilized inclusion and exclusion criteria </a:t>
            </a:r>
          </a:p>
          <a:p>
            <a:r>
              <a:rPr lang="en-US" dirty="0" smtClean="0"/>
              <a:t>Recruitment Platforms </a:t>
            </a:r>
          </a:p>
          <a:p>
            <a:pPr lvl="1"/>
            <a:r>
              <a:rPr lang="en-US" dirty="0" smtClean="0"/>
              <a:t> Daily emails </a:t>
            </a:r>
          </a:p>
          <a:p>
            <a:pPr lvl="1"/>
            <a:r>
              <a:rPr lang="en-US" dirty="0" smtClean="0"/>
              <a:t> Review of electronic medical records </a:t>
            </a:r>
          </a:p>
          <a:p>
            <a:pPr lvl="1"/>
            <a:r>
              <a:rPr lang="en-US" dirty="0" smtClean="0"/>
              <a:t> Communications from doctors, nurses, and therapists  </a:t>
            </a:r>
          </a:p>
          <a:p>
            <a:r>
              <a:rPr lang="en-US" dirty="0" smtClean="0"/>
              <a:t>Written Consent </a:t>
            </a:r>
          </a:p>
        </p:txBody>
      </p:sp>
      <p:sp>
        <p:nvSpPr>
          <p:cNvPr id="3" name="Slide Number Placeholder 2"/>
          <p:cNvSpPr>
            <a:spLocks noGrp="1"/>
          </p:cNvSpPr>
          <p:nvPr>
            <p:ph type="sldNum" idx="12"/>
          </p:nvPr>
        </p:nvSpPr>
        <p:spPr/>
        <p:txBody>
          <a:bodyPr/>
          <a:lstStyle/>
          <a:p>
            <a:fld id="{0D558541-60C9-42A2-8392-FF12533A6B7A}" type="slidenum">
              <a:rPr lang="en-US" smtClean="0"/>
              <a:pPr/>
              <a:t>17</a:t>
            </a:fld>
            <a:endParaRPr lang="en-US" dirty="0"/>
          </a:p>
        </p:txBody>
      </p:sp>
      <p:sp>
        <p:nvSpPr>
          <p:cNvPr id="15" name="Text Placeholder 14"/>
          <p:cNvSpPr>
            <a:spLocks noGrp="1"/>
          </p:cNvSpPr>
          <p:nvPr>
            <p:ph type="body" idx="2"/>
          </p:nvPr>
        </p:nvSpPr>
        <p:spPr/>
        <p:txBody>
          <a:bodyPr/>
          <a:lstStyle/>
          <a:p>
            <a:r>
              <a:rPr lang="en-US" dirty="0" smtClean="0"/>
              <a:t>Subject Recruitment </a:t>
            </a:r>
            <a:endParaRPr lang="en-US" dirty="0"/>
          </a:p>
        </p:txBody>
      </p:sp>
    </p:spTree>
    <p:extLst>
      <p:ext uri="{BB962C8B-B14F-4D97-AF65-F5344CB8AC3E}">
        <p14:creationId xmlns:p14="http://schemas.microsoft.com/office/powerpoint/2010/main" val="3798484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65479" y="1234681"/>
            <a:ext cx="2554445" cy="3407959"/>
          </a:xfrm>
          <a:prstGeom prst="rect">
            <a:avLst/>
          </a:prstGeom>
        </p:spPr>
      </p:pic>
      <p:sp>
        <p:nvSpPr>
          <p:cNvPr id="9" name="Title 1"/>
          <p:cNvSpPr txBox="1">
            <a:spLocks/>
          </p:cNvSpPr>
          <p:nvPr/>
        </p:nvSpPr>
        <p:spPr>
          <a:xfrm>
            <a:off x="953167" y="114300"/>
            <a:ext cx="7713900" cy="571500"/>
          </a:xfrm>
          <a:prstGeom prst="rect">
            <a:avLst/>
          </a:prstGeom>
          <a:noFill/>
          <a:ln>
            <a:noFill/>
          </a:ln>
        </p:spPr>
        <p:txBody>
          <a:bodyPr lIns="91425" tIns="91425" rIns="91425" bIns="91425" anchor="b" anchorCtr="0"/>
          <a:lstStyle/>
          <a:p>
            <a:pPr marL="0" marR="0" lvl="0" indent="0" algn="l" defTabSz="914400" rtl="0" eaLnBrk="1" fontAlgn="auto" latinLnBrk="0" hangingPunct="1">
              <a:lnSpc>
                <a:spcPct val="85000"/>
              </a:lnSpc>
              <a:spcBef>
                <a:spcPts val="0"/>
              </a:spcBef>
              <a:spcAft>
                <a:spcPts val="0"/>
              </a:spcAft>
              <a:buClr>
                <a:schemeClr val="dk2"/>
              </a:buClr>
              <a:buSzTx/>
              <a:buFont typeface="Calibri"/>
              <a:buNone/>
              <a:tabLst/>
              <a:defRPr/>
            </a:pPr>
            <a:r>
              <a:rPr kumimoji="0" lang="en-US" sz="2800" b="0" i="0" u="none" strike="noStrike" kern="0" cap="none" spc="0" normalizeH="0" baseline="0" noProof="0" dirty="0" smtClean="0">
                <a:ln>
                  <a:noFill/>
                </a:ln>
                <a:solidFill>
                  <a:schemeClr val="dk2"/>
                </a:solidFill>
                <a:effectLst/>
                <a:uLnTx/>
                <a:uFillTx/>
                <a:latin typeface="Calibri"/>
                <a:ea typeface="Calibri"/>
                <a:cs typeface="Calibri"/>
                <a:sym typeface="Calibri"/>
              </a:rPr>
              <a:t>Methods  </a:t>
            </a:r>
            <a:endParaRPr kumimoji="0" lang="en-US" sz="28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10" name="Text Placeholder 14"/>
          <p:cNvSpPr>
            <a:spLocks noGrp="1"/>
          </p:cNvSpPr>
          <p:nvPr>
            <p:ph type="body" idx="2"/>
          </p:nvPr>
        </p:nvSpPr>
        <p:spPr>
          <a:xfrm>
            <a:off x="990600" y="685800"/>
            <a:ext cx="6855000" cy="342900"/>
          </a:xfrm>
        </p:spPr>
        <p:txBody>
          <a:bodyPr/>
          <a:lstStyle/>
          <a:p>
            <a:r>
              <a:rPr lang="en-US" dirty="0" smtClean="0"/>
              <a:t>Intervention </a:t>
            </a:r>
            <a:endParaRPr lang="en-US" dirty="0"/>
          </a:p>
        </p:txBody>
      </p:sp>
      <p:sp>
        <p:nvSpPr>
          <p:cNvPr id="2" name="TextBox 1"/>
          <p:cNvSpPr txBox="1"/>
          <p:nvPr/>
        </p:nvSpPr>
        <p:spPr>
          <a:xfrm>
            <a:off x="613644" y="1257300"/>
            <a:ext cx="3996682" cy="2962349"/>
          </a:xfrm>
          <a:prstGeom prst="rect">
            <a:avLst/>
          </a:prstGeom>
          <a:noFill/>
        </p:spPr>
        <p:txBody>
          <a:bodyPr wrap="square" rtlCol="0">
            <a:spAutoFit/>
          </a:bodyPr>
          <a:lstStyle/>
          <a:p>
            <a:pPr marL="174625" lvl="0" indent="-57150">
              <a:spcBef>
                <a:spcPts val="370"/>
              </a:spcBef>
              <a:buClr>
                <a:srgbClr val="917EAE"/>
              </a:buClr>
              <a:buSzPct val="97368"/>
              <a:buFont typeface="Arial"/>
              <a:buChar char="•"/>
            </a:pPr>
            <a:r>
              <a:rPr lang="en-US" sz="1850" dirty="0" smtClean="0">
                <a:solidFill>
                  <a:srgbClr val="54585A"/>
                </a:solidFill>
                <a:latin typeface="Calibri"/>
                <a:sym typeface="Calibri"/>
              </a:rPr>
              <a:t>Aim to fabricate the orthosis within 5 days post stroke. Up to 14 days. </a:t>
            </a:r>
          </a:p>
          <a:p>
            <a:pPr marL="174625" lvl="0" indent="-57150">
              <a:spcBef>
                <a:spcPts val="370"/>
              </a:spcBef>
              <a:buClr>
                <a:srgbClr val="917EAE"/>
              </a:buClr>
              <a:buSzPct val="97368"/>
              <a:buFont typeface="Arial"/>
              <a:buChar char="•"/>
            </a:pPr>
            <a:r>
              <a:rPr lang="en-US" sz="1850" dirty="0" smtClean="0">
                <a:solidFill>
                  <a:srgbClr val="54585A"/>
                </a:solidFill>
                <a:latin typeface="Calibri"/>
                <a:sym typeface="Calibri"/>
              </a:rPr>
              <a:t>Orthosis fabricated to address high risk contracture joints.</a:t>
            </a:r>
          </a:p>
          <a:p>
            <a:pPr marL="117475" lvl="1">
              <a:spcBef>
                <a:spcPts val="370"/>
              </a:spcBef>
              <a:buClr>
                <a:srgbClr val="917EAE"/>
              </a:buClr>
              <a:buSzPct val="97368"/>
            </a:pPr>
            <a:r>
              <a:rPr lang="en-US" sz="1850" dirty="0">
                <a:solidFill>
                  <a:srgbClr val="54585A"/>
                </a:solidFill>
                <a:latin typeface="Calibri"/>
                <a:sym typeface="Calibri"/>
              </a:rPr>
              <a:t>	</a:t>
            </a:r>
            <a:r>
              <a:rPr lang="en-US" sz="1850" dirty="0" smtClean="0">
                <a:solidFill>
                  <a:srgbClr val="54585A"/>
                </a:solidFill>
                <a:latin typeface="Calibri"/>
                <a:sym typeface="Calibri"/>
              </a:rPr>
              <a:t>- shoulder</a:t>
            </a:r>
          </a:p>
          <a:p>
            <a:pPr marL="117475" lvl="1">
              <a:spcBef>
                <a:spcPts val="370"/>
              </a:spcBef>
              <a:buClr>
                <a:srgbClr val="917EAE"/>
              </a:buClr>
              <a:buSzPct val="97368"/>
            </a:pPr>
            <a:r>
              <a:rPr lang="en-US" sz="1850" dirty="0">
                <a:solidFill>
                  <a:srgbClr val="54585A"/>
                </a:solidFill>
                <a:latin typeface="Calibri"/>
                <a:sym typeface="Calibri"/>
              </a:rPr>
              <a:t>	</a:t>
            </a:r>
            <a:r>
              <a:rPr lang="en-US" sz="1850" dirty="0" smtClean="0">
                <a:solidFill>
                  <a:srgbClr val="54585A"/>
                </a:solidFill>
                <a:latin typeface="Calibri"/>
                <a:sym typeface="Calibri"/>
              </a:rPr>
              <a:t>- elbow</a:t>
            </a:r>
          </a:p>
          <a:p>
            <a:pPr marL="117475" lvl="1">
              <a:spcBef>
                <a:spcPts val="370"/>
              </a:spcBef>
              <a:buClr>
                <a:srgbClr val="917EAE"/>
              </a:buClr>
              <a:buSzPct val="97368"/>
            </a:pPr>
            <a:r>
              <a:rPr lang="en-US" sz="1850" dirty="0">
                <a:solidFill>
                  <a:srgbClr val="54585A"/>
                </a:solidFill>
                <a:latin typeface="Calibri"/>
                <a:sym typeface="Calibri"/>
              </a:rPr>
              <a:t>	</a:t>
            </a:r>
            <a:r>
              <a:rPr lang="en-US" sz="1850" dirty="0" smtClean="0">
                <a:solidFill>
                  <a:srgbClr val="54585A"/>
                </a:solidFill>
                <a:latin typeface="Calibri"/>
                <a:sym typeface="Calibri"/>
              </a:rPr>
              <a:t>- wrist </a:t>
            </a:r>
          </a:p>
          <a:p>
            <a:pPr marL="117475" lvl="1">
              <a:spcBef>
                <a:spcPts val="370"/>
              </a:spcBef>
              <a:buClr>
                <a:srgbClr val="917EAE"/>
              </a:buClr>
              <a:buSzPct val="97368"/>
            </a:pPr>
            <a:r>
              <a:rPr lang="en-US" sz="1850" dirty="0">
                <a:solidFill>
                  <a:srgbClr val="54585A"/>
                </a:solidFill>
                <a:latin typeface="Calibri"/>
                <a:sym typeface="Calibri"/>
              </a:rPr>
              <a:t>	</a:t>
            </a:r>
            <a:r>
              <a:rPr lang="en-US" sz="1850" dirty="0" smtClean="0">
                <a:solidFill>
                  <a:srgbClr val="54585A"/>
                </a:solidFill>
                <a:latin typeface="Calibri"/>
                <a:sym typeface="Calibri"/>
              </a:rPr>
              <a:t>- fingers  </a:t>
            </a:r>
          </a:p>
          <a:p>
            <a:pPr marL="117475" lvl="1">
              <a:spcBef>
                <a:spcPts val="370"/>
              </a:spcBef>
              <a:buClr>
                <a:srgbClr val="917EAE"/>
              </a:buClr>
              <a:buSzPct val="97368"/>
            </a:pPr>
            <a:endParaRPr lang="en-US" sz="1850" dirty="0">
              <a:solidFill>
                <a:srgbClr val="54585A"/>
              </a:solidFill>
              <a:latin typeface="Calibri"/>
              <a:sym typeface="Calibri"/>
            </a:endParaRP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18</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1756369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pic>
        <p:nvPicPr>
          <p:cNvPr id="6" name="Picture 5"/>
          <p:cNvPicPr>
            <a:picLocks noChangeAspect="1"/>
          </p:cNvPicPr>
          <p:nvPr/>
        </p:nvPicPr>
        <p:blipFill rotWithShape="1">
          <a:blip r:embed="rId3"/>
          <a:srcRect l="6028" t="10015" r="167" b="-1058"/>
          <a:stretch/>
        </p:blipFill>
        <p:spPr>
          <a:xfrm>
            <a:off x="3200508" y="1028700"/>
            <a:ext cx="5166413" cy="3713908"/>
          </a:xfrm>
          <a:prstGeom prst="rect">
            <a:avLst/>
          </a:prstGeom>
        </p:spPr>
      </p:pic>
      <p:sp>
        <p:nvSpPr>
          <p:cNvPr id="3" name="TextBox 2"/>
          <p:cNvSpPr txBox="1"/>
          <p:nvPr/>
        </p:nvSpPr>
        <p:spPr>
          <a:xfrm>
            <a:off x="217766" y="1113576"/>
            <a:ext cx="2706503" cy="2472472"/>
          </a:xfrm>
          <a:prstGeom prst="rect">
            <a:avLst/>
          </a:prstGeom>
          <a:noFill/>
        </p:spPr>
        <p:txBody>
          <a:bodyPr wrap="square" rtlCol="0">
            <a:spAutoFit/>
          </a:bodyPr>
          <a:lstStyle/>
          <a:p>
            <a:pPr marL="174625" lvl="0" indent="-57150">
              <a:spcBef>
                <a:spcPts val="370"/>
              </a:spcBef>
              <a:buClr>
                <a:srgbClr val="917EAE"/>
              </a:buClr>
              <a:buSzPct val="97368"/>
              <a:buFont typeface="Arial"/>
              <a:buChar char="•"/>
            </a:pPr>
            <a:r>
              <a:rPr lang="en-US" sz="1850" dirty="0" smtClean="0">
                <a:solidFill>
                  <a:srgbClr val="54585A"/>
                </a:solidFill>
                <a:latin typeface="Calibri"/>
                <a:sym typeface="Calibri"/>
              </a:rPr>
              <a:t>Hospital Wear Schedule: 4 hours/day and on all night </a:t>
            </a:r>
          </a:p>
          <a:p>
            <a:pPr marL="174625" lvl="0" indent="-57150">
              <a:spcBef>
                <a:spcPts val="370"/>
              </a:spcBef>
              <a:buClr>
                <a:srgbClr val="917EAE"/>
              </a:buClr>
              <a:buSzPct val="97368"/>
              <a:buFont typeface="Arial"/>
              <a:buChar char="•"/>
            </a:pPr>
            <a:r>
              <a:rPr lang="en-US" sz="1850" dirty="0" smtClean="0">
                <a:solidFill>
                  <a:srgbClr val="54585A"/>
                </a:solidFill>
                <a:latin typeface="Calibri"/>
                <a:sym typeface="Calibri"/>
              </a:rPr>
              <a:t>Inpatient Rehabilitation/Home Wear Schedule: On all night (Only)</a:t>
            </a:r>
          </a:p>
          <a:p>
            <a:pPr marL="174625" lvl="4" indent="-57150">
              <a:spcBef>
                <a:spcPts val="370"/>
              </a:spcBef>
              <a:buClr>
                <a:srgbClr val="917EAE"/>
              </a:buClr>
              <a:buSzPct val="97368"/>
              <a:buFont typeface="Arial"/>
              <a:buChar char="•"/>
            </a:pPr>
            <a:endParaRPr lang="en-US" sz="1850" dirty="0">
              <a:solidFill>
                <a:srgbClr val="54585A"/>
              </a:solidFill>
              <a:latin typeface="Calibri"/>
              <a:sym typeface="Calibri"/>
            </a:endParaRPr>
          </a:p>
        </p:txBody>
      </p:sp>
      <p:sp>
        <p:nvSpPr>
          <p:cNvPr id="8" name="Text Placeholder 14"/>
          <p:cNvSpPr>
            <a:spLocks noGrp="1"/>
          </p:cNvSpPr>
          <p:nvPr>
            <p:ph type="body" idx="2"/>
          </p:nvPr>
        </p:nvSpPr>
        <p:spPr>
          <a:xfrm>
            <a:off x="990600" y="685800"/>
            <a:ext cx="6855000" cy="342900"/>
          </a:xfrm>
        </p:spPr>
        <p:txBody>
          <a:bodyPr/>
          <a:lstStyle/>
          <a:p>
            <a:r>
              <a:rPr lang="en-US" dirty="0" smtClean="0"/>
              <a:t>Intervention </a:t>
            </a:r>
            <a:endParaRPr lang="en-US" dirty="0"/>
          </a:p>
        </p:txBody>
      </p:sp>
      <p:sp>
        <p:nvSpPr>
          <p:cNvPr id="9" name="Slide Number Placeholder 8"/>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19</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16688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85750"/>
            <a:ext cx="7713900" cy="571500"/>
          </a:xfrm>
        </p:spPr>
        <p:txBody>
          <a:bodyPr/>
          <a:lstStyle/>
          <a:p>
            <a:r>
              <a:rPr lang="en-US" dirty="0" smtClean="0"/>
              <a:t>Early Implementation of an Orthosis for the Hemiplegic Upper Extremity  </a:t>
            </a:r>
            <a:endParaRPr lang="en-US" dirty="0"/>
          </a:p>
        </p:txBody>
      </p:sp>
      <p:sp>
        <p:nvSpPr>
          <p:cNvPr id="6" name="Content Placeholder 5"/>
          <p:cNvSpPr>
            <a:spLocks noGrp="1"/>
          </p:cNvSpPr>
          <p:nvPr>
            <p:ph idx="1"/>
          </p:nvPr>
        </p:nvSpPr>
        <p:spPr>
          <a:xfrm>
            <a:off x="795852" y="1037858"/>
            <a:ext cx="7049700" cy="3069900"/>
          </a:xfrm>
        </p:spPr>
        <p:txBody>
          <a:bodyPr/>
          <a:lstStyle/>
          <a:p>
            <a:r>
              <a:rPr lang="en-US" dirty="0" smtClean="0"/>
              <a:t> What am I going to learn from this presentation? </a:t>
            </a:r>
          </a:p>
          <a:p>
            <a:pPr lvl="1"/>
            <a:r>
              <a:rPr lang="en-US" dirty="0"/>
              <a:t> </a:t>
            </a:r>
            <a:r>
              <a:rPr lang="en-US" dirty="0" smtClean="0"/>
              <a:t>Discuss importance of stroke research </a:t>
            </a:r>
          </a:p>
          <a:p>
            <a:pPr lvl="1"/>
            <a:r>
              <a:rPr lang="en-US" dirty="0" smtClean="0"/>
              <a:t> Overview of the current evidence surrounding treatment of stroke patients with a hemiplegic upper extremity.</a:t>
            </a:r>
          </a:p>
          <a:p>
            <a:pPr lvl="2"/>
            <a:r>
              <a:rPr lang="en-US" dirty="0" smtClean="0"/>
              <a:t>Focus on upper extremity orthoses     </a:t>
            </a:r>
          </a:p>
          <a:p>
            <a:pPr lvl="1"/>
            <a:r>
              <a:rPr lang="en-US" dirty="0" smtClean="0"/>
              <a:t> Our plan to answer the unanswered questions. </a:t>
            </a:r>
          </a:p>
          <a:p>
            <a:pPr lvl="1"/>
            <a:r>
              <a:rPr lang="en-US" dirty="0" smtClean="0"/>
              <a:t> After reviewing our feasibility study, what now?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3" name="Shape 263"/>
          <p:cNvPicPr preferRelativeResize="0"/>
          <p:nvPr/>
        </p:nvPicPr>
        <p:blipFill>
          <a:blip r:embed="rId3">
            <a:alphaModFix/>
          </a:blip>
          <a:stretch>
            <a:fillRect/>
          </a:stretch>
        </p:blipFill>
        <p:spPr>
          <a:xfrm>
            <a:off x="761001" y="114300"/>
            <a:ext cx="3428374" cy="4571131"/>
          </a:xfrm>
          <a:prstGeom prst="rect">
            <a:avLst/>
          </a:prstGeom>
          <a:noFill/>
          <a:ln>
            <a:noFill/>
          </a:ln>
        </p:spPr>
      </p:pic>
      <p:pic>
        <p:nvPicPr>
          <p:cNvPr id="264" name="Shape 264"/>
          <p:cNvPicPr preferRelativeResize="0"/>
          <p:nvPr/>
        </p:nvPicPr>
        <p:blipFill>
          <a:blip r:embed="rId4">
            <a:alphaModFix/>
          </a:blip>
          <a:stretch>
            <a:fillRect/>
          </a:stretch>
        </p:blipFill>
        <p:spPr>
          <a:xfrm>
            <a:off x="4562100" y="114301"/>
            <a:ext cx="3428374" cy="4571150"/>
          </a:xfrm>
          <a:prstGeom prst="rect">
            <a:avLst/>
          </a:prstGeom>
          <a:noFill/>
          <a:ln>
            <a:noFill/>
          </a:ln>
        </p:spPr>
      </p:pic>
      <p:sp>
        <p:nvSpPr>
          <p:cNvPr id="4" name="Slide Number Placeholder 3"/>
          <p:cNvSpPr>
            <a:spLocks noGrp="1"/>
          </p:cNvSpPr>
          <p:nvPr>
            <p:ph type="sldNum" idx="12"/>
          </p:nvPr>
        </p:nvSpPr>
        <p:spPr/>
        <p:txBody>
          <a:bodyPr/>
          <a:lstStyle/>
          <a:p>
            <a:pPr algn="r">
              <a:buSzPct val="25000"/>
            </a:pPr>
            <a:fld id="{00000000-1234-1234-1234-123412341234}" type="slidenum">
              <a:rPr lang="en" smtClean="0">
                <a:solidFill>
                  <a:srgbClr val="B0A2C5"/>
                </a:solidFill>
                <a:latin typeface="Calibri"/>
                <a:ea typeface="Calibri"/>
                <a:cs typeface="Calibri"/>
                <a:sym typeface="Calibri"/>
              </a:rPr>
              <a:pPr algn="r">
                <a:buSzPct val="25000"/>
              </a:pPr>
              <a:t>20</a:t>
            </a:fld>
            <a:endParaRPr lang="en">
              <a:solidFill>
                <a:srgbClr val="B0A2C5"/>
              </a:solidFill>
              <a:latin typeface="Calibri"/>
              <a:ea typeface="Calibri"/>
              <a:cs typeface="Calibri"/>
              <a:sym typeface="Calibri"/>
            </a:endParaRPr>
          </a:p>
        </p:txBody>
      </p:sp>
    </p:spTree>
    <p:extLst>
      <p:ext uri="{BB962C8B-B14F-4D97-AF65-F5344CB8AC3E}">
        <p14:creationId xmlns:p14="http://schemas.microsoft.com/office/powerpoint/2010/main" val="1985112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990599" y="266700"/>
            <a:ext cx="7713900" cy="571500"/>
          </a:xfrm>
          <a:prstGeom prst="rect">
            <a:avLst/>
          </a:prstGeom>
        </p:spPr>
        <p:txBody>
          <a:bodyPr lIns="91425" tIns="91425" rIns="91425" bIns="91425" anchor="b" anchorCtr="0">
            <a:noAutofit/>
          </a:bodyPr>
          <a:lstStyle/>
          <a:p>
            <a:r>
              <a:rPr lang="en" dirty="0"/>
              <a:t>Methods</a:t>
            </a:r>
          </a:p>
        </p:txBody>
      </p:sp>
      <p:sp>
        <p:nvSpPr>
          <p:cNvPr id="275" name="Shape 275"/>
          <p:cNvSpPr txBox="1">
            <a:spLocks noGrp="1"/>
          </p:cNvSpPr>
          <p:nvPr>
            <p:ph type="body" idx="1"/>
          </p:nvPr>
        </p:nvSpPr>
        <p:spPr>
          <a:xfrm>
            <a:off x="801200" y="1216475"/>
            <a:ext cx="7137600" cy="3210600"/>
          </a:xfrm>
          <a:prstGeom prst="rect">
            <a:avLst/>
          </a:prstGeom>
        </p:spPr>
        <p:txBody>
          <a:bodyPr lIns="91425" tIns="91425" rIns="91425" bIns="91425" anchor="t" anchorCtr="0">
            <a:noAutofit/>
          </a:bodyPr>
          <a:lstStyle/>
          <a:p>
            <a:pPr marL="457189" indent="-406390">
              <a:spcBef>
                <a:spcPts val="0"/>
              </a:spcBef>
              <a:buSzPct val="100000"/>
            </a:pPr>
            <a:r>
              <a:rPr lang="en" dirty="0"/>
              <a:t>Assessment time points: Baseline, 1 month, 2 months, and 3 months</a:t>
            </a:r>
          </a:p>
          <a:p>
            <a:pPr marL="914378" lvl="1" indent="-406390">
              <a:spcBef>
                <a:spcPts val="0"/>
              </a:spcBef>
              <a:buSzPct val="100000"/>
            </a:pPr>
            <a:r>
              <a:rPr lang="en" dirty="0" smtClean="0"/>
              <a:t>Goniometer</a:t>
            </a:r>
            <a:r>
              <a:rPr lang="en-US" dirty="0" smtClean="0"/>
              <a:t> Measurements </a:t>
            </a:r>
            <a:endParaRPr lang="en" dirty="0"/>
          </a:p>
          <a:p>
            <a:pPr marL="914378" lvl="1" indent="-406390">
              <a:spcBef>
                <a:spcPts val="0"/>
              </a:spcBef>
              <a:buSzPct val="100000"/>
            </a:pPr>
            <a:r>
              <a:rPr lang="en" dirty="0"/>
              <a:t>Visual Analog Scale </a:t>
            </a:r>
          </a:p>
          <a:p>
            <a:pPr marL="914378" lvl="1" indent="-406390">
              <a:spcBef>
                <a:spcPts val="0"/>
              </a:spcBef>
              <a:buSzPct val="100000"/>
            </a:pPr>
            <a:r>
              <a:rPr lang="en" dirty="0"/>
              <a:t>Chedoke-McMaster Stroke </a:t>
            </a:r>
            <a:r>
              <a:rPr lang="en" dirty="0" smtClean="0"/>
              <a:t>Assessment</a:t>
            </a:r>
            <a:r>
              <a:rPr lang="en-US" dirty="0" smtClean="0"/>
              <a:t> (Arm and Hand Sections only)</a:t>
            </a:r>
            <a:endParaRPr lang="en" dirty="0"/>
          </a:p>
          <a:p>
            <a:pPr marL="457189" indent="-406390">
              <a:spcBef>
                <a:spcPts val="0"/>
              </a:spcBef>
              <a:buSzPct val="100000"/>
            </a:pPr>
            <a:r>
              <a:rPr lang="en" dirty="0"/>
              <a:t>Subject satisfaction survey</a:t>
            </a:r>
          </a:p>
        </p:txBody>
      </p:sp>
      <p:sp>
        <p:nvSpPr>
          <p:cNvPr id="276" name="Shape 276"/>
          <p:cNvSpPr txBox="1">
            <a:spLocks noGrp="1"/>
          </p:cNvSpPr>
          <p:nvPr>
            <p:ph type="body" idx="2"/>
          </p:nvPr>
        </p:nvSpPr>
        <p:spPr>
          <a:xfrm>
            <a:off x="990600" y="685800"/>
            <a:ext cx="6855000" cy="342900"/>
          </a:xfrm>
          <a:prstGeom prst="rect">
            <a:avLst/>
          </a:prstGeom>
        </p:spPr>
        <p:txBody>
          <a:bodyPr lIns="91425" tIns="91425" rIns="91425" bIns="91425" anchor="t" anchorCtr="0">
            <a:noAutofit/>
          </a:bodyPr>
          <a:lstStyle/>
          <a:p>
            <a:r>
              <a:rPr lang="en" dirty="0" smtClean="0"/>
              <a:t>Outcome Measures </a:t>
            </a:r>
            <a:endParaRPr lang="e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21</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68777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dirty="0" smtClean="0"/>
              <a:t>Results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3637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idx="1"/>
          </p:nvPr>
        </p:nvSpPr>
        <p:spPr/>
        <p:txBody>
          <a:bodyPr/>
          <a:lstStyle/>
          <a:p>
            <a:r>
              <a:rPr lang="en-US" dirty="0" smtClean="0"/>
              <a:t>Is </a:t>
            </a:r>
            <a:r>
              <a:rPr lang="en-US" dirty="0"/>
              <a:t>it feasible to provide an orthosis within 2 weeks of stroke?     </a:t>
            </a:r>
          </a:p>
          <a:p>
            <a:endParaRPr lang="en-US" dirty="0" smtClean="0"/>
          </a:p>
          <a:p>
            <a:r>
              <a:rPr lang="en-US" dirty="0"/>
              <a:t>T</a:t>
            </a:r>
            <a:r>
              <a:rPr lang="en-US" dirty="0" smtClean="0"/>
              <a:t>ime from stroke to fabrication of orthosis:</a:t>
            </a:r>
          </a:p>
          <a:p>
            <a:pPr lvl="1"/>
            <a:r>
              <a:rPr lang="en-US" dirty="0" smtClean="0"/>
              <a:t>Mean = 8.3 days post-stroke</a:t>
            </a:r>
          </a:p>
          <a:p>
            <a:pPr lvl="1"/>
            <a:r>
              <a:rPr lang="en-US" dirty="0" smtClean="0"/>
              <a:t>Range = 3-14 days</a:t>
            </a:r>
          </a:p>
          <a:p>
            <a:pPr lvl="1"/>
            <a:r>
              <a:rPr lang="en-US" dirty="0" smtClean="0"/>
              <a:t>Median = 8 days</a:t>
            </a:r>
            <a:endParaRPr lang="en-US" dirty="0"/>
          </a:p>
        </p:txBody>
      </p:sp>
      <p:sp>
        <p:nvSpPr>
          <p:cNvPr id="4" name="Text Placeholder 3"/>
          <p:cNvSpPr>
            <a:spLocks noGrp="1"/>
          </p:cNvSpPr>
          <p:nvPr>
            <p:ph type="body" idx="2"/>
          </p:nvPr>
        </p:nvSpPr>
        <p:spPr/>
        <p:txBody>
          <a:bodyPr/>
          <a:lstStyle/>
          <a:p>
            <a:r>
              <a:rPr lang="en-US" dirty="0" smtClean="0"/>
              <a:t>Research Question #1</a:t>
            </a:r>
            <a:endParaRPr lang="en-US" dirty="0"/>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23</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2157062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Text Placeholder 3"/>
          <p:cNvSpPr>
            <a:spLocks noGrp="1"/>
          </p:cNvSpPr>
          <p:nvPr>
            <p:ph type="body" idx="2"/>
          </p:nvPr>
        </p:nvSpPr>
        <p:spPr>
          <a:xfrm>
            <a:off x="398352" y="619996"/>
            <a:ext cx="2537068" cy="3931920"/>
          </a:xfrm>
        </p:spPr>
        <p:txBody>
          <a:bodyPr/>
          <a:lstStyle/>
          <a:p>
            <a:r>
              <a:rPr lang="en-US" dirty="0" smtClean="0"/>
              <a:t>Research Question #2:</a:t>
            </a:r>
          </a:p>
          <a:p>
            <a:pPr marL="342900" indent="-342900">
              <a:buFont typeface="Arial" panose="020B0604020202020204" pitchFamily="34" charset="0"/>
              <a:buChar char="•"/>
            </a:pPr>
            <a:r>
              <a:rPr lang="en-US" dirty="0" smtClean="0">
                <a:solidFill>
                  <a:schemeClr val="tx1"/>
                </a:solidFill>
              </a:rPr>
              <a:t>Is </a:t>
            </a:r>
            <a:r>
              <a:rPr lang="en-US" dirty="0">
                <a:solidFill>
                  <a:schemeClr val="tx1"/>
                </a:solidFill>
              </a:rPr>
              <a:t>subject retention feasible at 1 month, 2 months, and 3 months for individuals post stroke? </a:t>
            </a:r>
          </a:p>
          <a:p>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24</a:t>
            </a:fld>
            <a:endParaRPr lang="en" sz="1400">
              <a:solidFill>
                <a:srgbClr val="B1ACCE"/>
              </a:solidFill>
              <a:latin typeface="Calibri"/>
              <a:ea typeface="Calibri"/>
              <a:cs typeface="Calibri"/>
              <a:sym typeface="Calibri"/>
            </a:endParaRPr>
          </a:p>
        </p:txBody>
      </p:sp>
      <p:graphicFrame>
        <p:nvGraphicFramePr>
          <p:cNvPr id="7" name="Diagram 6"/>
          <p:cNvGraphicFramePr/>
          <p:nvPr>
            <p:extLst>
              <p:ext uri="{D42A27DB-BD31-4B8C-83A1-F6EECF244321}">
                <p14:modId xmlns:p14="http://schemas.microsoft.com/office/powerpoint/2010/main" val="600236563"/>
              </p:ext>
            </p:extLst>
          </p:nvPr>
        </p:nvGraphicFramePr>
        <p:xfrm>
          <a:off x="3054699" y="261257"/>
          <a:ext cx="5858188" cy="429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566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Text Placeholder 2"/>
          <p:cNvSpPr>
            <a:spLocks noGrp="1"/>
          </p:cNvSpPr>
          <p:nvPr>
            <p:ph type="body" idx="1"/>
          </p:nvPr>
        </p:nvSpPr>
        <p:spPr>
          <a:xfrm>
            <a:off x="771052" y="1590779"/>
            <a:ext cx="1952051" cy="3069900"/>
          </a:xfrm>
        </p:spPr>
        <p:txBody>
          <a:bodyPr/>
          <a:lstStyle/>
          <a:p>
            <a:r>
              <a:rPr lang="en-US" dirty="0" smtClean="0"/>
              <a:t>Research Question #3: </a:t>
            </a:r>
            <a:r>
              <a:rPr lang="en-US" b="1" dirty="0" smtClean="0"/>
              <a:t>Decreased Pain</a:t>
            </a:r>
          </a:p>
          <a:p>
            <a:endParaRPr lang="en-US" dirty="0" smtClean="0"/>
          </a:p>
          <a:p>
            <a:r>
              <a:rPr lang="en-US" dirty="0" smtClean="0"/>
              <a:t>Results were NOT significant </a:t>
            </a:r>
            <a:r>
              <a:rPr lang="en-US" sz="1600" dirty="0" smtClean="0"/>
              <a:t>(</a:t>
            </a:r>
            <a:r>
              <a:rPr lang="en-US" sz="1600" i="1" dirty="0" smtClean="0"/>
              <a:t>P</a:t>
            </a:r>
            <a:r>
              <a:rPr lang="en-US" sz="1600" dirty="0" smtClean="0"/>
              <a:t>-value .754, Cohen’s </a:t>
            </a:r>
            <a:r>
              <a:rPr lang="en-US" sz="1600" i="1" dirty="0" smtClean="0"/>
              <a:t>d </a:t>
            </a:r>
            <a:r>
              <a:rPr lang="en-US" sz="1600" dirty="0" smtClean="0"/>
              <a:t>.33) </a:t>
            </a:r>
            <a:endParaRPr lang="en-US" sz="1600" i="1" dirty="0"/>
          </a:p>
        </p:txBody>
      </p:sp>
      <p:sp>
        <p:nvSpPr>
          <p:cNvPr id="4" name="Text Placeholder 3"/>
          <p:cNvSpPr>
            <a:spLocks noGrp="1"/>
          </p:cNvSpPr>
          <p:nvPr>
            <p:ph type="body" idx="2"/>
          </p:nvPr>
        </p:nvSpPr>
        <p:spPr>
          <a:xfrm>
            <a:off x="3342927" y="1590779"/>
            <a:ext cx="1932458" cy="3069900"/>
          </a:xfrm>
        </p:spPr>
        <p:txBody>
          <a:bodyPr/>
          <a:lstStyle/>
          <a:p>
            <a:r>
              <a:rPr lang="en-US" dirty="0" smtClean="0"/>
              <a:t>Research Question #4: </a:t>
            </a:r>
            <a:r>
              <a:rPr lang="en-US" b="1" dirty="0" smtClean="0"/>
              <a:t>Functional Recovery of the Arm </a:t>
            </a:r>
          </a:p>
          <a:p>
            <a:endParaRPr lang="en-US" dirty="0"/>
          </a:p>
          <a:p>
            <a:r>
              <a:rPr lang="en-US" dirty="0" smtClean="0"/>
              <a:t>Results were NOT significant (</a:t>
            </a:r>
            <a:r>
              <a:rPr lang="en-US" i="1" dirty="0" smtClean="0"/>
              <a:t>P</a:t>
            </a:r>
            <a:r>
              <a:rPr lang="en-US" dirty="0" smtClean="0"/>
              <a:t>-value .169, Cohen’s </a:t>
            </a:r>
            <a:r>
              <a:rPr lang="en-US" i="1" dirty="0" smtClean="0"/>
              <a:t>d</a:t>
            </a:r>
            <a:r>
              <a:rPr lang="en-US" dirty="0" smtClean="0"/>
              <a:t> .47)</a:t>
            </a:r>
            <a:endParaRPr lang="en-US" dirty="0"/>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25</a:t>
            </a:fld>
            <a:endParaRPr lang="en" sz="1400">
              <a:solidFill>
                <a:srgbClr val="B1ACCE"/>
              </a:solidFill>
              <a:latin typeface="Calibri"/>
              <a:ea typeface="Calibri"/>
              <a:cs typeface="Calibri"/>
              <a:sym typeface="Calibri"/>
            </a:endParaRPr>
          </a:p>
        </p:txBody>
      </p:sp>
      <p:sp>
        <p:nvSpPr>
          <p:cNvPr id="6" name="Text Placeholder 5"/>
          <p:cNvSpPr>
            <a:spLocks noGrp="1"/>
          </p:cNvSpPr>
          <p:nvPr>
            <p:ph type="body" idx="3"/>
          </p:nvPr>
        </p:nvSpPr>
        <p:spPr/>
        <p:txBody>
          <a:bodyPr/>
          <a:lstStyle/>
          <a:p>
            <a:r>
              <a:rPr lang="en-US" dirty="0" smtClean="0"/>
              <a:t>Visual Analog Score and Chedoke McMaster Stroke Assessment (Arm and Hand)</a:t>
            </a:r>
            <a:endParaRPr lang="en-US" dirty="0"/>
          </a:p>
        </p:txBody>
      </p:sp>
      <p:sp>
        <p:nvSpPr>
          <p:cNvPr id="7" name="Text Placeholder 3"/>
          <p:cNvSpPr txBox="1">
            <a:spLocks/>
          </p:cNvSpPr>
          <p:nvPr/>
        </p:nvSpPr>
        <p:spPr>
          <a:xfrm>
            <a:off x="5605481" y="1590779"/>
            <a:ext cx="1932458" cy="30699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74625" marR="0" lvl="0" indent="-57150" algn="l" rtl="0">
              <a:lnSpc>
                <a:spcPct val="100000"/>
              </a:lnSpc>
              <a:spcBef>
                <a:spcPts val="370"/>
              </a:spcBef>
              <a:spcAft>
                <a:spcPts val="0"/>
              </a:spcAft>
              <a:buClr>
                <a:schemeClr val="accent1"/>
              </a:buClr>
              <a:buSzPct val="97368"/>
              <a:buFont typeface="Arial"/>
              <a:buChar char="•"/>
              <a:defRPr sz="1850" b="0" i="0" u="none" strike="noStrike" cap="none">
                <a:solidFill>
                  <a:schemeClr val="dk1"/>
                </a:solidFill>
                <a:latin typeface="Calibri"/>
                <a:ea typeface="Calibri"/>
                <a:cs typeface="Calibri"/>
                <a:sym typeface="Calibri"/>
              </a:defRPr>
            </a:lvl1pPr>
            <a:lvl2pPr marL="457200" marR="0" lvl="1" indent="-136525" algn="l" rtl="0">
              <a:lnSpc>
                <a:spcPct val="100000"/>
              </a:lnSpc>
              <a:spcBef>
                <a:spcPts val="370"/>
              </a:spcBef>
              <a:spcAft>
                <a:spcPts val="0"/>
              </a:spcAft>
              <a:buClr>
                <a:srgbClr val="605F62"/>
              </a:buClr>
              <a:buSzPct val="97368"/>
              <a:buFont typeface="Noto Sans Symbols"/>
              <a:buChar char="−"/>
              <a:defRPr sz="1850" b="0" i="0" u="none" strike="noStrike" cap="none">
                <a:solidFill>
                  <a:schemeClr val="dk1"/>
                </a:solidFill>
                <a:latin typeface="Calibri"/>
                <a:ea typeface="Calibri"/>
                <a:cs typeface="Calibri"/>
                <a:sym typeface="Calibri"/>
              </a:defRPr>
            </a:lvl2pPr>
            <a:lvl3pPr marL="620712" marR="0" lvl="2" indent="-74612" algn="l" rtl="0">
              <a:lnSpc>
                <a:spcPct val="100000"/>
              </a:lnSpc>
              <a:spcBef>
                <a:spcPts val="280"/>
              </a:spcBef>
              <a:spcAft>
                <a:spcPts val="0"/>
              </a:spcAft>
              <a:buClr>
                <a:srgbClr val="605F62"/>
              </a:buClr>
              <a:buSzPct val="100000"/>
              <a:buFont typeface="Arial"/>
              <a:buChar char="•"/>
              <a:defRPr sz="1400" b="0" i="0" u="none" strike="noStrike" cap="none">
                <a:solidFill>
                  <a:schemeClr val="dk1"/>
                </a:solidFill>
                <a:latin typeface="Calibri"/>
                <a:ea typeface="Calibri"/>
                <a:cs typeface="Calibri"/>
                <a:sym typeface="Calibri"/>
              </a:defRPr>
            </a:lvl3pPr>
            <a:lvl4pPr marL="804862" marR="0" lvl="3" indent="-93662" algn="l" rtl="0">
              <a:lnSpc>
                <a:spcPct val="100000"/>
              </a:lnSpc>
              <a:spcBef>
                <a:spcPts val="280"/>
              </a:spcBef>
              <a:spcAft>
                <a:spcPts val="0"/>
              </a:spcAft>
              <a:buClr>
                <a:srgbClr val="605F62"/>
              </a:buClr>
              <a:buSzPct val="100000"/>
              <a:buFont typeface="Arial"/>
              <a:buChar char="•"/>
              <a:defRPr sz="1400" b="0" i="0" u="none" strike="noStrike" cap="none">
                <a:solidFill>
                  <a:schemeClr val="dk1"/>
                </a:solidFill>
                <a:latin typeface="Calibri"/>
                <a:ea typeface="Calibri"/>
                <a:cs typeface="Calibri"/>
                <a:sym typeface="Calibri"/>
              </a:defRPr>
            </a:lvl4pPr>
            <a:lvl5pPr marL="968375" marR="0" lvl="4" indent="-79375" algn="l" rtl="0">
              <a:lnSpc>
                <a:spcPct val="100000"/>
              </a:lnSpc>
              <a:spcBef>
                <a:spcPts val="280"/>
              </a:spcBef>
              <a:spcAft>
                <a:spcPts val="0"/>
              </a:spcAft>
              <a:buClr>
                <a:srgbClr val="605F62"/>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smtClean="0"/>
              <a:t>Research Question #4: </a:t>
            </a:r>
            <a:r>
              <a:rPr lang="en-US" b="1" dirty="0" smtClean="0"/>
              <a:t>Functional Recovery of the Hand </a:t>
            </a:r>
          </a:p>
          <a:p>
            <a:endParaRPr lang="en-US" b="1" dirty="0"/>
          </a:p>
          <a:p>
            <a:r>
              <a:rPr lang="en-US" dirty="0" smtClean="0"/>
              <a:t>Results were NOT significant (</a:t>
            </a:r>
            <a:r>
              <a:rPr lang="en-US" i="1" dirty="0" smtClean="0"/>
              <a:t>P</a:t>
            </a:r>
            <a:r>
              <a:rPr lang="en-US" dirty="0" smtClean="0"/>
              <a:t>-value .195, Cohen’s </a:t>
            </a:r>
            <a:r>
              <a:rPr lang="en-US" i="1" dirty="0" smtClean="0"/>
              <a:t>d</a:t>
            </a:r>
            <a:r>
              <a:rPr lang="en-US" dirty="0" smtClean="0"/>
              <a:t> .55) </a:t>
            </a:r>
            <a:endParaRPr lang="en-US" dirty="0"/>
          </a:p>
        </p:txBody>
      </p:sp>
      <p:sp>
        <p:nvSpPr>
          <p:cNvPr id="8" name="Down Arrow 7"/>
          <p:cNvSpPr/>
          <p:nvPr/>
        </p:nvSpPr>
        <p:spPr>
          <a:xfrm>
            <a:off x="1567543" y="2562330"/>
            <a:ext cx="291402" cy="331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079631" y="3014505"/>
            <a:ext cx="281354" cy="432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6446518" y="3014505"/>
            <a:ext cx="305973" cy="432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6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Text Placeholder 2"/>
          <p:cNvSpPr>
            <a:spLocks noGrp="1"/>
          </p:cNvSpPr>
          <p:nvPr>
            <p:ph type="body" idx="1"/>
          </p:nvPr>
        </p:nvSpPr>
        <p:spPr/>
        <p:txBody>
          <a:bodyPr/>
          <a:lstStyle/>
          <a:p>
            <a:r>
              <a:rPr lang="en-US" dirty="0"/>
              <a:t>Assuming retention of 30</a:t>
            </a:r>
            <a:r>
              <a:rPr lang="en-US" dirty="0" smtClean="0"/>
              <a:t>%, </a:t>
            </a:r>
            <a:r>
              <a:rPr lang="en-US" dirty="0"/>
              <a:t>what sample size is necessary to achieve 80% power</a:t>
            </a:r>
            <a:r>
              <a:rPr lang="en-US" dirty="0" smtClean="0"/>
              <a:t>?</a:t>
            </a:r>
          </a:p>
          <a:p>
            <a:r>
              <a:rPr lang="en-US" dirty="0" smtClean="0"/>
              <a:t>30% = 106 subjects </a:t>
            </a:r>
            <a:endParaRPr lang="en-US" dirty="0"/>
          </a:p>
          <a:p>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26</a:t>
            </a:fld>
            <a:endParaRPr lang="en" sz="1400">
              <a:solidFill>
                <a:srgbClr val="B1ACCE"/>
              </a:solidFill>
              <a:latin typeface="Calibri"/>
              <a:ea typeface="Calibri"/>
              <a:cs typeface="Calibri"/>
              <a:sym typeface="Calibri"/>
            </a:endParaRPr>
          </a:p>
        </p:txBody>
      </p:sp>
      <p:sp>
        <p:nvSpPr>
          <p:cNvPr id="7" name="Text Placeholder 6"/>
          <p:cNvSpPr>
            <a:spLocks noGrp="1"/>
          </p:cNvSpPr>
          <p:nvPr>
            <p:ph type="body" idx="2"/>
          </p:nvPr>
        </p:nvSpPr>
        <p:spPr/>
        <p:txBody>
          <a:bodyPr/>
          <a:lstStyle/>
          <a:p>
            <a:r>
              <a:rPr lang="en-US" dirty="0" smtClean="0"/>
              <a:t>Research Question #5</a:t>
            </a:r>
            <a:endParaRPr lang="en-US" dirty="0"/>
          </a:p>
        </p:txBody>
      </p:sp>
    </p:spTree>
    <p:extLst>
      <p:ext uri="{BB962C8B-B14F-4D97-AF65-F5344CB8AC3E}">
        <p14:creationId xmlns:p14="http://schemas.microsoft.com/office/powerpoint/2010/main" val="1351417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7854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Text Placeholder 2"/>
          <p:cNvSpPr>
            <a:spLocks noGrp="1"/>
          </p:cNvSpPr>
          <p:nvPr>
            <p:ph type="body" idx="1"/>
          </p:nvPr>
        </p:nvSpPr>
        <p:spPr/>
        <p:txBody>
          <a:bodyPr/>
          <a:lstStyle/>
          <a:p>
            <a:r>
              <a:rPr lang="en-US" dirty="0" smtClean="0"/>
              <a:t> </a:t>
            </a:r>
            <a:r>
              <a:rPr lang="en-US" dirty="0"/>
              <a:t>Is it feasible to provide an orthosis within 2 weeks of stroke? </a:t>
            </a:r>
            <a:endParaRPr lang="en-US" dirty="0" smtClean="0"/>
          </a:p>
          <a:p>
            <a:pPr lvl="1"/>
            <a:r>
              <a:rPr lang="en-US" dirty="0" smtClean="0"/>
              <a:t>Yes    </a:t>
            </a:r>
            <a:endParaRPr lang="en-US" dirty="0"/>
          </a:p>
          <a:p>
            <a:r>
              <a:rPr lang="en-US" dirty="0" smtClean="0"/>
              <a:t> </a:t>
            </a:r>
            <a:r>
              <a:rPr lang="en-US" dirty="0"/>
              <a:t>Will an orthosis provided ≤ 2 weeks after stroke that incorporates the shoulder, elbow, wrist and fingers minimize pain in the affected upper extremity? </a:t>
            </a:r>
          </a:p>
          <a:p>
            <a:pPr lvl="1"/>
            <a:r>
              <a:rPr lang="en-US" dirty="0" smtClean="0"/>
              <a:t>Limited by small sample size </a:t>
            </a:r>
          </a:p>
          <a:p>
            <a:pPr lvl="1"/>
            <a:r>
              <a:rPr lang="en-US" dirty="0" smtClean="0"/>
              <a:t>Need Randomized Controlled Trial (RCT)</a:t>
            </a:r>
          </a:p>
          <a:p>
            <a:pPr marL="320675" lvl="1" indent="0">
              <a:buNone/>
            </a:pPr>
            <a:endParaRPr lang="en-US" dirty="0" smtClean="0"/>
          </a:p>
          <a:p>
            <a:pPr lvl="1"/>
            <a:endParaRPr lang="en-US" dirty="0"/>
          </a:p>
          <a:p>
            <a:pPr lvl="1"/>
            <a:endParaRPr lang="en-US" dirty="0"/>
          </a:p>
        </p:txBody>
      </p:sp>
      <p:sp>
        <p:nvSpPr>
          <p:cNvPr id="4" name="Text Placeholder 3"/>
          <p:cNvSpPr>
            <a:spLocks noGrp="1"/>
          </p:cNvSpPr>
          <p:nvPr>
            <p:ph type="body" idx="2"/>
          </p:nvPr>
        </p:nvSpPr>
        <p:spPr/>
        <p:txBody>
          <a:bodyPr/>
          <a:lstStyle/>
          <a:p>
            <a:endParaRPr lang="en-US" dirty="0"/>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28</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3192867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Text Placeholder 2"/>
          <p:cNvSpPr>
            <a:spLocks noGrp="1"/>
          </p:cNvSpPr>
          <p:nvPr>
            <p:ph type="body" idx="1"/>
          </p:nvPr>
        </p:nvSpPr>
        <p:spPr/>
        <p:txBody>
          <a:bodyPr/>
          <a:lstStyle/>
          <a:p>
            <a:r>
              <a:rPr lang="en-US" dirty="0"/>
              <a:t>Is subject retention feasible at 1 month, 2 months, and 3 months for individuals post stroke? </a:t>
            </a:r>
            <a:endParaRPr lang="en-US" dirty="0" smtClean="0"/>
          </a:p>
          <a:p>
            <a:pPr lvl="1"/>
            <a:r>
              <a:rPr lang="en-US" dirty="0" smtClean="0"/>
              <a:t>30</a:t>
            </a:r>
            <a:r>
              <a:rPr lang="en-US" dirty="0"/>
              <a:t>% </a:t>
            </a:r>
            <a:r>
              <a:rPr lang="en-US" dirty="0" smtClean="0"/>
              <a:t>retained at 3 month </a:t>
            </a:r>
            <a:endParaRPr lang="en-US" dirty="0"/>
          </a:p>
          <a:p>
            <a:r>
              <a:rPr lang="en-US" dirty="0"/>
              <a:t>Will an orthosis provided ≤ 2 weeks after stroke that incorporates the shoulder, elbow, wrist and fingers improve functional recovery of the affected upper extremity? </a:t>
            </a:r>
          </a:p>
          <a:p>
            <a:pPr lvl="1"/>
            <a:r>
              <a:rPr lang="en-US" dirty="0"/>
              <a:t>Limited small sample size </a:t>
            </a:r>
            <a:endParaRPr lang="en-US" dirty="0" smtClean="0"/>
          </a:p>
          <a:p>
            <a:pPr lvl="1"/>
            <a:r>
              <a:rPr lang="en-US" dirty="0" smtClean="0"/>
              <a:t>Need RCT </a:t>
            </a:r>
            <a:endParaRPr lang="en-US" dirty="0"/>
          </a:p>
          <a:p>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29</a:t>
            </a:fld>
            <a:endParaRPr lang="en" sz="1400">
              <a:solidFill>
                <a:srgbClr val="B1ACCE"/>
              </a:solidFill>
              <a:latin typeface="Calibri"/>
              <a:ea typeface="Calibri"/>
              <a:cs typeface="Calibri"/>
              <a:sym typeface="Calibri"/>
            </a:endParaRPr>
          </a:p>
        </p:txBody>
      </p:sp>
      <p:sp>
        <p:nvSpPr>
          <p:cNvPr id="7" name="Text Placeholder 6"/>
          <p:cNvSpPr>
            <a:spLocks noGrp="1"/>
          </p:cNvSpPr>
          <p:nvPr>
            <p:ph type="body" idx="2"/>
          </p:nvPr>
        </p:nvSpPr>
        <p:spPr/>
        <p:txBody>
          <a:bodyPr/>
          <a:lstStyle/>
          <a:p>
            <a:r>
              <a:rPr lang="en-US" dirty="0" smtClean="0"/>
              <a:t> </a:t>
            </a:r>
            <a:endParaRPr lang="en-US" dirty="0"/>
          </a:p>
        </p:txBody>
      </p:sp>
    </p:spTree>
    <p:extLst>
      <p:ext uri="{BB962C8B-B14F-4D97-AF65-F5344CB8AC3E}">
        <p14:creationId xmlns:p14="http://schemas.microsoft.com/office/powerpoint/2010/main" val="418582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243482" y="2441763"/>
            <a:ext cx="3886200" cy="857250"/>
          </a:xfrm>
        </p:spPr>
        <p:txBody>
          <a:bodyPr/>
          <a:lstStyle/>
          <a:p>
            <a:r>
              <a:rPr lang="en-US" dirty="0" smtClean="0"/>
              <a:t>Introduction and Background </a:t>
            </a:r>
            <a:endParaRPr lang="en-US" dirty="0"/>
          </a:p>
        </p:txBody>
      </p:sp>
    </p:spTree>
    <p:extLst>
      <p:ext uri="{BB962C8B-B14F-4D97-AF65-F5344CB8AC3E}">
        <p14:creationId xmlns:p14="http://schemas.microsoft.com/office/powerpoint/2010/main" val="2063637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Text Placeholder 2"/>
          <p:cNvSpPr>
            <a:spLocks noGrp="1"/>
          </p:cNvSpPr>
          <p:nvPr>
            <p:ph type="body" idx="1"/>
          </p:nvPr>
        </p:nvSpPr>
        <p:spPr/>
        <p:txBody>
          <a:bodyPr/>
          <a:lstStyle/>
          <a:p>
            <a:r>
              <a:rPr lang="en-US" dirty="0" smtClean="0"/>
              <a:t>RCT vs. Pilot Study </a:t>
            </a:r>
          </a:p>
          <a:p>
            <a:pPr lvl="1"/>
            <a:r>
              <a:rPr lang="en-US" dirty="0" smtClean="0"/>
              <a:t>Standardized Training </a:t>
            </a:r>
          </a:p>
          <a:p>
            <a:pPr lvl="1"/>
            <a:r>
              <a:rPr lang="en-US" dirty="0" smtClean="0"/>
              <a:t>Standardized Orthosis </a:t>
            </a:r>
          </a:p>
          <a:p>
            <a:pPr lvl="1"/>
            <a:r>
              <a:rPr lang="en-US" dirty="0" smtClean="0"/>
              <a:t>Chedoke McMaster Stroke Assessment vs. </a:t>
            </a:r>
            <a:r>
              <a:rPr lang="en-US" dirty="0" err="1" smtClean="0"/>
              <a:t>Fugl</a:t>
            </a:r>
            <a:r>
              <a:rPr lang="en-US" dirty="0" smtClean="0"/>
              <a:t> Meyer Assessment of Motor Recovery after Stroke </a:t>
            </a:r>
          </a:p>
          <a:p>
            <a:pPr lvl="1"/>
            <a:r>
              <a:rPr lang="en-US" dirty="0" smtClean="0"/>
              <a:t>Orthosis Material: </a:t>
            </a:r>
            <a:r>
              <a:rPr lang="en-US" dirty="0" err="1" smtClean="0"/>
              <a:t>Aquaplast</a:t>
            </a:r>
            <a:r>
              <a:rPr lang="en-US" dirty="0" smtClean="0"/>
              <a:t> vs. </a:t>
            </a:r>
            <a:r>
              <a:rPr lang="en-US" dirty="0" err="1" smtClean="0"/>
              <a:t>Ezeform</a:t>
            </a:r>
            <a:r>
              <a:rPr lang="en-US" dirty="0" smtClean="0"/>
              <a:t> </a:t>
            </a:r>
            <a:endParaRPr lang="en-US" dirty="0"/>
          </a:p>
        </p:txBody>
      </p:sp>
      <p:sp>
        <p:nvSpPr>
          <p:cNvPr id="4" name="Text Placeholder 3"/>
          <p:cNvSpPr>
            <a:spLocks noGrp="1"/>
          </p:cNvSpPr>
          <p:nvPr>
            <p:ph type="body" idx="2"/>
          </p:nvPr>
        </p:nvSpPr>
        <p:spPr/>
        <p:txBody>
          <a:bodyPr/>
          <a:lstStyle/>
          <a:p>
            <a:r>
              <a:rPr lang="en-US" dirty="0" smtClean="0"/>
              <a:t>Next Steps </a:t>
            </a:r>
            <a:endParaRPr lang="en-US" dirty="0"/>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B1ACCE"/>
                </a:solidFill>
                <a:latin typeface="Calibri"/>
                <a:ea typeface="Calibri"/>
                <a:cs typeface="Calibri"/>
                <a:sym typeface="Calibri"/>
              </a:rPr>
              <a:pPr marL="0" marR="0" lvl="0" indent="0" algn="r" rtl="0">
                <a:spcBef>
                  <a:spcPts val="0"/>
                </a:spcBef>
                <a:buSzPct val="25000"/>
                <a:buNone/>
              </a:pPr>
              <a:t>30</a:t>
            </a:fld>
            <a:endParaRPr lang="en" sz="1400">
              <a:solidFill>
                <a:srgbClr val="B1ACCE"/>
              </a:solidFill>
              <a:latin typeface="Calibri"/>
              <a:ea typeface="Calibri"/>
              <a:cs typeface="Calibri"/>
              <a:sym typeface="Calibri"/>
            </a:endParaRPr>
          </a:p>
        </p:txBody>
      </p:sp>
    </p:spTree>
    <p:extLst>
      <p:ext uri="{BB962C8B-B14F-4D97-AF65-F5344CB8AC3E}">
        <p14:creationId xmlns:p14="http://schemas.microsoft.com/office/powerpoint/2010/main" val="1342555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93" y="430734"/>
            <a:ext cx="6722400" cy="657300"/>
          </a:xfrm>
        </p:spPr>
        <p:txBody>
          <a:bodyPr/>
          <a:lstStyle/>
          <a:p>
            <a:r>
              <a:rPr lang="en-US" dirty="0" smtClean="0"/>
              <a:t>Questions?</a:t>
            </a:r>
            <a:endParaRPr lang="en-US" dirty="0"/>
          </a:p>
        </p:txBody>
      </p:sp>
      <p:sp>
        <p:nvSpPr>
          <p:cNvPr id="3" name="Subtitle 2"/>
          <p:cNvSpPr>
            <a:spLocks noGrp="1"/>
          </p:cNvSpPr>
          <p:nvPr>
            <p:ph type="subTitle" idx="1"/>
          </p:nvPr>
        </p:nvSpPr>
        <p:spPr>
          <a:xfrm>
            <a:off x="857293" y="954808"/>
            <a:ext cx="6400800" cy="514200"/>
          </a:xfrm>
        </p:spPr>
        <p:txBody>
          <a:bodyPr/>
          <a:lstStyle/>
          <a:p>
            <a:r>
              <a:rPr lang="en-US" dirty="0" smtClean="0"/>
              <a:t>Contact Information:</a:t>
            </a:r>
          </a:p>
          <a:p>
            <a:endParaRPr lang="en-US" dirty="0"/>
          </a:p>
          <a:p>
            <a:r>
              <a:rPr lang="en-US" dirty="0" smtClean="0"/>
              <a:t>Jessica Edelstein MS, OTR/L</a:t>
            </a:r>
          </a:p>
          <a:p>
            <a:r>
              <a:rPr lang="en-US" dirty="0" smtClean="0"/>
              <a:t>Email: </a:t>
            </a:r>
            <a:r>
              <a:rPr lang="en-US" dirty="0" smtClean="0">
                <a:hlinkClick r:id="rId3"/>
              </a:rPr>
              <a:t>Jessica.Doane-Swanson@nm.org</a:t>
            </a:r>
            <a:endParaRPr lang="en-US" dirty="0" smtClean="0"/>
          </a:p>
          <a:p>
            <a:r>
              <a:rPr lang="en-US" dirty="0" smtClean="0"/>
              <a:t>Email: </a:t>
            </a:r>
            <a:r>
              <a:rPr lang="en-US" dirty="0" smtClean="0">
                <a:hlinkClick r:id="rId4"/>
              </a:rPr>
              <a:t>jess.m.edelstein@gmail.com</a:t>
            </a:r>
            <a:endParaRPr lang="en-US" dirty="0" smtClean="0"/>
          </a:p>
          <a:p>
            <a:r>
              <a:rPr lang="en-US" dirty="0" smtClean="0"/>
              <a:t>Phone: (312) 926-3687</a:t>
            </a:r>
          </a:p>
          <a:p>
            <a:endParaRPr lang="en-US" dirty="0"/>
          </a:p>
          <a:p>
            <a:r>
              <a:rPr lang="en-US" dirty="0" smtClean="0"/>
              <a:t>Kevin Pritchard MS, OTR/L</a:t>
            </a:r>
          </a:p>
          <a:p>
            <a:r>
              <a:rPr lang="en-US" dirty="0" smtClean="0"/>
              <a:t>Email</a:t>
            </a:r>
            <a:r>
              <a:rPr lang="en-US" dirty="0"/>
              <a:t>: </a:t>
            </a:r>
            <a:r>
              <a:rPr lang="en-US" dirty="0" smtClean="0">
                <a:hlinkClick r:id="rId5"/>
              </a:rPr>
              <a:t>kpritcha@nm.org</a:t>
            </a:r>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FFFFFF"/>
                </a:solidFill>
                <a:latin typeface="Calibri"/>
                <a:ea typeface="Calibri"/>
                <a:cs typeface="Calibri"/>
                <a:sym typeface="Calibri"/>
              </a:rPr>
              <a:pPr marL="0" marR="0" lvl="0" indent="0" algn="r" rtl="0">
                <a:spcBef>
                  <a:spcPts val="0"/>
                </a:spcBef>
                <a:buSzPct val="25000"/>
                <a:buNone/>
              </a:pPr>
              <a:t>31</a:t>
            </a:fld>
            <a:endParaRPr lang="en" sz="1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53514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400" smtClean="0">
                <a:solidFill>
                  <a:srgbClr val="FFFFFF"/>
                </a:solidFill>
                <a:latin typeface="Calibri"/>
                <a:ea typeface="Calibri"/>
                <a:cs typeface="Calibri"/>
                <a:sym typeface="Calibri"/>
              </a:rPr>
              <a:pPr marL="0" marR="0" lvl="0" indent="0" algn="r" rtl="0">
                <a:spcBef>
                  <a:spcPts val="0"/>
                </a:spcBef>
                <a:buSzPct val="25000"/>
                <a:buNone/>
              </a:pPr>
              <a:t>32</a:t>
            </a:fld>
            <a:endParaRPr lang="en" sz="1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20215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Background </a:t>
            </a:r>
            <a:endParaRPr lang="en-US" dirty="0"/>
          </a:p>
        </p:txBody>
      </p:sp>
      <p:sp>
        <p:nvSpPr>
          <p:cNvPr id="6" name="Content Placeholder 5"/>
          <p:cNvSpPr>
            <a:spLocks noGrp="1"/>
          </p:cNvSpPr>
          <p:nvPr>
            <p:ph idx="1"/>
          </p:nvPr>
        </p:nvSpPr>
        <p:spPr/>
        <p:txBody>
          <a:bodyPr/>
          <a:lstStyle/>
          <a:p>
            <a:r>
              <a:rPr lang="en-US" dirty="0" smtClean="0"/>
              <a:t>Stroke is the leading cause of long-term disability in the United States and the leading cause of adult disability in Canada </a:t>
            </a:r>
          </a:p>
          <a:p>
            <a:r>
              <a:rPr lang="en-US" dirty="0" smtClean="0"/>
              <a:t>Stroke Projections:</a:t>
            </a:r>
          </a:p>
          <a:p>
            <a:pPr lvl="1"/>
            <a:r>
              <a:rPr lang="en-US" dirty="0" smtClean="0"/>
              <a:t> Between 2010 and 2030 the cost of stroke care will increase 238% </a:t>
            </a:r>
          </a:p>
          <a:p>
            <a:pPr lvl="1"/>
            <a:r>
              <a:rPr lang="en-US" dirty="0" smtClean="0"/>
              <a:t> Stroke-related productivity losses in 2030 is $44.4 billion</a:t>
            </a:r>
          </a:p>
          <a:p>
            <a:r>
              <a:rPr lang="en-US" dirty="0" smtClean="0"/>
              <a:t>Percentage of stroke patients with upper extremity impairments: </a:t>
            </a:r>
          </a:p>
          <a:p>
            <a:pPr lvl="1"/>
            <a:r>
              <a:rPr lang="en-US" dirty="0" smtClean="0"/>
              <a:t>85% acute stage</a:t>
            </a:r>
          </a:p>
          <a:p>
            <a:pPr lvl="1"/>
            <a:r>
              <a:rPr lang="en-US" dirty="0" smtClean="0"/>
              <a:t>55-75% 3-6 months </a:t>
            </a:r>
          </a:p>
          <a:p>
            <a:pPr lvl="1"/>
            <a:r>
              <a:rPr lang="en-US" dirty="0" smtClean="0"/>
              <a:t>50% 4 years</a:t>
            </a:r>
          </a:p>
          <a:p>
            <a:pPr lvl="1"/>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4</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smtClean="0">
                <a:solidFill>
                  <a:schemeClr val="accent2"/>
                </a:solidFill>
              </a:rPr>
              <a:t>Statistical Background </a:t>
            </a:r>
          </a:p>
        </p:txBody>
      </p:sp>
      <p:sp>
        <p:nvSpPr>
          <p:cNvPr id="9" name="TextBox 8"/>
          <p:cNvSpPr txBox="1"/>
          <p:nvPr/>
        </p:nvSpPr>
        <p:spPr>
          <a:xfrm>
            <a:off x="5502935" y="4286378"/>
            <a:ext cx="2840342" cy="230832"/>
          </a:xfrm>
          <a:prstGeom prst="rect">
            <a:avLst/>
          </a:prstGeom>
          <a:noFill/>
        </p:spPr>
        <p:txBody>
          <a:bodyPr wrap="square" rtlCol="0">
            <a:spAutoFit/>
          </a:bodyPr>
          <a:lstStyle/>
          <a:p>
            <a:r>
              <a:rPr lang="en-US" sz="900" dirty="0" smtClean="0">
                <a:latin typeface="Calibri" panose="020F0502020204030204" pitchFamily="34" charset="0"/>
              </a:rPr>
              <a:t>(Wang, et al. 2014 &amp; </a:t>
            </a:r>
            <a:r>
              <a:rPr lang="en-US" sz="900" dirty="0" err="1" smtClean="0">
                <a:latin typeface="Calibri" panose="020F0502020204030204" pitchFamily="34" charset="0"/>
              </a:rPr>
              <a:t>Feys</a:t>
            </a:r>
            <a:r>
              <a:rPr lang="en-US" sz="900" dirty="0" smtClean="0">
                <a:latin typeface="Calibri" panose="020F0502020204030204" pitchFamily="34" charset="0"/>
              </a:rPr>
              <a:t> et. al. 1998 &amp; CDC 2015</a:t>
            </a:r>
            <a:r>
              <a:rPr lang="en-US" sz="900" dirty="0" smtClean="0"/>
              <a:t>)  </a:t>
            </a:r>
            <a:endParaRPr lang="en-US" sz="900" dirty="0"/>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56527" y="3597310"/>
            <a:ext cx="1999622" cy="1266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Introduction and Background </a:t>
            </a:r>
            <a:endParaRPr lang="en-US" dirty="0"/>
          </a:p>
        </p:txBody>
      </p:sp>
      <p:sp>
        <p:nvSpPr>
          <p:cNvPr id="6" name="Content Placeholder 5"/>
          <p:cNvSpPr>
            <a:spLocks noGrp="1"/>
          </p:cNvSpPr>
          <p:nvPr>
            <p:ph idx="1"/>
          </p:nvPr>
        </p:nvSpPr>
        <p:spPr/>
        <p:txBody>
          <a:bodyPr/>
          <a:lstStyle/>
          <a:p>
            <a:endParaRPr lang="en-US" dirty="0" smtClean="0"/>
          </a:p>
          <a:p>
            <a:pPr lvl="1">
              <a:buNone/>
            </a:pP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5</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smtClean="0">
                <a:solidFill>
                  <a:schemeClr val="accent2"/>
                </a:solidFill>
              </a:rPr>
              <a:t>Stroke Pathphysiology   </a:t>
            </a:r>
          </a:p>
        </p:txBody>
      </p:sp>
      <p:graphicFrame>
        <p:nvGraphicFramePr>
          <p:cNvPr id="8" name="Diagram 7"/>
          <p:cNvGraphicFramePr/>
          <p:nvPr>
            <p:extLst>
              <p:ext uri="{D42A27DB-BD31-4B8C-83A1-F6EECF244321}">
                <p14:modId xmlns:p14="http://schemas.microsoft.com/office/powerpoint/2010/main" val="1161628013"/>
              </p:ext>
            </p:extLst>
          </p:nvPr>
        </p:nvGraphicFramePr>
        <p:xfrm>
          <a:off x="577995" y="1085850"/>
          <a:ext cx="7680162" cy="3707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Right Arrow 8"/>
          <p:cNvSpPr/>
          <p:nvPr/>
        </p:nvSpPr>
        <p:spPr>
          <a:xfrm>
            <a:off x="5555673" y="1216479"/>
            <a:ext cx="468472" cy="3069900"/>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0" name="Up Arrow 9"/>
          <p:cNvSpPr/>
          <p:nvPr/>
        </p:nvSpPr>
        <p:spPr>
          <a:xfrm>
            <a:off x="4917194" y="2068815"/>
            <a:ext cx="315715" cy="258749"/>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ight Arrow 10"/>
          <p:cNvSpPr/>
          <p:nvPr/>
        </p:nvSpPr>
        <p:spPr>
          <a:xfrm>
            <a:off x="5361710" y="2464705"/>
            <a:ext cx="662436" cy="38792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11"/>
          <p:cNvSpPr txBox="1"/>
          <p:nvPr/>
        </p:nvSpPr>
        <p:spPr>
          <a:xfrm>
            <a:off x="7633567" y="4286379"/>
            <a:ext cx="1070931" cy="230832"/>
          </a:xfrm>
          <a:prstGeom prst="rect">
            <a:avLst/>
          </a:prstGeom>
          <a:noFill/>
        </p:spPr>
        <p:txBody>
          <a:bodyPr wrap="square" rtlCol="0">
            <a:spAutoFit/>
          </a:bodyPr>
          <a:lstStyle/>
          <a:p>
            <a:r>
              <a:rPr lang="en-US" sz="900" dirty="0" smtClean="0"/>
              <a:t>(</a:t>
            </a:r>
            <a:r>
              <a:rPr lang="en-US" sz="900" dirty="0" err="1" smtClean="0">
                <a:latin typeface="Calibri" panose="020F0502020204030204" pitchFamily="34" charset="0"/>
              </a:rPr>
              <a:t>Gracies</a:t>
            </a:r>
            <a:r>
              <a:rPr lang="en-US" sz="900" dirty="0" smtClean="0">
                <a:latin typeface="Calibri" panose="020F0502020204030204" pitchFamily="34" charset="0"/>
              </a:rPr>
              <a:t>, 2005</a:t>
            </a:r>
            <a:r>
              <a:rPr lang="en-US" sz="900" dirty="0" smtClean="0"/>
              <a:t>)</a:t>
            </a:r>
            <a:endParaRPr lang="en-US" sz="900" dirty="0"/>
          </a:p>
        </p:txBody>
      </p:sp>
      <p:sp>
        <p:nvSpPr>
          <p:cNvPr id="15" name="Oval 14"/>
          <p:cNvSpPr/>
          <p:nvPr/>
        </p:nvSpPr>
        <p:spPr>
          <a:xfrm>
            <a:off x="3949002" y="2984360"/>
            <a:ext cx="1959429" cy="1432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Background </a:t>
            </a:r>
            <a:endParaRPr lang="en-US" dirty="0"/>
          </a:p>
        </p:txBody>
      </p:sp>
      <p:sp>
        <p:nvSpPr>
          <p:cNvPr id="6" name="Content Placeholder 5"/>
          <p:cNvSpPr>
            <a:spLocks noGrp="1"/>
          </p:cNvSpPr>
          <p:nvPr>
            <p:ph idx="1"/>
          </p:nvPr>
        </p:nvSpPr>
        <p:spPr/>
        <p:txBody>
          <a:bodyPr/>
          <a:lstStyle/>
          <a:p>
            <a:r>
              <a:rPr lang="en-US" dirty="0" smtClean="0"/>
              <a:t>Occupational Therapy (OT) is integral to stroke rehabilitation </a:t>
            </a:r>
          </a:p>
          <a:p>
            <a:r>
              <a:rPr lang="en-US" dirty="0" smtClean="0"/>
              <a:t>Common OT intervention: Orthoses </a:t>
            </a:r>
          </a:p>
          <a:p>
            <a:pPr lvl="1"/>
            <a:r>
              <a:rPr lang="en-US" dirty="0" smtClean="0"/>
              <a:t>Functional Position</a:t>
            </a:r>
          </a:p>
          <a:p>
            <a:pPr lvl="1"/>
            <a:r>
              <a:rPr lang="en-US" dirty="0" smtClean="0"/>
              <a:t>Orthosis Protocol</a:t>
            </a:r>
          </a:p>
          <a:p>
            <a:pPr lvl="2"/>
            <a:r>
              <a:rPr lang="en-US" dirty="0" smtClean="0"/>
              <a:t>Survey results: 85% of OTs prescribe orthoses </a:t>
            </a:r>
          </a:p>
          <a:p>
            <a:pPr lvl="1"/>
            <a:r>
              <a:rPr lang="en-US" dirty="0" smtClean="0"/>
              <a:t>Why?  </a:t>
            </a:r>
          </a:p>
          <a:p>
            <a:pPr marL="320675" lvl="1" indent="0">
              <a:buNone/>
            </a:pPr>
            <a:endParaRPr lang="en-US" dirty="0" smtClean="0"/>
          </a:p>
          <a:p>
            <a:pPr lvl="1">
              <a:buNone/>
            </a:pP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6</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smtClean="0">
                <a:solidFill>
                  <a:schemeClr val="accent2"/>
                </a:solidFill>
              </a:rPr>
              <a:t>Occupational Therapy and Orthoses </a:t>
            </a:r>
          </a:p>
        </p:txBody>
      </p:sp>
      <p:sp>
        <p:nvSpPr>
          <p:cNvPr id="8" name="TextBox 7"/>
          <p:cNvSpPr txBox="1"/>
          <p:nvPr/>
        </p:nvSpPr>
        <p:spPr>
          <a:xfrm>
            <a:off x="6581522" y="4446023"/>
            <a:ext cx="1724277" cy="230832"/>
          </a:xfrm>
          <a:prstGeom prst="rect">
            <a:avLst/>
          </a:prstGeom>
          <a:noFill/>
        </p:spPr>
        <p:txBody>
          <a:bodyPr wrap="square" rtlCol="0">
            <a:spAutoFit/>
          </a:bodyPr>
          <a:lstStyle/>
          <a:p>
            <a:r>
              <a:rPr lang="en-US" sz="900" dirty="0" smtClean="0">
                <a:latin typeface="Calibri" panose="020F0502020204030204" pitchFamily="34" charset="0"/>
              </a:rPr>
              <a:t>Adrienne &amp; </a:t>
            </a:r>
            <a:r>
              <a:rPr lang="en-US" sz="900" dirty="0" err="1" smtClean="0">
                <a:latin typeface="Calibri" panose="020F0502020204030204" pitchFamily="34" charset="0"/>
              </a:rPr>
              <a:t>Mannigandan</a:t>
            </a:r>
            <a:r>
              <a:rPr lang="en-US" sz="900" dirty="0" smtClean="0">
                <a:latin typeface="Calibri" panose="020F0502020204030204" pitchFamily="34" charset="0"/>
              </a:rPr>
              <a:t>, 2011</a:t>
            </a:r>
            <a:endParaRPr lang="en-US" sz="900" dirty="0">
              <a:latin typeface="Calibri" panose="020F0502020204030204" pitchFamily="34" charset="0"/>
            </a:endParaRPr>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the Literature  </a:t>
            </a:r>
            <a:endParaRPr lang="en-US" dirty="0"/>
          </a:p>
        </p:txBody>
      </p:sp>
      <p:sp>
        <p:nvSpPr>
          <p:cNvPr id="6" name="Content Placeholder 5"/>
          <p:cNvSpPr>
            <a:spLocks noGrp="1"/>
          </p:cNvSpPr>
          <p:nvPr>
            <p:ph idx="1"/>
          </p:nvPr>
        </p:nvSpPr>
        <p:spPr>
          <a:xfrm>
            <a:off x="795852" y="1098612"/>
            <a:ext cx="7049700" cy="3183584"/>
          </a:xfrm>
        </p:spPr>
        <p:txBody>
          <a:bodyPr/>
          <a:lstStyle/>
          <a:p>
            <a:r>
              <a:rPr lang="en-US" dirty="0" smtClean="0"/>
              <a:t>Limited high quality evidence </a:t>
            </a:r>
          </a:p>
          <a:p>
            <a:r>
              <a:rPr lang="en-US" dirty="0" smtClean="0"/>
              <a:t>No studies provide orthosis intervention earlier than 4 weeks </a:t>
            </a:r>
          </a:p>
          <a:p>
            <a:r>
              <a:rPr lang="en-US" dirty="0" smtClean="0"/>
              <a:t>Contracture timeline</a:t>
            </a:r>
          </a:p>
          <a:p>
            <a:r>
              <a:rPr lang="en-US" dirty="0" smtClean="0"/>
              <a:t>Sub-maximal stretch</a:t>
            </a:r>
          </a:p>
          <a:p>
            <a:r>
              <a:rPr lang="en-US" dirty="0" smtClean="0"/>
              <a:t>Joints at high risk for contracture  </a:t>
            </a:r>
          </a:p>
          <a:p>
            <a:pPr lvl="1">
              <a:buNone/>
            </a:pP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7</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sz="2000" dirty="0" smtClean="0">
                <a:solidFill>
                  <a:schemeClr val="accent2"/>
                </a:solidFill>
              </a:rPr>
              <a:t>Evidence Surrounding Orthoses   </a:t>
            </a:r>
          </a:p>
        </p:txBody>
      </p:sp>
      <p:sp>
        <p:nvSpPr>
          <p:cNvPr id="5" name="TextBox 4"/>
          <p:cNvSpPr txBox="1"/>
          <p:nvPr/>
        </p:nvSpPr>
        <p:spPr>
          <a:xfrm>
            <a:off x="4517679" y="4511873"/>
            <a:ext cx="3883936" cy="230832"/>
          </a:xfrm>
          <a:prstGeom prst="rect">
            <a:avLst/>
          </a:prstGeom>
          <a:noFill/>
        </p:spPr>
        <p:txBody>
          <a:bodyPr wrap="square" rtlCol="0">
            <a:spAutoFit/>
          </a:bodyPr>
          <a:lstStyle/>
          <a:p>
            <a:r>
              <a:rPr lang="en-US" sz="900" dirty="0" smtClean="0">
                <a:latin typeface="Calibri" panose="020F0502020204030204" pitchFamily="34" charset="0"/>
              </a:rPr>
              <a:t>Herbert and </a:t>
            </a:r>
            <a:r>
              <a:rPr lang="en-US" sz="900" dirty="0" err="1" smtClean="0">
                <a:latin typeface="Calibri" panose="020F0502020204030204" pitchFamily="34" charset="0"/>
              </a:rPr>
              <a:t>Balnave</a:t>
            </a:r>
            <a:r>
              <a:rPr lang="en-US" sz="900" dirty="0" smtClean="0">
                <a:latin typeface="Calibri" panose="020F0502020204030204" pitchFamily="34" charset="0"/>
              </a:rPr>
              <a:t>, 1993 &amp; Malhotra, et al. (2011) &amp; </a:t>
            </a:r>
            <a:r>
              <a:rPr lang="en-US" sz="900" dirty="0" err="1" smtClean="0">
                <a:latin typeface="Calibri" panose="020F0502020204030204" pitchFamily="34" charset="0"/>
              </a:rPr>
              <a:t>Lannin</a:t>
            </a:r>
            <a:r>
              <a:rPr lang="en-US" sz="900" dirty="0" smtClean="0">
                <a:latin typeface="Calibri" panose="020F0502020204030204" pitchFamily="34" charset="0"/>
              </a:rPr>
              <a:t> and Ada (2011) </a:t>
            </a:r>
            <a:endParaRPr lang="en-US" sz="900" dirty="0">
              <a:latin typeface="Calibri" panose="020F0502020204030204" pitchFamily="34" charset="0"/>
            </a:endParaRPr>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dirty="0" smtClean="0"/>
              <a:t>Purpose and Research Questions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363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Statement </a:t>
            </a:r>
            <a:endParaRPr lang="en-US" dirty="0"/>
          </a:p>
        </p:txBody>
      </p:sp>
      <p:sp>
        <p:nvSpPr>
          <p:cNvPr id="6" name="Content Placeholder 5"/>
          <p:cNvSpPr>
            <a:spLocks noGrp="1"/>
          </p:cNvSpPr>
          <p:nvPr>
            <p:ph idx="1"/>
          </p:nvPr>
        </p:nvSpPr>
        <p:spPr/>
        <p:txBody>
          <a:bodyPr/>
          <a:lstStyle/>
          <a:p>
            <a:pPr lvl="0"/>
            <a:r>
              <a:rPr lang="en" sz="2800" dirty="0" smtClean="0"/>
              <a:t>To explore the feasibility of early</a:t>
            </a:r>
            <a:r>
              <a:rPr lang="en-US" sz="2800" dirty="0" smtClean="0"/>
              <a:t> application of an innovative</a:t>
            </a:r>
            <a:r>
              <a:rPr lang="en" sz="2800" dirty="0" smtClean="0"/>
              <a:t> orthosis </a:t>
            </a:r>
            <a:r>
              <a:rPr lang="en-US" sz="2800" dirty="0" smtClean="0"/>
              <a:t>with the aim to</a:t>
            </a:r>
            <a:r>
              <a:rPr lang="en" sz="2800" dirty="0" smtClean="0"/>
              <a:t> prevent contractures, minimize pain, and improve functional outcomes of the hemiplegic upper extremity</a:t>
            </a:r>
            <a:r>
              <a:rPr lang="en-US" sz="2800" dirty="0" smtClean="0"/>
              <a:t> post stroke. </a:t>
            </a:r>
            <a:endParaRPr lang="en" sz="2800" dirty="0" smtClean="0"/>
          </a:p>
          <a:p>
            <a:pPr lvl="1">
              <a:buNone/>
            </a:pP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9</a:t>
            </a:fld>
            <a:endParaRPr lang="en-US" dirty="0"/>
          </a:p>
        </p:txBody>
      </p:sp>
      <p:sp>
        <p:nvSpPr>
          <p:cNvPr id="7" name="Text Placeholder 6"/>
          <p:cNvSpPr>
            <a:spLocks noGrp="1"/>
          </p:cNvSpPr>
          <p:nvPr>
            <p:ph type="body" sz="quarter" idx="4294967295"/>
          </p:nvPr>
        </p:nvSpPr>
        <p:spPr>
          <a:xfrm>
            <a:off x="990600" y="514350"/>
            <a:ext cx="6854952" cy="342900"/>
          </a:xfrm>
          <a:prstGeom prst="rect">
            <a:avLst/>
          </a:prstGeom>
        </p:spPr>
        <p:txBody>
          <a:bodyPr/>
          <a:lstStyle/>
          <a:p>
            <a:pPr>
              <a:buNone/>
            </a:pPr>
            <a:r>
              <a:rPr lang="en-US" dirty="0" smtClean="0">
                <a:solidFill>
                  <a:schemeClr val="accent2"/>
                </a:solidFill>
              </a:rPr>
              <a:t>Research Objective    </a:t>
            </a:r>
          </a:p>
        </p:txBody>
      </p:sp>
    </p:spTree>
    <p:extLst>
      <p:ext uri="{BB962C8B-B14F-4D97-AF65-F5344CB8AC3E}">
        <p14:creationId xmlns:p14="http://schemas.microsoft.com/office/powerpoint/2010/main" val="270482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hwestern Medicine High Brand">
  <a:themeElements>
    <a:clrScheme name="NM Colors">
      <a:dk1>
        <a:srgbClr val="54585A"/>
      </a:dk1>
      <a:lt1>
        <a:srgbClr val="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3948</Words>
  <Application>Microsoft Office PowerPoint</Application>
  <PresentationFormat>On-screen Show (16:9)</PresentationFormat>
  <Paragraphs>372</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Mangal</vt:lpstr>
      <vt:lpstr>Noto Sans Symbols</vt:lpstr>
      <vt:lpstr>Times New Roman</vt:lpstr>
      <vt:lpstr>Northwestern Medicine High Brand</vt:lpstr>
      <vt:lpstr>Early Implementation of an Orthosis for the Hemiplegic Upper Extremity</vt:lpstr>
      <vt:lpstr>Early Implementation of an Orthosis for the Hemiplegic Upper Extremity  </vt:lpstr>
      <vt:lpstr>Introduction and Background </vt:lpstr>
      <vt:lpstr>Introduction and Background </vt:lpstr>
      <vt:lpstr>Introduction and Background </vt:lpstr>
      <vt:lpstr>Introduction and Background </vt:lpstr>
      <vt:lpstr>Gaps in the Literature  </vt:lpstr>
      <vt:lpstr>Purpose and Research Questions</vt:lpstr>
      <vt:lpstr>Purpose Statement </vt:lpstr>
      <vt:lpstr>Research Questions </vt:lpstr>
      <vt:lpstr>Research Questions  </vt:lpstr>
      <vt:lpstr>Research Questions  </vt:lpstr>
      <vt:lpstr>Research Questions </vt:lpstr>
      <vt:lpstr>Research Questions</vt:lpstr>
      <vt:lpstr>Methods</vt:lpstr>
      <vt:lpstr>Methods  </vt:lpstr>
      <vt:lpstr>Methods  </vt:lpstr>
      <vt:lpstr>PowerPoint Presentation</vt:lpstr>
      <vt:lpstr>Methods </vt:lpstr>
      <vt:lpstr>PowerPoint Presentation</vt:lpstr>
      <vt:lpstr>Methods</vt:lpstr>
      <vt:lpstr>Results</vt:lpstr>
      <vt:lpstr>Results</vt:lpstr>
      <vt:lpstr>Results</vt:lpstr>
      <vt:lpstr>Results </vt:lpstr>
      <vt:lpstr>Results </vt:lpstr>
      <vt:lpstr>Discussion</vt:lpstr>
      <vt:lpstr>Discussion  </vt:lpstr>
      <vt:lpstr>Discussion </vt:lpstr>
      <vt:lpstr>Conclusion </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Provision of an Orthosis for the Hemiplegic Upper Extremity: Preliminary Results of a Feasibility Study</dc:title>
  <dc:creator>Doane-Swanson, Jessica</dc:creator>
  <cp:lastModifiedBy>Pritchard, Kevin</cp:lastModifiedBy>
  <cp:revision>105</cp:revision>
  <cp:lastPrinted>2016-10-24T21:29:50Z</cp:lastPrinted>
  <dcterms:created xsi:type="dcterms:W3CDTF">2016-10-23T21:54:13Z</dcterms:created>
  <dcterms:modified xsi:type="dcterms:W3CDTF">2018-05-21T18:47:16Z</dcterms:modified>
</cp:coreProperties>
</file>