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"/>
  </p:notesMasterIdLst>
  <p:sldIdLst>
    <p:sldId id="258" r:id="rId2"/>
    <p:sldId id="261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F9F8"/>
    <a:srgbClr val="FCF9F2"/>
    <a:srgbClr val="FBF3ED"/>
    <a:srgbClr val="FDF6EC"/>
    <a:srgbClr val="82B216"/>
    <a:srgbClr val="70B014"/>
    <a:srgbClr val="87893C"/>
    <a:srgbClr val="6C6E2F"/>
    <a:srgbClr val="28BC15"/>
    <a:srgbClr val="4E4C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052"/>
    <p:restoredTop sz="78687"/>
  </p:normalViewPr>
  <p:slideViewPr>
    <p:cSldViewPr snapToGrid="0" snapToObjects="1">
      <p:cViewPr varScale="1">
        <p:scale>
          <a:sx n="91" d="100"/>
          <a:sy n="91" d="100"/>
        </p:scale>
        <p:origin x="83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D3C12E-D762-E240-A7EC-732EAC43CF3C}" type="datetimeFigureOut">
              <a:rPr lang="en-US" smtClean="0"/>
              <a:t>4/22/18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331582-0CAB-6E43-9073-8800D63922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71854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ctsa.ncats.nih.gov/cd2h/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Relationship Id="rId5" Type="http://schemas.openxmlformats.org/officeDocument/2006/relationships/hyperlink" Target="mailto:meliss@tislab.org" TargetMode="External"/><Relationship Id="rId4" Type="http://schemas.openxmlformats.org/officeDocument/2006/relationships/hyperlink" Target="mailto:kristi.holmes@northwestern.edu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Image credit: </a:t>
            </a:r>
            <a:r>
              <a:rPr lang="en-US" b="1" dirty="0">
                <a:effectLst/>
              </a:rPr>
              <a:t>Johannes </a:t>
            </a:r>
            <a:r>
              <a:rPr lang="en-US" b="1" dirty="0" err="1">
                <a:effectLst/>
              </a:rPr>
              <a:t>Plenio</a:t>
            </a:r>
            <a:r>
              <a:rPr lang="en-US" b="1" dirty="0">
                <a:effectLst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>
                <a:effectLst/>
              </a:rPr>
              <a:t>https://</a:t>
            </a:r>
            <a:r>
              <a:rPr lang="en-US" b="1" dirty="0" err="1">
                <a:effectLst/>
              </a:rPr>
              <a:t>pixabay.com</a:t>
            </a:r>
            <a:r>
              <a:rPr lang="en-US" b="1" dirty="0">
                <a:effectLst/>
              </a:rPr>
              <a:t>/</a:t>
            </a:r>
            <a:r>
              <a:rPr lang="en-US" b="1" dirty="0" err="1">
                <a:effectLst/>
              </a:rPr>
              <a:t>en</a:t>
            </a:r>
            <a:r>
              <a:rPr lang="en-US" b="1" dirty="0">
                <a:effectLst/>
              </a:rPr>
              <a:t>/tree-nature-landscape-alone-fog-3224754/ </a:t>
            </a:r>
          </a:p>
          <a:p>
            <a:pPr rtl="0" eaLnBrk="1" fontAlgn="ctr" latinLnBrk="0" hangingPunct="1"/>
            <a:endParaRPr lang="en-US" sz="1200" b="1" i="0" u="none" strike="noStrike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eaLnBrk="1" fontAlgn="ctr" latinLnBrk="0" hangingPunct="1"/>
            <a:r>
              <a:rPr lang="en-US" sz="1200" b="1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How </a:t>
            </a:r>
            <a:r>
              <a:rPr lang="en-US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can you get involved? Join us! 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Collaborating CD2H Working Groups include Ontologies &amp; Standards; People, Expertise &amp; Attribution; &amp; Evaluation &amp; Analytics. </a:t>
            </a:r>
          </a:p>
          <a:p>
            <a:pPr rtl="0" eaLnBrk="1" fontAlgn="ctr" latinLnBrk="0" hangingPunct="1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More at 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https://ctsa.ncats.nih.gov/cd2h/</a:t>
            </a:r>
            <a:endParaRPr lang="en-US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eaLnBrk="1" fontAlgn="ctr" latinLnBrk="0" hangingPunct="1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@kristiholmes / 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kristi.holmes@northwestern.edu</a:t>
            </a:r>
            <a:endParaRPr lang="en-US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eaLnBrk="1" fontAlgn="ctr" latinLnBrk="0" hangingPunct="1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@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ontowonka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/ 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5"/>
              </a:rPr>
              <a:t>meliss@tislab.org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331582-0CAB-6E43-9073-8800D63922D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38194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87B33C-9CC8-0148-B589-333818B3BB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19E3E61-B5D5-FD48-933F-261862A23D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0A094A-DA84-3246-B798-A1D3F3F9F7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5DA95-4BD3-8A43-BF3E-3A6373BC6F55}" type="datetimeFigureOut">
              <a:rPr lang="en-US" smtClean="0"/>
              <a:t>4/22/18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3B3997-7845-3647-A7DB-264BC7AE3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752576-4589-774A-9E61-93B9E5F4BF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FBAE-A609-0B4C-A7E1-83D6602D33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37196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3703ED-5123-0343-A335-A508B26E0E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5B77E10-9CED-D94C-933C-B9E89DEF24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C64271-1EA4-6543-B29A-39D3B117DB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5DA95-4BD3-8A43-BF3E-3A6373BC6F55}" type="datetimeFigureOut">
              <a:rPr lang="en-US" smtClean="0"/>
              <a:t>4/22/18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643808-C2B4-4E44-89EF-D5875D98D3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444DCC-3E3E-5044-AD83-399219BA4F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FBAE-A609-0B4C-A7E1-83D6602D33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5612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967F488-999D-0C4E-8BCA-C14A0EAD1AB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A19748B-A025-8B45-BC96-168775B0A3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5CF1D8-B8BD-B740-AC09-1D4BA59188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5DA95-4BD3-8A43-BF3E-3A6373BC6F55}" type="datetimeFigureOut">
              <a:rPr lang="en-US" smtClean="0"/>
              <a:t>4/22/18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D43AF0-4AB5-A846-B034-BC32ED4A32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09F667-22A7-CF4A-98CB-A0B44C45D6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FBAE-A609-0B4C-A7E1-83D6602D33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74512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F4C205-6173-E44C-AE71-9F9DA7C5FC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7BCB50-30EB-F441-8BD1-9C65E476DC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8E9F48-B691-6B41-9600-DAB6F9343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5DA95-4BD3-8A43-BF3E-3A6373BC6F55}" type="datetimeFigureOut">
              <a:rPr lang="en-US" smtClean="0"/>
              <a:t>4/22/18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BF2410-D0CE-5644-9D83-183B356B1C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91750C-E049-254C-9C88-37E630426F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FBAE-A609-0B4C-A7E1-83D6602D33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4916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38FFF8-122E-9842-84F0-5C9C5ED124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BBCD5B-F7A0-EE4D-B28E-6445F7C9B9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8D4E47-0BA1-DC48-A8FF-2BAFF5241C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5DA95-4BD3-8A43-BF3E-3A6373BC6F55}" type="datetimeFigureOut">
              <a:rPr lang="en-US" smtClean="0"/>
              <a:t>4/22/18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A3223F-3307-3E41-88CD-20EE3E22F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A6D4F2-AD33-8541-AE8F-5C60F0CB5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FBAE-A609-0B4C-A7E1-83D6602D33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04602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CE274A-28ED-E847-B5EA-3248A679A7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2E4C3E-212B-2641-9C75-72560A0290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096C482-F937-CB4F-89D3-AB006EF5EB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123EA4C-5CE4-4840-AE62-533D92B86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5DA95-4BD3-8A43-BF3E-3A6373BC6F55}" type="datetimeFigureOut">
              <a:rPr lang="en-US" smtClean="0"/>
              <a:t>4/22/18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83880B-CA54-2F49-901B-E84893B703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9E8CE1-95A0-3F47-A33C-F5CDAEF7C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FBAE-A609-0B4C-A7E1-83D6602D33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0364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098173-6F41-8C42-B556-AD9945279D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3DF52D-7C4A-6742-B90F-0B64C688D4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344498F-571F-F643-AB58-BE5F25EA44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1ED6AF-700B-1545-81D4-6F0D6EF113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C086805-7749-784D-B849-E482F90B69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9F32BF6-9209-1547-8927-1BB7AFB0B2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5DA95-4BD3-8A43-BF3E-3A6373BC6F55}" type="datetimeFigureOut">
              <a:rPr lang="en-US" smtClean="0"/>
              <a:t>4/22/18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FF85B97-E752-914E-8FB6-DA36A5F5E8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C3EE125-5B4E-C047-BE44-36FD132E3C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FBAE-A609-0B4C-A7E1-83D6602D33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6363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AD444C-6E4B-964A-8605-1009230FCF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5E70F78-3BB9-FF4E-AA20-2D66A151E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5DA95-4BD3-8A43-BF3E-3A6373BC6F55}" type="datetimeFigureOut">
              <a:rPr lang="en-US" smtClean="0"/>
              <a:t>4/22/18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427826A-8F37-F140-81C5-BE26A01AEA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DEC5E67-F765-C644-9ACF-66F5E56DBF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FBAE-A609-0B4C-A7E1-83D6602D33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6718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5801A44-489A-4D4A-9ECC-BB1EE2BFF0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5DA95-4BD3-8A43-BF3E-3A6373BC6F55}" type="datetimeFigureOut">
              <a:rPr lang="en-US" smtClean="0"/>
              <a:t>4/22/18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F1060C3-8362-924D-8E56-6529937C2A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A4074D-31DC-2641-92D2-5366A53BD1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FBAE-A609-0B4C-A7E1-83D6602D33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59206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E34B1F-8B74-0D4A-88C7-D72F6D0A3B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C75805-8877-524B-8082-EA8C22D23A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56D2C3-6709-7D43-A290-E21DAB2435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A9849E-84B5-B248-B210-5C5026324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5DA95-4BD3-8A43-BF3E-3A6373BC6F55}" type="datetimeFigureOut">
              <a:rPr lang="en-US" smtClean="0"/>
              <a:t>4/22/18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763B91-AE46-FF42-B17F-AA90944904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A7B545-AD36-9A40-A0E8-EE4A19A044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FBAE-A609-0B4C-A7E1-83D6602D33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73413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C074C9-7741-244C-A0E7-038A461234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1DCFBE8-FA1D-F844-8ED0-789DFB8F809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0B4D5C7-58C8-0D4B-A082-96A7FB5C99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6F2B1B-0A45-6941-9068-D0C9F53F3B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5DA95-4BD3-8A43-BF3E-3A6373BC6F55}" type="datetimeFigureOut">
              <a:rPr lang="en-US" smtClean="0"/>
              <a:t>4/22/18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175F802-DA55-E147-AB8D-D548046DF2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15EA66-EB73-E648-8303-E626BED2D2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FBAE-A609-0B4C-A7E1-83D6602D33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3728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0C6593E-596A-9148-8011-063061A700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590218-8E4C-8B41-908F-F42F1E47E9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4B2C02-FE9E-114F-A2D4-3663D95C33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75DA95-4BD3-8A43-BF3E-3A6373BC6F55}" type="datetimeFigureOut">
              <a:rPr lang="en-US" smtClean="0"/>
              <a:t>4/22/18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8D554C-6653-7D4E-98E6-4ED36721673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2531E9-BC89-1148-84F5-B172A9477E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55FBAE-A609-0B4C-A7E1-83D6602D33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6614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hyperlink" Target="http://bit.ly/NISOaltmetrics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becker.wustl.edu/impact-assessment/model" TargetMode="External"/><Relationship Id="rId5" Type="http://schemas.openxmlformats.org/officeDocument/2006/relationships/hyperlink" Target="https://ctsa.ncats.nih.gov/cd2h/" TargetMode="Externa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6EB4FA-A170-C04E-AAAF-487348E178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5356673"/>
            <a:ext cx="10515600" cy="1325563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Sage Assembly Lightning Talks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DB44F6-7678-B841-B8DC-EFD91E506F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0" y="993227"/>
            <a:ext cx="5181600" cy="386054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dirty="0"/>
              <a:t>Better algorithms for optimizing impact</a:t>
            </a:r>
          </a:p>
          <a:p>
            <a:pPr marL="0" indent="0" algn="ctr">
              <a:buNone/>
            </a:pPr>
            <a:endParaRPr lang="en-US" sz="4000" dirty="0"/>
          </a:p>
          <a:p>
            <a:pPr marL="0" indent="0" algn="ctr">
              <a:buNone/>
            </a:pPr>
            <a:endParaRPr lang="en-US" sz="4000" b="1" dirty="0"/>
          </a:p>
          <a:p>
            <a:pPr marL="0" indent="0" algn="ctr">
              <a:buNone/>
            </a:pPr>
            <a:r>
              <a:rPr lang="en-US" sz="4000" b="1" dirty="0"/>
              <a:t>KRISTI HOLMES</a:t>
            </a:r>
          </a:p>
          <a:p>
            <a:pPr marL="0" indent="0" algn="ctr">
              <a:buNone/>
            </a:pPr>
            <a:r>
              <a:rPr lang="en-US" i="1" dirty="0"/>
              <a:t>Northwestern University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201B019-6C15-1A4D-9385-4C6DCC1961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203" y="5202816"/>
            <a:ext cx="1422400" cy="14224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9D729BF-5B2F-4641-98CC-D759B92C66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9997" y="5202816"/>
            <a:ext cx="1422400" cy="14224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9AAEB70-37B1-A345-89D8-3DEFA875F75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7396"/>
          <a:stretch/>
        </p:blipFill>
        <p:spPr>
          <a:xfrm>
            <a:off x="1599603" y="1019428"/>
            <a:ext cx="2651763" cy="3288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22210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Rectangle 51">
            <a:extLst>
              <a:ext uri="{FF2B5EF4-FFF2-40B4-BE49-F238E27FC236}">
                <a16:creationId xmlns:a16="http://schemas.microsoft.com/office/drawing/2014/main" id="{4FC84CA8-3800-7B4A-A7B3-B7E0FA3D059D}"/>
              </a:ext>
            </a:extLst>
          </p:cNvPr>
          <p:cNvSpPr/>
          <p:nvPr/>
        </p:nvSpPr>
        <p:spPr>
          <a:xfrm>
            <a:off x="-15012" y="-19150"/>
            <a:ext cx="12207012" cy="4477192"/>
          </a:xfrm>
          <a:prstGeom prst="rect">
            <a:avLst/>
          </a:prstGeom>
          <a:solidFill>
            <a:srgbClr val="FCF9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6D3DB06-80AF-904C-8F62-64EF83B1DEE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91702"/>
          <a:stretch/>
        </p:blipFill>
        <p:spPr>
          <a:xfrm>
            <a:off x="0" y="5207864"/>
            <a:ext cx="12187859" cy="107644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4349CEB-F53C-3043-ACC0-5571CA289A4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7878"/>
          <a:stretch/>
        </p:blipFill>
        <p:spPr>
          <a:xfrm>
            <a:off x="-15012" y="1"/>
            <a:ext cx="12202872" cy="5374256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6BF79BF-3870-884E-93D7-319E3B083BF2}"/>
              </a:ext>
            </a:extLst>
          </p:cNvPr>
          <p:cNvCxnSpPr>
            <a:cxnSpLocks/>
          </p:cNvCxnSpPr>
          <p:nvPr/>
        </p:nvCxnSpPr>
        <p:spPr>
          <a:xfrm>
            <a:off x="-417891" y="4486645"/>
            <a:ext cx="13195024" cy="150471"/>
          </a:xfrm>
          <a:prstGeom prst="line">
            <a:avLst/>
          </a:prstGeom>
          <a:ln w="5715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8615D216-A914-CD40-A98D-6A73FAF00F2F}"/>
              </a:ext>
            </a:extLst>
          </p:cNvPr>
          <p:cNvSpPr txBox="1"/>
          <p:nvPr/>
        </p:nvSpPr>
        <p:spPr>
          <a:xfrm>
            <a:off x="362607" y="5158764"/>
            <a:ext cx="5189789" cy="738664"/>
          </a:xfrm>
          <a:prstGeom prst="rect">
            <a:avLst/>
          </a:prstGeom>
          <a:solidFill>
            <a:srgbClr val="6C6E2F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i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PATHWAYS TO IMPACT: Advancement of Knowledge, Clinical Implementation, Community/Society Benefit, Legislation and Policy, Economic Benefit, Advancement of Innovation (Becker Model)</a:t>
            </a:r>
          </a:p>
        </p:txBody>
      </p:sp>
      <p:pic>
        <p:nvPicPr>
          <p:cNvPr id="1026" name="Picture 2" descr="Feinberg School of Medicine">
            <a:extLst>
              <a:ext uri="{FF2B5EF4-FFF2-40B4-BE49-F238E27FC236}">
                <a16:creationId xmlns:a16="http://schemas.microsoft.com/office/drawing/2014/main" id="{B56FEAB1-54EA-E44D-BBCC-401069FC08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204" y="6327412"/>
            <a:ext cx="2088055" cy="553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Down Arrow 43">
            <a:extLst>
              <a:ext uri="{FF2B5EF4-FFF2-40B4-BE49-F238E27FC236}">
                <a16:creationId xmlns:a16="http://schemas.microsoft.com/office/drawing/2014/main" id="{91B2198A-71C6-B84C-9025-9793306EF683}"/>
              </a:ext>
            </a:extLst>
          </p:cNvPr>
          <p:cNvSpPr/>
          <p:nvPr/>
        </p:nvSpPr>
        <p:spPr>
          <a:xfrm flipV="1">
            <a:off x="393392" y="141887"/>
            <a:ext cx="1861077" cy="4542803"/>
          </a:xfrm>
          <a:prstGeom prst="downArrow">
            <a:avLst/>
          </a:prstGeom>
          <a:solidFill>
            <a:srgbClr val="4E4C31">
              <a:alpha val="3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Content Placeholder 2">
            <a:extLst>
              <a:ext uri="{FF2B5EF4-FFF2-40B4-BE49-F238E27FC236}">
                <a16:creationId xmlns:a16="http://schemas.microsoft.com/office/drawing/2014/main" id="{3920F4D8-F326-C34C-B6D1-76C5A215C802}"/>
              </a:ext>
            </a:extLst>
          </p:cNvPr>
          <p:cNvSpPr txBox="1">
            <a:spLocks/>
          </p:cNvSpPr>
          <p:nvPr/>
        </p:nvSpPr>
        <p:spPr>
          <a:xfrm>
            <a:off x="5747656" y="274392"/>
            <a:ext cx="5889127" cy="444660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en-US" sz="1600" b="1" dirty="0">
                <a:latin typeface="Arial Narrow" panose="020B0604020202020204" pitchFamily="34" charset="0"/>
                <a:cs typeface="Arial Narrow" panose="020B0604020202020204" pitchFamily="34" charset="0"/>
              </a:rPr>
              <a:t>Issues: we count/track only a few outputs, more interesting/ appropriate indicators are hidden, attribution can be improved!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en-US" sz="1600" b="1" dirty="0">
                <a:latin typeface="Arial Narrow" panose="020B0604020202020204" pitchFamily="34" charset="0"/>
                <a:cs typeface="Arial Narrow" panose="020B0604020202020204" pitchFamily="34" charset="0"/>
              </a:rPr>
              <a:t>Research impact: what we typically count </a:t>
            </a:r>
            <a:r>
              <a:rPr lang="en-US" sz="1600" i="1" dirty="0">
                <a:latin typeface="Arial Narrow" panose="020B0604020202020204" pitchFamily="34" charset="0"/>
                <a:cs typeface="Arial Narrow" panose="020B0604020202020204" pitchFamily="34" charset="0"/>
              </a:rPr>
              <a:t>…and what opportunities do we miss with all of the other stuff we create (below the line!)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en-US" sz="1600" b="1" dirty="0">
                <a:latin typeface="Arial Narrow" panose="020B0604020202020204" pitchFamily="34" charset="0"/>
                <a:cs typeface="Arial Narrow" panose="020B0604020202020204" pitchFamily="34" charset="0"/>
              </a:rPr>
              <a:t>Defining *meaningful* impact </a:t>
            </a:r>
            <a:r>
              <a:rPr lang="en-US" sz="1600" dirty="0">
                <a:latin typeface="Arial Narrow" panose="020B0604020202020204" pitchFamily="34" charset="0"/>
                <a:cs typeface="Arial Narrow" panose="020B0604020202020204" pitchFamily="34" charset="0"/>
              </a:rPr>
              <a:t>and going beyond the counts to find evidence (blooming!)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en-US" sz="1400" dirty="0">
                <a:latin typeface="Arial Narrow" panose="020B0604020202020204" pitchFamily="34" charset="0"/>
                <a:cs typeface="Arial Narrow" panose="020B0604020202020204" pitchFamily="34" charset="0"/>
              </a:rPr>
              <a:t>Examples: new clinical studies, improved translation or improved health of our communities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en-US" sz="1400" dirty="0">
                <a:latin typeface="Arial Narrow" panose="020B0604020202020204" pitchFamily="34" charset="0"/>
                <a:cs typeface="Arial Narrow" panose="020B0604020202020204" pitchFamily="34" charset="0"/>
              </a:rPr>
              <a:t>Systems to study: CARDIA &amp; other longitudinal efforts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en-US" sz="1600" b="1" dirty="0">
                <a:latin typeface="Arial Narrow" panose="020B0604020202020204" pitchFamily="34" charset="0"/>
                <a:cs typeface="Arial Narrow" panose="020B0604020202020204" pitchFamily="34" charset="0"/>
              </a:rPr>
              <a:t>How do we get there? </a:t>
            </a:r>
            <a:r>
              <a:rPr lang="en-US" sz="1600" dirty="0">
                <a:latin typeface="Arial Narrow" panose="020B0604020202020204" pitchFamily="34" charset="0"/>
                <a:cs typeface="Arial Narrow" panose="020B0604020202020204" pitchFamily="34" charset="0"/>
              </a:rPr>
              <a:t>Culture &amp; technology</a:t>
            </a:r>
          </a:p>
          <a:p>
            <a:pPr marL="742950" lvl="1" indent="-285750"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en-US" sz="1400" dirty="0">
                <a:latin typeface="Arial Narrow" panose="020B0604020202020204" pitchFamily="34" charset="0"/>
                <a:cs typeface="Arial Narrow" panose="020B0604020202020204" pitchFamily="34" charset="0"/>
              </a:rPr>
              <a:t>Data use, reuse, &amp; repurposing + smarter systems</a:t>
            </a:r>
          </a:p>
          <a:p>
            <a:pPr marL="742950" lvl="1" indent="-285750"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en-US" sz="1400" dirty="0">
                <a:latin typeface="Arial Narrow" panose="020B0604020202020204" pitchFamily="34" charset="0"/>
                <a:cs typeface="Arial Narrow" panose="020B0604020202020204" pitchFamily="34" charset="0"/>
              </a:rPr>
              <a:t>Cultural interventions &amp; algorithms</a:t>
            </a:r>
          </a:p>
          <a:p>
            <a:pPr marL="742950" lvl="1" indent="-285750"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en-US" sz="1400" dirty="0">
                <a:latin typeface="Arial Narrow" panose="020B0604020202020204" pitchFamily="34" charset="0"/>
                <a:cs typeface="Arial Narrow" panose="020B0604020202020204" pitchFamily="34" charset="0"/>
              </a:rPr>
              <a:t>Better representation of contributor roles </a:t>
            </a:r>
            <a:r>
              <a:rPr lang="en-US" sz="1200" dirty="0">
                <a:latin typeface="Arial Narrow" panose="020B0604020202020204" pitchFamily="34" charset="0"/>
                <a:cs typeface="Arial Narrow" panose="020B0604020202020204" pitchFamily="34" charset="0"/>
              </a:rPr>
              <a:t>(</a:t>
            </a:r>
            <a:r>
              <a:rPr lang="en-US" sz="1200" dirty="0" err="1">
                <a:latin typeface="Arial Narrow" panose="020B0604020202020204" pitchFamily="34" charset="0"/>
                <a:cs typeface="Arial Narrow" panose="020B0604020202020204" pitchFamily="34" charset="0"/>
              </a:rPr>
              <a:t>CRediT</a:t>
            </a:r>
            <a:r>
              <a:rPr lang="en-US" sz="1200" dirty="0">
                <a:latin typeface="Arial Narrow" panose="020B0604020202020204" pitchFamily="34" charset="0"/>
                <a:cs typeface="Arial Narrow" panose="020B0604020202020204" pitchFamily="34" charset="0"/>
              </a:rPr>
              <a:t> &amp; CD2H)</a:t>
            </a:r>
          </a:p>
          <a:p>
            <a:pPr marL="742950" lvl="1" indent="-285750"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en-US" sz="1400" dirty="0">
                <a:latin typeface="Arial Narrow" panose="020B0604020202020204" pitchFamily="34" charset="0"/>
                <a:cs typeface="Arial Narrow" panose="020B0604020202020204" pitchFamily="34" charset="0"/>
              </a:rPr>
              <a:t>Recognition of a range of outputs </a:t>
            </a:r>
            <a:r>
              <a:rPr lang="en-US" sz="1200" dirty="0">
                <a:latin typeface="Arial Narrow" panose="020B0604020202020204" pitchFamily="34" charset="0"/>
                <a:cs typeface="Arial Narrow" panose="020B0604020202020204" pitchFamily="34" charset="0"/>
              </a:rPr>
              <a:t>(Becker Model, NISO, CD2H)</a:t>
            </a: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700" dirty="0"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1" i="1" dirty="0">
                <a:latin typeface="Arial Narrow" panose="020B0604020202020204" pitchFamily="34" charset="0"/>
                <a:cs typeface="Arial Narrow" panose="020B0604020202020204" pitchFamily="34" charset="0"/>
              </a:rPr>
              <a:t>Join us! </a:t>
            </a:r>
            <a:r>
              <a:rPr lang="en-US" sz="1600" dirty="0">
                <a:latin typeface="Arial Narrow" panose="020B0604020202020204" pitchFamily="34" charset="0"/>
                <a:cs typeface="Arial Narrow" panose="020B0604020202020204" pitchFamily="34" charset="0"/>
              </a:rPr>
              <a:t>Collaborate on attribution through the CTSA Program National Center for Data to Health (CD2H). More at </a:t>
            </a:r>
            <a:r>
              <a:rPr lang="en-US" sz="1600" dirty="0">
                <a:latin typeface="Arial Narrow" panose="020B0604020202020204" pitchFamily="34" charset="0"/>
                <a:cs typeface="Arial Narrow" panose="020B0604020202020204" pitchFamily="34" charset="0"/>
                <a:hlinkClick r:id="rId5"/>
              </a:rPr>
              <a:t>https://ctsa.ncats.nih.gov/cd2h/</a:t>
            </a:r>
            <a:r>
              <a:rPr lang="en-US" sz="1600" dirty="0">
                <a:latin typeface="Arial Narrow" panose="020B0604020202020204" pitchFamily="34" charset="0"/>
                <a:cs typeface="Arial Narrow" panose="020B0604020202020204" pitchFamily="34" charset="0"/>
              </a:rPr>
              <a:t>  or contact @kristiholmes or @</a:t>
            </a:r>
            <a:r>
              <a:rPr lang="en-US" sz="1600" dirty="0" err="1">
                <a:latin typeface="Arial Narrow" panose="020B0604020202020204" pitchFamily="34" charset="0"/>
                <a:cs typeface="Arial Narrow" panose="020B0604020202020204" pitchFamily="34" charset="0"/>
              </a:rPr>
              <a:t>ontowonka</a:t>
            </a:r>
            <a:r>
              <a:rPr lang="en-US" sz="1600" dirty="0">
                <a:latin typeface="Arial Narrow" panose="020B0604020202020204" pitchFamily="34" charset="0"/>
                <a:cs typeface="Arial Narrow" panose="020B0604020202020204" pitchFamily="34" charset="0"/>
              </a:rPr>
              <a:t> for more details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C3AD91E0-5BBB-CA4A-B32C-81F6CFA73734}"/>
              </a:ext>
            </a:extLst>
          </p:cNvPr>
          <p:cNvSpPr txBox="1"/>
          <p:nvPr/>
        </p:nvSpPr>
        <p:spPr>
          <a:xfrm>
            <a:off x="1406769" y="6314763"/>
            <a:ext cx="106696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i="1" dirty="0">
                <a:latin typeface="Arial Narrow" panose="020B0604020202020204" pitchFamily="34" charset="0"/>
                <a:cs typeface="Arial Narrow" panose="020B0604020202020204" pitchFamily="34" charset="0"/>
              </a:rPr>
              <a:t>NCATS GRANTS U24TR002306 (CD2H) &amp; UL1TR001422 (NUCATS); NHLBI PROJECT 268201300027C-6-0-1 (CARDIA) </a:t>
            </a:r>
          </a:p>
          <a:p>
            <a:pPr algn="r"/>
            <a:r>
              <a:rPr lang="en-US" sz="1200" i="1" dirty="0">
                <a:latin typeface="Arial Narrow" panose="020B0604020202020204" pitchFamily="34" charset="0"/>
                <a:cs typeface="Arial Narrow" panose="020B0604020202020204" pitchFamily="34" charset="0"/>
              </a:rPr>
              <a:t>GALTER LIBRARY; BECKER MODEL </a:t>
            </a:r>
            <a:r>
              <a:rPr lang="en-US" sz="1200" i="1" dirty="0">
                <a:latin typeface="Arial Narrow" panose="020B0604020202020204" pitchFamily="34" charset="0"/>
                <a:cs typeface="Arial Narrow" panose="020B0604020202020204" pitchFamily="34" charset="0"/>
                <a:hlinkClick r:id="rId6"/>
              </a:rPr>
              <a:t>https://becker.wustl.edu/impact-assessment/model</a:t>
            </a:r>
            <a:r>
              <a:rPr lang="en-US" sz="1200" i="1" dirty="0">
                <a:latin typeface="Arial Narrow" panose="020B0604020202020204" pitchFamily="34" charset="0"/>
                <a:cs typeface="Arial Narrow" panose="020B0604020202020204" pitchFamily="34" charset="0"/>
              </a:rPr>
              <a:t>;  NISO RECOMMENDED PRACTICE RP-25-2016 </a:t>
            </a:r>
            <a:r>
              <a:rPr lang="en-US" sz="1200" i="1" dirty="0">
                <a:latin typeface="Arial Narrow" panose="020B0604020202020204" pitchFamily="34" charset="0"/>
                <a:cs typeface="Arial Narrow" panose="020B0604020202020204" pitchFamily="34" charset="0"/>
                <a:hlinkClick r:id="rId7"/>
              </a:rPr>
              <a:t>http://bit.ly/NISOaltmetrics</a:t>
            </a:r>
            <a:r>
              <a:rPr lang="en-US" sz="1200" i="1" dirty="0"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111321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5055</TotalTime>
  <Words>345</Words>
  <Application>Microsoft Macintosh PowerPoint</Application>
  <PresentationFormat>Widescreen</PresentationFormat>
  <Paragraphs>29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Arial</vt:lpstr>
      <vt:lpstr>Arial Narrow</vt:lpstr>
      <vt:lpstr>Calibri</vt:lpstr>
      <vt:lpstr>Calibri Light</vt:lpstr>
      <vt:lpstr>Wingdings</vt:lpstr>
      <vt:lpstr>Office Theme</vt:lpstr>
      <vt:lpstr>Sage Assembly Lightning Talks</vt:lpstr>
      <vt:lpstr>PowerPoint Presentation</vt:lpstr>
    </vt:vector>
  </TitlesOfParts>
  <Company/>
  <LinksUpToDate>false</LinksUpToDate>
  <SharedDoc>false</SharedDoc>
  <HyperlinksChanged>false</HyperlinksChanged>
  <AppVersion>16.0012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Sage Assembly Lightning Talks</dc:title>
  <dc:creator>Brian Bot</dc:creator>
  <cp:lastModifiedBy>Kristi Holmes</cp:lastModifiedBy>
  <cp:revision>57</cp:revision>
  <dcterms:created xsi:type="dcterms:W3CDTF">2018-04-13T21:35:27Z</dcterms:created>
  <dcterms:modified xsi:type="dcterms:W3CDTF">2018-04-22T13:39:44Z</dcterms:modified>
</cp:coreProperties>
</file>